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5" r:id="rId5"/>
    <p:sldId id="276" r:id="rId6"/>
    <p:sldId id="258" r:id="rId7"/>
    <p:sldId id="259" r:id="rId8"/>
    <p:sldId id="261" r:id="rId9"/>
    <p:sldId id="262" r:id="rId10"/>
    <p:sldId id="263" r:id="rId11"/>
    <p:sldId id="264" r:id="rId12"/>
    <p:sldId id="265" r:id="rId13"/>
    <p:sldId id="266"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515C6C-B2F1-4132-BDB3-822CBED290BB}"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FDEBC03B-9A29-454E-91FA-E9C6D3EAD260}">
      <dgm:prSet/>
      <dgm:spPr/>
      <dgm:t>
        <a:bodyPr/>
        <a:lstStyle/>
        <a:p>
          <a:r>
            <a:rPr lang="en-US"/>
            <a:t>Prior to 2017, 3 different types of Federal Returns that could be filed. There was the 1040EZ, 1040A and the 1040. Your tax professional will be able to advice you on which is the best form to use. </a:t>
          </a:r>
        </a:p>
      </dgm:t>
    </dgm:pt>
    <dgm:pt modelId="{235C4527-A07F-4D05-B374-6181CA6EFAF6}" type="parTrans" cxnId="{1695EFC0-A02C-4367-99EF-DE08C5182565}">
      <dgm:prSet/>
      <dgm:spPr/>
      <dgm:t>
        <a:bodyPr/>
        <a:lstStyle/>
        <a:p>
          <a:endParaRPr lang="en-US"/>
        </a:p>
      </dgm:t>
    </dgm:pt>
    <dgm:pt modelId="{5C32C33A-C2E4-4A8F-AF12-C7227605F36B}" type="sibTrans" cxnId="{1695EFC0-A02C-4367-99EF-DE08C5182565}">
      <dgm:prSet/>
      <dgm:spPr/>
      <dgm:t>
        <a:bodyPr/>
        <a:lstStyle/>
        <a:p>
          <a:endParaRPr lang="en-US"/>
        </a:p>
      </dgm:t>
    </dgm:pt>
    <dgm:pt modelId="{D2203854-6512-4430-AE58-330A2F0CB914}">
      <dgm:prSet/>
      <dgm:spPr/>
      <dgm:t>
        <a:bodyPr/>
        <a:lstStyle/>
        <a:p>
          <a:r>
            <a:rPr lang="en-US"/>
            <a:t>As of 2018, Form 1040 is a redesigned form and replaces Forms 1040A and 1040EZ. This workshop will be working off the 1040.</a:t>
          </a:r>
        </a:p>
      </dgm:t>
    </dgm:pt>
    <dgm:pt modelId="{EDF35604-0D46-47F8-A67D-ECC24E6D5502}" type="parTrans" cxnId="{39182AE0-81D3-48BB-9F9F-12E2784567CD}">
      <dgm:prSet/>
      <dgm:spPr/>
      <dgm:t>
        <a:bodyPr/>
        <a:lstStyle/>
        <a:p>
          <a:endParaRPr lang="en-US"/>
        </a:p>
      </dgm:t>
    </dgm:pt>
    <dgm:pt modelId="{2ADDB2FF-17C3-49A7-ABB3-1341445C906E}" type="sibTrans" cxnId="{39182AE0-81D3-48BB-9F9F-12E2784567CD}">
      <dgm:prSet/>
      <dgm:spPr/>
      <dgm:t>
        <a:bodyPr/>
        <a:lstStyle/>
        <a:p>
          <a:endParaRPr lang="en-US"/>
        </a:p>
      </dgm:t>
    </dgm:pt>
    <dgm:pt modelId="{C7D609ED-39A3-412C-9A7F-2CD5AA05D948}">
      <dgm:prSet/>
      <dgm:spPr/>
      <dgm:t>
        <a:bodyPr/>
        <a:lstStyle/>
        <a:p>
          <a:r>
            <a:rPr lang="en-US"/>
            <a:t>As of 2018, there are no more exemptions on a tax return. </a:t>
          </a:r>
        </a:p>
      </dgm:t>
    </dgm:pt>
    <dgm:pt modelId="{A48B7C72-DC80-46D4-8848-7FB4A60C40AD}" type="parTrans" cxnId="{178FF5B6-E32F-4EE5-B97A-1C45F43DC035}">
      <dgm:prSet/>
      <dgm:spPr/>
      <dgm:t>
        <a:bodyPr/>
        <a:lstStyle/>
        <a:p>
          <a:endParaRPr lang="en-US"/>
        </a:p>
      </dgm:t>
    </dgm:pt>
    <dgm:pt modelId="{89DE7840-09D9-43C7-A341-CCDFC96F83AC}" type="sibTrans" cxnId="{178FF5B6-E32F-4EE5-B97A-1C45F43DC035}">
      <dgm:prSet/>
      <dgm:spPr/>
      <dgm:t>
        <a:bodyPr/>
        <a:lstStyle/>
        <a:p>
          <a:endParaRPr lang="en-US"/>
        </a:p>
      </dgm:t>
    </dgm:pt>
    <dgm:pt modelId="{0D563CF1-00FC-45BC-9A54-D793BD4D5DBE}">
      <dgm:prSet/>
      <dgm:spPr/>
      <dgm:t>
        <a:bodyPr/>
        <a:lstStyle/>
        <a:p>
          <a:r>
            <a:rPr lang="en-US"/>
            <a:t>Moving Expenses are no longer deductible.</a:t>
          </a:r>
        </a:p>
      </dgm:t>
    </dgm:pt>
    <dgm:pt modelId="{495DB2DC-EF66-4D8F-8222-71D978A51BF2}" type="parTrans" cxnId="{6CEB17B6-38BB-4D52-B61B-DA8F57ABDCEA}">
      <dgm:prSet/>
      <dgm:spPr/>
      <dgm:t>
        <a:bodyPr/>
        <a:lstStyle/>
        <a:p>
          <a:endParaRPr lang="en-US"/>
        </a:p>
      </dgm:t>
    </dgm:pt>
    <dgm:pt modelId="{1B316861-DF5B-42CF-91EB-D2B8A35B8A44}" type="sibTrans" cxnId="{6CEB17B6-38BB-4D52-B61B-DA8F57ABDCEA}">
      <dgm:prSet/>
      <dgm:spPr/>
      <dgm:t>
        <a:bodyPr/>
        <a:lstStyle/>
        <a:p>
          <a:endParaRPr lang="en-US"/>
        </a:p>
      </dgm:t>
    </dgm:pt>
    <dgm:pt modelId="{7B930E0A-E1A8-4DB6-9543-63E9F0567F6A}">
      <dgm:prSet/>
      <dgm:spPr/>
      <dgm:t>
        <a:bodyPr/>
        <a:lstStyle/>
        <a:p>
          <a:r>
            <a:rPr lang="en-US" b="1"/>
            <a:t>Student Loan Interest Deduction.</a:t>
          </a:r>
          <a:r>
            <a:rPr lang="en-US"/>
            <a:t> For 2018, the maximum amount that you can take as a deduction for interest paid on student loans remains at $2,500. Phaseouts apply for taxpayers with modified adjusted gross income (MAGI) in excess of $65,000 ($135,000 for joint returns) and is completely phased out for taxpayers with modified adjusted gross income (MAGI) of $80,000 or more ($165,000 or more for joint returns).</a:t>
          </a:r>
        </a:p>
      </dgm:t>
    </dgm:pt>
    <dgm:pt modelId="{B631FB7F-A0C4-4BF3-A9B3-B5D8B00DA0C4}" type="parTrans" cxnId="{B9C31633-BA0F-4059-BE33-28CD965565A2}">
      <dgm:prSet/>
      <dgm:spPr/>
      <dgm:t>
        <a:bodyPr/>
        <a:lstStyle/>
        <a:p>
          <a:endParaRPr lang="en-US"/>
        </a:p>
      </dgm:t>
    </dgm:pt>
    <dgm:pt modelId="{22FC0621-BED3-41D9-9463-22F8D9664AE9}" type="sibTrans" cxnId="{B9C31633-BA0F-4059-BE33-28CD965565A2}">
      <dgm:prSet/>
      <dgm:spPr/>
      <dgm:t>
        <a:bodyPr/>
        <a:lstStyle/>
        <a:p>
          <a:endParaRPr lang="en-US"/>
        </a:p>
      </dgm:t>
    </dgm:pt>
    <dgm:pt modelId="{39CC0B75-634F-418B-9B06-E4D582162306}" type="pres">
      <dgm:prSet presAssocID="{48515C6C-B2F1-4132-BDB3-822CBED290BB}" presName="root" presStyleCnt="0">
        <dgm:presLayoutVars>
          <dgm:dir/>
          <dgm:resizeHandles val="exact"/>
        </dgm:presLayoutVars>
      </dgm:prSet>
      <dgm:spPr/>
    </dgm:pt>
    <dgm:pt modelId="{28E42C0E-F1A4-45A7-9351-323621885946}" type="pres">
      <dgm:prSet presAssocID="{FDEBC03B-9A29-454E-91FA-E9C6D3EAD260}" presName="compNode" presStyleCnt="0"/>
      <dgm:spPr/>
    </dgm:pt>
    <dgm:pt modelId="{D72B914D-0648-48A2-81FD-90AC2818548F}" type="pres">
      <dgm:prSet presAssocID="{FDEBC03B-9A29-454E-91FA-E9C6D3EAD260}" presName="bgRect" presStyleLbl="bgShp" presStyleIdx="0" presStyleCnt="5"/>
      <dgm:spPr/>
    </dgm:pt>
    <dgm:pt modelId="{1351F261-D10E-4443-9A67-897D495E5B40}" type="pres">
      <dgm:prSet presAssocID="{FDEBC03B-9A29-454E-91FA-E9C6D3EAD26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E3A656C-8689-4569-AB50-A56450F0599D}" type="pres">
      <dgm:prSet presAssocID="{FDEBC03B-9A29-454E-91FA-E9C6D3EAD260}" presName="spaceRect" presStyleCnt="0"/>
      <dgm:spPr/>
    </dgm:pt>
    <dgm:pt modelId="{9EA8228E-3F5E-474D-B48A-514E83A6537D}" type="pres">
      <dgm:prSet presAssocID="{FDEBC03B-9A29-454E-91FA-E9C6D3EAD260}" presName="parTx" presStyleLbl="revTx" presStyleIdx="0" presStyleCnt="5">
        <dgm:presLayoutVars>
          <dgm:chMax val="0"/>
          <dgm:chPref val="0"/>
        </dgm:presLayoutVars>
      </dgm:prSet>
      <dgm:spPr/>
    </dgm:pt>
    <dgm:pt modelId="{BA16AE9F-6187-4DC1-A138-8CFAD850FFE4}" type="pres">
      <dgm:prSet presAssocID="{5C32C33A-C2E4-4A8F-AF12-C7227605F36B}" presName="sibTrans" presStyleCnt="0"/>
      <dgm:spPr/>
    </dgm:pt>
    <dgm:pt modelId="{0C2300FA-7730-4870-ADD4-122557989A47}" type="pres">
      <dgm:prSet presAssocID="{D2203854-6512-4430-AE58-330A2F0CB914}" presName="compNode" presStyleCnt="0"/>
      <dgm:spPr/>
    </dgm:pt>
    <dgm:pt modelId="{2B9405C8-498B-40C6-A2C8-70FB0D5F71E6}" type="pres">
      <dgm:prSet presAssocID="{D2203854-6512-4430-AE58-330A2F0CB914}" presName="bgRect" presStyleLbl="bgShp" presStyleIdx="1" presStyleCnt="5"/>
      <dgm:spPr/>
    </dgm:pt>
    <dgm:pt modelId="{C31492DE-DCBB-48BF-BDAD-E4E1C817B600}" type="pres">
      <dgm:prSet presAssocID="{D2203854-6512-4430-AE58-330A2F0CB91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list"/>
        </a:ext>
      </dgm:extLst>
    </dgm:pt>
    <dgm:pt modelId="{78C480FB-1C18-4B81-A4AC-7395CFBE35AE}" type="pres">
      <dgm:prSet presAssocID="{D2203854-6512-4430-AE58-330A2F0CB914}" presName="spaceRect" presStyleCnt="0"/>
      <dgm:spPr/>
    </dgm:pt>
    <dgm:pt modelId="{837C6F88-734E-492A-8B66-D4F9432FE552}" type="pres">
      <dgm:prSet presAssocID="{D2203854-6512-4430-AE58-330A2F0CB914}" presName="parTx" presStyleLbl="revTx" presStyleIdx="1" presStyleCnt="5">
        <dgm:presLayoutVars>
          <dgm:chMax val="0"/>
          <dgm:chPref val="0"/>
        </dgm:presLayoutVars>
      </dgm:prSet>
      <dgm:spPr/>
    </dgm:pt>
    <dgm:pt modelId="{7E612E9B-4896-4BFD-B049-942CF204B964}" type="pres">
      <dgm:prSet presAssocID="{2ADDB2FF-17C3-49A7-ABB3-1341445C906E}" presName="sibTrans" presStyleCnt="0"/>
      <dgm:spPr/>
    </dgm:pt>
    <dgm:pt modelId="{8FFD7383-C88B-46C4-9095-0F6C86C590E4}" type="pres">
      <dgm:prSet presAssocID="{C7D609ED-39A3-412C-9A7F-2CD5AA05D948}" presName="compNode" presStyleCnt="0"/>
      <dgm:spPr/>
    </dgm:pt>
    <dgm:pt modelId="{83A9E0A4-C70B-421B-9C8A-3F74F311A44C}" type="pres">
      <dgm:prSet presAssocID="{C7D609ED-39A3-412C-9A7F-2CD5AA05D948}" presName="bgRect" presStyleLbl="bgShp" presStyleIdx="2" presStyleCnt="5"/>
      <dgm:spPr/>
    </dgm:pt>
    <dgm:pt modelId="{F5643CDE-D099-4252-878C-CF2BF3F22F57}" type="pres">
      <dgm:prSet presAssocID="{C7D609ED-39A3-412C-9A7F-2CD5AA05D94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rrow: Slight curve"/>
        </a:ext>
      </dgm:extLst>
    </dgm:pt>
    <dgm:pt modelId="{AABC5777-1C37-41AF-8CAD-42A19B51F67E}" type="pres">
      <dgm:prSet presAssocID="{C7D609ED-39A3-412C-9A7F-2CD5AA05D948}" presName="spaceRect" presStyleCnt="0"/>
      <dgm:spPr/>
    </dgm:pt>
    <dgm:pt modelId="{C1A57389-4120-4CF8-8162-95B14E1C59FF}" type="pres">
      <dgm:prSet presAssocID="{C7D609ED-39A3-412C-9A7F-2CD5AA05D948}" presName="parTx" presStyleLbl="revTx" presStyleIdx="2" presStyleCnt="5">
        <dgm:presLayoutVars>
          <dgm:chMax val="0"/>
          <dgm:chPref val="0"/>
        </dgm:presLayoutVars>
      </dgm:prSet>
      <dgm:spPr/>
    </dgm:pt>
    <dgm:pt modelId="{423C7A35-2A95-406B-A134-47EE4A71A003}" type="pres">
      <dgm:prSet presAssocID="{89DE7840-09D9-43C7-A341-CCDFC96F83AC}" presName="sibTrans" presStyleCnt="0"/>
      <dgm:spPr/>
    </dgm:pt>
    <dgm:pt modelId="{D1C64965-20EA-4816-A70D-8F4C54F24C23}" type="pres">
      <dgm:prSet presAssocID="{0D563CF1-00FC-45BC-9A54-D793BD4D5DBE}" presName="compNode" presStyleCnt="0"/>
      <dgm:spPr/>
    </dgm:pt>
    <dgm:pt modelId="{3067ED11-7227-412D-A9D8-39D603E0E500}" type="pres">
      <dgm:prSet presAssocID="{0D563CF1-00FC-45BC-9A54-D793BD4D5DBE}" presName="bgRect" presStyleLbl="bgShp" presStyleIdx="3" presStyleCnt="5"/>
      <dgm:spPr/>
    </dgm:pt>
    <dgm:pt modelId="{51B8A336-1F1E-47F6-A21A-DD8B6CD66766}" type="pres">
      <dgm:prSet presAssocID="{0D563CF1-00FC-45BC-9A54-D793BD4D5DB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wnward trend"/>
        </a:ext>
      </dgm:extLst>
    </dgm:pt>
    <dgm:pt modelId="{2B14AB72-6762-4B08-8434-62474ED6CC05}" type="pres">
      <dgm:prSet presAssocID="{0D563CF1-00FC-45BC-9A54-D793BD4D5DBE}" presName="spaceRect" presStyleCnt="0"/>
      <dgm:spPr/>
    </dgm:pt>
    <dgm:pt modelId="{B0011DA3-B943-496F-9516-077C5F50A4E0}" type="pres">
      <dgm:prSet presAssocID="{0D563CF1-00FC-45BC-9A54-D793BD4D5DBE}" presName="parTx" presStyleLbl="revTx" presStyleIdx="3" presStyleCnt="5">
        <dgm:presLayoutVars>
          <dgm:chMax val="0"/>
          <dgm:chPref val="0"/>
        </dgm:presLayoutVars>
      </dgm:prSet>
      <dgm:spPr/>
    </dgm:pt>
    <dgm:pt modelId="{FD58935B-44EC-401A-B16A-9F81DE38FE94}" type="pres">
      <dgm:prSet presAssocID="{1B316861-DF5B-42CF-91EB-D2B8A35B8A44}" presName="sibTrans" presStyleCnt="0"/>
      <dgm:spPr/>
    </dgm:pt>
    <dgm:pt modelId="{9756FA50-37CB-42B7-9C40-0429F49013D8}" type="pres">
      <dgm:prSet presAssocID="{7B930E0A-E1A8-4DB6-9543-63E9F0567F6A}" presName="compNode" presStyleCnt="0"/>
      <dgm:spPr/>
    </dgm:pt>
    <dgm:pt modelId="{160A2E7D-4892-4D9F-B48C-237B31B01B97}" type="pres">
      <dgm:prSet presAssocID="{7B930E0A-E1A8-4DB6-9543-63E9F0567F6A}" presName="bgRect" presStyleLbl="bgShp" presStyleIdx="4" presStyleCnt="5"/>
      <dgm:spPr/>
    </dgm:pt>
    <dgm:pt modelId="{E39AB49F-4E03-4BEB-B2C7-E0FBE27EE0FA}" type="pres">
      <dgm:prSet presAssocID="{7B930E0A-E1A8-4DB6-9543-63E9F0567F6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oney"/>
        </a:ext>
      </dgm:extLst>
    </dgm:pt>
    <dgm:pt modelId="{9AB22F22-8F10-4E0C-BA64-2ADAC5B895FE}" type="pres">
      <dgm:prSet presAssocID="{7B930E0A-E1A8-4DB6-9543-63E9F0567F6A}" presName="spaceRect" presStyleCnt="0"/>
      <dgm:spPr/>
    </dgm:pt>
    <dgm:pt modelId="{D73A25FC-7732-4F36-8A45-C809727E9305}" type="pres">
      <dgm:prSet presAssocID="{7B930E0A-E1A8-4DB6-9543-63E9F0567F6A}" presName="parTx" presStyleLbl="revTx" presStyleIdx="4" presStyleCnt="5">
        <dgm:presLayoutVars>
          <dgm:chMax val="0"/>
          <dgm:chPref val="0"/>
        </dgm:presLayoutVars>
      </dgm:prSet>
      <dgm:spPr/>
    </dgm:pt>
  </dgm:ptLst>
  <dgm:cxnLst>
    <dgm:cxn modelId="{B586E205-7B17-4BD6-B177-CD38553FBA8B}" type="presOf" srcId="{48515C6C-B2F1-4132-BDB3-822CBED290BB}" destId="{39CC0B75-634F-418B-9B06-E4D582162306}" srcOrd="0" destOrd="0" presId="urn:microsoft.com/office/officeart/2018/2/layout/IconVerticalSolidList"/>
    <dgm:cxn modelId="{B9C31633-BA0F-4059-BE33-28CD965565A2}" srcId="{48515C6C-B2F1-4132-BDB3-822CBED290BB}" destId="{7B930E0A-E1A8-4DB6-9543-63E9F0567F6A}" srcOrd="4" destOrd="0" parTransId="{B631FB7F-A0C4-4BF3-A9B3-B5D8B00DA0C4}" sibTransId="{22FC0621-BED3-41D9-9463-22F8D9664AE9}"/>
    <dgm:cxn modelId="{7A179959-36E6-432B-89AD-8208BCBE7988}" type="presOf" srcId="{0D563CF1-00FC-45BC-9A54-D793BD4D5DBE}" destId="{B0011DA3-B943-496F-9516-077C5F50A4E0}" srcOrd="0" destOrd="0" presId="urn:microsoft.com/office/officeart/2018/2/layout/IconVerticalSolidList"/>
    <dgm:cxn modelId="{C1F0FD7B-E32B-46AF-8806-ABDE5DD1CEB6}" type="presOf" srcId="{FDEBC03B-9A29-454E-91FA-E9C6D3EAD260}" destId="{9EA8228E-3F5E-474D-B48A-514E83A6537D}" srcOrd="0" destOrd="0" presId="urn:microsoft.com/office/officeart/2018/2/layout/IconVerticalSolidList"/>
    <dgm:cxn modelId="{5605897F-5E8B-478C-8BBF-EDC42938339D}" type="presOf" srcId="{C7D609ED-39A3-412C-9A7F-2CD5AA05D948}" destId="{C1A57389-4120-4CF8-8162-95B14E1C59FF}" srcOrd="0" destOrd="0" presId="urn:microsoft.com/office/officeart/2018/2/layout/IconVerticalSolidList"/>
    <dgm:cxn modelId="{9C6D109F-ABFC-417D-AB8E-2A19A80F71BC}" type="presOf" srcId="{7B930E0A-E1A8-4DB6-9543-63E9F0567F6A}" destId="{D73A25FC-7732-4F36-8A45-C809727E9305}" srcOrd="0" destOrd="0" presId="urn:microsoft.com/office/officeart/2018/2/layout/IconVerticalSolidList"/>
    <dgm:cxn modelId="{6CEB17B6-38BB-4D52-B61B-DA8F57ABDCEA}" srcId="{48515C6C-B2F1-4132-BDB3-822CBED290BB}" destId="{0D563CF1-00FC-45BC-9A54-D793BD4D5DBE}" srcOrd="3" destOrd="0" parTransId="{495DB2DC-EF66-4D8F-8222-71D978A51BF2}" sibTransId="{1B316861-DF5B-42CF-91EB-D2B8A35B8A44}"/>
    <dgm:cxn modelId="{178FF5B6-E32F-4EE5-B97A-1C45F43DC035}" srcId="{48515C6C-B2F1-4132-BDB3-822CBED290BB}" destId="{C7D609ED-39A3-412C-9A7F-2CD5AA05D948}" srcOrd="2" destOrd="0" parTransId="{A48B7C72-DC80-46D4-8848-7FB4A60C40AD}" sibTransId="{89DE7840-09D9-43C7-A341-CCDFC96F83AC}"/>
    <dgm:cxn modelId="{8C1799BA-31D4-4D50-90A7-DF624D76CC49}" type="presOf" srcId="{D2203854-6512-4430-AE58-330A2F0CB914}" destId="{837C6F88-734E-492A-8B66-D4F9432FE552}" srcOrd="0" destOrd="0" presId="urn:microsoft.com/office/officeart/2018/2/layout/IconVerticalSolidList"/>
    <dgm:cxn modelId="{1695EFC0-A02C-4367-99EF-DE08C5182565}" srcId="{48515C6C-B2F1-4132-BDB3-822CBED290BB}" destId="{FDEBC03B-9A29-454E-91FA-E9C6D3EAD260}" srcOrd="0" destOrd="0" parTransId="{235C4527-A07F-4D05-B374-6181CA6EFAF6}" sibTransId="{5C32C33A-C2E4-4A8F-AF12-C7227605F36B}"/>
    <dgm:cxn modelId="{39182AE0-81D3-48BB-9F9F-12E2784567CD}" srcId="{48515C6C-B2F1-4132-BDB3-822CBED290BB}" destId="{D2203854-6512-4430-AE58-330A2F0CB914}" srcOrd="1" destOrd="0" parTransId="{EDF35604-0D46-47F8-A67D-ECC24E6D5502}" sibTransId="{2ADDB2FF-17C3-49A7-ABB3-1341445C906E}"/>
    <dgm:cxn modelId="{E02C9346-50DF-4004-948D-E4DA38F2F2AC}" type="presParOf" srcId="{39CC0B75-634F-418B-9B06-E4D582162306}" destId="{28E42C0E-F1A4-45A7-9351-323621885946}" srcOrd="0" destOrd="0" presId="urn:microsoft.com/office/officeart/2018/2/layout/IconVerticalSolidList"/>
    <dgm:cxn modelId="{4FBD405F-5FEE-44BF-A5BA-A76DF41701AB}" type="presParOf" srcId="{28E42C0E-F1A4-45A7-9351-323621885946}" destId="{D72B914D-0648-48A2-81FD-90AC2818548F}" srcOrd="0" destOrd="0" presId="urn:microsoft.com/office/officeart/2018/2/layout/IconVerticalSolidList"/>
    <dgm:cxn modelId="{2B87EB2C-8BAC-40E1-85F2-11CD6DF3D961}" type="presParOf" srcId="{28E42C0E-F1A4-45A7-9351-323621885946}" destId="{1351F261-D10E-4443-9A67-897D495E5B40}" srcOrd="1" destOrd="0" presId="urn:microsoft.com/office/officeart/2018/2/layout/IconVerticalSolidList"/>
    <dgm:cxn modelId="{1310C6F5-120A-486C-8EEE-3358D8C08D11}" type="presParOf" srcId="{28E42C0E-F1A4-45A7-9351-323621885946}" destId="{5E3A656C-8689-4569-AB50-A56450F0599D}" srcOrd="2" destOrd="0" presId="urn:microsoft.com/office/officeart/2018/2/layout/IconVerticalSolidList"/>
    <dgm:cxn modelId="{B90D988D-B496-4532-8D0F-ED135C6C1484}" type="presParOf" srcId="{28E42C0E-F1A4-45A7-9351-323621885946}" destId="{9EA8228E-3F5E-474D-B48A-514E83A6537D}" srcOrd="3" destOrd="0" presId="urn:microsoft.com/office/officeart/2018/2/layout/IconVerticalSolidList"/>
    <dgm:cxn modelId="{FB1F800C-85D3-4FAD-BE1E-E8EC74119AE4}" type="presParOf" srcId="{39CC0B75-634F-418B-9B06-E4D582162306}" destId="{BA16AE9F-6187-4DC1-A138-8CFAD850FFE4}" srcOrd="1" destOrd="0" presId="urn:microsoft.com/office/officeart/2018/2/layout/IconVerticalSolidList"/>
    <dgm:cxn modelId="{B7227589-7FEF-4CB9-85AE-BA6468819965}" type="presParOf" srcId="{39CC0B75-634F-418B-9B06-E4D582162306}" destId="{0C2300FA-7730-4870-ADD4-122557989A47}" srcOrd="2" destOrd="0" presId="urn:microsoft.com/office/officeart/2018/2/layout/IconVerticalSolidList"/>
    <dgm:cxn modelId="{DFF6F6A0-7F40-49EC-874A-CD1E9E913C84}" type="presParOf" srcId="{0C2300FA-7730-4870-ADD4-122557989A47}" destId="{2B9405C8-498B-40C6-A2C8-70FB0D5F71E6}" srcOrd="0" destOrd="0" presId="urn:microsoft.com/office/officeart/2018/2/layout/IconVerticalSolidList"/>
    <dgm:cxn modelId="{AD35346B-C11C-44ED-BF63-9CE6A5F6430B}" type="presParOf" srcId="{0C2300FA-7730-4870-ADD4-122557989A47}" destId="{C31492DE-DCBB-48BF-BDAD-E4E1C817B600}" srcOrd="1" destOrd="0" presId="urn:microsoft.com/office/officeart/2018/2/layout/IconVerticalSolidList"/>
    <dgm:cxn modelId="{1B6C6180-2105-497C-9589-50A56F4C1838}" type="presParOf" srcId="{0C2300FA-7730-4870-ADD4-122557989A47}" destId="{78C480FB-1C18-4B81-A4AC-7395CFBE35AE}" srcOrd="2" destOrd="0" presId="urn:microsoft.com/office/officeart/2018/2/layout/IconVerticalSolidList"/>
    <dgm:cxn modelId="{C187B01E-663A-48E0-BD24-AD95C0559DB1}" type="presParOf" srcId="{0C2300FA-7730-4870-ADD4-122557989A47}" destId="{837C6F88-734E-492A-8B66-D4F9432FE552}" srcOrd="3" destOrd="0" presId="urn:microsoft.com/office/officeart/2018/2/layout/IconVerticalSolidList"/>
    <dgm:cxn modelId="{D5FA30E3-3719-4856-BDFA-0832F5F0B6EF}" type="presParOf" srcId="{39CC0B75-634F-418B-9B06-E4D582162306}" destId="{7E612E9B-4896-4BFD-B049-942CF204B964}" srcOrd="3" destOrd="0" presId="urn:microsoft.com/office/officeart/2018/2/layout/IconVerticalSolidList"/>
    <dgm:cxn modelId="{B6852EE9-FE8B-486D-ABFC-19B09447717A}" type="presParOf" srcId="{39CC0B75-634F-418B-9B06-E4D582162306}" destId="{8FFD7383-C88B-46C4-9095-0F6C86C590E4}" srcOrd="4" destOrd="0" presId="urn:microsoft.com/office/officeart/2018/2/layout/IconVerticalSolidList"/>
    <dgm:cxn modelId="{9FC9079C-8F3A-4EDC-9CA5-8B47C40501CB}" type="presParOf" srcId="{8FFD7383-C88B-46C4-9095-0F6C86C590E4}" destId="{83A9E0A4-C70B-421B-9C8A-3F74F311A44C}" srcOrd="0" destOrd="0" presId="urn:microsoft.com/office/officeart/2018/2/layout/IconVerticalSolidList"/>
    <dgm:cxn modelId="{345DA598-A774-4ABC-A248-2C092EE72FAA}" type="presParOf" srcId="{8FFD7383-C88B-46C4-9095-0F6C86C590E4}" destId="{F5643CDE-D099-4252-878C-CF2BF3F22F57}" srcOrd="1" destOrd="0" presId="urn:microsoft.com/office/officeart/2018/2/layout/IconVerticalSolidList"/>
    <dgm:cxn modelId="{5D72D2F0-AAD7-4EAB-B97E-BE39029DCDD4}" type="presParOf" srcId="{8FFD7383-C88B-46C4-9095-0F6C86C590E4}" destId="{AABC5777-1C37-41AF-8CAD-42A19B51F67E}" srcOrd="2" destOrd="0" presId="urn:microsoft.com/office/officeart/2018/2/layout/IconVerticalSolidList"/>
    <dgm:cxn modelId="{1341B3AB-8EF1-4CDA-929F-CF9FC6BBFBF5}" type="presParOf" srcId="{8FFD7383-C88B-46C4-9095-0F6C86C590E4}" destId="{C1A57389-4120-4CF8-8162-95B14E1C59FF}" srcOrd="3" destOrd="0" presId="urn:microsoft.com/office/officeart/2018/2/layout/IconVerticalSolidList"/>
    <dgm:cxn modelId="{D2D7A752-AC0F-495B-8181-1BA14C8A8AB2}" type="presParOf" srcId="{39CC0B75-634F-418B-9B06-E4D582162306}" destId="{423C7A35-2A95-406B-A134-47EE4A71A003}" srcOrd="5" destOrd="0" presId="urn:microsoft.com/office/officeart/2018/2/layout/IconVerticalSolidList"/>
    <dgm:cxn modelId="{9A6F914E-9124-4C1D-94FE-F65DA719A0E3}" type="presParOf" srcId="{39CC0B75-634F-418B-9B06-E4D582162306}" destId="{D1C64965-20EA-4816-A70D-8F4C54F24C23}" srcOrd="6" destOrd="0" presId="urn:microsoft.com/office/officeart/2018/2/layout/IconVerticalSolidList"/>
    <dgm:cxn modelId="{1E5F3147-10D3-4E11-99D0-FB3EE6ECD06F}" type="presParOf" srcId="{D1C64965-20EA-4816-A70D-8F4C54F24C23}" destId="{3067ED11-7227-412D-A9D8-39D603E0E500}" srcOrd="0" destOrd="0" presId="urn:microsoft.com/office/officeart/2018/2/layout/IconVerticalSolidList"/>
    <dgm:cxn modelId="{C7F39427-14E1-4096-A404-B31CACDC5536}" type="presParOf" srcId="{D1C64965-20EA-4816-A70D-8F4C54F24C23}" destId="{51B8A336-1F1E-47F6-A21A-DD8B6CD66766}" srcOrd="1" destOrd="0" presId="urn:microsoft.com/office/officeart/2018/2/layout/IconVerticalSolidList"/>
    <dgm:cxn modelId="{EF2B44D1-35B3-4D0E-A994-5731DD3D1FB0}" type="presParOf" srcId="{D1C64965-20EA-4816-A70D-8F4C54F24C23}" destId="{2B14AB72-6762-4B08-8434-62474ED6CC05}" srcOrd="2" destOrd="0" presId="urn:microsoft.com/office/officeart/2018/2/layout/IconVerticalSolidList"/>
    <dgm:cxn modelId="{98D90DAC-9F48-49B4-9D82-DD94538E4A49}" type="presParOf" srcId="{D1C64965-20EA-4816-A70D-8F4C54F24C23}" destId="{B0011DA3-B943-496F-9516-077C5F50A4E0}" srcOrd="3" destOrd="0" presId="urn:microsoft.com/office/officeart/2018/2/layout/IconVerticalSolidList"/>
    <dgm:cxn modelId="{C3ECC44C-473F-4029-8061-C3CE3710D461}" type="presParOf" srcId="{39CC0B75-634F-418B-9B06-E4D582162306}" destId="{FD58935B-44EC-401A-B16A-9F81DE38FE94}" srcOrd="7" destOrd="0" presId="urn:microsoft.com/office/officeart/2018/2/layout/IconVerticalSolidList"/>
    <dgm:cxn modelId="{E9B331FA-490D-4415-B0CB-BC1BA6CBC05C}" type="presParOf" srcId="{39CC0B75-634F-418B-9B06-E4D582162306}" destId="{9756FA50-37CB-42B7-9C40-0429F49013D8}" srcOrd="8" destOrd="0" presId="urn:microsoft.com/office/officeart/2018/2/layout/IconVerticalSolidList"/>
    <dgm:cxn modelId="{CF5CC67D-D860-48C9-ABF2-6D1B118F1041}" type="presParOf" srcId="{9756FA50-37CB-42B7-9C40-0429F49013D8}" destId="{160A2E7D-4892-4D9F-B48C-237B31B01B97}" srcOrd="0" destOrd="0" presId="urn:microsoft.com/office/officeart/2018/2/layout/IconVerticalSolidList"/>
    <dgm:cxn modelId="{A34AB8C2-37DD-4239-82C8-5E241A89C253}" type="presParOf" srcId="{9756FA50-37CB-42B7-9C40-0429F49013D8}" destId="{E39AB49F-4E03-4BEB-B2C7-E0FBE27EE0FA}" srcOrd="1" destOrd="0" presId="urn:microsoft.com/office/officeart/2018/2/layout/IconVerticalSolidList"/>
    <dgm:cxn modelId="{7D2B2FB8-BCEC-406D-AE3B-6AA048498228}" type="presParOf" srcId="{9756FA50-37CB-42B7-9C40-0429F49013D8}" destId="{9AB22F22-8F10-4E0C-BA64-2ADAC5B895FE}" srcOrd="2" destOrd="0" presId="urn:microsoft.com/office/officeart/2018/2/layout/IconVerticalSolidList"/>
    <dgm:cxn modelId="{3CC0E2BC-EBF7-4FCD-B471-463DB9D60E56}" type="presParOf" srcId="{9756FA50-37CB-42B7-9C40-0429F49013D8}" destId="{D73A25FC-7732-4F36-8A45-C809727E930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A639A-CD9D-43E2-93F9-03EFD7BA7D20}" type="doc">
      <dgm:prSet loTypeId="urn:microsoft.com/office/officeart/2018/2/layout/IconCircleList" loCatId="icon" qsTypeId="urn:microsoft.com/office/officeart/2005/8/quickstyle/simple4" qsCatId="simple" csTypeId="urn:microsoft.com/office/officeart/2018/5/colors/Iconchunking_neutralbg_colorful1" csCatId="colorful" phldr="1"/>
      <dgm:spPr/>
      <dgm:t>
        <a:bodyPr/>
        <a:lstStyle/>
        <a:p>
          <a:endParaRPr lang="en-US"/>
        </a:p>
      </dgm:t>
    </dgm:pt>
    <dgm:pt modelId="{E622F058-38D7-4824-B69D-7CB7454A4A48}">
      <dgm:prSet/>
      <dgm:spPr/>
      <dgm:t>
        <a:bodyPr/>
        <a:lstStyle/>
        <a:p>
          <a:r>
            <a:rPr lang="en-US"/>
            <a:t>Your income that is equal to or less than the standard deduction is not taxable, the IRS doesn't require you to file a return in years your income doesn't exceed that sum. When determining whether you need to file a return, you don't include tax-exempt income. In 2018 for example, if you are under age 65 and single, you must file a tax return if you earn $12,000 or more, which is the 2018 standard deduction for a single taxpayer.</a:t>
          </a:r>
        </a:p>
      </dgm:t>
    </dgm:pt>
    <dgm:pt modelId="{4D22C61A-357F-429D-B7C1-6AA6BF1B27A8}" type="parTrans" cxnId="{45073D4C-A7EA-4D38-A4D6-B6A3A73D37EA}">
      <dgm:prSet/>
      <dgm:spPr/>
      <dgm:t>
        <a:bodyPr/>
        <a:lstStyle/>
        <a:p>
          <a:endParaRPr lang="en-US"/>
        </a:p>
      </dgm:t>
    </dgm:pt>
    <dgm:pt modelId="{F6814E55-50DC-4859-9F47-4E365A276881}" type="sibTrans" cxnId="{45073D4C-A7EA-4D38-A4D6-B6A3A73D37EA}">
      <dgm:prSet/>
      <dgm:spPr/>
      <dgm:t>
        <a:bodyPr/>
        <a:lstStyle/>
        <a:p>
          <a:endParaRPr lang="en-US"/>
        </a:p>
      </dgm:t>
    </dgm:pt>
    <dgm:pt modelId="{E792246A-D1EB-4D71-8130-D12D96D15800}">
      <dgm:prSet/>
      <dgm:spPr/>
      <dgm:t>
        <a:bodyPr/>
        <a:lstStyle/>
        <a:p>
          <a:r>
            <a:rPr lang="en-US"/>
            <a:t>https://turbotax.intuit.com/tax-tips/irs-tax-return/does-everyone-need-to-file-an-income-tax-return/L7pluHkoW</a:t>
          </a:r>
        </a:p>
      </dgm:t>
    </dgm:pt>
    <dgm:pt modelId="{815DFE2A-DCA8-4473-A8F4-547EBA35F146}" type="parTrans" cxnId="{9611FB0E-2110-4A0E-9DBE-87B34F5BE2D5}">
      <dgm:prSet/>
      <dgm:spPr/>
      <dgm:t>
        <a:bodyPr/>
        <a:lstStyle/>
        <a:p>
          <a:endParaRPr lang="en-US"/>
        </a:p>
      </dgm:t>
    </dgm:pt>
    <dgm:pt modelId="{01D96CC1-7F30-4577-8397-FBE371274C7E}" type="sibTrans" cxnId="{9611FB0E-2110-4A0E-9DBE-87B34F5BE2D5}">
      <dgm:prSet/>
      <dgm:spPr/>
      <dgm:t>
        <a:bodyPr/>
        <a:lstStyle/>
        <a:p>
          <a:endParaRPr lang="en-US"/>
        </a:p>
      </dgm:t>
    </dgm:pt>
    <dgm:pt modelId="{B1B1982D-D81A-4486-8F25-2D3143229396}" type="pres">
      <dgm:prSet presAssocID="{EBCA639A-CD9D-43E2-93F9-03EFD7BA7D20}" presName="root" presStyleCnt="0">
        <dgm:presLayoutVars>
          <dgm:dir/>
          <dgm:resizeHandles val="exact"/>
        </dgm:presLayoutVars>
      </dgm:prSet>
      <dgm:spPr/>
    </dgm:pt>
    <dgm:pt modelId="{33D598C3-1674-4E1E-A3AF-CBFF3805C188}" type="pres">
      <dgm:prSet presAssocID="{EBCA639A-CD9D-43E2-93F9-03EFD7BA7D20}" presName="container" presStyleCnt="0">
        <dgm:presLayoutVars>
          <dgm:dir/>
          <dgm:resizeHandles val="exact"/>
        </dgm:presLayoutVars>
      </dgm:prSet>
      <dgm:spPr/>
    </dgm:pt>
    <dgm:pt modelId="{D5150F62-BDD3-4633-BF09-4818B21375AF}" type="pres">
      <dgm:prSet presAssocID="{E622F058-38D7-4824-B69D-7CB7454A4A48}" presName="compNode" presStyleCnt="0"/>
      <dgm:spPr/>
    </dgm:pt>
    <dgm:pt modelId="{E91C1233-B4E7-4B32-8553-E84855434152}" type="pres">
      <dgm:prSet presAssocID="{E622F058-38D7-4824-B69D-7CB7454A4A48}" presName="iconBgRect" presStyleLbl="bgShp" presStyleIdx="0" presStyleCnt="2"/>
      <dgm:spPr/>
    </dgm:pt>
    <dgm:pt modelId="{E50B557E-F727-4C53-83C4-78BCA892AFE7}" type="pres">
      <dgm:prSet presAssocID="{E622F058-38D7-4824-B69D-7CB7454A4A4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291CA2A5-518A-45D2-B126-F4219D53D4ED}" type="pres">
      <dgm:prSet presAssocID="{E622F058-38D7-4824-B69D-7CB7454A4A48}" presName="spaceRect" presStyleCnt="0"/>
      <dgm:spPr/>
    </dgm:pt>
    <dgm:pt modelId="{D2A93A76-C159-43C1-BECD-05057E6281C2}" type="pres">
      <dgm:prSet presAssocID="{E622F058-38D7-4824-B69D-7CB7454A4A48}" presName="textRect" presStyleLbl="revTx" presStyleIdx="0" presStyleCnt="2">
        <dgm:presLayoutVars>
          <dgm:chMax val="1"/>
          <dgm:chPref val="1"/>
        </dgm:presLayoutVars>
      </dgm:prSet>
      <dgm:spPr/>
    </dgm:pt>
    <dgm:pt modelId="{2FBE795E-A168-4AB3-B8D3-213EC915F2C6}" type="pres">
      <dgm:prSet presAssocID="{F6814E55-50DC-4859-9F47-4E365A276881}" presName="sibTrans" presStyleLbl="sibTrans2D1" presStyleIdx="0" presStyleCnt="0"/>
      <dgm:spPr/>
    </dgm:pt>
    <dgm:pt modelId="{1AE6CEF4-7ADD-4CBB-8CCC-6C47DB64B28D}" type="pres">
      <dgm:prSet presAssocID="{E792246A-D1EB-4D71-8130-D12D96D15800}" presName="compNode" presStyleCnt="0"/>
      <dgm:spPr/>
    </dgm:pt>
    <dgm:pt modelId="{AE5B4C3F-A395-4F5E-BBB9-EE1544D8714F}" type="pres">
      <dgm:prSet presAssocID="{E792246A-D1EB-4D71-8130-D12D96D15800}" presName="iconBgRect" presStyleLbl="bgShp" presStyleIdx="1" presStyleCnt="2"/>
      <dgm:spPr/>
    </dgm:pt>
    <dgm:pt modelId="{7515B82D-A604-482D-96D8-F990679552D6}" type="pres">
      <dgm:prSet presAssocID="{E792246A-D1EB-4D71-8130-D12D96D1580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ker"/>
        </a:ext>
      </dgm:extLst>
    </dgm:pt>
    <dgm:pt modelId="{FF3E4F7C-5F7C-4A98-A22C-B640F67A3D3C}" type="pres">
      <dgm:prSet presAssocID="{E792246A-D1EB-4D71-8130-D12D96D15800}" presName="spaceRect" presStyleCnt="0"/>
      <dgm:spPr/>
    </dgm:pt>
    <dgm:pt modelId="{D7982191-AEB7-43EF-B3B7-2319F7CF9C22}" type="pres">
      <dgm:prSet presAssocID="{E792246A-D1EB-4D71-8130-D12D96D15800}" presName="textRect" presStyleLbl="revTx" presStyleIdx="1" presStyleCnt="2">
        <dgm:presLayoutVars>
          <dgm:chMax val="1"/>
          <dgm:chPref val="1"/>
        </dgm:presLayoutVars>
      </dgm:prSet>
      <dgm:spPr/>
    </dgm:pt>
  </dgm:ptLst>
  <dgm:cxnLst>
    <dgm:cxn modelId="{9611FB0E-2110-4A0E-9DBE-87B34F5BE2D5}" srcId="{EBCA639A-CD9D-43E2-93F9-03EFD7BA7D20}" destId="{E792246A-D1EB-4D71-8130-D12D96D15800}" srcOrd="1" destOrd="0" parTransId="{815DFE2A-DCA8-4473-A8F4-547EBA35F146}" sibTransId="{01D96CC1-7F30-4577-8397-FBE371274C7E}"/>
    <dgm:cxn modelId="{8B926A65-F5A7-4015-BE8B-05E120AC5985}" type="presOf" srcId="{E622F058-38D7-4824-B69D-7CB7454A4A48}" destId="{D2A93A76-C159-43C1-BECD-05057E6281C2}" srcOrd="0" destOrd="0" presId="urn:microsoft.com/office/officeart/2018/2/layout/IconCircleList"/>
    <dgm:cxn modelId="{45073D4C-A7EA-4D38-A4D6-B6A3A73D37EA}" srcId="{EBCA639A-CD9D-43E2-93F9-03EFD7BA7D20}" destId="{E622F058-38D7-4824-B69D-7CB7454A4A48}" srcOrd="0" destOrd="0" parTransId="{4D22C61A-357F-429D-B7C1-6AA6BF1B27A8}" sibTransId="{F6814E55-50DC-4859-9F47-4E365A276881}"/>
    <dgm:cxn modelId="{0124C3C3-5879-4759-B920-DF11DF000670}" type="presOf" srcId="{E792246A-D1EB-4D71-8130-D12D96D15800}" destId="{D7982191-AEB7-43EF-B3B7-2319F7CF9C22}" srcOrd="0" destOrd="0" presId="urn:microsoft.com/office/officeart/2018/2/layout/IconCircleList"/>
    <dgm:cxn modelId="{20CA0EE6-C453-4038-BDA6-44CAC3A6D444}" type="presOf" srcId="{EBCA639A-CD9D-43E2-93F9-03EFD7BA7D20}" destId="{B1B1982D-D81A-4486-8F25-2D3143229396}" srcOrd="0" destOrd="0" presId="urn:microsoft.com/office/officeart/2018/2/layout/IconCircleList"/>
    <dgm:cxn modelId="{64A6E1F6-A273-47DB-BF97-5831136090F2}" type="presOf" srcId="{F6814E55-50DC-4859-9F47-4E365A276881}" destId="{2FBE795E-A168-4AB3-B8D3-213EC915F2C6}" srcOrd="0" destOrd="0" presId="urn:microsoft.com/office/officeart/2018/2/layout/IconCircleList"/>
    <dgm:cxn modelId="{F6C88582-8272-46DA-A7BA-B00BDF80851A}" type="presParOf" srcId="{B1B1982D-D81A-4486-8F25-2D3143229396}" destId="{33D598C3-1674-4E1E-A3AF-CBFF3805C188}" srcOrd="0" destOrd="0" presId="urn:microsoft.com/office/officeart/2018/2/layout/IconCircleList"/>
    <dgm:cxn modelId="{B6B186D6-5625-46C3-B624-AA35FE6C36BC}" type="presParOf" srcId="{33D598C3-1674-4E1E-A3AF-CBFF3805C188}" destId="{D5150F62-BDD3-4633-BF09-4818B21375AF}" srcOrd="0" destOrd="0" presId="urn:microsoft.com/office/officeart/2018/2/layout/IconCircleList"/>
    <dgm:cxn modelId="{7277CC52-CB1C-4A8D-A27C-A42F170C7621}" type="presParOf" srcId="{D5150F62-BDD3-4633-BF09-4818B21375AF}" destId="{E91C1233-B4E7-4B32-8553-E84855434152}" srcOrd="0" destOrd="0" presId="urn:microsoft.com/office/officeart/2018/2/layout/IconCircleList"/>
    <dgm:cxn modelId="{20888C0B-2A89-41E4-B1F8-07672B10F332}" type="presParOf" srcId="{D5150F62-BDD3-4633-BF09-4818B21375AF}" destId="{E50B557E-F727-4C53-83C4-78BCA892AFE7}" srcOrd="1" destOrd="0" presId="urn:microsoft.com/office/officeart/2018/2/layout/IconCircleList"/>
    <dgm:cxn modelId="{A002E8FC-B5DC-4099-B246-D56B31232897}" type="presParOf" srcId="{D5150F62-BDD3-4633-BF09-4818B21375AF}" destId="{291CA2A5-518A-45D2-B126-F4219D53D4ED}" srcOrd="2" destOrd="0" presId="urn:microsoft.com/office/officeart/2018/2/layout/IconCircleList"/>
    <dgm:cxn modelId="{31240563-7040-4D83-84C0-9175D247B0DD}" type="presParOf" srcId="{D5150F62-BDD3-4633-BF09-4818B21375AF}" destId="{D2A93A76-C159-43C1-BECD-05057E6281C2}" srcOrd="3" destOrd="0" presId="urn:microsoft.com/office/officeart/2018/2/layout/IconCircleList"/>
    <dgm:cxn modelId="{514F025C-7E4B-44A2-ACEE-531DB3DFA142}" type="presParOf" srcId="{33D598C3-1674-4E1E-A3AF-CBFF3805C188}" destId="{2FBE795E-A168-4AB3-B8D3-213EC915F2C6}" srcOrd="1" destOrd="0" presId="urn:microsoft.com/office/officeart/2018/2/layout/IconCircleList"/>
    <dgm:cxn modelId="{8865C609-FB4C-4110-8D7F-303668A68C69}" type="presParOf" srcId="{33D598C3-1674-4E1E-A3AF-CBFF3805C188}" destId="{1AE6CEF4-7ADD-4CBB-8CCC-6C47DB64B28D}" srcOrd="2" destOrd="0" presId="urn:microsoft.com/office/officeart/2018/2/layout/IconCircleList"/>
    <dgm:cxn modelId="{2A00B953-0BF9-4C9D-86E4-0BC736CA84E3}" type="presParOf" srcId="{1AE6CEF4-7ADD-4CBB-8CCC-6C47DB64B28D}" destId="{AE5B4C3F-A395-4F5E-BBB9-EE1544D8714F}" srcOrd="0" destOrd="0" presId="urn:microsoft.com/office/officeart/2018/2/layout/IconCircleList"/>
    <dgm:cxn modelId="{DC56A4F9-40F0-45EC-98C1-BF5FB3FBE775}" type="presParOf" srcId="{1AE6CEF4-7ADD-4CBB-8CCC-6C47DB64B28D}" destId="{7515B82D-A604-482D-96D8-F990679552D6}" srcOrd="1" destOrd="0" presId="urn:microsoft.com/office/officeart/2018/2/layout/IconCircleList"/>
    <dgm:cxn modelId="{BDB3F268-06F9-4E68-B174-0F4A66E4DB85}" type="presParOf" srcId="{1AE6CEF4-7ADD-4CBB-8CCC-6C47DB64B28D}" destId="{FF3E4F7C-5F7C-4A98-A22C-B640F67A3D3C}" srcOrd="2" destOrd="0" presId="urn:microsoft.com/office/officeart/2018/2/layout/IconCircleList"/>
    <dgm:cxn modelId="{502CBAC2-87AC-4EE9-8CC1-4691D8C1C710}" type="presParOf" srcId="{1AE6CEF4-7ADD-4CBB-8CCC-6C47DB64B28D}" destId="{D7982191-AEB7-43EF-B3B7-2319F7CF9C22}"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A0DDE7-19EC-4BB8-B0A6-109474DA8275}"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C3F2483D-38AF-499D-B04B-401B67C5F816}">
      <dgm:prSet/>
      <dgm:spPr/>
      <dgm:t>
        <a:bodyPr/>
        <a:lstStyle/>
        <a:p>
          <a:r>
            <a:rPr lang="en-US" b="1"/>
            <a:t>Single</a:t>
          </a:r>
          <a:r>
            <a:rPr lang="en-US"/>
            <a:t>: You were never married. You were legally separated according to your state law under a decree of divorce or separate maintenance. But if, at the end of year, your divorce was not final (an interlocutory decree), you are considered married. You were widowed before January 1, 20XX, and did not remarry before the end of the year.</a:t>
          </a:r>
        </a:p>
      </dgm:t>
    </dgm:pt>
    <dgm:pt modelId="{2313789F-1E2A-49CC-9B3C-DA07012377B1}" type="parTrans" cxnId="{CB79C415-5290-4249-B28D-7FB3A426DDE3}">
      <dgm:prSet/>
      <dgm:spPr/>
      <dgm:t>
        <a:bodyPr/>
        <a:lstStyle/>
        <a:p>
          <a:endParaRPr lang="en-US"/>
        </a:p>
      </dgm:t>
    </dgm:pt>
    <dgm:pt modelId="{513850FF-7778-4BB2-80BD-EEA83E82DDBA}" type="sibTrans" cxnId="{CB79C415-5290-4249-B28D-7FB3A426DDE3}">
      <dgm:prSet/>
      <dgm:spPr/>
      <dgm:t>
        <a:bodyPr/>
        <a:lstStyle/>
        <a:p>
          <a:endParaRPr lang="en-US"/>
        </a:p>
      </dgm:t>
    </dgm:pt>
    <dgm:pt modelId="{4865CF20-5ACE-481A-9544-6C23E027519F}">
      <dgm:prSet/>
      <dgm:spPr/>
      <dgm:t>
        <a:bodyPr/>
        <a:lstStyle/>
        <a:p>
          <a:r>
            <a:rPr lang="en-US" b="1"/>
            <a:t>Married Filing Jointly</a:t>
          </a:r>
          <a:r>
            <a:rPr lang="en-US"/>
            <a:t>: You were married at the end of year, even if you did not live with your spouse at the end of the year. Your spouse died in the tax year and you did not remarry that same year. You were married at the end of year, and your spouse died in current the next year before filing that year’s return.</a:t>
          </a:r>
        </a:p>
      </dgm:t>
    </dgm:pt>
    <dgm:pt modelId="{DF2A801D-BEDA-4500-A5CB-947FF6D2321E}" type="parTrans" cxnId="{34D7F2B7-565B-403E-AF66-F2BCC474F6ED}">
      <dgm:prSet/>
      <dgm:spPr/>
      <dgm:t>
        <a:bodyPr/>
        <a:lstStyle/>
        <a:p>
          <a:endParaRPr lang="en-US"/>
        </a:p>
      </dgm:t>
    </dgm:pt>
    <dgm:pt modelId="{8D861310-405D-478D-9495-354E2BD8B6BE}" type="sibTrans" cxnId="{34D7F2B7-565B-403E-AF66-F2BCC474F6ED}">
      <dgm:prSet/>
      <dgm:spPr/>
      <dgm:t>
        <a:bodyPr/>
        <a:lstStyle/>
        <a:p>
          <a:endParaRPr lang="en-US"/>
        </a:p>
      </dgm:t>
    </dgm:pt>
    <dgm:pt modelId="{8CCE5DB0-3382-4469-9607-14132C361CE2}" type="pres">
      <dgm:prSet presAssocID="{E8A0DDE7-19EC-4BB8-B0A6-109474DA8275}" presName="linear" presStyleCnt="0">
        <dgm:presLayoutVars>
          <dgm:animLvl val="lvl"/>
          <dgm:resizeHandles val="exact"/>
        </dgm:presLayoutVars>
      </dgm:prSet>
      <dgm:spPr/>
    </dgm:pt>
    <dgm:pt modelId="{974C51D7-DFB7-4623-9F94-AC139A474251}" type="pres">
      <dgm:prSet presAssocID="{C3F2483D-38AF-499D-B04B-401B67C5F816}" presName="parentText" presStyleLbl="node1" presStyleIdx="0" presStyleCnt="2">
        <dgm:presLayoutVars>
          <dgm:chMax val="0"/>
          <dgm:bulletEnabled val="1"/>
        </dgm:presLayoutVars>
      </dgm:prSet>
      <dgm:spPr/>
    </dgm:pt>
    <dgm:pt modelId="{887AD52E-A0B4-4FF2-813E-66EF8B92530B}" type="pres">
      <dgm:prSet presAssocID="{513850FF-7778-4BB2-80BD-EEA83E82DDBA}" presName="spacer" presStyleCnt="0"/>
      <dgm:spPr/>
    </dgm:pt>
    <dgm:pt modelId="{F5AD42D5-DD5C-4961-A35A-E6A6313F087A}" type="pres">
      <dgm:prSet presAssocID="{4865CF20-5ACE-481A-9544-6C23E027519F}" presName="parentText" presStyleLbl="node1" presStyleIdx="1" presStyleCnt="2">
        <dgm:presLayoutVars>
          <dgm:chMax val="0"/>
          <dgm:bulletEnabled val="1"/>
        </dgm:presLayoutVars>
      </dgm:prSet>
      <dgm:spPr/>
    </dgm:pt>
  </dgm:ptLst>
  <dgm:cxnLst>
    <dgm:cxn modelId="{CB79C415-5290-4249-B28D-7FB3A426DDE3}" srcId="{E8A0DDE7-19EC-4BB8-B0A6-109474DA8275}" destId="{C3F2483D-38AF-499D-B04B-401B67C5F816}" srcOrd="0" destOrd="0" parTransId="{2313789F-1E2A-49CC-9B3C-DA07012377B1}" sibTransId="{513850FF-7778-4BB2-80BD-EEA83E82DDBA}"/>
    <dgm:cxn modelId="{4B9EFB8C-24FD-4B26-BDF8-54CE82625F07}" type="presOf" srcId="{4865CF20-5ACE-481A-9544-6C23E027519F}" destId="{F5AD42D5-DD5C-4961-A35A-E6A6313F087A}" srcOrd="0" destOrd="0" presId="urn:microsoft.com/office/officeart/2005/8/layout/vList2"/>
    <dgm:cxn modelId="{B7315D97-22A1-4308-BC7C-4DF1EC8ED183}" type="presOf" srcId="{C3F2483D-38AF-499D-B04B-401B67C5F816}" destId="{974C51D7-DFB7-4623-9F94-AC139A474251}" srcOrd="0" destOrd="0" presId="urn:microsoft.com/office/officeart/2005/8/layout/vList2"/>
    <dgm:cxn modelId="{E8C82EB1-411E-49D3-9E6F-4F203D6376E2}" type="presOf" srcId="{E8A0DDE7-19EC-4BB8-B0A6-109474DA8275}" destId="{8CCE5DB0-3382-4469-9607-14132C361CE2}" srcOrd="0" destOrd="0" presId="urn:microsoft.com/office/officeart/2005/8/layout/vList2"/>
    <dgm:cxn modelId="{34D7F2B7-565B-403E-AF66-F2BCC474F6ED}" srcId="{E8A0DDE7-19EC-4BB8-B0A6-109474DA8275}" destId="{4865CF20-5ACE-481A-9544-6C23E027519F}" srcOrd="1" destOrd="0" parTransId="{DF2A801D-BEDA-4500-A5CB-947FF6D2321E}" sibTransId="{8D861310-405D-478D-9495-354E2BD8B6BE}"/>
    <dgm:cxn modelId="{214E6BA0-FD35-49E2-B4C2-4082B54319C6}" type="presParOf" srcId="{8CCE5DB0-3382-4469-9607-14132C361CE2}" destId="{974C51D7-DFB7-4623-9F94-AC139A474251}" srcOrd="0" destOrd="0" presId="urn:microsoft.com/office/officeart/2005/8/layout/vList2"/>
    <dgm:cxn modelId="{DFCEAD75-EA07-4BD6-B51D-592362B7E6D5}" type="presParOf" srcId="{8CCE5DB0-3382-4469-9607-14132C361CE2}" destId="{887AD52E-A0B4-4FF2-813E-66EF8B92530B}" srcOrd="1" destOrd="0" presId="urn:microsoft.com/office/officeart/2005/8/layout/vList2"/>
    <dgm:cxn modelId="{E6E5DA9D-B2CE-46F9-AECB-795ED543F0A1}" type="presParOf" srcId="{8CCE5DB0-3382-4469-9607-14132C361CE2}" destId="{F5AD42D5-DD5C-4961-A35A-E6A6313F087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BC5172-9C91-4520-AB24-61D8DF10B201}" type="doc">
      <dgm:prSet loTypeId="urn:microsoft.com/office/officeart/2005/8/layout/process4" loCatId="process" qsTypeId="urn:microsoft.com/office/officeart/2005/8/quickstyle/simple5" qsCatId="simple" csTypeId="urn:microsoft.com/office/officeart/2005/8/colors/colorful1" csCatId="colorful"/>
      <dgm:spPr/>
      <dgm:t>
        <a:bodyPr/>
        <a:lstStyle/>
        <a:p>
          <a:endParaRPr lang="en-US"/>
        </a:p>
      </dgm:t>
    </dgm:pt>
    <dgm:pt modelId="{4747F04D-30BA-410C-9F94-8F10117C2B46}">
      <dgm:prSet/>
      <dgm:spPr/>
      <dgm:t>
        <a:bodyPr/>
        <a:lstStyle/>
        <a:p>
          <a:r>
            <a:rPr lang="en-US"/>
            <a:t>Both a qualifying child and qualifying relative must be a U.S. citizen, a U.S. national, a U.S. resident, or a resident of Canada or Mexico. In addition, they cannot be claiming themselves on their own tax return nor can you claim them if they are married filing a joint return with their spouse.</a:t>
          </a:r>
        </a:p>
      </dgm:t>
    </dgm:pt>
    <dgm:pt modelId="{2A735A56-858D-438B-A47B-51CCF2BBEB0B}" type="parTrans" cxnId="{831CB2F3-7BF1-4CC6-AC79-230D6894C2E6}">
      <dgm:prSet/>
      <dgm:spPr/>
      <dgm:t>
        <a:bodyPr/>
        <a:lstStyle/>
        <a:p>
          <a:endParaRPr lang="en-US"/>
        </a:p>
      </dgm:t>
    </dgm:pt>
    <dgm:pt modelId="{60810988-27F8-4B5C-9770-63D05640723D}" type="sibTrans" cxnId="{831CB2F3-7BF1-4CC6-AC79-230D6894C2E6}">
      <dgm:prSet/>
      <dgm:spPr/>
      <dgm:t>
        <a:bodyPr/>
        <a:lstStyle/>
        <a:p>
          <a:endParaRPr lang="en-US"/>
        </a:p>
      </dgm:t>
    </dgm:pt>
    <dgm:pt modelId="{99DC4F2E-510B-43CE-9B6F-A1DF4DA8A1F8}">
      <dgm:prSet/>
      <dgm:spPr/>
      <dgm:t>
        <a:bodyPr/>
        <a:lstStyle/>
        <a:p>
          <a:r>
            <a:rPr lang="en-US"/>
            <a:t>A qualifying child can be a son, daughter, stepchild, eligible foster child, brother, sister, half brother, half sister, stepbrother, stepsister, adopted child or an offspring of any of them under the age of 19 (24 if a full time student), the child can have a job but you must provide more than half their care, and only one person can claim them. </a:t>
          </a:r>
        </a:p>
      </dgm:t>
    </dgm:pt>
    <dgm:pt modelId="{B6EE1B2E-DA0F-4C55-8B35-8E1AD6E1678B}" type="parTrans" cxnId="{7BA896DE-D9DF-4E6A-817E-3F6E99D2C721}">
      <dgm:prSet/>
      <dgm:spPr/>
      <dgm:t>
        <a:bodyPr/>
        <a:lstStyle/>
        <a:p>
          <a:endParaRPr lang="en-US"/>
        </a:p>
      </dgm:t>
    </dgm:pt>
    <dgm:pt modelId="{A5214249-5BAC-4DDE-B151-EA7A6BAA0C3E}" type="sibTrans" cxnId="{7BA896DE-D9DF-4E6A-817E-3F6E99D2C721}">
      <dgm:prSet/>
      <dgm:spPr/>
      <dgm:t>
        <a:bodyPr/>
        <a:lstStyle/>
        <a:p>
          <a:endParaRPr lang="en-US"/>
        </a:p>
      </dgm:t>
    </dgm:pt>
    <dgm:pt modelId="{9C47B016-FE41-4986-A381-0EDBD48B3BE1}">
      <dgm:prSet/>
      <dgm:spPr/>
      <dgm:t>
        <a:bodyPr/>
        <a:lstStyle/>
        <a:p>
          <a:r>
            <a:rPr lang="en-US"/>
            <a:t>A qualifying relative must live with you all year round or meet the requirements in IRS Form 501 (there are about 30 types on this list), make less than $3,950 a year (as of 2014) and you provide more than half their support. In addition, you cannot claim them as a qualifying child and a qualifying adult. </a:t>
          </a:r>
        </a:p>
      </dgm:t>
    </dgm:pt>
    <dgm:pt modelId="{160C622B-B8EB-4FEC-90BB-F2A85A96AADA}" type="parTrans" cxnId="{AB2F006C-FF71-40A0-94BB-CCD7CFC9DE6B}">
      <dgm:prSet/>
      <dgm:spPr/>
      <dgm:t>
        <a:bodyPr/>
        <a:lstStyle/>
        <a:p>
          <a:endParaRPr lang="en-US"/>
        </a:p>
      </dgm:t>
    </dgm:pt>
    <dgm:pt modelId="{368A5670-8A85-4661-93C7-5129A9959577}" type="sibTrans" cxnId="{AB2F006C-FF71-40A0-94BB-CCD7CFC9DE6B}">
      <dgm:prSet/>
      <dgm:spPr/>
      <dgm:t>
        <a:bodyPr/>
        <a:lstStyle/>
        <a:p>
          <a:endParaRPr lang="en-US"/>
        </a:p>
      </dgm:t>
    </dgm:pt>
    <dgm:pt modelId="{D9206E42-61E8-48B6-9520-C417898AF139}" type="pres">
      <dgm:prSet presAssocID="{97BC5172-9C91-4520-AB24-61D8DF10B201}" presName="Name0" presStyleCnt="0">
        <dgm:presLayoutVars>
          <dgm:dir/>
          <dgm:animLvl val="lvl"/>
          <dgm:resizeHandles val="exact"/>
        </dgm:presLayoutVars>
      </dgm:prSet>
      <dgm:spPr/>
    </dgm:pt>
    <dgm:pt modelId="{3DC98F62-16F5-46A7-A2BF-7758C8AAB0D7}" type="pres">
      <dgm:prSet presAssocID="{9C47B016-FE41-4986-A381-0EDBD48B3BE1}" presName="boxAndChildren" presStyleCnt="0"/>
      <dgm:spPr/>
    </dgm:pt>
    <dgm:pt modelId="{D4443E0B-1250-4EEE-892B-93DC36EF9C1C}" type="pres">
      <dgm:prSet presAssocID="{9C47B016-FE41-4986-A381-0EDBD48B3BE1}" presName="parentTextBox" presStyleLbl="node1" presStyleIdx="0" presStyleCnt="3"/>
      <dgm:spPr/>
    </dgm:pt>
    <dgm:pt modelId="{701011DC-9A76-4950-81E8-B2AB96FD682F}" type="pres">
      <dgm:prSet presAssocID="{A5214249-5BAC-4DDE-B151-EA7A6BAA0C3E}" presName="sp" presStyleCnt="0"/>
      <dgm:spPr/>
    </dgm:pt>
    <dgm:pt modelId="{1C9071B8-1DC7-48B1-A6B7-046A9D63AB0F}" type="pres">
      <dgm:prSet presAssocID="{99DC4F2E-510B-43CE-9B6F-A1DF4DA8A1F8}" presName="arrowAndChildren" presStyleCnt="0"/>
      <dgm:spPr/>
    </dgm:pt>
    <dgm:pt modelId="{5877904D-2B00-4007-954E-DF4D5A4DA7EA}" type="pres">
      <dgm:prSet presAssocID="{99DC4F2E-510B-43CE-9B6F-A1DF4DA8A1F8}" presName="parentTextArrow" presStyleLbl="node1" presStyleIdx="1" presStyleCnt="3"/>
      <dgm:spPr/>
    </dgm:pt>
    <dgm:pt modelId="{2419EA68-2C19-403F-8CB1-8BBDBB9648E8}" type="pres">
      <dgm:prSet presAssocID="{60810988-27F8-4B5C-9770-63D05640723D}" presName="sp" presStyleCnt="0"/>
      <dgm:spPr/>
    </dgm:pt>
    <dgm:pt modelId="{DD646F82-48C2-4D36-93E9-32C97E0CBEE2}" type="pres">
      <dgm:prSet presAssocID="{4747F04D-30BA-410C-9F94-8F10117C2B46}" presName="arrowAndChildren" presStyleCnt="0"/>
      <dgm:spPr/>
    </dgm:pt>
    <dgm:pt modelId="{168983D3-027D-4488-B790-E11A9E57D663}" type="pres">
      <dgm:prSet presAssocID="{4747F04D-30BA-410C-9F94-8F10117C2B46}" presName="parentTextArrow" presStyleLbl="node1" presStyleIdx="2" presStyleCnt="3"/>
      <dgm:spPr/>
    </dgm:pt>
  </dgm:ptLst>
  <dgm:cxnLst>
    <dgm:cxn modelId="{8785E513-FE16-461A-B931-5CE6E69090DD}" type="presOf" srcId="{4747F04D-30BA-410C-9F94-8F10117C2B46}" destId="{168983D3-027D-4488-B790-E11A9E57D663}" srcOrd="0" destOrd="0" presId="urn:microsoft.com/office/officeart/2005/8/layout/process4"/>
    <dgm:cxn modelId="{AB2F006C-FF71-40A0-94BB-CCD7CFC9DE6B}" srcId="{97BC5172-9C91-4520-AB24-61D8DF10B201}" destId="{9C47B016-FE41-4986-A381-0EDBD48B3BE1}" srcOrd="2" destOrd="0" parTransId="{160C622B-B8EB-4FEC-90BB-F2A85A96AADA}" sibTransId="{368A5670-8A85-4661-93C7-5129A9959577}"/>
    <dgm:cxn modelId="{3D365984-575A-4D40-9A6A-58EB61AD2C76}" type="presOf" srcId="{9C47B016-FE41-4986-A381-0EDBD48B3BE1}" destId="{D4443E0B-1250-4EEE-892B-93DC36EF9C1C}" srcOrd="0" destOrd="0" presId="urn:microsoft.com/office/officeart/2005/8/layout/process4"/>
    <dgm:cxn modelId="{BF1342D5-EFB9-41FD-A49A-AE1D17B3B349}" type="presOf" srcId="{99DC4F2E-510B-43CE-9B6F-A1DF4DA8A1F8}" destId="{5877904D-2B00-4007-954E-DF4D5A4DA7EA}" srcOrd="0" destOrd="0" presId="urn:microsoft.com/office/officeart/2005/8/layout/process4"/>
    <dgm:cxn modelId="{7BA896DE-D9DF-4E6A-817E-3F6E99D2C721}" srcId="{97BC5172-9C91-4520-AB24-61D8DF10B201}" destId="{99DC4F2E-510B-43CE-9B6F-A1DF4DA8A1F8}" srcOrd="1" destOrd="0" parTransId="{B6EE1B2E-DA0F-4C55-8B35-8E1AD6E1678B}" sibTransId="{A5214249-5BAC-4DDE-B151-EA7A6BAA0C3E}"/>
    <dgm:cxn modelId="{2E3778E1-7D4F-47C4-B1AF-C09F996F8F14}" type="presOf" srcId="{97BC5172-9C91-4520-AB24-61D8DF10B201}" destId="{D9206E42-61E8-48B6-9520-C417898AF139}" srcOrd="0" destOrd="0" presId="urn:microsoft.com/office/officeart/2005/8/layout/process4"/>
    <dgm:cxn modelId="{831CB2F3-7BF1-4CC6-AC79-230D6894C2E6}" srcId="{97BC5172-9C91-4520-AB24-61D8DF10B201}" destId="{4747F04D-30BA-410C-9F94-8F10117C2B46}" srcOrd="0" destOrd="0" parTransId="{2A735A56-858D-438B-A47B-51CCF2BBEB0B}" sibTransId="{60810988-27F8-4B5C-9770-63D05640723D}"/>
    <dgm:cxn modelId="{1BF8A808-45E7-4A39-B344-3758688D6670}" type="presParOf" srcId="{D9206E42-61E8-48B6-9520-C417898AF139}" destId="{3DC98F62-16F5-46A7-A2BF-7758C8AAB0D7}" srcOrd="0" destOrd="0" presId="urn:microsoft.com/office/officeart/2005/8/layout/process4"/>
    <dgm:cxn modelId="{9318BFE6-EEA9-46C7-B7D8-E55776C7E178}" type="presParOf" srcId="{3DC98F62-16F5-46A7-A2BF-7758C8AAB0D7}" destId="{D4443E0B-1250-4EEE-892B-93DC36EF9C1C}" srcOrd="0" destOrd="0" presId="urn:microsoft.com/office/officeart/2005/8/layout/process4"/>
    <dgm:cxn modelId="{A8B7C260-189E-47FF-84D2-14B40F086697}" type="presParOf" srcId="{D9206E42-61E8-48B6-9520-C417898AF139}" destId="{701011DC-9A76-4950-81E8-B2AB96FD682F}" srcOrd="1" destOrd="0" presId="urn:microsoft.com/office/officeart/2005/8/layout/process4"/>
    <dgm:cxn modelId="{1AF3E7CA-212D-4D56-8009-105C7F7B3412}" type="presParOf" srcId="{D9206E42-61E8-48B6-9520-C417898AF139}" destId="{1C9071B8-1DC7-48B1-A6B7-046A9D63AB0F}" srcOrd="2" destOrd="0" presId="urn:microsoft.com/office/officeart/2005/8/layout/process4"/>
    <dgm:cxn modelId="{EDE2373A-9A8F-44CA-A030-2F49B9D38750}" type="presParOf" srcId="{1C9071B8-1DC7-48B1-A6B7-046A9D63AB0F}" destId="{5877904D-2B00-4007-954E-DF4D5A4DA7EA}" srcOrd="0" destOrd="0" presId="urn:microsoft.com/office/officeart/2005/8/layout/process4"/>
    <dgm:cxn modelId="{B6C9CCC6-560B-4470-B746-97E04F18CE3C}" type="presParOf" srcId="{D9206E42-61E8-48B6-9520-C417898AF139}" destId="{2419EA68-2C19-403F-8CB1-8BBDBB9648E8}" srcOrd="3" destOrd="0" presId="urn:microsoft.com/office/officeart/2005/8/layout/process4"/>
    <dgm:cxn modelId="{47120B2F-5BB0-478F-BDE9-31600F8B5BE2}" type="presParOf" srcId="{D9206E42-61E8-48B6-9520-C417898AF139}" destId="{DD646F82-48C2-4D36-93E9-32C97E0CBEE2}" srcOrd="4" destOrd="0" presId="urn:microsoft.com/office/officeart/2005/8/layout/process4"/>
    <dgm:cxn modelId="{74327805-60F0-4210-A33F-F4E87CC7A0CC}" type="presParOf" srcId="{DD646F82-48C2-4D36-93E9-32C97E0CBEE2}" destId="{168983D3-027D-4488-B790-E11A9E57D66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39847E-B2EE-47AE-9D81-2DA36B0FB62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47227D7-1F83-447F-9995-9D60EE762406}">
      <dgm:prSet/>
      <dgm:spPr/>
      <dgm:t>
        <a:bodyPr/>
        <a:lstStyle/>
        <a:p>
          <a:r>
            <a:rPr lang="en-US"/>
            <a:t>When filing a tax return you must report all income. The most common types of income will come on the following tax documents:</a:t>
          </a:r>
        </a:p>
      </dgm:t>
    </dgm:pt>
    <dgm:pt modelId="{AB18F12D-3AE1-437D-8648-0C29C940EA50}" type="parTrans" cxnId="{374E2628-53AE-4F2C-A1F7-288840396CA1}">
      <dgm:prSet/>
      <dgm:spPr/>
      <dgm:t>
        <a:bodyPr/>
        <a:lstStyle/>
        <a:p>
          <a:endParaRPr lang="en-US"/>
        </a:p>
      </dgm:t>
    </dgm:pt>
    <dgm:pt modelId="{067E634B-F522-4336-85D1-A277F398F5D4}" type="sibTrans" cxnId="{374E2628-53AE-4F2C-A1F7-288840396CA1}">
      <dgm:prSet/>
      <dgm:spPr/>
      <dgm:t>
        <a:bodyPr/>
        <a:lstStyle/>
        <a:p>
          <a:endParaRPr lang="en-US"/>
        </a:p>
      </dgm:t>
    </dgm:pt>
    <dgm:pt modelId="{7C3BF88E-5E5D-48D5-A3CA-C5566D1506C5}">
      <dgm:prSet/>
      <dgm:spPr/>
      <dgm:t>
        <a:bodyPr/>
        <a:lstStyle/>
        <a:p>
          <a:r>
            <a:rPr lang="en-US" b="1"/>
            <a:t>W-2</a:t>
          </a:r>
          <a:r>
            <a:rPr lang="en-US"/>
            <a:t>:  This is what you receive when you work for an employer where payroll taxes were taken from your paycheck.</a:t>
          </a:r>
        </a:p>
      </dgm:t>
    </dgm:pt>
    <dgm:pt modelId="{55EB06AB-E04F-4D60-9BAD-F5C4E61C5827}" type="parTrans" cxnId="{ED66DB29-5DD8-4468-A4D7-F589B539EAA4}">
      <dgm:prSet/>
      <dgm:spPr/>
      <dgm:t>
        <a:bodyPr/>
        <a:lstStyle/>
        <a:p>
          <a:endParaRPr lang="en-US"/>
        </a:p>
      </dgm:t>
    </dgm:pt>
    <dgm:pt modelId="{29E53D9E-CF3C-4C2D-9493-0723CF4FA541}" type="sibTrans" cxnId="{ED66DB29-5DD8-4468-A4D7-F589B539EAA4}">
      <dgm:prSet/>
      <dgm:spPr/>
      <dgm:t>
        <a:bodyPr/>
        <a:lstStyle/>
        <a:p>
          <a:endParaRPr lang="en-US"/>
        </a:p>
      </dgm:t>
    </dgm:pt>
    <dgm:pt modelId="{3CD8B7A8-8B5C-45B7-B601-01CF34D32020}">
      <dgm:prSet/>
      <dgm:spPr/>
      <dgm:t>
        <a:bodyPr/>
        <a:lstStyle/>
        <a:p>
          <a:r>
            <a:rPr lang="en-US" b="1"/>
            <a:t>1099-INT</a:t>
          </a:r>
          <a:r>
            <a:rPr lang="en-US"/>
            <a:t>:  This is interest that was paid to you. Common type of interest is a saving account or a CD</a:t>
          </a:r>
        </a:p>
      </dgm:t>
    </dgm:pt>
    <dgm:pt modelId="{8A4EF410-0A51-45AD-AC59-DAC1719F0C44}" type="parTrans" cxnId="{6E2594FB-177B-4937-8831-CBE45E54CC50}">
      <dgm:prSet/>
      <dgm:spPr/>
      <dgm:t>
        <a:bodyPr/>
        <a:lstStyle/>
        <a:p>
          <a:endParaRPr lang="en-US"/>
        </a:p>
      </dgm:t>
    </dgm:pt>
    <dgm:pt modelId="{03609BC2-D485-4F6A-9128-030CF47BCE10}" type="sibTrans" cxnId="{6E2594FB-177B-4937-8831-CBE45E54CC50}">
      <dgm:prSet/>
      <dgm:spPr/>
      <dgm:t>
        <a:bodyPr/>
        <a:lstStyle/>
        <a:p>
          <a:endParaRPr lang="en-US"/>
        </a:p>
      </dgm:t>
    </dgm:pt>
    <dgm:pt modelId="{69130A1A-CA2F-4518-82E2-4F0C6837AF7E}">
      <dgm:prSet/>
      <dgm:spPr/>
      <dgm:t>
        <a:bodyPr/>
        <a:lstStyle/>
        <a:p>
          <a:r>
            <a:rPr lang="en-US" b="1"/>
            <a:t>1099-DIV</a:t>
          </a:r>
          <a:r>
            <a:rPr lang="en-US"/>
            <a:t>: This is the form that dividends are report on. A dividend is an earnings statement you receive from a corporation or mutual fund that you invest in.</a:t>
          </a:r>
        </a:p>
      </dgm:t>
    </dgm:pt>
    <dgm:pt modelId="{CED691E6-8DD9-4D78-9260-5D75EC3E1C3A}" type="parTrans" cxnId="{D8CC3079-5A4C-4ECD-8F68-DF971B88E984}">
      <dgm:prSet/>
      <dgm:spPr/>
      <dgm:t>
        <a:bodyPr/>
        <a:lstStyle/>
        <a:p>
          <a:endParaRPr lang="en-US"/>
        </a:p>
      </dgm:t>
    </dgm:pt>
    <dgm:pt modelId="{DC39266F-A0FF-4463-A330-DFE8D5914C82}" type="sibTrans" cxnId="{D8CC3079-5A4C-4ECD-8F68-DF971B88E984}">
      <dgm:prSet/>
      <dgm:spPr/>
      <dgm:t>
        <a:bodyPr/>
        <a:lstStyle/>
        <a:p>
          <a:endParaRPr lang="en-US"/>
        </a:p>
      </dgm:t>
    </dgm:pt>
    <dgm:pt modelId="{FF4827A4-62EB-4F66-A08F-B444684C289F}">
      <dgm:prSet/>
      <dgm:spPr/>
      <dgm:t>
        <a:bodyPr/>
        <a:lstStyle/>
        <a:p>
          <a:r>
            <a:rPr lang="en-US" b="1"/>
            <a:t>1099-MISC</a:t>
          </a:r>
          <a:r>
            <a:rPr lang="en-US"/>
            <a:t>: This is income you would have received if you were a subcontractor. This expenses that are incurred for this business venture are reported on a Schedule C </a:t>
          </a:r>
        </a:p>
      </dgm:t>
    </dgm:pt>
    <dgm:pt modelId="{B5CEB044-82A4-48F3-996E-121D969D6639}" type="parTrans" cxnId="{6C2B7728-99AB-4B2D-A6F6-F920E7719902}">
      <dgm:prSet/>
      <dgm:spPr/>
      <dgm:t>
        <a:bodyPr/>
        <a:lstStyle/>
        <a:p>
          <a:endParaRPr lang="en-US"/>
        </a:p>
      </dgm:t>
    </dgm:pt>
    <dgm:pt modelId="{74AA712A-B5C7-4E09-ABCC-506FE6F589A0}" type="sibTrans" cxnId="{6C2B7728-99AB-4B2D-A6F6-F920E7719902}">
      <dgm:prSet/>
      <dgm:spPr/>
      <dgm:t>
        <a:bodyPr/>
        <a:lstStyle/>
        <a:p>
          <a:endParaRPr lang="en-US"/>
        </a:p>
      </dgm:t>
    </dgm:pt>
    <dgm:pt modelId="{15481870-34B7-48F5-9D59-DA07C17D09FF}">
      <dgm:prSet/>
      <dgm:spPr/>
      <dgm:t>
        <a:bodyPr/>
        <a:lstStyle/>
        <a:p>
          <a:r>
            <a:rPr lang="en-US" b="1"/>
            <a:t>SSA-1099</a:t>
          </a:r>
          <a:r>
            <a:rPr lang="en-US"/>
            <a:t>: This is the income you receive if you receive social security payments</a:t>
          </a:r>
        </a:p>
      </dgm:t>
    </dgm:pt>
    <dgm:pt modelId="{B2C46CDD-4C9D-4E3C-BCE9-9CD20EEE7502}" type="parTrans" cxnId="{8E3E991E-AE66-404E-A56D-A2FC8C78A11A}">
      <dgm:prSet/>
      <dgm:spPr/>
      <dgm:t>
        <a:bodyPr/>
        <a:lstStyle/>
        <a:p>
          <a:endParaRPr lang="en-US"/>
        </a:p>
      </dgm:t>
    </dgm:pt>
    <dgm:pt modelId="{9C6E75AC-E355-40AE-A89C-BB5B44165F97}" type="sibTrans" cxnId="{8E3E991E-AE66-404E-A56D-A2FC8C78A11A}">
      <dgm:prSet/>
      <dgm:spPr/>
      <dgm:t>
        <a:bodyPr/>
        <a:lstStyle/>
        <a:p>
          <a:endParaRPr lang="en-US"/>
        </a:p>
      </dgm:t>
    </dgm:pt>
    <dgm:pt modelId="{E5FD13ED-46E1-40DE-AD29-407BA8F6D3BC}">
      <dgm:prSet/>
      <dgm:spPr/>
      <dgm:t>
        <a:bodyPr/>
        <a:lstStyle/>
        <a:p>
          <a:r>
            <a:rPr lang="en-US" b="1"/>
            <a:t>1099-G</a:t>
          </a:r>
          <a:r>
            <a:rPr lang="en-US"/>
            <a:t>: This is the form you receive for unemployment benefits</a:t>
          </a:r>
        </a:p>
      </dgm:t>
    </dgm:pt>
    <dgm:pt modelId="{059C81DF-3421-43D8-B13A-560EB43FE96C}" type="parTrans" cxnId="{096B48E9-CB8C-4CD2-B99B-E6C92F954950}">
      <dgm:prSet/>
      <dgm:spPr/>
      <dgm:t>
        <a:bodyPr/>
        <a:lstStyle/>
        <a:p>
          <a:endParaRPr lang="en-US"/>
        </a:p>
      </dgm:t>
    </dgm:pt>
    <dgm:pt modelId="{38B6602F-B67E-4E2C-A9A7-6DE135F465E7}" type="sibTrans" cxnId="{096B48E9-CB8C-4CD2-B99B-E6C92F954950}">
      <dgm:prSet/>
      <dgm:spPr/>
      <dgm:t>
        <a:bodyPr/>
        <a:lstStyle/>
        <a:p>
          <a:endParaRPr lang="en-US"/>
        </a:p>
      </dgm:t>
    </dgm:pt>
    <dgm:pt modelId="{46277DC4-B10B-4C59-A32C-0C81812EFDE1}" type="pres">
      <dgm:prSet presAssocID="{6E39847E-B2EE-47AE-9D81-2DA36B0FB62B}" presName="linear" presStyleCnt="0">
        <dgm:presLayoutVars>
          <dgm:animLvl val="lvl"/>
          <dgm:resizeHandles val="exact"/>
        </dgm:presLayoutVars>
      </dgm:prSet>
      <dgm:spPr/>
    </dgm:pt>
    <dgm:pt modelId="{F4353E19-502E-4B94-8D81-C7993ACAB12F}" type="pres">
      <dgm:prSet presAssocID="{347227D7-1F83-447F-9995-9D60EE762406}" presName="parentText" presStyleLbl="node1" presStyleIdx="0" presStyleCnt="7">
        <dgm:presLayoutVars>
          <dgm:chMax val="0"/>
          <dgm:bulletEnabled val="1"/>
        </dgm:presLayoutVars>
      </dgm:prSet>
      <dgm:spPr/>
    </dgm:pt>
    <dgm:pt modelId="{C350B738-2C70-4A14-8D68-14ABD5E60846}" type="pres">
      <dgm:prSet presAssocID="{067E634B-F522-4336-85D1-A277F398F5D4}" presName="spacer" presStyleCnt="0"/>
      <dgm:spPr/>
    </dgm:pt>
    <dgm:pt modelId="{71B18143-1EA7-4CCE-B903-CA9C011FEABE}" type="pres">
      <dgm:prSet presAssocID="{7C3BF88E-5E5D-48D5-A3CA-C5566D1506C5}" presName="parentText" presStyleLbl="node1" presStyleIdx="1" presStyleCnt="7">
        <dgm:presLayoutVars>
          <dgm:chMax val="0"/>
          <dgm:bulletEnabled val="1"/>
        </dgm:presLayoutVars>
      </dgm:prSet>
      <dgm:spPr/>
    </dgm:pt>
    <dgm:pt modelId="{802870E9-7A5A-4FC2-9C11-48A6161BB2D5}" type="pres">
      <dgm:prSet presAssocID="{29E53D9E-CF3C-4C2D-9493-0723CF4FA541}" presName="spacer" presStyleCnt="0"/>
      <dgm:spPr/>
    </dgm:pt>
    <dgm:pt modelId="{B81FDFA8-34DB-4078-9B3F-66A5C3B338C0}" type="pres">
      <dgm:prSet presAssocID="{3CD8B7A8-8B5C-45B7-B601-01CF34D32020}" presName="parentText" presStyleLbl="node1" presStyleIdx="2" presStyleCnt="7">
        <dgm:presLayoutVars>
          <dgm:chMax val="0"/>
          <dgm:bulletEnabled val="1"/>
        </dgm:presLayoutVars>
      </dgm:prSet>
      <dgm:spPr/>
    </dgm:pt>
    <dgm:pt modelId="{D1DEA1AF-5B3F-4EBF-8BD0-BF3A9CA04EBF}" type="pres">
      <dgm:prSet presAssocID="{03609BC2-D485-4F6A-9128-030CF47BCE10}" presName="spacer" presStyleCnt="0"/>
      <dgm:spPr/>
    </dgm:pt>
    <dgm:pt modelId="{2B6C6617-A022-498A-AA2E-75DA193A448F}" type="pres">
      <dgm:prSet presAssocID="{69130A1A-CA2F-4518-82E2-4F0C6837AF7E}" presName="parentText" presStyleLbl="node1" presStyleIdx="3" presStyleCnt="7">
        <dgm:presLayoutVars>
          <dgm:chMax val="0"/>
          <dgm:bulletEnabled val="1"/>
        </dgm:presLayoutVars>
      </dgm:prSet>
      <dgm:spPr/>
    </dgm:pt>
    <dgm:pt modelId="{D2CE71D0-C826-4670-9ADF-AA765C3B4306}" type="pres">
      <dgm:prSet presAssocID="{DC39266F-A0FF-4463-A330-DFE8D5914C82}" presName="spacer" presStyleCnt="0"/>
      <dgm:spPr/>
    </dgm:pt>
    <dgm:pt modelId="{FE007287-1FF1-44C9-A6D8-D38C5918DCA1}" type="pres">
      <dgm:prSet presAssocID="{FF4827A4-62EB-4F66-A08F-B444684C289F}" presName="parentText" presStyleLbl="node1" presStyleIdx="4" presStyleCnt="7">
        <dgm:presLayoutVars>
          <dgm:chMax val="0"/>
          <dgm:bulletEnabled val="1"/>
        </dgm:presLayoutVars>
      </dgm:prSet>
      <dgm:spPr/>
    </dgm:pt>
    <dgm:pt modelId="{432930BF-FBFA-4283-B4AF-039956ABE0C9}" type="pres">
      <dgm:prSet presAssocID="{74AA712A-B5C7-4E09-ABCC-506FE6F589A0}" presName="spacer" presStyleCnt="0"/>
      <dgm:spPr/>
    </dgm:pt>
    <dgm:pt modelId="{A166E40E-5EA5-4457-9312-1B488C8C97BA}" type="pres">
      <dgm:prSet presAssocID="{15481870-34B7-48F5-9D59-DA07C17D09FF}" presName="parentText" presStyleLbl="node1" presStyleIdx="5" presStyleCnt="7">
        <dgm:presLayoutVars>
          <dgm:chMax val="0"/>
          <dgm:bulletEnabled val="1"/>
        </dgm:presLayoutVars>
      </dgm:prSet>
      <dgm:spPr/>
    </dgm:pt>
    <dgm:pt modelId="{BCD4D280-087B-47EC-B506-AAB824CA7D69}" type="pres">
      <dgm:prSet presAssocID="{9C6E75AC-E355-40AE-A89C-BB5B44165F97}" presName="spacer" presStyleCnt="0"/>
      <dgm:spPr/>
    </dgm:pt>
    <dgm:pt modelId="{B4AD11CE-FFE6-49AC-962F-EBE7C5DFC1E4}" type="pres">
      <dgm:prSet presAssocID="{E5FD13ED-46E1-40DE-AD29-407BA8F6D3BC}" presName="parentText" presStyleLbl="node1" presStyleIdx="6" presStyleCnt="7">
        <dgm:presLayoutVars>
          <dgm:chMax val="0"/>
          <dgm:bulletEnabled val="1"/>
        </dgm:presLayoutVars>
      </dgm:prSet>
      <dgm:spPr/>
    </dgm:pt>
  </dgm:ptLst>
  <dgm:cxnLst>
    <dgm:cxn modelId="{0A3B5807-6918-4EE9-BE3D-881AEE76EE75}" type="presOf" srcId="{69130A1A-CA2F-4518-82E2-4F0C6837AF7E}" destId="{2B6C6617-A022-498A-AA2E-75DA193A448F}" srcOrd="0" destOrd="0" presId="urn:microsoft.com/office/officeart/2005/8/layout/vList2"/>
    <dgm:cxn modelId="{8E3E991E-AE66-404E-A56D-A2FC8C78A11A}" srcId="{6E39847E-B2EE-47AE-9D81-2DA36B0FB62B}" destId="{15481870-34B7-48F5-9D59-DA07C17D09FF}" srcOrd="5" destOrd="0" parTransId="{B2C46CDD-4C9D-4E3C-BCE9-9CD20EEE7502}" sibTransId="{9C6E75AC-E355-40AE-A89C-BB5B44165F97}"/>
    <dgm:cxn modelId="{374E2628-53AE-4F2C-A1F7-288840396CA1}" srcId="{6E39847E-B2EE-47AE-9D81-2DA36B0FB62B}" destId="{347227D7-1F83-447F-9995-9D60EE762406}" srcOrd="0" destOrd="0" parTransId="{AB18F12D-3AE1-437D-8648-0C29C940EA50}" sibTransId="{067E634B-F522-4336-85D1-A277F398F5D4}"/>
    <dgm:cxn modelId="{6C2B7728-99AB-4B2D-A6F6-F920E7719902}" srcId="{6E39847E-B2EE-47AE-9D81-2DA36B0FB62B}" destId="{FF4827A4-62EB-4F66-A08F-B444684C289F}" srcOrd="4" destOrd="0" parTransId="{B5CEB044-82A4-48F3-996E-121D969D6639}" sibTransId="{74AA712A-B5C7-4E09-ABCC-506FE6F589A0}"/>
    <dgm:cxn modelId="{ED66DB29-5DD8-4468-A4D7-F589B539EAA4}" srcId="{6E39847E-B2EE-47AE-9D81-2DA36B0FB62B}" destId="{7C3BF88E-5E5D-48D5-A3CA-C5566D1506C5}" srcOrd="1" destOrd="0" parTransId="{55EB06AB-E04F-4D60-9BAD-F5C4E61C5827}" sibTransId="{29E53D9E-CF3C-4C2D-9493-0723CF4FA541}"/>
    <dgm:cxn modelId="{E2600F56-3FBA-46FC-8375-FDC4D70DBCA0}" type="presOf" srcId="{15481870-34B7-48F5-9D59-DA07C17D09FF}" destId="{A166E40E-5EA5-4457-9312-1B488C8C97BA}" srcOrd="0" destOrd="0" presId="urn:microsoft.com/office/officeart/2005/8/layout/vList2"/>
    <dgm:cxn modelId="{D8CC3079-5A4C-4ECD-8F68-DF971B88E984}" srcId="{6E39847E-B2EE-47AE-9D81-2DA36B0FB62B}" destId="{69130A1A-CA2F-4518-82E2-4F0C6837AF7E}" srcOrd="3" destOrd="0" parTransId="{CED691E6-8DD9-4D78-9260-5D75EC3E1C3A}" sibTransId="{DC39266F-A0FF-4463-A330-DFE8D5914C82}"/>
    <dgm:cxn modelId="{89BEB9A0-64F0-436D-A66D-BA030B2271AE}" type="presOf" srcId="{7C3BF88E-5E5D-48D5-A3CA-C5566D1506C5}" destId="{71B18143-1EA7-4CCE-B903-CA9C011FEABE}" srcOrd="0" destOrd="0" presId="urn:microsoft.com/office/officeart/2005/8/layout/vList2"/>
    <dgm:cxn modelId="{7BB7FEB3-3963-48F2-881C-A5BAF5793136}" type="presOf" srcId="{6E39847E-B2EE-47AE-9D81-2DA36B0FB62B}" destId="{46277DC4-B10B-4C59-A32C-0C81812EFDE1}" srcOrd="0" destOrd="0" presId="urn:microsoft.com/office/officeart/2005/8/layout/vList2"/>
    <dgm:cxn modelId="{4CED8FB8-0939-4407-83A6-BD8F6E373BA8}" type="presOf" srcId="{E5FD13ED-46E1-40DE-AD29-407BA8F6D3BC}" destId="{B4AD11CE-FFE6-49AC-962F-EBE7C5DFC1E4}" srcOrd="0" destOrd="0" presId="urn:microsoft.com/office/officeart/2005/8/layout/vList2"/>
    <dgm:cxn modelId="{4BE215BB-A39E-43BE-A10C-E1D1671C70DC}" type="presOf" srcId="{3CD8B7A8-8B5C-45B7-B601-01CF34D32020}" destId="{B81FDFA8-34DB-4078-9B3F-66A5C3B338C0}" srcOrd="0" destOrd="0" presId="urn:microsoft.com/office/officeart/2005/8/layout/vList2"/>
    <dgm:cxn modelId="{096B48E9-CB8C-4CD2-B99B-E6C92F954950}" srcId="{6E39847E-B2EE-47AE-9D81-2DA36B0FB62B}" destId="{E5FD13ED-46E1-40DE-AD29-407BA8F6D3BC}" srcOrd="6" destOrd="0" parTransId="{059C81DF-3421-43D8-B13A-560EB43FE96C}" sibTransId="{38B6602F-B67E-4E2C-A9A7-6DE135F465E7}"/>
    <dgm:cxn modelId="{EF1438F8-8971-4F14-A57E-F08947315EFA}" type="presOf" srcId="{347227D7-1F83-447F-9995-9D60EE762406}" destId="{F4353E19-502E-4B94-8D81-C7993ACAB12F}" srcOrd="0" destOrd="0" presId="urn:microsoft.com/office/officeart/2005/8/layout/vList2"/>
    <dgm:cxn modelId="{9AFD29FA-6635-4F4C-A31D-D1906D5E2782}" type="presOf" srcId="{FF4827A4-62EB-4F66-A08F-B444684C289F}" destId="{FE007287-1FF1-44C9-A6D8-D38C5918DCA1}" srcOrd="0" destOrd="0" presId="urn:microsoft.com/office/officeart/2005/8/layout/vList2"/>
    <dgm:cxn modelId="{6E2594FB-177B-4937-8831-CBE45E54CC50}" srcId="{6E39847E-B2EE-47AE-9D81-2DA36B0FB62B}" destId="{3CD8B7A8-8B5C-45B7-B601-01CF34D32020}" srcOrd="2" destOrd="0" parTransId="{8A4EF410-0A51-45AD-AC59-DAC1719F0C44}" sibTransId="{03609BC2-D485-4F6A-9128-030CF47BCE10}"/>
    <dgm:cxn modelId="{16202939-63B9-40ED-9A37-5C45414E1FF6}" type="presParOf" srcId="{46277DC4-B10B-4C59-A32C-0C81812EFDE1}" destId="{F4353E19-502E-4B94-8D81-C7993ACAB12F}" srcOrd="0" destOrd="0" presId="urn:microsoft.com/office/officeart/2005/8/layout/vList2"/>
    <dgm:cxn modelId="{D608C5AF-5670-4030-8781-C330C1097CB7}" type="presParOf" srcId="{46277DC4-B10B-4C59-A32C-0C81812EFDE1}" destId="{C350B738-2C70-4A14-8D68-14ABD5E60846}" srcOrd="1" destOrd="0" presId="urn:microsoft.com/office/officeart/2005/8/layout/vList2"/>
    <dgm:cxn modelId="{C61977E1-4E0D-463F-981C-873108C202B8}" type="presParOf" srcId="{46277DC4-B10B-4C59-A32C-0C81812EFDE1}" destId="{71B18143-1EA7-4CCE-B903-CA9C011FEABE}" srcOrd="2" destOrd="0" presId="urn:microsoft.com/office/officeart/2005/8/layout/vList2"/>
    <dgm:cxn modelId="{B820786D-7AFD-4080-AE44-BFD8DE7B3715}" type="presParOf" srcId="{46277DC4-B10B-4C59-A32C-0C81812EFDE1}" destId="{802870E9-7A5A-4FC2-9C11-48A6161BB2D5}" srcOrd="3" destOrd="0" presId="urn:microsoft.com/office/officeart/2005/8/layout/vList2"/>
    <dgm:cxn modelId="{A69B7EFD-4666-46DA-B764-6226C07E202A}" type="presParOf" srcId="{46277DC4-B10B-4C59-A32C-0C81812EFDE1}" destId="{B81FDFA8-34DB-4078-9B3F-66A5C3B338C0}" srcOrd="4" destOrd="0" presId="urn:microsoft.com/office/officeart/2005/8/layout/vList2"/>
    <dgm:cxn modelId="{563A9D7F-0E95-4C96-833B-83EABF4DA7F5}" type="presParOf" srcId="{46277DC4-B10B-4C59-A32C-0C81812EFDE1}" destId="{D1DEA1AF-5B3F-4EBF-8BD0-BF3A9CA04EBF}" srcOrd="5" destOrd="0" presId="urn:microsoft.com/office/officeart/2005/8/layout/vList2"/>
    <dgm:cxn modelId="{FC9BFA1D-1CA4-40E8-8077-136DED4B6929}" type="presParOf" srcId="{46277DC4-B10B-4C59-A32C-0C81812EFDE1}" destId="{2B6C6617-A022-498A-AA2E-75DA193A448F}" srcOrd="6" destOrd="0" presId="urn:microsoft.com/office/officeart/2005/8/layout/vList2"/>
    <dgm:cxn modelId="{8A540EE5-0F85-4939-AC46-73A3A5BAC050}" type="presParOf" srcId="{46277DC4-B10B-4C59-A32C-0C81812EFDE1}" destId="{D2CE71D0-C826-4670-9ADF-AA765C3B4306}" srcOrd="7" destOrd="0" presId="urn:microsoft.com/office/officeart/2005/8/layout/vList2"/>
    <dgm:cxn modelId="{551A2AF7-61F7-483F-92EF-CECBB55F1CFD}" type="presParOf" srcId="{46277DC4-B10B-4C59-A32C-0C81812EFDE1}" destId="{FE007287-1FF1-44C9-A6D8-D38C5918DCA1}" srcOrd="8" destOrd="0" presId="urn:microsoft.com/office/officeart/2005/8/layout/vList2"/>
    <dgm:cxn modelId="{49381EF0-588F-4259-BDA4-0B0EB90B2A0D}" type="presParOf" srcId="{46277DC4-B10B-4C59-A32C-0C81812EFDE1}" destId="{432930BF-FBFA-4283-B4AF-039956ABE0C9}" srcOrd="9" destOrd="0" presId="urn:microsoft.com/office/officeart/2005/8/layout/vList2"/>
    <dgm:cxn modelId="{64EB2141-352C-402D-9BB1-18A21F66BA81}" type="presParOf" srcId="{46277DC4-B10B-4C59-A32C-0C81812EFDE1}" destId="{A166E40E-5EA5-4457-9312-1B488C8C97BA}" srcOrd="10" destOrd="0" presId="urn:microsoft.com/office/officeart/2005/8/layout/vList2"/>
    <dgm:cxn modelId="{383B6C34-AFDF-489F-90F5-4E284FE6C529}" type="presParOf" srcId="{46277DC4-B10B-4C59-A32C-0C81812EFDE1}" destId="{BCD4D280-087B-47EC-B506-AAB824CA7D69}" srcOrd="11" destOrd="0" presId="urn:microsoft.com/office/officeart/2005/8/layout/vList2"/>
    <dgm:cxn modelId="{A69E1FEB-4818-4B20-BEC8-8F1A584F5677}" type="presParOf" srcId="{46277DC4-B10B-4C59-A32C-0C81812EFDE1}" destId="{B4AD11CE-FFE6-49AC-962F-EBE7C5DFC1E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03A7AF-D410-412B-96C6-5318DDDB9096}" type="doc">
      <dgm:prSet loTypeId="urn:microsoft.com/office/officeart/2005/8/layout/process4" loCatId="process" qsTypeId="urn:microsoft.com/office/officeart/2005/8/quickstyle/simple2" qsCatId="simple" csTypeId="urn:microsoft.com/office/officeart/2005/8/colors/colorful1" csCatId="colorful"/>
      <dgm:spPr/>
      <dgm:t>
        <a:bodyPr/>
        <a:lstStyle/>
        <a:p>
          <a:endParaRPr lang="en-US"/>
        </a:p>
      </dgm:t>
    </dgm:pt>
    <dgm:pt modelId="{7D510DCB-3C8E-42FD-B2F7-9764FEF56FBE}">
      <dgm:prSet/>
      <dgm:spPr/>
      <dgm:t>
        <a:bodyPr/>
        <a:lstStyle/>
        <a:p>
          <a:r>
            <a:rPr lang="en-US"/>
            <a:t>In order to itemize you must have the following information:</a:t>
          </a:r>
        </a:p>
      </dgm:t>
    </dgm:pt>
    <dgm:pt modelId="{B027EA8A-C426-4C10-8A04-6589667D02A5}" type="parTrans" cxnId="{F247A848-4C69-4C63-86D0-E4D1BA079CC5}">
      <dgm:prSet/>
      <dgm:spPr/>
      <dgm:t>
        <a:bodyPr/>
        <a:lstStyle/>
        <a:p>
          <a:endParaRPr lang="en-US"/>
        </a:p>
      </dgm:t>
    </dgm:pt>
    <dgm:pt modelId="{3DEE11F6-0FBE-406B-9DCA-4BEDF7231849}" type="sibTrans" cxnId="{F247A848-4C69-4C63-86D0-E4D1BA079CC5}">
      <dgm:prSet/>
      <dgm:spPr/>
      <dgm:t>
        <a:bodyPr/>
        <a:lstStyle/>
        <a:p>
          <a:endParaRPr lang="en-US"/>
        </a:p>
      </dgm:t>
    </dgm:pt>
    <dgm:pt modelId="{4B3A357A-3162-482C-9E83-E16E82BC5162}">
      <dgm:prSet/>
      <dgm:spPr/>
      <dgm:t>
        <a:bodyPr/>
        <a:lstStyle/>
        <a:p>
          <a:r>
            <a:rPr lang="en-US"/>
            <a:t>Itemize Deductions are put on a Schedule A.  The expenses you need are as follows:</a:t>
          </a:r>
        </a:p>
      </dgm:t>
    </dgm:pt>
    <dgm:pt modelId="{34DC2CBC-7F47-4737-981F-DAB611BCDB3C}" type="parTrans" cxnId="{3FB277D6-38F0-4489-AF23-91D30CEF1016}">
      <dgm:prSet/>
      <dgm:spPr/>
      <dgm:t>
        <a:bodyPr/>
        <a:lstStyle/>
        <a:p>
          <a:endParaRPr lang="en-US"/>
        </a:p>
      </dgm:t>
    </dgm:pt>
    <dgm:pt modelId="{63FE3D18-5ECE-49B6-B073-3229CDF4D604}" type="sibTrans" cxnId="{3FB277D6-38F0-4489-AF23-91D30CEF1016}">
      <dgm:prSet/>
      <dgm:spPr/>
      <dgm:t>
        <a:bodyPr/>
        <a:lstStyle/>
        <a:p>
          <a:endParaRPr lang="en-US"/>
        </a:p>
      </dgm:t>
    </dgm:pt>
    <dgm:pt modelId="{D05C937B-46F4-433E-A84A-03C7B4DCF76D}">
      <dgm:prSet/>
      <dgm:spPr/>
      <dgm:t>
        <a:bodyPr/>
        <a:lstStyle/>
        <a:p>
          <a:r>
            <a:rPr lang="en-US"/>
            <a:t>Medical and Dental Expenses (7.5% of your agi)</a:t>
          </a:r>
        </a:p>
      </dgm:t>
    </dgm:pt>
    <dgm:pt modelId="{C5D7D04A-C440-4D62-883B-FF46DF68C8F8}" type="parTrans" cxnId="{D9C279A1-2124-46F4-AC7F-50E3598EA151}">
      <dgm:prSet/>
      <dgm:spPr/>
      <dgm:t>
        <a:bodyPr/>
        <a:lstStyle/>
        <a:p>
          <a:endParaRPr lang="en-US"/>
        </a:p>
      </dgm:t>
    </dgm:pt>
    <dgm:pt modelId="{6B334222-C090-4378-A322-13AA6B0320B6}" type="sibTrans" cxnId="{D9C279A1-2124-46F4-AC7F-50E3598EA151}">
      <dgm:prSet/>
      <dgm:spPr/>
      <dgm:t>
        <a:bodyPr/>
        <a:lstStyle/>
        <a:p>
          <a:endParaRPr lang="en-US"/>
        </a:p>
      </dgm:t>
    </dgm:pt>
    <dgm:pt modelId="{B5DAADC7-9365-4DF1-BC2E-61D2393C8AE5}">
      <dgm:prSet/>
      <dgm:spPr/>
      <dgm:t>
        <a:bodyPr/>
        <a:lstStyle/>
        <a:p>
          <a:r>
            <a:rPr lang="en-US"/>
            <a:t>Taxes you have paid (income, general sales tax, real estate tax, personal property tax)</a:t>
          </a:r>
        </a:p>
      </dgm:t>
    </dgm:pt>
    <dgm:pt modelId="{610D511B-32D8-4982-81A6-727466DA7D15}" type="parTrans" cxnId="{94FBE8D1-1262-4E47-87C5-D0E30BD4EF62}">
      <dgm:prSet/>
      <dgm:spPr/>
      <dgm:t>
        <a:bodyPr/>
        <a:lstStyle/>
        <a:p>
          <a:endParaRPr lang="en-US"/>
        </a:p>
      </dgm:t>
    </dgm:pt>
    <dgm:pt modelId="{A73BA045-E75D-4158-BD86-8CD625437E87}" type="sibTrans" cxnId="{94FBE8D1-1262-4E47-87C5-D0E30BD4EF62}">
      <dgm:prSet/>
      <dgm:spPr/>
      <dgm:t>
        <a:bodyPr/>
        <a:lstStyle/>
        <a:p>
          <a:endParaRPr lang="en-US"/>
        </a:p>
      </dgm:t>
    </dgm:pt>
    <dgm:pt modelId="{896B831A-ECBC-4A4C-8D9B-70FFF011C260}">
      <dgm:prSet/>
      <dgm:spPr/>
      <dgm:t>
        <a:bodyPr/>
        <a:lstStyle/>
        <a:p>
          <a:r>
            <a:rPr lang="en-US"/>
            <a:t>Interest you have paid. (Mortgage Interest and Mortgage Insurance Premiums which are reported to you on a 1098)</a:t>
          </a:r>
        </a:p>
      </dgm:t>
    </dgm:pt>
    <dgm:pt modelId="{102DC361-AB24-4B97-ACCC-4DF3FA2C5728}" type="parTrans" cxnId="{87FFB4F4-3E78-4129-B0A8-8598EC553806}">
      <dgm:prSet/>
      <dgm:spPr/>
      <dgm:t>
        <a:bodyPr/>
        <a:lstStyle/>
        <a:p>
          <a:endParaRPr lang="en-US"/>
        </a:p>
      </dgm:t>
    </dgm:pt>
    <dgm:pt modelId="{FA59B788-F1BE-4B44-B62A-E89799FE424B}" type="sibTrans" cxnId="{87FFB4F4-3E78-4129-B0A8-8598EC553806}">
      <dgm:prSet/>
      <dgm:spPr/>
      <dgm:t>
        <a:bodyPr/>
        <a:lstStyle/>
        <a:p>
          <a:endParaRPr lang="en-US"/>
        </a:p>
      </dgm:t>
    </dgm:pt>
    <dgm:pt modelId="{3A896EE0-F006-4C91-98E5-13B42756B45B}">
      <dgm:prSet/>
      <dgm:spPr/>
      <dgm:t>
        <a:bodyPr/>
        <a:lstStyle/>
        <a:p>
          <a:r>
            <a:rPr lang="en-US"/>
            <a:t>Gifts to Charity</a:t>
          </a:r>
        </a:p>
      </dgm:t>
    </dgm:pt>
    <dgm:pt modelId="{83CF432B-7E6A-487E-A515-A4619DEA4422}" type="parTrans" cxnId="{ACEC5FDC-17DF-43AA-BDD7-E8E0533BECD8}">
      <dgm:prSet/>
      <dgm:spPr/>
      <dgm:t>
        <a:bodyPr/>
        <a:lstStyle/>
        <a:p>
          <a:endParaRPr lang="en-US"/>
        </a:p>
      </dgm:t>
    </dgm:pt>
    <dgm:pt modelId="{7055D6D7-EE57-41CC-9EEE-6C8DC5515B22}" type="sibTrans" cxnId="{ACEC5FDC-17DF-43AA-BDD7-E8E0533BECD8}">
      <dgm:prSet/>
      <dgm:spPr/>
      <dgm:t>
        <a:bodyPr/>
        <a:lstStyle/>
        <a:p>
          <a:endParaRPr lang="en-US"/>
        </a:p>
      </dgm:t>
    </dgm:pt>
    <dgm:pt modelId="{F2AF791B-A876-4A91-88A2-7DC14932B750}">
      <dgm:prSet/>
      <dgm:spPr/>
      <dgm:t>
        <a:bodyPr/>
        <a:lstStyle/>
        <a:p>
          <a:r>
            <a:rPr lang="en-US"/>
            <a:t>Casualty and Theft Losses</a:t>
          </a:r>
        </a:p>
      </dgm:t>
    </dgm:pt>
    <dgm:pt modelId="{B22BA57C-A023-4F1E-8A26-8365E5B47888}" type="parTrans" cxnId="{AAD40C8B-FF66-4B8C-A50B-D684E736B91B}">
      <dgm:prSet/>
      <dgm:spPr/>
      <dgm:t>
        <a:bodyPr/>
        <a:lstStyle/>
        <a:p>
          <a:endParaRPr lang="en-US"/>
        </a:p>
      </dgm:t>
    </dgm:pt>
    <dgm:pt modelId="{A27AA6A6-B27F-4037-BB94-C15B2CECF9BE}" type="sibTrans" cxnId="{AAD40C8B-FF66-4B8C-A50B-D684E736B91B}">
      <dgm:prSet/>
      <dgm:spPr/>
      <dgm:t>
        <a:bodyPr/>
        <a:lstStyle/>
        <a:p>
          <a:endParaRPr lang="en-US"/>
        </a:p>
      </dgm:t>
    </dgm:pt>
    <dgm:pt modelId="{5F1AF3CF-35AE-4B73-A592-CD0E0E3E1456}">
      <dgm:prSet/>
      <dgm:spPr/>
      <dgm:t>
        <a:bodyPr/>
        <a:lstStyle/>
        <a:p>
          <a:r>
            <a:rPr lang="en-US"/>
            <a:t>Job expenses that have not been reimbursed to you. Examples of these are uniforms, meals and union dues.</a:t>
          </a:r>
        </a:p>
      </dgm:t>
    </dgm:pt>
    <dgm:pt modelId="{F1884D8B-4D7A-4FEE-A673-31C49BD83EF2}" type="parTrans" cxnId="{ED1C89EB-57EF-4B90-BA77-B023D9AD8D0B}">
      <dgm:prSet/>
      <dgm:spPr/>
      <dgm:t>
        <a:bodyPr/>
        <a:lstStyle/>
        <a:p>
          <a:endParaRPr lang="en-US"/>
        </a:p>
      </dgm:t>
    </dgm:pt>
    <dgm:pt modelId="{38AF1010-F863-450A-A709-9CABA0E20A34}" type="sibTrans" cxnId="{ED1C89EB-57EF-4B90-BA77-B023D9AD8D0B}">
      <dgm:prSet/>
      <dgm:spPr/>
      <dgm:t>
        <a:bodyPr/>
        <a:lstStyle/>
        <a:p>
          <a:endParaRPr lang="en-US"/>
        </a:p>
      </dgm:t>
    </dgm:pt>
    <dgm:pt modelId="{1A6750B1-432B-458C-9D2E-99427E7A60D4}">
      <dgm:prSet/>
      <dgm:spPr/>
      <dgm:t>
        <a:bodyPr/>
        <a:lstStyle/>
        <a:p>
          <a:r>
            <a:rPr lang="en-US"/>
            <a:t>Tax Preparation Fees</a:t>
          </a:r>
        </a:p>
      </dgm:t>
    </dgm:pt>
    <dgm:pt modelId="{0B2E3734-C94C-4E8D-AE13-71BCDF559712}" type="parTrans" cxnId="{8E67D52F-71F5-4AC7-8040-3BBCCF0A0A3E}">
      <dgm:prSet/>
      <dgm:spPr/>
      <dgm:t>
        <a:bodyPr/>
        <a:lstStyle/>
        <a:p>
          <a:endParaRPr lang="en-US"/>
        </a:p>
      </dgm:t>
    </dgm:pt>
    <dgm:pt modelId="{51B6B2E0-9ACB-4165-ABE6-233F57B1AEDD}" type="sibTrans" cxnId="{8E67D52F-71F5-4AC7-8040-3BBCCF0A0A3E}">
      <dgm:prSet/>
      <dgm:spPr/>
      <dgm:t>
        <a:bodyPr/>
        <a:lstStyle/>
        <a:p>
          <a:endParaRPr lang="en-US"/>
        </a:p>
      </dgm:t>
    </dgm:pt>
    <dgm:pt modelId="{4053450E-77C7-4BAC-A8B1-DD89DA35BFED}">
      <dgm:prSet/>
      <dgm:spPr/>
      <dgm:t>
        <a:bodyPr/>
        <a:lstStyle/>
        <a:p>
          <a:r>
            <a:rPr lang="en-US"/>
            <a:t>In order to itemize, these expenses must come to more than the standard deduction.</a:t>
          </a:r>
        </a:p>
      </dgm:t>
    </dgm:pt>
    <dgm:pt modelId="{BF0B84F7-3938-4FD3-8BA3-7300B330CF4A}" type="parTrans" cxnId="{73F2E354-0C55-4F35-AF2E-F7631ABBDDA5}">
      <dgm:prSet/>
      <dgm:spPr/>
      <dgm:t>
        <a:bodyPr/>
        <a:lstStyle/>
        <a:p>
          <a:endParaRPr lang="en-US"/>
        </a:p>
      </dgm:t>
    </dgm:pt>
    <dgm:pt modelId="{3F340D89-7FA1-448C-A6E1-765FCA36CAFD}" type="sibTrans" cxnId="{73F2E354-0C55-4F35-AF2E-F7631ABBDDA5}">
      <dgm:prSet/>
      <dgm:spPr/>
      <dgm:t>
        <a:bodyPr/>
        <a:lstStyle/>
        <a:p>
          <a:endParaRPr lang="en-US"/>
        </a:p>
      </dgm:t>
    </dgm:pt>
    <dgm:pt modelId="{6F85887F-D1CA-4980-B348-4D60F159BA24}" type="pres">
      <dgm:prSet presAssocID="{8003A7AF-D410-412B-96C6-5318DDDB9096}" presName="Name0" presStyleCnt="0">
        <dgm:presLayoutVars>
          <dgm:dir/>
          <dgm:animLvl val="lvl"/>
          <dgm:resizeHandles val="exact"/>
        </dgm:presLayoutVars>
      </dgm:prSet>
      <dgm:spPr/>
    </dgm:pt>
    <dgm:pt modelId="{AE289EAC-892C-4F8A-B241-49924DB0C3A5}" type="pres">
      <dgm:prSet presAssocID="{4053450E-77C7-4BAC-A8B1-DD89DA35BFED}" presName="boxAndChildren" presStyleCnt="0"/>
      <dgm:spPr/>
    </dgm:pt>
    <dgm:pt modelId="{DBA3245F-C8DA-4BAF-AEBB-98B828F7A350}" type="pres">
      <dgm:prSet presAssocID="{4053450E-77C7-4BAC-A8B1-DD89DA35BFED}" presName="parentTextBox" presStyleLbl="node1" presStyleIdx="0" presStyleCnt="10"/>
      <dgm:spPr/>
    </dgm:pt>
    <dgm:pt modelId="{8EB149DB-2F39-4131-B148-E748C8B77873}" type="pres">
      <dgm:prSet presAssocID="{51B6B2E0-9ACB-4165-ABE6-233F57B1AEDD}" presName="sp" presStyleCnt="0"/>
      <dgm:spPr/>
    </dgm:pt>
    <dgm:pt modelId="{0314A00D-F19C-4A34-877A-BDD188D9BD9C}" type="pres">
      <dgm:prSet presAssocID="{1A6750B1-432B-458C-9D2E-99427E7A60D4}" presName="arrowAndChildren" presStyleCnt="0"/>
      <dgm:spPr/>
    </dgm:pt>
    <dgm:pt modelId="{0948D9C9-0641-4AA2-B6C8-9FA4C3A48E5C}" type="pres">
      <dgm:prSet presAssocID="{1A6750B1-432B-458C-9D2E-99427E7A60D4}" presName="parentTextArrow" presStyleLbl="node1" presStyleIdx="1" presStyleCnt="10"/>
      <dgm:spPr/>
    </dgm:pt>
    <dgm:pt modelId="{2261A39B-5B62-4D45-A2A4-0728D4ECCF0C}" type="pres">
      <dgm:prSet presAssocID="{38AF1010-F863-450A-A709-9CABA0E20A34}" presName="sp" presStyleCnt="0"/>
      <dgm:spPr/>
    </dgm:pt>
    <dgm:pt modelId="{A58A0C26-5220-4237-A7A9-F6C1A335A8E5}" type="pres">
      <dgm:prSet presAssocID="{5F1AF3CF-35AE-4B73-A592-CD0E0E3E1456}" presName="arrowAndChildren" presStyleCnt="0"/>
      <dgm:spPr/>
    </dgm:pt>
    <dgm:pt modelId="{96F2B5AB-6992-4455-88F9-7464915424B5}" type="pres">
      <dgm:prSet presAssocID="{5F1AF3CF-35AE-4B73-A592-CD0E0E3E1456}" presName="parentTextArrow" presStyleLbl="node1" presStyleIdx="2" presStyleCnt="10"/>
      <dgm:spPr/>
    </dgm:pt>
    <dgm:pt modelId="{F755430E-0B04-4E1E-A715-F650D7AE2F87}" type="pres">
      <dgm:prSet presAssocID="{A27AA6A6-B27F-4037-BB94-C15B2CECF9BE}" presName="sp" presStyleCnt="0"/>
      <dgm:spPr/>
    </dgm:pt>
    <dgm:pt modelId="{EEB31EB5-FD74-4439-A4E8-5E6DC1FB92DC}" type="pres">
      <dgm:prSet presAssocID="{F2AF791B-A876-4A91-88A2-7DC14932B750}" presName="arrowAndChildren" presStyleCnt="0"/>
      <dgm:spPr/>
    </dgm:pt>
    <dgm:pt modelId="{8BC83504-1F77-42A8-89F0-78657D677A36}" type="pres">
      <dgm:prSet presAssocID="{F2AF791B-A876-4A91-88A2-7DC14932B750}" presName="parentTextArrow" presStyleLbl="node1" presStyleIdx="3" presStyleCnt="10"/>
      <dgm:spPr/>
    </dgm:pt>
    <dgm:pt modelId="{40AEEA90-6952-473E-82D2-52396982310F}" type="pres">
      <dgm:prSet presAssocID="{7055D6D7-EE57-41CC-9EEE-6C8DC5515B22}" presName="sp" presStyleCnt="0"/>
      <dgm:spPr/>
    </dgm:pt>
    <dgm:pt modelId="{15FB733E-0B59-48E9-9808-FB9FDB753009}" type="pres">
      <dgm:prSet presAssocID="{3A896EE0-F006-4C91-98E5-13B42756B45B}" presName="arrowAndChildren" presStyleCnt="0"/>
      <dgm:spPr/>
    </dgm:pt>
    <dgm:pt modelId="{76066543-526C-4C79-86CE-14E2EEE5B08B}" type="pres">
      <dgm:prSet presAssocID="{3A896EE0-F006-4C91-98E5-13B42756B45B}" presName="parentTextArrow" presStyleLbl="node1" presStyleIdx="4" presStyleCnt="10"/>
      <dgm:spPr/>
    </dgm:pt>
    <dgm:pt modelId="{85B7C45F-E8F4-4F3E-B2EA-E8B5D429EED9}" type="pres">
      <dgm:prSet presAssocID="{FA59B788-F1BE-4B44-B62A-E89799FE424B}" presName="sp" presStyleCnt="0"/>
      <dgm:spPr/>
    </dgm:pt>
    <dgm:pt modelId="{738BFE83-3A07-4FB6-AC47-03D5D181F343}" type="pres">
      <dgm:prSet presAssocID="{896B831A-ECBC-4A4C-8D9B-70FFF011C260}" presName="arrowAndChildren" presStyleCnt="0"/>
      <dgm:spPr/>
    </dgm:pt>
    <dgm:pt modelId="{BE1F22E1-F3A4-408D-9418-98694BBA5D6F}" type="pres">
      <dgm:prSet presAssocID="{896B831A-ECBC-4A4C-8D9B-70FFF011C260}" presName="parentTextArrow" presStyleLbl="node1" presStyleIdx="5" presStyleCnt="10"/>
      <dgm:spPr/>
    </dgm:pt>
    <dgm:pt modelId="{E81221BA-0BA0-41B7-9C0B-93B7B70F49C5}" type="pres">
      <dgm:prSet presAssocID="{A73BA045-E75D-4158-BD86-8CD625437E87}" presName="sp" presStyleCnt="0"/>
      <dgm:spPr/>
    </dgm:pt>
    <dgm:pt modelId="{DDFC3FD6-9FB1-4F86-84A6-9876DC1CEDA4}" type="pres">
      <dgm:prSet presAssocID="{B5DAADC7-9365-4DF1-BC2E-61D2393C8AE5}" presName="arrowAndChildren" presStyleCnt="0"/>
      <dgm:spPr/>
    </dgm:pt>
    <dgm:pt modelId="{C80BDA0E-6DFD-4BDA-A7B2-45A71687CD75}" type="pres">
      <dgm:prSet presAssocID="{B5DAADC7-9365-4DF1-BC2E-61D2393C8AE5}" presName="parentTextArrow" presStyleLbl="node1" presStyleIdx="6" presStyleCnt="10"/>
      <dgm:spPr/>
    </dgm:pt>
    <dgm:pt modelId="{F213B9E4-8249-4C18-BECE-9136234EF564}" type="pres">
      <dgm:prSet presAssocID="{6B334222-C090-4378-A322-13AA6B0320B6}" presName="sp" presStyleCnt="0"/>
      <dgm:spPr/>
    </dgm:pt>
    <dgm:pt modelId="{AA207B12-0EE9-4FAF-8F9A-C963A478D47D}" type="pres">
      <dgm:prSet presAssocID="{D05C937B-46F4-433E-A84A-03C7B4DCF76D}" presName="arrowAndChildren" presStyleCnt="0"/>
      <dgm:spPr/>
    </dgm:pt>
    <dgm:pt modelId="{AD10FD32-5756-4A5F-B2E5-C4265AB0A892}" type="pres">
      <dgm:prSet presAssocID="{D05C937B-46F4-433E-A84A-03C7B4DCF76D}" presName="parentTextArrow" presStyleLbl="node1" presStyleIdx="7" presStyleCnt="10"/>
      <dgm:spPr/>
    </dgm:pt>
    <dgm:pt modelId="{5FEA6FB7-8C5E-4EA0-A261-5855B04D8B56}" type="pres">
      <dgm:prSet presAssocID="{63FE3D18-5ECE-49B6-B073-3229CDF4D604}" presName="sp" presStyleCnt="0"/>
      <dgm:spPr/>
    </dgm:pt>
    <dgm:pt modelId="{58873540-FE3F-4D82-A13D-0261E8A3C43B}" type="pres">
      <dgm:prSet presAssocID="{4B3A357A-3162-482C-9E83-E16E82BC5162}" presName="arrowAndChildren" presStyleCnt="0"/>
      <dgm:spPr/>
    </dgm:pt>
    <dgm:pt modelId="{EE484F2D-06F9-415F-9452-66DCF24F9B5E}" type="pres">
      <dgm:prSet presAssocID="{4B3A357A-3162-482C-9E83-E16E82BC5162}" presName="parentTextArrow" presStyleLbl="node1" presStyleIdx="8" presStyleCnt="10"/>
      <dgm:spPr/>
    </dgm:pt>
    <dgm:pt modelId="{24C7CC44-AC19-48E1-8D34-B430946E0B1D}" type="pres">
      <dgm:prSet presAssocID="{3DEE11F6-0FBE-406B-9DCA-4BEDF7231849}" presName="sp" presStyleCnt="0"/>
      <dgm:spPr/>
    </dgm:pt>
    <dgm:pt modelId="{D3DB2F11-2651-494C-BE65-E3B22970311C}" type="pres">
      <dgm:prSet presAssocID="{7D510DCB-3C8E-42FD-B2F7-9764FEF56FBE}" presName="arrowAndChildren" presStyleCnt="0"/>
      <dgm:spPr/>
    </dgm:pt>
    <dgm:pt modelId="{8F7A6AAE-98A6-440C-A105-823B2DAB227B}" type="pres">
      <dgm:prSet presAssocID="{7D510DCB-3C8E-42FD-B2F7-9764FEF56FBE}" presName="parentTextArrow" presStyleLbl="node1" presStyleIdx="9" presStyleCnt="10"/>
      <dgm:spPr/>
    </dgm:pt>
  </dgm:ptLst>
  <dgm:cxnLst>
    <dgm:cxn modelId="{09A78C0B-857E-44E1-A993-51EF42384304}" type="presOf" srcId="{1A6750B1-432B-458C-9D2E-99427E7A60D4}" destId="{0948D9C9-0641-4AA2-B6C8-9FA4C3A48E5C}" srcOrd="0" destOrd="0" presId="urn:microsoft.com/office/officeart/2005/8/layout/process4"/>
    <dgm:cxn modelId="{A09AEA1C-0E79-43F1-8BD0-1336F7451039}" type="presOf" srcId="{5F1AF3CF-35AE-4B73-A592-CD0E0E3E1456}" destId="{96F2B5AB-6992-4455-88F9-7464915424B5}" srcOrd="0" destOrd="0" presId="urn:microsoft.com/office/officeart/2005/8/layout/process4"/>
    <dgm:cxn modelId="{8E67D52F-71F5-4AC7-8040-3BBCCF0A0A3E}" srcId="{8003A7AF-D410-412B-96C6-5318DDDB9096}" destId="{1A6750B1-432B-458C-9D2E-99427E7A60D4}" srcOrd="8" destOrd="0" parTransId="{0B2E3734-C94C-4E8D-AE13-71BCDF559712}" sibTransId="{51B6B2E0-9ACB-4165-ABE6-233F57B1AEDD}"/>
    <dgm:cxn modelId="{AFDB1330-3F92-4A95-9DCA-9CE7017B0B86}" type="presOf" srcId="{7D510DCB-3C8E-42FD-B2F7-9764FEF56FBE}" destId="{8F7A6AAE-98A6-440C-A105-823B2DAB227B}" srcOrd="0" destOrd="0" presId="urn:microsoft.com/office/officeart/2005/8/layout/process4"/>
    <dgm:cxn modelId="{F247A848-4C69-4C63-86D0-E4D1BA079CC5}" srcId="{8003A7AF-D410-412B-96C6-5318DDDB9096}" destId="{7D510DCB-3C8E-42FD-B2F7-9764FEF56FBE}" srcOrd="0" destOrd="0" parTransId="{B027EA8A-C426-4C10-8A04-6589667D02A5}" sibTransId="{3DEE11F6-0FBE-406B-9DCA-4BEDF7231849}"/>
    <dgm:cxn modelId="{73F2E354-0C55-4F35-AF2E-F7631ABBDDA5}" srcId="{8003A7AF-D410-412B-96C6-5318DDDB9096}" destId="{4053450E-77C7-4BAC-A8B1-DD89DA35BFED}" srcOrd="9" destOrd="0" parTransId="{BF0B84F7-3938-4FD3-8BA3-7300B330CF4A}" sibTransId="{3F340D89-7FA1-448C-A6E1-765FCA36CAFD}"/>
    <dgm:cxn modelId="{40F8D95A-BB39-417B-AA39-9AD539A7AD0A}" type="presOf" srcId="{896B831A-ECBC-4A4C-8D9B-70FFF011C260}" destId="{BE1F22E1-F3A4-408D-9418-98694BBA5D6F}" srcOrd="0" destOrd="0" presId="urn:microsoft.com/office/officeart/2005/8/layout/process4"/>
    <dgm:cxn modelId="{B426D07B-AC10-4E35-8ADD-7BF0D40CE440}" type="presOf" srcId="{4B3A357A-3162-482C-9E83-E16E82BC5162}" destId="{EE484F2D-06F9-415F-9452-66DCF24F9B5E}" srcOrd="0" destOrd="0" presId="urn:microsoft.com/office/officeart/2005/8/layout/process4"/>
    <dgm:cxn modelId="{AAD40C8B-FF66-4B8C-A50B-D684E736B91B}" srcId="{8003A7AF-D410-412B-96C6-5318DDDB9096}" destId="{F2AF791B-A876-4A91-88A2-7DC14932B750}" srcOrd="6" destOrd="0" parTransId="{B22BA57C-A023-4F1E-8A26-8365E5B47888}" sibTransId="{A27AA6A6-B27F-4037-BB94-C15B2CECF9BE}"/>
    <dgm:cxn modelId="{74EFB892-F814-41D0-8A4F-FEA0CED14349}" type="presOf" srcId="{B5DAADC7-9365-4DF1-BC2E-61D2393C8AE5}" destId="{C80BDA0E-6DFD-4BDA-A7B2-45A71687CD75}" srcOrd="0" destOrd="0" presId="urn:microsoft.com/office/officeart/2005/8/layout/process4"/>
    <dgm:cxn modelId="{D9C279A1-2124-46F4-AC7F-50E3598EA151}" srcId="{8003A7AF-D410-412B-96C6-5318DDDB9096}" destId="{D05C937B-46F4-433E-A84A-03C7B4DCF76D}" srcOrd="2" destOrd="0" parTransId="{C5D7D04A-C440-4D62-883B-FF46DF68C8F8}" sibTransId="{6B334222-C090-4378-A322-13AA6B0320B6}"/>
    <dgm:cxn modelId="{128ED1A3-FC14-441D-98F1-F9CEBE556223}" type="presOf" srcId="{F2AF791B-A876-4A91-88A2-7DC14932B750}" destId="{8BC83504-1F77-42A8-89F0-78657D677A36}" srcOrd="0" destOrd="0" presId="urn:microsoft.com/office/officeart/2005/8/layout/process4"/>
    <dgm:cxn modelId="{DD6130AF-3138-4691-BAED-1968E4C41FA1}" type="presOf" srcId="{3A896EE0-F006-4C91-98E5-13B42756B45B}" destId="{76066543-526C-4C79-86CE-14E2EEE5B08B}" srcOrd="0" destOrd="0" presId="urn:microsoft.com/office/officeart/2005/8/layout/process4"/>
    <dgm:cxn modelId="{D9F807C0-5D97-47B3-8F45-AC9C2AE35325}" type="presOf" srcId="{8003A7AF-D410-412B-96C6-5318DDDB9096}" destId="{6F85887F-D1CA-4980-B348-4D60F159BA24}" srcOrd="0" destOrd="0" presId="urn:microsoft.com/office/officeart/2005/8/layout/process4"/>
    <dgm:cxn modelId="{81EE76C6-1E53-4378-8E19-F81B5F5F39CF}" type="presOf" srcId="{D05C937B-46F4-433E-A84A-03C7B4DCF76D}" destId="{AD10FD32-5756-4A5F-B2E5-C4265AB0A892}" srcOrd="0" destOrd="0" presId="urn:microsoft.com/office/officeart/2005/8/layout/process4"/>
    <dgm:cxn modelId="{94FBE8D1-1262-4E47-87C5-D0E30BD4EF62}" srcId="{8003A7AF-D410-412B-96C6-5318DDDB9096}" destId="{B5DAADC7-9365-4DF1-BC2E-61D2393C8AE5}" srcOrd="3" destOrd="0" parTransId="{610D511B-32D8-4982-81A6-727466DA7D15}" sibTransId="{A73BA045-E75D-4158-BD86-8CD625437E87}"/>
    <dgm:cxn modelId="{149D5CD6-FB4D-4428-B8B5-024F31AF9317}" type="presOf" srcId="{4053450E-77C7-4BAC-A8B1-DD89DA35BFED}" destId="{DBA3245F-C8DA-4BAF-AEBB-98B828F7A350}" srcOrd="0" destOrd="0" presId="urn:microsoft.com/office/officeart/2005/8/layout/process4"/>
    <dgm:cxn modelId="{3FB277D6-38F0-4489-AF23-91D30CEF1016}" srcId="{8003A7AF-D410-412B-96C6-5318DDDB9096}" destId="{4B3A357A-3162-482C-9E83-E16E82BC5162}" srcOrd="1" destOrd="0" parTransId="{34DC2CBC-7F47-4737-981F-DAB611BCDB3C}" sibTransId="{63FE3D18-5ECE-49B6-B073-3229CDF4D604}"/>
    <dgm:cxn modelId="{ACEC5FDC-17DF-43AA-BDD7-E8E0533BECD8}" srcId="{8003A7AF-D410-412B-96C6-5318DDDB9096}" destId="{3A896EE0-F006-4C91-98E5-13B42756B45B}" srcOrd="5" destOrd="0" parTransId="{83CF432B-7E6A-487E-A515-A4619DEA4422}" sibTransId="{7055D6D7-EE57-41CC-9EEE-6C8DC5515B22}"/>
    <dgm:cxn modelId="{ED1C89EB-57EF-4B90-BA77-B023D9AD8D0B}" srcId="{8003A7AF-D410-412B-96C6-5318DDDB9096}" destId="{5F1AF3CF-35AE-4B73-A592-CD0E0E3E1456}" srcOrd="7" destOrd="0" parTransId="{F1884D8B-4D7A-4FEE-A673-31C49BD83EF2}" sibTransId="{38AF1010-F863-450A-A709-9CABA0E20A34}"/>
    <dgm:cxn modelId="{87FFB4F4-3E78-4129-B0A8-8598EC553806}" srcId="{8003A7AF-D410-412B-96C6-5318DDDB9096}" destId="{896B831A-ECBC-4A4C-8D9B-70FFF011C260}" srcOrd="4" destOrd="0" parTransId="{102DC361-AB24-4B97-ACCC-4DF3FA2C5728}" sibTransId="{FA59B788-F1BE-4B44-B62A-E89799FE424B}"/>
    <dgm:cxn modelId="{B5CAC929-DDA8-43BD-B278-617E89D58D93}" type="presParOf" srcId="{6F85887F-D1CA-4980-B348-4D60F159BA24}" destId="{AE289EAC-892C-4F8A-B241-49924DB0C3A5}" srcOrd="0" destOrd="0" presId="urn:microsoft.com/office/officeart/2005/8/layout/process4"/>
    <dgm:cxn modelId="{53848DB2-232C-410A-95A3-C61233D3A234}" type="presParOf" srcId="{AE289EAC-892C-4F8A-B241-49924DB0C3A5}" destId="{DBA3245F-C8DA-4BAF-AEBB-98B828F7A350}" srcOrd="0" destOrd="0" presId="urn:microsoft.com/office/officeart/2005/8/layout/process4"/>
    <dgm:cxn modelId="{80FF6C61-8B2A-432C-852B-C66FF2B79F66}" type="presParOf" srcId="{6F85887F-D1CA-4980-B348-4D60F159BA24}" destId="{8EB149DB-2F39-4131-B148-E748C8B77873}" srcOrd="1" destOrd="0" presId="urn:microsoft.com/office/officeart/2005/8/layout/process4"/>
    <dgm:cxn modelId="{00C4380F-BB82-46DA-9DDF-A9D17697225F}" type="presParOf" srcId="{6F85887F-D1CA-4980-B348-4D60F159BA24}" destId="{0314A00D-F19C-4A34-877A-BDD188D9BD9C}" srcOrd="2" destOrd="0" presId="urn:microsoft.com/office/officeart/2005/8/layout/process4"/>
    <dgm:cxn modelId="{C3B6F386-1182-4F13-892C-560F62E49D63}" type="presParOf" srcId="{0314A00D-F19C-4A34-877A-BDD188D9BD9C}" destId="{0948D9C9-0641-4AA2-B6C8-9FA4C3A48E5C}" srcOrd="0" destOrd="0" presId="urn:microsoft.com/office/officeart/2005/8/layout/process4"/>
    <dgm:cxn modelId="{FB6766EE-9DEF-4706-9849-8EFA3EFA56CE}" type="presParOf" srcId="{6F85887F-D1CA-4980-B348-4D60F159BA24}" destId="{2261A39B-5B62-4D45-A2A4-0728D4ECCF0C}" srcOrd="3" destOrd="0" presId="urn:microsoft.com/office/officeart/2005/8/layout/process4"/>
    <dgm:cxn modelId="{6AB01F0A-818C-480B-B199-E3E7AF550169}" type="presParOf" srcId="{6F85887F-D1CA-4980-B348-4D60F159BA24}" destId="{A58A0C26-5220-4237-A7A9-F6C1A335A8E5}" srcOrd="4" destOrd="0" presId="urn:microsoft.com/office/officeart/2005/8/layout/process4"/>
    <dgm:cxn modelId="{6D998D96-BC5E-4547-AA53-2EECD3103ACF}" type="presParOf" srcId="{A58A0C26-5220-4237-A7A9-F6C1A335A8E5}" destId="{96F2B5AB-6992-4455-88F9-7464915424B5}" srcOrd="0" destOrd="0" presId="urn:microsoft.com/office/officeart/2005/8/layout/process4"/>
    <dgm:cxn modelId="{33B95B07-70B5-4D42-9719-4F90152BE1CF}" type="presParOf" srcId="{6F85887F-D1CA-4980-B348-4D60F159BA24}" destId="{F755430E-0B04-4E1E-A715-F650D7AE2F87}" srcOrd="5" destOrd="0" presId="urn:microsoft.com/office/officeart/2005/8/layout/process4"/>
    <dgm:cxn modelId="{84AF1499-FD99-4CF5-90AC-E7321D4B54BC}" type="presParOf" srcId="{6F85887F-D1CA-4980-B348-4D60F159BA24}" destId="{EEB31EB5-FD74-4439-A4E8-5E6DC1FB92DC}" srcOrd="6" destOrd="0" presId="urn:microsoft.com/office/officeart/2005/8/layout/process4"/>
    <dgm:cxn modelId="{BC355B89-631A-4480-A5DF-736470FC752B}" type="presParOf" srcId="{EEB31EB5-FD74-4439-A4E8-5E6DC1FB92DC}" destId="{8BC83504-1F77-42A8-89F0-78657D677A36}" srcOrd="0" destOrd="0" presId="urn:microsoft.com/office/officeart/2005/8/layout/process4"/>
    <dgm:cxn modelId="{5957AFA3-4CFC-4C0A-AB47-C4EB2D92FDFB}" type="presParOf" srcId="{6F85887F-D1CA-4980-B348-4D60F159BA24}" destId="{40AEEA90-6952-473E-82D2-52396982310F}" srcOrd="7" destOrd="0" presId="urn:microsoft.com/office/officeart/2005/8/layout/process4"/>
    <dgm:cxn modelId="{6BBF82EE-7B18-42B5-83F3-B9DCD1CAA6D4}" type="presParOf" srcId="{6F85887F-D1CA-4980-B348-4D60F159BA24}" destId="{15FB733E-0B59-48E9-9808-FB9FDB753009}" srcOrd="8" destOrd="0" presId="urn:microsoft.com/office/officeart/2005/8/layout/process4"/>
    <dgm:cxn modelId="{4F99D297-2DEB-4AC4-8BF2-A35DFF5FA5A2}" type="presParOf" srcId="{15FB733E-0B59-48E9-9808-FB9FDB753009}" destId="{76066543-526C-4C79-86CE-14E2EEE5B08B}" srcOrd="0" destOrd="0" presId="urn:microsoft.com/office/officeart/2005/8/layout/process4"/>
    <dgm:cxn modelId="{7CF9AC71-3433-47FB-8046-9312BC592714}" type="presParOf" srcId="{6F85887F-D1CA-4980-B348-4D60F159BA24}" destId="{85B7C45F-E8F4-4F3E-B2EA-E8B5D429EED9}" srcOrd="9" destOrd="0" presId="urn:microsoft.com/office/officeart/2005/8/layout/process4"/>
    <dgm:cxn modelId="{6BF84B3B-6D71-4EC6-B06C-C6E5F8F22AEB}" type="presParOf" srcId="{6F85887F-D1CA-4980-B348-4D60F159BA24}" destId="{738BFE83-3A07-4FB6-AC47-03D5D181F343}" srcOrd="10" destOrd="0" presId="urn:microsoft.com/office/officeart/2005/8/layout/process4"/>
    <dgm:cxn modelId="{345EA1AD-1CAE-4DC5-A0F1-461D28C7B9EF}" type="presParOf" srcId="{738BFE83-3A07-4FB6-AC47-03D5D181F343}" destId="{BE1F22E1-F3A4-408D-9418-98694BBA5D6F}" srcOrd="0" destOrd="0" presId="urn:microsoft.com/office/officeart/2005/8/layout/process4"/>
    <dgm:cxn modelId="{92C026AC-0F8D-44AD-9BB5-9F9DCC72138F}" type="presParOf" srcId="{6F85887F-D1CA-4980-B348-4D60F159BA24}" destId="{E81221BA-0BA0-41B7-9C0B-93B7B70F49C5}" srcOrd="11" destOrd="0" presId="urn:microsoft.com/office/officeart/2005/8/layout/process4"/>
    <dgm:cxn modelId="{241DD24D-C60F-4F3B-A14C-2D1DD1F5674B}" type="presParOf" srcId="{6F85887F-D1CA-4980-B348-4D60F159BA24}" destId="{DDFC3FD6-9FB1-4F86-84A6-9876DC1CEDA4}" srcOrd="12" destOrd="0" presId="urn:microsoft.com/office/officeart/2005/8/layout/process4"/>
    <dgm:cxn modelId="{F99E8E61-DAD4-4EF3-9251-A033D8000E7D}" type="presParOf" srcId="{DDFC3FD6-9FB1-4F86-84A6-9876DC1CEDA4}" destId="{C80BDA0E-6DFD-4BDA-A7B2-45A71687CD75}" srcOrd="0" destOrd="0" presId="urn:microsoft.com/office/officeart/2005/8/layout/process4"/>
    <dgm:cxn modelId="{0E381037-A6D3-4CD4-87E6-BEBFA788D7C1}" type="presParOf" srcId="{6F85887F-D1CA-4980-B348-4D60F159BA24}" destId="{F213B9E4-8249-4C18-BECE-9136234EF564}" srcOrd="13" destOrd="0" presId="urn:microsoft.com/office/officeart/2005/8/layout/process4"/>
    <dgm:cxn modelId="{A3787514-EE59-4A0A-9CD3-CE85356C29D7}" type="presParOf" srcId="{6F85887F-D1CA-4980-B348-4D60F159BA24}" destId="{AA207B12-0EE9-4FAF-8F9A-C963A478D47D}" srcOrd="14" destOrd="0" presId="urn:microsoft.com/office/officeart/2005/8/layout/process4"/>
    <dgm:cxn modelId="{1A0B31E0-E728-4FB6-B0FE-240AD191EBBE}" type="presParOf" srcId="{AA207B12-0EE9-4FAF-8F9A-C963A478D47D}" destId="{AD10FD32-5756-4A5F-B2E5-C4265AB0A892}" srcOrd="0" destOrd="0" presId="urn:microsoft.com/office/officeart/2005/8/layout/process4"/>
    <dgm:cxn modelId="{846EF4BB-BFE4-4588-ABB2-68F58680FEF9}" type="presParOf" srcId="{6F85887F-D1CA-4980-B348-4D60F159BA24}" destId="{5FEA6FB7-8C5E-4EA0-A261-5855B04D8B56}" srcOrd="15" destOrd="0" presId="urn:microsoft.com/office/officeart/2005/8/layout/process4"/>
    <dgm:cxn modelId="{0631C1FD-656D-4EFD-80E1-63C30B574BD7}" type="presParOf" srcId="{6F85887F-D1CA-4980-B348-4D60F159BA24}" destId="{58873540-FE3F-4D82-A13D-0261E8A3C43B}" srcOrd="16" destOrd="0" presId="urn:microsoft.com/office/officeart/2005/8/layout/process4"/>
    <dgm:cxn modelId="{93EED261-EE21-4055-9B89-914C6C9C7A94}" type="presParOf" srcId="{58873540-FE3F-4D82-A13D-0261E8A3C43B}" destId="{EE484F2D-06F9-415F-9452-66DCF24F9B5E}" srcOrd="0" destOrd="0" presId="urn:microsoft.com/office/officeart/2005/8/layout/process4"/>
    <dgm:cxn modelId="{DCD8F304-B9EC-4D68-94F1-051A7CB95900}" type="presParOf" srcId="{6F85887F-D1CA-4980-B348-4D60F159BA24}" destId="{24C7CC44-AC19-48E1-8D34-B430946E0B1D}" srcOrd="17" destOrd="0" presId="urn:microsoft.com/office/officeart/2005/8/layout/process4"/>
    <dgm:cxn modelId="{E05A4EF8-96EF-43D7-B7B4-8E137F62A6B3}" type="presParOf" srcId="{6F85887F-D1CA-4980-B348-4D60F159BA24}" destId="{D3DB2F11-2651-494C-BE65-E3B22970311C}" srcOrd="18" destOrd="0" presId="urn:microsoft.com/office/officeart/2005/8/layout/process4"/>
    <dgm:cxn modelId="{C214A0D2-6848-4C46-BDA1-5C50D0EF1DAF}" type="presParOf" srcId="{D3DB2F11-2651-494C-BE65-E3B22970311C}" destId="{8F7A6AAE-98A6-440C-A105-823B2DAB227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8229B71-90FD-4F93-AEDE-476CBCC9049F}"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0F40801D-71FD-4F0A-9D28-39486EA3CF12}">
      <dgm:prSet/>
      <dgm:spPr/>
      <dgm:t>
        <a:bodyPr/>
        <a:lstStyle/>
        <a:p>
          <a:r>
            <a:rPr lang="en-US"/>
            <a:t>Once your income and credits are in, the next section adds in what was the federal withholding from your paychecks.</a:t>
          </a:r>
        </a:p>
      </dgm:t>
    </dgm:pt>
    <dgm:pt modelId="{1033620D-18E7-414A-949E-EF836FAD2E38}" type="parTrans" cxnId="{F95B0FDB-6D41-4AA1-871E-A9E761F535DD}">
      <dgm:prSet/>
      <dgm:spPr/>
      <dgm:t>
        <a:bodyPr/>
        <a:lstStyle/>
        <a:p>
          <a:endParaRPr lang="en-US"/>
        </a:p>
      </dgm:t>
    </dgm:pt>
    <dgm:pt modelId="{4B4B340F-D6B6-4ED7-9B65-21EEF8BFD04C}" type="sibTrans" cxnId="{F95B0FDB-6D41-4AA1-871E-A9E761F535DD}">
      <dgm:prSet/>
      <dgm:spPr/>
      <dgm:t>
        <a:bodyPr/>
        <a:lstStyle/>
        <a:p>
          <a:endParaRPr lang="en-US"/>
        </a:p>
      </dgm:t>
    </dgm:pt>
    <dgm:pt modelId="{B30D7FB8-592E-414F-9BB8-0886C7606E4D}">
      <dgm:prSet/>
      <dgm:spPr/>
      <dgm:t>
        <a:bodyPr/>
        <a:lstStyle/>
        <a:p>
          <a:r>
            <a:rPr lang="en-US"/>
            <a:t>Based on your tax bracket, see how much tax was to be withheld based on your taxable income and subtract that from what was withheld. If more is what is required, then you are due a refund, if less then you owe the government. </a:t>
          </a:r>
        </a:p>
      </dgm:t>
    </dgm:pt>
    <dgm:pt modelId="{EA81D3A9-1784-4542-84E9-8E4C13ADDE54}" type="parTrans" cxnId="{DB3183FE-E5E7-4D6E-B567-B5176D014BBC}">
      <dgm:prSet/>
      <dgm:spPr/>
      <dgm:t>
        <a:bodyPr/>
        <a:lstStyle/>
        <a:p>
          <a:endParaRPr lang="en-US"/>
        </a:p>
      </dgm:t>
    </dgm:pt>
    <dgm:pt modelId="{2B2757B1-E484-467F-B504-FD9BC46E5984}" type="sibTrans" cxnId="{DB3183FE-E5E7-4D6E-B567-B5176D014BBC}">
      <dgm:prSet/>
      <dgm:spPr/>
      <dgm:t>
        <a:bodyPr/>
        <a:lstStyle/>
        <a:p>
          <a:endParaRPr lang="en-US"/>
        </a:p>
      </dgm:t>
    </dgm:pt>
    <dgm:pt modelId="{62804D79-100B-4C73-9817-ECB8BAAF68CD}" type="pres">
      <dgm:prSet presAssocID="{E8229B71-90FD-4F93-AEDE-476CBCC9049F}" presName="linear" presStyleCnt="0">
        <dgm:presLayoutVars>
          <dgm:animLvl val="lvl"/>
          <dgm:resizeHandles val="exact"/>
        </dgm:presLayoutVars>
      </dgm:prSet>
      <dgm:spPr/>
    </dgm:pt>
    <dgm:pt modelId="{9A430F9D-A9E2-4670-B51B-EE9B46853CF4}" type="pres">
      <dgm:prSet presAssocID="{0F40801D-71FD-4F0A-9D28-39486EA3CF12}" presName="parentText" presStyleLbl="node1" presStyleIdx="0" presStyleCnt="2">
        <dgm:presLayoutVars>
          <dgm:chMax val="0"/>
          <dgm:bulletEnabled val="1"/>
        </dgm:presLayoutVars>
      </dgm:prSet>
      <dgm:spPr/>
    </dgm:pt>
    <dgm:pt modelId="{64F853DE-1C6D-449F-A3BD-0D7D7B0C2140}" type="pres">
      <dgm:prSet presAssocID="{4B4B340F-D6B6-4ED7-9B65-21EEF8BFD04C}" presName="spacer" presStyleCnt="0"/>
      <dgm:spPr/>
    </dgm:pt>
    <dgm:pt modelId="{811A6CAD-2C19-4A99-BD2B-30446E5C6829}" type="pres">
      <dgm:prSet presAssocID="{B30D7FB8-592E-414F-9BB8-0886C7606E4D}" presName="parentText" presStyleLbl="node1" presStyleIdx="1" presStyleCnt="2">
        <dgm:presLayoutVars>
          <dgm:chMax val="0"/>
          <dgm:bulletEnabled val="1"/>
        </dgm:presLayoutVars>
      </dgm:prSet>
      <dgm:spPr/>
    </dgm:pt>
  </dgm:ptLst>
  <dgm:cxnLst>
    <dgm:cxn modelId="{D29F3F51-B8E2-4B65-8DB6-61C5674134C0}" type="presOf" srcId="{B30D7FB8-592E-414F-9BB8-0886C7606E4D}" destId="{811A6CAD-2C19-4A99-BD2B-30446E5C6829}" srcOrd="0" destOrd="0" presId="urn:microsoft.com/office/officeart/2005/8/layout/vList2"/>
    <dgm:cxn modelId="{FEFA8673-4427-4E48-8CA5-2DF6BC44509D}" type="presOf" srcId="{E8229B71-90FD-4F93-AEDE-476CBCC9049F}" destId="{62804D79-100B-4C73-9817-ECB8BAAF68CD}" srcOrd="0" destOrd="0" presId="urn:microsoft.com/office/officeart/2005/8/layout/vList2"/>
    <dgm:cxn modelId="{C6CA0E85-7E5A-4019-8C79-543C5FF627F5}" type="presOf" srcId="{0F40801D-71FD-4F0A-9D28-39486EA3CF12}" destId="{9A430F9D-A9E2-4670-B51B-EE9B46853CF4}" srcOrd="0" destOrd="0" presId="urn:microsoft.com/office/officeart/2005/8/layout/vList2"/>
    <dgm:cxn modelId="{F95B0FDB-6D41-4AA1-871E-A9E761F535DD}" srcId="{E8229B71-90FD-4F93-AEDE-476CBCC9049F}" destId="{0F40801D-71FD-4F0A-9D28-39486EA3CF12}" srcOrd="0" destOrd="0" parTransId="{1033620D-18E7-414A-949E-EF836FAD2E38}" sibTransId="{4B4B340F-D6B6-4ED7-9B65-21EEF8BFD04C}"/>
    <dgm:cxn modelId="{DB3183FE-E5E7-4D6E-B567-B5176D014BBC}" srcId="{E8229B71-90FD-4F93-AEDE-476CBCC9049F}" destId="{B30D7FB8-592E-414F-9BB8-0886C7606E4D}" srcOrd="1" destOrd="0" parTransId="{EA81D3A9-1784-4542-84E9-8E4C13ADDE54}" sibTransId="{2B2757B1-E484-467F-B504-FD9BC46E5984}"/>
    <dgm:cxn modelId="{FC9D1B1F-0F73-46CD-840A-0843C66BF6DE}" type="presParOf" srcId="{62804D79-100B-4C73-9817-ECB8BAAF68CD}" destId="{9A430F9D-A9E2-4670-B51B-EE9B46853CF4}" srcOrd="0" destOrd="0" presId="urn:microsoft.com/office/officeart/2005/8/layout/vList2"/>
    <dgm:cxn modelId="{9D894F79-26E4-489E-9219-F9C24C566119}" type="presParOf" srcId="{62804D79-100B-4C73-9817-ECB8BAAF68CD}" destId="{64F853DE-1C6D-449F-A3BD-0D7D7B0C2140}" srcOrd="1" destOrd="0" presId="urn:microsoft.com/office/officeart/2005/8/layout/vList2"/>
    <dgm:cxn modelId="{0303FE2E-2670-4B64-A48B-D38AF1E242F0}" type="presParOf" srcId="{62804D79-100B-4C73-9817-ECB8BAAF68CD}" destId="{811A6CAD-2C19-4A99-BD2B-30446E5C682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2B914D-0648-48A2-81FD-90AC2818548F}">
      <dsp:nvSpPr>
        <dsp:cNvPr id="0" name=""/>
        <dsp:cNvSpPr/>
      </dsp:nvSpPr>
      <dsp:spPr>
        <a:xfrm>
          <a:off x="0" y="5246"/>
          <a:ext cx="6513603" cy="9034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351F261-D10E-4443-9A67-897D495E5B40}">
      <dsp:nvSpPr>
        <dsp:cNvPr id="0" name=""/>
        <dsp:cNvSpPr/>
      </dsp:nvSpPr>
      <dsp:spPr>
        <a:xfrm>
          <a:off x="273282" y="208514"/>
          <a:ext cx="497362" cy="4968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EA8228E-3F5E-474D-B48A-514E83A6537D}">
      <dsp:nvSpPr>
        <dsp:cNvPr id="0" name=""/>
        <dsp:cNvSpPr/>
      </dsp:nvSpPr>
      <dsp:spPr>
        <a:xfrm>
          <a:off x="1043926" y="5246"/>
          <a:ext cx="4722289" cy="101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62" tIns="107562" rIns="107562" bIns="107562" numCol="1" spcCol="1270" anchor="ctr" anchorCtr="0">
          <a:noAutofit/>
        </a:bodyPr>
        <a:lstStyle/>
        <a:p>
          <a:pPr marL="0" lvl="0" indent="0" algn="l" defTabSz="622300">
            <a:lnSpc>
              <a:spcPct val="90000"/>
            </a:lnSpc>
            <a:spcBef>
              <a:spcPct val="0"/>
            </a:spcBef>
            <a:spcAft>
              <a:spcPct val="35000"/>
            </a:spcAft>
            <a:buNone/>
          </a:pPr>
          <a:r>
            <a:rPr lang="en-US" sz="1400" kern="1200"/>
            <a:t>Prior to 2017, 3 different types of Federal Returns that could be filed. There was the 1040EZ, 1040A and the 1040. Your tax professional will be able to advice you on which is the best form to use. </a:t>
          </a:r>
        </a:p>
      </dsp:txBody>
      <dsp:txXfrm>
        <a:off x="1043926" y="5246"/>
        <a:ext cx="4722289" cy="1016338"/>
      </dsp:txXfrm>
    </dsp:sp>
    <dsp:sp modelId="{2B9405C8-498B-40C6-A2C8-70FB0D5F71E6}">
      <dsp:nvSpPr>
        <dsp:cNvPr id="0" name=""/>
        <dsp:cNvSpPr/>
      </dsp:nvSpPr>
      <dsp:spPr>
        <a:xfrm>
          <a:off x="0" y="1219895"/>
          <a:ext cx="6513603" cy="9034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31492DE-DCBB-48BF-BDAD-E4E1C817B600}">
      <dsp:nvSpPr>
        <dsp:cNvPr id="0" name=""/>
        <dsp:cNvSpPr/>
      </dsp:nvSpPr>
      <dsp:spPr>
        <a:xfrm>
          <a:off x="273282" y="1423162"/>
          <a:ext cx="497362" cy="4968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37C6F88-734E-492A-8B66-D4F9432FE552}">
      <dsp:nvSpPr>
        <dsp:cNvPr id="0" name=""/>
        <dsp:cNvSpPr/>
      </dsp:nvSpPr>
      <dsp:spPr>
        <a:xfrm>
          <a:off x="1043926" y="1219895"/>
          <a:ext cx="4722289" cy="101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62" tIns="107562" rIns="107562" bIns="107562" numCol="1" spcCol="1270" anchor="ctr" anchorCtr="0">
          <a:noAutofit/>
        </a:bodyPr>
        <a:lstStyle/>
        <a:p>
          <a:pPr marL="0" lvl="0" indent="0" algn="l" defTabSz="622300">
            <a:lnSpc>
              <a:spcPct val="90000"/>
            </a:lnSpc>
            <a:spcBef>
              <a:spcPct val="0"/>
            </a:spcBef>
            <a:spcAft>
              <a:spcPct val="35000"/>
            </a:spcAft>
            <a:buNone/>
          </a:pPr>
          <a:r>
            <a:rPr lang="en-US" sz="1400" kern="1200"/>
            <a:t>As of 2018, Form 1040 is a redesigned form and replaces Forms 1040A and 1040EZ. This workshop will be working off the 1040.</a:t>
          </a:r>
        </a:p>
      </dsp:txBody>
      <dsp:txXfrm>
        <a:off x="1043926" y="1219895"/>
        <a:ext cx="4722289" cy="1016338"/>
      </dsp:txXfrm>
    </dsp:sp>
    <dsp:sp modelId="{83A9E0A4-C70B-421B-9C8A-3F74F311A44C}">
      <dsp:nvSpPr>
        <dsp:cNvPr id="0" name=""/>
        <dsp:cNvSpPr/>
      </dsp:nvSpPr>
      <dsp:spPr>
        <a:xfrm>
          <a:off x="0" y="2434543"/>
          <a:ext cx="6513603" cy="90341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5643CDE-D099-4252-878C-CF2BF3F22F57}">
      <dsp:nvSpPr>
        <dsp:cNvPr id="0" name=""/>
        <dsp:cNvSpPr/>
      </dsp:nvSpPr>
      <dsp:spPr>
        <a:xfrm>
          <a:off x="273282" y="2637811"/>
          <a:ext cx="497362" cy="4968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1A57389-4120-4CF8-8162-95B14E1C59FF}">
      <dsp:nvSpPr>
        <dsp:cNvPr id="0" name=""/>
        <dsp:cNvSpPr/>
      </dsp:nvSpPr>
      <dsp:spPr>
        <a:xfrm>
          <a:off x="1043926" y="2434543"/>
          <a:ext cx="4722289" cy="101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62" tIns="107562" rIns="107562" bIns="107562" numCol="1" spcCol="1270" anchor="ctr" anchorCtr="0">
          <a:noAutofit/>
        </a:bodyPr>
        <a:lstStyle/>
        <a:p>
          <a:pPr marL="0" lvl="0" indent="0" algn="l" defTabSz="622300">
            <a:lnSpc>
              <a:spcPct val="90000"/>
            </a:lnSpc>
            <a:spcBef>
              <a:spcPct val="0"/>
            </a:spcBef>
            <a:spcAft>
              <a:spcPct val="35000"/>
            </a:spcAft>
            <a:buNone/>
          </a:pPr>
          <a:r>
            <a:rPr lang="en-US" sz="1400" kern="1200"/>
            <a:t>As of 2018, there are no more exemptions on a tax return. </a:t>
          </a:r>
        </a:p>
      </dsp:txBody>
      <dsp:txXfrm>
        <a:off x="1043926" y="2434543"/>
        <a:ext cx="4722289" cy="1016338"/>
      </dsp:txXfrm>
    </dsp:sp>
    <dsp:sp modelId="{3067ED11-7227-412D-A9D8-39D603E0E500}">
      <dsp:nvSpPr>
        <dsp:cNvPr id="0" name=""/>
        <dsp:cNvSpPr/>
      </dsp:nvSpPr>
      <dsp:spPr>
        <a:xfrm>
          <a:off x="0" y="3649192"/>
          <a:ext cx="6513603" cy="90341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1B8A336-1F1E-47F6-A21A-DD8B6CD66766}">
      <dsp:nvSpPr>
        <dsp:cNvPr id="0" name=""/>
        <dsp:cNvSpPr/>
      </dsp:nvSpPr>
      <dsp:spPr>
        <a:xfrm>
          <a:off x="273282" y="3852459"/>
          <a:ext cx="497362" cy="4968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0011DA3-B943-496F-9516-077C5F50A4E0}">
      <dsp:nvSpPr>
        <dsp:cNvPr id="0" name=""/>
        <dsp:cNvSpPr/>
      </dsp:nvSpPr>
      <dsp:spPr>
        <a:xfrm>
          <a:off x="1043926" y="3649192"/>
          <a:ext cx="4722289" cy="101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62" tIns="107562" rIns="107562" bIns="107562" numCol="1" spcCol="1270" anchor="ctr" anchorCtr="0">
          <a:noAutofit/>
        </a:bodyPr>
        <a:lstStyle/>
        <a:p>
          <a:pPr marL="0" lvl="0" indent="0" algn="l" defTabSz="622300">
            <a:lnSpc>
              <a:spcPct val="90000"/>
            </a:lnSpc>
            <a:spcBef>
              <a:spcPct val="0"/>
            </a:spcBef>
            <a:spcAft>
              <a:spcPct val="35000"/>
            </a:spcAft>
            <a:buNone/>
          </a:pPr>
          <a:r>
            <a:rPr lang="en-US" sz="1400" kern="1200"/>
            <a:t>Moving Expenses are no longer deductible.</a:t>
          </a:r>
        </a:p>
      </dsp:txBody>
      <dsp:txXfrm>
        <a:off x="1043926" y="3649192"/>
        <a:ext cx="4722289" cy="1016338"/>
      </dsp:txXfrm>
    </dsp:sp>
    <dsp:sp modelId="{160A2E7D-4892-4D9F-B48C-237B31B01B97}">
      <dsp:nvSpPr>
        <dsp:cNvPr id="0" name=""/>
        <dsp:cNvSpPr/>
      </dsp:nvSpPr>
      <dsp:spPr>
        <a:xfrm>
          <a:off x="0" y="4863840"/>
          <a:ext cx="6513603" cy="90341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39AB49F-4E03-4BEB-B2C7-E0FBE27EE0FA}">
      <dsp:nvSpPr>
        <dsp:cNvPr id="0" name=""/>
        <dsp:cNvSpPr/>
      </dsp:nvSpPr>
      <dsp:spPr>
        <a:xfrm>
          <a:off x="273549" y="5067108"/>
          <a:ext cx="497362" cy="4968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73A25FC-7732-4F36-8A45-C809727E9305}">
      <dsp:nvSpPr>
        <dsp:cNvPr id="0" name=""/>
        <dsp:cNvSpPr/>
      </dsp:nvSpPr>
      <dsp:spPr>
        <a:xfrm>
          <a:off x="1044460" y="4863840"/>
          <a:ext cx="4722289" cy="101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62" tIns="107562" rIns="107562" bIns="107562" numCol="1" spcCol="1270" anchor="ctr" anchorCtr="0">
          <a:noAutofit/>
        </a:bodyPr>
        <a:lstStyle/>
        <a:p>
          <a:pPr marL="0" lvl="0" indent="0" algn="l" defTabSz="622300">
            <a:lnSpc>
              <a:spcPct val="90000"/>
            </a:lnSpc>
            <a:spcBef>
              <a:spcPct val="0"/>
            </a:spcBef>
            <a:spcAft>
              <a:spcPct val="35000"/>
            </a:spcAft>
            <a:buNone/>
          </a:pPr>
          <a:r>
            <a:rPr lang="en-US" sz="1400" b="1" kern="1200"/>
            <a:t>Student Loan Interest Deduction.</a:t>
          </a:r>
          <a:r>
            <a:rPr lang="en-US" sz="1400" kern="1200"/>
            <a:t> For 2018, the maximum amount that you can take as a deduction for interest paid on student loans remains at $2,500. Phaseouts apply for taxpayers with modified adjusted gross income (MAGI) in excess of $65,000 ($135,000 for joint returns) and is completely phased out for taxpayers with modified adjusted gross income (MAGI) of $80,000 or more ($165,000 or more for joint returns).</a:t>
          </a:r>
        </a:p>
      </dsp:txBody>
      <dsp:txXfrm>
        <a:off x="1044460" y="4863840"/>
        <a:ext cx="4722289" cy="10163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C1233-B4E7-4B32-8553-E84855434152}">
      <dsp:nvSpPr>
        <dsp:cNvPr id="0" name=""/>
        <dsp:cNvSpPr/>
      </dsp:nvSpPr>
      <dsp:spPr>
        <a:xfrm>
          <a:off x="212335" y="1507711"/>
          <a:ext cx="1335915" cy="133591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50B557E-F727-4C53-83C4-78BCA892AFE7}">
      <dsp:nvSpPr>
        <dsp:cNvPr id="0" name=""/>
        <dsp:cNvSpPr/>
      </dsp:nvSpPr>
      <dsp:spPr>
        <a:xfrm>
          <a:off x="492877" y="1788253"/>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2A93A76-C159-43C1-BECD-05057E6281C2}">
      <dsp:nvSpPr>
        <dsp:cNvPr id="0" name=""/>
        <dsp:cNvSpPr/>
      </dsp:nvSpPr>
      <dsp:spPr>
        <a:xfrm>
          <a:off x="1834517" y="150771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Your income that is equal to or less than the standard deduction is not taxable, the IRS doesn't require you to file a return in years your income doesn't exceed that sum. When determining whether you need to file a return, you don't include tax-exempt income. In 2018 for example, if you are under age 65 and single, you must file a tax return if you earn $12,000 or more, which is the 2018 standard deduction for a single taxpayer.</a:t>
          </a:r>
        </a:p>
      </dsp:txBody>
      <dsp:txXfrm>
        <a:off x="1834517" y="1507711"/>
        <a:ext cx="3148942" cy="1335915"/>
      </dsp:txXfrm>
    </dsp:sp>
    <dsp:sp modelId="{AE5B4C3F-A395-4F5E-BBB9-EE1544D8714F}">
      <dsp:nvSpPr>
        <dsp:cNvPr id="0" name=""/>
        <dsp:cNvSpPr/>
      </dsp:nvSpPr>
      <dsp:spPr>
        <a:xfrm>
          <a:off x="5532139" y="1507711"/>
          <a:ext cx="1335915" cy="133591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515B82D-A604-482D-96D8-F990679552D6}">
      <dsp:nvSpPr>
        <dsp:cNvPr id="0" name=""/>
        <dsp:cNvSpPr/>
      </dsp:nvSpPr>
      <dsp:spPr>
        <a:xfrm>
          <a:off x="5812681" y="1788253"/>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7982191-AEB7-43EF-B3B7-2319F7CF9C22}">
      <dsp:nvSpPr>
        <dsp:cNvPr id="0" name=""/>
        <dsp:cNvSpPr/>
      </dsp:nvSpPr>
      <dsp:spPr>
        <a:xfrm>
          <a:off x="7154322" y="150771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https://turbotax.intuit.com/tax-tips/irs-tax-return/does-everyone-need-to-file-an-income-tax-return/L7pluHkoW</a:t>
          </a:r>
        </a:p>
      </dsp:txBody>
      <dsp:txXfrm>
        <a:off x="7154322" y="1507711"/>
        <a:ext cx="3148942" cy="13359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C51D7-DFB7-4623-9F94-AC139A474251}">
      <dsp:nvSpPr>
        <dsp:cNvPr id="0" name=""/>
        <dsp:cNvSpPr/>
      </dsp:nvSpPr>
      <dsp:spPr>
        <a:xfrm>
          <a:off x="0" y="218592"/>
          <a:ext cx="6513603" cy="26910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Single</a:t>
          </a:r>
          <a:r>
            <a:rPr lang="en-US" sz="2300" kern="1200"/>
            <a:t>: You were never married. You were legally separated according to your state law under a decree of divorce or separate maintenance. But if, at the end of year, your divorce was not final (an interlocutory decree), you are considered married. You were widowed before January 1, 20XX, and did not remarry before the end of the year.</a:t>
          </a:r>
        </a:p>
      </dsp:txBody>
      <dsp:txXfrm>
        <a:off x="131364" y="349956"/>
        <a:ext cx="6250875" cy="2428272"/>
      </dsp:txXfrm>
    </dsp:sp>
    <dsp:sp modelId="{F5AD42D5-DD5C-4961-A35A-E6A6313F087A}">
      <dsp:nvSpPr>
        <dsp:cNvPr id="0" name=""/>
        <dsp:cNvSpPr/>
      </dsp:nvSpPr>
      <dsp:spPr>
        <a:xfrm>
          <a:off x="0" y="2975833"/>
          <a:ext cx="6513603" cy="269100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Married Filing Jointly</a:t>
          </a:r>
          <a:r>
            <a:rPr lang="en-US" sz="2300" kern="1200"/>
            <a:t>: You were married at the end of year, even if you did not live with your spouse at the end of the year. Your spouse died in the tax year and you did not remarry that same year. You were married at the end of year, and your spouse died in current the next year before filing that year’s return.</a:t>
          </a:r>
        </a:p>
      </dsp:txBody>
      <dsp:txXfrm>
        <a:off x="131364" y="3107197"/>
        <a:ext cx="6250875" cy="24282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43E0B-1250-4EEE-892B-93DC36EF9C1C}">
      <dsp:nvSpPr>
        <dsp:cNvPr id="0" name=""/>
        <dsp:cNvSpPr/>
      </dsp:nvSpPr>
      <dsp:spPr>
        <a:xfrm>
          <a:off x="0" y="4430271"/>
          <a:ext cx="6513603" cy="145411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A qualifying relative must live with you all year round or meet the requirements in IRS Form 501 (there are about 30 types on this list), make less than $3,950 a year (as of 2014) and you provide more than half their support. In addition, you cannot claim them as a qualifying child and a qualifying adult. </a:t>
          </a:r>
        </a:p>
      </dsp:txBody>
      <dsp:txXfrm>
        <a:off x="0" y="4430271"/>
        <a:ext cx="6513603" cy="1454114"/>
      </dsp:txXfrm>
    </dsp:sp>
    <dsp:sp modelId="{5877904D-2B00-4007-954E-DF4D5A4DA7EA}">
      <dsp:nvSpPr>
        <dsp:cNvPr id="0" name=""/>
        <dsp:cNvSpPr/>
      </dsp:nvSpPr>
      <dsp:spPr>
        <a:xfrm rot="10800000">
          <a:off x="0" y="2215655"/>
          <a:ext cx="6513603" cy="2236427"/>
        </a:xfrm>
        <a:prstGeom prst="upArrow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A qualifying child can be a son, daughter, stepchild, eligible foster child, brother, sister, half brother, half sister, stepbrother, stepsister, adopted child or an offspring of any of them under the age of 19 (24 if a full time student), the child can have a job but you must provide more than half their care, and only one person can claim them. </a:t>
          </a:r>
        </a:p>
      </dsp:txBody>
      <dsp:txXfrm rot="10800000">
        <a:off x="0" y="2215655"/>
        <a:ext cx="6513603" cy="1453163"/>
      </dsp:txXfrm>
    </dsp:sp>
    <dsp:sp modelId="{168983D3-027D-4488-B790-E11A9E57D663}">
      <dsp:nvSpPr>
        <dsp:cNvPr id="0" name=""/>
        <dsp:cNvSpPr/>
      </dsp:nvSpPr>
      <dsp:spPr>
        <a:xfrm rot="10800000">
          <a:off x="0" y="1040"/>
          <a:ext cx="6513603" cy="2236427"/>
        </a:xfrm>
        <a:prstGeom prst="upArrowCallou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Both a qualifying child and qualifying relative must be a U.S. citizen, a U.S. national, a U.S. resident, or a resident of Canada or Mexico. In addition, they cannot be claiming themselves on their own tax return nor can you claim them if they are married filing a joint return with their spouse.</a:t>
          </a:r>
        </a:p>
      </dsp:txBody>
      <dsp:txXfrm rot="10800000">
        <a:off x="0" y="1040"/>
        <a:ext cx="6513603" cy="14531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53E19-502E-4B94-8D81-C7993ACAB12F}">
      <dsp:nvSpPr>
        <dsp:cNvPr id="0" name=""/>
        <dsp:cNvSpPr/>
      </dsp:nvSpPr>
      <dsp:spPr>
        <a:xfrm>
          <a:off x="0" y="872533"/>
          <a:ext cx="6513603" cy="556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When filing a tax return you must report all income. The most common types of income will come on the following tax documents:</a:t>
          </a:r>
        </a:p>
      </dsp:txBody>
      <dsp:txXfrm>
        <a:off x="27187" y="899720"/>
        <a:ext cx="6459229" cy="502546"/>
      </dsp:txXfrm>
    </dsp:sp>
    <dsp:sp modelId="{71B18143-1EA7-4CCE-B903-CA9C011FEABE}">
      <dsp:nvSpPr>
        <dsp:cNvPr id="0" name=""/>
        <dsp:cNvSpPr/>
      </dsp:nvSpPr>
      <dsp:spPr>
        <a:xfrm>
          <a:off x="0" y="1469772"/>
          <a:ext cx="6513603" cy="556920"/>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W-2</a:t>
          </a:r>
          <a:r>
            <a:rPr lang="en-US" sz="1400" kern="1200"/>
            <a:t>:  This is what you receive when you work for an employer where payroll taxes were taken from your paycheck.</a:t>
          </a:r>
        </a:p>
      </dsp:txBody>
      <dsp:txXfrm>
        <a:off x="27187" y="1496959"/>
        <a:ext cx="6459229" cy="502546"/>
      </dsp:txXfrm>
    </dsp:sp>
    <dsp:sp modelId="{B81FDFA8-34DB-4078-9B3F-66A5C3B338C0}">
      <dsp:nvSpPr>
        <dsp:cNvPr id="0" name=""/>
        <dsp:cNvSpPr/>
      </dsp:nvSpPr>
      <dsp:spPr>
        <a:xfrm>
          <a:off x="0" y="2067013"/>
          <a:ext cx="6513603" cy="55692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1099-INT</a:t>
          </a:r>
          <a:r>
            <a:rPr lang="en-US" sz="1400" kern="1200"/>
            <a:t>:  This is interest that was paid to you. Common type of interest is a saving account or a CD</a:t>
          </a:r>
        </a:p>
      </dsp:txBody>
      <dsp:txXfrm>
        <a:off x="27187" y="2094200"/>
        <a:ext cx="6459229" cy="502546"/>
      </dsp:txXfrm>
    </dsp:sp>
    <dsp:sp modelId="{2B6C6617-A022-498A-AA2E-75DA193A448F}">
      <dsp:nvSpPr>
        <dsp:cNvPr id="0" name=""/>
        <dsp:cNvSpPr/>
      </dsp:nvSpPr>
      <dsp:spPr>
        <a:xfrm>
          <a:off x="0" y="2664253"/>
          <a:ext cx="6513603" cy="5569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1099-DIV</a:t>
          </a:r>
          <a:r>
            <a:rPr lang="en-US" sz="1400" kern="1200"/>
            <a:t>: This is the form that dividends are report on. A dividend is an earnings statement you receive from a corporation or mutual fund that you invest in.</a:t>
          </a:r>
        </a:p>
      </dsp:txBody>
      <dsp:txXfrm>
        <a:off x="27187" y="2691440"/>
        <a:ext cx="6459229" cy="502546"/>
      </dsp:txXfrm>
    </dsp:sp>
    <dsp:sp modelId="{FE007287-1FF1-44C9-A6D8-D38C5918DCA1}">
      <dsp:nvSpPr>
        <dsp:cNvPr id="0" name=""/>
        <dsp:cNvSpPr/>
      </dsp:nvSpPr>
      <dsp:spPr>
        <a:xfrm>
          <a:off x="0" y="3261493"/>
          <a:ext cx="6513603" cy="55692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1099-MISC</a:t>
          </a:r>
          <a:r>
            <a:rPr lang="en-US" sz="1400" kern="1200"/>
            <a:t>: This is income you would have received if you were a subcontractor. This expenses that are incurred for this business venture are reported on a Schedule C </a:t>
          </a:r>
        </a:p>
      </dsp:txBody>
      <dsp:txXfrm>
        <a:off x="27187" y="3288680"/>
        <a:ext cx="6459229" cy="502546"/>
      </dsp:txXfrm>
    </dsp:sp>
    <dsp:sp modelId="{A166E40E-5EA5-4457-9312-1B488C8C97BA}">
      <dsp:nvSpPr>
        <dsp:cNvPr id="0" name=""/>
        <dsp:cNvSpPr/>
      </dsp:nvSpPr>
      <dsp:spPr>
        <a:xfrm>
          <a:off x="0" y="3858733"/>
          <a:ext cx="6513603" cy="556920"/>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SSA-1099</a:t>
          </a:r>
          <a:r>
            <a:rPr lang="en-US" sz="1400" kern="1200"/>
            <a:t>: This is the income you receive if you receive social security payments</a:t>
          </a:r>
        </a:p>
      </dsp:txBody>
      <dsp:txXfrm>
        <a:off x="27187" y="3885920"/>
        <a:ext cx="6459229" cy="502546"/>
      </dsp:txXfrm>
    </dsp:sp>
    <dsp:sp modelId="{B4AD11CE-FFE6-49AC-962F-EBE7C5DFC1E4}">
      <dsp:nvSpPr>
        <dsp:cNvPr id="0" name=""/>
        <dsp:cNvSpPr/>
      </dsp:nvSpPr>
      <dsp:spPr>
        <a:xfrm>
          <a:off x="0" y="4455973"/>
          <a:ext cx="6513603" cy="5569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1099-G</a:t>
          </a:r>
          <a:r>
            <a:rPr lang="en-US" sz="1400" kern="1200"/>
            <a:t>: This is the form you receive for unemployment benefits</a:t>
          </a:r>
        </a:p>
      </dsp:txBody>
      <dsp:txXfrm>
        <a:off x="27187" y="4483160"/>
        <a:ext cx="6459229" cy="5025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3245F-C8DA-4BAF-AEBB-98B828F7A350}">
      <dsp:nvSpPr>
        <dsp:cNvPr id="0" name=""/>
        <dsp:cNvSpPr/>
      </dsp:nvSpPr>
      <dsp:spPr>
        <a:xfrm>
          <a:off x="0" y="4217001"/>
          <a:ext cx="7315200" cy="30764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In order to itemize, these expenses must come to more than the standard deduction.</a:t>
          </a:r>
        </a:p>
      </dsp:txBody>
      <dsp:txXfrm>
        <a:off x="0" y="4217001"/>
        <a:ext cx="7315200" cy="307649"/>
      </dsp:txXfrm>
    </dsp:sp>
    <dsp:sp modelId="{0948D9C9-0641-4AA2-B6C8-9FA4C3A48E5C}">
      <dsp:nvSpPr>
        <dsp:cNvPr id="0" name=""/>
        <dsp:cNvSpPr/>
      </dsp:nvSpPr>
      <dsp:spPr>
        <a:xfrm rot="10800000">
          <a:off x="0" y="3748451"/>
          <a:ext cx="7315200" cy="473164"/>
        </a:xfrm>
        <a:prstGeom prst="upArrowCallou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Tax Preparation Fees</a:t>
          </a:r>
        </a:p>
      </dsp:txBody>
      <dsp:txXfrm rot="10800000">
        <a:off x="0" y="3748451"/>
        <a:ext cx="7315200" cy="307448"/>
      </dsp:txXfrm>
    </dsp:sp>
    <dsp:sp modelId="{96F2B5AB-6992-4455-88F9-7464915424B5}">
      <dsp:nvSpPr>
        <dsp:cNvPr id="0" name=""/>
        <dsp:cNvSpPr/>
      </dsp:nvSpPr>
      <dsp:spPr>
        <a:xfrm rot="10800000">
          <a:off x="0" y="3279902"/>
          <a:ext cx="7315200" cy="473164"/>
        </a:xfrm>
        <a:prstGeom prst="upArrowCallou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Job expenses that have not been reimbursed to you. Examples of these are uniforms, meals and union dues.</a:t>
          </a:r>
        </a:p>
      </dsp:txBody>
      <dsp:txXfrm rot="10800000">
        <a:off x="0" y="3279902"/>
        <a:ext cx="7315200" cy="307448"/>
      </dsp:txXfrm>
    </dsp:sp>
    <dsp:sp modelId="{8BC83504-1F77-42A8-89F0-78657D677A36}">
      <dsp:nvSpPr>
        <dsp:cNvPr id="0" name=""/>
        <dsp:cNvSpPr/>
      </dsp:nvSpPr>
      <dsp:spPr>
        <a:xfrm rot="10800000">
          <a:off x="0" y="2811352"/>
          <a:ext cx="7315200" cy="473164"/>
        </a:xfrm>
        <a:prstGeom prst="upArrowCallou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Casualty and Theft Losses</a:t>
          </a:r>
        </a:p>
      </dsp:txBody>
      <dsp:txXfrm rot="10800000">
        <a:off x="0" y="2811352"/>
        <a:ext cx="7315200" cy="307448"/>
      </dsp:txXfrm>
    </dsp:sp>
    <dsp:sp modelId="{76066543-526C-4C79-86CE-14E2EEE5B08B}">
      <dsp:nvSpPr>
        <dsp:cNvPr id="0" name=""/>
        <dsp:cNvSpPr/>
      </dsp:nvSpPr>
      <dsp:spPr>
        <a:xfrm rot="10800000">
          <a:off x="0" y="2342803"/>
          <a:ext cx="7315200" cy="473164"/>
        </a:xfrm>
        <a:prstGeom prst="upArrowCallou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Gifts to Charity</a:t>
          </a:r>
        </a:p>
      </dsp:txBody>
      <dsp:txXfrm rot="10800000">
        <a:off x="0" y="2342803"/>
        <a:ext cx="7315200" cy="307448"/>
      </dsp:txXfrm>
    </dsp:sp>
    <dsp:sp modelId="{BE1F22E1-F3A4-408D-9418-98694BBA5D6F}">
      <dsp:nvSpPr>
        <dsp:cNvPr id="0" name=""/>
        <dsp:cNvSpPr/>
      </dsp:nvSpPr>
      <dsp:spPr>
        <a:xfrm rot="10800000">
          <a:off x="0" y="1874253"/>
          <a:ext cx="7315200" cy="473164"/>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Interest you have paid. (Mortgage Interest and Mortgage Insurance Premiums which are reported to you on a 1098)</a:t>
          </a:r>
        </a:p>
      </dsp:txBody>
      <dsp:txXfrm rot="10800000">
        <a:off x="0" y="1874253"/>
        <a:ext cx="7315200" cy="307448"/>
      </dsp:txXfrm>
    </dsp:sp>
    <dsp:sp modelId="{C80BDA0E-6DFD-4BDA-A7B2-45A71687CD75}">
      <dsp:nvSpPr>
        <dsp:cNvPr id="0" name=""/>
        <dsp:cNvSpPr/>
      </dsp:nvSpPr>
      <dsp:spPr>
        <a:xfrm rot="10800000">
          <a:off x="0" y="1405704"/>
          <a:ext cx="7315200" cy="473164"/>
        </a:xfrm>
        <a:prstGeom prst="upArrowCallou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Taxes you have paid (income, general sales tax, real estate tax, personal property tax)</a:t>
          </a:r>
        </a:p>
      </dsp:txBody>
      <dsp:txXfrm rot="10800000">
        <a:off x="0" y="1405704"/>
        <a:ext cx="7315200" cy="307448"/>
      </dsp:txXfrm>
    </dsp:sp>
    <dsp:sp modelId="{AD10FD32-5756-4A5F-B2E5-C4265AB0A892}">
      <dsp:nvSpPr>
        <dsp:cNvPr id="0" name=""/>
        <dsp:cNvSpPr/>
      </dsp:nvSpPr>
      <dsp:spPr>
        <a:xfrm rot="10800000">
          <a:off x="0" y="937154"/>
          <a:ext cx="7315200" cy="473164"/>
        </a:xfrm>
        <a:prstGeom prst="upArrowCallou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Medical and Dental Expenses (7.5% of your agi)</a:t>
          </a:r>
        </a:p>
      </dsp:txBody>
      <dsp:txXfrm rot="10800000">
        <a:off x="0" y="937154"/>
        <a:ext cx="7315200" cy="307448"/>
      </dsp:txXfrm>
    </dsp:sp>
    <dsp:sp modelId="{EE484F2D-06F9-415F-9452-66DCF24F9B5E}">
      <dsp:nvSpPr>
        <dsp:cNvPr id="0" name=""/>
        <dsp:cNvSpPr/>
      </dsp:nvSpPr>
      <dsp:spPr>
        <a:xfrm rot="10800000">
          <a:off x="0" y="468605"/>
          <a:ext cx="7315200" cy="473164"/>
        </a:xfrm>
        <a:prstGeom prst="upArrowCallou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Itemize Deductions are put on a Schedule A.  The expenses you need are as follows:</a:t>
          </a:r>
        </a:p>
      </dsp:txBody>
      <dsp:txXfrm rot="10800000">
        <a:off x="0" y="468605"/>
        <a:ext cx="7315200" cy="307448"/>
      </dsp:txXfrm>
    </dsp:sp>
    <dsp:sp modelId="{8F7A6AAE-98A6-440C-A105-823B2DAB227B}">
      <dsp:nvSpPr>
        <dsp:cNvPr id="0" name=""/>
        <dsp:cNvSpPr/>
      </dsp:nvSpPr>
      <dsp:spPr>
        <a:xfrm rot="10800000">
          <a:off x="0" y="55"/>
          <a:ext cx="7315200" cy="473164"/>
        </a:xfrm>
        <a:prstGeom prst="upArrowCallou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In order to itemize you must have the following information:</a:t>
          </a:r>
        </a:p>
      </dsp:txBody>
      <dsp:txXfrm rot="10800000">
        <a:off x="0" y="55"/>
        <a:ext cx="7315200" cy="3074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30F9D-A9E2-4670-B51B-EE9B46853CF4}">
      <dsp:nvSpPr>
        <dsp:cNvPr id="0" name=""/>
        <dsp:cNvSpPr/>
      </dsp:nvSpPr>
      <dsp:spPr>
        <a:xfrm>
          <a:off x="0" y="63534"/>
          <a:ext cx="6513603" cy="2838858"/>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Once your income and credits are in, the next section adds in what was the federal withholding from your paychecks.</a:t>
          </a:r>
        </a:p>
      </dsp:txBody>
      <dsp:txXfrm>
        <a:off x="138582" y="202116"/>
        <a:ext cx="6236439" cy="2561694"/>
      </dsp:txXfrm>
    </dsp:sp>
    <dsp:sp modelId="{811A6CAD-2C19-4A99-BD2B-30446E5C6829}">
      <dsp:nvSpPr>
        <dsp:cNvPr id="0" name=""/>
        <dsp:cNvSpPr/>
      </dsp:nvSpPr>
      <dsp:spPr>
        <a:xfrm>
          <a:off x="0" y="2983033"/>
          <a:ext cx="6513603" cy="2838858"/>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Based on your tax bracket, see how much tax was to be withheld based on your taxable income and subtract that from what was withheld. If more is what is required, then you are due a refund, if less then you owe the government. </a:t>
          </a:r>
        </a:p>
      </dsp:txBody>
      <dsp:txXfrm>
        <a:off x="138582" y="3121615"/>
        <a:ext cx="6236439" cy="25616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ED8C-F3C9-451B-9B0A-21E9D03EAE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DA41C4-EB15-493A-A3F3-B302983660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7B2811-A619-406F-AB49-2D3CD660BB6A}"/>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FB45E326-C090-467D-BEFE-6658B6C83C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4A6EA-8A1A-414A-B225-1A2A7138C958}"/>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16859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4B78B-9265-4A55-9540-842C1DDD30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A23350-D537-4717-9CB2-3D19C1090A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E925DB-477D-4FEB-A611-EF7683B91D52}"/>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1E8FC4A9-A927-4E6A-89C7-8AD1B5495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FF2E19-7607-4E42-8B9C-F7A9122F4A51}"/>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294064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4DA719-4CF0-4E1D-930A-2CF631429B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7D410C-30CE-4EAA-B921-D4F8E6BAB49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E3286-A4FC-4E64-9B3F-13BCF51D62FF}"/>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918F9C8A-054E-4EC6-8601-73F86709A5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074785-24DA-4010-97AF-5F00D54ABF40}"/>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642317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B555-6F43-4734-9716-80E5A3774E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6D53AB-84A3-49E0-B9BE-AFF46A6BFA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9B9BC-4EE7-466E-9F14-CFC872666717}"/>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DDEFD69C-0BA6-426B-8A69-96902A1EB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765819-782E-46BB-9E91-3C9BAF91BCC5}"/>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18972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8602-8967-49A0-B9F1-9C8A0871C5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C981D6-B7DF-4250-816C-B91BB1D9DB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4969A7-03D3-473D-BA47-1E6368D17BF2}"/>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2E5D0956-A880-4804-BA82-4FF998232A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3DFF2-2A2A-4628-98EF-91FC1B3742E5}"/>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59860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E514-8F0B-4A55-BEC2-F7280EF371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D367D-C31E-4801-8B26-6BBA8E0B6A1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734DEF-BD53-4F31-B94D-1FED359A3F2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DCFD3-7D08-4D36-BBEC-92C876AD1E80}"/>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6" name="Footer Placeholder 5">
            <a:extLst>
              <a:ext uri="{FF2B5EF4-FFF2-40B4-BE49-F238E27FC236}">
                <a16:creationId xmlns:a16="http://schemas.microsoft.com/office/drawing/2014/main" id="{B87315A2-6348-44E4-97E1-95CE00FE4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4A4A7D-08D1-42D3-B34B-6D3F0A09BE71}"/>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11973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FBE77-A15F-4DD7-A123-94DE35EB44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03777A-82F6-4BC1-A431-4FCFD7E102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E78F6F-4555-48D2-8C49-C69F85C847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A87AC8-5871-4FF9-A32C-4DB85E3B5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281BD9-D079-498A-A52C-06AA2A1819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44614-E979-431E-95C2-3DC6C3321907}"/>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8" name="Footer Placeholder 7">
            <a:extLst>
              <a:ext uri="{FF2B5EF4-FFF2-40B4-BE49-F238E27FC236}">
                <a16:creationId xmlns:a16="http://schemas.microsoft.com/office/drawing/2014/main" id="{E51A6D0A-AC2F-4DD0-8502-C86570F49F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93A2F6-70E7-45AD-9078-A7D4993EA224}"/>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260557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BAFB1-4EF9-4195-BB3D-41E8B4F255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3F5910-BCBC-46A1-9270-9E85A19A41DF}"/>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4" name="Footer Placeholder 3">
            <a:extLst>
              <a:ext uri="{FF2B5EF4-FFF2-40B4-BE49-F238E27FC236}">
                <a16:creationId xmlns:a16="http://schemas.microsoft.com/office/drawing/2014/main" id="{B2A83976-FDA4-4630-8D73-19E9962C7A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3888CA-8AF6-497B-B778-08773D44BC4D}"/>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05396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A6B32-4E25-4835-8BEB-365F28D470E0}"/>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3" name="Footer Placeholder 2">
            <a:extLst>
              <a:ext uri="{FF2B5EF4-FFF2-40B4-BE49-F238E27FC236}">
                <a16:creationId xmlns:a16="http://schemas.microsoft.com/office/drawing/2014/main" id="{957E49CA-7932-45EC-ABFF-E94BB6F755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033A1A-205C-42E7-ACDC-193CB33D1123}"/>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252809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791B8-08A1-4DD9-8A2A-66D4E86AA1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211F66-B05D-4119-9C4D-2FC674F962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FD3046-4B6E-458D-80C6-01D136D70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C7ABAF-4165-46A6-B137-13BEDE7083DE}"/>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6" name="Footer Placeholder 5">
            <a:extLst>
              <a:ext uri="{FF2B5EF4-FFF2-40B4-BE49-F238E27FC236}">
                <a16:creationId xmlns:a16="http://schemas.microsoft.com/office/drawing/2014/main" id="{663D4D85-042C-4BAC-95FD-EE9726819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24653-452E-43D7-B960-C069C743086C}"/>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2305774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5722-66BE-4189-A758-B5BB91D82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F370F2-8722-4D3C-991C-37E325C068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0B819B-C1BA-489B-AC17-0266D131C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413F1C-AEEE-48AD-A3B4-B466F13A4E88}"/>
              </a:ext>
            </a:extLst>
          </p:cNvPr>
          <p:cNvSpPr>
            <a:spLocks noGrp="1"/>
          </p:cNvSpPr>
          <p:nvPr>
            <p:ph type="dt" sz="half" idx="10"/>
          </p:nvPr>
        </p:nvSpPr>
        <p:spPr/>
        <p:txBody>
          <a:bodyPr/>
          <a:lstStyle/>
          <a:p>
            <a:fld id="{2F882C7B-70DE-4A3C-9077-C0CF3D6334D7}" type="datetimeFigureOut">
              <a:rPr lang="en-US" smtClean="0"/>
              <a:t>1/12/2019</a:t>
            </a:fld>
            <a:endParaRPr lang="en-US"/>
          </a:p>
        </p:txBody>
      </p:sp>
      <p:sp>
        <p:nvSpPr>
          <p:cNvPr id="6" name="Footer Placeholder 5">
            <a:extLst>
              <a:ext uri="{FF2B5EF4-FFF2-40B4-BE49-F238E27FC236}">
                <a16:creationId xmlns:a16="http://schemas.microsoft.com/office/drawing/2014/main" id="{64747309-2FD5-41BF-8A4D-95260F353C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510669-4BD4-4C95-83A6-E5664594C282}"/>
              </a:ext>
            </a:extLst>
          </p:cNvPr>
          <p:cNvSpPr>
            <a:spLocks noGrp="1"/>
          </p:cNvSpPr>
          <p:nvPr>
            <p:ph type="sldNum" sz="quarter" idx="12"/>
          </p:nvPr>
        </p:nvSpPr>
        <p:spPr/>
        <p:txBody>
          <a:bodyPr/>
          <a:lstStyle/>
          <a:p>
            <a:fld id="{2A321585-2837-4D0C-88FE-0696E8F0F65E}" type="slidenum">
              <a:rPr lang="en-US" smtClean="0"/>
              <a:t>‹#›</a:t>
            </a:fld>
            <a:endParaRPr lang="en-US"/>
          </a:p>
        </p:txBody>
      </p:sp>
    </p:spTree>
    <p:extLst>
      <p:ext uri="{BB962C8B-B14F-4D97-AF65-F5344CB8AC3E}">
        <p14:creationId xmlns:p14="http://schemas.microsoft.com/office/powerpoint/2010/main" val="3692782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32C0E4-7712-45DF-ABA7-E9BA093097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6FEB0A-8035-4661-B5DD-1AC38B07D6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B1C00-D751-4CC2-9495-92D466FDB4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82C7B-70DE-4A3C-9077-C0CF3D6334D7}" type="datetimeFigureOut">
              <a:rPr lang="en-US" smtClean="0"/>
              <a:t>1/12/2019</a:t>
            </a:fld>
            <a:endParaRPr lang="en-US"/>
          </a:p>
        </p:txBody>
      </p:sp>
      <p:sp>
        <p:nvSpPr>
          <p:cNvPr id="5" name="Footer Placeholder 4">
            <a:extLst>
              <a:ext uri="{FF2B5EF4-FFF2-40B4-BE49-F238E27FC236}">
                <a16:creationId xmlns:a16="http://schemas.microsoft.com/office/drawing/2014/main" id="{4448993D-3DCA-4FD3-BDBC-A5A856578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33CDDF-1F5E-4780-9E44-91103C82D6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21585-2837-4D0C-88FE-0696E8F0F65E}" type="slidenum">
              <a:rPr lang="en-US" smtClean="0"/>
              <a:t>‹#›</a:t>
            </a:fld>
            <a:endParaRPr lang="en-US"/>
          </a:p>
        </p:txBody>
      </p:sp>
    </p:spTree>
    <p:extLst>
      <p:ext uri="{BB962C8B-B14F-4D97-AF65-F5344CB8AC3E}">
        <p14:creationId xmlns:p14="http://schemas.microsoft.com/office/powerpoint/2010/main" val="2695117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file.com/irs-publication/irs-publications/" TargetMode="External"/><Relationship Id="rId2" Type="http://schemas.openxmlformats.org/officeDocument/2006/relationships/hyperlink" Target="http://www.efile.com/tax-deduction/income-deduction/divorced-ta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rs.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hyperlink" Target="http://www.fec.gov/info/checkoff.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CF04A70-498D-44D9-BF19-B638EF8D1D0F}"/>
              </a:ext>
            </a:extLst>
          </p:cNvPr>
          <p:cNvSpPr>
            <a:spLocks noGrp="1"/>
          </p:cNvSpPr>
          <p:nvPr>
            <p:ph type="ctrTitle"/>
          </p:nvPr>
        </p:nvSpPr>
        <p:spPr>
          <a:xfrm>
            <a:off x="3045368" y="2043663"/>
            <a:ext cx="6105194" cy="2031055"/>
          </a:xfrm>
        </p:spPr>
        <p:txBody>
          <a:bodyPr>
            <a:normAutofit/>
          </a:bodyPr>
          <a:lstStyle/>
          <a:p>
            <a:br>
              <a:rPr lang="en-US" sz="2000">
                <a:solidFill>
                  <a:srgbClr val="FFFFFF"/>
                </a:solidFill>
                <a:effectLst/>
              </a:rPr>
            </a:br>
            <a:br>
              <a:rPr lang="en-US" sz="2000">
                <a:solidFill>
                  <a:srgbClr val="FFFFFF"/>
                </a:solidFill>
                <a:effectLst/>
              </a:rPr>
            </a:br>
            <a:br>
              <a:rPr lang="en-US" sz="2000">
                <a:solidFill>
                  <a:srgbClr val="FFFFFF"/>
                </a:solidFill>
                <a:effectLst/>
              </a:rPr>
            </a:br>
            <a:br>
              <a:rPr lang="en-US" sz="2000">
                <a:solidFill>
                  <a:srgbClr val="FFFFFF"/>
                </a:solidFill>
                <a:effectLst/>
              </a:rPr>
            </a:br>
            <a:r>
              <a:rPr lang="en-US" sz="2000">
                <a:solidFill>
                  <a:srgbClr val="FFFFFF"/>
                </a:solidFill>
                <a:effectLst/>
              </a:rPr>
              <a:t>Understanding a Basic Tax Return</a:t>
            </a:r>
            <a:br>
              <a:rPr lang="en-US" sz="2000">
                <a:solidFill>
                  <a:srgbClr val="FFFFFF"/>
                </a:solidFill>
                <a:effectLst/>
              </a:rPr>
            </a:br>
            <a:endParaRPr lang="en-US" sz="2000">
              <a:solidFill>
                <a:srgbClr val="FFFFFF"/>
              </a:solidFill>
            </a:endParaRPr>
          </a:p>
        </p:txBody>
      </p:sp>
      <p:sp>
        <p:nvSpPr>
          <p:cNvPr id="3" name="Subtitle 2">
            <a:extLst>
              <a:ext uri="{FF2B5EF4-FFF2-40B4-BE49-F238E27FC236}">
                <a16:creationId xmlns:a16="http://schemas.microsoft.com/office/drawing/2014/main" id="{D3BE711B-5479-429D-9BD4-3A14219C62D8}"/>
              </a:ext>
            </a:extLst>
          </p:cNvPr>
          <p:cNvSpPr>
            <a:spLocks noGrp="1"/>
          </p:cNvSpPr>
          <p:nvPr>
            <p:ph type="subTitle" idx="1"/>
          </p:nvPr>
        </p:nvSpPr>
        <p:spPr>
          <a:xfrm>
            <a:off x="3045368" y="4074718"/>
            <a:ext cx="6105194" cy="682079"/>
          </a:xfrm>
        </p:spPr>
        <p:txBody>
          <a:bodyPr>
            <a:normAutofit/>
          </a:bodyPr>
          <a:lstStyle/>
          <a:p>
            <a:r>
              <a:rPr lang="en-US">
                <a:solidFill>
                  <a:srgbClr val="FFFFFF"/>
                </a:solidFill>
                <a:effectLst/>
              </a:rPr>
              <a:t>Hosted by Productive Pathways of the Midwest</a:t>
            </a:r>
            <a:endParaRPr lang="en-US">
              <a:solidFill>
                <a:srgbClr val="FFFFFF"/>
              </a:solidFill>
            </a:endParaRPr>
          </a:p>
        </p:txBody>
      </p:sp>
    </p:spTree>
    <p:extLst>
      <p:ext uri="{BB962C8B-B14F-4D97-AF65-F5344CB8AC3E}">
        <p14:creationId xmlns:p14="http://schemas.microsoft.com/office/powerpoint/2010/main" val="2290597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3CCFC-6EBE-4F83-91D4-939886EF8547}"/>
              </a:ext>
            </a:extLst>
          </p:cNvPr>
          <p:cNvSpPr>
            <a:spLocks noGrp="1"/>
          </p:cNvSpPr>
          <p:nvPr>
            <p:ph type="title"/>
          </p:nvPr>
        </p:nvSpPr>
        <p:spPr>
          <a:xfrm>
            <a:off x="863029" y="1012004"/>
            <a:ext cx="3416158" cy="4795408"/>
          </a:xfrm>
        </p:spPr>
        <p:txBody>
          <a:bodyPr>
            <a:normAutofit/>
          </a:bodyPr>
          <a:lstStyle/>
          <a:p>
            <a:r>
              <a:rPr lang="en-US" b="1">
                <a:solidFill>
                  <a:srgbClr val="FFFFFF"/>
                </a:solidFill>
              </a:rPr>
              <a:t>Section 2: Filing Status</a:t>
            </a:r>
            <a:endParaRPr lang="en-US">
              <a:solidFill>
                <a:srgbClr val="FFFFFF"/>
              </a:solidFill>
            </a:endParaRPr>
          </a:p>
        </p:txBody>
      </p:sp>
      <p:graphicFrame>
        <p:nvGraphicFramePr>
          <p:cNvPr id="5" name="Content Placeholder 2">
            <a:extLst>
              <a:ext uri="{FF2B5EF4-FFF2-40B4-BE49-F238E27FC236}">
                <a16:creationId xmlns:a16="http://schemas.microsoft.com/office/drawing/2014/main" id="{3C1FFE87-45E4-4EFB-9C6B-F86D63E792B6}"/>
              </a:ext>
            </a:extLst>
          </p:cNvPr>
          <p:cNvGraphicFramePr>
            <a:graphicFrameLocks noGrp="1"/>
          </p:cNvGraphicFramePr>
          <p:nvPr>
            <p:ph idx="1"/>
            <p:extLst>
              <p:ext uri="{D42A27DB-BD31-4B8C-83A1-F6EECF244321}">
                <p14:modId xmlns:p14="http://schemas.microsoft.com/office/powerpoint/2010/main" val="34902318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899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FC729-ED90-4640-9BC3-CCB569E6AD0D}"/>
              </a:ext>
            </a:extLst>
          </p:cNvPr>
          <p:cNvSpPr>
            <a:spLocks noGrp="1"/>
          </p:cNvSpPr>
          <p:nvPr>
            <p:ph type="title"/>
          </p:nvPr>
        </p:nvSpPr>
        <p:spPr/>
        <p:txBody>
          <a:bodyPr/>
          <a:lstStyle/>
          <a:p>
            <a:r>
              <a:rPr lang="en-US" b="1" dirty="0"/>
              <a:t>Section 2: Filing Status</a:t>
            </a:r>
            <a:endParaRPr lang="en-US" dirty="0"/>
          </a:p>
        </p:txBody>
      </p:sp>
      <p:sp>
        <p:nvSpPr>
          <p:cNvPr id="3" name="Content Placeholder 2">
            <a:extLst>
              <a:ext uri="{FF2B5EF4-FFF2-40B4-BE49-F238E27FC236}">
                <a16:creationId xmlns:a16="http://schemas.microsoft.com/office/drawing/2014/main" id="{A854D733-7A25-4B82-A085-8FA838998F10}"/>
              </a:ext>
            </a:extLst>
          </p:cNvPr>
          <p:cNvSpPr>
            <a:spLocks noGrp="1"/>
          </p:cNvSpPr>
          <p:nvPr>
            <p:ph idx="1"/>
          </p:nvPr>
        </p:nvSpPr>
        <p:spPr/>
        <p:txBody>
          <a:bodyPr/>
          <a:lstStyle/>
          <a:p>
            <a:r>
              <a:rPr lang="en-US" b="1" dirty="0"/>
              <a:t>Married Filing Separately</a:t>
            </a:r>
            <a:r>
              <a:rPr lang="en-US" dirty="0"/>
              <a:t>: If you are married and file a separate return, you generally report only your own income, exemptions, deductions, and credits. Generally, you are responsible only for the tax on your own income. However, you will usually pay more tax than if you use another filing status for which you qualify. Also, if you file a separate return, you cannot take the student loan interest deduction, the tuition and fees deduction, the education credits, or the earned income credit. You also cannot take the standard deduction if your spouse itemizes deductions. This is the box that you would enter your spouse’s information. </a:t>
            </a:r>
          </a:p>
          <a:p>
            <a:endParaRPr lang="en-US" dirty="0"/>
          </a:p>
        </p:txBody>
      </p:sp>
    </p:spTree>
    <p:extLst>
      <p:ext uri="{BB962C8B-B14F-4D97-AF65-F5344CB8AC3E}">
        <p14:creationId xmlns:p14="http://schemas.microsoft.com/office/powerpoint/2010/main" val="1007315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067A6-C602-47CF-B839-ACB561A716A2}"/>
              </a:ext>
            </a:extLst>
          </p:cNvPr>
          <p:cNvSpPr>
            <a:spLocks noGrp="1"/>
          </p:cNvSpPr>
          <p:nvPr>
            <p:ph type="title"/>
          </p:nvPr>
        </p:nvSpPr>
        <p:spPr/>
        <p:txBody>
          <a:bodyPr/>
          <a:lstStyle/>
          <a:p>
            <a:r>
              <a:rPr lang="en-US" b="1" dirty="0"/>
              <a:t>Section 2: Filing Status</a:t>
            </a:r>
            <a:endParaRPr lang="en-US" dirty="0"/>
          </a:p>
        </p:txBody>
      </p:sp>
      <p:sp>
        <p:nvSpPr>
          <p:cNvPr id="3" name="Content Placeholder 2">
            <a:extLst>
              <a:ext uri="{FF2B5EF4-FFF2-40B4-BE49-F238E27FC236}">
                <a16:creationId xmlns:a16="http://schemas.microsoft.com/office/drawing/2014/main" id="{471A301B-2596-4958-9AF9-7A923B7DD8BB}"/>
              </a:ext>
            </a:extLst>
          </p:cNvPr>
          <p:cNvSpPr>
            <a:spLocks noGrp="1"/>
          </p:cNvSpPr>
          <p:nvPr>
            <p:ph idx="1"/>
          </p:nvPr>
        </p:nvSpPr>
        <p:spPr/>
        <p:txBody>
          <a:bodyPr/>
          <a:lstStyle/>
          <a:p>
            <a:r>
              <a:rPr lang="en-US" b="1" dirty="0"/>
              <a:t>Head of Household</a:t>
            </a:r>
            <a:r>
              <a:rPr lang="en-US" dirty="0"/>
              <a:t>: This filing status is for unmarried individuals who provide a home for certain other persons. You are considered unmarried for this purpose if any of the following applies. You were legally separated according to your state law under a decree of divorce or separate maintenance at the end of 2018. But if, at the end of 2018, your divorce was not final (an interlocutory decree), you are considered married. You are married but lived apart from your spouse for the last 6 months of 20XX and you meet the other rules under Married persons who live apart. You are married to a nonresident alien at any time during the year and you do not choose to treat him or her as a resident alien.</a:t>
            </a:r>
          </a:p>
          <a:p>
            <a:pPr marL="0" indent="0">
              <a:buNone/>
            </a:pPr>
            <a:endParaRPr lang="en-US" dirty="0"/>
          </a:p>
        </p:txBody>
      </p:sp>
    </p:spTree>
    <p:extLst>
      <p:ext uri="{BB962C8B-B14F-4D97-AF65-F5344CB8AC3E}">
        <p14:creationId xmlns:p14="http://schemas.microsoft.com/office/powerpoint/2010/main" val="1528210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D96AC-8C4B-44ED-99F0-D405EA955EDA}"/>
              </a:ext>
            </a:extLst>
          </p:cNvPr>
          <p:cNvSpPr>
            <a:spLocks noGrp="1"/>
          </p:cNvSpPr>
          <p:nvPr>
            <p:ph type="title"/>
          </p:nvPr>
        </p:nvSpPr>
        <p:spPr/>
        <p:txBody>
          <a:bodyPr/>
          <a:lstStyle/>
          <a:p>
            <a:r>
              <a:rPr lang="en-US" b="1" dirty="0"/>
              <a:t>Section 2: Filing Status</a:t>
            </a:r>
            <a:endParaRPr lang="en-US" dirty="0"/>
          </a:p>
        </p:txBody>
      </p:sp>
      <p:sp>
        <p:nvSpPr>
          <p:cNvPr id="3" name="Content Placeholder 2">
            <a:extLst>
              <a:ext uri="{FF2B5EF4-FFF2-40B4-BE49-F238E27FC236}">
                <a16:creationId xmlns:a16="http://schemas.microsoft.com/office/drawing/2014/main" id="{FB884541-47DE-44F6-AE18-CBF8B04F6B9C}"/>
              </a:ext>
            </a:extLst>
          </p:cNvPr>
          <p:cNvSpPr>
            <a:spLocks noGrp="1"/>
          </p:cNvSpPr>
          <p:nvPr>
            <p:ph idx="1"/>
          </p:nvPr>
        </p:nvSpPr>
        <p:spPr/>
        <p:txBody>
          <a:bodyPr/>
          <a:lstStyle/>
          <a:p>
            <a:r>
              <a:rPr lang="en-US" b="1" dirty="0"/>
              <a:t>Qualifying window/</a:t>
            </a:r>
            <a:r>
              <a:rPr lang="en-US" b="1" dirty="0" err="1"/>
              <a:t>er</a:t>
            </a:r>
            <a:r>
              <a:rPr lang="en-US" dirty="0"/>
              <a:t>: You can check the box on line 5 and use joint return tax rates for 20XX if all of the following apply. 1. Your spouse died in the previous tow years and you did not remarry before the end of 20XX. 2. You have a child or stepchild you can claim as a dependent on line 6c. This does not include a foster child. 3. This child lived in your home for all of 20xx. If the child did not live with you for the required time, see Exception to time lived with you, later. 4. You paid over half the cost of keeping up your home.</a:t>
            </a:r>
          </a:p>
          <a:p>
            <a:pPr marL="0" indent="0">
              <a:buNone/>
            </a:pPr>
            <a:endParaRPr lang="en-US" dirty="0"/>
          </a:p>
        </p:txBody>
      </p:sp>
    </p:spTree>
    <p:extLst>
      <p:ext uri="{BB962C8B-B14F-4D97-AF65-F5344CB8AC3E}">
        <p14:creationId xmlns:p14="http://schemas.microsoft.com/office/powerpoint/2010/main" val="1800729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5DE138-E8DB-48B2-9F50-AD3A7AC93273}"/>
              </a:ext>
            </a:extLst>
          </p:cNvPr>
          <p:cNvSpPr>
            <a:spLocks noGrp="1"/>
          </p:cNvSpPr>
          <p:nvPr>
            <p:ph type="title"/>
          </p:nvPr>
        </p:nvSpPr>
        <p:spPr>
          <a:xfrm>
            <a:off x="863029" y="1012004"/>
            <a:ext cx="3416158" cy="4795408"/>
          </a:xfrm>
        </p:spPr>
        <p:txBody>
          <a:bodyPr>
            <a:normAutofit/>
          </a:bodyPr>
          <a:lstStyle/>
          <a:p>
            <a:r>
              <a:rPr lang="en-US">
                <a:solidFill>
                  <a:srgbClr val="FFFFFF"/>
                </a:solidFill>
              </a:rPr>
              <a:t>Section 3: Dependents	</a:t>
            </a:r>
          </a:p>
        </p:txBody>
      </p:sp>
      <p:graphicFrame>
        <p:nvGraphicFramePr>
          <p:cNvPr id="5" name="Content Placeholder 2">
            <a:extLst>
              <a:ext uri="{FF2B5EF4-FFF2-40B4-BE49-F238E27FC236}">
                <a16:creationId xmlns:a16="http://schemas.microsoft.com/office/drawing/2014/main" id="{AA01677D-E09C-4F0D-87D6-D2D92959FCDA}"/>
              </a:ext>
            </a:extLst>
          </p:cNvPr>
          <p:cNvGraphicFramePr>
            <a:graphicFrameLocks noGrp="1"/>
          </p:cNvGraphicFramePr>
          <p:nvPr>
            <p:ph idx="1"/>
            <p:extLst>
              <p:ext uri="{D42A27DB-BD31-4B8C-83A1-F6EECF244321}">
                <p14:modId xmlns:p14="http://schemas.microsoft.com/office/powerpoint/2010/main" val="202730844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3828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B04596-8B5A-4D22-A338-D2FC6782CA70}"/>
              </a:ext>
            </a:extLst>
          </p:cNvPr>
          <p:cNvSpPr>
            <a:spLocks noGrp="1"/>
          </p:cNvSpPr>
          <p:nvPr>
            <p:ph type="title"/>
          </p:nvPr>
        </p:nvSpPr>
        <p:spPr>
          <a:xfrm>
            <a:off x="863029" y="1012004"/>
            <a:ext cx="3416158" cy="4795408"/>
          </a:xfrm>
        </p:spPr>
        <p:txBody>
          <a:bodyPr>
            <a:normAutofit/>
          </a:bodyPr>
          <a:lstStyle/>
          <a:p>
            <a:r>
              <a:rPr lang="en-US">
                <a:solidFill>
                  <a:srgbClr val="FFFFFF"/>
                </a:solidFill>
              </a:rPr>
              <a:t>Section 4: Income</a:t>
            </a:r>
            <a:br>
              <a:rPr lang="en-US">
                <a:solidFill>
                  <a:srgbClr val="FFFFFF"/>
                </a:solidFill>
              </a:rPr>
            </a:br>
            <a:endParaRPr lang="en-US">
              <a:solidFill>
                <a:srgbClr val="FFFFFF"/>
              </a:solidFill>
            </a:endParaRPr>
          </a:p>
        </p:txBody>
      </p:sp>
      <p:graphicFrame>
        <p:nvGraphicFramePr>
          <p:cNvPr id="5" name="Content Placeholder 2">
            <a:extLst>
              <a:ext uri="{FF2B5EF4-FFF2-40B4-BE49-F238E27FC236}">
                <a16:creationId xmlns:a16="http://schemas.microsoft.com/office/drawing/2014/main" id="{FFBB77D1-F93A-48B7-9BE8-44476DCA96A2}"/>
              </a:ext>
            </a:extLst>
          </p:cNvPr>
          <p:cNvGraphicFramePr>
            <a:graphicFrameLocks noGrp="1"/>
          </p:cNvGraphicFramePr>
          <p:nvPr>
            <p:ph idx="1"/>
            <p:extLst>
              <p:ext uri="{D42A27DB-BD31-4B8C-83A1-F6EECF244321}">
                <p14:modId xmlns:p14="http://schemas.microsoft.com/office/powerpoint/2010/main" val="186449489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2810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E6C48D-C55D-4207-B02B-4FBE6F424B78}"/>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000" kern="1200">
                <a:solidFill>
                  <a:srgbClr val="FFFFFF"/>
                </a:solidFill>
                <a:latin typeface="+mj-lt"/>
                <a:ea typeface="+mj-ea"/>
                <a:cs typeface="+mj-cs"/>
              </a:rPr>
              <a:t>Section 5: Standard vs Itemized Deduction</a:t>
            </a:r>
          </a:p>
        </p:txBody>
      </p:sp>
      <p:cxnSp>
        <p:nvCxnSpPr>
          <p:cNvPr id="73" name="Straight Connector 72">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026" name="Picture 2" descr="https://thumbor.forbes.com/thumbor/960x0/https%3A%2F%2Fblogs-images.forbes.com%2Fkellyphillipserb%2Ffiles%2F2018%2F03%2FStd_Deduction_2018_CONF.jpg">
            <a:extLst>
              <a:ext uri="{FF2B5EF4-FFF2-40B4-BE49-F238E27FC236}">
                <a16:creationId xmlns:a16="http://schemas.microsoft.com/office/drawing/2014/main" id="{40F1643E-A4BE-471D-B7EC-10BCA3A3456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040" y="3057256"/>
            <a:ext cx="11496821" cy="2902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058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B2565F8-FAD3-4B2D-AAF3-3399E146EAB9}"/>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Section 5 Itemized</a:t>
            </a:r>
          </a:p>
        </p:txBody>
      </p:sp>
      <p:graphicFrame>
        <p:nvGraphicFramePr>
          <p:cNvPr id="13" name="Content Placeholder 2">
            <a:extLst>
              <a:ext uri="{FF2B5EF4-FFF2-40B4-BE49-F238E27FC236}">
                <a16:creationId xmlns:a16="http://schemas.microsoft.com/office/drawing/2014/main" id="{B07734C0-5F7C-42E5-BEF1-1EB04A8D9992}"/>
              </a:ext>
            </a:extLst>
          </p:cNvPr>
          <p:cNvGraphicFramePr>
            <a:graphicFrameLocks noGrp="1"/>
          </p:cNvGraphicFramePr>
          <p:nvPr>
            <p:ph idx="1"/>
            <p:extLst>
              <p:ext uri="{D42A27DB-BD31-4B8C-83A1-F6EECF244321}">
                <p14:modId xmlns:p14="http://schemas.microsoft.com/office/powerpoint/2010/main" val="2446601621"/>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247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E2B014-784E-4C57-B5F2-30A33B616EE2}"/>
              </a:ext>
            </a:extLst>
          </p:cNvPr>
          <p:cNvSpPr>
            <a:spLocks noGrp="1"/>
          </p:cNvSpPr>
          <p:nvPr>
            <p:ph type="title"/>
          </p:nvPr>
        </p:nvSpPr>
        <p:spPr>
          <a:xfrm>
            <a:off x="1288064" y="1284731"/>
            <a:ext cx="9637776" cy="1430696"/>
          </a:xfrm>
        </p:spPr>
        <p:txBody>
          <a:bodyPr>
            <a:normAutofit/>
          </a:bodyPr>
          <a:lstStyle/>
          <a:p>
            <a:r>
              <a:rPr lang="en-US" dirty="0"/>
              <a:t>Section 6: Taxable Income		</a:t>
            </a:r>
          </a:p>
        </p:txBody>
      </p:sp>
      <p:sp>
        <p:nvSpPr>
          <p:cNvPr id="3" name="Content Placeholder 2">
            <a:extLst>
              <a:ext uri="{FF2B5EF4-FFF2-40B4-BE49-F238E27FC236}">
                <a16:creationId xmlns:a16="http://schemas.microsoft.com/office/drawing/2014/main" id="{D6BA6AA4-429F-4845-8DA7-EB6A1D28BBE6}"/>
              </a:ext>
            </a:extLst>
          </p:cNvPr>
          <p:cNvSpPr>
            <a:spLocks noGrp="1"/>
          </p:cNvSpPr>
          <p:nvPr>
            <p:ph idx="1"/>
          </p:nvPr>
        </p:nvSpPr>
        <p:spPr>
          <a:xfrm>
            <a:off x="1288064" y="2853879"/>
            <a:ext cx="9637776" cy="2714771"/>
          </a:xfrm>
        </p:spPr>
        <p:txBody>
          <a:bodyPr>
            <a:normAutofit/>
          </a:bodyPr>
          <a:lstStyle/>
          <a:p>
            <a:pPr marL="0" indent="0">
              <a:buNone/>
            </a:pPr>
            <a:r>
              <a:rPr lang="en-US" sz="2000"/>
              <a:t>Your taxable income is your adjusted gross income – itemized/standard deduction-exceptions.</a:t>
            </a:r>
          </a:p>
          <a:p>
            <a:endParaRPr lang="en-US" sz="2000"/>
          </a:p>
        </p:txBody>
      </p:sp>
    </p:spTree>
    <p:extLst>
      <p:ext uri="{BB962C8B-B14F-4D97-AF65-F5344CB8AC3E}">
        <p14:creationId xmlns:p14="http://schemas.microsoft.com/office/powerpoint/2010/main" val="4231579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262474-C446-45F1-8EBB-FB93C18AE1A1}"/>
              </a:ext>
            </a:extLst>
          </p:cNvPr>
          <p:cNvSpPr>
            <a:spLocks noGrp="1"/>
          </p:cNvSpPr>
          <p:nvPr>
            <p:ph type="title"/>
          </p:nvPr>
        </p:nvSpPr>
        <p:spPr>
          <a:xfrm>
            <a:off x="1288064" y="1284731"/>
            <a:ext cx="9637776" cy="1430696"/>
          </a:xfrm>
        </p:spPr>
        <p:txBody>
          <a:bodyPr>
            <a:normAutofit/>
          </a:bodyPr>
          <a:lstStyle/>
          <a:p>
            <a:r>
              <a:rPr lang="en-US"/>
              <a:t>Section 7: Child Credit</a:t>
            </a:r>
            <a:endParaRPr lang="en-US" dirty="0"/>
          </a:p>
        </p:txBody>
      </p:sp>
      <p:sp>
        <p:nvSpPr>
          <p:cNvPr id="3" name="Content Placeholder 2">
            <a:extLst>
              <a:ext uri="{FF2B5EF4-FFF2-40B4-BE49-F238E27FC236}">
                <a16:creationId xmlns:a16="http://schemas.microsoft.com/office/drawing/2014/main" id="{997D3873-7EFD-4E50-A632-7140201F793E}"/>
              </a:ext>
            </a:extLst>
          </p:cNvPr>
          <p:cNvSpPr>
            <a:spLocks noGrp="1"/>
          </p:cNvSpPr>
          <p:nvPr>
            <p:ph idx="1"/>
          </p:nvPr>
        </p:nvSpPr>
        <p:spPr>
          <a:xfrm>
            <a:off x="1288064" y="2853879"/>
            <a:ext cx="9637776" cy="2714771"/>
          </a:xfrm>
        </p:spPr>
        <p:txBody>
          <a:bodyPr>
            <a:normAutofit/>
          </a:bodyPr>
          <a:lstStyle/>
          <a:p>
            <a:r>
              <a:rPr lang="en-US" sz="1000" b="1"/>
              <a:t>Child Credit Tax</a:t>
            </a:r>
            <a:r>
              <a:rPr lang="en-US" sz="1000"/>
              <a:t>: This credit is to help offset the raising of a child. As of 2018, it can be worth up to $2,000 a child.  To qualify for this credit you must have the following:</a:t>
            </a:r>
          </a:p>
          <a:p>
            <a:r>
              <a:rPr lang="en-US" sz="1000" b="1"/>
              <a:t>Age: </a:t>
            </a:r>
            <a:r>
              <a:rPr lang="en-US" sz="1000"/>
              <a:t>The child must have been 16 or younger on December 31.</a:t>
            </a:r>
          </a:p>
          <a:p>
            <a:r>
              <a:rPr lang="en-US" sz="1000" b="1"/>
              <a:t>Citizenship: </a:t>
            </a:r>
            <a:r>
              <a:rPr lang="en-US" sz="1000"/>
              <a:t>The child must be a United States citizen, a United States national, or a resident alien.</a:t>
            </a:r>
          </a:p>
          <a:p>
            <a:r>
              <a:rPr lang="en-US" sz="1000" b="1"/>
              <a:t>Dependent:  </a:t>
            </a:r>
            <a:r>
              <a:rPr lang="en-US" sz="1000"/>
              <a:t>The child must be claimed as a dependent on your tax return.</a:t>
            </a:r>
          </a:p>
          <a:p>
            <a:r>
              <a:rPr lang="en-US" sz="1000" b="1"/>
              <a:t>Relationship:  </a:t>
            </a:r>
            <a:r>
              <a:rPr lang="en-US" sz="1000"/>
              <a:t>The child must be related to you in one of the following ways: son, daughter, stepson, stepdaughter, brother, sister, stepbrother, stepsister, grandchild, niece, or nephew. This includes any legally adopted child, any child lawfully placed with you in preparation for adoption, and any foster child lawfully placed in your care.</a:t>
            </a:r>
          </a:p>
          <a:p>
            <a:r>
              <a:rPr lang="en-US" sz="1000" b="1"/>
              <a:t>Residency: </a:t>
            </a:r>
            <a:r>
              <a:rPr lang="en-US" sz="1000"/>
              <a:t>The child must have lived with you for more than half of the year (stayed with you for at least 183 nights). Temporary absences for special circumstances are generally acceptable, and special rules may apply if you are </a:t>
            </a:r>
            <a:r>
              <a:rPr lang="en-US" sz="1000" u="sng">
                <a:hlinkClick r:id="rId2"/>
              </a:rPr>
              <a:t>divorced</a:t>
            </a:r>
            <a:r>
              <a:rPr lang="en-US" sz="1000"/>
              <a:t> or for certain other circumstances. For more details, please see </a:t>
            </a:r>
            <a:r>
              <a:rPr lang="en-US" sz="1000" u="sng">
                <a:hlinkClick r:id="rId3"/>
              </a:rPr>
              <a:t>Publication 972, Child Tax Credit</a:t>
            </a:r>
            <a:r>
              <a:rPr lang="en-US" sz="1000"/>
              <a:t>.</a:t>
            </a:r>
          </a:p>
          <a:p>
            <a:r>
              <a:rPr lang="en-US" sz="1000" b="1"/>
              <a:t>Support: </a:t>
            </a:r>
            <a:endParaRPr lang="en-US" sz="1000"/>
          </a:p>
          <a:p>
            <a:r>
              <a:rPr lang="en-US" sz="1000"/>
              <a:t>The child must NOT have provided more than half of his or her own financial support for the year.</a:t>
            </a:r>
          </a:p>
          <a:p>
            <a:endParaRPr lang="en-US" sz="1000"/>
          </a:p>
        </p:txBody>
      </p:sp>
    </p:spTree>
    <p:extLst>
      <p:ext uri="{BB962C8B-B14F-4D97-AF65-F5344CB8AC3E}">
        <p14:creationId xmlns:p14="http://schemas.microsoft.com/office/powerpoint/2010/main" val="267033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63344A-0890-4B15-9C2F-A8C98A8D2648}"/>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1</a:t>
            </a:r>
            <a:r>
              <a:rPr lang="en-US" sz="3200" baseline="30000">
                <a:solidFill>
                  <a:srgbClr val="262626"/>
                </a:solidFill>
              </a:rPr>
              <a:t>st</a:t>
            </a:r>
            <a:r>
              <a:rPr lang="en-US" sz="3200">
                <a:solidFill>
                  <a:srgbClr val="262626"/>
                </a:solidFill>
              </a:rPr>
              <a:t> things 1</a:t>
            </a:r>
            <a:r>
              <a:rPr lang="en-US" sz="3200" baseline="30000">
                <a:solidFill>
                  <a:srgbClr val="262626"/>
                </a:solidFill>
              </a:rPr>
              <a:t>st</a:t>
            </a:r>
            <a:r>
              <a:rPr lang="en-US" sz="3200">
                <a:solidFill>
                  <a:srgbClr val="262626"/>
                </a:solidFill>
              </a:rPr>
              <a:t> </a:t>
            </a:r>
          </a:p>
        </p:txBody>
      </p:sp>
      <p:sp>
        <p:nvSpPr>
          <p:cNvPr id="3" name="Content Placeholder 2">
            <a:extLst>
              <a:ext uri="{FF2B5EF4-FFF2-40B4-BE49-F238E27FC236}">
                <a16:creationId xmlns:a16="http://schemas.microsoft.com/office/drawing/2014/main" id="{F0989A34-8E07-4D57-A682-35BB837B0947}"/>
              </a:ext>
            </a:extLst>
          </p:cNvPr>
          <p:cNvSpPr>
            <a:spLocks noGrp="1"/>
          </p:cNvSpPr>
          <p:nvPr>
            <p:ph idx="1"/>
          </p:nvPr>
        </p:nvSpPr>
        <p:spPr>
          <a:xfrm>
            <a:off x="6049182" y="802638"/>
            <a:ext cx="5408696" cy="5252722"/>
          </a:xfrm>
        </p:spPr>
        <p:txBody>
          <a:bodyPr anchor="ctr">
            <a:normAutofit/>
          </a:bodyPr>
          <a:lstStyle/>
          <a:p>
            <a:pPr marL="0" indent="0">
              <a:buNone/>
            </a:pPr>
            <a:r>
              <a:rPr lang="en-US" sz="2400">
                <a:effectLst/>
              </a:rPr>
              <a:t>Please be advised this is for educational purposes only. This workshop will only be covering a Federal Tax Return. For additional information, you can visit the IRS website at </a:t>
            </a:r>
            <a:r>
              <a:rPr lang="en-US" sz="2400" u="sng">
                <a:hlinkClick r:id="rId2"/>
              </a:rPr>
              <a:t>www.irs.gov</a:t>
            </a:r>
            <a:r>
              <a:rPr lang="en-US" sz="2400">
                <a:effectLst/>
              </a:rPr>
              <a:t> or ask your tax professional. Figures for this workshop were pulled from the Federal IRS website and based off the 2018 tax year. These numbers may be different for past and future tax returns. </a:t>
            </a:r>
          </a:p>
          <a:p>
            <a:endParaRPr lang="en-US" sz="2400"/>
          </a:p>
        </p:txBody>
      </p:sp>
    </p:spTree>
    <p:extLst>
      <p:ext uri="{BB962C8B-B14F-4D97-AF65-F5344CB8AC3E}">
        <p14:creationId xmlns:p14="http://schemas.microsoft.com/office/powerpoint/2010/main" val="175553139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FD5C26-60FA-49D4-97F2-46CD20F12943}"/>
              </a:ext>
            </a:extLst>
          </p:cNvPr>
          <p:cNvSpPr>
            <a:spLocks noGrp="1"/>
          </p:cNvSpPr>
          <p:nvPr>
            <p:ph type="title"/>
          </p:nvPr>
        </p:nvSpPr>
        <p:spPr>
          <a:xfrm>
            <a:off x="863029" y="1012004"/>
            <a:ext cx="3416158" cy="4795408"/>
          </a:xfrm>
        </p:spPr>
        <p:txBody>
          <a:bodyPr>
            <a:normAutofit/>
          </a:bodyPr>
          <a:lstStyle/>
          <a:p>
            <a:r>
              <a:rPr lang="en-US">
                <a:solidFill>
                  <a:srgbClr val="FFFFFF"/>
                </a:solidFill>
              </a:rPr>
              <a:t>Section 7: Finishing up	</a:t>
            </a:r>
          </a:p>
        </p:txBody>
      </p:sp>
      <p:graphicFrame>
        <p:nvGraphicFramePr>
          <p:cNvPr id="21" name="Content Placeholder 2">
            <a:extLst>
              <a:ext uri="{FF2B5EF4-FFF2-40B4-BE49-F238E27FC236}">
                <a16:creationId xmlns:a16="http://schemas.microsoft.com/office/drawing/2014/main" id="{C205B1A9-218B-47F1-9A61-142D16534919}"/>
              </a:ext>
            </a:extLst>
          </p:cNvPr>
          <p:cNvGraphicFramePr>
            <a:graphicFrameLocks noGrp="1"/>
          </p:cNvGraphicFramePr>
          <p:nvPr>
            <p:ph idx="1"/>
            <p:extLst>
              <p:ext uri="{D42A27DB-BD31-4B8C-83A1-F6EECF244321}">
                <p14:modId xmlns:p14="http://schemas.microsoft.com/office/powerpoint/2010/main" val="11033209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472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36D058-6DAB-4D09-839D-E873FCC85100}"/>
              </a:ext>
            </a:extLst>
          </p:cNvPr>
          <p:cNvSpPr>
            <a:spLocks noGrp="1"/>
          </p:cNvSpPr>
          <p:nvPr>
            <p:ph type="title"/>
          </p:nvPr>
        </p:nvSpPr>
        <p:spPr>
          <a:xfrm>
            <a:off x="863029" y="1012004"/>
            <a:ext cx="3416158" cy="4795408"/>
          </a:xfrm>
        </p:spPr>
        <p:txBody>
          <a:bodyPr>
            <a:normAutofit/>
          </a:bodyPr>
          <a:lstStyle/>
          <a:p>
            <a:r>
              <a:rPr lang="en-US">
                <a:solidFill>
                  <a:srgbClr val="FFFFFF"/>
                </a:solidFill>
              </a:rPr>
              <a:t>2018 Changes to Federal Tax Return</a:t>
            </a:r>
          </a:p>
        </p:txBody>
      </p:sp>
      <p:graphicFrame>
        <p:nvGraphicFramePr>
          <p:cNvPr id="7" name="Content Placeholder 2">
            <a:extLst>
              <a:ext uri="{FF2B5EF4-FFF2-40B4-BE49-F238E27FC236}">
                <a16:creationId xmlns:a16="http://schemas.microsoft.com/office/drawing/2014/main" id="{144C46AB-635E-49D0-9C9D-16575D3F9129}"/>
              </a:ext>
            </a:extLst>
          </p:cNvPr>
          <p:cNvGraphicFramePr>
            <a:graphicFrameLocks noGrp="1"/>
          </p:cNvGraphicFramePr>
          <p:nvPr>
            <p:ph idx="1"/>
            <p:extLst>
              <p:ext uri="{D42A27DB-BD31-4B8C-83A1-F6EECF244321}">
                <p14:modId xmlns:p14="http://schemas.microsoft.com/office/powerpoint/2010/main" val="347258967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545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49BC-AA92-4210-BB14-D47123A1719B}"/>
              </a:ext>
            </a:extLst>
          </p:cNvPr>
          <p:cNvSpPr>
            <a:spLocks noGrp="1"/>
          </p:cNvSpPr>
          <p:nvPr>
            <p:ph type="title"/>
          </p:nvPr>
        </p:nvSpPr>
        <p:spPr>
          <a:xfrm>
            <a:off x="870204" y="606564"/>
            <a:ext cx="10451592" cy="1325563"/>
          </a:xfrm>
        </p:spPr>
        <p:txBody>
          <a:bodyPr anchor="ctr">
            <a:normAutofit/>
          </a:bodyPr>
          <a:lstStyle/>
          <a:p>
            <a:r>
              <a:rPr lang="en-US" dirty="0"/>
              <a:t>Tax Bracket and Rates Table	</a:t>
            </a:r>
          </a:p>
        </p:txBody>
      </p:sp>
      <p:sp>
        <p:nvSpPr>
          <p:cNvPr id="9" name="Rectangle 8">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Content Placeholder 3">
            <a:extLst>
              <a:ext uri="{FF2B5EF4-FFF2-40B4-BE49-F238E27FC236}">
                <a16:creationId xmlns:a16="http://schemas.microsoft.com/office/drawing/2014/main" id="{2506B781-41CF-4100-9B11-D894328AD379}"/>
              </a:ext>
            </a:extLst>
          </p:cNvPr>
          <p:cNvGraphicFramePr>
            <a:graphicFrameLocks noGrp="1"/>
          </p:cNvGraphicFramePr>
          <p:nvPr>
            <p:ph idx="1"/>
          </p:nvPr>
        </p:nvGraphicFramePr>
        <p:xfrm>
          <a:off x="1000874" y="2413892"/>
          <a:ext cx="10190254" cy="3560842"/>
        </p:xfrm>
        <a:graphic>
          <a:graphicData uri="http://schemas.openxmlformats.org/drawingml/2006/table">
            <a:tbl>
              <a:tblPr firstRow="1" bandRow="1">
                <a:tableStyleId>{69012ECD-51FC-41F1-AA8D-1B2483CD663E}</a:tableStyleId>
              </a:tblPr>
              <a:tblGrid>
                <a:gridCol w="1452632">
                  <a:extLst>
                    <a:ext uri="{9D8B030D-6E8A-4147-A177-3AD203B41FA5}">
                      <a16:colId xmlns:a16="http://schemas.microsoft.com/office/drawing/2014/main" val="2964461596"/>
                    </a:ext>
                  </a:extLst>
                </a:gridCol>
                <a:gridCol w="2884184">
                  <a:extLst>
                    <a:ext uri="{9D8B030D-6E8A-4147-A177-3AD203B41FA5}">
                      <a16:colId xmlns:a16="http://schemas.microsoft.com/office/drawing/2014/main" val="772821550"/>
                    </a:ext>
                  </a:extLst>
                </a:gridCol>
                <a:gridCol w="2884184">
                  <a:extLst>
                    <a:ext uri="{9D8B030D-6E8A-4147-A177-3AD203B41FA5}">
                      <a16:colId xmlns:a16="http://schemas.microsoft.com/office/drawing/2014/main" val="3445333624"/>
                    </a:ext>
                  </a:extLst>
                </a:gridCol>
                <a:gridCol w="2969254">
                  <a:extLst>
                    <a:ext uri="{9D8B030D-6E8A-4147-A177-3AD203B41FA5}">
                      <a16:colId xmlns:a16="http://schemas.microsoft.com/office/drawing/2014/main" val="3819384026"/>
                    </a:ext>
                  </a:extLst>
                </a:gridCol>
              </a:tblGrid>
              <a:tr h="343590">
                <a:tc gridSpan="4">
                  <a:txBody>
                    <a:bodyPr/>
                    <a:lstStyle/>
                    <a:p>
                      <a:r>
                        <a:rPr lang="en-US" sz="1500"/>
                        <a:t>Table 1. Tax Brackets and Rates, 2018</a:t>
                      </a:r>
                    </a:p>
                  </a:txBody>
                  <a:tcPr marL="78089" marR="78089" marT="39044" marB="39044"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2289171"/>
                  </a:ext>
                </a:extLst>
              </a:tr>
              <a:tr h="812122">
                <a:tc>
                  <a:txBody>
                    <a:bodyPr/>
                    <a:lstStyle/>
                    <a:p>
                      <a:pPr algn="l" fontAlgn="ctr" latinLnBrk="0"/>
                      <a:r>
                        <a:rPr lang="en-US" sz="1500">
                          <a:effectLst/>
                        </a:rPr>
                        <a:t>Rate</a:t>
                      </a:r>
                      <a:endParaRPr lang="en-US" sz="1500" b="1">
                        <a:effectLst/>
                        <a:latin typeface="inherit"/>
                      </a:endParaRPr>
                    </a:p>
                  </a:txBody>
                  <a:tcPr marL="78089" marR="78089" marT="39044" marB="39044" anchor="ctr"/>
                </a:tc>
                <a:tc>
                  <a:txBody>
                    <a:bodyPr/>
                    <a:lstStyle/>
                    <a:p>
                      <a:pPr algn="l" fontAlgn="ctr" latinLnBrk="0"/>
                      <a:r>
                        <a:rPr lang="en-US" sz="1500">
                          <a:effectLst/>
                        </a:rPr>
                        <a:t>For Unmarried Individuals, Taxable Income Over</a:t>
                      </a:r>
                      <a:endParaRPr lang="en-US" sz="1500" b="1">
                        <a:effectLst/>
                        <a:latin typeface="inherit"/>
                      </a:endParaRPr>
                    </a:p>
                  </a:txBody>
                  <a:tcPr marL="78089" marR="78089" marT="39044" marB="39044" anchor="ctr"/>
                </a:tc>
                <a:tc>
                  <a:txBody>
                    <a:bodyPr/>
                    <a:lstStyle/>
                    <a:p>
                      <a:pPr algn="l" fontAlgn="ctr" latinLnBrk="0"/>
                      <a:r>
                        <a:rPr lang="en-US" sz="1500">
                          <a:effectLst/>
                        </a:rPr>
                        <a:t>For Married Individuals Filing Joint Returns, Taxable Income Over</a:t>
                      </a:r>
                      <a:endParaRPr lang="en-US" sz="1500" b="1">
                        <a:effectLst/>
                        <a:latin typeface="inherit"/>
                      </a:endParaRPr>
                    </a:p>
                  </a:txBody>
                  <a:tcPr marL="78089" marR="78089" marT="39044" marB="39044" anchor="ctr"/>
                </a:tc>
                <a:tc>
                  <a:txBody>
                    <a:bodyPr/>
                    <a:lstStyle/>
                    <a:p>
                      <a:pPr algn="l" fontAlgn="ctr" latinLnBrk="0"/>
                      <a:r>
                        <a:rPr lang="en-US" sz="1500">
                          <a:effectLst/>
                        </a:rPr>
                        <a:t>For Heads of Households, Taxable Income Over</a:t>
                      </a:r>
                      <a:endParaRPr lang="en-US" sz="1500" b="1">
                        <a:effectLst/>
                        <a:latin typeface="inherit"/>
                      </a:endParaRPr>
                    </a:p>
                  </a:txBody>
                  <a:tcPr marL="78089" marR="78089" marT="39044" marB="39044" anchor="ctr"/>
                </a:tc>
                <a:extLst>
                  <a:ext uri="{0D108BD9-81ED-4DB2-BD59-A6C34878D82A}">
                    <a16:rowId xmlns:a16="http://schemas.microsoft.com/office/drawing/2014/main" val="82130868"/>
                  </a:ext>
                </a:extLst>
              </a:tr>
              <a:tr h="343590">
                <a:tc>
                  <a:txBody>
                    <a:bodyPr/>
                    <a:lstStyle/>
                    <a:p>
                      <a:pPr fontAlgn="base" latinLnBrk="0"/>
                      <a:r>
                        <a:rPr lang="en-US" sz="1500">
                          <a:effectLst/>
                        </a:rPr>
                        <a:t>10%</a:t>
                      </a:r>
                      <a:endParaRPr lang="en-US" sz="1500">
                        <a:effectLst/>
                        <a:latin typeface="Roboto Mono"/>
                      </a:endParaRPr>
                    </a:p>
                  </a:txBody>
                  <a:tcPr marL="78089" marR="78089" marT="39044" marB="39044" anchor="ctr"/>
                </a:tc>
                <a:tc>
                  <a:txBody>
                    <a:bodyPr/>
                    <a:lstStyle/>
                    <a:p>
                      <a:pPr fontAlgn="base" latinLnBrk="0"/>
                      <a:r>
                        <a:rPr lang="en-US" sz="1500">
                          <a:effectLst/>
                        </a:rPr>
                        <a:t>$0</a:t>
                      </a:r>
                      <a:endParaRPr lang="en-US" sz="1500">
                        <a:effectLst/>
                        <a:latin typeface="Roboto Mono"/>
                      </a:endParaRPr>
                    </a:p>
                  </a:txBody>
                  <a:tcPr marL="78089" marR="78089" marT="39044" marB="39044" anchor="ctr"/>
                </a:tc>
                <a:tc>
                  <a:txBody>
                    <a:bodyPr/>
                    <a:lstStyle/>
                    <a:p>
                      <a:pPr fontAlgn="base" latinLnBrk="0"/>
                      <a:r>
                        <a:rPr lang="en-US" sz="1500">
                          <a:effectLst/>
                        </a:rPr>
                        <a:t>$0</a:t>
                      </a:r>
                      <a:endParaRPr lang="en-US" sz="1500">
                        <a:effectLst/>
                        <a:latin typeface="Roboto Mono"/>
                      </a:endParaRPr>
                    </a:p>
                  </a:txBody>
                  <a:tcPr marL="78089" marR="78089" marT="39044" marB="39044" anchor="ctr"/>
                </a:tc>
                <a:tc>
                  <a:txBody>
                    <a:bodyPr/>
                    <a:lstStyle/>
                    <a:p>
                      <a:pPr fontAlgn="base" latinLnBrk="0"/>
                      <a:r>
                        <a:rPr lang="en-US" sz="1500">
                          <a:effectLst/>
                        </a:rPr>
                        <a:t>$0</a:t>
                      </a:r>
                      <a:endParaRPr lang="en-US" sz="1500">
                        <a:effectLst/>
                        <a:latin typeface="Roboto Mono"/>
                      </a:endParaRPr>
                    </a:p>
                  </a:txBody>
                  <a:tcPr marL="78089" marR="78089" marT="39044" marB="39044" anchor="ctr"/>
                </a:tc>
                <a:extLst>
                  <a:ext uri="{0D108BD9-81ED-4DB2-BD59-A6C34878D82A}">
                    <a16:rowId xmlns:a16="http://schemas.microsoft.com/office/drawing/2014/main" val="1878283636"/>
                  </a:ext>
                </a:extLst>
              </a:tr>
              <a:tr h="343590">
                <a:tc>
                  <a:txBody>
                    <a:bodyPr/>
                    <a:lstStyle/>
                    <a:p>
                      <a:pPr fontAlgn="base" latinLnBrk="0"/>
                      <a:r>
                        <a:rPr lang="en-US" sz="1500">
                          <a:effectLst/>
                        </a:rPr>
                        <a:t>12%</a:t>
                      </a:r>
                      <a:endParaRPr lang="en-US" sz="1500">
                        <a:effectLst/>
                        <a:latin typeface="Roboto Mono"/>
                      </a:endParaRPr>
                    </a:p>
                  </a:txBody>
                  <a:tcPr marL="78089" marR="78089" marT="39044" marB="39044" anchor="ctr"/>
                </a:tc>
                <a:tc>
                  <a:txBody>
                    <a:bodyPr/>
                    <a:lstStyle/>
                    <a:p>
                      <a:pPr fontAlgn="base" latinLnBrk="0"/>
                      <a:r>
                        <a:rPr lang="en-US" sz="1500">
                          <a:effectLst/>
                        </a:rPr>
                        <a:t>$9,525</a:t>
                      </a:r>
                      <a:endParaRPr lang="en-US" sz="1500">
                        <a:effectLst/>
                        <a:latin typeface="Roboto Mono"/>
                      </a:endParaRPr>
                    </a:p>
                  </a:txBody>
                  <a:tcPr marL="78089" marR="78089" marT="39044" marB="39044" anchor="ctr"/>
                </a:tc>
                <a:tc>
                  <a:txBody>
                    <a:bodyPr/>
                    <a:lstStyle/>
                    <a:p>
                      <a:pPr fontAlgn="base" latinLnBrk="0"/>
                      <a:r>
                        <a:rPr lang="en-US" sz="1500">
                          <a:effectLst/>
                        </a:rPr>
                        <a:t>$19,050</a:t>
                      </a:r>
                      <a:endParaRPr lang="en-US" sz="1500">
                        <a:effectLst/>
                        <a:latin typeface="Roboto Mono"/>
                      </a:endParaRPr>
                    </a:p>
                  </a:txBody>
                  <a:tcPr marL="78089" marR="78089" marT="39044" marB="39044" anchor="ctr"/>
                </a:tc>
                <a:tc>
                  <a:txBody>
                    <a:bodyPr/>
                    <a:lstStyle/>
                    <a:p>
                      <a:pPr fontAlgn="base" latinLnBrk="0"/>
                      <a:r>
                        <a:rPr lang="en-US" sz="1500">
                          <a:effectLst/>
                        </a:rPr>
                        <a:t>$13,600</a:t>
                      </a:r>
                      <a:endParaRPr lang="en-US" sz="1500">
                        <a:effectLst/>
                        <a:latin typeface="Roboto Mono"/>
                      </a:endParaRPr>
                    </a:p>
                  </a:txBody>
                  <a:tcPr marL="78089" marR="78089" marT="39044" marB="39044" anchor="ctr"/>
                </a:tc>
                <a:extLst>
                  <a:ext uri="{0D108BD9-81ED-4DB2-BD59-A6C34878D82A}">
                    <a16:rowId xmlns:a16="http://schemas.microsoft.com/office/drawing/2014/main" val="3008603979"/>
                  </a:ext>
                </a:extLst>
              </a:tr>
              <a:tr h="343590">
                <a:tc>
                  <a:txBody>
                    <a:bodyPr/>
                    <a:lstStyle/>
                    <a:p>
                      <a:pPr fontAlgn="base" latinLnBrk="0"/>
                      <a:r>
                        <a:rPr lang="en-US" sz="1500">
                          <a:effectLst/>
                        </a:rPr>
                        <a:t>22%</a:t>
                      </a:r>
                      <a:endParaRPr lang="en-US" sz="1500">
                        <a:effectLst/>
                        <a:latin typeface="Roboto Mono"/>
                      </a:endParaRPr>
                    </a:p>
                  </a:txBody>
                  <a:tcPr marL="78089" marR="78089" marT="39044" marB="39044" anchor="ctr"/>
                </a:tc>
                <a:tc>
                  <a:txBody>
                    <a:bodyPr/>
                    <a:lstStyle/>
                    <a:p>
                      <a:pPr fontAlgn="base" latinLnBrk="0"/>
                      <a:r>
                        <a:rPr lang="en-US" sz="1500">
                          <a:effectLst/>
                        </a:rPr>
                        <a:t>$38,700</a:t>
                      </a:r>
                      <a:endParaRPr lang="en-US" sz="1500">
                        <a:effectLst/>
                        <a:latin typeface="Roboto Mono"/>
                      </a:endParaRPr>
                    </a:p>
                  </a:txBody>
                  <a:tcPr marL="78089" marR="78089" marT="39044" marB="39044" anchor="ctr"/>
                </a:tc>
                <a:tc>
                  <a:txBody>
                    <a:bodyPr/>
                    <a:lstStyle/>
                    <a:p>
                      <a:pPr fontAlgn="base" latinLnBrk="0"/>
                      <a:r>
                        <a:rPr lang="en-US" sz="1500">
                          <a:effectLst/>
                        </a:rPr>
                        <a:t>$77,400</a:t>
                      </a:r>
                      <a:endParaRPr lang="en-US" sz="1500">
                        <a:effectLst/>
                        <a:latin typeface="Roboto Mono"/>
                      </a:endParaRPr>
                    </a:p>
                  </a:txBody>
                  <a:tcPr marL="78089" marR="78089" marT="39044" marB="39044" anchor="ctr"/>
                </a:tc>
                <a:tc>
                  <a:txBody>
                    <a:bodyPr/>
                    <a:lstStyle/>
                    <a:p>
                      <a:pPr fontAlgn="base" latinLnBrk="0"/>
                      <a:r>
                        <a:rPr lang="en-US" sz="1500">
                          <a:effectLst/>
                        </a:rPr>
                        <a:t>$51,800</a:t>
                      </a:r>
                      <a:endParaRPr lang="en-US" sz="1500">
                        <a:effectLst/>
                        <a:latin typeface="Roboto Mono"/>
                      </a:endParaRPr>
                    </a:p>
                  </a:txBody>
                  <a:tcPr marL="78089" marR="78089" marT="39044" marB="39044" anchor="ctr"/>
                </a:tc>
                <a:extLst>
                  <a:ext uri="{0D108BD9-81ED-4DB2-BD59-A6C34878D82A}">
                    <a16:rowId xmlns:a16="http://schemas.microsoft.com/office/drawing/2014/main" val="3722990539"/>
                  </a:ext>
                </a:extLst>
              </a:tr>
              <a:tr h="343590">
                <a:tc>
                  <a:txBody>
                    <a:bodyPr/>
                    <a:lstStyle/>
                    <a:p>
                      <a:pPr fontAlgn="base" latinLnBrk="0"/>
                      <a:r>
                        <a:rPr lang="en-US" sz="1500">
                          <a:effectLst/>
                        </a:rPr>
                        <a:t>24%</a:t>
                      </a:r>
                      <a:endParaRPr lang="en-US" sz="1500">
                        <a:effectLst/>
                        <a:latin typeface="Roboto Mono"/>
                      </a:endParaRPr>
                    </a:p>
                  </a:txBody>
                  <a:tcPr marL="78089" marR="78089" marT="39044" marB="39044" anchor="ctr"/>
                </a:tc>
                <a:tc>
                  <a:txBody>
                    <a:bodyPr/>
                    <a:lstStyle/>
                    <a:p>
                      <a:pPr fontAlgn="base" latinLnBrk="0"/>
                      <a:r>
                        <a:rPr lang="en-US" sz="1500">
                          <a:effectLst/>
                        </a:rPr>
                        <a:t>$82,500</a:t>
                      </a:r>
                      <a:endParaRPr lang="en-US" sz="1500">
                        <a:effectLst/>
                        <a:latin typeface="Roboto Mono"/>
                      </a:endParaRPr>
                    </a:p>
                  </a:txBody>
                  <a:tcPr marL="78089" marR="78089" marT="39044" marB="39044" anchor="ctr"/>
                </a:tc>
                <a:tc>
                  <a:txBody>
                    <a:bodyPr/>
                    <a:lstStyle/>
                    <a:p>
                      <a:pPr fontAlgn="base" latinLnBrk="0"/>
                      <a:r>
                        <a:rPr lang="en-US" sz="1500">
                          <a:effectLst/>
                        </a:rPr>
                        <a:t>$165,000</a:t>
                      </a:r>
                      <a:endParaRPr lang="en-US" sz="1500">
                        <a:effectLst/>
                        <a:latin typeface="Roboto Mono"/>
                      </a:endParaRPr>
                    </a:p>
                  </a:txBody>
                  <a:tcPr marL="78089" marR="78089" marT="39044" marB="39044" anchor="ctr"/>
                </a:tc>
                <a:tc>
                  <a:txBody>
                    <a:bodyPr/>
                    <a:lstStyle/>
                    <a:p>
                      <a:pPr fontAlgn="base" latinLnBrk="0"/>
                      <a:r>
                        <a:rPr lang="en-US" sz="1500">
                          <a:effectLst/>
                        </a:rPr>
                        <a:t>$82,500</a:t>
                      </a:r>
                      <a:endParaRPr lang="en-US" sz="1500">
                        <a:effectLst/>
                        <a:latin typeface="Roboto Mono"/>
                      </a:endParaRPr>
                    </a:p>
                  </a:txBody>
                  <a:tcPr marL="78089" marR="78089" marT="39044" marB="39044" anchor="ctr"/>
                </a:tc>
                <a:extLst>
                  <a:ext uri="{0D108BD9-81ED-4DB2-BD59-A6C34878D82A}">
                    <a16:rowId xmlns:a16="http://schemas.microsoft.com/office/drawing/2014/main" val="408343363"/>
                  </a:ext>
                </a:extLst>
              </a:tr>
              <a:tr h="343590">
                <a:tc>
                  <a:txBody>
                    <a:bodyPr/>
                    <a:lstStyle/>
                    <a:p>
                      <a:pPr fontAlgn="base" latinLnBrk="0"/>
                      <a:r>
                        <a:rPr lang="en-US" sz="1500">
                          <a:effectLst/>
                        </a:rPr>
                        <a:t>32%</a:t>
                      </a:r>
                      <a:endParaRPr lang="en-US" sz="1500">
                        <a:effectLst/>
                        <a:latin typeface="Roboto Mono"/>
                      </a:endParaRPr>
                    </a:p>
                  </a:txBody>
                  <a:tcPr marL="78089" marR="78089" marT="39044" marB="39044" anchor="ctr"/>
                </a:tc>
                <a:tc>
                  <a:txBody>
                    <a:bodyPr/>
                    <a:lstStyle/>
                    <a:p>
                      <a:pPr fontAlgn="base" latinLnBrk="0"/>
                      <a:r>
                        <a:rPr lang="en-US" sz="1500">
                          <a:effectLst/>
                        </a:rPr>
                        <a:t>$157,500</a:t>
                      </a:r>
                      <a:endParaRPr lang="en-US" sz="1500">
                        <a:effectLst/>
                        <a:latin typeface="Roboto Mono"/>
                      </a:endParaRPr>
                    </a:p>
                  </a:txBody>
                  <a:tcPr marL="78089" marR="78089" marT="39044" marB="39044" anchor="ctr"/>
                </a:tc>
                <a:tc>
                  <a:txBody>
                    <a:bodyPr/>
                    <a:lstStyle/>
                    <a:p>
                      <a:pPr fontAlgn="base" latinLnBrk="0"/>
                      <a:r>
                        <a:rPr lang="en-US" sz="1500">
                          <a:effectLst/>
                        </a:rPr>
                        <a:t>$315,000</a:t>
                      </a:r>
                      <a:endParaRPr lang="en-US" sz="1500">
                        <a:effectLst/>
                        <a:latin typeface="Roboto Mono"/>
                      </a:endParaRPr>
                    </a:p>
                  </a:txBody>
                  <a:tcPr marL="78089" marR="78089" marT="39044" marB="39044" anchor="ctr"/>
                </a:tc>
                <a:tc>
                  <a:txBody>
                    <a:bodyPr/>
                    <a:lstStyle/>
                    <a:p>
                      <a:pPr fontAlgn="base" latinLnBrk="0"/>
                      <a:r>
                        <a:rPr lang="en-US" sz="1500">
                          <a:effectLst/>
                        </a:rPr>
                        <a:t>$157,500</a:t>
                      </a:r>
                      <a:endParaRPr lang="en-US" sz="1500">
                        <a:effectLst/>
                        <a:latin typeface="Roboto Mono"/>
                      </a:endParaRPr>
                    </a:p>
                  </a:txBody>
                  <a:tcPr marL="78089" marR="78089" marT="39044" marB="39044" anchor="ctr"/>
                </a:tc>
                <a:extLst>
                  <a:ext uri="{0D108BD9-81ED-4DB2-BD59-A6C34878D82A}">
                    <a16:rowId xmlns:a16="http://schemas.microsoft.com/office/drawing/2014/main" val="1870298337"/>
                  </a:ext>
                </a:extLst>
              </a:tr>
              <a:tr h="343590">
                <a:tc>
                  <a:txBody>
                    <a:bodyPr/>
                    <a:lstStyle/>
                    <a:p>
                      <a:pPr fontAlgn="base" latinLnBrk="0"/>
                      <a:r>
                        <a:rPr lang="en-US" sz="1500">
                          <a:effectLst/>
                        </a:rPr>
                        <a:t>35%</a:t>
                      </a:r>
                      <a:endParaRPr lang="en-US" sz="1500">
                        <a:effectLst/>
                        <a:latin typeface="Roboto Mono"/>
                      </a:endParaRPr>
                    </a:p>
                  </a:txBody>
                  <a:tcPr marL="78089" marR="78089" marT="39044" marB="39044" anchor="ctr"/>
                </a:tc>
                <a:tc>
                  <a:txBody>
                    <a:bodyPr/>
                    <a:lstStyle/>
                    <a:p>
                      <a:pPr fontAlgn="base" latinLnBrk="0"/>
                      <a:r>
                        <a:rPr lang="en-US" sz="1500">
                          <a:effectLst/>
                        </a:rPr>
                        <a:t>$200,000</a:t>
                      </a:r>
                      <a:endParaRPr lang="en-US" sz="1500">
                        <a:effectLst/>
                        <a:latin typeface="Roboto Mono"/>
                      </a:endParaRPr>
                    </a:p>
                  </a:txBody>
                  <a:tcPr marL="78089" marR="78089" marT="39044" marB="39044" anchor="ctr"/>
                </a:tc>
                <a:tc>
                  <a:txBody>
                    <a:bodyPr/>
                    <a:lstStyle/>
                    <a:p>
                      <a:pPr fontAlgn="base" latinLnBrk="0"/>
                      <a:r>
                        <a:rPr lang="en-US" sz="1500">
                          <a:effectLst/>
                        </a:rPr>
                        <a:t>$400,000</a:t>
                      </a:r>
                      <a:endParaRPr lang="en-US" sz="1500">
                        <a:effectLst/>
                        <a:latin typeface="Roboto Mono"/>
                      </a:endParaRPr>
                    </a:p>
                  </a:txBody>
                  <a:tcPr marL="78089" marR="78089" marT="39044" marB="39044" anchor="ctr"/>
                </a:tc>
                <a:tc>
                  <a:txBody>
                    <a:bodyPr/>
                    <a:lstStyle/>
                    <a:p>
                      <a:pPr fontAlgn="base" latinLnBrk="0"/>
                      <a:r>
                        <a:rPr lang="en-US" sz="1500">
                          <a:effectLst/>
                        </a:rPr>
                        <a:t>$200,000</a:t>
                      </a:r>
                      <a:endParaRPr lang="en-US" sz="1500">
                        <a:effectLst/>
                        <a:latin typeface="Roboto Mono"/>
                      </a:endParaRPr>
                    </a:p>
                  </a:txBody>
                  <a:tcPr marL="78089" marR="78089" marT="39044" marB="39044" anchor="ctr"/>
                </a:tc>
                <a:extLst>
                  <a:ext uri="{0D108BD9-81ED-4DB2-BD59-A6C34878D82A}">
                    <a16:rowId xmlns:a16="http://schemas.microsoft.com/office/drawing/2014/main" val="354229954"/>
                  </a:ext>
                </a:extLst>
              </a:tr>
              <a:tr h="343590">
                <a:tc>
                  <a:txBody>
                    <a:bodyPr/>
                    <a:lstStyle/>
                    <a:p>
                      <a:pPr fontAlgn="base" latinLnBrk="0"/>
                      <a:r>
                        <a:rPr lang="en-US" sz="1500">
                          <a:effectLst/>
                        </a:rPr>
                        <a:t>37%</a:t>
                      </a:r>
                      <a:endParaRPr lang="en-US" sz="1500">
                        <a:effectLst/>
                        <a:latin typeface="Roboto Mono"/>
                      </a:endParaRPr>
                    </a:p>
                  </a:txBody>
                  <a:tcPr marL="78089" marR="78089" marT="39044" marB="39044" anchor="ctr"/>
                </a:tc>
                <a:tc>
                  <a:txBody>
                    <a:bodyPr/>
                    <a:lstStyle/>
                    <a:p>
                      <a:pPr fontAlgn="base" latinLnBrk="0"/>
                      <a:r>
                        <a:rPr lang="en-US" sz="1500">
                          <a:effectLst/>
                        </a:rPr>
                        <a:t>$500,000</a:t>
                      </a:r>
                      <a:endParaRPr lang="en-US" sz="1500">
                        <a:effectLst/>
                        <a:latin typeface="Roboto Mono"/>
                      </a:endParaRPr>
                    </a:p>
                  </a:txBody>
                  <a:tcPr marL="78089" marR="78089" marT="39044" marB="39044" anchor="ctr"/>
                </a:tc>
                <a:tc>
                  <a:txBody>
                    <a:bodyPr/>
                    <a:lstStyle/>
                    <a:p>
                      <a:pPr fontAlgn="base" latinLnBrk="0"/>
                      <a:r>
                        <a:rPr lang="en-US" sz="1500">
                          <a:effectLst/>
                        </a:rPr>
                        <a:t>$600,000</a:t>
                      </a:r>
                      <a:endParaRPr lang="en-US" sz="1500">
                        <a:effectLst/>
                        <a:latin typeface="Roboto Mono"/>
                      </a:endParaRPr>
                    </a:p>
                  </a:txBody>
                  <a:tcPr marL="78089" marR="78089" marT="39044" marB="39044" anchor="ctr"/>
                </a:tc>
                <a:tc>
                  <a:txBody>
                    <a:bodyPr/>
                    <a:lstStyle/>
                    <a:p>
                      <a:pPr fontAlgn="base" latinLnBrk="0"/>
                      <a:r>
                        <a:rPr lang="en-US" sz="1500">
                          <a:effectLst/>
                        </a:rPr>
                        <a:t>$500,000</a:t>
                      </a:r>
                      <a:endParaRPr lang="en-US" sz="1500">
                        <a:effectLst/>
                        <a:latin typeface="Roboto Mono"/>
                      </a:endParaRPr>
                    </a:p>
                  </a:txBody>
                  <a:tcPr marL="78089" marR="78089" marT="39044" marB="39044" anchor="ctr"/>
                </a:tc>
                <a:extLst>
                  <a:ext uri="{0D108BD9-81ED-4DB2-BD59-A6C34878D82A}">
                    <a16:rowId xmlns:a16="http://schemas.microsoft.com/office/drawing/2014/main" val="1142774988"/>
                  </a:ext>
                </a:extLst>
              </a:tr>
            </a:tbl>
          </a:graphicData>
        </a:graphic>
      </p:graphicFrame>
    </p:spTree>
    <p:extLst>
      <p:ext uri="{BB962C8B-B14F-4D97-AF65-F5344CB8AC3E}">
        <p14:creationId xmlns:p14="http://schemas.microsoft.com/office/powerpoint/2010/main" val="75860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8D108A6-3BB5-475B-A7BF-4183753080A8}"/>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Earned Income Tax Credit Table</a:t>
            </a:r>
          </a:p>
        </p:txBody>
      </p:sp>
      <p:graphicFrame>
        <p:nvGraphicFramePr>
          <p:cNvPr id="4" name="Content Placeholder 3">
            <a:extLst>
              <a:ext uri="{FF2B5EF4-FFF2-40B4-BE49-F238E27FC236}">
                <a16:creationId xmlns:a16="http://schemas.microsoft.com/office/drawing/2014/main" id="{188106EA-6984-4CF9-9094-743B54BD49AF}"/>
              </a:ext>
            </a:extLst>
          </p:cNvPr>
          <p:cNvGraphicFramePr>
            <a:graphicFrameLocks noGrp="1"/>
          </p:cNvGraphicFramePr>
          <p:nvPr>
            <p:ph idx="1"/>
            <p:extLst>
              <p:ext uri="{D42A27DB-BD31-4B8C-83A1-F6EECF244321}">
                <p14:modId xmlns:p14="http://schemas.microsoft.com/office/powerpoint/2010/main" val="1353869123"/>
              </p:ext>
            </p:extLst>
          </p:nvPr>
        </p:nvGraphicFramePr>
        <p:xfrm>
          <a:off x="1428290" y="2899956"/>
          <a:ext cx="9335421" cy="3131371"/>
        </p:xfrm>
        <a:graphic>
          <a:graphicData uri="http://schemas.openxmlformats.org/drawingml/2006/table">
            <a:tbl>
              <a:tblPr firstRow="1" bandRow="1"/>
              <a:tblGrid>
                <a:gridCol w="1624438">
                  <a:extLst>
                    <a:ext uri="{9D8B030D-6E8A-4147-A177-3AD203B41FA5}">
                      <a16:colId xmlns:a16="http://schemas.microsoft.com/office/drawing/2014/main" val="3676618979"/>
                    </a:ext>
                  </a:extLst>
                </a:gridCol>
                <a:gridCol w="1675518">
                  <a:extLst>
                    <a:ext uri="{9D8B030D-6E8A-4147-A177-3AD203B41FA5}">
                      <a16:colId xmlns:a16="http://schemas.microsoft.com/office/drawing/2014/main" val="1141625722"/>
                    </a:ext>
                  </a:extLst>
                </a:gridCol>
                <a:gridCol w="1457312">
                  <a:extLst>
                    <a:ext uri="{9D8B030D-6E8A-4147-A177-3AD203B41FA5}">
                      <a16:colId xmlns:a16="http://schemas.microsoft.com/office/drawing/2014/main" val="355968659"/>
                    </a:ext>
                  </a:extLst>
                </a:gridCol>
                <a:gridCol w="1457312">
                  <a:extLst>
                    <a:ext uri="{9D8B030D-6E8A-4147-A177-3AD203B41FA5}">
                      <a16:colId xmlns:a16="http://schemas.microsoft.com/office/drawing/2014/main" val="693520910"/>
                    </a:ext>
                  </a:extLst>
                </a:gridCol>
                <a:gridCol w="1558363">
                  <a:extLst>
                    <a:ext uri="{9D8B030D-6E8A-4147-A177-3AD203B41FA5}">
                      <a16:colId xmlns:a16="http://schemas.microsoft.com/office/drawing/2014/main" val="2777412556"/>
                    </a:ext>
                  </a:extLst>
                </a:gridCol>
                <a:gridCol w="1562478">
                  <a:extLst>
                    <a:ext uri="{9D8B030D-6E8A-4147-A177-3AD203B41FA5}">
                      <a16:colId xmlns:a16="http://schemas.microsoft.com/office/drawing/2014/main" val="3016935415"/>
                    </a:ext>
                  </a:extLst>
                </a:gridCol>
              </a:tblGrid>
              <a:tr h="254473">
                <a:tc gridSpan="6">
                  <a:txBody>
                    <a:bodyPr/>
                    <a:lstStyle/>
                    <a:p>
                      <a:r>
                        <a:rPr lang="en-US" sz="1100"/>
                        <a:t>2018 Earned Income Tax Credit Parameters</a:t>
                      </a:r>
                    </a:p>
                  </a:txBody>
                  <a:tcPr marL="55172" marR="55172" marT="27585" marB="27585" anchor="ctr">
                    <a:solidFill>
                      <a:srgbClr val="FEFEF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48610558"/>
                  </a:ext>
                </a:extLst>
              </a:tr>
              <a:tr h="254473">
                <a:tc>
                  <a:txBody>
                    <a:bodyPr/>
                    <a:lstStyle/>
                    <a:p>
                      <a:pPr algn="l" fontAlgn="ctr" latinLnBrk="0"/>
                      <a:r>
                        <a:rPr lang="en-US" sz="1100" b="1">
                          <a:effectLst/>
                          <a:latin typeface="inherit"/>
                        </a:rPr>
                        <a:t>Filing Status</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FEFEFE"/>
                    </a:solidFill>
                  </a:tcPr>
                </a:tc>
                <a:tc>
                  <a:txBody>
                    <a:bodyPr/>
                    <a:lstStyle/>
                    <a:p>
                      <a:pPr algn="l" fontAlgn="ctr" latinLnBrk="0"/>
                      <a:r>
                        <a:rPr lang="en-US" sz="1100" b="1">
                          <a:effectLst/>
                          <a:latin typeface="inherit"/>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algn="l" fontAlgn="ctr" latinLnBrk="0"/>
                      <a:r>
                        <a:rPr lang="en-US" sz="1100" b="1">
                          <a:effectLst/>
                          <a:latin typeface="inherit"/>
                        </a:rPr>
                        <a:t>No Children</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algn="l" fontAlgn="ctr" latinLnBrk="0"/>
                      <a:r>
                        <a:rPr lang="en-US" sz="1100" b="1">
                          <a:effectLst/>
                          <a:latin typeface="inherit"/>
                        </a:rPr>
                        <a:t>One Child</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algn="l" fontAlgn="ctr" latinLnBrk="0"/>
                      <a:r>
                        <a:rPr lang="en-US" sz="1100" b="1">
                          <a:effectLst/>
                          <a:latin typeface="inherit"/>
                        </a:rPr>
                        <a:t>Two Children</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algn="l" fontAlgn="ctr" latinLnBrk="0"/>
                      <a:r>
                        <a:rPr lang="en-US" sz="1100" b="1">
                          <a:effectLst/>
                          <a:latin typeface="inherit"/>
                        </a:rPr>
                        <a:t>Three or More Children</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extLst>
                  <a:ext uri="{0D108BD9-81ED-4DB2-BD59-A6C34878D82A}">
                    <a16:rowId xmlns:a16="http://schemas.microsoft.com/office/drawing/2014/main" val="1357664247"/>
                  </a:ext>
                </a:extLst>
              </a:tr>
              <a:tr h="254473">
                <a:tc rowSpan="4">
                  <a:txBody>
                    <a:bodyPr/>
                    <a:lstStyle/>
                    <a:p>
                      <a:pPr fontAlgn="base" latinLnBrk="0"/>
                      <a:r>
                        <a:rPr lang="en-US" sz="1100">
                          <a:effectLst/>
                          <a:latin typeface="Lato"/>
                        </a:rPr>
                        <a:t>Single or Head of Household</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Income at Max Credit</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$6,800.00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$10,200.00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$14,320.00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$14,320.00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extLst>
                  <a:ext uri="{0D108BD9-81ED-4DB2-BD59-A6C34878D82A}">
                    <a16:rowId xmlns:a16="http://schemas.microsoft.com/office/drawing/2014/main" val="2732669218"/>
                  </a:ext>
                </a:extLst>
              </a:tr>
              <a:tr h="254473">
                <a:tc vMerge="1">
                  <a:txBody>
                    <a:bodyPr/>
                    <a:lstStyle/>
                    <a:p>
                      <a:endParaRPr lang="en-US"/>
                    </a:p>
                  </a:txBody>
                  <a:tcPr/>
                </a:tc>
                <a:tc>
                  <a:txBody>
                    <a:bodyPr/>
                    <a:lstStyle/>
                    <a:p>
                      <a:pPr fontAlgn="base" latinLnBrk="0"/>
                      <a:r>
                        <a:rPr lang="en-US" sz="1100">
                          <a:effectLst/>
                          <a:latin typeface="Roboto Mono"/>
                        </a:rPr>
                        <a:t>Maximum Credit</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$520.00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$3,468.00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$5,728.00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$6,444.00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extLst>
                  <a:ext uri="{0D108BD9-81ED-4DB2-BD59-A6C34878D82A}">
                    <a16:rowId xmlns:a16="http://schemas.microsoft.com/office/drawing/2014/main" val="3996458263"/>
                  </a:ext>
                </a:extLst>
              </a:tr>
              <a:tr h="254473">
                <a:tc vMerge="1">
                  <a:txBody>
                    <a:bodyPr/>
                    <a:lstStyle/>
                    <a:p>
                      <a:endParaRPr lang="en-US"/>
                    </a:p>
                  </a:txBody>
                  <a:tcPr/>
                </a:tc>
                <a:tc>
                  <a:txBody>
                    <a:bodyPr/>
                    <a:lstStyle/>
                    <a:p>
                      <a:pPr fontAlgn="base" latinLnBrk="0"/>
                      <a:r>
                        <a:rPr lang="en-US" sz="1100">
                          <a:effectLst/>
                          <a:latin typeface="Roboto Mono"/>
                        </a:rPr>
                        <a:t>Phaseout Begins</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$8,510.00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$18,700.00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$18,700.00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$18,700.00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extLst>
                  <a:ext uri="{0D108BD9-81ED-4DB2-BD59-A6C34878D82A}">
                    <a16:rowId xmlns:a16="http://schemas.microsoft.com/office/drawing/2014/main" val="1534534911"/>
                  </a:ext>
                </a:extLst>
              </a:tr>
              <a:tr h="420557">
                <a:tc vMerge="1">
                  <a:txBody>
                    <a:bodyPr/>
                    <a:lstStyle/>
                    <a:p>
                      <a:endParaRPr lang="en-US"/>
                    </a:p>
                  </a:txBody>
                  <a:tcPr/>
                </a:tc>
                <a:tc>
                  <a:txBody>
                    <a:bodyPr/>
                    <a:lstStyle/>
                    <a:p>
                      <a:pPr fontAlgn="base" latinLnBrk="0"/>
                      <a:r>
                        <a:rPr lang="en-US" sz="1100">
                          <a:effectLst/>
                          <a:latin typeface="Roboto Mono"/>
                        </a:rPr>
                        <a:t>Phaseout Ends (Credit Equals Zero)</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$15,310.00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$40,402.00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$45,898.00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$49,298.00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extLst>
                  <a:ext uri="{0D108BD9-81ED-4DB2-BD59-A6C34878D82A}">
                    <a16:rowId xmlns:a16="http://schemas.microsoft.com/office/drawing/2014/main" val="143882288"/>
                  </a:ext>
                </a:extLst>
              </a:tr>
              <a:tr h="254473">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 </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extLst>
                  <a:ext uri="{0D108BD9-81ED-4DB2-BD59-A6C34878D82A}">
                    <a16:rowId xmlns:a16="http://schemas.microsoft.com/office/drawing/2014/main" val="2127560291"/>
                  </a:ext>
                </a:extLst>
              </a:tr>
              <a:tr h="254473">
                <a:tc rowSpan="4">
                  <a:txBody>
                    <a:bodyPr/>
                    <a:lstStyle/>
                    <a:p>
                      <a:pPr fontAlgn="base" latinLnBrk="0"/>
                      <a:r>
                        <a:rPr lang="en-US" sz="1100">
                          <a:effectLst/>
                          <a:latin typeface="Lato"/>
                        </a:rPr>
                        <a:t>Married Filing Jointly</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Income at Max Credit</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$6,800.00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$10,200.00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$14,320.00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$14,320.00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extLst>
                  <a:ext uri="{0D108BD9-81ED-4DB2-BD59-A6C34878D82A}">
                    <a16:rowId xmlns:a16="http://schemas.microsoft.com/office/drawing/2014/main" val="2836524426"/>
                  </a:ext>
                </a:extLst>
              </a:tr>
              <a:tr h="254473">
                <a:tc vMerge="1">
                  <a:txBody>
                    <a:bodyPr/>
                    <a:lstStyle/>
                    <a:p>
                      <a:endParaRPr lang="en-US"/>
                    </a:p>
                  </a:txBody>
                  <a:tcPr/>
                </a:tc>
                <a:tc>
                  <a:txBody>
                    <a:bodyPr/>
                    <a:lstStyle/>
                    <a:p>
                      <a:pPr fontAlgn="base" latinLnBrk="0"/>
                      <a:r>
                        <a:rPr lang="en-US" sz="1100">
                          <a:effectLst/>
                          <a:latin typeface="Roboto Mono"/>
                        </a:rPr>
                        <a:t>Maximum Credit</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$520.00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$3,468.00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$5,728.00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$6,444.00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extLst>
                  <a:ext uri="{0D108BD9-81ED-4DB2-BD59-A6C34878D82A}">
                    <a16:rowId xmlns:a16="http://schemas.microsoft.com/office/drawing/2014/main" val="1370914157"/>
                  </a:ext>
                </a:extLst>
              </a:tr>
              <a:tr h="254473">
                <a:tc vMerge="1">
                  <a:txBody>
                    <a:bodyPr/>
                    <a:lstStyle/>
                    <a:p>
                      <a:endParaRPr lang="en-US"/>
                    </a:p>
                  </a:txBody>
                  <a:tcPr/>
                </a:tc>
                <a:tc>
                  <a:txBody>
                    <a:bodyPr/>
                    <a:lstStyle/>
                    <a:p>
                      <a:pPr fontAlgn="base" latinLnBrk="0"/>
                      <a:r>
                        <a:rPr lang="en-US" sz="1100">
                          <a:effectLst/>
                          <a:latin typeface="Roboto Mono"/>
                        </a:rPr>
                        <a:t>Phaseout Begins</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$14,200.00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$24,400.00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$24,400.00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tc>
                  <a:txBody>
                    <a:bodyPr/>
                    <a:lstStyle/>
                    <a:p>
                      <a:pPr fontAlgn="base" latinLnBrk="0"/>
                      <a:r>
                        <a:rPr lang="en-US" sz="1100">
                          <a:effectLst/>
                          <a:latin typeface="Roboto Mono"/>
                        </a:rPr>
                        <a:t>$24,400.00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EFEFE"/>
                    </a:solidFill>
                  </a:tcPr>
                </a:tc>
                <a:extLst>
                  <a:ext uri="{0D108BD9-81ED-4DB2-BD59-A6C34878D82A}">
                    <a16:rowId xmlns:a16="http://schemas.microsoft.com/office/drawing/2014/main" val="4103676583"/>
                  </a:ext>
                </a:extLst>
              </a:tr>
              <a:tr h="420557">
                <a:tc vMerge="1">
                  <a:txBody>
                    <a:bodyPr/>
                    <a:lstStyle/>
                    <a:p>
                      <a:endParaRPr lang="en-US"/>
                    </a:p>
                  </a:txBody>
                  <a:tcPr/>
                </a:tc>
                <a:tc>
                  <a:txBody>
                    <a:bodyPr/>
                    <a:lstStyle/>
                    <a:p>
                      <a:pPr fontAlgn="base" latinLnBrk="0"/>
                      <a:r>
                        <a:rPr lang="en-US" sz="1100">
                          <a:effectLst/>
                          <a:latin typeface="Roboto Mono"/>
                        </a:rPr>
                        <a:t>Phaseout Ends (Credit Equals Zero)</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$21,000.00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$46,102.00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$51,598.00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fontAlgn="base" latinLnBrk="0"/>
                      <a:r>
                        <a:rPr lang="en-US" sz="1100">
                          <a:effectLst/>
                          <a:latin typeface="Roboto Mono"/>
                        </a:rPr>
                        <a:t>$54,998.00</a:t>
                      </a:r>
                    </a:p>
                  </a:txBody>
                  <a:tcPr marL="55172" marR="55172" marT="27585" marB="2758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extLst>
                  <a:ext uri="{0D108BD9-81ED-4DB2-BD59-A6C34878D82A}">
                    <a16:rowId xmlns:a16="http://schemas.microsoft.com/office/drawing/2014/main" val="1191424256"/>
                  </a:ext>
                </a:extLst>
              </a:tr>
            </a:tbl>
          </a:graphicData>
        </a:graphic>
      </p:graphicFrame>
    </p:spTree>
    <p:extLst>
      <p:ext uri="{BB962C8B-B14F-4D97-AF65-F5344CB8AC3E}">
        <p14:creationId xmlns:p14="http://schemas.microsoft.com/office/powerpoint/2010/main" val="3212310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chemeClr val="accent6">
                  <a:lumMod val="90000"/>
                </a:schemeClr>
              </a:gs>
              <a:gs pos="25000">
                <a:schemeClr val="accent6">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7B434DA-AB84-4EB4-89CF-4BD0AB9735A8}"/>
              </a:ext>
            </a:extLst>
          </p:cNvPr>
          <p:cNvSpPr>
            <a:spLocks noGrp="1"/>
          </p:cNvSpPr>
          <p:nvPr>
            <p:ph type="title"/>
          </p:nvPr>
        </p:nvSpPr>
        <p:spPr>
          <a:xfrm>
            <a:off x="640079" y="2053641"/>
            <a:ext cx="3669161" cy="2760098"/>
          </a:xfrm>
        </p:spPr>
        <p:txBody>
          <a:bodyPr>
            <a:normAutofit/>
          </a:bodyPr>
          <a:lstStyle/>
          <a:p>
            <a:r>
              <a:rPr lang="en-US">
                <a:solidFill>
                  <a:srgbClr val="FFFFFF"/>
                </a:solidFill>
              </a:rPr>
              <a:t>What is a tax return?</a:t>
            </a:r>
          </a:p>
        </p:txBody>
      </p:sp>
      <p:sp>
        <p:nvSpPr>
          <p:cNvPr id="3" name="Content Placeholder 2">
            <a:extLst>
              <a:ext uri="{FF2B5EF4-FFF2-40B4-BE49-F238E27FC236}">
                <a16:creationId xmlns:a16="http://schemas.microsoft.com/office/drawing/2014/main" id="{D865ACAE-738F-4D40-8B88-2FF0F015CF18}"/>
              </a:ext>
            </a:extLst>
          </p:cNvPr>
          <p:cNvSpPr>
            <a:spLocks noGrp="1"/>
          </p:cNvSpPr>
          <p:nvPr>
            <p:ph idx="1"/>
          </p:nvPr>
        </p:nvSpPr>
        <p:spPr>
          <a:xfrm>
            <a:off x="6090574" y="801866"/>
            <a:ext cx="5306084" cy="5230634"/>
          </a:xfrm>
        </p:spPr>
        <p:txBody>
          <a:bodyPr anchor="ctr">
            <a:normAutofit/>
          </a:bodyPr>
          <a:lstStyle/>
          <a:p>
            <a:pPr marL="0" indent="0">
              <a:buNone/>
            </a:pPr>
            <a:r>
              <a:rPr lang="en-US" sz="2400">
                <a:solidFill>
                  <a:srgbClr val="000000"/>
                </a:solidFill>
                <a:effectLst/>
              </a:rPr>
              <a:t>A tax return is a report that is filed out for local, state and federal IRS listing your income in order to collect on taxes</a:t>
            </a:r>
          </a:p>
          <a:p>
            <a:pPr marL="0" indent="0">
              <a:buNone/>
            </a:pPr>
            <a:endParaRPr lang="en-US" sz="2400">
              <a:solidFill>
                <a:srgbClr val="000000"/>
              </a:solidFill>
            </a:endParaRPr>
          </a:p>
        </p:txBody>
      </p:sp>
    </p:spTree>
    <p:extLst>
      <p:ext uri="{BB962C8B-B14F-4D97-AF65-F5344CB8AC3E}">
        <p14:creationId xmlns:p14="http://schemas.microsoft.com/office/powerpoint/2010/main" val="352280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9C10-B38E-4DD3-AAA8-43427187E45B}"/>
              </a:ext>
            </a:extLst>
          </p:cNvPr>
          <p:cNvSpPr>
            <a:spLocks noGrp="1"/>
          </p:cNvSpPr>
          <p:nvPr>
            <p:ph type="title"/>
          </p:nvPr>
        </p:nvSpPr>
        <p:spPr>
          <a:xfrm>
            <a:off x="838200" y="365125"/>
            <a:ext cx="10515600" cy="1325563"/>
          </a:xfrm>
        </p:spPr>
        <p:txBody>
          <a:bodyPr>
            <a:normAutofit/>
          </a:bodyPr>
          <a:lstStyle/>
          <a:p>
            <a:r>
              <a:rPr lang="en-US" dirty="0"/>
              <a:t>Who must file a return?</a:t>
            </a:r>
          </a:p>
        </p:txBody>
      </p:sp>
      <p:graphicFrame>
        <p:nvGraphicFramePr>
          <p:cNvPr id="5" name="Content Placeholder 2">
            <a:extLst>
              <a:ext uri="{FF2B5EF4-FFF2-40B4-BE49-F238E27FC236}">
                <a16:creationId xmlns:a16="http://schemas.microsoft.com/office/drawing/2014/main" id="{427DE4FE-16E4-4526-B25D-2527572BF299}"/>
              </a:ext>
            </a:extLst>
          </p:cNvPr>
          <p:cNvGraphicFramePr>
            <a:graphicFrameLocks noGrp="1"/>
          </p:cNvGraphicFramePr>
          <p:nvPr>
            <p:ph idx="1"/>
            <p:extLst>
              <p:ext uri="{D42A27DB-BD31-4B8C-83A1-F6EECF244321}">
                <p14:modId xmlns:p14="http://schemas.microsoft.com/office/powerpoint/2010/main" val="24511364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95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442AE7-EE2F-460A-BDFA-34C732F8A03A}"/>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rPr>
              <a:t>1040 Section 1: Basic Information</a:t>
            </a:r>
            <a:endParaRPr lang="en-US">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E0178A-6C0C-49D8-883F-009B1808BE6B}"/>
              </a:ext>
            </a:extLst>
          </p:cNvPr>
          <p:cNvSpPr>
            <a:spLocks noGrp="1"/>
          </p:cNvSpPr>
          <p:nvPr>
            <p:ph idx="1"/>
          </p:nvPr>
        </p:nvSpPr>
        <p:spPr>
          <a:xfrm>
            <a:off x="4976031" y="963877"/>
            <a:ext cx="6377769" cy="4930246"/>
          </a:xfrm>
        </p:spPr>
        <p:txBody>
          <a:bodyPr anchor="ctr">
            <a:normAutofit/>
          </a:bodyPr>
          <a:lstStyle/>
          <a:p>
            <a:r>
              <a:rPr lang="en-US" sz="2000"/>
              <a:t>This is where your name, SSN, spouse’s name, spouse SSN, (Spouse info does not get put here if you are filing married filing separately) and address goes.  Which spouse is first on the tax return does not matter to the IRS. </a:t>
            </a:r>
          </a:p>
          <a:p>
            <a:r>
              <a:rPr lang="en-US" sz="2000"/>
              <a:t>The Presidential Election Campaign donation requires a yes or no answer. Neither answer affects your return.  Every four years, the federal government distributes dollars from the Fund (sometimes called public funds or federal funds) to qualified Presidential candidates and national party committees for use in the Presidential elections. Whatever money is left over at the end of the Presidential election remains in the fund and is used in the next election, four years later. - </a:t>
            </a:r>
            <a:r>
              <a:rPr lang="en-US" sz="2000" u="sng">
                <a:hlinkClick r:id="rId2"/>
              </a:rPr>
              <a:t>http://www.fec.gov/info/checkoff.htm</a:t>
            </a:r>
            <a:endParaRPr lang="en-US" sz="2000"/>
          </a:p>
          <a:p>
            <a:endParaRPr lang="en-US" sz="2000"/>
          </a:p>
        </p:txBody>
      </p:sp>
    </p:spTree>
    <p:extLst>
      <p:ext uri="{BB962C8B-B14F-4D97-AF65-F5344CB8AC3E}">
        <p14:creationId xmlns:p14="http://schemas.microsoft.com/office/powerpoint/2010/main" val="2600067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A641AED-3929-4EBE-BB79-EC3AAB5C823E}"/>
              </a:ext>
            </a:extLst>
          </p:cNvPr>
          <p:cNvSpPr>
            <a:spLocks noGrp="1"/>
          </p:cNvSpPr>
          <p:nvPr>
            <p:ph type="title"/>
          </p:nvPr>
        </p:nvSpPr>
        <p:spPr>
          <a:xfrm>
            <a:off x="904877" y="2415322"/>
            <a:ext cx="3451730" cy="2399869"/>
          </a:xfrm>
        </p:spPr>
        <p:txBody>
          <a:bodyPr>
            <a:normAutofit/>
          </a:bodyPr>
          <a:lstStyle/>
          <a:p>
            <a:pPr algn="ctr"/>
            <a:r>
              <a:rPr lang="en-US" sz="4000" b="1">
                <a:solidFill>
                  <a:srgbClr val="FFFFFF"/>
                </a:solidFill>
              </a:rPr>
              <a:t>Section 2: Filing Status</a:t>
            </a:r>
            <a:br>
              <a:rPr lang="en-US" sz="4000">
                <a:solidFill>
                  <a:srgbClr val="FFFFFF"/>
                </a:solidFill>
              </a:rPr>
            </a:br>
            <a:endParaRPr lang="en-US" sz="4000">
              <a:solidFill>
                <a:srgbClr val="FFFFFF"/>
              </a:solidFill>
            </a:endParaRPr>
          </a:p>
        </p:txBody>
      </p:sp>
      <p:sp>
        <p:nvSpPr>
          <p:cNvPr id="3" name="Content Placeholder 2">
            <a:extLst>
              <a:ext uri="{FF2B5EF4-FFF2-40B4-BE49-F238E27FC236}">
                <a16:creationId xmlns:a16="http://schemas.microsoft.com/office/drawing/2014/main" id="{9F9BB341-EA12-4FBD-819C-6FDEA6F23794}"/>
              </a:ext>
            </a:extLst>
          </p:cNvPr>
          <p:cNvSpPr>
            <a:spLocks noGrp="1"/>
          </p:cNvSpPr>
          <p:nvPr>
            <p:ph idx="1"/>
          </p:nvPr>
        </p:nvSpPr>
        <p:spPr>
          <a:xfrm>
            <a:off x="5120640" y="804672"/>
            <a:ext cx="6281928" cy="5248656"/>
          </a:xfrm>
        </p:spPr>
        <p:txBody>
          <a:bodyPr anchor="ctr">
            <a:normAutofit/>
          </a:bodyPr>
          <a:lstStyle/>
          <a:p>
            <a:pPr marL="0" indent="0">
              <a:buNone/>
            </a:pPr>
            <a:endParaRPr lang="en-US" sz="2000"/>
          </a:p>
          <a:p>
            <a:pPr marL="0" indent="0">
              <a:buNone/>
            </a:pPr>
            <a:r>
              <a:rPr lang="en-US" sz="2000"/>
              <a:t>There are 5 filing status to choose from: single, married filing jointly, married filing separately, Head of Household and Qualifying Widower with dependent child. The filing status is important because it is one of the factors that determine which tax bracket you are in. The others are covered later. The definitions of the five statuses are as follows per the IRS at www.irs.gov:</a:t>
            </a:r>
          </a:p>
          <a:p>
            <a:endParaRPr lang="en-US" sz="2000"/>
          </a:p>
        </p:txBody>
      </p:sp>
    </p:spTree>
    <p:extLst>
      <p:ext uri="{BB962C8B-B14F-4D97-AF65-F5344CB8AC3E}">
        <p14:creationId xmlns:p14="http://schemas.microsoft.com/office/powerpoint/2010/main" val="2454948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2132</Words>
  <Application>Microsoft Office PowerPoint</Application>
  <PresentationFormat>Widescreen</PresentationFormat>
  <Paragraphs>158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inherit</vt:lpstr>
      <vt:lpstr>Lato</vt:lpstr>
      <vt:lpstr>Roboto Mono</vt:lpstr>
      <vt:lpstr>Office Theme</vt:lpstr>
      <vt:lpstr>    Understanding a Basic Tax Return </vt:lpstr>
      <vt:lpstr>1st things 1st </vt:lpstr>
      <vt:lpstr>2018 Changes to Federal Tax Return</vt:lpstr>
      <vt:lpstr>Tax Bracket and Rates Table </vt:lpstr>
      <vt:lpstr>Earned Income Tax Credit Table</vt:lpstr>
      <vt:lpstr>What is a tax return?</vt:lpstr>
      <vt:lpstr>Who must file a return?</vt:lpstr>
      <vt:lpstr>1040 Section 1: Basic Information</vt:lpstr>
      <vt:lpstr>Section 2: Filing Status </vt:lpstr>
      <vt:lpstr>Section 2: Filing Status</vt:lpstr>
      <vt:lpstr>Section 2: Filing Status</vt:lpstr>
      <vt:lpstr>Section 2: Filing Status</vt:lpstr>
      <vt:lpstr>Section 2: Filing Status</vt:lpstr>
      <vt:lpstr>Section 3: Dependents </vt:lpstr>
      <vt:lpstr>Section 4: Income </vt:lpstr>
      <vt:lpstr>Section 5: Standard vs Itemized Deduction</vt:lpstr>
      <vt:lpstr>Section 5 Itemized</vt:lpstr>
      <vt:lpstr>Section 6: Taxable Income  </vt:lpstr>
      <vt:lpstr>Section 7: Child Credit</vt:lpstr>
      <vt:lpstr>Section 7: Finishing 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Understanding a Basic Tax Return </dc:title>
  <dc:creator>Gena Peper</dc:creator>
  <cp:lastModifiedBy>Gena Peper</cp:lastModifiedBy>
  <cp:revision>2</cp:revision>
  <dcterms:created xsi:type="dcterms:W3CDTF">2019-01-07T21:05:27Z</dcterms:created>
  <dcterms:modified xsi:type="dcterms:W3CDTF">2019-01-12T19:37:33Z</dcterms:modified>
</cp:coreProperties>
</file>