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7"/>
  </p:notesMasterIdLst>
  <p:sldIdLst>
    <p:sldId id="256" r:id="rId2"/>
    <p:sldId id="295" r:id="rId3"/>
    <p:sldId id="257" r:id="rId4"/>
    <p:sldId id="258" r:id="rId5"/>
    <p:sldId id="280" r:id="rId6"/>
    <p:sldId id="284" r:id="rId7"/>
    <p:sldId id="300" r:id="rId8"/>
    <p:sldId id="292" r:id="rId9"/>
    <p:sldId id="294" r:id="rId10"/>
    <p:sldId id="264" r:id="rId11"/>
    <p:sldId id="263" r:id="rId12"/>
    <p:sldId id="291" r:id="rId13"/>
    <p:sldId id="281" r:id="rId14"/>
    <p:sldId id="282" r:id="rId15"/>
    <p:sldId id="283" r:id="rId16"/>
    <p:sldId id="265" r:id="rId17"/>
    <p:sldId id="301" r:id="rId18"/>
    <p:sldId id="260" r:id="rId19"/>
    <p:sldId id="287" r:id="rId20"/>
    <p:sldId id="278" r:id="rId21"/>
    <p:sldId id="266" r:id="rId22"/>
    <p:sldId id="290" r:id="rId23"/>
    <p:sldId id="272" r:id="rId24"/>
    <p:sldId id="296" r:id="rId25"/>
    <p:sldId id="307" r:id="rId26"/>
    <p:sldId id="274" r:id="rId27"/>
    <p:sldId id="279" r:id="rId28"/>
    <p:sldId id="302" r:id="rId29"/>
    <p:sldId id="277" r:id="rId30"/>
    <p:sldId id="267" r:id="rId31"/>
    <p:sldId id="268" r:id="rId32"/>
    <p:sldId id="270" r:id="rId33"/>
    <p:sldId id="298" r:id="rId34"/>
    <p:sldId id="269" r:id="rId35"/>
    <p:sldId id="276" r:id="rId36"/>
    <p:sldId id="293" r:id="rId37"/>
    <p:sldId id="285" r:id="rId38"/>
    <p:sldId id="273" r:id="rId39"/>
    <p:sldId id="303" r:id="rId40"/>
    <p:sldId id="271" r:id="rId41"/>
    <p:sldId id="286" r:id="rId42"/>
    <p:sldId id="275" r:id="rId43"/>
    <p:sldId id="288" r:id="rId44"/>
    <p:sldId id="289" r:id="rId45"/>
    <p:sldId id="30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Retention Rate for Employees of Companies with Lactation Support Programs</a:t>
            </a:r>
          </a:p>
        </c:rich>
      </c:tx>
      <c:layout/>
      <c:overlay val="0"/>
    </c:title>
    <c:autoTitleDeleted val="0"/>
    <c:plotArea>
      <c:layout/>
      <c:barChart>
        <c:barDir val="bar"/>
        <c:grouping val="clustered"/>
        <c:varyColors val="0"/>
        <c:ser>
          <c:idx val="0"/>
          <c:order val="0"/>
          <c:tx>
            <c:strRef>
              <c:f>Sheet1!$B$1</c:f>
              <c:strCache>
                <c:ptCount val="1"/>
                <c:pt idx="0">
                  <c:v>Retention Rate for Employees of Companies with Lactation Support Programs</c:v>
                </c:pt>
              </c:strCache>
            </c:strRef>
          </c:tx>
          <c:invertIfNegative val="0"/>
          <c:cat>
            <c:strRef>
              <c:f>Sheet1!$A$2:$A$3</c:f>
              <c:strCache>
                <c:ptCount val="2"/>
                <c:pt idx="0">
                  <c:v>National Average</c:v>
                </c:pt>
                <c:pt idx="1">
                  <c:v>Companies with Lacation Support Programs</c:v>
                </c:pt>
              </c:strCache>
            </c:strRef>
          </c:cat>
          <c:val>
            <c:numRef>
              <c:f>Sheet1!$B$2:$B$3</c:f>
              <c:numCache>
                <c:formatCode>0%</c:formatCode>
                <c:ptCount val="2"/>
                <c:pt idx="0">
                  <c:v>0.59</c:v>
                </c:pt>
                <c:pt idx="1">
                  <c:v>0.94</c:v>
                </c:pt>
              </c:numCache>
            </c:numRef>
          </c:val>
        </c:ser>
        <c:dLbls>
          <c:showLegendKey val="0"/>
          <c:showVal val="0"/>
          <c:showCatName val="0"/>
          <c:showSerName val="0"/>
          <c:showPercent val="0"/>
          <c:showBubbleSize val="0"/>
        </c:dLbls>
        <c:gapWidth val="150"/>
        <c:axId val="-2016041864"/>
        <c:axId val="-2016028520"/>
      </c:barChart>
      <c:catAx>
        <c:axId val="-2016041864"/>
        <c:scaling>
          <c:orientation val="minMax"/>
        </c:scaling>
        <c:delete val="0"/>
        <c:axPos val="l"/>
        <c:numFmt formatCode="General" sourceLinked="0"/>
        <c:majorTickMark val="out"/>
        <c:minorTickMark val="none"/>
        <c:tickLblPos val="nextTo"/>
        <c:txPr>
          <a:bodyPr/>
          <a:lstStyle/>
          <a:p>
            <a:pPr>
              <a:defRPr sz="1600"/>
            </a:pPr>
            <a:endParaRPr lang="en-US"/>
          </a:p>
        </c:txPr>
        <c:crossAx val="-2016028520"/>
        <c:crosses val="autoZero"/>
        <c:auto val="1"/>
        <c:lblAlgn val="ctr"/>
        <c:lblOffset val="100"/>
        <c:noMultiLvlLbl val="0"/>
      </c:catAx>
      <c:valAx>
        <c:axId val="-2016028520"/>
        <c:scaling>
          <c:orientation val="minMax"/>
        </c:scaling>
        <c:delete val="0"/>
        <c:axPos val="b"/>
        <c:majorGridlines/>
        <c:numFmt formatCode="0%" sourceLinked="1"/>
        <c:majorTickMark val="out"/>
        <c:minorTickMark val="none"/>
        <c:tickLblPos val="nextTo"/>
        <c:crossAx val="-2016041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Percentage of Infant Illness Requiring 1-Day Absence From Work</a:t>
            </a:r>
          </a:p>
        </c:rich>
      </c:tx>
      <c:layout/>
      <c:overlay val="0"/>
    </c:title>
    <c:autoTitleDeleted val="0"/>
    <c:plotArea>
      <c:layout/>
      <c:barChart>
        <c:barDir val="bar"/>
        <c:grouping val="clustered"/>
        <c:varyColors val="0"/>
        <c:ser>
          <c:idx val="0"/>
          <c:order val="0"/>
          <c:tx>
            <c:strRef>
              <c:f>Sheet1!$B$2</c:f>
              <c:strCache>
                <c:ptCount val="1"/>
                <c:pt idx="0">
                  <c:v>100%</c:v>
                </c:pt>
              </c:strCache>
            </c:strRef>
          </c:tx>
          <c:invertIfNegative val="0"/>
          <c:cat>
            <c:strRef>
              <c:f>Sheet1!$A$3:$A$4</c:f>
              <c:strCache>
                <c:ptCount val="2"/>
                <c:pt idx="0">
                  <c:v>Mothers of Breastfed Infants</c:v>
                </c:pt>
                <c:pt idx="1">
                  <c:v>Mothers of Formula Fed Infants</c:v>
                </c:pt>
              </c:strCache>
            </c:strRef>
          </c:cat>
          <c:val>
            <c:numRef>
              <c:f>Sheet1!$B$3:$B$4</c:f>
              <c:numCache>
                <c:formatCode>General</c:formatCode>
                <c:ptCount val="2"/>
                <c:pt idx="0">
                  <c:v>25.0</c:v>
                </c:pt>
                <c:pt idx="1">
                  <c:v>75.0</c:v>
                </c:pt>
              </c:numCache>
            </c:numRef>
          </c:val>
        </c:ser>
        <c:dLbls>
          <c:showLegendKey val="0"/>
          <c:showVal val="0"/>
          <c:showCatName val="0"/>
          <c:showSerName val="0"/>
          <c:showPercent val="0"/>
          <c:showBubbleSize val="0"/>
        </c:dLbls>
        <c:gapWidth val="150"/>
        <c:axId val="-2017342568"/>
        <c:axId val="-2017340440"/>
      </c:barChart>
      <c:catAx>
        <c:axId val="-2017342568"/>
        <c:scaling>
          <c:orientation val="minMax"/>
        </c:scaling>
        <c:delete val="0"/>
        <c:axPos val="l"/>
        <c:numFmt formatCode="General" sourceLinked="0"/>
        <c:majorTickMark val="out"/>
        <c:minorTickMark val="none"/>
        <c:tickLblPos val="nextTo"/>
        <c:crossAx val="-2017340440"/>
        <c:crosses val="autoZero"/>
        <c:auto val="1"/>
        <c:lblAlgn val="ctr"/>
        <c:lblOffset val="100"/>
        <c:noMultiLvlLbl val="0"/>
      </c:catAx>
      <c:valAx>
        <c:axId val="-2017340440"/>
        <c:scaling>
          <c:orientation val="minMax"/>
        </c:scaling>
        <c:delete val="0"/>
        <c:axPos val="b"/>
        <c:majorGridlines/>
        <c:numFmt formatCode="General" sourceLinked="1"/>
        <c:majorTickMark val="out"/>
        <c:minorTickMark val="none"/>
        <c:tickLblPos val="nextTo"/>
        <c:crossAx val="-2017342568"/>
        <c:crosses val="autoZero"/>
        <c:crossBetween val="between"/>
      </c:valAx>
    </c:plotArea>
    <c:legend>
      <c:legendPos val="r"/>
      <c:layout/>
      <c:overlay val="0"/>
    </c:legend>
    <c:plotVisOnly val="1"/>
    <c:dispBlanksAs val="gap"/>
    <c:showDLblsOverMax val="0"/>
  </c:chart>
  <c:spPr>
    <a:solidFill>
      <a:schemeClr val="lt1"/>
    </a:solidFill>
    <a:ln w="55000" cap="flat" cmpd="thickThin"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2B978-B87D-4E65-AACC-36039675F25D}" type="doc">
      <dgm:prSet loTypeId="urn:microsoft.com/office/officeart/2005/8/layout/hList7#1" loCatId="relationship" qsTypeId="urn:microsoft.com/office/officeart/2005/8/quickstyle/simple1" qsCatId="simple" csTypeId="urn:microsoft.com/office/officeart/2005/8/colors/colorful3" csCatId="colorful" phldr="1"/>
      <dgm:spPr/>
    </dgm:pt>
    <dgm:pt modelId="{54172F1D-66F3-4331-B5D9-6B46B0A7521D}">
      <dgm:prSet phldrT="[Text]"/>
      <dgm:spPr/>
      <dgm:t>
        <a:bodyPr/>
        <a:lstStyle/>
        <a:p>
          <a:r>
            <a:rPr lang="en-US" b="1" dirty="0"/>
            <a:t>Communication</a:t>
          </a:r>
        </a:p>
      </dgm:t>
    </dgm:pt>
    <dgm:pt modelId="{18678300-A91C-486C-A164-2A5446FB5F98}" type="parTrans" cxnId="{CB018391-B8EA-49F9-9633-8D69BDB33745}">
      <dgm:prSet/>
      <dgm:spPr/>
      <dgm:t>
        <a:bodyPr/>
        <a:lstStyle/>
        <a:p>
          <a:endParaRPr lang="en-US"/>
        </a:p>
      </dgm:t>
    </dgm:pt>
    <dgm:pt modelId="{C9CF24D9-8928-49FC-8C21-57827F88526B}" type="sibTrans" cxnId="{CB018391-B8EA-49F9-9633-8D69BDB33745}">
      <dgm:prSet/>
      <dgm:spPr/>
      <dgm:t>
        <a:bodyPr/>
        <a:lstStyle/>
        <a:p>
          <a:endParaRPr lang="en-US"/>
        </a:p>
      </dgm:t>
    </dgm:pt>
    <dgm:pt modelId="{6352E039-D050-46CA-98D0-4C335D5D9CFF}">
      <dgm:prSet phldrT="[Text]"/>
      <dgm:spPr/>
      <dgm:t>
        <a:bodyPr/>
        <a:lstStyle/>
        <a:p>
          <a:pPr algn="ctr"/>
          <a:r>
            <a:rPr lang="en-US" b="1" dirty="0" smtClean="0"/>
            <a:t>Facilities</a:t>
          </a:r>
          <a:endParaRPr lang="en-US" b="1" dirty="0"/>
        </a:p>
      </dgm:t>
    </dgm:pt>
    <dgm:pt modelId="{F6DB491D-1E43-4ED0-8B13-08F519DF873B}" type="parTrans" cxnId="{EC83B60F-8CAF-4C72-8182-236908EF0936}">
      <dgm:prSet/>
      <dgm:spPr/>
      <dgm:t>
        <a:bodyPr/>
        <a:lstStyle/>
        <a:p>
          <a:endParaRPr lang="en-US"/>
        </a:p>
      </dgm:t>
    </dgm:pt>
    <dgm:pt modelId="{8D37EDBB-7533-4E43-BDC7-333BD045A87C}" type="sibTrans" cxnId="{EC83B60F-8CAF-4C72-8182-236908EF0936}">
      <dgm:prSet/>
      <dgm:spPr/>
      <dgm:t>
        <a:bodyPr/>
        <a:lstStyle/>
        <a:p>
          <a:endParaRPr lang="en-US"/>
        </a:p>
      </dgm:t>
    </dgm:pt>
    <dgm:pt modelId="{C5631DEB-5418-4DE3-81FA-B0110B6C710A}">
      <dgm:prSet phldrT="[Text]"/>
      <dgm:spPr/>
      <dgm:t>
        <a:bodyPr/>
        <a:lstStyle/>
        <a:p>
          <a:r>
            <a:rPr lang="en-US" b="1" dirty="0"/>
            <a:t>Policy</a:t>
          </a:r>
        </a:p>
      </dgm:t>
    </dgm:pt>
    <dgm:pt modelId="{C379ACFD-79E8-4226-8D53-D2ADDEAA9242}" type="parTrans" cxnId="{E96BC86C-5C34-4D04-ABD1-D95BF0F69A7C}">
      <dgm:prSet/>
      <dgm:spPr/>
      <dgm:t>
        <a:bodyPr/>
        <a:lstStyle/>
        <a:p>
          <a:endParaRPr lang="en-US"/>
        </a:p>
      </dgm:t>
    </dgm:pt>
    <dgm:pt modelId="{2759F5FD-18F3-45E8-AEE7-7954BB152030}" type="sibTrans" cxnId="{E96BC86C-5C34-4D04-ABD1-D95BF0F69A7C}">
      <dgm:prSet/>
      <dgm:spPr/>
      <dgm:t>
        <a:bodyPr/>
        <a:lstStyle/>
        <a:p>
          <a:endParaRPr lang="en-US"/>
        </a:p>
      </dgm:t>
    </dgm:pt>
    <dgm:pt modelId="{72F920A4-5E3A-468E-9ACB-795A69C2226F}" type="pres">
      <dgm:prSet presAssocID="{2C52B978-B87D-4E65-AACC-36039675F25D}" presName="Name0" presStyleCnt="0">
        <dgm:presLayoutVars>
          <dgm:dir/>
          <dgm:resizeHandles val="exact"/>
        </dgm:presLayoutVars>
      </dgm:prSet>
      <dgm:spPr/>
    </dgm:pt>
    <dgm:pt modelId="{499D71E9-7429-4C0A-B310-991A76604863}" type="pres">
      <dgm:prSet presAssocID="{2C52B978-B87D-4E65-AACC-36039675F25D}" presName="fgShape" presStyleLbl="fgShp" presStyleIdx="0" presStyleCnt="1" custScaleX="101285" custScaleY="148485" custLinFactNeighborX="177" custLinFactNeighborY="-15757"/>
      <dgm:spPr/>
      <dgm:t>
        <a:bodyPr/>
        <a:lstStyle/>
        <a:p>
          <a:endParaRPr lang="en-US"/>
        </a:p>
      </dgm:t>
      <dgm:extLst>
        <a:ext uri="{E40237B7-FDA0-4F09-8148-C483321AD2D9}">
          <dgm14:cNvPr xmlns:dgm14="http://schemas.microsoft.com/office/drawing/2010/diagram" id="0" name="" title="Education &amp; Resources"/>
        </a:ext>
      </dgm:extLst>
    </dgm:pt>
    <dgm:pt modelId="{5F0AC072-777F-4A3C-A456-2AB59123D05F}" type="pres">
      <dgm:prSet presAssocID="{2C52B978-B87D-4E65-AACC-36039675F25D}" presName="linComp" presStyleCnt="0"/>
      <dgm:spPr/>
    </dgm:pt>
    <dgm:pt modelId="{55B27FB2-8A2C-4213-AA5A-97BAE0AAEF90}" type="pres">
      <dgm:prSet presAssocID="{54172F1D-66F3-4331-B5D9-6B46B0A7521D}" presName="compNode" presStyleCnt="0"/>
      <dgm:spPr/>
    </dgm:pt>
    <dgm:pt modelId="{BFF17C54-27C1-4732-818C-63C1AD7BDA41}" type="pres">
      <dgm:prSet presAssocID="{54172F1D-66F3-4331-B5D9-6B46B0A7521D}" presName="bkgdShape" presStyleLbl="node1" presStyleIdx="0" presStyleCnt="3" custLinFactX="121663" custLinFactNeighborX="200000" custLinFactNeighborY="-2000"/>
      <dgm:spPr/>
      <dgm:t>
        <a:bodyPr/>
        <a:lstStyle/>
        <a:p>
          <a:endParaRPr lang="en-US"/>
        </a:p>
      </dgm:t>
    </dgm:pt>
    <dgm:pt modelId="{89C4DAC7-AF31-41B0-B108-B4FC109A1A70}" type="pres">
      <dgm:prSet presAssocID="{54172F1D-66F3-4331-B5D9-6B46B0A7521D}" presName="nodeTx" presStyleLbl="node1" presStyleIdx="0" presStyleCnt="3">
        <dgm:presLayoutVars>
          <dgm:bulletEnabled val="1"/>
        </dgm:presLayoutVars>
      </dgm:prSet>
      <dgm:spPr/>
      <dgm:t>
        <a:bodyPr/>
        <a:lstStyle/>
        <a:p>
          <a:endParaRPr lang="en-US"/>
        </a:p>
      </dgm:t>
    </dgm:pt>
    <dgm:pt modelId="{316A05B6-4561-463A-A253-F2BF630C67CE}" type="pres">
      <dgm:prSet presAssocID="{54172F1D-66F3-4331-B5D9-6B46B0A7521D}" presName="invisiNode" presStyleLbl="node1" presStyleIdx="0" presStyleCnt="3"/>
      <dgm:spPr/>
    </dgm:pt>
    <dgm:pt modelId="{30DA97A5-DDA5-4B6D-B3EA-124F1C6D8BF7}" type="pres">
      <dgm:prSet presAssocID="{54172F1D-66F3-4331-B5D9-6B46B0A7521D}" presName="imagNode" presStyleLbl="fgImgPlace1" presStyleIdx="0" presStyleCnt="3" custLinFactX="133860" custLinFactNeighborX="200000" custLinFactNeighborY="0"/>
      <dgm:spPr>
        <a:blipFill rotWithShape="1">
          <a:blip xmlns:r="http://schemas.openxmlformats.org/officeDocument/2006/relationships" r:embed="rId1"/>
          <a:stretch>
            <a:fillRect/>
          </a:stretch>
        </a:blipFill>
      </dgm:spPr>
    </dgm:pt>
    <dgm:pt modelId="{55F205CF-1922-4B7F-BB7C-40CA20BC2C26}" type="pres">
      <dgm:prSet presAssocID="{C9CF24D9-8928-49FC-8C21-57827F88526B}" presName="sibTrans" presStyleLbl="sibTrans2D1" presStyleIdx="0" presStyleCnt="0"/>
      <dgm:spPr/>
      <dgm:t>
        <a:bodyPr/>
        <a:lstStyle/>
        <a:p>
          <a:endParaRPr lang="en-US"/>
        </a:p>
      </dgm:t>
    </dgm:pt>
    <dgm:pt modelId="{0322E007-84EB-486A-A5F3-C5F6E83289FF}" type="pres">
      <dgm:prSet presAssocID="{6352E039-D050-46CA-98D0-4C335D5D9CFF}" presName="compNode" presStyleCnt="0"/>
      <dgm:spPr/>
    </dgm:pt>
    <dgm:pt modelId="{3DF545D1-355A-443A-9581-1C814D2D5A1B}" type="pres">
      <dgm:prSet presAssocID="{6352E039-D050-46CA-98D0-4C335D5D9CFF}" presName="bkgdShape" presStyleLbl="node1" presStyleIdx="1" presStyleCnt="3"/>
      <dgm:spPr/>
      <dgm:t>
        <a:bodyPr/>
        <a:lstStyle/>
        <a:p>
          <a:endParaRPr lang="en-US"/>
        </a:p>
      </dgm:t>
    </dgm:pt>
    <dgm:pt modelId="{2F014207-3404-47C4-BD94-56255DB32322}" type="pres">
      <dgm:prSet presAssocID="{6352E039-D050-46CA-98D0-4C335D5D9CFF}" presName="nodeTx" presStyleLbl="node1" presStyleIdx="1" presStyleCnt="3">
        <dgm:presLayoutVars>
          <dgm:bulletEnabled val="1"/>
        </dgm:presLayoutVars>
      </dgm:prSet>
      <dgm:spPr/>
      <dgm:t>
        <a:bodyPr/>
        <a:lstStyle/>
        <a:p>
          <a:endParaRPr lang="en-US"/>
        </a:p>
      </dgm:t>
    </dgm:pt>
    <dgm:pt modelId="{D532FFF1-B785-486D-80C5-4CF502A4FC4D}" type="pres">
      <dgm:prSet presAssocID="{6352E039-D050-46CA-98D0-4C335D5D9CFF}" presName="invisiNode" presStyleLbl="node1" presStyleIdx="1" presStyleCnt="3"/>
      <dgm:spPr/>
    </dgm:pt>
    <dgm:pt modelId="{CF28EA71-0094-4486-B7DB-003088099A6E}" type="pres">
      <dgm:prSet presAssocID="{6352E039-D050-46CA-98D0-4C335D5D9CFF}" presName="imagNode"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5A175BF5-92A1-4013-9383-30CA26F266B5}" type="pres">
      <dgm:prSet presAssocID="{8D37EDBB-7533-4E43-BDC7-333BD045A87C}" presName="sibTrans" presStyleLbl="sibTrans2D1" presStyleIdx="0" presStyleCnt="0"/>
      <dgm:spPr/>
      <dgm:t>
        <a:bodyPr/>
        <a:lstStyle/>
        <a:p>
          <a:endParaRPr lang="en-US"/>
        </a:p>
      </dgm:t>
    </dgm:pt>
    <dgm:pt modelId="{099158C8-480C-4D4C-8063-D58FA9BBA033}" type="pres">
      <dgm:prSet presAssocID="{C5631DEB-5418-4DE3-81FA-B0110B6C710A}" presName="compNode" presStyleCnt="0"/>
      <dgm:spPr/>
    </dgm:pt>
    <dgm:pt modelId="{37A22488-F226-45E8-89F5-DCA44C2FA2C1}" type="pres">
      <dgm:prSet presAssocID="{C5631DEB-5418-4DE3-81FA-B0110B6C710A}" presName="bkgdShape" presStyleLbl="node1" presStyleIdx="2" presStyleCnt="3" custLinFactX="-100000" custLinFactNeighborX="-106064"/>
      <dgm:spPr/>
      <dgm:t>
        <a:bodyPr/>
        <a:lstStyle/>
        <a:p>
          <a:endParaRPr lang="en-US"/>
        </a:p>
      </dgm:t>
    </dgm:pt>
    <dgm:pt modelId="{B6A2BA6E-EBE8-4BB7-ABAE-186388056B5B}" type="pres">
      <dgm:prSet presAssocID="{C5631DEB-5418-4DE3-81FA-B0110B6C710A}" presName="nodeTx" presStyleLbl="node1" presStyleIdx="2" presStyleCnt="3">
        <dgm:presLayoutVars>
          <dgm:bulletEnabled val="1"/>
        </dgm:presLayoutVars>
      </dgm:prSet>
      <dgm:spPr/>
      <dgm:t>
        <a:bodyPr/>
        <a:lstStyle/>
        <a:p>
          <a:endParaRPr lang="en-US"/>
        </a:p>
      </dgm:t>
    </dgm:pt>
    <dgm:pt modelId="{A767F3C1-D567-469A-BF47-38A865BAA3ED}" type="pres">
      <dgm:prSet presAssocID="{C5631DEB-5418-4DE3-81FA-B0110B6C710A}" presName="invisiNode" presStyleLbl="node1" presStyleIdx="2" presStyleCnt="3"/>
      <dgm:spPr/>
    </dgm:pt>
    <dgm:pt modelId="{6873E47E-E369-4C10-90C4-39DEBE9D10F8}" type="pres">
      <dgm:prSet presAssocID="{C5631DEB-5418-4DE3-81FA-B0110B6C710A}" presName="imagNode" presStyleLbl="fgImgPlace1" presStyleIdx="2" presStyleCnt="3" custLinFactX="-141968" custLinFactNeighborX="-200000" custLinFactNeighborY="0"/>
      <dgm:spPr>
        <a:blipFill rotWithShape="1">
          <a:blip xmlns:r="http://schemas.openxmlformats.org/officeDocument/2006/relationships" r:embed="rId3"/>
          <a:stretch>
            <a:fillRect/>
          </a:stretch>
        </a:blipFill>
      </dgm:spPr>
    </dgm:pt>
  </dgm:ptLst>
  <dgm:cxnLst>
    <dgm:cxn modelId="{BC65F32A-3913-4456-9242-2C28BC84E04B}" type="presOf" srcId="{2C52B978-B87D-4E65-AACC-36039675F25D}" destId="{72F920A4-5E3A-468E-9ACB-795A69C2226F}" srcOrd="0" destOrd="0" presId="urn:microsoft.com/office/officeart/2005/8/layout/hList7#1"/>
    <dgm:cxn modelId="{0DBE1046-F290-4123-989F-485E24943AAD}" type="presOf" srcId="{8D37EDBB-7533-4E43-BDC7-333BD045A87C}" destId="{5A175BF5-92A1-4013-9383-30CA26F266B5}" srcOrd="0" destOrd="0" presId="urn:microsoft.com/office/officeart/2005/8/layout/hList7#1"/>
    <dgm:cxn modelId="{EC83B60F-8CAF-4C72-8182-236908EF0936}" srcId="{2C52B978-B87D-4E65-AACC-36039675F25D}" destId="{6352E039-D050-46CA-98D0-4C335D5D9CFF}" srcOrd="1" destOrd="0" parTransId="{F6DB491D-1E43-4ED0-8B13-08F519DF873B}" sibTransId="{8D37EDBB-7533-4E43-BDC7-333BD045A87C}"/>
    <dgm:cxn modelId="{308CCF7B-FC9D-4D74-A5F1-2A9510A3B1E6}" type="presOf" srcId="{54172F1D-66F3-4331-B5D9-6B46B0A7521D}" destId="{89C4DAC7-AF31-41B0-B108-B4FC109A1A70}" srcOrd="1" destOrd="0" presId="urn:microsoft.com/office/officeart/2005/8/layout/hList7#1"/>
    <dgm:cxn modelId="{2A23DC30-0604-45A7-8F3C-C77940148CBE}" type="presOf" srcId="{C5631DEB-5418-4DE3-81FA-B0110B6C710A}" destId="{B6A2BA6E-EBE8-4BB7-ABAE-186388056B5B}" srcOrd="1" destOrd="0" presId="urn:microsoft.com/office/officeart/2005/8/layout/hList7#1"/>
    <dgm:cxn modelId="{F4C9D2D3-A48A-414C-AE36-D6EE04938B1F}" type="presOf" srcId="{54172F1D-66F3-4331-B5D9-6B46B0A7521D}" destId="{BFF17C54-27C1-4732-818C-63C1AD7BDA41}" srcOrd="0" destOrd="0" presId="urn:microsoft.com/office/officeart/2005/8/layout/hList7#1"/>
    <dgm:cxn modelId="{2954E558-A944-4F81-BFBA-5C1B348F7A51}" type="presOf" srcId="{C9CF24D9-8928-49FC-8C21-57827F88526B}" destId="{55F205CF-1922-4B7F-BB7C-40CA20BC2C26}" srcOrd="0" destOrd="0" presId="urn:microsoft.com/office/officeart/2005/8/layout/hList7#1"/>
    <dgm:cxn modelId="{88C475B0-967F-4EF4-97BF-D2A050C64FC7}" type="presOf" srcId="{6352E039-D050-46CA-98D0-4C335D5D9CFF}" destId="{2F014207-3404-47C4-BD94-56255DB32322}" srcOrd="1" destOrd="0" presId="urn:microsoft.com/office/officeart/2005/8/layout/hList7#1"/>
    <dgm:cxn modelId="{CB018391-B8EA-49F9-9633-8D69BDB33745}" srcId="{2C52B978-B87D-4E65-AACC-36039675F25D}" destId="{54172F1D-66F3-4331-B5D9-6B46B0A7521D}" srcOrd="0" destOrd="0" parTransId="{18678300-A91C-486C-A164-2A5446FB5F98}" sibTransId="{C9CF24D9-8928-49FC-8C21-57827F88526B}"/>
    <dgm:cxn modelId="{66F3B111-2DC4-4AB5-BB5C-CFD953055579}" type="presOf" srcId="{6352E039-D050-46CA-98D0-4C335D5D9CFF}" destId="{3DF545D1-355A-443A-9581-1C814D2D5A1B}" srcOrd="0" destOrd="0" presId="urn:microsoft.com/office/officeart/2005/8/layout/hList7#1"/>
    <dgm:cxn modelId="{E96BC86C-5C34-4D04-ABD1-D95BF0F69A7C}" srcId="{2C52B978-B87D-4E65-AACC-36039675F25D}" destId="{C5631DEB-5418-4DE3-81FA-B0110B6C710A}" srcOrd="2" destOrd="0" parTransId="{C379ACFD-79E8-4226-8D53-D2ADDEAA9242}" sibTransId="{2759F5FD-18F3-45E8-AEE7-7954BB152030}"/>
    <dgm:cxn modelId="{C05DCFF1-ACF8-4594-9B21-48F471D70EC9}" type="presOf" srcId="{C5631DEB-5418-4DE3-81FA-B0110B6C710A}" destId="{37A22488-F226-45E8-89F5-DCA44C2FA2C1}" srcOrd="0" destOrd="0" presId="urn:microsoft.com/office/officeart/2005/8/layout/hList7#1"/>
    <dgm:cxn modelId="{E0A832E7-A148-45F4-BCC1-CD6D5C0DD86B}" type="presParOf" srcId="{72F920A4-5E3A-468E-9ACB-795A69C2226F}" destId="{499D71E9-7429-4C0A-B310-991A76604863}" srcOrd="0" destOrd="0" presId="urn:microsoft.com/office/officeart/2005/8/layout/hList7#1"/>
    <dgm:cxn modelId="{78B2955C-420F-40FE-A3C8-E0CCA57DA70A}" type="presParOf" srcId="{72F920A4-5E3A-468E-9ACB-795A69C2226F}" destId="{5F0AC072-777F-4A3C-A456-2AB59123D05F}" srcOrd="1" destOrd="0" presId="urn:microsoft.com/office/officeart/2005/8/layout/hList7#1"/>
    <dgm:cxn modelId="{509C0861-6954-465B-B2E8-67C539AEF64C}" type="presParOf" srcId="{5F0AC072-777F-4A3C-A456-2AB59123D05F}" destId="{55B27FB2-8A2C-4213-AA5A-97BAE0AAEF90}" srcOrd="0" destOrd="0" presId="urn:microsoft.com/office/officeart/2005/8/layout/hList7#1"/>
    <dgm:cxn modelId="{343AB16F-9AEC-4868-8F51-21F294011C70}" type="presParOf" srcId="{55B27FB2-8A2C-4213-AA5A-97BAE0AAEF90}" destId="{BFF17C54-27C1-4732-818C-63C1AD7BDA41}" srcOrd="0" destOrd="0" presId="urn:microsoft.com/office/officeart/2005/8/layout/hList7#1"/>
    <dgm:cxn modelId="{27C0068A-6C9F-48A4-9FE7-A7151FF95A72}" type="presParOf" srcId="{55B27FB2-8A2C-4213-AA5A-97BAE0AAEF90}" destId="{89C4DAC7-AF31-41B0-B108-B4FC109A1A70}" srcOrd="1" destOrd="0" presId="urn:microsoft.com/office/officeart/2005/8/layout/hList7#1"/>
    <dgm:cxn modelId="{9F15FC50-4A0C-4999-9B06-A6EDD89D6F6E}" type="presParOf" srcId="{55B27FB2-8A2C-4213-AA5A-97BAE0AAEF90}" destId="{316A05B6-4561-463A-A253-F2BF630C67CE}" srcOrd="2" destOrd="0" presId="urn:microsoft.com/office/officeart/2005/8/layout/hList7#1"/>
    <dgm:cxn modelId="{DE43AA46-3D18-4F8F-8B3F-FF4BF078DB0C}" type="presParOf" srcId="{55B27FB2-8A2C-4213-AA5A-97BAE0AAEF90}" destId="{30DA97A5-DDA5-4B6D-B3EA-124F1C6D8BF7}" srcOrd="3" destOrd="0" presId="urn:microsoft.com/office/officeart/2005/8/layout/hList7#1"/>
    <dgm:cxn modelId="{A679E88A-6CEF-49B8-9D98-91D5BB41E19D}" type="presParOf" srcId="{5F0AC072-777F-4A3C-A456-2AB59123D05F}" destId="{55F205CF-1922-4B7F-BB7C-40CA20BC2C26}" srcOrd="1" destOrd="0" presId="urn:microsoft.com/office/officeart/2005/8/layout/hList7#1"/>
    <dgm:cxn modelId="{BC3FB389-45B7-4919-A9A5-445D5C2317F7}" type="presParOf" srcId="{5F0AC072-777F-4A3C-A456-2AB59123D05F}" destId="{0322E007-84EB-486A-A5F3-C5F6E83289FF}" srcOrd="2" destOrd="0" presId="urn:microsoft.com/office/officeart/2005/8/layout/hList7#1"/>
    <dgm:cxn modelId="{E21EBD7F-87D0-4826-BA30-C04E28B8E0A1}" type="presParOf" srcId="{0322E007-84EB-486A-A5F3-C5F6E83289FF}" destId="{3DF545D1-355A-443A-9581-1C814D2D5A1B}" srcOrd="0" destOrd="0" presId="urn:microsoft.com/office/officeart/2005/8/layout/hList7#1"/>
    <dgm:cxn modelId="{B17FF22B-CA62-4EA8-A036-81F94DBE926D}" type="presParOf" srcId="{0322E007-84EB-486A-A5F3-C5F6E83289FF}" destId="{2F014207-3404-47C4-BD94-56255DB32322}" srcOrd="1" destOrd="0" presId="urn:microsoft.com/office/officeart/2005/8/layout/hList7#1"/>
    <dgm:cxn modelId="{4F24D595-3A83-4C2B-A024-857538B65E25}" type="presParOf" srcId="{0322E007-84EB-486A-A5F3-C5F6E83289FF}" destId="{D532FFF1-B785-486D-80C5-4CF502A4FC4D}" srcOrd="2" destOrd="0" presId="urn:microsoft.com/office/officeart/2005/8/layout/hList7#1"/>
    <dgm:cxn modelId="{606B4461-CF98-4F3A-A872-290717BDEE72}" type="presParOf" srcId="{0322E007-84EB-486A-A5F3-C5F6E83289FF}" destId="{CF28EA71-0094-4486-B7DB-003088099A6E}" srcOrd="3" destOrd="0" presId="urn:microsoft.com/office/officeart/2005/8/layout/hList7#1"/>
    <dgm:cxn modelId="{E7C477B6-A12D-474B-95F8-F472175F7629}" type="presParOf" srcId="{5F0AC072-777F-4A3C-A456-2AB59123D05F}" destId="{5A175BF5-92A1-4013-9383-30CA26F266B5}" srcOrd="3" destOrd="0" presId="urn:microsoft.com/office/officeart/2005/8/layout/hList7#1"/>
    <dgm:cxn modelId="{1685E46A-65E4-416B-8CF4-332BE142DC63}" type="presParOf" srcId="{5F0AC072-777F-4A3C-A456-2AB59123D05F}" destId="{099158C8-480C-4D4C-8063-D58FA9BBA033}" srcOrd="4" destOrd="0" presId="urn:microsoft.com/office/officeart/2005/8/layout/hList7#1"/>
    <dgm:cxn modelId="{01290A2A-C65B-4AFF-8DDD-05BCA4E1BB9B}" type="presParOf" srcId="{099158C8-480C-4D4C-8063-D58FA9BBA033}" destId="{37A22488-F226-45E8-89F5-DCA44C2FA2C1}" srcOrd="0" destOrd="0" presId="urn:microsoft.com/office/officeart/2005/8/layout/hList7#1"/>
    <dgm:cxn modelId="{F39EF60D-BDA9-4FDC-B2C4-22579BBAB37C}" type="presParOf" srcId="{099158C8-480C-4D4C-8063-D58FA9BBA033}" destId="{B6A2BA6E-EBE8-4BB7-ABAE-186388056B5B}" srcOrd="1" destOrd="0" presId="urn:microsoft.com/office/officeart/2005/8/layout/hList7#1"/>
    <dgm:cxn modelId="{21E7B033-93A3-402C-B8B0-EF1EA4D44C2A}" type="presParOf" srcId="{099158C8-480C-4D4C-8063-D58FA9BBA033}" destId="{A767F3C1-D567-469A-BF47-38A865BAA3ED}" srcOrd="2" destOrd="0" presId="urn:microsoft.com/office/officeart/2005/8/layout/hList7#1"/>
    <dgm:cxn modelId="{9B38A5CD-6D93-4FC8-B9EA-7FCA52E407A1}" type="presParOf" srcId="{099158C8-480C-4D4C-8063-D58FA9BBA033}" destId="{6873E47E-E369-4C10-90C4-39DEBE9D10F8}"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17C54-27C1-4732-818C-63C1AD7BDA41}">
      <dsp:nvSpPr>
        <dsp:cNvPr id="0" name=""/>
        <dsp:cNvSpPr/>
      </dsp:nvSpPr>
      <dsp:spPr>
        <a:xfrm>
          <a:off x="4309913" y="0"/>
          <a:ext cx="2090886" cy="3810000"/>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Communication</a:t>
          </a:r>
        </a:p>
      </dsp:txBody>
      <dsp:txXfrm>
        <a:off x="4309913" y="1523999"/>
        <a:ext cx="2090886" cy="1524000"/>
      </dsp:txXfrm>
    </dsp:sp>
    <dsp:sp modelId="{30DA97A5-DDA5-4B6D-B3EA-124F1C6D8BF7}">
      <dsp:nvSpPr>
        <dsp:cNvPr id="0" name=""/>
        <dsp:cNvSpPr/>
      </dsp:nvSpPr>
      <dsp:spPr>
        <a:xfrm>
          <a:off x="4648204" y="228600"/>
          <a:ext cx="1268730" cy="1268730"/>
        </a:xfrm>
        <a:prstGeom prst="ellipse">
          <a:avLst/>
        </a:prstGeom>
        <a:blipFill rotWithShape="1">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F545D1-355A-443A-9581-1C814D2D5A1B}">
      <dsp:nvSpPr>
        <dsp:cNvPr id="0" name=""/>
        <dsp:cNvSpPr/>
      </dsp:nvSpPr>
      <dsp:spPr>
        <a:xfrm>
          <a:off x="2154956" y="0"/>
          <a:ext cx="2090886" cy="3810000"/>
        </a:xfrm>
        <a:prstGeom prst="roundRect">
          <a:avLst>
            <a:gd name="adj" fmla="val 10000"/>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Facilities</a:t>
          </a:r>
          <a:endParaRPr lang="en-US" sz="1800" b="1" kern="1200" dirty="0"/>
        </a:p>
      </dsp:txBody>
      <dsp:txXfrm>
        <a:off x="2154956" y="1523999"/>
        <a:ext cx="2090886" cy="1524000"/>
      </dsp:txXfrm>
    </dsp:sp>
    <dsp:sp modelId="{CF28EA71-0094-4486-B7DB-003088099A6E}">
      <dsp:nvSpPr>
        <dsp:cNvPr id="0" name=""/>
        <dsp:cNvSpPr/>
      </dsp:nvSpPr>
      <dsp:spPr>
        <a:xfrm>
          <a:off x="2566035" y="228600"/>
          <a:ext cx="1268730" cy="1268730"/>
        </a:xfrm>
        <a:prstGeom prst="ellipse">
          <a:avLst/>
        </a:prstGeom>
        <a:blipFill rotWithShape="1">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A22488-F226-45E8-89F5-DCA44C2FA2C1}">
      <dsp:nvSpPr>
        <dsp:cNvPr id="0" name=""/>
        <dsp:cNvSpPr/>
      </dsp:nvSpPr>
      <dsp:spPr>
        <a:xfrm>
          <a:off x="5" y="0"/>
          <a:ext cx="2090886" cy="3810000"/>
        </a:xfrm>
        <a:prstGeom prst="roundRect">
          <a:avLst>
            <a:gd name="adj" fmla="val 1000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Policy</a:t>
          </a:r>
        </a:p>
      </dsp:txBody>
      <dsp:txXfrm>
        <a:off x="5" y="1523999"/>
        <a:ext cx="2090886" cy="1524000"/>
      </dsp:txXfrm>
    </dsp:sp>
    <dsp:sp modelId="{6873E47E-E369-4C10-90C4-39DEBE9D10F8}">
      <dsp:nvSpPr>
        <dsp:cNvPr id="0" name=""/>
        <dsp:cNvSpPr/>
      </dsp:nvSpPr>
      <dsp:spPr>
        <a:xfrm>
          <a:off x="380997" y="228600"/>
          <a:ext cx="1268730" cy="1268730"/>
        </a:xfrm>
        <a:prstGeom prst="ellipse">
          <a:avLst/>
        </a:prstGeom>
        <a:blipFill rotWithShape="1">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9D71E9-7429-4C0A-B310-991A76604863}">
      <dsp:nvSpPr>
        <dsp:cNvPr id="0" name=""/>
        <dsp:cNvSpPr/>
      </dsp:nvSpPr>
      <dsp:spPr>
        <a:xfrm>
          <a:off x="228619" y="2819402"/>
          <a:ext cx="5964406" cy="848591"/>
        </a:xfrm>
        <a:prstGeom prst="leftRightArrow">
          <a:avLst/>
        </a:prstGeom>
        <a:solidFill>
          <a:schemeClr val="accent3">
            <a:tint val="4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84EF2-84E4-42D7-820A-6B2B6CFA4A87}"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1444F-E037-4BE0-B0B5-13A625F62B64}" type="slidenum">
              <a:rPr lang="en-US" smtClean="0"/>
              <a:pPr/>
              <a:t>‹#›</a:t>
            </a:fld>
            <a:endParaRPr lang="en-US" dirty="0"/>
          </a:p>
        </p:txBody>
      </p:sp>
    </p:spTree>
    <p:extLst>
      <p:ext uri="{BB962C8B-B14F-4D97-AF65-F5344CB8AC3E}">
        <p14:creationId xmlns:p14="http://schemas.microsoft.com/office/powerpoint/2010/main" val="362041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1444F-E037-4BE0-B0B5-13A625F62B64}" type="slidenum">
              <a:rPr lang="en-US" smtClean="0"/>
              <a:pPr/>
              <a:t>2</a:t>
            </a:fld>
            <a:endParaRPr lang="en-US" dirty="0"/>
          </a:p>
        </p:txBody>
      </p:sp>
    </p:spTree>
    <p:extLst>
      <p:ext uri="{BB962C8B-B14F-4D97-AF65-F5344CB8AC3E}">
        <p14:creationId xmlns:p14="http://schemas.microsoft.com/office/powerpoint/2010/main" val="160583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1444F-E037-4BE0-B0B5-13A625F62B64}" type="slidenum">
              <a:rPr lang="en-US" smtClean="0"/>
              <a:pPr/>
              <a:t>16</a:t>
            </a:fld>
            <a:endParaRPr lang="en-US" dirty="0"/>
          </a:p>
        </p:txBody>
      </p:sp>
    </p:spTree>
    <p:extLst>
      <p:ext uri="{BB962C8B-B14F-4D97-AF65-F5344CB8AC3E}">
        <p14:creationId xmlns:p14="http://schemas.microsoft.com/office/powerpoint/2010/main" val="364040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C1444F-E037-4BE0-B0B5-13A625F62B64}" type="slidenum">
              <a:rPr lang="en-US" smtClean="0"/>
              <a:pPr/>
              <a:t>31</a:t>
            </a:fld>
            <a:endParaRPr lang="en-US" dirty="0"/>
          </a:p>
        </p:txBody>
      </p:sp>
    </p:spTree>
    <p:extLst>
      <p:ext uri="{BB962C8B-B14F-4D97-AF65-F5344CB8AC3E}">
        <p14:creationId xmlns:p14="http://schemas.microsoft.com/office/powerpoint/2010/main" val="1469996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C1444F-E037-4BE0-B0B5-13A625F62B64}" type="slidenum">
              <a:rPr lang="en-US" smtClean="0"/>
              <a:pPr/>
              <a:t>38</a:t>
            </a:fld>
            <a:endParaRPr lang="en-US" dirty="0"/>
          </a:p>
        </p:txBody>
      </p:sp>
    </p:spTree>
    <p:extLst>
      <p:ext uri="{BB962C8B-B14F-4D97-AF65-F5344CB8AC3E}">
        <p14:creationId xmlns:p14="http://schemas.microsoft.com/office/powerpoint/2010/main" val="7604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1444F-E037-4BE0-B0B5-13A625F62B64}" type="slidenum">
              <a:rPr lang="en-US" smtClean="0"/>
              <a:pPr/>
              <a:t>3</a:t>
            </a:fld>
            <a:endParaRPr lang="en-US" dirty="0"/>
          </a:p>
        </p:txBody>
      </p:sp>
    </p:spTree>
    <p:extLst>
      <p:ext uri="{BB962C8B-B14F-4D97-AF65-F5344CB8AC3E}">
        <p14:creationId xmlns:p14="http://schemas.microsoft.com/office/powerpoint/2010/main" val="326955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1444F-E037-4BE0-B0B5-13A625F62B64}" type="slidenum">
              <a:rPr lang="en-US" smtClean="0"/>
              <a:pPr/>
              <a:t>4</a:t>
            </a:fld>
            <a:endParaRPr lang="en-US" dirty="0"/>
          </a:p>
        </p:txBody>
      </p:sp>
    </p:spTree>
    <p:extLst>
      <p:ext uri="{BB962C8B-B14F-4D97-AF65-F5344CB8AC3E}">
        <p14:creationId xmlns:p14="http://schemas.microsoft.com/office/powerpoint/2010/main" val="251313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1444F-E037-4BE0-B0B5-13A625F62B64}" type="slidenum">
              <a:rPr lang="en-US" smtClean="0"/>
              <a:pPr/>
              <a:t>6</a:t>
            </a:fld>
            <a:endParaRPr lang="en-US" dirty="0"/>
          </a:p>
        </p:txBody>
      </p:sp>
    </p:spTree>
    <p:extLst>
      <p:ext uri="{BB962C8B-B14F-4D97-AF65-F5344CB8AC3E}">
        <p14:creationId xmlns:p14="http://schemas.microsoft.com/office/powerpoint/2010/main" val="13896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1444F-E037-4BE0-B0B5-13A625F62B64}" type="slidenum">
              <a:rPr lang="en-US" smtClean="0"/>
              <a:pPr/>
              <a:t>7</a:t>
            </a:fld>
            <a:endParaRPr lang="en-US" dirty="0"/>
          </a:p>
        </p:txBody>
      </p:sp>
    </p:spTree>
    <p:extLst>
      <p:ext uri="{BB962C8B-B14F-4D97-AF65-F5344CB8AC3E}">
        <p14:creationId xmlns:p14="http://schemas.microsoft.com/office/powerpoint/2010/main" val="280636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1444F-E037-4BE0-B0B5-13A625F62B64}" type="slidenum">
              <a:rPr lang="en-US" smtClean="0"/>
              <a:pPr/>
              <a:t>9</a:t>
            </a:fld>
            <a:endParaRPr lang="en-US" dirty="0"/>
          </a:p>
        </p:txBody>
      </p:sp>
    </p:spTree>
    <p:extLst>
      <p:ext uri="{BB962C8B-B14F-4D97-AF65-F5344CB8AC3E}">
        <p14:creationId xmlns:p14="http://schemas.microsoft.com/office/powerpoint/2010/main" val="2623898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1444F-E037-4BE0-B0B5-13A625F62B64}" type="slidenum">
              <a:rPr lang="en-US" smtClean="0"/>
              <a:pPr/>
              <a:t>11</a:t>
            </a:fld>
            <a:endParaRPr lang="en-US" dirty="0"/>
          </a:p>
        </p:txBody>
      </p:sp>
    </p:spTree>
    <p:extLst>
      <p:ext uri="{BB962C8B-B14F-4D97-AF65-F5344CB8AC3E}">
        <p14:creationId xmlns:p14="http://schemas.microsoft.com/office/powerpoint/2010/main" val="343351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1444F-E037-4BE0-B0B5-13A625F62B64}" type="slidenum">
              <a:rPr lang="en-US" smtClean="0"/>
              <a:pPr/>
              <a:t>12</a:t>
            </a:fld>
            <a:endParaRPr lang="en-US" dirty="0"/>
          </a:p>
        </p:txBody>
      </p:sp>
    </p:spTree>
    <p:extLst>
      <p:ext uri="{BB962C8B-B14F-4D97-AF65-F5344CB8AC3E}">
        <p14:creationId xmlns:p14="http://schemas.microsoft.com/office/powerpoint/2010/main" val="298915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1444F-E037-4BE0-B0B5-13A625F62B64}" type="slidenum">
              <a:rPr lang="en-US" smtClean="0"/>
              <a:pPr/>
              <a:t>14</a:t>
            </a:fld>
            <a:endParaRPr lang="en-US" dirty="0"/>
          </a:p>
        </p:txBody>
      </p:sp>
    </p:spTree>
    <p:extLst>
      <p:ext uri="{BB962C8B-B14F-4D97-AF65-F5344CB8AC3E}">
        <p14:creationId xmlns:p14="http://schemas.microsoft.com/office/powerpoint/2010/main" val="362291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2BDFD10-6436-4BE8-B48E-DD14DAB88D81}" type="datetimeFigureOut">
              <a:rPr lang="en-US" smtClean="0"/>
              <a:pPr/>
              <a:t>1/17/17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41036E0-FF48-489A-9B6B-7895A09E7D5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BDFD10-6436-4BE8-B48E-DD14DAB88D81}" type="datetimeFigureOut">
              <a:rPr lang="en-US" smtClean="0"/>
              <a:pPr/>
              <a:t>1/17/17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41036E0-FF48-489A-9B6B-7895A09E7D5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BDFD10-6436-4BE8-B48E-DD14DAB88D81}" type="datetimeFigureOut">
              <a:rPr lang="en-US" smtClean="0"/>
              <a:pPr/>
              <a:t>1/17/17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41036E0-FF48-489A-9B6B-7895A09E7D5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BDFD10-6436-4BE8-B48E-DD14DAB88D81}" type="datetimeFigureOut">
              <a:rPr lang="en-US" smtClean="0"/>
              <a:pPr/>
              <a:t>1/17/17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41036E0-FF48-489A-9B6B-7895A09E7D54}"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2BDFD10-6436-4BE8-B48E-DD14DAB88D81}" type="datetimeFigureOut">
              <a:rPr lang="en-US" smtClean="0"/>
              <a:pPr/>
              <a:t>1/17/17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41036E0-FF48-489A-9B6B-7895A09E7D54}"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BDFD10-6436-4BE8-B48E-DD14DAB88D81}" type="datetimeFigureOut">
              <a:rPr lang="en-US" smtClean="0"/>
              <a:pPr/>
              <a:t>1/17/17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41036E0-FF48-489A-9B6B-7895A09E7D54}"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2BDFD10-6436-4BE8-B48E-DD14DAB88D81}" type="datetimeFigureOut">
              <a:rPr lang="en-US" smtClean="0"/>
              <a:pPr/>
              <a:t>1/17/17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41036E0-FF48-489A-9B6B-7895A09E7D5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2BDFD10-6436-4BE8-B48E-DD14DAB88D81}" type="datetimeFigureOut">
              <a:rPr lang="en-US" smtClean="0"/>
              <a:pPr/>
              <a:t>1/17/17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41036E0-FF48-489A-9B6B-7895A09E7D54}"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2BDFD10-6436-4BE8-B48E-DD14DAB88D81}" type="datetimeFigureOut">
              <a:rPr lang="en-US" smtClean="0"/>
              <a:pPr/>
              <a:t>1/17/17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241036E0-FF48-489A-9B6B-7895A09E7D5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2BDFD10-6436-4BE8-B48E-DD14DAB88D81}" type="datetimeFigureOut">
              <a:rPr lang="en-US" smtClean="0"/>
              <a:pPr/>
              <a:t>1/17/17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41036E0-FF48-489A-9B6B-7895A09E7D5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2BDFD10-6436-4BE8-B48E-DD14DAB88D81}" type="datetimeFigureOut">
              <a:rPr lang="en-US" smtClean="0"/>
              <a:pPr/>
              <a:t>1/17/17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41036E0-FF48-489A-9B6B-7895A09E7D54}"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2BDFD10-6436-4BE8-B48E-DD14DAB88D81}" type="datetimeFigureOut">
              <a:rPr lang="en-US" smtClean="0"/>
              <a:pPr/>
              <a:t>1/17/17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41036E0-FF48-489A-9B6B-7895A09E7D5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7"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4.jpeg"/><Relationship Id="rId1" Type="http://schemas.openxmlformats.org/officeDocument/2006/relationships/slideLayout" Target="../slideLayouts/slideLayout8.xml"/><Relationship Id="rId2" Type="http://schemas.openxmlformats.org/officeDocument/2006/relationships/hyperlink" Target="https://www.youtube.com/watch?v=aqD5PuXPYm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7.png"/><Relationship Id="rId5" Type="http://schemas.openxmlformats.org/officeDocument/2006/relationships/image" Target="../media/image12.jpeg"/><Relationship Id="rId6" Type="http://schemas.openxmlformats.org/officeDocument/2006/relationships/image" Target="../media/image22.pn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 Id="rId3"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jpeg"/><Relationship Id="rId3" Type="http://schemas.openxmlformats.org/officeDocument/2006/relationships/image" Target="../media/image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4.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 Id="rId3" Type="http://schemas.openxmlformats.org/officeDocument/2006/relationships/image" Target="../media/image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BUSINESS CASE FOR BREASTFEEDING</a:t>
            </a:r>
            <a:endParaRPr lang="en-US" dirty="0"/>
          </a:p>
        </p:txBody>
      </p:sp>
      <p:sp>
        <p:nvSpPr>
          <p:cNvPr id="3" name="Subtitle 2"/>
          <p:cNvSpPr>
            <a:spLocks noGrp="1"/>
          </p:cNvSpPr>
          <p:nvPr>
            <p:ph type="subTitle" idx="1"/>
          </p:nvPr>
        </p:nvSpPr>
        <p:spPr/>
        <p:txBody>
          <a:bodyPr/>
          <a:lstStyle/>
          <a:p>
            <a:r>
              <a:rPr lang="en-US" dirty="0" smtClean="0"/>
              <a:t>Building a Lactation Support Program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4724400"/>
            <a:ext cx="8015176" cy="533400"/>
          </a:xfrm>
        </p:spPr>
        <p:txBody>
          <a:bodyPr>
            <a:normAutofit fontScale="90000"/>
          </a:bodyPr>
          <a:lstStyle/>
          <a:p>
            <a:r>
              <a:rPr lang="en-US" dirty="0" smtClean="0"/>
              <a:t>How Lactation Support Programs Benefit Public Health</a:t>
            </a:r>
            <a:endParaRPr lang="en-US" dirty="0"/>
          </a:p>
        </p:txBody>
      </p:sp>
      <p:sp>
        <p:nvSpPr>
          <p:cNvPr id="9" name="Text Placeholder 8"/>
          <p:cNvSpPr>
            <a:spLocks noGrp="1"/>
          </p:cNvSpPr>
          <p:nvPr>
            <p:ph type="body" idx="2"/>
          </p:nvPr>
        </p:nvSpPr>
        <p:spPr>
          <a:xfrm>
            <a:off x="4419600" y="5355102"/>
            <a:ext cx="4267200" cy="1121898"/>
          </a:xfrm>
        </p:spPr>
        <p:txBody>
          <a:bodyPr>
            <a:normAutofit/>
          </a:bodyPr>
          <a:lstStyle/>
          <a:p>
            <a:pPr algn="l"/>
            <a:r>
              <a:rPr lang="en-US" dirty="0" smtClean="0"/>
              <a:t>“Breastfeeding is a very important economic and public health issue.”  </a:t>
            </a:r>
          </a:p>
          <a:p>
            <a:pPr algn="l"/>
            <a:r>
              <a:rPr lang="en-US" dirty="0" smtClean="0"/>
              <a:t>-Dr. Melissa Batrick, Harvard Medical School</a:t>
            </a:r>
            <a:endParaRPr lang="en-US" dirty="0"/>
          </a:p>
        </p:txBody>
      </p:sp>
      <p:sp>
        <p:nvSpPr>
          <p:cNvPr id="8" name="Content Placeholder 7"/>
          <p:cNvSpPr>
            <a:spLocks noGrp="1"/>
          </p:cNvSpPr>
          <p:nvPr>
            <p:ph sz="half" idx="1"/>
          </p:nvPr>
        </p:nvSpPr>
        <p:spPr>
          <a:xfrm>
            <a:off x="838200" y="533400"/>
            <a:ext cx="7479792" cy="3992880"/>
          </a:xfrm>
        </p:spPr>
        <p:txBody>
          <a:bodyPr/>
          <a:lstStyle/>
          <a:p>
            <a:pPr>
              <a:buNone/>
            </a:pPr>
            <a:endParaRPr lang="en-US" dirty="0" smtClean="0"/>
          </a:p>
          <a:p>
            <a:pPr>
              <a:buNone/>
            </a:pPr>
            <a:r>
              <a:rPr lang="en-US" dirty="0" smtClean="0"/>
              <a:t>For every 1,000 babies not breastfed, there is an excess of 2,033 physician visits, 212 days in the hospital, and 609 prescriptions.</a:t>
            </a:r>
          </a:p>
          <a:p>
            <a:endParaRPr lang="en-US" dirty="0"/>
          </a:p>
        </p:txBody>
      </p:sp>
      <p:pic>
        <p:nvPicPr>
          <p:cNvPr id="5" name="Picture 4" descr="Final Breastfeeding Coalition SHCCCC.jpg"/>
          <p:cNvPicPr>
            <a:picLocks noChangeAspect="1"/>
          </p:cNvPicPr>
          <p:nvPr/>
        </p:nvPicPr>
        <p:blipFill>
          <a:blip r:embed="rId2"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nSpc>
                <a:spcPct val="150000"/>
              </a:lnSpc>
            </a:pPr>
            <a:r>
              <a:rPr lang="en-US" dirty="0" smtClean="0"/>
              <a:t>Lowers risk of:</a:t>
            </a:r>
          </a:p>
          <a:p>
            <a:pPr lvl="1"/>
            <a:r>
              <a:rPr lang="en-US" dirty="0" smtClean="0"/>
              <a:t>Breast Cancer</a:t>
            </a:r>
          </a:p>
          <a:p>
            <a:pPr lvl="1"/>
            <a:r>
              <a:rPr lang="en-US" dirty="0" smtClean="0"/>
              <a:t>Ovarian Cancer</a:t>
            </a:r>
          </a:p>
          <a:p>
            <a:pPr lvl="1"/>
            <a:r>
              <a:rPr lang="en-US" dirty="0" smtClean="0"/>
              <a:t>Osteoporosis</a:t>
            </a:r>
          </a:p>
          <a:p>
            <a:pPr>
              <a:lnSpc>
                <a:spcPct val="150000"/>
              </a:lnSpc>
            </a:pPr>
            <a:r>
              <a:rPr lang="en-US" dirty="0" smtClean="0"/>
              <a:t>Prevents postpartum depression and Type 2 diabetes</a:t>
            </a:r>
          </a:p>
          <a:p>
            <a:pPr>
              <a:lnSpc>
                <a:spcPct val="150000"/>
              </a:lnSpc>
            </a:pPr>
            <a:r>
              <a:rPr lang="en-US" dirty="0" smtClean="0"/>
              <a:t>Reduces stress</a:t>
            </a:r>
          </a:p>
        </p:txBody>
      </p:sp>
      <p:sp>
        <p:nvSpPr>
          <p:cNvPr id="12" name="Title 11"/>
          <p:cNvSpPr>
            <a:spLocks noGrp="1"/>
          </p:cNvSpPr>
          <p:nvPr>
            <p:ph type="title"/>
          </p:nvPr>
        </p:nvSpPr>
        <p:spPr/>
        <p:txBody>
          <a:bodyPr/>
          <a:lstStyle/>
          <a:p>
            <a:r>
              <a:rPr lang="en-US" dirty="0" smtClean="0"/>
              <a:t>Benefits to Mothers</a:t>
            </a:r>
            <a:endParaRPr lang="en-US" dirty="0"/>
          </a:p>
        </p:txBody>
      </p:sp>
      <p:pic>
        <p:nvPicPr>
          <p:cNvPr id="4" name="Picture 3"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a:lnSpc>
                <a:spcPct val="150000"/>
              </a:lnSpc>
            </a:pPr>
            <a:r>
              <a:rPr lang="en-US" dirty="0" smtClean="0"/>
              <a:t>First line of defense against:</a:t>
            </a:r>
          </a:p>
          <a:p>
            <a:pPr lvl="1">
              <a:lnSpc>
                <a:spcPct val="110000"/>
              </a:lnSpc>
            </a:pPr>
            <a:r>
              <a:rPr lang="en-US" dirty="0" smtClean="0"/>
              <a:t>Obesity </a:t>
            </a:r>
          </a:p>
          <a:p>
            <a:pPr lvl="1">
              <a:lnSpc>
                <a:spcPct val="110000"/>
              </a:lnSpc>
            </a:pPr>
            <a:r>
              <a:rPr lang="en-US" dirty="0" smtClean="0"/>
              <a:t>Diabetes</a:t>
            </a:r>
          </a:p>
          <a:p>
            <a:pPr lvl="1">
              <a:lnSpc>
                <a:spcPct val="110000"/>
              </a:lnSpc>
            </a:pPr>
            <a:r>
              <a:rPr lang="en-US" dirty="0" smtClean="0"/>
              <a:t>Allergies</a:t>
            </a:r>
          </a:p>
          <a:p>
            <a:pPr>
              <a:lnSpc>
                <a:spcPct val="150000"/>
              </a:lnSpc>
            </a:pPr>
            <a:r>
              <a:rPr lang="en-US" dirty="0" smtClean="0"/>
              <a:t>Cuts risk of Sudden Infant Death Syndrome </a:t>
            </a:r>
          </a:p>
          <a:p>
            <a:pPr>
              <a:lnSpc>
                <a:spcPct val="150000"/>
              </a:lnSpc>
            </a:pPr>
            <a:r>
              <a:rPr lang="en-US" dirty="0" smtClean="0"/>
              <a:t>Prevents infections and illnesses including:</a:t>
            </a:r>
          </a:p>
          <a:p>
            <a:pPr lvl="1"/>
            <a:r>
              <a:rPr lang="en-US" dirty="0" smtClean="0"/>
              <a:t>Ear infections</a:t>
            </a:r>
          </a:p>
          <a:p>
            <a:pPr lvl="1"/>
            <a:r>
              <a:rPr lang="en-US" dirty="0" smtClean="0"/>
              <a:t>Respiratory Infections</a:t>
            </a:r>
          </a:p>
          <a:p>
            <a:pPr lvl="1"/>
            <a:r>
              <a:rPr lang="en-US" dirty="0" smtClean="0"/>
              <a:t>Dermatitis</a:t>
            </a:r>
          </a:p>
          <a:p>
            <a:pPr lvl="1"/>
            <a:r>
              <a:rPr lang="en-US" dirty="0" smtClean="0"/>
              <a:t>Asthma</a:t>
            </a:r>
            <a:endParaRPr lang="en-US" dirty="0"/>
          </a:p>
        </p:txBody>
      </p:sp>
      <p:sp>
        <p:nvSpPr>
          <p:cNvPr id="11" name="Title 10"/>
          <p:cNvSpPr>
            <a:spLocks noGrp="1"/>
          </p:cNvSpPr>
          <p:nvPr>
            <p:ph type="title"/>
          </p:nvPr>
        </p:nvSpPr>
        <p:spPr/>
        <p:txBody>
          <a:bodyPr/>
          <a:lstStyle/>
          <a:p>
            <a:r>
              <a:rPr lang="en-US" dirty="0" smtClean="0"/>
              <a:t>Benefits to Children</a:t>
            </a:r>
            <a:endParaRPr lang="en-US" dirty="0"/>
          </a:p>
        </p:txBody>
      </p:sp>
      <p:pic>
        <p:nvPicPr>
          <p:cNvPr id="4" name="Picture 3"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00800" y="1600200"/>
            <a:ext cx="2438400" cy="441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533400" y="1600200"/>
            <a:ext cx="5257800" cy="4525963"/>
          </a:xfrm>
        </p:spPr>
        <p:txBody>
          <a:bodyPr>
            <a:normAutofit fontScale="25000" lnSpcReduction="20000"/>
          </a:bodyPr>
          <a:lstStyle/>
          <a:p>
            <a:pPr>
              <a:lnSpc>
                <a:spcPct val="120000"/>
              </a:lnSpc>
            </a:pPr>
            <a:r>
              <a:rPr lang="en-US" sz="8000" dirty="0" smtClean="0"/>
              <a:t>The production of artificial milk, baby bottles and other feeding accessories require energy to produce.</a:t>
            </a:r>
          </a:p>
          <a:p>
            <a:pPr>
              <a:lnSpc>
                <a:spcPct val="120000"/>
              </a:lnSpc>
              <a:buNone/>
            </a:pPr>
            <a:endParaRPr lang="en-US" sz="3600" dirty="0" smtClean="0"/>
          </a:p>
          <a:p>
            <a:pPr>
              <a:lnSpc>
                <a:spcPct val="120000"/>
              </a:lnSpc>
            </a:pPr>
            <a:r>
              <a:rPr lang="en-US" sz="8000" dirty="0" smtClean="0"/>
              <a:t>Manufacturing of packaging for artificial baby milk creates toxins and uses paper, plastic and aluminum. </a:t>
            </a:r>
          </a:p>
          <a:p>
            <a:pPr>
              <a:lnSpc>
                <a:spcPct val="120000"/>
              </a:lnSpc>
              <a:buNone/>
            </a:pPr>
            <a:endParaRPr lang="en-US" sz="3600" dirty="0" smtClean="0"/>
          </a:p>
          <a:p>
            <a:pPr>
              <a:lnSpc>
                <a:spcPct val="120000"/>
              </a:lnSpc>
            </a:pPr>
            <a:r>
              <a:rPr lang="en-US" sz="8000" dirty="0" smtClean="0"/>
              <a:t>Each cow used to produce formula needs 2.4 acres of land, which leads to deforestation and soil erosion. </a:t>
            </a:r>
          </a:p>
          <a:p>
            <a:endParaRPr lang="en-US" dirty="0"/>
          </a:p>
        </p:txBody>
      </p:sp>
      <p:sp>
        <p:nvSpPr>
          <p:cNvPr id="9" name="Title 8"/>
          <p:cNvSpPr>
            <a:spLocks noGrp="1"/>
          </p:cNvSpPr>
          <p:nvPr>
            <p:ph type="title"/>
          </p:nvPr>
        </p:nvSpPr>
        <p:spPr/>
        <p:txBody>
          <a:bodyPr>
            <a:normAutofit fontScale="90000"/>
          </a:bodyPr>
          <a:lstStyle/>
          <a:p>
            <a:r>
              <a:rPr lang="en-US" dirty="0" smtClean="0"/>
              <a:t>Breastfeeding is better for the environment.</a:t>
            </a:r>
            <a:endParaRPr lang="en-US" dirty="0"/>
          </a:p>
        </p:txBody>
      </p:sp>
      <p:pic>
        <p:nvPicPr>
          <p:cNvPr id="8" name="Content Placeholder 7" descr="Lactation is Green.png"/>
          <p:cNvPicPr>
            <a:picLocks noGrp="1" noChangeAspect="1"/>
          </p:cNvPicPr>
          <p:nvPr>
            <p:ph sz="half" idx="4294967295"/>
          </p:nvPr>
        </p:nvPicPr>
        <p:blipFill>
          <a:blip r:embed="rId2" cstate="print"/>
          <a:stretch>
            <a:fillRect/>
          </a:stretch>
        </p:blipFill>
        <p:spPr>
          <a:xfrm>
            <a:off x="6248400" y="1524000"/>
            <a:ext cx="2709863" cy="4525963"/>
          </a:xfrm>
        </p:spPr>
      </p:pic>
      <p:sp>
        <p:nvSpPr>
          <p:cNvPr id="6" name="TextBox 5"/>
          <p:cNvSpPr txBox="1"/>
          <p:nvPr/>
        </p:nvSpPr>
        <p:spPr>
          <a:xfrm>
            <a:off x="5105400" y="6604084"/>
            <a:ext cx="4191000" cy="253916"/>
          </a:xfrm>
          <a:prstGeom prst="rect">
            <a:avLst/>
          </a:prstGeom>
          <a:noFill/>
        </p:spPr>
        <p:txBody>
          <a:bodyPr wrap="square" rtlCol="0">
            <a:spAutoFit/>
          </a:bodyPr>
          <a:lstStyle/>
          <a:p>
            <a:r>
              <a:rPr lang="en-US" sz="1050" dirty="0" smtClean="0"/>
              <a:t>Lactation Supportive Environments, UC San Diego Center  </a:t>
            </a:r>
            <a:endParaRPr lang="en-US" sz="1050" dirty="0"/>
          </a:p>
        </p:txBody>
      </p:sp>
      <p:pic>
        <p:nvPicPr>
          <p:cNvPr id="7" name="Picture 6"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NCH BirthPlace is committed to giving quality family centered maternity care</a:t>
            </a:r>
          </a:p>
          <a:p>
            <a:endParaRPr lang="en-US" dirty="0" smtClean="0"/>
          </a:p>
          <a:p>
            <a:r>
              <a:rPr lang="en-US" dirty="0" smtClean="0"/>
              <a:t>Only birthing center in Collier County</a:t>
            </a:r>
          </a:p>
          <a:p>
            <a:endParaRPr lang="en-US" dirty="0" smtClean="0"/>
          </a:p>
          <a:p>
            <a:r>
              <a:rPr lang="en-US" dirty="0" smtClean="0"/>
              <a:t>Offers education for maternity patients and their expanding families</a:t>
            </a:r>
          </a:p>
          <a:p>
            <a:pPr lvl="1"/>
            <a:r>
              <a:rPr lang="en-US" dirty="0" smtClean="0"/>
              <a:t>Breastfeeding Class</a:t>
            </a:r>
          </a:p>
          <a:p>
            <a:pPr lvl="1"/>
            <a:r>
              <a:rPr lang="en-US" dirty="0" smtClean="0"/>
              <a:t>Certified Lactation Consultants</a:t>
            </a:r>
          </a:p>
          <a:p>
            <a:pPr lvl="1">
              <a:buNone/>
            </a:pPr>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Breastfeeding Support</a:t>
            </a:r>
            <a:endParaRPr lang="en-US" dirty="0"/>
          </a:p>
        </p:txBody>
      </p:sp>
      <p:pic>
        <p:nvPicPr>
          <p:cNvPr id="4" name="Picture 3" descr="1 NCH logo full color.jpg"/>
          <p:cNvPicPr>
            <a:picLocks noChangeAspect="1"/>
          </p:cNvPicPr>
          <p:nvPr/>
        </p:nvPicPr>
        <p:blipFill>
          <a:blip r:embed="rId3" cstate="print"/>
          <a:stretch>
            <a:fillRect/>
          </a:stretch>
        </p:blipFill>
        <p:spPr>
          <a:xfrm>
            <a:off x="6096000" y="5029200"/>
            <a:ext cx="2226554" cy="1112520"/>
          </a:xfrm>
          <a:prstGeom prst="rect">
            <a:avLst/>
          </a:prstGeom>
        </p:spPr>
      </p:pic>
      <p:pic>
        <p:nvPicPr>
          <p:cNvPr id="5" name="Picture 4" descr="Final Breastfeeding Coalition SHCCCC.jpg"/>
          <p:cNvPicPr>
            <a:picLocks noChangeAspect="1"/>
          </p:cNvPicPr>
          <p:nvPr/>
        </p:nvPicPr>
        <p:blipFill>
          <a:blip r:embed="rId4"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NCH Birth Place Advocates Exclusive Breastfeeding</a:t>
            </a:r>
          </a:p>
          <a:p>
            <a:pPr lvl="1">
              <a:lnSpc>
                <a:spcPct val="150000"/>
              </a:lnSpc>
            </a:pPr>
            <a:r>
              <a:rPr lang="en-US" dirty="0" smtClean="0"/>
              <a:t>Golden Hour</a:t>
            </a:r>
          </a:p>
          <a:p>
            <a:pPr lvl="1">
              <a:lnSpc>
                <a:spcPct val="150000"/>
              </a:lnSpc>
            </a:pPr>
            <a:r>
              <a:rPr lang="en-US" dirty="0" smtClean="0"/>
              <a:t>First Bath</a:t>
            </a:r>
          </a:p>
          <a:p>
            <a:pPr lvl="1">
              <a:lnSpc>
                <a:spcPct val="150000"/>
              </a:lnSpc>
            </a:pPr>
            <a:r>
              <a:rPr lang="en-US" dirty="0" smtClean="0"/>
              <a:t>Quiet Time</a:t>
            </a:r>
          </a:p>
          <a:p>
            <a:pPr lvl="1">
              <a:lnSpc>
                <a:spcPct val="150000"/>
              </a:lnSpc>
            </a:pPr>
            <a:r>
              <a:rPr lang="en-US" dirty="0" smtClean="0"/>
              <a:t>Pacifiers</a:t>
            </a:r>
          </a:p>
          <a:p>
            <a:pPr lvl="1"/>
            <a:endParaRPr lang="en-US" dirty="0"/>
          </a:p>
        </p:txBody>
      </p:sp>
      <p:sp>
        <p:nvSpPr>
          <p:cNvPr id="3" name="Title 2"/>
          <p:cNvSpPr>
            <a:spLocks noGrp="1"/>
          </p:cNvSpPr>
          <p:nvPr>
            <p:ph type="title"/>
          </p:nvPr>
        </p:nvSpPr>
        <p:spPr/>
        <p:txBody>
          <a:bodyPr/>
          <a:lstStyle/>
          <a:p>
            <a:r>
              <a:rPr lang="en-US" dirty="0" smtClean="0"/>
              <a:t>Breastfeeding Support</a:t>
            </a:r>
            <a:endParaRPr lang="en-US" dirty="0"/>
          </a:p>
        </p:txBody>
      </p:sp>
      <p:pic>
        <p:nvPicPr>
          <p:cNvPr id="33798" name="Picture 6" descr="Image result for quiet time"/>
          <p:cNvPicPr>
            <a:picLocks noChangeAspect="1" noChangeArrowheads="1"/>
          </p:cNvPicPr>
          <p:nvPr/>
        </p:nvPicPr>
        <p:blipFill>
          <a:blip r:embed="rId2" cstate="print"/>
          <a:srcRect/>
          <a:stretch>
            <a:fillRect/>
          </a:stretch>
        </p:blipFill>
        <p:spPr bwMode="auto">
          <a:xfrm>
            <a:off x="4724400" y="1905000"/>
            <a:ext cx="3276600" cy="2176063"/>
          </a:xfrm>
          <a:prstGeom prst="rect">
            <a:avLst/>
          </a:prstGeom>
          <a:noFill/>
        </p:spPr>
      </p:pic>
      <p:pic>
        <p:nvPicPr>
          <p:cNvPr id="5" name="Picture 4"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pic>
        <p:nvPicPr>
          <p:cNvPr id="6" name="Picture 5" descr="1 NCH logo full color.jpg"/>
          <p:cNvPicPr>
            <a:picLocks noChangeAspect="1"/>
          </p:cNvPicPr>
          <p:nvPr/>
        </p:nvPicPr>
        <p:blipFill>
          <a:blip r:embed="rId4" cstate="print"/>
          <a:stretch>
            <a:fillRect/>
          </a:stretch>
        </p:blipFill>
        <p:spPr>
          <a:xfrm>
            <a:off x="7239000" y="5410200"/>
            <a:ext cx="1616539" cy="8077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04800"/>
            <a:ext cx="2286000" cy="381000"/>
          </a:xfrm>
          <a:prstGeom prst="rect">
            <a:avLst/>
          </a:prstGeom>
          <a:noFill/>
        </p:spPr>
        <p:txBody>
          <a:bodyPr wrap="square" rtlCol="0">
            <a:spAutoFit/>
          </a:bodyPr>
          <a:lstStyle/>
          <a:p>
            <a:r>
              <a:rPr lang="en-US" dirty="0" smtClean="0"/>
              <a:t>Babies today…</a:t>
            </a:r>
            <a:endParaRPr lang="en-US" dirty="0"/>
          </a:p>
        </p:txBody>
      </p:sp>
      <p:sp>
        <p:nvSpPr>
          <p:cNvPr id="7" name="TextBox 6"/>
          <p:cNvSpPr txBox="1"/>
          <p:nvPr/>
        </p:nvSpPr>
        <p:spPr>
          <a:xfrm>
            <a:off x="533400" y="4495800"/>
            <a:ext cx="3124200" cy="381000"/>
          </a:xfrm>
          <a:prstGeom prst="rect">
            <a:avLst/>
          </a:prstGeom>
          <a:noFill/>
        </p:spPr>
        <p:txBody>
          <a:bodyPr wrap="square" rtlCol="0">
            <a:spAutoFit/>
          </a:bodyPr>
          <a:lstStyle/>
          <a:p>
            <a:r>
              <a:rPr lang="en-US" dirty="0" smtClean="0"/>
              <a:t>…your future employees!</a:t>
            </a:r>
            <a:endParaRPr lang="en-US" dirty="0"/>
          </a:p>
        </p:txBody>
      </p:sp>
      <p:pic>
        <p:nvPicPr>
          <p:cNvPr id="8" name="Picture 2" descr="https://encrypted-tbn0.gstatic.com/images?q=tbn:ANd9GcQ8jxcdvsF2QSgDEf6Rw0rHeO2c7vgOWQWWYKAEi-1d175C2mo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95400"/>
            <a:ext cx="6535051"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s://encrypted-tbn1.gstatic.com/images?q=tbn:ANd9GcSN_CGqvnEvEPF_2nRZfoVLr4i9iQ0Ajp9vBAVxPKvNz-7WVuYkRg"/>
          <p:cNvPicPr>
            <a:picLocks noChangeAspect="1" noChangeArrowheads="1"/>
          </p:cNvPicPr>
          <p:nvPr/>
        </p:nvPicPr>
        <p:blipFill>
          <a:blip r:embed="rId4" cstate="print"/>
          <a:srcRect/>
          <a:stretch>
            <a:fillRect/>
          </a:stretch>
        </p:blipFill>
        <p:spPr bwMode="auto">
          <a:xfrm>
            <a:off x="4419600" y="4038600"/>
            <a:ext cx="4191000" cy="2325239"/>
          </a:xfrm>
          <a:prstGeom prst="rect">
            <a:avLst/>
          </a:prstGeom>
          <a:noFill/>
        </p:spPr>
      </p:pic>
      <p:pic>
        <p:nvPicPr>
          <p:cNvPr id="22529" name="Picture 1" descr="C:\Users\TH022126\AppData\Local\Microsoft\Windows\Temporary Internet Files\Content.IE5\19OAFRJL\cat[1].jpg"/>
          <p:cNvPicPr>
            <a:picLocks noChangeAspect="1" noChangeArrowheads="1"/>
          </p:cNvPicPr>
          <p:nvPr/>
        </p:nvPicPr>
        <p:blipFill>
          <a:blip r:embed="rId5"/>
          <a:srcRect/>
          <a:stretch>
            <a:fillRect/>
          </a:stretch>
        </p:blipFill>
        <p:spPr bwMode="auto">
          <a:xfrm>
            <a:off x="4565650" y="3422650"/>
            <a:ext cx="12700" cy="12700"/>
          </a:xfrm>
          <a:prstGeom prst="rect">
            <a:avLst/>
          </a:prstGeom>
          <a:noFill/>
        </p:spPr>
      </p:pic>
      <p:pic>
        <p:nvPicPr>
          <p:cNvPr id="22537" name="Picture 9" descr="Image result for circle of arrows"/>
          <p:cNvPicPr>
            <a:picLocks noChangeAspect="1" noChangeArrowheads="1"/>
          </p:cNvPicPr>
          <p:nvPr/>
        </p:nvPicPr>
        <p:blipFill>
          <a:blip r:embed="rId6" cstate="print"/>
          <a:srcRect/>
          <a:stretch>
            <a:fillRect/>
          </a:stretch>
        </p:blipFill>
        <p:spPr bwMode="auto">
          <a:xfrm>
            <a:off x="3505200" y="2819400"/>
            <a:ext cx="1524000" cy="1270000"/>
          </a:xfrm>
          <a:prstGeom prst="rect">
            <a:avLst/>
          </a:prstGeom>
          <a:noFill/>
        </p:spPr>
      </p:pic>
      <p:pic>
        <p:nvPicPr>
          <p:cNvPr id="9" name="Picture 8" descr="Final Breastfeeding Coalition SHCCCC.jpg"/>
          <p:cNvPicPr>
            <a:picLocks noChangeAspect="1"/>
          </p:cNvPicPr>
          <p:nvPr/>
        </p:nvPicPr>
        <p:blipFill>
          <a:blip r:embed="rId7"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Business Benefits of a Lactation Support Program</a:t>
            </a:r>
            <a:endParaRPr lang="en-US" dirty="0"/>
          </a:p>
        </p:txBody>
      </p:sp>
      <p:sp>
        <p:nvSpPr>
          <p:cNvPr id="5" name="Text Placeholder 4"/>
          <p:cNvSpPr>
            <a:spLocks noGrp="1"/>
          </p:cNvSpPr>
          <p:nvPr>
            <p:ph type="body" idx="1"/>
          </p:nvPr>
        </p:nvSpPr>
        <p:spPr>
          <a:xfrm>
            <a:off x="3922713" y="2931712"/>
            <a:ext cx="4572000" cy="1792688"/>
          </a:xfrm>
        </p:spPr>
        <p:txBody>
          <a:bodyPr/>
          <a:lstStyle/>
          <a:p>
            <a:r>
              <a:rPr lang="en-US" dirty="0" smtClean="0"/>
              <a:t>Improve Retention</a:t>
            </a:r>
          </a:p>
          <a:p>
            <a:r>
              <a:rPr lang="en-US" dirty="0" smtClean="0"/>
              <a:t>Mitigate Lost Productivity</a:t>
            </a:r>
          </a:p>
          <a:p>
            <a:r>
              <a:rPr lang="en-US" dirty="0" smtClean="0"/>
              <a:t>Lower Healthcare Costs</a:t>
            </a:r>
          </a:p>
          <a:p>
            <a:r>
              <a:rPr lang="en-US" dirty="0" smtClean="0"/>
              <a:t>Recognition</a:t>
            </a:r>
          </a:p>
          <a:p>
            <a:endParaRPr lang="en-US" dirty="0"/>
          </a:p>
        </p:txBody>
      </p:sp>
      <p:pic>
        <p:nvPicPr>
          <p:cNvPr id="6" name="Picture 5" descr="Final Breastfeeding Coalition SHCCCC.jpg"/>
          <p:cNvPicPr>
            <a:picLocks noChangeAspect="1"/>
          </p:cNvPicPr>
          <p:nvPr/>
        </p:nvPicPr>
        <p:blipFill>
          <a:blip r:embed="rId2"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00600"/>
          </a:xfrm>
        </p:spPr>
        <p:txBody>
          <a:bodyPr/>
          <a:lstStyle/>
          <a:p>
            <a:pPr>
              <a:buNone/>
            </a:pPr>
            <a:r>
              <a:rPr lang="en-US" dirty="0" smtClean="0"/>
              <a:t>Did you know?</a:t>
            </a:r>
          </a:p>
          <a:p>
            <a:r>
              <a:rPr lang="en-US" dirty="0" smtClean="0"/>
              <a:t>Mothers are the fastest growing segment of the US workforce</a:t>
            </a:r>
          </a:p>
          <a:p>
            <a:r>
              <a:rPr lang="en-US" dirty="0" smtClean="0"/>
              <a:t>70% of women with children participate in the labor force</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Women In The Workforce</a:t>
            </a:r>
            <a:endParaRPr lang="en-US" dirty="0"/>
          </a:p>
        </p:txBody>
      </p:sp>
      <p:pic>
        <p:nvPicPr>
          <p:cNvPr id="12" name="Picture 6" descr="Image result for women at work clipart"/>
          <p:cNvPicPr>
            <a:picLocks noChangeAspect="1" noChangeArrowheads="1"/>
          </p:cNvPicPr>
          <p:nvPr/>
        </p:nvPicPr>
        <p:blipFill>
          <a:blip r:embed="rId2" cstate="print"/>
          <a:srcRect/>
          <a:stretch>
            <a:fillRect/>
          </a:stretch>
        </p:blipFill>
        <p:spPr bwMode="auto">
          <a:xfrm>
            <a:off x="990600" y="3657600"/>
            <a:ext cx="2133600" cy="2133600"/>
          </a:xfrm>
          <a:prstGeom prst="rect">
            <a:avLst/>
          </a:prstGeom>
          <a:noFill/>
        </p:spPr>
      </p:pic>
      <p:pic>
        <p:nvPicPr>
          <p:cNvPr id="13" name="Picture 10" descr="Labor force status of women with births in the last 12 months."/>
          <p:cNvPicPr>
            <a:picLocks noChangeAspect="1" noChangeArrowheads="1"/>
          </p:cNvPicPr>
          <p:nvPr/>
        </p:nvPicPr>
        <p:blipFill>
          <a:blip r:embed="rId3" cstate="print"/>
          <a:srcRect/>
          <a:stretch>
            <a:fillRect/>
          </a:stretch>
        </p:blipFill>
        <p:spPr bwMode="auto">
          <a:xfrm>
            <a:off x="3733800" y="3126103"/>
            <a:ext cx="5205632" cy="3427097"/>
          </a:xfrm>
          <a:prstGeom prst="rect">
            <a:avLst/>
          </a:prstGeom>
          <a:noFill/>
        </p:spPr>
      </p:pic>
      <p:pic>
        <p:nvPicPr>
          <p:cNvPr id="6" name="Picture 5" descr="Final Breastfeeding Coalition SHCCCC.jpg"/>
          <p:cNvPicPr>
            <a:picLocks noChangeAspect="1"/>
          </p:cNvPicPr>
          <p:nvPr/>
        </p:nvPicPr>
        <p:blipFill>
          <a:blip r:embed="rId4"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a:xfrm>
            <a:off x="4038600" y="2743200"/>
            <a:ext cx="3974592" cy="914400"/>
          </a:xfrm>
        </p:spPr>
        <p:txBody>
          <a:bodyPr/>
          <a:lstStyle/>
          <a:p>
            <a:r>
              <a:rPr lang="en-US" dirty="0" smtClean="0"/>
              <a:t>- Katie Greenberg</a:t>
            </a:r>
          </a:p>
          <a:p>
            <a:r>
              <a:rPr lang="en-US" dirty="0" smtClean="0"/>
              <a:t>Working Mom, Naples, FL</a:t>
            </a:r>
            <a:endParaRPr lang="en-US" dirty="0"/>
          </a:p>
        </p:txBody>
      </p:sp>
      <p:sp>
        <p:nvSpPr>
          <p:cNvPr id="5" name="Text Placeholder 4"/>
          <p:cNvSpPr>
            <a:spLocks noGrp="1"/>
          </p:cNvSpPr>
          <p:nvPr>
            <p:ph sz="half" idx="1"/>
          </p:nvPr>
        </p:nvSpPr>
        <p:spPr>
          <a:xfrm>
            <a:off x="381000" y="228600"/>
            <a:ext cx="7479792" cy="2743200"/>
          </a:xfrm>
        </p:spPr>
        <p:txBody>
          <a:bodyPr>
            <a:normAutofit lnSpcReduction="10000"/>
          </a:bodyPr>
          <a:lstStyle/>
          <a:p>
            <a:pPr>
              <a:buNone/>
            </a:pPr>
            <a:r>
              <a:rPr lang="en-US" dirty="0" smtClean="0"/>
              <a:t>“I feel more loyal to my employer because they support me and my personal choices. It also gives me the ability to be the best worker I can be while still providing for my family.”</a:t>
            </a:r>
          </a:p>
        </p:txBody>
      </p:sp>
      <p:sp>
        <p:nvSpPr>
          <p:cNvPr id="6" name="Title 5"/>
          <p:cNvSpPr>
            <a:spLocks noGrp="1"/>
          </p:cNvSpPr>
          <p:nvPr>
            <p:ph type="title"/>
          </p:nvPr>
        </p:nvSpPr>
        <p:spPr>
          <a:xfrm>
            <a:off x="457200" y="5943600"/>
            <a:ext cx="4191000" cy="457200"/>
          </a:xfrm>
        </p:spPr>
        <p:txBody>
          <a:bodyPr/>
          <a:lstStyle/>
          <a:p>
            <a:r>
              <a:rPr lang="en-US" sz="1200" b="1" u="sng" dirty="0" smtClean="0">
                <a:hlinkClick r:id="rId2"/>
              </a:rPr>
              <a:t>https://www.youtube.com/watch?v=aqD5PuXPYmg</a:t>
            </a:r>
            <a:endParaRPr lang="en-US" sz="1200" b="1" dirty="0"/>
          </a:p>
        </p:txBody>
      </p:sp>
      <p:pic>
        <p:nvPicPr>
          <p:cNvPr id="28678" name="Picture 6" descr="Image result for loyalty"/>
          <p:cNvPicPr>
            <a:picLocks noChangeAspect="1" noChangeArrowheads="1"/>
          </p:cNvPicPr>
          <p:nvPr/>
        </p:nvPicPr>
        <p:blipFill>
          <a:blip r:embed="rId3" cstate="print"/>
          <a:srcRect/>
          <a:stretch>
            <a:fillRect/>
          </a:stretch>
        </p:blipFill>
        <p:spPr bwMode="auto">
          <a:xfrm>
            <a:off x="762000" y="3124200"/>
            <a:ext cx="3730069" cy="2667000"/>
          </a:xfrm>
          <a:prstGeom prst="rect">
            <a:avLst/>
          </a:prstGeom>
          <a:noFill/>
        </p:spPr>
      </p:pic>
      <p:pic>
        <p:nvPicPr>
          <p:cNvPr id="7" name="Picture 6" descr="Final Breastfeeding Coalition SHCCCC.jpg"/>
          <p:cNvPicPr>
            <a:picLocks noChangeAspect="1"/>
          </p:cNvPicPr>
          <p:nvPr/>
        </p:nvPicPr>
        <p:blipFill>
          <a:blip r:embed="rId4"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0" y="1481328"/>
            <a:ext cx="7162800" cy="4525963"/>
          </a:xfrm>
        </p:spPr>
        <p:txBody>
          <a:bodyPr/>
          <a:lstStyle/>
          <a:p>
            <a:r>
              <a:rPr lang="en-US" dirty="0" smtClean="0"/>
              <a:t>American Academy of Pediatrics </a:t>
            </a:r>
          </a:p>
          <a:p>
            <a:pPr lvl="1"/>
            <a:r>
              <a:rPr lang="en-US" dirty="0" smtClean="0"/>
              <a:t>Babies be fed nothing but breast milk for the first 6 months and continue for at least 1 year</a:t>
            </a:r>
          </a:p>
          <a:p>
            <a:pPr lvl="1"/>
            <a:endParaRPr lang="en-US" dirty="0" smtClean="0"/>
          </a:p>
          <a:p>
            <a:pPr lvl="1"/>
            <a:endParaRPr lang="en-US" dirty="0" smtClean="0"/>
          </a:p>
          <a:p>
            <a:r>
              <a:rPr lang="en-US" dirty="0" smtClean="0"/>
              <a:t>World Health Organization</a:t>
            </a:r>
          </a:p>
          <a:p>
            <a:pPr lvl="1"/>
            <a:r>
              <a:rPr lang="en-US" dirty="0" smtClean="0"/>
              <a:t>Babies be fed nothing but breast milk for the first 6 months and continue for at least 2 years</a:t>
            </a:r>
          </a:p>
          <a:p>
            <a:pPr lvl="1"/>
            <a:endParaRPr lang="en-US" dirty="0"/>
          </a:p>
        </p:txBody>
      </p:sp>
      <p:sp>
        <p:nvSpPr>
          <p:cNvPr id="3" name="Title 2"/>
          <p:cNvSpPr>
            <a:spLocks noGrp="1"/>
          </p:cNvSpPr>
          <p:nvPr>
            <p:ph type="title"/>
          </p:nvPr>
        </p:nvSpPr>
        <p:spPr/>
        <p:txBody>
          <a:bodyPr>
            <a:normAutofit fontScale="90000"/>
          </a:bodyPr>
          <a:lstStyle/>
          <a:p>
            <a:r>
              <a:rPr lang="en-US" dirty="0" smtClean="0"/>
              <a:t>Breastfeeding Recommendations</a:t>
            </a:r>
            <a:endParaRPr lang="en-US" dirty="0"/>
          </a:p>
        </p:txBody>
      </p:sp>
      <p:sp>
        <p:nvSpPr>
          <p:cNvPr id="2050" name="AutoShape 2" descr="blob:https://www.google.com/950ed620-78bd-4e6a-98a1-e7c2d2b0293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2" name="AutoShape 4" descr="blob:https://www.google.com/2cc2ba90-2193-4a21-bf51-63ee5ac864c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58" name="Picture 10" descr="Image result for world health organization"/>
          <p:cNvPicPr>
            <a:picLocks noChangeAspect="1" noChangeArrowheads="1"/>
          </p:cNvPicPr>
          <p:nvPr/>
        </p:nvPicPr>
        <p:blipFill>
          <a:blip r:embed="rId3" cstate="print"/>
          <a:srcRect/>
          <a:stretch>
            <a:fillRect/>
          </a:stretch>
        </p:blipFill>
        <p:spPr bwMode="auto">
          <a:xfrm>
            <a:off x="152400" y="3810000"/>
            <a:ext cx="1447800" cy="1447800"/>
          </a:xfrm>
          <a:prstGeom prst="rect">
            <a:avLst/>
          </a:prstGeom>
          <a:noFill/>
        </p:spPr>
      </p:pic>
      <p:pic>
        <p:nvPicPr>
          <p:cNvPr id="2056" name="Picture 8" descr="Image result for american academy of pediatrics"/>
          <p:cNvPicPr>
            <a:picLocks noChangeAspect="1" noChangeArrowheads="1"/>
          </p:cNvPicPr>
          <p:nvPr/>
        </p:nvPicPr>
        <p:blipFill>
          <a:blip r:embed="rId4" cstate="print"/>
          <a:srcRect/>
          <a:stretch>
            <a:fillRect/>
          </a:stretch>
        </p:blipFill>
        <p:spPr bwMode="auto">
          <a:xfrm>
            <a:off x="304800" y="1524000"/>
            <a:ext cx="1301910" cy="1295400"/>
          </a:xfrm>
          <a:prstGeom prst="rect">
            <a:avLst/>
          </a:prstGeom>
          <a:noFill/>
        </p:spPr>
      </p:pic>
      <p:pic>
        <p:nvPicPr>
          <p:cNvPr id="8" name="Picture 7" descr="Final Breastfeeding Coalition SHCCCC.jpg"/>
          <p:cNvPicPr>
            <a:picLocks noChangeAspect="1"/>
          </p:cNvPicPr>
          <p:nvPr/>
        </p:nvPicPr>
        <p:blipFill>
          <a:blip r:embed="rId5" cstate="print"/>
          <a:stretch>
            <a:fillRect/>
          </a:stretch>
        </p:blipFill>
        <p:spPr>
          <a:xfrm>
            <a:off x="7603967"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947672"/>
          </a:xfrm>
        </p:spPr>
        <p:txBody>
          <a:bodyPr/>
          <a:lstStyle/>
          <a:p>
            <a:pPr>
              <a:buNone/>
            </a:pPr>
            <a:r>
              <a:rPr lang="en-US" dirty="0" smtClean="0"/>
              <a:t>Employees are more likely to return to work after childbirth when their workplace provides a supportive environment for continued breastfeeding.</a:t>
            </a:r>
            <a:endParaRPr lang="en-US" dirty="0"/>
          </a:p>
        </p:txBody>
      </p:sp>
      <p:sp>
        <p:nvSpPr>
          <p:cNvPr id="3" name="Title 2"/>
          <p:cNvSpPr>
            <a:spLocks noGrp="1"/>
          </p:cNvSpPr>
          <p:nvPr>
            <p:ph type="title"/>
          </p:nvPr>
        </p:nvSpPr>
        <p:spPr/>
        <p:txBody>
          <a:bodyPr>
            <a:normAutofit/>
          </a:bodyPr>
          <a:lstStyle/>
          <a:p>
            <a:r>
              <a:rPr lang="en-US" dirty="0" smtClean="0"/>
              <a:t>Improve Retention </a:t>
            </a:r>
            <a:endParaRPr lang="en-US" dirty="0"/>
          </a:p>
        </p:txBody>
      </p:sp>
      <p:graphicFrame>
        <p:nvGraphicFramePr>
          <p:cNvPr id="5" name="Chart 4"/>
          <p:cNvGraphicFramePr/>
          <p:nvPr/>
        </p:nvGraphicFramePr>
        <p:xfrm>
          <a:off x="304800" y="3505200"/>
          <a:ext cx="8534400" cy="2438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962400" y="6604084"/>
            <a:ext cx="5410200" cy="253916"/>
          </a:xfrm>
          <a:prstGeom prst="rect">
            <a:avLst/>
          </a:prstGeom>
          <a:noFill/>
        </p:spPr>
        <p:txBody>
          <a:bodyPr wrap="square" rtlCol="0">
            <a:spAutoFit/>
          </a:bodyPr>
          <a:lstStyle/>
          <a:p>
            <a:r>
              <a:rPr lang="en-US" sz="1050" dirty="0" smtClean="0"/>
              <a:t>The Business Case for Breastfeeding, US Dept of Health and Human Services</a:t>
            </a:r>
            <a:endParaRPr lang="en-US" sz="1050" dirty="0"/>
          </a:p>
        </p:txBody>
      </p:sp>
      <p:pic>
        <p:nvPicPr>
          <p:cNvPr id="7" name="Picture 6"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9"/>
            <a:ext cx="8229600" cy="2557272"/>
          </a:xfrm>
        </p:spPr>
        <p:txBody>
          <a:bodyPr>
            <a:normAutofit/>
          </a:bodyPr>
          <a:lstStyle/>
          <a:p>
            <a:pPr>
              <a:buNone/>
            </a:pPr>
            <a:r>
              <a:rPr lang="en-US" b="1" dirty="0" smtClean="0"/>
              <a:t>Breastfeeding employees miss work less often</a:t>
            </a:r>
          </a:p>
          <a:p>
            <a:pPr>
              <a:buNone/>
            </a:pPr>
            <a:endParaRPr lang="en-US" sz="1600" dirty="0" smtClean="0"/>
          </a:p>
          <a:p>
            <a:pPr>
              <a:buFont typeface="Wingdings" pitchFamily="2" charset="2"/>
              <a:buChar char="§"/>
            </a:pPr>
            <a:r>
              <a:rPr lang="en-US" dirty="0" smtClean="0"/>
              <a:t>Breast fed infants are healthier! One-day absences to care for sick children occur more than twice as often as formula-fed infants.</a:t>
            </a:r>
          </a:p>
          <a:p>
            <a:pPr>
              <a:buFont typeface="Wingdings" pitchFamily="2" charset="2"/>
              <a:buChar char="§"/>
            </a:pPr>
            <a:endParaRPr lang="en-US" dirty="0" smtClean="0"/>
          </a:p>
        </p:txBody>
      </p:sp>
      <p:sp>
        <p:nvSpPr>
          <p:cNvPr id="4" name="Title 3"/>
          <p:cNvSpPr>
            <a:spLocks noGrp="1"/>
          </p:cNvSpPr>
          <p:nvPr>
            <p:ph type="title"/>
          </p:nvPr>
        </p:nvSpPr>
        <p:spPr/>
        <p:txBody>
          <a:bodyPr>
            <a:normAutofit/>
          </a:bodyPr>
          <a:lstStyle/>
          <a:p>
            <a:r>
              <a:rPr lang="en-US" dirty="0" smtClean="0"/>
              <a:t>Reduce Absenteeism</a:t>
            </a:r>
            <a:endParaRPr lang="en-US" dirty="0"/>
          </a:p>
        </p:txBody>
      </p:sp>
      <p:graphicFrame>
        <p:nvGraphicFramePr>
          <p:cNvPr id="7" name="Chart 6"/>
          <p:cNvGraphicFramePr/>
          <p:nvPr/>
        </p:nvGraphicFramePr>
        <p:xfrm>
          <a:off x="304800" y="3886200"/>
          <a:ext cx="8382000"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962400" y="6604084"/>
            <a:ext cx="5410200" cy="253916"/>
          </a:xfrm>
          <a:prstGeom prst="rect">
            <a:avLst/>
          </a:prstGeom>
          <a:noFill/>
        </p:spPr>
        <p:txBody>
          <a:bodyPr wrap="square" rtlCol="0">
            <a:spAutoFit/>
          </a:bodyPr>
          <a:lstStyle/>
          <a:p>
            <a:r>
              <a:rPr lang="en-US" sz="1050" dirty="0" smtClean="0"/>
              <a:t>The Business Case for Breastfeeding, US Dept of Health and Human Services</a:t>
            </a:r>
            <a:endParaRPr lang="en-US" sz="1050" dirty="0"/>
          </a:p>
        </p:txBody>
      </p:sp>
      <p:pic>
        <p:nvPicPr>
          <p:cNvPr id="8" name="Picture 7"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109471"/>
          </a:xfrm>
        </p:spPr>
        <p:txBody>
          <a:bodyPr>
            <a:normAutofit/>
          </a:bodyPr>
          <a:lstStyle/>
          <a:p>
            <a:pPr>
              <a:buNone/>
            </a:pPr>
            <a:r>
              <a:rPr lang="en-US" dirty="0" smtClean="0"/>
              <a:t>Lower risk of illness for babies and mothers translates into lower medical insurance claims</a:t>
            </a:r>
          </a:p>
          <a:p>
            <a:endParaRPr lang="en-US" dirty="0" smtClean="0"/>
          </a:p>
          <a:p>
            <a:endParaRPr lang="en-US" dirty="0"/>
          </a:p>
        </p:txBody>
      </p:sp>
      <p:sp>
        <p:nvSpPr>
          <p:cNvPr id="3" name="Title 2"/>
          <p:cNvSpPr>
            <a:spLocks noGrp="1"/>
          </p:cNvSpPr>
          <p:nvPr>
            <p:ph type="title"/>
          </p:nvPr>
        </p:nvSpPr>
        <p:spPr/>
        <p:txBody>
          <a:bodyPr/>
          <a:lstStyle/>
          <a:p>
            <a:r>
              <a:rPr lang="en-US" dirty="0" smtClean="0"/>
              <a:t>Lower Healthcare Costs</a:t>
            </a:r>
            <a:endParaRPr lang="en-US" dirty="0"/>
          </a:p>
        </p:txBody>
      </p:sp>
      <p:sp>
        <p:nvSpPr>
          <p:cNvPr id="4" name="TextBox 3"/>
          <p:cNvSpPr txBox="1"/>
          <p:nvPr/>
        </p:nvSpPr>
        <p:spPr>
          <a:xfrm>
            <a:off x="1143000" y="2971800"/>
            <a:ext cx="6858000" cy="2677656"/>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buNone/>
            </a:pPr>
            <a:r>
              <a:rPr lang="en-US" sz="2400" dirty="0" smtClean="0"/>
              <a:t>CIGNA conduced a 2-year study of 343 employees who participated in a lactation program and found </a:t>
            </a:r>
            <a:r>
              <a:rPr lang="en-US" sz="2400" u="sng" dirty="0" smtClean="0"/>
              <a:t>annual savings</a:t>
            </a:r>
            <a:r>
              <a:rPr lang="en-US" sz="2400" dirty="0" smtClean="0"/>
              <a:t> of: </a:t>
            </a:r>
          </a:p>
          <a:p>
            <a:pPr algn="ctr">
              <a:buNone/>
            </a:pPr>
            <a:endParaRPr lang="en-US" sz="2400" dirty="0" smtClean="0"/>
          </a:p>
          <a:p>
            <a:pPr algn="ctr">
              <a:buNone/>
            </a:pPr>
            <a:r>
              <a:rPr lang="en-US" sz="2400" dirty="0" smtClean="0"/>
              <a:t>$240,000 IN HEALTHCARE EXPENSES </a:t>
            </a:r>
          </a:p>
          <a:p>
            <a:pPr algn="ctr">
              <a:buNone/>
            </a:pPr>
            <a:r>
              <a:rPr lang="en-US" sz="2400" dirty="0" smtClean="0"/>
              <a:t>&amp;</a:t>
            </a:r>
          </a:p>
          <a:p>
            <a:pPr algn="ctr">
              <a:buNone/>
            </a:pPr>
            <a:r>
              <a:rPr lang="en-US" sz="2400" dirty="0" smtClean="0"/>
              <a:t>62% FEWER PRESCRIPTIONS</a:t>
            </a:r>
          </a:p>
        </p:txBody>
      </p:sp>
      <p:sp>
        <p:nvSpPr>
          <p:cNvPr id="5" name="TextBox 4"/>
          <p:cNvSpPr txBox="1"/>
          <p:nvPr/>
        </p:nvSpPr>
        <p:spPr>
          <a:xfrm>
            <a:off x="3962400" y="6604084"/>
            <a:ext cx="5410200" cy="253916"/>
          </a:xfrm>
          <a:prstGeom prst="rect">
            <a:avLst/>
          </a:prstGeom>
          <a:noFill/>
        </p:spPr>
        <p:txBody>
          <a:bodyPr wrap="square" rtlCol="0">
            <a:spAutoFit/>
          </a:bodyPr>
          <a:lstStyle/>
          <a:p>
            <a:r>
              <a:rPr lang="en-US" sz="1050" dirty="0" smtClean="0"/>
              <a:t>The Business Case for Breastfeeding, US Dept of Health and Human Services</a:t>
            </a:r>
            <a:endParaRPr lang="en-US" sz="1050" dirty="0"/>
          </a:p>
        </p:txBody>
      </p:sp>
      <p:pic>
        <p:nvPicPr>
          <p:cNvPr id="6" name="Picture 5" descr="Final Breastfeeding Coalition SHCCCC.jpg"/>
          <p:cNvPicPr>
            <a:picLocks noChangeAspect="1"/>
          </p:cNvPicPr>
          <p:nvPr/>
        </p:nvPicPr>
        <p:blipFill>
          <a:blip r:embed="rId2"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157471"/>
          </a:xfrm>
        </p:spPr>
        <p:txBody>
          <a:bodyPr>
            <a:normAutofit/>
          </a:bodyPr>
          <a:lstStyle/>
          <a:p>
            <a:pPr>
              <a:buNone/>
            </a:pPr>
            <a:r>
              <a:rPr lang="en-US" dirty="0" smtClean="0"/>
              <a:t>Florida Breastfeeding Friendly Employer Award </a:t>
            </a:r>
          </a:p>
          <a:p>
            <a:pPr>
              <a:buNone/>
            </a:pPr>
            <a:endParaRPr lang="en-US" dirty="0" smtClean="0"/>
          </a:p>
          <a:p>
            <a:pPr>
              <a:buNone/>
            </a:pPr>
            <a:endParaRPr lang="en-US" dirty="0" smtClean="0"/>
          </a:p>
          <a:p>
            <a:pPr>
              <a:buNone/>
            </a:pPr>
            <a:endParaRPr lang="en-US" dirty="0" smtClean="0"/>
          </a:p>
          <a:p>
            <a:pPr>
              <a:buNone/>
            </a:pPr>
            <a:r>
              <a:rPr lang="en-US" dirty="0" smtClean="0"/>
              <a:t>Join the growing list of recipients!</a:t>
            </a:r>
          </a:p>
          <a:p>
            <a:r>
              <a:rPr lang="en-US" dirty="0" smtClean="0"/>
              <a:t>Gold, Silver and Bronze level awards</a:t>
            </a:r>
          </a:p>
        </p:txBody>
      </p:sp>
      <p:sp>
        <p:nvSpPr>
          <p:cNvPr id="3" name="Title 2"/>
          <p:cNvSpPr>
            <a:spLocks noGrp="1"/>
          </p:cNvSpPr>
          <p:nvPr>
            <p:ph type="title"/>
          </p:nvPr>
        </p:nvSpPr>
        <p:spPr/>
        <p:txBody>
          <a:bodyPr/>
          <a:lstStyle/>
          <a:p>
            <a:r>
              <a:rPr lang="en-US" dirty="0" smtClean="0"/>
              <a:t>Receive Recognition</a:t>
            </a:r>
            <a:endParaRPr lang="en-US" dirty="0"/>
          </a:p>
        </p:txBody>
      </p:sp>
      <p:pic>
        <p:nvPicPr>
          <p:cNvPr id="17409" name="Picture 1" descr="C:\Users\TH022126\AppData\Local\Microsoft\Windows\Temporary Internet Files\Content.IE5\PUGVIN94\gold-star-graphic[1].jpg"/>
          <p:cNvPicPr>
            <a:picLocks noChangeAspect="1" noChangeArrowheads="1"/>
          </p:cNvPicPr>
          <p:nvPr/>
        </p:nvPicPr>
        <p:blipFill>
          <a:blip r:embed="rId2"/>
          <a:srcRect/>
          <a:stretch>
            <a:fillRect/>
          </a:stretch>
        </p:blipFill>
        <p:spPr bwMode="auto">
          <a:xfrm>
            <a:off x="4565650" y="3422650"/>
            <a:ext cx="12700" cy="12700"/>
          </a:xfrm>
          <a:prstGeom prst="rect">
            <a:avLst/>
          </a:prstGeom>
          <a:noFill/>
        </p:spPr>
      </p:pic>
      <p:pic>
        <p:nvPicPr>
          <p:cNvPr id="17410" name="Picture 2" descr="C:\Users\TH022126\AppData\Local\Microsoft\Windows\Temporary Internet Files\Content.IE5\19OAFRJL\star[1].jpg"/>
          <p:cNvPicPr>
            <a:picLocks noChangeAspect="1" noChangeArrowheads="1"/>
          </p:cNvPicPr>
          <p:nvPr/>
        </p:nvPicPr>
        <p:blipFill>
          <a:blip r:embed="rId3" cstate="print"/>
          <a:srcRect/>
          <a:stretch>
            <a:fillRect/>
          </a:stretch>
        </p:blipFill>
        <p:spPr bwMode="auto">
          <a:xfrm>
            <a:off x="1905000" y="4724400"/>
            <a:ext cx="474470" cy="457200"/>
          </a:xfrm>
          <a:prstGeom prst="rect">
            <a:avLst/>
          </a:prstGeom>
          <a:noFill/>
        </p:spPr>
      </p:pic>
      <p:pic>
        <p:nvPicPr>
          <p:cNvPr id="24578" name="Picture 2" descr="Florida Health collier"/>
          <p:cNvPicPr>
            <a:picLocks noChangeAspect="1" noChangeArrowheads="1"/>
          </p:cNvPicPr>
          <p:nvPr/>
        </p:nvPicPr>
        <p:blipFill>
          <a:blip r:embed="rId4" cstate="print"/>
          <a:srcRect/>
          <a:stretch>
            <a:fillRect/>
          </a:stretch>
        </p:blipFill>
        <p:spPr bwMode="auto">
          <a:xfrm>
            <a:off x="2590800" y="5257800"/>
            <a:ext cx="914400" cy="1217181"/>
          </a:xfrm>
          <a:prstGeom prst="rect">
            <a:avLst/>
          </a:prstGeom>
          <a:noFill/>
        </p:spPr>
      </p:pic>
      <p:pic>
        <p:nvPicPr>
          <p:cNvPr id="12" name="Picture 11" descr="1 NCH logo full color.jpg"/>
          <p:cNvPicPr>
            <a:picLocks noChangeAspect="1"/>
          </p:cNvPicPr>
          <p:nvPr/>
        </p:nvPicPr>
        <p:blipFill>
          <a:blip r:embed="rId5" cstate="print"/>
          <a:stretch>
            <a:fillRect/>
          </a:stretch>
        </p:blipFill>
        <p:spPr>
          <a:xfrm>
            <a:off x="7772400" y="5562600"/>
            <a:ext cx="1159028" cy="579120"/>
          </a:xfrm>
          <a:prstGeom prst="rect">
            <a:avLst/>
          </a:prstGeom>
        </p:spPr>
      </p:pic>
      <p:pic>
        <p:nvPicPr>
          <p:cNvPr id="15" name="Picture 3"/>
          <p:cNvPicPr>
            <a:picLocks noChangeAspect="1" noChangeArrowheads="1"/>
          </p:cNvPicPr>
          <p:nvPr/>
        </p:nvPicPr>
        <p:blipFill>
          <a:blip r:embed="rId6" cstate="print"/>
          <a:srcRect/>
          <a:stretch>
            <a:fillRect/>
          </a:stretch>
        </p:blipFill>
        <p:spPr bwMode="auto">
          <a:xfrm>
            <a:off x="2667000" y="2209800"/>
            <a:ext cx="3055471" cy="762000"/>
          </a:xfrm>
          <a:prstGeom prst="rect">
            <a:avLst/>
          </a:prstGeom>
          <a:noFill/>
          <a:ln w="9525">
            <a:noFill/>
            <a:miter lim="800000"/>
            <a:headEnd/>
            <a:tailEnd/>
          </a:ln>
        </p:spPr>
      </p:pic>
      <p:sp>
        <p:nvSpPr>
          <p:cNvPr id="17" name="TextBox 16"/>
          <p:cNvSpPr txBox="1"/>
          <p:nvPr/>
        </p:nvSpPr>
        <p:spPr>
          <a:xfrm>
            <a:off x="2590800" y="4800600"/>
            <a:ext cx="3962400" cy="369332"/>
          </a:xfrm>
          <a:prstGeom prst="rect">
            <a:avLst/>
          </a:prstGeom>
          <a:noFill/>
        </p:spPr>
        <p:txBody>
          <a:bodyPr wrap="square" rtlCol="0">
            <a:spAutoFit/>
          </a:bodyPr>
          <a:lstStyle/>
          <a:p>
            <a:r>
              <a:rPr lang="en-US" b="1" dirty="0" smtClean="0"/>
              <a:t>Local Gold Star Recipients</a:t>
            </a:r>
            <a:endParaRPr lang="en-US" b="1" dirty="0"/>
          </a:p>
        </p:txBody>
      </p:sp>
      <p:pic>
        <p:nvPicPr>
          <p:cNvPr id="24587" name="Picture 11"/>
          <p:cNvPicPr>
            <a:picLocks noChangeAspect="1" noChangeArrowheads="1"/>
          </p:cNvPicPr>
          <p:nvPr/>
        </p:nvPicPr>
        <p:blipFill>
          <a:blip r:embed="rId7" cstate="print"/>
          <a:srcRect/>
          <a:stretch>
            <a:fillRect/>
          </a:stretch>
        </p:blipFill>
        <p:spPr bwMode="auto">
          <a:xfrm>
            <a:off x="6248400" y="5257800"/>
            <a:ext cx="1219200" cy="931161"/>
          </a:xfrm>
          <a:prstGeom prst="rect">
            <a:avLst/>
          </a:prstGeom>
          <a:noFill/>
          <a:ln w="9525">
            <a:noFill/>
            <a:miter lim="800000"/>
            <a:headEnd/>
            <a:tailEnd/>
          </a:ln>
          <a:effectLst/>
        </p:spPr>
      </p:pic>
      <p:pic>
        <p:nvPicPr>
          <p:cNvPr id="24588" name="Picture 12"/>
          <p:cNvPicPr>
            <a:picLocks noChangeAspect="1" noChangeArrowheads="1"/>
          </p:cNvPicPr>
          <p:nvPr/>
        </p:nvPicPr>
        <p:blipFill>
          <a:blip r:embed="rId8" cstate="print"/>
          <a:srcRect/>
          <a:stretch>
            <a:fillRect/>
          </a:stretch>
        </p:blipFill>
        <p:spPr bwMode="auto">
          <a:xfrm>
            <a:off x="4038600" y="5181600"/>
            <a:ext cx="1783406" cy="1306296"/>
          </a:xfrm>
          <a:prstGeom prst="rect">
            <a:avLst/>
          </a:prstGeom>
          <a:noFill/>
          <a:ln w="9525">
            <a:noFill/>
            <a:miter lim="800000"/>
            <a:headEnd/>
            <a:tailEnd/>
          </a:ln>
          <a:effectLst/>
        </p:spPr>
      </p:pic>
      <p:pic>
        <p:nvPicPr>
          <p:cNvPr id="13" name="Picture 12" descr="Final Breastfeeding Coalition SHCCCC.jpg"/>
          <p:cNvPicPr>
            <a:picLocks noChangeAspect="1"/>
          </p:cNvPicPr>
          <p:nvPr/>
        </p:nvPicPr>
        <p:blipFill>
          <a:blip r:embed="rId9"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cstate="print"/>
          <a:srcRect/>
          <a:stretch>
            <a:fillRect/>
          </a:stretch>
        </p:blipFill>
        <p:spPr bwMode="auto">
          <a:xfrm>
            <a:off x="4572000" y="1371600"/>
            <a:ext cx="3977859" cy="4496078"/>
          </a:xfrm>
          <a:prstGeom prst="rect">
            <a:avLst/>
          </a:prstGeom>
          <a:noFill/>
          <a:ln w="9525">
            <a:noFill/>
            <a:miter lim="800000"/>
            <a:headEnd/>
            <a:tailEnd/>
          </a:ln>
        </p:spPr>
      </p:pic>
      <p:sp>
        <p:nvSpPr>
          <p:cNvPr id="7" name="TextBox 6"/>
          <p:cNvSpPr txBox="1"/>
          <p:nvPr/>
        </p:nvSpPr>
        <p:spPr>
          <a:xfrm>
            <a:off x="533400" y="1447800"/>
            <a:ext cx="3581400" cy="3416320"/>
          </a:xfrm>
          <a:prstGeom prst="rect">
            <a:avLst/>
          </a:prstGeom>
          <a:noFill/>
        </p:spPr>
        <p:txBody>
          <a:bodyPr wrap="square" rtlCol="0">
            <a:spAutoFit/>
          </a:bodyPr>
          <a:lstStyle/>
          <a:p>
            <a:pPr marL="342900" indent="-342900">
              <a:lnSpc>
                <a:spcPct val="150000"/>
              </a:lnSpc>
              <a:buFont typeface="+mj-lt"/>
              <a:buAutoNum type="arabicPeriod"/>
            </a:pPr>
            <a:r>
              <a:rPr lang="en-US" dirty="0" smtClean="0"/>
              <a:t>Decide which level you want to obtain</a:t>
            </a:r>
          </a:p>
          <a:p>
            <a:pPr marL="342900" indent="-342900">
              <a:lnSpc>
                <a:spcPct val="150000"/>
              </a:lnSpc>
              <a:buFont typeface="+mj-lt"/>
              <a:buAutoNum type="arabicPeriod"/>
            </a:pPr>
            <a:r>
              <a:rPr lang="en-US" dirty="0" smtClean="0"/>
              <a:t>Evaluate your current Lactation Program</a:t>
            </a:r>
          </a:p>
          <a:p>
            <a:pPr marL="342900" indent="-342900">
              <a:lnSpc>
                <a:spcPct val="150000"/>
              </a:lnSpc>
              <a:buFont typeface="+mj-lt"/>
              <a:buAutoNum type="arabicPeriod"/>
            </a:pPr>
            <a:r>
              <a:rPr lang="en-US" dirty="0" smtClean="0"/>
              <a:t>Make any required improvements</a:t>
            </a:r>
          </a:p>
          <a:p>
            <a:pPr marL="342900" indent="-342900">
              <a:lnSpc>
                <a:spcPct val="150000"/>
              </a:lnSpc>
              <a:buFont typeface="+mj-lt"/>
              <a:buAutoNum type="arabicPeriod"/>
            </a:pPr>
            <a:r>
              <a:rPr lang="en-US" dirty="0" smtClean="0"/>
              <a:t>Complete the online application</a:t>
            </a:r>
            <a:endParaRPr lang="en-US" dirty="0"/>
          </a:p>
        </p:txBody>
      </p:sp>
      <p:sp>
        <p:nvSpPr>
          <p:cNvPr id="8" name="TextBox 7"/>
          <p:cNvSpPr txBox="1"/>
          <p:nvPr/>
        </p:nvSpPr>
        <p:spPr>
          <a:xfrm>
            <a:off x="5181600" y="6096000"/>
            <a:ext cx="3048000" cy="369332"/>
          </a:xfrm>
          <a:prstGeom prst="rect">
            <a:avLst/>
          </a:prstGeom>
          <a:noFill/>
        </p:spPr>
        <p:txBody>
          <a:bodyPr wrap="square" rtlCol="0">
            <a:spAutoFit/>
          </a:bodyPr>
          <a:lstStyle/>
          <a:p>
            <a:r>
              <a:rPr lang="en-US" u="sng" dirty="0" smtClean="0"/>
              <a:t>www.flbreastfeeding.org </a:t>
            </a:r>
            <a:endParaRPr lang="en-US" u="sng" dirty="0"/>
          </a:p>
        </p:txBody>
      </p:sp>
      <p:sp>
        <p:nvSpPr>
          <p:cNvPr id="55302" name="AutoShape 6" descr="Image result for steps to foll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5304" name="AutoShape 8" descr="Image result for steps to foll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5306" name="Picture 10" descr="Image result for steps to follow"/>
          <p:cNvPicPr>
            <a:picLocks noChangeAspect="1" noChangeArrowheads="1"/>
          </p:cNvPicPr>
          <p:nvPr/>
        </p:nvPicPr>
        <p:blipFill>
          <a:blip r:embed="rId3" cstate="print"/>
          <a:srcRect/>
          <a:stretch>
            <a:fillRect/>
          </a:stretch>
        </p:blipFill>
        <p:spPr bwMode="auto">
          <a:xfrm>
            <a:off x="2438400" y="4724400"/>
            <a:ext cx="2057400" cy="1543050"/>
          </a:xfrm>
          <a:prstGeom prst="rect">
            <a:avLst/>
          </a:prstGeom>
          <a:noFill/>
        </p:spPr>
      </p:pic>
      <p:sp>
        <p:nvSpPr>
          <p:cNvPr id="13" name="Title 12"/>
          <p:cNvSpPr>
            <a:spLocks noGrp="1"/>
          </p:cNvSpPr>
          <p:nvPr>
            <p:ph type="title"/>
          </p:nvPr>
        </p:nvSpPr>
        <p:spPr/>
        <p:txBody>
          <a:bodyPr/>
          <a:lstStyle/>
          <a:p>
            <a:r>
              <a:rPr lang="en-US" dirty="0" smtClean="0"/>
              <a:t>Complete your Application</a:t>
            </a:r>
            <a:endParaRPr lang="en-US" dirty="0"/>
          </a:p>
        </p:txBody>
      </p:sp>
      <p:pic>
        <p:nvPicPr>
          <p:cNvPr id="9" name="Picture 8" descr="Final Breastfeeding Coalition SHCCCC.jpg"/>
          <p:cNvPicPr>
            <a:picLocks noChangeAspect="1"/>
          </p:cNvPicPr>
          <p:nvPr/>
        </p:nvPicPr>
        <p:blipFill>
          <a:blip r:embed="rId4"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762000"/>
            <a:ext cx="7543800" cy="1143000"/>
          </a:xfrm>
        </p:spPr>
        <p:txBody>
          <a:bodyPr>
            <a:normAutofit fontScale="90000"/>
          </a:bodyPr>
          <a:lstStyle/>
          <a:p>
            <a:r>
              <a:rPr lang="en-US" sz="3200" dirty="0" smtClean="0"/>
              <a:t>Florida Department of Health </a:t>
            </a:r>
            <a:br>
              <a:rPr lang="en-US" sz="3200" dirty="0" smtClean="0"/>
            </a:br>
            <a:r>
              <a:rPr lang="en-US" sz="3200" dirty="0" smtClean="0"/>
              <a:t>in Collier County </a:t>
            </a:r>
            <a:br>
              <a:rPr lang="en-US" sz="3200" dirty="0" smtClean="0"/>
            </a:br>
            <a:r>
              <a:rPr lang="en-US" sz="3200" dirty="0" smtClean="0"/>
              <a:t>Community Health Improvement Plan</a:t>
            </a:r>
            <a:endParaRPr lang="en-US" sz="3200" dirty="0"/>
          </a:p>
        </p:txBody>
      </p:sp>
      <p:sp>
        <p:nvSpPr>
          <p:cNvPr id="6" name="Content Placeholder 5"/>
          <p:cNvSpPr>
            <a:spLocks noGrp="1"/>
          </p:cNvSpPr>
          <p:nvPr>
            <p:ph idx="1"/>
          </p:nvPr>
        </p:nvSpPr>
        <p:spPr>
          <a:xfrm>
            <a:off x="457200" y="2590800"/>
            <a:ext cx="8229600" cy="4525963"/>
          </a:xfrm>
        </p:spPr>
        <p:txBody>
          <a:bodyPr>
            <a:normAutofit/>
          </a:bodyPr>
          <a:lstStyle/>
          <a:p>
            <a:pPr marL="109728" indent="0">
              <a:buNone/>
            </a:pPr>
            <a:r>
              <a:rPr lang="en-US" dirty="0" smtClean="0"/>
              <a:t>Goal: Increase the initiation, duration and exclusivity of breastfeeding </a:t>
            </a:r>
          </a:p>
          <a:p>
            <a:endParaRPr lang="en-US" dirty="0"/>
          </a:p>
          <a:p>
            <a:r>
              <a:rPr lang="en-US" sz="2800" dirty="0" smtClean="0"/>
              <a:t>Double the number of </a:t>
            </a:r>
            <a:r>
              <a:rPr lang="en-US" sz="2800" dirty="0"/>
              <a:t>B</a:t>
            </a:r>
            <a:r>
              <a:rPr lang="en-US" sz="2800" dirty="0" smtClean="0"/>
              <a:t>reastfeeding Friendly workplaces as defined by the Florida Breastfeeding Coalition </a:t>
            </a:r>
            <a:endParaRPr lang="en-US" sz="2800" dirty="0"/>
          </a:p>
        </p:txBody>
      </p:sp>
      <p:pic>
        <p:nvPicPr>
          <p:cNvPr id="10" name="Picture 2" descr="Florida Health collier"/>
          <p:cNvPicPr>
            <a:picLocks noChangeAspect="1" noChangeArrowheads="1"/>
          </p:cNvPicPr>
          <p:nvPr/>
        </p:nvPicPr>
        <p:blipFill>
          <a:blip r:embed="rId2" cstate="print"/>
          <a:srcRect/>
          <a:stretch>
            <a:fillRect/>
          </a:stretch>
        </p:blipFill>
        <p:spPr bwMode="auto">
          <a:xfrm>
            <a:off x="304800" y="609600"/>
            <a:ext cx="914400" cy="1217181"/>
          </a:xfrm>
          <a:prstGeom prst="rect">
            <a:avLst/>
          </a:prstGeom>
          <a:noFill/>
        </p:spPr>
      </p:pic>
      <p:pic>
        <p:nvPicPr>
          <p:cNvPr id="11" name="Picture 10"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extLst>
      <p:ext uri="{BB962C8B-B14F-4D97-AF65-F5344CB8AC3E}">
        <p14:creationId xmlns:p14="http://schemas.microsoft.com/office/powerpoint/2010/main" val="24205772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81200"/>
            <a:ext cx="4343400" cy="3166872"/>
          </a:xfrm>
        </p:spPr>
        <p:txBody>
          <a:bodyPr>
            <a:normAutofit/>
          </a:bodyPr>
          <a:lstStyle/>
          <a:p>
            <a:pPr>
              <a:buNone/>
            </a:pPr>
            <a:endParaRPr lang="en-US" dirty="0" smtClean="0"/>
          </a:p>
          <a:p>
            <a:pPr>
              <a:buNone/>
            </a:pPr>
            <a:r>
              <a:rPr lang="en-US" dirty="0" smtClean="0"/>
              <a:t>14. Adopt a policy that provides space and time for breastfeeding during work hours.</a:t>
            </a:r>
          </a:p>
          <a:p>
            <a:pPr>
              <a:buNone/>
            </a:pPr>
            <a:endParaRPr lang="en-US" dirty="0" smtClean="0"/>
          </a:p>
          <a:p>
            <a:pPr>
              <a:buNone/>
            </a:pPr>
            <a:endParaRPr lang="en-US" dirty="0"/>
          </a:p>
        </p:txBody>
      </p:sp>
      <p:sp>
        <p:nvSpPr>
          <p:cNvPr id="3" name="Title 2"/>
          <p:cNvSpPr>
            <a:spLocks noGrp="1"/>
          </p:cNvSpPr>
          <p:nvPr>
            <p:ph type="title"/>
          </p:nvPr>
        </p:nvSpPr>
        <p:spPr>
          <a:xfrm>
            <a:off x="228600" y="304800"/>
            <a:ext cx="8229600" cy="1143000"/>
          </a:xfrm>
        </p:spPr>
        <p:txBody>
          <a:bodyPr/>
          <a:lstStyle/>
          <a:p>
            <a:r>
              <a:rPr lang="en-US" dirty="0" smtClean="0"/>
              <a:t>Become a Certified Worksite</a:t>
            </a:r>
            <a:endParaRPr lang="en-US" dirty="0"/>
          </a:p>
        </p:txBody>
      </p:sp>
      <p:sp>
        <p:nvSpPr>
          <p:cNvPr id="5" name="Text Placeholder 4"/>
          <p:cNvSpPr>
            <a:spLocks noGrp="1"/>
          </p:cNvSpPr>
          <p:nvPr>
            <p:ph type="body" idx="4294967295"/>
          </p:nvPr>
        </p:nvSpPr>
        <p:spPr>
          <a:xfrm>
            <a:off x="685800" y="4572000"/>
            <a:ext cx="3810000" cy="990600"/>
          </a:xfrm>
          <a:solidFill>
            <a:schemeClr val="accent4"/>
          </a:solidFill>
        </p:spPr>
        <p:txBody>
          <a:bodyPr>
            <a:normAutofit fontScale="92500"/>
          </a:bodyPr>
          <a:lstStyle/>
          <a:p>
            <a:pPr algn="ctr">
              <a:buNone/>
            </a:pPr>
            <a:r>
              <a:rPr lang="en-US" sz="1800" b="1" dirty="0" smtClean="0">
                <a:solidFill>
                  <a:schemeClr val="bg1"/>
                </a:solidFill>
              </a:rPr>
              <a:t>Contact Bree Fung to get started</a:t>
            </a:r>
          </a:p>
          <a:p>
            <a:pPr algn="ctr">
              <a:buNone/>
            </a:pPr>
            <a:r>
              <a:rPr lang="en-US" sz="1800" b="1" dirty="0" smtClean="0">
                <a:solidFill>
                  <a:schemeClr val="bg1"/>
                </a:solidFill>
              </a:rPr>
              <a:t>239-231-8084</a:t>
            </a:r>
          </a:p>
          <a:p>
            <a:pPr algn="ctr">
              <a:buNone/>
            </a:pPr>
            <a:r>
              <a:rPr lang="en-US" sz="1800" b="1" dirty="0" smtClean="0">
                <a:solidFill>
                  <a:schemeClr val="bg1"/>
                </a:solidFill>
              </a:rPr>
              <a:t>Bree.fung@healthways.com</a:t>
            </a:r>
            <a:endParaRPr lang="en-US" sz="1800" b="1" dirty="0">
              <a:solidFill>
                <a:schemeClr val="bg1"/>
              </a:solidFill>
            </a:endParaRPr>
          </a:p>
        </p:txBody>
      </p:sp>
      <p:pic>
        <p:nvPicPr>
          <p:cNvPr id="4" name="Picture 3"/>
          <p:cNvPicPr>
            <a:picLocks noChangeAspect="1"/>
          </p:cNvPicPr>
          <p:nvPr/>
        </p:nvPicPr>
        <p:blipFill>
          <a:blip r:embed="rId2" cstate="print"/>
          <a:stretch>
            <a:fillRect/>
          </a:stretch>
        </p:blipFill>
        <p:spPr>
          <a:xfrm>
            <a:off x="5105400" y="1990970"/>
            <a:ext cx="3554907" cy="4587956"/>
          </a:xfrm>
          <a:prstGeom prst="rect">
            <a:avLst/>
          </a:prstGeom>
        </p:spPr>
      </p:pic>
      <p:sp>
        <p:nvSpPr>
          <p:cNvPr id="8" name="TextBox 7"/>
          <p:cNvSpPr txBox="1"/>
          <p:nvPr/>
        </p:nvSpPr>
        <p:spPr>
          <a:xfrm>
            <a:off x="381000" y="1295400"/>
            <a:ext cx="8153400" cy="923330"/>
          </a:xfrm>
          <a:prstGeom prst="rect">
            <a:avLst/>
          </a:prstGeom>
          <a:noFill/>
        </p:spPr>
        <p:txBody>
          <a:bodyPr wrap="square" rtlCol="0">
            <a:spAutoFit/>
          </a:bodyPr>
          <a:lstStyle/>
          <a:p>
            <a:pPr>
              <a:buNone/>
            </a:pPr>
            <a:r>
              <a:rPr lang="en-US" sz="2700" b="1" dirty="0" smtClean="0"/>
              <a:t>One of the 46 Best Practices in the Blue Zones Project</a:t>
            </a:r>
            <a:r>
              <a:rPr lang="en-US" sz="2700" b="1" i="1" baseline="30000" dirty="0" smtClean="0"/>
              <a:t> </a:t>
            </a:r>
            <a:r>
              <a:rPr lang="en-US" sz="2700" b="1" baseline="30000" dirty="0" smtClean="0"/>
              <a:t>®</a:t>
            </a:r>
            <a:endParaRPr lang="en-US" sz="2700" b="1"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5943600"/>
            <a:ext cx="1479377" cy="373156"/>
          </a:xfrm>
          <a:prstGeom prst="rect">
            <a:avLst/>
          </a:prstGeom>
        </p:spPr>
      </p:pic>
      <p:pic>
        <p:nvPicPr>
          <p:cNvPr id="10" name="Picture 9" descr="Final Breastfeeding Coalition SHCCCC.jpg"/>
          <p:cNvPicPr>
            <a:picLocks noChangeAspect="1"/>
          </p:cNvPicPr>
          <p:nvPr/>
        </p:nvPicPr>
        <p:blipFill>
          <a:blip r:embed="rId4"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0" y="2667000"/>
            <a:ext cx="3352800" cy="14478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Autofit/>
          </a:bodyPr>
          <a:lstStyle/>
          <a:p>
            <a:pPr algn="l"/>
            <a:r>
              <a:rPr lang="en-US" sz="2800" dirty="0" smtClean="0">
                <a:solidFill>
                  <a:srgbClr val="3333CC"/>
                </a:solidFill>
                <a:effectLst/>
              </a:rPr>
              <a:t>Adopt a lactation accommodation policy!</a:t>
            </a:r>
            <a:endParaRPr lang="en-US" sz="2800" dirty="0">
              <a:solidFill>
                <a:srgbClr val="3333CC"/>
              </a:solidFill>
              <a:effectLst/>
            </a:endParaRPr>
          </a:p>
        </p:txBody>
      </p:sp>
      <p:sp>
        <p:nvSpPr>
          <p:cNvPr id="3" name="Subtitle 2"/>
          <p:cNvSpPr>
            <a:spLocks noGrp="1"/>
          </p:cNvSpPr>
          <p:nvPr>
            <p:ph type="subTitle" idx="1"/>
          </p:nvPr>
        </p:nvSpPr>
        <p:spPr>
          <a:xfrm>
            <a:off x="304800" y="533400"/>
            <a:ext cx="6934200" cy="1199704"/>
          </a:xfrm>
        </p:spPr>
        <p:txBody>
          <a:bodyPr>
            <a:normAutofit fontScale="85000" lnSpcReduction="10000"/>
          </a:bodyPr>
          <a:lstStyle/>
          <a:p>
            <a:pPr algn="l"/>
            <a:r>
              <a:rPr lang="en-US" dirty="0" smtClean="0"/>
              <a:t>Providing a breastfeeding-friendly workplace doesn't only make sense for babies and moms, it also makes business sense. </a:t>
            </a:r>
            <a:endParaRPr lang="en-US" dirty="0"/>
          </a:p>
        </p:txBody>
      </p:sp>
      <p:pic>
        <p:nvPicPr>
          <p:cNvPr id="4" name="Content Placeholder 15" descr="breastfeeding1[1].jpg"/>
          <p:cNvPicPr>
            <a:picLocks noChangeAspect="1"/>
          </p:cNvPicPr>
          <p:nvPr/>
        </p:nvPicPr>
        <p:blipFill>
          <a:blip r:embed="rId2" cstate="print"/>
          <a:stretch>
            <a:fillRect/>
          </a:stretch>
        </p:blipFill>
        <p:spPr>
          <a:xfrm>
            <a:off x="838200" y="2057400"/>
            <a:ext cx="3733800" cy="2971800"/>
          </a:xfrm>
          <a:prstGeom prst="rect">
            <a:avLst/>
          </a:prstGeom>
        </p:spPr>
      </p:pic>
      <p:sp>
        <p:nvSpPr>
          <p:cNvPr id="6" name="TextBox 5"/>
          <p:cNvSpPr txBox="1"/>
          <p:nvPr/>
        </p:nvSpPr>
        <p:spPr>
          <a:xfrm>
            <a:off x="838200" y="4648200"/>
            <a:ext cx="3733800" cy="400110"/>
          </a:xfrm>
          <a:prstGeom prst="rect">
            <a:avLst/>
          </a:prstGeom>
          <a:solidFill>
            <a:schemeClr val="tx1"/>
          </a:solidFill>
        </p:spPr>
        <p:txBody>
          <a:bodyPr wrap="square" rtlCol="0">
            <a:spAutoFit/>
          </a:bodyPr>
          <a:lstStyle/>
          <a:p>
            <a:pPr algn="ctr"/>
            <a:r>
              <a:rPr lang="en-US" sz="2000" dirty="0" smtClean="0">
                <a:solidFill>
                  <a:schemeClr val="bg1"/>
                </a:solidFill>
                <a:latin typeface="Century Schoolbook" pitchFamily="18" charset="0"/>
              </a:rPr>
              <a:t>IT ROCKS!</a:t>
            </a:r>
            <a:endParaRPr lang="en-US" sz="2000" dirty="0">
              <a:solidFill>
                <a:schemeClr val="bg1"/>
              </a:solidFill>
              <a:latin typeface="Century Schoolbook" pitchFamily="18" charset="0"/>
            </a:endParaRPr>
          </a:p>
        </p:txBody>
      </p:sp>
      <p:pic>
        <p:nvPicPr>
          <p:cNvPr id="7" name="Picture 6"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Lactation Accommodation Program</a:t>
            </a:r>
            <a:endParaRPr lang="en-US" dirty="0"/>
          </a:p>
        </p:txBody>
      </p:sp>
      <p:sp>
        <p:nvSpPr>
          <p:cNvPr id="3" name="Text Placeholder 2"/>
          <p:cNvSpPr>
            <a:spLocks noGrp="1"/>
          </p:cNvSpPr>
          <p:nvPr>
            <p:ph type="body" idx="1"/>
          </p:nvPr>
        </p:nvSpPr>
        <p:spPr>
          <a:xfrm>
            <a:off x="3922713" y="2931712"/>
            <a:ext cx="4572000" cy="1792688"/>
          </a:xfrm>
        </p:spPr>
        <p:txBody>
          <a:bodyPr>
            <a:normAutofit/>
          </a:bodyPr>
          <a:lstStyle/>
          <a:p>
            <a:r>
              <a:rPr lang="en-US" dirty="0" smtClean="0"/>
              <a:t>Define Your Policy</a:t>
            </a:r>
          </a:p>
          <a:p>
            <a:r>
              <a:rPr lang="en-US" dirty="0" smtClean="0"/>
              <a:t>Provide a Space</a:t>
            </a:r>
          </a:p>
          <a:p>
            <a:r>
              <a:rPr lang="en-US" dirty="0" smtClean="0"/>
              <a:t>Supplies</a:t>
            </a:r>
          </a:p>
          <a:p>
            <a:r>
              <a:rPr lang="en-US" dirty="0" smtClean="0"/>
              <a:t>Support &amp; Communication</a:t>
            </a:r>
          </a:p>
          <a:p>
            <a:endParaRPr lang="en-US" dirty="0" smtClean="0"/>
          </a:p>
          <a:p>
            <a:endParaRPr lang="en-US" dirty="0" smtClean="0"/>
          </a:p>
          <a:p>
            <a:endParaRPr lang="en-US" dirty="0"/>
          </a:p>
        </p:txBody>
      </p:sp>
      <p:pic>
        <p:nvPicPr>
          <p:cNvPr id="4" name="Picture 3" descr="Final Breastfeeding Coalition SHCCCC.jpg"/>
          <p:cNvPicPr>
            <a:picLocks noChangeAspect="1"/>
          </p:cNvPicPr>
          <p:nvPr/>
        </p:nvPicPr>
        <p:blipFill>
          <a:blip r:embed="rId2"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06562"/>
            <a:ext cx="8229600" cy="4602163"/>
          </a:xfrm>
        </p:spPr>
        <p:txBody>
          <a:bodyPr/>
          <a:lstStyle/>
          <a:p>
            <a:pPr algn="ctr">
              <a:buNone/>
            </a:pPr>
            <a:r>
              <a:rPr lang="en-US" b="1" dirty="0" smtClean="0"/>
              <a:t>A Model For Success</a:t>
            </a:r>
            <a:endParaRPr lang="en-US" b="1" dirty="0"/>
          </a:p>
        </p:txBody>
      </p:sp>
      <p:sp>
        <p:nvSpPr>
          <p:cNvPr id="3" name="Title 2"/>
          <p:cNvSpPr>
            <a:spLocks noGrp="1"/>
          </p:cNvSpPr>
          <p:nvPr>
            <p:ph type="title"/>
          </p:nvPr>
        </p:nvSpPr>
        <p:spPr>
          <a:xfrm>
            <a:off x="457200" y="685800"/>
            <a:ext cx="8229600" cy="1143000"/>
          </a:xfrm>
        </p:spPr>
        <p:txBody>
          <a:bodyPr>
            <a:normAutofit fontScale="90000"/>
          </a:bodyPr>
          <a:lstStyle/>
          <a:p>
            <a:r>
              <a:rPr lang="en-US" dirty="0" smtClean="0"/>
              <a:t>Lactation Accommodation Program</a:t>
            </a:r>
            <a:endParaRPr lang="en-US" dirty="0"/>
          </a:p>
        </p:txBody>
      </p:sp>
      <p:graphicFrame>
        <p:nvGraphicFramePr>
          <p:cNvPr id="4" name="Diagram 3"/>
          <p:cNvGraphicFramePr/>
          <p:nvPr>
            <p:extLst>
              <p:ext uri="{D42A27DB-BD31-4B8C-83A1-F6EECF244321}">
                <p14:modId xmlns:p14="http://schemas.microsoft.com/office/powerpoint/2010/main" val="330312012"/>
              </p:ext>
            </p:extLst>
          </p:nvPr>
        </p:nvGraphicFramePr>
        <p:xfrm>
          <a:off x="1371600" y="2316162"/>
          <a:ext cx="64008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24200" y="5394325"/>
            <a:ext cx="2895600" cy="369332"/>
          </a:xfrm>
          <a:prstGeom prst="rect">
            <a:avLst/>
          </a:prstGeom>
          <a:noFill/>
        </p:spPr>
        <p:txBody>
          <a:bodyPr wrap="square" rtlCol="0">
            <a:spAutoFit/>
          </a:bodyPr>
          <a:lstStyle/>
          <a:p>
            <a:r>
              <a:rPr lang="en-US" b="1" dirty="0" smtClean="0"/>
              <a:t>Education &amp; Resources</a:t>
            </a:r>
            <a:endParaRPr lang="en-US" b="1" dirty="0"/>
          </a:p>
        </p:txBody>
      </p:sp>
      <p:pic>
        <p:nvPicPr>
          <p:cNvPr id="6" name="Picture 5" descr="Final Breastfeeding Coalition SHCCCC.jpg"/>
          <p:cNvPicPr>
            <a:picLocks noChangeAspect="1"/>
          </p:cNvPicPr>
          <p:nvPr/>
        </p:nvPicPr>
        <p:blipFill>
          <a:blip r:embed="rId7"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2133600"/>
            <a:ext cx="8229600" cy="4525963"/>
          </a:xfrm>
        </p:spPr>
        <p:txBody>
          <a:bodyPr>
            <a:normAutofit/>
          </a:bodyPr>
          <a:lstStyle/>
          <a:p>
            <a:pPr>
              <a:buNone/>
            </a:pPr>
            <a:endParaRPr lang="en-US" dirty="0" smtClean="0"/>
          </a:p>
          <a:p>
            <a:pPr algn="just">
              <a:buNone/>
            </a:pPr>
            <a:r>
              <a:rPr lang="en-US" dirty="0" smtClean="0"/>
              <a:t>Vision – Create a culture in Collier County that genuinely promotes exclusive breastfeeding by healthy mothers to healthy newborns</a:t>
            </a:r>
          </a:p>
          <a:p>
            <a:pPr algn="just">
              <a:buNone/>
            </a:pPr>
            <a:endParaRPr lang="en-US" dirty="0" smtClean="0"/>
          </a:p>
          <a:p>
            <a:pPr algn="just">
              <a:buNone/>
            </a:pPr>
            <a:r>
              <a:rPr lang="en-US" dirty="0" smtClean="0"/>
              <a:t>Mission – Improve breastfeeding exclusivity rates in Collier County for mothers who face cultural, institutional and financial obstacles</a:t>
            </a:r>
          </a:p>
          <a:p>
            <a:pPr>
              <a:buNone/>
            </a:pPr>
            <a:endParaRPr lang="en-US" dirty="0" smtClean="0"/>
          </a:p>
          <a:p>
            <a:pPr>
              <a:buNone/>
            </a:pPr>
            <a:endParaRPr lang="en-US" dirty="0" smtClean="0"/>
          </a:p>
        </p:txBody>
      </p:sp>
      <p:pic>
        <p:nvPicPr>
          <p:cNvPr id="5" name="Picture 4" descr="Final Breastfeeding Coalition SHCCCC.jpg"/>
          <p:cNvPicPr>
            <a:picLocks noChangeAspect="1"/>
          </p:cNvPicPr>
          <p:nvPr/>
        </p:nvPicPr>
        <p:blipFill>
          <a:blip r:embed="rId3" cstate="print"/>
          <a:stretch>
            <a:fillRect/>
          </a:stretch>
        </p:blipFill>
        <p:spPr>
          <a:xfrm>
            <a:off x="2590800" y="0"/>
            <a:ext cx="4038600" cy="24395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229600" cy="4102291"/>
          </a:xfrm>
        </p:spPr>
        <p:txBody>
          <a:bodyPr>
            <a:normAutofit/>
          </a:bodyPr>
          <a:lstStyle/>
          <a:p>
            <a:pPr>
              <a:buNone/>
            </a:pPr>
            <a:r>
              <a:rPr lang="en-US" dirty="0" smtClean="0"/>
              <a:t>Patient Protection and Affordable Care Act</a:t>
            </a:r>
          </a:p>
          <a:p>
            <a:pPr>
              <a:buNone/>
            </a:pPr>
            <a:r>
              <a:rPr lang="en-US" dirty="0" smtClean="0"/>
              <a:t>Section 4207 requires employees to</a:t>
            </a:r>
          </a:p>
          <a:p>
            <a:pPr>
              <a:buNone/>
            </a:pPr>
            <a:endParaRPr lang="en-US" dirty="0" smtClean="0"/>
          </a:p>
          <a:p>
            <a:pPr algn="ctr">
              <a:buNone/>
            </a:pPr>
            <a:r>
              <a:rPr lang="en-US" b="1" dirty="0" smtClean="0"/>
              <a:t>provide reasonable break time </a:t>
            </a:r>
          </a:p>
          <a:p>
            <a:pPr algn="ctr">
              <a:buNone/>
            </a:pPr>
            <a:endParaRPr lang="en-US" sz="1100" dirty="0" smtClean="0"/>
          </a:p>
          <a:p>
            <a:pPr algn="ctr">
              <a:buNone/>
            </a:pPr>
            <a:r>
              <a:rPr lang="en-US" dirty="0" smtClean="0"/>
              <a:t>and </a:t>
            </a:r>
          </a:p>
          <a:p>
            <a:pPr algn="ctr">
              <a:buNone/>
            </a:pPr>
            <a:endParaRPr lang="en-US" sz="1100" dirty="0" smtClean="0"/>
          </a:p>
          <a:p>
            <a:pPr algn="ctr">
              <a:buNone/>
            </a:pPr>
            <a:r>
              <a:rPr lang="en-US" b="1" dirty="0" smtClean="0"/>
              <a:t>a place, other than a bathroom, that is shielded from view and free from intrusion</a:t>
            </a:r>
            <a:endParaRPr lang="en-US" b="1" dirty="0"/>
          </a:p>
        </p:txBody>
      </p:sp>
      <p:sp>
        <p:nvSpPr>
          <p:cNvPr id="3" name="Title 2"/>
          <p:cNvSpPr>
            <a:spLocks noGrp="1"/>
          </p:cNvSpPr>
          <p:nvPr>
            <p:ph type="title"/>
          </p:nvPr>
        </p:nvSpPr>
        <p:spPr>
          <a:xfrm>
            <a:off x="1905000" y="381000"/>
            <a:ext cx="8229600" cy="1143000"/>
          </a:xfrm>
        </p:spPr>
        <p:txBody>
          <a:bodyPr/>
          <a:lstStyle/>
          <a:p>
            <a:r>
              <a:rPr lang="en-US" dirty="0" smtClean="0"/>
              <a:t>It’s the Law</a:t>
            </a:r>
            <a:endParaRPr lang="en-US" dirty="0"/>
          </a:p>
        </p:txBody>
      </p:sp>
      <p:pic>
        <p:nvPicPr>
          <p:cNvPr id="11265" name="Picture 1" descr="C:\Users\TH022126\AppData\Local\Microsoft\Windows\Temporary Internet Files\Content.IE5\NQQIGO4X\600px-Breastfeeding-icon-medsvg[1].png"/>
          <p:cNvPicPr>
            <a:picLocks noChangeAspect="1" noChangeArrowheads="1"/>
          </p:cNvPicPr>
          <p:nvPr/>
        </p:nvPicPr>
        <p:blipFill>
          <a:blip r:embed="rId2" cstate="print"/>
          <a:stretch>
            <a:fillRect/>
          </a:stretch>
        </p:blipFill>
        <p:spPr bwMode="auto">
          <a:xfrm>
            <a:off x="381000" y="228600"/>
            <a:ext cx="1447800" cy="1426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Key Elements to a Lactation Policy</a:t>
            </a:r>
          </a:p>
          <a:p>
            <a:pPr>
              <a:buNone/>
            </a:pPr>
            <a:endParaRPr lang="en-US" sz="1600" b="1" dirty="0" smtClean="0"/>
          </a:p>
          <a:p>
            <a:r>
              <a:rPr lang="en-US" dirty="0" smtClean="0"/>
              <a:t>Break Times</a:t>
            </a:r>
          </a:p>
          <a:p>
            <a:r>
              <a:rPr lang="en-US" dirty="0" smtClean="0"/>
              <a:t>Available Lactation Areas</a:t>
            </a:r>
          </a:p>
          <a:p>
            <a:r>
              <a:rPr lang="en-US" dirty="0" smtClean="0"/>
              <a:t>Breastfeeding Equipment</a:t>
            </a:r>
          </a:p>
          <a:p>
            <a:r>
              <a:rPr lang="en-US" dirty="0" smtClean="0"/>
              <a:t>Employee Responsibilities</a:t>
            </a:r>
          </a:p>
          <a:p>
            <a:r>
              <a:rPr lang="en-US" dirty="0" smtClean="0"/>
              <a:t>Staff Support</a:t>
            </a:r>
          </a:p>
          <a:p>
            <a:endParaRPr lang="en-US" dirty="0"/>
          </a:p>
        </p:txBody>
      </p:sp>
      <p:sp>
        <p:nvSpPr>
          <p:cNvPr id="3" name="Title 2"/>
          <p:cNvSpPr>
            <a:spLocks noGrp="1"/>
          </p:cNvSpPr>
          <p:nvPr>
            <p:ph type="title"/>
          </p:nvPr>
        </p:nvSpPr>
        <p:spPr/>
        <p:txBody>
          <a:bodyPr/>
          <a:lstStyle/>
          <a:p>
            <a:r>
              <a:rPr lang="en-US" dirty="0" smtClean="0"/>
              <a:t>Create a Policy</a:t>
            </a:r>
            <a:endParaRPr lang="en-US" dirty="0"/>
          </a:p>
        </p:txBody>
      </p:sp>
      <p:pic>
        <p:nvPicPr>
          <p:cNvPr id="10241" name="Picture 1" descr="C:\Users\TH022126\AppData\Local\Microsoft\Windows\Temporary Internet Files\Content.IE5\NQQIGO4X\objetivos[1].jpg"/>
          <p:cNvPicPr>
            <a:picLocks noChangeAspect="1" noChangeArrowheads="1"/>
          </p:cNvPicPr>
          <p:nvPr/>
        </p:nvPicPr>
        <p:blipFill>
          <a:blip r:embed="rId3" cstate="print"/>
          <a:srcRect/>
          <a:stretch>
            <a:fillRect/>
          </a:stretch>
        </p:blipFill>
        <p:spPr bwMode="auto">
          <a:xfrm>
            <a:off x="6019799" y="3352800"/>
            <a:ext cx="2273389" cy="2181225"/>
          </a:xfrm>
          <a:prstGeom prst="rect">
            <a:avLst/>
          </a:prstGeom>
          <a:noFill/>
        </p:spPr>
      </p:pic>
      <p:pic>
        <p:nvPicPr>
          <p:cNvPr id="5" name="Picture 4" descr="Final Breastfeeding Coalition SHCCCC.jpg"/>
          <p:cNvPicPr>
            <a:picLocks noChangeAspect="1"/>
          </p:cNvPicPr>
          <p:nvPr/>
        </p:nvPicPr>
        <p:blipFill>
          <a:blip r:embed="rId4"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086600" cy="4525963"/>
          </a:xfrm>
        </p:spPr>
        <p:txBody>
          <a:bodyPr>
            <a:normAutofit/>
          </a:bodyPr>
          <a:lstStyle/>
          <a:p>
            <a:pPr>
              <a:buNone/>
            </a:pPr>
            <a:r>
              <a:rPr lang="en-US" b="1" dirty="0" smtClean="0"/>
              <a:t>What is reasonable?</a:t>
            </a:r>
          </a:p>
          <a:p>
            <a:pPr>
              <a:buNone/>
            </a:pPr>
            <a:endParaRPr lang="en-US" sz="1600" dirty="0" smtClean="0"/>
          </a:p>
          <a:p>
            <a:pPr>
              <a:buNone/>
            </a:pPr>
            <a:r>
              <a:rPr lang="en-US" dirty="0" smtClean="0"/>
              <a:t>Typically every 2-3 hours, for about 15-20 minutes</a:t>
            </a:r>
          </a:p>
          <a:p>
            <a:endParaRPr lang="en-US" dirty="0" smtClean="0"/>
          </a:p>
          <a:p>
            <a:r>
              <a:rPr lang="en-US" dirty="0" smtClean="0"/>
              <a:t>2-3 times per 8 hour shift</a:t>
            </a:r>
          </a:p>
          <a:p>
            <a:r>
              <a:rPr lang="en-US" dirty="0" smtClean="0"/>
              <a:t>3-4 times per 12 hour shift</a:t>
            </a:r>
          </a:p>
          <a:p>
            <a:endParaRPr lang="en-US" dirty="0" smtClean="0"/>
          </a:p>
          <a:p>
            <a:pPr>
              <a:buNone/>
            </a:pPr>
            <a:r>
              <a:rPr lang="en-US" dirty="0" smtClean="0"/>
              <a:t>Work together to coordinate times that work for both mom and business</a:t>
            </a:r>
          </a:p>
          <a:p>
            <a:endParaRPr lang="en-US" dirty="0"/>
          </a:p>
        </p:txBody>
      </p:sp>
      <p:sp>
        <p:nvSpPr>
          <p:cNvPr id="3" name="Title 2"/>
          <p:cNvSpPr>
            <a:spLocks noGrp="1"/>
          </p:cNvSpPr>
          <p:nvPr>
            <p:ph type="title"/>
          </p:nvPr>
        </p:nvSpPr>
        <p:spPr/>
        <p:txBody>
          <a:bodyPr/>
          <a:lstStyle/>
          <a:p>
            <a:r>
              <a:rPr lang="en-US" dirty="0" smtClean="0"/>
              <a:t>Allow Time</a:t>
            </a:r>
            <a:endParaRPr lang="en-US" dirty="0"/>
          </a:p>
        </p:txBody>
      </p:sp>
      <p:pic>
        <p:nvPicPr>
          <p:cNvPr id="8195" name="Picture 3" descr="C:\Users\TH022126\AppData\Local\Microsoft\Windows\Temporary Internet Files\Content.IE5\19OAFRJL\clipart0137[1].jpg"/>
          <p:cNvPicPr>
            <a:picLocks noChangeAspect="1" noChangeArrowheads="1"/>
          </p:cNvPicPr>
          <p:nvPr/>
        </p:nvPicPr>
        <p:blipFill>
          <a:blip r:embed="rId2" cstate="print"/>
          <a:srcRect/>
          <a:stretch>
            <a:fillRect/>
          </a:stretch>
        </p:blipFill>
        <p:spPr bwMode="auto">
          <a:xfrm>
            <a:off x="6629400" y="2667000"/>
            <a:ext cx="1729586" cy="1841500"/>
          </a:xfrm>
          <a:prstGeom prst="rect">
            <a:avLst/>
          </a:prstGeom>
          <a:noFill/>
        </p:spPr>
      </p:pic>
      <p:pic>
        <p:nvPicPr>
          <p:cNvPr id="5" name="Picture 4"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a:xfrm>
            <a:off x="4648200" y="4267200"/>
            <a:ext cx="3974592" cy="914400"/>
          </a:xfrm>
        </p:spPr>
        <p:txBody>
          <a:bodyPr/>
          <a:lstStyle/>
          <a:p>
            <a:r>
              <a:rPr lang="en-US" dirty="0" smtClean="0"/>
              <a:t>- Katie Greenberg</a:t>
            </a:r>
          </a:p>
          <a:p>
            <a:r>
              <a:rPr lang="en-US" dirty="0" smtClean="0"/>
              <a:t>Working Mom, Naples, FL</a:t>
            </a:r>
            <a:endParaRPr lang="en-US" dirty="0"/>
          </a:p>
        </p:txBody>
      </p:sp>
      <p:sp>
        <p:nvSpPr>
          <p:cNvPr id="5" name="Text Placeholder 4"/>
          <p:cNvSpPr>
            <a:spLocks noGrp="1"/>
          </p:cNvSpPr>
          <p:nvPr>
            <p:ph sz="half" idx="1"/>
          </p:nvPr>
        </p:nvSpPr>
        <p:spPr>
          <a:xfrm>
            <a:off x="304800" y="1295400"/>
            <a:ext cx="8305800" cy="2743200"/>
          </a:xfrm>
        </p:spPr>
        <p:txBody>
          <a:bodyPr>
            <a:normAutofit/>
          </a:bodyPr>
          <a:lstStyle/>
          <a:p>
            <a:pPr algn="just">
              <a:buNone/>
            </a:pPr>
            <a:r>
              <a:rPr lang="en-US" dirty="0" smtClean="0"/>
              <a:t>“Coming back to work after maternity leave and having a place that I can pump and be comfortable is definitely encouraging. I am very appreciative to my employer for providing this space.”</a:t>
            </a:r>
          </a:p>
        </p:txBody>
      </p:sp>
      <p:pic>
        <p:nvPicPr>
          <p:cNvPr id="9" name="Picture 2" descr="Image result for return to work"/>
          <p:cNvPicPr>
            <a:picLocks noChangeAspect="1" noChangeArrowheads="1"/>
          </p:cNvPicPr>
          <p:nvPr/>
        </p:nvPicPr>
        <p:blipFill>
          <a:blip r:embed="rId2" cstate="print"/>
          <a:srcRect/>
          <a:stretch>
            <a:fillRect/>
          </a:stretch>
        </p:blipFill>
        <p:spPr bwMode="auto">
          <a:xfrm>
            <a:off x="838200" y="3886200"/>
            <a:ext cx="3810000" cy="2362200"/>
          </a:xfrm>
          <a:prstGeom prst="rect">
            <a:avLst/>
          </a:prstGeom>
          <a:noFill/>
        </p:spPr>
      </p:pic>
      <p:pic>
        <p:nvPicPr>
          <p:cNvPr id="6" name="Picture 5"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Basic needs are minimal</a:t>
            </a:r>
          </a:p>
          <a:p>
            <a:pPr>
              <a:buNone/>
            </a:pPr>
            <a:endParaRPr lang="en-US" sz="1600" b="1" dirty="0" smtClean="0"/>
          </a:p>
          <a:p>
            <a:r>
              <a:rPr lang="en-US" dirty="0" smtClean="0"/>
              <a:t>Private space with locked door</a:t>
            </a:r>
          </a:p>
          <a:p>
            <a:r>
              <a:rPr lang="en-US" dirty="0" smtClean="0"/>
              <a:t>Chair and table</a:t>
            </a:r>
          </a:p>
          <a:p>
            <a:r>
              <a:rPr lang="en-US" dirty="0" smtClean="0"/>
              <a:t>Electrical outlet</a:t>
            </a:r>
          </a:p>
          <a:p>
            <a:r>
              <a:rPr lang="en-US" dirty="0" smtClean="0"/>
              <a:t>Anti-microbial wipes</a:t>
            </a:r>
          </a:p>
          <a:p>
            <a:r>
              <a:rPr lang="en-US" dirty="0" smtClean="0"/>
              <a:t>Access Sink</a:t>
            </a:r>
          </a:p>
          <a:p>
            <a:r>
              <a:rPr lang="en-US" dirty="0" smtClean="0"/>
              <a:t>Place to store milk (personal cooler or supplied refrigerator)</a:t>
            </a:r>
          </a:p>
          <a:p>
            <a:endParaRPr lang="en-US" dirty="0"/>
          </a:p>
        </p:txBody>
      </p:sp>
      <p:sp>
        <p:nvSpPr>
          <p:cNvPr id="3" name="Title 2"/>
          <p:cNvSpPr>
            <a:spLocks noGrp="1"/>
          </p:cNvSpPr>
          <p:nvPr>
            <p:ph type="title"/>
          </p:nvPr>
        </p:nvSpPr>
        <p:spPr/>
        <p:txBody>
          <a:bodyPr/>
          <a:lstStyle/>
          <a:p>
            <a:r>
              <a:rPr lang="en-US" dirty="0" smtClean="0"/>
              <a:t>Provide a Space</a:t>
            </a:r>
            <a:endParaRPr lang="en-US" dirty="0"/>
          </a:p>
        </p:txBody>
      </p:sp>
      <p:pic>
        <p:nvPicPr>
          <p:cNvPr id="5" name="Picture 6"/>
          <p:cNvPicPr>
            <a:picLocks noChangeAspect="1" noChangeArrowheads="1"/>
          </p:cNvPicPr>
          <p:nvPr/>
        </p:nvPicPr>
        <p:blipFill>
          <a:blip r:embed="rId2" cstate="print"/>
          <a:srcRect/>
          <a:stretch>
            <a:fillRect/>
          </a:stretch>
        </p:blipFill>
        <p:spPr bwMode="auto">
          <a:xfrm>
            <a:off x="7010400" y="1447800"/>
            <a:ext cx="1293668" cy="2971800"/>
          </a:xfrm>
          <a:prstGeom prst="rect">
            <a:avLst/>
          </a:prstGeom>
          <a:noFill/>
          <a:ln w="9525">
            <a:noFill/>
            <a:miter lim="800000"/>
            <a:headEnd/>
            <a:tailEnd/>
          </a:ln>
        </p:spPr>
      </p:pic>
      <p:pic>
        <p:nvPicPr>
          <p:cNvPr id="6" name="Picture 5"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Provide a Space</a:t>
            </a:r>
            <a:endParaRPr lang="en-US" dirty="0"/>
          </a:p>
        </p:txBody>
      </p:sp>
      <p:pic>
        <p:nvPicPr>
          <p:cNvPr id="35842" name="Picture 2" descr="http://www.etsu.edu/students/univcent/pictures/LactationSuite.jpg"/>
          <p:cNvPicPr>
            <a:picLocks noChangeAspect="1" noChangeArrowheads="1"/>
          </p:cNvPicPr>
          <p:nvPr/>
        </p:nvPicPr>
        <p:blipFill>
          <a:blip r:embed="rId2" cstate="print"/>
          <a:srcRect/>
          <a:stretch>
            <a:fillRect/>
          </a:stretch>
        </p:blipFill>
        <p:spPr bwMode="auto">
          <a:xfrm>
            <a:off x="1676400" y="1676400"/>
            <a:ext cx="5486400" cy="3703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Provide a Space</a:t>
            </a:r>
            <a:endParaRPr lang="en-US" dirty="0"/>
          </a:p>
        </p:txBody>
      </p:sp>
      <p:pic>
        <p:nvPicPr>
          <p:cNvPr id="4" name="Content Placeholder 3" descr="\\NAPLFLNCHFS01\FolderRedirection$\TH022126\Documents\State of Breastfeeding Committee\Lactation Room Photos\20160617_103313.jpg"/>
          <p:cNvPicPr>
            <a:picLocks noGrp="1" noChangeAspect="1" noChangeArrowheads="1"/>
          </p:cNvPicPr>
          <p:nvPr>
            <p:ph idx="1"/>
          </p:nvPr>
        </p:nvPicPr>
        <p:blipFill>
          <a:blip r:embed="rId2" cstate="print"/>
          <a:srcRect/>
          <a:stretch>
            <a:fillRect/>
          </a:stretch>
        </p:blipFill>
        <p:spPr bwMode="auto">
          <a:xfrm>
            <a:off x="1524000" y="1752600"/>
            <a:ext cx="622815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Provide a Space</a:t>
            </a:r>
            <a:endParaRPr lang="en-US" dirty="0"/>
          </a:p>
        </p:txBody>
      </p:sp>
      <p:pic>
        <p:nvPicPr>
          <p:cNvPr id="4" name="Picture 8" descr="http://www.womenshealth.gov/breastfeeding/employer-solutions/images/AdminSupport6.jpg"/>
          <p:cNvPicPr>
            <a:picLocks noGrp="1" noChangeAspect="1" noChangeArrowheads="1"/>
          </p:cNvPicPr>
          <p:nvPr>
            <p:ph idx="1"/>
          </p:nvPr>
        </p:nvPicPr>
        <p:blipFill>
          <a:blip r:embed="rId2" cstate="print"/>
          <a:srcRect/>
          <a:stretch>
            <a:fillRect/>
          </a:stretch>
        </p:blipFill>
        <p:spPr bwMode="auto">
          <a:xfrm>
            <a:off x="5410200" y="1676400"/>
            <a:ext cx="2981325" cy="397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38" name="Picture 2" descr="https://www.womenshealth.gov/files/assets/images/breastfeeding/employer-solutions/construction5.jpg"/>
          <p:cNvPicPr>
            <a:picLocks noChangeAspect="1" noChangeArrowheads="1"/>
          </p:cNvPicPr>
          <p:nvPr/>
        </p:nvPicPr>
        <p:blipFill>
          <a:blip r:embed="rId3" cstate="print"/>
          <a:srcRect/>
          <a:stretch>
            <a:fillRect/>
          </a:stretch>
        </p:blipFill>
        <p:spPr bwMode="auto">
          <a:xfrm>
            <a:off x="2438400" y="4572000"/>
            <a:ext cx="2406015"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0" name="Picture 4" descr="https://www.womenshealth.gov/files/assets/images/breastfeeding/employer-solutions/adminsupport7.jpg"/>
          <p:cNvPicPr>
            <a:picLocks noChangeAspect="1" noChangeArrowheads="1"/>
          </p:cNvPicPr>
          <p:nvPr/>
        </p:nvPicPr>
        <p:blipFill>
          <a:blip r:embed="rId4" cstate="print"/>
          <a:srcRect/>
          <a:stretch>
            <a:fillRect/>
          </a:stretch>
        </p:blipFill>
        <p:spPr bwMode="auto">
          <a:xfrm>
            <a:off x="457200" y="1600200"/>
            <a:ext cx="3552825"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Final Breastfeeding Coalition SHCCCC.jpg"/>
          <p:cNvPicPr>
            <a:picLocks noChangeAspect="1"/>
          </p:cNvPicPr>
          <p:nvPr/>
        </p:nvPicPr>
        <p:blipFill>
          <a:blip r:embed="rId5"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Pumps &amp; supplies offered through company insurance</a:t>
            </a:r>
          </a:p>
          <a:p>
            <a:r>
              <a:rPr lang="en-US" dirty="0" smtClean="0"/>
              <a:t>Direct reimbursement from the company</a:t>
            </a:r>
          </a:p>
          <a:p>
            <a:endParaRPr lang="en-US" dirty="0"/>
          </a:p>
        </p:txBody>
      </p:sp>
      <p:sp>
        <p:nvSpPr>
          <p:cNvPr id="3" name="Title 2"/>
          <p:cNvSpPr>
            <a:spLocks noGrp="1"/>
          </p:cNvSpPr>
          <p:nvPr>
            <p:ph type="title"/>
          </p:nvPr>
        </p:nvSpPr>
        <p:spPr/>
        <p:txBody>
          <a:bodyPr/>
          <a:lstStyle/>
          <a:p>
            <a:r>
              <a:rPr lang="en-US" dirty="0" smtClean="0"/>
              <a:t>Equipment</a:t>
            </a:r>
            <a:endParaRPr lang="en-US" dirty="0"/>
          </a:p>
        </p:txBody>
      </p:sp>
      <p:pic>
        <p:nvPicPr>
          <p:cNvPr id="5122" name="Picture 2" descr="https://smedia.webcollage.net/rwvfp/wc/cp/20653465/module/cpwalmart/_cp/products/1382634244820/tab-3e2ffd1e-4506-4f00-ba51-ebe8b02107ae/408f8d74-a5cc-4d9b-a16b-bdf962449aa6.jpg.w960.jpg"/>
          <p:cNvPicPr>
            <a:picLocks noChangeAspect="1" noChangeArrowheads="1"/>
          </p:cNvPicPr>
          <p:nvPr/>
        </p:nvPicPr>
        <p:blipFill>
          <a:blip r:embed="rId3" cstate="print"/>
          <a:srcRect/>
          <a:stretch>
            <a:fillRect/>
          </a:stretch>
        </p:blipFill>
        <p:spPr bwMode="auto">
          <a:xfrm>
            <a:off x="4572000" y="3657600"/>
            <a:ext cx="3580867" cy="2133600"/>
          </a:xfrm>
          <a:prstGeom prst="rect">
            <a:avLst/>
          </a:prstGeom>
          <a:noFill/>
        </p:spPr>
      </p:pic>
      <p:sp>
        <p:nvSpPr>
          <p:cNvPr id="6" name="TextBox 5"/>
          <p:cNvSpPr txBox="1"/>
          <p:nvPr/>
        </p:nvSpPr>
        <p:spPr>
          <a:xfrm>
            <a:off x="685800" y="3581400"/>
            <a:ext cx="3886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smtClean="0">
                <a:solidFill>
                  <a:schemeClr val="tx2"/>
                </a:solidFill>
              </a:rPr>
              <a:t>$1 Invested = $3 Return</a:t>
            </a:r>
            <a:endParaRPr lang="en-US" sz="2400" b="1" dirty="0">
              <a:solidFill>
                <a:schemeClr val="tx2"/>
              </a:solidFill>
            </a:endParaRPr>
          </a:p>
        </p:txBody>
      </p:sp>
      <p:pic>
        <p:nvPicPr>
          <p:cNvPr id="7" name="Picture 6" descr="Final Breastfeeding Coalition SHCCCC.jpg"/>
          <p:cNvPicPr>
            <a:picLocks noChangeAspect="1"/>
          </p:cNvPicPr>
          <p:nvPr/>
        </p:nvPicPr>
        <p:blipFill>
          <a:blip r:embed="rId4"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a:xfrm>
            <a:off x="4191000" y="3505200"/>
            <a:ext cx="3974592" cy="914400"/>
          </a:xfrm>
        </p:spPr>
        <p:txBody>
          <a:bodyPr/>
          <a:lstStyle/>
          <a:p>
            <a:r>
              <a:rPr lang="en-US" dirty="0" smtClean="0"/>
              <a:t>- Kristin Elze</a:t>
            </a:r>
          </a:p>
          <a:p>
            <a:r>
              <a:rPr lang="en-US" dirty="0" smtClean="0"/>
              <a:t>Working Mom &amp; Branch Manager, Chase, Naples, FL</a:t>
            </a:r>
            <a:endParaRPr lang="en-US" dirty="0"/>
          </a:p>
        </p:txBody>
      </p:sp>
      <p:sp>
        <p:nvSpPr>
          <p:cNvPr id="5" name="Text Placeholder 4"/>
          <p:cNvSpPr>
            <a:spLocks noGrp="1"/>
          </p:cNvSpPr>
          <p:nvPr>
            <p:ph sz="half" idx="1"/>
          </p:nvPr>
        </p:nvSpPr>
        <p:spPr>
          <a:xfrm>
            <a:off x="228600" y="1219200"/>
            <a:ext cx="8915400" cy="2743200"/>
          </a:xfrm>
        </p:spPr>
        <p:txBody>
          <a:bodyPr>
            <a:normAutofit/>
          </a:bodyPr>
          <a:lstStyle/>
          <a:p>
            <a:pPr>
              <a:buNone/>
            </a:pPr>
            <a:r>
              <a:rPr lang="en-US" dirty="0" smtClean="0"/>
              <a:t>“As a new mom, it was scary going back to work. I have no complaints, my employer did such a great job and accommodated everything I could possibly could need.”</a:t>
            </a:r>
          </a:p>
        </p:txBody>
      </p:sp>
      <p:pic>
        <p:nvPicPr>
          <p:cNvPr id="7" name="Picture 8" descr="https://childlifemommy.files.wordpress.com/2013/09/momjuggling.jpg"/>
          <p:cNvPicPr>
            <a:picLocks noChangeAspect="1" noChangeArrowheads="1"/>
          </p:cNvPicPr>
          <p:nvPr/>
        </p:nvPicPr>
        <p:blipFill>
          <a:blip r:embed="rId2" cstate="print"/>
          <a:srcRect/>
          <a:stretch>
            <a:fillRect/>
          </a:stretch>
        </p:blipFill>
        <p:spPr bwMode="auto">
          <a:xfrm>
            <a:off x="1676400" y="3429000"/>
            <a:ext cx="1752599" cy="2674225"/>
          </a:xfrm>
          <a:prstGeom prst="rect">
            <a:avLst/>
          </a:prstGeom>
          <a:noFill/>
        </p:spPr>
      </p:pic>
      <p:pic>
        <p:nvPicPr>
          <p:cNvPr id="6" name="Picture 5"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077200" cy="4525963"/>
          </a:xfrm>
        </p:spPr>
        <p:txBody>
          <a:bodyPr/>
          <a:lstStyle/>
          <a:p>
            <a:r>
              <a:rPr lang="en-US" dirty="0" smtClean="0"/>
              <a:t>Members include clinicians, lactation specialists, employers and childcare providers</a:t>
            </a:r>
          </a:p>
          <a:p>
            <a:pPr>
              <a:buNone/>
            </a:pPr>
            <a:endParaRPr lang="en-US" dirty="0" smtClean="0"/>
          </a:p>
          <a:p>
            <a:r>
              <a:rPr lang="en-US" dirty="0" smtClean="0"/>
              <a:t>Focused on increasing breastfeeding rates in Collier County </a:t>
            </a:r>
          </a:p>
          <a:p>
            <a:endParaRPr lang="en-US" dirty="0"/>
          </a:p>
        </p:txBody>
      </p:sp>
      <p:sp>
        <p:nvSpPr>
          <p:cNvPr id="3" name="Title 2"/>
          <p:cNvSpPr>
            <a:spLocks noGrp="1"/>
          </p:cNvSpPr>
          <p:nvPr>
            <p:ph type="title"/>
          </p:nvPr>
        </p:nvSpPr>
        <p:spPr/>
        <p:txBody>
          <a:bodyPr>
            <a:normAutofit/>
          </a:bodyPr>
          <a:lstStyle/>
          <a:p>
            <a:r>
              <a:rPr lang="en-US" dirty="0" smtClean="0"/>
              <a:t>About Us</a:t>
            </a:r>
            <a:endParaRPr lang="en-US" dirty="0"/>
          </a:p>
        </p:txBody>
      </p:sp>
      <p:pic>
        <p:nvPicPr>
          <p:cNvPr id="1028" name="Picture 4" descr="Image result for clinicians"/>
          <p:cNvPicPr>
            <a:picLocks noChangeAspect="1" noChangeArrowheads="1"/>
          </p:cNvPicPr>
          <p:nvPr/>
        </p:nvPicPr>
        <p:blipFill>
          <a:blip r:embed="rId3" cstate="print"/>
          <a:srcRect/>
          <a:stretch>
            <a:fillRect/>
          </a:stretch>
        </p:blipFill>
        <p:spPr bwMode="auto">
          <a:xfrm>
            <a:off x="4572000" y="4191000"/>
            <a:ext cx="3573780" cy="1600200"/>
          </a:xfrm>
          <a:prstGeom prst="rect">
            <a:avLst/>
          </a:prstGeom>
          <a:noFill/>
        </p:spPr>
      </p:pic>
      <p:pic>
        <p:nvPicPr>
          <p:cNvPr id="5" name="Picture 4" descr="Final Breastfeeding Coalition SHCCCC.jpg"/>
          <p:cNvPicPr>
            <a:picLocks noChangeAspect="1"/>
          </p:cNvPicPr>
          <p:nvPr/>
        </p:nvPicPr>
        <p:blipFill>
          <a:blip r:embed="rId4"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dirty="0" smtClean="0"/>
              <a:t>Create a Culture of Support</a:t>
            </a:r>
          </a:p>
          <a:p>
            <a:pPr>
              <a:buNone/>
            </a:pPr>
            <a:endParaRPr lang="en-US" sz="1600" dirty="0" smtClean="0"/>
          </a:p>
          <a:p>
            <a:pPr>
              <a:lnSpc>
                <a:spcPct val="150000"/>
              </a:lnSpc>
            </a:pPr>
            <a:r>
              <a:rPr lang="en-US" dirty="0" smtClean="0"/>
              <a:t>Educate management on laws and benefits of breastfeeding</a:t>
            </a:r>
          </a:p>
          <a:p>
            <a:pPr>
              <a:lnSpc>
                <a:spcPct val="150000"/>
              </a:lnSpc>
            </a:pPr>
            <a:r>
              <a:rPr lang="en-US" dirty="0" smtClean="0"/>
              <a:t>Work with mothers to schedule milk expression breaks</a:t>
            </a:r>
          </a:p>
          <a:p>
            <a:pPr>
              <a:lnSpc>
                <a:spcPct val="150000"/>
              </a:lnSpc>
            </a:pPr>
            <a:r>
              <a:rPr lang="en-US" dirty="0" smtClean="0"/>
              <a:t>Offer for breastfeeding resources through community referrals</a:t>
            </a:r>
          </a:p>
          <a:p>
            <a:pPr>
              <a:lnSpc>
                <a:spcPct val="150000"/>
              </a:lnSpc>
            </a:pPr>
            <a:r>
              <a:rPr lang="en-US" dirty="0" smtClean="0"/>
              <a:t>Cover Lactation Consultation through insurance</a:t>
            </a:r>
          </a:p>
          <a:p>
            <a:endParaRPr lang="en-US" dirty="0" smtClean="0"/>
          </a:p>
          <a:p>
            <a:endParaRPr lang="en-US" dirty="0"/>
          </a:p>
        </p:txBody>
      </p:sp>
      <p:sp>
        <p:nvSpPr>
          <p:cNvPr id="3" name="Title 2"/>
          <p:cNvSpPr>
            <a:spLocks noGrp="1"/>
          </p:cNvSpPr>
          <p:nvPr>
            <p:ph type="title"/>
          </p:nvPr>
        </p:nvSpPr>
        <p:spPr/>
        <p:txBody>
          <a:bodyPr/>
          <a:lstStyle/>
          <a:p>
            <a:r>
              <a:rPr lang="en-US" dirty="0" smtClean="0"/>
              <a:t>Offer Support</a:t>
            </a:r>
            <a:endParaRPr lang="en-US" dirty="0"/>
          </a:p>
        </p:txBody>
      </p:sp>
      <p:pic>
        <p:nvPicPr>
          <p:cNvPr id="4" name="Picture 3" descr="Final Breastfeeding Coalition SHCCCC.jpg"/>
          <p:cNvPicPr>
            <a:picLocks noChangeAspect="1"/>
          </p:cNvPicPr>
          <p:nvPr/>
        </p:nvPicPr>
        <p:blipFill>
          <a:blip r:embed="rId2"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229600" cy="3873691"/>
          </a:xfrm>
        </p:spPr>
        <p:txBody>
          <a:bodyPr/>
          <a:lstStyle/>
          <a:p>
            <a:pPr algn="just">
              <a:buNone/>
            </a:pPr>
            <a:r>
              <a:rPr lang="en-US" dirty="0" smtClean="0"/>
              <a:t>“The lactation policy and education has helped our associates and managers recognize the importance of accommodating breastfeeding employees. This program helped us stay in compliance with the law and keep our new mothers in the workforce”</a:t>
            </a:r>
          </a:p>
          <a:p>
            <a:pPr algn="r">
              <a:buNone/>
            </a:pPr>
            <a:r>
              <a:rPr lang="en-US" dirty="0" smtClean="0"/>
              <a:t> </a:t>
            </a:r>
            <a:r>
              <a:rPr lang="en-US" sz="1600" dirty="0" smtClean="0"/>
              <a:t>– Shaun Stout, Pinnacle Hotels</a:t>
            </a:r>
            <a:endParaRPr lang="en-US" dirty="0"/>
          </a:p>
        </p:txBody>
      </p:sp>
      <p:sp>
        <p:nvSpPr>
          <p:cNvPr id="10242" name="AutoShape 2" descr="blob:https://www.google.com/3b1a4fca-28df-4b5d-a745-fde27922cc9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44" name="Picture 4" descr="Image result for communication"/>
          <p:cNvPicPr>
            <a:picLocks noChangeAspect="1" noChangeArrowheads="1"/>
          </p:cNvPicPr>
          <p:nvPr/>
        </p:nvPicPr>
        <p:blipFill>
          <a:blip r:embed="rId2" cstate="print"/>
          <a:srcRect/>
          <a:stretch>
            <a:fillRect/>
          </a:stretch>
        </p:blipFill>
        <p:spPr bwMode="auto">
          <a:xfrm>
            <a:off x="5791200" y="4267200"/>
            <a:ext cx="2590800" cy="2160080"/>
          </a:xfrm>
          <a:prstGeom prst="rect">
            <a:avLst/>
          </a:prstGeom>
          <a:noFill/>
        </p:spPr>
      </p:pic>
      <p:pic>
        <p:nvPicPr>
          <p:cNvPr id="5" name="Picture 4"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pPr>
              <a:buNone/>
            </a:pPr>
            <a:r>
              <a:rPr lang="en-US" b="1" dirty="0" smtClean="0"/>
              <a:t>Develop an Employee Maternity Leave Packet</a:t>
            </a:r>
          </a:p>
          <a:p>
            <a:pPr>
              <a:buNone/>
            </a:pPr>
            <a:endParaRPr lang="en-US" sz="1600" b="1" dirty="0" smtClean="0"/>
          </a:p>
          <a:p>
            <a:pPr>
              <a:lnSpc>
                <a:spcPct val="150000"/>
              </a:lnSpc>
            </a:pPr>
            <a:r>
              <a:rPr lang="en-US" dirty="0" smtClean="0"/>
              <a:t>Provide a copy of your location policy</a:t>
            </a:r>
          </a:p>
          <a:p>
            <a:pPr>
              <a:lnSpc>
                <a:spcPct val="150000"/>
              </a:lnSpc>
            </a:pPr>
            <a:r>
              <a:rPr lang="en-US" dirty="0" smtClean="0"/>
              <a:t>Insurance Benefits Coverage for breast pumps &amp; lactation consultation</a:t>
            </a:r>
          </a:p>
          <a:p>
            <a:pPr>
              <a:lnSpc>
                <a:spcPct val="150000"/>
              </a:lnSpc>
            </a:pPr>
            <a:r>
              <a:rPr lang="en-US" dirty="0" smtClean="0"/>
              <a:t>Review break/PTO policy-offer a sample pumping schedule</a:t>
            </a:r>
          </a:p>
          <a:p>
            <a:pPr>
              <a:lnSpc>
                <a:spcPct val="150000"/>
              </a:lnSpc>
            </a:pPr>
            <a:r>
              <a:rPr lang="en-US" dirty="0" smtClean="0"/>
              <a:t>Designate a place to pump or discuss lactation room operations</a:t>
            </a:r>
          </a:p>
        </p:txBody>
      </p:sp>
      <p:sp>
        <p:nvSpPr>
          <p:cNvPr id="2" name="Title 1"/>
          <p:cNvSpPr>
            <a:spLocks noGrp="1"/>
          </p:cNvSpPr>
          <p:nvPr>
            <p:ph type="title"/>
          </p:nvPr>
        </p:nvSpPr>
        <p:spPr/>
        <p:txBody>
          <a:bodyPr/>
          <a:lstStyle/>
          <a:p>
            <a:r>
              <a:rPr lang="en-US" dirty="0" smtClean="0"/>
              <a:t>Communication</a:t>
            </a:r>
            <a:endParaRPr lang="en-US" dirty="0"/>
          </a:p>
        </p:txBody>
      </p:sp>
      <p:pic>
        <p:nvPicPr>
          <p:cNvPr id="5" name="Picture 4" descr="Final Breastfeeding Coalition SHCCCC.jpg"/>
          <p:cNvPicPr>
            <a:picLocks noChangeAspect="1"/>
          </p:cNvPicPr>
          <p:nvPr/>
        </p:nvPicPr>
        <p:blipFill>
          <a:blip r:embed="rId2"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age result for missing link"/>
          <p:cNvPicPr>
            <a:picLocks noChangeAspect="1" noChangeArrowheads="1"/>
          </p:cNvPicPr>
          <p:nvPr/>
        </p:nvPicPr>
        <p:blipFill>
          <a:blip r:embed="rId2" cstate="print"/>
          <a:srcRect/>
          <a:stretch>
            <a:fillRect/>
          </a:stretch>
        </p:blipFill>
        <p:spPr bwMode="auto">
          <a:xfrm>
            <a:off x="2819400" y="3124200"/>
            <a:ext cx="3505200" cy="2325804"/>
          </a:xfrm>
          <a:prstGeom prst="rect">
            <a:avLst/>
          </a:prstGeom>
          <a:noFill/>
        </p:spPr>
      </p:pic>
      <p:sp>
        <p:nvSpPr>
          <p:cNvPr id="5" name="TextBox 4"/>
          <p:cNvSpPr txBox="1"/>
          <p:nvPr/>
        </p:nvSpPr>
        <p:spPr>
          <a:xfrm>
            <a:off x="533400" y="1600200"/>
            <a:ext cx="7848600" cy="1077218"/>
          </a:xfrm>
          <a:prstGeom prst="rect">
            <a:avLst/>
          </a:prstGeom>
          <a:noFill/>
        </p:spPr>
        <p:txBody>
          <a:bodyPr wrap="square" rtlCol="0">
            <a:spAutoFit/>
          </a:bodyPr>
          <a:lstStyle/>
          <a:p>
            <a:pPr algn="ctr"/>
            <a:r>
              <a:rPr lang="en-US" sz="3200" dirty="0" smtClean="0"/>
              <a:t>You Play a Key Role in Continuing Breastfeeding After Returning to work </a:t>
            </a:r>
            <a:endParaRPr lang="en-US" sz="3200" dirty="0"/>
          </a:p>
        </p:txBody>
      </p:sp>
      <p:pic>
        <p:nvPicPr>
          <p:cNvPr id="4" name="Picture 3"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92500" lnSpcReduction="20000"/>
          </a:bodyPr>
          <a:lstStyle/>
          <a:p>
            <a:pPr algn="ctr">
              <a:buNone/>
            </a:pPr>
            <a:r>
              <a:rPr lang="en-US" dirty="0" smtClean="0"/>
              <a:t>Florida Breastfeeding Coalition</a:t>
            </a:r>
          </a:p>
          <a:p>
            <a:pPr algn="ctr">
              <a:buNone/>
            </a:pPr>
            <a:r>
              <a:rPr lang="en-US" b="1" u="sng" dirty="0" smtClean="0">
                <a:solidFill>
                  <a:schemeClr val="accent1"/>
                </a:solidFill>
              </a:rPr>
              <a:t>www.flbreastfeeding.org</a:t>
            </a:r>
          </a:p>
          <a:p>
            <a:pPr algn="ctr">
              <a:buNone/>
            </a:pPr>
            <a:endParaRPr lang="en-US" dirty="0" smtClean="0"/>
          </a:p>
          <a:p>
            <a:pPr algn="ctr">
              <a:buNone/>
            </a:pPr>
            <a:r>
              <a:rPr lang="en-US" dirty="0" smtClean="0"/>
              <a:t>Office of Women’s Health, US Department of Health and Human Services</a:t>
            </a:r>
          </a:p>
          <a:p>
            <a:pPr algn="ctr">
              <a:buNone/>
            </a:pPr>
            <a:r>
              <a:rPr lang="en-US" b="1" u="sng" dirty="0" smtClean="0">
                <a:solidFill>
                  <a:schemeClr val="accent1"/>
                </a:solidFill>
              </a:rPr>
              <a:t>www.womenshealth.gov/breastfeeding/employer-solutions</a:t>
            </a:r>
          </a:p>
          <a:p>
            <a:pPr algn="ctr">
              <a:buNone/>
            </a:pPr>
            <a:endParaRPr lang="en-US" dirty="0" smtClean="0"/>
          </a:p>
          <a:p>
            <a:pPr algn="ctr">
              <a:buNone/>
            </a:pPr>
            <a:r>
              <a:rPr lang="en-US" dirty="0" smtClean="0"/>
              <a:t>United States Breastfeeding Committee</a:t>
            </a:r>
          </a:p>
          <a:p>
            <a:pPr algn="ctr">
              <a:buNone/>
            </a:pPr>
            <a:r>
              <a:rPr lang="en-US" b="1" u="sng" dirty="0" smtClean="0">
                <a:solidFill>
                  <a:schemeClr val="accent1"/>
                </a:solidFill>
              </a:rPr>
              <a:t>www.usbreastfeeding.org</a:t>
            </a:r>
            <a:r>
              <a:rPr lang="en-US" u="sng" dirty="0" smtClean="0">
                <a:solidFill>
                  <a:schemeClr val="accent1"/>
                </a:solidFill>
              </a:rPr>
              <a:t> </a:t>
            </a:r>
          </a:p>
          <a:p>
            <a:pPr algn="ctr">
              <a:buNone/>
            </a:pPr>
            <a:endParaRPr lang="en-US" dirty="0" smtClean="0"/>
          </a:p>
          <a:p>
            <a:pPr algn="ctr">
              <a:buNone/>
            </a:pPr>
            <a:r>
              <a:rPr lang="en-US" dirty="0" smtClean="0"/>
              <a:t>United States Department of Labor</a:t>
            </a:r>
          </a:p>
          <a:p>
            <a:pPr algn="ctr">
              <a:buNone/>
            </a:pPr>
            <a:r>
              <a:rPr lang="en-US" b="1" u="sng" dirty="0" smtClean="0">
                <a:solidFill>
                  <a:schemeClr val="accent1"/>
                </a:solidFill>
              </a:rPr>
              <a:t>www.dol.gov/whd/nursingmothers </a:t>
            </a:r>
            <a:r>
              <a:rPr lang="en-US" u="sng" dirty="0" smtClean="0">
                <a:solidFill>
                  <a:schemeClr val="accent1"/>
                </a:solidFill>
              </a:rPr>
              <a:t> </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Employer Resources</a:t>
            </a:r>
            <a:endParaRPr lang="en-US" dirty="0"/>
          </a:p>
        </p:txBody>
      </p:sp>
      <p:pic>
        <p:nvPicPr>
          <p:cNvPr id="4" name="Picture 3" descr="Final Breastfeeding Coalition SHCCCC.jpg"/>
          <p:cNvPicPr>
            <a:picLocks noChangeAspect="1"/>
          </p:cNvPicPr>
          <p:nvPr/>
        </p:nvPicPr>
        <p:blipFill>
          <a:blip r:embed="rId2"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3810000"/>
            <a:ext cx="6858000" cy="1384995"/>
          </a:xfrm>
          <a:prstGeom prst="rect">
            <a:avLst/>
          </a:prstGeom>
        </p:spPr>
        <p:txBody>
          <a:bodyPr wrap="square">
            <a:spAutoFit/>
          </a:bodyPr>
          <a:lstStyle/>
          <a:p>
            <a:pPr algn="ctr"/>
            <a:r>
              <a:rPr lang="en-US" sz="2800" dirty="0"/>
              <a:t>www.SafeHealthyChildren.org</a:t>
            </a:r>
          </a:p>
          <a:p>
            <a:pPr algn="ctr"/>
            <a:r>
              <a:rPr lang="en-US" sz="2800" dirty="0"/>
              <a:t>239.624.4033</a:t>
            </a:r>
          </a:p>
          <a:p>
            <a:pPr algn="ctr"/>
            <a:r>
              <a:rPr lang="en-US" sz="2800" dirty="0"/>
              <a:t>info@SafeHealthyChildren.org</a:t>
            </a:r>
          </a:p>
        </p:txBody>
      </p:sp>
      <p:pic>
        <p:nvPicPr>
          <p:cNvPr id="10" name="Picture 9" descr="Final Breastfeeding Coalition SHCCCC.jpg"/>
          <p:cNvPicPr>
            <a:picLocks noChangeAspect="1"/>
          </p:cNvPicPr>
          <p:nvPr/>
        </p:nvPicPr>
        <p:blipFill>
          <a:blip r:embed="rId2" cstate="print"/>
          <a:stretch>
            <a:fillRect/>
          </a:stretch>
        </p:blipFill>
        <p:spPr>
          <a:xfrm>
            <a:off x="1066800" y="914400"/>
            <a:ext cx="4162900" cy="2514600"/>
          </a:xfrm>
          <a:prstGeom prst="rect">
            <a:avLst/>
          </a:prstGeom>
        </p:spPr>
      </p:pic>
      <p:pic>
        <p:nvPicPr>
          <p:cNvPr id="12" name="Picture 11"/>
          <p:cNvPicPr>
            <a:picLocks noChangeAspect="1"/>
          </p:cNvPicPr>
          <p:nvPr/>
        </p:nvPicPr>
        <p:blipFill>
          <a:blip r:embed="rId3"/>
          <a:stretch>
            <a:fillRect/>
          </a:stretch>
        </p:blipFill>
        <p:spPr>
          <a:xfrm>
            <a:off x="5486400" y="838200"/>
            <a:ext cx="2133600" cy="2535583"/>
          </a:xfrm>
          <a:prstGeom prst="rect">
            <a:avLst/>
          </a:prstGeom>
        </p:spPr>
      </p:pic>
    </p:spTree>
    <p:extLst>
      <p:ext uri="{BB962C8B-B14F-4D97-AF65-F5344CB8AC3E}">
        <p14:creationId xmlns:p14="http://schemas.microsoft.com/office/powerpoint/2010/main" val="28802598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smtClean="0"/>
              <a:t>Work with community healthcare providers, businesses and employers </a:t>
            </a:r>
          </a:p>
          <a:p>
            <a:pPr algn="just">
              <a:buNone/>
            </a:pPr>
            <a:endParaRPr lang="en-US" dirty="0" smtClean="0"/>
          </a:p>
          <a:p>
            <a:pPr algn="just"/>
            <a:r>
              <a:rPr lang="en-US" dirty="0" smtClean="0"/>
              <a:t>Provide services that promote breastfeeding by increasing access to environments that support breastfeeding</a:t>
            </a:r>
          </a:p>
          <a:p>
            <a:endParaRPr lang="en-US" dirty="0"/>
          </a:p>
        </p:txBody>
      </p:sp>
      <p:sp>
        <p:nvSpPr>
          <p:cNvPr id="3" name="Title 2"/>
          <p:cNvSpPr>
            <a:spLocks noGrp="1"/>
          </p:cNvSpPr>
          <p:nvPr>
            <p:ph type="title"/>
          </p:nvPr>
        </p:nvSpPr>
        <p:spPr/>
        <p:txBody>
          <a:bodyPr>
            <a:normAutofit/>
          </a:bodyPr>
          <a:lstStyle/>
          <a:p>
            <a:r>
              <a:rPr lang="en-US" dirty="0" smtClean="0"/>
              <a:t>Outreach</a:t>
            </a:r>
            <a:endParaRPr lang="en-US" dirty="0"/>
          </a:p>
        </p:txBody>
      </p:sp>
      <p:pic>
        <p:nvPicPr>
          <p:cNvPr id="38916" name="Picture 4" descr="Image result for outreach"/>
          <p:cNvPicPr>
            <a:picLocks noChangeAspect="1" noChangeArrowheads="1"/>
          </p:cNvPicPr>
          <p:nvPr/>
        </p:nvPicPr>
        <p:blipFill>
          <a:blip r:embed="rId2" cstate="print"/>
          <a:srcRect/>
          <a:stretch>
            <a:fillRect/>
          </a:stretch>
        </p:blipFill>
        <p:spPr bwMode="auto">
          <a:xfrm>
            <a:off x="4800600" y="4191000"/>
            <a:ext cx="3505200" cy="2006344"/>
          </a:xfrm>
          <a:prstGeom prst="rect">
            <a:avLst/>
          </a:prstGeom>
          <a:noFill/>
        </p:spPr>
      </p:pic>
      <p:pic>
        <p:nvPicPr>
          <p:cNvPr id="5" name="Picture 4"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34759062"/>
              </p:ext>
            </p:extLst>
          </p:nvPr>
        </p:nvGraphicFramePr>
        <p:xfrm>
          <a:off x="609600" y="1371600"/>
          <a:ext cx="7848600" cy="1600199"/>
        </p:xfrm>
        <a:graphic>
          <a:graphicData uri="http://schemas.openxmlformats.org/drawingml/2006/table">
            <a:tbl>
              <a:tblPr/>
              <a:tblGrid>
                <a:gridCol w="1569720"/>
                <a:gridCol w="1569720"/>
                <a:gridCol w="1569720"/>
                <a:gridCol w="1569720"/>
                <a:gridCol w="1569720"/>
              </a:tblGrid>
              <a:tr h="410779">
                <a:tc gridSpan="5">
                  <a:txBody>
                    <a:bodyPr/>
                    <a:lstStyle/>
                    <a:p>
                      <a:pPr algn="ctr" fontAlgn="b"/>
                      <a:r>
                        <a:rPr lang="en-US" sz="2000" b="1" i="0" u="none" strike="noStrike" dirty="0">
                          <a:solidFill>
                            <a:srgbClr val="000000"/>
                          </a:solidFill>
                          <a:latin typeface="Calibri" pitchFamily="34" charset="0"/>
                        </a:rPr>
                        <a:t>% of Infants Ever Breastfed 0-24 Months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2000" b="1" i="0" u="none" strike="noStrike" dirty="0">
                        <a:solidFill>
                          <a:srgbClr val="000000"/>
                        </a:solidFill>
                        <a:latin typeface="Calibri"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97355">
                <a:tc>
                  <a:txBody>
                    <a:bodyPr/>
                    <a:lstStyle/>
                    <a:p>
                      <a:pPr algn="ctr" fontAlgn="b"/>
                      <a:endParaRPr lang="en-US" sz="1100" b="1" i="0" u="none" strike="noStrike" dirty="0">
                        <a:solidFill>
                          <a:srgbClr val="FFFFFF"/>
                        </a:solidFill>
                        <a:latin typeface="Calibri Light"/>
                      </a:endParaRP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c>
                  <a:txBody>
                    <a:bodyPr/>
                    <a:lstStyle/>
                    <a:p>
                      <a:pPr algn="ctr" fontAlgn="b"/>
                      <a:r>
                        <a:rPr lang="en-US" sz="1600" b="1" i="0" u="none" strike="noStrike" dirty="0">
                          <a:solidFill>
                            <a:srgbClr val="FFFFFF"/>
                          </a:solidFill>
                          <a:latin typeface="Calibri Light"/>
                        </a:rPr>
                        <a:t>Naples</a:t>
                      </a:r>
                    </a:p>
                  </a:txBody>
                  <a:tcPr marL="7620" marR="7620" marT="7620" marB="0" anchor="b">
                    <a:lnL>
                      <a:noFill/>
                    </a:lnL>
                    <a:lnR>
                      <a:noFill/>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c>
                  <a:txBody>
                    <a:bodyPr/>
                    <a:lstStyle/>
                    <a:p>
                      <a:pPr algn="ctr" fontAlgn="b"/>
                      <a:r>
                        <a:rPr lang="en-US" sz="1600" b="1" i="0" u="none" strike="noStrike" dirty="0">
                          <a:solidFill>
                            <a:srgbClr val="FFFFFF"/>
                          </a:solidFill>
                          <a:latin typeface="Calibri Light"/>
                        </a:rPr>
                        <a:t>Immokalee</a:t>
                      </a:r>
                    </a:p>
                  </a:txBody>
                  <a:tcPr marL="7620" marR="7620" marT="7620" marB="0" anchor="b">
                    <a:lnL>
                      <a:noFill/>
                    </a:lnL>
                    <a:lnR>
                      <a:noFill/>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c>
                  <a:txBody>
                    <a:bodyPr/>
                    <a:lstStyle/>
                    <a:p>
                      <a:pPr algn="ctr" fontAlgn="b"/>
                      <a:r>
                        <a:rPr lang="en-US" sz="1600" b="1" i="0" u="none" strike="noStrike" dirty="0">
                          <a:solidFill>
                            <a:srgbClr val="FFFFFF"/>
                          </a:solidFill>
                          <a:latin typeface="Calibri Light"/>
                        </a:rPr>
                        <a:t>Golden Gate</a:t>
                      </a:r>
                    </a:p>
                  </a:txBody>
                  <a:tcPr marL="7620" marR="7620" marT="762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c>
                  <a:txBody>
                    <a:bodyPr/>
                    <a:lstStyle/>
                    <a:p>
                      <a:pPr algn="ctr" fontAlgn="b"/>
                      <a:r>
                        <a:rPr lang="en-US" sz="1600" b="1" i="0" u="none" strike="noStrike" dirty="0" smtClean="0">
                          <a:solidFill>
                            <a:srgbClr val="FFFFFF"/>
                          </a:solidFill>
                          <a:latin typeface="Calibri Light"/>
                        </a:rPr>
                        <a:t>Overall </a:t>
                      </a:r>
                      <a:endParaRPr lang="en-US" sz="1600" b="1" i="0" u="none" strike="noStrike" dirty="0">
                        <a:solidFill>
                          <a:srgbClr val="FFFFFF"/>
                        </a:solidFill>
                        <a:latin typeface="Calibri Light"/>
                      </a:endParaRP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r>
              <a:tr h="297355">
                <a:tc>
                  <a:txBody>
                    <a:bodyPr/>
                    <a:lstStyle/>
                    <a:p>
                      <a:pPr algn="ctr" fontAlgn="b"/>
                      <a:r>
                        <a:rPr lang="en-US" sz="1600" b="0" i="0" u="none" strike="noStrike" dirty="0" smtClean="0">
                          <a:solidFill>
                            <a:srgbClr val="000000"/>
                          </a:solidFill>
                          <a:latin typeface="Calibri" pitchFamily="34" charset="0"/>
                        </a:rPr>
                        <a:t>Sept</a:t>
                      </a:r>
                      <a:r>
                        <a:rPr lang="en-US" sz="1600" b="0" i="0" u="none" strike="noStrike" baseline="0" dirty="0" smtClean="0">
                          <a:solidFill>
                            <a:srgbClr val="000000"/>
                          </a:solidFill>
                          <a:latin typeface="Calibri" pitchFamily="34" charset="0"/>
                        </a:rPr>
                        <a:t>-2016</a:t>
                      </a:r>
                      <a:endParaRPr lang="en-US" sz="1600" b="0" i="0" u="none" strike="noStrike" dirty="0">
                        <a:solidFill>
                          <a:srgbClr val="000000"/>
                        </a:solidFill>
                        <a:latin typeface="Calibri" pitchFamily="34" charset="0"/>
                      </a:endParaRPr>
                    </a:p>
                  </a:txBody>
                  <a:tcPr marL="7620" marR="7620" marT="7620" marB="0" anchor="ctr">
                    <a:lnL w="1270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90.85</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79.86</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80.81</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no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84.08</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97355">
                <a:tc>
                  <a:txBody>
                    <a:bodyPr/>
                    <a:lstStyle/>
                    <a:p>
                      <a:pPr algn="ctr" fontAlgn="b"/>
                      <a:r>
                        <a:rPr lang="en-US" sz="1600" b="0" i="0" u="none" strike="noStrike" dirty="0" smtClean="0">
                          <a:solidFill>
                            <a:srgbClr val="000000"/>
                          </a:solidFill>
                          <a:latin typeface="Calibri" pitchFamily="34" charset="0"/>
                        </a:rPr>
                        <a:t>Sept-2015</a:t>
                      </a:r>
                      <a:endParaRPr lang="en-US" sz="1600" b="0" i="0" u="none" strike="noStrike" dirty="0">
                        <a:solidFill>
                          <a:srgbClr val="000000"/>
                        </a:solidFill>
                        <a:latin typeface="Calibri" pitchFamily="34" charset="0"/>
                      </a:endParaRPr>
                    </a:p>
                  </a:txBody>
                  <a:tcPr marL="7620" marR="7620" marT="7620" marB="0" anchor="ctr">
                    <a:lnL w="1270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90.50</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79.60</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83.50</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no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85.0</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97355">
                <a:tc>
                  <a:txBody>
                    <a:bodyPr/>
                    <a:lstStyle/>
                    <a:p>
                      <a:pPr algn="ctr" fontAlgn="b"/>
                      <a:r>
                        <a:rPr lang="en-US" sz="1600" b="0" i="0" u="none" strike="noStrike" dirty="0" smtClean="0">
                          <a:solidFill>
                            <a:srgbClr val="000000"/>
                          </a:solidFill>
                          <a:latin typeface="Calibri" pitchFamily="34" charset="0"/>
                        </a:rPr>
                        <a:t>Sept-2014</a:t>
                      </a:r>
                      <a:endParaRPr lang="en-US" sz="1600" b="0" i="0" u="none" strike="noStrike" dirty="0">
                        <a:solidFill>
                          <a:srgbClr val="000000"/>
                        </a:solidFill>
                        <a:latin typeface="Calibri" pitchFamily="34" charset="0"/>
                      </a:endParaRPr>
                    </a:p>
                  </a:txBody>
                  <a:tcPr marL="7620" marR="7620" marT="7620" marB="0" anchor="ctr">
                    <a:lnL w="1270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89.40</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84.50</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85.10</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no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86.5</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57616480"/>
              </p:ext>
            </p:extLst>
          </p:nvPr>
        </p:nvGraphicFramePr>
        <p:xfrm>
          <a:off x="609600" y="2971800"/>
          <a:ext cx="7848597" cy="1600199"/>
        </p:xfrm>
        <a:graphic>
          <a:graphicData uri="http://schemas.openxmlformats.org/drawingml/2006/table">
            <a:tbl>
              <a:tblPr/>
              <a:tblGrid>
                <a:gridCol w="1704749"/>
                <a:gridCol w="1434690"/>
                <a:gridCol w="1434690"/>
                <a:gridCol w="1637234"/>
                <a:gridCol w="1637234"/>
              </a:tblGrid>
              <a:tr h="500063">
                <a:tc gridSpan="5">
                  <a:txBody>
                    <a:bodyPr/>
                    <a:lstStyle/>
                    <a:p>
                      <a:pPr algn="ctr" fontAlgn="b"/>
                      <a:r>
                        <a:rPr lang="en-US" sz="2000" b="1" i="0" u="none" strike="noStrike" dirty="0">
                          <a:solidFill>
                            <a:srgbClr val="000000"/>
                          </a:solidFill>
                          <a:latin typeface="Calibri" pitchFamily="34" charset="0"/>
                        </a:rPr>
                        <a:t>% of Infants Currently Breastfeeding 26-52 Weeks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2000" b="1" i="0" u="none" strike="noStrike" dirty="0">
                        <a:solidFill>
                          <a:srgbClr val="000000"/>
                        </a:solidFill>
                        <a:latin typeface="Calibri"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75034">
                <a:tc>
                  <a:txBody>
                    <a:bodyPr/>
                    <a:lstStyle/>
                    <a:p>
                      <a:pPr algn="ctr" fontAlgn="b"/>
                      <a:endParaRPr lang="en-US" sz="1100" b="1" i="0" u="none" strike="noStrike" dirty="0">
                        <a:solidFill>
                          <a:srgbClr val="FFFFFF"/>
                        </a:solidFill>
                        <a:latin typeface="Calibri Light"/>
                      </a:endParaRP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c>
                  <a:txBody>
                    <a:bodyPr/>
                    <a:lstStyle/>
                    <a:p>
                      <a:pPr algn="ctr" fontAlgn="b"/>
                      <a:r>
                        <a:rPr lang="en-US" sz="1600" b="1" i="0" u="none" strike="noStrike" dirty="0">
                          <a:solidFill>
                            <a:srgbClr val="FFFFFF"/>
                          </a:solidFill>
                          <a:latin typeface="Calibri Light"/>
                        </a:rPr>
                        <a:t>Naples</a:t>
                      </a:r>
                    </a:p>
                  </a:txBody>
                  <a:tcPr marL="7620" marR="7620" marT="7620" marB="0" anchor="b">
                    <a:lnL>
                      <a:noFill/>
                    </a:lnL>
                    <a:lnR>
                      <a:noFill/>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c>
                  <a:txBody>
                    <a:bodyPr/>
                    <a:lstStyle/>
                    <a:p>
                      <a:pPr algn="ctr" fontAlgn="b"/>
                      <a:r>
                        <a:rPr lang="en-US" sz="1600" b="1" i="0" u="none" strike="noStrike" dirty="0">
                          <a:solidFill>
                            <a:srgbClr val="FFFFFF"/>
                          </a:solidFill>
                          <a:latin typeface="Calibri Light"/>
                        </a:rPr>
                        <a:t>Immokalee</a:t>
                      </a:r>
                    </a:p>
                  </a:txBody>
                  <a:tcPr marL="7620" marR="7620" marT="7620" marB="0" anchor="b">
                    <a:lnL>
                      <a:noFill/>
                    </a:lnL>
                    <a:lnR>
                      <a:noFill/>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c>
                  <a:txBody>
                    <a:bodyPr/>
                    <a:lstStyle/>
                    <a:p>
                      <a:pPr algn="ctr" fontAlgn="b"/>
                      <a:r>
                        <a:rPr lang="en-US" sz="1600" b="1" i="0" u="none" strike="noStrike" dirty="0">
                          <a:solidFill>
                            <a:srgbClr val="FFFFFF"/>
                          </a:solidFill>
                          <a:latin typeface="Calibri Light"/>
                        </a:rPr>
                        <a:t>Golden Gate</a:t>
                      </a:r>
                    </a:p>
                  </a:txBody>
                  <a:tcPr marL="7620" marR="7620" marT="762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c>
                  <a:txBody>
                    <a:bodyPr/>
                    <a:lstStyle/>
                    <a:p>
                      <a:pPr algn="ctr" fontAlgn="b"/>
                      <a:r>
                        <a:rPr lang="en-US" sz="1600" b="1" i="0" u="none" strike="noStrike" dirty="0" smtClean="0">
                          <a:solidFill>
                            <a:srgbClr val="FFFFFF"/>
                          </a:solidFill>
                          <a:latin typeface="Calibri Light"/>
                        </a:rPr>
                        <a:t>Overall </a:t>
                      </a:r>
                      <a:endParaRPr lang="en-US" sz="1600" b="1" i="0" u="none" strike="noStrike" dirty="0">
                        <a:solidFill>
                          <a:srgbClr val="FFFFFF"/>
                        </a:solidFill>
                        <a:latin typeface="Calibri Light"/>
                      </a:endParaRP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r>
              <a:tr h="275034">
                <a:tc>
                  <a:txBody>
                    <a:bodyPr/>
                    <a:lstStyle/>
                    <a:p>
                      <a:pPr algn="ctr" fontAlgn="b"/>
                      <a:r>
                        <a:rPr lang="en-US" sz="1600" b="0" i="0" u="none" strike="noStrike" dirty="0" smtClean="0">
                          <a:solidFill>
                            <a:srgbClr val="000000"/>
                          </a:solidFill>
                          <a:latin typeface="Calibri" pitchFamily="34" charset="0"/>
                        </a:rPr>
                        <a:t>Sept-2016</a:t>
                      </a:r>
                      <a:endParaRPr lang="en-US" sz="1600" b="0" i="0" u="none" strike="noStrike" dirty="0">
                        <a:solidFill>
                          <a:srgbClr val="000000"/>
                        </a:solidFill>
                        <a:latin typeface="Calibri" pitchFamily="34" charset="0"/>
                      </a:endParaRPr>
                    </a:p>
                  </a:txBody>
                  <a:tcPr marL="7620" marR="7620" marT="7620" marB="0" anchor="ctr">
                    <a:lnL w="1270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48.06</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36.38</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41.63</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no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42.5</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75034">
                <a:tc>
                  <a:txBody>
                    <a:bodyPr/>
                    <a:lstStyle/>
                    <a:p>
                      <a:pPr algn="ctr" fontAlgn="b"/>
                      <a:r>
                        <a:rPr lang="en-US" sz="1600" b="0" i="0" u="none" strike="noStrike" dirty="0" smtClean="0">
                          <a:solidFill>
                            <a:srgbClr val="000000"/>
                          </a:solidFill>
                          <a:latin typeface="Calibri" pitchFamily="34" charset="0"/>
                        </a:rPr>
                        <a:t>Sept-2015</a:t>
                      </a:r>
                      <a:endParaRPr lang="en-US" sz="1600" b="0" i="0" u="none" strike="noStrike" dirty="0">
                        <a:solidFill>
                          <a:srgbClr val="000000"/>
                        </a:solidFill>
                        <a:latin typeface="Calibri" pitchFamily="34" charset="0"/>
                      </a:endParaRPr>
                    </a:p>
                  </a:txBody>
                  <a:tcPr marL="7620" marR="7620" marT="7620" marB="0" anchor="ctr">
                    <a:lnL w="1270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42.90</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30.20</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36.80</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no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37.6</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75034">
                <a:tc>
                  <a:txBody>
                    <a:bodyPr/>
                    <a:lstStyle/>
                    <a:p>
                      <a:pPr algn="ctr" fontAlgn="b"/>
                      <a:r>
                        <a:rPr lang="en-US" sz="1600" b="0" i="0" u="none" strike="noStrike" dirty="0" smtClean="0">
                          <a:solidFill>
                            <a:srgbClr val="000000"/>
                          </a:solidFill>
                          <a:latin typeface="Calibri" pitchFamily="34" charset="0"/>
                        </a:rPr>
                        <a:t>Sept-2014</a:t>
                      </a:r>
                      <a:endParaRPr lang="en-US" sz="1600" b="0" i="0" u="none" strike="noStrike" dirty="0">
                        <a:solidFill>
                          <a:srgbClr val="000000"/>
                        </a:solidFill>
                        <a:latin typeface="Calibri" pitchFamily="34" charset="0"/>
                      </a:endParaRPr>
                    </a:p>
                  </a:txBody>
                  <a:tcPr marL="7620" marR="7620" marT="7620" marB="0" anchor="ctr">
                    <a:lnL w="1270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44.80</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33.50</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26.40</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no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35</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38510388"/>
              </p:ext>
            </p:extLst>
          </p:nvPr>
        </p:nvGraphicFramePr>
        <p:xfrm>
          <a:off x="609600" y="4572000"/>
          <a:ext cx="7848598" cy="1531621"/>
        </p:xfrm>
        <a:graphic>
          <a:graphicData uri="http://schemas.openxmlformats.org/drawingml/2006/table">
            <a:tbl>
              <a:tblPr/>
              <a:tblGrid>
                <a:gridCol w="1677563"/>
                <a:gridCol w="1497824"/>
                <a:gridCol w="1318085"/>
                <a:gridCol w="1677563"/>
                <a:gridCol w="1677563"/>
              </a:tblGrid>
              <a:tr h="414637">
                <a:tc gridSpan="5">
                  <a:txBody>
                    <a:bodyPr/>
                    <a:lstStyle/>
                    <a:p>
                      <a:pPr algn="ctr" fontAlgn="b"/>
                      <a:r>
                        <a:rPr lang="en-US" sz="2000" b="1" i="0" u="none" strike="noStrike" dirty="0">
                          <a:solidFill>
                            <a:srgbClr val="000000"/>
                          </a:solidFill>
                          <a:latin typeface="Calibri" pitchFamily="34" charset="0"/>
                        </a:rPr>
                        <a:t>% of Infants </a:t>
                      </a:r>
                      <a:r>
                        <a:rPr lang="en-US" sz="2000" b="1" i="0" u="none" strike="noStrike" dirty="0" smtClean="0">
                          <a:solidFill>
                            <a:srgbClr val="000000"/>
                          </a:solidFill>
                          <a:latin typeface="Calibri" pitchFamily="34" charset="0"/>
                        </a:rPr>
                        <a:t>Exclusively Breastfed </a:t>
                      </a:r>
                      <a:r>
                        <a:rPr lang="en-US" sz="2000" b="1" i="0" u="none" strike="noStrike" dirty="0">
                          <a:solidFill>
                            <a:srgbClr val="000000"/>
                          </a:solidFill>
                          <a:latin typeface="Calibri" pitchFamily="34" charset="0"/>
                        </a:rPr>
                        <a:t>26-52 Weeks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2000" b="1" i="0" u="none" strike="noStrike" dirty="0">
                        <a:solidFill>
                          <a:srgbClr val="000000"/>
                        </a:solidFill>
                        <a:latin typeface="Calibri"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79246">
                <a:tc>
                  <a:txBody>
                    <a:bodyPr/>
                    <a:lstStyle/>
                    <a:p>
                      <a:pPr algn="r" fontAlgn="b"/>
                      <a:endParaRPr lang="en-US" sz="1600" b="1" i="0" u="none" strike="noStrike" dirty="0">
                        <a:solidFill>
                          <a:srgbClr val="FFFFFF"/>
                        </a:solidFill>
                        <a:latin typeface="Calibri Light"/>
                      </a:endParaRP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c>
                  <a:txBody>
                    <a:bodyPr/>
                    <a:lstStyle/>
                    <a:p>
                      <a:pPr algn="ctr" fontAlgn="b"/>
                      <a:r>
                        <a:rPr lang="en-US" sz="1600" b="1" i="0" u="none" strike="noStrike" dirty="0">
                          <a:solidFill>
                            <a:srgbClr val="FFFFFF"/>
                          </a:solidFill>
                          <a:latin typeface="Calibri Light"/>
                        </a:rPr>
                        <a:t>Naples</a:t>
                      </a:r>
                    </a:p>
                  </a:txBody>
                  <a:tcPr marL="7620" marR="7620" marT="7620" marB="0" anchor="b">
                    <a:lnL>
                      <a:noFill/>
                    </a:lnL>
                    <a:lnR>
                      <a:noFill/>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c>
                  <a:txBody>
                    <a:bodyPr/>
                    <a:lstStyle/>
                    <a:p>
                      <a:pPr algn="ctr" fontAlgn="b"/>
                      <a:r>
                        <a:rPr lang="en-US" sz="1600" b="1" i="0" u="none" strike="noStrike" dirty="0">
                          <a:solidFill>
                            <a:srgbClr val="FFFFFF"/>
                          </a:solidFill>
                          <a:latin typeface="Calibri Light"/>
                        </a:rPr>
                        <a:t>Immokalee</a:t>
                      </a:r>
                    </a:p>
                  </a:txBody>
                  <a:tcPr marL="7620" marR="7620" marT="7620" marB="0" anchor="b">
                    <a:lnL>
                      <a:noFill/>
                    </a:lnL>
                    <a:lnR>
                      <a:noFill/>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c>
                  <a:txBody>
                    <a:bodyPr/>
                    <a:lstStyle/>
                    <a:p>
                      <a:pPr algn="ctr" fontAlgn="b"/>
                      <a:r>
                        <a:rPr lang="en-US" sz="1600" b="1" i="0" u="none" strike="noStrike" dirty="0">
                          <a:solidFill>
                            <a:srgbClr val="FFFFFF"/>
                          </a:solidFill>
                          <a:latin typeface="Calibri Light"/>
                        </a:rPr>
                        <a:t>Golden Gate</a:t>
                      </a:r>
                    </a:p>
                  </a:txBody>
                  <a:tcPr marL="7620" marR="7620" marT="762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c>
                  <a:txBody>
                    <a:bodyPr/>
                    <a:lstStyle/>
                    <a:p>
                      <a:pPr algn="ctr" fontAlgn="b"/>
                      <a:r>
                        <a:rPr lang="en-US" sz="1600" b="1" i="0" u="none" strike="noStrike" dirty="0" smtClean="0">
                          <a:solidFill>
                            <a:srgbClr val="FFFFFF"/>
                          </a:solidFill>
                          <a:latin typeface="Calibri Light"/>
                        </a:rPr>
                        <a:t>Overall </a:t>
                      </a:r>
                      <a:endParaRPr lang="en-US" sz="1600" b="1" i="0" u="none" strike="noStrike" dirty="0">
                        <a:solidFill>
                          <a:srgbClr val="FFFFFF"/>
                        </a:solidFill>
                        <a:latin typeface="Calibri Light"/>
                      </a:endParaRP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46D0A"/>
                    </a:solidFill>
                  </a:tcPr>
                </a:tc>
              </a:tr>
              <a:tr h="279246">
                <a:tc>
                  <a:txBody>
                    <a:bodyPr/>
                    <a:lstStyle/>
                    <a:p>
                      <a:pPr algn="ctr" fontAlgn="b"/>
                      <a:r>
                        <a:rPr lang="en-US" sz="1600" b="0" i="0" u="none" strike="noStrike" dirty="0" smtClean="0">
                          <a:solidFill>
                            <a:srgbClr val="000000"/>
                          </a:solidFill>
                          <a:latin typeface="Calibri" pitchFamily="34" charset="0"/>
                        </a:rPr>
                        <a:t>Sept-2016</a:t>
                      </a:r>
                      <a:endParaRPr lang="en-US" sz="1600" b="0" i="0" u="none" strike="noStrike" dirty="0">
                        <a:solidFill>
                          <a:srgbClr val="000000"/>
                        </a:solidFill>
                        <a:latin typeface="Calibri" pitchFamily="34" charset="0"/>
                      </a:endParaRPr>
                    </a:p>
                  </a:txBody>
                  <a:tcPr marL="7620" marR="7620" marT="7620" marB="0" anchor="ctr">
                    <a:lnL w="1270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20.28</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19.68</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21.30</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no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20.51</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79246">
                <a:tc>
                  <a:txBody>
                    <a:bodyPr/>
                    <a:lstStyle/>
                    <a:p>
                      <a:pPr algn="ctr" fontAlgn="b"/>
                      <a:r>
                        <a:rPr lang="en-US" sz="1600" b="0" i="0" u="none" strike="noStrike" dirty="0" smtClean="0">
                          <a:solidFill>
                            <a:srgbClr val="000000"/>
                          </a:solidFill>
                          <a:latin typeface="Calibri" pitchFamily="34" charset="0"/>
                        </a:rPr>
                        <a:t>Sept-2015</a:t>
                      </a:r>
                      <a:endParaRPr lang="en-US" sz="1600" b="0" i="0" u="none" strike="noStrike" dirty="0">
                        <a:solidFill>
                          <a:srgbClr val="000000"/>
                        </a:solidFill>
                        <a:latin typeface="Calibri" pitchFamily="34" charset="0"/>
                      </a:endParaRPr>
                    </a:p>
                  </a:txBody>
                  <a:tcPr marL="7620" marR="7620" marT="7620" marB="0" anchor="ctr">
                    <a:lnL w="1270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19.50</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14.50</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18.20</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no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17.9</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79246">
                <a:tc>
                  <a:txBody>
                    <a:bodyPr/>
                    <a:lstStyle/>
                    <a:p>
                      <a:pPr algn="ctr" fontAlgn="b"/>
                      <a:r>
                        <a:rPr lang="en-US" sz="1600" b="0" i="0" u="none" strike="noStrike" dirty="0" smtClean="0">
                          <a:solidFill>
                            <a:srgbClr val="000000"/>
                          </a:solidFill>
                          <a:latin typeface="Calibri" pitchFamily="34" charset="0"/>
                        </a:rPr>
                        <a:t>Sept-2014</a:t>
                      </a:r>
                      <a:endParaRPr lang="en-US" sz="1600" b="0" i="0" u="none" strike="noStrike" dirty="0">
                        <a:solidFill>
                          <a:srgbClr val="000000"/>
                        </a:solidFill>
                        <a:latin typeface="Calibri" pitchFamily="34" charset="0"/>
                      </a:endParaRPr>
                    </a:p>
                  </a:txBody>
                  <a:tcPr marL="7620" marR="7620" marT="7620" marB="0" anchor="ctr">
                    <a:lnL w="1270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22.80</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10.00</a:t>
                      </a:r>
                      <a:endParaRPr lang="en-US" sz="1600" b="0" i="0" u="none" strike="noStrike" dirty="0">
                        <a:solidFill>
                          <a:srgbClr val="000000"/>
                        </a:solidFill>
                        <a:latin typeface="Calibri" pitchFamily="34" charset="0"/>
                      </a:endParaRPr>
                    </a:p>
                  </a:txBody>
                  <a:tcPr marL="7620" marR="7620" marT="7620" marB="0" anchor="ctr">
                    <a:lnL>
                      <a:noFill/>
                    </a:lnL>
                    <a:lnR>
                      <a:noFill/>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15.50</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no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pitchFamily="34" charset="0"/>
                        </a:rPr>
                        <a:t>16.90</a:t>
                      </a:r>
                      <a:endParaRPr lang="en-US" sz="1600" b="0" i="0" u="none" strike="noStrike" dirty="0">
                        <a:solidFill>
                          <a:srgbClr val="000000"/>
                        </a:solidFill>
                        <a:latin typeface="Calibri"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Title 16"/>
          <p:cNvSpPr>
            <a:spLocks noGrp="1"/>
          </p:cNvSpPr>
          <p:nvPr>
            <p:ph type="title"/>
          </p:nvPr>
        </p:nvSpPr>
        <p:spPr/>
        <p:txBody>
          <a:bodyPr>
            <a:normAutofit fontScale="90000"/>
          </a:bodyPr>
          <a:lstStyle/>
          <a:p>
            <a:r>
              <a:rPr lang="en-US" dirty="0" smtClean="0"/>
              <a:t>Department of Health</a:t>
            </a:r>
            <a:br>
              <a:rPr lang="en-US" dirty="0" smtClean="0"/>
            </a:br>
            <a:r>
              <a:rPr lang="en-US" sz="3000" dirty="0" smtClean="0"/>
              <a:t>WIC Breastfeeding Data</a:t>
            </a:r>
            <a:endParaRPr lang="en-US" sz="3000" dirty="0"/>
          </a:p>
        </p:txBody>
      </p:sp>
      <p:pic>
        <p:nvPicPr>
          <p:cNvPr id="32770" name="Picture 2" descr="Florida Health collier"/>
          <p:cNvPicPr>
            <a:picLocks noChangeAspect="1" noChangeArrowheads="1"/>
          </p:cNvPicPr>
          <p:nvPr/>
        </p:nvPicPr>
        <p:blipFill>
          <a:blip r:embed="rId3" cstate="print"/>
          <a:srcRect/>
          <a:stretch>
            <a:fillRect/>
          </a:stretch>
        </p:blipFill>
        <p:spPr bwMode="auto">
          <a:xfrm>
            <a:off x="5791200" y="152400"/>
            <a:ext cx="838200" cy="1115750"/>
          </a:xfrm>
          <a:prstGeom prst="rect">
            <a:avLst/>
          </a:prstGeom>
          <a:noFill/>
        </p:spPr>
      </p:pic>
      <p:pic>
        <p:nvPicPr>
          <p:cNvPr id="7" name="Picture 6" descr="Final Breastfeeding Coalition SHCCCC.jpg"/>
          <p:cNvPicPr>
            <a:picLocks noChangeAspect="1"/>
          </p:cNvPicPr>
          <p:nvPr/>
        </p:nvPicPr>
        <p:blipFill>
          <a:blip r:embed="rId4"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 of Breastfeeding</a:t>
            </a:r>
            <a:endParaRPr lang="en-US" dirty="0"/>
          </a:p>
        </p:txBody>
      </p:sp>
      <p:sp>
        <p:nvSpPr>
          <p:cNvPr id="5" name="Text Placeholder 4"/>
          <p:cNvSpPr>
            <a:spLocks noGrp="1"/>
          </p:cNvSpPr>
          <p:nvPr>
            <p:ph type="body" idx="1"/>
          </p:nvPr>
        </p:nvSpPr>
        <p:spPr>
          <a:xfrm>
            <a:off x="3922713" y="2931712"/>
            <a:ext cx="4572000" cy="1792688"/>
          </a:xfrm>
        </p:spPr>
        <p:txBody>
          <a:bodyPr>
            <a:normAutofit fontScale="92500" lnSpcReduction="10000"/>
          </a:bodyPr>
          <a:lstStyle/>
          <a:p>
            <a:r>
              <a:rPr lang="en-US" dirty="0" smtClean="0"/>
              <a:t>Recommendations</a:t>
            </a:r>
          </a:p>
          <a:p>
            <a:r>
              <a:rPr lang="en-US" dirty="0" smtClean="0"/>
              <a:t>Financial Benefits</a:t>
            </a:r>
          </a:p>
          <a:p>
            <a:r>
              <a:rPr lang="en-US" dirty="0" smtClean="0"/>
              <a:t>Mom &amp; Baby Benefits</a:t>
            </a:r>
          </a:p>
          <a:p>
            <a:r>
              <a:rPr lang="en-US" dirty="0" smtClean="0"/>
              <a:t>Statistics</a:t>
            </a:r>
          </a:p>
          <a:p>
            <a:r>
              <a:rPr lang="en-US" dirty="0" smtClean="0"/>
              <a:t>Community Engagement</a:t>
            </a:r>
          </a:p>
        </p:txBody>
      </p:sp>
      <p:pic>
        <p:nvPicPr>
          <p:cNvPr id="6" name="Picture 5" descr="Final Breastfeeding Coalition SHCCCC.jpg"/>
          <p:cNvPicPr>
            <a:picLocks noChangeAspect="1"/>
          </p:cNvPicPr>
          <p:nvPr/>
        </p:nvPicPr>
        <p:blipFill>
          <a:blip r:embed="rId3"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buNone/>
            </a:pPr>
            <a:r>
              <a:rPr lang="en-US" dirty="0" smtClean="0"/>
              <a:t>The United States would save $2.2 billion per year.</a:t>
            </a:r>
          </a:p>
          <a:p>
            <a:pPr lvl="1"/>
            <a:r>
              <a:rPr lang="en-US" dirty="0" smtClean="0"/>
              <a:t>Medical costs are lower for fully breastfed infants than never-breastfed infants</a:t>
            </a:r>
          </a:p>
          <a:p>
            <a:pPr lvl="1"/>
            <a:endParaRPr lang="en-US" sz="1100" dirty="0" smtClean="0"/>
          </a:p>
          <a:p>
            <a:pPr lvl="1"/>
            <a:r>
              <a:rPr lang="en-US" dirty="0" smtClean="0"/>
              <a:t>Breastfed infants usually need fewer sick visits, prescriptions and hospitalizations</a:t>
            </a:r>
            <a:endParaRPr lang="en-US" dirty="0"/>
          </a:p>
        </p:txBody>
      </p:sp>
      <p:sp>
        <p:nvSpPr>
          <p:cNvPr id="3" name="Title 2"/>
          <p:cNvSpPr>
            <a:spLocks noGrp="1"/>
          </p:cNvSpPr>
          <p:nvPr>
            <p:ph type="title"/>
          </p:nvPr>
        </p:nvSpPr>
        <p:spPr>
          <a:xfrm>
            <a:off x="152400" y="304800"/>
            <a:ext cx="8229600" cy="1143000"/>
          </a:xfrm>
        </p:spPr>
        <p:txBody>
          <a:bodyPr>
            <a:normAutofit/>
          </a:bodyPr>
          <a:lstStyle/>
          <a:p>
            <a:r>
              <a:rPr lang="en-US" dirty="0" smtClean="0"/>
              <a:t>Breastfeeding saves money.</a:t>
            </a:r>
            <a:endParaRPr lang="en-US" dirty="0"/>
          </a:p>
        </p:txBody>
      </p:sp>
      <p:sp>
        <p:nvSpPr>
          <p:cNvPr id="5124" name="AutoShape 4" descr="Image result for breastfeeding saves mon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6" name="AutoShape 6" descr="Image result for breastfeeding saves mon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8" name="AutoShape 8" descr="Image result for breastfeeding saves mon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30" name="AutoShape 10" descr="Image result for breastfeeding saves mon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132" name="Picture 12" descr="Image result for breastfeeding saves money"/>
          <p:cNvPicPr>
            <a:picLocks noChangeAspect="1" noChangeArrowheads="1"/>
          </p:cNvPicPr>
          <p:nvPr/>
        </p:nvPicPr>
        <p:blipFill>
          <a:blip r:embed="rId2" cstate="print"/>
          <a:srcRect/>
          <a:stretch>
            <a:fillRect/>
          </a:stretch>
        </p:blipFill>
        <p:spPr bwMode="auto">
          <a:xfrm>
            <a:off x="5562600" y="3962400"/>
            <a:ext cx="2977211" cy="1981200"/>
          </a:xfrm>
          <a:prstGeom prst="rect">
            <a:avLst/>
          </a:prstGeom>
          <a:noFill/>
        </p:spPr>
      </p:pic>
      <p:pic>
        <p:nvPicPr>
          <p:cNvPr id="5136" name="Picture 16" descr="womenshealth-logo click for home."/>
          <p:cNvPicPr>
            <a:picLocks noChangeAspect="1" noChangeArrowheads="1"/>
          </p:cNvPicPr>
          <p:nvPr/>
        </p:nvPicPr>
        <p:blipFill>
          <a:blip r:embed="rId3" cstate="print"/>
          <a:srcRect/>
          <a:stretch>
            <a:fillRect/>
          </a:stretch>
        </p:blipFill>
        <p:spPr bwMode="auto">
          <a:xfrm>
            <a:off x="6400800" y="6324600"/>
            <a:ext cx="2057400" cy="411480"/>
          </a:xfrm>
          <a:prstGeom prst="rect">
            <a:avLst/>
          </a:prstGeom>
          <a:noFill/>
        </p:spPr>
      </p:pic>
      <p:pic>
        <p:nvPicPr>
          <p:cNvPr id="10" name="Picture 9" descr="Final Breastfeeding Coalition SHCCCC.jpg"/>
          <p:cNvPicPr>
            <a:picLocks noChangeAspect="1"/>
          </p:cNvPicPr>
          <p:nvPr/>
        </p:nvPicPr>
        <p:blipFill>
          <a:blip r:embed="rId4" cstate="print"/>
          <a:stretch>
            <a:fillRect/>
          </a:stretch>
        </p:blipFill>
        <p:spPr>
          <a:xfrm>
            <a:off x="7620000" y="1524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Recent research shows that if 90% of families breastfed exclusively for 6 months, nearly 1,000 deaths among infants could be prevented.</a:t>
            </a:r>
            <a:endParaRPr lang="en-US" dirty="0"/>
          </a:p>
        </p:txBody>
      </p:sp>
      <p:sp>
        <p:nvSpPr>
          <p:cNvPr id="2" name="Title 1"/>
          <p:cNvSpPr>
            <a:spLocks noGrp="1"/>
          </p:cNvSpPr>
          <p:nvPr>
            <p:ph type="title"/>
          </p:nvPr>
        </p:nvSpPr>
        <p:spPr/>
        <p:txBody>
          <a:bodyPr/>
          <a:lstStyle/>
          <a:p>
            <a:r>
              <a:rPr lang="en-US" dirty="0" smtClean="0"/>
              <a:t>Breastfeeding saves lives.</a:t>
            </a:r>
            <a:endParaRPr lang="en-US" dirty="0"/>
          </a:p>
        </p:txBody>
      </p:sp>
      <p:pic>
        <p:nvPicPr>
          <p:cNvPr id="5" name="Picture 16" descr="womenshealth-logo click for home."/>
          <p:cNvPicPr>
            <a:picLocks noChangeAspect="1" noChangeArrowheads="1"/>
          </p:cNvPicPr>
          <p:nvPr/>
        </p:nvPicPr>
        <p:blipFill>
          <a:blip r:embed="rId3" cstate="print"/>
          <a:srcRect/>
          <a:stretch>
            <a:fillRect/>
          </a:stretch>
        </p:blipFill>
        <p:spPr bwMode="auto">
          <a:xfrm>
            <a:off x="6400800" y="6324600"/>
            <a:ext cx="2057400" cy="411480"/>
          </a:xfrm>
          <a:prstGeom prst="rect">
            <a:avLst/>
          </a:prstGeom>
          <a:noFill/>
        </p:spPr>
      </p:pic>
      <p:sp>
        <p:nvSpPr>
          <p:cNvPr id="3078" name="AutoShape 6" descr="blob:https://www.google.com/771bb11c-7c1b-4b12-98ae-baf1c1ee374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080" name="AutoShape 8" descr="blob:https://www.google.com/771bb11c-7c1b-4b12-98ae-baf1c1ee374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082" name="Picture 10" descr="Image result for breastfeeding saves lives"/>
          <p:cNvPicPr>
            <a:picLocks noChangeAspect="1" noChangeArrowheads="1"/>
          </p:cNvPicPr>
          <p:nvPr/>
        </p:nvPicPr>
        <p:blipFill>
          <a:blip r:embed="rId4" cstate="print"/>
          <a:srcRect/>
          <a:stretch>
            <a:fillRect/>
          </a:stretch>
        </p:blipFill>
        <p:spPr bwMode="auto">
          <a:xfrm>
            <a:off x="3124200" y="3886200"/>
            <a:ext cx="2308231" cy="1981200"/>
          </a:xfrm>
          <a:prstGeom prst="rect">
            <a:avLst/>
          </a:prstGeom>
          <a:noFill/>
        </p:spPr>
      </p:pic>
      <p:pic>
        <p:nvPicPr>
          <p:cNvPr id="8" name="Picture 7" descr="Final Breastfeeding Coalition SHCCCC.jpg"/>
          <p:cNvPicPr>
            <a:picLocks noChangeAspect="1"/>
          </p:cNvPicPr>
          <p:nvPr/>
        </p:nvPicPr>
        <p:blipFill>
          <a:blip r:embed="rId5" cstate="print"/>
          <a:stretch>
            <a:fillRect/>
          </a:stretch>
        </p:blipFill>
        <p:spPr>
          <a:xfrm>
            <a:off x="7467600" y="228600"/>
            <a:ext cx="1387633"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5812</TotalTime>
  <Words>1468</Words>
  <Application>Microsoft Macintosh PowerPoint</Application>
  <PresentationFormat>On-screen Show (4:3)</PresentationFormat>
  <Paragraphs>304</Paragraphs>
  <Slides>45</Slides>
  <Notes>12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THE BUSINESS CASE FOR BREASTFEEDING</vt:lpstr>
      <vt:lpstr>Breastfeeding Recommendations</vt:lpstr>
      <vt:lpstr>PowerPoint Presentation</vt:lpstr>
      <vt:lpstr>About Us</vt:lpstr>
      <vt:lpstr>Outreach</vt:lpstr>
      <vt:lpstr>Department of Health WIC Breastfeeding Data</vt:lpstr>
      <vt:lpstr>Benefits of Breastfeeding</vt:lpstr>
      <vt:lpstr>Breastfeeding saves money.</vt:lpstr>
      <vt:lpstr>Breastfeeding saves lives.</vt:lpstr>
      <vt:lpstr>How Lactation Support Programs Benefit Public Health</vt:lpstr>
      <vt:lpstr>Benefits to Mothers</vt:lpstr>
      <vt:lpstr>Benefits to Children</vt:lpstr>
      <vt:lpstr>Breastfeeding is better for the environment.</vt:lpstr>
      <vt:lpstr>Breastfeeding Support</vt:lpstr>
      <vt:lpstr>Breastfeeding Support</vt:lpstr>
      <vt:lpstr>PowerPoint Presentation</vt:lpstr>
      <vt:lpstr>Business Benefits of a Lactation Support Program</vt:lpstr>
      <vt:lpstr>Women In The Workforce</vt:lpstr>
      <vt:lpstr>https://www.youtube.com/watch?v=aqD5PuXPYmg</vt:lpstr>
      <vt:lpstr>Improve Retention </vt:lpstr>
      <vt:lpstr>Reduce Absenteeism</vt:lpstr>
      <vt:lpstr>Lower Healthcare Costs</vt:lpstr>
      <vt:lpstr>Receive Recognition</vt:lpstr>
      <vt:lpstr>Complete your Application</vt:lpstr>
      <vt:lpstr>Florida Department of Health  in Collier County  Community Health Improvement Plan</vt:lpstr>
      <vt:lpstr>Become a Certified Worksite</vt:lpstr>
      <vt:lpstr>Adopt a lactation accommodation policy!</vt:lpstr>
      <vt:lpstr>Create a Lactation Accommodation Program</vt:lpstr>
      <vt:lpstr>Lactation Accommodation Program</vt:lpstr>
      <vt:lpstr>It’s the Law</vt:lpstr>
      <vt:lpstr>Create a Policy</vt:lpstr>
      <vt:lpstr>Allow Time</vt:lpstr>
      <vt:lpstr>PowerPoint Presentation</vt:lpstr>
      <vt:lpstr>Provide a Space</vt:lpstr>
      <vt:lpstr>Provide a Space</vt:lpstr>
      <vt:lpstr>Provide a Space</vt:lpstr>
      <vt:lpstr>Provide a Space</vt:lpstr>
      <vt:lpstr>Equipment</vt:lpstr>
      <vt:lpstr>PowerPoint Presentation</vt:lpstr>
      <vt:lpstr>Offer Support</vt:lpstr>
      <vt:lpstr>PowerPoint Presentation</vt:lpstr>
      <vt:lpstr>Communication</vt:lpstr>
      <vt:lpstr>PowerPoint Presentation</vt:lpstr>
      <vt:lpstr>Employer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TH022126</dc:creator>
  <cp:lastModifiedBy>Paola</cp:lastModifiedBy>
  <cp:revision>305</cp:revision>
  <dcterms:created xsi:type="dcterms:W3CDTF">2016-05-24T17:21:58Z</dcterms:created>
  <dcterms:modified xsi:type="dcterms:W3CDTF">2017-01-18T04:22:56Z</dcterms:modified>
</cp:coreProperties>
</file>