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4045" r:id="rId2"/>
    <p:sldMasterId id="2147483694" r:id="rId3"/>
    <p:sldMasterId id="2147483648" r:id="rId4"/>
    <p:sldMasterId id="2147483839" r:id="rId5"/>
    <p:sldMasterId id="2147484286" r:id="rId6"/>
  </p:sldMasterIdLst>
  <p:notesMasterIdLst>
    <p:notesMasterId r:id="rId37"/>
  </p:notesMasterIdLst>
  <p:handoutMasterIdLst>
    <p:handoutMasterId r:id="rId38"/>
  </p:handoutMasterIdLst>
  <p:sldIdLst>
    <p:sldId id="554" r:id="rId7"/>
    <p:sldId id="556" r:id="rId8"/>
    <p:sldId id="557" r:id="rId9"/>
    <p:sldId id="571" r:id="rId10"/>
    <p:sldId id="586" r:id="rId11"/>
    <p:sldId id="542" r:id="rId12"/>
    <p:sldId id="558" r:id="rId13"/>
    <p:sldId id="559" r:id="rId14"/>
    <p:sldId id="560" r:id="rId15"/>
    <p:sldId id="561" r:id="rId16"/>
    <p:sldId id="564" r:id="rId17"/>
    <p:sldId id="565" r:id="rId18"/>
    <p:sldId id="590" r:id="rId19"/>
    <p:sldId id="568" r:id="rId20"/>
    <p:sldId id="578" r:id="rId21"/>
    <p:sldId id="579" r:id="rId22"/>
    <p:sldId id="580" r:id="rId23"/>
    <p:sldId id="572" r:id="rId24"/>
    <p:sldId id="574" r:id="rId25"/>
    <p:sldId id="573" r:id="rId26"/>
    <p:sldId id="581" r:id="rId27"/>
    <p:sldId id="582" r:id="rId28"/>
    <p:sldId id="589" r:id="rId29"/>
    <p:sldId id="584" r:id="rId30"/>
    <p:sldId id="587" r:id="rId31"/>
    <p:sldId id="562" r:id="rId32"/>
    <p:sldId id="544" r:id="rId33"/>
    <p:sldId id="546" r:id="rId34"/>
    <p:sldId id="551" r:id="rId35"/>
    <p:sldId id="563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1pPr>
    <a:lvl2pPr marL="285750" indent="222250" algn="l" rtl="0" fontAlgn="base">
      <a:spcBef>
        <a:spcPct val="0"/>
      </a:spcBef>
      <a:spcAft>
        <a:spcPct val="0"/>
      </a:spcAft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2pPr>
    <a:lvl3pPr marL="573088" indent="446088" algn="l" rtl="0" fontAlgn="base">
      <a:spcBef>
        <a:spcPct val="0"/>
      </a:spcBef>
      <a:spcAft>
        <a:spcPct val="0"/>
      </a:spcAft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3pPr>
    <a:lvl4pPr marL="862013" indent="669925" algn="l" rtl="0" fontAlgn="base">
      <a:spcBef>
        <a:spcPct val="0"/>
      </a:spcBef>
      <a:spcAft>
        <a:spcPct val="0"/>
      </a:spcAft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4pPr>
    <a:lvl5pPr marL="1149350" indent="893763" algn="l" rtl="0" fontAlgn="base">
      <a:spcBef>
        <a:spcPct val="0"/>
      </a:spcBef>
      <a:spcAft>
        <a:spcPct val="0"/>
      </a:spcAft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5pPr>
    <a:lvl6pPr marL="2286000" algn="l" defTabSz="457200" rtl="0" eaLnBrk="1" latinLnBrk="0" hangingPunct="1"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6pPr>
    <a:lvl7pPr marL="2743200" algn="l" defTabSz="457200" rtl="0" eaLnBrk="1" latinLnBrk="0" hangingPunct="1"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7pPr>
    <a:lvl8pPr marL="3200400" algn="l" defTabSz="457200" rtl="0" eaLnBrk="1" latinLnBrk="0" hangingPunct="1"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8pPr>
    <a:lvl9pPr marL="3657600" algn="l" defTabSz="457200" rtl="0" eaLnBrk="1" latinLnBrk="0" hangingPunct="1">
      <a:defRPr sz="1700" kern="1200">
        <a:solidFill>
          <a:srgbClr val="777777"/>
        </a:solidFill>
        <a:latin typeface="Arial" pitchFamily="-110" charset="0"/>
        <a:ea typeface="ヒラギノ角ゴ ProN W3" pitchFamily="-110" charset="-128"/>
        <a:cs typeface="ヒラギノ角ゴ ProN W3" pitchFamily="-110" charset="-128"/>
        <a:sym typeface="Arial" pitchFamily="-11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91" userDrawn="1">
          <p15:clr>
            <a:srgbClr val="A4A3A4"/>
          </p15:clr>
        </p15:guide>
        <p15:guide id="2" orient="horz" pos="1136" userDrawn="1">
          <p15:clr>
            <a:srgbClr val="A4A3A4"/>
          </p15:clr>
        </p15:guide>
        <p15:guide id="3" orient="horz" pos="1397" userDrawn="1">
          <p15:clr>
            <a:srgbClr val="A4A3A4"/>
          </p15:clr>
        </p15:guide>
        <p15:guide id="4" orient="horz" pos="270" userDrawn="1">
          <p15:clr>
            <a:srgbClr val="A4A3A4"/>
          </p15:clr>
        </p15:guide>
        <p15:guide id="5" orient="horz" pos="858" userDrawn="1">
          <p15:clr>
            <a:srgbClr val="A4A3A4"/>
          </p15:clr>
        </p15:guide>
        <p15:guide id="6" orient="horz" pos="2531" userDrawn="1">
          <p15:clr>
            <a:srgbClr val="A4A3A4"/>
          </p15:clr>
        </p15:guide>
        <p15:guide id="7" pos="3837" userDrawn="1">
          <p15:clr>
            <a:srgbClr val="A4A3A4"/>
          </p15:clr>
        </p15:guide>
        <p15:guide id="8" pos="7297" userDrawn="1">
          <p15:clr>
            <a:srgbClr val="A4A3A4"/>
          </p15:clr>
        </p15:guide>
        <p15:guide id="9" pos="3704" userDrawn="1">
          <p15:clr>
            <a:srgbClr val="A4A3A4"/>
          </p15:clr>
        </p15:guide>
        <p15:guide id="10" pos="3975" userDrawn="1">
          <p15:clr>
            <a:srgbClr val="A4A3A4"/>
          </p15:clr>
        </p15:guide>
        <p15:guide id="11" pos="2609" userDrawn="1">
          <p15:clr>
            <a:srgbClr val="A4A3A4"/>
          </p15:clr>
        </p15:guide>
        <p15:guide id="12" pos="2716" userDrawn="1">
          <p15:clr>
            <a:srgbClr val="A4A3A4"/>
          </p15:clr>
        </p15:guide>
        <p15:guide id="13" pos="377" userDrawn="1">
          <p15:clr>
            <a:srgbClr val="A4A3A4"/>
          </p15:clr>
        </p15:guide>
        <p15:guide id="14" pos="4956" userDrawn="1">
          <p15:clr>
            <a:srgbClr val="A4A3A4"/>
          </p15:clr>
        </p15:guide>
        <p15:guide id="15" pos="50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00DA63"/>
    <a:srgbClr val="006666"/>
    <a:srgbClr val="73B432"/>
    <a:srgbClr val="005A78"/>
    <a:srgbClr val="6E2873"/>
    <a:srgbClr val="FF7832"/>
    <a:srgbClr val="14B9B9"/>
    <a:srgbClr val="005979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9" autoAdjust="0"/>
    <p:restoredTop sz="94154" autoAdjust="0"/>
  </p:normalViewPr>
  <p:slideViewPr>
    <p:cSldViewPr snapToGrid="0">
      <p:cViewPr varScale="1">
        <p:scale>
          <a:sx n="54" d="100"/>
          <a:sy n="54" d="100"/>
        </p:scale>
        <p:origin x="1026" y="36"/>
      </p:cViewPr>
      <p:guideLst>
        <p:guide orient="horz" pos="3891"/>
        <p:guide orient="horz" pos="1136"/>
        <p:guide orient="horz" pos="1397"/>
        <p:guide orient="horz" pos="270"/>
        <p:guide orient="horz" pos="858"/>
        <p:guide orient="horz" pos="2531"/>
        <p:guide pos="3837"/>
        <p:guide pos="7297"/>
        <p:guide pos="3704"/>
        <p:guide pos="3975"/>
        <p:guide pos="2609"/>
        <p:guide pos="2716"/>
        <p:guide pos="377"/>
        <p:guide pos="4956"/>
        <p:guide pos="5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3C5D0C-ECEF-AE4E-9B9A-B04DFF5C2968}" type="datetime1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EDF6E0-3BCA-114A-A5FB-B9B6E36A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13BD5D-EA3D-D447-86C0-7A3101899FEC}" type="datetime1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D4C0E9-8478-D54F-8341-54357DDC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317500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638175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958850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277938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1599880" algn="l" defTabSz="3199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19856" algn="l" defTabSz="3199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39832" algn="l" defTabSz="3199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59808" algn="l" defTabSz="3199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 of an idea – to start church</a:t>
            </a:r>
          </a:p>
          <a:p>
            <a:r>
              <a:rPr lang="en-US" dirty="0"/>
              <a:t>Work together to plant and grow</a:t>
            </a:r>
          </a:p>
          <a:p>
            <a:r>
              <a:rPr lang="en-US" dirty="0"/>
              <a:t>Nurture, water, care for to bring health &amp; growth</a:t>
            </a:r>
          </a:p>
          <a:p>
            <a:r>
              <a:rPr lang="en-US" dirty="0"/>
              <a:t>And while our tree is a mid-size, 30+ years old, we have much more growth ahead of us to achieve our full potential</a:t>
            </a:r>
          </a:p>
          <a:p>
            <a:endParaRPr lang="en-US" dirty="0"/>
          </a:p>
          <a:p>
            <a:r>
              <a:rPr lang="en-US" dirty="0"/>
              <a:t>Live 150 – 300 years, Cedar of Lebanon some cited up to a 1000 years</a:t>
            </a:r>
          </a:p>
          <a:p>
            <a:r>
              <a:rPr lang="en-US" dirty="0"/>
              <a:t>Our Church 39 years vs 1000 years = 3.9% of our lifespan but truly our life-span is infinitely until the end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Our Core Values define who we are, what we believe in, and how we live. These values distinguish us as an ancient Church with contemporary relevance, give us a sense of purpose as a faith community, and guide our behavior in proclaiming Christ’s message in words and deeds.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208 respondents, with 80% having been Parish members for 10+ years, with 85% living within 30 minutes of the church and over 65% saying they attend Church multiple times a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Demographic of respondents includes:  60/40 female to male ratio with 75% between the ages of 25-54.  65% are married, 73% have a college / post-graduate degree, 60% employed (FT/PT) &amp; 20% self-employed, 60% have kids and very heavy bilingualism in ability to speak but not read/write Arabic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Overall Satisfaction:  </a:t>
            </a:r>
            <a:r>
              <a:rPr lang="en-US" sz="1200" dirty="0">
                <a:solidFill>
                  <a:srgbClr val="FF0000"/>
                </a:solidFill>
              </a:rPr>
              <a:t>15% </a:t>
            </a:r>
            <a:r>
              <a:rPr lang="en-US" sz="1200" dirty="0"/>
              <a:t>of the Parish indicated a level of </a:t>
            </a:r>
            <a:r>
              <a:rPr lang="en-US" sz="1200" dirty="0">
                <a:solidFill>
                  <a:srgbClr val="FF0000"/>
                </a:solidFill>
              </a:rPr>
              <a:t>Dissatisfaction</a:t>
            </a:r>
            <a:r>
              <a:rPr lang="en-US" sz="1200" dirty="0"/>
              <a:t>.  Approximately </a:t>
            </a:r>
            <a:r>
              <a:rPr lang="en-US" sz="1200" dirty="0">
                <a:solidFill>
                  <a:srgbClr val="00B050"/>
                </a:solidFill>
              </a:rPr>
              <a:t>47%</a:t>
            </a:r>
            <a:r>
              <a:rPr lang="en-US" sz="1200" dirty="0"/>
              <a:t> of the Parish indicated some level of </a:t>
            </a:r>
            <a:r>
              <a:rPr lang="en-US" sz="1200" dirty="0">
                <a:solidFill>
                  <a:srgbClr val="00B050"/>
                </a:solidFill>
              </a:rPr>
              <a:t>Satisfaction</a:t>
            </a:r>
            <a:r>
              <a:rPr lang="en-US" sz="1200" dirty="0"/>
              <a:t> and 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39%</a:t>
            </a:r>
            <a:r>
              <a:rPr lang="en-US" sz="1200" dirty="0"/>
              <a:t> are 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Neutral  (Satisfied = 38.6%, Very Satisfied = 7.9% = 46.5%)</a:t>
            </a: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Parishioners are sensing change and excited to see what the outcome of this potential change may be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Vision:  Our </a:t>
            </a:r>
            <a:r>
              <a:rPr lang="en-US" sz="800" kern="120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Aspiration – what we want to be</a:t>
            </a:r>
            <a:endParaRPr lang="en-US" sz="800" kern="1200" dirty="0">
              <a:solidFill>
                <a:schemeClr val="tx1"/>
              </a:solidFill>
              <a:effectLst/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Mission:  what we want to achieve</a:t>
            </a:r>
          </a:p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Values:  defines who we are</a:t>
            </a:r>
          </a:p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kern="1200" dirty="0">
              <a:solidFill>
                <a:schemeClr val="tx1"/>
              </a:solidFill>
              <a:effectLst/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Our Core Values define who we are, what we believe in, and how we live. These values distinguish us as an ancient Church with contemporary relevance, give us a sense of purpose as a faith community, and guide our behavior in proclaiming Christ’s message in words and deeds.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Organizational structure delivering LEADERSHIP &amp; GOVERNANCE</a:t>
            </a:r>
          </a:p>
          <a:p>
            <a:endParaRPr lang="en-US" dirty="0"/>
          </a:p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Pastoral Outreach:</a:t>
            </a:r>
          </a:p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Christian services (caring for the poor families, homeless dinners, scholarships)</a:t>
            </a:r>
          </a:p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Pastoral care (visit elders, sick and homebound)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Faith Formation and Spiritual Life (spiritual engagement, bible studies, evening prayers, etc.)</a:t>
            </a:r>
          </a:p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Communication and Community (stronger sense of community, inclusion, new parishioners, etc.)</a:t>
            </a:r>
          </a:p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Facilities and Infrastructure (facility update, maintenance, new church more enabling of a community life, etc.)</a:t>
            </a:r>
          </a:p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Financial Development (innovative ideas for increasing income, digital payment, etc.)</a:t>
            </a:r>
          </a:p>
          <a:p>
            <a:pPr lvl="0"/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Leading with Purpose (team building, mentorship, and personal development programs, etc.)</a:t>
            </a:r>
            <a:endParaRPr lang="en-US" sz="1200" dirty="0">
              <a:solidFill>
                <a:srgbClr val="000000"/>
              </a:solidFill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Execute &amp; ensure compliance of relevant training for key roles (ie. MCF Teachers digital module)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Mentorship:  assistants with MCF teachers, industry mentorship, match young high school / college kids with people working in area’s of interest for shadowing / mentoring / development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1FD49-9FA4-4C4B-9429-CA449DEB0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4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4C0E9-8478-D54F-8341-54357DDCF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4C0E9-8478-D54F-8341-54357DDCF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3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Organizational structure delivering LEADERSHIP &amp; GOVERNANCE</a:t>
            </a:r>
          </a:p>
          <a:p>
            <a:endParaRPr lang="en-US" dirty="0"/>
          </a:p>
          <a:p>
            <a:r>
              <a:rPr lang="en-US" dirty="0"/>
              <a:t>Office of Ministry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7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175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Our Core Values define who we are, what we believe in, and how we live. These values distinguish us as an ancient Church with contemporary relevance, give us a sense of purpose as a faith community, and guide our behavior in proclaiming Christ’s message in words and deeds.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4C0E9-8478-D54F-8341-54357DDCF2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805657"/>
            <a:ext cx="10979149" cy="11487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70" y="1804460"/>
            <a:ext cx="5277113" cy="4372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309784" y="1804460"/>
            <a:ext cx="5274733" cy="4372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5368" y="320040"/>
            <a:ext cx="10979149" cy="213360"/>
          </a:xfrm>
        </p:spPr>
        <p:txBody>
          <a:bodyPr/>
          <a:lstStyle>
            <a:lvl1pPr marL="0" indent="0">
              <a:buNone/>
              <a:defRPr sz="1200">
                <a:solidFill>
                  <a:srgbClr val="F30617"/>
                </a:solidFill>
              </a:defRPr>
            </a:lvl1pPr>
            <a:lvl2pPr>
              <a:buNone/>
              <a:defRPr sz="1000">
                <a:solidFill>
                  <a:srgbClr val="F30617"/>
                </a:solidFill>
              </a:defRPr>
            </a:lvl2pPr>
            <a:lvl3pPr>
              <a:buNone/>
              <a:defRPr sz="1000">
                <a:solidFill>
                  <a:srgbClr val="F30617"/>
                </a:solidFill>
              </a:defRPr>
            </a:lvl3pPr>
            <a:lvl4pPr>
              <a:buNone/>
              <a:defRPr sz="1000">
                <a:solidFill>
                  <a:srgbClr val="F30617"/>
                </a:solidFill>
              </a:defRPr>
            </a:lvl4pPr>
            <a:lvl5pPr>
              <a:buNone/>
              <a:defRPr sz="1000">
                <a:solidFill>
                  <a:srgbClr val="F3061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BDB3-8037-044F-8E15-34DC8A914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806026"/>
            <a:ext cx="1097914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804460"/>
            <a:ext cx="3535680" cy="4372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27103" y="1804460"/>
            <a:ext cx="3535680" cy="4372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048837" y="1804460"/>
            <a:ext cx="3535680" cy="4372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68" y="320040"/>
            <a:ext cx="10979149" cy="213360"/>
          </a:xfrm>
        </p:spPr>
        <p:txBody>
          <a:bodyPr/>
          <a:lstStyle>
            <a:lvl1pPr>
              <a:buNone/>
              <a:defRPr sz="1200">
                <a:solidFill>
                  <a:srgbClr val="F30617"/>
                </a:solidFill>
              </a:defRPr>
            </a:lvl1pPr>
            <a:lvl2pPr>
              <a:buNone/>
              <a:defRPr sz="1000">
                <a:solidFill>
                  <a:srgbClr val="F30617"/>
                </a:solidFill>
              </a:defRPr>
            </a:lvl2pPr>
            <a:lvl3pPr>
              <a:buNone/>
              <a:defRPr sz="1000">
                <a:solidFill>
                  <a:srgbClr val="F30617"/>
                </a:solidFill>
              </a:defRPr>
            </a:lvl3pPr>
            <a:lvl4pPr>
              <a:buNone/>
              <a:defRPr sz="1000">
                <a:solidFill>
                  <a:srgbClr val="F30617"/>
                </a:solidFill>
              </a:defRPr>
            </a:lvl4pPr>
            <a:lvl5pPr>
              <a:buNone/>
              <a:defRPr sz="1000">
                <a:solidFill>
                  <a:srgbClr val="F3061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002B-EA63-B04E-A183-00C7ABBE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8" y="805657"/>
            <a:ext cx="10985500" cy="1905000"/>
          </a:xfrm>
        </p:spPr>
        <p:txBody>
          <a:bodyPr/>
          <a:lstStyle>
            <a:lvl1pPr>
              <a:lnSpc>
                <a:spcPct val="100000"/>
              </a:lnSpc>
              <a:defRPr sz="5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018" y="2954339"/>
            <a:ext cx="10985500" cy="3222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>
                <a:solidFill>
                  <a:srgbClr val="FFFFFF"/>
                </a:solidFill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9480-3F89-F046-91D3-5683D31354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3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69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9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34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2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8" y="805657"/>
            <a:ext cx="10985500" cy="1905000"/>
          </a:xfrm>
        </p:spPr>
        <p:txBody>
          <a:bodyPr/>
          <a:lstStyle>
            <a:lvl1pPr>
              <a:lnSpc>
                <a:spcPct val="100000"/>
              </a:lnSpc>
              <a:defRPr sz="5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018" y="2954339"/>
            <a:ext cx="10985501" cy="3222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>
                <a:solidFill>
                  <a:srgbClr val="FFFFFF"/>
                </a:solidFill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52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8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72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0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26464"/>
            <a:ext cx="10974917" cy="2596896"/>
          </a:xfrm>
        </p:spPr>
        <p:txBody>
          <a:bodyPr/>
          <a:lstStyle>
            <a:lvl1pPr>
              <a:lnSpc>
                <a:spcPct val="100000"/>
              </a:lnSpc>
              <a:defRPr sz="55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368" y="5363845"/>
            <a:ext cx="10972800" cy="8131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rgbClr val="777777"/>
                </a:solidFill>
                <a:latin typeface="Georgia"/>
                <a:cs typeface="Georgia"/>
              </a:defRPr>
            </a:lvl1pPr>
            <a:lvl2pPr marL="287979" indent="0" algn="ctr">
              <a:buNone/>
              <a:defRPr/>
            </a:lvl2pPr>
            <a:lvl3pPr marL="575957" indent="0" algn="ctr">
              <a:buNone/>
              <a:defRPr/>
            </a:lvl3pPr>
            <a:lvl4pPr marL="863936" indent="0" algn="ctr">
              <a:buNone/>
              <a:defRPr/>
            </a:lvl4pPr>
            <a:lvl5pPr marL="1151914" indent="0" algn="ctr">
              <a:buNone/>
              <a:defRPr/>
            </a:lvl5pPr>
            <a:lvl6pPr marL="1439892" indent="0" algn="ctr">
              <a:buNone/>
              <a:defRPr/>
            </a:lvl6pPr>
            <a:lvl7pPr marL="1727872" indent="0" algn="ctr">
              <a:buNone/>
              <a:defRPr/>
            </a:lvl7pPr>
            <a:lvl8pPr marL="2015848" indent="0" algn="ctr">
              <a:buNone/>
              <a:defRPr/>
            </a:lvl8pPr>
            <a:lvl9pPr marL="230382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Red">
    <p:bg>
      <p:bgPr>
        <a:solidFill>
          <a:srgbClr val="F3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26464"/>
            <a:ext cx="10974917" cy="2596896"/>
          </a:xfrm>
        </p:spPr>
        <p:txBody>
          <a:bodyPr/>
          <a:lstStyle>
            <a:lvl1pPr>
              <a:lnSpc>
                <a:spcPts val="67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09600" y="5363147"/>
            <a:ext cx="10974917" cy="813816"/>
          </a:xfrm>
        </p:spPr>
        <p:txBody>
          <a:bodyPr anchor="t"/>
          <a:lstStyle>
            <a:lvl1pPr>
              <a:defRPr sz="20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806026"/>
            <a:ext cx="109791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804989"/>
            <a:ext cx="10979149" cy="4371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5368" y="320040"/>
            <a:ext cx="10979149" cy="213360"/>
          </a:xfrm>
        </p:spPr>
        <p:txBody>
          <a:bodyPr/>
          <a:lstStyle>
            <a:lvl1pPr>
              <a:buNone/>
              <a:defRPr sz="1200">
                <a:solidFill>
                  <a:srgbClr val="FF0000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BC44-4837-D143-BC68-72A8A36C3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82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7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68FC-CA83-4F33-B4F6-7BD9F72ADB34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F3E4-E6C4-4522-8A32-0307558D8C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805657"/>
            <a:ext cx="109791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804460"/>
            <a:ext cx="10979149" cy="4372504"/>
          </a:xfrm>
        </p:spPr>
        <p:txBody>
          <a:bodyPr/>
          <a:lstStyle>
            <a:lvl1pPr marL="0" indent="0">
              <a:buNone/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5368" y="320040"/>
            <a:ext cx="10979149" cy="213360"/>
          </a:xfrm>
        </p:spPr>
        <p:txBody>
          <a:bodyPr/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1131551" y="6303963"/>
            <a:ext cx="444500" cy="557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DE52-A6E0-4B44-B155-A41BF99ED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806026"/>
            <a:ext cx="109791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804989"/>
            <a:ext cx="10979149" cy="4371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5368" y="320040"/>
            <a:ext cx="10979149" cy="213360"/>
          </a:xfrm>
        </p:spPr>
        <p:txBody>
          <a:bodyPr/>
          <a:lstStyle>
            <a:lvl1pPr>
              <a:buNone/>
              <a:defRPr sz="1200">
                <a:solidFill>
                  <a:srgbClr val="FF0000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BC44-4837-D143-BC68-72A8A36C3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d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j_Family_of_Consumer_Companies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6631" y="2243139"/>
            <a:ext cx="8110272" cy="21854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</p:sldLayoutIdLst>
  <p:transition/>
  <p:hf hdr="0" ftr="0" dt="0"/>
  <p:txStyles>
    <p:titleStyle>
      <a:lvl1pPr algn="l" rtl="0" eaLnBrk="0" fontAlgn="base" hangingPunct="0">
        <a:lnSpc>
          <a:spcPts val="6300"/>
        </a:lnSpc>
        <a:spcBef>
          <a:spcPct val="0"/>
        </a:spcBef>
        <a:spcAft>
          <a:spcPct val="0"/>
        </a:spcAft>
        <a:defRPr sz="6300">
          <a:solidFill>
            <a:srgbClr val="F30617"/>
          </a:solidFill>
          <a:latin typeface="+mj-lt"/>
          <a:ea typeface="+mj-ea"/>
          <a:cs typeface="+mj-cs"/>
          <a:sym typeface="Arial" pitchFamily="-110" charset="0"/>
        </a:defRPr>
      </a:lvl1pPr>
      <a:lvl2pPr algn="l" rtl="0" eaLnBrk="0" fontAlgn="base" hangingPunct="0">
        <a:lnSpc>
          <a:spcPts val="6300"/>
        </a:lnSpc>
        <a:spcBef>
          <a:spcPct val="0"/>
        </a:spcBef>
        <a:spcAft>
          <a:spcPct val="0"/>
        </a:spcAft>
        <a:defRPr sz="6300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0" fontAlgn="base" hangingPunct="0">
        <a:lnSpc>
          <a:spcPts val="6300"/>
        </a:lnSpc>
        <a:spcBef>
          <a:spcPct val="0"/>
        </a:spcBef>
        <a:spcAft>
          <a:spcPct val="0"/>
        </a:spcAft>
        <a:defRPr sz="6300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0" fontAlgn="base" hangingPunct="0">
        <a:lnSpc>
          <a:spcPts val="6300"/>
        </a:lnSpc>
        <a:spcBef>
          <a:spcPct val="0"/>
        </a:spcBef>
        <a:spcAft>
          <a:spcPct val="0"/>
        </a:spcAft>
        <a:defRPr sz="6300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0" fontAlgn="base" hangingPunct="0">
        <a:lnSpc>
          <a:spcPts val="6300"/>
        </a:lnSpc>
        <a:spcBef>
          <a:spcPct val="0"/>
        </a:spcBef>
        <a:spcAft>
          <a:spcPct val="0"/>
        </a:spcAft>
        <a:defRPr sz="6300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5750" indent="-285750" algn="l" rtl="0" eaLnBrk="0" fontAlgn="base" hangingPunct="0">
        <a:spcBef>
          <a:spcPts val="563"/>
        </a:spcBef>
        <a:spcAft>
          <a:spcPct val="0"/>
        </a:spcAft>
        <a:buSzPct val="100000"/>
        <a:buFont typeface="Arial" pitchFamily="-110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1pPr>
      <a:lvl2pPr marL="622300" indent="-238125" algn="l" rtl="0" eaLnBrk="0" fontAlgn="base" hangingPunct="0">
        <a:spcBef>
          <a:spcPts val="450"/>
        </a:spcBef>
        <a:spcAft>
          <a:spcPct val="0"/>
        </a:spcAft>
        <a:buSzPct val="100000"/>
        <a:buFont typeface="Arial" pitchFamily="-110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2pPr>
      <a:lvl3pPr marL="909638" indent="-188913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-110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3pPr>
      <a:lvl4pPr marL="1198563" indent="-188913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-110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4pPr>
      <a:lvl5pPr marL="1485900" indent="-188913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-110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0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9018" y="806450"/>
            <a:ext cx="10985501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409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99018" y="2954339"/>
            <a:ext cx="109855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+mn-lt"/>
          <a:ea typeface="+mj-ea"/>
          <a:cs typeface="Georgia"/>
          <a:sym typeface="Arial" pitchFamily="-11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5750" indent="-285750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defRPr sz="3400">
          <a:solidFill>
            <a:schemeClr val="bg1"/>
          </a:solidFill>
          <a:latin typeface="Georgia"/>
          <a:ea typeface="+mn-ea"/>
          <a:cs typeface="Georgia"/>
          <a:sym typeface="Arial" pitchFamily="-110" charset="0"/>
        </a:defRPr>
      </a:lvl1pPr>
      <a:lvl2pPr marL="622300" indent="-238125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–"/>
        <a:defRPr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2pPr>
      <a:lvl3pPr marL="909638" indent="-188913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•"/>
        <a:defRPr sz="1400"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3pPr>
      <a:lvl4pPr marL="1198563" indent="-188913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4pPr>
      <a:lvl5pPr marL="1485900" indent="-188913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1362075"/>
            <a:ext cx="10974917" cy="2655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00075" y="5362575"/>
            <a:ext cx="1098444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-110" charset="0"/>
              </a:rPr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5" r:id="rId2"/>
    <p:sldLayoutId id="2147484298" r:id="rId3"/>
    <p:sldLayoutId id="2147484299" r:id="rId4"/>
    <p:sldLayoutId id="2147484300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500" b="1" i="0">
          <a:solidFill>
            <a:srgbClr val="F30617"/>
          </a:solidFill>
          <a:latin typeface="Arial"/>
          <a:ea typeface="+mj-ea"/>
          <a:cs typeface="Arial"/>
          <a:sym typeface="Arial" pitchFamily="-11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5750" indent="-285750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defRPr sz="2000" b="0" i="0">
          <a:solidFill>
            <a:srgbClr val="777777"/>
          </a:solidFill>
          <a:latin typeface="Georgia"/>
          <a:ea typeface="+mn-ea"/>
          <a:cs typeface="Georgia"/>
          <a:sym typeface="Arial" pitchFamily="-110" charset="0"/>
        </a:defRPr>
      </a:lvl1pPr>
      <a:lvl2pPr marL="622300" indent="-238125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–"/>
        <a:defRPr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2pPr>
      <a:lvl3pPr marL="909638" indent="-188913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•"/>
        <a:defRPr sz="1400"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3pPr>
      <a:lvl4pPr marL="1198563" indent="-188913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4pPr>
      <a:lvl5pPr marL="1485900" indent="-188913" algn="l" rtl="0" eaLnBrk="0" fontAlgn="base" hangingPunct="0">
        <a:spcBef>
          <a:spcPct val="0"/>
        </a:spcBef>
        <a:spcAft>
          <a:spcPct val="0"/>
        </a:spcAft>
        <a:buSzPct val="100000"/>
        <a:buFont typeface="Arial" pitchFamily="-110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06450"/>
            <a:ext cx="10974917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-110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04989"/>
            <a:ext cx="10974917" cy="437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-110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-110" charset="0"/>
              </a:rPr>
              <a:t>Second level</a:t>
            </a:r>
          </a:p>
          <a:p>
            <a:pPr lvl="2"/>
            <a:r>
              <a:rPr lang="en-US" dirty="0">
                <a:sym typeface="Arial" pitchFamily="-110" charset="0"/>
              </a:rPr>
              <a:t>Third level</a:t>
            </a:r>
          </a:p>
          <a:p>
            <a:pPr lvl="3"/>
            <a:r>
              <a:rPr lang="en-US" dirty="0">
                <a:sym typeface="Arial" pitchFamily="-110" charset="0"/>
              </a:rPr>
              <a:t>Fourth level</a:t>
            </a:r>
          </a:p>
          <a:p>
            <a:pPr lvl="4"/>
            <a:r>
              <a:rPr lang="en-US" dirty="0">
                <a:sym typeface="Arial" pitchFamily="-110" charset="0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314325"/>
            <a:ext cx="10974917" cy="2190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3061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1551" y="6300789"/>
            <a:ext cx="442383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D73BBFCD-00F6-EC4A-B166-CC5D66FD4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470607" y="6383868"/>
            <a:ext cx="4189160" cy="40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/>
          <a:ea typeface="+mj-ea"/>
          <a:cs typeface="Georgia"/>
          <a:sym typeface="Arial" pitchFamily="-11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30617"/>
          </a:solidFill>
          <a:latin typeface="Georgia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5pPr>
      <a:lvl6pPr marL="287979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5957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3936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1914" algn="l" rtl="0" fontAlgn="base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1168" indent="-237744" algn="l" rtl="0" eaLnBrk="0" fontAlgn="base" hangingPunct="0">
        <a:spcBef>
          <a:spcPts val="563"/>
        </a:spcBef>
        <a:spcAft>
          <a:spcPct val="0"/>
        </a:spcAft>
        <a:buClr>
          <a:schemeClr val="tx1"/>
        </a:buClr>
        <a:buSzPct val="100000"/>
        <a:buFont typeface="Arial" pitchFamily="-110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1pPr>
      <a:lvl2pPr marL="457200" indent="-228600" algn="l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itchFamily="-110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2pPr>
      <a:lvl3pPr marL="766763" indent="-188913" algn="l" rtl="0" eaLnBrk="0" fontAlgn="base" hangingPunct="0">
        <a:spcBef>
          <a:spcPts val="375"/>
        </a:spcBef>
        <a:spcAft>
          <a:spcPct val="0"/>
        </a:spcAft>
        <a:buClr>
          <a:schemeClr val="tx1"/>
        </a:buClr>
        <a:buSzPct val="100000"/>
        <a:buFont typeface="Arial" pitchFamily="-110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3pPr>
      <a:lvl4pPr marL="1022350" indent="-188913" algn="l" rtl="0" eaLnBrk="0" fontAlgn="base" hangingPunct="0">
        <a:spcBef>
          <a:spcPts val="375"/>
        </a:spcBef>
        <a:spcAft>
          <a:spcPct val="0"/>
        </a:spcAft>
        <a:buClr>
          <a:schemeClr val="tx1"/>
        </a:buClr>
        <a:buSzPct val="100000"/>
        <a:buFont typeface="Arial" pitchFamily="-110" charset="0"/>
        <a:buChar char="–"/>
        <a:defRPr sz="11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4pPr>
      <a:lvl5pPr marL="1279525" indent="-188913" algn="l" rtl="0" eaLnBrk="0" fontAlgn="base" hangingPunct="0">
        <a:spcBef>
          <a:spcPts val="375"/>
        </a:spcBef>
        <a:spcAft>
          <a:spcPct val="0"/>
        </a:spcAft>
        <a:buClr>
          <a:schemeClr val="tx1"/>
        </a:buClr>
        <a:buSzPct val="100000"/>
        <a:buFont typeface="Arial" pitchFamily="-110" charset="0"/>
        <a:buChar char="»"/>
        <a:defRPr sz="9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5pPr>
      <a:lvl6pPr marL="1775869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3847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1826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39803" indent="-191986" algn="l" rtl="0" fontAlgn="base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79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57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36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14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89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872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84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828" algn="l" defTabSz="28797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1551" y="6302376"/>
            <a:ext cx="442383" cy="5556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86ABC5F3-ED53-F94F-A6B9-66A576311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70607" y="6383868"/>
            <a:ext cx="4189160" cy="40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</p:sldLayoutIdLst>
  <p:txStyles>
    <p:titleStyle>
      <a:lvl1pPr algn="ctr" defTabSz="319088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1908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1908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1908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1908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20040" algn="ctr" defTabSz="32004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40080" algn="ctr" defTabSz="32004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960120" algn="ctr" defTabSz="32004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280160" algn="ctr" defTabSz="32004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39713" indent="-239713" algn="l" defTabSz="319088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19113" indent="-200025" algn="l" defTabSz="319088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00100" indent="-158750" algn="l" defTabSz="319088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17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119188" indent="-158750" algn="l" defTabSz="319088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1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439863" indent="-158750" algn="l" defTabSz="319088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1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760220" indent="-160020" algn="l" defTabSz="32004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32004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32004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32004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3200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5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140445-91B9-4A91-9A62-17376BAE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4598" y="732109"/>
            <a:ext cx="8917912" cy="193908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Saint Sharbel Maronite Church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2019 Town Hall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D86B1-0011-4F7A-9ECA-7254792E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90" y="555039"/>
            <a:ext cx="1145508" cy="14445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35C35-9247-44D0-8F82-C1E52B9E861F}"/>
              </a:ext>
            </a:extLst>
          </p:cNvPr>
          <p:cNvSpPr/>
          <p:nvPr/>
        </p:nvSpPr>
        <p:spPr>
          <a:xfrm>
            <a:off x="311499" y="241160"/>
            <a:ext cx="11595798" cy="6400799"/>
          </a:xfrm>
          <a:prstGeom prst="rect">
            <a:avLst/>
          </a:prstGeom>
          <a:noFill/>
          <a:ln w="130175" cmpd="tri">
            <a:solidFill>
              <a:srgbClr val="008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4A0CDD-711F-412C-BED1-8197BE5F338E}"/>
              </a:ext>
            </a:extLst>
          </p:cNvPr>
          <p:cNvSpPr txBox="1">
            <a:spLocks/>
          </p:cNvSpPr>
          <p:nvPr/>
        </p:nvSpPr>
        <p:spPr bwMode="auto">
          <a:xfrm>
            <a:off x="2177143" y="5462711"/>
            <a:ext cx="7778491" cy="109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algn="ctr"/>
            <a:r>
              <a:rPr lang="en-US" sz="2400" kern="0" dirty="0">
                <a:solidFill>
                  <a:srgbClr val="C00000"/>
                </a:solidFill>
              </a:rPr>
              <a:t>1/19/19</a:t>
            </a:r>
          </a:p>
          <a:p>
            <a:pPr algn="ctr"/>
            <a:r>
              <a:rPr lang="en-US" sz="2400" kern="0" dirty="0">
                <a:solidFill>
                  <a:srgbClr val="C00000"/>
                </a:solidFill>
              </a:rPr>
              <a:t>Reverend Simon El Hajj</a:t>
            </a:r>
            <a:endParaRPr lang="en-US" sz="1800" kern="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05597-9D9A-4EFA-A118-5DABEDEE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518" y="2291302"/>
            <a:ext cx="4501662" cy="2714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4986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1878564" y="6428792"/>
            <a:ext cx="318173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442126" y="485193"/>
            <a:ext cx="11394831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10442629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57" y="554099"/>
            <a:ext cx="9600975" cy="64768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NEW!  5 Foundational Ministries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10370164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950" y="347428"/>
            <a:ext cx="779058" cy="982458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823A748-B8DF-4898-8EF0-59DC168736A0}"/>
              </a:ext>
            </a:extLst>
          </p:cNvPr>
          <p:cNvSpPr txBox="1">
            <a:spLocks/>
          </p:cNvSpPr>
          <p:nvPr/>
        </p:nvSpPr>
        <p:spPr bwMode="auto">
          <a:xfrm>
            <a:off x="2572378" y="1456926"/>
            <a:ext cx="8621485" cy="5098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Liturgy &amp; Mystery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kern="0" dirty="0">
                <a:solidFill>
                  <a:schemeClr val="tx1">
                    <a:lumMod val="75000"/>
                  </a:schemeClr>
                </a:solidFill>
              </a:rPr>
              <a:t>Prepare, celebrate &amp; live the liturgy &amp; mysteries </a:t>
            </a:r>
            <a:r>
              <a:rPr 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(Liturgy, Novena, Choir, Alter Boys, Decorations, Retreats)</a:t>
            </a:r>
          </a:p>
          <a:p>
            <a:pPr marL="285750" indent="-285750">
              <a:spcBef>
                <a:spcPts val="0"/>
              </a:spcBef>
            </a:pPr>
            <a:endParaRPr lang="en-US" sz="15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Formation &amp; Development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kern="0" dirty="0">
                <a:solidFill>
                  <a:schemeClr val="tx1">
                    <a:lumMod val="75000"/>
                  </a:schemeClr>
                </a:solidFill>
              </a:rPr>
              <a:t>Identify, teach &amp; assess the Antiochene Aramaic Faith  </a:t>
            </a:r>
            <a:r>
              <a:rPr 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(MCF, Adult / Family Enrichment, Languages, Social Catholic Teachings)</a:t>
            </a:r>
          </a:p>
          <a:p>
            <a:pPr marL="285750" indent="-285750">
              <a:spcBef>
                <a:spcPts val="0"/>
              </a:spcBef>
            </a:pPr>
            <a:endParaRPr lang="en-US" sz="15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Pastoral Outreach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kern="0" dirty="0">
                <a:solidFill>
                  <a:schemeClr val="tx1">
                    <a:lumMod val="75000"/>
                  </a:schemeClr>
                </a:solidFill>
              </a:rPr>
              <a:t>Create &amp; implement an inclusive parish-wide ministry  </a:t>
            </a:r>
            <a:r>
              <a:rPr 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(inactive / new parishioners, Christian services, Pastoral care)</a:t>
            </a:r>
          </a:p>
          <a:p>
            <a:pPr marL="285750" indent="-285750">
              <a:spcBef>
                <a:spcPts val="0"/>
              </a:spcBef>
            </a:pPr>
            <a:endParaRPr lang="en-US" sz="15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Parish Life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kern="0" dirty="0">
                <a:solidFill>
                  <a:schemeClr val="tx1">
                    <a:lumMod val="75000"/>
                  </a:schemeClr>
                </a:solidFill>
              </a:rPr>
              <a:t>Offer &amp; promote religious, social &amp; cultural experiences </a:t>
            </a:r>
            <a:r>
              <a:rPr 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(Parish unity, culture &amp; identity, social / sport / trips, Parish communication strategy &amp; annual calendar)</a:t>
            </a:r>
          </a:p>
          <a:p>
            <a:pPr marL="285750" indent="-285750">
              <a:spcBef>
                <a:spcPts val="0"/>
              </a:spcBef>
            </a:pPr>
            <a:endParaRPr lang="en-US" sz="15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Evangelization &amp; Vocations</a:t>
            </a:r>
          </a:p>
          <a:p>
            <a:pPr marL="285750" indent="-285750">
              <a:spcBef>
                <a:spcPts val="0"/>
              </a:spcBef>
            </a:pPr>
            <a:r>
              <a:rPr lang="en-US" sz="1500" kern="0" dirty="0">
                <a:solidFill>
                  <a:schemeClr val="tx1">
                    <a:lumMod val="75000"/>
                  </a:schemeClr>
                </a:solidFill>
              </a:rPr>
              <a:t>Mentor &amp; support those who have a calling from God to answer &amp; inspire those who do know the Gospel to accept Jesus  </a:t>
            </a:r>
            <a:r>
              <a:rPr 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(Discernment workshops, external missions)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/>
            <a:endParaRPr lang="en-US" sz="15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8D4080-26AA-400E-8319-97787C54E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7" y="3301309"/>
            <a:ext cx="1535644" cy="950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064863-4ED4-4780-A640-4B6F9AA57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77" r="18348"/>
          <a:stretch/>
        </p:blipFill>
        <p:spPr>
          <a:xfrm>
            <a:off x="847857" y="1261414"/>
            <a:ext cx="1505791" cy="950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6AD443-A99D-44BD-9BA0-32E43B7AE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09" y="2252240"/>
            <a:ext cx="1523273" cy="950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E59F53-59F3-4A0D-8D7C-2F1DAAAD0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57" y="4336580"/>
            <a:ext cx="1523273" cy="950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76225E-C81E-4EE6-ACD8-F1C437E9B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21" y="5438585"/>
            <a:ext cx="1619969" cy="892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19131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469EC8-C0DC-4BAA-8B55-979399BB0EA1}"/>
              </a:ext>
            </a:extLst>
          </p:cNvPr>
          <p:cNvSpPr/>
          <p:nvPr/>
        </p:nvSpPr>
        <p:spPr bwMode="auto">
          <a:xfrm>
            <a:off x="373493" y="1949380"/>
            <a:ext cx="5494180" cy="5828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DAE47D-7CB4-4225-BA2B-0AB86D6F887D}"/>
              </a:ext>
            </a:extLst>
          </p:cNvPr>
          <p:cNvSpPr/>
          <p:nvPr/>
        </p:nvSpPr>
        <p:spPr>
          <a:xfrm>
            <a:off x="271304" y="485193"/>
            <a:ext cx="11686233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40445-91B9-4A91-9A62-17376BAE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270" y="693811"/>
            <a:ext cx="9988061" cy="966062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+mn-lt"/>
                <a:cs typeface="+mn-cs"/>
              </a:rPr>
              <a:t>Structure &amp; Leadership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EF682-6447-4242-A468-31E61C6F2695}"/>
              </a:ext>
            </a:extLst>
          </p:cNvPr>
          <p:cNvSpPr/>
          <p:nvPr/>
        </p:nvSpPr>
        <p:spPr bwMode="auto">
          <a:xfrm>
            <a:off x="10392385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E56FAF-712E-4E29-A1DE-E4607903C3C1}"/>
              </a:ext>
            </a:extLst>
          </p:cNvPr>
          <p:cNvSpPr/>
          <p:nvPr/>
        </p:nvSpPr>
        <p:spPr>
          <a:xfrm>
            <a:off x="10319920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3AFAA3-C5F7-4AD3-9433-C5A4E85A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706" y="347428"/>
            <a:ext cx="779058" cy="98245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EE2BC4C5-2419-4161-BAC6-77AD97FE9E89}"/>
              </a:ext>
            </a:extLst>
          </p:cNvPr>
          <p:cNvSpPr txBox="1">
            <a:spLocks/>
          </p:cNvSpPr>
          <p:nvPr/>
        </p:nvSpPr>
        <p:spPr bwMode="auto">
          <a:xfrm>
            <a:off x="373493" y="1949380"/>
            <a:ext cx="5494180" cy="58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algn="ctr"/>
            <a:r>
              <a:rPr lang="en-US" sz="3200" b="1" kern="0" dirty="0">
                <a:solidFill>
                  <a:schemeClr val="bg2">
                    <a:lumMod val="50000"/>
                  </a:schemeClr>
                </a:solidFill>
              </a:rPr>
              <a:t>Organizational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56A9A-07E1-40B3-A1E7-47A58A99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14"/>
          <a:stretch/>
        </p:blipFill>
        <p:spPr>
          <a:xfrm>
            <a:off x="373493" y="2711139"/>
            <a:ext cx="5402100" cy="32562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6544651-C079-4953-818D-873C37991987}"/>
              </a:ext>
            </a:extLst>
          </p:cNvPr>
          <p:cNvGrpSpPr/>
          <p:nvPr/>
        </p:nvGrpSpPr>
        <p:grpSpPr>
          <a:xfrm>
            <a:off x="6068689" y="1949380"/>
            <a:ext cx="5749818" cy="4302847"/>
            <a:chOff x="6068689" y="1949380"/>
            <a:chExt cx="5749818" cy="430284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776195-BD8B-4DCC-B4B9-522638C40F0D}"/>
                </a:ext>
              </a:extLst>
            </p:cNvPr>
            <p:cNvSpPr/>
            <p:nvPr/>
          </p:nvSpPr>
          <p:spPr bwMode="auto">
            <a:xfrm>
              <a:off x="6160769" y="1949380"/>
              <a:ext cx="5657738" cy="5828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C6DE0C9A-FF8E-432A-8CB0-FD0414293A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68689" y="1960148"/>
              <a:ext cx="5749818" cy="57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2000" b="0" i="0">
                  <a:solidFill>
                    <a:srgbClr val="777777"/>
                  </a:solidFill>
                  <a:latin typeface="Georgia"/>
                  <a:ea typeface="+mn-ea"/>
                  <a:cs typeface="Georgia"/>
                  <a:sym typeface="Arial" pitchFamily="-110" charset="0"/>
                </a:defRPr>
              </a:lvl1pPr>
              <a:lvl2pPr marL="287979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2pPr>
              <a:lvl3pPr marL="575957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3pPr>
              <a:lvl4pPr marL="863936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4pPr>
              <a:lvl5pPr marL="1151914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5pPr>
              <a:lvl6pPr marL="143989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6pPr>
              <a:lvl7pPr marL="172787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7pPr>
              <a:lvl8pPr marL="201584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8pPr>
              <a:lvl9pPr marL="230382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9pPr>
            </a:lstStyle>
            <a:p>
              <a:pPr algn="ctr"/>
              <a:r>
                <a:rPr lang="en-US" sz="3200" b="1" kern="0" dirty="0">
                  <a:solidFill>
                    <a:schemeClr val="bg2">
                      <a:lumMod val="50000"/>
                    </a:schemeClr>
                  </a:solidFill>
                </a:rPr>
                <a:t>Leadership &amp; Governance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3FA450-7868-4CB0-A6E5-5FCB2293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6943" y="2711139"/>
              <a:ext cx="5613310" cy="33460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18E5FF-72B2-4AD0-99D9-AF464A1D4F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83733" y="2532185"/>
              <a:ext cx="0" cy="3720042"/>
            </a:xfrm>
            <a:prstGeom prst="line">
              <a:avLst/>
            </a:prstGeom>
            <a:solidFill>
              <a:srgbClr val="C0C0C0"/>
            </a:solidFill>
            <a:ln w="22225" cap="flat" cmpd="sng" algn="ctr">
              <a:solidFill>
                <a:srgbClr val="777777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03275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542A2C6-098A-469D-9A22-D2D2562EA07A}"/>
              </a:ext>
            </a:extLst>
          </p:cNvPr>
          <p:cNvSpPr/>
          <p:nvPr/>
        </p:nvSpPr>
        <p:spPr bwMode="auto">
          <a:xfrm>
            <a:off x="2913014" y="1977247"/>
            <a:ext cx="2447152" cy="4778129"/>
          </a:xfrm>
          <a:prstGeom prst="rect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292" tIns="20145" rIns="40292" bIns="20145" numCol="1" rtlCol="0" anchor="t" anchorCtr="0" compatLnSpc="1">
            <a:prstTxWarp prst="textNoShape">
              <a:avLst/>
            </a:prstTxWarp>
          </a:bodyPr>
          <a:lstStyle/>
          <a:p>
            <a:pPr defTabSz="403495">
              <a:defRPr/>
            </a:pPr>
            <a:endParaRPr lang="en-US" sz="1456" kern="0" dirty="0">
              <a:cs typeface="+mn-cs"/>
            </a:endParaRP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D517D2B3-48D9-4EB6-A5C0-EB55A498FDAC}"/>
              </a:ext>
            </a:extLst>
          </p:cNvPr>
          <p:cNvSpPr/>
          <p:nvPr/>
        </p:nvSpPr>
        <p:spPr>
          <a:xfrm>
            <a:off x="2915628" y="1982822"/>
            <a:ext cx="2444538" cy="430887"/>
          </a:xfrm>
          <a:custGeom>
            <a:avLst/>
            <a:gdLst/>
            <a:ahLst/>
            <a:cxnLst/>
            <a:rect l="l" t="t" r="r" b="b"/>
            <a:pathLst>
              <a:path w="2000250" h="491489">
                <a:moveTo>
                  <a:pt x="2000211" y="0"/>
                </a:moveTo>
                <a:lnTo>
                  <a:pt x="0" y="0"/>
                </a:lnTo>
                <a:lnTo>
                  <a:pt x="0" y="381266"/>
                </a:lnTo>
                <a:lnTo>
                  <a:pt x="999896" y="491375"/>
                </a:lnTo>
                <a:lnTo>
                  <a:pt x="2000211" y="381266"/>
                </a:lnTo>
                <a:lnTo>
                  <a:pt x="2000211" y="0"/>
                </a:lnTo>
                <a:close/>
              </a:path>
            </a:pathLst>
          </a:custGeom>
          <a:solidFill>
            <a:srgbClr val="0C7396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endParaRPr lang="en-US" sz="1400" dirty="0">
              <a:cs typeface="+mn-cs"/>
            </a:endParaRPr>
          </a:p>
          <a:p>
            <a:pPr defTabSz="403495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2C786894-B0DB-4F34-8093-FF454CCF3C21}"/>
              </a:ext>
            </a:extLst>
          </p:cNvPr>
          <p:cNvSpPr/>
          <p:nvPr/>
        </p:nvSpPr>
        <p:spPr>
          <a:xfrm>
            <a:off x="5448193" y="1982822"/>
            <a:ext cx="2237101" cy="430887"/>
          </a:xfrm>
          <a:custGeom>
            <a:avLst/>
            <a:gdLst/>
            <a:ahLst/>
            <a:cxnLst/>
            <a:rect l="l" t="t" r="r" b="b"/>
            <a:pathLst>
              <a:path w="2000250" h="491489">
                <a:moveTo>
                  <a:pt x="2000211" y="0"/>
                </a:moveTo>
                <a:lnTo>
                  <a:pt x="0" y="0"/>
                </a:lnTo>
                <a:lnTo>
                  <a:pt x="0" y="381266"/>
                </a:lnTo>
                <a:lnTo>
                  <a:pt x="999896" y="491375"/>
                </a:lnTo>
                <a:lnTo>
                  <a:pt x="2000211" y="381266"/>
                </a:lnTo>
                <a:lnTo>
                  <a:pt x="20002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endParaRPr lang="en-US" sz="1400" dirty="0">
              <a:cs typeface="+mn-cs"/>
            </a:endParaRPr>
          </a:p>
          <a:p>
            <a:pPr defTabSz="403495">
              <a:defRPr/>
            </a:pPr>
            <a:endParaRPr sz="1400" dirty="0">
              <a:cs typeface="+mn-cs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4EE11ABA-5EF1-4EBE-9542-D927D0201F74}"/>
              </a:ext>
            </a:extLst>
          </p:cNvPr>
          <p:cNvSpPr/>
          <p:nvPr/>
        </p:nvSpPr>
        <p:spPr>
          <a:xfrm>
            <a:off x="577281" y="1982822"/>
            <a:ext cx="2254912" cy="430887"/>
          </a:xfrm>
          <a:custGeom>
            <a:avLst/>
            <a:gdLst/>
            <a:ahLst/>
            <a:cxnLst/>
            <a:rect l="l" t="t" r="r" b="b"/>
            <a:pathLst>
              <a:path w="2000250" h="491489">
                <a:moveTo>
                  <a:pt x="2000211" y="0"/>
                </a:moveTo>
                <a:lnTo>
                  <a:pt x="0" y="0"/>
                </a:lnTo>
                <a:lnTo>
                  <a:pt x="0" y="381266"/>
                </a:lnTo>
                <a:lnTo>
                  <a:pt x="999896" y="491375"/>
                </a:lnTo>
                <a:lnTo>
                  <a:pt x="2000211" y="381266"/>
                </a:lnTo>
                <a:lnTo>
                  <a:pt x="2000211" y="0"/>
                </a:lnTo>
                <a:close/>
              </a:path>
            </a:pathLst>
          </a:custGeom>
          <a:solidFill>
            <a:srgbClr val="F68C46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endParaRPr lang="en-US" sz="1400" dirty="0">
              <a:cs typeface="+mn-cs"/>
            </a:endParaRPr>
          </a:p>
          <a:p>
            <a:pPr defTabSz="403495">
              <a:defRPr/>
            </a:pPr>
            <a:endParaRPr sz="1400" dirty="0">
              <a:cs typeface="+mn-cs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F19E8057-A609-4412-BD4E-FA082D9FE6B3}"/>
              </a:ext>
            </a:extLst>
          </p:cNvPr>
          <p:cNvSpPr txBox="1"/>
          <p:nvPr/>
        </p:nvSpPr>
        <p:spPr>
          <a:xfrm>
            <a:off x="5455337" y="1985128"/>
            <a:ext cx="219910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6" marR="20144" indent="-5603" algn="ctr" defTabSz="403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13" dirty="0">
                <a:solidFill>
                  <a:srgbClr val="FFFFFF"/>
                </a:solidFill>
                <a:latin typeface="Whitney-Semibold"/>
                <a:cs typeface="Whitney-Semibold"/>
              </a:rPr>
              <a:t>FACILITIES AND INFASTRUCTURE</a:t>
            </a:r>
            <a:endParaRPr sz="1300" dirty="0">
              <a:solidFill>
                <a:prstClr val="black"/>
              </a:solidFill>
              <a:latin typeface="Whitney-Semibold"/>
              <a:cs typeface="Whitney-Semibold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9AEC667B-B97D-4E0E-9BA1-0BA13705D9EF}"/>
              </a:ext>
            </a:extLst>
          </p:cNvPr>
          <p:cNvSpPr txBox="1"/>
          <p:nvPr/>
        </p:nvSpPr>
        <p:spPr>
          <a:xfrm>
            <a:off x="600673" y="1994167"/>
            <a:ext cx="2089443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6" marR="20144" indent="-5603" algn="ctr" defTabSz="403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13" dirty="0">
                <a:solidFill>
                  <a:srgbClr val="FFFFFF"/>
                </a:solidFill>
                <a:latin typeface="Whitney-Semibold"/>
                <a:cs typeface="Whitney-Semibold"/>
              </a:rPr>
              <a:t>FAITH FORMATION &amp; SPIRITUAL LIFE</a:t>
            </a:r>
            <a:endParaRPr sz="1300" dirty="0">
              <a:solidFill>
                <a:prstClr val="black"/>
              </a:solidFill>
              <a:latin typeface="Whitney-Semibold"/>
              <a:cs typeface="Whitney-Semibold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EA9054-76CF-40A6-9724-A1335C0A14FA}"/>
              </a:ext>
            </a:extLst>
          </p:cNvPr>
          <p:cNvSpPr/>
          <p:nvPr/>
        </p:nvSpPr>
        <p:spPr bwMode="auto">
          <a:xfrm>
            <a:off x="5445507" y="1969424"/>
            <a:ext cx="2229630" cy="4787707"/>
          </a:xfrm>
          <a:prstGeom prst="rect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292" tIns="20145" rIns="40292" bIns="20145" numCol="1" rtlCol="0" anchor="t" anchorCtr="0" compatLnSpc="1">
            <a:prstTxWarp prst="textNoShape">
              <a:avLst/>
            </a:prstTxWarp>
          </a:bodyPr>
          <a:lstStyle/>
          <a:p>
            <a:pPr defTabSz="403495">
              <a:defRPr/>
            </a:pPr>
            <a:endParaRPr lang="en-US" sz="1200" kern="0" dirty="0"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B14F5A-348A-4183-B9B5-7D028243B2EE}"/>
              </a:ext>
            </a:extLst>
          </p:cNvPr>
          <p:cNvSpPr/>
          <p:nvPr/>
        </p:nvSpPr>
        <p:spPr bwMode="auto">
          <a:xfrm>
            <a:off x="551174" y="1976358"/>
            <a:ext cx="2287448" cy="4776934"/>
          </a:xfrm>
          <a:prstGeom prst="rect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292" tIns="20145" rIns="40292" bIns="20145" numCol="1" rtlCol="0" anchor="t" anchorCtr="0" compatLnSpc="1">
            <a:prstTxWarp prst="textNoShape">
              <a:avLst/>
            </a:prstTxWarp>
          </a:bodyPr>
          <a:lstStyle/>
          <a:p>
            <a:pPr defTabSz="403495">
              <a:defRPr/>
            </a:pPr>
            <a:endParaRPr lang="en-US" sz="1456" kern="0" dirty="0">
              <a:cs typeface="+mn-cs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CDB0FAD7-3485-432A-8D2A-45E63EBE480D}"/>
              </a:ext>
            </a:extLst>
          </p:cNvPr>
          <p:cNvSpPr txBox="1"/>
          <p:nvPr/>
        </p:nvSpPr>
        <p:spPr>
          <a:xfrm>
            <a:off x="3009597" y="1994167"/>
            <a:ext cx="231813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6" marR="20144" indent="-5603" algn="ctr" defTabSz="403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13" dirty="0">
                <a:solidFill>
                  <a:srgbClr val="FFFFFF"/>
                </a:solidFill>
                <a:latin typeface="Whitney-Semibold"/>
                <a:cs typeface="Whitney-Semibold"/>
              </a:rPr>
              <a:t>COMMUNICATION &amp; COMMUNITY</a:t>
            </a:r>
            <a:endParaRPr sz="1300" dirty="0">
              <a:solidFill>
                <a:prstClr val="black"/>
              </a:solidFill>
              <a:latin typeface="Whitney-Semibold"/>
              <a:cs typeface="Whitney-Semibold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E76A31-C9A9-49F6-A59C-D692B310FFC6}"/>
              </a:ext>
            </a:extLst>
          </p:cNvPr>
          <p:cNvSpPr/>
          <p:nvPr/>
        </p:nvSpPr>
        <p:spPr>
          <a:xfrm>
            <a:off x="5476257" y="2503488"/>
            <a:ext cx="2177835" cy="2672173"/>
          </a:xfrm>
          <a:prstGeom prst="rect">
            <a:avLst/>
          </a:prstGeom>
        </p:spPr>
        <p:txBody>
          <a:bodyPr wrap="square" lIns="40292" tIns="20145" rIns="40292" bIns="20145">
            <a:spAutoFit/>
          </a:bodyPr>
          <a:lstStyle/>
          <a:p>
            <a:pPr marL="151311" lvl="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Develop a maintenance plan for the Parish campus by June 2019</a:t>
            </a: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Develop &amp; implement a consistent approach to ensure restrooms across the campus are clean &amp; fully stocked every weekend</a:t>
            </a:r>
          </a:p>
          <a:p>
            <a:pPr marL="151311" lvl="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Continue to identify short-term facility update opportunities and implement optimization solutions </a:t>
            </a:r>
          </a:p>
          <a:p>
            <a:pPr marL="151311" lvl="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For new Church construction: </a:t>
            </a: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Create a capital-campaign team by June 2019</a:t>
            </a: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Complete the model of the new complex by October 2019</a:t>
            </a: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Break ground by March 2021</a:t>
            </a:r>
          </a:p>
          <a:p>
            <a:pPr marL="258435" lvl="1" indent="-83366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75540" lvl="1" indent="-75540" defTabSz="40349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960601-C333-4EF3-AF5D-2A7226D1FF9C}"/>
              </a:ext>
            </a:extLst>
          </p:cNvPr>
          <p:cNvSpPr/>
          <p:nvPr/>
        </p:nvSpPr>
        <p:spPr>
          <a:xfrm>
            <a:off x="551171" y="2503489"/>
            <a:ext cx="2155965" cy="3226171"/>
          </a:xfrm>
          <a:prstGeom prst="rect">
            <a:avLst/>
          </a:prstGeom>
        </p:spPr>
        <p:txBody>
          <a:bodyPr wrap="square" lIns="40292" tIns="20145" rIns="40292" bIns="20145">
            <a:spAutoFit/>
          </a:bodyPr>
          <a:lstStyle/>
          <a:p>
            <a:pPr marL="151311" lvl="1" indent="-151311" defTabSz="403495"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Strengthen our Christian faith: </a:t>
            </a:r>
          </a:p>
          <a:p>
            <a:pPr marL="260817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Implement Monthly Bible Study meetings by Dec 2019</a:t>
            </a:r>
          </a:p>
          <a:p>
            <a:pPr marL="260817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Host 1 Catholic Social Teaching Seminar by 2020</a:t>
            </a:r>
          </a:p>
          <a:p>
            <a:pPr marL="260817" lvl="1" indent="-171496" defTabSz="403495">
              <a:buSzPct val="100000"/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71496" lvl="1" indent="-171496" defTabSz="403495"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Grow spiritual engagement: </a:t>
            </a:r>
            <a:endParaRPr lang="en-US" sz="900" i="1" dirty="0">
              <a:solidFill>
                <a:srgbClr val="000000"/>
              </a:solidFill>
              <a:cs typeface="+mn-cs"/>
            </a:endParaRP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Maintain paraliturgical prayers throughout 2019</a:t>
            </a: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Assess impact of dedicated English Liturgy by November 2019 </a:t>
            </a: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Plan a Parish Retreat for implementation in 2020</a:t>
            </a:r>
          </a:p>
          <a:p>
            <a:pPr marL="256053" lvl="2" indent="-171496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Form small Faith Communities program for implementation in 2021</a:t>
            </a:r>
          </a:p>
          <a:p>
            <a:pPr marL="151311" lvl="1" indent="-151311" defTabSz="403495">
              <a:buSzPct val="100000"/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Launch evangelization and vocation programs:</a:t>
            </a:r>
          </a:p>
          <a:p>
            <a:pPr marL="260817" lvl="2" indent="-176259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Conduct speaker series on vocations to the Priesthood and Consecrated Life by October 2019</a:t>
            </a:r>
          </a:p>
          <a:p>
            <a:pPr marL="260817" lvl="2" indent="-176259" defTabSz="403495"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Conduct training programs for evangelization by June 2020</a:t>
            </a:r>
            <a:endParaRPr lang="en-US" sz="900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76AA2108-DD08-45F2-963D-A2C0CEC96ECC}"/>
              </a:ext>
            </a:extLst>
          </p:cNvPr>
          <p:cNvSpPr/>
          <p:nvPr/>
        </p:nvSpPr>
        <p:spPr>
          <a:xfrm>
            <a:off x="207607" y="1298429"/>
            <a:ext cx="760052" cy="276999"/>
          </a:xfrm>
          <a:custGeom>
            <a:avLst/>
            <a:gdLst/>
            <a:ahLst/>
            <a:cxnLst/>
            <a:rect l="l" t="t" r="r" b="b"/>
            <a:pathLst>
              <a:path w="935989" h="648335">
                <a:moveTo>
                  <a:pt x="0" y="648004"/>
                </a:moveTo>
                <a:lnTo>
                  <a:pt x="936002" y="648004"/>
                </a:lnTo>
                <a:lnTo>
                  <a:pt x="936002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endParaRPr sz="1800" dirty="0"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4EA8E8A1-8206-44D7-9774-AD716EE8D01D}"/>
              </a:ext>
            </a:extLst>
          </p:cNvPr>
          <p:cNvSpPr/>
          <p:nvPr/>
        </p:nvSpPr>
        <p:spPr>
          <a:xfrm>
            <a:off x="207606" y="721184"/>
            <a:ext cx="748663" cy="276999"/>
          </a:xfrm>
          <a:custGeom>
            <a:avLst/>
            <a:gdLst/>
            <a:ahLst/>
            <a:cxnLst/>
            <a:rect l="l" t="t" r="r" b="b"/>
            <a:pathLst>
              <a:path w="935989" h="648335">
                <a:moveTo>
                  <a:pt x="0" y="648004"/>
                </a:moveTo>
                <a:lnTo>
                  <a:pt x="936002" y="648004"/>
                </a:lnTo>
                <a:lnTo>
                  <a:pt x="936002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endParaRPr sz="1800" dirty="0"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3F782B71-7E22-4600-9672-25079AFC7BDC}"/>
              </a:ext>
            </a:extLst>
          </p:cNvPr>
          <p:cNvSpPr txBox="1"/>
          <p:nvPr/>
        </p:nvSpPr>
        <p:spPr>
          <a:xfrm>
            <a:off x="284115" y="751961"/>
            <a:ext cx="70502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3" defTabSz="403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24" dirty="0">
                <a:solidFill>
                  <a:srgbClr val="FFFFFF"/>
                </a:solidFill>
                <a:latin typeface="Whitney-Semibold"/>
                <a:cs typeface="Whitney-Semibold"/>
              </a:rPr>
              <a:t>VISION</a:t>
            </a:r>
            <a:endParaRPr sz="1400" dirty="0">
              <a:solidFill>
                <a:prstClr val="black"/>
              </a:solidFill>
              <a:latin typeface="Whitney-Semibold"/>
              <a:cs typeface="Whitney-Semibold"/>
            </a:endParaRPr>
          </a:p>
        </p:txBody>
      </p:sp>
      <p:sp>
        <p:nvSpPr>
          <p:cNvPr id="57" name="object 14">
            <a:extLst>
              <a:ext uri="{FF2B5EF4-FFF2-40B4-BE49-F238E27FC236}">
                <a16:creationId xmlns:a16="http://schemas.microsoft.com/office/drawing/2014/main" id="{7A1F53C5-0301-4D56-9885-12E1E2723B67}"/>
              </a:ext>
            </a:extLst>
          </p:cNvPr>
          <p:cNvSpPr txBox="1"/>
          <p:nvPr/>
        </p:nvSpPr>
        <p:spPr>
          <a:xfrm>
            <a:off x="275587" y="1430204"/>
            <a:ext cx="584523" cy="85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6" marR="20144" indent="-5603" defTabSz="403495" fontAlgn="auto">
              <a:lnSpc>
                <a:spcPts val="3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13" dirty="0">
                <a:solidFill>
                  <a:srgbClr val="FFFFFF"/>
                </a:solidFill>
                <a:latin typeface="Whitney-Semibold"/>
                <a:cs typeface="Whitney-Semibold"/>
              </a:rPr>
              <a:t>GOALS</a:t>
            </a:r>
            <a:endParaRPr sz="1400" dirty="0">
              <a:solidFill>
                <a:prstClr val="black"/>
              </a:solidFill>
              <a:latin typeface="Whitney-Semibold"/>
              <a:cs typeface="Whitney-Semibold"/>
            </a:endParaRPr>
          </a:p>
        </p:txBody>
      </p:sp>
      <p:sp>
        <p:nvSpPr>
          <p:cNvPr id="58" name="object 9">
            <a:extLst>
              <a:ext uri="{FF2B5EF4-FFF2-40B4-BE49-F238E27FC236}">
                <a16:creationId xmlns:a16="http://schemas.microsoft.com/office/drawing/2014/main" id="{C99CEECE-CB53-40C5-B946-095C6994884A}"/>
              </a:ext>
            </a:extLst>
          </p:cNvPr>
          <p:cNvSpPr txBox="1">
            <a:spLocks/>
          </p:cNvSpPr>
          <p:nvPr/>
        </p:nvSpPr>
        <p:spPr bwMode="auto">
          <a:xfrm>
            <a:off x="462230" y="82620"/>
            <a:ext cx="863881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6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76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76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76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76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70465" algn="l" rtl="0" fontAlgn="base">
              <a:spcBef>
                <a:spcPct val="0"/>
              </a:spcBef>
              <a:spcAft>
                <a:spcPct val="0"/>
              </a:spcAft>
              <a:defRPr sz="247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40925" algn="l" rtl="0" fontAlgn="base">
              <a:spcBef>
                <a:spcPct val="0"/>
              </a:spcBef>
              <a:spcAft>
                <a:spcPct val="0"/>
              </a:spcAft>
              <a:defRPr sz="247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11398" algn="l" rtl="0" fontAlgn="base">
              <a:spcBef>
                <a:spcPct val="0"/>
              </a:spcBef>
              <a:spcAft>
                <a:spcPct val="0"/>
              </a:spcAft>
              <a:defRPr sz="247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081850" algn="l" rtl="0" fontAlgn="base">
              <a:spcBef>
                <a:spcPct val="0"/>
              </a:spcBef>
              <a:spcAft>
                <a:spcPct val="0"/>
              </a:spcAft>
              <a:defRPr sz="247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marL="5603" defTabSz="685983">
              <a:defRPr/>
            </a:pPr>
            <a:r>
              <a:rPr lang="en-US" sz="3200" b="1" kern="0" spc="-24" dirty="0">
                <a:solidFill>
                  <a:srgbClr val="C00000"/>
                </a:solidFill>
              </a:rPr>
              <a:t>Saint Sharbel </a:t>
            </a:r>
            <a:r>
              <a:rPr lang="en-US" sz="2400" b="1" kern="0" spc="-24" dirty="0">
                <a:solidFill>
                  <a:srgbClr val="C00000"/>
                </a:solidFill>
              </a:rPr>
              <a:t>Church</a:t>
            </a:r>
            <a:r>
              <a:rPr lang="en-US" sz="3200" b="1" kern="0" spc="-24" dirty="0">
                <a:solidFill>
                  <a:srgbClr val="C00000"/>
                </a:solidFill>
              </a:rPr>
              <a:t> 3-Year Strategic Plan</a:t>
            </a:r>
            <a:endParaRPr lang="en-US" sz="3200" kern="0" dirty="0">
              <a:solidFill>
                <a:srgbClr val="C00000"/>
              </a:solidFill>
              <a:latin typeface="Whitney"/>
              <a:cs typeface="Whitney"/>
            </a:endParaRPr>
          </a:p>
        </p:txBody>
      </p:sp>
      <p:sp>
        <p:nvSpPr>
          <p:cNvPr id="59" name="object 40">
            <a:extLst>
              <a:ext uri="{FF2B5EF4-FFF2-40B4-BE49-F238E27FC236}">
                <a16:creationId xmlns:a16="http://schemas.microsoft.com/office/drawing/2014/main" id="{1F2F3694-058F-43FE-B1E6-94F036531078}"/>
              </a:ext>
            </a:extLst>
          </p:cNvPr>
          <p:cNvSpPr txBox="1"/>
          <p:nvPr/>
        </p:nvSpPr>
        <p:spPr>
          <a:xfrm>
            <a:off x="1033806" y="589476"/>
            <a:ext cx="975017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4299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spc="18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cs typeface="Calibri" panose="020F0502020204030204" pitchFamily="34" charset="0"/>
              </a:rPr>
              <a:t>We will be an active, growing, and welcoming community living the faith, values, and traditions of the Maronite Church of Antioch.</a:t>
            </a: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5D3A7B07-8669-4CFF-A44F-47CAB453ABBE}"/>
              </a:ext>
            </a:extLst>
          </p:cNvPr>
          <p:cNvSpPr/>
          <p:nvPr/>
        </p:nvSpPr>
        <p:spPr>
          <a:xfrm>
            <a:off x="9872882" y="1982822"/>
            <a:ext cx="2045393" cy="430887"/>
          </a:xfrm>
          <a:custGeom>
            <a:avLst/>
            <a:gdLst/>
            <a:ahLst/>
            <a:cxnLst/>
            <a:rect l="l" t="t" r="r" b="b"/>
            <a:pathLst>
              <a:path w="2000250" h="491489">
                <a:moveTo>
                  <a:pt x="2000211" y="0"/>
                </a:moveTo>
                <a:lnTo>
                  <a:pt x="0" y="0"/>
                </a:lnTo>
                <a:lnTo>
                  <a:pt x="0" y="381266"/>
                </a:lnTo>
                <a:lnTo>
                  <a:pt x="999896" y="491375"/>
                </a:lnTo>
                <a:lnTo>
                  <a:pt x="2000211" y="381266"/>
                </a:lnTo>
                <a:lnTo>
                  <a:pt x="2000211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endParaRPr lang="en-US" sz="1400" dirty="0">
              <a:cs typeface="+mn-cs"/>
            </a:endParaRPr>
          </a:p>
          <a:p>
            <a:pPr defTabSz="403495">
              <a:defRPr/>
            </a:pPr>
            <a:endParaRPr sz="1400" dirty="0">
              <a:cs typeface="+mn-cs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id="{4733ADBC-6C5F-4DAF-9376-3334640C16B0}"/>
              </a:ext>
            </a:extLst>
          </p:cNvPr>
          <p:cNvSpPr txBox="1"/>
          <p:nvPr/>
        </p:nvSpPr>
        <p:spPr>
          <a:xfrm>
            <a:off x="10086091" y="1976326"/>
            <a:ext cx="1720866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6" marR="20144" indent="-5603" algn="ctr" defTabSz="403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13" dirty="0">
                <a:solidFill>
                  <a:srgbClr val="FFFFFF"/>
                </a:solidFill>
                <a:latin typeface="Whitney-Semibold"/>
                <a:cs typeface="Whitney-Semibold"/>
              </a:rPr>
              <a:t>LEADING WITH PURPOSE</a:t>
            </a:r>
            <a:endParaRPr sz="1300" dirty="0">
              <a:solidFill>
                <a:prstClr val="black"/>
              </a:solidFill>
              <a:latin typeface="Whitney-Semibold"/>
              <a:cs typeface="Whitney-Semibold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9C52967-93CB-47DC-995C-AAE3482BBDAC}"/>
              </a:ext>
            </a:extLst>
          </p:cNvPr>
          <p:cNvSpPr/>
          <p:nvPr/>
        </p:nvSpPr>
        <p:spPr bwMode="auto">
          <a:xfrm>
            <a:off x="9863420" y="1977247"/>
            <a:ext cx="2054859" cy="4778129"/>
          </a:xfrm>
          <a:prstGeom prst="rect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292" tIns="20145" rIns="40292" bIns="20145" numCol="1" rtlCol="0" anchor="t" anchorCtr="0" compatLnSpc="1">
            <a:prstTxWarp prst="textNoShape">
              <a:avLst/>
            </a:prstTxWarp>
          </a:bodyPr>
          <a:lstStyle/>
          <a:p>
            <a:pPr defTabSz="403495">
              <a:defRPr/>
            </a:pPr>
            <a:endParaRPr lang="en-US" sz="1456" kern="0" dirty="0"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90B885-3B52-47F5-B5E9-6A10D2947AD1}"/>
              </a:ext>
            </a:extLst>
          </p:cNvPr>
          <p:cNvSpPr/>
          <p:nvPr/>
        </p:nvSpPr>
        <p:spPr>
          <a:xfrm>
            <a:off x="2940624" y="2503487"/>
            <a:ext cx="2419541" cy="4257222"/>
          </a:xfrm>
          <a:prstGeom prst="rect">
            <a:avLst/>
          </a:prstGeom>
        </p:spPr>
        <p:txBody>
          <a:bodyPr wrap="square" lIns="40292" tIns="20145" rIns="40292" bIns="20145">
            <a:spAutoFit/>
          </a:bodyPr>
          <a:lstStyle/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Develop &amp; execute Parish Townhall annually with the first by January 2019 including financial transparency</a:t>
            </a: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Strengthen consistent communication &amp; awareness of Parish initiatives:</a:t>
            </a:r>
          </a:p>
          <a:p>
            <a:pPr marL="258435" lvl="2" indent="-83366" defTabSz="213179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800" dirty="0">
                <a:solidFill>
                  <a:srgbClr val="000000"/>
                </a:solidFill>
                <a:cs typeface="+mn-cs"/>
              </a:rPr>
              <a:t>Publish annual events calendar by December 2019 for 2020</a:t>
            </a:r>
          </a:p>
          <a:p>
            <a:pPr marL="258435" lvl="2" indent="-83366" defTabSz="213179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800" dirty="0">
                <a:solidFill>
                  <a:srgbClr val="000000"/>
                </a:solidFill>
                <a:cs typeface="+mn-cs"/>
              </a:rPr>
              <a:t>Increase followership &amp; optimize FB / App and assess entering Instagram by Dec 2019</a:t>
            </a:r>
          </a:p>
          <a:p>
            <a:pPr marL="258435" lvl="2" indent="-83366" defTabSz="213179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endParaRPr lang="en-US" sz="8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Reinvigorate key organizations and drive active enrollment to increase participation by +10% by December 2021</a:t>
            </a: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Complete a Parish registration drive &amp; database by December 2019</a:t>
            </a: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Identify &amp; connect with new and non-participating parishioners to re-engage 5+ families by 2020</a:t>
            </a:r>
          </a:p>
          <a:p>
            <a:pPr marL="258435" lvl="2" indent="-83366" defTabSz="403495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Build awareness of our Parish in NJ</a:t>
            </a:r>
          </a:p>
          <a:p>
            <a:pPr marL="258435" lvl="2" indent="-83366" defTabSz="403495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Outreach to inactive/new Parishioners</a:t>
            </a:r>
          </a:p>
          <a:p>
            <a:pPr marL="342991" lvl="2" indent="0" defTabSz="403495">
              <a:spcBef>
                <a:spcPts val="0"/>
              </a:spcBef>
              <a:buSzPct val="100000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lvl="1" indent="-151311" defTabSz="403495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Increase Parish charity work:</a:t>
            </a:r>
          </a:p>
          <a:p>
            <a:pPr marL="258435" lvl="2" indent="-83366" defTabSz="403495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Create elders support program by December 2019</a:t>
            </a:r>
          </a:p>
          <a:p>
            <a:pPr marL="258435" lvl="2" indent="-83366" defTabSz="403495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Locally-based charity programs by December 2020</a:t>
            </a:r>
          </a:p>
          <a:p>
            <a:pPr marL="258435" lvl="2" indent="-83366" defTabSz="403495">
              <a:spcBef>
                <a:spcPts val="0"/>
              </a:spcBef>
              <a:buSzPct val="100000"/>
              <a:buFont typeface="+mj-lt"/>
              <a:buAutoNum type="alphaLcParenR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Lebanon-specific charity work by December 2021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8A91C3-CC03-4DAA-892D-0717E31CA57F}"/>
              </a:ext>
            </a:extLst>
          </p:cNvPr>
          <p:cNvSpPr/>
          <p:nvPr/>
        </p:nvSpPr>
        <p:spPr>
          <a:xfrm>
            <a:off x="9958417" y="2503488"/>
            <a:ext cx="1930382" cy="2533674"/>
          </a:xfrm>
          <a:prstGeom prst="rect">
            <a:avLst/>
          </a:prstGeom>
        </p:spPr>
        <p:txBody>
          <a:bodyPr wrap="square" lIns="40292" tIns="20145" rIns="40292" bIns="20145">
            <a:spAutoFit/>
          </a:bodyPr>
          <a:lstStyle/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Implement new Pastoral Council structure including a team-building event by March 2019</a:t>
            </a: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Execute &amp; ensure compliance of relevant training for key volunteer roles by June 2019</a:t>
            </a: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Develop educational &amp; mentorship initiatives for youth and young adults to inspire internal / external leadership and personal development by December 2020</a:t>
            </a: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Define &amp; nurture an environment of inclusion by December 2021</a:t>
            </a:r>
            <a:endParaRPr lang="en-US" sz="900" dirty="0">
              <a:solidFill>
                <a:srgbClr val="FFFFFF">
                  <a:lumMod val="50000"/>
                </a:srgbClr>
              </a:solidFill>
              <a:cs typeface="+mn-cs"/>
            </a:endParaRPr>
          </a:p>
          <a:p>
            <a:pPr marL="75540" indent="-75540" defTabSz="40349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89433F-A072-4558-BBAD-8CF20EB0833B}"/>
              </a:ext>
            </a:extLst>
          </p:cNvPr>
          <p:cNvSpPr/>
          <p:nvPr/>
        </p:nvSpPr>
        <p:spPr bwMode="auto">
          <a:xfrm>
            <a:off x="248772" y="2254880"/>
            <a:ext cx="264825" cy="452050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40352" tIns="20176" rIns="40352" bIns="20176" numCol="1" rtlCol="0" anchor="t" anchorCtr="0" compatLnSpc="1">
            <a:prstTxWarp prst="textNoShape">
              <a:avLst/>
            </a:prstTxWarp>
          </a:bodyPr>
          <a:lstStyle/>
          <a:p>
            <a:pPr algn="ctr" defTabSz="403495">
              <a:defRPr/>
            </a:pPr>
            <a:r>
              <a:rPr lang="en-US" sz="1200" b="1" dirty="0">
                <a:solidFill>
                  <a:srgbClr val="FFFFFF"/>
                </a:solidFill>
                <a:latin typeface="Whitney-Semibold"/>
                <a:cs typeface="+mn-cs"/>
              </a:rPr>
              <a:t>TASKS</a:t>
            </a:r>
            <a:endParaRPr lang="en-US" sz="788" b="1" dirty="0">
              <a:solidFill>
                <a:srgbClr val="FFFFFF"/>
              </a:solidFill>
              <a:latin typeface="Whitney-Semibold"/>
              <a:cs typeface="+mn-cs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DD982F8D-68D5-4EE2-9DD2-0F93CF7837E5}"/>
              </a:ext>
            </a:extLst>
          </p:cNvPr>
          <p:cNvSpPr/>
          <p:nvPr/>
        </p:nvSpPr>
        <p:spPr>
          <a:xfrm>
            <a:off x="7759986" y="1982822"/>
            <a:ext cx="2030972" cy="430887"/>
          </a:xfrm>
          <a:custGeom>
            <a:avLst/>
            <a:gdLst/>
            <a:ahLst/>
            <a:cxnLst/>
            <a:rect l="l" t="t" r="r" b="b"/>
            <a:pathLst>
              <a:path w="2000250" h="491489">
                <a:moveTo>
                  <a:pt x="2000211" y="0"/>
                </a:moveTo>
                <a:lnTo>
                  <a:pt x="0" y="0"/>
                </a:lnTo>
                <a:lnTo>
                  <a:pt x="0" y="381266"/>
                </a:lnTo>
                <a:lnTo>
                  <a:pt x="999896" y="491375"/>
                </a:lnTo>
                <a:lnTo>
                  <a:pt x="2000211" y="381266"/>
                </a:lnTo>
                <a:lnTo>
                  <a:pt x="2000211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endParaRPr lang="en-US" sz="1400" dirty="0">
              <a:cs typeface="+mn-cs"/>
            </a:endParaRPr>
          </a:p>
          <a:p>
            <a:pPr defTabSz="403495">
              <a:defRPr/>
            </a:pPr>
            <a:endParaRPr sz="1400" dirty="0">
              <a:cs typeface="+mn-cs"/>
            </a:endParaRPr>
          </a:p>
        </p:txBody>
      </p:sp>
      <p:sp>
        <p:nvSpPr>
          <p:cNvPr id="77" name="object 14">
            <a:extLst>
              <a:ext uri="{FF2B5EF4-FFF2-40B4-BE49-F238E27FC236}">
                <a16:creationId xmlns:a16="http://schemas.microsoft.com/office/drawing/2014/main" id="{2FF7DEA1-EFF9-4807-BB27-58FE5D25A8A7}"/>
              </a:ext>
            </a:extLst>
          </p:cNvPr>
          <p:cNvSpPr txBox="1"/>
          <p:nvPr/>
        </p:nvSpPr>
        <p:spPr>
          <a:xfrm>
            <a:off x="7825619" y="1976326"/>
            <a:ext cx="194287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6" marR="20144" indent="-5603" algn="ctr" defTabSz="4034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13" dirty="0">
                <a:solidFill>
                  <a:srgbClr val="FFFFFF"/>
                </a:solidFill>
                <a:latin typeface="Whitney-Semibold"/>
                <a:cs typeface="Whitney-Semibold"/>
              </a:rPr>
              <a:t>FINANCIAL DEVELOPMENT</a:t>
            </a:r>
            <a:endParaRPr sz="1300" dirty="0">
              <a:solidFill>
                <a:prstClr val="black"/>
              </a:solidFill>
              <a:latin typeface="Whitney-Semibold"/>
              <a:cs typeface="Whitney-Semibold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CCDD387-D5DD-4CEB-9B8D-22515F723B66}"/>
              </a:ext>
            </a:extLst>
          </p:cNvPr>
          <p:cNvSpPr/>
          <p:nvPr/>
        </p:nvSpPr>
        <p:spPr bwMode="auto">
          <a:xfrm>
            <a:off x="7760479" y="1973884"/>
            <a:ext cx="2027756" cy="4691722"/>
          </a:xfrm>
          <a:prstGeom prst="rect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292" tIns="20145" rIns="40292" bIns="20145" numCol="1" rtlCol="0" anchor="t" anchorCtr="0" compatLnSpc="1">
            <a:prstTxWarp prst="textNoShape">
              <a:avLst/>
            </a:prstTxWarp>
          </a:bodyPr>
          <a:lstStyle/>
          <a:p>
            <a:pPr defTabSz="403495">
              <a:defRPr/>
            </a:pPr>
            <a:endParaRPr lang="en-US" sz="1456" kern="0" dirty="0"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43229D-C413-4FE4-9E01-E89E7F37A445}"/>
              </a:ext>
            </a:extLst>
          </p:cNvPr>
          <p:cNvSpPr/>
          <p:nvPr/>
        </p:nvSpPr>
        <p:spPr>
          <a:xfrm>
            <a:off x="7813750" y="2503488"/>
            <a:ext cx="1955157" cy="1702677"/>
          </a:xfrm>
          <a:prstGeom prst="rect">
            <a:avLst/>
          </a:prstGeom>
        </p:spPr>
        <p:txBody>
          <a:bodyPr wrap="square" lIns="40292" tIns="20145" rIns="40292" bIns="20145">
            <a:spAutoFit/>
          </a:bodyPr>
          <a:lstStyle/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Optimize &amp; enhance Church festival to increase income for 2019 festival by +20%</a:t>
            </a: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Identify 2 new, innovative ‘big ideas’ to deliver 100% incremental income by December 2019</a:t>
            </a: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endParaRPr lang="en-US" sz="900" dirty="0">
              <a:solidFill>
                <a:srgbClr val="000000"/>
              </a:solidFill>
              <a:cs typeface="+mn-cs"/>
            </a:endParaRPr>
          </a:p>
          <a:p>
            <a:pPr marL="151311" indent="-151311" defTabSz="403495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Implement digital payment programs by December 2020</a:t>
            </a:r>
            <a:endParaRPr lang="en-US" sz="900" dirty="0">
              <a:solidFill>
                <a:srgbClr val="FFFFFF">
                  <a:lumMod val="50000"/>
                </a:srgbClr>
              </a:solidFill>
              <a:cs typeface="+mn-cs"/>
            </a:endParaRPr>
          </a:p>
          <a:p>
            <a:pPr marL="75540" indent="-75540" defTabSz="40349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FC57C20A-CE16-4087-8CDB-095DB169D476}"/>
              </a:ext>
            </a:extLst>
          </p:cNvPr>
          <p:cNvSpPr/>
          <p:nvPr/>
        </p:nvSpPr>
        <p:spPr>
          <a:xfrm>
            <a:off x="228960" y="1702749"/>
            <a:ext cx="2204565" cy="244278"/>
          </a:xfrm>
          <a:custGeom>
            <a:avLst/>
            <a:gdLst/>
            <a:ahLst/>
            <a:cxnLst/>
            <a:rect l="l" t="t" r="r" b="b"/>
            <a:pathLst>
              <a:path w="935989" h="648335">
                <a:moveTo>
                  <a:pt x="0" y="648004"/>
                </a:moveTo>
                <a:lnTo>
                  <a:pt x="936002" y="648004"/>
                </a:lnTo>
                <a:lnTo>
                  <a:pt x="936002" y="0"/>
                </a:lnTo>
                <a:lnTo>
                  <a:pt x="0" y="0"/>
                </a:lnTo>
                <a:lnTo>
                  <a:pt x="0" y="64800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defTabSz="403495">
              <a:defRPr/>
            </a:pPr>
            <a:r>
              <a:rPr lang="en-US" sz="1600" b="1" dirty="0">
                <a:solidFill>
                  <a:prstClr val="white"/>
                </a:solidFill>
                <a:latin typeface="Whitney-Semibold"/>
                <a:cs typeface="Calibri" panose="020F0502020204030204" pitchFamily="34" charset="0"/>
              </a:rPr>
              <a:t> 5 PASTORAL PRIORITIES</a:t>
            </a:r>
            <a:endParaRPr sz="1600" b="1" dirty="0">
              <a:solidFill>
                <a:prstClr val="white"/>
              </a:solidFill>
              <a:latin typeface="Whitney-Semibold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F336C-C2A9-48D8-8FFF-2EE72039079A}"/>
              </a:ext>
            </a:extLst>
          </p:cNvPr>
          <p:cNvSpPr/>
          <p:nvPr/>
        </p:nvSpPr>
        <p:spPr>
          <a:xfrm>
            <a:off x="989136" y="1234869"/>
            <a:ext cx="1893920" cy="391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2CD9E-15C8-4D77-99BE-E053B8AE0216}"/>
              </a:ext>
            </a:extLst>
          </p:cNvPr>
          <p:cNvSpPr txBox="1"/>
          <p:nvPr/>
        </p:nvSpPr>
        <p:spPr>
          <a:xfrm>
            <a:off x="967660" y="1221486"/>
            <a:ext cx="1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Expand Faith-Based Initiatives +50%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45A12F4-817B-4139-8A5C-5E575E5DABB2}"/>
              </a:ext>
            </a:extLst>
          </p:cNvPr>
          <p:cNvSpPr/>
          <p:nvPr/>
        </p:nvSpPr>
        <p:spPr>
          <a:xfrm>
            <a:off x="3009598" y="1222456"/>
            <a:ext cx="2318136" cy="391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3CF1584-D9F4-44A8-8F07-5FEAFCF0AF7B}"/>
              </a:ext>
            </a:extLst>
          </p:cNvPr>
          <p:cNvSpPr/>
          <p:nvPr/>
        </p:nvSpPr>
        <p:spPr>
          <a:xfrm>
            <a:off x="5600878" y="1245762"/>
            <a:ext cx="2053213" cy="391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DB44A4E-1A1A-46F8-8977-5DAD540652B6}"/>
              </a:ext>
            </a:extLst>
          </p:cNvPr>
          <p:cNvSpPr/>
          <p:nvPr/>
        </p:nvSpPr>
        <p:spPr>
          <a:xfrm>
            <a:off x="7780633" y="1246239"/>
            <a:ext cx="1987865" cy="391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0F3A60A-2A24-4192-98A4-5BE04EB8D7AD}"/>
              </a:ext>
            </a:extLst>
          </p:cNvPr>
          <p:cNvSpPr/>
          <p:nvPr/>
        </p:nvSpPr>
        <p:spPr>
          <a:xfrm>
            <a:off x="9885065" y="1224372"/>
            <a:ext cx="1987865" cy="391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ED2AF2-5C9D-453D-8F30-645DCD483EF7}"/>
              </a:ext>
            </a:extLst>
          </p:cNvPr>
          <p:cNvSpPr txBox="1"/>
          <p:nvPr/>
        </p:nvSpPr>
        <p:spPr>
          <a:xfrm>
            <a:off x="3026543" y="1251748"/>
            <a:ext cx="233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Increase Parish satisfaction rating by +12pts to 50% by 2021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89B36B0-7C19-4BE1-A8F8-9FA06D5F0873}"/>
              </a:ext>
            </a:extLst>
          </p:cNvPr>
          <p:cNvSpPr txBox="1"/>
          <p:nvPr/>
        </p:nvSpPr>
        <p:spPr>
          <a:xfrm>
            <a:off x="5623216" y="1230140"/>
            <a:ext cx="20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Improve functionality of Parish campus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846479-C101-4C54-A384-2D18B48330BF}"/>
              </a:ext>
            </a:extLst>
          </p:cNvPr>
          <p:cNvSpPr txBox="1"/>
          <p:nvPr/>
        </p:nvSpPr>
        <p:spPr>
          <a:xfrm>
            <a:off x="7810479" y="1273157"/>
            <a:ext cx="188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Grow net income +15%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1487BC0-4B74-4242-BE6D-7592339FC938}"/>
              </a:ext>
            </a:extLst>
          </p:cNvPr>
          <p:cNvSpPr txBox="1"/>
          <p:nvPr/>
        </p:nvSpPr>
        <p:spPr>
          <a:xfrm>
            <a:off x="9895040" y="1222456"/>
            <a:ext cx="1977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Strengthen Community Leadership &amp; Engagement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99DE398-1FA7-421D-B8FC-2DBD746F7784}"/>
              </a:ext>
            </a:extLst>
          </p:cNvPr>
          <p:cNvSpPr/>
          <p:nvPr/>
        </p:nvSpPr>
        <p:spPr>
          <a:xfrm>
            <a:off x="11182335" y="7925"/>
            <a:ext cx="963734" cy="959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8256C1BE-A4D7-4ABE-99A4-BC756677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469" y="235630"/>
            <a:ext cx="413074" cy="5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29" y="387070"/>
            <a:ext cx="6842419" cy="402025"/>
          </a:xfrm>
        </p:spPr>
        <p:txBody>
          <a:bodyPr>
            <a:noAutofit/>
          </a:bodyPr>
          <a:lstStyle/>
          <a:p>
            <a:r>
              <a:rPr lang="en-US" sz="32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St. Sharbel Church 3 Year Plan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566330" y="1222311"/>
          <a:ext cx="7955052" cy="4704646"/>
        </p:xfrm>
        <a:graphic>
          <a:graphicData uri="http://schemas.openxmlformats.org/drawingml/2006/table">
            <a:tbl>
              <a:tblPr firstRow="1" bandRow="1"/>
              <a:tblGrid>
                <a:gridCol w="662921">
                  <a:extLst>
                    <a:ext uri="{9D8B030D-6E8A-4147-A177-3AD203B41FA5}">
                      <a16:colId xmlns:a16="http://schemas.microsoft.com/office/drawing/2014/main" val="4038467309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530830775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3537359202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3908570603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4218648937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1719436050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1464039062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2774400126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3323155857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2437906396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2372689734"/>
                    </a:ext>
                  </a:extLst>
                </a:gridCol>
                <a:gridCol w="662921">
                  <a:extLst>
                    <a:ext uri="{9D8B030D-6E8A-4147-A177-3AD203B41FA5}">
                      <a16:colId xmlns:a16="http://schemas.microsoft.com/office/drawing/2014/main" val="4036319091"/>
                    </a:ext>
                  </a:extLst>
                </a:gridCol>
              </a:tblGrid>
              <a:tr h="24676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10944"/>
                  </a:ext>
                </a:extLst>
              </a:tr>
              <a:tr h="224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Q4</a:t>
                      </a:r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6034"/>
                  </a:ext>
                </a:extLst>
              </a:tr>
              <a:tr h="4233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98" marR="68598" marT="34299" marB="34299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43430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>
            <a:cxnSpLocks/>
          </p:cNvCxnSpPr>
          <p:nvPr/>
        </p:nvCxnSpPr>
        <p:spPr>
          <a:xfrm>
            <a:off x="2560390" y="3857077"/>
            <a:ext cx="7928199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1378793" y="2870855"/>
            <a:ext cx="1127470" cy="935922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/>
              <a:ea typeface="ヒラギノ角ゴ ProN W3" pitchFamily="-110" charset="-128"/>
              <a:cs typeface="+mn-cs"/>
              <a:sym typeface="Arial" pitchFamily="-11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2672" y="3808496"/>
            <a:ext cx="1123412" cy="752799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+mn-cs"/>
                <a:sym typeface="Arial" pitchFamily="-110" charset="0"/>
              </a:rPr>
              <a:t>Facilities &amp; Infrastructure</a:t>
            </a:r>
            <a:endParaRPr kumimoji="0" lang="en-US" sz="210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N W3" pitchFamily="-110" charset="-128"/>
              <a:cs typeface="+mn-cs"/>
              <a:sym typeface="Arial" pitchFamily="-11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4988" y="3203589"/>
            <a:ext cx="1127871" cy="323165"/>
          </a:xfrm>
          <a:prstGeom prst="rect">
            <a:avLst/>
          </a:prstGeom>
          <a:grp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+mn-cs"/>
                <a:sym typeface="Arial" pitchFamily="-110" charset="0"/>
              </a:rPr>
              <a:t>Communication &amp; Community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1821150"/>
            <a:ext cx="1127871" cy="1052382"/>
            <a:chOff x="77741" y="1678659"/>
            <a:chExt cx="1086725" cy="870134"/>
          </a:xfrm>
          <a:solidFill>
            <a:schemeClr val="accent2"/>
          </a:solidFill>
        </p:grpSpPr>
        <p:sp>
          <p:nvSpPr>
            <p:cNvPr id="28" name="Rectangle 27"/>
            <p:cNvSpPr/>
            <p:nvPr/>
          </p:nvSpPr>
          <p:spPr>
            <a:xfrm>
              <a:off x="77741" y="1678659"/>
              <a:ext cx="1086725" cy="87013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ヒラギノ角ゴ ProN W3" pitchFamily="-110" charset="-128"/>
                <a:cs typeface="+mn-cs"/>
                <a:sym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742" y="1925172"/>
              <a:ext cx="1080625" cy="37710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+mn-cs"/>
                  <a:sym typeface="Arial" pitchFamily="-110" charset="0"/>
                </a:rPr>
                <a:t>Spiritual Life &amp; Development </a:t>
              </a:r>
            </a:p>
          </p:txBody>
        </p:sp>
      </p:grp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577934" y="2880630"/>
            <a:ext cx="7923108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4557630" y="1868882"/>
            <a:ext cx="671759" cy="1332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Bible Study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870736" y="2223895"/>
            <a:ext cx="660483" cy="279496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Small Faith Communities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27364" y="1841338"/>
            <a:ext cx="643373" cy="321119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Catholic Social Teaching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50627" y="2079912"/>
            <a:ext cx="671759" cy="2451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English Liturgy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95220" y="2251275"/>
            <a:ext cx="649496" cy="31433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Vocation Speaker Series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233425" y="2407143"/>
            <a:ext cx="663690" cy="22748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Parish Retreat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863836" y="2634632"/>
            <a:ext cx="676451" cy="2460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Evangelization Training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57629" y="2888561"/>
            <a:ext cx="640041" cy="279690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Events Calendar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1036" y="2874900"/>
            <a:ext cx="859700" cy="240506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St. Sharbel Church Awareness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58506" y="3159138"/>
            <a:ext cx="706241" cy="213732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Re-engage Parishioners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21845" y="3237813"/>
            <a:ext cx="642788" cy="259066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Elders Support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4632" y="3226688"/>
            <a:ext cx="642788" cy="280407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Social Media Optimization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64631" y="3535893"/>
            <a:ext cx="641402" cy="249290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Parish Registration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65300" y="3224162"/>
            <a:ext cx="650969" cy="306923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Lebanon based Charity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78818" y="3384191"/>
            <a:ext cx="676451" cy="228794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Locally based Charity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01163" y="4113254"/>
            <a:ext cx="655533" cy="308986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New Church Model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53817" y="4849123"/>
            <a:ext cx="641402" cy="339002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Capital Campaign Team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9688" y="3883858"/>
            <a:ext cx="655533" cy="25118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Maintenance Plan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64039" y="4285336"/>
            <a:ext cx="673877" cy="29415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Break ground  New Church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68780" y="4567687"/>
            <a:ext cx="1123412" cy="767546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+mn-cs"/>
                <a:sym typeface="Arial" pitchFamily="-110" charset="0"/>
              </a:rPr>
              <a:t>Financial Development</a:t>
            </a:r>
            <a:endParaRPr kumimoji="0" lang="en-US" sz="210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N W3" pitchFamily="-110" charset="-128"/>
              <a:cs typeface="+mn-cs"/>
              <a:sym typeface="Arial" pitchFamily="-110" charset="0"/>
            </a:endParaRP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572845" y="4583656"/>
            <a:ext cx="7928199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3232516" y="4575252"/>
            <a:ext cx="720993" cy="258269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Festival Income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2574" y="4700197"/>
            <a:ext cx="641402" cy="282910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Income Big Ideas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00115" y="4597123"/>
            <a:ext cx="673555" cy="256169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Digital Payments 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609467" y="5306069"/>
            <a:ext cx="7928199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1376060" y="5335233"/>
            <a:ext cx="1123412" cy="58414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+mn-cs"/>
                <a:sym typeface="Arial" pitchFamily="-110" charset="0"/>
              </a:rPr>
              <a:t>Leadership</a:t>
            </a:r>
            <a:endParaRPr kumimoji="0" lang="en-US" sz="210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N W3" pitchFamily="-110" charset="-128"/>
              <a:cs typeface="+mn-cs"/>
              <a:sym typeface="Arial" pitchFamily="-110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60157" y="5317905"/>
            <a:ext cx="655046" cy="28087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New Parish Council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00114" y="2537789"/>
            <a:ext cx="655046" cy="24882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Youth Mentorship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855891" y="5404269"/>
            <a:ext cx="655046" cy="30341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Promote Inclusion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CE1E89-F253-4C04-9E0A-93396DFE109B}"/>
              </a:ext>
            </a:extLst>
          </p:cNvPr>
          <p:cNvSpPr/>
          <p:nvPr/>
        </p:nvSpPr>
        <p:spPr>
          <a:xfrm>
            <a:off x="5222385" y="4162437"/>
            <a:ext cx="624388" cy="259802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Facility Updates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72BC6B-D768-49E5-B991-44FCD8AB3A0D}"/>
              </a:ext>
            </a:extLst>
          </p:cNvPr>
          <p:cNvSpPr/>
          <p:nvPr/>
        </p:nvSpPr>
        <p:spPr>
          <a:xfrm>
            <a:off x="7200113" y="3628283"/>
            <a:ext cx="661752" cy="228794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Events Calendar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869E0D-32CC-49EC-8909-1D72D5A77D9E}"/>
              </a:ext>
            </a:extLst>
          </p:cNvPr>
          <p:cNvSpPr/>
          <p:nvPr/>
        </p:nvSpPr>
        <p:spPr>
          <a:xfrm>
            <a:off x="9862474" y="3540306"/>
            <a:ext cx="658908" cy="321336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Events Calendar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61B136-D2BC-4025-BE73-4FC282F3B654}"/>
              </a:ext>
            </a:extLst>
          </p:cNvPr>
          <p:cNvSpPr/>
          <p:nvPr/>
        </p:nvSpPr>
        <p:spPr>
          <a:xfrm>
            <a:off x="9861308" y="2866931"/>
            <a:ext cx="644212" cy="321336"/>
          </a:xfrm>
          <a:prstGeom prst="rect">
            <a:avLst/>
          </a:prstGeom>
          <a:solidFill>
            <a:srgbClr val="2A8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Organization Enrollment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0D120B-0DFB-4275-A3C4-BC133876BB99}"/>
              </a:ext>
            </a:extLst>
          </p:cNvPr>
          <p:cNvSpPr/>
          <p:nvPr/>
        </p:nvSpPr>
        <p:spPr>
          <a:xfrm>
            <a:off x="2590815" y="3875244"/>
            <a:ext cx="624388" cy="259802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Facility Updates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B925BF-0E42-46E4-8942-D984E9D16549}"/>
              </a:ext>
            </a:extLst>
          </p:cNvPr>
          <p:cNvSpPr/>
          <p:nvPr/>
        </p:nvSpPr>
        <p:spPr>
          <a:xfrm>
            <a:off x="3239686" y="5619867"/>
            <a:ext cx="655046" cy="28087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Volunteer Training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72844" y="1865104"/>
            <a:ext cx="649496" cy="35584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+mn-cs"/>
                <a:sym typeface="Arial" pitchFamily="-110" charset="0"/>
              </a:rPr>
              <a:t>Para Liturgical Prayers</a:t>
            </a:r>
          </a:p>
        </p:txBody>
      </p:sp>
      <p:sp>
        <p:nvSpPr>
          <p:cNvPr id="59" name="object 40">
            <a:extLst>
              <a:ext uri="{FF2B5EF4-FFF2-40B4-BE49-F238E27FC236}">
                <a16:creationId xmlns:a16="http://schemas.microsoft.com/office/drawing/2014/main" id="{41417277-3DE4-4218-912C-27E6198B21B2}"/>
              </a:ext>
            </a:extLst>
          </p:cNvPr>
          <p:cNvSpPr txBox="1"/>
          <p:nvPr/>
        </p:nvSpPr>
        <p:spPr>
          <a:xfrm>
            <a:off x="940449" y="805148"/>
            <a:ext cx="754697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18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ヒラギノ角ゴ ProN W3" pitchFamily="-110" charset="-128"/>
                <a:cs typeface="Calibri" panose="020F0502020204030204" pitchFamily="34" charset="0"/>
                <a:sym typeface="Arial" pitchFamily="-110" charset="0"/>
              </a:rPr>
              <a:t>Timeline View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E1254AC-CA4A-4ECE-8D08-3230E6602151}"/>
              </a:ext>
            </a:extLst>
          </p:cNvPr>
          <p:cNvSpPr/>
          <p:nvPr/>
        </p:nvSpPr>
        <p:spPr>
          <a:xfrm>
            <a:off x="271304" y="239853"/>
            <a:ext cx="11686233" cy="6485143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9EB8D9-1052-4DD5-A47A-44D3E7134465}"/>
              </a:ext>
            </a:extLst>
          </p:cNvPr>
          <p:cNvSpPr/>
          <p:nvPr/>
        </p:nvSpPr>
        <p:spPr bwMode="auto">
          <a:xfrm>
            <a:off x="10656916" y="1"/>
            <a:ext cx="1478141" cy="14214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D1720CA-8649-461C-8B7E-FA291C28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691" y="239853"/>
            <a:ext cx="706279" cy="890678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AA7D867A-1CF3-485A-89B0-6C88671C15A9}"/>
              </a:ext>
            </a:extLst>
          </p:cNvPr>
          <p:cNvSpPr/>
          <p:nvPr/>
        </p:nvSpPr>
        <p:spPr>
          <a:xfrm>
            <a:off x="10581449" y="-65759"/>
            <a:ext cx="1577104" cy="15955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47657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74" y="701819"/>
            <a:ext cx="7747553" cy="1195850"/>
          </a:xfrm>
        </p:spPr>
        <p:txBody>
          <a:bodyPr>
            <a:noAutofit/>
          </a:bodyPr>
          <a:lstStyle/>
          <a:p>
            <a:pPr algn="ctr"/>
            <a:r>
              <a:rPr lang="en-US" sz="44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St. Sharbel Church </a:t>
            </a:r>
            <a:br>
              <a:rPr lang="en-US" sz="44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</a:br>
            <a:r>
              <a:rPr lang="en-US" sz="44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Financial Update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28822C5-A795-471B-B6FD-73D29979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97" y="528747"/>
            <a:ext cx="1152157" cy="1452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848ED2-5639-4639-A2C1-233A17EF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84" y="2451845"/>
            <a:ext cx="4571231" cy="301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871FB5-9FF3-43A5-A992-A4432D4A2A49}"/>
              </a:ext>
            </a:extLst>
          </p:cNvPr>
          <p:cNvSpPr/>
          <p:nvPr/>
        </p:nvSpPr>
        <p:spPr>
          <a:xfrm>
            <a:off x="311499" y="241160"/>
            <a:ext cx="11595798" cy="6400799"/>
          </a:xfrm>
          <a:prstGeom prst="rect">
            <a:avLst/>
          </a:prstGeom>
          <a:noFill/>
          <a:ln w="130175" cmpd="tri">
            <a:solidFill>
              <a:srgbClr val="008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281354" y="6428792"/>
            <a:ext cx="477894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551" y="6300789"/>
            <a:ext cx="705406" cy="5556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57BC44-4837-D143-BC68-72A8A36C3259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5EC5E2-45DC-400C-8DD7-F7869B7F1C5F}"/>
              </a:ext>
            </a:extLst>
          </p:cNvPr>
          <p:cNvSpPr txBox="1">
            <a:spLocks/>
          </p:cNvSpPr>
          <p:nvPr/>
        </p:nvSpPr>
        <p:spPr bwMode="auto">
          <a:xfrm>
            <a:off x="528755" y="2427799"/>
            <a:ext cx="4945173" cy="647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/>
                <a:sym typeface="Arial" pitchFamily="-110" charset="0"/>
              </a:rPr>
              <a:t>Recap of the total value we possess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678013" y="3228045"/>
            <a:ext cx="10658259" cy="252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kern="0" dirty="0">
                <a:solidFill>
                  <a:srgbClr val="00DA63"/>
                </a:solidFill>
                <a:latin typeface="Arial"/>
                <a:ea typeface="ヒラギノ角ゴ ProN W3"/>
              </a:rPr>
              <a:t>  Current Assets $1.48MM </a:t>
            </a: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DA63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 Fixed Assets $3.77MM </a:t>
            </a: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kern="0" dirty="0">
                <a:solidFill>
                  <a:srgbClr val="777777">
                    <a:lumMod val="65000"/>
                    <a:lumOff val="35000"/>
                  </a:srgbClr>
                </a:solidFill>
                <a:latin typeface="Arial"/>
                <a:ea typeface="ヒラギノ角ゴ ProN W3"/>
              </a:rPr>
              <a:t>  </a:t>
            </a:r>
            <a:r>
              <a:rPr lang="en-US" sz="2400" b="1" kern="0" dirty="0">
                <a:solidFill>
                  <a:srgbClr val="00B050"/>
                </a:solidFill>
                <a:latin typeface="Arial"/>
                <a:ea typeface="ヒラギノ角ゴ ProN W3"/>
              </a:rPr>
              <a:t>Total Assets:  $5.26MM</a:t>
            </a: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kern="0" dirty="0">
                <a:solidFill>
                  <a:srgbClr val="777777">
                    <a:lumMod val="65000"/>
                    <a:lumOff val="35000"/>
                  </a:srgbClr>
                </a:solidFill>
                <a:latin typeface="Arial"/>
                <a:ea typeface="ヒラギノ角ゴ ProN W3"/>
              </a:rPr>
              <a:t>  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ea typeface="ヒラギノ角ゴ ProN W3"/>
              </a:rPr>
              <a:t>Total Liability: $0</a:t>
            </a: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kern="0" dirty="0">
                <a:solidFill>
                  <a:srgbClr val="777777">
                    <a:lumMod val="65000"/>
                    <a:lumOff val="35000"/>
                  </a:srgbClr>
                </a:solidFill>
                <a:latin typeface="Arial"/>
                <a:ea typeface="ヒラギノ角ゴ ProN W3"/>
              </a:rPr>
              <a:t>  </a:t>
            </a:r>
            <a:r>
              <a:rPr lang="en-US" sz="2800" b="1" u="sng" kern="0" dirty="0">
                <a:solidFill>
                  <a:srgbClr val="00B050"/>
                </a:solidFill>
                <a:latin typeface="Arial"/>
                <a:ea typeface="ヒラギノ角ゴ ProN W3"/>
              </a:rPr>
              <a:t>TOTAL EQUITY:  $5.26MM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CEC407-9AA5-483A-B6A2-F853D6C31348}"/>
              </a:ext>
            </a:extLst>
          </p:cNvPr>
          <p:cNvSpPr txBox="1">
            <a:spLocks/>
          </p:cNvSpPr>
          <p:nvPr/>
        </p:nvSpPr>
        <p:spPr bwMode="auto">
          <a:xfrm>
            <a:off x="528755" y="576858"/>
            <a:ext cx="4945173" cy="1698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Arial" pitchFamily="-110" charset="0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2018 Balance 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80D7AC-E7C3-422E-AAF9-76A0AD73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376" y="130798"/>
            <a:ext cx="5180134" cy="66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2658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281354" y="6428792"/>
            <a:ext cx="477894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551" y="6300789"/>
            <a:ext cx="705406" cy="5556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57BC44-4837-D143-BC68-72A8A36C3259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5EC5E2-45DC-400C-8DD7-F7869B7F1C5F}"/>
              </a:ext>
            </a:extLst>
          </p:cNvPr>
          <p:cNvSpPr txBox="1">
            <a:spLocks/>
          </p:cNvSpPr>
          <p:nvPr/>
        </p:nvSpPr>
        <p:spPr bwMode="auto">
          <a:xfrm>
            <a:off x="406204" y="2365964"/>
            <a:ext cx="4850474" cy="647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eorgia"/>
                <a:sym typeface="Arial" pitchFamily="-110" charset="0"/>
              </a:rPr>
              <a:t>Recap of the total income, expenses and profit we transacted in 2018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527545" y="3683059"/>
            <a:ext cx="4795915" cy="252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400" b="1" kern="0" dirty="0">
                <a:solidFill>
                  <a:srgbClr val="00B050"/>
                </a:solidFill>
                <a:latin typeface="Arial"/>
                <a:ea typeface="ヒラギノ角ゴ ProN W3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Total Income:  $353,097</a:t>
            </a: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Total Expenses: $221,935</a:t>
            </a: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TOTAL PROFIT: $131,162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CEC407-9AA5-483A-B6A2-F853D6C31348}"/>
              </a:ext>
            </a:extLst>
          </p:cNvPr>
          <p:cNvSpPr txBox="1">
            <a:spLocks/>
          </p:cNvSpPr>
          <p:nvPr/>
        </p:nvSpPr>
        <p:spPr bwMode="auto">
          <a:xfrm>
            <a:off x="406204" y="605140"/>
            <a:ext cx="4945173" cy="1440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Arial" pitchFamily="-110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2018 Profit &amp; Loss Statement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A6ACC2-89DE-43EC-84F3-78299A5E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86" y="276250"/>
            <a:ext cx="3739493" cy="628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CD72B1-6C79-4242-A329-7ABA8A11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307" y="2862727"/>
            <a:ext cx="3040725" cy="249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609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281354" y="6428792"/>
            <a:ext cx="477894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551" y="6300789"/>
            <a:ext cx="705406" cy="5556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57BC44-4837-D143-BC68-72A8A36C3259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5EC5E2-45DC-400C-8DD7-F7869B7F1C5F}"/>
              </a:ext>
            </a:extLst>
          </p:cNvPr>
          <p:cNvSpPr txBox="1">
            <a:spLocks/>
          </p:cNvSpPr>
          <p:nvPr/>
        </p:nvSpPr>
        <p:spPr bwMode="auto">
          <a:xfrm>
            <a:off x="527545" y="1548227"/>
            <a:ext cx="4410893" cy="647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Arial" pitchFamily="-110" charset="0"/>
              </a:rPr>
              <a:t>Recap of the total income, expenses and profit we are projecting for 2019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527545" y="2881779"/>
            <a:ext cx="4795915" cy="3419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Total Income:  $388,100</a:t>
            </a:r>
          </a:p>
          <a:p>
            <a:pPr lvl="1" indent="-237744">
              <a:spcBef>
                <a:spcPts val="0"/>
              </a:spcBef>
              <a:buClr>
                <a:srgbClr val="777777"/>
              </a:buClr>
              <a:buFont typeface="Wingdings" panose="05000000000000000000" pitchFamily="2" charset="2"/>
              <a:buChar char="Ø"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+$35,003;  +10%</a:t>
            </a:r>
          </a:p>
          <a:p>
            <a:pPr lvl="1" indent="-237744">
              <a:spcBef>
                <a:spcPts val="0"/>
              </a:spcBef>
              <a:buClr>
                <a:srgbClr val="777777"/>
              </a:buClr>
              <a:buFont typeface="Wingdings" panose="05000000000000000000" pitchFamily="2" charset="2"/>
              <a:buChar char="Ø"/>
            </a:pPr>
            <a:r>
              <a:rPr lang="en-US" sz="1400" b="1" i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N W3"/>
              </a:rPr>
              <a:t> Primarily driven by: $14K Festival, $15K Collection, $6K Knights of St. Sharbel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Total Expenses: $218,510</a:t>
            </a:r>
          </a:p>
          <a:p>
            <a:pPr marR="0" lvl="1" indent="-237744" defTabSz="914400" latinLnBrk="0">
              <a:lnSpc>
                <a:spcPct val="100000"/>
              </a:lnSpc>
              <a:spcBef>
                <a:spcPts val="0"/>
              </a:spcBef>
              <a:buClr>
                <a:srgbClr val="777777"/>
              </a:buClr>
              <a:buFont typeface="Wingdings" panose="05000000000000000000" pitchFamily="2" charset="2"/>
              <a:buChar char="Ø"/>
              <a:tabLst/>
              <a:defRPr/>
            </a:pPr>
            <a:r>
              <a:rPr lang="en-US" sz="1600" b="1" i="1" kern="0" dirty="0">
                <a:solidFill>
                  <a:srgbClr val="FF0000"/>
                </a:solidFill>
                <a:latin typeface="Arial"/>
                <a:ea typeface="ヒラギノ角ゴ ProN W3"/>
              </a:rPr>
              <a:t>-$3,425; -1.5%</a:t>
            </a:r>
          </a:p>
          <a:p>
            <a:pPr marR="0" lvl="1" indent="-237744" defTabSz="914400" latinLnBrk="0">
              <a:lnSpc>
                <a:spcPct val="100000"/>
              </a:lnSpc>
              <a:spcBef>
                <a:spcPts val="0"/>
              </a:spcBef>
              <a:buClr>
                <a:srgbClr val="777777"/>
              </a:buClr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1" i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N W3"/>
              </a:rPr>
              <a:t> Primarily driven by cost efficiencies</a:t>
            </a:r>
            <a:endParaRPr lang="en-US" sz="1400" b="1" i="1" kern="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Arial"/>
              <a:ea typeface="ヒラギノ角ゴ ProN W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77777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TOTAL PROFIT: $169,590 </a:t>
            </a:r>
          </a:p>
          <a:p>
            <a:pPr marR="0" lvl="1" indent="-237744" defTabSz="914400" latinLnBrk="0">
              <a:lnSpc>
                <a:spcPct val="100000"/>
              </a:lnSpc>
              <a:spcBef>
                <a:spcPts val="0"/>
              </a:spcBef>
              <a:buClr>
                <a:srgbClr val="777777"/>
              </a:buClr>
              <a:buFont typeface="Wingdings" panose="05000000000000000000" pitchFamily="2" charset="2"/>
              <a:buChar char="Ø"/>
              <a:tabLst/>
              <a:defRPr/>
            </a:pPr>
            <a:r>
              <a:rPr lang="en-US" sz="1600" b="1" i="1" kern="0" dirty="0">
                <a:solidFill>
                  <a:srgbClr val="00B050"/>
                </a:solidFill>
                <a:latin typeface="Arial"/>
                <a:ea typeface="ヒラギノ角ゴ ProN W3"/>
              </a:rPr>
              <a:t> +$38,428; +29%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CEC407-9AA5-483A-B6A2-F853D6C31348}"/>
              </a:ext>
            </a:extLst>
          </p:cNvPr>
          <p:cNvSpPr txBox="1">
            <a:spLocks/>
          </p:cNvSpPr>
          <p:nvPr/>
        </p:nvSpPr>
        <p:spPr bwMode="auto">
          <a:xfrm>
            <a:off x="350250" y="647408"/>
            <a:ext cx="4710053" cy="1440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77777"/>
              </a:buClr>
              <a:buSzPct val="100000"/>
              <a:buFont typeface="Arial" pitchFamily="-110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2019 Budget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36CCFA-36AB-4C11-8E02-AEAF40D69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96" y="236187"/>
            <a:ext cx="3596070" cy="636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9CE3F-3B76-4916-B270-5AF806EB4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6"/>
          <a:stretch/>
        </p:blipFill>
        <p:spPr>
          <a:xfrm>
            <a:off x="8778266" y="3438427"/>
            <a:ext cx="3316321" cy="194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0961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74" y="701819"/>
            <a:ext cx="7747553" cy="1195850"/>
          </a:xfrm>
        </p:spPr>
        <p:txBody>
          <a:bodyPr>
            <a:noAutofit/>
          </a:bodyPr>
          <a:lstStyle/>
          <a:p>
            <a:pPr algn="ctr"/>
            <a:r>
              <a:rPr lang="en-US" sz="44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St. Sharbel Church </a:t>
            </a:r>
            <a:br>
              <a:rPr lang="en-US" sz="44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</a:br>
            <a:r>
              <a:rPr lang="en-US" sz="44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New Building Planning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28822C5-A795-471B-B6FD-73D29979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97" y="528747"/>
            <a:ext cx="1152157" cy="1452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871FB5-9FF3-43A5-A992-A4432D4A2A49}"/>
              </a:ext>
            </a:extLst>
          </p:cNvPr>
          <p:cNvSpPr/>
          <p:nvPr/>
        </p:nvSpPr>
        <p:spPr>
          <a:xfrm>
            <a:off x="311499" y="241160"/>
            <a:ext cx="11595798" cy="6400799"/>
          </a:xfrm>
          <a:prstGeom prst="rect">
            <a:avLst/>
          </a:prstGeom>
          <a:noFill/>
          <a:ln w="130175" cmpd="tri">
            <a:solidFill>
              <a:srgbClr val="008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B0928-D3F6-4AAF-99F3-320AC3AA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60" y="2358328"/>
            <a:ext cx="4575031" cy="303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579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74" y="550115"/>
            <a:ext cx="10893303" cy="732126"/>
          </a:xfrm>
        </p:spPr>
        <p:txBody>
          <a:bodyPr>
            <a:noAutofit/>
          </a:bodyPr>
          <a:lstStyle/>
          <a:p>
            <a:r>
              <a:rPr lang="en-US" sz="44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New Building Process &amp;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36B83-AB55-4092-A914-C903383BFC3B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8DCD87-4E7E-4169-B429-C01AC4E4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13" y="1954329"/>
            <a:ext cx="10505802" cy="35237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Abouna Tony created a team lead the New Building Development Plan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Milestone achieved was external view of the new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Abouna Simon working with same Building development team to progress the project</a:t>
            </a:r>
          </a:p>
          <a:p>
            <a:pPr marL="6794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developed internal drawings</a:t>
            </a:r>
          </a:p>
          <a:p>
            <a:pPr marL="679450" lvl="1" indent="-342900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0449E-AB2C-41FD-9B25-868A4D09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808" y="491008"/>
            <a:ext cx="779058" cy="9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140445-91B9-4A91-9A62-17376BAE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798" y="732109"/>
            <a:ext cx="8460712" cy="966062"/>
          </a:xfrm>
        </p:spPr>
        <p:txBody>
          <a:bodyPr/>
          <a:lstStyle/>
          <a:p>
            <a:r>
              <a:rPr lang="en-US" sz="6600" b="1" dirty="0">
                <a:solidFill>
                  <a:srgbClr val="C00000"/>
                </a:solidFill>
              </a:rPr>
              <a:t>Key Topics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D86B1-0011-4F7A-9ECA-7254792E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61" y="492848"/>
            <a:ext cx="1145508" cy="14445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35C35-9247-44D0-8F82-C1E52B9E861F}"/>
              </a:ext>
            </a:extLst>
          </p:cNvPr>
          <p:cNvSpPr/>
          <p:nvPr/>
        </p:nvSpPr>
        <p:spPr>
          <a:xfrm>
            <a:off x="311499" y="241160"/>
            <a:ext cx="11595798" cy="6400799"/>
          </a:xfrm>
          <a:prstGeom prst="rect">
            <a:avLst/>
          </a:prstGeom>
          <a:noFill/>
          <a:ln w="130175" cmpd="tri">
            <a:solidFill>
              <a:srgbClr val="008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1147D2-11C3-40E7-B098-46238FB8A360}"/>
              </a:ext>
            </a:extLst>
          </p:cNvPr>
          <p:cNvSpPr txBox="1">
            <a:spLocks/>
          </p:cNvSpPr>
          <p:nvPr/>
        </p:nvSpPr>
        <p:spPr bwMode="auto">
          <a:xfrm>
            <a:off x="1257718" y="2415209"/>
            <a:ext cx="10056725" cy="31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800" b="1" kern="0" dirty="0">
                <a:solidFill>
                  <a:schemeClr val="bg1">
                    <a:lumMod val="50000"/>
                  </a:schemeClr>
                </a:solidFill>
              </a:rPr>
              <a:t>3-year Strategic Plan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800" b="1" kern="0" dirty="0">
                <a:solidFill>
                  <a:schemeClr val="bg1">
                    <a:lumMod val="50000"/>
                  </a:schemeClr>
                </a:solidFill>
              </a:rPr>
              <a:t>Annual Financial Highlights</a:t>
            </a:r>
          </a:p>
          <a:p>
            <a:pPr marL="857250" indent="-8572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800" b="1" kern="0" dirty="0">
                <a:solidFill>
                  <a:schemeClr val="bg1">
                    <a:lumMod val="50000"/>
                  </a:schemeClr>
                </a:solidFill>
              </a:rPr>
              <a:t>New Building Planning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27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8650AA-2B1B-4190-B275-0C56CDD4F53D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4C48D4-1AFF-4BD5-8C53-3C1568B2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5" y="612907"/>
            <a:ext cx="2367865" cy="973794"/>
          </a:xfrm>
        </p:spPr>
        <p:txBody>
          <a:bodyPr>
            <a:noAutofit/>
          </a:bodyPr>
          <a:lstStyle/>
          <a:p>
            <a:pPr algn="ctr"/>
            <a:r>
              <a:rPr lang="en-US" sz="32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Building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8E3BC-ED1B-480C-B5F5-C13F9C26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43" y="93859"/>
            <a:ext cx="9192174" cy="667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CC0399D-E3B4-4275-A248-8104B515BE51}"/>
              </a:ext>
            </a:extLst>
          </p:cNvPr>
          <p:cNvSpPr txBox="1">
            <a:spLocks/>
          </p:cNvSpPr>
          <p:nvPr/>
        </p:nvSpPr>
        <p:spPr bwMode="auto">
          <a:xfrm>
            <a:off x="562048" y="1650841"/>
            <a:ext cx="2041467" cy="647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500" b="1" i="0">
                <a:solidFill>
                  <a:srgbClr val="F30617"/>
                </a:solidFill>
                <a:latin typeface="Arial"/>
                <a:ea typeface="+mj-ea"/>
                <a:cs typeface="Arial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algn="ctr"/>
            <a:r>
              <a:rPr lang="en-US" sz="2800" kern="0" dirty="0">
                <a:solidFill>
                  <a:schemeClr val="tx1">
                    <a:lumMod val="75000"/>
                  </a:schemeClr>
                </a:solidFill>
              </a:rPr>
              <a:t>Site Plan</a:t>
            </a:r>
          </a:p>
        </p:txBody>
      </p:sp>
    </p:spTree>
    <p:extLst>
      <p:ext uri="{BB962C8B-B14F-4D97-AF65-F5344CB8AC3E}">
        <p14:creationId xmlns:p14="http://schemas.microsoft.com/office/powerpoint/2010/main" val="382046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8650AA-2B1B-4190-B275-0C56CDD4F53D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4C48D4-1AFF-4BD5-8C53-3C1568B2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34" y="499788"/>
            <a:ext cx="2367865" cy="973794"/>
          </a:xfrm>
        </p:spPr>
        <p:txBody>
          <a:bodyPr>
            <a:noAutofit/>
          </a:bodyPr>
          <a:lstStyle/>
          <a:p>
            <a:pPr algn="ctr"/>
            <a:r>
              <a:rPr lang="en-US" sz="32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Building Plan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C0399D-E3B4-4275-A248-8104B515BE51}"/>
              </a:ext>
            </a:extLst>
          </p:cNvPr>
          <p:cNvSpPr txBox="1">
            <a:spLocks/>
          </p:cNvSpPr>
          <p:nvPr/>
        </p:nvSpPr>
        <p:spPr bwMode="auto">
          <a:xfrm>
            <a:off x="835427" y="1537722"/>
            <a:ext cx="2041467" cy="647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500" b="1" i="0">
                <a:solidFill>
                  <a:srgbClr val="F30617"/>
                </a:solidFill>
                <a:latin typeface="Arial"/>
                <a:ea typeface="+mj-ea"/>
                <a:cs typeface="Arial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77777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 pitchFamily="-110" charset="0"/>
              </a:rPr>
              <a:t>Main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6BD68-B344-47DD-AE77-49279634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79" y="123784"/>
            <a:ext cx="8159897" cy="662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608364-B724-4666-BF94-5E5FDD0E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7" y="2649380"/>
            <a:ext cx="1995535" cy="297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50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8650AA-2B1B-4190-B275-0C56CDD4F53D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4C48D4-1AFF-4BD5-8C53-3C1568B2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34" y="622336"/>
            <a:ext cx="2367865" cy="973794"/>
          </a:xfrm>
        </p:spPr>
        <p:txBody>
          <a:bodyPr>
            <a:noAutofit/>
          </a:bodyPr>
          <a:lstStyle/>
          <a:p>
            <a:pPr algn="ctr"/>
            <a:r>
              <a:rPr lang="en-US" sz="3200" b="1" kern="0" spc="-24" dirty="0">
                <a:solidFill>
                  <a:srgbClr val="C00000"/>
                </a:solidFill>
                <a:latin typeface="Georgia"/>
                <a:sym typeface="Arial" pitchFamily="-110" charset="0"/>
              </a:rPr>
              <a:t>Building Plan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C0399D-E3B4-4275-A248-8104B515BE51}"/>
              </a:ext>
            </a:extLst>
          </p:cNvPr>
          <p:cNvSpPr txBox="1">
            <a:spLocks/>
          </p:cNvSpPr>
          <p:nvPr/>
        </p:nvSpPr>
        <p:spPr bwMode="auto">
          <a:xfrm>
            <a:off x="835427" y="1415171"/>
            <a:ext cx="2041467" cy="647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500" b="1" i="0">
                <a:solidFill>
                  <a:srgbClr val="F30617"/>
                </a:solidFill>
                <a:latin typeface="Arial"/>
                <a:ea typeface="+mj-ea"/>
                <a:cs typeface="Arial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777777">
                    <a:lumMod val="75000"/>
                  </a:srgbClr>
                </a:solidFill>
              </a:rPr>
              <a:t>Basement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8C367-7A6D-408F-8058-4D5C1492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595" y="178593"/>
            <a:ext cx="7681626" cy="646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0AACE-C835-4061-9950-7F4059D8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6" y="2502310"/>
            <a:ext cx="1851820" cy="314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774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1878564" y="6428792"/>
            <a:ext cx="318173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562709" y="485193"/>
            <a:ext cx="11166540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20" y="682201"/>
            <a:ext cx="9757687" cy="64768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New Building Development 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08" y="682201"/>
            <a:ext cx="779058" cy="98245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ED9B3A6-5DEF-49D4-98FA-18EC632BD0F4}"/>
              </a:ext>
            </a:extLst>
          </p:cNvPr>
          <p:cNvSpPr txBox="1">
            <a:spLocks/>
          </p:cNvSpPr>
          <p:nvPr/>
        </p:nvSpPr>
        <p:spPr bwMode="auto">
          <a:xfrm>
            <a:off x="800099" y="1824740"/>
            <a:ext cx="10064636" cy="36318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E7E7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E7E7E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  Begin Zoning Board process by April 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E7E7E"/>
              </a:buClr>
              <a:buSzPct val="10000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E7E7E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 </a:t>
            </a: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E7E7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kern="0" dirty="0">
                <a:solidFill>
                  <a:srgbClr val="7E7E7E">
                    <a:lumMod val="65000"/>
                    <a:lumOff val="35000"/>
                  </a:srgbClr>
                </a:solidFill>
                <a:latin typeface="Arial"/>
                <a:ea typeface="ヒラギノ角ゴ ProN W3"/>
              </a:rPr>
              <a:t>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E7E7E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sym typeface="Arial" pitchFamily="-110" charset="0"/>
              </a:rPr>
              <a:t>Create capital-campaign team by June 2019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E7E7E"/>
              </a:buClr>
              <a:buSzPct val="10000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E7E7E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201168" marR="0" lvl="0" indent="-237744" algn="l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E7E7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kern="0" dirty="0">
                <a:solidFill>
                  <a:srgbClr val="7E7E7E">
                    <a:lumMod val="65000"/>
                    <a:lumOff val="35000"/>
                  </a:srgbClr>
                </a:solidFill>
                <a:latin typeface="Arial"/>
                <a:ea typeface="ヒラギノ角ゴ ProN W3"/>
              </a:rPr>
              <a:t>   Complete the model of the new complex by October 2019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7E7E7E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7E7E7E"/>
              </a:buClr>
              <a:buSzPct val="100000"/>
              <a:buFont typeface="Arial" pitchFamily="-110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E7E7E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098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1878564" y="6428792"/>
            <a:ext cx="318173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562709" y="485193"/>
            <a:ext cx="11166540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6D1530D2-C171-4C3C-B2A9-465EB7A70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8704" y="400342"/>
            <a:ext cx="5810250" cy="581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E7D542-68C3-482D-ACED-59D42940B344}"/>
              </a:ext>
            </a:extLst>
          </p:cNvPr>
          <p:cNvSpPr txBox="1"/>
          <p:nvPr/>
        </p:nvSpPr>
        <p:spPr>
          <a:xfrm>
            <a:off x="1468938" y="4332053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/>
              <a:t>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CD8B3-5892-4CFB-AC5A-8550C93E12E5}"/>
              </a:ext>
            </a:extLst>
          </p:cNvPr>
          <p:cNvSpPr txBox="1"/>
          <p:nvPr/>
        </p:nvSpPr>
        <p:spPr>
          <a:xfrm>
            <a:off x="7540137" y="5039939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18919190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B974D3-A5F5-4B2A-9B3C-577605F9471A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11776-2B29-4FB1-B943-3251AD98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2" y="665473"/>
            <a:ext cx="4023181" cy="5137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8699-396D-4E0E-91F8-E460E337D552}"/>
              </a:ext>
            </a:extLst>
          </p:cNvPr>
          <p:cNvSpPr txBox="1"/>
          <p:nvPr/>
        </p:nvSpPr>
        <p:spPr>
          <a:xfrm>
            <a:off x="3770719" y="3045917"/>
            <a:ext cx="5791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DEA900"/>
                </a:solidFill>
                <a:effectLst>
                  <a:outerShdw blurRad="38100" dist="19050" dir="2700000" algn="tl" rotWithShape="0">
                    <a:srgbClr val="777777">
                      <a:alpha val="40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ヒラギノ角ゴ ProN W3" pitchFamily="-110" charset="-128"/>
                <a:sym typeface="Arial" pitchFamily="-110" charset="0"/>
              </a:rPr>
              <a:t>Growing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1AB7D-DE32-4B9F-8EA9-92F3DAB13B59}"/>
              </a:ext>
            </a:extLst>
          </p:cNvPr>
          <p:cNvSpPr txBox="1"/>
          <p:nvPr/>
        </p:nvSpPr>
        <p:spPr>
          <a:xfrm>
            <a:off x="5354592" y="4330408"/>
            <a:ext cx="5945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DEA900"/>
                </a:solidFill>
                <a:effectLst>
                  <a:outerShdw blurRad="38100" dist="19050" dir="2700000" algn="tl" rotWithShape="0">
                    <a:srgbClr val="777777">
                      <a:alpha val="40000"/>
                    </a:srgbClr>
                  </a:outerShdw>
                </a:effectLst>
                <a:uLnTx/>
                <a:uFillTx/>
                <a:latin typeface="Lucida Calligraphy" panose="03010101010101010101" pitchFamily="66" charset="0"/>
                <a:ea typeface="ヒラギノ角ゴ ProN W3" pitchFamily="-110" charset="-128"/>
                <a:sym typeface="Arial" pitchFamily="-110" charset="0"/>
              </a:rPr>
              <a:t>Together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3E853-9C28-464D-8BF4-5575DCB32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52"/>
          <a:stretch/>
        </p:blipFill>
        <p:spPr>
          <a:xfrm>
            <a:off x="5932208" y="1106648"/>
            <a:ext cx="5203990" cy="9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63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281354" y="6428792"/>
            <a:ext cx="477894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10392385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10319920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706" y="347428"/>
            <a:ext cx="779058" cy="98245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ACEC407-9AA5-483A-B6A2-F853D6C31348}"/>
              </a:ext>
            </a:extLst>
          </p:cNvPr>
          <p:cNvSpPr txBox="1">
            <a:spLocks/>
          </p:cNvSpPr>
          <p:nvPr/>
        </p:nvSpPr>
        <p:spPr bwMode="auto">
          <a:xfrm>
            <a:off x="945916" y="2383987"/>
            <a:ext cx="10589591" cy="96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5400" b="1" kern="0" dirty="0">
                <a:solidFill>
                  <a:srgbClr val="C00000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4454637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1878564" y="6428792"/>
            <a:ext cx="318173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1976285" y="485193"/>
            <a:ext cx="8228166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9025812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470" y="675402"/>
            <a:ext cx="8234362" cy="64768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Parish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7BC44-4837-D143-BC68-72A8A36C32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2111830" y="1516406"/>
            <a:ext cx="7772394" cy="777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Comprehensive survey with </a:t>
            </a:r>
            <a:r>
              <a:rPr lang="en-US" sz="18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200+ participants </a:t>
            </a: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+49% completion 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Emergence of key demographics, parish sentiment and theme’s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7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8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8953347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133" y="347428"/>
            <a:ext cx="779058" cy="982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F8CA5-02D6-4B28-A68B-26E6D7D6C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2" t="18500" r="8698" b="12721"/>
          <a:stretch/>
        </p:blipFill>
        <p:spPr>
          <a:xfrm>
            <a:off x="2662338" y="2376801"/>
            <a:ext cx="6867451" cy="392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1071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EF0901-F8B9-45DA-9B23-9965705A9A72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 bwMode="auto">
          <a:xfrm>
            <a:off x="4458434" y="5000950"/>
            <a:ext cx="3275132" cy="18102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0DB01E-D170-4592-A751-B44A200F328C}"/>
              </a:ext>
            </a:extLst>
          </p:cNvPr>
          <p:cNvCxnSpPr>
            <a:cxnSpLocks/>
            <a:stCxn id="23" idx="3"/>
            <a:endCxn id="25" idx="0"/>
          </p:cNvCxnSpPr>
          <p:nvPr/>
        </p:nvCxnSpPr>
        <p:spPr bwMode="auto">
          <a:xfrm>
            <a:off x="7293785" y="3870341"/>
            <a:ext cx="1539740" cy="976095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89CEAE-24D3-48A3-941A-5CFF365E917D}"/>
              </a:ext>
            </a:extLst>
          </p:cNvPr>
          <p:cNvCxnSpPr>
            <a:cxnSpLocks/>
            <a:stCxn id="23" idx="1"/>
            <a:endCxn id="24" idx="0"/>
          </p:cNvCxnSpPr>
          <p:nvPr/>
        </p:nvCxnSpPr>
        <p:spPr bwMode="auto">
          <a:xfrm flipH="1">
            <a:off x="3358475" y="3870341"/>
            <a:ext cx="1444036" cy="957993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5CD3E6-C3E2-424A-8ADC-48E51E6C55E5}"/>
              </a:ext>
            </a:extLst>
          </p:cNvPr>
          <p:cNvCxnSpPr>
            <a:cxnSpLocks/>
            <a:stCxn id="10" idx="2"/>
            <a:endCxn id="23" idx="2"/>
          </p:cNvCxnSpPr>
          <p:nvPr/>
        </p:nvCxnSpPr>
        <p:spPr bwMode="auto">
          <a:xfrm>
            <a:off x="6048148" y="1984405"/>
            <a:ext cx="0" cy="2189675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401934" y="6428792"/>
            <a:ext cx="465836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401935" y="485193"/>
            <a:ext cx="11388132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10392385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301" y="614387"/>
            <a:ext cx="8931531" cy="64768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Organizational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7BC44-4837-D143-BC68-72A8A36C32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3127667" y="1597122"/>
            <a:ext cx="5840962" cy="387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800" i="1" kern="0" dirty="0">
                <a:solidFill>
                  <a:schemeClr val="tx1">
                    <a:lumMod val="50000"/>
                  </a:schemeClr>
                </a:solidFill>
              </a:rPr>
              <a:t>Maronite Antiochene Aramaic Church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10319920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706" y="347428"/>
            <a:ext cx="779058" cy="98245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FC0651-89DF-4117-AD1F-84276AB77095}"/>
              </a:ext>
            </a:extLst>
          </p:cNvPr>
          <p:cNvSpPr txBox="1">
            <a:spLocks/>
          </p:cNvSpPr>
          <p:nvPr/>
        </p:nvSpPr>
        <p:spPr bwMode="auto">
          <a:xfrm>
            <a:off x="3612649" y="2121820"/>
            <a:ext cx="4871001" cy="387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800" i="1" kern="0" dirty="0">
                <a:solidFill>
                  <a:schemeClr val="tx1">
                    <a:lumMod val="50000"/>
                  </a:schemeClr>
                </a:solidFill>
              </a:rPr>
              <a:t>Eparchy of St. Maron of Brooklyn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4560139-75AE-4999-BFCB-082602E51CBA}"/>
              </a:ext>
            </a:extLst>
          </p:cNvPr>
          <p:cNvSpPr txBox="1">
            <a:spLocks/>
          </p:cNvSpPr>
          <p:nvPr/>
        </p:nvSpPr>
        <p:spPr bwMode="auto">
          <a:xfrm>
            <a:off x="4112046" y="2593559"/>
            <a:ext cx="3872204" cy="387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800" i="1" kern="0" dirty="0">
                <a:solidFill>
                  <a:schemeClr val="tx1">
                    <a:lumMod val="50000"/>
                  </a:schemeClr>
                </a:solidFill>
              </a:rPr>
              <a:t>St. Sharbel Parish, NJ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8CEDA0-B4E7-480D-A87F-80D4C4ED77C5}"/>
              </a:ext>
            </a:extLst>
          </p:cNvPr>
          <p:cNvSpPr txBox="1">
            <a:spLocks/>
          </p:cNvSpPr>
          <p:nvPr/>
        </p:nvSpPr>
        <p:spPr bwMode="auto">
          <a:xfrm>
            <a:off x="4536589" y="3080145"/>
            <a:ext cx="3023118" cy="387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Mission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Core Values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DCCFB9-EFB8-4AD1-98F6-9EE6AF89339B}"/>
              </a:ext>
            </a:extLst>
          </p:cNvPr>
          <p:cNvSpPr txBox="1">
            <a:spLocks/>
          </p:cNvSpPr>
          <p:nvPr/>
        </p:nvSpPr>
        <p:spPr bwMode="auto">
          <a:xfrm>
            <a:off x="4802511" y="3566601"/>
            <a:ext cx="2491274" cy="607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Vision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Pastoral Priorities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Strategy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04093E5-88A8-4B73-8CCA-3CB84E989A47}"/>
              </a:ext>
            </a:extLst>
          </p:cNvPr>
          <p:cNvSpPr txBox="1">
            <a:spLocks/>
          </p:cNvSpPr>
          <p:nvPr/>
        </p:nvSpPr>
        <p:spPr bwMode="auto">
          <a:xfrm>
            <a:off x="2258516" y="4828334"/>
            <a:ext cx="2199918" cy="345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Pastoral &amp; Finance Councils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D69BE4D-534A-4BE0-8557-1F3C884BC335}"/>
              </a:ext>
            </a:extLst>
          </p:cNvPr>
          <p:cNvSpPr txBox="1">
            <a:spLocks/>
          </p:cNvSpPr>
          <p:nvPr/>
        </p:nvSpPr>
        <p:spPr bwMode="auto">
          <a:xfrm>
            <a:off x="7733566" y="4846436"/>
            <a:ext cx="2199918" cy="345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Ministries &amp; Organizations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B0C3563-805D-4708-A7F6-63CA31CD9C96}"/>
              </a:ext>
            </a:extLst>
          </p:cNvPr>
          <p:cNvSpPr txBox="1">
            <a:spLocks/>
          </p:cNvSpPr>
          <p:nvPr/>
        </p:nvSpPr>
        <p:spPr bwMode="auto">
          <a:xfrm>
            <a:off x="5343298" y="4339147"/>
            <a:ext cx="1409700" cy="46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Pastor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i="1" kern="0" dirty="0">
                <a:solidFill>
                  <a:schemeClr val="tx1">
                    <a:lumMod val="50000"/>
                  </a:schemeClr>
                </a:solidFill>
              </a:rPr>
              <a:t>Simon El Hajj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A309263-EDAF-40A0-8FA0-8486F637C5F1}"/>
              </a:ext>
            </a:extLst>
          </p:cNvPr>
          <p:cNvSpPr txBox="1">
            <a:spLocks/>
          </p:cNvSpPr>
          <p:nvPr/>
        </p:nvSpPr>
        <p:spPr bwMode="auto">
          <a:xfrm>
            <a:off x="2204171" y="5354384"/>
            <a:ext cx="2940107" cy="980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85750" indent="-285750"/>
            <a:r>
              <a:rPr lang="en-US" sz="1400" kern="0" dirty="0">
                <a:solidFill>
                  <a:schemeClr val="tx1">
                    <a:lumMod val="75000"/>
                  </a:schemeClr>
                </a:solidFill>
              </a:rPr>
              <a:t>Pastoral Council</a:t>
            </a:r>
          </a:p>
          <a:p>
            <a:pPr marL="285750" indent="-285750"/>
            <a:r>
              <a:rPr lang="en-US" sz="1400" kern="0" dirty="0">
                <a:solidFill>
                  <a:schemeClr val="tx1">
                    <a:lumMod val="75000"/>
                  </a:schemeClr>
                </a:solidFill>
              </a:rPr>
              <a:t>Finance Council</a:t>
            </a:r>
          </a:p>
          <a:p>
            <a:pPr marL="0" indent="0">
              <a:buNone/>
            </a:pPr>
            <a:endParaRPr lang="en-US" sz="1400" kern="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/>
            <a:endParaRPr lang="en-US" sz="14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823A748-B8DF-4898-8EF0-59DC168736A0}"/>
              </a:ext>
            </a:extLst>
          </p:cNvPr>
          <p:cNvSpPr txBox="1">
            <a:spLocks/>
          </p:cNvSpPr>
          <p:nvPr/>
        </p:nvSpPr>
        <p:spPr bwMode="auto">
          <a:xfrm>
            <a:off x="6229301" y="5332085"/>
            <a:ext cx="2049077" cy="980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buNone/>
            </a:pPr>
            <a:r>
              <a:rPr lang="en-US" sz="1100" b="1" i="1" kern="0" dirty="0">
                <a:solidFill>
                  <a:schemeClr val="tx1">
                    <a:lumMod val="75000"/>
                  </a:schemeClr>
                </a:solidFill>
              </a:rPr>
              <a:t>Ministries: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Liturgy &amp; Mystery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Formation &amp; Development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Pastoral Outreach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Parish Life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Evangelization &amp; Vocations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kern="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/>
            <a:endParaRPr lang="en-US" sz="105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CC72DC-EBCF-44EE-AC03-242954C84AE0}"/>
              </a:ext>
            </a:extLst>
          </p:cNvPr>
          <p:cNvSpPr txBox="1">
            <a:spLocks/>
          </p:cNvSpPr>
          <p:nvPr/>
        </p:nvSpPr>
        <p:spPr bwMode="auto">
          <a:xfrm>
            <a:off x="8278378" y="5332085"/>
            <a:ext cx="1948851" cy="980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buNone/>
            </a:pPr>
            <a:r>
              <a:rPr lang="en-US" sz="1100" b="1" i="1" kern="0" dirty="0">
                <a:solidFill>
                  <a:schemeClr val="tx1">
                    <a:lumMod val="75000"/>
                  </a:schemeClr>
                </a:solidFill>
              </a:rPr>
              <a:t>Organizations: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Knights of St. Sharbel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Immaculate Conc. Sodality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Mary’s Young Adults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Pioneers of Mary</a:t>
            </a:r>
          </a:p>
          <a:p>
            <a:pPr marL="285750" indent="-285750">
              <a:spcBef>
                <a:spcPts val="0"/>
              </a:spcBef>
            </a:pPr>
            <a:r>
              <a:rPr lang="en-US" sz="1050" kern="0" dirty="0">
                <a:solidFill>
                  <a:schemeClr val="tx1">
                    <a:lumMod val="75000"/>
                  </a:schemeClr>
                </a:solidFill>
              </a:rPr>
              <a:t>Knights of Mary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kern="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/>
            <a:endParaRPr lang="en-US" sz="1050" kern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634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9B682E3-D1EC-4B8B-943E-2EC2DFE66CA8}"/>
              </a:ext>
            </a:extLst>
          </p:cNvPr>
          <p:cNvSpPr/>
          <p:nvPr/>
        </p:nvSpPr>
        <p:spPr bwMode="auto">
          <a:xfrm>
            <a:off x="472274" y="6428792"/>
            <a:ext cx="4588030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472274" y="485192"/>
            <a:ext cx="11247452" cy="6025380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470" y="554099"/>
            <a:ext cx="8234362" cy="64768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Leadership &amp; Governance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7BC44-4837-D143-BC68-72A8A36C32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4656857" y="1407718"/>
            <a:ext cx="3529201" cy="472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buNone/>
            </a:pPr>
            <a:r>
              <a:rPr lang="en-US" sz="18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Pastor:  </a:t>
            </a:r>
            <a:r>
              <a:rPr lang="en-US" sz="1800" b="1" i="1" kern="0" dirty="0">
                <a:solidFill>
                  <a:schemeClr val="tx1">
                    <a:lumMod val="75000"/>
                  </a:schemeClr>
                </a:solidFill>
                <a:latin typeface="Georgia"/>
                <a:ea typeface="+mj-ea"/>
              </a:rPr>
              <a:t>T</a:t>
            </a:r>
            <a:r>
              <a:rPr lang="en-US" sz="1800" i="1" kern="0" dirty="0">
                <a:solidFill>
                  <a:schemeClr val="tx1">
                    <a:lumMod val="75000"/>
                  </a:schemeClr>
                </a:solidFill>
              </a:rPr>
              <a:t>each, Govern, Sanctify</a:t>
            </a:r>
            <a:endParaRPr lang="en-US" sz="700" i="1" kern="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E74C185-AA10-4D94-824F-F2AD97C56ABF}"/>
              </a:ext>
            </a:extLst>
          </p:cNvPr>
          <p:cNvSpPr txBox="1">
            <a:spLocks/>
          </p:cNvSpPr>
          <p:nvPr/>
        </p:nvSpPr>
        <p:spPr bwMode="auto">
          <a:xfrm>
            <a:off x="2298440" y="3219398"/>
            <a:ext cx="3692893" cy="1201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75000"/>
                  </a:schemeClr>
                </a:solidFill>
              </a:rPr>
              <a:t>5 Chairs, </a:t>
            </a:r>
            <a:r>
              <a:rPr lang="en-US" sz="1400" i="1" kern="0" dirty="0">
                <a:solidFill>
                  <a:schemeClr val="tx1">
                    <a:lumMod val="75000"/>
                  </a:schemeClr>
                </a:solidFill>
              </a:rPr>
              <a:t>one from each Ministry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75000"/>
                  </a:schemeClr>
                </a:solidFill>
              </a:rPr>
              <a:t>5 Presidents, </a:t>
            </a:r>
            <a:r>
              <a:rPr lang="en-US" sz="1400" i="1" kern="0" dirty="0">
                <a:solidFill>
                  <a:schemeClr val="tx1">
                    <a:lumMod val="75000"/>
                  </a:schemeClr>
                </a:solidFill>
              </a:rPr>
              <a:t>one from each Organization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75000"/>
                  </a:schemeClr>
                </a:solidFill>
              </a:rPr>
              <a:t>1 Finance Council Rep</a:t>
            </a:r>
            <a:endParaRPr lang="en-US" sz="16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AC92086-ED77-4103-8F18-7BD1936ECE46}"/>
              </a:ext>
            </a:extLst>
          </p:cNvPr>
          <p:cNvSpPr txBox="1">
            <a:spLocks/>
          </p:cNvSpPr>
          <p:nvPr/>
        </p:nvSpPr>
        <p:spPr bwMode="auto">
          <a:xfrm>
            <a:off x="2249538" y="2026503"/>
            <a:ext cx="3594540" cy="1089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6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Pastoral Council </a:t>
            </a:r>
          </a:p>
          <a:p>
            <a:pPr marL="0" indent="0" algn="ctr">
              <a:buNone/>
            </a:pPr>
            <a:r>
              <a:rPr lang="en-US" sz="1400" i="1" kern="0" dirty="0">
                <a:solidFill>
                  <a:schemeClr val="tx1">
                    <a:lumMod val="75000"/>
                  </a:schemeClr>
                </a:solidFill>
              </a:rPr>
              <a:t>Advisory body that cooperates with the Pastor in all aspects of Pastoral life.  Comprised of </a:t>
            </a:r>
            <a:r>
              <a:rPr lang="en-US" sz="1400" b="1" i="1" kern="0" dirty="0">
                <a:solidFill>
                  <a:schemeClr val="tx1">
                    <a:lumMod val="75000"/>
                  </a:schemeClr>
                </a:solidFill>
              </a:rPr>
              <a:t>11</a:t>
            </a:r>
            <a:r>
              <a:rPr lang="en-US" sz="1400" i="1" kern="0" dirty="0">
                <a:solidFill>
                  <a:schemeClr val="tx1">
                    <a:lumMod val="75000"/>
                  </a:schemeClr>
                </a:solidFill>
              </a:rPr>
              <a:t> lay members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8CE59B-4A9C-4DB1-A270-88A394FD91B3}"/>
              </a:ext>
            </a:extLst>
          </p:cNvPr>
          <p:cNvSpPr/>
          <p:nvPr/>
        </p:nvSpPr>
        <p:spPr bwMode="auto">
          <a:xfrm>
            <a:off x="2233132" y="1957674"/>
            <a:ext cx="3648269" cy="1130754"/>
          </a:xfrm>
          <a:prstGeom prst="roundRect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B823029-7DB9-440D-BA25-48496288A6F1}"/>
              </a:ext>
            </a:extLst>
          </p:cNvPr>
          <p:cNvSpPr txBox="1">
            <a:spLocks/>
          </p:cNvSpPr>
          <p:nvPr/>
        </p:nvSpPr>
        <p:spPr bwMode="auto">
          <a:xfrm>
            <a:off x="6197344" y="3211424"/>
            <a:ext cx="4788415" cy="879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75000"/>
                  </a:schemeClr>
                </a:solidFill>
              </a:rPr>
              <a:t>Finance Council, 5 members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</a:rPr>
              <a:t>Chair of Fundraising sub-committee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</a:rPr>
              <a:t>Chair of Building &amp; Grounds sub-committee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</a:rPr>
              <a:t>3 appointed by Pastor</a:t>
            </a:r>
            <a:endParaRPr lang="en-US" sz="500" b="1" i="1" kern="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500" b="1" i="1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0C6D03-B019-4B7D-A6D8-BAD70FD08992}"/>
              </a:ext>
            </a:extLst>
          </p:cNvPr>
          <p:cNvSpPr txBox="1">
            <a:spLocks/>
          </p:cNvSpPr>
          <p:nvPr/>
        </p:nvSpPr>
        <p:spPr bwMode="auto">
          <a:xfrm>
            <a:off x="6169351" y="2018529"/>
            <a:ext cx="3594540" cy="1089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6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Finance Council </a:t>
            </a:r>
          </a:p>
          <a:p>
            <a:pPr marL="0" indent="0" algn="ctr">
              <a:buNone/>
            </a:pPr>
            <a:r>
              <a:rPr lang="en-US" sz="1400" i="1" kern="0" dirty="0">
                <a:solidFill>
                  <a:schemeClr val="tx1">
                    <a:lumMod val="75000"/>
                  </a:schemeClr>
                </a:solidFill>
              </a:rPr>
              <a:t>Advisory body that cooperates with the Pastor in all aspects of financial life.  Comprised of </a:t>
            </a:r>
            <a:r>
              <a:rPr lang="en-US" sz="1400" b="1" i="1" kern="0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en-US" sz="1400" i="1" kern="0" dirty="0">
                <a:solidFill>
                  <a:schemeClr val="tx1">
                    <a:lumMod val="75000"/>
                  </a:schemeClr>
                </a:solidFill>
              </a:rPr>
              <a:t> lay members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DB8FBA-8E2F-479C-9B89-8D4116288117}"/>
              </a:ext>
            </a:extLst>
          </p:cNvPr>
          <p:cNvSpPr/>
          <p:nvPr/>
        </p:nvSpPr>
        <p:spPr bwMode="auto">
          <a:xfrm>
            <a:off x="6152945" y="1949700"/>
            <a:ext cx="3648269" cy="1130754"/>
          </a:xfrm>
          <a:prstGeom prst="roundRect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708003-F79E-4D32-88D7-8E6265502FD7}"/>
              </a:ext>
            </a:extLst>
          </p:cNvPr>
          <p:cNvCxnSpPr>
            <a:cxnSpLocks/>
          </p:cNvCxnSpPr>
          <p:nvPr/>
        </p:nvCxnSpPr>
        <p:spPr bwMode="auto">
          <a:xfrm>
            <a:off x="6323835" y="4354530"/>
            <a:ext cx="2830213" cy="0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1936934" y="6540063"/>
            <a:ext cx="8511899" cy="274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i="1" dirty="0"/>
              <a:t>* Chairs to be re-elected every 2 years;  Capital Committee additional short-term team to aid in the new construction project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0E9D66D-83D6-471C-8A05-931D9196AEF6}"/>
              </a:ext>
            </a:extLst>
          </p:cNvPr>
          <p:cNvSpPr/>
          <p:nvPr/>
        </p:nvSpPr>
        <p:spPr bwMode="auto">
          <a:xfrm>
            <a:off x="2202957" y="1382259"/>
            <a:ext cx="7690605" cy="435465"/>
          </a:xfrm>
          <a:prstGeom prst="roundRect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10912447" y="50241"/>
            <a:ext cx="1222610" cy="116765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10912448" y="-11922"/>
            <a:ext cx="1318297" cy="1333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431" y="307628"/>
            <a:ext cx="574329" cy="724277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277DAF2-56CB-4ECF-A40C-B9C795C3DC7A}"/>
              </a:ext>
            </a:extLst>
          </p:cNvPr>
          <p:cNvSpPr txBox="1">
            <a:spLocks/>
          </p:cNvSpPr>
          <p:nvPr/>
        </p:nvSpPr>
        <p:spPr bwMode="auto">
          <a:xfrm>
            <a:off x="8013257" y="4775871"/>
            <a:ext cx="2262769" cy="955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85750" indent="-285750"/>
            <a:r>
              <a:rPr lang="en-US" sz="1600" b="1" i="1" kern="0" dirty="0">
                <a:solidFill>
                  <a:schemeClr val="tx1">
                    <a:lumMod val="75000"/>
                  </a:schemeClr>
                </a:solidFill>
              </a:rPr>
              <a:t>Building &amp; Ground,  </a:t>
            </a:r>
            <a:r>
              <a:rPr lang="en-US" sz="1200" b="1" i="1" kern="0" dirty="0">
                <a:solidFill>
                  <a:schemeClr val="tx1">
                    <a:lumMod val="75000"/>
                  </a:schemeClr>
                </a:solidFill>
              </a:rPr>
              <a:t>5 members appointed by Pastor</a:t>
            </a:r>
          </a:p>
          <a:p>
            <a:pPr marL="256032" lvl="1" indent="0">
              <a:buNone/>
            </a:pPr>
            <a:r>
              <a:rPr lang="en-US" sz="1000" b="1" i="1" kern="0" dirty="0">
                <a:solidFill>
                  <a:schemeClr val="tx1">
                    <a:lumMod val="75000"/>
                  </a:schemeClr>
                </a:solidFill>
              </a:rPr>
              <a:t>One Chair to sit on the Finance Committee</a:t>
            </a:r>
            <a:endParaRPr lang="en-US" sz="1000" i="1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18B83E-50B3-457D-BB84-CEB2DAE1732C}"/>
              </a:ext>
            </a:extLst>
          </p:cNvPr>
          <p:cNvSpPr txBox="1">
            <a:spLocks/>
          </p:cNvSpPr>
          <p:nvPr/>
        </p:nvSpPr>
        <p:spPr bwMode="auto">
          <a:xfrm>
            <a:off x="5245691" y="4775871"/>
            <a:ext cx="2494514" cy="1771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>
                    <a:lumMod val="75000"/>
                  </a:schemeClr>
                </a:solidFill>
              </a:rPr>
              <a:t>Fundraising, </a:t>
            </a:r>
            <a:r>
              <a:rPr lang="en-US" sz="1200" b="1" i="1" kern="0" dirty="0">
                <a:solidFill>
                  <a:schemeClr val="tx1">
                    <a:lumMod val="75000"/>
                  </a:schemeClr>
                </a:solidFill>
              </a:rPr>
              <a:t>5 members</a:t>
            </a:r>
            <a:endParaRPr lang="en-US" sz="1600" b="1" i="1" kern="0" dirty="0">
              <a:solidFill>
                <a:schemeClr val="tx1">
                  <a:lumMod val="75000"/>
                </a:schemeClr>
              </a:solidFill>
            </a:endParaRPr>
          </a:p>
          <a:p>
            <a:pPr marL="541782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</a:rPr>
              <a:t>3 Treasurers from:  MYA, Immaculate Conc. Knights of St. Sharbel</a:t>
            </a:r>
          </a:p>
          <a:p>
            <a:pPr marL="541782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>
                    <a:lumMod val="75000"/>
                  </a:schemeClr>
                </a:solidFill>
              </a:rPr>
              <a:t>2 appointed by Pastor</a:t>
            </a:r>
          </a:p>
          <a:p>
            <a:pPr marL="256032" lvl="1" indent="0">
              <a:spcBef>
                <a:spcPts val="0"/>
              </a:spcBef>
              <a:buNone/>
            </a:pPr>
            <a:r>
              <a:rPr lang="en-US" sz="1050" b="1" i="1" kern="0" dirty="0">
                <a:solidFill>
                  <a:schemeClr val="tx1">
                    <a:lumMod val="75000"/>
                  </a:schemeClr>
                </a:solidFill>
              </a:rPr>
              <a:t>One Chair to sit on the Finance Committee</a:t>
            </a:r>
            <a:endParaRPr lang="en-US" sz="1050" i="1" kern="0" dirty="0">
              <a:solidFill>
                <a:schemeClr val="tx1">
                  <a:lumMod val="75000"/>
                </a:schemeClr>
              </a:solidFill>
            </a:endParaRPr>
          </a:p>
          <a:p>
            <a:pPr marL="256032" lvl="1" indent="0">
              <a:spcBef>
                <a:spcPts val="0"/>
              </a:spcBef>
              <a:buNone/>
            </a:pPr>
            <a:endParaRPr lang="en-US" sz="1200" kern="0" dirty="0">
              <a:solidFill>
                <a:schemeClr val="tx1">
                  <a:lumMod val="75000"/>
                </a:schemeClr>
              </a:solidFill>
            </a:endParaRPr>
          </a:p>
          <a:p>
            <a:pPr marL="256032" lvl="1" indent="0">
              <a:spcBef>
                <a:spcPts val="0"/>
              </a:spcBef>
              <a:buNone/>
            </a:pPr>
            <a:endParaRPr lang="en-US" sz="12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1B7079-131C-4FA5-9914-F924B67F9F3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3999" y="4354530"/>
            <a:ext cx="0" cy="368194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65A17E8-E5AF-4C51-BA48-61D5D7FB0E6B}"/>
              </a:ext>
            </a:extLst>
          </p:cNvPr>
          <p:cNvSpPr txBox="1">
            <a:spLocks/>
          </p:cNvSpPr>
          <p:nvPr/>
        </p:nvSpPr>
        <p:spPr bwMode="auto">
          <a:xfrm>
            <a:off x="7072242" y="4128224"/>
            <a:ext cx="1809674" cy="345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400" b="1" i="1" kern="0" dirty="0">
                <a:solidFill>
                  <a:schemeClr val="tx1">
                    <a:lumMod val="75000"/>
                  </a:schemeClr>
                </a:solidFill>
              </a:rPr>
              <a:t>Sub-Committee’s</a:t>
            </a:r>
            <a:endParaRPr lang="en-US" sz="14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0A5CE5-483E-4698-B3E4-742E3A3A5C6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5509" y="4354530"/>
            <a:ext cx="0" cy="368194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41395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935C35-9247-44D0-8F82-C1E52B9E861F}"/>
              </a:ext>
            </a:extLst>
          </p:cNvPr>
          <p:cNvSpPr/>
          <p:nvPr/>
        </p:nvSpPr>
        <p:spPr>
          <a:xfrm>
            <a:off x="311499" y="241160"/>
            <a:ext cx="11595798" cy="6400799"/>
          </a:xfrm>
          <a:prstGeom prst="rect">
            <a:avLst/>
          </a:prstGeom>
          <a:noFill/>
          <a:ln w="130175" cmpd="tri">
            <a:solidFill>
              <a:srgbClr val="008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B2D08-E34C-4B6D-A0B0-C9DD1E5C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22" y="535132"/>
            <a:ext cx="2407605" cy="18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A0C761-476A-4A05-A96C-290E92082449}"/>
              </a:ext>
            </a:extLst>
          </p:cNvPr>
          <p:cNvGrpSpPr/>
          <p:nvPr/>
        </p:nvGrpSpPr>
        <p:grpSpPr>
          <a:xfrm>
            <a:off x="722547" y="896583"/>
            <a:ext cx="5130112" cy="4808368"/>
            <a:chOff x="722547" y="896583"/>
            <a:chExt cx="5130112" cy="48083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36D560-C1A9-4D39-9967-C20CE4BB5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0950" y="896583"/>
              <a:ext cx="2591709" cy="25806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85062B-B192-497A-8DEC-494AF3182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547" y="3358659"/>
              <a:ext cx="2346292" cy="2346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BEA4F6-64AF-4E9A-8036-9D6D7A815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543" y="3655975"/>
            <a:ext cx="1892495" cy="280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9AC315-14CD-4704-B7DE-A84A46DB6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033" y="1738365"/>
            <a:ext cx="5600042" cy="38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60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9B682E3-D1EC-4B8B-943E-2EC2DFE66CA8}"/>
              </a:ext>
            </a:extLst>
          </p:cNvPr>
          <p:cNvSpPr/>
          <p:nvPr/>
        </p:nvSpPr>
        <p:spPr bwMode="auto">
          <a:xfrm>
            <a:off x="472274" y="6428792"/>
            <a:ext cx="4588030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472274" y="485192"/>
            <a:ext cx="11247452" cy="6025380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470" y="554099"/>
            <a:ext cx="8234362" cy="64768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Leadership &amp; Governance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7BC44-4837-D143-BC68-72A8A36C32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4656857" y="1407718"/>
            <a:ext cx="3529201" cy="472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buNone/>
            </a:pPr>
            <a:r>
              <a:rPr lang="en-US" sz="18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Pastor:  </a:t>
            </a:r>
            <a:r>
              <a:rPr lang="en-US" sz="1800" b="1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ea typeface="+mj-ea"/>
              </a:rPr>
              <a:t>T</a:t>
            </a:r>
            <a:r>
              <a:rPr lang="en-US" sz="18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each, Govern, Sanctify</a:t>
            </a:r>
            <a:endParaRPr lang="en-US" sz="7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8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E74C185-AA10-4D94-824F-F2AD97C56ABF}"/>
              </a:ext>
            </a:extLst>
          </p:cNvPr>
          <p:cNvSpPr txBox="1">
            <a:spLocks/>
          </p:cNvSpPr>
          <p:nvPr/>
        </p:nvSpPr>
        <p:spPr bwMode="auto">
          <a:xfrm>
            <a:off x="2298440" y="3219397"/>
            <a:ext cx="3692893" cy="2912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Chairs, </a:t>
            </a: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from each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Liturgy &amp; Mystery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&amp; Development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Pastoral Outreach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Parish Life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Evangelization &amp; Vocations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Presidents, </a:t>
            </a: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from each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Knights of St. Sharbel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Immaculate Conception Sodality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Mary’s Young Adults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Pioneers of Mary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Knights of Mary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Finance Council Rep</a:t>
            </a: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AC92086-ED77-4103-8F18-7BD1936ECE46}"/>
              </a:ext>
            </a:extLst>
          </p:cNvPr>
          <p:cNvSpPr txBox="1">
            <a:spLocks/>
          </p:cNvSpPr>
          <p:nvPr/>
        </p:nvSpPr>
        <p:spPr bwMode="auto">
          <a:xfrm>
            <a:off x="2249538" y="2026503"/>
            <a:ext cx="3594540" cy="1089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6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Pastoral Council </a:t>
            </a:r>
          </a:p>
          <a:p>
            <a:pPr marL="0" indent="0" algn="ctr">
              <a:buNone/>
            </a:pP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Advisory body that cooperates with the Pastor in all aspects of Pastoral life.  Comprised of </a:t>
            </a:r>
            <a:r>
              <a:rPr lang="en-US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lay members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8CE59B-4A9C-4DB1-A270-88A394FD91B3}"/>
              </a:ext>
            </a:extLst>
          </p:cNvPr>
          <p:cNvSpPr/>
          <p:nvPr/>
        </p:nvSpPr>
        <p:spPr bwMode="auto">
          <a:xfrm>
            <a:off x="2233132" y="1957674"/>
            <a:ext cx="3648269" cy="1130754"/>
          </a:xfrm>
          <a:prstGeom prst="roundRect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B823029-7DB9-440D-BA25-48496288A6F1}"/>
              </a:ext>
            </a:extLst>
          </p:cNvPr>
          <p:cNvSpPr txBox="1">
            <a:spLocks/>
          </p:cNvSpPr>
          <p:nvPr/>
        </p:nvSpPr>
        <p:spPr bwMode="auto">
          <a:xfrm>
            <a:off x="6197344" y="3211423"/>
            <a:ext cx="3948143" cy="3226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Finance Council, 5 members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Chair of Fundraising sub-committee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Chair of Building &amp; Grounds sub-committee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appointed by Pastor</a:t>
            </a:r>
            <a:endParaRPr lang="en-US" sz="5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5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Fundraising sub-committee, </a:t>
            </a:r>
            <a:r>
              <a:rPr lang="en-US" sz="12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members</a:t>
            </a:r>
            <a:endParaRPr lang="en-US" sz="16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1782" lvl="1" indent="-285750">
              <a:buFont typeface="Wingdings" panose="05000000000000000000" pitchFamily="2" charset="2"/>
              <a:buChar char="v"/>
            </a:pPr>
            <a:r>
              <a:rPr lang="en-US" sz="10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Chair to sit on the Finance Committee</a:t>
            </a:r>
            <a:endParaRPr lang="en-US" sz="10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MYA Treasurer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Immaculate Conc. Treasurer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Knights of St. Sharbel Treasurer</a:t>
            </a: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appointed by Pastor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&amp; Grounds sub-committee,  </a:t>
            </a:r>
            <a:r>
              <a:rPr lang="en-US" sz="12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members</a:t>
            </a:r>
          </a:p>
          <a:p>
            <a:pPr marL="541782" lvl="1" indent="-285750">
              <a:buFont typeface="Wingdings" panose="05000000000000000000" pitchFamily="2" charset="2"/>
              <a:buChar char="v"/>
            </a:pPr>
            <a:r>
              <a:rPr lang="en-US" sz="10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Chair to sit on the Finance Committee</a:t>
            </a:r>
            <a:endParaRPr lang="en-US" sz="100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1782" lvl="1" indent="-285750">
              <a:spcBef>
                <a:spcPts val="0"/>
              </a:spcBef>
            </a:pPr>
            <a:r>
              <a:rPr 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appointed by Pastor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0C6D03-B019-4B7D-A6D8-BAD70FD08992}"/>
              </a:ext>
            </a:extLst>
          </p:cNvPr>
          <p:cNvSpPr txBox="1">
            <a:spLocks/>
          </p:cNvSpPr>
          <p:nvPr/>
        </p:nvSpPr>
        <p:spPr bwMode="auto">
          <a:xfrm>
            <a:off x="6169351" y="2018529"/>
            <a:ext cx="3594540" cy="10899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>
              <a:buNone/>
            </a:pPr>
            <a:r>
              <a:rPr lang="en-US" sz="1600" b="1" i="1" kern="0" dirty="0">
                <a:solidFill>
                  <a:schemeClr val="bg2">
                    <a:lumMod val="50000"/>
                  </a:schemeClr>
                </a:solidFill>
                <a:latin typeface="Georgia"/>
                <a:ea typeface="+mj-ea"/>
              </a:rPr>
              <a:t>Finance Council </a:t>
            </a:r>
          </a:p>
          <a:p>
            <a:pPr marL="0" indent="0" algn="ctr">
              <a:buNone/>
            </a:pP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Advisory body that cooperates with the Pastor in all aspects of financial life.  Comprised of </a:t>
            </a:r>
            <a:r>
              <a:rPr lang="en-US" sz="1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lay members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DB8FBA-8E2F-479C-9B89-8D4116288117}"/>
              </a:ext>
            </a:extLst>
          </p:cNvPr>
          <p:cNvSpPr/>
          <p:nvPr/>
        </p:nvSpPr>
        <p:spPr bwMode="auto">
          <a:xfrm>
            <a:off x="6152945" y="1949700"/>
            <a:ext cx="3648269" cy="1130754"/>
          </a:xfrm>
          <a:prstGeom prst="roundRect">
            <a:avLst/>
          </a:prstGeom>
          <a:noFill/>
          <a:ln w="158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708003-F79E-4D32-88D7-8E6265502FD7}"/>
              </a:ext>
            </a:extLst>
          </p:cNvPr>
          <p:cNvCxnSpPr>
            <a:cxnSpLocks/>
          </p:cNvCxnSpPr>
          <p:nvPr/>
        </p:nvCxnSpPr>
        <p:spPr bwMode="auto">
          <a:xfrm>
            <a:off x="6216007" y="4133465"/>
            <a:ext cx="3677555" cy="0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bg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1936934" y="6540063"/>
            <a:ext cx="8511899" cy="2740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i="1" dirty="0"/>
              <a:t>* Chairs to be re-elected every 2 years;  Capital Committee additional short-term team to aid in the new construction project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0E9D66D-83D6-471C-8A05-931D9196AEF6}"/>
              </a:ext>
            </a:extLst>
          </p:cNvPr>
          <p:cNvSpPr/>
          <p:nvPr/>
        </p:nvSpPr>
        <p:spPr bwMode="auto">
          <a:xfrm>
            <a:off x="2202957" y="1382259"/>
            <a:ext cx="7690605" cy="435465"/>
          </a:xfrm>
          <a:prstGeom prst="roundRect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10912447" y="50241"/>
            <a:ext cx="1222610" cy="116765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10912448" y="-11922"/>
            <a:ext cx="1318297" cy="13334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431" y="307628"/>
            <a:ext cx="574329" cy="7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04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B974D3-A5F5-4B2A-9B3C-577605F9471A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1A734D-C2D4-4092-B5BC-17C0D55F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1" y="2215301"/>
            <a:ext cx="10990978" cy="2031091"/>
          </a:xfrm>
        </p:spPr>
        <p:txBody>
          <a:bodyPr/>
          <a:lstStyle/>
          <a:p>
            <a:pPr algn="ctr"/>
            <a:r>
              <a:rPr lang="en-US" sz="16600" b="1" i="1" dirty="0">
                <a:solidFill>
                  <a:srgbClr val="006666"/>
                </a:solidFill>
                <a:latin typeface="Baskerville Old Face" panose="02020602080505020303" pitchFamily="18" charset="0"/>
              </a:rPr>
              <a:t>Our Journey</a:t>
            </a:r>
          </a:p>
        </p:txBody>
      </p:sp>
    </p:spTree>
    <p:extLst>
      <p:ext uri="{BB962C8B-B14F-4D97-AF65-F5344CB8AC3E}">
        <p14:creationId xmlns:p14="http://schemas.microsoft.com/office/powerpoint/2010/main" val="294641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B974D3-A5F5-4B2A-9B3C-577605F9471A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sym typeface="Arial" pitchFamily="-11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11776-2B29-4FB1-B943-3251AD98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02" y="665473"/>
            <a:ext cx="4023181" cy="5137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38699-396D-4E0E-91F8-E460E337D552}"/>
              </a:ext>
            </a:extLst>
          </p:cNvPr>
          <p:cNvSpPr txBox="1"/>
          <p:nvPr/>
        </p:nvSpPr>
        <p:spPr>
          <a:xfrm>
            <a:off x="3770719" y="3045917"/>
            <a:ext cx="5791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n w="0"/>
                <a:solidFill>
                  <a:srgbClr val="DEA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Growing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1AB7D-DE32-4B9F-8EA9-92F3DAB13B59}"/>
              </a:ext>
            </a:extLst>
          </p:cNvPr>
          <p:cNvSpPr txBox="1"/>
          <p:nvPr/>
        </p:nvSpPr>
        <p:spPr>
          <a:xfrm>
            <a:off x="5354592" y="4330408"/>
            <a:ext cx="5945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n w="0"/>
                <a:solidFill>
                  <a:srgbClr val="DEA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Together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3E853-9C28-464D-8BF4-5575DCB32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52"/>
          <a:stretch/>
        </p:blipFill>
        <p:spPr>
          <a:xfrm>
            <a:off x="5932208" y="1106648"/>
            <a:ext cx="5203990" cy="9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281354" y="6428792"/>
            <a:ext cx="477894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371788" y="271305"/>
            <a:ext cx="11465169" cy="6284519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10392385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13" y="1375538"/>
            <a:ext cx="8234362" cy="647685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3786-9AFD-406A-8BB1-5A172908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13" y="1954329"/>
            <a:ext cx="10505802" cy="11606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long-term strategic plan,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considering input from the parish community, to realize our aspirations in spiritual needs, sense of fellowship, outreach, social justice, personal growth, culture and connection to Lebanon.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551" y="6300789"/>
            <a:ext cx="705406" cy="555625"/>
          </a:xfrm>
        </p:spPr>
        <p:txBody>
          <a:bodyPr/>
          <a:lstStyle/>
          <a:p>
            <a:pPr>
              <a:defRPr/>
            </a:pPr>
            <a:fld id="{4A57BC44-4837-D143-BC68-72A8A36C32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5EC5E2-45DC-400C-8DD7-F7869B7F1C5F}"/>
              </a:ext>
            </a:extLst>
          </p:cNvPr>
          <p:cNvSpPr txBox="1">
            <a:spLocks/>
          </p:cNvSpPr>
          <p:nvPr/>
        </p:nvSpPr>
        <p:spPr bwMode="auto">
          <a:xfrm>
            <a:off x="678013" y="3272231"/>
            <a:ext cx="8234362" cy="647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</a:rPr>
              <a:t>Key Deliverables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678013" y="3901259"/>
            <a:ext cx="10658259" cy="252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Execution of Parish-wide survey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Development of strategic fundamentals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Vision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Mission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Core Values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Parish Organizational design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 Pastoral Priorities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3-year Strategic Plan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10319920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706" y="347428"/>
            <a:ext cx="779058" cy="98245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ACEC407-9AA5-483A-B6A2-F853D6C31348}"/>
              </a:ext>
            </a:extLst>
          </p:cNvPr>
          <p:cNvSpPr txBox="1">
            <a:spLocks/>
          </p:cNvSpPr>
          <p:nvPr/>
        </p:nvSpPr>
        <p:spPr bwMode="auto">
          <a:xfrm>
            <a:off x="754998" y="340612"/>
            <a:ext cx="9243326" cy="96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buNone/>
            </a:pPr>
            <a:r>
              <a:rPr lang="en-US" sz="5400" b="1" kern="0" dirty="0">
                <a:solidFill>
                  <a:srgbClr val="C00000"/>
                </a:solidFill>
              </a:rPr>
              <a:t>2018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22103895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DAE47D-7CB4-4225-BA2B-0AB86D6F887D}"/>
              </a:ext>
            </a:extLst>
          </p:cNvPr>
          <p:cNvSpPr/>
          <p:nvPr/>
        </p:nvSpPr>
        <p:spPr>
          <a:xfrm>
            <a:off x="562709" y="485193"/>
            <a:ext cx="11166540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40445-91B9-4A91-9A62-17376BAE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270" y="693811"/>
            <a:ext cx="9988061" cy="966062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+mn-lt"/>
                <a:cs typeface="+mn-cs"/>
              </a:rPr>
              <a:t>2018 Survey Overview</a:t>
            </a:r>
          </a:p>
          <a:p>
            <a:pPr algn="ctr"/>
            <a:endParaRPr lang="en-US" sz="6800" dirty="0">
              <a:solidFill>
                <a:srgbClr val="C0000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1147D2-11C3-40E7-B098-46238FB8A360}"/>
              </a:ext>
            </a:extLst>
          </p:cNvPr>
          <p:cNvSpPr txBox="1">
            <a:spLocks/>
          </p:cNvSpPr>
          <p:nvPr/>
        </p:nvSpPr>
        <p:spPr bwMode="auto">
          <a:xfrm>
            <a:off x="586989" y="2150896"/>
            <a:ext cx="3410160" cy="11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US" sz="4400" b="1" kern="0" dirty="0">
                <a:solidFill>
                  <a:srgbClr val="73B432"/>
                </a:solidFill>
              </a:rPr>
              <a:t>200 + </a:t>
            </a:r>
            <a:r>
              <a:rPr lang="en-US" sz="2800" b="1" kern="0" dirty="0">
                <a:solidFill>
                  <a:schemeClr val="bg1">
                    <a:lumMod val="50000"/>
                  </a:schemeClr>
                </a:solidFill>
              </a:rPr>
              <a:t>Respondents</a:t>
            </a:r>
          </a:p>
          <a:p>
            <a:pPr algn="ctr"/>
            <a:endParaRPr lang="en-US" sz="105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632BED7-29D7-43F0-888C-076ED8C5BBA5}"/>
              </a:ext>
            </a:extLst>
          </p:cNvPr>
          <p:cNvSpPr txBox="1">
            <a:spLocks/>
          </p:cNvSpPr>
          <p:nvPr/>
        </p:nvSpPr>
        <p:spPr bwMode="auto">
          <a:xfrm>
            <a:off x="4227846" y="2150896"/>
            <a:ext cx="3769807" cy="11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US" sz="4400" b="1" kern="0" dirty="0">
                <a:solidFill>
                  <a:srgbClr val="73B432"/>
                </a:solidFill>
              </a:rPr>
              <a:t>Broad </a:t>
            </a:r>
            <a:r>
              <a:rPr lang="en-US" sz="2800" b="1" kern="0" dirty="0">
                <a:solidFill>
                  <a:schemeClr val="bg1">
                    <a:lumMod val="50000"/>
                  </a:schemeClr>
                </a:solidFill>
              </a:rPr>
              <a:t>Demographics</a:t>
            </a:r>
          </a:p>
          <a:p>
            <a:pPr algn="ctr"/>
            <a:endParaRPr lang="en-US" sz="105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8288DDA-5CFE-481A-8A05-0539B15EF9EF}"/>
              </a:ext>
            </a:extLst>
          </p:cNvPr>
          <p:cNvSpPr txBox="1">
            <a:spLocks/>
          </p:cNvSpPr>
          <p:nvPr/>
        </p:nvSpPr>
        <p:spPr bwMode="auto">
          <a:xfrm>
            <a:off x="8067989" y="2150896"/>
            <a:ext cx="3769807" cy="11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US" sz="4400" b="1" kern="0" dirty="0">
                <a:solidFill>
                  <a:srgbClr val="73B432"/>
                </a:solidFill>
              </a:rPr>
              <a:t>47%</a:t>
            </a:r>
          </a:p>
          <a:p>
            <a:pPr algn="ctr">
              <a:buClr>
                <a:srgbClr val="C00000"/>
              </a:buClr>
            </a:pPr>
            <a:r>
              <a:rPr lang="en-US" sz="2800" b="1" kern="0" dirty="0">
                <a:solidFill>
                  <a:schemeClr val="bg1">
                    <a:lumMod val="50000"/>
                  </a:schemeClr>
                </a:solidFill>
              </a:rPr>
              <a:t>Satisfaction</a:t>
            </a:r>
          </a:p>
          <a:p>
            <a:pPr algn="ctr"/>
            <a:endParaRPr lang="en-US" sz="105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5F3854-B849-489A-9F6F-56EBFF2E78B7}"/>
              </a:ext>
            </a:extLst>
          </p:cNvPr>
          <p:cNvGrpSpPr/>
          <p:nvPr/>
        </p:nvGrpSpPr>
        <p:grpSpPr>
          <a:xfrm>
            <a:off x="1533628" y="4128881"/>
            <a:ext cx="9007097" cy="1920227"/>
            <a:chOff x="1533628" y="4128881"/>
            <a:chExt cx="9007097" cy="1920227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2437A09C-9496-4D26-AC62-66EFC19D56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23767" y="4128881"/>
              <a:ext cx="4216958" cy="192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2000" b="0" i="0">
                  <a:solidFill>
                    <a:srgbClr val="777777"/>
                  </a:solidFill>
                  <a:latin typeface="Georgia"/>
                  <a:ea typeface="+mn-ea"/>
                  <a:cs typeface="Georgia"/>
                  <a:sym typeface="Arial" pitchFamily="-110" charset="0"/>
                </a:defRPr>
              </a:lvl1pPr>
              <a:lvl2pPr marL="287979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2pPr>
              <a:lvl3pPr marL="575957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3pPr>
              <a:lvl4pPr marL="863936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4pPr>
              <a:lvl5pPr marL="1151914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5pPr>
              <a:lvl6pPr marL="143989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6pPr>
              <a:lvl7pPr marL="172787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7pPr>
              <a:lvl8pPr marL="201584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8pPr>
              <a:lvl9pPr marL="230382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9pPr>
            </a:lstStyle>
            <a:p>
              <a:pPr algn="ctr">
                <a:buClr>
                  <a:srgbClr val="C00000"/>
                </a:buClr>
              </a:pPr>
              <a:r>
                <a:rPr lang="en-US" sz="4000" b="1" kern="0" dirty="0">
                  <a:solidFill>
                    <a:srgbClr val="73B432"/>
                  </a:solidFill>
                </a:rPr>
                <a:t>Sense of Change            </a:t>
              </a:r>
              <a:r>
                <a:rPr lang="en-US" sz="2800" b="1" kern="0" dirty="0">
                  <a:solidFill>
                    <a:schemeClr val="bg1">
                      <a:lumMod val="50000"/>
                    </a:schemeClr>
                  </a:solidFill>
                </a:rPr>
                <a:t>generating excitement</a:t>
              </a:r>
            </a:p>
            <a:p>
              <a:pPr algn="ctr"/>
              <a:endParaRPr lang="en-US" sz="105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5A7815D9-E0B0-4D71-ACD9-28808D509F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33628" y="4128881"/>
              <a:ext cx="4136571" cy="192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2000" b="0" i="0">
                  <a:solidFill>
                    <a:srgbClr val="777777"/>
                  </a:solidFill>
                  <a:latin typeface="Georgia"/>
                  <a:ea typeface="+mn-ea"/>
                  <a:cs typeface="Georgia"/>
                  <a:sym typeface="Arial" pitchFamily="-110" charset="0"/>
                </a:defRPr>
              </a:lvl1pPr>
              <a:lvl2pPr marL="287979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2pPr>
              <a:lvl3pPr marL="575957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3pPr>
              <a:lvl4pPr marL="863936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4pPr>
              <a:lvl5pPr marL="1151914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5pPr>
              <a:lvl6pPr marL="143989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6pPr>
              <a:lvl7pPr marL="172787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7pPr>
              <a:lvl8pPr marL="201584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8pPr>
              <a:lvl9pPr marL="230382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9pPr>
            </a:lstStyle>
            <a:p>
              <a:pPr algn="ctr">
                <a:buClr>
                  <a:srgbClr val="C00000"/>
                </a:buClr>
              </a:pPr>
              <a:r>
                <a:rPr lang="en-US" sz="4000" b="1" kern="0" dirty="0">
                  <a:solidFill>
                    <a:srgbClr val="73B432"/>
                  </a:solidFill>
                </a:rPr>
                <a:t>Themes &amp; Focus Areas </a:t>
              </a:r>
              <a:r>
                <a:rPr lang="en-US" sz="2800" b="1" kern="0" dirty="0">
                  <a:solidFill>
                    <a:schemeClr val="bg1">
                      <a:lumMod val="50000"/>
                    </a:schemeClr>
                  </a:solidFill>
                </a:rPr>
                <a:t>Identified</a:t>
              </a:r>
            </a:p>
            <a:p>
              <a:pPr algn="ctr"/>
              <a:endParaRPr lang="en-US" sz="1050" kern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EF682-6447-4242-A468-31E61C6F2695}"/>
              </a:ext>
            </a:extLst>
          </p:cNvPr>
          <p:cNvSpPr/>
          <p:nvPr/>
        </p:nvSpPr>
        <p:spPr bwMode="auto">
          <a:xfrm>
            <a:off x="10392385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E56FAF-712E-4E29-A1DE-E4607903C3C1}"/>
              </a:ext>
            </a:extLst>
          </p:cNvPr>
          <p:cNvSpPr/>
          <p:nvPr/>
        </p:nvSpPr>
        <p:spPr>
          <a:xfrm>
            <a:off x="10319920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3AFAA3-C5F7-4AD3-9433-C5A4E85A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706" y="347428"/>
            <a:ext cx="779058" cy="9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10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A7674E-5048-429A-8051-5D2520C2E35C}"/>
              </a:ext>
            </a:extLst>
          </p:cNvPr>
          <p:cNvSpPr/>
          <p:nvPr/>
        </p:nvSpPr>
        <p:spPr>
          <a:xfrm>
            <a:off x="562709" y="485193"/>
            <a:ext cx="11166540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40445-91B9-4A91-9A62-17376BAE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198" y="2150793"/>
            <a:ext cx="4156668" cy="68887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Top 3 Themes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37A09C-9496-4D26-AC62-66EFC19D5684}"/>
              </a:ext>
            </a:extLst>
          </p:cNvPr>
          <p:cNvSpPr txBox="1">
            <a:spLocks/>
          </p:cNvSpPr>
          <p:nvPr/>
        </p:nvSpPr>
        <p:spPr bwMode="auto">
          <a:xfrm>
            <a:off x="1132597" y="3274713"/>
            <a:ext cx="4544719" cy="294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b="1" kern="0" dirty="0">
                <a:solidFill>
                  <a:srgbClr val="73B432"/>
                </a:solidFill>
                <a:latin typeface="Arial (body)"/>
              </a:rPr>
              <a:t>Facilities:  </a:t>
            </a:r>
            <a:r>
              <a:rPr lang="en-US" b="1" kern="0" dirty="0">
                <a:solidFill>
                  <a:schemeClr val="bg1">
                    <a:lumMod val="50000"/>
                  </a:schemeClr>
                </a:solidFill>
                <a:latin typeface="Arial (body)"/>
              </a:rPr>
              <a:t>bigger, better, more enabling of a community life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b="1" kern="0" dirty="0">
              <a:solidFill>
                <a:schemeClr val="bg1">
                  <a:lumMod val="50000"/>
                </a:schemeClr>
              </a:solidFill>
              <a:latin typeface="Arial (body)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kern="0" dirty="0">
                <a:solidFill>
                  <a:schemeClr val="bg1">
                    <a:lumMod val="50000"/>
                  </a:schemeClr>
                </a:solidFill>
                <a:latin typeface="Arial (body)"/>
              </a:rPr>
              <a:t>Building a stronger sense of </a:t>
            </a:r>
            <a:r>
              <a:rPr lang="en-US" sz="2200" b="1" kern="0" dirty="0">
                <a:solidFill>
                  <a:srgbClr val="73B432"/>
                </a:solidFill>
                <a:latin typeface="Arial (body)"/>
              </a:rPr>
              <a:t>Community</a:t>
            </a:r>
            <a:r>
              <a:rPr lang="en-US" b="1" kern="0" dirty="0">
                <a:solidFill>
                  <a:schemeClr val="bg1">
                    <a:lumMod val="50000"/>
                  </a:schemeClr>
                </a:solidFill>
                <a:latin typeface="Arial (body)"/>
              </a:rPr>
              <a:t> </a:t>
            </a:r>
            <a:r>
              <a:rPr lang="en-US" sz="2200" b="1" kern="0" dirty="0">
                <a:solidFill>
                  <a:srgbClr val="73B432"/>
                </a:solidFill>
                <a:latin typeface="Arial (body)"/>
              </a:rPr>
              <a:t>&amp; Inclusion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b="1" kern="0" dirty="0">
              <a:solidFill>
                <a:schemeClr val="bg1">
                  <a:lumMod val="50000"/>
                </a:schemeClr>
              </a:solidFill>
              <a:latin typeface="Arial (body)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b="1" kern="0" dirty="0">
                <a:solidFill>
                  <a:schemeClr val="bg1">
                    <a:lumMod val="50000"/>
                  </a:schemeClr>
                </a:solidFill>
                <a:latin typeface="Arial (body)"/>
              </a:rPr>
              <a:t>Increased </a:t>
            </a:r>
            <a:r>
              <a:rPr lang="en-US" sz="2200" b="1" kern="0" dirty="0">
                <a:solidFill>
                  <a:srgbClr val="73B432"/>
                </a:solidFill>
                <a:latin typeface="Arial (body)"/>
              </a:rPr>
              <a:t>Spiritual life </a:t>
            </a:r>
            <a:r>
              <a:rPr lang="en-US" b="1" kern="0" dirty="0">
                <a:solidFill>
                  <a:schemeClr val="bg1">
                    <a:lumMod val="50000"/>
                  </a:schemeClr>
                </a:solidFill>
                <a:latin typeface="Arial (body)"/>
              </a:rPr>
              <a:t>(Bible studies, evening prayers, etc…)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DCB9A4-021E-465E-8636-52D64DA1E76E}"/>
              </a:ext>
            </a:extLst>
          </p:cNvPr>
          <p:cNvSpPr/>
          <p:nvPr/>
        </p:nvSpPr>
        <p:spPr bwMode="auto">
          <a:xfrm>
            <a:off x="10392385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E2A57F-5AC9-4DAC-A091-20952A4C8617}"/>
              </a:ext>
            </a:extLst>
          </p:cNvPr>
          <p:cNvSpPr/>
          <p:nvPr/>
        </p:nvSpPr>
        <p:spPr>
          <a:xfrm>
            <a:off x="10319920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7FC604-CBEE-4564-8B80-A98F7DC8B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706" y="347428"/>
            <a:ext cx="779058" cy="982458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D865CA51-8DA6-439B-A026-A079915E7DB1}"/>
              </a:ext>
            </a:extLst>
          </p:cNvPr>
          <p:cNvSpPr txBox="1">
            <a:spLocks/>
          </p:cNvSpPr>
          <p:nvPr/>
        </p:nvSpPr>
        <p:spPr bwMode="auto">
          <a:xfrm>
            <a:off x="1095270" y="693811"/>
            <a:ext cx="9988061" cy="96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2000" b="0" i="0">
                <a:solidFill>
                  <a:srgbClr val="777777"/>
                </a:solidFill>
                <a:latin typeface="Georgia"/>
                <a:ea typeface="+mn-ea"/>
                <a:cs typeface="Georgia"/>
                <a:sym typeface="Arial" pitchFamily="-110" charset="0"/>
              </a:defRPr>
            </a:lvl1pPr>
            <a:lvl2pPr marL="287979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575957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863936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151914" indent="0" algn="ctr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43989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1727872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01584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303828" indent="0" algn="ctr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algn="ctr"/>
            <a:r>
              <a:rPr lang="en-US" sz="5400" b="1" kern="0" dirty="0">
                <a:solidFill>
                  <a:srgbClr val="C00000"/>
                </a:solidFill>
                <a:latin typeface="+mn-lt"/>
                <a:cs typeface="+mn-cs"/>
              </a:rPr>
              <a:t>2018 Survey Highlights</a:t>
            </a:r>
          </a:p>
          <a:p>
            <a:pPr algn="ctr"/>
            <a:endParaRPr lang="en-US" sz="6800" kern="0" dirty="0">
              <a:solidFill>
                <a:srgbClr val="C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644407-36EC-428C-9221-B2D4DABB14B5}"/>
              </a:ext>
            </a:extLst>
          </p:cNvPr>
          <p:cNvSpPr/>
          <p:nvPr/>
        </p:nvSpPr>
        <p:spPr bwMode="auto">
          <a:xfrm>
            <a:off x="927797" y="1979525"/>
            <a:ext cx="4903596" cy="4290646"/>
          </a:xfrm>
          <a:prstGeom prst="roundRect">
            <a:avLst/>
          </a:prstGeom>
          <a:noFill/>
          <a:ln w="12700" cap="flat" cmpd="sng" algn="ctr">
            <a:solidFill>
              <a:srgbClr val="777777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777777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101EC3-7323-491E-8B94-4E3D4DA46311}"/>
              </a:ext>
            </a:extLst>
          </p:cNvPr>
          <p:cNvGrpSpPr/>
          <p:nvPr/>
        </p:nvGrpSpPr>
        <p:grpSpPr>
          <a:xfrm>
            <a:off x="6430944" y="1979525"/>
            <a:ext cx="4903596" cy="4309331"/>
            <a:chOff x="6430944" y="1979525"/>
            <a:chExt cx="4903596" cy="4309331"/>
          </a:xfrm>
        </p:grpSpPr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ACCC20F9-1470-41CC-9437-2753510EE2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92682" y="2090502"/>
              <a:ext cx="4180119" cy="829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2000" b="0" i="0">
                  <a:solidFill>
                    <a:srgbClr val="777777"/>
                  </a:solidFill>
                  <a:latin typeface="Georgia"/>
                  <a:ea typeface="+mn-ea"/>
                  <a:cs typeface="Georgia"/>
                  <a:sym typeface="Arial" pitchFamily="-110" charset="0"/>
                </a:defRPr>
              </a:lvl1pPr>
              <a:lvl2pPr marL="287979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2pPr>
              <a:lvl3pPr marL="575957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3pPr>
              <a:lvl4pPr marL="863936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4pPr>
              <a:lvl5pPr marL="1151914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5pPr>
              <a:lvl6pPr marL="143989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6pPr>
              <a:lvl7pPr marL="172787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7pPr>
              <a:lvl8pPr marL="201584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8pPr>
              <a:lvl9pPr marL="230382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9pPr>
            </a:lstStyle>
            <a:p>
              <a:pPr algn="ctr"/>
              <a:r>
                <a:rPr lang="en-US" sz="3400" b="1" kern="0" dirty="0">
                  <a:solidFill>
                    <a:schemeClr val="bg2">
                      <a:lumMod val="50000"/>
                    </a:schemeClr>
                  </a:solidFill>
                </a:rPr>
                <a:t>Top 3 Area’s of Focus</a:t>
              </a:r>
            </a:p>
          </p:txBody>
        </p: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CF4241DF-2143-45A8-8985-BAFF25F807D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92682" y="3345049"/>
              <a:ext cx="4541857" cy="294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2000" b="0" i="0">
                  <a:solidFill>
                    <a:srgbClr val="777777"/>
                  </a:solidFill>
                  <a:latin typeface="Georgia"/>
                  <a:ea typeface="+mn-ea"/>
                  <a:cs typeface="Georgia"/>
                  <a:sym typeface="Arial" pitchFamily="-110" charset="0"/>
                </a:defRPr>
              </a:lvl1pPr>
              <a:lvl2pPr marL="287979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2pPr>
              <a:lvl3pPr marL="575957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3pPr>
              <a:lvl4pPr marL="863936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4pPr>
              <a:lvl5pPr marL="1151914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400">
                  <a:solidFill>
                    <a:srgbClr val="595959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5pPr>
              <a:lvl6pPr marL="143989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6pPr>
              <a:lvl7pPr marL="1727872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7pPr>
              <a:lvl8pPr marL="201584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8pPr>
              <a:lvl9pPr marL="2303828" indent="0" algn="ctr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None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9pPr>
            </a:lstStyle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US" b="1" kern="0" dirty="0">
                  <a:solidFill>
                    <a:schemeClr val="bg1">
                      <a:lumMod val="50000"/>
                    </a:schemeClr>
                  </a:solidFill>
                  <a:latin typeface="Arial (body)"/>
                </a:rPr>
                <a:t>Children </a:t>
              </a:r>
              <a:r>
                <a:rPr lang="en-US" sz="2200" b="1" kern="0" dirty="0">
                  <a:solidFill>
                    <a:srgbClr val="73B432"/>
                  </a:solidFill>
                  <a:latin typeface="Arial (body)"/>
                </a:rPr>
                <a:t>Religious Education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endParaRPr lang="en-US" b="1" kern="0" dirty="0">
                <a:solidFill>
                  <a:schemeClr val="bg1">
                    <a:lumMod val="50000"/>
                  </a:schemeClr>
                </a:solidFill>
                <a:latin typeface="Arial (body)"/>
              </a:endParaRP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US" b="1" kern="0" dirty="0">
                  <a:solidFill>
                    <a:schemeClr val="bg1">
                      <a:lumMod val="50000"/>
                    </a:schemeClr>
                  </a:solidFill>
                  <a:latin typeface="Arial (body)"/>
                </a:rPr>
                <a:t>Providing opportunities to </a:t>
              </a:r>
              <a:r>
                <a:rPr lang="en-US" sz="2200" b="1" kern="0" dirty="0">
                  <a:solidFill>
                    <a:srgbClr val="73B432"/>
                  </a:solidFill>
                  <a:latin typeface="Arial (body)"/>
                </a:rPr>
                <a:t>help the needy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endParaRPr lang="en-US" b="1" kern="0" dirty="0">
                <a:solidFill>
                  <a:schemeClr val="bg1">
                    <a:lumMod val="50000"/>
                  </a:schemeClr>
                </a:solidFill>
                <a:latin typeface="Arial (body)"/>
              </a:endParaRP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en-US" b="1" kern="0" dirty="0">
                  <a:solidFill>
                    <a:schemeClr val="bg1">
                      <a:lumMod val="50000"/>
                    </a:schemeClr>
                  </a:solidFill>
                  <a:latin typeface="Arial (body)"/>
                </a:rPr>
                <a:t>Developing a sense of </a:t>
              </a:r>
              <a:r>
                <a:rPr lang="en-US" sz="2200" b="1" kern="0" dirty="0">
                  <a:solidFill>
                    <a:srgbClr val="73B432"/>
                  </a:solidFill>
                  <a:latin typeface="Arial (body)"/>
                </a:rPr>
                <a:t>Parish Community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4851287-EF9A-4497-BA78-FE59DC04EADD}"/>
                </a:ext>
              </a:extLst>
            </p:cNvPr>
            <p:cNvSpPr/>
            <p:nvPr/>
          </p:nvSpPr>
          <p:spPr bwMode="auto">
            <a:xfrm>
              <a:off x="6430944" y="1979525"/>
              <a:ext cx="4903596" cy="4290646"/>
            </a:xfrm>
            <a:prstGeom prst="roundRect">
              <a:avLst/>
            </a:prstGeom>
            <a:noFill/>
            <a:ln w="12700" cap="flat" cmpd="sng" algn="ctr">
              <a:solidFill>
                <a:srgbClr val="777777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777777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7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9E17F3-0E62-4F47-A4E9-B0E41031E1F9}"/>
              </a:ext>
            </a:extLst>
          </p:cNvPr>
          <p:cNvSpPr/>
          <p:nvPr/>
        </p:nvSpPr>
        <p:spPr bwMode="auto">
          <a:xfrm>
            <a:off x="1878564" y="6428792"/>
            <a:ext cx="3181739" cy="345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4B63C-472E-432F-9774-C70FF70FE9A6}"/>
              </a:ext>
            </a:extLst>
          </p:cNvPr>
          <p:cNvSpPr/>
          <p:nvPr/>
        </p:nvSpPr>
        <p:spPr>
          <a:xfrm>
            <a:off x="562709" y="485193"/>
            <a:ext cx="11166540" cy="6070631"/>
          </a:xfrm>
          <a:prstGeom prst="rect">
            <a:avLst/>
          </a:prstGeom>
          <a:noFill/>
          <a:ln w="28575">
            <a:solidFill>
              <a:srgbClr val="0080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055DF-B414-435C-B3CA-69918C26C677}"/>
              </a:ext>
            </a:extLst>
          </p:cNvPr>
          <p:cNvSpPr/>
          <p:nvPr/>
        </p:nvSpPr>
        <p:spPr bwMode="auto">
          <a:xfrm>
            <a:off x="10492869" y="1"/>
            <a:ext cx="1642188" cy="159553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06C16-CCD8-4F85-97D8-6B973BED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21" y="682201"/>
            <a:ext cx="8234362" cy="647685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Strategic Fundamentals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0CDA5-8A87-4DB6-B279-B88F0780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C88DD0-141C-4BEF-B0E1-274BB704312D}"/>
              </a:ext>
            </a:extLst>
          </p:cNvPr>
          <p:cNvSpPr txBox="1">
            <a:spLocks/>
          </p:cNvSpPr>
          <p:nvPr/>
        </p:nvSpPr>
        <p:spPr bwMode="auto">
          <a:xfrm>
            <a:off x="984905" y="1891677"/>
            <a:ext cx="10470215" cy="777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buNone/>
            </a:pPr>
            <a:r>
              <a:rPr lang="en-US" sz="1800" i="1" kern="0" dirty="0">
                <a:solidFill>
                  <a:schemeClr val="accent1">
                    <a:lumMod val="50000"/>
                  </a:schemeClr>
                </a:solidFill>
              </a:rPr>
              <a:t>We will be an active, growing, and welcoming community living the faith, values, and traditions of the Maronite Church of Antioch.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700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3F0B50-9182-413B-B3D1-3FE937B0813E}"/>
              </a:ext>
            </a:extLst>
          </p:cNvPr>
          <p:cNvSpPr/>
          <p:nvPr/>
        </p:nvSpPr>
        <p:spPr>
          <a:xfrm>
            <a:off x="10420404" y="-65760"/>
            <a:ext cx="1838633" cy="1808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- St Sharbel Church - 2018 Steering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2F851-5E90-4294-9E88-A3AE79D9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190" y="347428"/>
            <a:ext cx="779058" cy="98245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1503B16-E356-439A-A592-E635C893BAD0}"/>
              </a:ext>
            </a:extLst>
          </p:cNvPr>
          <p:cNvSpPr txBox="1">
            <a:spLocks/>
          </p:cNvSpPr>
          <p:nvPr/>
        </p:nvSpPr>
        <p:spPr bwMode="auto">
          <a:xfrm>
            <a:off x="984906" y="1438648"/>
            <a:ext cx="1738765" cy="34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r>
              <a:rPr lang="en-US" sz="2400" b="1" i="1" kern="0" dirty="0">
                <a:solidFill>
                  <a:schemeClr val="bg2">
                    <a:lumMod val="50000"/>
                  </a:schemeClr>
                </a:solidFill>
              </a:rPr>
              <a:t>Vision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69DB2D-9BAF-409B-80C1-045B67D6298B}"/>
              </a:ext>
            </a:extLst>
          </p:cNvPr>
          <p:cNvSpPr txBox="1">
            <a:spLocks/>
          </p:cNvSpPr>
          <p:nvPr/>
        </p:nvSpPr>
        <p:spPr bwMode="auto">
          <a:xfrm>
            <a:off x="984905" y="3142834"/>
            <a:ext cx="10470215" cy="777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168" indent="-237744" algn="l" rtl="0" eaLnBrk="0" fontAlgn="base" hangingPunct="0">
              <a:spcBef>
                <a:spcPts val="563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1pPr>
            <a:lvl2pPr marL="457200" indent="-228600" algn="l" rtl="0" eaLnBrk="0" fontAlgn="base" hangingPunct="0"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2pPr>
            <a:lvl3pPr marL="766763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3pPr>
            <a:lvl4pPr marL="1022350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4pPr>
            <a:lvl5pPr marL="1279525" indent="-188913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110" charset="0"/>
              <a:buChar char="»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5pPr>
            <a:lvl6pPr marL="1775869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063847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351826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2639803" indent="-191986" algn="l" rtl="0" fontAlgn="base">
              <a:spcBef>
                <a:spcPts val="379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>
              <a:buNone/>
            </a:pPr>
            <a:r>
              <a:rPr lang="en-US" sz="1800" i="1" kern="0" dirty="0">
                <a:solidFill>
                  <a:schemeClr val="accent1">
                    <a:lumMod val="50000"/>
                  </a:schemeClr>
                </a:solidFill>
              </a:rPr>
              <a:t>To preserve our Antiochene Aramaic heritage and practice our Maronite Catholic Faith as Disciples of Christ in the local community and beyond.</a:t>
            </a:r>
          </a:p>
          <a:p>
            <a:pPr marL="0" indent="0">
              <a:buNone/>
            </a:pPr>
            <a:endParaRPr lang="en-US" sz="1800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554DA75-1ED9-4CC6-BE54-E09FE2AAEBD6}"/>
              </a:ext>
            </a:extLst>
          </p:cNvPr>
          <p:cNvSpPr txBox="1">
            <a:spLocks/>
          </p:cNvSpPr>
          <p:nvPr/>
        </p:nvSpPr>
        <p:spPr bwMode="auto">
          <a:xfrm>
            <a:off x="984906" y="2689805"/>
            <a:ext cx="1738765" cy="34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/>
                <a:ea typeface="+mj-ea"/>
                <a:cs typeface="Georgia"/>
                <a:sym typeface="Arial" pitchFamily="-11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30617"/>
                </a:solidFill>
                <a:latin typeface="Georgia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5pPr>
            <a:lvl6pPr marL="28797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6pPr>
            <a:lvl7pPr marL="575957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7pPr>
            <a:lvl8pPr marL="86393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8pPr>
            <a:lvl9pPr marL="115191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30617"/>
                </a:solidFill>
                <a:latin typeface="Arial" pitchFamily="-110" charset="0"/>
                <a:ea typeface="ヒラギノ角ゴ ProN W6" pitchFamily="-110" charset="-128"/>
                <a:cs typeface="ヒラギノ角ゴ ProN W6" pitchFamily="-110" charset="-128"/>
                <a:sym typeface="Arial" pitchFamily="-110" charset="0"/>
              </a:defRPr>
            </a:lvl9pPr>
          </a:lstStyle>
          <a:p>
            <a:r>
              <a:rPr lang="en-US" sz="2400" b="1" i="1" kern="0" dirty="0">
                <a:solidFill>
                  <a:schemeClr val="bg2">
                    <a:lumMod val="50000"/>
                  </a:schemeClr>
                </a:solidFill>
              </a:rPr>
              <a:t>Mission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347EC-E80E-49C8-957B-D962E59061E1}"/>
              </a:ext>
            </a:extLst>
          </p:cNvPr>
          <p:cNvGrpSpPr/>
          <p:nvPr/>
        </p:nvGrpSpPr>
        <p:grpSpPr>
          <a:xfrm>
            <a:off x="984905" y="3990462"/>
            <a:ext cx="10570771" cy="2464125"/>
            <a:chOff x="576268" y="3990461"/>
            <a:chExt cx="7847040" cy="2464125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A2E2C762-6C6A-4809-B0E1-32463DCED3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0914" y="4443490"/>
              <a:ext cx="7772394" cy="2011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01168" indent="-237744" algn="l" rtl="0" eaLnBrk="0" fontAlgn="base" hangingPunct="0">
                <a:spcBef>
                  <a:spcPts val="563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-110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1pPr>
              <a:lvl2pPr marL="457200" indent="-228600" algn="l" rtl="0" eaLnBrk="0" fontAlgn="base" hangingPunct="0"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-110" charset="0"/>
                <a:buChar char="–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2pPr>
              <a:lvl3pPr marL="766763" indent="-188913" algn="l" rtl="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-110" charset="0"/>
                <a:buChar char="•"/>
                <a:defRPr sz="14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3pPr>
              <a:lvl4pPr marL="1022350" indent="-188913" algn="l" rtl="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-110" charset="0"/>
                <a:buChar char="–"/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4pPr>
              <a:lvl5pPr marL="1279525" indent="-188913" algn="l" rtl="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itchFamily="-110" charset="0"/>
                <a:buChar char="»"/>
                <a:defRPr sz="9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5pPr>
              <a:lvl6pPr marL="1775869" indent="-191986" algn="l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Char char="»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6pPr>
              <a:lvl7pPr marL="2063847" indent="-191986" algn="l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Char char="»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7pPr>
              <a:lvl8pPr marL="2351826" indent="-191986" algn="l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Char char="»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8pPr>
              <a:lvl9pPr marL="2639803" indent="-191986" algn="l" rtl="0" fontAlgn="base">
                <a:spcBef>
                  <a:spcPts val="379"/>
                </a:spcBef>
                <a:spcAft>
                  <a:spcPct val="0"/>
                </a:spcAft>
                <a:buSzPct val="100000"/>
                <a:buFont typeface="Arial" pitchFamily="-110" charset="0"/>
                <a:buChar char="»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itchFamily="-110" charset="0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700" b="1" i="1" kern="0" dirty="0">
                  <a:solidFill>
                    <a:schemeClr val="accent1">
                      <a:lumMod val="50000"/>
                    </a:schemeClr>
                  </a:solidFill>
                </a:rPr>
                <a:t>Liturgical Worship:  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</a:rPr>
                <a:t>strongest anchor enabling us to receive God’s grace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700" b="1" i="1" kern="0" dirty="0">
                  <a:solidFill>
                    <a:schemeClr val="accent1">
                      <a:lumMod val="50000"/>
                    </a:schemeClr>
                  </a:solidFill>
                </a:rPr>
                <a:t>Fellowship:  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</a:rPr>
                <a:t>caring community towards others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700" b="1" i="1" kern="0" dirty="0">
                  <a:solidFill>
                    <a:schemeClr val="accent1">
                      <a:lumMod val="50000"/>
                    </a:schemeClr>
                  </a:solidFill>
                </a:rPr>
                <a:t>Discipleship:  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</a:rPr>
                <a:t>emulate Jesus in our lives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700" b="1" i="1" kern="0" dirty="0">
                  <a:solidFill>
                    <a:schemeClr val="accent1">
                      <a:lumMod val="50000"/>
                    </a:schemeClr>
                  </a:solidFill>
                </a:rPr>
                <a:t>Apostleship:  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</a:rPr>
                <a:t>servants of evangelization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700" b="1" i="1" kern="0" dirty="0">
                  <a:solidFill>
                    <a:schemeClr val="accent1">
                      <a:lumMod val="50000"/>
                    </a:schemeClr>
                  </a:solidFill>
                </a:rPr>
                <a:t>Stewardship:  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</a:rPr>
                <a:t>cultivate and share our God given time, talent &amp; treasures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1700" b="1" i="1" kern="0" dirty="0">
                  <a:solidFill>
                    <a:schemeClr val="accent1">
                      <a:lumMod val="50000"/>
                    </a:schemeClr>
                  </a:solidFill>
                </a:rPr>
                <a:t>Communionship:  </a:t>
              </a:r>
              <a:r>
                <a:rPr lang="en-US" sz="1600" kern="0" dirty="0">
                  <a:solidFill>
                    <a:schemeClr val="accent1">
                      <a:lumMod val="50000"/>
                    </a:schemeClr>
                  </a:solidFill>
                </a:rPr>
                <a:t>with our Eparchy and other Maronites around the world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en-US" sz="1600" kern="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en-US" sz="1600" kern="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buNone/>
              </a:pPr>
              <a:endParaRPr lang="en-US" sz="1600" kern="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0" indent="0">
                <a:buNone/>
              </a:pPr>
              <a:endParaRPr lang="en-US" sz="16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AB76AFEA-3C17-4040-A966-893CA07B30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6268" y="3990461"/>
              <a:ext cx="2960034" cy="345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F30617"/>
                  </a:solidFill>
                  <a:latin typeface="Georgia"/>
                  <a:ea typeface="+mj-ea"/>
                  <a:cs typeface="Georgia"/>
                  <a:sym typeface="Arial" pitchFamily="-110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F30617"/>
                  </a:solidFill>
                  <a:latin typeface="Georgia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F30617"/>
                  </a:solidFill>
                  <a:latin typeface="Georgia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F30617"/>
                  </a:solidFill>
                  <a:latin typeface="Georgia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F30617"/>
                  </a:solidFill>
                  <a:latin typeface="Georgia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5pPr>
              <a:lvl6pPr marL="287979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30617"/>
                  </a:solidFill>
                  <a:latin typeface="Arial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6pPr>
              <a:lvl7pPr marL="575957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30617"/>
                  </a:solidFill>
                  <a:latin typeface="Arial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7pPr>
              <a:lvl8pPr marL="863936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30617"/>
                  </a:solidFill>
                  <a:latin typeface="Arial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8pPr>
              <a:lvl9pPr marL="1151914" algn="l" rtl="0" fontAlgn="base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F30617"/>
                  </a:solidFill>
                  <a:latin typeface="Arial" pitchFamily="-110" charset="0"/>
                  <a:ea typeface="ヒラギノ角ゴ ProN W6" pitchFamily="-110" charset="-128"/>
                  <a:cs typeface="ヒラギノ角ゴ ProN W6" pitchFamily="-110" charset="-128"/>
                  <a:sym typeface="Arial" pitchFamily="-110" charset="0"/>
                </a:defRPr>
              </a:lvl9pPr>
            </a:lstStyle>
            <a:p>
              <a:r>
                <a:rPr lang="en-US" sz="2400" b="1" i="1" kern="0" dirty="0">
                  <a:solidFill>
                    <a:schemeClr val="accent1">
                      <a:lumMod val="50000"/>
                    </a:schemeClr>
                  </a:solidFill>
                </a:rPr>
                <a:t>Six Core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183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Slide">
  <a:themeElements>
    <a:clrScheme name="">
      <a:dk1>
        <a:srgbClr val="777777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333399"/>
      </a:accent2>
      <a:accent3>
        <a:srgbClr val="FFFFFF"/>
      </a:accent3>
      <a:accent4>
        <a:srgbClr val="656565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 Slide">
  <a:themeElements>
    <a:clrScheme name="">
      <a:dk1>
        <a:srgbClr val="777777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333399"/>
      </a:accent2>
      <a:accent3>
        <a:srgbClr val="FFFFFF"/>
      </a:accent3>
      <a:accent4>
        <a:srgbClr val="656565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">
  <a:themeElements>
    <a:clrScheme name="">
      <a:dk1>
        <a:srgbClr val="777777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333399"/>
      </a:accent2>
      <a:accent3>
        <a:srgbClr val="FFFFFF"/>
      </a:accent3>
      <a:accent4>
        <a:srgbClr val="656565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JJConsumer">
      <a:dk1>
        <a:srgbClr val="7E7E7E"/>
      </a:dk1>
      <a:lt1>
        <a:srgbClr val="FFFFFF"/>
      </a:lt1>
      <a:dk2>
        <a:srgbClr val="000000"/>
      </a:dk2>
      <a:lt2>
        <a:srgbClr val="14B9B9"/>
      </a:lt2>
      <a:accent1>
        <a:srgbClr val="005A78"/>
      </a:accent1>
      <a:accent2>
        <a:srgbClr val="FF7832"/>
      </a:accent2>
      <a:accent3>
        <a:srgbClr val="6E2873"/>
      </a:accent3>
      <a:accent4>
        <a:srgbClr val="F30617"/>
      </a:accent4>
      <a:accent5>
        <a:srgbClr val="73B432"/>
      </a:accent5>
      <a:accent6>
        <a:srgbClr val="414141"/>
      </a:accent6>
      <a:hlink>
        <a:srgbClr val="14B9B9"/>
      </a:hlink>
      <a:folHlink>
        <a:srgbClr val="818181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18037</TotalTime>
  <Pages>0</Pages>
  <Words>2463</Words>
  <Characters>0</Characters>
  <Application>Microsoft Office PowerPoint</Application>
  <PresentationFormat>Widescreen</PresentationFormat>
  <Lines>0</Lines>
  <Paragraphs>418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Arial (body)</vt:lpstr>
      <vt:lpstr>Baskerville Old Face</vt:lpstr>
      <vt:lpstr>Calibri</vt:lpstr>
      <vt:lpstr>Calibri Light</vt:lpstr>
      <vt:lpstr>Georgia</vt:lpstr>
      <vt:lpstr>Lucida Calligraphy</vt:lpstr>
      <vt:lpstr>Whitney</vt:lpstr>
      <vt:lpstr>Whitney-Semibold</vt:lpstr>
      <vt:lpstr>Wingdings</vt:lpstr>
      <vt:lpstr>Cover Slide</vt:lpstr>
      <vt:lpstr>Divider Slide</vt:lpstr>
      <vt:lpstr>Title Slide</vt:lpstr>
      <vt:lpstr>Title &amp; Bullets</vt:lpstr>
      <vt:lpstr>Blank Slide</vt:lpstr>
      <vt:lpstr>1_Office Theme</vt:lpstr>
      <vt:lpstr>PowerPoint Presentation</vt:lpstr>
      <vt:lpstr>PowerPoint Presentation</vt:lpstr>
      <vt:lpstr>PowerPoint Presentation</vt:lpstr>
      <vt:lpstr>Our Journey</vt:lpstr>
      <vt:lpstr>PowerPoint Presentation</vt:lpstr>
      <vt:lpstr>Objective</vt:lpstr>
      <vt:lpstr>PowerPoint Presentation</vt:lpstr>
      <vt:lpstr>PowerPoint Presentation</vt:lpstr>
      <vt:lpstr>Strategic Fundamentals</vt:lpstr>
      <vt:lpstr>NEW!  5 Foundational Ministries</vt:lpstr>
      <vt:lpstr>PowerPoint Presentation</vt:lpstr>
      <vt:lpstr>PowerPoint Presentation</vt:lpstr>
      <vt:lpstr>St. Sharbel Church 3 Year Plan</vt:lpstr>
      <vt:lpstr>St. Sharbel Church  Financial Update</vt:lpstr>
      <vt:lpstr>PowerPoint Presentation</vt:lpstr>
      <vt:lpstr>PowerPoint Presentation</vt:lpstr>
      <vt:lpstr>PowerPoint Presentation</vt:lpstr>
      <vt:lpstr>St. Sharbel Church  New Building Planning</vt:lpstr>
      <vt:lpstr>New Building Process &amp; Approach</vt:lpstr>
      <vt:lpstr>Building Plan</vt:lpstr>
      <vt:lpstr>Building Plan</vt:lpstr>
      <vt:lpstr>Building Plan</vt:lpstr>
      <vt:lpstr>New Building Development Next Steps</vt:lpstr>
      <vt:lpstr>PowerPoint Presentation</vt:lpstr>
      <vt:lpstr>PowerPoint Presentation</vt:lpstr>
      <vt:lpstr>PowerPoint Presentation</vt:lpstr>
      <vt:lpstr>Parish Survey</vt:lpstr>
      <vt:lpstr>Organizational Design</vt:lpstr>
      <vt:lpstr>Leadership &amp; Governance</vt:lpstr>
      <vt:lpstr>Leadership &amp;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Frank, Paulette [CPCUS]</dc:creator>
  <cp:lastModifiedBy>Rita Hage-Boutros</cp:lastModifiedBy>
  <cp:revision>623</cp:revision>
  <cp:lastPrinted>2009-11-03T23:13:07Z</cp:lastPrinted>
  <dcterms:created xsi:type="dcterms:W3CDTF">2011-07-27T19:49:12Z</dcterms:created>
  <dcterms:modified xsi:type="dcterms:W3CDTF">2019-03-14T15:25:35Z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194111</vt:lpwstr>
  </property>
  <property fmtid="{D5CDD505-2E9C-101B-9397-08002B2CF9AE}" pid="3" name="NXPowerLiteVersion">
    <vt:lpwstr>D3.5.1</vt:lpwstr>
  </property>
</Properties>
</file>