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88" r:id="rId15"/>
    <p:sldId id="294" r:id="rId16"/>
    <p:sldId id="295" r:id="rId17"/>
    <p:sldId id="296" r:id="rId18"/>
    <p:sldId id="291" r:id="rId19"/>
    <p:sldId id="297" r:id="rId20"/>
    <p:sldId id="292" r:id="rId21"/>
    <p:sldId id="293"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90" r:id="rId40"/>
    <p:sldId id="285" r:id="rId4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2E0183A-1996-4C87-853A-49C1E0834F71}" type="datetimeFigureOut">
              <a:rPr lang="en-US" smtClean="0"/>
              <a:t>11/9/2021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2F49598-9F3A-41C7-B098-6EA7DE03EBE0}" type="slidenum">
              <a:rPr lang="en-US" smtClean="0"/>
              <a:t>‹#›</a:t>
            </a:fld>
            <a:endParaRPr lang="en-US"/>
          </a:p>
        </p:txBody>
      </p:sp>
    </p:spTree>
    <p:extLst>
      <p:ext uri="{BB962C8B-B14F-4D97-AF65-F5344CB8AC3E}">
        <p14:creationId xmlns:p14="http://schemas.microsoft.com/office/powerpoint/2010/main" val="148811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49598-9F3A-41C7-B098-6EA7DE03EBE0}" type="slidenum">
              <a:rPr lang="en-US" smtClean="0"/>
              <a:t>5</a:t>
            </a:fld>
            <a:endParaRPr lang="en-US"/>
          </a:p>
        </p:txBody>
      </p:sp>
    </p:spTree>
    <p:extLst>
      <p:ext uri="{BB962C8B-B14F-4D97-AF65-F5344CB8AC3E}">
        <p14:creationId xmlns:p14="http://schemas.microsoft.com/office/powerpoint/2010/main" val="274711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49598-9F3A-41C7-B098-6EA7DE03EBE0}" type="slidenum">
              <a:rPr lang="en-US" smtClean="0"/>
              <a:t>24</a:t>
            </a:fld>
            <a:endParaRPr lang="en-US"/>
          </a:p>
        </p:txBody>
      </p:sp>
    </p:spTree>
    <p:extLst>
      <p:ext uri="{BB962C8B-B14F-4D97-AF65-F5344CB8AC3E}">
        <p14:creationId xmlns:p14="http://schemas.microsoft.com/office/powerpoint/2010/main" val="3299513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3565168"/>
            <a:ext cx="617219" cy="3021027"/>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6441947" y="0"/>
            <a:ext cx="2449068" cy="1208531"/>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7374635" y="1304544"/>
            <a:ext cx="4315968" cy="3445763"/>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7409930" y="6434328"/>
            <a:ext cx="1445790" cy="423671"/>
          </a:xfrm>
          <a:prstGeom prst="rect">
            <a:avLst/>
          </a:prstGeom>
          <a:blipFill>
            <a:blip r:embed="rId6" cstate="print"/>
            <a:stretch>
              <a:fillRect/>
            </a:stretch>
          </a:blipFill>
        </p:spPr>
        <p:txBody>
          <a:bodyPr wrap="square" lIns="0" tIns="0" rIns="0" bIns="0" rtlCol="0"/>
          <a:lstStyle/>
          <a:p>
            <a:endParaRPr/>
          </a:p>
        </p:txBody>
      </p:sp>
      <p:sp>
        <p:nvSpPr>
          <p:cNvPr id="21" name="bg object 21"/>
          <p:cNvSpPr/>
          <p:nvPr/>
        </p:nvSpPr>
        <p:spPr>
          <a:xfrm>
            <a:off x="6121112" y="3100565"/>
            <a:ext cx="680085" cy="3757929"/>
          </a:xfrm>
          <a:custGeom>
            <a:avLst/>
            <a:gdLst/>
            <a:ahLst/>
            <a:cxnLst/>
            <a:rect l="l" t="t" r="r" b="b"/>
            <a:pathLst>
              <a:path w="680084" h="3757929">
                <a:moveTo>
                  <a:pt x="178682" y="0"/>
                </a:moveTo>
                <a:lnTo>
                  <a:pt x="79216" y="43065"/>
                </a:lnTo>
                <a:lnTo>
                  <a:pt x="70562" y="97748"/>
                </a:lnTo>
                <a:lnTo>
                  <a:pt x="62451" y="158529"/>
                </a:lnTo>
                <a:lnTo>
                  <a:pt x="54877" y="225113"/>
                </a:lnTo>
                <a:lnTo>
                  <a:pt x="47830" y="297206"/>
                </a:lnTo>
                <a:lnTo>
                  <a:pt x="44502" y="335226"/>
                </a:lnTo>
                <a:lnTo>
                  <a:pt x="41302" y="374512"/>
                </a:lnTo>
                <a:lnTo>
                  <a:pt x="38231" y="415029"/>
                </a:lnTo>
                <a:lnTo>
                  <a:pt x="35286" y="456738"/>
                </a:lnTo>
                <a:lnTo>
                  <a:pt x="32467" y="499604"/>
                </a:lnTo>
                <a:lnTo>
                  <a:pt x="29773" y="543589"/>
                </a:lnTo>
                <a:lnTo>
                  <a:pt x="27203" y="588657"/>
                </a:lnTo>
                <a:lnTo>
                  <a:pt x="24755" y="634771"/>
                </a:lnTo>
                <a:lnTo>
                  <a:pt x="22429" y="681893"/>
                </a:lnTo>
                <a:lnTo>
                  <a:pt x="20224" y="729988"/>
                </a:lnTo>
                <a:lnTo>
                  <a:pt x="18139" y="779019"/>
                </a:lnTo>
                <a:lnTo>
                  <a:pt x="16172" y="828947"/>
                </a:lnTo>
                <a:lnTo>
                  <a:pt x="14323" y="879738"/>
                </a:lnTo>
                <a:lnTo>
                  <a:pt x="12590" y="931353"/>
                </a:lnTo>
                <a:lnTo>
                  <a:pt x="10973" y="983757"/>
                </a:lnTo>
                <a:lnTo>
                  <a:pt x="9471" y="1036912"/>
                </a:lnTo>
                <a:lnTo>
                  <a:pt x="8083" y="1090781"/>
                </a:lnTo>
                <a:lnTo>
                  <a:pt x="6806" y="1145328"/>
                </a:lnTo>
                <a:lnTo>
                  <a:pt x="5642" y="1200516"/>
                </a:lnTo>
                <a:lnTo>
                  <a:pt x="4588" y="1256308"/>
                </a:lnTo>
                <a:lnTo>
                  <a:pt x="3644" y="1312667"/>
                </a:lnTo>
                <a:lnTo>
                  <a:pt x="2808" y="1369556"/>
                </a:lnTo>
                <a:lnTo>
                  <a:pt x="2079" y="1426939"/>
                </a:lnTo>
                <a:lnTo>
                  <a:pt x="1457" y="1484779"/>
                </a:lnTo>
                <a:lnTo>
                  <a:pt x="941" y="1543039"/>
                </a:lnTo>
                <a:lnTo>
                  <a:pt x="529" y="1601682"/>
                </a:lnTo>
                <a:lnTo>
                  <a:pt x="220" y="1660671"/>
                </a:lnTo>
                <a:lnTo>
                  <a:pt x="14" y="1719970"/>
                </a:lnTo>
                <a:lnTo>
                  <a:pt x="0" y="1899355"/>
                </a:lnTo>
                <a:lnTo>
                  <a:pt x="193" y="1959524"/>
                </a:lnTo>
                <a:lnTo>
                  <a:pt x="518" y="2025307"/>
                </a:lnTo>
                <a:lnTo>
                  <a:pt x="870" y="2080201"/>
                </a:lnTo>
                <a:lnTo>
                  <a:pt x="1352" y="2140636"/>
                </a:lnTo>
                <a:lnTo>
                  <a:pt x="1929" y="2201085"/>
                </a:lnTo>
                <a:lnTo>
                  <a:pt x="2598" y="2261513"/>
                </a:lnTo>
                <a:lnTo>
                  <a:pt x="3360" y="2321882"/>
                </a:lnTo>
                <a:lnTo>
                  <a:pt x="4213" y="2382156"/>
                </a:lnTo>
                <a:lnTo>
                  <a:pt x="5157" y="2442297"/>
                </a:lnTo>
                <a:lnTo>
                  <a:pt x="6189" y="2502270"/>
                </a:lnTo>
                <a:lnTo>
                  <a:pt x="7310" y="2562036"/>
                </a:lnTo>
                <a:lnTo>
                  <a:pt x="8518" y="2621560"/>
                </a:lnTo>
                <a:lnTo>
                  <a:pt x="9812" y="2680805"/>
                </a:lnTo>
                <a:lnTo>
                  <a:pt x="11191" y="2739733"/>
                </a:lnTo>
                <a:lnTo>
                  <a:pt x="12654" y="2798307"/>
                </a:lnTo>
                <a:lnTo>
                  <a:pt x="14200" y="2856492"/>
                </a:lnTo>
                <a:lnTo>
                  <a:pt x="15828" y="2914250"/>
                </a:lnTo>
                <a:lnTo>
                  <a:pt x="17538" y="2971545"/>
                </a:lnTo>
                <a:lnTo>
                  <a:pt x="19327" y="3028339"/>
                </a:lnTo>
                <a:lnTo>
                  <a:pt x="21196" y="3084596"/>
                </a:lnTo>
                <a:lnTo>
                  <a:pt x="23142" y="3140279"/>
                </a:lnTo>
                <a:lnTo>
                  <a:pt x="25165" y="3195351"/>
                </a:lnTo>
                <a:lnTo>
                  <a:pt x="27265" y="3249775"/>
                </a:lnTo>
                <a:lnTo>
                  <a:pt x="29439" y="3303515"/>
                </a:lnTo>
                <a:lnTo>
                  <a:pt x="31687" y="3356534"/>
                </a:lnTo>
                <a:lnTo>
                  <a:pt x="34008" y="3408795"/>
                </a:lnTo>
                <a:lnTo>
                  <a:pt x="36401" y="3460260"/>
                </a:lnTo>
                <a:lnTo>
                  <a:pt x="38865" y="3510894"/>
                </a:lnTo>
                <a:lnTo>
                  <a:pt x="41399" y="3560659"/>
                </a:lnTo>
                <a:lnTo>
                  <a:pt x="44001" y="3609519"/>
                </a:lnTo>
                <a:lnTo>
                  <a:pt x="46672" y="3657437"/>
                </a:lnTo>
                <a:lnTo>
                  <a:pt x="49409" y="3704376"/>
                </a:lnTo>
                <a:lnTo>
                  <a:pt x="52212" y="3750299"/>
                </a:lnTo>
                <a:lnTo>
                  <a:pt x="52668" y="3757434"/>
                </a:lnTo>
                <a:lnTo>
                  <a:pt x="679472" y="3757434"/>
                </a:lnTo>
                <a:lnTo>
                  <a:pt x="673373" y="3735463"/>
                </a:lnTo>
                <a:lnTo>
                  <a:pt x="637584" y="3603764"/>
                </a:lnTo>
                <a:lnTo>
                  <a:pt x="605199" y="3471379"/>
                </a:lnTo>
                <a:lnTo>
                  <a:pt x="572687" y="3339007"/>
                </a:lnTo>
                <a:lnTo>
                  <a:pt x="541445" y="3206508"/>
                </a:lnTo>
                <a:lnTo>
                  <a:pt x="513264" y="3075381"/>
                </a:lnTo>
                <a:lnTo>
                  <a:pt x="485883" y="2941739"/>
                </a:lnTo>
                <a:lnTo>
                  <a:pt x="459632" y="2809227"/>
                </a:lnTo>
                <a:lnTo>
                  <a:pt x="435756" y="2678925"/>
                </a:lnTo>
                <a:lnTo>
                  <a:pt x="411664" y="2546223"/>
                </a:lnTo>
                <a:lnTo>
                  <a:pt x="389693" y="2415768"/>
                </a:lnTo>
                <a:lnTo>
                  <a:pt x="369995" y="2285098"/>
                </a:lnTo>
                <a:lnTo>
                  <a:pt x="350183" y="2154453"/>
                </a:lnTo>
                <a:lnTo>
                  <a:pt x="331781" y="2025307"/>
                </a:lnTo>
                <a:lnTo>
                  <a:pt x="315296" y="1897608"/>
                </a:lnTo>
                <a:lnTo>
                  <a:pt x="300018" y="1768983"/>
                </a:lnTo>
                <a:lnTo>
                  <a:pt x="284740" y="1641995"/>
                </a:lnTo>
                <a:lnTo>
                  <a:pt x="271773" y="1516418"/>
                </a:lnTo>
                <a:lnTo>
                  <a:pt x="258705" y="1391246"/>
                </a:lnTo>
                <a:lnTo>
                  <a:pt x="247021" y="1267180"/>
                </a:lnTo>
                <a:lnTo>
                  <a:pt x="237217" y="1144168"/>
                </a:lnTo>
                <a:lnTo>
                  <a:pt x="226663" y="1022832"/>
                </a:lnTo>
                <a:lnTo>
                  <a:pt x="218383" y="902512"/>
                </a:lnTo>
                <a:lnTo>
                  <a:pt x="211245" y="783717"/>
                </a:lnTo>
                <a:lnTo>
                  <a:pt x="204159" y="666940"/>
                </a:lnTo>
                <a:lnTo>
                  <a:pt x="197377" y="552157"/>
                </a:lnTo>
                <a:lnTo>
                  <a:pt x="192576" y="438010"/>
                </a:lnTo>
                <a:lnTo>
                  <a:pt x="188157" y="325462"/>
                </a:lnTo>
                <a:lnTo>
                  <a:pt x="183712" y="215328"/>
                </a:lnTo>
                <a:lnTo>
                  <a:pt x="178682" y="0"/>
                </a:lnTo>
                <a:close/>
              </a:path>
            </a:pathLst>
          </a:custGeom>
          <a:solidFill>
            <a:srgbClr val="FFFFFF">
              <a:alpha val="19999"/>
            </a:srgbClr>
          </a:solidFill>
        </p:spPr>
        <p:txBody>
          <a:bodyPr wrap="square" lIns="0" tIns="0" rIns="0" bIns="0" rtlCol="0"/>
          <a:lstStyle/>
          <a:p>
            <a:endParaRPr/>
          </a:p>
        </p:txBody>
      </p:sp>
      <p:sp>
        <p:nvSpPr>
          <p:cNvPr id="22" name="bg object 22"/>
          <p:cNvSpPr/>
          <p:nvPr/>
        </p:nvSpPr>
        <p:spPr>
          <a:xfrm>
            <a:off x="0" y="0"/>
            <a:ext cx="6552565" cy="6858000"/>
          </a:xfrm>
          <a:custGeom>
            <a:avLst/>
            <a:gdLst/>
            <a:ahLst/>
            <a:cxnLst/>
            <a:rect l="l" t="t" r="r" b="b"/>
            <a:pathLst>
              <a:path w="6552565" h="6858000">
                <a:moveTo>
                  <a:pt x="6552235" y="0"/>
                </a:moveTo>
                <a:lnTo>
                  <a:pt x="4797552" y="0"/>
                </a:lnTo>
                <a:lnTo>
                  <a:pt x="4687151" y="0"/>
                </a:lnTo>
                <a:lnTo>
                  <a:pt x="0" y="0"/>
                </a:lnTo>
                <a:lnTo>
                  <a:pt x="0" y="6858000"/>
                </a:lnTo>
                <a:lnTo>
                  <a:pt x="4680470" y="6858000"/>
                </a:lnTo>
                <a:lnTo>
                  <a:pt x="4797552" y="6858000"/>
                </a:lnTo>
                <a:lnTo>
                  <a:pt x="6538519" y="6858000"/>
                </a:lnTo>
                <a:lnTo>
                  <a:pt x="6528905" y="6810857"/>
                </a:lnTo>
                <a:lnTo>
                  <a:pt x="6495542" y="6642900"/>
                </a:lnTo>
                <a:lnTo>
                  <a:pt x="6466980" y="6474206"/>
                </a:lnTo>
                <a:lnTo>
                  <a:pt x="6438176" y="6306248"/>
                </a:lnTo>
                <a:lnTo>
                  <a:pt x="6411290" y="6137541"/>
                </a:lnTo>
                <a:lnTo>
                  <a:pt x="6388252" y="5971070"/>
                </a:lnTo>
                <a:lnTo>
                  <a:pt x="6366408" y="5802376"/>
                </a:lnTo>
                <a:lnTo>
                  <a:pt x="6346482" y="5634418"/>
                </a:lnTo>
                <a:lnTo>
                  <a:pt x="6311925" y="5302199"/>
                </a:lnTo>
                <a:lnTo>
                  <a:pt x="6297523" y="5137201"/>
                </a:lnTo>
                <a:lnTo>
                  <a:pt x="6286233" y="4972202"/>
                </a:lnTo>
                <a:lnTo>
                  <a:pt x="6274473" y="4807953"/>
                </a:lnTo>
                <a:lnTo>
                  <a:pt x="6264630" y="4645164"/>
                </a:lnTo>
                <a:lnTo>
                  <a:pt x="6257671" y="4483874"/>
                </a:lnTo>
                <a:lnTo>
                  <a:pt x="6245911" y="4162755"/>
                </a:lnTo>
                <a:lnTo>
                  <a:pt x="6240386" y="3847554"/>
                </a:lnTo>
                <a:lnTo>
                  <a:pt x="6238951" y="3692182"/>
                </a:lnTo>
                <a:lnTo>
                  <a:pt x="6240386" y="3538270"/>
                </a:lnTo>
                <a:lnTo>
                  <a:pt x="6240386" y="3385858"/>
                </a:lnTo>
                <a:lnTo>
                  <a:pt x="6243269" y="3234918"/>
                </a:lnTo>
                <a:lnTo>
                  <a:pt x="6251676" y="2940431"/>
                </a:lnTo>
                <a:lnTo>
                  <a:pt x="6256236" y="2796883"/>
                </a:lnTo>
                <a:lnTo>
                  <a:pt x="6263195" y="2654096"/>
                </a:lnTo>
                <a:lnTo>
                  <a:pt x="6270637" y="2513520"/>
                </a:lnTo>
                <a:lnTo>
                  <a:pt x="6277356" y="2375890"/>
                </a:lnTo>
                <a:lnTo>
                  <a:pt x="6296317" y="2107298"/>
                </a:lnTo>
                <a:lnTo>
                  <a:pt x="6316485" y="1849818"/>
                </a:lnTo>
                <a:lnTo>
                  <a:pt x="6337605" y="1602689"/>
                </a:lnTo>
                <a:lnTo>
                  <a:pt x="6360884" y="1368882"/>
                </a:lnTo>
                <a:lnTo>
                  <a:pt x="6385128" y="1145438"/>
                </a:lnTo>
                <a:lnTo>
                  <a:pt x="6411290" y="938250"/>
                </a:lnTo>
                <a:lnTo>
                  <a:pt x="6436969" y="743673"/>
                </a:lnTo>
                <a:lnTo>
                  <a:pt x="6462662" y="564603"/>
                </a:lnTo>
                <a:lnTo>
                  <a:pt x="6486906" y="400342"/>
                </a:lnTo>
                <a:lnTo>
                  <a:pt x="6509944" y="254596"/>
                </a:lnTo>
                <a:lnTo>
                  <a:pt x="6550025" y="11899"/>
                </a:lnTo>
                <a:lnTo>
                  <a:pt x="6552235" y="0"/>
                </a:lnTo>
                <a:close/>
              </a:path>
            </a:pathLst>
          </a:custGeom>
          <a:solidFill>
            <a:srgbClr val="FFFFFF"/>
          </a:solidFill>
        </p:spPr>
        <p:txBody>
          <a:bodyPr wrap="square" lIns="0" tIns="0" rIns="0" bIns="0" rtlCol="0"/>
          <a:lstStyle/>
          <a:p>
            <a:endParaRPr/>
          </a:p>
        </p:txBody>
      </p:sp>
      <p:sp>
        <p:nvSpPr>
          <p:cNvPr id="23" name="bg object 23"/>
          <p:cNvSpPr/>
          <p:nvPr/>
        </p:nvSpPr>
        <p:spPr>
          <a:xfrm>
            <a:off x="12120574" y="0"/>
            <a:ext cx="71755" cy="6858000"/>
          </a:xfrm>
          <a:custGeom>
            <a:avLst/>
            <a:gdLst/>
            <a:ahLst/>
            <a:cxnLst/>
            <a:rect l="l" t="t" r="r" b="b"/>
            <a:pathLst>
              <a:path w="71754" h="6858000">
                <a:moveTo>
                  <a:pt x="71424" y="0"/>
                </a:moveTo>
                <a:lnTo>
                  <a:pt x="0" y="0"/>
                </a:lnTo>
                <a:lnTo>
                  <a:pt x="0" y="6858000"/>
                </a:lnTo>
                <a:lnTo>
                  <a:pt x="71424" y="6858000"/>
                </a:lnTo>
                <a:lnTo>
                  <a:pt x="71424"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875126" y="2344166"/>
            <a:ext cx="10441746" cy="1243964"/>
          </a:xfrm>
          <a:prstGeom prst="rect">
            <a:avLst/>
          </a:prstGeom>
        </p:spPr>
        <p:txBody>
          <a:bodyPr wrap="square" lIns="0" tIns="0" rIns="0" bIns="0">
            <a:spAutoFit/>
          </a:bodyPr>
          <a:lstStyle>
            <a:lvl1pPr>
              <a:defRPr sz="40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681C1E3-ECB7-4826-8447-4DF3FCE69291}" type="datetime1">
              <a:rPr lang="en-US" smtClean="0"/>
              <a:t>11/9/2021</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entury Gothic"/>
                <a:cs typeface="Century Gothic"/>
              </a:defRPr>
            </a:lvl1pPr>
          </a:lstStyle>
          <a:p>
            <a:pPr marL="38100">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EBEBEB"/>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400" b="1"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5622D48-785E-4D2B-A05C-6440F5D212BF}" type="datetime1">
              <a:rPr lang="en-US" smtClean="0"/>
              <a:t>11/9/2021</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entury Gothic"/>
                <a:cs typeface="Century Gothic"/>
              </a:defRPr>
            </a:lvl1pPr>
          </a:lstStyle>
          <a:p>
            <a:pPr marL="38100">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EBEBEB"/>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31F5840-095B-46E2-AF97-4C66D368C7B6}" type="datetime1">
              <a:rPr lang="en-US" smtClean="0"/>
              <a:t>11/9/2021</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Century Gothic"/>
                <a:cs typeface="Century Gothic"/>
              </a:defRPr>
            </a:lvl1pPr>
          </a:lstStyle>
          <a:p>
            <a:pPr marL="38100">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EBEBEB"/>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2821264-5C5D-4806-B38E-E1535EC6DA82}" type="datetime1">
              <a:rPr lang="en-US" smtClean="0"/>
              <a:t>11/9/2021</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Century Gothic"/>
                <a:cs typeface="Century Gothic"/>
              </a:defRPr>
            </a:lvl1pPr>
          </a:lstStyle>
          <a:p>
            <a:pPr marL="38100">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836BA12-DF61-4227-9941-A052E35F1DC1}" type="datetime1">
              <a:rPr lang="en-US" smtClean="0"/>
              <a:t>11/9/2021</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Century Gothic"/>
                <a:cs typeface="Century Gothic"/>
              </a:defRPr>
            </a:lvl1pPr>
          </a:lstStyle>
          <a:p>
            <a:pPr marL="38100">
              <a:lnSpc>
                <a:spcPct val="100000"/>
              </a:lnSpc>
              <a:spcBef>
                <a:spcPts val="10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5699759"/>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0" y="1897379"/>
            <a:ext cx="4026407" cy="3802379"/>
          </a:xfrm>
          <a:prstGeom prst="rect">
            <a:avLst/>
          </a:prstGeom>
          <a:blipFill>
            <a:blip r:embed="rId8" cstate="print"/>
            <a:stretch>
              <a:fillRect/>
            </a:stretch>
          </a:blipFill>
        </p:spPr>
        <p:txBody>
          <a:bodyPr wrap="square" lIns="0" tIns="0" rIns="0" bIns="0" rtlCol="0"/>
          <a:lstStyle/>
          <a:p>
            <a:endParaRPr/>
          </a:p>
        </p:txBody>
      </p:sp>
      <p:sp>
        <p:nvSpPr>
          <p:cNvPr id="18" name="bg object 18"/>
          <p:cNvSpPr/>
          <p:nvPr/>
        </p:nvSpPr>
        <p:spPr>
          <a:xfrm>
            <a:off x="8833104" y="998220"/>
            <a:ext cx="3070859" cy="2558796"/>
          </a:xfrm>
          <a:prstGeom prst="rect">
            <a:avLst/>
          </a:prstGeom>
          <a:blipFill>
            <a:blip r:embed="rId9" cstate="print"/>
            <a:stretch>
              <a:fillRect/>
            </a:stretch>
          </a:blipFill>
        </p:spPr>
        <p:txBody>
          <a:bodyPr wrap="square" lIns="0" tIns="0" rIns="0" bIns="0" rtlCol="0"/>
          <a:lstStyle/>
          <a:p>
            <a:endParaRPr/>
          </a:p>
        </p:txBody>
      </p:sp>
      <p:sp>
        <p:nvSpPr>
          <p:cNvPr id="19" name="bg object 19"/>
          <p:cNvSpPr/>
          <p:nvPr/>
        </p:nvSpPr>
        <p:spPr>
          <a:xfrm>
            <a:off x="8170164" y="0"/>
            <a:ext cx="1741931" cy="926592"/>
          </a:xfrm>
          <a:prstGeom prst="rect">
            <a:avLst/>
          </a:prstGeom>
          <a:blipFill>
            <a:blip r:embed="rId10" cstate="print"/>
            <a:stretch>
              <a:fillRect/>
            </a:stretch>
          </a:blipFill>
        </p:spPr>
        <p:txBody>
          <a:bodyPr wrap="square" lIns="0" tIns="0" rIns="0" bIns="0" rtlCol="0"/>
          <a:lstStyle/>
          <a:p>
            <a:endParaRPr/>
          </a:p>
        </p:txBody>
      </p:sp>
      <p:sp>
        <p:nvSpPr>
          <p:cNvPr id="20" name="bg object 20"/>
          <p:cNvSpPr/>
          <p:nvPr/>
        </p:nvSpPr>
        <p:spPr>
          <a:xfrm>
            <a:off x="8833104" y="4808220"/>
            <a:ext cx="1078992" cy="897636"/>
          </a:xfrm>
          <a:prstGeom prst="rect">
            <a:avLst/>
          </a:prstGeom>
          <a:blipFill>
            <a:blip r:embed="rId11" cstate="print"/>
            <a:stretch>
              <a:fillRect/>
            </a:stretch>
          </a:blipFill>
        </p:spPr>
        <p:txBody>
          <a:bodyPr wrap="square" lIns="0" tIns="0" rIns="0" bIns="0" rtlCol="0"/>
          <a:lstStyle/>
          <a:p>
            <a:endParaRPr/>
          </a:p>
        </p:txBody>
      </p:sp>
      <p:sp>
        <p:nvSpPr>
          <p:cNvPr id="21" name="bg object 21"/>
          <p:cNvSpPr/>
          <p:nvPr/>
        </p:nvSpPr>
        <p:spPr>
          <a:xfrm>
            <a:off x="8719666" y="818546"/>
            <a:ext cx="3472815" cy="782955"/>
          </a:xfrm>
          <a:custGeom>
            <a:avLst/>
            <a:gdLst/>
            <a:ahLst/>
            <a:cxnLst/>
            <a:rect l="l" t="t" r="r" b="b"/>
            <a:pathLst>
              <a:path w="3472815" h="782955">
                <a:moveTo>
                  <a:pt x="3472333" y="0"/>
                </a:moveTo>
                <a:lnTo>
                  <a:pt x="3171545" y="91274"/>
                </a:lnTo>
                <a:lnTo>
                  <a:pt x="2823057" y="188581"/>
                </a:lnTo>
                <a:lnTo>
                  <a:pt x="2474201" y="277367"/>
                </a:lnTo>
                <a:lnTo>
                  <a:pt x="2128418" y="358698"/>
                </a:lnTo>
                <a:lnTo>
                  <a:pt x="1784984" y="432574"/>
                </a:lnTo>
                <a:lnTo>
                  <a:pt x="1447609" y="499261"/>
                </a:lnTo>
                <a:lnTo>
                  <a:pt x="1226794" y="540054"/>
                </a:lnTo>
                <a:lnTo>
                  <a:pt x="902195" y="596315"/>
                </a:lnTo>
                <a:lnTo>
                  <a:pt x="487210" y="661250"/>
                </a:lnTo>
                <a:lnTo>
                  <a:pt x="190055" y="703389"/>
                </a:lnTo>
                <a:lnTo>
                  <a:pt x="0" y="728115"/>
                </a:lnTo>
                <a:lnTo>
                  <a:pt x="10092" y="741838"/>
                </a:lnTo>
                <a:lnTo>
                  <a:pt x="30407" y="769231"/>
                </a:lnTo>
                <a:lnTo>
                  <a:pt x="40500" y="782954"/>
                </a:lnTo>
                <a:lnTo>
                  <a:pt x="67199" y="782863"/>
                </a:lnTo>
                <a:lnTo>
                  <a:pt x="125790" y="781775"/>
                </a:lnTo>
                <a:lnTo>
                  <a:pt x="225958" y="777972"/>
                </a:lnTo>
                <a:lnTo>
                  <a:pt x="380482" y="769113"/>
                </a:lnTo>
                <a:lnTo>
                  <a:pt x="700163" y="744304"/>
                </a:lnTo>
                <a:lnTo>
                  <a:pt x="1353242" y="679647"/>
                </a:lnTo>
                <a:lnTo>
                  <a:pt x="2308391" y="566195"/>
                </a:lnTo>
                <a:lnTo>
                  <a:pt x="3035141" y="467094"/>
                </a:lnTo>
                <a:lnTo>
                  <a:pt x="3412016" y="409458"/>
                </a:lnTo>
                <a:lnTo>
                  <a:pt x="3472333" y="399566"/>
                </a:lnTo>
                <a:lnTo>
                  <a:pt x="3472333" y="0"/>
                </a:lnTo>
                <a:close/>
              </a:path>
            </a:pathLst>
          </a:custGeom>
          <a:solidFill>
            <a:srgbClr val="FFFFFF">
              <a:alpha val="19999"/>
            </a:srgbClr>
          </a:solidFill>
        </p:spPr>
        <p:txBody>
          <a:bodyPr wrap="square" lIns="0" tIns="0" rIns="0" bIns="0" rtlCol="0"/>
          <a:lstStyle/>
          <a:p>
            <a:endParaRPr/>
          </a:p>
        </p:txBody>
      </p:sp>
      <p:sp>
        <p:nvSpPr>
          <p:cNvPr id="22" name="bg object 22"/>
          <p:cNvSpPr/>
          <p:nvPr/>
        </p:nvSpPr>
        <p:spPr>
          <a:xfrm>
            <a:off x="0" y="1175143"/>
            <a:ext cx="12192000" cy="4525010"/>
          </a:xfrm>
          <a:custGeom>
            <a:avLst/>
            <a:gdLst/>
            <a:ahLst/>
            <a:cxnLst/>
            <a:rect l="l" t="t" r="r" b="b"/>
            <a:pathLst>
              <a:path w="12192000" h="4525010">
                <a:moveTo>
                  <a:pt x="12192000" y="2844"/>
                </a:moveTo>
                <a:lnTo>
                  <a:pt x="11960974" y="32740"/>
                </a:lnTo>
                <a:lnTo>
                  <a:pt x="11682679" y="67335"/>
                </a:lnTo>
                <a:lnTo>
                  <a:pt x="11404410" y="100469"/>
                </a:lnTo>
                <a:lnTo>
                  <a:pt x="10846118" y="158102"/>
                </a:lnTo>
                <a:lnTo>
                  <a:pt x="10566108" y="185470"/>
                </a:lnTo>
                <a:lnTo>
                  <a:pt x="10289565" y="208508"/>
                </a:lnTo>
                <a:lnTo>
                  <a:pt x="10009543" y="230124"/>
                </a:lnTo>
                <a:lnTo>
                  <a:pt x="9731273" y="250304"/>
                </a:lnTo>
                <a:lnTo>
                  <a:pt x="9179903" y="284873"/>
                </a:lnTo>
                <a:lnTo>
                  <a:pt x="8905075" y="299288"/>
                </a:lnTo>
                <a:lnTo>
                  <a:pt x="8358886" y="322338"/>
                </a:lnTo>
                <a:lnTo>
                  <a:pt x="8089252" y="332422"/>
                </a:lnTo>
                <a:lnTo>
                  <a:pt x="7821346" y="339623"/>
                </a:lnTo>
                <a:lnTo>
                  <a:pt x="7288974" y="351155"/>
                </a:lnTo>
                <a:lnTo>
                  <a:pt x="6765252" y="356920"/>
                </a:lnTo>
                <a:lnTo>
                  <a:pt x="6507721" y="358368"/>
                </a:lnTo>
                <a:lnTo>
                  <a:pt x="6251918" y="356920"/>
                </a:lnTo>
                <a:lnTo>
                  <a:pt x="5999556" y="356920"/>
                </a:lnTo>
                <a:lnTo>
                  <a:pt x="5748934" y="354037"/>
                </a:lnTo>
                <a:lnTo>
                  <a:pt x="5021250" y="341071"/>
                </a:lnTo>
                <a:lnTo>
                  <a:pt x="4551134" y="326669"/>
                </a:lnTo>
                <a:lnTo>
                  <a:pt x="4322978" y="319455"/>
                </a:lnTo>
                <a:lnTo>
                  <a:pt x="3877030" y="300736"/>
                </a:lnTo>
                <a:lnTo>
                  <a:pt x="3450094" y="280555"/>
                </a:lnTo>
                <a:lnTo>
                  <a:pt x="3040456" y="258940"/>
                </a:lnTo>
                <a:lnTo>
                  <a:pt x="2651569" y="235889"/>
                </a:lnTo>
                <a:lnTo>
                  <a:pt x="2281682" y="211404"/>
                </a:lnTo>
                <a:lnTo>
                  <a:pt x="1937715" y="185470"/>
                </a:lnTo>
                <a:lnTo>
                  <a:pt x="1614500" y="159537"/>
                </a:lnTo>
                <a:lnTo>
                  <a:pt x="1317205" y="133604"/>
                </a:lnTo>
                <a:lnTo>
                  <a:pt x="1044105" y="109105"/>
                </a:lnTo>
                <a:lnTo>
                  <a:pt x="802119" y="86055"/>
                </a:lnTo>
                <a:lnTo>
                  <a:pt x="584352" y="64439"/>
                </a:lnTo>
                <a:lnTo>
                  <a:pt x="399402" y="45720"/>
                </a:lnTo>
                <a:lnTo>
                  <a:pt x="245579" y="28422"/>
                </a:lnTo>
                <a:lnTo>
                  <a:pt x="0" y="0"/>
                </a:lnTo>
                <a:lnTo>
                  <a:pt x="0" y="4092498"/>
                </a:lnTo>
                <a:lnTo>
                  <a:pt x="0" y="4110088"/>
                </a:lnTo>
                <a:lnTo>
                  <a:pt x="0" y="4524616"/>
                </a:lnTo>
                <a:lnTo>
                  <a:pt x="12192000" y="4524616"/>
                </a:lnTo>
                <a:lnTo>
                  <a:pt x="12192000" y="4110088"/>
                </a:lnTo>
                <a:lnTo>
                  <a:pt x="12192000" y="4092498"/>
                </a:lnTo>
                <a:lnTo>
                  <a:pt x="12192000" y="28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1322992" y="307929"/>
            <a:ext cx="9546015" cy="1039494"/>
          </a:xfrm>
          <a:prstGeom prst="rect">
            <a:avLst/>
          </a:prstGeom>
        </p:spPr>
        <p:txBody>
          <a:bodyPr wrap="square" lIns="0" tIns="0" rIns="0" bIns="0">
            <a:spAutoFit/>
          </a:bodyPr>
          <a:lstStyle>
            <a:lvl1pPr>
              <a:defRPr sz="4400" b="0" i="0">
                <a:solidFill>
                  <a:srgbClr val="EBEBEB"/>
                </a:solidFill>
                <a:latin typeface="Century Gothic"/>
                <a:cs typeface="Century Gothic"/>
              </a:defRPr>
            </a:lvl1pPr>
          </a:lstStyle>
          <a:p>
            <a:endParaRPr/>
          </a:p>
        </p:txBody>
      </p:sp>
      <p:sp>
        <p:nvSpPr>
          <p:cNvPr id="3" name="Holder 3"/>
          <p:cNvSpPr>
            <a:spLocks noGrp="1"/>
          </p:cNvSpPr>
          <p:nvPr>
            <p:ph type="body" idx="1"/>
          </p:nvPr>
        </p:nvSpPr>
        <p:spPr>
          <a:xfrm>
            <a:off x="558247" y="1412615"/>
            <a:ext cx="11075504" cy="4763135"/>
          </a:xfrm>
          <a:prstGeom prst="rect">
            <a:avLst/>
          </a:prstGeom>
        </p:spPr>
        <p:txBody>
          <a:bodyPr wrap="square" lIns="0" tIns="0" rIns="0" bIns="0">
            <a:spAutoFit/>
          </a:bodyPr>
          <a:lstStyle>
            <a:lvl1pPr>
              <a:defRPr sz="2400" b="1" i="0">
                <a:solidFill>
                  <a:srgbClr val="40404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A108C016-999E-40A8-A44D-076620F88170}" type="datetime1">
              <a:rPr lang="en-US" smtClean="0"/>
              <a:t>11/9/2021</a:t>
            </a:fld>
            <a:endParaRPr lang="en-US"/>
          </a:p>
        </p:txBody>
      </p:sp>
      <p:sp>
        <p:nvSpPr>
          <p:cNvPr id="6" name="Holder 6"/>
          <p:cNvSpPr>
            <a:spLocks noGrp="1"/>
          </p:cNvSpPr>
          <p:nvPr>
            <p:ph type="sldNum" sz="quarter" idx="7"/>
          </p:nvPr>
        </p:nvSpPr>
        <p:spPr>
          <a:xfrm>
            <a:off x="11708407" y="6305260"/>
            <a:ext cx="243840" cy="212725"/>
          </a:xfrm>
          <a:prstGeom prst="rect">
            <a:avLst/>
          </a:prstGeom>
        </p:spPr>
        <p:txBody>
          <a:bodyPr wrap="square" lIns="0" tIns="0" rIns="0" bIns="0">
            <a:spAutoFit/>
          </a:bodyPr>
          <a:lstStyle>
            <a:lvl1pPr>
              <a:defRPr sz="1200" b="0" i="0">
                <a:solidFill>
                  <a:schemeClr val="tx1"/>
                </a:solidFill>
                <a:latin typeface="Century Gothic"/>
                <a:cs typeface="Century Gothic"/>
              </a:defRPr>
            </a:lvl1pPr>
          </a:lstStyle>
          <a:p>
            <a:pPr marL="38100">
              <a:lnSpc>
                <a:spcPct val="100000"/>
              </a:lnSpc>
              <a:spcBef>
                <a:spcPts val="10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565168"/>
            <a:ext cx="617219" cy="302102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441947" y="0"/>
            <a:ext cx="2449068" cy="120853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409930" y="6434328"/>
            <a:ext cx="1445790" cy="42367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21112" y="3100565"/>
            <a:ext cx="680085" cy="3757929"/>
          </a:xfrm>
          <a:custGeom>
            <a:avLst/>
            <a:gdLst/>
            <a:ahLst/>
            <a:cxnLst/>
            <a:rect l="l" t="t" r="r" b="b"/>
            <a:pathLst>
              <a:path w="680084" h="3757929">
                <a:moveTo>
                  <a:pt x="178682" y="0"/>
                </a:moveTo>
                <a:lnTo>
                  <a:pt x="79216" y="43065"/>
                </a:lnTo>
                <a:lnTo>
                  <a:pt x="70562" y="97748"/>
                </a:lnTo>
                <a:lnTo>
                  <a:pt x="62451" y="158529"/>
                </a:lnTo>
                <a:lnTo>
                  <a:pt x="54877" y="225113"/>
                </a:lnTo>
                <a:lnTo>
                  <a:pt x="47830" y="297206"/>
                </a:lnTo>
                <a:lnTo>
                  <a:pt x="44502" y="335226"/>
                </a:lnTo>
                <a:lnTo>
                  <a:pt x="41302" y="374512"/>
                </a:lnTo>
                <a:lnTo>
                  <a:pt x="38231" y="415029"/>
                </a:lnTo>
                <a:lnTo>
                  <a:pt x="35286" y="456738"/>
                </a:lnTo>
                <a:lnTo>
                  <a:pt x="32467" y="499604"/>
                </a:lnTo>
                <a:lnTo>
                  <a:pt x="29773" y="543589"/>
                </a:lnTo>
                <a:lnTo>
                  <a:pt x="27203" y="588657"/>
                </a:lnTo>
                <a:lnTo>
                  <a:pt x="24755" y="634771"/>
                </a:lnTo>
                <a:lnTo>
                  <a:pt x="22429" y="681893"/>
                </a:lnTo>
                <a:lnTo>
                  <a:pt x="20224" y="729988"/>
                </a:lnTo>
                <a:lnTo>
                  <a:pt x="18139" y="779019"/>
                </a:lnTo>
                <a:lnTo>
                  <a:pt x="16172" y="828947"/>
                </a:lnTo>
                <a:lnTo>
                  <a:pt x="14323" y="879738"/>
                </a:lnTo>
                <a:lnTo>
                  <a:pt x="12590" y="931353"/>
                </a:lnTo>
                <a:lnTo>
                  <a:pt x="10973" y="983757"/>
                </a:lnTo>
                <a:lnTo>
                  <a:pt x="9471" y="1036912"/>
                </a:lnTo>
                <a:lnTo>
                  <a:pt x="8083" y="1090781"/>
                </a:lnTo>
                <a:lnTo>
                  <a:pt x="6806" y="1145328"/>
                </a:lnTo>
                <a:lnTo>
                  <a:pt x="5642" y="1200516"/>
                </a:lnTo>
                <a:lnTo>
                  <a:pt x="4588" y="1256308"/>
                </a:lnTo>
                <a:lnTo>
                  <a:pt x="3644" y="1312667"/>
                </a:lnTo>
                <a:lnTo>
                  <a:pt x="2808" y="1369556"/>
                </a:lnTo>
                <a:lnTo>
                  <a:pt x="2079" y="1426939"/>
                </a:lnTo>
                <a:lnTo>
                  <a:pt x="1457" y="1484779"/>
                </a:lnTo>
                <a:lnTo>
                  <a:pt x="941" y="1543039"/>
                </a:lnTo>
                <a:lnTo>
                  <a:pt x="529" y="1601682"/>
                </a:lnTo>
                <a:lnTo>
                  <a:pt x="220" y="1660671"/>
                </a:lnTo>
                <a:lnTo>
                  <a:pt x="14" y="1719970"/>
                </a:lnTo>
                <a:lnTo>
                  <a:pt x="0" y="1899355"/>
                </a:lnTo>
                <a:lnTo>
                  <a:pt x="193" y="1959524"/>
                </a:lnTo>
                <a:lnTo>
                  <a:pt x="518" y="2025307"/>
                </a:lnTo>
                <a:lnTo>
                  <a:pt x="870" y="2080201"/>
                </a:lnTo>
                <a:lnTo>
                  <a:pt x="1352" y="2140636"/>
                </a:lnTo>
                <a:lnTo>
                  <a:pt x="1929" y="2201085"/>
                </a:lnTo>
                <a:lnTo>
                  <a:pt x="2598" y="2261513"/>
                </a:lnTo>
                <a:lnTo>
                  <a:pt x="3360" y="2321882"/>
                </a:lnTo>
                <a:lnTo>
                  <a:pt x="4213" y="2382156"/>
                </a:lnTo>
                <a:lnTo>
                  <a:pt x="5157" y="2442297"/>
                </a:lnTo>
                <a:lnTo>
                  <a:pt x="6189" y="2502270"/>
                </a:lnTo>
                <a:lnTo>
                  <a:pt x="7310" y="2562036"/>
                </a:lnTo>
                <a:lnTo>
                  <a:pt x="8518" y="2621560"/>
                </a:lnTo>
                <a:lnTo>
                  <a:pt x="9812" y="2680805"/>
                </a:lnTo>
                <a:lnTo>
                  <a:pt x="11191" y="2739733"/>
                </a:lnTo>
                <a:lnTo>
                  <a:pt x="12654" y="2798307"/>
                </a:lnTo>
                <a:lnTo>
                  <a:pt x="14200" y="2856492"/>
                </a:lnTo>
                <a:lnTo>
                  <a:pt x="15828" y="2914250"/>
                </a:lnTo>
                <a:lnTo>
                  <a:pt x="17538" y="2971545"/>
                </a:lnTo>
                <a:lnTo>
                  <a:pt x="19327" y="3028339"/>
                </a:lnTo>
                <a:lnTo>
                  <a:pt x="21196" y="3084596"/>
                </a:lnTo>
                <a:lnTo>
                  <a:pt x="23142" y="3140279"/>
                </a:lnTo>
                <a:lnTo>
                  <a:pt x="25165" y="3195351"/>
                </a:lnTo>
                <a:lnTo>
                  <a:pt x="27265" y="3249775"/>
                </a:lnTo>
                <a:lnTo>
                  <a:pt x="29439" y="3303515"/>
                </a:lnTo>
                <a:lnTo>
                  <a:pt x="31687" y="3356534"/>
                </a:lnTo>
                <a:lnTo>
                  <a:pt x="34008" y="3408795"/>
                </a:lnTo>
                <a:lnTo>
                  <a:pt x="36401" y="3460260"/>
                </a:lnTo>
                <a:lnTo>
                  <a:pt x="38865" y="3510894"/>
                </a:lnTo>
                <a:lnTo>
                  <a:pt x="41399" y="3560659"/>
                </a:lnTo>
                <a:lnTo>
                  <a:pt x="44001" y="3609519"/>
                </a:lnTo>
                <a:lnTo>
                  <a:pt x="46672" y="3657437"/>
                </a:lnTo>
                <a:lnTo>
                  <a:pt x="49409" y="3704376"/>
                </a:lnTo>
                <a:lnTo>
                  <a:pt x="52212" y="3750299"/>
                </a:lnTo>
                <a:lnTo>
                  <a:pt x="52668" y="3757434"/>
                </a:lnTo>
                <a:lnTo>
                  <a:pt x="679472" y="3757434"/>
                </a:lnTo>
                <a:lnTo>
                  <a:pt x="673373" y="3735463"/>
                </a:lnTo>
                <a:lnTo>
                  <a:pt x="637584" y="3603764"/>
                </a:lnTo>
                <a:lnTo>
                  <a:pt x="605199" y="3471379"/>
                </a:lnTo>
                <a:lnTo>
                  <a:pt x="572687" y="3339007"/>
                </a:lnTo>
                <a:lnTo>
                  <a:pt x="541445" y="3206508"/>
                </a:lnTo>
                <a:lnTo>
                  <a:pt x="513264" y="3075381"/>
                </a:lnTo>
                <a:lnTo>
                  <a:pt x="485883" y="2941739"/>
                </a:lnTo>
                <a:lnTo>
                  <a:pt x="459632" y="2809227"/>
                </a:lnTo>
                <a:lnTo>
                  <a:pt x="435756" y="2678925"/>
                </a:lnTo>
                <a:lnTo>
                  <a:pt x="411664" y="2546223"/>
                </a:lnTo>
                <a:lnTo>
                  <a:pt x="389693" y="2415768"/>
                </a:lnTo>
                <a:lnTo>
                  <a:pt x="369995" y="2285098"/>
                </a:lnTo>
                <a:lnTo>
                  <a:pt x="350183" y="2154453"/>
                </a:lnTo>
                <a:lnTo>
                  <a:pt x="331781" y="2025307"/>
                </a:lnTo>
                <a:lnTo>
                  <a:pt x="315296" y="1897608"/>
                </a:lnTo>
                <a:lnTo>
                  <a:pt x="300018" y="1768983"/>
                </a:lnTo>
                <a:lnTo>
                  <a:pt x="284740" y="1641995"/>
                </a:lnTo>
                <a:lnTo>
                  <a:pt x="271773" y="1516418"/>
                </a:lnTo>
                <a:lnTo>
                  <a:pt x="258705" y="1391246"/>
                </a:lnTo>
                <a:lnTo>
                  <a:pt x="247021" y="1267180"/>
                </a:lnTo>
                <a:lnTo>
                  <a:pt x="237217" y="1144168"/>
                </a:lnTo>
                <a:lnTo>
                  <a:pt x="226663" y="1022832"/>
                </a:lnTo>
                <a:lnTo>
                  <a:pt x="218383" y="902512"/>
                </a:lnTo>
                <a:lnTo>
                  <a:pt x="211245" y="783717"/>
                </a:lnTo>
                <a:lnTo>
                  <a:pt x="204159" y="666940"/>
                </a:lnTo>
                <a:lnTo>
                  <a:pt x="197377" y="552157"/>
                </a:lnTo>
                <a:lnTo>
                  <a:pt x="192576" y="438010"/>
                </a:lnTo>
                <a:lnTo>
                  <a:pt x="188157" y="325462"/>
                </a:lnTo>
                <a:lnTo>
                  <a:pt x="183712" y="215328"/>
                </a:lnTo>
                <a:lnTo>
                  <a:pt x="178682"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0"/>
            <a:ext cx="6552565" cy="6858000"/>
          </a:xfrm>
          <a:custGeom>
            <a:avLst/>
            <a:gdLst/>
            <a:ahLst/>
            <a:cxnLst/>
            <a:rect l="l" t="t" r="r" b="b"/>
            <a:pathLst>
              <a:path w="6552565" h="6858000">
                <a:moveTo>
                  <a:pt x="6552235" y="0"/>
                </a:moveTo>
                <a:lnTo>
                  <a:pt x="4797552" y="0"/>
                </a:lnTo>
                <a:lnTo>
                  <a:pt x="4687151" y="0"/>
                </a:lnTo>
                <a:lnTo>
                  <a:pt x="0" y="0"/>
                </a:lnTo>
                <a:lnTo>
                  <a:pt x="0" y="6858000"/>
                </a:lnTo>
                <a:lnTo>
                  <a:pt x="4680470" y="6858000"/>
                </a:lnTo>
                <a:lnTo>
                  <a:pt x="4797552" y="6858000"/>
                </a:lnTo>
                <a:lnTo>
                  <a:pt x="6538519" y="6858000"/>
                </a:lnTo>
                <a:lnTo>
                  <a:pt x="6528905" y="6810857"/>
                </a:lnTo>
                <a:lnTo>
                  <a:pt x="6495542" y="6642900"/>
                </a:lnTo>
                <a:lnTo>
                  <a:pt x="6466980" y="6474206"/>
                </a:lnTo>
                <a:lnTo>
                  <a:pt x="6438176" y="6306248"/>
                </a:lnTo>
                <a:lnTo>
                  <a:pt x="6411290" y="6137541"/>
                </a:lnTo>
                <a:lnTo>
                  <a:pt x="6388252" y="5971070"/>
                </a:lnTo>
                <a:lnTo>
                  <a:pt x="6366408" y="5802376"/>
                </a:lnTo>
                <a:lnTo>
                  <a:pt x="6346482" y="5634418"/>
                </a:lnTo>
                <a:lnTo>
                  <a:pt x="6311925" y="5302199"/>
                </a:lnTo>
                <a:lnTo>
                  <a:pt x="6297523" y="5137201"/>
                </a:lnTo>
                <a:lnTo>
                  <a:pt x="6286233" y="4972202"/>
                </a:lnTo>
                <a:lnTo>
                  <a:pt x="6274473" y="4807953"/>
                </a:lnTo>
                <a:lnTo>
                  <a:pt x="6264630" y="4645164"/>
                </a:lnTo>
                <a:lnTo>
                  <a:pt x="6257671" y="4483874"/>
                </a:lnTo>
                <a:lnTo>
                  <a:pt x="6245911" y="4162755"/>
                </a:lnTo>
                <a:lnTo>
                  <a:pt x="6240386" y="3847554"/>
                </a:lnTo>
                <a:lnTo>
                  <a:pt x="6238951" y="3692182"/>
                </a:lnTo>
                <a:lnTo>
                  <a:pt x="6240386" y="3538270"/>
                </a:lnTo>
                <a:lnTo>
                  <a:pt x="6240386" y="3385858"/>
                </a:lnTo>
                <a:lnTo>
                  <a:pt x="6243269" y="3234918"/>
                </a:lnTo>
                <a:lnTo>
                  <a:pt x="6251676" y="2940431"/>
                </a:lnTo>
                <a:lnTo>
                  <a:pt x="6256236" y="2796883"/>
                </a:lnTo>
                <a:lnTo>
                  <a:pt x="6263195" y="2654096"/>
                </a:lnTo>
                <a:lnTo>
                  <a:pt x="6270637" y="2513520"/>
                </a:lnTo>
                <a:lnTo>
                  <a:pt x="6277356" y="2375890"/>
                </a:lnTo>
                <a:lnTo>
                  <a:pt x="6296317" y="2107298"/>
                </a:lnTo>
                <a:lnTo>
                  <a:pt x="6316485" y="1849818"/>
                </a:lnTo>
                <a:lnTo>
                  <a:pt x="6337605" y="1602689"/>
                </a:lnTo>
                <a:lnTo>
                  <a:pt x="6360884" y="1368882"/>
                </a:lnTo>
                <a:lnTo>
                  <a:pt x="6385128" y="1145438"/>
                </a:lnTo>
                <a:lnTo>
                  <a:pt x="6411290" y="938250"/>
                </a:lnTo>
                <a:lnTo>
                  <a:pt x="6436969" y="743673"/>
                </a:lnTo>
                <a:lnTo>
                  <a:pt x="6462662" y="564603"/>
                </a:lnTo>
                <a:lnTo>
                  <a:pt x="6486906" y="400342"/>
                </a:lnTo>
                <a:lnTo>
                  <a:pt x="6509944" y="254596"/>
                </a:lnTo>
                <a:lnTo>
                  <a:pt x="6550025" y="11899"/>
                </a:lnTo>
                <a:lnTo>
                  <a:pt x="6552235" y="0"/>
                </a:lnTo>
                <a:close/>
              </a:path>
            </a:pathLst>
          </a:custGeom>
          <a:solidFill>
            <a:srgbClr val="FFFFFF"/>
          </a:solidFill>
        </p:spPr>
        <p:txBody>
          <a:bodyPr wrap="square" lIns="0" tIns="0" rIns="0" bIns="0" rtlCol="0"/>
          <a:lstStyle/>
          <a:p>
            <a:endParaRPr/>
          </a:p>
        </p:txBody>
      </p:sp>
      <p:sp>
        <p:nvSpPr>
          <p:cNvPr id="9" name="object 9"/>
          <p:cNvSpPr/>
          <p:nvPr/>
        </p:nvSpPr>
        <p:spPr>
          <a:xfrm>
            <a:off x="12120574" y="0"/>
            <a:ext cx="71755" cy="6858000"/>
          </a:xfrm>
          <a:custGeom>
            <a:avLst/>
            <a:gdLst/>
            <a:ahLst/>
            <a:cxnLst/>
            <a:rect l="l" t="t" r="r" b="b"/>
            <a:pathLst>
              <a:path w="71754" h="6858000">
                <a:moveTo>
                  <a:pt x="71424" y="0"/>
                </a:moveTo>
                <a:lnTo>
                  <a:pt x="0" y="0"/>
                </a:lnTo>
                <a:lnTo>
                  <a:pt x="0" y="6858000"/>
                </a:lnTo>
                <a:lnTo>
                  <a:pt x="71424" y="6858000"/>
                </a:lnTo>
                <a:lnTo>
                  <a:pt x="71424" y="0"/>
                </a:lnTo>
                <a:close/>
              </a:path>
            </a:pathLst>
          </a:custGeom>
          <a:solidFill>
            <a:srgbClr val="FFFFFF"/>
          </a:solidFill>
        </p:spPr>
        <p:txBody>
          <a:bodyPr wrap="square" lIns="0" tIns="0" rIns="0" bIns="0" rtlCol="0"/>
          <a:lstStyle/>
          <a:p>
            <a:endParaRPr/>
          </a:p>
        </p:txBody>
      </p:sp>
      <p:sp>
        <p:nvSpPr>
          <p:cNvPr id="10" name="object 10"/>
          <p:cNvSpPr txBox="1"/>
          <p:nvPr/>
        </p:nvSpPr>
        <p:spPr>
          <a:xfrm>
            <a:off x="7063394" y="1411857"/>
            <a:ext cx="4339590" cy="4483279"/>
          </a:xfrm>
          <a:prstGeom prst="rect">
            <a:avLst/>
          </a:prstGeom>
        </p:spPr>
        <p:txBody>
          <a:bodyPr vert="horz" wrap="square" lIns="0" tIns="12700" rIns="0" bIns="0" rtlCol="0">
            <a:spAutoFit/>
          </a:bodyPr>
          <a:lstStyle/>
          <a:p>
            <a:pPr marL="12700" marR="5080" indent="-3175" algn="ctr">
              <a:lnSpc>
                <a:spcPct val="100000"/>
              </a:lnSpc>
              <a:spcBef>
                <a:spcPts val="100"/>
              </a:spcBef>
            </a:pPr>
            <a:r>
              <a:rPr sz="4800" b="1" spc="-5" dirty="0">
                <a:solidFill>
                  <a:schemeClr val="bg1"/>
                </a:solidFill>
                <a:cs typeface="Century Gothic"/>
              </a:rPr>
              <a:t>Special </a:t>
            </a:r>
            <a:r>
              <a:rPr sz="4800" b="1" dirty="0">
                <a:solidFill>
                  <a:schemeClr val="bg1"/>
                </a:solidFill>
                <a:cs typeface="Century Gothic"/>
              </a:rPr>
              <a:t>Needs  </a:t>
            </a:r>
            <a:r>
              <a:rPr sz="4800" b="1" spc="-5" dirty="0">
                <a:solidFill>
                  <a:schemeClr val="bg1"/>
                </a:solidFill>
                <a:cs typeface="Century Gothic"/>
              </a:rPr>
              <a:t>Plan (SNP)  </a:t>
            </a:r>
            <a:r>
              <a:rPr sz="4800" b="1" dirty="0">
                <a:solidFill>
                  <a:schemeClr val="bg1"/>
                </a:solidFill>
                <a:cs typeface="Century Gothic"/>
              </a:rPr>
              <a:t>Model of</a:t>
            </a:r>
            <a:r>
              <a:rPr sz="4800" b="1" spc="-105" dirty="0">
                <a:solidFill>
                  <a:schemeClr val="bg1"/>
                </a:solidFill>
                <a:cs typeface="Century Gothic"/>
              </a:rPr>
              <a:t> </a:t>
            </a:r>
            <a:r>
              <a:rPr sz="4800" b="1" spc="-5" dirty="0">
                <a:solidFill>
                  <a:schemeClr val="bg1"/>
                </a:solidFill>
                <a:cs typeface="Century Gothic"/>
              </a:rPr>
              <a:t>Care  Training</a:t>
            </a:r>
            <a:endParaRPr sz="4800" b="1" dirty="0">
              <a:solidFill>
                <a:schemeClr val="bg1"/>
              </a:solidFill>
              <a:cs typeface="Century Gothic"/>
            </a:endParaRPr>
          </a:p>
          <a:p>
            <a:pPr>
              <a:lnSpc>
                <a:spcPct val="100000"/>
              </a:lnSpc>
              <a:spcBef>
                <a:spcPts val="20"/>
              </a:spcBef>
            </a:pPr>
            <a:endParaRPr sz="5050" dirty="0">
              <a:latin typeface="Century Gothic"/>
              <a:cs typeface="Century Gothic"/>
            </a:endParaRPr>
          </a:p>
          <a:p>
            <a:pPr algn="ctr">
              <a:lnSpc>
                <a:spcPct val="100000"/>
              </a:lnSpc>
            </a:pPr>
            <a:r>
              <a:rPr lang="en-US" sz="4800" b="1" dirty="0">
                <a:solidFill>
                  <a:srgbClr val="ACD333"/>
                </a:solidFill>
                <a:latin typeface="+mj-lt"/>
                <a:cs typeface="Calibri"/>
              </a:rPr>
              <a:t>CY </a:t>
            </a:r>
            <a:r>
              <a:rPr sz="4800" b="1" dirty="0">
                <a:solidFill>
                  <a:srgbClr val="ACD333"/>
                </a:solidFill>
                <a:latin typeface="+mj-lt"/>
                <a:cs typeface="Calibri"/>
              </a:rPr>
              <a:t>202</a:t>
            </a:r>
            <a:r>
              <a:rPr lang="en-US" sz="4800" b="1" dirty="0">
                <a:solidFill>
                  <a:srgbClr val="ACD333"/>
                </a:solidFill>
                <a:latin typeface="+mj-lt"/>
                <a:cs typeface="Calibri"/>
              </a:rPr>
              <a:t>2</a:t>
            </a:r>
            <a:endParaRPr sz="4800" dirty="0">
              <a:latin typeface="+mj-lt"/>
              <a:cs typeface="Calibri"/>
            </a:endParaRPr>
          </a:p>
        </p:txBody>
      </p:sp>
      <p:sp>
        <p:nvSpPr>
          <p:cNvPr id="11" name="object 11"/>
          <p:cNvSpPr/>
          <p:nvPr/>
        </p:nvSpPr>
        <p:spPr>
          <a:xfrm>
            <a:off x="783336" y="1275588"/>
            <a:ext cx="4983479" cy="3880103"/>
          </a:xfrm>
          <a:prstGeom prst="rect">
            <a:avLst/>
          </a:prstGeom>
          <a:blipFill>
            <a:blip r:embed="rId6" cstate="print"/>
            <a:stretch>
              <a:fillRect/>
            </a:stretch>
          </a:blipFill>
        </p:spPr>
        <p:txBody>
          <a:bodyPr wrap="square" lIns="0" tIns="0" rIns="0" bIns="0" rtlCol="0"/>
          <a:lstStyle/>
          <a:p>
            <a:endParaRPr/>
          </a:p>
        </p:txBody>
      </p:sp>
      <p:sp>
        <p:nvSpPr>
          <p:cNvPr id="5" name="Slide Number Placeholder 4">
            <a:extLst>
              <a:ext uri="{FF2B5EF4-FFF2-40B4-BE49-F238E27FC236}">
                <a16:creationId xmlns:a16="http://schemas.microsoft.com/office/drawing/2014/main" id="{6F9F5203-5783-4A18-A9B0-BF78E06A5885}"/>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a:t>
            </a:fld>
            <a:endParaRPr lang="en-US" dirty="0"/>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0" y="307929"/>
            <a:ext cx="7696200" cy="689932"/>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Enrollment </a:t>
            </a:r>
            <a:r>
              <a:rPr spc="-5" dirty="0">
                <a:solidFill>
                  <a:srgbClr val="92D050"/>
                </a:solidFill>
              </a:rPr>
              <a:t>in </a:t>
            </a:r>
            <a:r>
              <a:rPr dirty="0">
                <a:solidFill>
                  <a:srgbClr val="92D050"/>
                </a:solidFill>
              </a:rPr>
              <a:t>the</a:t>
            </a:r>
            <a:r>
              <a:rPr lang="en-US" dirty="0">
                <a:solidFill>
                  <a:srgbClr val="92D050"/>
                </a:solidFill>
              </a:rPr>
              <a:t> C-</a:t>
            </a:r>
            <a:r>
              <a:rPr spc="-5" dirty="0">
                <a:solidFill>
                  <a:srgbClr val="92D050"/>
                </a:solidFill>
              </a:rPr>
              <a:t>SNP</a:t>
            </a:r>
          </a:p>
        </p:txBody>
      </p:sp>
      <p:sp>
        <p:nvSpPr>
          <p:cNvPr id="4" name="object 4"/>
          <p:cNvSpPr txBox="1"/>
          <p:nvPr/>
        </p:nvSpPr>
        <p:spPr>
          <a:xfrm>
            <a:off x="552367" y="1406635"/>
            <a:ext cx="11045825" cy="4851400"/>
          </a:xfrm>
          <a:prstGeom prst="rect">
            <a:avLst/>
          </a:prstGeom>
        </p:spPr>
        <p:txBody>
          <a:bodyPr vert="horz" wrap="square" lIns="0" tIns="165100" rIns="0" bIns="0" rtlCol="0">
            <a:spAutoFit/>
          </a:bodyPr>
          <a:lstStyle/>
          <a:p>
            <a:pPr marL="50800">
              <a:lnSpc>
                <a:spcPct val="100000"/>
              </a:lnSpc>
              <a:spcBef>
                <a:spcPts val="1300"/>
              </a:spcBef>
            </a:pPr>
            <a:r>
              <a:rPr sz="2800" b="1" spc="-10" dirty="0">
                <a:solidFill>
                  <a:srgbClr val="404040"/>
                </a:solidFill>
                <a:latin typeface="Calibri"/>
                <a:cs typeface="Calibri"/>
              </a:rPr>
              <a:t>Consequences </a:t>
            </a:r>
            <a:r>
              <a:rPr sz="2800" b="1" spc="-5" dirty="0">
                <a:solidFill>
                  <a:srgbClr val="404040"/>
                </a:solidFill>
                <a:latin typeface="Calibri"/>
                <a:cs typeface="Calibri"/>
              </a:rPr>
              <a:t>of </a:t>
            </a:r>
            <a:r>
              <a:rPr sz="2800" b="1" spc="-10" dirty="0">
                <a:solidFill>
                  <a:srgbClr val="404040"/>
                </a:solidFill>
                <a:latin typeface="Calibri"/>
                <a:cs typeface="Calibri"/>
              </a:rPr>
              <a:t>not verifying </a:t>
            </a:r>
            <a:r>
              <a:rPr sz="2800" b="1" spc="-5" dirty="0">
                <a:solidFill>
                  <a:srgbClr val="404040"/>
                </a:solidFill>
                <a:latin typeface="Calibri"/>
                <a:cs typeface="Calibri"/>
              </a:rPr>
              <a:t>the </a:t>
            </a:r>
            <a:r>
              <a:rPr sz="2800" b="1" spc="-10" dirty="0">
                <a:solidFill>
                  <a:srgbClr val="404040"/>
                </a:solidFill>
                <a:latin typeface="Calibri"/>
                <a:cs typeface="Calibri"/>
              </a:rPr>
              <a:t>member’s</a:t>
            </a:r>
            <a:r>
              <a:rPr sz="2800" b="1" spc="140" dirty="0">
                <a:solidFill>
                  <a:srgbClr val="404040"/>
                </a:solidFill>
                <a:latin typeface="Calibri"/>
                <a:cs typeface="Calibri"/>
              </a:rPr>
              <a:t> </a:t>
            </a:r>
            <a:r>
              <a:rPr sz="2800" b="1" spc="-10" dirty="0">
                <a:solidFill>
                  <a:srgbClr val="404040"/>
                </a:solidFill>
                <a:latin typeface="Calibri"/>
                <a:cs typeface="Calibri"/>
              </a:rPr>
              <a:t>condition</a:t>
            </a:r>
            <a:endParaRPr sz="2800" dirty="0">
              <a:latin typeface="Calibri"/>
              <a:cs typeface="Calibri"/>
            </a:endParaRPr>
          </a:p>
          <a:p>
            <a:pPr marL="451484">
              <a:lnSpc>
                <a:spcPct val="100000"/>
              </a:lnSpc>
              <a:spcBef>
                <a:spcPts val="1040"/>
              </a:spcBef>
            </a:pPr>
            <a:r>
              <a:rPr sz="2400" spc="-5" dirty="0">
                <a:solidFill>
                  <a:srgbClr val="404040"/>
                </a:solidFill>
                <a:latin typeface="Calibri"/>
                <a:cs typeface="Calibri"/>
              </a:rPr>
              <a:t>If </a:t>
            </a:r>
            <a:r>
              <a:rPr sz="2400" dirty="0">
                <a:solidFill>
                  <a:srgbClr val="404040"/>
                </a:solidFill>
                <a:latin typeface="Calibri"/>
                <a:cs typeface="Calibri"/>
              </a:rPr>
              <a:t>the </a:t>
            </a:r>
            <a:r>
              <a:rPr sz="2400" spc="-5" dirty="0">
                <a:solidFill>
                  <a:srgbClr val="404040"/>
                </a:solidFill>
                <a:latin typeface="Calibri"/>
                <a:cs typeface="Calibri"/>
              </a:rPr>
              <a:t>member’s </a:t>
            </a:r>
            <a:r>
              <a:rPr sz="2400" spc="-10" dirty="0">
                <a:solidFill>
                  <a:srgbClr val="404040"/>
                </a:solidFill>
                <a:latin typeface="Calibri"/>
                <a:cs typeface="Calibri"/>
              </a:rPr>
              <a:t>condition </a:t>
            </a:r>
            <a:r>
              <a:rPr sz="2400" dirty="0">
                <a:solidFill>
                  <a:srgbClr val="404040"/>
                </a:solidFill>
                <a:latin typeface="Calibri"/>
                <a:cs typeface="Calibri"/>
              </a:rPr>
              <a:t>is </a:t>
            </a:r>
            <a:r>
              <a:rPr sz="2400" spc="-5" dirty="0">
                <a:solidFill>
                  <a:srgbClr val="404040"/>
                </a:solidFill>
                <a:latin typeface="Calibri"/>
                <a:cs typeface="Calibri"/>
              </a:rPr>
              <a:t>not verified </a:t>
            </a:r>
            <a:r>
              <a:rPr sz="2400" dirty="0">
                <a:solidFill>
                  <a:srgbClr val="404040"/>
                </a:solidFill>
                <a:latin typeface="Calibri"/>
                <a:cs typeface="Calibri"/>
              </a:rPr>
              <a:t>in their </a:t>
            </a:r>
            <a:r>
              <a:rPr sz="2400" spc="-15" dirty="0">
                <a:solidFill>
                  <a:srgbClr val="404040"/>
                </a:solidFill>
                <a:latin typeface="Calibri"/>
                <a:cs typeface="Calibri"/>
              </a:rPr>
              <a:t>first </a:t>
            </a:r>
            <a:r>
              <a:rPr sz="2400" spc="-10" dirty="0">
                <a:solidFill>
                  <a:srgbClr val="404040"/>
                </a:solidFill>
                <a:latin typeface="Calibri"/>
                <a:cs typeface="Calibri"/>
              </a:rPr>
              <a:t>month </a:t>
            </a:r>
            <a:r>
              <a:rPr sz="2400" spc="-5" dirty="0">
                <a:solidFill>
                  <a:srgbClr val="404040"/>
                </a:solidFill>
                <a:latin typeface="Calibri"/>
                <a:cs typeface="Calibri"/>
              </a:rPr>
              <a:t>of </a:t>
            </a:r>
            <a:r>
              <a:rPr sz="2400" spc="-10" dirty="0">
                <a:solidFill>
                  <a:srgbClr val="404040"/>
                </a:solidFill>
                <a:latin typeface="Calibri"/>
                <a:cs typeface="Calibri"/>
              </a:rPr>
              <a:t>enrollment </a:t>
            </a:r>
            <a:r>
              <a:rPr sz="2400" dirty="0">
                <a:solidFill>
                  <a:srgbClr val="404040"/>
                </a:solidFill>
                <a:latin typeface="Calibri"/>
                <a:cs typeface="Calibri"/>
              </a:rPr>
              <a:t>in the</a:t>
            </a:r>
            <a:r>
              <a:rPr sz="2400" spc="-35" dirty="0">
                <a:solidFill>
                  <a:srgbClr val="404040"/>
                </a:solidFill>
                <a:latin typeface="Calibri"/>
                <a:cs typeface="Calibri"/>
              </a:rPr>
              <a:t> </a:t>
            </a:r>
            <a:r>
              <a:rPr sz="2400" spc="-5" dirty="0">
                <a:solidFill>
                  <a:srgbClr val="404040"/>
                </a:solidFill>
                <a:latin typeface="Calibri"/>
                <a:cs typeface="Calibri"/>
              </a:rPr>
              <a:t>SNP:</a:t>
            </a:r>
            <a:endParaRPr sz="2400" dirty="0">
              <a:latin typeface="Calibri"/>
              <a:cs typeface="Calibri"/>
            </a:endParaRPr>
          </a:p>
          <a:p>
            <a:pPr marL="794385" indent="-287020">
              <a:lnSpc>
                <a:spcPct val="100000"/>
              </a:lnSpc>
              <a:spcBef>
                <a:spcPts val="994"/>
              </a:spcBef>
              <a:buClr>
                <a:srgbClr val="ACD333"/>
              </a:buClr>
              <a:buSzPct val="79166"/>
              <a:buFont typeface="Wingdings"/>
              <a:buChar char=""/>
              <a:tabLst>
                <a:tab pos="794385" algn="l"/>
                <a:tab pos="795020" algn="l"/>
              </a:tabLst>
            </a:pPr>
            <a:r>
              <a:rPr sz="2400" spc="-10" dirty="0">
                <a:solidFill>
                  <a:srgbClr val="404040"/>
                </a:solidFill>
                <a:latin typeface="Calibri"/>
                <a:cs typeface="Calibri"/>
              </a:rPr>
              <a:t>Ultimate </a:t>
            </a:r>
            <a:r>
              <a:rPr sz="2400" dirty="0">
                <a:solidFill>
                  <a:srgbClr val="404040"/>
                </a:solidFill>
                <a:latin typeface="Calibri"/>
                <a:cs typeface="Calibri"/>
              </a:rPr>
              <a:t>will </a:t>
            </a:r>
            <a:r>
              <a:rPr sz="2400" spc="-5" dirty="0">
                <a:solidFill>
                  <a:srgbClr val="404040"/>
                </a:solidFill>
                <a:latin typeface="Calibri"/>
                <a:cs typeface="Calibri"/>
              </a:rPr>
              <a:t>notify the </a:t>
            </a:r>
            <a:r>
              <a:rPr sz="2400" dirty="0">
                <a:solidFill>
                  <a:srgbClr val="404040"/>
                </a:solidFill>
                <a:latin typeface="Calibri"/>
                <a:cs typeface="Calibri"/>
              </a:rPr>
              <a:t>member </a:t>
            </a:r>
            <a:r>
              <a:rPr sz="2400" spc="-10" dirty="0">
                <a:solidFill>
                  <a:srgbClr val="404040"/>
                </a:solidFill>
                <a:latin typeface="Calibri"/>
                <a:cs typeface="Calibri"/>
              </a:rPr>
              <a:t>that </a:t>
            </a:r>
            <a:r>
              <a:rPr sz="2400" spc="-5" dirty="0">
                <a:solidFill>
                  <a:srgbClr val="404040"/>
                </a:solidFill>
                <a:latin typeface="Calibri"/>
                <a:cs typeface="Calibri"/>
              </a:rPr>
              <a:t>they </a:t>
            </a:r>
            <a:r>
              <a:rPr sz="2400" spc="-15" dirty="0">
                <a:solidFill>
                  <a:srgbClr val="404040"/>
                </a:solidFill>
                <a:latin typeface="Calibri"/>
                <a:cs typeface="Calibri"/>
              </a:rPr>
              <a:t>are </a:t>
            </a:r>
            <a:r>
              <a:rPr sz="2400" spc="-5" dirty="0">
                <a:solidFill>
                  <a:srgbClr val="404040"/>
                </a:solidFill>
                <a:latin typeface="Calibri"/>
                <a:cs typeface="Calibri"/>
              </a:rPr>
              <a:t>ineligible </a:t>
            </a:r>
            <a:r>
              <a:rPr sz="2400" spc="-20" dirty="0">
                <a:solidFill>
                  <a:srgbClr val="404040"/>
                </a:solidFill>
                <a:latin typeface="Calibri"/>
                <a:cs typeface="Calibri"/>
              </a:rPr>
              <a:t>for </a:t>
            </a:r>
            <a:r>
              <a:rPr sz="2400" spc="-5" dirty="0">
                <a:solidFill>
                  <a:srgbClr val="404040"/>
                </a:solidFill>
                <a:latin typeface="Calibri"/>
                <a:cs typeface="Calibri"/>
              </a:rPr>
              <a:t>the</a:t>
            </a:r>
            <a:r>
              <a:rPr sz="2400" spc="-20" dirty="0">
                <a:solidFill>
                  <a:srgbClr val="404040"/>
                </a:solidFill>
                <a:latin typeface="Calibri"/>
                <a:cs typeface="Calibri"/>
              </a:rPr>
              <a:t> </a:t>
            </a:r>
            <a:r>
              <a:rPr sz="2400" spc="-5" dirty="0">
                <a:solidFill>
                  <a:srgbClr val="404040"/>
                </a:solidFill>
                <a:latin typeface="Calibri"/>
                <a:cs typeface="Calibri"/>
              </a:rPr>
              <a:t>SNP</a:t>
            </a:r>
            <a:endParaRPr sz="2400" dirty="0">
              <a:latin typeface="Calibri"/>
              <a:cs typeface="Calibri"/>
            </a:endParaRPr>
          </a:p>
          <a:p>
            <a:pPr marL="794385" marR="1234440" indent="-287020">
              <a:lnSpc>
                <a:spcPct val="100000"/>
              </a:lnSpc>
              <a:spcBef>
                <a:spcPts val="994"/>
              </a:spcBef>
              <a:buClr>
                <a:srgbClr val="ACD333"/>
              </a:buClr>
              <a:buSzPct val="79166"/>
              <a:buFont typeface="Wingdings"/>
              <a:buChar char=""/>
              <a:tabLst>
                <a:tab pos="794385" algn="l"/>
                <a:tab pos="795020" algn="l"/>
              </a:tabLst>
            </a:pPr>
            <a:r>
              <a:rPr sz="2400" spc="-5" dirty="0">
                <a:solidFill>
                  <a:srgbClr val="404040"/>
                </a:solidFill>
                <a:latin typeface="Calibri"/>
                <a:cs typeface="Calibri"/>
              </a:rPr>
              <a:t>The </a:t>
            </a:r>
            <a:r>
              <a:rPr sz="2400" dirty="0">
                <a:solidFill>
                  <a:srgbClr val="404040"/>
                </a:solidFill>
                <a:latin typeface="Calibri"/>
                <a:cs typeface="Calibri"/>
              </a:rPr>
              <a:t>member will </a:t>
            </a:r>
            <a:r>
              <a:rPr sz="2400" spc="-5" dirty="0">
                <a:solidFill>
                  <a:srgbClr val="404040"/>
                </a:solidFill>
                <a:latin typeface="Calibri"/>
                <a:cs typeface="Calibri"/>
              </a:rPr>
              <a:t>be disenrolled </a:t>
            </a:r>
            <a:r>
              <a:rPr sz="2400" spc="-15" dirty="0">
                <a:solidFill>
                  <a:srgbClr val="404040"/>
                </a:solidFill>
                <a:latin typeface="Calibri"/>
                <a:cs typeface="Calibri"/>
              </a:rPr>
              <a:t>effective at </a:t>
            </a:r>
            <a:r>
              <a:rPr sz="2400" dirty="0">
                <a:solidFill>
                  <a:srgbClr val="404040"/>
                </a:solidFill>
                <a:latin typeface="Calibri"/>
                <a:cs typeface="Calibri"/>
              </a:rPr>
              <a:t>the end </a:t>
            </a:r>
            <a:r>
              <a:rPr sz="2400" spc="-5" dirty="0">
                <a:solidFill>
                  <a:srgbClr val="404040"/>
                </a:solidFill>
                <a:latin typeface="Calibri"/>
                <a:cs typeface="Calibri"/>
              </a:rPr>
              <a:t>of </a:t>
            </a:r>
            <a:r>
              <a:rPr sz="2400" dirty="0">
                <a:solidFill>
                  <a:srgbClr val="404040"/>
                </a:solidFill>
                <a:latin typeface="Calibri"/>
                <a:cs typeface="Calibri"/>
              </a:rPr>
              <a:t>their </a:t>
            </a:r>
            <a:r>
              <a:rPr sz="2400" spc="-5" dirty="0">
                <a:solidFill>
                  <a:srgbClr val="404040"/>
                </a:solidFill>
                <a:latin typeface="Calibri"/>
                <a:cs typeface="Calibri"/>
              </a:rPr>
              <a:t>2</a:t>
            </a:r>
            <a:r>
              <a:rPr sz="2400" spc="-7" baseline="24305" dirty="0">
                <a:solidFill>
                  <a:srgbClr val="404040"/>
                </a:solidFill>
                <a:latin typeface="Calibri"/>
                <a:cs typeface="Calibri"/>
              </a:rPr>
              <a:t>nd </a:t>
            </a:r>
            <a:r>
              <a:rPr sz="2400" spc="-10" dirty="0">
                <a:solidFill>
                  <a:srgbClr val="404040"/>
                </a:solidFill>
                <a:latin typeface="Calibri"/>
                <a:cs typeface="Calibri"/>
              </a:rPr>
              <a:t>month </a:t>
            </a:r>
            <a:r>
              <a:rPr sz="2400" spc="-5" dirty="0">
                <a:solidFill>
                  <a:srgbClr val="404040"/>
                </a:solidFill>
                <a:latin typeface="Calibri"/>
                <a:cs typeface="Calibri"/>
              </a:rPr>
              <a:t>of  </a:t>
            </a:r>
            <a:r>
              <a:rPr sz="2400" spc="-10" dirty="0">
                <a:solidFill>
                  <a:srgbClr val="404040"/>
                </a:solidFill>
                <a:latin typeface="Calibri"/>
                <a:cs typeface="Calibri"/>
              </a:rPr>
              <a:t>enrollment</a:t>
            </a:r>
            <a:endParaRPr sz="2400" dirty="0">
              <a:latin typeface="Calibri"/>
              <a:cs typeface="Calibri"/>
            </a:endParaRPr>
          </a:p>
          <a:p>
            <a:pPr marL="794385" marR="140970" indent="-287020">
              <a:lnSpc>
                <a:spcPct val="100000"/>
              </a:lnSpc>
              <a:spcBef>
                <a:spcPts val="1010"/>
              </a:spcBef>
              <a:buClr>
                <a:srgbClr val="ACD333"/>
              </a:buClr>
              <a:buSzPct val="79166"/>
              <a:buFont typeface="Wingdings"/>
              <a:buChar char=""/>
              <a:tabLst>
                <a:tab pos="794385" algn="l"/>
                <a:tab pos="795020" algn="l"/>
              </a:tabLst>
            </a:pPr>
            <a:r>
              <a:rPr sz="2400" spc="-5" dirty="0">
                <a:solidFill>
                  <a:srgbClr val="404040"/>
                </a:solidFill>
                <a:latin typeface="Calibri"/>
                <a:cs typeface="Calibri"/>
              </a:rPr>
              <a:t>The </a:t>
            </a:r>
            <a:r>
              <a:rPr sz="2400" dirty="0">
                <a:solidFill>
                  <a:srgbClr val="404040"/>
                </a:solidFill>
                <a:latin typeface="Calibri"/>
                <a:cs typeface="Calibri"/>
              </a:rPr>
              <a:t>member will </a:t>
            </a:r>
            <a:r>
              <a:rPr sz="2400" spc="-20" dirty="0">
                <a:solidFill>
                  <a:srgbClr val="404040"/>
                </a:solidFill>
                <a:latin typeface="Calibri"/>
                <a:cs typeface="Calibri"/>
              </a:rPr>
              <a:t>have </a:t>
            </a:r>
            <a:r>
              <a:rPr sz="2400" dirty="0">
                <a:solidFill>
                  <a:srgbClr val="404040"/>
                </a:solidFill>
                <a:latin typeface="Calibri"/>
                <a:cs typeface="Calibri"/>
              </a:rPr>
              <a:t>a special election </a:t>
            </a:r>
            <a:r>
              <a:rPr sz="2400" spc="-5" dirty="0">
                <a:solidFill>
                  <a:srgbClr val="404040"/>
                </a:solidFill>
                <a:latin typeface="Calibri"/>
                <a:cs typeface="Calibri"/>
              </a:rPr>
              <a:t>period </a:t>
            </a:r>
            <a:r>
              <a:rPr sz="2400" spc="-15" dirty="0">
                <a:solidFill>
                  <a:srgbClr val="404040"/>
                </a:solidFill>
                <a:latin typeface="Calibri"/>
                <a:cs typeface="Calibri"/>
              </a:rPr>
              <a:t>to </a:t>
            </a:r>
            <a:r>
              <a:rPr sz="2400" dirty="0">
                <a:solidFill>
                  <a:srgbClr val="404040"/>
                </a:solidFill>
                <a:latin typeface="Calibri"/>
                <a:cs typeface="Calibri"/>
              </a:rPr>
              <a:t>select </a:t>
            </a:r>
            <a:r>
              <a:rPr sz="2400" spc="-5" dirty="0">
                <a:solidFill>
                  <a:srgbClr val="404040"/>
                </a:solidFill>
                <a:latin typeface="Calibri"/>
                <a:cs typeface="Calibri"/>
              </a:rPr>
              <a:t>another plan or </a:t>
            </a:r>
            <a:r>
              <a:rPr sz="2400" spc="-10" dirty="0">
                <a:solidFill>
                  <a:srgbClr val="404040"/>
                </a:solidFill>
                <a:latin typeface="Calibri"/>
                <a:cs typeface="Calibri"/>
              </a:rPr>
              <a:t>return </a:t>
            </a:r>
            <a:r>
              <a:rPr sz="2400" spc="-15" dirty="0">
                <a:solidFill>
                  <a:srgbClr val="404040"/>
                </a:solidFill>
                <a:latin typeface="Calibri"/>
                <a:cs typeface="Calibri"/>
              </a:rPr>
              <a:t>to  </a:t>
            </a:r>
            <a:r>
              <a:rPr sz="2400" spc="-5" dirty="0">
                <a:solidFill>
                  <a:srgbClr val="404040"/>
                </a:solidFill>
                <a:latin typeface="Calibri"/>
                <a:cs typeface="Calibri"/>
              </a:rPr>
              <a:t>original</a:t>
            </a:r>
            <a:r>
              <a:rPr sz="2400" spc="-20" dirty="0">
                <a:solidFill>
                  <a:srgbClr val="404040"/>
                </a:solidFill>
                <a:latin typeface="Calibri"/>
                <a:cs typeface="Calibri"/>
              </a:rPr>
              <a:t> </a:t>
            </a:r>
            <a:r>
              <a:rPr sz="2400" spc="-10" dirty="0">
                <a:solidFill>
                  <a:srgbClr val="404040"/>
                </a:solidFill>
                <a:latin typeface="Calibri"/>
                <a:cs typeface="Calibri"/>
              </a:rPr>
              <a:t>Medicare</a:t>
            </a:r>
            <a:endParaRPr sz="2400" dirty="0">
              <a:latin typeface="Calibri"/>
              <a:cs typeface="Calibri"/>
            </a:endParaRPr>
          </a:p>
          <a:p>
            <a:pPr marL="50800">
              <a:lnSpc>
                <a:spcPct val="100000"/>
              </a:lnSpc>
              <a:spcBef>
                <a:spcPts val="965"/>
              </a:spcBef>
            </a:pPr>
            <a:r>
              <a:rPr sz="2800" b="1" spc="-15" dirty="0">
                <a:solidFill>
                  <a:srgbClr val="404040"/>
                </a:solidFill>
                <a:latin typeface="Calibri"/>
                <a:cs typeface="Calibri"/>
              </a:rPr>
              <a:t>Enrollment</a:t>
            </a:r>
            <a:r>
              <a:rPr sz="2800" b="1" spc="10" dirty="0">
                <a:solidFill>
                  <a:srgbClr val="404040"/>
                </a:solidFill>
                <a:latin typeface="Calibri"/>
                <a:cs typeface="Calibri"/>
              </a:rPr>
              <a:t> </a:t>
            </a:r>
            <a:r>
              <a:rPr sz="2800" b="1" spc="-15" dirty="0">
                <a:solidFill>
                  <a:srgbClr val="404040"/>
                </a:solidFill>
                <a:latin typeface="Calibri"/>
                <a:cs typeface="Calibri"/>
              </a:rPr>
              <a:t>Period</a:t>
            </a:r>
            <a:endParaRPr sz="2800" dirty="0">
              <a:latin typeface="Calibri"/>
              <a:cs typeface="Calibri"/>
            </a:endParaRPr>
          </a:p>
          <a:p>
            <a:pPr marL="794385" indent="-287020">
              <a:lnSpc>
                <a:spcPct val="100000"/>
              </a:lnSpc>
              <a:spcBef>
                <a:spcPts val="1025"/>
              </a:spcBef>
              <a:buClr>
                <a:srgbClr val="ACD333"/>
              </a:buClr>
              <a:buSzPct val="79166"/>
              <a:buFont typeface="Wingdings"/>
              <a:buChar char=""/>
              <a:tabLst>
                <a:tab pos="794385" algn="l"/>
                <a:tab pos="795020" algn="l"/>
              </a:tabLst>
            </a:pPr>
            <a:r>
              <a:rPr sz="2400" spc="-10" dirty="0">
                <a:solidFill>
                  <a:srgbClr val="404040"/>
                </a:solidFill>
                <a:latin typeface="Calibri"/>
                <a:cs typeface="Calibri"/>
              </a:rPr>
              <a:t>Members </a:t>
            </a:r>
            <a:r>
              <a:rPr sz="2400" dirty="0">
                <a:solidFill>
                  <a:srgbClr val="404040"/>
                </a:solidFill>
                <a:latin typeface="Calibri"/>
                <a:cs typeface="Calibri"/>
              </a:rPr>
              <a:t>with qualifying </a:t>
            </a:r>
            <a:r>
              <a:rPr sz="2400" spc="-10" dirty="0">
                <a:solidFill>
                  <a:srgbClr val="404040"/>
                </a:solidFill>
                <a:latin typeface="Calibri"/>
                <a:cs typeface="Calibri"/>
              </a:rPr>
              <a:t>conditions </a:t>
            </a:r>
            <a:r>
              <a:rPr sz="2400" spc="-20" dirty="0">
                <a:solidFill>
                  <a:srgbClr val="404040"/>
                </a:solidFill>
                <a:latin typeface="Calibri"/>
                <a:cs typeface="Calibri"/>
              </a:rPr>
              <a:t>may </a:t>
            </a:r>
            <a:r>
              <a:rPr sz="2400" spc="-10" dirty="0">
                <a:solidFill>
                  <a:srgbClr val="404040"/>
                </a:solidFill>
                <a:latin typeface="Calibri"/>
                <a:cs typeface="Calibri"/>
              </a:rPr>
              <a:t>enroll </a:t>
            </a:r>
            <a:r>
              <a:rPr sz="2400" dirty="0">
                <a:solidFill>
                  <a:srgbClr val="404040"/>
                </a:solidFill>
                <a:latin typeface="Calibri"/>
                <a:cs typeface="Calibri"/>
              </a:rPr>
              <a:t>in the </a:t>
            </a:r>
            <a:r>
              <a:rPr sz="2400" spc="-15" dirty="0">
                <a:solidFill>
                  <a:srgbClr val="404040"/>
                </a:solidFill>
                <a:latin typeface="Calibri"/>
                <a:cs typeface="Calibri"/>
              </a:rPr>
              <a:t>program at </a:t>
            </a:r>
            <a:r>
              <a:rPr sz="2400" spc="-20" dirty="0">
                <a:solidFill>
                  <a:srgbClr val="404040"/>
                </a:solidFill>
                <a:latin typeface="Calibri"/>
                <a:cs typeface="Calibri"/>
              </a:rPr>
              <a:t>any</a:t>
            </a:r>
            <a:r>
              <a:rPr sz="2400" spc="-40" dirty="0">
                <a:solidFill>
                  <a:srgbClr val="404040"/>
                </a:solidFill>
                <a:latin typeface="Calibri"/>
                <a:cs typeface="Calibri"/>
              </a:rPr>
              <a:t> </a:t>
            </a:r>
            <a:r>
              <a:rPr sz="2400" dirty="0">
                <a:solidFill>
                  <a:srgbClr val="404040"/>
                </a:solidFill>
                <a:latin typeface="Calibri"/>
                <a:cs typeface="Calibri"/>
              </a:rPr>
              <a:t>time</a:t>
            </a:r>
            <a:endParaRPr sz="2400" dirty="0">
              <a:latin typeface="Calibri"/>
              <a:cs typeface="Calibri"/>
            </a:endParaRPr>
          </a:p>
          <a:p>
            <a:pPr marL="794385" indent="-287020">
              <a:lnSpc>
                <a:spcPct val="100000"/>
              </a:lnSpc>
              <a:spcBef>
                <a:spcPts val="1010"/>
              </a:spcBef>
              <a:buClr>
                <a:srgbClr val="ACD333"/>
              </a:buClr>
              <a:buSzPct val="79166"/>
              <a:buFont typeface="Wingdings"/>
              <a:buChar char=""/>
              <a:tabLst>
                <a:tab pos="794385" algn="l"/>
                <a:tab pos="795020" algn="l"/>
              </a:tabLst>
            </a:pPr>
            <a:r>
              <a:rPr sz="2400" spc="-5" dirty="0">
                <a:solidFill>
                  <a:srgbClr val="404040"/>
                </a:solidFill>
                <a:latin typeface="Calibri"/>
                <a:cs typeface="Calibri"/>
              </a:rPr>
              <a:t>The </a:t>
            </a:r>
            <a:r>
              <a:rPr sz="2400" dirty="0">
                <a:solidFill>
                  <a:srgbClr val="404040"/>
                </a:solidFill>
                <a:latin typeface="Calibri"/>
                <a:cs typeface="Calibri"/>
              </a:rPr>
              <a:t>member </a:t>
            </a:r>
            <a:r>
              <a:rPr sz="2400" spc="-10" dirty="0">
                <a:solidFill>
                  <a:srgbClr val="404040"/>
                </a:solidFill>
                <a:latin typeface="Calibri"/>
                <a:cs typeface="Calibri"/>
              </a:rPr>
              <a:t>cannot disenroll </a:t>
            </a:r>
            <a:r>
              <a:rPr lang="en-US" sz="2400" spc="-10" dirty="0">
                <a:solidFill>
                  <a:srgbClr val="404040"/>
                </a:solidFill>
                <a:latin typeface="Calibri"/>
                <a:cs typeface="Calibri"/>
              </a:rPr>
              <a:t>unless they have a valid election period</a:t>
            </a:r>
            <a:endParaRPr sz="2400" dirty="0">
              <a:latin typeface="Calibri"/>
              <a:cs typeface="Calibri"/>
            </a:endParaRPr>
          </a:p>
        </p:txBody>
      </p:sp>
      <p:sp>
        <p:nvSpPr>
          <p:cNvPr id="6" name="Slide Number Placeholder 5">
            <a:extLst>
              <a:ext uri="{FF2B5EF4-FFF2-40B4-BE49-F238E27FC236}">
                <a16:creationId xmlns:a16="http://schemas.microsoft.com/office/drawing/2014/main" id="{1084E570-70A1-44CF-928A-EC1DF3C9793B}"/>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10</a:t>
            </a:fld>
            <a:endParaRPr lang="en-US" dirty="0"/>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87AD-6DC9-4716-BD10-4F0E5D00B55E}"/>
              </a:ext>
            </a:extLst>
          </p:cNvPr>
          <p:cNvSpPr>
            <a:spLocks noGrp="1"/>
          </p:cNvSpPr>
          <p:nvPr>
            <p:ph type="title"/>
          </p:nvPr>
        </p:nvSpPr>
        <p:spPr>
          <a:xfrm>
            <a:off x="1322992" y="76200"/>
            <a:ext cx="9546015" cy="1354217"/>
          </a:xfrm>
        </p:spPr>
        <p:txBody>
          <a:bodyPr/>
          <a:lstStyle/>
          <a:p>
            <a:r>
              <a:rPr lang="en-US" dirty="0">
                <a:solidFill>
                  <a:srgbClr val="92D050"/>
                </a:solidFill>
              </a:rPr>
              <a:t>C-SNP Enrollment by County</a:t>
            </a:r>
            <a:br>
              <a:rPr lang="en-US" dirty="0">
                <a:solidFill>
                  <a:srgbClr val="92D050"/>
                </a:solidFill>
              </a:rPr>
            </a:br>
            <a:r>
              <a:rPr lang="en-US" dirty="0">
                <a:solidFill>
                  <a:srgbClr val="92D050"/>
                </a:solidFill>
              </a:rPr>
              <a:t>Advantage Care by Ultimate</a:t>
            </a:r>
          </a:p>
        </p:txBody>
      </p:sp>
      <p:sp>
        <p:nvSpPr>
          <p:cNvPr id="3" name="Content Placeholder 2">
            <a:extLst>
              <a:ext uri="{FF2B5EF4-FFF2-40B4-BE49-F238E27FC236}">
                <a16:creationId xmlns:a16="http://schemas.microsoft.com/office/drawing/2014/main" id="{2741F1C9-58EF-403E-BFEA-88F24EB0459D}"/>
              </a:ext>
            </a:extLst>
          </p:cNvPr>
          <p:cNvSpPr>
            <a:spLocks noGrp="1"/>
          </p:cNvSpPr>
          <p:nvPr>
            <p:ph sz="half" idx="2"/>
          </p:nvPr>
        </p:nvSpPr>
        <p:spPr>
          <a:xfrm>
            <a:off x="609600" y="1577340"/>
            <a:ext cx="5303520" cy="4801314"/>
          </a:xfrm>
        </p:spPr>
        <p:txBody>
          <a:bodyPr/>
          <a:lstStyle/>
          <a:p>
            <a:pPr fontAlgn="t"/>
            <a:endParaRPr lang="en-US" dirty="0"/>
          </a:p>
          <a:p>
            <a:pPr fontAlgn="t"/>
            <a:r>
              <a:rPr lang="en-US" dirty="0"/>
              <a:t>CITRUS COUNTY</a:t>
            </a:r>
            <a:endParaRPr lang="en-US" b="0" dirty="0"/>
          </a:p>
          <a:p>
            <a:pPr fontAlgn="t"/>
            <a:r>
              <a:rPr lang="en-US" b="0" dirty="0"/>
              <a:t>021 (CSNP - Diab/CVD)</a:t>
            </a:r>
          </a:p>
          <a:p>
            <a:pPr fontAlgn="t"/>
            <a:r>
              <a:rPr lang="en-US" b="0" dirty="0"/>
              <a:t>022 (CSNP - CHF)</a:t>
            </a:r>
          </a:p>
          <a:p>
            <a:pPr fontAlgn="t"/>
            <a:r>
              <a:rPr lang="en-US" b="0" dirty="0"/>
              <a:t>023 (CSNP - COPD)</a:t>
            </a:r>
          </a:p>
          <a:p>
            <a:pPr fontAlgn="t"/>
            <a:endParaRPr lang="en-US" b="0" dirty="0"/>
          </a:p>
          <a:p>
            <a:pPr fontAlgn="t"/>
            <a:r>
              <a:rPr lang="en-US" dirty="0"/>
              <a:t>HERNANDO COUNTY</a:t>
            </a:r>
          </a:p>
          <a:p>
            <a:pPr fontAlgn="t"/>
            <a:r>
              <a:rPr lang="en-US" b="0" dirty="0"/>
              <a:t>019-1 (CSNP - Diab/CVD)</a:t>
            </a:r>
          </a:p>
          <a:p>
            <a:pPr fontAlgn="t"/>
            <a:endParaRPr lang="en-US" b="0" dirty="0"/>
          </a:p>
          <a:p>
            <a:pPr fontAlgn="t"/>
            <a:r>
              <a:rPr lang="en-US" dirty="0"/>
              <a:t>HERNANDO/PASCO</a:t>
            </a:r>
          </a:p>
          <a:p>
            <a:pPr fontAlgn="t"/>
            <a:r>
              <a:rPr lang="en-US" b="0" dirty="0"/>
              <a:t>024 (CSNP - CHF)</a:t>
            </a:r>
          </a:p>
          <a:p>
            <a:pPr fontAlgn="t"/>
            <a:r>
              <a:rPr lang="en-US" b="0" dirty="0"/>
              <a:t>025 (CSNP - COPD)</a:t>
            </a:r>
            <a:endParaRPr lang="en-US" dirty="0"/>
          </a:p>
          <a:p>
            <a:pPr fontAlgn="t"/>
            <a:endParaRPr lang="en-US" b="0" dirty="0"/>
          </a:p>
        </p:txBody>
      </p:sp>
      <p:sp>
        <p:nvSpPr>
          <p:cNvPr id="4" name="Content Placeholder 3">
            <a:extLst>
              <a:ext uri="{FF2B5EF4-FFF2-40B4-BE49-F238E27FC236}">
                <a16:creationId xmlns:a16="http://schemas.microsoft.com/office/drawing/2014/main" id="{F1C12BAA-DC53-45CD-B785-D575C6125058}"/>
              </a:ext>
            </a:extLst>
          </p:cNvPr>
          <p:cNvSpPr>
            <a:spLocks noGrp="1"/>
          </p:cNvSpPr>
          <p:nvPr>
            <p:ph sz="half" idx="3"/>
          </p:nvPr>
        </p:nvSpPr>
        <p:spPr>
          <a:xfrm>
            <a:off x="6278880" y="1577340"/>
            <a:ext cx="5303520" cy="6647974"/>
          </a:xfrm>
        </p:spPr>
        <p:txBody>
          <a:bodyPr/>
          <a:lstStyle/>
          <a:p>
            <a:pPr fontAlgn="t"/>
            <a:r>
              <a:rPr lang="en-US" dirty="0"/>
              <a:t>HILLSBOROUGH/PINELLAS COUNTY</a:t>
            </a:r>
          </a:p>
          <a:p>
            <a:pPr fontAlgn="t"/>
            <a:r>
              <a:rPr lang="en-US" b="0" dirty="0"/>
              <a:t>026 (CSNP - Diab/CVD/CHF)</a:t>
            </a:r>
          </a:p>
          <a:p>
            <a:pPr fontAlgn="t"/>
            <a:r>
              <a:rPr lang="en-US" b="0" dirty="0"/>
              <a:t>027 (CSNP - COPD)</a:t>
            </a:r>
          </a:p>
          <a:p>
            <a:pPr fontAlgn="t"/>
            <a:endParaRPr lang="en-US" b="0" dirty="0"/>
          </a:p>
          <a:p>
            <a:r>
              <a:rPr lang="en-US" dirty="0"/>
              <a:t>INDIAN RIVER/ST. LUCIE COUNTY</a:t>
            </a:r>
          </a:p>
          <a:p>
            <a:pPr fontAlgn="t"/>
            <a:r>
              <a:rPr lang="en-US" b="0" dirty="0"/>
              <a:t>033 (CSNP - Diab/CVD/CHF)</a:t>
            </a:r>
          </a:p>
          <a:p>
            <a:pPr fontAlgn="t"/>
            <a:r>
              <a:rPr lang="en-US" b="0" dirty="0"/>
              <a:t>034 (CSNP - COPD)</a:t>
            </a:r>
          </a:p>
          <a:p>
            <a:pPr fontAlgn="t"/>
            <a:endParaRPr lang="en-US" b="0" dirty="0"/>
          </a:p>
          <a:p>
            <a:pPr fontAlgn="t"/>
            <a:r>
              <a:rPr lang="en-US" dirty="0"/>
              <a:t>LAKE/MARION/SUMTER COUNTY</a:t>
            </a:r>
            <a:endParaRPr lang="en-US" b="0" dirty="0"/>
          </a:p>
          <a:p>
            <a:pPr fontAlgn="t"/>
            <a:r>
              <a:rPr lang="en-US" b="0" dirty="0"/>
              <a:t>029 (CSNP - Diab/CVD/CHF)</a:t>
            </a:r>
          </a:p>
          <a:p>
            <a:pPr fontAlgn="t"/>
            <a:r>
              <a:rPr lang="en-US" b="0" dirty="0"/>
              <a:t>030 (CSNP - COPD)</a:t>
            </a:r>
          </a:p>
          <a:p>
            <a:pPr fontAlgn="t"/>
            <a:endParaRPr lang="en-US" b="0" dirty="0"/>
          </a:p>
          <a:p>
            <a:pPr fontAlgn="t"/>
            <a:r>
              <a:rPr lang="en-US" dirty="0"/>
              <a:t>PASCO COUNTY</a:t>
            </a:r>
            <a:endParaRPr lang="en-US" b="0" dirty="0"/>
          </a:p>
          <a:p>
            <a:pPr fontAlgn="t"/>
            <a:r>
              <a:rPr lang="en-US" b="0" dirty="0"/>
              <a:t>019-2 (CSNP - Diab/CVD)</a:t>
            </a:r>
            <a:endParaRPr lang="en-US" dirty="0"/>
          </a:p>
          <a:p>
            <a:pPr fontAlgn="t"/>
            <a:endParaRPr lang="en-US" b="0" dirty="0"/>
          </a:p>
          <a:p>
            <a:pPr fontAlgn="t"/>
            <a:endParaRPr lang="en-US" b="0" dirty="0"/>
          </a:p>
          <a:p>
            <a:pPr fontAlgn="t"/>
            <a:endParaRPr lang="en-US" b="0" dirty="0"/>
          </a:p>
          <a:p>
            <a:endParaRPr lang="en-US" dirty="0"/>
          </a:p>
        </p:txBody>
      </p:sp>
      <p:sp>
        <p:nvSpPr>
          <p:cNvPr id="5" name="Slide Number Placeholder 4">
            <a:extLst>
              <a:ext uri="{FF2B5EF4-FFF2-40B4-BE49-F238E27FC236}">
                <a16:creationId xmlns:a16="http://schemas.microsoft.com/office/drawing/2014/main" id="{5D92BA0C-594B-4755-9E44-B73016D5D17F}"/>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11</a:t>
            </a:fld>
            <a:endParaRPr lang="en-US" dirty="0"/>
          </a:p>
        </p:txBody>
      </p:sp>
    </p:spTree>
    <p:extLst>
      <p:ext uri="{BB962C8B-B14F-4D97-AF65-F5344CB8AC3E}">
        <p14:creationId xmlns:p14="http://schemas.microsoft.com/office/powerpoint/2010/main" val="96527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3DBD-2759-4B07-A568-B3F8354321AE}"/>
              </a:ext>
            </a:extLst>
          </p:cNvPr>
          <p:cNvSpPr>
            <a:spLocks noGrp="1"/>
          </p:cNvSpPr>
          <p:nvPr>
            <p:ph type="title"/>
          </p:nvPr>
        </p:nvSpPr>
        <p:spPr>
          <a:xfrm>
            <a:off x="1322992" y="307929"/>
            <a:ext cx="9546015" cy="677108"/>
          </a:xfrm>
        </p:spPr>
        <p:txBody>
          <a:bodyPr/>
          <a:lstStyle/>
          <a:p>
            <a:r>
              <a:rPr lang="en-US" dirty="0">
                <a:solidFill>
                  <a:srgbClr val="92D050"/>
                </a:solidFill>
              </a:rPr>
              <a:t>Medicare vs. Medicaid</a:t>
            </a:r>
          </a:p>
        </p:txBody>
      </p:sp>
      <p:sp>
        <p:nvSpPr>
          <p:cNvPr id="3" name="Text Placeholder 2">
            <a:extLst>
              <a:ext uri="{FF2B5EF4-FFF2-40B4-BE49-F238E27FC236}">
                <a16:creationId xmlns:a16="http://schemas.microsoft.com/office/drawing/2014/main" id="{822B88E0-AD96-4E22-82D6-227C792A6A1B}"/>
              </a:ext>
            </a:extLst>
          </p:cNvPr>
          <p:cNvSpPr>
            <a:spLocks noGrp="1"/>
          </p:cNvSpPr>
          <p:nvPr>
            <p:ph type="body" idx="1"/>
          </p:nvPr>
        </p:nvSpPr>
        <p:spPr>
          <a:xfrm>
            <a:off x="558247" y="1412615"/>
            <a:ext cx="11075504" cy="4062651"/>
          </a:xfrm>
        </p:spPr>
        <p:txBody>
          <a:bodyPr/>
          <a:lstStyle/>
          <a:p>
            <a:pPr marL="342900" indent="-342900">
              <a:buFont typeface="Arial" panose="020B0604020202020204" pitchFamily="34" charset="0"/>
              <a:buChar char="•"/>
            </a:pPr>
            <a:r>
              <a:rPr lang="en-US" i="0" dirty="0">
                <a:solidFill>
                  <a:srgbClr val="000000"/>
                </a:solidFill>
                <a:effectLst/>
                <a:latin typeface="+mn-lt"/>
              </a:rPr>
              <a:t>Medicare</a:t>
            </a:r>
            <a:r>
              <a:rPr lang="en-US" b="0" i="0" dirty="0">
                <a:solidFill>
                  <a:srgbClr val="000000"/>
                </a:solidFill>
                <a:effectLst/>
                <a:latin typeface="+mn-lt"/>
              </a:rPr>
              <a:t> is a federal health insurance program. Medical bills are paid from trust funds which those covered have paid into. Small monthly premiums are required for non-hospital coverage. </a:t>
            </a:r>
            <a:r>
              <a:rPr lang="en-US" b="0" i="0" dirty="0">
                <a:solidFill>
                  <a:srgbClr val="323A45"/>
                </a:solidFill>
                <a:effectLst/>
                <a:latin typeface="+mn-lt"/>
              </a:rPr>
              <a:t>Medicare is for:</a:t>
            </a:r>
          </a:p>
          <a:p>
            <a:pPr marL="800100" lvl="1" indent="-342900">
              <a:buFont typeface="Arial" panose="020B0604020202020204" pitchFamily="34" charset="0"/>
              <a:buChar char="•"/>
            </a:pPr>
            <a:r>
              <a:rPr lang="en-US" sz="2400" b="0" i="0" dirty="0">
                <a:solidFill>
                  <a:srgbClr val="323A45"/>
                </a:solidFill>
                <a:effectLst/>
                <a:latin typeface="+mn-lt"/>
              </a:rPr>
              <a:t>People who are 65 or older</a:t>
            </a:r>
          </a:p>
          <a:p>
            <a:pPr marL="800100" lvl="1" indent="-342900">
              <a:buFont typeface="Arial" panose="020B0604020202020204" pitchFamily="34" charset="0"/>
              <a:buChar char="•"/>
            </a:pPr>
            <a:r>
              <a:rPr lang="en-US" sz="2400" b="0" i="0" dirty="0">
                <a:solidFill>
                  <a:srgbClr val="323A45"/>
                </a:solidFill>
                <a:effectLst/>
                <a:latin typeface="+mn-lt"/>
              </a:rPr>
              <a:t>Certain younger people with disabilities</a:t>
            </a:r>
          </a:p>
          <a:p>
            <a:pPr marL="800100" lvl="1" indent="-342900">
              <a:buFont typeface="Arial" panose="020B0604020202020204" pitchFamily="34" charset="0"/>
              <a:buChar char="•"/>
            </a:pPr>
            <a:r>
              <a:rPr lang="en-US" sz="2400" b="0" i="0" dirty="0">
                <a:solidFill>
                  <a:srgbClr val="323A45"/>
                </a:solidFill>
                <a:effectLst/>
                <a:latin typeface="+mn-lt"/>
              </a:rPr>
              <a:t>People with End-Stage Renal Disease (permanent kidney failure requiring dialysis or a transplant, sometimes called ESRD)</a:t>
            </a:r>
          </a:p>
          <a:p>
            <a:endParaRPr lang="en-US" b="0" dirty="0">
              <a:solidFill>
                <a:srgbClr val="000000"/>
              </a:solidFill>
              <a:latin typeface="+mn-lt"/>
            </a:endParaRPr>
          </a:p>
          <a:p>
            <a:pPr marL="342900" indent="-342900">
              <a:buFont typeface="Arial" panose="020B0604020202020204" pitchFamily="34" charset="0"/>
              <a:buChar char="•"/>
            </a:pPr>
            <a:r>
              <a:rPr lang="en-US" i="0" dirty="0">
                <a:solidFill>
                  <a:srgbClr val="000000"/>
                </a:solidFill>
                <a:effectLst/>
                <a:latin typeface="+mn-lt"/>
              </a:rPr>
              <a:t>Medicaid</a:t>
            </a:r>
            <a:r>
              <a:rPr lang="en-US" b="0" i="0" dirty="0">
                <a:solidFill>
                  <a:srgbClr val="000000"/>
                </a:solidFill>
                <a:effectLst/>
                <a:latin typeface="+mn-lt"/>
              </a:rPr>
              <a:t> is an assistance program. It serves low-income people of every age. Patients usually pay no part of costs for covered medical expenses. A small co-payment is sometimes required. Medicaid is a federal-state program.</a:t>
            </a:r>
            <a:endParaRPr lang="en-US" dirty="0">
              <a:latin typeface="+mn-lt"/>
            </a:endParaRPr>
          </a:p>
        </p:txBody>
      </p:sp>
      <p:sp>
        <p:nvSpPr>
          <p:cNvPr id="4" name="Slide Number Placeholder 3">
            <a:extLst>
              <a:ext uri="{FF2B5EF4-FFF2-40B4-BE49-F238E27FC236}">
                <a16:creationId xmlns:a16="http://schemas.microsoft.com/office/drawing/2014/main" id="{C1307F5D-BF79-4CCE-9060-5D06DE32F1C9}"/>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12</a:t>
            </a:fld>
            <a:endParaRPr lang="en-US" dirty="0"/>
          </a:p>
        </p:txBody>
      </p:sp>
    </p:spTree>
    <p:extLst>
      <p:ext uri="{BB962C8B-B14F-4D97-AF65-F5344CB8AC3E}">
        <p14:creationId xmlns:p14="http://schemas.microsoft.com/office/powerpoint/2010/main" val="345138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DEC6-C61B-40E9-9E5D-9747DED742D3}"/>
              </a:ext>
            </a:extLst>
          </p:cNvPr>
          <p:cNvSpPr>
            <a:spLocks noGrp="1"/>
          </p:cNvSpPr>
          <p:nvPr>
            <p:ph type="title"/>
          </p:nvPr>
        </p:nvSpPr>
        <p:spPr>
          <a:xfrm>
            <a:off x="1322992" y="307929"/>
            <a:ext cx="9546015" cy="677108"/>
          </a:xfrm>
        </p:spPr>
        <p:txBody>
          <a:bodyPr/>
          <a:lstStyle/>
          <a:p>
            <a:r>
              <a:rPr lang="en-US" dirty="0">
                <a:solidFill>
                  <a:srgbClr val="92D050"/>
                </a:solidFill>
              </a:rPr>
              <a:t>Medicare Options</a:t>
            </a:r>
          </a:p>
        </p:txBody>
      </p:sp>
      <p:sp>
        <p:nvSpPr>
          <p:cNvPr id="3" name="Text Placeholder 2">
            <a:extLst>
              <a:ext uri="{FF2B5EF4-FFF2-40B4-BE49-F238E27FC236}">
                <a16:creationId xmlns:a16="http://schemas.microsoft.com/office/drawing/2014/main" id="{F87C538A-0B4E-4042-A03E-3ACC9B8A63A5}"/>
              </a:ext>
            </a:extLst>
          </p:cNvPr>
          <p:cNvSpPr>
            <a:spLocks noGrp="1"/>
          </p:cNvSpPr>
          <p:nvPr>
            <p:ph type="body" idx="1"/>
          </p:nvPr>
        </p:nvSpPr>
        <p:spPr>
          <a:xfrm>
            <a:off x="558247" y="1412615"/>
            <a:ext cx="11075504" cy="5278368"/>
          </a:xfrm>
        </p:spPr>
        <p:txBody>
          <a:bodyPr/>
          <a:lstStyle/>
          <a:p>
            <a:pPr algn="l">
              <a:buFont typeface="Arial" panose="020B0604020202020204" pitchFamily="34" charset="0"/>
              <a:buChar char="•"/>
            </a:pPr>
            <a:r>
              <a:rPr lang="en-US" sz="2300" b="1" i="0" dirty="0">
                <a:solidFill>
                  <a:srgbClr val="323A45"/>
                </a:solidFill>
                <a:effectLst/>
                <a:latin typeface="Rubik"/>
              </a:rPr>
              <a:t>Medicare Part A (Hospital Insurance)</a:t>
            </a:r>
            <a:br>
              <a:rPr lang="en-US" sz="2300" b="0" i="0" dirty="0">
                <a:solidFill>
                  <a:srgbClr val="323A45"/>
                </a:solidFill>
                <a:effectLst/>
                <a:latin typeface="Rubik"/>
              </a:rPr>
            </a:br>
            <a:r>
              <a:rPr lang="en-US" sz="2300" b="0" i="0" dirty="0">
                <a:solidFill>
                  <a:srgbClr val="323A45"/>
                </a:solidFill>
                <a:effectLst/>
                <a:latin typeface="Rubik"/>
              </a:rPr>
              <a:t>Part A covers inpatient hospital stays, care in a skilled nursing facility, hospice care, and some home health care.</a:t>
            </a:r>
          </a:p>
          <a:p>
            <a:pPr algn="l">
              <a:buFont typeface="Arial" panose="020B0604020202020204" pitchFamily="34" charset="0"/>
              <a:buChar char="•"/>
            </a:pPr>
            <a:r>
              <a:rPr lang="en-US" sz="2300" b="1" i="0" dirty="0">
                <a:solidFill>
                  <a:srgbClr val="323A45"/>
                </a:solidFill>
                <a:effectLst/>
                <a:latin typeface="Rubik"/>
              </a:rPr>
              <a:t>Medicare Part B (Medical Insurance)</a:t>
            </a:r>
            <a:br>
              <a:rPr lang="en-US" sz="2300" b="0" i="0" dirty="0">
                <a:solidFill>
                  <a:srgbClr val="323A45"/>
                </a:solidFill>
                <a:effectLst/>
                <a:latin typeface="Rubik"/>
              </a:rPr>
            </a:br>
            <a:r>
              <a:rPr lang="en-US" sz="2300" b="0" i="0" dirty="0">
                <a:solidFill>
                  <a:srgbClr val="323A45"/>
                </a:solidFill>
                <a:effectLst/>
                <a:latin typeface="Rubik"/>
              </a:rPr>
              <a:t>Part B covers certain doctors' services, outpatient care, medical supplies, and preventive </a:t>
            </a:r>
            <a:r>
              <a:rPr lang="en-US" sz="2300" b="0" i="0" dirty="0">
                <a:solidFill>
                  <a:srgbClr val="323A45"/>
                </a:solidFill>
                <a:effectLst/>
                <a:latin typeface="+mn-lt"/>
              </a:rPr>
              <a:t>services.</a:t>
            </a:r>
          </a:p>
          <a:p>
            <a:pPr algn="l">
              <a:buFont typeface="Arial" panose="020B0604020202020204" pitchFamily="34" charset="0"/>
              <a:buChar char="•"/>
            </a:pPr>
            <a:r>
              <a:rPr lang="en-US" sz="2300" dirty="0">
                <a:solidFill>
                  <a:srgbClr val="323A45"/>
                </a:solidFill>
                <a:latin typeface="+mn-lt"/>
              </a:rPr>
              <a:t>Medicare Part C – Medicare Advantage (Combines Part A + Part B) * </a:t>
            </a:r>
          </a:p>
          <a:p>
            <a:pPr algn="l"/>
            <a:r>
              <a:rPr lang="en-US" sz="2300" b="0" i="0" dirty="0">
                <a:solidFill>
                  <a:srgbClr val="323A45"/>
                </a:solidFill>
                <a:effectLst/>
                <a:latin typeface="+mn-lt"/>
              </a:rPr>
              <a:t>Medicare Advantage is an “all in one” alternative to Original Medicare. These “bundled” plans include Part A, Part B, and usually Part D. Most plans offer extra benefits that </a:t>
            </a:r>
            <a:r>
              <a:rPr lang="en-US" sz="2300" b="0" dirty="0">
                <a:solidFill>
                  <a:schemeClr val="tx1">
                    <a:lumMod val="75000"/>
                    <a:lumOff val="25000"/>
                  </a:schemeClr>
                </a:solidFill>
                <a:latin typeface="+mn-lt"/>
              </a:rPr>
              <a:t>o</a:t>
            </a:r>
            <a:r>
              <a:rPr lang="en-US" sz="2300" b="0" i="0" dirty="0">
                <a:solidFill>
                  <a:schemeClr val="tx1">
                    <a:lumMod val="75000"/>
                    <a:lumOff val="25000"/>
                  </a:schemeClr>
                </a:solidFill>
                <a:effectLst/>
                <a:latin typeface="+mn-lt"/>
              </a:rPr>
              <a:t>riginal</a:t>
            </a:r>
            <a:r>
              <a:rPr lang="en-US" sz="2300" b="0" i="0" dirty="0">
                <a:solidFill>
                  <a:srgbClr val="323A45"/>
                </a:solidFill>
                <a:effectLst/>
                <a:latin typeface="+mn-lt"/>
              </a:rPr>
              <a:t> Medicare doesn’t cover — like vision, hearing, dental, and more. Medicare Advantage Plans have yearly contracts with Medicare and must follow Medicare’s coverage rules.</a:t>
            </a:r>
          </a:p>
          <a:p>
            <a:pPr algn="l">
              <a:buFont typeface="Arial" panose="020B0604020202020204" pitchFamily="34" charset="0"/>
              <a:buChar char="•"/>
            </a:pPr>
            <a:r>
              <a:rPr lang="en-US" sz="2300" b="1" i="0" dirty="0">
                <a:solidFill>
                  <a:srgbClr val="323A45"/>
                </a:solidFill>
                <a:effectLst/>
                <a:latin typeface="Rubik"/>
              </a:rPr>
              <a:t>Medicare Part D (Prescription Drug </a:t>
            </a:r>
            <a:r>
              <a:rPr lang="en-US" sz="2300" dirty="0">
                <a:solidFill>
                  <a:srgbClr val="323A45"/>
                </a:solidFill>
                <a:latin typeface="Rubik"/>
              </a:rPr>
              <a:t>C</a:t>
            </a:r>
            <a:r>
              <a:rPr lang="en-US" sz="2300" b="1" i="0" dirty="0">
                <a:solidFill>
                  <a:srgbClr val="323A45"/>
                </a:solidFill>
                <a:effectLst/>
                <a:latin typeface="Rubik"/>
              </a:rPr>
              <a:t>overage) *</a:t>
            </a:r>
            <a:br>
              <a:rPr lang="en-US" sz="2300" b="0" i="0" dirty="0">
                <a:solidFill>
                  <a:srgbClr val="323A45"/>
                </a:solidFill>
                <a:effectLst/>
                <a:latin typeface="Rubik"/>
              </a:rPr>
            </a:br>
            <a:r>
              <a:rPr lang="en-US" sz="2300" b="0" i="0" dirty="0">
                <a:solidFill>
                  <a:srgbClr val="323A45"/>
                </a:solidFill>
                <a:effectLst/>
                <a:latin typeface="Rubik"/>
              </a:rPr>
              <a:t>Helps cover the cost of prescription drugs (including many recommended shots or vaccines).</a:t>
            </a:r>
          </a:p>
          <a:p>
            <a:endParaRPr lang="en-US" sz="2200" dirty="0"/>
          </a:p>
          <a:p>
            <a:r>
              <a:rPr lang="en-US" sz="2300" dirty="0"/>
              <a:t>*Offered by Ultimate Health Plans</a:t>
            </a:r>
          </a:p>
        </p:txBody>
      </p:sp>
      <p:sp>
        <p:nvSpPr>
          <p:cNvPr id="4" name="Slide Number Placeholder 3">
            <a:extLst>
              <a:ext uri="{FF2B5EF4-FFF2-40B4-BE49-F238E27FC236}">
                <a16:creationId xmlns:a16="http://schemas.microsoft.com/office/drawing/2014/main" id="{A00164D2-EB96-4421-8B33-20AF83B9449D}"/>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13</a:t>
            </a:fld>
            <a:endParaRPr lang="en-US" dirty="0"/>
          </a:p>
        </p:txBody>
      </p:sp>
    </p:spTree>
    <p:extLst>
      <p:ext uri="{BB962C8B-B14F-4D97-AF65-F5344CB8AC3E}">
        <p14:creationId xmlns:p14="http://schemas.microsoft.com/office/powerpoint/2010/main" val="1980459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846C-9D1A-4ED7-A196-D5C34D5C886D}"/>
              </a:ext>
            </a:extLst>
          </p:cNvPr>
          <p:cNvSpPr>
            <a:spLocks noGrp="1"/>
          </p:cNvSpPr>
          <p:nvPr>
            <p:ph type="title"/>
          </p:nvPr>
        </p:nvSpPr>
        <p:spPr>
          <a:xfrm>
            <a:off x="1322992" y="307929"/>
            <a:ext cx="9546015" cy="677108"/>
          </a:xfrm>
        </p:spPr>
        <p:txBody>
          <a:bodyPr/>
          <a:lstStyle/>
          <a:p>
            <a:r>
              <a:rPr lang="en-US" dirty="0">
                <a:solidFill>
                  <a:srgbClr val="92D050"/>
                </a:solidFill>
              </a:rPr>
              <a:t>Enrollment </a:t>
            </a:r>
            <a:r>
              <a:rPr lang="en-US" spc="-5" dirty="0">
                <a:solidFill>
                  <a:srgbClr val="92D050"/>
                </a:solidFill>
              </a:rPr>
              <a:t>in </a:t>
            </a:r>
            <a:r>
              <a:rPr lang="en-US" dirty="0">
                <a:solidFill>
                  <a:srgbClr val="92D050"/>
                </a:solidFill>
              </a:rPr>
              <a:t>the</a:t>
            </a:r>
            <a:r>
              <a:rPr lang="en-US" spc="-125" dirty="0">
                <a:solidFill>
                  <a:srgbClr val="92D050"/>
                </a:solidFill>
              </a:rPr>
              <a:t> D-</a:t>
            </a:r>
            <a:r>
              <a:rPr lang="en-US" spc="-5" dirty="0">
                <a:solidFill>
                  <a:srgbClr val="92D050"/>
                </a:solidFill>
              </a:rPr>
              <a:t>SNP</a:t>
            </a:r>
            <a:endParaRPr lang="en-US" dirty="0"/>
          </a:p>
        </p:txBody>
      </p:sp>
      <p:sp>
        <p:nvSpPr>
          <p:cNvPr id="3" name="Text Placeholder 2">
            <a:extLst>
              <a:ext uri="{FF2B5EF4-FFF2-40B4-BE49-F238E27FC236}">
                <a16:creationId xmlns:a16="http://schemas.microsoft.com/office/drawing/2014/main" id="{9E8F7998-F8DF-4333-98F2-612589CFAC6C}"/>
              </a:ext>
            </a:extLst>
          </p:cNvPr>
          <p:cNvSpPr>
            <a:spLocks noGrp="1"/>
          </p:cNvSpPr>
          <p:nvPr>
            <p:ph type="body" idx="1"/>
          </p:nvPr>
        </p:nvSpPr>
        <p:spPr>
          <a:xfrm>
            <a:off x="558247" y="1412615"/>
            <a:ext cx="11075504" cy="5447645"/>
          </a:xfrm>
        </p:spPr>
        <p:txBody>
          <a:bodyPr/>
          <a:lstStyle/>
          <a:p>
            <a:pPr algn="l"/>
            <a:endParaRPr lang="en-US" sz="1800" b="0" i="0" u="none" strike="noStrike" baseline="0" dirty="0">
              <a:latin typeface="TimesNewRomanPSMT"/>
            </a:endParaRPr>
          </a:p>
          <a:p>
            <a:pPr marL="342900" indent="-342900" algn="l">
              <a:buFont typeface="Arial" panose="020B0604020202020204" pitchFamily="34" charset="0"/>
              <a:buChar char="•"/>
            </a:pPr>
            <a:r>
              <a:rPr lang="en-US" b="0" i="0" u="none" strike="noStrike" baseline="0" dirty="0">
                <a:solidFill>
                  <a:schemeClr val="tx1"/>
                </a:solidFill>
                <a:latin typeface="+mn-lt"/>
              </a:rPr>
              <a:t>UHP generally applies the same policies and processes for identifying and enrolling beneficiaries in its D-SNP as it does for its non-SNP members, with the exception of confirming the D-SNP members’ Medicaid eligibility with the State of Florida.</a:t>
            </a:r>
          </a:p>
          <a:p>
            <a:pPr algn="l"/>
            <a:endParaRPr lang="en-US" b="0" dirty="0">
              <a:latin typeface="+mn-lt"/>
            </a:endParaRPr>
          </a:p>
          <a:p>
            <a:pPr marL="342900" indent="-342900" algn="l">
              <a:buFont typeface="Arial" panose="020B0604020202020204" pitchFamily="34" charset="0"/>
              <a:buChar char="•"/>
            </a:pPr>
            <a:r>
              <a:rPr lang="en-US" b="0" i="0" u="none" strike="noStrike" baseline="0" dirty="0">
                <a:solidFill>
                  <a:srgbClr val="000000"/>
                </a:solidFill>
                <a:latin typeface="+mn-lt"/>
              </a:rPr>
              <a:t>UHP accepts only the following types of evidence as proof of the beneficiary’s Medicaid eligibility:</a:t>
            </a:r>
            <a:endParaRPr lang="en-US" b="0" i="0" u="none" strike="noStrike" baseline="0" dirty="0">
              <a:solidFill>
                <a:srgbClr val="5591CD"/>
              </a:solidFill>
              <a:latin typeface="+mn-lt"/>
            </a:endParaRPr>
          </a:p>
          <a:p>
            <a:pPr algn="l"/>
            <a:r>
              <a:rPr lang="en-US" b="0" i="0" u="none" strike="noStrike" baseline="0" dirty="0">
                <a:solidFill>
                  <a:srgbClr val="000000"/>
                </a:solidFill>
                <a:latin typeface="+mn-lt"/>
              </a:rPr>
              <a:t>	(1) A current Medicaid card;</a:t>
            </a:r>
          </a:p>
          <a:p>
            <a:pPr algn="l"/>
            <a:r>
              <a:rPr lang="en-US" b="0" i="0" u="none" strike="noStrike" baseline="0" dirty="0">
                <a:solidFill>
                  <a:srgbClr val="000000"/>
                </a:solidFill>
                <a:latin typeface="+mn-lt"/>
              </a:rPr>
              <a:t>	(2) A letter from the state agency that confirms entitlement to Medical </a:t>
            </a:r>
          </a:p>
          <a:p>
            <a:pPr algn="l"/>
            <a:r>
              <a:rPr lang="en-US" b="0" dirty="0">
                <a:solidFill>
                  <a:srgbClr val="000000"/>
                </a:solidFill>
                <a:latin typeface="+mn-lt"/>
              </a:rPr>
              <a:t>        </a:t>
            </a:r>
            <a:r>
              <a:rPr lang="en-US" b="0" i="0" u="none" strike="noStrike" baseline="0" dirty="0">
                <a:solidFill>
                  <a:srgbClr val="000000"/>
                </a:solidFill>
                <a:latin typeface="+mn-lt"/>
              </a:rPr>
              <a:t>           Assistance; or</a:t>
            </a:r>
          </a:p>
          <a:p>
            <a:pPr algn="l"/>
            <a:r>
              <a:rPr lang="en-US" b="0" i="0" u="none" strike="noStrike" baseline="0" dirty="0">
                <a:solidFill>
                  <a:srgbClr val="000000"/>
                </a:solidFill>
                <a:latin typeface="+mn-lt"/>
              </a:rPr>
              <a:t>	(3) Verification via a </a:t>
            </a:r>
            <a:r>
              <a:rPr lang="en-US" b="0" i="0" u="none" strike="noStrike" baseline="0" dirty="0">
                <a:solidFill>
                  <a:schemeClr val="tx1"/>
                </a:solidFill>
                <a:latin typeface="+mn-lt"/>
              </a:rPr>
              <a:t>system’s</a:t>
            </a:r>
            <a:r>
              <a:rPr lang="en-US" b="0" i="0" u="none" strike="noStrike" baseline="0" dirty="0">
                <a:solidFill>
                  <a:srgbClr val="000000"/>
                </a:solidFill>
                <a:latin typeface="+mn-lt"/>
              </a:rPr>
              <a:t> query to the State of Florida’s Medicaid eligibility 	data system.</a:t>
            </a:r>
          </a:p>
          <a:p>
            <a:pPr algn="l"/>
            <a:endParaRPr lang="en-US" b="0" dirty="0">
              <a:solidFill>
                <a:srgbClr val="000000"/>
              </a:solidFill>
              <a:latin typeface="+mn-lt"/>
            </a:endParaRPr>
          </a:p>
          <a:p>
            <a:pPr marL="342900" indent="-342900" algn="l">
              <a:buFont typeface="Arial" panose="020B0604020202020204" pitchFamily="34" charset="0"/>
              <a:buChar char="•"/>
            </a:pPr>
            <a:r>
              <a:rPr lang="en-US" b="0" i="0" u="none" strike="noStrike" baseline="0" dirty="0">
                <a:solidFill>
                  <a:schemeClr val="tx1"/>
                </a:solidFill>
                <a:latin typeface="+mn-lt"/>
              </a:rPr>
              <a:t>For current D-SNP members, UHP verifies continued eligibility monthly by accepting one of the above listed evidence of Medicaid eligibility.</a:t>
            </a:r>
            <a:endParaRPr lang="en-US" dirty="0">
              <a:solidFill>
                <a:schemeClr val="tx1"/>
              </a:solidFill>
              <a:latin typeface="+mn-lt"/>
            </a:endParaRPr>
          </a:p>
        </p:txBody>
      </p:sp>
      <p:sp>
        <p:nvSpPr>
          <p:cNvPr id="4" name="Slide Number Placeholder 3">
            <a:extLst>
              <a:ext uri="{FF2B5EF4-FFF2-40B4-BE49-F238E27FC236}">
                <a16:creationId xmlns:a16="http://schemas.microsoft.com/office/drawing/2014/main" id="{0523F47D-2DEC-4713-9AF4-D289E7DC5C36}"/>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14</a:t>
            </a:fld>
            <a:endParaRPr lang="en-US" dirty="0"/>
          </a:p>
        </p:txBody>
      </p:sp>
    </p:spTree>
    <p:extLst>
      <p:ext uri="{BB962C8B-B14F-4D97-AF65-F5344CB8AC3E}">
        <p14:creationId xmlns:p14="http://schemas.microsoft.com/office/powerpoint/2010/main" val="317388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87AD-6DC9-4716-BD10-4F0E5D00B55E}"/>
              </a:ext>
            </a:extLst>
          </p:cNvPr>
          <p:cNvSpPr>
            <a:spLocks noGrp="1"/>
          </p:cNvSpPr>
          <p:nvPr>
            <p:ph type="title"/>
          </p:nvPr>
        </p:nvSpPr>
        <p:spPr>
          <a:xfrm>
            <a:off x="1322992" y="307929"/>
            <a:ext cx="9546015" cy="677108"/>
          </a:xfrm>
        </p:spPr>
        <p:txBody>
          <a:bodyPr/>
          <a:lstStyle/>
          <a:p>
            <a:r>
              <a:rPr lang="en-US" dirty="0">
                <a:solidFill>
                  <a:srgbClr val="92D050"/>
                </a:solidFill>
              </a:rPr>
              <a:t>D-SNP Enrollment by County</a:t>
            </a:r>
          </a:p>
        </p:txBody>
      </p:sp>
      <p:sp>
        <p:nvSpPr>
          <p:cNvPr id="3" name="Content Placeholder 2">
            <a:extLst>
              <a:ext uri="{FF2B5EF4-FFF2-40B4-BE49-F238E27FC236}">
                <a16:creationId xmlns:a16="http://schemas.microsoft.com/office/drawing/2014/main" id="{2741F1C9-58EF-403E-BFEA-88F24EB0459D}"/>
              </a:ext>
            </a:extLst>
          </p:cNvPr>
          <p:cNvSpPr>
            <a:spLocks noGrp="1"/>
          </p:cNvSpPr>
          <p:nvPr>
            <p:ph sz="half" idx="2"/>
          </p:nvPr>
        </p:nvSpPr>
        <p:spPr>
          <a:xfrm>
            <a:off x="609600" y="1577340"/>
            <a:ext cx="5303520" cy="4431983"/>
          </a:xfrm>
        </p:spPr>
        <p:txBody>
          <a:bodyPr/>
          <a:lstStyle/>
          <a:p>
            <a:pPr fontAlgn="t"/>
            <a:r>
              <a:rPr lang="en-US" dirty="0"/>
              <a:t>CITRUS COUNTY</a:t>
            </a:r>
            <a:endParaRPr lang="en-US" b="0" dirty="0"/>
          </a:p>
          <a:p>
            <a:pPr fontAlgn="t"/>
            <a:r>
              <a:rPr lang="en-US" b="0" dirty="0"/>
              <a:t>035 Advantage Plus By Ultimate-Full</a:t>
            </a:r>
          </a:p>
          <a:p>
            <a:pPr fontAlgn="t"/>
            <a:r>
              <a:rPr lang="en-US" b="0" dirty="0"/>
              <a:t>036 Advantage Plus By Ultimate-Partial</a:t>
            </a:r>
          </a:p>
          <a:p>
            <a:pPr fontAlgn="t"/>
            <a:endParaRPr lang="en-US" b="0" dirty="0"/>
          </a:p>
          <a:p>
            <a:pPr fontAlgn="t"/>
            <a:r>
              <a:rPr lang="en-US" dirty="0"/>
              <a:t>HERNANDO/PASCO</a:t>
            </a:r>
          </a:p>
          <a:p>
            <a:pPr fontAlgn="t"/>
            <a:r>
              <a:rPr lang="en-US" b="0" dirty="0"/>
              <a:t>037 Advantage Plus By Ultimate-Full</a:t>
            </a:r>
          </a:p>
          <a:p>
            <a:pPr fontAlgn="t"/>
            <a:r>
              <a:rPr lang="en-US" b="0" dirty="0"/>
              <a:t>038 Advantage Plus By Ultimate-Partial</a:t>
            </a:r>
          </a:p>
          <a:p>
            <a:pPr fontAlgn="t"/>
            <a:endParaRPr lang="en-US" b="0" dirty="0"/>
          </a:p>
          <a:p>
            <a:pPr fontAlgn="t"/>
            <a:r>
              <a:rPr lang="en-US" dirty="0"/>
              <a:t>HILLSBOROUGH/PINELLAS COUNTY</a:t>
            </a:r>
            <a:endParaRPr lang="en-US" b="0" dirty="0"/>
          </a:p>
          <a:p>
            <a:pPr fontAlgn="t"/>
            <a:r>
              <a:rPr lang="en-US" b="0" dirty="0"/>
              <a:t>039 Advantage Plus By Ultimate-Full</a:t>
            </a:r>
          </a:p>
          <a:p>
            <a:pPr fontAlgn="t"/>
            <a:r>
              <a:rPr lang="en-US" b="0" dirty="0"/>
              <a:t>040 Advantage Plus By Ultimate-Partial</a:t>
            </a:r>
          </a:p>
          <a:p>
            <a:pPr fontAlgn="t"/>
            <a:endParaRPr lang="en-US" dirty="0"/>
          </a:p>
        </p:txBody>
      </p:sp>
      <p:sp>
        <p:nvSpPr>
          <p:cNvPr id="4" name="Content Placeholder 3">
            <a:extLst>
              <a:ext uri="{FF2B5EF4-FFF2-40B4-BE49-F238E27FC236}">
                <a16:creationId xmlns:a16="http://schemas.microsoft.com/office/drawing/2014/main" id="{F1C12BAA-DC53-45CD-B785-D575C6125058}"/>
              </a:ext>
            </a:extLst>
          </p:cNvPr>
          <p:cNvSpPr>
            <a:spLocks noGrp="1"/>
          </p:cNvSpPr>
          <p:nvPr>
            <p:ph sz="half" idx="3"/>
          </p:nvPr>
        </p:nvSpPr>
        <p:spPr>
          <a:xfrm>
            <a:off x="6278880" y="1577340"/>
            <a:ext cx="5303520" cy="2954655"/>
          </a:xfrm>
        </p:spPr>
        <p:txBody>
          <a:bodyPr/>
          <a:lstStyle/>
          <a:p>
            <a:pPr fontAlgn="t"/>
            <a:r>
              <a:rPr lang="en-US" dirty="0"/>
              <a:t>LAKE/MARION/SUMTER COUNTY</a:t>
            </a:r>
            <a:endParaRPr lang="en-US" b="0" dirty="0"/>
          </a:p>
          <a:p>
            <a:pPr fontAlgn="t"/>
            <a:r>
              <a:rPr lang="en-US" b="0" dirty="0"/>
              <a:t>041 Advantage Plus By Ultimate-Full</a:t>
            </a:r>
          </a:p>
          <a:p>
            <a:pPr fontAlgn="t"/>
            <a:r>
              <a:rPr lang="en-US" b="0" dirty="0"/>
              <a:t>042 Advantage Plus By Ultimate-Partial</a:t>
            </a:r>
          </a:p>
          <a:p>
            <a:pPr fontAlgn="t"/>
            <a:endParaRPr lang="en-US" b="0" dirty="0"/>
          </a:p>
          <a:p>
            <a:r>
              <a:rPr lang="en-US" dirty="0"/>
              <a:t>INDIAN RIVER/ST. LUCIE COUNTY</a:t>
            </a:r>
          </a:p>
          <a:p>
            <a:r>
              <a:rPr lang="en-US" b="0" dirty="0"/>
              <a:t>043 Advantage Plus By Ultimate-Full</a:t>
            </a:r>
          </a:p>
          <a:p>
            <a:r>
              <a:rPr lang="en-US" b="0" dirty="0"/>
              <a:t>044 Advantage Plus By Ultimate-Partial</a:t>
            </a:r>
          </a:p>
          <a:p>
            <a:endParaRPr lang="en-US" dirty="0"/>
          </a:p>
        </p:txBody>
      </p:sp>
      <p:sp>
        <p:nvSpPr>
          <p:cNvPr id="5" name="Slide Number Placeholder 4">
            <a:extLst>
              <a:ext uri="{FF2B5EF4-FFF2-40B4-BE49-F238E27FC236}">
                <a16:creationId xmlns:a16="http://schemas.microsoft.com/office/drawing/2014/main" id="{5D92BA0C-594B-4755-9E44-B73016D5D17F}"/>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15</a:t>
            </a:fld>
            <a:endParaRPr lang="en-US" dirty="0"/>
          </a:p>
        </p:txBody>
      </p:sp>
    </p:spTree>
    <p:extLst>
      <p:ext uri="{BB962C8B-B14F-4D97-AF65-F5344CB8AC3E}">
        <p14:creationId xmlns:p14="http://schemas.microsoft.com/office/powerpoint/2010/main" val="240563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87AD-6DC9-4716-BD10-4F0E5D00B55E}"/>
              </a:ext>
            </a:extLst>
          </p:cNvPr>
          <p:cNvSpPr>
            <a:spLocks noGrp="1"/>
          </p:cNvSpPr>
          <p:nvPr>
            <p:ph type="title"/>
          </p:nvPr>
        </p:nvSpPr>
        <p:spPr>
          <a:xfrm>
            <a:off x="1322992" y="307929"/>
            <a:ext cx="9546015" cy="677108"/>
          </a:xfrm>
        </p:spPr>
        <p:txBody>
          <a:bodyPr/>
          <a:lstStyle/>
          <a:p>
            <a:r>
              <a:rPr lang="en-US" dirty="0">
                <a:solidFill>
                  <a:srgbClr val="92D050"/>
                </a:solidFill>
              </a:rPr>
              <a:t>D-SNP Enrollment by Plan</a:t>
            </a:r>
          </a:p>
        </p:txBody>
      </p:sp>
      <p:sp>
        <p:nvSpPr>
          <p:cNvPr id="5" name="Slide Number Placeholder 4">
            <a:extLst>
              <a:ext uri="{FF2B5EF4-FFF2-40B4-BE49-F238E27FC236}">
                <a16:creationId xmlns:a16="http://schemas.microsoft.com/office/drawing/2014/main" id="{5D92BA0C-594B-4755-9E44-B73016D5D17F}"/>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16</a:t>
            </a:fld>
            <a:endParaRPr lang="en-US" dirty="0"/>
          </a:p>
        </p:txBody>
      </p:sp>
      <p:graphicFrame>
        <p:nvGraphicFramePr>
          <p:cNvPr id="6" name="Table 6">
            <a:extLst>
              <a:ext uri="{FF2B5EF4-FFF2-40B4-BE49-F238E27FC236}">
                <a16:creationId xmlns:a16="http://schemas.microsoft.com/office/drawing/2014/main" id="{CE05271A-BBDA-4D74-A3C9-9D21D87FA40B}"/>
              </a:ext>
            </a:extLst>
          </p:cNvPr>
          <p:cNvGraphicFramePr>
            <a:graphicFrameLocks noGrp="1"/>
          </p:cNvGraphicFramePr>
          <p:nvPr>
            <p:extLst>
              <p:ext uri="{D42A27DB-BD31-4B8C-83A1-F6EECF244321}">
                <p14:modId xmlns:p14="http://schemas.microsoft.com/office/powerpoint/2010/main" val="3334032136"/>
              </p:ext>
            </p:extLst>
          </p:nvPr>
        </p:nvGraphicFramePr>
        <p:xfrm>
          <a:off x="762000" y="1981200"/>
          <a:ext cx="10820400" cy="3931920"/>
        </p:xfrm>
        <a:graphic>
          <a:graphicData uri="http://schemas.openxmlformats.org/drawingml/2006/table">
            <a:tbl>
              <a:tblPr firstRow="1" bandRow="1">
                <a:tableStyleId>{5C22544A-7EE6-4342-B048-85BDC9FD1C3A}</a:tableStyleId>
              </a:tblPr>
              <a:tblGrid>
                <a:gridCol w="3606800">
                  <a:extLst>
                    <a:ext uri="{9D8B030D-6E8A-4147-A177-3AD203B41FA5}">
                      <a16:colId xmlns:a16="http://schemas.microsoft.com/office/drawing/2014/main" val="992364215"/>
                    </a:ext>
                  </a:extLst>
                </a:gridCol>
                <a:gridCol w="4394200">
                  <a:extLst>
                    <a:ext uri="{9D8B030D-6E8A-4147-A177-3AD203B41FA5}">
                      <a16:colId xmlns:a16="http://schemas.microsoft.com/office/drawing/2014/main" val="103622787"/>
                    </a:ext>
                  </a:extLst>
                </a:gridCol>
                <a:gridCol w="2819400">
                  <a:extLst>
                    <a:ext uri="{9D8B030D-6E8A-4147-A177-3AD203B41FA5}">
                      <a16:colId xmlns:a16="http://schemas.microsoft.com/office/drawing/2014/main" val="283656360"/>
                    </a:ext>
                  </a:extLst>
                </a:gridCol>
              </a:tblGrid>
              <a:tr h="1087970">
                <a:tc>
                  <a:txBody>
                    <a:bodyPr/>
                    <a:lstStyle/>
                    <a:p>
                      <a:r>
                        <a:rPr lang="en-US" sz="2400" dirty="0"/>
                        <a:t>Plan Name</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Service Area</a:t>
                      </a:r>
                    </a:p>
                    <a:p>
                      <a:endParaRPr lang="en-US" sz="2400" dirty="0"/>
                    </a:p>
                  </a:txBody>
                  <a:tcPr/>
                </a:tc>
                <a:tc>
                  <a:txBody>
                    <a:bodyPr/>
                    <a:lstStyle/>
                    <a:p>
                      <a:r>
                        <a:rPr lang="en-US" sz="2400" dirty="0"/>
                        <a:t>Special Plan Name Needs Plan Eligibility Criteria</a:t>
                      </a:r>
                    </a:p>
                  </a:txBody>
                  <a:tcPr/>
                </a:tc>
                <a:extLst>
                  <a:ext uri="{0D108BD9-81ED-4DB2-BD59-A6C34878D82A}">
                    <a16:rowId xmlns:a16="http://schemas.microsoft.com/office/drawing/2014/main" val="3470458282"/>
                  </a:ext>
                </a:extLst>
              </a:tr>
              <a:tr h="154624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Advantage Plus by Ultimate (Full)  035, 037, 039, 041, 043</a:t>
                      </a:r>
                    </a:p>
                    <a:p>
                      <a:endParaRPr lang="en-US" sz="2400" dirty="0"/>
                    </a:p>
                  </a:txBody>
                  <a:tcPr/>
                </a:tc>
                <a:tc>
                  <a:txBody>
                    <a:bodyPr/>
                    <a:lstStyle/>
                    <a:p>
                      <a:r>
                        <a:rPr lang="en-US" sz="2400" dirty="0"/>
                        <a:t>Citrus, Hernando, Hillsborough, Indian River, Lake, Marion, Pasco, Pinellas, St. Lucie, Sumter </a:t>
                      </a:r>
                    </a:p>
                  </a:txBody>
                  <a:tcPr/>
                </a:tc>
                <a:tc>
                  <a:txBody>
                    <a:bodyPr/>
                    <a:lstStyle/>
                    <a:p>
                      <a:r>
                        <a:rPr lang="en-US" sz="2400" dirty="0"/>
                        <a:t>FBDE, QMB+, SLMB+</a:t>
                      </a:r>
                    </a:p>
                  </a:txBody>
                  <a:tcPr/>
                </a:tc>
                <a:extLst>
                  <a:ext uri="{0D108BD9-81ED-4DB2-BD59-A6C34878D82A}">
                    <a16:rowId xmlns:a16="http://schemas.microsoft.com/office/drawing/2014/main" val="1562081427"/>
                  </a:ext>
                </a:extLst>
              </a:tr>
              <a:tr h="391929">
                <a:tc>
                  <a:txBody>
                    <a:bodyPr/>
                    <a:lstStyle/>
                    <a:p>
                      <a:r>
                        <a:rPr lang="en-US" sz="2400" dirty="0"/>
                        <a:t>Advantage Plus by Ultimate (Partial) 036, 038, 040, 042, 044</a:t>
                      </a:r>
                    </a:p>
                  </a:txBody>
                  <a:tcPr/>
                </a:tc>
                <a:tc>
                  <a:txBody>
                    <a:bodyPr/>
                    <a:lstStyle/>
                    <a:p>
                      <a:r>
                        <a:rPr lang="en-US" sz="2400" dirty="0"/>
                        <a:t>Citrus, Hernando, Hillsborough, Indian River, Lake, Marion, Pasco, Pinellas, St. Lucie, Sumter</a:t>
                      </a:r>
                    </a:p>
                  </a:txBody>
                  <a:tcPr/>
                </a:tc>
                <a:tc>
                  <a:txBody>
                    <a:bodyPr/>
                    <a:lstStyle/>
                    <a:p>
                      <a:r>
                        <a:rPr lang="en-US" sz="2400" dirty="0"/>
                        <a:t>QMB, SLMB, QI, QDWI</a:t>
                      </a:r>
                    </a:p>
                  </a:txBody>
                  <a:tcPr/>
                </a:tc>
                <a:extLst>
                  <a:ext uri="{0D108BD9-81ED-4DB2-BD59-A6C34878D82A}">
                    <a16:rowId xmlns:a16="http://schemas.microsoft.com/office/drawing/2014/main" val="938190097"/>
                  </a:ext>
                </a:extLst>
              </a:tr>
            </a:tbl>
          </a:graphicData>
        </a:graphic>
      </p:graphicFrame>
    </p:spTree>
    <p:extLst>
      <p:ext uri="{BB962C8B-B14F-4D97-AF65-F5344CB8AC3E}">
        <p14:creationId xmlns:p14="http://schemas.microsoft.com/office/powerpoint/2010/main" val="238858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9BFA-4D81-4168-93A3-FD6F8D4F05FE}"/>
              </a:ext>
            </a:extLst>
          </p:cNvPr>
          <p:cNvSpPr>
            <a:spLocks noGrp="1"/>
          </p:cNvSpPr>
          <p:nvPr>
            <p:ph type="title"/>
          </p:nvPr>
        </p:nvSpPr>
        <p:spPr>
          <a:xfrm>
            <a:off x="1322992" y="307929"/>
            <a:ext cx="9546015" cy="677108"/>
          </a:xfrm>
        </p:spPr>
        <p:txBody>
          <a:bodyPr/>
          <a:lstStyle/>
          <a:p>
            <a:r>
              <a:rPr lang="en-US" dirty="0">
                <a:solidFill>
                  <a:srgbClr val="92D050"/>
                </a:solidFill>
              </a:rPr>
              <a:t>D-SNPs – Dual Coverage </a:t>
            </a:r>
          </a:p>
        </p:txBody>
      </p:sp>
      <p:sp>
        <p:nvSpPr>
          <p:cNvPr id="4" name="Slide Number Placeholder 3">
            <a:extLst>
              <a:ext uri="{FF2B5EF4-FFF2-40B4-BE49-F238E27FC236}">
                <a16:creationId xmlns:a16="http://schemas.microsoft.com/office/drawing/2014/main" id="{D7386C08-1676-4B22-B44F-6668D709AE55}"/>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17</a:t>
            </a:fld>
            <a:endParaRPr lang="en-US" dirty="0"/>
          </a:p>
        </p:txBody>
      </p:sp>
      <p:graphicFrame>
        <p:nvGraphicFramePr>
          <p:cNvPr id="6" name="Table 5">
            <a:extLst>
              <a:ext uri="{FF2B5EF4-FFF2-40B4-BE49-F238E27FC236}">
                <a16:creationId xmlns:a16="http://schemas.microsoft.com/office/drawing/2014/main" id="{4228AA90-D330-4B3E-BF07-50AB84024D5C}"/>
              </a:ext>
            </a:extLst>
          </p:cNvPr>
          <p:cNvGraphicFramePr>
            <a:graphicFrameLocks noGrp="1"/>
          </p:cNvGraphicFramePr>
          <p:nvPr>
            <p:extLst>
              <p:ext uri="{D42A27DB-BD31-4B8C-83A1-F6EECF244321}">
                <p14:modId xmlns:p14="http://schemas.microsoft.com/office/powerpoint/2010/main" val="88850314"/>
              </p:ext>
            </p:extLst>
          </p:nvPr>
        </p:nvGraphicFramePr>
        <p:xfrm>
          <a:off x="239752" y="1600200"/>
          <a:ext cx="11342648" cy="4970327"/>
        </p:xfrm>
        <a:graphic>
          <a:graphicData uri="http://schemas.openxmlformats.org/drawingml/2006/table">
            <a:tbl>
              <a:tblPr firstRow="1"/>
              <a:tblGrid>
                <a:gridCol w="2274848">
                  <a:extLst>
                    <a:ext uri="{9D8B030D-6E8A-4147-A177-3AD203B41FA5}">
                      <a16:colId xmlns:a16="http://schemas.microsoft.com/office/drawing/2014/main" val="2390033135"/>
                    </a:ext>
                  </a:extLst>
                </a:gridCol>
                <a:gridCol w="4419600">
                  <a:extLst>
                    <a:ext uri="{9D8B030D-6E8A-4147-A177-3AD203B41FA5}">
                      <a16:colId xmlns:a16="http://schemas.microsoft.com/office/drawing/2014/main" val="298271915"/>
                    </a:ext>
                  </a:extLst>
                </a:gridCol>
                <a:gridCol w="1524000">
                  <a:extLst>
                    <a:ext uri="{9D8B030D-6E8A-4147-A177-3AD203B41FA5}">
                      <a16:colId xmlns:a16="http://schemas.microsoft.com/office/drawing/2014/main" val="868134214"/>
                    </a:ext>
                  </a:extLst>
                </a:gridCol>
                <a:gridCol w="1600200">
                  <a:extLst>
                    <a:ext uri="{9D8B030D-6E8A-4147-A177-3AD203B41FA5}">
                      <a16:colId xmlns:a16="http://schemas.microsoft.com/office/drawing/2014/main" val="175624215"/>
                    </a:ext>
                  </a:extLst>
                </a:gridCol>
                <a:gridCol w="1524000">
                  <a:extLst>
                    <a:ext uri="{9D8B030D-6E8A-4147-A177-3AD203B41FA5}">
                      <a16:colId xmlns:a16="http://schemas.microsoft.com/office/drawing/2014/main" val="1788102394"/>
                    </a:ext>
                  </a:extLst>
                </a:gridCol>
              </a:tblGrid>
              <a:tr h="1699977">
                <a:tc>
                  <a:txBody>
                    <a:bodyPr/>
                    <a:lstStyle/>
                    <a:p>
                      <a:pPr algn="l" fontAlgn="b"/>
                      <a:r>
                        <a:rPr lang="en-US" sz="2800" b="1" i="0" u="none" strike="noStrike" dirty="0">
                          <a:solidFill>
                            <a:srgbClr val="000000"/>
                          </a:solidFill>
                          <a:effectLst/>
                          <a:latin typeface="Calibri" panose="020F0502020204030204" pitchFamily="34" charset="0"/>
                        </a:rPr>
                        <a:t>Medicaid Dual Eligible Coverage Category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2800" b="1" i="0" u="none" strike="noStrike" dirty="0">
                          <a:solidFill>
                            <a:srgbClr val="000000"/>
                          </a:solidFill>
                          <a:effectLst/>
                          <a:latin typeface="Calibri" panose="020F0502020204030204" pitchFamily="34" charset="0"/>
                        </a:rPr>
                        <a:t>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2800" b="1" i="0" u="none" strike="noStrike" dirty="0">
                          <a:solidFill>
                            <a:srgbClr val="000000"/>
                          </a:solidFill>
                          <a:effectLst/>
                          <a:latin typeface="Calibri" panose="020F0502020204030204" pitchFamily="34" charset="0"/>
                        </a:rPr>
                        <a:t>Full Medicaid Benefits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2800" b="1" i="0" u="none" strike="noStrike" dirty="0">
                          <a:solidFill>
                            <a:srgbClr val="000000"/>
                          </a:solidFill>
                          <a:effectLst/>
                          <a:latin typeface="Calibri" panose="020F0502020204030204" pitchFamily="34" charset="0"/>
                        </a:rPr>
                        <a:t>Medicare Part A Premium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2800" b="1" i="0" u="none" strike="noStrike" dirty="0">
                          <a:solidFill>
                            <a:srgbClr val="000000"/>
                          </a:solidFill>
                          <a:effectLst/>
                          <a:latin typeface="Calibri" panose="020F0502020204030204" pitchFamily="34" charset="0"/>
                        </a:rPr>
                        <a:t>Medicare Part B Premium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62229937"/>
                  </a:ext>
                </a:extLst>
              </a:tr>
              <a:tr h="464846">
                <a:tc>
                  <a:txBody>
                    <a:bodyPr/>
                    <a:lstStyle/>
                    <a:p>
                      <a:pPr algn="l" fontAlgn="b"/>
                      <a:r>
                        <a:rPr lang="en-US" sz="2000" b="0" i="0" u="none" strike="noStrike" dirty="0">
                          <a:solidFill>
                            <a:srgbClr val="000000"/>
                          </a:solidFill>
                          <a:effectLst/>
                          <a:latin typeface="Calibri" panose="020F0502020204030204" pitchFamily="34" charset="0"/>
                        </a:rPr>
                        <a:t>FBDE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Full Benefit Dual Eligible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109985"/>
                  </a:ext>
                </a:extLst>
              </a:tr>
              <a:tr h="464846">
                <a:tc>
                  <a:txBody>
                    <a:bodyPr/>
                    <a:lstStyle/>
                    <a:p>
                      <a:pPr algn="l" fontAlgn="b"/>
                      <a:r>
                        <a:rPr lang="en-US" sz="2000" b="0" i="0" u="none" strike="noStrike" dirty="0">
                          <a:solidFill>
                            <a:srgbClr val="000000"/>
                          </a:solidFill>
                          <a:effectLst/>
                          <a:latin typeface="Calibri" panose="020F0502020204030204" pitchFamily="34" charset="0"/>
                        </a:rPr>
                        <a:t>QDWI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Qualified Disabled and Working Individual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603057"/>
                  </a:ext>
                </a:extLst>
              </a:tr>
              <a:tr h="464846">
                <a:tc>
                  <a:txBody>
                    <a:bodyPr/>
                    <a:lstStyle/>
                    <a:p>
                      <a:pPr algn="l" fontAlgn="b"/>
                      <a:r>
                        <a:rPr lang="en-US" sz="2000" b="0" i="0" u="none" strike="noStrike" dirty="0">
                          <a:solidFill>
                            <a:srgbClr val="000000"/>
                          </a:solidFill>
                          <a:effectLst/>
                          <a:latin typeface="Calibri" panose="020F0502020204030204" pitchFamily="34" charset="0"/>
                        </a:rPr>
                        <a:t>QI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Qualifying Individual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142989"/>
                  </a:ext>
                </a:extLst>
              </a:tr>
              <a:tr h="464846">
                <a:tc>
                  <a:txBody>
                    <a:bodyPr/>
                    <a:lstStyle/>
                    <a:p>
                      <a:pPr algn="l" fontAlgn="b"/>
                      <a:r>
                        <a:rPr lang="en-US" sz="2000" b="0" i="0" u="none" strike="noStrike" dirty="0">
                          <a:solidFill>
                            <a:srgbClr val="000000"/>
                          </a:solidFill>
                          <a:effectLst/>
                          <a:latin typeface="Calibri" panose="020F0502020204030204" pitchFamily="34" charset="0"/>
                        </a:rPr>
                        <a:t>QMB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Qualified Medicare Beneficiaries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561155"/>
                  </a:ext>
                </a:extLst>
              </a:tr>
              <a:tr h="464846">
                <a:tc>
                  <a:txBody>
                    <a:bodyPr/>
                    <a:lstStyle/>
                    <a:p>
                      <a:pPr algn="l" fontAlgn="b"/>
                      <a:r>
                        <a:rPr lang="en-US" sz="2000" b="0" i="0" u="none" strike="noStrike" dirty="0">
                          <a:solidFill>
                            <a:srgbClr val="000000"/>
                          </a:solidFill>
                          <a:effectLst/>
                          <a:latin typeface="Calibri" panose="020F0502020204030204" pitchFamily="34" charset="0"/>
                        </a:rPr>
                        <a:t>QMB+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Qualified Medicare Beneficiaries Plus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480651"/>
                  </a:ext>
                </a:extLst>
              </a:tr>
              <a:tr h="464846">
                <a:tc>
                  <a:txBody>
                    <a:bodyPr/>
                    <a:lstStyle/>
                    <a:p>
                      <a:pPr algn="l" fontAlgn="b"/>
                      <a:r>
                        <a:rPr lang="en-US" sz="2000" b="0" i="0" u="none" strike="noStrike" dirty="0">
                          <a:solidFill>
                            <a:srgbClr val="000000"/>
                          </a:solidFill>
                          <a:effectLst/>
                          <a:latin typeface="Calibri" panose="020F0502020204030204" pitchFamily="34" charset="0"/>
                        </a:rPr>
                        <a:t>SLMB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Specific Low Income Medicare Beneficiary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367888"/>
                  </a:ext>
                </a:extLst>
              </a:tr>
              <a:tr h="464846">
                <a:tc>
                  <a:txBody>
                    <a:bodyPr/>
                    <a:lstStyle/>
                    <a:p>
                      <a:pPr algn="l" fontAlgn="b"/>
                      <a:r>
                        <a:rPr lang="en-US" sz="2000" b="0" i="0" u="none" strike="noStrike" dirty="0">
                          <a:solidFill>
                            <a:srgbClr val="000000"/>
                          </a:solidFill>
                          <a:effectLst/>
                          <a:latin typeface="Calibri" panose="020F0502020204030204" pitchFamily="34" charset="0"/>
                        </a:rPr>
                        <a:t>SLMB+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Specific Low Income Medicare Beneficiary Plus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086038"/>
                  </a:ext>
                </a:extLst>
              </a:tr>
            </a:tbl>
          </a:graphicData>
        </a:graphic>
      </p:graphicFrame>
    </p:spTree>
    <p:extLst>
      <p:ext uri="{BB962C8B-B14F-4D97-AF65-F5344CB8AC3E}">
        <p14:creationId xmlns:p14="http://schemas.microsoft.com/office/powerpoint/2010/main" val="364862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C991-E3E4-44C3-BE57-D9BF51C2EF5B}"/>
              </a:ext>
            </a:extLst>
          </p:cNvPr>
          <p:cNvSpPr>
            <a:spLocks noGrp="1"/>
          </p:cNvSpPr>
          <p:nvPr>
            <p:ph type="title"/>
          </p:nvPr>
        </p:nvSpPr>
        <p:spPr>
          <a:xfrm>
            <a:off x="1322992" y="307929"/>
            <a:ext cx="9546015" cy="677108"/>
          </a:xfrm>
        </p:spPr>
        <p:txBody>
          <a:bodyPr/>
          <a:lstStyle/>
          <a:p>
            <a:r>
              <a:rPr lang="en-US" dirty="0">
                <a:solidFill>
                  <a:srgbClr val="92D050"/>
                </a:solidFill>
              </a:rPr>
              <a:t>Medicaid Eligibility</a:t>
            </a:r>
          </a:p>
        </p:txBody>
      </p:sp>
      <p:sp>
        <p:nvSpPr>
          <p:cNvPr id="4" name="Slide Number Placeholder 3">
            <a:extLst>
              <a:ext uri="{FF2B5EF4-FFF2-40B4-BE49-F238E27FC236}">
                <a16:creationId xmlns:a16="http://schemas.microsoft.com/office/drawing/2014/main" id="{05112B48-EFDF-4D5C-A5A1-0B94B6483E63}"/>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18</a:t>
            </a:fld>
            <a:endParaRPr lang="en-US" dirty="0"/>
          </a:p>
        </p:txBody>
      </p:sp>
      <p:graphicFrame>
        <p:nvGraphicFramePr>
          <p:cNvPr id="5" name="Table 4">
            <a:extLst>
              <a:ext uri="{FF2B5EF4-FFF2-40B4-BE49-F238E27FC236}">
                <a16:creationId xmlns:a16="http://schemas.microsoft.com/office/drawing/2014/main" id="{C354032E-2B2F-4F68-B211-CE8E5F34678C}"/>
              </a:ext>
            </a:extLst>
          </p:cNvPr>
          <p:cNvGraphicFramePr>
            <a:graphicFrameLocks noGrp="1"/>
          </p:cNvGraphicFramePr>
          <p:nvPr>
            <p:extLst>
              <p:ext uri="{D42A27DB-BD31-4B8C-83A1-F6EECF244321}">
                <p14:modId xmlns:p14="http://schemas.microsoft.com/office/powerpoint/2010/main" val="1377363000"/>
              </p:ext>
            </p:extLst>
          </p:nvPr>
        </p:nvGraphicFramePr>
        <p:xfrm>
          <a:off x="609599" y="1447800"/>
          <a:ext cx="11342647" cy="4772206"/>
        </p:xfrm>
        <a:graphic>
          <a:graphicData uri="http://schemas.openxmlformats.org/drawingml/2006/table">
            <a:tbl>
              <a:tblPr/>
              <a:tblGrid>
                <a:gridCol w="1052176">
                  <a:extLst>
                    <a:ext uri="{9D8B030D-6E8A-4147-A177-3AD203B41FA5}">
                      <a16:colId xmlns:a16="http://schemas.microsoft.com/office/drawing/2014/main" val="1328204948"/>
                    </a:ext>
                  </a:extLst>
                </a:gridCol>
                <a:gridCol w="2681625">
                  <a:extLst>
                    <a:ext uri="{9D8B030D-6E8A-4147-A177-3AD203B41FA5}">
                      <a16:colId xmlns:a16="http://schemas.microsoft.com/office/drawing/2014/main" val="1681294990"/>
                    </a:ext>
                  </a:extLst>
                </a:gridCol>
                <a:gridCol w="7608846">
                  <a:extLst>
                    <a:ext uri="{9D8B030D-6E8A-4147-A177-3AD203B41FA5}">
                      <a16:colId xmlns:a16="http://schemas.microsoft.com/office/drawing/2014/main" val="764157632"/>
                    </a:ext>
                  </a:extLst>
                </a:gridCol>
              </a:tblGrid>
              <a:tr h="156692">
                <a:tc>
                  <a:txBody>
                    <a:bodyPr/>
                    <a:lstStyle/>
                    <a:p>
                      <a:pPr algn="l" fontAlgn="b"/>
                      <a:r>
                        <a:rPr lang="en-US" sz="2000" b="0" i="0" u="none" strike="noStrike" dirty="0">
                          <a:solidFill>
                            <a:srgbClr val="000000"/>
                          </a:solidFill>
                          <a:effectLst/>
                          <a:latin typeface="Calibri" panose="020F0502020204030204" pitchFamily="34" charset="0"/>
                        </a:rPr>
                        <a:t>Plan Type</a:t>
                      </a:r>
                    </a:p>
                  </a:txBody>
                  <a:tcPr marL="7681" marR="7681" marT="76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b="0" i="0" u="none" strike="noStrike" dirty="0">
                          <a:solidFill>
                            <a:srgbClr val="000000"/>
                          </a:solidFill>
                          <a:effectLst/>
                          <a:latin typeface="Calibri" panose="020F0502020204030204" pitchFamily="34" charset="0"/>
                        </a:rPr>
                        <a:t>Description</a:t>
                      </a:r>
                    </a:p>
                  </a:txBody>
                  <a:tcPr marL="7681" marR="7681" marT="76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2000" b="0" i="0" u="none" strike="noStrike" dirty="0">
                          <a:solidFill>
                            <a:srgbClr val="000000"/>
                          </a:solidFill>
                          <a:effectLst/>
                          <a:latin typeface="Calibri" panose="020F0502020204030204" pitchFamily="34" charset="0"/>
                        </a:rPr>
                        <a:t>Eligible Dual Description</a:t>
                      </a:r>
                    </a:p>
                  </a:txBody>
                  <a:tcPr marL="7681" marR="7681" marT="76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47286890"/>
                  </a:ext>
                </a:extLst>
              </a:tr>
              <a:tr h="678119">
                <a:tc>
                  <a:txBody>
                    <a:bodyPr/>
                    <a:lstStyle/>
                    <a:p>
                      <a:pPr algn="l" fontAlgn="b"/>
                      <a:r>
                        <a:rPr lang="en-US" sz="1600" b="0" i="0" u="none" strike="noStrike" dirty="0">
                          <a:solidFill>
                            <a:srgbClr val="000000"/>
                          </a:solidFill>
                          <a:effectLst/>
                          <a:latin typeface="Calibri" panose="020F0502020204030204" pitchFamily="34" charset="0"/>
                        </a:rPr>
                        <a:t>FBDE</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Full Benefit Dual Eligible</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Individuals does not meet the income or resource criteria for QMB or SLMB, but is eligible for Medicaid either categorically or through optional coverage groups based on Medically Needy status, special income levels for institutionalized individuals, or home and community-based waivers. </a:t>
                      </a:r>
                    </a:p>
                  </a:txBody>
                  <a:tcPr marL="7681" marR="7681" marT="76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543204"/>
                  </a:ext>
                </a:extLst>
              </a:tr>
              <a:tr h="626769">
                <a:tc>
                  <a:txBody>
                    <a:bodyPr/>
                    <a:lstStyle/>
                    <a:p>
                      <a:pPr algn="l" fontAlgn="b"/>
                      <a:r>
                        <a:rPr lang="en-US" sz="1600" b="0" i="0" u="none" strike="noStrike" dirty="0">
                          <a:solidFill>
                            <a:srgbClr val="000000"/>
                          </a:solidFill>
                          <a:effectLst/>
                          <a:latin typeface="Calibri" panose="020F0502020204030204" pitchFamily="34" charset="0"/>
                        </a:rPr>
                        <a:t>QDWI</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Qualified Disabled and Working Individual</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Individuals who has lost Medicare Part A benefits due to a return to work, but is eligible to enroll in and purchase Medicare Part A.  These individuals are eligible for Medicaid payment of the Part A premium only. </a:t>
                      </a:r>
                    </a:p>
                  </a:txBody>
                  <a:tcPr marL="7681" marR="7681" marT="76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8286567"/>
                  </a:ext>
                </a:extLst>
              </a:tr>
              <a:tr h="470077">
                <a:tc>
                  <a:txBody>
                    <a:bodyPr/>
                    <a:lstStyle/>
                    <a:p>
                      <a:pPr algn="l" fontAlgn="b"/>
                      <a:r>
                        <a:rPr lang="en-US" sz="1600" b="0" i="0" u="none" strike="noStrike" dirty="0">
                          <a:solidFill>
                            <a:srgbClr val="000000"/>
                          </a:solidFill>
                          <a:effectLst/>
                          <a:latin typeface="Calibri" panose="020F0502020204030204" pitchFamily="34" charset="0"/>
                        </a:rPr>
                        <a:t>QI</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Qualifying Individual</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Individual entitled to Medicare Part A. This individual is eligible for Medicaid payment of the Medicare Part B premium. </a:t>
                      </a:r>
                    </a:p>
                  </a:txBody>
                  <a:tcPr marL="7681" marR="7681" marT="76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2329836"/>
                  </a:ext>
                </a:extLst>
              </a:tr>
              <a:tr h="783461">
                <a:tc>
                  <a:txBody>
                    <a:bodyPr/>
                    <a:lstStyle/>
                    <a:p>
                      <a:pPr algn="l" fontAlgn="b"/>
                      <a:r>
                        <a:rPr lang="en-US" sz="1600" b="0" i="0" u="none" strike="noStrike" dirty="0">
                          <a:solidFill>
                            <a:srgbClr val="000000"/>
                          </a:solidFill>
                          <a:effectLst/>
                          <a:latin typeface="Calibri" panose="020F0502020204030204" pitchFamily="34" charset="0"/>
                        </a:rPr>
                        <a:t>QMB</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Qualified Medicare Beneficiaries</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Medicaid pays their Medicare Part A premiums, if any, Medicare Part B premiums, and Medicare deductibles and coinsurance for Medicare services provided by Medicare providers to the extent consistent with the Medicaid State Plan. </a:t>
                      </a:r>
                    </a:p>
                  </a:txBody>
                  <a:tcPr marL="7681" marR="7681" marT="76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623918"/>
                  </a:ext>
                </a:extLst>
              </a:tr>
              <a:tr h="626769">
                <a:tc>
                  <a:txBody>
                    <a:bodyPr/>
                    <a:lstStyle/>
                    <a:p>
                      <a:pPr algn="l" fontAlgn="b"/>
                      <a:r>
                        <a:rPr lang="en-US" sz="1600" b="0" i="0" u="none" strike="noStrike" dirty="0">
                          <a:solidFill>
                            <a:srgbClr val="000000"/>
                          </a:solidFill>
                          <a:effectLst/>
                          <a:latin typeface="Calibri" panose="020F0502020204030204" pitchFamily="34" charset="0"/>
                        </a:rPr>
                        <a:t>QMB Plus</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Qualified Medicare Beneficiaries Plus</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Medicaid pays their Medicare Part A premiums, if any, Medicare Part B premiums, Medicare deductibles and coinsurance, and provides full Medicaid benefits to the extent consistent with the State Plan. </a:t>
                      </a:r>
                    </a:p>
                  </a:txBody>
                  <a:tcPr marL="7681" marR="7681" marT="76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4474794"/>
                  </a:ext>
                </a:extLst>
              </a:tr>
              <a:tr h="470077">
                <a:tc>
                  <a:txBody>
                    <a:bodyPr/>
                    <a:lstStyle/>
                    <a:p>
                      <a:pPr algn="l" fontAlgn="b"/>
                      <a:r>
                        <a:rPr lang="en-US" sz="1600" b="0" i="0" u="none" strike="noStrike" dirty="0">
                          <a:solidFill>
                            <a:srgbClr val="000000"/>
                          </a:solidFill>
                          <a:effectLst/>
                          <a:latin typeface="Calibri" panose="020F0502020204030204" pitchFamily="34" charset="0"/>
                        </a:rPr>
                        <a:t>SLMB</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Specific Low Income Medicare Beneficiary</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These individuals are eligible for Medicaid payment of the Medicare Part B premium only. They do not qualify for any additional Medicaid benefits. </a:t>
                      </a:r>
                    </a:p>
                  </a:txBody>
                  <a:tcPr marL="7681" marR="7681" marT="76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7715797"/>
                  </a:ext>
                </a:extLst>
              </a:tr>
              <a:tr h="783461">
                <a:tc>
                  <a:txBody>
                    <a:bodyPr/>
                    <a:lstStyle/>
                    <a:p>
                      <a:pPr algn="l" fontAlgn="b"/>
                      <a:r>
                        <a:rPr lang="en-US" sz="1600" b="0" i="0" u="none" strike="noStrike" dirty="0">
                          <a:solidFill>
                            <a:srgbClr val="000000"/>
                          </a:solidFill>
                          <a:effectLst/>
                          <a:latin typeface="Calibri" panose="020F0502020204030204" pitchFamily="34" charset="0"/>
                        </a:rPr>
                        <a:t>SLMB Plus</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Specific Low Income Medicare Beneficiary Plus  </a:t>
                      </a:r>
                    </a:p>
                  </a:txBody>
                  <a:tcPr marL="7681" marR="7681" marT="7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An individual who meets the standards for SLMB eligibility, and who also meets the criteria for full State Medicaid benefits. These individuals are entitled to payment of the Medicare Part B premium, in addition to full State Medicaid benefits. </a:t>
                      </a:r>
                    </a:p>
                  </a:txBody>
                  <a:tcPr marL="7681" marR="7681" marT="76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2063005"/>
                  </a:ext>
                </a:extLst>
              </a:tr>
            </a:tbl>
          </a:graphicData>
        </a:graphic>
      </p:graphicFrame>
    </p:spTree>
    <p:extLst>
      <p:ext uri="{BB962C8B-B14F-4D97-AF65-F5344CB8AC3E}">
        <p14:creationId xmlns:p14="http://schemas.microsoft.com/office/powerpoint/2010/main" val="1828768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47770" y="307929"/>
            <a:ext cx="5695315"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Model </a:t>
            </a:r>
            <a:r>
              <a:rPr spc="-5" dirty="0">
                <a:solidFill>
                  <a:srgbClr val="92D050"/>
                </a:solidFill>
              </a:rPr>
              <a:t>of Care</a:t>
            </a:r>
            <a:r>
              <a:rPr spc="-110" dirty="0">
                <a:solidFill>
                  <a:srgbClr val="92D050"/>
                </a:solidFill>
              </a:rPr>
              <a:t> </a:t>
            </a:r>
            <a:r>
              <a:rPr spc="-5" dirty="0">
                <a:solidFill>
                  <a:srgbClr val="92D050"/>
                </a:solidFill>
              </a:rPr>
              <a:t>Goals</a:t>
            </a:r>
          </a:p>
        </p:txBody>
      </p:sp>
      <p:graphicFrame>
        <p:nvGraphicFramePr>
          <p:cNvPr id="4" name="object 4"/>
          <p:cNvGraphicFramePr>
            <a:graphicFrameLocks noGrp="1"/>
          </p:cNvGraphicFramePr>
          <p:nvPr/>
        </p:nvGraphicFramePr>
        <p:xfrm>
          <a:off x="325224" y="1698344"/>
          <a:ext cx="11692890" cy="4314656"/>
        </p:xfrm>
        <a:graphic>
          <a:graphicData uri="http://schemas.openxmlformats.org/drawingml/2006/table">
            <a:tbl>
              <a:tblPr firstRow="1" bandRow="1">
                <a:tableStyleId>{2D5ABB26-0587-4C30-8999-92F81FD0307C}</a:tableStyleId>
              </a:tblPr>
              <a:tblGrid>
                <a:gridCol w="5821680">
                  <a:extLst>
                    <a:ext uri="{9D8B030D-6E8A-4147-A177-3AD203B41FA5}">
                      <a16:colId xmlns:a16="http://schemas.microsoft.com/office/drawing/2014/main" val="20000"/>
                    </a:ext>
                  </a:extLst>
                </a:gridCol>
                <a:gridCol w="5871210">
                  <a:extLst>
                    <a:ext uri="{9D8B030D-6E8A-4147-A177-3AD203B41FA5}">
                      <a16:colId xmlns:a16="http://schemas.microsoft.com/office/drawing/2014/main" val="20001"/>
                    </a:ext>
                  </a:extLst>
                </a:gridCol>
              </a:tblGrid>
              <a:tr h="1033967">
                <a:tc>
                  <a:txBody>
                    <a:bodyPr/>
                    <a:lstStyle/>
                    <a:p>
                      <a:pPr marL="127000">
                        <a:lnSpc>
                          <a:spcPts val="2400"/>
                        </a:lnSpc>
                        <a:spcBef>
                          <a:spcPts val="15"/>
                        </a:spcBef>
                      </a:pPr>
                      <a:r>
                        <a:rPr sz="2000" b="1" dirty="0">
                          <a:latin typeface="Century Gothic"/>
                          <a:cs typeface="Century Gothic"/>
                        </a:rPr>
                        <a:t>1.</a:t>
                      </a:r>
                      <a:r>
                        <a:rPr sz="2000" b="1" spc="-10" dirty="0">
                          <a:latin typeface="Century Gothic"/>
                          <a:cs typeface="Century Gothic"/>
                        </a:rPr>
                        <a:t> </a:t>
                      </a:r>
                      <a:r>
                        <a:rPr sz="2000" b="1" spc="-5" dirty="0">
                          <a:latin typeface="Century Gothic"/>
                          <a:cs typeface="Century Gothic"/>
                        </a:rPr>
                        <a:t>Quality</a:t>
                      </a:r>
                      <a:endParaRPr sz="2000" dirty="0">
                        <a:latin typeface="Century Gothic"/>
                        <a:cs typeface="Century Gothic"/>
                      </a:endParaRPr>
                    </a:p>
                    <a:p>
                      <a:pPr marL="584200" marR="760730">
                        <a:lnSpc>
                          <a:spcPts val="2160"/>
                        </a:lnSpc>
                        <a:spcBef>
                          <a:spcPts val="70"/>
                        </a:spcBef>
                      </a:pPr>
                      <a:r>
                        <a:rPr sz="1800" dirty="0">
                          <a:latin typeface="Century Gothic"/>
                          <a:cs typeface="Century Gothic"/>
                        </a:rPr>
                        <a:t>Improve </a:t>
                      </a:r>
                      <a:r>
                        <a:rPr sz="1800" spc="-5" dirty="0">
                          <a:latin typeface="Century Gothic"/>
                          <a:cs typeface="Century Gothic"/>
                        </a:rPr>
                        <a:t>the </a:t>
                      </a:r>
                      <a:r>
                        <a:rPr sz="1800" dirty="0">
                          <a:latin typeface="Century Gothic"/>
                          <a:cs typeface="Century Gothic"/>
                        </a:rPr>
                        <a:t>quality </a:t>
                      </a:r>
                      <a:r>
                        <a:rPr sz="1800" spc="-5" dirty="0">
                          <a:latin typeface="Century Gothic"/>
                          <a:cs typeface="Century Gothic"/>
                        </a:rPr>
                        <a:t>of care </a:t>
                      </a:r>
                      <a:r>
                        <a:rPr sz="1800" spc="-10" dirty="0">
                          <a:latin typeface="Century Gothic"/>
                          <a:cs typeface="Century Gothic"/>
                        </a:rPr>
                        <a:t>and </a:t>
                      </a:r>
                      <a:r>
                        <a:rPr sz="1800" spc="-5" dirty="0">
                          <a:latin typeface="Century Gothic"/>
                          <a:cs typeface="Century Gothic"/>
                        </a:rPr>
                        <a:t>services  </a:t>
                      </a:r>
                      <a:r>
                        <a:rPr sz="1800" dirty="0">
                          <a:latin typeface="Century Gothic"/>
                          <a:cs typeface="Century Gothic"/>
                        </a:rPr>
                        <a:t>received </a:t>
                      </a:r>
                      <a:r>
                        <a:rPr sz="1800" spc="-5" dirty="0">
                          <a:latin typeface="Century Gothic"/>
                          <a:cs typeface="Century Gothic"/>
                        </a:rPr>
                        <a:t>by</a:t>
                      </a:r>
                      <a:r>
                        <a:rPr sz="1800" spc="-20" dirty="0">
                          <a:latin typeface="Century Gothic"/>
                          <a:cs typeface="Century Gothic"/>
                        </a:rPr>
                        <a:t> </a:t>
                      </a:r>
                      <a:r>
                        <a:rPr sz="1800" spc="-5" dirty="0">
                          <a:latin typeface="Century Gothic"/>
                          <a:cs typeface="Century Gothic"/>
                        </a:rPr>
                        <a:t>members</a:t>
                      </a:r>
                      <a:endParaRPr sz="1800" dirty="0">
                        <a:latin typeface="Century Gothic"/>
                        <a:cs typeface="Century Gothic"/>
                      </a:endParaRPr>
                    </a:p>
                  </a:txBody>
                  <a:tcPr marL="0" marR="0" marT="1905" marB="0"/>
                </a:tc>
                <a:tc>
                  <a:txBody>
                    <a:bodyPr/>
                    <a:lstStyle/>
                    <a:p>
                      <a:pPr marL="164465">
                        <a:lnSpc>
                          <a:spcPts val="2400"/>
                        </a:lnSpc>
                        <a:spcBef>
                          <a:spcPts val="15"/>
                        </a:spcBef>
                      </a:pPr>
                      <a:r>
                        <a:rPr sz="2000" b="1" dirty="0">
                          <a:latin typeface="Century Gothic"/>
                          <a:cs typeface="Century Gothic"/>
                        </a:rPr>
                        <a:t>5.</a:t>
                      </a:r>
                      <a:r>
                        <a:rPr sz="2000" b="1" spc="-10" dirty="0">
                          <a:latin typeface="Century Gothic"/>
                          <a:cs typeface="Century Gothic"/>
                        </a:rPr>
                        <a:t> </a:t>
                      </a:r>
                      <a:r>
                        <a:rPr sz="2000" b="1" spc="-5" dirty="0">
                          <a:latin typeface="Century Gothic"/>
                          <a:cs typeface="Century Gothic"/>
                        </a:rPr>
                        <a:t>Transitions</a:t>
                      </a:r>
                      <a:endParaRPr sz="2000" dirty="0">
                        <a:latin typeface="Century Gothic"/>
                        <a:cs typeface="Century Gothic"/>
                      </a:endParaRPr>
                    </a:p>
                    <a:p>
                      <a:pPr marL="621665" marR="119380">
                        <a:lnSpc>
                          <a:spcPts val="2160"/>
                        </a:lnSpc>
                        <a:spcBef>
                          <a:spcPts val="70"/>
                        </a:spcBef>
                      </a:pPr>
                      <a:r>
                        <a:rPr sz="1800" spc="-10" dirty="0">
                          <a:latin typeface="Century Gothic"/>
                          <a:cs typeface="Century Gothic"/>
                        </a:rPr>
                        <a:t>Enhance </a:t>
                      </a:r>
                      <a:r>
                        <a:rPr sz="1800" spc="-5" dirty="0">
                          <a:latin typeface="Century Gothic"/>
                          <a:cs typeface="Century Gothic"/>
                        </a:rPr>
                        <a:t>transitions of care across health care  settings </a:t>
                      </a:r>
                      <a:r>
                        <a:rPr sz="1800" spc="-10" dirty="0">
                          <a:latin typeface="Century Gothic"/>
                          <a:cs typeface="Century Gothic"/>
                        </a:rPr>
                        <a:t>and</a:t>
                      </a:r>
                      <a:r>
                        <a:rPr sz="1800" spc="45" dirty="0">
                          <a:latin typeface="Century Gothic"/>
                          <a:cs typeface="Century Gothic"/>
                        </a:rPr>
                        <a:t> </a:t>
                      </a:r>
                      <a:r>
                        <a:rPr sz="1800" dirty="0">
                          <a:latin typeface="Century Gothic"/>
                          <a:cs typeface="Century Gothic"/>
                        </a:rPr>
                        <a:t>providers</a:t>
                      </a:r>
                    </a:p>
                  </a:txBody>
                  <a:tcPr marL="0" marR="0" marT="1905" marB="0"/>
                </a:tc>
                <a:extLst>
                  <a:ext uri="{0D108BD9-81ED-4DB2-BD59-A6C34878D82A}">
                    <a16:rowId xmlns:a16="http://schemas.microsoft.com/office/drawing/2014/main" val="10000"/>
                  </a:ext>
                </a:extLst>
              </a:tr>
              <a:tr h="1234452">
                <a:tc>
                  <a:txBody>
                    <a:bodyPr/>
                    <a:lstStyle/>
                    <a:p>
                      <a:pPr marL="127000">
                        <a:lnSpc>
                          <a:spcPts val="2400"/>
                        </a:lnSpc>
                        <a:spcBef>
                          <a:spcPts val="1390"/>
                        </a:spcBef>
                      </a:pPr>
                      <a:r>
                        <a:rPr sz="2000" b="1" dirty="0">
                          <a:latin typeface="Century Gothic"/>
                          <a:cs typeface="Century Gothic"/>
                        </a:rPr>
                        <a:t>2.</a:t>
                      </a:r>
                      <a:r>
                        <a:rPr sz="2000" b="1" spc="-15" dirty="0">
                          <a:latin typeface="Century Gothic"/>
                          <a:cs typeface="Century Gothic"/>
                        </a:rPr>
                        <a:t> </a:t>
                      </a:r>
                      <a:r>
                        <a:rPr sz="2000" b="1" dirty="0">
                          <a:latin typeface="Century Gothic"/>
                          <a:cs typeface="Century Gothic"/>
                        </a:rPr>
                        <a:t>Access</a:t>
                      </a:r>
                      <a:endParaRPr sz="2000">
                        <a:latin typeface="Century Gothic"/>
                        <a:cs typeface="Century Gothic"/>
                      </a:endParaRPr>
                    </a:p>
                    <a:p>
                      <a:pPr marL="584200" marR="156845">
                        <a:lnSpc>
                          <a:spcPts val="2160"/>
                        </a:lnSpc>
                        <a:spcBef>
                          <a:spcPts val="70"/>
                        </a:spcBef>
                      </a:pPr>
                      <a:r>
                        <a:rPr sz="1800" spc="-5" dirty="0">
                          <a:latin typeface="Century Gothic"/>
                          <a:cs typeface="Century Gothic"/>
                        </a:rPr>
                        <a:t>Support </a:t>
                      </a:r>
                      <a:r>
                        <a:rPr sz="1800" spc="-10" dirty="0">
                          <a:latin typeface="Century Gothic"/>
                          <a:cs typeface="Century Gothic"/>
                        </a:rPr>
                        <a:t>access </a:t>
                      </a:r>
                      <a:r>
                        <a:rPr sz="1800" spc="-5" dirty="0">
                          <a:latin typeface="Century Gothic"/>
                          <a:cs typeface="Century Gothic"/>
                        </a:rPr>
                        <a:t>to essential </a:t>
                      </a:r>
                      <a:r>
                        <a:rPr sz="1800" dirty="0">
                          <a:latin typeface="Century Gothic"/>
                          <a:cs typeface="Century Gothic"/>
                        </a:rPr>
                        <a:t>services, including  medical, </a:t>
                      </a:r>
                      <a:r>
                        <a:rPr sz="1800" spc="-10" dirty="0">
                          <a:latin typeface="Century Gothic"/>
                          <a:cs typeface="Century Gothic"/>
                        </a:rPr>
                        <a:t>mental health, and </a:t>
                      </a:r>
                      <a:r>
                        <a:rPr sz="1800" spc="-5" dirty="0">
                          <a:latin typeface="Century Gothic"/>
                          <a:cs typeface="Century Gothic"/>
                        </a:rPr>
                        <a:t>social</a:t>
                      </a:r>
                      <a:r>
                        <a:rPr sz="1800" spc="75" dirty="0">
                          <a:latin typeface="Century Gothic"/>
                          <a:cs typeface="Century Gothic"/>
                        </a:rPr>
                        <a:t> </a:t>
                      </a:r>
                      <a:r>
                        <a:rPr sz="1800" spc="-5" dirty="0">
                          <a:latin typeface="Century Gothic"/>
                          <a:cs typeface="Century Gothic"/>
                        </a:rPr>
                        <a:t>services</a:t>
                      </a:r>
                      <a:endParaRPr sz="1800">
                        <a:latin typeface="Century Gothic"/>
                        <a:cs typeface="Century Gothic"/>
                      </a:endParaRPr>
                    </a:p>
                  </a:txBody>
                  <a:tcPr marL="0" marR="0" marT="176530" marB="0"/>
                </a:tc>
                <a:tc>
                  <a:txBody>
                    <a:bodyPr/>
                    <a:lstStyle/>
                    <a:p>
                      <a:pPr marL="164465">
                        <a:lnSpc>
                          <a:spcPts val="2400"/>
                        </a:lnSpc>
                        <a:spcBef>
                          <a:spcPts val="1390"/>
                        </a:spcBef>
                      </a:pPr>
                      <a:r>
                        <a:rPr sz="2000" b="1" dirty="0">
                          <a:latin typeface="Century Gothic"/>
                          <a:cs typeface="Century Gothic"/>
                        </a:rPr>
                        <a:t>6. Preventive</a:t>
                      </a:r>
                      <a:r>
                        <a:rPr sz="2000" b="1" spc="-50" dirty="0">
                          <a:latin typeface="Century Gothic"/>
                          <a:cs typeface="Century Gothic"/>
                        </a:rPr>
                        <a:t> </a:t>
                      </a:r>
                      <a:r>
                        <a:rPr sz="2000" b="1" dirty="0">
                          <a:latin typeface="Century Gothic"/>
                          <a:cs typeface="Century Gothic"/>
                        </a:rPr>
                        <a:t>Services</a:t>
                      </a:r>
                      <a:endParaRPr sz="2000">
                        <a:latin typeface="Century Gothic"/>
                        <a:cs typeface="Century Gothic"/>
                      </a:endParaRPr>
                    </a:p>
                    <a:p>
                      <a:pPr marL="621665">
                        <a:lnSpc>
                          <a:spcPts val="2160"/>
                        </a:lnSpc>
                      </a:pPr>
                      <a:r>
                        <a:rPr sz="1800" spc="-5" dirty="0">
                          <a:latin typeface="Century Gothic"/>
                          <a:cs typeface="Century Gothic"/>
                        </a:rPr>
                        <a:t>Promote </a:t>
                      </a:r>
                      <a:r>
                        <a:rPr sz="1800" spc="-10" dirty="0">
                          <a:latin typeface="Century Gothic"/>
                          <a:cs typeface="Century Gothic"/>
                        </a:rPr>
                        <a:t>access </a:t>
                      </a:r>
                      <a:r>
                        <a:rPr sz="1800" spc="-5" dirty="0">
                          <a:latin typeface="Century Gothic"/>
                          <a:cs typeface="Century Gothic"/>
                        </a:rPr>
                        <a:t>to </a:t>
                      </a:r>
                      <a:r>
                        <a:rPr sz="1800" dirty="0">
                          <a:latin typeface="Century Gothic"/>
                          <a:cs typeface="Century Gothic"/>
                        </a:rPr>
                        <a:t>preventive</a:t>
                      </a:r>
                      <a:r>
                        <a:rPr sz="1800" spc="20" dirty="0">
                          <a:latin typeface="Century Gothic"/>
                          <a:cs typeface="Century Gothic"/>
                        </a:rPr>
                        <a:t> </a:t>
                      </a:r>
                      <a:r>
                        <a:rPr sz="1800" spc="-5" dirty="0">
                          <a:latin typeface="Century Gothic"/>
                          <a:cs typeface="Century Gothic"/>
                        </a:rPr>
                        <a:t>services</a:t>
                      </a:r>
                      <a:endParaRPr sz="1800">
                        <a:latin typeface="Century Gothic"/>
                        <a:cs typeface="Century Gothic"/>
                      </a:endParaRPr>
                    </a:p>
                  </a:txBody>
                  <a:tcPr marL="0" marR="0" marT="176530" marB="0"/>
                </a:tc>
                <a:extLst>
                  <a:ext uri="{0D108BD9-81ED-4DB2-BD59-A6C34878D82A}">
                    <a16:rowId xmlns:a16="http://schemas.microsoft.com/office/drawing/2014/main" val="10001"/>
                  </a:ext>
                </a:extLst>
              </a:tr>
              <a:tr h="1260521">
                <a:tc>
                  <a:txBody>
                    <a:bodyPr/>
                    <a:lstStyle/>
                    <a:p>
                      <a:pPr marL="127000">
                        <a:lnSpc>
                          <a:spcPts val="2400"/>
                        </a:lnSpc>
                        <a:spcBef>
                          <a:spcPts val="1595"/>
                        </a:spcBef>
                      </a:pPr>
                      <a:r>
                        <a:rPr sz="2000" b="1" dirty="0">
                          <a:latin typeface="Century Gothic"/>
                          <a:cs typeface="Century Gothic"/>
                        </a:rPr>
                        <a:t>3. </a:t>
                      </a:r>
                      <a:r>
                        <a:rPr sz="2000" b="1" spc="-5" dirty="0">
                          <a:latin typeface="Century Gothic"/>
                          <a:cs typeface="Century Gothic"/>
                        </a:rPr>
                        <a:t>Coordination </a:t>
                      </a:r>
                      <a:r>
                        <a:rPr sz="2000" b="1" dirty="0">
                          <a:latin typeface="Century Gothic"/>
                          <a:cs typeface="Century Gothic"/>
                        </a:rPr>
                        <a:t>of</a:t>
                      </a:r>
                      <a:r>
                        <a:rPr sz="2000" b="1" spc="-35" dirty="0">
                          <a:latin typeface="Century Gothic"/>
                          <a:cs typeface="Century Gothic"/>
                        </a:rPr>
                        <a:t> </a:t>
                      </a:r>
                      <a:r>
                        <a:rPr sz="2000" b="1" spc="-5" dirty="0">
                          <a:latin typeface="Century Gothic"/>
                          <a:cs typeface="Century Gothic"/>
                        </a:rPr>
                        <a:t>Care</a:t>
                      </a:r>
                      <a:endParaRPr sz="2000" dirty="0">
                        <a:latin typeface="Century Gothic"/>
                        <a:cs typeface="Century Gothic"/>
                      </a:endParaRPr>
                    </a:p>
                    <a:p>
                      <a:pPr marL="584200" marR="353060">
                        <a:lnSpc>
                          <a:spcPts val="2160"/>
                        </a:lnSpc>
                        <a:spcBef>
                          <a:spcPts val="70"/>
                        </a:spcBef>
                      </a:pPr>
                      <a:r>
                        <a:rPr sz="1800" spc="-5" dirty="0">
                          <a:latin typeface="Century Gothic"/>
                          <a:cs typeface="Century Gothic"/>
                        </a:rPr>
                        <a:t>Support coordination of care between </a:t>
                      </a:r>
                      <a:r>
                        <a:rPr sz="1800" spc="-10" dirty="0">
                          <a:latin typeface="Century Gothic"/>
                          <a:cs typeface="Century Gothic"/>
                        </a:rPr>
                        <a:t>care  </a:t>
                      </a:r>
                      <a:r>
                        <a:rPr sz="1800" spc="-5" dirty="0">
                          <a:latin typeface="Century Gothic"/>
                          <a:cs typeface="Century Gothic"/>
                        </a:rPr>
                        <a:t>settings</a:t>
                      </a:r>
                      <a:endParaRPr sz="1800" dirty="0">
                        <a:latin typeface="Century Gothic"/>
                        <a:cs typeface="Century Gothic"/>
                      </a:endParaRPr>
                    </a:p>
                  </a:txBody>
                  <a:tcPr marL="0" marR="0" marT="202565" marB="0"/>
                </a:tc>
                <a:tc>
                  <a:txBody>
                    <a:bodyPr/>
                    <a:lstStyle/>
                    <a:p>
                      <a:pPr marL="164465">
                        <a:lnSpc>
                          <a:spcPts val="2400"/>
                        </a:lnSpc>
                        <a:spcBef>
                          <a:spcPts val="1595"/>
                        </a:spcBef>
                      </a:pPr>
                      <a:r>
                        <a:rPr sz="2000" b="1" dirty="0">
                          <a:latin typeface="Century Gothic"/>
                          <a:cs typeface="Century Gothic"/>
                        </a:rPr>
                        <a:t>7. </a:t>
                      </a:r>
                      <a:r>
                        <a:rPr sz="2000" b="1" spc="-5" dirty="0">
                          <a:latin typeface="Century Gothic"/>
                          <a:cs typeface="Century Gothic"/>
                        </a:rPr>
                        <a:t>Appropriate</a:t>
                      </a:r>
                      <a:r>
                        <a:rPr sz="2000" b="1" spc="-20" dirty="0">
                          <a:latin typeface="Century Gothic"/>
                          <a:cs typeface="Century Gothic"/>
                        </a:rPr>
                        <a:t> </a:t>
                      </a:r>
                      <a:r>
                        <a:rPr sz="2000" b="1" spc="-5" dirty="0">
                          <a:latin typeface="Century Gothic"/>
                          <a:cs typeface="Century Gothic"/>
                        </a:rPr>
                        <a:t>Utilization</a:t>
                      </a:r>
                      <a:endParaRPr sz="2000">
                        <a:latin typeface="Century Gothic"/>
                        <a:cs typeface="Century Gothic"/>
                      </a:endParaRPr>
                    </a:p>
                    <a:p>
                      <a:pPr marL="621665">
                        <a:lnSpc>
                          <a:spcPts val="2160"/>
                        </a:lnSpc>
                      </a:pPr>
                      <a:r>
                        <a:rPr sz="1800" spc="-5" dirty="0">
                          <a:latin typeface="Century Gothic"/>
                          <a:cs typeface="Century Gothic"/>
                        </a:rPr>
                        <a:t>Facilitate appropriate </a:t>
                      </a:r>
                      <a:r>
                        <a:rPr sz="1800" dirty="0">
                          <a:latin typeface="Century Gothic"/>
                          <a:cs typeface="Century Gothic"/>
                        </a:rPr>
                        <a:t>utilization </a:t>
                      </a:r>
                      <a:r>
                        <a:rPr sz="1800" spc="-5" dirty="0">
                          <a:latin typeface="Century Gothic"/>
                          <a:cs typeface="Century Gothic"/>
                        </a:rPr>
                        <a:t>of</a:t>
                      </a:r>
                      <a:r>
                        <a:rPr sz="1800" spc="-35" dirty="0">
                          <a:latin typeface="Century Gothic"/>
                          <a:cs typeface="Century Gothic"/>
                        </a:rPr>
                        <a:t> </a:t>
                      </a:r>
                      <a:r>
                        <a:rPr sz="1800" spc="-5" dirty="0">
                          <a:latin typeface="Century Gothic"/>
                          <a:cs typeface="Century Gothic"/>
                        </a:rPr>
                        <a:t>services</a:t>
                      </a:r>
                      <a:endParaRPr sz="1800">
                        <a:latin typeface="Century Gothic"/>
                        <a:cs typeface="Century Gothic"/>
                      </a:endParaRPr>
                    </a:p>
                  </a:txBody>
                  <a:tcPr marL="0" marR="0" marT="202565" marB="0"/>
                </a:tc>
                <a:extLst>
                  <a:ext uri="{0D108BD9-81ED-4DB2-BD59-A6C34878D82A}">
                    <a16:rowId xmlns:a16="http://schemas.microsoft.com/office/drawing/2014/main" val="10002"/>
                  </a:ext>
                </a:extLst>
              </a:tr>
              <a:tr h="785716">
                <a:tc>
                  <a:txBody>
                    <a:bodyPr/>
                    <a:lstStyle/>
                    <a:p>
                      <a:pPr marL="127000">
                        <a:lnSpc>
                          <a:spcPts val="2400"/>
                        </a:lnSpc>
                        <a:spcBef>
                          <a:spcPts val="1595"/>
                        </a:spcBef>
                      </a:pPr>
                      <a:r>
                        <a:rPr sz="2000" b="1" dirty="0">
                          <a:latin typeface="Century Gothic"/>
                          <a:cs typeface="Century Gothic"/>
                        </a:rPr>
                        <a:t>4.</a:t>
                      </a:r>
                      <a:r>
                        <a:rPr sz="2000" b="1" spc="-15" dirty="0">
                          <a:latin typeface="Century Gothic"/>
                          <a:cs typeface="Century Gothic"/>
                        </a:rPr>
                        <a:t> </a:t>
                      </a:r>
                      <a:r>
                        <a:rPr sz="2000" b="1" dirty="0">
                          <a:latin typeface="Century Gothic"/>
                          <a:cs typeface="Century Gothic"/>
                        </a:rPr>
                        <a:t>Outcomes</a:t>
                      </a:r>
                      <a:endParaRPr sz="2000">
                        <a:latin typeface="Century Gothic"/>
                        <a:cs typeface="Century Gothic"/>
                      </a:endParaRPr>
                    </a:p>
                    <a:p>
                      <a:pPr marL="584200">
                        <a:lnSpc>
                          <a:spcPts val="2095"/>
                        </a:lnSpc>
                      </a:pPr>
                      <a:r>
                        <a:rPr sz="1800" dirty="0">
                          <a:latin typeface="Century Gothic"/>
                          <a:cs typeface="Century Gothic"/>
                        </a:rPr>
                        <a:t>Improve </a:t>
                      </a:r>
                      <a:r>
                        <a:rPr sz="1800" spc="-5" dirty="0">
                          <a:latin typeface="Century Gothic"/>
                          <a:cs typeface="Century Gothic"/>
                        </a:rPr>
                        <a:t>beneficiary health</a:t>
                      </a:r>
                      <a:r>
                        <a:rPr sz="1800" spc="-30" dirty="0">
                          <a:latin typeface="Century Gothic"/>
                          <a:cs typeface="Century Gothic"/>
                        </a:rPr>
                        <a:t> </a:t>
                      </a:r>
                      <a:r>
                        <a:rPr sz="1800" spc="-10" dirty="0">
                          <a:latin typeface="Century Gothic"/>
                          <a:cs typeface="Century Gothic"/>
                        </a:rPr>
                        <a:t>outcomes</a:t>
                      </a:r>
                      <a:endParaRPr sz="1800">
                        <a:latin typeface="Century Gothic"/>
                        <a:cs typeface="Century Gothic"/>
                      </a:endParaRPr>
                    </a:p>
                  </a:txBody>
                  <a:tcPr marL="0" marR="0" marT="202565" marB="0"/>
                </a:tc>
                <a:tc>
                  <a:txBody>
                    <a:bodyPr/>
                    <a:lstStyle/>
                    <a:p>
                      <a:pPr marL="164465">
                        <a:lnSpc>
                          <a:spcPts val="2400"/>
                        </a:lnSpc>
                        <a:spcBef>
                          <a:spcPts val="1595"/>
                        </a:spcBef>
                      </a:pPr>
                      <a:r>
                        <a:rPr sz="2000" b="1" dirty="0">
                          <a:latin typeface="Century Gothic"/>
                          <a:cs typeface="Century Gothic"/>
                        </a:rPr>
                        <a:t>8.</a:t>
                      </a:r>
                      <a:r>
                        <a:rPr sz="2000" b="1" spc="-10" dirty="0">
                          <a:latin typeface="Century Gothic"/>
                          <a:cs typeface="Century Gothic"/>
                        </a:rPr>
                        <a:t> </a:t>
                      </a:r>
                      <a:r>
                        <a:rPr sz="2000" b="1" spc="-5" dirty="0">
                          <a:latin typeface="Century Gothic"/>
                          <a:cs typeface="Century Gothic"/>
                        </a:rPr>
                        <a:t>Affordability</a:t>
                      </a:r>
                      <a:endParaRPr sz="2000" dirty="0">
                        <a:latin typeface="Century Gothic"/>
                        <a:cs typeface="Century Gothic"/>
                      </a:endParaRPr>
                    </a:p>
                    <a:p>
                      <a:pPr marL="621665">
                        <a:lnSpc>
                          <a:spcPts val="2095"/>
                        </a:lnSpc>
                      </a:pPr>
                      <a:r>
                        <a:rPr sz="1800" dirty="0">
                          <a:latin typeface="Century Gothic"/>
                          <a:cs typeface="Century Gothic"/>
                        </a:rPr>
                        <a:t>Improve </a:t>
                      </a:r>
                      <a:r>
                        <a:rPr sz="1800" spc="-10" dirty="0">
                          <a:latin typeface="Century Gothic"/>
                          <a:cs typeface="Century Gothic"/>
                        </a:rPr>
                        <a:t>access </a:t>
                      </a:r>
                      <a:r>
                        <a:rPr sz="1800" spc="-5" dirty="0">
                          <a:latin typeface="Century Gothic"/>
                          <a:cs typeface="Century Gothic"/>
                        </a:rPr>
                        <a:t>to affordable </a:t>
                      </a:r>
                      <a:r>
                        <a:rPr sz="1800" spc="-10" dirty="0">
                          <a:latin typeface="Century Gothic"/>
                          <a:cs typeface="Century Gothic"/>
                        </a:rPr>
                        <a:t>care</a:t>
                      </a:r>
                      <a:endParaRPr sz="1800" dirty="0">
                        <a:latin typeface="Century Gothic"/>
                        <a:cs typeface="Century Gothic"/>
                      </a:endParaRPr>
                    </a:p>
                  </a:txBody>
                  <a:tcPr marL="0" marR="0" marT="202565" marB="0"/>
                </a:tc>
                <a:extLst>
                  <a:ext uri="{0D108BD9-81ED-4DB2-BD59-A6C34878D82A}">
                    <a16:rowId xmlns:a16="http://schemas.microsoft.com/office/drawing/2014/main" val="10003"/>
                  </a:ext>
                </a:extLst>
              </a:tr>
            </a:tbl>
          </a:graphicData>
        </a:graphic>
      </p:graphicFrame>
      <p:sp>
        <p:nvSpPr>
          <p:cNvPr id="6" name="Slide Number Placeholder 5">
            <a:extLst>
              <a:ext uri="{FF2B5EF4-FFF2-40B4-BE49-F238E27FC236}">
                <a16:creationId xmlns:a16="http://schemas.microsoft.com/office/drawing/2014/main" id="{89D1055F-7E7B-4517-964D-FE34E823ED68}"/>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19</a:t>
            </a:fld>
            <a:endParaRPr lang="en-US" dirty="0"/>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34643" y="307929"/>
            <a:ext cx="292354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O</a:t>
            </a:r>
            <a:r>
              <a:rPr spc="-5" dirty="0">
                <a:solidFill>
                  <a:srgbClr val="92D050"/>
                </a:solidFill>
              </a:rPr>
              <a:t>b</a:t>
            </a:r>
            <a:r>
              <a:rPr spc="5" dirty="0">
                <a:solidFill>
                  <a:srgbClr val="92D050"/>
                </a:solidFill>
              </a:rPr>
              <a:t>je</a:t>
            </a:r>
            <a:r>
              <a:rPr spc="-5" dirty="0">
                <a:solidFill>
                  <a:srgbClr val="92D050"/>
                </a:solidFill>
              </a:rPr>
              <a:t>ctiv</a:t>
            </a:r>
            <a:r>
              <a:rPr spc="5" dirty="0">
                <a:solidFill>
                  <a:srgbClr val="92D050"/>
                </a:solidFill>
              </a:rPr>
              <a:t>e</a:t>
            </a:r>
            <a:r>
              <a:rPr dirty="0">
                <a:solidFill>
                  <a:srgbClr val="92D050"/>
                </a:solidFill>
              </a:rPr>
              <a:t>s</a:t>
            </a:r>
          </a:p>
        </p:txBody>
      </p:sp>
      <p:sp>
        <p:nvSpPr>
          <p:cNvPr id="5" name="object 5"/>
          <p:cNvSpPr txBox="1"/>
          <p:nvPr/>
        </p:nvSpPr>
        <p:spPr>
          <a:xfrm>
            <a:off x="533400" y="1434494"/>
            <a:ext cx="10528300" cy="5059077"/>
          </a:xfrm>
          <a:prstGeom prst="rect">
            <a:avLst/>
          </a:prstGeom>
        </p:spPr>
        <p:txBody>
          <a:bodyPr vert="horz" wrap="square" lIns="0" tIns="97790" rIns="0" bIns="0" rtlCol="0">
            <a:spAutoFit/>
          </a:bodyPr>
          <a:lstStyle/>
          <a:p>
            <a:pPr marL="355600" indent="-342900">
              <a:lnSpc>
                <a:spcPct val="100000"/>
              </a:lnSpc>
              <a:spcBef>
                <a:spcPts val="770"/>
              </a:spcBef>
              <a:buClr>
                <a:srgbClr val="ACD333"/>
              </a:buClr>
              <a:buSzPct val="80357"/>
              <a:buFont typeface="Wingdings"/>
              <a:buChar char=""/>
              <a:tabLst>
                <a:tab pos="355600" algn="l"/>
              </a:tabLst>
            </a:pPr>
            <a:r>
              <a:rPr sz="2800" spc="-10" dirty="0">
                <a:latin typeface="Calibri"/>
                <a:cs typeface="Calibri"/>
              </a:rPr>
              <a:t>Describe the </a:t>
            </a:r>
            <a:r>
              <a:rPr sz="2800" spc="-20" dirty="0">
                <a:latin typeface="Calibri"/>
                <a:cs typeface="Calibri"/>
              </a:rPr>
              <a:t>training</a:t>
            </a:r>
            <a:r>
              <a:rPr sz="2800" spc="75" dirty="0">
                <a:latin typeface="Calibri"/>
                <a:cs typeface="Calibri"/>
              </a:rPr>
              <a:t> </a:t>
            </a:r>
            <a:r>
              <a:rPr sz="2800" spc="-15" dirty="0">
                <a:latin typeface="Calibri"/>
                <a:cs typeface="Calibri"/>
              </a:rPr>
              <a:t>requirements</a:t>
            </a:r>
            <a:endParaRPr sz="2800" dirty="0">
              <a:latin typeface="Calibri"/>
              <a:cs typeface="Calibri"/>
            </a:endParaRPr>
          </a:p>
          <a:p>
            <a:pPr marL="355600" indent="-342900">
              <a:lnSpc>
                <a:spcPct val="100000"/>
              </a:lnSpc>
              <a:spcBef>
                <a:spcPts val="675"/>
              </a:spcBef>
              <a:buClr>
                <a:srgbClr val="ACD333"/>
              </a:buClr>
              <a:buSzPct val="80357"/>
              <a:buFont typeface="Wingdings"/>
              <a:buChar char=""/>
              <a:tabLst>
                <a:tab pos="355600" algn="l"/>
              </a:tabLst>
            </a:pPr>
            <a:r>
              <a:rPr lang="en-US" sz="2800" spc="-10" dirty="0">
                <a:latin typeface="Calibri"/>
                <a:cs typeface="Calibri"/>
              </a:rPr>
              <a:t>Describe</a:t>
            </a:r>
            <a:r>
              <a:rPr sz="2800" spc="-10" dirty="0">
                <a:latin typeface="Calibri"/>
                <a:cs typeface="Calibri"/>
              </a:rPr>
              <a:t> </a:t>
            </a:r>
            <a:r>
              <a:rPr sz="2800" spc="-5" dirty="0">
                <a:latin typeface="Calibri"/>
                <a:cs typeface="Calibri"/>
              </a:rPr>
              <a:t>Special Needs Plans</a:t>
            </a:r>
            <a:r>
              <a:rPr sz="2800" spc="80" dirty="0">
                <a:latin typeface="Calibri"/>
                <a:cs typeface="Calibri"/>
              </a:rPr>
              <a:t> </a:t>
            </a:r>
            <a:r>
              <a:rPr sz="2800" spc="-15" dirty="0">
                <a:latin typeface="Calibri"/>
                <a:cs typeface="Calibri"/>
              </a:rPr>
              <a:t>(SNPs)</a:t>
            </a:r>
            <a:endParaRPr lang="en-US" sz="2800" spc="-15" dirty="0">
              <a:latin typeface="Calibri"/>
              <a:cs typeface="Calibri"/>
            </a:endParaRPr>
          </a:p>
          <a:p>
            <a:pPr marL="355600" indent="-342900">
              <a:lnSpc>
                <a:spcPct val="100000"/>
              </a:lnSpc>
              <a:spcBef>
                <a:spcPts val="660"/>
              </a:spcBef>
              <a:buClr>
                <a:srgbClr val="ACD333"/>
              </a:buClr>
              <a:buSzPct val="80357"/>
              <a:buFont typeface="Wingdings"/>
              <a:buChar char=""/>
              <a:tabLst>
                <a:tab pos="355600" algn="l"/>
              </a:tabLst>
            </a:pPr>
            <a:r>
              <a:rPr sz="2800" spc="-15" dirty="0">
                <a:latin typeface="Calibri"/>
                <a:cs typeface="Calibri"/>
              </a:rPr>
              <a:t>Detail </a:t>
            </a:r>
            <a:r>
              <a:rPr sz="2800" spc="-10" dirty="0">
                <a:latin typeface="Calibri"/>
                <a:cs typeface="Calibri"/>
              </a:rPr>
              <a:t>the qualifying conditions/diagnoses </a:t>
            </a:r>
            <a:r>
              <a:rPr sz="2800" spc="-25" dirty="0">
                <a:latin typeface="Calibri"/>
                <a:cs typeface="Calibri"/>
              </a:rPr>
              <a:t>for </a:t>
            </a:r>
            <a:r>
              <a:rPr sz="2800" spc="-10" dirty="0">
                <a:latin typeface="Calibri"/>
                <a:cs typeface="Calibri"/>
              </a:rPr>
              <a:t>the</a:t>
            </a:r>
            <a:r>
              <a:rPr sz="2800" spc="190" dirty="0">
                <a:latin typeface="Calibri"/>
                <a:cs typeface="Calibri"/>
              </a:rPr>
              <a:t> </a:t>
            </a:r>
            <a:r>
              <a:rPr sz="2800" spc="-20" dirty="0">
                <a:latin typeface="Calibri"/>
                <a:cs typeface="Calibri"/>
              </a:rPr>
              <a:t>program</a:t>
            </a:r>
            <a:endParaRPr sz="2800" dirty="0">
              <a:latin typeface="Calibri"/>
              <a:cs typeface="Calibri"/>
            </a:endParaRPr>
          </a:p>
          <a:p>
            <a:pPr marL="355600" indent="-342900">
              <a:lnSpc>
                <a:spcPct val="100000"/>
              </a:lnSpc>
              <a:spcBef>
                <a:spcPts val="660"/>
              </a:spcBef>
              <a:buClr>
                <a:srgbClr val="ACD333"/>
              </a:buClr>
              <a:buSzPct val="80357"/>
              <a:buFont typeface="Wingdings"/>
              <a:buChar char=""/>
              <a:tabLst>
                <a:tab pos="355600" algn="l"/>
              </a:tabLst>
            </a:pPr>
            <a:r>
              <a:rPr sz="2800" spc="-10" dirty="0">
                <a:latin typeface="Calibri"/>
                <a:cs typeface="Calibri"/>
              </a:rPr>
              <a:t>Describe how </a:t>
            </a:r>
            <a:r>
              <a:rPr sz="2800" spc="-15" dirty="0">
                <a:latin typeface="Calibri"/>
                <a:cs typeface="Calibri"/>
              </a:rPr>
              <a:t>members </a:t>
            </a:r>
            <a:r>
              <a:rPr lang="en-US" sz="2800" spc="-15" dirty="0">
                <a:latin typeface="Calibri"/>
                <a:cs typeface="Calibri"/>
              </a:rPr>
              <a:t>can </a:t>
            </a:r>
            <a:r>
              <a:rPr sz="2800" spc="-15" dirty="0">
                <a:latin typeface="Calibri"/>
                <a:cs typeface="Calibri"/>
              </a:rPr>
              <a:t>enroll </a:t>
            </a:r>
            <a:r>
              <a:rPr sz="2800" spc="-10" dirty="0">
                <a:latin typeface="Calibri"/>
                <a:cs typeface="Calibri"/>
              </a:rPr>
              <a:t>in </a:t>
            </a:r>
            <a:r>
              <a:rPr sz="2800" spc="-15" dirty="0">
                <a:latin typeface="Calibri"/>
                <a:cs typeface="Calibri"/>
              </a:rPr>
              <a:t>Ultimate</a:t>
            </a:r>
            <a:r>
              <a:rPr lang="en-US" sz="2800" spc="-15" dirty="0">
                <a:latin typeface="Calibri"/>
                <a:cs typeface="Calibri"/>
              </a:rPr>
              <a:t> Health Plans’</a:t>
            </a:r>
            <a:r>
              <a:rPr sz="2800" spc="175" dirty="0">
                <a:latin typeface="Calibri"/>
                <a:cs typeface="Calibri"/>
              </a:rPr>
              <a:t> </a:t>
            </a:r>
            <a:r>
              <a:rPr sz="2800" spc="-10" dirty="0">
                <a:latin typeface="Calibri"/>
                <a:cs typeface="Calibri"/>
              </a:rPr>
              <a:t>SNP</a:t>
            </a:r>
            <a:endParaRPr lang="en-US" sz="2800" spc="-10" dirty="0">
              <a:latin typeface="Calibri"/>
              <a:cs typeface="Calibri"/>
            </a:endParaRPr>
          </a:p>
          <a:p>
            <a:pPr marL="355600" indent="-342900">
              <a:spcBef>
                <a:spcPts val="660"/>
              </a:spcBef>
              <a:buClr>
                <a:srgbClr val="ACD333"/>
              </a:buClr>
              <a:buSzPct val="80357"/>
              <a:buFont typeface="Wingdings"/>
              <a:buChar char=""/>
              <a:tabLst>
                <a:tab pos="355600" algn="l"/>
              </a:tabLst>
            </a:pPr>
            <a:r>
              <a:rPr lang="en-US" sz="2800" spc="-15" dirty="0">
                <a:latin typeface="Calibri"/>
                <a:cs typeface="Calibri"/>
              </a:rPr>
              <a:t>Describe Medicaid vs. Medicare </a:t>
            </a:r>
            <a:endParaRPr lang="en-US" sz="2800" dirty="0">
              <a:latin typeface="Calibri"/>
              <a:cs typeface="Calibri"/>
            </a:endParaRPr>
          </a:p>
          <a:p>
            <a:pPr marL="355600" indent="-342900">
              <a:lnSpc>
                <a:spcPct val="100000"/>
              </a:lnSpc>
              <a:spcBef>
                <a:spcPts val="670"/>
              </a:spcBef>
              <a:buClr>
                <a:srgbClr val="ACD333"/>
              </a:buClr>
              <a:buSzPct val="80357"/>
              <a:buFont typeface="Wingdings"/>
              <a:buChar char=""/>
              <a:tabLst>
                <a:tab pos="355600" algn="l"/>
              </a:tabLst>
            </a:pPr>
            <a:r>
              <a:rPr sz="2800" spc="-10" dirty="0">
                <a:latin typeface="Calibri"/>
                <a:cs typeface="Calibri"/>
              </a:rPr>
              <a:t>Define </a:t>
            </a:r>
            <a:r>
              <a:rPr sz="2800" spc="-5" dirty="0">
                <a:latin typeface="Calibri"/>
                <a:cs typeface="Calibri"/>
              </a:rPr>
              <a:t>the </a:t>
            </a:r>
            <a:r>
              <a:rPr sz="2800" spc="-10" dirty="0">
                <a:latin typeface="Calibri"/>
                <a:cs typeface="Calibri"/>
              </a:rPr>
              <a:t>goals </a:t>
            </a:r>
            <a:r>
              <a:rPr sz="2800" spc="-5" dirty="0">
                <a:latin typeface="Calibri"/>
                <a:cs typeface="Calibri"/>
              </a:rPr>
              <a:t>of the </a:t>
            </a:r>
            <a:r>
              <a:rPr sz="2800" spc="-10" dirty="0">
                <a:latin typeface="Calibri"/>
                <a:cs typeface="Calibri"/>
              </a:rPr>
              <a:t>SNP </a:t>
            </a:r>
            <a:r>
              <a:rPr sz="2800" spc="-5" dirty="0">
                <a:latin typeface="Calibri"/>
                <a:cs typeface="Calibri"/>
              </a:rPr>
              <a:t>Model of</a:t>
            </a:r>
            <a:r>
              <a:rPr sz="2800" spc="114" dirty="0">
                <a:latin typeface="Calibri"/>
                <a:cs typeface="Calibri"/>
              </a:rPr>
              <a:t> </a:t>
            </a:r>
            <a:r>
              <a:rPr sz="2800" spc="-15" dirty="0">
                <a:latin typeface="Calibri"/>
                <a:cs typeface="Calibri"/>
              </a:rPr>
              <a:t>Care</a:t>
            </a:r>
            <a:endParaRPr sz="2800" dirty="0">
              <a:latin typeface="Calibri"/>
              <a:cs typeface="Calibri"/>
            </a:endParaRPr>
          </a:p>
          <a:p>
            <a:pPr marL="355600" marR="5080" indent="-342900">
              <a:lnSpc>
                <a:spcPts val="3030"/>
              </a:lnSpc>
              <a:spcBef>
                <a:spcPts val="1035"/>
              </a:spcBef>
              <a:buClr>
                <a:srgbClr val="ACD333"/>
              </a:buClr>
              <a:buSzPct val="80357"/>
              <a:buFont typeface="Wingdings"/>
              <a:buChar char=""/>
              <a:tabLst>
                <a:tab pos="355600" algn="l"/>
              </a:tabLst>
            </a:pPr>
            <a:r>
              <a:rPr sz="2800" spc="-15" dirty="0">
                <a:latin typeface="Calibri"/>
                <a:cs typeface="Calibri"/>
              </a:rPr>
              <a:t>Define </a:t>
            </a:r>
            <a:r>
              <a:rPr sz="2800" spc="-10" dirty="0">
                <a:latin typeface="Calibri"/>
                <a:cs typeface="Calibri"/>
              </a:rPr>
              <a:t>the </a:t>
            </a:r>
            <a:r>
              <a:rPr sz="2800" spc="-20" dirty="0">
                <a:latin typeface="Calibri"/>
                <a:cs typeface="Calibri"/>
              </a:rPr>
              <a:t>roles </a:t>
            </a:r>
            <a:r>
              <a:rPr sz="2800" spc="-5" dirty="0">
                <a:latin typeface="Calibri"/>
                <a:cs typeface="Calibri"/>
              </a:rPr>
              <a:t>of </a:t>
            </a:r>
            <a:r>
              <a:rPr sz="2800" spc="-10" dirty="0">
                <a:latin typeface="Calibri"/>
                <a:cs typeface="Calibri"/>
              </a:rPr>
              <a:t>the </a:t>
            </a:r>
            <a:r>
              <a:rPr sz="2800" spc="-20" dirty="0">
                <a:latin typeface="Calibri"/>
                <a:cs typeface="Calibri"/>
              </a:rPr>
              <a:t>providers </a:t>
            </a:r>
            <a:r>
              <a:rPr sz="2800" spc="-5" dirty="0">
                <a:latin typeface="Calibri"/>
                <a:cs typeface="Calibri"/>
              </a:rPr>
              <a:t>and </a:t>
            </a:r>
            <a:r>
              <a:rPr sz="2800" spc="-30" dirty="0">
                <a:latin typeface="Calibri"/>
                <a:cs typeface="Calibri"/>
              </a:rPr>
              <a:t>staff </a:t>
            </a:r>
            <a:r>
              <a:rPr sz="2800" spc="-10" dirty="0">
                <a:latin typeface="Calibri"/>
                <a:cs typeface="Calibri"/>
              </a:rPr>
              <a:t>in </a:t>
            </a:r>
            <a:r>
              <a:rPr sz="2800" spc="-5" dirty="0">
                <a:latin typeface="Calibri"/>
                <a:cs typeface="Calibri"/>
              </a:rPr>
              <a:t>an </a:t>
            </a:r>
            <a:r>
              <a:rPr sz="2800" spc="-25" dirty="0">
                <a:latin typeface="Calibri"/>
                <a:cs typeface="Calibri"/>
              </a:rPr>
              <a:t>effective </a:t>
            </a:r>
            <a:r>
              <a:rPr sz="2800" spc="-10" dirty="0">
                <a:latin typeface="Calibri"/>
                <a:cs typeface="Calibri"/>
              </a:rPr>
              <a:t>SNP </a:t>
            </a:r>
            <a:r>
              <a:rPr sz="2800" spc="-5" dirty="0">
                <a:latin typeface="Calibri"/>
                <a:cs typeface="Calibri"/>
              </a:rPr>
              <a:t>Model of  </a:t>
            </a:r>
            <a:r>
              <a:rPr sz="2800" spc="-25" dirty="0">
                <a:latin typeface="Calibri"/>
                <a:cs typeface="Calibri"/>
              </a:rPr>
              <a:t>Care</a:t>
            </a:r>
            <a:endParaRPr sz="2800" dirty="0">
              <a:latin typeface="Calibri"/>
              <a:cs typeface="Calibri"/>
            </a:endParaRPr>
          </a:p>
          <a:p>
            <a:pPr marL="355600" indent="-342900">
              <a:lnSpc>
                <a:spcPct val="100000"/>
              </a:lnSpc>
              <a:spcBef>
                <a:spcPts val="610"/>
              </a:spcBef>
              <a:buClr>
                <a:srgbClr val="ACD333"/>
              </a:buClr>
              <a:buSzPct val="80357"/>
              <a:buFont typeface="Wingdings"/>
              <a:buChar char=""/>
              <a:tabLst>
                <a:tab pos="355600" algn="l"/>
              </a:tabLst>
            </a:pPr>
            <a:r>
              <a:rPr sz="2800" spc="-5" dirty="0">
                <a:latin typeface="Calibri"/>
                <a:cs typeface="Calibri"/>
              </a:rPr>
              <a:t>Describe the </a:t>
            </a:r>
            <a:r>
              <a:rPr sz="2800" spc="-10" dirty="0">
                <a:latin typeface="Calibri"/>
                <a:cs typeface="Calibri"/>
              </a:rPr>
              <a:t>components </a:t>
            </a:r>
            <a:r>
              <a:rPr sz="2800" spc="-5" dirty="0">
                <a:latin typeface="Calibri"/>
                <a:cs typeface="Calibri"/>
              </a:rPr>
              <a:t>of the </a:t>
            </a:r>
            <a:r>
              <a:rPr sz="2800" spc="-10" dirty="0">
                <a:latin typeface="Calibri"/>
                <a:cs typeface="Calibri"/>
              </a:rPr>
              <a:t>SNP </a:t>
            </a:r>
            <a:r>
              <a:rPr sz="2800" spc="-5" dirty="0">
                <a:latin typeface="Calibri"/>
                <a:cs typeface="Calibri"/>
              </a:rPr>
              <a:t>Model of</a:t>
            </a:r>
            <a:r>
              <a:rPr sz="2800" spc="165" dirty="0">
                <a:latin typeface="Calibri"/>
                <a:cs typeface="Calibri"/>
              </a:rPr>
              <a:t> </a:t>
            </a:r>
            <a:r>
              <a:rPr sz="2800" spc="-15" dirty="0">
                <a:latin typeface="Calibri"/>
                <a:cs typeface="Calibri"/>
              </a:rPr>
              <a:t>Care</a:t>
            </a:r>
            <a:endParaRPr sz="2800" dirty="0">
              <a:latin typeface="Calibri"/>
              <a:cs typeface="Calibri"/>
            </a:endParaRPr>
          </a:p>
          <a:p>
            <a:pPr marL="355600" indent="-342900">
              <a:lnSpc>
                <a:spcPct val="100000"/>
              </a:lnSpc>
              <a:spcBef>
                <a:spcPts val="670"/>
              </a:spcBef>
              <a:buClr>
                <a:srgbClr val="ACD333"/>
              </a:buClr>
              <a:buSzPct val="80357"/>
              <a:buFont typeface="Wingdings"/>
              <a:buChar char=""/>
              <a:tabLst>
                <a:tab pos="355600" algn="l"/>
              </a:tabLst>
            </a:pPr>
            <a:r>
              <a:rPr sz="2800" spc="-20" dirty="0">
                <a:latin typeface="Calibri"/>
                <a:cs typeface="Calibri"/>
              </a:rPr>
              <a:t>Provide </a:t>
            </a:r>
            <a:r>
              <a:rPr sz="2800" spc="-15" dirty="0">
                <a:latin typeface="Calibri"/>
                <a:cs typeface="Calibri"/>
              </a:rPr>
              <a:t>contact information </a:t>
            </a:r>
            <a:r>
              <a:rPr sz="2800" spc="-5" dirty="0">
                <a:latin typeface="Calibri"/>
                <a:cs typeface="Calibri"/>
              </a:rPr>
              <a:t>and </a:t>
            </a:r>
            <a:r>
              <a:rPr sz="2800" spc="-15" dirty="0">
                <a:latin typeface="Calibri"/>
                <a:cs typeface="Calibri"/>
              </a:rPr>
              <a:t>resources</a:t>
            </a:r>
            <a:endParaRPr sz="2800" strike="sngStrike" dirty="0">
              <a:latin typeface="Calibri"/>
              <a:cs typeface="Calibri"/>
            </a:endParaRPr>
          </a:p>
        </p:txBody>
      </p:sp>
      <p:sp>
        <p:nvSpPr>
          <p:cNvPr id="6" name="Slide Number Placeholder 5">
            <a:extLst>
              <a:ext uri="{FF2B5EF4-FFF2-40B4-BE49-F238E27FC236}">
                <a16:creationId xmlns:a16="http://schemas.microsoft.com/office/drawing/2014/main" id="{D85B07F8-8AD5-4366-8B02-8B4599A910ED}"/>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a:t>
            </a:fld>
            <a:endParaRPr lang="en-US" dirty="0"/>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3284" y="307929"/>
            <a:ext cx="9445625" cy="69659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92D050"/>
                </a:solidFill>
              </a:rPr>
              <a:t>Provider Role in SNP </a:t>
            </a:r>
            <a:r>
              <a:rPr dirty="0">
                <a:solidFill>
                  <a:srgbClr val="92D050"/>
                </a:solidFill>
              </a:rPr>
              <a:t>Model </a:t>
            </a:r>
            <a:r>
              <a:rPr spc="-5" dirty="0">
                <a:solidFill>
                  <a:srgbClr val="92D050"/>
                </a:solidFill>
              </a:rPr>
              <a:t>of</a:t>
            </a:r>
            <a:r>
              <a:rPr spc="-100" dirty="0">
                <a:solidFill>
                  <a:srgbClr val="92D050"/>
                </a:solidFill>
              </a:rPr>
              <a:t> </a:t>
            </a:r>
            <a:r>
              <a:rPr spc="-5" dirty="0">
                <a:solidFill>
                  <a:srgbClr val="92D050"/>
                </a:solidFill>
              </a:rPr>
              <a:t>Care</a:t>
            </a:r>
          </a:p>
        </p:txBody>
      </p:sp>
      <p:sp>
        <p:nvSpPr>
          <p:cNvPr id="4" name="object 4"/>
          <p:cNvSpPr txBox="1"/>
          <p:nvPr/>
        </p:nvSpPr>
        <p:spPr>
          <a:xfrm>
            <a:off x="590467" y="1807062"/>
            <a:ext cx="11041380" cy="4119879"/>
          </a:xfrm>
          <a:prstGeom prst="rect">
            <a:avLst/>
          </a:prstGeom>
        </p:spPr>
        <p:txBody>
          <a:bodyPr vert="horz" wrap="square" lIns="0" tIns="12065" rIns="0" bIns="0" rtlCol="0">
            <a:spAutoFit/>
          </a:bodyPr>
          <a:lstStyle/>
          <a:p>
            <a:pPr marL="355600" marR="288290" indent="-342900" algn="just">
              <a:lnSpc>
                <a:spcPct val="100000"/>
              </a:lnSpc>
              <a:spcBef>
                <a:spcPts val="95"/>
              </a:spcBef>
              <a:buClr>
                <a:srgbClr val="ACD333"/>
              </a:buClr>
              <a:buSzPct val="80357"/>
              <a:buFont typeface="Wingdings"/>
              <a:buChar char=""/>
              <a:tabLst>
                <a:tab pos="355600" algn="l"/>
              </a:tabLst>
            </a:pPr>
            <a:r>
              <a:rPr sz="2800" spc="-5" dirty="0">
                <a:solidFill>
                  <a:srgbClr val="404040"/>
                </a:solidFill>
                <a:latin typeface="Calibri"/>
                <a:cs typeface="Calibri"/>
              </a:rPr>
              <a:t>The </a:t>
            </a:r>
            <a:r>
              <a:rPr sz="2800" spc="-10" dirty="0">
                <a:solidFill>
                  <a:srgbClr val="404040"/>
                </a:solidFill>
                <a:latin typeface="Calibri"/>
                <a:cs typeface="Calibri"/>
              </a:rPr>
              <a:t>PCP is </a:t>
            </a:r>
            <a:r>
              <a:rPr sz="2800" spc="-5" dirty="0">
                <a:solidFill>
                  <a:srgbClr val="404040"/>
                </a:solidFill>
                <a:latin typeface="Calibri"/>
                <a:cs typeface="Calibri"/>
              </a:rPr>
              <a:t>a member of </a:t>
            </a:r>
            <a:r>
              <a:rPr sz="2800" spc="-10" dirty="0">
                <a:solidFill>
                  <a:srgbClr val="404040"/>
                </a:solidFill>
                <a:latin typeface="Calibri"/>
                <a:cs typeface="Calibri"/>
              </a:rPr>
              <a:t>the SNP </a:t>
            </a:r>
            <a:r>
              <a:rPr sz="2800" spc="-15" dirty="0">
                <a:solidFill>
                  <a:srgbClr val="404040"/>
                </a:solidFill>
                <a:latin typeface="Calibri"/>
                <a:cs typeface="Calibri"/>
              </a:rPr>
              <a:t>member’s </a:t>
            </a:r>
            <a:r>
              <a:rPr sz="2800" spc="-20" dirty="0">
                <a:solidFill>
                  <a:srgbClr val="404040"/>
                </a:solidFill>
                <a:latin typeface="Calibri"/>
                <a:cs typeface="Calibri"/>
              </a:rPr>
              <a:t>care </a:t>
            </a:r>
            <a:r>
              <a:rPr sz="2800" spc="-10" dirty="0">
                <a:solidFill>
                  <a:srgbClr val="404040"/>
                </a:solidFill>
                <a:latin typeface="Calibri"/>
                <a:cs typeface="Calibri"/>
              </a:rPr>
              <a:t>team </a:t>
            </a:r>
            <a:r>
              <a:rPr sz="2800" spc="-5" dirty="0">
                <a:solidFill>
                  <a:srgbClr val="404040"/>
                </a:solidFill>
                <a:latin typeface="Calibri"/>
                <a:cs typeface="Calibri"/>
              </a:rPr>
              <a:t>and has </a:t>
            </a:r>
            <a:r>
              <a:rPr sz="2800" spc="-10" dirty="0">
                <a:solidFill>
                  <a:srgbClr val="404040"/>
                </a:solidFill>
                <a:latin typeface="Calibri"/>
                <a:cs typeface="Calibri"/>
              </a:rPr>
              <a:t>input </a:t>
            </a:r>
            <a:r>
              <a:rPr sz="2800" spc="-20" dirty="0">
                <a:solidFill>
                  <a:srgbClr val="404040"/>
                </a:solidFill>
                <a:latin typeface="Calibri"/>
                <a:cs typeface="Calibri"/>
              </a:rPr>
              <a:t>into  </a:t>
            </a:r>
            <a:r>
              <a:rPr sz="2800" spc="-10" dirty="0">
                <a:solidFill>
                  <a:srgbClr val="404040"/>
                </a:solidFill>
                <a:latin typeface="Calibri"/>
                <a:cs typeface="Calibri"/>
              </a:rPr>
              <a:t>the </a:t>
            </a:r>
            <a:r>
              <a:rPr sz="2800" spc="-15" dirty="0">
                <a:solidFill>
                  <a:srgbClr val="404040"/>
                </a:solidFill>
                <a:latin typeface="Calibri"/>
                <a:cs typeface="Calibri"/>
              </a:rPr>
              <a:t>development </a:t>
            </a:r>
            <a:r>
              <a:rPr sz="2800" spc="-5" dirty="0">
                <a:solidFill>
                  <a:srgbClr val="404040"/>
                </a:solidFill>
                <a:latin typeface="Calibri"/>
                <a:cs typeface="Calibri"/>
              </a:rPr>
              <a:t>and </a:t>
            </a:r>
            <a:r>
              <a:rPr sz="2800" spc="-10" dirty="0">
                <a:solidFill>
                  <a:srgbClr val="404040"/>
                </a:solidFill>
                <a:latin typeface="Calibri"/>
                <a:cs typeface="Calibri"/>
              </a:rPr>
              <a:t>changes </a:t>
            </a:r>
            <a:r>
              <a:rPr sz="2800" spc="-15" dirty="0">
                <a:solidFill>
                  <a:srgbClr val="404040"/>
                </a:solidFill>
                <a:latin typeface="Calibri"/>
                <a:cs typeface="Calibri"/>
              </a:rPr>
              <a:t>to </a:t>
            </a:r>
            <a:r>
              <a:rPr sz="2800" spc="-10" dirty="0">
                <a:solidFill>
                  <a:srgbClr val="404040"/>
                </a:solidFill>
                <a:latin typeface="Calibri"/>
                <a:cs typeface="Calibri"/>
              </a:rPr>
              <a:t>the </a:t>
            </a:r>
            <a:r>
              <a:rPr sz="2800" spc="-15" dirty="0">
                <a:solidFill>
                  <a:srgbClr val="404040"/>
                </a:solidFill>
                <a:latin typeface="Calibri"/>
                <a:cs typeface="Calibri"/>
              </a:rPr>
              <a:t>member’s Individualized Care </a:t>
            </a:r>
            <a:r>
              <a:rPr sz="2800" spc="-5" dirty="0">
                <a:solidFill>
                  <a:srgbClr val="404040"/>
                </a:solidFill>
                <a:latin typeface="Calibri"/>
                <a:cs typeface="Calibri"/>
              </a:rPr>
              <a:t>Plan  (ICP)</a:t>
            </a:r>
            <a:endParaRPr sz="2800" dirty="0">
              <a:latin typeface="Calibri"/>
              <a:cs typeface="Calibri"/>
            </a:endParaRPr>
          </a:p>
          <a:p>
            <a:pPr>
              <a:lnSpc>
                <a:spcPct val="100000"/>
              </a:lnSpc>
              <a:spcBef>
                <a:spcPts val="35"/>
              </a:spcBef>
              <a:buClr>
                <a:srgbClr val="ACD333"/>
              </a:buClr>
              <a:buFont typeface="Wingdings"/>
              <a:buChar char=""/>
            </a:pPr>
            <a:endParaRPr sz="3550" dirty="0">
              <a:latin typeface="Calibri"/>
              <a:cs typeface="Calibri"/>
            </a:endParaRPr>
          </a:p>
          <a:p>
            <a:pPr marL="355600" marR="22860" indent="-342900">
              <a:lnSpc>
                <a:spcPct val="100000"/>
              </a:lnSpc>
              <a:buClr>
                <a:srgbClr val="ACD333"/>
              </a:buClr>
              <a:buSzPct val="80357"/>
              <a:buFont typeface="Wingdings"/>
              <a:buChar char=""/>
              <a:tabLst>
                <a:tab pos="354965" algn="l"/>
                <a:tab pos="355600" algn="l"/>
              </a:tabLst>
            </a:pPr>
            <a:r>
              <a:rPr sz="2800" spc="-5" dirty="0">
                <a:solidFill>
                  <a:srgbClr val="404040"/>
                </a:solidFill>
                <a:latin typeface="Calibri"/>
                <a:cs typeface="Calibri"/>
              </a:rPr>
              <a:t>The </a:t>
            </a:r>
            <a:r>
              <a:rPr sz="2800" spc="-10" dirty="0">
                <a:solidFill>
                  <a:srgbClr val="404040"/>
                </a:solidFill>
                <a:latin typeface="Calibri"/>
                <a:cs typeface="Calibri"/>
              </a:rPr>
              <a:t>PCP is the </a:t>
            </a:r>
            <a:r>
              <a:rPr sz="2800" spc="-20" dirty="0">
                <a:solidFill>
                  <a:srgbClr val="404040"/>
                </a:solidFill>
                <a:latin typeface="Calibri"/>
                <a:cs typeface="Calibri"/>
              </a:rPr>
              <a:t>focal </a:t>
            </a:r>
            <a:r>
              <a:rPr sz="2800" spc="-15" dirty="0">
                <a:solidFill>
                  <a:srgbClr val="404040"/>
                </a:solidFill>
                <a:latin typeface="Calibri"/>
                <a:cs typeface="Calibri"/>
              </a:rPr>
              <a:t>point </a:t>
            </a:r>
            <a:r>
              <a:rPr sz="2800" spc="-25" dirty="0">
                <a:solidFill>
                  <a:srgbClr val="404040"/>
                </a:solidFill>
                <a:latin typeface="Calibri"/>
                <a:cs typeface="Calibri"/>
              </a:rPr>
              <a:t>for </a:t>
            </a:r>
            <a:r>
              <a:rPr sz="2800" spc="-15" dirty="0">
                <a:solidFill>
                  <a:srgbClr val="404040"/>
                </a:solidFill>
                <a:latin typeface="Calibri"/>
                <a:cs typeface="Calibri"/>
              </a:rPr>
              <a:t>coordination </a:t>
            </a:r>
            <a:r>
              <a:rPr sz="2800" spc="-5" dirty="0">
                <a:solidFill>
                  <a:srgbClr val="404040"/>
                </a:solidFill>
                <a:latin typeface="Calibri"/>
                <a:cs typeface="Calibri"/>
              </a:rPr>
              <a:t>of </a:t>
            </a:r>
            <a:r>
              <a:rPr sz="2800" spc="-20" dirty="0">
                <a:solidFill>
                  <a:srgbClr val="404040"/>
                </a:solidFill>
                <a:latin typeface="Calibri"/>
                <a:cs typeface="Calibri"/>
              </a:rPr>
              <a:t>care </a:t>
            </a:r>
            <a:r>
              <a:rPr sz="2800" spc="-15" dirty="0">
                <a:solidFill>
                  <a:srgbClr val="404040"/>
                </a:solidFill>
                <a:latin typeface="Calibri"/>
                <a:cs typeface="Calibri"/>
              </a:rPr>
              <a:t>by providing </a:t>
            </a:r>
            <a:r>
              <a:rPr sz="2800" spc="-30" dirty="0">
                <a:solidFill>
                  <a:srgbClr val="404040"/>
                </a:solidFill>
                <a:latin typeface="Calibri"/>
                <a:cs typeface="Calibri"/>
              </a:rPr>
              <a:t>referrals </a:t>
            </a:r>
            <a:r>
              <a:rPr sz="2800" spc="-15" dirty="0">
                <a:solidFill>
                  <a:srgbClr val="404040"/>
                </a:solidFill>
                <a:latin typeface="Calibri"/>
                <a:cs typeface="Calibri"/>
              </a:rPr>
              <a:t>to  </a:t>
            </a:r>
            <a:r>
              <a:rPr sz="2800" spc="-10" dirty="0">
                <a:solidFill>
                  <a:srgbClr val="404040"/>
                </a:solidFill>
                <a:latin typeface="Calibri"/>
                <a:cs typeface="Calibri"/>
              </a:rPr>
              <a:t>specialist </a:t>
            </a:r>
            <a:r>
              <a:rPr sz="2800" spc="-5" dirty="0">
                <a:solidFill>
                  <a:srgbClr val="404040"/>
                </a:solidFill>
                <a:latin typeface="Calibri"/>
                <a:cs typeface="Calibri"/>
              </a:rPr>
              <a:t>and</a:t>
            </a:r>
            <a:r>
              <a:rPr sz="2800" spc="50" dirty="0">
                <a:solidFill>
                  <a:srgbClr val="404040"/>
                </a:solidFill>
                <a:latin typeface="Calibri"/>
                <a:cs typeface="Calibri"/>
              </a:rPr>
              <a:t> </a:t>
            </a:r>
            <a:r>
              <a:rPr sz="2800" spc="-15" dirty="0">
                <a:solidFill>
                  <a:srgbClr val="404040"/>
                </a:solidFill>
                <a:latin typeface="Calibri"/>
                <a:cs typeface="Calibri"/>
              </a:rPr>
              <a:t>facilities</a:t>
            </a:r>
            <a:endParaRPr sz="2800" dirty="0">
              <a:latin typeface="Calibri"/>
              <a:cs typeface="Calibri"/>
            </a:endParaRPr>
          </a:p>
          <a:p>
            <a:pPr>
              <a:lnSpc>
                <a:spcPct val="100000"/>
              </a:lnSpc>
              <a:spcBef>
                <a:spcPts val="20"/>
              </a:spcBef>
              <a:buClr>
                <a:srgbClr val="ACD333"/>
              </a:buClr>
              <a:buFont typeface="Wingdings"/>
              <a:buChar char=""/>
            </a:pPr>
            <a:endParaRPr sz="3550" dirty="0">
              <a:latin typeface="Calibri"/>
              <a:cs typeface="Calibri"/>
            </a:endParaRPr>
          </a:p>
          <a:p>
            <a:pPr marL="355600" marR="5080" indent="-342900">
              <a:lnSpc>
                <a:spcPct val="100000"/>
              </a:lnSpc>
              <a:buClr>
                <a:srgbClr val="ACD333"/>
              </a:buClr>
              <a:buSzPct val="80357"/>
              <a:buFont typeface="Wingdings"/>
              <a:buChar char=""/>
              <a:tabLst>
                <a:tab pos="354965" algn="l"/>
                <a:tab pos="355600" algn="l"/>
              </a:tabLst>
            </a:pPr>
            <a:r>
              <a:rPr sz="2800" spc="-5" dirty="0">
                <a:solidFill>
                  <a:srgbClr val="404040"/>
                </a:solidFill>
                <a:latin typeface="Calibri"/>
                <a:cs typeface="Calibri"/>
              </a:rPr>
              <a:t>The </a:t>
            </a:r>
            <a:r>
              <a:rPr sz="2800" spc="-10" dirty="0">
                <a:solidFill>
                  <a:srgbClr val="404040"/>
                </a:solidFill>
                <a:latin typeface="Calibri"/>
                <a:cs typeface="Calibri"/>
              </a:rPr>
              <a:t>PCP is responsible </a:t>
            </a:r>
            <a:r>
              <a:rPr sz="2800" spc="-25" dirty="0">
                <a:solidFill>
                  <a:srgbClr val="404040"/>
                </a:solidFill>
                <a:latin typeface="Calibri"/>
                <a:cs typeface="Calibri"/>
              </a:rPr>
              <a:t>for </a:t>
            </a:r>
            <a:r>
              <a:rPr sz="2800" spc="-10" dirty="0">
                <a:solidFill>
                  <a:srgbClr val="404040"/>
                </a:solidFill>
                <a:latin typeface="Calibri"/>
                <a:cs typeface="Calibri"/>
              </a:rPr>
              <a:t>reviewing, </a:t>
            </a:r>
            <a:r>
              <a:rPr sz="2800" spc="-5" dirty="0">
                <a:solidFill>
                  <a:srgbClr val="404040"/>
                </a:solidFill>
                <a:latin typeface="Calibri"/>
                <a:cs typeface="Calibri"/>
              </a:rPr>
              <a:t>updating, and </a:t>
            </a:r>
            <a:r>
              <a:rPr sz="2800" spc="-10" dirty="0">
                <a:solidFill>
                  <a:srgbClr val="404040"/>
                </a:solidFill>
                <a:latin typeface="Calibri"/>
                <a:cs typeface="Calibri"/>
              </a:rPr>
              <a:t>implementing the </a:t>
            </a:r>
            <a:r>
              <a:rPr sz="2800" spc="-5" dirty="0">
                <a:solidFill>
                  <a:srgbClr val="404040"/>
                </a:solidFill>
                <a:latin typeface="Calibri"/>
                <a:cs typeface="Calibri"/>
              </a:rPr>
              <a:t>SNP  </a:t>
            </a:r>
            <a:r>
              <a:rPr sz="2800" spc="-10" dirty="0">
                <a:solidFill>
                  <a:srgbClr val="404040"/>
                </a:solidFill>
                <a:latin typeface="Calibri"/>
                <a:cs typeface="Calibri"/>
              </a:rPr>
              <a:t>plan </a:t>
            </a:r>
            <a:r>
              <a:rPr sz="2800" spc="-5" dirty="0">
                <a:solidFill>
                  <a:srgbClr val="404040"/>
                </a:solidFill>
                <a:latin typeface="Calibri"/>
                <a:cs typeface="Calibri"/>
              </a:rPr>
              <a:t>of</a:t>
            </a:r>
            <a:r>
              <a:rPr sz="2800" spc="10" dirty="0">
                <a:solidFill>
                  <a:srgbClr val="404040"/>
                </a:solidFill>
                <a:latin typeface="Calibri"/>
                <a:cs typeface="Calibri"/>
              </a:rPr>
              <a:t> </a:t>
            </a:r>
            <a:r>
              <a:rPr sz="2800" spc="-20" dirty="0">
                <a:solidFill>
                  <a:srgbClr val="404040"/>
                </a:solidFill>
                <a:latin typeface="Calibri"/>
                <a:cs typeface="Calibri"/>
              </a:rPr>
              <a:t>care</a:t>
            </a:r>
            <a:endParaRPr sz="2800" dirty="0">
              <a:latin typeface="Calibri"/>
              <a:cs typeface="Calibri"/>
            </a:endParaRPr>
          </a:p>
        </p:txBody>
      </p:sp>
      <p:sp>
        <p:nvSpPr>
          <p:cNvPr id="6" name="Slide Number Placeholder 5">
            <a:extLst>
              <a:ext uri="{FF2B5EF4-FFF2-40B4-BE49-F238E27FC236}">
                <a16:creationId xmlns:a16="http://schemas.microsoft.com/office/drawing/2014/main" id="{F99B8C02-C183-41DC-838C-60DC7453D0C7}"/>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20</a:t>
            </a:fld>
            <a:endParaRPr lang="en-US" dirty="0"/>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71600" y="307929"/>
            <a:ext cx="8446135"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Staff </a:t>
            </a:r>
            <a:r>
              <a:rPr spc="-5" dirty="0">
                <a:solidFill>
                  <a:srgbClr val="92D050"/>
                </a:solidFill>
              </a:rPr>
              <a:t>Role in SNP </a:t>
            </a:r>
            <a:r>
              <a:rPr dirty="0">
                <a:solidFill>
                  <a:srgbClr val="92D050"/>
                </a:solidFill>
              </a:rPr>
              <a:t>Model </a:t>
            </a:r>
            <a:r>
              <a:rPr spc="-5" dirty="0">
                <a:solidFill>
                  <a:srgbClr val="92D050"/>
                </a:solidFill>
              </a:rPr>
              <a:t>of</a:t>
            </a:r>
            <a:r>
              <a:rPr spc="-135" dirty="0">
                <a:solidFill>
                  <a:srgbClr val="92D050"/>
                </a:solidFill>
              </a:rPr>
              <a:t> </a:t>
            </a:r>
            <a:r>
              <a:rPr spc="-5" dirty="0">
                <a:solidFill>
                  <a:srgbClr val="92D050"/>
                </a:solidFill>
              </a:rPr>
              <a:t>Care</a:t>
            </a:r>
          </a:p>
        </p:txBody>
      </p:sp>
      <p:sp>
        <p:nvSpPr>
          <p:cNvPr id="5" name="object 5"/>
          <p:cNvSpPr txBox="1"/>
          <p:nvPr/>
        </p:nvSpPr>
        <p:spPr>
          <a:xfrm>
            <a:off x="590467" y="1532602"/>
            <a:ext cx="10857865" cy="4140200"/>
          </a:xfrm>
          <a:prstGeom prst="rect">
            <a:avLst/>
          </a:prstGeom>
        </p:spPr>
        <p:txBody>
          <a:bodyPr vert="horz" wrap="square" lIns="0" tIns="49530" rIns="0" bIns="0" rtlCol="0">
            <a:spAutoFit/>
          </a:bodyPr>
          <a:lstStyle/>
          <a:p>
            <a:pPr marL="12700" marR="5080">
              <a:lnSpc>
                <a:spcPts val="2380"/>
              </a:lnSpc>
              <a:spcBef>
                <a:spcPts val="390"/>
              </a:spcBef>
              <a:tabLst>
                <a:tab pos="7638415" algn="l"/>
              </a:tabLst>
            </a:pPr>
            <a:r>
              <a:rPr sz="2200" spc="-10" dirty="0">
                <a:solidFill>
                  <a:srgbClr val="404040"/>
                </a:solidFill>
                <a:latin typeface="Calibri"/>
                <a:cs typeface="Calibri"/>
              </a:rPr>
              <a:t>The </a:t>
            </a:r>
            <a:r>
              <a:rPr sz="2200" spc="-5" dirty="0">
                <a:solidFill>
                  <a:srgbClr val="404040"/>
                </a:solidFill>
                <a:latin typeface="Calibri"/>
                <a:cs typeface="Calibri"/>
              </a:rPr>
              <a:t>Health Plan </a:t>
            </a:r>
            <a:r>
              <a:rPr lang="en-US" sz="2200" spc="-20" dirty="0">
                <a:latin typeface="Calibri"/>
                <a:cs typeface="Calibri"/>
              </a:rPr>
              <a:t>s</a:t>
            </a:r>
            <a:r>
              <a:rPr sz="2200" spc="-20" dirty="0">
                <a:solidFill>
                  <a:srgbClr val="404040"/>
                </a:solidFill>
                <a:latin typeface="Calibri"/>
                <a:cs typeface="Calibri"/>
              </a:rPr>
              <a:t>taff </a:t>
            </a:r>
            <a:r>
              <a:rPr sz="2200" spc="-15" dirty="0">
                <a:solidFill>
                  <a:srgbClr val="404040"/>
                </a:solidFill>
                <a:latin typeface="Calibri"/>
                <a:cs typeface="Calibri"/>
              </a:rPr>
              <a:t>are </a:t>
            </a:r>
            <a:r>
              <a:rPr sz="2200" spc="-10" dirty="0">
                <a:solidFill>
                  <a:srgbClr val="404040"/>
                </a:solidFill>
                <a:latin typeface="Calibri"/>
                <a:cs typeface="Calibri"/>
              </a:rPr>
              <a:t>responsible </a:t>
            </a:r>
            <a:r>
              <a:rPr sz="2200" spc="-20" dirty="0">
                <a:solidFill>
                  <a:srgbClr val="404040"/>
                </a:solidFill>
                <a:latin typeface="Calibri"/>
                <a:cs typeface="Calibri"/>
              </a:rPr>
              <a:t>for </a:t>
            </a:r>
            <a:r>
              <a:rPr sz="2200" spc="-10" dirty="0">
                <a:solidFill>
                  <a:srgbClr val="404040"/>
                </a:solidFill>
                <a:latin typeface="Calibri"/>
                <a:cs typeface="Calibri"/>
              </a:rPr>
              <a:t>carrying </a:t>
            </a:r>
            <a:r>
              <a:rPr sz="2200" spc="-5" dirty="0">
                <a:solidFill>
                  <a:srgbClr val="404040"/>
                </a:solidFill>
                <a:latin typeface="Calibri"/>
                <a:cs typeface="Calibri"/>
              </a:rPr>
              <a:t>out </a:t>
            </a:r>
            <a:r>
              <a:rPr sz="2200" spc="-10" dirty="0">
                <a:solidFill>
                  <a:srgbClr val="404040"/>
                </a:solidFill>
                <a:latin typeface="Calibri"/>
                <a:cs typeface="Calibri"/>
              </a:rPr>
              <a:t>the </a:t>
            </a:r>
            <a:r>
              <a:rPr sz="2200" spc="-15" dirty="0">
                <a:solidFill>
                  <a:srgbClr val="404040"/>
                </a:solidFill>
                <a:latin typeface="Calibri"/>
                <a:cs typeface="Calibri"/>
              </a:rPr>
              <a:t>administrative </a:t>
            </a:r>
            <a:r>
              <a:rPr sz="2200" spc="-5" dirty="0">
                <a:solidFill>
                  <a:srgbClr val="404040"/>
                </a:solidFill>
                <a:latin typeface="Calibri"/>
                <a:cs typeface="Calibri"/>
              </a:rPr>
              <a:t>functions </a:t>
            </a:r>
            <a:r>
              <a:rPr sz="2200" spc="-20" dirty="0">
                <a:solidFill>
                  <a:srgbClr val="404040"/>
                </a:solidFill>
                <a:latin typeface="Calibri"/>
                <a:cs typeface="Calibri"/>
              </a:rPr>
              <a:t>related to </a:t>
            </a:r>
            <a:r>
              <a:rPr sz="2200" spc="-10" dirty="0">
                <a:solidFill>
                  <a:srgbClr val="404040"/>
                </a:solidFill>
                <a:latin typeface="Calibri"/>
                <a:cs typeface="Calibri"/>
              </a:rPr>
              <a:t>the  </a:t>
            </a:r>
            <a:r>
              <a:rPr sz="2200" spc="-75" dirty="0">
                <a:solidFill>
                  <a:srgbClr val="404040"/>
                </a:solidFill>
                <a:latin typeface="Calibri"/>
                <a:cs typeface="Calibri"/>
              </a:rPr>
              <a:t>SNP</a:t>
            </a:r>
            <a:r>
              <a:rPr lang="en-US" sz="2200" spc="-75" dirty="0">
                <a:solidFill>
                  <a:srgbClr val="C00000"/>
                </a:solidFill>
                <a:latin typeface="Calibri"/>
                <a:cs typeface="Calibri"/>
              </a:rPr>
              <a:t> </a:t>
            </a:r>
            <a:r>
              <a:rPr sz="2200" spc="-5" dirty="0">
                <a:solidFill>
                  <a:srgbClr val="404040"/>
                </a:solidFill>
                <a:latin typeface="Calibri"/>
                <a:cs typeface="Calibri"/>
              </a:rPr>
              <a:t>such as </a:t>
            </a:r>
            <a:r>
              <a:rPr sz="2200" spc="-10" dirty="0">
                <a:solidFill>
                  <a:srgbClr val="404040"/>
                </a:solidFill>
                <a:latin typeface="Calibri"/>
                <a:cs typeface="Calibri"/>
              </a:rPr>
              <a:t>enrollment, </a:t>
            </a:r>
            <a:r>
              <a:rPr sz="2200" spc="-15" dirty="0">
                <a:solidFill>
                  <a:srgbClr val="404040"/>
                </a:solidFill>
                <a:latin typeface="Calibri"/>
                <a:cs typeface="Calibri"/>
              </a:rPr>
              <a:t>customer </a:t>
            </a:r>
            <a:r>
              <a:rPr sz="2200" spc="-5" dirty="0">
                <a:solidFill>
                  <a:srgbClr val="404040"/>
                </a:solidFill>
                <a:latin typeface="Calibri"/>
                <a:cs typeface="Calibri"/>
              </a:rPr>
              <a:t>service, and</a:t>
            </a:r>
            <a:r>
              <a:rPr sz="2200" spc="260" dirty="0">
                <a:solidFill>
                  <a:srgbClr val="404040"/>
                </a:solidFill>
                <a:latin typeface="Calibri"/>
                <a:cs typeface="Calibri"/>
              </a:rPr>
              <a:t> </a:t>
            </a:r>
            <a:r>
              <a:rPr sz="2200" spc="-20" dirty="0">
                <a:solidFill>
                  <a:srgbClr val="404040"/>
                </a:solidFill>
                <a:latin typeface="Calibri"/>
                <a:cs typeface="Calibri"/>
              </a:rPr>
              <a:t>care</a:t>
            </a:r>
            <a:r>
              <a:rPr sz="2200" spc="5" dirty="0">
                <a:solidFill>
                  <a:srgbClr val="404040"/>
                </a:solidFill>
                <a:latin typeface="Calibri"/>
                <a:cs typeface="Calibri"/>
              </a:rPr>
              <a:t> </a:t>
            </a:r>
            <a:r>
              <a:rPr sz="2200" spc="-15" dirty="0">
                <a:solidFill>
                  <a:srgbClr val="404040"/>
                </a:solidFill>
                <a:latin typeface="Calibri"/>
                <a:cs typeface="Calibri"/>
              </a:rPr>
              <a:t>management.	</a:t>
            </a:r>
            <a:r>
              <a:rPr sz="2200" spc="-10" dirty="0">
                <a:solidFill>
                  <a:srgbClr val="404040"/>
                </a:solidFill>
                <a:latin typeface="Calibri"/>
                <a:cs typeface="Calibri"/>
              </a:rPr>
              <a:t>Care </a:t>
            </a:r>
            <a:r>
              <a:rPr sz="2200" spc="-15" dirty="0">
                <a:solidFill>
                  <a:srgbClr val="404040"/>
                </a:solidFill>
                <a:latin typeface="Calibri"/>
                <a:cs typeface="Calibri"/>
              </a:rPr>
              <a:t>managers </a:t>
            </a:r>
            <a:r>
              <a:rPr sz="2200" spc="-5" dirty="0">
                <a:solidFill>
                  <a:srgbClr val="404040"/>
                </a:solidFill>
                <a:latin typeface="Calibri"/>
                <a:cs typeface="Calibri"/>
              </a:rPr>
              <a:t>and </a:t>
            </a:r>
            <a:r>
              <a:rPr sz="2200" spc="-20" dirty="0">
                <a:solidFill>
                  <a:srgbClr val="404040"/>
                </a:solidFill>
                <a:latin typeface="Calibri"/>
                <a:cs typeface="Calibri"/>
              </a:rPr>
              <a:t>care  </a:t>
            </a:r>
            <a:r>
              <a:rPr sz="2200" spc="-15" dirty="0">
                <a:solidFill>
                  <a:srgbClr val="404040"/>
                </a:solidFill>
                <a:latin typeface="Calibri"/>
                <a:cs typeface="Calibri"/>
              </a:rPr>
              <a:t>management</a:t>
            </a:r>
            <a:r>
              <a:rPr sz="2200" spc="30" dirty="0">
                <a:solidFill>
                  <a:srgbClr val="404040"/>
                </a:solidFill>
                <a:latin typeface="Calibri"/>
                <a:cs typeface="Calibri"/>
              </a:rPr>
              <a:t> </a:t>
            </a:r>
            <a:r>
              <a:rPr sz="2200" spc="-20" dirty="0">
                <a:solidFill>
                  <a:srgbClr val="404040"/>
                </a:solidFill>
                <a:latin typeface="Calibri"/>
                <a:cs typeface="Calibri"/>
              </a:rPr>
              <a:t>staff:</a:t>
            </a:r>
            <a:endParaRPr sz="2200" dirty="0">
              <a:latin typeface="Calibri"/>
              <a:cs typeface="Calibri"/>
            </a:endParaRPr>
          </a:p>
          <a:p>
            <a:pPr marL="355600" marR="202565" indent="-342900">
              <a:lnSpc>
                <a:spcPts val="2380"/>
              </a:lnSpc>
              <a:spcBef>
                <a:spcPts val="985"/>
              </a:spcBef>
              <a:buClr>
                <a:srgbClr val="ACD333"/>
              </a:buClr>
              <a:buSzPct val="79545"/>
              <a:buFont typeface="Wingdings"/>
              <a:buChar char=""/>
              <a:tabLst>
                <a:tab pos="354965" algn="l"/>
                <a:tab pos="355600" algn="l"/>
              </a:tabLst>
            </a:pPr>
            <a:r>
              <a:rPr sz="2200" spc="-5" dirty="0">
                <a:solidFill>
                  <a:srgbClr val="404040"/>
                </a:solidFill>
                <a:latin typeface="Calibri"/>
                <a:cs typeface="Calibri"/>
              </a:rPr>
              <a:t>Assign each </a:t>
            </a:r>
            <a:r>
              <a:rPr sz="2200" spc="-10" dirty="0">
                <a:solidFill>
                  <a:srgbClr val="404040"/>
                </a:solidFill>
                <a:latin typeface="Calibri"/>
                <a:cs typeface="Calibri"/>
              </a:rPr>
              <a:t>SNP member </a:t>
            </a:r>
            <a:r>
              <a:rPr sz="2200" spc="-5" dirty="0">
                <a:solidFill>
                  <a:srgbClr val="404040"/>
                </a:solidFill>
                <a:latin typeface="Calibri"/>
                <a:cs typeface="Calibri"/>
              </a:rPr>
              <a:t>a disease </a:t>
            </a:r>
            <a:r>
              <a:rPr sz="2200" spc="10" dirty="0">
                <a:solidFill>
                  <a:srgbClr val="404040"/>
                </a:solidFill>
                <a:latin typeface="Calibri"/>
                <a:cs typeface="Calibri"/>
              </a:rPr>
              <a:t>“tier” </a:t>
            </a:r>
            <a:r>
              <a:rPr sz="2200" spc="-5" dirty="0">
                <a:solidFill>
                  <a:srgbClr val="404040"/>
                </a:solidFill>
                <a:latin typeface="Calibri"/>
                <a:cs typeface="Calibri"/>
              </a:rPr>
              <a:t>based </a:t>
            </a:r>
            <a:r>
              <a:rPr sz="2200" dirty="0">
                <a:solidFill>
                  <a:srgbClr val="404040"/>
                </a:solidFill>
                <a:latin typeface="Calibri"/>
                <a:cs typeface="Calibri"/>
              </a:rPr>
              <a:t>on </a:t>
            </a:r>
            <a:r>
              <a:rPr sz="2200" spc="-5" dirty="0">
                <a:solidFill>
                  <a:srgbClr val="404040"/>
                </a:solidFill>
                <a:latin typeface="Calibri"/>
                <a:cs typeface="Calibri"/>
              </a:rPr>
              <a:t>disease </a:t>
            </a:r>
            <a:r>
              <a:rPr sz="2200" spc="-10" dirty="0">
                <a:solidFill>
                  <a:srgbClr val="404040"/>
                </a:solidFill>
                <a:latin typeface="Calibri"/>
                <a:cs typeface="Calibri"/>
              </a:rPr>
              <a:t>severity </a:t>
            </a:r>
            <a:r>
              <a:rPr sz="2200" spc="-5" dirty="0">
                <a:solidFill>
                  <a:srgbClr val="404040"/>
                </a:solidFill>
                <a:latin typeface="Calibri"/>
                <a:cs typeface="Calibri"/>
              </a:rPr>
              <a:t>and other </a:t>
            </a:r>
            <a:r>
              <a:rPr sz="2200" spc="-10" dirty="0">
                <a:solidFill>
                  <a:srgbClr val="404040"/>
                </a:solidFill>
                <a:latin typeface="Calibri"/>
                <a:cs typeface="Calibri"/>
              </a:rPr>
              <a:t>needs </a:t>
            </a:r>
            <a:r>
              <a:rPr sz="2200" dirty="0">
                <a:solidFill>
                  <a:srgbClr val="404040"/>
                </a:solidFill>
                <a:latin typeface="Calibri"/>
                <a:cs typeface="Calibri"/>
              </a:rPr>
              <a:t>of </a:t>
            </a:r>
            <a:r>
              <a:rPr sz="2200" spc="-10" dirty="0">
                <a:solidFill>
                  <a:srgbClr val="404040"/>
                </a:solidFill>
                <a:latin typeface="Calibri"/>
                <a:cs typeface="Calibri"/>
              </a:rPr>
              <a:t>the  member</a:t>
            </a:r>
            <a:endParaRPr sz="2200" dirty="0">
              <a:latin typeface="Calibri"/>
              <a:cs typeface="Calibri"/>
            </a:endParaRPr>
          </a:p>
          <a:p>
            <a:pPr marL="355600" marR="72390" indent="-342900">
              <a:lnSpc>
                <a:spcPts val="2380"/>
              </a:lnSpc>
              <a:spcBef>
                <a:spcPts val="990"/>
              </a:spcBef>
              <a:buClr>
                <a:srgbClr val="ACD333"/>
              </a:buClr>
              <a:buSzPct val="79545"/>
              <a:buFont typeface="Wingdings"/>
              <a:buChar char=""/>
              <a:tabLst>
                <a:tab pos="354965" algn="l"/>
                <a:tab pos="355600" algn="l"/>
              </a:tabLst>
            </a:pPr>
            <a:r>
              <a:rPr sz="2200" spc="-15" dirty="0">
                <a:solidFill>
                  <a:srgbClr val="404040"/>
                </a:solidFill>
                <a:latin typeface="Calibri"/>
                <a:cs typeface="Calibri"/>
              </a:rPr>
              <a:t>Review </a:t>
            </a:r>
            <a:r>
              <a:rPr sz="2200" spc="-10" dirty="0">
                <a:solidFill>
                  <a:srgbClr val="404040"/>
                </a:solidFill>
                <a:latin typeface="Calibri"/>
                <a:cs typeface="Calibri"/>
              </a:rPr>
              <a:t>the </a:t>
            </a:r>
            <a:r>
              <a:rPr lang="en-US" sz="2200" spc="-10" dirty="0">
                <a:latin typeface="Calibri"/>
                <a:cs typeface="Calibri"/>
              </a:rPr>
              <a:t>Health Risk Assessment (</a:t>
            </a:r>
            <a:r>
              <a:rPr sz="2200" spc="-5" dirty="0">
                <a:latin typeface="Calibri"/>
                <a:cs typeface="Calibri"/>
              </a:rPr>
              <a:t>HRA</a:t>
            </a:r>
            <a:r>
              <a:rPr lang="en-US" sz="2200" spc="-5" dirty="0">
                <a:latin typeface="Calibri"/>
                <a:cs typeface="Calibri"/>
              </a:rPr>
              <a:t>)</a:t>
            </a:r>
            <a:r>
              <a:rPr sz="2200" spc="-5" dirty="0">
                <a:solidFill>
                  <a:srgbClr val="404040"/>
                </a:solidFill>
                <a:latin typeface="Calibri"/>
                <a:cs typeface="Calibri"/>
              </a:rPr>
              <a:t>, </a:t>
            </a:r>
            <a:r>
              <a:rPr sz="2200" spc="-20" dirty="0">
                <a:solidFill>
                  <a:srgbClr val="404040"/>
                </a:solidFill>
                <a:latin typeface="Calibri"/>
                <a:cs typeface="Calibri"/>
              </a:rPr>
              <a:t>create </a:t>
            </a:r>
            <a:r>
              <a:rPr sz="2200" spc="-10" dirty="0">
                <a:solidFill>
                  <a:srgbClr val="404040"/>
                </a:solidFill>
                <a:latin typeface="Calibri"/>
                <a:cs typeface="Calibri"/>
              </a:rPr>
              <a:t>the member’s individualized Care </a:t>
            </a:r>
            <a:r>
              <a:rPr sz="2200" spc="-5" dirty="0">
                <a:solidFill>
                  <a:srgbClr val="404040"/>
                </a:solidFill>
                <a:latin typeface="Calibri"/>
                <a:cs typeface="Calibri"/>
              </a:rPr>
              <a:t>Plan (ICP), and send </a:t>
            </a:r>
            <a:r>
              <a:rPr sz="2200" spc="-10" dirty="0">
                <a:solidFill>
                  <a:srgbClr val="404040"/>
                </a:solidFill>
                <a:latin typeface="Calibri"/>
                <a:cs typeface="Calibri"/>
              </a:rPr>
              <a:t>the </a:t>
            </a:r>
            <a:r>
              <a:rPr sz="2200" spc="-5" dirty="0">
                <a:solidFill>
                  <a:srgbClr val="404040"/>
                </a:solidFill>
                <a:latin typeface="Calibri"/>
                <a:cs typeface="Calibri"/>
              </a:rPr>
              <a:t>ICP </a:t>
            </a:r>
            <a:r>
              <a:rPr sz="2200" spc="-20" dirty="0">
                <a:solidFill>
                  <a:srgbClr val="404040"/>
                </a:solidFill>
                <a:latin typeface="Calibri"/>
                <a:cs typeface="Calibri"/>
              </a:rPr>
              <a:t>to </a:t>
            </a:r>
            <a:r>
              <a:rPr sz="2200" spc="-10" dirty="0">
                <a:solidFill>
                  <a:srgbClr val="404040"/>
                </a:solidFill>
                <a:latin typeface="Calibri"/>
                <a:cs typeface="Calibri"/>
              </a:rPr>
              <a:t>the  member </a:t>
            </a:r>
            <a:r>
              <a:rPr sz="2200" spc="-5" dirty="0">
                <a:solidFill>
                  <a:srgbClr val="404040"/>
                </a:solidFill>
                <a:latin typeface="Calibri"/>
                <a:cs typeface="Calibri"/>
              </a:rPr>
              <a:t>and </a:t>
            </a:r>
            <a:r>
              <a:rPr sz="2200" spc="-10" dirty="0">
                <a:solidFill>
                  <a:srgbClr val="404040"/>
                </a:solidFill>
                <a:latin typeface="Calibri"/>
                <a:cs typeface="Calibri"/>
              </a:rPr>
              <a:t>the member’s</a:t>
            </a:r>
            <a:r>
              <a:rPr sz="2200" spc="75" dirty="0">
                <a:solidFill>
                  <a:srgbClr val="404040"/>
                </a:solidFill>
                <a:latin typeface="Calibri"/>
                <a:cs typeface="Calibri"/>
              </a:rPr>
              <a:t> </a:t>
            </a:r>
            <a:r>
              <a:rPr sz="2200" dirty="0">
                <a:solidFill>
                  <a:srgbClr val="404040"/>
                </a:solidFill>
                <a:latin typeface="Calibri"/>
                <a:cs typeface="Calibri"/>
              </a:rPr>
              <a:t>PCP</a:t>
            </a:r>
            <a:endParaRPr sz="2200" dirty="0">
              <a:latin typeface="Calibri"/>
              <a:cs typeface="Calibri"/>
            </a:endParaRPr>
          </a:p>
          <a:p>
            <a:pPr marL="355600" indent="-342900">
              <a:lnSpc>
                <a:spcPct val="100000"/>
              </a:lnSpc>
              <a:spcBef>
                <a:spcPts val="700"/>
              </a:spcBef>
              <a:buClr>
                <a:srgbClr val="ACD333"/>
              </a:buClr>
              <a:buSzPct val="79545"/>
              <a:buFont typeface="Wingdings"/>
              <a:buChar char=""/>
              <a:tabLst>
                <a:tab pos="354965" algn="l"/>
                <a:tab pos="355600" algn="l"/>
              </a:tabLst>
            </a:pPr>
            <a:r>
              <a:rPr sz="2200" spc="-10" dirty="0">
                <a:solidFill>
                  <a:srgbClr val="404040"/>
                </a:solidFill>
                <a:latin typeface="Calibri"/>
                <a:cs typeface="Calibri"/>
              </a:rPr>
              <a:t>Coordinate </a:t>
            </a:r>
            <a:r>
              <a:rPr sz="2200" spc="-20" dirty="0">
                <a:solidFill>
                  <a:srgbClr val="404040"/>
                </a:solidFill>
                <a:latin typeface="Calibri"/>
                <a:cs typeface="Calibri"/>
              </a:rPr>
              <a:t>care </a:t>
            </a:r>
            <a:r>
              <a:rPr sz="2200" spc="-15" dirty="0">
                <a:solidFill>
                  <a:srgbClr val="404040"/>
                </a:solidFill>
                <a:latin typeface="Calibri"/>
                <a:cs typeface="Calibri"/>
              </a:rPr>
              <a:t>between </a:t>
            </a:r>
            <a:r>
              <a:rPr sz="2200" spc="-20" dirty="0">
                <a:solidFill>
                  <a:srgbClr val="404040"/>
                </a:solidFill>
                <a:latin typeface="Calibri"/>
                <a:cs typeface="Calibri"/>
              </a:rPr>
              <a:t>care</a:t>
            </a:r>
            <a:r>
              <a:rPr sz="2200" spc="55" dirty="0">
                <a:solidFill>
                  <a:srgbClr val="404040"/>
                </a:solidFill>
                <a:latin typeface="Calibri"/>
                <a:cs typeface="Calibri"/>
              </a:rPr>
              <a:t> </a:t>
            </a:r>
            <a:r>
              <a:rPr sz="2200" spc="-15" dirty="0">
                <a:solidFill>
                  <a:srgbClr val="404040"/>
                </a:solidFill>
                <a:latin typeface="Calibri"/>
                <a:cs typeface="Calibri"/>
              </a:rPr>
              <a:t>settings</a:t>
            </a:r>
            <a:endParaRPr sz="2200" dirty="0">
              <a:latin typeface="Calibri"/>
              <a:cs typeface="Calibri"/>
            </a:endParaRPr>
          </a:p>
          <a:p>
            <a:pPr marL="355600" indent="-342900">
              <a:lnSpc>
                <a:spcPct val="100000"/>
              </a:lnSpc>
              <a:spcBef>
                <a:spcPts val="735"/>
              </a:spcBef>
              <a:buClr>
                <a:srgbClr val="ACD333"/>
              </a:buClr>
              <a:buSzPct val="79545"/>
              <a:buFont typeface="Wingdings"/>
              <a:buChar char=""/>
              <a:tabLst>
                <a:tab pos="354965" algn="l"/>
                <a:tab pos="355600" algn="l"/>
              </a:tabLst>
            </a:pPr>
            <a:r>
              <a:rPr sz="2200" spc="-10" dirty="0">
                <a:solidFill>
                  <a:srgbClr val="404040"/>
                </a:solidFill>
                <a:latin typeface="Calibri"/>
                <a:cs typeface="Calibri"/>
              </a:rPr>
              <a:t>Coordinate </a:t>
            </a:r>
            <a:r>
              <a:rPr sz="2200" spc="-5" dirty="0">
                <a:solidFill>
                  <a:srgbClr val="404040"/>
                </a:solidFill>
                <a:latin typeface="Calibri"/>
                <a:cs typeface="Calibri"/>
              </a:rPr>
              <a:t>additional </a:t>
            </a:r>
            <a:r>
              <a:rPr sz="2200" dirty="0">
                <a:solidFill>
                  <a:srgbClr val="404040"/>
                </a:solidFill>
                <a:latin typeface="Calibri"/>
                <a:cs typeface="Calibri"/>
              </a:rPr>
              <a:t>services</a:t>
            </a:r>
            <a:r>
              <a:rPr lang="en-US" sz="2200" dirty="0">
                <a:solidFill>
                  <a:srgbClr val="C00000"/>
                </a:solidFill>
                <a:latin typeface="Calibri"/>
                <a:cs typeface="Calibri"/>
              </a:rPr>
              <a:t> </a:t>
            </a:r>
            <a:r>
              <a:rPr sz="2200" spc="-10" dirty="0">
                <a:solidFill>
                  <a:srgbClr val="404040"/>
                </a:solidFill>
                <a:latin typeface="Calibri"/>
                <a:cs typeface="Calibri"/>
              </a:rPr>
              <a:t>through community partners</a:t>
            </a:r>
            <a:endParaRPr sz="2200" dirty="0">
              <a:latin typeface="Calibri"/>
              <a:cs typeface="Calibri"/>
            </a:endParaRPr>
          </a:p>
          <a:p>
            <a:pPr marL="355600" indent="-342900">
              <a:lnSpc>
                <a:spcPct val="100000"/>
              </a:lnSpc>
              <a:spcBef>
                <a:spcPts val="730"/>
              </a:spcBef>
              <a:buClr>
                <a:srgbClr val="ACD333"/>
              </a:buClr>
              <a:buSzPct val="79545"/>
              <a:buFont typeface="Wingdings"/>
              <a:buChar char=""/>
              <a:tabLst>
                <a:tab pos="354965" algn="l"/>
                <a:tab pos="355600" algn="l"/>
              </a:tabLst>
            </a:pPr>
            <a:r>
              <a:rPr sz="2200" spc="-10" dirty="0">
                <a:solidFill>
                  <a:srgbClr val="404040"/>
                </a:solidFill>
                <a:latin typeface="Calibri"/>
                <a:cs typeface="Calibri"/>
              </a:rPr>
              <a:t>Provide </a:t>
            </a:r>
            <a:r>
              <a:rPr sz="2200" spc="-5" dirty="0">
                <a:solidFill>
                  <a:srgbClr val="404040"/>
                </a:solidFill>
                <a:latin typeface="Calibri"/>
                <a:cs typeface="Calibri"/>
              </a:rPr>
              <a:t>disease-specific</a:t>
            </a:r>
            <a:r>
              <a:rPr sz="2200" spc="-15" dirty="0">
                <a:solidFill>
                  <a:srgbClr val="404040"/>
                </a:solidFill>
                <a:latin typeface="Calibri"/>
                <a:cs typeface="Calibri"/>
              </a:rPr>
              <a:t> </a:t>
            </a:r>
            <a:r>
              <a:rPr sz="2200" spc="-10" dirty="0">
                <a:solidFill>
                  <a:srgbClr val="404040"/>
                </a:solidFill>
                <a:latin typeface="Calibri"/>
                <a:cs typeface="Calibri"/>
              </a:rPr>
              <a:t>education</a:t>
            </a:r>
            <a:endParaRPr sz="2200" dirty="0">
              <a:latin typeface="Calibri"/>
              <a:cs typeface="Calibri"/>
            </a:endParaRPr>
          </a:p>
          <a:p>
            <a:pPr marL="355600" indent="-342900">
              <a:lnSpc>
                <a:spcPct val="100000"/>
              </a:lnSpc>
              <a:spcBef>
                <a:spcPts val="745"/>
              </a:spcBef>
              <a:buClr>
                <a:srgbClr val="ACD333"/>
              </a:buClr>
              <a:buSzPct val="79545"/>
              <a:buFont typeface="Wingdings"/>
              <a:buChar char=""/>
              <a:tabLst>
                <a:tab pos="354965" algn="l"/>
                <a:tab pos="355600" algn="l"/>
              </a:tabLst>
            </a:pPr>
            <a:r>
              <a:rPr sz="2200" spc="-10" dirty="0">
                <a:solidFill>
                  <a:srgbClr val="404040"/>
                </a:solidFill>
                <a:latin typeface="Calibri"/>
                <a:cs typeface="Calibri"/>
              </a:rPr>
              <a:t>Preview </a:t>
            </a:r>
            <a:r>
              <a:rPr sz="2200" spc="-20" dirty="0">
                <a:solidFill>
                  <a:srgbClr val="404040"/>
                </a:solidFill>
                <a:latin typeface="Calibri"/>
                <a:cs typeface="Calibri"/>
              </a:rPr>
              <a:t>care gap </a:t>
            </a:r>
            <a:r>
              <a:rPr sz="2200" spc="-10" dirty="0">
                <a:solidFill>
                  <a:srgbClr val="404040"/>
                </a:solidFill>
                <a:latin typeface="Calibri"/>
                <a:cs typeface="Calibri"/>
              </a:rPr>
              <a:t>reports </a:t>
            </a:r>
            <a:r>
              <a:rPr sz="2200" spc="-5" dirty="0">
                <a:solidFill>
                  <a:srgbClr val="404040"/>
                </a:solidFill>
                <a:latin typeface="Calibri"/>
                <a:cs typeface="Calibri"/>
              </a:rPr>
              <a:t>and </a:t>
            </a:r>
            <a:r>
              <a:rPr sz="2200" spc="-10" dirty="0">
                <a:solidFill>
                  <a:srgbClr val="404040"/>
                </a:solidFill>
                <a:latin typeface="Calibri"/>
                <a:cs typeface="Calibri"/>
              </a:rPr>
              <a:t>work </a:t>
            </a:r>
            <a:r>
              <a:rPr sz="2200" spc="-5" dirty="0">
                <a:solidFill>
                  <a:srgbClr val="404040"/>
                </a:solidFill>
                <a:latin typeface="Calibri"/>
                <a:cs typeface="Calibri"/>
              </a:rPr>
              <a:t>with </a:t>
            </a:r>
            <a:r>
              <a:rPr sz="2200" spc="-10" dirty="0">
                <a:solidFill>
                  <a:srgbClr val="404040"/>
                </a:solidFill>
                <a:latin typeface="Calibri"/>
                <a:cs typeface="Calibri"/>
              </a:rPr>
              <a:t>member </a:t>
            </a:r>
            <a:r>
              <a:rPr sz="2200" spc="-20" dirty="0">
                <a:solidFill>
                  <a:srgbClr val="404040"/>
                </a:solidFill>
                <a:latin typeface="Calibri"/>
                <a:cs typeface="Calibri"/>
              </a:rPr>
              <a:t>to </a:t>
            </a:r>
            <a:r>
              <a:rPr sz="2200" spc="-5" dirty="0">
                <a:solidFill>
                  <a:srgbClr val="404040"/>
                </a:solidFill>
                <a:latin typeface="Calibri"/>
                <a:cs typeface="Calibri"/>
              </a:rPr>
              <a:t>close </a:t>
            </a:r>
            <a:r>
              <a:rPr sz="2200" spc="-10" dirty="0">
                <a:solidFill>
                  <a:srgbClr val="404040"/>
                </a:solidFill>
                <a:latin typeface="Calibri"/>
                <a:cs typeface="Calibri"/>
              </a:rPr>
              <a:t>identified</a:t>
            </a:r>
            <a:r>
              <a:rPr sz="2200" spc="140" dirty="0">
                <a:solidFill>
                  <a:srgbClr val="404040"/>
                </a:solidFill>
                <a:latin typeface="Calibri"/>
                <a:cs typeface="Calibri"/>
              </a:rPr>
              <a:t> </a:t>
            </a:r>
            <a:r>
              <a:rPr sz="2200" spc="-20" dirty="0">
                <a:solidFill>
                  <a:srgbClr val="404040"/>
                </a:solidFill>
                <a:latin typeface="Calibri"/>
                <a:cs typeface="Calibri"/>
              </a:rPr>
              <a:t>gaps</a:t>
            </a:r>
            <a:endParaRPr sz="2200" dirty="0">
              <a:latin typeface="Calibri"/>
              <a:cs typeface="Calibri"/>
            </a:endParaRPr>
          </a:p>
        </p:txBody>
      </p:sp>
      <p:sp>
        <p:nvSpPr>
          <p:cNvPr id="6" name="object 6"/>
          <p:cNvSpPr txBox="1"/>
          <p:nvPr/>
        </p:nvSpPr>
        <p:spPr>
          <a:xfrm>
            <a:off x="590467" y="5646793"/>
            <a:ext cx="10233025" cy="882015"/>
          </a:xfrm>
          <a:prstGeom prst="rect">
            <a:avLst/>
          </a:prstGeom>
        </p:spPr>
        <p:txBody>
          <a:bodyPr vert="horz" wrap="square" lIns="0" tIns="105410" rIns="0" bIns="0" rtlCol="0">
            <a:spAutoFit/>
          </a:bodyPr>
          <a:lstStyle/>
          <a:p>
            <a:pPr marL="355600" indent="-342900">
              <a:lnSpc>
                <a:spcPct val="100000"/>
              </a:lnSpc>
              <a:spcBef>
                <a:spcPts val="830"/>
              </a:spcBef>
              <a:buClr>
                <a:srgbClr val="ACD333"/>
              </a:buClr>
              <a:buSzPct val="79545"/>
              <a:buFont typeface="Wingdings"/>
              <a:buChar char=""/>
              <a:tabLst>
                <a:tab pos="354965" algn="l"/>
                <a:tab pos="355600" algn="l"/>
              </a:tabLst>
            </a:pPr>
            <a:r>
              <a:rPr sz="2200" spc="-15" dirty="0">
                <a:solidFill>
                  <a:srgbClr val="404040"/>
                </a:solidFill>
                <a:latin typeface="Calibri"/>
                <a:cs typeface="Calibri"/>
              </a:rPr>
              <a:t>Review </a:t>
            </a:r>
            <a:r>
              <a:rPr sz="2200" spc="-10" dirty="0">
                <a:solidFill>
                  <a:srgbClr val="404040"/>
                </a:solidFill>
                <a:latin typeface="Calibri"/>
                <a:cs typeface="Calibri"/>
              </a:rPr>
              <a:t>changes </a:t>
            </a:r>
            <a:r>
              <a:rPr sz="2200" spc="-5" dirty="0">
                <a:solidFill>
                  <a:srgbClr val="404040"/>
                </a:solidFill>
                <a:latin typeface="Calibri"/>
                <a:cs typeface="Calibri"/>
              </a:rPr>
              <a:t>made </a:t>
            </a:r>
            <a:r>
              <a:rPr sz="2200" spc="-20" dirty="0">
                <a:solidFill>
                  <a:srgbClr val="404040"/>
                </a:solidFill>
                <a:latin typeface="Calibri"/>
                <a:cs typeface="Calibri"/>
              </a:rPr>
              <a:t>to </a:t>
            </a:r>
            <a:r>
              <a:rPr sz="2200" spc="-10" dirty="0">
                <a:solidFill>
                  <a:srgbClr val="404040"/>
                </a:solidFill>
                <a:latin typeface="Calibri"/>
                <a:cs typeface="Calibri"/>
              </a:rPr>
              <a:t>the </a:t>
            </a:r>
            <a:r>
              <a:rPr sz="2200" spc="-20" dirty="0">
                <a:solidFill>
                  <a:srgbClr val="404040"/>
                </a:solidFill>
                <a:latin typeface="Calibri"/>
                <a:cs typeface="Calibri"/>
              </a:rPr>
              <a:t>care </a:t>
            </a:r>
            <a:r>
              <a:rPr sz="2200" spc="-5" dirty="0">
                <a:solidFill>
                  <a:srgbClr val="404040"/>
                </a:solidFill>
                <a:latin typeface="Calibri"/>
                <a:cs typeface="Calibri"/>
              </a:rPr>
              <a:t>plan as made </a:t>
            </a:r>
            <a:r>
              <a:rPr sz="2200" spc="-10" dirty="0">
                <a:solidFill>
                  <a:srgbClr val="404040"/>
                </a:solidFill>
                <a:latin typeface="Calibri"/>
                <a:cs typeface="Calibri"/>
              </a:rPr>
              <a:t>by the members’ </a:t>
            </a:r>
            <a:r>
              <a:rPr sz="2200" spc="-5" dirty="0">
                <a:solidFill>
                  <a:srgbClr val="404040"/>
                </a:solidFill>
                <a:latin typeface="Calibri"/>
                <a:cs typeface="Calibri"/>
              </a:rPr>
              <a:t>primary </a:t>
            </a:r>
            <a:r>
              <a:rPr sz="2200" spc="-20" dirty="0">
                <a:solidFill>
                  <a:srgbClr val="404040"/>
                </a:solidFill>
                <a:latin typeface="Calibri"/>
                <a:cs typeface="Calibri"/>
              </a:rPr>
              <a:t>care</a:t>
            </a:r>
            <a:r>
              <a:rPr sz="2200" spc="245" dirty="0">
                <a:solidFill>
                  <a:srgbClr val="404040"/>
                </a:solidFill>
                <a:latin typeface="Calibri"/>
                <a:cs typeface="Calibri"/>
              </a:rPr>
              <a:t> </a:t>
            </a:r>
            <a:r>
              <a:rPr sz="2200" spc="-10" dirty="0">
                <a:solidFill>
                  <a:srgbClr val="404040"/>
                </a:solidFill>
                <a:latin typeface="Calibri"/>
                <a:cs typeface="Calibri"/>
              </a:rPr>
              <a:t>provider</a:t>
            </a:r>
            <a:endParaRPr sz="2200" dirty="0">
              <a:latin typeface="Calibri"/>
              <a:cs typeface="Calibri"/>
            </a:endParaRPr>
          </a:p>
          <a:p>
            <a:pPr marL="355600" indent="-342900">
              <a:lnSpc>
                <a:spcPct val="100000"/>
              </a:lnSpc>
              <a:spcBef>
                <a:spcPts val="735"/>
              </a:spcBef>
              <a:buClr>
                <a:srgbClr val="ACD333"/>
              </a:buClr>
              <a:buSzPct val="79545"/>
              <a:buFont typeface="Wingdings"/>
              <a:buChar char=""/>
              <a:tabLst>
                <a:tab pos="354965" algn="l"/>
                <a:tab pos="355600" algn="l"/>
              </a:tabLst>
            </a:pPr>
            <a:r>
              <a:rPr sz="2200" spc="-10" dirty="0">
                <a:solidFill>
                  <a:srgbClr val="404040"/>
                </a:solidFill>
                <a:latin typeface="Calibri"/>
                <a:cs typeface="Calibri"/>
              </a:rPr>
              <a:t>Document member </a:t>
            </a:r>
            <a:r>
              <a:rPr sz="2200" spc="-15" dirty="0">
                <a:solidFill>
                  <a:srgbClr val="404040"/>
                </a:solidFill>
                <a:latin typeface="Calibri"/>
                <a:cs typeface="Calibri"/>
              </a:rPr>
              <a:t>contacts </a:t>
            </a:r>
            <a:r>
              <a:rPr sz="2200" spc="-20" dirty="0">
                <a:solidFill>
                  <a:srgbClr val="404040"/>
                </a:solidFill>
                <a:latin typeface="Calibri"/>
                <a:cs typeface="Calibri"/>
              </a:rPr>
              <a:t>(attempts </a:t>
            </a:r>
            <a:r>
              <a:rPr sz="2200" spc="-5" dirty="0">
                <a:solidFill>
                  <a:srgbClr val="404040"/>
                </a:solidFill>
                <a:latin typeface="Calibri"/>
                <a:cs typeface="Calibri"/>
              </a:rPr>
              <a:t>and </a:t>
            </a:r>
            <a:r>
              <a:rPr sz="2200" spc="-15" dirty="0">
                <a:solidFill>
                  <a:srgbClr val="404040"/>
                </a:solidFill>
                <a:latin typeface="Calibri"/>
                <a:cs typeface="Calibri"/>
              </a:rPr>
              <a:t>completed) </a:t>
            </a:r>
            <a:r>
              <a:rPr sz="2200" spc="-5" dirty="0">
                <a:solidFill>
                  <a:srgbClr val="404040"/>
                </a:solidFill>
                <a:latin typeface="Calibri"/>
                <a:cs typeface="Calibri"/>
              </a:rPr>
              <a:t>and </a:t>
            </a:r>
            <a:r>
              <a:rPr sz="2200" spc="-10" dirty="0">
                <a:solidFill>
                  <a:srgbClr val="404040"/>
                </a:solidFill>
                <a:latin typeface="Calibri"/>
                <a:cs typeface="Calibri"/>
              </a:rPr>
              <a:t>progress </a:t>
            </a:r>
            <a:r>
              <a:rPr sz="2200" spc="-5" dirty="0">
                <a:solidFill>
                  <a:srgbClr val="404040"/>
                </a:solidFill>
                <a:latin typeface="Calibri"/>
                <a:cs typeface="Calibri"/>
              </a:rPr>
              <a:t>in </a:t>
            </a:r>
            <a:r>
              <a:rPr sz="2200" spc="-10" dirty="0">
                <a:solidFill>
                  <a:srgbClr val="404040"/>
                </a:solidFill>
                <a:latin typeface="Calibri"/>
                <a:cs typeface="Calibri"/>
              </a:rPr>
              <a:t>meeting</a:t>
            </a:r>
            <a:r>
              <a:rPr sz="2200" spc="280" dirty="0">
                <a:solidFill>
                  <a:srgbClr val="404040"/>
                </a:solidFill>
                <a:latin typeface="Calibri"/>
                <a:cs typeface="Calibri"/>
              </a:rPr>
              <a:t> </a:t>
            </a:r>
            <a:r>
              <a:rPr sz="2200" spc="-5" dirty="0">
                <a:solidFill>
                  <a:srgbClr val="404040"/>
                </a:solidFill>
                <a:latin typeface="Calibri"/>
                <a:cs typeface="Calibri"/>
              </a:rPr>
              <a:t>goals</a:t>
            </a:r>
            <a:endParaRPr sz="2200" dirty="0">
              <a:latin typeface="Calibri"/>
              <a:cs typeface="Calibri"/>
            </a:endParaRPr>
          </a:p>
        </p:txBody>
      </p:sp>
      <p:sp>
        <p:nvSpPr>
          <p:cNvPr id="7" name="Slide Number Placeholder 6">
            <a:extLst>
              <a:ext uri="{FF2B5EF4-FFF2-40B4-BE49-F238E27FC236}">
                <a16:creationId xmlns:a16="http://schemas.microsoft.com/office/drawing/2014/main" id="{FA4637A3-2841-4F27-81F2-3D317DDFFAE2}"/>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21</a:t>
            </a:fld>
            <a:endParaRPr lang="en-US" dirty="0"/>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84019" y="300552"/>
            <a:ext cx="782256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2D050"/>
                </a:solidFill>
              </a:rPr>
              <a:t>Components of SNP </a:t>
            </a:r>
            <a:r>
              <a:rPr sz="3600" dirty="0">
                <a:solidFill>
                  <a:srgbClr val="92D050"/>
                </a:solidFill>
              </a:rPr>
              <a:t>Model </a:t>
            </a:r>
            <a:r>
              <a:rPr sz="3600" spc="-5" dirty="0">
                <a:solidFill>
                  <a:srgbClr val="92D050"/>
                </a:solidFill>
              </a:rPr>
              <a:t>of Care</a:t>
            </a:r>
            <a:endParaRPr sz="3600" dirty="0">
              <a:solidFill>
                <a:srgbClr val="92D050"/>
              </a:solidFill>
            </a:endParaRPr>
          </a:p>
        </p:txBody>
      </p:sp>
      <p:sp>
        <p:nvSpPr>
          <p:cNvPr id="4" name="object 4"/>
          <p:cNvSpPr txBox="1"/>
          <p:nvPr/>
        </p:nvSpPr>
        <p:spPr>
          <a:xfrm>
            <a:off x="7256780" y="1826482"/>
            <a:ext cx="262953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404040"/>
                </a:solidFill>
                <a:latin typeface="Calibri"/>
                <a:cs typeface="Calibri"/>
              </a:rPr>
              <a:t>Health Risk </a:t>
            </a:r>
            <a:r>
              <a:rPr sz="1600" b="1" spc="-10" dirty="0">
                <a:solidFill>
                  <a:srgbClr val="404040"/>
                </a:solidFill>
                <a:latin typeface="Calibri"/>
                <a:cs typeface="Calibri"/>
              </a:rPr>
              <a:t>Assessments</a:t>
            </a:r>
            <a:r>
              <a:rPr sz="1600" b="1" spc="-35" dirty="0">
                <a:solidFill>
                  <a:srgbClr val="404040"/>
                </a:solidFill>
                <a:latin typeface="Calibri"/>
                <a:cs typeface="Calibri"/>
              </a:rPr>
              <a:t> </a:t>
            </a:r>
            <a:r>
              <a:rPr sz="1600" b="1" spc="-5" dirty="0">
                <a:solidFill>
                  <a:srgbClr val="404040"/>
                </a:solidFill>
                <a:latin typeface="Calibri"/>
                <a:cs typeface="Calibri"/>
              </a:rPr>
              <a:t>(HRA)</a:t>
            </a:r>
            <a:endParaRPr sz="1600">
              <a:latin typeface="Calibri"/>
              <a:cs typeface="Calibri"/>
            </a:endParaRPr>
          </a:p>
        </p:txBody>
      </p:sp>
      <p:sp>
        <p:nvSpPr>
          <p:cNvPr id="5" name="object 5"/>
          <p:cNvSpPr txBox="1"/>
          <p:nvPr/>
        </p:nvSpPr>
        <p:spPr>
          <a:xfrm>
            <a:off x="7256780" y="2148046"/>
            <a:ext cx="4585970" cy="3118485"/>
          </a:xfrm>
          <a:prstGeom prst="rect">
            <a:avLst/>
          </a:prstGeom>
        </p:spPr>
        <p:txBody>
          <a:bodyPr vert="horz" wrap="square" lIns="0" tIns="60960" rIns="0" bIns="0" rtlCol="0">
            <a:spAutoFit/>
          </a:bodyPr>
          <a:lstStyle/>
          <a:p>
            <a:pPr marL="355600" marR="461009" indent="-342900">
              <a:lnSpc>
                <a:spcPct val="80000"/>
              </a:lnSpc>
              <a:spcBef>
                <a:spcPts val="480"/>
              </a:spcBef>
              <a:buClr>
                <a:srgbClr val="ACD333"/>
              </a:buClr>
              <a:buSzPct val="78125"/>
              <a:buFont typeface="Wingdings"/>
              <a:buChar char=""/>
              <a:tabLst>
                <a:tab pos="354965" algn="l"/>
                <a:tab pos="355600" algn="l"/>
              </a:tabLst>
            </a:pPr>
            <a:r>
              <a:rPr sz="1600" dirty="0">
                <a:solidFill>
                  <a:srgbClr val="404040"/>
                </a:solidFill>
                <a:latin typeface="Calibri"/>
                <a:cs typeface="Calibri"/>
              </a:rPr>
              <a:t>All </a:t>
            </a:r>
            <a:r>
              <a:rPr sz="1600" spc="-5" dirty="0">
                <a:solidFill>
                  <a:srgbClr val="404040"/>
                </a:solidFill>
                <a:latin typeface="Calibri"/>
                <a:cs typeface="Calibri"/>
              </a:rPr>
              <a:t>SNP </a:t>
            </a:r>
            <a:r>
              <a:rPr sz="1600" spc="-10" dirty="0">
                <a:solidFill>
                  <a:srgbClr val="404040"/>
                </a:solidFill>
                <a:latin typeface="Calibri"/>
                <a:cs typeface="Calibri"/>
              </a:rPr>
              <a:t>members </a:t>
            </a:r>
            <a:r>
              <a:rPr sz="1600" spc="-15" dirty="0">
                <a:solidFill>
                  <a:srgbClr val="404040"/>
                </a:solidFill>
                <a:latin typeface="Calibri"/>
                <a:cs typeface="Calibri"/>
              </a:rPr>
              <a:t>are asked </a:t>
            </a:r>
            <a:r>
              <a:rPr sz="1600" spc="-10" dirty="0">
                <a:solidFill>
                  <a:srgbClr val="404040"/>
                </a:solidFill>
                <a:latin typeface="Calibri"/>
                <a:cs typeface="Calibri"/>
              </a:rPr>
              <a:t>to complete </a:t>
            </a:r>
            <a:r>
              <a:rPr sz="1600" spc="-5" dirty="0">
                <a:solidFill>
                  <a:srgbClr val="404040"/>
                </a:solidFill>
                <a:latin typeface="Calibri"/>
                <a:cs typeface="Calibri"/>
              </a:rPr>
              <a:t>HRAs  </a:t>
            </a:r>
            <a:r>
              <a:rPr sz="1600" spc="-10" dirty="0">
                <a:solidFill>
                  <a:srgbClr val="404040"/>
                </a:solidFill>
                <a:latin typeface="Calibri"/>
                <a:cs typeface="Calibri"/>
              </a:rPr>
              <a:t>according to </a:t>
            </a:r>
            <a:r>
              <a:rPr sz="1600" spc="-5" dirty="0">
                <a:solidFill>
                  <a:srgbClr val="404040"/>
                </a:solidFill>
                <a:latin typeface="Calibri"/>
                <a:cs typeface="Calibri"/>
              </a:rPr>
              <a:t>the </a:t>
            </a:r>
            <a:r>
              <a:rPr sz="1600" spc="-10" dirty="0">
                <a:solidFill>
                  <a:srgbClr val="404040"/>
                </a:solidFill>
                <a:latin typeface="Calibri"/>
                <a:cs typeface="Calibri"/>
              </a:rPr>
              <a:t>following</a:t>
            </a:r>
            <a:r>
              <a:rPr sz="1600" spc="20" dirty="0">
                <a:solidFill>
                  <a:srgbClr val="404040"/>
                </a:solidFill>
                <a:latin typeface="Calibri"/>
                <a:cs typeface="Calibri"/>
              </a:rPr>
              <a:t> </a:t>
            </a:r>
            <a:r>
              <a:rPr sz="1600" spc="-5" dirty="0">
                <a:solidFill>
                  <a:srgbClr val="404040"/>
                </a:solidFill>
                <a:latin typeface="Calibri"/>
                <a:cs typeface="Calibri"/>
              </a:rPr>
              <a:t>schedule:</a:t>
            </a:r>
            <a:endParaRPr sz="1600" dirty="0">
              <a:latin typeface="Calibri"/>
              <a:cs typeface="Calibri"/>
            </a:endParaRPr>
          </a:p>
          <a:p>
            <a:pPr marL="355600" marR="335915" indent="-342900">
              <a:lnSpc>
                <a:spcPct val="80000"/>
              </a:lnSpc>
              <a:spcBef>
                <a:spcPts val="1005"/>
              </a:spcBef>
              <a:buClr>
                <a:srgbClr val="ACD333"/>
              </a:buClr>
              <a:buSzPct val="78125"/>
              <a:buFont typeface="Wingdings"/>
              <a:buChar char=""/>
              <a:tabLst>
                <a:tab pos="354965" algn="l"/>
                <a:tab pos="355600" algn="l"/>
              </a:tabLst>
            </a:pPr>
            <a:r>
              <a:rPr sz="1600" spc="-5" dirty="0">
                <a:solidFill>
                  <a:srgbClr val="404040"/>
                </a:solidFill>
                <a:latin typeface="Calibri"/>
                <a:cs typeface="Calibri"/>
              </a:rPr>
              <a:t>SNP HRA completion </a:t>
            </a:r>
            <a:r>
              <a:rPr sz="1600" spc="-20" dirty="0">
                <a:solidFill>
                  <a:srgbClr val="404040"/>
                </a:solidFill>
                <a:latin typeface="Calibri"/>
                <a:cs typeface="Calibri"/>
              </a:rPr>
              <a:t>rate </a:t>
            </a:r>
            <a:r>
              <a:rPr sz="1600" dirty="0">
                <a:solidFill>
                  <a:srgbClr val="404040"/>
                </a:solidFill>
                <a:latin typeface="Calibri"/>
                <a:cs typeface="Calibri"/>
              </a:rPr>
              <a:t>is </a:t>
            </a:r>
            <a:r>
              <a:rPr sz="1600" spc="-5" dirty="0">
                <a:solidFill>
                  <a:srgbClr val="404040"/>
                </a:solidFill>
                <a:latin typeface="Calibri"/>
                <a:cs typeface="Calibri"/>
              </a:rPr>
              <a:t>a </a:t>
            </a:r>
            <a:r>
              <a:rPr sz="1600" spc="-15" dirty="0">
                <a:solidFill>
                  <a:srgbClr val="404040"/>
                </a:solidFill>
                <a:latin typeface="Calibri"/>
                <a:cs typeface="Calibri"/>
              </a:rPr>
              <a:t>Part </a:t>
            </a:r>
            <a:r>
              <a:rPr sz="1600" spc="-5" dirty="0">
                <a:solidFill>
                  <a:srgbClr val="404040"/>
                </a:solidFill>
                <a:latin typeface="Calibri"/>
                <a:cs typeface="Calibri"/>
              </a:rPr>
              <a:t>C </a:t>
            </a:r>
            <a:r>
              <a:rPr sz="1600" spc="-10" dirty="0">
                <a:solidFill>
                  <a:srgbClr val="404040"/>
                </a:solidFill>
                <a:latin typeface="Calibri"/>
                <a:cs typeface="Calibri"/>
              </a:rPr>
              <a:t>reporting  requirement, </a:t>
            </a:r>
            <a:r>
              <a:rPr sz="1600" spc="-5" dirty="0">
                <a:solidFill>
                  <a:srgbClr val="404040"/>
                </a:solidFill>
                <a:latin typeface="Calibri"/>
                <a:cs typeface="Calibri"/>
              </a:rPr>
              <a:t>and </a:t>
            </a:r>
            <a:r>
              <a:rPr sz="1600" dirty="0">
                <a:solidFill>
                  <a:srgbClr val="404040"/>
                </a:solidFill>
                <a:latin typeface="Calibri"/>
                <a:cs typeface="Calibri"/>
              </a:rPr>
              <a:t>this </a:t>
            </a:r>
            <a:r>
              <a:rPr sz="1600" spc="-10" dirty="0">
                <a:solidFill>
                  <a:srgbClr val="404040"/>
                </a:solidFill>
                <a:latin typeface="Calibri"/>
                <a:cs typeface="Calibri"/>
              </a:rPr>
              <a:t>data </a:t>
            </a:r>
            <a:r>
              <a:rPr sz="1600" dirty="0">
                <a:solidFill>
                  <a:srgbClr val="404040"/>
                </a:solidFill>
                <a:latin typeface="Calibri"/>
                <a:cs typeface="Calibri"/>
              </a:rPr>
              <a:t>is </a:t>
            </a:r>
            <a:r>
              <a:rPr sz="1600" spc="-5" dirty="0">
                <a:solidFill>
                  <a:srgbClr val="404040"/>
                </a:solidFill>
                <a:latin typeface="Calibri"/>
                <a:cs typeface="Calibri"/>
              </a:rPr>
              <a:t>also </a:t>
            </a:r>
            <a:r>
              <a:rPr sz="1600" spc="-10" dirty="0">
                <a:solidFill>
                  <a:srgbClr val="404040"/>
                </a:solidFill>
                <a:latin typeface="Calibri"/>
                <a:cs typeface="Calibri"/>
              </a:rPr>
              <a:t>reported </a:t>
            </a:r>
            <a:r>
              <a:rPr sz="1600" spc="-5" dirty="0">
                <a:solidFill>
                  <a:srgbClr val="404040"/>
                </a:solidFill>
                <a:latin typeface="Calibri"/>
                <a:cs typeface="Calibri"/>
              </a:rPr>
              <a:t>as a  CMS </a:t>
            </a:r>
            <a:r>
              <a:rPr sz="1600" spc="-15" dirty="0">
                <a:solidFill>
                  <a:srgbClr val="404040"/>
                </a:solidFill>
                <a:latin typeface="Calibri"/>
                <a:cs typeface="Calibri"/>
              </a:rPr>
              <a:t>star </a:t>
            </a:r>
            <a:r>
              <a:rPr sz="1600" spc="-10" dirty="0">
                <a:solidFill>
                  <a:srgbClr val="404040"/>
                </a:solidFill>
                <a:latin typeface="Calibri"/>
                <a:cs typeface="Calibri"/>
              </a:rPr>
              <a:t>measure</a:t>
            </a:r>
            <a:endParaRPr sz="1600" dirty="0">
              <a:latin typeface="Calibri"/>
              <a:cs typeface="Calibri"/>
            </a:endParaRPr>
          </a:p>
          <a:p>
            <a:pPr marL="355600" marR="5080" indent="-342900">
              <a:lnSpc>
                <a:spcPct val="80000"/>
              </a:lnSpc>
              <a:spcBef>
                <a:spcPts val="1000"/>
              </a:spcBef>
              <a:buClr>
                <a:srgbClr val="ACD333"/>
              </a:buClr>
              <a:buSzPct val="78125"/>
              <a:buFont typeface="Wingdings"/>
              <a:buChar char=""/>
              <a:tabLst>
                <a:tab pos="354965" algn="l"/>
                <a:tab pos="355600" algn="l"/>
              </a:tabLst>
            </a:pPr>
            <a:r>
              <a:rPr sz="1600" spc="-5" dirty="0">
                <a:solidFill>
                  <a:srgbClr val="404040"/>
                </a:solidFill>
                <a:latin typeface="Calibri"/>
                <a:cs typeface="Calibri"/>
              </a:rPr>
              <a:t>An HRA </a:t>
            </a:r>
            <a:r>
              <a:rPr sz="1600" dirty="0">
                <a:solidFill>
                  <a:srgbClr val="404040"/>
                </a:solidFill>
                <a:latin typeface="Calibri"/>
                <a:cs typeface="Calibri"/>
              </a:rPr>
              <a:t>is </a:t>
            </a:r>
            <a:r>
              <a:rPr sz="1600" spc="-5" dirty="0">
                <a:solidFill>
                  <a:srgbClr val="404040"/>
                </a:solidFill>
                <a:latin typeface="Calibri"/>
                <a:cs typeface="Calibri"/>
              </a:rPr>
              <a:t>mailed </a:t>
            </a:r>
            <a:r>
              <a:rPr sz="1600" spc="-10" dirty="0">
                <a:solidFill>
                  <a:srgbClr val="404040"/>
                </a:solidFill>
                <a:latin typeface="Calibri"/>
                <a:cs typeface="Calibri"/>
              </a:rPr>
              <a:t>to members </a:t>
            </a:r>
            <a:r>
              <a:rPr sz="1600" spc="-5" dirty="0">
                <a:solidFill>
                  <a:srgbClr val="404040"/>
                </a:solidFill>
                <a:latin typeface="Calibri"/>
                <a:cs typeface="Calibri"/>
              </a:rPr>
              <a:t>upon </a:t>
            </a:r>
            <a:r>
              <a:rPr sz="1600" spc="-10" dirty="0">
                <a:solidFill>
                  <a:srgbClr val="404040"/>
                </a:solidFill>
                <a:latin typeface="Calibri"/>
                <a:cs typeface="Calibri"/>
              </a:rPr>
              <a:t>enrollment  </a:t>
            </a:r>
            <a:r>
              <a:rPr sz="1600" spc="-5" dirty="0">
                <a:solidFill>
                  <a:srgbClr val="404040"/>
                </a:solidFill>
                <a:latin typeface="Calibri"/>
                <a:cs typeface="Calibri"/>
              </a:rPr>
              <a:t>and </a:t>
            </a:r>
            <a:r>
              <a:rPr sz="1600" spc="-15" dirty="0">
                <a:solidFill>
                  <a:srgbClr val="404040"/>
                </a:solidFill>
                <a:latin typeface="Calibri"/>
                <a:cs typeface="Calibri"/>
              </a:rPr>
              <a:t>annually, </a:t>
            </a:r>
            <a:r>
              <a:rPr sz="1600" spc="-20" dirty="0">
                <a:solidFill>
                  <a:srgbClr val="404040"/>
                </a:solidFill>
                <a:latin typeface="Calibri"/>
                <a:cs typeface="Calibri"/>
              </a:rPr>
              <a:t>thereafter, </a:t>
            </a:r>
            <a:r>
              <a:rPr sz="1600" spc="-10" dirty="0">
                <a:solidFill>
                  <a:srgbClr val="404040"/>
                </a:solidFill>
                <a:latin typeface="Calibri"/>
                <a:cs typeface="Calibri"/>
              </a:rPr>
              <a:t>to complete </a:t>
            </a:r>
            <a:r>
              <a:rPr sz="1600" spc="-5" dirty="0">
                <a:solidFill>
                  <a:srgbClr val="404040"/>
                </a:solidFill>
                <a:latin typeface="Calibri"/>
                <a:cs typeface="Calibri"/>
              </a:rPr>
              <a:t>and </a:t>
            </a:r>
            <a:r>
              <a:rPr sz="1600" spc="-15" dirty="0">
                <a:solidFill>
                  <a:srgbClr val="404040"/>
                </a:solidFill>
                <a:latin typeface="Calibri"/>
                <a:cs typeface="Calibri"/>
              </a:rPr>
              <a:t>return </a:t>
            </a:r>
            <a:r>
              <a:rPr sz="1600" spc="-10" dirty="0">
                <a:solidFill>
                  <a:srgbClr val="404040"/>
                </a:solidFill>
                <a:latin typeface="Calibri"/>
                <a:cs typeface="Calibri"/>
              </a:rPr>
              <a:t>by  </a:t>
            </a:r>
            <a:r>
              <a:rPr sz="1600" spc="-5" dirty="0">
                <a:solidFill>
                  <a:srgbClr val="404040"/>
                </a:solidFill>
                <a:latin typeface="Calibri"/>
                <a:cs typeface="Calibri"/>
              </a:rPr>
              <a:t>mail</a:t>
            </a:r>
            <a:endParaRPr sz="1600" dirty="0">
              <a:latin typeface="Calibri"/>
              <a:cs typeface="Calibri"/>
            </a:endParaRPr>
          </a:p>
          <a:p>
            <a:pPr marL="355600" marR="157480" indent="-342900">
              <a:lnSpc>
                <a:spcPct val="80000"/>
              </a:lnSpc>
              <a:spcBef>
                <a:spcPts val="994"/>
              </a:spcBef>
              <a:buClr>
                <a:srgbClr val="ACD333"/>
              </a:buClr>
              <a:buSzPct val="78125"/>
              <a:buFont typeface="Wingdings"/>
              <a:buChar char=""/>
              <a:tabLst>
                <a:tab pos="354965" algn="l"/>
                <a:tab pos="355600" algn="l"/>
              </a:tabLst>
            </a:pPr>
            <a:r>
              <a:rPr sz="1600" spc="-10" dirty="0">
                <a:solidFill>
                  <a:srgbClr val="404040"/>
                </a:solidFill>
                <a:latin typeface="Calibri"/>
                <a:cs typeface="Calibri"/>
              </a:rPr>
              <a:t>Members </a:t>
            </a:r>
            <a:r>
              <a:rPr sz="1600" spc="-5" dirty="0">
                <a:solidFill>
                  <a:srgbClr val="404040"/>
                </a:solidFill>
                <a:latin typeface="Calibri"/>
                <a:cs typeface="Calibri"/>
              </a:rPr>
              <a:t>who </a:t>
            </a:r>
            <a:r>
              <a:rPr sz="1600" spc="-15" dirty="0">
                <a:solidFill>
                  <a:srgbClr val="404040"/>
                </a:solidFill>
                <a:latin typeface="Calibri"/>
                <a:cs typeface="Calibri"/>
              </a:rPr>
              <a:t>have </a:t>
            </a:r>
            <a:r>
              <a:rPr sz="1600" spc="-5" dirty="0">
                <a:solidFill>
                  <a:srgbClr val="404040"/>
                </a:solidFill>
                <a:latin typeface="Calibri"/>
                <a:cs typeface="Calibri"/>
              </a:rPr>
              <a:t>not mailed back a </a:t>
            </a:r>
            <a:r>
              <a:rPr sz="1600" spc="-10" dirty="0">
                <a:solidFill>
                  <a:srgbClr val="404040"/>
                </a:solidFill>
                <a:latin typeface="Calibri"/>
                <a:cs typeface="Calibri"/>
              </a:rPr>
              <a:t>completed  </a:t>
            </a:r>
            <a:r>
              <a:rPr sz="1600" spc="-5" dirty="0">
                <a:solidFill>
                  <a:srgbClr val="404040"/>
                </a:solidFill>
                <a:latin typeface="Calibri"/>
                <a:cs typeface="Calibri"/>
              </a:rPr>
              <a:t>HRA will be called and </a:t>
            </a:r>
            <a:r>
              <a:rPr sz="1600" spc="-15" dirty="0">
                <a:solidFill>
                  <a:srgbClr val="404040"/>
                </a:solidFill>
                <a:latin typeface="Calibri"/>
                <a:cs typeface="Calibri"/>
              </a:rPr>
              <a:t>asked </a:t>
            </a:r>
            <a:r>
              <a:rPr sz="1600" spc="-10" dirty="0">
                <a:solidFill>
                  <a:srgbClr val="404040"/>
                </a:solidFill>
                <a:latin typeface="Calibri"/>
                <a:cs typeface="Calibri"/>
              </a:rPr>
              <a:t>to provide </a:t>
            </a:r>
            <a:r>
              <a:rPr sz="1600" spc="-5" dirty="0">
                <a:solidFill>
                  <a:srgbClr val="404040"/>
                </a:solidFill>
                <a:latin typeface="Calibri"/>
                <a:cs typeface="Calibri"/>
              </a:rPr>
              <a:t>HRA  </a:t>
            </a:r>
            <a:r>
              <a:rPr sz="1600" spc="-10" dirty="0">
                <a:solidFill>
                  <a:srgbClr val="404040"/>
                </a:solidFill>
                <a:latin typeface="Calibri"/>
                <a:cs typeface="Calibri"/>
              </a:rPr>
              <a:t>responses </a:t>
            </a:r>
            <a:r>
              <a:rPr sz="1600" spc="-15" dirty="0">
                <a:solidFill>
                  <a:srgbClr val="404040"/>
                </a:solidFill>
                <a:latin typeface="Calibri"/>
                <a:cs typeface="Calibri"/>
              </a:rPr>
              <a:t>over </a:t>
            </a:r>
            <a:r>
              <a:rPr sz="1600" spc="-5" dirty="0">
                <a:solidFill>
                  <a:srgbClr val="404040"/>
                </a:solidFill>
                <a:latin typeface="Calibri"/>
                <a:cs typeface="Calibri"/>
              </a:rPr>
              <a:t>the</a:t>
            </a:r>
            <a:r>
              <a:rPr sz="1600" spc="80" dirty="0">
                <a:solidFill>
                  <a:srgbClr val="404040"/>
                </a:solidFill>
                <a:latin typeface="Calibri"/>
                <a:cs typeface="Calibri"/>
              </a:rPr>
              <a:t> </a:t>
            </a:r>
            <a:r>
              <a:rPr sz="1600" spc="-5" dirty="0">
                <a:solidFill>
                  <a:srgbClr val="404040"/>
                </a:solidFill>
                <a:latin typeface="Calibri"/>
                <a:cs typeface="Calibri"/>
              </a:rPr>
              <a:t>phone</a:t>
            </a:r>
            <a:endParaRPr sz="1600" dirty="0">
              <a:latin typeface="Calibri"/>
              <a:cs typeface="Calibri"/>
            </a:endParaRPr>
          </a:p>
          <a:p>
            <a:pPr marL="756285" marR="13970" lvl="1" indent="-287020">
              <a:lnSpc>
                <a:spcPct val="80000"/>
              </a:lnSpc>
              <a:spcBef>
                <a:spcPts val="1010"/>
              </a:spcBef>
              <a:buClr>
                <a:srgbClr val="ACD333"/>
              </a:buClr>
              <a:buSzPct val="78125"/>
              <a:buFont typeface="Wingdings"/>
              <a:buChar char=""/>
              <a:tabLst>
                <a:tab pos="756285" algn="l"/>
                <a:tab pos="756920" algn="l"/>
              </a:tabLst>
            </a:pPr>
            <a:r>
              <a:rPr sz="1600" spc="-5" dirty="0">
                <a:solidFill>
                  <a:srgbClr val="404040"/>
                </a:solidFill>
                <a:latin typeface="Calibri"/>
                <a:cs typeface="Calibri"/>
              </a:rPr>
              <a:t>The plan will </a:t>
            </a:r>
            <a:r>
              <a:rPr sz="1600" spc="-20" dirty="0">
                <a:solidFill>
                  <a:srgbClr val="404040"/>
                </a:solidFill>
                <a:latin typeface="Calibri"/>
                <a:cs typeface="Calibri"/>
              </a:rPr>
              <a:t>make </a:t>
            </a:r>
            <a:r>
              <a:rPr sz="1600" spc="-10" dirty="0">
                <a:solidFill>
                  <a:srgbClr val="404040"/>
                </a:solidFill>
                <a:latin typeface="Calibri"/>
                <a:cs typeface="Calibri"/>
              </a:rPr>
              <a:t>at </a:t>
            </a:r>
            <a:r>
              <a:rPr sz="1600" spc="-5" dirty="0">
                <a:solidFill>
                  <a:srgbClr val="404040"/>
                </a:solidFill>
                <a:latin typeface="Calibri"/>
                <a:cs typeface="Calibri"/>
              </a:rPr>
              <a:t>l</a:t>
            </a:r>
            <a:r>
              <a:rPr lang="en-US" sz="1600" spc="-5" dirty="0">
                <a:solidFill>
                  <a:srgbClr val="404040"/>
                </a:solidFill>
                <a:latin typeface="Calibri"/>
                <a:cs typeface="Calibri"/>
              </a:rPr>
              <a:t>ea</a:t>
            </a:r>
            <a:r>
              <a:rPr sz="1600" spc="-5" dirty="0">
                <a:solidFill>
                  <a:srgbClr val="404040"/>
                </a:solidFill>
                <a:latin typeface="Calibri"/>
                <a:cs typeface="Calibri"/>
              </a:rPr>
              <a:t>st </a:t>
            </a:r>
            <a:r>
              <a:rPr lang="en-US" sz="1600" spc="-5" dirty="0">
                <a:solidFill>
                  <a:srgbClr val="404040"/>
                </a:solidFill>
                <a:latin typeface="Calibri"/>
                <a:cs typeface="Calibri"/>
              </a:rPr>
              <a:t>3</a:t>
            </a:r>
            <a:r>
              <a:rPr sz="1600" spc="-5" dirty="0">
                <a:solidFill>
                  <a:srgbClr val="404040"/>
                </a:solidFill>
                <a:latin typeface="Calibri"/>
                <a:cs typeface="Calibri"/>
              </a:rPr>
              <a:t> </a:t>
            </a:r>
            <a:r>
              <a:rPr sz="1600" spc="-10" dirty="0">
                <a:solidFill>
                  <a:srgbClr val="404040"/>
                </a:solidFill>
                <a:latin typeface="Calibri"/>
                <a:cs typeface="Calibri"/>
              </a:rPr>
              <a:t>attempts to obtain  </a:t>
            </a:r>
            <a:r>
              <a:rPr sz="1600" spc="-5" dirty="0">
                <a:solidFill>
                  <a:srgbClr val="404040"/>
                </a:solidFill>
                <a:latin typeface="Calibri"/>
                <a:cs typeface="Calibri"/>
              </a:rPr>
              <a:t>the </a:t>
            </a:r>
            <a:r>
              <a:rPr sz="1600" spc="-10" dirty="0">
                <a:solidFill>
                  <a:srgbClr val="404040"/>
                </a:solidFill>
                <a:latin typeface="Calibri"/>
                <a:cs typeface="Calibri"/>
              </a:rPr>
              <a:t>written </a:t>
            </a:r>
            <a:r>
              <a:rPr sz="1600" spc="-5" dirty="0">
                <a:solidFill>
                  <a:srgbClr val="404040"/>
                </a:solidFill>
                <a:latin typeface="Calibri"/>
                <a:cs typeface="Calibri"/>
              </a:rPr>
              <a:t>HRA or </a:t>
            </a:r>
            <a:r>
              <a:rPr sz="1600" spc="-10" dirty="0">
                <a:solidFill>
                  <a:srgbClr val="404040"/>
                </a:solidFill>
                <a:latin typeface="Calibri"/>
                <a:cs typeface="Calibri"/>
              </a:rPr>
              <a:t>complete </a:t>
            </a:r>
            <a:r>
              <a:rPr sz="1600" spc="-5" dirty="0">
                <a:solidFill>
                  <a:srgbClr val="404040"/>
                </a:solidFill>
                <a:latin typeface="Calibri"/>
                <a:cs typeface="Calibri"/>
              </a:rPr>
              <a:t>the</a:t>
            </a:r>
            <a:r>
              <a:rPr sz="1600" spc="75" dirty="0">
                <a:solidFill>
                  <a:srgbClr val="404040"/>
                </a:solidFill>
                <a:latin typeface="Calibri"/>
                <a:cs typeface="Calibri"/>
              </a:rPr>
              <a:t> </a:t>
            </a:r>
            <a:r>
              <a:rPr sz="1600" spc="-5" dirty="0">
                <a:solidFill>
                  <a:srgbClr val="404040"/>
                </a:solidFill>
                <a:latin typeface="Calibri"/>
                <a:cs typeface="Calibri"/>
              </a:rPr>
              <a:t>HRA</a:t>
            </a:r>
            <a:endParaRPr sz="1600" dirty="0">
              <a:latin typeface="Calibri"/>
              <a:cs typeface="Calibri"/>
            </a:endParaRPr>
          </a:p>
        </p:txBody>
      </p:sp>
      <p:sp>
        <p:nvSpPr>
          <p:cNvPr id="6" name="object 6"/>
          <p:cNvSpPr txBox="1"/>
          <p:nvPr/>
        </p:nvSpPr>
        <p:spPr>
          <a:xfrm>
            <a:off x="7713980" y="5114335"/>
            <a:ext cx="4136390" cy="669290"/>
          </a:xfrm>
          <a:prstGeom prst="rect">
            <a:avLst/>
          </a:prstGeom>
        </p:spPr>
        <p:txBody>
          <a:bodyPr vert="horz" wrap="square" lIns="0" tIns="90805" rIns="0" bIns="0" rtlCol="0">
            <a:spAutoFit/>
          </a:bodyPr>
          <a:lstStyle/>
          <a:p>
            <a:pPr marL="299085">
              <a:lnSpc>
                <a:spcPct val="100000"/>
              </a:lnSpc>
              <a:spcBef>
                <a:spcPts val="715"/>
              </a:spcBef>
            </a:pPr>
            <a:r>
              <a:rPr sz="1600" spc="-5" dirty="0">
                <a:solidFill>
                  <a:srgbClr val="404040"/>
                </a:solidFill>
                <a:latin typeface="Calibri"/>
                <a:cs typeface="Calibri"/>
              </a:rPr>
              <a:t>telephonically</a:t>
            </a:r>
            <a:endParaRPr sz="1600" dirty="0">
              <a:latin typeface="Calibri"/>
              <a:cs typeface="Calibri"/>
            </a:endParaRPr>
          </a:p>
          <a:p>
            <a:pPr marL="299085" indent="-287020">
              <a:lnSpc>
                <a:spcPct val="100000"/>
              </a:lnSpc>
              <a:spcBef>
                <a:spcPts val="610"/>
              </a:spcBef>
              <a:buClr>
                <a:srgbClr val="ACD333"/>
              </a:buClr>
              <a:buSzPct val="78125"/>
              <a:buFont typeface="Wingdings"/>
              <a:buChar char=""/>
              <a:tabLst>
                <a:tab pos="299085" algn="l"/>
                <a:tab pos="299720" algn="l"/>
              </a:tabLst>
            </a:pPr>
            <a:r>
              <a:rPr sz="1600" spc="-5" dirty="0">
                <a:solidFill>
                  <a:srgbClr val="404040"/>
                </a:solidFill>
                <a:latin typeface="Calibri"/>
                <a:cs typeface="Calibri"/>
              </a:rPr>
              <a:t>Ultimate </a:t>
            </a:r>
            <a:r>
              <a:rPr sz="1600" spc="-10" dirty="0">
                <a:solidFill>
                  <a:srgbClr val="404040"/>
                </a:solidFill>
                <a:latin typeface="Calibri"/>
                <a:cs typeface="Calibri"/>
              </a:rPr>
              <a:t>documents </a:t>
            </a:r>
            <a:r>
              <a:rPr sz="1600" dirty="0">
                <a:solidFill>
                  <a:srgbClr val="404040"/>
                </a:solidFill>
                <a:latin typeface="Calibri"/>
                <a:cs typeface="Calibri"/>
              </a:rPr>
              <a:t>all </a:t>
            </a:r>
            <a:r>
              <a:rPr sz="1600" spc="-10" dirty="0">
                <a:solidFill>
                  <a:srgbClr val="404040"/>
                </a:solidFill>
                <a:latin typeface="Calibri"/>
                <a:cs typeface="Calibri"/>
              </a:rPr>
              <a:t>attempts to obtain </a:t>
            </a:r>
            <a:r>
              <a:rPr sz="1600" spc="-5" dirty="0">
                <a:solidFill>
                  <a:srgbClr val="404040"/>
                </a:solidFill>
                <a:latin typeface="Calibri"/>
                <a:cs typeface="Calibri"/>
              </a:rPr>
              <a:t>the</a:t>
            </a:r>
            <a:endParaRPr sz="1600" dirty="0">
              <a:latin typeface="Calibri"/>
              <a:cs typeface="Calibri"/>
            </a:endParaRPr>
          </a:p>
        </p:txBody>
      </p:sp>
      <p:sp>
        <p:nvSpPr>
          <p:cNvPr id="7" name="object 7"/>
          <p:cNvSpPr txBox="1"/>
          <p:nvPr/>
        </p:nvSpPr>
        <p:spPr>
          <a:xfrm>
            <a:off x="8000492" y="5709551"/>
            <a:ext cx="3926840" cy="80518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404040"/>
                </a:solidFill>
                <a:latin typeface="Calibri"/>
                <a:cs typeface="Calibri"/>
              </a:rPr>
              <a:t>member’s completed </a:t>
            </a:r>
            <a:r>
              <a:rPr sz="1600" spc="-5" dirty="0">
                <a:solidFill>
                  <a:srgbClr val="404040"/>
                </a:solidFill>
                <a:latin typeface="Calibri"/>
                <a:cs typeface="Calibri"/>
              </a:rPr>
              <a:t>HRA </a:t>
            </a:r>
            <a:r>
              <a:rPr sz="1600" spc="-15" dirty="0">
                <a:solidFill>
                  <a:srgbClr val="404040"/>
                </a:solidFill>
                <a:latin typeface="Calibri"/>
                <a:cs typeface="Calibri"/>
              </a:rPr>
              <a:t>for </a:t>
            </a:r>
            <a:r>
              <a:rPr sz="1600" spc="-5" dirty="0">
                <a:solidFill>
                  <a:srgbClr val="404040"/>
                </a:solidFill>
                <a:latin typeface="Calibri"/>
                <a:cs typeface="Calibri"/>
              </a:rPr>
              <a:t>audit</a:t>
            </a:r>
            <a:r>
              <a:rPr sz="1600" spc="70" dirty="0">
                <a:solidFill>
                  <a:srgbClr val="404040"/>
                </a:solidFill>
                <a:latin typeface="Calibri"/>
                <a:cs typeface="Calibri"/>
              </a:rPr>
              <a:t> </a:t>
            </a:r>
            <a:r>
              <a:rPr sz="1600" spc="-5" dirty="0">
                <a:solidFill>
                  <a:srgbClr val="404040"/>
                </a:solidFill>
                <a:latin typeface="Calibri"/>
                <a:cs typeface="Calibri"/>
              </a:rPr>
              <a:t>purposes</a:t>
            </a:r>
            <a:endParaRPr sz="1600" dirty="0">
              <a:latin typeface="Calibri"/>
              <a:cs typeface="Calibri"/>
            </a:endParaRPr>
          </a:p>
          <a:p>
            <a:pPr>
              <a:lnSpc>
                <a:spcPct val="100000"/>
              </a:lnSpc>
              <a:spcBef>
                <a:spcPts val="35"/>
              </a:spcBef>
            </a:pPr>
            <a:endParaRPr sz="2250" dirty="0">
              <a:latin typeface="Calibri"/>
              <a:cs typeface="Calibri"/>
            </a:endParaRPr>
          </a:p>
          <a:p>
            <a:pPr marR="5080" algn="r">
              <a:lnSpc>
                <a:spcPct val="100000"/>
              </a:lnSpc>
            </a:pPr>
            <a:endParaRPr sz="1200" dirty="0">
              <a:latin typeface="Century Gothic"/>
              <a:cs typeface="Century Gothic"/>
            </a:endParaRPr>
          </a:p>
        </p:txBody>
      </p:sp>
      <p:sp>
        <p:nvSpPr>
          <p:cNvPr id="8" name="object 8"/>
          <p:cNvSpPr/>
          <p:nvPr/>
        </p:nvSpPr>
        <p:spPr>
          <a:xfrm>
            <a:off x="446531" y="2519172"/>
            <a:ext cx="6103619" cy="1903475"/>
          </a:xfrm>
          <a:prstGeom prst="rect">
            <a:avLst/>
          </a:prstGeom>
          <a:blipFill>
            <a:blip r:embed="rId2" cstate="print"/>
            <a:stretch>
              <a:fillRect/>
            </a:stretch>
          </a:blipFill>
        </p:spPr>
        <p:txBody>
          <a:bodyPr wrap="square" lIns="0" tIns="0" rIns="0" bIns="0" rtlCol="0"/>
          <a:lstStyle/>
          <a:p>
            <a:endParaRPr/>
          </a:p>
        </p:txBody>
      </p:sp>
      <p:sp>
        <p:nvSpPr>
          <p:cNvPr id="9" name="Slide Number Placeholder 8">
            <a:extLst>
              <a:ext uri="{FF2B5EF4-FFF2-40B4-BE49-F238E27FC236}">
                <a16:creationId xmlns:a16="http://schemas.microsoft.com/office/drawing/2014/main" id="{DF7F952D-F7E0-48F1-8106-3ECF7B9D37F7}"/>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22</a:t>
            </a:fld>
            <a:endParaRPr lang="en-US" dirty="0"/>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22992" y="307929"/>
            <a:ext cx="954405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p:txBody>
      </p:sp>
      <p:sp>
        <p:nvSpPr>
          <p:cNvPr id="5" name="object 5"/>
          <p:cNvSpPr txBox="1"/>
          <p:nvPr/>
        </p:nvSpPr>
        <p:spPr>
          <a:xfrm>
            <a:off x="590467" y="1416578"/>
            <a:ext cx="10840720" cy="4272915"/>
          </a:xfrm>
          <a:prstGeom prst="rect">
            <a:avLst/>
          </a:prstGeom>
        </p:spPr>
        <p:txBody>
          <a:bodyPr vert="horz" wrap="square" lIns="0" tIns="139065" rIns="0" bIns="0" rtlCol="0">
            <a:spAutoFit/>
          </a:bodyPr>
          <a:lstStyle/>
          <a:p>
            <a:pPr marL="12700">
              <a:lnSpc>
                <a:spcPct val="100000"/>
              </a:lnSpc>
              <a:spcBef>
                <a:spcPts val="1095"/>
              </a:spcBef>
            </a:pPr>
            <a:r>
              <a:rPr sz="2200" b="1" spc="-10" dirty="0">
                <a:latin typeface="Calibri"/>
                <a:cs typeface="Calibri"/>
              </a:rPr>
              <a:t>Health </a:t>
            </a:r>
            <a:r>
              <a:rPr sz="2200" b="1" spc="-5" dirty="0">
                <a:latin typeface="Calibri"/>
                <a:cs typeface="Calibri"/>
              </a:rPr>
              <a:t>Risk </a:t>
            </a:r>
            <a:r>
              <a:rPr sz="2200" b="1" spc="-10" dirty="0">
                <a:latin typeface="Calibri"/>
                <a:cs typeface="Calibri"/>
              </a:rPr>
              <a:t>Assessments</a:t>
            </a:r>
            <a:r>
              <a:rPr sz="2200" b="1" spc="60" dirty="0">
                <a:latin typeface="Calibri"/>
                <a:cs typeface="Calibri"/>
              </a:rPr>
              <a:t> </a:t>
            </a:r>
            <a:r>
              <a:rPr sz="2200" b="1" spc="-5" dirty="0">
                <a:latin typeface="Calibri"/>
                <a:cs typeface="Calibri"/>
              </a:rPr>
              <a:t>(HRA)</a:t>
            </a:r>
            <a:endParaRPr sz="2200" dirty="0">
              <a:latin typeface="Calibri"/>
              <a:cs typeface="Calibri"/>
            </a:endParaRPr>
          </a:p>
          <a:p>
            <a:pPr marL="355600" marR="549910" indent="-342900">
              <a:lnSpc>
                <a:spcPct val="100000"/>
              </a:lnSpc>
              <a:spcBef>
                <a:spcPts val="994"/>
              </a:spcBef>
              <a:buClr>
                <a:srgbClr val="ACD333"/>
              </a:buClr>
              <a:buSzPct val="79545"/>
              <a:buFont typeface="Wingdings"/>
              <a:buChar char=""/>
              <a:tabLst>
                <a:tab pos="354965" algn="l"/>
                <a:tab pos="355600" algn="l"/>
              </a:tabLst>
            </a:pPr>
            <a:r>
              <a:rPr sz="2200" spc="-10" dirty="0">
                <a:latin typeface="Calibri"/>
                <a:cs typeface="Calibri"/>
              </a:rPr>
              <a:t>The HRA </a:t>
            </a:r>
            <a:r>
              <a:rPr sz="2200" spc="-20" dirty="0">
                <a:latin typeface="Calibri"/>
                <a:cs typeface="Calibri"/>
              </a:rPr>
              <a:t>gathers </a:t>
            </a:r>
            <a:r>
              <a:rPr sz="2200" spc="-15" dirty="0">
                <a:latin typeface="Calibri"/>
                <a:cs typeface="Calibri"/>
              </a:rPr>
              <a:t>information regarding </a:t>
            </a:r>
            <a:r>
              <a:rPr sz="2200" spc="-10" dirty="0">
                <a:latin typeface="Calibri"/>
                <a:cs typeface="Calibri"/>
              </a:rPr>
              <a:t>the member’s specialized medical, psychosocial,  </a:t>
            </a:r>
            <a:r>
              <a:rPr sz="2200" spc="-5" dirty="0">
                <a:latin typeface="Calibri"/>
                <a:cs typeface="Calibri"/>
              </a:rPr>
              <a:t>functional, </a:t>
            </a:r>
            <a:r>
              <a:rPr sz="2200" spc="-15" dirty="0">
                <a:latin typeface="Calibri"/>
                <a:cs typeface="Calibri"/>
              </a:rPr>
              <a:t>mental </a:t>
            </a:r>
            <a:r>
              <a:rPr sz="2200" spc="-5" dirty="0">
                <a:latin typeface="Calibri"/>
                <a:cs typeface="Calibri"/>
              </a:rPr>
              <a:t>health, and </a:t>
            </a:r>
            <a:r>
              <a:rPr sz="2200" spc="-10" dirty="0">
                <a:latin typeface="Calibri"/>
                <a:cs typeface="Calibri"/>
              </a:rPr>
              <a:t>cognitive</a:t>
            </a:r>
            <a:r>
              <a:rPr sz="2200" spc="25" dirty="0">
                <a:latin typeface="Calibri"/>
                <a:cs typeface="Calibri"/>
              </a:rPr>
              <a:t> </a:t>
            </a:r>
            <a:r>
              <a:rPr sz="2200" spc="-5" dirty="0">
                <a:latin typeface="Calibri"/>
                <a:cs typeface="Calibri"/>
              </a:rPr>
              <a:t>needs</a:t>
            </a:r>
            <a:endParaRPr sz="2200" dirty="0">
              <a:latin typeface="Calibri"/>
              <a:cs typeface="Calibri"/>
            </a:endParaRPr>
          </a:p>
          <a:p>
            <a:pPr marL="355600" marR="673735" indent="-342900">
              <a:lnSpc>
                <a:spcPct val="100000"/>
              </a:lnSpc>
              <a:spcBef>
                <a:spcPts val="994"/>
              </a:spcBef>
              <a:buClr>
                <a:srgbClr val="ACD333"/>
              </a:buClr>
              <a:buSzPct val="79545"/>
              <a:buFont typeface="Wingdings"/>
              <a:buChar char=""/>
              <a:tabLst>
                <a:tab pos="354965" algn="l"/>
                <a:tab pos="355600" algn="l"/>
              </a:tabLst>
            </a:pPr>
            <a:r>
              <a:rPr sz="2200" spc="-15" dirty="0">
                <a:latin typeface="Calibri"/>
                <a:cs typeface="Calibri"/>
              </a:rPr>
              <a:t>Members </a:t>
            </a:r>
            <a:r>
              <a:rPr sz="2200" spc="-5" dirty="0">
                <a:latin typeface="Calibri"/>
                <a:cs typeface="Calibri"/>
              </a:rPr>
              <a:t>also </a:t>
            </a:r>
            <a:r>
              <a:rPr sz="2200" spc="-15" dirty="0">
                <a:latin typeface="Calibri"/>
                <a:cs typeface="Calibri"/>
              </a:rPr>
              <a:t>receive </a:t>
            </a:r>
            <a:r>
              <a:rPr sz="2200" spc="-5" dirty="0">
                <a:latin typeface="Calibri"/>
                <a:cs typeface="Calibri"/>
              </a:rPr>
              <a:t>disease-specific </a:t>
            </a:r>
            <a:r>
              <a:rPr sz="2200" spc="-10" dirty="0">
                <a:latin typeface="Calibri"/>
                <a:cs typeface="Calibri"/>
              </a:rPr>
              <a:t>assessment </a:t>
            </a:r>
            <a:r>
              <a:rPr sz="2200" spc="-5" dirty="0">
                <a:latin typeface="Calibri"/>
                <a:cs typeface="Calibri"/>
              </a:rPr>
              <a:t>tools, as </a:t>
            </a:r>
            <a:r>
              <a:rPr sz="2200" spc="-10" dirty="0">
                <a:latin typeface="Calibri"/>
                <a:cs typeface="Calibri"/>
              </a:rPr>
              <a:t>appropriate, </a:t>
            </a:r>
            <a:r>
              <a:rPr sz="2200" spc="-5" dirty="0">
                <a:latin typeface="Calibri"/>
                <a:cs typeface="Calibri"/>
              </a:rPr>
              <a:t>based </a:t>
            </a:r>
            <a:r>
              <a:rPr sz="2200" dirty="0">
                <a:latin typeface="Calibri"/>
                <a:cs typeface="Calibri"/>
              </a:rPr>
              <a:t>on </a:t>
            </a:r>
            <a:r>
              <a:rPr sz="2200" spc="-10" dirty="0">
                <a:latin typeface="Calibri"/>
                <a:cs typeface="Calibri"/>
              </a:rPr>
              <a:t>HRA  responses </a:t>
            </a:r>
            <a:r>
              <a:rPr sz="2200" dirty="0">
                <a:latin typeface="Calibri"/>
                <a:cs typeface="Calibri"/>
              </a:rPr>
              <a:t>or </a:t>
            </a:r>
            <a:r>
              <a:rPr sz="2200" spc="-5" dirty="0">
                <a:latin typeface="Calibri"/>
                <a:cs typeface="Calibri"/>
              </a:rPr>
              <a:t>based </a:t>
            </a:r>
            <a:r>
              <a:rPr sz="2200" dirty="0">
                <a:latin typeface="Calibri"/>
                <a:cs typeface="Calibri"/>
              </a:rPr>
              <a:t>on </a:t>
            </a:r>
            <a:r>
              <a:rPr sz="2200" spc="-10" dirty="0">
                <a:latin typeface="Calibri"/>
                <a:cs typeface="Calibri"/>
              </a:rPr>
              <a:t>chronic conditions </a:t>
            </a:r>
            <a:r>
              <a:rPr sz="2200" spc="-5" dirty="0">
                <a:latin typeface="Calibri"/>
                <a:cs typeface="Calibri"/>
              </a:rPr>
              <a:t>as </a:t>
            </a:r>
            <a:r>
              <a:rPr sz="2200" spc="-15" dirty="0">
                <a:latin typeface="Calibri"/>
                <a:cs typeface="Calibri"/>
              </a:rPr>
              <a:t>indicated </a:t>
            </a:r>
            <a:r>
              <a:rPr sz="2200" spc="-10" dirty="0">
                <a:latin typeface="Calibri"/>
                <a:cs typeface="Calibri"/>
              </a:rPr>
              <a:t>by </a:t>
            </a:r>
            <a:r>
              <a:rPr sz="2200" spc="-5" dirty="0">
                <a:latin typeface="Calibri"/>
                <a:cs typeface="Calibri"/>
              </a:rPr>
              <a:t>their SNP</a:t>
            </a:r>
            <a:r>
              <a:rPr sz="2200" spc="105" dirty="0">
                <a:latin typeface="Calibri"/>
                <a:cs typeface="Calibri"/>
              </a:rPr>
              <a:t> </a:t>
            </a:r>
            <a:r>
              <a:rPr sz="2200" spc="-15" dirty="0">
                <a:latin typeface="Calibri"/>
                <a:cs typeface="Calibri"/>
              </a:rPr>
              <a:t>enrollment</a:t>
            </a:r>
            <a:endParaRPr sz="2200" dirty="0">
              <a:latin typeface="Calibri"/>
              <a:cs typeface="Calibri"/>
            </a:endParaRPr>
          </a:p>
          <a:p>
            <a:pPr marL="355600" indent="-342900">
              <a:lnSpc>
                <a:spcPct val="100000"/>
              </a:lnSpc>
              <a:spcBef>
                <a:spcPts val="1010"/>
              </a:spcBef>
              <a:buClr>
                <a:srgbClr val="ACD333"/>
              </a:buClr>
              <a:buSzPct val="79545"/>
              <a:buFont typeface="Wingdings"/>
              <a:buChar char=""/>
              <a:tabLst>
                <a:tab pos="354965" algn="l"/>
                <a:tab pos="355600" algn="l"/>
              </a:tabLst>
            </a:pPr>
            <a:r>
              <a:rPr sz="2200" spc="-10" dirty="0">
                <a:latin typeface="Calibri"/>
                <a:cs typeface="Calibri"/>
              </a:rPr>
              <a:t>Information </a:t>
            </a:r>
            <a:r>
              <a:rPr sz="2200" spc="-15" dirty="0">
                <a:latin typeface="Calibri"/>
                <a:cs typeface="Calibri"/>
              </a:rPr>
              <a:t>gathered </a:t>
            </a:r>
            <a:r>
              <a:rPr sz="2200" spc="-10" dirty="0">
                <a:latin typeface="Calibri"/>
                <a:cs typeface="Calibri"/>
              </a:rPr>
              <a:t>through the HRA </a:t>
            </a:r>
            <a:r>
              <a:rPr sz="2200" spc="-5" dirty="0">
                <a:latin typeface="Calibri"/>
                <a:cs typeface="Calibri"/>
              </a:rPr>
              <a:t>and disease-specific </a:t>
            </a:r>
            <a:r>
              <a:rPr sz="2200" spc="-10" dirty="0">
                <a:latin typeface="Calibri"/>
                <a:cs typeface="Calibri"/>
              </a:rPr>
              <a:t>tools </a:t>
            </a:r>
            <a:r>
              <a:rPr sz="2200" spc="-5" dirty="0">
                <a:latin typeface="Calibri"/>
                <a:cs typeface="Calibri"/>
              </a:rPr>
              <a:t>is used</a:t>
            </a:r>
            <a:r>
              <a:rPr sz="2200" spc="95" dirty="0">
                <a:latin typeface="Calibri"/>
                <a:cs typeface="Calibri"/>
              </a:rPr>
              <a:t> </a:t>
            </a:r>
            <a:r>
              <a:rPr sz="2200" spc="-10" dirty="0">
                <a:latin typeface="Calibri"/>
                <a:cs typeface="Calibri"/>
              </a:rPr>
              <a:t>to:</a:t>
            </a:r>
            <a:endParaRPr sz="2200" dirty="0">
              <a:latin typeface="Calibri"/>
              <a:cs typeface="Calibri"/>
            </a:endParaRPr>
          </a:p>
          <a:p>
            <a:pPr marL="756285" lvl="1" indent="-287020">
              <a:lnSpc>
                <a:spcPct val="100000"/>
              </a:lnSpc>
              <a:spcBef>
                <a:spcPts val="1005"/>
              </a:spcBef>
              <a:buClr>
                <a:srgbClr val="ACD333"/>
              </a:buClr>
              <a:buSzPct val="80000"/>
              <a:buFont typeface="Wingdings"/>
              <a:buChar char=""/>
              <a:tabLst>
                <a:tab pos="756285" algn="l"/>
                <a:tab pos="756920" algn="l"/>
              </a:tabLst>
            </a:pPr>
            <a:r>
              <a:rPr sz="2000" spc="-10" dirty="0">
                <a:latin typeface="Calibri"/>
                <a:cs typeface="Calibri"/>
              </a:rPr>
              <a:t>Initiate </a:t>
            </a:r>
            <a:r>
              <a:rPr sz="2000" dirty="0">
                <a:latin typeface="Calibri"/>
                <a:cs typeface="Calibri"/>
              </a:rPr>
              <a:t>the </a:t>
            </a:r>
            <a:r>
              <a:rPr sz="2000" spc="-10" dirty="0">
                <a:latin typeface="Calibri"/>
                <a:cs typeface="Calibri"/>
              </a:rPr>
              <a:t>care </a:t>
            </a:r>
            <a:r>
              <a:rPr sz="2000" spc="-5" dirty="0">
                <a:latin typeface="Calibri"/>
                <a:cs typeface="Calibri"/>
              </a:rPr>
              <a:t>management </a:t>
            </a:r>
            <a:r>
              <a:rPr sz="2000" spc="-10" dirty="0">
                <a:latin typeface="Calibri"/>
                <a:cs typeface="Calibri"/>
              </a:rPr>
              <a:t>process </a:t>
            </a:r>
            <a:r>
              <a:rPr sz="2000" dirty="0">
                <a:latin typeface="Calibri"/>
                <a:cs typeface="Calibri"/>
              </a:rPr>
              <a:t>and </a:t>
            </a:r>
            <a:r>
              <a:rPr sz="2000" spc="-15" dirty="0">
                <a:latin typeface="Calibri"/>
                <a:cs typeface="Calibri"/>
              </a:rPr>
              <a:t>to </a:t>
            </a:r>
            <a:r>
              <a:rPr sz="2000" spc="-10" dirty="0">
                <a:latin typeface="Calibri"/>
                <a:cs typeface="Calibri"/>
              </a:rPr>
              <a:t>stratify </a:t>
            </a:r>
            <a:r>
              <a:rPr sz="2000" dirty="0">
                <a:latin typeface="Calibri"/>
                <a:cs typeface="Calibri"/>
              </a:rPr>
              <a:t>the </a:t>
            </a:r>
            <a:r>
              <a:rPr sz="2000" spc="-5" dirty="0">
                <a:latin typeface="Calibri"/>
                <a:cs typeface="Calibri"/>
              </a:rPr>
              <a:t>member by individual risk</a:t>
            </a:r>
            <a:r>
              <a:rPr sz="2000" spc="204" dirty="0">
                <a:latin typeface="Calibri"/>
                <a:cs typeface="Calibri"/>
              </a:rPr>
              <a:t> </a:t>
            </a:r>
            <a:r>
              <a:rPr sz="2000" spc="-10" dirty="0">
                <a:latin typeface="Calibri"/>
                <a:cs typeface="Calibri"/>
              </a:rPr>
              <a:t>characteristics</a:t>
            </a:r>
            <a:endParaRPr sz="2000" dirty="0">
              <a:latin typeface="Calibri"/>
              <a:cs typeface="Calibri"/>
            </a:endParaRPr>
          </a:p>
          <a:p>
            <a:pPr marL="756285" lvl="1" indent="-287020">
              <a:lnSpc>
                <a:spcPct val="100000"/>
              </a:lnSpc>
              <a:spcBef>
                <a:spcPts val="1005"/>
              </a:spcBef>
              <a:buClr>
                <a:srgbClr val="ACD333"/>
              </a:buClr>
              <a:buSzPct val="80000"/>
              <a:buFont typeface="Wingdings"/>
              <a:buChar char=""/>
              <a:tabLst>
                <a:tab pos="756285" algn="l"/>
                <a:tab pos="756920" algn="l"/>
              </a:tabLst>
            </a:pPr>
            <a:r>
              <a:rPr sz="2000" spc="-5" dirty="0">
                <a:latin typeface="Calibri"/>
                <a:cs typeface="Calibri"/>
              </a:rPr>
              <a:t>Identify </a:t>
            </a:r>
            <a:r>
              <a:rPr sz="2000" dirty="0">
                <a:latin typeface="Calibri"/>
                <a:cs typeface="Calibri"/>
              </a:rPr>
              <a:t>the </a:t>
            </a:r>
            <a:r>
              <a:rPr sz="2000" spc="-10" dirty="0">
                <a:latin typeface="Calibri"/>
                <a:cs typeface="Calibri"/>
              </a:rPr>
              <a:t>most </a:t>
            </a:r>
            <a:r>
              <a:rPr sz="2000" spc="-5" dirty="0">
                <a:latin typeface="Calibri"/>
                <a:cs typeface="Calibri"/>
              </a:rPr>
              <a:t>vulnerable </a:t>
            </a:r>
            <a:r>
              <a:rPr sz="2000" spc="-10" dirty="0">
                <a:latin typeface="Calibri"/>
                <a:cs typeface="Calibri"/>
              </a:rPr>
              <a:t>members </a:t>
            </a:r>
            <a:r>
              <a:rPr sz="2000" spc="-5" dirty="0">
                <a:latin typeface="Calibri"/>
                <a:cs typeface="Calibri"/>
              </a:rPr>
              <a:t>of </a:t>
            </a:r>
            <a:r>
              <a:rPr sz="2000" dirty="0">
                <a:latin typeface="Calibri"/>
                <a:cs typeface="Calibri"/>
              </a:rPr>
              <a:t>the SNP </a:t>
            </a:r>
            <a:r>
              <a:rPr sz="2000" spc="-5" dirty="0">
                <a:latin typeface="Calibri"/>
                <a:cs typeface="Calibri"/>
              </a:rPr>
              <a:t>that could benefit </a:t>
            </a:r>
            <a:r>
              <a:rPr sz="2000" spc="-15" dirty="0">
                <a:latin typeface="Calibri"/>
                <a:cs typeface="Calibri"/>
              </a:rPr>
              <a:t>from </a:t>
            </a:r>
            <a:r>
              <a:rPr sz="2000" dirty="0">
                <a:latin typeface="Calibri"/>
                <a:cs typeface="Calibri"/>
              </a:rPr>
              <a:t>additional</a:t>
            </a:r>
            <a:r>
              <a:rPr sz="2000" spc="30" dirty="0">
                <a:latin typeface="Calibri"/>
                <a:cs typeface="Calibri"/>
              </a:rPr>
              <a:t> </a:t>
            </a:r>
            <a:r>
              <a:rPr sz="2000" dirty="0">
                <a:latin typeface="Calibri"/>
                <a:cs typeface="Calibri"/>
              </a:rPr>
              <a:t>services</a:t>
            </a:r>
          </a:p>
          <a:p>
            <a:pPr marL="756285" lvl="1" indent="-287020">
              <a:lnSpc>
                <a:spcPct val="100000"/>
              </a:lnSpc>
              <a:spcBef>
                <a:spcPts val="1000"/>
              </a:spcBef>
              <a:buClr>
                <a:srgbClr val="ACD333"/>
              </a:buClr>
              <a:buSzPct val="80000"/>
              <a:buFont typeface="Wingdings"/>
              <a:buChar char=""/>
              <a:tabLst>
                <a:tab pos="756285" algn="l"/>
                <a:tab pos="756920" algn="l"/>
              </a:tabLst>
            </a:pPr>
            <a:r>
              <a:rPr sz="2000" spc="-15" dirty="0">
                <a:latin typeface="Calibri"/>
                <a:cs typeface="Calibri"/>
              </a:rPr>
              <a:t>Create </a:t>
            </a:r>
            <a:r>
              <a:rPr sz="2000" dirty="0">
                <a:latin typeface="Calibri"/>
                <a:cs typeface="Calibri"/>
              </a:rPr>
              <a:t>the SNP </a:t>
            </a:r>
            <a:r>
              <a:rPr sz="2000" spc="-10" dirty="0">
                <a:latin typeface="Calibri"/>
                <a:cs typeface="Calibri"/>
              </a:rPr>
              <a:t>member’s Individualized Care </a:t>
            </a:r>
            <a:r>
              <a:rPr sz="2000" spc="-5" dirty="0">
                <a:latin typeface="Calibri"/>
                <a:cs typeface="Calibri"/>
              </a:rPr>
              <a:t>Plan (ICP), </a:t>
            </a:r>
            <a:r>
              <a:rPr sz="2000" dirty="0">
                <a:latin typeface="Calibri"/>
                <a:cs typeface="Calibri"/>
              </a:rPr>
              <a:t>including </a:t>
            </a:r>
            <a:r>
              <a:rPr sz="2000" spc="-5" dirty="0">
                <a:latin typeface="Calibri"/>
                <a:cs typeface="Calibri"/>
              </a:rPr>
              <a:t>specific member</a:t>
            </a:r>
            <a:r>
              <a:rPr sz="2000" spc="114" dirty="0">
                <a:latin typeface="Calibri"/>
                <a:cs typeface="Calibri"/>
              </a:rPr>
              <a:t> </a:t>
            </a:r>
            <a:r>
              <a:rPr sz="2000" spc="-5" dirty="0">
                <a:latin typeface="Calibri"/>
                <a:cs typeface="Calibri"/>
              </a:rPr>
              <a:t>goals</a:t>
            </a:r>
            <a:endParaRPr sz="2000" dirty="0">
              <a:latin typeface="Calibri"/>
              <a:cs typeface="Calibri"/>
            </a:endParaRPr>
          </a:p>
          <a:p>
            <a:pPr marL="756285" lvl="1" indent="-287020">
              <a:lnSpc>
                <a:spcPct val="100000"/>
              </a:lnSpc>
              <a:spcBef>
                <a:spcPts val="994"/>
              </a:spcBef>
              <a:buClr>
                <a:srgbClr val="ACD333"/>
              </a:buClr>
              <a:buSzPct val="80000"/>
              <a:buFont typeface="Wingdings"/>
              <a:buChar char=""/>
              <a:tabLst>
                <a:tab pos="756285" algn="l"/>
                <a:tab pos="756920" algn="l"/>
              </a:tabLst>
            </a:pPr>
            <a:r>
              <a:rPr sz="2000" dirty="0">
                <a:latin typeface="Calibri"/>
                <a:cs typeface="Calibri"/>
              </a:rPr>
              <a:t>Support </a:t>
            </a:r>
            <a:r>
              <a:rPr sz="2000" spc="-5" dirty="0">
                <a:latin typeface="Calibri"/>
                <a:cs typeface="Calibri"/>
              </a:rPr>
              <a:t>ongoing </a:t>
            </a:r>
            <a:r>
              <a:rPr sz="2000" spc="-10" dirty="0">
                <a:latin typeface="Calibri"/>
                <a:cs typeface="Calibri"/>
              </a:rPr>
              <a:t>care coordination</a:t>
            </a:r>
            <a:r>
              <a:rPr sz="2000" spc="-65" dirty="0">
                <a:latin typeface="Calibri"/>
                <a:cs typeface="Calibri"/>
              </a:rPr>
              <a:t> </a:t>
            </a:r>
            <a:r>
              <a:rPr sz="2000" spc="-15" dirty="0">
                <a:latin typeface="Calibri"/>
                <a:cs typeface="Calibri"/>
              </a:rPr>
              <a:t>efforts</a:t>
            </a:r>
            <a:endParaRPr sz="2000" dirty="0">
              <a:latin typeface="Calibri"/>
              <a:cs typeface="Calibri"/>
            </a:endParaRPr>
          </a:p>
        </p:txBody>
      </p:sp>
      <p:sp>
        <p:nvSpPr>
          <p:cNvPr id="6" name="object 6"/>
          <p:cNvSpPr txBox="1"/>
          <p:nvPr/>
        </p:nvSpPr>
        <p:spPr>
          <a:xfrm>
            <a:off x="1047666" y="5665185"/>
            <a:ext cx="7639133" cy="884216"/>
          </a:xfrm>
          <a:prstGeom prst="rect">
            <a:avLst/>
          </a:prstGeom>
        </p:spPr>
        <p:txBody>
          <a:bodyPr vert="horz" wrap="square" lIns="0" tIns="139065" rIns="0" bIns="0" rtlCol="0">
            <a:spAutoFit/>
          </a:bodyPr>
          <a:lstStyle/>
          <a:p>
            <a:pPr marL="299085" indent="-287020">
              <a:lnSpc>
                <a:spcPct val="100000"/>
              </a:lnSpc>
              <a:spcBef>
                <a:spcPts val="1095"/>
              </a:spcBef>
              <a:buClr>
                <a:srgbClr val="ACD333"/>
              </a:buClr>
              <a:buSzPct val="80000"/>
              <a:buFont typeface="Wingdings"/>
              <a:buChar char=""/>
              <a:tabLst>
                <a:tab pos="299085" algn="l"/>
                <a:tab pos="299720" algn="l"/>
              </a:tabLst>
            </a:pPr>
            <a:r>
              <a:rPr sz="2000" spc="-5" dirty="0">
                <a:latin typeface="Calibri"/>
                <a:cs typeface="Calibri"/>
              </a:rPr>
              <a:t>Identify </a:t>
            </a:r>
            <a:r>
              <a:rPr sz="2000" spc="-10" dirty="0">
                <a:latin typeface="Calibri"/>
                <a:cs typeface="Calibri"/>
              </a:rPr>
              <a:t>any </a:t>
            </a:r>
            <a:r>
              <a:rPr sz="2000" spc="-5" dirty="0">
                <a:latin typeface="Calibri"/>
                <a:cs typeface="Calibri"/>
              </a:rPr>
              <a:t>changes in </a:t>
            </a:r>
            <a:r>
              <a:rPr sz="2000" dirty="0">
                <a:latin typeface="Calibri"/>
                <a:cs typeface="Calibri"/>
              </a:rPr>
              <a:t>the </a:t>
            </a:r>
            <a:r>
              <a:rPr sz="2000" spc="-5" dirty="0">
                <a:latin typeface="Calibri"/>
                <a:cs typeface="Calibri"/>
              </a:rPr>
              <a:t>member</a:t>
            </a:r>
            <a:r>
              <a:rPr lang="en-US" sz="2000" spc="-5" dirty="0">
                <a:latin typeface="Calibri"/>
                <a:cs typeface="Calibri"/>
              </a:rPr>
              <a:t>’s</a:t>
            </a:r>
            <a:r>
              <a:rPr sz="2000" spc="-5" dirty="0">
                <a:latin typeface="Calibri"/>
                <a:cs typeface="Calibri"/>
              </a:rPr>
              <a:t> </a:t>
            </a:r>
            <a:r>
              <a:rPr sz="2000" dirty="0">
                <a:latin typeface="Calibri"/>
                <a:cs typeface="Calibri"/>
              </a:rPr>
              <a:t>health </a:t>
            </a:r>
            <a:r>
              <a:rPr sz="2000" spc="-5" dirty="0">
                <a:latin typeface="Calibri"/>
                <a:cs typeface="Calibri"/>
              </a:rPr>
              <a:t>or</a:t>
            </a:r>
            <a:r>
              <a:rPr sz="2000" spc="25" dirty="0">
                <a:latin typeface="Calibri"/>
                <a:cs typeface="Calibri"/>
              </a:rPr>
              <a:t> </a:t>
            </a:r>
            <a:r>
              <a:rPr sz="2000" spc="-5" dirty="0">
                <a:latin typeface="Calibri"/>
                <a:cs typeface="Calibri"/>
              </a:rPr>
              <a:t>functioning</a:t>
            </a:r>
            <a:endParaRPr sz="2000" dirty="0">
              <a:latin typeface="Calibri"/>
              <a:cs typeface="Calibri"/>
            </a:endParaRPr>
          </a:p>
          <a:p>
            <a:pPr marL="299085" indent="-287020">
              <a:lnSpc>
                <a:spcPct val="100000"/>
              </a:lnSpc>
              <a:spcBef>
                <a:spcPts val="994"/>
              </a:spcBef>
              <a:buClr>
                <a:srgbClr val="ACD333"/>
              </a:buClr>
              <a:buSzPct val="80000"/>
              <a:buFont typeface="Wingdings"/>
              <a:buChar char=""/>
              <a:tabLst>
                <a:tab pos="299085" algn="l"/>
                <a:tab pos="299720" algn="l"/>
              </a:tabLst>
            </a:pPr>
            <a:r>
              <a:rPr sz="2000" spc="-20" dirty="0">
                <a:latin typeface="Calibri"/>
                <a:cs typeface="Calibri"/>
              </a:rPr>
              <a:t>Refer </a:t>
            </a:r>
            <a:r>
              <a:rPr sz="2000" spc="-10" dirty="0">
                <a:latin typeface="Calibri"/>
                <a:cs typeface="Calibri"/>
              </a:rPr>
              <a:t>members </a:t>
            </a:r>
            <a:r>
              <a:rPr sz="2000" spc="-15" dirty="0">
                <a:latin typeface="Calibri"/>
                <a:cs typeface="Calibri"/>
              </a:rPr>
              <a:t>to </a:t>
            </a:r>
            <a:r>
              <a:rPr sz="2000" spc="-5" dirty="0">
                <a:latin typeface="Calibri"/>
                <a:cs typeface="Calibri"/>
              </a:rPr>
              <a:t>case</a:t>
            </a:r>
            <a:r>
              <a:rPr sz="2000" spc="50" dirty="0">
                <a:latin typeface="Calibri"/>
                <a:cs typeface="Calibri"/>
              </a:rPr>
              <a:t> </a:t>
            </a:r>
            <a:r>
              <a:rPr sz="2000" spc="-5" dirty="0">
                <a:latin typeface="Calibri"/>
                <a:cs typeface="Calibri"/>
              </a:rPr>
              <a:t>management</a:t>
            </a:r>
            <a:endParaRPr sz="2000" dirty="0">
              <a:latin typeface="Calibri"/>
              <a:cs typeface="Calibri"/>
            </a:endParaRPr>
          </a:p>
        </p:txBody>
      </p:sp>
      <p:sp>
        <p:nvSpPr>
          <p:cNvPr id="7" name="Slide Number Placeholder 6">
            <a:extLst>
              <a:ext uri="{FF2B5EF4-FFF2-40B4-BE49-F238E27FC236}">
                <a16:creationId xmlns:a16="http://schemas.microsoft.com/office/drawing/2014/main" id="{753F217F-62B0-4D39-B492-7A0E9747CD4F}"/>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23</a:t>
            </a:fld>
            <a:endParaRPr lang="en-US" dirty="0"/>
          </a:p>
        </p:txBody>
      </p:sp>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67384" y="307929"/>
            <a:ext cx="8857615" cy="69659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92D050"/>
                </a:solidFill>
              </a:rPr>
              <a:t>Case </a:t>
            </a:r>
            <a:r>
              <a:rPr dirty="0">
                <a:solidFill>
                  <a:srgbClr val="92D050"/>
                </a:solidFill>
              </a:rPr>
              <a:t>and </a:t>
            </a:r>
            <a:r>
              <a:rPr spc="-5" dirty="0">
                <a:solidFill>
                  <a:srgbClr val="92D050"/>
                </a:solidFill>
              </a:rPr>
              <a:t>Disease</a:t>
            </a:r>
            <a:r>
              <a:rPr spc="-95" dirty="0">
                <a:solidFill>
                  <a:srgbClr val="92D050"/>
                </a:solidFill>
              </a:rPr>
              <a:t> </a:t>
            </a:r>
            <a:r>
              <a:rPr dirty="0">
                <a:solidFill>
                  <a:srgbClr val="92D050"/>
                </a:solidFill>
              </a:rPr>
              <a:t>Management</a:t>
            </a:r>
          </a:p>
        </p:txBody>
      </p:sp>
      <p:sp>
        <p:nvSpPr>
          <p:cNvPr id="4" name="object 4"/>
          <p:cNvSpPr txBox="1"/>
          <p:nvPr/>
        </p:nvSpPr>
        <p:spPr>
          <a:xfrm>
            <a:off x="590467" y="1482719"/>
            <a:ext cx="10768965" cy="4892675"/>
          </a:xfrm>
          <a:prstGeom prst="rect">
            <a:avLst/>
          </a:prstGeom>
        </p:spPr>
        <p:txBody>
          <a:bodyPr vert="horz" wrap="square" lIns="0" tIns="76835" rIns="0" bIns="0" rtlCol="0">
            <a:spAutoFit/>
          </a:bodyPr>
          <a:lstStyle/>
          <a:p>
            <a:pPr marL="355600" marR="621030" indent="-342900">
              <a:lnSpc>
                <a:spcPts val="2110"/>
              </a:lnSpc>
              <a:spcBef>
                <a:spcPts val="605"/>
              </a:spcBef>
              <a:buClr>
                <a:srgbClr val="ACD333"/>
              </a:buClr>
              <a:buSzPct val="79545"/>
              <a:buFont typeface="Wingdings"/>
              <a:buChar char=""/>
              <a:tabLst>
                <a:tab pos="354965" algn="l"/>
                <a:tab pos="355600" algn="l"/>
              </a:tabLst>
            </a:pPr>
            <a:r>
              <a:rPr sz="2200" spc="-10" dirty="0">
                <a:latin typeface="Calibri"/>
                <a:cs typeface="Calibri"/>
              </a:rPr>
              <a:t>SNP </a:t>
            </a:r>
            <a:r>
              <a:rPr sz="2200" spc="-15" dirty="0">
                <a:latin typeface="Calibri"/>
                <a:cs typeface="Calibri"/>
              </a:rPr>
              <a:t>members are </a:t>
            </a:r>
            <a:r>
              <a:rPr sz="2200" spc="-10" dirty="0">
                <a:latin typeface="Calibri"/>
                <a:cs typeface="Calibri"/>
              </a:rPr>
              <a:t>enrolled </a:t>
            </a:r>
            <a:r>
              <a:rPr sz="2200" spc="-5" dirty="0">
                <a:latin typeface="Calibri"/>
                <a:cs typeface="Calibri"/>
              </a:rPr>
              <a:t>in </a:t>
            </a:r>
            <a:r>
              <a:rPr sz="2200" spc="-10" dirty="0">
                <a:latin typeface="Calibri"/>
                <a:cs typeface="Calibri"/>
              </a:rPr>
              <a:t>case </a:t>
            </a:r>
            <a:r>
              <a:rPr sz="2200" spc="-15" dirty="0">
                <a:latin typeface="Calibri"/>
                <a:cs typeface="Calibri"/>
              </a:rPr>
              <a:t>management </a:t>
            </a:r>
            <a:r>
              <a:rPr sz="2200" spc="-5" dirty="0">
                <a:latin typeface="Calibri"/>
                <a:cs typeface="Calibri"/>
              </a:rPr>
              <a:t>and </a:t>
            </a:r>
            <a:r>
              <a:rPr sz="2200" spc="-15" dirty="0">
                <a:latin typeface="Calibri"/>
                <a:cs typeface="Calibri"/>
              </a:rPr>
              <a:t>appropriate </a:t>
            </a:r>
            <a:r>
              <a:rPr sz="2200" spc="-5" dirty="0">
                <a:latin typeface="Calibri"/>
                <a:cs typeface="Calibri"/>
              </a:rPr>
              <a:t>disease </a:t>
            </a:r>
            <a:r>
              <a:rPr sz="2200" spc="-15" dirty="0">
                <a:latin typeface="Calibri"/>
                <a:cs typeface="Calibri"/>
              </a:rPr>
              <a:t>management  programs</a:t>
            </a:r>
            <a:endParaRPr sz="2200" dirty="0">
              <a:latin typeface="Calibri"/>
              <a:cs typeface="Calibri"/>
            </a:endParaRPr>
          </a:p>
          <a:p>
            <a:pPr marL="355600" indent="-342900">
              <a:lnSpc>
                <a:spcPct val="100000"/>
              </a:lnSpc>
              <a:spcBef>
                <a:spcPts val="490"/>
              </a:spcBef>
              <a:buClr>
                <a:srgbClr val="ACD333"/>
              </a:buClr>
              <a:buSzPct val="79545"/>
              <a:buFont typeface="Wingdings"/>
              <a:buChar char=""/>
              <a:tabLst>
                <a:tab pos="354965" algn="l"/>
                <a:tab pos="355600" algn="l"/>
              </a:tabLst>
            </a:pPr>
            <a:r>
              <a:rPr sz="2200" spc="-15" dirty="0">
                <a:latin typeface="Calibri"/>
                <a:cs typeface="Calibri"/>
              </a:rPr>
              <a:t>Members are </a:t>
            </a:r>
            <a:r>
              <a:rPr sz="2200" spc="-10" dirty="0">
                <a:latin typeface="Calibri"/>
                <a:cs typeface="Calibri"/>
              </a:rPr>
              <a:t>identified </a:t>
            </a:r>
            <a:r>
              <a:rPr sz="2200" spc="-20" dirty="0">
                <a:latin typeface="Calibri"/>
                <a:cs typeface="Calibri"/>
              </a:rPr>
              <a:t>for </a:t>
            </a:r>
            <a:r>
              <a:rPr sz="2200" spc="-5" dirty="0">
                <a:latin typeface="Calibri"/>
                <a:cs typeface="Calibri"/>
              </a:rPr>
              <a:t>these </a:t>
            </a:r>
            <a:r>
              <a:rPr sz="2200" spc="-15" dirty="0">
                <a:latin typeface="Calibri"/>
                <a:cs typeface="Calibri"/>
              </a:rPr>
              <a:t>programs </a:t>
            </a:r>
            <a:r>
              <a:rPr sz="2200" spc="-5" dirty="0">
                <a:latin typeface="Calibri"/>
                <a:cs typeface="Calibri"/>
              </a:rPr>
              <a:t>based </a:t>
            </a:r>
            <a:r>
              <a:rPr sz="2200" dirty="0">
                <a:latin typeface="Calibri"/>
                <a:cs typeface="Calibri"/>
              </a:rPr>
              <a:t>on </a:t>
            </a:r>
            <a:r>
              <a:rPr sz="2200" spc="-10" dirty="0">
                <a:latin typeface="Calibri"/>
                <a:cs typeface="Calibri"/>
              </a:rPr>
              <a:t>their HRA</a:t>
            </a:r>
            <a:r>
              <a:rPr sz="2200" spc="170" dirty="0">
                <a:latin typeface="Calibri"/>
                <a:cs typeface="Calibri"/>
              </a:rPr>
              <a:t> </a:t>
            </a:r>
            <a:r>
              <a:rPr sz="2200" spc="-10" dirty="0">
                <a:latin typeface="Calibri"/>
                <a:cs typeface="Calibri"/>
              </a:rPr>
              <a:t>responses</a:t>
            </a:r>
            <a:endParaRPr sz="2200" dirty="0">
              <a:latin typeface="Calibri"/>
              <a:cs typeface="Calibri"/>
            </a:endParaRPr>
          </a:p>
          <a:p>
            <a:pPr marL="355600" indent="-342900">
              <a:lnSpc>
                <a:spcPct val="100000"/>
              </a:lnSpc>
              <a:spcBef>
                <a:spcPts val="480"/>
              </a:spcBef>
              <a:buClr>
                <a:srgbClr val="ACD333"/>
              </a:buClr>
              <a:buSzPct val="79545"/>
              <a:buFont typeface="Wingdings"/>
              <a:buChar char=""/>
              <a:tabLst>
                <a:tab pos="354965" algn="l"/>
                <a:tab pos="355600" algn="l"/>
              </a:tabLst>
            </a:pPr>
            <a:r>
              <a:rPr sz="2200" spc="-15" dirty="0">
                <a:latin typeface="Calibri"/>
                <a:cs typeface="Calibri"/>
              </a:rPr>
              <a:t>Available </a:t>
            </a:r>
            <a:r>
              <a:rPr sz="2200" spc="-5" dirty="0">
                <a:latin typeface="Calibri"/>
                <a:cs typeface="Calibri"/>
              </a:rPr>
              <a:t>disease </a:t>
            </a:r>
            <a:r>
              <a:rPr sz="2200" spc="-15" dirty="0">
                <a:latin typeface="Calibri"/>
                <a:cs typeface="Calibri"/>
              </a:rPr>
              <a:t>management programs </a:t>
            </a:r>
            <a:r>
              <a:rPr sz="2200" spc="-20" dirty="0">
                <a:latin typeface="Calibri"/>
                <a:cs typeface="Calibri"/>
              </a:rPr>
              <a:t>for </a:t>
            </a:r>
            <a:r>
              <a:rPr sz="2200" spc="-5" dirty="0">
                <a:latin typeface="Calibri"/>
                <a:cs typeface="Calibri"/>
              </a:rPr>
              <a:t>202</a:t>
            </a:r>
            <a:r>
              <a:rPr lang="en-US" sz="2200" spc="-5" dirty="0">
                <a:latin typeface="Calibri"/>
                <a:cs typeface="Calibri"/>
              </a:rPr>
              <a:t>2</a:t>
            </a:r>
            <a:r>
              <a:rPr sz="2200" spc="75" dirty="0">
                <a:latin typeface="Calibri"/>
                <a:cs typeface="Calibri"/>
              </a:rPr>
              <a:t> </a:t>
            </a:r>
            <a:r>
              <a:rPr sz="2200" spc="-10" dirty="0">
                <a:latin typeface="Calibri"/>
                <a:cs typeface="Calibri"/>
              </a:rPr>
              <a:t>include:</a:t>
            </a:r>
            <a:endParaRPr sz="2200" dirty="0">
              <a:latin typeface="Calibri"/>
              <a:cs typeface="Calibri"/>
            </a:endParaRPr>
          </a:p>
          <a:p>
            <a:pPr marL="756285" lvl="1" indent="-287020">
              <a:lnSpc>
                <a:spcPct val="100000"/>
              </a:lnSpc>
              <a:spcBef>
                <a:spcPts val="525"/>
              </a:spcBef>
              <a:buClr>
                <a:srgbClr val="ACD333"/>
              </a:buClr>
              <a:buSzPct val="80000"/>
              <a:buFont typeface="Wingdings"/>
              <a:buChar char=""/>
              <a:tabLst>
                <a:tab pos="756285" algn="l"/>
                <a:tab pos="756920" algn="l"/>
              </a:tabLst>
            </a:pPr>
            <a:r>
              <a:rPr sz="2000" spc="-5" dirty="0">
                <a:latin typeface="Calibri"/>
                <a:cs typeface="Calibri"/>
              </a:rPr>
              <a:t>Diabetes</a:t>
            </a:r>
            <a:endParaRPr sz="2000" dirty="0">
              <a:latin typeface="Calibri"/>
              <a:cs typeface="Calibri"/>
            </a:endParaRPr>
          </a:p>
          <a:p>
            <a:pPr marL="756285" lvl="1" indent="-287020">
              <a:lnSpc>
                <a:spcPct val="100000"/>
              </a:lnSpc>
              <a:spcBef>
                <a:spcPts val="515"/>
              </a:spcBef>
              <a:buClr>
                <a:srgbClr val="ACD333"/>
              </a:buClr>
              <a:buSzPct val="80000"/>
              <a:buFont typeface="Wingdings"/>
              <a:buChar char=""/>
              <a:tabLst>
                <a:tab pos="756285" algn="l"/>
                <a:tab pos="756920" algn="l"/>
              </a:tabLst>
            </a:pPr>
            <a:r>
              <a:rPr sz="2000" spc="-10" dirty="0">
                <a:latin typeface="Calibri"/>
                <a:cs typeface="Calibri"/>
              </a:rPr>
              <a:t>Cardiovascular</a:t>
            </a:r>
            <a:r>
              <a:rPr sz="2000" spc="-5" dirty="0">
                <a:latin typeface="Calibri"/>
                <a:cs typeface="Calibri"/>
              </a:rPr>
              <a:t> Disease</a:t>
            </a:r>
            <a:endParaRPr sz="2000" dirty="0">
              <a:latin typeface="Calibri"/>
              <a:cs typeface="Calibri"/>
            </a:endParaRPr>
          </a:p>
          <a:p>
            <a:pPr marL="756285" lvl="1" indent="-287020">
              <a:lnSpc>
                <a:spcPct val="100000"/>
              </a:lnSpc>
              <a:spcBef>
                <a:spcPts val="530"/>
              </a:spcBef>
              <a:buClr>
                <a:srgbClr val="ACD333"/>
              </a:buClr>
              <a:buSzPct val="80000"/>
              <a:buFont typeface="Wingdings"/>
              <a:buChar char=""/>
              <a:tabLst>
                <a:tab pos="756285" algn="l"/>
                <a:tab pos="756920" algn="l"/>
              </a:tabLst>
            </a:pPr>
            <a:r>
              <a:rPr sz="2000" spc="-5" dirty="0">
                <a:latin typeface="Calibri"/>
                <a:cs typeface="Calibri"/>
              </a:rPr>
              <a:t>C</a:t>
            </a:r>
            <a:r>
              <a:rPr lang="en-US" sz="2000" spc="-5" dirty="0">
                <a:latin typeface="Calibri"/>
                <a:cs typeface="Calibri"/>
              </a:rPr>
              <a:t>hronic Lung Disorder</a:t>
            </a:r>
            <a:endParaRPr sz="2000" dirty="0">
              <a:latin typeface="Calibri"/>
              <a:cs typeface="Calibri"/>
            </a:endParaRPr>
          </a:p>
          <a:p>
            <a:pPr marL="756285" lvl="1" indent="-287020">
              <a:lnSpc>
                <a:spcPct val="100000"/>
              </a:lnSpc>
              <a:spcBef>
                <a:spcPts val="515"/>
              </a:spcBef>
              <a:buClr>
                <a:srgbClr val="ACD333"/>
              </a:buClr>
              <a:buSzPct val="80000"/>
              <a:buFont typeface="Wingdings"/>
              <a:buChar char=""/>
              <a:tabLst>
                <a:tab pos="756285" algn="l"/>
                <a:tab pos="756920" algn="l"/>
              </a:tabLst>
            </a:pPr>
            <a:r>
              <a:rPr sz="2000" spc="-10" dirty="0">
                <a:latin typeface="Calibri"/>
                <a:cs typeface="Calibri"/>
              </a:rPr>
              <a:t>Congestive </a:t>
            </a:r>
            <a:r>
              <a:rPr sz="2000" spc="-5" dirty="0">
                <a:latin typeface="Calibri"/>
                <a:cs typeface="Calibri"/>
              </a:rPr>
              <a:t>Heart</a:t>
            </a:r>
            <a:r>
              <a:rPr sz="2000" spc="10" dirty="0">
                <a:latin typeface="Calibri"/>
                <a:cs typeface="Calibri"/>
              </a:rPr>
              <a:t> </a:t>
            </a:r>
            <a:r>
              <a:rPr sz="2000" spc="-15" dirty="0">
                <a:latin typeface="Calibri"/>
                <a:cs typeface="Calibri"/>
              </a:rPr>
              <a:t>Failure</a:t>
            </a:r>
            <a:endParaRPr sz="2000" dirty="0">
              <a:latin typeface="Calibri"/>
              <a:cs typeface="Calibri"/>
            </a:endParaRPr>
          </a:p>
          <a:p>
            <a:pPr marL="355600" marR="622300" indent="-342900">
              <a:lnSpc>
                <a:spcPts val="2110"/>
              </a:lnSpc>
              <a:spcBef>
                <a:spcPts val="969"/>
              </a:spcBef>
              <a:buClr>
                <a:srgbClr val="ACD333"/>
              </a:buClr>
              <a:buSzPct val="79545"/>
              <a:buFont typeface="Wingdings"/>
              <a:buChar char=""/>
              <a:tabLst>
                <a:tab pos="354965" algn="l"/>
                <a:tab pos="355600" algn="l"/>
              </a:tabLst>
            </a:pPr>
            <a:r>
              <a:rPr sz="2200" spc="-15" dirty="0">
                <a:latin typeface="Calibri"/>
                <a:cs typeface="Calibri"/>
              </a:rPr>
              <a:t>Members </a:t>
            </a:r>
            <a:r>
              <a:rPr sz="2200" spc="-5" dirty="0">
                <a:latin typeface="Calibri"/>
                <a:cs typeface="Calibri"/>
              </a:rPr>
              <a:t>in these </a:t>
            </a:r>
            <a:r>
              <a:rPr sz="2200" spc="-15" dirty="0">
                <a:latin typeface="Calibri"/>
                <a:cs typeface="Calibri"/>
              </a:rPr>
              <a:t>programs </a:t>
            </a:r>
            <a:r>
              <a:rPr sz="2200" spc="-20" dirty="0">
                <a:latin typeface="Calibri"/>
                <a:cs typeface="Calibri"/>
              </a:rPr>
              <a:t>may </a:t>
            </a:r>
            <a:r>
              <a:rPr sz="2200" spc="-15" dirty="0">
                <a:latin typeface="Calibri"/>
                <a:cs typeface="Calibri"/>
              </a:rPr>
              <a:t>receive </a:t>
            </a:r>
            <a:r>
              <a:rPr sz="2200" spc="-10" dirty="0">
                <a:latin typeface="Calibri"/>
                <a:cs typeface="Calibri"/>
              </a:rPr>
              <a:t>calls from </a:t>
            </a:r>
            <a:r>
              <a:rPr sz="2200" dirty="0">
                <a:latin typeface="Calibri"/>
                <a:cs typeface="Calibri"/>
              </a:rPr>
              <a:t>Case </a:t>
            </a:r>
            <a:r>
              <a:rPr sz="2200" spc="-15" dirty="0">
                <a:latin typeface="Calibri"/>
                <a:cs typeface="Calibri"/>
              </a:rPr>
              <a:t>Managers</a:t>
            </a:r>
            <a:r>
              <a:rPr lang="en-US" sz="2200" spc="-15" dirty="0">
                <a:latin typeface="Calibri"/>
                <a:cs typeface="Calibri"/>
              </a:rPr>
              <a:t>,</a:t>
            </a:r>
            <a:r>
              <a:rPr sz="2200" spc="-15" dirty="0">
                <a:latin typeface="Calibri"/>
                <a:cs typeface="Calibri"/>
              </a:rPr>
              <a:t> </a:t>
            </a:r>
            <a:r>
              <a:rPr sz="2200" spc="-10" dirty="0">
                <a:latin typeface="Calibri"/>
                <a:cs typeface="Calibri"/>
              </a:rPr>
              <a:t>educational</a:t>
            </a:r>
            <a:r>
              <a:rPr lang="en-US" sz="2200" spc="-10" dirty="0">
                <a:latin typeface="Calibri"/>
                <a:cs typeface="Calibri"/>
              </a:rPr>
              <a:t> </a:t>
            </a:r>
            <a:r>
              <a:rPr sz="2200" spc="-10" dirty="0">
                <a:latin typeface="Calibri"/>
                <a:cs typeface="Calibri"/>
              </a:rPr>
              <a:t>materials</a:t>
            </a:r>
            <a:r>
              <a:rPr lang="en-US" sz="2200" spc="-10" dirty="0">
                <a:latin typeface="Calibri"/>
                <a:cs typeface="Calibri"/>
              </a:rPr>
              <a:t>, </a:t>
            </a:r>
            <a:r>
              <a:rPr sz="2200" spc="-5" dirty="0">
                <a:latin typeface="Calibri"/>
                <a:cs typeface="Calibri"/>
              </a:rPr>
              <a:t>and</a:t>
            </a:r>
            <a:r>
              <a:rPr lang="en-US" sz="2200" spc="-5" dirty="0">
                <a:latin typeface="Calibri"/>
                <a:cs typeface="Calibri"/>
              </a:rPr>
              <a:t>/or</a:t>
            </a:r>
            <a:r>
              <a:rPr sz="2200" spc="-5" dirty="0">
                <a:latin typeface="Calibri"/>
                <a:cs typeface="Calibri"/>
              </a:rPr>
              <a:t> disease-specific </a:t>
            </a:r>
            <a:r>
              <a:rPr sz="2200" spc="-10" dirty="0">
                <a:latin typeface="Calibri"/>
                <a:cs typeface="Calibri"/>
              </a:rPr>
              <a:t>self-management</a:t>
            </a:r>
            <a:r>
              <a:rPr sz="2200" spc="60" dirty="0">
                <a:latin typeface="Calibri"/>
                <a:cs typeface="Calibri"/>
              </a:rPr>
              <a:t> </a:t>
            </a:r>
            <a:r>
              <a:rPr sz="2200" spc="-10" dirty="0">
                <a:latin typeface="Calibri"/>
                <a:cs typeface="Calibri"/>
              </a:rPr>
              <a:t>tools</a:t>
            </a:r>
            <a:endParaRPr sz="2200" dirty="0">
              <a:latin typeface="Calibri"/>
              <a:cs typeface="Calibri"/>
            </a:endParaRPr>
          </a:p>
          <a:p>
            <a:pPr marL="355600" marR="605790" indent="-342900">
              <a:lnSpc>
                <a:spcPts val="2110"/>
              </a:lnSpc>
              <a:spcBef>
                <a:spcPts val="1015"/>
              </a:spcBef>
              <a:buClr>
                <a:srgbClr val="ACD333"/>
              </a:buClr>
              <a:buSzPct val="79545"/>
              <a:buFont typeface="Wingdings"/>
              <a:buChar char=""/>
              <a:tabLst>
                <a:tab pos="354965" algn="l"/>
                <a:tab pos="355600" algn="l"/>
              </a:tabLst>
            </a:pPr>
            <a:r>
              <a:rPr sz="2200" spc="-5" dirty="0">
                <a:latin typeface="Calibri"/>
                <a:cs typeface="Calibri"/>
              </a:rPr>
              <a:t>Case </a:t>
            </a:r>
            <a:r>
              <a:rPr sz="2200" spc="-15" dirty="0">
                <a:latin typeface="Calibri"/>
                <a:cs typeface="Calibri"/>
              </a:rPr>
              <a:t>managers, </a:t>
            </a:r>
            <a:r>
              <a:rPr sz="2200" spc="-5" dirty="0">
                <a:latin typeface="Calibri"/>
                <a:cs typeface="Calibri"/>
              </a:rPr>
              <a:t>along with Primary </a:t>
            </a:r>
            <a:r>
              <a:rPr sz="2200" spc="-10" dirty="0">
                <a:latin typeface="Calibri"/>
                <a:cs typeface="Calibri"/>
              </a:rPr>
              <a:t>Care Physicians, </a:t>
            </a:r>
            <a:r>
              <a:rPr sz="2200" spc="-20" dirty="0">
                <a:latin typeface="Calibri"/>
                <a:cs typeface="Calibri"/>
              </a:rPr>
              <a:t>have </a:t>
            </a:r>
            <a:r>
              <a:rPr sz="2200" spc="-10" dirty="0">
                <a:latin typeface="Calibri"/>
                <a:cs typeface="Calibri"/>
              </a:rPr>
              <a:t>the </a:t>
            </a:r>
            <a:r>
              <a:rPr sz="2200" spc="-5" dirty="0">
                <a:latin typeface="Calibri"/>
                <a:cs typeface="Calibri"/>
              </a:rPr>
              <a:t>primary responsibility </a:t>
            </a:r>
            <a:r>
              <a:rPr sz="2200" spc="-20" dirty="0">
                <a:latin typeface="Calibri"/>
                <a:cs typeface="Calibri"/>
              </a:rPr>
              <a:t>for  </a:t>
            </a:r>
            <a:r>
              <a:rPr sz="2200" spc="-5" dirty="0">
                <a:latin typeface="Calibri"/>
                <a:cs typeface="Calibri"/>
              </a:rPr>
              <a:t>identifying </a:t>
            </a:r>
            <a:r>
              <a:rPr sz="2200" spc="-10" dirty="0">
                <a:latin typeface="Calibri"/>
                <a:cs typeface="Calibri"/>
              </a:rPr>
              <a:t>SNP member</a:t>
            </a:r>
            <a:r>
              <a:rPr sz="2200" spc="60" dirty="0">
                <a:latin typeface="Calibri"/>
                <a:cs typeface="Calibri"/>
              </a:rPr>
              <a:t> </a:t>
            </a:r>
            <a:r>
              <a:rPr sz="2200" spc="-5" dirty="0">
                <a:latin typeface="Calibri"/>
                <a:cs typeface="Calibri"/>
              </a:rPr>
              <a:t>needs</a:t>
            </a:r>
            <a:endParaRPr sz="2200" dirty="0">
              <a:latin typeface="Calibri"/>
              <a:cs typeface="Calibri"/>
            </a:endParaRPr>
          </a:p>
          <a:p>
            <a:pPr marL="355600" marR="5080" indent="-342900">
              <a:lnSpc>
                <a:spcPts val="2110"/>
              </a:lnSpc>
              <a:spcBef>
                <a:spcPts val="1000"/>
              </a:spcBef>
              <a:buClr>
                <a:srgbClr val="ACD333"/>
              </a:buClr>
              <a:buSzPct val="79545"/>
              <a:buFont typeface="Wingdings"/>
              <a:buChar char=""/>
              <a:tabLst>
                <a:tab pos="354965" algn="l"/>
                <a:tab pos="355600" algn="l"/>
              </a:tabLst>
            </a:pPr>
            <a:r>
              <a:rPr sz="2200" spc="-5" dirty="0">
                <a:latin typeface="Calibri"/>
                <a:cs typeface="Calibri"/>
              </a:rPr>
              <a:t>Case </a:t>
            </a:r>
            <a:r>
              <a:rPr sz="2200" spc="-15" dirty="0">
                <a:latin typeface="Calibri"/>
                <a:cs typeface="Calibri"/>
              </a:rPr>
              <a:t>Managers </a:t>
            </a:r>
            <a:r>
              <a:rPr sz="2200" spc="-5" dirty="0">
                <a:latin typeface="Calibri"/>
                <a:cs typeface="Calibri"/>
              </a:rPr>
              <a:t>and Primary Car</a:t>
            </a:r>
            <a:r>
              <a:rPr lang="en-US" sz="2200" spc="-5" dirty="0">
                <a:latin typeface="Calibri"/>
                <a:cs typeface="Calibri"/>
              </a:rPr>
              <a:t>e</a:t>
            </a:r>
            <a:r>
              <a:rPr sz="2200" spc="-5" dirty="0">
                <a:latin typeface="Calibri"/>
                <a:cs typeface="Calibri"/>
              </a:rPr>
              <a:t> </a:t>
            </a:r>
            <a:r>
              <a:rPr sz="2200" spc="-10" dirty="0">
                <a:latin typeface="Calibri"/>
                <a:cs typeface="Calibri"/>
              </a:rPr>
              <a:t>Physicians </a:t>
            </a:r>
            <a:r>
              <a:rPr sz="2200" spc="-15" dirty="0">
                <a:latin typeface="Calibri"/>
                <a:cs typeface="Calibri"/>
              </a:rPr>
              <a:t>are </a:t>
            </a:r>
            <a:r>
              <a:rPr sz="2200" spc="-10" dirty="0">
                <a:latin typeface="Calibri"/>
                <a:cs typeface="Calibri"/>
              </a:rPr>
              <a:t>responsible </a:t>
            </a:r>
            <a:r>
              <a:rPr sz="2200" spc="-20" dirty="0">
                <a:latin typeface="Calibri"/>
                <a:cs typeface="Calibri"/>
              </a:rPr>
              <a:t>for </a:t>
            </a:r>
            <a:r>
              <a:rPr sz="2200" spc="-10" dirty="0">
                <a:latin typeface="Calibri"/>
                <a:cs typeface="Calibri"/>
              </a:rPr>
              <a:t>reviewing </a:t>
            </a:r>
            <a:r>
              <a:rPr sz="2200" spc="-5" dirty="0">
                <a:latin typeface="Calibri"/>
                <a:cs typeface="Calibri"/>
              </a:rPr>
              <a:t>and </a:t>
            </a:r>
            <a:r>
              <a:rPr sz="2200" spc="-10" dirty="0">
                <a:latin typeface="Calibri"/>
                <a:cs typeface="Calibri"/>
              </a:rPr>
              <a:t>addressing </a:t>
            </a:r>
            <a:r>
              <a:rPr sz="2200" spc="-20" dirty="0">
                <a:latin typeface="Calibri"/>
                <a:cs typeface="Calibri"/>
              </a:rPr>
              <a:t>any  gaps </a:t>
            </a:r>
            <a:r>
              <a:rPr sz="2200" spc="-5" dirty="0">
                <a:latin typeface="Calibri"/>
                <a:cs typeface="Calibri"/>
              </a:rPr>
              <a:t>in </a:t>
            </a:r>
            <a:r>
              <a:rPr sz="2200" spc="-20" dirty="0">
                <a:latin typeface="Calibri"/>
                <a:cs typeface="Calibri"/>
              </a:rPr>
              <a:t>care </a:t>
            </a:r>
            <a:r>
              <a:rPr sz="2200" spc="-10" dirty="0">
                <a:latin typeface="Calibri"/>
                <a:cs typeface="Calibri"/>
              </a:rPr>
              <a:t>(including </a:t>
            </a:r>
            <a:r>
              <a:rPr sz="2200" spc="-5" dirty="0">
                <a:latin typeface="Calibri"/>
                <a:cs typeface="Calibri"/>
              </a:rPr>
              <a:t>those </a:t>
            </a:r>
            <a:r>
              <a:rPr sz="2200" spc="-20" dirty="0">
                <a:latin typeface="Calibri"/>
                <a:cs typeface="Calibri"/>
              </a:rPr>
              <a:t>related to </a:t>
            </a:r>
            <a:r>
              <a:rPr sz="2200" spc="-15" dirty="0">
                <a:latin typeface="Calibri"/>
                <a:cs typeface="Calibri"/>
              </a:rPr>
              <a:t>preventive </a:t>
            </a:r>
            <a:r>
              <a:rPr sz="2200" spc="-10" dirty="0">
                <a:latin typeface="Calibri"/>
                <a:cs typeface="Calibri"/>
              </a:rPr>
              <a:t>health </a:t>
            </a:r>
            <a:r>
              <a:rPr sz="2200" dirty="0">
                <a:latin typeface="Calibri"/>
                <a:cs typeface="Calibri"/>
              </a:rPr>
              <a:t>or </a:t>
            </a:r>
            <a:r>
              <a:rPr sz="2200" spc="-10" dirty="0">
                <a:latin typeface="Calibri"/>
                <a:cs typeface="Calibri"/>
              </a:rPr>
              <a:t>chronic </a:t>
            </a:r>
            <a:r>
              <a:rPr sz="2200" spc="-20" dirty="0">
                <a:latin typeface="Calibri"/>
                <a:cs typeface="Calibri"/>
              </a:rPr>
              <a:t>care</a:t>
            </a:r>
            <a:r>
              <a:rPr sz="2200" spc="165" dirty="0">
                <a:latin typeface="Calibri"/>
                <a:cs typeface="Calibri"/>
              </a:rPr>
              <a:t> </a:t>
            </a:r>
            <a:r>
              <a:rPr sz="2200" spc="-15" dirty="0">
                <a:latin typeface="Calibri"/>
                <a:cs typeface="Calibri"/>
              </a:rPr>
              <a:t>management</a:t>
            </a:r>
            <a:r>
              <a:rPr lang="en-US" sz="2200" spc="-15" dirty="0">
                <a:latin typeface="Calibri"/>
                <a:cs typeface="Calibri"/>
              </a:rPr>
              <a:t>)</a:t>
            </a:r>
            <a:endParaRPr sz="2200" dirty="0">
              <a:latin typeface="Calibri"/>
              <a:cs typeface="Calibri"/>
            </a:endParaRPr>
          </a:p>
        </p:txBody>
      </p:sp>
      <p:sp>
        <p:nvSpPr>
          <p:cNvPr id="6" name="Slide Number Placeholder 5">
            <a:extLst>
              <a:ext uri="{FF2B5EF4-FFF2-40B4-BE49-F238E27FC236}">
                <a16:creationId xmlns:a16="http://schemas.microsoft.com/office/drawing/2014/main" id="{E9FA40FE-6DA6-4EE1-A209-79A8821E436A}"/>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24</a:t>
            </a:fld>
            <a:endParaRPr lang="en-US" dirty="0"/>
          </a:p>
        </p:txBody>
      </p:sp>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22992" y="307929"/>
            <a:ext cx="954405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p:txBody>
      </p:sp>
      <p:sp>
        <p:nvSpPr>
          <p:cNvPr id="4" name="object 4"/>
          <p:cNvSpPr txBox="1"/>
          <p:nvPr/>
        </p:nvSpPr>
        <p:spPr>
          <a:xfrm>
            <a:off x="590467" y="1412615"/>
            <a:ext cx="11036935" cy="4993640"/>
          </a:xfrm>
          <a:prstGeom prst="rect">
            <a:avLst/>
          </a:prstGeom>
        </p:spPr>
        <p:txBody>
          <a:bodyPr vert="horz" wrap="square" lIns="0" tIns="104140" rIns="0" bIns="0" rtlCol="0">
            <a:spAutoFit/>
          </a:bodyPr>
          <a:lstStyle/>
          <a:p>
            <a:pPr marL="12700">
              <a:lnSpc>
                <a:spcPct val="100000"/>
              </a:lnSpc>
              <a:spcBef>
                <a:spcPts val="820"/>
              </a:spcBef>
            </a:pPr>
            <a:r>
              <a:rPr sz="2400" b="1" spc="-5" dirty="0">
                <a:latin typeface="Calibri"/>
                <a:cs typeface="Calibri"/>
              </a:rPr>
              <a:t>Quality </a:t>
            </a:r>
            <a:r>
              <a:rPr sz="2400" b="1" spc="-10" dirty="0">
                <a:latin typeface="Calibri"/>
                <a:cs typeface="Calibri"/>
              </a:rPr>
              <a:t>Improvement</a:t>
            </a:r>
            <a:r>
              <a:rPr sz="2400" b="1" dirty="0">
                <a:latin typeface="Calibri"/>
                <a:cs typeface="Calibri"/>
              </a:rPr>
              <a:t> </a:t>
            </a:r>
            <a:r>
              <a:rPr sz="2400" b="1" spc="-15" dirty="0">
                <a:latin typeface="Calibri"/>
                <a:cs typeface="Calibri"/>
              </a:rPr>
              <a:t>Program</a:t>
            </a:r>
            <a:endParaRPr sz="2400" dirty="0">
              <a:latin typeface="Calibri"/>
              <a:cs typeface="Calibri"/>
            </a:endParaRPr>
          </a:p>
          <a:p>
            <a:pPr marL="355600" indent="-342900">
              <a:lnSpc>
                <a:spcPct val="100000"/>
              </a:lnSpc>
              <a:spcBef>
                <a:spcPts val="720"/>
              </a:spcBef>
              <a:buClr>
                <a:srgbClr val="ACD333"/>
              </a:buClr>
              <a:buSzPct val="79166"/>
              <a:buFont typeface="Wingdings"/>
              <a:buChar char=""/>
              <a:tabLst>
                <a:tab pos="354965" algn="l"/>
                <a:tab pos="355600" algn="l"/>
              </a:tabLst>
            </a:pPr>
            <a:r>
              <a:rPr sz="2400" spc="-5" dirty="0">
                <a:latin typeface="Calibri"/>
                <a:cs typeface="Calibri"/>
              </a:rPr>
              <a:t>Goal of SNP </a:t>
            </a:r>
            <a:r>
              <a:rPr sz="2400" spc="-15" dirty="0">
                <a:latin typeface="Calibri"/>
                <a:cs typeface="Calibri"/>
              </a:rPr>
              <a:t>program </a:t>
            </a:r>
            <a:r>
              <a:rPr sz="2400" dirty="0">
                <a:latin typeface="Calibri"/>
                <a:cs typeface="Calibri"/>
              </a:rPr>
              <a:t>is </a:t>
            </a:r>
            <a:r>
              <a:rPr sz="2400" spc="-15" dirty="0">
                <a:latin typeface="Calibri"/>
                <a:cs typeface="Calibri"/>
              </a:rPr>
              <a:t>to improve </a:t>
            </a:r>
            <a:r>
              <a:rPr sz="2400" spc="-5" dirty="0">
                <a:latin typeface="Calibri"/>
                <a:cs typeface="Calibri"/>
              </a:rPr>
              <a:t>the delivery of high-quality </a:t>
            </a:r>
            <a:r>
              <a:rPr sz="2400" dirty="0">
                <a:latin typeface="Calibri"/>
                <a:cs typeface="Calibri"/>
              </a:rPr>
              <a:t>services </a:t>
            </a:r>
            <a:r>
              <a:rPr sz="2400" spc="-5" dirty="0">
                <a:latin typeface="Calibri"/>
                <a:cs typeface="Calibri"/>
              </a:rPr>
              <a:t>and</a:t>
            </a:r>
            <a:r>
              <a:rPr sz="2400" spc="25" dirty="0">
                <a:latin typeface="Calibri"/>
                <a:cs typeface="Calibri"/>
              </a:rPr>
              <a:t> </a:t>
            </a:r>
            <a:r>
              <a:rPr sz="2400" spc="-5" dirty="0">
                <a:latin typeface="Calibri"/>
                <a:cs typeface="Calibri"/>
              </a:rPr>
              <a:t>benefits</a:t>
            </a:r>
            <a:endParaRPr sz="2400" dirty="0">
              <a:latin typeface="Calibri"/>
              <a:cs typeface="Calibri"/>
            </a:endParaRPr>
          </a:p>
          <a:p>
            <a:pPr marL="355600" marR="27305" indent="-342900">
              <a:lnSpc>
                <a:spcPts val="2590"/>
              </a:lnSpc>
              <a:spcBef>
                <a:spcPts val="1035"/>
              </a:spcBef>
              <a:buClr>
                <a:srgbClr val="ACD333"/>
              </a:buClr>
              <a:buSzPct val="79166"/>
              <a:buFont typeface="Wingdings"/>
              <a:buChar char=""/>
              <a:tabLst>
                <a:tab pos="354965" algn="l"/>
                <a:tab pos="355600" algn="l"/>
              </a:tabLst>
            </a:pPr>
            <a:r>
              <a:rPr sz="2400" spc="-5" dirty="0">
                <a:latin typeface="Calibri"/>
                <a:cs typeface="Calibri"/>
              </a:rPr>
              <a:t>Measures </a:t>
            </a:r>
            <a:r>
              <a:rPr sz="2400" spc="-10" dirty="0">
                <a:latin typeface="Calibri"/>
                <a:cs typeface="Calibri"/>
              </a:rPr>
              <a:t>effectiveness </a:t>
            </a:r>
            <a:r>
              <a:rPr sz="2400" spc="-5" dirty="0">
                <a:latin typeface="Calibri"/>
                <a:cs typeface="Calibri"/>
              </a:rPr>
              <a:t>of the </a:t>
            </a:r>
            <a:r>
              <a:rPr sz="2400" spc="-15" dirty="0">
                <a:latin typeface="Calibri"/>
                <a:cs typeface="Calibri"/>
              </a:rPr>
              <a:t>overall program </a:t>
            </a:r>
            <a:r>
              <a:rPr sz="2400" dirty="0">
                <a:latin typeface="Calibri"/>
                <a:cs typeface="Calibri"/>
              </a:rPr>
              <a:t>and </a:t>
            </a:r>
            <a:r>
              <a:rPr sz="2400" spc="-5" dirty="0">
                <a:latin typeface="Calibri"/>
                <a:cs typeface="Calibri"/>
              </a:rPr>
              <a:t>implemented quality </a:t>
            </a:r>
            <a:r>
              <a:rPr sz="2400" spc="-10" dirty="0">
                <a:latin typeface="Calibri"/>
                <a:cs typeface="Calibri"/>
              </a:rPr>
              <a:t>improvement  interventions</a:t>
            </a:r>
            <a:endParaRPr sz="2400" dirty="0">
              <a:latin typeface="Calibri"/>
              <a:cs typeface="Calibri"/>
            </a:endParaRPr>
          </a:p>
          <a:p>
            <a:pPr marL="355600" marR="310515" indent="-342900">
              <a:lnSpc>
                <a:spcPts val="2590"/>
              </a:lnSpc>
              <a:spcBef>
                <a:spcPts val="1000"/>
              </a:spcBef>
              <a:buClr>
                <a:srgbClr val="ACD333"/>
              </a:buClr>
              <a:buSzPct val="79166"/>
              <a:buFont typeface="Wingdings"/>
              <a:buChar char=""/>
              <a:tabLst>
                <a:tab pos="354965" algn="l"/>
                <a:tab pos="355600" algn="l"/>
              </a:tabLst>
            </a:pPr>
            <a:r>
              <a:rPr lang="en-US" sz="2400" spc="-10" dirty="0">
                <a:latin typeface="Calibri"/>
                <a:cs typeface="Calibri"/>
              </a:rPr>
              <a:t>S</a:t>
            </a:r>
            <a:r>
              <a:rPr sz="2400" spc="-5" dirty="0">
                <a:latin typeface="Calibri"/>
                <a:cs typeface="Calibri"/>
              </a:rPr>
              <a:t>elected </a:t>
            </a:r>
            <a:r>
              <a:rPr lang="en-US" sz="2400" spc="-5" dirty="0">
                <a:latin typeface="Calibri"/>
                <a:cs typeface="Calibri"/>
              </a:rPr>
              <a:t>performance </a:t>
            </a:r>
            <a:r>
              <a:rPr sz="2400" spc="-5" dirty="0">
                <a:latin typeface="Calibri"/>
                <a:cs typeface="Calibri"/>
              </a:rPr>
              <a:t>measures </a:t>
            </a:r>
            <a:r>
              <a:rPr lang="en-US" sz="2400" spc="-5" dirty="0">
                <a:latin typeface="Calibri"/>
                <a:cs typeface="Calibri"/>
              </a:rPr>
              <a:t>are utilized </a:t>
            </a:r>
            <a:r>
              <a:rPr sz="2400" spc="-15" dirty="0">
                <a:latin typeface="Calibri"/>
                <a:cs typeface="Calibri"/>
              </a:rPr>
              <a:t>to</a:t>
            </a:r>
            <a:r>
              <a:rPr sz="2400" spc="-5" dirty="0">
                <a:latin typeface="Calibri"/>
                <a:cs typeface="Calibri"/>
              </a:rPr>
              <a:t> </a:t>
            </a:r>
            <a:r>
              <a:rPr sz="2400" spc="-10" dirty="0">
                <a:latin typeface="Calibri"/>
                <a:cs typeface="Calibri"/>
              </a:rPr>
              <a:t>track</a:t>
            </a:r>
            <a:r>
              <a:rPr lang="en-US" sz="2400" spc="-10" dirty="0">
                <a:latin typeface="Calibri"/>
                <a:cs typeface="Calibri"/>
              </a:rPr>
              <a:t>,</a:t>
            </a:r>
            <a:r>
              <a:rPr sz="2400" spc="-10" dirty="0">
                <a:latin typeface="Calibri"/>
                <a:cs typeface="Calibri"/>
              </a:rPr>
              <a:t> </a:t>
            </a:r>
            <a:r>
              <a:rPr lang="en-US" sz="2400" spc="-10" dirty="0">
                <a:latin typeface="Calibri"/>
                <a:cs typeface="Calibri"/>
              </a:rPr>
              <a:t>identify </a:t>
            </a:r>
            <a:r>
              <a:rPr sz="2400" spc="-10" dirty="0">
                <a:latin typeface="Calibri"/>
                <a:cs typeface="Calibri"/>
              </a:rPr>
              <a:t>trend</a:t>
            </a:r>
            <a:r>
              <a:rPr lang="en-US" sz="2400" spc="-10" dirty="0">
                <a:latin typeface="Calibri"/>
                <a:cs typeface="Calibri"/>
              </a:rPr>
              <a:t>s</a:t>
            </a:r>
            <a:r>
              <a:rPr sz="2400" spc="-25" dirty="0">
                <a:latin typeface="Calibri"/>
                <a:cs typeface="Calibri"/>
              </a:rPr>
              <a:t>, </a:t>
            </a:r>
            <a:r>
              <a:rPr sz="2400" spc="-5" dirty="0">
                <a:latin typeface="Calibri"/>
                <a:cs typeface="Calibri"/>
              </a:rPr>
              <a:t>and </a:t>
            </a:r>
            <a:r>
              <a:rPr sz="2400" spc="-10" dirty="0">
                <a:latin typeface="Calibri"/>
                <a:cs typeface="Calibri"/>
              </a:rPr>
              <a:t>report </a:t>
            </a:r>
            <a:r>
              <a:rPr sz="2400" spc="-15" dirty="0">
                <a:latin typeface="Calibri"/>
                <a:cs typeface="Calibri"/>
              </a:rPr>
              <a:t>to  </a:t>
            </a:r>
            <a:r>
              <a:rPr sz="2400" dirty="0">
                <a:latin typeface="Calibri"/>
                <a:cs typeface="Calibri"/>
              </a:rPr>
              <a:t>CMS</a:t>
            </a:r>
            <a:r>
              <a:rPr sz="2400" spc="-20" dirty="0">
                <a:latin typeface="Calibri"/>
                <a:cs typeface="Calibri"/>
              </a:rPr>
              <a:t> </a:t>
            </a:r>
            <a:r>
              <a:rPr sz="2400" spc="-5" dirty="0">
                <a:latin typeface="Calibri"/>
                <a:cs typeface="Calibri"/>
              </a:rPr>
              <a:t>annually</a:t>
            </a:r>
            <a:endParaRPr sz="2400" dirty="0">
              <a:latin typeface="Calibri"/>
              <a:cs typeface="Calibri"/>
            </a:endParaRPr>
          </a:p>
          <a:p>
            <a:pPr>
              <a:lnSpc>
                <a:spcPct val="100000"/>
              </a:lnSpc>
              <a:buClr>
                <a:srgbClr val="ACD333"/>
              </a:buClr>
              <a:buFont typeface="Wingdings"/>
              <a:buChar char=""/>
            </a:pPr>
            <a:endParaRPr sz="3500" dirty="0">
              <a:latin typeface="Calibri"/>
              <a:cs typeface="Calibri"/>
            </a:endParaRPr>
          </a:p>
          <a:p>
            <a:pPr marL="12700">
              <a:lnSpc>
                <a:spcPct val="100000"/>
              </a:lnSpc>
            </a:pPr>
            <a:r>
              <a:rPr sz="2400" b="1" spc="-10" dirty="0">
                <a:latin typeface="Calibri"/>
                <a:cs typeface="Calibri"/>
              </a:rPr>
              <a:t>Specialized</a:t>
            </a:r>
            <a:r>
              <a:rPr sz="2400" b="1" spc="-30" dirty="0">
                <a:latin typeface="Calibri"/>
                <a:cs typeface="Calibri"/>
              </a:rPr>
              <a:t> </a:t>
            </a:r>
            <a:r>
              <a:rPr sz="2400" b="1" spc="-5" dirty="0">
                <a:latin typeface="Calibri"/>
                <a:cs typeface="Calibri"/>
              </a:rPr>
              <a:t>Network</a:t>
            </a:r>
            <a:endParaRPr sz="2400" dirty="0">
              <a:latin typeface="Calibri"/>
              <a:cs typeface="Calibri"/>
            </a:endParaRPr>
          </a:p>
          <a:p>
            <a:pPr marL="355600" marR="5080" indent="-342900">
              <a:lnSpc>
                <a:spcPts val="2590"/>
              </a:lnSpc>
              <a:spcBef>
                <a:spcPts val="1035"/>
              </a:spcBef>
              <a:buClr>
                <a:srgbClr val="ACD333"/>
              </a:buClr>
              <a:buSzPct val="79166"/>
              <a:buFont typeface="Wingdings"/>
              <a:buChar char=""/>
              <a:tabLst>
                <a:tab pos="354965" algn="l"/>
                <a:tab pos="355600" algn="l"/>
              </a:tabLst>
            </a:pPr>
            <a:r>
              <a:rPr sz="2400" spc="-10" dirty="0">
                <a:latin typeface="Calibri"/>
                <a:cs typeface="Calibri"/>
              </a:rPr>
              <a:t>Ultimate maintains </a:t>
            </a:r>
            <a:r>
              <a:rPr sz="2400" dirty="0">
                <a:latin typeface="Calibri"/>
                <a:cs typeface="Calibri"/>
              </a:rPr>
              <a:t>a </a:t>
            </a:r>
            <a:r>
              <a:rPr sz="2400" spc="-10" dirty="0">
                <a:latin typeface="Calibri"/>
                <a:cs typeface="Calibri"/>
              </a:rPr>
              <a:t>provider network </a:t>
            </a:r>
            <a:r>
              <a:rPr sz="2400" dirty="0">
                <a:latin typeface="Calibri"/>
                <a:cs typeface="Calibri"/>
              </a:rPr>
              <a:t>with </a:t>
            </a:r>
            <a:r>
              <a:rPr sz="2400" spc="-5" dirty="0">
                <a:latin typeface="Calibri"/>
                <a:cs typeface="Calibri"/>
              </a:rPr>
              <a:t>specialized expertise </a:t>
            </a:r>
            <a:r>
              <a:rPr sz="2400" spc="-15" dirty="0">
                <a:latin typeface="Calibri"/>
                <a:cs typeface="Calibri"/>
              </a:rPr>
              <a:t>to </a:t>
            </a:r>
            <a:r>
              <a:rPr sz="2400" spc="-10" dirty="0">
                <a:latin typeface="Calibri"/>
                <a:cs typeface="Calibri"/>
              </a:rPr>
              <a:t>address </a:t>
            </a:r>
            <a:r>
              <a:rPr sz="2400" dirty="0">
                <a:latin typeface="Calibri"/>
                <a:cs typeface="Calibri"/>
              </a:rPr>
              <a:t>the </a:t>
            </a:r>
            <a:r>
              <a:rPr sz="2400" spc="-5" dirty="0">
                <a:latin typeface="Calibri"/>
                <a:cs typeface="Calibri"/>
              </a:rPr>
              <a:t>needs  of </a:t>
            </a:r>
            <a:r>
              <a:rPr sz="2400" dirty="0">
                <a:latin typeface="Calibri"/>
                <a:cs typeface="Calibri"/>
              </a:rPr>
              <a:t>the </a:t>
            </a:r>
            <a:r>
              <a:rPr sz="2400" spc="-20" dirty="0">
                <a:latin typeface="Calibri"/>
                <a:cs typeface="Calibri"/>
              </a:rPr>
              <a:t>SNP’s target </a:t>
            </a:r>
            <a:r>
              <a:rPr sz="2400" spc="-10" dirty="0">
                <a:latin typeface="Calibri"/>
                <a:cs typeface="Calibri"/>
              </a:rPr>
              <a:t>population</a:t>
            </a:r>
            <a:endParaRPr sz="2400" dirty="0">
              <a:latin typeface="Calibri"/>
              <a:cs typeface="Calibri"/>
            </a:endParaRPr>
          </a:p>
          <a:p>
            <a:pPr marL="355600" marR="532765" indent="-342900">
              <a:lnSpc>
                <a:spcPts val="2590"/>
              </a:lnSpc>
              <a:spcBef>
                <a:spcPts val="1010"/>
              </a:spcBef>
              <a:buClr>
                <a:srgbClr val="ACD333"/>
              </a:buClr>
              <a:buSzPct val="79166"/>
              <a:buFont typeface="Wingdings"/>
              <a:buChar char=""/>
              <a:tabLst>
                <a:tab pos="354965" algn="l"/>
                <a:tab pos="355600" algn="l"/>
              </a:tabLst>
            </a:pPr>
            <a:r>
              <a:rPr sz="2400" spc="-5" dirty="0">
                <a:latin typeface="Calibri"/>
                <a:cs typeface="Calibri"/>
              </a:rPr>
              <a:t>The </a:t>
            </a:r>
            <a:r>
              <a:rPr sz="2400" spc="-10" dirty="0">
                <a:latin typeface="Calibri"/>
                <a:cs typeface="Calibri"/>
              </a:rPr>
              <a:t>network </a:t>
            </a:r>
            <a:r>
              <a:rPr sz="2400" spc="-20" dirty="0">
                <a:latin typeface="Calibri"/>
                <a:cs typeface="Calibri"/>
              </a:rPr>
              <a:t>may </a:t>
            </a:r>
            <a:r>
              <a:rPr sz="2400" spc="-5" dirty="0">
                <a:latin typeface="Calibri"/>
                <a:cs typeface="Calibri"/>
              </a:rPr>
              <a:t>include, but </a:t>
            </a:r>
            <a:r>
              <a:rPr sz="2400" dirty="0">
                <a:latin typeface="Calibri"/>
                <a:cs typeface="Calibri"/>
              </a:rPr>
              <a:t>is </a:t>
            </a:r>
            <a:r>
              <a:rPr sz="2400" spc="-5" dirty="0">
                <a:latin typeface="Calibri"/>
                <a:cs typeface="Calibri"/>
              </a:rPr>
              <a:t>not limited </a:t>
            </a:r>
            <a:r>
              <a:rPr sz="2400" spc="-30" dirty="0">
                <a:latin typeface="Calibri"/>
                <a:cs typeface="Calibri"/>
              </a:rPr>
              <a:t>to, </a:t>
            </a:r>
            <a:r>
              <a:rPr sz="2400" spc="-10" dirty="0">
                <a:latin typeface="Calibri"/>
                <a:cs typeface="Calibri"/>
              </a:rPr>
              <a:t>internal </a:t>
            </a:r>
            <a:r>
              <a:rPr sz="2400" dirty="0">
                <a:latin typeface="Calibri"/>
                <a:cs typeface="Calibri"/>
              </a:rPr>
              <a:t>medicine, </a:t>
            </a:r>
            <a:r>
              <a:rPr sz="2400" spc="-5" dirty="0">
                <a:latin typeface="Calibri"/>
                <a:cs typeface="Calibri"/>
              </a:rPr>
              <a:t>endocrinologist,  </a:t>
            </a:r>
            <a:r>
              <a:rPr sz="2400" spc="-10" dirty="0">
                <a:latin typeface="Calibri"/>
                <a:cs typeface="Calibri"/>
              </a:rPr>
              <a:t>cardiologists, oncologists, mental </a:t>
            </a:r>
            <a:r>
              <a:rPr sz="2400" dirty="0">
                <a:latin typeface="Calibri"/>
                <a:cs typeface="Calibri"/>
              </a:rPr>
              <a:t>health </a:t>
            </a:r>
            <a:r>
              <a:rPr sz="2400" spc="-5" dirty="0">
                <a:latin typeface="Calibri"/>
                <a:cs typeface="Calibri"/>
              </a:rPr>
              <a:t>specialists, </a:t>
            </a:r>
            <a:r>
              <a:rPr sz="2400" dirty="0">
                <a:latin typeface="Calibri"/>
                <a:cs typeface="Calibri"/>
              </a:rPr>
              <a:t>and </a:t>
            </a:r>
            <a:r>
              <a:rPr sz="2400" spc="-5" dirty="0">
                <a:latin typeface="Calibri"/>
                <a:cs typeface="Calibri"/>
              </a:rPr>
              <a:t>other</a:t>
            </a:r>
            <a:r>
              <a:rPr sz="2400" spc="-60" dirty="0">
                <a:latin typeface="Calibri"/>
                <a:cs typeface="Calibri"/>
              </a:rPr>
              <a:t> </a:t>
            </a:r>
            <a:r>
              <a:rPr sz="2400" spc="-5" dirty="0">
                <a:latin typeface="Calibri"/>
                <a:cs typeface="Calibri"/>
              </a:rPr>
              <a:t>specialists</a:t>
            </a:r>
            <a:endParaRPr sz="2400" dirty="0">
              <a:latin typeface="Calibri"/>
              <a:cs typeface="Calibri"/>
            </a:endParaRPr>
          </a:p>
        </p:txBody>
      </p:sp>
      <p:sp>
        <p:nvSpPr>
          <p:cNvPr id="6" name="Slide Number Placeholder 5">
            <a:extLst>
              <a:ext uri="{FF2B5EF4-FFF2-40B4-BE49-F238E27FC236}">
                <a16:creationId xmlns:a16="http://schemas.microsoft.com/office/drawing/2014/main" id="{A185CF6D-68DA-4836-A313-D36DEDA5B594}"/>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25</a:t>
            </a:fld>
            <a:endParaRPr lang="en-US" dirty="0"/>
          </a:p>
        </p:txBody>
      </p:sp>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22992" y="307929"/>
            <a:ext cx="954405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p:txBody>
      </p:sp>
      <p:sp>
        <p:nvSpPr>
          <p:cNvPr id="5" name="object 5"/>
          <p:cNvSpPr txBox="1"/>
          <p:nvPr/>
        </p:nvSpPr>
        <p:spPr>
          <a:xfrm>
            <a:off x="590330" y="1422674"/>
            <a:ext cx="11023600" cy="4265911"/>
          </a:xfrm>
          <a:prstGeom prst="rect">
            <a:avLst/>
          </a:prstGeom>
        </p:spPr>
        <p:txBody>
          <a:bodyPr vert="horz" wrap="square" lIns="0" tIns="71755" rIns="0" bIns="0" rtlCol="0">
            <a:spAutoFit/>
          </a:bodyPr>
          <a:lstStyle/>
          <a:p>
            <a:pPr marL="12700">
              <a:lnSpc>
                <a:spcPct val="100000"/>
              </a:lnSpc>
              <a:spcBef>
                <a:spcPts val="565"/>
              </a:spcBef>
            </a:pPr>
            <a:r>
              <a:rPr sz="2200" b="1" spc="-5" dirty="0">
                <a:solidFill>
                  <a:srgbClr val="404040"/>
                </a:solidFill>
                <a:latin typeface="Calibri"/>
                <a:cs typeface="Calibri"/>
              </a:rPr>
              <a:t>Clinical </a:t>
            </a:r>
            <a:r>
              <a:rPr sz="2200" b="1" spc="-10" dirty="0">
                <a:solidFill>
                  <a:srgbClr val="404040"/>
                </a:solidFill>
                <a:latin typeface="Calibri"/>
                <a:cs typeface="Calibri"/>
              </a:rPr>
              <a:t>Practice</a:t>
            </a:r>
            <a:r>
              <a:rPr sz="2200" b="1" spc="35" dirty="0">
                <a:solidFill>
                  <a:srgbClr val="404040"/>
                </a:solidFill>
                <a:latin typeface="Calibri"/>
                <a:cs typeface="Calibri"/>
              </a:rPr>
              <a:t> </a:t>
            </a:r>
            <a:r>
              <a:rPr sz="2200" b="1" spc="-10" dirty="0">
                <a:solidFill>
                  <a:srgbClr val="404040"/>
                </a:solidFill>
                <a:latin typeface="Calibri"/>
                <a:cs typeface="Calibri"/>
              </a:rPr>
              <a:t>Guidelines</a:t>
            </a:r>
            <a:endParaRPr sz="2200" dirty="0">
              <a:latin typeface="Calibri"/>
              <a:cs typeface="Calibri"/>
            </a:endParaRPr>
          </a:p>
          <a:p>
            <a:pPr marL="355600" marR="374650" indent="-342900">
              <a:lnSpc>
                <a:spcPts val="2110"/>
              </a:lnSpc>
              <a:spcBef>
                <a:spcPts val="980"/>
              </a:spcBef>
              <a:buClr>
                <a:srgbClr val="ACD333"/>
              </a:buClr>
              <a:buSzPct val="79545"/>
              <a:buFont typeface="Wingdings"/>
              <a:buChar char=""/>
              <a:tabLst>
                <a:tab pos="355600" algn="l"/>
                <a:tab pos="356235" algn="l"/>
              </a:tabLst>
            </a:pPr>
            <a:r>
              <a:rPr sz="2200" spc="-15" dirty="0">
                <a:latin typeface="Calibri"/>
                <a:cs typeface="Calibri"/>
              </a:rPr>
              <a:t>Ultimate </a:t>
            </a:r>
            <a:r>
              <a:rPr sz="2200" spc="-10" dirty="0">
                <a:latin typeface="Calibri"/>
                <a:cs typeface="Calibri"/>
              </a:rPr>
              <a:t>adopts </a:t>
            </a:r>
            <a:r>
              <a:rPr sz="2200" spc="-5" dirty="0">
                <a:latin typeface="Calibri"/>
                <a:cs typeface="Calibri"/>
              </a:rPr>
              <a:t>and </a:t>
            </a:r>
            <a:r>
              <a:rPr sz="2200" spc="-15" dirty="0">
                <a:latin typeface="Calibri"/>
                <a:cs typeface="Calibri"/>
              </a:rPr>
              <a:t>follows </a:t>
            </a:r>
            <a:r>
              <a:rPr sz="2200" spc="-10" dirty="0">
                <a:latin typeface="Calibri"/>
                <a:cs typeface="Calibri"/>
              </a:rPr>
              <a:t>evidence-based clinical guidelines </a:t>
            </a:r>
            <a:r>
              <a:rPr sz="2200" spc="-5" dirty="0">
                <a:latin typeface="Calibri"/>
                <a:cs typeface="Calibri"/>
              </a:rPr>
              <a:t>in </a:t>
            </a:r>
            <a:r>
              <a:rPr sz="2200" spc="-10" dirty="0">
                <a:latin typeface="Calibri"/>
                <a:cs typeface="Calibri"/>
              </a:rPr>
              <a:t>order </a:t>
            </a:r>
            <a:r>
              <a:rPr sz="2200" spc="-20" dirty="0">
                <a:latin typeface="Calibri"/>
                <a:cs typeface="Calibri"/>
              </a:rPr>
              <a:t>to </a:t>
            </a:r>
            <a:r>
              <a:rPr sz="2200" spc="-15" dirty="0">
                <a:latin typeface="Calibri"/>
                <a:cs typeface="Calibri"/>
              </a:rPr>
              <a:t>provide </a:t>
            </a:r>
            <a:r>
              <a:rPr sz="2200" spc="-10" dirty="0">
                <a:latin typeface="Calibri"/>
                <a:cs typeface="Calibri"/>
              </a:rPr>
              <a:t>the </a:t>
            </a:r>
            <a:r>
              <a:rPr lang="en-US" sz="2200" spc="-10" dirty="0">
                <a:latin typeface="Calibri"/>
                <a:cs typeface="Calibri"/>
              </a:rPr>
              <a:t>appropriate</a:t>
            </a:r>
            <a:r>
              <a:rPr sz="2200" spc="-10" dirty="0">
                <a:latin typeface="Calibri"/>
                <a:cs typeface="Calibri"/>
              </a:rPr>
              <a:t> </a:t>
            </a:r>
            <a:r>
              <a:rPr sz="2200" spc="-20" dirty="0">
                <a:latin typeface="Calibri"/>
                <a:cs typeface="Calibri"/>
              </a:rPr>
              <a:t>care </a:t>
            </a:r>
            <a:r>
              <a:rPr sz="2200" spc="-15" dirty="0">
                <a:latin typeface="Calibri"/>
                <a:cs typeface="Calibri"/>
              </a:rPr>
              <a:t>at </a:t>
            </a:r>
            <a:r>
              <a:rPr sz="2200" spc="-10" dirty="0">
                <a:latin typeface="Calibri"/>
                <a:cs typeface="Calibri"/>
              </a:rPr>
              <a:t>the right</a:t>
            </a:r>
            <a:r>
              <a:rPr sz="2200" spc="45" dirty="0">
                <a:latin typeface="Calibri"/>
                <a:cs typeface="Calibri"/>
              </a:rPr>
              <a:t> </a:t>
            </a:r>
            <a:r>
              <a:rPr sz="2200" spc="-5" dirty="0">
                <a:latin typeface="Calibri"/>
                <a:cs typeface="Calibri"/>
              </a:rPr>
              <a:t>time</a:t>
            </a:r>
            <a:endParaRPr sz="2200" dirty="0">
              <a:latin typeface="Calibri"/>
              <a:cs typeface="Calibri"/>
            </a:endParaRPr>
          </a:p>
          <a:p>
            <a:pPr marL="355600" indent="-343535">
              <a:lnSpc>
                <a:spcPct val="100000"/>
              </a:lnSpc>
              <a:spcBef>
                <a:spcPts val="500"/>
              </a:spcBef>
              <a:buClr>
                <a:srgbClr val="ACD333"/>
              </a:buClr>
              <a:buSzPct val="79545"/>
              <a:buFont typeface="Wingdings"/>
              <a:buChar char=""/>
              <a:tabLst>
                <a:tab pos="355600" algn="l"/>
                <a:tab pos="356235" algn="l"/>
              </a:tabLst>
            </a:pPr>
            <a:r>
              <a:rPr sz="2200" spc="-10" dirty="0">
                <a:latin typeface="Calibri"/>
                <a:cs typeface="Calibri"/>
              </a:rPr>
              <a:t>Clinical </a:t>
            </a:r>
            <a:r>
              <a:rPr sz="2200" spc="-15" dirty="0">
                <a:latin typeface="Calibri"/>
                <a:cs typeface="Calibri"/>
              </a:rPr>
              <a:t>practice </a:t>
            </a:r>
            <a:r>
              <a:rPr sz="2200" spc="-10" dirty="0">
                <a:latin typeface="Calibri"/>
                <a:cs typeface="Calibri"/>
              </a:rPr>
              <a:t>guidelines </a:t>
            </a:r>
            <a:r>
              <a:rPr sz="2200" spc="-15" dirty="0">
                <a:latin typeface="Calibri"/>
                <a:cs typeface="Calibri"/>
              </a:rPr>
              <a:t>are </a:t>
            </a:r>
            <a:r>
              <a:rPr sz="2200" spc="-5" dirty="0">
                <a:latin typeface="Calibri"/>
                <a:cs typeface="Calibri"/>
              </a:rPr>
              <a:t>made </a:t>
            </a:r>
            <a:r>
              <a:rPr sz="2200" spc="-15" dirty="0">
                <a:latin typeface="Calibri"/>
                <a:cs typeface="Calibri"/>
              </a:rPr>
              <a:t>available </a:t>
            </a:r>
            <a:r>
              <a:rPr lang="en-US" sz="2200" spc="-15" dirty="0">
                <a:latin typeface="Calibri"/>
                <a:cs typeface="Calibri"/>
              </a:rPr>
              <a:t>on the UHP website and </a:t>
            </a:r>
            <a:r>
              <a:rPr sz="2200" spc="-20" dirty="0">
                <a:latin typeface="Calibri"/>
                <a:cs typeface="Calibri"/>
              </a:rPr>
              <a:t>to </a:t>
            </a:r>
            <a:r>
              <a:rPr sz="2200" spc="-15" dirty="0">
                <a:latin typeface="Calibri"/>
                <a:cs typeface="Calibri"/>
              </a:rPr>
              <a:t>providers </a:t>
            </a:r>
            <a:r>
              <a:rPr sz="2200" spc="-5" dirty="0">
                <a:latin typeface="Calibri"/>
                <a:cs typeface="Calibri"/>
              </a:rPr>
              <a:t>upon</a:t>
            </a:r>
            <a:r>
              <a:rPr sz="2200" spc="70" dirty="0">
                <a:latin typeface="Calibri"/>
                <a:cs typeface="Calibri"/>
              </a:rPr>
              <a:t> </a:t>
            </a:r>
            <a:r>
              <a:rPr sz="2200" spc="-15" dirty="0">
                <a:latin typeface="Calibri"/>
                <a:cs typeface="Calibri"/>
              </a:rPr>
              <a:t>request</a:t>
            </a:r>
            <a:endParaRPr sz="2200" dirty="0">
              <a:latin typeface="Calibri"/>
              <a:cs typeface="Calibri"/>
            </a:endParaRPr>
          </a:p>
          <a:p>
            <a:pPr marL="355600" marR="204470" indent="-342900">
              <a:lnSpc>
                <a:spcPts val="2110"/>
              </a:lnSpc>
              <a:spcBef>
                <a:spcPts val="980"/>
              </a:spcBef>
              <a:buClr>
                <a:srgbClr val="ACD333"/>
              </a:buClr>
              <a:buSzPct val="79545"/>
              <a:buFont typeface="Wingdings"/>
              <a:buChar char=""/>
              <a:tabLst>
                <a:tab pos="355600" algn="l"/>
                <a:tab pos="356235" algn="l"/>
              </a:tabLst>
            </a:pPr>
            <a:r>
              <a:rPr sz="2200" spc="-10" dirty="0">
                <a:latin typeface="Calibri"/>
                <a:cs typeface="Calibri"/>
              </a:rPr>
              <a:t>The guidelines allow </a:t>
            </a:r>
            <a:r>
              <a:rPr sz="2200" spc="-15" dirty="0">
                <a:latin typeface="Calibri"/>
                <a:cs typeface="Calibri"/>
              </a:rPr>
              <a:t>Ultimate </a:t>
            </a:r>
            <a:r>
              <a:rPr sz="2200" spc="-20" dirty="0">
                <a:latin typeface="Calibri"/>
                <a:cs typeface="Calibri"/>
              </a:rPr>
              <a:t>to </a:t>
            </a:r>
            <a:r>
              <a:rPr sz="2200" spc="-15" dirty="0">
                <a:latin typeface="Calibri"/>
                <a:cs typeface="Calibri"/>
              </a:rPr>
              <a:t>maintain consistency </a:t>
            </a:r>
            <a:r>
              <a:rPr sz="2200" spc="-5" dirty="0">
                <a:latin typeface="Calibri"/>
                <a:cs typeface="Calibri"/>
              </a:rPr>
              <a:t>in </a:t>
            </a:r>
            <a:r>
              <a:rPr sz="2200" spc="-10" dirty="0">
                <a:latin typeface="Calibri"/>
                <a:cs typeface="Calibri"/>
              </a:rPr>
              <a:t>the application </a:t>
            </a:r>
            <a:r>
              <a:rPr sz="2200" dirty="0">
                <a:latin typeface="Calibri"/>
                <a:cs typeface="Calibri"/>
              </a:rPr>
              <a:t>of </a:t>
            </a:r>
            <a:r>
              <a:rPr sz="2200" spc="-10" dirty="0">
                <a:latin typeface="Calibri"/>
                <a:cs typeface="Calibri"/>
              </a:rPr>
              <a:t>the clinic</a:t>
            </a:r>
            <a:r>
              <a:rPr lang="en-US" sz="2200" spc="-10" dirty="0">
                <a:latin typeface="Calibri"/>
                <a:cs typeface="Calibri"/>
              </a:rPr>
              <a:t>al</a:t>
            </a:r>
            <a:r>
              <a:rPr sz="2200" spc="-10" dirty="0">
                <a:latin typeface="Calibri"/>
                <a:cs typeface="Calibri"/>
              </a:rPr>
              <a:t> </a:t>
            </a:r>
            <a:r>
              <a:rPr sz="2200" spc="-15" dirty="0">
                <a:latin typeface="Calibri"/>
                <a:cs typeface="Calibri"/>
              </a:rPr>
              <a:t>practice  </a:t>
            </a:r>
            <a:r>
              <a:rPr sz="2200" spc="-10" dirty="0">
                <a:latin typeface="Calibri"/>
                <a:cs typeface="Calibri"/>
              </a:rPr>
              <a:t>guidelines </a:t>
            </a:r>
            <a:r>
              <a:rPr sz="2200" spc="-20" dirty="0">
                <a:latin typeface="Calibri"/>
                <a:cs typeface="Calibri"/>
              </a:rPr>
              <a:t>to </a:t>
            </a:r>
            <a:r>
              <a:rPr sz="2200" spc="-15" dirty="0">
                <a:latin typeface="Calibri"/>
                <a:cs typeface="Calibri"/>
              </a:rPr>
              <a:t>utilization </a:t>
            </a:r>
            <a:r>
              <a:rPr sz="2200" spc="-5" dirty="0">
                <a:latin typeface="Calibri"/>
                <a:cs typeface="Calibri"/>
              </a:rPr>
              <a:t>decisions, </a:t>
            </a:r>
            <a:r>
              <a:rPr sz="2200" spc="-10" dirty="0">
                <a:latin typeface="Calibri"/>
                <a:cs typeface="Calibri"/>
              </a:rPr>
              <a:t>member education, </a:t>
            </a:r>
            <a:r>
              <a:rPr sz="2200" spc="-5" dirty="0">
                <a:latin typeface="Calibri"/>
                <a:cs typeface="Calibri"/>
              </a:rPr>
              <a:t>and </a:t>
            </a:r>
            <a:r>
              <a:rPr sz="2200" spc="-20" dirty="0">
                <a:latin typeface="Calibri"/>
                <a:cs typeface="Calibri"/>
              </a:rPr>
              <a:t>covered</a:t>
            </a:r>
            <a:r>
              <a:rPr sz="2200" spc="130" dirty="0">
                <a:latin typeface="Calibri"/>
                <a:cs typeface="Calibri"/>
              </a:rPr>
              <a:t> </a:t>
            </a:r>
            <a:r>
              <a:rPr sz="2200" spc="-5" dirty="0">
                <a:latin typeface="Calibri"/>
                <a:cs typeface="Calibri"/>
              </a:rPr>
              <a:t>services</a:t>
            </a:r>
            <a:endParaRPr sz="2200" dirty="0">
              <a:latin typeface="Calibri"/>
              <a:cs typeface="Calibri"/>
            </a:endParaRPr>
          </a:p>
          <a:p>
            <a:pPr marL="12700">
              <a:lnSpc>
                <a:spcPct val="100000"/>
              </a:lnSpc>
            </a:pPr>
            <a:r>
              <a:rPr sz="2200" b="1" spc="-10" dirty="0">
                <a:latin typeface="Calibri"/>
                <a:cs typeface="Calibri"/>
              </a:rPr>
              <a:t>Care </a:t>
            </a:r>
            <a:r>
              <a:rPr sz="2200" b="1" spc="-25" dirty="0">
                <a:latin typeface="Calibri"/>
                <a:cs typeface="Calibri"/>
              </a:rPr>
              <a:t>Transition</a:t>
            </a:r>
            <a:r>
              <a:rPr sz="2200" b="1" spc="35" dirty="0">
                <a:latin typeface="Calibri"/>
                <a:cs typeface="Calibri"/>
              </a:rPr>
              <a:t> </a:t>
            </a:r>
            <a:r>
              <a:rPr sz="2200" b="1" spc="-10" dirty="0">
                <a:latin typeface="Calibri"/>
                <a:cs typeface="Calibri"/>
              </a:rPr>
              <a:t>Protocols</a:t>
            </a:r>
            <a:endParaRPr sz="2200" dirty="0">
              <a:latin typeface="Calibri"/>
              <a:cs typeface="Calibri"/>
            </a:endParaRPr>
          </a:p>
          <a:p>
            <a:pPr marL="355600" marR="5080" indent="-342900">
              <a:lnSpc>
                <a:spcPts val="2110"/>
              </a:lnSpc>
              <a:spcBef>
                <a:spcPts val="980"/>
              </a:spcBef>
              <a:buClr>
                <a:srgbClr val="ACD333"/>
              </a:buClr>
              <a:buSzPct val="79545"/>
              <a:buFont typeface="Wingdings"/>
              <a:buChar char=""/>
              <a:tabLst>
                <a:tab pos="355600" algn="l"/>
                <a:tab pos="356235" algn="l"/>
                <a:tab pos="1467485" algn="l"/>
              </a:tabLst>
            </a:pPr>
            <a:r>
              <a:rPr sz="2200" spc="-15" dirty="0">
                <a:latin typeface="Calibri"/>
                <a:cs typeface="Calibri"/>
              </a:rPr>
              <a:t>Ultimate</a:t>
            </a:r>
            <a:r>
              <a:rPr lang="en-US" sz="2200" spc="-15" dirty="0">
                <a:latin typeface="Calibri"/>
                <a:cs typeface="Calibri"/>
              </a:rPr>
              <a:t> </a:t>
            </a:r>
            <a:r>
              <a:rPr sz="2200" spc="-5" dirty="0">
                <a:latin typeface="Calibri"/>
                <a:cs typeface="Calibri"/>
              </a:rPr>
              <a:t>also </a:t>
            </a:r>
            <a:r>
              <a:rPr sz="2200" spc="-15" dirty="0">
                <a:latin typeface="Calibri"/>
                <a:cs typeface="Calibri"/>
              </a:rPr>
              <a:t>utilizes </a:t>
            </a:r>
            <a:r>
              <a:rPr sz="2200" spc="-20" dirty="0">
                <a:latin typeface="Calibri"/>
                <a:cs typeface="Calibri"/>
              </a:rPr>
              <a:t>care </a:t>
            </a:r>
            <a:r>
              <a:rPr sz="2200" spc="-10" dirty="0">
                <a:latin typeface="Calibri"/>
                <a:cs typeface="Calibri"/>
              </a:rPr>
              <a:t>transition </a:t>
            </a:r>
            <a:r>
              <a:rPr sz="2200" spc="-15" dirty="0">
                <a:latin typeface="Calibri"/>
                <a:cs typeface="Calibri"/>
              </a:rPr>
              <a:t>protocols </a:t>
            </a:r>
            <a:r>
              <a:rPr sz="2200" spc="-20" dirty="0">
                <a:latin typeface="Calibri"/>
                <a:cs typeface="Calibri"/>
              </a:rPr>
              <a:t>for </a:t>
            </a:r>
            <a:r>
              <a:rPr sz="2200" spc="-15" dirty="0">
                <a:latin typeface="Calibri"/>
                <a:cs typeface="Calibri"/>
              </a:rPr>
              <a:t>continuity </a:t>
            </a:r>
            <a:r>
              <a:rPr sz="2200" dirty="0">
                <a:latin typeface="Calibri"/>
                <a:cs typeface="Calibri"/>
              </a:rPr>
              <a:t>of </a:t>
            </a:r>
            <a:r>
              <a:rPr sz="2200" spc="-15" dirty="0">
                <a:latin typeface="Calibri"/>
                <a:cs typeface="Calibri"/>
              </a:rPr>
              <a:t>care, </a:t>
            </a:r>
            <a:r>
              <a:rPr lang="en-US" sz="2200" spc="-5" dirty="0">
                <a:latin typeface="Calibri"/>
                <a:cs typeface="Calibri"/>
              </a:rPr>
              <a:t>in addition to</a:t>
            </a:r>
            <a:r>
              <a:rPr sz="2200" spc="-5" dirty="0">
                <a:latin typeface="Calibri"/>
                <a:cs typeface="Calibri"/>
              </a:rPr>
              <a:t> </a:t>
            </a:r>
            <a:r>
              <a:rPr sz="2200" spc="-15" dirty="0">
                <a:latin typeface="Calibri"/>
                <a:cs typeface="Calibri"/>
              </a:rPr>
              <a:t>work</a:t>
            </a:r>
            <a:r>
              <a:rPr lang="en-US" sz="2200" spc="-15" dirty="0">
                <a:latin typeface="Calibri"/>
                <a:cs typeface="Calibri"/>
              </a:rPr>
              <a:t>ing</a:t>
            </a:r>
            <a:r>
              <a:rPr sz="2200" spc="-15" dirty="0">
                <a:latin typeface="Calibri"/>
                <a:cs typeface="Calibri"/>
              </a:rPr>
              <a:t> </a:t>
            </a:r>
            <a:r>
              <a:rPr sz="2200" spc="-5" dirty="0">
                <a:latin typeface="Calibri"/>
                <a:cs typeface="Calibri"/>
              </a:rPr>
              <a:t>with </a:t>
            </a:r>
            <a:r>
              <a:rPr sz="2200" spc="-15" dirty="0">
                <a:latin typeface="Calibri"/>
                <a:cs typeface="Calibri"/>
              </a:rPr>
              <a:t>providers  </a:t>
            </a:r>
            <a:r>
              <a:rPr sz="2200" spc="-20" dirty="0">
                <a:latin typeface="Calibri"/>
                <a:cs typeface="Calibri"/>
              </a:rPr>
              <a:t>to </a:t>
            </a:r>
            <a:r>
              <a:rPr sz="2200" spc="-10" dirty="0">
                <a:latin typeface="Calibri"/>
                <a:cs typeface="Calibri"/>
              </a:rPr>
              <a:t>ensure </a:t>
            </a:r>
            <a:r>
              <a:rPr sz="2200" spc="-15" dirty="0">
                <a:latin typeface="Calibri"/>
                <a:cs typeface="Calibri"/>
              </a:rPr>
              <a:t>that </a:t>
            </a:r>
            <a:r>
              <a:rPr sz="2200" spc="-10" dirty="0">
                <a:latin typeface="Calibri"/>
                <a:cs typeface="Calibri"/>
              </a:rPr>
              <a:t>they </a:t>
            </a:r>
            <a:r>
              <a:rPr sz="2200" spc="-5" dirty="0">
                <a:latin typeface="Calibri"/>
                <a:cs typeface="Calibri"/>
              </a:rPr>
              <a:t>also </a:t>
            </a:r>
            <a:r>
              <a:rPr sz="2200" spc="-15" dirty="0">
                <a:latin typeface="Calibri"/>
                <a:cs typeface="Calibri"/>
              </a:rPr>
              <a:t>follow </a:t>
            </a:r>
            <a:r>
              <a:rPr sz="2200" spc="-5" dirty="0">
                <a:latin typeface="Calibri"/>
                <a:cs typeface="Calibri"/>
              </a:rPr>
              <a:t>these</a:t>
            </a:r>
            <a:r>
              <a:rPr sz="2200" spc="110" dirty="0">
                <a:latin typeface="Calibri"/>
                <a:cs typeface="Calibri"/>
              </a:rPr>
              <a:t> </a:t>
            </a:r>
            <a:r>
              <a:rPr sz="2200" spc="-15" dirty="0">
                <a:latin typeface="Calibri"/>
                <a:cs typeface="Calibri"/>
              </a:rPr>
              <a:t>protocols</a:t>
            </a:r>
            <a:endParaRPr sz="2200" dirty="0">
              <a:latin typeface="Calibri"/>
              <a:cs typeface="Calibri"/>
            </a:endParaRPr>
          </a:p>
          <a:p>
            <a:pPr marL="355600" indent="-343535">
              <a:lnSpc>
                <a:spcPct val="100000"/>
              </a:lnSpc>
              <a:spcBef>
                <a:spcPts val="484"/>
              </a:spcBef>
              <a:buClr>
                <a:srgbClr val="ACD333"/>
              </a:buClr>
              <a:buSzPct val="79545"/>
              <a:buFont typeface="Wingdings"/>
              <a:buChar char=""/>
              <a:tabLst>
                <a:tab pos="355600" algn="l"/>
                <a:tab pos="356235" algn="l"/>
              </a:tabLst>
            </a:pPr>
            <a:r>
              <a:rPr sz="2200" spc="-5" dirty="0">
                <a:latin typeface="Calibri"/>
                <a:cs typeface="Calibri"/>
              </a:rPr>
              <a:t>During a </a:t>
            </a:r>
            <a:r>
              <a:rPr sz="2200" spc="-20" dirty="0">
                <a:latin typeface="Calibri"/>
                <a:cs typeface="Calibri"/>
              </a:rPr>
              <a:t>care </a:t>
            </a:r>
            <a:r>
              <a:rPr sz="2200" spc="-10" dirty="0">
                <a:latin typeface="Calibri"/>
                <a:cs typeface="Calibri"/>
              </a:rPr>
              <a:t>transition, the Care</a:t>
            </a:r>
            <a:r>
              <a:rPr sz="2200" spc="15" dirty="0">
                <a:latin typeface="Calibri"/>
                <a:cs typeface="Calibri"/>
              </a:rPr>
              <a:t> </a:t>
            </a:r>
            <a:r>
              <a:rPr sz="2200" spc="-10" dirty="0">
                <a:latin typeface="Calibri"/>
                <a:cs typeface="Calibri"/>
              </a:rPr>
              <a:t>Manager:</a:t>
            </a:r>
            <a:endParaRPr sz="2200" dirty="0">
              <a:latin typeface="Calibri"/>
              <a:cs typeface="Calibri"/>
            </a:endParaRPr>
          </a:p>
          <a:p>
            <a:pPr marL="756285" lvl="1" indent="-287020">
              <a:lnSpc>
                <a:spcPct val="100000"/>
              </a:lnSpc>
              <a:spcBef>
                <a:spcPts val="540"/>
              </a:spcBef>
              <a:buClr>
                <a:srgbClr val="ACD333"/>
              </a:buClr>
              <a:buSzPct val="80000"/>
              <a:buFont typeface="Wingdings"/>
              <a:buChar char=""/>
              <a:tabLst>
                <a:tab pos="756285" algn="l"/>
                <a:tab pos="756920" algn="l"/>
              </a:tabLst>
            </a:pPr>
            <a:r>
              <a:rPr sz="2000" spc="-15" dirty="0">
                <a:latin typeface="Calibri"/>
                <a:cs typeface="Calibri"/>
              </a:rPr>
              <a:t>Reviews </a:t>
            </a:r>
            <a:r>
              <a:rPr sz="2000" dirty="0">
                <a:latin typeface="Calibri"/>
                <a:cs typeface="Calibri"/>
              </a:rPr>
              <a:t>the </a:t>
            </a:r>
            <a:r>
              <a:rPr sz="2000" spc="-10" dirty="0">
                <a:latin typeface="Calibri"/>
                <a:cs typeface="Calibri"/>
              </a:rPr>
              <a:t>member’s </a:t>
            </a:r>
            <a:r>
              <a:rPr sz="2000" spc="-5" dirty="0">
                <a:latin typeface="Calibri"/>
                <a:cs typeface="Calibri"/>
              </a:rPr>
              <a:t>individualized </a:t>
            </a:r>
            <a:r>
              <a:rPr sz="2000" spc="-10" dirty="0">
                <a:latin typeface="Calibri"/>
                <a:cs typeface="Calibri"/>
              </a:rPr>
              <a:t>care</a:t>
            </a:r>
            <a:r>
              <a:rPr sz="2000" spc="40" dirty="0">
                <a:latin typeface="Calibri"/>
                <a:cs typeface="Calibri"/>
              </a:rPr>
              <a:t> </a:t>
            </a:r>
            <a:r>
              <a:rPr sz="2000" spc="-5" dirty="0">
                <a:latin typeface="Calibri"/>
                <a:cs typeface="Calibri"/>
              </a:rPr>
              <a:t>plan</a:t>
            </a:r>
            <a:endParaRPr sz="2000" dirty="0">
              <a:latin typeface="Calibri"/>
              <a:cs typeface="Calibri"/>
            </a:endParaRPr>
          </a:p>
        </p:txBody>
      </p:sp>
      <p:sp>
        <p:nvSpPr>
          <p:cNvPr id="6" name="object 6"/>
          <p:cNvSpPr txBox="1"/>
          <p:nvPr/>
        </p:nvSpPr>
        <p:spPr>
          <a:xfrm>
            <a:off x="1047667" y="5761197"/>
            <a:ext cx="5922645" cy="766445"/>
          </a:xfrm>
          <a:prstGeom prst="rect">
            <a:avLst/>
          </a:prstGeom>
        </p:spPr>
        <p:txBody>
          <a:bodyPr vert="horz" wrap="square" lIns="0" tIns="78105" rIns="0" bIns="0" rtlCol="0">
            <a:spAutoFit/>
          </a:bodyPr>
          <a:lstStyle/>
          <a:p>
            <a:pPr marL="299085" indent="-287020">
              <a:lnSpc>
                <a:spcPct val="100000"/>
              </a:lnSpc>
              <a:spcBef>
                <a:spcPts val="615"/>
              </a:spcBef>
              <a:buClr>
                <a:srgbClr val="ACD333"/>
              </a:buClr>
              <a:buSzPct val="80000"/>
              <a:buFont typeface="Wingdings"/>
              <a:buChar char=""/>
              <a:tabLst>
                <a:tab pos="299085" algn="l"/>
                <a:tab pos="299720" algn="l"/>
              </a:tabLst>
            </a:pPr>
            <a:r>
              <a:rPr sz="2000" spc="-10" dirty="0">
                <a:latin typeface="Calibri"/>
                <a:cs typeface="Calibri"/>
              </a:rPr>
              <a:t>Coordinates any </a:t>
            </a:r>
            <a:r>
              <a:rPr sz="2000" spc="-5" dirty="0">
                <a:latin typeface="Calibri"/>
                <a:cs typeface="Calibri"/>
              </a:rPr>
              <a:t>additional </a:t>
            </a:r>
            <a:r>
              <a:rPr sz="2000" dirty="0">
                <a:latin typeface="Calibri"/>
                <a:cs typeface="Calibri"/>
              </a:rPr>
              <a:t>services </a:t>
            </a:r>
            <a:r>
              <a:rPr sz="2000" spc="-5" dirty="0">
                <a:latin typeface="Calibri"/>
                <a:cs typeface="Calibri"/>
              </a:rPr>
              <a:t>needed</a:t>
            </a:r>
            <a:endParaRPr sz="2000" dirty="0">
              <a:latin typeface="Calibri"/>
              <a:cs typeface="Calibri"/>
            </a:endParaRPr>
          </a:p>
          <a:p>
            <a:pPr marL="299085" indent="-287020">
              <a:lnSpc>
                <a:spcPct val="100000"/>
              </a:lnSpc>
              <a:spcBef>
                <a:spcPts val="515"/>
              </a:spcBef>
              <a:buClr>
                <a:srgbClr val="ACD333"/>
              </a:buClr>
              <a:buSzPct val="80000"/>
              <a:buFont typeface="Wingdings"/>
              <a:buChar char=""/>
              <a:tabLst>
                <a:tab pos="299085" algn="l"/>
                <a:tab pos="299720" algn="l"/>
              </a:tabLst>
            </a:pPr>
            <a:r>
              <a:rPr sz="2000" spc="-5" dirty="0">
                <a:latin typeface="Calibri"/>
                <a:cs typeface="Calibri"/>
              </a:rPr>
              <a:t>Documents </a:t>
            </a:r>
            <a:r>
              <a:rPr sz="2000" dirty="0">
                <a:latin typeface="Calibri"/>
                <a:cs typeface="Calibri"/>
              </a:rPr>
              <a:t>the </a:t>
            </a:r>
            <a:r>
              <a:rPr sz="2000" spc="-10" dirty="0">
                <a:latin typeface="Calibri"/>
                <a:cs typeface="Calibri"/>
              </a:rPr>
              <a:t>information </a:t>
            </a:r>
            <a:r>
              <a:rPr sz="2000" spc="-5" dirty="0">
                <a:latin typeface="Calibri"/>
                <a:cs typeface="Calibri"/>
              </a:rPr>
              <a:t>in </a:t>
            </a:r>
            <a:r>
              <a:rPr sz="2000" dirty="0">
                <a:latin typeface="Calibri"/>
                <a:cs typeface="Calibri"/>
              </a:rPr>
              <a:t>the </a:t>
            </a:r>
            <a:r>
              <a:rPr sz="2000" spc="-10" dirty="0">
                <a:latin typeface="Calibri"/>
                <a:cs typeface="Calibri"/>
              </a:rPr>
              <a:t>member’s care</a:t>
            </a:r>
            <a:r>
              <a:rPr sz="2000" spc="25" dirty="0">
                <a:latin typeface="Calibri"/>
                <a:cs typeface="Calibri"/>
              </a:rPr>
              <a:t> </a:t>
            </a:r>
            <a:r>
              <a:rPr sz="2000" dirty="0">
                <a:latin typeface="Calibri"/>
                <a:cs typeface="Calibri"/>
              </a:rPr>
              <a:t>plan</a:t>
            </a:r>
          </a:p>
        </p:txBody>
      </p:sp>
      <p:sp>
        <p:nvSpPr>
          <p:cNvPr id="7" name="Slide Number Placeholder 6">
            <a:extLst>
              <a:ext uri="{FF2B5EF4-FFF2-40B4-BE49-F238E27FC236}">
                <a16:creationId xmlns:a16="http://schemas.microsoft.com/office/drawing/2014/main" id="{AB4E0056-D478-4593-8FF3-C32F68C517D2}"/>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26</a:t>
            </a:fld>
            <a:endParaRPr lang="en-US" dirty="0"/>
          </a:p>
        </p:txBody>
      </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22992" y="307929"/>
            <a:ext cx="954405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p:txBody>
      </p:sp>
      <p:sp>
        <p:nvSpPr>
          <p:cNvPr id="5" name="object 5"/>
          <p:cNvSpPr txBox="1"/>
          <p:nvPr/>
        </p:nvSpPr>
        <p:spPr>
          <a:xfrm>
            <a:off x="590467" y="1412615"/>
            <a:ext cx="11019155" cy="4320540"/>
          </a:xfrm>
          <a:prstGeom prst="rect">
            <a:avLst/>
          </a:prstGeom>
        </p:spPr>
        <p:txBody>
          <a:bodyPr vert="horz" wrap="square" lIns="0" tIns="140335" rIns="0" bIns="0" rtlCol="0">
            <a:spAutoFit/>
          </a:bodyPr>
          <a:lstStyle/>
          <a:p>
            <a:pPr marL="12700" algn="just">
              <a:lnSpc>
                <a:spcPct val="100000"/>
              </a:lnSpc>
              <a:spcBef>
                <a:spcPts val="1105"/>
              </a:spcBef>
            </a:pPr>
            <a:r>
              <a:rPr sz="2400" b="1" spc="-10" dirty="0">
                <a:latin typeface="Calibri"/>
                <a:cs typeface="Calibri"/>
              </a:rPr>
              <a:t>Individualized Care </a:t>
            </a:r>
            <a:r>
              <a:rPr sz="2400" b="1" spc="-5" dirty="0">
                <a:latin typeface="Calibri"/>
                <a:cs typeface="Calibri"/>
              </a:rPr>
              <a:t>Plan </a:t>
            </a:r>
            <a:r>
              <a:rPr sz="2400" b="1" spc="5" dirty="0">
                <a:latin typeface="Calibri"/>
                <a:cs typeface="Calibri"/>
              </a:rPr>
              <a:t>(“ICP” </a:t>
            </a:r>
            <a:r>
              <a:rPr sz="2400" b="1" dirty="0">
                <a:latin typeface="Calibri"/>
                <a:cs typeface="Calibri"/>
              </a:rPr>
              <a:t>or </a:t>
            </a:r>
            <a:r>
              <a:rPr sz="2400" b="1" spc="-10" dirty="0">
                <a:latin typeface="Calibri"/>
                <a:cs typeface="Calibri"/>
              </a:rPr>
              <a:t>“Care</a:t>
            </a:r>
            <a:r>
              <a:rPr sz="2400" b="1" spc="5" dirty="0">
                <a:latin typeface="Calibri"/>
                <a:cs typeface="Calibri"/>
              </a:rPr>
              <a:t> </a:t>
            </a:r>
            <a:r>
              <a:rPr sz="2400" b="1" spc="-5" dirty="0">
                <a:latin typeface="Calibri"/>
                <a:cs typeface="Calibri"/>
              </a:rPr>
              <a:t>Plan”)</a:t>
            </a:r>
            <a:endParaRPr sz="2400" dirty="0">
              <a:latin typeface="Calibri"/>
              <a:cs typeface="Calibri"/>
            </a:endParaRPr>
          </a:p>
          <a:p>
            <a:pPr marL="355600" marR="140335" indent="-342900" algn="just">
              <a:lnSpc>
                <a:spcPct val="100000"/>
              </a:lnSpc>
              <a:spcBef>
                <a:spcPts val="1010"/>
              </a:spcBef>
              <a:buClr>
                <a:srgbClr val="ACD333"/>
              </a:buClr>
              <a:buSzPct val="79166"/>
              <a:buFont typeface="Wingdings"/>
              <a:buChar char=""/>
              <a:tabLst>
                <a:tab pos="355600" algn="l"/>
              </a:tabLst>
            </a:pPr>
            <a:r>
              <a:rPr sz="2400" spc="-5" dirty="0">
                <a:latin typeface="Calibri"/>
                <a:cs typeface="Calibri"/>
              </a:rPr>
              <a:t>The individualized </a:t>
            </a:r>
            <a:r>
              <a:rPr sz="2400" spc="-15" dirty="0">
                <a:latin typeface="Calibri"/>
                <a:cs typeface="Calibri"/>
              </a:rPr>
              <a:t>care </a:t>
            </a:r>
            <a:r>
              <a:rPr sz="2400" spc="-5" dirty="0">
                <a:latin typeface="Calibri"/>
                <a:cs typeface="Calibri"/>
              </a:rPr>
              <a:t>plan includes </a:t>
            </a:r>
            <a:r>
              <a:rPr sz="2400" spc="-10" dirty="0">
                <a:latin typeface="Calibri"/>
                <a:cs typeface="Calibri"/>
              </a:rPr>
              <a:t>review </a:t>
            </a:r>
            <a:r>
              <a:rPr sz="2400" spc="-5" dirty="0">
                <a:latin typeface="Calibri"/>
                <a:cs typeface="Calibri"/>
              </a:rPr>
              <a:t>of </a:t>
            </a:r>
            <a:r>
              <a:rPr sz="2400" dirty="0">
                <a:latin typeface="Calibri"/>
                <a:cs typeface="Calibri"/>
              </a:rPr>
              <a:t>the Health </a:t>
            </a:r>
            <a:r>
              <a:rPr sz="2400" spc="-5" dirty="0">
                <a:latin typeface="Calibri"/>
                <a:cs typeface="Calibri"/>
              </a:rPr>
              <a:t>Risk Assessment, goals and  objectives, </a:t>
            </a:r>
            <a:r>
              <a:rPr sz="2400" spc="-10" dirty="0">
                <a:latin typeface="Calibri"/>
                <a:cs typeface="Calibri"/>
              </a:rPr>
              <a:t>personal </a:t>
            </a:r>
            <a:r>
              <a:rPr sz="2400" spc="-15" dirty="0">
                <a:latin typeface="Calibri"/>
                <a:cs typeface="Calibri"/>
              </a:rPr>
              <a:t>preferences, </a:t>
            </a:r>
            <a:r>
              <a:rPr sz="2400" spc="-10" dirty="0">
                <a:latin typeface="Calibri"/>
                <a:cs typeface="Calibri"/>
              </a:rPr>
              <a:t>recommended </a:t>
            </a:r>
            <a:r>
              <a:rPr sz="2400" dirty="0">
                <a:latin typeface="Calibri"/>
                <a:cs typeface="Calibri"/>
              </a:rPr>
              <a:t>services, </a:t>
            </a:r>
            <a:r>
              <a:rPr sz="2400" spc="-5" dirty="0">
                <a:latin typeface="Calibri"/>
                <a:cs typeface="Calibri"/>
              </a:rPr>
              <a:t>measurable </a:t>
            </a:r>
            <a:r>
              <a:rPr sz="2400" spc="-10" dirty="0">
                <a:latin typeface="Calibri"/>
                <a:cs typeface="Calibri"/>
              </a:rPr>
              <a:t>outcomes, </a:t>
            </a:r>
            <a:r>
              <a:rPr sz="2400" dirty="0">
                <a:latin typeface="Calibri"/>
                <a:cs typeface="Calibri"/>
              </a:rPr>
              <a:t>and  </a:t>
            </a:r>
            <a:r>
              <a:rPr sz="2400" spc="-5" dirty="0">
                <a:latin typeface="Calibri"/>
                <a:cs typeface="Calibri"/>
              </a:rPr>
              <a:t>barriers </a:t>
            </a:r>
            <a:r>
              <a:rPr sz="2400" spc="-15" dirty="0">
                <a:latin typeface="Calibri"/>
                <a:cs typeface="Calibri"/>
              </a:rPr>
              <a:t>to</a:t>
            </a:r>
            <a:r>
              <a:rPr sz="2400" spc="-45" dirty="0">
                <a:latin typeface="Calibri"/>
                <a:cs typeface="Calibri"/>
              </a:rPr>
              <a:t> </a:t>
            </a:r>
            <a:r>
              <a:rPr sz="2400" spc="-15" dirty="0">
                <a:latin typeface="Calibri"/>
                <a:cs typeface="Calibri"/>
              </a:rPr>
              <a:t>care</a:t>
            </a:r>
            <a:endParaRPr sz="2400" dirty="0">
              <a:latin typeface="Calibri"/>
              <a:cs typeface="Calibri"/>
            </a:endParaRPr>
          </a:p>
          <a:p>
            <a:pPr marL="355600" marR="5080" indent="-342900" algn="just">
              <a:lnSpc>
                <a:spcPct val="100000"/>
              </a:lnSpc>
              <a:spcBef>
                <a:spcPts val="994"/>
              </a:spcBef>
              <a:buClr>
                <a:srgbClr val="ACD333"/>
              </a:buClr>
              <a:buSzPct val="79166"/>
              <a:buFont typeface="Wingdings"/>
              <a:buChar char=""/>
              <a:tabLst>
                <a:tab pos="355600" algn="l"/>
              </a:tabLst>
            </a:pPr>
            <a:r>
              <a:rPr sz="2400" spc="-5" dirty="0">
                <a:latin typeface="Calibri"/>
                <a:cs typeface="Calibri"/>
              </a:rPr>
              <a:t>The </a:t>
            </a:r>
            <a:r>
              <a:rPr sz="2400" spc="-15" dirty="0">
                <a:latin typeface="Calibri"/>
                <a:cs typeface="Calibri"/>
              </a:rPr>
              <a:t>care </a:t>
            </a:r>
            <a:r>
              <a:rPr sz="2400" spc="-5" dirty="0">
                <a:latin typeface="Calibri"/>
                <a:cs typeface="Calibri"/>
              </a:rPr>
              <a:t>plan </a:t>
            </a:r>
            <a:r>
              <a:rPr sz="2400" dirty="0">
                <a:latin typeface="Calibri"/>
                <a:cs typeface="Calibri"/>
              </a:rPr>
              <a:t>is </a:t>
            </a:r>
            <a:r>
              <a:rPr sz="2400" spc="-10" dirty="0">
                <a:latin typeface="Calibri"/>
                <a:cs typeface="Calibri"/>
              </a:rPr>
              <a:t>updated by </a:t>
            </a:r>
            <a:r>
              <a:rPr sz="2400" spc="-5" dirty="0">
                <a:latin typeface="Calibri"/>
                <a:cs typeface="Calibri"/>
              </a:rPr>
              <a:t>the </a:t>
            </a:r>
            <a:r>
              <a:rPr sz="2400" spc="-15" dirty="0">
                <a:latin typeface="Calibri"/>
                <a:cs typeface="Calibri"/>
              </a:rPr>
              <a:t>care </a:t>
            </a:r>
            <a:r>
              <a:rPr sz="2400" spc="-30" dirty="0">
                <a:latin typeface="Calibri"/>
                <a:cs typeface="Calibri"/>
              </a:rPr>
              <a:t>manager, </a:t>
            </a:r>
            <a:r>
              <a:rPr sz="2400" spc="-5" dirty="0">
                <a:latin typeface="Calibri"/>
                <a:cs typeface="Calibri"/>
              </a:rPr>
              <a:t>social </a:t>
            </a:r>
            <a:r>
              <a:rPr sz="2400" spc="-45" dirty="0">
                <a:latin typeface="Calibri"/>
                <a:cs typeface="Calibri"/>
              </a:rPr>
              <a:t>worker, </a:t>
            </a:r>
            <a:r>
              <a:rPr sz="2400" spc="-10" dirty="0">
                <a:latin typeface="Calibri"/>
                <a:cs typeface="Calibri"/>
              </a:rPr>
              <a:t>and/or </a:t>
            </a:r>
            <a:r>
              <a:rPr sz="2400" spc="-5" dirty="0">
                <a:latin typeface="Calibri"/>
                <a:cs typeface="Calibri"/>
              </a:rPr>
              <a:t>other members of  the </a:t>
            </a:r>
            <a:r>
              <a:rPr sz="2400" spc="-10" dirty="0">
                <a:latin typeface="Calibri"/>
                <a:cs typeface="Calibri"/>
              </a:rPr>
              <a:t>interdisciplinary </a:t>
            </a:r>
            <a:r>
              <a:rPr sz="2400" spc="-15" dirty="0">
                <a:latin typeface="Calibri"/>
                <a:cs typeface="Calibri"/>
              </a:rPr>
              <a:t>care</a:t>
            </a:r>
            <a:r>
              <a:rPr sz="2400" spc="-25" dirty="0">
                <a:latin typeface="Calibri"/>
                <a:cs typeface="Calibri"/>
              </a:rPr>
              <a:t> </a:t>
            </a:r>
            <a:r>
              <a:rPr sz="2400" spc="-5" dirty="0">
                <a:latin typeface="Calibri"/>
                <a:cs typeface="Calibri"/>
              </a:rPr>
              <a:t>team</a:t>
            </a:r>
            <a:endParaRPr sz="2400" dirty="0">
              <a:latin typeface="Calibri"/>
              <a:cs typeface="Calibri"/>
            </a:endParaRPr>
          </a:p>
          <a:p>
            <a:pPr marL="355600" marR="320675" indent="-342900">
              <a:lnSpc>
                <a:spcPct val="100000"/>
              </a:lnSpc>
              <a:spcBef>
                <a:spcPts val="994"/>
              </a:spcBef>
              <a:buClr>
                <a:srgbClr val="ACD333"/>
              </a:buClr>
              <a:buSzPct val="79166"/>
              <a:buFont typeface="Wingdings"/>
              <a:buChar char=""/>
              <a:tabLst>
                <a:tab pos="354965" algn="l"/>
                <a:tab pos="355600" algn="l"/>
              </a:tabLst>
            </a:pPr>
            <a:r>
              <a:rPr sz="2400" spc="-5" dirty="0">
                <a:latin typeface="Calibri"/>
                <a:cs typeface="Calibri"/>
              </a:rPr>
              <a:t>The </a:t>
            </a:r>
            <a:r>
              <a:rPr sz="2400" spc="-15" dirty="0">
                <a:latin typeface="Calibri"/>
                <a:cs typeface="Calibri"/>
              </a:rPr>
              <a:t>care </a:t>
            </a:r>
            <a:r>
              <a:rPr sz="2400" spc="-5" dirty="0">
                <a:latin typeface="Calibri"/>
                <a:cs typeface="Calibri"/>
              </a:rPr>
              <a:t>plan </a:t>
            </a:r>
            <a:r>
              <a:rPr sz="2400" dirty="0">
                <a:latin typeface="Calibri"/>
                <a:cs typeface="Calibri"/>
              </a:rPr>
              <a:t>is </a:t>
            </a:r>
            <a:r>
              <a:rPr sz="2400" spc="-10" dirty="0">
                <a:latin typeface="Calibri"/>
                <a:cs typeface="Calibri"/>
              </a:rPr>
              <a:t>updated </a:t>
            </a:r>
            <a:r>
              <a:rPr sz="2400" spc="-20" dirty="0">
                <a:latin typeface="Calibri"/>
                <a:cs typeface="Calibri"/>
              </a:rPr>
              <a:t>annually, </a:t>
            </a:r>
            <a:r>
              <a:rPr sz="2400" spc="-15" dirty="0">
                <a:latin typeface="Calibri"/>
                <a:cs typeface="Calibri"/>
              </a:rPr>
              <a:t>at </a:t>
            </a:r>
            <a:r>
              <a:rPr sz="2400" spc="-5" dirty="0">
                <a:latin typeface="Calibri"/>
                <a:cs typeface="Calibri"/>
              </a:rPr>
              <a:t>minimum, </a:t>
            </a:r>
            <a:r>
              <a:rPr sz="2400" dirty="0">
                <a:latin typeface="Calibri"/>
                <a:cs typeface="Calibri"/>
              </a:rPr>
              <a:t>and as </a:t>
            </a:r>
            <a:r>
              <a:rPr sz="2400" spc="-5" dirty="0">
                <a:latin typeface="Calibri"/>
                <a:cs typeface="Calibri"/>
              </a:rPr>
              <a:t>the member’s </a:t>
            </a:r>
            <a:r>
              <a:rPr sz="2400" spc="-10" dirty="0">
                <a:latin typeface="Calibri"/>
                <a:cs typeface="Calibri"/>
              </a:rPr>
              <a:t>circumstances  and/or </a:t>
            </a:r>
            <a:r>
              <a:rPr sz="2400" dirty="0">
                <a:latin typeface="Calibri"/>
                <a:cs typeface="Calibri"/>
              </a:rPr>
              <a:t>health </a:t>
            </a:r>
            <a:r>
              <a:rPr sz="2400" spc="-5" dirty="0">
                <a:latin typeface="Calibri"/>
                <a:cs typeface="Calibri"/>
              </a:rPr>
              <a:t>changes, </a:t>
            </a:r>
            <a:r>
              <a:rPr sz="2400" dirty="0">
                <a:latin typeface="Calibri"/>
                <a:cs typeface="Calibri"/>
              </a:rPr>
              <a:t>as </a:t>
            </a:r>
            <a:r>
              <a:rPr sz="2400" spc="-10" dirty="0">
                <a:latin typeface="Calibri"/>
                <a:cs typeface="Calibri"/>
              </a:rPr>
              <a:t>indicated by </a:t>
            </a:r>
            <a:r>
              <a:rPr sz="2400" spc="-15" dirty="0">
                <a:latin typeface="Calibri"/>
                <a:cs typeface="Calibri"/>
              </a:rPr>
              <a:t>care </a:t>
            </a:r>
            <a:r>
              <a:rPr sz="2400" spc="-5" dirty="0">
                <a:latin typeface="Calibri"/>
                <a:cs typeface="Calibri"/>
              </a:rPr>
              <a:t>team </a:t>
            </a:r>
            <a:r>
              <a:rPr sz="2400" spc="-10" dirty="0">
                <a:latin typeface="Calibri"/>
                <a:cs typeface="Calibri"/>
              </a:rPr>
              <a:t>feedback, </a:t>
            </a:r>
            <a:r>
              <a:rPr sz="2400" spc="-15" dirty="0">
                <a:latin typeface="Calibri"/>
                <a:cs typeface="Calibri"/>
              </a:rPr>
              <a:t>care </a:t>
            </a:r>
            <a:r>
              <a:rPr sz="2400" spc="-5" dirty="0">
                <a:latin typeface="Calibri"/>
                <a:cs typeface="Calibri"/>
              </a:rPr>
              <a:t>manager  </a:t>
            </a:r>
            <a:r>
              <a:rPr sz="2400" spc="-10" dirty="0">
                <a:latin typeface="Calibri"/>
                <a:cs typeface="Calibri"/>
              </a:rPr>
              <a:t>recommendations, </a:t>
            </a:r>
            <a:r>
              <a:rPr sz="2400" dirty="0">
                <a:latin typeface="Calibri"/>
                <a:cs typeface="Calibri"/>
              </a:rPr>
              <a:t>claims,</a:t>
            </a:r>
            <a:r>
              <a:rPr lang="en-US" sz="2400" dirty="0">
                <a:latin typeface="Calibri"/>
                <a:cs typeface="Calibri"/>
              </a:rPr>
              <a:t> and/</a:t>
            </a:r>
            <a:r>
              <a:rPr sz="2400" spc="-5" dirty="0">
                <a:latin typeface="Calibri"/>
                <a:cs typeface="Calibri"/>
              </a:rPr>
              <a:t>or </a:t>
            </a:r>
            <a:r>
              <a:rPr sz="2400" dirty="0">
                <a:latin typeface="Calibri"/>
                <a:cs typeface="Calibri"/>
              </a:rPr>
              <a:t>member HRA</a:t>
            </a:r>
            <a:r>
              <a:rPr sz="2400" spc="-70" dirty="0">
                <a:latin typeface="Calibri"/>
                <a:cs typeface="Calibri"/>
              </a:rPr>
              <a:t> </a:t>
            </a:r>
            <a:r>
              <a:rPr sz="2400" spc="-10" dirty="0">
                <a:latin typeface="Calibri"/>
                <a:cs typeface="Calibri"/>
              </a:rPr>
              <a:t>responses.</a:t>
            </a:r>
            <a:endParaRPr sz="2400" dirty="0">
              <a:latin typeface="Calibri"/>
              <a:cs typeface="Calibri"/>
            </a:endParaRPr>
          </a:p>
          <a:p>
            <a:pPr marL="355600" indent="-342900">
              <a:lnSpc>
                <a:spcPct val="100000"/>
              </a:lnSpc>
              <a:spcBef>
                <a:spcPts val="1010"/>
              </a:spcBef>
              <a:buClr>
                <a:srgbClr val="ACD333"/>
              </a:buClr>
              <a:buSzPct val="79166"/>
              <a:buFont typeface="Wingdings"/>
              <a:buChar char=""/>
              <a:tabLst>
                <a:tab pos="354965" algn="l"/>
                <a:tab pos="355600" algn="l"/>
              </a:tabLst>
            </a:pPr>
            <a:r>
              <a:rPr sz="2400" spc="-10" dirty="0">
                <a:latin typeface="Calibri"/>
                <a:cs typeface="Calibri"/>
              </a:rPr>
              <a:t>There </a:t>
            </a:r>
            <a:r>
              <a:rPr sz="2400" spc="-15" dirty="0">
                <a:latin typeface="Calibri"/>
                <a:cs typeface="Calibri"/>
              </a:rPr>
              <a:t>are </a:t>
            </a:r>
            <a:r>
              <a:rPr sz="2400" spc="-10" dirty="0">
                <a:latin typeface="Calibri"/>
                <a:cs typeface="Calibri"/>
              </a:rPr>
              <a:t>three </a:t>
            </a:r>
            <a:r>
              <a:rPr sz="2400" spc="-15" dirty="0">
                <a:latin typeface="Calibri"/>
                <a:cs typeface="Calibri"/>
              </a:rPr>
              <a:t>care </a:t>
            </a:r>
            <a:r>
              <a:rPr sz="2400" spc="-5" dirty="0">
                <a:latin typeface="Calibri"/>
                <a:cs typeface="Calibri"/>
              </a:rPr>
              <a:t>plan </a:t>
            </a:r>
            <a:r>
              <a:rPr sz="2400" spc="-10" dirty="0">
                <a:latin typeface="Calibri"/>
                <a:cs typeface="Calibri"/>
              </a:rPr>
              <a:t>tiers, </a:t>
            </a:r>
            <a:r>
              <a:rPr sz="2400" spc="-5" dirty="0">
                <a:latin typeface="Calibri"/>
                <a:cs typeface="Calibri"/>
              </a:rPr>
              <a:t>based on disease severity and other</a:t>
            </a:r>
            <a:r>
              <a:rPr sz="2400" spc="70" dirty="0">
                <a:latin typeface="Calibri"/>
                <a:cs typeface="Calibri"/>
              </a:rPr>
              <a:t> </a:t>
            </a:r>
            <a:r>
              <a:rPr sz="2400" spc="-20" dirty="0">
                <a:latin typeface="Calibri"/>
                <a:cs typeface="Calibri"/>
              </a:rPr>
              <a:t>factors</a:t>
            </a:r>
            <a:endParaRPr sz="2400" dirty="0">
              <a:latin typeface="Calibri"/>
              <a:cs typeface="Calibri"/>
            </a:endParaRPr>
          </a:p>
        </p:txBody>
      </p:sp>
      <p:sp>
        <p:nvSpPr>
          <p:cNvPr id="6" name="Slide Number Placeholder 5">
            <a:extLst>
              <a:ext uri="{FF2B5EF4-FFF2-40B4-BE49-F238E27FC236}">
                <a16:creationId xmlns:a16="http://schemas.microsoft.com/office/drawing/2014/main" id="{1B6242BA-FB48-4682-845C-8D1071C94763}"/>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27</a:t>
            </a:fld>
            <a:endParaRPr lang="en-US" dirty="0"/>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56997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897379"/>
            <a:ext cx="4026407" cy="380237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833104" y="998219"/>
            <a:ext cx="3070859" cy="255879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170164" y="0"/>
            <a:ext cx="1741931" cy="92659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833104" y="4808220"/>
            <a:ext cx="1078992" cy="897636"/>
          </a:xfrm>
          <a:prstGeom prst="rect">
            <a:avLst/>
          </a:prstGeom>
          <a:blipFill>
            <a:blip r:embed="rId6" cstate="print"/>
            <a:stretch>
              <a:fillRect/>
            </a:stretch>
          </a:blipFill>
        </p:spPr>
        <p:txBody>
          <a:bodyPr wrap="square" lIns="0" tIns="0" rIns="0" bIns="0" rtlCol="0"/>
          <a:lstStyle/>
          <a:p>
            <a:endParaRPr/>
          </a:p>
        </p:txBody>
      </p:sp>
      <p:grpSp>
        <p:nvGrpSpPr>
          <p:cNvPr id="7" name="object 7"/>
          <p:cNvGrpSpPr/>
          <p:nvPr/>
        </p:nvGrpSpPr>
        <p:grpSpPr>
          <a:xfrm>
            <a:off x="0" y="818545"/>
            <a:ext cx="12192000" cy="4881245"/>
            <a:chOff x="0" y="818545"/>
            <a:chExt cx="12192000" cy="4881245"/>
          </a:xfrm>
        </p:grpSpPr>
        <p:sp>
          <p:nvSpPr>
            <p:cNvPr id="8" name="object 8"/>
            <p:cNvSpPr/>
            <p:nvPr/>
          </p:nvSpPr>
          <p:spPr>
            <a:xfrm>
              <a:off x="8719666" y="818545"/>
              <a:ext cx="3472815" cy="782955"/>
            </a:xfrm>
            <a:custGeom>
              <a:avLst/>
              <a:gdLst/>
              <a:ahLst/>
              <a:cxnLst/>
              <a:rect l="l" t="t" r="r" b="b"/>
              <a:pathLst>
                <a:path w="3472815" h="782955">
                  <a:moveTo>
                    <a:pt x="3472333" y="0"/>
                  </a:moveTo>
                  <a:lnTo>
                    <a:pt x="3171545" y="91274"/>
                  </a:lnTo>
                  <a:lnTo>
                    <a:pt x="2823057" y="188581"/>
                  </a:lnTo>
                  <a:lnTo>
                    <a:pt x="2474201" y="277367"/>
                  </a:lnTo>
                  <a:lnTo>
                    <a:pt x="2128418" y="358698"/>
                  </a:lnTo>
                  <a:lnTo>
                    <a:pt x="1784984" y="432574"/>
                  </a:lnTo>
                  <a:lnTo>
                    <a:pt x="1447609" y="499261"/>
                  </a:lnTo>
                  <a:lnTo>
                    <a:pt x="1226794" y="540054"/>
                  </a:lnTo>
                  <a:lnTo>
                    <a:pt x="902195" y="596315"/>
                  </a:lnTo>
                  <a:lnTo>
                    <a:pt x="487210" y="661250"/>
                  </a:lnTo>
                  <a:lnTo>
                    <a:pt x="190055" y="703389"/>
                  </a:lnTo>
                  <a:lnTo>
                    <a:pt x="0" y="728115"/>
                  </a:lnTo>
                  <a:lnTo>
                    <a:pt x="10092" y="741838"/>
                  </a:lnTo>
                  <a:lnTo>
                    <a:pt x="30407" y="769231"/>
                  </a:lnTo>
                  <a:lnTo>
                    <a:pt x="40500" y="782954"/>
                  </a:lnTo>
                  <a:lnTo>
                    <a:pt x="67199" y="782863"/>
                  </a:lnTo>
                  <a:lnTo>
                    <a:pt x="125790" y="781775"/>
                  </a:lnTo>
                  <a:lnTo>
                    <a:pt x="225958" y="777972"/>
                  </a:lnTo>
                  <a:lnTo>
                    <a:pt x="380482" y="769113"/>
                  </a:lnTo>
                  <a:lnTo>
                    <a:pt x="700163" y="744304"/>
                  </a:lnTo>
                  <a:lnTo>
                    <a:pt x="1353242" y="679647"/>
                  </a:lnTo>
                  <a:lnTo>
                    <a:pt x="2308391" y="566195"/>
                  </a:lnTo>
                  <a:lnTo>
                    <a:pt x="3035141" y="467094"/>
                  </a:lnTo>
                  <a:lnTo>
                    <a:pt x="3412016" y="409458"/>
                  </a:lnTo>
                  <a:lnTo>
                    <a:pt x="3472333" y="399566"/>
                  </a:lnTo>
                  <a:lnTo>
                    <a:pt x="3472333" y="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0" y="1175143"/>
              <a:ext cx="12192000" cy="4525010"/>
            </a:xfrm>
            <a:custGeom>
              <a:avLst/>
              <a:gdLst/>
              <a:ahLst/>
              <a:cxnLst/>
              <a:rect l="l" t="t" r="r" b="b"/>
              <a:pathLst>
                <a:path w="12192000" h="4525010">
                  <a:moveTo>
                    <a:pt x="12192000" y="2844"/>
                  </a:moveTo>
                  <a:lnTo>
                    <a:pt x="11960974" y="32740"/>
                  </a:lnTo>
                  <a:lnTo>
                    <a:pt x="11682679" y="67335"/>
                  </a:lnTo>
                  <a:lnTo>
                    <a:pt x="11404410" y="100469"/>
                  </a:lnTo>
                  <a:lnTo>
                    <a:pt x="10846118" y="158102"/>
                  </a:lnTo>
                  <a:lnTo>
                    <a:pt x="10566108" y="185470"/>
                  </a:lnTo>
                  <a:lnTo>
                    <a:pt x="10289565" y="208508"/>
                  </a:lnTo>
                  <a:lnTo>
                    <a:pt x="10009543" y="230124"/>
                  </a:lnTo>
                  <a:lnTo>
                    <a:pt x="9731273" y="250304"/>
                  </a:lnTo>
                  <a:lnTo>
                    <a:pt x="9179903" y="284873"/>
                  </a:lnTo>
                  <a:lnTo>
                    <a:pt x="8905075" y="299288"/>
                  </a:lnTo>
                  <a:lnTo>
                    <a:pt x="8358886" y="322338"/>
                  </a:lnTo>
                  <a:lnTo>
                    <a:pt x="8089252" y="332422"/>
                  </a:lnTo>
                  <a:lnTo>
                    <a:pt x="7821346" y="339623"/>
                  </a:lnTo>
                  <a:lnTo>
                    <a:pt x="7288974" y="351155"/>
                  </a:lnTo>
                  <a:lnTo>
                    <a:pt x="6765252" y="356920"/>
                  </a:lnTo>
                  <a:lnTo>
                    <a:pt x="6507721" y="358368"/>
                  </a:lnTo>
                  <a:lnTo>
                    <a:pt x="6251918" y="356920"/>
                  </a:lnTo>
                  <a:lnTo>
                    <a:pt x="5999556" y="356920"/>
                  </a:lnTo>
                  <a:lnTo>
                    <a:pt x="5748934" y="354037"/>
                  </a:lnTo>
                  <a:lnTo>
                    <a:pt x="5021250" y="341071"/>
                  </a:lnTo>
                  <a:lnTo>
                    <a:pt x="4551134" y="326669"/>
                  </a:lnTo>
                  <a:lnTo>
                    <a:pt x="4322978" y="319455"/>
                  </a:lnTo>
                  <a:lnTo>
                    <a:pt x="3877030" y="300736"/>
                  </a:lnTo>
                  <a:lnTo>
                    <a:pt x="3450094" y="280555"/>
                  </a:lnTo>
                  <a:lnTo>
                    <a:pt x="3040456" y="258940"/>
                  </a:lnTo>
                  <a:lnTo>
                    <a:pt x="2651569" y="235889"/>
                  </a:lnTo>
                  <a:lnTo>
                    <a:pt x="2281682" y="211404"/>
                  </a:lnTo>
                  <a:lnTo>
                    <a:pt x="1937715" y="185470"/>
                  </a:lnTo>
                  <a:lnTo>
                    <a:pt x="1614500" y="159537"/>
                  </a:lnTo>
                  <a:lnTo>
                    <a:pt x="1317205" y="133604"/>
                  </a:lnTo>
                  <a:lnTo>
                    <a:pt x="1044105" y="109105"/>
                  </a:lnTo>
                  <a:lnTo>
                    <a:pt x="802119" y="86055"/>
                  </a:lnTo>
                  <a:lnTo>
                    <a:pt x="584352" y="64439"/>
                  </a:lnTo>
                  <a:lnTo>
                    <a:pt x="399402" y="45720"/>
                  </a:lnTo>
                  <a:lnTo>
                    <a:pt x="245579" y="28422"/>
                  </a:lnTo>
                  <a:lnTo>
                    <a:pt x="0" y="0"/>
                  </a:lnTo>
                  <a:lnTo>
                    <a:pt x="0" y="4092498"/>
                  </a:lnTo>
                  <a:lnTo>
                    <a:pt x="0" y="4110088"/>
                  </a:lnTo>
                  <a:lnTo>
                    <a:pt x="0" y="4524616"/>
                  </a:lnTo>
                  <a:lnTo>
                    <a:pt x="234327" y="4524616"/>
                  </a:lnTo>
                  <a:lnTo>
                    <a:pt x="234327" y="4110088"/>
                  </a:lnTo>
                  <a:lnTo>
                    <a:pt x="11957672" y="4110088"/>
                  </a:lnTo>
                  <a:lnTo>
                    <a:pt x="11957672" y="4524616"/>
                  </a:lnTo>
                  <a:lnTo>
                    <a:pt x="12192000" y="4524616"/>
                  </a:lnTo>
                  <a:lnTo>
                    <a:pt x="12192000" y="4110088"/>
                  </a:lnTo>
                  <a:lnTo>
                    <a:pt x="12192000" y="4092498"/>
                  </a:lnTo>
                  <a:lnTo>
                    <a:pt x="12192000" y="2844"/>
                  </a:lnTo>
                  <a:close/>
                </a:path>
              </a:pathLst>
            </a:custGeom>
            <a:solidFill>
              <a:srgbClr val="FFFFFF"/>
            </a:solidFill>
          </p:spPr>
          <p:txBody>
            <a:bodyPr wrap="square" lIns="0" tIns="0" rIns="0" bIns="0" rtlCol="0"/>
            <a:lstStyle/>
            <a:p>
              <a:endParaRPr/>
            </a:p>
          </p:txBody>
        </p:sp>
      </p:grpSp>
      <p:sp>
        <p:nvSpPr>
          <p:cNvPr id="10" name="object 10"/>
          <p:cNvSpPr/>
          <p:nvPr/>
        </p:nvSpPr>
        <p:spPr>
          <a:xfrm>
            <a:off x="11644883" y="6266688"/>
            <a:ext cx="377951" cy="347471"/>
          </a:xfrm>
          <a:prstGeom prst="rect">
            <a:avLst/>
          </a:prstGeom>
          <a:blipFill>
            <a:blip r:embed="rId7" cstate="print"/>
            <a:stretch>
              <a:fillRect/>
            </a:stretch>
          </a:blipFill>
        </p:spPr>
        <p:txBody>
          <a:bodyPr wrap="square" lIns="0" tIns="0" rIns="0" bIns="0" rtlCol="0"/>
          <a:lstStyle/>
          <a:p>
            <a:endParaRPr/>
          </a:p>
        </p:txBody>
      </p:sp>
      <p:sp>
        <p:nvSpPr>
          <p:cNvPr id="11" name="object 11"/>
          <p:cNvSpPr txBox="1">
            <a:spLocks noGrp="1"/>
          </p:cNvSpPr>
          <p:nvPr>
            <p:ph type="title"/>
          </p:nvPr>
        </p:nvSpPr>
        <p:spPr>
          <a:prstGeom prst="rect">
            <a:avLst/>
          </a:prstGeom>
        </p:spPr>
        <p:txBody>
          <a:bodyPr vert="horz" wrap="square" lIns="0" tIns="12700" rIns="0" bIns="0" rtlCol="0">
            <a:spAutoFit/>
          </a:bodyPr>
          <a:lstStyle/>
          <a:p>
            <a:pPr algn="ctr">
              <a:lnSpc>
                <a:spcPts val="519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a:p>
            <a:pPr marL="3175" algn="ctr">
              <a:lnSpc>
                <a:spcPts val="2790"/>
              </a:lnSpc>
            </a:pPr>
            <a:r>
              <a:rPr lang="en-US" sz="2400" spc="-5" dirty="0">
                <a:solidFill>
                  <a:srgbClr val="ACD333"/>
                </a:solidFill>
              </a:rPr>
              <a:t>Stratifying SNP Members Based on HRA Results</a:t>
            </a:r>
            <a:endParaRPr sz="2400" dirty="0"/>
          </a:p>
        </p:txBody>
      </p:sp>
      <p:sp>
        <p:nvSpPr>
          <p:cNvPr id="12" name="object 12"/>
          <p:cNvSpPr txBox="1"/>
          <p:nvPr/>
        </p:nvSpPr>
        <p:spPr>
          <a:xfrm>
            <a:off x="11680974" y="6317960"/>
            <a:ext cx="299085" cy="456565"/>
          </a:xfrm>
          <a:prstGeom prst="rect">
            <a:avLst/>
          </a:prstGeom>
        </p:spPr>
        <p:txBody>
          <a:bodyPr vert="horz" wrap="square" lIns="0" tIns="635" rIns="0" bIns="0" rtlCol="0">
            <a:spAutoFit/>
          </a:bodyPr>
          <a:lstStyle/>
          <a:p>
            <a:pPr marL="65405">
              <a:lnSpc>
                <a:spcPts val="1290"/>
              </a:lnSpc>
              <a:spcBef>
                <a:spcPts val="5"/>
              </a:spcBef>
            </a:pPr>
            <a:r>
              <a:rPr sz="1200" spc="-5" dirty="0">
                <a:latin typeface="Century Gothic"/>
                <a:cs typeface="Century Gothic"/>
              </a:rPr>
              <a:t>21</a:t>
            </a:r>
            <a:endParaRPr sz="1200">
              <a:latin typeface="Century Gothic"/>
              <a:cs typeface="Century Gothic"/>
            </a:endParaRPr>
          </a:p>
          <a:p>
            <a:pPr>
              <a:lnSpc>
                <a:spcPts val="2250"/>
              </a:lnSpc>
            </a:pPr>
            <a:r>
              <a:rPr sz="2000" b="1" spc="50" dirty="0">
                <a:solidFill>
                  <a:srgbClr val="EBEBEB"/>
                </a:solidFill>
                <a:latin typeface="Century Gothic"/>
                <a:cs typeface="Century Gothic"/>
              </a:rPr>
              <a:t>21</a:t>
            </a:r>
            <a:endParaRPr sz="2000">
              <a:latin typeface="Century Gothic"/>
              <a:cs typeface="Century Gothic"/>
            </a:endParaRPr>
          </a:p>
        </p:txBody>
      </p:sp>
      <p:sp>
        <p:nvSpPr>
          <p:cNvPr id="13" name="object 13"/>
          <p:cNvSpPr/>
          <p:nvPr/>
        </p:nvSpPr>
        <p:spPr>
          <a:xfrm>
            <a:off x="11527535" y="6390132"/>
            <a:ext cx="606551" cy="467867"/>
          </a:xfrm>
          <a:prstGeom prst="rect">
            <a:avLst/>
          </a:prstGeom>
          <a:blipFill>
            <a:blip r:embed="rId8"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extLst>
              <p:ext uri="{D42A27DB-BD31-4B8C-83A1-F6EECF244321}">
                <p14:modId xmlns:p14="http://schemas.microsoft.com/office/powerpoint/2010/main" val="2966637182"/>
              </p:ext>
            </p:extLst>
          </p:nvPr>
        </p:nvGraphicFramePr>
        <p:xfrm>
          <a:off x="227978" y="1626820"/>
          <a:ext cx="11723369" cy="5099365"/>
        </p:xfrm>
        <a:graphic>
          <a:graphicData uri="http://schemas.openxmlformats.org/drawingml/2006/table">
            <a:tbl>
              <a:tblPr firstRow="1" bandRow="1">
                <a:tableStyleId>{2D5ABB26-0587-4C30-8999-92F81FD0307C}</a:tableStyleId>
              </a:tblPr>
              <a:tblGrid>
                <a:gridCol w="3658222">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4255147">
                  <a:extLst>
                    <a:ext uri="{9D8B030D-6E8A-4147-A177-3AD203B41FA5}">
                      <a16:colId xmlns:a16="http://schemas.microsoft.com/office/drawing/2014/main" val="20002"/>
                    </a:ext>
                  </a:extLst>
                </a:gridCol>
              </a:tblGrid>
              <a:tr h="344484">
                <a:tc>
                  <a:txBody>
                    <a:bodyPr/>
                    <a:lstStyle/>
                    <a:p>
                      <a:pPr marL="958850">
                        <a:lnSpc>
                          <a:spcPct val="100000"/>
                        </a:lnSpc>
                        <a:spcBef>
                          <a:spcPts val="330"/>
                        </a:spcBef>
                      </a:pPr>
                      <a:r>
                        <a:rPr sz="1600" b="1" spc="-5" dirty="0">
                          <a:latin typeface="Century Gothic"/>
                          <a:cs typeface="Century Gothic"/>
                        </a:rPr>
                        <a:t>Tier </a:t>
                      </a:r>
                      <a:r>
                        <a:rPr sz="1600" b="1" spc="-10" dirty="0">
                          <a:latin typeface="Century Gothic"/>
                          <a:cs typeface="Century Gothic"/>
                        </a:rPr>
                        <a:t>1- </a:t>
                      </a:r>
                      <a:r>
                        <a:rPr sz="1600" b="1" spc="-5" dirty="0">
                          <a:latin typeface="Century Gothic"/>
                          <a:cs typeface="Century Gothic"/>
                        </a:rPr>
                        <a:t>Lowest</a:t>
                      </a:r>
                      <a:r>
                        <a:rPr sz="1600" b="1" spc="25" dirty="0">
                          <a:latin typeface="Century Gothic"/>
                          <a:cs typeface="Century Gothic"/>
                        </a:rPr>
                        <a:t> </a:t>
                      </a:r>
                      <a:r>
                        <a:rPr sz="1600" b="1" spc="-5" dirty="0">
                          <a:latin typeface="Century Gothic"/>
                          <a:cs typeface="Century Gothic"/>
                        </a:rPr>
                        <a:t>Acuity</a:t>
                      </a:r>
                      <a:endParaRPr sz="1600" dirty="0">
                        <a:latin typeface="Century Gothic"/>
                        <a:cs typeface="Century Gothic"/>
                      </a:endParaRPr>
                    </a:p>
                  </a:txBody>
                  <a:tcPr marL="0" marR="0" marT="4191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BCD9FA"/>
                    </a:solidFill>
                  </a:tcPr>
                </a:tc>
                <a:tc>
                  <a:txBody>
                    <a:bodyPr/>
                    <a:lstStyle/>
                    <a:p>
                      <a:pPr marL="775970">
                        <a:lnSpc>
                          <a:spcPct val="100000"/>
                        </a:lnSpc>
                        <a:spcBef>
                          <a:spcPts val="330"/>
                        </a:spcBef>
                      </a:pPr>
                      <a:r>
                        <a:rPr sz="1600" b="1" spc="-5" dirty="0">
                          <a:latin typeface="Century Gothic"/>
                          <a:cs typeface="Century Gothic"/>
                        </a:rPr>
                        <a:t>Tier 2 - Moderate</a:t>
                      </a:r>
                      <a:r>
                        <a:rPr sz="1600" b="1" spc="30" dirty="0">
                          <a:latin typeface="Century Gothic"/>
                          <a:cs typeface="Century Gothic"/>
                        </a:rPr>
                        <a:t> </a:t>
                      </a:r>
                      <a:r>
                        <a:rPr sz="1600" b="1" spc="-5" dirty="0">
                          <a:latin typeface="Century Gothic"/>
                          <a:cs typeface="Century Gothic"/>
                        </a:rPr>
                        <a:t>Acuity</a:t>
                      </a:r>
                      <a:endParaRPr sz="1600">
                        <a:latin typeface="Century Gothic"/>
                        <a:cs typeface="Century Gothic"/>
                      </a:endParaRPr>
                    </a:p>
                  </a:txBody>
                  <a:tcPr marL="0" marR="0" marT="4191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BCD9FA"/>
                    </a:solidFill>
                  </a:tcPr>
                </a:tc>
                <a:tc>
                  <a:txBody>
                    <a:bodyPr/>
                    <a:lstStyle/>
                    <a:p>
                      <a:pPr marL="897255">
                        <a:lnSpc>
                          <a:spcPct val="100000"/>
                        </a:lnSpc>
                        <a:spcBef>
                          <a:spcPts val="330"/>
                        </a:spcBef>
                      </a:pPr>
                      <a:r>
                        <a:rPr sz="1600" b="1" spc="-5" dirty="0">
                          <a:latin typeface="Century Gothic"/>
                          <a:cs typeface="Century Gothic"/>
                        </a:rPr>
                        <a:t>Tier 3 - Highest</a:t>
                      </a:r>
                      <a:r>
                        <a:rPr sz="1600" b="1" spc="35" dirty="0">
                          <a:latin typeface="Century Gothic"/>
                          <a:cs typeface="Century Gothic"/>
                        </a:rPr>
                        <a:t> </a:t>
                      </a:r>
                      <a:r>
                        <a:rPr sz="1600" b="1" spc="-5" dirty="0">
                          <a:latin typeface="Century Gothic"/>
                          <a:cs typeface="Century Gothic"/>
                        </a:rPr>
                        <a:t>Acuity</a:t>
                      </a:r>
                      <a:endParaRPr sz="1600" dirty="0">
                        <a:latin typeface="Century Gothic"/>
                        <a:cs typeface="Century Gothic"/>
                      </a:endParaRPr>
                    </a:p>
                  </a:txBody>
                  <a:tcPr marL="0" marR="0" marT="4191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BCD9FA"/>
                    </a:solidFill>
                  </a:tcPr>
                </a:tc>
                <a:extLst>
                  <a:ext uri="{0D108BD9-81ED-4DB2-BD59-A6C34878D82A}">
                    <a16:rowId xmlns:a16="http://schemas.microsoft.com/office/drawing/2014/main" val="10000"/>
                  </a:ext>
                </a:extLst>
              </a:tr>
              <a:tr h="4754881">
                <a:tc>
                  <a:txBody>
                    <a:bodyPr/>
                    <a:lstStyle/>
                    <a:p>
                      <a:pPr marL="377825" marR="961390" indent="-287020">
                        <a:lnSpc>
                          <a:spcPct val="100000"/>
                        </a:lnSpc>
                        <a:spcBef>
                          <a:spcPts val="325"/>
                        </a:spcBef>
                        <a:buFont typeface="Arial"/>
                        <a:buChar char="•"/>
                        <a:tabLst>
                          <a:tab pos="377825" algn="l"/>
                          <a:tab pos="378460" algn="l"/>
                        </a:tabLst>
                      </a:pPr>
                      <a:r>
                        <a:rPr sz="1400" dirty="0">
                          <a:latin typeface="Century Gothic"/>
                          <a:cs typeface="Century Gothic"/>
                        </a:rPr>
                        <a:t>One or more qualifying</a:t>
                      </a:r>
                      <a:r>
                        <a:rPr sz="1400" spc="-175" dirty="0">
                          <a:latin typeface="Century Gothic"/>
                          <a:cs typeface="Century Gothic"/>
                        </a:rPr>
                        <a:t> </a:t>
                      </a:r>
                      <a:r>
                        <a:rPr sz="1400" dirty="0">
                          <a:latin typeface="Century Gothic"/>
                          <a:cs typeface="Century Gothic"/>
                        </a:rPr>
                        <a:t>SNP </a:t>
                      </a:r>
                      <a:r>
                        <a:rPr sz="1400" u="sng" dirty="0">
                          <a:uFill>
                            <a:solidFill>
                              <a:srgbClr val="000000"/>
                            </a:solidFill>
                          </a:uFill>
                          <a:latin typeface="Century Gothic"/>
                          <a:cs typeface="Century Gothic"/>
                        </a:rPr>
                        <a:t> </a:t>
                      </a:r>
                      <a:r>
                        <a:rPr sz="1400" u="sng" spc="-5" dirty="0">
                          <a:uFill>
                            <a:solidFill>
                              <a:srgbClr val="000000"/>
                            </a:solidFill>
                          </a:uFill>
                          <a:latin typeface="Century Gothic"/>
                          <a:cs typeface="Century Gothic"/>
                        </a:rPr>
                        <a:t>controlled</a:t>
                      </a:r>
                      <a:r>
                        <a:rPr sz="1400" spc="-5" dirty="0">
                          <a:latin typeface="Century Gothic"/>
                          <a:cs typeface="Century Gothic"/>
                        </a:rPr>
                        <a:t> diagnosis(es)</a:t>
                      </a:r>
                      <a:endParaRPr sz="1400" dirty="0">
                        <a:latin typeface="Century Gothic"/>
                        <a:cs typeface="Century Gothic"/>
                      </a:endParaRPr>
                    </a:p>
                    <a:p>
                      <a:pPr marL="377825" indent="-287655">
                        <a:lnSpc>
                          <a:spcPct val="100000"/>
                        </a:lnSpc>
                        <a:buFont typeface="Arial"/>
                        <a:buChar char="•"/>
                        <a:tabLst>
                          <a:tab pos="377825" algn="l"/>
                          <a:tab pos="378460" algn="l"/>
                        </a:tabLst>
                      </a:pPr>
                      <a:r>
                        <a:rPr sz="1400" dirty="0">
                          <a:latin typeface="Century Gothic"/>
                          <a:cs typeface="Century Gothic"/>
                        </a:rPr>
                        <a:t>Active</a:t>
                      </a:r>
                      <a:r>
                        <a:rPr sz="1400" spc="-45" dirty="0">
                          <a:latin typeface="Century Gothic"/>
                          <a:cs typeface="Century Gothic"/>
                        </a:rPr>
                        <a:t> </a:t>
                      </a:r>
                      <a:r>
                        <a:rPr sz="1400" dirty="0">
                          <a:latin typeface="Century Gothic"/>
                          <a:cs typeface="Century Gothic"/>
                        </a:rPr>
                        <a:t>lifestyle</a:t>
                      </a:r>
                    </a:p>
                    <a:p>
                      <a:pPr marL="377825" indent="-287020">
                        <a:lnSpc>
                          <a:spcPct val="100000"/>
                        </a:lnSpc>
                        <a:buFont typeface="Arial"/>
                        <a:buChar char="•"/>
                        <a:tabLst>
                          <a:tab pos="377825" algn="l"/>
                          <a:tab pos="378460" algn="l"/>
                        </a:tabLst>
                      </a:pPr>
                      <a:r>
                        <a:rPr sz="1400" dirty="0">
                          <a:latin typeface="Century Gothic"/>
                          <a:cs typeface="Century Gothic"/>
                        </a:rPr>
                        <a:t>Adherent </a:t>
                      </a:r>
                      <a:r>
                        <a:rPr sz="1400" spc="-5" dirty="0">
                          <a:latin typeface="Century Gothic"/>
                          <a:cs typeface="Century Gothic"/>
                        </a:rPr>
                        <a:t>to treatment</a:t>
                      </a:r>
                      <a:r>
                        <a:rPr sz="1400" spc="-10" dirty="0">
                          <a:latin typeface="Century Gothic"/>
                          <a:cs typeface="Century Gothic"/>
                        </a:rPr>
                        <a:t> </a:t>
                      </a:r>
                      <a:r>
                        <a:rPr sz="1400" spc="5" dirty="0">
                          <a:latin typeface="Century Gothic"/>
                          <a:cs typeface="Century Gothic"/>
                        </a:rPr>
                        <a:t>plan</a:t>
                      </a:r>
                      <a:endParaRPr sz="1400" dirty="0">
                        <a:latin typeface="Century Gothic"/>
                        <a:cs typeface="Century Gothic"/>
                      </a:endParaRPr>
                    </a:p>
                    <a:p>
                      <a:pPr marL="377825" indent="-287020">
                        <a:lnSpc>
                          <a:spcPct val="100000"/>
                        </a:lnSpc>
                        <a:spcBef>
                          <a:spcPts val="5"/>
                        </a:spcBef>
                        <a:buFont typeface="Arial"/>
                        <a:buChar char="•"/>
                        <a:tabLst>
                          <a:tab pos="377825" algn="l"/>
                          <a:tab pos="378460" algn="l"/>
                        </a:tabLst>
                      </a:pPr>
                      <a:r>
                        <a:rPr sz="1400" dirty="0">
                          <a:latin typeface="Century Gothic"/>
                          <a:cs typeface="Century Gothic"/>
                        </a:rPr>
                        <a:t>Good social</a:t>
                      </a:r>
                      <a:r>
                        <a:rPr sz="1400" spc="-60" dirty="0">
                          <a:latin typeface="Century Gothic"/>
                          <a:cs typeface="Century Gothic"/>
                        </a:rPr>
                        <a:t> </a:t>
                      </a:r>
                      <a:r>
                        <a:rPr sz="1400" spc="-5" dirty="0">
                          <a:latin typeface="Century Gothic"/>
                          <a:cs typeface="Century Gothic"/>
                        </a:rPr>
                        <a:t>support</a:t>
                      </a:r>
                      <a:endParaRPr sz="1400" dirty="0">
                        <a:latin typeface="Century Gothic"/>
                        <a:cs typeface="Century Gothic"/>
                      </a:endParaRPr>
                    </a:p>
                    <a:p>
                      <a:pPr marL="377825" indent="-287020">
                        <a:lnSpc>
                          <a:spcPct val="100000"/>
                        </a:lnSpc>
                        <a:buFont typeface="Arial"/>
                        <a:buChar char="•"/>
                        <a:tabLst>
                          <a:tab pos="377825" algn="l"/>
                          <a:tab pos="378460" algn="l"/>
                        </a:tabLst>
                      </a:pPr>
                      <a:r>
                        <a:rPr sz="1400" dirty="0">
                          <a:latin typeface="Century Gothic"/>
                          <a:cs typeface="Century Gothic"/>
                        </a:rPr>
                        <a:t>Adequate</a:t>
                      </a:r>
                      <a:r>
                        <a:rPr sz="1400" spc="-25" dirty="0">
                          <a:latin typeface="Century Gothic"/>
                          <a:cs typeface="Century Gothic"/>
                        </a:rPr>
                        <a:t> </a:t>
                      </a:r>
                      <a:r>
                        <a:rPr sz="1400" spc="-5" dirty="0">
                          <a:latin typeface="Century Gothic"/>
                          <a:cs typeface="Century Gothic"/>
                        </a:rPr>
                        <a:t>housing/transportation</a:t>
                      </a:r>
                      <a:endParaRPr sz="1400" dirty="0">
                        <a:latin typeface="Century Gothic"/>
                        <a:cs typeface="Century Gothic"/>
                      </a:endParaRPr>
                    </a:p>
                    <a:p>
                      <a:pPr marL="377825" indent="-287020">
                        <a:lnSpc>
                          <a:spcPct val="100000"/>
                        </a:lnSpc>
                        <a:buFont typeface="Arial"/>
                        <a:buChar char="•"/>
                        <a:tabLst>
                          <a:tab pos="377825" algn="l"/>
                          <a:tab pos="378460" algn="l"/>
                        </a:tabLst>
                      </a:pPr>
                      <a:r>
                        <a:rPr sz="1400" dirty="0">
                          <a:latin typeface="Century Gothic"/>
                          <a:cs typeface="Century Gothic"/>
                        </a:rPr>
                        <a:t>Moderate </a:t>
                      </a:r>
                      <a:r>
                        <a:rPr sz="1400" spc="-5" dirty="0">
                          <a:latin typeface="Century Gothic"/>
                          <a:cs typeface="Century Gothic"/>
                        </a:rPr>
                        <a:t>to </a:t>
                      </a:r>
                      <a:r>
                        <a:rPr sz="1400" dirty="0">
                          <a:latin typeface="Century Gothic"/>
                          <a:cs typeface="Century Gothic"/>
                        </a:rPr>
                        <a:t>high health</a:t>
                      </a:r>
                      <a:r>
                        <a:rPr sz="1400" spc="-90" dirty="0">
                          <a:latin typeface="Century Gothic"/>
                          <a:cs typeface="Century Gothic"/>
                        </a:rPr>
                        <a:t> </a:t>
                      </a:r>
                      <a:r>
                        <a:rPr sz="1400" dirty="0">
                          <a:latin typeface="Century Gothic"/>
                          <a:cs typeface="Century Gothic"/>
                        </a:rPr>
                        <a:t>literacy</a:t>
                      </a:r>
                    </a:p>
                    <a:p>
                      <a:pPr marL="377825" indent="-287020">
                        <a:lnSpc>
                          <a:spcPct val="100000"/>
                        </a:lnSpc>
                        <a:buFont typeface="Arial"/>
                        <a:buChar char="•"/>
                        <a:tabLst>
                          <a:tab pos="377825" algn="l"/>
                          <a:tab pos="378460" algn="l"/>
                        </a:tabLst>
                      </a:pPr>
                      <a:r>
                        <a:rPr sz="1400" dirty="0">
                          <a:latin typeface="Century Gothic"/>
                          <a:cs typeface="Century Gothic"/>
                        </a:rPr>
                        <a:t>Moderate </a:t>
                      </a:r>
                      <a:r>
                        <a:rPr sz="1400" spc="-5" dirty="0">
                          <a:latin typeface="Century Gothic"/>
                          <a:cs typeface="Century Gothic"/>
                        </a:rPr>
                        <a:t>to </a:t>
                      </a:r>
                      <a:r>
                        <a:rPr sz="1400" dirty="0">
                          <a:latin typeface="Century Gothic"/>
                          <a:cs typeface="Century Gothic"/>
                        </a:rPr>
                        <a:t>high</a:t>
                      </a:r>
                      <a:r>
                        <a:rPr sz="1400" spc="-70" dirty="0">
                          <a:latin typeface="Century Gothic"/>
                          <a:cs typeface="Century Gothic"/>
                        </a:rPr>
                        <a:t> </a:t>
                      </a:r>
                      <a:r>
                        <a:rPr sz="1400" spc="-5" dirty="0">
                          <a:latin typeface="Century Gothic"/>
                          <a:cs typeface="Century Gothic"/>
                        </a:rPr>
                        <a:t>socioeconomics</a:t>
                      </a:r>
                      <a:endParaRPr sz="1400" dirty="0">
                        <a:latin typeface="Century Gothic"/>
                        <a:cs typeface="Century Gothic"/>
                      </a:endParaRPr>
                    </a:p>
                    <a:p>
                      <a:pPr marL="377825" indent="-287020">
                        <a:lnSpc>
                          <a:spcPct val="100000"/>
                        </a:lnSpc>
                        <a:buFont typeface="Arial"/>
                        <a:buChar char="•"/>
                        <a:tabLst>
                          <a:tab pos="377825" algn="l"/>
                          <a:tab pos="378460" algn="l"/>
                        </a:tabLst>
                      </a:pPr>
                      <a:r>
                        <a:rPr sz="1400" spc="5" dirty="0">
                          <a:latin typeface="Century Gothic"/>
                          <a:cs typeface="Century Gothic"/>
                        </a:rPr>
                        <a:t>No </a:t>
                      </a:r>
                      <a:r>
                        <a:rPr sz="1400" spc="-5" dirty="0">
                          <a:latin typeface="Century Gothic"/>
                          <a:cs typeface="Century Gothic"/>
                        </a:rPr>
                        <a:t>behavioral </a:t>
                      </a:r>
                      <a:r>
                        <a:rPr sz="1400" dirty="0">
                          <a:latin typeface="Century Gothic"/>
                          <a:cs typeface="Century Gothic"/>
                        </a:rPr>
                        <a:t>health</a:t>
                      </a:r>
                      <a:r>
                        <a:rPr sz="1400" spc="-75" dirty="0">
                          <a:latin typeface="Century Gothic"/>
                          <a:cs typeface="Century Gothic"/>
                        </a:rPr>
                        <a:t> </a:t>
                      </a:r>
                      <a:r>
                        <a:rPr sz="1400" dirty="0">
                          <a:latin typeface="Century Gothic"/>
                          <a:cs typeface="Century Gothic"/>
                        </a:rPr>
                        <a:t>issues</a:t>
                      </a:r>
                    </a:p>
                    <a:p>
                      <a:pPr marL="377825" indent="-287020">
                        <a:lnSpc>
                          <a:spcPct val="100000"/>
                        </a:lnSpc>
                        <a:buFont typeface="Arial"/>
                        <a:buChar char="•"/>
                        <a:tabLst>
                          <a:tab pos="377825" algn="l"/>
                          <a:tab pos="378460" algn="l"/>
                        </a:tabLst>
                      </a:pPr>
                      <a:r>
                        <a:rPr sz="1400" spc="5" dirty="0">
                          <a:latin typeface="Century Gothic"/>
                          <a:cs typeface="Century Gothic"/>
                        </a:rPr>
                        <a:t>No </a:t>
                      </a:r>
                      <a:r>
                        <a:rPr sz="1400" spc="-5" dirty="0">
                          <a:latin typeface="Century Gothic"/>
                          <a:cs typeface="Century Gothic"/>
                        </a:rPr>
                        <a:t>overutilization </a:t>
                      </a:r>
                      <a:r>
                        <a:rPr sz="1400" dirty="0">
                          <a:latin typeface="Century Gothic"/>
                          <a:cs typeface="Century Gothic"/>
                        </a:rPr>
                        <a:t>of </a:t>
                      </a:r>
                      <a:r>
                        <a:rPr sz="1400" spc="-5" dirty="0">
                          <a:latin typeface="Century Gothic"/>
                          <a:cs typeface="Century Gothic"/>
                        </a:rPr>
                        <a:t>hospitals </a:t>
                      </a:r>
                      <a:r>
                        <a:rPr sz="1400" dirty="0">
                          <a:latin typeface="Century Gothic"/>
                          <a:cs typeface="Century Gothic"/>
                        </a:rPr>
                        <a:t>or ER</a:t>
                      </a:r>
                      <a:r>
                        <a:rPr sz="1400" spc="-100" dirty="0">
                          <a:latin typeface="Century Gothic"/>
                          <a:cs typeface="Century Gothic"/>
                        </a:rPr>
                        <a:t> </a:t>
                      </a:r>
                      <a:r>
                        <a:rPr sz="1400" spc="-5" dirty="0">
                          <a:latin typeface="Century Gothic"/>
                          <a:cs typeface="Century Gothic"/>
                        </a:rPr>
                        <a:t>visits</a:t>
                      </a:r>
                      <a:endParaRPr sz="1400" dirty="0">
                        <a:latin typeface="Century Gothic"/>
                        <a:cs typeface="Century Gothic"/>
                      </a:endParaRPr>
                    </a:p>
                  </a:txBody>
                  <a:tcPr marL="0" marR="0" marT="41275"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DEEBFC"/>
                    </a:solidFill>
                  </a:tcPr>
                </a:tc>
                <a:tc>
                  <a:txBody>
                    <a:bodyPr/>
                    <a:lstStyle/>
                    <a:p>
                      <a:pPr marL="377825" marR="113664" indent="-287020">
                        <a:lnSpc>
                          <a:spcPct val="100000"/>
                        </a:lnSpc>
                        <a:spcBef>
                          <a:spcPts val="325"/>
                        </a:spcBef>
                        <a:buFont typeface="Arial"/>
                        <a:buChar char="•"/>
                        <a:tabLst>
                          <a:tab pos="377825" algn="l"/>
                          <a:tab pos="378460" algn="l"/>
                        </a:tabLst>
                      </a:pPr>
                      <a:r>
                        <a:rPr sz="1400" dirty="0">
                          <a:latin typeface="Century Gothic"/>
                          <a:cs typeface="Century Gothic"/>
                        </a:rPr>
                        <a:t>One or more qualifying SNP</a:t>
                      </a:r>
                      <a:r>
                        <a:rPr sz="1400" spc="-190" dirty="0">
                          <a:latin typeface="Century Gothic"/>
                          <a:cs typeface="Century Gothic"/>
                        </a:rPr>
                        <a:t> </a:t>
                      </a:r>
                      <a:r>
                        <a:rPr sz="1400" dirty="0">
                          <a:latin typeface="Century Gothic"/>
                          <a:cs typeface="Century Gothic"/>
                        </a:rPr>
                        <a:t>diagnosis</a:t>
                      </a:r>
                      <a:r>
                        <a:rPr sz="1400" spc="-5" dirty="0">
                          <a:latin typeface="Century Gothic"/>
                          <a:cs typeface="Century Gothic"/>
                        </a:rPr>
                        <a:t>(es) </a:t>
                      </a:r>
                      <a:r>
                        <a:rPr sz="1400" spc="5" dirty="0">
                          <a:latin typeface="Century Gothic"/>
                          <a:cs typeface="Century Gothic"/>
                        </a:rPr>
                        <a:t>in </a:t>
                      </a:r>
                      <a:r>
                        <a:rPr sz="1400" u="sng" dirty="0">
                          <a:uFill>
                            <a:solidFill>
                              <a:srgbClr val="000000"/>
                            </a:solidFill>
                          </a:uFill>
                          <a:latin typeface="Century Gothic"/>
                          <a:cs typeface="Century Gothic"/>
                        </a:rPr>
                        <a:t>limited</a:t>
                      </a:r>
                      <a:r>
                        <a:rPr sz="1400" spc="-65" dirty="0">
                          <a:latin typeface="Century Gothic"/>
                          <a:cs typeface="Century Gothic"/>
                        </a:rPr>
                        <a:t> </a:t>
                      </a:r>
                      <a:r>
                        <a:rPr sz="1400" spc="-5" dirty="0">
                          <a:latin typeface="Century Gothic"/>
                          <a:cs typeface="Century Gothic"/>
                        </a:rPr>
                        <a:t>control</a:t>
                      </a:r>
                      <a:endParaRPr sz="1400" dirty="0">
                        <a:latin typeface="Century Gothic"/>
                        <a:cs typeface="Century Gothic"/>
                      </a:endParaRPr>
                    </a:p>
                    <a:p>
                      <a:pPr marL="377825" indent="-287655">
                        <a:lnSpc>
                          <a:spcPct val="100000"/>
                        </a:lnSpc>
                        <a:buFont typeface="Arial"/>
                        <a:buChar char="•"/>
                        <a:tabLst>
                          <a:tab pos="377825" algn="l"/>
                          <a:tab pos="378460" algn="l"/>
                        </a:tabLst>
                      </a:pPr>
                      <a:r>
                        <a:rPr sz="1400" dirty="0">
                          <a:latin typeface="Century Gothic"/>
                          <a:cs typeface="Century Gothic"/>
                        </a:rPr>
                        <a:t>Low </a:t>
                      </a:r>
                      <a:r>
                        <a:rPr sz="1400" spc="-5" dirty="0">
                          <a:latin typeface="Century Gothic"/>
                          <a:cs typeface="Century Gothic"/>
                        </a:rPr>
                        <a:t>to </a:t>
                      </a:r>
                      <a:r>
                        <a:rPr sz="1400" dirty="0">
                          <a:latin typeface="Century Gothic"/>
                          <a:cs typeface="Century Gothic"/>
                        </a:rPr>
                        <a:t>moderately active</a:t>
                      </a:r>
                      <a:r>
                        <a:rPr sz="1400" spc="-85" dirty="0">
                          <a:latin typeface="Century Gothic"/>
                          <a:cs typeface="Century Gothic"/>
                        </a:rPr>
                        <a:t> </a:t>
                      </a:r>
                      <a:r>
                        <a:rPr sz="1400" dirty="0">
                          <a:latin typeface="Century Gothic"/>
                          <a:cs typeface="Century Gothic"/>
                        </a:rPr>
                        <a:t>lifestyle</a:t>
                      </a:r>
                    </a:p>
                    <a:p>
                      <a:pPr marL="377825" indent="-287655">
                        <a:lnSpc>
                          <a:spcPct val="100000"/>
                        </a:lnSpc>
                        <a:buFont typeface="Arial"/>
                        <a:buChar char="•"/>
                        <a:tabLst>
                          <a:tab pos="377825" algn="l"/>
                          <a:tab pos="378460" algn="l"/>
                        </a:tabLst>
                      </a:pPr>
                      <a:r>
                        <a:rPr sz="1400" dirty="0">
                          <a:latin typeface="Century Gothic"/>
                          <a:cs typeface="Century Gothic"/>
                        </a:rPr>
                        <a:t>Adherent </a:t>
                      </a:r>
                      <a:r>
                        <a:rPr sz="1400" spc="-5" dirty="0">
                          <a:latin typeface="Century Gothic"/>
                          <a:cs typeface="Century Gothic"/>
                        </a:rPr>
                        <a:t>to treatment</a:t>
                      </a:r>
                      <a:r>
                        <a:rPr sz="1400" spc="-10" dirty="0">
                          <a:latin typeface="Century Gothic"/>
                          <a:cs typeface="Century Gothic"/>
                        </a:rPr>
                        <a:t> </a:t>
                      </a:r>
                      <a:r>
                        <a:rPr sz="1400" spc="5" dirty="0">
                          <a:latin typeface="Century Gothic"/>
                          <a:cs typeface="Century Gothic"/>
                        </a:rPr>
                        <a:t>plan</a:t>
                      </a:r>
                      <a:endParaRPr sz="1400" dirty="0">
                        <a:latin typeface="Century Gothic"/>
                        <a:cs typeface="Century Gothic"/>
                      </a:endParaRPr>
                    </a:p>
                    <a:p>
                      <a:pPr marL="377825" indent="-287655">
                        <a:lnSpc>
                          <a:spcPct val="100000"/>
                        </a:lnSpc>
                        <a:spcBef>
                          <a:spcPts val="5"/>
                        </a:spcBef>
                        <a:buFont typeface="Arial"/>
                        <a:buChar char="•"/>
                        <a:tabLst>
                          <a:tab pos="377825" algn="l"/>
                          <a:tab pos="378460" algn="l"/>
                        </a:tabLst>
                      </a:pPr>
                      <a:r>
                        <a:rPr sz="1400" dirty="0">
                          <a:latin typeface="Century Gothic"/>
                          <a:cs typeface="Century Gothic"/>
                        </a:rPr>
                        <a:t>Good social</a:t>
                      </a:r>
                      <a:r>
                        <a:rPr sz="1400" spc="-60" dirty="0">
                          <a:latin typeface="Century Gothic"/>
                          <a:cs typeface="Century Gothic"/>
                        </a:rPr>
                        <a:t> </a:t>
                      </a:r>
                      <a:r>
                        <a:rPr sz="1400" spc="-5" dirty="0">
                          <a:latin typeface="Century Gothic"/>
                          <a:cs typeface="Century Gothic"/>
                        </a:rPr>
                        <a:t>support</a:t>
                      </a:r>
                      <a:endParaRPr sz="1400" dirty="0">
                        <a:latin typeface="Century Gothic"/>
                        <a:cs typeface="Century Gothic"/>
                      </a:endParaRPr>
                    </a:p>
                    <a:p>
                      <a:pPr marL="377825" indent="-287655">
                        <a:lnSpc>
                          <a:spcPct val="100000"/>
                        </a:lnSpc>
                        <a:buFont typeface="Arial"/>
                        <a:buChar char="•"/>
                        <a:tabLst>
                          <a:tab pos="377825" algn="l"/>
                          <a:tab pos="378460" algn="l"/>
                        </a:tabLst>
                      </a:pPr>
                      <a:r>
                        <a:rPr sz="1400" dirty="0">
                          <a:latin typeface="Century Gothic"/>
                          <a:cs typeface="Century Gothic"/>
                        </a:rPr>
                        <a:t>Adequate</a:t>
                      </a:r>
                      <a:r>
                        <a:rPr sz="1400" spc="-25" dirty="0">
                          <a:latin typeface="Century Gothic"/>
                          <a:cs typeface="Century Gothic"/>
                        </a:rPr>
                        <a:t> </a:t>
                      </a:r>
                      <a:r>
                        <a:rPr sz="1400" spc="-5" dirty="0">
                          <a:latin typeface="Century Gothic"/>
                          <a:cs typeface="Century Gothic"/>
                        </a:rPr>
                        <a:t>housing/transportation</a:t>
                      </a:r>
                      <a:endParaRPr sz="1400" dirty="0">
                        <a:latin typeface="Century Gothic"/>
                        <a:cs typeface="Century Gothic"/>
                      </a:endParaRPr>
                    </a:p>
                    <a:p>
                      <a:pPr marL="377825" indent="-287655">
                        <a:lnSpc>
                          <a:spcPct val="100000"/>
                        </a:lnSpc>
                        <a:buFont typeface="Arial"/>
                        <a:buChar char="•"/>
                        <a:tabLst>
                          <a:tab pos="377825" algn="l"/>
                          <a:tab pos="378460" algn="l"/>
                        </a:tabLst>
                      </a:pPr>
                      <a:r>
                        <a:rPr sz="1400" dirty="0">
                          <a:latin typeface="Century Gothic"/>
                          <a:cs typeface="Century Gothic"/>
                        </a:rPr>
                        <a:t>Moderately </a:t>
                      </a:r>
                      <a:r>
                        <a:rPr sz="1400" spc="-5" dirty="0">
                          <a:latin typeface="Century Gothic"/>
                          <a:cs typeface="Century Gothic"/>
                        </a:rPr>
                        <a:t>high </a:t>
                      </a:r>
                      <a:r>
                        <a:rPr sz="1400" dirty="0">
                          <a:latin typeface="Century Gothic"/>
                          <a:cs typeface="Century Gothic"/>
                        </a:rPr>
                        <a:t>health</a:t>
                      </a:r>
                      <a:r>
                        <a:rPr sz="1400" spc="-90" dirty="0">
                          <a:latin typeface="Century Gothic"/>
                          <a:cs typeface="Century Gothic"/>
                        </a:rPr>
                        <a:t> </a:t>
                      </a:r>
                      <a:r>
                        <a:rPr sz="1400" dirty="0">
                          <a:latin typeface="Century Gothic"/>
                          <a:cs typeface="Century Gothic"/>
                        </a:rPr>
                        <a:t>literacy</a:t>
                      </a:r>
                    </a:p>
                    <a:p>
                      <a:pPr marL="377825" indent="-287655">
                        <a:lnSpc>
                          <a:spcPct val="100000"/>
                        </a:lnSpc>
                        <a:buFont typeface="Arial"/>
                        <a:buChar char="•"/>
                        <a:tabLst>
                          <a:tab pos="377825" algn="l"/>
                          <a:tab pos="378460" algn="l"/>
                        </a:tabLst>
                      </a:pPr>
                      <a:r>
                        <a:rPr sz="1400" dirty="0">
                          <a:latin typeface="Century Gothic"/>
                          <a:cs typeface="Century Gothic"/>
                        </a:rPr>
                        <a:t>Moderate </a:t>
                      </a:r>
                      <a:r>
                        <a:rPr sz="1400" spc="-5" dirty="0">
                          <a:latin typeface="Century Gothic"/>
                          <a:cs typeface="Century Gothic"/>
                        </a:rPr>
                        <a:t>to </a:t>
                      </a:r>
                      <a:r>
                        <a:rPr sz="1400" dirty="0">
                          <a:latin typeface="Century Gothic"/>
                          <a:cs typeface="Century Gothic"/>
                        </a:rPr>
                        <a:t>high </a:t>
                      </a:r>
                      <a:r>
                        <a:rPr sz="1400" spc="-5" dirty="0">
                          <a:latin typeface="Century Gothic"/>
                          <a:cs typeface="Century Gothic"/>
                        </a:rPr>
                        <a:t>social</a:t>
                      </a:r>
                      <a:r>
                        <a:rPr sz="1400" spc="-100" dirty="0">
                          <a:latin typeface="Century Gothic"/>
                          <a:cs typeface="Century Gothic"/>
                        </a:rPr>
                        <a:t> </a:t>
                      </a:r>
                      <a:r>
                        <a:rPr sz="1400" spc="-5" dirty="0">
                          <a:latin typeface="Century Gothic"/>
                          <a:cs typeface="Century Gothic"/>
                        </a:rPr>
                        <a:t>economics</a:t>
                      </a:r>
                      <a:endParaRPr sz="1400" dirty="0">
                        <a:latin typeface="Century Gothic"/>
                        <a:cs typeface="Century Gothic"/>
                      </a:endParaRPr>
                    </a:p>
                    <a:p>
                      <a:pPr marL="377825" marR="659130" indent="-287020">
                        <a:lnSpc>
                          <a:spcPct val="100000"/>
                        </a:lnSpc>
                        <a:buFont typeface="Arial"/>
                        <a:buChar char="•"/>
                        <a:tabLst>
                          <a:tab pos="377825" algn="l"/>
                          <a:tab pos="378460" algn="l"/>
                        </a:tabLst>
                      </a:pPr>
                      <a:r>
                        <a:rPr sz="1400" spc="-5" dirty="0">
                          <a:latin typeface="Century Gothic"/>
                          <a:cs typeface="Century Gothic"/>
                        </a:rPr>
                        <a:t>Well controlled behavioral health  </a:t>
                      </a:r>
                      <a:r>
                        <a:rPr sz="1400" dirty="0">
                          <a:latin typeface="Century Gothic"/>
                          <a:cs typeface="Century Gothic"/>
                        </a:rPr>
                        <a:t>problems</a:t>
                      </a:r>
                    </a:p>
                    <a:p>
                      <a:pPr marL="377825" marR="130175" indent="-287020">
                        <a:lnSpc>
                          <a:spcPct val="100000"/>
                        </a:lnSpc>
                        <a:buFont typeface="Arial"/>
                        <a:buChar char="•"/>
                        <a:tabLst>
                          <a:tab pos="377825" algn="l"/>
                          <a:tab pos="378460" algn="l"/>
                        </a:tabLst>
                      </a:pPr>
                      <a:r>
                        <a:rPr sz="1400" spc="5" dirty="0">
                          <a:latin typeface="Century Gothic"/>
                          <a:cs typeface="Century Gothic"/>
                        </a:rPr>
                        <a:t>No </a:t>
                      </a:r>
                      <a:r>
                        <a:rPr sz="1400" dirty="0">
                          <a:latin typeface="Century Gothic"/>
                          <a:cs typeface="Century Gothic"/>
                        </a:rPr>
                        <a:t>or </a:t>
                      </a:r>
                      <a:r>
                        <a:rPr sz="1400" spc="-5" dirty="0">
                          <a:latin typeface="Century Gothic"/>
                          <a:cs typeface="Century Gothic"/>
                        </a:rPr>
                        <a:t>appropriate use </a:t>
                      </a:r>
                      <a:r>
                        <a:rPr sz="1400" dirty="0">
                          <a:latin typeface="Century Gothic"/>
                          <a:cs typeface="Century Gothic"/>
                        </a:rPr>
                        <a:t>of </a:t>
                      </a:r>
                      <a:r>
                        <a:rPr sz="1400" spc="-5" dirty="0">
                          <a:latin typeface="Century Gothic"/>
                          <a:cs typeface="Century Gothic"/>
                        </a:rPr>
                        <a:t>hospitalization  and/or </a:t>
                      </a:r>
                      <a:r>
                        <a:rPr sz="1400" dirty="0">
                          <a:latin typeface="Century Gothic"/>
                          <a:cs typeface="Century Gothic"/>
                        </a:rPr>
                        <a:t>ER</a:t>
                      </a:r>
                      <a:r>
                        <a:rPr sz="1400" spc="-15" dirty="0">
                          <a:latin typeface="Century Gothic"/>
                          <a:cs typeface="Century Gothic"/>
                        </a:rPr>
                        <a:t> </a:t>
                      </a:r>
                      <a:r>
                        <a:rPr sz="1400" spc="-5" dirty="0">
                          <a:latin typeface="Century Gothic"/>
                          <a:cs typeface="Century Gothic"/>
                        </a:rPr>
                        <a:t>visits</a:t>
                      </a:r>
                      <a:endParaRPr sz="1400" dirty="0">
                        <a:latin typeface="Century Gothic"/>
                        <a:cs typeface="Century Gothic"/>
                      </a:endParaRPr>
                    </a:p>
                  </a:txBody>
                  <a:tcPr marL="0" marR="0" marT="41275"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DEEBFC"/>
                    </a:solidFill>
                  </a:tcPr>
                </a:tc>
                <a:tc>
                  <a:txBody>
                    <a:bodyPr/>
                    <a:lstStyle/>
                    <a:p>
                      <a:pPr marL="377825" marR="113664" indent="-287020">
                        <a:lnSpc>
                          <a:spcPct val="100000"/>
                        </a:lnSpc>
                        <a:spcBef>
                          <a:spcPts val="325"/>
                        </a:spcBef>
                        <a:buFont typeface="Arial"/>
                        <a:buChar char="•"/>
                        <a:tabLst>
                          <a:tab pos="377825" algn="l"/>
                          <a:tab pos="378460" algn="l"/>
                        </a:tabLst>
                      </a:pPr>
                      <a:r>
                        <a:rPr sz="1400" dirty="0">
                          <a:latin typeface="Century Gothic"/>
                          <a:cs typeface="Century Gothic"/>
                        </a:rPr>
                        <a:t>One or more qualifying SNP</a:t>
                      </a:r>
                      <a:r>
                        <a:rPr sz="1400" spc="-190" dirty="0">
                          <a:latin typeface="Century Gothic"/>
                          <a:cs typeface="Century Gothic"/>
                        </a:rPr>
                        <a:t> </a:t>
                      </a:r>
                      <a:r>
                        <a:rPr sz="1400" dirty="0">
                          <a:latin typeface="Century Gothic"/>
                          <a:cs typeface="Century Gothic"/>
                        </a:rPr>
                        <a:t>diagnosis</a:t>
                      </a:r>
                      <a:r>
                        <a:rPr sz="1400" spc="-5" dirty="0">
                          <a:latin typeface="Century Gothic"/>
                          <a:cs typeface="Century Gothic"/>
                        </a:rPr>
                        <a:t>(es) </a:t>
                      </a:r>
                      <a:r>
                        <a:rPr sz="1400" spc="5" dirty="0">
                          <a:latin typeface="Century Gothic"/>
                          <a:cs typeface="Century Gothic"/>
                        </a:rPr>
                        <a:t>in </a:t>
                      </a:r>
                      <a:r>
                        <a:rPr sz="1400" u="sng" dirty="0">
                          <a:uFill>
                            <a:solidFill>
                              <a:srgbClr val="000000"/>
                            </a:solidFill>
                          </a:uFill>
                          <a:latin typeface="Century Gothic"/>
                          <a:cs typeface="Century Gothic"/>
                        </a:rPr>
                        <a:t>poor</a:t>
                      </a:r>
                      <a:r>
                        <a:rPr sz="1400" dirty="0">
                          <a:latin typeface="Century Gothic"/>
                          <a:cs typeface="Century Gothic"/>
                        </a:rPr>
                        <a:t> </a:t>
                      </a:r>
                      <a:r>
                        <a:rPr sz="1400" spc="-5" dirty="0">
                          <a:latin typeface="Century Gothic"/>
                          <a:cs typeface="Century Gothic"/>
                        </a:rPr>
                        <a:t>control, </a:t>
                      </a:r>
                      <a:r>
                        <a:rPr sz="1400" dirty="0">
                          <a:latin typeface="Century Gothic"/>
                          <a:cs typeface="Century Gothic"/>
                        </a:rPr>
                        <a:t>with any of </a:t>
                      </a:r>
                      <a:r>
                        <a:rPr sz="1400" spc="-5" dirty="0">
                          <a:latin typeface="Century Gothic"/>
                          <a:cs typeface="Century Gothic"/>
                        </a:rPr>
                        <a:t>the  following factors </a:t>
                      </a:r>
                      <a:r>
                        <a:rPr sz="1400" dirty="0">
                          <a:latin typeface="Century Gothic"/>
                          <a:cs typeface="Century Gothic"/>
                        </a:rPr>
                        <a:t>or </a:t>
                      </a:r>
                      <a:r>
                        <a:rPr sz="1400" spc="-5" dirty="0">
                          <a:latin typeface="Century Gothic"/>
                          <a:cs typeface="Century Gothic"/>
                        </a:rPr>
                        <a:t>combination </a:t>
                      </a:r>
                      <a:r>
                        <a:rPr sz="1400" dirty="0">
                          <a:latin typeface="Century Gothic"/>
                          <a:cs typeface="Century Gothic"/>
                        </a:rPr>
                        <a:t>of  </a:t>
                      </a:r>
                      <a:r>
                        <a:rPr sz="1400" spc="-5" dirty="0">
                          <a:latin typeface="Century Gothic"/>
                          <a:cs typeface="Century Gothic"/>
                        </a:rPr>
                        <a:t>factors:</a:t>
                      </a:r>
                      <a:endParaRPr lang="en-US" sz="1400" spc="0"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spc="-5" dirty="0">
                          <a:latin typeface="Century Gothic"/>
                          <a:cs typeface="Century Gothic"/>
                        </a:rPr>
                        <a:t>Sedentary </a:t>
                      </a:r>
                      <a:r>
                        <a:rPr sz="1400" dirty="0">
                          <a:latin typeface="Century Gothic"/>
                          <a:cs typeface="Century Gothic"/>
                        </a:rPr>
                        <a:t>or debilitated</a:t>
                      </a:r>
                      <a:r>
                        <a:rPr sz="1400" spc="-25" dirty="0">
                          <a:latin typeface="Century Gothic"/>
                          <a:cs typeface="Century Gothic"/>
                        </a:rPr>
                        <a:t> </a:t>
                      </a:r>
                      <a:r>
                        <a:rPr sz="1400" spc="-5" dirty="0">
                          <a:latin typeface="Century Gothic"/>
                          <a:cs typeface="Century Gothic"/>
                        </a:rPr>
                        <a:t>lifestyle,</a:t>
                      </a:r>
                      <a:endParaRPr lang="en-US" sz="1400" spc="0"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spc="-5" dirty="0">
                          <a:latin typeface="Century Gothic"/>
                          <a:cs typeface="Century Gothic"/>
                        </a:rPr>
                        <a:t>Non-adherent to treatment </a:t>
                      </a:r>
                      <a:r>
                        <a:rPr sz="1400" dirty="0">
                          <a:latin typeface="Century Gothic"/>
                          <a:cs typeface="Century Gothic"/>
                        </a:rPr>
                        <a:t>plan,</a:t>
                      </a:r>
                      <a:endParaRPr lang="en-US" sz="1400"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spc="-5" dirty="0">
                          <a:latin typeface="Century Gothic"/>
                          <a:cs typeface="Century Gothic"/>
                        </a:rPr>
                        <a:t>Uncontrolled </a:t>
                      </a:r>
                      <a:r>
                        <a:rPr sz="1400" dirty="0">
                          <a:latin typeface="Century Gothic"/>
                          <a:cs typeface="Century Gothic"/>
                        </a:rPr>
                        <a:t>or poorly</a:t>
                      </a:r>
                      <a:r>
                        <a:rPr sz="1400" spc="-130" dirty="0">
                          <a:latin typeface="Century Gothic"/>
                          <a:cs typeface="Century Gothic"/>
                        </a:rPr>
                        <a:t> </a:t>
                      </a:r>
                      <a:r>
                        <a:rPr sz="1400" dirty="0">
                          <a:latin typeface="Century Gothic"/>
                          <a:cs typeface="Century Gothic"/>
                        </a:rPr>
                        <a:t>managed  </a:t>
                      </a:r>
                      <a:r>
                        <a:rPr sz="1400" spc="-5" dirty="0">
                          <a:latin typeface="Century Gothic"/>
                          <a:cs typeface="Century Gothic"/>
                        </a:rPr>
                        <a:t>behavioral health</a:t>
                      </a:r>
                      <a:r>
                        <a:rPr sz="1400" spc="-40" dirty="0">
                          <a:latin typeface="Century Gothic"/>
                          <a:cs typeface="Century Gothic"/>
                        </a:rPr>
                        <a:t> </a:t>
                      </a:r>
                      <a:r>
                        <a:rPr sz="1400" spc="-5" dirty="0">
                          <a:latin typeface="Century Gothic"/>
                          <a:cs typeface="Century Gothic"/>
                        </a:rPr>
                        <a:t>conditions,</a:t>
                      </a:r>
                      <a:endParaRPr lang="en-US" sz="1400" spc="-5"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dirty="0">
                          <a:latin typeface="Century Gothic"/>
                          <a:cs typeface="Century Gothic"/>
                        </a:rPr>
                        <a:t>Advanced age/frailty and</a:t>
                      </a:r>
                      <a:r>
                        <a:rPr sz="1400" spc="-100" dirty="0">
                          <a:latin typeface="Century Gothic"/>
                          <a:cs typeface="Century Gothic"/>
                        </a:rPr>
                        <a:t> </a:t>
                      </a:r>
                      <a:r>
                        <a:rPr sz="1400" spc="-5" dirty="0">
                          <a:latin typeface="Century Gothic"/>
                          <a:cs typeface="Century Gothic"/>
                        </a:rPr>
                        <a:t>resides  </a:t>
                      </a:r>
                      <a:r>
                        <a:rPr sz="1400" dirty="0">
                          <a:latin typeface="Century Gothic"/>
                          <a:cs typeface="Century Gothic"/>
                        </a:rPr>
                        <a:t>alone,</a:t>
                      </a:r>
                      <a:endParaRPr lang="en-US" sz="1400"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dirty="0">
                          <a:latin typeface="Century Gothic"/>
                          <a:cs typeface="Century Gothic"/>
                        </a:rPr>
                        <a:t>no or </a:t>
                      </a:r>
                      <a:r>
                        <a:rPr sz="1400" spc="-5" dirty="0">
                          <a:latin typeface="Century Gothic"/>
                          <a:cs typeface="Century Gothic"/>
                        </a:rPr>
                        <a:t>limited social</a:t>
                      </a:r>
                      <a:r>
                        <a:rPr sz="1400" spc="-90" dirty="0">
                          <a:latin typeface="Century Gothic"/>
                          <a:cs typeface="Century Gothic"/>
                        </a:rPr>
                        <a:t> </a:t>
                      </a:r>
                      <a:r>
                        <a:rPr sz="1400" spc="-5" dirty="0">
                          <a:latin typeface="Century Gothic"/>
                          <a:cs typeface="Century Gothic"/>
                        </a:rPr>
                        <a:t>support  system/caregiver,</a:t>
                      </a:r>
                      <a:endParaRPr lang="en-US" sz="1400" spc="-5"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dirty="0">
                          <a:latin typeface="Century Gothic"/>
                          <a:cs typeface="Century Gothic"/>
                        </a:rPr>
                        <a:t>Adequate</a:t>
                      </a:r>
                      <a:r>
                        <a:rPr sz="1400" spc="-30" dirty="0">
                          <a:latin typeface="Century Gothic"/>
                          <a:cs typeface="Century Gothic"/>
                        </a:rPr>
                        <a:t> </a:t>
                      </a:r>
                      <a:r>
                        <a:rPr sz="1400" spc="-5" dirty="0">
                          <a:latin typeface="Century Gothic"/>
                          <a:cs typeface="Century Gothic"/>
                        </a:rPr>
                        <a:t>housing/transportation,</a:t>
                      </a:r>
                      <a:endParaRPr lang="en-US" sz="1400" spc="0"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spc="5" dirty="0">
                          <a:latin typeface="Century Gothic"/>
                          <a:cs typeface="Century Gothic"/>
                        </a:rPr>
                        <a:t>low </a:t>
                      </a:r>
                      <a:r>
                        <a:rPr sz="1400" dirty="0">
                          <a:latin typeface="Century Gothic"/>
                          <a:cs typeface="Century Gothic"/>
                        </a:rPr>
                        <a:t>health</a:t>
                      </a:r>
                      <a:r>
                        <a:rPr sz="1400" spc="-75" dirty="0">
                          <a:latin typeface="Century Gothic"/>
                          <a:cs typeface="Century Gothic"/>
                        </a:rPr>
                        <a:t> </a:t>
                      </a:r>
                      <a:r>
                        <a:rPr sz="1400" dirty="0">
                          <a:latin typeface="Century Gothic"/>
                          <a:cs typeface="Century Gothic"/>
                        </a:rPr>
                        <a:t>literacy,</a:t>
                      </a:r>
                      <a:endParaRPr lang="en-US" sz="1400"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spc="5" dirty="0">
                          <a:latin typeface="Century Gothic"/>
                          <a:cs typeface="Century Gothic"/>
                        </a:rPr>
                        <a:t>low </a:t>
                      </a:r>
                      <a:r>
                        <a:rPr sz="1400" spc="-5" dirty="0">
                          <a:latin typeface="Century Gothic"/>
                          <a:cs typeface="Century Gothic"/>
                        </a:rPr>
                        <a:t>social</a:t>
                      </a:r>
                      <a:r>
                        <a:rPr sz="1400" spc="-90" dirty="0">
                          <a:latin typeface="Century Gothic"/>
                          <a:cs typeface="Century Gothic"/>
                        </a:rPr>
                        <a:t> </a:t>
                      </a:r>
                      <a:r>
                        <a:rPr sz="1400" spc="-5" dirty="0">
                          <a:latin typeface="Century Gothic"/>
                          <a:cs typeface="Century Gothic"/>
                        </a:rPr>
                        <a:t>economics,</a:t>
                      </a:r>
                      <a:endParaRPr lang="en-US" sz="1400" spc="0"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spc="5" dirty="0">
                          <a:latin typeface="Century Gothic"/>
                          <a:cs typeface="Century Gothic"/>
                        </a:rPr>
                        <a:t>low </a:t>
                      </a:r>
                      <a:r>
                        <a:rPr sz="1400" dirty="0">
                          <a:latin typeface="Century Gothic"/>
                          <a:cs typeface="Century Gothic"/>
                        </a:rPr>
                        <a:t>English</a:t>
                      </a:r>
                      <a:r>
                        <a:rPr sz="1400" spc="-100" dirty="0">
                          <a:latin typeface="Century Gothic"/>
                          <a:cs typeface="Century Gothic"/>
                        </a:rPr>
                        <a:t> </a:t>
                      </a:r>
                      <a:r>
                        <a:rPr sz="1400" spc="-5" dirty="0">
                          <a:latin typeface="Century Gothic"/>
                          <a:cs typeface="Century Gothic"/>
                        </a:rPr>
                        <a:t>proficiency,</a:t>
                      </a:r>
                      <a:endParaRPr lang="en-US" sz="1400" spc="-5"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dirty="0">
                          <a:latin typeface="Century Gothic"/>
                          <a:cs typeface="Century Gothic"/>
                        </a:rPr>
                        <a:t>visual or hearing</a:t>
                      </a:r>
                      <a:r>
                        <a:rPr sz="1400" spc="-80" dirty="0">
                          <a:latin typeface="Century Gothic"/>
                          <a:cs typeface="Century Gothic"/>
                        </a:rPr>
                        <a:t> </a:t>
                      </a:r>
                      <a:r>
                        <a:rPr sz="1400" spc="-5" dirty="0">
                          <a:latin typeface="Century Gothic"/>
                          <a:cs typeface="Century Gothic"/>
                        </a:rPr>
                        <a:t>problems,</a:t>
                      </a:r>
                      <a:endParaRPr lang="en-US" sz="1400" spc="0"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lang="en-US" sz="1400" spc="-5" dirty="0">
                          <a:latin typeface="Century Gothic"/>
                          <a:cs typeface="Century Gothic"/>
                        </a:rPr>
                        <a:t>s</a:t>
                      </a:r>
                      <a:r>
                        <a:rPr sz="1400" spc="-5" dirty="0">
                          <a:latin typeface="Century Gothic"/>
                          <a:cs typeface="Century Gothic"/>
                        </a:rPr>
                        <a:t>hort</a:t>
                      </a:r>
                      <a:r>
                        <a:rPr lang="en-US" sz="1400" spc="-5" dirty="0">
                          <a:latin typeface="Century Gothic"/>
                          <a:cs typeface="Century Gothic"/>
                        </a:rPr>
                        <a:t>-term</a:t>
                      </a:r>
                      <a:r>
                        <a:rPr sz="1400" spc="-5" dirty="0">
                          <a:latin typeface="Century Gothic"/>
                          <a:cs typeface="Century Gothic"/>
                        </a:rPr>
                        <a:t> </a:t>
                      </a:r>
                      <a:r>
                        <a:rPr sz="1400" dirty="0">
                          <a:latin typeface="Century Gothic"/>
                          <a:cs typeface="Century Gothic"/>
                        </a:rPr>
                        <a:t>and long</a:t>
                      </a:r>
                      <a:r>
                        <a:rPr lang="en-US" sz="1400" dirty="0">
                          <a:latin typeface="Century Gothic"/>
                          <a:cs typeface="Century Gothic"/>
                        </a:rPr>
                        <a:t>-</a:t>
                      </a:r>
                      <a:r>
                        <a:rPr sz="1400" spc="-5" dirty="0">
                          <a:latin typeface="Century Gothic"/>
                          <a:cs typeface="Century Gothic"/>
                        </a:rPr>
                        <a:t>term</a:t>
                      </a:r>
                      <a:r>
                        <a:rPr sz="1400" spc="-105" dirty="0">
                          <a:latin typeface="Century Gothic"/>
                          <a:cs typeface="Century Gothic"/>
                        </a:rPr>
                        <a:t> </a:t>
                      </a:r>
                      <a:r>
                        <a:rPr sz="1400" dirty="0">
                          <a:latin typeface="Century Gothic"/>
                          <a:cs typeface="Century Gothic"/>
                        </a:rPr>
                        <a:t>memory  </a:t>
                      </a:r>
                      <a:r>
                        <a:rPr sz="1400" spc="-5" dirty="0">
                          <a:latin typeface="Century Gothic"/>
                          <a:cs typeface="Century Gothic"/>
                        </a:rPr>
                        <a:t>deficits</a:t>
                      </a:r>
                      <a:endParaRPr lang="en-US" sz="1400" spc="-5" dirty="0">
                        <a:latin typeface="Century Gothic"/>
                        <a:cs typeface="Century Gothic"/>
                      </a:endParaRPr>
                    </a:p>
                    <a:p>
                      <a:pPr marL="377825" marR="113664" indent="-287020">
                        <a:lnSpc>
                          <a:spcPct val="100000"/>
                        </a:lnSpc>
                        <a:spcBef>
                          <a:spcPts val="325"/>
                        </a:spcBef>
                        <a:buFont typeface="Arial"/>
                        <a:buChar char="•"/>
                        <a:tabLst>
                          <a:tab pos="377825" algn="l"/>
                          <a:tab pos="378460" algn="l"/>
                        </a:tabLst>
                      </a:pPr>
                      <a:r>
                        <a:rPr sz="1400" dirty="0">
                          <a:latin typeface="Century Gothic"/>
                          <a:cs typeface="Century Gothic"/>
                        </a:rPr>
                        <a:t>high or </a:t>
                      </a:r>
                      <a:r>
                        <a:rPr sz="1400" spc="-5" dirty="0">
                          <a:latin typeface="Century Gothic"/>
                          <a:cs typeface="Century Gothic"/>
                        </a:rPr>
                        <a:t>inappropriate use </a:t>
                      </a:r>
                      <a:r>
                        <a:rPr sz="1400" dirty="0">
                          <a:latin typeface="Century Gothic"/>
                          <a:cs typeface="Century Gothic"/>
                        </a:rPr>
                        <a:t>of  </a:t>
                      </a:r>
                      <a:r>
                        <a:rPr sz="1400" spc="-5" dirty="0">
                          <a:latin typeface="Century Gothic"/>
                          <a:cs typeface="Century Gothic"/>
                        </a:rPr>
                        <a:t>hospitalization and/or </a:t>
                      </a:r>
                      <a:r>
                        <a:rPr sz="1400" dirty="0">
                          <a:latin typeface="Century Gothic"/>
                          <a:cs typeface="Century Gothic"/>
                        </a:rPr>
                        <a:t>ER</a:t>
                      </a:r>
                      <a:r>
                        <a:rPr sz="1400" spc="-35" dirty="0">
                          <a:latin typeface="Century Gothic"/>
                          <a:cs typeface="Century Gothic"/>
                        </a:rPr>
                        <a:t> </a:t>
                      </a:r>
                      <a:r>
                        <a:rPr sz="1400" spc="-5" dirty="0">
                          <a:latin typeface="Century Gothic"/>
                          <a:cs typeface="Century Gothic"/>
                        </a:rPr>
                        <a:t>visits</a:t>
                      </a:r>
                      <a:endParaRPr sz="1400" dirty="0">
                        <a:latin typeface="Century Gothic"/>
                        <a:cs typeface="Century Gothic"/>
                      </a:endParaRPr>
                    </a:p>
                  </a:txBody>
                  <a:tcPr marL="0" marR="0" marT="41275"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DEEBFC"/>
                    </a:solidFill>
                  </a:tcPr>
                </a:tc>
                <a:extLst>
                  <a:ext uri="{0D108BD9-81ED-4DB2-BD59-A6C34878D82A}">
                    <a16:rowId xmlns:a16="http://schemas.microsoft.com/office/drawing/2014/main" val="10001"/>
                  </a:ext>
                </a:extLst>
              </a:tr>
            </a:tbl>
          </a:graphicData>
        </a:graphic>
      </p:graphicFrame>
      <p:sp>
        <p:nvSpPr>
          <p:cNvPr id="15" name="Slide Number Placeholder 14">
            <a:extLst>
              <a:ext uri="{FF2B5EF4-FFF2-40B4-BE49-F238E27FC236}">
                <a16:creationId xmlns:a16="http://schemas.microsoft.com/office/drawing/2014/main" id="{C565EFA2-A27D-48EE-8205-800BE84623E7}"/>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28</a:t>
            </a:fld>
            <a:endParaRPr lang="en-US" dirty="0"/>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344406" y="2539616"/>
          <a:ext cx="11490324" cy="2369017"/>
        </p:xfrm>
        <a:graphic>
          <a:graphicData uri="http://schemas.openxmlformats.org/drawingml/2006/table">
            <a:tbl>
              <a:tblPr firstRow="1" bandRow="1">
                <a:tableStyleId>{2D5ABB26-0587-4C30-8999-92F81FD0307C}</a:tableStyleId>
              </a:tblPr>
              <a:tblGrid>
                <a:gridCol w="3674745">
                  <a:extLst>
                    <a:ext uri="{9D8B030D-6E8A-4147-A177-3AD203B41FA5}">
                      <a16:colId xmlns:a16="http://schemas.microsoft.com/office/drawing/2014/main" val="20000"/>
                    </a:ext>
                  </a:extLst>
                </a:gridCol>
                <a:gridCol w="3907789">
                  <a:extLst>
                    <a:ext uri="{9D8B030D-6E8A-4147-A177-3AD203B41FA5}">
                      <a16:colId xmlns:a16="http://schemas.microsoft.com/office/drawing/2014/main" val="20001"/>
                    </a:ext>
                  </a:extLst>
                </a:gridCol>
                <a:gridCol w="3907790">
                  <a:extLst>
                    <a:ext uri="{9D8B030D-6E8A-4147-A177-3AD203B41FA5}">
                      <a16:colId xmlns:a16="http://schemas.microsoft.com/office/drawing/2014/main" val="20002"/>
                    </a:ext>
                  </a:extLst>
                </a:gridCol>
              </a:tblGrid>
              <a:tr h="335278">
                <a:tc>
                  <a:txBody>
                    <a:bodyPr/>
                    <a:lstStyle/>
                    <a:p>
                      <a:pPr marL="841375">
                        <a:lnSpc>
                          <a:spcPct val="100000"/>
                        </a:lnSpc>
                        <a:spcBef>
                          <a:spcPts val="330"/>
                        </a:spcBef>
                      </a:pPr>
                      <a:r>
                        <a:rPr sz="1600" b="1" spc="-5" dirty="0">
                          <a:latin typeface="Century Gothic"/>
                          <a:cs typeface="Century Gothic"/>
                        </a:rPr>
                        <a:t>Tier </a:t>
                      </a:r>
                      <a:r>
                        <a:rPr sz="1600" b="1" spc="-10" dirty="0">
                          <a:latin typeface="Century Gothic"/>
                          <a:cs typeface="Century Gothic"/>
                        </a:rPr>
                        <a:t>1- </a:t>
                      </a:r>
                      <a:r>
                        <a:rPr sz="1600" b="1" spc="-5" dirty="0">
                          <a:latin typeface="Century Gothic"/>
                          <a:cs typeface="Century Gothic"/>
                        </a:rPr>
                        <a:t>Lowest</a:t>
                      </a:r>
                      <a:r>
                        <a:rPr sz="1600" b="1" spc="25" dirty="0">
                          <a:latin typeface="Century Gothic"/>
                          <a:cs typeface="Century Gothic"/>
                        </a:rPr>
                        <a:t> </a:t>
                      </a:r>
                      <a:r>
                        <a:rPr sz="1600" b="1" spc="-5" dirty="0">
                          <a:latin typeface="Century Gothic"/>
                          <a:cs typeface="Century Gothic"/>
                        </a:rPr>
                        <a:t>Acuity</a:t>
                      </a:r>
                      <a:endParaRPr sz="1600" dirty="0">
                        <a:latin typeface="Century Gothic"/>
                        <a:cs typeface="Century Gothic"/>
                      </a:endParaRPr>
                    </a:p>
                  </a:txBody>
                  <a:tcPr marL="0" marR="0" marT="4191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BCD9FA"/>
                    </a:solidFill>
                  </a:tcPr>
                </a:tc>
                <a:tc>
                  <a:txBody>
                    <a:bodyPr/>
                    <a:lstStyle/>
                    <a:p>
                      <a:pPr marL="775970">
                        <a:lnSpc>
                          <a:spcPct val="100000"/>
                        </a:lnSpc>
                        <a:spcBef>
                          <a:spcPts val="330"/>
                        </a:spcBef>
                      </a:pPr>
                      <a:r>
                        <a:rPr sz="1600" b="1" spc="-5" dirty="0">
                          <a:latin typeface="Century Gothic"/>
                          <a:cs typeface="Century Gothic"/>
                        </a:rPr>
                        <a:t>Tier 2 - Moderate</a:t>
                      </a:r>
                      <a:r>
                        <a:rPr sz="1600" b="1" spc="30" dirty="0">
                          <a:latin typeface="Century Gothic"/>
                          <a:cs typeface="Century Gothic"/>
                        </a:rPr>
                        <a:t> </a:t>
                      </a:r>
                      <a:r>
                        <a:rPr sz="1600" b="1" spc="-5" dirty="0">
                          <a:latin typeface="Century Gothic"/>
                          <a:cs typeface="Century Gothic"/>
                        </a:rPr>
                        <a:t>Acuity</a:t>
                      </a:r>
                      <a:endParaRPr sz="1600">
                        <a:latin typeface="Century Gothic"/>
                        <a:cs typeface="Century Gothic"/>
                      </a:endParaRPr>
                    </a:p>
                  </a:txBody>
                  <a:tcPr marL="0" marR="0" marT="4191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BCD9FA"/>
                    </a:solidFill>
                  </a:tcPr>
                </a:tc>
                <a:tc>
                  <a:txBody>
                    <a:bodyPr/>
                    <a:lstStyle/>
                    <a:p>
                      <a:pPr marL="897255">
                        <a:lnSpc>
                          <a:spcPct val="100000"/>
                        </a:lnSpc>
                        <a:spcBef>
                          <a:spcPts val="330"/>
                        </a:spcBef>
                      </a:pPr>
                      <a:r>
                        <a:rPr sz="1600" b="1" spc="-5" dirty="0">
                          <a:latin typeface="Century Gothic"/>
                          <a:cs typeface="Century Gothic"/>
                        </a:rPr>
                        <a:t>Tier 3 - Highest</a:t>
                      </a:r>
                      <a:r>
                        <a:rPr sz="1600" b="1" spc="35" dirty="0">
                          <a:latin typeface="Century Gothic"/>
                          <a:cs typeface="Century Gothic"/>
                        </a:rPr>
                        <a:t> </a:t>
                      </a:r>
                      <a:r>
                        <a:rPr sz="1600" b="1" spc="-5" dirty="0">
                          <a:latin typeface="Century Gothic"/>
                          <a:cs typeface="Century Gothic"/>
                        </a:rPr>
                        <a:t>Acuity</a:t>
                      </a:r>
                      <a:endParaRPr sz="1600" dirty="0">
                        <a:latin typeface="Century Gothic"/>
                        <a:cs typeface="Century Gothic"/>
                      </a:endParaRPr>
                    </a:p>
                  </a:txBody>
                  <a:tcPr marL="0" marR="0" marT="4191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BCD9FA"/>
                    </a:solidFill>
                  </a:tcPr>
                </a:tc>
                <a:extLst>
                  <a:ext uri="{0D108BD9-81ED-4DB2-BD59-A6C34878D82A}">
                    <a16:rowId xmlns:a16="http://schemas.microsoft.com/office/drawing/2014/main" val="10000"/>
                  </a:ext>
                </a:extLst>
              </a:tr>
              <a:tr h="2033739">
                <a:tc>
                  <a:txBody>
                    <a:bodyPr/>
                    <a:lstStyle/>
                    <a:p>
                      <a:pPr marL="90805" marR="405130">
                        <a:lnSpc>
                          <a:spcPct val="100000"/>
                        </a:lnSpc>
                        <a:spcBef>
                          <a:spcPts val="320"/>
                        </a:spcBef>
                      </a:pPr>
                      <a:r>
                        <a:rPr sz="1600" spc="-5" dirty="0">
                          <a:latin typeface="Century Gothic"/>
                          <a:cs typeface="Century Gothic"/>
                        </a:rPr>
                        <a:t>Interventions </a:t>
                      </a:r>
                      <a:r>
                        <a:rPr sz="1600" spc="-10" dirty="0">
                          <a:latin typeface="Century Gothic"/>
                          <a:cs typeface="Century Gothic"/>
                        </a:rPr>
                        <a:t>supported </a:t>
                      </a:r>
                      <a:r>
                        <a:rPr sz="1600" spc="-5" dirty="0">
                          <a:latin typeface="Century Gothic"/>
                          <a:cs typeface="Century Gothic"/>
                        </a:rPr>
                        <a:t>by Care  </a:t>
                      </a:r>
                      <a:r>
                        <a:rPr sz="1600" spc="-10" dirty="0">
                          <a:latin typeface="Century Gothic"/>
                          <a:cs typeface="Century Gothic"/>
                        </a:rPr>
                        <a:t>Coordinators (Health</a:t>
                      </a:r>
                      <a:r>
                        <a:rPr sz="1600" spc="65" dirty="0">
                          <a:latin typeface="Century Gothic"/>
                          <a:cs typeface="Century Gothic"/>
                        </a:rPr>
                        <a:t> </a:t>
                      </a:r>
                      <a:r>
                        <a:rPr sz="1600" spc="-10" dirty="0">
                          <a:latin typeface="Century Gothic"/>
                          <a:cs typeface="Century Gothic"/>
                        </a:rPr>
                        <a:t>Coaches)</a:t>
                      </a:r>
                      <a:endParaRPr sz="1600">
                        <a:latin typeface="Century Gothic"/>
                        <a:cs typeface="Century Gothic"/>
                      </a:endParaRPr>
                    </a:p>
                  </a:txBody>
                  <a:tcPr marL="0" marR="0" marT="4064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DEEBFC"/>
                    </a:solidFill>
                  </a:tcPr>
                </a:tc>
                <a:tc>
                  <a:txBody>
                    <a:bodyPr/>
                    <a:lstStyle/>
                    <a:p>
                      <a:pPr marL="90805" marR="155575">
                        <a:lnSpc>
                          <a:spcPct val="100000"/>
                        </a:lnSpc>
                        <a:spcBef>
                          <a:spcPts val="320"/>
                        </a:spcBef>
                      </a:pPr>
                      <a:r>
                        <a:rPr sz="1600" spc="-5" dirty="0">
                          <a:latin typeface="Century Gothic"/>
                          <a:cs typeface="Century Gothic"/>
                        </a:rPr>
                        <a:t>PCP-driven </a:t>
                      </a:r>
                      <a:r>
                        <a:rPr sz="1600" dirty="0">
                          <a:latin typeface="Century Gothic"/>
                          <a:cs typeface="Century Gothic"/>
                        </a:rPr>
                        <a:t>Individual </a:t>
                      </a:r>
                      <a:r>
                        <a:rPr sz="1600" spc="-5" dirty="0">
                          <a:latin typeface="Century Gothic"/>
                          <a:cs typeface="Century Gothic"/>
                        </a:rPr>
                        <a:t>Care </a:t>
                      </a:r>
                      <a:r>
                        <a:rPr sz="1600" dirty="0">
                          <a:latin typeface="Century Gothic"/>
                          <a:cs typeface="Century Gothic"/>
                        </a:rPr>
                        <a:t>Plans </a:t>
                      </a:r>
                      <a:r>
                        <a:rPr sz="1600" spc="-10" dirty="0">
                          <a:latin typeface="Century Gothic"/>
                          <a:cs typeface="Century Gothic"/>
                        </a:rPr>
                        <a:t>that  </a:t>
                      </a:r>
                      <a:r>
                        <a:rPr sz="1600" spc="-5" dirty="0">
                          <a:latin typeface="Century Gothic"/>
                          <a:cs typeface="Century Gothic"/>
                        </a:rPr>
                        <a:t>are algorithm/evidence-based  </a:t>
                      </a:r>
                      <a:r>
                        <a:rPr sz="1600" spc="-10" dirty="0">
                          <a:latin typeface="Century Gothic"/>
                          <a:cs typeface="Century Gothic"/>
                        </a:rPr>
                        <a:t>interventions supported </a:t>
                      </a:r>
                      <a:r>
                        <a:rPr sz="1600" spc="-5" dirty="0">
                          <a:latin typeface="Century Gothic"/>
                          <a:cs typeface="Century Gothic"/>
                        </a:rPr>
                        <a:t>by Nurse  Case</a:t>
                      </a:r>
                      <a:r>
                        <a:rPr sz="1600" spc="-10" dirty="0">
                          <a:latin typeface="Century Gothic"/>
                          <a:cs typeface="Century Gothic"/>
                        </a:rPr>
                        <a:t> Managers</a:t>
                      </a:r>
                      <a:endParaRPr sz="1600">
                        <a:latin typeface="Century Gothic"/>
                        <a:cs typeface="Century Gothic"/>
                      </a:endParaRPr>
                    </a:p>
                  </a:txBody>
                  <a:tcPr marL="0" marR="0" marT="4064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DEEBFC"/>
                    </a:solidFill>
                  </a:tcPr>
                </a:tc>
                <a:tc>
                  <a:txBody>
                    <a:bodyPr/>
                    <a:lstStyle/>
                    <a:p>
                      <a:pPr marL="90805" marR="250190">
                        <a:lnSpc>
                          <a:spcPct val="100000"/>
                        </a:lnSpc>
                        <a:spcBef>
                          <a:spcPts val="320"/>
                        </a:spcBef>
                      </a:pPr>
                      <a:r>
                        <a:rPr sz="1600" spc="-5" dirty="0">
                          <a:latin typeface="Century Gothic"/>
                          <a:cs typeface="Century Gothic"/>
                        </a:rPr>
                        <a:t>Case Management/Member-driven  </a:t>
                      </a:r>
                      <a:r>
                        <a:rPr sz="1600" dirty="0">
                          <a:latin typeface="Century Gothic"/>
                          <a:cs typeface="Century Gothic"/>
                        </a:rPr>
                        <a:t>Individual </a:t>
                      </a:r>
                      <a:r>
                        <a:rPr sz="1600" spc="-5" dirty="0">
                          <a:latin typeface="Century Gothic"/>
                          <a:cs typeface="Century Gothic"/>
                        </a:rPr>
                        <a:t>Care </a:t>
                      </a:r>
                      <a:r>
                        <a:rPr sz="1600" dirty="0">
                          <a:latin typeface="Century Gothic"/>
                          <a:cs typeface="Century Gothic"/>
                        </a:rPr>
                        <a:t>Plans </a:t>
                      </a:r>
                      <a:r>
                        <a:rPr sz="1600" spc="-10" dirty="0">
                          <a:latin typeface="Century Gothic"/>
                          <a:cs typeface="Century Gothic"/>
                        </a:rPr>
                        <a:t>that </a:t>
                      </a:r>
                      <a:r>
                        <a:rPr sz="1600" spc="-5" dirty="0">
                          <a:latin typeface="Century Gothic"/>
                          <a:cs typeface="Century Gothic"/>
                        </a:rPr>
                        <a:t>are  specifically tailored </a:t>
                      </a:r>
                      <a:r>
                        <a:rPr sz="1600" spc="-10" dirty="0">
                          <a:latin typeface="Century Gothic"/>
                          <a:cs typeface="Century Gothic"/>
                        </a:rPr>
                        <a:t>to address </a:t>
                      </a:r>
                      <a:r>
                        <a:rPr sz="1600" spc="-15" dirty="0">
                          <a:latin typeface="Century Gothic"/>
                          <a:cs typeface="Century Gothic"/>
                        </a:rPr>
                        <a:t>the  </a:t>
                      </a:r>
                      <a:r>
                        <a:rPr sz="1600" spc="-10" dirty="0">
                          <a:latin typeface="Century Gothic"/>
                          <a:cs typeface="Century Gothic"/>
                        </a:rPr>
                        <a:t>member’s </a:t>
                      </a:r>
                      <a:r>
                        <a:rPr sz="1600" spc="-5" dirty="0">
                          <a:latin typeface="Century Gothic"/>
                          <a:cs typeface="Century Gothic"/>
                        </a:rPr>
                        <a:t>individualized </a:t>
                      </a:r>
                      <a:r>
                        <a:rPr sz="1600" spc="-10" dirty="0">
                          <a:latin typeface="Century Gothic"/>
                          <a:cs typeface="Century Gothic"/>
                        </a:rPr>
                        <a:t>needs, </a:t>
                      </a:r>
                      <a:r>
                        <a:rPr sz="1600" dirty="0">
                          <a:latin typeface="Century Gothic"/>
                          <a:cs typeface="Century Gothic"/>
                        </a:rPr>
                        <a:t>also  </a:t>
                      </a:r>
                      <a:r>
                        <a:rPr sz="1600" spc="-5" dirty="0">
                          <a:latin typeface="Century Gothic"/>
                          <a:cs typeface="Century Gothic"/>
                        </a:rPr>
                        <a:t>algorithm/evidence-based  interventions.</a:t>
                      </a:r>
                      <a:endParaRPr sz="1600">
                        <a:latin typeface="Century Gothic"/>
                        <a:cs typeface="Century Gothic"/>
                      </a:endParaRPr>
                    </a:p>
                  </a:txBody>
                  <a:tcPr marL="0" marR="0" marT="4064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DEEBFC"/>
                    </a:solidFill>
                  </a:tcPr>
                </a:tc>
                <a:extLst>
                  <a:ext uri="{0D108BD9-81ED-4DB2-BD59-A6C34878D82A}">
                    <a16:rowId xmlns:a16="http://schemas.microsoft.com/office/drawing/2014/main" val="10001"/>
                  </a:ext>
                </a:extLst>
              </a:tr>
            </a:tbl>
          </a:graphicData>
        </a:graphic>
      </p:graphicFrame>
      <p:sp>
        <p:nvSpPr>
          <p:cNvPr id="4" name="object 4"/>
          <p:cNvSpPr txBox="1">
            <a:spLocks noGrp="1"/>
          </p:cNvSpPr>
          <p:nvPr>
            <p:ph type="title"/>
          </p:nvPr>
        </p:nvSpPr>
        <p:spPr>
          <a:prstGeom prst="rect">
            <a:avLst/>
          </a:prstGeom>
        </p:spPr>
        <p:txBody>
          <a:bodyPr vert="horz" wrap="square" lIns="0" tIns="12700" rIns="0" bIns="0" rtlCol="0">
            <a:spAutoFit/>
          </a:bodyPr>
          <a:lstStyle/>
          <a:p>
            <a:pPr algn="ctr">
              <a:lnSpc>
                <a:spcPts val="519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a:p>
            <a:pPr marL="3175" algn="ctr">
              <a:lnSpc>
                <a:spcPts val="2790"/>
              </a:lnSpc>
            </a:pPr>
            <a:r>
              <a:rPr sz="2400" spc="-5" dirty="0">
                <a:solidFill>
                  <a:srgbClr val="ACD333"/>
                </a:solidFill>
              </a:rPr>
              <a:t>Individualized Care Plan (“ICP” </a:t>
            </a:r>
            <a:r>
              <a:rPr sz="2400" dirty="0">
                <a:solidFill>
                  <a:srgbClr val="ACD333"/>
                </a:solidFill>
              </a:rPr>
              <a:t>or </a:t>
            </a:r>
            <a:r>
              <a:rPr sz="2400" spc="-5" dirty="0">
                <a:solidFill>
                  <a:srgbClr val="ACD333"/>
                </a:solidFill>
              </a:rPr>
              <a:t>“Care</a:t>
            </a:r>
            <a:r>
              <a:rPr sz="2400" spc="-10" dirty="0">
                <a:solidFill>
                  <a:srgbClr val="ACD333"/>
                </a:solidFill>
              </a:rPr>
              <a:t> </a:t>
            </a:r>
            <a:r>
              <a:rPr sz="2400" spc="-5" dirty="0">
                <a:solidFill>
                  <a:srgbClr val="ACD333"/>
                </a:solidFill>
              </a:rPr>
              <a:t>Plan”)</a:t>
            </a:r>
            <a:endParaRPr sz="2400" dirty="0"/>
          </a:p>
        </p:txBody>
      </p:sp>
      <p:sp>
        <p:nvSpPr>
          <p:cNvPr id="6" name="Slide Number Placeholder 5">
            <a:extLst>
              <a:ext uri="{FF2B5EF4-FFF2-40B4-BE49-F238E27FC236}">
                <a16:creationId xmlns:a16="http://schemas.microsoft.com/office/drawing/2014/main" id="{DBCB3D42-1E5F-4C2D-854E-D804DC08F567}"/>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29</a:t>
            </a:fld>
            <a:endParaRPr lang="en-US"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119756" y="307929"/>
            <a:ext cx="5950585" cy="69659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92D050"/>
                </a:solidFill>
              </a:rPr>
              <a:t>Training</a:t>
            </a:r>
            <a:r>
              <a:rPr spc="-45" dirty="0">
                <a:solidFill>
                  <a:srgbClr val="92D050"/>
                </a:solidFill>
              </a:rPr>
              <a:t> </a:t>
            </a:r>
            <a:r>
              <a:rPr spc="-5" dirty="0">
                <a:solidFill>
                  <a:srgbClr val="92D050"/>
                </a:solidFill>
              </a:rPr>
              <a:t>Requirements</a:t>
            </a:r>
          </a:p>
        </p:txBody>
      </p:sp>
      <p:sp>
        <p:nvSpPr>
          <p:cNvPr id="5" name="object 5"/>
          <p:cNvSpPr txBox="1"/>
          <p:nvPr/>
        </p:nvSpPr>
        <p:spPr>
          <a:xfrm>
            <a:off x="590466" y="1406635"/>
            <a:ext cx="11525333" cy="5075748"/>
          </a:xfrm>
          <a:prstGeom prst="rect">
            <a:avLst/>
          </a:prstGeom>
        </p:spPr>
        <p:txBody>
          <a:bodyPr vert="horz" wrap="square" lIns="0" tIns="165100" rIns="0" bIns="0" rtlCol="0">
            <a:spAutoFit/>
          </a:bodyPr>
          <a:lstStyle/>
          <a:p>
            <a:pPr marL="12700">
              <a:lnSpc>
                <a:spcPct val="100000"/>
              </a:lnSpc>
              <a:spcBef>
                <a:spcPts val="1300"/>
              </a:spcBef>
            </a:pPr>
            <a:r>
              <a:rPr sz="2400" b="1" spc="-10" dirty="0">
                <a:latin typeface="Calibri"/>
                <a:cs typeface="Calibri"/>
              </a:rPr>
              <a:t>Who </a:t>
            </a:r>
            <a:r>
              <a:rPr sz="2400" b="1" spc="-15" dirty="0">
                <a:latin typeface="Calibri"/>
                <a:cs typeface="Calibri"/>
              </a:rPr>
              <a:t>must</a:t>
            </a:r>
            <a:r>
              <a:rPr sz="2400" b="1" spc="15" dirty="0">
                <a:latin typeface="Calibri"/>
                <a:cs typeface="Calibri"/>
              </a:rPr>
              <a:t> </a:t>
            </a:r>
            <a:r>
              <a:rPr sz="2400" b="1" spc="-10" dirty="0">
                <a:latin typeface="Calibri"/>
                <a:cs typeface="Calibri"/>
              </a:rPr>
              <a:t>participate?</a:t>
            </a:r>
            <a:endParaRPr sz="2400" dirty="0">
              <a:latin typeface="Calibri"/>
              <a:cs typeface="Calibri"/>
            </a:endParaRPr>
          </a:p>
          <a:p>
            <a:pPr marL="756285" indent="-287020">
              <a:lnSpc>
                <a:spcPct val="100000"/>
              </a:lnSpc>
              <a:spcBef>
                <a:spcPts val="1040"/>
              </a:spcBef>
              <a:buClr>
                <a:srgbClr val="ACD333"/>
              </a:buClr>
              <a:buSzPct val="79166"/>
              <a:buFont typeface="Wingdings 3"/>
              <a:buChar char=""/>
              <a:tabLst>
                <a:tab pos="756920" algn="l"/>
              </a:tabLst>
            </a:pPr>
            <a:r>
              <a:rPr sz="2000" b="1" spc="-5" dirty="0">
                <a:latin typeface="Calibri"/>
                <a:cs typeface="Calibri"/>
              </a:rPr>
              <a:t>All </a:t>
            </a:r>
            <a:r>
              <a:rPr sz="2000" b="1" spc="-10" dirty="0">
                <a:latin typeface="Calibri"/>
                <a:cs typeface="Calibri"/>
              </a:rPr>
              <a:t>network</a:t>
            </a:r>
            <a:r>
              <a:rPr sz="2000" b="1" spc="-20" dirty="0">
                <a:latin typeface="Calibri"/>
                <a:cs typeface="Calibri"/>
              </a:rPr>
              <a:t> </a:t>
            </a:r>
            <a:r>
              <a:rPr sz="2000" b="1" spc="-10" dirty="0">
                <a:latin typeface="Calibri"/>
                <a:cs typeface="Calibri"/>
              </a:rPr>
              <a:t>providers</a:t>
            </a:r>
            <a:endParaRPr lang="en-US" sz="2000" b="1" spc="-10" dirty="0">
              <a:latin typeface="Calibri"/>
              <a:cs typeface="Calibri"/>
            </a:endParaRPr>
          </a:p>
          <a:p>
            <a:pPr marL="756285" indent="-287020">
              <a:spcBef>
                <a:spcPts val="1040"/>
              </a:spcBef>
              <a:buClr>
                <a:srgbClr val="ACD333"/>
              </a:buClr>
              <a:buSzPct val="79166"/>
              <a:buFont typeface="Wingdings 3"/>
              <a:buChar char=""/>
              <a:tabLst>
                <a:tab pos="756920" algn="l"/>
              </a:tabLst>
            </a:pPr>
            <a:r>
              <a:rPr lang="en-US" sz="2000" b="1" spc="-10">
                <a:latin typeface="Calibri"/>
                <a:cs typeface="Calibri"/>
              </a:rPr>
              <a:t>All Delegates</a:t>
            </a:r>
            <a:endParaRPr lang="en-US" sz="2000" b="1">
              <a:latin typeface="Calibri"/>
              <a:cs typeface="Calibri"/>
            </a:endParaRPr>
          </a:p>
          <a:p>
            <a:pPr marL="756285" marR="411480" indent="-287020">
              <a:lnSpc>
                <a:spcPct val="100000"/>
              </a:lnSpc>
              <a:spcBef>
                <a:spcPts val="994"/>
              </a:spcBef>
              <a:buClr>
                <a:srgbClr val="ACD333"/>
              </a:buClr>
              <a:buSzPct val="79166"/>
              <a:buFont typeface="Wingdings 3"/>
              <a:buChar char=""/>
              <a:tabLst>
                <a:tab pos="756920" algn="l"/>
              </a:tabLst>
            </a:pPr>
            <a:r>
              <a:rPr sz="2000" b="1" spc="-5">
                <a:latin typeface="Calibri"/>
                <a:cs typeface="Calibri"/>
              </a:rPr>
              <a:t>Out-of-network </a:t>
            </a:r>
            <a:r>
              <a:rPr sz="2000" b="1" spc="-10" dirty="0">
                <a:latin typeface="Calibri"/>
                <a:cs typeface="Calibri"/>
              </a:rPr>
              <a:t>providers </a:t>
            </a:r>
            <a:r>
              <a:rPr sz="2000" dirty="0">
                <a:latin typeface="Calibri"/>
                <a:cs typeface="Calibri"/>
              </a:rPr>
              <a:t>who </a:t>
            </a:r>
            <a:r>
              <a:rPr sz="2000" spc="-20" dirty="0">
                <a:latin typeface="Calibri"/>
                <a:cs typeface="Calibri"/>
              </a:rPr>
              <a:t>have </a:t>
            </a:r>
            <a:r>
              <a:rPr sz="2000" dirty="0">
                <a:latin typeface="Calibri"/>
                <a:cs typeface="Calibri"/>
              </a:rPr>
              <a:t>seen </a:t>
            </a:r>
            <a:r>
              <a:rPr sz="2000" spc="-5" dirty="0">
                <a:latin typeface="Calibri"/>
                <a:cs typeface="Calibri"/>
              </a:rPr>
              <a:t>or </a:t>
            </a:r>
            <a:r>
              <a:rPr sz="2000" dirty="0">
                <a:latin typeface="Calibri"/>
                <a:cs typeface="Calibri"/>
              </a:rPr>
              <a:t>will see </a:t>
            </a:r>
            <a:r>
              <a:rPr sz="2000" spc="-5" dirty="0">
                <a:latin typeface="Calibri"/>
                <a:cs typeface="Calibri"/>
              </a:rPr>
              <a:t>beneficiaries on </a:t>
            </a:r>
            <a:r>
              <a:rPr sz="2000" dirty="0">
                <a:latin typeface="Calibri"/>
                <a:cs typeface="Calibri"/>
              </a:rPr>
              <a:t>a </a:t>
            </a:r>
            <a:r>
              <a:rPr sz="2000" spc="-10" dirty="0">
                <a:latin typeface="Calibri"/>
                <a:cs typeface="Calibri"/>
              </a:rPr>
              <a:t>routine  </a:t>
            </a:r>
            <a:r>
              <a:rPr sz="2000" spc="-5" dirty="0">
                <a:latin typeface="Calibri"/>
                <a:cs typeface="Calibri"/>
              </a:rPr>
              <a:t>basis</a:t>
            </a:r>
            <a:endParaRPr sz="2000" dirty="0">
              <a:latin typeface="Calibri"/>
              <a:cs typeface="Calibri"/>
            </a:endParaRPr>
          </a:p>
          <a:p>
            <a:pPr marL="756285" marR="5080" indent="-287020">
              <a:lnSpc>
                <a:spcPct val="100000"/>
              </a:lnSpc>
              <a:spcBef>
                <a:spcPts val="994"/>
              </a:spcBef>
              <a:buClr>
                <a:srgbClr val="ACD333"/>
              </a:buClr>
              <a:buSzPct val="79166"/>
              <a:buFont typeface="Wingdings 3"/>
              <a:buChar char=""/>
              <a:tabLst>
                <a:tab pos="756920" algn="l"/>
              </a:tabLst>
            </a:pPr>
            <a:r>
              <a:rPr sz="2000" b="1" spc="-10" dirty="0">
                <a:latin typeface="Calibri"/>
                <a:cs typeface="Calibri"/>
              </a:rPr>
              <a:t>Internal </a:t>
            </a:r>
            <a:r>
              <a:rPr sz="2000" b="1" spc="-15" dirty="0">
                <a:latin typeface="Calibri"/>
                <a:cs typeface="Calibri"/>
              </a:rPr>
              <a:t>contractors </a:t>
            </a:r>
            <a:r>
              <a:rPr sz="2000" b="1" spc="-5" dirty="0">
                <a:latin typeface="Calibri"/>
                <a:cs typeface="Calibri"/>
              </a:rPr>
              <a:t>and </a:t>
            </a:r>
            <a:r>
              <a:rPr sz="2000" b="1" spc="-10" dirty="0">
                <a:latin typeface="Calibri"/>
                <a:cs typeface="Calibri"/>
              </a:rPr>
              <a:t>employed </a:t>
            </a:r>
            <a:r>
              <a:rPr sz="2000" b="1" spc="-15" dirty="0">
                <a:latin typeface="Calibri"/>
                <a:cs typeface="Calibri"/>
              </a:rPr>
              <a:t>staff </a:t>
            </a:r>
            <a:r>
              <a:rPr sz="2000" dirty="0">
                <a:latin typeface="Calibri"/>
                <a:cs typeface="Calibri"/>
              </a:rPr>
              <a:t>who </a:t>
            </a:r>
            <a:r>
              <a:rPr sz="2000" spc="-5" dirty="0">
                <a:latin typeface="Calibri"/>
                <a:cs typeface="Calibri"/>
              </a:rPr>
              <a:t>participate </a:t>
            </a:r>
            <a:r>
              <a:rPr sz="2000" dirty="0">
                <a:latin typeface="Calibri"/>
                <a:cs typeface="Calibri"/>
              </a:rPr>
              <a:t>in </a:t>
            </a:r>
            <a:r>
              <a:rPr sz="2000" spc="-5" dirty="0">
                <a:latin typeface="Calibri"/>
                <a:cs typeface="Calibri"/>
              </a:rPr>
              <a:t>administering </a:t>
            </a:r>
            <a:r>
              <a:rPr sz="2000" dirty="0">
                <a:latin typeface="Calibri"/>
                <a:cs typeface="Calibri"/>
              </a:rPr>
              <a:t>the </a:t>
            </a:r>
            <a:r>
              <a:rPr sz="2000" spc="-5" dirty="0">
                <a:latin typeface="Calibri"/>
                <a:cs typeface="Calibri"/>
              </a:rPr>
              <a:t>SNP  Model of</a:t>
            </a:r>
            <a:r>
              <a:rPr sz="2000" spc="-10" dirty="0">
                <a:latin typeface="Calibri"/>
                <a:cs typeface="Calibri"/>
              </a:rPr>
              <a:t> Care</a:t>
            </a:r>
            <a:endParaRPr lang="en-US" sz="2000" spc="-10" dirty="0">
              <a:latin typeface="Calibri"/>
              <a:cs typeface="Calibri"/>
            </a:endParaRPr>
          </a:p>
          <a:p>
            <a:pPr marL="12700">
              <a:lnSpc>
                <a:spcPct val="100000"/>
              </a:lnSpc>
              <a:spcBef>
                <a:spcPts val="980"/>
              </a:spcBef>
            </a:pPr>
            <a:r>
              <a:rPr sz="2400" b="1" spc="-10" dirty="0">
                <a:latin typeface="Calibri"/>
                <a:cs typeface="Calibri"/>
              </a:rPr>
              <a:t>Frequency </a:t>
            </a:r>
            <a:r>
              <a:rPr sz="2400" b="1" spc="-5" dirty="0">
                <a:latin typeface="Calibri"/>
                <a:cs typeface="Calibri"/>
              </a:rPr>
              <a:t>of</a:t>
            </a:r>
            <a:r>
              <a:rPr sz="2400" b="1" spc="40" dirty="0">
                <a:latin typeface="Calibri"/>
                <a:cs typeface="Calibri"/>
              </a:rPr>
              <a:t> </a:t>
            </a:r>
            <a:r>
              <a:rPr sz="2400" b="1" spc="-15" dirty="0">
                <a:latin typeface="Calibri"/>
                <a:cs typeface="Calibri"/>
              </a:rPr>
              <a:t>training</a:t>
            </a:r>
            <a:endParaRPr sz="2400" dirty="0">
              <a:latin typeface="Calibri"/>
              <a:cs typeface="Calibri"/>
            </a:endParaRPr>
          </a:p>
          <a:p>
            <a:pPr marL="756285" indent="-287020">
              <a:lnSpc>
                <a:spcPct val="100000"/>
              </a:lnSpc>
              <a:spcBef>
                <a:spcPts val="1025"/>
              </a:spcBef>
              <a:buClr>
                <a:srgbClr val="ACD333"/>
              </a:buClr>
              <a:buSzPct val="79166"/>
              <a:buFont typeface="Wingdings 3"/>
              <a:buChar char=""/>
              <a:tabLst>
                <a:tab pos="756920" algn="l"/>
              </a:tabLst>
            </a:pPr>
            <a:r>
              <a:rPr sz="2000" spc="-5" dirty="0">
                <a:latin typeface="Calibri"/>
                <a:cs typeface="Calibri"/>
              </a:rPr>
              <a:t>Annually</a:t>
            </a:r>
            <a:endParaRPr sz="2000" dirty="0">
              <a:latin typeface="Calibri"/>
              <a:cs typeface="Calibri"/>
            </a:endParaRPr>
          </a:p>
          <a:p>
            <a:pPr marL="12700">
              <a:lnSpc>
                <a:spcPct val="100000"/>
              </a:lnSpc>
              <a:spcBef>
                <a:spcPts val="965"/>
              </a:spcBef>
            </a:pPr>
            <a:r>
              <a:rPr sz="2400" b="1" spc="-15" dirty="0">
                <a:latin typeface="Calibri"/>
                <a:cs typeface="Calibri"/>
              </a:rPr>
              <a:t>Evidence </a:t>
            </a:r>
            <a:r>
              <a:rPr sz="2400" b="1" spc="-5" dirty="0">
                <a:latin typeface="Calibri"/>
                <a:cs typeface="Calibri"/>
              </a:rPr>
              <a:t>of</a:t>
            </a:r>
            <a:r>
              <a:rPr sz="2400" b="1" spc="35" dirty="0">
                <a:latin typeface="Calibri"/>
                <a:cs typeface="Calibri"/>
              </a:rPr>
              <a:t> </a:t>
            </a:r>
            <a:r>
              <a:rPr sz="2400" b="1" spc="-15" dirty="0">
                <a:latin typeface="Calibri"/>
                <a:cs typeface="Calibri"/>
              </a:rPr>
              <a:t>training?</a:t>
            </a:r>
            <a:endParaRPr lang="en-US" sz="2400" b="1" spc="-15" dirty="0">
              <a:latin typeface="Calibri"/>
              <a:cs typeface="Calibri"/>
            </a:endParaRPr>
          </a:p>
          <a:p>
            <a:pPr marL="12700">
              <a:lnSpc>
                <a:spcPct val="100000"/>
              </a:lnSpc>
              <a:spcBef>
                <a:spcPts val="965"/>
              </a:spcBef>
            </a:pPr>
            <a:r>
              <a:rPr lang="en-US" sz="2400" dirty="0">
                <a:latin typeface="Calibri"/>
                <a:cs typeface="Calibri"/>
              </a:rPr>
              <a:t>Participants will be asked to complete either an attestation (including name, NPI,  and date of training) and/or test</a:t>
            </a:r>
          </a:p>
          <a:p>
            <a:pPr marL="12700">
              <a:lnSpc>
                <a:spcPct val="100000"/>
              </a:lnSpc>
              <a:spcBef>
                <a:spcPts val="965"/>
              </a:spcBef>
            </a:pPr>
            <a:endParaRPr sz="2400" dirty="0">
              <a:latin typeface="Calibri"/>
              <a:cs typeface="Calibri"/>
            </a:endParaRPr>
          </a:p>
        </p:txBody>
      </p:sp>
      <p:sp>
        <p:nvSpPr>
          <p:cNvPr id="7" name="Slide Number Placeholder 6">
            <a:extLst>
              <a:ext uri="{FF2B5EF4-FFF2-40B4-BE49-F238E27FC236}">
                <a16:creationId xmlns:a16="http://schemas.microsoft.com/office/drawing/2014/main" id="{5E161854-BB1B-4503-A7CF-74E41864D9FC}"/>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3</a:t>
            </a:fld>
            <a:endParaRPr lang="en-US" dirty="0"/>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56997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897379"/>
            <a:ext cx="4026407" cy="380237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833104" y="998219"/>
            <a:ext cx="3070859" cy="255879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170164" y="0"/>
            <a:ext cx="1741931" cy="92659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833104" y="4808220"/>
            <a:ext cx="1078992" cy="897636"/>
          </a:xfrm>
          <a:prstGeom prst="rect">
            <a:avLst/>
          </a:prstGeom>
          <a:blipFill>
            <a:blip r:embed="rId6" cstate="print"/>
            <a:stretch>
              <a:fillRect/>
            </a:stretch>
          </a:blipFill>
        </p:spPr>
        <p:txBody>
          <a:bodyPr wrap="square" lIns="0" tIns="0" rIns="0" bIns="0" rtlCol="0"/>
          <a:lstStyle/>
          <a:p>
            <a:endParaRPr/>
          </a:p>
        </p:txBody>
      </p:sp>
      <p:grpSp>
        <p:nvGrpSpPr>
          <p:cNvPr id="7" name="object 7"/>
          <p:cNvGrpSpPr/>
          <p:nvPr/>
        </p:nvGrpSpPr>
        <p:grpSpPr>
          <a:xfrm>
            <a:off x="0" y="818545"/>
            <a:ext cx="12192000" cy="4881245"/>
            <a:chOff x="0" y="818545"/>
            <a:chExt cx="12192000" cy="4881245"/>
          </a:xfrm>
        </p:grpSpPr>
        <p:sp>
          <p:nvSpPr>
            <p:cNvPr id="8" name="object 8"/>
            <p:cNvSpPr/>
            <p:nvPr/>
          </p:nvSpPr>
          <p:spPr>
            <a:xfrm>
              <a:off x="8719666" y="818545"/>
              <a:ext cx="3472815" cy="782955"/>
            </a:xfrm>
            <a:custGeom>
              <a:avLst/>
              <a:gdLst/>
              <a:ahLst/>
              <a:cxnLst/>
              <a:rect l="l" t="t" r="r" b="b"/>
              <a:pathLst>
                <a:path w="3472815" h="782955">
                  <a:moveTo>
                    <a:pt x="3472333" y="0"/>
                  </a:moveTo>
                  <a:lnTo>
                    <a:pt x="3171545" y="91274"/>
                  </a:lnTo>
                  <a:lnTo>
                    <a:pt x="2823057" y="188581"/>
                  </a:lnTo>
                  <a:lnTo>
                    <a:pt x="2474201" y="277367"/>
                  </a:lnTo>
                  <a:lnTo>
                    <a:pt x="2128418" y="358698"/>
                  </a:lnTo>
                  <a:lnTo>
                    <a:pt x="1784984" y="432574"/>
                  </a:lnTo>
                  <a:lnTo>
                    <a:pt x="1447609" y="499261"/>
                  </a:lnTo>
                  <a:lnTo>
                    <a:pt x="1226794" y="540054"/>
                  </a:lnTo>
                  <a:lnTo>
                    <a:pt x="902195" y="596315"/>
                  </a:lnTo>
                  <a:lnTo>
                    <a:pt x="487210" y="661250"/>
                  </a:lnTo>
                  <a:lnTo>
                    <a:pt x="190055" y="703389"/>
                  </a:lnTo>
                  <a:lnTo>
                    <a:pt x="0" y="728115"/>
                  </a:lnTo>
                  <a:lnTo>
                    <a:pt x="10092" y="741838"/>
                  </a:lnTo>
                  <a:lnTo>
                    <a:pt x="30407" y="769231"/>
                  </a:lnTo>
                  <a:lnTo>
                    <a:pt x="40500" y="782954"/>
                  </a:lnTo>
                  <a:lnTo>
                    <a:pt x="67199" y="782863"/>
                  </a:lnTo>
                  <a:lnTo>
                    <a:pt x="125790" y="781775"/>
                  </a:lnTo>
                  <a:lnTo>
                    <a:pt x="225958" y="777972"/>
                  </a:lnTo>
                  <a:lnTo>
                    <a:pt x="380482" y="769113"/>
                  </a:lnTo>
                  <a:lnTo>
                    <a:pt x="700163" y="744304"/>
                  </a:lnTo>
                  <a:lnTo>
                    <a:pt x="1353242" y="679647"/>
                  </a:lnTo>
                  <a:lnTo>
                    <a:pt x="2308391" y="566195"/>
                  </a:lnTo>
                  <a:lnTo>
                    <a:pt x="3035141" y="467094"/>
                  </a:lnTo>
                  <a:lnTo>
                    <a:pt x="3412016" y="409458"/>
                  </a:lnTo>
                  <a:lnTo>
                    <a:pt x="3472333" y="399566"/>
                  </a:lnTo>
                  <a:lnTo>
                    <a:pt x="3472333" y="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0" y="1175143"/>
              <a:ext cx="12192000" cy="4525010"/>
            </a:xfrm>
            <a:custGeom>
              <a:avLst/>
              <a:gdLst/>
              <a:ahLst/>
              <a:cxnLst/>
              <a:rect l="l" t="t" r="r" b="b"/>
              <a:pathLst>
                <a:path w="12192000" h="4525010">
                  <a:moveTo>
                    <a:pt x="12192000" y="2844"/>
                  </a:moveTo>
                  <a:lnTo>
                    <a:pt x="11960974" y="32740"/>
                  </a:lnTo>
                  <a:lnTo>
                    <a:pt x="11682679" y="67335"/>
                  </a:lnTo>
                  <a:lnTo>
                    <a:pt x="11404410" y="100469"/>
                  </a:lnTo>
                  <a:lnTo>
                    <a:pt x="10846118" y="158102"/>
                  </a:lnTo>
                  <a:lnTo>
                    <a:pt x="10566108" y="185470"/>
                  </a:lnTo>
                  <a:lnTo>
                    <a:pt x="10289565" y="208508"/>
                  </a:lnTo>
                  <a:lnTo>
                    <a:pt x="10009543" y="230124"/>
                  </a:lnTo>
                  <a:lnTo>
                    <a:pt x="9731273" y="250304"/>
                  </a:lnTo>
                  <a:lnTo>
                    <a:pt x="9179903" y="284873"/>
                  </a:lnTo>
                  <a:lnTo>
                    <a:pt x="8905075" y="299288"/>
                  </a:lnTo>
                  <a:lnTo>
                    <a:pt x="8358886" y="322338"/>
                  </a:lnTo>
                  <a:lnTo>
                    <a:pt x="8089252" y="332422"/>
                  </a:lnTo>
                  <a:lnTo>
                    <a:pt x="7821346" y="339623"/>
                  </a:lnTo>
                  <a:lnTo>
                    <a:pt x="7288974" y="351155"/>
                  </a:lnTo>
                  <a:lnTo>
                    <a:pt x="6765252" y="356920"/>
                  </a:lnTo>
                  <a:lnTo>
                    <a:pt x="6507721" y="358368"/>
                  </a:lnTo>
                  <a:lnTo>
                    <a:pt x="6251918" y="356920"/>
                  </a:lnTo>
                  <a:lnTo>
                    <a:pt x="5999556" y="356920"/>
                  </a:lnTo>
                  <a:lnTo>
                    <a:pt x="5748934" y="354037"/>
                  </a:lnTo>
                  <a:lnTo>
                    <a:pt x="5021250" y="341071"/>
                  </a:lnTo>
                  <a:lnTo>
                    <a:pt x="4551134" y="326669"/>
                  </a:lnTo>
                  <a:lnTo>
                    <a:pt x="4322978" y="319455"/>
                  </a:lnTo>
                  <a:lnTo>
                    <a:pt x="3877030" y="300736"/>
                  </a:lnTo>
                  <a:lnTo>
                    <a:pt x="3450094" y="280555"/>
                  </a:lnTo>
                  <a:lnTo>
                    <a:pt x="3040456" y="258940"/>
                  </a:lnTo>
                  <a:lnTo>
                    <a:pt x="2651569" y="235889"/>
                  </a:lnTo>
                  <a:lnTo>
                    <a:pt x="2281682" y="211404"/>
                  </a:lnTo>
                  <a:lnTo>
                    <a:pt x="1937715" y="185470"/>
                  </a:lnTo>
                  <a:lnTo>
                    <a:pt x="1614500" y="159537"/>
                  </a:lnTo>
                  <a:lnTo>
                    <a:pt x="1317205" y="133604"/>
                  </a:lnTo>
                  <a:lnTo>
                    <a:pt x="1044105" y="109105"/>
                  </a:lnTo>
                  <a:lnTo>
                    <a:pt x="802119" y="86055"/>
                  </a:lnTo>
                  <a:lnTo>
                    <a:pt x="584352" y="64439"/>
                  </a:lnTo>
                  <a:lnTo>
                    <a:pt x="399402" y="45720"/>
                  </a:lnTo>
                  <a:lnTo>
                    <a:pt x="245579" y="28422"/>
                  </a:lnTo>
                  <a:lnTo>
                    <a:pt x="0" y="0"/>
                  </a:lnTo>
                  <a:lnTo>
                    <a:pt x="0" y="4092498"/>
                  </a:lnTo>
                  <a:lnTo>
                    <a:pt x="0" y="4110088"/>
                  </a:lnTo>
                  <a:lnTo>
                    <a:pt x="0" y="4524616"/>
                  </a:lnTo>
                  <a:lnTo>
                    <a:pt x="234327" y="4524616"/>
                  </a:lnTo>
                  <a:lnTo>
                    <a:pt x="234327" y="4110088"/>
                  </a:lnTo>
                  <a:lnTo>
                    <a:pt x="11957672" y="4110088"/>
                  </a:lnTo>
                  <a:lnTo>
                    <a:pt x="11957672" y="4524616"/>
                  </a:lnTo>
                  <a:lnTo>
                    <a:pt x="12192000" y="4524616"/>
                  </a:lnTo>
                  <a:lnTo>
                    <a:pt x="12192000" y="4110088"/>
                  </a:lnTo>
                  <a:lnTo>
                    <a:pt x="12192000" y="4092498"/>
                  </a:lnTo>
                  <a:lnTo>
                    <a:pt x="12192000" y="2844"/>
                  </a:lnTo>
                  <a:close/>
                </a:path>
              </a:pathLst>
            </a:custGeom>
            <a:solidFill>
              <a:srgbClr val="FFFFFF"/>
            </a:solidFill>
          </p:spPr>
          <p:txBody>
            <a:bodyPr wrap="square" lIns="0" tIns="0" rIns="0" bIns="0" rtlCol="0"/>
            <a:lstStyle/>
            <a:p>
              <a:endParaRPr/>
            </a:p>
          </p:txBody>
        </p:sp>
      </p:grpSp>
      <p:graphicFrame>
        <p:nvGraphicFramePr>
          <p:cNvPr id="11" name="object 11"/>
          <p:cNvGraphicFramePr>
            <a:graphicFrameLocks noGrp="1"/>
          </p:cNvGraphicFramePr>
          <p:nvPr/>
        </p:nvGraphicFramePr>
        <p:xfrm>
          <a:off x="227977" y="1956140"/>
          <a:ext cx="11724005" cy="4084320"/>
        </p:xfrm>
        <a:graphic>
          <a:graphicData uri="http://schemas.openxmlformats.org/drawingml/2006/table">
            <a:tbl>
              <a:tblPr firstRow="1" bandRow="1">
                <a:tableStyleId>{2D5ABB26-0587-4C30-8999-92F81FD0307C}</a:tableStyleId>
              </a:tblPr>
              <a:tblGrid>
                <a:gridCol w="3749675">
                  <a:extLst>
                    <a:ext uri="{9D8B030D-6E8A-4147-A177-3AD203B41FA5}">
                      <a16:colId xmlns:a16="http://schemas.microsoft.com/office/drawing/2014/main" val="20000"/>
                    </a:ext>
                  </a:extLst>
                </a:gridCol>
                <a:gridCol w="3987165">
                  <a:extLst>
                    <a:ext uri="{9D8B030D-6E8A-4147-A177-3AD203B41FA5}">
                      <a16:colId xmlns:a16="http://schemas.microsoft.com/office/drawing/2014/main" val="20001"/>
                    </a:ext>
                  </a:extLst>
                </a:gridCol>
                <a:gridCol w="3987165">
                  <a:extLst>
                    <a:ext uri="{9D8B030D-6E8A-4147-A177-3AD203B41FA5}">
                      <a16:colId xmlns:a16="http://schemas.microsoft.com/office/drawing/2014/main" val="20002"/>
                    </a:ext>
                  </a:extLst>
                </a:gridCol>
              </a:tblGrid>
              <a:tr h="335280">
                <a:tc>
                  <a:txBody>
                    <a:bodyPr/>
                    <a:lstStyle/>
                    <a:p>
                      <a:pPr marL="879475">
                        <a:lnSpc>
                          <a:spcPct val="100000"/>
                        </a:lnSpc>
                        <a:spcBef>
                          <a:spcPts val="330"/>
                        </a:spcBef>
                      </a:pPr>
                      <a:r>
                        <a:rPr sz="1600" b="1" spc="-5" dirty="0">
                          <a:latin typeface="Century Gothic"/>
                          <a:cs typeface="Century Gothic"/>
                        </a:rPr>
                        <a:t>Tier </a:t>
                      </a:r>
                      <a:r>
                        <a:rPr sz="1600" b="1" spc="-10" dirty="0">
                          <a:latin typeface="Century Gothic"/>
                          <a:cs typeface="Century Gothic"/>
                        </a:rPr>
                        <a:t>1- </a:t>
                      </a:r>
                      <a:r>
                        <a:rPr sz="1600" b="1" spc="-5" dirty="0">
                          <a:latin typeface="Century Gothic"/>
                          <a:cs typeface="Century Gothic"/>
                        </a:rPr>
                        <a:t>Lowest</a:t>
                      </a:r>
                      <a:r>
                        <a:rPr sz="1600" b="1" spc="25" dirty="0">
                          <a:latin typeface="Century Gothic"/>
                          <a:cs typeface="Century Gothic"/>
                        </a:rPr>
                        <a:t> </a:t>
                      </a:r>
                      <a:r>
                        <a:rPr sz="1600" b="1" spc="-5" dirty="0">
                          <a:latin typeface="Century Gothic"/>
                          <a:cs typeface="Century Gothic"/>
                        </a:rPr>
                        <a:t>Acuity</a:t>
                      </a:r>
                      <a:endParaRPr sz="1600" dirty="0">
                        <a:latin typeface="Century Gothic"/>
                        <a:cs typeface="Century Gothic"/>
                      </a:endParaRPr>
                    </a:p>
                  </a:txBody>
                  <a:tcPr marL="0" marR="0" marT="4191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BCD9FA"/>
                    </a:solidFill>
                  </a:tcPr>
                </a:tc>
                <a:tc>
                  <a:txBody>
                    <a:bodyPr/>
                    <a:lstStyle/>
                    <a:p>
                      <a:pPr marL="815340">
                        <a:lnSpc>
                          <a:spcPct val="100000"/>
                        </a:lnSpc>
                        <a:spcBef>
                          <a:spcPts val="330"/>
                        </a:spcBef>
                      </a:pPr>
                      <a:r>
                        <a:rPr sz="1600" b="1" spc="-5" dirty="0">
                          <a:latin typeface="Century Gothic"/>
                          <a:cs typeface="Century Gothic"/>
                        </a:rPr>
                        <a:t>Tier 2 - Moderate</a:t>
                      </a:r>
                      <a:r>
                        <a:rPr sz="1600" b="1" spc="30" dirty="0">
                          <a:latin typeface="Century Gothic"/>
                          <a:cs typeface="Century Gothic"/>
                        </a:rPr>
                        <a:t> </a:t>
                      </a:r>
                      <a:r>
                        <a:rPr sz="1600" b="1" spc="-5" dirty="0">
                          <a:latin typeface="Century Gothic"/>
                          <a:cs typeface="Century Gothic"/>
                        </a:rPr>
                        <a:t>Acuity</a:t>
                      </a:r>
                      <a:endParaRPr sz="1600">
                        <a:latin typeface="Century Gothic"/>
                        <a:cs typeface="Century Gothic"/>
                      </a:endParaRPr>
                    </a:p>
                  </a:txBody>
                  <a:tcPr marL="0" marR="0" marT="4191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BCD9FA"/>
                    </a:solidFill>
                  </a:tcPr>
                </a:tc>
                <a:tc>
                  <a:txBody>
                    <a:bodyPr/>
                    <a:lstStyle/>
                    <a:p>
                      <a:pPr marL="936625">
                        <a:lnSpc>
                          <a:spcPct val="100000"/>
                        </a:lnSpc>
                        <a:spcBef>
                          <a:spcPts val="330"/>
                        </a:spcBef>
                      </a:pPr>
                      <a:r>
                        <a:rPr sz="1600" b="1" spc="-5" dirty="0">
                          <a:latin typeface="Century Gothic"/>
                          <a:cs typeface="Century Gothic"/>
                        </a:rPr>
                        <a:t>Tier 3 - Highest</a:t>
                      </a:r>
                      <a:r>
                        <a:rPr sz="1600" b="1" spc="35" dirty="0">
                          <a:latin typeface="Century Gothic"/>
                          <a:cs typeface="Century Gothic"/>
                        </a:rPr>
                        <a:t> </a:t>
                      </a:r>
                      <a:r>
                        <a:rPr sz="1600" b="1" spc="-5" dirty="0">
                          <a:latin typeface="Century Gothic"/>
                          <a:cs typeface="Century Gothic"/>
                        </a:rPr>
                        <a:t>Acuity</a:t>
                      </a:r>
                      <a:endParaRPr sz="1600" dirty="0">
                        <a:latin typeface="Century Gothic"/>
                        <a:cs typeface="Century Gothic"/>
                      </a:endParaRPr>
                    </a:p>
                  </a:txBody>
                  <a:tcPr marL="0" marR="0" marT="41910"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BCD9FA"/>
                    </a:solidFill>
                  </a:tcPr>
                </a:tc>
                <a:extLst>
                  <a:ext uri="{0D108BD9-81ED-4DB2-BD59-A6C34878D82A}">
                    <a16:rowId xmlns:a16="http://schemas.microsoft.com/office/drawing/2014/main" val="10000"/>
                  </a:ext>
                </a:extLst>
              </a:tr>
              <a:tr h="3749040">
                <a:tc>
                  <a:txBody>
                    <a:bodyPr/>
                    <a:lstStyle/>
                    <a:p>
                      <a:pPr marL="377825" indent="-287655">
                        <a:lnSpc>
                          <a:spcPct val="100000"/>
                        </a:lnSpc>
                        <a:spcBef>
                          <a:spcPts val="325"/>
                        </a:spcBef>
                        <a:buFont typeface="Arial"/>
                        <a:buChar char="•"/>
                        <a:tabLst>
                          <a:tab pos="377825" algn="l"/>
                          <a:tab pos="378460" algn="l"/>
                        </a:tabLst>
                      </a:pPr>
                      <a:r>
                        <a:rPr sz="1500" dirty="0">
                          <a:latin typeface="Century Gothic"/>
                          <a:cs typeface="Century Gothic"/>
                        </a:rPr>
                        <a:t>Welcome</a:t>
                      </a:r>
                      <a:r>
                        <a:rPr sz="1500" spc="-5" dirty="0">
                          <a:latin typeface="Century Gothic"/>
                          <a:cs typeface="Century Gothic"/>
                        </a:rPr>
                        <a:t> Letter</a:t>
                      </a:r>
                      <a:endParaRPr sz="1500" dirty="0">
                        <a:latin typeface="Century Gothic"/>
                        <a:cs typeface="Century Gothic"/>
                      </a:endParaRPr>
                    </a:p>
                    <a:p>
                      <a:pPr marL="377825" indent="-287655">
                        <a:lnSpc>
                          <a:spcPct val="100000"/>
                        </a:lnSpc>
                        <a:buFont typeface="Arial"/>
                        <a:buChar char="•"/>
                        <a:tabLst>
                          <a:tab pos="377825" algn="l"/>
                          <a:tab pos="378460" algn="l"/>
                        </a:tabLst>
                      </a:pPr>
                      <a:r>
                        <a:rPr sz="1500" dirty="0">
                          <a:latin typeface="Century Gothic"/>
                          <a:cs typeface="Century Gothic"/>
                        </a:rPr>
                        <a:t>Call </a:t>
                      </a:r>
                      <a:r>
                        <a:rPr sz="1500" spc="-5" dirty="0">
                          <a:latin typeface="Century Gothic"/>
                          <a:cs typeface="Century Gothic"/>
                        </a:rPr>
                        <a:t>from </a:t>
                      </a:r>
                      <a:r>
                        <a:rPr sz="1500" dirty="0">
                          <a:latin typeface="Century Gothic"/>
                          <a:cs typeface="Century Gothic"/>
                        </a:rPr>
                        <a:t>the Health</a:t>
                      </a:r>
                      <a:r>
                        <a:rPr sz="1500" spc="-30" dirty="0">
                          <a:latin typeface="Century Gothic"/>
                          <a:cs typeface="Century Gothic"/>
                        </a:rPr>
                        <a:t> </a:t>
                      </a:r>
                      <a:r>
                        <a:rPr sz="1500" spc="-5" dirty="0">
                          <a:latin typeface="Century Gothic"/>
                          <a:cs typeface="Century Gothic"/>
                        </a:rPr>
                        <a:t>Coach</a:t>
                      </a:r>
                      <a:endParaRPr sz="1500" dirty="0">
                        <a:latin typeface="Century Gothic"/>
                        <a:cs typeface="Century Gothic"/>
                      </a:endParaRPr>
                    </a:p>
                    <a:p>
                      <a:pPr marL="377825" indent="-287655">
                        <a:lnSpc>
                          <a:spcPct val="100000"/>
                        </a:lnSpc>
                        <a:buFont typeface="Arial"/>
                        <a:buChar char="•"/>
                        <a:tabLst>
                          <a:tab pos="377825" algn="l"/>
                          <a:tab pos="378460" algn="l"/>
                        </a:tabLst>
                      </a:pPr>
                      <a:r>
                        <a:rPr sz="1500" spc="-5" dirty="0">
                          <a:latin typeface="Century Gothic"/>
                          <a:cs typeface="Century Gothic"/>
                        </a:rPr>
                        <a:t>Care </a:t>
                      </a:r>
                      <a:r>
                        <a:rPr sz="1500" dirty="0">
                          <a:latin typeface="Century Gothic"/>
                          <a:cs typeface="Century Gothic"/>
                        </a:rPr>
                        <a:t>Plan </a:t>
                      </a:r>
                      <a:r>
                        <a:rPr sz="1500" spc="-5" dirty="0">
                          <a:latin typeface="Century Gothic"/>
                          <a:cs typeface="Century Gothic"/>
                        </a:rPr>
                        <a:t>Managed by</a:t>
                      </a:r>
                      <a:r>
                        <a:rPr sz="1500" spc="-25" dirty="0">
                          <a:latin typeface="Century Gothic"/>
                          <a:cs typeface="Century Gothic"/>
                        </a:rPr>
                        <a:t> </a:t>
                      </a:r>
                      <a:r>
                        <a:rPr sz="1500" dirty="0">
                          <a:latin typeface="Century Gothic"/>
                          <a:cs typeface="Century Gothic"/>
                        </a:rPr>
                        <a:t>PCP</a:t>
                      </a:r>
                    </a:p>
                    <a:p>
                      <a:pPr marL="377825" indent="-287655">
                        <a:lnSpc>
                          <a:spcPct val="100000"/>
                        </a:lnSpc>
                        <a:buFont typeface="Arial"/>
                        <a:buChar char="•"/>
                        <a:tabLst>
                          <a:tab pos="377825" algn="l"/>
                          <a:tab pos="378460" algn="l"/>
                        </a:tabLst>
                      </a:pPr>
                      <a:r>
                        <a:rPr sz="1500" dirty="0">
                          <a:latin typeface="Century Gothic"/>
                          <a:cs typeface="Century Gothic"/>
                        </a:rPr>
                        <a:t>A </a:t>
                      </a:r>
                      <a:r>
                        <a:rPr sz="1500" spc="-5" dirty="0">
                          <a:latin typeface="Century Gothic"/>
                          <a:cs typeface="Century Gothic"/>
                        </a:rPr>
                        <a:t>focus</a:t>
                      </a:r>
                      <a:r>
                        <a:rPr sz="1500" spc="10" dirty="0">
                          <a:latin typeface="Century Gothic"/>
                          <a:cs typeface="Century Gothic"/>
                        </a:rPr>
                        <a:t> </a:t>
                      </a:r>
                      <a:r>
                        <a:rPr sz="1500" spc="-5" dirty="0">
                          <a:latin typeface="Century Gothic"/>
                          <a:cs typeface="Century Gothic"/>
                        </a:rPr>
                        <a:t>on:</a:t>
                      </a:r>
                      <a:endParaRPr sz="1500" dirty="0">
                        <a:latin typeface="Century Gothic"/>
                        <a:cs typeface="Century Gothic"/>
                      </a:endParaRPr>
                    </a:p>
                    <a:p>
                      <a:pPr marL="835025" marR="609600" lvl="1" indent="-287020">
                        <a:lnSpc>
                          <a:spcPct val="100000"/>
                        </a:lnSpc>
                        <a:buFont typeface="Arial"/>
                        <a:buChar char="•"/>
                        <a:tabLst>
                          <a:tab pos="835025" algn="l"/>
                          <a:tab pos="835660" algn="l"/>
                        </a:tabLst>
                      </a:pPr>
                      <a:r>
                        <a:rPr sz="1500" spc="-5" dirty="0">
                          <a:latin typeface="Century Gothic"/>
                          <a:cs typeface="Century Gothic"/>
                        </a:rPr>
                        <a:t>The </a:t>
                      </a:r>
                      <a:r>
                        <a:rPr sz="1500" dirty="0">
                          <a:latin typeface="Century Gothic"/>
                          <a:cs typeface="Century Gothic"/>
                        </a:rPr>
                        <a:t>provision of </a:t>
                      </a:r>
                      <a:r>
                        <a:rPr sz="1500" spc="-5" dirty="0">
                          <a:latin typeface="Century Gothic"/>
                          <a:cs typeface="Century Gothic"/>
                        </a:rPr>
                        <a:t>quarterly  educational</a:t>
                      </a:r>
                      <a:r>
                        <a:rPr sz="1500" spc="-15" dirty="0">
                          <a:latin typeface="Century Gothic"/>
                          <a:cs typeface="Century Gothic"/>
                        </a:rPr>
                        <a:t> </a:t>
                      </a:r>
                      <a:r>
                        <a:rPr sz="1500" spc="-5" dirty="0">
                          <a:latin typeface="Century Gothic"/>
                          <a:cs typeface="Century Gothic"/>
                        </a:rPr>
                        <a:t>packets</a:t>
                      </a:r>
                      <a:endParaRPr sz="1500" dirty="0">
                        <a:latin typeface="Century Gothic"/>
                        <a:cs typeface="Century Gothic"/>
                      </a:endParaRPr>
                    </a:p>
                    <a:p>
                      <a:pPr marL="835025" lvl="1" indent="-287655">
                        <a:lnSpc>
                          <a:spcPct val="100000"/>
                        </a:lnSpc>
                        <a:buFont typeface="Arial"/>
                        <a:buChar char="•"/>
                        <a:tabLst>
                          <a:tab pos="835025" algn="l"/>
                          <a:tab pos="835660" algn="l"/>
                        </a:tabLst>
                      </a:pPr>
                      <a:r>
                        <a:rPr sz="1500" spc="-5" dirty="0">
                          <a:latin typeface="Century Gothic"/>
                          <a:cs typeface="Century Gothic"/>
                        </a:rPr>
                        <a:t>Self-Management</a:t>
                      </a:r>
                      <a:r>
                        <a:rPr sz="1500" spc="15" dirty="0">
                          <a:latin typeface="Century Gothic"/>
                          <a:cs typeface="Century Gothic"/>
                        </a:rPr>
                        <a:t> </a:t>
                      </a:r>
                      <a:r>
                        <a:rPr sz="1500" dirty="0">
                          <a:latin typeface="Century Gothic"/>
                          <a:cs typeface="Century Gothic"/>
                        </a:rPr>
                        <a:t>Tools</a:t>
                      </a:r>
                    </a:p>
                    <a:p>
                      <a:pPr marL="835025" lvl="1" indent="-287655">
                        <a:lnSpc>
                          <a:spcPct val="100000"/>
                        </a:lnSpc>
                        <a:buFont typeface="Arial"/>
                        <a:buChar char="•"/>
                        <a:tabLst>
                          <a:tab pos="835025" algn="l"/>
                          <a:tab pos="835660" algn="l"/>
                        </a:tabLst>
                      </a:pPr>
                      <a:r>
                        <a:rPr sz="1500" dirty="0">
                          <a:latin typeface="Century Gothic"/>
                          <a:cs typeface="Century Gothic"/>
                        </a:rPr>
                        <a:t>PCP</a:t>
                      </a:r>
                      <a:r>
                        <a:rPr sz="1500" spc="-15" dirty="0">
                          <a:latin typeface="Century Gothic"/>
                          <a:cs typeface="Century Gothic"/>
                        </a:rPr>
                        <a:t> </a:t>
                      </a:r>
                      <a:r>
                        <a:rPr sz="1500" dirty="0">
                          <a:latin typeface="Century Gothic"/>
                          <a:cs typeface="Century Gothic"/>
                        </a:rPr>
                        <a:t>Visits</a:t>
                      </a:r>
                    </a:p>
                  </a:txBody>
                  <a:tcPr marL="0" marR="0" marT="41275"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DEEBFC"/>
                    </a:solidFill>
                  </a:tcPr>
                </a:tc>
                <a:tc>
                  <a:txBody>
                    <a:bodyPr/>
                    <a:lstStyle/>
                    <a:p>
                      <a:pPr marL="377825" indent="-287020">
                        <a:lnSpc>
                          <a:spcPct val="100000"/>
                        </a:lnSpc>
                        <a:spcBef>
                          <a:spcPts val="325"/>
                        </a:spcBef>
                        <a:buFont typeface="Arial"/>
                        <a:buChar char="•"/>
                        <a:tabLst>
                          <a:tab pos="377825" algn="l"/>
                          <a:tab pos="378460" algn="l"/>
                        </a:tabLst>
                      </a:pPr>
                      <a:r>
                        <a:rPr sz="1500" dirty="0">
                          <a:latin typeface="Century Gothic"/>
                          <a:cs typeface="Century Gothic"/>
                        </a:rPr>
                        <a:t>Welcome</a:t>
                      </a:r>
                      <a:r>
                        <a:rPr sz="1500" spc="-5" dirty="0">
                          <a:latin typeface="Century Gothic"/>
                          <a:cs typeface="Century Gothic"/>
                        </a:rPr>
                        <a:t> Letter</a:t>
                      </a:r>
                      <a:endParaRPr sz="1500">
                        <a:latin typeface="Century Gothic"/>
                        <a:cs typeface="Century Gothic"/>
                      </a:endParaRPr>
                    </a:p>
                    <a:p>
                      <a:pPr marL="377825" marR="569595" indent="-287020">
                        <a:lnSpc>
                          <a:spcPct val="100000"/>
                        </a:lnSpc>
                        <a:buFont typeface="Arial"/>
                        <a:buChar char="•"/>
                        <a:tabLst>
                          <a:tab pos="377825" algn="l"/>
                          <a:tab pos="378460" algn="l"/>
                        </a:tabLst>
                      </a:pPr>
                      <a:r>
                        <a:rPr sz="1500" dirty="0">
                          <a:latin typeface="Century Gothic"/>
                          <a:cs typeface="Century Gothic"/>
                        </a:rPr>
                        <a:t>Limited </a:t>
                      </a:r>
                      <a:r>
                        <a:rPr sz="1500" spc="-5" dirty="0">
                          <a:latin typeface="Century Gothic"/>
                          <a:cs typeface="Century Gothic"/>
                        </a:rPr>
                        <a:t>contact by </a:t>
                      </a:r>
                      <a:r>
                        <a:rPr sz="1500" dirty="0">
                          <a:latin typeface="Century Gothic"/>
                          <a:cs typeface="Century Gothic"/>
                        </a:rPr>
                        <a:t>a </a:t>
                      </a:r>
                      <a:r>
                        <a:rPr sz="1500" spc="-5" dirty="0">
                          <a:latin typeface="Century Gothic"/>
                          <a:cs typeface="Century Gothic"/>
                        </a:rPr>
                        <a:t>Nurse </a:t>
                      </a:r>
                      <a:r>
                        <a:rPr sz="1500" dirty="0">
                          <a:latin typeface="Century Gothic"/>
                          <a:cs typeface="Century Gothic"/>
                        </a:rPr>
                        <a:t>Case  </a:t>
                      </a:r>
                      <a:r>
                        <a:rPr sz="1500" spc="-5" dirty="0">
                          <a:latin typeface="Century Gothic"/>
                          <a:cs typeface="Century Gothic"/>
                        </a:rPr>
                        <a:t>Manager</a:t>
                      </a:r>
                      <a:endParaRPr sz="1500">
                        <a:latin typeface="Century Gothic"/>
                        <a:cs typeface="Century Gothic"/>
                      </a:endParaRPr>
                    </a:p>
                    <a:p>
                      <a:pPr marL="377825" indent="-287020">
                        <a:lnSpc>
                          <a:spcPct val="100000"/>
                        </a:lnSpc>
                        <a:buFont typeface="Arial"/>
                        <a:buChar char="•"/>
                        <a:tabLst>
                          <a:tab pos="377825" algn="l"/>
                          <a:tab pos="378460" algn="l"/>
                        </a:tabLst>
                      </a:pPr>
                      <a:r>
                        <a:rPr sz="1500" spc="-5" dirty="0">
                          <a:latin typeface="Century Gothic"/>
                          <a:cs typeface="Century Gothic"/>
                        </a:rPr>
                        <a:t>Care </a:t>
                      </a:r>
                      <a:r>
                        <a:rPr sz="1500" dirty="0">
                          <a:latin typeface="Century Gothic"/>
                          <a:cs typeface="Century Gothic"/>
                        </a:rPr>
                        <a:t>Plan </a:t>
                      </a:r>
                      <a:r>
                        <a:rPr sz="1500" spc="-5" dirty="0">
                          <a:latin typeface="Century Gothic"/>
                          <a:cs typeface="Century Gothic"/>
                        </a:rPr>
                        <a:t>Managed by</a:t>
                      </a:r>
                      <a:r>
                        <a:rPr sz="1500" spc="-25" dirty="0">
                          <a:latin typeface="Century Gothic"/>
                          <a:cs typeface="Century Gothic"/>
                        </a:rPr>
                        <a:t> </a:t>
                      </a:r>
                      <a:r>
                        <a:rPr sz="1500" dirty="0">
                          <a:latin typeface="Century Gothic"/>
                          <a:cs typeface="Century Gothic"/>
                        </a:rPr>
                        <a:t>PCP</a:t>
                      </a:r>
                      <a:endParaRPr sz="1500">
                        <a:latin typeface="Century Gothic"/>
                        <a:cs typeface="Century Gothic"/>
                      </a:endParaRPr>
                    </a:p>
                    <a:p>
                      <a:pPr marL="377825" indent="-287020">
                        <a:lnSpc>
                          <a:spcPct val="100000"/>
                        </a:lnSpc>
                        <a:buFont typeface="Arial"/>
                        <a:buChar char="•"/>
                        <a:tabLst>
                          <a:tab pos="377825" algn="l"/>
                          <a:tab pos="378460" algn="l"/>
                        </a:tabLst>
                      </a:pPr>
                      <a:r>
                        <a:rPr sz="1500" dirty="0">
                          <a:latin typeface="Century Gothic"/>
                          <a:cs typeface="Century Gothic"/>
                        </a:rPr>
                        <a:t>A </a:t>
                      </a:r>
                      <a:r>
                        <a:rPr sz="1500" spc="-5" dirty="0">
                          <a:latin typeface="Century Gothic"/>
                          <a:cs typeface="Century Gothic"/>
                        </a:rPr>
                        <a:t>focus</a:t>
                      </a:r>
                      <a:r>
                        <a:rPr sz="1500" spc="10" dirty="0">
                          <a:latin typeface="Century Gothic"/>
                          <a:cs typeface="Century Gothic"/>
                        </a:rPr>
                        <a:t> </a:t>
                      </a:r>
                      <a:r>
                        <a:rPr sz="1500" spc="-5" dirty="0">
                          <a:latin typeface="Century Gothic"/>
                          <a:cs typeface="Century Gothic"/>
                        </a:rPr>
                        <a:t>on:</a:t>
                      </a:r>
                      <a:endParaRPr sz="1500">
                        <a:latin typeface="Century Gothic"/>
                        <a:cs typeface="Century Gothic"/>
                      </a:endParaRPr>
                    </a:p>
                    <a:p>
                      <a:pPr marL="835025" marR="847090" lvl="1" indent="-287020">
                        <a:lnSpc>
                          <a:spcPct val="100000"/>
                        </a:lnSpc>
                        <a:buFont typeface="Arial"/>
                        <a:buChar char="•"/>
                        <a:tabLst>
                          <a:tab pos="835025" algn="l"/>
                          <a:tab pos="835660" algn="l"/>
                        </a:tabLst>
                      </a:pPr>
                      <a:r>
                        <a:rPr sz="1500" spc="-5" dirty="0">
                          <a:latin typeface="Century Gothic"/>
                          <a:cs typeface="Century Gothic"/>
                        </a:rPr>
                        <a:t>The </a:t>
                      </a:r>
                      <a:r>
                        <a:rPr sz="1500" dirty="0">
                          <a:latin typeface="Century Gothic"/>
                          <a:cs typeface="Century Gothic"/>
                        </a:rPr>
                        <a:t>provision of </a:t>
                      </a:r>
                      <a:r>
                        <a:rPr sz="1500" spc="-5" dirty="0">
                          <a:latin typeface="Century Gothic"/>
                          <a:cs typeface="Century Gothic"/>
                        </a:rPr>
                        <a:t>quarterly  educational</a:t>
                      </a:r>
                      <a:r>
                        <a:rPr sz="1500" spc="-15" dirty="0">
                          <a:latin typeface="Century Gothic"/>
                          <a:cs typeface="Century Gothic"/>
                        </a:rPr>
                        <a:t> </a:t>
                      </a:r>
                      <a:r>
                        <a:rPr sz="1500" spc="-5" dirty="0">
                          <a:latin typeface="Century Gothic"/>
                          <a:cs typeface="Century Gothic"/>
                        </a:rPr>
                        <a:t>packets</a:t>
                      </a:r>
                      <a:endParaRPr sz="1500">
                        <a:latin typeface="Century Gothic"/>
                        <a:cs typeface="Century Gothic"/>
                      </a:endParaRPr>
                    </a:p>
                    <a:p>
                      <a:pPr marL="835025" lvl="1" indent="-287020">
                        <a:lnSpc>
                          <a:spcPct val="100000"/>
                        </a:lnSpc>
                        <a:buFont typeface="Arial"/>
                        <a:buChar char="•"/>
                        <a:tabLst>
                          <a:tab pos="835025" algn="l"/>
                          <a:tab pos="835660" algn="l"/>
                        </a:tabLst>
                      </a:pPr>
                      <a:r>
                        <a:rPr sz="1500" spc="-5" dirty="0">
                          <a:latin typeface="Century Gothic"/>
                          <a:cs typeface="Century Gothic"/>
                        </a:rPr>
                        <a:t>Self-Management</a:t>
                      </a:r>
                      <a:r>
                        <a:rPr sz="1500" spc="15" dirty="0">
                          <a:latin typeface="Century Gothic"/>
                          <a:cs typeface="Century Gothic"/>
                        </a:rPr>
                        <a:t> </a:t>
                      </a:r>
                      <a:r>
                        <a:rPr sz="1500" dirty="0">
                          <a:latin typeface="Century Gothic"/>
                          <a:cs typeface="Century Gothic"/>
                        </a:rPr>
                        <a:t>Tools</a:t>
                      </a:r>
                      <a:endParaRPr sz="1500">
                        <a:latin typeface="Century Gothic"/>
                        <a:cs typeface="Century Gothic"/>
                      </a:endParaRPr>
                    </a:p>
                    <a:p>
                      <a:pPr marL="835025" lvl="1" indent="-287020">
                        <a:lnSpc>
                          <a:spcPct val="100000"/>
                        </a:lnSpc>
                        <a:buFont typeface="Arial"/>
                        <a:buChar char="•"/>
                        <a:tabLst>
                          <a:tab pos="835025" algn="l"/>
                          <a:tab pos="835660" algn="l"/>
                        </a:tabLst>
                      </a:pPr>
                      <a:r>
                        <a:rPr sz="1500" dirty="0">
                          <a:latin typeface="Century Gothic"/>
                          <a:cs typeface="Century Gothic"/>
                        </a:rPr>
                        <a:t>PCP</a:t>
                      </a:r>
                      <a:r>
                        <a:rPr sz="1500" spc="-15" dirty="0">
                          <a:latin typeface="Century Gothic"/>
                          <a:cs typeface="Century Gothic"/>
                        </a:rPr>
                        <a:t> </a:t>
                      </a:r>
                      <a:r>
                        <a:rPr sz="1500" dirty="0">
                          <a:latin typeface="Century Gothic"/>
                          <a:cs typeface="Century Gothic"/>
                        </a:rPr>
                        <a:t>Visits</a:t>
                      </a:r>
                      <a:endParaRPr sz="1500">
                        <a:latin typeface="Century Gothic"/>
                        <a:cs typeface="Century Gothic"/>
                      </a:endParaRPr>
                    </a:p>
                    <a:p>
                      <a:pPr marL="835025" marR="180340" lvl="1" indent="-287020">
                        <a:lnSpc>
                          <a:spcPct val="100000"/>
                        </a:lnSpc>
                        <a:buFont typeface="Arial"/>
                        <a:buChar char="•"/>
                        <a:tabLst>
                          <a:tab pos="835025" algn="l"/>
                          <a:tab pos="835660" algn="l"/>
                        </a:tabLst>
                      </a:pPr>
                      <a:r>
                        <a:rPr sz="1500" dirty="0">
                          <a:latin typeface="Century Gothic"/>
                          <a:cs typeface="Century Gothic"/>
                        </a:rPr>
                        <a:t>Quarterly reviews/contacts </a:t>
                      </a:r>
                      <a:r>
                        <a:rPr sz="1500" spc="-5" dirty="0">
                          <a:latin typeface="Century Gothic"/>
                          <a:cs typeface="Century Gothic"/>
                        </a:rPr>
                        <a:t>by</a:t>
                      </a:r>
                      <a:r>
                        <a:rPr sz="1500" spc="-125" dirty="0">
                          <a:latin typeface="Century Gothic"/>
                          <a:cs typeface="Century Gothic"/>
                        </a:rPr>
                        <a:t> </a:t>
                      </a:r>
                      <a:r>
                        <a:rPr sz="1500" dirty="0">
                          <a:latin typeface="Century Gothic"/>
                          <a:cs typeface="Century Gothic"/>
                        </a:rPr>
                        <a:t>a  </a:t>
                      </a:r>
                      <a:r>
                        <a:rPr sz="1500" spc="-5" dirty="0">
                          <a:latin typeface="Century Gothic"/>
                          <a:cs typeface="Century Gothic"/>
                        </a:rPr>
                        <a:t>Nurse </a:t>
                      </a:r>
                      <a:r>
                        <a:rPr sz="1500" dirty="0">
                          <a:latin typeface="Century Gothic"/>
                          <a:cs typeface="Century Gothic"/>
                        </a:rPr>
                        <a:t>Case</a:t>
                      </a:r>
                      <a:r>
                        <a:rPr sz="1500" spc="-5" dirty="0">
                          <a:latin typeface="Century Gothic"/>
                          <a:cs typeface="Century Gothic"/>
                        </a:rPr>
                        <a:t> Manager</a:t>
                      </a:r>
                      <a:endParaRPr sz="1500">
                        <a:latin typeface="Century Gothic"/>
                        <a:cs typeface="Century Gothic"/>
                      </a:endParaRPr>
                    </a:p>
                  </a:txBody>
                  <a:tcPr marL="0" marR="0" marT="41275"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DEEBFC"/>
                    </a:solidFill>
                  </a:tcPr>
                </a:tc>
                <a:tc>
                  <a:txBody>
                    <a:bodyPr/>
                    <a:lstStyle/>
                    <a:p>
                      <a:pPr marL="377825" indent="-287020">
                        <a:lnSpc>
                          <a:spcPct val="100000"/>
                        </a:lnSpc>
                        <a:spcBef>
                          <a:spcPts val="325"/>
                        </a:spcBef>
                        <a:buFont typeface="Arial"/>
                        <a:buChar char="•"/>
                        <a:tabLst>
                          <a:tab pos="377825" algn="l"/>
                          <a:tab pos="378460" algn="l"/>
                        </a:tabLst>
                      </a:pPr>
                      <a:r>
                        <a:rPr sz="1500" dirty="0">
                          <a:latin typeface="Century Gothic"/>
                          <a:cs typeface="Century Gothic"/>
                        </a:rPr>
                        <a:t>Welcome</a:t>
                      </a:r>
                      <a:r>
                        <a:rPr sz="1500" spc="-5" dirty="0">
                          <a:latin typeface="Century Gothic"/>
                          <a:cs typeface="Century Gothic"/>
                        </a:rPr>
                        <a:t> </a:t>
                      </a:r>
                      <a:r>
                        <a:rPr sz="1500" dirty="0">
                          <a:latin typeface="Century Gothic"/>
                          <a:cs typeface="Century Gothic"/>
                        </a:rPr>
                        <a:t>Call</a:t>
                      </a:r>
                    </a:p>
                    <a:p>
                      <a:pPr marL="377825" indent="-287020">
                        <a:lnSpc>
                          <a:spcPct val="100000"/>
                        </a:lnSpc>
                        <a:buFont typeface="Arial"/>
                        <a:buChar char="•"/>
                        <a:tabLst>
                          <a:tab pos="377825" algn="l"/>
                          <a:tab pos="378460" algn="l"/>
                        </a:tabLst>
                      </a:pPr>
                      <a:r>
                        <a:rPr sz="1500" dirty="0">
                          <a:latin typeface="Century Gothic"/>
                          <a:cs typeface="Century Gothic"/>
                        </a:rPr>
                        <a:t>Welcome</a:t>
                      </a:r>
                      <a:r>
                        <a:rPr sz="1500" spc="-5" dirty="0">
                          <a:latin typeface="Century Gothic"/>
                          <a:cs typeface="Century Gothic"/>
                        </a:rPr>
                        <a:t> Letter</a:t>
                      </a:r>
                      <a:endParaRPr sz="1500" dirty="0">
                        <a:latin typeface="Century Gothic"/>
                        <a:cs typeface="Century Gothic"/>
                      </a:endParaRPr>
                    </a:p>
                    <a:p>
                      <a:pPr marL="377825" indent="-287020">
                        <a:lnSpc>
                          <a:spcPct val="100000"/>
                        </a:lnSpc>
                        <a:buFont typeface="Arial"/>
                        <a:buChar char="•"/>
                        <a:tabLst>
                          <a:tab pos="377825" algn="l"/>
                          <a:tab pos="378460" algn="l"/>
                        </a:tabLst>
                      </a:pPr>
                      <a:r>
                        <a:rPr sz="1500" spc="-5" dirty="0">
                          <a:latin typeface="Century Gothic"/>
                          <a:cs typeface="Century Gothic"/>
                        </a:rPr>
                        <a:t>Vulnerable</a:t>
                      </a:r>
                      <a:r>
                        <a:rPr sz="1500" spc="-15" dirty="0">
                          <a:latin typeface="Century Gothic"/>
                          <a:cs typeface="Century Gothic"/>
                        </a:rPr>
                        <a:t> </a:t>
                      </a:r>
                      <a:r>
                        <a:rPr sz="1500" dirty="0">
                          <a:latin typeface="Century Gothic"/>
                          <a:cs typeface="Century Gothic"/>
                        </a:rPr>
                        <a:t>population</a:t>
                      </a:r>
                    </a:p>
                    <a:p>
                      <a:pPr marL="377825" marR="426084" indent="-287020">
                        <a:lnSpc>
                          <a:spcPct val="100000"/>
                        </a:lnSpc>
                        <a:buFont typeface="Arial"/>
                        <a:buChar char="•"/>
                        <a:tabLst>
                          <a:tab pos="377825" algn="l"/>
                          <a:tab pos="378460" algn="l"/>
                        </a:tabLst>
                      </a:pPr>
                      <a:r>
                        <a:rPr sz="1500" dirty="0">
                          <a:latin typeface="Century Gothic"/>
                          <a:cs typeface="Century Gothic"/>
                        </a:rPr>
                        <a:t>Extensive </a:t>
                      </a:r>
                      <a:r>
                        <a:rPr sz="1500" spc="-5" dirty="0">
                          <a:latin typeface="Century Gothic"/>
                          <a:cs typeface="Century Gothic"/>
                        </a:rPr>
                        <a:t>contact </a:t>
                      </a:r>
                      <a:r>
                        <a:rPr sz="1500" dirty="0">
                          <a:latin typeface="Century Gothic"/>
                          <a:cs typeface="Century Gothic"/>
                        </a:rPr>
                        <a:t>with </a:t>
                      </a:r>
                      <a:r>
                        <a:rPr sz="1500" spc="-5" dirty="0">
                          <a:latin typeface="Century Gothic"/>
                          <a:cs typeface="Century Gothic"/>
                        </a:rPr>
                        <a:t>Nurse </a:t>
                      </a:r>
                      <a:r>
                        <a:rPr sz="1500" dirty="0">
                          <a:latin typeface="Century Gothic"/>
                          <a:cs typeface="Century Gothic"/>
                        </a:rPr>
                        <a:t>Case  </a:t>
                      </a:r>
                      <a:r>
                        <a:rPr sz="1500" spc="-5" dirty="0">
                          <a:latin typeface="Century Gothic"/>
                          <a:cs typeface="Century Gothic"/>
                        </a:rPr>
                        <a:t>Manager</a:t>
                      </a:r>
                      <a:endParaRPr sz="1500" dirty="0">
                        <a:latin typeface="Century Gothic"/>
                        <a:cs typeface="Century Gothic"/>
                      </a:endParaRPr>
                    </a:p>
                    <a:p>
                      <a:pPr marL="377825" indent="-287020">
                        <a:lnSpc>
                          <a:spcPct val="100000"/>
                        </a:lnSpc>
                        <a:buFont typeface="Arial"/>
                        <a:buChar char="•"/>
                        <a:tabLst>
                          <a:tab pos="377825" algn="l"/>
                          <a:tab pos="378460" algn="l"/>
                        </a:tabLst>
                      </a:pPr>
                      <a:r>
                        <a:rPr sz="1500" dirty="0">
                          <a:latin typeface="Century Gothic"/>
                          <a:cs typeface="Century Gothic"/>
                        </a:rPr>
                        <a:t>Heavy PCP</a:t>
                      </a:r>
                      <a:r>
                        <a:rPr sz="1500" spc="-30" dirty="0">
                          <a:latin typeface="Century Gothic"/>
                          <a:cs typeface="Century Gothic"/>
                        </a:rPr>
                        <a:t> </a:t>
                      </a:r>
                      <a:r>
                        <a:rPr sz="1500" dirty="0">
                          <a:latin typeface="Century Gothic"/>
                          <a:cs typeface="Century Gothic"/>
                        </a:rPr>
                        <a:t>involvement</a:t>
                      </a:r>
                    </a:p>
                    <a:p>
                      <a:pPr marL="377825" indent="-287020">
                        <a:lnSpc>
                          <a:spcPct val="100000"/>
                        </a:lnSpc>
                        <a:buFont typeface="Arial"/>
                        <a:buChar char="•"/>
                        <a:tabLst>
                          <a:tab pos="377825" algn="l"/>
                          <a:tab pos="378460" algn="l"/>
                        </a:tabLst>
                      </a:pPr>
                      <a:r>
                        <a:rPr sz="1500" dirty="0">
                          <a:latin typeface="Century Gothic"/>
                          <a:cs typeface="Century Gothic"/>
                        </a:rPr>
                        <a:t>A </a:t>
                      </a:r>
                      <a:r>
                        <a:rPr sz="1500" spc="-5" dirty="0">
                          <a:latin typeface="Century Gothic"/>
                          <a:cs typeface="Century Gothic"/>
                        </a:rPr>
                        <a:t>focus</a:t>
                      </a:r>
                      <a:r>
                        <a:rPr sz="1500" spc="10" dirty="0">
                          <a:latin typeface="Century Gothic"/>
                          <a:cs typeface="Century Gothic"/>
                        </a:rPr>
                        <a:t> </a:t>
                      </a:r>
                      <a:r>
                        <a:rPr sz="1500" spc="-5" dirty="0">
                          <a:latin typeface="Century Gothic"/>
                          <a:cs typeface="Century Gothic"/>
                        </a:rPr>
                        <a:t>on:</a:t>
                      </a:r>
                      <a:endParaRPr sz="1500" dirty="0">
                        <a:latin typeface="Century Gothic"/>
                        <a:cs typeface="Century Gothic"/>
                      </a:endParaRPr>
                    </a:p>
                    <a:p>
                      <a:pPr marL="835025" marR="847090" lvl="1" indent="-287020">
                        <a:lnSpc>
                          <a:spcPct val="100000"/>
                        </a:lnSpc>
                        <a:buFont typeface="Arial"/>
                        <a:buChar char="•"/>
                        <a:tabLst>
                          <a:tab pos="835025" algn="l"/>
                          <a:tab pos="835660" algn="l"/>
                        </a:tabLst>
                      </a:pPr>
                      <a:r>
                        <a:rPr sz="1500" spc="-5" dirty="0">
                          <a:latin typeface="Century Gothic"/>
                          <a:cs typeface="Century Gothic"/>
                        </a:rPr>
                        <a:t>The </a:t>
                      </a:r>
                      <a:r>
                        <a:rPr sz="1500" dirty="0">
                          <a:latin typeface="Century Gothic"/>
                          <a:cs typeface="Century Gothic"/>
                        </a:rPr>
                        <a:t>provision of </a:t>
                      </a:r>
                      <a:r>
                        <a:rPr sz="1500" spc="-5" dirty="0">
                          <a:latin typeface="Century Gothic"/>
                          <a:cs typeface="Century Gothic"/>
                        </a:rPr>
                        <a:t>quarterly  educational</a:t>
                      </a:r>
                      <a:r>
                        <a:rPr sz="1500" spc="-15" dirty="0">
                          <a:latin typeface="Century Gothic"/>
                          <a:cs typeface="Century Gothic"/>
                        </a:rPr>
                        <a:t> </a:t>
                      </a:r>
                      <a:r>
                        <a:rPr sz="1500" spc="-5" dirty="0">
                          <a:latin typeface="Century Gothic"/>
                          <a:cs typeface="Century Gothic"/>
                        </a:rPr>
                        <a:t>packets</a:t>
                      </a:r>
                      <a:endParaRPr sz="1500" dirty="0">
                        <a:latin typeface="Century Gothic"/>
                        <a:cs typeface="Century Gothic"/>
                      </a:endParaRPr>
                    </a:p>
                    <a:p>
                      <a:pPr marL="835025" lvl="1" indent="-287020">
                        <a:lnSpc>
                          <a:spcPct val="100000"/>
                        </a:lnSpc>
                        <a:buFont typeface="Arial"/>
                        <a:buChar char="•"/>
                        <a:tabLst>
                          <a:tab pos="835025" algn="l"/>
                          <a:tab pos="835660" algn="l"/>
                        </a:tabLst>
                      </a:pPr>
                      <a:r>
                        <a:rPr sz="1500" spc="-5" dirty="0">
                          <a:latin typeface="Century Gothic"/>
                          <a:cs typeface="Century Gothic"/>
                        </a:rPr>
                        <a:t>Self-Management</a:t>
                      </a:r>
                      <a:r>
                        <a:rPr sz="1500" spc="15" dirty="0">
                          <a:latin typeface="Century Gothic"/>
                          <a:cs typeface="Century Gothic"/>
                        </a:rPr>
                        <a:t> </a:t>
                      </a:r>
                      <a:r>
                        <a:rPr sz="1500" dirty="0">
                          <a:latin typeface="Century Gothic"/>
                          <a:cs typeface="Century Gothic"/>
                        </a:rPr>
                        <a:t>Tools</a:t>
                      </a:r>
                    </a:p>
                    <a:p>
                      <a:pPr marL="835025" lvl="1" indent="-287020">
                        <a:lnSpc>
                          <a:spcPct val="100000"/>
                        </a:lnSpc>
                        <a:buFont typeface="Arial"/>
                        <a:buChar char="•"/>
                        <a:tabLst>
                          <a:tab pos="835025" algn="l"/>
                          <a:tab pos="835660" algn="l"/>
                        </a:tabLst>
                      </a:pPr>
                      <a:r>
                        <a:rPr sz="1500" dirty="0">
                          <a:latin typeface="Century Gothic"/>
                          <a:cs typeface="Century Gothic"/>
                        </a:rPr>
                        <a:t>PCP</a:t>
                      </a:r>
                      <a:r>
                        <a:rPr sz="1500" spc="-15" dirty="0">
                          <a:latin typeface="Century Gothic"/>
                          <a:cs typeface="Century Gothic"/>
                        </a:rPr>
                        <a:t> </a:t>
                      </a:r>
                      <a:r>
                        <a:rPr sz="1500" dirty="0">
                          <a:latin typeface="Century Gothic"/>
                          <a:cs typeface="Century Gothic"/>
                        </a:rPr>
                        <a:t>Visits</a:t>
                      </a:r>
                    </a:p>
                    <a:p>
                      <a:pPr marL="835025" marR="297815" lvl="1" indent="-287020">
                        <a:lnSpc>
                          <a:spcPct val="100000"/>
                        </a:lnSpc>
                        <a:buFont typeface="Arial"/>
                        <a:buChar char="•"/>
                        <a:tabLst>
                          <a:tab pos="835025" algn="l"/>
                          <a:tab pos="835660" algn="l"/>
                        </a:tabLst>
                      </a:pPr>
                      <a:r>
                        <a:rPr sz="1500" dirty="0">
                          <a:latin typeface="Century Gothic"/>
                          <a:cs typeface="Century Gothic"/>
                        </a:rPr>
                        <a:t>Daily to Monthly  reviews/contacts </a:t>
                      </a:r>
                      <a:r>
                        <a:rPr sz="1500" spc="-5" dirty="0">
                          <a:latin typeface="Century Gothic"/>
                          <a:cs typeface="Century Gothic"/>
                        </a:rPr>
                        <a:t>by </a:t>
                      </a:r>
                      <a:r>
                        <a:rPr sz="1500" dirty="0">
                          <a:latin typeface="Century Gothic"/>
                          <a:cs typeface="Century Gothic"/>
                        </a:rPr>
                        <a:t>a </a:t>
                      </a:r>
                      <a:r>
                        <a:rPr sz="1500" spc="-5" dirty="0">
                          <a:latin typeface="Century Gothic"/>
                          <a:cs typeface="Century Gothic"/>
                        </a:rPr>
                        <a:t>Nurse  </a:t>
                      </a:r>
                      <a:r>
                        <a:rPr sz="1500" dirty="0">
                          <a:latin typeface="Century Gothic"/>
                          <a:cs typeface="Century Gothic"/>
                        </a:rPr>
                        <a:t>Case </a:t>
                      </a:r>
                      <a:r>
                        <a:rPr sz="1500" spc="-5" dirty="0">
                          <a:latin typeface="Century Gothic"/>
                          <a:cs typeface="Century Gothic"/>
                        </a:rPr>
                        <a:t>Manager </a:t>
                      </a:r>
                      <a:r>
                        <a:rPr sz="1500" dirty="0">
                          <a:latin typeface="Century Gothic"/>
                          <a:cs typeface="Century Gothic"/>
                        </a:rPr>
                        <a:t>until </a:t>
                      </a:r>
                      <a:r>
                        <a:rPr sz="1500" spc="-5" dirty="0">
                          <a:latin typeface="Century Gothic"/>
                          <a:cs typeface="Century Gothic"/>
                        </a:rPr>
                        <a:t>the  member’s </a:t>
                      </a:r>
                      <a:r>
                        <a:rPr sz="1500" dirty="0">
                          <a:latin typeface="Century Gothic"/>
                          <a:cs typeface="Century Gothic"/>
                        </a:rPr>
                        <a:t>disease </a:t>
                      </a:r>
                      <a:r>
                        <a:rPr sz="1500" spc="5" dirty="0">
                          <a:latin typeface="Century Gothic"/>
                          <a:cs typeface="Century Gothic"/>
                        </a:rPr>
                        <a:t>is</a:t>
                      </a:r>
                      <a:r>
                        <a:rPr sz="1500" spc="-65" dirty="0">
                          <a:latin typeface="Century Gothic"/>
                          <a:cs typeface="Century Gothic"/>
                        </a:rPr>
                        <a:t> </a:t>
                      </a:r>
                      <a:r>
                        <a:rPr sz="1500" dirty="0">
                          <a:latin typeface="Century Gothic"/>
                          <a:cs typeface="Century Gothic"/>
                        </a:rPr>
                        <a:t>controlled  </a:t>
                      </a:r>
                      <a:r>
                        <a:rPr sz="1500" spc="-5" dirty="0">
                          <a:latin typeface="Century Gothic"/>
                          <a:cs typeface="Century Gothic"/>
                        </a:rPr>
                        <a:t>and problems</a:t>
                      </a:r>
                      <a:r>
                        <a:rPr sz="1500" dirty="0">
                          <a:latin typeface="Century Gothic"/>
                          <a:cs typeface="Century Gothic"/>
                        </a:rPr>
                        <a:t> resolved</a:t>
                      </a:r>
                    </a:p>
                  </a:txBody>
                  <a:tcPr marL="0" marR="0" marT="41275" marB="0">
                    <a:lnL w="12700">
                      <a:solidFill>
                        <a:srgbClr val="5A9FF5"/>
                      </a:solidFill>
                      <a:prstDash val="solid"/>
                    </a:lnL>
                    <a:lnR w="12700">
                      <a:solidFill>
                        <a:srgbClr val="5A9FF5"/>
                      </a:solidFill>
                      <a:prstDash val="solid"/>
                    </a:lnR>
                    <a:lnT w="12700">
                      <a:solidFill>
                        <a:srgbClr val="5A9FF5"/>
                      </a:solidFill>
                      <a:prstDash val="solid"/>
                    </a:lnT>
                    <a:lnB w="12700">
                      <a:solidFill>
                        <a:srgbClr val="5A9FF5"/>
                      </a:solidFill>
                      <a:prstDash val="solid"/>
                    </a:lnB>
                    <a:solidFill>
                      <a:srgbClr val="DEEBFC"/>
                    </a:solidFill>
                  </a:tcPr>
                </a:tc>
                <a:extLst>
                  <a:ext uri="{0D108BD9-81ED-4DB2-BD59-A6C34878D82A}">
                    <a16:rowId xmlns:a16="http://schemas.microsoft.com/office/drawing/2014/main" val="10001"/>
                  </a:ext>
                </a:extLst>
              </a:tr>
            </a:tbl>
          </a:graphicData>
        </a:graphic>
      </p:graphicFrame>
      <p:sp>
        <p:nvSpPr>
          <p:cNvPr id="12" name="object 12"/>
          <p:cNvSpPr txBox="1">
            <a:spLocks noGrp="1"/>
          </p:cNvSpPr>
          <p:nvPr>
            <p:ph type="title"/>
          </p:nvPr>
        </p:nvSpPr>
        <p:spPr>
          <a:prstGeom prst="rect">
            <a:avLst/>
          </a:prstGeom>
        </p:spPr>
        <p:txBody>
          <a:bodyPr vert="horz" wrap="square" lIns="0" tIns="12700" rIns="0" bIns="0" rtlCol="0">
            <a:spAutoFit/>
          </a:bodyPr>
          <a:lstStyle/>
          <a:p>
            <a:pPr algn="ctr">
              <a:lnSpc>
                <a:spcPts val="519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a:p>
            <a:pPr marL="3175" algn="ctr">
              <a:lnSpc>
                <a:spcPts val="2790"/>
              </a:lnSpc>
            </a:pPr>
            <a:r>
              <a:rPr sz="2400" spc="-5" dirty="0">
                <a:solidFill>
                  <a:srgbClr val="ACD333"/>
                </a:solidFill>
              </a:rPr>
              <a:t>Individualized Care Plan (“ICP” </a:t>
            </a:r>
            <a:r>
              <a:rPr sz="2400" dirty="0">
                <a:solidFill>
                  <a:srgbClr val="ACD333"/>
                </a:solidFill>
              </a:rPr>
              <a:t>or </a:t>
            </a:r>
            <a:r>
              <a:rPr sz="2400" spc="-5" dirty="0">
                <a:solidFill>
                  <a:srgbClr val="ACD333"/>
                </a:solidFill>
              </a:rPr>
              <a:t>“Care</a:t>
            </a:r>
            <a:r>
              <a:rPr sz="2400" spc="-10" dirty="0">
                <a:solidFill>
                  <a:srgbClr val="ACD333"/>
                </a:solidFill>
              </a:rPr>
              <a:t> </a:t>
            </a:r>
            <a:r>
              <a:rPr sz="2400" spc="-5" dirty="0">
                <a:solidFill>
                  <a:srgbClr val="ACD333"/>
                </a:solidFill>
              </a:rPr>
              <a:t>Plan”)</a:t>
            </a:r>
            <a:endParaRPr sz="2400" dirty="0"/>
          </a:p>
        </p:txBody>
      </p:sp>
      <p:sp>
        <p:nvSpPr>
          <p:cNvPr id="14" name="Slide Number Placeholder 13">
            <a:extLst>
              <a:ext uri="{FF2B5EF4-FFF2-40B4-BE49-F238E27FC236}">
                <a16:creationId xmlns:a16="http://schemas.microsoft.com/office/drawing/2014/main" id="{8237DE8C-9CD0-4E36-A1E6-BD876280BA12}"/>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30</a:t>
            </a:fld>
            <a:endParaRPr lang="en-US" dirty="0"/>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22992" y="307929"/>
            <a:ext cx="954405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p:txBody>
      </p:sp>
      <p:sp>
        <p:nvSpPr>
          <p:cNvPr id="4" name="object 4"/>
          <p:cNvSpPr txBox="1"/>
          <p:nvPr/>
        </p:nvSpPr>
        <p:spPr>
          <a:xfrm>
            <a:off x="590467" y="1540631"/>
            <a:ext cx="10657840" cy="4315460"/>
          </a:xfrm>
          <a:prstGeom prst="rect">
            <a:avLst/>
          </a:prstGeom>
        </p:spPr>
        <p:txBody>
          <a:bodyPr vert="horz" wrap="square" lIns="0" tIns="12700" rIns="0" bIns="0" rtlCol="0">
            <a:spAutoFit/>
          </a:bodyPr>
          <a:lstStyle/>
          <a:p>
            <a:pPr marL="12700" algn="just">
              <a:lnSpc>
                <a:spcPct val="100000"/>
              </a:lnSpc>
              <a:spcBef>
                <a:spcPts val="100"/>
              </a:spcBef>
            </a:pPr>
            <a:r>
              <a:rPr sz="2400" b="1" spc="-10" dirty="0">
                <a:latin typeface="Calibri"/>
                <a:cs typeface="Calibri"/>
              </a:rPr>
              <a:t>Individualized Care </a:t>
            </a:r>
            <a:r>
              <a:rPr sz="2400" b="1" spc="-5" dirty="0">
                <a:latin typeface="Calibri"/>
                <a:cs typeface="Calibri"/>
              </a:rPr>
              <a:t>Plan </a:t>
            </a:r>
            <a:r>
              <a:rPr sz="2400" b="1" spc="5" dirty="0">
                <a:latin typeface="Calibri"/>
                <a:cs typeface="Calibri"/>
              </a:rPr>
              <a:t>(“ICP” </a:t>
            </a:r>
            <a:r>
              <a:rPr sz="2400" b="1" dirty="0">
                <a:latin typeface="Calibri"/>
                <a:cs typeface="Calibri"/>
              </a:rPr>
              <a:t>or </a:t>
            </a:r>
            <a:r>
              <a:rPr sz="2400" b="1" spc="-10" dirty="0">
                <a:latin typeface="Calibri"/>
                <a:cs typeface="Calibri"/>
              </a:rPr>
              <a:t>“Care</a:t>
            </a:r>
            <a:r>
              <a:rPr sz="2400" b="1" spc="5" dirty="0">
                <a:latin typeface="Calibri"/>
                <a:cs typeface="Calibri"/>
              </a:rPr>
              <a:t> </a:t>
            </a:r>
            <a:r>
              <a:rPr sz="2400" b="1" spc="-5" dirty="0">
                <a:latin typeface="Calibri"/>
                <a:cs typeface="Calibri"/>
              </a:rPr>
              <a:t>Plan”)</a:t>
            </a:r>
            <a:endParaRPr sz="2400" dirty="0">
              <a:latin typeface="Calibri"/>
              <a:cs typeface="Calibri"/>
            </a:endParaRPr>
          </a:p>
          <a:p>
            <a:pPr>
              <a:lnSpc>
                <a:spcPct val="100000"/>
              </a:lnSpc>
              <a:spcBef>
                <a:spcPts val="40"/>
              </a:spcBef>
            </a:pPr>
            <a:endParaRPr sz="3150" dirty="0">
              <a:latin typeface="Calibri"/>
              <a:cs typeface="Calibri"/>
            </a:endParaRPr>
          </a:p>
          <a:p>
            <a:pPr marL="12700" marR="5080" algn="just">
              <a:lnSpc>
                <a:spcPct val="100000"/>
              </a:lnSpc>
            </a:pPr>
            <a:r>
              <a:rPr sz="2400" spc="-5" dirty="0">
                <a:latin typeface="Calibri"/>
                <a:cs typeface="Calibri"/>
              </a:rPr>
              <a:t>The </a:t>
            </a:r>
            <a:r>
              <a:rPr sz="2400" spc="-15" dirty="0">
                <a:latin typeface="Calibri"/>
                <a:cs typeface="Calibri"/>
              </a:rPr>
              <a:t>care </a:t>
            </a:r>
            <a:r>
              <a:rPr sz="2400" spc="-5" dirty="0">
                <a:latin typeface="Calibri"/>
                <a:cs typeface="Calibri"/>
              </a:rPr>
              <a:t>plan </a:t>
            </a:r>
            <a:r>
              <a:rPr sz="2400" dirty="0">
                <a:latin typeface="Calibri"/>
                <a:cs typeface="Calibri"/>
              </a:rPr>
              <a:t>is made </a:t>
            </a:r>
            <a:r>
              <a:rPr sz="2400" spc="-10" dirty="0">
                <a:latin typeface="Calibri"/>
                <a:cs typeface="Calibri"/>
              </a:rPr>
              <a:t>available </a:t>
            </a:r>
            <a:r>
              <a:rPr sz="2400" spc="-15" dirty="0">
                <a:latin typeface="Calibri"/>
                <a:cs typeface="Calibri"/>
              </a:rPr>
              <a:t>to </a:t>
            </a:r>
            <a:r>
              <a:rPr sz="2400" dirty="0">
                <a:latin typeface="Calibri"/>
                <a:cs typeface="Calibri"/>
              </a:rPr>
              <a:t>all </a:t>
            </a:r>
            <a:r>
              <a:rPr sz="2400" spc="-5" dirty="0">
                <a:latin typeface="Calibri"/>
                <a:cs typeface="Calibri"/>
              </a:rPr>
              <a:t>members of the </a:t>
            </a:r>
            <a:r>
              <a:rPr sz="2400" spc="-10" dirty="0">
                <a:latin typeface="Calibri"/>
                <a:cs typeface="Calibri"/>
              </a:rPr>
              <a:t>Interdisciplinary Care </a:t>
            </a:r>
            <a:r>
              <a:rPr sz="2400" spc="-55" dirty="0">
                <a:latin typeface="Calibri"/>
                <a:cs typeface="Calibri"/>
              </a:rPr>
              <a:t>Team </a:t>
            </a:r>
            <a:r>
              <a:rPr sz="2400" dirty="0">
                <a:latin typeface="Calibri"/>
                <a:cs typeface="Calibri"/>
              </a:rPr>
              <a:t>(ICT)  </a:t>
            </a:r>
            <a:r>
              <a:rPr sz="2400" spc="-20" dirty="0">
                <a:latin typeface="Calibri"/>
                <a:cs typeface="Calibri"/>
              </a:rPr>
              <a:t>initially, </a:t>
            </a:r>
            <a:r>
              <a:rPr sz="2400" spc="-5" dirty="0">
                <a:latin typeface="Calibri"/>
                <a:cs typeface="Calibri"/>
              </a:rPr>
              <a:t>upon </a:t>
            </a:r>
            <a:r>
              <a:rPr sz="2400" spc="-10" dirty="0">
                <a:latin typeface="Calibri"/>
                <a:cs typeface="Calibri"/>
              </a:rPr>
              <a:t>creation </a:t>
            </a:r>
            <a:r>
              <a:rPr sz="2400" spc="-5" dirty="0">
                <a:latin typeface="Calibri"/>
                <a:cs typeface="Calibri"/>
              </a:rPr>
              <a:t>of </a:t>
            </a:r>
            <a:r>
              <a:rPr sz="2400" dirty="0">
                <a:latin typeface="Calibri"/>
                <a:cs typeface="Calibri"/>
              </a:rPr>
              <a:t>the </a:t>
            </a:r>
            <a:r>
              <a:rPr sz="2400" spc="-15" dirty="0">
                <a:latin typeface="Calibri"/>
                <a:cs typeface="Calibri"/>
              </a:rPr>
              <a:t>care </a:t>
            </a:r>
            <a:r>
              <a:rPr sz="2400" spc="-5" dirty="0">
                <a:latin typeface="Calibri"/>
                <a:cs typeface="Calibri"/>
              </a:rPr>
              <a:t>plan, and upon </a:t>
            </a:r>
            <a:r>
              <a:rPr sz="2400" spc="-20" dirty="0">
                <a:latin typeface="Calibri"/>
                <a:cs typeface="Calibri"/>
              </a:rPr>
              <a:t>any </a:t>
            </a:r>
            <a:r>
              <a:rPr sz="2400" spc="-10" dirty="0">
                <a:latin typeface="Calibri"/>
                <a:cs typeface="Calibri"/>
              </a:rPr>
              <a:t>significant </a:t>
            </a:r>
            <a:r>
              <a:rPr sz="2400" spc="-5" dirty="0">
                <a:latin typeface="Calibri"/>
                <a:cs typeface="Calibri"/>
              </a:rPr>
              <a:t>changes made </a:t>
            </a:r>
            <a:r>
              <a:rPr sz="2400" spc="-15" dirty="0">
                <a:latin typeface="Calibri"/>
                <a:cs typeface="Calibri"/>
              </a:rPr>
              <a:t>to </a:t>
            </a:r>
            <a:r>
              <a:rPr sz="2400" dirty="0">
                <a:latin typeface="Calibri"/>
                <a:cs typeface="Calibri"/>
              </a:rPr>
              <a:t>the  </a:t>
            </a:r>
            <a:r>
              <a:rPr sz="2400" spc="-15" dirty="0">
                <a:latin typeface="Calibri"/>
                <a:cs typeface="Calibri"/>
              </a:rPr>
              <a:t>care </a:t>
            </a:r>
            <a:r>
              <a:rPr sz="2400" spc="-5" dirty="0">
                <a:latin typeface="Calibri"/>
                <a:cs typeface="Calibri"/>
              </a:rPr>
              <a:t>plan:</a:t>
            </a:r>
            <a:endParaRPr sz="2400" dirty="0">
              <a:latin typeface="Calibri"/>
              <a:cs typeface="Calibri"/>
            </a:endParaRPr>
          </a:p>
          <a:p>
            <a:pPr marL="355600" indent="-342900" algn="just">
              <a:lnSpc>
                <a:spcPct val="100000"/>
              </a:lnSpc>
              <a:spcBef>
                <a:spcPts val="300"/>
              </a:spcBef>
              <a:buClr>
                <a:srgbClr val="ACD333"/>
              </a:buClr>
              <a:buSzPct val="79166"/>
              <a:buFont typeface="Wingdings"/>
              <a:buChar char=""/>
              <a:tabLst>
                <a:tab pos="355600" algn="l"/>
              </a:tabLst>
            </a:pPr>
            <a:r>
              <a:rPr sz="2400" b="1" spc="-5" dirty="0">
                <a:latin typeface="Calibri"/>
                <a:cs typeface="Calibri"/>
              </a:rPr>
              <a:t>Members</a:t>
            </a:r>
            <a:endParaRPr sz="2400" dirty="0">
              <a:latin typeface="Calibri"/>
              <a:cs typeface="Calibri"/>
            </a:endParaRPr>
          </a:p>
          <a:p>
            <a:pPr marL="756285" lvl="1" indent="-287020" algn="just">
              <a:lnSpc>
                <a:spcPct val="100000"/>
              </a:lnSpc>
              <a:spcBef>
                <a:spcPts val="310"/>
              </a:spcBef>
              <a:buClr>
                <a:srgbClr val="ACD333"/>
              </a:buClr>
              <a:buSzPct val="79545"/>
              <a:buFont typeface="Wingdings"/>
              <a:buChar char=""/>
              <a:tabLst>
                <a:tab pos="756920" algn="l"/>
              </a:tabLst>
            </a:pPr>
            <a:r>
              <a:rPr sz="2200" spc="-10" dirty="0">
                <a:latin typeface="Calibri"/>
                <a:cs typeface="Calibri"/>
              </a:rPr>
              <a:t>The </a:t>
            </a:r>
            <a:r>
              <a:rPr sz="2200" spc="-20" dirty="0">
                <a:latin typeface="Calibri"/>
                <a:cs typeface="Calibri"/>
              </a:rPr>
              <a:t>care </a:t>
            </a:r>
            <a:r>
              <a:rPr sz="2200" spc="-5" dirty="0">
                <a:latin typeface="Calibri"/>
                <a:cs typeface="Calibri"/>
              </a:rPr>
              <a:t>plan will be mailed and </a:t>
            </a:r>
            <a:r>
              <a:rPr sz="2200" spc="-20" dirty="0">
                <a:latin typeface="Calibri"/>
                <a:cs typeface="Calibri"/>
              </a:rPr>
              <a:t>may </a:t>
            </a:r>
            <a:r>
              <a:rPr sz="2200" spc="-5" dirty="0">
                <a:latin typeface="Calibri"/>
                <a:cs typeface="Calibri"/>
              </a:rPr>
              <a:t>be </a:t>
            </a:r>
            <a:r>
              <a:rPr sz="2200" spc="-15" dirty="0">
                <a:latin typeface="Calibri"/>
                <a:cs typeface="Calibri"/>
              </a:rPr>
              <a:t>posted </a:t>
            </a:r>
            <a:r>
              <a:rPr sz="2200" spc="-20" dirty="0">
                <a:latin typeface="Calibri"/>
                <a:cs typeface="Calibri"/>
              </a:rPr>
              <a:t>to </a:t>
            </a:r>
            <a:r>
              <a:rPr sz="2200" spc="-10" dirty="0">
                <a:latin typeface="Calibri"/>
                <a:cs typeface="Calibri"/>
              </a:rPr>
              <a:t>the member</a:t>
            </a:r>
            <a:r>
              <a:rPr sz="2200" spc="195" dirty="0">
                <a:latin typeface="Calibri"/>
                <a:cs typeface="Calibri"/>
              </a:rPr>
              <a:t> </a:t>
            </a:r>
            <a:r>
              <a:rPr sz="2200" spc="-10" dirty="0">
                <a:latin typeface="Calibri"/>
                <a:cs typeface="Calibri"/>
              </a:rPr>
              <a:t>portal</a:t>
            </a:r>
            <a:endParaRPr sz="2200" dirty="0">
              <a:latin typeface="Calibri"/>
              <a:cs typeface="Calibri"/>
            </a:endParaRPr>
          </a:p>
          <a:p>
            <a:pPr marL="355600" indent="-342900" algn="just">
              <a:lnSpc>
                <a:spcPct val="100000"/>
              </a:lnSpc>
              <a:spcBef>
                <a:spcPts val="290"/>
              </a:spcBef>
              <a:buClr>
                <a:srgbClr val="ACD333"/>
              </a:buClr>
              <a:buSzPct val="79166"/>
              <a:buFont typeface="Wingdings"/>
              <a:buChar char=""/>
              <a:tabLst>
                <a:tab pos="355600" algn="l"/>
              </a:tabLst>
            </a:pPr>
            <a:r>
              <a:rPr sz="2400" b="1" spc="-10" dirty="0">
                <a:latin typeface="Calibri"/>
                <a:cs typeface="Calibri"/>
              </a:rPr>
              <a:t>Providers </a:t>
            </a:r>
            <a:r>
              <a:rPr sz="2400" b="1" spc="-5" dirty="0">
                <a:latin typeface="Calibri"/>
                <a:cs typeface="Calibri"/>
              </a:rPr>
              <a:t>and other </a:t>
            </a:r>
            <a:r>
              <a:rPr sz="2400" b="1" spc="-10" dirty="0">
                <a:latin typeface="Calibri"/>
                <a:cs typeface="Calibri"/>
              </a:rPr>
              <a:t>Care </a:t>
            </a:r>
            <a:r>
              <a:rPr sz="2400" b="1" spc="-55" dirty="0">
                <a:latin typeface="Calibri"/>
                <a:cs typeface="Calibri"/>
              </a:rPr>
              <a:t>Team</a:t>
            </a:r>
            <a:r>
              <a:rPr sz="2400" b="1" spc="-20" dirty="0">
                <a:latin typeface="Calibri"/>
                <a:cs typeface="Calibri"/>
              </a:rPr>
              <a:t> </a:t>
            </a:r>
            <a:r>
              <a:rPr sz="2400" b="1" spc="-5" dirty="0">
                <a:latin typeface="Calibri"/>
                <a:cs typeface="Calibri"/>
              </a:rPr>
              <a:t>Members</a:t>
            </a:r>
            <a:endParaRPr sz="2400" dirty="0">
              <a:latin typeface="Calibri"/>
              <a:cs typeface="Calibri"/>
            </a:endParaRPr>
          </a:p>
          <a:p>
            <a:pPr marL="756285" lvl="1" indent="-287020" algn="just">
              <a:lnSpc>
                <a:spcPct val="100000"/>
              </a:lnSpc>
              <a:spcBef>
                <a:spcPts val="310"/>
              </a:spcBef>
              <a:buClr>
                <a:srgbClr val="ACD333"/>
              </a:buClr>
              <a:buSzPct val="79545"/>
              <a:buFont typeface="Wingdings"/>
              <a:buChar char=""/>
              <a:tabLst>
                <a:tab pos="756920" algn="l"/>
              </a:tabLst>
            </a:pPr>
            <a:r>
              <a:rPr sz="2200" spc="-10" dirty="0">
                <a:latin typeface="Calibri"/>
                <a:cs typeface="Calibri"/>
              </a:rPr>
              <a:t>The </a:t>
            </a:r>
            <a:r>
              <a:rPr sz="2200" spc="-20" dirty="0">
                <a:latin typeface="Calibri"/>
                <a:cs typeface="Calibri"/>
              </a:rPr>
              <a:t>care </a:t>
            </a:r>
            <a:r>
              <a:rPr sz="2200" spc="-5" dirty="0">
                <a:latin typeface="Calibri"/>
                <a:cs typeface="Calibri"/>
              </a:rPr>
              <a:t>plan will be </a:t>
            </a:r>
            <a:r>
              <a:rPr sz="2200" spc="-30" dirty="0">
                <a:latin typeface="Calibri"/>
                <a:cs typeface="Calibri"/>
              </a:rPr>
              <a:t>faxed </a:t>
            </a:r>
            <a:r>
              <a:rPr sz="2200" spc="-5" dirty="0">
                <a:latin typeface="Calibri"/>
                <a:cs typeface="Calibri"/>
              </a:rPr>
              <a:t>and </a:t>
            </a:r>
            <a:r>
              <a:rPr sz="2200" spc="-25" dirty="0">
                <a:latin typeface="Calibri"/>
                <a:cs typeface="Calibri"/>
              </a:rPr>
              <a:t>my </a:t>
            </a:r>
            <a:r>
              <a:rPr sz="2200" spc="-5" dirty="0">
                <a:latin typeface="Calibri"/>
                <a:cs typeface="Calibri"/>
              </a:rPr>
              <a:t>be </a:t>
            </a:r>
            <a:r>
              <a:rPr sz="2200" spc="-15" dirty="0">
                <a:latin typeface="Calibri"/>
                <a:cs typeface="Calibri"/>
              </a:rPr>
              <a:t>posted </a:t>
            </a:r>
            <a:r>
              <a:rPr sz="2200" spc="-20" dirty="0">
                <a:latin typeface="Calibri"/>
                <a:cs typeface="Calibri"/>
              </a:rPr>
              <a:t>to </a:t>
            </a:r>
            <a:r>
              <a:rPr sz="2200" spc="-10" dirty="0">
                <a:latin typeface="Calibri"/>
                <a:cs typeface="Calibri"/>
              </a:rPr>
              <a:t>the provider</a:t>
            </a:r>
            <a:r>
              <a:rPr sz="2200" spc="180" dirty="0">
                <a:latin typeface="Calibri"/>
                <a:cs typeface="Calibri"/>
              </a:rPr>
              <a:t> </a:t>
            </a:r>
            <a:r>
              <a:rPr sz="2200" spc="-10" dirty="0">
                <a:latin typeface="Calibri"/>
                <a:cs typeface="Calibri"/>
              </a:rPr>
              <a:t>portal</a:t>
            </a:r>
            <a:endParaRPr sz="2200" dirty="0">
              <a:latin typeface="Calibri"/>
              <a:cs typeface="Calibri"/>
            </a:endParaRPr>
          </a:p>
          <a:p>
            <a:pPr marL="355600" indent="-342900" algn="just">
              <a:lnSpc>
                <a:spcPct val="100000"/>
              </a:lnSpc>
              <a:spcBef>
                <a:spcPts val="290"/>
              </a:spcBef>
              <a:buClr>
                <a:srgbClr val="ACD333"/>
              </a:buClr>
              <a:buSzPct val="79166"/>
              <a:buFont typeface="Wingdings"/>
              <a:buChar char=""/>
              <a:tabLst>
                <a:tab pos="355600" algn="l"/>
              </a:tabLst>
            </a:pPr>
            <a:r>
              <a:rPr sz="2400" b="1" spc="-10" dirty="0">
                <a:latin typeface="Calibri"/>
                <a:cs typeface="Calibri"/>
              </a:rPr>
              <a:t>Internally</a:t>
            </a:r>
            <a:endParaRPr sz="2400" dirty="0">
              <a:latin typeface="Calibri"/>
              <a:cs typeface="Calibri"/>
            </a:endParaRPr>
          </a:p>
          <a:p>
            <a:pPr marL="756285" lvl="1" indent="-287020" algn="just">
              <a:lnSpc>
                <a:spcPct val="100000"/>
              </a:lnSpc>
              <a:spcBef>
                <a:spcPts val="310"/>
              </a:spcBef>
              <a:buClr>
                <a:srgbClr val="ACD333"/>
              </a:buClr>
              <a:buSzPct val="79545"/>
              <a:buFont typeface="Wingdings"/>
              <a:buChar char=""/>
              <a:tabLst>
                <a:tab pos="756920" algn="l"/>
              </a:tabLst>
            </a:pPr>
            <a:r>
              <a:rPr sz="2200" spc="-10" dirty="0">
                <a:latin typeface="Calibri"/>
                <a:cs typeface="Calibri"/>
              </a:rPr>
              <a:t>The </a:t>
            </a:r>
            <a:r>
              <a:rPr sz="2200" spc="-20" dirty="0">
                <a:latin typeface="Calibri"/>
                <a:cs typeface="Calibri"/>
              </a:rPr>
              <a:t>care </a:t>
            </a:r>
            <a:r>
              <a:rPr sz="2200" spc="-5" dirty="0">
                <a:latin typeface="Calibri"/>
                <a:cs typeface="Calibri"/>
              </a:rPr>
              <a:t>plan is </a:t>
            </a:r>
            <a:r>
              <a:rPr sz="2200" spc="-15" dirty="0">
                <a:latin typeface="Calibri"/>
                <a:cs typeface="Calibri"/>
              </a:rPr>
              <a:t>available </a:t>
            </a:r>
            <a:r>
              <a:rPr sz="2200" spc="-5" dirty="0">
                <a:latin typeface="Calibri"/>
                <a:cs typeface="Calibri"/>
              </a:rPr>
              <a:t>in </a:t>
            </a:r>
            <a:r>
              <a:rPr sz="2200" spc="-10" dirty="0">
                <a:latin typeface="Calibri"/>
                <a:cs typeface="Calibri"/>
              </a:rPr>
              <a:t>the </a:t>
            </a:r>
            <a:r>
              <a:rPr sz="2200" spc="-20" dirty="0">
                <a:latin typeface="Calibri"/>
                <a:cs typeface="Calibri"/>
              </a:rPr>
              <a:t>care </a:t>
            </a:r>
            <a:r>
              <a:rPr sz="2200" spc="-15" dirty="0">
                <a:latin typeface="Calibri"/>
                <a:cs typeface="Calibri"/>
              </a:rPr>
              <a:t>management</a:t>
            </a:r>
            <a:r>
              <a:rPr sz="2200" spc="95" dirty="0">
                <a:latin typeface="Calibri"/>
                <a:cs typeface="Calibri"/>
              </a:rPr>
              <a:t> </a:t>
            </a:r>
            <a:r>
              <a:rPr sz="2200" spc="-25" dirty="0">
                <a:latin typeface="Calibri"/>
                <a:cs typeface="Calibri"/>
              </a:rPr>
              <a:t>system</a:t>
            </a:r>
            <a:endParaRPr sz="2200" dirty="0">
              <a:latin typeface="Calibri"/>
              <a:cs typeface="Calibri"/>
            </a:endParaRPr>
          </a:p>
        </p:txBody>
      </p:sp>
      <p:sp>
        <p:nvSpPr>
          <p:cNvPr id="6" name="Slide Number Placeholder 5">
            <a:extLst>
              <a:ext uri="{FF2B5EF4-FFF2-40B4-BE49-F238E27FC236}">
                <a16:creationId xmlns:a16="http://schemas.microsoft.com/office/drawing/2014/main" id="{85D4A8CD-7AC2-41EC-9B57-E462226BFCEA}"/>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31</a:t>
            </a:fld>
            <a:endParaRPr lang="en-US" dirty="0"/>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22992" y="307929"/>
            <a:ext cx="954405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p:txBody>
      </p:sp>
      <p:sp>
        <p:nvSpPr>
          <p:cNvPr id="4" name="object 4"/>
          <p:cNvSpPr txBox="1"/>
          <p:nvPr/>
        </p:nvSpPr>
        <p:spPr>
          <a:xfrm>
            <a:off x="590467" y="1540631"/>
            <a:ext cx="10719435" cy="468439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Interdisciplinary Care </a:t>
            </a:r>
            <a:r>
              <a:rPr lang="en-US" sz="2400" b="1" spc="-5" dirty="0">
                <a:latin typeface="Calibri"/>
                <a:cs typeface="Calibri"/>
              </a:rPr>
              <a:t>Team</a:t>
            </a:r>
            <a:r>
              <a:rPr sz="2400" b="1" spc="5" dirty="0">
                <a:latin typeface="Calibri"/>
                <a:cs typeface="Calibri"/>
              </a:rPr>
              <a:t> </a:t>
            </a:r>
            <a:r>
              <a:rPr sz="2400" b="1" dirty="0">
                <a:latin typeface="Calibri"/>
                <a:cs typeface="Calibri"/>
              </a:rPr>
              <a:t>(ICT)</a:t>
            </a:r>
            <a:endParaRPr sz="2400" dirty="0">
              <a:latin typeface="Calibri"/>
              <a:cs typeface="Calibri"/>
            </a:endParaRPr>
          </a:p>
          <a:p>
            <a:pPr>
              <a:lnSpc>
                <a:spcPct val="100000"/>
              </a:lnSpc>
              <a:spcBef>
                <a:spcPts val="10"/>
              </a:spcBef>
            </a:pPr>
            <a:endParaRPr sz="2350" dirty="0">
              <a:latin typeface="Calibri"/>
              <a:cs typeface="Calibri"/>
            </a:endParaRPr>
          </a:p>
          <a:p>
            <a:pPr marL="12700">
              <a:lnSpc>
                <a:spcPct val="100000"/>
              </a:lnSpc>
            </a:pPr>
            <a:r>
              <a:rPr sz="2400" spc="-5" dirty="0">
                <a:latin typeface="Calibri"/>
                <a:cs typeface="Calibri"/>
              </a:rPr>
              <a:t>The </a:t>
            </a:r>
            <a:r>
              <a:rPr sz="2400" dirty="0">
                <a:latin typeface="Calibri"/>
                <a:cs typeface="Calibri"/>
              </a:rPr>
              <a:t>ICT </a:t>
            </a:r>
            <a:r>
              <a:rPr sz="2400" spc="-15" dirty="0">
                <a:latin typeface="Calibri"/>
                <a:cs typeface="Calibri"/>
              </a:rPr>
              <a:t>role:</a:t>
            </a:r>
            <a:endParaRPr sz="2400" dirty="0">
              <a:latin typeface="Calibri"/>
              <a:cs typeface="Calibri"/>
            </a:endParaRPr>
          </a:p>
          <a:p>
            <a:pPr marL="355600" indent="-342900">
              <a:lnSpc>
                <a:spcPct val="100000"/>
              </a:lnSpc>
              <a:spcBef>
                <a:spcPts val="1010"/>
              </a:spcBef>
              <a:buClr>
                <a:srgbClr val="ACD333"/>
              </a:buClr>
              <a:buSzPct val="79166"/>
              <a:buFont typeface="Wingdings"/>
              <a:buChar char=""/>
              <a:tabLst>
                <a:tab pos="354965" algn="l"/>
                <a:tab pos="355600" algn="l"/>
              </a:tabLst>
            </a:pPr>
            <a:r>
              <a:rPr sz="2400" spc="-15" dirty="0">
                <a:latin typeface="Calibri"/>
                <a:cs typeface="Calibri"/>
              </a:rPr>
              <a:t>Performs </a:t>
            </a:r>
            <a:r>
              <a:rPr sz="2400" spc="-10" dirty="0">
                <a:latin typeface="Calibri"/>
                <a:cs typeface="Calibri"/>
              </a:rPr>
              <a:t>intensive team-focus </a:t>
            </a:r>
            <a:r>
              <a:rPr sz="2400" spc="-5" dirty="0">
                <a:latin typeface="Calibri"/>
                <a:cs typeface="Calibri"/>
              </a:rPr>
              <a:t>on goals and </a:t>
            </a:r>
            <a:r>
              <a:rPr sz="2400" spc="-15" dirty="0">
                <a:latin typeface="Calibri"/>
                <a:cs typeface="Calibri"/>
              </a:rPr>
              <a:t>strategies to </a:t>
            </a:r>
            <a:r>
              <a:rPr sz="2400" spc="-10" dirty="0">
                <a:latin typeface="Calibri"/>
                <a:cs typeface="Calibri"/>
              </a:rPr>
              <a:t>achieve </a:t>
            </a:r>
            <a:r>
              <a:rPr sz="2400" dirty="0">
                <a:latin typeface="Calibri"/>
                <a:cs typeface="Calibri"/>
              </a:rPr>
              <a:t>the</a:t>
            </a:r>
            <a:r>
              <a:rPr sz="2400" spc="-15" dirty="0">
                <a:latin typeface="Calibri"/>
                <a:cs typeface="Calibri"/>
              </a:rPr>
              <a:t> </a:t>
            </a:r>
            <a:r>
              <a:rPr sz="2400" spc="-5" dirty="0">
                <a:latin typeface="Calibri"/>
                <a:cs typeface="Calibri"/>
              </a:rPr>
              <a:t>goals</a:t>
            </a:r>
            <a:endParaRPr sz="2400" dirty="0">
              <a:latin typeface="Calibri"/>
              <a:cs typeface="Calibri"/>
            </a:endParaRPr>
          </a:p>
          <a:p>
            <a:pPr marL="355600" marR="11430" indent="-342900">
              <a:lnSpc>
                <a:spcPct val="100000"/>
              </a:lnSpc>
              <a:spcBef>
                <a:spcPts val="994"/>
              </a:spcBef>
              <a:buClr>
                <a:srgbClr val="ACD333"/>
              </a:buClr>
              <a:buSzPct val="79166"/>
              <a:buFont typeface="Wingdings"/>
              <a:buChar char=""/>
              <a:tabLst>
                <a:tab pos="354965" algn="l"/>
                <a:tab pos="355600" algn="l"/>
              </a:tabLst>
            </a:pPr>
            <a:r>
              <a:rPr sz="2400" spc="-5" dirty="0">
                <a:latin typeface="Calibri"/>
                <a:cs typeface="Calibri"/>
              </a:rPr>
              <a:t>Meets quarterly and </a:t>
            </a:r>
            <a:r>
              <a:rPr sz="2400" dirty="0">
                <a:latin typeface="Calibri"/>
                <a:cs typeface="Calibri"/>
              </a:rPr>
              <a:t>is </a:t>
            </a:r>
            <a:r>
              <a:rPr sz="2400" spc="-10" dirty="0">
                <a:latin typeface="Calibri"/>
                <a:cs typeface="Calibri"/>
              </a:rPr>
              <a:t>responsible </a:t>
            </a:r>
            <a:r>
              <a:rPr sz="2400" spc="-20" dirty="0">
                <a:latin typeface="Calibri"/>
                <a:cs typeface="Calibri"/>
              </a:rPr>
              <a:t>for </a:t>
            </a:r>
            <a:r>
              <a:rPr sz="2400" spc="-10" dirty="0">
                <a:latin typeface="Calibri"/>
                <a:cs typeface="Calibri"/>
              </a:rPr>
              <a:t>reviewing </a:t>
            </a:r>
            <a:r>
              <a:rPr sz="2400" spc="-5" dirty="0">
                <a:latin typeface="Calibri"/>
                <a:cs typeface="Calibri"/>
              </a:rPr>
              <a:t>and </a:t>
            </a:r>
            <a:r>
              <a:rPr sz="2400" spc="-10" dirty="0">
                <a:latin typeface="Calibri"/>
                <a:cs typeface="Calibri"/>
              </a:rPr>
              <a:t>updating </a:t>
            </a:r>
            <a:r>
              <a:rPr sz="2400" dirty="0">
                <a:latin typeface="Calibri"/>
                <a:cs typeface="Calibri"/>
              </a:rPr>
              <a:t>the </a:t>
            </a:r>
            <a:r>
              <a:rPr sz="2400" spc="-15" dirty="0">
                <a:latin typeface="Calibri"/>
                <a:cs typeface="Calibri"/>
              </a:rPr>
              <a:t>general care </a:t>
            </a:r>
            <a:r>
              <a:rPr sz="2400" spc="-5" dirty="0">
                <a:latin typeface="Calibri"/>
                <a:cs typeface="Calibri"/>
              </a:rPr>
              <a:t>plan  </a:t>
            </a:r>
            <a:r>
              <a:rPr sz="2400" spc="-10" dirty="0">
                <a:latin typeface="Calibri"/>
                <a:cs typeface="Calibri"/>
              </a:rPr>
              <a:t>templates </a:t>
            </a:r>
            <a:r>
              <a:rPr sz="2400" spc="-20" dirty="0">
                <a:latin typeface="Calibri"/>
                <a:cs typeface="Calibri"/>
              </a:rPr>
              <a:t>for </a:t>
            </a:r>
            <a:r>
              <a:rPr sz="2400" dirty="0">
                <a:latin typeface="Calibri"/>
                <a:cs typeface="Calibri"/>
              </a:rPr>
              <a:t>each</a:t>
            </a:r>
            <a:r>
              <a:rPr sz="2400" spc="-10" dirty="0">
                <a:latin typeface="Calibri"/>
                <a:cs typeface="Calibri"/>
              </a:rPr>
              <a:t> </a:t>
            </a:r>
            <a:r>
              <a:rPr sz="2400" spc="15" dirty="0">
                <a:latin typeface="Calibri"/>
                <a:cs typeface="Calibri"/>
              </a:rPr>
              <a:t>“tier”</a:t>
            </a:r>
            <a:endParaRPr sz="2400" dirty="0">
              <a:latin typeface="Calibri"/>
              <a:cs typeface="Calibri"/>
            </a:endParaRPr>
          </a:p>
          <a:p>
            <a:pPr marL="355600" marR="5080" indent="-342900">
              <a:lnSpc>
                <a:spcPct val="100000"/>
              </a:lnSpc>
              <a:spcBef>
                <a:spcPts val="994"/>
              </a:spcBef>
              <a:buClr>
                <a:srgbClr val="ACD333"/>
              </a:buClr>
              <a:buSzPct val="79166"/>
              <a:buFont typeface="Wingdings"/>
              <a:buChar char=""/>
              <a:tabLst>
                <a:tab pos="354965" algn="l"/>
                <a:tab pos="355600" algn="l"/>
              </a:tabLst>
            </a:pPr>
            <a:r>
              <a:rPr sz="2400" spc="-10" dirty="0">
                <a:latin typeface="Calibri"/>
                <a:cs typeface="Calibri"/>
              </a:rPr>
              <a:t>Review </a:t>
            </a:r>
            <a:r>
              <a:rPr sz="2400" spc="-5" dirty="0">
                <a:latin typeface="Calibri"/>
                <a:cs typeface="Calibri"/>
              </a:rPr>
              <a:t>and </a:t>
            </a:r>
            <a:r>
              <a:rPr sz="2400" spc="-10" dirty="0">
                <a:latin typeface="Calibri"/>
                <a:cs typeface="Calibri"/>
              </a:rPr>
              <a:t>provide </a:t>
            </a:r>
            <a:r>
              <a:rPr sz="2400" spc="-5" dirty="0">
                <a:latin typeface="Calibri"/>
                <a:cs typeface="Calibri"/>
              </a:rPr>
              <a:t>input on specific cases, particularly </a:t>
            </a:r>
            <a:r>
              <a:rPr sz="2400" spc="-20" dirty="0">
                <a:latin typeface="Calibri"/>
                <a:cs typeface="Calibri"/>
              </a:rPr>
              <a:t>for </a:t>
            </a:r>
            <a:r>
              <a:rPr sz="2400" spc="-5" dirty="0">
                <a:latin typeface="Calibri"/>
                <a:cs typeface="Calibri"/>
              </a:rPr>
              <a:t>members </a:t>
            </a:r>
            <a:r>
              <a:rPr sz="2400" dirty="0">
                <a:latin typeface="Calibri"/>
                <a:cs typeface="Calibri"/>
              </a:rPr>
              <a:t>in </a:t>
            </a:r>
            <a:r>
              <a:rPr sz="2400" spc="-5" dirty="0">
                <a:latin typeface="Calibri"/>
                <a:cs typeface="Calibri"/>
              </a:rPr>
              <a:t>the medium  and high-risk</a:t>
            </a:r>
            <a:r>
              <a:rPr sz="2400" spc="-10" dirty="0">
                <a:latin typeface="Calibri"/>
                <a:cs typeface="Calibri"/>
              </a:rPr>
              <a:t> tiers</a:t>
            </a:r>
            <a:endParaRPr sz="2400" dirty="0">
              <a:latin typeface="Calibri"/>
              <a:cs typeface="Calibri"/>
            </a:endParaRPr>
          </a:p>
          <a:p>
            <a:pPr>
              <a:lnSpc>
                <a:spcPct val="100000"/>
              </a:lnSpc>
            </a:pPr>
            <a:endParaRPr sz="2400" dirty="0">
              <a:latin typeface="Calibri"/>
              <a:cs typeface="Calibri"/>
            </a:endParaRPr>
          </a:p>
          <a:p>
            <a:pPr marL="12700" marR="439420">
              <a:lnSpc>
                <a:spcPct val="100000"/>
              </a:lnSpc>
              <a:spcBef>
                <a:spcPts val="1955"/>
              </a:spcBef>
            </a:pPr>
            <a:r>
              <a:rPr sz="2400" spc="-15" dirty="0">
                <a:latin typeface="Calibri"/>
                <a:cs typeface="Calibri"/>
              </a:rPr>
              <a:t>Providers </a:t>
            </a:r>
            <a:r>
              <a:rPr sz="2400" spc="-5" dirty="0">
                <a:latin typeface="Calibri"/>
                <a:cs typeface="Calibri"/>
              </a:rPr>
              <a:t>and </a:t>
            </a:r>
            <a:r>
              <a:rPr sz="2400" spc="-10" dirty="0">
                <a:latin typeface="Calibri"/>
                <a:cs typeface="Calibri"/>
              </a:rPr>
              <a:t>Members </a:t>
            </a:r>
            <a:r>
              <a:rPr sz="2400" spc="-15" dirty="0">
                <a:latin typeface="Calibri"/>
                <a:cs typeface="Calibri"/>
              </a:rPr>
              <a:t>are encouraged to attend </a:t>
            </a:r>
            <a:r>
              <a:rPr sz="2400" spc="-5" dirty="0">
                <a:latin typeface="Calibri"/>
                <a:cs typeface="Calibri"/>
              </a:rPr>
              <a:t>these interdisciplinary </a:t>
            </a:r>
            <a:r>
              <a:rPr sz="2400" spc="-15" dirty="0">
                <a:latin typeface="Calibri"/>
                <a:cs typeface="Calibri"/>
              </a:rPr>
              <a:t>care </a:t>
            </a:r>
            <a:r>
              <a:rPr sz="2400" spc="-5" dirty="0">
                <a:latin typeface="Calibri"/>
                <a:cs typeface="Calibri"/>
              </a:rPr>
              <a:t>team  meetings, </a:t>
            </a:r>
            <a:r>
              <a:rPr sz="2400" spc="-10" dirty="0">
                <a:latin typeface="Calibri"/>
                <a:cs typeface="Calibri"/>
              </a:rPr>
              <a:t>by</a:t>
            </a:r>
            <a:r>
              <a:rPr sz="2400" spc="-25" dirty="0">
                <a:latin typeface="Calibri"/>
                <a:cs typeface="Calibri"/>
              </a:rPr>
              <a:t> </a:t>
            </a:r>
            <a:r>
              <a:rPr sz="2400" spc="-15" dirty="0">
                <a:latin typeface="Calibri"/>
                <a:cs typeface="Calibri"/>
              </a:rPr>
              <a:t>invitation.</a:t>
            </a:r>
            <a:endParaRPr sz="2400" dirty="0">
              <a:latin typeface="Calibri"/>
              <a:cs typeface="Calibri"/>
            </a:endParaRPr>
          </a:p>
        </p:txBody>
      </p:sp>
      <p:sp>
        <p:nvSpPr>
          <p:cNvPr id="6" name="Slide Number Placeholder 5">
            <a:extLst>
              <a:ext uri="{FF2B5EF4-FFF2-40B4-BE49-F238E27FC236}">
                <a16:creationId xmlns:a16="http://schemas.microsoft.com/office/drawing/2014/main" id="{E0AB2725-28AA-422F-A63A-280818034034}"/>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32</a:t>
            </a:fld>
            <a:endParaRPr lang="en-US" dirty="0"/>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7825" y="2654454"/>
            <a:ext cx="5488940" cy="2251075"/>
          </a:xfrm>
          <a:prstGeom prst="rect">
            <a:avLst/>
          </a:prstGeom>
        </p:spPr>
        <p:txBody>
          <a:bodyPr vert="horz" wrap="square" lIns="0" tIns="122555" rIns="0" bIns="0" rtlCol="0">
            <a:spAutoFit/>
          </a:bodyPr>
          <a:lstStyle/>
          <a:p>
            <a:pPr marL="12700">
              <a:lnSpc>
                <a:spcPct val="100000"/>
              </a:lnSpc>
              <a:spcBef>
                <a:spcPts val="965"/>
              </a:spcBef>
            </a:pPr>
            <a:r>
              <a:rPr sz="2800" b="1" spc="-10" dirty="0">
                <a:solidFill>
                  <a:srgbClr val="404040"/>
                </a:solidFill>
                <a:latin typeface="Calibri"/>
                <a:cs typeface="Calibri"/>
              </a:rPr>
              <a:t>Interdisciplinary </a:t>
            </a:r>
            <a:r>
              <a:rPr sz="2800" b="1" spc="-15" dirty="0">
                <a:solidFill>
                  <a:srgbClr val="404040"/>
                </a:solidFill>
                <a:latin typeface="Calibri"/>
                <a:cs typeface="Calibri"/>
              </a:rPr>
              <a:t>Care </a:t>
            </a:r>
            <a:r>
              <a:rPr sz="2800" b="1" spc="-70" dirty="0">
                <a:solidFill>
                  <a:srgbClr val="404040"/>
                </a:solidFill>
                <a:latin typeface="Calibri"/>
                <a:cs typeface="Calibri"/>
              </a:rPr>
              <a:t>Team</a:t>
            </a:r>
            <a:r>
              <a:rPr sz="2800" b="1" spc="114" dirty="0">
                <a:solidFill>
                  <a:srgbClr val="404040"/>
                </a:solidFill>
                <a:latin typeface="Calibri"/>
                <a:cs typeface="Calibri"/>
              </a:rPr>
              <a:t> </a:t>
            </a:r>
            <a:r>
              <a:rPr sz="2800" b="1" spc="-5" dirty="0">
                <a:solidFill>
                  <a:srgbClr val="404040"/>
                </a:solidFill>
                <a:latin typeface="Calibri"/>
                <a:cs typeface="Calibri"/>
              </a:rPr>
              <a:t>(ICT)</a:t>
            </a:r>
            <a:endParaRPr sz="2800" dirty="0">
              <a:latin typeface="Calibri"/>
              <a:cs typeface="Calibri"/>
            </a:endParaRPr>
          </a:p>
          <a:p>
            <a:pPr marL="355600" marR="5080" indent="-342900">
              <a:lnSpc>
                <a:spcPts val="3030"/>
              </a:lnSpc>
              <a:spcBef>
                <a:spcPts val="1240"/>
              </a:spcBef>
              <a:buClr>
                <a:srgbClr val="ACD333"/>
              </a:buClr>
              <a:buSzPct val="80357"/>
              <a:buFont typeface="Wingdings"/>
              <a:buChar char=""/>
              <a:tabLst>
                <a:tab pos="354965" algn="l"/>
                <a:tab pos="355600" algn="l"/>
              </a:tabLst>
            </a:pPr>
            <a:r>
              <a:rPr sz="2800" spc="-5" dirty="0">
                <a:solidFill>
                  <a:srgbClr val="404040"/>
                </a:solidFill>
                <a:latin typeface="Calibri"/>
                <a:cs typeface="Calibri"/>
              </a:rPr>
              <a:t>The </a:t>
            </a:r>
            <a:r>
              <a:rPr sz="2800" spc="-10" dirty="0">
                <a:solidFill>
                  <a:srgbClr val="404040"/>
                </a:solidFill>
                <a:latin typeface="Calibri"/>
                <a:cs typeface="Calibri"/>
              </a:rPr>
              <a:t>composition </a:t>
            </a:r>
            <a:r>
              <a:rPr sz="2800" spc="-5" dirty="0">
                <a:solidFill>
                  <a:srgbClr val="404040"/>
                </a:solidFill>
                <a:latin typeface="Calibri"/>
                <a:cs typeface="Calibri"/>
              </a:rPr>
              <a:t>of </a:t>
            </a:r>
            <a:r>
              <a:rPr sz="2800" spc="-10" dirty="0">
                <a:solidFill>
                  <a:srgbClr val="404040"/>
                </a:solidFill>
                <a:latin typeface="Calibri"/>
                <a:cs typeface="Calibri"/>
              </a:rPr>
              <a:t>the </a:t>
            </a:r>
            <a:r>
              <a:rPr sz="2800" dirty="0">
                <a:solidFill>
                  <a:srgbClr val="404040"/>
                </a:solidFill>
                <a:latin typeface="Calibri"/>
                <a:cs typeface="Calibri"/>
              </a:rPr>
              <a:t>ICT </a:t>
            </a:r>
            <a:r>
              <a:rPr sz="2800" spc="-10" dirty="0">
                <a:solidFill>
                  <a:srgbClr val="404040"/>
                </a:solidFill>
                <a:latin typeface="Calibri"/>
                <a:cs typeface="Calibri"/>
              </a:rPr>
              <a:t>is </a:t>
            </a:r>
            <a:r>
              <a:rPr sz="2800" spc="-5" dirty="0">
                <a:solidFill>
                  <a:srgbClr val="404040"/>
                </a:solidFill>
                <a:latin typeface="Calibri"/>
                <a:cs typeface="Calibri"/>
              </a:rPr>
              <a:t>based  on the needs of the </a:t>
            </a:r>
            <a:r>
              <a:rPr sz="2800" spc="-10" dirty="0">
                <a:solidFill>
                  <a:srgbClr val="404040"/>
                </a:solidFill>
                <a:latin typeface="Calibri"/>
                <a:cs typeface="Calibri"/>
              </a:rPr>
              <a:t>SNP </a:t>
            </a:r>
            <a:r>
              <a:rPr sz="2800" spc="-40" dirty="0">
                <a:solidFill>
                  <a:srgbClr val="404040"/>
                </a:solidFill>
                <a:latin typeface="Calibri"/>
                <a:cs typeface="Calibri"/>
              </a:rPr>
              <a:t>member,  </a:t>
            </a:r>
            <a:r>
              <a:rPr sz="2800" spc="-5" dirty="0">
                <a:solidFill>
                  <a:srgbClr val="404040"/>
                </a:solidFill>
                <a:latin typeface="Calibri"/>
                <a:cs typeface="Calibri"/>
              </a:rPr>
              <a:t>and </a:t>
            </a:r>
            <a:r>
              <a:rPr sz="2800" spc="-10" dirty="0">
                <a:solidFill>
                  <a:srgbClr val="404040"/>
                </a:solidFill>
                <a:latin typeface="Calibri"/>
                <a:cs typeface="Calibri"/>
              </a:rPr>
              <a:t>can include the </a:t>
            </a:r>
            <a:r>
              <a:rPr sz="2800" spc="-15" dirty="0">
                <a:solidFill>
                  <a:srgbClr val="404040"/>
                </a:solidFill>
                <a:latin typeface="Calibri"/>
                <a:cs typeface="Calibri"/>
              </a:rPr>
              <a:t>following  </a:t>
            </a:r>
            <a:r>
              <a:rPr sz="2800" spc="-10" dirty="0">
                <a:solidFill>
                  <a:srgbClr val="404040"/>
                </a:solidFill>
                <a:latin typeface="Calibri"/>
                <a:cs typeface="Calibri"/>
              </a:rPr>
              <a:t>individuals:</a:t>
            </a:r>
            <a:endParaRPr sz="2800" dirty="0">
              <a:latin typeface="Calibri"/>
              <a:cs typeface="Calibri"/>
            </a:endParaRPr>
          </a:p>
        </p:txBody>
      </p:sp>
      <p:sp>
        <p:nvSpPr>
          <p:cNvPr id="4" name="object 4"/>
          <p:cNvSpPr/>
          <p:nvPr/>
        </p:nvSpPr>
        <p:spPr>
          <a:xfrm>
            <a:off x="6096000" y="1699260"/>
            <a:ext cx="5375147" cy="484181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322992" y="307929"/>
            <a:ext cx="954405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p:txBody>
      </p:sp>
      <p:sp>
        <p:nvSpPr>
          <p:cNvPr id="7" name="Slide Number Placeholder 6">
            <a:extLst>
              <a:ext uri="{FF2B5EF4-FFF2-40B4-BE49-F238E27FC236}">
                <a16:creationId xmlns:a16="http://schemas.microsoft.com/office/drawing/2014/main" id="{B1D2653C-64D6-4076-8F8E-F6FFDDE34568}"/>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33</a:t>
            </a:fld>
            <a:endParaRPr lang="en-US" dirty="0"/>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22992" y="307929"/>
            <a:ext cx="954405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p:txBody>
      </p:sp>
      <p:sp>
        <p:nvSpPr>
          <p:cNvPr id="4" name="object 4"/>
          <p:cNvSpPr txBox="1">
            <a:spLocks noGrp="1"/>
          </p:cNvSpPr>
          <p:nvPr>
            <p:ph type="body" idx="1"/>
          </p:nvPr>
        </p:nvSpPr>
        <p:spPr>
          <a:prstGeom prst="rect">
            <a:avLst/>
          </a:prstGeom>
        </p:spPr>
        <p:txBody>
          <a:bodyPr vert="horz" wrap="square" lIns="0" tIns="140335" rIns="0" bIns="0" rtlCol="0">
            <a:spAutoFit/>
          </a:bodyPr>
          <a:lstStyle/>
          <a:p>
            <a:pPr marL="44450">
              <a:lnSpc>
                <a:spcPct val="100000"/>
              </a:lnSpc>
              <a:spcBef>
                <a:spcPts val="1105"/>
              </a:spcBef>
            </a:pPr>
            <a:r>
              <a:rPr spc="-5" dirty="0"/>
              <a:t>Benefits</a:t>
            </a:r>
          </a:p>
          <a:p>
            <a:pPr marL="44450">
              <a:lnSpc>
                <a:spcPct val="100000"/>
              </a:lnSpc>
              <a:spcBef>
                <a:spcPts val="1010"/>
              </a:spcBef>
            </a:pPr>
            <a:r>
              <a:rPr b="0" spc="-5" dirty="0">
                <a:latin typeface="Calibri"/>
                <a:cs typeface="Calibri"/>
              </a:rPr>
              <a:t>Benefits </a:t>
            </a:r>
            <a:r>
              <a:rPr b="0" spc="-15" dirty="0">
                <a:latin typeface="Calibri"/>
                <a:cs typeface="Calibri"/>
              </a:rPr>
              <a:t>are </a:t>
            </a:r>
            <a:r>
              <a:rPr b="0" spc="-5" dirty="0">
                <a:latin typeface="Calibri"/>
                <a:cs typeface="Calibri"/>
              </a:rPr>
              <a:t>designed </a:t>
            </a:r>
            <a:r>
              <a:rPr b="0" spc="-15" dirty="0">
                <a:latin typeface="Calibri"/>
                <a:cs typeface="Calibri"/>
              </a:rPr>
              <a:t>to </a:t>
            </a:r>
            <a:r>
              <a:rPr b="0" spc="-25" dirty="0">
                <a:latin typeface="Calibri"/>
                <a:cs typeface="Calibri"/>
              </a:rPr>
              <a:t>take </a:t>
            </a:r>
            <a:r>
              <a:rPr b="0" spc="-15" dirty="0">
                <a:latin typeface="Calibri"/>
                <a:cs typeface="Calibri"/>
              </a:rPr>
              <a:t>into </a:t>
            </a:r>
            <a:r>
              <a:rPr b="0" spc="-10" dirty="0">
                <a:latin typeface="Calibri"/>
                <a:cs typeface="Calibri"/>
              </a:rPr>
              <a:t>account </a:t>
            </a:r>
            <a:r>
              <a:rPr b="0" dirty="0">
                <a:latin typeface="Calibri"/>
                <a:cs typeface="Calibri"/>
              </a:rPr>
              <a:t>the </a:t>
            </a:r>
            <a:r>
              <a:rPr b="0" spc="-5" dirty="0">
                <a:latin typeface="Calibri"/>
                <a:cs typeface="Calibri"/>
              </a:rPr>
              <a:t>specific needs of </a:t>
            </a:r>
            <a:r>
              <a:rPr b="0" dirty="0">
                <a:latin typeface="Calibri"/>
                <a:cs typeface="Calibri"/>
              </a:rPr>
              <a:t>the </a:t>
            </a:r>
            <a:r>
              <a:rPr b="0" spc="-20" dirty="0">
                <a:latin typeface="Calibri"/>
                <a:cs typeface="Calibri"/>
              </a:rPr>
              <a:t>target</a:t>
            </a:r>
            <a:r>
              <a:rPr b="0" spc="25" dirty="0">
                <a:latin typeface="Calibri"/>
                <a:cs typeface="Calibri"/>
              </a:rPr>
              <a:t> </a:t>
            </a:r>
            <a:r>
              <a:rPr b="0" spc="-10" dirty="0">
                <a:latin typeface="Calibri"/>
                <a:cs typeface="Calibri"/>
              </a:rPr>
              <a:t>population</a:t>
            </a:r>
          </a:p>
          <a:p>
            <a:pPr marL="387350" indent="-342900">
              <a:lnSpc>
                <a:spcPct val="100000"/>
              </a:lnSpc>
              <a:buClr>
                <a:srgbClr val="ACD333"/>
              </a:buClr>
              <a:buSzPct val="79166"/>
              <a:buFont typeface="Wingdings"/>
              <a:buChar char=""/>
              <a:tabLst>
                <a:tab pos="387350" algn="l"/>
                <a:tab pos="387985" algn="l"/>
              </a:tabLst>
            </a:pPr>
            <a:r>
              <a:rPr b="0" spc="-5" dirty="0">
                <a:latin typeface="Calibri"/>
                <a:cs typeface="Calibri"/>
              </a:rPr>
              <a:t>Specific benefits </a:t>
            </a:r>
            <a:r>
              <a:rPr b="0" spc="-15" dirty="0">
                <a:latin typeface="Calibri"/>
                <a:cs typeface="Calibri"/>
              </a:rPr>
              <a:t>are </a:t>
            </a:r>
            <a:r>
              <a:rPr b="0" spc="-10" dirty="0">
                <a:latin typeface="Calibri"/>
                <a:cs typeface="Calibri"/>
              </a:rPr>
              <a:t>listed </a:t>
            </a:r>
            <a:r>
              <a:rPr b="0" dirty="0">
                <a:latin typeface="Calibri"/>
                <a:cs typeface="Calibri"/>
              </a:rPr>
              <a:t>the </a:t>
            </a:r>
            <a:r>
              <a:rPr b="0" spc="-10" dirty="0">
                <a:latin typeface="Calibri"/>
                <a:cs typeface="Calibri"/>
              </a:rPr>
              <a:t>Evidence </a:t>
            </a:r>
            <a:r>
              <a:rPr b="0" spc="-5" dirty="0">
                <a:latin typeface="Calibri"/>
                <a:cs typeface="Calibri"/>
              </a:rPr>
              <a:t>of </a:t>
            </a:r>
            <a:r>
              <a:rPr b="0" spc="-15" dirty="0">
                <a:latin typeface="Calibri"/>
                <a:cs typeface="Calibri"/>
              </a:rPr>
              <a:t>Coverage </a:t>
            </a:r>
            <a:r>
              <a:rPr b="0" spc="-20" dirty="0">
                <a:latin typeface="Calibri"/>
                <a:cs typeface="Calibri"/>
              </a:rPr>
              <a:t>for </a:t>
            </a:r>
            <a:r>
              <a:rPr b="0" dirty="0">
                <a:latin typeface="Calibri"/>
                <a:cs typeface="Calibri"/>
              </a:rPr>
              <a:t>the </a:t>
            </a:r>
            <a:r>
              <a:rPr b="0" spc="-5" dirty="0">
                <a:latin typeface="Calibri"/>
                <a:cs typeface="Calibri"/>
              </a:rPr>
              <a:t>specific</a:t>
            </a:r>
            <a:r>
              <a:rPr b="0" spc="35" dirty="0">
                <a:latin typeface="Calibri"/>
                <a:cs typeface="Calibri"/>
              </a:rPr>
              <a:t> </a:t>
            </a:r>
            <a:r>
              <a:rPr b="0" spc="-5" dirty="0">
                <a:latin typeface="Calibri"/>
                <a:cs typeface="Calibri"/>
              </a:rPr>
              <a:t>plan</a:t>
            </a:r>
          </a:p>
          <a:p>
            <a:pPr marL="387350" indent="-342900">
              <a:lnSpc>
                <a:spcPct val="100000"/>
              </a:lnSpc>
              <a:buClr>
                <a:srgbClr val="ACD333"/>
              </a:buClr>
              <a:buSzPct val="79166"/>
              <a:buFont typeface="Wingdings"/>
              <a:buChar char=""/>
              <a:tabLst>
                <a:tab pos="387350" algn="l"/>
                <a:tab pos="387985" algn="l"/>
              </a:tabLst>
            </a:pPr>
            <a:r>
              <a:rPr b="0" spc="-10" dirty="0">
                <a:latin typeface="Calibri"/>
                <a:cs typeface="Calibri"/>
              </a:rPr>
              <a:t>Examples </a:t>
            </a:r>
            <a:r>
              <a:rPr b="0" spc="-5" dirty="0">
                <a:latin typeface="Calibri"/>
                <a:cs typeface="Calibri"/>
              </a:rPr>
              <a:t>of SNP benefits</a:t>
            </a:r>
            <a:r>
              <a:rPr b="0" spc="-15" dirty="0">
                <a:latin typeface="Calibri"/>
                <a:cs typeface="Calibri"/>
              </a:rPr>
              <a:t> </a:t>
            </a:r>
            <a:r>
              <a:rPr b="0" spc="-5" dirty="0">
                <a:latin typeface="Calibri"/>
                <a:cs typeface="Calibri"/>
              </a:rPr>
              <a:t>include:</a:t>
            </a:r>
          </a:p>
          <a:p>
            <a:pPr marL="788035" lvl="1" indent="-287020">
              <a:lnSpc>
                <a:spcPct val="100000"/>
              </a:lnSpc>
              <a:spcBef>
                <a:spcPts val="5"/>
              </a:spcBef>
              <a:buClr>
                <a:srgbClr val="ACD333"/>
              </a:buClr>
              <a:buSzPct val="79545"/>
              <a:buFont typeface="Wingdings"/>
              <a:buChar char=""/>
              <a:tabLst>
                <a:tab pos="789305" algn="l"/>
              </a:tabLst>
            </a:pPr>
            <a:r>
              <a:rPr sz="2200" spc="-5" dirty="0">
                <a:solidFill>
                  <a:srgbClr val="404040"/>
                </a:solidFill>
                <a:latin typeface="Calibri"/>
                <a:cs typeface="Calibri"/>
              </a:rPr>
              <a:t>$0 Primary </a:t>
            </a:r>
            <a:r>
              <a:rPr sz="2200" spc="-10" dirty="0">
                <a:solidFill>
                  <a:srgbClr val="404040"/>
                </a:solidFill>
                <a:latin typeface="Calibri"/>
                <a:cs typeface="Calibri"/>
              </a:rPr>
              <a:t>Care </a:t>
            </a:r>
            <a:r>
              <a:rPr sz="2200" spc="-5" dirty="0">
                <a:solidFill>
                  <a:srgbClr val="404040"/>
                </a:solidFill>
                <a:latin typeface="Calibri"/>
                <a:cs typeface="Calibri"/>
              </a:rPr>
              <a:t>visit </a:t>
            </a:r>
            <a:r>
              <a:rPr sz="2200" spc="-20" dirty="0">
                <a:solidFill>
                  <a:srgbClr val="404040"/>
                </a:solidFill>
                <a:latin typeface="Calibri"/>
                <a:cs typeface="Calibri"/>
              </a:rPr>
              <a:t>copays </a:t>
            </a:r>
            <a:r>
              <a:rPr sz="2200" spc="-5" dirty="0">
                <a:solidFill>
                  <a:srgbClr val="404040"/>
                </a:solidFill>
                <a:latin typeface="Calibri"/>
                <a:cs typeface="Calibri"/>
              </a:rPr>
              <a:t>and </a:t>
            </a:r>
            <a:r>
              <a:rPr sz="2200" spc="-10" dirty="0">
                <a:solidFill>
                  <a:srgbClr val="404040"/>
                </a:solidFill>
                <a:latin typeface="Calibri"/>
                <a:cs typeface="Calibri"/>
              </a:rPr>
              <a:t>low </a:t>
            </a:r>
            <a:r>
              <a:rPr sz="2200" spc="-5" dirty="0">
                <a:solidFill>
                  <a:srgbClr val="404040"/>
                </a:solidFill>
                <a:latin typeface="Calibri"/>
                <a:cs typeface="Calibri"/>
              </a:rPr>
              <a:t>($20) </a:t>
            </a:r>
            <a:r>
              <a:rPr sz="2200" spc="-20" dirty="0">
                <a:solidFill>
                  <a:srgbClr val="404040"/>
                </a:solidFill>
                <a:latin typeface="Calibri"/>
                <a:cs typeface="Calibri"/>
              </a:rPr>
              <a:t>copays for</a:t>
            </a:r>
            <a:r>
              <a:rPr sz="2200" spc="45" dirty="0">
                <a:solidFill>
                  <a:srgbClr val="404040"/>
                </a:solidFill>
                <a:latin typeface="Calibri"/>
                <a:cs typeface="Calibri"/>
              </a:rPr>
              <a:t> </a:t>
            </a:r>
            <a:r>
              <a:rPr sz="2200" spc="-10" dirty="0">
                <a:solidFill>
                  <a:srgbClr val="404040"/>
                </a:solidFill>
                <a:latin typeface="Calibri"/>
                <a:cs typeface="Calibri"/>
              </a:rPr>
              <a:t>Specialists</a:t>
            </a:r>
            <a:endParaRPr sz="2200" dirty="0">
              <a:latin typeface="Calibri"/>
              <a:cs typeface="Calibri"/>
            </a:endParaRPr>
          </a:p>
          <a:p>
            <a:pPr marL="788035" lvl="1" indent="-287020">
              <a:lnSpc>
                <a:spcPct val="100000"/>
              </a:lnSpc>
              <a:buClr>
                <a:srgbClr val="ACD333"/>
              </a:buClr>
              <a:buSzPct val="79545"/>
              <a:buFont typeface="Wingdings"/>
              <a:buChar char=""/>
              <a:tabLst>
                <a:tab pos="789305" algn="l"/>
              </a:tabLst>
            </a:pPr>
            <a:r>
              <a:rPr sz="2200" spc="-10" dirty="0">
                <a:solidFill>
                  <a:srgbClr val="404040"/>
                </a:solidFill>
                <a:latin typeface="Calibri"/>
                <a:cs typeface="Calibri"/>
              </a:rPr>
              <a:t>Unlimited transportation </a:t>
            </a:r>
            <a:r>
              <a:rPr sz="2200" spc="-20" dirty="0">
                <a:solidFill>
                  <a:srgbClr val="404040"/>
                </a:solidFill>
                <a:latin typeface="Calibri"/>
                <a:cs typeface="Calibri"/>
              </a:rPr>
              <a:t>to </a:t>
            </a:r>
            <a:r>
              <a:rPr sz="2200" spc="-70" dirty="0">
                <a:solidFill>
                  <a:srgbClr val="404040"/>
                </a:solidFill>
                <a:latin typeface="Calibri"/>
                <a:cs typeface="Calibri"/>
              </a:rPr>
              <a:t>PCP, </a:t>
            </a:r>
            <a:r>
              <a:rPr sz="2200" spc="-30" dirty="0">
                <a:solidFill>
                  <a:srgbClr val="404040"/>
                </a:solidFill>
                <a:latin typeface="Calibri"/>
                <a:cs typeface="Calibri"/>
              </a:rPr>
              <a:t>Eye </a:t>
            </a:r>
            <a:r>
              <a:rPr sz="2200" spc="-35" dirty="0">
                <a:solidFill>
                  <a:srgbClr val="404040"/>
                </a:solidFill>
                <a:latin typeface="Calibri"/>
                <a:cs typeface="Calibri"/>
              </a:rPr>
              <a:t>Doctor, </a:t>
            </a:r>
            <a:r>
              <a:rPr sz="2200" spc="-10" dirty="0">
                <a:solidFill>
                  <a:srgbClr val="404040"/>
                </a:solidFill>
                <a:latin typeface="Calibri"/>
                <a:cs typeface="Calibri"/>
              </a:rPr>
              <a:t>Specialist, Dialysis </a:t>
            </a:r>
            <a:r>
              <a:rPr sz="2200" dirty="0">
                <a:solidFill>
                  <a:srgbClr val="404040"/>
                </a:solidFill>
                <a:latin typeface="Calibri"/>
                <a:cs typeface="Calibri"/>
              </a:rPr>
              <a:t>or </a:t>
            </a:r>
            <a:r>
              <a:rPr sz="2200" spc="-15" dirty="0">
                <a:solidFill>
                  <a:srgbClr val="404040"/>
                </a:solidFill>
                <a:latin typeface="Calibri"/>
                <a:cs typeface="Calibri"/>
              </a:rPr>
              <a:t>Physical</a:t>
            </a:r>
            <a:r>
              <a:rPr sz="2200" spc="200" dirty="0">
                <a:solidFill>
                  <a:srgbClr val="404040"/>
                </a:solidFill>
                <a:latin typeface="Calibri"/>
                <a:cs typeface="Calibri"/>
              </a:rPr>
              <a:t> </a:t>
            </a:r>
            <a:r>
              <a:rPr sz="2200" spc="-15" dirty="0">
                <a:solidFill>
                  <a:srgbClr val="404040"/>
                </a:solidFill>
                <a:latin typeface="Calibri"/>
                <a:cs typeface="Calibri"/>
              </a:rPr>
              <a:t>Therapy</a:t>
            </a:r>
            <a:endParaRPr sz="2200" dirty="0">
              <a:latin typeface="Calibri"/>
              <a:cs typeface="Calibri"/>
            </a:endParaRPr>
          </a:p>
          <a:p>
            <a:pPr marL="788035" marR="688975" lvl="1" indent="-287020">
              <a:lnSpc>
                <a:spcPct val="100000"/>
              </a:lnSpc>
              <a:spcBef>
                <a:spcPts val="5"/>
              </a:spcBef>
              <a:buClr>
                <a:srgbClr val="ACD333"/>
              </a:buClr>
              <a:buSzPct val="79545"/>
              <a:buFont typeface="Wingdings"/>
              <a:buChar char=""/>
              <a:tabLst>
                <a:tab pos="789305" algn="l"/>
              </a:tabLst>
            </a:pPr>
            <a:r>
              <a:rPr sz="2200" spc="-5" dirty="0">
                <a:solidFill>
                  <a:srgbClr val="404040"/>
                </a:solidFill>
                <a:latin typeface="Calibri"/>
                <a:cs typeface="Calibri"/>
              </a:rPr>
              <a:t>$0 </a:t>
            </a:r>
            <a:r>
              <a:rPr sz="2200" spc="-10" dirty="0">
                <a:solidFill>
                  <a:srgbClr val="404040"/>
                </a:solidFill>
                <a:latin typeface="Calibri"/>
                <a:cs typeface="Calibri"/>
              </a:rPr>
              <a:t>Over-the </a:t>
            </a:r>
            <a:r>
              <a:rPr sz="2200" spc="-15" dirty="0">
                <a:solidFill>
                  <a:srgbClr val="404040"/>
                </a:solidFill>
                <a:latin typeface="Calibri"/>
                <a:cs typeface="Calibri"/>
              </a:rPr>
              <a:t>Counter </a:t>
            </a:r>
            <a:r>
              <a:rPr sz="2200" spc="-10" dirty="0">
                <a:solidFill>
                  <a:srgbClr val="404040"/>
                </a:solidFill>
                <a:latin typeface="Calibri"/>
                <a:cs typeface="Calibri"/>
              </a:rPr>
              <a:t>items, medications, </a:t>
            </a:r>
            <a:r>
              <a:rPr sz="2200" spc="-5" dirty="0">
                <a:solidFill>
                  <a:srgbClr val="404040"/>
                </a:solidFill>
                <a:latin typeface="Calibri"/>
                <a:cs typeface="Calibri"/>
              </a:rPr>
              <a:t>and </a:t>
            </a:r>
            <a:r>
              <a:rPr sz="2200" spc="-10" dirty="0">
                <a:solidFill>
                  <a:srgbClr val="404040"/>
                </a:solidFill>
                <a:latin typeface="Calibri"/>
                <a:cs typeface="Calibri"/>
              </a:rPr>
              <a:t>products, </a:t>
            </a:r>
            <a:r>
              <a:rPr sz="2200" spc="-5" dirty="0">
                <a:solidFill>
                  <a:srgbClr val="404040"/>
                </a:solidFill>
                <a:latin typeface="Calibri"/>
                <a:cs typeface="Calibri"/>
              </a:rPr>
              <a:t>up </a:t>
            </a:r>
            <a:r>
              <a:rPr sz="2200" spc="-20" dirty="0">
                <a:solidFill>
                  <a:srgbClr val="404040"/>
                </a:solidFill>
                <a:latin typeface="Calibri"/>
                <a:cs typeface="Calibri"/>
              </a:rPr>
              <a:t>to </a:t>
            </a:r>
            <a:r>
              <a:rPr sz="2200" spc="-10" dirty="0">
                <a:solidFill>
                  <a:srgbClr val="404040"/>
                </a:solidFill>
                <a:latin typeface="Calibri"/>
                <a:cs typeface="Calibri"/>
              </a:rPr>
              <a:t>$225/quarter </a:t>
            </a:r>
            <a:r>
              <a:rPr sz="2200" spc="-5" dirty="0">
                <a:solidFill>
                  <a:srgbClr val="404040"/>
                </a:solidFill>
                <a:latin typeface="Calibri"/>
                <a:cs typeface="Calibri"/>
              </a:rPr>
              <a:t>and $900  </a:t>
            </a:r>
            <a:r>
              <a:rPr sz="2200" spc="-10" dirty="0">
                <a:solidFill>
                  <a:srgbClr val="404040"/>
                </a:solidFill>
                <a:latin typeface="Calibri"/>
                <a:cs typeface="Calibri"/>
              </a:rPr>
              <a:t>max/year</a:t>
            </a:r>
            <a:endParaRPr sz="2200" dirty="0">
              <a:latin typeface="Calibri"/>
              <a:cs typeface="Calibri"/>
            </a:endParaRPr>
          </a:p>
          <a:p>
            <a:pPr marL="788035" lvl="1" indent="-287020">
              <a:lnSpc>
                <a:spcPct val="100000"/>
              </a:lnSpc>
              <a:buClr>
                <a:srgbClr val="ACD333"/>
              </a:buClr>
              <a:buSzPct val="79545"/>
              <a:buFont typeface="Wingdings"/>
              <a:buChar char=""/>
              <a:tabLst>
                <a:tab pos="789305" algn="l"/>
              </a:tabLst>
            </a:pPr>
            <a:r>
              <a:rPr sz="2200" spc="-15" dirty="0">
                <a:solidFill>
                  <a:srgbClr val="404040"/>
                </a:solidFill>
                <a:latin typeface="Calibri"/>
                <a:cs typeface="Calibri"/>
              </a:rPr>
              <a:t>SilverSneakers® </a:t>
            </a:r>
            <a:r>
              <a:rPr sz="2200" spc="-5" dirty="0">
                <a:solidFill>
                  <a:srgbClr val="404040"/>
                </a:solidFill>
                <a:latin typeface="Calibri"/>
                <a:cs typeface="Calibri"/>
              </a:rPr>
              <a:t>Fitness</a:t>
            </a:r>
            <a:r>
              <a:rPr sz="2200" spc="25" dirty="0">
                <a:solidFill>
                  <a:srgbClr val="404040"/>
                </a:solidFill>
                <a:latin typeface="Calibri"/>
                <a:cs typeface="Calibri"/>
              </a:rPr>
              <a:t> </a:t>
            </a:r>
            <a:r>
              <a:rPr sz="2200" spc="-15" dirty="0">
                <a:solidFill>
                  <a:srgbClr val="404040"/>
                </a:solidFill>
                <a:latin typeface="Calibri"/>
                <a:cs typeface="Calibri"/>
              </a:rPr>
              <a:t>Program</a:t>
            </a:r>
            <a:endParaRPr sz="2200" dirty="0">
              <a:latin typeface="Calibri"/>
              <a:cs typeface="Calibri"/>
            </a:endParaRPr>
          </a:p>
          <a:p>
            <a:pPr marL="788035" lvl="1" indent="-287020">
              <a:lnSpc>
                <a:spcPct val="100000"/>
              </a:lnSpc>
              <a:buClr>
                <a:srgbClr val="ACD333"/>
              </a:buClr>
              <a:buSzPct val="79545"/>
              <a:buFont typeface="Wingdings"/>
              <a:buChar char=""/>
              <a:tabLst>
                <a:tab pos="789305" algn="l"/>
              </a:tabLst>
            </a:pPr>
            <a:r>
              <a:rPr sz="2200" spc="-10" dirty="0">
                <a:solidFill>
                  <a:srgbClr val="404040"/>
                </a:solidFill>
                <a:latin typeface="Calibri"/>
                <a:cs typeface="Calibri"/>
              </a:rPr>
              <a:t>Health </a:t>
            </a:r>
            <a:r>
              <a:rPr sz="2200" spc="-15" dirty="0">
                <a:solidFill>
                  <a:srgbClr val="404040"/>
                </a:solidFill>
                <a:latin typeface="Calibri"/>
                <a:cs typeface="Calibri"/>
              </a:rPr>
              <a:t>Education </a:t>
            </a:r>
            <a:r>
              <a:rPr sz="2200" spc="-10" dirty="0">
                <a:solidFill>
                  <a:srgbClr val="404040"/>
                </a:solidFill>
                <a:latin typeface="Calibri"/>
                <a:cs typeface="Calibri"/>
              </a:rPr>
              <a:t>provided by </a:t>
            </a:r>
            <a:r>
              <a:rPr sz="2200" spc="-5" dirty="0">
                <a:solidFill>
                  <a:srgbClr val="404040"/>
                </a:solidFill>
                <a:latin typeface="Calibri"/>
                <a:cs typeface="Calibri"/>
              </a:rPr>
              <a:t>a certified health </a:t>
            </a:r>
            <a:r>
              <a:rPr sz="2200" spc="-15" dirty="0">
                <a:solidFill>
                  <a:srgbClr val="404040"/>
                </a:solidFill>
                <a:latin typeface="Calibri"/>
                <a:cs typeface="Calibri"/>
              </a:rPr>
              <a:t>educator </a:t>
            </a:r>
            <a:r>
              <a:rPr sz="2200" dirty="0">
                <a:solidFill>
                  <a:srgbClr val="404040"/>
                </a:solidFill>
                <a:latin typeface="Calibri"/>
                <a:cs typeface="Calibri"/>
              </a:rPr>
              <a:t>or </a:t>
            </a:r>
            <a:r>
              <a:rPr sz="2200" spc="-5" dirty="0">
                <a:solidFill>
                  <a:srgbClr val="404040"/>
                </a:solidFill>
                <a:latin typeface="Calibri"/>
                <a:cs typeface="Calibri"/>
              </a:rPr>
              <a:t>other </a:t>
            </a:r>
            <a:r>
              <a:rPr sz="2200" spc="-10" dirty="0">
                <a:solidFill>
                  <a:srgbClr val="404040"/>
                </a:solidFill>
                <a:latin typeface="Calibri"/>
                <a:cs typeface="Calibri"/>
              </a:rPr>
              <a:t>licensed</a:t>
            </a:r>
            <a:r>
              <a:rPr sz="2200" spc="135" dirty="0">
                <a:solidFill>
                  <a:srgbClr val="404040"/>
                </a:solidFill>
                <a:latin typeface="Calibri"/>
                <a:cs typeface="Calibri"/>
              </a:rPr>
              <a:t> </a:t>
            </a:r>
            <a:r>
              <a:rPr sz="2200" spc="-15" dirty="0">
                <a:solidFill>
                  <a:srgbClr val="404040"/>
                </a:solidFill>
                <a:latin typeface="Calibri"/>
                <a:cs typeface="Calibri"/>
              </a:rPr>
              <a:t>professionals</a:t>
            </a:r>
            <a:endParaRPr sz="2200" dirty="0">
              <a:latin typeface="Calibri"/>
              <a:cs typeface="Calibri"/>
            </a:endParaRPr>
          </a:p>
          <a:p>
            <a:pPr marL="788035" marR="5080" lvl="1" indent="-287020">
              <a:lnSpc>
                <a:spcPct val="100000"/>
              </a:lnSpc>
              <a:buClr>
                <a:srgbClr val="ACD333"/>
              </a:buClr>
              <a:buSzPct val="79545"/>
              <a:buFont typeface="Wingdings"/>
              <a:buChar char=""/>
              <a:tabLst>
                <a:tab pos="789305" algn="l"/>
              </a:tabLst>
            </a:pPr>
            <a:r>
              <a:rPr sz="2200" spc="-5" dirty="0">
                <a:solidFill>
                  <a:srgbClr val="404040"/>
                </a:solidFill>
                <a:latin typeface="Calibri"/>
                <a:cs typeface="Calibri"/>
              </a:rPr>
              <a:t>Additional smoking and </a:t>
            </a:r>
            <a:r>
              <a:rPr sz="2200" spc="-15" dirty="0">
                <a:solidFill>
                  <a:srgbClr val="404040"/>
                </a:solidFill>
                <a:latin typeface="Calibri"/>
                <a:cs typeface="Calibri"/>
              </a:rPr>
              <a:t>tobacco </a:t>
            </a:r>
            <a:r>
              <a:rPr sz="2200" spc="-5" dirty="0">
                <a:solidFill>
                  <a:srgbClr val="404040"/>
                </a:solidFill>
                <a:latin typeface="Calibri"/>
                <a:cs typeface="Calibri"/>
              </a:rPr>
              <a:t>use cessation </a:t>
            </a:r>
            <a:r>
              <a:rPr sz="2200" spc="-15" dirty="0">
                <a:solidFill>
                  <a:srgbClr val="404040"/>
                </a:solidFill>
                <a:latin typeface="Calibri"/>
                <a:cs typeface="Calibri"/>
              </a:rPr>
              <a:t>programs </a:t>
            </a:r>
            <a:r>
              <a:rPr sz="2200" spc="-10" dirty="0">
                <a:solidFill>
                  <a:srgbClr val="404040"/>
                </a:solidFill>
                <a:latin typeface="Calibri"/>
                <a:cs typeface="Calibri"/>
              </a:rPr>
              <a:t>beyond what </a:t>
            </a:r>
            <a:r>
              <a:rPr sz="2200" spc="-5" dirty="0">
                <a:solidFill>
                  <a:srgbClr val="404040"/>
                </a:solidFill>
                <a:latin typeface="Calibri"/>
                <a:cs typeface="Calibri"/>
              </a:rPr>
              <a:t>is </a:t>
            </a:r>
            <a:r>
              <a:rPr sz="2200" spc="-20" dirty="0">
                <a:solidFill>
                  <a:srgbClr val="404040"/>
                </a:solidFill>
                <a:latin typeface="Calibri"/>
                <a:cs typeface="Calibri"/>
              </a:rPr>
              <a:t>covered </a:t>
            </a:r>
            <a:r>
              <a:rPr sz="2200" spc="-10" dirty="0">
                <a:solidFill>
                  <a:srgbClr val="404040"/>
                </a:solidFill>
                <a:latin typeface="Calibri"/>
                <a:cs typeface="Calibri"/>
              </a:rPr>
              <a:t>under the  </a:t>
            </a:r>
            <a:r>
              <a:rPr sz="2200" spc="-15" dirty="0">
                <a:solidFill>
                  <a:srgbClr val="404040"/>
                </a:solidFill>
                <a:latin typeface="Calibri"/>
                <a:cs typeface="Calibri"/>
              </a:rPr>
              <a:t>Preventive </a:t>
            </a:r>
            <a:r>
              <a:rPr sz="2200" spc="-5" dirty="0">
                <a:solidFill>
                  <a:srgbClr val="404040"/>
                </a:solidFill>
                <a:latin typeface="Calibri"/>
                <a:cs typeface="Calibri"/>
              </a:rPr>
              <a:t>Services </a:t>
            </a:r>
            <a:r>
              <a:rPr sz="2200" spc="-10" dirty="0">
                <a:solidFill>
                  <a:srgbClr val="404040"/>
                </a:solidFill>
                <a:latin typeface="Calibri"/>
                <a:cs typeface="Calibri"/>
              </a:rPr>
              <a:t>benefit, including </a:t>
            </a:r>
            <a:r>
              <a:rPr sz="2200" spc="-5" dirty="0">
                <a:solidFill>
                  <a:srgbClr val="404040"/>
                </a:solidFill>
                <a:latin typeface="Calibri"/>
                <a:cs typeface="Calibri"/>
              </a:rPr>
              <a:t>up </a:t>
            </a:r>
            <a:r>
              <a:rPr sz="2200" spc="-20" dirty="0">
                <a:solidFill>
                  <a:srgbClr val="404040"/>
                </a:solidFill>
                <a:latin typeface="Calibri"/>
                <a:cs typeface="Calibri"/>
              </a:rPr>
              <a:t>to </a:t>
            </a:r>
            <a:r>
              <a:rPr sz="2200" spc="-5" dirty="0">
                <a:solidFill>
                  <a:srgbClr val="404040"/>
                </a:solidFill>
                <a:latin typeface="Calibri"/>
                <a:cs typeface="Calibri"/>
              </a:rPr>
              <a:t>4 </a:t>
            </a:r>
            <a:r>
              <a:rPr sz="2200" spc="-15" dirty="0">
                <a:solidFill>
                  <a:srgbClr val="404040"/>
                </a:solidFill>
                <a:latin typeface="Calibri"/>
                <a:cs typeface="Calibri"/>
              </a:rPr>
              <a:t>face-to-face</a:t>
            </a:r>
            <a:r>
              <a:rPr sz="2200" spc="125" dirty="0">
                <a:solidFill>
                  <a:srgbClr val="404040"/>
                </a:solidFill>
                <a:latin typeface="Calibri"/>
                <a:cs typeface="Calibri"/>
              </a:rPr>
              <a:t> </a:t>
            </a:r>
            <a:r>
              <a:rPr sz="2200" spc="-5" dirty="0">
                <a:solidFill>
                  <a:srgbClr val="404040"/>
                </a:solidFill>
                <a:latin typeface="Calibri"/>
                <a:cs typeface="Calibri"/>
              </a:rPr>
              <a:t>visits</a:t>
            </a:r>
            <a:endParaRPr sz="2200" dirty="0">
              <a:latin typeface="Calibri"/>
              <a:cs typeface="Calibri"/>
            </a:endParaRPr>
          </a:p>
          <a:p>
            <a:pPr marL="788035" lvl="1" indent="-287020">
              <a:lnSpc>
                <a:spcPct val="100000"/>
              </a:lnSpc>
              <a:buClr>
                <a:srgbClr val="ACD333"/>
              </a:buClr>
              <a:buSzPct val="79545"/>
              <a:buFont typeface="Wingdings"/>
              <a:buChar char=""/>
              <a:tabLst>
                <a:tab pos="789305" algn="l"/>
              </a:tabLst>
            </a:pPr>
            <a:r>
              <a:rPr sz="2200" spc="-10" dirty="0">
                <a:solidFill>
                  <a:srgbClr val="404040"/>
                </a:solidFill>
                <a:latin typeface="Calibri"/>
                <a:cs typeface="Calibri"/>
              </a:rPr>
              <a:t>Meals delivery </a:t>
            </a:r>
            <a:r>
              <a:rPr sz="2200" spc="-5" dirty="0">
                <a:solidFill>
                  <a:srgbClr val="404040"/>
                </a:solidFill>
                <a:latin typeface="Calibri"/>
                <a:cs typeface="Calibri"/>
              </a:rPr>
              <a:t>services </a:t>
            </a:r>
            <a:r>
              <a:rPr sz="2200" spc="-10" dirty="0">
                <a:solidFill>
                  <a:srgbClr val="404040"/>
                </a:solidFill>
                <a:latin typeface="Calibri"/>
                <a:cs typeface="Calibri"/>
              </a:rPr>
              <a:t>following </a:t>
            </a:r>
            <a:r>
              <a:rPr sz="2200" spc="-5" dirty="0">
                <a:solidFill>
                  <a:srgbClr val="404040"/>
                </a:solidFill>
                <a:latin typeface="Calibri"/>
                <a:cs typeface="Calibri"/>
              </a:rPr>
              <a:t>a </a:t>
            </a:r>
            <a:r>
              <a:rPr sz="2200" spc="-10" dirty="0">
                <a:solidFill>
                  <a:srgbClr val="404040"/>
                </a:solidFill>
                <a:latin typeface="Calibri"/>
                <a:cs typeface="Calibri"/>
              </a:rPr>
              <a:t>hospital </a:t>
            </a:r>
            <a:r>
              <a:rPr sz="2200" spc="-25" dirty="0">
                <a:solidFill>
                  <a:srgbClr val="404040"/>
                </a:solidFill>
                <a:latin typeface="Calibri"/>
                <a:cs typeface="Calibri"/>
              </a:rPr>
              <a:t>stay </a:t>
            </a:r>
            <a:r>
              <a:rPr sz="2200" spc="-10" dirty="0">
                <a:solidFill>
                  <a:srgbClr val="404040"/>
                </a:solidFill>
                <a:latin typeface="Calibri"/>
                <a:cs typeface="Calibri"/>
              </a:rPr>
              <a:t>(2 meals/day </a:t>
            </a:r>
            <a:r>
              <a:rPr sz="2200" spc="-20" dirty="0">
                <a:solidFill>
                  <a:srgbClr val="404040"/>
                </a:solidFill>
                <a:latin typeface="Calibri"/>
                <a:cs typeface="Calibri"/>
              </a:rPr>
              <a:t>for </a:t>
            </a:r>
            <a:r>
              <a:rPr sz="2200" spc="-5" dirty="0">
                <a:solidFill>
                  <a:srgbClr val="404040"/>
                </a:solidFill>
                <a:latin typeface="Calibri"/>
                <a:cs typeface="Calibri"/>
              </a:rPr>
              <a:t>7</a:t>
            </a:r>
            <a:r>
              <a:rPr sz="2200" spc="100" dirty="0">
                <a:solidFill>
                  <a:srgbClr val="404040"/>
                </a:solidFill>
                <a:latin typeface="Calibri"/>
                <a:cs typeface="Calibri"/>
              </a:rPr>
              <a:t> </a:t>
            </a:r>
            <a:r>
              <a:rPr sz="2200" spc="-15" dirty="0">
                <a:solidFill>
                  <a:srgbClr val="404040"/>
                </a:solidFill>
                <a:latin typeface="Calibri"/>
                <a:cs typeface="Calibri"/>
              </a:rPr>
              <a:t>days)</a:t>
            </a:r>
            <a:endParaRPr sz="2200" dirty="0">
              <a:latin typeface="Calibri"/>
              <a:cs typeface="Calibri"/>
            </a:endParaRPr>
          </a:p>
        </p:txBody>
      </p:sp>
      <p:sp>
        <p:nvSpPr>
          <p:cNvPr id="6" name="Slide Number Placeholder 5">
            <a:extLst>
              <a:ext uri="{FF2B5EF4-FFF2-40B4-BE49-F238E27FC236}">
                <a16:creationId xmlns:a16="http://schemas.microsoft.com/office/drawing/2014/main" id="{290461FA-666F-4B79-90EE-F2CB9C173222}"/>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34</a:t>
            </a:fld>
            <a:endParaRPr lang="en-US" dirty="0"/>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22992" y="307929"/>
            <a:ext cx="9544050" cy="696595"/>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Components </a:t>
            </a:r>
            <a:r>
              <a:rPr spc="-5" dirty="0">
                <a:solidFill>
                  <a:srgbClr val="92D050"/>
                </a:solidFill>
              </a:rPr>
              <a:t>of SNP </a:t>
            </a:r>
            <a:r>
              <a:rPr dirty="0">
                <a:solidFill>
                  <a:srgbClr val="92D050"/>
                </a:solidFill>
              </a:rPr>
              <a:t>Model </a:t>
            </a:r>
            <a:r>
              <a:rPr spc="-5" dirty="0">
                <a:solidFill>
                  <a:srgbClr val="92D050"/>
                </a:solidFill>
              </a:rPr>
              <a:t>of</a:t>
            </a:r>
            <a:r>
              <a:rPr spc="-140" dirty="0">
                <a:solidFill>
                  <a:srgbClr val="92D050"/>
                </a:solidFill>
              </a:rPr>
              <a:t> </a:t>
            </a:r>
            <a:r>
              <a:rPr spc="-5" dirty="0">
                <a:solidFill>
                  <a:srgbClr val="92D050"/>
                </a:solidFill>
              </a:rPr>
              <a:t>Care</a:t>
            </a:r>
          </a:p>
        </p:txBody>
      </p:sp>
      <p:sp>
        <p:nvSpPr>
          <p:cNvPr id="4" name="object 4"/>
          <p:cNvSpPr txBox="1"/>
          <p:nvPr/>
        </p:nvSpPr>
        <p:spPr>
          <a:xfrm>
            <a:off x="590467" y="1363848"/>
            <a:ext cx="10866755" cy="3276600"/>
          </a:xfrm>
          <a:prstGeom prst="rect">
            <a:avLst/>
          </a:prstGeom>
        </p:spPr>
        <p:txBody>
          <a:bodyPr vert="horz" wrap="square" lIns="0" tIns="189230" rIns="0" bIns="0" rtlCol="0">
            <a:spAutoFit/>
          </a:bodyPr>
          <a:lstStyle/>
          <a:p>
            <a:pPr marL="12700">
              <a:lnSpc>
                <a:spcPct val="100000"/>
              </a:lnSpc>
              <a:spcBef>
                <a:spcPts val="1490"/>
              </a:spcBef>
            </a:pPr>
            <a:r>
              <a:rPr sz="2400" b="1" spc="-5" dirty="0">
                <a:solidFill>
                  <a:srgbClr val="404040"/>
                </a:solidFill>
                <a:latin typeface="Calibri"/>
                <a:cs typeface="Calibri"/>
              </a:rPr>
              <a:t>Community</a:t>
            </a:r>
            <a:r>
              <a:rPr sz="2400" b="1" spc="-20" dirty="0">
                <a:solidFill>
                  <a:srgbClr val="404040"/>
                </a:solidFill>
                <a:latin typeface="Calibri"/>
                <a:cs typeface="Calibri"/>
              </a:rPr>
              <a:t> </a:t>
            </a:r>
            <a:r>
              <a:rPr sz="2400" b="1" spc="-15" dirty="0">
                <a:solidFill>
                  <a:srgbClr val="404040"/>
                </a:solidFill>
                <a:latin typeface="Calibri"/>
                <a:cs typeface="Calibri"/>
              </a:rPr>
              <a:t>Partners</a:t>
            </a:r>
            <a:endParaRPr sz="2400">
              <a:latin typeface="Calibri"/>
              <a:cs typeface="Calibri"/>
            </a:endParaRPr>
          </a:p>
          <a:p>
            <a:pPr marL="355600" marR="23495" indent="-342900">
              <a:lnSpc>
                <a:spcPct val="100000"/>
              </a:lnSpc>
              <a:spcBef>
                <a:spcPts val="1045"/>
              </a:spcBef>
              <a:buClr>
                <a:srgbClr val="ACD333"/>
              </a:buClr>
              <a:buSzPct val="80555"/>
              <a:buFont typeface="Wingdings"/>
              <a:buChar char=""/>
              <a:tabLst>
                <a:tab pos="354965" algn="l"/>
                <a:tab pos="355600" algn="l"/>
              </a:tabLst>
            </a:pPr>
            <a:r>
              <a:rPr sz="1800" spc="-10" dirty="0">
                <a:solidFill>
                  <a:srgbClr val="404040"/>
                </a:solidFill>
                <a:latin typeface="Calibri"/>
                <a:cs typeface="Calibri"/>
              </a:rPr>
              <a:t>Ultimate partners </a:t>
            </a:r>
            <a:r>
              <a:rPr sz="1800" spc="-5" dirty="0">
                <a:solidFill>
                  <a:srgbClr val="404040"/>
                </a:solidFill>
                <a:latin typeface="Calibri"/>
                <a:cs typeface="Calibri"/>
              </a:rPr>
              <a:t>with </a:t>
            </a:r>
            <a:r>
              <a:rPr sz="1800" spc="-10" dirty="0">
                <a:solidFill>
                  <a:srgbClr val="404040"/>
                </a:solidFill>
                <a:latin typeface="Calibri"/>
                <a:cs typeface="Calibri"/>
              </a:rPr>
              <a:t>providers </a:t>
            </a:r>
            <a:r>
              <a:rPr sz="1800" spc="-5" dirty="0">
                <a:solidFill>
                  <a:srgbClr val="404040"/>
                </a:solidFill>
                <a:latin typeface="Calibri"/>
                <a:cs typeface="Calibri"/>
              </a:rPr>
              <a:t>within the community in </a:t>
            </a:r>
            <a:r>
              <a:rPr sz="1800" spc="-10" dirty="0">
                <a:solidFill>
                  <a:srgbClr val="404040"/>
                </a:solidFill>
                <a:latin typeface="Calibri"/>
                <a:cs typeface="Calibri"/>
              </a:rPr>
              <a:t>order to </a:t>
            </a:r>
            <a:r>
              <a:rPr sz="1800" spc="-5" dirty="0">
                <a:solidFill>
                  <a:srgbClr val="404040"/>
                </a:solidFill>
                <a:latin typeface="Calibri"/>
                <a:cs typeface="Calibri"/>
              </a:rPr>
              <a:t>deliver </a:t>
            </a:r>
            <a:r>
              <a:rPr sz="1800" dirty="0">
                <a:solidFill>
                  <a:srgbClr val="404040"/>
                </a:solidFill>
                <a:latin typeface="Calibri"/>
                <a:cs typeface="Calibri"/>
              </a:rPr>
              <a:t>needed </a:t>
            </a:r>
            <a:r>
              <a:rPr sz="1800" spc="-5" dirty="0">
                <a:solidFill>
                  <a:srgbClr val="404040"/>
                </a:solidFill>
                <a:latin typeface="Calibri"/>
                <a:cs typeface="Calibri"/>
              </a:rPr>
              <a:t>services </a:t>
            </a:r>
            <a:r>
              <a:rPr sz="1800" spc="-10" dirty="0">
                <a:solidFill>
                  <a:srgbClr val="404040"/>
                </a:solidFill>
                <a:latin typeface="Calibri"/>
                <a:cs typeface="Calibri"/>
              </a:rPr>
              <a:t>to </a:t>
            </a:r>
            <a:r>
              <a:rPr sz="1800" spc="-5" dirty="0">
                <a:solidFill>
                  <a:srgbClr val="404040"/>
                </a:solidFill>
                <a:latin typeface="Calibri"/>
                <a:cs typeface="Calibri"/>
              </a:rPr>
              <a:t>its </a:t>
            </a:r>
            <a:r>
              <a:rPr sz="1800" spc="-10" dirty="0">
                <a:solidFill>
                  <a:srgbClr val="404040"/>
                </a:solidFill>
                <a:latin typeface="Calibri"/>
                <a:cs typeface="Calibri"/>
              </a:rPr>
              <a:t>most vulnerable  </a:t>
            </a:r>
            <a:r>
              <a:rPr sz="1800" spc="-5" dirty="0">
                <a:solidFill>
                  <a:srgbClr val="404040"/>
                </a:solidFill>
                <a:latin typeface="Calibri"/>
                <a:cs typeface="Calibri"/>
              </a:rPr>
              <a:t>members, </a:t>
            </a:r>
            <a:r>
              <a:rPr sz="1800" dirty="0">
                <a:solidFill>
                  <a:srgbClr val="404040"/>
                </a:solidFill>
                <a:latin typeface="Calibri"/>
                <a:cs typeface="Calibri"/>
              </a:rPr>
              <a:t>and </a:t>
            </a:r>
            <a:r>
              <a:rPr sz="1800" spc="-10" dirty="0">
                <a:solidFill>
                  <a:srgbClr val="404040"/>
                </a:solidFill>
                <a:latin typeface="Calibri"/>
                <a:cs typeface="Calibri"/>
              </a:rPr>
              <a:t>works </a:t>
            </a:r>
            <a:r>
              <a:rPr sz="1800" spc="-5" dirty="0">
                <a:solidFill>
                  <a:srgbClr val="404040"/>
                </a:solidFill>
                <a:latin typeface="Calibri"/>
                <a:cs typeface="Calibri"/>
              </a:rPr>
              <a:t>with these </a:t>
            </a:r>
            <a:r>
              <a:rPr sz="1800" spc="-10" dirty="0">
                <a:solidFill>
                  <a:srgbClr val="404040"/>
                </a:solidFill>
                <a:latin typeface="Calibri"/>
                <a:cs typeface="Calibri"/>
              </a:rPr>
              <a:t>partners to </a:t>
            </a:r>
            <a:r>
              <a:rPr sz="1800" spc="-15" dirty="0">
                <a:solidFill>
                  <a:srgbClr val="404040"/>
                </a:solidFill>
                <a:latin typeface="Calibri"/>
                <a:cs typeface="Calibri"/>
              </a:rPr>
              <a:t>facilitate </a:t>
            </a:r>
            <a:r>
              <a:rPr sz="1800" dirty="0">
                <a:solidFill>
                  <a:srgbClr val="404040"/>
                </a:solidFill>
                <a:latin typeface="Calibri"/>
                <a:cs typeface="Calibri"/>
              </a:rPr>
              <a:t>member </a:t>
            </a:r>
            <a:r>
              <a:rPr sz="1800" spc="-5" dirty="0">
                <a:solidFill>
                  <a:srgbClr val="404040"/>
                </a:solidFill>
                <a:latin typeface="Calibri"/>
                <a:cs typeface="Calibri"/>
              </a:rPr>
              <a:t>or </a:t>
            </a:r>
            <a:r>
              <a:rPr sz="1800" spc="-10" dirty="0">
                <a:solidFill>
                  <a:srgbClr val="404040"/>
                </a:solidFill>
                <a:latin typeface="Calibri"/>
                <a:cs typeface="Calibri"/>
              </a:rPr>
              <a:t>caregiver </a:t>
            </a:r>
            <a:r>
              <a:rPr sz="1800" spc="-5" dirty="0">
                <a:solidFill>
                  <a:srgbClr val="404040"/>
                </a:solidFill>
                <a:latin typeface="Calibri"/>
                <a:cs typeface="Calibri"/>
              </a:rPr>
              <a:t>access </a:t>
            </a:r>
            <a:r>
              <a:rPr sz="1800" dirty="0">
                <a:solidFill>
                  <a:srgbClr val="404040"/>
                </a:solidFill>
                <a:latin typeface="Calibri"/>
                <a:cs typeface="Calibri"/>
              </a:rPr>
              <a:t>and </a:t>
            </a:r>
            <a:r>
              <a:rPr sz="1800" spc="-10" dirty="0">
                <a:solidFill>
                  <a:srgbClr val="404040"/>
                </a:solidFill>
                <a:latin typeface="Calibri"/>
                <a:cs typeface="Calibri"/>
              </a:rPr>
              <a:t>maintain continuity </a:t>
            </a:r>
            <a:r>
              <a:rPr sz="1800" spc="-5" dirty="0">
                <a:solidFill>
                  <a:srgbClr val="404040"/>
                </a:solidFill>
                <a:latin typeface="Calibri"/>
                <a:cs typeface="Calibri"/>
              </a:rPr>
              <a:t>of  services</a:t>
            </a:r>
            <a:endParaRPr sz="1800">
              <a:latin typeface="Calibri"/>
              <a:cs typeface="Calibri"/>
            </a:endParaRPr>
          </a:p>
          <a:p>
            <a:pPr marL="355600" marR="5080" indent="-342900">
              <a:lnSpc>
                <a:spcPct val="100000"/>
              </a:lnSpc>
              <a:spcBef>
                <a:spcPts val="994"/>
              </a:spcBef>
              <a:buClr>
                <a:srgbClr val="ACD333"/>
              </a:buClr>
              <a:buSzPct val="80555"/>
              <a:buFont typeface="Wingdings"/>
              <a:buChar char=""/>
              <a:tabLst>
                <a:tab pos="354965" algn="l"/>
                <a:tab pos="355600" algn="l"/>
              </a:tabLst>
            </a:pPr>
            <a:r>
              <a:rPr sz="1800" spc="-5" dirty="0">
                <a:solidFill>
                  <a:srgbClr val="404040"/>
                </a:solidFill>
                <a:latin typeface="Calibri"/>
                <a:cs typeface="Calibri"/>
              </a:rPr>
              <a:t>Community </a:t>
            </a:r>
            <a:r>
              <a:rPr sz="1800" spc="-10" dirty="0">
                <a:solidFill>
                  <a:srgbClr val="404040"/>
                </a:solidFill>
                <a:latin typeface="Calibri"/>
                <a:cs typeface="Calibri"/>
              </a:rPr>
              <a:t>partners </a:t>
            </a:r>
            <a:r>
              <a:rPr sz="1800" spc="-5" dirty="0">
                <a:solidFill>
                  <a:srgbClr val="404040"/>
                </a:solidFill>
                <a:latin typeface="Calibri"/>
                <a:cs typeface="Calibri"/>
              </a:rPr>
              <a:t>also </a:t>
            </a:r>
            <a:r>
              <a:rPr sz="1800" spc="-10" dirty="0">
                <a:solidFill>
                  <a:srgbClr val="404040"/>
                </a:solidFill>
                <a:latin typeface="Calibri"/>
                <a:cs typeface="Calibri"/>
              </a:rPr>
              <a:t>play </a:t>
            </a:r>
            <a:r>
              <a:rPr sz="1800" dirty="0">
                <a:solidFill>
                  <a:srgbClr val="404040"/>
                </a:solidFill>
                <a:latin typeface="Calibri"/>
                <a:cs typeface="Calibri"/>
              </a:rPr>
              <a:t>a </a:t>
            </a:r>
            <a:r>
              <a:rPr sz="1800" spc="-10" dirty="0">
                <a:solidFill>
                  <a:srgbClr val="404040"/>
                </a:solidFill>
                <a:latin typeface="Calibri"/>
                <a:cs typeface="Calibri"/>
              </a:rPr>
              <a:t>critical role </a:t>
            </a:r>
            <a:r>
              <a:rPr sz="1800" spc="-5" dirty="0">
                <a:solidFill>
                  <a:srgbClr val="404040"/>
                </a:solidFill>
                <a:latin typeface="Calibri"/>
                <a:cs typeface="Calibri"/>
              </a:rPr>
              <a:t>in assisting the </a:t>
            </a:r>
            <a:r>
              <a:rPr sz="1800" dirty="0">
                <a:solidFill>
                  <a:srgbClr val="404040"/>
                </a:solidFill>
                <a:latin typeface="Calibri"/>
                <a:cs typeface="Calibri"/>
              </a:rPr>
              <a:t>member </a:t>
            </a:r>
            <a:r>
              <a:rPr sz="1800" spc="-5" dirty="0">
                <a:solidFill>
                  <a:srgbClr val="404040"/>
                </a:solidFill>
                <a:latin typeface="Calibri"/>
                <a:cs typeface="Calibri"/>
              </a:rPr>
              <a:t>with financial </a:t>
            </a:r>
            <a:r>
              <a:rPr sz="1800" dirty="0">
                <a:solidFill>
                  <a:srgbClr val="404040"/>
                </a:solidFill>
                <a:latin typeface="Calibri"/>
                <a:cs typeface="Calibri"/>
              </a:rPr>
              <a:t>needs, </a:t>
            </a:r>
            <a:r>
              <a:rPr sz="1800" spc="-5" dirty="0">
                <a:solidFill>
                  <a:srgbClr val="404040"/>
                </a:solidFill>
                <a:latin typeface="Calibri"/>
                <a:cs typeface="Calibri"/>
              </a:rPr>
              <a:t>utility </a:t>
            </a:r>
            <a:r>
              <a:rPr sz="1800" spc="-10" dirty="0">
                <a:solidFill>
                  <a:srgbClr val="404040"/>
                </a:solidFill>
                <a:latin typeface="Calibri"/>
                <a:cs typeface="Calibri"/>
              </a:rPr>
              <a:t>assistance, </a:t>
            </a:r>
            <a:r>
              <a:rPr sz="1800" spc="-5" dirty="0">
                <a:solidFill>
                  <a:srgbClr val="404040"/>
                </a:solidFill>
                <a:latin typeface="Calibri"/>
                <a:cs typeface="Calibri"/>
              </a:rPr>
              <a:t>meals  </a:t>
            </a:r>
            <a:r>
              <a:rPr sz="1800" dirty="0">
                <a:solidFill>
                  <a:srgbClr val="404040"/>
                </a:solidFill>
                <a:latin typeface="Calibri"/>
                <a:cs typeface="Calibri"/>
              </a:rPr>
              <a:t>and </a:t>
            </a:r>
            <a:r>
              <a:rPr sz="1800" spc="-10" dirty="0">
                <a:solidFill>
                  <a:srgbClr val="404040"/>
                </a:solidFill>
                <a:latin typeface="Calibri"/>
                <a:cs typeface="Calibri"/>
              </a:rPr>
              <a:t>healthy food, </a:t>
            </a:r>
            <a:r>
              <a:rPr sz="1800" spc="-5" dirty="0">
                <a:solidFill>
                  <a:srgbClr val="404040"/>
                </a:solidFill>
                <a:latin typeface="Calibri"/>
                <a:cs typeface="Calibri"/>
              </a:rPr>
              <a:t>home </a:t>
            </a:r>
            <a:r>
              <a:rPr sz="1800" spc="-15" dirty="0">
                <a:solidFill>
                  <a:srgbClr val="404040"/>
                </a:solidFill>
                <a:latin typeface="Calibri"/>
                <a:cs typeface="Calibri"/>
              </a:rPr>
              <a:t>safety </a:t>
            </a:r>
            <a:r>
              <a:rPr sz="1800" spc="-5" dirty="0">
                <a:solidFill>
                  <a:srgbClr val="404040"/>
                </a:solidFill>
                <a:latin typeface="Calibri"/>
                <a:cs typeface="Calibri"/>
              </a:rPr>
              <a:t>solutions, </a:t>
            </a:r>
            <a:r>
              <a:rPr sz="1800" dirty="0">
                <a:solidFill>
                  <a:srgbClr val="404040"/>
                </a:solidFill>
                <a:latin typeface="Calibri"/>
                <a:cs typeface="Calibri"/>
              </a:rPr>
              <a:t>and </a:t>
            </a:r>
            <a:r>
              <a:rPr sz="1800" spc="-5" dirty="0">
                <a:solidFill>
                  <a:srgbClr val="404040"/>
                </a:solidFill>
                <a:latin typeface="Calibri"/>
                <a:cs typeface="Calibri"/>
              </a:rPr>
              <a:t>health </a:t>
            </a:r>
            <a:r>
              <a:rPr sz="1800" spc="-10" dirty="0">
                <a:solidFill>
                  <a:srgbClr val="404040"/>
                </a:solidFill>
                <a:latin typeface="Calibri"/>
                <a:cs typeface="Calibri"/>
              </a:rPr>
              <a:t>education</a:t>
            </a:r>
            <a:r>
              <a:rPr sz="1800" spc="120" dirty="0">
                <a:solidFill>
                  <a:srgbClr val="404040"/>
                </a:solidFill>
                <a:latin typeface="Calibri"/>
                <a:cs typeface="Calibri"/>
              </a:rPr>
              <a:t> </a:t>
            </a:r>
            <a:r>
              <a:rPr sz="1800" spc="-10" dirty="0">
                <a:solidFill>
                  <a:srgbClr val="404040"/>
                </a:solidFill>
                <a:latin typeface="Calibri"/>
                <a:cs typeface="Calibri"/>
              </a:rPr>
              <a:t>programs</a:t>
            </a:r>
            <a:endParaRPr sz="1800">
              <a:latin typeface="Calibri"/>
              <a:cs typeface="Calibri"/>
            </a:endParaRPr>
          </a:p>
          <a:p>
            <a:pPr marL="354965" marR="330835" indent="-342900">
              <a:lnSpc>
                <a:spcPct val="100000"/>
              </a:lnSpc>
              <a:spcBef>
                <a:spcPts val="994"/>
              </a:spcBef>
              <a:buClr>
                <a:srgbClr val="ACD333"/>
              </a:buClr>
              <a:buSzPct val="80555"/>
              <a:buFont typeface="Wingdings"/>
              <a:buChar char=""/>
              <a:tabLst>
                <a:tab pos="354965" algn="l"/>
                <a:tab pos="355600" algn="l"/>
              </a:tabLst>
            </a:pPr>
            <a:r>
              <a:rPr sz="1800" spc="-5" dirty="0">
                <a:solidFill>
                  <a:srgbClr val="404040"/>
                </a:solidFill>
                <a:latin typeface="Calibri"/>
                <a:cs typeface="Calibri"/>
              </a:rPr>
              <a:t>PCP </a:t>
            </a:r>
            <a:r>
              <a:rPr sz="1800" spc="-10" dirty="0">
                <a:solidFill>
                  <a:srgbClr val="404040"/>
                </a:solidFill>
                <a:latin typeface="Calibri"/>
                <a:cs typeface="Calibri"/>
              </a:rPr>
              <a:t>are encouraged to </a:t>
            </a:r>
            <a:r>
              <a:rPr sz="1800" spc="-15" dirty="0">
                <a:solidFill>
                  <a:srgbClr val="404040"/>
                </a:solidFill>
                <a:latin typeface="Calibri"/>
                <a:cs typeface="Calibri"/>
              </a:rPr>
              <a:t>contact </a:t>
            </a:r>
            <a:r>
              <a:rPr sz="1800" spc="-10" dirty="0">
                <a:solidFill>
                  <a:srgbClr val="404040"/>
                </a:solidFill>
                <a:latin typeface="Calibri"/>
                <a:cs typeface="Calibri"/>
              </a:rPr>
              <a:t>Ultimate </a:t>
            </a:r>
            <a:r>
              <a:rPr sz="1800" spc="-5" dirty="0">
                <a:solidFill>
                  <a:srgbClr val="404040"/>
                </a:solidFill>
                <a:latin typeface="Calibri"/>
                <a:cs typeface="Calibri"/>
              </a:rPr>
              <a:t>if they identify the </a:t>
            </a:r>
            <a:r>
              <a:rPr sz="1800" dirty="0">
                <a:solidFill>
                  <a:srgbClr val="404040"/>
                </a:solidFill>
                <a:latin typeface="Calibri"/>
                <a:cs typeface="Calibri"/>
              </a:rPr>
              <a:t>member has </a:t>
            </a:r>
            <a:r>
              <a:rPr sz="1800" spc="-15" dirty="0">
                <a:solidFill>
                  <a:srgbClr val="404040"/>
                </a:solidFill>
                <a:latin typeface="Calibri"/>
                <a:cs typeface="Calibri"/>
              </a:rPr>
              <a:t>any </a:t>
            </a:r>
            <a:r>
              <a:rPr sz="1800" spc="-5" dirty="0">
                <a:solidFill>
                  <a:srgbClr val="404040"/>
                </a:solidFill>
                <a:latin typeface="Calibri"/>
                <a:cs typeface="Calibri"/>
              </a:rPr>
              <a:t>non-medical </a:t>
            </a:r>
            <a:r>
              <a:rPr sz="1800" dirty="0">
                <a:solidFill>
                  <a:srgbClr val="404040"/>
                </a:solidFill>
                <a:latin typeface="Calibri"/>
                <a:cs typeface="Calibri"/>
              </a:rPr>
              <a:t>needs </a:t>
            </a:r>
            <a:r>
              <a:rPr sz="1800" spc="-5" dirty="0">
                <a:solidFill>
                  <a:srgbClr val="404040"/>
                </a:solidFill>
                <a:latin typeface="Calibri"/>
                <a:cs typeface="Calibri"/>
              </a:rPr>
              <a:t>that </a:t>
            </a:r>
            <a:r>
              <a:rPr sz="1800" spc="-10" dirty="0">
                <a:solidFill>
                  <a:srgbClr val="404040"/>
                </a:solidFill>
                <a:latin typeface="Calibri"/>
                <a:cs typeface="Calibri"/>
              </a:rPr>
              <a:t>could </a:t>
            </a:r>
            <a:r>
              <a:rPr sz="1800" dirty="0">
                <a:solidFill>
                  <a:srgbClr val="404040"/>
                </a:solidFill>
                <a:latin typeface="Calibri"/>
                <a:cs typeface="Calibri"/>
              </a:rPr>
              <a:t>be  </a:t>
            </a:r>
            <a:r>
              <a:rPr sz="1800" spc="-5" dirty="0">
                <a:solidFill>
                  <a:srgbClr val="404040"/>
                </a:solidFill>
                <a:latin typeface="Calibri"/>
                <a:cs typeface="Calibri"/>
              </a:rPr>
              <a:t>addressed by </a:t>
            </a:r>
            <a:r>
              <a:rPr sz="1800" dirty="0">
                <a:solidFill>
                  <a:srgbClr val="404040"/>
                </a:solidFill>
                <a:latin typeface="Calibri"/>
                <a:cs typeface="Calibri"/>
              </a:rPr>
              <a:t>a </a:t>
            </a:r>
            <a:r>
              <a:rPr sz="1800" spc="-5" dirty="0">
                <a:solidFill>
                  <a:srgbClr val="404040"/>
                </a:solidFill>
                <a:latin typeface="Calibri"/>
                <a:cs typeface="Calibri"/>
              </a:rPr>
              <a:t>community</a:t>
            </a:r>
            <a:r>
              <a:rPr sz="1800" spc="15" dirty="0">
                <a:solidFill>
                  <a:srgbClr val="404040"/>
                </a:solidFill>
                <a:latin typeface="Calibri"/>
                <a:cs typeface="Calibri"/>
              </a:rPr>
              <a:t> </a:t>
            </a:r>
            <a:r>
              <a:rPr sz="1800" spc="-5" dirty="0">
                <a:solidFill>
                  <a:srgbClr val="404040"/>
                </a:solidFill>
                <a:latin typeface="Calibri"/>
                <a:cs typeface="Calibri"/>
              </a:rPr>
              <a:t>partner</a:t>
            </a:r>
            <a:endParaRPr sz="1800">
              <a:latin typeface="Calibri"/>
              <a:cs typeface="Calibri"/>
            </a:endParaRPr>
          </a:p>
          <a:p>
            <a:pPr marL="355600" indent="-342900">
              <a:lnSpc>
                <a:spcPct val="100000"/>
              </a:lnSpc>
              <a:spcBef>
                <a:spcPts val="1010"/>
              </a:spcBef>
              <a:buClr>
                <a:srgbClr val="ACD333"/>
              </a:buClr>
              <a:buSzPct val="80555"/>
              <a:buFont typeface="Wingdings"/>
              <a:buChar char=""/>
              <a:tabLst>
                <a:tab pos="354965" algn="l"/>
                <a:tab pos="355600" algn="l"/>
              </a:tabLst>
            </a:pPr>
            <a:r>
              <a:rPr sz="1800" spc="-10" dirty="0">
                <a:solidFill>
                  <a:srgbClr val="404040"/>
                </a:solidFill>
                <a:latin typeface="Calibri"/>
                <a:cs typeface="Calibri"/>
              </a:rPr>
              <a:t>Examples </a:t>
            </a:r>
            <a:r>
              <a:rPr sz="1800" spc="-5" dirty="0">
                <a:solidFill>
                  <a:srgbClr val="404040"/>
                </a:solidFill>
                <a:latin typeface="Calibri"/>
                <a:cs typeface="Calibri"/>
              </a:rPr>
              <a:t>of additional services </a:t>
            </a:r>
            <a:r>
              <a:rPr sz="1800" spc="-10" dirty="0">
                <a:solidFill>
                  <a:srgbClr val="404040"/>
                </a:solidFill>
                <a:latin typeface="Calibri"/>
                <a:cs typeface="Calibri"/>
              </a:rPr>
              <a:t>available through </a:t>
            </a:r>
            <a:r>
              <a:rPr sz="1800" spc="-5" dirty="0">
                <a:solidFill>
                  <a:srgbClr val="404040"/>
                </a:solidFill>
                <a:latin typeface="Calibri"/>
                <a:cs typeface="Calibri"/>
              </a:rPr>
              <a:t>community </a:t>
            </a:r>
            <a:r>
              <a:rPr sz="1800" spc="-10" dirty="0">
                <a:solidFill>
                  <a:srgbClr val="404040"/>
                </a:solidFill>
                <a:latin typeface="Calibri"/>
                <a:cs typeface="Calibri"/>
              </a:rPr>
              <a:t>partners</a:t>
            </a:r>
            <a:r>
              <a:rPr sz="1800" spc="125" dirty="0">
                <a:solidFill>
                  <a:srgbClr val="404040"/>
                </a:solidFill>
                <a:latin typeface="Calibri"/>
                <a:cs typeface="Calibri"/>
              </a:rPr>
              <a:t> </a:t>
            </a:r>
            <a:r>
              <a:rPr sz="1800" spc="-5" dirty="0">
                <a:solidFill>
                  <a:srgbClr val="404040"/>
                </a:solidFill>
                <a:latin typeface="Calibri"/>
                <a:cs typeface="Calibri"/>
              </a:rPr>
              <a:t>include:</a:t>
            </a:r>
            <a:endParaRPr sz="1800">
              <a:latin typeface="Calibri"/>
              <a:cs typeface="Calibri"/>
            </a:endParaRPr>
          </a:p>
        </p:txBody>
      </p:sp>
      <p:graphicFrame>
        <p:nvGraphicFramePr>
          <p:cNvPr id="5" name="object 5"/>
          <p:cNvGraphicFramePr>
            <a:graphicFrameLocks noGrp="1"/>
          </p:cNvGraphicFramePr>
          <p:nvPr/>
        </p:nvGraphicFramePr>
        <p:xfrm>
          <a:off x="957475" y="4908481"/>
          <a:ext cx="10619740" cy="1478279"/>
        </p:xfrm>
        <a:graphic>
          <a:graphicData uri="http://schemas.openxmlformats.org/drawingml/2006/table">
            <a:tbl>
              <a:tblPr firstRow="1" bandRow="1">
                <a:tableStyleId>{2D5ABB26-0587-4C30-8999-92F81FD0307C}</a:tableStyleId>
              </a:tblPr>
              <a:tblGrid>
                <a:gridCol w="5309870">
                  <a:extLst>
                    <a:ext uri="{9D8B030D-6E8A-4147-A177-3AD203B41FA5}">
                      <a16:colId xmlns:a16="http://schemas.microsoft.com/office/drawing/2014/main" val="20000"/>
                    </a:ext>
                  </a:extLst>
                </a:gridCol>
                <a:gridCol w="5309870">
                  <a:extLst>
                    <a:ext uri="{9D8B030D-6E8A-4147-A177-3AD203B41FA5}">
                      <a16:colId xmlns:a16="http://schemas.microsoft.com/office/drawing/2014/main" val="20001"/>
                    </a:ext>
                  </a:extLst>
                </a:gridCol>
              </a:tblGrid>
              <a:tr h="365760">
                <a:tc>
                  <a:txBody>
                    <a:bodyPr/>
                    <a:lstStyle/>
                    <a:p>
                      <a:pPr marL="377825" indent="-287020">
                        <a:lnSpc>
                          <a:spcPct val="100000"/>
                        </a:lnSpc>
                        <a:spcBef>
                          <a:spcPts val="325"/>
                        </a:spcBef>
                        <a:buFont typeface="Wingdings"/>
                        <a:buChar char=""/>
                        <a:tabLst>
                          <a:tab pos="378460" algn="l"/>
                        </a:tabLst>
                      </a:pPr>
                      <a:r>
                        <a:rPr sz="1800" b="1" dirty="0">
                          <a:latin typeface="Century Gothic"/>
                          <a:cs typeface="Century Gothic"/>
                        </a:rPr>
                        <a:t>Telephone</a:t>
                      </a:r>
                      <a:r>
                        <a:rPr sz="1800" b="1" spc="-30" dirty="0">
                          <a:latin typeface="Century Gothic"/>
                          <a:cs typeface="Century Gothic"/>
                        </a:rPr>
                        <a:t> </a:t>
                      </a:r>
                      <a:r>
                        <a:rPr sz="1800" b="1" dirty="0">
                          <a:latin typeface="Century Gothic"/>
                          <a:cs typeface="Century Gothic"/>
                        </a:rPr>
                        <a:t>Assistance</a:t>
                      </a:r>
                      <a:endParaRPr sz="1800">
                        <a:latin typeface="Century Gothic"/>
                        <a:cs typeface="Century Gothic"/>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377190" indent="-287020">
                        <a:lnSpc>
                          <a:spcPct val="100000"/>
                        </a:lnSpc>
                        <a:spcBef>
                          <a:spcPts val="325"/>
                        </a:spcBef>
                        <a:buFont typeface="Wingdings"/>
                        <a:buChar char=""/>
                        <a:tabLst>
                          <a:tab pos="377825" algn="l"/>
                        </a:tabLst>
                      </a:pPr>
                      <a:r>
                        <a:rPr sz="1800" b="1" spc="-5" dirty="0">
                          <a:latin typeface="Century Gothic"/>
                          <a:cs typeface="Century Gothic"/>
                        </a:rPr>
                        <a:t>Smoking </a:t>
                      </a:r>
                      <a:r>
                        <a:rPr sz="1800" b="1" dirty="0">
                          <a:latin typeface="Century Gothic"/>
                          <a:cs typeface="Century Gothic"/>
                        </a:rPr>
                        <a:t>Cessation</a:t>
                      </a:r>
                      <a:endParaRPr sz="1800">
                        <a:latin typeface="Century Gothic"/>
                        <a:cs typeface="Century Gothic"/>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extLst>
                  <a:ext uri="{0D108BD9-81ED-4DB2-BD59-A6C34878D82A}">
                    <a16:rowId xmlns:a16="http://schemas.microsoft.com/office/drawing/2014/main" val="10000"/>
                  </a:ext>
                </a:extLst>
              </a:tr>
              <a:tr h="370840">
                <a:tc>
                  <a:txBody>
                    <a:bodyPr/>
                    <a:lstStyle/>
                    <a:p>
                      <a:pPr marL="377190" indent="-287020">
                        <a:lnSpc>
                          <a:spcPct val="100000"/>
                        </a:lnSpc>
                        <a:spcBef>
                          <a:spcPts val="320"/>
                        </a:spcBef>
                        <a:buFont typeface="Wingdings"/>
                        <a:buChar char=""/>
                        <a:tabLst>
                          <a:tab pos="377825" algn="l"/>
                        </a:tabLst>
                      </a:pPr>
                      <a:r>
                        <a:rPr sz="1800" b="1" spc="-5" dirty="0">
                          <a:latin typeface="Century Gothic"/>
                          <a:cs typeface="Century Gothic"/>
                        </a:rPr>
                        <a:t>Referrals </a:t>
                      </a:r>
                      <a:r>
                        <a:rPr sz="1800" b="1" dirty="0">
                          <a:latin typeface="Century Gothic"/>
                          <a:cs typeface="Century Gothic"/>
                        </a:rPr>
                        <a:t>to</a:t>
                      </a:r>
                      <a:r>
                        <a:rPr sz="1800" b="1" spc="-15" dirty="0">
                          <a:latin typeface="Century Gothic"/>
                          <a:cs typeface="Century Gothic"/>
                        </a:rPr>
                        <a:t> </a:t>
                      </a:r>
                      <a:r>
                        <a:rPr sz="1800" b="1" dirty="0">
                          <a:latin typeface="Century Gothic"/>
                          <a:cs typeface="Century Gothic"/>
                        </a:rPr>
                        <a:t>Medicaid</a:t>
                      </a:r>
                      <a:endParaRPr sz="1800">
                        <a:latin typeface="Century Gothic"/>
                        <a:cs typeface="Century Gothic"/>
                      </a:endParaRPr>
                    </a:p>
                  </a:txBody>
                  <a:tcPr marL="0" marR="0" marT="40640" marB="0">
                    <a:lnT w="38100" cap="flat" cmpd="sng" algn="ctr">
                      <a:solidFill>
                        <a:srgbClr val="FFFFFF"/>
                      </a:solidFill>
                      <a:prstDash val="solid"/>
                      <a:round/>
                      <a:headEnd type="none" w="med" len="med"/>
                      <a:tailEnd type="none" w="med" len="med"/>
                    </a:lnT>
                    <a:solidFill>
                      <a:srgbClr val="FFFFFF"/>
                    </a:solidFill>
                  </a:tcPr>
                </a:tc>
                <a:tc>
                  <a:txBody>
                    <a:bodyPr/>
                    <a:lstStyle/>
                    <a:p>
                      <a:pPr marL="377190" indent="-287020">
                        <a:lnSpc>
                          <a:spcPct val="100000"/>
                        </a:lnSpc>
                        <a:spcBef>
                          <a:spcPts val="320"/>
                        </a:spcBef>
                        <a:buFont typeface="Wingdings"/>
                        <a:buChar char=""/>
                        <a:tabLst>
                          <a:tab pos="377825" algn="l"/>
                        </a:tabLst>
                      </a:pPr>
                      <a:r>
                        <a:rPr sz="1800" b="1" dirty="0">
                          <a:latin typeface="Century Gothic"/>
                          <a:cs typeface="Century Gothic"/>
                        </a:rPr>
                        <a:t>Food</a:t>
                      </a:r>
                      <a:r>
                        <a:rPr sz="1800" b="1" spc="-20" dirty="0">
                          <a:latin typeface="Century Gothic"/>
                          <a:cs typeface="Century Gothic"/>
                        </a:rPr>
                        <a:t> </a:t>
                      </a:r>
                      <a:r>
                        <a:rPr sz="1800" b="1" spc="-5" dirty="0">
                          <a:latin typeface="Century Gothic"/>
                          <a:cs typeface="Century Gothic"/>
                        </a:rPr>
                        <a:t>Banks</a:t>
                      </a:r>
                      <a:endParaRPr sz="1800">
                        <a:latin typeface="Century Gothic"/>
                        <a:cs typeface="Century Gothic"/>
                      </a:endParaRPr>
                    </a:p>
                  </a:txBody>
                  <a:tcPr marL="0" marR="0" marT="40640" marB="0">
                    <a:lnT w="38100" cap="flat" cmpd="sng" algn="ctr">
                      <a:solidFill>
                        <a:srgbClr val="FFFFFF"/>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370839">
                <a:tc>
                  <a:txBody>
                    <a:bodyPr/>
                    <a:lstStyle/>
                    <a:p>
                      <a:pPr marL="377190" indent="-287020">
                        <a:lnSpc>
                          <a:spcPct val="100000"/>
                        </a:lnSpc>
                        <a:spcBef>
                          <a:spcPts val="320"/>
                        </a:spcBef>
                        <a:buFont typeface="Wingdings"/>
                        <a:buChar char=""/>
                        <a:tabLst>
                          <a:tab pos="377825" algn="l"/>
                        </a:tabLst>
                      </a:pPr>
                      <a:r>
                        <a:rPr sz="1800" b="1" dirty="0">
                          <a:latin typeface="Century Gothic"/>
                          <a:cs typeface="Century Gothic"/>
                        </a:rPr>
                        <a:t>Community </a:t>
                      </a:r>
                      <a:r>
                        <a:rPr sz="1800" b="1" spc="-5" dirty="0">
                          <a:latin typeface="Century Gothic"/>
                          <a:cs typeface="Century Gothic"/>
                        </a:rPr>
                        <a:t>Diabetes Education</a:t>
                      </a:r>
                      <a:r>
                        <a:rPr sz="1800" b="1" spc="-85" dirty="0">
                          <a:latin typeface="Century Gothic"/>
                          <a:cs typeface="Century Gothic"/>
                        </a:rPr>
                        <a:t> </a:t>
                      </a:r>
                      <a:r>
                        <a:rPr sz="1800" b="1" spc="-5" dirty="0">
                          <a:latin typeface="Century Gothic"/>
                          <a:cs typeface="Century Gothic"/>
                        </a:rPr>
                        <a:t>Programs</a:t>
                      </a:r>
                      <a:endParaRPr sz="1800">
                        <a:latin typeface="Century Gothic"/>
                        <a:cs typeface="Century Gothic"/>
                      </a:endParaRPr>
                    </a:p>
                  </a:txBody>
                  <a:tcPr marL="0" marR="0" marT="40640" marB="0">
                    <a:lnL w="12700">
                      <a:solidFill>
                        <a:srgbClr val="FFFFFF"/>
                      </a:solidFill>
                      <a:prstDash val="solid"/>
                    </a:lnL>
                    <a:lnR w="12700">
                      <a:solidFill>
                        <a:srgbClr val="FFFFFF"/>
                      </a:solidFill>
                      <a:prstDash val="solid"/>
                    </a:lnR>
                    <a:lnB w="12700">
                      <a:solidFill>
                        <a:srgbClr val="FFFFFF"/>
                      </a:solidFill>
                      <a:prstDash val="solid"/>
                    </a:lnB>
                  </a:tcPr>
                </a:tc>
                <a:tc>
                  <a:txBody>
                    <a:bodyPr/>
                    <a:lstStyle/>
                    <a:p>
                      <a:pPr marL="377190" indent="-287020">
                        <a:lnSpc>
                          <a:spcPct val="100000"/>
                        </a:lnSpc>
                        <a:spcBef>
                          <a:spcPts val="320"/>
                        </a:spcBef>
                        <a:buFont typeface="Wingdings"/>
                        <a:buChar char=""/>
                        <a:tabLst>
                          <a:tab pos="377825" algn="l"/>
                        </a:tabLst>
                      </a:pPr>
                      <a:r>
                        <a:rPr sz="1800" b="1" spc="-5" dirty="0">
                          <a:latin typeface="Century Gothic"/>
                          <a:cs typeface="Century Gothic"/>
                        </a:rPr>
                        <a:t>Housing</a:t>
                      </a:r>
                      <a:r>
                        <a:rPr sz="1800" b="1" spc="-20" dirty="0">
                          <a:latin typeface="Century Gothic"/>
                          <a:cs typeface="Century Gothic"/>
                        </a:rPr>
                        <a:t> </a:t>
                      </a:r>
                      <a:r>
                        <a:rPr sz="1800" b="1" dirty="0">
                          <a:latin typeface="Century Gothic"/>
                          <a:cs typeface="Century Gothic"/>
                        </a:rPr>
                        <a:t>Assistance</a:t>
                      </a:r>
                      <a:endParaRPr sz="1800">
                        <a:latin typeface="Century Gothic"/>
                        <a:cs typeface="Century Gothic"/>
                      </a:endParaRPr>
                    </a:p>
                  </a:txBody>
                  <a:tcPr marL="0" marR="0" marT="40640" marB="0">
                    <a:lnL w="12700">
                      <a:solidFill>
                        <a:srgbClr val="FFFFFF"/>
                      </a:solidFill>
                      <a:prstDash val="solid"/>
                    </a:lnL>
                    <a:lnR w="12700">
                      <a:solidFill>
                        <a:srgbClr val="FFFFFF"/>
                      </a:solidFill>
                      <a:prstDash val="solid"/>
                    </a:lnR>
                    <a:lnB w="12700">
                      <a:solidFill>
                        <a:srgbClr val="FFFFFF"/>
                      </a:solidFill>
                      <a:prstDash val="solid"/>
                    </a:lnB>
                  </a:tcPr>
                </a:tc>
                <a:extLst>
                  <a:ext uri="{0D108BD9-81ED-4DB2-BD59-A6C34878D82A}">
                    <a16:rowId xmlns:a16="http://schemas.microsoft.com/office/drawing/2014/main" val="10002"/>
                  </a:ext>
                </a:extLst>
              </a:tr>
              <a:tr h="370840">
                <a:tc>
                  <a:txBody>
                    <a:bodyPr/>
                    <a:lstStyle/>
                    <a:p>
                      <a:pPr marL="377190" indent="-287020">
                        <a:lnSpc>
                          <a:spcPct val="100000"/>
                        </a:lnSpc>
                        <a:spcBef>
                          <a:spcPts val="320"/>
                        </a:spcBef>
                        <a:buFont typeface="Wingdings"/>
                        <a:buChar char=""/>
                        <a:tabLst>
                          <a:tab pos="377190" algn="l"/>
                        </a:tabLst>
                      </a:pPr>
                      <a:r>
                        <a:rPr sz="1800" b="1" spc="-5" dirty="0">
                          <a:latin typeface="Century Gothic"/>
                          <a:cs typeface="Century Gothic"/>
                        </a:rPr>
                        <a:t>Programs </a:t>
                      </a:r>
                      <a:r>
                        <a:rPr sz="1800" b="1" dirty="0">
                          <a:latin typeface="Century Gothic"/>
                          <a:cs typeface="Century Gothic"/>
                        </a:rPr>
                        <a:t>to </a:t>
                      </a:r>
                      <a:r>
                        <a:rPr sz="1800" b="1" spc="-5" dirty="0">
                          <a:latin typeface="Century Gothic"/>
                          <a:cs typeface="Century Gothic"/>
                        </a:rPr>
                        <a:t>help </a:t>
                      </a:r>
                      <a:r>
                        <a:rPr sz="1800" b="1" dirty="0">
                          <a:latin typeface="Century Gothic"/>
                          <a:cs typeface="Century Gothic"/>
                        </a:rPr>
                        <a:t>with </a:t>
                      </a:r>
                      <a:r>
                        <a:rPr sz="1800" b="1" spc="-5" dirty="0">
                          <a:latin typeface="Century Gothic"/>
                          <a:cs typeface="Century Gothic"/>
                        </a:rPr>
                        <a:t>paying</a:t>
                      </a:r>
                      <a:r>
                        <a:rPr sz="1800" b="1" spc="-60" dirty="0">
                          <a:latin typeface="Century Gothic"/>
                          <a:cs typeface="Century Gothic"/>
                        </a:rPr>
                        <a:t> </a:t>
                      </a:r>
                      <a:r>
                        <a:rPr sz="1800" b="1" spc="-5" dirty="0">
                          <a:latin typeface="Century Gothic"/>
                          <a:cs typeface="Century Gothic"/>
                        </a:rPr>
                        <a:t>bills</a:t>
                      </a:r>
                      <a:endParaRPr sz="1800">
                        <a:latin typeface="Century Gothic"/>
                        <a:cs typeface="Century Gothic"/>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76555" indent="-287020">
                        <a:lnSpc>
                          <a:spcPct val="100000"/>
                        </a:lnSpc>
                        <a:spcBef>
                          <a:spcPts val="320"/>
                        </a:spcBef>
                        <a:buFont typeface="Wingdings"/>
                        <a:buChar char=""/>
                        <a:tabLst>
                          <a:tab pos="377190" algn="l"/>
                        </a:tabLst>
                      </a:pPr>
                      <a:r>
                        <a:rPr sz="1800" b="1" dirty="0">
                          <a:latin typeface="Century Gothic"/>
                          <a:cs typeface="Century Gothic"/>
                        </a:rPr>
                        <a:t>Grab </a:t>
                      </a:r>
                      <a:r>
                        <a:rPr sz="1800" b="1" spc="-5" dirty="0">
                          <a:latin typeface="Century Gothic"/>
                          <a:cs typeface="Century Gothic"/>
                        </a:rPr>
                        <a:t>Bar </a:t>
                      </a:r>
                      <a:r>
                        <a:rPr sz="1800" b="1" dirty="0">
                          <a:latin typeface="Century Gothic"/>
                          <a:cs typeface="Century Gothic"/>
                        </a:rPr>
                        <a:t>Installation</a:t>
                      </a:r>
                      <a:endParaRPr sz="1800">
                        <a:latin typeface="Century Gothic"/>
                        <a:cs typeface="Century Gothic"/>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55D9ABC6-06D4-4FB1-8478-4D82422ACECD}"/>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35</a:t>
            </a:fld>
            <a:endParaRPr lang="en-US" dirty="0"/>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5036-1C1E-42CE-92AC-6007B6BB0572}"/>
              </a:ext>
            </a:extLst>
          </p:cNvPr>
          <p:cNvSpPr>
            <a:spLocks noGrp="1"/>
          </p:cNvSpPr>
          <p:nvPr>
            <p:ph type="title"/>
          </p:nvPr>
        </p:nvSpPr>
        <p:spPr>
          <a:xfrm>
            <a:off x="1322992" y="307929"/>
            <a:ext cx="9546015" cy="677108"/>
          </a:xfrm>
        </p:spPr>
        <p:txBody>
          <a:bodyPr/>
          <a:lstStyle/>
          <a:p>
            <a:r>
              <a:rPr lang="en-US" dirty="0">
                <a:solidFill>
                  <a:srgbClr val="92D050"/>
                </a:solidFill>
              </a:rPr>
              <a:t>Contact Information</a:t>
            </a:r>
          </a:p>
        </p:txBody>
      </p:sp>
      <p:sp>
        <p:nvSpPr>
          <p:cNvPr id="3" name="Text Placeholder 2">
            <a:extLst>
              <a:ext uri="{FF2B5EF4-FFF2-40B4-BE49-F238E27FC236}">
                <a16:creationId xmlns:a16="http://schemas.microsoft.com/office/drawing/2014/main" id="{72E36A97-BC85-406A-85D1-7619BBCD0938}"/>
              </a:ext>
            </a:extLst>
          </p:cNvPr>
          <p:cNvSpPr>
            <a:spLocks noGrp="1"/>
          </p:cNvSpPr>
          <p:nvPr>
            <p:ph type="body" idx="1"/>
          </p:nvPr>
        </p:nvSpPr>
        <p:spPr>
          <a:xfrm>
            <a:off x="558247" y="1412615"/>
            <a:ext cx="11075504" cy="6647974"/>
          </a:xfrm>
        </p:spPr>
        <p:txBody>
          <a:bodyPr/>
          <a:lstStyle/>
          <a:p>
            <a:r>
              <a:rPr lang="en-US" dirty="0"/>
              <a:t>To obtain a member’s care plan, refer a patient for additional services, request an interdisciplinary care team meeting for a member, or obtain additional information about the Ultimate SNP Model of Care, please contact us:</a:t>
            </a:r>
          </a:p>
          <a:p>
            <a:endParaRPr lang="en-US" dirty="0"/>
          </a:p>
          <a:p>
            <a:r>
              <a:rPr lang="en-US" dirty="0"/>
              <a:t>By Phone:</a:t>
            </a:r>
          </a:p>
          <a:p>
            <a:r>
              <a:rPr lang="en-US" dirty="0"/>
              <a:t>Member Services		(888) 657-4170</a:t>
            </a:r>
          </a:p>
          <a:p>
            <a:r>
              <a:rPr lang="en-US" dirty="0"/>
              <a:t>Provider Services		(888) 657-4171</a:t>
            </a:r>
          </a:p>
          <a:p>
            <a:r>
              <a:rPr lang="en-US" dirty="0"/>
              <a:t>Provider Relations		(352) 515-5963</a:t>
            </a:r>
          </a:p>
          <a:p>
            <a:r>
              <a:rPr lang="en-US" dirty="0"/>
              <a:t>Provider Relations Fax	(352) 515-5976</a:t>
            </a:r>
          </a:p>
          <a:p>
            <a:endParaRPr lang="en-US" dirty="0"/>
          </a:p>
          <a:p>
            <a:r>
              <a:rPr lang="en-US" dirty="0"/>
              <a:t>By Web:</a:t>
            </a:r>
          </a:p>
          <a:p>
            <a:r>
              <a:rPr lang="en-US" dirty="0"/>
              <a:t>Provider Portal: https://ultproviderweb.tmghealth.com/portal/home</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56A8E76-E9E0-4CE5-9177-01B26DC8C850}"/>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36</a:t>
            </a:fld>
            <a:endParaRPr lang="en-US" dirty="0"/>
          </a:p>
        </p:txBody>
      </p:sp>
    </p:spTree>
    <p:extLst>
      <p:ext uri="{BB962C8B-B14F-4D97-AF65-F5344CB8AC3E}">
        <p14:creationId xmlns:p14="http://schemas.microsoft.com/office/powerpoint/2010/main" val="1630412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066800" y="2221093"/>
            <a:ext cx="10441746" cy="1243964"/>
          </a:xfrm>
          <a:prstGeom prst="rect">
            <a:avLst/>
          </a:prstGeom>
        </p:spPr>
        <p:txBody>
          <a:bodyPr vert="horz" wrap="square" lIns="0" tIns="12065" rIns="0" bIns="0" rtlCol="0">
            <a:spAutoFit/>
          </a:bodyPr>
          <a:lstStyle/>
          <a:p>
            <a:pPr marL="6403340" marR="5080" indent="462915">
              <a:lnSpc>
                <a:spcPct val="100000"/>
              </a:lnSpc>
              <a:spcBef>
                <a:spcPts val="95"/>
              </a:spcBef>
            </a:pPr>
            <a:r>
              <a:rPr spc="-5" dirty="0">
                <a:solidFill>
                  <a:srgbClr val="92D050"/>
                </a:solidFill>
              </a:rPr>
              <a:t>Please </a:t>
            </a:r>
            <a:r>
              <a:rPr spc="-10" dirty="0">
                <a:solidFill>
                  <a:srgbClr val="92D050"/>
                </a:solidFill>
              </a:rPr>
              <a:t>Sign </a:t>
            </a:r>
            <a:r>
              <a:rPr spc="-5" dirty="0">
                <a:solidFill>
                  <a:srgbClr val="92D050"/>
                </a:solidFill>
              </a:rPr>
              <a:t>the  </a:t>
            </a:r>
            <a:r>
              <a:rPr lang="en-US" spc="-5" dirty="0">
                <a:solidFill>
                  <a:srgbClr val="92D050"/>
                </a:solidFill>
              </a:rPr>
              <a:t>       </a:t>
            </a:r>
            <a:r>
              <a:rPr spc="-50" dirty="0">
                <a:solidFill>
                  <a:srgbClr val="92D050"/>
                </a:solidFill>
              </a:rPr>
              <a:t>Training</a:t>
            </a:r>
            <a:r>
              <a:rPr spc="-25" dirty="0">
                <a:solidFill>
                  <a:srgbClr val="92D050"/>
                </a:solidFill>
              </a:rPr>
              <a:t> </a:t>
            </a:r>
            <a:r>
              <a:rPr spc="-35" dirty="0">
                <a:solidFill>
                  <a:srgbClr val="92D050"/>
                </a:solidFill>
              </a:rPr>
              <a:t>Attestation</a:t>
            </a:r>
          </a:p>
        </p:txBody>
      </p:sp>
      <p:sp>
        <p:nvSpPr>
          <p:cNvPr id="3" name="object 3"/>
          <p:cNvSpPr/>
          <p:nvPr/>
        </p:nvSpPr>
        <p:spPr>
          <a:xfrm>
            <a:off x="783336" y="1275588"/>
            <a:ext cx="4983479" cy="388010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670176" y="4495993"/>
            <a:ext cx="3243580"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ACD333"/>
                </a:solidFill>
                <a:latin typeface="Century Gothic"/>
                <a:cs typeface="Century Gothic"/>
              </a:rPr>
              <a:t>Thank</a:t>
            </a:r>
            <a:r>
              <a:rPr sz="4800" b="1" spc="-110" dirty="0">
                <a:solidFill>
                  <a:srgbClr val="ACD333"/>
                </a:solidFill>
                <a:latin typeface="Century Gothic"/>
                <a:cs typeface="Century Gothic"/>
              </a:rPr>
              <a:t> </a:t>
            </a:r>
            <a:r>
              <a:rPr sz="4800" b="1" spc="-5" dirty="0">
                <a:solidFill>
                  <a:srgbClr val="ACD333"/>
                </a:solidFill>
                <a:latin typeface="Century Gothic"/>
                <a:cs typeface="Century Gothic"/>
              </a:rPr>
              <a:t>You!</a:t>
            </a:r>
            <a:endParaRPr sz="4800">
              <a:latin typeface="Century Gothic"/>
              <a:cs typeface="Century Gothic"/>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870330" y="307929"/>
            <a:ext cx="10451465" cy="696595"/>
          </a:xfrm>
          <a:prstGeom prst="rect">
            <a:avLst/>
          </a:prstGeom>
        </p:spPr>
        <p:txBody>
          <a:bodyPr vert="horz" wrap="square" lIns="0" tIns="12700" rIns="0" bIns="0" rtlCol="0">
            <a:spAutoFit/>
          </a:bodyPr>
          <a:lstStyle/>
          <a:p>
            <a:pPr marL="12700">
              <a:lnSpc>
                <a:spcPct val="100000"/>
              </a:lnSpc>
              <a:spcBef>
                <a:spcPts val="100"/>
              </a:spcBef>
              <a:tabLst>
                <a:tab pos="2097405" algn="l"/>
              </a:tabLst>
            </a:pPr>
            <a:r>
              <a:rPr dirty="0">
                <a:solidFill>
                  <a:srgbClr val="92D050"/>
                </a:solidFill>
              </a:rPr>
              <a:t>What</a:t>
            </a:r>
            <a:r>
              <a:rPr spc="-25" dirty="0">
                <a:solidFill>
                  <a:srgbClr val="92D050"/>
                </a:solidFill>
              </a:rPr>
              <a:t> </a:t>
            </a:r>
            <a:r>
              <a:rPr spc="-5" dirty="0">
                <a:solidFill>
                  <a:srgbClr val="92D050"/>
                </a:solidFill>
              </a:rPr>
              <a:t>is	</a:t>
            </a:r>
            <a:r>
              <a:rPr dirty="0">
                <a:solidFill>
                  <a:srgbClr val="92D050"/>
                </a:solidFill>
              </a:rPr>
              <a:t>a Special Needs Plan </a:t>
            </a:r>
            <a:r>
              <a:rPr spc="-5" dirty="0">
                <a:solidFill>
                  <a:srgbClr val="92D050"/>
                </a:solidFill>
              </a:rPr>
              <a:t>(SNP)</a:t>
            </a:r>
            <a:r>
              <a:rPr lang="en-US" spc="-5" dirty="0">
                <a:solidFill>
                  <a:srgbClr val="92D050"/>
                </a:solidFill>
                <a:latin typeface="Arial" panose="020B0604020202020204" pitchFamily="34" charset="0"/>
              </a:rPr>
              <a:t>?</a:t>
            </a:r>
            <a:endParaRPr spc="-5" dirty="0">
              <a:solidFill>
                <a:srgbClr val="92D050"/>
              </a:solidFill>
              <a:latin typeface="Arial" panose="020B0604020202020204" pitchFamily="34" charset="0"/>
            </a:endParaRPr>
          </a:p>
        </p:txBody>
      </p:sp>
      <p:sp>
        <p:nvSpPr>
          <p:cNvPr id="5" name="object 5"/>
          <p:cNvSpPr txBox="1"/>
          <p:nvPr/>
        </p:nvSpPr>
        <p:spPr>
          <a:xfrm>
            <a:off x="590467" y="1788625"/>
            <a:ext cx="11153775" cy="4321810"/>
          </a:xfrm>
          <a:prstGeom prst="rect">
            <a:avLst/>
          </a:prstGeom>
        </p:spPr>
        <p:txBody>
          <a:bodyPr vert="horz" wrap="square" lIns="0" tIns="12065" rIns="0" bIns="0" rtlCol="0">
            <a:spAutoFit/>
          </a:bodyPr>
          <a:lstStyle/>
          <a:p>
            <a:pPr marL="355600" marR="5080" indent="-342900">
              <a:lnSpc>
                <a:spcPct val="100000"/>
              </a:lnSpc>
              <a:spcBef>
                <a:spcPts val="95"/>
              </a:spcBef>
              <a:buClr>
                <a:srgbClr val="ACD333"/>
              </a:buClr>
              <a:buSzPct val="80357"/>
              <a:buFont typeface="Wingdings 3"/>
              <a:buChar char=""/>
              <a:tabLst>
                <a:tab pos="355600" algn="l"/>
              </a:tabLst>
            </a:pPr>
            <a:r>
              <a:rPr sz="2800" spc="-20" dirty="0">
                <a:solidFill>
                  <a:srgbClr val="404040"/>
                </a:solidFill>
                <a:latin typeface="Calibri"/>
                <a:cs typeface="Calibri"/>
              </a:rPr>
              <a:t>SNPs are </a:t>
            </a:r>
            <a:r>
              <a:rPr sz="2800" spc="-5" dirty="0">
                <a:solidFill>
                  <a:srgbClr val="404040"/>
                </a:solidFill>
                <a:latin typeface="Calibri"/>
                <a:cs typeface="Calibri"/>
              </a:rPr>
              <a:t>a special </a:t>
            </a:r>
            <a:r>
              <a:rPr sz="2800" spc="-10" dirty="0">
                <a:solidFill>
                  <a:srgbClr val="404040"/>
                </a:solidFill>
                <a:latin typeface="Calibri"/>
                <a:cs typeface="Calibri"/>
              </a:rPr>
              <a:t>type </a:t>
            </a:r>
            <a:r>
              <a:rPr sz="2800" spc="-5" dirty="0">
                <a:solidFill>
                  <a:srgbClr val="404040"/>
                </a:solidFill>
                <a:latin typeface="Calibri"/>
                <a:cs typeface="Calibri"/>
              </a:rPr>
              <a:t>of </a:t>
            </a:r>
            <a:r>
              <a:rPr sz="2800" spc="-15" dirty="0">
                <a:solidFill>
                  <a:srgbClr val="404040"/>
                </a:solidFill>
                <a:latin typeface="Calibri"/>
                <a:cs typeface="Calibri"/>
              </a:rPr>
              <a:t>Medicare </a:t>
            </a:r>
            <a:r>
              <a:rPr sz="2800" spc="-20" dirty="0">
                <a:solidFill>
                  <a:srgbClr val="404040"/>
                </a:solidFill>
                <a:latin typeface="Calibri"/>
                <a:cs typeface="Calibri"/>
              </a:rPr>
              <a:t>Advantage </a:t>
            </a:r>
            <a:r>
              <a:rPr sz="2800" spc="-5" dirty="0">
                <a:solidFill>
                  <a:srgbClr val="404040"/>
                </a:solidFill>
                <a:latin typeface="Calibri"/>
                <a:cs typeface="Calibri"/>
              </a:rPr>
              <a:t>Plan with </a:t>
            </a:r>
            <a:r>
              <a:rPr sz="2800" spc="-10" dirty="0">
                <a:solidFill>
                  <a:srgbClr val="404040"/>
                </a:solidFill>
                <a:latin typeface="Calibri"/>
                <a:cs typeface="Calibri"/>
              </a:rPr>
              <a:t>benefits </a:t>
            </a:r>
            <a:r>
              <a:rPr sz="2800" spc="-5" dirty="0">
                <a:solidFill>
                  <a:srgbClr val="404040"/>
                </a:solidFill>
                <a:latin typeface="Calibri"/>
                <a:cs typeface="Calibri"/>
              </a:rPr>
              <a:t>designed  </a:t>
            </a:r>
            <a:r>
              <a:rPr sz="2800" spc="-15" dirty="0">
                <a:solidFill>
                  <a:srgbClr val="404040"/>
                </a:solidFill>
                <a:latin typeface="Calibri"/>
                <a:cs typeface="Calibri"/>
              </a:rPr>
              <a:t>to </a:t>
            </a:r>
            <a:r>
              <a:rPr sz="2800" spc="-10" dirty="0">
                <a:solidFill>
                  <a:srgbClr val="404040"/>
                </a:solidFill>
                <a:latin typeface="Calibri"/>
                <a:cs typeface="Calibri"/>
              </a:rPr>
              <a:t>meet the populations </a:t>
            </a:r>
            <a:r>
              <a:rPr sz="2800" spc="-5" dirty="0">
                <a:solidFill>
                  <a:srgbClr val="404040"/>
                </a:solidFill>
                <a:latin typeface="Calibri"/>
                <a:cs typeface="Calibri"/>
              </a:rPr>
              <a:t>special</a:t>
            </a:r>
            <a:r>
              <a:rPr sz="2800" spc="90" dirty="0">
                <a:solidFill>
                  <a:srgbClr val="404040"/>
                </a:solidFill>
                <a:latin typeface="Calibri"/>
                <a:cs typeface="Calibri"/>
              </a:rPr>
              <a:t> </a:t>
            </a:r>
            <a:r>
              <a:rPr sz="2800" spc="-5" dirty="0">
                <a:solidFill>
                  <a:srgbClr val="404040"/>
                </a:solidFill>
                <a:latin typeface="Calibri"/>
                <a:cs typeface="Calibri"/>
              </a:rPr>
              <a:t>needs</a:t>
            </a:r>
            <a:endParaRPr sz="2800" dirty="0">
              <a:latin typeface="Calibri"/>
              <a:cs typeface="Calibri"/>
            </a:endParaRPr>
          </a:p>
          <a:p>
            <a:pPr>
              <a:lnSpc>
                <a:spcPct val="100000"/>
              </a:lnSpc>
              <a:buClr>
                <a:srgbClr val="ACD333"/>
              </a:buClr>
              <a:buFont typeface="Wingdings 3"/>
              <a:buChar char=""/>
            </a:pPr>
            <a:endParaRPr sz="2800" dirty="0">
              <a:latin typeface="Calibri"/>
              <a:cs typeface="Calibri"/>
            </a:endParaRPr>
          </a:p>
          <a:p>
            <a:pPr marL="355600" marR="130810" indent="-342900">
              <a:lnSpc>
                <a:spcPct val="100000"/>
              </a:lnSpc>
              <a:spcBef>
                <a:spcPts val="1945"/>
              </a:spcBef>
              <a:buClr>
                <a:srgbClr val="ACD333"/>
              </a:buClr>
              <a:buSzPct val="80357"/>
              <a:buFont typeface="Wingdings 3"/>
              <a:buChar char=""/>
              <a:tabLst>
                <a:tab pos="355600" algn="l"/>
              </a:tabLst>
            </a:pPr>
            <a:r>
              <a:rPr sz="2800" spc="-20" dirty="0">
                <a:solidFill>
                  <a:srgbClr val="404040"/>
                </a:solidFill>
                <a:latin typeface="Calibri"/>
                <a:cs typeface="Calibri"/>
              </a:rPr>
              <a:t>SNPs </a:t>
            </a:r>
            <a:r>
              <a:rPr sz="2800" spc="-25" dirty="0">
                <a:solidFill>
                  <a:srgbClr val="404040"/>
                </a:solidFill>
                <a:latin typeface="Calibri"/>
                <a:cs typeface="Calibri"/>
              </a:rPr>
              <a:t>have </a:t>
            </a:r>
            <a:r>
              <a:rPr sz="2800" spc="-10" dirty="0">
                <a:solidFill>
                  <a:srgbClr val="404040"/>
                </a:solidFill>
                <a:latin typeface="Calibri"/>
                <a:cs typeface="Calibri"/>
              </a:rPr>
              <a:t>specially-designed </a:t>
            </a:r>
            <a:r>
              <a:rPr sz="2800" spc="-5" dirty="0">
                <a:solidFill>
                  <a:srgbClr val="404040"/>
                </a:solidFill>
                <a:latin typeface="Calibri"/>
                <a:cs typeface="Calibri"/>
              </a:rPr>
              <a:t>Plan </a:t>
            </a:r>
            <a:r>
              <a:rPr sz="2800" spc="-10" dirty="0">
                <a:solidFill>
                  <a:srgbClr val="404040"/>
                </a:solidFill>
                <a:latin typeface="Calibri"/>
                <a:cs typeface="Calibri"/>
              </a:rPr>
              <a:t>Benefit </a:t>
            </a:r>
            <a:r>
              <a:rPr sz="2800" spc="-20" dirty="0">
                <a:solidFill>
                  <a:srgbClr val="404040"/>
                </a:solidFill>
                <a:latin typeface="Calibri"/>
                <a:cs typeface="Calibri"/>
              </a:rPr>
              <a:t>Packages </a:t>
            </a:r>
            <a:r>
              <a:rPr sz="2800" spc="-15" dirty="0">
                <a:solidFill>
                  <a:srgbClr val="404040"/>
                </a:solidFill>
                <a:latin typeface="Calibri"/>
                <a:cs typeface="Calibri"/>
              </a:rPr>
              <a:t>(PBPs) </a:t>
            </a:r>
            <a:r>
              <a:rPr sz="2800" spc="-10" dirty="0">
                <a:solidFill>
                  <a:srgbClr val="404040"/>
                </a:solidFill>
                <a:latin typeface="Calibri"/>
                <a:cs typeface="Calibri"/>
              </a:rPr>
              <a:t>that </a:t>
            </a:r>
            <a:r>
              <a:rPr sz="2800" spc="-15" dirty="0">
                <a:solidFill>
                  <a:srgbClr val="404040"/>
                </a:solidFill>
                <a:latin typeface="Calibri"/>
                <a:cs typeface="Calibri"/>
              </a:rPr>
              <a:t>go beyond  </a:t>
            </a:r>
            <a:r>
              <a:rPr sz="2800" spc="-10" dirty="0">
                <a:solidFill>
                  <a:srgbClr val="404040"/>
                </a:solidFill>
                <a:latin typeface="Calibri"/>
                <a:cs typeface="Calibri"/>
              </a:rPr>
              <a:t>the </a:t>
            </a:r>
            <a:r>
              <a:rPr sz="2800" spc="-15" dirty="0">
                <a:solidFill>
                  <a:srgbClr val="404040"/>
                </a:solidFill>
                <a:latin typeface="Calibri"/>
                <a:cs typeface="Calibri"/>
              </a:rPr>
              <a:t>provision </a:t>
            </a:r>
            <a:r>
              <a:rPr sz="2800" spc="-5" dirty="0">
                <a:solidFill>
                  <a:srgbClr val="404040"/>
                </a:solidFill>
                <a:latin typeface="Calibri"/>
                <a:cs typeface="Calibri"/>
              </a:rPr>
              <a:t>of </a:t>
            </a:r>
            <a:r>
              <a:rPr sz="2800" spc="-10" dirty="0">
                <a:solidFill>
                  <a:srgbClr val="404040"/>
                </a:solidFill>
                <a:latin typeface="Calibri"/>
                <a:cs typeface="Calibri"/>
              </a:rPr>
              <a:t>basic </a:t>
            </a:r>
            <a:r>
              <a:rPr sz="2800" spc="-15" dirty="0">
                <a:solidFill>
                  <a:srgbClr val="404040"/>
                </a:solidFill>
                <a:latin typeface="Calibri"/>
                <a:cs typeface="Calibri"/>
              </a:rPr>
              <a:t>Medicare </a:t>
            </a:r>
            <a:r>
              <a:rPr sz="2800" spc="-20" dirty="0">
                <a:solidFill>
                  <a:srgbClr val="404040"/>
                </a:solidFill>
                <a:latin typeface="Calibri"/>
                <a:cs typeface="Calibri"/>
              </a:rPr>
              <a:t>Part </a:t>
            </a:r>
            <a:r>
              <a:rPr sz="2800" spc="-5" dirty="0">
                <a:solidFill>
                  <a:srgbClr val="404040"/>
                </a:solidFill>
                <a:latin typeface="Calibri"/>
                <a:cs typeface="Calibri"/>
              </a:rPr>
              <a:t>A and B </a:t>
            </a:r>
            <a:r>
              <a:rPr lang="en-US" sz="2800" spc="-5" dirty="0">
                <a:latin typeface="Calibri"/>
                <a:cs typeface="Calibri"/>
              </a:rPr>
              <a:t>s</a:t>
            </a:r>
            <a:r>
              <a:rPr sz="2800" spc="-5" dirty="0">
                <a:solidFill>
                  <a:srgbClr val="404040"/>
                </a:solidFill>
                <a:latin typeface="Calibri"/>
                <a:cs typeface="Calibri"/>
              </a:rPr>
              <a:t>ervices and </a:t>
            </a:r>
            <a:r>
              <a:rPr sz="2800" spc="-20" dirty="0">
                <a:solidFill>
                  <a:srgbClr val="404040"/>
                </a:solidFill>
                <a:latin typeface="Calibri"/>
                <a:cs typeface="Calibri"/>
              </a:rPr>
              <a:t>care  </a:t>
            </a:r>
            <a:r>
              <a:rPr sz="2800" spc="-15" dirty="0">
                <a:solidFill>
                  <a:srgbClr val="404040"/>
                </a:solidFill>
                <a:latin typeface="Calibri"/>
                <a:cs typeface="Calibri"/>
              </a:rPr>
              <a:t>coordination, </a:t>
            </a:r>
            <a:r>
              <a:rPr sz="2800" spc="-5" dirty="0">
                <a:solidFill>
                  <a:srgbClr val="404040"/>
                </a:solidFill>
                <a:latin typeface="Calibri"/>
                <a:cs typeface="Calibri"/>
              </a:rPr>
              <a:t>including, </a:t>
            </a:r>
            <a:r>
              <a:rPr sz="2800" spc="-10" dirty="0">
                <a:solidFill>
                  <a:srgbClr val="404040"/>
                </a:solidFill>
                <a:latin typeface="Calibri"/>
                <a:cs typeface="Calibri"/>
              </a:rPr>
              <a:t>but </a:t>
            </a:r>
            <a:r>
              <a:rPr sz="2800" spc="-5" dirty="0">
                <a:solidFill>
                  <a:srgbClr val="404040"/>
                </a:solidFill>
                <a:latin typeface="Calibri"/>
                <a:cs typeface="Calibri"/>
              </a:rPr>
              <a:t>not </a:t>
            </a:r>
            <a:r>
              <a:rPr sz="2800" spc="-15" dirty="0">
                <a:solidFill>
                  <a:srgbClr val="404040"/>
                </a:solidFill>
                <a:latin typeface="Calibri"/>
                <a:cs typeface="Calibri"/>
              </a:rPr>
              <a:t>limited</a:t>
            </a:r>
            <a:r>
              <a:rPr sz="2800" spc="155" dirty="0">
                <a:solidFill>
                  <a:srgbClr val="404040"/>
                </a:solidFill>
                <a:latin typeface="Calibri"/>
                <a:cs typeface="Calibri"/>
              </a:rPr>
              <a:t> </a:t>
            </a:r>
            <a:r>
              <a:rPr sz="2800" spc="-10" dirty="0">
                <a:solidFill>
                  <a:srgbClr val="404040"/>
                </a:solidFill>
                <a:latin typeface="Calibri"/>
                <a:cs typeface="Calibri"/>
              </a:rPr>
              <a:t>to:</a:t>
            </a:r>
            <a:endParaRPr sz="2800" dirty="0">
              <a:latin typeface="Calibri"/>
              <a:cs typeface="Calibri"/>
            </a:endParaRPr>
          </a:p>
          <a:p>
            <a:pPr marL="756285" lvl="1" indent="-287020">
              <a:lnSpc>
                <a:spcPct val="100000"/>
              </a:lnSpc>
              <a:spcBef>
                <a:spcPts val="1025"/>
              </a:spcBef>
              <a:buClr>
                <a:srgbClr val="ACD333"/>
              </a:buClr>
              <a:buSzPct val="79166"/>
              <a:buFont typeface="Wingdings"/>
              <a:buChar char=""/>
              <a:tabLst>
                <a:tab pos="756920" algn="l"/>
              </a:tabLst>
            </a:pPr>
            <a:r>
              <a:rPr sz="2400" spc="-5" dirty="0">
                <a:solidFill>
                  <a:srgbClr val="404040"/>
                </a:solidFill>
                <a:latin typeface="Calibri"/>
                <a:cs typeface="Calibri"/>
              </a:rPr>
              <a:t>Supplemental </a:t>
            </a:r>
            <a:r>
              <a:rPr sz="2400" dirty="0">
                <a:solidFill>
                  <a:srgbClr val="404040"/>
                </a:solidFill>
                <a:latin typeface="Calibri"/>
                <a:cs typeface="Calibri"/>
              </a:rPr>
              <a:t>Health</a:t>
            </a:r>
            <a:r>
              <a:rPr sz="2400" spc="-35" dirty="0">
                <a:solidFill>
                  <a:srgbClr val="404040"/>
                </a:solidFill>
                <a:latin typeface="Calibri"/>
                <a:cs typeface="Calibri"/>
              </a:rPr>
              <a:t> </a:t>
            </a:r>
            <a:r>
              <a:rPr sz="2400" spc="-5" dirty="0">
                <a:solidFill>
                  <a:srgbClr val="404040"/>
                </a:solidFill>
                <a:latin typeface="Calibri"/>
                <a:cs typeface="Calibri"/>
              </a:rPr>
              <a:t>Benefits</a:t>
            </a:r>
            <a:endParaRPr sz="2400" dirty="0">
              <a:latin typeface="Calibri"/>
              <a:cs typeface="Calibri"/>
            </a:endParaRPr>
          </a:p>
          <a:p>
            <a:pPr marL="756285" lvl="1" indent="-287020">
              <a:lnSpc>
                <a:spcPct val="100000"/>
              </a:lnSpc>
              <a:spcBef>
                <a:spcPts val="1010"/>
              </a:spcBef>
              <a:buClr>
                <a:srgbClr val="ACD333"/>
              </a:buClr>
              <a:buSzPct val="79166"/>
              <a:buFont typeface="Wingdings"/>
              <a:buChar char=""/>
              <a:tabLst>
                <a:tab pos="756920" algn="l"/>
              </a:tabLst>
            </a:pPr>
            <a:r>
              <a:rPr sz="2400" spc="-5" dirty="0">
                <a:solidFill>
                  <a:srgbClr val="404040"/>
                </a:solidFill>
                <a:latin typeface="Calibri"/>
                <a:cs typeface="Calibri"/>
              </a:rPr>
              <a:t>Specialized </a:t>
            </a:r>
            <a:r>
              <a:rPr sz="2400" spc="-10" dirty="0">
                <a:solidFill>
                  <a:srgbClr val="404040"/>
                </a:solidFill>
                <a:latin typeface="Calibri"/>
                <a:cs typeface="Calibri"/>
              </a:rPr>
              <a:t>Provider</a:t>
            </a:r>
            <a:r>
              <a:rPr sz="2400" spc="-20" dirty="0">
                <a:solidFill>
                  <a:srgbClr val="404040"/>
                </a:solidFill>
                <a:latin typeface="Calibri"/>
                <a:cs typeface="Calibri"/>
              </a:rPr>
              <a:t> </a:t>
            </a:r>
            <a:r>
              <a:rPr sz="2400" spc="-10" dirty="0">
                <a:solidFill>
                  <a:srgbClr val="404040"/>
                </a:solidFill>
                <a:latin typeface="Calibri"/>
                <a:cs typeface="Calibri"/>
              </a:rPr>
              <a:t>Networks</a:t>
            </a:r>
            <a:endParaRPr sz="2400" dirty="0">
              <a:latin typeface="Calibri"/>
              <a:cs typeface="Calibri"/>
            </a:endParaRPr>
          </a:p>
          <a:p>
            <a:pPr marL="756285" lvl="1" indent="-287020">
              <a:lnSpc>
                <a:spcPct val="100000"/>
              </a:lnSpc>
              <a:spcBef>
                <a:spcPts val="994"/>
              </a:spcBef>
              <a:buClr>
                <a:srgbClr val="ACD333"/>
              </a:buClr>
              <a:buSzPct val="79166"/>
              <a:buFont typeface="Wingdings"/>
              <a:buChar char=""/>
              <a:tabLst>
                <a:tab pos="756920" algn="l"/>
              </a:tabLst>
            </a:pPr>
            <a:r>
              <a:rPr sz="2400" spc="-10" dirty="0">
                <a:solidFill>
                  <a:srgbClr val="404040"/>
                </a:solidFill>
                <a:latin typeface="Calibri"/>
                <a:cs typeface="Calibri"/>
              </a:rPr>
              <a:t>Appropriate Enrollee Cost</a:t>
            </a:r>
            <a:r>
              <a:rPr sz="2400" spc="-20" dirty="0">
                <a:solidFill>
                  <a:srgbClr val="404040"/>
                </a:solidFill>
                <a:latin typeface="Calibri"/>
                <a:cs typeface="Calibri"/>
              </a:rPr>
              <a:t> </a:t>
            </a:r>
            <a:r>
              <a:rPr sz="2400" spc="-5" dirty="0">
                <a:solidFill>
                  <a:srgbClr val="404040"/>
                </a:solidFill>
                <a:latin typeface="Calibri"/>
                <a:cs typeface="Calibri"/>
              </a:rPr>
              <a:t>Sharing</a:t>
            </a:r>
            <a:endParaRPr sz="2400" dirty="0">
              <a:latin typeface="Calibri"/>
              <a:cs typeface="Calibri"/>
            </a:endParaRPr>
          </a:p>
        </p:txBody>
      </p:sp>
      <p:sp>
        <p:nvSpPr>
          <p:cNvPr id="6" name="Slide Number Placeholder 5">
            <a:extLst>
              <a:ext uri="{FF2B5EF4-FFF2-40B4-BE49-F238E27FC236}">
                <a16:creationId xmlns:a16="http://schemas.microsoft.com/office/drawing/2014/main" id="{09B34243-189F-4AA3-9F0E-7C61156B93B4}"/>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4</a:t>
            </a:fld>
            <a:endParaRPr lang="en-US" dirty="0"/>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0330" y="307929"/>
            <a:ext cx="10451465" cy="696595"/>
          </a:xfrm>
          <a:prstGeom prst="rect">
            <a:avLst/>
          </a:prstGeom>
        </p:spPr>
        <p:txBody>
          <a:bodyPr vert="horz" wrap="square" lIns="0" tIns="12700" rIns="0" bIns="0" rtlCol="0">
            <a:spAutoFit/>
          </a:bodyPr>
          <a:lstStyle/>
          <a:p>
            <a:pPr marL="12700">
              <a:lnSpc>
                <a:spcPct val="100000"/>
              </a:lnSpc>
              <a:spcBef>
                <a:spcPts val="100"/>
              </a:spcBef>
              <a:tabLst>
                <a:tab pos="2097405" algn="l"/>
              </a:tabLst>
            </a:pPr>
            <a:r>
              <a:rPr dirty="0">
                <a:solidFill>
                  <a:srgbClr val="92D050"/>
                </a:solidFill>
              </a:rPr>
              <a:t>What</a:t>
            </a:r>
            <a:r>
              <a:rPr spc="-25" dirty="0">
                <a:solidFill>
                  <a:srgbClr val="92D050"/>
                </a:solidFill>
              </a:rPr>
              <a:t> </a:t>
            </a:r>
            <a:r>
              <a:rPr spc="-5" dirty="0">
                <a:solidFill>
                  <a:srgbClr val="92D050"/>
                </a:solidFill>
              </a:rPr>
              <a:t>is	</a:t>
            </a:r>
            <a:r>
              <a:rPr dirty="0">
                <a:solidFill>
                  <a:srgbClr val="92D050"/>
                </a:solidFill>
              </a:rPr>
              <a:t>a Special Needs Plan </a:t>
            </a:r>
            <a:r>
              <a:rPr spc="-5" dirty="0">
                <a:solidFill>
                  <a:srgbClr val="92D050"/>
                </a:solidFill>
              </a:rPr>
              <a:t>(SNP)</a:t>
            </a:r>
            <a:r>
              <a:rPr spc="-5" dirty="0">
                <a:solidFill>
                  <a:srgbClr val="92D050"/>
                </a:solidFill>
                <a:latin typeface="Arial" panose="020B0604020202020204" pitchFamily="34" charset="0"/>
              </a:rPr>
              <a:t>?</a:t>
            </a:r>
          </a:p>
        </p:txBody>
      </p:sp>
      <p:sp>
        <p:nvSpPr>
          <p:cNvPr id="4" name="object 4"/>
          <p:cNvSpPr txBox="1"/>
          <p:nvPr/>
        </p:nvSpPr>
        <p:spPr>
          <a:xfrm>
            <a:off x="590467" y="1421508"/>
            <a:ext cx="10005060" cy="3166893"/>
          </a:xfrm>
          <a:prstGeom prst="rect">
            <a:avLst/>
          </a:prstGeom>
        </p:spPr>
        <p:txBody>
          <a:bodyPr vert="horz" wrap="square" lIns="0" tIns="154305" rIns="0" bIns="0" rtlCol="0">
            <a:spAutoFit/>
          </a:bodyPr>
          <a:lstStyle/>
          <a:p>
            <a:pPr marL="12700">
              <a:lnSpc>
                <a:spcPct val="100000"/>
              </a:lnSpc>
              <a:spcBef>
                <a:spcPts val="1215"/>
              </a:spcBef>
            </a:pPr>
            <a:r>
              <a:rPr sz="2400" b="1" spc="-5" dirty="0">
                <a:solidFill>
                  <a:srgbClr val="404040"/>
                </a:solidFill>
                <a:latin typeface="Calibri"/>
                <a:cs typeface="Calibri"/>
              </a:rPr>
              <a:t>Who is eligible </a:t>
            </a:r>
            <a:r>
              <a:rPr sz="2400" b="1" spc="-15" dirty="0">
                <a:solidFill>
                  <a:srgbClr val="404040"/>
                </a:solidFill>
                <a:latin typeface="Calibri"/>
                <a:cs typeface="Calibri"/>
              </a:rPr>
              <a:t>to </a:t>
            </a:r>
            <a:r>
              <a:rPr sz="2400" b="1" spc="-10" dirty="0">
                <a:solidFill>
                  <a:srgbClr val="404040"/>
                </a:solidFill>
                <a:latin typeface="Calibri"/>
                <a:cs typeface="Calibri"/>
              </a:rPr>
              <a:t>enroll </a:t>
            </a:r>
            <a:r>
              <a:rPr sz="2400" b="1" spc="-5" dirty="0">
                <a:solidFill>
                  <a:srgbClr val="404040"/>
                </a:solidFill>
                <a:latin typeface="Calibri"/>
                <a:cs typeface="Calibri"/>
              </a:rPr>
              <a:t>in </a:t>
            </a:r>
            <a:r>
              <a:rPr sz="2400" b="1" dirty="0">
                <a:solidFill>
                  <a:srgbClr val="404040"/>
                </a:solidFill>
                <a:latin typeface="Calibri"/>
                <a:cs typeface="Calibri"/>
              </a:rPr>
              <a:t>a </a:t>
            </a:r>
            <a:r>
              <a:rPr sz="2400" b="1" spc="-5" dirty="0">
                <a:solidFill>
                  <a:srgbClr val="404040"/>
                </a:solidFill>
                <a:latin typeface="Calibri"/>
                <a:cs typeface="Calibri"/>
              </a:rPr>
              <a:t>SNP?</a:t>
            </a:r>
            <a:endParaRPr sz="2400" dirty="0">
              <a:latin typeface="Calibri"/>
              <a:cs typeface="Calibri"/>
            </a:endParaRPr>
          </a:p>
          <a:p>
            <a:pPr marL="756285" indent="-287020">
              <a:lnSpc>
                <a:spcPct val="100000"/>
              </a:lnSpc>
              <a:spcBef>
                <a:spcPts val="1015"/>
              </a:spcBef>
              <a:buClr>
                <a:srgbClr val="ACD333"/>
              </a:buClr>
              <a:buSzPct val="79545"/>
              <a:buFont typeface="Wingdings 3"/>
              <a:buChar char=""/>
              <a:tabLst>
                <a:tab pos="756920" algn="l"/>
              </a:tabLst>
            </a:pPr>
            <a:r>
              <a:rPr sz="2200" spc="-5" dirty="0">
                <a:solidFill>
                  <a:srgbClr val="404040"/>
                </a:solidFill>
                <a:latin typeface="Calibri"/>
                <a:cs typeface="Calibri"/>
              </a:rPr>
              <a:t>All </a:t>
            </a:r>
            <a:r>
              <a:rPr sz="2200" spc="-10" dirty="0">
                <a:solidFill>
                  <a:srgbClr val="404040"/>
                </a:solidFill>
                <a:latin typeface="Calibri"/>
                <a:cs typeface="Calibri"/>
              </a:rPr>
              <a:t>Medicare-eligible individuals </a:t>
            </a:r>
            <a:r>
              <a:rPr sz="2200" spc="-5" dirty="0">
                <a:solidFill>
                  <a:srgbClr val="404040"/>
                </a:solidFill>
                <a:latin typeface="Calibri"/>
                <a:cs typeface="Calibri"/>
              </a:rPr>
              <a:t>with specific qualifying diseases </a:t>
            </a:r>
            <a:r>
              <a:rPr sz="2200" dirty="0">
                <a:solidFill>
                  <a:srgbClr val="404040"/>
                </a:solidFill>
                <a:latin typeface="Calibri"/>
                <a:cs typeface="Calibri"/>
              </a:rPr>
              <a:t>or</a:t>
            </a:r>
            <a:r>
              <a:rPr sz="2200" spc="70" dirty="0">
                <a:solidFill>
                  <a:srgbClr val="404040"/>
                </a:solidFill>
                <a:latin typeface="Calibri"/>
                <a:cs typeface="Calibri"/>
              </a:rPr>
              <a:t> </a:t>
            </a:r>
            <a:r>
              <a:rPr sz="2200" spc="-15" dirty="0">
                <a:solidFill>
                  <a:srgbClr val="404040"/>
                </a:solidFill>
                <a:latin typeface="Calibri"/>
                <a:cs typeface="Calibri"/>
              </a:rPr>
              <a:t>characteristics</a:t>
            </a:r>
            <a:endParaRPr sz="2200" dirty="0">
              <a:latin typeface="Calibri"/>
              <a:cs typeface="Calibri"/>
            </a:endParaRPr>
          </a:p>
          <a:p>
            <a:pPr marL="756285" indent="-287020">
              <a:lnSpc>
                <a:spcPct val="100000"/>
              </a:lnSpc>
              <a:spcBef>
                <a:spcPts val="994"/>
              </a:spcBef>
              <a:buClr>
                <a:srgbClr val="ACD333"/>
              </a:buClr>
              <a:buSzPct val="79545"/>
              <a:buFont typeface="Wingdings 3"/>
              <a:buChar char=""/>
              <a:tabLst>
                <a:tab pos="756920" algn="l"/>
              </a:tabLst>
            </a:pPr>
            <a:r>
              <a:rPr sz="2200" spc="-15" dirty="0">
                <a:solidFill>
                  <a:srgbClr val="404040"/>
                </a:solidFill>
                <a:latin typeface="Calibri"/>
                <a:cs typeface="Calibri"/>
              </a:rPr>
              <a:t>Members </a:t>
            </a:r>
            <a:r>
              <a:rPr sz="2200" spc="-10" dirty="0">
                <a:solidFill>
                  <a:srgbClr val="404040"/>
                </a:solidFill>
                <a:latin typeface="Calibri"/>
                <a:cs typeface="Calibri"/>
              </a:rPr>
              <a:t>must </a:t>
            </a:r>
            <a:r>
              <a:rPr sz="2200" spc="-5" dirty="0">
                <a:solidFill>
                  <a:srgbClr val="404040"/>
                </a:solidFill>
                <a:latin typeface="Calibri"/>
                <a:cs typeface="Calibri"/>
              </a:rPr>
              <a:t>specifically sign up </a:t>
            </a:r>
            <a:r>
              <a:rPr sz="2200" spc="-20" dirty="0">
                <a:solidFill>
                  <a:srgbClr val="404040"/>
                </a:solidFill>
                <a:latin typeface="Calibri"/>
                <a:cs typeface="Calibri"/>
              </a:rPr>
              <a:t>for </a:t>
            </a:r>
            <a:r>
              <a:rPr sz="2200" spc="-5" dirty="0">
                <a:solidFill>
                  <a:srgbClr val="404040"/>
                </a:solidFill>
                <a:latin typeface="Calibri"/>
                <a:cs typeface="Calibri"/>
              </a:rPr>
              <a:t>a </a:t>
            </a:r>
            <a:r>
              <a:rPr sz="2200" spc="-10" dirty="0">
                <a:solidFill>
                  <a:srgbClr val="404040"/>
                </a:solidFill>
                <a:latin typeface="Calibri"/>
                <a:cs typeface="Calibri"/>
              </a:rPr>
              <a:t>SNP </a:t>
            </a:r>
            <a:r>
              <a:rPr sz="2200" spc="-5" dirty="0">
                <a:solidFill>
                  <a:srgbClr val="404040"/>
                </a:solidFill>
                <a:latin typeface="Calibri"/>
                <a:cs typeface="Calibri"/>
              </a:rPr>
              <a:t>plan when selecting a health</a:t>
            </a:r>
            <a:r>
              <a:rPr sz="2200" spc="140" dirty="0">
                <a:solidFill>
                  <a:srgbClr val="404040"/>
                </a:solidFill>
                <a:latin typeface="Calibri"/>
                <a:cs typeface="Calibri"/>
              </a:rPr>
              <a:t> </a:t>
            </a:r>
            <a:r>
              <a:rPr sz="2200" spc="-5" dirty="0">
                <a:solidFill>
                  <a:srgbClr val="404040"/>
                </a:solidFill>
                <a:latin typeface="Calibri"/>
                <a:cs typeface="Calibri"/>
              </a:rPr>
              <a:t>plan</a:t>
            </a:r>
            <a:endParaRPr sz="2200" dirty="0">
              <a:latin typeface="Calibri"/>
              <a:cs typeface="Calibri"/>
            </a:endParaRPr>
          </a:p>
          <a:p>
            <a:pPr marL="12700">
              <a:lnSpc>
                <a:spcPct val="100000"/>
              </a:lnSpc>
            </a:pPr>
            <a:r>
              <a:rPr sz="2400" b="1" dirty="0">
                <a:solidFill>
                  <a:srgbClr val="404040"/>
                </a:solidFill>
                <a:latin typeface="Calibri"/>
                <a:cs typeface="Calibri"/>
              </a:rPr>
              <a:t>SNP </a:t>
            </a:r>
            <a:r>
              <a:rPr sz="2400" b="1" spc="-5" dirty="0">
                <a:solidFill>
                  <a:srgbClr val="404040"/>
                </a:solidFill>
                <a:latin typeface="Calibri"/>
                <a:cs typeface="Calibri"/>
              </a:rPr>
              <a:t>Model </a:t>
            </a:r>
            <a:r>
              <a:rPr sz="2400" b="1" dirty="0">
                <a:solidFill>
                  <a:srgbClr val="404040"/>
                </a:solidFill>
                <a:latin typeface="Calibri"/>
                <a:cs typeface="Calibri"/>
              </a:rPr>
              <a:t>of</a:t>
            </a:r>
            <a:r>
              <a:rPr sz="2400" b="1" spc="-50" dirty="0">
                <a:solidFill>
                  <a:srgbClr val="404040"/>
                </a:solidFill>
                <a:latin typeface="Calibri"/>
                <a:cs typeface="Calibri"/>
              </a:rPr>
              <a:t> </a:t>
            </a:r>
            <a:r>
              <a:rPr sz="2400" b="1" spc="-10" dirty="0">
                <a:solidFill>
                  <a:srgbClr val="404040"/>
                </a:solidFill>
                <a:latin typeface="Calibri"/>
                <a:cs typeface="Calibri"/>
              </a:rPr>
              <a:t>Care</a:t>
            </a:r>
            <a:endParaRPr sz="2400" dirty="0">
              <a:latin typeface="Calibri"/>
              <a:cs typeface="Calibri"/>
            </a:endParaRPr>
          </a:p>
          <a:p>
            <a:pPr marL="756285" indent="-287020">
              <a:lnSpc>
                <a:spcPct val="100000"/>
              </a:lnSpc>
              <a:spcBef>
                <a:spcPts val="1005"/>
              </a:spcBef>
              <a:buClr>
                <a:srgbClr val="ACD333"/>
              </a:buClr>
              <a:buSzPct val="79545"/>
              <a:buFont typeface="Wingdings 3"/>
              <a:buChar char=""/>
              <a:tabLst>
                <a:tab pos="756920" algn="l"/>
              </a:tabLst>
            </a:pPr>
            <a:r>
              <a:rPr sz="2200" spc="-15" dirty="0">
                <a:solidFill>
                  <a:srgbClr val="404040"/>
                </a:solidFill>
                <a:latin typeface="Calibri"/>
                <a:cs typeface="Calibri"/>
              </a:rPr>
              <a:t>Each </a:t>
            </a:r>
            <a:r>
              <a:rPr sz="2200" spc="-10" dirty="0">
                <a:solidFill>
                  <a:srgbClr val="404040"/>
                </a:solidFill>
                <a:latin typeface="Calibri"/>
                <a:cs typeface="Calibri"/>
              </a:rPr>
              <a:t>SNP </a:t>
            </a:r>
            <a:r>
              <a:rPr sz="2200" spc="-5" dirty="0">
                <a:solidFill>
                  <a:srgbClr val="404040"/>
                </a:solidFill>
                <a:latin typeface="Calibri"/>
                <a:cs typeface="Calibri"/>
              </a:rPr>
              <a:t>has its </a:t>
            </a:r>
            <a:r>
              <a:rPr sz="2200" spc="-10" dirty="0">
                <a:solidFill>
                  <a:srgbClr val="404040"/>
                </a:solidFill>
                <a:latin typeface="Calibri"/>
                <a:cs typeface="Calibri"/>
              </a:rPr>
              <a:t>own Model </a:t>
            </a:r>
            <a:r>
              <a:rPr sz="2200" dirty="0">
                <a:solidFill>
                  <a:srgbClr val="404040"/>
                </a:solidFill>
                <a:latin typeface="Calibri"/>
                <a:cs typeface="Calibri"/>
              </a:rPr>
              <a:t>of </a:t>
            </a:r>
            <a:r>
              <a:rPr sz="2200" spc="-10" dirty="0">
                <a:solidFill>
                  <a:srgbClr val="404040"/>
                </a:solidFill>
                <a:latin typeface="Calibri"/>
                <a:cs typeface="Calibri"/>
              </a:rPr>
              <a:t>Care</a:t>
            </a:r>
            <a:r>
              <a:rPr sz="2200" spc="55" dirty="0">
                <a:solidFill>
                  <a:srgbClr val="404040"/>
                </a:solidFill>
                <a:latin typeface="Calibri"/>
                <a:cs typeface="Calibri"/>
              </a:rPr>
              <a:t> </a:t>
            </a:r>
            <a:r>
              <a:rPr sz="2200" spc="-5" dirty="0">
                <a:solidFill>
                  <a:srgbClr val="404040"/>
                </a:solidFill>
                <a:latin typeface="Calibri"/>
                <a:cs typeface="Calibri"/>
              </a:rPr>
              <a:t>which:</a:t>
            </a:r>
            <a:endParaRPr sz="2200" dirty="0">
              <a:latin typeface="Calibri"/>
              <a:cs typeface="Calibri"/>
            </a:endParaRPr>
          </a:p>
          <a:p>
            <a:pPr marL="1155700" lvl="1" indent="-228600">
              <a:lnSpc>
                <a:spcPct val="100000"/>
              </a:lnSpc>
              <a:spcBef>
                <a:spcPts val="1015"/>
              </a:spcBef>
              <a:buClr>
                <a:srgbClr val="ACD333"/>
              </a:buClr>
              <a:buSzPct val="80000"/>
              <a:buFont typeface="Wingdings"/>
              <a:buChar char=""/>
              <a:tabLst>
                <a:tab pos="1155065" algn="l"/>
                <a:tab pos="1155700" algn="l"/>
              </a:tabLst>
            </a:pPr>
            <a:r>
              <a:rPr sz="2000" spc="-5" dirty="0">
                <a:solidFill>
                  <a:srgbClr val="404040"/>
                </a:solidFill>
                <a:latin typeface="Calibri"/>
                <a:cs typeface="Calibri"/>
              </a:rPr>
              <a:t>Is designed </a:t>
            </a:r>
            <a:r>
              <a:rPr sz="2000" spc="-15" dirty="0">
                <a:solidFill>
                  <a:srgbClr val="404040"/>
                </a:solidFill>
                <a:latin typeface="Calibri"/>
                <a:cs typeface="Calibri"/>
              </a:rPr>
              <a:t>to </a:t>
            </a:r>
            <a:r>
              <a:rPr sz="2000" spc="-5" dirty="0">
                <a:solidFill>
                  <a:srgbClr val="404040"/>
                </a:solidFill>
                <a:latin typeface="Calibri"/>
                <a:cs typeface="Calibri"/>
              </a:rPr>
              <a:t>meet </a:t>
            </a:r>
            <a:r>
              <a:rPr sz="2000" dirty="0">
                <a:solidFill>
                  <a:srgbClr val="404040"/>
                </a:solidFill>
                <a:latin typeface="Calibri"/>
                <a:cs typeface="Calibri"/>
              </a:rPr>
              <a:t>the </a:t>
            </a:r>
            <a:r>
              <a:rPr sz="2000" spc="-5" dirty="0">
                <a:solidFill>
                  <a:srgbClr val="404040"/>
                </a:solidFill>
                <a:latin typeface="Calibri"/>
                <a:cs typeface="Calibri"/>
              </a:rPr>
              <a:t>needs of </a:t>
            </a:r>
            <a:r>
              <a:rPr sz="2000" dirty="0">
                <a:solidFill>
                  <a:srgbClr val="404040"/>
                </a:solidFill>
                <a:latin typeface="Calibri"/>
                <a:cs typeface="Calibri"/>
              </a:rPr>
              <a:t>the </a:t>
            </a:r>
            <a:r>
              <a:rPr sz="2000" spc="-5" dirty="0">
                <a:solidFill>
                  <a:srgbClr val="404040"/>
                </a:solidFill>
                <a:latin typeface="Calibri"/>
                <a:cs typeface="Calibri"/>
              </a:rPr>
              <a:t>specific </a:t>
            </a:r>
            <a:r>
              <a:rPr sz="2000" dirty="0">
                <a:solidFill>
                  <a:srgbClr val="404040"/>
                </a:solidFill>
                <a:latin typeface="Calibri"/>
                <a:cs typeface="Calibri"/>
              </a:rPr>
              <a:t>SNP</a:t>
            </a:r>
            <a:r>
              <a:rPr sz="2000" spc="35" dirty="0">
                <a:solidFill>
                  <a:srgbClr val="404040"/>
                </a:solidFill>
                <a:latin typeface="Calibri"/>
                <a:cs typeface="Calibri"/>
              </a:rPr>
              <a:t> </a:t>
            </a:r>
            <a:r>
              <a:rPr sz="2000" spc="-5" dirty="0">
                <a:solidFill>
                  <a:srgbClr val="404040"/>
                </a:solidFill>
                <a:latin typeface="Calibri"/>
                <a:cs typeface="Calibri"/>
              </a:rPr>
              <a:t>population</a:t>
            </a:r>
            <a:endParaRPr lang="en-US" sz="2000" spc="-5" dirty="0">
              <a:solidFill>
                <a:srgbClr val="404040"/>
              </a:solidFill>
              <a:latin typeface="Calibri"/>
              <a:cs typeface="Calibri"/>
            </a:endParaRPr>
          </a:p>
          <a:p>
            <a:pPr marL="1155700" lvl="1" indent="-228600">
              <a:lnSpc>
                <a:spcPct val="100000"/>
              </a:lnSpc>
              <a:spcBef>
                <a:spcPts val="1015"/>
              </a:spcBef>
              <a:buClr>
                <a:srgbClr val="ACD333"/>
              </a:buClr>
              <a:buSzPct val="80000"/>
              <a:buFont typeface="Wingdings"/>
              <a:buChar char=""/>
              <a:tabLst>
                <a:tab pos="1155065" algn="l"/>
                <a:tab pos="1155700" algn="l"/>
              </a:tabLst>
            </a:pPr>
            <a:r>
              <a:rPr sz="2000" dirty="0">
                <a:solidFill>
                  <a:srgbClr val="404040"/>
                </a:solidFill>
                <a:latin typeface="Calibri"/>
                <a:cs typeface="Calibri"/>
              </a:rPr>
              <a:t>Outlines the SNP </a:t>
            </a:r>
            <a:r>
              <a:rPr sz="2000" spc="-10" dirty="0">
                <a:solidFill>
                  <a:srgbClr val="404040"/>
                </a:solidFill>
                <a:latin typeface="Calibri"/>
                <a:cs typeface="Calibri"/>
              </a:rPr>
              <a:t>structure, processes, resources, </a:t>
            </a:r>
            <a:r>
              <a:rPr sz="2000" dirty="0">
                <a:solidFill>
                  <a:srgbClr val="404040"/>
                </a:solidFill>
                <a:latin typeface="Calibri"/>
                <a:cs typeface="Calibri"/>
              </a:rPr>
              <a:t>and</a:t>
            </a:r>
            <a:r>
              <a:rPr sz="2000" spc="45" dirty="0">
                <a:solidFill>
                  <a:srgbClr val="404040"/>
                </a:solidFill>
                <a:latin typeface="Calibri"/>
                <a:cs typeface="Calibri"/>
              </a:rPr>
              <a:t> </a:t>
            </a:r>
            <a:r>
              <a:rPr sz="2000" spc="-10" dirty="0">
                <a:solidFill>
                  <a:srgbClr val="404040"/>
                </a:solidFill>
                <a:latin typeface="Calibri"/>
                <a:cs typeface="Calibri"/>
              </a:rPr>
              <a:t>requirements</a:t>
            </a:r>
            <a:endParaRPr sz="2000" dirty="0">
              <a:latin typeface="Calibri"/>
              <a:cs typeface="Calibri"/>
            </a:endParaRPr>
          </a:p>
        </p:txBody>
      </p:sp>
      <p:sp>
        <p:nvSpPr>
          <p:cNvPr id="5" name="object 5"/>
          <p:cNvSpPr txBox="1"/>
          <p:nvPr/>
        </p:nvSpPr>
        <p:spPr>
          <a:xfrm>
            <a:off x="990600" y="4729562"/>
            <a:ext cx="10560133" cy="1846018"/>
          </a:xfrm>
          <a:prstGeom prst="rect">
            <a:avLst/>
          </a:prstGeom>
        </p:spPr>
        <p:txBody>
          <a:bodyPr vert="horz" wrap="square" lIns="0" tIns="12065" rIns="0" bIns="0" rtlCol="0">
            <a:spAutoFit/>
          </a:bodyPr>
          <a:lstStyle/>
          <a:p>
            <a:pPr marL="299085" indent="-287020">
              <a:lnSpc>
                <a:spcPct val="100000"/>
              </a:lnSpc>
              <a:spcBef>
                <a:spcPts val="95"/>
              </a:spcBef>
              <a:buClr>
                <a:srgbClr val="ACD333"/>
              </a:buClr>
              <a:buSzPct val="79545"/>
              <a:buFont typeface="Wingdings 3"/>
              <a:buChar char=""/>
              <a:tabLst>
                <a:tab pos="299720" algn="l"/>
              </a:tabLst>
            </a:pPr>
            <a:r>
              <a:rPr sz="2200" spc="-10" dirty="0">
                <a:solidFill>
                  <a:srgbClr val="404040"/>
                </a:solidFill>
                <a:latin typeface="Calibri"/>
                <a:cs typeface="Calibri"/>
              </a:rPr>
              <a:t>The SNP Model </a:t>
            </a:r>
            <a:r>
              <a:rPr sz="2200" dirty="0">
                <a:solidFill>
                  <a:srgbClr val="404040"/>
                </a:solidFill>
                <a:latin typeface="Calibri"/>
                <a:cs typeface="Calibri"/>
              </a:rPr>
              <a:t>of </a:t>
            </a:r>
            <a:r>
              <a:rPr sz="2200" spc="-10" dirty="0">
                <a:solidFill>
                  <a:srgbClr val="404040"/>
                </a:solidFill>
                <a:latin typeface="Calibri"/>
                <a:cs typeface="Calibri"/>
              </a:rPr>
              <a:t>Care </a:t>
            </a:r>
            <a:r>
              <a:rPr sz="2200" spc="-5" dirty="0">
                <a:solidFill>
                  <a:srgbClr val="404040"/>
                </a:solidFill>
                <a:latin typeface="Calibri"/>
                <a:cs typeface="Calibri"/>
              </a:rPr>
              <a:t>is </a:t>
            </a:r>
            <a:r>
              <a:rPr sz="2200" spc="-15" dirty="0">
                <a:solidFill>
                  <a:srgbClr val="404040"/>
                </a:solidFill>
                <a:latin typeface="Calibri"/>
                <a:cs typeface="Calibri"/>
              </a:rPr>
              <a:t>updated </a:t>
            </a:r>
            <a:r>
              <a:rPr sz="2200" spc="-5" dirty="0">
                <a:solidFill>
                  <a:srgbClr val="404040"/>
                </a:solidFill>
                <a:latin typeface="Calibri"/>
                <a:cs typeface="Calibri"/>
              </a:rPr>
              <a:t>annually and </a:t>
            </a:r>
            <a:r>
              <a:rPr sz="2200" spc="-15" dirty="0">
                <a:solidFill>
                  <a:srgbClr val="404040"/>
                </a:solidFill>
                <a:latin typeface="Calibri"/>
                <a:cs typeface="Calibri"/>
              </a:rPr>
              <a:t>re-submitted </a:t>
            </a:r>
            <a:r>
              <a:rPr sz="2200" spc="-20" dirty="0">
                <a:solidFill>
                  <a:srgbClr val="404040"/>
                </a:solidFill>
                <a:latin typeface="Calibri"/>
                <a:cs typeface="Calibri"/>
              </a:rPr>
              <a:t>to </a:t>
            </a:r>
            <a:r>
              <a:rPr sz="2200" spc="-5" dirty="0">
                <a:solidFill>
                  <a:srgbClr val="404040"/>
                </a:solidFill>
                <a:latin typeface="Calibri"/>
                <a:cs typeface="Calibri"/>
              </a:rPr>
              <a:t>CMS </a:t>
            </a:r>
            <a:r>
              <a:rPr sz="2200" spc="-20" dirty="0">
                <a:solidFill>
                  <a:srgbClr val="404040"/>
                </a:solidFill>
                <a:latin typeface="Calibri"/>
                <a:cs typeface="Calibri"/>
              </a:rPr>
              <a:t>for </a:t>
            </a:r>
            <a:r>
              <a:rPr sz="2200" spc="-15" dirty="0">
                <a:solidFill>
                  <a:srgbClr val="404040"/>
                </a:solidFill>
                <a:latin typeface="Calibri"/>
                <a:cs typeface="Calibri"/>
              </a:rPr>
              <a:t>review</a:t>
            </a:r>
            <a:r>
              <a:rPr sz="2200" spc="254" dirty="0">
                <a:solidFill>
                  <a:srgbClr val="404040"/>
                </a:solidFill>
                <a:latin typeface="Calibri"/>
                <a:cs typeface="Calibri"/>
              </a:rPr>
              <a:t> </a:t>
            </a:r>
            <a:r>
              <a:rPr sz="2200" spc="-5" dirty="0">
                <a:solidFill>
                  <a:srgbClr val="404040"/>
                </a:solidFill>
                <a:latin typeface="Calibri"/>
                <a:cs typeface="Calibri"/>
              </a:rPr>
              <a:t>and</a:t>
            </a:r>
            <a:r>
              <a:rPr lang="en-US" sz="2200" spc="-5" dirty="0">
                <a:solidFill>
                  <a:srgbClr val="404040"/>
                </a:solidFill>
                <a:latin typeface="Calibri"/>
                <a:cs typeface="Calibri"/>
              </a:rPr>
              <a:t> approval</a:t>
            </a:r>
          </a:p>
          <a:p>
            <a:pPr marL="324485" indent="-287020">
              <a:lnSpc>
                <a:spcPct val="100000"/>
              </a:lnSpc>
              <a:spcBef>
                <a:spcPts val="1005"/>
              </a:spcBef>
              <a:buClr>
                <a:srgbClr val="ACD333"/>
              </a:buClr>
              <a:buSzPct val="79545"/>
              <a:buFont typeface="Wingdings 3"/>
              <a:buChar char=""/>
              <a:tabLst>
                <a:tab pos="325120" algn="l"/>
              </a:tabLst>
            </a:pPr>
            <a:r>
              <a:rPr lang="en-US" sz="2200" spc="-5" dirty="0">
                <a:solidFill>
                  <a:srgbClr val="404040"/>
                </a:solidFill>
                <a:latin typeface="Calibri"/>
                <a:cs typeface="Calibri"/>
              </a:rPr>
              <a:t>CMS uses </a:t>
            </a:r>
            <a:r>
              <a:rPr lang="en-US" sz="2200" spc="-10" dirty="0">
                <a:solidFill>
                  <a:srgbClr val="404040"/>
                </a:solidFill>
                <a:latin typeface="Calibri"/>
                <a:cs typeface="Calibri"/>
              </a:rPr>
              <a:t>the SNP Model </a:t>
            </a:r>
            <a:r>
              <a:rPr lang="en-US" sz="2200" dirty="0">
                <a:solidFill>
                  <a:srgbClr val="404040"/>
                </a:solidFill>
                <a:latin typeface="Calibri"/>
                <a:cs typeface="Calibri"/>
              </a:rPr>
              <a:t>of </a:t>
            </a:r>
            <a:r>
              <a:rPr lang="en-US" sz="2200" spc="-10" dirty="0">
                <a:solidFill>
                  <a:srgbClr val="404040"/>
                </a:solidFill>
                <a:latin typeface="Calibri"/>
                <a:cs typeface="Calibri"/>
              </a:rPr>
              <a:t>Care </a:t>
            </a:r>
            <a:r>
              <a:rPr lang="en-US" sz="2200" spc="-5" dirty="0">
                <a:solidFill>
                  <a:srgbClr val="404040"/>
                </a:solidFill>
                <a:latin typeface="Calibri"/>
                <a:cs typeface="Calibri"/>
              </a:rPr>
              <a:t>as a </a:t>
            </a:r>
            <a:r>
              <a:rPr lang="en-US" sz="2200" spc="-10" dirty="0">
                <a:solidFill>
                  <a:srgbClr val="404040"/>
                </a:solidFill>
                <a:latin typeface="Calibri"/>
                <a:cs typeface="Calibri"/>
              </a:rPr>
              <a:t>guideline </a:t>
            </a:r>
            <a:r>
              <a:rPr lang="en-US" sz="2200" spc="-5" dirty="0">
                <a:solidFill>
                  <a:srgbClr val="404040"/>
                </a:solidFill>
                <a:latin typeface="Calibri"/>
                <a:cs typeface="Calibri"/>
              </a:rPr>
              <a:t>when </a:t>
            </a:r>
            <a:r>
              <a:rPr lang="en-US" sz="2200" spc="-10" dirty="0">
                <a:solidFill>
                  <a:srgbClr val="404040"/>
                </a:solidFill>
                <a:latin typeface="Calibri"/>
                <a:cs typeface="Calibri"/>
              </a:rPr>
              <a:t>auditing the </a:t>
            </a:r>
            <a:r>
              <a:rPr lang="en-US" sz="2200" spc="-30" dirty="0">
                <a:solidFill>
                  <a:srgbClr val="404040"/>
                </a:solidFill>
                <a:latin typeface="Calibri"/>
                <a:cs typeface="Calibri"/>
              </a:rPr>
              <a:t>plan’s </a:t>
            </a:r>
            <a:r>
              <a:rPr lang="en-US" sz="2200" spc="-15" dirty="0">
                <a:solidFill>
                  <a:srgbClr val="404040"/>
                </a:solidFill>
                <a:latin typeface="Calibri"/>
                <a:cs typeface="Calibri"/>
              </a:rPr>
              <a:t>implementation </a:t>
            </a:r>
            <a:r>
              <a:rPr lang="en-US" sz="2200" dirty="0">
                <a:solidFill>
                  <a:srgbClr val="404040"/>
                </a:solidFill>
                <a:latin typeface="Calibri"/>
                <a:cs typeface="Calibri"/>
              </a:rPr>
              <a:t>of</a:t>
            </a:r>
            <a:r>
              <a:rPr lang="en-US" sz="2200" spc="150" dirty="0">
                <a:solidFill>
                  <a:srgbClr val="404040"/>
                </a:solidFill>
                <a:latin typeface="Calibri"/>
                <a:cs typeface="Calibri"/>
              </a:rPr>
              <a:t> </a:t>
            </a:r>
            <a:endParaRPr lang="en-US" sz="1800" baseline="-32407" dirty="0">
              <a:latin typeface="Century Gothic"/>
              <a:cs typeface="Century Gothic"/>
            </a:endParaRPr>
          </a:p>
          <a:p>
            <a:pPr marL="324485">
              <a:lnSpc>
                <a:spcPct val="100000"/>
              </a:lnSpc>
            </a:pPr>
            <a:r>
              <a:rPr lang="en-US" sz="2200" spc="-5" dirty="0">
                <a:solidFill>
                  <a:srgbClr val="404040"/>
                </a:solidFill>
                <a:latin typeface="Calibri"/>
                <a:cs typeface="Calibri"/>
              </a:rPr>
              <a:t>their </a:t>
            </a:r>
            <a:r>
              <a:rPr lang="en-US" sz="2200" spc="-10" dirty="0">
                <a:solidFill>
                  <a:srgbClr val="404040"/>
                </a:solidFill>
                <a:latin typeface="Calibri"/>
                <a:cs typeface="Calibri"/>
              </a:rPr>
              <a:t>SNP</a:t>
            </a:r>
            <a:r>
              <a:rPr lang="en-US" sz="2200" spc="15" dirty="0">
                <a:solidFill>
                  <a:srgbClr val="404040"/>
                </a:solidFill>
                <a:latin typeface="Calibri"/>
                <a:cs typeface="Calibri"/>
              </a:rPr>
              <a:t> </a:t>
            </a:r>
            <a:r>
              <a:rPr lang="en-US" sz="2200" spc="-15" dirty="0">
                <a:solidFill>
                  <a:srgbClr val="404040"/>
                </a:solidFill>
                <a:latin typeface="Calibri"/>
                <a:cs typeface="Calibri"/>
              </a:rPr>
              <a:t>program</a:t>
            </a:r>
            <a:endParaRPr lang="en-US" sz="2200" dirty="0">
              <a:latin typeface="Calibri"/>
              <a:cs typeface="Calibri"/>
            </a:endParaRPr>
          </a:p>
          <a:p>
            <a:pPr marL="299085" indent="-287020">
              <a:lnSpc>
                <a:spcPct val="100000"/>
              </a:lnSpc>
              <a:spcBef>
                <a:spcPts val="95"/>
              </a:spcBef>
              <a:buClr>
                <a:srgbClr val="ACD333"/>
              </a:buClr>
              <a:buSzPct val="79545"/>
              <a:buFont typeface="Wingdings 3"/>
              <a:buChar char=""/>
              <a:tabLst>
                <a:tab pos="299720" algn="l"/>
              </a:tabLst>
            </a:pPr>
            <a:endParaRPr sz="2200" dirty="0">
              <a:latin typeface="Calibri"/>
              <a:cs typeface="Calibri"/>
            </a:endParaRPr>
          </a:p>
        </p:txBody>
      </p:sp>
      <p:sp>
        <p:nvSpPr>
          <p:cNvPr id="7" name="Slide Number Placeholder 6">
            <a:extLst>
              <a:ext uri="{FF2B5EF4-FFF2-40B4-BE49-F238E27FC236}">
                <a16:creationId xmlns:a16="http://schemas.microsoft.com/office/drawing/2014/main" id="{735D50C0-ADF3-450A-9EDA-8A5E9FC95E3C}"/>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5</a:t>
            </a:fld>
            <a:endParaRPr lang="en-US" dirty="0"/>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0330" y="307929"/>
            <a:ext cx="10451465" cy="689932"/>
          </a:xfrm>
          <a:prstGeom prst="rect">
            <a:avLst/>
          </a:prstGeom>
        </p:spPr>
        <p:txBody>
          <a:bodyPr vert="horz" wrap="square" lIns="0" tIns="12700" rIns="0" bIns="0" rtlCol="0">
            <a:spAutoFit/>
          </a:bodyPr>
          <a:lstStyle/>
          <a:p>
            <a:pPr marL="12700">
              <a:lnSpc>
                <a:spcPct val="100000"/>
              </a:lnSpc>
              <a:spcBef>
                <a:spcPts val="100"/>
              </a:spcBef>
              <a:tabLst>
                <a:tab pos="2097405" algn="l"/>
              </a:tabLst>
            </a:pPr>
            <a:r>
              <a:rPr lang="en-US" dirty="0">
                <a:solidFill>
                  <a:srgbClr val="92D050"/>
                </a:solidFill>
              </a:rPr>
              <a:t>Types of SNP Plans</a:t>
            </a:r>
            <a:endParaRPr spc="-5" dirty="0">
              <a:solidFill>
                <a:srgbClr val="92D050"/>
              </a:solidFill>
              <a:latin typeface="Arial" panose="020B0604020202020204" pitchFamily="34" charset="0"/>
            </a:endParaRPr>
          </a:p>
        </p:txBody>
      </p:sp>
      <p:sp>
        <p:nvSpPr>
          <p:cNvPr id="4" name="object 4"/>
          <p:cNvSpPr txBox="1"/>
          <p:nvPr/>
        </p:nvSpPr>
        <p:spPr>
          <a:xfrm>
            <a:off x="590467" y="1435066"/>
            <a:ext cx="10727055" cy="4860946"/>
          </a:xfrm>
          <a:prstGeom prst="rect">
            <a:avLst/>
          </a:prstGeom>
        </p:spPr>
        <p:txBody>
          <a:bodyPr vert="horz" wrap="square" lIns="0" tIns="140335" rIns="0" bIns="0" rtlCol="0">
            <a:spAutoFit/>
          </a:bodyPr>
          <a:lstStyle/>
          <a:p>
            <a:pPr marL="12700">
              <a:lnSpc>
                <a:spcPct val="100000"/>
              </a:lnSpc>
              <a:spcBef>
                <a:spcPts val="1105"/>
              </a:spcBef>
            </a:pPr>
            <a:r>
              <a:rPr lang="en-US" sz="2400" b="1" spc="-20" dirty="0">
                <a:solidFill>
                  <a:srgbClr val="404040"/>
                </a:solidFill>
                <a:latin typeface="Calibri"/>
                <a:cs typeface="Calibri"/>
              </a:rPr>
              <a:t>There are 3 types of SNP Plans:</a:t>
            </a:r>
            <a:endParaRPr sz="2400" dirty="0">
              <a:latin typeface="Calibri"/>
              <a:cs typeface="Calibri"/>
            </a:endParaRPr>
          </a:p>
          <a:p>
            <a:pPr marL="870585" indent="-457834">
              <a:lnSpc>
                <a:spcPct val="100000"/>
              </a:lnSpc>
              <a:spcBef>
                <a:spcPts val="1010"/>
              </a:spcBef>
              <a:buSzPct val="79166"/>
              <a:buAutoNum type="arabicPeriod"/>
              <a:tabLst>
                <a:tab pos="870585" algn="l"/>
                <a:tab pos="871219" algn="l"/>
              </a:tabLst>
            </a:pPr>
            <a:r>
              <a:rPr sz="2400" spc="-5" dirty="0">
                <a:solidFill>
                  <a:srgbClr val="404040"/>
                </a:solidFill>
                <a:latin typeface="Calibri"/>
                <a:cs typeface="Calibri"/>
              </a:rPr>
              <a:t>Institutional SNP</a:t>
            </a:r>
            <a:r>
              <a:rPr sz="2400" spc="-25" dirty="0">
                <a:solidFill>
                  <a:srgbClr val="404040"/>
                </a:solidFill>
                <a:latin typeface="Calibri"/>
                <a:cs typeface="Calibri"/>
              </a:rPr>
              <a:t> </a:t>
            </a:r>
            <a:r>
              <a:rPr sz="2400" spc="-5" dirty="0">
                <a:solidFill>
                  <a:srgbClr val="404040"/>
                </a:solidFill>
                <a:latin typeface="Calibri"/>
                <a:cs typeface="Calibri"/>
              </a:rPr>
              <a:t>(I-SNP):</a:t>
            </a:r>
            <a:endParaRPr sz="2400" dirty="0">
              <a:latin typeface="Calibri"/>
              <a:cs typeface="Calibri"/>
            </a:endParaRPr>
          </a:p>
          <a:p>
            <a:pPr marL="1155700" marR="5080" lvl="1" indent="-228600">
              <a:lnSpc>
                <a:spcPct val="100000"/>
              </a:lnSpc>
              <a:spcBef>
                <a:spcPts val="994"/>
              </a:spcBef>
              <a:buClr>
                <a:srgbClr val="ACD333"/>
              </a:buClr>
              <a:buSzPct val="79166"/>
              <a:buFont typeface="Wingdings"/>
              <a:buChar char=""/>
              <a:tabLst>
                <a:tab pos="1155700" algn="l"/>
              </a:tabLst>
            </a:pPr>
            <a:r>
              <a:rPr sz="2400" spc="-15" dirty="0">
                <a:solidFill>
                  <a:srgbClr val="404040"/>
                </a:solidFill>
                <a:latin typeface="Calibri"/>
                <a:cs typeface="Calibri"/>
              </a:rPr>
              <a:t>For </a:t>
            </a:r>
            <a:r>
              <a:rPr sz="2400" spc="-5" dirty="0">
                <a:solidFill>
                  <a:srgbClr val="404040"/>
                </a:solidFill>
                <a:latin typeface="Calibri"/>
                <a:cs typeface="Calibri"/>
              </a:rPr>
              <a:t>people </a:t>
            </a:r>
            <a:r>
              <a:rPr sz="2400" dirty="0">
                <a:solidFill>
                  <a:srgbClr val="404040"/>
                </a:solidFill>
                <a:latin typeface="Calibri"/>
                <a:cs typeface="Calibri"/>
              </a:rPr>
              <a:t>in </a:t>
            </a:r>
            <a:r>
              <a:rPr sz="2400" spc="-5" dirty="0">
                <a:solidFill>
                  <a:srgbClr val="404040"/>
                </a:solidFill>
                <a:latin typeface="Calibri"/>
                <a:cs typeface="Calibri"/>
              </a:rPr>
              <a:t>certain institutions </a:t>
            </a:r>
            <a:r>
              <a:rPr sz="2400" spc="-15" dirty="0">
                <a:solidFill>
                  <a:srgbClr val="404040"/>
                </a:solidFill>
                <a:latin typeface="Calibri"/>
                <a:cs typeface="Calibri"/>
              </a:rPr>
              <a:t>(like </a:t>
            </a:r>
            <a:r>
              <a:rPr sz="2400" dirty="0">
                <a:solidFill>
                  <a:srgbClr val="404040"/>
                </a:solidFill>
                <a:latin typeface="Calibri"/>
                <a:cs typeface="Calibri"/>
              </a:rPr>
              <a:t>a </a:t>
            </a:r>
            <a:r>
              <a:rPr sz="2400" spc="-10" dirty="0">
                <a:solidFill>
                  <a:srgbClr val="404040"/>
                </a:solidFill>
                <a:latin typeface="Calibri"/>
                <a:cs typeface="Calibri"/>
              </a:rPr>
              <a:t>nursing </a:t>
            </a:r>
            <a:r>
              <a:rPr sz="2400" spc="-5" dirty="0">
                <a:solidFill>
                  <a:srgbClr val="404040"/>
                </a:solidFill>
                <a:latin typeface="Calibri"/>
                <a:cs typeface="Calibri"/>
              </a:rPr>
              <a:t>home) or </a:t>
            </a:r>
            <a:r>
              <a:rPr sz="2400" dirty="0">
                <a:solidFill>
                  <a:srgbClr val="404040"/>
                </a:solidFill>
                <a:latin typeface="Calibri"/>
                <a:cs typeface="Calibri"/>
              </a:rPr>
              <a:t>who </a:t>
            </a:r>
            <a:r>
              <a:rPr sz="2400" spc="-15" dirty="0">
                <a:solidFill>
                  <a:srgbClr val="404040"/>
                </a:solidFill>
                <a:latin typeface="Calibri"/>
                <a:cs typeface="Calibri"/>
              </a:rPr>
              <a:t>require </a:t>
            </a:r>
            <a:r>
              <a:rPr sz="2400" spc="-10" dirty="0">
                <a:solidFill>
                  <a:srgbClr val="404040"/>
                </a:solidFill>
                <a:latin typeface="Calibri"/>
                <a:cs typeface="Calibri"/>
              </a:rPr>
              <a:t>nursing  </a:t>
            </a:r>
            <a:r>
              <a:rPr sz="2400" spc="-15" dirty="0">
                <a:solidFill>
                  <a:srgbClr val="404040"/>
                </a:solidFill>
                <a:latin typeface="Calibri"/>
                <a:cs typeface="Calibri"/>
              </a:rPr>
              <a:t>care at</a:t>
            </a:r>
            <a:r>
              <a:rPr sz="2400" spc="-5" dirty="0">
                <a:solidFill>
                  <a:srgbClr val="404040"/>
                </a:solidFill>
                <a:latin typeface="Calibri"/>
                <a:cs typeface="Calibri"/>
              </a:rPr>
              <a:t> home</a:t>
            </a:r>
            <a:r>
              <a:rPr lang="en-US" sz="2400" spc="-5" dirty="0">
                <a:solidFill>
                  <a:srgbClr val="404040"/>
                </a:solidFill>
                <a:latin typeface="Calibri"/>
                <a:cs typeface="Calibri"/>
              </a:rPr>
              <a:t> </a:t>
            </a:r>
            <a:r>
              <a:rPr lang="en-US" sz="2400" spc="-10" dirty="0">
                <a:solidFill>
                  <a:srgbClr val="404040"/>
                </a:solidFill>
                <a:latin typeface="Calibri"/>
                <a:cs typeface="Calibri"/>
              </a:rPr>
              <a:t>(Note Ultimate does not offer I-SNP</a:t>
            </a:r>
            <a:r>
              <a:rPr lang="en-US" sz="2400" spc="-5" dirty="0">
                <a:solidFill>
                  <a:srgbClr val="404040"/>
                </a:solidFill>
                <a:latin typeface="Calibri"/>
                <a:cs typeface="Calibri"/>
              </a:rPr>
              <a:t>)</a:t>
            </a:r>
            <a:endParaRPr sz="2400" dirty="0">
              <a:latin typeface="Calibri"/>
              <a:cs typeface="Calibri"/>
            </a:endParaRPr>
          </a:p>
          <a:p>
            <a:pPr marL="870585" indent="-457834">
              <a:lnSpc>
                <a:spcPct val="100000"/>
              </a:lnSpc>
              <a:spcBef>
                <a:spcPts val="994"/>
              </a:spcBef>
              <a:buSzPct val="79166"/>
              <a:buAutoNum type="arabicPeriod"/>
              <a:tabLst>
                <a:tab pos="870585" algn="l"/>
                <a:tab pos="871219" algn="l"/>
              </a:tabLst>
            </a:pPr>
            <a:r>
              <a:rPr sz="2400" spc="-10" dirty="0">
                <a:solidFill>
                  <a:srgbClr val="404040"/>
                </a:solidFill>
                <a:latin typeface="Calibri"/>
                <a:cs typeface="Calibri"/>
              </a:rPr>
              <a:t>Chronic </a:t>
            </a:r>
            <a:r>
              <a:rPr sz="2400" spc="-5" dirty="0">
                <a:solidFill>
                  <a:srgbClr val="404040"/>
                </a:solidFill>
                <a:latin typeface="Calibri"/>
                <a:cs typeface="Calibri"/>
              </a:rPr>
              <a:t>SNP</a:t>
            </a:r>
            <a:r>
              <a:rPr sz="2400" spc="-30" dirty="0">
                <a:solidFill>
                  <a:srgbClr val="404040"/>
                </a:solidFill>
                <a:latin typeface="Calibri"/>
                <a:cs typeface="Calibri"/>
              </a:rPr>
              <a:t> </a:t>
            </a:r>
            <a:r>
              <a:rPr sz="2400" spc="-5" dirty="0">
                <a:solidFill>
                  <a:srgbClr val="404040"/>
                </a:solidFill>
                <a:latin typeface="Calibri"/>
                <a:cs typeface="Calibri"/>
              </a:rPr>
              <a:t>(C-SNP):</a:t>
            </a:r>
            <a:endParaRPr sz="2400" dirty="0">
              <a:latin typeface="Calibri"/>
              <a:cs typeface="Calibri"/>
            </a:endParaRPr>
          </a:p>
          <a:p>
            <a:pPr marL="1155700" marR="156210" lvl="1" indent="-228600">
              <a:lnSpc>
                <a:spcPct val="100000"/>
              </a:lnSpc>
              <a:spcBef>
                <a:spcPts val="1010"/>
              </a:spcBef>
              <a:buClr>
                <a:srgbClr val="ACD333"/>
              </a:buClr>
              <a:buSzPct val="79166"/>
              <a:buFont typeface="Wingdings"/>
              <a:buChar char=""/>
              <a:tabLst>
                <a:tab pos="1155700" algn="l"/>
              </a:tabLst>
            </a:pPr>
            <a:r>
              <a:rPr sz="2400" spc="-15" dirty="0">
                <a:solidFill>
                  <a:srgbClr val="404040"/>
                </a:solidFill>
                <a:latin typeface="Calibri"/>
                <a:cs typeface="Calibri"/>
              </a:rPr>
              <a:t>For </a:t>
            </a:r>
            <a:r>
              <a:rPr sz="2400" spc="-5" dirty="0">
                <a:solidFill>
                  <a:srgbClr val="404040"/>
                </a:solidFill>
                <a:latin typeface="Calibri"/>
                <a:cs typeface="Calibri"/>
              </a:rPr>
              <a:t>people </a:t>
            </a:r>
            <a:r>
              <a:rPr sz="2400" dirty="0">
                <a:solidFill>
                  <a:srgbClr val="404040"/>
                </a:solidFill>
                <a:latin typeface="Calibri"/>
                <a:cs typeface="Calibri"/>
              </a:rPr>
              <a:t>who </a:t>
            </a:r>
            <a:r>
              <a:rPr sz="2400" spc="-20" dirty="0">
                <a:solidFill>
                  <a:srgbClr val="404040"/>
                </a:solidFill>
                <a:latin typeface="Calibri"/>
                <a:cs typeface="Calibri"/>
              </a:rPr>
              <a:t>have </a:t>
            </a:r>
            <a:r>
              <a:rPr sz="2400" spc="-5" dirty="0">
                <a:solidFill>
                  <a:srgbClr val="404040"/>
                </a:solidFill>
                <a:latin typeface="Calibri"/>
                <a:cs typeface="Calibri"/>
              </a:rPr>
              <a:t>specific </a:t>
            </a:r>
            <a:r>
              <a:rPr sz="2400" spc="-10" dirty="0">
                <a:solidFill>
                  <a:srgbClr val="404040"/>
                </a:solidFill>
                <a:latin typeface="Calibri"/>
                <a:cs typeface="Calibri"/>
              </a:rPr>
              <a:t>chronic </a:t>
            </a:r>
            <a:r>
              <a:rPr sz="2400" spc="-5" dirty="0">
                <a:solidFill>
                  <a:srgbClr val="404040"/>
                </a:solidFill>
                <a:latin typeface="Calibri"/>
                <a:cs typeface="Calibri"/>
              </a:rPr>
              <a:t>or disabling </a:t>
            </a:r>
            <a:r>
              <a:rPr sz="2400" spc="-10" dirty="0">
                <a:solidFill>
                  <a:srgbClr val="404040"/>
                </a:solidFill>
                <a:latin typeface="Calibri"/>
                <a:cs typeface="Calibri"/>
              </a:rPr>
              <a:t>conditions</a:t>
            </a:r>
            <a:endParaRPr lang="en-US" sz="2400" spc="-5" dirty="0">
              <a:solidFill>
                <a:srgbClr val="404040"/>
              </a:solidFill>
              <a:latin typeface="Calibri"/>
              <a:cs typeface="Calibri"/>
            </a:endParaRPr>
          </a:p>
          <a:p>
            <a:pPr marL="870585" indent="-457834">
              <a:lnSpc>
                <a:spcPct val="100000"/>
              </a:lnSpc>
              <a:spcBef>
                <a:spcPts val="994"/>
              </a:spcBef>
              <a:buSzPct val="79166"/>
              <a:buAutoNum type="arabicPeriod"/>
              <a:tabLst>
                <a:tab pos="870585" algn="l"/>
                <a:tab pos="871219" algn="l"/>
              </a:tabLst>
            </a:pPr>
            <a:r>
              <a:rPr lang="en-US" sz="2400" spc="-5" dirty="0">
                <a:solidFill>
                  <a:srgbClr val="404040"/>
                </a:solidFill>
                <a:latin typeface="Calibri"/>
                <a:cs typeface="Calibri"/>
              </a:rPr>
              <a:t>*</a:t>
            </a:r>
            <a:r>
              <a:rPr sz="2400" spc="-5" dirty="0">
                <a:solidFill>
                  <a:srgbClr val="404040"/>
                </a:solidFill>
                <a:latin typeface="Calibri"/>
                <a:cs typeface="Calibri"/>
              </a:rPr>
              <a:t>Dual SNP</a:t>
            </a:r>
            <a:r>
              <a:rPr sz="2400" spc="-25" dirty="0">
                <a:solidFill>
                  <a:srgbClr val="404040"/>
                </a:solidFill>
                <a:latin typeface="Calibri"/>
                <a:cs typeface="Calibri"/>
              </a:rPr>
              <a:t> </a:t>
            </a:r>
            <a:r>
              <a:rPr sz="2400" spc="-5" dirty="0">
                <a:solidFill>
                  <a:srgbClr val="404040"/>
                </a:solidFill>
                <a:latin typeface="Calibri"/>
                <a:cs typeface="Calibri"/>
              </a:rPr>
              <a:t>(D-SNP):</a:t>
            </a:r>
            <a:endParaRPr sz="2400" dirty="0">
              <a:latin typeface="Calibri"/>
              <a:cs typeface="Calibri"/>
            </a:endParaRPr>
          </a:p>
          <a:p>
            <a:pPr marL="1155700" lvl="1" indent="-228600">
              <a:lnSpc>
                <a:spcPct val="100000"/>
              </a:lnSpc>
              <a:spcBef>
                <a:spcPts val="994"/>
              </a:spcBef>
              <a:buClr>
                <a:srgbClr val="ACD333"/>
              </a:buClr>
              <a:buSzPct val="79166"/>
              <a:buFont typeface="Wingdings"/>
              <a:buChar char=""/>
              <a:tabLst>
                <a:tab pos="1155700" algn="l"/>
              </a:tabLst>
            </a:pPr>
            <a:r>
              <a:rPr sz="2400" spc="-15" dirty="0">
                <a:solidFill>
                  <a:srgbClr val="404040"/>
                </a:solidFill>
                <a:latin typeface="Calibri"/>
                <a:cs typeface="Calibri"/>
              </a:rPr>
              <a:t>For </a:t>
            </a:r>
            <a:r>
              <a:rPr sz="2400" spc="-5" dirty="0">
                <a:solidFill>
                  <a:srgbClr val="404040"/>
                </a:solidFill>
                <a:latin typeface="Calibri"/>
                <a:cs typeface="Calibri"/>
              </a:rPr>
              <a:t>people </a:t>
            </a:r>
            <a:r>
              <a:rPr sz="2400" dirty="0">
                <a:solidFill>
                  <a:srgbClr val="404040"/>
                </a:solidFill>
                <a:latin typeface="Calibri"/>
                <a:cs typeface="Calibri"/>
              </a:rPr>
              <a:t>who </a:t>
            </a:r>
            <a:r>
              <a:rPr sz="2400" spc="-15" dirty="0">
                <a:solidFill>
                  <a:srgbClr val="404040"/>
                </a:solidFill>
                <a:latin typeface="Calibri"/>
                <a:cs typeface="Calibri"/>
              </a:rPr>
              <a:t>are </a:t>
            </a:r>
            <a:r>
              <a:rPr sz="2400" spc="-5" dirty="0">
                <a:solidFill>
                  <a:srgbClr val="404040"/>
                </a:solidFill>
                <a:latin typeface="Calibri"/>
                <a:cs typeface="Calibri"/>
              </a:rPr>
              <a:t>eligible </a:t>
            </a:r>
            <a:r>
              <a:rPr sz="2400" spc="-20" dirty="0">
                <a:solidFill>
                  <a:srgbClr val="404040"/>
                </a:solidFill>
                <a:latin typeface="Calibri"/>
                <a:cs typeface="Calibri"/>
              </a:rPr>
              <a:t>for </a:t>
            </a:r>
            <a:r>
              <a:rPr sz="2400" spc="-5" dirty="0">
                <a:solidFill>
                  <a:srgbClr val="404040"/>
                </a:solidFill>
                <a:latin typeface="Calibri"/>
                <a:cs typeface="Calibri"/>
              </a:rPr>
              <a:t>both </a:t>
            </a:r>
            <a:r>
              <a:rPr sz="2400" spc="-10" dirty="0">
                <a:solidFill>
                  <a:srgbClr val="404040"/>
                </a:solidFill>
                <a:latin typeface="Calibri"/>
                <a:cs typeface="Calibri"/>
              </a:rPr>
              <a:t>Medicare </a:t>
            </a:r>
            <a:r>
              <a:rPr sz="2400" spc="-5" dirty="0">
                <a:solidFill>
                  <a:srgbClr val="404040"/>
                </a:solidFill>
                <a:latin typeface="Calibri"/>
                <a:cs typeface="Calibri"/>
              </a:rPr>
              <a:t>and</a:t>
            </a:r>
            <a:r>
              <a:rPr sz="2400" spc="35" dirty="0">
                <a:solidFill>
                  <a:srgbClr val="404040"/>
                </a:solidFill>
                <a:latin typeface="Calibri"/>
                <a:cs typeface="Calibri"/>
              </a:rPr>
              <a:t> </a:t>
            </a:r>
            <a:r>
              <a:rPr sz="2400" spc="-5" dirty="0">
                <a:solidFill>
                  <a:srgbClr val="404040"/>
                </a:solidFill>
                <a:latin typeface="Calibri"/>
                <a:cs typeface="Calibri"/>
              </a:rPr>
              <a:t>Medicaid</a:t>
            </a:r>
            <a:endParaRPr lang="en-US" sz="2400" spc="-5" dirty="0">
              <a:solidFill>
                <a:srgbClr val="404040"/>
              </a:solidFill>
              <a:latin typeface="Calibri"/>
              <a:cs typeface="Calibri"/>
            </a:endParaRPr>
          </a:p>
          <a:p>
            <a:pPr marL="1155700" lvl="1" indent="-228600">
              <a:spcBef>
                <a:spcPts val="994"/>
              </a:spcBef>
              <a:buClr>
                <a:srgbClr val="ACD333"/>
              </a:buClr>
              <a:buSzPct val="79166"/>
              <a:buFont typeface="Wingdings"/>
              <a:buChar char=""/>
              <a:tabLst>
                <a:tab pos="1155700" algn="l"/>
              </a:tabLst>
            </a:pPr>
            <a:r>
              <a:rPr lang="en-US" sz="2400" spc="-5" dirty="0">
                <a:solidFill>
                  <a:srgbClr val="404040"/>
                </a:solidFill>
                <a:latin typeface="Calibri"/>
                <a:cs typeface="Calibri"/>
              </a:rPr>
              <a:t>*New for 2022</a:t>
            </a:r>
            <a:endParaRPr lang="en-US" sz="2400" dirty="0">
              <a:latin typeface="Calibri"/>
              <a:cs typeface="Calibri"/>
            </a:endParaRPr>
          </a:p>
          <a:p>
            <a:pPr marL="1155700" lvl="1" indent="-228600">
              <a:lnSpc>
                <a:spcPct val="100000"/>
              </a:lnSpc>
              <a:spcBef>
                <a:spcPts val="994"/>
              </a:spcBef>
              <a:buClr>
                <a:srgbClr val="ACD333"/>
              </a:buClr>
              <a:buSzPct val="79166"/>
              <a:buFont typeface="Wingdings"/>
              <a:buChar char=""/>
              <a:tabLst>
                <a:tab pos="1155700" algn="l"/>
              </a:tabLst>
            </a:pPr>
            <a:endParaRPr sz="2400" dirty="0">
              <a:latin typeface="Calibri"/>
              <a:cs typeface="Calibri"/>
            </a:endParaRPr>
          </a:p>
        </p:txBody>
      </p:sp>
      <p:sp>
        <p:nvSpPr>
          <p:cNvPr id="6" name="Slide Number Placeholder 5">
            <a:extLst>
              <a:ext uri="{FF2B5EF4-FFF2-40B4-BE49-F238E27FC236}">
                <a16:creationId xmlns:a16="http://schemas.microsoft.com/office/drawing/2014/main" id="{CA8FCDD0-C5FF-4F97-B286-C499A4873E6C}"/>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6</a:t>
            </a:fld>
            <a:endParaRPr lang="en-US" dirty="0"/>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22992" y="307929"/>
            <a:ext cx="9546015" cy="1120820"/>
          </a:xfrm>
          <a:prstGeom prst="rect">
            <a:avLst/>
          </a:prstGeom>
        </p:spPr>
        <p:txBody>
          <a:bodyPr vert="horz" wrap="square" lIns="0" tIns="12700" rIns="0" bIns="0" rtlCol="0">
            <a:spAutoFit/>
          </a:bodyPr>
          <a:lstStyle/>
          <a:p>
            <a:pPr marL="12700">
              <a:spcBef>
                <a:spcPts val="100"/>
              </a:spcBef>
            </a:pPr>
            <a:r>
              <a:rPr lang="en-US" spc="-5" dirty="0">
                <a:solidFill>
                  <a:srgbClr val="92D050"/>
                </a:solidFill>
              </a:rPr>
              <a:t>C-</a:t>
            </a:r>
            <a:r>
              <a:rPr spc="-5" dirty="0">
                <a:solidFill>
                  <a:srgbClr val="92D050"/>
                </a:solidFill>
              </a:rPr>
              <a:t>SNP</a:t>
            </a:r>
            <a:r>
              <a:rPr spc="-75" dirty="0">
                <a:solidFill>
                  <a:srgbClr val="92D050"/>
                </a:solidFill>
              </a:rPr>
              <a:t> </a:t>
            </a:r>
            <a:r>
              <a:rPr spc="-5" dirty="0">
                <a:solidFill>
                  <a:srgbClr val="92D050"/>
                </a:solidFill>
              </a:rPr>
              <a:t>Conditions</a:t>
            </a:r>
            <a:br>
              <a:rPr lang="en-US" spc="-5" dirty="0">
                <a:solidFill>
                  <a:srgbClr val="92D050"/>
                </a:solidFill>
              </a:rPr>
            </a:br>
            <a:endParaRPr sz="2800" b="1" spc="-5" dirty="0">
              <a:solidFill>
                <a:srgbClr val="92D050"/>
              </a:solidFill>
            </a:endParaRPr>
          </a:p>
        </p:txBody>
      </p:sp>
      <p:sp>
        <p:nvSpPr>
          <p:cNvPr id="2" name="Content Placeholder 1">
            <a:extLst>
              <a:ext uri="{FF2B5EF4-FFF2-40B4-BE49-F238E27FC236}">
                <a16:creationId xmlns:a16="http://schemas.microsoft.com/office/drawing/2014/main" id="{79ED226B-82CB-4327-9D0C-CF278BEC428D}"/>
              </a:ext>
            </a:extLst>
          </p:cNvPr>
          <p:cNvSpPr>
            <a:spLocks noGrp="1"/>
          </p:cNvSpPr>
          <p:nvPr>
            <p:ph sz="half" idx="2"/>
          </p:nvPr>
        </p:nvSpPr>
        <p:spPr>
          <a:xfrm>
            <a:off x="532964" y="2666343"/>
            <a:ext cx="5303520" cy="4093428"/>
          </a:xfrm>
        </p:spPr>
        <p:txBody>
          <a:bodyPr/>
          <a:lstStyle/>
          <a:p>
            <a:pPr marL="756285" indent="-287020">
              <a:lnSpc>
                <a:spcPct val="100000"/>
              </a:lnSpc>
              <a:spcBef>
                <a:spcPts val="994"/>
              </a:spcBef>
              <a:buClr>
                <a:srgbClr val="ACD333"/>
              </a:buClr>
              <a:buSzPct val="79166"/>
              <a:buFont typeface="Wingdings 3"/>
              <a:buChar char=""/>
              <a:tabLst>
                <a:tab pos="756920" algn="l"/>
              </a:tabLst>
            </a:pPr>
            <a:r>
              <a:rPr lang="en-US" spc="-5" dirty="0"/>
              <a:t>Diabetes</a:t>
            </a:r>
            <a:r>
              <a:rPr lang="en-US" spc="-25" dirty="0"/>
              <a:t> </a:t>
            </a:r>
            <a:r>
              <a:rPr lang="en-US" dirty="0"/>
              <a:t>Mellitus</a:t>
            </a:r>
          </a:p>
          <a:p>
            <a:pPr marL="756285" indent="-287020">
              <a:lnSpc>
                <a:spcPct val="100000"/>
              </a:lnSpc>
              <a:spcBef>
                <a:spcPts val="994"/>
              </a:spcBef>
              <a:buClr>
                <a:srgbClr val="ACD333"/>
              </a:buClr>
              <a:buSzPct val="79166"/>
              <a:buFont typeface="Wingdings 3"/>
              <a:buChar char=""/>
              <a:tabLst>
                <a:tab pos="756920" algn="l"/>
              </a:tabLst>
            </a:pPr>
            <a:r>
              <a:rPr lang="en-US" dirty="0"/>
              <a:t>Chronic Heart Failure</a:t>
            </a:r>
          </a:p>
          <a:p>
            <a:pPr marL="756285" indent="-287020">
              <a:lnSpc>
                <a:spcPct val="100000"/>
              </a:lnSpc>
              <a:spcBef>
                <a:spcPts val="994"/>
              </a:spcBef>
              <a:buClr>
                <a:srgbClr val="ACD333"/>
              </a:buClr>
              <a:buSzPct val="79166"/>
              <a:buFont typeface="Wingdings 3"/>
              <a:buChar char=""/>
              <a:tabLst>
                <a:tab pos="756920" algn="l"/>
              </a:tabLst>
            </a:pPr>
            <a:r>
              <a:rPr lang="en-US" spc="-10" dirty="0"/>
              <a:t>Cardiovascular</a:t>
            </a:r>
            <a:r>
              <a:rPr lang="en-US" spc="-20" dirty="0"/>
              <a:t> </a:t>
            </a:r>
            <a:r>
              <a:rPr lang="en-US" spc="-10" dirty="0"/>
              <a:t>Disorders</a:t>
            </a:r>
            <a:endParaRPr lang="en-US" dirty="0"/>
          </a:p>
          <a:p>
            <a:pPr marL="1155700" lvl="1" indent="-228600">
              <a:lnSpc>
                <a:spcPct val="100000"/>
              </a:lnSpc>
              <a:spcBef>
                <a:spcPts val="1010"/>
              </a:spcBef>
              <a:buClr>
                <a:srgbClr val="ACD333"/>
              </a:buClr>
              <a:buSzPct val="79166"/>
              <a:buFont typeface="Arial"/>
              <a:buChar char="•"/>
              <a:tabLst>
                <a:tab pos="1155065" algn="l"/>
                <a:tab pos="1155700" algn="l"/>
              </a:tabLst>
            </a:pPr>
            <a:r>
              <a:rPr lang="en-US" sz="2400" spc="-10" dirty="0">
                <a:solidFill>
                  <a:srgbClr val="404040"/>
                </a:solidFill>
                <a:cs typeface="Calibri"/>
              </a:rPr>
              <a:t>Cardiac</a:t>
            </a:r>
            <a:r>
              <a:rPr lang="en-US" sz="2400" spc="-30" dirty="0">
                <a:solidFill>
                  <a:srgbClr val="404040"/>
                </a:solidFill>
                <a:cs typeface="Calibri"/>
              </a:rPr>
              <a:t> </a:t>
            </a:r>
            <a:r>
              <a:rPr lang="en-US" sz="2400" spc="-5" dirty="0">
                <a:solidFill>
                  <a:srgbClr val="404040"/>
                </a:solidFill>
                <a:cs typeface="Calibri"/>
              </a:rPr>
              <a:t>Arrhythmias</a:t>
            </a:r>
            <a:endParaRPr lang="en-US" sz="2400" dirty="0">
              <a:cs typeface="Calibri"/>
            </a:endParaRPr>
          </a:p>
          <a:p>
            <a:pPr marL="1155700" lvl="1" indent="-228600">
              <a:lnSpc>
                <a:spcPct val="100000"/>
              </a:lnSpc>
              <a:spcBef>
                <a:spcPts val="994"/>
              </a:spcBef>
              <a:buClr>
                <a:srgbClr val="ACD333"/>
              </a:buClr>
              <a:buSzPct val="79166"/>
              <a:buFont typeface="Arial"/>
              <a:buChar char="•"/>
              <a:tabLst>
                <a:tab pos="1155065" algn="l"/>
                <a:tab pos="1155700" algn="l"/>
              </a:tabLst>
            </a:pPr>
            <a:r>
              <a:rPr lang="en-US" sz="2400" spc="-10" dirty="0">
                <a:solidFill>
                  <a:srgbClr val="404040"/>
                </a:solidFill>
                <a:cs typeface="Calibri"/>
              </a:rPr>
              <a:t>Coronary </a:t>
            </a:r>
            <a:r>
              <a:rPr lang="en-US" sz="2400" spc="-5" dirty="0">
                <a:solidFill>
                  <a:srgbClr val="404040"/>
                </a:solidFill>
                <a:cs typeface="Calibri"/>
              </a:rPr>
              <a:t>Artery</a:t>
            </a:r>
            <a:r>
              <a:rPr lang="en-US" sz="2400" spc="-30" dirty="0">
                <a:solidFill>
                  <a:srgbClr val="404040"/>
                </a:solidFill>
                <a:cs typeface="Calibri"/>
              </a:rPr>
              <a:t> </a:t>
            </a:r>
            <a:r>
              <a:rPr lang="en-US" sz="2400" spc="-5" dirty="0">
                <a:solidFill>
                  <a:srgbClr val="404040"/>
                </a:solidFill>
                <a:cs typeface="Calibri"/>
              </a:rPr>
              <a:t>disease</a:t>
            </a:r>
            <a:endParaRPr lang="en-US" sz="2400" dirty="0">
              <a:cs typeface="Calibri"/>
            </a:endParaRPr>
          </a:p>
          <a:p>
            <a:pPr marL="1155700" lvl="1" indent="-228600">
              <a:lnSpc>
                <a:spcPct val="100000"/>
              </a:lnSpc>
              <a:spcBef>
                <a:spcPts val="994"/>
              </a:spcBef>
              <a:buClr>
                <a:srgbClr val="ACD333"/>
              </a:buClr>
              <a:buSzPct val="79166"/>
              <a:buFont typeface="Arial"/>
              <a:buChar char="•"/>
              <a:tabLst>
                <a:tab pos="1155065" algn="l"/>
                <a:tab pos="1155700" algn="l"/>
              </a:tabLst>
            </a:pPr>
            <a:r>
              <a:rPr lang="en-US" sz="2400" spc="-10" dirty="0">
                <a:solidFill>
                  <a:srgbClr val="404040"/>
                </a:solidFill>
                <a:cs typeface="Calibri"/>
              </a:rPr>
              <a:t>Peripheral </a:t>
            </a:r>
            <a:r>
              <a:rPr lang="en-US" sz="2400" spc="-20" dirty="0">
                <a:solidFill>
                  <a:srgbClr val="404040"/>
                </a:solidFill>
                <a:cs typeface="Calibri"/>
              </a:rPr>
              <a:t>Vascular</a:t>
            </a:r>
            <a:r>
              <a:rPr lang="en-US" sz="2400" spc="-15" dirty="0">
                <a:solidFill>
                  <a:srgbClr val="404040"/>
                </a:solidFill>
                <a:cs typeface="Calibri"/>
              </a:rPr>
              <a:t> </a:t>
            </a:r>
            <a:r>
              <a:rPr lang="en-US" sz="2400" spc="-5" dirty="0">
                <a:solidFill>
                  <a:srgbClr val="404040"/>
                </a:solidFill>
                <a:cs typeface="Calibri"/>
              </a:rPr>
              <a:t>disease</a:t>
            </a:r>
            <a:endParaRPr lang="en-US" sz="2400" dirty="0">
              <a:cs typeface="Calibri"/>
            </a:endParaRPr>
          </a:p>
          <a:p>
            <a:pPr marL="1155700" lvl="1" indent="-228600">
              <a:lnSpc>
                <a:spcPct val="100000"/>
              </a:lnSpc>
              <a:spcBef>
                <a:spcPts val="1010"/>
              </a:spcBef>
              <a:buClr>
                <a:srgbClr val="ACD333"/>
              </a:buClr>
              <a:buSzPct val="79166"/>
              <a:buFont typeface="Arial"/>
              <a:buChar char="•"/>
              <a:tabLst>
                <a:tab pos="1155065" algn="l"/>
                <a:tab pos="1155700" algn="l"/>
              </a:tabLst>
            </a:pPr>
            <a:r>
              <a:rPr lang="en-US" sz="2400" spc="-10" dirty="0">
                <a:solidFill>
                  <a:srgbClr val="404040"/>
                </a:solidFill>
                <a:cs typeface="Calibri"/>
              </a:rPr>
              <a:t>Chronic </a:t>
            </a:r>
            <a:r>
              <a:rPr lang="en-US" sz="2400" spc="-25" dirty="0">
                <a:solidFill>
                  <a:srgbClr val="404040"/>
                </a:solidFill>
                <a:cs typeface="Calibri"/>
              </a:rPr>
              <a:t>Venous </a:t>
            </a:r>
            <a:r>
              <a:rPr lang="en-US" sz="2400" spc="-10" dirty="0">
                <a:solidFill>
                  <a:srgbClr val="404040"/>
                </a:solidFill>
                <a:cs typeface="Calibri"/>
              </a:rPr>
              <a:t>Thromboembolic</a:t>
            </a:r>
            <a:r>
              <a:rPr lang="en-US" sz="2400" spc="10" dirty="0">
                <a:solidFill>
                  <a:srgbClr val="404040"/>
                </a:solidFill>
                <a:cs typeface="Calibri"/>
              </a:rPr>
              <a:t> </a:t>
            </a:r>
            <a:r>
              <a:rPr lang="en-US" sz="2400" spc="-10" dirty="0">
                <a:solidFill>
                  <a:srgbClr val="404040"/>
                </a:solidFill>
                <a:cs typeface="Calibri"/>
              </a:rPr>
              <a:t>disorder</a:t>
            </a:r>
            <a:endParaRPr lang="en-US" sz="2400" dirty="0">
              <a:cs typeface="Calibri"/>
            </a:endParaRPr>
          </a:p>
          <a:p>
            <a:endParaRPr lang="en-US" dirty="0"/>
          </a:p>
        </p:txBody>
      </p:sp>
      <p:sp>
        <p:nvSpPr>
          <p:cNvPr id="5" name="Content Placeholder 4">
            <a:extLst>
              <a:ext uri="{FF2B5EF4-FFF2-40B4-BE49-F238E27FC236}">
                <a16:creationId xmlns:a16="http://schemas.microsoft.com/office/drawing/2014/main" id="{F4375BE4-EA41-4E29-AE55-E598256A0ECF}"/>
              </a:ext>
            </a:extLst>
          </p:cNvPr>
          <p:cNvSpPr>
            <a:spLocks noGrp="1"/>
          </p:cNvSpPr>
          <p:nvPr>
            <p:ph sz="half" idx="3"/>
          </p:nvPr>
        </p:nvSpPr>
        <p:spPr>
          <a:xfrm>
            <a:off x="6248400" y="2666343"/>
            <a:ext cx="5303520" cy="3226524"/>
          </a:xfrm>
        </p:spPr>
        <p:txBody>
          <a:bodyPr/>
          <a:lstStyle/>
          <a:p>
            <a:pPr marL="756285" indent="-287020">
              <a:lnSpc>
                <a:spcPct val="100000"/>
              </a:lnSpc>
              <a:spcBef>
                <a:spcPts val="994"/>
              </a:spcBef>
              <a:buClr>
                <a:srgbClr val="ACD333"/>
              </a:buClr>
              <a:buSzPct val="79166"/>
              <a:buFont typeface="Wingdings 3"/>
              <a:buChar char=""/>
              <a:tabLst>
                <a:tab pos="756920" algn="l"/>
              </a:tabLst>
            </a:pPr>
            <a:r>
              <a:rPr lang="en-US" spc="-10" dirty="0"/>
              <a:t>Chronic Lung</a:t>
            </a:r>
            <a:r>
              <a:rPr lang="en-US" spc="-20" dirty="0"/>
              <a:t> </a:t>
            </a:r>
            <a:r>
              <a:rPr lang="en-US" spc="-10" dirty="0"/>
              <a:t>Disorders</a:t>
            </a:r>
            <a:endParaRPr lang="en-US" dirty="0"/>
          </a:p>
          <a:p>
            <a:pPr marL="1155700" lvl="1" indent="-228600">
              <a:lnSpc>
                <a:spcPct val="100000"/>
              </a:lnSpc>
              <a:spcBef>
                <a:spcPts val="1010"/>
              </a:spcBef>
              <a:buClr>
                <a:srgbClr val="ACD333"/>
              </a:buClr>
              <a:buSzPct val="79166"/>
              <a:buFont typeface="Arial"/>
              <a:buChar char="•"/>
              <a:tabLst>
                <a:tab pos="1155065" algn="l"/>
                <a:tab pos="1155700" algn="l"/>
              </a:tabLst>
            </a:pPr>
            <a:r>
              <a:rPr lang="en-US" sz="2400" spc="-10" dirty="0">
                <a:solidFill>
                  <a:srgbClr val="404040"/>
                </a:solidFill>
                <a:cs typeface="Calibri"/>
              </a:rPr>
              <a:t>Asthma</a:t>
            </a:r>
            <a:endParaRPr lang="en-US" sz="2400" dirty="0">
              <a:cs typeface="Calibri"/>
            </a:endParaRPr>
          </a:p>
          <a:p>
            <a:pPr marL="1155700" lvl="1" indent="-228600">
              <a:lnSpc>
                <a:spcPct val="100000"/>
              </a:lnSpc>
              <a:spcBef>
                <a:spcPts val="994"/>
              </a:spcBef>
              <a:buClr>
                <a:srgbClr val="ACD333"/>
              </a:buClr>
              <a:buSzPct val="79166"/>
              <a:buFont typeface="Arial"/>
              <a:buChar char="•"/>
              <a:tabLst>
                <a:tab pos="1155065" algn="l"/>
                <a:tab pos="1155700" algn="l"/>
              </a:tabLst>
            </a:pPr>
            <a:r>
              <a:rPr lang="en-US" sz="2400" spc="-10" dirty="0">
                <a:solidFill>
                  <a:srgbClr val="404040"/>
                </a:solidFill>
                <a:cs typeface="Calibri"/>
              </a:rPr>
              <a:t>Chronic bronchitis</a:t>
            </a:r>
            <a:endParaRPr lang="en-US" sz="2400" dirty="0">
              <a:cs typeface="Calibri"/>
            </a:endParaRPr>
          </a:p>
          <a:p>
            <a:pPr marL="1155700" lvl="1" indent="-228600">
              <a:lnSpc>
                <a:spcPct val="100000"/>
              </a:lnSpc>
              <a:spcBef>
                <a:spcPts val="994"/>
              </a:spcBef>
              <a:buClr>
                <a:srgbClr val="ACD333"/>
              </a:buClr>
              <a:buSzPct val="79166"/>
              <a:buFont typeface="Arial"/>
              <a:buChar char="•"/>
              <a:tabLst>
                <a:tab pos="1155065" algn="l"/>
                <a:tab pos="1155700" algn="l"/>
              </a:tabLst>
            </a:pPr>
            <a:r>
              <a:rPr lang="en-US" sz="2400" spc="-10" dirty="0">
                <a:solidFill>
                  <a:srgbClr val="404040"/>
                </a:solidFill>
                <a:cs typeface="Calibri"/>
              </a:rPr>
              <a:t>Emphysema</a:t>
            </a:r>
            <a:endParaRPr lang="en-US" sz="2400" dirty="0">
              <a:cs typeface="Calibri"/>
            </a:endParaRPr>
          </a:p>
          <a:p>
            <a:pPr marL="1155700" lvl="1" indent="-228600">
              <a:lnSpc>
                <a:spcPct val="100000"/>
              </a:lnSpc>
              <a:spcBef>
                <a:spcPts val="1010"/>
              </a:spcBef>
              <a:buClr>
                <a:srgbClr val="ACD333"/>
              </a:buClr>
              <a:buSzPct val="79166"/>
              <a:buFont typeface="Arial"/>
              <a:buChar char="•"/>
              <a:tabLst>
                <a:tab pos="1155065" algn="l"/>
                <a:tab pos="1155700" algn="l"/>
              </a:tabLst>
            </a:pPr>
            <a:r>
              <a:rPr lang="en-US" sz="2400" spc="-10" dirty="0">
                <a:solidFill>
                  <a:srgbClr val="404040"/>
                </a:solidFill>
                <a:cs typeface="Calibri"/>
              </a:rPr>
              <a:t>Pulmonary fibrosis</a:t>
            </a:r>
          </a:p>
          <a:p>
            <a:pPr marL="1155700" lvl="1" indent="-228600">
              <a:lnSpc>
                <a:spcPct val="100000"/>
              </a:lnSpc>
              <a:spcBef>
                <a:spcPts val="1010"/>
              </a:spcBef>
              <a:buClr>
                <a:srgbClr val="ACD333"/>
              </a:buClr>
              <a:buSzPct val="79166"/>
              <a:buFont typeface="Arial"/>
              <a:buChar char="•"/>
              <a:tabLst>
                <a:tab pos="1155065" algn="l"/>
                <a:tab pos="1155700" algn="l"/>
              </a:tabLst>
            </a:pPr>
            <a:r>
              <a:rPr lang="en-US" sz="2400" spc="-10" dirty="0">
                <a:solidFill>
                  <a:srgbClr val="404040"/>
                </a:solidFill>
                <a:cs typeface="Calibri"/>
              </a:rPr>
              <a:t>Pulmonary hypertension</a:t>
            </a:r>
            <a:endParaRPr lang="en-US" sz="2400" dirty="0">
              <a:cs typeface="Calibri"/>
            </a:endParaRPr>
          </a:p>
          <a:p>
            <a:endParaRPr lang="en-US" dirty="0"/>
          </a:p>
        </p:txBody>
      </p:sp>
      <p:sp>
        <p:nvSpPr>
          <p:cNvPr id="6" name="Slide Number Placeholder 5">
            <a:extLst>
              <a:ext uri="{FF2B5EF4-FFF2-40B4-BE49-F238E27FC236}">
                <a16:creationId xmlns:a16="http://schemas.microsoft.com/office/drawing/2014/main" id="{6471CA65-7D26-421C-B0A3-994B09690B03}"/>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7</a:t>
            </a:fld>
            <a:endParaRPr lang="en-US" dirty="0"/>
          </a:p>
        </p:txBody>
      </p:sp>
      <p:sp>
        <p:nvSpPr>
          <p:cNvPr id="7" name="Rectangle 6">
            <a:extLst>
              <a:ext uri="{FF2B5EF4-FFF2-40B4-BE49-F238E27FC236}">
                <a16:creationId xmlns:a16="http://schemas.microsoft.com/office/drawing/2014/main" id="{DBA51483-5CD5-4DB3-BDE1-8FA2F832491C}"/>
              </a:ext>
            </a:extLst>
          </p:cNvPr>
          <p:cNvSpPr/>
          <p:nvPr/>
        </p:nvSpPr>
        <p:spPr>
          <a:xfrm>
            <a:off x="1531184" y="1524000"/>
            <a:ext cx="8610600" cy="1231106"/>
          </a:xfrm>
          <a:prstGeom prst="rect">
            <a:avLst/>
          </a:prstGeom>
        </p:spPr>
        <p:txBody>
          <a:bodyPr wrap="square">
            <a:spAutoFit/>
          </a:bodyPr>
          <a:lstStyle/>
          <a:p>
            <a:r>
              <a:rPr lang="en-US" sz="2800" b="1" dirty="0">
                <a:cs typeface="Calibri"/>
              </a:rPr>
              <a:t>All </a:t>
            </a:r>
            <a:r>
              <a:rPr lang="en-US" sz="2800" b="1" spc="-5" dirty="0">
                <a:cs typeface="Calibri"/>
              </a:rPr>
              <a:t>members </a:t>
            </a:r>
            <a:r>
              <a:rPr lang="en-US" sz="2800" b="1" spc="-10" dirty="0">
                <a:cs typeface="Calibri"/>
              </a:rPr>
              <a:t>enrolled </a:t>
            </a:r>
            <a:r>
              <a:rPr lang="en-US" sz="2800" b="1" dirty="0">
                <a:cs typeface="Calibri"/>
              </a:rPr>
              <a:t>in </a:t>
            </a:r>
            <a:r>
              <a:rPr lang="en-US" sz="2800" b="1" spc="-5" dirty="0">
                <a:cs typeface="Calibri"/>
              </a:rPr>
              <a:t>the </a:t>
            </a:r>
            <a:r>
              <a:rPr lang="en-US" sz="2800" b="1" spc="-10" dirty="0">
                <a:cs typeface="Calibri"/>
              </a:rPr>
              <a:t>Ultimate C-</a:t>
            </a:r>
            <a:r>
              <a:rPr lang="en-US" sz="2800" b="1" spc="-5" dirty="0">
                <a:cs typeface="Calibri"/>
              </a:rPr>
              <a:t>SNP </a:t>
            </a:r>
            <a:r>
              <a:rPr lang="en-US" sz="2800" b="1" spc="-10" dirty="0">
                <a:cs typeface="Calibri"/>
              </a:rPr>
              <a:t>must </a:t>
            </a:r>
            <a:r>
              <a:rPr lang="en-US" sz="2800" b="1" spc="-20" dirty="0">
                <a:cs typeface="Calibri"/>
              </a:rPr>
              <a:t>have </a:t>
            </a:r>
            <a:r>
              <a:rPr lang="en-US" sz="2800" b="1" spc="-15" dirty="0">
                <a:cs typeface="Calibri"/>
              </a:rPr>
              <a:t>at </a:t>
            </a:r>
            <a:r>
              <a:rPr lang="en-US" sz="2800" b="1" spc="-10" dirty="0">
                <a:cs typeface="Calibri"/>
              </a:rPr>
              <a:t>least </a:t>
            </a:r>
            <a:r>
              <a:rPr lang="en-US" sz="2800" b="1" spc="-5" dirty="0">
                <a:cs typeface="Calibri"/>
              </a:rPr>
              <a:t>one </a:t>
            </a:r>
            <a:r>
              <a:rPr lang="en-US" sz="2800" b="1" dirty="0">
                <a:cs typeface="Calibri"/>
              </a:rPr>
              <a:t>qualifying </a:t>
            </a:r>
            <a:r>
              <a:rPr lang="en-US" sz="2800" b="1" spc="-5" dirty="0">
                <a:cs typeface="Calibri"/>
              </a:rPr>
              <a:t>diagnosis,  which </a:t>
            </a:r>
            <a:r>
              <a:rPr lang="en-US" sz="2800" b="1" dirty="0">
                <a:cs typeface="Calibri"/>
              </a:rPr>
              <a:t>is </a:t>
            </a:r>
            <a:r>
              <a:rPr lang="en-US" sz="2800" b="1" spc="-5" dirty="0">
                <a:cs typeface="Calibri"/>
              </a:rPr>
              <a:t>limited </a:t>
            </a:r>
            <a:r>
              <a:rPr lang="en-US" sz="2800" b="1" spc="-15" dirty="0">
                <a:cs typeface="Calibri"/>
              </a:rPr>
              <a:t>to</a:t>
            </a:r>
            <a:r>
              <a:rPr lang="en-US" sz="2800" b="1" spc="-65" dirty="0">
                <a:cs typeface="Calibri"/>
              </a:rPr>
              <a:t> </a:t>
            </a:r>
            <a:r>
              <a:rPr lang="en-US" sz="2800" b="1" dirty="0">
                <a:cs typeface="Calibri"/>
              </a:rPr>
              <a:t>either:</a:t>
            </a:r>
            <a:br>
              <a:rPr lang="en-US" b="1" dirty="0">
                <a:cs typeface="Calibri"/>
              </a:rPr>
            </a:br>
            <a:endParaRPr lang="en-US" dirty="0"/>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05000" y="307929"/>
            <a:ext cx="8991599" cy="689932"/>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Enrollment </a:t>
            </a:r>
            <a:r>
              <a:rPr spc="-5" dirty="0">
                <a:solidFill>
                  <a:srgbClr val="92D050"/>
                </a:solidFill>
              </a:rPr>
              <a:t>in </a:t>
            </a:r>
            <a:r>
              <a:rPr dirty="0">
                <a:solidFill>
                  <a:srgbClr val="92D050"/>
                </a:solidFill>
              </a:rPr>
              <a:t>the</a:t>
            </a:r>
            <a:r>
              <a:rPr spc="-125" dirty="0">
                <a:solidFill>
                  <a:srgbClr val="92D050"/>
                </a:solidFill>
              </a:rPr>
              <a:t> </a:t>
            </a:r>
            <a:r>
              <a:rPr lang="en-US" spc="-125" dirty="0">
                <a:solidFill>
                  <a:srgbClr val="92D050"/>
                </a:solidFill>
              </a:rPr>
              <a:t>C-</a:t>
            </a:r>
            <a:r>
              <a:rPr spc="-5" dirty="0">
                <a:solidFill>
                  <a:srgbClr val="92D050"/>
                </a:solidFill>
              </a:rPr>
              <a:t>SNP</a:t>
            </a:r>
          </a:p>
        </p:txBody>
      </p:sp>
      <p:sp>
        <p:nvSpPr>
          <p:cNvPr id="4" name="object 4"/>
          <p:cNvSpPr txBox="1"/>
          <p:nvPr/>
        </p:nvSpPr>
        <p:spPr>
          <a:xfrm>
            <a:off x="4639980" y="2064961"/>
            <a:ext cx="7073900" cy="3110467"/>
          </a:xfrm>
          <a:prstGeom prst="rect">
            <a:avLst/>
          </a:prstGeom>
        </p:spPr>
        <p:txBody>
          <a:bodyPr vert="horz" wrap="square" lIns="0" tIns="139065" rIns="0" bIns="0" rtlCol="0">
            <a:spAutoFit/>
          </a:bodyPr>
          <a:lstStyle/>
          <a:p>
            <a:pPr marL="12700">
              <a:lnSpc>
                <a:spcPct val="100000"/>
              </a:lnSpc>
              <a:spcBef>
                <a:spcPts val="1095"/>
              </a:spcBef>
            </a:pPr>
            <a:r>
              <a:rPr sz="2400" b="1" spc="-5" dirty="0">
                <a:solidFill>
                  <a:srgbClr val="404040"/>
                </a:solidFill>
                <a:latin typeface="Century Gothic"/>
                <a:cs typeface="Century Gothic"/>
              </a:rPr>
              <a:t>Step 1: Pre-Enrollment Verification</a:t>
            </a:r>
            <a:r>
              <a:rPr sz="2400" b="1" spc="35" dirty="0">
                <a:solidFill>
                  <a:srgbClr val="404040"/>
                </a:solidFill>
                <a:latin typeface="Century Gothic"/>
                <a:cs typeface="Century Gothic"/>
              </a:rPr>
              <a:t> </a:t>
            </a:r>
            <a:r>
              <a:rPr sz="2400" b="1" dirty="0">
                <a:solidFill>
                  <a:srgbClr val="404040"/>
                </a:solidFill>
                <a:latin typeface="Century Gothic"/>
                <a:cs typeface="Century Gothic"/>
              </a:rPr>
              <a:t>Form</a:t>
            </a:r>
            <a:endParaRPr sz="2400" dirty="0">
              <a:latin typeface="Century Gothic"/>
              <a:cs typeface="Century Gothic"/>
            </a:endParaRPr>
          </a:p>
          <a:p>
            <a:pPr marL="355600" marR="1200150" indent="-342900">
              <a:lnSpc>
                <a:spcPct val="100000"/>
              </a:lnSpc>
              <a:spcBef>
                <a:spcPts val="994"/>
              </a:spcBef>
              <a:buClr>
                <a:srgbClr val="ACD333"/>
              </a:buClr>
              <a:buSzPct val="79166"/>
              <a:buFont typeface="Wingdings"/>
              <a:buChar char=""/>
              <a:tabLst>
                <a:tab pos="354965" algn="l"/>
                <a:tab pos="355600" algn="l"/>
              </a:tabLst>
            </a:pPr>
            <a:r>
              <a:rPr sz="2400" spc="-5" dirty="0">
                <a:solidFill>
                  <a:srgbClr val="404040"/>
                </a:solidFill>
                <a:latin typeface="Century Gothic"/>
                <a:cs typeface="Century Gothic"/>
              </a:rPr>
              <a:t>The member starts by filling </a:t>
            </a:r>
            <a:r>
              <a:rPr sz="2400" dirty="0">
                <a:solidFill>
                  <a:srgbClr val="404040"/>
                </a:solidFill>
                <a:latin typeface="Century Gothic"/>
                <a:cs typeface="Century Gothic"/>
              </a:rPr>
              <a:t>out a </a:t>
            </a:r>
            <a:r>
              <a:rPr sz="2400" spc="-5" dirty="0">
                <a:solidFill>
                  <a:srgbClr val="404040"/>
                </a:solidFill>
                <a:latin typeface="Century Gothic"/>
                <a:cs typeface="Century Gothic"/>
              </a:rPr>
              <a:t>pre-  </a:t>
            </a:r>
            <a:r>
              <a:rPr sz="2400" dirty="0">
                <a:solidFill>
                  <a:srgbClr val="404040"/>
                </a:solidFill>
                <a:latin typeface="Century Gothic"/>
                <a:cs typeface="Century Gothic"/>
              </a:rPr>
              <a:t>enrollment </a:t>
            </a:r>
            <a:r>
              <a:rPr sz="2400" spc="-5" dirty="0">
                <a:solidFill>
                  <a:srgbClr val="404040"/>
                </a:solidFill>
                <a:latin typeface="Century Gothic"/>
                <a:cs typeface="Century Gothic"/>
              </a:rPr>
              <a:t>verification</a:t>
            </a:r>
            <a:r>
              <a:rPr sz="2400" spc="-65" dirty="0">
                <a:solidFill>
                  <a:srgbClr val="404040"/>
                </a:solidFill>
                <a:latin typeface="Century Gothic"/>
                <a:cs typeface="Century Gothic"/>
              </a:rPr>
              <a:t> </a:t>
            </a:r>
            <a:r>
              <a:rPr sz="2400" spc="-5" dirty="0">
                <a:solidFill>
                  <a:srgbClr val="404040"/>
                </a:solidFill>
                <a:latin typeface="Century Gothic"/>
                <a:cs typeface="Century Gothic"/>
              </a:rPr>
              <a:t>form</a:t>
            </a:r>
            <a:endParaRPr sz="2400" dirty="0">
              <a:latin typeface="Century Gothic"/>
              <a:cs typeface="Century Gothic"/>
            </a:endParaRPr>
          </a:p>
          <a:p>
            <a:pPr marL="355600" marR="5080" indent="-342900">
              <a:lnSpc>
                <a:spcPct val="100000"/>
              </a:lnSpc>
              <a:spcBef>
                <a:spcPts val="994"/>
              </a:spcBef>
              <a:buClr>
                <a:srgbClr val="ACD333"/>
              </a:buClr>
              <a:buSzPct val="79166"/>
              <a:buFont typeface="Wingdings"/>
              <a:buChar char=""/>
              <a:tabLst>
                <a:tab pos="354965" algn="l"/>
                <a:tab pos="355600" algn="l"/>
              </a:tabLst>
            </a:pPr>
            <a:r>
              <a:rPr sz="2400" spc="-5" dirty="0">
                <a:solidFill>
                  <a:srgbClr val="404040"/>
                </a:solidFill>
                <a:latin typeface="Century Gothic"/>
                <a:cs typeface="Century Gothic"/>
              </a:rPr>
              <a:t>Member</a:t>
            </a:r>
            <a:r>
              <a:rPr lang="en-US" sz="2400" spc="-5" dirty="0">
                <a:solidFill>
                  <a:srgbClr val="404040"/>
                </a:solidFill>
                <a:latin typeface="Century Gothic"/>
                <a:cs typeface="Century Gothic"/>
              </a:rPr>
              <a:t>s</a:t>
            </a:r>
            <a:r>
              <a:rPr sz="2400" spc="-5" dirty="0">
                <a:solidFill>
                  <a:srgbClr val="404040"/>
                </a:solidFill>
                <a:latin typeface="Century Gothic"/>
                <a:cs typeface="Century Gothic"/>
              </a:rPr>
              <a:t> are enrolled </a:t>
            </a:r>
            <a:r>
              <a:rPr sz="2400" spc="10" dirty="0">
                <a:solidFill>
                  <a:srgbClr val="404040"/>
                </a:solidFill>
                <a:latin typeface="Century Gothic"/>
                <a:cs typeface="Century Gothic"/>
              </a:rPr>
              <a:t>in </a:t>
            </a:r>
            <a:r>
              <a:rPr sz="2400" dirty="0">
                <a:solidFill>
                  <a:srgbClr val="404040"/>
                </a:solidFill>
                <a:latin typeface="Century Gothic"/>
                <a:cs typeface="Century Gothic"/>
              </a:rPr>
              <a:t>the </a:t>
            </a:r>
            <a:r>
              <a:rPr sz="2400" spc="-5" dirty="0">
                <a:solidFill>
                  <a:srgbClr val="404040"/>
                </a:solidFill>
                <a:latin typeface="Century Gothic"/>
                <a:cs typeface="Century Gothic"/>
              </a:rPr>
              <a:t>plan before </a:t>
            </a:r>
            <a:r>
              <a:rPr sz="2400" dirty="0">
                <a:solidFill>
                  <a:srgbClr val="404040"/>
                </a:solidFill>
                <a:latin typeface="Century Gothic"/>
                <a:cs typeface="Century Gothic"/>
              </a:rPr>
              <a:t>their  condition </a:t>
            </a:r>
            <a:r>
              <a:rPr sz="2400" spc="10" dirty="0">
                <a:solidFill>
                  <a:srgbClr val="404040"/>
                </a:solidFill>
                <a:latin typeface="Century Gothic"/>
                <a:cs typeface="Century Gothic"/>
              </a:rPr>
              <a:t>is</a:t>
            </a:r>
            <a:r>
              <a:rPr sz="2400" spc="-70" dirty="0">
                <a:solidFill>
                  <a:srgbClr val="404040"/>
                </a:solidFill>
                <a:latin typeface="Century Gothic"/>
                <a:cs typeface="Century Gothic"/>
              </a:rPr>
              <a:t> </a:t>
            </a:r>
            <a:r>
              <a:rPr sz="2400" dirty="0">
                <a:solidFill>
                  <a:srgbClr val="404040"/>
                </a:solidFill>
                <a:latin typeface="Century Gothic"/>
                <a:cs typeface="Century Gothic"/>
              </a:rPr>
              <a:t>confirmed</a:t>
            </a:r>
            <a:endParaRPr lang="en-US" sz="2400" dirty="0">
              <a:solidFill>
                <a:srgbClr val="404040"/>
              </a:solidFill>
              <a:latin typeface="Century Gothic"/>
              <a:cs typeface="Century Gothic"/>
            </a:endParaRPr>
          </a:p>
          <a:p>
            <a:pPr marL="355600" marR="5080" indent="-342900">
              <a:lnSpc>
                <a:spcPct val="100000"/>
              </a:lnSpc>
              <a:spcBef>
                <a:spcPts val="994"/>
              </a:spcBef>
              <a:buClr>
                <a:srgbClr val="ACD333"/>
              </a:buClr>
              <a:buSzPct val="79166"/>
              <a:buFont typeface="Wingdings"/>
              <a:buChar char=""/>
              <a:tabLst>
                <a:tab pos="354965" algn="l"/>
                <a:tab pos="355600" algn="l"/>
              </a:tabLst>
            </a:pPr>
            <a:r>
              <a:rPr lang="en-US" sz="2400" dirty="0">
                <a:latin typeface="Century Gothic"/>
                <a:cs typeface="Century Gothic"/>
              </a:rPr>
              <a:t>The effective date is dependent on the member’s enrollment election period</a:t>
            </a:r>
            <a:endParaRPr sz="2400" dirty="0">
              <a:latin typeface="Century Gothic"/>
              <a:cs typeface="Century Gothic"/>
            </a:endParaRPr>
          </a:p>
        </p:txBody>
      </p:sp>
      <p:sp>
        <p:nvSpPr>
          <p:cNvPr id="7" name="Slide Number Placeholder 6">
            <a:extLst>
              <a:ext uri="{FF2B5EF4-FFF2-40B4-BE49-F238E27FC236}">
                <a16:creationId xmlns:a16="http://schemas.microsoft.com/office/drawing/2014/main" id="{C45B55E3-957E-45F8-BD81-5B5A2374BFF8}"/>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8</a:t>
            </a:fld>
            <a:endParaRPr lang="en-US" dirty="0"/>
          </a:p>
        </p:txBody>
      </p:sp>
      <p:pic>
        <p:nvPicPr>
          <p:cNvPr id="5" name="Picture 4">
            <a:extLst>
              <a:ext uri="{FF2B5EF4-FFF2-40B4-BE49-F238E27FC236}">
                <a16:creationId xmlns:a16="http://schemas.microsoft.com/office/drawing/2014/main" id="{D4B38530-C744-463A-A199-8160106F715B}"/>
              </a:ext>
            </a:extLst>
          </p:cNvPr>
          <p:cNvPicPr>
            <a:picLocks noChangeAspect="1"/>
          </p:cNvPicPr>
          <p:nvPr/>
        </p:nvPicPr>
        <p:blipFill>
          <a:blip r:embed="rId2"/>
          <a:stretch>
            <a:fillRect/>
          </a:stretch>
        </p:blipFill>
        <p:spPr>
          <a:xfrm>
            <a:off x="478120" y="1676400"/>
            <a:ext cx="3857625" cy="5000625"/>
          </a:xfrm>
          <a:prstGeom prst="rect">
            <a:avLst/>
          </a:prstGeom>
          <a:ln>
            <a:solidFill>
              <a:schemeClr val="tx1"/>
            </a:solidFill>
          </a:ln>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09800" y="307929"/>
            <a:ext cx="8458199" cy="689932"/>
          </a:xfrm>
          <a:prstGeom prst="rect">
            <a:avLst/>
          </a:prstGeom>
        </p:spPr>
        <p:txBody>
          <a:bodyPr vert="horz" wrap="square" lIns="0" tIns="12700" rIns="0" bIns="0" rtlCol="0">
            <a:spAutoFit/>
          </a:bodyPr>
          <a:lstStyle/>
          <a:p>
            <a:pPr marL="12700">
              <a:lnSpc>
                <a:spcPct val="100000"/>
              </a:lnSpc>
              <a:spcBef>
                <a:spcPts val="100"/>
              </a:spcBef>
            </a:pPr>
            <a:r>
              <a:rPr dirty="0">
                <a:solidFill>
                  <a:srgbClr val="92D050"/>
                </a:solidFill>
              </a:rPr>
              <a:t>Enrollment </a:t>
            </a:r>
            <a:r>
              <a:rPr spc="-5" dirty="0">
                <a:solidFill>
                  <a:srgbClr val="92D050"/>
                </a:solidFill>
              </a:rPr>
              <a:t>in </a:t>
            </a:r>
            <a:r>
              <a:rPr dirty="0">
                <a:solidFill>
                  <a:srgbClr val="92D050"/>
                </a:solidFill>
              </a:rPr>
              <a:t>the</a:t>
            </a:r>
            <a:r>
              <a:rPr spc="-125" dirty="0">
                <a:solidFill>
                  <a:srgbClr val="92D050"/>
                </a:solidFill>
              </a:rPr>
              <a:t> </a:t>
            </a:r>
            <a:r>
              <a:rPr lang="en-US" spc="-125" dirty="0">
                <a:solidFill>
                  <a:srgbClr val="92D050"/>
                </a:solidFill>
              </a:rPr>
              <a:t>C-</a:t>
            </a:r>
            <a:r>
              <a:rPr spc="-5" dirty="0">
                <a:solidFill>
                  <a:srgbClr val="92D050"/>
                </a:solidFill>
              </a:rPr>
              <a:t>SNP</a:t>
            </a:r>
          </a:p>
        </p:txBody>
      </p:sp>
      <p:sp>
        <p:nvSpPr>
          <p:cNvPr id="4" name="object 4"/>
          <p:cNvSpPr txBox="1"/>
          <p:nvPr/>
        </p:nvSpPr>
        <p:spPr>
          <a:xfrm>
            <a:off x="4639980" y="1793026"/>
            <a:ext cx="7322820" cy="3761927"/>
          </a:xfrm>
          <a:prstGeom prst="rect">
            <a:avLst/>
          </a:prstGeom>
        </p:spPr>
        <p:txBody>
          <a:bodyPr vert="horz" wrap="square" lIns="0" tIns="139065" rIns="0" bIns="0" rtlCol="0">
            <a:spAutoFit/>
          </a:bodyPr>
          <a:lstStyle/>
          <a:p>
            <a:pPr marL="12700">
              <a:lnSpc>
                <a:spcPct val="100000"/>
              </a:lnSpc>
              <a:spcBef>
                <a:spcPts val="1095"/>
              </a:spcBef>
            </a:pPr>
            <a:r>
              <a:rPr sz="2400" b="1" spc="-5" dirty="0">
                <a:solidFill>
                  <a:srgbClr val="404040"/>
                </a:solidFill>
                <a:latin typeface="Century Gothic"/>
                <a:cs typeface="Century Gothic"/>
              </a:rPr>
              <a:t>Step 2: </a:t>
            </a:r>
            <a:r>
              <a:rPr sz="2400" b="1" dirty="0">
                <a:solidFill>
                  <a:srgbClr val="404040"/>
                </a:solidFill>
                <a:latin typeface="Century Gothic"/>
                <a:cs typeface="Century Gothic"/>
              </a:rPr>
              <a:t>Condition </a:t>
            </a:r>
            <a:r>
              <a:rPr sz="2400" b="1" spc="-5" dirty="0">
                <a:solidFill>
                  <a:srgbClr val="404040"/>
                </a:solidFill>
                <a:latin typeface="Century Gothic"/>
                <a:cs typeface="Century Gothic"/>
              </a:rPr>
              <a:t>Verification</a:t>
            </a:r>
            <a:r>
              <a:rPr sz="2400" b="1" spc="20" dirty="0">
                <a:solidFill>
                  <a:srgbClr val="404040"/>
                </a:solidFill>
                <a:latin typeface="Century Gothic"/>
                <a:cs typeface="Century Gothic"/>
              </a:rPr>
              <a:t> </a:t>
            </a:r>
            <a:r>
              <a:rPr sz="2400" b="1" dirty="0">
                <a:solidFill>
                  <a:srgbClr val="404040"/>
                </a:solidFill>
                <a:latin typeface="Century Gothic"/>
                <a:cs typeface="Century Gothic"/>
              </a:rPr>
              <a:t>Form</a:t>
            </a:r>
            <a:endParaRPr sz="2400" dirty="0">
              <a:latin typeface="Century Gothic"/>
              <a:cs typeface="Century Gothic"/>
            </a:endParaRPr>
          </a:p>
          <a:p>
            <a:pPr marL="355600" marR="5080" indent="-342900">
              <a:lnSpc>
                <a:spcPct val="100000"/>
              </a:lnSpc>
              <a:spcBef>
                <a:spcPts val="994"/>
              </a:spcBef>
              <a:buClr>
                <a:srgbClr val="ACD333"/>
              </a:buClr>
              <a:buSzPct val="79166"/>
              <a:buFont typeface="Wingdings"/>
              <a:buChar char=""/>
              <a:tabLst>
                <a:tab pos="354965" algn="l"/>
                <a:tab pos="355600" algn="l"/>
              </a:tabLst>
            </a:pPr>
            <a:r>
              <a:rPr sz="2400" spc="-5" dirty="0">
                <a:solidFill>
                  <a:srgbClr val="404040"/>
                </a:solidFill>
                <a:latin typeface="Century Gothic"/>
                <a:cs typeface="Century Gothic"/>
              </a:rPr>
              <a:t>The </a:t>
            </a:r>
            <a:r>
              <a:rPr sz="2400" dirty="0">
                <a:solidFill>
                  <a:srgbClr val="404040"/>
                </a:solidFill>
                <a:latin typeface="Century Gothic"/>
                <a:cs typeface="Century Gothic"/>
              </a:rPr>
              <a:t>condition must </a:t>
            </a:r>
            <a:r>
              <a:rPr sz="2400" spc="-5" dirty="0">
                <a:solidFill>
                  <a:srgbClr val="404040"/>
                </a:solidFill>
                <a:latin typeface="Century Gothic"/>
                <a:cs typeface="Century Gothic"/>
              </a:rPr>
              <a:t>be </a:t>
            </a:r>
            <a:r>
              <a:rPr sz="2400" dirty="0">
                <a:solidFill>
                  <a:srgbClr val="404040"/>
                </a:solidFill>
                <a:latin typeface="Century Gothic"/>
                <a:cs typeface="Century Gothic"/>
              </a:rPr>
              <a:t>verified </a:t>
            </a:r>
            <a:r>
              <a:rPr sz="2400" spc="-5" dirty="0">
                <a:solidFill>
                  <a:srgbClr val="404040"/>
                </a:solidFill>
                <a:latin typeface="Century Gothic"/>
                <a:cs typeface="Century Gothic"/>
              </a:rPr>
              <a:t>upon</a:t>
            </a:r>
            <a:r>
              <a:rPr sz="2400" spc="-100" dirty="0">
                <a:solidFill>
                  <a:srgbClr val="404040"/>
                </a:solidFill>
                <a:latin typeface="Century Gothic"/>
                <a:cs typeface="Century Gothic"/>
              </a:rPr>
              <a:t> </a:t>
            </a:r>
            <a:r>
              <a:rPr sz="2400" dirty="0">
                <a:solidFill>
                  <a:srgbClr val="404040"/>
                </a:solidFill>
                <a:latin typeface="Century Gothic"/>
                <a:cs typeface="Century Gothic"/>
              </a:rPr>
              <a:t>enrollment  </a:t>
            </a:r>
            <a:endParaRPr sz="2400" dirty="0">
              <a:latin typeface="Century Gothic"/>
              <a:cs typeface="Century Gothic"/>
            </a:endParaRPr>
          </a:p>
          <a:p>
            <a:pPr marL="355600" marR="947419" indent="-342900">
              <a:lnSpc>
                <a:spcPct val="100000"/>
              </a:lnSpc>
              <a:spcBef>
                <a:spcPts val="994"/>
              </a:spcBef>
              <a:buClr>
                <a:srgbClr val="ACD333"/>
              </a:buClr>
              <a:buSzPct val="79166"/>
              <a:buFont typeface="Wingdings"/>
              <a:buChar char=""/>
              <a:tabLst>
                <a:tab pos="354965" algn="l"/>
                <a:tab pos="355600" algn="l"/>
              </a:tabLst>
            </a:pPr>
            <a:r>
              <a:rPr sz="2400" spc="-5" dirty="0">
                <a:solidFill>
                  <a:srgbClr val="404040"/>
                </a:solidFill>
                <a:latin typeface="Century Gothic"/>
                <a:cs typeface="Century Gothic"/>
              </a:rPr>
              <a:t>The member’s PCP </a:t>
            </a:r>
            <a:r>
              <a:rPr sz="2400" dirty="0">
                <a:solidFill>
                  <a:srgbClr val="404040"/>
                </a:solidFill>
                <a:latin typeface="Century Gothic"/>
                <a:cs typeface="Century Gothic"/>
              </a:rPr>
              <a:t>verifies the </a:t>
            </a:r>
            <a:r>
              <a:rPr sz="2400" spc="-5" dirty="0">
                <a:solidFill>
                  <a:srgbClr val="404040"/>
                </a:solidFill>
                <a:latin typeface="Century Gothic"/>
                <a:cs typeface="Century Gothic"/>
              </a:rPr>
              <a:t>member’s  </a:t>
            </a:r>
            <a:r>
              <a:rPr sz="2400" dirty="0">
                <a:solidFill>
                  <a:srgbClr val="404040"/>
                </a:solidFill>
                <a:latin typeface="Century Gothic"/>
                <a:cs typeface="Century Gothic"/>
              </a:rPr>
              <a:t>chronic condition </a:t>
            </a:r>
            <a:r>
              <a:rPr sz="2400" spc="-5" dirty="0">
                <a:solidFill>
                  <a:srgbClr val="404040"/>
                </a:solidFill>
                <a:latin typeface="Century Gothic"/>
                <a:cs typeface="Century Gothic"/>
              </a:rPr>
              <a:t>by</a:t>
            </a:r>
            <a:r>
              <a:rPr sz="2400" spc="-65" dirty="0">
                <a:solidFill>
                  <a:srgbClr val="404040"/>
                </a:solidFill>
                <a:latin typeface="Century Gothic"/>
                <a:cs typeface="Century Gothic"/>
              </a:rPr>
              <a:t> </a:t>
            </a:r>
            <a:r>
              <a:rPr sz="2400" dirty="0">
                <a:solidFill>
                  <a:srgbClr val="404040"/>
                </a:solidFill>
                <a:latin typeface="Century Gothic"/>
                <a:cs typeface="Century Gothic"/>
              </a:rPr>
              <a:t>either:</a:t>
            </a:r>
            <a:endParaRPr sz="2400" dirty="0">
              <a:latin typeface="Century Gothic"/>
              <a:cs typeface="Century Gothic"/>
            </a:endParaRPr>
          </a:p>
          <a:p>
            <a:pPr marL="755650" marR="403860" lvl="1" indent="-286385">
              <a:lnSpc>
                <a:spcPct val="100000"/>
              </a:lnSpc>
              <a:spcBef>
                <a:spcPts val="1005"/>
              </a:spcBef>
              <a:buClr>
                <a:srgbClr val="ACD333"/>
              </a:buClr>
              <a:buSzPct val="79545"/>
              <a:buFont typeface="Wingdings"/>
              <a:buChar char=""/>
              <a:tabLst>
                <a:tab pos="756920" algn="l"/>
              </a:tabLst>
            </a:pPr>
            <a:r>
              <a:rPr sz="2200" spc="-5" dirty="0">
                <a:solidFill>
                  <a:srgbClr val="404040"/>
                </a:solidFill>
                <a:latin typeface="Century Gothic"/>
                <a:cs typeface="Century Gothic"/>
              </a:rPr>
              <a:t>Completing </a:t>
            </a:r>
            <a:r>
              <a:rPr sz="2200" dirty="0">
                <a:solidFill>
                  <a:srgbClr val="404040"/>
                </a:solidFill>
                <a:latin typeface="Century Gothic"/>
                <a:cs typeface="Century Gothic"/>
              </a:rPr>
              <a:t>the bottom </a:t>
            </a:r>
            <a:r>
              <a:rPr sz="2200" spc="-5" dirty="0">
                <a:solidFill>
                  <a:srgbClr val="404040"/>
                </a:solidFill>
                <a:latin typeface="Century Gothic"/>
                <a:cs typeface="Century Gothic"/>
              </a:rPr>
              <a:t>of </a:t>
            </a:r>
            <a:r>
              <a:rPr sz="2200" dirty="0">
                <a:solidFill>
                  <a:srgbClr val="404040"/>
                </a:solidFill>
                <a:latin typeface="Century Gothic"/>
                <a:cs typeface="Century Gothic"/>
              </a:rPr>
              <a:t>the </a:t>
            </a:r>
            <a:r>
              <a:rPr sz="2200" spc="-5" dirty="0">
                <a:solidFill>
                  <a:srgbClr val="404040"/>
                </a:solidFill>
                <a:latin typeface="Century Gothic"/>
                <a:cs typeface="Century Gothic"/>
              </a:rPr>
              <a:t>pre-enrollment  verification </a:t>
            </a:r>
            <a:r>
              <a:rPr sz="2200" spc="-10" dirty="0">
                <a:solidFill>
                  <a:srgbClr val="404040"/>
                </a:solidFill>
                <a:latin typeface="Century Gothic"/>
                <a:cs typeface="Century Gothic"/>
              </a:rPr>
              <a:t>form</a:t>
            </a:r>
            <a:r>
              <a:rPr sz="2200" spc="-40" dirty="0">
                <a:solidFill>
                  <a:srgbClr val="404040"/>
                </a:solidFill>
                <a:latin typeface="Century Gothic"/>
                <a:cs typeface="Century Gothic"/>
              </a:rPr>
              <a:t> </a:t>
            </a:r>
            <a:r>
              <a:rPr sz="2200" spc="-5" dirty="0">
                <a:solidFill>
                  <a:srgbClr val="404040"/>
                </a:solidFill>
                <a:latin typeface="Century Gothic"/>
                <a:cs typeface="Century Gothic"/>
              </a:rPr>
              <a:t>or</a:t>
            </a:r>
            <a:endParaRPr sz="2200" dirty="0">
              <a:latin typeface="Century Gothic"/>
              <a:cs typeface="Century Gothic"/>
            </a:endParaRPr>
          </a:p>
          <a:p>
            <a:pPr marL="756285" marR="484505" lvl="1" indent="-287020">
              <a:lnSpc>
                <a:spcPct val="100000"/>
              </a:lnSpc>
              <a:spcBef>
                <a:spcPts val="1010"/>
              </a:spcBef>
              <a:buClr>
                <a:srgbClr val="ACD333"/>
              </a:buClr>
              <a:buSzPct val="79545"/>
              <a:buFont typeface="Wingdings"/>
              <a:buChar char=""/>
              <a:tabLst>
                <a:tab pos="756920" algn="l"/>
              </a:tabLst>
            </a:pPr>
            <a:r>
              <a:rPr sz="2200" spc="-5" dirty="0">
                <a:solidFill>
                  <a:srgbClr val="404040"/>
                </a:solidFill>
                <a:latin typeface="Century Gothic"/>
                <a:cs typeface="Century Gothic"/>
              </a:rPr>
              <a:t>Confirming </a:t>
            </a:r>
            <a:r>
              <a:rPr sz="2200" spc="5" dirty="0">
                <a:solidFill>
                  <a:srgbClr val="404040"/>
                </a:solidFill>
                <a:latin typeface="Century Gothic"/>
                <a:cs typeface="Century Gothic"/>
              </a:rPr>
              <a:t>via </a:t>
            </a:r>
            <a:r>
              <a:rPr sz="2200" spc="-5" dirty="0">
                <a:solidFill>
                  <a:srgbClr val="404040"/>
                </a:solidFill>
                <a:latin typeface="Century Gothic"/>
                <a:cs typeface="Century Gothic"/>
              </a:rPr>
              <a:t>telephone call </a:t>
            </a:r>
            <a:r>
              <a:rPr sz="2200" dirty="0">
                <a:solidFill>
                  <a:srgbClr val="404040"/>
                </a:solidFill>
                <a:latin typeface="Century Gothic"/>
                <a:cs typeface="Century Gothic"/>
              </a:rPr>
              <a:t>with Ultimate  </a:t>
            </a:r>
            <a:r>
              <a:rPr sz="2000" spc="-10" dirty="0">
                <a:solidFill>
                  <a:srgbClr val="404040"/>
                </a:solidFill>
                <a:latin typeface="Century Gothic"/>
                <a:cs typeface="Century Gothic"/>
              </a:rPr>
              <a:t>(the </a:t>
            </a:r>
            <a:r>
              <a:rPr sz="2000" dirty="0">
                <a:solidFill>
                  <a:srgbClr val="404040"/>
                </a:solidFill>
                <a:latin typeface="Century Gothic"/>
                <a:cs typeface="Century Gothic"/>
              </a:rPr>
              <a:t>Plan will call </a:t>
            </a:r>
            <a:r>
              <a:rPr sz="2000" spc="-5" dirty="0">
                <a:solidFill>
                  <a:srgbClr val="404040"/>
                </a:solidFill>
                <a:latin typeface="Century Gothic"/>
                <a:cs typeface="Century Gothic"/>
              </a:rPr>
              <a:t>if </a:t>
            </a:r>
            <a:r>
              <a:rPr sz="2000" spc="5" dirty="0">
                <a:solidFill>
                  <a:srgbClr val="404040"/>
                </a:solidFill>
                <a:latin typeface="Century Gothic"/>
                <a:cs typeface="Century Gothic"/>
              </a:rPr>
              <a:t>the </a:t>
            </a:r>
            <a:r>
              <a:rPr sz="2000" spc="-5" dirty="0">
                <a:solidFill>
                  <a:srgbClr val="404040"/>
                </a:solidFill>
                <a:latin typeface="Century Gothic"/>
                <a:cs typeface="Century Gothic"/>
              </a:rPr>
              <a:t>form is </a:t>
            </a:r>
            <a:r>
              <a:rPr sz="2000" dirty="0">
                <a:solidFill>
                  <a:srgbClr val="404040"/>
                </a:solidFill>
                <a:latin typeface="Century Gothic"/>
                <a:cs typeface="Century Gothic"/>
              </a:rPr>
              <a:t>not completed</a:t>
            </a:r>
            <a:r>
              <a:rPr sz="2000" spc="-130" dirty="0">
                <a:solidFill>
                  <a:srgbClr val="404040"/>
                </a:solidFill>
                <a:latin typeface="Century Gothic"/>
                <a:cs typeface="Century Gothic"/>
              </a:rPr>
              <a:t> </a:t>
            </a:r>
            <a:r>
              <a:rPr sz="2000" dirty="0">
                <a:solidFill>
                  <a:srgbClr val="404040"/>
                </a:solidFill>
                <a:latin typeface="Century Gothic"/>
                <a:cs typeface="Century Gothic"/>
              </a:rPr>
              <a:t>and  returned)</a:t>
            </a:r>
            <a:endParaRPr sz="2000" dirty="0">
              <a:latin typeface="Century Gothic"/>
              <a:cs typeface="Century Gothic"/>
            </a:endParaRPr>
          </a:p>
        </p:txBody>
      </p:sp>
      <p:sp>
        <p:nvSpPr>
          <p:cNvPr id="7" name="Slide Number Placeholder 6">
            <a:extLst>
              <a:ext uri="{FF2B5EF4-FFF2-40B4-BE49-F238E27FC236}">
                <a16:creationId xmlns:a16="http://schemas.microsoft.com/office/drawing/2014/main" id="{CE20F2E8-9C3F-4333-86F2-DE7A0B579B88}"/>
              </a:ext>
            </a:extLst>
          </p:cNvPr>
          <p:cNvSpPr>
            <a:spLocks noGrp="1"/>
          </p:cNvSpPr>
          <p:nvPr>
            <p:ph type="sldNum" sz="quarter" idx="7"/>
          </p:nvPr>
        </p:nvSpPr>
        <p:spPr/>
        <p:txBody>
          <a:bodyPr/>
          <a:lstStyle/>
          <a:p>
            <a:pPr marL="38100">
              <a:lnSpc>
                <a:spcPct val="100000"/>
              </a:lnSpc>
              <a:spcBef>
                <a:spcPts val="105"/>
              </a:spcBef>
            </a:pPr>
            <a:fld id="{81D60167-4931-47E6-BA6A-407CBD079E47}" type="slidenum">
              <a:rPr lang="en-US" smtClean="0"/>
              <a:t>9</a:t>
            </a:fld>
            <a:endParaRPr lang="en-US" dirty="0"/>
          </a:p>
        </p:txBody>
      </p:sp>
      <p:pic>
        <p:nvPicPr>
          <p:cNvPr id="5" name="Picture 4">
            <a:extLst>
              <a:ext uri="{FF2B5EF4-FFF2-40B4-BE49-F238E27FC236}">
                <a16:creationId xmlns:a16="http://schemas.microsoft.com/office/drawing/2014/main" id="{BF5A66FB-8718-42BC-83FF-BDAA290C9217}"/>
              </a:ext>
            </a:extLst>
          </p:cNvPr>
          <p:cNvPicPr>
            <a:picLocks noChangeAspect="1"/>
          </p:cNvPicPr>
          <p:nvPr/>
        </p:nvPicPr>
        <p:blipFill>
          <a:blip r:embed="rId2"/>
          <a:stretch>
            <a:fillRect/>
          </a:stretch>
        </p:blipFill>
        <p:spPr>
          <a:xfrm>
            <a:off x="533400" y="1676400"/>
            <a:ext cx="3905250" cy="5019675"/>
          </a:xfrm>
          <a:prstGeom prst="rect">
            <a:avLst/>
          </a:prstGeom>
          <a:ln>
            <a:solidFill>
              <a:schemeClr val="tx1"/>
            </a:solidFill>
          </a:ln>
        </p:spPr>
      </p:pic>
    </p:spTree>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3B7390F9492248A60D376264A8D6AD" ma:contentTypeVersion="7" ma:contentTypeDescription="Create a new document." ma:contentTypeScope="" ma:versionID="d47b974927b659ff3011a4cd178d70f3">
  <xsd:schema xmlns:xsd="http://www.w3.org/2001/XMLSchema" xmlns:xs="http://www.w3.org/2001/XMLSchema" xmlns:p="http://schemas.microsoft.com/office/2006/metadata/properties" xmlns:ns3="ff35995f-d0f7-4b27-b362-b3812e1b3077" xmlns:ns4="f0d6629f-38d2-42e9-af30-06210aa89b60" targetNamespace="http://schemas.microsoft.com/office/2006/metadata/properties" ma:root="true" ma:fieldsID="2350e55925b61f41872f308b33e43f2a" ns3:_="" ns4:_="">
    <xsd:import namespace="ff35995f-d0f7-4b27-b362-b3812e1b3077"/>
    <xsd:import namespace="f0d6629f-38d2-42e9-af30-06210aa89b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35995f-d0f7-4b27-b362-b3812e1b3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d6629f-38d2-42e9-af30-06210aa89b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C0359F-4C62-4FFB-8594-E5F95B3AA82F}">
  <ds:schemaRefs>
    <ds:schemaRef ds:uri="http://schemas.microsoft.com/sharepoint/v3/contenttype/forms"/>
  </ds:schemaRefs>
</ds:datastoreItem>
</file>

<file path=customXml/itemProps2.xml><?xml version="1.0" encoding="utf-8"?>
<ds:datastoreItem xmlns:ds="http://schemas.openxmlformats.org/officeDocument/2006/customXml" ds:itemID="{C6827101-F8F5-4078-8DCC-9DD6E740A3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35995f-d0f7-4b27-b362-b3812e1b3077"/>
    <ds:schemaRef ds:uri="f0d6629f-38d2-42e9-af30-06210aa89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4FBD92-9248-41F5-9E30-56502E1FBE2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33024</TotalTime>
  <Words>3870</Words>
  <Application>Microsoft Office PowerPoint</Application>
  <PresentationFormat>Widescreen</PresentationFormat>
  <Paragraphs>505</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Century Gothic</vt:lpstr>
      <vt:lpstr>Rubik</vt:lpstr>
      <vt:lpstr>TimesNewRomanPSMT</vt:lpstr>
      <vt:lpstr>Wingdings</vt:lpstr>
      <vt:lpstr>Wingdings 3</vt:lpstr>
      <vt:lpstr>Office Theme</vt:lpstr>
      <vt:lpstr>PowerPoint Presentation</vt:lpstr>
      <vt:lpstr>Objectives</vt:lpstr>
      <vt:lpstr>Training Requirements</vt:lpstr>
      <vt:lpstr>What is a Special Needs Plan (SNP)?</vt:lpstr>
      <vt:lpstr>What is a Special Needs Plan (SNP)?</vt:lpstr>
      <vt:lpstr>Types of SNP Plans</vt:lpstr>
      <vt:lpstr>C-SNP Conditions </vt:lpstr>
      <vt:lpstr>Enrollment in the C-SNP</vt:lpstr>
      <vt:lpstr>Enrollment in the C-SNP</vt:lpstr>
      <vt:lpstr>Enrollment in the C-SNP</vt:lpstr>
      <vt:lpstr>C-SNP Enrollment by County Advantage Care by Ultimate</vt:lpstr>
      <vt:lpstr>Medicare vs. Medicaid</vt:lpstr>
      <vt:lpstr>Medicare Options</vt:lpstr>
      <vt:lpstr>Enrollment in the D-SNP</vt:lpstr>
      <vt:lpstr>D-SNP Enrollment by County</vt:lpstr>
      <vt:lpstr>D-SNP Enrollment by Plan</vt:lpstr>
      <vt:lpstr>D-SNPs – Dual Coverage </vt:lpstr>
      <vt:lpstr>Medicaid Eligibility</vt:lpstr>
      <vt:lpstr>Model of Care Goals</vt:lpstr>
      <vt:lpstr>Provider Role in SNP Model of Care</vt:lpstr>
      <vt:lpstr>Staff Role in SNP Model of Care</vt:lpstr>
      <vt:lpstr>Components of SNP Model of Care</vt:lpstr>
      <vt:lpstr>Components of SNP Model of Care</vt:lpstr>
      <vt:lpstr>Case and Disease Management</vt:lpstr>
      <vt:lpstr>Components of SNP Model of Care</vt:lpstr>
      <vt:lpstr>Components of SNP Model of Care</vt:lpstr>
      <vt:lpstr>Components of SNP Model of Care</vt:lpstr>
      <vt:lpstr>Components of SNP Model of Care Stratifying SNP Members Based on HRA Results</vt:lpstr>
      <vt:lpstr>Components of SNP Model of Care Individualized Care Plan (“ICP” or “Care Plan”)</vt:lpstr>
      <vt:lpstr>Components of SNP Model of Care Individualized Care Plan (“ICP” or “Care Plan”)</vt:lpstr>
      <vt:lpstr>Components of SNP Model of Care</vt:lpstr>
      <vt:lpstr>Components of SNP Model of Care</vt:lpstr>
      <vt:lpstr>Components of SNP Model of Care</vt:lpstr>
      <vt:lpstr>Components of SNP Model of Care</vt:lpstr>
      <vt:lpstr>Components of SNP Model of Care</vt:lpstr>
      <vt:lpstr>Contact Information</vt:lpstr>
      <vt:lpstr>Please Sign the         Training Attestation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Darilu Debi</dc:creator>
  <cp:lastModifiedBy>La Tonya Sherman, MPA</cp:lastModifiedBy>
  <cp:revision>24</cp:revision>
  <dcterms:created xsi:type="dcterms:W3CDTF">2020-10-09T16:51:30Z</dcterms:created>
  <dcterms:modified xsi:type="dcterms:W3CDTF">2021-11-09T19:22:17Z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2020-04-03T00:00:00Z</vt:filetime>
  </property>
  <property fmtid="{D5CDD505-2E9C-101B-9397-08002B2CF9AE}" pid="3" name="Creator">
    <vt:lpwstr>Acrobat PDFMaker 20 for PowerPoint</vt:lpwstr>
  </property>
  <property fmtid="{D5CDD505-2E9C-101B-9397-08002B2CF9AE}" pid="4" name="LastSaved">
    <vt:filetime>2020-10-09T00:00:00Z</vt:filetime>
  </property>
  <property fmtid="{D5CDD505-2E9C-101B-9397-08002B2CF9AE}" pid="5" name="ContentTypeId">
    <vt:lpwstr>0x010100373B7390F9492248A60D376264A8D6AD</vt:lpwstr>
  </property>
</Properties>
</file>