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diagrams/data1.xml" ContentType="application/vnd.openxmlformats-officedocument.drawingml.diagramData+xml"/>
  <Override PartName="/ppt/diagrams/data2.xml" ContentType="application/vnd.openxmlformats-officedocument.drawingml.diagramData+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diagrams/layout1.xml" ContentType="application/vnd.openxmlformats-officedocument.drawingml.diagramLayout+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quickStyle1.xml" ContentType="application/vnd.openxmlformats-officedocument.drawingml.diagramStyle+xml"/>
  <Override PartName="/ppt/diagrams/colors1.xml" ContentType="application/vnd.openxmlformats-officedocument.drawingml.diagramColors+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8"/>
  </p:notesMasterIdLst>
  <p:handoutMasterIdLst>
    <p:handoutMasterId r:id="rId29"/>
  </p:handoutMasterIdLst>
  <p:sldIdLst>
    <p:sldId id="1481" r:id="rId2"/>
    <p:sldId id="1480" r:id="rId3"/>
    <p:sldId id="1482" r:id="rId4"/>
    <p:sldId id="1483" r:id="rId5"/>
    <p:sldId id="1484" r:id="rId6"/>
    <p:sldId id="1485" r:id="rId7"/>
    <p:sldId id="1486" r:id="rId8"/>
    <p:sldId id="1512" r:id="rId9"/>
    <p:sldId id="1511" r:id="rId10"/>
    <p:sldId id="1516" r:id="rId11"/>
    <p:sldId id="1487" r:id="rId12"/>
    <p:sldId id="1515" r:id="rId13"/>
    <p:sldId id="1490" r:id="rId14"/>
    <p:sldId id="1491" r:id="rId15"/>
    <p:sldId id="1506" r:id="rId16"/>
    <p:sldId id="1496" r:id="rId17"/>
    <p:sldId id="1507" r:id="rId18"/>
    <p:sldId id="1495" r:id="rId19"/>
    <p:sldId id="1514" r:id="rId20"/>
    <p:sldId id="1508" r:id="rId21"/>
    <p:sldId id="1509" r:id="rId22"/>
    <p:sldId id="1510" r:id="rId23"/>
    <p:sldId id="1497" r:id="rId24"/>
    <p:sldId id="1498" r:id="rId25"/>
    <p:sldId id="1502" r:id="rId26"/>
    <p:sldId id="1503" r:id="rId27"/>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B3142E3-0F13-4AF6-969D-D86BA4950F4B}">
          <p14:sldIdLst>
            <p14:sldId id="1481"/>
            <p14:sldId id="1480"/>
            <p14:sldId id="1482"/>
            <p14:sldId id="1483"/>
            <p14:sldId id="1484"/>
            <p14:sldId id="1485"/>
            <p14:sldId id="1486"/>
            <p14:sldId id="1512"/>
            <p14:sldId id="1511"/>
            <p14:sldId id="1516"/>
            <p14:sldId id="1487"/>
            <p14:sldId id="1515"/>
            <p14:sldId id="1490"/>
            <p14:sldId id="1491"/>
            <p14:sldId id="1506"/>
            <p14:sldId id="1496"/>
            <p14:sldId id="1507"/>
            <p14:sldId id="1495"/>
            <p14:sldId id="1514"/>
            <p14:sldId id="1508"/>
            <p14:sldId id="1509"/>
            <p14:sldId id="1510"/>
            <p14:sldId id="1497"/>
            <p14:sldId id="1498"/>
            <p14:sldId id="1502"/>
            <p14:sldId id="150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elley Slepp" initials="SS" lastIdx="2" clrIdx="0">
    <p:extLst>
      <p:ext uri="{19B8F6BF-5375-455C-9EA6-DF929625EA0E}">
        <p15:presenceInfo xmlns:p15="http://schemas.microsoft.com/office/powerpoint/2012/main" userId="S::sslepp@ulthp.com::00aa748b-aead-41a3-8c2c-ce1ef7c261f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41AB"/>
    <a:srgbClr val="1346B9"/>
    <a:srgbClr val="319B23"/>
    <a:srgbClr val="6E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56C916-ED0D-493B-9CC8-4CCF29E5562E}" v="273" dt="2022-12-16T00:06:55.4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7" autoAdjust="0"/>
    <p:restoredTop sz="95033" autoAdjust="0"/>
  </p:normalViewPr>
  <p:slideViewPr>
    <p:cSldViewPr>
      <p:cViewPr varScale="1">
        <p:scale>
          <a:sx n="111" d="100"/>
          <a:sy n="111" d="100"/>
        </p:scale>
        <p:origin x="1620" y="96"/>
      </p:cViewPr>
      <p:guideLst>
        <p:guide orient="horz" pos="2160"/>
        <p:guide pos="2880"/>
      </p:guideLst>
    </p:cSldViewPr>
  </p:slideViewPr>
  <p:notesTextViewPr>
    <p:cViewPr>
      <p:scale>
        <a:sx n="1" d="1"/>
        <a:sy n="1" d="1"/>
      </p:scale>
      <p:origin x="0" y="0"/>
    </p:cViewPr>
  </p:notesTextViewPr>
  <p:sorterViewPr>
    <p:cViewPr>
      <p:scale>
        <a:sx n="100" d="100"/>
        <a:sy n="100" d="100"/>
      </p:scale>
      <p:origin x="0" y="126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37"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35"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5B55C7-A079-432A-B5AD-216C0051D38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F3EB36B-5970-4E68-9D68-D02E5488EA61}">
      <dgm:prSet/>
      <dgm:spPr>
        <a:solidFill>
          <a:schemeClr val="accent1"/>
        </a:solidFill>
      </dgm:spPr>
      <dgm:t>
        <a:bodyPr/>
        <a:lstStyle/>
        <a:p>
          <a:r>
            <a:rPr lang="en-US" b="1" dirty="0"/>
            <a:t>1. Quality: </a:t>
          </a:r>
          <a:r>
            <a:rPr lang="en-US" dirty="0"/>
            <a:t>Improve the quality of care and services  received by members. </a:t>
          </a:r>
        </a:p>
      </dgm:t>
    </dgm:pt>
    <dgm:pt modelId="{F41554B9-7260-4DEA-B518-2AD7B7552882}" type="parTrans" cxnId="{5291470A-B21B-4E80-8E9C-20E6A5D714F1}">
      <dgm:prSet/>
      <dgm:spPr/>
      <dgm:t>
        <a:bodyPr/>
        <a:lstStyle/>
        <a:p>
          <a:endParaRPr lang="en-US"/>
        </a:p>
      </dgm:t>
    </dgm:pt>
    <dgm:pt modelId="{FB78A72B-D69F-4603-A4FB-C5C4B73EEACD}" type="sibTrans" cxnId="{5291470A-B21B-4E80-8E9C-20E6A5D714F1}">
      <dgm:prSet/>
      <dgm:spPr/>
      <dgm:t>
        <a:bodyPr/>
        <a:lstStyle/>
        <a:p>
          <a:endParaRPr lang="en-US"/>
        </a:p>
      </dgm:t>
    </dgm:pt>
    <dgm:pt modelId="{8CCB3FD8-DE05-494E-9CFC-B0FDF4CC68E0}">
      <dgm:prSet/>
      <dgm:spPr>
        <a:solidFill>
          <a:schemeClr val="accent1"/>
        </a:solidFill>
      </dgm:spPr>
      <dgm:t>
        <a:bodyPr/>
        <a:lstStyle/>
        <a:p>
          <a:r>
            <a:rPr lang="en-US" b="1" dirty="0"/>
            <a:t>2. Access: </a:t>
          </a:r>
          <a:r>
            <a:rPr lang="en-US" dirty="0"/>
            <a:t>Support access to essential services, including  medical, mental health, and social        services. Address social determinants of health such as food, housing and transportation.</a:t>
          </a:r>
        </a:p>
      </dgm:t>
    </dgm:pt>
    <dgm:pt modelId="{CA32D75F-7416-4416-82F0-0708107223A3}" type="parTrans" cxnId="{0D1BBFD2-02E4-49F2-BD69-F9165797A311}">
      <dgm:prSet/>
      <dgm:spPr/>
      <dgm:t>
        <a:bodyPr/>
        <a:lstStyle/>
        <a:p>
          <a:endParaRPr lang="en-US"/>
        </a:p>
      </dgm:t>
    </dgm:pt>
    <dgm:pt modelId="{EC734F63-6229-4B78-9B50-99598DF09A75}" type="sibTrans" cxnId="{0D1BBFD2-02E4-49F2-BD69-F9165797A311}">
      <dgm:prSet/>
      <dgm:spPr/>
      <dgm:t>
        <a:bodyPr/>
        <a:lstStyle/>
        <a:p>
          <a:endParaRPr lang="en-US"/>
        </a:p>
      </dgm:t>
    </dgm:pt>
    <dgm:pt modelId="{2A640B50-1611-4140-8E70-8E27E7940751}">
      <dgm:prSet/>
      <dgm:spPr>
        <a:solidFill>
          <a:schemeClr val="accent2"/>
        </a:solidFill>
      </dgm:spPr>
      <dgm:t>
        <a:bodyPr/>
        <a:lstStyle/>
        <a:p>
          <a:r>
            <a:rPr lang="en-US" b="1" dirty="0"/>
            <a:t>3. Coordination of Care: </a:t>
          </a:r>
          <a:r>
            <a:rPr lang="en-US" dirty="0"/>
            <a:t>Support coordination of care between care  settings</a:t>
          </a:r>
        </a:p>
      </dgm:t>
    </dgm:pt>
    <dgm:pt modelId="{437E5DA5-F9FF-4D21-A973-5BDC43DE84D6}" type="parTrans" cxnId="{D7FFC788-E2CB-4512-A371-789C787B3524}">
      <dgm:prSet/>
      <dgm:spPr/>
      <dgm:t>
        <a:bodyPr/>
        <a:lstStyle/>
        <a:p>
          <a:endParaRPr lang="en-US"/>
        </a:p>
      </dgm:t>
    </dgm:pt>
    <dgm:pt modelId="{6D9E5D5E-B4D4-415B-A29F-5CCF1A037CFE}" type="sibTrans" cxnId="{D7FFC788-E2CB-4512-A371-789C787B3524}">
      <dgm:prSet/>
      <dgm:spPr/>
      <dgm:t>
        <a:bodyPr/>
        <a:lstStyle/>
        <a:p>
          <a:endParaRPr lang="en-US"/>
        </a:p>
      </dgm:t>
    </dgm:pt>
    <dgm:pt modelId="{94BE6487-7906-431C-8112-7C61B8EDA9D7}">
      <dgm:prSet/>
      <dgm:spPr>
        <a:solidFill>
          <a:schemeClr val="accent2"/>
        </a:solidFill>
      </dgm:spPr>
      <dgm:t>
        <a:bodyPr/>
        <a:lstStyle/>
        <a:p>
          <a:r>
            <a:rPr lang="en-US" b="1" dirty="0"/>
            <a:t>4. Outcomes: </a:t>
          </a:r>
          <a:r>
            <a:rPr lang="en-US" dirty="0"/>
            <a:t>Improve beneficiary health outcomes</a:t>
          </a:r>
        </a:p>
      </dgm:t>
    </dgm:pt>
    <dgm:pt modelId="{3BA25953-4A07-4DA0-BE19-0996E69F4D94}" type="parTrans" cxnId="{061F99A0-80AD-459A-A840-274F932689C7}">
      <dgm:prSet/>
      <dgm:spPr/>
      <dgm:t>
        <a:bodyPr/>
        <a:lstStyle/>
        <a:p>
          <a:endParaRPr lang="en-US"/>
        </a:p>
      </dgm:t>
    </dgm:pt>
    <dgm:pt modelId="{64C37ECA-375D-4D86-B4CC-50B6DE773C72}" type="sibTrans" cxnId="{061F99A0-80AD-459A-A840-274F932689C7}">
      <dgm:prSet/>
      <dgm:spPr/>
      <dgm:t>
        <a:bodyPr/>
        <a:lstStyle/>
        <a:p>
          <a:endParaRPr lang="en-US"/>
        </a:p>
      </dgm:t>
    </dgm:pt>
    <dgm:pt modelId="{F248C88B-A0F3-489A-A260-07C3237644BF}">
      <dgm:prSet/>
      <dgm:spPr>
        <a:solidFill>
          <a:schemeClr val="accent2"/>
        </a:solidFill>
      </dgm:spPr>
      <dgm:t>
        <a:bodyPr/>
        <a:lstStyle/>
        <a:p>
          <a:r>
            <a:rPr lang="en-US" b="1" dirty="0"/>
            <a:t>5. Transitions: </a:t>
          </a:r>
          <a:r>
            <a:rPr lang="en-US" dirty="0"/>
            <a:t>Enhance transitions of care across health care  settings and providers</a:t>
          </a:r>
        </a:p>
      </dgm:t>
    </dgm:pt>
    <dgm:pt modelId="{C7898C62-4BA3-4AFC-9451-94504E5E133C}" type="parTrans" cxnId="{6EA6C933-16B5-4202-8559-8627F8E9AAB5}">
      <dgm:prSet/>
      <dgm:spPr/>
      <dgm:t>
        <a:bodyPr/>
        <a:lstStyle/>
        <a:p>
          <a:endParaRPr lang="en-US"/>
        </a:p>
      </dgm:t>
    </dgm:pt>
    <dgm:pt modelId="{748B4C1D-7492-4B58-94E3-A517FD605E57}" type="sibTrans" cxnId="{6EA6C933-16B5-4202-8559-8627F8E9AAB5}">
      <dgm:prSet/>
      <dgm:spPr/>
      <dgm:t>
        <a:bodyPr/>
        <a:lstStyle/>
        <a:p>
          <a:endParaRPr lang="en-US"/>
        </a:p>
      </dgm:t>
    </dgm:pt>
    <dgm:pt modelId="{3C0D152C-E341-4A1D-9913-027A28C2103E}">
      <dgm:prSet/>
      <dgm:spPr>
        <a:solidFill>
          <a:schemeClr val="accent2"/>
        </a:solidFill>
      </dgm:spPr>
      <dgm:t>
        <a:bodyPr/>
        <a:lstStyle/>
        <a:p>
          <a:r>
            <a:rPr lang="en-US" b="1" dirty="0"/>
            <a:t>6. Preventive Services: </a:t>
          </a:r>
          <a:r>
            <a:rPr lang="en-US" dirty="0"/>
            <a:t>Promote access to preventive services</a:t>
          </a:r>
        </a:p>
      </dgm:t>
    </dgm:pt>
    <dgm:pt modelId="{138AD14C-93D2-4525-9C5B-053A4CEB745E}" type="parTrans" cxnId="{FD5B1846-8BFE-4513-9E24-A0D194E538AB}">
      <dgm:prSet/>
      <dgm:spPr/>
      <dgm:t>
        <a:bodyPr/>
        <a:lstStyle/>
        <a:p>
          <a:endParaRPr lang="en-US"/>
        </a:p>
      </dgm:t>
    </dgm:pt>
    <dgm:pt modelId="{884104E4-30D6-4B17-8463-40E7702E0F2D}" type="sibTrans" cxnId="{FD5B1846-8BFE-4513-9E24-A0D194E538AB}">
      <dgm:prSet/>
      <dgm:spPr/>
      <dgm:t>
        <a:bodyPr/>
        <a:lstStyle/>
        <a:p>
          <a:endParaRPr lang="en-US"/>
        </a:p>
      </dgm:t>
    </dgm:pt>
    <dgm:pt modelId="{B5FFE207-4C9A-4409-811E-EA01F20390AF}">
      <dgm:prSet/>
      <dgm:spPr>
        <a:solidFill>
          <a:schemeClr val="accent2"/>
        </a:solidFill>
      </dgm:spPr>
      <dgm:t>
        <a:bodyPr/>
        <a:lstStyle/>
        <a:p>
          <a:r>
            <a:rPr lang="en-US" b="1" dirty="0"/>
            <a:t>7. Appropriate Utilization: </a:t>
          </a:r>
          <a:r>
            <a:rPr lang="en-US" dirty="0"/>
            <a:t>Facilitate appropriate utilization of services</a:t>
          </a:r>
        </a:p>
      </dgm:t>
    </dgm:pt>
    <dgm:pt modelId="{5E92265A-CDC0-44C5-94EA-29AC7B37F86D}" type="parTrans" cxnId="{5DB7F861-8FAD-4E51-94D1-EC7F12E18011}">
      <dgm:prSet/>
      <dgm:spPr/>
      <dgm:t>
        <a:bodyPr/>
        <a:lstStyle/>
        <a:p>
          <a:endParaRPr lang="en-US"/>
        </a:p>
      </dgm:t>
    </dgm:pt>
    <dgm:pt modelId="{010D0FA6-A2CE-4480-9441-6FB4DDA78F0B}" type="sibTrans" cxnId="{5DB7F861-8FAD-4E51-94D1-EC7F12E18011}">
      <dgm:prSet/>
      <dgm:spPr/>
      <dgm:t>
        <a:bodyPr/>
        <a:lstStyle/>
        <a:p>
          <a:endParaRPr lang="en-US"/>
        </a:p>
      </dgm:t>
    </dgm:pt>
    <dgm:pt modelId="{E5D18F26-6BAA-4E40-AC41-BA9E0D8872FB}">
      <dgm:prSet/>
      <dgm:spPr>
        <a:solidFill>
          <a:schemeClr val="accent2"/>
        </a:solidFill>
      </dgm:spPr>
      <dgm:t>
        <a:bodyPr/>
        <a:lstStyle/>
        <a:p>
          <a:r>
            <a:rPr lang="en-US" b="1" dirty="0"/>
            <a:t>8. Affordability: </a:t>
          </a:r>
          <a:r>
            <a:rPr lang="en-US" dirty="0"/>
            <a:t>Improve access to affordable care</a:t>
          </a:r>
        </a:p>
      </dgm:t>
    </dgm:pt>
    <dgm:pt modelId="{EDC9DF85-CA07-46DC-9767-8D95F6CEC525}" type="parTrans" cxnId="{B4891BA5-67F2-4D82-A869-FA7908672BE6}">
      <dgm:prSet/>
      <dgm:spPr/>
      <dgm:t>
        <a:bodyPr/>
        <a:lstStyle/>
        <a:p>
          <a:endParaRPr lang="en-US"/>
        </a:p>
      </dgm:t>
    </dgm:pt>
    <dgm:pt modelId="{05328DBC-EC56-419E-816B-4F5ADFB786C8}" type="sibTrans" cxnId="{B4891BA5-67F2-4D82-A869-FA7908672BE6}">
      <dgm:prSet/>
      <dgm:spPr/>
      <dgm:t>
        <a:bodyPr/>
        <a:lstStyle/>
        <a:p>
          <a:endParaRPr lang="en-US"/>
        </a:p>
      </dgm:t>
    </dgm:pt>
    <dgm:pt modelId="{EA1B47CC-BB2B-4B99-8F62-B1182B90A120}" type="pres">
      <dgm:prSet presAssocID="{3B5B55C7-A079-432A-B5AD-216C0051D385}" presName="linear" presStyleCnt="0">
        <dgm:presLayoutVars>
          <dgm:animLvl val="lvl"/>
          <dgm:resizeHandles val="exact"/>
        </dgm:presLayoutVars>
      </dgm:prSet>
      <dgm:spPr/>
    </dgm:pt>
    <dgm:pt modelId="{31966D92-04B5-4744-9793-456F93162896}" type="pres">
      <dgm:prSet presAssocID="{5F3EB36B-5970-4E68-9D68-D02E5488EA61}" presName="parentText" presStyleLbl="node1" presStyleIdx="0" presStyleCnt="8" custLinFactNeighborX="1000">
        <dgm:presLayoutVars>
          <dgm:chMax val="0"/>
          <dgm:bulletEnabled val="1"/>
        </dgm:presLayoutVars>
      </dgm:prSet>
      <dgm:spPr/>
    </dgm:pt>
    <dgm:pt modelId="{9CE33C86-2539-49DF-9959-2450A9BE50E9}" type="pres">
      <dgm:prSet presAssocID="{FB78A72B-D69F-4603-A4FB-C5C4B73EEACD}" presName="spacer" presStyleCnt="0"/>
      <dgm:spPr/>
    </dgm:pt>
    <dgm:pt modelId="{8D85FF4E-5415-41E6-9285-A673C2D946B0}" type="pres">
      <dgm:prSet presAssocID="{8CCB3FD8-DE05-494E-9CFC-B0FDF4CC68E0}" presName="parentText" presStyleLbl="node1" presStyleIdx="1" presStyleCnt="8">
        <dgm:presLayoutVars>
          <dgm:chMax val="0"/>
          <dgm:bulletEnabled val="1"/>
        </dgm:presLayoutVars>
      </dgm:prSet>
      <dgm:spPr/>
    </dgm:pt>
    <dgm:pt modelId="{F4C7D280-7AE5-4C5D-BE7E-0797ACE9B788}" type="pres">
      <dgm:prSet presAssocID="{EC734F63-6229-4B78-9B50-99598DF09A75}" presName="spacer" presStyleCnt="0"/>
      <dgm:spPr/>
    </dgm:pt>
    <dgm:pt modelId="{6B245C61-C3CC-41A8-AD6A-6B0B8244737D}" type="pres">
      <dgm:prSet presAssocID="{2A640B50-1611-4140-8E70-8E27E7940751}" presName="parentText" presStyleLbl="node1" presStyleIdx="2" presStyleCnt="8">
        <dgm:presLayoutVars>
          <dgm:chMax val="0"/>
          <dgm:bulletEnabled val="1"/>
        </dgm:presLayoutVars>
      </dgm:prSet>
      <dgm:spPr/>
    </dgm:pt>
    <dgm:pt modelId="{C885FE18-9955-45E2-9428-C496151826B3}" type="pres">
      <dgm:prSet presAssocID="{6D9E5D5E-B4D4-415B-A29F-5CCF1A037CFE}" presName="spacer" presStyleCnt="0"/>
      <dgm:spPr/>
    </dgm:pt>
    <dgm:pt modelId="{D988A1EF-FDDB-4678-B863-39D8C785BAC3}" type="pres">
      <dgm:prSet presAssocID="{94BE6487-7906-431C-8112-7C61B8EDA9D7}" presName="parentText" presStyleLbl="node1" presStyleIdx="3" presStyleCnt="8">
        <dgm:presLayoutVars>
          <dgm:chMax val="0"/>
          <dgm:bulletEnabled val="1"/>
        </dgm:presLayoutVars>
      </dgm:prSet>
      <dgm:spPr/>
    </dgm:pt>
    <dgm:pt modelId="{FCD90EF2-890F-4A7A-9815-518C532D317A}" type="pres">
      <dgm:prSet presAssocID="{64C37ECA-375D-4D86-B4CC-50B6DE773C72}" presName="spacer" presStyleCnt="0"/>
      <dgm:spPr/>
    </dgm:pt>
    <dgm:pt modelId="{18C286EF-96D9-46AF-B503-23BC9EDC1F5C}" type="pres">
      <dgm:prSet presAssocID="{F248C88B-A0F3-489A-A260-07C3237644BF}" presName="parentText" presStyleLbl="node1" presStyleIdx="4" presStyleCnt="8">
        <dgm:presLayoutVars>
          <dgm:chMax val="0"/>
          <dgm:bulletEnabled val="1"/>
        </dgm:presLayoutVars>
      </dgm:prSet>
      <dgm:spPr/>
    </dgm:pt>
    <dgm:pt modelId="{B711A8C8-8682-4CB3-A5FC-F6D125D47C8F}" type="pres">
      <dgm:prSet presAssocID="{748B4C1D-7492-4B58-94E3-A517FD605E57}" presName="spacer" presStyleCnt="0"/>
      <dgm:spPr/>
    </dgm:pt>
    <dgm:pt modelId="{64C2DCB8-0B2B-44B3-8A92-DA20914110A7}" type="pres">
      <dgm:prSet presAssocID="{3C0D152C-E341-4A1D-9913-027A28C2103E}" presName="parentText" presStyleLbl="node1" presStyleIdx="5" presStyleCnt="8">
        <dgm:presLayoutVars>
          <dgm:chMax val="0"/>
          <dgm:bulletEnabled val="1"/>
        </dgm:presLayoutVars>
      </dgm:prSet>
      <dgm:spPr/>
    </dgm:pt>
    <dgm:pt modelId="{8A19BC42-62F5-49F8-8A8C-99D3ADA6D0A0}" type="pres">
      <dgm:prSet presAssocID="{884104E4-30D6-4B17-8463-40E7702E0F2D}" presName="spacer" presStyleCnt="0"/>
      <dgm:spPr/>
    </dgm:pt>
    <dgm:pt modelId="{3DCDDE8C-61A0-4AFB-B680-9562CBABCBF8}" type="pres">
      <dgm:prSet presAssocID="{B5FFE207-4C9A-4409-811E-EA01F20390AF}" presName="parentText" presStyleLbl="node1" presStyleIdx="6" presStyleCnt="8">
        <dgm:presLayoutVars>
          <dgm:chMax val="0"/>
          <dgm:bulletEnabled val="1"/>
        </dgm:presLayoutVars>
      </dgm:prSet>
      <dgm:spPr/>
    </dgm:pt>
    <dgm:pt modelId="{0BB6DD2E-5039-49CC-836B-E14817AA5E25}" type="pres">
      <dgm:prSet presAssocID="{010D0FA6-A2CE-4480-9441-6FB4DDA78F0B}" presName="spacer" presStyleCnt="0"/>
      <dgm:spPr/>
    </dgm:pt>
    <dgm:pt modelId="{A2AF3776-99E7-4C9C-BB41-F8EFECDC737C}" type="pres">
      <dgm:prSet presAssocID="{E5D18F26-6BAA-4E40-AC41-BA9E0D8872FB}" presName="parentText" presStyleLbl="node1" presStyleIdx="7" presStyleCnt="8">
        <dgm:presLayoutVars>
          <dgm:chMax val="0"/>
          <dgm:bulletEnabled val="1"/>
        </dgm:presLayoutVars>
      </dgm:prSet>
      <dgm:spPr/>
    </dgm:pt>
  </dgm:ptLst>
  <dgm:cxnLst>
    <dgm:cxn modelId="{795D3703-27F1-4000-BB68-7D4CB63869D5}" type="presOf" srcId="{3B5B55C7-A079-432A-B5AD-216C0051D385}" destId="{EA1B47CC-BB2B-4B99-8F62-B1182B90A120}" srcOrd="0" destOrd="0" presId="urn:microsoft.com/office/officeart/2005/8/layout/vList2"/>
    <dgm:cxn modelId="{F0DE9106-B5E3-43E5-BB99-95B97BF55DD0}" type="presOf" srcId="{8CCB3FD8-DE05-494E-9CFC-B0FDF4CC68E0}" destId="{8D85FF4E-5415-41E6-9285-A673C2D946B0}" srcOrd="0" destOrd="0" presId="urn:microsoft.com/office/officeart/2005/8/layout/vList2"/>
    <dgm:cxn modelId="{5291470A-B21B-4E80-8E9C-20E6A5D714F1}" srcId="{3B5B55C7-A079-432A-B5AD-216C0051D385}" destId="{5F3EB36B-5970-4E68-9D68-D02E5488EA61}" srcOrd="0" destOrd="0" parTransId="{F41554B9-7260-4DEA-B518-2AD7B7552882}" sibTransId="{FB78A72B-D69F-4603-A4FB-C5C4B73EEACD}"/>
    <dgm:cxn modelId="{EC85EF15-C9FC-4FE8-AB6C-881323C97FBC}" type="presOf" srcId="{F248C88B-A0F3-489A-A260-07C3237644BF}" destId="{18C286EF-96D9-46AF-B503-23BC9EDC1F5C}" srcOrd="0" destOrd="0" presId="urn:microsoft.com/office/officeart/2005/8/layout/vList2"/>
    <dgm:cxn modelId="{73D9A61B-BF9F-4D11-BB2A-6A3EF9F3E02E}" type="presOf" srcId="{94BE6487-7906-431C-8112-7C61B8EDA9D7}" destId="{D988A1EF-FDDB-4678-B863-39D8C785BAC3}" srcOrd="0" destOrd="0" presId="urn:microsoft.com/office/officeart/2005/8/layout/vList2"/>
    <dgm:cxn modelId="{EF8BCD1D-EDA9-4255-9D39-8BA723570AC1}" type="presOf" srcId="{2A640B50-1611-4140-8E70-8E27E7940751}" destId="{6B245C61-C3CC-41A8-AD6A-6B0B8244737D}" srcOrd="0" destOrd="0" presId="urn:microsoft.com/office/officeart/2005/8/layout/vList2"/>
    <dgm:cxn modelId="{FECA0C22-B1E6-4264-8415-6168EDEC19F8}" type="presOf" srcId="{5F3EB36B-5970-4E68-9D68-D02E5488EA61}" destId="{31966D92-04B5-4744-9793-456F93162896}" srcOrd="0" destOrd="0" presId="urn:microsoft.com/office/officeart/2005/8/layout/vList2"/>
    <dgm:cxn modelId="{AAD84A31-0044-476B-92D3-79CAC1F94D7D}" type="presOf" srcId="{B5FFE207-4C9A-4409-811E-EA01F20390AF}" destId="{3DCDDE8C-61A0-4AFB-B680-9562CBABCBF8}" srcOrd="0" destOrd="0" presId="urn:microsoft.com/office/officeart/2005/8/layout/vList2"/>
    <dgm:cxn modelId="{6EA6C933-16B5-4202-8559-8627F8E9AAB5}" srcId="{3B5B55C7-A079-432A-B5AD-216C0051D385}" destId="{F248C88B-A0F3-489A-A260-07C3237644BF}" srcOrd="4" destOrd="0" parTransId="{C7898C62-4BA3-4AFC-9451-94504E5E133C}" sibTransId="{748B4C1D-7492-4B58-94E3-A517FD605E57}"/>
    <dgm:cxn modelId="{8BCCD138-2DDB-4765-BF74-B377C7596B4E}" type="presOf" srcId="{3C0D152C-E341-4A1D-9913-027A28C2103E}" destId="{64C2DCB8-0B2B-44B3-8A92-DA20914110A7}" srcOrd="0" destOrd="0" presId="urn:microsoft.com/office/officeart/2005/8/layout/vList2"/>
    <dgm:cxn modelId="{5DB7F861-8FAD-4E51-94D1-EC7F12E18011}" srcId="{3B5B55C7-A079-432A-B5AD-216C0051D385}" destId="{B5FFE207-4C9A-4409-811E-EA01F20390AF}" srcOrd="6" destOrd="0" parTransId="{5E92265A-CDC0-44C5-94EA-29AC7B37F86D}" sibTransId="{010D0FA6-A2CE-4480-9441-6FB4DDA78F0B}"/>
    <dgm:cxn modelId="{FD5B1846-8BFE-4513-9E24-A0D194E538AB}" srcId="{3B5B55C7-A079-432A-B5AD-216C0051D385}" destId="{3C0D152C-E341-4A1D-9913-027A28C2103E}" srcOrd="5" destOrd="0" parTransId="{138AD14C-93D2-4525-9C5B-053A4CEB745E}" sibTransId="{884104E4-30D6-4B17-8463-40E7702E0F2D}"/>
    <dgm:cxn modelId="{D7FFC788-E2CB-4512-A371-789C787B3524}" srcId="{3B5B55C7-A079-432A-B5AD-216C0051D385}" destId="{2A640B50-1611-4140-8E70-8E27E7940751}" srcOrd="2" destOrd="0" parTransId="{437E5DA5-F9FF-4D21-A973-5BDC43DE84D6}" sibTransId="{6D9E5D5E-B4D4-415B-A29F-5CCF1A037CFE}"/>
    <dgm:cxn modelId="{061F99A0-80AD-459A-A840-274F932689C7}" srcId="{3B5B55C7-A079-432A-B5AD-216C0051D385}" destId="{94BE6487-7906-431C-8112-7C61B8EDA9D7}" srcOrd="3" destOrd="0" parTransId="{3BA25953-4A07-4DA0-BE19-0996E69F4D94}" sibTransId="{64C37ECA-375D-4D86-B4CC-50B6DE773C72}"/>
    <dgm:cxn modelId="{B4891BA5-67F2-4D82-A869-FA7908672BE6}" srcId="{3B5B55C7-A079-432A-B5AD-216C0051D385}" destId="{E5D18F26-6BAA-4E40-AC41-BA9E0D8872FB}" srcOrd="7" destOrd="0" parTransId="{EDC9DF85-CA07-46DC-9767-8D95F6CEC525}" sibTransId="{05328DBC-EC56-419E-816B-4F5ADFB786C8}"/>
    <dgm:cxn modelId="{0D1BBFD2-02E4-49F2-BD69-F9165797A311}" srcId="{3B5B55C7-A079-432A-B5AD-216C0051D385}" destId="{8CCB3FD8-DE05-494E-9CFC-B0FDF4CC68E0}" srcOrd="1" destOrd="0" parTransId="{CA32D75F-7416-4416-82F0-0708107223A3}" sibTransId="{EC734F63-6229-4B78-9B50-99598DF09A75}"/>
    <dgm:cxn modelId="{CA2973E7-7EB8-4549-9DF6-92A5664C8A36}" type="presOf" srcId="{E5D18F26-6BAA-4E40-AC41-BA9E0D8872FB}" destId="{A2AF3776-99E7-4C9C-BB41-F8EFECDC737C}" srcOrd="0" destOrd="0" presId="urn:microsoft.com/office/officeart/2005/8/layout/vList2"/>
    <dgm:cxn modelId="{62261750-9A48-4102-8CF4-376DF3926CC0}" type="presParOf" srcId="{EA1B47CC-BB2B-4B99-8F62-B1182B90A120}" destId="{31966D92-04B5-4744-9793-456F93162896}" srcOrd="0" destOrd="0" presId="urn:microsoft.com/office/officeart/2005/8/layout/vList2"/>
    <dgm:cxn modelId="{0638C22F-4782-4903-A7D7-7435BF1991B7}" type="presParOf" srcId="{EA1B47CC-BB2B-4B99-8F62-B1182B90A120}" destId="{9CE33C86-2539-49DF-9959-2450A9BE50E9}" srcOrd="1" destOrd="0" presId="urn:microsoft.com/office/officeart/2005/8/layout/vList2"/>
    <dgm:cxn modelId="{4F77B747-DD67-4B36-B374-B934FAEF6DC5}" type="presParOf" srcId="{EA1B47CC-BB2B-4B99-8F62-B1182B90A120}" destId="{8D85FF4E-5415-41E6-9285-A673C2D946B0}" srcOrd="2" destOrd="0" presId="urn:microsoft.com/office/officeart/2005/8/layout/vList2"/>
    <dgm:cxn modelId="{F3DBA6B5-7418-4D5A-AA6D-F2064F2D3F5E}" type="presParOf" srcId="{EA1B47CC-BB2B-4B99-8F62-B1182B90A120}" destId="{F4C7D280-7AE5-4C5D-BE7E-0797ACE9B788}" srcOrd="3" destOrd="0" presId="urn:microsoft.com/office/officeart/2005/8/layout/vList2"/>
    <dgm:cxn modelId="{6AAAEE3D-3E13-4988-8545-745974FC04D5}" type="presParOf" srcId="{EA1B47CC-BB2B-4B99-8F62-B1182B90A120}" destId="{6B245C61-C3CC-41A8-AD6A-6B0B8244737D}" srcOrd="4" destOrd="0" presId="urn:microsoft.com/office/officeart/2005/8/layout/vList2"/>
    <dgm:cxn modelId="{F374189A-517A-4B92-8517-9B15103653FC}" type="presParOf" srcId="{EA1B47CC-BB2B-4B99-8F62-B1182B90A120}" destId="{C885FE18-9955-45E2-9428-C496151826B3}" srcOrd="5" destOrd="0" presId="urn:microsoft.com/office/officeart/2005/8/layout/vList2"/>
    <dgm:cxn modelId="{8DAA255E-B0F8-425A-864B-A1CC35FA4800}" type="presParOf" srcId="{EA1B47CC-BB2B-4B99-8F62-B1182B90A120}" destId="{D988A1EF-FDDB-4678-B863-39D8C785BAC3}" srcOrd="6" destOrd="0" presId="urn:microsoft.com/office/officeart/2005/8/layout/vList2"/>
    <dgm:cxn modelId="{643125C4-8FB7-4FEF-BC0B-C2B97D89927B}" type="presParOf" srcId="{EA1B47CC-BB2B-4B99-8F62-B1182B90A120}" destId="{FCD90EF2-890F-4A7A-9815-518C532D317A}" srcOrd="7" destOrd="0" presId="urn:microsoft.com/office/officeart/2005/8/layout/vList2"/>
    <dgm:cxn modelId="{226E67EC-85F3-4DBA-AE85-33F014461EBF}" type="presParOf" srcId="{EA1B47CC-BB2B-4B99-8F62-B1182B90A120}" destId="{18C286EF-96D9-46AF-B503-23BC9EDC1F5C}" srcOrd="8" destOrd="0" presId="urn:microsoft.com/office/officeart/2005/8/layout/vList2"/>
    <dgm:cxn modelId="{F661ADB4-A246-4A1A-A7D7-38D6A9529FC7}" type="presParOf" srcId="{EA1B47CC-BB2B-4B99-8F62-B1182B90A120}" destId="{B711A8C8-8682-4CB3-A5FC-F6D125D47C8F}" srcOrd="9" destOrd="0" presId="urn:microsoft.com/office/officeart/2005/8/layout/vList2"/>
    <dgm:cxn modelId="{733047A4-7DC8-4A69-AE0E-7B774E9863D0}" type="presParOf" srcId="{EA1B47CC-BB2B-4B99-8F62-B1182B90A120}" destId="{64C2DCB8-0B2B-44B3-8A92-DA20914110A7}" srcOrd="10" destOrd="0" presId="urn:microsoft.com/office/officeart/2005/8/layout/vList2"/>
    <dgm:cxn modelId="{7B41E5F3-4717-4BBF-BF52-2996E28461A5}" type="presParOf" srcId="{EA1B47CC-BB2B-4B99-8F62-B1182B90A120}" destId="{8A19BC42-62F5-49F8-8A8C-99D3ADA6D0A0}" srcOrd="11" destOrd="0" presId="urn:microsoft.com/office/officeart/2005/8/layout/vList2"/>
    <dgm:cxn modelId="{BE279BBF-4B53-46C8-B96A-6ECDF6A42E1D}" type="presParOf" srcId="{EA1B47CC-BB2B-4B99-8F62-B1182B90A120}" destId="{3DCDDE8C-61A0-4AFB-B680-9562CBABCBF8}" srcOrd="12" destOrd="0" presId="urn:microsoft.com/office/officeart/2005/8/layout/vList2"/>
    <dgm:cxn modelId="{8996F4C8-10CE-4B96-897E-AB1285DE8FA5}" type="presParOf" srcId="{EA1B47CC-BB2B-4B99-8F62-B1182B90A120}" destId="{0BB6DD2E-5039-49CC-836B-E14817AA5E25}" srcOrd="13" destOrd="0" presId="urn:microsoft.com/office/officeart/2005/8/layout/vList2"/>
    <dgm:cxn modelId="{B939FDA5-3D2F-4F73-A283-08D6F69FF76E}" type="presParOf" srcId="{EA1B47CC-BB2B-4B99-8F62-B1182B90A120}" destId="{A2AF3776-99E7-4C9C-BB41-F8EFECDC737C}"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1656593-D70B-458B-A019-54D16724EE29}"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US"/>
        </a:p>
      </dgm:t>
    </dgm:pt>
    <dgm:pt modelId="{14B93768-13CF-4DD8-8AA8-AE718AB5BD0D}">
      <dgm:prSet custT="1"/>
      <dgm:spPr/>
      <dgm:t>
        <a:bodyPr/>
        <a:lstStyle/>
        <a:p>
          <a:r>
            <a:rPr lang="en-US" sz="1800" dirty="0"/>
            <a:t>Member</a:t>
          </a:r>
        </a:p>
      </dgm:t>
    </dgm:pt>
    <dgm:pt modelId="{D6EDD841-FAF5-4921-94CF-E3EDB7570D6A}" type="parTrans" cxnId="{A689B7ED-7412-4C84-9483-84D903E889AC}">
      <dgm:prSet/>
      <dgm:spPr/>
      <dgm:t>
        <a:bodyPr/>
        <a:lstStyle/>
        <a:p>
          <a:endParaRPr lang="en-US"/>
        </a:p>
      </dgm:t>
    </dgm:pt>
    <dgm:pt modelId="{11DD7E19-F27B-4FEC-B505-2854B5C5C9C0}" type="sibTrans" cxnId="{A689B7ED-7412-4C84-9483-84D903E889AC}">
      <dgm:prSet/>
      <dgm:spPr/>
      <dgm:t>
        <a:bodyPr/>
        <a:lstStyle/>
        <a:p>
          <a:endParaRPr lang="en-US"/>
        </a:p>
      </dgm:t>
    </dgm:pt>
    <dgm:pt modelId="{F2636888-FC66-4A94-93C1-45FB61BD0D38}">
      <dgm:prSet custT="1"/>
      <dgm:spPr/>
      <dgm:t>
        <a:bodyPr/>
        <a:lstStyle/>
        <a:p>
          <a:r>
            <a:rPr lang="en-US" sz="1800" dirty="0"/>
            <a:t>Member’s caregiver</a:t>
          </a:r>
        </a:p>
      </dgm:t>
    </dgm:pt>
    <dgm:pt modelId="{E6C37A3C-757A-4B5E-B781-C12D86BB1AB4}" type="parTrans" cxnId="{4AB19958-B8B4-4D9C-B083-65CD5BDBA1ED}">
      <dgm:prSet/>
      <dgm:spPr/>
      <dgm:t>
        <a:bodyPr/>
        <a:lstStyle/>
        <a:p>
          <a:endParaRPr lang="en-US"/>
        </a:p>
      </dgm:t>
    </dgm:pt>
    <dgm:pt modelId="{4DACC062-0E1F-46B1-AE74-52BDE5AAF472}" type="sibTrans" cxnId="{4AB19958-B8B4-4D9C-B083-65CD5BDBA1ED}">
      <dgm:prSet/>
      <dgm:spPr/>
      <dgm:t>
        <a:bodyPr/>
        <a:lstStyle/>
        <a:p>
          <a:endParaRPr lang="en-US"/>
        </a:p>
      </dgm:t>
    </dgm:pt>
    <dgm:pt modelId="{5D486A2E-C475-4876-9BBC-CB03713A3958}">
      <dgm:prSet custT="1"/>
      <dgm:spPr/>
      <dgm:t>
        <a:bodyPr/>
        <a:lstStyle/>
        <a:p>
          <a:r>
            <a:rPr lang="en-US" sz="1800" dirty="0"/>
            <a:t>Medical Director</a:t>
          </a:r>
        </a:p>
      </dgm:t>
    </dgm:pt>
    <dgm:pt modelId="{8E5E2899-F3C1-4470-B078-09BA27D993F3}" type="parTrans" cxnId="{CA7D093C-6780-417F-AABE-A62D18291DEC}">
      <dgm:prSet/>
      <dgm:spPr/>
      <dgm:t>
        <a:bodyPr/>
        <a:lstStyle/>
        <a:p>
          <a:endParaRPr lang="en-US"/>
        </a:p>
      </dgm:t>
    </dgm:pt>
    <dgm:pt modelId="{F1E3D1E3-D7C5-4966-9542-171A1A7E33A1}" type="sibTrans" cxnId="{CA7D093C-6780-417F-AABE-A62D18291DEC}">
      <dgm:prSet/>
      <dgm:spPr/>
      <dgm:t>
        <a:bodyPr/>
        <a:lstStyle/>
        <a:p>
          <a:endParaRPr lang="en-US"/>
        </a:p>
      </dgm:t>
    </dgm:pt>
    <dgm:pt modelId="{8E603FC2-89CE-45CB-B74A-065B88A81037}">
      <dgm:prSet custT="1"/>
      <dgm:spPr/>
      <dgm:t>
        <a:bodyPr/>
        <a:lstStyle/>
        <a:p>
          <a:r>
            <a:rPr lang="en-US" sz="1800" dirty="0"/>
            <a:t>Case Manager</a:t>
          </a:r>
        </a:p>
      </dgm:t>
    </dgm:pt>
    <dgm:pt modelId="{E882655E-297B-42B3-B5A7-C31DD634D4EA}" type="parTrans" cxnId="{599C0658-0037-41B0-9801-40C9990B6445}">
      <dgm:prSet/>
      <dgm:spPr/>
      <dgm:t>
        <a:bodyPr/>
        <a:lstStyle/>
        <a:p>
          <a:endParaRPr lang="en-US"/>
        </a:p>
      </dgm:t>
    </dgm:pt>
    <dgm:pt modelId="{139B5295-D84E-4E11-B37E-DDC08D09D250}" type="sibTrans" cxnId="{599C0658-0037-41B0-9801-40C9990B6445}">
      <dgm:prSet/>
      <dgm:spPr/>
      <dgm:t>
        <a:bodyPr/>
        <a:lstStyle/>
        <a:p>
          <a:endParaRPr lang="en-US"/>
        </a:p>
      </dgm:t>
    </dgm:pt>
    <dgm:pt modelId="{A9767DD3-FE4B-4591-9647-65D06E67FB65}">
      <dgm:prSet custT="1"/>
      <dgm:spPr/>
      <dgm:t>
        <a:bodyPr/>
        <a:lstStyle/>
        <a:p>
          <a:r>
            <a:rPr lang="en-US" sz="1800" dirty="0"/>
            <a:t>Care Coordinator</a:t>
          </a:r>
        </a:p>
      </dgm:t>
    </dgm:pt>
    <dgm:pt modelId="{A19979D6-1883-47FC-BEE4-55738ABD5A1C}" type="parTrans" cxnId="{EE2B4C7B-EA16-4124-B797-0E63CBA0A826}">
      <dgm:prSet/>
      <dgm:spPr/>
      <dgm:t>
        <a:bodyPr/>
        <a:lstStyle/>
        <a:p>
          <a:endParaRPr lang="en-US"/>
        </a:p>
      </dgm:t>
    </dgm:pt>
    <dgm:pt modelId="{F7F8A143-CFFF-497A-98A9-35D112B06365}" type="sibTrans" cxnId="{EE2B4C7B-EA16-4124-B797-0E63CBA0A826}">
      <dgm:prSet/>
      <dgm:spPr/>
      <dgm:t>
        <a:bodyPr/>
        <a:lstStyle/>
        <a:p>
          <a:endParaRPr lang="en-US"/>
        </a:p>
      </dgm:t>
    </dgm:pt>
    <dgm:pt modelId="{735AA4E5-783F-4EAA-A3FC-D15936F6FDF3}">
      <dgm:prSet custT="1"/>
      <dgm:spPr/>
      <dgm:t>
        <a:bodyPr/>
        <a:lstStyle/>
        <a:p>
          <a:r>
            <a:rPr lang="en-US" sz="1800" dirty="0"/>
            <a:t>Social Worker</a:t>
          </a:r>
        </a:p>
      </dgm:t>
    </dgm:pt>
    <dgm:pt modelId="{42D88180-D870-4BB2-935A-574DA090CB6E}" type="parTrans" cxnId="{936F90B7-5F10-42EC-B03C-1CA1147FF7C2}">
      <dgm:prSet/>
      <dgm:spPr/>
      <dgm:t>
        <a:bodyPr/>
        <a:lstStyle/>
        <a:p>
          <a:endParaRPr lang="en-US"/>
        </a:p>
      </dgm:t>
    </dgm:pt>
    <dgm:pt modelId="{31E901ED-4629-4080-AD02-3D268E411E54}" type="sibTrans" cxnId="{936F90B7-5F10-42EC-B03C-1CA1147FF7C2}">
      <dgm:prSet/>
      <dgm:spPr/>
      <dgm:t>
        <a:bodyPr/>
        <a:lstStyle/>
        <a:p>
          <a:endParaRPr lang="en-US"/>
        </a:p>
      </dgm:t>
    </dgm:pt>
    <dgm:pt modelId="{A2148C49-07E0-47DE-A4B2-8FE5F71423F5}">
      <dgm:prSet custT="1"/>
      <dgm:spPr/>
      <dgm:t>
        <a:bodyPr/>
        <a:lstStyle/>
        <a:p>
          <a:r>
            <a:rPr lang="en-US" sz="1800" dirty="0"/>
            <a:t>Behavioral Health Specialist</a:t>
          </a:r>
        </a:p>
      </dgm:t>
    </dgm:pt>
    <dgm:pt modelId="{9F024930-1F7E-423B-8D48-EBFA32F6C894}" type="parTrans" cxnId="{8E9B07F4-82FB-4CDE-A100-49DEAC83056D}">
      <dgm:prSet/>
      <dgm:spPr/>
      <dgm:t>
        <a:bodyPr/>
        <a:lstStyle/>
        <a:p>
          <a:endParaRPr lang="en-US"/>
        </a:p>
      </dgm:t>
    </dgm:pt>
    <dgm:pt modelId="{78B23AE5-D5C6-44AF-9702-5538F6E20DF1}" type="sibTrans" cxnId="{8E9B07F4-82FB-4CDE-A100-49DEAC83056D}">
      <dgm:prSet/>
      <dgm:spPr/>
      <dgm:t>
        <a:bodyPr/>
        <a:lstStyle/>
        <a:p>
          <a:endParaRPr lang="en-US"/>
        </a:p>
      </dgm:t>
    </dgm:pt>
    <dgm:pt modelId="{60D6736D-FBB0-4CEA-9854-D4F1B5C5D658}">
      <dgm:prSet custT="1"/>
      <dgm:spPr/>
      <dgm:t>
        <a:bodyPr/>
        <a:lstStyle/>
        <a:p>
          <a:r>
            <a:rPr lang="en-US" sz="1800" dirty="0"/>
            <a:t>Pharmacist</a:t>
          </a:r>
        </a:p>
      </dgm:t>
    </dgm:pt>
    <dgm:pt modelId="{3747B940-EEAB-464A-BDD2-6177DC9D7591}" type="parTrans" cxnId="{AC4783EB-FD3E-4C85-AA3A-2F19CB166379}">
      <dgm:prSet/>
      <dgm:spPr/>
      <dgm:t>
        <a:bodyPr/>
        <a:lstStyle/>
        <a:p>
          <a:endParaRPr lang="en-US"/>
        </a:p>
      </dgm:t>
    </dgm:pt>
    <dgm:pt modelId="{D62E1695-4DDA-494B-8BC3-84F36828FC3C}" type="sibTrans" cxnId="{AC4783EB-FD3E-4C85-AA3A-2F19CB166379}">
      <dgm:prSet/>
      <dgm:spPr/>
      <dgm:t>
        <a:bodyPr/>
        <a:lstStyle/>
        <a:p>
          <a:endParaRPr lang="en-US"/>
        </a:p>
      </dgm:t>
    </dgm:pt>
    <dgm:pt modelId="{0773208F-E9C3-4C11-8711-0CA18B46C9E0}">
      <dgm:prSet custT="1"/>
      <dgm:spPr/>
      <dgm:t>
        <a:bodyPr/>
        <a:lstStyle/>
        <a:p>
          <a:r>
            <a:rPr lang="en-US" sz="1800" dirty="0"/>
            <a:t>Primary Care Provider</a:t>
          </a:r>
        </a:p>
      </dgm:t>
    </dgm:pt>
    <dgm:pt modelId="{C517525C-A305-4B52-9746-D0A19B66BCE6}" type="parTrans" cxnId="{C1FEECB2-DEFF-4041-AA58-5BC657CFF90C}">
      <dgm:prSet/>
      <dgm:spPr/>
      <dgm:t>
        <a:bodyPr/>
        <a:lstStyle/>
        <a:p>
          <a:endParaRPr lang="en-US"/>
        </a:p>
      </dgm:t>
    </dgm:pt>
    <dgm:pt modelId="{D8E9FFAF-B06E-4A3B-A08D-560E47780C84}" type="sibTrans" cxnId="{C1FEECB2-DEFF-4041-AA58-5BC657CFF90C}">
      <dgm:prSet/>
      <dgm:spPr/>
      <dgm:t>
        <a:bodyPr/>
        <a:lstStyle/>
        <a:p>
          <a:endParaRPr lang="en-US"/>
        </a:p>
      </dgm:t>
    </dgm:pt>
    <dgm:pt modelId="{7B9AAF5F-78DA-4DB8-B9ED-DA4DF46FFC0B}" type="pres">
      <dgm:prSet presAssocID="{D1656593-D70B-458B-A019-54D16724EE29}" presName="cycle" presStyleCnt="0">
        <dgm:presLayoutVars>
          <dgm:dir/>
          <dgm:resizeHandles val="exact"/>
        </dgm:presLayoutVars>
      </dgm:prSet>
      <dgm:spPr/>
    </dgm:pt>
    <dgm:pt modelId="{B92ABCA4-92B6-4CF7-B5B2-058C082C873F}" type="pres">
      <dgm:prSet presAssocID="{5D486A2E-C475-4876-9BBC-CB03713A3958}" presName="node" presStyleLbl="node1" presStyleIdx="0" presStyleCnt="9" custScaleX="125628" custScaleY="144956">
        <dgm:presLayoutVars>
          <dgm:bulletEnabled val="1"/>
        </dgm:presLayoutVars>
      </dgm:prSet>
      <dgm:spPr/>
    </dgm:pt>
    <dgm:pt modelId="{AAB58365-06B8-4AA4-8EE7-2712B512DAA5}" type="pres">
      <dgm:prSet presAssocID="{5D486A2E-C475-4876-9BBC-CB03713A3958}" presName="spNode" presStyleCnt="0"/>
      <dgm:spPr/>
    </dgm:pt>
    <dgm:pt modelId="{FAA5A58F-CFC2-43B6-AAA0-44E4910E6C54}" type="pres">
      <dgm:prSet presAssocID="{F1E3D1E3-D7C5-4966-9542-171A1A7E33A1}" presName="sibTrans" presStyleLbl="sibTrans1D1" presStyleIdx="0" presStyleCnt="9"/>
      <dgm:spPr/>
    </dgm:pt>
    <dgm:pt modelId="{C4F8B885-1131-4305-BD91-CAF4ED0E3DCD}" type="pres">
      <dgm:prSet presAssocID="{14B93768-13CF-4DD8-8AA8-AE718AB5BD0D}" presName="node" presStyleLbl="node1" presStyleIdx="1" presStyleCnt="9" custScaleX="125628" custScaleY="144956">
        <dgm:presLayoutVars>
          <dgm:bulletEnabled val="1"/>
        </dgm:presLayoutVars>
      </dgm:prSet>
      <dgm:spPr/>
    </dgm:pt>
    <dgm:pt modelId="{EA149CDF-7D0A-4474-8D91-39606A0BA66C}" type="pres">
      <dgm:prSet presAssocID="{14B93768-13CF-4DD8-8AA8-AE718AB5BD0D}" presName="spNode" presStyleCnt="0"/>
      <dgm:spPr/>
    </dgm:pt>
    <dgm:pt modelId="{3CF85763-57F1-4821-A0B8-B9F9B1BFC60F}" type="pres">
      <dgm:prSet presAssocID="{11DD7E19-F27B-4FEC-B505-2854B5C5C9C0}" presName="sibTrans" presStyleLbl="sibTrans1D1" presStyleIdx="1" presStyleCnt="9"/>
      <dgm:spPr/>
    </dgm:pt>
    <dgm:pt modelId="{60664B33-C3B1-4549-8957-C93136015732}" type="pres">
      <dgm:prSet presAssocID="{F2636888-FC66-4A94-93C1-45FB61BD0D38}" presName="node" presStyleLbl="node1" presStyleIdx="2" presStyleCnt="9" custScaleX="150701" custScaleY="144956">
        <dgm:presLayoutVars>
          <dgm:bulletEnabled val="1"/>
        </dgm:presLayoutVars>
      </dgm:prSet>
      <dgm:spPr/>
    </dgm:pt>
    <dgm:pt modelId="{3A6D7F14-1176-4F41-91F7-F97D45899BE7}" type="pres">
      <dgm:prSet presAssocID="{F2636888-FC66-4A94-93C1-45FB61BD0D38}" presName="spNode" presStyleCnt="0"/>
      <dgm:spPr/>
    </dgm:pt>
    <dgm:pt modelId="{60AE23BC-6C11-4802-8879-81A094A2D60C}" type="pres">
      <dgm:prSet presAssocID="{4DACC062-0E1F-46B1-AE74-52BDE5AAF472}" presName="sibTrans" presStyleLbl="sibTrans1D1" presStyleIdx="2" presStyleCnt="9"/>
      <dgm:spPr/>
    </dgm:pt>
    <dgm:pt modelId="{97454FD1-D27A-45DB-A91D-C8673DD1EF4C}" type="pres">
      <dgm:prSet presAssocID="{8E603FC2-89CE-45CB-B74A-065B88A81037}" presName="node" presStyleLbl="node1" presStyleIdx="3" presStyleCnt="9" custScaleX="125628" custScaleY="144956">
        <dgm:presLayoutVars>
          <dgm:bulletEnabled val="1"/>
        </dgm:presLayoutVars>
      </dgm:prSet>
      <dgm:spPr/>
    </dgm:pt>
    <dgm:pt modelId="{3664C316-75B7-410C-8D45-5099263A21EC}" type="pres">
      <dgm:prSet presAssocID="{8E603FC2-89CE-45CB-B74A-065B88A81037}" presName="spNode" presStyleCnt="0"/>
      <dgm:spPr/>
    </dgm:pt>
    <dgm:pt modelId="{875C012E-AEA9-46BE-B123-4F40FE7B2F29}" type="pres">
      <dgm:prSet presAssocID="{139B5295-D84E-4E11-B37E-DDC08D09D250}" presName="sibTrans" presStyleLbl="sibTrans1D1" presStyleIdx="3" presStyleCnt="9"/>
      <dgm:spPr/>
    </dgm:pt>
    <dgm:pt modelId="{D3A945A2-E7B1-4E0D-9360-F58FCC21EBCF}" type="pres">
      <dgm:prSet presAssocID="{A9767DD3-FE4B-4591-9647-65D06E67FB65}" presName="node" presStyleLbl="node1" presStyleIdx="4" presStyleCnt="9" custScaleX="187463" custScaleY="144956">
        <dgm:presLayoutVars>
          <dgm:bulletEnabled val="1"/>
        </dgm:presLayoutVars>
      </dgm:prSet>
      <dgm:spPr/>
    </dgm:pt>
    <dgm:pt modelId="{06B82D01-88C3-435C-90C1-6994C6CA3AEF}" type="pres">
      <dgm:prSet presAssocID="{A9767DD3-FE4B-4591-9647-65D06E67FB65}" presName="spNode" presStyleCnt="0"/>
      <dgm:spPr/>
    </dgm:pt>
    <dgm:pt modelId="{3719E37F-77D4-49F0-920B-010EDA8FADDD}" type="pres">
      <dgm:prSet presAssocID="{F7F8A143-CFFF-497A-98A9-35D112B06365}" presName="sibTrans" presStyleLbl="sibTrans1D1" presStyleIdx="4" presStyleCnt="9"/>
      <dgm:spPr/>
    </dgm:pt>
    <dgm:pt modelId="{F3359220-7E17-4E79-877F-0F1974BB4AD8}" type="pres">
      <dgm:prSet presAssocID="{735AA4E5-783F-4EAA-A3FC-D15936F6FDF3}" presName="node" presStyleLbl="node1" presStyleIdx="5" presStyleCnt="9" custScaleX="125628" custScaleY="144956">
        <dgm:presLayoutVars>
          <dgm:bulletEnabled val="1"/>
        </dgm:presLayoutVars>
      </dgm:prSet>
      <dgm:spPr/>
    </dgm:pt>
    <dgm:pt modelId="{E30862FB-3940-410A-A67E-17D5F43E7FBC}" type="pres">
      <dgm:prSet presAssocID="{735AA4E5-783F-4EAA-A3FC-D15936F6FDF3}" presName="spNode" presStyleCnt="0"/>
      <dgm:spPr/>
    </dgm:pt>
    <dgm:pt modelId="{96B8DD14-AC45-4038-AC57-0F2D8705A6B5}" type="pres">
      <dgm:prSet presAssocID="{31E901ED-4629-4080-AD02-3D268E411E54}" presName="sibTrans" presStyleLbl="sibTrans1D1" presStyleIdx="5" presStyleCnt="9"/>
      <dgm:spPr/>
    </dgm:pt>
    <dgm:pt modelId="{D1D0515F-0255-4043-BFF4-E5A98A91BFFF}" type="pres">
      <dgm:prSet presAssocID="{A2148C49-07E0-47DE-A4B2-8FE5F71423F5}" presName="node" presStyleLbl="node1" presStyleIdx="6" presStyleCnt="9" custScaleX="169005" custScaleY="144956">
        <dgm:presLayoutVars>
          <dgm:bulletEnabled val="1"/>
        </dgm:presLayoutVars>
      </dgm:prSet>
      <dgm:spPr/>
    </dgm:pt>
    <dgm:pt modelId="{DA142622-0D6D-4966-868F-C80CF6D9BE24}" type="pres">
      <dgm:prSet presAssocID="{A2148C49-07E0-47DE-A4B2-8FE5F71423F5}" presName="spNode" presStyleCnt="0"/>
      <dgm:spPr/>
    </dgm:pt>
    <dgm:pt modelId="{17A36A5E-0B5C-4500-92ED-F438DA63A218}" type="pres">
      <dgm:prSet presAssocID="{78B23AE5-D5C6-44AF-9702-5538F6E20DF1}" presName="sibTrans" presStyleLbl="sibTrans1D1" presStyleIdx="6" presStyleCnt="9"/>
      <dgm:spPr/>
    </dgm:pt>
    <dgm:pt modelId="{5F1FB430-5753-4940-A4E6-C736B7D6201D}" type="pres">
      <dgm:prSet presAssocID="{60D6736D-FBB0-4CEA-9854-D4F1B5C5D658}" presName="node" presStyleLbl="node1" presStyleIdx="7" presStyleCnt="9" custScaleX="153013" custScaleY="144956">
        <dgm:presLayoutVars>
          <dgm:bulletEnabled val="1"/>
        </dgm:presLayoutVars>
      </dgm:prSet>
      <dgm:spPr/>
    </dgm:pt>
    <dgm:pt modelId="{A19443DA-0429-48BC-BC07-19C63D85802E}" type="pres">
      <dgm:prSet presAssocID="{60D6736D-FBB0-4CEA-9854-D4F1B5C5D658}" presName="spNode" presStyleCnt="0"/>
      <dgm:spPr/>
    </dgm:pt>
    <dgm:pt modelId="{B29BB92C-96C2-4AFD-B0F3-7C0E226D7006}" type="pres">
      <dgm:prSet presAssocID="{D62E1695-4DDA-494B-8BC3-84F36828FC3C}" presName="sibTrans" presStyleLbl="sibTrans1D1" presStyleIdx="7" presStyleCnt="9"/>
      <dgm:spPr/>
    </dgm:pt>
    <dgm:pt modelId="{A29BB103-F169-491A-9B23-4D170C54904E}" type="pres">
      <dgm:prSet presAssocID="{0773208F-E9C3-4C11-8711-0CA18B46C9E0}" presName="node" presStyleLbl="node1" presStyleIdx="8" presStyleCnt="9" custScaleX="125628" custScaleY="144956" custRadScaleRad="100193" custRadScaleInc="3158">
        <dgm:presLayoutVars>
          <dgm:bulletEnabled val="1"/>
        </dgm:presLayoutVars>
      </dgm:prSet>
      <dgm:spPr/>
    </dgm:pt>
    <dgm:pt modelId="{8A620FE8-C948-4F2A-8A22-C978DB8CC0AC}" type="pres">
      <dgm:prSet presAssocID="{0773208F-E9C3-4C11-8711-0CA18B46C9E0}" presName="spNode" presStyleCnt="0"/>
      <dgm:spPr/>
    </dgm:pt>
    <dgm:pt modelId="{8CD2914B-FA76-4AA3-AFD9-BA579E2C00C5}" type="pres">
      <dgm:prSet presAssocID="{D8E9FFAF-B06E-4A3B-A08D-560E47780C84}" presName="sibTrans" presStyleLbl="sibTrans1D1" presStyleIdx="8" presStyleCnt="9"/>
      <dgm:spPr/>
    </dgm:pt>
  </dgm:ptLst>
  <dgm:cxnLst>
    <dgm:cxn modelId="{ACEFD60A-0891-4B70-87BE-10C39D0A04CF}" type="presOf" srcId="{D8E9FFAF-B06E-4A3B-A08D-560E47780C84}" destId="{8CD2914B-FA76-4AA3-AFD9-BA579E2C00C5}" srcOrd="0" destOrd="0" presId="urn:microsoft.com/office/officeart/2005/8/layout/cycle6"/>
    <dgm:cxn modelId="{49D5022D-1094-405B-8F7B-93E33E59A6C3}" type="presOf" srcId="{735AA4E5-783F-4EAA-A3FC-D15936F6FDF3}" destId="{F3359220-7E17-4E79-877F-0F1974BB4AD8}" srcOrd="0" destOrd="0" presId="urn:microsoft.com/office/officeart/2005/8/layout/cycle6"/>
    <dgm:cxn modelId="{7FFE0E32-33AA-4561-A958-7D56A621A407}" type="presOf" srcId="{A2148C49-07E0-47DE-A4B2-8FE5F71423F5}" destId="{D1D0515F-0255-4043-BFF4-E5A98A91BFFF}" srcOrd="0" destOrd="0" presId="urn:microsoft.com/office/officeart/2005/8/layout/cycle6"/>
    <dgm:cxn modelId="{7698DC3A-9092-4D50-9A8D-AEE1166D6A48}" type="presOf" srcId="{5D486A2E-C475-4876-9BBC-CB03713A3958}" destId="{B92ABCA4-92B6-4CF7-B5B2-058C082C873F}" srcOrd="0" destOrd="0" presId="urn:microsoft.com/office/officeart/2005/8/layout/cycle6"/>
    <dgm:cxn modelId="{CA7D093C-6780-417F-AABE-A62D18291DEC}" srcId="{D1656593-D70B-458B-A019-54D16724EE29}" destId="{5D486A2E-C475-4876-9BBC-CB03713A3958}" srcOrd="0" destOrd="0" parTransId="{8E5E2899-F3C1-4470-B078-09BA27D993F3}" sibTransId="{F1E3D1E3-D7C5-4966-9542-171A1A7E33A1}"/>
    <dgm:cxn modelId="{012B775B-53C8-4A2C-9448-59454D4F064E}" type="presOf" srcId="{11DD7E19-F27B-4FEC-B505-2854B5C5C9C0}" destId="{3CF85763-57F1-4821-A0B8-B9F9B1BFC60F}" srcOrd="0" destOrd="0" presId="urn:microsoft.com/office/officeart/2005/8/layout/cycle6"/>
    <dgm:cxn modelId="{D4D7BC6A-E6AF-4CE1-8565-D5D80696C054}" type="presOf" srcId="{F1E3D1E3-D7C5-4966-9542-171A1A7E33A1}" destId="{FAA5A58F-CFC2-43B6-AAA0-44E4910E6C54}" srcOrd="0" destOrd="0" presId="urn:microsoft.com/office/officeart/2005/8/layout/cycle6"/>
    <dgm:cxn modelId="{88B9A96E-E5B9-43CB-ABF2-6BA60D2E6EC4}" type="presOf" srcId="{0773208F-E9C3-4C11-8711-0CA18B46C9E0}" destId="{A29BB103-F169-491A-9B23-4D170C54904E}" srcOrd="0" destOrd="0" presId="urn:microsoft.com/office/officeart/2005/8/layout/cycle6"/>
    <dgm:cxn modelId="{F7D99F51-A952-48C8-9718-A0E048FFD43B}" type="presOf" srcId="{31E901ED-4629-4080-AD02-3D268E411E54}" destId="{96B8DD14-AC45-4038-AC57-0F2D8705A6B5}" srcOrd="0" destOrd="0" presId="urn:microsoft.com/office/officeart/2005/8/layout/cycle6"/>
    <dgm:cxn modelId="{599C0658-0037-41B0-9801-40C9990B6445}" srcId="{D1656593-D70B-458B-A019-54D16724EE29}" destId="{8E603FC2-89CE-45CB-B74A-065B88A81037}" srcOrd="3" destOrd="0" parTransId="{E882655E-297B-42B3-B5A7-C31DD634D4EA}" sibTransId="{139B5295-D84E-4E11-B37E-DDC08D09D250}"/>
    <dgm:cxn modelId="{4AB19958-B8B4-4D9C-B083-65CD5BDBA1ED}" srcId="{D1656593-D70B-458B-A019-54D16724EE29}" destId="{F2636888-FC66-4A94-93C1-45FB61BD0D38}" srcOrd="2" destOrd="0" parTransId="{E6C37A3C-757A-4B5E-B781-C12D86BB1AB4}" sibTransId="{4DACC062-0E1F-46B1-AE74-52BDE5AAF472}"/>
    <dgm:cxn modelId="{CC3F675A-3C1A-456E-9495-EF4F7767CC8F}" type="presOf" srcId="{60D6736D-FBB0-4CEA-9854-D4F1B5C5D658}" destId="{5F1FB430-5753-4940-A4E6-C736B7D6201D}" srcOrd="0" destOrd="0" presId="urn:microsoft.com/office/officeart/2005/8/layout/cycle6"/>
    <dgm:cxn modelId="{EE2B4C7B-EA16-4124-B797-0E63CBA0A826}" srcId="{D1656593-D70B-458B-A019-54D16724EE29}" destId="{A9767DD3-FE4B-4591-9647-65D06E67FB65}" srcOrd="4" destOrd="0" parTransId="{A19979D6-1883-47FC-BEE4-55738ABD5A1C}" sibTransId="{F7F8A143-CFFF-497A-98A9-35D112B06365}"/>
    <dgm:cxn modelId="{1E02968D-1CD0-4A7A-9996-4FBFD244D5F0}" type="presOf" srcId="{D1656593-D70B-458B-A019-54D16724EE29}" destId="{7B9AAF5F-78DA-4DB8-B9ED-DA4DF46FFC0B}" srcOrd="0" destOrd="0" presId="urn:microsoft.com/office/officeart/2005/8/layout/cycle6"/>
    <dgm:cxn modelId="{7427B88F-B206-4EA6-B084-D443224A9889}" type="presOf" srcId="{4DACC062-0E1F-46B1-AE74-52BDE5AAF472}" destId="{60AE23BC-6C11-4802-8879-81A094A2D60C}" srcOrd="0" destOrd="0" presId="urn:microsoft.com/office/officeart/2005/8/layout/cycle6"/>
    <dgm:cxn modelId="{8B9BD5AD-83B0-454C-88EB-51B25F20BEFB}" type="presOf" srcId="{F7F8A143-CFFF-497A-98A9-35D112B06365}" destId="{3719E37F-77D4-49F0-920B-010EDA8FADDD}" srcOrd="0" destOrd="0" presId="urn:microsoft.com/office/officeart/2005/8/layout/cycle6"/>
    <dgm:cxn modelId="{C1FEECB2-DEFF-4041-AA58-5BC657CFF90C}" srcId="{D1656593-D70B-458B-A019-54D16724EE29}" destId="{0773208F-E9C3-4C11-8711-0CA18B46C9E0}" srcOrd="8" destOrd="0" parTransId="{C517525C-A305-4B52-9746-D0A19B66BCE6}" sibTransId="{D8E9FFAF-B06E-4A3B-A08D-560E47780C84}"/>
    <dgm:cxn modelId="{936F90B7-5F10-42EC-B03C-1CA1147FF7C2}" srcId="{D1656593-D70B-458B-A019-54D16724EE29}" destId="{735AA4E5-783F-4EAA-A3FC-D15936F6FDF3}" srcOrd="5" destOrd="0" parTransId="{42D88180-D870-4BB2-935A-574DA090CB6E}" sibTransId="{31E901ED-4629-4080-AD02-3D268E411E54}"/>
    <dgm:cxn modelId="{9C2CA0B9-D0B3-494D-A1F0-1696CED17CAD}" type="presOf" srcId="{A9767DD3-FE4B-4591-9647-65D06E67FB65}" destId="{D3A945A2-E7B1-4E0D-9360-F58FCC21EBCF}" srcOrd="0" destOrd="0" presId="urn:microsoft.com/office/officeart/2005/8/layout/cycle6"/>
    <dgm:cxn modelId="{C16A25C2-941E-4AB8-99E2-2A7A22589750}" type="presOf" srcId="{78B23AE5-D5C6-44AF-9702-5538F6E20DF1}" destId="{17A36A5E-0B5C-4500-92ED-F438DA63A218}" srcOrd="0" destOrd="0" presId="urn:microsoft.com/office/officeart/2005/8/layout/cycle6"/>
    <dgm:cxn modelId="{3EFF87D1-7890-40D0-A61D-EB766A28F484}" type="presOf" srcId="{F2636888-FC66-4A94-93C1-45FB61BD0D38}" destId="{60664B33-C3B1-4549-8957-C93136015732}" srcOrd="0" destOrd="0" presId="urn:microsoft.com/office/officeart/2005/8/layout/cycle6"/>
    <dgm:cxn modelId="{360118E7-1A5E-4FEE-B54D-121AFB3CECD4}" type="presOf" srcId="{8E603FC2-89CE-45CB-B74A-065B88A81037}" destId="{97454FD1-D27A-45DB-A91D-C8673DD1EF4C}" srcOrd="0" destOrd="0" presId="urn:microsoft.com/office/officeart/2005/8/layout/cycle6"/>
    <dgm:cxn modelId="{4BA91AEA-29A0-4CFF-AA5E-45070A92AC22}" type="presOf" srcId="{14B93768-13CF-4DD8-8AA8-AE718AB5BD0D}" destId="{C4F8B885-1131-4305-BD91-CAF4ED0E3DCD}" srcOrd="0" destOrd="0" presId="urn:microsoft.com/office/officeart/2005/8/layout/cycle6"/>
    <dgm:cxn modelId="{AC4783EB-FD3E-4C85-AA3A-2F19CB166379}" srcId="{D1656593-D70B-458B-A019-54D16724EE29}" destId="{60D6736D-FBB0-4CEA-9854-D4F1B5C5D658}" srcOrd="7" destOrd="0" parTransId="{3747B940-EEAB-464A-BDD2-6177DC9D7591}" sibTransId="{D62E1695-4DDA-494B-8BC3-84F36828FC3C}"/>
    <dgm:cxn modelId="{A689B7ED-7412-4C84-9483-84D903E889AC}" srcId="{D1656593-D70B-458B-A019-54D16724EE29}" destId="{14B93768-13CF-4DD8-8AA8-AE718AB5BD0D}" srcOrd="1" destOrd="0" parTransId="{D6EDD841-FAF5-4921-94CF-E3EDB7570D6A}" sibTransId="{11DD7E19-F27B-4FEC-B505-2854B5C5C9C0}"/>
    <dgm:cxn modelId="{658BCFF3-C281-45C5-B818-B75FD942849D}" type="presOf" srcId="{139B5295-D84E-4E11-B37E-DDC08D09D250}" destId="{875C012E-AEA9-46BE-B123-4F40FE7B2F29}" srcOrd="0" destOrd="0" presId="urn:microsoft.com/office/officeart/2005/8/layout/cycle6"/>
    <dgm:cxn modelId="{8E9B07F4-82FB-4CDE-A100-49DEAC83056D}" srcId="{D1656593-D70B-458B-A019-54D16724EE29}" destId="{A2148C49-07E0-47DE-A4B2-8FE5F71423F5}" srcOrd="6" destOrd="0" parTransId="{9F024930-1F7E-423B-8D48-EBFA32F6C894}" sibTransId="{78B23AE5-D5C6-44AF-9702-5538F6E20DF1}"/>
    <dgm:cxn modelId="{81399FFF-5A5D-4908-8465-DB31F90F0177}" type="presOf" srcId="{D62E1695-4DDA-494B-8BC3-84F36828FC3C}" destId="{B29BB92C-96C2-4AFD-B0F3-7C0E226D7006}" srcOrd="0" destOrd="0" presId="urn:microsoft.com/office/officeart/2005/8/layout/cycle6"/>
    <dgm:cxn modelId="{A7A92CB6-1E6C-4FC6-88EE-3B14BF2E08E3}" type="presParOf" srcId="{7B9AAF5F-78DA-4DB8-B9ED-DA4DF46FFC0B}" destId="{B92ABCA4-92B6-4CF7-B5B2-058C082C873F}" srcOrd="0" destOrd="0" presId="urn:microsoft.com/office/officeart/2005/8/layout/cycle6"/>
    <dgm:cxn modelId="{0268726C-7F9B-4285-B8CC-9595B18D3B88}" type="presParOf" srcId="{7B9AAF5F-78DA-4DB8-B9ED-DA4DF46FFC0B}" destId="{AAB58365-06B8-4AA4-8EE7-2712B512DAA5}" srcOrd="1" destOrd="0" presId="urn:microsoft.com/office/officeart/2005/8/layout/cycle6"/>
    <dgm:cxn modelId="{436000FA-075E-431C-AAAB-182FEAFDB90A}" type="presParOf" srcId="{7B9AAF5F-78DA-4DB8-B9ED-DA4DF46FFC0B}" destId="{FAA5A58F-CFC2-43B6-AAA0-44E4910E6C54}" srcOrd="2" destOrd="0" presId="urn:microsoft.com/office/officeart/2005/8/layout/cycle6"/>
    <dgm:cxn modelId="{A378C689-1473-4326-86BC-FE1CD2D96E7E}" type="presParOf" srcId="{7B9AAF5F-78DA-4DB8-B9ED-DA4DF46FFC0B}" destId="{C4F8B885-1131-4305-BD91-CAF4ED0E3DCD}" srcOrd="3" destOrd="0" presId="urn:microsoft.com/office/officeart/2005/8/layout/cycle6"/>
    <dgm:cxn modelId="{E7BF4AFC-6F9D-4244-839A-B663AD95DE8A}" type="presParOf" srcId="{7B9AAF5F-78DA-4DB8-B9ED-DA4DF46FFC0B}" destId="{EA149CDF-7D0A-4474-8D91-39606A0BA66C}" srcOrd="4" destOrd="0" presId="urn:microsoft.com/office/officeart/2005/8/layout/cycle6"/>
    <dgm:cxn modelId="{4B96917E-BC59-4288-919E-7B367759928B}" type="presParOf" srcId="{7B9AAF5F-78DA-4DB8-B9ED-DA4DF46FFC0B}" destId="{3CF85763-57F1-4821-A0B8-B9F9B1BFC60F}" srcOrd="5" destOrd="0" presId="urn:microsoft.com/office/officeart/2005/8/layout/cycle6"/>
    <dgm:cxn modelId="{B505BD7C-D985-4F64-A072-64B5BAEF8A30}" type="presParOf" srcId="{7B9AAF5F-78DA-4DB8-B9ED-DA4DF46FFC0B}" destId="{60664B33-C3B1-4549-8957-C93136015732}" srcOrd="6" destOrd="0" presId="urn:microsoft.com/office/officeart/2005/8/layout/cycle6"/>
    <dgm:cxn modelId="{DA90D587-5A1C-4C0E-B94A-C82DB2B4408B}" type="presParOf" srcId="{7B9AAF5F-78DA-4DB8-B9ED-DA4DF46FFC0B}" destId="{3A6D7F14-1176-4F41-91F7-F97D45899BE7}" srcOrd="7" destOrd="0" presId="urn:microsoft.com/office/officeart/2005/8/layout/cycle6"/>
    <dgm:cxn modelId="{04374EC8-B82B-4D33-9D39-A0FE3C2F8EFA}" type="presParOf" srcId="{7B9AAF5F-78DA-4DB8-B9ED-DA4DF46FFC0B}" destId="{60AE23BC-6C11-4802-8879-81A094A2D60C}" srcOrd="8" destOrd="0" presId="urn:microsoft.com/office/officeart/2005/8/layout/cycle6"/>
    <dgm:cxn modelId="{6B4820C1-2275-41C9-9F73-2C48DF8E1FF8}" type="presParOf" srcId="{7B9AAF5F-78DA-4DB8-B9ED-DA4DF46FFC0B}" destId="{97454FD1-D27A-45DB-A91D-C8673DD1EF4C}" srcOrd="9" destOrd="0" presId="urn:microsoft.com/office/officeart/2005/8/layout/cycle6"/>
    <dgm:cxn modelId="{DF4E6574-2A1D-4B68-9C69-B6AB76C49C2A}" type="presParOf" srcId="{7B9AAF5F-78DA-4DB8-B9ED-DA4DF46FFC0B}" destId="{3664C316-75B7-410C-8D45-5099263A21EC}" srcOrd="10" destOrd="0" presId="urn:microsoft.com/office/officeart/2005/8/layout/cycle6"/>
    <dgm:cxn modelId="{3DDF3283-5B6A-4194-8417-465B21FBAF68}" type="presParOf" srcId="{7B9AAF5F-78DA-4DB8-B9ED-DA4DF46FFC0B}" destId="{875C012E-AEA9-46BE-B123-4F40FE7B2F29}" srcOrd="11" destOrd="0" presId="urn:microsoft.com/office/officeart/2005/8/layout/cycle6"/>
    <dgm:cxn modelId="{C13DDBDC-CA1D-4DA6-84B9-5ED395BD7082}" type="presParOf" srcId="{7B9AAF5F-78DA-4DB8-B9ED-DA4DF46FFC0B}" destId="{D3A945A2-E7B1-4E0D-9360-F58FCC21EBCF}" srcOrd="12" destOrd="0" presId="urn:microsoft.com/office/officeart/2005/8/layout/cycle6"/>
    <dgm:cxn modelId="{FCF2B7D8-D398-4DAA-A687-901C28514EE5}" type="presParOf" srcId="{7B9AAF5F-78DA-4DB8-B9ED-DA4DF46FFC0B}" destId="{06B82D01-88C3-435C-90C1-6994C6CA3AEF}" srcOrd="13" destOrd="0" presId="urn:microsoft.com/office/officeart/2005/8/layout/cycle6"/>
    <dgm:cxn modelId="{2A118DFA-E67E-40AC-8AB0-1C9C603242B2}" type="presParOf" srcId="{7B9AAF5F-78DA-4DB8-B9ED-DA4DF46FFC0B}" destId="{3719E37F-77D4-49F0-920B-010EDA8FADDD}" srcOrd="14" destOrd="0" presId="urn:microsoft.com/office/officeart/2005/8/layout/cycle6"/>
    <dgm:cxn modelId="{52595C73-93F8-4C09-8617-A8D592B6FA4B}" type="presParOf" srcId="{7B9AAF5F-78DA-4DB8-B9ED-DA4DF46FFC0B}" destId="{F3359220-7E17-4E79-877F-0F1974BB4AD8}" srcOrd="15" destOrd="0" presId="urn:microsoft.com/office/officeart/2005/8/layout/cycle6"/>
    <dgm:cxn modelId="{F935A30F-6200-4298-B341-A185C4B5E5AA}" type="presParOf" srcId="{7B9AAF5F-78DA-4DB8-B9ED-DA4DF46FFC0B}" destId="{E30862FB-3940-410A-A67E-17D5F43E7FBC}" srcOrd="16" destOrd="0" presId="urn:microsoft.com/office/officeart/2005/8/layout/cycle6"/>
    <dgm:cxn modelId="{87A21AFF-7DE2-4A22-B3D8-CD05B9EB5DEB}" type="presParOf" srcId="{7B9AAF5F-78DA-4DB8-B9ED-DA4DF46FFC0B}" destId="{96B8DD14-AC45-4038-AC57-0F2D8705A6B5}" srcOrd="17" destOrd="0" presId="urn:microsoft.com/office/officeart/2005/8/layout/cycle6"/>
    <dgm:cxn modelId="{045190F2-3C6C-4ECB-91F3-459E41350181}" type="presParOf" srcId="{7B9AAF5F-78DA-4DB8-B9ED-DA4DF46FFC0B}" destId="{D1D0515F-0255-4043-BFF4-E5A98A91BFFF}" srcOrd="18" destOrd="0" presId="urn:microsoft.com/office/officeart/2005/8/layout/cycle6"/>
    <dgm:cxn modelId="{531AB5A6-44FD-49CB-AC48-74232AEC1AB5}" type="presParOf" srcId="{7B9AAF5F-78DA-4DB8-B9ED-DA4DF46FFC0B}" destId="{DA142622-0D6D-4966-868F-C80CF6D9BE24}" srcOrd="19" destOrd="0" presId="urn:microsoft.com/office/officeart/2005/8/layout/cycle6"/>
    <dgm:cxn modelId="{ED3D1714-FAF3-4D29-A16D-FA3A0E3E48F7}" type="presParOf" srcId="{7B9AAF5F-78DA-4DB8-B9ED-DA4DF46FFC0B}" destId="{17A36A5E-0B5C-4500-92ED-F438DA63A218}" srcOrd="20" destOrd="0" presId="urn:microsoft.com/office/officeart/2005/8/layout/cycle6"/>
    <dgm:cxn modelId="{4DE0C00A-064A-493B-8D91-E6561C334389}" type="presParOf" srcId="{7B9AAF5F-78DA-4DB8-B9ED-DA4DF46FFC0B}" destId="{5F1FB430-5753-4940-A4E6-C736B7D6201D}" srcOrd="21" destOrd="0" presId="urn:microsoft.com/office/officeart/2005/8/layout/cycle6"/>
    <dgm:cxn modelId="{C979ACD9-D10C-434B-9151-800D8E13EB1B}" type="presParOf" srcId="{7B9AAF5F-78DA-4DB8-B9ED-DA4DF46FFC0B}" destId="{A19443DA-0429-48BC-BC07-19C63D85802E}" srcOrd="22" destOrd="0" presId="urn:microsoft.com/office/officeart/2005/8/layout/cycle6"/>
    <dgm:cxn modelId="{15AF586C-D7EE-4C84-8C7E-76DA1F714EFE}" type="presParOf" srcId="{7B9AAF5F-78DA-4DB8-B9ED-DA4DF46FFC0B}" destId="{B29BB92C-96C2-4AFD-B0F3-7C0E226D7006}" srcOrd="23" destOrd="0" presId="urn:microsoft.com/office/officeart/2005/8/layout/cycle6"/>
    <dgm:cxn modelId="{B7DAC6CE-8E8A-443A-9468-69522BCBAFD0}" type="presParOf" srcId="{7B9AAF5F-78DA-4DB8-B9ED-DA4DF46FFC0B}" destId="{A29BB103-F169-491A-9B23-4D170C54904E}" srcOrd="24" destOrd="0" presId="urn:microsoft.com/office/officeart/2005/8/layout/cycle6"/>
    <dgm:cxn modelId="{121C1403-B5BC-4DE6-A4B2-2389F07510DE}" type="presParOf" srcId="{7B9AAF5F-78DA-4DB8-B9ED-DA4DF46FFC0B}" destId="{8A620FE8-C948-4F2A-8A22-C978DB8CC0AC}" srcOrd="25" destOrd="0" presId="urn:microsoft.com/office/officeart/2005/8/layout/cycle6"/>
    <dgm:cxn modelId="{E57D7907-A6CD-4A79-956C-41147E3FFA2D}" type="presParOf" srcId="{7B9AAF5F-78DA-4DB8-B9ED-DA4DF46FFC0B}" destId="{8CD2914B-FA76-4AA3-AFD9-BA579E2C00C5}" srcOrd="26"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966D92-04B5-4744-9793-456F93162896}">
      <dsp:nvSpPr>
        <dsp:cNvPr id="0" name=""/>
        <dsp:cNvSpPr/>
      </dsp:nvSpPr>
      <dsp:spPr>
        <a:xfrm>
          <a:off x="0" y="17990"/>
          <a:ext cx="7620000" cy="595877"/>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kern="1200" dirty="0"/>
            <a:t>1. Quality: </a:t>
          </a:r>
          <a:r>
            <a:rPr lang="en-US" sz="1500" kern="1200" dirty="0"/>
            <a:t>Improve the quality of care and services  received by members. </a:t>
          </a:r>
        </a:p>
      </dsp:txBody>
      <dsp:txXfrm>
        <a:off x="29088" y="47078"/>
        <a:ext cx="7561824" cy="537701"/>
      </dsp:txXfrm>
    </dsp:sp>
    <dsp:sp modelId="{8D85FF4E-5415-41E6-9285-A673C2D946B0}">
      <dsp:nvSpPr>
        <dsp:cNvPr id="0" name=""/>
        <dsp:cNvSpPr/>
      </dsp:nvSpPr>
      <dsp:spPr>
        <a:xfrm>
          <a:off x="0" y="657067"/>
          <a:ext cx="7620000" cy="595877"/>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kern="1200" dirty="0"/>
            <a:t>2. Access: </a:t>
          </a:r>
          <a:r>
            <a:rPr lang="en-US" sz="1500" kern="1200" dirty="0"/>
            <a:t>Support access to essential services, including  medical, mental health, and social        services. Address social determinants of health such as food, housing and transportation.</a:t>
          </a:r>
        </a:p>
      </dsp:txBody>
      <dsp:txXfrm>
        <a:off x="29088" y="686155"/>
        <a:ext cx="7561824" cy="537701"/>
      </dsp:txXfrm>
    </dsp:sp>
    <dsp:sp modelId="{6B245C61-C3CC-41A8-AD6A-6B0B8244737D}">
      <dsp:nvSpPr>
        <dsp:cNvPr id="0" name=""/>
        <dsp:cNvSpPr/>
      </dsp:nvSpPr>
      <dsp:spPr>
        <a:xfrm>
          <a:off x="0" y="1296145"/>
          <a:ext cx="7620000" cy="595877"/>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kern="1200" dirty="0"/>
            <a:t>3. Coordination of Care: </a:t>
          </a:r>
          <a:r>
            <a:rPr lang="en-US" sz="1500" kern="1200" dirty="0"/>
            <a:t>Support coordination of care between care  settings</a:t>
          </a:r>
        </a:p>
      </dsp:txBody>
      <dsp:txXfrm>
        <a:off x="29088" y="1325233"/>
        <a:ext cx="7561824" cy="537701"/>
      </dsp:txXfrm>
    </dsp:sp>
    <dsp:sp modelId="{D988A1EF-FDDB-4678-B863-39D8C785BAC3}">
      <dsp:nvSpPr>
        <dsp:cNvPr id="0" name=""/>
        <dsp:cNvSpPr/>
      </dsp:nvSpPr>
      <dsp:spPr>
        <a:xfrm>
          <a:off x="0" y="1935222"/>
          <a:ext cx="7620000" cy="595877"/>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kern="1200" dirty="0"/>
            <a:t>4. Outcomes: </a:t>
          </a:r>
          <a:r>
            <a:rPr lang="en-US" sz="1500" kern="1200" dirty="0"/>
            <a:t>Improve beneficiary health outcomes</a:t>
          </a:r>
        </a:p>
      </dsp:txBody>
      <dsp:txXfrm>
        <a:off x="29088" y="1964310"/>
        <a:ext cx="7561824" cy="537701"/>
      </dsp:txXfrm>
    </dsp:sp>
    <dsp:sp modelId="{18C286EF-96D9-46AF-B503-23BC9EDC1F5C}">
      <dsp:nvSpPr>
        <dsp:cNvPr id="0" name=""/>
        <dsp:cNvSpPr/>
      </dsp:nvSpPr>
      <dsp:spPr>
        <a:xfrm>
          <a:off x="0" y="2574299"/>
          <a:ext cx="7620000" cy="595877"/>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kern="1200" dirty="0"/>
            <a:t>5. Transitions: </a:t>
          </a:r>
          <a:r>
            <a:rPr lang="en-US" sz="1500" kern="1200" dirty="0"/>
            <a:t>Enhance transitions of care across health care  settings and providers</a:t>
          </a:r>
        </a:p>
      </dsp:txBody>
      <dsp:txXfrm>
        <a:off x="29088" y="2603387"/>
        <a:ext cx="7561824" cy="537701"/>
      </dsp:txXfrm>
    </dsp:sp>
    <dsp:sp modelId="{64C2DCB8-0B2B-44B3-8A92-DA20914110A7}">
      <dsp:nvSpPr>
        <dsp:cNvPr id="0" name=""/>
        <dsp:cNvSpPr/>
      </dsp:nvSpPr>
      <dsp:spPr>
        <a:xfrm>
          <a:off x="0" y="3213377"/>
          <a:ext cx="7620000" cy="595877"/>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kern="1200" dirty="0"/>
            <a:t>6. Preventive Services: </a:t>
          </a:r>
          <a:r>
            <a:rPr lang="en-US" sz="1500" kern="1200" dirty="0"/>
            <a:t>Promote access to preventive services</a:t>
          </a:r>
        </a:p>
      </dsp:txBody>
      <dsp:txXfrm>
        <a:off x="29088" y="3242465"/>
        <a:ext cx="7561824" cy="537701"/>
      </dsp:txXfrm>
    </dsp:sp>
    <dsp:sp modelId="{3DCDDE8C-61A0-4AFB-B680-9562CBABCBF8}">
      <dsp:nvSpPr>
        <dsp:cNvPr id="0" name=""/>
        <dsp:cNvSpPr/>
      </dsp:nvSpPr>
      <dsp:spPr>
        <a:xfrm>
          <a:off x="0" y="3852454"/>
          <a:ext cx="7620000" cy="595877"/>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kern="1200" dirty="0"/>
            <a:t>7. Appropriate Utilization: </a:t>
          </a:r>
          <a:r>
            <a:rPr lang="en-US" sz="1500" kern="1200" dirty="0"/>
            <a:t>Facilitate appropriate utilization of services</a:t>
          </a:r>
        </a:p>
      </dsp:txBody>
      <dsp:txXfrm>
        <a:off x="29088" y="3881542"/>
        <a:ext cx="7561824" cy="537701"/>
      </dsp:txXfrm>
    </dsp:sp>
    <dsp:sp modelId="{A2AF3776-99E7-4C9C-BB41-F8EFECDC737C}">
      <dsp:nvSpPr>
        <dsp:cNvPr id="0" name=""/>
        <dsp:cNvSpPr/>
      </dsp:nvSpPr>
      <dsp:spPr>
        <a:xfrm>
          <a:off x="0" y="4491532"/>
          <a:ext cx="7620000" cy="595877"/>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kern="1200" dirty="0"/>
            <a:t>8. Affordability: </a:t>
          </a:r>
          <a:r>
            <a:rPr lang="en-US" sz="1500" kern="1200" dirty="0"/>
            <a:t>Improve access to affordable care</a:t>
          </a:r>
        </a:p>
      </dsp:txBody>
      <dsp:txXfrm>
        <a:off x="29088" y="4520620"/>
        <a:ext cx="7561824" cy="5377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2ABCA4-92B6-4CF7-B5B2-058C082C873F}">
      <dsp:nvSpPr>
        <dsp:cNvPr id="0" name=""/>
        <dsp:cNvSpPr/>
      </dsp:nvSpPr>
      <dsp:spPr>
        <a:xfrm>
          <a:off x="3296624" y="-125602"/>
          <a:ext cx="1097811" cy="8233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Medical Director</a:t>
          </a:r>
        </a:p>
      </dsp:txBody>
      <dsp:txXfrm>
        <a:off x="3336817" y="-85409"/>
        <a:ext cx="1017425" cy="742976"/>
      </dsp:txXfrm>
    </dsp:sp>
    <dsp:sp modelId="{FAA5A58F-CFC2-43B6-AAA0-44E4910E6C54}">
      <dsp:nvSpPr>
        <dsp:cNvPr id="0" name=""/>
        <dsp:cNvSpPr/>
      </dsp:nvSpPr>
      <dsp:spPr>
        <a:xfrm>
          <a:off x="1665575" y="286078"/>
          <a:ext cx="4359910" cy="4359910"/>
        </a:xfrm>
        <a:custGeom>
          <a:avLst/>
          <a:gdLst/>
          <a:ahLst/>
          <a:cxnLst/>
          <a:rect l="0" t="0" r="0" b="0"/>
          <a:pathLst>
            <a:path>
              <a:moveTo>
                <a:pt x="2731962" y="71047"/>
              </a:moveTo>
              <a:arcTo wR="2179955" hR="2179955" stAng="17080087" swAng="495828"/>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4F8B885-1131-4305-BD91-CAF4ED0E3DCD}">
      <dsp:nvSpPr>
        <dsp:cNvPr id="0" name=""/>
        <dsp:cNvSpPr/>
      </dsp:nvSpPr>
      <dsp:spPr>
        <a:xfrm>
          <a:off x="4697873" y="384409"/>
          <a:ext cx="1097811" cy="8233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Member</a:t>
          </a:r>
        </a:p>
      </dsp:txBody>
      <dsp:txXfrm>
        <a:off x="4738066" y="424602"/>
        <a:ext cx="1017425" cy="742976"/>
      </dsp:txXfrm>
    </dsp:sp>
    <dsp:sp modelId="{3CF85763-57F1-4821-A0B8-B9F9B1BFC60F}">
      <dsp:nvSpPr>
        <dsp:cNvPr id="0" name=""/>
        <dsp:cNvSpPr/>
      </dsp:nvSpPr>
      <dsp:spPr>
        <a:xfrm>
          <a:off x="1665575" y="286078"/>
          <a:ext cx="4359910" cy="4359910"/>
        </a:xfrm>
        <a:custGeom>
          <a:avLst/>
          <a:gdLst/>
          <a:ahLst/>
          <a:cxnLst/>
          <a:rect l="0" t="0" r="0" b="0"/>
          <a:pathLst>
            <a:path>
              <a:moveTo>
                <a:pt x="3963180" y="926036"/>
              </a:moveTo>
              <a:arcTo wR="2179955" hR="2179955" stAng="19493165" swAng="823239"/>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0664B33-C3B1-4549-8957-C93136015732}">
      <dsp:nvSpPr>
        <dsp:cNvPr id="0" name=""/>
        <dsp:cNvSpPr/>
      </dsp:nvSpPr>
      <dsp:spPr>
        <a:xfrm>
          <a:off x="5333910" y="1675807"/>
          <a:ext cx="1316914" cy="8233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Member’s caregiver</a:t>
          </a:r>
        </a:p>
      </dsp:txBody>
      <dsp:txXfrm>
        <a:off x="5374103" y="1716000"/>
        <a:ext cx="1236528" cy="742976"/>
      </dsp:txXfrm>
    </dsp:sp>
    <dsp:sp modelId="{60AE23BC-6C11-4802-8879-81A094A2D60C}">
      <dsp:nvSpPr>
        <dsp:cNvPr id="0" name=""/>
        <dsp:cNvSpPr/>
      </dsp:nvSpPr>
      <dsp:spPr>
        <a:xfrm>
          <a:off x="1665575" y="286078"/>
          <a:ext cx="4359910" cy="4359910"/>
        </a:xfrm>
        <a:custGeom>
          <a:avLst/>
          <a:gdLst/>
          <a:ahLst/>
          <a:cxnLst/>
          <a:rect l="0" t="0" r="0" b="0"/>
          <a:pathLst>
            <a:path>
              <a:moveTo>
                <a:pt x="4359549" y="2219631"/>
              </a:moveTo>
              <a:arcTo wR="2179955" hR="2179955" stAng="62572" swAng="1014831"/>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7454FD1-D27A-45DB-A91D-C8673DD1EF4C}">
      <dsp:nvSpPr>
        <dsp:cNvPr id="0" name=""/>
        <dsp:cNvSpPr/>
      </dsp:nvSpPr>
      <dsp:spPr>
        <a:xfrm>
          <a:off x="5184521" y="3144330"/>
          <a:ext cx="1097811" cy="8233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Case Manager</a:t>
          </a:r>
        </a:p>
      </dsp:txBody>
      <dsp:txXfrm>
        <a:off x="5224714" y="3184523"/>
        <a:ext cx="1017425" cy="742976"/>
      </dsp:txXfrm>
    </dsp:sp>
    <dsp:sp modelId="{875C012E-AEA9-46BE-B123-4F40FE7B2F29}">
      <dsp:nvSpPr>
        <dsp:cNvPr id="0" name=""/>
        <dsp:cNvSpPr/>
      </dsp:nvSpPr>
      <dsp:spPr>
        <a:xfrm>
          <a:off x="1665575" y="286078"/>
          <a:ext cx="4359910" cy="4359910"/>
        </a:xfrm>
        <a:custGeom>
          <a:avLst/>
          <a:gdLst/>
          <a:ahLst/>
          <a:cxnLst/>
          <a:rect l="0" t="0" r="0" b="0"/>
          <a:pathLst>
            <a:path>
              <a:moveTo>
                <a:pt x="3758873" y="3683026"/>
              </a:moveTo>
              <a:arcTo wR="2179955" hR="2179955" stAng="2615415" swAng="301324"/>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3A945A2-E7B1-4E0D-9360-F58FCC21EBCF}">
      <dsp:nvSpPr>
        <dsp:cNvPr id="0" name=""/>
        <dsp:cNvSpPr/>
      </dsp:nvSpPr>
      <dsp:spPr>
        <a:xfrm>
          <a:off x="3772038" y="4102840"/>
          <a:ext cx="1638162" cy="8233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Care Coordinator</a:t>
          </a:r>
        </a:p>
      </dsp:txBody>
      <dsp:txXfrm>
        <a:off x="3812231" y="4143033"/>
        <a:ext cx="1557776" cy="742976"/>
      </dsp:txXfrm>
    </dsp:sp>
    <dsp:sp modelId="{3719E37F-77D4-49F0-920B-010EDA8FADDD}">
      <dsp:nvSpPr>
        <dsp:cNvPr id="0" name=""/>
        <dsp:cNvSpPr/>
      </dsp:nvSpPr>
      <dsp:spPr>
        <a:xfrm>
          <a:off x="1665575" y="286078"/>
          <a:ext cx="4359910" cy="4359910"/>
        </a:xfrm>
        <a:custGeom>
          <a:avLst/>
          <a:gdLst/>
          <a:ahLst/>
          <a:cxnLst/>
          <a:rect l="0" t="0" r="0" b="0"/>
          <a:pathLst>
            <a:path>
              <a:moveTo>
                <a:pt x="2105228" y="4358629"/>
              </a:moveTo>
              <a:arcTo wR="2179955" hR="2179955" stAng="5517865" swAng="190776"/>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3359220-7E17-4E79-877F-0F1974BB4AD8}">
      <dsp:nvSpPr>
        <dsp:cNvPr id="0" name=""/>
        <dsp:cNvSpPr/>
      </dsp:nvSpPr>
      <dsp:spPr>
        <a:xfrm>
          <a:off x="2551036" y="4102840"/>
          <a:ext cx="1097811" cy="8233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Social Worker</a:t>
          </a:r>
        </a:p>
      </dsp:txBody>
      <dsp:txXfrm>
        <a:off x="2591229" y="4143033"/>
        <a:ext cx="1017425" cy="742976"/>
      </dsp:txXfrm>
    </dsp:sp>
    <dsp:sp modelId="{96B8DD14-AC45-4038-AC57-0F2D8705A6B5}">
      <dsp:nvSpPr>
        <dsp:cNvPr id="0" name=""/>
        <dsp:cNvSpPr/>
      </dsp:nvSpPr>
      <dsp:spPr>
        <a:xfrm>
          <a:off x="1665575" y="286078"/>
          <a:ext cx="4359910" cy="4359910"/>
        </a:xfrm>
        <a:custGeom>
          <a:avLst/>
          <a:gdLst/>
          <a:ahLst/>
          <a:cxnLst/>
          <a:rect l="0" t="0" r="0" b="0"/>
          <a:pathLst>
            <a:path>
              <a:moveTo>
                <a:pt x="882395" y="3931680"/>
              </a:moveTo>
              <a:arcTo wR="2179955" hR="2179955" stAng="7591713" swAng="589934"/>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1D0515F-0255-4043-BFF4-E5A98A91BFFF}">
      <dsp:nvSpPr>
        <dsp:cNvPr id="0" name=""/>
        <dsp:cNvSpPr/>
      </dsp:nvSpPr>
      <dsp:spPr>
        <a:xfrm>
          <a:off x="1219201" y="3144330"/>
          <a:ext cx="1476865" cy="8233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Behavioral Health Specialist</a:t>
          </a:r>
        </a:p>
      </dsp:txBody>
      <dsp:txXfrm>
        <a:off x="1259394" y="3184523"/>
        <a:ext cx="1396479" cy="742976"/>
      </dsp:txXfrm>
    </dsp:sp>
    <dsp:sp modelId="{17A36A5E-0B5C-4500-92ED-F438DA63A218}">
      <dsp:nvSpPr>
        <dsp:cNvPr id="0" name=""/>
        <dsp:cNvSpPr/>
      </dsp:nvSpPr>
      <dsp:spPr>
        <a:xfrm>
          <a:off x="1665575" y="286078"/>
          <a:ext cx="4359910" cy="4359910"/>
        </a:xfrm>
        <a:custGeom>
          <a:avLst/>
          <a:gdLst/>
          <a:ahLst/>
          <a:cxnLst/>
          <a:rect l="0" t="0" r="0" b="0"/>
          <a:pathLst>
            <a:path>
              <a:moveTo>
                <a:pt x="106186" y="2852031"/>
              </a:moveTo>
              <a:arcTo wR="2179955" hR="2179955" stAng="9722597" swAng="1014831"/>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F1FB430-5753-4940-A4E6-C736B7D6201D}">
      <dsp:nvSpPr>
        <dsp:cNvPr id="0" name=""/>
        <dsp:cNvSpPr/>
      </dsp:nvSpPr>
      <dsp:spPr>
        <a:xfrm>
          <a:off x="1030135" y="1675807"/>
          <a:ext cx="1337118" cy="8233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Pharmacist</a:t>
          </a:r>
        </a:p>
      </dsp:txBody>
      <dsp:txXfrm>
        <a:off x="1070328" y="1716000"/>
        <a:ext cx="1256732" cy="742976"/>
      </dsp:txXfrm>
    </dsp:sp>
    <dsp:sp modelId="{B29BB92C-96C2-4AFD-B0F3-7C0E226D7006}">
      <dsp:nvSpPr>
        <dsp:cNvPr id="0" name=""/>
        <dsp:cNvSpPr/>
      </dsp:nvSpPr>
      <dsp:spPr>
        <a:xfrm>
          <a:off x="1671662" y="270248"/>
          <a:ext cx="4359910" cy="4359910"/>
        </a:xfrm>
        <a:custGeom>
          <a:avLst/>
          <a:gdLst/>
          <a:ahLst/>
          <a:cxnLst/>
          <a:rect l="0" t="0" r="0" b="0"/>
          <a:pathLst>
            <a:path>
              <a:moveTo>
                <a:pt x="144126" y="1400463"/>
              </a:moveTo>
              <a:arcTo wR="2179955" hR="2179955" stAng="12057070" swAng="845037"/>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29BB103-F169-491A-9B23-4D170C54904E}">
      <dsp:nvSpPr>
        <dsp:cNvPr id="0" name=""/>
        <dsp:cNvSpPr/>
      </dsp:nvSpPr>
      <dsp:spPr>
        <a:xfrm>
          <a:off x="1905006" y="370914"/>
          <a:ext cx="1097811" cy="8233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Primary Care Provider</a:t>
          </a:r>
        </a:p>
      </dsp:txBody>
      <dsp:txXfrm>
        <a:off x="1945199" y="411107"/>
        <a:ext cx="1017425" cy="742976"/>
      </dsp:txXfrm>
    </dsp:sp>
    <dsp:sp modelId="{8CD2914B-FA76-4AA3-AFD9-BA579E2C00C5}">
      <dsp:nvSpPr>
        <dsp:cNvPr id="0" name=""/>
        <dsp:cNvSpPr/>
      </dsp:nvSpPr>
      <dsp:spPr>
        <a:xfrm>
          <a:off x="1636683" y="293385"/>
          <a:ext cx="4359910" cy="4359910"/>
        </a:xfrm>
        <a:custGeom>
          <a:avLst/>
          <a:gdLst/>
          <a:ahLst/>
          <a:cxnLst/>
          <a:rect l="0" t="0" r="0" b="0"/>
          <a:pathLst>
            <a:path>
              <a:moveTo>
                <a:pt x="1368999" y="156454"/>
              </a:moveTo>
              <a:arcTo wR="2179955" hR="2179955" stAng="14889638" swAng="477460"/>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4028440" cy="351737"/>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sz="quarter" idx="1"/>
          </p:nvPr>
        </p:nvSpPr>
        <p:spPr>
          <a:xfrm>
            <a:off x="5265809" y="3"/>
            <a:ext cx="4028440" cy="351737"/>
          </a:xfrm>
          <a:prstGeom prst="rect">
            <a:avLst/>
          </a:prstGeom>
        </p:spPr>
        <p:txBody>
          <a:bodyPr vert="horz" lIns="93164" tIns="46582" rIns="93164" bIns="46582" rtlCol="0"/>
          <a:lstStyle>
            <a:lvl1pPr algn="r">
              <a:defRPr sz="1200"/>
            </a:lvl1pPr>
          </a:lstStyle>
          <a:p>
            <a:fld id="{FD8EE43A-63E3-46CC-82F4-CEC3C9CF14F9}" type="datetimeFigureOut">
              <a:rPr lang="en-US" smtClean="0"/>
              <a:t>12/20/2022</a:t>
            </a:fld>
            <a:endParaRPr lang="en-US" dirty="0"/>
          </a:p>
        </p:txBody>
      </p:sp>
      <p:sp>
        <p:nvSpPr>
          <p:cNvPr id="4" name="Footer Placeholder 3"/>
          <p:cNvSpPr>
            <a:spLocks noGrp="1"/>
          </p:cNvSpPr>
          <p:nvPr>
            <p:ph type="ftr" sz="quarter" idx="2"/>
          </p:nvPr>
        </p:nvSpPr>
        <p:spPr>
          <a:xfrm>
            <a:off x="0" y="6658665"/>
            <a:ext cx="4028440" cy="351736"/>
          </a:xfrm>
          <a:prstGeom prst="rect">
            <a:avLst/>
          </a:prstGeom>
        </p:spPr>
        <p:txBody>
          <a:bodyPr vert="horz" lIns="93164" tIns="46582" rIns="93164" bIns="46582"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809" y="6658665"/>
            <a:ext cx="4028440" cy="351736"/>
          </a:xfrm>
          <a:prstGeom prst="rect">
            <a:avLst/>
          </a:prstGeom>
        </p:spPr>
        <p:txBody>
          <a:bodyPr vert="horz" lIns="93164" tIns="46582" rIns="93164" bIns="46582" rtlCol="0" anchor="b"/>
          <a:lstStyle>
            <a:lvl1pPr algn="r">
              <a:defRPr sz="1200"/>
            </a:lvl1pPr>
          </a:lstStyle>
          <a:p>
            <a:fld id="{C9495AD9-D77C-4FCC-B959-B3598D824E1B}" type="slidenum">
              <a:rPr lang="en-US" smtClean="0"/>
              <a:t>‹#›</a:t>
            </a:fld>
            <a:endParaRPr lang="en-US" dirty="0"/>
          </a:p>
        </p:txBody>
      </p:sp>
    </p:spTree>
    <p:extLst>
      <p:ext uri="{BB962C8B-B14F-4D97-AF65-F5344CB8AC3E}">
        <p14:creationId xmlns:p14="http://schemas.microsoft.com/office/powerpoint/2010/main" val="139670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idx="1"/>
          </p:nvPr>
        </p:nvSpPr>
        <p:spPr>
          <a:xfrm>
            <a:off x="5265809" y="0"/>
            <a:ext cx="4028440" cy="350520"/>
          </a:xfrm>
          <a:prstGeom prst="rect">
            <a:avLst/>
          </a:prstGeom>
        </p:spPr>
        <p:txBody>
          <a:bodyPr vert="horz" lIns="93164" tIns="46582" rIns="93164" bIns="46582" rtlCol="0"/>
          <a:lstStyle>
            <a:lvl1pPr algn="r">
              <a:defRPr sz="1200"/>
            </a:lvl1pPr>
          </a:lstStyle>
          <a:p>
            <a:fld id="{FE4F9509-C82B-473A-9DC8-97A303436051}" type="datetimeFigureOut">
              <a:rPr lang="en-US" smtClean="0"/>
              <a:t>12/20/2022</a:t>
            </a:fld>
            <a:endParaRPr lang="en-US" dirty="0"/>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64" tIns="46582" rIns="93164" bIns="46582" rtlCol="0" anchor="ctr"/>
          <a:lstStyle/>
          <a:p>
            <a:endParaRPr lang="en-US" dirty="0"/>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64" tIns="46582" rIns="93164" bIns="4658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0520"/>
          </a:xfrm>
          <a:prstGeom prst="rect">
            <a:avLst/>
          </a:prstGeom>
        </p:spPr>
        <p:txBody>
          <a:bodyPr vert="horz" lIns="93164" tIns="46582" rIns="93164" bIns="46582"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64" tIns="46582" rIns="93164" bIns="46582" rtlCol="0" anchor="b"/>
          <a:lstStyle>
            <a:lvl1pPr algn="r">
              <a:defRPr sz="1200"/>
            </a:lvl1pPr>
          </a:lstStyle>
          <a:p>
            <a:fld id="{C05A3FA9-67AF-432B-967A-48A41DE5F641}" type="slidenum">
              <a:rPr lang="en-US" smtClean="0"/>
              <a:t>‹#›</a:t>
            </a:fld>
            <a:endParaRPr lang="en-US" dirty="0"/>
          </a:p>
        </p:txBody>
      </p:sp>
    </p:spTree>
    <p:extLst>
      <p:ext uri="{BB962C8B-B14F-4D97-AF65-F5344CB8AC3E}">
        <p14:creationId xmlns:p14="http://schemas.microsoft.com/office/powerpoint/2010/main" val="500685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B6BA84D-5602-4006-8ED8-4FC55798010C}" type="datetime1">
              <a:rPr lang="en-US" smtClean="0"/>
              <a:t>12/20/2022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83934B-4397-40A0-9766-8EC76AE632B6}"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6284CD-D6AE-462D-85AD-54E8511E0FA8}" type="datetime1">
              <a:rPr lang="en-US" smtClean="0"/>
              <a:t>12/20/2022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83934B-4397-40A0-9766-8EC76AE632B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90B395-E935-48E7-8F30-E4A991396CDA}" type="datetime1">
              <a:rPr lang="en-US" smtClean="0"/>
              <a:t>12/20/2022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83934B-4397-40A0-9766-8EC76AE632B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6">
                    <a:lumMod val="50000"/>
                  </a:schemeClr>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440D74-B29C-4C51-B4CB-6B19CBDA328D}" type="datetime1">
              <a:rPr lang="en-US" smtClean="0"/>
              <a:t>12/20/2022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83934B-4397-40A0-9766-8EC76AE632B6}" type="slidenum">
              <a:rPr lang="en-US" smtClean="0"/>
              <a:t>‹#›</a:t>
            </a:fld>
            <a:endParaRPr lang="en-US"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4800" y="5387049"/>
            <a:ext cx="1447800" cy="1127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EB5EC5-EA5B-4B24-A27E-1142411CED4E}" type="datetime1">
              <a:rPr lang="en-US" smtClean="0"/>
              <a:t>12/20/2022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83934B-4397-40A0-9766-8EC76AE632B6}"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2084055-6CD9-4F1F-9B1E-3170323D375D}" type="datetime1">
              <a:rPr lang="en-US" smtClean="0"/>
              <a:t>12/20/2022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83934B-4397-40A0-9766-8EC76AE632B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40A2347-6051-4C0F-95C9-4A802CC3A5A8}" type="datetime1">
              <a:rPr lang="en-US" smtClean="0"/>
              <a:t>12/20/2022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283934B-4397-40A0-9766-8EC76AE632B6}"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EFE10B-A4B0-4988-B370-25AA7E31F0AE}" type="datetime1">
              <a:rPr lang="en-US" smtClean="0"/>
              <a:t>12/20/2022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83934B-4397-40A0-9766-8EC76AE632B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4595D7-7A4C-4F30-8E09-F0AF353D5463}" type="datetime1">
              <a:rPr lang="en-US" smtClean="0"/>
              <a:t>12/20/2022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283934B-4397-40A0-9766-8EC76AE632B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432114-EB3E-4F88-8253-0B0AED97885C}" type="datetime1">
              <a:rPr lang="en-US" smtClean="0"/>
              <a:t>12/20/2022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83934B-4397-40A0-9766-8EC76AE632B6}"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8B3E68FB-928A-4A2D-B1C4-DA9631BFA005}" type="datetime1">
              <a:rPr lang="en-US" smtClean="0"/>
              <a:t>12/20/2022</a:t>
            </a:fld>
            <a:endParaRPr lang="en-US" dirty="0"/>
          </a:p>
        </p:txBody>
      </p:sp>
      <p:sp>
        <p:nvSpPr>
          <p:cNvPr id="9" name="Slide Number Placeholder 8"/>
          <p:cNvSpPr>
            <a:spLocks noGrp="1"/>
          </p:cNvSpPr>
          <p:nvPr>
            <p:ph type="sldNum" sz="quarter" idx="11"/>
          </p:nvPr>
        </p:nvSpPr>
        <p:spPr/>
        <p:txBody>
          <a:bodyPr/>
          <a:lstStyle/>
          <a:p>
            <a:fld id="{8283934B-4397-40A0-9766-8EC76AE632B6}"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283934B-4397-40A0-9766-8EC76AE632B6}"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5C2C6AB-574B-4C5F-8F8A-022EA587A9FB}" type="datetime1">
              <a:rPr lang="en-US" smtClean="0"/>
              <a:t>12/20/2022</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hyperlink" Target="mailto:quality@ulthp.com" TargetMode="Externa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4B361-2E92-A629-F6D3-D055115EC27C}"/>
              </a:ext>
            </a:extLst>
          </p:cNvPr>
          <p:cNvSpPr>
            <a:spLocks noGrp="1"/>
          </p:cNvSpPr>
          <p:nvPr>
            <p:ph type="ctrTitle"/>
          </p:nvPr>
        </p:nvSpPr>
        <p:spPr>
          <a:xfrm>
            <a:off x="609600" y="3429000"/>
            <a:ext cx="7543800" cy="2593975"/>
          </a:xfrm>
        </p:spPr>
        <p:txBody>
          <a:bodyPr/>
          <a:lstStyle/>
          <a:p>
            <a:pPr algn="ctr"/>
            <a:r>
              <a:rPr lang="en-US" dirty="0">
                <a:solidFill>
                  <a:schemeClr val="accent6">
                    <a:lumMod val="75000"/>
                  </a:schemeClr>
                </a:solidFill>
              </a:rPr>
              <a:t>Model of Care </a:t>
            </a:r>
            <a:br>
              <a:rPr lang="en-US" dirty="0">
                <a:solidFill>
                  <a:schemeClr val="accent6">
                    <a:lumMod val="75000"/>
                  </a:schemeClr>
                </a:solidFill>
              </a:rPr>
            </a:br>
            <a:r>
              <a:rPr lang="en-US" sz="2800" dirty="0">
                <a:solidFill>
                  <a:schemeClr val="accent6">
                    <a:lumMod val="75000"/>
                  </a:schemeClr>
                </a:solidFill>
              </a:rPr>
              <a:t>2023 Training</a:t>
            </a:r>
            <a:br>
              <a:rPr lang="en-US" dirty="0">
                <a:solidFill>
                  <a:srgbClr val="002060"/>
                </a:solidFill>
              </a:rPr>
            </a:br>
            <a:endParaRPr lang="en-US" dirty="0">
              <a:solidFill>
                <a:srgbClr val="002060"/>
              </a:solidFill>
            </a:endParaRPr>
          </a:p>
        </p:txBody>
      </p:sp>
      <p:sp>
        <p:nvSpPr>
          <p:cNvPr id="6" name="object 11">
            <a:extLst>
              <a:ext uri="{FF2B5EF4-FFF2-40B4-BE49-F238E27FC236}">
                <a16:creationId xmlns:a16="http://schemas.microsoft.com/office/drawing/2014/main" id="{50720439-0F70-C5DE-9130-5276C7418399}"/>
              </a:ext>
            </a:extLst>
          </p:cNvPr>
          <p:cNvSpPr/>
          <p:nvPr/>
        </p:nvSpPr>
        <p:spPr>
          <a:xfrm>
            <a:off x="2438400" y="609600"/>
            <a:ext cx="3429000" cy="2147482"/>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198712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F5E848E-D997-F3CA-40A8-38418C6B2B1B}"/>
              </a:ext>
            </a:extLst>
          </p:cNvPr>
          <p:cNvSpPr>
            <a:spLocks noGrp="1"/>
          </p:cNvSpPr>
          <p:nvPr>
            <p:ph type="title"/>
          </p:nvPr>
        </p:nvSpPr>
        <p:spPr/>
        <p:txBody>
          <a:bodyPr/>
          <a:lstStyle/>
          <a:p>
            <a:r>
              <a:rPr lang="en-US" sz="4800" dirty="0">
                <a:solidFill>
                  <a:schemeClr val="accent6">
                    <a:lumMod val="75000"/>
                  </a:schemeClr>
                </a:solidFill>
              </a:rPr>
              <a:t>Model of Care (MOC) Goals</a:t>
            </a:r>
            <a:endParaRPr lang="en-US" dirty="0"/>
          </a:p>
        </p:txBody>
      </p:sp>
      <p:sp>
        <p:nvSpPr>
          <p:cNvPr id="4" name="Slide Number Placeholder 3">
            <a:extLst>
              <a:ext uri="{FF2B5EF4-FFF2-40B4-BE49-F238E27FC236}">
                <a16:creationId xmlns:a16="http://schemas.microsoft.com/office/drawing/2014/main" id="{9ECBA826-12F2-7034-E103-9EF325123872}"/>
              </a:ext>
            </a:extLst>
          </p:cNvPr>
          <p:cNvSpPr>
            <a:spLocks noGrp="1"/>
          </p:cNvSpPr>
          <p:nvPr>
            <p:ph type="sldNum" sz="quarter" idx="12"/>
          </p:nvPr>
        </p:nvSpPr>
        <p:spPr/>
        <p:txBody>
          <a:bodyPr/>
          <a:lstStyle/>
          <a:p>
            <a:fld id="{8283934B-4397-40A0-9766-8EC76AE632B6}" type="slidenum">
              <a:rPr lang="en-US" smtClean="0"/>
              <a:t>10</a:t>
            </a:fld>
            <a:endParaRPr lang="en-US" dirty="0"/>
          </a:p>
        </p:txBody>
      </p:sp>
      <p:sp>
        <p:nvSpPr>
          <p:cNvPr id="6" name="TextBox 5">
            <a:extLst>
              <a:ext uri="{FF2B5EF4-FFF2-40B4-BE49-F238E27FC236}">
                <a16:creationId xmlns:a16="http://schemas.microsoft.com/office/drawing/2014/main" id="{A71D6F1D-6EEA-1DA7-ED99-4F08689F5B03}"/>
              </a:ext>
            </a:extLst>
          </p:cNvPr>
          <p:cNvSpPr txBox="1"/>
          <p:nvPr/>
        </p:nvSpPr>
        <p:spPr>
          <a:xfrm>
            <a:off x="533400" y="1524000"/>
            <a:ext cx="7772400" cy="4770537"/>
          </a:xfrm>
          <a:prstGeom prst="rect">
            <a:avLst/>
          </a:prstGeom>
          <a:noFill/>
        </p:spPr>
        <p:txBody>
          <a:bodyPr wrap="square" rtlCol="0">
            <a:spAutoFit/>
          </a:bodyPr>
          <a:lstStyle/>
          <a:p>
            <a:pPr marL="285750" indent="-285750">
              <a:buFont typeface="Arial" panose="020B0604020202020204" pitchFamily="34" charset="0"/>
              <a:buChar char="•"/>
            </a:pPr>
            <a:r>
              <a:rPr lang="en-US" sz="2200" dirty="0"/>
              <a:t>UHP determines goals for the MOC related to </a:t>
            </a:r>
            <a:r>
              <a:rPr lang="en-US" sz="2200" i="1" dirty="0"/>
              <a:t>improvement</a:t>
            </a:r>
            <a:r>
              <a:rPr lang="en-US" sz="2200" dirty="0"/>
              <a:t> of the quality of care our members receive.  </a:t>
            </a:r>
          </a:p>
          <a:p>
            <a:pPr marL="285750" indent="-285750">
              <a:buFont typeface="Arial" panose="020B0604020202020204" pitchFamily="34" charset="0"/>
              <a:buChar char="•"/>
            </a:pPr>
            <a:r>
              <a:rPr lang="en-US" sz="2200" dirty="0"/>
              <a:t>These goals are based on the following:</a:t>
            </a:r>
          </a:p>
          <a:p>
            <a:pPr marL="742950" lvl="1" indent="-285750">
              <a:buFont typeface="Arial" panose="020B0604020202020204" pitchFamily="34" charset="0"/>
              <a:buChar char="•"/>
            </a:pPr>
            <a:r>
              <a:rPr lang="en-US" sz="2200" dirty="0"/>
              <a:t>Medicare Star Ratings</a:t>
            </a:r>
          </a:p>
          <a:p>
            <a:pPr marL="742950" lvl="1" indent="-285750">
              <a:buFont typeface="Arial" panose="020B0604020202020204" pitchFamily="34" charset="0"/>
              <a:buChar char="•"/>
            </a:pPr>
            <a:r>
              <a:rPr lang="en-US" sz="2200" dirty="0"/>
              <a:t>CAHPS - </a:t>
            </a:r>
            <a:r>
              <a:rPr lang="en-US" sz="2200" b="0" i="0" u="none" strike="noStrike" baseline="0" dirty="0"/>
              <a:t>Consumer Assessment of Healthcare Providers and Systems </a:t>
            </a:r>
          </a:p>
          <a:p>
            <a:pPr marL="742950" lvl="1" indent="-285750">
              <a:buFont typeface="Arial" panose="020B0604020202020204" pitchFamily="34" charset="0"/>
              <a:buChar char="•"/>
            </a:pPr>
            <a:r>
              <a:rPr lang="en-US" sz="2200" dirty="0"/>
              <a:t>HEDIS - </a:t>
            </a:r>
            <a:r>
              <a:rPr lang="en-US" sz="2200" b="0" i="0" u="none" strike="noStrike" baseline="0" dirty="0"/>
              <a:t>Healthcare Effectiveness Data and Information Set </a:t>
            </a:r>
          </a:p>
          <a:p>
            <a:pPr marL="742950" lvl="1" indent="-285750">
              <a:buFont typeface="Arial" panose="020B0604020202020204" pitchFamily="34" charset="0"/>
              <a:buChar char="•"/>
            </a:pPr>
            <a:r>
              <a:rPr lang="en-US" sz="2200" dirty="0"/>
              <a:t>HOS - </a:t>
            </a:r>
            <a:r>
              <a:rPr lang="en-US" sz="2200" b="0" i="0" u="none" strike="noStrike" baseline="0" dirty="0"/>
              <a:t>Health Outcomes Survey</a:t>
            </a:r>
          </a:p>
          <a:p>
            <a:pPr marL="285750" indent="-285750">
              <a:buFont typeface="Arial" panose="020B0604020202020204" pitchFamily="34" charset="0"/>
              <a:buChar char="•"/>
            </a:pPr>
            <a:r>
              <a:rPr lang="en-US" sz="2200" dirty="0"/>
              <a:t>Model of Care Goals may include:</a:t>
            </a:r>
          </a:p>
          <a:p>
            <a:pPr marL="742950" lvl="1" indent="-285750">
              <a:buFont typeface="Arial" panose="020B0604020202020204" pitchFamily="34" charset="0"/>
              <a:buChar char="•"/>
            </a:pPr>
            <a:r>
              <a:rPr lang="en-US" sz="2200" b="0" i="0" u="none" strike="noStrike" baseline="0" dirty="0"/>
              <a:t>Access to </a:t>
            </a:r>
            <a:r>
              <a:rPr lang="en-US" sz="2200" dirty="0"/>
              <a:t>Care</a:t>
            </a:r>
          </a:p>
          <a:p>
            <a:pPr marL="742950" lvl="1" indent="-285750">
              <a:buFont typeface="Arial" panose="020B0604020202020204" pitchFamily="34" charset="0"/>
              <a:buChar char="•"/>
            </a:pPr>
            <a:r>
              <a:rPr lang="en-US" sz="2200" b="0" i="0" u="none" strike="noStrike" baseline="0" dirty="0"/>
              <a:t>Member Satisfaction</a:t>
            </a:r>
          </a:p>
          <a:p>
            <a:pPr marL="742950" lvl="1" indent="-285750">
              <a:buFont typeface="Arial" panose="020B0604020202020204" pitchFamily="34" charset="0"/>
              <a:buChar char="•"/>
            </a:pPr>
            <a:r>
              <a:rPr lang="en-US" sz="2200" dirty="0"/>
              <a:t>Access to Preventive Health Services</a:t>
            </a:r>
          </a:p>
          <a:p>
            <a:pPr marL="742950" lvl="1" indent="-285750">
              <a:buFont typeface="Arial" panose="020B0604020202020204" pitchFamily="34" charset="0"/>
              <a:buChar char="•"/>
            </a:pPr>
            <a:r>
              <a:rPr lang="en-US" sz="2200" b="0" i="0" u="none" strike="noStrike" baseline="0" dirty="0"/>
              <a:t>Chronic Care Management</a:t>
            </a:r>
          </a:p>
          <a:p>
            <a:endParaRPr lang="en-US" dirty="0"/>
          </a:p>
        </p:txBody>
      </p:sp>
    </p:spTree>
    <p:extLst>
      <p:ext uri="{BB962C8B-B14F-4D97-AF65-F5344CB8AC3E}">
        <p14:creationId xmlns:p14="http://schemas.microsoft.com/office/powerpoint/2010/main" val="2736622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11</a:t>
            </a:fld>
            <a:endParaRPr lang="en-US" dirty="0"/>
          </a:p>
        </p:txBody>
      </p:sp>
      <p:sp>
        <p:nvSpPr>
          <p:cNvPr id="2" name="Title 1">
            <a:extLst>
              <a:ext uri="{FF2B5EF4-FFF2-40B4-BE49-F238E27FC236}">
                <a16:creationId xmlns:a16="http://schemas.microsoft.com/office/drawing/2014/main" id="{9A75D39C-E875-772D-2563-06FA97663925}"/>
              </a:ext>
            </a:extLst>
          </p:cNvPr>
          <p:cNvSpPr>
            <a:spLocks noGrp="1"/>
          </p:cNvSpPr>
          <p:nvPr>
            <p:ph type="title" idx="4294967295"/>
          </p:nvPr>
        </p:nvSpPr>
        <p:spPr>
          <a:xfrm>
            <a:off x="0" y="274638"/>
            <a:ext cx="8229600" cy="944562"/>
          </a:xfrm>
        </p:spPr>
        <p:txBody>
          <a:bodyPr/>
          <a:lstStyle/>
          <a:p>
            <a:r>
              <a:rPr lang="en-US" sz="4000" dirty="0">
                <a:solidFill>
                  <a:schemeClr val="accent6">
                    <a:lumMod val="75000"/>
                  </a:schemeClr>
                </a:solidFill>
              </a:rPr>
              <a:t>Specific UHP Model of Care Goals</a:t>
            </a:r>
          </a:p>
        </p:txBody>
      </p:sp>
      <p:graphicFrame>
        <p:nvGraphicFramePr>
          <p:cNvPr id="8" name="Content Placeholder 2">
            <a:extLst>
              <a:ext uri="{FF2B5EF4-FFF2-40B4-BE49-F238E27FC236}">
                <a16:creationId xmlns:a16="http://schemas.microsoft.com/office/drawing/2014/main" id="{DE9D1F2A-96A3-E256-3796-BF4E496BDB71}"/>
              </a:ext>
            </a:extLst>
          </p:cNvPr>
          <p:cNvGraphicFramePr>
            <a:graphicFrameLocks noGrp="1"/>
          </p:cNvGraphicFramePr>
          <p:nvPr>
            <p:ph idx="4294967295"/>
            <p:extLst>
              <p:ext uri="{D42A27DB-BD31-4B8C-83A1-F6EECF244321}">
                <p14:modId xmlns:p14="http://schemas.microsoft.com/office/powerpoint/2010/main" val="2571760426"/>
              </p:ext>
            </p:extLst>
          </p:nvPr>
        </p:nvGraphicFramePr>
        <p:xfrm>
          <a:off x="152400" y="1295400"/>
          <a:ext cx="76200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56748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747BBF5-24E7-50FF-CCE8-24E57E484617}"/>
              </a:ext>
            </a:extLst>
          </p:cNvPr>
          <p:cNvSpPr>
            <a:spLocks noGrp="1"/>
          </p:cNvSpPr>
          <p:nvPr>
            <p:ph type="title"/>
          </p:nvPr>
        </p:nvSpPr>
        <p:spPr/>
        <p:txBody>
          <a:bodyPr/>
          <a:lstStyle/>
          <a:p>
            <a:r>
              <a:rPr lang="en-US" dirty="0">
                <a:solidFill>
                  <a:schemeClr val="accent6">
                    <a:lumMod val="50000"/>
                  </a:schemeClr>
                </a:solidFill>
              </a:rPr>
              <a:t>Benefits</a:t>
            </a:r>
          </a:p>
        </p:txBody>
      </p:sp>
      <p:sp>
        <p:nvSpPr>
          <p:cNvPr id="3" name="Content Placeholder 2">
            <a:extLst>
              <a:ext uri="{FF2B5EF4-FFF2-40B4-BE49-F238E27FC236}">
                <a16:creationId xmlns:a16="http://schemas.microsoft.com/office/drawing/2014/main" id="{891835C8-92F4-3595-E573-BDB0AEEFF5D2}"/>
              </a:ext>
            </a:extLst>
          </p:cNvPr>
          <p:cNvSpPr>
            <a:spLocks noGrp="1"/>
          </p:cNvSpPr>
          <p:nvPr>
            <p:ph sz="half" idx="1"/>
          </p:nvPr>
        </p:nvSpPr>
        <p:spPr>
          <a:xfrm>
            <a:off x="457200" y="1536192"/>
            <a:ext cx="7696200" cy="4864608"/>
          </a:xfrm>
        </p:spPr>
        <p:txBody>
          <a:bodyPr>
            <a:normAutofit fontScale="77500" lnSpcReduction="20000"/>
          </a:bodyPr>
          <a:lstStyle/>
          <a:p>
            <a:pPr marL="44450">
              <a:lnSpc>
                <a:spcPct val="100000"/>
              </a:lnSpc>
              <a:spcBef>
                <a:spcPts val="1010"/>
              </a:spcBef>
            </a:pPr>
            <a:r>
              <a:rPr lang="en-US" b="0" spc="-5" dirty="0">
                <a:latin typeface="Calibri"/>
                <a:cs typeface="Calibri"/>
              </a:rPr>
              <a:t>Benefits </a:t>
            </a:r>
            <a:r>
              <a:rPr lang="en-US" b="0" spc="-15" dirty="0">
                <a:latin typeface="Calibri"/>
                <a:cs typeface="Calibri"/>
              </a:rPr>
              <a:t>are </a:t>
            </a:r>
            <a:r>
              <a:rPr lang="en-US" b="0" spc="-5" dirty="0">
                <a:latin typeface="Calibri"/>
                <a:cs typeface="Calibri"/>
              </a:rPr>
              <a:t>designed </a:t>
            </a:r>
            <a:r>
              <a:rPr lang="en-US" b="0" spc="-15" dirty="0">
                <a:latin typeface="Calibri"/>
                <a:cs typeface="Calibri"/>
              </a:rPr>
              <a:t>to </a:t>
            </a:r>
            <a:r>
              <a:rPr lang="en-US" b="0" spc="-25" dirty="0">
                <a:latin typeface="Calibri"/>
                <a:cs typeface="Calibri"/>
              </a:rPr>
              <a:t>take </a:t>
            </a:r>
            <a:r>
              <a:rPr lang="en-US" b="0" spc="-15" dirty="0">
                <a:latin typeface="Calibri"/>
                <a:cs typeface="Calibri"/>
              </a:rPr>
              <a:t>into </a:t>
            </a:r>
            <a:r>
              <a:rPr lang="en-US" b="0" spc="-10" dirty="0">
                <a:latin typeface="Calibri"/>
                <a:cs typeface="Calibri"/>
              </a:rPr>
              <a:t>account </a:t>
            </a:r>
            <a:r>
              <a:rPr lang="en-US" b="0" dirty="0">
                <a:latin typeface="Calibri"/>
                <a:cs typeface="Calibri"/>
              </a:rPr>
              <a:t>the </a:t>
            </a:r>
            <a:r>
              <a:rPr lang="en-US" b="0" spc="-5" dirty="0">
                <a:latin typeface="Calibri"/>
                <a:cs typeface="Calibri"/>
              </a:rPr>
              <a:t>specific needs of </a:t>
            </a:r>
            <a:r>
              <a:rPr lang="en-US" b="0" dirty="0">
                <a:latin typeface="Calibri"/>
                <a:cs typeface="Calibri"/>
              </a:rPr>
              <a:t>the </a:t>
            </a:r>
            <a:r>
              <a:rPr lang="en-US" b="0" spc="-20" dirty="0">
                <a:latin typeface="Calibri"/>
                <a:cs typeface="Calibri"/>
              </a:rPr>
              <a:t>target</a:t>
            </a:r>
            <a:r>
              <a:rPr lang="en-US" b="0" spc="25" dirty="0">
                <a:latin typeface="Calibri"/>
                <a:cs typeface="Calibri"/>
              </a:rPr>
              <a:t> </a:t>
            </a:r>
            <a:r>
              <a:rPr lang="en-US" b="0" spc="-10" dirty="0">
                <a:latin typeface="Calibri"/>
                <a:cs typeface="Calibri"/>
              </a:rPr>
              <a:t>population</a:t>
            </a:r>
          </a:p>
          <a:p>
            <a:pPr marL="501650" indent="-457200">
              <a:lnSpc>
                <a:spcPct val="100000"/>
              </a:lnSpc>
              <a:buClrTx/>
              <a:buSzPct val="79166"/>
              <a:tabLst>
                <a:tab pos="387350" algn="l"/>
                <a:tab pos="387985" algn="l"/>
              </a:tabLst>
            </a:pPr>
            <a:r>
              <a:rPr lang="en-US" b="0" spc="-5" dirty="0">
                <a:latin typeface="Calibri"/>
                <a:cs typeface="Calibri"/>
              </a:rPr>
              <a:t>Specific benefits </a:t>
            </a:r>
            <a:r>
              <a:rPr lang="en-US" b="0" spc="-15" dirty="0">
                <a:latin typeface="Calibri"/>
                <a:cs typeface="Calibri"/>
              </a:rPr>
              <a:t>are </a:t>
            </a:r>
            <a:r>
              <a:rPr lang="en-US" b="0" spc="-10" dirty="0">
                <a:latin typeface="Calibri"/>
                <a:cs typeface="Calibri"/>
              </a:rPr>
              <a:t>listed </a:t>
            </a:r>
            <a:r>
              <a:rPr lang="en-US" b="0" dirty="0">
                <a:latin typeface="Calibri"/>
                <a:cs typeface="Calibri"/>
              </a:rPr>
              <a:t>the </a:t>
            </a:r>
            <a:r>
              <a:rPr lang="en-US" b="0" spc="-10" dirty="0">
                <a:latin typeface="Calibri"/>
                <a:cs typeface="Calibri"/>
              </a:rPr>
              <a:t>Evidence </a:t>
            </a:r>
            <a:r>
              <a:rPr lang="en-US" b="0" spc="-5" dirty="0">
                <a:latin typeface="Calibri"/>
                <a:cs typeface="Calibri"/>
              </a:rPr>
              <a:t>of </a:t>
            </a:r>
            <a:r>
              <a:rPr lang="en-US" b="0" spc="-15" dirty="0">
                <a:latin typeface="Calibri"/>
                <a:cs typeface="Calibri"/>
              </a:rPr>
              <a:t>Coverage </a:t>
            </a:r>
            <a:r>
              <a:rPr lang="en-US" b="0" spc="-20" dirty="0">
                <a:latin typeface="Calibri"/>
                <a:cs typeface="Calibri"/>
              </a:rPr>
              <a:t>for </a:t>
            </a:r>
            <a:r>
              <a:rPr lang="en-US" b="0" dirty="0">
                <a:latin typeface="Calibri"/>
                <a:cs typeface="Calibri"/>
              </a:rPr>
              <a:t>the </a:t>
            </a:r>
            <a:r>
              <a:rPr lang="en-US" b="0" spc="-5" dirty="0">
                <a:latin typeface="Calibri"/>
                <a:cs typeface="Calibri"/>
              </a:rPr>
              <a:t>specific</a:t>
            </a:r>
            <a:r>
              <a:rPr lang="en-US" b="0" spc="35" dirty="0">
                <a:latin typeface="Calibri"/>
                <a:cs typeface="Calibri"/>
              </a:rPr>
              <a:t> </a:t>
            </a:r>
            <a:r>
              <a:rPr lang="en-US" b="0" spc="-5" dirty="0">
                <a:latin typeface="Calibri"/>
                <a:cs typeface="Calibri"/>
              </a:rPr>
              <a:t>plan</a:t>
            </a:r>
          </a:p>
          <a:p>
            <a:pPr marL="501650" indent="-457200">
              <a:lnSpc>
                <a:spcPct val="100000"/>
              </a:lnSpc>
              <a:buClrTx/>
              <a:buSzPct val="79166"/>
              <a:tabLst>
                <a:tab pos="387350" algn="l"/>
                <a:tab pos="387985" algn="l"/>
              </a:tabLst>
            </a:pPr>
            <a:r>
              <a:rPr lang="en-US" b="0" spc="-10" dirty="0">
                <a:latin typeface="Calibri"/>
                <a:cs typeface="Calibri"/>
              </a:rPr>
              <a:t>Examples </a:t>
            </a:r>
            <a:r>
              <a:rPr lang="en-US" b="0" spc="-5" dirty="0">
                <a:latin typeface="Calibri"/>
                <a:cs typeface="Calibri"/>
              </a:rPr>
              <a:t>of SNP benefits</a:t>
            </a:r>
            <a:r>
              <a:rPr lang="en-US" b="0" spc="-15" dirty="0">
                <a:latin typeface="Calibri"/>
                <a:cs typeface="Calibri"/>
              </a:rPr>
              <a:t> </a:t>
            </a:r>
            <a:r>
              <a:rPr lang="en-US" b="0" spc="-5" dirty="0">
                <a:latin typeface="Calibri"/>
                <a:cs typeface="Calibri"/>
              </a:rPr>
              <a:t>include:</a:t>
            </a:r>
          </a:p>
          <a:p>
            <a:pPr marL="788035" lvl="1" indent="-287020">
              <a:lnSpc>
                <a:spcPct val="100000"/>
              </a:lnSpc>
              <a:spcBef>
                <a:spcPts val="5"/>
              </a:spcBef>
              <a:buClr>
                <a:srgbClr val="ACD333"/>
              </a:buClr>
              <a:buSzPct val="79545"/>
              <a:buFont typeface="Wingdings"/>
              <a:buChar char=""/>
              <a:tabLst>
                <a:tab pos="789305" algn="l"/>
              </a:tabLst>
            </a:pPr>
            <a:r>
              <a:rPr lang="en-US" sz="2200" spc="-5" dirty="0">
                <a:solidFill>
                  <a:srgbClr val="404040"/>
                </a:solidFill>
                <a:latin typeface="Calibri"/>
                <a:cs typeface="Calibri"/>
              </a:rPr>
              <a:t>$0 Primary </a:t>
            </a:r>
            <a:r>
              <a:rPr lang="en-US" sz="2200" spc="-10" dirty="0">
                <a:solidFill>
                  <a:srgbClr val="404040"/>
                </a:solidFill>
                <a:latin typeface="Calibri"/>
                <a:cs typeface="Calibri"/>
              </a:rPr>
              <a:t>Care </a:t>
            </a:r>
            <a:r>
              <a:rPr lang="en-US" sz="2200" spc="-5" dirty="0">
                <a:solidFill>
                  <a:srgbClr val="404040"/>
                </a:solidFill>
                <a:latin typeface="Calibri"/>
                <a:cs typeface="Calibri"/>
              </a:rPr>
              <a:t>visit </a:t>
            </a:r>
            <a:r>
              <a:rPr lang="en-US" sz="2200" spc="-20" dirty="0">
                <a:solidFill>
                  <a:srgbClr val="404040"/>
                </a:solidFill>
                <a:latin typeface="Calibri"/>
                <a:cs typeface="Calibri"/>
              </a:rPr>
              <a:t>copays </a:t>
            </a:r>
            <a:r>
              <a:rPr lang="en-US" sz="2200" spc="-5" dirty="0">
                <a:solidFill>
                  <a:srgbClr val="404040"/>
                </a:solidFill>
                <a:latin typeface="Calibri"/>
                <a:cs typeface="Calibri"/>
              </a:rPr>
              <a:t>and $0 - </a:t>
            </a:r>
            <a:r>
              <a:rPr lang="en-US" sz="2200" spc="-10" dirty="0">
                <a:solidFill>
                  <a:srgbClr val="404040"/>
                </a:solidFill>
                <a:latin typeface="Calibri"/>
                <a:cs typeface="Calibri"/>
              </a:rPr>
              <a:t>low </a:t>
            </a:r>
            <a:r>
              <a:rPr lang="en-US" sz="2200" spc="-20" dirty="0">
                <a:solidFill>
                  <a:srgbClr val="404040"/>
                </a:solidFill>
                <a:latin typeface="Calibri"/>
                <a:cs typeface="Calibri"/>
              </a:rPr>
              <a:t>copays for</a:t>
            </a:r>
            <a:r>
              <a:rPr lang="en-US" sz="2200" spc="45" dirty="0">
                <a:solidFill>
                  <a:srgbClr val="404040"/>
                </a:solidFill>
                <a:latin typeface="Calibri"/>
                <a:cs typeface="Calibri"/>
              </a:rPr>
              <a:t> </a:t>
            </a:r>
            <a:r>
              <a:rPr lang="en-US" sz="2200" spc="-10" dirty="0">
                <a:solidFill>
                  <a:srgbClr val="404040"/>
                </a:solidFill>
                <a:latin typeface="Calibri"/>
                <a:cs typeface="Calibri"/>
              </a:rPr>
              <a:t>Specialists</a:t>
            </a:r>
            <a:endParaRPr lang="en-US" sz="2200" dirty="0">
              <a:latin typeface="Calibri"/>
              <a:cs typeface="Calibri"/>
            </a:endParaRPr>
          </a:p>
          <a:p>
            <a:pPr marL="788035" lvl="1" indent="-287020">
              <a:lnSpc>
                <a:spcPct val="100000"/>
              </a:lnSpc>
              <a:buClr>
                <a:srgbClr val="ACD333"/>
              </a:buClr>
              <a:buSzPct val="79545"/>
              <a:buFont typeface="Wingdings"/>
              <a:buChar char=""/>
              <a:tabLst>
                <a:tab pos="789305" algn="l"/>
              </a:tabLst>
            </a:pPr>
            <a:r>
              <a:rPr lang="en-US" sz="2200" spc="-10" dirty="0">
                <a:solidFill>
                  <a:srgbClr val="404040"/>
                </a:solidFill>
                <a:latin typeface="Calibri"/>
                <a:cs typeface="Calibri"/>
              </a:rPr>
              <a:t>Unlimited transportation </a:t>
            </a:r>
            <a:r>
              <a:rPr lang="en-US" sz="2200" spc="-20" dirty="0">
                <a:solidFill>
                  <a:srgbClr val="404040"/>
                </a:solidFill>
                <a:latin typeface="Calibri"/>
                <a:cs typeface="Calibri"/>
              </a:rPr>
              <a:t>to </a:t>
            </a:r>
            <a:r>
              <a:rPr lang="en-US" sz="2200" spc="-70" dirty="0">
                <a:solidFill>
                  <a:srgbClr val="404040"/>
                </a:solidFill>
                <a:latin typeface="Calibri"/>
                <a:cs typeface="Calibri"/>
              </a:rPr>
              <a:t>PCP</a:t>
            </a:r>
            <a:r>
              <a:rPr lang="en-US" sz="2200" spc="-70">
                <a:solidFill>
                  <a:srgbClr val="404040"/>
                </a:solidFill>
                <a:latin typeface="Calibri"/>
                <a:cs typeface="Calibri"/>
              </a:rPr>
              <a:t>, </a:t>
            </a:r>
            <a:r>
              <a:rPr lang="en-US" sz="2200" spc="-10">
                <a:solidFill>
                  <a:srgbClr val="404040"/>
                </a:solidFill>
                <a:latin typeface="Calibri"/>
                <a:cs typeface="Calibri"/>
              </a:rPr>
              <a:t>Specialist</a:t>
            </a:r>
            <a:r>
              <a:rPr lang="en-US" sz="2200" spc="-10" dirty="0">
                <a:solidFill>
                  <a:srgbClr val="404040"/>
                </a:solidFill>
                <a:latin typeface="Calibri"/>
                <a:cs typeface="Calibri"/>
              </a:rPr>
              <a:t>, Dialysis </a:t>
            </a:r>
            <a:r>
              <a:rPr lang="en-US" sz="2200" dirty="0">
                <a:solidFill>
                  <a:srgbClr val="404040"/>
                </a:solidFill>
                <a:latin typeface="Calibri"/>
                <a:cs typeface="Calibri"/>
              </a:rPr>
              <a:t>or </a:t>
            </a:r>
            <a:r>
              <a:rPr lang="en-US" sz="2200" spc="-15" dirty="0">
                <a:solidFill>
                  <a:srgbClr val="404040"/>
                </a:solidFill>
                <a:latin typeface="Calibri"/>
                <a:cs typeface="Calibri"/>
              </a:rPr>
              <a:t>Physical</a:t>
            </a:r>
            <a:r>
              <a:rPr lang="en-US" sz="2200" spc="200" dirty="0">
                <a:solidFill>
                  <a:srgbClr val="404040"/>
                </a:solidFill>
                <a:latin typeface="Calibri"/>
                <a:cs typeface="Calibri"/>
              </a:rPr>
              <a:t> </a:t>
            </a:r>
            <a:r>
              <a:rPr lang="en-US" sz="2200" spc="-15" dirty="0">
                <a:solidFill>
                  <a:srgbClr val="404040"/>
                </a:solidFill>
                <a:latin typeface="Calibri"/>
                <a:cs typeface="Calibri"/>
              </a:rPr>
              <a:t>Therapy</a:t>
            </a:r>
            <a:endParaRPr lang="en-US" sz="2200" dirty="0">
              <a:latin typeface="Calibri"/>
              <a:cs typeface="Calibri"/>
            </a:endParaRPr>
          </a:p>
          <a:p>
            <a:pPr marL="788035" marR="688975" lvl="1" indent="-287020">
              <a:lnSpc>
                <a:spcPct val="100000"/>
              </a:lnSpc>
              <a:spcBef>
                <a:spcPts val="5"/>
              </a:spcBef>
              <a:buClr>
                <a:srgbClr val="ACD333"/>
              </a:buClr>
              <a:buSzPct val="79545"/>
              <a:buFont typeface="Wingdings"/>
              <a:buChar char=""/>
              <a:tabLst>
                <a:tab pos="789305" algn="l"/>
              </a:tabLst>
            </a:pPr>
            <a:r>
              <a:rPr lang="en-US" sz="2200" spc="-5" dirty="0">
                <a:solidFill>
                  <a:srgbClr val="404040"/>
                </a:solidFill>
                <a:latin typeface="Calibri"/>
                <a:cs typeface="Calibri"/>
              </a:rPr>
              <a:t>$0 </a:t>
            </a:r>
            <a:r>
              <a:rPr lang="en-US" sz="2200" spc="-10" dirty="0">
                <a:solidFill>
                  <a:srgbClr val="404040"/>
                </a:solidFill>
                <a:latin typeface="Calibri"/>
                <a:cs typeface="Calibri"/>
              </a:rPr>
              <a:t>Over-the </a:t>
            </a:r>
            <a:r>
              <a:rPr lang="en-US" sz="2200" spc="-15" dirty="0">
                <a:solidFill>
                  <a:srgbClr val="404040"/>
                </a:solidFill>
                <a:latin typeface="Calibri"/>
                <a:cs typeface="Calibri"/>
              </a:rPr>
              <a:t>Counter </a:t>
            </a:r>
            <a:r>
              <a:rPr lang="en-US" sz="2200" spc="-10" dirty="0">
                <a:solidFill>
                  <a:srgbClr val="404040"/>
                </a:solidFill>
                <a:latin typeface="Calibri"/>
                <a:cs typeface="Calibri"/>
              </a:rPr>
              <a:t>items, medications, </a:t>
            </a:r>
            <a:r>
              <a:rPr lang="en-US" sz="2200" spc="-5" dirty="0">
                <a:solidFill>
                  <a:srgbClr val="404040"/>
                </a:solidFill>
                <a:latin typeface="Calibri"/>
                <a:cs typeface="Calibri"/>
              </a:rPr>
              <a:t>and </a:t>
            </a:r>
            <a:r>
              <a:rPr lang="en-US" sz="2200" spc="-10" dirty="0">
                <a:solidFill>
                  <a:srgbClr val="404040"/>
                </a:solidFill>
                <a:latin typeface="Calibri"/>
                <a:cs typeface="Calibri"/>
              </a:rPr>
              <a:t>products</a:t>
            </a:r>
            <a:endParaRPr lang="en-US" sz="2200" dirty="0">
              <a:latin typeface="Calibri"/>
              <a:cs typeface="Calibri"/>
            </a:endParaRPr>
          </a:p>
          <a:p>
            <a:pPr marL="788035" lvl="1" indent="-287020">
              <a:lnSpc>
                <a:spcPct val="100000"/>
              </a:lnSpc>
              <a:buClr>
                <a:srgbClr val="ACD333"/>
              </a:buClr>
              <a:buSzPct val="79545"/>
              <a:buFont typeface="Wingdings"/>
              <a:buChar char=""/>
              <a:tabLst>
                <a:tab pos="789305" algn="l"/>
              </a:tabLst>
            </a:pPr>
            <a:r>
              <a:rPr lang="en-US" sz="2200" spc="-15" dirty="0" err="1">
                <a:solidFill>
                  <a:srgbClr val="404040"/>
                </a:solidFill>
                <a:latin typeface="Calibri"/>
                <a:cs typeface="Calibri"/>
              </a:rPr>
              <a:t>SilverSneakers</a:t>
            </a:r>
            <a:r>
              <a:rPr lang="en-US" sz="2200" spc="-15" dirty="0">
                <a:solidFill>
                  <a:srgbClr val="404040"/>
                </a:solidFill>
                <a:latin typeface="Calibri"/>
                <a:cs typeface="Calibri"/>
              </a:rPr>
              <a:t>® </a:t>
            </a:r>
            <a:r>
              <a:rPr lang="en-US" sz="2200" spc="-5" dirty="0">
                <a:solidFill>
                  <a:srgbClr val="404040"/>
                </a:solidFill>
                <a:latin typeface="Calibri"/>
                <a:cs typeface="Calibri"/>
              </a:rPr>
              <a:t>Fitness</a:t>
            </a:r>
            <a:r>
              <a:rPr lang="en-US" sz="2200" spc="25" dirty="0">
                <a:solidFill>
                  <a:srgbClr val="404040"/>
                </a:solidFill>
                <a:latin typeface="Calibri"/>
                <a:cs typeface="Calibri"/>
              </a:rPr>
              <a:t> </a:t>
            </a:r>
            <a:r>
              <a:rPr lang="en-US" sz="2200" spc="-15" dirty="0">
                <a:solidFill>
                  <a:srgbClr val="404040"/>
                </a:solidFill>
                <a:latin typeface="Calibri"/>
                <a:cs typeface="Calibri"/>
              </a:rPr>
              <a:t>Program</a:t>
            </a:r>
            <a:endParaRPr lang="en-US" sz="2200" dirty="0">
              <a:latin typeface="Calibri"/>
              <a:cs typeface="Calibri"/>
            </a:endParaRPr>
          </a:p>
          <a:p>
            <a:pPr marL="788035" lvl="1" indent="-287020">
              <a:lnSpc>
                <a:spcPct val="100000"/>
              </a:lnSpc>
              <a:buClr>
                <a:srgbClr val="ACD333"/>
              </a:buClr>
              <a:buSzPct val="79545"/>
              <a:buFont typeface="Wingdings"/>
              <a:buChar char=""/>
              <a:tabLst>
                <a:tab pos="789305" algn="l"/>
              </a:tabLst>
            </a:pPr>
            <a:r>
              <a:rPr lang="en-US" sz="2200" spc="-10" dirty="0">
                <a:solidFill>
                  <a:srgbClr val="404040"/>
                </a:solidFill>
                <a:latin typeface="Calibri"/>
                <a:cs typeface="Calibri"/>
              </a:rPr>
              <a:t>Health </a:t>
            </a:r>
            <a:r>
              <a:rPr lang="en-US" sz="2200" spc="-15" dirty="0">
                <a:solidFill>
                  <a:srgbClr val="404040"/>
                </a:solidFill>
                <a:latin typeface="Calibri"/>
                <a:cs typeface="Calibri"/>
              </a:rPr>
              <a:t>Education </a:t>
            </a:r>
            <a:r>
              <a:rPr lang="en-US" sz="2200" spc="-10" dirty="0">
                <a:solidFill>
                  <a:srgbClr val="404040"/>
                </a:solidFill>
                <a:latin typeface="Calibri"/>
                <a:cs typeface="Calibri"/>
              </a:rPr>
              <a:t>provided by </a:t>
            </a:r>
            <a:r>
              <a:rPr lang="en-US" sz="2200" spc="-5" dirty="0">
                <a:solidFill>
                  <a:srgbClr val="404040"/>
                </a:solidFill>
                <a:latin typeface="Calibri"/>
                <a:cs typeface="Calibri"/>
              </a:rPr>
              <a:t>a certified health </a:t>
            </a:r>
            <a:r>
              <a:rPr lang="en-US" sz="2200" spc="-15" dirty="0">
                <a:solidFill>
                  <a:srgbClr val="404040"/>
                </a:solidFill>
                <a:latin typeface="Calibri"/>
                <a:cs typeface="Calibri"/>
              </a:rPr>
              <a:t>educator </a:t>
            </a:r>
            <a:r>
              <a:rPr lang="en-US" sz="2200" dirty="0">
                <a:solidFill>
                  <a:srgbClr val="404040"/>
                </a:solidFill>
                <a:latin typeface="Calibri"/>
                <a:cs typeface="Calibri"/>
              </a:rPr>
              <a:t>or </a:t>
            </a:r>
            <a:r>
              <a:rPr lang="en-US" sz="2200" spc="-5" dirty="0">
                <a:solidFill>
                  <a:srgbClr val="404040"/>
                </a:solidFill>
                <a:latin typeface="Calibri"/>
                <a:cs typeface="Calibri"/>
              </a:rPr>
              <a:t>other </a:t>
            </a:r>
            <a:r>
              <a:rPr lang="en-US" sz="2200" spc="-10" dirty="0">
                <a:solidFill>
                  <a:srgbClr val="404040"/>
                </a:solidFill>
                <a:latin typeface="Calibri"/>
                <a:cs typeface="Calibri"/>
              </a:rPr>
              <a:t>licensed</a:t>
            </a:r>
            <a:r>
              <a:rPr lang="en-US" sz="2200" spc="135" dirty="0">
                <a:solidFill>
                  <a:srgbClr val="404040"/>
                </a:solidFill>
                <a:latin typeface="Calibri"/>
                <a:cs typeface="Calibri"/>
              </a:rPr>
              <a:t> </a:t>
            </a:r>
            <a:r>
              <a:rPr lang="en-US" sz="2200" spc="-15" dirty="0">
                <a:solidFill>
                  <a:srgbClr val="404040"/>
                </a:solidFill>
                <a:latin typeface="Calibri"/>
                <a:cs typeface="Calibri"/>
              </a:rPr>
              <a:t>professionals</a:t>
            </a:r>
            <a:endParaRPr lang="en-US" sz="2200" dirty="0">
              <a:latin typeface="Calibri"/>
              <a:cs typeface="Calibri"/>
            </a:endParaRPr>
          </a:p>
          <a:p>
            <a:pPr marL="788035" marR="5080" lvl="1" indent="-287020">
              <a:lnSpc>
                <a:spcPct val="100000"/>
              </a:lnSpc>
              <a:buClr>
                <a:srgbClr val="ACD333"/>
              </a:buClr>
              <a:buSzPct val="79545"/>
              <a:buFont typeface="Wingdings"/>
              <a:buChar char=""/>
              <a:tabLst>
                <a:tab pos="789305" algn="l"/>
              </a:tabLst>
            </a:pPr>
            <a:r>
              <a:rPr lang="en-US" sz="2200" spc="-5" dirty="0">
                <a:solidFill>
                  <a:srgbClr val="404040"/>
                </a:solidFill>
                <a:latin typeface="Calibri"/>
                <a:cs typeface="Calibri"/>
              </a:rPr>
              <a:t>Additional smoking and </a:t>
            </a:r>
            <a:r>
              <a:rPr lang="en-US" sz="2200" spc="-15" dirty="0">
                <a:solidFill>
                  <a:srgbClr val="404040"/>
                </a:solidFill>
                <a:latin typeface="Calibri"/>
                <a:cs typeface="Calibri"/>
              </a:rPr>
              <a:t>tobacco </a:t>
            </a:r>
            <a:r>
              <a:rPr lang="en-US" sz="2200" spc="-5" dirty="0">
                <a:solidFill>
                  <a:srgbClr val="404040"/>
                </a:solidFill>
                <a:latin typeface="Calibri"/>
                <a:cs typeface="Calibri"/>
              </a:rPr>
              <a:t>use cessation </a:t>
            </a:r>
            <a:r>
              <a:rPr lang="en-US" sz="2200" spc="-15" dirty="0">
                <a:solidFill>
                  <a:srgbClr val="404040"/>
                </a:solidFill>
                <a:latin typeface="Calibri"/>
                <a:cs typeface="Calibri"/>
              </a:rPr>
              <a:t>programs </a:t>
            </a:r>
            <a:r>
              <a:rPr lang="en-US" sz="2200" spc="-10" dirty="0">
                <a:solidFill>
                  <a:srgbClr val="404040"/>
                </a:solidFill>
                <a:latin typeface="Calibri"/>
                <a:cs typeface="Calibri"/>
              </a:rPr>
              <a:t>beyond what </a:t>
            </a:r>
            <a:r>
              <a:rPr lang="en-US" sz="2200" spc="-5" dirty="0">
                <a:solidFill>
                  <a:srgbClr val="404040"/>
                </a:solidFill>
                <a:latin typeface="Calibri"/>
                <a:cs typeface="Calibri"/>
              </a:rPr>
              <a:t>is </a:t>
            </a:r>
            <a:r>
              <a:rPr lang="en-US" sz="2200" spc="-20" dirty="0">
                <a:solidFill>
                  <a:srgbClr val="404040"/>
                </a:solidFill>
                <a:latin typeface="Calibri"/>
                <a:cs typeface="Calibri"/>
              </a:rPr>
              <a:t>covered </a:t>
            </a:r>
            <a:r>
              <a:rPr lang="en-US" sz="2200" spc="-10" dirty="0">
                <a:solidFill>
                  <a:srgbClr val="404040"/>
                </a:solidFill>
                <a:latin typeface="Calibri"/>
                <a:cs typeface="Calibri"/>
              </a:rPr>
              <a:t>under the  </a:t>
            </a:r>
            <a:r>
              <a:rPr lang="en-US" sz="2200" spc="-15" dirty="0">
                <a:solidFill>
                  <a:srgbClr val="404040"/>
                </a:solidFill>
                <a:latin typeface="Calibri"/>
                <a:cs typeface="Calibri"/>
              </a:rPr>
              <a:t>Preventive </a:t>
            </a:r>
            <a:r>
              <a:rPr lang="en-US" sz="2200" spc="-5" dirty="0">
                <a:solidFill>
                  <a:srgbClr val="404040"/>
                </a:solidFill>
                <a:latin typeface="Calibri"/>
                <a:cs typeface="Calibri"/>
              </a:rPr>
              <a:t>Services </a:t>
            </a:r>
            <a:r>
              <a:rPr lang="en-US" sz="2200" spc="-10" dirty="0">
                <a:solidFill>
                  <a:srgbClr val="404040"/>
                </a:solidFill>
                <a:latin typeface="Calibri"/>
                <a:cs typeface="Calibri"/>
              </a:rPr>
              <a:t>benefit</a:t>
            </a:r>
          </a:p>
          <a:p>
            <a:pPr marL="788035" marR="5080" lvl="1" indent="-287020">
              <a:lnSpc>
                <a:spcPct val="100000"/>
              </a:lnSpc>
              <a:buClr>
                <a:srgbClr val="ACD333"/>
              </a:buClr>
              <a:buSzPct val="79545"/>
              <a:buFont typeface="Wingdings"/>
              <a:buChar char=""/>
              <a:tabLst>
                <a:tab pos="789305" algn="l"/>
              </a:tabLst>
            </a:pPr>
            <a:r>
              <a:rPr lang="en-US" sz="2200" spc="-10" dirty="0">
                <a:solidFill>
                  <a:srgbClr val="404040"/>
                </a:solidFill>
                <a:latin typeface="Calibri"/>
                <a:cs typeface="Calibri"/>
              </a:rPr>
              <a:t>In-Home Support Service (Papa Pals)</a:t>
            </a:r>
          </a:p>
          <a:p>
            <a:pPr marL="788035" marR="5080" lvl="1" indent="-287020">
              <a:lnSpc>
                <a:spcPct val="100000"/>
              </a:lnSpc>
              <a:buClr>
                <a:srgbClr val="ACD333"/>
              </a:buClr>
              <a:buSzPct val="79545"/>
              <a:buFont typeface="Wingdings"/>
              <a:buChar char=""/>
              <a:tabLst>
                <a:tab pos="789305" algn="l"/>
              </a:tabLst>
            </a:pPr>
            <a:r>
              <a:rPr lang="en-US" sz="2200" dirty="0">
                <a:latin typeface="Calibri"/>
                <a:cs typeface="Calibri"/>
              </a:rPr>
              <a:t>Healthy Foods Card</a:t>
            </a:r>
          </a:p>
          <a:p>
            <a:pPr marL="788035" marR="5080" lvl="1" indent="-287020">
              <a:lnSpc>
                <a:spcPct val="100000"/>
              </a:lnSpc>
              <a:buClr>
                <a:srgbClr val="ACD333"/>
              </a:buClr>
              <a:buSzPct val="79545"/>
              <a:buFont typeface="Wingdings"/>
              <a:buChar char=""/>
              <a:tabLst>
                <a:tab pos="789305" algn="l"/>
              </a:tabLst>
            </a:pPr>
            <a:r>
              <a:rPr lang="en-US" sz="2200" dirty="0">
                <a:latin typeface="Calibri"/>
                <a:cs typeface="Calibri"/>
              </a:rPr>
              <a:t>Flex Card up to $500 every year (DSNP members)</a:t>
            </a:r>
          </a:p>
          <a:p>
            <a:pPr marL="788035" lvl="1" indent="-287020">
              <a:lnSpc>
                <a:spcPct val="100000"/>
              </a:lnSpc>
              <a:buClr>
                <a:srgbClr val="ACD333"/>
              </a:buClr>
              <a:buSzPct val="79545"/>
              <a:buFont typeface="Wingdings"/>
              <a:buChar char=""/>
              <a:tabLst>
                <a:tab pos="789305" algn="l"/>
              </a:tabLst>
            </a:pPr>
            <a:r>
              <a:rPr lang="en-US" sz="2200" spc="-10" dirty="0">
                <a:solidFill>
                  <a:srgbClr val="404040"/>
                </a:solidFill>
                <a:latin typeface="Calibri"/>
                <a:cs typeface="Calibri"/>
              </a:rPr>
              <a:t>Meals delivery </a:t>
            </a:r>
            <a:r>
              <a:rPr lang="en-US" sz="2200" spc="-5" dirty="0">
                <a:solidFill>
                  <a:srgbClr val="404040"/>
                </a:solidFill>
                <a:latin typeface="Calibri"/>
                <a:cs typeface="Calibri"/>
              </a:rPr>
              <a:t>services </a:t>
            </a:r>
            <a:r>
              <a:rPr lang="en-US" sz="2200" spc="-10" dirty="0">
                <a:solidFill>
                  <a:srgbClr val="404040"/>
                </a:solidFill>
                <a:latin typeface="Calibri"/>
                <a:cs typeface="Calibri"/>
              </a:rPr>
              <a:t>following </a:t>
            </a:r>
            <a:r>
              <a:rPr lang="en-US" sz="2200" spc="-5" dirty="0">
                <a:solidFill>
                  <a:srgbClr val="404040"/>
                </a:solidFill>
                <a:latin typeface="Calibri"/>
                <a:cs typeface="Calibri"/>
              </a:rPr>
              <a:t>a </a:t>
            </a:r>
            <a:r>
              <a:rPr lang="en-US" sz="2200" spc="-10" dirty="0">
                <a:solidFill>
                  <a:srgbClr val="404040"/>
                </a:solidFill>
                <a:latin typeface="Calibri"/>
                <a:cs typeface="Calibri"/>
              </a:rPr>
              <a:t>hospital </a:t>
            </a:r>
            <a:r>
              <a:rPr lang="en-US" sz="2200" spc="-25" dirty="0">
                <a:solidFill>
                  <a:srgbClr val="404040"/>
                </a:solidFill>
                <a:latin typeface="Calibri"/>
                <a:cs typeface="Calibri"/>
              </a:rPr>
              <a:t>stay </a:t>
            </a:r>
            <a:r>
              <a:rPr lang="en-US" sz="2200" spc="-10" dirty="0">
                <a:solidFill>
                  <a:srgbClr val="404040"/>
                </a:solidFill>
                <a:latin typeface="Calibri"/>
                <a:cs typeface="Calibri"/>
              </a:rPr>
              <a:t>(2 meals/day </a:t>
            </a:r>
            <a:r>
              <a:rPr lang="en-US" sz="2200" spc="-20" dirty="0">
                <a:solidFill>
                  <a:srgbClr val="404040"/>
                </a:solidFill>
                <a:latin typeface="Calibri"/>
                <a:cs typeface="Calibri"/>
              </a:rPr>
              <a:t>for </a:t>
            </a:r>
            <a:r>
              <a:rPr lang="en-US" sz="2200" spc="-5" dirty="0">
                <a:solidFill>
                  <a:srgbClr val="404040"/>
                </a:solidFill>
                <a:latin typeface="Calibri"/>
                <a:cs typeface="Calibri"/>
              </a:rPr>
              <a:t>7</a:t>
            </a:r>
            <a:r>
              <a:rPr lang="en-US" sz="2200" spc="100" dirty="0">
                <a:solidFill>
                  <a:srgbClr val="404040"/>
                </a:solidFill>
                <a:latin typeface="Calibri"/>
                <a:cs typeface="Calibri"/>
              </a:rPr>
              <a:t> </a:t>
            </a:r>
            <a:r>
              <a:rPr lang="en-US" sz="2200" spc="-15" dirty="0">
                <a:solidFill>
                  <a:srgbClr val="404040"/>
                </a:solidFill>
                <a:latin typeface="Calibri"/>
                <a:cs typeface="Calibri"/>
              </a:rPr>
              <a:t>days)</a:t>
            </a:r>
            <a:endParaRPr lang="en-US" sz="2200" dirty="0">
              <a:latin typeface="Calibri"/>
              <a:cs typeface="Calibri"/>
            </a:endParaRPr>
          </a:p>
          <a:p>
            <a:endParaRPr lang="en-US" dirty="0"/>
          </a:p>
        </p:txBody>
      </p:sp>
      <p:sp>
        <p:nvSpPr>
          <p:cNvPr id="4" name="Slide Number Placeholder 3">
            <a:extLst>
              <a:ext uri="{FF2B5EF4-FFF2-40B4-BE49-F238E27FC236}">
                <a16:creationId xmlns:a16="http://schemas.microsoft.com/office/drawing/2014/main" id="{6AA7E606-78E0-C9CB-CBDD-B4EB2E789062}"/>
              </a:ext>
            </a:extLst>
          </p:cNvPr>
          <p:cNvSpPr>
            <a:spLocks noGrp="1"/>
          </p:cNvSpPr>
          <p:nvPr>
            <p:ph type="sldNum" sz="quarter" idx="12"/>
          </p:nvPr>
        </p:nvSpPr>
        <p:spPr/>
        <p:txBody>
          <a:bodyPr/>
          <a:lstStyle/>
          <a:p>
            <a:fld id="{8283934B-4397-40A0-9766-8EC76AE632B6}" type="slidenum">
              <a:rPr lang="en-US" smtClean="0"/>
              <a:t>12</a:t>
            </a:fld>
            <a:endParaRPr lang="en-US" dirty="0"/>
          </a:p>
        </p:txBody>
      </p:sp>
    </p:spTree>
    <p:extLst>
      <p:ext uri="{BB962C8B-B14F-4D97-AF65-F5344CB8AC3E}">
        <p14:creationId xmlns:p14="http://schemas.microsoft.com/office/powerpoint/2010/main" val="3042555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5D39C-E875-772D-2563-06FA97663925}"/>
              </a:ext>
            </a:extLst>
          </p:cNvPr>
          <p:cNvSpPr>
            <a:spLocks noGrp="1"/>
          </p:cNvSpPr>
          <p:nvPr>
            <p:ph type="title"/>
          </p:nvPr>
        </p:nvSpPr>
        <p:spPr/>
        <p:txBody>
          <a:bodyPr/>
          <a:lstStyle/>
          <a:p>
            <a:r>
              <a:rPr lang="en-US" dirty="0">
                <a:solidFill>
                  <a:srgbClr val="002060"/>
                </a:solidFill>
              </a:rPr>
              <a:t>SNP Model of Care Elements</a:t>
            </a:r>
          </a:p>
        </p:txBody>
      </p:sp>
      <p:sp>
        <p:nvSpPr>
          <p:cNvPr id="3" name="Content Placeholder 2">
            <a:extLst>
              <a:ext uri="{FF2B5EF4-FFF2-40B4-BE49-F238E27FC236}">
                <a16:creationId xmlns:a16="http://schemas.microsoft.com/office/drawing/2014/main" id="{FC558278-D670-4165-AED9-02CE9A5E852C}"/>
              </a:ext>
            </a:extLst>
          </p:cNvPr>
          <p:cNvSpPr>
            <a:spLocks noGrp="1"/>
          </p:cNvSpPr>
          <p:nvPr>
            <p:ph sz="half" idx="1"/>
          </p:nvPr>
        </p:nvSpPr>
        <p:spPr>
          <a:xfrm>
            <a:off x="457200" y="1536192"/>
            <a:ext cx="7696200" cy="5047170"/>
          </a:xfrm>
        </p:spPr>
        <p:txBody>
          <a:bodyPr>
            <a:normAutofit fontScale="77500" lnSpcReduction="20000"/>
          </a:bodyPr>
          <a:lstStyle/>
          <a:p>
            <a:r>
              <a:rPr lang="en-US" dirty="0"/>
              <a:t>SNP Model of Care is the overall plan for SNP structure, processes, resources, and requirements.</a:t>
            </a:r>
          </a:p>
          <a:p>
            <a:r>
              <a:rPr lang="en-US" dirty="0"/>
              <a:t>Centers for Medicare and Medicaid Services (CMS) requires all Medicare Advantage Special Needs Plans (SNPs) to develop and implement a Model of Care. The MOC is evaluated and approved by NCQA according to the CMS guidelines.</a:t>
            </a:r>
          </a:p>
          <a:p>
            <a:r>
              <a:rPr lang="en-US" dirty="0"/>
              <a:t>SNP Model of Care is comprised of four clinical and non-clinical elements:</a:t>
            </a:r>
          </a:p>
          <a:p>
            <a:pPr lvl="1">
              <a:buFont typeface="Courier New" panose="02070309020205020404" pitchFamily="49" charset="0"/>
              <a:buChar char="o"/>
            </a:pPr>
            <a:r>
              <a:rPr lang="en-US" dirty="0"/>
              <a:t>Description of the SNP Population (MOC 1)</a:t>
            </a:r>
          </a:p>
          <a:p>
            <a:pPr lvl="1">
              <a:buFont typeface="Courier New" panose="02070309020205020404" pitchFamily="49" charset="0"/>
              <a:buChar char="o"/>
            </a:pPr>
            <a:r>
              <a:rPr lang="en-US" dirty="0"/>
              <a:t>Care Coordination (MOC 2)</a:t>
            </a:r>
          </a:p>
          <a:p>
            <a:pPr lvl="2">
              <a:buFont typeface="Wingdings" panose="05000000000000000000" pitchFamily="2" charset="2"/>
              <a:buChar char="v"/>
            </a:pPr>
            <a:r>
              <a:rPr lang="en-US" dirty="0"/>
              <a:t>Health Risk Assessment Tool (HRAT)</a:t>
            </a:r>
          </a:p>
          <a:p>
            <a:pPr lvl="2">
              <a:buFont typeface="Wingdings" panose="05000000000000000000" pitchFamily="2" charset="2"/>
              <a:buChar char="v"/>
            </a:pPr>
            <a:r>
              <a:rPr lang="en-US" dirty="0"/>
              <a:t>Face-to-Face Encounter</a:t>
            </a:r>
          </a:p>
          <a:p>
            <a:pPr lvl="2">
              <a:buFont typeface="Wingdings" panose="05000000000000000000" pitchFamily="2" charset="2"/>
              <a:buChar char="v"/>
            </a:pPr>
            <a:r>
              <a:rPr lang="en-US" dirty="0"/>
              <a:t>The Individualized Care Plan (ICP)</a:t>
            </a:r>
          </a:p>
          <a:p>
            <a:pPr lvl="2">
              <a:buFont typeface="Wingdings" panose="05000000000000000000" pitchFamily="2" charset="2"/>
              <a:buChar char="v"/>
            </a:pPr>
            <a:r>
              <a:rPr lang="en-US" dirty="0"/>
              <a:t>The Interdisciplinary Care Team (ICT)</a:t>
            </a:r>
          </a:p>
          <a:p>
            <a:pPr lvl="2">
              <a:buFont typeface="Wingdings" panose="05000000000000000000" pitchFamily="2" charset="2"/>
              <a:buChar char="v"/>
            </a:pPr>
            <a:r>
              <a:rPr lang="en-US" dirty="0"/>
              <a:t>Care Transition Protocol</a:t>
            </a:r>
          </a:p>
          <a:p>
            <a:pPr lvl="1">
              <a:buFont typeface="Courier New" panose="02070309020205020404" pitchFamily="49" charset="0"/>
              <a:buChar char="o"/>
            </a:pPr>
            <a:r>
              <a:rPr lang="en-US" dirty="0"/>
              <a:t>SNP Provider Network (MOC 3)</a:t>
            </a:r>
          </a:p>
          <a:p>
            <a:pPr lvl="1">
              <a:buFont typeface="Courier New" panose="02070309020205020404" pitchFamily="49" charset="0"/>
              <a:buChar char="o"/>
            </a:pPr>
            <a:r>
              <a:rPr lang="en-US" dirty="0"/>
              <a:t>Quality Measurements and Performance Improvement (MOC 4)</a:t>
            </a:r>
          </a:p>
        </p:txBody>
      </p:sp>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13</a:t>
            </a:fld>
            <a:endParaRPr lang="en-US" dirty="0"/>
          </a:p>
        </p:txBody>
      </p:sp>
    </p:spTree>
    <p:extLst>
      <p:ext uri="{BB962C8B-B14F-4D97-AF65-F5344CB8AC3E}">
        <p14:creationId xmlns:p14="http://schemas.microsoft.com/office/powerpoint/2010/main" val="2232417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71F33AE-BE2A-AE18-C07B-E6A170FEBA3F}"/>
              </a:ext>
            </a:extLst>
          </p:cNvPr>
          <p:cNvSpPr>
            <a:spLocks noGrp="1"/>
          </p:cNvSpPr>
          <p:nvPr>
            <p:ph type="title"/>
          </p:nvPr>
        </p:nvSpPr>
        <p:spPr>
          <a:xfrm>
            <a:off x="457200" y="274638"/>
            <a:ext cx="7620000" cy="1143000"/>
          </a:xfrm>
        </p:spPr>
        <p:txBody>
          <a:bodyPr/>
          <a:lstStyle/>
          <a:p>
            <a:r>
              <a:rPr lang="en-US" sz="3600" dirty="0">
                <a:solidFill>
                  <a:schemeClr val="accent6">
                    <a:lumMod val="75000"/>
                  </a:schemeClr>
                </a:solidFill>
              </a:rPr>
              <a:t>MOC 1: Target Population</a:t>
            </a:r>
          </a:p>
        </p:txBody>
      </p:sp>
      <p:sp>
        <p:nvSpPr>
          <p:cNvPr id="11" name="Content Placeholder 2">
            <a:extLst>
              <a:ext uri="{FF2B5EF4-FFF2-40B4-BE49-F238E27FC236}">
                <a16:creationId xmlns:a16="http://schemas.microsoft.com/office/drawing/2014/main" id="{F9AFAC28-6AF0-88F5-B12F-F73D92B140E1}"/>
              </a:ext>
            </a:extLst>
          </p:cNvPr>
          <p:cNvSpPr>
            <a:spLocks noGrp="1"/>
          </p:cNvSpPr>
          <p:nvPr>
            <p:ph sz="half" idx="1"/>
          </p:nvPr>
        </p:nvSpPr>
        <p:spPr>
          <a:xfrm>
            <a:off x="457200" y="1295400"/>
            <a:ext cx="7772400" cy="5181600"/>
          </a:xfrm>
        </p:spPr>
        <p:txBody>
          <a:bodyPr>
            <a:normAutofit fontScale="55000" lnSpcReduction="20000"/>
          </a:bodyPr>
          <a:lstStyle/>
          <a:p>
            <a:pPr marL="0" indent="0">
              <a:buNone/>
            </a:pPr>
            <a:r>
              <a:rPr lang="en-US" dirty="0"/>
              <a:t>SNP MOCs must identify and describe the target population, including health and social factors, and unique characteristics of each SNP type.</a:t>
            </a:r>
          </a:p>
          <a:p>
            <a:pPr marL="0" indent="0">
              <a:buNone/>
            </a:pPr>
            <a:r>
              <a:rPr lang="en-US" dirty="0"/>
              <a:t>Our MOCs:</a:t>
            </a:r>
          </a:p>
          <a:p>
            <a:r>
              <a:rPr lang="en-US" dirty="0"/>
              <a:t>Provide a foundation upon which the remaining measures build a complete continuum of care (e.g., </a:t>
            </a:r>
            <a:r>
              <a:rPr lang="en-US" sz="2500" dirty="0"/>
              <a:t>end-of-life &amp; special considerations) for current and potential members UHP intends to serve</a:t>
            </a:r>
          </a:p>
          <a:p>
            <a:pPr marL="114300" indent="0" algn="l" rtl="0" fontAlgn="base">
              <a:buNone/>
            </a:pPr>
            <a:endParaRPr lang="en-US" sz="2500" b="0" i="0" dirty="0">
              <a:solidFill>
                <a:srgbClr val="000000"/>
              </a:solidFill>
              <a:effectLst/>
            </a:endParaRPr>
          </a:p>
          <a:p>
            <a:pPr marL="114300" indent="0" algn="l" rtl="0" fontAlgn="base">
              <a:buNone/>
            </a:pPr>
            <a:r>
              <a:rPr lang="en-US" sz="2500" b="0" i="0" dirty="0">
                <a:solidFill>
                  <a:srgbClr val="000000"/>
                </a:solidFill>
                <a:effectLst/>
              </a:rPr>
              <a:t>Specifically, within the C-SNP, the most vulnerable members are those with one or more qualifying C-SNP diagnosis(es) in poor control, with any of the following factors or combination of factors: </a:t>
            </a:r>
          </a:p>
          <a:p>
            <a:pPr marL="114300" indent="0" algn="l" rtl="0" fontAlgn="base">
              <a:buNone/>
            </a:pPr>
            <a:r>
              <a:rPr lang="en-US" sz="2500" b="0" i="0" dirty="0">
                <a:solidFill>
                  <a:srgbClr val="000000"/>
                </a:solidFill>
                <a:effectLst/>
              </a:rPr>
              <a:t> </a:t>
            </a:r>
          </a:p>
          <a:p>
            <a:pPr algn="l" rtl="0" fontAlgn="base">
              <a:buFont typeface="Arial" panose="020B0604020202020204" pitchFamily="34" charset="0"/>
              <a:buChar char="•"/>
            </a:pPr>
            <a:r>
              <a:rPr lang="en-US" sz="2500" b="0" i="0" dirty="0">
                <a:solidFill>
                  <a:srgbClr val="000000"/>
                </a:solidFill>
                <a:effectLst/>
              </a:rPr>
              <a:t>Sedentary or debilitated lifestyle </a:t>
            </a:r>
          </a:p>
          <a:p>
            <a:pPr algn="l" rtl="0" fontAlgn="base">
              <a:buFont typeface="Arial" panose="020B0604020202020204" pitchFamily="34" charset="0"/>
              <a:buChar char="•"/>
            </a:pPr>
            <a:r>
              <a:rPr lang="en-US" sz="2500" b="0" i="0" dirty="0">
                <a:solidFill>
                  <a:srgbClr val="000000"/>
                </a:solidFill>
                <a:effectLst/>
              </a:rPr>
              <a:t>Non-adherent to treatment plan </a:t>
            </a:r>
          </a:p>
          <a:p>
            <a:pPr algn="l" rtl="0" fontAlgn="base">
              <a:buFont typeface="Arial" panose="020B0604020202020204" pitchFamily="34" charset="0"/>
              <a:buChar char="•"/>
            </a:pPr>
            <a:r>
              <a:rPr lang="en-US" sz="2500" dirty="0">
                <a:solidFill>
                  <a:srgbClr val="000000"/>
                </a:solidFill>
              </a:rPr>
              <a:t>U</a:t>
            </a:r>
            <a:r>
              <a:rPr lang="en-US" sz="2500" b="0" i="0" dirty="0">
                <a:solidFill>
                  <a:srgbClr val="000000"/>
                </a:solidFill>
                <a:effectLst/>
              </a:rPr>
              <a:t>ncontrolled or poorly managed behavioral health conditions  </a:t>
            </a:r>
          </a:p>
          <a:p>
            <a:pPr algn="l" rtl="0" fontAlgn="base">
              <a:buFont typeface="Arial" panose="020B0604020202020204" pitchFamily="34" charset="0"/>
              <a:buChar char="•"/>
            </a:pPr>
            <a:r>
              <a:rPr lang="en-US" sz="2500" dirty="0">
                <a:solidFill>
                  <a:srgbClr val="000000"/>
                </a:solidFill>
              </a:rPr>
              <a:t>A</a:t>
            </a:r>
            <a:r>
              <a:rPr lang="en-US" sz="2500" b="0" i="0" dirty="0">
                <a:solidFill>
                  <a:srgbClr val="000000"/>
                </a:solidFill>
                <a:effectLst/>
              </a:rPr>
              <a:t>dvanced age/frailty and solo living situation </a:t>
            </a:r>
          </a:p>
          <a:p>
            <a:pPr algn="l" rtl="0" fontAlgn="base">
              <a:buFont typeface="Arial" panose="020B0604020202020204" pitchFamily="34" charset="0"/>
              <a:buChar char="•"/>
            </a:pPr>
            <a:r>
              <a:rPr lang="en-US" sz="2500" dirty="0">
                <a:solidFill>
                  <a:srgbClr val="000000"/>
                </a:solidFill>
              </a:rPr>
              <a:t>Limited or complete lack of social support system/caregiver </a:t>
            </a:r>
          </a:p>
          <a:p>
            <a:pPr algn="l" rtl="0" fontAlgn="base">
              <a:buFont typeface="Arial" panose="020B0604020202020204" pitchFamily="34" charset="0"/>
              <a:buChar char="•"/>
            </a:pPr>
            <a:r>
              <a:rPr lang="en-US" sz="2500" b="0" i="0" dirty="0">
                <a:solidFill>
                  <a:srgbClr val="000000"/>
                </a:solidFill>
                <a:effectLst/>
              </a:rPr>
              <a:t>Inadequate housing/transportation,  </a:t>
            </a:r>
          </a:p>
          <a:p>
            <a:pPr algn="l" rtl="0" fontAlgn="base">
              <a:buFont typeface="Arial" panose="020B0604020202020204" pitchFamily="34" charset="0"/>
              <a:buChar char="•"/>
            </a:pPr>
            <a:r>
              <a:rPr lang="en-US" sz="2500" dirty="0">
                <a:solidFill>
                  <a:srgbClr val="000000"/>
                </a:solidFill>
              </a:rPr>
              <a:t>L</a:t>
            </a:r>
            <a:r>
              <a:rPr lang="en-US" sz="2500" b="0" i="0" dirty="0">
                <a:solidFill>
                  <a:srgbClr val="000000"/>
                </a:solidFill>
                <a:effectLst/>
              </a:rPr>
              <a:t>ow health literacy </a:t>
            </a:r>
          </a:p>
          <a:p>
            <a:pPr algn="l" rtl="0" fontAlgn="base">
              <a:buFont typeface="Arial" panose="020B0604020202020204" pitchFamily="34" charset="0"/>
              <a:buChar char="•"/>
            </a:pPr>
            <a:r>
              <a:rPr lang="en-US" sz="2500" dirty="0">
                <a:solidFill>
                  <a:srgbClr val="000000"/>
                </a:solidFill>
              </a:rPr>
              <a:t>Low socioeconomic status </a:t>
            </a:r>
          </a:p>
          <a:p>
            <a:pPr algn="l" rtl="0" fontAlgn="base">
              <a:buFont typeface="Arial" panose="020B0604020202020204" pitchFamily="34" charset="0"/>
              <a:buChar char="•"/>
            </a:pPr>
            <a:r>
              <a:rPr lang="en-US" sz="2500" dirty="0">
                <a:solidFill>
                  <a:srgbClr val="000000"/>
                </a:solidFill>
              </a:rPr>
              <a:t>L</a:t>
            </a:r>
            <a:r>
              <a:rPr lang="en-US" sz="2500" b="0" i="0" dirty="0">
                <a:solidFill>
                  <a:srgbClr val="000000"/>
                </a:solidFill>
                <a:effectLst/>
              </a:rPr>
              <a:t>ow English language proficiency  </a:t>
            </a:r>
          </a:p>
          <a:p>
            <a:pPr algn="l" rtl="0" fontAlgn="base">
              <a:buFont typeface="Arial" panose="020B0604020202020204" pitchFamily="34" charset="0"/>
              <a:buChar char="•"/>
            </a:pPr>
            <a:r>
              <a:rPr lang="en-US" sz="2500" dirty="0">
                <a:solidFill>
                  <a:srgbClr val="000000"/>
                </a:solidFill>
              </a:rPr>
              <a:t>V</a:t>
            </a:r>
            <a:r>
              <a:rPr lang="en-US" sz="2500" b="0" i="0" dirty="0">
                <a:solidFill>
                  <a:srgbClr val="000000"/>
                </a:solidFill>
                <a:effectLst/>
              </a:rPr>
              <a:t>isual problems </a:t>
            </a:r>
          </a:p>
          <a:p>
            <a:pPr algn="l" rtl="0" fontAlgn="base">
              <a:buFont typeface="Arial" panose="020B0604020202020204" pitchFamily="34" charset="0"/>
              <a:buChar char="•"/>
            </a:pPr>
            <a:r>
              <a:rPr lang="en-US" sz="2500" dirty="0">
                <a:solidFill>
                  <a:srgbClr val="000000"/>
                </a:solidFill>
              </a:rPr>
              <a:t>H</a:t>
            </a:r>
            <a:r>
              <a:rPr lang="en-US" sz="2500" b="0" i="0" dirty="0">
                <a:solidFill>
                  <a:srgbClr val="000000"/>
                </a:solidFill>
                <a:effectLst/>
              </a:rPr>
              <a:t>earing problems  </a:t>
            </a:r>
          </a:p>
          <a:p>
            <a:pPr algn="l" rtl="0" fontAlgn="base">
              <a:buFont typeface="Arial" panose="020B0604020202020204" pitchFamily="34" charset="0"/>
              <a:buChar char="•"/>
            </a:pPr>
            <a:r>
              <a:rPr lang="en-US" sz="2500" dirty="0">
                <a:solidFill>
                  <a:srgbClr val="000000"/>
                </a:solidFill>
              </a:rPr>
              <a:t>S</a:t>
            </a:r>
            <a:r>
              <a:rPr lang="en-US" sz="2500" b="0" i="0" dirty="0">
                <a:solidFill>
                  <a:srgbClr val="000000"/>
                </a:solidFill>
                <a:effectLst/>
              </a:rPr>
              <a:t>hort and long-term memory deficits </a:t>
            </a:r>
          </a:p>
          <a:p>
            <a:pPr algn="l" rtl="0" fontAlgn="base">
              <a:buFont typeface="Arial" panose="020B0604020202020204" pitchFamily="34" charset="0"/>
              <a:buChar char="•"/>
            </a:pPr>
            <a:r>
              <a:rPr lang="en-US" sz="2500" dirty="0">
                <a:solidFill>
                  <a:srgbClr val="000000"/>
                </a:solidFill>
              </a:rPr>
              <a:t>Excessive</a:t>
            </a:r>
            <a:r>
              <a:rPr lang="en-US" sz="2500" b="0" i="0" dirty="0">
                <a:solidFill>
                  <a:srgbClr val="000000"/>
                </a:solidFill>
                <a:effectLst/>
              </a:rPr>
              <a:t> or inappropriate use of hospitalization and/or ER visits </a:t>
            </a:r>
          </a:p>
          <a:p>
            <a:pPr marL="114300" indent="0">
              <a:buNone/>
            </a:pPr>
            <a:endParaRPr lang="en-US" dirty="0"/>
          </a:p>
          <a:p>
            <a:pPr marL="114300" indent="0">
              <a:buNone/>
            </a:pPr>
            <a:endParaRPr lang="en-US" dirty="0"/>
          </a:p>
        </p:txBody>
      </p:sp>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a:xfrm>
            <a:off x="8531788" y="5648960"/>
            <a:ext cx="548640" cy="396240"/>
          </a:xfrm>
        </p:spPr>
        <p:txBody>
          <a:bodyPr anchor="ctr">
            <a:normAutofit/>
          </a:bodyPr>
          <a:lstStyle/>
          <a:p>
            <a:pPr>
              <a:spcAft>
                <a:spcPts val="600"/>
              </a:spcAft>
            </a:pPr>
            <a:fld id="{8283934B-4397-40A0-9766-8EC76AE632B6}" type="slidenum">
              <a:rPr lang="en-US" smtClean="0"/>
              <a:pPr>
                <a:spcAft>
                  <a:spcPts val="600"/>
                </a:spcAft>
              </a:pPr>
              <a:t>14</a:t>
            </a:fld>
            <a:endParaRPr lang="en-US"/>
          </a:p>
        </p:txBody>
      </p:sp>
    </p:spTree>
    <p:extLst>
      <p:ext uri="{BB962C8B-B14F-4D97-AF65-F5344CB8AC3E}">
        <p14:creationId xmlns:p14="http://schemas.microsoft.com/office/powerpoint/2010/main" val="133829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582D9-C520-6DCC-AE5A-39C84ECD463F}"/>
              </a:ext>
            </a:extLst>
          </p:cNvPr>
          <p:cNvSpPr>
            <a:spLocks noGrp="1"/>
          </p:cNvSpPr>
          <p:nvPr>
            <p:ph type="title"/>
          </p:nvPr>
        </p:nvSpPr>
        <p:spPr/>
        <p:txBody>
          <a:bodyPr/>
          <a:lstStyle/>
          <a:p>
            <a:r>
              <a:rPr lang="en-US" dirty="0">
                <a:solidFill>
                  <a:schemeClr val="accent6">
                    <a:lumMod val="75000"/>
                  </a:schemeClr>
                </a:solidFill>
              </a:rPr>
              <a:t>MOC 2: Care Coordination</a:t>
            </a:r>
          </a:p>
        </p:txBody>
      </p:sp>
      <p:sp>
        <p:nvSpPr>
          <p:cNvPr id="3" name="Content Placeholder 2">
            <a:extLst>
              <a:ext uri="{FF2B5EF4-FFF2-40B4-BE49-F238E27FC236}">
                <a16:creationId xmlns:a16="http://schemas.microsoft.com/office/drawing/2014/main" id="{CB129842-6F7B-11F5-1B55-2154BD901F64}"/>
              </a:ext>
            </a:extLst>
          </p:cNvPr>
          <p:cNvSpPr>
            <a:spLocks noGrp="1"/>
          </p:cNvSpPr>
          <p:nvPr>
            <p:ph idx="1"/>
          </p:nvPr>
        </p:nvSpPr>
        <p:spPr/>
        <p:txBody>
          <a:bodyPr/>
          <a:lstStyle/>
          <a:p>
            <a:r>
              <a:rPr lang="en-US" dirty="0"/>
              <a:t>Health Risk Assessments (HRA)  </a:t>
            </a:r>
          </a:p>
          <a:p>
            <a:r>
              <a:rPr lang="en-US" dirty="0"/>
              <a:t>Face-to-Face Encounter  </a:t>
            </a:r>
          </a:p>
          <a:p>
            <a:r>
              <a:rPr lang="en-US" dirty="0"/>
              <a:t>Individualized Care Plans (ICP) </a:t>
            </a:r>
          </a:p>
          <a:p>
            <a:r>
              <a:rPr lang="en-US" dirty="0"/>
              <a:t>Interdisciplinary Care Team (ICT) Meetings  </a:t>
            </a:r>
          </a:p>
          <a:p>
            <a:r>
              <a:rPr lang="en-US" dirty="0"/>
              <a:t>Care Transition Protocols</a:t>
            </a:r>
          </a:p>
        </p:txBody>
      </p:sp>
      <p:sp>
        <p:nvSpPr>
          <p:cNvPr id="4" name="Slide Number Placeholder 3">
            <a:extLst>
              <a:ext uri="{FF2B5EF4-FFF2-40B4-BE49-F238E27FC236}">
                <a16:creationId xmlns:a16="http://schemas.microsoft.com/office/drawing/2014/main" id="{419F539D-097A-E87F-5DDE-6E3C5F0C2C99}"/>
              </a:ext>
            </a:extLst>
          </p:cNvPr>
          <p:cNvSpPr>
            <a:spLocks noGrp="1"/>
          </p:cNvSpPr>
          <p:nvPr>
            <p:ph type="sldNum" sz="quarter" idx="12"/>
          </p:nvPr>
        </p:nvSpPr>
        <p:spPr/>
        <p:txBody>
          <a:bodyPr/>
          <a:lstStyle/>
          <a:p>
            <a:fld id="{8283934B-4397-40A0-9766-8EC76AE632B6}" type="slidenum">
              <a:rPr lang="en-US" smtClean="0"/>
              <a:t>15</a:t>
            </a:fld>
            <a:endParaRPr lang="en-US" dirty="0"/>
          </a:p>
        </p:txBody>
      </p:sp>
    </p:spTree>
    <p:extLst>
      <p:ext uri="{BB962C8B-B14F-4D97-AF65-F5344CB8AC3E}">
        <p14:creationId xmlns:p14="http://schemas.microsoft.com/office/powerpoint/2010/main" val="36228696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5D39C-E875-772D-2563-06FA97663925}"/>
              </a:ext>
            </a:extLst>
          </p:cNvPr>
          <p:cNvSpPr>
            <a:spLocks noGrp="1"/>
          </p:cNvSpPr>
          <p:nvPr>
            <p:ph type="title"/>
          </p:nvPr>
        </p:nvSpPr>
        <p:spPr/>
        <p:txBody>
          <a:bodyPr/>
          <a:lstStyle/>
          <a:p>
            <a:r>
              <a:rPr lang="en-US" sz="3600" dirty="0">
                <a:solidFill>
                  <a:schemeClr val="accent6">
                    <a:lumMod val="75000"/>
                  </a:schemeClr>
                </a:solidFill>
              </a:rPr>
              <a:t>Health Risk Assessment (HRA)</a:t>
            </a:r>
          </a:p>
        </p:txBody>
      </p:sp>
      <p:sp>
        <p:nvSpPr>
          <p:cNvPr id="5" name="Content Placeholder 4">
            <a:extLst>
              <a:ext uri="{FF2B5EF4-FFF2-40B4-BE49-F238E27FC236}">
                <a16:creationId xmlns:a16="http://schemas.microsoft.com/office/drawing/2014/main" id="{3C03B4FB-F5B1-20C0-14C6-48D544F28F2D}"/>
              </a:ext>
            </a:extLst>
          </p:cNvPr>
          <p:cNvSpPr>
            <a:spLocks noGrp="1"/>
          </p:cNvSpPr>
          <p:nvPr>
            <p:ph sz="half" idx="1"/>
          </p:nvPr>
        </p:nvSpPr>
        <p:spPr>
          <a:xfrm>
            <a:off x="457200" y="1417638"/>
            <a:ext cx="3657600" cy="5001450"/>
          </a:xfrm>
        </p:spPr>
        <p:txBody>
          <a:bodyPr>
            <a:normAutofit fontScale="55000" lnSpcReduction="20000"/>
          </a:bodyPr>
          <a:lstStyle/>
          <a:p>
            <a:pPr marL="0" indent="0">
              <a:buNone/>
            </a:pPr>
            <a:r>
              <a:rPr lang="en-US" dirty="0"/>
              <a:t>The Plan’s Health Risk Assessment starts the new member assessment and care planning process for the Plan and provides an annual checkpoint and reassessment of key geriatric health metrics.</a:t>
            </a:r>
          </a:p>
          <a:p>
            <a:pPr marL="0" indent="0">
              <a:buNone/>
            </a:pPr>
            <a:r>
              <a:rPr lang="en-US" dirty="0"/>
              <a:t>Our HRAs are used to: </a:t>
            </a:r>
          </a:p>
          <a:p>
            <a:r>
              <a:rPr lang="en-US" dirty="0"/>
              <a:t>Identify Individual Health Needs (self-report)</a:t>
            </a:r>
          </a:p>
          <a:p>
            <a:r>
              <a:rPr lang="en-US" dirty="0"/>
              <a:t>Identify members, based on risk stratification, who require transportation or translation services</a:t>
            </a:r>
          </a:p>
          <a:p>
            <a:r>
              <a:rPr lang="en-US" dirty="0"/>
              <a:t>Recommend Members for Disease or Case Management Programs </a:t>
            </a:r>
          </a:p>
          <a:p>
            <a:r>
              <a:rPr lang="en-US" dirty="0"/>
              <a:t>Initiate Care Plans </a:t>
            </a:r>
          </a:p>
          <a:p>
            <a:r>
              <a:rPr lang="en-US" dirty="0"/>
              <a:t>Communicate with Physicians, Interdisciplinary Care Team (ICT), Members, Care Givers, and Ancillary Providers </a:t>
            </a:r>
          </a:p>
          <a:p>
            <a:pPr marL="0" indent="0">
              <a:buNone/>
            </a:pPr>
            <a:r>
              <a:rPr lang="en-US" dirty="0"/>
              <a:t>Our HRAs are completed by: </a:t>
            </a:r>
          </a:p>
          <a:p>
            <a:r>
              <a:rPr lang="en-US" dirty="0"/>
              <a:t>Mail </a:t>
            </a:r>
          </a:p>
          <a:p>
            <a:r>
              <a:rPr lang="en-US" dirty="0"/>
              <a:t>Phone Call </a:t>
            </a:r>
          </a:p>
          <a:p>
            <a:r>
              <a:rPr lang="en-US" dirty="0"/>
              <a:t>Online (in development)</a:t>
            </a:r>
          </a:p>
        </p:txBody>
      </p:sp>
      <p:sp>
        <p:nvSpPr>
          <p:cNvPr id="6" name="Content Placeholder 5">
            <a:extLst>
              <a:ext uri="{FF2B5EF4-FFF2-40B4-BE49-F238E27FC236}">
                <a16:creationId xmlns:a16="http://schemas.microsoft.com/office/drawing/2014/main" id="{2192111B-8436-981D-BC10-AEC3E46C05ED}"/>
              </a:ext>
            </a:extLst>
          </p:cNvPr>
          <p:cNvSpPr>
            <a:spLocks noGrp="1"/>
          </p:cNvSpPr>
          <p:nvPr>
            <p:ph sz="half" idx="2"/>
          </p:nvPr>
        </p:nvSpPr>
        <p:spPr>
          <a:xfrm>
            <a:off x="4494494" y="1417638"/>
            <a:ext cx="3657600" cy="5165724"/>
          </a:xfrm>
        </p:spPr>
        <p:txBody>
          <a:bodyPr>
            <a:normAutofit fontScale="55000" lnSpcReduction="20000"/>
          </a:bodyPr>
          <a:lstStyle/>
          <a:p>
            <a:r>
              <a:rPr lang="en-US" dirty="0"/>
              <a:t>A comprehensive initial assessment is completed within 90 days of enrollment. </a:t>
            </a:r>
          </a:p>
          <a:p>
            <a:r>
              <a:rPr lang="en-US" dirty="0"/>
              <a:t>An annual reassessment of the individuals' medical, physical, cognitive, psychosocial and functional, and mental health needs is also conducted. </a:t>
            </a:r>
          </a:p>
          <a:p>
            <a:r>
              <a:rPr lang="en-US" dirty="0"/>
              <a:t>Members will be educated of their right to an Advanced Directive and Durable Power of Attorney, if necessary and additional information will be sent to them regarding these topics if they desire.</a:t>
            </a:r>
          </a:p>
          <a:p>
            <a:pPr marL="114300" indent="0">
              <a:buNone/>
            </a:pPr>
            <a:endParaRPr lang="en-US" dirty="0"/>
          </a:p>
        </p:txBody>
      </p:sp>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16</a:t>
            </a:fld>
            <a:endParaRPr lang="en-US" dirty="0"/>
          </a:p>
        </p:txBody>
      </p:sp>
      <p:pic>
        <p:nvPicPr>
          <p:cNvPr id="8" name="Picture 7">
            <a:extLst>
              <a:ext uri="{FF2B5EF4-FFF2-40B4-BE49-F238E27FC236}">
                <a16:creationId xmlns:a16="http://schemas.microsoft.com/office/drawing/2014/main" id="{31E70292-13E8-32F8-604D-7332F710B29B}"/>
              </a:ext>
            </a:extLst>
          </p:cNvPr>
          <p:cNvPicPr>
            <a:picLocks noChangeAspect="1"/>
          </p:cNvPicPr>
          <p:nvPr/>
        </p:nvPicPr>
        <p:blipFill>
          <a:blip r:embed="rId2"/>
          <a:stretch>
            <a:fillRect/>
          </a:stretch>
        </p:blipFill>
        <p:spPr>
          <a:xfrm>
            <a:off x="5410200" y="3962400"/>
            <a:ext cx="2209800" cy="2620962"/>
          </a:xfrm>
          <a:prstGeom prst="rect">
            <a:avLst/>
          </a:prstGeom>
        </p:spPr>
      </p:pic>
    </p:spTree>
    <p:extLst>
      <p:ext uri="{BB962C8B-B14F-4D97-AF65-F5344CB8AC3E}">
        <p14:creationId xmlns:p14="http://schemas.microsoft.com/office/powerpoint/2010/main" val="9786277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4B5E9-5522-A3DA-4BBD-A916860EA94C}"/>
              </a:ext>
            </a:extLst>
          </p:cNvPr>
          <p:cNvSpPr>
            <a:spLocks noGrp="1"/>
          </p:cNvSpPr>
          <p:nvPr>
            <p:ph type="title"/>
          </p:nvPr>
        </p:nvSpPr>
        <p:spPr/>
        <p:txBody>
          <a:bodyPr/>
          <a:lstStyle/>
          <a:p>
            <a:r>
              <a:rPr lang="en-US" sz="3600" dirty="0">
                <a:solidFill>
                  <a:schemeClr val="accent6">
                    <a:lumMod val="75000"/>
                  </a:schemeClr>
                </a:solidFill>
              </a:rPr>
              <a:t>Face-to-Face Encounter</a:t>
            </a:r>
          </a:p>
        </p:txBody>
      </p:sp>
      <p:sp>
        <p:nvSpPr>
          <p:cNvPr id="3" name="Content Placeholder 2">
            <a:extLst>
              <a:ext uri="{FF2B5EF4-FFF2-40B4-BE49-F238E27FC236}">
                <a16:creationId xmlns:a16="http://schemas.microsoft.com/office/drawing/2014/main" id="{9964A26B-B327-6E10-AA21-CE7210583610}"/>
              </a:ext>
            </a:extLst>
          </p:cNvPr>
          <p:cNvSpPr>
            <a:spLocks noGrp="1"/>
          </p:cNvSpPr>
          <p:nvPr>
            <p:ph sz="half" idx="1"/>
          </p:nvPr>
        </p:nvSpPr>
        <p:spPr>
          <a:xfrm>
            <a:off x="457200" y="1295400"/>
            <a:ext cx="7696200" cy="4953000"/>
          </a:xfrm>
        </p:spPr>
        <p:txBody>
          <a:bodyPr>
            <a:normAutofit fontScale="77500" lnSpcReduction="20000"/>
          </a:bodyPr>
          <a:lstStyle/>
          <a:p>
            <a:r>
              <a:rPr lang="en-US" dirty="0"/>
              <a:t>The Primary Care Physician will primarily conduct an initial member face-to-face encounter annually. </a:t>
            </a:r>
          </a:p>
          <a:p>
            <a:pPr lvl="1">
              <a:buFont typeface="Wingdings" panose="05000000000000000000" pitchFamily="2" charset="2"/>
              <a:buChar char="v"/>
            </a:pPr>
            <a:r>
              <a:rPr lang="en-US" dirty="0"/>
              <a:t>Face-to-face encounters may be completed in person or via telehealth</a:t>
            </a:r>
          </a:p>
          <a:p>
            <a:r>
              <a:rPr lang="en-US" dirty="0"/>
              <a:t>The intended outcome of these face-to-face encounters is to establish and/or further enhance the relationship between the Member and their care team and to elicit additional concerns that may not be achieved by telephonic contact alone to promote successful coordination of care and improve health outcomes.</a:t>
            </a:r>
          </a:p>
          <a:p>
            <a:r>
              <a:rPr lang="en-US" dirty="0"/>
              <a:t>If the PCP does not complete the Face-to-Face encounter, UHP may use third party vendors. </a:t>
            </a:r>
          </a:p>
          <a:p>
            <a:r>
              <a:rPr lang="en-US"/>
              <a:t>If </a:t>
            </a:r>
            <a:r>
              <a:rPr lang="en-US" dirty="0"/>
              <a:t>a face-to-face encounter is performed </a:t>
            </a:r>
            <a:r>
              <a:rPr lang="en-US"/>
              <a:t>via telehealth by UHP, </a:t>
            </a:r>
            <a:r>
              <a:rPr lang="en-US" dirty="0"/>
              <a:t>the Plan will obtain Member and/or caregiver verbal consent and document the consent in the Care Management platform.  </a:t>
            </a:r>
          </a:p>
          <a:p>
            <a:endParaRPr lang="en-US" dirty="0"/>
          </a:p>
          <a:p>
            <a:endParaRPr lang="en-US" dirty="0"/>
          </a:p>
        </p:txBody>
      </p:sp>
      <p:sp>
        <p:nvSpPr>
          <p:cNvPr id="4" name="Slide Number Placeholder 3">
            <a:extLst>
              <a:ext uri="{FF2B5EF4-FFF2-40B4-BE49-F238E27FC236}">
                <a16:creationId xmlns:a16="http://schemas.microsoft.com/office/drawing/2014/main" id="{B55F1783-2AFA-F307-17B6-ED7AF6038373}"/>
              </a:ext>
            </a:extLst>
          </p:cNvPr>
          <p:cNvSpPr>
            <a:spLocks noGrp="1"/>
          </p:cNvSpPr>
          <p:nvPr>
            <p:ph type="sldNum" sz="quarter" idx="12"/>
          </p:nvPr>
        </p:nvSpPr>
        <p:spPr/>
        <p:txBody>
          <a:bodyPr/>
          <a:lstStyle/>
          <a:p>
            <a:fld id="{8283934B-4397-40A0-9766-8EC76AE632B6}" type="slidenum">
              <a:rPr lang="en-US" smtClean="0"/>
              <a:t>17</a:t>
            </a:fld>
            <a:endParaRPr lang="en-US" dirty="0"/>
          </a:p>
        </p:txBody>
      </p:sp>
    </p:spTree>
    <p:extLst>
      <p:ext uri="{BB962C8B-B14F-4D97-AF65-F5344CB8AC3E}">
        <p14:creationId xmlns:p14="http://schemas.microsoft.com/office/powerpoint/2010/main" val="30915548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5D39C-E875-772D-2563-06FA97663925}"/>
              </a:ext>
            </a:extLst>
          </p:cNvPr>
          <p:cNvSpPr>
            <a:spLocks noGrp="1"/>
          </p:cNvSpPr>
          <p:nvPr>
            <p:ph type="title"/>
          </p:nvPr>
        </p:nvSpPr>
        <p:spPr>
          <a:xfrm>
            <a:off x="457200" y="274638"/>
            <a:ext cx="7620000" cy="715962"/>
          </a:xfrm>
        </p:spPr>
        <p:txBody>
          <a:bodyPr/>
          <a:lstStyle/>
          <a:p>
            <a:r>
              <a:rPr lang="en-US" sz="3600" dirty="0">
                <a:solidFill>
                  <a:schemeClr val="accent6">
                    <a:lumMod val="75000"/>
                  </a:schemeClr>
                </a:solidFill>
              </a:rPr>
              <a:t>Individualized Care Plan (ICP)</a:t>
            </a:r>
          </a:p>
        </p:txBody>
      </p:sp>
      <p:sp>
        <p:nvSpPr>
          <p:cNvPr id="3" name="Content Placeholder 2">
            <a:extLst>
              <a:ext uri="{FF2B5EF4-FFF2-40B4-BE49-F238E27FC236}">
                <a16:creationId xmlns:a16="http://schemas.microsoft.com/office/drawing/2014/main" id="{FC558278-D670-4165-AED9-02CE9A5E852C}"/>
              </a:ext>
            </a:extLst>
          </p:cNvPr>
          <p:cNvSpPr>
            <a:spLocks noGrp="1"/>
          </p:cNvSpPr>
          <p:nvPr>
            <p:ph sz="half" idx="1"/>
          </p:nvPr>
        </p:nvSpPr>
        <p:spPr>
          <a:xfrm>
            <a:off x="457200" y="1219200"/>
            <a:ext cx="7924800" cy="5364162"/>
          </a:xfrm>
        </p:spPr>
        <p:txBody>
          <a:bodyPr>
            <a:noAutofit/>
          </a:bodyPr>
          <a:lstStyle/>
          <a:p>
            <a:pPr marL="0" indent="0">
              <a:buNone/>
            </a:pPr>
            <a:r>
              <a:rPr lang="en-US" sz="1600" dirty="0"/>
              <a:t>An Individualized Care Plan (ICP) is developed by the Interdisciplinary Care Team (ICT) in collaboration with the member and/or their caregiver. If a member is unable to reach to complete an assessment, an ICP is created using claims information and interventions applicable for the population. The Plan’s care team works closely with the member to create, implement and evaluate the ICP. The ICP is ever evolving and updated at least annually and/or if a significant change in status occurs.</a:t>
            </a:r>
          </a:p>
          <a:p>
            <a:pPr marL="0" indent="0">
              <a:buNone/>
            </a:pPr>
            <a:endParaRPr lang="en-US" sz="1600" dirty="0"/>
          </a:p>
          <a:p>
            <a:pPr marL="0" indent="0">
              <a:buNone/>
            </a:pPr>
            <a:r>
              <a:rPr lang="en-US" sz="1600" dirty="0"/>
              <a:t>The ICP must include, but is not limited to: </a:t>
            </a:r>
          </a:p>
          <a:p>
            <a:pPr indent="-342900"/>
            <a:r>
              <a:rPr lang="en-US" sz="1600" dirty="0"/>
              <a:t>The beneficiary’s self-management goals and objectives </a:t>
            </a:r>
          </a:p>
          <a:p>
            <a:pPr indent="-342900"/>
            <a:r>
              <a:rPr lang="en-US" sz="1600" dirty="0"/>
              <a:t>The beneficiary’s personal health care preferences </a:t>
            </a:r>
          </a:p>
          <a:p>
            <a:pPr indent="-342900"/>
            <a:r>
              <a:rPr lang="en-US" sz="1600" dirty="0"/>
              <a:t>A description of services specifically tailored to the beneficiary’s needs </a:t>
            </a:r>
          </a:p>
          <a:p>
            <a:pPr indent="-342900"/>
            <a:r>
              <a:rPr lang="en-US" sz="1600" dirty="0"/>
              <a:t>Identification of measurable goals and action taken if goals are not me</a:t>
            </a:r>
          </a:p>
          <a:p>
            <a:pPr marL="0" indent="0">
              <a:buNone/>
            </a:pPr>
            <a:r>
              <a:rPr lang="en-US" sz="1600" dirty="0"/>
              <a:t>The ICP is shared with members of the ICT using various methods such as, but not limited to: </a:t>
            </a:r>
          </a:p>
          <a:p>
            <a:pPr indent="-342900"/>
            <a:r>
              <a:rPr lang="en-US" sz="1600" dirty="0"/>
              <a:t>Verbal communication during face-to-face or telephonic activities </a:t>
            </a:r>
          </a:p>
          <a:p>
            <a:pPr indent="-342900"/>
            <a:r>
              <a:rPr lang="en-US" sz="1600" dirty="0"/>
              <a:t>Written communication delivered in person, mail, email, facsimile </a:t>
            </a:r>
          </a:p>
          <a:p>
            <a:pPr indent="-342900"/>
            <a:r>
              <a:rPr lang="en-US" sz="1600" dirty="0"/>
              <a:t>Through the member portal </a:t>
            </a:r>
          </a:p>
          <a:p>
            <a:pPr indent="-342900"/>
            <a:r>
              <a:rPr lang="en-US" sz="1600" dirty="0"/>
              <a:t>Based on risk stratification, SNP members are enrolled in a care management program. </a:t>
            </a:r>
          </a:p>
          <a:p>
            <a:pPr marL="114300" indent="0">
              <a:buNone/>
            </a:pPr>
            <a:r>
              <a:rPr lang="en-US" sz="1600" dirty="0"/>
              <a:t>*Members may opt out of case management, however, PCPs, caregivers or treating providers may refer members to case management at any time. Member may also self refer. </a:t>
            </a:r>
          </a:p>
        </p:txBody>
      </p:sp>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18</a:t>
            </a:fld>
            <a:endParaRPr lang="en-US" dirty="0"/>
          </a:p>
        </p:txBody>
      </p:sp>
    </p:spTree>
    <p:extLst>
      <p:ext uri="{BB962C8B-B14F-4D97-AF65-F5344CB8AC3E}">
        <p14:creationId xmlns:p14="http://schemas.microsoft.com/office/powerpoint/2010/main" val="13693437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9B00E9-57F3-091B-DC1E-27A44C750D88}"/>
              </a:ext>
            </a:extLst>
          </p:cNvPr>
          <p:cNvSpPr>
            <a:spLocks noGrp="1"/>
          </p:cNvSpPr>
          <p:nvPr>
            <p:ph type="sldNum" sz="quarter" idx="12"/>
          </p:nvPr>
        </p:nvSpPr>
        <p:spPr/>
        <p:txBody>
          <a:bodyPr/>
          <a:lstStyle/>
          <a:p>
            <a:fld id="{8283934B-4397-40A0-9766-8EC76AE632B6}" type="slidenum">
              <a:rPr lang="en-US" smtClean="0"/>
              <a:t>19</a:t>
            </a:fld>
            <a:endParaRPr lang="en-US" dirty="0"/>
          </a:p>
        </p:txBody>
      </p:sp>
      <p:sp>
        <p:nvSpPr>
          <p:cNvPr id="2" name="Title 1">
            <a:extLst>
              <a:ext uri="{FF2B5EF4-FFF2-40B4-BE49-F238E27FC236}">
                <a16:creationId xmlns:a16="http://schemas.microsoft.com/office/drawing/2014/main" id="{711F6625-AD7F-0718-D6D7-09BE17832020}"/>
              </a:ext>
            </a:extLst>
          </p:cNvPr>
          <p:cNvSpPr>
            <a:spLocks noGrp="1"/>
          </p:cNvSpPr>
          <p:nvPr>
            <p:ph type="title" idx="4294967295"/>
          </p:nvPr>
        </p:nvSpPr>
        <p:spPr>
          <a:xfrm>
            <a:off x="0" y="274638"/>
            <a:ext cx="7620000" cy="1143000"/>
          </a:xfrm>
        </p:spPr>
        <p:txBody>
          <a:bodyPr/>
          <a:lstStyle/>
          <a:p>
            <a:r>
              <a:rPr lang="en-US" sz="4800" dirty="0">
                <a:solidFill>
                  <a:schemeClr val="accent6">
                    <a:lumMod val="75000"/>
                  </a:schemeClr>
                </a:solidFill>
              </a:rPr>
              <a:t>Interdisciplinary Care Team</a:t>
            </a:r>
            <a:endParaRPr lang="en-US" dirty="0">
              <a:solidFill>
                <a:schemeClr val="accent6">
                  <a:lumMod val="75000"/>
                </a:schemeClr>
              </a:solidFill>
            </a:endParaRPr>
          </a:p>
        </p:txBody>
      </p:sp>
      <p:graphicFrame>
        <p:nvGraphicFramePr>
          <p:cNvPr id="5" name="Content Placeholder 4">
            <a:extLst>
              <a:ext uri="{FF2B5EF4-FFF2-40B4-BE49-F238E27FC236}">
                <a16:creationId xmlns:a16="http://schemas.microsoft.com/office/drawing/2014/main" id="{92E97330-B0E6-94F3-489F-F7B2D860FC07}"/>
              </a:ext>
            </a:extLst>
          </p:cNvPr>
          <p:cNvGraphicFramePr>
            <a:graphicFrameLocks noGrp="1"/>
          </p:cNvGraphicFramePr>
          <p:nvPr>
            <p:ph idx="4294967295"/>
            <p:extLst>
              <p:ext uri="{D42A27DB-BD31-4B8C-83A1-F6EECF244321}">
                <p14:modId xmlns:p14="http://schemas.microsoft.com/office/powerpoint/2010/main" val="3703699161"/>
              </p:ext>
            </p:extLst>
          </p:nvPr>
        </p:nvGraphicFramePr>
        <p:xfrm>
          <a:off x="1544128" y="1411918"/>
          <a:ext cx="768096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ontent Placeholder 2">
            <a:extLst>
              <a:ext uri="{FF2B5EF4-FFF2-40B4-BE49-F238E27FC236}">
                <a16:creationId xmlns:a16="http://schemas.microsoft.com/office/drawing/2014/main" id="{DCBEAE2B-6165-EF1D-3FAD-E082376CB9D4}"/>
              </a:ext>
            </a:extLst>
          </p:cNvPr>
          <p:cNvSpPr txBox="1">
            <a:spLocks/>
          </p:cNvSpPr>
          <p:nvPr/>
        </p:nvSpPr>
        <p:spPr>
          <a:xfrm>
            <a:off x="228600" y="1752600"/>
            <a:ext cx="2482159" cy="2514600"/>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dirty="0"/>
              <a:t>The composition of the ICT is based  on the needs of the SNP member,  and can include the following  individuals:</a:t>
            </a:r>
          </a:p>
          <a:p>
            <a:endParaRPr lang="en-US" dirty="0"/>
          </a:p>
        </p:txBody>
      </p:sp>
    </p:spTree>
    <p:extLst>
      <p:ext uri="{BB962C8B-B14F-4D97-AF65-F5344CB8AC3E}">
        <p14:creationId xmlns:p14="http://schemas.microsoft.com/office/powerpoint/2010/main" val="2774867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4DCE0-D9F2-7D47-DA61-C7681A612EC5}"/>
              </a:ext>
            </a:extLst>
          </p:cNvPr>
          <p:cNvSpPr>
            <a:spLocks noGrp="1"/>
          </p:cNvSpPr>
          <p:nvPr>
            <p:ph type="title"/>
          </p:nvPr>
        </p:nvSpPr>
        <p:spPr/>
        <p:txBody>
          <a:bodyPr/>
          <a:lstStyle/>
          <a:p>
            <a:r>
              <a:rPr lang="en-US" dirty="0">
                <a:solidFill>
                  <a:schemeClr val="accent6">
                    <a:lumMod val="75000"/>
                  </a:schemeClr>
                </a:solidFill>
              </a:rPr>
              <a:t>Welcome</a:t>
            </a:r>
          </a:p>
        </p:txBody>
      </p:sp>
      <p:sp>
        <p:nvSpPr>
          <p:cNvPr id="3" name="Content Placeholder 2">
            <a:extLst>
              <a:ext uri="{FF2B5EF4-FFF2-40B4-BE49-F238E27FC236}">
                <a16:creationId xmlns:a16="http://schemas.microsoft.com/office/drawing/2014/main" id="{16466286-1DB0-42F0-3345-F943BECCD1C4}"/>
              </a:ext>
            </a:extLst>
          </p:cNvPr>
          <p:cNvSpPr>
            <a:spLocks noGrp="1"/>
          </p:cNvSpPr>
          <p:nvPr>
            <p:ph idx="1"/>
          </p:nvPr>
        </p:nvSpPr>
        <p:spPr/>
        <p:txBody>
          <a:bodyPr/>
          <a:lstStyle/>
          <a:p>
            <a:pPr marL="0" indent="0">
              <a:buNone/>
            </a:pPr>
            <a:r>
              <a:rPr lang="en-US" dirty="0"/>
              <a:t>Welcome to the 2023 Ultimate Health Plans Special Needs Plan Model of Care training for providers. </a:t>
            </a:r>
          </a:p>
          <a:p>
            <a:endParaRPr lang="en-US" dirty="0"/>
          </a:p>
          <a:p>
            <a:pPr marL="0" indent="0">
              <a:buNone/>
            </a:pPr>
            <a:r>
              <a:rPr lang="en-US" dirty="0"/>
              <a:t>We value your partnership in caring for our members. </a:t>
            </a:r>
          </a:p>
          <a:p>
            <a:pPr marL="0" indent="0">
              <a:buNone/>
            </a:pPr>
            <a:endParaRPr lang="en-US" dirty="0"/>
          </a:p>
          <a:p>
            <a:pPr marL="0" indent="0">
              <a:buNone/>
            </a:pPr>
            <a:r>
              <a:rPr lang="en-US" dirty="0"/>
              <a:t>This course will provide you with information to help you care for your patients with special needs.</a:t>
            </a:r>
          </a:p>
          <a:p>
            <a:endParaRPr lang="en-US" dirty="0"/>
          </a:p>
        </p:txBody>
      </p:sp>
      <p:sp>
        <p:nvSpPr>
          <p:cNvPr id="4" name="Slide Number Placeholder 3">
            <a:extLst>
              <a:ext uri="{FF2B5EF4-FFF2-40B4-BE49-F238E27FC236}">
                <a16:creationId xmlns:a16="http://schemas.microsoft.com/office/drawing/2014/main" id="{85F6352F-5BBC-2DE4-CDD1-5F777D7B9F88}"/>
              </a:ext>
            </a:extLst>
          </p:cNvPr>
          <p:cNvSpPr>
            <a:spLocks noGrp="1"/>
          </p:cNvSpPr>
          <p:nvPr>
            <p:ph type="sldNum" sz="quarter" idx="12"/>
          </p:nvPr>
        </p:nvSpPr>
        <p:spPr/>
        <p:txBody>
          <a:bodyPr/>
          <a:lstStyle/>
          <a:p>
            <a:fld id="{8283934B-4397-40A0-9766-8EC76AE632B6}" type="slidenum">
              <a:rPr lang="en-US" smtClean="0"/>
              <a:t>2</a:t>
            </a:fld>
            <a:endParaRPr lang="en-US" dirty="0"/>
          </a:p>
        </p:txBody>
      </p:sp>
    </p:spTree>
    <p:extLst>
      <p:ext uri="{BB962C8B-B14F-4D97-AF65-F5344CB8AC3E}">
        <p14:creationId xmlns:p14="http://schemas.microsoft.com/office/powerpoint/2010/main" val="61501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930F3-5587-6301-F5E2-43C372DE1058}"/>
              </a:ext>
            </a:extLst>
          </p:cNvPr>
          <p:cNvSpPr>
            <a:spLocks noGrp="1"/>
          </p:cNvSpPr>
          <p:nvPr>
            <p:ph type="title"/>
          </p:nvPr>
        </p:nvSpPr>
        <p:spPr/>
        <p:txBody>
          <a:bodyPr/>
          <a:lstStyle/>
          <a:p>
            <a:r>
              <a:rPr lang="en-US" sz="3600" dirty="0">
                <a:solidFill>
                  <a:schemeClr val="accent6">
                    <a:lumMod val="75000"/>
                  </a:schemeClr>
                </a:solidFill>
              </a:rPr>
              <a:t>Interdisciplinary Care Team (ICT)</a:t>
            </a:r>
          </a:p>
        </p:txBody>
      </p:sp>
      <p:sp>
        <p:nvSpPr>
          <p:cNvPr id="3" name="Content Placeholder 2">
            <a:extLst>
              <a:ext uri="{FF2B5EF4-FFF2-40B4-BE49-F238E27FC236}">
                <a16:creationId xmlns:a16="http://schemas.microsoft.com/office/drawing/2014/main" id="{562A7765-9324-F01A-755D-0D2281B12B7A}"/>
              </a:ext>
            </a:extLst>
          </p:cNvPr>
          <p:cNvSpPr>
            <a:spLocks noGrp="1"/>
          </p:cNvSpPr>
          <p:nvPr>
            <p:ph sz="half" idx="1"/>
          </p:nvPr>
        </p:nvSpPr>
        <p:spPr>
          <a:xfrm>
            <a:off x="457200" y="1536192"/>
            <a:ext cx="7620000" cy="4940808"/>
          </a:xfrm>
        </p:spPr>
        <p:txBody>
          <a:bodyPr>
            <a:normAutofit fontScale="92500" lnSpcReduction="20000"/>
          </a:bodyPr>
          <a:lstStyle/>
          <a:p>
            <a:r>
              <a:rPr lang="en-US" dirty="0"/>
              <a:t>Every member has access to an Interdisciplinary Care Team (ICT). </a:t>
            </a:r>
          </a:p>
          <a:p>
            <a:r>
              <a:rPr lang="en-US" dirty="0"/>
              <a:t>The exact composition of the ICT working with members varies and is dependent on each members’ unique circumstances, risk-level, and individual needs and preferences. </a:t>
            </a:r>
          </a:p>
          <a:p>
            <a:r>
              <a:rPr lang="en-US" dirty="0"/>
              <a:t>The ICT is developed to ensure effective coordination of care, especially through the member’s care transitions, and to improve health outcomes. </a:t>
            </a:r>
          </a:p>
          <a:p>
            <a:r>
              <a:rPr lang="en-US" dirty="0"/>
              <a:t>The Care Manager and the ICT reviews progress towards goals during clinical and monitoring visits with the member and during the ICT team meetings.</a:t>
            </a:r>
          </a:p>
        </p:txBody>
      </p:sp>
      <p:sp>
        <p:nvSpPr>
          <p:cNvPr id="4" name="Slide Number Placeholder 3">
            <a:extLst>
              <a:ext uri="{FF2B5EF4-FFF2-40B4-BE49-F238E27FC236}">
                <a16:creationId xmlns:a16="http://schemas.microsoft.com/office/drawing/2014/main" id="{1FCE490A-22EC-9004-36A0-08B3390AFBA2}"/>
              </a:ext>
            </a:extLst>
          </p:cNvPr>
          <p:cNvSpPr>
            <a:spLocks noGrp="1"/>
          </p:cNvSpPr>
          <p:nvPr>
            <p:ph type="sldNum" sz="quarter" idx="12"/>
          </p:nvPr>
        </p:nvSpPr>
        <p:spPr/>
        <p:txBody>
          <a:bodyPr/>
          <a:lstStyle/>
          <a:p>
            <a:fld id="{8283934B-4397-40A0-9766-8EC76AE632B6}" type="slidenum">
              <a:rPr lang="en-US" smtClean="0"/>
              <a:t>20</a:t>
            </a:fld>
            <a:endParaRPr lang="en-US" dirty="0"/>
          </a:p>
        </p:txBody>
      </p:sp>
    </p:spTree>
    <p:extLst>
      <p:ext uri="{BB962C8B-B14F-4D97-AF65-F5344CB8AC3E}">
        <p14:creationId xmlns:p14="http://schemas.microsoft.com/office/powerpoint/2010/main" val="16978209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73DDB-7F4C-FE15-3D23-EA32E5FC536B}"/>
              </a:ext>
            </a:extLst>
          </p:cNvPr>
          <p:cNvSpPr>
            <a:spLocks noGrp="1"/>
          </p:cNvSpPr>
          <p:nvPr>
            <p:ph type="title"/>
          </p:nvPr>
        </p:nvSpPr>
        <p:spPr/>
        <p:txBody>
          <a:bodyPr/>
          <a:lstStyle/>
          <a:p>
            <a:r>
              <a:rPr lang="en-US" sz="3600" dirty="0">
                <a:solidFill>
                  <a:schemeClr val="accent6">
                    <a:lumMod val="75000"/>
                  </a:schemeClr>
                </a:solidFill>
              </a:rPr>
              <a:t>Interdisciplinary Care Team (ICT) Responsibilities</a:t>
            </a:r>
          </a:p>
        </p:txBody>
      </p:sp>
      <p:graphicFrame>
        <p:nvGraphicFramePr>
          <p:cNvPr id="5" name="Table 5">
            <a:extLst>
              <a:ext uri="{FF2B5EF4-FFF2-40B4-BE49-F238E27FC236}">
                <a16:creationId xmlns:a16="http://schemas.microsoft.com/office/drawing/2014/main" id="{DF7C3D74-0F84-7985-F054-2DA20464850F}"/>
              </a:ext>
            </a:extLst>
          </p:cNvPr>
          <p:cNvGraphicFramePr>
            <a:graphicFrameLocks noGrp="1"/>
          </p:cNvGraphicFramePr>
          <p:nvPr>
            <p:ph sz="half" idx="1"/>
            <p:extLst>
              <p:ext uri="{D42A27DB-BD31-4B8C-83A1-F6EECF244321}">
                <p14:modId xmlns:p14="http://schemas.microsoft.com/office/powerpoint/2010/main" val="2645274349"/>
              </p:ext>
            </p:extLst>
          </p:nvPr>
        </p:nvGraphicFramePr>
        <p:xfrm>
          <a:off x="152400" y="1536700"/>
          <a:ext cx="8229600" cy="4572000"/>
        </p:xfrm>
        <a:graphic>
          <a:graphicData uri="http://schemas.openxmlformats.org/drawingml/2006/table">
            <a:tbl>
              <a:tblPr firstRow="1" bandRow="1">
                <a:tableStyleId>{5C22544A-7EE6-4342-B048-85BDC9FD1C3A}</a:tableStyleId>
              </a:tblPr>
              <a:tblGrid>
                <a:gridCol w="2136531">
                  <a:extLst>
                    <a:ext uri="{9D8B030D-6E8A-4147-A177-3AD203B41FA5}">
                      <a16:colId xmlns:a16="http://schemas.microsoft.com/office/drawing/2014/main" val="499916458"/>
                    </a:ext>
                  </a:extLst>
                </a:gridCol>
                <a:gridCol w="1978269">
                  <a:extLst>
                    <a:ext uri="{9D8B030D-6E8A-4147-A177-3AD203B41FA5}">
                      <a16:colId xmlns:a16="http://schemas.microsoft.com/office/drawing/2014/main" val="91447602"/>
                    </a:ext>
                  </a:extLst>
                </a:gridCol>
                <a:gridCol w="2057400">
                  <a:extLst>
                    <a:ext uri="{9D8B030D-6E8A-4147-A177-3AD203B41FA5}">
                      <a16:colId xmlns:a16="http://schemas.microsoft.com/office/drawing/2014/main" val="2264507474"/>
                    </a:ext>
                  </a:extLst>
                </a:gridCol>
                <a:gridCol w="2057400">
                  <a:extLst>
                    <a:ext uri="{9D8B030D-6E8A-4147-A177-3AD203B41FA5}">
                      <a16:colId xmlns:a16="http://schemas.microsoft.com/office/drawing/2014/main" val="128147153"/>
                    </a:ext>
                  </a:extLst>
                </a:gridCol>
              </a:tblGrid>
              <a:tr h="328736">
                <a:tc>
                  <a:txBody>
                    <a:bodyPr/>
                    <a:lstStyle/>
                    <a:p>
                      <a:r>
                        <a:rPr lang="en-US" dirty="0"/>
                        <a:t>Member/Caregiver</a:t>
                      </a:r>
                    </a:p>
                  </a:txBody>
                  <a:tcPr/>
                </a:tc>
                <a:tc>
                  <a:txBody>
                    <a:bodyPr/>
                    <a:lstStyle/>
                    <a:p>
                      <a:r>
                        <a:rPr lang="en-US" dirty="0"/>
                        <a:t>PCP</a:t>
                      </a:r>
                    </a:p>
                  </a:txBody>
                  <a:tcPr/>
                </a:tc>
                <a:tc>
                  <a:txBody>
                    <a:bodyPr/>
                    <a:lstStyle/>
                    <a:p>
                      <a:r>
                        <a:rPr lang="en-US" dirty="0"/>
                        <a:t>Care Manager (Nurse)</a:t>
                      </a:r>
                    </a:p>
                  </a:txBody>
                  <a:tcPr/>
                </a:tc>
                <a:tc>
                  <a:txBody>
                    <a:bodyPr/>
                    <a:lstStyle/>
                    <a:p>
                      <a:r>
                        <a:rPr lang="en-US" dirty="0"/>
                        <a:t>Other Medical Professional/Specialist</a:t>
                      </a:r>
                    </a:p>
                  </a:txBody>
                  <a:tcPr/>
                </a:tc>
                <a:extLst>
                  <a:ext uri="{0D108BD9-81ED-4DB2-BD59-A6C34878D82A}">
                    <a16:rowId xmlns:a16="http://schemas.microsoft.com/office/drawing/2014/main" val="4274089966"/>
                  </a:ext>
                </a:extLst>
              </a:tr>
              <a:tr h="575288">
                <a:tc>
                  <a:txBody>
                    <a:bodyPr/>
                    <a:lstStyle/>
                    <a:p>
                      <a:r>
                        <a:rPr lang="en-US" sz="1200" dirty="0"/>
                        <a:t>ICT process revolves around the member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Participates in the development of the ICP and ensures progress is being made to meet ICP goals</a:t>
                      </a:r>
                    </a:p>
                    <a:p>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Responsible for ensuring that needs/gaps identified in the HRA or subsequent visits are addressed in the ICP</a:t>
                      </a:r>
                    </a:p>
                    <a:p>
                      <a:endParaRPr lang="en-US" sz="1200" dirty="0"/>
                    </a:p>
                  </a:txBody>
                  <a:tcPr/>
                </a:tc>
                <a:tc>
                  <a:txBody>
                    <a:bodyPr/>
                    <a:lstStyle/>
                    <a:p>
                      <a:r>
                        <a:rPr lang="en-US" sz="1200" dirty="0"/>
                        <a:t>Each member of the ICT shares the responsibility for ensuring the member’s needs in relation to their specialty are met</a:t>
                      </a:r>
                    </a:p>
                  </a:txBody>
                  <a:tcPr/>
                </a:tc>
                <a:extLst>
                  <a:ext uri="{0D108BD9-81ED-4DB2-BD59-A6C34878D82A}">
                    <a16:rowId xmlns:a16="http://schemas.microsoft.com/office/drawing/2014/main" val="3724877458"/>
                  </a:ext>
                </a:extLst>
              </a:tr>
              <a:tr h="575288">
                <a:tc>
                  <a:txBody>
                    <a:bodyPr/>
                    <a:lstStyle/>
                    <a:p>
                      <a:r>
                        <a:rPr lang="en-US" sz="1200" dirty="0"/>
                        <a:t>Participation in all HRAs</a:t>
                      </a:r>
                    </a:p>
                  </a:txBody>
                  <a:tcPr/>
                </a:tc>
                <a:tc>
                  <a:txBody>
                    <a:bodyPr/>
                    <a:lstStyle/>
                    <a:p>
                      <a:r>
                        <a:rPr lang="en-US" sz="1200" dirty="0"/>
                        <a:t>Communicates with care managers, Individual Care Team (ICT), members and caregivers </a:t>
                      </a:r>
                    </a:p>
                  </a:txBody>
                  <a:tcPr/>
                </a:tc>
                <a:tc>
                  <a:txBody>
                    <a:bodyPr/>
                    <a:lstStyle/>
                    <a:p>
                      <a:r>
                        <a:rPr lang="en-US" sz="1200" dirty="0"/>
                        <a:t>Provide input to the ICT for the ICP development and ongoing updates</a:t>
                      </a:r>
                    </a:p>
                  </a:txBody>
                  <a:tcPr/>
                </a:tc>
                <a:tc>
                  <a:txBody>
                    <a:bodyPr/>
                    <a:lstStyle/>
                    <a:p>
                      <a:r>
                        <a:rPr lang="en-US" sz="1200" dirty="0"/>
                        <a:t>Communicate updates regarding changes in treatment/recommendations</a:t>
                      </a:r>
                    </a:p>
                  </a:txBody>
                  <a:tcPr/>
                </a:tc>
                <a:extLst>
                  <a:ext uri="{0D108BD9-81ED-4DB2-BD59-A6C34878D82A}">
                    <a16:rowId xmlns:a16="http://schemas.microsoft.com/office/drawing/2014/main" val="2280899527"/>
                  </a:ext>
                </a:extLst>
              </a:tr>
              <a:tr h="821841">
                <a:tc>
                  <a:txBody>
                    <a:bodyPr/>
                    <a:lstStyle/>
                    <a:p>
                      <a:r>
                        <a:rPr lang="en-US" sz="1200" dirty="0"/>
                        <a:t>Participation in the development of the ICP</a:t>
                      </a:r>
                    </a:p>
                  </a:txBody>
                  <a:tcPr/>
                </a:tc>
                <a:tc>
                  <a:txBody>
                    <a:bodyPr/>
                    <a:lstStyle/>
                    <a:p>
                      <a:r>
                        <a:rPr lang="en-US" sz="1200" dirty="0"/>
                        <a:t>Conducts oversight for all transitions of care events</a:t>
                      </a:r>
                    </a:p>
                  </a:txBody>
                  <a:tcPr/>
                </a:tc>
                <a:tc>
                  <a:txBody>
                    <a:bodyPr/>
                    <a:lstStyle/>
                    <a:p>
                      <a:r>
                        <a:rPr lang="en-US" sz="1200" dirty="0"/>
                        <a:t>Ensures access to, and coordination with, other services provided through strategic partnerships and alliances. </a:t>
                      </a:r>
                    </a:p>
                  </a:txBody>
                  <a:tcPr/>
                </a:tc>
                <a:tc>
                  <a:txBody>
                    <a:bodyPr/>
                    <a:lstStyle/>
                    <a:p>
                      <a:r>
                        <a:rPr lang="en-US" sz="1200" dirty="0"/>
                        <a:t>Provide input to the ICT regarding the development and ongoing updating of the member’s ICP</a:t>
                      </a:r>
                    </a:p>
                  </a:txBody>
                  <a:tcPr/>
                </a:tc>
                <a:extLst>
                  <a:ext uri="{0D108BD9-81ED-4DB2-BD59-A6C34878D82A}">
                    <a16:rowId xmlns:a16="http://schemas.microsoft.com/office/drawing/2014/main" val="494557372"/>
                  </a:ext>
                </a:extLst>
              </a:tr>
              <a:tr h="821841">
                <a:tc>
                  <a:txBody>
                    <a:bodyPr/>
                    <a:lstStyle/>
                    <a:p>
                      <a:r>
                        <a:rPr lang="en-US" sz="1200" dirty="0"/>
                        <a:t>Vocalize needs, barriers, and prioritize goals</a:t>
                      </a:r>
                    </a:p>
                  </a:txBody>
                  <a:tcPr/>
                </a:tc>
                <a:tc>
                  <a:txBody>
                    <a:bodyPr/>
                    <a:lstStyle/>
                    <a:p>
                      <a:endParaRPr lang="en-US" sz="1200" dirty="0"/>
                    </a:p>
                  </a:txBody>
                  <a:tcPr/>
                </a:tc>
                <a:tc>
                  <a:txBody>
                    <a:bodyPr/>
                    <a:lstStyle/>
                    <a:p>
                      <a:r>
                        <a:rPr lang="en-US" sz="1200" dirty="0"/>
                        <a:t>Participates in the development of the ICP and ensures progress is being made to meet ICP goals</a:t>
                      </a:r>
                    </a:p>
                  </a:txBody>
                  <a:tcPr/>
                </a:tc>
                <a:tc>
                  <a:txBody>
                    <a:bodyPr/>
                    <a:lstStyle/>
                    <a:p>
                      <a:r>
                        <a:rPr lang="en-US" sz="1200" dirty="0"/>
                        <a:t>Attend or provide input for ICT formal meetings, as appropriate</a:t>
                      </a:r>
                    </a:p>
                  </a:txBody>
                  <a:tcPr/>
                </a:tc>
                <a:extLst>
                  <a:ext uri="{0D108BD9-81ED-4DB2-BD59-A6C34878D82A}">
                    <a16:rowId xmlns:a16="http://schemas.microsoft.com/office/drawing/2014/main" val="2138435630"/>
                  </a:ext>
                </a:extLst>
              </a:tr>
            </a:tbl>
          </a:graphicData>
        </a:graphic>
      </p:graphicFrame>
      <p:sp>
        <p:nvSpPr>
          <p:cNvPr id="4" name="Slide Number Placeholder 3">
            <a:extLst>
              <a:ext uri="{FF2B5EF4-FFF2-40B4-BE49-F238E27FC236}">
                <a16:creationId xmlns:a16="http://schemas.microsoft.com/office/drawing/2014/main" id="{A3D32257-7A4C-B9ED-BA03-C023BB38124F}"/>
              </a:ext>
            </a:extLst>
          </p:cNvPr>
          <p:cNvSpPr>
            <a:spLocks noGrp="1"/>
          </p:cNvSpPr>
          <p:nvPr>
            <p:ph type="sldNum" sz="quarter" idx="12"/>
          </p:nvPr>
        </p:nvSpPr>
        <p:spPr/>
        <p:txBody>
          <a:bodyPr/>
          <a:lstStyle/>
          <a:p>
            <a:fld id="{8283934B-4397-40A0-9766-8EC76AE632B6}" type="slidenum">
              <a:rPr lang="en-US" smtClean="0"/>
              <a:t>21</a:t>
            </a:fld>
            <a:endParaRPr lang="en-US" dirty="0"/>
          </a:p>
        </p:txBody>
      </p:sp>
    </p:spTree>
    <p:extLst>
      <p:ext uri="{BB962C8B-B14F-4D97-AF65-F5344CB8AC3E}">
        <p14:creationId xmlns:p14="http://schemas.microsoft.com/office/powerpoint/2010/main" val="36810491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DDF1A-7C53-54B2-9D92-363F2307585B}"/>
              </a:ext>
            </a:extLst>
          </p:cNvPr>
          <p:cNvSpPr>
            <a:spLocks noGrp="1"/>
          </p:cNvSpPr>
          <p:nvPr>
            <p:ph type="title"/>
          </p:nvPr>
        </p:nvSpPr>
        <p:spPr>
          <a:xfrm>
            <a:off x="457200" y="274638"/>
            <a:ext cx="7620000" cy="792162"/>
          </a:xfrm>
        </p:spPr>
        <p:txBody>
          <a:bodyPr/>
          <a:lstStyle/>
          <a:p>
            <a:r>
              <a:rPr lang="en-US" sz="3600" dirty="0">
                <a:solidFill>
                  <a:srgbClr val="002060"/>
                </a:solidFill>
              </a:rPr>
              <a:t>Care Transition Protocols</a:t>
            </a:r>
          </a:p>
        </p:txBody>
      </p:sp>
      <p:sp>
        <p:nvSpPr>
          <p:cNvPr id="3" name="Content Placeholder 2">
            <a:extLst>
              <a:ext uri="{FF2B5EF4-FFF2-40B4-BE49-F238E27FC236}">
                <a16:creationId xmlns:a16="http://schemas.microsoft.com/office/drawing/2014/main" id="{15DAE86B-C193-9E91-A2EB-B18DEDB199AC}"/>
              </a:ext>
            </a:extLst>
          </p:cNvPr>
          <p:cNvSpPr>
            <a:spLocks noGrp="1"/>
          </p:cNvSpPr>
          <p:nvPr>
            <p:ph sz="half" idx="1"/>
          </p:nvPr>
        </p:nvSpPr>
        <p:spPr>
          <a:xfrm>
            <a:off x="457200" y="1295400"/>
            <a:ext cx="7848600" cy="5410200"/>
          </a:xfrm>
        </p:spPr>
        <p:txBody>
          <a:bodyPr>
            <a:normAutofit fontScale="70000" lnSpcReduction="20000"/>
          </a:bodyPr>
          <a:lstStyle/>
          <a:p>
            <a:pPr marL="114300" indent="0">
              <a:buNone/>
            </a:pPr>
            <a:r>
              <a:rPr lang="en-US" dirty="0"/>
              <a:t>The Plan understands how coordinated health care improves the care of its vulnerable membership. The Plan incorporates care transition protocols to provide an integrated, proactive approach to safely transition members between levels of care and across care settings using evidence-based clinical practices and targeted strategies.</a:t>
            </a:r>
          </a:p>
          <a:p>
            <a:pPr marL="114300" indent="0">
              <a:buNone/>
            </a:pPr>
            <a:endParaRPr lang="en-US" dirty="0"/>
          </a:p>
          <a:p>
            <a:pPr marL="114300" indent="0">
              <a:buNone/>
            </a:pPr>
            <a:r>
              <a:rPr lang="en-US" u="sng" dirty="0"/>
              <a:t>Post-hospitalization transition of care: </a:t>
            </a:r>
          </a:p>
          <a:p>
            <a:pPr marL="114300" indent="0">
              <a:buNone/>
            </a:pPr>
            <a:r>
              <a:rPr lang="en-US" dirty="0"/>
              <a:t>This program includes phone calls after SNP members are discharged home from an Inpatient facility. Members receive a call within three business days of discharge at minimum. </a:t>
            </a:r>
          </a:p>
          <a:p>
            <a:pPr marL="114300" indent="0">
              <a:buNone/>
            </a:pPr>
            <a:r>
              <a:rPr lang="en-US" dirty="0"/>
              <a:t>During outreach, the Care Manager: </a:t>
            </a:r>
          </a:p>
          <a:p>
            <a:r>
              <a:rPr lang="en-US" dirty="0"/>
              <a:t>Helps the member understand discharge diagnosis and instructions </a:t>
            </a:r>
          </a:p>
          <a:p>
            <a:r>
              <a:rPr lang="en-US" dirty="0"/>
              <a:t> Facilitates follow-up appointments </a:t>
            </a:r>
          </a:p>
          <a:p>
            <a:r>
              <a:rPr lang="en-US" dirty="0"/>
              <a:t>Helps schedule transportation </a:t>
            </a:r>
          </a:p>
          <a:p>
            <a:r>
              <a:rPr lang="en-US" dirty="0"/>
              <a:t>Helps with home health care and required medical equipment that were arranged prior to discharge from a facility </a:t>
            </a:r>
          </a:p>
          <a:p>
            <a:r>
              <a:rPr lang="en-US" dirty="0"/>
              <a:t>Resolves barriers to obtaining medications </a:t>
            </a:r>
          </a:p>
          <a:p>
            <a:r>
              <a:rPr lang="en-US" dirty="0"/>
              <a:t>Educates the member on new or continuing medical conditions </a:t>
            </a:r>
          </a:p>
        </p:txBody>
      </p:sp>
      <p:sp>
        <p:nvSpPr>
          <p:cNvPr id="5" name="Slide Number Placeholder 4">
            <a:extLst>
              <a:ext uri="{FF2B5EF4-FFF2-40B4-BE49-F238E27FC236}">
                <a16:creationId xmlns:a16="http://schemas.microsoft.com/office/drawing/2014/main" id="{55F8B371-DD1B-14AF-8677-FBB10A15853F}"/>
              </a:ext>
            </a:extLst>
          </p:cNvPr>
          <p:cNvSpPr>
            <a:spLocks noGrp="1"/>
          </p:cNvSpPr>
          <p:nvPr>
            <p:ph type="sldNum" sz="quarter" idx="12"/>
          </p:nvPr>
        </p:nvSpPr>
        <p:spPr/>
        <p:txBody>
          <a:bodyPr/>
          <a:lstStyle/>
          <a:p>
            <a:fld id="{8283934B-4397-40A0-9766-8EC76AE632B6}" type="slidenum">
              <a:rPr lang="en-US" smtClean="0"/>
              <a:t>22</a:t>
            </a:fld>
            <a:endParaRPr lang="en-US" dirty="0"/>
          </a:p>
        </p:txBody>
      </p:sp>
    </p:spTree>
    <p:extLst>
      <p:ext uri="{BB962C8B-B14F-4D97-AF65-F5344CB8AC3E}">
        <p14:creationId xmlns:p14="http://schemas.microsoft.com/office/powerpoint/2010/main" val="22197484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5D39C-E875-772D-2563-06FA97663925}"/>
              </a:ext>
            </a:extLst>
          </p:cNvPr>
          <p:cNvSpPr>
            <a:spLocks noGrp="1"/>
          </p:cNvSpPr>
          <p:nvPr>
            <p:ph type="title"/>
          </p:nvPr>
        </p:nvSpPr>
        <p:spPr>
          <a:xfrm>
            <a:off x="457200" y="274638"/>
            <a:ext cx="7620000" cy="792162"/>
          </a:xfrm>
        </p:spPr>
        <p:txBody>
          <a:bodyPr/>
          <a:lstStyle/>
          <a:p>
            <a:r>
              <a:rPr lang="en-US" sz="3600" dirty="0">
                <a:solidFill>
                  <a:schemeClr val="accent6">
                    <a:lumMod val="75000"/>
                  </a:schemeClr>
                </a:solidFill>
              </a:rPr>
              <a:t>MOC 3: Provider Network</a:t>
            </a:r>
          </a:p>
        </p:txBody>
      </p:sp>
      <p:sp>
        <p:nvSpPr>
          <p:cNvPr id="3" name="Content Placeholder 2">
            <a:extLst>
              <a:ext uri="{FF2B5EF4-FFF2-40B4-BE49-F238E27FC236}">
                <a16:creationId xmlns:a16="http://schemas.microsoft.com/office/drawing/2014/main" id="{FC558278-D670-4165-AED9-02CE9A5E852C}"/>
              </a:ext>
            </a:extLst>
          </p:cNvPr>
          <p:cNvSpPr>
            <a:spLocks noGrp="1"/>
          </p:cNvSpPr>
          <p:nvPr>
            <p:ph sz="half" idx="1"/>
          </p:nvPr>
        </p:nvSpPr>
        <p:spPr>
          <a:xfrm>
            <a:off x="457200" y="1219200"/>
            <a:ext cx="7620000" cy="5364162"/>
          </a:xfrm>
        </p:spPr>
        <p:txBody>
          <a:bodyPr>
            <a:normAutofit fontScale="70000" lnSpcReduction="20000"/>
          </a:bodyPr>
          <a:lstStyle/>
          <a:p>
            <a:pPr marL="0" indent="0">
              <a:buNone/>
            </a:pPr>
            <a:r>
              <a:rPr lang="en-US" dirty="0"/>
              <a:t>The UHP provider network is comprised of providers with expertise in specialized care corresponding to our target population. </a:t>
            </a:r>
          </a:p>
          <a:p>
            <a:pPr marL="457200" indent="-457200"/>
            <a:r>
              <a:rPr lang="en-US" dirty="0"/>
              <a:t>UHP oversees its provider network and facilities and ensures that they are onboarded through a valid credentialing process.</a:t>
            </a:r>
          </a:p>
          <a:p>
            <a:pPr marL="457200" indent="-457200"/>
            <a:r>
              <a:rPr lang="en-US" dirty="0"/>
              <a:t>Regulations at (42 CFR§422.101(f)(2)(ii)) require that SNPs conduct MOC training for their network of providers. UHP complies with the network training requirements: Requiring initial and annual trainings for network providers</a:t>
            </a:r>
          </a:p>
          <a:p>
            <a:pPr lvl="1">
              <a:buFont typeface="Courier New" panose="02070309020205020404" pitchFamily="49" charset="0"/>
              <a:buChar char="o"/>
            </a:pPr>
            <a:r>
              <a:rPr lang="en-US" dirty="0"/>
              <a:t>During the new and annual provider orientations, in which providers are given the Model of Care training, providers complete the attestation of training. Similarly non-network providers, who have  paid claims &gt; $50K  or who have 4 encounters with members are also sent the MOC training and asked to review the information. </a:t>
            </a:r>
          </a:p>
          <a:p>
            <a:r>
              <a:rPr lang="en-US" dirty="0"/>
              <a:t>Documenting evidence that the organization makes available and offers MOC trainings for network providers</a:t>
            </a:r>
          </a:p>
          <a:p>
            <a:r>
              <a:rPr lang="en-US" dirty="0"/>
              <a:t>Monitoring challenges associated with completion of MOC trainings for improvement opportunities </a:t>
            </a:r>
          </a:p>
          <a:p>
            <a:r>
              <a:rPr lang="en-US" dirty="0"/>
              <a:t>UHP has implemented action plans when the required MOC training is deficient or has not been completed </a:t>
            </a:r>
          </a:p>
          <a:p>
            <a:r>
              <a:rPr lang="en-US" dirty="0"/>
              <a:t>Out of Network referrals may require prior authorization.</a:t>
            </a:r>
          </a:p>
          <a:p>
            <a:endParaRPr lang="en-US" dirty="0"/>
          </a:p>
        </p:txBody>
      </p:sp>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23</a:t>
            </a:fld>
            <a:endParaRPr lang="en-US" dirty="0"/>
          </a:p>
        </p:txBody>
      </p:sp>
    </p:spTree>
    <p:extLst>
      <p:ext uri="{BB962C8B-B14F-4D97-AF65-F5344CB8AC3E}">
        <p14:creationId xmlns:p14="http://schemas.microsoft.com/office/powerpoint/2010/main" val="37472399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5D39C-E875-772D-2563-06FA97663925}"/>
              </a:ext>
            </a:extLst>
          </p:cNvPr>
          <p:cNvSpPr>
            <a:spLocks noGrp="1"/>
          </p:cNvSpPr>
          <p:nvPr>
            <p:ph type="title"/>
          </p:nvPr>
        </p:nvSpPr>
        <p:spPr>
          <a:xfrm>
            <a:off x="228600" y="0"/>
            <a:ext cx="8153400" cy="1143000"/>
          </a:xfrm>
        </p:spPr>
        <p:txBody>
          <a:bodyPr/>
          <a:lstStyle/>
          <a:p>
            <a:r>
              <a:rPr lang="en-US" sz="3400" dirty="0">
                <a:solidFill>
                  <a:schemeClr val="accent6">
                    <a:lumMod val="75000"/>
                  </a:schemeClr>
                </a:solidFill>
              </a:rPr>
              <a:t>MOC 4: Quality Improvement Program (QIP)</a:t>
            </a:r>
          </a:p>
        </p:txBody>
      </p:sp>
      <p:sp>
        <p:nvSpPr>
          <p:cNvPr id="3" name="Content Placeholder 2">
            <a:extLst>
              <a:ext uri="{FF2B5EF4-FFF2-40B4-BE49-F238E27FC236}">
                <a16:creationId xmlns:a16="http://schemas.microsoft.com/office/drawing/2014/main" id="{FC558278-D670-4165-AED9-02CE9A5E852C}"/>
              </a:ext>
            </a:extLst>
          </p:cNvPr>
          <p:cNvSpPr>
            <a:spLocks noGrp="1"/>
          </p:cNvSpPr>
          <p:nvPr>
            <p:ph sz="half" idx="1"/>
          </p:nvPr>
        </p:nvSpPr>
        <p:spPr>
          <a:xfrm>
            <a:off x="63572" y="1066800"/>
            <a:ext cx="8318428" cy="5516562"/>
          </a:xfrm>
        </p:spPr>
        <p:txBody>
          <a:bodyPr>
            <a:noAutofit/>
          </a:bodyPr>
          <a:lstStyle/>
          <a:p>
            <a:pPr marL="114300" indent="0">
              <a:buNone/>
            </a:pPr>
            <a:r>
              <a:rPr lang="en-US" sz="1400" dirty="0"/>
              <a:t>Code of Federal Regulations (42 CFR §422.152(g)) require that all SNPs conduct a Quality Improvement Program (QIP) that measures the effectiveness of its MOC. </a:t>
            </a:r>
          </a:p>
          <a:p>
            <a:pPr marL="114300" indent="0">
              <a:buNone/>
            </a:pPr>
            <a:r>
              <a:rPr lang="en-US" sz="1400" dirty="0"/>
              <a:t>The purpose of the Plan’s Quality Improvement Program (QI Program) is to continually take a proactive  approach to assure and improve the way the Plan provides care and engages with its Members,  partners, and other stakeholders so that it may fully realize its vision, mission and commitment to  member care.</a:t>
            </a:r>
          </a:p>
          <a:p>
            <a:pPr marL="114300" indent="0">
              <a:buNone/>
            </a:pPr>
            <a:r>
              <a:rPr lang="en-US" sz="1400" dirty="0"/>
              <a:t>UHP Quality Improvement Program (QIP) monitors health outcomes and implementation of SNP MOCs by: </a:t>
            </a:r>
          </a:p>
          <a:p>
            <a:r>
              <a:rPr lang="en-US" sz="1400" dirty="0"/>
              <a:t>Collecting SNP specific HEDIS® measures. </a:t>
            </a:r>
          </a:p>
          <a:p>
            <a:r>
              <a:rPr lang="en-US" sz="1400" dirty="0"/>
              <a:t>Meeting SNP Structure and Process standards. </a:t>
            </a:r>
          </a:p>
          <a:p>
            <a:r>
              <a:rPr lang="en-US" sz="1400" dirty="0"/>
              <a:t>Conducting QIP reviews that focus on improving clinical services as they relate to our SNP population (i.e., Access to Health Services). </a:t>
            </a:r>
          </a:p>
          <a:p>
            <a:r>
              <a:rPr lang="en-US" sz="1400" dirty="0"/>
              <a:t>Providing a chronic care improvement program for chronic disease that identifies eligible members, intervenes to improve disease management, and evaluates program effectiveness.</a:t>
            </a:r>
          </a:p>
          <a:p>
            <a:r>
              <a:rPr lang="en-US" sz="1400" dirty="0"/>
              <a:t>Collecting data to evaluate if SNP and MOC goals are met. </a:t>
            </a:r>
          </a:p>
          <a:p>
            <a:pPr lvl="1">
              <a:buFont typeface="Courier New" panose="02070309020205020404" pitchFamily="49" charset="0"/>
              <a:buChar char="o"/>
            </a:pPr>
            <a:r>
              <a:rPr lang="en-US" sz="1400" dirty="0"/>
              <a:t>Using encounter data, HRAs, CAHPS, HOS and other methodologies as needed for data collection. </a:t>
            </a:r>
          </a:p>
          <a:p>
            <a:pPr lvl="1">
              <a:buFont typeface="Courier New" panose="02070309020205020404" pitchFamily="49" charset="0"/>
              <a:buChar char="o"/>
            </a:pPr>
            <a:r>
              <a:rPr lang="en-US" sz="1400" dirty="0"/>
              <a:t>Actions are taken when goals are not realized. </a:t>
            </a:r>
          </a:p>
          <a:p>
            <a:pPr lvl="1">
              <a:buFont typeface="Courier New" panose="02070309020205020404" pitchFamily="49" charset="0"/>
              <a:buChar char="o"/>
            </a:pPr>
            <a:r>
              <a:rPr lang="en-US" sz="1400" dirty="0"/>
              <a:t>QIC investigates to determine actions required. </a:t>
            </a:r>
          </a:p>
          <a:p>
            <a:pPr marL="777240" lvl="2" indent="0">
              <a:buNone/>
            </a:pPr>
            <a:r>
              <a:rPr lang="en-US" sz="1400" dirty="0"/>
              <a:t>• Root cause analysis when goals are not met. Time frame, goal too broad or too specific? </a:t>
            </a:r>
          </a:p>
          <a:p>
            <a:r>
              <a:rPr lang="en-US" sz="1400" dirty="0"/>
              <a:t>UHP evaluates Program effectiveness annually at a minimum to identify results from performance indicators, including lessons learned and challenges for the support of ongoing Program improvements.</a:t>
            </a:r>
          </a:p>
          <a:p>
            <a:r>
              <a:rPr lang="en-US" sz="1400" dirty="0"/>
              <a:t>Evaluation results provided to Board and key stakeholders annually at a minimum. </a:t>
            </a:r>
          </a:p>
        </p:txBody>
      </p:sp>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24</a:t>
            </a:fld>
            <a:endParaRPr lang="en-US" dirty="0"/>
          </a:p>
        </p:txBody>
      </p:sp>
    </p:spTree>
    <p:extLst>
      <p:ext uri="{BB962C8B-B14F-4D97-AF65-F5344CB8AC3E}">
        <p14:creationId xmlns:p14="http://schemas.microsoft.com/office/powerpoint/2010/main" val="25189907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5D39C-E875-772D-2563-06FA97663925}"/>
              </a:ext>
            </a:extLst>
          </p:cNvPr>
          <p:cNvSpPr>
            <a:spLocks noGrp="1"/>
          </p:cNvSpPr>
          <p:nvPr>
            <p:ph type="title"/>
          </p:nvPr>
        </p:nvSpPr>
        <p:spPr/>
        <p:txBody>
          <a:bodyPr/>
          <a:lstStyle/>
          <a:p>
            <a:r>
              <a:rPr lang="en-US" dirty="0">
                <a:solidFill>
                  <a:schemeClr val="accent6">
                    <a:lumMod val="75000"/>
                  </a:schemeClr>
                </a:solidFill>
              </a:rPr>
              <a:t>Contact Information</a:t>
            </a:r>
          </a:p>
        </p:txBody>
      </p:sp>
      <p:sp>
        <p:nvSpPr>
          <p:cNvPr id="3" name="Content Placeholder 2">
            <a:extLst>
              <a:ext uri="{FF2B5EF4-FFF2-40B4-BE49-F238E27FC236}">
                <a16:creationId xmlns:a16="http://schemas.microsoft.com/office/drawing/2014/main" id="{FC558278-D670-4165-AED9-02CE9A5E852C}"/>
              </a:ext>
            </a:extLst>
          </p:cNvPr>
          <p:cNvSpPr>
            <a:spLocks noGrp="1"/>
          </p:cNvSpPr>
          <p:nvPr>
            <p:ph sz="half" idx="1"/>
          </p:nvPr>
        </p:nvSpPr>
        <p:spPr>
          <a:xfrm>
            <a:off x="457200" y="1536192"/>
            <a:ext cx="7315200" cy="5017008"/>
          </a:xfrm>
        </p:spPr>
        <p:txBody>
          <a:bodyPr>
            <a:normAutofit fontScale="85000" lnSpcReduction="20000"/>
          </a:bodyPr>
          <a:lstStyle/>
          <a:p>
            <a:pPr marL="114300" indent="0">
              <a:buNone/>
            </a:pPr>
            <a:r>
              <a:rPr lang="en-US" dirty="0"/>
              <a:t>To obtain a member’s care plan, refer a patient for additional services, request an interdisciplinary care team meeting for a member, or obtain additional information about the Ultimate SNP Model of Care, please contact us:</a:t>
            </a:r>
          </a:p>
          <a:p>
            <a:endParaRPr lang="en-US" dirty="0"/>
          </a:p>
          <a:p>
            <a:pPr marL="114300" indent="0">
              <a:buNone/>
            </a:pPr>
            <a:r>
              <a:rPr lang="en-US" dirty="0"/>
              <a:t>By Phone:</a:t>
            </a:r>
          </a:p>
          <a:p>
            <a:r>
              <a:rPr lang="en-US" dirty="0"/>
              <a:t>Member Services		(888) 657-4170 (TTY 711)</a:t>
            </a:r>
          </a:p>
          <a:p>
            <a:r>
              <a:rPr lang="en-US" dirty="0"/>
              <a:t>Provider Services		(888)657-4171</a:t>
            </a:r>
          </a:p>
          <a:p>
            <a:r>
              <a:rPr lang="en-US" dirty="0"/>
              <a:t>Provider Relations		(352) 515-5963</a:t>
            </a:r>
          </a:p>
          <a:p>
            <a:r>
              <a:rPr lang="en-US" dirty="0"/>
              <a:t>Provider Relations Fax	(352) 515-5976</a:t>
            </a:r>
          </a:p>
          <a:p>
            <a:endParaRPr lang="en-US" dirty="0"/>
          </a:p>
          <a:p>
            <a:r>
              <a:rPr lang="en-US" dirty="0"/>
              <a:t>By Email: </a:t>
            </a:r>
            <a:r>
              <a:rPr lang="en-US" u="sng" dirty="0">
                <a:solidFill>
                  <a:srgbClr val="0070C0"/>
                </a:solidFill>
                <a:hlinkClick r:id="rId2">
                  <a:extLst>
                    <a:ext uri="{A12FA001-AC4F-418D-AE19-62706E023703}">
                      <ahyp:hlinkClr xmlns:ahyp="http://schemas.microsoft.com/office/drawing/2018/hyperlinkcolor" val="tx"/>
                    </a:ext>
                  </a:extLst>
                </a:hlinkClick>
              </a:rPr>
              <a:t>quality@ulthp.com</a:t>
            </a:r>
            <a:endParaRPr lang="en-US" u="sng" dirty="0">
              <a:solidFill>
                <a:srgbClr val="0070C0"/>
              </a:solidFill>
            </a:endParaRPr>
          </a:p>
          <a:p>
            <a:r>
              <a:rPr lang="en-US" dirty="0"/>
              <a:t>Provider Portal: </a:t>
            </a:r>
            <a:r>
              <a:rPr lang="en-US" u="sng" dirty="0">
                <a:solidFill>
                  <a:srgbClr val="0070C0"/>
                </a:solidFill>
              </a:rPr>
              <a:t>http://providerportal.uhp.health</a:t>
            </a:r>
          </a:p>
        </p:txBody>
      </p:sp>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25</a:t>
            </a:fld>
            <a:endParaRPr lang="en-US" dirty="0"/>
          </a:p>
        </p:txBody>
      </p:sp>
    </p:spTree>
    <p:extLst>
      <p:ext uri="{BB962C8B-B14F-4D97-AF65-F5344CB8AC3E}">
        <p14:creationId xmlns:p14="http://schemas.microsoft.com/office/powerpoint/2010/main" val="12049379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5D39C-E875-772D-2563-06FA97663925}"/>
              </a:ext>
            </a:extLst>
          </p:cNvPr>
          <p:cNvSpPr>
            <a:spLocks noGrp="1"/>
          </p:cNvSpPr>
          <p:nvPr>
            <p:ph type="title"/>
          </p:nvPr>
        </p:nvSpPr>
        <p:spPr/>
        <p:txBody>
          <a:bodyPr/>
          <a:lstStyle/>
          <a:p>
            <a:r>
              <a:rPr lang="en-US" dirty="0">
                <a:solidFill>
                  <a:schemeClr val="accent6">
                    <a:lumMod val="75000"/>
                  </a:schemeClr>
                </a:solidFill>
              </a:rPr>
              <a:t>Thank you!!!</a:t>
            </a:r>
          </a:p>
        </p:txBody>
      </p:sp>
      <p:sp>
        <p:nvSpPr>
          <p:cNvPr id="3" name="Content Placeholder 2">
            <a:extLst>
              <a:ext uri="{FF2B5EF4-FFF2-40B4-BE49-F238E27FC236}">
                <a16:creationId xmlns:a16="http://schemas.microsoft.com/office/drawing/2014/main" id="{FC558278-D670-4165-AED9-02CE9A5E852C}"/>
              </a:ext>
            </a:extLst>
          </p:cNvPr>
          <p:cNvSpPr>
            <a:spLocks noGrp="1"/>
          </p:cNvSpPr>
          <p:nvPr>
            <p:ph idx="1"/>
          </p:nvPr>
        </p:nvSpPr>
        <p:spPr/>
        <p:txBody>
          <a:bodyPr/>
          <a:lstStyle/>
          <a:p>
            <a:pPr marL="114300" indent="0">
              <a:buNone/>
            </a:pPr>
            <a:r>
              <a:rPr lang="en-US" dirty="0"/>
              <a:t>Thank you for participating in our 2023 SNP MOC Training Program. </a:t>
            </a:r>
          </a:p>
          <a:p>
            <a:pPr marL="114300" indent="0">
              <a:buNone/>
            </a:pPr>
            <a:endParaRPr lang="en-US" dirty="0"/>
          </a:p>
          <a:p>
            <a:pPr marL="114300" indent="0">
              <a:buNone/>
            </a:pPr>
            <a:r>
              <a:rPr lang="en-US" dirty="0"/>
              <a:t>To finalize self-training, please complete the following steps:</a:t>
            </a:r>
          </a:p>
          <a:p>
            <a:r>
              <a:rPr lang="en-US" dirty="0"/>
              <a:t>Print, review, and complete the following form of this presentation: </a:t>
            </a:r>
          </a:p>
          <a:p>
            <a:pPr lvl="1">
              <a:buFont typeface="Wingdings" panose="05000000000000000000" pitchFamily="2" charset="2"/>
              <a:buChar char="ü"/>
            </a:pPr>
            <a:r>
              <a:rPr lang="en-US" dirty="0"/>
              <a:t>MOC Training Attestation Form </a:t>
            </a:r>
          </a:p>
          <a:p>
            <a:r>
              <a:rPr lang="en-US" dirty="0"/>
              <a:t>Email the completed Form to </a:t>
            </a:r>
            <a:r>
              <a:rPr lang="en-US" u="sng" dirty="0">
                <a:solidFill>
                  <a:srgbClr val="0070C0"/>
                </a:solidFill>
              </a:rPr>
              <a:t>quality@ulthp.com</a:t>
            </a:r>
          </a:p>
        </p:txBody>
      </p:sp>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26</a:t>
            </a:fld>
            <a:endParaRPr lang="en-US" dirty="0"/>
          </a:p>
        </p:txBody>
      </p:sp>
    </p:spTree>
    <p:extLst>
      <p:ext uri="{BB962C8B-B14F-4D97-AF65-F5344CB8AC3E}">
        <p14:creationId xmlns:p14="http://schemas.microsoft.com/office/powerpoint/2010/main" val="743933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48932-8EE4-918F-E57C-240AA8933E54}"/>
              </a:ext>
            </a:extLst>
          </p:cNvPr>
          <p:cNvSpPr>
            <a:spLocks noGrp="1"/>
          </p:cNvSpPr>
          <p:nvPr>
            <p:ph type="title"/>
          </p:nvPr>
        </p:nvSpPr>
        <p:spPr/>
        <p:txBody>
          <a:bodyPr/>
          <a:lstStyle/>
          <a:p>
            <a:r>
              <a:rPr lang="en-US" dirty="0"/>
              <a:t>Training Overview</a:t>
            </a:r>
          </a:p>
        </p:txBody>
      </p:sp>
      <p:sp>
        <p:nvSpPr>
          <p:cNvPr id="3" name="Content Placeholder 2">
            <a:extLst>
              <a:ext uri="{FF2B5EF4-FFF2-40B4-BE49-F238E27FC236}">
                <a16:creationId xmlns:a16="http://schemas.microsoft.com/office/drawing/2014/main" id="{F92F38C8-E244-40E9-F5BB-B73F07F7533F}"/>
              </a:ext>
            </a:extLst>
          </p:cNvPr>
          <p:cNvSpPr>
            <a:spLocks noGrp="1"/>
          </p:cNvSpPr>
          <p:nvPr>
            <p:ph idx="1"/>
          </p:nvPr>
        </p:nvSpPr>
        <p:spPr/>
        <p:txBody>
          <a:bodyPr/>
          <a:lstStyle/>
          <a:p>
            <a:pPr marL="0" indent="0">
              <a:buNone/>
            </a:pPr>
            <a:r>
              <a:rPr lang="en-US" dirty="0"/>
              <a:t>This training will provide you with an overview of the Model of Care (MOC). By the end of this course, you will be able to:</a:t>
            </a:r>
          </a:p>
          <a:p>
            <a:r>
              <a:rPr lang="en-US" dirty="0"/>
              <a:t>Describe the different types of Special Needs Plans (SNPs)</a:t>
            </a:r>
          </a:p>
          <a:p>
            <a:r>
              <a:rPr lang="en-US" dirty="0"/>
              <a:t>Define a SNP and characteristics of the SNP population</a:t>
            </a:r>
          </a:p>
          <a:p>
            <a:r>
              <a:rPr lang="en-US" dirty="0"/>
              <a:t>Understand the key components of the Model of Care</a:t>
            </a:r>
          </a:p>
          <a:p>
            <a:r>
              <a:rPr lang="en-US" dirty="0"/>
              <a:t>Understand responsibilities as a network provider for SNP members</a:t>
            </a:r>
          </a:p>
          <a:p>
            <a:r>
              <a:rPr lang="en-US" dirty="0"/>
              <a:t>Define your role in supporting the Model of Care</a:t>
            </a:r>
          </a:p>
        </p:txBody>
      </p:sp>
      <p:sp>
        <p:nvSpPr>
          <p:cNvPr id="4" name="Slide Number Placeholder 3">
            <a:extLst>
              <a:ext uri="{FF2B5EF4-FFF2-40B4-BE49-F238E27FC236}">
                <a16:creationId xmlns:a16="http://schemas.microsoft.com/office/drawing/2014/main" id="{7784B92B-B565-1A4F-C4C1-141F563E2F47}"/>
              </a:ext>
            </a:extLst>
          </p:cNvPr>
          <p:cNvSpPr>
            <a:spLocks noGrp="1"/>
          </p:cNvSpPr>
          <p:nvPr>
            <p:ph type="sldNum" sz="quarter" idx="12"/>
          </p:nvPr>
        </p:nvSpPr>
        <p:spPr/>
        <p:txBody>
          <a:bodyPr/>
          <a:lstStyle/>
          <a:p>
            <a:fld id="{8283934B-4397-40A0-9766-8EC76AE632B6}" type="slidenum">
              <a:rPr lang="en-US" smtClean="0"/>
              <a:t>3</a:t>
            </a:fld>
            <a:endParaRPr lang="en-US" dirty="0"/>
          </a:p>
        </p:txBody>
      </p:sp>
    </p:spTree>
    <p:extLst>
      <p:ext uri="{BB962C8B-B14F-4D97-AF65-F5344CB8AC3E}">
        <p14:creationId xmlns:p14="http://schemas.microsoft.com/office/powerpoint/2010/main" val="1638217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5D39C-E875-772D-2563-06FA97663925}"/>
              </a:ext>
            </a:extLst>
          </p:cNvPr>
          <p:cNvSpPr>
            <a:spLocks noGrp="1"/>
          </p:cNvSpPr>
          <p:nvPr>
            <p:ph type="title"/>
          </p:nvPr>
        </p:nvSpPr>
        <p:spPr/>
        <p:txBody>
          <a:bodyPr/>
          <a:lstStyle/>
          <a:p>
            <a:r>
              <a:rPr lang="en-US" dirty="0">
                <a:solidFill>
                  <a:schemeClr val="accent6">
                    <a:lumMod val="75000"/>
                  </a:schemeClr>
                </a:solidFill>
              </a:rPr>
              <a:t>What is a Model of Care (MOC)</a:t>
            </a:r>
          </a:p>
        </p:txBody>
      </p:sp>
      <p:sp>
        <p:nvSpPr>
          <p:cNvPr id="3" name="Content Placeholder 2">
            <a:extLst>
              <a:ext uri="{FF2B5EF4-FFF2-40B4-BE49-F238E27FC236}">
                <a16:creationId xmlns:a16="http://schemas.microsoft.com/office/drawing/2014/main" id="{FC558278-D670-4165-AED9-02CE9A5E852C}"/>
              </a:ext>
            </a:extLst>
          </p:cNvPr>
          <p:cNvSpPr>
            <a:spLocks noGrp="1"/>
          </p:cNvSpPr>
          <p:nvPr>
            <p:ph idx="1"/>
          </p:nvPr>
        </p:nvSpPr>
        <p:spPr/>
        <p:txBody>
          <a:bodyPr/>
          <a:lstStyle/>
          <a:p>
            <a:pPr marL="114300" indent="0">
              <a:buNone/>
            </a:pPr>
            <a:r>
              <a:rPr lang="en-US" dirty="0"/>
              <a:t>As provided under section 1859(f)(7) of the Social Security Act (the Act), every Medicare Special Needs Plan (SNP) must have a Model of Care (MOC) approved by the National Committee for Quality Assurance (NCQA). The MOC provides the basic framework under which the SNP will meet the needs of each of its enrollees. The MOC is a vital quality improvement tool and integral component for ensuring that the unique needs of each enrollee are identified by the SNP and addressed through the UHP’s care management practices. The MOC provides the foundation for promoting SNP quality, care management, and care coordination processes. </a:t>
            </a:r>
          </a:p>
          <a:p>
            <a:endParaRPr lang="en-US" dirty="0"/>
          </a:p>
        </p:txBody>
      </p:sp>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4</a:t>
            </a:fld>
            <a:endParaRPr lang="en-US" dirty="0"/>
          </a:p>
        </p:txBody>
      </p:sp>
    </p:spTree>
    <p:extLst>
      <p:ext uri="{BB962C8B-B14F-4D97-AF65-F5344CB8AC3E}">
        <p14:creationId xmlns:p14="http://schemas.microsoft.com/office/powerpoint/2010/main" val="54272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5D39C-E875-772D-2563-06FA97663925}"/>
              </a:ext>
            </a:extLst>
          </p:cNvPr>
          <p:cNvSpPr>
            <a:spLocks noGrp="1"/>
          </p:cNvSpPr>
          <p:nvPr>
            <p:ph type="title"/>
          </p:nvPr>
        </p:nvSpPr>
        <p:spPr/>
        <p:txBody>
          <a:bodyPr/>
          <a:lstStyle/>
          <a:p>
            <a:r>
              <a:rPr lang="en-US" dirty="0">
                <a:solidFill>
                  <a:schemeClr val="accent6">
                    <a:lumMod val="75000"/>
                  </a:schemeClr>
                </a:solidFill>
              </a:rPr>
              <a:t>What is a Special Needs Plan (SNP)?</a:t>
            </a:r>
          </a:p>
        </p:txBody>
      </p:sp>
      <p:sp>
        <p:nvSpPr>
          <p:cNvPr id="3" name="Content Placeholder 2">
            <a:extLst>
              <a:ext uri="{FF2B5EF4-FFF2-40B4-BE49-F238E27FC236}">
                <a16:creationId xmlns:a16="http://schemas.microsoft.com/office/drawing/2014/main" id="{FC558278-D670-4165-AED9-02CE9A5E852C}"/>
              </a:ext>
            </a:extLst>
          </p:cNvPr>
          <p:cNvSpPr>
            <a:spLocks noGrp="1"/>
          </p:cNvSpPr>
          <p:nvPr>
            <p:ph idx="1"/>
          </p:nvPr>
        </p:nvSpPr>
        <p:spPr/>
        <p:txBody>
          <a:bodyPr/>
          <a:lstStyle/>
          <a:p>
            <a:pPr marL="0" indent="0">
              <a:buNone/>
            </a:pPr>
            <a:r>
              <a:rPr lang="en-US" dirty="0"/>
              <a:t>A special needs plan (SNP) is a Medicare Advantage coordinated care plan specifically designed to provide targeted care and limit enrollment to special needs individuals.</a:t>
            </a:r>
          </a:p>
          <a:p>
            <a:pPr marL="0" indent="0">
              <a:buNone/>
            </a:pPr>
            <a:endParaRPr lang="en-US" dirty="0"/>
          </a:p>
          <a:p>
            <a:pPr marL="0" indent="0">
              <a:buNone/>
            </a:pPr>
            <a:r>
              <a:rPr lang="en-US" dirty="0"/>
              <a:t>SNPs have specially-designed Plan Benefit Packages (PBPs) that go beyond  the provision of basic Medicare Part A and B services and care  coordination, including, but not limited to:</a:t>
            </a:r>
          </a:p>
          <a:p>
            <a:r>
              <a:rPr lang="en-US" dirty="0"/>
              <a:t>Supplemental Health Benefits</a:t>
            </a:r>
          </a:p>
          <a:p>
            <a:r>
              <a:rPr lang="en-US" dirty="0"/>
              <a:t>Specialized Provider Networks</a:t>
            </a:r>
          </a:p>
          <a:p>
            <a:r>
              <a:rPr lang="en-US" dirty="0"/>
              <a:t>Appropriate Enrollee Cost Sharing</a:t>
            </a:r>
          </a:p>
          <a:p>
            <a:endParaRPr lang="en-US" dirty="0"/>
          </a:p>
        </p:txBody>
      </p:sp>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5</a:t>
            </a:fld>
            <a:endParaRPr lang="en-US" dirty="0"/>
          </a:p>
        </p:txBody>
      </p:sp>
    </p:spTree>
    <p:extLst>
      <p:ext uri="{BB962C8B-B14F-4D97-AF65-F5344CB8AC3E}">
        <p14:creationId xmlns:p14="http://schemas.microsoft.com/office/powerpoint/2010/main" val="1140478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5D39C-E875-772D-2563-06FA97663925}"/>
              </a:ext>
            </a:extLst>
          </p:cNvPr>
          <p:cNvSpPr>
            <a:spLocks noGrp="1"/>
          </p:cNvSpPr>
          <p:nvPr>
            <p:ph type="title"/>
          </p:nvPr>
        </p:nvSpPr>
        <p:spPr>
          <a:xfrm>
            <a:off x="457200" y="274638"/>
            <a:ext cx="7620000" cy="868362"/>
          </a:xfrm>
        </p:spPr>
        <p:txBody>
          <a:bodyPr/>
          <a:lstStyle/>
          <a:p>
            <a:r>
              <a:rPr lang="en-US" dirty="0">
                <a:solidFill>
                  <a:srgbClr val="002060"/>
                </a:solidFill>
              </a:rPr>
              <a:t>Types of SNP Plans</a:t>
            </a:r>
          </a:p>
        </p:txBody>
      </p:sp>
      <p:sp>
        <p:nvSpPr>
          <p:cNvPr id="3" name="Content Placeholder 2">
            <a:extLst>
              <a:ext uri="{FF2B5EF4-FFF2-40B4-BE49-F238E27FC236}">
                <a16:creationId xmlns:a16="http://schemas.microsoft.com/office/drawing/2014/main" id="{FC558278-D670-4165-AED9-02CE9A5E852C}"/>
              </a:ext>
            </a:extLst>
          </p:cNvPr>
          <p:cNvSpPr>
            <a:spLocks noGrp="1"/>
          </p:cNvSpPr>
          <p:nvPr>
            <p:ph sz="half" idx="1"/>
          </p:nvPr>
        </p:nvSpPr>
        <p:spPr>
          <a:xfrm>
            <a:off x="457200" y="1417638"/>
            <a:ext cx="7848600" cy="5165724"/>
          </a:xfrm>
        </p:spPr>
        <p:txBody>
          <a:bodyPr>
            <a:normAutofit fontScale="85000" lnSpcReduction="20000"/>
          </a:bodyPr>
          <a:lstStyle/>
          <a:p>
            <a:pPr marL="0" indent="0">
              <a:buNone/>
            </a:pPr>
            <a:r>
              <a:rPr lang="en-US" dirty="0"/>
              <a:t>A special needs individual could be any one of the following:</a:t>
            </a:r>
          </a:p>
          <a:p>
            <a:r>
              <a:rPr lang="en-US" dirty="0"/>
              <a:t>An individual residing in institutional setting such as SNF, NH, etc., </a:t>
            </a:r>
          </a:p>
          <a:p>
            <a:r>
              <a:rPr lang="en-US" dirty="0"/>
              <a:t>A dual eligible, or</a:t>
            </a:r>
          </a:p>
          <a:p>
            <a:r>
              <a:rPr lang="en-US" dirty="0"/>
              <a:t>An individual with a severe or disabling chronic condition, as specified by the Centers for Medicare and Medicaid Services (CMS)</a:t>
            </a:r>
          </a:p>
          <a:p>
            <a:pPr marL="0" indent="0">
              <a:buNone/>
            </a:pPr>
            <a:r>
              <a:rPr lang="en-US" dirty="0"/>
              <a:t>There are 3 types of SNP Plans:</a:t>
            </a:r>
          </a:p>
          <a:p>
            <a:r>
              <a:rPr lang="en-US" dirty="0"/>
              <a:t>Institutional SNP (I-SNP): For people in certain institutions (like a nursing home) or who require nursing  care at home</a:t>
            </a:r>
          </a:p>
          <a:p>
            <a:r>
              <a:rPr lang="en-US" dirty="0"/>
              <a:t>Chronic SNP (C-SNP): For people who have specific chronic or disabling conditions</a:t>
            </a:r>
          </a:p>
          <a:p>
            <a:r>
              <a:rPr lang="en-US" dirty="0"/>
              <a:t>Dual SNP (D-SNP): For people who are eligible for both Medicare and Medicaid</a:t>
            </a:r>
          </a:p>
          <a:p>
            <a:pPr marL="114300" indent="0">
              <a:buNone/>
            </a:pPr>
            <a:endParaRPr lang="en-US" dirty="0"/>
          </a:p>
        </p:txBody>
      </p:sp>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6</a:t>
            </a:fld>
            <a:endParaRPr lang="en-US" dirty="0"/>
          </a:p>
        </p:txBody>
      </p:sp>
      <p:sp>
        <p:nvSpPr>
          <p:cNvPr id="6" name="TextBox 5">
            <a:extLst>
              <a:ext uri="{FF2B5EF4-FFF2-40B4-BE49-F238E27FC236}">
                <a16:creationId xmlns:a16="http://schemas.microsoft.com/office/drawing/2014/main" id="{11936549-FC19-BBD2-2190-71EF390DFD27}"/>
              </a:ext>
            </a:extLst>
          </p:cNvPr>
          <p:cNvSpPr txBox="1"/>
          <p:nvPr/>
        </p:nvSpPr>
        <p:spPr>
          <a:xfrm>
            <a:off x="76200" y="6332584"/>
            <a:ext cx="8229600" cy="369332"/>
          </a:xfrm>
          <a:prstGeom prst="rect">
            <a:avLst/>
          </a:prstGeom>
          <a:noFill/>
        </p:spPr>
        <p:txBody>
          <a:bodyPr wrap="square" rtlCol="0">
            <a:spAutoFit/>
          </a:bodyPr>
          <a:lstStyle/>
          <a:p>
            <a:r>
              <a:rPr lang="en-US" dirty="0"/>
              <a:t>*Please note that UHP does not offer I-SNP. UHP does offer certain C-SNPs and D-SNP.</a:t>
            </a:r>
          </a:p>
        </p:txBody>
      </p:sp>
    </p:spTree>
    <p:extLst>
      <p:ext uri="{BB962C8B-B14F-4D97-AF65-F5344CB8AC3E}">
        <p14:creationId xmlns:p14="http://schemas.microsoft.com/office/powerpoint/2010/main" val="1296923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5D39C-E875-772D-2563-06FA97663925}"/>
              </a:ext>
            </a:extLst>
          </p:cNvPr>
          <p:cNvSpPr>
            <a:spLocks noGrp="1"/>
          </p:cNvSpPr>
          <p:nvPr>
            <p:ph type="title"/>
          </p:nvPr>
        </p:nvSpPr>
        <p:spPr>
          <a:xfrm>
            <a:off x="419637" y="37381"/>
            <a:ext cx="7620000" cy="1143000"/>
          </a:xfrm>
        </p:spPr>
        <p:txBody>
          <a:bodyPr/>
          <a:lstStyle/>
          <a:p>
            <a:r>
              <a:rPr lang="en-US" sz="3600" dirty="0">
                <a:solidFill>
                  <a:srgbClr val="002060"/>
                </a:solidFill>
              </a:rPr>
              <a:t>Chronic Special Needs Plans (C-SNP)</a:t>
            </a:r>
          </a:p>
        </p:txBody>
      </p:sp>
      <p:sp>
        <p:nvSpPr>
          <p:cNvPr id="5" name="Content Placeholder 4">
            <a:extLst>
              <a:ext uri="{FF2B5EF4-FFF2-40B4-BE49-F238E27FC236}">
                <a16:creationId xmlns:a16="http://schemas.microsoft.com/office/drawing/2014/main" id="{E46749D5-5502-39E5-D9AE-20D89B4BDCCE}"/>
              </a:ext>
            </a:extLst>
          </p:cNvPr>
          <p:cNvSpPr>
            <a:spLocks noGrp="1"/>
          </p:cNvSpPr>
          <p:nvPr>
            <p:ph sz="half" idx="1"/>
          </p:nvPr>
        </p:nvSpPr>
        <p:spPr>
          <a:xfrm>
            <a:off x="381000" y="3418935"/>
            <a:ext cx="3657600" cy="3657600"/>
          </a:xfrm>
        </p:spPr>
        <p:txBody>
          <a:bodyPr>
            <a:normAutofit/>
          </a:bodyPr>
          <a:lstStyle/>
          <a:p>
            <a:pPr marL="0" indent="0">
              <a:buNone/>
            </a:pPr>
            <a:r>
              <a:rPr lang="en-US" sz="1800" u="sng" dirty="0"/>
              <a:t>Chronic Disease Programs (C-SNP) </a:t>
            </a:r>
          </a:p>
          <a:p>
            <a:r>
              <a:rPr lang="en-US" sz="1800" dirty="0"/>
              <a:t>Diabetes Mellitus (DM)</a:t>
            </a:r>
            <a:r>
              <a:rPr lang="en-US" sz="2100" dirty="0"/>
              <a:t>                    </a:t>
            </a:r>
            <a:r>
              <a:rPr lang="en-US" sz="1300" dirty="0"/>
              <a:t>(019, 021, 025, 026, 029, 033, 050, 051, 052)</a:t>
            </a:r>
          </a:p>
          <a:p>
            <a:r>
              <a:rPr lang="en-US" sz="1800" dirty="0"/>
              <a:t>Cardiovascular Disorders (CVD)                                     </a:t>
            </a:r>
            <a:r>
              <a:rPr lang="en-US" sz="1300" dirty="0"/>
              <a:t>(019, 021,025, 026, 029, 033, 050, 051, 052)</a:t>
            </a:r>
          </a:p>
          <a:p>
            <a:pPr lvl="1">
              <a:buFont typeface="Courier New" panose="02070309020205020404" pitchFamily="49" charset="0"/>
              <a:buChar char="o"/>
            </a:pPr>
            <a:r>
              <a:rPr lang="en-US" sz="1800" dirty="0"/>
              <a:t>Cardiac Arrhythmias</a:t>
            </a:r>
          </a:p>
          <a:p>
            <a:pPr lvl="1">
              <a:buFont typeface="Courier New" panose="02070309020205020404" pitchFamily="49" charset="0"/>
              <a:buChar char="o"/>
            </a:pPr>
            <a:r>
              <a:rPr lang="en-US" sz="1800" dirty="0"/>
              <a:t>Coronary Artery disease</a:t>
            </a:r>
          </a:p>
          <a:p>
            <a:pPr lvl="1">
              <a:buFont typeface="Courier New" panose="02070309020205020404" pitchFamily="49" charset="0"/>
              <a:buChar char="o"/>
            </a:pPr>
            <a:r>
              <a:rPr lang="en-US" sz="1800" dirty="0"/>
              <a:t>Peripheral Vascular disease</a:t>
            </a:r>
          </a:p>
          <a:p>
            <a:pPr lvl="1">
              <a:buFont typeface="Courier New" panose="02070309020205020404" pitchFamily="49" charset="0"/>
              <a:buChar char="o"/>
            </a:pPr>
            <a:r>
              <a:rPr lang="en-US" sz="1800" dirty="0"/>
              <a:t>Chronic Venous Thromboembolic disorder</a:t>
            </a:r>
          </a:p>
          <a:p>
            <a:pPr marL="114300" indent="0">
              <a:buNone/>
            </a:pPr>
            <a:endParaRPr lang="en-US" dirty="0"/>
          </a:p>
        </p:txBody>
      </p:sp>
      <p:sp>
        <p:nvSpPr>
          <p:cNvPr id="6" name="Content Placeholder 5">
            <a:extLst>
              <a:ext uri="{FF2B5EF4-FFF2-40B4-BE49-F238E27FC236}">
                <a16:creationId xmlns:a16="http://schemas.microsoft.com/office/drawing/2014/main" id="{E9565D7A-BA0E-C04A-585A-6BD6B3ABCB58}"/>
              </a:ext>
            </a:extLst>
          </p:cNvPr>
          <p:cNvSpPr>
            <a:spLocks noGrp="1"/>
          </p:cNvSpPr>
          <p:nvPr>
            <p:ph sz="half" idx="2"/>
          </p:nvPr>
        </p:nvSpPr>
        <p:spPr>
          <a:xfrm>
            <a:off x="4572000" y="3414622"/>
            <a:ext cx="3657600" cy="3654725"/>
          </a:xfrm>
        </p:spPr>
        <p:txBody>
          <a:bodyPr>
            <a:normAutofit/>
          </a:bodyPr>
          <a:lstStyle/>
          <a:p>
            <a:pPr marL="0" indent="0">
              <a:buNone/>
            </a:pPr>
            <a:r>
              <a:rPr lang="en-US" sz="1800" u="sng" dirty="0"/>
              <a:t>Chronic Disease Programs (C-SNP) </a:t>
            </a:r>
          </a:p>
          <a:p>
            <a:r>
              <a:rPr lang="en-US" sz="1800" dirty="0"/>
              <a:t>Chronic Lung Disorders (CDL)         </a:t>
            </a:r>
            <a:r>
              <a:rPr lang="en-US" sz="1200" dirty="0"/>
              <a:t>(023, 025, 034)</a:t>
            </a:r>
          </a:p>
          <a:p>
            <a:pPr lvl="1">
              <a:buFont typeface="Courier New" panose="02070309020205020404" pitchFamily="49" charset="0"/>
              <a:buChar char="o"/>
            </a:pPr>
            <a:r>
              <a:rPr lang="en-US" sz="1800" dirty="0"/>
              <a:t>Asthma</a:t>
            </a:r>
          </a:p>
          <a:p>
            <a:pPr lvl="1">
              <a:buFont typeface="Courier New" panose="02070309020205020404" pitchFamily="49" charset="0"/>
              <a:buChar char="o"/>
            </a:pPr>
            <a:r>
              <a:rPr lang="en-US" sz="1800" dirty="0"/>
              <a:t>Chronic bronchitis</a:t>
            </a:r>
          </a:p>
          <a:p>
            <a:pPr lvl="1">
              <a:buFont typeface="Courier New" panose="02070309020205020404" pitchFamily="49" charset="0"/>
              <a:buChar char="o"/>
            </a:pPr>
            <a:r>
              <a:rPr lang="en-US" sz="1800" dirty="0"/>
              <a:t>Emphysema</a:t>
            </a:r>
          </a:p>
          <a:p>
            <a:pPr lvl="1">
              <a:buFont typeface="Courier New" panose="02070309020205020404" pitchFamily="49" charset="0"/>
              <a:buChar char="o"/>
            </a:pPr>
            <a:r>
              <a:rPr lang="en-US" sz="1800" dirty="0"/>
              <a:t>Pulmonary fibrosis</a:t>
            </a:r>
          </a:p>
          <a:p>
            <a:pPr lvl="1">
              <a:buFont typeface="Courier New" panose="02070309020205020404" pitchFamily="49" charset="0"/>
              <a:buChar char="o"/>
            </a:pPr>
            <a:r>
              <a:rPr lang="en-US" sz="1800" dirty="0"/>
              <a:t>Pulmonary hypertension</a:t>
            </a:r>
          </a:p>
          <a:p>
            <a:r>
              <a:rPr lang="en-US" sz="1800" u="sng" dirty="0"/>
              <a:t>Chronic Heart Failure (CHF) </a:t>
            </a:r>
            <a:r>
              <a:rPr lang="en-US" sz="1300" dirty="0"/>
              <a:t>            (022, 024)</a:t>
            </a:r>
          </a:p>
          <a:p>
            <a:endParaRPr lang="en-US" dirty="0"/>
          </a:p>
        </p:txBody>
      </p:sp>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7</a:t>
            </a:fld>
            <a:endParaRPr lang="en-US" dirty="0"/>
          </a:p>
        </p:txBody>
      </p:sp>
      <p:sp>
        <p:nvSpPr>
          <p:cNvPr id="7" name="TextBox 6">
            <a:extLst>
              <a:ext uri="{FF2B5EF4-FFF2-40B4-BE49-F238E27FC236}">
                <a16:creationId xmlns:a16="http://schemas.microsoft.com/office/drawing/2014/main" id="{568EA720-07A1-3EBF-85EB-37337A3752A1}"/>
              </a:ext>
            </a:extLst>
          </p:cNvPr>
          <p:cNvSpPr txBox="1"/>
          <p:nvPr/>
        </p:nvSpPr>
        <p:spPr>
          <a:xfrm>
            <a:off x="381000" y="1066801"/>
            <a:ext cx="8001000" cy="224676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i="0" u="none" strike="noStrike" kern="1200" cap="none" spc="0" normalizeH="0" baseline="0" noProof="0" dirty="0">
                <a:ln>
                  <a:noFill/>
                </a:ln>
                <a:effectLst/>
                <a:uLnTx/>
                <a:uFillTx/>
                <a:latin typeface="Calibri"/>
                <a:ea typeface="+mn-ea"/>
                <a:cs typeface="+mn-cs"/>
              </a:rPr>
              <a:t>All the following eligibility criteria must be met for enrollment in a C-SNP:</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i="0" u="none" strike="noStrike" kern="1200" cap="none" spc="0" normalizeH="0" baseline="0" noProof="0" dirty="0">
                <a:ln>
                  <a:noFill/>
                </a:ln>
                <a:effectLst/>
                <a:uLnTx/>
                <a:uFillTx/>
                <a:latin typeface="Calibri"/>
                <a:ea typeface="+mn-ea"/>
                <a:cs typeface="+mn-cs"/>
              </a:rPr>
              <a:t>Individual must be enrolled in Medicare Part A (Hospital)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i="0" u="none" strike="noStrike" kern="1200" cap="none" spc="0" normalizeH="0" baseline="0" noProof="0" dirty="0">
                <a:ln>
                  <a:noFill/>
                </a:ln>
                <a:effectLst/>
                <a:uLnTx/>
                <a:uFillTx/>
                <a:latin typeface="Calibri"/>
                <a:ea typeface="+mn-ea"/>
                <a:cs typeface="+mn-cs"/>
              </a:rPr>
              <a:t>Individual must be enrolled in Medicare Part B (Medical)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i="0" u="none" strike="noStrike" kern="1200" cap="none" spc="0" normalizeH="0" baseline="0" noProof="0" dirty="0">
                <a:ln>
                  <a:noFill/>
                </a:ln>
                <a:effectLst/>
                <a:uLnTx/>
                <a:uFillTx/>
                <a:latin typeface="Calibri"/>
                <a:ea typeface="+mn-ea"/>
                <a:cs typeface="+mn-cs"/>
              </a:rPr>
              <a:t>Individual must live in a plan service area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i="0" u="none" strike="noStrike" kern="1200" cap="none" spc="0" normalizeH="0" baseline="0" noProof="0" dirty="0">
                <a:ln>
                  <a:noFill/>
                </a:ln>
                <a:effectLst/>
                <a:uLnTx/>
                <a:uFillTx/>
                <a:latin typeface="Calibri"/>
                <a:ea typeface="+mn-ea"/>
                <a:cs typeface="+mn-cs"/>
              </a:rPr>
              <a:t>UHP offers the following 4 major categories of C-SNPs and a potential UHP C-SNP member must have at least one of the following qualifying diagnoses:</a:t>
            </a:r>
          </a:p>
        </p:txBody>
      </p:sp>
    </p:spTree>
    <p:extLst>
      <p:ext uri="{BB962C8B-B14F-4D97-AF65-F5344CB8AC3E}">
        <p14:creationId xmlns:p14="http://schemas.microsoft.com/office/powerpoint/2010/main" val="2264752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5D39C-E875-772D-2563-06FA97663925}"/>
              </a:ext>
            </a:extLst>
          </p:cNvPr>
          <p:cNvSpPr>
            <a:spLocks noGrp="1"/>
          </p:cNvSpPr>
          <p:nvPr>
            <p:ph type="title"/>
          </p:nvPr>
        </p:nvSpPr>
        <p:spPr>
          <a:xfrm>
            <a:off x="419637" y="37381"/>
            <a:ext cx="7620000" cy="1143000"/>
          </a:xfrm>
        </p:spPr>
        <p:txBody>
          <a:bodyPr/>
          <a:lstStyle/>
          <a:p>
            <a:r>
              <a:rPr lang="en-US" sz="3600" dirty="0">
                <a:solidFill>
                  <a:schemeClr val="accent6">
                    <a:lumMod val="75000"/>
                  </a:schemeClr>
                </a:solidFill>
              </a:rPr>
              <a:t>Dual Special Needs Plans (D-SNP)</a:t>
            </a:r>
          </a:p>
        </p:txBody>
      </p:sp>
      <p:sp>
        <p:nvSpPr>
          <p:cNvPr id="5" name="Content Placeholder 4">
            <a:extLst>
              <a:ext uri="{FF2B5EF4-FFF2-40B4-BE49-F238E27FC236}">
                <a16:creationId xmlns:a16="http://schemas.microsoft.com/office/drawing/2014/main" id="{E46749D5-5502-39E5-D9AE-20D89B4BDCCE}"/>
              </a:ext>
            </a:extLst>
          </p:cNvPr>
          <p:cNvSpPr>
            <a:spLocks noGrp="1"/>
          </p:cNvSpPr>
          <p:nvPr>
            <p:ph sz="half" idx="1"/>
          </p:nvPr>
        </p:nvSpPr>
        <p:spPr>
          <a:xfrm>
            <a:off x="284672" y="1865373"/>
            <a:ext cx="3657600" cy="3478901"/>
          </a:xfrm>
        </p:spPr>
        <p:txBody>
          <a:bodyPr>
            <a:normAutofit fontScale="92500"/>
          </a:bodyPr>
          <a:lstStyle/>
          <a:p>
            <a:pPr marL="0" indent="0">
              <a:buNone/>
            </a:pPr>
            <a:r>
              <a:rPr lang="en-US" sz="1800" u="sng" dirty="0"/>
              <a:t>Medicare Eligible Criteria </a:t>
            </a:r>
          </a:p>
          <a:p>
            <a:pPr marL="114300" indent="0">
              <a:buNone/>
            </a:pPr>
            <a:r>
              <a:rPr lang="en-US" sz="1800" dirty="0"/>
              <a:t>Age 65 or older </a:t>
            </a:r>
          </a:p>
          <a:p>
            <a:pPr marL="114300" indent="0">
              <a:buNone/>
            </a:pPr>
            <a:r>
              <a:rPr lang="en-US" sz="1800" dirty="0"/>
              <a:t>	or</a:t>
            </a:r>
          </a:p>
          <a:p>
            <a:pPr marL="114300" indent="0">
              <a:buNone/>
            </a:pPr>
            <a:r>
              <a:rPr lang="en-US" sz="1800" dirty="0"/>
              <a:t>Under 65 with a disability, such as: </a:t>
            </a:r>
          </a:p>
          <a:p>
            <a:r>
              <a:rPr lang="en-US" sz="1800" dirty="0"/>
              <a:t>Intellectual/developmental </a:t>
            </a:r>
          </a:p>
          <a:p>
            <a:r>
              <a:rPr lang="en-US" sz="1800" dirty="0"/>
              <a:t>Cognitive </a:t>
            </a:r>
          </a:p>
          <a:p>
            <a:r>
              <a:rPr lang="en-US" sz="1800" dirty="0"/>
              <a:t>Physical </a:t>
            </a:r>
          </a:p>
          <a:p>
            <a:r>
              <a:rPr lang="en-US" sz="1800" dirty="0"/>
              <a:t>Behavioral health needs </a:t>
            </a:r>
          </a:p>
          <a:p>
            <a:r>
              <a:rPr lang="en-US" sz="1800" dirty="0"/>
              <a:t>Chronic medical conditions </a:t>
            </a:r>
          </a:p>
          <a:p>
            <a:pPr marL="114300" indent="0">
              <a:buNone/>
            </a:pPr>
            <a:r>
              <a:rPr lang="en-US" sz="1800" dirty="0"/>
              <a:t>	or </a:t>
            </a:r>
          </a:p>
          <a:p>
            <a:pPr marL="114300" indent="0">
              <a:buNone/>
            </a:pPr>
            <a:r>
              <a:rPr lang="en-US" sz="1800" dirty="0"/>
              <a:t>Any age with End stage Renal Disease</a:t>
            </a:r>
          </a:p>
          <a:p>
            <a:pPr marL="114300" indent="0">
              <a:buNone/>
            </a:pPr>
            <a:endParaRPr lang="en-US" dirty="0"/>
          </a:p>
        </p:txBody>
      </p:sp>
      <p:sp>
        <p:nvSpPr>
          <p:cNvPr id="6" name="Content Placeholder 5">
            <a:extLst>
              <a:ext uri="{FF2B5EF4-FFF2-40B4-BE49-F238E27FC236}">
                <a16:creationId xmlns:a16="http://schemas.microsoft.com/office/drawing/2014/main" id="{E9565D7A-BA0E-C04A-585A-6BD6B3ABCB58}"/>
              </a:ext>
            </a:extLst>
          </p:cNvPr>
          <p:cNvSpPr>
            <a:spLocks noGrp="1"/>
          </p:cNvSpPr>
          <p:nvPr>
            <p:ph sz="half" idx="2"/>
          </p:nvPr>
        </p:nvSpPr>
        <p:spPr>
          <a:xfrm>
            <a:off x="4349151" y="1869189"/>
            <a:ext cx="3657600" cy="3654725"/>
          </a:xfrm>
        </p:spPr>
        <p:txBody>
          <a:bodyPr>
            <a:normAutofit fontScale="92500"/>
          </a:bodyPr>
          <a:lstStyle/>
          <a:p>
            <a:pPr marL="0" indent="0">
              <a:buNone/>
            </a:pPr>
            <a:r>
              <a:rPr lang="en-US" sz="1800" u="sng" dirty="0"/>
              <a:t>Medicaid Eligibility Criteria (ESRD)</a:t>
            </a:r>
          </a:p>
          <a:p>
            <a:pPr marL="114300" indent="0">
              <a:buNone/>
            </a:pPr>
            <a:r>
              <a:rPr lang="en-US" sz="1800" dirty="0"/>
              <a:t>Meet income and asset requirements </a:t>
            </a:r>
          </a:p>
          <a:p>
            <a:pPr marL="114300" indent="0">
              <a:buNone/>
            </a:pPr>
            <a:r>
              <a:rPr lang="en-US" sz="1800" dirty="0"/>
              <a:t>	and</a:t>
            </a:r>
          </a:p>
          <a:p>
            <a:pPr marL="114300" indent="0">
              <a:buNone/>
            </a:pPr>
            <a:r>
              <a:rPr lang="en-US" sz="1800" dirty="0"/>
              <a:t>Member of an eligible group such as:</a:t>
            </a:r>
          </a:p>
          <a:p>
            <a:r>
              <a:rPr lang="en-US" sz="1800" dirty="0"/>
              <a:t>Adults with disabilities </a:t>
            </a:r>
          </a:p>
          <a:p>
            <a:r>
              <a:rPr lang="en-US" sz="1800" dirty="0"/>
              <a:t>Older adults </a:t>
            </a:r>
          </a:p>
          <a:p>
            <a:r>
              <a:rPr lang="en-US" sz="1800" dirty="0"/>
              <a:t>Children and families </a:t>
            </a:r>
          </a:p>
          <a:p>
            <a:r>
              <a:rPr lang="en-US" sz="1800" dirty="0"/>
              <a:t>People who are pregnant </a:t>
            </a:r>
          </a:p>
          <a:p>
            <a:r>
              <a:rPr lang="en-US" sz="1800" dirty="0"/>
              <a:t>Other </a:t>
            </a:r>
          </a:p>
          <a:p>
            <a:endParaRPr lang="en-US" dirty="0"/>
          </a:p>
        </p:txBody>
      </p:sp>
      <p:sp>
        <p:nvSpPr>
          <p:cNvPr id="4" name="Slide Number Placeholder 3">
            <a:extLst>
              <a:ext uri="{FF2B5EF4-FFF2-40B4-BE49-F238E27FC236}">
                <a16:creationId xmlns:a16="http://schemas.microsoft.com/office/drawing/2014/main" id="{367DB65D-46B5-1BE6-7DFE-7288856CCF9D}"/>
              </a:ext>
            </a:extLst>
          </p:cNvPr>
          <p:cNvSpPr>
            <a:spLocks noGrp="1"/>
          </p:cNvSpPr>
          <p:nvPr>
            <p:ph type="sldNum" sz="quarter" idx="12"/>
          </p:nvPr>
        </p:nvSpPr>
        <p:spPr/>
        <p:txBody>
          <a:bodyPr/>
          <a:lstStyle/>
          <a:p>
            <a:fld id="{8283934B-4397-40A0-9766-8EC76AE632B6}" type="slidenum">
              <a:rPr lang="en-US" smtClean="0"/>
              <a:t>8</a:t>
            </a:fld>
            <a:endParaRPr lang="en-US" dirty="0"/>
          </a:p>
        </p:txBody>
      </p:sp>
      <p:sp>
        <p:nvSpPr>
          <p:cNvPr id="7" name="TextBox 6">
            <a:extLst>
              <a:ext uri="{FF2B5EF4-FFF2-40B4-BE49-F238E27FC236}">
                <a16:creationId xmlns:a16="http://schemas.microsoft.com/office/drawing/2014/main" id="{568EA720-07A1-3EBF-85EB-37337A3752A1}"/>
              </a:ext>
            </a:extLst>
          </p:cNvPr>
          <p:cNvSpPr txBox="1"/>
          <p:nvPr/>
        </p:nvSpPr>
        <p:spPr>
          <a:xfrm>
            <a:off x="304800" y="1066801"/>
            <a:ext cx="8077200"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i="0" u="none" strike="noStrike" kern="1200" cap="none" spc="0" normalizeH="0" baseline="0" noProof="0" dirty="0">
                <a:ln>
                  <a:noFill/>
                </a:ln>
                <a:effectLst/>
                <a:uLnTx/>
                <a:uFillTx/>
                <a:latin typeface="Calibri"/>
                <a:ea typeface="+mn-ea"/>
                <a:cs typeface="+mn-cs"/>
              </a:rPr>
              <a:t>Eligibility criteria for enrollment in D-SNP: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i="0" u="none" strike="noStrike" kern="1200" cap="none" spc="0" normalizeH="0" baseline="0" noProof="0" dirty="0">
                <a:ln>
                  <a:noFill/>
                </a:ln>
                <a:effectLst/>
                <a:uLnTx/>
                <a:uFillTx/>
                <a:latin typeface="Calibri"/>
                <a:ea typeface="+mn-ea"/>
                <a:cs typeface="+mn-cs"/>
              </a:rPr>
              <a:t>Individuals must meet both Medicare and Medicaid eligibility</a:t>
            </a:r>
          </a:p>
          <a:p>
            <a:endParaRPr lang="en-US" sz="2400" dirty="0"/>
          </a:p>
        </p:txBody>
      </p:sp>
      <p:sp>
        <p:nvSpPr>
          <p:cNvPr id="3" name="TextBox 2">
            <a:extLst>
              <a:ext uri="{FF2B5EF4-FFF2-40B4-BE49-F238E27FC236}">
                <a16:creationId xmlns:a16="http://schemas.microsoft.com/office/drawing/2014/main" id="{D15D8B76-FCDE-5098-B2DD-702CE16191E9}"/>
              </a:ext>
            </a:extLst>
          </p:cNvPr>
          <p:cNvSpPr txBox="1"/>
          <p:nvPr/>
        </p:nvSpPr>
        <p:spPr>
          <a:xfrm>
            <a:off x="1371600" y="5523914"/>
            <a:ext cx="5486400" cy="646331"/>
          </a:xfrm>
          <a:prstGeom prst="rect">
            <a:avLst/>
          </a:prstGeom>
          <a:noFill/>
        </p:spPr>
        <p:txBody>
          <a:bodyPr wrap="square" rtlCol="0">
            <a:spAutoFit/>
          </a:bodyPr>
          <a:lstStyle/>
          <a:p>
            <a:pPr marL="0" indent="0">
              <a:buNone/>
            </a:pPr>
            <a:r>
              <a:rPr lang="en-US" sz="1800" u="sng" dirty="0"/>
              <a:t>Medicare-Medicaid Dual Eligible Program (D-SNP)</a:t>
            </a:r>
          </a:p>
          <a:p>
            <a:pPr marL="285750" indent="-285750">
              <a:buFont typeface="Arial" panose="020B0604020202020204" pitchFamily="34" charset="0"/>
              <a:buChar char="•"/>
            </a:pPr>
            <a:r>
              <a:rPr lang="en-US" sz="1800" dirty="0"/>
              <a:t>Dual Eligible </a:t>
            </a:r>
            <a:r>
              <a:rPr lang="en-US" sz="1100" dirty="0"/>
              <a:t>(035, 036)</a:t>
            </a:r>
          </a:p>
        </p:txBody>
      </p:sp>
    </p:spTree>
    <p:extLst>
      <p:ext uri="{BB962C8B-B14F-4D97-AF65-F5344CB8AC3E}">
        <p14:creationId xmlns:p14="http://schemas.microsoft.com/office/powerpoint/2010/main" val="2692323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4BDA1-C6D4-5739-DAF9-307F64F642F1}"/>
              </a:ext>
            </a:extLst>
          </p:cNvPr>
          <p:cNvSpPr>
            <a:spLocks noGrp="1"/>
          </p:cNvSpPr>
          <p:nvPr>
            <p:ph type="title"/>
          </p:nvPr>
        </p:nvSpPr>
        <p:spPr/>
        <p:txBody>
          <a:bodyPr/>
          <a:lstStyle/>
          <a:p>
            <a:r>
              <a:rPr lang="en-US" dirty="0">
                <a:solidFill>
                  <a:schemeClr val="accent6">
                    <a:lumMod val="75000"/>
                  </a:schemeClr>
                </a:solidFill>
              </a:rPr>
              <a:t>Types of Dual Eligible SNPs</a:t>
            </a:r>
          </a:p>
        </p:txBody>
      </p:sp>
      <p:sp>
        <p:nvSpPr>
          <p:cNvPr id="5" name="Content Placeholder 4">
            <a:extLst>
              <a:ext uri="{FF2B5EF4-FFF2-40B4-BE49-F238E27FC236}">
                <a16:creationId xmlns:a16="http://schemas.microsoft.com/office/drawing/2014/main" id="{4B82365C-D134-4873-DFB4-F7E43A106113}"/>
              </a:ext>
            </a:extLst>
          </p:cNvPr>
          <p:cNvSpPr>
            <a:spLocks noGrp="1"/>
          </p:cNvSpPr>
          <p:nvPr>
            <p:ph sz="half" idx="1"/>
          </p:nvPr>
        </p:nvSpPr>
        <p:spPr/>
        <p:txBody>
          <a:bodyPr>
            <a:normAutofit fontScale="92500"/>
          </a:bodyPr>
          <a:lstStyle/>
          <a:p>
            <a:r>
              <a:rPr lang="en-US" dirty="0"/>
              <a:t>Full-benefit dually eligible individuals</a:t>
            </a:r>
            <a:r>
              <a:rPr lang="en-US" sz="2000" dirty="0"/>
              <a:t>(035):</a:t>
            </a:r>
          </a:p>
          <a:p>
            <a:pPr lvl="1"/>
            <a:r>
              <a:rPr lang="en-US" dirty="0"/>
              <a:t>Qualify for Medicare</a:t>
            </a:r>
          </a:p>
          <a:p>
            <a:pPr lvl="1"/>
            <a:r>
              <a:rPr lang="en-US" dirty="0"/>
              <a:t>Qualify for full state Medicaid benefits</a:t>
            </a:r>
          </a:p>
          <a:p>
            <a:pPr marL="114300" indent="0">
              <a:buNone/>
            </a:pPr>
            <a:endParaRPr lang="en-US" dirty="0"/>
          </a:p>
          <a:p>
            <a:pPr marL="114300" indent="0">
              <a:buNone/>
            </a:pPr>
            <a:r>
              <a:rPr lang="en-US" i="1" dirty="0"/>
              <a:t>May receive financial assistance with Medicare premiums (and in many cases, cost sharing)</a:t>
            </a:r>
          </a:p>
        </p:txBody>
      </p:sp>
      <p:sp>
        <p:nvSpPr>
          <p:cNvPr id="6" name="Content Placeholder 5">
            <a:extLst>
              <a:ext uri="{FF2B5EF4-FFF2-40B4-BE49-F238E27FC236}">
                <a16:creationId xmlns:a16="http://schemas.microsoft.com/office/drawing/2014/main" id="{8638FDBA-1271-AD5F-019A-F4B2FACB0719}"/>
              </a:ext>
            </a:extLst>
          </p:cNvPr>
          <p:cNvSpPr>
            <a:spLocks noGrp="1"/>
          </p:cNvSpPr>
          <p:nvPr>
            <p:ph sz="half" idx="2"/>
          </p:nvPr>
        </p:nvSpPr>
        <p:spPr/>
        <p:txBody>
          <a:bodyPr>
            <a:normAutofit fontScale="92500"/>
          </a:bodyPr>
          <a:lstStyle/>
          <a:p>
            <a:r>
              <a:rPr lang="en-US" dirty="0"/>
              <a:t>Partial-benefit dually eligible individuals</a:t>
            </a:r>
            <a:r>
              <a:rPr lang="en-US" sz="2000" dirty="0"/>
              <a:t>(036):</a:t>
            </a:r>
          </a:p>
          <a:p>
            <a:pPr lvl="1"/>
            <a:r>
              <a:rPr lang="en-US" dirty="0"/>
              <a:t>Qualify for Medicare</a:t>
            </a:r>
          </a:p>
          <a:p>
            <a:pPr lvl="1"/>
            <a:r>
              <a:rPr lang="en-US" dirty="0"/>
              <a:t>Don’t qualify for full  Medicaid benefits </a:t>
            </a:r>
          </a:p>
          <a:p>
            <a:pPr marL="114300" indent="0">
              <a:buNone/>
            </a:pPr>
            <a:endParaRPr lang="en-US" dirty="0"/>
          </a:p>
          <a:p>
            <a:pPr marL="114300" indent="0">
              <a:buNone/>
            </a:pPr>
            <a:r>
              <a:rPr lang="en-US" i="1" dirty="0"/>
              <a:t>May receive financial assistance with Medicare premiums (and in many cases, cost sharing) </a:t>
            </a:r>
          </a:p>
        </p:txBody>
      </p:sp>
      <p:sp>
        <p:nvSpPr>
          <p:cNvPr id="4" name="Slide Number Placeholder 3">
            <a:extLst>
              <a:ext uri="{FF2B5EF4-FFF2-40B4-BE49-F238E27FC236}">
                <a16:creationId xmlns:a16="http://schemas.microsoft.com/office/drawing/2014/main" id="{4BDDB731-63D4-4CAC-D029-C4EB337291ED}"/>
              </a:ext>
            </a:extLst>
          </p:cNvPr>
          <p:cNvSpPr>
            <a:spLocks noGrp="1"/>
          </p:cNvSpPr>
          <p:nvPr>
            <p:ph type="sldNum" sz="quarter" idx="12"/>
          </p:nvPr>
        </p:nvSpPr>
        <p:spPr/>
        <p:txBody>
          <a:bodyPr/>
          <a:lstStyle/>
          <a:p>
            <a:fld id="{8283934B-4397-40A0-9766-8EC76AE632B6}" type="slidenum">
              <a:rPr lang="en-US" smtClean="0"/>
              <a:t>9</a:t>
            </a:fld>
            <a:endParaRPr lang="en-US" dirty="0"/>
          </a:p>
        </p:txBody>
      </p:sp>
    </p:spTree>
    <p:extLst>
      <p:ext uri="{BB962C8B-B14F-4D97-AF65-F5344CB8AC3E}">
        <p14:creationId xmlns:p14="http://schemas.microsoft.com/office/powerpoint/2010/main" val="38809532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11">
      <a:dk1>
        <a:srgbClr val="2F2B20"/>
      </a:dk1>
      <a:lt1>
        <a:srgbClr val="FFFFFF"/>
      </a:lt1>
      <a:dk2>
        <a:srgbClr val="7FD13B"/>
      </a:dk2>
      <a:lt2>
        <a:srgbClr val="DFDCB7"/>
      </a:lt2>
      <a:accent1>
        <a:srgbClr val="4E5B6F"/>
      </a:accent1>
      <a:accent2>
        <a:srgbClr val="4E5B6F"/>
      </a:accent2>
      <a:accent3>
        <a:srgbClr val="2614AC"/>
      </a:accent3>
      <a:accent4>
        <a:srgbClr val="7BF22A"/>
      </a:accent4>
      <a:accent5>
        <a:srgbClr val="7BF22A"/>
      </a:accent5>
      <a:accent6>
        <a:srgbClr val="2614AC"/>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1BFC7A95347743A76A9557D25A0ED7" ma:contentTypeVersion="12" ma:contentTypeDescription="Create a new document." ma:contentTypeScope="" ma:versionID="c9949904edc2e2f54ae858ce0de61200">
  <xsd:schema xmlns:xsd="http://www.w3.org/2001/XMLSchema" xmlns:xs="http://www.w3.org/2001/XMLSchema" xmlns:p="http://schemas.microsoft.com/office/2006/metadata/properties" xmlns:ns2="c909097b-1b0a-4cb9-99e2-eaff81abf3b9" xmlns:ns3="14098e9d-fef1-434e-a9d6-54dff72e2720" targetNamespace="http://schemas.microsoft.com/office/2006/metadata/properties" ma:root="true" ma:fieldsID="2fedab4b951d1bcd035789a7a9d1b3d3" ns2:_="" ns3:_="">
    <xsd:import namespace="c909097b-1b0a-4cb9-99e2-eaff81abf3b9"/>
    <xsd:import namespace="14098e9d-fef1-434e-a9d6-54dff72e272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09097b-1b0a-4cb9-99e2-eaff81abf3b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4098e9d-fef1-434e-a9d6-54dff72e272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5118052-B66D-4081-BC71-924005273F58}"/>
</file>

<file path=customXml/itemProps2.xml><?xml version="1.0" encoding="utf-8"?>
<ds:datastoreItem xmlns:ds="http://schemas.openxmlformats.org/officeDocument/2006/customXml" ds:itemID="{709C9959-7355-4A6D-8439-45F399C9C108}"/>
</file>

<file path=docProps/app.xml><?xml version="1.0" encoding="utf-8"?>
<Properties xmlns="http://schemas.openxmlformats.org/officeDocument/2006/extended-properties" xmlns:vt="http://schemas.openxmlformats.org/officeDocument/2006/docPropsVTypes">
  <Template/>
  <TotalTime>35445</TotalTime>
  <Words>3170</Words>
  <Application>Microsoft Office PowerPoint</Application>
  <PresentationFormat>On-screen Show (4:3)</PresentationFormat>
  <Paragraphs>314</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Cambria</vt:lpstr>
      <vt:lpstr>Courier New</vt:lpstr>
      <vt:lpstr>Wingdings</vt:lpstr>
      <vt:lpstr>Adjacency</vt:lpstr>
      <vt:lpstr>Model of Care  2023 Training </vt:lpstr>
      <vt:lpstr>Welcome</vt:lpstr>
      <vt:lpstr>Training Overview</vt:lpstr>
      <vt:lpstr>What is a Model of Care (MOC)</vt:lpstr>
      <vt:lpstr>What is a Special Needs Plan (SNP)?</vt:lpstr>
      <vt:lpstr>Types of SNP Plans</vt:lpstr>
      <vt:lpstr>Chronic Special Needs Plans (C-SNP)</vt:lpstr>
      <vt:lpstr>Dual Special Needs Plans (D-SNP)</vt:lpstr>
      <vt:lpstr>Types of Dual Eligible SNPs</vt:lpstr>
      <vt:lpstr>Model of Care (MOC) Goals</vt:lpstr>
      <vt:lpstr>Specific UHP Model of Care Goals</vt:lpstr>
      <vt:lpstr>Benefits</vt:lpstr>
      <vt:lpstr>SNP Model of Care Elements</vt:lpstr>
      <vt:lpstr>MOC 1: Target Population</vt:lpstr>
      <vt:lpstr>MOC 2: Care Coordination</vt:lpstr>
      <vt:lpstr>Health Risk Assessment (HRA)</vt:lpstr>
      <vt:lpstr>Face-to-Face Encounter</vt:lpstr>
      <vt:lpstr>Individualized Care Plan (ICP)</vt:lpstr>
      <vt:lpstr>Interdisciplinary Care Team</vt:lpstr>
      <vt:lpstr>Interdisciplinary Care Team (ICT)</vt:lpstr>
      <vt:lpstr>Interdisciplinary Care Team (ICT) Responsibilities</vt:lpstr>
      <vt:lpstr>Care Transition Protocols</vt:lpstr>
      <vt:lpstr>MOC 3: Provider Network</vt:lpstr>
      <vt:lpstr>MOC 4: Quality Improvement Program (QIP)</vt:lpstr>
      <vt:lpstr>Contact Information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Talia Duany</dc:creator>
  <cp:lastModifiedBy>Mirlyn Eugene</cp:lastModifiedBy>
  <cp:revision>758</cp:revision>
  <cp:lastPrinted>2021-05-27T13:02:07Z</cp:lastPrinted>
  <dcterms:created xsi:type="dcterms:W3CDTF">2013-06-18T22:34:58Z</dcterms:created>
  <dcterms:modified xsi:type="dcterms:W3CDTF">2022-12-20T19:47:45Z</dcterms:modified>
</cp:coreProperties>
</file>