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46"/>
  </p:notesMasterIdLst>
  <p:sldIdLst>
    <p:sldId id="256" r:id="rId3"/>
    <p:sldId id="343" r:id="rId4"/>
    <p:sldId id="299" r:id="rId5"/>
    <p:sldId id="345" r:id="rId6"/>
    <p:sldId id="300" r:id="rId7"/>
    <p:sldId id="294" r:id="rId8"/>
    <p:sldId id="373" r:id="rId9"/>
    <p:sldId id="349" r:id="rId10"/>
    <p:sldId id="374" r:id="rId11"/>
    <p:sldId id="350" r:id="rId12"/>
    <p:sldId id="353" r:id="rId13"/>
    <p:sldId id="301" r:id="rId14"/>
    <p:sldId id="375" r:id="rId15"/>
    <p:sldId id="372" r:id="rId16"/>
    <p:sldId id="302" r:id="rId17"/>
    <p:sldId id="351" r:id="rId18"/>
    <p:sldId id="354" r:id="rId19"/>
    <p:sldId id="355" r:id="rId20"/>
    <p:sldId id="356" r:id="rId21"/>
    <p:sldId id="357" r:id="rId22"/>
    <p:sldId id="358" r:id="rId23"/>
    <p:sldId id="359" r:id="rId24"/>
    <p:sldId id="360" r:id="rId25"/>
    <p:sldId id="361" r:id="rId26"/>
    <p:sldId id="363" r:id="rId27"/>
    <p:sldId id="365" r:id="rId28"/>
    <p:sldId id="368" r:id="rId29"/>
    <p:sldId id="322" r:id="rId30"/>
    <p:sldId id="340" r:id="rId31"/>
    <p:sldId id="324" r:id="rId32"/>
    <p:sldId id="341" r:id="rId33"/>
    <p:sldId id="327" r:id="rId34"/>
    <p:sldId id="342" r:id="rId35"/>
    <p:sldId id="328" r:id="rId36"/>
    <p:sldId id="326" r:id="rId37"/>
    <p:sldId id="329" r:id="rId38"/>
    <p:sldId id="369" r:id="rId39"/>
    <p:sldId id="332" r:id="rId40"/>
    <p:sldId id="295" r:id="rId41"/>
    <p:sldId id="330" r:id="rId42"/>
    <p:sldId id="287" r:id="rId43"/>
    <p:sldId id="344" r:id="rId44"/>
    <p:sldId id="371" r:id="rId45"/>
  </p:sldIdLst>
  <p:sldSz cx="9144000" cy="5143500" type="screen16x9"/>
  <p:notesSz cx="6858000" cy="9144000"/>
  <p:custShowLst>
    <p:custShow name="Intro" id="0">
      <p:sldLst>
        <p:sld r:id="rId3"/>
      </p:sldLst>
    </p:custShow>
    <p:custShow name="Body" id="1">
      <p:sldLst>
        <p:sld r:id="rId4"/>
        <p:sld r:id="rId5"/>
        <p:sld r:id="rId6"/>
        <p:sld r:id="rId7"/>
        <p:sld r:id="rId8"/>
        <p:sld r:id="rId10"/>
        <p:sld r:id="rId12"/>
        <p:sld r:id="rId14"/>
        <p:sld r:id="rId16"/>
        <p:sld r:id="rId17"/>
        <p:sld r:id="rId18"/>
        <p:sld r:id="rId19"/>
        <p:sld r:id="rId13"/>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75DDF30-ACD1-4E56-ACEC-964B2E6FF098}">
          <p14:sldIdLst>
            <p14:sldId id="256"/>
          </p14:sldIdLst>
        </p14:section>
        <p14:section name="Body" id="{221179C6-420B-4FB8-B72B-7D3B87ADA9F2}">
          <p14:sldIdLst>
            <p14:sldId id="343"/>
            <p14:sldId id="299"/>
            <p14:sldId id="345"/>
            <p14:sldId id="300"/>
            <p14:sldId id="294"/>
            <p14:sldId id="373"/>
            <p14:sldId id="349"/>
            <p14:sldId id="374"/>
            <p14:sldId id="350"/>
            <p14:sldId id="353"/>
            <p14:sldId id="301"/>
            <p14:sldId id="375"/>
            <p14:sldId id="372"/>
            <p14:sldId id="302"/>
            <p14:sldId id="351"/>
            <p14:sldId id="354"/>
            <p14:sldId id="355"/>
            <p14:sldId id="356"/>
            <p14:sldId id="357"/>
            <p14:sldId id="358"/>
            <p14:sldId id="359"/>
            <p14:sldId id="360"/>
            <p14:sldId id="361"/>
            <p14:sldId id="363"/>
            <p14:sldId id="365"/>
            <p14:sldId id="368"/>
            <p14:sldId id="322"/>
            <p14:sldId id="340"/>
            <p14:sldId id="324"/>
            <p14:sldId id="341"/>
            <p14:sldId id="327"/>
            <p14:sldId id="342"/>
            <p14:sldId id="328"/>
            <p14:sldId id="326"/>
            <p14:sldId id="329"/>
            <p14:sldId id="369"/>
            <p14:sldId id="332"/>
            <p14:sldId id="295"/>
            <p14:sldId id="330"/>
            <p14:sldId id="287"/>
            <p14:sldId id="344"/>
            <p14:sldId id="37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FFDDE5"/>
    <a:srgbClr val="FFC000"/>
    <a:srgbClr val="7F7F7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2" autoAdjust="0"/>
    <p:restoredTop sz="89319" autoAdjust="0"/>
  </p:normalViewPr>
  <p:slideViewPr>
    <p:cSldViewPr>
      <p:cViewPr varScale="1">
        <p:scale>
          <a:sx n="134" d="100"/>
          <a:sy n="134" d="100"/>
        </p:scale>
        <p:origin x="726" y="-48"/>
      </p:cViewPr>
      <p:guideLst>
        <p:guide orient="horz" pos="1620"/>
        <p:guide pos="2880"/>
      </p:guideLst>
    </p:cSldViewPr>
  </p:slideViewPr>
  <p:notesTextViewPr>
    <p:cViewPr>
      <p:scale>
        <a:sx n="1" d="1"/>
        <a:sy n="1" d="1"/>
      </p:scale>
      <p:origin x="0" y="0"/>
    </p:cViewPr>
  </p:notesTextViewPr>
  <p:notesViewPr>
    <p:cSldViewPr>
      <p:cViewPr varScale="1">
        <p:scale>
          <a:sx n="105" d="100"/>
          <a:sy n="105" d="100"/>
        </p:scale>
        <p:origin x="-25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en-US"/>
        </a:p>
      </dgm:t>
    </dgm:pt>
    <dgm:pt modelId="{EC912083-46BA-47EC-834F-B53C28E6D0BD}">
      <dgm:prSet phldrT="[Text]" custT="1"/>
      <dgm:spPr/>
      <dgm:t>
        <a:bodyPr/>
        <a:lstStyle/>
        <a:p>
          <a:endParaRPr lang="en-US" sz="1600" baseline="0" dirty="0">
            <a:solidFill>
              <a:schemeClr val="bg1"/>
            </a:solidFill>
          </a:endParaRPr>
        </a:p>
      </dgm:t>
    </dgm:pt>
    <dgm:pt modelId="{F1078060-4F1D-4792-900A-9DC3C71D1776}" type="parTrans" cxnId="{58B63ADD-6CB4-4181-ADBB-3F961B5EAB75}">
      <dgm:prSet/>
      <dgm:spPr/>
      <dgm:t>
        <a:bodyPr/>
        <a:lstStyle/>
        <a:p>
          <a:endParaRPr lang="en-US">
            <a:solidFill>
              <a:schemeClr val="bg1"/>
            </a:solidFill>
          </a:endParaRPr>
        </a:p>
      </dgm:t>
    </dgm:pt>
    <dgm:pt modelId="{B4159C30-DBE3-473F-B6E7-4D39883C930F}" type="sibTrans" cxnId="{58B63ADD-6CB4-4181-ADBB-3F961B5EAB75}">
      <dgm:prSet/>
      <dgm:spPr/>
      <dgm:t>
        <a:bodyPr/>
        <a:lstStyle/>
        <a:p>
          <a:endParaRPr lang="en-US">
            <a:solidFill>
              <a:schemeClr val="bg1"/>
            </a:solidFill>
          </a:endParaRPr>
        </a:p>
      </dgm:t>
    </dgm:pt>
    <dgm:pt modelId="{258A9A00-1735-4AD7-91CD-4219E128385D}">
      <dgm:prSet phldrT="[Text]" custT="1"/>
      <dgm:spPr/>
      <dgm:t>
        <a:bodyPr/>
        <a:lstStyle/>
        <a:p>
          <a:r>
            <a:rPr lang="en-US" sz="1400" baseline="0" dirty="0"/>
            <a:t>Path 3: Medicare Advantage</a:t>
          </a:r>
        </a:p>
      </dgm:t>
    </dgm:pt>
    <dgm:pt modelId="{164E3571-578C-4D09-802D-DA7CA8523DFE}" type="parTrans" cxnId="{6A09AE4A-BF3B-4923-9211-7002CECB24DF}">
      <dgm:prSet/>
      <dgm:spPr/>
      <dgm:t>
        <a:bodyPr/>
        <a:lstStyle/>
        <a:p>
          <a:endParaRPr lang="en-US">
            <a:solidFill>
              <a:schemeClr val="bg1"/>
            </a:solidFill>
          </a:endParaRPr>
        </a:p>
      </dgm:t>
    </dgm:pt>
    <dgm:pt modelId="{79213DFF-C503-48D3-89F4-E8701BA849D7}" type="sibTrans" cxnId="{6A09AE4A-BF3B-4923-9211-7002CECB24DF}">
      <dgm:prSet/>
      <dgm:spPr/>
      <dgm:t>
        <a:bodyPr/>
        <a:lstStyle/>
        <a:p>
          <a:endParaRPr lang="en-US">
            <a:solidFill>
              <a:schemeClr val="bg1"/>
            </a:solidFill>
          </a:endParaRPr>
        </a:p>
      </dgm:t>
    </dgm:pt>
    <dgm:pt modelId="{3BB4AA56-4C80-400F-B429-56540F0D2A30}">
      <dgm:prSet phldrT="[Text]" custT="1"/>
      <dgm:spPr/>
      <dgm:t>
        <a:bodyPr/>
        <a:lstStyle/>
        <a:p>
          <a:r>
            <a:rPr lang="en-US" sz="1400" baseline="0" dirty="0"/>
            <a:t>Path 1: Original Medicare</a:t>
          </a:r>
        </a:p>
      </dgm:t>
    </dgm:pt>
    <dgm:pt modelId="{FFD28052-AA56-4A5C-87FA-2E255A443C85}" type="parTrans" cxnId="{CBE0FA2F-21DD-42AA-9B29-8EF4C4EE6435}">
      <dgm:prSet/>
      <dgm:spPr/>
      <dgm:t>
        <a:bodyPr/>
        <a:lstStyle/>
        <a:p>
          <a:endParaRPr lang="en-US">
            <a:solidFill>
              <a:schemeClr val="bg1"/>
            </a:solidFill>
          </a:endParaRPr>
        </a:p>
      </dgm:t>
    </dgm:pt>
    <dgm:pt modelId="{32170DE0-6553-4C68-AF8D-1E4C3613735A}" type="sibTrans" cxnId="{CBE0FA2F-21DD-42AA-9B29-8EF4C4EE6435}">
      <dgm:prSet/>
      <dgm:spPr/>
      <dgm:t>
        <a:bodyPr/>
        <a:lstStyle/>
        <a:p>
          <a:endParaRPr lang="en-US">
            <a:solidFill>
              <a:schemeClr val="bg1"/>
            </a:solidFill>
          </a:endParaRPr>
        </a:p>
      </dgm:t>
    </dgm:pt>
    <dgm:pt modelId="{89B38393-90E6-42E7-86CB-FB9E042772C8}">
      <dgm:prSet phldrT="[Text]" custT="1"/>
      <dgm:spPr/>
      <dgm:t>
        <a:bodyPr/>
        <a:lstStyle/>
        <a:p>
          <a:r>
            <a:rPr lang="en-US" sz="1400" baseline="0"/>
            <a:t>Path </a:t>
          </a:r>
          <a:r>
            <a:rPr lang="en-US" sz="1400" baseline="0" dirty="0"/>
            <a:t>2: Medicare Supplement</a:t>
          </a:r>
        </a:p>
      </dgm:t>
    </dgm:pt>
    <dgm:pt modelId="{C2C7E5F0-6241-4A6E-87C7-C5CB6DB9238A}" type="parTrans" cxnId="{6CFE0AA8-8F47-4D4A-9123-BCD9D23404B4}">
      <dgm:prSet/>
      <dgm:spPr/>
      <dgm:t>
        <a:bodyPr/>
        <a:lstStyle/>
        <a:p>
          <a:endParaRPr lang="en-US"/>
        </a:p>
      </dgm:t>
    </dgm:pt>
    <dgm:pt modelId="{E99071EB-8473-40B6-A4FB-37EC6ABD7C7E}" type="sibTrans" cxnId="{6CFE0AA8-8F47-4D4A-9123-BCD9D23404B4}">
      <dgm:prSet/>
      <dgm:spPr/>
      <dgm:t>
        <a:bodyPr/>
        <a:lstStyle/>
        <a:p>
          <a:endParaRPr lang="en-US"/>
        </a:p>
      </dgm:t>
    </dgm:pt>
    <dgm:pt modelId="{7BFA2511-8C1B-4346-AA48-FBB0B7474F34}" type="pres">
      <dgm:prSet presAssocID="{1BAD8522-E1D8-4100-9F9C-B922C6893C90}" presName="Name0" presStyleCnt="0">
        <dgm:presLayoutVars>
          <dgm:chMax val="1"/>
          <dgm:dir/>
          <dgm:animLvl val="ctr"/>
          <dgm:resizeHandles val="exact"/>
        </dgm:presLayoutVars>
      </dgm:prSet>
      <dgm:spPr/>
    </dgm:pt>
    <dgm:pt modelId="{1228B16C-F498-43CC-BC9D-D14407F7F031}" type="pres">
      <dgm:prSet presAssocID="{EC912083-46BA-47EC-834F-B53C28E6D0BD}" presName="centerShape" presStyleLbl="node0" presStyleIdx="0" presStyleCnt="1"/>
      <dgm:spPr/>
    </dgm:pt>
    <dgm:pt modelId="{5857CBED-391A-404A-9EF8-77C434F83561}" type="pres">
      <dgm:prSet presAssocID="{258A9A00-1735-4AD7-91CD-4219E128385D}" presName="node" presStyleLbl="node1" presStyleIdx="0" presStyleCnt="3" custScaleX="111291" custScaleY="93223">
        <dgm:presLayoutVars>
          <dgm:bulletEnabled val="1"/>
        </dgm:presLayoutVars>
      </dgm:prSet>
      <dgm:spPr/>
    </dgm:pt>
    <dgm:pt modelId="{BD668B06-D761-42CE-8DD5-9B0C0F67E0C8}" type="pres">
      <dgm:prSet presAssocID="{258A9A00-1735-4AD7-91CD-4219E128385D}" presName="dummy" presStyleCnt="0"/>
      <dgm:spPr/>
    </dgm:pt>
    <dgm:pt modelId="{6A49A010-E07E-4E6D-91B7-14EC1BEBD275}" type="pres">
      <dgm:prSet presAssocID="{79213DFF-C503-48D3-89F4-E8701BA849D7}" presName="sibTrans" presStyleLbl="sibTrans2D1" presStyleIdx="0" presStyleCnt="3"/>
      <dgm:spPr/>
    </dgm:pt>
    <dgm:pt modelId="{3F8EE0FE-9F0D-4D76-A76C-0CEEC9A5EAB3}" type="pres">
      <dgm:prSet presAssocID="{89B38393-90E6-42E7-86CB-FB9E042772C8}" presName="node" presStyleLbl="node1" presStyleIdx="1" presStyleCnt="3" custScaleX="136560" custScaleY="75501">
        <dgm:presLayoutVars>
          <dgm:bulletEnabled val="1"/>
        </dgm:presLayoutVars>
      </dgm:prSet>
      <dgm:spPr/>
    </dgm:pt>
    <dgm:pt modelId="{F2F01DE7-981F-4A41-88B4-1C5EA922CA4F}" type="pres">
      <dgm:prSet presAssocID="{89B38393-90E6-42E7-86CB-FB9E042772C8}" presName="dummy" presStyleCnt="0"/>
      <dgm:spPr/>
    </dgm:pt>
    <dgm:pt modelId="{AAB17963-E4B2-4647-B07A-CEDABAB2D469}" type="pres">
      <dgm:prSet presAssocID="{E99071EB-8473-40B6-A4FB-37EC6ABD7C7E}" presName="sibTrans" presStyleLbl="sibTrans2D1" presStyleIdx="1" presStyleCnt="3"/>
      <dgm:spPr/>
    </dgm:pt>
    <dgm:pt modelId="{2F7C1C0C-D7EC-4744-8393-132087D3432E}" type="pres">
      <dgm:prSet presAssocID="{3BB4AA56-4C80-400F-B429-56540F0D2A30}" presName="node" presStyleLbl="node1" presStyleIdx="2" presStyleCnt="3" custScaleX="109714" custScaleY="84420">
        <dgm:presLayoutVars>
          <dgm:bulletEnabled val="1"/>
        </dgm:presLayoutVars>
      </dgm:prSet>
      <dgm:spPr/>
    </dgm:pt>
    <dgm:pt modelId="{940B93FB-3AAD-4D3A-9E0F-35B9A9D04546}" type="pres">
      <dgm:prSet presAssocID="{3BB4AA56-4C80-400F-B429-56540F0D2A30}" presName="dummy" presStyleCnt="0"/>
      <dgm:spPr/>
    </dgm:pt>
    <dgm:pt modelId="{CFEC0607-FD30-4E7B-AC16-848AFB06797B}" type="pres">
      <dgm:prSet presAssocID="{32170DE0-6553-4C68-AF8D-1E4C3613735A}" presName="sibTrans" presStyleLbl="sibTrans2D1" presStyleIdx="2" presStyleCnt="3"/>
      <dgm:spPr/>
    </dgm:pt>
  </dgm:ptLst>
  <dgm:cxnLst>
    <dgm:cxn modelId="{B1B41423-24D3-4808-9C1B-FB2AAF9A6DC4}" type="presOf" srcId="{E99071EB-8473-40B6-A4FB-37EC6ABD7C7E}" destId="{AAB17963-E4B2-4647-B07A-CEDABAB2D469}" srcOrd="0" destOrd="0" presId="urn:microsoft.com/office/officeart/2005/8/layout/radial6"/>
    <dgm:cxn modelId="{CBE0FA2F-21DD-42AA-9B29-8EF4C4EE6435}" srcId="{EC912083-46BA-47EC-834F-B53C28E6D0BD}" destId="{3BB4AA56-4C80-400F-B429-56540F0D2A30}" srcOrd="2" destOrd="0" parTransId="{FFD28052-AA56-4A5C-87FA-2E255A443C85}" sibTransId="{32170DE0-6553-4C68-AF8D-1E4C3613735A}"/>
    <dgm:cxn modelId="{6A09AE4A-BF3B-4923-9211-7002CECB24DF}" srcId="{EC912083-46BA-47EC-834F-B53C28E6D0BD}" destId="{258A9A00-1735-4AD7-91CD-4219E128385D}" srcOrd="0" destOrd="0" parTransId="{164E3571-578C-4D09-802D-DA7CA8523DFE}" sibTransId="{79213DFF-C503-48D3-89F4-E8701BA849D7}"/>
    <dgm:cxn modelId="{1712C974-665D-4246-925A-746B151E5988}" type="presOf" srcId="{79213DFF-C503-48D3-89F4-E8701BA849D7}" destId="{6A49A010-E07E-4E6D-91B7-14EC1BEBD275}" srcOrd="0" destOrd="0" presId="urn:microsoft.com/office/officeart/2005/8/layout/radial6"/>
    <dgm:cxn modelId="{1755B37C-BAE3-4968-97D1-578ED63DCD04}" type="presOf" srcId="{258A9A00-1735-4AD7-91CD-4219E128385D}" destId="{5857CBED-391A-404A-9EF8-77C434F83561}" srcOrd="0" destOrd="0" presId="urn:microsoft.com/office/officeart/2005/8/layout/radial6"/>
    <dgm:cxn modelId="{DBE1597D-3BCD-4332-99A2-3E9EA8391315}" type="presOf" srcId="{3BB4AA56-4C80-400F-B429-56540F0D2A30}" destId="{2F7C1C0C-D7EC-4744-8393-132087D3432E}" srcOrd="0" destOrd="0" presId="urn:microsoft.com/office/officeart/2005/8/layout/radial6"/>
    <dgm:cxn modelId="{6CFE0AA8-8F47-4D4A-9123-BCD9D23404B4}" srcId="{EC912083-46BA-47EC-834F-B53C28E6D0BD}" destId="{89B38393-90E6-42E7-86CB-FB9E042772C8}" srcOrd="1" destOrd="0" parTransId="{C2C7E5F0-6241-4A6E-87C7-C5CB6DB9238A}" sibTransId="{E99071EB-8473-40B6-A4FB-37EC6ABD7C7E}"/>
    <dgm:cxn modelId="{FC3789BB-40E5-48DA-87D3-FD8DE7F02F67}" type="presOf" srcId="{EC912083-46BA-47EC-834F-B53C28E6D0BD}" destId="{1228B16C-F498-43CC-BC9D-D14407F7F031}" srcOrd="0" destOrd="0" presId="urn:microsoft.com/office/officeart/2005/8/layout/radial6"/>
    <dgm:cxn modelId="{41CF22BC-F2A2-44D3-A64C-919A1F4361FD}" type="presOf" srcId="{32170DE0-6553-4C68-AF8D-1E4C3613735A}" destId="{CFEC0607-FD30-4E7B-AC16-848AFB06797B}" srcOrd="0" destOrd="0" presId="urn:microsoft.com/office/officeart/2005/8/layout/radial6"/>
    <dgm:cxn modelId="{67BF68C5-F11F-4EEA-9449-DE26DBB164EF}" type="presOf" srcId="{89B38393-90E6-42E7-86CB-FB9E042772C8}" destId="{3F8EE0FE-9F0D-4D76-A76C-0CEEC9A5EAB3}" srcOrd="0" destOrd="0" presId="urn:microsoft.com/office/officeart/2005/8/layout/radial6"/>
    <dgm:cxn modelId="{83B3ABDA-D88C-4094-8389-9CBF52579431}" type="presOf" srcId="{1BAD8522-E1D8-4100-9F9C-B922C6893C90}" destId="{7BFA2511-8C1B-4346-AA48-FBB0B7474F34}" srcOrd="0" destOrd="0" presId="urn:microsoft.com/office/officeart/2005/8/layout/radial6"/>
    <dgm:cxn modelId="{58B63ADD-6CB4-4181-ADBB-3F961B5EAB75}" srcId="{1BAD8522-E1D8-4100-9F9C-B922C6893C90}" destId="{EC912083-46BA-47EC-834F-B53C28E6D0BD}" srcOrd="0" destOrd="0" parTransId="{F1078060-4F1D-4792-900A-9DC3C71D1776}" sibTransId="{B4159C30-DBE3-473F-B6E7-4D39883C930F}"/>
    <dgm:cxn modelId="{F4729326-A7A4-40DC-876C-48E38BAE6D53}" type="presParOf" srcId="{7BFA2511-8C1B-4346-AA48-FBB0B7474F34}" destId="{1228B16C-F498-43CC-BC9D-D14407F7F031}" srcOrd="0" destOrd="0" presId="urn:microsoft.com/office/officeart/2005/8/layout/radial6"/>
    <dgm:cxn modelId="{B237E360-AEDB-4CEB-BBCA-EF2FE7FC90C7}" type="presParOf" srcId="{7BFA2511-8C1B-4346-AA48-FBB0B7474F34}" destId="{5857CBED-391A-404A-9EF8-77C434F83561}" srcOrd="1" destOrd="0" presId="urn:microsoft.com/office/officeart/2005/8/layout/radial6"/>
    <dgm:cxn modelId="{CB76D0AD-DF8E-47E9-9EE2-C2E0B2C48A4D}" type="presParOf" srcId="{7BFA2511-8C1B-4346-AA48-FBB0B7474F34}" destId="{BD668B06-D761-42CE-8DD5-9B0C0F67E0C8}" srcOrd="2" destOrd="0" presId="urn:microsoft.com/office/officeart/2005/8/layout/radial6"/>
    <dgm:cxn modelId="{2D3EDBF1-DD67-4C69-A72E-A059BEDF9AA3}" type="presParOf" srcId="{7BFA2511-8C1B-4346-AA48-FBB0B7474F34}" destId="{6A49A010-E07E-4E6D-91B7-14EC1BEBD275}" srcOrd="3" destOrd="0" presId="urn:microsoft.com/office/officeart/2005/8/layout/radial6"/>
    <dgm:cxn modelId="{2401D8E1-1EA1-4714-8FD0-3B781B7CDC52}" type="presParOf" srcId="{7BFA2511-8C1B-4346-AA48-FBB0B7474F34}" destId="{3F8EE0FE-9F0D-4D76-A76C-0CEEC9A5EAB3}" srcOrd="4" destOrd="0" presId="urn:microsoft.com/office/officeart/2005/8/layout/radial6"/>
    <dgm:cxn modelId="{05C32A33-93D9-4F22-A946-E2CE3ECF0082}" type="presParOf" srcId="{7BFA2511-8C1B-4346-AA48-FBB0B7474F34}" destId="{F2F01DE7-981F-4A41-88B4-1C5EA922CA4F}" srcOrd="5" destOrd="0" presId="urn:microsoft.com/office/officeart/2005/8/layout/radial6"/>
    <dgm:cxn modelId="{996EB385-4E5F-4AA7-AF5B-59885F50ECD9}" type="presParOf" srcId="{7BFA2511-8C1B-4346-AA48-FBB0B7474F34}" destId="{AAB17963-E4B2-4647-B07A-CEDABAB2D469}" srcOrd="6" destOrd="0" presId="urn:microsoft.com/office/officeart/2005/8/layout/radial6"/>
    <dgm:cxn modelId="{A7F3AE11-15AC-4228-9F69-53C53371C88D}" type="presParOf" srcId="{7BFA2511-8C1B-4346-AA48-FBB0B7474F34}" destId="{2F7C1C0C-D7EC-4744-8393-132087D3432E}" srcOrd="7" destOrd="0" presId="urn:microsoft.com/office/officeart/2005/8/layout/radial6"/>
    <dgm:cxn modelId="{DD510B10-B8E0-475A-BEE5-DEDFA58972FD}" type="presParOf" srcId="{7BFA2511-8C1B-4346-AA48-FBB0B7474F34}" destId="{940B93FB-3AAD-4D3A-9E0F-35B9A9D04546}" srcOrd="8" destOrd="0" presId="urn:microsoft.com/office/officeart/2005/8/layout/radial6"/>
    <dgm:cxn modelId="{F70C9A01-A8AB-436D-A900-B8A22BE1C345}" type="presParOf" srcId="{7BFA2511-8C1B-4346-AA48-FBB0B7474F34}" destId="{CFEC0607-FD30-4E7B-AC16-848AFB06797B}" srcOrd="9" destOrd="0" presId="urn:microsoft.com/office/officeart/2005/8/layout/radial6"/>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C0607-FD30-4E7B-AC16-848AFB06797B}">
      <dsp:nvSpPr>
        <dsp:cNvPr id="0" name=""/>
        <dsp:cNvSpPr/>
      </dsp:nvSpPr>
      <dsp:spPr>
        <a:xfrm>
          <a:off x="903224" y="467491"/>
          <a:ext cx="3235128" cy="3235128"/>
        </a:xfrm>
        <a:prstGeom prst="blockArc">
          <a:avLst>
            <a:gd name="adj1" fmla="val 9000000"/>
            <a:gd name="adj2" fmla="val 1620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AB17963-E4B2-4647-B07A-CEDABAB2D469}">
      <dsp:nvSpPr>
        <dsp:cNvPr id="0" name=""/>
        <dsp:cNvSpPr/>
      </dsp:nvSpPr>
      <dsp:spPr>
        <a:xfrm>
          <a:off x="903224" y="467491"/>
          <a:ext cx="3235128" cy="3235128"/>
        </a:xfrm>
        <a:prstGeom prst="blockArc">
          <a:avLst>
            <a:gd name="adj1" fmla="val 1800000"/>
            <a:gd name="adj2" fmla="val 900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A49A010-E07E-4E6D-91B7-14EC1BEBD275}">
      <dsp:nvSpPr>
        <dsp:cNvPr id="0" name=""/>
        <dsp:cNvSpPr/>
      </dsp:nvSpPr>
      <dsp:spPr>
        <a:xfrm>
          <a:off x="903224" y="467491"/>
          <a:ext cx="3235128" cy="3235128"/>
        </a:xfrm>
        <a:prstGeom prst="blockArc">
          <a:avLst>
            <a:gd name="adj1" fmla="val 16200000"/>
            <a:gd name="adj2" fmla="val 180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228B16C-F498-43CC-BC9D-D14407F7F031}">
      <dsp:nvSpPr>
        <dsp:cNvPr id="0" name=""/>
        <dsp:cNvSpPr/>
      </dsp:nvSpPr>
      <dsp:spPr>
        <a:xfrm>
          <a:off x="1775680" y="1339947"/>
          <a:ext cx="1490216" cy="149021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dirty="0">
            <a:solidFill>
              <a:schemeClr val="bg1"/>
            </a:solidFill>
          </a:endParaRPr>
        </a:p>
      </dsp:txBody>
      <dsp:txXfrm>
        <a:off x="1993917" y="1558184"/>
        <a:ext cx="1053742" cy="1053742"/>
      </dsp:txXfrm>
    </dsp:sp>
    <dsp:sp modelId="{5857CBED-391A-404A-9EF8-77C434F83561}">
      <dsp:nvSpPr>
        <dsp:cNvPr id="0" name=""/>
        <dsp:cNvSpPr/>
      </dsp:nvSpPr>
      <dsp:spPr>
        <a:xfrm>
          <a:off x="1940322" y="18816"/>
          <a:ext cx="1160933" cy="97245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baseline="0" dirty="0"/>
            <a:t>Path 3: Medicare Advantage</a:t>
          </a:r>
        </a:p>
      </dsp:txBody>
      <dsp:txXfrm>
        <a:off x="2110337" y="161229"/>
        <a:ext cx="820903" cy="687630"/>
      </dsp:txXfrm>
    </dsp:sp>
    <dsp:sp modelId="{3F8EE0FE-9F0D-4D76-A76C-0CEEC9A5EAB3}">
      <dsp:nvSpPr>
        <dsp:cNvPr id="0" name=""/>
        <dsp:cNvSpPr/>
      </dsp:nvSpPr>
      <dsp:spPr>
        <a:xfrm>
          <a:off x="3176854" y="2481266"/>
          <a:ext cx="1424527" cy="787589"/>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baseline="0"/>
            <a:t>Path </a:t>
          </a:r>
          <a:r>
            <a:rPr lang="en-US" sz="1400" kern="1200" baseline="0" dirty="0"/>
            <a:t>2: Medicare Supplement</a:t>
          </a:r>
        </a:p>
      </dsp:txBody>
      <dsp:txXfrm>
        <a:off x="3385471" y="2596606"/>
        <a:ext cx="1007293" cy="556909"/>
      </dsp:txXfrm>
    </dsp:sp>
    <dsp:sp modelId="{2F7C1C0C-D7EC-4744-8393-132087D3432E}">
      <dsp:nvSpPr>
        <dsp:cNvPr id="0" name=""/>
        <dsp:cNvSpPr/>
      </dsp:nvSpPr>
      <dsp:spPr>
        <a:xfrm>
          <a:off x="580217" y="2434747"/>
          <a:ext cx="1144482" cy="88062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baseline="0" dirty="0"/>
            <a:t>Path 1: Original Medicare</a:t>
          </a:r>
        </a:p>
      </dsp:txBody>
      <dsp:txXfrm>
        <a:off x="747823" y="2563712"/>
        <a:ext cx="809270" cy="62269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07CF29-B4A8-4912-BF0B-5BC3E4522911}" type="datetimeFigureOut">
              <a:rPr lang="en-US" smtClean="0"/>
              <a:t>2/26/2025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3E2A69-A919-4D89-85ED-CAD68AE88899}" type="slidenum">
              <a:rPr lang="en-US" smtClean="0"/>
              <a:t>‹#›</a:t>
            </a:fld>
            <a:endParaRPr lang="en-US"/>
          </a:p>
        </p:txBody>
      </p:sp>
    </p:spTree>
    <p:extLst>
      <p:ext uri="{BB962C8B-B14F-4D97-AF65-F5344CB8AC3E}">
        <p14:creationId xmlns:p14="http://schemas.microsoft.com/office/powerpoint/2010/main" val="151700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a:t>
            </a:fld>
            <a:endParaRPr lang="en-US"/>
          </a:p>
        </p:txBody>
      </p:sp>
    </p:spTree>
    <p:extLst>
      <p:ext uri="{BB962C8B-B14F-4D97-AF65-F5344CB8AC3E}">
        <p14:creationId xmlns:p14="http://schemas.microsoft.com/office/powerpoint/2010/main" val="3485585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time-line</a:t>
            </a:r>
          </a:p>
        </p:txBody>
      </p:sp>
      <p:sp>
        <p:nvSpPr>
          <p:cNvPr id="4" name="Slide Number Placeholder 3"/>
          <p:cNvSpPr>
            <a:spLocks noGrp="1"/>
          </p:cNvSpPr>
          <p:nvPr>
            <p:ph type="sldNum" sz="quarter" idx="10"/>
          </p:nvPr>
        </p:nvSpPr>
        <p:spPr/>
        <p:txBody>
          <a:bodyPr/>
          <a:lstStyle/>
          <a:p>
            <a:fld id="{2A3E2A69-A919-4D89-85ED-CAD68AE88899}" type="slidenum">
              <a:rPr lang="en-US" smtClean="0"/>
              <a:t>10</a:t>
            </a:fld>
            <a:endParaRPr lang="en-US"/>
          </a:p>
        </p:txBody>
      </p:sp>
    </p:spTree>
    <p:extLst>
      <p:ext uri="{BB962C8B-B14F-4D97-AF65-F5344CB8AC3E}">
        <p14:creationId xmlns:p14="http://schemas.microsoft.com/office/powerpoint/2010/main" val="352199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Medicare A vs B coverage</a:t>
            </a:r>
          </a:p>
          <a:p>
            <a:endParaRPr lang="en-US" dirty="0"/>
          </a:p>
          <a:p>
            <a:r>
              <a:rPr lang="en-US" dirty="0"/>
              <a:t>This infographic is available – fill out the PTC</a:t>
            </a:r>
          </a:p>
        </p:txBody>
      </p:sp>
      <p:sp>
        <p:nvSpPr>
          <p:cNvPr id="4" name="Slide Number Placeholder 3"/>
          <p:cNvSpPr>
            <a:spLocks noGrp="1"/>
          </p:cNvSpPr>
          <p:nvPr>
            <p:ph type="sldNum" sz="quarter" idx="10"/>
          </p:nvPr>
        </p:nvSpPr>
        <p:spPr/>
        <p:txBody>
          <a:bodyPr/>
          <a:lstStyle/>
          <a:p>
            <a:fld id="{2A3E2A69-A919-4D89-85ED-CAD68AE88899}" type="slidenum">
              <a:rPr lang="en-US" smtClean="0"/>
              <a:t>11</a:t>
            </a:fld>
            <a:endParaRPr lang="en-US"/>
          </a:p>
        </p:txBody>
      </p:sp>
    </p:spTree>
    <p:extLst>
      <p:ext uri="{BB962C8B-B14F-4D97-AF65-F5344CB8AC3E}">
        <p14:creationId xmlns:p14="http://schemas.microsoft.com/office/powerpoint/2010/main" val="190931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of Medicare Part D </a:t>
            </a:r>
            <a:r>
              <a:rPr lang="en-US" dirty="0">
                <a:sym typeface="Wingdings" panose="05000000000000000000" pitchFamily="2" charset="2"/>
              </a:rPr>
              <a:t> Drug plan</a:t>
            </a:r>
            <a:endParaRPr lang="en-US" dirty="0"/>
          </a:p>
          <a:p>
            <a:endParaRPr lang="en-US" dirty="0"/>
          </a:p>
          <a:p>
            <a:r>
              <a:rPr lang="en-US" dirty="0"/>
              <a:t>Fortunately it starts with D for Drug Plan</a:t>
            </a:r>
          </a:p>
        </p:txBody>
      </p:sp>
      <p:sp>
        <p:nvSpPr>
          <p:cNvPr id="4" name="Slide Number Placeholder 3"/>
          <p:cNvSpPr>
            <a:spLocks noGrp="1"/>
          </p:cNvSpPr>
          <p:nvPr>
            <p:ph type="sldNum" sz="quarter" idx="10"/>
          </p:nvPr>
        </p:nvSpPr>
        <p:spPr/>
        <p:txBody>
          <a:bodyPr/>
          <a:lstStyle/>
          <a:p>
            <a:fld id="{2A3E2A69-A919-4D89-85ED-CAD68AE88899}" type="slidenum">
              <a:rPr lang="en-US" smtClean="0"/>
              <a:t>12</a:t>
            </a:fld>
            <a:endParaRPr lang="en-US"/>
          </a:p>
        </p:txBody>
      </p:sp>
    </p:spTree>
    <p:extLst>
      <p:ext uri="{BB962C8B-B14F-4D97-AF65-F5344CB8AC3E}">
        <p14:creationId xmlns:p14="http://schemas.microsoft.com/office/powerpoint/2010/main" val="76460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of Medicare Part D </a:t>
            </a:r>
            <a:r>
              <a:rPr lang="en-US" dirty="0">
                <a:sym typeface="Wingdings" panose="05000000000000000000" pitchFamily="2" charset="2"/>
              </a:rPr>
              <a:t> Drug plan</a:t>
            </a:r>
            <a:endParaRPr lang="en-US" dirty="0"/>
          </a:p>
          <a:p>
            <a:endParaRPr lang="en-US" dirty="0"/>
          </a:p>
          <a:p>
            <a:r>
              <a:rPr lang="en-US" dirty="0"/>
              <a:t>Fortunately it starts with D for Drug Plan</a:t>
            </a:r>
          </a:p>
        </p:txBody>
      </p:sp>
      <p:sp>
        <p:nvSpPr>
          <p:cNvPr id="4" name="Slide Number Placeholder 3"/>
          <p:cNvSpPr>
            <a:spLocks noGrp="1"/>
          </p:cNvSpPr>
          <p:nvPr>
            <p:ph type="sldNum" sz="quarter" idx="10"/>
          </p:nvPr>
        </p:nvSpPr>
        <p:spPr/>
        <p:txBody>
          <a:bodyPr/>
          <a:lstStyle/>
          <a:p>
            <a:fld id="{2A3E2A69-A919-4D89-85ED-CAD68AE88899}" type="slidenum">
              <a:rPr lang="en-US" smtClean="0"/>
              <a:t>13</a:t>
            </a:fld>
            <a:endParaRPr lang="en-US"/>
          </a:p>
        </p:txBody>
      </p:sp>
    </p:spTree>
    <p:extLst>
      <p:ext uri="{BB962C8B-B14F-4D97-AF65-F5344CB8AC3E}">
        <p14:creationId xmlns:p14="http://schemas.microsoft.com/office/powerpoint/2010/main" val="172708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14</a:t>
            </a:fld>
            <a:endParaRPr lang="en-US"/>
          </a:p>
        </p:txBody>
      </p:sp>
    </p:spTree>
    <p:extLst>
      <p:ext uri="{BB962C8B-B14F-4D97-AF65-F5344CB8AC3E}">
        <p14:creationId xmlns:p14="http://schemas.microsoft.com/office/powerpoint/2010/main" val="2935426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C – Thought up by Insurance companies – </a:t>
            </a:r>
          </a:p>
          <a:p>
            <a:endParaRPr lang="en-US" dirty="0"/>
          </a:p>
          <a:p>
            <a:r>
              <a:rPr lang="en-US" dirty="0"/>
              <a:t>Approached the government and said, “We think we can do it better! Fund us…”</a:t>
            </a:r>
          </a:p>
          <a:p>
            <a:endParaRPr lang="en-US" dirty="0"/>
          </a:p>
          <a:p>
            <a:r>
              <a:rPr lang="en-US" dirty="0"/>
              <a:t>Funding from Government explains why so many rules to </a:t>
            </a:r>
            <a:r>
              <a:rPr lang="en-US" b="1" dirty="0"/>
              <a:t>protect against fraud, waste, or abuse of system</a:t>
            </a:r>
          </a:p>
          <a:p>
            <a:endParaRPr lang="en-US" dirty="0"/>
          </a:p>
          <a:p>
            <a:r>
              <a:rPr lang="en-US" dirty="0"/>
              <a:t>We will define and get in depth shortly</a:t>
            </a:r>
          </a:p>
        </p:txBody>
      </p:sp>
      <p:sp>
        <p:nvSpPr>
          <p:cNvPr id="4" name="Slide Number Placeholder 3"/>
          <p:cNvSpPr>
            <a:spLocks noGrp="1"/>
          </p:cNvSpPr>
          <p:nvPr>
            <p:ph type="sldNum" sz="quarter" idx="10"/>
          </p:nvPr>
        </p:nvSpPr>
        <p:spPr/>
        <p:txBody>
          <a:bodyPr/>
          <a:lstStyle/>
          <a:p>
            <a:fld id="{2A3E2A69-A919-4D89-85ED-CAD68AE88899}" type="slidenum">
              <a:rPr lang="en-US" smtClean="0"/>
              <a:t>15</a:t>
            </a:fld>
            <a:endParaRPr lang="en-US"/>
          </a:p>
        </p:txBody>
      </p:sp>
    </p:spTree>
    <p:extLst>
      <p:ext uri="{BB962C8B-B14F-4D97-AF65-F5344CB8AC3E}">
        <p14:creationId xmlns:p14="http://schemas.microsoft.com/office/powerpoint/2010/main" val="1542052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16</a:t>
            </a:fld>
            <a:endParaRPr lang="en-US"/>
          </a:p>
        </p:txBody>
      </p:sp>
    </p:spTree>
    <p:extLst>
      <p:ext uri="{BB962C8B-B14F-4D97-AF65-F5344CB8AC3E}">
        <p14:creationId xmlns:p14="http://schemas.microsoft.com/office/powerpoint/2010/main" val="17420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17</a:t>
            </a:fld>
            <a:endParaRPr lang="en-US"/>
          </a:p>
        </p:txBody>
      </p:sp>
    </p:spTree>
    <p:extLst>
      <p:ext uri="{BB962C8B-B14F-4D97-AF65-F5344CB8AC3E}">
        <p14:creationId xmlns:p14="http://schemas.microsoft.com/office/powerpoint/2010/main" val="52459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18</a:t>
            </a:fld>
            <a:endParaRPr lang="en-US"/>
          </a:p>
        </p:txBody>
      </p:sp>
    </p:spTree>
    <p:extLst>
      <p:ext uri="{BB962C8B-B14F-4D97-AF65-F5344CB8AC3E}">
        <p14:creationId xmlns:p14="http://schemas.microsoft.com/office/powerpoint/2010/main" val="3250922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19</a:t>
            </a:fld>
            <a:endParaRPr lang="en-US"/>
          </a:p>
        </p:txBody>
      </p:sp>
    </p:spTree>
    <p:extLst>
      <p:ext uri="{BB962C8B-B14F-4D97-AF65-F5344CB8AC3E}">
        <p14:creationId xmlns:p14="http://schemas.microsoft.com/office/powerpoint/2010/main" val="207552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paths – each person’s situation is different</a:t>
            </a:r>
          </a:p>
          <a:p>
            <a:endParaRPr lang="en-US" dirty="0"/>
          </a:p>
          <a:p>
            <a:r>
              <a:rPr lang="en-US" dirty="0"/>
              <a:t>There is no “one size fits all” with Medicare</a:t>
            </a:r>
          </a:p>
          <a:p>
            <a:endParaRPr lang="en-US" dirty="0"/>
          </a:p>
          <a:p>
            <a:r>
              <a:rPr lang="en-US" dirty="0"/>
              <a:t>Poll Audience here – Who is on Medicare/ Who is not?</a:t>
            </a:r>
          </a:p>
        </p:txBody>
      </p:sp>
      <p:sp>
        <p:nvSpPr>
          <p:cNvPr id="4" name="Slide Number Placeholder 3"/>
          <p:cNvSpPr>
            <a:spLocks noGrp="1"/>
          </p:cNvSpPr>
          <p:nvPr>
            <p:ph type="sldNum" sz="quarter" idx="10"/>
          </p:nvPr>
        </p:nvSpPr>
        <p:spPr/>
        <p:txBody>
          <a:bodyPr/>
          <a:lstStyle/>
          <a:p>
            <a:fld id="{2A3E2A69-A919-4D89-85ED-CAD68AE88899}" type="slidenum">
              <a:rPr lang="en-US" smtClean="0"/>
              <a:t>2</a:t>
            </a:fld>
            <a:endParaRPr lang="en-US"/>
          </a:p>
        </p:txBody>
      </p:sp>
    </p:spTree>
    <p:extLst>
      <p:ext uri="{BB962C8B-B14F-4D97-AF65-F5344CB8AC3E}">
        <p14:creationId xmlns:p14="http://schemas.microsoft.com/office/powerpoint/2010/main" val="3483648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20</a:t>
            </a:fld>
            <a:endParaRPr lang="en-US"/>
          </a:p>
        </p:txBody>
      </p:sp>
    </p:spTree>
    <p:extLst>
      <p:ext uri="{BB962C8B-B14F-4D97-AF65-F5344CB8AC3E}">
        <p14:creationId xmlns:p14="http://schemas.microsoft.com/office/powerpoint/2010/main" val="398120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21</a:t>
            </a:fld>
            <a:endParaRPr lang="en-US"/>
          </a:p>
        </p:txBody>
      </p:sp>
    </p:spTree>
    <p:extLst>
      <p:ext uri="{BB962C8B-B14F-4D97-AF65-F5344CB8AC3E}">
        <p14:creationId xmlns:p14="http://schemas.microsoft.com/office/powerpoint/2010/main" val="3871249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22</a:t>
            </a:fld>
            <a:endParaRPr lang="en-US"/>
          </a:p>
        </p:txBody>
      </p:sp>
    </p:spTree>
    <p:extLst>
      <p:ext uri="{BB962C8B-B14F-4D97-AF65-F5344CB8AC3E}">
        <p14:creationId xmlns:p14="http://schemas.microsoft.com/office/powerpoint/2010/main" val="3398513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23</a:t>
            </a:fld>
            <a:endParaRPr lang="en-US"/>
          </a:p>
        </p:txBody>
      </p:sp>
    </p:spTree>
    <p:extLst>
      <p:ext uri="{BB962C8B-B14F-4D97-AF65-F5344CB8AC3E}">
        <p14:creationId xmlns:p14="http://schemas.microsoft.com/office/powerpoint/2010/main" val="3095204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Pays insurance company month/member</a:t>
            </a:r>
          </a:p>
          <a:p>
            <a:endParaRPr lang="en-US" dirty="0"/>
          </a:p>
          <a:p>
            <a:r>
              <a:rPr lang="en-US" dirty="0"/>
              <a:t>Amount varies by county - Denver Metro average in 2018 - $813/ month/ member</a:t>
            </a:r>
          </a:p>
        </p:txBody>
      </p:sp>
      <p:sp>
        <p:nvSpPr>
          <p:cNvPr id="4" name="Slide Number Placeholder 3"/>
          <p:cNvSpPr>
            <a:spLocks noGrp="1"/>
          </p:cNvSpPr>
          <p:nvPr>
            <p:ph type="sldNum" sz="quarter" idx="10"/>
          </p:nvPr>
        </p:nvSpPr>
        <p:spPr/>
        <p:txBody>
          <a:bodyPr/>
          <a:lstStyle/>
          <a:p>
            <a:fld id="{2A3E2A69-A919-4D89-85ED-CAD68AE88899}" type="slidenum">
              <a:rPr lang="en-US" smtClean="0"/>
              <a:t>24</a:t>
            </a:fld>
            <a:endParaRPr lang="en-US"/>
          </a:p>
        </p:txBody>
      </p:sp>
    </p:spTree>
    <p:extLst>
      <p:ext uri="{BB962C8B-B14F-4D97-AF65-F5344CB8AC3E}">
        <p14:creationId xmlns:p14="http://schemas.microsoft.com/office/powerpoint/2010/main" val="399285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typically a fan of reading slides, these two are exceptions:  HMO &amp; PPO understanding</a:t>
            </a:r>
          </a:p>
          <a:p>
            <a:endParaRPr lang="en-US" dirty="0"/>
          </a:p>
          <a:p>
            <a:r>
              <a:rPr lang="en-US" dirty="0"/>
              <a:t>THINK: </a:t>
            </a:r>
            <a:r>
              <a:rPr lang="en-US" b="1" dirty="0"/>
              <a:t>HMO = More restrictive, most cost effective </a:t>
            </a:r>
          </a:p>
        </p:txBody>
      </p:sp>
      <p:sp>
        <p:nvSpPr>
          <p:cNvPr id="4" name="Slide Number Placeholder 3"/>
          <p:cNvSpPr>
            <a:spLocks noGrp="1"/>
          </p:cNvSpPr>
          <p:nvPr>
            <p:ph type="sldNum" sz="quarter" idx="10"/>
          </p:nvPr>
        </p:nvSpPr>
        <p:spPr/>
        <p:txBody>
          <a:bodyPr/>
          <a:lstStyle/>
          <a:p>
            <a:fld id="{2A3E2A69-A919-4D89-85ED-CAD68AE88899}" type="slidenum">
              <a:rPr lang="en-US" smtClean="0"/>
              <a:t>25</a:t>
            </a:fld>
            <a:endParaRPr lang="en-US"/>
          </a:p>
        </p:txBody>
      </p:sp>
    </p:spTree>
    <p:extLst>
      <p:ext uri="{BB962C8B-B14F-4D97-AF65-F5344CB8AC3E}">
        <p14:creationId xmlns:p14="http://schemas.microsoft.com/office/powerpoint/2010/main" val="2651608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sorry to read the slide, but let’s be clear on our understanding</a:t>
            </a:r>
          </a:p>
          <a:p>
            <a:endParaRPr lang="en-US" dirty="0"/>
          </a:p>
          <a:p>
            <a:r>
              <a:rPr lang="en-US" dirty="0"/>
              <a:t>THINK: </a:t>
            </a:r>
            <a:r>
              <a:rPr lang="en-US" b="1" dirty="0"/>
              <a:t>PPO = Generally more expensive, less restrictive</a:t>
            </a:r>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26</a:t>
            </a:fld>
            <a:endParaRPr lang="en-US"/>
          </a:p>
        </p:txBody>
      </p:sp>
    </p:spTree>
    <p:extLst>
      <p:ext uri="{BB962C8B-B14F-4D97-AF65-F5344CB8AC3E}">
        <p14:creationId xmlns:p14="http://schemas.microsoft.com/office/powerpoint/2010/main" val="781604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Graphically shown here are all three options side by side</a:t>
            </a:r>
          </a:p>
          <a:p>
            <a:endParaRPr lang="en-US" dirty="0"/>
          </a:p>
          <a:p>
            <a:r>
              <a:rPr lang="en-US" dirty="0"/>
              <a:t>Remember there are only 3 ways to get coverage</a:t>
            </a:r>
          </a:p>
        </p:txBody>
      </p:sp>
      <p:sp>
        <p:nvSpPr>
          <p:cNvPr id="4" name="Slide Number Placeholder 3"/>
          <p:cNvSpPr>
            <a:spLocks noGrp="1"/>
          </p:cNvSpPr>
          <p:nvPr>
            <p:ph type="sldNum" sz="quarter" idx="10"/>
          </p:nvPr>
        </p:nvSpPr>
        <p:spPr/>
        <p:txBody>
          <a:bodyPr/>
          <a:lstStyle/>
          <a:p>
            <a:fld id="{2A3E2A69-A919-4D89-85ED-CAD68AE88899}" type="slidenum">
              <a:rPr lang="en-US" smtClean="0"/>
              <a:t>27</a:t>
            </a:fld>
            <a:endParaRPr lang="en-US"/>
          </a:p>
        </p:txBody>
      </p:sp>
    </p:spTree>
    <p:extLst>
      <p:ext uri="{BB962C8B-B14F-4D97-AF65-F5344CB8AC3E}">
        <p14:creationId xmlns:p14="http://schemas.microsoft.com/office/powerpoint/2010/main" val="316281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examine Bernice’s health situation through all 3 options</a:t>
            </a:r>
          </a:p>
          <a:p>
            <a:endParaRPr lang="en-US" dirty="0"/>
          </a:p>
          <a:p>
            <a:r>
              <a:rPr lang="en-US" dirty="0"/>
              <a:t>This is based on real client’s experience</a:t>
            </a:r>
          </a:p>
          <a:p>
            <a:endParaRPr lang="en-US" dirty="0"/>
          </a:p>
          <a:p>
            <a:r>
              <a:rPr lang="en-US" dirty="0"/>
              <a:t>Name has been changed to protect guilty…</a:t>
            </a:r>
          </a:p>
        </p:txBody>
      </p:sp>
      <p:sp>
        <p:nvSpPr>
          <p:cNvPr id="4" name="Slide Number Placeholder 3"/>
          <p:cNvSpPr>
            <a:spLocks noGrp="1"/>
          </p:cNvSpPr>
          <p:nvPr>
            <p:ph type="sldNum" sz="quarter" idx="10"/>
          </p:nvPr>
        </p:nvSpPr>
        <p:spPr/>
        <p:txBody>
          <a:bodyPr/>
          <a:lstStyle/>
          <a:p>
            <a:fld id="{2A3E2A69-A919-4D89-85ED-CAD68AE88899}" type="slidenum">
              <a:rPr lang="en-US" smtClean="0"/>
              <a:t>28</a:t>
            </a:fld>
            <a:endParaRPr lang="en-US"/>
          </a:p>
        </p:txBody>
      </p:sp>
    </p:spTree>
    <p:extLst>
      <p:ext uri="{BB962C8B-B14F-4D97-AF65-F5344CB8AC3E}">
        <p14:creationId xmlns:p14="http://schemas.microsoft.com/office/powerpoint/2010/main" val="3658934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examine Bernice’s health situation through all 3 options</a:t>
            </a:r>
          </a:p>
          <a:p>
            <a:endParaRPr lang="en-US" dirty="0"/>
          </a:p>
          <a:p>
            <a:r>
              <a:rPr lang="en-US" dirty="0"/>
              <a:t>Remember our Medicare View resident expert Charlie from earlier?  This is an actual patient situation, </a:t>
            </a:r>
            <a:r>
              <a:rPr lang="en-US" b="1" dirty="0"/>
              <a:t>name changed </a:t>
            </a:r>
            <a:r>
              <a:rPr lang="en-US" dirty="0"/>
              <a:t>to protect the unfortunate</a:t>
            </a:r>
          </a:p>
        </p:txBody>
      </p:sp>
      <p:sp>
        <p:nvSpPr>
          <p:cNvPr id="4" name="Slide Number Placeholder 3"/>
          <p:cNvSpPr>
            <a:spLocks noGrp="1"/>
          </p:cNvSpPr>
          <p:nvPr>
            <p:ph type="sldNum" sz="quarter" idx="10"/>
          </p:nvPr>
        </p:nvSpPr>
        <p:spPr/>
        <p:txBody>
          <a:bodyPr/>
          <a:lstStyle/>
          <a:p>
            <a:fld id="{2A3E2A69-A919-4D89-85ED-CAD68AE88899}" type="slidenum">
              <a:rPr lang="en-US" smtClean="0"/>
              <a:t>29</a:t>
            </a:fld>
            <a:endParaRPr lang="en-US"/>
          </a:p>
        </p:txBody>
      </p:sp>
    </p:spTree>
    <p:extLst>
      <p:ext uri="{BB962C8B-B14F-4D97-AF65-F5344CB8AC3E}">
        <p14:creationId xmlns:p14="http://schemas.microsoft.com/office/powerpoint/2010/main" val="254253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known as the A B </a:t>
            </a:r>
            <a:r>
              <a:rPr lang="en-US" b="1" dirty="0"/>
              <a:t>D</a:t>
            </a:r>
            <a:r>
              <a:rPr lang="en-US" dirty="0"/>
              <a:t> &amp; C’s of Medicare</a:t>
            </a:r>
          </a:p>
          <a:p>
            <a:endParaRPr lang="en-US" dirty="0"/>
          </a:p>
          <a:p>
            <a:r>
              <a:rPr lang="en-US" dirty="0"/>
              <a:t>Why out of order?</a:t>
            </a:r>
          </a:p>
        </p:txBody>
      </p:sp>
      <p:sp>
        <p:nvSpPr>
          <p:cNvPr id="4" name="Slide Number Placeholder 3"/>
          <p:cNvSpPr>
            <a:spLocks noGrp="1"/>
          </p:cNvSpPr>
          <p:nvPr>
            <p:ph type="sldNum" sz="quarter" idx="10"/>
          </p:nvPr>
        </p:nvSpPr>
        <p:spPr/>
        <p:txBody>
          <a:bodyPr/>
          <a:lstStyle/>
          <a:p>
            <a:fld id="{2A3E2A69-A919-4D89-85ED-CAD68AE88899}" type="slidenum">
              <a:rPr lang="en-US" smtClean="0"/>
              <a:t>3</a:t>
            </a:fld>
            <a:endParaRPr lang="en-US"/>
          </a:p>
        </p:txBody>
      </p:sp>
    </p:spTree>
    <p:extLst>
      <p:ext uri="{BB962C8B-B14F-4D97-AF65-F5344CB8AC3E}">
        <p14:creationId xmlns:p14="http://schemas.microsoft.com/office/powerpoint/2010/main" val="3108797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Bernice’s story costs with Original Medicare</a:t>
            </a:r>
          </a:p>
        </p:txBody>
      </p:sp>
      <p:sp>
        <p:nvSpPr>
          <p:cNvPr id="4" name="Slide Number Placeholder 3"/>
          <p:cNvSpPr>
            <a:spLocks noGrp="1"/>
          </p:cNvSpPr>
          <p:nvPr>
            <p:ph type="sldNum" sz="quarter" idx="10"/>
          </p:nvPr>
        </p:nvSpPr>
        <p:spPr/>
        <p:txBody>
          <a:bodyPr/>
          <a:lstStyle/>
          <a:p>
            <a:fld id="{2A3E2A69-A919-4D89-85ED-CAD68AE88899}" type="slidenum">
              <a:rPr lang="en-US" smtClean="0"/>
              <a:t>30</a:t>
            </a:fld>
            <a:endParaRPr lang="en-US"/>
          </a:p>
        </p:txBody>
      </p:sp>
    </p:spTree>
    <p:extLst>
      <p:ext uri="{BB962C8B-B14F-4D97-AF65-F5344CB8AC3E}">
        <p14:creationId xmlns:p14="http://schemas.microsoft.com/office/powerpoint/2010/main" val="2653569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Bernice’s story costs with Original Medicare… Part 2</a:t>
            </a:r>
          </a:p>
        </p:txBody>
      </p:sp>
      <p:sp>
        <p:nvSpPr>
          <p:cNvPr id="4" name="Slide Number Placeholder 3"/>
          <p:cNvSpPr>
            <a:spLocks noGrp="1"/>
          </p:cNvSpPr>
          <p:nvPr>
            <p:ph type="sldNum" sz="quarter" idx="10"/>
          </p:nvPr>
        </p:nvSpPr>
        <p:spPr/>
        <p:txBody>
          <a:bodyPr/>
          <a:lstStyle/>
          <a:p>
            <a:fld id="{2A3E2A69-A919-4D89-85ED-CAD68AE88899}" type="slidenum">
              <a:rPr lang="en-US" smtClean="0"/>
              <a:t>31</a:t>
            </a:fld>
            <a:endParaRPr lang="en-US"/>
          </a:p>
        </p:txBody>
      </p:sp>
    </p:spTree>
    <p:extLst>
      <p:ext uri="{BB962C8B-B14F-4D97-AF65-F5344CB8AC3E}">
        <p14:creationId xmlns:p14="http://schemas.microsoft.com/office/powerpoint/2010/main" val="2199904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Bernice says “No Way, José!”</a:t>
            </a:r>
          </a:p>
        </p:txBody>
      </p:sp>
      <p:sp>
        <p:nvSpPr>
          <p:cNvPr id="4" name="Slide Number Placeholder 3"/>
          <p:cNvSpPr>
            <a:spLocks noGrp="1"/>
          </p:cNvSpPr>
          <p:nvPr>
            <p:ph type="sldNum" sz="quarter" idx="10"/>
          </p:nvPr>
        </p:nvSpPr>
        <p:spPr/>
        <p:txBody>
          <a:bodyPr/>
          <a:lstStyle/>
          <a:p>
            <a:fld id="{2A3E2A69-A919-4D89-85ED-CAD68AE88899}" type="slidenum">
              <a:rPr lang="en-US" smtClean="0"/>
              <a:t>32</a:t>
            </a:fld>
            <a:endParaRPr lang="en-US"/>
          </a:p>
        </p:txBody>
      </p:sp>
    </p:spTree>
    <p:extLst>
      <p:ext uri="{BB962C8B-B14F-4D97-AF65-F5344CB8AC3E}">
        <p14:creationId xmlns:p14="http://schemas.microsoft.com/office/powerpoint/2010/main" val="3651542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Bernice’s story costs with a Medicare Supplement</a:t>
            </a:r>
          </a:p>
        </p:txBody>
      </p:sp>
      <p:sp>
        <p:nvSpPr>
          <p:cNvPr id="4" name="Slide Number Placeholder 3"/>
          <p:cNvSpPr>
            <a:spLocks noGrp="1"/>
          </p:cNvSpPr>
          <p:nvPr>
            <p:ph type="sldNum" sz="quarter" idx="10"/>
          </p:nvPr>
        </p:nvSpPr>
        <p:spPr/>
        <p:txBody>
          <a:bodyPr/>
          <a:lstStyle/>
          <a:p>
            <a:fld id="{2A3E2A69-A919-4D89-85ED-CAD68AE88899}" type="slidenum">
              <a:rPr lang="en-US" smtClean="0"/>
              <a:t>33</a:t>
            </a:fld>
            <a:endParaRPr lang="en-US"/>
          </a:p>
        </p:txBody>
      </p:sp>
    </p:spTree>
    <p:extLst>
      <p:ext uri="{BB962C8B-B14F-4D97-AF65-F5344CB8AC3E}">
        <p14:creationId xmlns:p14="http://schemas.microsoft.com/office/powerpoint/2010/main" val="24903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Bernice says “It’s good coverage, but could I have done it differently?”</a:t>
            </a:r>
          </a:p>
        </p:txBody>
      </p:sp>
      <p:sp>
        <p:nvSpPr>
          <p:cNvPr id="4" name="Slide Number Placeholder 3"/>
          <p:cNvSpPr>
            <a:spLocks noGrp="1"/>
          </p:cNvSpPr>
          <p:nvPr>
            <p:ph type="sldNum" sz="quarter" idx="10"/>
          </p:nvPr>
        </p:nvSpPr>
        <p:spPr/>
        <p:txBody>
          <a:bodyPr/>
          <a:lstStyle/>
          <a:p>
            <a:fld id="{2A3E2A69-A919-4D89-85ED-CAD68AE88899}" type="slidenum">
              <a:rPr lang="en-US" smtClean="0"/>
              <a:t>34</a:t>
            </a:fld>
            <a:endParaRPr lang="en-US"/>
          </a:p>
        </p:txBody>
      </p:sp>
    </p:spTree>
    <p:extLst>
      <p:ext uri="{BB962C8B-B14F-4D97-AF65-F5344CB8AC3E}">
        <p14:creationId xmlns:p14="http://schemas.microsoft.com/office/powerpoint/2010/main" val="1661481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Bernice’s story costs with Medicare Advantage</a:t>
            </a:r>
          </a:p>
        </p:txBody>
      </p:sp>
      <p:sp>
        <p:nvSpPr>
          <p:cNvPr id="4" name="Slide Number Placeholder 3"/>
          <p:cNvSpPr>
            <a:spLocks noGrp="1"/>
          </p:cNvSpPr>
          <p:nvPr>
            <p:ph type="sldNum" sz="quarter" idx="10"/>
          </p:nvPr>
        </p:nvSpPr>
        <p:spPr/>
        <p:txBody>
          <a:bodyPr/>
          <a:lstStyle/>
          <a:p>
            <a:fld id="{2A3E2A69-A919-4D89-85ED-CAD68AE88899}" type="slidenum">
              <a:rPr lang="en-US" smtClean="0"/>
              <a:t>35</a:t>
            </a:fld>
            <a:endParaRPr lang="en-US"/>
          </a:p>
        </p:txBody>
      </p:sp>
    </p:spTree>
    <p:extLst>
      <p:ext uri="{BB962C8B-B14F-4D97-AF65-F5344CB8AC3E}">
        <p14:creationId xmlns:p14="http://schemas.microsoft.com/office/powerpoint/2010/main" val="3768090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Bernice says “Ah, peace of mind… I feel good about my coverage!”</a:t>
            </a:r>
          </a:p>
        </p:txBody>
      </p:sp>
      <p:sp>
        <p:nvSpPr>
          <p:cNvPr id="4" name="Slide Number Placeholder 3"/>
          <p:cNvSpPr>
            <a:spLocks noGrp="1"/>
          </p:cNvSpPr>
          <p:nvPr>
            <p:ph type="sldNum" sz="quarter" idx="10"/>
          </p:nvPr>
        </p:nvSpPr>
        <p:spPr/>
        <p:txBody>
          <a:bodyPr/>
          <a:lstStyle/>
          <a:p>
            <a:fld id="{2A3E2A69-A919-4D89-85ED-CAD68AE88899}" type="slidenum">
              <a:rPr lang="en-US" smtClean="0"/>
              <a:t>36</a:t>
            </a:fld>
            <a:endParaRPr lang="en-US"/>
          </a:p>
        </p:txBody>
      </p:sp>
    </p:spTree>
    <p:extLst>
      <p:ext uri="{BB962C8B-B14F-4D97-AF65-F5344CB8AC3E}">
        <p14:creationId xmlns:p14="http://schemas.microsoft.com/office/powerpoint/2010/main" val="2060778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 Million Supplement</a:t>
            </a:r>
          </a:p>
          <a:p>
            <a:r>
              <a:rPr lang="en-US" dirty="0"/>
              <a:t>21 million Medicare Advantage</a:t>
            </a:r>
          </a:p>
        </p:txBody>
      </p:sp>
      <p:sp>
        <p:nvSpPr>
          <p:cNvPr id="4" name="Slide Number Placeholder 3"/>
          <p:cNvSpPr>
            <a:spLocks noGrp="1"/>
          </p:cNvSpPr>
          <p:nvPr>
            <p:ph type="sldNum" sz="quarter" idx="10"/>
          </p:nvPr>
        </p:nvSpPr>
        <p:spPr/>
        <p:txBody>
          <a:bodyPr/>
          <a:lstStyle/>
          <a:p>
            <a:fld id="{2A3E2A69-A919-4D89-85ED-CAD68AE88899}" type="slidenum">
              <a:rPr lang="en-US" smtClean="0"/>
              <a:t>37</a:t>
            </a:fld>
            <a:endParaRPr lang="en-US"/>
          </a:p>
        </p:txBody>
      </p:sp>
    </p:spTree>
    <p:extLst>
      <p:ext uri="{BB962C8B-B14F-4D97-AF65-F5344CB8AC3E}">
        <p14:creationId xmlns:p14="http://schemas.microsoft.com/office/powerpoint/2010/main" val="4174534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OEP – January 1 – March 31</a:t>
            </a:r>
          </a:p>
          <a:p>
            <a:endParaRPr lang="en-US" dirty="0"/>
          </a:p>
          <a:p>
            <a:r>
              <a:rPr lang="en-US" dirty="0"/>
              <a:t>A new election period to change (one time) MA plan if the fit isn’t quite right – Justin’s story from 2017, problems with carrier &amp; couldn’t switch</a:t>
            </a:r>
          </a:p>
          <a:p>
            <a:endParaRPr lang="en-US" dirty="0"/>
          </a:p>
          <a:p>
            <a:r>
              <a:rPr lang="en-US" dirty="0"/>
              <a:t>ICEP (Initial Coverage Election Period) refers to the period during which people who are newly eligible for Medicare can enroll in a Medicare Advantage plan</a:t>
            </a:r>
          </a:p>
        </p:txBody>
      </p:sp>
      <p:sp>
        <p:nvSpPr>
          <p:cNvPr id="4" name="Slide Number Placeholder 3"/>
          <p:cNvSpPr>
            <a:spLocks noGrp="1"/>
          </p:cNvSpPr>
          <p:nvPr>
            <p:ph type="sldNum" sz="quarter" idx="10"/>
          </p:nvPr>
        </p:nvSpPr>
        <p:spPr/>
        <p:txBody>
          <a:bodyPr/>
          <a:lstStyle/>
          <a:p>
            <a:fld id="{2A3E2A69-A919-4D89-85ED-CAD68AE88899}" type="slidenum">
              <a:rPr lang="en-US" smtClean="0"/>
              <a:t>38</a:t>
            </a:fld>
            <a:endParaRPr lang="en-US"/>
          </a:p>
        </p:txBody>
      </p:sp>
    </p:spTree>
    <p:extLst>
      <p:ext uri="{BB962C8B-B14F-4D97-AF65-F5344CB8AC3E}">
        <p14:creationId xmlns:p14="http://schemas.microsoft.com/office/powerpoint/2010/main" val="442064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AEP – October 15 – December 7 each year</a:t>
            </a:r>
          </a:p>
          <a:p>
            <a:endParaRPr lang="en-US" dirty="0"/>
          </a:p>
          <a:p>
            <a:r>
              <a:rPr lang="en-US" dirty="0"/>
              <a:t>October 1 – can start discussing, cannot make any changes before October 15</a:t>
            </a:r>
          </a:p>
          <a:p>
            <a:endParaRPr lang="en-US" dirty="0"/>
          </a:p>
          <a:p>
            <a:r>
              <a:rPr lang="en-US" dirty="0"/>
              <a:t>AEP – Annual Election Period, also unofficially known as Open Enrollment for Medicare</a:t>
            </a:r>
          </a:p>
          <a:p>
            <a:endParaRPr lang="en-US" dirty="0"/>
          </a:p>
          <a:p>
            <a:r>
              <a:rPr lang="en-US" dirty="0"/>
              <a:t>The importance of getting time on the calendar to meet and discuss any changes to plan or your medical condition (Underwriting Carolyn story)</a:t>
            </a:r>
          </a:p>
        </p:txBody>
      </p:sp>
      <p:sp>
        <p:nvSpPr>
          <p:cNvPr id="4" name="Slide Number Placeholder 3"/>
          <p:cNvSpPr>
            <a:spLocks noGrp="1"/>
          </p:cNvSpPr>
          <p:nvPr>
            <p:ph type="sldNum" sz="quarter" idx="10"/>
          </p:nvPr>
        </p:nvSpPr>
        <p:spPr/>
        <p:txBody>
          <a:bodyPr/>
          <a:lstStyle/>
          <a:p>
            <a:fld id="{2A3E2A69-A919-4D89-85ED-CAD68AE88899}" type="slidenum">
              <a:rPr lang="en-US" smtClean="0"/>
              <a:t>39</a:t>
            </a:fld>
            <a:endParaRPr lang="en-US"/>
          </a:p>
        </p:txBody>
      </p:sp>
    </p:spTree>
    <p:extLst>
      <p:ext uri="{BB962C8B-B14F-4D97-AF65-F5344CB8AC3E}">
        <p14:creationId xmlns:p14="http://schemas.microsoft.com/office/powerpoint/2010/main" val="161628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Mary Shelley’s monster?</a:t>
            </a:r>
          </a:p>
          <a:p>
            <a:endParaRPr lang="en-US" dirty="0"/>
          </a:p>
          <a:p>
            <a:r>
              <a:rPr lang="en-US" dirty="0"/>
              <a:t>Bits and parts cobbled together over time… Medicare is the same way.  From 1960s to today, it’s been pieced together.</a:t>
            </a:r>
          </a:p>
        </p:txBody>
      </p:sp>
      <p:sp>
        <p:nvSpPr>
          <p:cNvPr id="4" name="Slide Number Placeholder 3"/>
          <p:cNvSpPr>
            <a:spLocks noGrp="1"/>
          </p:cNvSpPr>
          <p:nvPr>
            <p:ph type="sldNum" sz="quarter" idx="10"/>
          </p:nvPr>
        </p:nvSpPr>
        <p:spPr/>
        <p:txBody>
          <a:bodyPr/>
          <a:lstStyle/>
          <a:p>
            <a:fld id="{2A3E2A69-A919-4D89-85ED-CAD68AE88899}" type="slidenum">
              <a:rPr lang="en-US" smtClean="0"/>
              <a:t>4</a:t>
            </a:fld>
            <a:endParaRPr lang="en-US"/>
          </a:p>
        </p:txBody>
      </p:sp>
    </p:spTree>
    <p:extLst>
      <p:ext uri="{BB962C8B-B14F-4D97-AF65-F5344CB8AC3E}">
        <p14:creationId xmlns:p14="http://schemas.microsoft.com/office/powerpoint/2010/main" val="788447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is your path unclear?</a:t>
            </a:r>
          </a:p>
        </p:txBody>
      </p:sp>
      <p:sp>
        <p:nvSpPr>
          <p:cNvPr id="4" name="Slide Number Placeholder 3"/>
          <p:cNvSpPr>
            <a:spLocks noGrp="1"/>
          </p:cNvSpPr>
          <p:nvPr>
            <p:ph type="sldNum" sz="quarter" idx="10"/>
          </p:nvPr>
        </p:nvSpPr>
        <p:spPr/>
        <p:txBody>
          <a:bodyPr/>
          <a:lstStyle/>
          <a:p>
            <a:fld id="{2A3E2A69-A919-4D89-85ED-CAD68AE88899}" type="slidenum">
              <a:rPr lang="en-US" smtClean="0"/>
              <a:t>40</a:t>
            </a:fld>
            <a:endParaRPr lang="en-US"/>
          </a:p>
        </p:txBody>
      </p:sp>
    </p:spTree>
    <p:extLst>
      <p:ext uri="{BB962C8B-B14F-4D97-AF65-F5344CB8AC3E}">
        <p14:creationId xmlns:p14="http://schemas.microsoft.com/office/powerpoint/2010/main" val="2949795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a:t>
            </a:r>
          </a:p>
          <a:p>
            <a:r>
              <a:rPr lang="en-US" dirty="0"/>
              <a:t>Have many friends and family aging into Medicare – all are confused and need just the basic understanding of Medicare</a:t>
            </a:r>
          </a:p>
        </p:txBody>
      </p:sp>
      <p:sp>
        <p:nvSpPr>
          <p:cNvPr id="4" name="Slide Number Placeholder 3"/>
          <p:cNvSpPr>
            <a:spLocks noGrp="1"/>
          </p:cNvSpPr>
          <p:nvPr>
            <p:ph type="sldNum" sz="quarter" idx="10"/>
          </p:nvPr>
        </p:nvSpPr>
        <p:spPr/>
        <p:txBody>
          <a:bodyPr/>
          <a:lstStyle/>
          <a:p>
            <a:fld id="{2A3E2A69-A919-4D89-85ED-CAD68AE88899}" type="slidenum">
              <a:rPr lang="en-US" smtClean="0"/>
              <a:t>41</a:t>
            </a:fld>
            <a:endParaRPr lang="en-US"/>
          </a:p>
        </p:txBody>
      </p:sp>
    </p:spTree>
    <p:extLst>
      <p:ext uri="{BB962C8B-B14F-4D97-AF65-F5344CB8AC3E}">
        <p14:creationId xmlns:p14="http://schemas.microsoft.com/office/powerpoint/2010/main" val="2139452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presentation is </a:t>
            </a:r>
            <a:r>
              <a:rPr lang="en-US" b="1" dirty="0"/>
              <a:t>not plan specific</a:t>
            </a:r>
            <a:endParaRPr lang="en-US" dirty="0"/>
          </a:p>
          <a:p>
            <a:endParaRPr lang="en-US" dirty="0"/>
          </a:p>
          <a:p>
            <a:r>
              <a:rPr lang="en-US" dirty="0"/>
              <a:t>Difference between captive agent for 1 carrier and a broker who will shop all plans in market – Someone who represents multiple plans</a:t>
            </a:r>
          </a:p>
        </p:txBody>
      </p:sp>
      <p:sp>
        <p:nvSpPr>
          <p:cNvPr id="4" name="Slide Number Placeholder 3"/>
          <p:cNvSpPr>
            <a:spLocks noGrp="1"/>
          </p:cNvSpPr>
          <p:nvPr>
            <p:ph type="sldNum" sz="quarter" idx="10"/>
          </p:nvPr>
        </p:nvSpPr>
        <p:spPr/>
        <p:txBody>
          <a:bodyPr/>
          <a:lstStyle/>
          <a:p>
            <a:fld id="{2A3E2A69-A919-4D89-85ED-CAD68AE88899}" type="slidenum">
              <a:rPr lang="en-US" smtClean="0"/>
              <a:t>42</a:t>
            </a:fld>
            <a:endParaRPr lang="en-US"/>
          </a:p>
        </p:txBody>
      </p:sp>
    </p:spTree>
    <p:extLst>
      <p:ext uri="{BB962C8B-B14F-4D97-AF65-F5344CB8AC3E}">
        <p14:creationId xmlns:p14="http://schemas.microsoft.com/office/powerpoint/2010/main" val="3751239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is your path unclear?</a:t>
            </a:r>
          </a:p>
        </p:txBody>
      </p:sp>
      <p:sp>
        <p:nvSpPr>
          <p:cNvPr id="4" name="Slide Number Placeholder 3"/>
          <p:cNvSpPr>
            <a:spLocks noGrp="1"/>
          </p:cNvSpPr>
          <p:nvPr>
            <p:ph type="sldNum" sz="quarter" idx="10"/>
          </p:nvPr>
        </p:nvSpPr>
        <p:spPr/>
        <p:txBody>
          <a:bodyPr/>
          <a:lstStyle/>
          <a:p>
            <a:fld id="{2A3E2A69-A919-4D89-85ED-CAD68AE88899}" type="slidenum">
              <a:rPr lang="en-US" smtClean="0"/>
              <a:t>43</a:t>
            </a:fld>
            <a:endParaRPr lang="en-US"/>
          </a:p>
        </p:txBody>
      </p:sp>
    </p:spTree>
    <p:extLst>
      <p:ext uri="{BB962C8B-B14F-4D97-AF65-F5344CB8AC3E}">
        <p14:creationId xmlns:p14="http://schemas.microsoft.com/office/powerpoint/2010/main" val="28052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Medicare A vs B coverage</a:t>
            </a:r>
          </a:p>
          <a:p>
            <a:endParaRPr lang="en-US" dirty="0"/>
          </a:p>
          <a:p>
            <a:r>
              <a:rPr lang="en-US" dirty="0"/>
              <a:t>This infographic is available – fill out the PTC</a:t>
            </a:r>
          </a:p>
        </p:txBody>
      </p:sp>
      <p:sp>
        <p:nvSpPr>
          <p:cNvPr id="4" name="Slide Number Placeholder 3"/>
          <p:cNvSpPr>
            <a:spLocks noGrp="1"/>
          </p:cNvSpPr>
          <p:nvPr>
            <p:ph type="sldNum" sz="quarter" idx="10"/>
          </p:nvPr>
        </p:nvSpPr>
        <p:spPr/>
        <p:txBody>
          <a:bodyPr/>
          <a:lstStyle/>
          <a:p>
            <a:fld id="{2A3E2A69-A919-4D89-85ED-CAD68AE88899}" type="slidenum">
              <a:rPr lang="en-US" smtClean="0"/>
              <a:t>5</a:t>
            </a:fld>
            <a:endParaRPr lang="en-US"/>
          </a:p>
        </p:txBody>
      </p:sp>
    </p:spTree>
    <p:extLst>
      <p:ext uri="{BB962C8B-B14F-4D97-AF65-F5344CB8AC3E}">
        <p14:creationId xmlns:p14="http://schemas.microsoft.com/office/powerpoint/2010/main" val="10893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Auto enrolled into Medicare Parts A and B if you are receiving Social Security Income</a:t>
            </a:r>
          </a:p>
          <a:p>
            <a:r>
              <a:rPr lang="en-US" sz="1200" kern="1200" dirty="0">
                <a:solidFill>
                  <a:schemeClr val="tx1"/>
                </a:solidFill>
                <a:effectLst/>
                <a:latin typeface="+mn-lt"/>
                <a:ea typeface="+mn-ea"/>
                <a:cs typeface="+mn-cs"/>
              </a:rPr>
              <a:t>Can delay Medicare enrollment if you are covered by CURRENT Group Employment insurance</a:t>
            </a:r>
          </a:p>
          <a:p>
            <a:r>
              <a:rPr lang="en-US" sz="1200" kern="1200" dirty="0">
                <a:solidFill>
                  <a:schemeClr val="tx1"/>
                </a:solidFill>
                <a:effectLst/>
                <a:latin typeface="+mn-lt"/>
                <a:ea typeface="+mn-ea"/>
                <a:cs typeface="+mn-cs"/>
              </a:rPr>
              <a:t>Must enroll in Medicare A and B if you are going to use Tricare for life</a:t>
            </a:r>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6</a:t>
            </a:fld>
            <a:endParaRPr lang="en-US"/>
          </a:p>
        </p:txBody>
      </p:sp>
    </p:spTree>
    <p:extLst>
      <p:ext uri="{BB962C8B-B14F-4D97-AF65-F5344CB8AC3E}">
        <p14:creationId xmlns:p14="http://schemas.microsoft.com/office/powerpoint/2010/main" val="400996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Auto enrolled into Medicare Parts A and B if you are receiving Social Security Income</a:t>
            </a:r>
          </a:p>
          <a:p>
            <a:r>
              <a:rPr lang="en-US" sz="1200" kern="1200" dirty="0">
                <a:solidFill>
                  <a:schemeClr val="tx1"/>
                </a:solidFill>
                <a:effectLst/>
                <a:latin typeface="+mn-lt"/>
                <a:ea typeface="+mn-ea"/>
                <a:cs typeface="+mn-cs"/>
              </a:rPr>
              <a:t>Can delay Medicare enrollment if you are covered by CURRENT Group Employment insurance</a:t>
            </a:r>
          </a:p>
          <a:p>
            <a:r>
              <a:rPr lang="en-US" sz="1200" kern="1200" dirty="0">
                <a:solidFill>
                  <a:schemeClr val="tx1"/>
                </a:solidFill>
                <a:effectLst/>
                <a:latin typeface="+mn-lt"/>
                <a:ea typeface="+mn-ea"/>
                <a:cs typeface="+mn-cs"/>
              </a:rPr>
              <a:t>Must enroll in Medicare A and B if you are going to use Tricare for life</a:t>
            </a:r>
            <a:endParaRPr lang="en-US" dirty="0"/>
          </a:p>
        </p:txBody>
      </p:sp>
      <p:sp>
        <p:nvSpPr>
          <p:cNvPr id="4" name="Slide Number Placeholder 3"/>
          <p:cNvSpPr>
            <a:spLocks noGrp="1"/>
          </p:cNvSpPr>
          <p:nvPr>
            <p:ph type="sldNum" sz="quarter" idx="10"/>
          </p:nvPr>
        </p:nvSpPr>
        <p:spPr/>
        <p:txBody>
          <a:bodyPr/>
          <a:lstStyle/>
          <a:p>
            <a:fld id="{2A3E2A69-A919-4D89-85ED-CAD68AE88899}" type="slidenum">
              <a:rPr lang="en-US" smtClean="0"/>
              <a:t>7</a:t>
            </a:fld>
            <a:endParaRPr lang="en-US"/>
          </a:p>
        </p:txBody>
      </p:sp>
    </p:spTree>
    <p:extLst>
      <p:ext uri="{BB962C8B-B14F-4D97-AF65-F5344CB8AC3E}">
        <p14:creationId xmlns:p14="http://schemas.microsoft.com/office/powerpoint/2010/main" val="373210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time-line</a:t>
            </a:r>
          </a:p>
        </p:txBody>
      </p:sp>
      <p:sp>
        <p:nvSpPr>
          <p:cNvPr id="4" name="Slide Number Placeholder 3"/>
          <p:cNvSpPr>
            <a:spLocks noGrp="1"/>
          </p:cNvSpPr>
          <p:nvPr>
            <p:ph type="sldNum" sz="quarter" idx="10"/>
          </p:nvPr>
        </p:nvSpPr>
        <p:spPr/>
        <p:txBody>
          <a:bodyPr/>
          <a:lstStyle/>
          <a:p>
            <a:fld id="{2A3E2A69-A919-4D89-85ED-CAD68AE88899}" type="slidenum">
              <a:rPr lang="en-US" smtClean="0"/>
              <a:t>8</a:t>
            </a:fld>
            <a:endParaRPr lang="en-US"/>
          </a:p>
        </p:txBody>
      </p:sp>
    </p:spTree>
    <p:extLst>
      <p:ext uri="{BB962C8B-B14F-4D97-AF65-F5344CB8AC3E}">
        <p14:creationId xmlns:p14="http://schemas.microsoft.com/office/powerpoint/2010/main" val="314862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time-line</a:t>
            </a:r>
          </a:p>
        </p:txBody>
      </p:sp>
      <p:sp>
        <p:nvSpPr>
          <p:cNvPr id="4" name="Slide Number Placeholder 3"/>
          <p:cNvSpPr>
            <a:spLocks noGrp="1"/>
          </p:cNvSpPr>
          <p:nvPr>
            <p:ph type="sldNum" sz="quarter" idx="10"/>
          </p:nvPr>
        </p:nvSpPr>
        <p:spPr/>
        <p:txBody>
          <a:bodyPr/>
          <a:lstStyle/>
          <a:p>
            <a:fld id="{2A3E2A69-A919-4D89-85ED-CAD68AE88899}" type="slidenum">
              <a:rPr lang="en-US" smtClean="0"/>
              <a:t>9</a:t>
            </a:fld>
            <a:endParaRPr lang="en-US"/>
          </a:p>
        </p:txBody>
      </p:sp>
    </p:spTree>
    <p:extLst>
      <p:ext uri="{BB962C8B-B14F-4D97-AF65-F5344CB8AC3E}">
        <p14:creationId xmlns:p14="http://schemas.microsoft.com/office/powerpoint/2010/main" val="15119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7F7F7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0" y="4285086"/>
            <a:ext cx="9144000" cy="585788"/>
          </a:xfrm>
          <a:prstGeom prst="rect">
            <a:avLst/>
          </a:prstGeom>
        </p:spPr>
        <p:txBody>
          <a:bodyPr anchor="b">
            <a:normAutofit/>
          </a:bodyPr>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371600" y="4743450"/>
            <a:ext cx="6400800" cy="514350"/>
          </a:xfrm>
        </p:spPr>
        <p:txBody>
          <a:bodyPr>
            <a:normAutofit/>
          </a:bodyPr>
          <a:lstStyle>
            <a:lvl1pPr marL="0" indent="0" algn="ct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7220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1"/>
            <a:ext cx="3960844" cy="406628"/>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143001"/>
            <a:ext cx="3960844"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0" y="685801"/>
            <a:ext cx="3962400" cy="406628"/>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0" y="1143001"/>
            <a:ext cx="3962400"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48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6167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56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2438400" cy="758459"/>
          </a:xfrm>
          <a:prstGeom prst="rect">
            <a:avLst/>
          </a:prstGeo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3505200" y="14287"/>
            <a:ext cx="5181599" cy="392906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0" y="871539"/>
            <a:ext cx="2438400" cy="30718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29022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543300"/>
            <a:ext cx="5486400" cy="425054"/>
          </a:xfrm>
          <a:prstGeom prst="rect">
            <a:avLst/>
          </a:prstGeo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1828800" y="34290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9683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8476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53B7-EA97-4303-BCE8-05EB838E7EF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E7B57FF-B853-4A70-94B0-51BD88FDF1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C681511-8A79-40A4-9C29-22AFB7B1FE5F}"/>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71989C0A-E084-483C-91D0-F1A4ABF96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F6FB4-EC94-4E47-85AA-0D9BD1B7D7C1}"/>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57263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AF16-45BF-4EA5-851E-7CF1C4D9F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4115A-4292-48EF-A396-E642E40A14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8277E-172A-4EC6-A833-60C49EA2AA34}"/>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A0C111FB-8824-46E9-88AD-BF4B1F72C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F9E75-D6F2-4C9B-88FA-C68061F0BD4A}"/>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149080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A695-1376-4CA8-AC71-8FAA90E31B7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12D6C00-1814-46A3-8B5D-5A1A6F0E9E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04A6F9-A4A8-4035-BBD3-636D2E5F1A73}"/>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FFA7BE09-B2C4-424D-AF90-12E548F77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4BA4E-6869-4E21-96B0-330B3ACC0EDF}"/>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29561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5115-D82F-49BB-8F66-74086E5BF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2A2FF-54EE-4BCA-8EFC-50629B1BF168}"/>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9E63BE-2325-4548-ACC0-A8490FADB56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096575-11FF-4D05-A273-5F3D7ACBF2F6}"/>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6" name="Footer Placeholder 5">
            <a:extLst>
              <a:ext uri="{FF2B5EF4-FFF2-40B4-BE49-F238E27FC236}">
                <a16:creationId xmlns:a16="http://schemas.microsoft.com/office/drawing/2014/main" id="{F2B0C838-1E29-4247-854A-5366D8061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9A5B0-4C9A-47BD-8DA7-67156138077A}"/>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108694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8935-0145-4E80-BFC7-4B57AD728B2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0406A-0A64-48F4-A498-07C7F14A33E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0F3A0D7-3D5A-4FB0-8FC4-5EC032191031}"/>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F71D5C-3CB1-45D2-9795-06FA442B2FF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0A3A380-3696-4530-B6FC-9825BF8444F7}"/>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8114D2-0823-45A8-89B0-850404872ED8}"/>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8" name="Footer Placeholder 7">
            <a:extLst>
              <a:ext uri="{FF2B5EF4-FFF2-40B4-BE49-F238E27FC236}">
                <a16:creationId xmlns:a16="http://schemas.microsoft.com/office/drawing/2014/main" id="{A3A8BFA5-280A-4D3B-864D-159E822806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C0A70D-0356-4AF5-B059-CC9068F70187}"/>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70643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8422"/>
          </a:xfrm>
        </p:spPr>
        <p:txBody>
          <a:bodyPr/>
          <a:lstStyle/>
          <a:p>
            <a:r>
              <a:rPr lang="en-US"/>
              <a:t>Click to edit Master title style</a:t>
            </a:r>
          </a:p>
        </p:txBody>
      </p:sp>
      <p:sp>
        <p:nvSpPr>
          <p:cNvPr id="8" name="Content Placeholder 3"/>
          <p:cNvSpPr>
            <a:spLocks noGrp="1"/>
          </p:cNvSpPr>
          <p:nvPr>
            <p:ph sz="quarter" idx="13"/>
          </p:nvPr>
        </p:nvSpPr>
        <p:spPr>
          <a:xfrm>
            <a:off x="457200" y="742950"/>
            <a:ext cx="8229600" cy="3200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12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9B90-2F70-4965-AA84-27A703B057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76965-B755-4A83-93F3-6B0712BC8FBF}"/>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4" name="Footer Placeholder 3">
            <a:extLst>
              <a:ext uri="{FF2B5EF4-FFF2-40B4-BE49-F238E27FC236}">
                <a16:creationId xmlns:a16="http://schemas.microsoft.com/office/drawing/2014/main" id="{D2537D3D-1986-4785-A4C2-8930B1627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60CB70-81F1-49A9-9807-6D65EA650994}"/>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4181729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D3C58-9D25-4BC7-869F-DA3E9040B70D}"/>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3" name="Footer Placeholder 2">
            <a:extLst>
              <a:ext uri="{FF2B5EF4-FFF2-40B4-BE49-F238E27FC236}">
                <a16:creationId xmlns:a16="http://schemas.microsoft.com/office/drawing/2014/main" id="{84878C13-3B4D-4092-8555-120AABD960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C32408-F541-422E-921E-6526315630FD}"/>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307822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50F5-F9D5-43F0-BA11-3FEC8C4155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C3BBA0-55A1-4D03-8F71-203FF178169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869DA-23DA-4E16-A7D0-6D0E4784205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13AF7BB-ADDE-4A8C-91B6-1C384C2185D0}"/>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6" name="Footer Placeholder 5">
            <a:extLst>
              <a:ext uri="{FF2B5EF4-FFF2-40B4-BE49-F238E27FC236}">
                <a16:creationId xmlns:a16="http://schemas.microsoft.com/office/drawing/2014/main" id="{878B31F8-652F-4CDA-AD39-8B1215A4E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BC027-16DE-4F70-97B1-01BE2DEB8A2C}"/>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2607235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99C2-A245-483A-9F84-A449114ED0F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BBDEF34-13BB-4708-A630-9EA442E8F1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1C7BC1B-05A0-497C-A0FC-F6DBE30F91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6F7903-1184-4F7B-A3C7-119465FB79A8}"/>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6" name="Footer Placeholder 5">
            <a:extLst>
              <a:ext uri="{FF2B5EF4-FFF2-40B4-BE49-F238E27FC236}">
                <a16:creationId xmlns:a16="http://schemas.microsoft.com/office/drawing/2014/main" id="{4F192C13-601F-43AF-8019-A97B33656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C1DD1-E2B0-46B9-A656-85554EDC0582}"/>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262728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FD6B-183A-493D-939E-DABB5CAE9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7E9AC-53C7-4386-8CDC-9DDE5C713AB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1BFCF-DB43-4325-A5D0-078DAA31AA73}"/>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B8D73867-B9CF-4DCF-94DE-E98FE35F1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DAAC3-AB29-42EF-93DF-680326680559}"/>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3651139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5932A-5425-4BAA-B26D-FBE8ECF4F8C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1E9CB-7C89-41E6-998F-207F7495BE3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90053-DC4C-4747-AED3-75D55FC13B89}"/>
              </a:ext>
            </a:extLst>
          </p:cNvPr>
          <p:cNvSpPr>
            <a:spLocks noGrp="1"/>
          </p:cNvSpPr>
          <p:nvPr>
            <p:ph type="dt" sz="half" idx="10"/>
          </p:nvPr>
        </p:nvSpPr>
        <p:spPr/>
        <p:txBody>
          <a:body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BEAF0FF7-5969-43EF-9E9F-A8ACAE0D8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E33E5-7E23-4DCB-8949-949D43340B15}"/>
              </a:ext>
            </a:extLst>
          </p:cNvPr>
          <p:cNvSpPr>
            <a:spLocks noGrp="1"/>
          </p:cNvSpPr>
          <p:nvPr>
            <p:ph type="sldNum" sz="quarter" idx="12"/>
          </p:nvPr>
        </p:nvSpPr>
        <p:spPr/>
        <p:txBody>
          <a:bodyPr/>
          <a:lstStyle/>
          <a:p>
            <a:fld id="{89B5E85E-9FBC-48C4-AEDC-AF2CD9806F4E}" type="slidenum">
              <a:rPr lang="en-US" smtClean="0"/>
              <a:t>‹#›</a:t>
            </a:fld>
            <a:endParaRPr lang="en-US"/>
          </a:p>
        </p:txBody>
      </p:sp>
    </p:spTree>
    <p:extLst>
      <p:ext uri="{BB962C8B-B14F-4D97-AF65-F5344CB8AC3E}">
        <p14:creationId xmlns:p14="http://schemas.microsoft.com/office/powerpoint/2010/main" val="302741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3"/>
          </p:nvPr>
        </p:nvSpPr>
        <p:spPr>
          <a:xfrm>
            <a:off x="457200" y="971550"/>
            <a:ext cx="8229600" cy="3657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37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86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BDEC-1382-4E40-9DC9-46F9A7F74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9E5EC-2CF5-479B-BA58-31B87009BDE1}"/>
              </a:ext>
            </a:extLst>
          </p:cNvPr>
          <p:cNvSpPr>
            <a:spLocks noGrp="1"/>
          </p:cNvSpPr>
          <p:nvPr>
            <p:ph type="dt" sz="half" idx="10"/>
          </p:nvPr>
        </p:nvSpPr>
        <p:spPr/>
        <p:txBody>
          <a:bodyPr/>
          <a:lstStyle/>
          <a:p>
            <a:fld id="{6EB7948D-65B7-4FEC-80B5-36D7629B101D}"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D427EE0-7A24-43C2-A3F6-D830C3CAB55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914D86-FD79-4E2B-842C-4CD87B77CDA0}"/>
              </a:ext>
            </a:extLst>
          </p:cNvPr>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13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068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ernat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7" name="Rectangle 6"/>
          <p:cNvSpPr/>
          <p:nvPr userDrawn="1"/>
        </p:nvSpPr>
        <p:spPr>
          <a:xfrm>
            <a:off x="0" y="3929064"/>
            <a:ext cx="9144000" cy="13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9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1410891"/>
            <a:ext cx="7086600" cy="1021556"/>
          </a:xfrm>
          <a:prstGeom prst="rect">
            <a:avLst/>
          </a:prstGeom>
        </p:spPr>
        <p:txBody>
          <a:bodyPr anchor="t"/>
          <a:lstStyle>
            <a:lvl1pPr algn="l">
              <a:defRPr sz="4000" b="0" cap="all">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1219200" y="285750"/>
            <a:ext cx="7086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45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28650"/>
            <a:ext cx="4038600" cy="33147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628650"/>
            <a:ext cx="3962400" cy="33147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8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5E5E5"/>
            </a:gs>
            <a:gs pos="55000">
              <a:srgbClr val="7F7F7F"/>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42951"/>
            <a:ext cx="8229600" cy="31861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3" name="Title Placeholder 12"/>
          <p:cNvSpPr>
            <a:spLocks noGrp="1"/>
          </p:cNvSpPr>
          <p:nvPr>
            <p:ph type="title"/>
          </p:nvPr>
        </p:nvSpPr>
        <p:spPr>
          <a:xfrm>
            <a:off x="457200" y="0"/>
            <a:ext cx="8229600" cy="708422"/>
          </a:xfrm>
          <a:prstGeom prst="rect">
            <a:avLst/>
          </a:prstGeom>
        </p:spPr>
        <p:txBody>
          <a:bodyPr vert="horz" lIns="91440" tIns="45720" rIns="91440" bIns="45720" rtlCol="0" anchor="b" anchorCtr="0">
            <a:normAutofit/>
          </a:bodyPr>
          <a:lstStyle/>
          <a:p>
            <a:r>
              <a:rPr lang="en-US" dirty="0"/>
              <a:t>Click to edit Master title style</a:t>
            </a:r>
          </a:p>
        </p:txBody>
      </p:sp>
      <p:pic>
        <p:nvPicPr>
          <p:cNvPr id="2" name="Picture 1"/>
          <p:cNvPicPr>
            <a:picLocks noChangeAspect="1"/>
          </p:cNvPicPr>
          <p:nvPr userDrawn="1"/>
        </p:nvPicPr>
        <p:blipFill rotWithShape="1">
          <a:blip r:embed="rId16">
            <a:extLst>
              <a:ext uri="{28A0092B-C50C-407E-A947-70E740481C1C}">
                <a14:useLocalDpi xmlns:a14="http://schemas.microsoft.com/office/drawing/2010/main" val="0"/>
              </a:ext>
            </a:extLst>
          </a:blip>
          <a:srcRect t="18037" b="6024"/>
          <a:stretch/>
        </p:blipFill>
        <p:spPr>
          <a:xfrm>
            <a:off x="0" y="3942780"/>
            <a:ext cx="9144000" cy="1200720"/>
          </a:xfrm>
          <a:prstGeom prst="rect">
            <a:avLst/>
          </a:prstGeom>
        </p:spPr>
      </p:pic>
      <p:sp>
        <p:nvSpPr>
          <p:cNvPr id="7" name="Rectangle 6"/>
          <p:cNvSpPr/>
          <p:nvPr userDrawn="1"/>
        </p:nvSpPr>
        <p:spPr>
          <a:xfrm>
            <a:off x="0" y="3929064"/>
            <a:ext cx="9144000" cy="1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83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63" r:id="rId4"/>
    <p:sldLayoutId id="2147483691"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xStyles>
    <p:titleStyle>
      <a:lvl1pPr algn="l" defTabSz="914400" rtl="0" eaLnBrk="1" latinLnBrk="0" hangingPunct="1">
        <a:spcBef>
          <a:spcPct val="0"/>
        </a:spcBef>
        <a:buNone/>
        <a:defRPr sz="4000" kern="1200">
          <a:solidFill>
            <a:schemeClr val="tx2">
              <a:lumMod val="5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B8842-505D-4961-9A7C-F3F4E68BA0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804B7-6D35-4147-8D42-F7BCB0BB6B8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91EDF-9DDA-4CEA-8695-7B212EF3A9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7E2C39-9668-404F-8497-D7077059F76B}" type="datetimeFigureOut">
              <a:rPr lang="en-US" smtClean="0"/>
              <a:t>2/26/2025</a:t>
            </a:fld>
            <a:endParaRPr lang="en-US"/>
          </a:p>
        </p:txBody>
      </p:sp>
      <p:sp>
        <p:nvSpPr>
          <p:cNvPr id="5" name="Footer Placeholder 4">
            <a:extLst>
              <a:ext uri="{FF2B5EF4-FFF2-40B4-BE49-F238E27FC236}">
                <a16:creationId xmlns:a16="http://schemas.microsoft.com/office/drawing/2014/main" id="{D82BE858-599F-4139-BE2E-DBE26C465BB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3E7DC-0A30-46F7-B624-77B1EE5B79D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9B5E85E-9FBC-48C4-AEDC-AF2CD9806F4E}" type="slidenum">
              <a:rPr lang="en-US" smtClean="0"/>
              <a:t>‹#›</a:t>
            </a:fld>
            <a:endParaRPr lang="en-US"/>
          </a:p>
        </p:txBody>
      </p:sp>
    </p:spTree>
    <p:extLst>
      <p:ext uri="{BB962C8B-B14F-4D97-AF65-F5344CB8AC3E}">
        <p14:creationId xmlns:p14="http://schemas.microsoft.com/office/powerpoint/2010/main" val="41910876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3" Type="http://schemas.openxmlformats.org/officeDocument/2006/relationships/image" Target="../media/image8.gif"/><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6.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4.png"/><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9.gif"/></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7.gif"/><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3" Type="http://schemas.openxmlformats.org/officeDocument/2006/relationships/image" Target="../media/image8.gif"/><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6.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www.socialsecurity.go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96316"/>
            <a:ext cx="9143999" cy="585788"/>
          </a:xfrm>
        </p:spPr>
        <p:txBody>
          <a:bodyPr>
            <a:normAutofit fontScale="90000"/>
          </a:bodyPr>
          <a:lstStyle/>
          <a:p>
            <a:r>
              <a:rPr lang="en-US" dirty="0">
                <a:solidFill>
                  <a:schemeClr val="bg1"/>
                </a:solidFill>
              </a:rPr>
              <a:t>De-</a:t>
            </a:r>
            <a:r>
              <a:rPr lang="en-US" dirty="0" err="1">
                <a:solidFill>
                  <a:schemeClr val="accent2"/>
                </a:solidFill>
              </a:rPr>
              <a:t>Mazifying</a:t>
            </a:r>
            <a:r>
              <a:rPr lang="en-US" dirty="0">
                <a:solidFill>
                  <a:schemeClr val="bg1"/>
                </a:solidFill>
              </a:rPr>
              <a:t> Medicare</a:t>
            </a:r>
          </a:p>
        </p:txBody>
      </p:sp>
      <p:sp>
        <p:nvSpPr>
          <p:cNvPr id="3" name="Subtitle 2"/>
          <p:cNvSpPr>
            <a:spLocks noGrp="1"/>
          </p:cNvSpPr>
          <p:nvPr>
            <p:ph type="subTitle" idx="1"/>
          </p:nvPr>
        </p:nvSpPr>
        <p:spPr>
          <a:xfrm>
            <a:off x="0" y="4722284"/>
            <a:ext cx="9144000" cy="514350"/>
          </a:xfrm>
        </p:spPr>
        <p:txBody>
          <a:bodyPr/>
          <a:lstStyle/>
          <a:p>
            <a:r>
              <a:rPr lang="en-US" dirty="0">
                <a:solidFill>
                  <a:schemeClr val="tx2">
                    <a:lumMod val="50000"/>
                  </a:schemeClr>
                </a:solidFill>
              </a:rPr>
              <a:t>Medicare Educational Event</a:t>
            </a:r>
          </a:p>
        </p:txBody>
      </p:sp>
      <p:sp>
        <p:nvSpPr>
          <p:cNvPr id="9" name="Part A"/>
          <p:cNvSpPr txBox="1"/>
          <p:nvPr/>
        </p:nvSpPr>
        <p:spPr>
          <a:xfrm rot="207233">
            <a:off x="6150904" y="1165788"/>
            <a:ext cx="1981200" cy="646331"/>
          </a:xfrm>
          <a:prstGeom prst="rect">
            <a:avLst/>
          </a:prstGeom>
          <a:noFill/>
          <a:scene3d>
            <a:camera prst="perspectiveFront" fov="0">
              <a:rot lat="1500002" lon="19148993" rev="21351696"/>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Part A</a:t>
            </a:r>
          </a:p>
        </p:txBody>
      </p:sp>
      <p:sp>
        <p:nvSpPr>
          <p:cNvPr id="10" name="Part B"/>
          <p:cNvSpPr txBox="1"/>
          <p:nvPr/>
        </p:nvSpPr>
        <p:spPr>
          <a:xfrm rot="316066">
            <a:off x="2611189" y="973506"/>
            <a:ext cx="1981200" cy="646331"/>
          </a:xfrm>
          <a:prstGeom prst="rect">
            <a:avLst/>
          </a:prstGeom>
          <a:noFill/>
          <a:scene3d>
            <a:camera prst="perspectiveFront" fov="0">
              <a:rot lat="1412740" lon="19499024" rev="21491697"/>
            </a:camera>
            <a:lightRig rig="threePt" dir="t"/>
          </a:scene3d>
        </p:spPr>
        <p:txBody>
          <a:bodyPr wrap="square" rtlCol="0">
            <a:spAutoFit/>
          </a:bodyPr>
          <a:lstStyle/>
          <a:p>
            <a:pPr algn="ctr"/>
            <a:r>
              <a:rPr lang="en-US" sz="3600" b="1" dirty="0">
                <a:solidFill>
                  <a:schemeClr val="accent1">
                    <a:lumMod val="75000"/>
                  </a:schemeClr>
                </a:solidFill>
                <a:latin typeface="Adobe Garamond Pro Bold" pitchFamily="18" charset="0"/>
              </a:rPr>
              <a:t>Part B</a:t>
            </a:r>
          </a:p>
        </p:txBody>
      </p:sp>
      <p:sp>
        <p:nvSpPr>
          <p:cNvPr id="12" name="Formulary"/>
          <p:cNvSpPr txBox="1"/>
          <p:nvPr/>
        </p:nvSpPr>
        <p:spPr>
          <a:xfrm rot="228845">
            <a:off x="-259715" y="615099"/>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Formulary</a:t>
            </a:r>
          </a:p>
        </p:txBody>
      </p:sp>
      <p:sp>
        <p:nvSpPr>
          <p:cNvPr id="14" name="Medicaid vs LIS"/>
          <p:cNvSpPr txBox="1"/>
          <p:nvPr/>
        </p:nvSpPr>
        <p:spPr>
          <a:xfrm rot="174332">
            <a:off x="6340524" y="117404"/>
            <a:ext cx="2209768" cy="584775"/>
          </a:xfrm>
          <a:prstGeom prst="rect">
            <a:avLst/>
          </a:prstGeom>
          <a:noFill/>
          <a:scene3d>
            <a:camera prst="perspectiveFront" fov="0">
              <a:rot lat="1412740" lon="19499024" rev="21491697"/>
            </a:camera>
            <a:lightRig rig="threePt" dir="t"/>
          </a:scene3d>
        </p:spPr>
        <p:txBody>
          <a:bodyPr wrap="square" rtlCol="0">
            <a:spAutoFit/>
          </a:bodyPr>
          <a:lstStyle/>
          <a:p>
            <a:r>
              <a:rPr lang="en-US" sz="3200" b="1" dirty="0">
                <a:solidFill>
                  <a:schemeClr val="accent1">
                    <a:lumMod val="75000"/>
                  </a:schemeClr>
                </a:solidFill>
                <a:latin typeface="Adobe Garamond Pro Bold" pitchFamily="18" charset="0"/>
              </a:rPr>
              <a:t>LIS</a:t>
            </a:r>
          </a:p>
        </p:txBody>
      </p:sp>
      <p:sp>
        <p:nvSpPr>
          <p:cNvPr id="15" name="Broker"/>
          <p:cNvSpPr txBox="1"/>
          <p:nvPr/>
        </p:nvSpPr>
        <p:spPr>
          <a:xfrm rot="367636">
            <a:off x="6656039" y="2994336"/>
            <a:ext cx="2987467" cy="1015663"/>
          </a:xfrm>
          <a:prstGeom prst="rect">
            <a:avLst/>
          </a:prstGeom>
          <a:noFill/>
          <a:scene3d>
            <a:camera prst="perspectiveFront" fov="0">
              <a:rot lat="2871293" lon="18954057" rev="20760000"/>
            </a:camera>
            <a:lightRig rig="threePt" dir="t"/>
          </a:scene3d>
        </p:spPr>
        <p:txBody>
          <a:bodyPr wrap="square" rtlCol="0">
            <a:spAutoFit/>
          </a:bodyPr>
          <a:lstStyle/>
          <a:p>
            <a:r>
              <a:rPr lang="en-US" sz="6000" b="1" dirty="0">
                <a:solidFill>
                  <a:schemeClr val="accent1">
                    <a:lumMod val="75000"/>
                  </a:schemeClr>
                </a:solidFill>
                <a:latin typeface="Adobe Garamond Pro Bold" pitchFamily="18" charset="0"/>
              </a:rPr>
              <a:t>Part D</a:t>
            </a:r>
          </a:p>
        </p:txBody>
      </p:sp>
      <p:sp>
        <p:nvSpPr>
          <p:cNvPr id="17" name="PPO"/>
          <p:cNvSpPr txBox="1"/>
          <p:nvPr/>
        </p:nvSpPr>
        <p:spPr>
          <a:xfrm rot="227194">
            <a:off x="2559391" y="2636801"/>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8" name="HMO"/>
          <p:cNvSpPr txBox="1"/>
          <p:nvPr/>
        </p:nvSpPr>
        <p:spPr>
          <a:xfrm rot="21217583">
            <a:off x="4401982" y="1400433"/>
            <a:ext cx="3170856" cy="646331"/>
          </a:xfrm>
          <a:prstGeom prst="rect">
            <a:avLst/>
          </a:prstGeom>
          <a:noFill/>
          <a:scene3d>
            <a:camera prst="perspectiveFront" fov="0">
              <a:rot lat="19597518" lon="18312905" rev="2094136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9" name="Medicare"/>
          <p:cNvSpPr txBox="1"/>
          <p:nvPr/>
        </p:nvSpPr>
        <p:spPr>
          <a:xfrm rot="21137752">
            <a:off x="4240849" y="2687395"/>
            <a:ext cx="3296002" cy="707886"/>
          </a:xfrm>
          <a:prstGeom prst="rect">
            <a:avLst/>
          </a:prstGeom>
          <a:noFill/>
          <a:scene3d>
            <a:camera prst="perspectiveFront" fov="0">
              <a:rot lat="19010045" lon="18468807" rev="20844431"/>
            </a:camera>
            <a:lightRig rig="threePt" dir="t"/>
          </a:scene3d>
        </p:spPr>
        <p:txBody>
          <a:bodyPr wrap="square" rtlCol="0">
            <a:spAutoFit/>
          </a:bodyPr>
          <a:lstStyle/>
          <a:p>
            <a:pPr lvl="1"/>
            <a:r>
              <a:rPr lang="en-US" sz="4000" b="1" dirty="0">
                <a:solidFill>
                  <a:schemeClr val="accent1">
                    <a:lumMod val="75000"/>
                  </a:schemeClr>
                </a:solidFill>
                <a:latin typeface="Adobe Garamond Pro Bold" pitchFamily="18" charset="0"/>
              </a:rPr>
              <a:t>Supplement</a:t>
            </a:r>
          </a:p>
        </p:txBody>
      </p:sp>
      <p:sp>
        <p:nvSpPr>
          <p:cNvPr id="20" name="AEP"/>
          <p:cNvSpPr txBox="1"/>
          <p:nvPr/>
        </p:nvSpPr>
        <p:spPr>
          <a:xfrm rot="223136">
            <a:off x="2180044" y="1793593"/>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HMO</a:t>
            </a:r>
          </a:p>
        </p:txBody>
      </p:sp>
      <p:pic>
        <p:nvPicPr>
          <p:cNvPr id="16" name="Picture 15">
            <a:extLst>
              <a:ext uri="{FF2B5EF4-FFF2-40B4-BE49-F238E27FC236}">
                <a16:creationId xmlns:a16="http://schemas.microsoft.com/office/drawing/2014/main" id="{77791D1E-D474-43A4-8DAA-05FBEBD1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400" y="102466"/>
            <a:ext cx="1143000" cy="2857500"/>
          </a:xfrm>
          <a:prstGeom prst="rect">
            <a:avLst/>
          </a:prstGeom>
        </p:spPr>
      </p:pic>
      <p:sp>
        <p:nvSpPr>
          <p:cNvPr id="21" name="HMO">
            <a:extLst>
              <a:ext uri="{FF2B5EF4-FFF2-40B4-BE49-F238E27FC236}">
                <a16:creationId xmlns:a16="http://schemas.microsoft.com/office/drawing/2014/main" id="{EB619D7A-8522-432A-9174-EDFCCE1F314D}"/>
              </a:ext>
            </a:extLst>
          </p:cNvPr>
          <p:cNvSpPr txBox="1"/>
          <p:nvPr/>
        </p:nvSpPr>
        <p:spPr>
          <a:xfrm rot="20826881">
            <a:off x="7578003" y="1538921"/>
            <a:ext cx="1454744" cy="646331"/>
          </a:xfrm>
          <a:prstGeom prst="rect">
            <a:avLst/>
          </a:prstGeom>
          <a:noFill/>
          <a:scene3d>
            <a:camera prst="perspectiveFront" fov="0">
              <a:rot lat="19597518" lon="18312905" rev="2094136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SEP</a:t>
            </a:r>
          </a:p>
        </p:txBody>
      </p:sp>
      <p:pic>
        <p:nvPicPr>
          <p:cNvPr id="22" name="Picture 21">
            <a:extLst>
              <a:ext uri="{FF2B5EF4-FFF2-40B4-BE49-F238E27FC236}">
                <a16:creationId xmlns:a16="http://schemas.microsoft.com/office/drawing/2014/main" id="{C4787770-7405-4953-A703-570269092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8001000" y="4430922"/>
            <a:ext cx="983968" cy="704665"/>
          </a:xfrm>
          <a:prstGeom prst="rect">
            <a:avLst/>
          </a:prstGeom>
        </p:spPr>
      </p:pic>
    </p:spTree>
    <p:extLst>
      <p:ext uri="{BB962C8B-B14F-4D97-AF65-F5344CB8AC3E}">
        <p14:creationId xmlns:p14="http://schemas.microsoft.com/office/powerpoint/2010/main" val="194534008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9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1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p:stCondLst>
                              <p:cond delay="1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childTnLst>
                          </p:cTn>
                        </p:par>
                        <p:par>
                          <p:cTn id="32" fill="hold">
                            <p:stCondLst>
                              <p:cond delay="15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childTnLst>
                          </p:cTn>
                        </p:par>
                        <p:par>
                          <p:cTn id="36" fill="hold">
                            <p:stCondLst>
                              <p:cond delay="17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childTnLst>
                                </p:cTn>
                              </p:par>
                            </p:childTnLst>
                          </p:cTn>
                        </p:par>
                        <p:par>
                          <p:cTn id="40" fill="hold">
                            <p:stCondLst>
                              <p:cond delay="190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7" grpId="0"/>
      <p:bldP spid="18" grpId="0"/>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75137"/>
            <a:ext cx="8534400" cy="708422"/>
          </a:xfrm>
        </p:spPr>
        <p:txBody>
          <a:bodyPr>
            <a:noAutofit/>
          </a:bodyPr>
          <a:lstStyle/>
          <a:p>
            <a:pPr algn="ctr"/>
            <a:r>
              <a:rPr lang="en-US" sz="3200" dirty="0">
                <a:solidFill>
                  <a:schemeClr val="accent2"/>
                </a:solidFill>
              </a:rPr>
              <a:t>What About Paying</a:t>
            </a:r>
            <a:r>
              <a:rPr lang="en-US" sz="3200" dirty="0">
                <a:solidFill>
                  <a:schemeClr val="tx1"/>
                </a:solidFill>
              </a:rPr>
              <a:t> for Medicare Part B?</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sp>
        <p:nvSpPr>
          <p:cNvPr id="13" name="children">
            <a:extLst>
              <a:ext uri="{FF2B5EF4-FFF2-40B4-BE49-F238E27FC236}">
                <a16:creationId xmlns:a16="http://schemas.microsoft.com/office/drawing/2014/main" id="{64527143-CAE1-45FD-B246-054B3F65E9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22" name="vacation">
            <a:extLst>
              <a:ext uri="{FF2B5EF4-FFF2-40B4-BE49-F238E27FC236}">
                <a16:creationId xmlns:a16="http://schemas.microsoft.com/office/drawing/2014/main" id="{06278065-EDFE-47B2-96D1-CA9E58FEC422}"/>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23" name="Content Placeholder 4">
            <a:extLst>
              <a:ext uri="{FF2B5EF4-FFF2-40B4-BE49-F238E27FC236}">
                <a16:creationId xmlns:a16="http://schemas.microsoft.com/office/drawing/2014/main" id="{9F9817AD-C020-40FD-9600-A6D7E4F5D1A7}"/>
              </a:ext>
            </a:extLst>
          </p:cNvPr>
          <p:cNvSpPr>
            <a:spLocks noGrp="1"/>
          </p:cNvSpPr>
          <p:nvPr>
            <p:ph sz="quarter" idx="10"/>
          </p:nvPr>
        </p:nvSpPr>
        <p:spPr>
          <a:xfrm>
            <a:off x="102733" y="883559"/>
            <a:ext cx="5695985" cy="2975899"/>
          </a:xfrm>
        </p:spPr>
        <p:txBody>
          <a:bodyPr>
            <a:normAutofit/>
          </a:bodyPr>
          <a:lstStyle/>
          <a:p>
            <a:r>
              <a:rPr lang="en-US" sz="2000" b="1" dirty="0">
                <a:solidFill>
                  <a:schemeClr val="tx1"/>
                </a:solidFill>
              </a:rPr>
              <a:t>Currently Drawing Social Security Income?</a:t>
            </a:r>
          </a:p>
          <a:p>
            <a:pPr marL="342900" indent="-342900">
              <a:buFont typeface="Arial" panose="020B0604020202020204" pitchFamily="34" charset="0"/>
              <a:buChar char="•"/>
            </a:pPr>
            <a:r>
              <a:rPr lang="en-US" sz="2000" dirty="0">
                <a:solidFill>
                  <a:schemeClr val="tx1"/>
                </a:solidFill>
              </a:rPr>
              <a:t>Payment comes out of your check automatically</a:t>
            </a: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r>
              <a:rPr lang="en-US" sz="2000" b="1" u="sng" dirty="0">
                <a:solidFill>
                  <a:schemeClr val="tx1"/>
                </a:solidFill>
              </a:rPr>
              <a:t>NOT</a:t>
            </a:r>
            <a:r>
              <a:rPr lang="en-US" sz="2000" b="1" dirty="0">
                <a:solidFill>
                  <a:schemeClr val="tx1"/>
                </a:solidFill>
              </a:rPr>
              <a:t> Drawing Social Security Income?</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Quarterly Bill $185.00 x 3 = $555.00</a:t>
            </a:r>
          </a:p>
          <a:p>
            <a:pPr marL="342900" indent="-342900">
              <a:buFont typeface="Arial" panose="020B0604020202020204" pitchFamily="34" charset="0"/>
              <a:buChar char="•"/>
            </a:pPr>
            <a:r>
              <a:rPr lang="en-US" sz="2000" dirty="0">
                <a:solidFill>
                  <a:schemeClr val="tx1"/>
                </a:solidFill>
              </a:rPr>
              <a:t>Direct Debit Monthly out of Checking for $185.00</a:t>
            </a:r>
            <a:endParaRPr lang="en-US" dirty="0">
              <a:solidFill>
                <a:schemeClr val="tx1"/>
              </a:solidFill>
            </a:endParaRPr>
          </a:p>
        </p:txBody>
      </p:sp>
      <p:pic>
        <p:nvPicPr>
          <p:cNvPr id="6" name="Picture 5">
            <a:extLst>
              <a:ext uri="{FF2B5EF4-FFF2-40B4-BE49-F238E27FC236}">
                <a16:creationId xmlns:a16="http://schemas.microsoft.com/office/drawing/2014/main" id="{B4883F60-98B5-404B-BAD7-E49BC7653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947785"/>
            <a:ext cx="3173867" cy="2977484"/>
          </a:xfrm>
          <a:prstGeom prst="rect">
            <a:avLst/>
          </a:prstGeom>
        </p:spPr>
      </p:pic>
      <p:pic>
        <p:nvPicPr>
          <p:cNvPr id="10" name="Picture 9">
            <a:extLst>
              <a:ext uri="{FF2B5EF4-FFF2-40B4-BE49-F238E27FC236}">
                <a16:creationId xmlns:a16="http://schemas.microsoft.com/office/drawing/2014/main" id="{4E11F46E-631F-47FA-B1EC-7D46639E7F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12284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0CA0CEF-0126-4311-AD63-58AE92A57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057" y="3209545"/>
            <a:ext cx="1271296" cy="1271296"/>
          </a:xfrm>
          <a:prstGeom prst="rect">
            <a:avLst/>
          </a:prstGeom>
        </p:spPr>
      </p:pic>
      <p:sp>
        <p:nvSpPr>
          <p:cNvPr id="4" name="Rectangle 3">
            <a:extLst>
              <a:ext uri="{FF2B5EF4-FFF2-40B4-BE49-F238E27FC236}">
                <a16:creationId xmlns:a16="http://schemas.microsoft.com/office/drawing/2014/main" id="{B687D9C3-D411-40C9-BDE6-B8FA8CAD8EF6}"/>
              </a:ext>
            </a:extLst>
          </p:cNvPr>
          <p:cNvSpPr/>
          <p:nvPr/>
        </p:nvSpPr>
        <p:spPr>
          <a:xfrm>
            <a:off x="1" y="9939"/>
            <a:ext cx="9143999" cy="11140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CD25BD25-92AC-45FC-9A8D-48487AAF872B}"/>
              </a:ext>
            </a:extLst>
          </p:cNvPr>
          <p:cNvSpPr txBox="1"/>
          <p:nvPr/>
        </p:nvSpPr>
        <p:spPr>
          <a:xfrm>
            <a:off x="1281000" y="144580"/>
            <a:ext cx="5669819" cy="854080"/>
          </a:xfrm>
          <a:prstGeom prst="rect">
            <a:avLst/>
          </a:prstGeom>
          <a:noFill/>
        </p:spPr>
        <p:txBody>
          <a:bodyPr wrap="square" rtlCol="0">
            <a:spAutoFit/>
          </a:bodyPr>
          <a:lstStyle/>
          <a:p>
            <a:pPr defTabSz="685800"/>
            <a:r>
              <a:rPr lang="en-US" sz="4950" dirty="0">
                <a:solidFill>
                  <a:prstClr val="white"/>
                </a:solidFill>
                <a:latin typeface="Calibri" panose="020F0502020204030204"/>
              </a:rPr>
              <a:t>Medicare Parts A &amp; B</a:t>
            </a:r>
          </a:p>
        </p:txBody>
      </p:sp>
      <p:pic>
        <p:nvPicPr>
          <p:cNvPr id="14" name="Picture 13">
            <a:extLst>
              <a:ext uri="{FF2B5EF4-FFF2-40B4-BE49-F238E27FC236}">
                <a16:creationId xmlns:a16="http://schemas.microsoft.com/office/drawing/2014/main" id="{01BCFE68-067D-436E-923C-8D91A75E3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2" y="103099"/>
            <a:ext cx="902210" cy="1215097"/>
          </a:xfrm>
          <a:prstGeom prst="rect">
            <a:avLst/>
          </a:prstGeom>
        </p:spPr>
      </p:pic>
      <p:pic>
        <p:nvPicPr>
          <p:cNvPr id="16" name="Picture 15">
            <a:extLst>
              <a:ext uri="{FF2B5EF4-FFF2-40B4-BE49-F238E27FC236}">
                <a16:creationId xmlns:a16="http://schemas.microsoft.com/office/drawing/2014/main" id="{209D35BA-7746-49DE-ABEA-960007547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8" y="1535443"/>
            <a:ext cx="1108724" cy="1046635"/>
          </a:xfrm>
          <a:prstGeom prst="rect">
            <a:avLst/>
          </a:prstGeom>
        </p:spPr>
      </p:pic>
      <p:pic>
        <p:nvPicPr>
          <p:cNvPr id="18" name="Picture 17">
            <a:extLst>
              <a:ext uri="{FF2B5EF4-FFF2-40B4-BE49-F238E27FC236}">
                <a16:creationId xmlns:a16="http://schemas.microsoft.com/office/drawing/2014/main" id="{A70F1F04-FBB8-474C-9A61-F722AA28E0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8" y="3301987"/>
            <a:ext cx="1108724" cy="1046635"/>
          </a:xfrm>
          <a:prstGeom prst="rect">
            <a:avLst/>
          </a:prstGeom>
        </p:spPr>
      </p:pic>
      <p:sp>
        <p:nvSpPr>
          <p:cNvPr id="45" name="TextBox 44">
            <a:extLst>
              <a:ext uri="{FF2B5EF4-FFF2-40B4-BE49-F238E27FC236}">
                <a16:creationId xmlns:a16="http://schemas.microsoft.com/office/drawing/2014/main" id="{82D19D89-2876-4C5C-88C1-6FC814BD6995}"/>
              </a:ext>
            </a:extLst>
          </p:cNvPr>
          <p:cNvSpPr txBox="1"/>
          <p:nvPr/>
        </p:nvSpPr>
        <p:spPr>
          <a:xfrm>
            <a:off x="3267256" y="2460099"/>
            <a:ext cx="1331845"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Skilled Nursing </a:t>
            </a:r>
          </a:p>
          <a:p>
            <a:pPr algn="ctr" defTabSz="685800"/>
            <a:r>
              <a:rPr lang="en-US" sz="1350" dirty="0">
                <a:solidFill>
                  <a:prstClr val="black"/>
                </a:solidFill>
                <a:latin typeface="Calibri" panose="020F0502020204030204"/>
              </a:rPr>
              <a:t>Facility Care</a:t>
            </a:r>
          </a:p>
        </p:txBody>
      </p:sp>
      <p:sp>
        <p:nvSpPr>
          <p:cNvPr id="46" name="TextBox 45">
            <a:extLst>
              <a:ext uri="{FF2B5EF4-FFF2-40B4-BE49-F238E27FC236}">
                <a16:creationId xmlns:a16="http://schemas.microsoft.com/office/drawing/2014/main" id="{799EBE58-F913-4738-9F66-A9331A010744}"/>
              </a:ext>
            </a:extLst>
          </p:cNvPr>
          <p:cNvSpPr txBox="1"/>
          <p:nvPr/>
        </p:nvSpPr>
        <p:spPr>
          <a:xfrm>
            <a:off x="3001783" y="4280506"/>
            <a:ext cx="1331845"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Ambulance</a:t>
            </a:r>
          </a:p>
        </p:txBody>
      </p:sp>
      <p:sp>
        <p:nvSpPr>
          <p:cNvPr id="47" name="TextBox 46">
            <a:extLst>
              <a:ext uri="{FF2B5EF4-FFF2-40B4-BE49-F238E27FC236}">
                <a16:creationId xmlns:a16="http://schemas.microsoft.com/office/drawing/2014/main" id="{05E335D6-5ACD-4EB4-87B1-A07B15211500}"/>
              </a:ext>
            </a:extLst>
          </p:cNvPr>
          <p:cNvSpPr txBox="1"/>
          <p:nvPr/>
        </p:nvSpPr>
        <p:spPr>
          <a:xfrm>
            <a:off x="1642977" y="2483149"/>
            <a:ext cx="1252328"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Inpatient Hospital Care</a:t>
            </a:r>
          </a:p>
        </p:txBody>
      </p:sp>
      <p:sp>
        <p:nvSpPr>
          <p:cNvPr id="48" name="TextBox 47">
            <a:extLst>
              <a:ext uri="{FF2B5EF4-FFF2-40B4-BE49-F238E27FC236}">
                <a16:creationId xmlns:a16="http://schemas.microsoft.com/office/drawing/2014/main" id="{E5A79FA1-1179-4C3E-823B-431AD699EFC7}"/>
              </a:ext>
            </a:extLst>
          </p:cNvPr>
          <p:cNvSpPr txBox="1"/>
          <p:nvPr/>
        </p:nvSpPr>
        <p:spPr>
          <a:xfrm>
            <a:off x="6833728" y="2614055"/>
            <a:ext cx="1520689"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Hospice</a:t>
            </a:r>
          </a:p>
        </p:txBody>
      </p:sp>
      <p:pic>
        <p:nvPicPr>
          <p:cNvPr id="52" name="Picture 51">
            <a:extLst>
              <a:ext uri="{FF2B5EF4-FFF2-40B4-BE49-F238E27FC236}">
                <a16:creationId xmlns:a16="http://schemas.microsoft.com/office/drawing/2014/main" id="{FE0D7A38-1D6E-481C-8473-0B2CC8E27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1275051"/>
            <a:ext cx="1185484" cy="1265641"/>
          </a:xfrm>
          <a:prstGeom prst="rect">
            <a:avLst/>
          </a:prstGeom>
        </p:spPr>
      </p:pic>
      <p:pic>
        <p:nvPicPr>
          <p:cNvPr id="58" name="Picture 57">
            <a:extLst>
              <a:ext uri="{FF2B5EF4-FFF2-40B4-BE49-F238E27FC236}">
                <a16:creationId xmlns:a16="http://schemas.microsoft.com/office/drawing/2014/main" id="{C2CC46E1-7280-40AE-8E61-DFA253BB2F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8423" y="1362209"/>
            <a:ext cx="1271297" cy="1271297"/>
          </a:xfrm>
          <a:prstGeom prst="rect">
            <a:avLst/>
          </a:prstGeom>
        </p:spPr>
      </p:pic>
      <p:sp>
        <p:nvSpPr>
          <p:cNvPr id="59" name="TextBox 58">
            <a:extLst>
              <a:ext uri="{FF2B5EF4-FFF2-40B4-BE49-F238E27FC236}">
                <a16:creationId xmlns:a16="http://schemas.microsoft.com/office/drawing/2014/main" id="{6EA6A72C-0778-4611-9A3B-27211D36115D}"/>
              </a:ext>
            </a:extLst>
          </p:cNvPr>
          <p:cNvSpPr txBox="1"/>
          <p:nvPr/>
        </p:nvSpPr>
        <p:spPr>
          <a:xfrm>
            <a:off x="6371861" y="4234741"/>
            <a:ext cx="1135336"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Outpatient</a:t>
            </a:r>
          </a:p>
          <a:p>
            <a:pPr algn="ctr" defTabSz="685800"/>
            <a:r>
              <a:rPr lang="en-US" sz="1350" dirty="0">
                <a:solidFill>
                  <a:prstClr val="black"/>
                </a:solidFill>
                <a:latin typeface="Calibri" panose="020F0502020204030204"/>
              </a:rPr>
              <a:t>Services</a:t>
            </a:r>
          </a:p>
        </p:txBody>
      </p:sp>
      <p:sp>
        <p:nvSpPr>
          <p:cNvPr id="60" name="TextBox 59">
            <a:extLst>
              <a:ext uri="{FF2B5EF4-FFF2-40B4-BE49-F238E27FC236}">
                <a16:creationId xmlns:a16="http://schemas.microsoft.com/office/drawing/2014/main" id="{83334B33-854E-4EE3-8CE9-562BD89DEDF9}"/>
              </a:ext>
            </a:extLst>
          </p:cNvPr>
          <p:cNvSpPr txBox="1"/>
          <p:nvPr/>
        </p:nvSpPr>
        <p:spPr>
          <a:xfrm>
            <a:off x="4757874" y="4269396"/>
            <a:ext cx="1331845"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Medical Testing </a:t>
            </a:r>
          </a:p>
          <a:p>
            <a:pPr algn="ctr" defTabSz="685800"/>
            <a:r>
              <a:rPr lang="en-US" sz="1350" dirty="0">
                <a:solidFill>
                  <a:prstClr val="black"/>
                </a:solidFill>
                <a:latin typeface="Calibri" panose="020F0502020204030204"/>
              </a:rPr>
              <a:t>&amp; Lab Services</a:t>
            </a:r>
          </a:p>
        </p:txBody>
      </p:sp>
      <p:sp>
        <p:nvSpPr>
          <p:cNvPr id="61" name="TextBox 60">
            <a:extLst>
              <a:ext uri="{FF2B5EF4-FFF2-40B4-BE49-F238E27FC236}">
                <a16:creationId xmlns:a16="http://schemas.microsoft.com/office/drawing/2014/main" id="{3652A14F-6AFE-4FC8-B03D-1E835326DF9E}"/>
              </a:ext>
            </a:extLst>
          </p:cNvPr>
          <p:cNvSpPr txBox="1"/>
          <p:nvPr/>
        </p:nvSpPr>
        <p:spPr>
          <a:xfrm>
            <a:off x="1048684" y="4194637"/>
            <a:ext cx="1712661"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Doctor Visits &amp;</a:t>
            </a:r>
          </a:p>
          <a:p>
            <a:pPr algn="ctr" defTabSz="685800"/>
            <a:r>
              <a:rPr lang="en-US" sz="1350" dirty="0">
                <a:solidFill>
                  <a:prstClr val="black"/>
                </a:solidFill>
                <a:latin typeface="Calibri" panose="020F0502020204030204"/>
              </a:rPr>
              <a:t>Preventative Care</a:t>
            </a:r>
          </a:p>
        </p:txBody>
      </p:sp>
      <p:sp>
        <p:nvSpPr>
          <p:cNvPr id="62" name="TextBox 61">
            <a:extLst>
              <a:ext uri="{FF2B5EF4-FFF2-40B4-BE49-F238E27FC236}">
                <a16:creationId xmlns:a16="http://schemas.microsoft.com/office/drawing/2014/main" id="{4DD76EEE-9CAB-482F-A07C-A2C17AFF6786}"/>
              </a:ext>
            </a:extLst>
          </p:cNvPr>
          <p:cNvSpPr txBox="1"/>
          <p:nvPr/>
        </p:nvSpPr>
        <p:spPr>
          <a:xfrm>
            <a:off x="7508380" y="4197767"/>
            <a:ext cx="1520689"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Durable Medical Equipment</a:t>
            </a:r>
          </a:p>
        </p:txBody>
      </p:sp>
      <p:pic>
        <p:nvPicPr>
          <p:cNvPr id="64" name="Picture 63">
            <a:extLst>
              <a:ext uri="{FF2B5EF4-FFF2-40B4-BE49-F238E27FC236}">
                <a16:creationId xmlns:a16="http://schemas.microsoft.com/office/drawing/2014/main" id="{D86128BE-38E6-4BEB-8CAE-EAC2D570E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422" y="3078931"/>
            <a:ext cx="1331845" cy="1269691"/>
          </a:xfrm>
          <a:prstGeom prst="rect">
            <a:avLst/>
          </a:prstGeom>
        </p:spPr>
      </p:pic>
      <p:pic>
        <p:nvPicPr>
          <p:cNvPr id="66" name="Picture 65">
            <a:extLst>
              <a:ext uri="{FF2B5EF4-FFF2-40B4-BE49-F238E27FC236}">
                <a16:creationId xmlns:a16="http://schemas.microsoft.com/office/drawing/2014/main" id="{27921022-FC59-4065-AFE3-4E36F583D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4779" y="3078931"/>
            <a:ext cx="786419" cy="1332914"/>
          </a:xfrm>
          <a:prstGeom prst="rect">
            <a:avLst/>
          </a:prstGeom>
        </p:spPr>
      </p:pic>
      <p:pic>
        <p:nvPicPr>
          <p:cNvPr id="68" name="Picture 67">
            <a:extLst>
              <a:ext uri="{FF2B5EF4-FFF2-40B4-BE49-F238E27FC236}">
                <a16:creationId xmlns:a16="http://schemas.microsoft.com/office/drawing/2014/main" id="{9BDC2874-FAC8-4D06-8918-3997F5FF2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3673" y="3082745"/>
            <a:ext cx="964772" cy="1102596"/>
          </a:xfrm>
          <a:prstGeom prst="rect">
            <a:avLst/>
          </a:prstGeom>
        </p:spPr>
      </p:pic>
      <p:pic>
        <p:nvPicPr>
          <p:cNvPr id="70" name="Picture 69">
            <a:extLst>
              <a:ext uri="{FF2B5EF4-FFF2-40B4-BE49-F238E27FC236}">
                <a16:creationId xmlns:a16="http://schemas.microsoft.com/office/drawing/2014/main" id="{391316EF-C62B-439A-9BB8-5844ACA787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4090" y="3111178"/>
            <a:ext cx="868665" cy="1158218"/>
          </a:xfrm>
          <a:prstGeom prst="rect">
            <a:avLst/>
          </a:prstGeom>
        </p:spPr>
      </p:pic>
      <p:pic>
        <p:nvPicPr>
          <p:cNvPr id="72" name="Picture 71">
            <a:extLst>
              <a:ext uri="{FF2B5EF4-FFF2-40B4-BE49-F238E27FC236}">
                <a16:creationId xmlns:a16="http://schemas.microsoft.com/office/drawing/2014/main" id="{E6765046-7613-4733-B798-2EDEE84C6D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4824" y="1362543"/>
            <a:ext cx="796981" cy="1285454"/>
          </a:xfrm>
          <a:prstGeom prst="rect">
            <a:avLst/>
          </a:prstGeom>
        </p:spPr>
      </p:pic>
      <p:sp>
        <p:nvSpPr>
          <p:cNvPr id="29" name="TextBox 28">
            <a:extLst>
              <a:ext uri="{FF2B5EF4-FFF2-40B4-BE49-F238E27FC236}">
                <a16:creationId xmlns:a16="http://schemas.microsoft.com/office/drawing/2014/main" id="{E72F5433-9E04-41B5-A22D-8B66F1ECD94B}"/>
              </a:ext>
            </a:extLst>
          </p:cNvPr>
          <p:cNvSpPr txBox="1"/>
          <p:nvPr/>
        </p:nvSpPr>
        <p:spPr>
          <a:xfrm>
            <a:off x="4851172" y="2616927"/>
            <a:ext cx="1520689" cy="300082"/>
          </a:xfrm>
          <a:prstGeom prst="rect">
            <a:avLst/>
          </a:prstGeom>
          <a:noFill/>
        </p:spPr>
        <p:txBody>
          <a:bodyPr wrap="square" rtlCol="0">
            <a:spAutoFit/>
          </a:bodyPr>
          <a:lstStyle/>
          <a:p>
            <a:pPr algn="ctr" defTabSz="685800"/>
            <a:r>
              <a:rPr lang="en-US" sz="1350" dirty="0">
                <a:solidFill>
                  <a:prstClr val="black"/>
                </a:solidFill>
              </a:rPr>
              <a:t>Home Healthcare</a:t>
            </a:r>
            <a:endParaRPr lang="en-US" sz="135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0310DBE4-7514-4252-9C22-ACD9FF481A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4009" y="1254052"/>
            <a:ext cx="902210" cy="1443536"/>
          </a:xfrm>
          <a:prstGeom prst="rect">
            <a:avLst/>
          </a:prstGeom>
        </p:spPr>
      </p:pic>
      <p:pic>
        <p:nvPicPr>
          <p:cNvPr id="26" name="Picture 25">
            <a:extLst>
              <a:ext uri="{FF2B5EF4-FFF2-40B4-BE49-F238E27FC236}">
                <a16:creationId xmlns:a16="http://schemas.microsoft.com/office/drawing/2014/main" id="{27F0FCB8-9C54-48B3-ACDA-9EEB770C4C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390" t="8433" r="9282" b="16193"/>
          <a:stretch/>
        </p:blipFill>
        <p:spPr>
          <a:xfrm>
            <a:off x="7641961" y="56720"/>
            <a:ext cx="1424911" cy="1020445"/>
          </a:xfrm>
          <a:prstGeom prst="rect">
            <a:avLst/>
          </a:prstGeom>
        </p:spPr>
      </p:pic>
    </p:spTree>
    <p:extLst>
      <p:ext uri="{BB962C8B-B14F-4D97-AF65-F5344CB8AC3E}">
        <p14:creationId xmlns:p14="http://schemas.microsoft.com/office/powerpoint/2010/main" val="2087464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Part D</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5" name="Text Placeholder 2">
            <a:extLst>
              <a:ext uri="{FF2B5EF4-FFF2-40B4-BE49-F238E27FC236}">
                <a16:creationId xmlns:a16="http://schemas.microsoft.com/office/drawing/2014/main" id="{D5E9674C-B50E-4FBC-BF05-1F4A3E88345F}"/>
              </a:ext>
            </a:extLst>
          </p:cNvPr>
          <p:cNvSpPr txBox="1">
            <a:spLocks/>
          </p:cNvSpPr>
          <p:nvPr/>
        </p:nvSpPr>
        <p:spPr>
          <a:xfrm>
            <a:off x="457200" y="695028"/>
            <a:ext cx="9143999" cy="50248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(Yes we skipped C on purpose… more on that in a moment…)</a:t>
            </a:r>
          </a:p>
        </p:txBody>
      </p:sp>
      <p:pic>
        <p:nvPicPr>
          <p:cNvPr id="8" name="Picture 7">
            <a:extLst>
              <a:ext uri="{FF2B5EF4-FFF2-40B4-BE49-F238E27FC236}">
                <a16:creationId xmlns:a16="http://schemas.microsoft.com/office/drawing/2014/main" id="{C4959AD2-A659-43C5-94BC-33EC6791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782" y="1118951"/>
            <a:ext cx="5356435" cy="3128158"/>
          </a:xfrm>
          <a:prstGeom prst="rect">
            <a:avLst/>
          </a:prstGeom>
        </p:spPr>
      </p:pic>
      <p:sp>
        <p:nvSpPr>
          <p:cNvPr id="10" name="children">
            <a:extLst>
              <a:ext uri="{FF2B5EF4-FFF2-40B4-BE49-F238E27FC236}">
                <a16:creationId xmlns:a16="http://schemas.microsoft.com/office/drawing/2014/main" id="{D31931B3-F529-40DC-81BD-EA6B48A4E5B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0E41F117-67C1-43DE-9732-0487D32E30EA}"/>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12" name="Picture 11">
            <a:extLst>
              <a:ext uri="{FF2B5EF4-FFF2-40B4-BE49-F238E27FC236}">
                <a16:creationId xmlns:a16="http://schemas.microsoft.com/office/drawing/2014/main" id="{ED562B1B-B886-4753-AE58-F018D8E06C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25593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1">
                    <a:lumMod val="75000"/>
                    <a:lumOff val="25000"/>
                  </a:schemeClr>
                </a:solidFill>
              </a:rPr>
              <a:t>Medicare</a:t>
            </a:r>
            <a:r>
              <a:rPr lang="en-US" dirty="0">
                <a:solidFill>
                  <a:schemeClr val="tx1"/>
                </a:solidFill>
              </a:rPr>
              <a:t> </a:t>
            </a:r>
            <a:r>
              <a:rPr lang="en-US" dirty="0">
                <a:solidFill>
                  <a:schemeClr val="accent2"/>
                </a:solidFill>
              </a:rPr>
              <a:t>Part D </a:t>
            </a:r>
            <a:r>
              <a:rPr lang="en-US" dirty="0">
                <a:solidFill>
                  <a:schemeClr val="tx1">
                    <a:lumMod val="75000"/>
                    <a:lumOff val="25000"/>
                  </a:schemeClr>
                </a:solidFill>
              </a:rPr>
              <a:t>Enrollment period</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5" name="Text Placeholder 2">
            <a:extLst>
              <a:ext uri="{FF2B5EF4-FFF2-40B4-BE49-F238E27FC236}">
                <a16:creationId xmlns:a16="http://schemas.microsoft.com/office/drawing/2014/main" id="{D5E9674C-B50E-4FBC-BF05-1F4A3E88345F}"/>
              </a:ext>
            </a:extLst>
          </p:cNvPr>
          <p:cNvSpPr txBox="1">
            <a:spLocks/>
          </p:cNvSpPr>
          <p:nvPr/>
        </p:nvSpPr>
        <p:spPr>
          <a:xfrm>
            <a:off x="457200" y="899638"/>
            <a:ext cx="8001000" cy="2959820"/>
          </a:xfrm>
          <a:prstGeom prst="rect">
            <a:avLst/>
          </a:prstGeom>
        </p:spPr>
        <p:txBody>
          <a:bodyPr>
            <a:normAutofit fontScale="77500" lnSpcReduction="2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Begins at age 65 along with your entitlement to Medicare Part A</a:t>
            </a:r>
          </a:p>
          <a:p>
            <a:pPr marL="342900" indent="-342900">
              <a:buFont typeface="Arial" panose="020B0604020202020204" pitchFamily="34" charset="0"/>
              <a:buChar char="•"/>
            </a:pPr>
            <a:r>
              <a:rPr lang="en-US" dirty="0"/>
              <a:t>Can be purchased as a stand alone product from a private carrier or integrated into a Medicare Advantage plan</a:t>
            </a:r>
          </a:p>
          <a:p>
            <a:pPr marL="342900" indent="-342900">
              <a:buFont typeface="Arial" panose="020B0604020202020204" pitchFamily="34" charset="0"/>
              <a:buChar char="•"/>
            </a:pPr>
            <a:r>
              <a:rPr lang="en-US" dirty="0"/>
              <a:t>The late enrollment penalty is an amount added to your Medicare Part D monthly premium if you go without Creditable prescription drug coverage for a continuous period of 63 days or more after your Initial Enrollment Period is over.</a:t>
            </a:r>
          </a:p>
          <a:p>
            <a:pPr marL="342900" indent="-342900">
              <a:buFont typeface="Arial" panose="020B0604020202020204" pitchFamily="34" charset="0"/>
              <a:buChar char="•"/>
            </a:pPr>
            <a:r>
              <a:rPr lang="en-US" dirty="0"/>
              <a:t>The penalty is 1% of the national average times the number of months you should have had credible coverage but didn’t. </a:t>
            </a:r>
            <a:r>
              <a:rPr lang="en-US" dirty="0" err="1"/>
              <a:t>ie</a:t>
            </a:r>
            <a:r>
              <a:rPr lang="en-US" dirty="0"/>
              <a:t> 12 months without coverage equals a 12% </a:t>
            </a:r>
            <a:r>
              <a:rPr lang="en-US" b="1" dirty="0">
                <a:solidFill>
                  <a:srgbClr val="FF0000"/>
                </a:solidFill>
              </a:rPr>
              <a:t>lifetime penalty </a:t>
            </a:r>
            <a:r>
              <a:rPr lang="en-US" dirty="0"/>
              <a:t>added to your monthly premium.</a:t>
            </a:r>
          </a:p>
        </p:txBody>
      </p:sp>
      <p:sp>
        <p:nvSpPr>
          <p:cNvPr id="10" name="children">
            <a:extLst>
              <a:ext uri="{FF2B5EF4-FFF2-40B4-BE49-F238E27FC236}">
                <a16:creationId xmlns:a16="http://schemas.microsoft.com/office/drawing/2014/main" id="{D31931B3-F529-40DC-81BD-EA6B48A4E5B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0E41F117-67C1-43DE-9732-0487D32E30EA}"/>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12" name="Picture 11">
            <a:extLst>
              <a:ext uri="{FF2B5EF4-FFF2-40B4-BE49-F238E27FC236}">
                <a16:creationId xmlns:a16="http://schemas.microsoft.com/office/drawing/2014/main" id="{13F49344-3581-4562-9CE7-50AD0830A9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80704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Part D</a:t>
            </a:r>
            <a:r>
              <a:rPr lang="en-US" dirty="0">
                <a:solidFill>
                  <a:schemeClr val="accent2"/>
                </a:solidFill>
              </a:rPr>
              <a:t> = Prescription Drug Plan</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TextBox 11" descr="Medicare Advantage Plan" title="Medicare Advantage Plan">
            <a:extLst>
              <a:ext uri="{FF2B5EF4-FFF2-40B4-BE49-F238E27FC236}">
                <a16:creationId xmlns:a16="http://schemas.microsoft.com/office/drawing/2014/main" id="{F0BB7741-EF65-4ADA-BCD0-A43A361A8B93}"/>
              </a:ext>
            </a:extLst>
          </p:cNvPr>
          <p:cNvSpPr txBox="1"/>
          <p:nvPr/>
        </p:nvSpPr>
        <p:spPr>
          <a:xfrm>
            <a:off x="2901284" y="1085390"/>
            <a:ext cx="5785516" cy="2308324"/>
          </a:xfrm>
          <a:prstGeom prst="rect">
            <a:avLst/>
          </a:prstGeom>
          <a:noFill/>
        </p:spPr>
        <p:txBody>
          <a:bodyPr wrap="square" rtlCol="0">
            <a:spAutoFit/>
          </a:bodyPr>
          <a:lstStyle/>
          <a:p>
            <a:pPr algn="ctr"/>
            <a:r>
              <a:rPr lang="en-US" sz="2400" b="1" dirty="0"/>
              <a:t>Standards for every Drug Plan</a:t>
            </a:r>
          </a:p>
          <a:p>
            <a:pPr marL="514350" indent="-514350">
              <a:buFont typeface="+mj-lt"/>
              <a:buAutoNum type="arabicPeriod"/>
            </a:pPr>
            <a:r>
              <a:rPr lang="en-US" sz="2400" b="1" dirty="0">
                <a:solidFill>
                  <a:schemeClr val="accent4">
                    <a:lumMod val="25000"/>
                  </a:schemeClr>
                </a:solidFill>
              </a:rPr>
              <a:t>Deductible $590.00</a:t>
            </a:r>
          </a:p>
          <a:p>
            <a:pPr marL="514350" indent="-514350">
              <a:buFont typeface="+mj-lt"/>
              <a:buAutoNum type="arabicPeriod"/>
            </a:pPr>
            <a:r>
              <a:rPr lang="en-US" sz="2400" b="1" dirty="0">
                <a:solidFill>
                  <a:schemeClr val="accent4">
                    <a:lumMod val="25000"/>
                  </a:schemeClr>
                </a:solidFill>
              </a:rPr>
              <a:t>Initial Coverage Limit – 75%/25%</a:t>
            </a:r>
          </a:p>
          <a:p>
            <a:pPr marL="514350" indent="-514350">
              <a:buFont typeface="+mj-lt"/>
              <a:buAutoNum type="arabicPeriod"/>
            </a:pPr>
            <a:r>
              <a:rPr lang="en-US" sz="2400" b="1" dirty="0">
                <a:solidFill>
                  <a:schemeClr val="accent4">
                    <a:lumMod val="25000"/>
                  </a:schemeClr>
                </a:solidFill>
              </a:rPr>
              <a:t>Max out of pocket $2000.00</a:t>
            </a:r>
          </a:p>
          <a:p>
            <a:pPr marL="514350" indent="-514350">
              <a:buFont typeface="+mj-lt"/>
              <a:buAutoNum type="arabicPeriod"/>
            </a:pPr>
            <a:r>
              <a:rPr lang="en-US" sz="2400" b="1" dirty="0">
                <a:solidFill>
                  <a:schemeClr val="accent4">
                    <a:lumMod val="25000"/>
                  </a:schemeClr>
                </a:solidFill>
              </a:rPr>
              <a:t>NO Catastrophic </a:t>
            </a:r>
          </a:p>
          <a:p>
            <a:pPr algn="ctr"/>
            <a:r>
              <a:rPr lang="en-US" sz="2400" b="1" dirty="0">
                <a:solidFill>
                  <a:schemeClr val="accent4">
                    <a:lumMod val="25000"/>
                  </a:schemeClr>
                </a:solidFill>
              </a:rPr>
              <a:t>Formulary Varies By Plan</a:t>
            </a:r>
            <a:endParaRPr lang="en-US" sz="2800" b="1" dirty="0">
              <a:solidFill>
                <a:schemeClr val="accent4">
                  <a:lumMod val="25000"/>
                </a:schemeClr>
              </a:solidFill>
            </a:endParaRPr>
          </a:p>
        </p:txBody>
      </p:sp>
      <p:pic>
        <p:nvPicPr>
          <p:cNvPr id="13" name="Picture 12">
            <a:extLst>
              <a:ext uri="{FF2B5EF4-FFF2-40B4-BE49-F238E27FC236}">
                <a16:creationId xmlns:a16="http://schemas.microsoft.com/office/drawing/2014/main" id="{235D6747-3C6F-4545-BE0D-C3C6F010A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6115"/>
            <a:ext cx="1066800" cy="2671269"/>
          </a:xfrm>
          <a:prstGeom prst="rect">
            <a:avLst/>
          </a:prstGeom>
        </p:spPr>
      </p:pic>
      <p:sp>
        <p:nvSpPr>
          <p:cNvPr id="2" name="TextBox 1">
            <a:extLst>
              <a:ext uri="{FF2B5EF4-FFF2-40B4-BE49-F238E27FC236}">
                <a16:creationId xmlns:a16="http://schemas.microsoft.com/office/drawing/2014/main" id="{145E4BD6-329C-4FF4-B22F-820964726C6D}"/>
              </a:ext>
            </a:extLst>
          </p:cNvPr>
          <p:cNvSpPr txBox="1"/>
          <p:nvPr/>
        </p:nvSpPr>
        <p:spPr>
          <a:xfrm>
            <a:off x="3962400" y="3275615"/>
            <a:ext cx="4940611" cy="461665"/>
          </a:xfrm>
          <a:prstGeom prst="rect">
            <a:avLst/>
          </a:prstGeom>
          <a:noFill/>
        </p:spPr>
        <p:txBody>
          <a:bodyPr wrap="square" rtlCol="0">
            <a:spAutoFit/>
          </a:bodyPr>
          <a:lstStyle/>
          <a:p>
            <a:r>
              <a:rPr lang="en-US" sz="2400" b="1" dirty="0"/>
              <a:t>Amounts change every year</a:t>
            </a:r>
          </a:p>
        </p:txBody>
      </p:sp>
      <p:pic>
        <p:nvPicPr>
          <p:cNvPr id="14" name="Picture 13">
            <a:extLst>
              <a:ext uri="{FF2B5EF4-FFF2-40B4-BE49-F238E27FC236}">
                <a16:creationId xmlns:a16="http://schemas.microsoft.com/office/drawing/2014/main" id="{02BBDC3A-41CB-4AAE-9D4E-5390610883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49401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455" y="-21238"/>
            <a:ext cx="8229600" cy="708422"/>
          </a:xfrm>
        </p:spPr>
        <p:txBody>
          <a:bodyPr/>
          <a:lstStyle/>
          <a:p>
            <a:r>
              <a:rPr lang="en-US" dirty="0">
                <a:solidFill>
                  <a:schemeClr val="tx1"/>
                </a:solidFill>
              </a:rPr>
              <a:t>Medicare </a:t>
            </a:r>
            <a:r>
              <a:rPr lang="en-US" dirty="0">
                <a:solidFill>
                  <a:schemeClr val="accent2"/>
                </a:solidFill>
              </a:rPr>
              <a:t>Part C </a:t>
            </a:r>
            <a:r>
              <a:rPr lang="en-US" dirty="0">
                <a:solidFill>
                  <a:schemeClr val="tx1"/>
                </a:solidFill>
              </a:rPr>
              <a:t>(Finally!)</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pic>
        <p:nvPicPr>
          <p:cNvPr id="3" name="Picture 2">
            <a:extLst>
              <a:ext uri="{FF2B5EF4-FFF2-40B4-BE49-F238E27FC236}">
                <a16:creationId xmlns:a16="http://schemas.microsoft.com/office/drawing/2014/main" id="{EA82EED5-3CE3-42D0-8095-27DFE0FE5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451" y="1494627"/>
            <a:ext cx="2857500" cy="2571750"/>
          </a:xfrm>
          <a:prstGeom prst="rect">
            <a:avLst/>
          </a:prstGeom>
        </p:spPr>
      </p:pic>
      <p:sp>
        <p:nvSpPr>
          <p:cNvPr id="13" name="Text Placeholder 2">
            <a:extLst>
              <a:ext uri="{FF2B5EF4-FFF2-40B4-BE49-F238E27FC236}">
                <a16:creationId xmlns:a16="http://schemas.microsoft.com/office/drawing/2014/main" id="{98BA7C6D-9B01-44E9-AB4C-892AE4996376}"/>
              </a:ext>
            </a:extLst>
          </p:cNvPr>
          <p:cNvSpPr txBox="1">
            <a:spLocks/>
          </p:cNvSpPr>
          <p:nvPr/>
        </p:nvSpPr>
        <p:spPr>
          <a:xfrm>
            <a:off x="3733800" y="513590"/>
            <a:ext cx="5410200" cy="50248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Also known as Medicare Advantage (MA)</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Title 3">
            <a:extLst>
              <a:ext uri="{FF2B5EF4-FFF2-40B4-BE49-F238E27FC236}">
                <a16:creationId xmlns:a16="http://schemas.microsoft.com/office/drawing/2014/main" id="{8ACA72E2-39C1-4FFE-9EB4-458D2C92AF30}"/>
              </a:ext>
            </a:extLst>
          </p:cNvPr>
          <p:cNvSpPr txBox="1">
            <a:spLocks/>
          </p:cNvSpPr>
          <p:nvPr/>
        </p:nvSpPr>
        <p:spPr>
          <a:xfrm>
            <a:off x="4419600" y="2996643"/>
            <a:ext cx="649111" cy="70842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000" kern="1200">
                <a:solidFill>
                  <a:schemeClr val="tx2">
                    <a:lumMod val="50000"/>
                  </a:schemeClr>
                </a:solidFill>
                <a:latin typeface="+mj-lt"/>
                <a:ea typeface="+mj-ea"/>
                <a:cs typeface="+mj-cs"/>
              </a:defRPr>
            </a:lvl1pPr>
          </a:lstStyle>
          <a:p>
            <a:pPr algn="ctr"/>
            <a:r>
              <a:rPr lang="en-US" dirty="0">
                <a:solidFill>
                  <a:schemeClr val="accent2"/>
                </a:solidFill>
              </a:rPr>
              <a:t>C</a:t>
            </a:r>
            <a:endParaRPr lang="en-US" dirty="0">
              <a:solidFill>
                <a:schemeClr val="tx1"/>
              </a:solidFill>
            </a:endParaRPr>
          </a:p>
        </p:txBody>
      </p:sp>
      <p:sp>
        <p:nvSpPr>
          <p:cNvPr id="14" name="Title 3">
            <a:extLst>
              <a:ext uri="{FF2B5EF4-FFF2-40B4-BE49-F238E27FC236}">
                <a16:creationId xmlns:a16="http://schemas.microsoft.com/office/drawing/2014/main" id="{2D0E006F-34B8-4BD2-9ED9-BB9289C5B19F}"/>
              </a:ext>
            </a:extLst>
          </p:cNvPr>
          <p:cNvSpPr txBox="1">
            <a:spLocks/>
          </p:cNvSpPr>
          <p:nvPr/>
        </p:nvSpPr>
        <p:spPr>
          <a:xfrm>
            <a:off x="3131255" y="1196693"/>
            <a:ext cx="649111" cy="70842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000" kern="1200">
                <a:solidFill>
                  <a:schemeClr val="tx2">
                    <a:lumMod val="50000"/>
                  </a:schemeClr>
                </a:solidFill>
                <a:latin typeface="+mj-lt"/>
                <a:ea typeface="+mj-ea"/>
                <a:cs typeface="+mj-cs"/>
              </a:defRPr>
            </a:lvl1pPr>
          </a:lstStyle>
          <a:p>
            <a:pPr algn="ctr"/>
            <a:r>
              <a:rPr lang="en-US" dirty="0">
                <a:solidFill>
                  <a:schemeClr val="tx1"/>
                </a:solidFill>
              </a:rPr>
              <a:t>A</a:t>
            </a:r>
          </a:p>
        </p:txBody>
      </p:sp>
      <p:sp>
        <p:nvSpPr>
          <p:cNvPr id="15" name="Title 3">
            <a:extLst>
              <a:ext uri="{FF2B5EF4-FFF2-40B4-BE49-F238E27FC236}">
                <a16:creationId xmlns:a16="http://schemas.microsoft.com/office/drawing/2014/main" id="{08AFF979-660A-4775-A508-F2B0E58E670E}"/>
              </a:ext>
            </a:extLst>
          </p:cNvPr>
          <p:cNvSpPr txBox="1">
            <a:spLocks/>
          </p:cNvSpPr>
          <p:nvPr/>
        </p:nvSpPr>
        <p:spPr>
          <a:xfrm>
            <a:off x="5410199" y="1196693"/>
            <a:ext cx="649111" cy="70842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000" kern="1200">
                <a:solidFill>
                  <a:schemeClr val="tx2">
                    <a:lumMod val="50000"/>
                  </a:schemeClr>
                </a:solidFill>
                <a:latin typeface="+mj-lt"/>
                <a:ea typeface="+mj-ea"/>
                <a:cs typeface="+mj-cs"/>
              </a:defRPr>
            </a:lvl1pPr>
          </a:lstStyle>
          <a:p>
            <a:pPr algn="ctr"/>
            <a:r>
              <a:rPr lang="en-US" dirty="0">
                <a:solidFill>
                  <a:schemeClr val="tx1"/>
                </a:solidFill>
              </a:rPr>
              <a:t>B</a:t>
            </a:r>
          </a:p>
        </p:txBody>
      </p:sp>
      <p:sp>
        <p:nvSpPr>
          <p:cNvPr id="16" name="Title 3">
            <a:extLst>
              <a:ext uri="{FF2B5EF4-FFF2-40B4-BE49-F238E27FC236}">
                <a16:creationId xmlns:a16="http://schemas.microsoft.com/office/drawing/2014/main" id="{4A0E61B7-FB86-45B0-9F45-1348B261DDA6}"/>
              </a:ext>
            </a:extLst>
          </p:cNvPr>
          <p:cNvSpPr txBox="1">
            <a:spLocks/>
          </p:cNvSpPr>
          <p:nvPr/>
        </p:nvSpPr>
        <p:spPr>
          <a:xfrm>
            <a:off x="4247444" y="811524"/>
            <a:ext cx="649111" cy="70842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000" kern="1200">
                <a:solidFill>
                  <a:schemeClr val="tx2">
                    <a:lumMod val="50000"/>
                  </a:schemeClr>
                </a:solidFill>
                <a:latin typeface="+mj-lt"/>
                <a:ea typeface="+mj-ea"/>
                <a:cs typeface="+mj-cs"/>
              </a:defRPr>
            </a:lvl1pPr>
          </a:lstStyle>
          <a:p>
            <a:pPr algn="ctr"/>
            <a:r>
              <a:rPr lang="en-US" dirty="0">
                <a:solidFill>
                  <a:schemeClr val="tx1"/>
                </a:solidFill>
              </a:rPr>
              <a:t>D</a:t>
            </a:r>
          </a:p>
        </p:txBody>
      </p:sp>
      <p:pic>
        <p:nvPicPr>
          <p:cNvPr id="18" name="Picture 17">
            <a:extLst>
              <a:ext uri="{FF2B5EF4-FFF2-40B4-BE49-F238E27FC236}">
                <a16:creationId xmlns:a16="http://schemas.microsoft.com/office/drawing/2014/main" id="{B3C40389-BCE0-4FA5-869B-A18F2A3973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0912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3 Paths </a:t>
            </a:r>
            <a:r>
              <a:rPr lang="en-US" dirty="0">
                <a:solidFill>
                  <a:schemeClr val="accent2"/>
                </a:solidFill>
              </a:rPr>
              <a:t>To Medicare Coverage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8" name="Content Placeholder 8">
            <a:extLst>
              <a:ext uri="{FF2B5EF4-FFF2-40B4-BE49-F238E27FC236}">
                <a16:creationId xmlns:a16="http://schemas.microsoft.com/office/drawing/2014/main" id="{8B3B59E2-F80D-4D8B-86E8-447C3AAA599D}"/>
              </a:ext>
            </a:extLst>
          </p:cNvPr>
          <p:cNvSpPr txBox="1">
            <a:spLocks/>
          </p:cNvSpPr>
          <p:nvPr/>
        </p:nvSpPr>
        <p:spPr>
          <a:xfrm>
            <a:off x="228600" y="1081689"/>
            <a:ext cx="6444079" cy="646331"/>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3200" dirty="0"/>
              <a:t>Original Medicare</a:t>
            </a:r>
          </a:p>
        </p:txBody>
      </p:sp>
      <p:pic>
        <p:nvPicPr>
          <p:cNvPr id="5" name="Picture 4">
            <a:extLst>
              <a:ext uri="{FF2B5EF4-FFF2-40B4-BE49-F238E27FC236}">
                <a16:creationId xmlns:a16="http://schemas.microsoft.com/office/drawing/2014/main" id="{F4ADE813-F3B1-407B-ADC7-3E40A7288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622" y="1210708"/>
            <a:ext cx="1773555" cy="2533650"/>
          </a:xfrm>
          <a:prstGeom prst="rect">
            <a:avLst/>
          </a:prstGeom>
        </p:spPr>
      </p:pic>
      <p:sp>
        <p:nvSpPr>
          <p:cNvPr id="20" name="Content Placeholder 8">
            <a:extLst>
              <a:ext uri="{FF2B5EF4-FFF2-40B4-BE49-F238E27FC236}">
                <a16:creationId xmlns:a16="http://schemas.microsoft.com/office/drawing/2014/main" id="{AF9ED5A9-6B13-4EC5-9C59-6BC16E443DDF}"/>
              </a:ext>
            </a:extLst>
          </p:cNvPr>
          <p:cNvSpPr txBox="1">
            <a:spLocks/>
          </p:cNvSpPr>
          <p:nvPr/>
        </p:nvSpPr>
        <p:spPr>
          <a:xfrm>
            <a:off x="228600" y="1922542"/>
            <a:ext cx="6444079" cy="646331"/>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3200" dirty="0"/>
              <a:t>Original Medicare + </a:t>
            </a:r>
            <a:r>
              <a:rPr lang="en-US" sz="3200" dirty="0" err="1"/>
              <a:t>MediGap</a:t>
            </a:r>
            <a:r>
              <a:rPr lang="en-US" sz="3200" dirty="0"/>
              <a:t> + Rx</a:t>
            </a:r>
          </a:p>
        </p:txBody>
      </p:sp>
      <p:sp>
        <p:nvSpPr>
          <p:cNvPr id="21" name="Content Placeholder 8">
            <a:extLst>
              <a:ext uri="{FF2B5EF4-FFF2-40B4-BE49-F238E27FC236}">
                <a16:creationId xmlns:a16="http://schemas.microsoft.com/office/drawing/2014/main" id="{34349BFE-4D03-44CF-A108-DEA984AC2933}"/>
              </a:ext>
            </a:extLst>
          </p:cNvPr>
          <p:cNvSpPr txBox="1">
            <a:spLocks/>
          </p:cNvSpPr>
          <p:nvPr/>
        </p:nvSpPr>
        <p:spPr>
          <a:xfrm>
            <a:off x="228600" y="2713417"/>
            <a:ext cx="6444079" cy="646331"/>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3200" dirty="0"/>
              <a:t>Medicare Advantage</a:t>
            </a:r>
          </a:p>
        </p:txBody>
      </p:sp>
      <p:pic>
        <p:nvPicPr>
          <p:cNvPr id="12" name="Picture 11">
            <a:extLst>
              <a:ext uri="{FF2B5EF4-FFF2-40B4-BE49-F238E27FC236}">
                <a16:creationId xmlns:a16="http://schemas.microsoft.com/office/drawing/2014/main" id="{8FBBC94E-9474-4117-82BF-036D3A2D47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8220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1: </a:t>
            </a:r>
            <a:r>
              <a:rPr lang="en-US" dirty="0">
                <a:solidFill>
                  <a:schemeClr val="accent2"/>
                </a:solidFill>
              </a:rPr>
              <a:t>Original Medicare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Rectangle 11" descr="Hospital Insurance" title="Part A Hospital Insurance">
            <a:extLst>
              <a:ext uri="{FF2B5EF4-FFF2-40B4-BE49-F238E27FC236}">
                <a16:creationId xmlns:a16="http://schemas.microsoft.com/office/drawing/2014/main" id="{03F2DEB3-BDEB-42DE-ADE1-877BA62A55C9}"/>
              </a:ext>
            </a:extLst>
          </p:cNvPr>
          <p:cNvSpPr/>
          <p:nvPr/>
        </p:nvSpPr>
        <p:spPr>
          <a:xfrm>
            <a:off x="3733800" y="1837958"/>
            <a:ext cx="1459089" cy="117294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A</a:t>
            </a:r>
          </a:p>
          <a:p>
            <a:pPr algn="ctr"/>
            <a:r>
              <a:rPr lang="en-US" sz="2000" dirty="0">
                <a:solidFill>
                  <a:schemeClr val="accent4">
                    <a:lumMod val="25000"/>
                  </a:schemeClr>
                </a:solidFill>
              </a:rPr>
              <a:t>Hospital Insurance</a:t>
            </a:r>
          </a:p>
        </p:txBody>
      </p:sp>
      <p:sp>
        <p:nvSpPr>
          <p:cNvPr id="13" name="Rectangle 12" descr="Medical Insurance" title="Part B Medical Insurance">
            <a:extLst>
              <a:ext uri="{FF2B5EF4-FFF2-40B4-BE49-F238E27FC236}">
                <a16:creationId xmlns:a16="http://schemas.microsoft.com/office/drawing/2014/main" id="{F4C96DC7-A9F0-4556-95A2-FE147459119C}"/>
              </a:ext>
            </a:extLst>
          </p:cNvPr>
          <p:cNvSpPr/>
          <p:nvPr/>
        </p:nvSpPr>
        <p:spPr>
          <a:xfrm>
            <a:off x="6194003" y="1851364"/>
            <a:ext cx="1387909" cy="1164307"/>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B</a:t>
            </a:r>
          </a:p>
          <a:p>
            <a:pPr algn="ctr"/>
            <a:r>
              <a:rPr lang="en-US" sz="2000" dirty="0">
                <a:solidFill>
                  <a:schemeClr val="accent4">
                    <a:lumMod val="25000"/>
                  </a:schemeClr>
                </a:solidFill>
              </a:rPr>
              <a:t>Medical Insurance</a:t>
            </a:r>
          </a:p>
        </p:txBody>
      </p:sp>
      <p:sp>
        <p:nvSpPr>
          <p:cNvPr id="14" name="TextBox 13">
            <a:extLst>
              <a:ext uri="{FF2B5EF4-FFF2-40B4-BE49-F238E27FC236}">
                <a16:creationId xmlns:a16="http://schemas.microsoft.com/office/drawing/2014/main" id="{37F13D87-22F6-4707-A29B-D6D67749F8B7}"/>
              </a:ext>
            </a:extLst>
          </p:cNvPr>
          <p:cNvSpPr txBox="1"/>
          <p:nvPr/>
        </p:nvSpPr>
        <p:spPr>
          <a:xfrm>
            <a:off x="5451309" y="2008933"/>
            <a:ext cx="545789" cy="830997"/>
          </a:xfrm>
          <a:prstGeom prst="rect">
            <a:avLst/>
          </a:prstGeom>
          <a:noFill/>
        </p:spPr>
        <p:txBody>
          <a:bodyPr wrap="square" rtlCol="0">
            <a:spAutoFit/>
          </a:bodyPr>
          <a:lstStyle/>
          <a:p>
            <a:r>
              <a:rPr lang="en-US" sz="4800" b="1" dirty="0"/>
              <a:t>+</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721718"/>
            <a:ext cx="2200275" cy="3143250"/>
          </a:xfrm>
          <a:prstGeom prst="rect">
            <a:avLst/>
          </a:prstGeom>
        </p:spPr>
      </p:pic>
      <p:pic>
        <p:nvPicPr>
          <p:cNvPr id="15" name="Picture 14">
            <a:extLst>
              <a:ext uri="{FF2B5EF4-FFF2-40B4-BE49-F238E27FC236}">
                <a16:creationId xmlns:a16="http://schemas.microsoft.com/office/drawing/2014/main" id="{CABCFCAF-FCA1-4FED-BD99-B7DC4B957A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08646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1: </a:t>
            </a:r>
            <a:r>
              <a:rPr lang="en-US" dirty="0">
                <a:solidFill>
                  <a:schemeClr val="accent2"/>
                </a:solidFill>
              </a:rPr>
              <a:t>Original Medicare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721718"/>
            <a:ext cx="2200275" cy="3143250"/>
          </a:xfrm>
          <a:prstGeom prst="rect">
            <a:avLst/>
          </a:prstGeom>
        </p:spPr>
      </p:pic>
      <p:sp>
        <p:nvSpPr>
          <p:cNvPr id="15" name="TextBox 14">
            <a:extLst>
              <a:ext uri="{FF2B5EF4-FFF2-40B4-BE49-F238E27FC236}">
                <a16:creationId xmlns:a16="http://schemas.microsoft.com/office/drawing/2014/main" id="{14DFE212-92DC-4C55-8C5B-ABAE8268B108}"/>
              </a:ext>
            </a:extLst>
          </p:cNvPr>
          <p:cNvSpPr txBox="1"/>
          <p:nvPr/>
        </p:nvSpPr>
        <p:spPr>
          <a:xfrm>
            <a:off x="2649323" y="1134153"/>
            <a:ext cx="6160911" cy="2585323"/>
          </a:xfrm>
          <a:prstGeom prst="rect">
            <a:avLst/>
          </a:prstGeom>
          <a:noFill/>
        </p:spPr>
        <p:txBody>
          <a:bodyPr wrap="square" rtlCol="0">
            <a:spAutoFit/>
          </a:bodyPr>
          <a:lstStyle/>
          <a:p>
            <a:r>
              <a:rPr lang="en-US" b="1" u="sng" dirty="0"/>
              <a:t>Part A</a:t>
            </a:r>
            <a:r>
              <a:rPr lang="en-US" dirty="0"/>
              <a:t> -Usually no premium	</a:t>
            </a:r>
            <a:endParaRPr lang="en-US" sz="4800" dirty="0"/>
          </a:p>
          <a:p>
            <a:r>
              <a:rPr lang="en-US" dirty="0"/>
              <a:t>Hospital		</a:t>
            </a:r>
            <a:r>
              <a:rPr lang="en-US" b="1" u="sng" dirty="0">
                <a:highlight>
                  <a:srgbClr val="FFFF00"/>
                </a:highlight>
              </a:rPr>
              <a:t>$1632 deductible</a:t>
            </a:r>
          </a:p>
          <a:p>
            <a:r>
              <a:rPr lang="en-US" dirty="0"/>
              <a:t>Skilled Nursing	Days 1-20 $0     </a:t>
            </a:r>
            <a:r>
              <a:rPr lang="en-US" u="sng" dirty="0"/>
              <a:t>Days 21-100 </a:t>
            </a:r>
            <a:r>
              <a:rPr lang="en-US" b="1" u="sng" dirty="0">
                <a:highlight>
                  <a:srgbClr val="FFFF00"/>
                </a:highlight>
              </a:rPr>
              <a:t>$209.50/day</a:t>
            </a:r>
          </a:p>
          <a:p>
            <a:endParaRPr lang="en-US" dirty="0"/>
          </a:p>
          <a:p>
            <a:r>
              <a:rPr lang="en-US" b="1" u="sng" dirty="0"/>
              <a:t>Part B</a:t>
            </a:r>
            <a:r>
              <a:rPr lang="en-US" dirty="0"/>
              <a:t> – 2022 premium is </a:t>
            </a:r>
            <a:r>
              <a:rPr lang="en-US" b="1" dirty="0">
                <a:highlight>
                  <a:srgbClr val="FFFF00"/>
                </a:highlight>
              </a:rPr>
              <a:t>$185.00</a:t>
            </a:r>
            <a:r>
              <a:rPr lang="en-US" dirty="0"/>
              <a:t>	</a:t>
            </a:r>
            <a:r>
              <a:rPr lang="en-US" b="1" u="sng" dirty="0">
                <a:highlight>
                  <a:srgbClr val="FFFF00"/>
                </a:highlight>
              </a:rPr>
              <a:t>$257</a:t>
            </a:r>
            <a:r>
              <a:rPr lang="en-US" u="sng" dirty="0">
                <a:highlight>
                  <a:srgbClr val="FFFF00"/>
                </a:highlight>
              </a:rPr>
              <a:t> annual deductible</a:t>
            </a:r>
            <a:endParaRPr lang="en-US" sz="4800" dirty="0">
              <a:highlight>
                <a:srgbClr val="FFFF00"/>
              </a:highlight>
            </a:endParaRPr>
          </a:p>
          <a:p>
            <a:r>
              <a:rPr lang="en-US" dirty="0"/>
              <a:t>		Doctor		80% </a:t>
            </a:r>
            <a:r>
              <a:rPr lang="en-US" b="1" u="sng" dirty="0"/>
              <a:t>/ </a:t>
            </a:r>
            <a:r>
              <a:rPr lang="en-US" b="1" u="sng" dirty="0">
                <a:highlight>
                  <a:srgbClr val="FFFF00"/>
                </a:highlight>
              </a:rPr>
              <a:t>20%</a:t>
            </a:r>
            <a:endParaRPr lang="en-US" sz="4800" dirty="0">
              <a:highlight>
                <a:srgbClr val="FFFF00"/>
              </a:highlight>
            </a:endParaRPr>
          </a:p>
          <a:p>
            <a:r>
              <a:rPr lang="en-US" dirty="0"/>
              <a:t>		Lab Work		80% </a:t>
            </a:r>
            <a:r>
              <a:rPr lang="en-US" b="1" u="sng" dirty="0"/>
              <a:t>/ </a:t>
            </a:r>
            <a:r>
              <a:rPr lang="en-US" b="1" u="sng" dirty="0">
                <a:highlight>
                  <a:srgbClr val="FFFF00"/>
                </a:highlight>
              </a:rPr>
              <a:t>20%</a:t>
            </a:r>
          </a:p>
          <a:p>
            <a:r>
              <a:rPr lang="en-US" dirty="0"/>
              <a:t>		X-rays		80% </a:t>
            </a:r>
            <a:r>
              <a:rPr lang="en-US" b="1" u="sng" dirty="0"/>
              <a:t>/ </a:t>
            </a:r>
            <a:r>
              <a:rPr lang="en-US" b="1" u="sng" dirty="0">
                <a:highlight>
                  <a:srgbClr val="FFFF00"/>
                </a:highlight>
              </a:rPr>
              <a:t>20%</a:t>
            </a:r>
          </a:p>
          <a:p>
            <a:r>
              <a:rPr lang="en-US" dirty="0"/>
              <a:t>		Other Services	80% </a:t>
            </a:r>
            <a:r>
              <a:rPr lang="en-US" b="1" u="sng" dirty="0"/>
              <a:t>/ </a:t>
            </a:r>
            <a:r>
              <a:rPr lang="en-US" b="1" u="sng" dirty="0">
                <a:highlight>
                  <a:srgbClr val="FFFF00"/>
                </a:highlight>
              </a:rPr>
              <a:t>20%</a:t>
            </a:r>
          </a:p>
        </p:txBody>
      </p:sp>
      <p:pic>
        <p:nvPicPr>
          <p:cNvPr id="12" name="Picture 11">
            <a:extLst>
              <a:ext uri="{FF2B5EF4-FFF2-40B4-BE49-F238E27FC236}">
                <a16:creationId xmlns:a16="http://schemas.microsoft.com/office/drawing/2014/main" id="{56540EDE-CCE7-4FEB-AEAD-A0EE0F00F4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45465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2:  </a:t>
            </a:r>
            <a:r>
              <a:rPr lang="en-US" dirty="0">
                <a:solidFill>
                  <a:schemeClr val="accent2"/>
                </a:solidFill>
              </a:rPr>
              <a:t>Medicare Supp + Rx</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sp>
        <p:nvSpPr>
          <p:cNvPr id="12" name="TextBox 11" descr="Originall Medicare coverage choice" title="Original Medicare coverage choice">
            <a:extLst>
              <a:ext uri="{FF2B5EF4-FFF2-40B4-BE49-F238E27FC236}">
                <a16:creationId xmlns:a16="http://schemas.microsoft.com/office/drawing/2014/main" id="{6CAF5E76-0C73-4E94-B1BC-696D1DDD77A2}"/>
              </a:ext>
            </a:extLst>
          </p:cNvPr>
          <p:cNvSpPr txBox="1"/>
          <p:nvPr/>
        </p:nvSpPr>
        <p:spPr>
          <a:xfrm>
            <a:off x="4045173" y="1101846"/>
            <a:ext cx="2630392" cy="395238"/>
          </a:xfrm>
          <a:prstGeom prst="rect">
            <a:avLst/>
          </a:prstGeom>
          <a:noFill/>
        </p:spPr>
        <p:txBody>
          <a:bodyPr wrap="square" rtlCol="0">
            <a:spAutoFit/>
          </a:bodyPr>
          <a:lstStyle/>
          <a:p>
            <a:pPr algn="ctr"/>
            <a:r>
              <a:rPr lang="en-US" sz="2000" b="1" dirty="0">
                <a:solidFill>
                  <a:schemeClr val="accent4">
                    <a:lumMod val="25000"/>
                  </a:schemeClr>
                </a:solidFill>
              </a:rPr>
              <a:t>Original Medicare</a:t>
            </a:r>
          </a:p>
        </p:txBody>
      </p:sp>
      <p:sp>
        <p:nvSpPr>
          <p:cNvPr id="13" name="Rectangle 12" descr="Hospital Insurance" title="Part A Hospital Insurance">
            <a:extLst>
              <a:ext uri="{FF2B5EF4-FFF2-40B4-BE49-F238E27FC236}">
                <a16:creationId xmlns:a16="http://schemas.microsoft.com/office/drawing/2014/main" id="{5780C2DD-68BD-4B16-8917-81ACF26913E1}"/>
              </a:ext>
            </a:extLst>
          </p:cNvPr>
          <p:cNvSpPr/>
          <p:nvPr/>
        </p:nvSpPr>
        <p:spPr>
          <a:xfrm>
            <a:off x="3591447" y="1491111"/>
            <a:ext cx="1459089" cy="117294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A</a:t>
            </a:r>
          </a:p>
          <a:p>
            <a:pPr algn="ctr"/>
            <a:r>
              <a:rPr lang="en-US" sz="2000" dirty="0">
                <a:solidFill>
                  <a:schemeClr val="accent4">
                    <a:lumMod val="25000"/>
                  </a:schemeClr>
                </a:solidFill>
              </a:rPr>
              <a:t>Hospital Insurance</a:t>
            </a:r>
          </a:p>
        </p:txBody>
      </p:sp>
      <p:sp>
        <p:nvSpPr>
          <p:cNvPr id="14" name="Rectangle 13" descr="Medical Insurance" title="Part B Medical Insurance">
            <a:extLst>
              <a:ext uri="{FF2B5EF4-FFF2-40B4-BE49-F238E27FC236}">
                <a16:creationId xmlns:a16="http://schemas.microsoft.com/office/drawing/2014/main" id="{C52367B9-5D54-4042-90E3-904B418317B5}"/>
              </a:ext>
            </a:extLst>
          </p:cNvPr>
          <p:cNvSpPr/>
          <p:nvPr/>
        </p:nvSpPr>
        <p:spPr>
          <a:xfrm>
            <a:off x="5525941" y="1491111"/>
            <a:ext cx="1387909" cy="1164307"/>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B</a:t>
            </a:r>
          </a:p>
          <a:p>
            <a:pPr algn="ctr"/>
            <a:r>
              <a:rPr lang="en-US" sz="2000" dirty="0">
                <a:solidFill>
                  <a:schemeClr val="accent4">
                    <a:lumMod val="25000"/>
                  </a:schemeClr>
                </a:solidFill>
              </a:rPr>
              <a:t>Medical Insurance</a:t>
            </a:r>
          </a:p>
        </p:txBody>
      </p:sp>
      <p:cxnSp>
        <p:nvCxnSpPr>
          <p:cNvPr id="16" name="Straight Arrow Connector 15" descr="Arrow pointing to Medicare Supplement Insurance (Medigap) Policy as a coverage option." title="Arrow pointing to Medicare Supplement Insurance (Medigap) Policy as a coverage option">
            <a:extLst>
              <a:ext uri="{FF2B5EF4-FFF2-40B4-BE49-F238E27FC236}">
                <a16:creationId xmlns:a16="http://schemas.microsoft.com/office/drawing/2014/main" id="{DBD1476E-C1DE-46AD-89A2-5F56BA7EBEF3}"/>
              </a:ext>
            </a:extLst>
          </p:cNvPr>
          <p:cNvCxnSpPr/>
          <p:nvPr/>
        </p:nvCxnSpPr>
        <p:spPr>
          <a:xfrm flipH="1">
            <a:off x="4298528" y="2640987"/>
            <a:ext cx="988172" cy="67229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D as a coverage option." title="Arrow pointing to Part D as a coverage option">
            <a:extLst>
              <a:ext uri="{FF2B5EF4-FFF2-40B4-BE49-F238E27FC236}">
                <a16:creationId xmlns:a16="http://schemas.microsoft.com/office/drawing/2014/main" id="{8451B9D4-1A13-413B-AFDE-DF01610ED636}"/>
              </a:ext>
            </a:extLst>
          </p:cNvPr>
          <p:cNvCxnSpPr/>
          <p:nvPr/>
        </p:nvCxnSpPr>
        <p:spPr>
          <a:xfrm>
            <a:off x="5286700" y="2640987"/>
            <a:ext cx="1130549" cy="67229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descr="Straight arrow between Part A and Part B." title="Straight arrow between Part A and Part B">
            <a:extLst>
              <a:ext uri="{FF2B5EF4-FFF2-40B4-BE49-F238E27FC236}">
                <a16:creationId xmlns:a16="http://schemas.microsoft.com/office/drawing/2014/main" id="{23939F76-C2EA-490A-8F26-EC007D4ED656}"/>
              </a:ext>
            </a:extLst>
          </p:cNvPr>
          <p:cNvCxnSpPr/>
          <p:nvPr/>
        </p:nvCxnSpPr>
        <p:spPr>
          <a:xfrm>
            <a:off x="5279553" y="2179021"/>
            <a:ext cx="640" cy="47639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1" name="TextBox 20" descr="You can add" title="You can add">
            <a:extLst>
              <a:ext uri="{FF2B5EF4-FFF2-40B4-BE49-F238E27FC236}">
                <a16:creationId xmlns:a16="http://schemas.microsoft.com/office/drawing/2014/main" id="{E420E2DA-76FD-42B8-AB81-35F9668CDA6B}"/>
              </a:ext>
            </a:extLst>
          </p:cNvPr>
          <p:cNvSpPr txBox="1"/>
          <p:nvPr/>
        </p:nvSpPr>
        <p:spPr>
          <a:xfrm>
            <a:off x="4672380" y="2996786"/>
            <a:ext cx="1640193" cy="364836"/>
          </a:xfrm>
          <a:prstGeom prst="rect">
            <a:avLst/>
          </a:prstGeom>
          <a:noFill/>
        </p:spPr>
        <p:txBody>
          <a:bodyPr wrap="none" rtlCol="0">
            <a:spAutoFit/>
          </a:bodyPr>
          <a:lstStyle/>
          <a:p>
            <a:r>
              <a:rPr lang="en-US" b="1" dirty="0">
                <a:solidFill>
                  <a:schemeClr val="accent4">
                    <a:lumMod val="25000"/>
                  </a:schemeClr>
                </a:solidFill>
              </a:rPr>
              <a:t>You can add</a:t>
            </a:r>
          </a:p>
        </p:txBody>
      </p:sp>
      <p:sp>
        <p:nvSpPr>
          <p:cNvPr id="22" name="Rectangle 21" descr="Also known as Medigap policy" title="Medicare Supplement Insurance (Medigap) Policy">
            <a:extLst>
              <a:ext uri="{FF2B5EF4-FFF2-40B4-BE49-F238E27FC236}">
                <a16:creationId xmlns:a16="http://schemas.microsoft.com/office/drawing/2014/main" id="{7AA3BA37-103A-47E2-A76F-711056AD35E5}"/>
              </a:ext>
            </a:extLst>
          </p:cNvPr>
          <p:cNvSpPr/>
          <p:nvPr/>
        </p:nvSpPr>
        <p:spPr>
          <a:xfrm>
            <a:off x="3109929" y="3393796"/>
            <a:ext cx="2176771" cy="1530974"/>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Medicare Supplement Insurance (Medigap) Policy</a:t>
            </a:r>
          </a:p>
        </p:txBody>
      </p:sp>
      <p:sp>
        <p:nvSpPr>
          <p:cNvPr id="23" name="Rectangle 22" descr="Precription Drug Coverage" title="Part D Prescription Drug Coverage">
            <a:extLst>
              <a:ext uri="{FF2B5EF4-FFF2-40B4-BE49-F238E27FC236}">
                <a16:creationId xmlns:a16="http://schemas.microsoft.com/office/drawing/2014/main" id="{3A5CFF3B-C29C-465F-8523-62EB9F741535}"/>
              </a:ext>
            </a:extLst>
          </p:cNvPr>
          <p:cNvSpPr/>
          <p:nvPr/>
        </p:nvSpPr>
        <p:spPr>
          <a:xfrm>
            <a:off x="5360369" y="3382755"/>
            <a:ext cx="2215682" cy="1542015"/>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D</a:t>
            </a:r>
          </a:p>
          <a:p>
            <a:pPr algn="ctr"/>
            <a:r>
              <a:rPr lang="en-US" sz="2000" dirty="0">
                <a:solidFill>
                  <a:schemeClr val="accent4">
                    <a:lumMod val="25000"/>
                  </a:schemeClr>
                </a:solidFill>
              </a:rPr>
              <a:t>Prescription Drug Coverage</a:t>
            </a:r>
          </a:p>
          <a:p>
            <a:pPr algn="ctr"/>
            <a:r>
              <a:rPr lang="en-US" sz="2000" dirty="0">
                <a:solidFill>
                  <a:schemeClr val="accent4">
                    <a:lumMod val="25000"/>
                  </a:schemeClr>
                </a:solidFill>
              </a:rPr>
              <a:t>(PDP)</a:t>
            </a:r>
          </a:p>
        </p:txBody>
      </p:sp>
      <p:pic>
        <p:nvPicPr>
          <p:cNvPr id="24" name="Picture 23">
            <a:extLst>
              <a:ext uri="{FF2B5EF4-FFF2-40B4-BE49-F238E27FC236}">
                <a16:creationId xmlns:a16="http://schemas.microsoft.com/office/drawing/2014/main" id="{D2639E64-5923-4D37-AC5E-4A1F285050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71245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352800" y="1131367"/>
            <a:ext cx="4876800" cy="2880765"/>
          </a:xfrm>
        </p:spPr>
        <p:txBody>
          <a:bodyPr>
            <a:normAutofit/>
          </a:bodyPr>
          <a:lstStyle/>
          <a:p>
            <a:pPr marL="342900" indent="-342900">
              <a:buFont typeface="Arial" panose="020B0604020202020204" pitchFamily="34" charset="0"/>
              <a:buChar char="•"/>
            </a:pPr>
            <a:r>
              <a:rPr lang="en-US" dirty="0">
                <a:solidFill>
                  <a:schemeClr val="tx1"/>
                </a:solidFill>
              </a:rPr>
              <a:t>Medicare Overview – A B D &amp; C</a:t>
            </a:r>
          </a:p>
          <a:p>
            <a:pPr marL="342900" indent="-342900">
              <a:buFont typeface="Arial" panose="020B0604020202020204" pitchFamily="34" charset="0"/>
              <a:buChar char="•"/>
            </a:pPr>
            <a:r>
              <a:rPr lang="en-US" dirty="0">
                <a:solidFill>
                  <a:schemeClr val="tx1"/>
                </a:solidFill>
              </a:rPr>
              <a:t>The 3 Medicare paths</a:t>
            </a:r>
          </a:p>
          <a:p>
            <a:pPr marL="342900" indent="-342900">
              <a:buFont typeface="Arial" panose="020B0604020202020204" pitchFamily="34" charset="0"/>
              <a:buChar char="•"/>
            </a:pPr>
            <a:r>
              <a:rPr lang="en-US" dirty="0">
                <a:solidFill>
                  <a:schemeClr val="tx1"/>
                </a:solidFill>
              </a:rPr>
              <a:t>Case Study</a:t>
            </a:r>
          </a:p>
          <a:p>
            <a:pPr marL="342900" indent="-342900">
              <a:buFont typeface="Arial" panose="020B0604020202020204" pitchFamily="34" charset="0"/>
              <a:buChar char="•"/>
            </a:pPr>
            <a:r>
              <a:rPr lang="en-US" dirty="0">
                <a:solidFill>
                  <a:schemeClr val="tx1"/>
                </a:solidFill>
              </a:rPr>
              <a:t>AEP/ MA-OEP</a:t>
            </a:r>
          </a:p>
          <a:p>
            <a:pPr marL="342900" indent="-342900">
              <a:buFont typeface="Arial" panose="020B0604020202020204" pitchFamily="34" charset="0"/>
              <a:buChar char="•"/>
            </a:pPr>
            <a:r>
              <a:rPr lang="en-US" dirty="0">
                <a:solidFill>
                  <a:schemeClr val="tx1"/>
                </a:solidFill>
              </a:rPr>
              <a:t>Next Steps</a:t>
            </a:r>
          </a:p>
        </p:txBody>
      </p:sp>
      <p:sp>
        <p:nvSpPr>
          <p:cNvPr id="4" name="Title 3"/>
          <p:cNvSpPr>
            <a:spLocks noGrp="1"/>
          </p:cNvSpPr>
          <p:nvPr>
            <p:ph type="title"/>
          </p:nvPr>
        </p:nvSpPr>
        <p:spPr>
          <a:xfrm>
            <a:off x="0" y="136350"/>
            <a:ext cx="9144000" cy="708422"/>
          </a:xfrm>
        </p:spPr>
        <p:txBody>
          <a:bodyPr/>
          <a:lstStyle/>
          <a:p>
            <a:pPr algn="ctr"/>
            <a:r>
              <a:rPr lang="en-US" dirty="0">
                <a:solidFill>
                  <a:schemeClr val="tx1"/>
                </a:solidFill>
              </a:rPr>
              <a:t>Presentation </a:t>
            </a:r>
            <a:r>
              <a:rPr lang="en-US" dirty="0">
                <a:solidFill>
                  <a:schemeClr val="accent2"/>
                </a:solidFill>
              </a:rPr>
              <a:t>Agenda</a:t>
            </a:r>
            <a:endParaRPr lang="en-US" dirty="0">
              <a:solidFill>
                <a:schemeClr val="tx1"/>
              </a:solidFill>
            </a:endParaRPr>
          </a:p>
        </p:txBody>
      </p:sp>
      <p:sp>
        <p:nvSpPr>
          <p:cNvPr id="12" name="children">
            <a:extLst>
              <a:ext uri="{FF2B5EF4-FFF2-40B4-BE49-F238E27FC236}">
                <a16:creationId xmlns:a16="http://schemas.microsoft.com/office/drawing/2014/main" id="{C78818E5-5F84-4D18-BDC4-87BC716315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4" name="vacation">
            <a:extLst>
              <a:ext uri="{FF2B5EF4-FFF2-40B4-BE49-F238E27FC236}">
                <a16:creationId xmlns:a16="http://schemas.microsoft.com/office/drawing/2014/main" id="{4277B420-6A65-478D-BC0D-C128A23E8DBC}"/>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pic>
        <p:nvPicPr>
          <p:cNvPr id="3" name="Picture 2">
            <a:extLst>
              <a:ext uri="{FF2B5EF4-FFF2-40B4-BE49-F238E27FC236}">
                <a16:creationId xmlns:a16="http://schemas.microsoft.com/office/drawing/2014/main" id="{3877F49E-EC36-49D4-AEB9-F3C530EF4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047749"/>
            <a:ext cx="2386231" cy="2982789"/>
          </a:xfrm>
          <a:prstGeom prst="rect">
            <a:avLst/>
          </a:prstGeom>
        </p:spPr>
      </p:pic>
      <p:pic>
        <p:nvPicPr>
          <p:cNvPr id="10" name="Picture 9">
            <a:extLst>
              <a:ext uri="{FF2B5EF4-FFF2-40B4-BE49-F238E27FC236}">
                <a16:creationId xmlns:a16="http://schemas.microsoft.com/office/drawing/2014/main" id="{26B6C7D4-F79F-4A95-AB68-F717135D79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991509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2:  </a:t>
            </a:r>
            <a:r>
              <a:rPr lang="en-US" dirty="0">
                <a:solidFill>
                  <a:schemeClr val="accent2"/>
                </a:solidFill>
              </a:rPr>
              <a:t>Medicare Supp + Rx</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pic>
        <p:nvPicPr>
          <p:cNvPr id="14" name="Picture 13">
            <a:extLst>
              <a:ext uri="{FF2B5EF4-FFF2-40B4-BE49-F238E27FC236}">
                <a16:creationId xmlns:a16="http://schemas.microsoft.com/office/drawing/2014/main" id="{EF3BCA82-FB21-4525-B34D-03548F3963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8354076" y="4633669"/>
            <a:ext cx="734650" cy="526117"/>
          </a:xfrm>
          <a:prstGeom prst="rect">
            <a:avLst/>
          </a:prstGeom>
        </p:spPr>
      </p:pic>
      <p:sp>
        <p:nvSpPr>
          <p:cNvPr id="2" name="Rectangle: Rounded Corners 1">
            <a:extLst>
              <a:ext uri="{FF2B5EF4-FFF2-40B4-BE49-F238E27FC236}">
                <a16:creationId xmlns:a16="http://schemas.microsoft.com/office/drawing/2014/main" id="{9B0A1C83-E0E1-4F98-B4CD-32D379455BB2}"/>
              </a:ext>
            </a:extLst>
          </p:cNvPr>
          <p:cNvSpPr/>
          <p:nvPr/>
        </p:nvSpPr>
        <p:spPr>
          <a:xfrm>
            <a:off x="4919819" y="1567531"/>
            <a:ext cx="451922" cy="3002743"/>
          </a:xfrm>
          <a:prstGeom prst="roundRect">
            <a:avLst/>
          </a:prstGeom>
          <a:solidFill>
            <a:srgbClr val="FFDDE5">
              <a:alpha val="5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352F0D0-A164-4ACA-8E55-7D208CCF43C8}"/>
              </a:ext>
            </a:extLst>
          </p:cNvPr>
          <p:cNvSpPr/>
          <p:nvPr/>
        </p:nvSpPr>
        <p:spPr>
          <a:xfrm>
            <a:off x="5946325" y="1567531"/>
            <a:ext cx="473042" cy="3002743"/>
          </a:xfrm>
          <a:prstGeom prst="roundRect">
            <a:avLst/>
          </a:prstGeom>
          <a:solidFill>
            <a:srgbClr val="FFDDE5">
              <a:alpha val="5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D06ABE3-CC37-4FE6-937D-00F3EB55200A}"/>
              </a:ext>
            </a:extLst>
          </p:cNvPr>
          <p:cNvPicPr>
            <a:picLocks noChangeAspect="1"/>
          </p:cNvPicPr>
          <p:nvPr/>
        </p:nvPicPr>
        <p:blipFill rotWithShape="1">
          <a:blip r:embed="rId5">
            <a:extLst>
              <a:ext uri="{28A0092B-C50C-407E-A947-70E740481C1C}">
                <a14:useLocalDpi xmlns:a14="http://schemas.microsoft.com/office/drawing/2010/main" val="0"/>
              </a:ext>
            </a:extLst>
          </a:blip>
          <a:srcRect l="6096" t="7298" r="16469" b="38958"/>
          <a:stretch/>
        </p:blipFill>
        <p:spPr>
          <a:xfrm>
            <a:off x="2362200" y="1058738"/>
            <a:ext cx="6725746" cy="3607104"/>
          </a:xfrm>
          <a:prstGeom prst="rect">
            <a:avLst/>
          </a:prstGeom>
        </p:spPr>
      </p:pic>
      <p:sp>
        <p:nvSpPr>
          <p:cNvPr id="5" name="Rectangle: Rounded Corners 4">
            <a:extLst>
              <a:ext uri="{FF2B5EF4-FFF2-40B4-BE49-F238E27FC236}">
                <a16:creationId xmlns:a16="http://schemas.microsoft.com/office/drawing/2014/main" id="{075B8A36-C63E-4405-8BF2-511B400643FC}"/>
              </a:ext>
            </a:extLst>
          </p:cNvPr>
          <p:cNvSpPr/>
          <p:nvPr/>
        </p:nvSpPr>
        <p:spPr>
          <a:xfrm>
            <a:off x="4940611" y="1567531"/>
            <a:ext cx="394737" cy="3002743"/>
          </a:xfrm>
          <a:prstGeom prst="round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0D9A635-82CE-4A07-AF84-9BDA7AC593C3}"/>
              </a:ext>
            </a:extLst>
          </p:cNvPr>
          <p:cNvSpPr/>
          <p:nvPr/>
        </p:nvSpPr>
        <p:spPr>
          <a:xfrm>
            <a:off x="5978118" y="1581150"/>
            <a:ext cx="394737" cy="3002743"/>
          </a:xfrm>
          <a:prstGeom prst="round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1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2:  </a:t>
            </a:r>
            <a:r>
              <a:rPr lang="en-US" dirty="0">
                <a:solidFill>
                  <a:schemeClr val="accent2"/>
                </a:solidFill>
              </a:rPr>
              <a:t>Rx = PDP</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sp>
        <p:nvSpPr>
          <p:cNvPr id="12" name="TextBox 11" descr="Medicare Advantage Plan" title="Medicare Advantage Plan">
            <a:extLst>
              <a:ext uri="{FF2B5EF4-FFF2-40B4-BE49-F238E27FC236}">
                <a16:creationId xmlns:a16="http://schemas.microsoft.com/office/drawing/2014/main" id="{F0BB7741-EF65-4ADA-BCD0-A43A361A8B93}"/>
              </a:ext>
            </a:extLst>
          </p:cNvPr>
          <p:cNvSpPr txBox="1"/>
          <p:nvPr/>
        </p:nvSpPr>
        <p:spPr>
          <a:xfrm>
            <a:off x="2387307" y="1325904"/>
            <a:ext cx="5785516" cy="1938992"/>
          </a:xfrm>
          <a:prstGeom prst="rect">
            <a:avLst/>
          </a:prstGeom>
          <a:noFill/>
        </p:spPr>
        <p:txBody>
          <a:bodyPr wrap="square" rtlCol="0">
            <a:spAutoFit/>
          </a:bodyPr>
          <a:lstStyle/>
          <a:p>
            <a:pPr algn="ctr"/>
            <a:r>
              <a:rPr lang="en-US" sz="2400" b="1" dirty="0"/>
              <a:t>Monthly Premium on Part D Plans</a:t>
            </a:r>
          </a:p>
          <a:p>
            <a:pPr marL="514350" indent="-514350">
              <a:buFont typeface="+mj-lt"/>
              <a:buAutoNum type="arabicPeriod"/>
            </a:pPr>
            <a:r>
              <a:rPr lang="en-US" sz="2400" b="1" dirty="0">
                <a:solidFill>
                  <a:schemeClr val="accent4">
                    <a:lumMod val="25000"/>
                  </a:schemeClr>
                </a:solidFill>
              </a:rPr>
              <a:t>Deductible $590.00</a:t>
            </a:r>
          </a:p>
          <a:p>
            <a:pPr marL="514350" indent="-514350">
              <a:buFont typeface="+mj-lt"/>
              <a:buAutoNum type="arabicPeriod"/>
            </a:pPr>
            <a:r>
              <a:rPr lang="en-US" sz="2400" b="1" dirty="0">
                <a:solidFill>
                  <a:schemeClr val="accent4">
                    <a:lumMod val="25000"/>
                  </a:schemeClr>
                </a:solidFill>
              </a:rPr>
              <a:t>Initial Coverage Limit – 75%/25%</a:t>
            </a:r>
          </a:p>
          <a:p>
            <a:pPr marL="514350" indent="-514350">
              <a:buFont typeface="+mj-lt"/>
              <a:buAutoNum type="arabicPeriod"/>
            </a:pPr>
            <a:r>
              <a:rPr lang="en-US" sz="2400" b="1" dirty="0">
                <a:solidFill>
                  <a:schemeClr val="accent4">
                    <a:lumMod val="25000"/>
                  </a:schemeClr>
                </a:solidFill>
              </a:rPr>
              <a:t>Max out of pocket $2000.00</a:t>
            </a:r>
          </a:p>
          <a:p>
            <a:pPr marL="514350" indent="-514350">
              <a:buFont typeface="+mj-lt"/>
              <a:buAutoNum type="arabicPeriod"/>
            </a:pPr>
            <a:r>
              <a:rPr lang="en-US" sz="2400" b="1" dirty="0">
                <a:solidFill>
                  <a:schemeClr val="accent4">
                    <a:lumMod val="25000"/>
                  </a:schemeClr>
                </a:solidFill>
              </a:rPr>
              <a:t>No Catastrophic </a:t>
            </a:r>
            <a:endParaRPr lang="en-US" sz="2800" b="1" dirty="0">
              <a:solidFill>
                <a:schemeClr val="accent4">
                  <a:lumMod val="25000"/>
                </a:schemeClr>
              </a:solidFill>
            </a:endParaRPr>
          </a:p>
        </p:txBody>
      </p:sp>
      <p:pic>
        <p:nvPicPr>
          <p:cNvPr id="5" name="Picture 4">
            <a:extLst>
              <a:ext uri="{FF2B5EF4-FFF2-40B4-BE49-F238E27FC236}">
                <a16:creationId xmlns:a16="http://schemas.microsoft.com/office/drawing/2014/main" id="{86499268-1D0A-490D-BD55-EE59CD8F1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93342"/>
            <a:ext cx="1870070" cy="1657350"/>
          </a:xfrm>
          <a:prstGeom prst="rect">
            <a:avLst/>
          </a:prstGeom>
        </p:spPr>
      </p:pic>
      <p:pic>
        <p:nvPicPr>
          <p:cNvPr id="13" name="Picture 12">
            <a:extLst>
              <a:ext uri="{FF2B5EF4-FFF2-40B4-BE49-F238E27FC236}">
                <a16:creationId xmlns:a16="http://schemas.microsoft.com/office/drawing/2014/main" id="{1F125552-53EE-49BB-8B11-335EC17BEB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0168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2:  </a:t>
            </a:r>
            <a:r>
              <a:rPr lang="en-US" dirty="0">
                <a:solidFill>
                  <a:schemeClr val="accent2"/>
                </a:solidFill>
              </a:rPr>
              <a:t>Prescription Drug Plan</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sp>
        <p:nvSpPr>
          <p:cNvPr id="14" name="TextBox 13" descr="Medicare Advantage Plan" title="Medicare Advantage Plan">
            <a:extLst>
              <a:ext uri="{FF2B5EF4-FFF2-40B4-BE49-F238E27FC236}">
                <a16:creationId xmlns:a16="http://schemas.microsoft.com/office/drawing/2014/main" id="{76D8043B-F327-40E5-A339-E5633F2A0F37}"/>
              </a:ext>
            </a:extLst>
          </p:cNvPr>
          <p:cNvSpPr txBox="1"/>
          <p:nvPr/>
        </p:nvSpPr>
        <p:spPr>
          <a:xfrm>
            <a:off x="2534041" y="967304"/>
            <a:ext cx="5745858" cy="523220"/>
          </a:xfrm>
          <a:prstGeom prst="rect">
            <a:avLst/>
          </a:prstGeom>
          <a:noFill/>
        </p:spPr>
        <p:txBody>
          <a:bodyPr wrap="square" rtlCol="0">
            <a:spAutoFit/>
          </a:bodyPr>
          <a:lstStyle/>
          <a:p>
            <a:pPr algn="ctr"/>
            <a:r>
              <a:rPr lang="en-US" sz="2800" b="1" dirty="0"/>
              <a:t>Initial Coverage Limit </a:t>
            </a:r>
            <a:r>
              <a:rPr lang="en-US" sz="2800" b="1" u="sng" dirty="0"/>
              <a:t>Formulary Tiers</a:t>
            </a:r>
            <a:endParaRPr lang="en-US" sz="3200" b="1" u="sng" dirty="0">
              <a:solidFill>
                <a:schemeClr val="accent4">
                  <a:lumMod val="25000"/>
                </a:schemeClr>
              </a:solidFill>
            </a:endParaRPr>
          </a:p>
        </p:txBody>
      </p:sp>
      <p:sp>
        <p:nvSpPr>
          <p:cNvPr id="15" name="TextBox 14" descr="Medicare Advantage Plan" title="Medicare Advantage Plan">
            <a:extLst>
              <a:ext uri="{FF2B5EF4-FFF2-40B4-BE49-F238E27FC236}">
                <a16:creationId xmlns:a16="http://schemas.microsoft.com/office/drawing/2014/main" id="{891B4BBB-CC1E-45A2-B915-7BC575F052CB}"/>
              </a:ext>
            </a:extLst>
          </p:cNvPr>
          <p:cNvSpPr txBox="1"/>
          <p:nvPr/>
        </p:nvSpPr>
        <p:spPr>
          <a:xfrm>
            <a:off x="2438400" y="1536086"/>
            <a:ext cx="2895600" cy="954107"/>
          </a:xfrm>
          <a:prstGeom prst="rect">
            <a:avLst/>
          </a:prstGeom>
          <a:noFill/>
        </p:spPr>
        <p:txBody>
          <a:bodyPr wrap="square" rtlCol="0">
            <a:spAutoFit/>
          </a:bodyPr>
          <a:lstStyle/>
          <a:p>
            <a:pPr algn="ctr"/>
            <a:r>
              <a:rPr lang="en-US" sz="2800" b="1" dirty="0"/>
              <a:t>Tier 1</a:t>
            </a:r>
          </a:p>
          <a:p>
            <a:pPr algn="ctr"/>
            <a:r>
              <a:rPr lang="en-US" sz="2800" b="1" dirty="0">
                <a:solidFill>
                  <a:schemeClr val="accent4">
                    <a:lumMod val="25000"/>
                  </a:schemeClr>
                </a:solidFill>
              </a:rPr>
              <a:t>Inexpensive Drugs</a:t>
            </a:r>
            <a:endParaRPr lang="en-US" sz="3200" b="1" dirty="0">
              <a:solidFill>
                <a:schemeClr val="accent4">
                  <a:lumMod val="25000"/>
                </a:schemeClr>
              </a:solidFill>
            </a:endParaRPr>
          </a:p>
        </p:txBody>
      </p:sp>
      <p:sp>
        <p:nvSpPr>
          <p:cNvPr id="16" name="TextBox 15" descr="Medicare Advantage Plan" title="Medicare Advantage Plan">
            <a:extLst>
              <a:ext uri="{FF2B5EF4-FFF2-40B4-BE49-F238E27FC236}">
                <a16:creationId xmlns:a16="http://schemas.microsoft.com/office/drawing/2014/main" id="{6D490B2F-7093-461C-8C7B-558A7A70F265}"/>
              </a:ext>
            </a:extLst>
          </p:cNvPr>
          <p:cNvSpPr txBox="1"/>
          <p:nvPr/>
        </p:nvSpPr>
        <p:spPr>
          <a:xfrm>
            <a:off x="6146299" y="1536085"/>
            <a:ext cx="2590800" cy="954107"/>
          </a:xfrm>
          <a:prstGeom prst="rect">
            <a:avLst/>
          </a:prstGeom>
          <a:noFill/>
        </p:spPr>
        <p:txBody>
          <a:bodyPr wrap="square" rtlCol="0">
            <a:spAutoFit/>
          </a:bodyPr>
          <a:lstStyle/>
          <a:p>
            <a:pPr algn="ctr"/>
            <a:r>
              <a:rPr lang="en-US" sz="2800" b="1" dirty="0"/>
              <a:t>Tier 5</a:t>
            </a:r>
          </a:p>
          <a:p>
            <a:pPr algn="ctr"/>
            <a:r>
              <a:rPr lang="en-US" sz="2800" b="1" dirty="0">
                <a:solidFill>
                  <a:schemeClr val="accent4">
                    <a:lumMod val="25000"/>
                  </a:schemeClr>
                </a:solidFill>
              </a:rPr>
              <a:t>Expensive Drugs</a:t>
            </a:r>
            <a:endParaRPr lang="en-US" sz="3200" b="1" dirty="0">
              <a:solidFill>
                <a:schemeClr val="accent4">
                  <a:lumMod val="25000"/>
                </a:schemeClr>
              </a:solidFill>
            </a:endParaRPr>
          </a:p>
        </p:txBody>
      </p:sp>
      <p:pic>
        <p:nvPicPr>
          <p:cNvPr id="18" name="Picture 17">
            <a:extLst>
              <a:ext uri="{FF2B5EF4-FFF2-40B4-BE49-F238E27FC236}">
                <a16:creationId xmlns:a16="http://schemas.microsoft.com/office/drawing/2014/main" id="{832E470C-515D-4FC7-BAF3-B465B9AD5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380" y="2535753"/>
            <a:ext cx="1163838" cy="1551784"/>
          </a:xfrm>
          <a:prstGeom prst="rect">
            <a:avLst/>
          </a:prstGeom>
        </p:spPr>
      </p:pic>
      <p:pic>
        <p:nvPicPr>
          <p:cNvPr id="20" name="Picture 19">
            <a:extLst>
              <a:ext uri="{FF2B5EF4-FFF2-40B4-BE49-F238E27FC236}">
                <a16:creationId xmlns:a16="http://schemas.microsoft.com/office/drawing/2014/main" id="{378C3731-7375-4D36-AE7D-AC2BE3D0E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553" y="2535753"/>
            <a:ext cx="1357812" cy="1551785"/>
          </a:xfrm>
          <a:prstGeom prst="rect">
            <a:avLst/>
          </a:prstGeom>
        </p:spPr>
      </p:pic>
      <p:sp>
        <p:nvSpPr>
          <p:cNvPr id="21" name="Arrow: Right 20">
            <a:extLst>
              <a:ext uri="{FF2B5EF4-FFF2-40B4-BE49-F238E27FC236}">
                <a16:creationId xmlns:a16="http://schemas.microsoft.com/office/drawing/2014/main" id="{93ACBA4F-F903-449E-B117-DEA70FF521F2}"/>
              </a:ext>
            </a:extLst>
          </p:cNvPr>
          <p:cNvSpPr/>
          <p:nvPr/>
        </p:nvSpPr>
        <p:spPr>
          <a:xfrm>
            <a:off x="5020285" y="2813248"/>
            <a:ext cx="1219200" cy="608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6CC0B9C-3CBF-4D8E-951F-8F1689BCE4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254051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3:  </a:t>
            </a:r>
            <a:r>
              <a:rPr lang="en-US" dirty="0">
                <a:solidFill>
                  <a:schemeClr val="accent2"/>
                </a:solidFill>
              </a:rPr>
              <a:t>Medicare Advantage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sp>
        <p:nvSpPr>
          <p:cNvPr id="22" name="Rectangle 21" descr="Part C Combines Part A, Part B, and usually D" title="Part C as a coverage option">
            <a:extLst>
              <a:ext uri="{FF2B5EF4-FFF2-40B4-BE49-F238E27FC236}">
                <a16:creationId xmlns:a16="http://schemas.microsoft.com/office/drawing/2014/main" id="{A8AAB6A2-4EA4-4288-8AE4-F3709BA88C04}"/>
              </a:ext>
            </a:extLst>
          </p:cNvPr>
          <p:cNvSpPr/>
          <p:nvPr/>
        </p:nvSpPr>
        <p:spPr>
          <a:xfrm>
            <a:off x="4141559" y="1314587"/>
            <a:ext cx="2522294" cy="1075139"/>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C</a:t>
            </a:r>
          </a:p>
          <a:p>
            <a:pPr algn="ctr"/>
            <a:r>
              <a:rPr lang="en-US" sz="2000" dirty="0">
                <a:solidFill>
                  <a:schemeClr val="accent4">
                    <a:lumMod val="25000"/>
                  </a:schemeClr>
                </a:solidFill>
              </a:rPr>
              <a:t>Combines </a:t>
            </a:r>
          </a:p>
          <a:p>
            <a:pPr algn="ctr"/>
            <a:r>
              <a:rPr lang="en-US" sz="2000" dirty="0">
                <a:solidFill>
                  <a:schemeClr val="accent4">
                    <a:lumMod val="25000"/>
                  </a:schemeClr>
                </a:solidFill>
              </a:rPr>
              <a:t>Part A and Part B</a:t>
            </a:r>
          </a:p>
        </p:txBody>
      </p:sp>
      <p:sp>
        <p:nvSpPr>
          <p:cNvPr id="23" name="TextBox 22" descr="May include, or you may be able to add." title="May include, or you may be able to add">
            <a:extLst>
              <a:ext uri="{FF2B5EF4-FFF2-40B4-BE49-F238E27FC236}">
                <a16:creationId xmlns:a16="http://schemas.microsoft.com/office/drawing/2014/main" id="{546A4AD7-6A94-44E9-8E06-CB60E21CBAAC}"/>
              </a:ext>
            </a:extLst>
          </p:cNvPr>
          <p:cNvSpPr txBox="1"/>
          <p:nvPr/>
        </p:nvSpPr>
        <p:spPr>
          <a:xfrm>
            <a:off x="3249803" y="2429987"/>
            <a:ext cx="4305804" cy="334432"/>
          </a:xfrm>
          <a:prstGeom prst="rect">
            <a:avLst/>
          </a:prstGeom>
          <a:noFill/>
        </p:spPr>
        <p:txBody>
          <a:bodyPr wrap="square" rtlCol="0">
            <a:spAutoFit/>
          </a:bodyPr>
          <a:lstStyle/>
          <a:p>
            <a:pPr algn="ctr"/>
            <a:r>
              <a:rPr lang="en-US" sz="1600" b="1" dirty="0">
                <a:solidFill>
                  <a:schemeClr val="accent4">
                    <a:lumMod val="25000"/>
                  </a:schemeClr>
                </a:solidFill>
              </a:rPr>
              <a:t>May include, or you may be able to add</a:t>
            </a:r>
          </a:p>
        </p:txBody>
      </p:sp>
      <p:sp>
        <p:nvSpPr>
          <p:cNvPr id="24" name="Rectangle 23" descr="Prescription Drug coverage. Most Part C plans cover prescription drugs. You may be able to add drug coverage to some plan types, if not already included.)" title="Part D Prescription Drug Coverage as a coverage choice">
            <a:extLst>
              <a:ext uri="{FF2B5EF4-FFF2-40B4-BE49-F238E27FC236}">
                <a16:creationId xmlns:a16="http://schemas.microsoft.com/office/drawing/2014/main" id="{6D961F61-F489-41F6-A6DB-443D9EFBDB9A}"/>
              </a:ext>
            </a:extLst>
          </p:cNvPr>
          <p:cNvSpPr/>
          <p:nvPr/>
        </p:nvSpPr>
        <p:spPr>
          <a:xfrm>
            <a:off x="3460424" y="2794634"/>
            <a:ext cx="3984859" cy="1953612"/>
          </a:xfrm>
          <a:prstGeom prst="rect">
            <a:avLst/>
          </a:prstGeom>
          <a:solidFill>
            <a:srgbClr val="FFFF00"/>
          </a:solidFill>
          <a:ln w="38100">
            <a:solidFill>
              <a:srgbClr val="EE1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lumMod val="25000"/>
                  </a:schemeClr>
                </a:solidFill>
              </a:rPr>
              <a:t>Part D</a:t>
            </a:r>
          </a:p>
          <a:p>
            <a:pPr algn="ctr"/>
            <a:r>
              <a:rPr lang="en-US" dirty="0">
                <a:solidFill>
                  <a:schemeClr val="accent4">
                    <a:lumMod val="25000"/>
                  </a:schemeClr>
                </a:solidFill>
              </a:rPr>
              <a:t>Prescription Drug Coverage</a:t>
            </a:r>
          </a:p>
          <a:p>
            <a:pPr algn="ctr"/>
            <a:r>
              <a:rPr lang="en-US" dirty="0">
                <a:solidFill>
                  <a:schemeClr val="accent4">
                    <a:lumMod val="25000"/>
                  </a:schemeClr>
                </a:solidFill>
              </a:rPr>
              <a:t>(98% of Part C plans cover prescription drugs. You may be able to add drug coverage to </a:t>
            </a:r>
            <a:r>
              <a:rPr lang="en-US" b="1" dirty="0">
                <a:solidFill>
                  <a:schemeClr val="accent4">
                    <a:lumMod val="25000"/>
                  </a:schemeClr>
                </a:solidFill>
              </a:rPr>
              <a:t>some</a:t>
            </a:r>
            <a:r>
              <a:rPr lang="en-US" dirty="0">
                <a:solidFill>
                  <a:schemeClr val="accent4">
                    <a:lumMod val="25000"/>
                  </a:schemeClr>
                </a:solidFill>
              </a:rPr>
              <a:t> plan types if </a:t>
            </a:r>
            <a:r>
              <a:rPr lang="en-US" i="1" dirty="0">
                <a:solidFill>
                  <a:schemeClr val="accent4">
                    <a:lumMod val="25000"/>
                  </a:schemeClr>
                </a:solidFill>
              </a:rPr>
              <a:t>not</a:t>
            </a:r>
            <a:r>
              <a:rPr lang="en-US" dirty="0">
                <a:solidFill>
                  <a:schemeClr val="accent4">
                    <a:lumMod val="25000"/>
                  </a:schemeClr>
                </a:solidFill>
              </a:rPr>
              <a:t> already included.)</a:t>
            </a:r>
          </a:p>
        </p:txBody>
      </p:sp>
      <p:sp>
        <p:nvSpPr>
          <p:cNvPr id="25" name="Rectangle 24">
            <a:extLst>
              <a:ext uri="{FF2B5EF4-FFF2-40B4-BE49-F238E27FC236}">
                <a16:creationId xmlns:a16="http://schemas.microsoft.com/office/drawing/2014/main" id="{A5DFF548-45B8-4B4F-95AC-64301665E8A1}"/>
              </a:ext>
            </a:extLst>
          </p:cNvPr>
          <p:cNvSpPr/>
          <p:nvPr/>
        </p:nvSpPr>
        <p:spPr>
          <a:xfrm>
            <a:off x="3276600" y="1245132"/>
            <a:ext cx="4305804" cy="36288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7D665D6-201D-4FE4-B9B9-97DB4E42E2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937793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3:  </a:t>
            </a:r>
            <a:r>
              <a:rPr lang="en-US" dirty="0">
                <a:solidFill>
                  <a:schemeClr val="accent2"/>
                </a:solidFill>
              </a:rPr>
              <a:t>Medicare Advantage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sp>
        <p:nvSpPr>
          <p:cNvPr id="13" name="TextBox 12" descr="Medicare Advantage Plan" title="Medicare Advantage Plan">
            <a:extLst>
              <a:ext uri="{FF2B5EF4-FFF2-40B4-BE49-F238E27FC236}">
                <a16:creationId xmlns:a16="http://schemas.microsoft.com/office/drawing/2014/main" id="{12B4BA48-85EF-4662-9ACB-99E8430DC52C}"/>
              </a:ext>
            </a:extLst>
          </p:cNvPr>
          <p:cNvSpPr txBox="1"/>
          <p:nvPr/>
        </p:nvSpPr>
        <p:spPr>
          <a:xfrm>
            <a:off x="2672227" y="1156463"/>
            <a:ext cx="4419599" cy="523220"/>
          </a:xfrm>
          <a:prstGeom prst="rect">
            <a:avLst/>
          </a:prstGeom>
          <a:noFill/>
        </p:spPr>
        <p:txBody>
          <a:bodyPr wrap="square" rtlCol="0">
            <a:spAutoFit/>
          </a:bodyPr>
          <a:lstStyle/>
          <a:p>
            <a:pPr algn="ctr"/>
            <a:r>
              <a:rPr lang="en-US" sz="2800" b="1" u="sng" dirty="0"/>
              <a:t>How MA plans work</a:t>
            </a:r>
            <a:endParaRPr lang="en-US" sz="3200" b="1" u="sng" dirty="0">
              <a:solidFill>
                <a:schemeClr val="accent4">
                  <a:lumMod val="25000"/>
                </a:schemeClr>
              </a:solidFill>
            </a:endParaRPr>
          </a:p>
        </p:txBody>
      </p:sp>
      <p:sp>
        <p:nvSpPr>
          <p:cNvPr id="14" name="TextBox 13" descr="Medicare Advantage Plan" title="Medicare Advantage Plan">
            <a:extLst>
              <a:ext uri="{FF2B5EF4-FFF2-40B4-BE49-F238E27FC236}">
                <a16:creationId xmlns:a16="http://schemas.microsoft.com/office/drawing/2014/main" id="{1C860595-6C04-4BEC-8359-E68D67B07F7A}"/>
              </a:ext>
            </a:extLst>
          </p:cNvPr>
          <p:cNvSpPr txBox="1"/>
          <p:nvPr/>
        </p:nvSpPr>
        <p:spPr>
          <a:xfrm>
            <a:off x="2225872" y="1906242"/>
            <a:ext cx="5187795" cy="1384995"/>
          </a:xfrm>
          <a:prstGeom prst="rect">
            <a:avLst/>
          </a:prstGeom>
          <a:noFill/>
        </p:spPr>
        <p:txBody>
          <a:bodyPr wrap="square" rtlCol="0">
            <a:spAutoFit/>
          </a:bodyPr>
          <a:lstStyle/>
          <a:p>
            <a:pPr algn="ctr"/>
            <a:r>
              <a:rPr lang="en-US" sz="2800" b="1" dirty="0"/>
              <a:t>Medicare pays plan for each member every month </a:t>
            </a:r>
          </a:p>
          <a:p>
            <a:pPr algn="ctr"/>
            <a:r>
              <a:rPr lang="en-US" sz="2800" b="1" dirty="0"/>
              <a:t>Amount varies by county</a:t>
            </a:r>
            <a:endParaRPr lang="en-US" sz="3200" b="1" dirty="0"/>
          </a:p>
        </p:txBody>
      </p:sp>
      <p:pic>
        <p:nvPicPr>
          <p:cNvPr id="15" name="Picture 14">
            <a:extLst>
              <a:ext uri="{FF2B5EF4-FFF2-40B4-BE49-F238E27FC236}">
                <a16:creationId xmlns:a16="http://schemas.microsoft.com/office/drawing/2014/main" id="{08240A5D-AF04-4144-B68F-D0BAA5593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1312616"/>
            <a:ext cx="1842276" cy="2402969"/>
          </a:xfrm>
          <a:prstGeom prst="rect">
            <a:avLst/>
          </a:prstGeom>
        </p:spPr>
      </p:pic>
      <p:pic>
        <p:nvPicPr>
          <p:cNvPr id="12" name="Picture 11">
            <a:extLst>
              <a:ext uri="{FF2B5EF4-FFF2-40B4-BE49-F238E27FC236}">
                <a16:creationId xmlns:a16="http://schemas.microsoft.com/office/drawing/2014/main" id="{25F11A67-1EB4-4F8B-95C1-6EE748C507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142305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3:  </a:t>
            </a:r>
            <a:r>
              <a:rPr lang="en-US" dirty="0">
                <a:solidFill>
                  <a:schemeClr val="accent2"/>
                </a:solidFill>
              </a:rPr>
              <a:t>Medicare Advantage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sp>
        <p:nvSpPr>
          <p:cNvPr id="14" name="TextBox 13" descr="Medicare Advantage Plan" title="Medicare Advantage Plan">
            <a:extLst>
              <a:ext uri="{FF2B5EF4-FFF2-40B4-BE49-F238E27FC236}">
                <a16:creationId xmlns:a16="http://schemas.microsoft.com/office/drawing/2014/main" id="{6D912719-5F73-4434-8856-AD259CBAD08A}"/>
              </a:ext>
            </a:extLst>
          </p:cNvPr>
          <p:cNvSpPr txBox="1"/>
          <p:nvPr/>
        </p:nvSpPr>
        <p:spPr>
          <a:xfrm>
            <a:off x="2959411" y="841772"/>
            <a:ext cx="5029200" cy="523220"/>
          </a:xfrm>
          <a:prstGeom prst="rect">
            <a:avLst/>
          </a:prstGeom>
          <a:noFill/>
        </p:spPr>
        <p:txBody>
          <a:bodyPr wrap="square" rtlCol="0">
            <a:spAutoFit/>
          </a:bodyPr>
          <a:lstStyle/>
          <a:p>
            <a:pPr algn="ctr"/>
            <a:r>
              <a:rPr lang="en-US" sz="2800" b="1" dirty="0"/>
              <a:t>Additional Options - HMO</a:t>
            </a:r>
            <a:endParaRPr lang="en-US" sz="3200" b="1" dirty="0">
              <a:solidFill>
                <a:schemeClr val="accent4">
                  <a:lumMod val="25000"/>
                </a:schemeClr>
              </a:solidFill>
            </a:endParaRPr>
          </a:p>
        </p:txBody>
      </p:sp>
      <p:sp>
        <p:nvSpPr>
          <p:cNvPr id="15" name="TextBox 14" descr="Medicare Advantage Plan" title="Medicare Advantage Plan">
            <a:extLst>
              <a:ext uri="{FF2B5EF4-FFF2-40B4-BE49-F238E27FC236}">
                <a16:creationId xmlns:a16="http://schemas.microsoft.com/office/drawing/2014/main" id="{FC676A16-0CCA-4715-BA32-AD8169D49C48}"/>
              </a:ext>
            </a:extLst>
          </p:cNvPr>
          <p:cNvSpPr txBox="1"/>
          <p:nvPr/>
        </p:nvSpPr>
        <p:spPr>
          <a:xfrm>
            <a:off x="1995072" y="1254631"/>
            <a:ext cx="6957878" cy="2677656"/>
          </a:xfrm>
          <a:prstGeom prst="rect">
            <a:avLst/>
          </a:prstGeom>
          <a:noFill/>
        </p:spPr>
        <p:txBody>
          <a:bodyPr wrap="square" rtlCol="0">
            <a:spAutoFit/>
          </a:bodyPr>
          <a:lstStyle/>
          <a:p>
            <a:pPr algn="ctr"/>
            <a:r>
              <a:rPr lang="en-US" sz="2400" dirty="0"/>
              <a:t>Health Maintenance Organization - You pick </a:t>
            </a:r>
            <a:r>
              <a:rPr lang="en-US" sz="2400" b="1" dirty="0"/>
              <a:t>one primary care physician. All your health care services go through that doctor</a:t>
            </a:r>
            <a:r>
              <a:rPr lang="en-US" sz="2400" dirty="0"/>
              <a:t>. That means that you </a:t>
            </a:r>
            <a:r>
              <a:rPr lang="en-US" sz="2400" b="1" dirty="0"/>
              <a:t>need a referral</a:t>
            </a:r>
            <a:r>
              <a:rPr lang="en-US" sz="2400" dirty="0"/>
              <a:t> before you can see any other health care professional, except in an emergency. Visits to health care professionals </a:t>
            </a:r>
            <a:r>
              <a:rPr lang="en-US" sz="2400" b="1" dirty="0"/>
              <a:t>outside of your network typically aren’t covered by your insurance</a:t>
            </a:r>
            <a:r>
              <a:rPr lang="en-US" sz="2400" dirty="0"/>
              <a:t>.</a:t>
            </a:r>
            <a:endParaRPr lang="en-US" sz="2800" b="1" dirty="0">
              <a:solidFill>
                <a:schemeClr val="accent4">
                  <a:lumMod val="25000"/>
                </a:schemeClr>
              </a:solidFill>
            </a:endParaRPr>
          </a:p>
        </p:txBody>
      </p:sp>
      <p:pic>
        <p:nvPicPr>
          <p:cNvPr id="22" name="Picture 21">
            <a:extLst>
              <a:ext uri="{FF2B5EF4-FFF2-40B4-BE49-F238E27FC236}">
                <a16:creationId xmlns:a16="http://schemas.microsoft.com/office/drawing/2014/main" id="{6E682450-C007-4B58-A18D-F6D292273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139" y="240973"/>
            <a:ext cx="619448" cy="1238896"/>
          </a:xfrm>
          <a:prstGeom prst="rect">
            <a:avLst/>
          </a:prstGeom>
        </p:spPr>
      </p:pic>
      <p:pic>
        <p:nvPicPr>
          <p:cNvPr id="12" name="Picture 11">
            <a:extLst>
              <a:ext uri="{FF2B5EF4-FFF2-40B4-BE49-F238E27FC236}">
                <a16:creationId xmlns:a16="http://schemas.microsoft.com/office/drawing/2014/main" id="{6BAD6960-AF03-4BBB-B5CE-E84468BBED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809709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Path 3:  </a:t>
            </a:r>
            <a:r>
              <a:rPr lang="en-US" dirty="0">
                <a:solidFill>
                  <a:schemeClr val="accent2"/>
                </a:solidFill>
              </a:rPr>
              <a:t>Medicare Advantage</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9020ECDF-D877-44B9-BE0A-EEB1A942F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sp>
        <p:nvSpPr>
          <p:cNvPr id="14" name="TextBox 13" descr="Medicare Advantage Plan" title="Medicare Advantage Plan">
            <a:extLst>
              <a:ext uri="{FF2B5EF4-FFF2-40B4-BE49-F238E27FC236}">
                <a16:creationId xmlns:a16="http://schemas.microsoft.com/office/drawing/2014/main" id="{94B4BE34-4FC1-44C8-BC5E-FC9593ADD42B}"/>
              </a:ext>
            </a:extLst>
          </p:cNvPr>
          <p:cNvSpPr txBox="1"/>
          <p:nvPr/>
        </p:nvSpPr>
        <p:spPr>
          <a:xfrm>
            <a:off x="2683873" y="912421"/>
            <a:ext cx="5029200" cy="523220"/>
          </a:xfrm>
          <a:prstGeom prst="rect">
            <a:avLst/>
          </a:prstGeom>
          <a:noFill/>
        </p:spPr>
        <p:txBody>
          <a:bodyPr wrap="square" rtlCol="0">
            <a:spAutoFit/>
          </a:bodyPr>
          <a:lstStyle/>
          <a:p>
            <a:pPr algn="ctr"/>
            <a:r>
              <a:rPr lang="en-US" sz="2800" b="1" dirty="0"/>
              <a:t>Additional Options - PPO</a:t>
            </a:r>
            <a:endParaRPr lang="en-US" sz="3200" b="1" dirty="0">
              <a:solidFill>
                <a:schemeClr val="accent4">
                  <a:lumMod val="25000"/>
                </a:schemeClr>
              </a:solidFill>
            </a:endParaRPr>
          </a:p>
        </p:txBody>
      </p:sp>
      <p:sp>
        <p:nvSpPr>
          <p:cNvPr id="15" name="TextBox 14" descr="Medicare Advantage Plan" title="Medicare Advantage Plan">
            <a:extLst>
              <a:ext uri="{FF2B5EF4-FFF2-40B4-BE49-F238E27FC236}">
                <a16:creationId xmlns:a16="http://schemas.microsoft.com/office/drawing/2014/main" id="{ED8EB557-B1B0-4C39-BB6B-01925D0DA2DA}"/>
              </a:ext>
            </a:extLst>
          </p:cNvPr>
          <p:cNvSpPr txBox="1"/>
          <p:nvPr/>
        </p:nvSpPr>
        <p:spPr>
          <a:xfrm>
            <a:off x="2008000" y="1414924"/>
            <a:ext cx="6932022" cy="2554545"/>
          </a:xfrm>
          <a:prstGeom prst="rect">
            <a:avLst/>
          </a:prstGeom>
          <a:noFill/>
        </p:spPr>
        <p:txBody>
          <a:bodyPr wrap="square" rtlCol="0">
            <a:spAutoFit/>
          </a:bodyPr>
          <a:lstStyle/>
          <a:p>
            <a:r>
              <a:rPr lang="en-US" sz="2000" dirty="0"/>
              <a:t>Preferred Provider Organization - plans give you flexibility, </a:t>
            </a:r>
            <a:r>
              <a:rPr lang="en-US" sz="2000" b="1" dirty="0"/>
              <a:t>no primary care physician</a:t>
            </a:r>
            <a:r>
              <a:rPr lang="en-US" sz="2000" dirty="0"/>
              <a:t>. You can go to any health care professional you want without a referral—in/out of your network, as long as they agree to bill your insurance.</a:t>
            </a:r>
          </a:p>
          <a:p>
            <a:r>
              <a:rPr lang="en-US" sz="2000" dirty="0"/>
              <a:t>  </a:t>
            </a:r>
          </a:p>
          <a:p>
            <a:r>
              <a:rPr lang="en-US" sz="2000" b="1" dirty="0"/>
              <a:t>Staying inside your network means smaller copays </a:t>
            </a:r>
            <a:r>
              <a:rPr lang="en-US" sz="2000" dirty="0"/>
              <a:t>and full coverage. If you </a:t>
            </a:r>
            <a:r>
              <a:rPr lang="en-US" sz="2000" b="1" dirty="0"/>
              <a:t>choose to go outside your network, you'll have higher out-of-pocket costs</a:t>
            </a:r>
            <a:r>
              <a:rPr lang="en-US" sz="2000" dirty="0"/>
              <a:t>, and not all services may be covered.</a:t>
            </a:r>
          </a:p>
        </p:txBody>
      </p:sp>
      <p:pic>
        <p:nvPicPr>
          <p:cNvPr id="20" name="Picture 19">
            <a:extLst>
              <a:ext uri="{FF2B5EF4-FFF2-40B4-BE49-F238E27FC236}">
                <a16:creationId xmlns:a16="http://schemas.microsoft.com/office/drawing/2014/main" id="{457808AD-A698-44C0-AC7B-B6C52CB6AC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9411" y="849258"/>
            <a:ext cx="1138729" cy="711706"/>
          </a:xfrm>
          <a:prstGeom prst="rect">
            <a:avLst/>
          </a:prstGeom>
        </p:spPr>
      </p:pic>
      <p:pic>
        <p:nvPicPr>
          <p:cNvPr id="12" name="Picture 11">
            <a:extLst>
              <a:ext uri="{FF2B5EF4-FFF2-40B4-BE49-F238E27FC236}">
                <a16:creationId xmlns:a16="http://schemas.microsoft.com/office/drawing/2014/main" id="{CA12EC09-C24B-46F4-9699-4830947331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400364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85750"/>
            <a:ext cx="9144000" cy="708422"/>
          </a:xfrm>
        </p:spPr>
        <p:txBody>
          <a:bodyPr/>
          <a:lstStyle/>
          <a:p>
            <a:pPr algn="ctr"/>
            <a:r>
              <a:rPr lang="en-US" dirty="0">
                <a:solidFill>
                  <a:schemeClr val="tx1"/>
                </a:solidFill>
              </a:rPr>
              <a:t>3 Paths </a:t>
            </a:r>
            <a:r>
              <a:rPr lang="en-US" dirty="0">
                <a:solidFill>
                  <a:schemeClr val="accent2"/>
                </a:solidFill>
              </a:rPr>
              <a:t>In Review</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68BBAA22-455B-4DB0-8666-8F10F585E945}"/>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694C6B5C-CA06-4F5C-9D1B-73AEFF9C75FF}"/>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12" name="Picture 11">
            <a:extLst>
              <a:ext uri="{FF2B5EF4-FFF2-40B4-BE49-F238E27FC236}">
                <a16:creationId xmlns:a16="http://schemas.microsoft.com/office/drawing/2014/main" id="{5639FF8B-FD68-4397-8119-06848BA50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439" y="1918493"/>
            <a:ext cx="1511300" cy="1429690"/>
          </a:xfrm>
          <a:prstGeom prst="rect">
            <a:avLst/>
          </a:prstGeom>
        </p:spPr>
      </p:pic>
      <p:sp>
        <p:nvSpPr>
          <p:cNvPr id="13" name="TextBox 12" descr="Originall Medicare coverage choice" title="Original Medicare coverage choice">
            <a:extLst>
              <a:ext uri="{FF2B5EF4-FFF2-40B4-BE49-F238E27FC236}">
                <a16:creationId xmlns:a16="http://schemas.microsoft.com/office/drawing/2014/main" id="{F3737F2A-D1F5-4A98-BEAD-35BFC7B78DC1}"/>
              </a:ext>
            </a:extLst>
          </p:cNvPr>
          <p:cNvSpPr txBox="1"/>
          <p:nvPr/>
        </p:nvSpPr>
        <p:spPr>
          <a:xfrm>
            <a:off x="860518" y="967053"/>
            <a:ext cx="2630392" cy="395238"/>
          </a:xfrm>
          <a:prstGeom prst="rect">
            <a:avLst/>
          </a:prstGeom>
          <a:noFill/>
        </p:spPr>
        <p:txBody>
          <a:bodyPr wrap="square" rtlCol="0">
            <a:spAutoFit/>
          </a:bodyPr>
          <a:lstStyle/>
          <a:p>
            <a:pPr algn="ctr"/>
            <a:r>
              <a:rPr lang="en-US" sz="2000" b="1" dirty="0">
                <a:solidFill>
                  <a:schemeClr val="accent4">
                    <a:lumMod val="25000"/>
                  </a:schemeClr>
                </a:solidFill>
              </a:rPr>
              <a:t>Original Medicare</a:t>
            </a:r>
          </a:p>
        </p:txBody>
      </p:sp>
      <p:sp>
        <p:nvSpPr>
          <p:cNvPr id="16" name="Rectangle 15" descr="Hospital Insurance" title="Part A Hospital Insurance">
            <a:extLst>
              <a:ext uri="{FF2B5EF4-FFF2-40B4-BE49-F238E27FC236}">
                <a16:creationId xmlns:a16="http://schemas.microsoft.com/office/drawing/2014/main" id="{086B973A-A822-433C-B3EF-EA7417D6CD4F}"/>
              </a:ext>
            </a:extLst>
          </p:cNvPr>
          <p:cNvSpPr/>
          <p:nvPr/>
        </p:nvSpPr>
        <p:spPr>
          <a:xfrm>
            <a:off x="406792" y="1356318"/>
            <a:ext cx="1459089" cy="117294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A</a:t>
            </a:r>
          </a:p>
          <a:p>
            <a:pPr algn="ctr"/>
            <a:r>
              <a:rPr lang="en-US" sz="2000" dirty="0">
                <a:solidFill>
                  <a:schemeClr val="accent4">
                    <a:lumMod val="25000"/>
                  </a:schemeClr>
                </a:solidFill>
              </a:rPr>
              <a:t>Hospital Insurance</a:t>
            </a:r>
          </a:p>
        </p:txBody>
      </p:sp>
      <p:sp>
        <p:nvSpPr>
          <p:cNvPr id="18" name="Rectangle 17" descr="Medical Insurance" title="Part B Medical Insurance">
            <a:extLst>
              <a:ext uri="{FF2B5EF4-FFF2-40B4-BE49-F238E27FC236}">
                <a16:creationId xmlns:a16="http://schemas.microsoft.com/office/drawing/2014/main" id="{48618DA4-A330-4440-9E3A-536DF4C4F479}"/>
              </a:ext>
            </a:extLst>
          </p:cNvPr>
          <p:cNvSpPr/>
          <p:nvPr/>
        </p:nvSpPr>
        <p:spPr>
          <a:xfrm>
            <a:off x="2341286" y="1356318"/>
            <a:ext cx="1387909" cy="1164307"/>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B</a:t>
            </a:r>
          </a:p>
          <a:p>
            <a:pPr algn="ctr"/>
            <a:r>
              <a:rPr lang="en-US" sz="2000" dirty="0">
                <a:solidFill>
                  <a:schemeClr val="accent4">
                    <a:lumMod val="25000"/>
                  </a:schemeClr>
                </a:solidFill>
              </a:rPr>
              <a:t>Medical Insurance</a:t>
            </a:r>
          </a:p>
        </p:txBody>
      </p:sp>
      <p:cxnSp>
        <p:nvCxnSpPr>
          <p:cNvPr id="21" name="Straight Arrow Connector 20" descr="Arrow pointing to Medicare Supplement Insurance (Medigap) Policy as a coverage option." title="Arrow pointing to Medicare Supplement Insurance (Medigap) Policy as a coverage option">
            <a:extLst>
              <a:ext uri="{FF2B5EF4-FFF2-40B4-BE49-F238E27FC236}">
                <a16:creationId xmlns:a16="http://schemas.microsoft.com/office/drawing/2014/main" id="{7CF14882-8AE6-4A4F-85EA-B0C065E6FD1C}"/>
              </a:ext>
            </a:extLst>
          </p:cNvPr>
          <p:cNvCxnSpPr/>
          <p:nvPr/>
        </p:nvCxnSpPr>
        <p:spPr>
          <a:xfrm flipH="1">
            <a:off x="1113873" y="2506194"/>
            <a:ext cx="988172" cy="67229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rrow pointing to Part D as a coverage option." title="Arrow pointing to Part D as a coverage option">
            <a:extLst>
              <a:ext uri="{FF2B5EF4-FFF2-40B4-BE49-F238E27FC236}">
                <a16:creationId xmlns:a16="http://schemas.microsoft.com/office/drawing/2014/main" id="{A15E7C9A-E1F9-41AF-8196-D0DD08FF9F9D}"/>
              </a:ext>
            </a:extLst>
          </p:cNvPr>
          <p:cNvCxnSpPr/>
          <p:nvPr/>
        </p:nvCxnSpPr>
        <p:spPr>
          <a:xfrm>
            <a:off x="2102045" y="2506194"/>
            <a:ext cx="1130549" cy="67229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descr="Straight arrow between Part A and Part B." title="Straight arrow between Part A and Part B">
            <a:extLst>
              <a:ext uri="{FF2B5EF4-FFF2-40B4-BE49-F238E27FC236}">
                <a16:creationId xmlns:a16="http://schemas.microsoft.com/office/drawing/2014/main" id="{88A3274B-F0E1-480C-98D2-6ED5B7C30941}"/>
              </a:ext>
            </a:extLst>
          </p:cNvPr>
          <p:cNvCxnSpPr/>
          <p:nvPr/>
        </p:nvCxnSpPr>
        <p:spPr>
          <a:xfrm>
            <a:off x="2094898" y="2044228"/>
            <a:ext cx="640" cy="47639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4" name="TextBox 23" descr="You can add" title="You can add">
            <a:extLst>
              <a:ext uri="{FF2B5EF4-FFF2-40B4-BE49-F238E27FC236}">
                <a16:creationId xmlns:a16="http://schemas.microsoft.com/office/drawing/2014/main" id="{85BF2450-74BA-490B-8229-F3715CB6DA6B}"/>
              </a:ext>
            </a:extLst>
          </p:cNvPr>
          <p:cNvSpPr txBox="1"/>
          <p:nvPr/>
        </p:nvSpPr>
        <p:spPr>
          <a:xfrm>
            <a:off x="1466190" y="2915863"/>
            <a:ext cx="1640193" cy="364836"/>
          </a:xfrm>
          <a:prstGeom prst="rect">
            <a:avLst/>
          </a:prstGeom>
          <a:noFill/>
        </p:spPr>
        <p:txBody>
          <a:bodyPr wrap="none" rtlCol="0">
            <a:spAutoFit/>
          </a:bodyPr>
          <a:lstStyle/>
          <a:p>
            <a:r>
              <a:rPr lang="en-US" b="1" dirty="0">
                <a:solidFill>
                  <a:schemeClr val="accent4">
                    <a:lumMod val="25000"/>
                  </a:schemeClr>
                </a:solidFill>
              </a:rPr>
              <a:t>You can add</a:t>
            </a:r>
          </a:p>
        </p:txBody>
      </p:sp>
      <p:sp>
        <p:nvSpPr>
          <p:cNvPr id="25" name="Rectangle 24" descr="Also known as Medigap policy" title="Medicare Supplement Insurance (Medigap) Policy">
            <a:extLst>
              <a:ext uri="{FF2B5EF4-FFF2-40B4-BE49-F238E27FC236}">
                <a16:creationId xmlns:a16="http://schemas.microsoft.com/office/drawing/2014/main" id="{0A84BB73-C49F-4AD6-8981-A4094CD2CEF5}"/>
              </a:ext>
            </a:extLst>
          </p:cNvPr>
          <p:cNvSpPr/>
          <p:nvPr/>
        </p:nvSpPr>
        <p:spPr>
          <a:xfrm>
            <a:off x="95789" y="3264976"/>
            <a:ext cx="2176771" cy="1530974"/>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Medicare Supplement Insurance (Medigap) Policy</a:t>
            </a:r>
          </a:p>
        </p:txBody>
      </p:sp>
      <p:sp>
        <p:nvSpPr>
          <p:cNvPr id="26" name="Rectangle 25" descr="Precription Drug Coverage" title="Part D Prescription Drug Coverage">
            <a:extLst>
              <a:ext uri="{FF2B5EF4-FFF2-40B4-BE49-F238E27FC236}">
                <a16:creationId xmlns:a16="http://schemas.microsoft.com/office/drawing/2014/main" id="{51BFBD71-BE24-4877-B4EE-1E498CBB2C2C}"/>
              </a:ext>
            </a:extLst>
          </p:cNvPr>
          <p:cNvSpPr/>
          <p:nvPr/>
        </p:nvSpPr>
        <p:spPr>
          <a:xfrm>
            <a:off x="2346229" y="3253935"/>
            <a:ext cx="2215682" cy="1542015"/>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D</a:t>
            </a:r>
          </a:p>
          <a:p>
            <a:pPr algn="ctr"/>
            <a:r>
              <a:rPr lang="en-US" sz="2000" dirty="0">
                <a:solidFill>
                  <a:schemeClr val="accent4">
                    <a:lumMod val="25000"/>
                  </a:schemeClr>
                </a:solidFill>
              </a:rPr>
              <a:t>Prescription Drug Coverage</a:t>
            </a:r>
          </a:p>
          <a:p>
            <a:pPr algn="ctr"/>
            <a:r>
              <a:rPr lang="en-US" sz="2000" dirty="0">
                <a:solidFill>
                  <a:schemeClr val="accent4">
                    <a:lumMod val="25000"/>
                  </a:schemeClr>
                </a:solidFill>
              </a:rPr>
              <a:t>(PDP)</a:t>
            </a:r>
          </a:p>
        </p:txBody>
      </p:sp>
      <p:sp>
        <p:nvSpPr>
          <p:cNvPr id="27" name="TextBox 26" descr="Medicare Advantage Plan" title="Medicare Advantage Plan">
            <a:extLst>
              <a:ext uri="{FF2B5EF4-FFF2-40B4-BE49-F238E27FC236}">
                <a16:creationId xmlns:a16="http://schemas.microsoft.com/office/drawing/2014/main" id="{9812E11E-1798-498A-85DE-835E38F21801}"/>
              </a:ext>
            </a:extLst>
          </p:cNvPr>
          <p:cNvSpPr txBox="1"/>
          <p:nvPr/>
        </p:nvSpPr>
        <p:spPr>
          <a:xfrm>
            <a:off x="5228873" y="981584"/>
            <a:ext cx="3613457" cy="395238"/>
          </a:xfrm>
          <a:prstGeom prst="rect">
            <a:avLst/>
          </a:prstGeom>
          <a:noFill/>
        </p:spPr>
        <p:txBody>
          <a:bodyPr wrap="square" rtlCol="0">
            <a:spAutoFit/>
          </a:bodyPr>
          <a:lstStyle/>
          <a:p>
            <a:pPr algn="ctr"/>
            <a:r>
              <a:rPr lang="en-US" b="1" dirty="0"/>
              <a:t> </a:t>
            </a:r>
            <a:r>
              <a:rPr lang="en-US" sz="2000" b="1" dirty="0">
                <a:solidFill>
                  <a:schemeClr val="accent4">
                    <a:lumMod val="25000"/>
                  </a:schemeClr>
                </a:solidFill>
              </a:rPr>
              <a:t>Medicare Advantage Plan</a:t>
            </a:r>
          </a:p>
        </p:txBody>
      </p:sp>
      <p:sp>
        <p:nvSpPr>
          <p:cNvPr id="28" name="Rectangle 27" descr="Part C Combines Part A, Part B, and usually D" title="Part C as a coverage option">
            <a:extLst>
              <a:ext uri="{FF2B5EF4-FFF2-40B4-BE49-F238E27FC236}">
                <a16:creationId xmlns:a16="http://schemas.microsoft.com/office/drawing/2014/main" id="{D2B1A394-A7CF-4699-8CE3-047064997916}"/>
              </a:ext>
            </a:extLst>
          </p:cNvPr>
          <p:cNvSpPr/>
          <p:nvPr/>
        </p:nvSpPr>
        <p:spPr>
          <a:xfrm>
            <a:off x="5724308" y="1362291"/>
            <a:ext cx="2522294" cy="1075139"/>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25000"/>
                  </a:schemeClr>
                </a:solidFill>
              </a:rPr>
              <a:t>Part C</a:t>
            </a:r>
          </a:p>
          <a:p>
            <a:pPr algn="ctr"/>
            <a:r>
              <a:rPr lang="en-US" sz="2000" dirty="0">
                <a:solidFill>
                  <a:schemeClr val="accent4">
                    <a:lumMod val="25000"/>
                  </a:schemeClr>
                </a:solidFill>
              </a:rPr>
              <a:t>Combines </a:t>
            </a:r>
          </a:p>
          <a:p>
            <a:pPr algn="ctr"/>
            <a:r>
              <a:rPr lang="en-US" sz="2000" dirty="0">
                <a:solidFill>
                  <a:schemeClr val="accent4">
                    <a:lumMod val="25000"/>
                  </a:schemeClr>
                </a:solidFill>
              </a:rPr>
              <a:t>Part A and Part B</a:t>
            </a:r>
          </a:p>
        </p:txBody>
      </p:sp>
      <p:sp>
        <p:nvSpPr>
          <p:cNvPr id="29" name="TextBox 28" descr="May include, or you may be able to add." title="May include, or you may be able to add">
            <a:extLst>
              <a:ext uri="{FF2B5EF4-FFF2-40B4-BE49-F238E27FC236}">
                <a16:creationId xmlns:a16="http://schemas.microsoft.com/office/drawing/2014/main" id="{8EAE9581-3E1A-4014-AEF6-D9961C3FD642}"/>
              </a:ext>
            </a:extLst>
          </p:cNvPr>
          <p:cNvSpPr txBox="1"/>
          <p:nvPr/>
        </p:nvSpPr>
        <p:spPr>
          <a:xfrm>
            <a:off x="4832552" y="2477691"/>
            <a:ext cx="4305804" cy="334432"/>
          </a:xfrm>
          <a:prstGeom prst="rect">
            <a:avLst/>
          </a:prstGeom>
          <a:noFill/>
        </p:spPr>
        <p:txBody>
          <a:bodyPr wrap="square" rtlCol="0">
            <a:spAutoFit/>
          </a:bodyPr>
          <a:lstStyle/>
          <a:p>
            <a:pPr algn="ctr"/>
            <a:r>
              <a:rPr lang="en-US" sz="1600" b="1" dirty="0">
                <a:solidFill>
                  <a:schemeClr val="accent4">
                    <a:lumMod val="25000"/>
                  </a:schemeClr>
                </a:solidFill>
              </a:rPr>
              <a:t>May include, or you may be able to add</a:t>
            </a:r>
          </a:p>
        </p:txBody>
      </p:sp>
      <p:pic>
        <p:nvPicPr>
          <p:cNvPr id="31" name="Picture 30">
            <a:extLst>
              <a:ext uri="{FF2B5EF4-FFF2-40B4-BE49-F238E27FC236}">
                <a16:creationId xmlns:a16="http://schemas.microsoft.com/office/drawing/2014/main" id="{AB0D8527-16A9-4949-9A71-E646097FC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8153400" y="4416987"/>
            <a:ext cx="967711" cy="693023"/>
          </a:xfrm>
          <a:prstGeom prst="rect">
            <a:avLst/>
          </a:prstGeom>
        </p:spPr>
      </p:pic>
      <p:sp>
        <p:nvSpPr>
          <p:cNvPr id="30" name="Rectangle 29" descr="Prescription Drug coverage. Most Part C plans cover prescription drugs. You may be able to add drug coverage to some plan types, if not already included.)" title="Part D Prescription Drug Coverage as a coverage choice">
            <a:extLst>
              <a:ext uri="{FF2B5EF4-FFF2-40B4-BE49-F238E27FC236}">
                <a16:creationId xmlns:a16="http://schemas.microsoft.com/office/drawing/2014/main" id="{B0F8373B-5FD3-4D57-AB68-4EF3E45F1A47}"/>
              </a:ext>
            </a:extLst>
          </p:cNvPr>
          <p:cNvSpPr/>
          <p:nvPr/>
        </p:nvSpPr>
        <p:spPr>
          <a:xfrm>
            <a:off x="5043173" y="2842338"/>
            <a:ext cx="3984859" cy="1953612"/>
          </a:xfrm>
          <a:prstGeom prst="rect">
            <a:avLst/>
          </a:prstGeom>
          <a:solidFill>
            <a:srgbClr val="FFFF00"/>
          </a:solidFill>
          <a:ln w="38100">
            <a:solidFill>
              <a:srgbClr val="EE1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lumMod val="25000"/>
                  </a:schemeClr>
                </a:solidFill>
              </a:rPr>
              <a:t>Part D</a:t>
            </a:r>
          </a:p>
          <a:p>
            <a:pPr algn="ctr"/>
            <a:r>
              <a:rPr lang="en-US" dirty="0">
                <a:solidFill>
                  <a:schemeClr val="accent4">
                    <a:lumMod val="25000"/>
                  </a:schemeClr>
                </a:solidFill>
              </a:rPr>
              <a:t>Prescription Drug Coverage</a:t>
            </a:r>
          </a:p>
          <a:p>
            <a:pPr algn="ctr"/>
            <a:r>
              <a:rPr lang="en-US" dirty="0">
                <a:solidFill>
                  <a:schemeClr val="accent4">
                    <a:lumMod val="25000"/>
                  </a:schemeClr>
                </a:solidFill>
              </a:rPr>
              <a:t>(Most Part C plans cover prescription drugs. You may be able to add drug coverage to </a:t>
            </a:r>
            <a:r>
              <a:rPr lang="en-US" b="1" dirty="0">
                <a:solidFill>
                  <a:schemeClr val="accent4">
                    <a:lumMod val="25000"/>
                  </a:schemeClr>
                </a:solidFill>
              </a:rPr>
              <a:t>some</a:t>
            </a:r>
            <a:r>
              <a:rPr lang="en-US" dirty="0">
                <a:solidFill>
                  <a:schemeClr val="accent4">
                    <a:lumMod val="25000"/>
                  </a:schemeClr>
                </a:solidFill>
              </a:rPr>
              <a:t> plan types if </a:t>
            </a:r>
            <a:r>
              <a:rPr lang="en-US" i="1" dirty="0">
                <a:solidFill>
                  <a:schemeClr val="accent4">
                    <a:lumMod val="25000"/>
                  </a:schemeClr>
                </a:solidFill>
              </a:rPr>
              <a:t>not</a:t>
            </a:r>
            <a:r>
              <a:rPr lang="en-US" dirty="0">
                <a:solidFill>
                  <a:schemeClr val="accent4">
                    <a:lumMod val="25000"/>
                  </a:schemeClr>
                </a:solidFill>
              </a:rPr>
              <a:t> already included.)</a:t>
            </a:r>
          </a:p>
        </p:txBody>
      </p:sp>
    </p:spTree>
    <p:extLst>
      <p:ext uri="{BB962C8B-B14F-4D97-AF65-F5344CB8AC3E}">
        <p14:creationId xmlns:p14="http://schemas.microsoft.com/office/powerpoint/2010/main" val="2114343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3" name="Text Placeholder 2">
            <a:extLst>
              <a:ext uri="{FF2B5EF4-FFF2-40B4-BE49-F238E27FC236}">
                <a16:creationId xmlns:a16="http://schemas.microsoft.com/office/drawing/2014/main" id="{98BA7C6D-9B01-44E9-AB4C-892AE4996376}"/>
              </a:ext>
            </a:extLst>
          </p:cNvPr>
          <p:cNvSpPr txBox="1">
            <a:spLocks/>
          </p:cNvSpPr>
          <p:nvPr/>
        </p:nvSpPr>
        <p:spPr>
          <a:xfrm>
            <a:off x="368611" y="702493"/>
            <a:ext cx="8546789" cy="50248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Meet Bernice…</a:t>
            </a:r>
          </a:p>
        </p:txBody>
      </p:sp>
      <p:pic>
        <p:nvPicPr>
          <p:cNvPr id="5" name="Picture 4">
            <a:extLst>
              <a:ext uri="{FF2B5EF4-FFF2-40B4-BE49-F238E27FC236}">
                <a16:creationId xmlns:a16="http://schemas.microsoft.com/office/drawing/2014/main" id="{2C09967F-E030-4243-9123-A6E1E4F4E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417" y="575722"/>
            <a:ext cx="3376388" cy="3601481"/>
          </a:xfrm>
          <a:prstGeom prst="rect">
            <a:avLst/>
          </a:prstGeom>
        </p:spPr>
      </p:pic>
      <p:sp>
        <p:nvSpPr>
          <p:cNvPr id="10" name="children">
            <a:extLst>
              <a:ext uri="{FF2B5EF4-FFF2-40B4-BE49-F238E27FC236}">
                <a16:creationId xmlns:a16="http://schemas.microsoft.com/office/drawing/2014/main" id="{5C16B60D-9068-4BE2-852B-7072684D3E2B}"/>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F2857A97-8C75-4A03-8812-32A9C44D1C43}"/>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12" name="Picture 11">
            <a:extLst>
              <a:ext uri="{FF2B5EF4-FFF2-40B4-BE49-F238E27FC236}">
                <a16:creationId xmlns:a16="http://schemas.microsoft.com/office/drawing/2014/main" id="{186804BC-79BE-4409-B153-B04E160C20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538561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hildren">
            <a:extLst>
              <a:ext uri="{FF2B5EF4-FFF2-40B4-BE49-F238E27FC236}">
                <a16:creationId xmlns:a16="http://schemas.microsoft.com/office/drawing/2014/main" id="{5C16B60D-9068-4BE2-852B-7072684D3E2B}"/>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1" name="vacation">
            <a:extLst>
              <a:ext uri="{FF2B5EF4-FFF2-40B4-BE49-F238E27FC236}">
                <a16:creationId xmlns:a16="http://schemas.microsoft.com/office/drawing/2014/main" id="{F2857A97-8C75-4A03-8812-32A9C44D1C43}"/>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Content Placeholder 8">
            <a:extLst>
              <a:ext uri="{FF2B5EF4-FFF2-40B4-BE49-F238E27FC236}">
                <a16:creationId xmlns:a16="http://schemas.microsoft.com/office/drawing/2014/main" id="{7A53FB1C-E251-4DF2-9E18-FEB816ADF917}"/>
              </a:ext>
            </a:extLst>
          </p:cNvPr>
          <p:cNvSpPr txBox="1">
            <a:spLocks/>
          </p:cNvSpPr>
          <p:nvPr/>
        </p:nvSpPr>
        <p:spPr>
          <a:xfrm>
            <a:off x="2743201" y="702493"/>
            <a:ext cx="6103528" cy="3328046"/>
          </a:xfrm>
          <a:prstGeom prst="rect">
            <a:avLst/>
          </a:prstGeom>
        </p:spPr>
        <p:txBody>
          <a:bodyPr>
            <a:normAutofit fontScale="92500" lnSpcReduction="1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2 ER Visits (Feb – 3 days, April – intensive care 2 weeks, moved to skilled nursing, dialysis)  Multiple chronic conditions</a:t>
            </a:r>
          </a:p>
          <a:p>
            <a:r>
              <a:rPr lang="en-US" sz="1600" dirty="0"/>
              <a:t>2 Hospital Deductibles</a:t>
            </a:r>
          </a:p>
          <a:p>
            <a:r>
              <a:rPr lang="en-US" sz="1600" dirty="0"/>
              <a:t>Chemotherapy</a:t>
            </a:r>
          </a:p>
          <a:p>
            <a:r>
              <a:rPr lang="en-US" sz="1600" dirty="0"/>
              <a:t>42 days Skilled Nursing - Dialysis</a:t>
            </a:r>
          </a:p>
          <a:p>
            <a:r>
              <a:rPr lang="en-US" sz="1600" dirty="0"/>
              <a:t>6 PCP visits</a:t>
            </a:r>
          </a:p>
          <a:p>
            <a:r>
              <a:rPr lang="en-US" sz="1600" dirty="0"/>
              <a:t>Total of 42 different bills, doctor visits, chemo treatment</a:t>
            </a:r>
          </a:p>
          <a:p>
            <a:r>
              <a:rPr lang="en-US" sz="1600" dirty="0"/>
              <a:t>6 visits to Cardiologist </a:t>
            </a:r>
          </a:p>
          <a:p>
            <a:r>
              <a:rPr lang="en-US" sz="1600" dirty="0"/>
              <a:t>2 Ambulance rides</a:t>
            </a:r>
          </a:p>
          <a:p>
            <a:r>
              <a:rPr lang="en-US" sz="1600" dirty="0"/>
              <a:t>1 Urgent care visit</a:t>
            </a:r>
          </a:p>
          <a:p>
            <a:r>
              <a:rPr lang="en-US" sz="1600" dirty="0"/>
              <a:t>8 visits to audiologist</a:t>
            </a:r>
          </a:p>
          <a:p>
            <a:r>
              <a:rPr lang="en-US" sz="1600" dirty="0"/>
              <a:t>Tier 5 Part D Drug ($16k/ month)</a:t>
            </a:r>
          </a:p>
          <a:p>
            <a:r>
              <a:rPr lang="en-US" sz="1600" dirty="0"/>
              <a:t>Hearing Aids $5,300</a:t>
            </a:r>
          </a:p>
        </p:txBody>
      </p:sp>
      <p:pic>
        <p:nvPicPr>
          <p:cNvPr id="3" name="Picture 2">
            <a:extLst>
              <a:ext uri="{FF2B5EF4-FFF2-40B4-BE49-F238E27FC236}">
                <a16:creationId xmlns:a16="http://schemas.microsoft.com/office/drawing/2014/main" id="{16703FA8-39B7-415F-92F3-A29D3428B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72" y="923565"/>
            <a:ext cx="2380655" cy="2720749"/>
          </a:xfrm>
          <a:prstGeom prst="rect">
            <a:avLst/>
          </a:prstGeom>
        </p:spPr>
      </p:pic>
      <p:pic>
        <p:nvPicPr>
          <p:cNvPr id="13" name="Picture 12">
            <a:extLst>
              <a:ext uri="{FF2B5EF4-FFF2-40B4-BE49-F238E27FC236}">
                <a16:creationId xmlns:a16="http://schemas.microsoft.com/office/drawing/2014/main" id="{FB9B46A9-C9AC-437F-B8EC-612FCC95C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44532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66697" y="32655"/>
            <a:ext cx="4724400" cy="708422"/>
          </a:xfrm>
        </p:spPr>
        <p:txBody>
          <a:bodyPr/>
          <a:lstStyle/>
          <a:p>
            <a:r>
              <a:rPr lang="en-US" dirty="0">
                <a:solidFill>
                  <a:schemeClr val="tx1"/>
                </a:solidFill>
              </a:rPr>
              <a:t>Medicare </a:t>
            </a:r>
            <a:r>
              <a:rPr lang="en-US" dirty="0">
                <a:solidFill>
                  <a:schemeClr val="accent2"/>
                </a:solidFill>
              </a:rPr>
              <a:t>Overview</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6" name="children">
            <a:extLst>
              <a:ext uri="{FF2B5EF4-FFF2-40B4-BE49-F238E27FC236}">
                <a16:creationId xmlns:a16="http://schemas.microsoft.com/office/drawing/2014/main" id="{ADE19854-B5E0-414F-9E86-B4024C41AE03}"/>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8" name="vacation">
            <a:extLst>
              <a:ext uri="{FF2B5EF4-FFF2-40B4-BE49-F238E27FC236}">
                <a16:creationId xmlns:a16="http://schemas.microsoft.com/office/drawing/2014/main" id="{B0E29586-E381-48A9-B448-EE663702951C}"/>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2" name="Rectangle 1">
            <a:extLst>
              <a:ext uri="{FF2B5EF4-FFF2-40B4-BE49-F238E27FC236}">
                <a16:creationId xmlns:a16="http://schemas.microsoft.com/office/drawing/2014/main" id="{D2B10F4A-CA8A-4190-864C-8B4AC5E006E8}"/>
              </a:ext>
            </a:extLst>
          </p:cNvPr>
          <p:cNvSpPr/>
          <p:nvPr/>
        </p:nvSpPr>
        <p:spPr>
          <a:xfrm>
            <a:off x="762000" y="480648"/>
            <a:ext cx="7743394" cy="1938992"/>
          </a:xfrm>
          <a:prstGeom prst="rect">
            <a:avLst/>
          </a:prstGeom>
          <a:noFill/>
        </p:spPr>
        <p:txBody>
          <a:bodyPr wrap="square" lIns="91440" tIns="45720" rIns="91440" bIns="45720">
            <a:spAutoFit/>
          </a:bodyPr>
          <a:lstStyle/>
          <a:p>
            <a:pPr algn="ctr"/>
            <a:r>
              <a:rPr lang="en-US" sz="12000" b="0" cap="none" spc="0" dirty="0">
                <a:ln w="0"/>
                <a:solidFill>
                  <a:schemeClr val="tx1"/>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Aharoni" panose="02010803020104030203" pitchFamily="2" charset="-79"/>
              </a:rPr>
              <a:t>A  B</a:t>
            </a:r>
            <a:r>
              <a:rPr lang="en-US" sz="12000" dirty="0">
                <a:ln w="0"/>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Aharoni" panose="02010803020104030203" pitchFamily="2" charset="-79"/>
              </a:rPr>
              <a:t> </a:t>
            </a:r>
            <a:r>
              <a:rPr lang="en-US" sz="12000" b="0" cap="none" spc="0" dirty="0">
                <a:ln w="0"/>
                <a:solidFill>
                  <a:schemeClr val="tx1"/>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Aharoni" panose="02010803020104030203" pitchFamily="2" charset="-79"/>
              </a:rPr>
              <a:t> D </a:t>
            </a:r>
            <a:r>
              <a:rPr lang="en-US" sz="7200" b="0" cap="none" spc="0" dirty="0">
                <a:ln w="0"/>
                <a:solidFill>
                  <a:schemeClr val="tx1"/>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Aharoni" panose="02010803020104030203" pitchFamily="2" charset="-79"/>
              </a:rPr>
              <a:t>&amp;</a:t>
            </a:r>
            <a:r>
              <a:rPr lang="en-US" sz="12000" b="0" cap="none" spc="0" dirty="0">
                <a:ln w="0"/>
                <a:solidFill>
                  <a:schemeClr val="tx1"/>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Aharoni" panose="02010803020104030203" pitchFamily="2" charset="-79"/>
              </a:rPr>
              <a:t> C</a:t>
            </a:r>
          </a:p>
        </p:txBody>
      </p:sp>
      <p:sp>
        <p:nvSpPr>
          <p:cNvPr id="6" name="TextBox 5">
            <a:extLst>
              <a:ext uri="{FF2B5EF4-FFF2-40B4-BE49-F238E27FC236}">
                <a16:creationId xmlns:a16="http://schemas.microsoft.com/office/drawing/2014/main" id="{9C842826-C233-40E7-AEB4-8E1F1AF566E9}"/>
              </a:ext>
            </a:extLst>
          </p:cNvPr>
          <p:cNvSpPr txBox="1"/>
          <p:nvPr/>
        </p:nvSpPr>
        <p:spPr>
          <a:xfrm>
            <a:off x="1740211" y="2249478"/>
            <a:ext cx="24384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to Enroll </a:t>
            </a:r>
          </a:p>
        </p:txBody>
      </p:sp>
      <p:sp>
        <p:nvSpPr>
          <p:cNvPr id="8" name="Rectangle 7">
            <a:extLst>
              <a:ext uri="{FF2B5EF4-FFF2-40B4-BE49-F238E27FC236}">
                <a16:creationId xmlns:a16="http://schemas.microsoft.com/office/drawing/2014/main" id="{B8F38FDD-93CF-41BA-9292-1EDB3C46D17E}"/>
              </a:ext>
            </a:extLst>
          </p:cNvPr>
          <p:cNvSpPr/>
          <p:nvPr/>
        </p:nvSpPr>
        <p:spPr>
          <a:xfrm>
            <a:off x="2564674" y="2745706"/>
            <a:ext cx="4572000" cy="461665"/>
          </a:xfrm>
          <a:prstGeom prst="rect">
            <a:avLst/>
          </a:prstGeom>
        </p:spPr>
        <p:txBody>
          <a:bodyPr>
            <a:spAutoFit/>
          </a:bodyPr>
          <a:lstStyle/>
          <a:p>
            <a:pPr marL="285750" indent="-285750">
              <a:buFont typeface="Arial" panose="020B0604020202020204" pitchFamily="34" charset="0"/>
              <a:buChar char="•"/>
            </a:pPr>
            <a:r>
              <a:rPr lang="en-US" sz="2400" dirty="0"/>
              <a:t>How to Enroll</a:t>
            </a:r>
          </a:p>
        </p:txBody>
      </p:sp>
      <p:sp>
        <p:nvSpPr>
          <p:cNvPr id="10" name="Rectangle 9">
            <a:extLst>
              <a:ext uri="{FF2B5EF4-FFF2-40B4-BE49-F238E27FC236}">
                <a16:creationId xmlns:a16="http://schemas.microsoft.com/office/drawing/2014/main" id="{E29244D6-7520-4D97-B711-12AC70564F4E}"/>
              </a:ext>
            </a:extLst>
          </p:cNvPr>
          <p:cNvSpPr/>
          <p:nvPr/>
        </p:nvSpPr>
        <p:spPr>
          <a:xfrm>
            <a:off x="3316747" y="3241934"/>
            <a:ext cx="3133358" cy="461665"/>
          </a:xfrm>
          <a:prstGeom prst="rect">
            <a:avLst/>
          </a:prstGeom>
        </p:spPr>
        <p:txBody>
          <a:bodyPr wrap="none">
            <a:spAutoFit/>
          </a:bodyPr>
          <a:lstStyle/>
          <a:p>
            <a:pPr marL="285750" indent="-285750">
              <a:buFont typeface="Arial" panose="020B0604020202020204" pitchFamily="34" charset="0"/>
              <a:buChar char="•"/>
            </a:pPr>
            <a:r>
              <a:rPr lang="en-US" sz="2400" dirty="0"/>
              <a:t>How much will it cost</a:t>
            </a:r>
          </a:p>
        </p:txBody>
      </p:sp>
      <p:pic>
        <p:nvPicPr>
          <p:cNvPr id="12" name="Picture 11">
            <a:extLst>
              <a:ext uri="{FF2B5EF4-FFF2-40B4-BE49-F238E27FC236}">
                <a16:creationId xmlns:a16="http://schemas.microsoft.com/office/drawing/2014/main" id="{BAA1BBE0-D54C-4330-80F4-18273FB7B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540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ontent Placeholder 8">
            <a:extLst>
              <a:ext uri="{FF2B5EF4-FFF2-40B4-BE49-F238E27FC236}">
                <a16:creationId xmlns:a16="http://schemas.microsoft.com/office/drawing/2014/main" id="{EB29E31D-6AE9-4A93-BC1F-C58581EE582F}"/>
              </a:ext>
            </a:extLst>
          </p:cNvPr>
          <p:cNvSpPr txBox="1">
            <a:spLocks/>
          </p:cNvSpPr>
          <p:nvPr/>
        </p:nvSpPr>
        <p:spPr>
          <a:xfrm>
            <a:off x="342583" y="3550662"/>
            <a:ext cx="2590800" cy="442357"/>
          </a:xfrm>
          <a:prstGeom prst="rect">
            <a:avLst/>
          </a:prstGeom>
        </p:spPr>
        <p:txBody>
          <a:bodyPr>
            <a:normAutofit lnSpcReduction="1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Original Medicare</a:t>
            </a:r>
          </a:p>
        </p:txBody>
      </p:sp>
      <p:sp>
        <p:nvSpPr>
          <p:cNvPr id="13" name="children">
            <a:extLst>
              <a:ext uri="{FF2B5EF4-FFF2-40B4-BE49-F238E27FC236}">
                <a16:creationId xmlns:a16="http://schemas.microsoft.com/office/drawing/2014/main" id="{2F1F6617-33DB-4874-A40E-E8E7ABDE7562}"/>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3514D963-9DA5-47AF-B0A8-86F665DC7B1E}"/>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4" name="Content Placeholder 8">
            <a:extLst>
              <a:ext uri="{FF2B5EF4-FFF2-40B4-BE49-F238E27FC236}">
                <a16:creationId xmlns:a16="http://schemas.microsoft.com/office/drawing/2014/main" id="{164879FF-C2CE-49B3-96E5-2CB644E89D7D}"/>
              </a:ext>
            </a:extLst>
          </p:cNvPr>
          <p:cNvSpPr txBox="1">
            <a:spLocks/>
          </p:cNvSpPr>
          <p:nvPr/>
        </p:nvSpPr>
        <p:spPr>
          <a:xfrm>
            <a:off x="2987632" y="746628"/>
            <a:ext cx="5851567" cy="325847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Chemotherapy - $61,000 allowable charges, </a:t>
            </a:r>
          </a:p>
          <a:p>
            <a:r>
              <a:rPr lang="en-US" sz="1800" dirty="0"/>
              <a:t>$61,000 * 20% = </a:t>
            </a:r>
            <a:r>
              <a:rPr lang="en-US" sz="1800" b="1" dirty="0"/>
              <a:t>$12,200</a:t>
            </a:r>
            <a:endParaRPr lang="en-US" sz="1800" dirty="0"/>
          </a:p>
          <a:p>
            <a:endParaRPr lang="en-US" sz="1800" dirty="0"/>
          </a:p>
          <a:p>
            <a:r>
              <a:rPr lang="en-US" sz="1800" dirty="0"/>
              <a:t>2 Hospital Deductibles</a:t>
            </a:r>
          </a:p>
          <a:p>
            <a:r>
              <a:rPr lang="en-US" sz="1800" dirty="0"/>
              <a:t>$1676 * 2 = </a:t>
            </a:r>
            <a:r>
              <a:rPr lang="en-US" sz="1800" b="1" dirty="0"/>
              <a:t>$3352</a:t>
            </a:r>
          </a:p>
          <a:p>
            <a:endParaRPr lang="en-US" sz="1800" dirty="0"/>
          </a:p>
          <a:p>
            <a:r>
              <a:rPr lang="en-US" sz="1800" dirty="0"/>
              <a:t>2 Ambulance rides</a:t>
            </a:r>
          </a:p>
          <a:p>
            <a:r>
              <a:rPr lang="en-US" sz="1800" dirty="0"/>
              <a:t>$2600 for both, times 20% = </a:t>
            </a:r>
            <a:r>
              <a:rPr lang="en-US" sz="1800" b="1" dirty="0"/>
              <a:t>$520</a:t>
            </a:r>
          </a:p>
        </p:txBody>
      </p:sp>
      <p:pic>
        <p:nvPicPr>
          <p:cNvPr id="18" name="Picture 17">
            <a:extLst>
              <a:ext uri="{FF2B5EF4-FFF2-40B4-BE49-F238E27FC236}">
                <a16:creationId xmlns:a16="http://schemas.microsoft.com/office/drawing/2014/main" id="{77391FB8-0AC5-41DE-8CED-88670507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721718"/>
            <a:ext cx="2200275" cy="3143250"/>
          </a:xfrm>
          <a:prstGeom prst="rect">
            <a:avLst/>
          </a:prstGeom>
        </p:spPr>
      </p:pic>
      <p:pic>
        <p:nvPicPr>
          <p:cNvPr id="12" name="Picture 11">
            <a:extLst>
              <a:ext uri="{FF2B5EF4-FFF2-40B4-BE49-F238E27FC236}">
                <a16:creationId xmlns:a16="http://schemas.microsoft.com/office/drawing/2014/main" id="{1E16C897-3834-46A4-B28D-1AD080ADEB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087048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3" name="children">
            <a:extLst>
              <a:ext uri="{FF2B5EF4-FFF2-40B4-BE49-F238E27FC236}">
                <a16:creationId xmlns:a16="http://schemas.microsoft.com/office/drawing/2014/main" id="{2F1F6617-33DB-4874-A40E-E8E7ABDE7562}"/>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3514D963-9DA5-47AF-B0A8-86F665DC7B1E}"/>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4" name="Content Placeholder 8">
            <a:extLst>
              <a:ext uri="{FF2B5EF4-FFF2-40B4-BE49-F238E27FC236}">
                <a16:creationId xmlns:a16="http://schemas.microsoft.com/office/drawing/2014/main" id="{164879FF-C2CE-49B3-96E5-2CB644E89D7D}"/>
              </a:ext>
            </a:extLst>
          </p:cNvPr>
          <p:cNvSpPr txBox="1">
            <a:spLocks/>
          </p:cNvSpPr>
          <p:nvPr/>
        </p:nvSpPr>
        <p:spPr>
          <a:xfrm>
            <a:off x="2987632" y="746628"/>
            <a:ext cx="5851567" cy="325847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2 Emergency Room visits - </a:t>
            </a:r>
            <a:r>
              <a:rPr lang="en-US" sz="1800" b="1" dirty="0"/>
              <a:t>~$10,000 </a:t>
            </a:r>
            <a:r>
              <a:rPr lang="en-US" sz="1800" dirty="0"/>
              <a:t>total charges</a:t>
            </a:r>
          </a:p>
          <a:p>
            <a:endParaRPr lang="en-US" sz="1800" dirty="0"/>
          </a:p>
          <a:p>
            <a:r>
              <a:rPr lang="en-US" sz="1800" dirty="0"/>
              <a:t>Skilled Nursing – 42 days total</a:t>
            </a:r>
          </a:p>
          <a:p>
            <a:r>
              <a:rPr lang="en-US" sz="1800" dirty="0"/>
              <a:t>Days 1-20 – No charge</a:t>
            </a:r>
          </a:p>
          <a:p>
            <a:r>
              <a:rPr lang="en-US" sz="1800" dirty="0"/>
              <a:t>Days 21-42 - $209.50 * 21 = </a:t>
            </a:r>
            <a:r>
              <a:rPr lang="en-US" sz="1800" b="1" dirty="0"/>
              <a:t>$4399.50</a:t>
            </a:r>
          </a:p>
          <a:p>
            <a:endParaRPr lang="en-US" sz="1800" b="1" dirty="0"/>
          </a:p>
          <a:p>
            <a:r>
              <a:rPr lang="en-US" sz="1800" dirty="0"/>
              <a:t>Doctor Visits</a:t>
            </a:r>
          </a:p>
          <a:p>
            <a:r>
              <a:rPr lang="en-US" sz="1800" b="1" dirty="0"/>
              <a:t>$22,000 </a:t>
            </a:r>
          </a:p>
          <a:p>
            <a:r>
              <a:rPr lang="en-US" sz="1800" dirty="0"/>
              <a:t>Hearing Aids - </a:t>
            </a:r>
            <a:r>
              <a:rPr lang="en-US" sz="1800" b="1" dirty="0"/>
              <a:t>$5,300</a:t>
            </a:r>
          </a:p>
        </p:txBody>
      </p:sp>
      <p:sp>
        <p:nvSpPr>
          <p:cNvPr id="12" name="Content Placeholder 8">
            <a:extLst>
              <a:ext uri="{FF2B5EF4-FFF2-40B4-BE49-F238E27FC236}">
                <a16:creationId xmlns:a16="http://schemas.microsoft.com/office/drawing/2014/main" id="{ACA006A8-7D03-482F-9CE5-9CD47DA55382}"/>
              </a:ext>
            </a:extLst>
          </p:cNvPr>
          <p:cNvSpPr txBox="1">
            <a:spLocks/>
          </p:cNvSpPr>
          <p:nvPr/>
        </p:nvSpPr>
        <p:spPr>
          <a:xfrm>
            <a:off x="342583" y="3550662"/>
            <a:ext cx="2590800" cy="442357"/>
          </a:xfrm>
          <a:prstGeom prst="rect">
            <a:avLst/>
          </a:prstGeom>
        </p:spPr>
        <p:txBody>
          <a:bodyPr>
            <a:normAutofit lnSpcReduction="1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Original Medicare</a:t>
            </a:r>
          </a:p>
        </p:txBody>
      </p:sp>
      <p:pic>
        <p:nvPicPr>
          <p:cNvPr id="16" name="Picture 15">
            <a:extLst>
              <a:ext uri="{FF2B5EF4-FFF2-40B4-BE49-F238E27FC236}">
                <a16:creationId xmlns:a16="http://schemas.microsoft.com/office/drawing/2014/main" id="{7AF5EE75-2735-48AD-BCFD-6C262C64F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721718"/>
            <a:ext cx="2200275" cy="3143250"/>
          </a:xfrm>
          <a:prstGeom prst="rect">
            <a:avLst/>
          </a:prstGeom>
        </p:spPr>
      </p:pic>
      <p:pic>
        <p:nvPicPr>
          <p:cNvPr id="18" name="Picture 17">
            <a:extLst>
              <a:ext uri="{FF2B5EF4-FFF2-40B4-BE49-F238E27FC236}">
                <a16:creationId xmlns:a16="http://schemas.microsoft.com/office/drawing/2014/main" id="{EB72D8F1-36C7-46EC-BB86-A5180D1CD5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726056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 name="vacation">
            <a:extLst>
              <a:ext uri="{FF2B5EF4-FFF2-40B4-BE49-F238E27FC236}">
                <a16:creationId xmlns:a16="http://schemas.microsoft.com/office/drawing/2014/main" id="{806C5F99-FC71-4897-9C5D-9652256A88DE}"/>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1" name="Content Placeholder 9">
            <a:extLst>
              <a:ext uri="{FF2B5EF4-FFF2-40B4-BE49-F238E27FC236}">
                <a16:creationId xmlns:a16="http://schemas.microsoft.com/office/drawing/2014/main" id="{C4C74C34-E7A9-451D-94C8-E3EAFDE7C20C}"/>
              </a:ext>
            </a:extLst>
          </p:cNvPr>
          <p:cNvSpPr txBox="1">
            <a:spLocks/>
          </p:cNvSpPr>
          <p:nvPr/>
        </p:nvSpPr>
        <p:spPr>
          <a:xfrm>
            <a:off x="5843075" y="529213"/>
            <a:ext cx="2819400" cy="708422"/>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Bernice says…</a:t>
            </a:r>
          </a:p>
        </p:txBody>
      </p:sp>
      <p:pic>
        <p:nvPicPr>
          <p:cNvPr id="13" name="Picture 12">
            <a:extLst>
              <a:ext uri="{FF2B5EF4-FFF2-40B4-BE49-F238E27FC236}">
                <a16:creationId xmlns:a16="http://schemas.microsoft.com/office/drawing/2014/main" id="{203FABA7-3F94-4434-A068-F159FD50F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329" y="1058426"/>
            <a:ext cx="3690524" cy="3984371"/>
          </a:xfrm>
          <a:prstGeom prst="rect">
            <a:avLst/>
          </a:prstGeom>
        </p:spPr>
      </p:pic>
      <p:sp>
        <p:nvSpPr>
          <p:cNvPr id="16" name="children">
            <a:extLst>
              <a:ext uri="{FF2B5EF4-FFF2-40B4-BE49-F238E27FC236}">
                <a16:creationId xmlns:a16="http://schemas.microsoft.com/office/drawing/2014/main" id="{10461E6B-6103-4BC8-8D19-DA497EE4B78C}"/>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4" name="Content Placeholder 8">
            <a:extLst>
              <a:ext uri="{FF2B5EF4-FFF2-40B4-BE49-F238E27FC236}">
                <a16:creationId xmlns:a16="http://schemas.microsoft.com/office/drawing/2014/main" id="{C15D09DD-C422-4E63-BE82-50292E571822}"/>
              </a:ext>
            </a:extLst>
          </p:cNvPr>
          <p:cNvSpPr txBox="1">
            <a:spLocks/>
          </p:cNvSpPr>
          <p:nvPr/>
        </p:nvSpPr>
        <p:spPr>
          <a:xfrm>
            <a:off x="342583" y="3550662"/>
            <a:ext cx="2590800" cy="442357"/>
          </a:xfrm>
          <a:prstGeom prst="rect">
            <a:avLst/>
          </a:prstGeom>
        </p:spPr>
        <p:txBody>
          <a:bodyPr>
            <a:normAutofit lnSpcReduction="1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Original Medicare</a:t>
            </a:r>
          </a:p>
        </p:txBody>
      </p:sp>
      <p:pic>
        <p:nvPicPr>
          <p:cNvPr id="20" name="Picture 19">
            <a:extLst>
              <a:ext uri="{FF2B5EF4-FFF2-40B4-BE49-F238E27FC236}">
                <a16:creationId xmlns:a16="http://schemas.microsoft.com/office/drawing/2014/main" id="{870844AC-AF56-4726-BA4B-709B64C5E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66" y="721718"/>
            <a:ext cx="2200275" cy="3143250"/>
          </a:xfrm>
          <a:prstGeom prst="rect">
            <a:avLst/>
          </a:prstGeom>
        </p:spPr>
      </p:pic>
      <p:pic>
        <p:nvPicPr>
          <p:cNvPr id="3" name="Picture 2">
            <a:extLst>
              <a:ext uri="{FF2B5EF4-FFF2-40B4-BE49-F238E27FC236}">
                <a16:creationId xmlns:a16="http://schemas.microsoft.com/office/drawing/2014/main" id="{BBBF601A-D0EB-4DD7-BBC0-3890182C2C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495875"/>
            <a:ext cx="2819400" cy="2819400"/>
          </a:xfrm>
          <a:prstGeom prst="rect">
            <a:avLst/>
          </a:prstGeom>
        </p:spPr>
      </p:pic>
      <p:pic>
        <p:nvPicPr>
          <p:cNvPr id="21" name="Picture 20">
            <a:extLst>
              <a:ext uri="{FF2B5EF4-FFF2-40B4-BE49-F238E27FC236}">
                <a16:creationId xmlns:a16="http://schemas.microsoft.com/office/drawing/2014/main" id="{FABE24FE-130C-45B1-A26E-142827D0F0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752971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1" name="Content Placeholder 9">
            <a:extLst>
              <a:ext uri="{FF2B5EF4-FFF2-40B4-BE49-F238E27FC236}">
                <a16:creationId xmlns:a16="http://schemas.microsoft.com/office/drawing/2014/main" id="{098BFB92-74AD-4FB2-85CB-46D436CB5A76}"/>
              </a:ext>
            </a:extLst>
          </p:cNvPr>
          <p:cNvSpPr txBox="1">
            <a:spLocks/>
          </p:cNvSpPr>
          <p:nvPr/>
        </p:nvSpPr>
        <p:spPr>
          <a:xfrm>
            <a:off x="140011" y="3296682"/>
            <a:ext cx="2819400" cy="708422"/>
          </a:xfrm>
          <a:prstGeom prst="rect">
            <a:avLst/>
          </a:prstGeom>
        </p:spPr>
        <p:txBody>
          <a:bodyPr>
            <a:normAutofit fontScale="92500" lnSpcReduction="2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Original Medicare +</a:t>
            </a:r>
          </a:p>
          <a:p>
            <a:pPr algn="ctr"/>
            <a:r>
              <a:rPr lang="en-US" dirty="0"/>
              <a:t>MediGap + Rx</a:t>
            </a:r>
          </a:p>
        </p:txBody>
      </p:sp>
      <p:sp>
        <p:nvSpPr>
          <p:cNvPr id="10" name="children">
            <a:extLst>
              <a:ext uri="{FF2B5EF4-FFF2-40B4-BE49-F238E27FC236}">
                <a16:creationId xmlns:a16="http://schemas.microsoft.com/office/drawing/2014/main" id="{D41D034A-8395-42B2-ABA1-53936B2699F7}"/>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3" name="vacation">
            <a:extLst>
              <a:ext uri="{FF2B5EF4-FFF2-40B4-BE49-F238E27FC236}">
                <a16:creationId xmlns:a16="http://schemas.microsoft.com/office/drawing/2014/main" id="{70A47E82-257A-48CA-B8A2-4CD3D924CDEE}"/>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Content Placeholder 8">
            <a:extLst>
              <a:ext uri="{FF2B5EF4-FFF2-40B4-BE49-F238E27FC236}">
                <a16:creationId xmlns:a16="http://schemas.microsoft.com/office/drawing/2014/main" id="{292B8880-1AB2-4402-ACB7-3EDEF77BB4CC}"/>
              </a:ext>
            </a:extLst>
          </p:cNvPr>
          <p:cNvSpPr txBox="1">
            <a:spLocks/>
          </p:cNvSpPr>
          <p:nvPr/>
        </p:nvSpPr>
        <p:spPr>
          <a:xfrm>
            <a:off x="2987632" y="746628"/>
            <a:ext cx="5851567" cy="325847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Premium - Plan F - $265/ month</a:t>
            </a:r>
          </a:p>
          <a:p>
            <a:r>
              <a:rPr lang="en-US" sz="1800" dirty="0"/>
              <a:t>		$3,180 annual</a:t>
            </a:r>
          </a:p>
          <a:p>
            <a:endParaRPr lang="en-US" sz="1800" dirty="0"/>
          </a:p>
          <a:p>
            <a:r>
              <a:rPr lang="en-US" sz="1800" dirty="0"/>
              <a:t>Premium – Part D Plan $30/ month</a:t>
            </a:r>
          </a:p>
          <a:p>
            <a:r>
              <a:rPr lang="en-US" sz="1800" dirty="0"/>
              <a:t>		$360 annual</a:t>
            </a:r>
          </a:p>
          <a:p>
            <a:endParaRPr lang="en-US" sz="1800" dirty="0"/>
          </a:p>
          <a:p>
            <a:r>
              <a:rPr lang="en-US" sz="1800" dirty="0"/>
              <a:t>Hearing Aids - </a:t>
            </a:r>
            <a:r>
              <a:rPr lang="en-US" sz="1800" b="1" dirty="0"/>
              <a:t>$5,300</a:t>
            </a:r>
          </a:p>
          <a:p>
            <a:endParaRPr lang="en-US" sz="1800" b="1" dirty="0"/>
          </a:p>
          <a:p>
            <a:r>
              <a:rPr lang="en-US" sz="1800" b="1" dirty="0"/>
              <a:t>Total $8,840 for 1 year</a:t>
            </a:r>
            <a:r>
              <a:rPr lang="en-US" sz="1800" dirty="0"/>
              <a:t> </a:t>
            </a:r>
          </a:p>
          <a:p>
            <a:endParaRPr lang="en-US" sz="1800" dirty="0"/>
          </a:p>
        </p:txBody>
      </p:sp>
      <p:pic>
        <p:nvPicPr>
          <p:cNvPr id="14" name="Picture 13">
            <a:extLst>
              <a:ext uri="{FF2B5EF4-FFF2-40B4-BE49-F238E27FC236}">
                <a16:creationId xmlns:a16="http://schemas.microsoft.com/office/drawing/2014/main" id="{5C006E19-5D56-4F54-AF00-7325A0508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pic>
        <p:nvPicPr>
          <p:cNvPr id="15" name="Picture 14">
            <a:extLst>
              <a:ext uri="{FF2B5EF4-FFF2-40B4-BE49-F238E27FC236}">
                <a16:creationId xmlns:a16="http://schemas.microsoft.com/office/drawing/2014/main" id="{EDE25E86-A8EB-460D-BB17-3A0F69608D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2424653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9" name="Content Placeholder 9">
            <a:extLst>
              <a:ext uri="{FF2B5EF4-FFF2-40B4-BE49-F238E27FC236}">
                <a16:creationId xmlns:a16="http://schemas.microsoft.com/office/drawing/2014/main" id="{E223A26E-C4EE-4901-A3EC-568675553518}"/>
              </a:ext>
            </a:extLst>
          </p:cNvPr>
          <p:cNvSpPr txBox="1">
            <a:spLocks/>
          </p:cNvSpPr>
          <p:nvPr/>
        </p:nvSpPr>
        <p:spPr>
          <a:xfrm>
            <a:off x="5843075" y="529213"/>
            <a:ext cx="2819400" cy="708422"/>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Bernice says…</a:t>
            </a:r>
          </a:p>
        </p:txBody>
      </p:sp>
      <p:sp>
        <p:nvSpPr>
          <p:cNvPr id="15" name="children">
            <a:extLst>
              <a:ext uri="{FF2B5EF4-FFF2-40B4-BE49-F238E27FC236}">
                <a16:creationId xmlns:a16="http://schemas.microsoft.com/office/drawing/2014/main" id="{60E52C3A-9623-4E58-A1C7-828AFD2F2CAC}"/>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6" name="vacation">
            <a:extLst>
              <a:ext uri="{FF2B5EF4-FFF2-40B4-BE49-F238E27FC236}">
                <a16:creationId xmlns:a16="http://schemas.microsoft.com/office/drawing/2014/main" id="{055BE11D-A7A5-4490-B11D-3586EC8718D9}"/>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6C3EC238-2866-419A-B96C-4E25DFA8E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75" y="844018"/>
            <a:ext cx="3429197" cy="3429197"/>
          </a:xfrm>
          <a:prstGeom prst="rect">
            <a:avLst/>
          </a:prstGeom>
        </p:spPr>
      </p:pic>
      <p:sp>
        <p:nvSpPr>
          <p:cNvPr id="12" name="Content Placeholder 9">
            <a:extLst>
              <a:ext uri="{FF2B5EF4-FFF2-40B4-BE49-F238E27FC236}">
                <a16:creationId xmlns:a16="http://schemas.microsoft.com/office/drawing/2014/main" id="{42E46DEC-1860-4657-9298-6B9293119269}"/>
              </a:ext>
            </a:extLst>
          </p:cNvPr>
          <p:cNvSpPr txBox="1">
            <a:spLocks/>
          </p:cNvSpPr>
          <p:nvPr/>
        </p:nvSpPr>
        <p:spPr>
          <a:xfrm>
            <a:off x="140011" y="3296682"/>
            <a:ext cx="2819400" cy="708422"/>
          </a:xfrm>
          <a:prstGeom prst="rect">
            <a:avLst/>
          </a:prstGeom>
        </p:spPr>
        <p:txBody>
          <a:bodyPr>
            <a:normAutofit fontScale="92500" lnSpcReduction="2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Original Medicare +</a:t>
            </a:r>
          </a:p>
          <a:p>
            <a:pPr algn="ctr"/>
            <a:r>
              <a:rPr lang="en-US" dirty="0"/>
              <a:t>MediGap + Rx</a:t>
            </a:r>
          </a:p>
        </p:txBody>
      </p:sp>
      <p:pic>
        <p:nvPicPr>
          <p:cNvPr id="18" name="Picture 17">
            <a:extLst>
              <a:ext uri="{FF2B5EF4-FFF2-40B4-BE49-F238E27FC236}">
                <a16:creationId xmlns:a16="http://schemas.microsoft.com/office/drawing/2014/main" id="{F4176CB1-9AB2-4439-A8B5-EEEAC1521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66" y="841974"/>
            <a:ext cx="2200275" cy="2902737"/>
          </a:xfrm>
          <a:prstGeom prst="rect">
            <a:avLst/>
          </a:prstGeom>
        </p:spPr>
      </p:pic>
      <p:pic>
        <p:nvPicPr>
          <p:cNvPr id="14" name="Picture 13">
            <a:extLst>
              <a:ext uri="{FF2B5EF4-FFF2-40B4-BE49-F238E27FC236}">
                <a16:creationId xmlns:a16="http://schemas.microsoft.com/office/drawing/2014/main" id="{5F968CA0-C9B6-4BDB-928D-D453224D9B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84098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0" name="Content Placeholder 11">
            <a:extLst>
              <a:ext uri="{FF2B5EF4-FFF2-40B4-BE49-F238E27FC236}">
                <a16:creationId xmlns:a16="http://schemas.microsoft.com/office/drawing/2014/main" id="{A4A03A96-2D0D-4293-A5C0-C55521C9DD55}"/>
              </a:ext>
            </a:extLst>
          </p:cNvPr>
          <p:cNvSpPr txBox="1">
            <a:spLocks/>
          </p:cNvSpPr>
          <p:nvPr/>
        </p:nvSpPr>
        <p:spPr>
          <a:xfrm>
            <a:off x="268275" y="3523616"/>
            <a:ext cx="2590800" cy="454262"/>
          </a:xfrm>
          <a:prstGeom prst="rect">
            <a:avLst/>
          </a:prstGeom>
        </p:spPr>
        <p:txBody>
          <a:bodyPr>
            <a:normAutofit fontScale="925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Medicare Advantage</a:t>
            </a:r>
          </a:p>
        </p:txBody>
      </p:sp>
      <p:sp>
        <p:nvSpPr>
          <p:cNvPr id="11" name="children">
            <a:extLst>
              <a:ext uri="{FF2B5EF4-FFF2-40B4-BE49-F238E27FC236}">
                <a16:creationId xmlns:a16="http://schemas.microsoft.com/office/drawing/2014/main" id="{BD249465-88F3-48BD-A421-717B4900431D}"/>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3" name="vacation">
            <a:extLst>
              <a:ext uri="{FF2B5EF4-FFF2-40B4-BE49-F238E27FC236}">
                <a16:creationId xmlns:a16="http://schemas.microsoft.com/office/drawing/2014/main" id="{0F943159-8DB2-4569-9C6B-36D1CBF03A31}"/>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Content Placeholder 8">
            <a:extLst>
              <a:ext uri="{FF2B5EF4-FFF2-40B4-BE49-F238E27FC236}">
                <a16:creationId xmlns:a16="http://schemas.microsoft.com/office/drawing/2014/main" id="{1D2F308C-5F9E-464F-9FCB-ED133F876A19}"/>
              </a:ext>
            </a:extLst>
          </p:cNvPr>
          <p:cNvSpPr txBox="1">
            <a:spLocks/>
          </p:cNvSpPr>
          <p:nvPr/>
        </p:nvSpPr>
        <p:spPr>
          <a:xfrm>
            <a:off x="2987632" y="746628"/>
            <a:ext cx="5851567" cy="325847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$0 premium Medicare Advantage -</a:t>
            </a:r>
          </a:p>
          <a:p>
            <a:r>
              <a:rPr lang="en-US" sz="1800" b="1" dirty="0"/>
              <a:t>MOOP $3,000 </a:t>
            </a:r>
            <a:r>
              <a:rPr lang="en-US" sz="1800" dirty="0"/>
              <a:t>(Multiple plans currently)</a:t>
            </a:r>
            <a:endParaRPr lang="en-US" sz="1800" b="1" dirty="0"/>
          </a:p>
          <a:p>
            <a:r>
              <a:rPr lang="en-US" sz="1800" dirty="0"/>
              <a:t>(Can be as high as $8,300)</a:t>
            </a:r>
          </a:p>
          <a:p>
            <a:endParaRPr lang="en-US" sz="1800" dirty="0"/>
          </a:p>
          <a:p>
            <a:r>
              <a:rPr lang="en-US" sz="1800" dirty="0"/>
              <a:t>Premium – Part D Plan – </a:t>
            </a:r>
            <a:r>
              <a:rPr lang="en-US" sz="1800" b="1" dirty="0"/>
              <a:t>Included with plan</a:t>
            </a:r>
          </a:p>
          <a:p>
            <a:endParaRPr lang="en-US" sz="1800" dirty="0"/>
          </a:p>
          <a:p>
            <a:r>
              <a:rPr lang="en-US" sz="1800" dirty="0"/>
              <a:t>Hearing Aids - $5,300 Discounted to </a:t>
            </a:r>
            <a:r>
              <a:rPr lang="en-US" sz="1800" b="1" dirty="0"/>
              <a:t>$1,400</a:t>
            </a:r>
          </a:p>
          <a:p>
            <a:endParaRPr lang="en-US" sz="1800" b="1" dirty="0"/>
          </a:p>
          <a:p>
            <a:r>
              <a:rPr lang="en-US" sz="1800" b="1" dirty="0"/>
              <a:t>Max Total $4,400 for 1 year</a:t>
            </a:r>
            <a:r>
              <a:rPr lang="en-US" sz="1800" dirty="0"/>
              <a:t> </a:t>
            </a:r>
          </a:p>
        </p:txBody>
      </p:sp>
      <p:pic>
        <p:nvPicPr>
          <p:cNvPr id="16" name="Picture 15">
            <a:extLst>
              <a:ext uri="{FF2B5EF4-FFF2-40B4-BE49-F238E27FC236}">
                <a16:creationId xmlns:a16="http://schemas.microsoft.com/office/drawing/2014/main" id="{74344D49-3C1C-46D9-BC53-6BA056A98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pic>
        <p:nvPicPr>
          <p:cNvPr id="14" name="Picture 13">
            <a:extLst>
              <a:ext uri="{FF2B5EF4-FFF2-40B4-BE49-F238E27FC236}">
                <a16:creationId xmlns:a16="http://schemas.microsoft.com/office/drawing/2014/main" id="{D73B9E2D-BB21-4AF5-A4B2-A43B4831C0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1011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Medicare </a:t>
            </a:r>
            <a:r>
              <a:rPr lang="en-US" dirty="0">
                <a:solidFill>
                  <a:schemeClr val="accent2"/>
                </a:solidFill>
              </a:rPr>
              <a:t>Case Study</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9" name="Content Placeholder 9">
            <a:extLst>
              <a:ext uri="{FF2B5EF4-FFF2-40B4-BE49-F238E27FC236}">
                <a16:creationId xmlns:a16="http://schemas.microsoft.com/office/drawing/2014/main" id="{C38C499B-BA37-4869-88E3-1A3E61FCC33A}"/>
              </a:ext>
            </a:extLst>
          </p:cNvPr>
          <p:cNvSpPr txBox="1">
            <a:spLocks/>
          </p:cNvSpPr>
          <p:nvPr/>
        </p:nvSpPr>
        <p:spPr>
          <a:xfrm>
            <a:off x="5843075" y="529213"/>
            <a:ext cx="2819400" cy="708422"/>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Bernice says…</a:t>
            </a:r>
          </a:p>
        </p:txBody>
      </p:sp>
      <p:pic>
        <p:nvPicPr>
          <p:cNvPr id="6" name="Picture 5">
            <a:extLst>
              <a:ext uri="{FF2B5EF4-FFF2-40B4-BE49-F238E27FC236}">
                <a16:creationId xmlns:a16="http://schemas.microsoft.com/office/drawing/2014/main" id="{7EC2A484-F9CF-4C9F-9DF5-B8A02FE54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09" y="859200"/>
            <a:ext cx="3237131" cy="3237131"/>
          </a:xfrm>
          <a:prstGeom prst="rect">
            <a:avLst/>
          </a:prstGeom>
        </p:spPr>
      </p:pic>
      <p:sp>
        <p:nvSpPr>
          <p:cNvPr id="13" name="children">
            <a:extLst>
              <a:ext uri="{FF2B5EF4-FFF2-40B4-BE49-F238E27FC236}">
                <a16:creationId xmlns:a16="http://schemas.microsoft.com/office/drawing/2014/main" id="{1129D01A-39D7-4C81-9616-054EF4DEF189}"/>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AD5DF37E-725F-4501-982C-C342AF39201C}"/>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Content Placeholder 11">
            <a:extLst>
              <a:ext uri="{FF2B5EF4-FFF2-40B4-BE49-F238E27FC236}">
                <a16:creationId xmlns:a16="http://schemas.microsoft.com/office/drawing/2014/main" id="{4DC33E89-628A-421E-8DC1-397F997F5BA2}"/>
              </a:ext>
            </a:extLst>
          </p:cNvPr>
          <p:cNvSpPr txBox="1">
            <a:spLocks/>
          </p:cNvSpPr>
          <p:nvPr/>
        </p:nvSpPr>
        <p:spPr>
          <a:xfrm>
            <a:off x="268275" y="3523616"/>
            <a:ext cx="2590800" cy="454262"/>
          </a:xfrm>
          <a:prstGeom prst="rect">
            <a:avLst/>
          </a:prstGeom>
        </p:spPr>
        <p:txBody>
          <a:bodyPr>
            <a:normAutofit fontScale="925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Medicare Advantage</a:t>
            </a:r>
          </a:p>
        </p:txBody>
      </p:sp>
      <p:pic>
        <p:nvPicPr>
          <p:cNvPr id="14" name="Picture 13">
            <a:extLst>
              <a:ext uri="{FF2B5EF4-FFF2-40B4-BE49-F238E27FC236}">
                <a16:creationId xmlns:a16="http://schemas.microsoft.com/office/drawing/2014/main" id="{524FD202-5059-4249-9233-B0F6BBE1A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56" y="841974"/>
            <a:ext cx="2008694" cy="2902737"/>
          </a:xfrm>
          <a:prstGeom prst="rect">
            <a:avLst/>
          </a:prstGeom>
        </p:spPr>
      </p:pic>
      <p:pic>
        <p:nvPicPr>
          <p:cNvPr id="16" name="Picture 15">
            <a:extLst>
              <a:ext uri="{FF2B5EF4-FFF2-40B4-BE49-F238E27FC236}">
                <a16:creationId xmlns:a16="http://schemas.microsoft.com/office/drawing/2014/main" id="{2FB32743-83B4-485F-AF5A-119FC9C776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900976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The Choice </a:t>
            </a:r>
            <a:r>
              <a:rPr lang="en-US" dirty="0">
                <a:solidFill>
                  <a:schemeClr val="accent2"/>
                </a:solidFill>
              </a:rPr>
              <a:t>Is Yours</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3" name="children">
            <a:extLst>
              <a:ext uri="{FF2B5EF4-FFF2-40B4-BE49-F238E27FC236}">
                <a16:creationId xmlns:a16="http://schemas.microsoft.com/office/drawing/2014/main" id="{1129D01A-39D7-4C81-9616-054EF4DEF189}"/>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AD5DF37E-725F-4501-982C-C342AF39201C}"/>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graphicFrame>
        <p:nvGraphicFramePr>
          <p:cNvPr id="12" name="Content Placeholder 6">
            <a:extLst>
              <a:ext uri="{FF2B5EF4-FFF2-40B4-BE49-F238E27FC236}">
                <a16:creationId xmlns:a16="http://schemas.microsoft.com/office/drawing/2014/main" id="{683622C7-FB7C-4935-BCA9-2B6A11044A1A}"/>
              </a:ext>
            </a:extLst>
          </p:cNvPr>
          <p:cNvGraphicFramePr>
            <a:graphicFrameLocks/>
          </p:cNvGraphicFramePr>
          <p:nvPr>
            <p:extLst>
              <p:ext uri="{D42A27DB-BD31-4B8C-83A1-F6EECF244321}">
                <p14:modId xmlns:p14="http://schemas.microsoft.com/office/powerpoint/2010/main" val="28094520"/>
              </p:ext>
            </p:extLst>
          </p:nvPr>
        </p:nvGraphicFramePr>
        <p:xfrm>
          <a:off x="4066822" y="46200"/>
          <a:ext cx="5181600" cy="392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 Placeholder 2">
            <a:extLst>
              <a:ext uri="{FF2B5EF4-FFF2-40B4-BE49-F238E27FC236}">
                <a16:creationId xmlns:a16="http://schemas.microsoft.com/office/drawing/2014/main" id="{BD456F00-B848-4C82-9860-AEF9B2EED43C}"/>
              </a:ext>
            </a:extLst>
          </p:cNvPr>
          <p:cNvSpPr txBox="1">
            <a:spLocks/>
          </p:cNvSpPr>
          <p:nvPr/>
        </p:nvSpPr>
        <p:spPr>
          <a:xfrm>
            <a:off x="457200" y="808627"/>
            <a:ext cx="4038600" cy="2680948"/>
          </a:xfrm>
          <a:prstGeom prst="rect">
            <a:avLst/>
          </a:prstGeom>
        </p:spPr>
        <p:txBody>
          <a:bodyPr>
            <a:normAutofit fontScale="55000" lnSpcReduction="20000"/>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Path 1: Original Medicare – </a:t>
            </a:r>
          </a:p>
          <a:p>
            <a:pPr marL="342900" indent="-342900">
              <a:buFont typeface="Arial" panose="020B0604020202020204" pitchFamily="34" charset="0"/>
              <a:buChar char="•"/>
            </a:pPr>
            <a:r>
              <a:rPr lang="en-US" dirty="0"/>
              <a:t>No coverage for the 20%</a:t>
            </a:r>
          </a:p>
          <a:p>
            <a:pPr marL="342900" indent="-342900">
              <a:buFont typeface="Arial" panose="020B0604020202020204" pitchFamily="34" charset="0"/>
              <a:buChar char="•"/>
            </a:pPr>
            <a:r>
              <a:rPr lang="en-US" dirty="0"/>
              <a:t>No MOOP</a:t>
            </a:r>
          </a:p>
          <a:p>
            <a:endParaRPr lang="en-US" dirty="0"/>
          </a:p>
          <a:p>
            <a:r>
              <a:rPr lang="en-US" dirty="0"/>
              <a:t>Path 2: Medicare Supplement – </a:t>
            </a:r>
          </a:p>
          <a:p>
            <a:pPr marL="342900" indent="-342900">
              <a:buFont typeface="Arial" panose="020B0604020202020204" pitchFamily="34" charset="0"/>
              <a:buChar char="•"/>
            </a:pPr>
            <a:r>
              <a:rPr lang="en-US" dirty="0"/>
              <a:t>Maximum coverage – for an Additional premium</a:t>
            </a:r>
          </a:p>
          <a:p>
            <a:pPr marL="342900" indent="-342900">
              <a:buFont typeface="Arial" panose="020B0604020202020204" pitchFamily="34" charset="0"/>
              <a:buChar char="•"/>
            </a:pPr>
            <a:r>
              <a:rPr lang="en-US" dirty="0"/>
              <a:t>Drug Plan purchase separately</a:t>
            </a:r>
          </a:p>
          <a:p>
            <a:endParaRPr lang="en-US" dirty="0"/>
          </a:p>
          <a:p>
            <a:r>
              <a:rPr lang="en-US" dirty="0"/>
              <a:t>Path 3: Medicare Advantage – </a:t>
            </a:r>
          </a:p>
          <a:p>
            <a:pPr marL="342900" indent="-342900">
              <a:buFont typeface="Arial" panose="020B0604020202020204" pitchFamily="34" charset="0"/>
              <a:buChar char="•"/>
            </a:pPr>
            <a:r>
              <a:rPr lang="en-US" dirty="0"/>
              <a:t>Affordable Coverage – MOOP </a:t>
            </a:r>
          </a:p>
          <a:p>
            <a:pPr marL="342900" indent="-342900">
              <a:buFont typeface="Arial" panose="020B0604020202020204" pitchFamily="34" charset="0"/>
              <a:buChar char="•"/>
            </a:pPr>
            <a:r>
              <a:rPr lang="en-US" dirty="0"/>
              <a:t>Premiums range from $0 – 160/month</a:t>
            </a:r>
          </a:p>
          <a:p>
            <a:pPr marL="342900" indent="-342900">
              <a:buFont typeface="Arial" panose="020B0604020202020204" pitchFamily="34" charset="0"/>
              <a:buChar char="•"/>
            </a:pPr>
            <a:r>
              <a:rPr lang="en-US" dirty="0"/>
              <a:t>Drug Plan included</a:t>
            </a:r>
          </a:p>
          <a:p>
            <a:pPr marL="342900" indent="-342900">
              <a:buFont typeface="Arial" panose="020B0604020202020204" pitchFamily="34" charset="0"/>
              <a:buChar char="•"/>
            </a:pPr>
            <a:r>
              <a:rPr lang="en-US" dirty="0"/>
              <a:t>Some have Hearing, Dental, Vision, Gym</a:t>
            </a:r>
          </a:p>
        </p:txBody>
      </p:sp>
      <p:pic>
        <p:nvPicPr>
          <p:cNvPr id="16" name="Picture 15">
            <a:extLst>
              <a:ext uri="{FF2B5EF4-FFF2-40B4-BE49-F238E27FC236}">
                <a16:creationId xmlns:a16="http://schemas.microsoft.com/office/drawing/2014/main" id="{6D95D165-94B1-4F59-BC84-5B076F7C55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5622" y="1308263"/>
            <a:ext cx="1676400" cy="2095500"/>
          </a:xfrm>
          <a:prstGeom prst="rect">
            <a:avLst/>
          </a:prstGeom>
        </p:spPr>
      </p:pic>
      <p:pic>
        <p:nvPicPr>
          <p:cNvPr id="18" name="Picture 17">
            <a:extLst>
              <a:ext uri="{FF2B5EF4-FFF2-40B4-BE49-F238E27FC236}">
                <a16:creationId xmlns:a16="http://schemas.microsoft.com/office/drawing/2014/main" id="{5F896666-FF10-4004-9F31-6907D24AE1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89440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vacation">
            <a:extLst>
              <a:ext uri="{FF2B5EF4-FFF2-40B4-BE49-F238E27FC236}">
                <a16:creationId xmlns:a16="http://schemas.microsoft.com/office/drawing/2014/main" id="{F8F4553F-39D9-4392-AE15-F1A81EEAE77E}"/>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4" name="Title 3"/>
          <p:cNvSpPr>
            <a:spLocks noGrp="1"/>
          </p:cNvSpPr>
          <p:nvPr>
            <p:ph type="title"/>
          </p:nvPr>
        </p:nvSpPr>
        <p:spPr>
          <a:xfrm>
            <a:off x="457200" y="139812"/>
            <a:ext cx="8229600" cy="708422"/>
          </a:xfrm>
        </p:spPr>
        <p:txBody>
          <a:bodyPr/>
          <a:lstStyle/>
          <a:p>
            <a:r>
              <a:rPr lang="en-US" dirty="0">
                <a:solidFill>
                  <a:schemeClr val="accent2"/>
                </a:solidFill>
              </a:rPr>
              <a:t>MA-OEP: </a:t>
            </a:r>
            <a:r>
              <a:rPr lang="en-US" dirty="0">
                <a:solidFill>
                  <a:schemeClr val="tx1"/>
                </a:solidFill>
              </a:rPr>
              <a:t>One time change</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8" name="Content Placeholder 4">
            <a:extLst>
              <a:ext uri="{FF2B5EF4-FFF2-40B4-BE49-F238E27FC236}">
                <a16:creationId xmlns:a16="http://schemas.microsoft.com/office/drawing/2014/main" id="{42B2F842-894F-4BE8-83D4-8B782627EAD7}"/>
              </a:ext>
            </a:extLst>
          </p:cNvPr>
          <p:cNvSpPr txBox="1">
            <a:spLocks/>
          </p:cNvSpPr>
          <p:nvPr/>
        </p:nvSpPr>
        <p:spPr>
          <a:xfrm>
            <a:off x="457200" y="742950"/>
            <a:ext cx="4572000" cy="3200401"/>
          </a:xfrm>
          <a:prstGeom prst="rect">
            <a:avLst/>
          </a:prstGeom>
        </p:spPr>
        <p:txBody>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8B5A07B4-9A0A-48CD-BAE3-6F248FE6E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98" y="1312747"/>
            <a:ext cx="2857500" cy="2857500"/>
          </a:xfrm>
          <a:prstGeom prst="rect">
            <a:avLst/>
          </a:prstGeom>
        </p:spPr>
      </p:pic>
      <p:pic>
        <p:nvPicPr>
          <p:cNvPr id="15" name="Picture 14">
            <a:extLst>
              <a:ext uri="{FF2B5EF4-FFF2-40B4-BE49-F238E27FC236}">
                <a16:creationId xmlns:a16="http://schemas.microsoft.com/office/drawing/2014/main" id="{29DD37DA-F03A-400D-A940-2CBECA385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096" y="1312747"/>
            <a:ext cx="4838700" cy="3486150"/>
          </a:xfrm>
          <a:prstGeom prst="rect">
            <a:avLst/>
          </a:prstGeom>
        </p:spPr>
      </p:pic>
      <p:sp>
        <p:nvSpPr>
          <p:cNvPr id="11" name="children">
            <a:extLst>
              <a:ext uri="{FF2B5EF4-FFF2-40B4-BE49-F238E27FC236}">
                <a16:creationId xmlns:a16="http://schemas.microsoft.com/office/drawing/2014/main" id="{E4330868-5874-42CD-80C5-D3C0461F4CE4}"/>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pic>
        <p:nvPicPr>
          <p:cNvPr id="12" name="Picture 11">
            <a:extLst>
              <a:ext uri="{FF2B5EF4-FFF2-40B4-BE49-F238E27FC236}">
                <a16:creationId xmlns:a16="http://schemas.microsoft.com/office/drawing/2014/main" id="{905F029C-1C1D-415E-B3FD-A27C546AF4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6096000" y="1695450"/>
            <a:ext cx="2447265" cy="1752600"/>
          </a:xfrm>
          <a:prstGeom prst="rect">
            <a:avLst/>
          </a:prstGeom>
        </p:spPr>
      </p:pic>
    </p:spTree>
    <p:extLst>
      <p:ext uri="{BB962C8B-B14F-4D97-AF65-F5344CB8AC3E}">
        <p14:creationId xmlns:p14="http://schemas.microsoft.com/office/powerpoint/2010/main" val="979417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2"/>
                </a:solidFill>
              </a:rPr>
              <a:t>The importance </a:t>
            </a:r>
            <a:r>
              <a:rPr lang="en-US" dirty="0">
                <a:solidFill>
                  <a:schemeClr val="tx1"/>
                </a:solidFill>
              </a:rPr>
              <a:t>of Annual Review</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8" name="Content Placeholder 4">
            <a:extLst>
              <a:ext uri="{FF2B5EF4-FFF2-40B4-BE49-F238E27FC236}">
                <a16:creationId xmlns:a16="http://schemas.microsoft.com/office/drawing/2014/main" id="{42B2F842-894F-4BE8-83D4-8B782627EAD7}"/>
              </a:ext>
            </a:extLst>
          </p:cNvPr>
          <p:cNvSpPr txBox="1">
            <a:spLocks/>
          </p:cNvSpPr>
          <p:nvPr/>
        </p:nvSpPr>
        <p:spPr>
          <a:xfrm>
            <a:off x="457200" y="742950"/>
            <a:ext cx="5029200" cy="3200401"/>
          </a:xfrm>
          <a:prstGeom prst="rect">
            <a:avLst/>
          </a:prstGeom>
        </p:spPr>
        <p:txBody>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3" name="Content Placeholder 4">
            <a:extLst>
              <a:ext uri="{FF2B5EF4-FFF2-40B4-BE49-F238E27FC236}">
                <a16:creationId xmlns:a16="http://schemas.microsoft.com/office/drawing/2014/main" id="{348F89F2-543D-4ED3-968F-35E78D0C616E}"/>
              </a:ext>
            </a:extLst>
          </p:cNvPr>
          <p:cNvSpPr txBox="1">
            <a:spLocks/>
          </p:cNvSpPr>
          <p:nvPr/>
        </p:nvSpPr>
        <p:spPr>
          <a:xfrm>
            <a:off x="457200" y="1304587"/>
            <a:ext cx="5181600" cy="590551"/>
          </a:xfrm>
          <a:prstGeom prst="rect">
            <a:avLst/>
          </a:prstGeom>
        </p:spPr>
        <p:txBody>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AEP – October (1) 15</a:t>
            </a:r>
            <a:r>
              <a:rPr lang="en-US" baseline="30000" dirty="0"/>
              <a:t>th</a:t>
            </a:r>
            <a:r>
              <a:rPr lang="en-US" dirty="0"/>
              <a:t> – December 7</a:t>
            </a:r>
            <a:r>
              <a:rPr lang="en-US" baseline="30000" dirty="0"/>
              <a:t>th</a:t>
            </a:r>
            <a:r>
              <a:rPr lang="en-US" dirty="0"/>
              <a:t> </a:t>
            </a:r>
          </a:p>
        </p:txBody>
      </p:sp>
      <p:sp>
        <p:nvSpPr>
          <p:cNvPr id="11" name="children">
            <a:extLst>
              <a:ext uri="{FF2B5EF4-FFF2-40B4-BE49-F238E27FC236}">
                <a16:creationId xmlns:a16="http://schemas.microsoft.com/office/drawing/2014/main" id="{A91CACAB-ED20-445D-9AE5-D3641ED6F076}"/>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71945E65-C5B9-4FCF-B670-A997A2A970DB}"/>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12" name="Content Placeholder 4">
            <a:extLst>
              <a:ext uri="{FF2B5EF4-FFF2-40B4-BE49-F238E27FC236}">
                <a16:creationId xmlns:a16="http://schemas.microsoft.com/office/drawing/2014/main" id="{67502C2B-3501-49C0-A65A-BBE3C72F1F01}"/>
              </a:ext>
            </a:extLst>
          </p:cNvPr>
          <p:cNvSpPr txBox="1">
            <a:spLocks/>
          </p:cNvSpPr>
          <p:nvPr/>
        </p:nvSpPr>
        <p:spPr>
          <a:xfrm>
            <a:off x="457200" y="2386724"/>
            <a:ext cx="5181600" cy="914401"/>
          </a:xfrm>
          <a:prstGeom prst="rect">
            <a:avLst/>
          </a:prstGeom>
        </p:spPr>
        <p:txBody>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Does your current plan continue to meet your needs in the coming year?</a:t>
            </a:r>
          </a:p>
        </p:txBody>
      </p:sp>
      <p:pic>
        <p:nvPicPr>
          <p:cNvPr id="5" name="Picture 4">
            <a:extLst>
              <a:ext uri="{FF2B5EF4-FFF2-40B4-BE49-F238E27FC236}">
                <a16:creationId xmlns:a16="http://schemas.microsoft.com/office/drawing/2014/main" id="{EDA3574F-149F-4D25-ADD5-1AE39971AA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2600" y="736979"/>
            <a:ext cx="3324029" cy="3324029"/>
          </a:xfrm>
          <a:prstGeom prst="rect">
            <a:avLst/>
          </a:prstGeom>
        </p:spPr>
      </p:pic>
      <p:pic>
        <p:nvPicPr>
          <p:cNvPr id="14" name="Picture 13">
            <a:extLst>
              <a:ext uri="{FF2B5EF4-FFF2-40B4-BE49-F238E27FC236}">
                <a16:creationId xmlns:a16="http://schemas.microsoft.com/office/drawing/2014/main" id="{EB7D56C0-5ABC-46ED-A31A-72BB49AFE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72603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42511" y="39799"/>
            <a:ext cx="7458976" cy="708422"/>
          </a:xfrm>
        </p:spPr>
        <p:txBody>
          <a:bodyPr/>
          <a:lstStyle/>
          <a:p>
            <a:r>
              <a:rPr lang="en-US" dirty="0">
                <a:solidFill>
                  <a:schemeClr val="tx1"/>
                </a:solidFill>
              </a:rPr>
              <a:t>Why out of </a:t>
            </a:r>
            <a:r>
              <a:rPr lang="en-US" dirty="0">
                <a:solidFill>
                  <a:schemeClr val="accent2"/>
                </a:solidFill>
              </a:rPr>
              <a:t>order??  A, B, D &amp; C</a:t>
            </a:r>
            <a:endParaRPr lang="en-US" dirty="0">
              <a:solidFill>
                <a:schemeClr val="tx1"/>
              </a:solidFill>
            </a:endParaRP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16" name="children">
            <a:extLst>
              <a:ext uri="{FF2B5EF4-FFF2-40B4-BE49-F238E27FC236}">
                <a16:creationId xmlns:a16="http://schemas.microsoft.com/office/drawing/2014/main" id="{ADE19854-B5E0-414F-9E86-B4024C41AE03}"/>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8" name="vacation">
            <a:extLst>
              <a:ext uri="{FF2B5EF4-FFF2-40B4-BE49-F238E27FC236}">
                <a16:creationId xmlns:a16="http://schemas.microsoft.com/office/drawing/2014/main" id="{B0E29586-E381-48A9-B448-EE663702951C}"/>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5" name="Picture 4">
            <a:extLst>
              <a:ext uri="{FF2B5EF4-FFF2-40B4-BE49-F238E27FC236}">
                <a16:creationId xmlns:a16="http://schemas.microsoft.com/office/drawing/2014/main" id="{27302816-9888-41F8-B798-0411AEDC5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331" y="888021"/>
            <a:ext cx="2319337" cy="3092449"/>
          </a:xfrm>
          <a:prstGeom prst="rect">
            <a:avLst/>
          </a:prstGeom>
        </p:spPr>
      </p:pic>
      <p:sp>
        <p:nvSpPr>
          <p:cNvPr id="2" name="Rectangle 1">
            <a:extLst>
              <a:ext uri="{FF2B5EF4-FFF2-40B4-BE49-F238E27FC236}">
                <a16:creationId xmlns:a16="http://schemas.microsoft.com/office/drawing/2014/main" id="{C05128B4-86F2-49FE-A668-283F462124EC}"/>
              </a:ext>
            </a:extLst>
          </p:cNvPr>
          <p:cNvSpPr/>
          <p:nvPr/>
        </p:nvSpPr>
        <p:spPr>
          <a:xfrm>
            <a:off x="1147311" y="595633"/>
            <a:ext cx="6849376" cy="584775"/>
          </a:xfrm>
          <a:prstGeom prst="rect">
            <a:avLst/>
          </a:prstGeom>
        </p:spPr>
        <p:txBody>
          <a:bodyPr wrap="none">
            <a:spAutoFit/>
          </a:bodyPr>
          <a:lstStyle/>
          <a:p>
            <a:r>
              <a:rPr lang="en-US" sz="3200" dirty="0"/>
              <a:t>We’ll explain our funny alphabet shortly</a:t>
            </a:r>
          </a:p>
        </p:txBody>
      </p:sp>
      <p:pic>
        <p:nvPicPr>
          <p:cNvPr id="10" name="Picture 9">
            <a:extLst>
              <a:ext uri="{FF2B5EF4-FFF2-40B4-BE49-F238E27FC236}">
                <a16:creationId xmlns:a16="http://schemas.microsoft.com/office/drawing/2014/main" id="{AEE412BE-55B8-476C-B7B5-76AE99083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77180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vacation">
            <a:extLst>
              <a:ext uri="{FF2B5EF4-FFF2-40B4-BE49-F238E27FC236}">
                <a16:creationId xmlns:a16="http://schemas.microsoft.com/office/drawing/2014/main" id="{4319683A-0455-4100-BB15-719D1AA5BD5B}"/>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4" name="Title 3"/>
          <p:cNvSpPr>
            <a:spLocks noGrp="1"/>
          </p:cNvSpPr>
          <p:nvPr>
            <p:ph type="title"/>
          </p:nvPr>
        </p:nvSpPr>
        <p:spPr>
          <a:xfrm>
            <a:off x="457200" y="205396"/>
            <a:ext cx="8229600" cy="708422"/>
          </a:xfrm>
        </p:spPr>
        <p:txBody>
          <a:bodyPr>
            <a:normAutofit/>
          </a:bodyPr>
          <a:lstStyle/>
          <a:p>
            <a:r>
              <a:rPr lang="en-US" dirty="0">
                <a:solidFill>
                  <a:schemeClr val="accent2"/>
                </a:solidFill>
              </a:rPr>
              <a:t>Do You</a:t>
            </a:r>
            <a:r>
              <a:rPr lang="en-US" dirty="0">
                <a:solidFill>
                  <a:schemeClr val="tx1"/>
                </a:solidFill>
              </a:rPr>
              <a:t> Have Questions?</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pic>
        <p:nvPicPr>
          <p:cNvPr id="10" name="Picture 9">
            <a:extLst>
              <a:ext uri="{FF2B5EF4-FFF2-40B4-BE49-F238E27FC236}">
                <a16:creationId xmlns:a16="http://schemas.microsoft.com/office/drawing/2014/main" id="{17590BD8-BAF9-4D29-8859-2B75E4751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996165"/>
            <a:ext cx="3733800" cy="4242955"/>
          </a:xfrm>
          <a:prstGeom prst="rect">
            <a:avLst/>
          </a:prstGeom>
        </p:spPr>
      </p:pic>
      <p:sp>
        <p:nvSpPr>
          <p:cNvPr id="9" name="children">
            <a:extLst>
              <a:ext uri="{FF2B5EF4-FFF2-40B4-BE49-F238E27FC236}">
                <a16:creationId xmlns:a16="http://schemas.microsoft.com/office/drawing/2014/main" id="{00913A94-EA46-4501-91A2-8FE2576BE320}"/>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pic>
        <p:nvPicPr>
          <p:cNvPr id="12" name="Picture 11">
            <a:extLst>
              <a:ext uri="{FF2B5EF4-FFF2-40B4-BE49-F238E27FC236}">
                <a16:creationId xmlns:a16="http://schemas.microsoft.com/office/drawing/2014/main" id="{DE79021C-5832-4663-88F7-5B752E8735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740392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67269"/>
            <a:ext cx="9144000" cy="708422"/>
          </a:xfrm>
        </p:spPr>
        <p:txBody>
          <a:bodyPr>
            <a:normAutofit/>
          </a:bodyPr>
          <a:lstStyle/>
          <a:p>
            <a:pPr algn="ctr"/>
            <a:r>
              <a:rPr lang="en-US" sz="3200" dirty="0">
                <a:solidFill>
                  <a:schemeClr val="accent2"/>
                </a:solidFill>
              </a:rPr>
              <a:t>Medicare Education – </a:t>
            </a:r>
            <a:r>
              <a:rPr lang="en-US" sz="3200" dirty="0">
                <a:solidFill>
                  <a:schemeClr val="tx1"/>
                </a:solidFill>
              </a:rPr>
              <a:t>Why do We do This?</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sp>
        <p:nvSpPr>
          <p:cNvPr id="10" name="children">
            <a:extLst>
              <a:ext uri="{FF2B5EF4-FFF2-40B4-BE49-F238E27FC236}">
                <a16:creationId xmlns:a16="http://schemas.microsoft.com/office/drawing/2014/main" id="{15F6B0DF-8146-4362-8542-071511AB698C}"/>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8DDCCC6C-DFD4-42B1-B9B8-B5D01F132B8B}"/>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22" name="Picture 21">
            <a:extLst>
              <a:ext uri="{FF2B5EF4-FFF2-40B4-BE49-F238E27FC236}">
                <a16:creationId xmlns:a16="http://schemas.microsoft.com/office/drawing/2014/main" id="{63573C32-87D3-4452-88C2-A02E7AB9C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70" y="765740"/>
            <a:ext cx="3597207" cy="2705100"/>
          </a:xfrm>
          <a:prstGeom prst="rect">
            <a:avLst/>
          </a:prstGeom>
        </p:spPr>
      </p:pic>
      <p:pic>
        <p:nvPicPr>
          <p:cNvPr id="12" name="Picture 11">
            <a:extLst>
              <a:ext uri="{FF2B5EF4-FFF2-40B4-BE49-F238E27FC236}">
                <a16:creationId xmlns:a16="http://schemas.microsoft.com/office/drawing/2014/main" id="{159F1262-2884-4592-9CD2-EA8EBEFB28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37968" y="832872"/>
            <a:ext cx="1830803" cy="2119878"/>
          </a:xfrm>
          <a:prstGeom prst="rect">
            <a:avLst/>
          </a:prstGeom>
        </p:spPr>
      </p:pic>
      <p:pic>
        <p:nvPicPr>
          <p:cNvPr id="11" name="Picture 10">
            <a:extLst>
              <a:ext uri="{FF2B5EF4-FFF2-40B4-BE49-F238E27FC236}">
                <a16:creationId xmlns:a16="http://schemas.microsoft.com/office/drawing/2014/main" id="{93328ABC-9CF7-4BD6-94E4-676E07DD5F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
        <p:nvSpPr>
          <p:cNvPr id="2" name="TextBox 1">
            <a:extLst>
              <a:ext uri="{FF2B5EF4-FFF2-40B4-BE49-F238E27FC236}">
                <a16:creationId xmlns:a16="http://schemas.microsoft.com/office/drawing/2014/main" id="{DD5C4957-E1F0-B742-2081-368467175666}"/>
              </a:ext>
            </a:extLst>
          </p:cNvPr>
          <p:cNvSpPr txBox="1"/>
          <p:nvPr/>
        </p:nvSpPr>
        <p:spPr>
          <a:xfrm>
            <a:off x="3581400" y="2525000"/>
            <a:ext cx="4038600" cy="1292662"/>
          </a:xfrm>
          <a:prstGeom prst="rect">
            <a:avLst/>
          </a:prstGeom>
          <a:noFill/>
        </p:spPr>
        <p:txBody>
          <a:bodyPr wrap="square" rtlCol="0">
            <a:spAutoFit/>
          </a:bodyPr>
          <a:lstStyle/>
          <a:p>
            <a:r>
              <a:rPr lang="en-US" sz="2000" b="1" dirty="0"/>
              <a:t>Sheri Younker</a:t>
            </a:r>
          </a:p>
          <a:p>
            <a:r>
              <a:rPr lang="en-US" sz="2000" b="1" dirty="0"/>
              <a:t>(602) 960-8974 Call</a:t>
            </a:r>
          </a:p>
          <a:p>
            <a:r>
              <a:rPr lang="en-US" sz="2000" b="1" dirty="0"/>
              <a:t>(602) 397-8480 Text</a:t>
            </a:r>
          </a:p>
          <a:p>
            <a:pPr>
              <a:lnSpc>
                <a:spcPct val="90000"/>
              </a:lnSpc>
            </a:pPr>
            <a:r>
              <a:rPr lang="en-US" sz="2000" b="1" dirty="0"/>
              <a:t>stressfreemedicare@hotmail.com</a:t>
            </a:r>
          </a:p>
        </p:txBody>
      </p:sp>
    </p:spTree>
    <p:extLst>
      <p:ext uri="{BB962C8B-B14F-4D97-AF65-F5344CB8AC3E}">
        <p14:creationId xmlns:p14="http://schemas.microsoft.com/office/powerpoint/2010/main" val="1776417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18685"/>
            <a:ext cx="9144000" cy="708422"/>
          </a:xfrm>
        </p:spPr>
        <p:txBody>
          <a:bodyPr>
            <a:normAutofit/>
          </a:bodyPr>
          <a:lstStyle/>
          <a:p>
            <a:pPr algn="ctr"/>
            <a:r>
              <a:rPr lang="en-US" dirty="0">
                <a:solidFill>
                  <a:schemeClr val="accent2"/>
                </a:solidFill>
              </a:rPr>
              <a:t>Broker vs. </a:t>
            </a:r>
            <a:r>
              <a:rPr lang="en-US" dirty="0">
                <a:solidFill>
                  <a:schemeClr val="tx1"/>
                </a:solidFill>
              </a:rPr>
              <a:t>Captive Agent</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sp>
        <p:nvSpPr>
          <p:cNvPr id="10" name="children">
            <a:extLst>
              <a:ext uri="{FF2B5EF4-FFF2-40B4-BE49-F238E27FC236}">
                <a16:creationId xmlns:a16="http://schemas.microsoft.com/office/drawing/2014/main" id="{15F6B0DF-8146-4362-8542-071511AB698C}"/>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15" name="vacation">
            <a:extLst>
              <a:ext uri="{FF2B5EF4-FFF2-40B4-BE49-F238E27FC236}">
                <a16:creationId xmlns:a16="http://schemas.microsoft.com/office/drawing/2014/main" id="{8DDCCC6C-DFD4-42B1-B9B8-B5D01F132B8B}"/>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3" name="Picture 2">
            <a:extLst>
              <a:ext uri="{FF2B5EF4-FFF2-40B4-BE49-F238E27FC236}">
                <a16:creationId xmlns:a16="http://schemas.microsoft.com/office/drawing/2014/main" id="{2017A20E-E400-40E9-883E-17A226AC0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942" y="1047750"/>
            <a:ext cx="2688941" cy="2922762"/>
          </a:xfrm>
          <a:prstGeom prst="rect">
            <a:avLst/>
          </a:prstGeom>
        </p:spPr>
      </p:pic>
      <p:pic>
        <p:nvPicPr>
          <p:cNvPr id="16" name="Picture 15">
            <a:extLst>
              <a:ext uri="{FF2B5EF4-FFF2-40B4-BE49-F238E27FC236}">
                <a16:creationId xmlns:a16="http://schemas.microsoft.com/office/drawing/2014/main" id="{FD8D764E-750D-4B54-9DA9-958F84D4C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090" y="1294035"/>
            <a:ext cx="2517167" cy="2517167"/>
          </a:xfrm>
          <a:prstGeom prst="rect">
            <a:avLst/>
          </a:prstGeom>
        </p:spPr>
      </p:pic>
      <p:pic>
        <p:nvPicPr>
          <p:cNvPr id="7" name="Picture 6">
            <a:extLst>
              <a:ext uri="{FF2B5EF4-FFF2-40B4-BE49-F238E27FC236}">
                <a16:creationId xmlns:a16="http://schemas.microsoft.com/office/drawing/2014/main" id="{3A0344D6-9F3F-433F-A18B-BBE2152D5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99" y="1196757"/>
            <a:ext cx="4031441" cy="2822009"/>
          </a:xfrm>
          <a:prstGeom prst="rect">
            <a:avLst/>
          </a:prstGeom>
        </p:spPr>
      </p:pic>
      <p:pic>
        <p:nvPicPr>
          <p:cNvPr id="11" name="Picture 10">
            <a:extLst>
              <a:ext uri="{FF2B5EF4-FFF2-40B4-BE49-F238E27FC236}">
                <a16:creationId xmlns:a16="http://schemas.microsoft.com/office/drawing/2014/main" id="{547C3233-89EB-4AA4-9F1D-0B988E1DE9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213831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vacation">
            <a:extLst>
              <a:ext uri="{FF2B5EF4-FFF2-40B4-BE49-F238E27FC236}">
                <a16:creationId xmlns:a16="http://schemas.microsoft.com/office/drawing/2014/main" id="{4319683A-0455-4100-BB15-719D1AA5BD5B}"/>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4" name="Title 3"/>
          <p:cNvSpPr>
            <a:spLocks noGrp="1"/>
          </p:cNvSpPr>
          <p:nvPr>
            <p:ph type="title"/>
          </p:nvPr>
        </p:nvSpPr>
        <p:spPr>
          <a:xfrm>
            <a:off x="0" y="205396"/>
            <a:ext cx="9144000" cy="708422"/>
          </a:xfrm>
        </p:spPr>
        <p:txBody>
          <a:bodyPr>
            <a:normAutofit/>
          </a:bodyPr>
          <a:lstStyle/>
          <a:p>
            <a:pPr algn="ctr"/>
            <a:r>
              <a:rPr lang="en-US" dirty="0">
                <a:solidFill>
                  <a:schemeClr val="accent2"/>
                </a:solidFill>
              </a:rPr>
              <a:t>Everyone’s Situation</a:t>
            </a:r>
            <a:r>
              <a:rPr lang="en-US" dirty="0">
                <a:solidFill>
                  <a:schemeClr val="tx1"/>
                </a:solidFill>
              </a:rPr>
              <a:t> is Different</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r>
              <a:rPr lang="en-US" sz="3600" b="1" dirty="0">
                <a:solidFill>
                  <a:schemeClr val="accent1">
                    <a:lumMod val="75000"/>
                  </a:schemeClr>
                </a:solidFill>
                <a:latin typeface="Adobe Garamond Pro Bold" pitchFamily="18" charset="0"/>
              </a:rPr>
              <a:t>AEP</a:t>
            </a:r>
          </a:p>
        </p:txBody>
      </p:sp>
      <p:sp>
        <p:nvSpPr>
          <p:cNvPr id="9" name="children">
            <a:extLst>
              <a:ext uri="{FF2B5EF4-FFF2-40B4-BE49-F238E27FC236}">
                <a16:creationId xmlns:a16="http://schemas.microsoft.com/office/drawing/2014/main" id="{00913A94-EA46-4501-91A2-8FE2576BE320}"/>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pic>
        <p:nvPicPr>
          <p:cNvPr id="12" name="Picture 11">
            <a:extLst>
              <a:ext uri="{FF2B5EF4-FFF2-40B4-BE49-F238E27FC236}">
                <a16:creationId xmlns:a16="http://schemas.microsoft.com/office/drawing/2014/main" id="{BF0E7AC6-6565-4B57-B811-C381DED07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409" y="1138996"/>
            <a:ext cx="2381250" cy="2857500"/>
          </a:xfrm>
          <a:prstGeom prst="rect">
            <a:avLst/>
          </a:prstGeom>
        </p:spPr>
      </p:pic>
      <p:sp>
        <p:nvSpPr>
          <p:cNvPr id="13" name="Content Placeholder 4">
            <a:extLst>
              <a:ext uri="{FF2B5EF4-FFF2-40B4-BE49-F238E27FC236}">
                <a16:creationId xmlns:a16="http://schemas.microsoft.com/office/drawing/2014/main" id="{B14C5B30-9209-4705-A81F-0981C0F6BD45}"/>
              </a:ext>
            </a:extLst>
          </p:cNvPr>
          <p:cNvSpPr txBox="1">
            <a:spLocks/>
          </p:cNvSpPr>
          <p:nvPr/>
        </p:nvSpPr>
        <p:spPr>
          <a:xfrm>
            <a:off x="533400" y="1929437"/>
            <a:ext cx="5181600" cy="914401"/>
          </a:xfrm>
          <a:prstGeom prst="rect">
            <a:avLst/>
          </a:prstGeom>
        </p:spPr>
        <p:txBody>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Let’s set a time to talk.  Which Medicare scenario </a:t>
            </a:r>
            <a:r>
              <a:rPr lang="en-US" i="1" dirty="0"/>
              <a:t>will work for you?</a:t>
            </a:r>
          </a:p>
        </p:txBody>
      </p:sp>
      <p:pic>
        <p:nvPicPr>
          <p:cNvPr id="10" name="Picture 9">
            <a:extLst>
              <a:ext uri="{FF2B5EF4-FFF2-40B4-BE49-F238E27FC236}">
                <a16:creationId xmlns:a16="http://schemas.microsoft.com/office/drawing/2014/main" id="{06A87CA3-749A-4ED0-8510-5604DB55CE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29604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0CA0CEF-0126-4311-AD63-58AE92A57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057" y="3209545"/>
            <a:ext cx="1271296" cy="1271296"/>
          </a:xfrm>
          <a:prstGeom prst="rect">
            <a:avLst/>
          </a:prstGeom>
        </p:spPr>
      </p:pic>
      <p:sp>
        <p:nvSpPr>
          <p:cNvPr id="4" name="Rectangle 3">
            <a:extLst>
              <a:ext uri="{FF2B5EF4-FFF2-40B4-BE49-F238E27FC236}">
                <a16:creationId xmlns:a16="http://schemas.microsoft.com/office/drawing/2014/main" id="{B687D9C3-D411-40C9-BDE6-B8FA8CAD8EF6}"/>
              </a:ext>
            </a:extLst>
          </p:cNvPr>
          <p:cNvSpPr/>
          <p:nvPr/>
        </p:nvSpPr>
        <p:spPr>
          <a:xfrm>
            <a:off x="1" y="9939"/>
            <a:ext cx="9143999" cy="11140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CD25BD25-92AC-45FC-9A8D-48487AAF872B}"/>
              </a:ext>
            </a:extLst>
          </p:cNvPr>
          <p:cNvSpPr txBox="1"/>
          <p:nvPr/>
        </p:nvSpPr>
        <p:spPr>
          <a:xfrm>
            <a:off x="1281000" y="144580"/>
            <a:ext cx="5669819" cy="854080"/>
          </a:xfrm>
          <a:prstGeom prst="rect">
            <a:avLst/>
          </a:prstGeom>
          <a:noFill/>
        </p:spPr>
        <p:txBody>
          <a:bodyPr wrap="square" rtlCol="0">
            <a:spAutoFit/>
          </a:bodyPr>
          <a:lstStyle/>
          <a:p>
            <a:pPr defTabSz="685800"/>
            <a:r>
              <a:rPr lang="en-US" sz="4950" dirty="0">
                <a:solidFill>
                  <a:prstClr val="white"/>
                </a:solidFill>
                <a:latin typeface="Calibri" panose="020F0502020204030204"/>
              </a:rPr>
              <a:t>Medicare Parts A &amp; B</a:t>
            </a:r>
          </a:p>
        </p:txBody>
      </p:sp>
      <p:pic>
        <p:nvPicPr>
          <p:cNvPr id="14" name="Picture 13">
            <a:extLst>
              <a:ext uri="{FF2B5EF4-FFF2-40B4-BE49-F238E27FC236}">
                <a16:creationId xmlns:a16="http://schemas.microsoft.com/office/drawing/2014/main" id="{01BCFE68-067D-436E-923C-8D91A75E3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2" y="103099"/>
            <a:ext cx="902210" cy="1215097"/>
          </a:xfrm>
          <a:prstGeom prst="rect">
            <a:avLst/>
          </a:prstGeom>
        </p:spPr>
      </p:pic>
      <p:pic>
        <p:nvPicPr>
          <p:cNvPr id="16" name="Picture 15">
            <a:extLst>
              <a:ext uri="{FF2B5EF4-FFF2-40B4-BE49-F238E27FC236}">
                <a16:creationId xmlns:a16="http://schemas.microsoft.com/office/drawing/2014/main" id="{209D35BA-7746-49DE-ABEA-960007547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8" y="1535443"/>
            <a:ext cx="1108724" cy="1046635"/>
          </a:xfrm>
          <a:prstGeom prst="rect">
            <a:avLst/>
          </a:prstGeom>
        </p:spPr>
      </p:pic>
      <p:pic>
        <p:nvPicPr>
          <p:cNvPr id="18" name="Picture 17">
            <a:extLst>
              <a:ext uri="{FF2B5EF4-FFF2-40B4-BE49-F238E27FC236}">
                <a16:creationId xmlns:a16="http://schemas.microsoft.com/office/drawing/2014/main" id="{A70F1F04-FBB8-474C-9A61-F722AA28E0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8" y="3301987"/>
            <a:ext cx="1108724" cy="1046635"/>
          </a:xfrm>
          <a:prstGeom prst="rect">
            <a:avLst/>
          </a:prstGeom>
        </p:spPr>
      </p:pic>
      <p:sp>
        <p:nvSpPr>
          <p:cNvPr id="45" name="TextBox 44">
            <a:extLst>
              <a:ext uri="{FF2B5EF4-FFF2-40B4-BE49-F238E27FC236}">
                <a16:creationId xmlns:a16="http://schemas.microsoft.com/office/drawing/2014/main" id="{82D19D89-2876-4C5C-88C1-6FC814BD6995}"/>
              </a:ext>
            </a:extLst>
          </p:cNvPr>
          <p:cNvSpPr txBox="1"/>
          <p:nvPr/>
        </p:nvSpPr>
        <p:spPr>
          <a:xfrm>
            <a:off x="3267256" y="2460099"/>
            <a:ext cx="1331845"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Skilled Nursing </a:t>
            </a:r>
          </a:p>
          <a:p>
            <a:pPr algn="ctr" defTabSz="685800"/>
            <a:r>
              <a:rPr lang="en-US" sz="1350" dirty="0">
                <a:solidFill>
                  <a:prstClr val="black"/>
                </a:solidFill>
                <a:latin typeface="Calibri" panose="020F0502020204030204"/>
              </a:rPr>
              <a:t>Facility Care</a:t>
            </a:r>
          </a:p>
        </p:txBody>
      </p:sp>
      <p:sp>
        <p:nvSpPr>
          <p:cNvPr id="46" name="TextBox 45">
            <a:extLst>
              <a:ext uri="{FF2B5EF4-FFF2-40B4-BE49-F238E27FC236}">
                <a16:creationId xmlns:a16="http://schemas.microsoft.com/office/drawing/2014/main" id="{799EBE58-F913-4738-9F66-A9331A010744}"/>
              </a:ext>
            </a:extLst>
          </p:cNvPr>
          <p:cNvSpPr txBox="1"/>
          <p:nvPr/>
        </p:nvSpPr>
        <p:spPr>
          <a:xfrm>
            <a:off x="3001783" y="4280506"/>
            <a:ext cx="1331845"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Ambulance</a:t>
            </a:r>
          </a:p>
        </p:txBody>
      </p:sp>
      <p:sp>
        <p:nvSpPr>
          <p:cNvPr id="47" name="TextBox 46">
            <a:extLst>
              <a:ext uri="{FF2B5EF4-FFF2-40B4-BE49-F238E27FC236}">
                <a16:creationId xmlns:a16="http://schemas.microsoft.com/office/drawing/2014/main" id="{05E335D6-5ACD-4EB4-87B1-A07B15211500}"/>
              </a:ext>
            </a:extLst>
          </p:cNvPr>
          <p:cNvSpPr txBox="1"/>
          <p:nvPr/>
        </p:nvSpPr>
        <p:spPr>
          <a:xfrm>
            <a:off x="1642977" y="2483149"/>
            <a:ext cx="1252328"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Inpatient Hospital Care</a:t>
            </a:r>
          </a:p>
        </p:txBody>
      </p:sp>
      <p:sp>
        <p:nvSpPr>
          <p:cNvPr id="48" name="TextBox 47">
            <a:extLst>
              <a:ext uri="{FF2B5EF4-FFF2-40B4-BE49-F238E27FC236}">
                <a16:creationId xmlns:a16="http://schemas.microsoft.com/office/drawing/2014/main" id="{E5A79FA1-1179-4C3E-823B-431AD699EFC7}"/>
              </a:ext>
            </a:extLst>
          </p:cNvPr>
          <p:cNvSpPr txBox="1"/>
          <p:nvPr/>
        </p:nvSpPr>
        <p:spPr>
          <a:xfrm>
            <a:off x="6833728" y="2614055"/>
            <a:ext cx="1520689"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Hospice</a:t>
            </a:r>
          </a:p>
        </p:txBody>
      </p:sp>
      <p:pic>
        <p:nvPicPr>
          <p:cNvPr id="52" name="Picture 51">
            <a:extLst>
              <a:ext uri="{FF2B5EF4-FFF2-40B4-BE49-F238E27FC236}">
                <a16:creationId xmlns:a16="http://schemas.microsoft.com/office/drawing/2014/main" id="{FE0D7A38-1D6E-481C-8473-0B2CC8E27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1275051"/>
            <a:ext cx="1185484" cy="1265641"/>
          </a:xfrm>
          <a:prstGeom prst="rect">
            <a:avLst/>
          </a:prstGeom>
        </p:spPr>
      </p:pic>
      <p:pic>
        <p:nvPicPr>
          <p:cNvPr id="58" name="Picture 57">
            <a:extLst>
              <a:ext uri="{FF2B5EF4-FFF2-40B4-BE49-F238E27FC236}">
                <a16:creationId xmlns:a16="http://schemas.microsoft.com/office/drawing/2014/main" id="{C2CC46E1-7280-40AE-8E61-DFA253BB2F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8423" y="1362209"/>
            <a:ext cx="1271297" cy="1271297"/>
          </a:xfrm>
          <a:prstGeom prst="rect">
            <a:avLst/>
          </a:prstGeom>
        </p:spPr>
      </p:pic>
      <p:sp>
        <p:nvSpPr>
          <p:cNvPr id="59" name="TextBox 58">
            <a:extLst>
              <a:ext uri="{FF2B5EF4-FFF2-40B4-BE49-F238E27FC236}">
                <a16:creationId xmlns:a16="http://schemas.microsoft.com/office/drawing/2014/main" id="{6EA6A72C-0778-4611-9A3B-27211D36115D}"/>
              </a:ext>
            </a:extLst>
          </p:cNvPr>
          <p:cNvSpPr txBox="1"/>
          <p:nvPr/>
        </p:nvSpPr>
        <p:spPr>
          <a:xfrm>
            <a:off x="6371861" y="4234741"/>
            <a:ext cx="1135336"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Outpatient</a:t>
            </a:r>
          </a:p>
          <a:p>
            <a:pPr algn="ctr" defTabSz="685800"/>
            <a:r>
              <a:rPr lang="en-US" sz="1350" dirty="0">
                <a:solidFill>
                  <a:prstClr val="black"/>
                </a:solidFill>
                <a:latin typeface="Calibri" panose="020F0502020204030204"/>
              </a:rPr>
              <a:t>Services</a:t>
            </a:r>
          </a:p>
        </p:txBody>
      </p:sp>
      <p:sp>
        <p:nvSpPr>
          <p:cNvPr id="60" name="TextBox 59">
            <a:extLst>
              <a:ext uri="{FF2B5EF4-FFF2-40B4-BE49-F238E27FC236}">
                <a16:creationId xmlns:a16="http://schemas.microsoft.com/office/drawing/2014/main" id="{83334B33-854E-4EE3-8CE9-562BD89DEDF9}"/>
              </a:ext>
            </a:extLst>
          </p:cNvPr>
          <p:cNvSpPr txBox="1"/>
          <p:nvPr/>
        </p:nvSpPr>
        <p:spPr>
          <a:xfrm>
            <a:off x="4757874" y="4269396"/>
            <a:ext cx="1331845"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Medical Testing </a:t>
            </a:r>
          </a:p>
          <a:p>
            <a:pPr algn="ctr" defTabSz="685800"/>
            <a:r>
              <a:rPr lang="en-US" sz="1350" dirty="0">
                <a:solidFill>
                  <a:prstClr val="black"/>
                </a:solidFill>
                <a:latin typeface="Calibri" panose="020F0502020204030204"/>
              </a:rPr>
              <a:t>&amp; Lab Services</a:t>
            </a:r>
          </a:p>
        </p:txBody>
      </p:sp>
      <p:sp>
        <p:nvSpPr>
          <p:cNvPr id="61" name="TextBox 60">
            <a:extLst>
              <a:ext uri="{FF2B5EF4-FFF2-40B4-BE49-F238E27FC236}">
                <a16:creationId xmlns:a16="http://schemas.microsoft.com/office/drawing/2014/main" id="{3652A14F-6AFE-4FC8-B03D-1E835326DF9E}"/>
              </a:ext>
            </a:extLst>
          </p:cNvPr>
          <p:cNvSpPr txBox="1"/>
          <p:nvPr/>
        </p:nvSpPr>
        <p:spPr>
          <a:xfrm>
            <a:off x="1048684" y="4194637"/>
            <a:ext cx="1712661"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Doctor Visits &amp;</a:t>
            </a:r>
          </a:p>
          <a:p>
            <a:pPr algn="ctr" defTabSz="685800"/>
            <a:r>
              <a:rPr lang="en-US" sz="1350" dirty="0">
                <a:solidFill>
                  <a:prstClr val="black"/>
                </a:solidFill>
                <a:latin typeface="Calibri" panose="020F0502020204030204"/>
              </a:rPr>
              <a:t>Preventative Care</a:t>
            </a:r>
          </a:p>
        </p:txBody>
      </p:sp>
      <p:sp>
        <p:nvSpPr>
          <p:cNvPr id="62" name="TextBox 61">
            <a:extLst>
              <a:ext uri="{FF2B5EF4-FFF2-40B4-BE49-F238E27FC236}">
                <a16:creationId xmlns:a16="http://schemas.microsoft.com/office/drawing/2014/main" id="{4DD76EEE-9CAB-482F-A07C-A2C17AFF6786}"/>
              </a:ext>
            </a:extLst>
          </p:cNvPr>
          <p:cNvSpPr txBox="1"/>
          <p:nvPr/>
        </p:nvSpPr>
        <p:spPr>
          <a:xfrm>
            <a:off x="7508380" y="4197767"/>
            <a:ext cx="1520689"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Durable Medical Equipment</a:t>
            </a:r>
          </a:p>
        </p:txBody>
      </p:sp>
      <p:pic>
        <p:nvPicPr>
          <p:cNvPr id="64" name="Picture 63">
            <a:extLst>
              <a:ext uri="{FF2B5EF4-FFF2-40B4-BE49-F238E27FC236}">
                <a16:creationId xmlns:a16="http://schemas.microsoft.com/office/drawing/2014/main" id="{D86128BE-38E6-4BEB-8CAE-EAC2D570E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422" y="3078931"/>
            <a:ext cx="1331845" cy="1269691"/>
          </a:xfrm>
          <a:prstGeom prst="rect">
            <a:avLst/>
          </a:prstGeom>
        </p:spPr>
      </p:pic>
      <p:pic>
        <p:nvPicPr>
          <p:cNvPr id="66" name="Picture 65">
            <a:extLst>
              <a:ext uri="{FF2B5EF4-FFF2-40B4-BE49-F238E27FC236}">
                <a16:creationId xmlns:a16="http://schemas.microsoft.com/office/drawing/2014/main" id="{27921022-FC59-4065-AFE3-4E36F583D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4779" y="3078931"/>
            <a:ext cx="786419" cy="1332914"/>
          </a:xfrm>
          <a:prstGeom prst="rect">
            <a:avLst/>
          </a:prstGeom>
        </p:spPr>
      </p:pic>
      <p:pic>
        <p:nvPicPr>
          <p:cNvPr id="68" name="Picture 67">
            <a:extLst>
              <a:ext uri="{FF2B5EF4-FFF2-40B4-BE49-F238E27FC236}">
                <a16:creationId xmlns:a16="http://schemas.microsoft.com/office/drawing/2014/main" id="{9BDC2874-FAC8-4D06-8918-3997F5FF2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3673" y="3082745"/>
            <a:ext cx="964772" cy="1102596"/>
          </a:xfrm>
          <a:prstGeom prst="rect">
            <a:avLst/>
          </a:prstGeom>
        </p:spPr>
      </p:pic>
      <p:pic>
        <p:nvPicPr>
          <p:cNvPr id="70" name="Picture 69">
            <a:extLst>
              <a:ext uri="{FF2B5EF4-FFF2-40B4-BE49-F238E27FC236}">
                <a16:creationId xmlns:a16="http://schemas.microsoft.com/office/drawing/2014/main" id="{391316EF-C62B-439A-9BB8-5844ACA787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4090" y="3111178"/>
            <a:ext cx="868665" cy="1158218"/>
          </a:xfrm>
          <a:prstGeom prst="rect">
            <a:avLst/>
          </a:prstGeom>
        </p:spPr>
      </p:pic>
      <p:pic>
        <p:nvPicPr>
          <p:cNvPr id="72" name="Picture 71">
            <a:extLst>
              <a:ext uri="{FF2B5EF4-FFF2-40B4-BE49-F238E27FC236}">
                <a16:creationId xmlns:a16="http://schemas.microsoft.com/office/drawing/2014/main" id="{E6765046-7613-4733-B798-2EDEE84C6D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4824" y="1362543"/>
            <a:ext cx="796981" cy="1285454"/>
          </a:xfrm>
          <a:prstGeom prst="rect">
            <a:avLst/>
          </a:prstGeom>
        </p:spPr>
      </p:pic>
      <p:sp>
        <p:nvSpPr>
          <p:cNvPr id="29" name="TextBox 28">
            <a:extLst>
              <a:ext uri="{FF2B5EF4-FFF2-40B4-BE49-F238E27FC236}">
                <a16:creationId xmlns:a16="http://schemas.microsoft.com/office/drawing/2014/main" id="{E72F5433-9E04-41B5-A22D-8B66F1ECD94B}"/>
              </a:ext>
            </a:extLst>
          </p:cNvPr>
          <p:cNvSpPr txBox="1"/>
          <p:nvPr/>
        </p:nvSpPr>
        <p:spPr>
          <a:xfrm>
            <a:off x="4851172" y="2616927"/>
            <a:ext cx="1520689" cy="300082"/>
          </a:xfrm>
          <a:prstGeom prst="rect">
            <a:avLst/>
          </a:prstGeom>
          <a:noFill/>
        </p:spPr>
        <p:txBody>
          <a:bodyPr wrap="square" rtlCol="0">
            <a:spAutoFit/>
          </a:bodyPr>
          <a:lstStyle/>
          <a:p>
            <a:pPr algn="ctr" defTabSz="685800"/>
            <a:r>
              <a:rPr lang="en-US" sz="1350" dirty="0">
                <a:solidFill>
                  <a:prstClr val="black"/>
                </a:solidFill>
              </a:rPr>
              <a:t>Home Healthcare</a:t>
            </a:r>
            <a:endParaRPr lang="en-US" sz="135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0310DBE4-7514-4252-9C22-ACD9FF481A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4009" y="1254052"/>
            <a:ext cx="902210" cy="1443536"/>
          </a:xfrm>
          <a:prstGeom prst="rect">
            <a:avLst/>
          </a:prstGeom>
        </p:spPr>
      </p:pic>
      <p:pic>
        <p:nvPicPr>
          <p:cNvPr id="26" name="Picture 25">
            <a:extLst>
              <a:ext uri="{FF2B5EF4-FFF2-40B4-BE49-F238E27FC236}">
                <a16:creationId xmlns:a16="http://schemas.microsoft.com/office/drawing/2014/main" id="{759555E3-C761-4E7B-A928-1915AE8586C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390" t="8433" r="9282" b="16193"/>
          <a:stretch/>
        </p:blipFill>
        <p:spPr>
          <a:xfrm>
            <a:off x="7641961" y="56720"/>
            <a:ext cx="1424911" cy="1020445"/>
          </a:xfrm>
          <a:prstGeom prst="rect">
            <a:avLst/>
          </a:prstGeom>
        </p:spPr>
      </p:pic>
    </p:spTree>
    <p:extLst>
      <p:ext uri="{BB962C8B-B14F-4D97-AF65-F5344CB8AC3E}">
        <p14:creationId xmlns:p14="http://schemas.microsoft.com/office/powerpoint/2010/main" val="2820712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75137"/>
            <a:ext cx="7772400" cy="708422"/>
          </a:xfrm>
        </p:spPr>
        <p:txBody>
          <a:bodyPr>
            <a:noAutofit/>
          </a:bodyPr>
          <a:lstStyle/>
          <a:p>
            <a:pPr algn="ctr"/>
            <a:r>
              <a:rPr lang="en-US" sz="3200" dirty="0">
                <a:solidFill>
                  <a:schemeClr val="accent2"/>
                </a:solidFill>
              </a:rPr>
              <a:t>When to enroll in </a:t>
            </a:r>
            <a:r>
              <a:rPr lang="en-US" sz="3200" dirty="0">
                <a:solidFill>
                  <a:schemeClr val="tx1"/>
                </a:solidFill>
              </a:rPr>
              <a:t>Medicare Parts A&amp;B?</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pic>
        <p:nvPicPr>
          <p:cNvPr id="5" name="Picture 4">
            <a:extLst>
              <a:ext uri="{FF2B5EF4-FFF2-40B4-BE49-F238E27FC236}">
                <a16:creationId xmlns:a16="http://schemas.microsoft.com/office/drawing/2014/main" id="{56E3CC03-C5B8-4E73-B0F5-5E825F459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822465"/>
            <a:ext cx="2000250" cy="2857500"/>
          </a:xfrm>
          <a:prstGeom prst="rect">
            <a:avLst/>
          </a:prstGeom>
        </p:spPr>
      </p:pic>
      <p:grpSp>
        <p:nvGrpSpPr>
          <p:cNvPr id="15" name="Group 14" descr="Enrollment chart describing the seven month time frame for the Medicare Initial Enrollment Period. It includes the three months before the month you turn 65. The month you turn 65, and the three months after the month you turn 65." title="Chart showing when to enroll in Medicare">
            <a:extLst>
              <a:ext uri="{FF2B5EF4-FFF2-40B4-BE49-F238E27FC236}">
                <a16:creationId xmlns:a16="http://schemas.microsoft.com/office/drawing/2014/main" id="{509713F9-F7E0-47B3-9096-C7B20B418872}"/>
              </a:ext>
            </a:extLst>
          </p:cNvPr>
          <p:cNvGrpSpPr/>
          <p:nvPr/>
        </p:nvGrpSpPr>
        <p:grpSpPr>
          <a:xfrm>
            <a:off x="2015290" y="1283153"/>
            <a:ext cx="6773261" cy="2212664"/>
            <a:chOff x="1128159" y="1987112"/>
            <a:chExt cx="7232699" cy="2584888"/>
          </a:xfrm>
        </p:grpSpPr>
        <p:pic>
          <p:nvPicPr>
            <p:cNvPr id="16" name="Picture 5" descr="Explains importance of signing up within 3 months before month on 65th birthday to ensure coverage starts month of 65th birtday. Enrolling the month of birthday or with in the last 3 months of the 7 month Initial Enrollment Period will delay the start of coverage." title="Calendar Graphic">
              <a:extLst>
                <a:ext uri="{FF2B5EF4-FFF2-40B4-BE49-F238E27FC236}">
                  <a16:creationId xmlns:a16="http://schemas.microsoft.com/office/drawing/2014/main" id="{B0522B7C-A33F-447E-8674-6F067BA29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10" t="33073" r="8488" b="16306"/>
            <a:stretch/>
          </p:blipFill>
          <p:spPr bwMode="auto">
            <a:xfrm>
              <a:off x="1128159" y="1987112"/>
              <a:ext cx="7232699" cy="25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A8DFF70-BF4B-4895-BB68-3AA3E387C697}"/>
                </a:ext>
              </a:extLst>
            </p:cNvPr>
            <p:cNvSpPr/>
            <p:nvPr/>
          </p:nvSpPr>
          <p:spPr>
            <a:xfrm>
              <a:off x="4476225" y="4086225"/>
              <a:ext cx="1971675" cy="200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Rounded Corners 19">
            <a:extLst>
              <a:ext uri="{FF2B5EF4-FFF2-40B4-BE49-F238E27FC236}">
                <a16:creationId xmlns:a16="http://schemas.microsoft.com/office/drawing/2014/main" id="{633F1E83-63D5-4D85-9EC1-8EEC6A38CF4D}"/>
              </a:ext>
            </a:extLst>
          </p:cNvPr>
          <p:cNvSpPr/>
          <p:nvPr/>
        </p:nvSpPr>
        <p:spPr>
          <a:xfrm>
            <a:off x="7838001" y="2884908"/>
            <a:ext cx="567813" cy="1950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ildren">
            <a:extLst>
              <a:ext uri="{FF2B5EF4-FFF2-40B4-BE49-F238E27FC236}">
                <a16:creationId xmlns:a16="http://schemas.microsoft.com/office/drawing/2014/main" id="{64527143-CAE1-45FD-B246-054B3F65E9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22" name="vacation">
            <a:extLst>
              <a:ext uri="{FF2B5EF4-FFF2-40B4-BE49-F238E27FC236}">
                <a16:creationId xmlns:a16="http://schemas.microsoft.com/office/drawing/2014/main" id="{06278065-EDFE-47B2-96D1-CA9E58FEC422}"/>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pic>
        <p:nvPicPr>
          <p:cNvPr id="14" name="Picture 13">
            <a:extLst>
              <a:ext uri="{FF2B5EF4-FFF2-40B4-BE49-F238E27FC236}">
                <a16:creationId xmlns:a16="http://schemas.microsoft.com/office/drawing/2014/main" id="{C1C67528-C62C-4AD7-88ED-D7ADE4BFBE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424568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75137"/>
            <a:ext cx="7772400" cy="708422"/>
          </a:xfrm>
        </p:spPr>
        <p:txBody>
          <a:bodyPr>
            <a:noAutofit/>
          </a:bodyPr>
          <a:lstStyle/>
          <a:p>
            <a:pPr algn="ctr"/>
            <a:r>
              <a:rPr lang="en-US" sz="3200" dirty="0">
                <a:solidFill>
                  <a:schemeClr val="accent2"/>
                </a:solidFill>
              </a:rPr>
              <a:t>When to enroll in </a:t>
            </a:r>
            <a:r>
              <a:rPr lang="en-US" sz="3200" dirty="0">
                <a:solidFill>
                  <a:schemeClr val="tx1"/>
                </a:solidFill>
              </a:rPr>
              <a:t>Medicare Parts A&amp;B?</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pic>
        <p:nvPicPr>
          <p:cNvPr id="5" name="Picture 4">
            <a:extLst>
              <a:ext uri="{FF2B5EF4-FFF2-40B4-BE49-F238E27FC236}">
                <a16:creationId xmlns:a16="http://schemas.microsoft.com/office/drawing/2014/main" id="{56E3CC03-C5B8-4E73-B0F5-5E825F459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822465"/>
            <a:ext cx="2000250" cy="2857500"/>
          </a:xfrm>
          <a:prstGeom prst="rect">
            <a:avLst/>
          </a:prstGeom>
        </p:spPr>
      </p:pic>
      <p:sp>
        <p:nvSpPr>
          <p:cNvPr id="13" name="children">
            <a:extLst>
              <a:ext uri="{FF2B5EF4-FFF2-40B4-BE49-F238E27FC236}">
                <a16:creationId xmlns:a16="http://schemas.microsoft.com/office/drawing/2014/main" id="{64527143-CAE1-45FD-B246-054B3F65E9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22" name="vacation">
            <a:extLst>
              <a:ext uri="{FF2B5EF4-FFF2-40B4-BE49-F238E27FC236}">
                <a16:creationId xmlns:a16="http://schemas.microsoft.com/office/drawing/2014/main" id="{06278065-EDFE-47B2-96D1-CA9E58FEC422}"/>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2" name="TextBox 1">
            <a:extLst>
              <a:ext uri="{FF2B5EF4-FFF2-40B4-BE49-F238E27FC236}">
                <a16:creationId xmlns:a16="http://schemas.microsoft.com/office/drawing/2014/main" id="{7984AF54-2681-42A8-B36E-5A40E54F25EA}"/>
              </a:ext>
            </a:extLst>
          </p:cNvPr>
          <p:cNvSpPr txBox="1"/>
          <p:nvPr/>
        </p:nvSpPr>
        <p:spPr>
          <a:xfrm>
            <a:off x="1924050" y="1168346"/>
            <a:ext cx="5848350" cy="461665"/>
          </a:xfrm>
          <a:prstGeom prst="rect">
            <a:avLst/>
          </a:prstGeom>
          <a:noFill/>
        </p:spPr>
        <p:txBody>
          <a:bodyPr wrap="square" rtlCol="0">
            <a:spAutoFit/>
          </a:bodyPr>
          <a:lstStyle/>
          <a:p>
            <a:r>
              <a:rPr lang="en-US" sz="2400" dirty="0">
                <a:solidFill>
                  <a:schemeClr val="tx1">
                    <a:lumMod val="75000"/>
                    <a:lumOff val="25000"/>
                  </a:schemeClr>
                </a:solidFill>
                <a:latin typeface="+mj-lt"/>
              </a:rPr>
              <a:t>What if I’m still working?</a:t>
            </a:r>
          </a:p>
        </p:txBody>
      </p:sp>
      <p:sp>
        <p:nvSpPr>
          <p:cNvPr id="3" name="Rectangle 2">
            <a:extLst>
              <a:ext uri="{FF2B5EF4-FFF2-40B4-BE49-F238E27FC236}">
                <a16:creationId xmlns:a16="http://schemas.microsoft.com/office/drawing/2014/main" id="{710256C1-DE6C-4648-88D0-4F8F434FEC70}"/>
              </a:ext>
            </a:extLst>
          </p:cNvPr>
          <p:cNvSpPr/>
          <p:nvPr/>
        </p:nvSpPr>
        <p:spPr>
          <a:xfrm>
            <a:off x="1676400" y="1553316"/>
            <a:ext cx="7084065" cy="1200329"/>
          </a:xfrm>
          <a:prstGeom prst="rect">
            <a:avLst/>
          </a:prstGeom>
        </p:spPr>
        <p:txBody>
          <a:bodyPr wrap="square">
            <a:spAutoFit/>
          </a:bodyPr>
          <a:lstStyle/>
          <a:p>
            <a:r>
              <a:rPr lang="en-US" dirty="0">
                <a:solidFill>
                  <a:schemeClr val="tx1">
                    <a:lumMod val="75000"/>
                    <a:lumOff val="25000"/>
                  </a:schemeClr>
                </a:solidFill>
              </a:rPr>
              <a:t>As long as you have credible Current Group </a:t>
            </a:r>
            <a:r>
              <a:rPr lang="en-US" b="1" dirty="0">
                <a:solidFill>
                  <a:schemeClr val="tx1">
                    <a:lumMod val="75000"/>
                    <a:lumOff val="25000"/>
                  </a:schemeClr>
                </a:solidFill>
              </a:rPr>
              <a:t>EMPLOYMENT</a:t>
            </a:r>
            <a:r>
              <a:rPr lang="en-US" dirty="0">
                <a:solidFill>
                  <a:schemeClr val="tx1">
                    <a:lumMod val="75000"/>
                    <a:lumOff val="25000"/>
                  </a:schemeClr>
                </a:solidFill>
              </a:rPr>
              <a:t> insurance coverage, you will have an 8 month SEP (Special Enrollment Period) to sign up for Medicare Part B with no penalty.</a:t>
            </a:r>
          </a:p>
          <a:p>
            <a:r>
              <a:rPr lang="en-US" dirty="0">
                <a:solidFill>
                  <a:schemeClr val="tx1">
                    <a:lumMod val="75000"/>
                    <a:lumOff val="25000"/>
                  </a:schemeClr>
                </a:solidFill>
                <a:sym typeface="Wingdings" panose="05000000000000000000" pitchFamily="2" charset="2"/>
              </a:rPr>
              <a:t></a:t>
            </a:r>
            <a:r>
              <a:rPr lang="en-US" dirty="0">
                <a:solidFill>
                  <a:schemeClr val="tx1">
                    <a:lumMod val="75000"/>
                    <a:lumOff val="25000"/>
                  </a:schemeClr>
                </a:solidFill>
              </a:rPr>
              <a:t>8 month SEP does not apply to Part D</a:t>
            </a:r>
          </a:p>
        </p:txBody>
      </p:sp>
      <p:sp>
        <p:nvSpPr>
          <p:cNvPr id="6" name="Rectangle 5">
            <a:extLst>
              <a:ext uri="{FF2B5EF4-FFF2-40B4-BE49-F238E27FC236}">
                <a16:creationId xmlns:a16="http://schemas.microsoft.com/office/drawing/2014/main" id="{F2BDA250-61FF-43CA-BA20-EFEB0864528D}"/>
              </a:ext>
            </a:extLst>
          </p:cNvPr>
          <p:cNvSpPr/>
          <p:nvPr/>
        </p:nvSpPr>
        <p:spPr>
          <a:xfrm>
            <a:off x="1676400" y="2735824"/>
            <a:ext cx="7239000" cy="1200329"/>
          </a:xfrm>
          <a:prstGeom prst="rect">
            <a:avLst/>
          </a:prstGeom>
        </p:spPr>
        <p:txBody>
          <a:bodyPr wrap="square">
            <a:spAutoFit/>
          </a:bodyPr>
          <a:lstStyle/>
          <a:p>
            <a:r>
              <a:rPr lang="en-US" dirty="0">
                <a:solidFill>
                  <a:schemeClr val="tx1">
                    <a:lumMod val="75000"/>
                    <a:lumOff val="25000"/>
                  </a:schemeClr>
                </a:solidFill>
              </a:rPr>
              <a:t>COBRA and RETIREE coverage do NOT qualify for the Part B SEP but in most cases still count as creditable coverage for Part D. You may pay a late enrollment penalty for Part B if you do not enroll when first eligible. This includes a LEP for VA and retiree coverage if you enroll at a later date.</a:t>
            </a:r>
            <a:endParaRPr lang="en-US" dirty="0"/>
          </a:p>
        </p:txBody>
      </p:sp>
      <p:pic>
        <p:nvPicPr>
          <p:cNvPr id="14" name="Picture 13">
            <a:extLst>
              <a:ext uri="{FF2B5EF4-FFF2-40B4-BE49-F238E27FC236}">
                <a16:creationId xmlns:a16="http://schemas.microsoft.com/office/drawing/2014/main" id="{A63EC4A0-285A-4CD3-904C-96DAF0DE1C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40883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75137"/>
            <a:ext cx="4800600" cy="708422"/>
          </a:xfrm>
        </p:spPr>
        <p:txBody>
          <a:bodyPr>
            <a:noAutofit/>
          </a:bodyPr>
          <a:lstStyle/>
          <a:p>
            <a:pPr algn="ctr"/>
            <a:r>
              <a:rPr lang="en-US" sz="3200" dirty="0">
                <a:solidFill>
                  <a:schemeClr val="accent2"/>
                </a:solidFill>
              </a:rPr>
              <a:t>How to </a:t>
            </a:r>
            <a:r>
              <a:rPr lang="en-US" sz="3200" dirty="0">
                <a:solidFill>
                  <a:schemeClr val="tx1"/>
                </a:solidFill>
              </a:rPr>
              <a:t>Sign Up?</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sp>
        <p:nvSpPr>
          <p:cNvPr id="13" name="children">
            <a:extLst>
              <a:ext uri="{FF2B5EF4-FFF2-40B4-BE49-F238E27FC236}">
                <a16:creationId xmlns:a16="http://schemas.microsoft.com/office/drawing/2014/main" id="{64527143-CAE1-45FD-B246-054B3F65E9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22" name="vacation">
            <a:extLst>
              <a:ext uri="{FF2B5EF4-FFF2-40B4-BE49-F238E27FC236}">
                <a16:creationId xmlns:a16="http://schemas.microsoft.com/office/drawing/2014/main" id="{06278065-EDFE-47B2-96D1-CA9E58FEC422}"/>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23" name="Content Placeholder 4">
            <a:extLst>
              <a:ext uri="{FF2B5EF4-FFF2-40B4-BE49-F238E27FC236}">
                <a16:creationId xmlns:a16="http://schemas.microsoft.com/office/drawing/2014/main" id="{9F9817AD-C020-40FD-9600-A6D7E4F5D1A7}"/>
              </a:ext>
            </a:extLst>
          </p:cNvPr>
          <p:cNvSpPr>
            <a:spLocks noGrp="1"/>
          </p:cNvSpPr>
          <p:nvPr>
            <p:ph sz="quarter" idx="10"/>
          </p:nvPr>
        </p:nvSpPr>
        <p:spPr>
          <a:xfrm>
            <a:off x="304800" y="971550"/>
            <a:ext cx="5638800" cy="2887907"/>
          </a:xfrm>
        </p:spPr>
        <p:txBody>
          <a:bodyPr>
            <a:normAutofit fontScale="92500"/>
          </a:bodyPr>
          <a:lstStyle/>
          <a:p>
            <a:r>
              <a:rPr lang="en-US" b="1" dirty="0">
                <a:solidFill>
                  <a:schemeClr val="tx1"/>
                </a:solidFill>
              </a:rPr>
              <a:t>You can enroll in Medicare Part A and/or Medicare Part B in the following ways: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Online at </a:t>
            </a:r>
            <a:r>
              <a:rPr lang="en-US" dirty="0">
                <a:solidFill>
                  <a:schemeClr val="tx1"/>
                </a:solidFill>
                <a:hlinkClick r:id="rId3"/>
              </a:rPr>
              <a:t>www.SocialSecurity.gov</a:t>
            </a:r>
            <a:r>
              <a:rPr lang="en-US" dirty="0">
                <a:solidFill>
                  <a:schemeClr val="tx1"/>
                </a:solidFill>
              </a:rPr>
              <a:t>.</a:t>
            </a:r>
          </a:p>
          <a:p>
            <a:pPr marL="640080" lvl="3" indent="-822960">
              <a:buFont typeface="Arial" panose="020B0604020202020204" pitchFamily="34" charset="0"/>
              <a:buChar char="•"/>
            </a:pPr>
            <a:r>
              <a:rPr lang="en-US" dirty="0">
                <a:solidFill>
                  <a:schemeClr val="tx1"/>
                </a:solidFill>
              </a:rPr>
              <a:t>Create your account online NOW</a:t>
            </a:r>
          </a:p>
          <a:p>
            <a:pPr marL="342900" indent="-342900">
              <a:buFont typeface="Arial" panose="020B0604020202020204" pitchFamily="34" charset="0"/>
              <a:buChar char="•"/>
            </a:pPr>
            <a:r>
              <a:rPr lang="en-US" dirty="0">
                <a:solidFill>
                  <a:schemeClr val="tx1"/>
                </a:solidFill>
              </a:rPr>
              <a:t>By calling Social Security at 1-800-772-1213 Monday through Friday, from 7AM to 7PM.</a:t>
            </a:r>
          </a:p>
          <a:p>
            <a:pPr marL="342900" indent="-342900">
              <a:buFont typeface="Arial" panose="020B0604020202020204" pitchFamily="34" charset="0"/>
              <a:buChar char="•"/>
            </a:pPr>
            <a:r>
              <a:rPr lang="en-US" dirty="0">
                <a:solidFill>
                  <a:schemeClr val="tx1"/>
                </a:solidFill>
              </a:rPr>
              <a:t>In-person at your local Social Security office.</a:t>
            </a:r>
          </a:p>
        </p:txBody>
      </p:sp>
      <p:pic>
        <p:nvPicPr>
          <p:cNvPr id="9" name="Picture 8">
            <a:extLst>
              <a:ext uri="{FF2B5EF4-FFF2-40B4-BE49-F238E27FC236}">
                <a16:creationId xmlns:a16="http://schemas.microsoft.com/office/drawing/2014/main" id="{DBE43920-025E-4CAA-A7BF-8BC8C4DDC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261" y="529348"/>
            <a:ext cx="2838450" cy="2838450"/>
          </a:xfrm>
          <a:prstGeom prst="rect">
            <a:avLst/>
          </a:prstGeom>
        </p:spPr>
      </p:pic>
      <p:pic>
        <p:nvPicPr>
          <p:cNvPr id="10" name="Picture 9">
            <a:extLst>
              <a:ext uri="{FF2B5EF4-FFF2-40B4-BE49-F238E27FC236}">
                <a16:creationId xmlns:a16="http://schemas.microsoft.com/office/drawing/2014/main" id="{1DCA64A1-3335-44A3-A2A4-BDBE7DCC9B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12551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14400" y="144179"/>
            <a:ext cx="7315200" cy="1043355"/>
          </a:xfrm>
        </p:spPr>
        <p:txBody>
          <a:bodyPr>
            <a:noAutofit/>
          </a:bodyPr>
          <a:lstStyle/>
          <a:p>
            <a:pPr algn="ctr"/>
            <a:r>
              <a:rPr lang="en-US" sz="3200" dirty="0">
                <a:solidFill>
                  <a:schemeClr val="tx1">
                    <a:lumMod val="75000"/>
                    <a:lumOff val="25000"/>
                  </a:schemeClr>
                </a:solidFill>
              </a:rPr>
              <a:t>How much is the late</a:t>
            </a:r>
            <a:br>
              <a:rPr lang="en-US" sz="3200" dirty="0">
                <a:solidFill>
                  <a:schemeClr val="tx1">
                    <a:lumMod val="75000"/>
                    <a:lumOff val="25000"/>
                  </a:schemeClr>
                </a:solidFill>
              </a:rPr>
            </a:br>
            <a:r>
              <a:rPr lang="en-US" sz="3200" dirty="0">
                <a:solidFill>
                  <a:schemeClr val="tx1">
                    <a:lumMod val="75000"/>
                    <a:lumOff val="25000"/>
                  </a:schemeClr>
                </a:solidFill>
              </a:rPr>
              <a:t> enrollment </a:t>
            </a:r>
            <a:r>
              <a:rPr lang="en-US" sz="3200" dirty="0">
                <a:solidFill>
                  <a:srgbClr val="FF0000"/>
                </a:solidFill>
              </a:rPr>
              <a:t>Penalty</a:t>
            </a:r>
          </a:p>
        </p:txBody>
      </p:sp>
      <p:sp>
        <p:nvSpPr>
          <p:cNvPr id="17" name="love">
            <a:extLst>
              <a:ext uri="{FF2B5EF4-FFF2-40B4-BE49-F238E27FC236}">
                <a16:creationId xmlns:a16="http://schemas.microsoft.com/office/drawing/2014/main" id="{236F5C35-8F20-4AAC-B642-A23A3DD76E25}"/>
              </a:ext>
            </a:extLst>
          </p:cNvPr>
          <p:cNvSpPr txBox="1"/>
          <p:nvPr/>
        </p:nvSpPr>
        <p:spPr>
          <a:xfrm rot="227194">
            <a:off x="6405434" y="4409860"/>
            <a:ext cx="1981200" cy="646331"/>
          </a:xfrm>
          <a:prstGeom prst="rect">
            <a:avLst/>
          </a:prstGeom>
          <a:noFill/>
          <a:scene3d>
            <a:camera prst="perspectiveFront" fov="0">
              <a:rot lat="1981826" lon="19489533" rev="21370665"/>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PPO</a:t>
            </a:r>
          </a:p>
        </p:txBody>
      </p:sp>
      <p:sp>
        <p:nvSpPr>
          <p:cNvPr id="19" name="play">
            <a:extLst>
              <a:ext uri="{FF2B5EF4-FFF2-40B4-BE49-F238E27FC236}">
                <a16:creationId xmlns:a16="http://schemas.microsoft.com/office/drawing/2014/main" id="{7A1AAFEC-8BFA-429D-9F74-8F8713294341}"/>
              </a:ext>
            </a:extLst>
          </p:cNvPr>
          <p:cNvSpPr txBox="1"/>
          <p:nvPr/>
        </p:nvSpPr>
        <p:spPr>
          <a:xfrm>
            <a:off x="2959411" y="4247109"/>
            <a:ext cx="1981200" cy="646331"/>
          </a:xfrm>
          <a:prstGeom prst="rect">
            <a:avLst/>
          </a:prstGeom>
          <a:noFill/>
          <a:scene3d>
            <a:camera prst="perspectiveFront" fov="0">
              <a:rot lat="1981826" lon="19489533" rev="2118000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3F6A">
                    <a:lumMod val="75000"/>
                  </a:srgbClr>
                </a:solidFill>
                <a:effectLst/>
                <a:uLnTx/>
                <a:uFillTx/>
                <a:latin typeface="Adobe Garamond Pro Bold" pitchFamily="18" charset="0"/>
                <a:ea typeface="+mn-ea"/>
                <a:cs typeface="+mn-cs"/>
              </a:rPr>
              <a:t>AEP</a:t>
            </a:r>
          </a:p>
        </p:txBody>
      </p:sp>
      <p:sp>
        <p:nvSpPr>
          <p:cNvPr id="13" name="children">
            <a:extLst>
              <a:ext uri="{FF2B5EF4-FFF2-40B4-BE49-F238E27FC236}">
                <a16:creationId xmlns:a16="http://schemas.microsoft.com/office/drawing/2014/main" id="{64527143-CAE1-45FD-B246-054B3F65E95E}"/>
              </a:ext>
            </a:extLst>
          </p:cNvPr>
          <p:cNvSpPr txBox="1"/>
          <p:nvPr/>
        </p:nvSpPr>
        <p:spPr>
          <a:xfrm rot="173175">
            <a:off x="-236584" y="3929288"/>
            <a:ext cx="2788303" cy="584775"/>
          </a:xfrm>
          <a:prstGeom prst="rect">
            <a:avLst/>
          </a:prstGeom>
          <a:noFill/>
          <a:scene3d>
            <a:camera prst="perspectiveFront" fov="0">
              <a:rot lat="963491" lon="20131997" rev="300000"/>
            </a:camera>
            <a:lightRig rig="threePt" dir="t"/>
          </a:scene3d>
        </p:spPr>
        <p:txBody>
          <a:bodyPr wrap="square" rtlCol="0">
            <a:spAutoFit/>
          </a:bodyPr>
          <a:lstStyle/>
          <a:p>
            <a:pPr algn="ctr"/>
            <a:r>
              <a:rPr lang="en-US" sz="3200" b="1" dirty="0">
                <a:solidFill>
                  <a:schemeClr val="accent1">
                    <a:lumMod val="75000"/>
                  </a:schemeClr>
                </a:solidFill>
                <a:latin typeface="Adobe Garamond Pro Bold" pitchFamily="18" charset="0"/>
              </a:rPr>
              <a:t>HMO</a:t>
            </a:r>
          </a:p>
        </p:txBody>
      </p:sp>
      <p:sp>
        <p:nvSpPr>
          <p:cNvPr id="22" name="vacation">
            <a:extLst>
              <a:ext uri="{FF2B5EF4-FFF2-40B4-BE49-F238E27FC236}">
                <a16:creationId xmlns:a16="http://schemas.microsoft.com/office/drawing/2014/main" id="{06278065-EDFE-47B2-96D1-CA9E58FEC422}"/>
              </a:ext>
            </a:extLst>
          </p:cNvPr>
          <p:cNvSpPr txBox="1"/>
          <p:nvPr/>
        </p:nvSpPr>
        <p:spPr>
          <a:xfrm rot="21137752">
            <a:off x="4924585" y="4311899"/>
            <a:ext cx="1393713" cy="707886"/>
          </a:xfrm>
          <a:prstGeom prst="rect">
            <a:avLst/>
          </a:prstGeom>
          <a:noFill/>
          <a:scene3d>
            <a:camera prst="perspectiveFront" fov="0">
              <a:rot lat="19010045" lon="18468807" rev="20844431"/>
            </a:camera>
            <a:lightRig rig="threePt" dir="t"/>
          </a:scene3d>
        </p:spPr>
        <p:txBody>
          <a:bodyPr wrap="square" rtlCol="0">
            <a:spAutoFit/>
          </a:bodyPr>
          <a:lstStyle/>
          <a:p>
            <a:r>
              <a:rPr lang="en-US" sz="4000" b="1" dirty="0">
                <a:solidFill>
                  <a:schemeClr val="accent1">
                    <a:lumMod val="75000"/>
                  </a:schemeClr>
                </a:solidFill>
                <a:latin typeface="Adobe Garamond Pro Bold" pitchFamily="18" charset="0"/>
              </a:rPr>
              <a:t>IEP</a:t>
            </a:r>
          </a:p>
        </p:txBody>
      </p:sp>
      <p:sp>
        <p:nvSpPr>
          <p:cNvPr id="23" name="Content Placeholder 4">
            <a:extLst>
              <a:ext uri="{FF2B5EF4-FFF2-40B4-BE49-F238E27FC236}">
                <a16:creationId xmlns:a16="http://schemas.microsoft.com/office/drawing/2014/main" id="{9F9817AD-C020-40FD-9600-A6D7E4F5D1A7}"/>
              </a:ext>
            </a:extLst>
          </p:cNvPr>
          <p:cNvSpPr>
            <a:spLocks noGrp="1"/>
          </p:cNvSpPr>
          <p:nvPr>
            <p:ph sz="quarter" idx="10"/>
          </p:nvPr>
        </p:nvSpPr>
        <p:spPr>
          <a:xfrm>
            <a:off x="533400" y="1329692"/>
            <a:ext cx="8077199" cy="2806081"/>
          </a:xfrm>
        </p:spPr>
        <p:txBody>
          <a:bodyPr>
            <a:normAutofit/>
          </a:bodyPr>
          <a:lstStyle/>
          <a:p>
            <a:pPr marL="182880" indent="-457200">
              <a:spcBef>
                <a:spcPts val="400"/>
              </a:spcBef>
              <a:buFont typeface="Arial" panose="020B0604020202020204" pitchFamily="34" charset="0"/>
              <a:buChar char="•"/>
            </a:pPr>
            <a:r>
              <a:rPr lang="en-US" sz="1800" b="1" dirty="0">
                <a:solidFill>
                  <a:schemeClr val="tx1">
                    <a:lumMod val="75000"/>
                    <a:lumOff val="25000"/>
                  </a:schemeClr>
                </a:solidFill>
              </a:rPr>
              <a:t>Part B</a:t>
            </a:r>
            <a:r>
              <a:rPr lang="en-US" sz="1800" dirty="0">
                <a:solidFill>
                  <a:schemeClr val="tx1">
                    <a:lumMod val="75000"/>
                    <a:lumOff val="25000"/>
                  </a:schemeClr>
                </a:solidFill>
              </a:rPr>
              <a:t> late </a:t>
            </a:r>
            <a:r>
              <a:rPr lang="en-US" sz="1800" b="1" dirty="0">
                <a:solidFill>
                  <a:schemeClr val="tx1">
                    <a:lumMod val="75000"/>
                    <a:lumOff val="25000"/>
                  </a:schemeClr>
                </a:solidFill>
              </a:rPr>
              <a:t>penalties</a:t>
            </a:r>
            <a:r>
              <a:rPr lang="en-US" sz="1800" dirty="0">
                <a:solidFill>
                  <a:schemeClr val="tx1">
                    <a:lumMod val="75000"/>
                    <a:lumOff val="25000"/>
                  </a:schemeClr>
                </a:solidFill>
              </a:rPr>
              <a:t> are calculated as an extra 10 percent for each full 12-month period when you should have had </a:t>
            </a:r>
            <a:r>
              <a:rPr lang="en-US" sz="1800" b="1" dirty="0">
                <a:solidFill>
                  <a:schemeClr val="tx1">
                    <a:lumMod val="75000"/>
                    <a:lumOff val="25000"/>
                  </a:schemeClr>
                </a:solidFill>
              </a:rPr>
              <a:t>Part B</a:t>
            </a:r>
            <a:r>
              <a:rPr lang="en-US" sz="1800" dirty="0">
                <a:solidFill>
                  <a:schemeClr val="tx1">
                    <a:lumMod val="75000"/>
                    <a:lumOff val="25000"/>
                  </a:schemeClr>
                </a:solidFill>
              </a:rPr>
              <a:t> but didn't. If you should have signed up at age </a:t>
            </a:r>
            <a:r>
              <a:rPr lang="en-US" sz="1800" b="1" dirty="0">
                <a:solidFill>
                  <a:schemeClr val="tx1">
                    <a:lumMod val="75000"/>
                    <a:lumOff val="25000"/>
                  </a:schemeClr>
                </a:solidFill>
              </a:rPr>
              <a:t>65</a:t>
            </a:r>
            <a:r>
              <a:rPr lang="en-US" sz="1800" dirty="0">
                <a:solidFill>
                  <a:schemeClr val="tx1">
                    <a:lumMod val="75000"/>
                    <a:lumOff val="25000"/>
                  </a:schemeClr>
                </a:solidFill>
              </a:rPr>
              <a:t>, the </a:t>
            </a:r>
            <a:r>
              <a:rPr lang="en-US" sz="1800" b="1" dirty="0">
                <a:solidFill>
                  <a:schemeClr val="tx1">
                    <a:lumMod val="75000"/>
                    <a:lumOff val="25000"/>
                  </a:schemeClr>
                </a:solidFill>
              </a:rPr>
              <a:t>penalty</a:t>
            </a:r>
            <a:r>
              <a:rPr lang="en-US" sz="1800" dirty="0">
                <a:solidFill>
                  <a:schemeClr val="tx1">
                    <a:lumMod val="75000"/>
                    <a:lumOff val="25000"/>
                  </a:schemeClr>
                </a:solidFill>
              </a:rPr>
              <a:t> calculation is made on the time that elapsed between the end of your IEP and the end of the GEP in which you finally sign up.</a:t>
            </a:r>
          </a:p>
          <a:p>
            <a:pPr marL="182880" indent="-457200">
              <a:spcBef>
                <a:spcPts val="400"/>
              </a:spcBef>
              <a:buFont typeface="Arial" panose="020B0604020202020204" pitchFamily="34" charset="0"/>
              <a:buChar char="•"/>
            </a:pPr>
            <a:r>
              <a:rPr lang="en-US" sz="1800" dirty="0">
                <a:solidFill>
                  <a:schemeClr val="tx1">
                    <a:lumMod val="75000"/>
                    <a:lumOff val="25000"/>
                  </a:schemeClr>
                </a:solidFill>
              </a:rPr>
              <a:t>This is a </a:t>
            </a:r>
            <a:r>
              <a:rPr lang="en-US" sz="1800" b="1" dirty="0">
                <a:solidFill>
                  <a:srgbClr val="FF0000"/>
                </a:solidFill>
              </a:rPr>
              <a:t>lifetime penalty!</a:t>
            </a:r>
          </a:p>
          <a:p>
            <a:pPr marL="182880" indent="-457200">
              <a:spcBef>
                <a:spcPts val="400"/>
              </a:spcBef>
              <a:buFont typeface="Arial" panose="020B0604020202020204" pitchFamily="34" charset="0"/>
              <a:buChar char="•"/>
            </a:pPr>
            <a:r>
              <a:rPr lang="en-US" sz="1800" dirty="0">
                <a:solidFill>
                  <a:schemeClr val="tx1">
                    <a:lumMod val="75000"/>
                    <a:lumOff val="25000"/>
                  </a:schemeClr>
                </a:solidFill>
              </a:rPr>
              <a:t>Usually, you don't pay a late enrollment penalty if you meet certain conditions such as credible group EMPLOYMENT Insurance.</a:t>
            </a:r>
            <a:endParaRPr lang="en-US" sz="1800" b="1" dirty="0">
              <a:solidFill>
                <a:schemeClr val="tx1">
                  <a:lumMod val="75000"/>
                  <a:lumOff val="25000"/>
                </a:schemeClr>
              </a:solidFill>
            </a:endParaRPr>
          </a:p>
        </p:txBody>
      </p:sp>
      <p:pic>
        <p:nvPicPr>
          <p:cNvPr id="9" name="Picture 8">
            <a:extLst>
              <a:ext uri="{FF2B5EF4-FFF2-40B4-BE49-F238E27FC236}">
                <a16:creationId xmlns:a16="http://schemas.microsoft.com/office/drawing/2014/main" id="{4B3D375A-040B-4C71-A5F0-B3DC9329F6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90" t="8433" r="9282" b="16193"/>
          <a:stretch/>
        </p:blipFill>
        <p:spPr>
          <a:xfrm>
            <a:off x="7696200" y="4089565"/>
            <a:ext cx="1424911" cy="1020445"/>
          </a:xfrm>
          <a:prstGeom prst="rect">
            <a:avLst/>
          </a:prstGeom>
        </p:spPr>
      </p:pic>
    </p:spTree>
    <p:extLst>
      <p:ext uri="{BB962C8B-B14F-4D97-AF65-F5344CB8AC3E}">
        <p14:creationId xmlns:p14="http://schemas.microsoft.com/office/powerpoint/2010/main" val="3044096391"/>
      </p:ext>
    </p:extLst>
  </p:cSld>
  <p:clrMapOvr>
    <a:masterClrMapping/>
  </p:clrMapOvr>
</p:sld>
</file>

<file path=ppt/theme/theme1.xml><?xml version="1.0" encoding="utf-8"?>
<a:theme xmlns:a="http://schemas.openxmlformats.org/drawingml/2006/main" name="PresenterMedia.com Animated Theme">
  <a:themeElements>
    <a:clrScheme name="Your Life Starts here">
      <a:dk1>
        <a:sysClr val="windowText" lastClr="000000"/>
      </a:dk1>
      <a:lt1>
        <a:sysClr val="window" lastClr="FFFFFF"/>
      </a:lt1>
      <a:dk2>
        <a:srgbClr val="596984"/>
      </a:dk2>
      <a:lt2>
        <a:srgbClr val="B3DFFF"/>
      </a:lt2>
      <a:accent1>
        <a:srgbClr val="143F6A"/>
      </a:accent1>
      <a:accent2>
        <a:srgbClr val="FFC000"/>
      </a:accent2>
      <a:accent3>
        <a:srgbClr val="7F8FA9"/>
      </a:accent3>
      <a:accent4>
        <a:srgbClr val="7F7F7F"/>
      </a:accent4>
      <a:accent5>
        <a:srgbClr val="3E2E2E"/>
      </a:accent5>
      <a:accent6>
        <a:srgbClr val="FFFFFF"/>
      </a:accent6>
      <a:hlink>
        <a:srgbClr val="004D86"/>
      </a:hlink>
      <a:folHlink>
        <a:srgbClr val="1D9FFF"/>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7494</TotalTime>
  <Words>2587</Words>
  <Application>Microsoft Office PowerPoint</Application>
  <PresentationFormat>On-screen Show (16:9)</PresentationFormat>
  <Paragraphs>571</Paragraphs>
  <Slides>43</Slides>
  <Notes>43</Notes>
  <HiddenSlides>1</HiddenSlides>
  <MMClips>0</MMClips>
  <ScaleCrop>false</ScaleCrop>
  <HeadingPairs>
    <vt:vector size="8" baseType="variant">
      <vt:variant>
        <vt:lpstr>Fonts Used</vt:lpstr>
      </vt:variant>
      <vt:variant>
        <vt:i4>7</vt:i4>
      </vt:variant>
      <vt:variant>
        <vt:lpstr>Theme</vt:lpstr>
      </vt:variant>
      <vt:variant>
        <vt:i4>2</vt:i4>
      </vt:variant>
      <vt:variant>
        <vt:lpstr>Slide Titles</vt:lpstr>
      </vt:variant>
      <vt:variant>
        <vt:i4>43</vt:i4>
      </vt:variant>
      <vt:variant>
        <vt:lpstr>Custom Shows</vt:lpstr>
      </vt:variant>
      <vt:variant>
        <vt:i4>2</vt:i4>
      </vt:variant>
    </vt:vector>
  </HeadingPairs>
  <TitlesOfParts>
    <vt:vector size="54" baseType="lpstr">
      <vt:lpstr>Adobe Garamond Pro Bold</vt:lpstr>
      <vt:lpstr>Arial</vt:lpstr>
      <vt:lpstr>Calibri</vt:lpstr>
      <vt:lpstr>Calibri Light</vt:lpstr>
      <vt:lpstr>Franklin Gothic Heavy</vt:lpstr>
      <vt:lpstr>Segoe UI Black</vt:lpstr>
      <vt:lpstr>Wingdings</vt:lpstr>
      <vt:lpstr>PresenterMedia.com Animated Theme</vt:lpstr>
      <vt:lpstr>Office Theme</vt:lpstr>
      <vt:lpstr>De-Mazifying Medicare</vt:lpstr>
      <vt:lpstr>Presentation Agenda</vt:lpstr>
      <vt:lpstr>Medicare Overview</vt:lpstr>
      <vt:lpstr>Why out of order??  A, B, D &amp; C</vt:lpstr>
      <vt:lpstr>PowerPoint Presentation</vt:lpstr>
      <vt:lpstr>When to enroll in Medicare Parts A&amp;B?</vt:lpstr>
      <vt:lpstr>When to enroll in Medicare Parts A&amp;B?</vt:lpstr>
      <vt:lpstr>How to Sign Up?</vt:lpstr>
      <vt:lpstr>How much is the late  enrollment Penalty</vt:lpstr>
      <vt:lpstr>What About Paying for Medicare Part B?</vt:lpstr>
      <vt:lpstr>PowerPoint Presentation</vt:lpstr>
      <vt:lpstr>Medicare Part D</vt:lpstr>
      <vt:lpstr>Medicare Part D Enrollment period</vt:lpstr>
      <vt:lpstr>Part D = Prescription Drug Plan</vt:lpstr>
      <vt:lpstr>Medicare Part C (Finally!)</vt:lpstr>
      <vt:lpstr>3 Paths To Medicare Coverage</vt:lpstr>
      <vt:lpstr>Path 1: Original Medicare</vt:lpstr>
      <vt:lpstr>Path 1: Original Medicare</vt:lpstr>
      <vt:lpstr>Path 2:  Medicare Supp + Rx</vt:lpstr>
      <vt:lpstr>Path 2:  Medicare Supp + Rx</vt:lpstr>
      <vt:lpstr>Path 2:  Rx = PDP</vt:lpstr>
      <vt:lpstr>Path 2:  Prescription Drug Plan</vt:lpstr>
      <vt:lpstr>Path 3:  Medicare Advantage</vt:lpstr>
      <vt:lpstr>Path 3:  Medicare Advantage</vt:lpstr>
      <vt:lpstr>Path 3:  Medicare Advantage</vt:lpstr>
      <vt:lpstr>Path 3:  Medicare Advantage</vt:lpstr>
      <vt:lpstr>3 Paths In Review</vt:lpstr>
      <vt:lpstr>Medicare Case Study</vt:lpstr>
      <vt:lpstr>Medicare Case Study</vt:lpstr>
      <vt:lpstr>Medicare Case Study</vt:lpstr>
      <vt:lpstr>Medicare Case Study</vt:lpstr>
      <vt:lpstr>Medicare Case Study</vt:lpstr>
      <vt:lpstr>Medicare Case Study</vt:lpstr>
      <vt:lpstr>Medicare Case Study</vt:lpstr>
      <vt:lpstr>Medicare Case Study</vt:lpstr>
      <vt:lpstr>Medicare Case Study</vt:lpstr>
      <vt:lpstr>The Choice Is Yours</vt:lpstr>
      <vt:lpstr>MA-OEP: One time change</vt:lpstr>
      <vt:lpstr>The importance of Annual Review</vt:lpstr>
      <vt:lpstr>Do You Have Questions?</vt:lpstr>
      <vt:lpstr>Medicare Education – Why do We do This?</vt:lpstr>
      <vt:lpstr>Broker vs. Captive Agent</vt:lpstr>
      <vt:lpstr>Everyone’s Situation is Different</vt:lpstr>
      <vt:lpstr>Intro</vt:lpstr>
      <vt:lpstr>Body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Sheri Younker</cp:lastModifiedBy>
  <cp:revision>331</cp:revision>
  <dcterms:created xsi:type="dcterms:W3CDTF">2011-04-14T19:54:06Z</dcterms:created>
  <dcterms:modified xsi:type="dcterms:W3CDTF">2025-02-26T20:52:54Z</dcterms:modified>
</cp:coreProperties>
</file>