
<file path=[Content_Types].xml><?xml version="1.0" encoding="utf-8"?>
<Types xmlns="http://schemas.openxmlformats.org/package/2006/content-types">
  <Default Extension="emf" ContentType="image/x-emf"/>
  <Default Extension="jpeg" ContentType="image/jpeg"/>
  <Default Extension="mov" ContentType="video/quicktime"/>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1989" r:id="rId2"/>
    <p:sldId id="2004" r:id="rId3"/>
    <p:sldId id="2005" r:id="rId4"/>
    <p:sldId id="2018" r:id="rId5"/>
    <p:sldId id="2019" r:id="rId6"/>
    <p:sldId id="2020" r:id="rId7"/>
    <p:sldId id="2021" r:id="rId8"/>
    <p:sldId id="2022" r:id="rId9"/>
    <p:sldId id="2023" r:id="rId10"/>
    <p:sldId id="2024" r:id="rId11"/>
    <p:sldId id="2025" r:id="rId12"/>
    <p:sldId id="2008" r:id="rId13"/>
    <p:sldId id="2026" r:id="rId14"/>
    <p:sldId id="2027" r:id="rId15"/>
    <p:sldId id="2028" r:id="rId16"/>
    <p:sldId id="2029" r:id="rId17"/>
    <p:sldId id="2030" r:id="rId18"/>
    <p:sldId id="2006" r:id="rId19"/>
    <p:sldId id="1991" r:id="rId20"/>
    <p:sldId id="1980" r:id="rId21"/>
    <p:sldId id="1992" r:id="rId22"/>
    <p:sldId id="1978" r:id="rId23"/>
    <p:sldId id="1994" r:id="rId24"/>
    <p:sldId id="2011" r:id="rId25"/>
    <p:sldId id="1993" r:id="rId26"/>
    <p:sldId id="2012" r:id="rId27"/>
    <p:sldId id="2013" r:id="rId28"/>
    <p:sldId id="266" r:id="rId29"/>
    <p:sldId id="1997" r:id="rId30"/>
    <p:sldId id="1996" r:id="rId31"/>
    <p:sldId id="265" r:id="rId32"/>
    <p:sldId id="2016" r:id="rId33"/>
    <p:sldId id="2017" r:id="rId34"/>
    <p:sldId id="1990" r:id="rId35"/>
    <p:sldId id="267" r:id="rId36"/>
    <p:sldId id="268" r:id="rId37"/>
    <p:sldId id="2001" r:id="rId38"/>
    <p:sldId id="1995" r:id="rId39"/>
    <p:sldId id="2015" r:id="rId40"/>
    <p:sldId id="2014" r:id="rId41"/>
    <p:sldId id="196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E4EB"/>
    <a:srgbClr val="D3DCE5"/>
    <a:srgbClr val="F5F7F9"/>
    <a:srgbClr val="DFF5F9"/>
    <a:srgbClr val="DFEF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C04068-D929-4908-8A79-236128BF6DAB}" v="30" dt="2021-03-11T07:27:01.8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81" d="100"/>
          <a:sy n="81" d="100"/>
        </p:scale>
        <p:origin x="82"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Candara" panose="020E0502030303020204" pitchFamily="34" charset="0"/>
              </a:rPr>
              <a:t>USA</a:t>
            </a:r>
            <a:r>
              <a:rPr lang="en-US" sz="1400" baseline="0" dirty="0">
                <a:latin typeface="Candara" panose="020E0502030303020204" pitchFamily="34" charset="0"/>
              </a:rPr>
              <a:t> Exit Value based on Revenue Multiples</a:t>
            </a:r>
            <a:endParaRPr lang="en-US" sz="1400" dirty="0">
              <a:latin typeface="Candara" panose="020E0502030303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USA Exit Value</c:v>
                </c:pt>
              </c:strCache>
            </c:strRef>
          </c:tx>
          <c:spPr>
            <a:solidFill>
              <a:schemeClr val="accent1"/>
            </a:solidFill>
            <a:ln>
              <a:noFill/>
            </a:ln>
            <a:effectLst/>
          </c:spPr>
          <c:invertIfNegative val="0"/>
          <c:cat>
            <c:strRef>
              <c:f>Sheet1!$A$2:$A$5</c:f>
              <c:strCache>
                <c:ptCount val="3"/>
                <c:pt idx="0">
                  <c:v>Year 1</c:v>
                </c:pt>
                <c:pt idx="1">
                  <c:v>Year 2</c:v>
                </c:pt>
                <c:pt idx="2">
                  <c:v>Year 3</c:v>
                </c:pt>
              </c:strCache>
            </c:strRef>
          </c:cat>
          <c:val>
            <c:numRef>
              <c:f>Sheet1!$B$2:$B$5</c:f>
              <c:numCache>
                <c:formatCode>#,##0</c:formatCode>
                <c:ptCount val="4"/>
                <c:pt idx="0">
                  <c:v>54000000</c:v>
                </c:pt>
                <c:pt idx="1">
                  <c:v>150000000</c:v>
                </c:pt>
                <c:pt idx="2">
                  <c:v>174000000</c:v>
                </c:pt>
              </c:numCache>
            </c:numRef>
          </c:val>
          <c:extLst>
            <c:ext xmlns:c16="http://schemas.microsoft.com/office/drawing/2014/chart" uri="{C3380CC4-5D6E-409C-BE32-E72D297353CC}">
              <c16:uniqueId val="{00000000-2826-47BE-B0C4-6BAE89380BC3}"/>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Year 1</c:v>
                </c:pt>
                <c:pt idx="1">
                  <c:v>Year 2</c:v>
                </c:pt>
                <c:pt idx="2">
                  <c:v>Year 3</c:v>
                </c:pt>
              </c:strCache>
            </c:strRef>
          </c:cat>
          <c:val>
            <c:numRef>
              <c:f>Sheet1!$C$2:$C$5</c:f>
              <c:numCache>
                <c:formatCode>General</c:formatCode>
                <c:ptCount val="4"/>
              </c:numCache>
            </c:numRef>
          </c:val>
          <c:extLst>
            <c:ext xmlns:c16="http://schemas.microsoft.com/office/drawing/2014/chart" uri="{C3380CC4-5D6E-409C-BE32-E72D297353CC}">
              <c16:uniqueId val="{00000001-2826-47BE-B0C4-6BAE89380BC3}"/>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Year 1</c:v>
                </c:pt>
                <c:pt idx="1">
                  <c:v>Year 2</c:v>
                </c:pt>
                <c:pt idx="2">
                  <c:v>Year 3</c:v>
                </c:pt>
              </c:strCache>
            </c:strRef>
          </c:cat>
          <c:val>
            <c:numRef>
              <c:f>Sheet1!$D$2:$D$5</c:f>
              <c:numCache>
                <c:formatCode>General</c:formatCode>
                <c:ptCount val="4"/>
              </c:numCache>
            </c:numRef>
          </c:val>
          <c:extLst>
            <c:ext xmlns:c16="http://schemas.microsoft.com/office/drawing/2014/chart" uri="{C3380CC4-5D6E-409C-BE32-E72D297353CC}">
              <c16:uniqueId val="{00000002-2826-47BE-B0C4-6BAE89380BC3}"/>
            </c:ext>
          </c:extLst>
        </c:ser>
        <c:ser>
          <c:idx val="3"/>
          <c:order val="3"/>
          <c:tx>
            <c:strRef>
              <c:f>Sheet1!$E$1</c:f>
              <c:strCache>
                <c:ptCount val="1"/>
                <c:pt idx="0">
                  <c:v>Column3</c:v>
                </c:pt>
              </c:strCache>
            </c:strRef>
          </c:tx>
          <c:spPr>
            <a:solidFill>
              <a:schemeClr val="accent4"/>
            </a:solidFill>
            <a:ln>
              <a:noFill/>
            </a:ln>
            <a:effectLst/>
          </c:spPr>
          <c:invertIfNegative val="0"/>
          <c:cat>
            <c:strRef>
              <c:f>Sheet1!$A$2:$A$5</c:f>
              <c:strCache>
                <c:ptCount val="3"/>
                <c:pt idx="0">
                  <c:v>Year 1</c:v>
                </c:pt>
                <c:pt idx="1">
                  <c:v>Year 2</c:v>
                </c:pt>
                <c:pt idx="2">
                  <c:v>Year 3</c:v>
                </c:pt>
              </c:strCache>
            </c:strRef>
          </c:cat>
          <c:val>
            <c:numRef>
              <c:f>Sheet1!$E$2:$E$5</c:f>
              <c:numCache>
                <c:formatCode>General</c:formatCode>
                <c:ptCount val="4"/>
              </c:numCache>
            </c:numRef>
          </c:val>
          <c:extLst>
            <c:ext xmlns:c16="http://schemas.microsoft.com/office/drawing/2014/chart" uri="{C3380CC4-5D6E-409C-BE32-E72D297353CC}">
              <c16:uniqueId val="{00000003-2826-47BE-B0C4-6BAE89380BC3}"/>
            </c:ext>
          </c:extLst>
        </c:ser>
        <c:dLbls>
          <c:showLegendKey val="0"/>
          <c:showVal val="0"/>
          <c:showCatName val="0"/>
          <c:showSerName val="0"/>
          <c:showPercent val="0"/>
          <c:showBubbleSize val="0"/>
        </c:dLbls>
        <c:gapWidth val="219"/>
        <c:overlap val="-27"/>
        <c:axId val="412015336"/>
        <c:axId val="412011728"/>
      </c:barChart>
      <c:catAx>
        <c:axId val="412015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2011728"/>
        <c:crosses val="autoZero"/>
        <c:auto val="1"/>
        <c:lblAlgn val="ctr"/>
        <c:lblOffset val="100"/>
        <c:noMultiLvlLbl val="0"/>
      </c:catAx>
      <c:valAx>
        <c:axId val="41201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2015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Candara" panose="020E0502030303020204" pitchFamily="34" charset="0"/>
              </a:rPr>
              <a:t>Global</a:t>
            </a:r>
            <a:r>
              <a:rPr lang="en-US" sz="1400" baseline="0" dirty="0">
                <a:latin typeface="Candara" panose="020E0502030303020204" pitchFamily="34" charset="0"/>
              </a:rPr>
              <a:t> Exit Values based on Revenue Multiples</a:t>
            </a:r>
            <a:endParaRPr lang="en-US" sz="1400" dirty="0">
              <a:latin typeface="Candara" panose="020E0502030303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Global Exit Value</c:v>
                </c:pt>
              </c:strCache>
            </c:strRef>
          </c:tx>
          <c:spPr>
            <a:solidFill>
              <a:schemeClr val="accent1"/>
            </a:solidFill>
            <a:ln>
              <a:noFill/>
            </a:ln>
            <a:effectLst/>
          </c:spPr>
          <c:invertIfNegative val="0"/>
          <c:cat>
            <c:strRef>
              <c:f>Sheet1!$A$2:$A$5</c:f>
              <c:strCache>
                <c:ptCount val="3"/>
                <c:pt idx="0">
                  <c:v>Year 1</c:v>
                </c:pt>
                <c:pt idx="1">
                  <c:v>Year 2</c:v>
                </c:pt>
                <c:pt idx="2">
                  <c:v>Year 3</c:v>
                </c:pt>
              </c:strCache>
            </c:strRef>
          </c:cat>
          <c:val>
            <c:numRef>
              <c:f>Sheet1!$B$2:$B$5</c:f>
              <c:numCache>
                <c:formatCode>"$"#,##0_);[Red]\("$"#,##0\)</c:formatCode>
                <c:ptCount val="4"/>
                <c:pt idx="0">
                  <c:v>126000000</c:v>
                </c:pt>
                <c:pt idx="1">
                  <c:v>432000000</c:v>
                </c:pt>
                <c:pt idx="2">
                  <c:v>630000000</c:v>
                </c:pt>
              </c:numCache>
            </c:numRef>
          </c:val>
          <c:extLst>
            <c:ext xmlns:c16="http://schemas.microsoft.com/office/drawing/2014/chart" uri="{C3380CC4-5D6E-409C-BE32-E72D297353CC}">
              <c16:uniqueId val="{00000000-FEC7-4671-B877-56F562C85959}"/>
            </c:ext>
          </c:extLst>
        </c:ser>
        <c:ser>
          <c:idx val="1"/>
          <c:order val="1"/>
          <c:tx>
            <c:strRef>
              <c:f>Sheet1!$C$1</c:f>
              <c:strCache>
                <c:ptCount val="1"/>
                <c:pt idx="0">
                  <c:v>Column1</c:v>
                </c:pt>
              </c:strCache>
            </c:strRef>
          </c:tx>
          <c:spPr>
            <a:solidFill>
              <a:schemeClr val="accent2"/>
            </a:solidFill>
            <a:ln>
              <a:noFill/>
            </a:ln>
            <a:effectLst/>
          </c:spPr>
          <c:invertIfNegative val="0"/>
          <c:cat>
            <c:strRef>
              <c:f>Sheet1!$A$2:$A$5</c:f>
              <c:strCache>
                <c:ptCount val="3"/>
                <c:pt idx="0">
                  <c:v>Year 1</c:v>
                </c:pt>
                <c:pt idx="1">
                  <c:v>Year 2</c:v>
                </c:pt>
                <c:pt idx="2">
                  <c:v>Year 3</c:v>
                </c:pt>
              </c:strCache>
            </c:strRef>
          </c:cat>
          <c:val>
            <c:numRef>
              <c:f>Sheet1!$C$2:$C$5</c:f>
              <c:numCache>
                <c:formatCode>General</c:formatCode>
                <c:ptCount val="4"/>
              </c:numCache>
            </c:numRef>
          </c:val>
          <c:extLst>
            <c:ext xmlns:c16="http://schemas.microsoft.com/office/drawing/2014/chart" uri="{C3380CC4-5D6E-409C-BE32-E72D297353CC}">
              <c16:uniqueId val="{00000001-FEC7-4671-B877-56F562C85959}"/>
            </c:ext>
          </c:extLst>
        </c:ser>
        <c:ser>
          <c:idx val="2"/>
          <c:order val="2"/>
          <c:tx>
            <c:strRef>
              <c:f>Sheet1!$D$1</c:f>
              <c:strCache>
                <c:ptCount val="1"/>
                <c:pt idx="0">
                  <c:v>Column2</c:v>
                </c:pt>
              </c:strCache>
            </c:strRef>
          </c:tx>
          <c:spPr>
            <a:solidFill>
              <a:schemeClr val="accent3"/>
            </a:solidFill>
            <a:ln>
              <a:noFill/>
            </a:ln>
            <a:effectLst/>
          </c:spPr>
          <c:invertIfNegative val="0"/>
          <c:cat>
            <c:strRef>
              <c:f>Sheet1!$A$2:$A$5</c:f>
              <c:strCache>
                <c:ptCount val="3"/>
                <c:pt idx="0">
                  <c:v>Year 1</c:v>
                </c:pt>
                <c:pt idx="1">
                  <c:v>Year 2</c:v>
                </c:pt>
                <c:pt idx="2">
                  <c:v>Year 3</c:v>
                </c:pt>
              </c:strCache>
            </c:strRef>
          </c:cat>
          <c:val>
            <c:numRef>
              <c:f>Sheet1!$D$2:$D$5</c:f>
              <c:numCache>
                <c:formatCode>General</c:formatCode>
                <c:ptCount val="4"/>
              </c:numCache>
            </c:numRef>
          </c:val>
          <c:extLst>
            <c:ext xmlns:c16="http://schemas.microsoft.com/office/drawing/2014/chart" uri="{C3380CC4-5D6E-409C-BE32-E72D297353CC}">
              <c16:uniqueId val="{00000002-FEC7-4671-B877-56F562C85959}"/>
            </c:ext>
          </c:extLst>
        </c:ser>
        <c:dLbls>
          <c:showLegendKey val="0"/>
          <c:showVal val="0"/>
          <c:showCatName val="0"/>
          <c:showSerName val="0"/>
          <c:showPercent val="0"/>
          <c:showBubbleSize val="0"/>
        </c:dLbls>
        <c:gapWidth val="219"/>
        <c:overlap val="-27"/>
        <c:axId val="574719728"/>
        <c:axId val="574722680"/>
      </c:barChart>
      <c:catAx>
        <c:axId val="57471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4722680"/>
        <c:crosses val="autoZero"/>
        <c:auto val="1"/>
        <c:lblAlgn val="ctr"/>
        <c:lblOffset val="100"/>
        <c:noMultiLvlLbl val="0"/>
      </c:catAx>
      <c:valAx>
        <c:axId val="57472268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4719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latin typeface="Candara" panose="020E0502030303020204" pitchFamily="34" charset="0"/>
              </a:rPr>
              <a:t>Indications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009254684637832"/>
          <c:y val="0.1227261023045623"/>
          <c:w val="0.49863157968479627"/>
          <c:h val="0.74588460321626715"/>
        </c:manualLayout>
      </c:layout>
      <c:doughnutChart>
        <c:varyColors val="1"/>
        <c:ser>
          <c:idx val="0"/>
          <c:order val="0"/>
          <c:tx>
            <c:strRef>
              <c:f>Sheet1!$B$1</c:f>
              <c:strCache>
                <c:ptCount val="1"/>
                <c:pt idx="0">
                  <c:v>Indications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E68-47B3-A6F5-596A7C1C163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E68-47B3-A6F5-596A7C1C163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68-47B3-A6F5-596A7C1C163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E68-47B3-A6F5-596A7C1C163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E68-47B3-A6F5-596A7C1C163B}"/>
              </c:ext>
            </c:extLst>
          </c:dPt>
          <c:cat>
            <c:strRef>
              <c:f>Sheet1!$A$2:$A$6</c:f>
              <c:strCache>
                <c:ptCount val="5"/>
                <c:pt idx="0">
                  <c:v>Burns</c:v>
                </c:pt>
                <c:pt idx="1">
                  <c:v>DFU's</c:v>
                </c:pt>
                <c:pt idx="2">
                  <c:v>Pressure Ulcers</c:v>
                </c:pt>
                <c:pt idx="3">
                  <c:v>Venous Stasis Ulcers</c:v>
                </c:pt>
                <c:pt idx="4">
                  <c:v>Ischemic Wounds</c:v>
                </c:pt>
              </c:strCache>
            </c:strRef>
          </c:cat>
          <c:val>
            <c:numRef>
              <c:f>Sheet1!$B$2:$B$6</c:f>
              <c:numCache>
                <c:formatCode>General</c:formatCode>
                <c:ptCount val="5"/>
                <c:pt idx="0">
                  <c:v>2</c:v>
                </c:pt>
                <c:pt idx="1">
                  <c:v>2</c:v>
                </c:pt>
                <c:pt idx="2">
                  <c:v>2</c:v>
                </c:pt>
                <c:pt idx="3">
                  <c:v>2</c:v>
                </c:pt>
                <c:pt idx="4">
                  <c:v>2</c:v>
                </c:pt>
              </c:numCache>
            </c:numRef>
          </c:val>
          <c:extLst>
            <c:ext xmlns:c16="http://schemas.microsoft.com/office/drawing/2014/chart" uri="{C3380CC4-5D6E-409C-BE32-E72D297353CC}">
              <c16:uniqueId val="{0000000A-4E68-47B3-A6F5-596A7C1C163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3A1A3-74C8-4F09-837C-0B27F0452C98}" type="datetimeFigureOut">
              <a:rPr lang="en-US" smtClean="0"/>
              <a:t>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9F764E-380F-425A-B8FF-0043E5B80724}" type="slidenum">
              <a:rPr lang="en-US" smtClean="0"/>
              <a:t>‹#›</a:t>
            </a:fld>
            <a:endParaRPr lang="en-US"/>
          </a:p>
        </p:txBody>
      </p:sp>
    </p:spTree>
    <p:extLst>
      <p:ext uri="{BB962C8B-B14F-4D97-AF65-F5344CB8AC3E}">
        <p14:creationId xmlns:p14="http://schemas.microsoft.com/office/powerpoint/2010/main" val="2744733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hymed.com/" TargetMode="External"/><Relationship Id="rId3" Type="http://schemas.openxmlformats.org/officeDocument/2006/relationships/hyperlink" Target="https://microlyteag.com/imbed-biosciences-closes-2-million-in-series-a-financing-to-commercialize-wound-healing-matrix/" TargetMode="External"/><Relationship Id="rId7" Type="http://schemas.openxmlformats.org/officeDocument/2006/relationships/hyperlink" Target="https://www.accessdata.fda.gov/cdrh_docs/pdf13/K132891.pdf"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medicaldevice-network.com/news/3m-acquires-acelity/" TargetMode="External"/><Relationship Id="rId5" Type="http://schemas.openxmlformats.org/officeDocument/2006/relationships/hyperlink" Target="https://www.enzysurge.com/?section=7" TargetMode="External"/><Relationship Id="rId4" Type="http://schemas.openxmlformats.org/officeDocument/2006/relationships/hyperlink" Target="http://www.vomaris.com/vomaris-and-arthrex-announce-exclusive-global-distribution-agreement-for-procellera-technology/" TargetMode="External"/><Relationship Id="rId9" Type="http://schemas.openxmlformats.org/officeDocument/2006/relationships/hyperlink" Target="http://www.silvrstat.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1015"/>
              </a:spcAft>
            </a:pPr>
            <a:endParaRPr lang="en-US" sz="1100" dirty="0">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EE14F51-E972-4232-ACED-6DBE7CA2FF6E}" type="slidenum">
              <a:rPr lang="en-US" smtClean="0"/>
              <a:t>1</a:t>
            </a:fld>
            <a:endParaRPr lang="en-US" dirty="0"/>
          </a:p>
        </p:txBody>
      </p:sp>
    </p:spTree>
    <p:extLst>
      <p:ext uri="{BB962C8B-B14F-4D97-AF65-F5344CB8AC3E}">
        <p14:creationId xmlns:p14="http://schemas.microsoft.com/office/powerpoint/2010/main" val="3314500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
        <p:nvSpPr>
          <p:cNvPr id="596" name="Google Shape;596;p14:notes"/>
          <p:cNvSpPr txBox="1"/>
          <p:nvPr/>
        </p:nvSpPr>
        <p:spPr>
          <a:xfrm>
            <a:off x="3780694" y="9433753"/>
            <a:ext cx="2888394" cy="492885"/>
          </a:xfrm>
          <a:prstGeom prst="rect">
            <a:avLst/>
          </a:prstGeom>
          <a:noFill/>
          <a:ln>
            <a:noFill/>
          </a:ln>
        </p:spPr>
        <p:txBody>
          <a:bodyPr spcFirstLastPara="1" wrap="square" lIns="94800" tIns="47400" rIns="94800" bIns="4740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36</a:t>
            </a:fld>
            <a:endParaRPr sz="1300">
              <a:solidFill>
                <a:schemeClr val="dk1"/>
              </a:solidFill>
              <a:latin typeface="Calibri"/>
              <a:ea typeface="Calibri"/>
              <a:cs typeface="Calibri"/>
              <a:sym typeface="Calibri"/>
            </a:endParaRPr>
          </a:p>
        </p:txBody>
      </p:sp>
      <p:sp>
        <p:nvSpPr>
          <p:cNvPr id="597" name="Google Shape;597;p14:notes"/>
          <p:cNvSpPr>
            <a:spLocks noGrp="1" noRot="1" noChangeAspect="1"/>
          </p:cNvSpPr>
          <p:nvPr>
            <p:ph type="sldImg" idx="2"/>
          </p:nvPr>
        </p:nvSpPr>
        <p:spPr>
          <a:xfrm>
            <a:off x="254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8" name="Google Shape;598;p14:notes"/>
          <p:cNvSpPr txBox="1">
            <a:spLocks noGrp="1"/>
          </p:cNvSpPr>
          <p:nvPr>
            <p:ph type="body" idx="1"/>
          </p:nvPr>
        </p:nvSpPr>
        <p:spPr>
          <a:xfrm>
            <a:off x="889212" y="4715153"/>
            <a:ext cx="4890665" cy="4466987"/>
          </a:xfrm>
          <a:prstGeom prst="rect">
            <a:avLst/>
          </a:prstGeom>
          <a:noFill/>
          <a:ln>
            <a:noFill/>
          </a:ln>
        </p:spPr>
        <p:txBody>
          <a:bodyPr spcFirstLastPara="1" wrap="square" lIns="94800" tIns="47400" rIns="94800" bIns="47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Fastest growing segment in healthcare </a:t>
            </a:r>
          </a:p>
        </p:txBody>
      </p:sp>
      <p:sp>
        <p:nvSpPr>
          <p:cNvPr id="4" name="Slide Number Placeholder 3"/>
          <p:cNvSpPr>
            <a:spLocks noGrp="1"/>
          </p:cNvSpPr>
          <p:nvPr>
            <p:ph type="sldNum" sz="quarter" idx="5"/>
          </p:nvPr>
        </p:nvSpPr>
        <p:spPr/>
        <p:txBody>
          <a:bodyPr/>
          <a:lstStyle/>
          <a:p>
            <a:fld id="{0B9F764E-380F-425A-B8FF-0043E5B80724}" type="slidenum">
              <a:rPr lang="en-US" smtClean="0"/>
              <a:t>2</a:t>
            </a:fld>
            <a:endParaRPr lang="en-US"/>
          </a:p>
        </p:txBody>
      </p:sp>
    </p:spTree>
    <p:extLst>
      <p:ext uri="{BB962C8B-B14F-4D97-AF65-F5344CB8AC3E}">
        <p14:creationId xmlns:p14="http://schemas.microsoft.com/office/powerpoint/2010/main" val="1884838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Fastest growing segment in healthcare </a:t>
            </a:r>
          </a:p>
        </p:txBody>
      </p:sp>
      <p:sp>
        <p:nvSpPr>
          <p:cNvPr id="4" name="Slide Number Placeholder 3"/>
          <p:cNvSpPr>
            <a:spLocks noGrp="1"/>
          </p:cNvSpPr>
          <p:nvPr>
            <p:ph type="sldNum" sz="quarter" idx="5"/>
          </p:nvPr>
        </p:nvSpPr>
        <p:spPr/>
        <p:txBody>
          <a:bodyPr/>
          <a:lstStyle/>
          <a:p>
            <a:fld id="{0B9F764E-380F-425A-B8FF-0043E5B80724}" type="slidenum">
              <a:rPr lang="en-US" smtClean="0"/>
              <a:t>3</a:t>
            </a:fld>
            <a:endParaRPr lang="en-US"/>
          </a:p>
        </p:txBody>
      </p:sp>
    </p:spTree>
    <p:extLst>
      <p:ext uri="{BB962C8B-B14F-4D97-AF65-F5344CB8AC3E}">
        <p14:creationId xmlns:p14="http://schemas.microsoft.com/office/powerpoint/2010/main" val="164124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Fastest growing segment in healthcare </a:t>
            </a:r>
          </a:p>
        </p:txBody>
      </p:sp>
      <p:sp>
        <p:nvSpPr>
          <p:cNvPr id="4" name="Slide Number Placeholder 3"/>
          <p:cNvSpPr>
            <a:spLocks noGrp="1"/>
          </p:cNvSpPr>
          <p:nvPr>
            <p:ph type="sldNum" sz="quarter" idx="5"/>
          </p:nvPr>
        </p:nvSpPr>
        <p:spPr/>
        <p:txBody>
          <a:bodyPr/>
          <a:lstStyle/>
          <a:p>
            <a:fld id="{0B9F764E-380F-425A-B8FF-0043E5B80724}" type="slidenum">
              <a:rPr lang="en-US" smtClean="0"/>
              <a:t>12</a:t>
            </a:fld>
            <a:endParaRPr lang="en-US"/>
          </a:p>
        </p:txBody>
      </p:sp>
    </p:spTree>
    <p:extLst>
      <p:ext uri="{BB962C8B-B14F-4D97-AF65-F5344CB8AC3E}">
        <p14:creationId xmlns:p14="http://schemas.microsoft.com/office/powerpoint/2010/main" val="2609921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Fastest growing segment in healthcare </a:t>
            </a:r>
          </a:p>
        </p:txBody>
      </p:sp>
      <p:sp>
        <p:nvSpPr>
          <p:cNvPr id="4" name="Slide Number Placeholder 3"/>
          <p:cNvSpPr>
            <a:spLocks noGrp="1"/>
          </p:cNvSpPr>
          <p:nvPr>
            <p:ph type="sldNum" sz="quarter" idx="5"/>
          </p:nvPr>
        </p:nvSpPr>
        <p:spPr/>
        <p:txBody>
          <a:bodyPr/>
          <a:lstStyle/>
          <a:p>
            <a:fld id="{0B9F764E-380F-425A-B8FF-0043E5B80724}" type="slidenum">
              <a:rPr lang="en-US" smtClean="0"/>
              <a:t>18</a:t>
            </a:fld>
            <a:endParaRPr lang="en-US"/>
          </a:p>
        </p:txBody>
      </p:sp>
    </p:spTree>
    <p:extLst>
      <p:ext uri="{BB962C8B-B14F-4D97-AF65-F5344CB8AC3E}">
        <p14:creationId xmlns:p14="http://schemas.microsoft.com/office/powerpoint/2010/main" val="233507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
        <p:nvSpPr>
          <p:cNvPr id="345" name="Google Shape;345;p12:notes"/>
          <p:cNvSpPr txBox="1"/>
          <p:nvPr/>
        </p:nvSpPr>
        <p:spPr>
          <a:xfrm>
            <a:off x="3780694" y="9433753"/>
            <a:ext cx="2888394" cy="492885"/>
          </a:xfrm>
          <a:prstGeom prst="rect">
            <a:avLst/>
          </a:prstGeom>
          <a:noFill/>
          <a:ln>
            <a:noFill/>
          </a:ln>
        </p:spPr>
        <p:txBody>
          <a:bodyPr spcFirstLastPara="1" wrap="square" lIns="94800" tIns="47400" rIns="94800" bIns="4740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28</a:t>
            </a:fld>
            <a:endParaRPr sz="1300">
              <a:solidFill>
                <a:schemeClr val="dk1"/>
              </a:solidFill>
              <a:latin typeface="Calibri"/>
              <a:ea typeface="Calibri"/>
              <a:cs typeface="Calibri"/>
              <a:sym typeface="Calibri"/>
            </a:endParaRPr>
          </a:p>
        </p:txBody>
      </p:sp>
      <p:sp>
        <p:nvSpPr>
          <p:cNvPr id="346" name="Google Shape;346;p12:notes"/>
          <p:cNvSpPr>
            <a:spLocks noGrp="1" noRot="1" noChangeAspect="1"/>
          </p:cNvSpPr>
          <p:nvPr>
            <p:ph type="sldImg" idx="2"/>
          </p:nvPr>
        </p:nvSpPr>
        <p:spPr>
          <a:xfrm>
            <a:off x="254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7" name="Google Shape;347;p12:notes"/>
          <p:cNvSpPr txBox="1">
            <a:spLocks noGrp="1"/>
          </p:cNvSpPr>
          <p:nvPr>
            <p:ph type="body" idx="1"/>
          </p:nvPr>
        </p:nvSpPr>
        <p:spPr>
          <a:xfrm>
            <a:off x="889212" y="4715153"/>
            <a:ext cx="4890665" cy="4466987"/>
          </a:xfrm>
          <a:prstGeom prst="rect">
            <a:avLst/>
          </a:prstGeom>
          <a:noFill/>
          <a:ln>
            <a:noFill/>
          </a:ln>
        </p:spPr>
        <p:txBody>
          <a:bodyPr spcFirstLastPara="1" wrap="square" lIns="94800" tIns="47400" rIns="94800" bIns="474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1" name="Google Shape;3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Fastest growing segment in healthcare </a:t>
            </a:r>
          </a:p>
        </p:txBody>
      </p:sp>
      <p:sp>
        <p:nvSpPr>
          <p:cNvPr id="4" name="Slide Number Placeholder 3"/>
          <p:cNvSpPr>
            <a:spLocks noGrp="1"/>
          </p:cNvSpPr>
          <p:nvPr>
            <p:ph type="sldNum" sz="quarter" idx="5"/>
          </p:nvPr>
        </p:nvSpPr>
        <p:spPr/>
        <p:txBody>
          <a:bodyPr/>
          <a:lstStyle/>
          <a:p>
            <a:fld id="{0B9F764E-380F-425A-B8FF-0043E5B80724}" type="slidenum">
              <a:rPr lang="en-US" smtClean="0"/>
              <a:t>34</a:t>
            </a:fld>
            <a:endParaRPr lang="en-US"/>
          </a:p>
        </p:txBody>
      </p:sp>
    </p:spTree>
    <p:extLst>
      <p:ext uri="{BB962C8B-B14F-4D97-AF65-F5344CB8AC3E}">
        <p14:creationId xmlns:p14="http://schemas.microsoft.com/office/powerpoint/2010/main" val="54000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
        <p:nvSpPr>
          <p:cNvPr id="585" name="Google Shape;585;p13:notes"/>
          <p:cNvSpPr txBox="1"/>
          <p:nvPr/>
        </p:nvSpPr>
        <p:spPr>
          <a:xfrm>
            <a:off x="3780694" y="9433753"/>
            <a:ext cx="2888394" cy="492885"/>
          </a:xfrm>
          <a:prstGeom prst="rect">
            <a:avLst/>
          </a:prstGeom>
          <a:noFill/>
          <a:ln>
            <a:noFill/>
          </a:ln>
        </p:spPr>
        <p:txBody>
          <a:bodyPr spcFirstLastPara="1" wrap="square" lIns="94800" tIns="47400" rIns="94800" bIns="47400"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35</a:t>
            </a:fld>
            <a:endParaRPr sz="1300">
              <a:solidFill>
                <a:schemeClr val="dk1"/>
              </a:solidFill>
              <a:latin typeface="Calibri"/>
              <a:ea typeface="Calibri"/>
              <a:cs typeface="Calibri"/>
              <a:sym typeface="Calibri"/>
            </a:endParaRPr>
          </a:p>
        </p:txBody>
      </p:sp>
      <p:sp>
        <p:nvSpPr>
          <p:cNvPr id="586" name="Google Shape;586;p13:notes"/>
          <p:cNvSpPr>
            <a:spLocks noGrp="1" noRot="1" noChangeAspect="1"/>
          </p:cNvSpPr>
          <p:nvPr>
            <p:ph type="sldImg" idx="2"/>
          </p:nvPr>
        </p:nvSpPr>
        <p:spPr>
          <a:xfrm>
            <a:off x="254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7" name="Google Shape;587;p13:notes"/>
          <p:cNvSpPr txBox="1">
            <a:spLocks noGrp="1"/>
          </p:cNvSpPr>
          <p:nvPr>
            <p:ph type="body" idx="1"/>
          </p:nvPr>
        </p:nvSpPr>
        <p:spPr>
          <a:xfrm>
            <a:off x="889212" y="4715153"/>
            <a:ext cx="4890665" cy="4466987"/>
          </a:xfrm>
          <a:prstGeom prst="rect">
            <a:avLst/>
          </a:prstGeom>
          <a:noFill/>
          <a:ln>
            <a:noFill/>
          </a:ln>
        </p:spPr>
        <p:txBody>
          <a:bodyPr spcFirstLastPara="1" wrap="square" lIns="94800" tIns="47400" rIns="94800" bIns="47400" anchor="t" anchorCtr="0">
            <a:noAutofit/>
          </a:bodyPr>
          <a:lstStyle/>
          <a:p>
            <a:pPr marL="171450" marR="0" lvl="0" indent="-171450" algn="l" rtl="0">
              <a:spcBef>
                <a:spcPts val="0"/>
              </a:spcBef>
              <a:spcAft>
                <a:spcPts val="0"/>
              </a:spcAft>
              <a:buClr>
                <a:schemeClr val="dk1"/>
              </a:buClr>
              <a:buSzPts val="1000"/>
              <a:buFont typeface="Arial"/>
              <a:buChar char="•"/>
            </a:pPr>
            <a:r>
              <a:rPr lang="en-US" sz="1000" b="1" dirty="0">
                <a:solidFill>
                  <a:schemeClr val="dk1"/>
                </a:solidFill>
                <a:latin typeface="Candara"/>
                <a:ea typeface="Candara"/>
                <a:cs typeface="Candara"/>
                <a:sym typeface="Candara"/>
              </a:rPr>
              <a:t>Imbed </a:t>
            </a:r>
            <a:r>
              <a:rPr lang="en-US" sz="1000" b="1" dirty="0" err="1">
                <a:solidFill>
                  <a:schemeClr val="dk1"/>
                </a:solidFill>
                <a:latin typeface="Candara"/>
                <a:ea typeface="Candara"/>
                <a:cs typeface="Candara"/>
                <a:sym typeface="Candara"/>
              </a:rPr>
              <a:t>BioSciences</a:t>
            </a:r>
            <a:r>
              <a:rPr lang="en-US" sz="1000" b="1" dirty="0">
                <a:solidFill>
                  <a:schemeClr val="dk1"/>
                </a:solidFill>
                <a:latin typeface="Candara"/>
                <a:ea typeface="Candara"/>
                <a:cs typeface="Candara"/>
                <a:sym typeface="Candara"/>
              </a:rPr>
              <a:t>, </a:t>
            </a:r>
            <a:r>
              <a:rPr lang="en-US" sz="1000" b="1" dirty="0" err="1">
                <a:solidFill>
                  <a:schemeClr val="dk1"/>
                </a:solidFill>
                <a:latin typeface="Candara"/>
                <a:ea typeface="Candara"/>
                <a:cs typeface="Candara"/>
                <a:sym typeface="Candara"/>
              </a:rPr>
              <a:t>Microlyte</a:t>
            </a:r>
            <a:r>
              <a:rPr lang="en-US" sz="1000" b="1" dirty="0">
                <a:solidFill>
                  <a:schemeClr val="dk1"/>
                </a:solidFill>
                <a:latin typeface="Candara"/>
                <a:ea typeface="Candara"/>
                <a:cs typeface="Candara"/>
                <a:sym typeface="Candara"/>
              </a:rPr>
              <a:t> Ag.</a:t>
            </a:r>
            <a:endParaRPr lang="en-US" sz="1000" dirty="0">
              <a:solidFill>
                <a:schemeClr val="dk1"/>
              </a:solidFill>
              <a:latin typeface="Candara"/>
              <a:ea typeface="Candara"/>
              <a:cs typeface="Candara"/>
              <a:sym typeface="Candara"/>
            </a:endParaRPr>
          </a:p>
          <a:p>
            <a:pPr marL="628650" marR="0" lvl="1" indent="-171450" algn="l" rtl="0">
              <a:spcBef>
                <a:spcPts val="0"/>
              </a:spcBef>
              <a:spcAft>
                <a:spcPts val="0"/>
              </a:spcAft>
              <a:buClr>
                <a:schemeClr val="dk1"/>
              </a:buClr>
              <a:buSzPts val="1000"/>
              <a:buFont typeface="Arial"/>
              <a:buChar char="•"/>
            </a:pPr>
            <a:r>
              <a:rPr lang="en-US" sz="1000" b="0" i="0" u="sng" strike="noStrike" cap="none" dirty="0">
                <a:solidFill>
                  <a:schemeClr val="hlink"/>
                </a:solidFill>
                <a:latin typeface="Candara"/>
                <a:ea typeface="Candara"/>
                <a:cs typeface="Candara"/>
                <a:sym typeface="Candara"/>
                <a:hlinkClick r:id="rId3"/>
              </a:rPr>
              <a:t>https://microlyteag.com/imbed-biosciences-closes-2-million-in-series-a-financing-to-commercialize-wound-healing-matrix/</a:t>
            </a:r>
            <a:r>
              <a:rPr lang="en-US" sz="1000" b="0" i="0" u="none" strike="noStrike" cap="none" dirty="0">
                <a:solidFill>
                  <a:schemeClr val="dk1"/>
                </a:solidFill>
                <a:latin typeface="Candara"/>
                <a:ea typeface="Candara"/>
                <a:cs typeface="Candara"/>
                <a:sym typeface="Candara"/>
              </a:rPr>
              <a:t> : A biopolymer dressing with </a:t>
            </a:r>
            <a:r>
              <a:rPr lang="en-US" sz="1000" b="0" i="0" u="none" strike="noStrike" cap="none" dirty="0" err="1">
                <a:solidFill>
                  <a:schemeClr val="dk1"/>
                </a:solidFill>
                <a:latin typeface="Candara"/>
                <a:ea typeface="Candara"/>
                <a:cs typeface="Candara"/>
                <a:sym typeface="Candara"/>
              </a:rPr>
              <a:t>nanosilver</a:t>
            </a:r>
            <a:r>
              <a:rPr lang="en-US" sz="1000" b="0" i="0" u="none" strike="noStrike" cap="none" dirty="0">
                <a:solidFill>
                  <a:schemeClr val="dk1"/>
                </a:solidFill>
                <a:latin typeface="Candara"/>
                <a:ea typeface="Candara"/>
                <a:cs typeface="Candara"/>
                <a:sym typeface="Candara"/>
              </a:rPr>
              <a:t>. </a:t>
            </a:r>
            <a:r>
              <a:rPr lang="en-US" sz="1000" b="1" i="0" u="none" strike="noStrike" cap="none" dirty="0">
                <a:solidFill>
                  <a:schemeClr val="dk1"/>
                </a:solidFill>
                <a:latin typeface="Candara"/>
                <a:ea typeface="Candara"/>
                <a:cs typeface="Candara"/>
                <a:sym typeface="Candara"/>
              </a:rPr>
              <a:t>Currently being distributed by Medline and Prisma Medical.</a:t>
            </a:r>
            <a:endParaRPr lang="en-US" sz="1000" b="0" i="0" u="none" strike="noStrike" cap="none" dirty="0">
              <a:solidFill>
                <a:schemeClr val="dk1"/>
              </a:solidFill>
              <a:latin typeface="Candara"/>
              <a:ea typeface="Candara"/>
              <a:cs typeface="Candara"/>
              <a:sym typeface="Candara"/>
            </a:endParaRPr>
          </a:p>
          <a:p>
            <a:pPr marL="171450" marR="0" lvl="0" indent="-171450" algn="l" rtl="0">
              <a:spcBef>
                <a:spcPts val="0"/>
              </a:spcBef>
              <a:spcAft>
                <a:spcPts val="0"/>
              </a:spcAft>
              <a:buClr>
                <a:schemeClr val="dk1"/>
              </a:buClr>
              <a:buSzPts val="1000"/>
              <a:buFont typeface="Arial"/>
              <a:buChar char="•"/>
            </a:pPr>
            <a:r>
              <a:rPr lang="en-US" sz="1000" b="1" dirty="0">
                <a:solidFill>
                  <a:schemeClr val="dk1"/>
                </a:solidFill>
                <a:latin typeface="Candara"/>
                <a:ea typeface="Candara"/>
                <a:cs typeface="Candara"/>
                <a:sym typeface="Candara"/>
              </a:rPr>
              <a:t>Company: </a:t>
            </a:r>
            <a:r>
              <a:rPr lang="en-US" sz="1000" b="1" dirty="0" err="1">
                <a:solidFill>
                  <a:schemeClr val="dk1"/>
                </a:solidFill>
                <a:latin typeface="Candara"/>
                <a:ea typeface="Candara"/>
                <a:cs typeface="Candara"/>
                <a:sym typeface="Candara"/>
              </a:rPr>
              <a:t>Vomaris</a:t>
            </a:r>
            <a:r>
              <a:rPr lang="en-US" sz="1000" b="1" dirty="0">
                <a:solidFill>
                  <a:schemeClr val="dk1"/>
                </a:solidFill>
                <a:latin typeface="Candara"/>
                <a:ea typeface="Candara"/>
                <a:cs typeface="Candara"/>
                <a:sym typeface="Candara"/>
              </a:rPr>
              <a:t>, Technology: </a:t>
            </a:r>
            <a:r>
              <a:rPr lang="en-US" sz="1000" b="1" dirty="0" err="1">
                <a:solidFill>
                  <a:schemeClr val="dk1"/>
                </a:solidFill>
                <a:latin typeface="Candara"/>
                <a:ea typeface="Candara"/>
                <a:cs typeface="Candara"/>
                <a:sym typeface="Candara"/>
              </a:rPr>
              <a:t>Procellera</a:t>
            </a:r>
            <a:r>
              <a:rPr lang="en-US" sz="1000" b="1" dirty="0">
                <a:solidFill>
                  <a:schemeClr val="dk1"/>
                </a:solidFill>
                <a:latin typeface="Candara"/>
                <a:ea typeface="Candara"/>
                <a:cs typeface="Candara"/>
                <a:sym typeface="Candara"/>
              </a:rPr>
              <a:t>. </a:t>
            </a:r>
            <a:endParaRPr lang="en-US" sz="1000" dirty="0">
              <a:solidFill>
                <a:schemeClr val="dk1"/>
              </a:solidFill>
              <a:latin typeface="Candara"/>
              <a:ea typeface="Candara"/>
              <a:cs typeface="Candara"/>
              <a:sym typeface="Candara"/>
            </a:endParaRPr>
          </a:p>
          <a:p>
            <a:pPr marL="628650" marR="0" lvl="1" indent="-171450" algn="l" rtl="0">
              <a:spcBef>
                <a:spcPts val="0"/>
              </a:spcBef>
              <a:spcAft>
                <a:spcPts val="0"/>
              </a:spcAft>
              <a:buClr>
                <a:schemeClr val="dk1"/>
              </a:buClr>
              <a:buSzPts val="1000"/>
              <a:buFont typeface="Arial"/>
              <a:buChar char="•"/>
            </a:pPr>
            <a:r>
              <a:rPr lang="en-US" sz="1000" b="0" i="0" u="sng" strike="noStrike" cap="none" dirty="0">
                <a:solidFill>
                  <a:schemeClr val="hlink"/>
                </a:solidFill>
                <a:latin typeface="Candara"/>
                <a:ea typeface="Candara"/>
                <a:cs typeface="Candara"/>
                <a:sym typeface="Candara"/>
                <a:hlinkClick r:id="rId4"/>
              </a:rPr>
              <a:t>http://www.vomaris.com/vomaris-and-arthrex-announce-exclusive-global-distribution-agreement-for-procellera-technology/</a:t>
            </a:r>
            <a:r>
              <a:rPr lang="en-US" sz="1000" b="0" i="0" u="none" strike="noStrike" cap="none" dirty="0">
                <a:solidFill>
                  <a:schemeClr val="dk1"/>
                </a:solidFill>
                <a:latin typeface="Candara"/>
                <a:ea typeface="Candara"/>
                <a:cs typeface="Candara"/>
                <a:sym typeface="Candara"/>
              </a:rPr>
              <a:t> </a:t>
            </a:r>
            <a:br>
              <a:rPr lang="en-US" sz="1000" b="0" i="0" u="none" strike="noStrike" cap="none" dirty="0">
                <a:solidFill>
                  <a:schemeClr val="dk1"/>
                </a:solidFill>
                <a:latin typeface="Candara"/>
                <a:ea typeface="Candara"/>
                <a:cs typeface="Candara"/>
                <a:sym typeface="Candara"/>
              </a:rPr>
            </a:br>
            <a:endParaRPr lang="en-US" sz="1000" b="0" i="0" u="none" strike="noStrike" cap="none" dirty="0">
              <a:solidFill>
                <a:schemeClr val="dk1"/>
              </a:solidFill>
              <a:latin typeface="Candara"/>
              <a:ea typeface="Candara"/>
              <a:cs typeface="Candara"/>
              <a:sym typeface="Candara"/>
            </a:endParaRPr>
          </a:p>
          <a:p>
            <a:pPr marL="171450" marR="0" lvl="0" indent="-171450" algn="l" rtl="0">
              <a:spcBef>
                <a:spcPts val="0"/>
              </a:spcBef>
              <a:spcAft>
                <a:spcPts val="0"/>
              </a:spcAft>
              <a:buClr>
                <a:schemeClr val="dk1"/>
              </a:buClr>
              <a:buSzPts val="1000"/>
              <a:buFont typeface="Arial"/>
              <a:buChar char="•"/>
            </a:pPr>
            <a:r>
              <a:rPr lang="en-US" sz="1000" b="1" dirty="0" err="1">
                <a:solidFill>
                  <a:schemeClr val="dk1"/>
                </a:solidFill>
                <a:latin typeface="Candara"/>
                <a:ea typeface="Candara"/>
                <a:cs typeface="Candara"/>
                <a:sym typeface="Candara"/>
              </a:rPr>
              <a:t>Enzysurge</a:t>
            </a:r>
            <a:r>
              <a:rPr lang="en-US" sz="1000" b="1" dirty="0">
                <a:solidFill>
                  <a:schemeClr val="dk1"/>
                </a:solidFill>
                <a:latin typeface="Candara"/>
                <a:ea typeface="Candara"/>
                <a:cs typeface="Candara"/>
                <a:sym typeface="Candara"/>
              </a:rPr>
              <a:t>, </a:t>
            </a:r>
            <a:r>
              <a:rPr lang="en-US" sz="1000" b="1" dirty="0" err="1">
                <a:solidFill>
                  <a:schemeClr val="dk1"/>
                </a:solidFill>
                <a:latin typeface="Candara"/>
                <a:ea typeface="Candara"/>
                <a:cs typeface="Candara"/>
                <a:sym typeface="Candara"/>
              </a:rPr>
              <a:t>Fromerlly</a:t>
            </a:r>
            <a:r>
              <a:rPr lang="en-US" sz="1000" b="1" dirty="0">
                <a:solidFill>
                  <a:schemeClr val="dk1"/>
                </a:solidFill>
                <a:latin typeface="Candara"/>
                <a:ea typeface="Candara"/>
                <a:cs typeface="Candara"/>
                <a:sym typeface="Candara"/>
              </a:rPr>
              <a:t> Silver Stream</a:t>
            </a:r>
            <a:endParaRPr lang="en-US" sz="1000" dirty="0">
              <a:solidFill>
                <a:schemeClr val="dk1"/>
              </a:solidFill>
              <a:latin typeface="Candara"/>
              <a:ea typeface="Candara"/>
              <a:cs typeface="Candara"/>
              <a:sym typeface="Candara"/>
            </a:endParaRPr>
          </a:p>
          <a:p>
            <a:pPr marL="628650" marR="0" lvl="1" indent="-171450" algn="l" rtl="0">
              <a:spcBef>
                <a:spcPts val="0"/>
              </a:spcBef>
              <a:spcAft>
                <a:spcPts val="0"/>
              </a:spcAft>
              <a:buClr>
                <a:schemeClr val="dk1"/>
              </a:buClr>
              <a:buSzPts val="1000"/>
              <a:buFont typeface="Arial"/>
              <a:buChar char="•"/>
            </a:pPr>
            <a:r>
              <a:rPr lang="en-US" sz="1000" b="0" i="0" u="sng" strike="noStrike" cap="none" dirty="0">
                <a:solidFill>
                  <a:schemeClr val="hlink"/>
                </a:solidFill>
                <a:latin typeface="Candara"/>
                <a:ea typeface="Candara"/>
                <a:cs typeface="Candara"/>
                <a:sym typeface="Candara"/>
                <a:hlinkClick r:id="rId5"/>
              </a:rPr>
              <a:t>https://www.enzysurge.com/?section=7</a:t>
            </a:r>
            <a:r>
              <a:rPr lang="en-US" sz="1000" b="0" i="0" u="none" strike="noStrike" cap="none" dirty="0">
                <a:solidFill>
                  <a:schemeClr val="dk1"/>
                </a:solidFill>
                <a:latin typeface="Candara"/>
                <a:ea typeface="Candara"/>
                <a:cs typeface="Candara"/>
                <a:sym typeface="Candara"/>
              </a:rPr>
              <a:t> </a:t>
            </a:r>
            <a:endParaRPr lang="en-US" dirty="0"/>
          </a:p>
          <a:p>
            <a:pPr marL="628650" marR="0" lvl="1" indent="-171450" algn="l" rtl="0">
              <a:spcBef>
                <a:spcPts val="0"/>
              </a:spcBef>
              <a:spcAft>
                <a:spcPts val="0"/>
              </a:spcAft>
              <a:buClr>
                <a:schemeClr val="dk1"/>
              </a:buClr>
              <a:buSzPts val="1000"/>
              <a:buFont typeface="Arial"/>
              <a:buChar char="•"/>
            </a:pPr>
            <a:r>
              <a:rPr lang="en-US" sz="1000" b="0" i="0" u="none" strike="noStrike" cap="none" dirty="0">
                <a:solidFill>
                  <a:schemeClr val="dk1"/>
                </a:solidFill>
                <a:latin typeface="Candara"/>
                <a:ea typeface="Candara"/>
                <a:cs typeface="Candara"/>
                <a:sym typeface="Candara"/>
              </a:rPr>
              <a:t>Distribution deals in India and South Korea. Silver ion solution with menthol for wound rinsing. Claim that menthol and silver have synergy and secured IP based on these claims.  </a:t>
            </a:r>
            <a:endParaRPr lang="en-US" dirty="0"/>
          </a:p>
          <a:p>
            <a:pPr marL="171450" marR="0" lvl="0" indent="-171450" algn="l" rtl="0">
              <a:spcBef>
                <a:spcPts val="0"/>
              </a:spcBef>
              <a:spcAft>
                <a:spcPts val="0"/>
              </a:spcAft>
              <a:buClr>
                <a:schemeClr val="dk1"/>
              </a:buClr>
              <a:buSzPts val="1000"/>
              <a:buFont typeface="Arial"/>
              <a:buChar char="•"/>
            </a:pPr>
            <a:r>
              <a:rPr lang="en-US" sz="1000" b="1" dirty="0">
                <a:solidFill>
                  <a:schemeClr val="dk1"/>
                </a:solidFill>
                <a:latin typeface="Candara"/>
                <a:ea typeface="Candara"/>
                <a:cs typeface="Candara"/>
                <a:sym typeface="Candara"/>
              </a:rPr>
              <a:t>Kinetic Concepts Inc, Wound vac (negative pressure wound care vacuum), first acquired by </a:t>
            </a:r>
            <a:r>
              <a:rPr lang="en-US" sz="1000" b="1" dirty="0" err="1">
                <a:solidFill>
                  <a:schemeClr val="dk1"/>
                </a:solidFill>
                <a:latin typeface="Candara"/>
                <a:ea typeface="Candara"/>
                <a:cs typeface="Candara"/>
                <a:sym typeface="Candara"/>
              </a:rPr>
              <a:t>Aceility</a:t>
            </a:r>
            <a:r>
              <a:rPr lang="en-US" sz="1000" b="1" dirty="0">
                <a:solidFill>
                  <a:schemeClr val="dk1"/>
                </a:solidFill>
                <a:latin typeface="Candara"/>
                <a:ea typeface="Candara"/>
                <a:cs typeface="Candara"/>
                <a:sym typeface="Candara"/>
              </a:rPr>
              <a:t>, now 3M is buying both:</a:t>
            </a:r>
            <a:endParaRPr lang="en-US" sz="1000" dirty="0">
              <a:solidFill>
                <a:schemeClr val="dk1"/>
              </a:solidFill>
              <a:latin typeface="Candara"/>
              <a:ea typeface="Candara"/>
              <a:cs typeface="Candara"/>
              <a:sym typeface="Candara"/>
            </a:endParaRPr>
          </a:p>
          <a:p>
            <a:pPr marL="628650" marR="0" lvl="1" indent="-171450" algn="l" rtl="0">
              <a:spcBef>
                <a:spcPts val="0"/>
              </a:spcBef>
              <a:spcAft>
                <a:spcPts val="0"/>
              </a:spcAft>
              <a:buClr>
                <a:schemeClr val="dk1"/>
              </a:buClr>
              <a:buSzPts val="1000"/>
              <a:buFont typeface="Arial"/>
              <a:buChar char="•"/>
            </a:pPr>
            <a:r>
              <a:rPr lang="en-US" sz="1000" b="0" i="0" u="sng" strike="noStrike" cap="none" dirty="0">
                <a:solidFill>
                  <a:schemeClr val="hlink"/>
                </a:solidFill>
                <a:latin typeface="Candara"/>
                <a:ea typeface="Candara"/>
                <a:cs typeface="Candara"/>
                <a:sym typeface="Candara"/>
                <a:hlinkClick r:id="rId6"/>
              </a:rPr>
              <a:t>https://www.medicaldevice-network.com/news/3m-acquires-acelity/</a:t>
            </a:r>
            <a:r>
              <a:rPr lang="en-US" sz="1000" b="0" i="0" u="none" strike="noStrike" cap="none" dirty="0">
                <a:solidFill>
                  <a:schemeClr val="dk1"/>
                </a:solidFill>
                <a:latin typeface="Candara"/>
                <a:ea typeface="Candara"/>
                <a:cs typeface="Candara"/>
                <a:sym typeface="Candara"/>
              </a:rPr>
              <a:t>   </a:t>
            </a:r>
            <a:endParaRPr lang="en-US" dirty="0"/>
          </a:p>
          <a:p>
            <a:pPr marL="171450" marR="0" lvl="0" indent="-171450" algn="l" rtl="0">
              <a:spcBef>
                <a:spcPts val="0"/>
              </a:spcBef>
              <a:spcAft>
                <a:spcPts val="0"/>
              </a:spcAft>
              <a:buClr>
                <a:schemeClr val="dk1"/>
              </a:buClr>
              <a:buSzPts val="1000"/>
              <a:buFont typeface="Arial"/>
              <a:buChar char="•"/>
            </a:pPr>
            <a:r>
              <a:rPr lang="en-US" sz="1000" b="1" dirty="0" err="1">
                <a:solidFill>
                  <a:schemeClr val="dk1"/>
                </a:solidFill>
                <a:latin typeface="Candara"/>
                <a:ea typeface="Candara"/>
                <a:cs typeface="Candara"/>
                <a:sym typeface="Candara"/>
              </a:rPr>
              <a:t>Hymed</a:t>
            </a:r>
            <a:r>
              <a:rPr lang="en-US" sz="1000" b="1" dirty="0">
                <a:solidFill>
                  <a:schemeClr val="dk1"/>
                </a:solidFill>
                <a:latin typeface="Candara"/>
                <a:ea typeface="Candara"/>
                <a:cs typeface="Candara"/>
                <a:sym typeface="Candara"/>
              </a:rPr>
              <a:t>, Hydrolyzed collagen wound gel with silver</a:t>
            </a:r>
            <a:endParaRPr lang="en-US" sz="1000" dirty="0">
              <a:solidFill>
                <a:schemeClr val="dk1"/>
              </a:solidFill>
              <a:latin typeface="Candara"/>
              <a:ea typeface="Candara"/>
              <a:cs typeface="Candara"/>
              <a:sym typeface="Candara"/>
            </a:endParaRPr>
          </a:p>
          <a:p>
            <a:pPr marL="628650" marR="0" lvl="1" indent="-171450" algn="l" rtl="0">
              <a:spcBef>
                <a:spcPts val="0"/>
              </a:spcBef>
              <a:spcAft>
                <a:spcPts val="0"/>
              </a:spcAft>
              <a:buClr>
                <a:schemeClr val="dk1"/>
              </a:buClr>
              <a:buSzPts val="1000"/>
              <a:buFont typeface="Arial"/>
              <a:buChar char="•"/>
            </a:pPr>
            <a:r>
              <a:rPr lang="en-US" sz="1000" b="0" i="0" u="sng" strike="noStrike" cap="none" dirty="0">
                <a:solidFill>
                  <a:schemeClr val="hlink"/>
                </a:solidFill>
                <a:latin typeface="Candara"/>
                <a:ea typeface="Candara"/>
                <a:cs typeface="Candara"/>
                <a:sym typeface="Candara"/>
                <a:hlinkClick r:id="rId7"/>
              </a:rPr>
              <a:t>https://www.accessdata.fda.gov/cdrh_docs/pdf13/K132891.pdf</a:t>
            </a:r>
            <a:r>
              <a:rPr lang="en-US" sz="1000" b="0" i="0" u="none" strike="noStrike" cap="none" dirty="0">
                <a:solidFill>
                  <a:schemeClr val="dk1"/>
                </a:solidFill>
                <a:latin typeface="Candara"/>
                <a:ea typeface="Candara"/>
                <a:cs typeface="Candara"/>
                <a:sym typeface="Candara"/>
              </a:rPr>
              <a:t> </a:t>
            </a:r>
            <a:endParaRPr lang="en-US" dirty="0"/>
          </a:p>
          <a:p>
            <a:pPr marL="628650" marR="0" lvl="1" indent="-171450" algn="l" rtl="0">
              <a:spcBef>
                <a:spcPts val="0"/>
              </a:spcBef>
              <a:spcAft>
                <a:spcPts val="0"/>
              </a:spcAft>
              <a:buClr>
                <a:schemeClr val="dk1"/>
              </a:buClr>
              <a:buSzPts val="1000"/>
              <a:buFont typeface="Arial"/>
              <a:buChar char="•"/>
            </a:pPr>
            <a:r>
              <a:rPr lang="en-US" sz="1000" b="0" i="0" u="none" strike="noStrike" cap="none" dirty="0">
                <a:solidFill>
                  <a:schemeClr val="dk1"/>
                </a:solidFill>
                <a:latin typeface="Candara"/>
                <a:ea typeface="Candara"/>
                <a:cs typeface="Candara"/>
                <a:sym typeface="Candara"/>
              </a:rPr>
              <a:t>Distributed by </a:t>
            </a:r>
            <a:r>
              <a:rPr lang="en-US" sz="1000" b="0" i="0" u="none" strike="noStrike" cap="none" dirty="0" err="1">
                <a:solidFill>
                  <a:schemeClr val="dk1"/>
                </a:solidFill>
                <a:latin typeface="Candara"/>
                <a:ea typeface="Candara"/>
                <a:cs typeface="Candara"/>
                <a:sym typeface="Candara"/>
              </a:rPr>
              <a:t>DermaRite</a:t>
            </a:r>
            <a:r>
              <a:rPr lang="en-US" sz="1000" b="0" i="0" u="none" strike="noStrike" cap="none" dirty="0">
                <a:solidFill>
                  <a:schemeClr val="dk1"/>
                </a:solidFill>
                <a:latin typeface="Candara"/>
                <a:ea typeface="Candara"/>
                <a:cs typeface="Candara"/>
                <a:sym typeface="Candara"/>
              </a:rPr>
              <a:t> as </a:t>
            </a:r>
            <a:r>
              <a:rPr lang="en-US" sz="1000" b="0" i="0" u="none" strike="noStrike" cap="none" dirty="0" err="1">
                <a:solidFill>
                  <a:schemeClr val="dk1"/>
                </a:solidFill>
                <a:latin typeface="Candara"/>
                <a:ea typeface="Candara"/>
                <a:cs typeface="Candara"/>
                <a:sym typeface="Candara"/>
              </a:rPr>
              <a:t>DermaSyn</a:t>
            </a:r>
            <a:r>
              <a:rPr lang="en-US" sz="1000" b="0" i="0" u="none" strike="noStrike" cap="none" dirty="0">
                <a:solidFill>
                  <a:schemeClr val="dk1"/>
                </a:solidFill>
                <a:latin typeface="Candara"/>
                <a:ea typeface="Candara"/>
                <a:cs typeface="Candara"/>
                <a:sym typeface="Candara"/>
              </a:rPr>
              <a:t> Ag</a:t>
            </a:r>
            <a:endParaRPr lang="en-US" dirty="0"/>
          </a:p>
          <a:p>
            <a:pPr marL="628650" marR="0" lvl="1" indent="-171450" algn="l" rtl="0">
              <a:spcBef>
                <a:spcPts val="0"/>
              </a:spcBef>
              <a:spcAft>
                <a:spcPts val="0"/>
              </a:spcAft>
              <a:buClr>
                <a:schemeClr val="dk1"/>
              </a:buClr>
              <a:buSzPts val="1000"/>
              <a:buFont typeface="Arial"/>
              <a:buChar char="•"/>
            </a:pPr>
            <a:r>
              <a:rPr lang="en-US" sz="1000" b="0" i="0" u="sng" strike="noStrike" cap="none" dirty="0">
                <a:solidFill>
                  <a:schemeClr val="hlink"/>
                </a:solidFill>
                <a:latin typeface="Candara"/>
                <a:ea typeface="Candara"/>
                <a:cs typeface="Candara"/>
                <a:sym typeface="Candara"/>
                <a:hlinkClick r:id="rId8"/>
              </a:rPr>
              <a:t>https://hymed.com/</a:t>
            </a:r>
            <a:r>
              <a:rPr lang="en-US" sz="1000" b="0" i="0" u="none" strike="noStrike" cap="none" dirty="0">
                <a:solidFill>
                  <a:schemeClr val="dk1"/>
                </a:solidFill>
                <a:latin typeface="Candara"/>
                <a:ea typeface="Candara"/>
                <a:cs typeface="Candara"/>
                <a:sym typeface="Candara"/>
              </a:rPr>
              <a:t> </a:t>
            </a:r>
            <a:endParaRPr lang="en-US" dirty="0"/>
          </a:p>
          <a:p>
            <a:pPr marL="171450" marR="0" lvl="0" indent="-171450" algn="l" rtl="0">
              <a:spcBef>
                <a:spcPts val="0"/>
              </a:spcBef>
              <a:spcAft>
                <a:spcPts val="0"/>
              </a:spcAft>
              <a:buClr>
                <a:schemeClr val="dk1"/>
              </a:buClr>
              <a:buSzPts val="1000"/>
              <a:buFont typeface="Arial"/>
              <a:buChar char="•"/>
            </a:pPr>
            <a:r>
              <a:rPr lang="en-US" sz="1000" b="1" dirty="0" err="1">
                <a:solidFill>
                  <a:schemeClr val="dk1"/>
                </a:solidFill>
                <a:latin typeface="Candara"/>
                <a:ea typeface="Candara"/>
                <a:cs typeface="Candara"/>
                <a:sym typeface="Candara"/>
              </a:rPr>
              <a:t>SilverStat</a:t>
            </a:r>
            <a:r>
              <a:rPr lang="en-US" sz="1000" b="1" dirty="0">
                <a:solidFill>
                  <a:schemeClr val="dk1"/>
                </a:solidFill>
                <a:latin typeface="Candara"/>
                <a:ea typeface="Candara"/>
                <a:cs typeface="Candara"/>
                <a:sym typeface="Candara"/>
              </a:rPr>
              <a:t> dressing</a:t>
            </a:r>
            <a:endParaRPr lang="en-US" sz="1000" dirty="0">
              <a:solidFill>
                <a:schemeClr val="dk1"/>
              </a:solidFill>
              <a:latin typeface="Candara"/>
              <a:ea typeface="Candara"/>
              <a:cs typeface="Candara"/>
              <a:sym typeface="Candara"/>
            </a:endParaRPr>
          </a:p>
          <a:p>
            <a:pPr marL="628650" marR="0" lvl="1" indent="-171450" algn="l" rtl="0">
              <a:spcBef>
                <a:spcPts val="0"/>
              </a:spcBef>
              <a:spcAft>
                <a:spcPts val="0"/>
              </a:spcAft>
              <a:buClr>
                <a:schemeClr val="dk1"/>
              </a:buClr>
              <a:buSzPts val="1000"/>
              <a:buFont typeface="Arial"/>
              <a:buChar char="•"/>
            </a:pPr>
            <a:r>
              <a:rPr lang="en-US" sz="1000" b="0" i="0" u="sng" strike="noStrike" cap="none" dirty="0">
                <a:solidFill>
                  <a:schemeClr val="hlink"/>
                </a:solidFill>
                <a:latin typeface="Candara"/>
                <a:ea typeface="Candara"/>
                <a:cs typeface="Candara"/>
                <a:sym typeface="Candara"/>
                <a:hlinkClick r:id="rId9"/>
              </a:rPr>
              <a:t>http://www.silvrstat.com/</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1E0FF-7A89-47D2-BCE0-327AADC74D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08D1F7-76E0-48A6-8D99-39ECA1011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F67634-326C-4B35-AF0F-ADFD8212549A}"/>
              </a:ext>
            </a:extLst>
          </p:cNvPr>
          <p:cNvSpPr>
            <a:spLocks noGrp="1"/>
          </p:cNvSpPr>
          <p:nvPr>
            <p:ph type="dt" sz="half" idx="10"/>
          </p:nvPr>
        </p:nvSpPr>
        <p:spPr/>
        <p:txBody>
          <a:bodyPr/>
          <a:lstStyle/>
          <a:p>
            <a:fld id="{29623EC3-AFB3-4F1E-AB81-8CEBAD0A21A0}" type="datetimeFigureOut">
              <a:rPr lang="en-US" smtClean="0"/>
              <a:t>3/10/2021</a:t>
            </a:fld>
            <a:endParaRPr lang="en-US"/>
          </a:p>
        </p:txBody>
      </p:sp>
      <p:sp>
        <p:nvSpPr>
          <p:cNvPr id="5" name="Footer Placeholder 4">
            <a:extLst>
              <a:ext uri="{FF2B5EF4-FFF2-40B4-BE49-F238E27FC236}">
                <a16:creationId xmlns:a16="http://schemas.microsoft.com/office/drawing/2014/main" id="{EFA55E5B-377E-4FD9-85EC-A38987583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B6FAE-4307-4234-9777-2CC0BD2420F6}"/>
              </a:ext>
            </a:extLst>
          </p:cNvPr>
          <p:cNvSpPr>
            <a:spLocks noGrp="1"/>
          </p:cNvSpPr>
          <p:nvPr>
            <p:ph type="sldNum" sz="quarter" idx="12"/>
          </p:nvPr>
        </p:nvSpPr>
        <p:spPr/>
        <p:txBody>
          <a:bodyPr/>
          <a:lstStyle/>
          <a:p>
            <a:fld id="{F639C287-28F6-4D3D-B811-49F1F63137A3}" type="slidenum">
              <a:rPr lang="en-US" smtClean="0"/>
              <a:t>‹#›</a:t>
            </a:fld>
            <a:endParaRPr lang="en-US"/>
          </a:p>
        </p:txBody>
      </p:sp>
    </p:spTree>
    <p:extLst>
      <p:ext uri="{BB962C8B-B14F-4D97-AF65-F5344CB8AC3E}">
        <p14:creationId xmlns:p14="http://schemas.microsoft.com/office/powerpoint/2010/main" val="4233648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3B64-BD2F-49D1-82EE-4B4A5B8692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43D8FF-CFD4-414D-A53C-C57760A8F7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F33A8-BF5C-4BF2-9693-A8DD70BD5269}"/>
              </a:ext>
            </a:extLst>
          </p:cNvPr>
          <p:cNvSpPr>
            <a:spLocks noGrp="1"/>
          </p:cNvSpPr>
          <p:nvPr>
            <p:ph type="dt" sz="half" idx="10"/>
          </p:nvPr>
        </p:nvSpPr>
        <p:spPr/>
        <p:txBody>
          <a:bodyPr/>
          <a:lstStyle/>
          <a:p>
            <a:fld id="{29623EC3-AFB3-4F1E-AB81-8CEBAD0A21A0}" type="datetimeFigureOut">
              <a:rPr lang="en-US" smtClean="0"/>
              <a:t>3/10/2021</a:t>
            </a:fld>
            <a:endParaRPr lang="en-US"/>
          </a:p>
        </p:txBody>
      </p:sp>
      <p:sp>
        <p:nvSpPr>
          <p:cNvPr id="5" name="Footer Placeholder 4">
            <a:extLst>
              <a:ext uri="{FF2B5EF4-FFF2-40B4-BE49-F238E27FC236}">
                <a16:creationId xmlns:a16="http://schemas.microsoft.com/office/drawing/2014/main" id="{7F96762B-715D-4050-9309-F7A9E3DBA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1E4B6-1D6B-4ED9-AB5D-B66BA008876F}"/>
              </a:ext>
            </a:extLst>
          </p:cNvPr>
          <p:cNvSpPr>
            <a:spLocks noGrp="1"/>
          </p:cNvSpPr>
          <p:nvPr>
            <p:ph type="sldNum" sz="quarter" idx="12"/>
          </p:nvPr>
        </p:nvSpPr>
        <p:spPr/>
        <p:txBody>
          <a:bodyPr/>
          <a:lstStyle/>
          <a:p>
            <a:fld id="{F639C287-28F6-4D3D-B811-49F1F63137A3}" type="slidenum">
              <a:rPr lang="en-US" smtClean="0"/>
              <a:t>‹#›</a:t>
            </a:fld>
            <a:endParaRPr lang="en-US"/>
          </a:p>
        </p:txBody>
      </p:sp>
    </p:spTree>
    <p:extLst>
      <p:ext uri="{BB962C8B-B14F-4D97-AF65-F5344CB8AC3E}">
        <p14:creationId xmlns:p14="http://schemas.microsoft.com/office/powerpoint/2010/main" val="1215687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482233-9B2D-4348-BEEE-848458E396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E5B56D-32EB-40B7-975F-45E7E6CDEB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A33BB-9BF6-4E13-B783-32DE814BD793}"/>
              </a:ext>
            </a:extLst>
          </p:cNvPr>
          <p:cNvSpPr>
            <a:spLocks noGrp="1"/>
          </p:cNvSpPr>
          <p:nvPr>
            <p:ph type="dt" sz="half" idx="10"/>
          </p:nvPr>
        </p:nvSpPr>
        <p:spPr/>
        <p:txBody>
          <a:bodyPr/>
          <a:lstStyle/>
          <a:p>
            <a:fld id="{29623EC3-AFB3-4F1E-AB81-8CEBAD0A21A0}" type="datetimeFigureOut">
              <a:rPr lang="en-US" smtClean="0"/>
              <a:t>3/10/2021</a:t>
            </a:fld>
            <a:endParaRPr lang="en-US"/>
          </a:p>
        </p:txBody>
      </p:sp>
      <p:sp>
        <p:nvSpPr>
          <p:cNvPr id="5" name="Footer Placeholder 4">
            <a:extLst>
              <a:ext uri="{FF2B5EF4-FFF2-40B4-BE49-F238E27FC236}">
                <a16:creationId xmlns:a16="http://schemas.microsoft.com/office/drawing/2014/main" id="{F8B38ED1-7B1B-4570-923E-C4215E754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71C1E-1E90-457B-A82A-D976D72695A5}"/>
              </a:ext>
            </a:extLst>
          </p:cNvPr>
          <p:cNvSpPr>
            <a:spLocks noGrp="1"/>
          </p:cNvSpPr>
          <p:nvPr>
            <p:ph type="sldNum" sz="quarter" idx="12"/>
          </p:nvPr>
        </p:nvSpPr>
        <p:spPr/>
        <p:txBody>
          <a:bodyPr/>
          <a:lstStyle/>
          <a:p>
            <a:fld id="{F639C287-28F6-4D3D-B811-49F1F63137A3}" type="slidenum">
              <a:rPr lang="en-US" smtClean="0"/>
              <a:t>‹#›</a:t>
            </a:fld>
            <a:endParaRPr lang="en-US"/>
          </a:p>
        </p:txBody>
      </p:sp>
    </p:spTree>
    <p:extLst>
      <p:ext uri="{BB962C8B-B14F-4D97-AF65-F5344CB8AC3E}">
        <p14:creationId xmlns:p14="http://schemas.microsoft.com/office/powerpoint/2010/main" val="2030780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r Titel">
  <p:cSld name="Nur Titel">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24042" y="238543"/>
            <a:ext cx="11543103" cy="61645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324041" y="854994"/>
            <a:ext cx="11543103" cy="33624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000"/>
              <a:buNone/>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59029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2856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3950-E755-4460-B457-CF6629C96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A02DAA-AF43-420F-9806-65980F6EAB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BC649-926E-43B9-BC90-C439FA888E9F}"/>
              </a:ext>
            </a:extLst>
          </p:cNvPr>
          <p:cNvSpPr>
            <a:spLocks noGrp="1"/>
          </p:cNvSpPr>
          <p:nvPr>
            <p:ph type="dt" sz="half" idx="10"/>
          </p:nvPr>
        </p:nvSpPr>
        <p:spPr/>
        <p:txBody>
          <a:bodyPr/>
          <a:lstStyle/>
          <a:p>
            <a:fld id="{29623EC3-AFB3-4F1E-AB81-8CEBAD0A21A0}" type="datetimeFigureOut">
              <a:rPr lang="en-US" smtClean="0"/>
              <a:t>3/10/2021</a:t>
            </a:fld>
            <a:endParaRPr lang="en-US"/>
          </a:p>
        </p:txBody>
      </p:sp>
      <p:sp>
        <p:nvSpPr>
          <p:cNvPr id="5" name="Footer Placeholder 4">
            <a:extLst>
              <a:ext uri="{FF2B5EF4-FFF2-40B4-BE49-F238E27FC236}">
                <a16:creationId xmlns:a16="http://schemas.microsoft.com/office/drawing/2014/main" id="{5EA464BF-A31F-4149-AEA6-80AA6A85E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DF09D-0A8F-4CEB-9B6A-4884AB116B1A}"/>
              </a:ext>
            </a:extLst>
          </p:cNvPr>
          <p:cNvSpPr>
            <a:spLocks noGrp="1"/>
          </p:cNvSpPr>
          <p:nvPr>
            <p:ph type="sldNum" sz="quarter" idx="12"/>
          </p:nvPr>
        </p:nvSpPr>
        <p:spPr/>
        <p:txBody>
          <a:bodyPr/>
          <a:lstStyle/>
          <a:p>
            <a:fld id="{F639C287-28F6-4D3D-B811-49F1F63137A3}" type="slidenum">
              <a:rPr lang="en-US" smtClean="0"/>
              <a:t>‹#›</a:t>
            </a:fld>
            <a:endParaRPr lang="en-US"/>
          </a:p>
        </p:txBody>
      </p:sp>
    </p:spTree>
    <p:extLst>
      <p:ext uri="{BB962C8B-B14F-4D97-AF65-F5344CB8AC3E}">
        <p14:creationId xmlns:p14="http://schemas.microsoft.com/office/powerpoint/2010/main" val="3998666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8B03-974E-4C63-8EE2-22BAFFACD5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645DC8-9AE6-4176-8039-00BD37DF83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AC349B-0AC2-42E2-9F10-E7D6F4018B8B}"/>
              </a:ext>
            </a:extLst>
          </p:cNvPr>
          <p:cNvSpPr>
            <a:spLocks noGrp="1"/>
          </p:cNvSpPr>
          <p:nvPr>
            <p:ph type="dt" sz="half" idx="10"/>
          </p:nvPr>
        </p:nvSpPr>
        <p:spPr/>
        <p:txBody>
          <a:bodyPr/>
          <a:lstStyle/>
          <a:p>
            <a:fld id="{29623EC3-AFB3-4F1E-AB81-8CEBAD0A21A0}" type="datetimeFigureOut">
              <a:rPr lang="en-US" smtClean="0"/>
              <a:t>3/10/2021</a:t>
            </a:fld>
            <a:endParaRPr lang="en-US"/>
          </a:p>
        </p:txBody>
      </p:sp>
      <p:sp>
        <p:nvSpPr>
          <p:cNvPr id="5" name="Footer Placeholder 4">
            <a:extLst>
              <a:ext uri="{FF2B5EF4-FFF2-40B4-BE49-F238E27FC236}">
                <a16:creationId xmlns:a16="http://schemas.microsoft.com/office/drawing/2014/main" id="{EBB7EAA9-9110-4249-AEEE-32F17CCA2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687E8-193F-48C9-8A27-91D3BFF2FC4F}"/>
              </a:ext>
            </a:extLst>
          </p:cNvPr>
          <p:cNvSpPr>
            <a:spLocks noGrp="1"/>
          </p:cNvSpPr>
          <p:nvPr>
            <p:ph type="sldNum" sz="quarter" idx="12"/>
          </p:nvPr>
        </p:nvSpPr>
        <p:spPr/>
        <p:txBody>
          <a:bodyPr/>
          <a:lstStyle/>
          <a:p>
            <a:fld id="{F639C287-28F6-4D3D-B811-49F1F63137A3}" type="slidenum">
              <a:rPr lang="en-US" smtClean="0"/>
              <a:t>‹#›</a:t>
            </a:fld>
            <a:endParaRPr lang="en-US"/>
          </a:p>
        </p:txBody>
      </p:sp>
    </p:spTree>
    <p:extLst>
      <p:ext uri="{BB962C8B-B14F-4D97-AF65-F5344CB8AC3E}">
        <p14:creationId xmlns:p14="http://schemas.microsoft.com/office/powerpoint/2010/main" val="8547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99EF-3A84-4676-93EF-855F24FDD2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DF54BB-9CC6-44A2-AA47-EC449391AC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0C756-ED6D-42CC-BD96-C3B5DCAEF9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48CB92-0314-413F-9B77-A5B2DF349F40}"/>
              </a:ext>
            </a:extLst>
          </p:cNvPr>
          <p:cNvSpPr>
            <a:spLocks noGrp="1"/>
          </p:cNvSpPr>
          <p:nvPr>
            <p:ph type="dt" sz="half" idx="10"/>
          </p:nvPr>
        </p:nvSpPr>
        <p:spPr/>
        <p:txBody>
          <a:bodyPr/>
          <a:lstStyle/>
          <a:p>
            <a:fld id="{29623EC3-AFB3-4F1E-AB81-8CEBAD0A21A0}" type="datetimeFigureOut">
              <a:rPr lang="en-US" smtClean="0"/>
              <a:t>3/10/2021</a:t>
            </a:fld>
            <a:endParaRPr lang="en-US"/>
          </a:p>
        </p:txBody>
      </p:sp>
      <p:sp>
        <p:nvSpPr>
          <p:cNvPr id="6" name="Footer Placeholder 5">
            <a:extLst>
              <a:ext uri="{FF2B5EF4-FFF2-40B4-BE49-F238E27FC236}">
                <a16:creationId xmlns:a16="http://schemas.microsoft.com/office/drawing/2014/main" id="{0F3E93E3-435F-447F-BB68-5D4A33661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79BFA-0E2F-4210-8E65-9FA28DE4D072}"/>
              </a:ext>
            </a:extLst>
          </p:cNvPr>
          <p:cNvSpPr>
            <a:spLocks noGrp="1"/>
          </p:cNvSpPr>
          <p:nvPr>
            <p:ph type="sldNum" sz="quarter" idx="12"/>
          </p:nvPr>
        </p:nvSpPr>
        <p:spPr/>
        <p:txBody>
          <a:bodyPr/>
          <a:lstStyle/>
          <a:p>
            <a:fld id="{F639C287-28F6-4D3D-B811-49F1F63137A3}" type="slidenum">
              <a:rPr lang="en-US" smtClean="0"/>
              <a:t>‹#›</a:t>
            </a:fld>
            <a:endParaRPr lang="en-US"/>
          </a:p>
        </p:txBody>
      </p:sp>
    </p:spTree>
    <p:extLst>
      <p:ext uri="{BB962C8B-B14F-4D97-AF65-F5344CB8AC3E}">
        <p14:creationId xmlns:p14="http://schemas.microsoft.com/office/powerpoint/2010/main" val="160476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2738-A2BF-4CBF-8F6D-3C60D54257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B00363-1D61-44E4-8BE9-16C4377022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390800-7FE4-48AD-9EE4-97100CBEB7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E49888-0C0E-4828-9AA9-E7D1A66A3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CF6B73-6029-4C76-A01C-3999EE0B98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35DC3A-9A94-41FA-8B32-0FDDEECB9238}"/>
              </a:ext>
            </a:extLst>
          </p:cNvPr>
          <p:cNvSpPr>
            <a:spLocks noGrp="1"/>
          </p:cNvSpPr>
          <p:nvPr>
            <p:ph type="dt" sz="half" idx="10"/>
          </p:nvPr>
        </p:nvSpPr>
        <p:spPr/>
        <p:txBody>
          <a:bodyPr/>
          <a:lstStyle/>
          <a:p>
            <a:fld id="{29623EC3-AFB3-4F1E-AB81-8CEBAD0A21A0}" type="datetimeFigureOut">
              <a:rPr lang="en-US" smtClean="0"/>
              <a:t>3/10/2021</a:t>
            </a:fld>
            <a:endParaRPr lang="en-US"/>
          </a:p>
        </p:txBody>
      </p:sp>
      <p:sp>
        <p:nvSpPr>
          <p:cNvPr id="8" name="Footer Placeholder 7">
            <a:extLst>
              <a:ext uri="{FF2B5EF4-FFF2-40B4-BE49-F238E27FC236}">
                <a16:creationId xmlns:a16="http://schemas.microsoft.com/office/drawing/2014/main" id="{9FFD6618-C359-478A-806B-525930D5AC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DC5400-1274-4564-AAD9-1C5DB9A3F64E}"/>
              </a:ext>
            </a:extLst>
          </p:cNvPr>
          <p:cNvSpPr>
            <a:spLocks noGrp="1"/>
          </p:cNvSpPr>
          <p:nvPr>
            <p:ph type="sldNum" sz="quarter" idx="12"/>
          </p:nvPr>
        </p:nvSpPr>
        <p:spPr/>
        <p:txBody>
          <a:bodyPr/>
          <a:lstStyle/>
          <a:p>
            <a:fld id="{F639C287-28F6-4D3D-B811-49F1F63137A3}" type="slidenum">
              <a:rPr lang="en-US" smtClean="0"/>
              <a:t>‹#›</a:t>
            </a:fld>
            <a:endParaRPr lang="en-US"/>
          </a:p>
        </p:txBody>
      </p:sp>
    </p:spTree>
    <p:extLst>
      <p:ext uri="{BB962C8B-B14F-4D97-AF65-F5344CB8AC3E}">
        <p14:creationId xmlns:p14="http://schemas.microsoft.com/office/powerpoint/2010/main" val="392463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4CC6D-2C52-4D1E-B5AA-0FF2059BE4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1E6660-AC6F-4704-B7C3-7EADEACBA60E}"/>
              </a:ext>
            </a:extLst>
          </p:cNvPr>
          <p:cNvSpPr>
            <a:spLocks noGrp="1"/>
          </p:cNvSpPr>
          <p:nvPr>
            <p:ph type="dt" sz="half" idx="10"/>
          </p:nvPr>
        </p:nvSpPr>
        <p:spPr/>
        <p:txBody>
          <a:bodyPr/>
          <a:lstStyle/>
          <a:p>
            <a:fld id="{29623EC3-AFB3-4F1E-AB81-8CEBAD0A21A0}" type="datetimeFigureOut">
              <a:rPr lang="en-US" smtClean="0"/>
              <a:t>3/10/2021</a:t>
            </a:fld>
            <a:endParaRPr lang="en-US"/>
          </a:p>
        </p:txBody>
      </p:sp>
      <p:sp>
        <p:nvSpPr>
          <p:cNvPr id="4" name="Footer Placeholder 3">
            <a:extLst>
              <a:ext uri="{FF2B5EF4-FFF2-40B4-BE49-F238E27FC236}">
                <a16:creationId xmlns:a16="http://schemas.microsoft.com/office/drawing/2014/main" id="{D17163F0-F499-405C-BB75-5171096218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0BE68F-16B7-43BE-A357-B2F25DDF5835}"/>
              </a:ext>
            </a:extLst>
          </p:cNvPr>
          <p:cNvSpPr>
            <a:spLocks noGrp="1"/>
          </p:cNvSpPr>
          <p:nvPr>
            <p:ph type="sldNum" sz="quarter" idx="12"/>
          </p:nvPr>
        </p:nvSpPr>
        <p:spPr/>
        <p:txBody>
          <a:bodyPr/>
          <a:lstStyle/>
          <a:p>
            <a:fld id="{F639C287-28F6-4D3D-B811-49F1F63137A3}" type="slidenum">
              <a:rPr lang="en-US" smtClean="0"/>
              <a:t>‹#›</a:t>
            </a:fld>
            <a:endParaRPr lang="en-US"/>
          </a:p>
        </p:txBody>
      </p:sp>
    </p:spTree>
    <p:extLst>
      <p:ext uri="{BB962C8B-B14F-4D97-AF65-F5344CB8AC3E}">
        <p14:creationId xmlns:p14="http://schemas.microsoft.com/office/powerpoint/2010/main" val="2149503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0C1F4C-8A80-4432-9EC5-FA99F14312D8}"/>
              </a:ext>
            </a:extLst>
          </p:cNvPr>
          <p:cNvSpPr>
            <a:spLocks noGrp="1"/>
          </p:cNvSpPr>
          <p:nvPr>
            <p:ph type="dt" sz="half" idx="10"/>
          </p:nvPr>
        </p:nvSpPr>
        <p:spPr/>
        <p:txBody>
          <a:bodyPr/>
          <a:lstStyle/>
          <a:p>
            <a:fld id="{29623EC3-AFB3-4F1E-AB81-8CEBAD0A21A0}" type="datetimeFigureOut">
              <a:rPr lang="en-US" smtClean="0"/>
              <a:t>3/10/2021</a:t>
            </a:fld>
            <a:endParaRPr lang="en-US"/>
          </a:p>
        </p:txBody>
      </p:sp>
      <p:sp>
        <p:nvSpPr>
          <p:cNvPr id="3" name="Footer Placeholder 2">
            <a:extLst>
              <a:ext uri="{FF2B5EF4-FFF2-40B4-BE49-F238E27FC236}">
                <a16:creationId xmlns:a16="http://schemas.microsoft.com/office/drawing/2014/main" id="{6005B9C1-6686-4D5F-93EF-5773496D7C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B37A26-DC5C-42B5-8066-DB2E1D033762}"/>
              </a:ext>
            </a:extLst>
          </p:cNvPr>
          <p:cNvSpPr>
            <a:spLocks noGrp="1"/>
          </p:cNvSpPr>
          <p:nvPr>
            <p:ph type="sldNum" sz="quarter" idx="12"/>
          </p:nvPr>
        </p:nvSpPr>
        <p:spPr/>
        <p:txBody>
          <a:bodyPr/>
          <a:lstStyle/>
          <a:p>
            <a:fld id="{F639C287-28F6-4D3D-B811-49F1F63137A3}" type="slidenum">
              <a:rPr lang="en-US" smtClean="0"/>
              <a:t>‹#›</a:t>
            </a:fld>
            <a:endParaRPr lang="en-US"/>
          </a:p>
        </p:txBody>
      </p:sp>
    </p:spTree>
    <p:extLst>
      <p:ext uri="{BB962C8B-B14F-4D97-AF65-F5344CB8AC3E}">
        <p14:creationId xmlns:p14="http://schemas.microsoft.com/office/powerpoint/2010/main" val="3369402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D77DE-CBD5-4928-ABEA-5D223A5C8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D33AC6-0B70-4E11-A40B-D56055C68A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86612B-AE9C-4DB9-8599-6CDA691E0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C0AB8-0E16-4EBA-AC37-25C39DCF2A37}"/>
              </a:ext>
            </a:extLst>
          </p:cNvPr>
          <p:cNvSpPr>
            <a:spLocks noGrp="1"/>
          </p:cNvSpPr>
          <p:nvPr>
            <p:ph type="dt" sz="half" idx="10"/>
          </p:nvPr>
        </p:nvSpPr>
        <p:spPr/>
        <p:txBody>
          <a:bodyPr/>
          <a:lstStyle/>
          <a:p>
            <a:fld id="{29623EC3-AFB3-4F1E-AB81-8CEBAD0A21A0}" type="datetimeFigureOut">
              <a:rPr lang="en-US" smtClean="0"/>
              <a:t>3/10/2021</a:t>
            </a:fld>
            <a:endParaRPr lang="en-US"/>
          </a:p>
        </p:txBody>
      </p:sp>
      <p:sp>
        <p:nvSpPr>
          <p:cNvPr id="6" name="Footer Placeholder 5">
            <a:extLst>
              <a:ext uri="{FF2B5EF4-FFF2-40B4-BE49-F238E27FC236}">
                <a16:creationId xmlns:a16="http://schemas.microsoft.com/office/drawing/2014/main" id="{A961F565-FB68-4029-8C8B-5FFFBEE08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A9AD87-0639-4687-AF98-B23E4FD55E65}"/>
              </a:ext>
            </a:extLst>
          </p:cNvPr>
          <p:cNvSpPr>
            <a:spLocks noGrp="1"/>
          </p:cNvSpPr>
          <p:nvPr>
            <p:ph type="sldNum" sz="quarter" idx="12"/>
          </p:nvPr>
        </p:nvSpPr>
        <p:spPr/>
        <p:txBody>
          <a:bodyPr/>
          <a:lstStyle/>
          <a:p>
            <a:fld id="{F639C287-28F6-4D3D-B811-49F1F63137A3}" type="slidenum">
              <a:rPr lang="en-US" smtClean="0"/>
              <a:t>‹#›</a:t>
            </a:fld>
            <a:endParaRPr lang="en-US"/>
          </a:p>
        </p:txBody>
      </p:sp>
    </p:spTree>
    <p:extLst>
      <p:ext uri="{BB962C8B-B14F-4D97-AF65-F5344CB8AC3E}">
        <p14:creationId xmlns:p14="http://schemas.microsoft.com/office/powerpoint/2010/main" val="424597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6001B-DBFC-4CF5-BEC8-A7D4BD999D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BB51FB-45F0-4EE2-9B65-CFDE7B1BAF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E1C863-8D9B-4867-8840-1FBC39CC7B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AE8102-D251-4FDE-A50A-5FFC8B319130}"/>
              </a:ext>
            </a:extLst>
          </p:cNvPr>
          <p:cNvSpPr>
            <a:spLocks noGrp="1"/>
          </p:cNvSpPr>
          <p:nvPr>
            <p:ph type="dt" sz="half" idx="10"/>
          </p:nvPr>
        </p:nvSpPr>
        <p:spPr/>
        <p:txBody>
          <a:bodyPr/>
          <a:lstStyle/>
          <a:p>
            <a:fld id="{29623EC3-AFB3-4F1E-AB81-8CEBAD0A21A0}" type="datetimeFigureOut">
              <a:rPr lang="en-US" smtClean="0"/>
              <a:t>3/10/2021</a:t>
            </a:fld>
            <a:endParaRPr lang="en-US"/>
          </a:p>
        </p:txBody>
      </p:sp>
      <p:sp>
        <p:nvSpPr>
          <p:cNvPr id="6" name="Footer Placeholder 5">
            <a:extLst>
              <a:ext uri="{FF2B5EF4-FFF2-40B4-BE49-F238E27FC236}">
                <a16:creationId xmlns:a16="http://schemas.microsoft.com/office/drawing/2014/main" id="{2B874445-CFC1-44A1-9EA7-BE5984791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FA06BD-ADCC-4672-80F6-25560B91A86F}"/>
              </a:ext>
            </a:extLst>
          </p:cNvPr>
          <p:cNvSpPr>
            <a:spLocks noGrp="1"/>
          </p:cNvSpPr>
          <p:nvPr>
            <p:ph type="sldNum" sz="quarter" idx="12"/>
          </p:nvPr>
        </p:nvSpPr>
        <p:spPr/>
        <p:txBody>
          <a:bodyPr/>
          <a:lstStyle/>
          <a:p>
            <a:fld id="{F639C287-28F6-4D3D-B811-49F1F63137A3}" type="slidenum">
              <a:rPr lang="en-US" smtClean="0"/>
              <a:t>‹#›</a:t>
            </a:fld>
            <a:endParaRPr lang="en-US"/>
          </a:p>
        </p:txBody>
      </p:sp>
    </p:spTree>
    <p:extLst>
      <p:ext uri="{BB962C8B-B14F-4D97-AF65-F5344CB8AC3E}">
        <p14:creationId xmlns:p14="http://schemas.microsoft.com/office/powerpoint/2010/main" val="4191493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CBE38-5E57-4872-90C0-C27FC4E3FB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B9AD8-C6BD-4196-9627-6842C8284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5E0D3-FAD2-4073-84F5-81B41BA52B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623EC3-AFB3-4F1E-AB81-8CEBAD0A21A0}" type="datetimeFigureOut">
              <a:rPr lang="en-US" smtClean="0"/>
              <a:t>3/10/2021</a:t>
            </a:fld>
            <a:endParaRPr lang="en-US"/>
          </a:p>
        </p:txBody>
      </p:sp>
      <p:sp>
        <p:nvSpPr>
          <p:cNvPr id="5" name="Footer Placeholder 4">
            <a:extLst>
              <a:ext uri="{FF2B5EF4-FFF2-40B4-BE49-F238E27FC236}">
                <a16:creationId xmlns:a16="http://schemas.microsoft.com/office/drawing/2014/main" id="{91C0BBE5-DEAB-4B4F-9CE6-3D4EC9F062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E2FDF1-1A46-4BCB-9C2A-5765B37C4D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39C287-28F6-4D3D-B811-49F1F63137A3}" type="slidenum">
              <a:rPr lang="en-US" smtClean="0"/>
              <a:t>‹#›</a:t>
            </a:fld>
            <a:endParaRPr lang="en-US"/>
          </a:p>
        </p:txBody>
      </p:sp>
    </p:spTree>
    <p:extLst>
      <p:ext uri="{BB962C8B-B14F-4D97-AF65-F5344CB8AC3E}">
        <p14:creationId xmlns:p14="http://schemas.microsoft.com/office/powerpoint/2010/main" val="1115725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7.png"/><Relationship Id="rId4" Type="http://schemas.openxmlformats.org/officeDocument/2006/relationships/image" Target="../media/image29.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ncbi.nlm.nih.gov/pmc/articles/PMC3984151/" TargetMode="External"/><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9.png"/><Relationship Id="rId7" Type="http://schemas.openxmlformats.org/officeDocument/2006/relationships/image" Target="../media/image27.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ncbi.nlm.nih.gov/pubmed/?term=Jenkins%20AT%5BAuthor%5D&amp;cauthor=true&amp;cauthor_uid=24728271" TargetMode="External"/><Relationship Id="rId7" Type="http://schemas.openxmlformats.org/officeDocument/2006/relationships/image" Target="../media/image59.png"/><Relationship Id="rId2" Type="http://schemas.openxmlformats.org/officeDocument/2006/relationships/hyperlink" Target="https://www.ncbi.nlm.nih.gov/pubmed/?term=Mulley%20G%5BAuthor%5D&amp;cauthor=true&amp;cauthor_uid=24728271" TargetMode="Externa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8.png"/><Relationship Id="rId4" Type="http://schemas.openxmlformats.org/officeDocument/2006/relationships/hyperlink" Target="https://www.ncbi.nlm.nih.gov/pubmed/?term=Waterfield%20NR%5BAuthor%5D&amp;cauthor=true&amp;cauthor_uid=24728271" TargetMode="External"/><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irisys.com/" TargetMode="External"/><Relationship Id="rId1" Type="http://schemas.openxmlformats.org/officeDocument/2006/relationships/slideLayout" Target="../slideLayouts/slideLayout7.xml"/><Relationship Id="rId4" Type="http://schemas.openxmlformats.org/officeDocument/2006/relationships/hyperlink" Target="https://www.namsa.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hyperlink" Target="http://mailstat.us/tr/t/coeedwg5k4k810qi/6/http:/www.sycr.com/Life-Sciences-Industries/" TargetMode="External"/><Relationship Id="rId5" Type="http://schemas.openxmlformats.org/officeDocument/2006/relationships/hyperlink" Target="http://mailstat.us/tr/t/coeedwg5k4k810qi/5/http:/www.sycr.com/Medical-Devices-Industries/" TargetMode="External"/><Relationship Id="rId4" Type="http://schemas.openxmlformats.org/officeDocument/2006/relationships/hyperlink" Target="http://mailstat.us/tr/t/coeedwg5k4k810qi/4/http:/www.sycr.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9.xml"/><Relationship Id="rId16" Type="http://schemas.openxmlformats.org/officeDocument/2006/relationships/image" Target="../media/image82.png"/><Relationship Id="rId1" Type="http://schemas.openxmlformats.org/officeDocument/2006/relationships/slideLayout" Target="../slideLayouts/slideLayout1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chart" Target="../charts/chart3.xml"/><Relationship Id="rId7"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9AC864-8DFB-4AC8-957B-D3D4A2EA365B}"/>
              </a:ext>
            </a:extLst>
          </p:cNvPr>
          <p:cNvPicPr>
            <a:picLocks noChangeAspect="1"/>
          </p:cNvPicPr>
          <p:nvPr/>
        </p:nvPicPr>
        <p:blipFill rotWithShape="1">
          <a:blip r:embed="rId3"/>
          <a:srcRect l="17657" r="37978"/>
          <a:stretch/>
        </p:blipFill>
        <p:spPr>
          <a:xfrm>
            <a:off x="7567665" y="-65572"/>
            <a:ext cx="3571959" cy="4574922"/>
          </a:xfrm>
          <a:prstGeom prst="rect">
            <a:avLst/>
          </a:prstGeom>
        </p:spPr>
      </p:pic>
      <p:sp>
        <p:nvSpPr>
          <p:cNvPr id="3" name="Subtitle 2"/>
          <p:cNvSpPr>
            <a:spLocks noGrp="1"/>
          </p:cNvSpPr>
          <p:nvPr>
            <p:ph type="subTitle" idx="1"/>
          </p:nvPr>
        </p:nvSpPr>
        <p:spPr>
          <a:xfrm>
            <a:off x="1970201" y="2722829"/>
            <a:ext cx="7543800" cy="1549713"/>
          </a:xfrm>
        </p:spPr>
        <p:txBody>
          <a:bodyPr anchor="t">
            <a:noAutofit/>
          </a:bodyPr>
          <a:lstStyle/>
          <a:p>
            <a:r>
              <a:rPr lang="en-US" sz="2471" b="1" dirty="0">
                <a:solidFill>
                  <a:srgbClr val="00B0F0"/>
                </a:solidFill>
                <a:latin typeface="Candara" panose="020E0502030303020204" pitchFamily="34" charset="0"/>
                <a:cs typeface="Franklin Gothic Medium"/>
              </a:rPr>
              <a:t>Global Advanced Wound Care - Disrupt The Game</a:t>
            </a:r>
            <a:endParaRPr lang="en-US" sz="2000" b="1" dirty="0">
              <a:solidFill>
                <a:schemeClr val="tx2"/>
              </a:solidFill>
              <a:latin typeface="Candara" panose="020E0502030303020204" pitchFamily="34" charset="0"/>
              <a:cs typeface="Franklin Gothic Medium"/>
            </a:endParaRPr>
          </a:p>
          <a:p>
            <a:r>
              <a:rPr lang="en-US" sz="2000" b="1" dirty="0">
                <a:solidFill>
                  <a:schemeClr val="tx2"/>
                </a:solidFill>
                <a:latin typeface="Candara" panose="020E0502030303020204" pitchFamily="34" charset="0"/>
                <a:cs typeface="Franklin Gothic Medium"/>
              </a:rPr>
              <a:t>Investment Opportunity Summary</a:t>
            </a:r>
          </a:p>
          <a:p>
            <a:r>
              <a:rPr lang="en-US" sz="2000" dirty="0">
                <a:solidFill>
                  <a:schemeClr val="tx2"/>
                </a:solidFill>
                <a:latin typeface="Candara" panose="020E0502030303020204" pitchFamily="34" charset="0"/>
                <a:cs typeface="Franklin Gothic Medium"/>
              </a:rPr>
              <a:t>March  2021</a:t>
            </a:r>
            <a:endParaRPr lang="en-US" sz="2000" dirty="0">
              <a:solidFill>
                <a:schemeClr val="tx2"/>
              </a:solidFill>
              <a:latin typeface="Candara" panose="020E0502030303020204" pitchFamily="34" charset="0"/>
              <a:cs typeface="Franklin Gothic Book"/>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485" y="197654"/>
            <a:ext cx="2806451" cy="1411941"/>
          </a:xfrm>
          <a:prstGeom prst="rect">
            <a:avLst/>
          </a:prstGeom>
        </p:spPr>
      </p:pic>
      <p:sp>
        <p:nvSpPr>
          <p:cNvPr id="7" name="Title 1"/>
          <p:cNvSpPr txBox="1">
            <a:spLocks/>
          </p:cNvSpPr>
          <p:nvPr/>
        </p:nvSpPr>
        <p:spPr>
          <a:xfrm>
            <a:off x="-26893" y="6490446"/>
            <a:ext cx="12263717" cy="502023"/>
          </a:xfrm>
          <a:prstGeom prst="rect">
            <a:avLst/>
          </a:prstGeom>
        </p:spPr>
        <p:txBody>
          <a:bodyPr vert="horz" lIns="80682" tIns="40341" rIns="80682" bIns="8068" rtlCol="0" anchor="b">
            <a:noAutofit/>
          </a:bodyPr>
          <a:lstStyle>
            <a:lvl1pPr algn="l" defTabSz="914400" rtl="0" eaLnBrk="1" latinLnBrk="0" hangingPunct="1">
              <a:spcBef>
                <a:spcPct val="0"/>
              </a:spcBef>
              <a:buNone/>
              <a:defRPr sz="3200" kern="1200" cap="all" baseline="0">
                <a:solidFill>
                  <a:schemeClr val="tx1"/>
                </a:solidFill>
                <a:latin typeface="+mj-lt"/>
                <a:ea typeface="+mj-ea"/>
                <a:cs typeface="+mj-cs"/>
              </a:defRPr>
            </a:lvl1pPr>
          </a:lstStyle>
          <a:p>
            <a:r>
              <a:rPr lang="en-US" sz="1000" b="1" cap="none" dirty="0">
                <a:solidFill>
                  <a:srgbClr val="FF0000"/>
                </a:solidFill>
                <a:latin typeface="Candara" panose="020E0502030303020204" pitchFamily="34" charset="0"/>
                <a:cs typeface="Candara"/>
              </a:rPr>
              <a:t>STRICTLY CONFIDNETIAL &amp; PRIVILEGED</a:t>
            </a:r>
            <a:endParaRPr lang="en-US" sz="1000" cap="none" dirty="0">
              <a:latin typeface="Candara" panose="020E0502030303020204" pitchFamily="34" charset="0"/>
              <a:cs typeface="Candara"/>
            </a:endParaRPr>
          </a:p>
          <a:p>
            <a:pPr algn="just"/>
            <a:r>
              <a:rPr lang="en-US" sz="1000" cap="none" dirty="0">
                <a:solidFill>
                  <a:schemeClr val="bg1">
                    <a:lumMod val="50000"/>
                  </a:schemeClr>
                </a:solidFill>
                <a:latin typeface="Candara" panose="020E0502030303020204" pitchFamily="34" charset="0"/>
                <a:cs typeface="Candara"/>
              </a:rPr>
              <a:t>This presentation is strictly intended for Genesis Pharmaceuticals and it’s authorized recipients. </a:t>
            </a:r>
            <a:r>
              <a:rPr lang="en-US" sz="1000" cap="none" dirty="0">
                <a:solidFill>
                  <a:schemeClr val="bg1">
                    <a:lumMod val="50000"/>
                  </a:schemeClr>
                </a:solidFill>
                <a:latin typeface="Candara" panose="020E0502030303020204" pitchFamily="34" charset="0"/>
                <a:ea typeface="Trebuchet MS" charset="0"/>
                <a:cs typeface="Trebuchet MS" charset="0"/>
              </a:rPr>
              <a:t>Any duplication, distribution or printing without written permission from Genesis Pharmaceuticals is strictly prohibited.</a:t>
            </a:r>
            <a:r>
              <a:rPr lang="en-US" sz="1000" dirty="0">
                <a:solidFill>
                  <a:schemeClr val="bg1">
                    <a:lumMod val="50000"/>
                  </a:schemeClr>
                </a:solidFill>
                <a:latin typeface="Candara" panose="020E0502030303020204" pitchFamily="34" charset="0"/>
                <a:ea typeface="Trebuchet MS" charset="0"/>
                <a:cs typeface="Trebuchet MS" charset="0"/>
              </a:rPr>
              <a:t> </a:t>
            </a:r>
          </a:p>
          <a:p>
            <a:endParaRPr lang="en-US" sz="1000" cap="none" dirty="0">
              <a:latin typeface="Candara" panose="020E0502030303020204" pitchFamily="34" charset="0"/>
              <a:cs typeface="Candara"/>
            </a:endParaRPr>
          </a:p>
        </p:txBody>
      </p:sp>
      <p:sp>
        <p:nvSpPr>
          <p:cNvPr id="9" name="TextBox 8">
            <a:extLst>
              <a:ext uri="{FF2B5EF4-FFF2-40B4-BE49-F238E27FC236}">
                <a16:creationId xmlns:a16="http://schemas.microsoft.com/office/drawing/2014/main" id="{F24212B3-2EDD-483C-B353-F98EB8983CCC}"/>
              </a:ext>
            </a:extLst>
          </p:cNvPr>
          <p:cNvSpPr txBox="1"/>
          <p:nvPr/>
        </p:nvSpPr>
        <p:spPr>
          <a:xfrm>
            <a:off x="908631" y="4305927"/>
            <a:ext cx="10230994" cy="1839584"/>
          </a:xfrm>
          <a:prstGeom prst="rect">
            <a:avLst/>
          </a:prstGeom>
          <a:solidFill>
            <a:srgbClr val="00B0F0"/>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52ECB0F7-C6E4-4BF3-87D8-F2FFBC188724}"/>
              </a:ext>
            </a:extLst>
          </p:cNvPr>
          <p:cNvSpPr txBox="1"/>
          <p:nvPr/>
        </p:nvSpPr>
        <p:spPr>
          <a:xfrm>
            <a:off x="2386158" y="4440889"/>
            <a:ext cx="6711885" cy="1569660"/>
          </a:xfrm>
          <a:prstGeom prst="rect">
            <a:avLst/>
          </a:prstGeom>
          <a:noFill/>
        </p:spPr>
        <p:txBody>
          <a:bodyPr wrap="square" rtlCol="0">
            <a:spAutoFit/>
          </a:bodyPr>
          <a:lstStyle/>
          <a:p>
            <a:pPr algn="ctr"/>
            <a:r>
              <a:rPr lang="en-US" sz="2400" b="1" dirty="0">
                <a:solidFill>
                  <a:schemeClr val="bg1"/>
                </a:solidFill>
                <a:latin typeface="Candara" panose="020E0502030303020204" pitchFamily="34" charset="0"/>
              </a:rPr>
              <a:t>We believe all people should have access to high quality medical products that are affordable, highest performing in their class, and simple to use</a:t>
            </a:r>
          </a:p>
        </p:txBody>
      </p:sp>
    </p:spTree>
    <p:extLst>
      <p:ext uri="{BB962C8B-B14F-4D97-AF65-F5344CB8AC3E}">
        <p14:creationId xmlns:p14="http://schemas.microsoft.com/office/powerpoint/2010/main" val="3797620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F64A4D-E022-420D-97A6-0B5D9539DFE4}"/>
              </a:ext>
            </a:extLst>
          </p:cNvPr>
          <p:cNvPicPr>
            <a:picLocks noChangeAspect="1"/>
          </p:cNvPicPr>
          <p:nvPr/>
        </p:nvPicPr>
        <p:blipFill>
          <a:blip r:embed="rId2"/>
          <a:stretch>
            <a:fillRect/>
          </a:stretch>
        </p:blipFill>
        <p:spPr>
          <a:xfrm>
            <a:off x="3699352" y="233469"/>
            <a:ext cx="4793296" cy="6391061"/>
          </a:xfrm>
          <a:prstGeom prst="rect">
            <a:avLst/>
          </a:prstGeom>
        </p:spPr>
      </p:pic>
    </p:spTree>
    <p:extLst>
      <p:ext uri="{BB962C8B-B14F-4D97-AF65-F5344CB8AC3E}">
        <p14:creationId xmlns:p14="http://schemas.microsoft.com/office/powerpoint/2010/main" val="40324275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2C23F08-874A-40B6-A41D-4F3B1D930367}"/>
              </a:ext>
            </a:extLst>
          </p:cNvPr>
          <p:cNvPicPr>
            <a:picLocks noChangeAspect="1"/>
          </p:cNvPicPr>
          <p:nvPr/>
        </p:nvPicPr>
        <p:blipFill>
          <a:blip r:embed="rId2"/>
          <a:stretch>
            <a:fillRect/>
          </a:stretch>
        </p:blipFill>
        <p:spPr>
          <a:xfrm>
            <a:off x="3882009" y="292623"/>
            <a:ext cx="4538091" cy="6091399"/>
          </a:xfrm>
          <a:prstGeom prst="rect">
            <a:avLst/>
          </a:prstGeom>
        </p:spPr>
      </p:pic>
      <p:sp>
        <p:nvSpPr>
          <p:cNvPr id="4" name="TextBox 3">
            <a:extLst>
              <a:ext uri="{FF2B5EF4-FFF2-40B4-BE49-F238E27FC236}">
                <a16:creationId xmlns:a16="http://schemas.microsoft.com/office/drawing/2014/main" id="{71FA12A7-1F1A-4539-8921-F181228781BA}"/>
              </a:ext>
            </a:extLst>
          </p:cNvPr>
          <p:cNvSpPr txBox="1"/>
          <p:nvPr/>
        </p:nvSpPr>
        <p:spPr>
          <a:xfrm>
            <a:off x="6095617" y="2793534"/>
            <a:ext cx="1409350" cy="369332"/>
          </a:xfrm>
          <a:prstGeom prst="rect">
            <a:avLst/>
          </a:prstGeom>
          <a:noFill/>
        </p:spPr>
        <p:txBody>
          <a:bodyPr wrap="square" rtlCol="0">
            <a:spAutoFit/>
          </a:bodyPr>
          <a:lstStyle/>
          <a:p>
            <a:r>
              <a:rPr lang="en-US" dirty="0">
                <a:solidFill>
                  <a:schemeClr val="bg1"/>
                </a:solidFill>
              </a:rPr>
              <a:t>10/30/2018</a:t>
            </a:r>
          </a:p>
        </p:txBody>
      </p:sp>
    </p:spTree>
    <p:extLst>
      <p:ext uri="{BB962C8B-B14F-4D97-AF65-F5344CB8AC3E}">
        <p14:creationId xmlns:p14="http://schemas.microsoft.com/office/powerpoint/2010/main" val="148567662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Google Shape;579;p24">
            <a:extLst>
              <a:ext uri="{FF2B5EF4-FFF2-40B4-BE49-F238E27FC236}">
                <a16:creationId xmlns:a16="http://schemas.microsoft.com/office/drawing/2014/main" id="{0107F8BD-F9EA-4545-8BE2-42E5EBCEE975}"/>
              </a:ext>
            </a:extLst>
          </p:cNvPr>
          <p:cNvSpPr txBox="1"/>
          <p:nvPr/>
        </p:nvSpPr>
        <p:spPr>
          <a:xfrm>
            <a:off x="1189409" y="107247"/>
            <a:ext cx="10845815" cy="4263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lvl="0">
              <a:lnSpc>
                <a:spcPct val="90000"/>
              </a:lnSpc>
              <a:buClr>
                <a:schemeClr val="dk1"/>
              </a:buClr>
              <a:buSzPts val="2400"/>
            </a:pPr>
            <a:r>
              <a:rPr lang="en-US" sz="2400" b="1" dirty="0">
                <a:solidFill>
                  <a:srgbClr val="0070C0"/>
                </a:solidFill>
                <a:latin typeface="Candara" panose="020E0502030303020204" pitchFamily="34" charset="0"/>
                <a:ea typeface="Gill Sans"/>
                <a:cs typeface="Gill Sans"/>
                <a:sym typeface="Gill Sans"/>
              </a:rPr>
              <a:t>Stage 4 (gangrene) Diabetic Foot Ulcer scheduled for amputation</a:t>
            </a:r>
          </a:p>
          <a:p>
            <a:pPr lvl="0">
              <a:lnSpc>
                <a:spcPct val="90000"/>
              </a:lnSpc>
              <a:buClr>
                <a:schemeClr val="dk1"/>
              </a:buClr>
              <a:buSzPts val="2400"/>
            </a:pPr>
            <a:r>
              <a:rPr lang="en-US" sz="2400" b="1" dirty="0">
                <a:solidFill>
                  <a:srgbClr val="0070C0"/>
                </a:solidFill>
                <a:latin typeface="Candara" panose="020E0502030303020204" pitchFamily="34" charset="0"/>
                <a:ea typeface="Gill Sans"/>
                <a:cs typeface="Gill Sans"/>
                <a:sym typeface="Gill Sans"/>
              </a:rPr>
              <a:t>Patient opted into clinical study using Nanogranex® </a:t>
            </a:r>
            <a:endParaRPr lang="en-US" sz="2400" b="1" dirty="0">
              <a:solidFill>
                <a:srgbClr val="0070C0"/>
              </a:solidFill>
              <a:latin typeface="Candara" panose="020E0502030303020204" pitchFamily="34" charset="0"/>
            </a:endParaRPr>
          </a:p>
          <a:p>
            <a:pPr marL="0" marR="0" lvl="0" indent="0" algn="l" rtl="0">
              <a:lnSpc>
                <a:spcPct val="90000"/>
              </a:lnSpc>
              <a:spcBef>
                <a:spcPts val="0"/>
              </a:spcBef>
              <a:spcAft>
                <a:spcPts val="0"/>
              </a:spcAft>
              <a:buClr>
                <a:schemeClr val="dk1"/>
              </a:buClr>
              <a:buSzPts val="2400"/>
              <a:buFont typeface="Gill Sans"/>
              <a:buNone/>
            </a:pPr>
            <a:endParaRPr b="1" dirty="0">
              <a:solidFill>
                <a:srgbClr val="0070C0"/>
              </a:solidFill>
              <a:latin typeface="Candara" panose="020E0502030303020204" pitchFamily="34" charset="0"/>
            </a:endParaRPr>
          </a:p>
        </p:txBody>
      </p:sp>
      <p:sp>
        <p:nvSpPr>
          <p:cNvPr id="43" name="Google Shape;580;p24">
            <a:extLst>
              <a:ext uri="{FF2B5EF4-FFF2-40B4-BE49-F238E27FC236}">
                <a16:creationId xmlns:a16="http://schemas.microsoft.com/office/drawing/2014/main" id="{26D427B8-CE00-4602-8A5A-7C6EEEF58246}"/>
              </a:ext>
            </a:extLst>
          </p:cNvPr>
          <p:cNvSpPr/>
          <p:nvPr/>
        </p:nvSpPr>
        <p:spPr>
          <a:xfrm>
            <a:off x="400839" y="135800"/>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581;p24">
            <a:extLst>
              <a:ext uri="{FF2B5EF4-FFF2-40B4-BE49-F238E27FC236}">
                <a16:creationId xmlns:a16="http://schemas.microsoft.com/office/drawing/2014/main" id="{D5DAEFB4-0706-401E-BBFB-47B8E207E8B2}"/>
              </a:ext>
            </a:extLst>
          </p:cNvPr>
          <p:cNvSpPr txBox="1"/>
          <p:nvPr/>
        </p:nvSpPr>
        <p:spPr>
          <a:xfrm>
            <a:off x="0" y="6674934"/>
            <a:ext cx="1021976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Calibri"/>
                <a:ea typeface="Calibri"/>
                <a:cs typeface="Calibri"/>
                <a:sym typeface="Calibri"/>
              </a:rPr>
              <a:t>Source: Global Market Insights, Literature Search, Genesis Team Analysis</a:t>
            </a:r>
            <a:endParaRPr dirty="0"/>
          </a:p>
        </p:txBody>
      </p:sp>
      <p:pic>
        <p:nvPicPr>
          <p:cNvPr id="2" name="Picture 1">
            <a:extLst>
              <a:ext uri="{FF2B5EF4-FFF2-40B4-BE49-F238E27FC236}">
                <a16:creationId xmlns:a16="http://schemas.microsoft.com/office/drawing/2014/main" id="{0667667F-3349-4979-8846-A2F241CE98E2}"/>
              </a:ext>
            </a:extLst>
          </p:cNvPr>
          <p:cNvPicPr>
            <a:picLocks noChangeAspect="1"/>
          </p:cNvPicPr>
          <p:nvPr/>
        </p:nvPicPr>
        <p:blipFill>
          <a:blip r:embed="rId3"/>
          <a:stretch>
            <a:fillRect/>
          </a:stretch>
        </p:blipFill>
        <p:spPr>
          <a:xfrm>
            <a:off x="1186030" y="1299251"/>
            <a:ext cx="9035233" cy="3448297"/>
          </a:xfrm>
          <a:prstGeom prst="rect">
            <a:avLst/>
          </a:prstGeom>
        </p:spPr>
      </p:pic>
      <p:sp>
        <p:nvSpPr>
          <p:cNvPr id="4" name="Rectangle 3">
            <a:extLst>
              <a:ext uri="{FF2B5EF4-FFF2-40B4-BE49-F238E27FC236}">
                <a16:creationId xmlns:a16="http://schemas.microsoft.com/office/drawing/2014/main" id="{9E9F7DB6-B12F-4D58-9829-247A7A201EA2}"/>
              </a:ext>
            </a:extLst>
          </p:cNvPr>
          <p:cNvSpPr/>
          <p:nvPr/>
        </p:nvSpPr>
        <p:spPr>
          <a:xfrm>
            <a:off x="2106706" y="4747548"/>
            <a:ext cx="7611035" cy="840230"/>
          </a:xfrm>
          <a:prstGeom prst="rect">
            <a:avLst/>
          </a:prstGeom>
        </p:spPr>
        <p:txBody>
          <a:bodyPr wrap="square">
            <a:spAutoFit/>
          </a:bodyPr>
          <a:lstStyle/>
          <a:p>
            <a:pPr lvl="0">
              <a:lnSpc>
                <a:spcPct val="90000"/>
              </a:lnSpc>
              <a:buClr>
                <a:schemeClr val="dk1"/>
              </a:buClr>
              <a:buSzPts val="2400"/>
            </a:pPr>
            <a:r>
              <a:rPr lang="en-US" b="1" dirty="0">
                <a:latin typeface="Candara" panose="020E0502030303020204" pitchFamily="34" charset="0"/>
                <a:ea typeface="Gill Sans"/>
                <a:cs typeface="Gill Sans"/>
                <a:sym typeface="Gill Sans"/>
              </a:rPr>
              <a:t>Industry average to close a stage 4 ulcer: </a:t>
            </a:r>
            <a:r>
              <a:rPr lang="en-US" b="1" dirty="0">
                <a:solidFill>
                  <a:srgbClr val="FF0000"/>
                </a:solidFill>
                <a:latin typeface="Candara" panose="020E0502030303020204" pitchFamily="34" charset="0"/>
                <a:ea typeface="Gill Sans"/>
                <a:cs typeface="Gill Sans"/>
                <a:sym typeface="Gill Sans"/>
              </a:rPr>
              <a:t>54 weeks</a:t>
            </a:r>
          </a:p>
          <a:p>
            <a:pPr lvl="0">
              <a:lnSpc>
                <a:spcPct val="90000"/>
              </a:lnSpc>
              <a:buClr>
                <a:schemeClr val="dk1"/>
              </a:buClr>
              <a:buSzPts val="2400"/>
            </a:pPr>
            <a:r>
              <a:rPr lang="en-US" b="1" dirty="0">
                <a:latin typeface="Candara" panose="020E0502030303020204" pitchFamily="34" charset="0"/>
                <a:ea typeface="Gill Sans"/>
                <a:cs typeface="Gill Sans"/>
                <a:sym typeface="Gill Sans"/>
              </a:rPr>
              <a:t>Top performing advanced wound dressings to close stage 4 ulcer: </a:t>
            </a:r>
            <a:r>
              <a:rPr lang="en-US" b="1" dirty="0">
                <a:solidFill>
                  <a:srgbClr val="FF0000"/>
                </a:solidFill>
                <a:latin typeface="Candara" panose="020E0502030303020204" pitchFamily="34" charset="0"/>
                <a:ea typeface="Gill Sans"/>
                <a:cs typeface="Gill Sans"/>
                <a:sym typeface="Gill Sans"/>
              </a:rPr>
              <a:t>25 weeks</a:t>
            </a:r>
          </a:p>
          <a:p>
            <a:pPr lvl="0">
              <a:lnSpc>
                <a:spcPct val="90000"/>
              </a:lnSpc>
              <a:buClr>
                <a:schemeClr val="dk1"/>
              </a:buClr>
              <a:buSzPts val="2400"/>
            </a:pPr>
            <a:r>
              <a:rPr lang="en-US" b="1" dirty="0">
                <a:solidFill>
                  <a:srgbClr val="0070C0"/>
                </a:solidFill>
                <a:latin typeface="Candara" panose="020E0502030303020204" pitchFamily="34" charset="0"/>
                <a:ea typeface="Gill Sans"/>
                <a:cs typeface="Gill Sans"/>
                <a:sym typeface="Gill Sans"/>
              </a:rPr>
              <a:t>Nanogranex®: Patient’s foot was saved and wound closed in </a:t>
            </a:r>
            <a:r>
              <a:rPr lang="en-US" b="1" u="sng" dirty="0">
                <a:solidFill>
                  <a:srgbClr val="0070C0"/>
                </a:solidFill>
                <a:latin typeface="Candara" panose="020E0502030303020204" pitchFamily="34" charset="0"/>
                <a:ea typeface="Gill Sans"/>
                <a:cs typeface="Gill Sans"/>
                <a:sym typeface="Gill Sans"/>
              </a:rPr>
              <a:t>12 weeks</a:t>
            </a:r>
          </a:p>
        </p:txBody>
      </p:sp>
    </p:spTree>
    <p:extLst>
      <p:ext uri="{BB962C8B-B14F-4D97-AF65-F5344CB8AC3E}">
        <p14:creationId xmlns:p14="http://schemas.microsoft.com/office/powerpoint/2010/main" val="1231917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C3ABE-2997-4651-9FC3-C82902188C58}"/>
              </a:ext>
            </a:extLst>
          </p:cNvPr>
          <p:cNvPicPr>
            <a:picLocks noChangeAspect="1"/>
          </p:cNvPicPr>
          <p:nvPr/>
        </p:nvPicPr>
        <p:blipFill rotWithShape="1">
          <a:blip r:embed="rId2"/>
          <a:srcRect t="26205" b="32592"/>
          <a:stretch/>
        </p:blipFill>
        <p:spPr>
          <a:xfrm>
            <a:off x="20" y="10"/>
            <a:ext cx="12191980" cy="6857990"/>
          </a:xfrm>
          <a:prstGeom prst="rect">
            <a:avLst/>
          </a:prstGeom>
        </p:spPr>
      </p:pic>
      <p:sp>
        <p:nvSpPr>
          <p:cNvPr id="18" name="Freeform: Shape 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D6450986-3898-4FD2-BFFF-77921B4D8E5D}"/>
              </a:ext>
            </a:extLst>
          </p:cNvPr>
          <p:cNvPicPr>
            <a:picLocks noChangeAspect="1"/>
          </p:cNvPicPr>
          <p:nvPr/>
        </p:nvPicPr>
        <p:blipFill rotWithShape="1">
          <a:blip r:embed="rId3"/>
          <a:srcRect t="29312" b="28"/>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4" name="TextBox 3">
            <a:extLst>
              <a:ext uri="{FF2B5EF4-FFF2-40B4-BE49-F238E27FC236}">
                <a16:creationId xmlns:a16="http://schemas.microsoft.com/office/drawing/2014/main" id="{346D77EA-BAA9-41C4-BD43-FDA19AC65D58}"/>
              </a:ext>
            </a:extLst>
          </p:cNvPr>
          <p:cNvSpPr txBox="1"/>
          <p:nvPr/>
        </p:nvSpPr>
        <p:spPr>
          <a:xfrm>
            <a:off x="361950" y="5629275"/>
            <a:ext cx="3067050" cy="584775"/>
          </a:xfrm>
          <a:prstGeom prst="rect">
            <a:avLst/>
          </a:prstGeom>
          <a:noFill/>
        </p:spPr>
        <p:txBody>
          <a:bodyPr wrap="square" rtlCol="0">
            <a:spAutoFit/>
          </a:bodyPr>
          <a:lstStyle/>
          <a:p>
            <a:r>
              <a:rPr lang="en-US" sz="3200" dirty="0"/>
              <a:t>Case Study #4</a:t>
            </a:r>
          </a:p>
        </p:txBody>
      </p:sp>
    </p:spTree>
    <p:extLst>
      <p:ext uri="{BB962C8B-B14F-4D97-AF65-F5344CB8AC3E}">
        <p14:creationId xmlns:p14="http://schemas.microsoft.com/office/powerpoint/2010/main" val="274345781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D20CF78-3BF6-413E-987A-D9AEB66BB066}"/>
              </a:ext>
            </a:extLst>
          </p:cNvPr>
          <p:cNvPicPr>
            <a:picLocks noChangeAspect="1"/>
          </p:cNvPicPr>
          <p:nvPr/>
        </p:nvPicPr>
        <p:blipFill>
          <a:blip r:embed="rId2"/>
          <a:stretch>
            <a:fillRect/>
          </a:stretch>
        </p:blipFill>
        <p:spPr>
          <a:xfrm>
            <a:off x="1976995" y="574646"/>
            <a:ext cx="4546854" cy="5943600"/>
          </a:xfrm>
          <a:prstGeom prst="rect">
            <a:avLst/>
          </a:prstGeom>
        </p:spPr>
      </p:pic>
      <p:sp>
        <p:nvSpPr>
          <p:cNvPr id="3" name="TextBox 2">
            <a:extLst>
              <a:ext uri="{FF2B5EF4-FFF2-40B4-BE49-F238E27FC236}">
                <a16:creationId xmlns:a16="http://schemas.microsoft.com/office/drawing/2014/main" id="{CCCC139D-798E-4284-9BF7-37828F4E38AF}"/>
              </a:ext>
            </a:extLst>
          </p:cNvPr>
          <p:cNvSpPr txBox="1"/>
          <p:nvPr/>
        </p:nvSpPr>
        <p:spPr>
          <a:xfrm>
            <a:off x="8500845" y="866775"/>
            <a:ext cx="2757182" cy="2677656"/>
          </a:xfrm>
          <a:prstGeom prst="rect">
            <a:avLst/>
          </a:prstGeom>
          <a:noFill/>
        </p:spPr>
        <p:txBody>
          <a:bodyPr wrap="square" rtlCol="0">
            <a:spAutoFit/>
          </a:bodyPr>
          <a:lstStyle/>
          <a:p>
            <a:r>
              <a:rPr lang="en-US" sz="2800" dirty="0">
                <a:solidFill>
                  <a:schemeClr val="bg1"/>
                </a:solidFill>
              </a:rPr>
              <a:t>Toe was sutured back on at ER and </a:t>
            </a:r>
            <a:r>
              <a:rPr lang="en-US" sz="2800" dirty="0" err="1">
                <a:solidFill>
                  <a:schemeClr val="bg1"/>
                </a:solidFill>
              </a:rPr>
              <a:t>nanoGranex</a:t>
            </a:r>
            <a:r>
              <a:rPr lang="en-US" sz="2800" dirty="0">
                <a:solidFill>
                  <a:schemeClr val="bg1"/>
                </a:solidFill>
              </a:rPr>
              <a:t> daily dressing changes started immediately</a:t>
            </a:r>
          </a:p>
        </p:txBody>
      </p:sp>
    </p:spTree>
    <p:extLst>
      <p:ext uri="{BB962C8B-B14F-4D97-AF65-F5344CB8AC3E}">
        <p14:creationId xmlns:p14="http://schemas.microsoft.com/office/powerpoint/2010/main" val="68202347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4B46733-55C1-48A1-9075-C5D9659E4A12}"/>
              </a:ext>
            </a:extLst>
          </p:cNvPr>
          <p:cNvPicPr>
            <a:picLocks noChangeAspect="1"/>
          </p:cNvPicPr>
          <p:nvPr/>
        </p:nvPicPr>
        <p:blipFill>
          <a:blip r:embed="rId2"/>
          <a:stretch>
            <a:fillRect/>
          </a:stretch>
        </p:blipFill>
        <p:spPr>
          <a:xfrm>
            <a:off x="1771650" y="201005"/>
            <a:ext cx="4838700" cy="6430168"/>
          </a:xfrm>
          <a:prstGeom prst="rect">
            <a:avLst/>
          </a:prstGeom>
        </p:spPr>
      </p:pic>
      <p:sp>
        <p:nvSpPr>
          <p:cNvPr id="3" name="TextBox 2">
            <a:extLst>
              <a:ext uri="{FF2B5EF4-FFF2-40B4-BE49-F238E27FC236}">
                <a16:creationId xmlns:a16="http://schemas.microsoft.com/office/drawing/2014/main" id="{C7E04156-9E67-411A-B97B-BDDB4F801E9B}"/>
              </a:ext>
            </a:extLst>
          </p:cNvPr>
          <p:cNvSpPr txBox="1"/>
          <p:nvPr/>
        </p:nvSpPr>
        <p:spPr>
          <a:xfrm>
            <a:off x="9248774" y="1009650"/>
            <a:ext cx="2562225" cy="3108543"/>
          </a:xfrm>
          <a:prstGeom prst="rect">
            <a:avLst/>
          </a:prstGeom>
          <a:noFill/>
        </p:spPr>
        <p:txBody>
          <a:bodyPr wrap="square" rtlCol="0">
            <a:spAutoFit/>
          </a:bodyPr>
          <a:lstStyle/>
          <a:p>
            <a:r>
              <a:rPr lang="en-US" sz="2800" dirty="0"/>
              <a:t>Tissue healing can be seen with granulation tissue and epithelialization visible after three weeks</a:t>
            </a:r>
          </a:p>
        </p:txBody>
      </p:sp>
    </p:spTree>
    <p:extLst>
      <p:ext uri="{BB962C8B-B14F-4D97-AF65-F5344CB8AC3E}">
        <p14:creationId xmlns:p14="http://schemas.microsoft.com/office/powerpoint/2010/main" val="175582839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B2AE0C-CCE8-4B48-B8A1-4A446967EC9F}"/>
              </a:ext>
            </a:extLst>
          </p:cNvPr>
          <p:cNvPicPr>
            <a:picLocks noChangeAspect="1"/>
          </p:cNvPicPr>
          <p:nvPr/>
        </p:nvPicPr>
        <p:blipFill>
          <a:blip r:embed="rId2"/>
          <a:stretch>
            <a:fillRect/>
          </a:stretch>
        </p:blipFill>
        <p:spPr>
          <a:xfrm>
            <a:off x="3695700" y="270710"/>
            <a:ext cx="4658867" cy="6130090"/>
          </a:xfrm>
          <a:prstGeom prst="rect">
            <a:avLst/>
          </a:prstGeom>
        </p:spPr>
      </p:pic>
    </p:spTree>
    <p:extLst>
      <p:ext uri="{BB962C8B-B14F-4D97-AF65-F5344CB8AC3E}">
        <p14:creationId xmlns:p14="http://schemas.microsoft.com/office/powerpoint/2010/main" val="5007978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F41833-E8F3-4F19-AABA-898919C15D73}"/>
              </a:ext>
            </a:extLst>
          </p:cNvPr>
          <p:cNvPicPr>
            <a:picLocks noChangeAspect="1"/>
          </p:cNvPicPr>
          <p:nvPr/>
        </p:nvPicPr>
        <p:blipFill>
          <a:blip r:embed="rId2"/>
          <a:stretch>
            <a:fillRect/>
          </a:stretch>
        </p:blipFill>
        <p:spPr>
          <a:xfrm>
            <a:off x="2130361" y="456986"/>
            <a:ext cx="4502277" cy="5943600"/>
          </a:xfrm>
          <a:prstGeom prst="rect">
            <a:avLst/>
          </a:prstGeom>
        </p:spPr>
      </p:pic>
      <p:sp>
        <p:nvSpPr>
          <p:cNvPr id="3" name="TextBox 2">
            <a:extLst>
              <a:ext uri="{FF2B5EF4-FFF2-40B4-BE49-F238E27FC236}">
                <a16:creationId xmlns:a16="http://schemas.microsoft.com/office/drawing/2014/main" id="{76499A92-6E64-4087-83D9-32CC79E204B2}"/>
              </a:ext>
            </a:extLst>
          </p:cNvPr>
          <p:cNvSpPr txBox="1"/>
          <p:nvPr/>
        </p:nvSpPr>
        <p:spPr>
          <a:xfrm>
            <a:off x="8220075" y="771525"/>
            <a:ext cx="3055021" cy="5262979"/>
          </a:xfrm>
          <a:prstGeom prst="rect">
            <a:avLst/>
          </a:prstGeom>
          <a:noFill/>
        </p:spPr>
        <p:txBody>
          <a:bodyPr wrap="square" rtlCol="0">
            <a:spAutoFit/>
          </a:bodyPr>
          <a:lstStyle/>
          <a:p>
            <a:r>
              <a:rPr lang="en-US" sz="2800" dirty="0"/>
              <a:t>Complete regeneration of toe in 16 weeks.  Normal procedure in degloving injuries is amputation of exposed bone proximal to bone exposure site and closure of soft tissue.</a:t>
            </a:r>
          </a:p>
        </p:txBody>
      </p:sp>
    </p:spTree>
    <p:extLst>
      <p:ext uri="{BB962C8B-B14F-4D97-AF65-F5344CB8AC3E}">
        <p14:creationId xmlns:p14="http://schemas.microsoft.com/office/powerpoint/2010/main" val="398958266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Google Shape;579;p24">
            <a:extLst>
              <a:ext uri="{FF2B5EF4-FFF2-40B4-BE49-F238E27FC236}">
                <a16:creationId xmlns:a16="http://schemas.microsoft.com/office/drawing/2014/main" id="{0107F8BD-F9EA-4545-8BE2-42E5EBCEE975}"/>
              </a:ext>
            </a:extLst>
          </p:cNvPr>
          <p:cNvSpPr txBox="1"/>
          <p:nvPr/>
        </p:nvSpPr>
        <p:spPr>
          <a:xfrm>
            <a:off x="1186031" y="107247"/>
            <a:ext cx="10849194" cy="4263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Gill Sans"/>
              <a:buNone/>
            </a:pPr>
            <a:r>
              <a:rPr lang="en-US" sz="2400" b="1" dirty="0">
                <a:solidFill>
                  <a:srgbClr val="0070C0"/>
                </a:solidFill>
                <a:latin typeface="Candara" panose="020E0502030303020204" pitchFamily="34" charset="0"/>
                <a:ea typeface="Gill Sans"/>
                <a:cs typeface="Gill Sans"/>
                <a:sym typeface="Gill Sans"/>
              </a:rPr>
              <a:t>Nanogranex demonstrates superior performance against top tier advanced wound care dressings</a:t>
            </a:r>
            <a:endParaRPr b="1" dirty="0">
              <a:solidFill>
                <a:srgbClr val="0070C0"/>
              </a:solidFill>
              <a:latin typeface="Candara" panose="020E0502030303020204" pitchFamily="34" charset="0"/>
            </a:endParaRPr>
          </a:p>
        </p:txBody>
      </p:sp>
      <p:sp>
        <p:nvSpPr>
          <p:cNvPr id="43" name="Google Shape;580;p24">
            <a:extLst>
              <a:ext uri="{FF2B5EF4-FFF2-40B4-BE49-F238E27FC236}">
                <a16:creationId xmlns:a16="http://schemas.microsoft.com/office/drawing/2014/main" id="{26D427B8-CE00-4602-8A5A-7C6EEEF58246}"/>
              </a:ext>
            </a:extLst>
          </p:cNvPr>
          <p:cNvSpPr/>
          <p:nvPr/>
        </p:nvSpPr>
        <p:spPr>
          <a:xfrm>
            <a:off x="400839" y="135800"/>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581;p24">
            <a:extLst>
              <a:ext uri="{FF2B5EF4-FFF2-40B4-BE49-F238E27FC236}">
                <a16:creationId xmlns:a16="http://schemas.microsoft.com/office/drawing/2014/main" id="{D5DAEFB4-0706-401E-BBFB-47B8E207E8B2}"/>
              </a:ext>
            </a:extLst>
          </p:cNvPr>
          <p:cNvSpPr txBox="1"/>
          <p:nvPr/>
        </p:nvSpPr>
        <p:spPr>
          <a:xfrm>
            <a:off x="0" y="6674934"/>
            <a:ext cx="1021976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Calibri"/>
                <a:ea typeface="Calibri"/>
                <a:cs typeface="Calibri"/>
                <a:sym typeface="Calibri"/>
              </a:rPr>
              <a:t>Source: Global Market Insights, Literature Search, Genesis Team Analysis</a:t>
            </a:r>
            <a:endParaRPr dirty="0"/>
          </a:p>
        </p:txBody>
      </p:sp>
      <p:graphicFrame>
        <p:nvGraphicFramePr>
          <p:cNvPr id="4" name="Object 3">
            <a:extLst>
              <a:ext uri="{FF2B5EF4-FFF2-40B4-BE49-F238E27FC236}">
                <a16:creationId xmlns:a16="http://schemas.microsoft.com/office/drawing/2014/main" id="{47727662-CE90-4D31-9FCC-6552769872A7}"/>
              </a:ext>
            </a:extLst>
          </p:cNvPr>
          <p:cNvGraphicFramePr>
            <a:graphicFrameLocks noChangeAspect="1"/>
          </p:cNvGraphicFramePr>
          <p:nvPr>
            <p:extLst>
              <p:ext uri="{D42A27DB-BD31-4B8C-83A1-F6EECF244321}">
                <p14:modId xmlns:p14="http://schemas.microsoft.com/office/powerpoint/2010/main" val="1573612358"/>
              </p:ext>
            </p:extLst>
          </p:nvPr>
        </p:nvGraphicFramePr>
        <p:xfrm>
          <a:off x="1368362" y="1609601"/>
          <a:ext cx="8510887" cy="2384612"/>
        </p:xfrm>
        <a:graphic>
          <a:graphicData uri="http://schemas.openxmlformats.org/presentationml/2006/ole">
            <mc:AlternateContent xmlns:mc="http://schemas.openxmlformats.org/markup-compatibility/2006">
              <mc:Choice xmlns:v="urn:schemas-microsoft-com:vml" Requires="v">
                <p:oleObj name="Worksheet" r:id="rId3" imgW="4838665" imgH="1356187" progId="Excel.Sheet.12">
                  <p:embed/>
                </p:oleObj>
              </mc:Choice>
              <mc:Fallback>
                <p:oleObj name="Worksheet" r:id="rId3" imgW="4838665" imgH="1356187" progId="Excel.Sheet.12">
                  <p:embed/>
                  <p:pic>
                    <p:nvPicPr>
                      <p:cNvPr id="4" name="Object 3">
                        <a:extLst>
                          <a:ext uri="{FF2B5EF4-FFF2-40B4-BE49-F238E27FC236}">
                            <a16:creationId xmlns:a16="http://schemas.microsoft.com/office/drawing/2014/main" id="{47727662-CE90-4D31-9FCC-6552769872A7}"/>
                          </a:ext>
                        </a:extLst>
                      </p:cNvPr>
                      <p:cNvPicPr/>
                      <p:nvPr/>
                    </p:nvPicPr>
                    <p:blipFill>
                      <a:blip r:embed="rId4"/>
                      <a:stretch>
                        <a:fillRect/>
                      </a:stretch>
                    </p:blipFill>
                    <p:spPr>
                      <a:xfrm>
                        <a:off x="1368362" y="1609601"/>
                        <a:ext cx="8510887" cy="2384612"/>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ED732D29-5911-4D79-A922-3880C13DE51D}"/>
              </a:ext>
            </a:extLst>
          </p:cNvPr>
          <p:cNvSpPr/>
          <p:nvPr/>
        </p:nvSpPr>
        <p:spPr>
          <a:xfrm>
            <a:off x="1368362" y="4056093"/>
            <a:ext cx="8510887" cy="646331"/>
          </a:xfrm>
          <a:prstGeom prst="rect">
            <a:avLst/>
          </a:prstGeom>
        </p:spPr>
        <p:txBody>
          <a:bodyPr wrap="square">
            <a:spAutoFit/>
          </a:bodyPr>
          <a:lstStyle/>
          <a:p>
            <a:r>
              <a:rPr lang="en-US" b="1" dirty="0">
                <a:solidFill>
                  <a:srgbClr val="0070C0"/>
                </a:solidFill>
                <a:latin typeface="Candara" panose="020E0502030303020204" pitchFamily="34" charset="0"/>
                <a:sym typeface="Gill Sans"/>
              </a:rPr>
              <a:t>The clinical performance of Nanogranex® is the most significant improvement in wound healing since the introduction of advanced wound care in 1985 </a:t>
            </a:r>
            <a:endParaRPr lang="en-US" dirty="0"/>
          </a:p>
        </p:txBody>
      </p:sp>
    </p:spTree>
    <p:extLst>
      <p:ext uri="{BB962C8B-B14F-4D97-AF65-F5344CB8AC3E}">
        <p14:creationId xmlns:p14="http://schemas.microsoft.com/office/powerpoint/2010/main" val="1840463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96A54-AF5D-4A2F-885F-0E8CD6D60C36}"/>
              </a:ext>
            </a:extLst>
          </p:cNvPr>
          <p:cNvPicPr>
            <a:picLocks noChangeAspect="1"/>
          </p:cNvPicPr>
          <p:nvPr/>
        </p:nvPicPr>
        <p:blipFill>
          <a:blip r:embed="rId2"/>
          <a:stretch>
            <a:fillRect/>
          </a:stretch>
        </p:blipFill>
        <p:spPr>
          <a:xfrm>
            <a:off x="3564923" y="566042"/>
            <a:ext cx="975445" cy="993734"/>
          </a:xfrm>
          <a:prstGeom prst="rect">
            <a:avLst/>
          </a:prstGeom>
        </p:spPr>
      </p:pic>
      <p:pic>
        <p:nvPicPr>
          <p:cNvPr id="7" name="Picture 6">
            <a:extLst>
              <a:ext uri="{FF2B5EF4-FFF2-40B4-BE49-F238E27FC236}">
                <a16:creationId xmlns:a16="http://schemas.microsoft.com/office/drawing/2014/main" id="{01A0E959-4178-4489-9D79-D82422BD3FDF}"/>
              </a:ext>
            </a:extLst>
          </p:cNvPr>
          <p:cNvPicPr>
            <a:picLocks noChangeAspect="1"/>
          </p:cNvPicPr>
          <p:nvPr/>
        </p:nvPicPr>
        <p:blipFill>
          <a:blip r:embed="rId3"/>
          <a:stretch>
            <a:fillRect/>
          </a:stretch>
        </p:blipFill>
        <p:spPr>
          <a:xfrm>
            <a:off x="3786758" y="5412233"/>
            <a:ext cx="725487" cy="871804"/>
          </a:xfrm>
          <a:prstGeom prst="rect">
            <a:avLst/>
          </a:prstGeom>
        </p:spPr>
      </p:pic>
      <p:pic>
        <p:nvPicPr>
          <p:cNvPr id="13" name="Picture 12">
            <a:extLst>
              <a:ext uri="{FF2B5EF4-FFF2-40B4-BE49-F238E27FC236}">
                <a16:creationId xmlns:a16="http://schemas.microsoft.com/office/drawing/2014/main" id="{5D6FA610-7C3D-4074-9E39-5F8F65239D14}"/>
              </a:ext>
            </a:extLst>
          </p:cNvPr>
          <p:cNvPicPr>
            <a:picLocks noChangeAspect="1"/>
          </p:cNvPicPr>
          <p:nvPr/>
        </p:nvPicPr>
        <p:blipFill>
          <a:blip r:embed="rId4"/>
          <a:stretch>
            <a:fillRect/>
          </a:stretch>
        </p:blipFill>
        <p:spPr>
          <a:xfrm>
            <a:off x="1842655" y="1916391"/>
            <a:ext cx="4419983" cy="2822693"/>
          </a:xfrm>
          <a:prstGeom prst="rect">
            <a:avLst/>
          </a:prstGeom>
        </p:spPr>
      </p:pic>
      <p:sp>
        <p:nvSpPr>
          <p:cNvPr id="14" name="Rectangle 13">
            <a:extLst>
              <a:ext uri="{FF2B5EF4-FFF2-40B4-BE49-F238E27FC236}">
                <a16:creationId xmlns:a16="http://schemas.microsoft.com/office/drawing/2014/main" id="{0571C8AB-F3F4-4446-B017-4E3BDB293233}"/>
              </a:ext>
            </a:extLst>
          </p:cNvPr>
          <p:cNvSpPr/>
          <p:nvPr/>
        </p:nvSpPr>
        <p:spPr>
          <a:xfrm>
            <a:off x="5709141" y="755132"/>
            <a:ext cx="2824812" cy="523220"/>
          </a:xfrm>
          <a:prstGeom prst="rect">
            <a:avLst/>
          </a:prstGeom>
        </p:spPr>
        <p:txBody>
          <a:bodyPr wrap="none">
            <a:spAutoFit/>
          </a:bodyPr>
          <a:lstStyle/>
          <a:p>
            <a:pPr lvl="0"/>
            <a:r>
              <a:rPr lang="it-IT" sz="1400" b="1" dirty="0">
                <a:solidFill>
                  <a:schemeClr val="dk1"/>
                </a:solidFill>
                <a:latin typeface="Candara" panose="020E0502030303020204" pitchFamily="34" charset="0"/>
                <a:ea typeface="Calibri"/>
                <a:cs typeface="Calibri"/>
                <a:sym typeface="Calibri"/>
              </a:rPr>
              <a:t>Silver Nanoparticles (NPs) against </a:t>
            </a:r>
          </a:p>
          <a:p>
            <a:pPr lvl="0"/>
            <a:r>
              <a:rPr lang="it-IT" sz="1400" b="1" i="1" dirty="0">
                <a:solidFill>
                  <a:schemeClr val="dk1"/>
                </a:solidFill>
                <a:latin typeface="Candara" panose="020E0502030303020204" pitchFamily="34" charset="0"/>
                <a:ea typeface="Calibri"/>
                <a:cs typeface="Calibri"/>
                <a:sym typeface="Calibri"/>
              </a:rPr>
              <a:t>P. </a:t>
            </a:r>
            <a:r>
              <a:rPr lang="it-IT" sz="1400" b="1" i="1" dirty="0">
                <a:latin typeface="Candara" panose="020E0502030303020204" pitchFamily="34" charset="0"/>
                <a:ea typeface="Times New Roman"/>
                <a:cs typeface="Times New Roman"/>
                <a:sym typeface="Times New Roman"/>
              </a:rPr>
              <a:t>aeruginosa in-vitro</a:t>
            </a:r>
            <a:endParaRPr lang="it-IT" sz="1400" b="1" dirty="0">
              <a:solidFill>
                <a:schemeClr val="dk1"/>
              </a:solidFill>
              <a:latin typeface="Candara" panose="020E0502030303020204" pitchFamily="34" charset="0"/>
              <a:ea typeface="Calibri"/>
              <a:cs typeface="Calibri"/>
              <a:sym typeface="Calibri"/>
            </a:endParaRPr>
          </a:p>
        </p:txBody>
      </p:sp>
      <p:pic>
        <p:nvPicPr>
          <p:cNvPr id="15" name="Picture 14">
            <a:extLst>
              <a:ext uri="{FF2B5EF4-FFF2-40B4-BE49-F238E27FC236}">
                <a16:creationId xmlns:a16="http://schemas.microsoft.com/office/drawing/2014/main" id="{9A1B5C59-CEDF-4AED-8E5C-5265F8A1CABF}"/>
              </a:ext>
            </a:extLst>
          </p:cNvPr>
          <p:cNvPicPr>
            <a:picLocks noChangeAspect="1"/>
          </p:cNvPicPr>
          <p:nvPr/>
        </p:nvPicPr>
        <p:blipFill>
          <a:blip r:embed="rId5"/>
          <a:stretch>
            <a:fillRect/>
          </a:stretch>
        </p:blipFill>
        <p:spPr>
          <a:xfrm>
            <a:off x="5858117" y="1394794"/>
            <a:ext cx="2658086" cy="2627604"/>
          </a:xfrm>
          <a:prstGeom prst="rect">
            <a:avLst/>
          </a:prstGeom>
        </p:spPr>
      </p:pic>
      <p:sp>
        <p:nvSpPr>
          <p:cNvPr id="16" name="Rectangle 15">
            <a:extLst>
              <a:ext uri="{FF2B5EF4-FFF2-40B4-BE49-F238E27FC236}">
                <a16:creationId xmlns:a16="http://schemas.microsoft.com/office/drawing/2014/main" id="{7A28AA40-D524-4A41-8D06-1DAB65788815}"/>
              </a:ext>
            </a:extLst>
          </p:cNvPr>
          <p:cNvSpPr/>
          <p:nvPr/>
        </p:nvSpPr>
        <p:spPr>
          <a:xfrm>
            <a:off x="8556395" y="635980"/>
            <a:ext cx="3635605" cy="738664"/>
          </a:xfrm>
          <a:prstGeom prst="rect">
            <a:avLst/>
          </a:prstGeom>
        </p:spPr>
        <p:txBody>
          <a:bodyPr wrap="square">
            <a:spAutoFit/>
          </a:bodyPr>
          <a:lstStyle/>
          <a:p>
            <a:pPr lvl="0" algn="ctr"/>
            <a:r>
              <a:rPr lang="en-US" sz="1400" b="1" dirty="0">
                <a:solidFill>
                  <a:schemeClr val="dk1"/>
                </a:solidFill>
                <a:latin typeface="Candara" panose="020E0502030303020204" pitchFamily="34" charset="0"/>
                <a:ea typeface="Calibri"/>
                <a:cs typeface="Calibri"/>
                <a:sym typeface="Calibri"/>
              </a:rPr>
              <a:t>Silver NPs against </a:t>
            </a:r>
            <a:r>
              <a:rPr lang="en-US" sz="1400" b="1" i="1" dirty="0">
                <a:solidFill>
                  <a:schemeClr val="dk1"/>
                </a:solidFill>
                <a:latin typeface="Candara" panose="020E0502030303020204" pitchFamily="34" charset="0"/>
                <a:ea typeface="Calibri"/>
                <a:cs typeface="Calibri"/>
                <a:sym typeface="Calibri"/>
              </a:rPr>
              <a:t>P. </a:t>
            </a:r>
            <a:r>
              <a:rPr lang="en-US" sz="1400" b="1" i="1" dirty="0">
                <a:latin typeface="Candara" panose="020E0502030303020204" pitchFamily="34" charset="0"/>
                <a:ea typeface="Times New Roman"/>
                <a:cs typeface="Times New Roman"/>
                <a:sym typeface="Times New Roman"/>
              </a:rPr>
              <a:t>aeruginosa</a:t>
            </a:r>
            <a:endParaRPr lang="en-US" sz="1400" b="1" i="1" dirty="0">
              <a:solidFill>
                <a:schemeClr val="dk1"/>
              </a:solidFill>
              <a:latin typeface="Candara" panose="020E0502030303020204" pitchFamily="34" charset="0"/>
              <a:ea typeface="Calibri"/>
              <a:cs typeface="Calibri"/>
              <a:sym typeface="Calibri"/>
            </a:endParaRPr>
          </a:p>
          <a:p>
            <a:pPr lvl="0" algn="ctr"/>
            <a:r>
              <a:rPr lang="en-US" sz="1400" b="1" i="1" dirty="0">
                <a:solidFill>
                  <a:srgbClr val="FF0000"/>
                </a:solidFill>
                <a:latin typeface="Candara" panose="020E0502030303020204" pitchFamily="34" charset="0"/>
                <a:ea typeface="Calibri"/>
                <a:cs typeface="Calibri"/>
                <a:sym typeface="Calibri"/>
              </a:rPr>
              <a:t>in simulated wound environment</a:t>
            </a:r>
            <a:endParaRPr lang="en-US" sz="1400" b="1" dirty="0">
              <a:solidFill>
                <a:srgbClr val="FF0000"/>
              </a:solidFill>
              <a:latin typeface="Candara" panose="020E0502030303020204" pitchFamily="34" charset="0"/>
            </a:endParaRPr>
          </a:p>
          <a:p>
            <a:pPr lvl="0" algn="ctr"/>
            <a:r>
              <a:rPr lang="en-US" sz="1400" b="1" dirty="0">
                <a:solidFill>
                  <a:schemeClr val="dk1"/>
                </a:solidFill>
                <a:latin typeface="Candara" panose="020E0502030303020204" pitchFamily="34" charset="0"/>
                <a:ea typeface="Calibri"/>
                <a:cs typeface="Calibri"/>
                <a:sym typeface="Calibri"/>
              </a:rPr>
              <a:t>(Extracellular thiols added to petri dish)</a:t>
            </a:r>
            <a:endParaRPr lang="en-US" sz="1400" b="1" dirty="0">
              <a:latin typeface="Candara" panose="020E0502030303020204" pitchFamily="34" charset="0"/>
            </a:endParaRPr>
          </a:p>
        </p:txBody>
      </p:sp>
      <p:pic>
        <p:nvPicPr>
          <p:cNvPr id="17" name="Picture 16">
            <a:extLst>
              <a:ext uri="{FF2B5EF4-FFF2-40B4-BE49-F238E27FC236}">
                <a16:creationId xmlns:a16="http://schemas.microsoft.com/office/drawing/2014/main" id="{143D2C00-ADAD-440D-B091-B86ED66653C6}"/>
              </a:ext>
            </a:extLst>
          </p:cNvPr>
          <p:cNvPicPr>
            <a:picLocks noChangeAspect="1"/>
          </p:cNvPicPr>
          <p:nvPr/>
        </p:nvPicPr>
        <p:blipFill>
          <a:blip r:embed="rId6"/>
          <a:stretch>
            <a:fillRect/>
          </a:stretch>
        </p:blipFill>
        <p:spPr>
          <a:xfrm>
            <a:off x="8933029" y="1390375"/>
            <a:ext cx="2731245" cy="2688569"/>
          </a:xfrm>
          <a:prstGeom prst="rect">
            <a:avLst/>
          </a:prstGeom>
        </p:spPr>
      </p:pic>
      <p:pic>
        <p:nvPicPr>
          <p:cNvPr id="10" name="Picture 9">
            <a:extLst>
              <a:ext uri="{FF2B5EF4-FFF2-40B4-BE49-F238E27FC236}">
                <a16:creationId xmlns:a16="http://schemas.microsoft.com/office/drawing/2014/main" id="{A53BE078-BCBB-41B3-B453-51A75E0FD8B9}"/>
              </a:ext>
            </a:extLst>
          </p:cNvPr>
          <p:cNvPicPr>
            <a:picLocks noChangeAspect="1"/>
          </p:cNvPicPr>
          <p:nvPr/>
        </p:nvPicPr>
        <p:blipFill rotWithShape="1">
          <a:blip r:embed="rId7"/>
          <a:srcRect t="40273" b="32959"/>
          <a:stretch/>
        </p:blipFill>
        <p:spPr>
          <a:xfrm>
            <a:off x="1364249" y="3394091"/>
            <a:ext cx="1436780" cy="384605"/>
          </a:xfrm>
          <a:prstGeom prst="rect">
            <a:avLst/>
          </a:prstGeom>
        </p:spPr>
      </p:pic>
      <p:pic>
        <p:nvPicPr>
          <p:cNvPr id="6" name="Picture 5">
            <a:extLst>
              <a:ext uri="{FF2B5EF4-FFF2-40B4-BE49-F238E27FC236}">
                <a16:creationId xmlns:a16="http://schemas.microsoft.com/office/drawing/2014/main" id="{DF18110D-BBE8-4D09-9963-1E4B9E2D3EB7}"/>
              </a:ext>
            </a:extLst>
          </p:cNvPr>
          <p:cNvPicPr>
            <a:picLocks noChangeAspect="1"/>
          </p:cNvPicPr>
          <p:nvPr/>
        </p:nvPicPr>
        <p:blipFill>
          <a:blip r:embed="rId8"/>
          <a:stretch>
            <a:fillRect/>
          </a:stretch>
        </p:blipFill>
        <p:spPr>
          <a:xfrm>
            <a:off x="1093568" y="3703713"/>
            <a:ext cx="1231499" cy="1042506"/>
          </a:xfrm>
          <a:prstGeom prst="rect">
            <a:avLst/>
          </a:prstGeom>
        </p:spPr>
      </p:pic>
      <p:pic>
        <p:nvPicPr>
          <p:cNvPr id="8" name="Picture 7">
            <a:extLst>
              <a:ext uri="{FF2B5EF4-FFF2-40B4-BE49-F238E27FC236}">
                <a16:creationId xmlns:a16="http://schemas.microsoft.com/office/drawing/2014/main" id="{54DC9892-C894-412E-BEF8-172AE73767FC}"/>
              </a:ext>
            </a:extLst>
          </p:cNvPr>
          <p:cNvPicPr>
            <a:picLocks noChangeAspect="1"/>
          </p:cNvPicPr>
          <p:nvPr/>
        </p:nvPicPr>
        <p:blipFill>
          <a:blip r:embed="rId9"/>
          <a:stretch>
            <a:fillRect/>
          </a:stretch>
        </p:blipFill>
        <p:spPr>
          <a:xfrm>
            <a:off x="2604792" y="1532309"/>
            <a:ext cx="768163" cy="768163"/>
          </a:xfrm>
          <a:prstGeom prst="rect">
            <a:avLst/>
          </a:prstGeom>
        </p:spPr>
      </p:pic>
      <p:pic>
        <p:nvPicPr>
          <p:cNvPr id="2" name="Picture 1">
            <a:extLst>
              <a:ext uri="{FF2B5EF4-FFF2-40B4-BE49-F238E27FC236}">
                <a16:creationId xmlns:a16="http://schemas.microsoft.com/office/drawing/2014/main" id="{3A948700-EB24-4975-BD18-72B813C814F5}"/>
              </a:ext>
            </a:extLst>
          </p:cNvPr>
          <p:cNvPicPr>
            <a:picLocks noChangeAspect="1"/>
          </p:cNvPicPr>
          <p:nvPr/>
        </p:nvPicPr>
        <p:blipFill>
          <a:blip r:embed="rId10"/>
          <a:stretch>
            <a:fillRect/>
          </a:stretch>
        </p:blipFill>
        <p:spPr>
          <a:xfrm>
            <a:off x="1673873" y="627639"/>
            <a:ext cx="975445" cy="975445"/>
          </a:xfrm>
          <a:prstGeom prst="rect">
            <a:avLst/>
          </a:prstGeom>
        </p:spPr>
      </p:pic>
      <p:pic>
        <p:nvPicPr>
          <p:cNvPr id="12" name="Picture 11">
            <a:extLst>
              <a:ext uri="{FF2B5EF4-FFF2-40B4-BE49-F238E27FC236}">
                <a16:creationId xmlns:a16="http://schemas.microsoft.com/office/drawing/2014/main" id="{6D867850-F14A-42A5-AE2E-E5D84DEE83BB}"/>
              </a:ext>
            </a:extLst>
          </p:cNvPr>
          <p:cNvPicPr>
            <a:picLocks noChangeAspect="1"/>
          </p:cNvPicPr>
          <p:nvPr/>
        </p:nvPicPr>
        <p:blipFill>
          <a:blip r:embed="rId11"/>
          <a:stretch>
            <a:fillRect/>
          </a:stretch>
        </p:blipFill>
        <p:spPr>
          <a:xfrm>
            <a:off x="3483586" y="1586614"/>
            <a:ext cx="1066892" cy="554784"/>
          </a:xfrm>
          <a:prstGeom prst="rect">
            <a:avLst/>
          </a:prstGeom>
        </p:spPr>
      </p:pic>
      <p:sp>
        <p:nvSpPr>
          <p:cNvPr id="19" name="Rectangle 18">
            <a:extLst>
              <a:ext uri="{FF2B5EF4-FFF2-40B4-BE49-F238E27FC236}">
                <a16:creationId xmlns:a16="http://schemas.microsoft.com/office/drawing/2014/main" id="{293E3E05-FBBB-4DA1-91D7-8EDE6159B662}"/>
              </a:ext>
            </a:extLst>
          </p:cNvPr>
          <p:cNvSpPr/>
          <p:nvPr/>
        </p:nvSpPr>
        <p:spPr>
          <a:xfrm>
            <a:off x="2181616" y="2534324"/>
            <a:ext cx="768162" cy="233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https://lh6.googleusercontent.com/RopUtQjOrWSoTiwW8nI7jw5cMs02NaXc_iEfAYurBnzrGZK3orX-jFhormySu50gE88Lv4rF2667Y0GkIngxfG6CiRokKST_IoQjwGS30cfuWWLr8VQrHe4vS3JHCKK3sBVt6L3ZA2k">
            <a:extLst>
              <a:ext uri="{FF2B5EF4-FFF2-40B4-BE49-F238E27FC236}">
                <a16:creationId xmlns:a16="http://schemas.microsoft.com/office/drawing/2014/main" id="{190179C7-7337-49E7-B0FF-FA3A509803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473" y="2017410"/>
            <a:ext cx="1007741" cy="1007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7A5CDDD-4344-4C62-8424-5A1E8797A3AD}"/>
              </a:ext>
            </a:extLst>
          </p:cNvPr>
          <p:cNvPicPr>
            <a:picLocks noChangeAspect="1"/>
          </p:cNvPicPr>
          <p:nvPr/>
        </p:nvPicPr>
        <p:blipFill>
          <a:blip r:embed="rId13"/>
          <a:stretch>
            <a:fillRect/>
          </a:stretch>
        </p:blipFill>
        <p:spPr>
          <a:xfrm>
            <a:off x="1893348" y="2307903"/>
            <a:ext cx="755970" cy="426757"/>
          </a:xfrm>
          <a:prstGeom prst="rect">
            <a:avLst/>
          </a:prstGeom>
        </p:spPr>
      </p:pic>
      <p:sp>
        <p:nvSpPr>
          <p:cNvPr id="20" name="Rectangle 19">
            <a:extLst>
              <a:ext uri="{FF2B5EF4-FFF2-40B4-BE49-F238E27FC236}">
                <a16:creationId xmlns:a16="http://schemas.microsoft.com/office/drawing/2014/main" id="{24CA19AE-64FC-43D3-8935-10AC42ABC5B5}"/>
              </a:ext>
            </a:extLst>
          </p:cNvPr>
          <p:cNvSpPr/>
          <p:nvPr/>
        </p:nvSpPr>
        <p:spPr>
          <a:xfrm>
            <a:off x="3930977" y="3913476"/>
            <a:ext cx="537328" cy="234318"/>
          </a:xfrm>
          <a:prstGeom prst="rect">
            <a:avLst/>
          </a:prstGeom>
          <a:solidFill>
            <a:srgbClr val="DF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8E970EE-4B7A-426C-A0B7-B7F0C34D4493}"/>
              </a:ext>
            </a:extLst>
          </p:cNvPr>
          <p:cNvPicPr>
            <a:picLocks noChangeAspect="1"/>
          </p:cNvPicPr>
          <p:nvPr/>
        </p:nvPicPr>
        <p:blipFill>
          <a:blip r:embed="rId14"/>
          <a:stretch>
            <a:fillRect/>
          </a:stretch>
        </p:blipFill>
        <p:spPr>
          <a:xfrm>
            <a:off x="3483991" y="4509523"/>
            <a:ext cx="1331020" cy="761863"/>
          </a:xfrm>
          <a:prstGeom prst="rect">
            <a:avLst/>
          </a:prstGeom>
        </p:spPr>
      </p:pic>
      <p:sp>
        <p:nvSpPr>
          <p:cNvPr id="22" name="Rectangle 21">
            <a:extLst>
              <a:ext uri="{FF2B5EF4-FFF2-40B4-BE49-F238E27FC236}">
                <a16:creationId xmlns:a16="http://schemas.microsoft.com/office/drawing/2014/main" id="{DC866384-1830-40B2-9E08-424E3589899A}"/>
              </a:ext>
            </a:extLst>
          </p:cNvPr>
          <p:cNvSpPr/>
          <p:nvPr/>
        </p:nvSpPr>
        <p:spPr>
          <a:xfrm>
            <a:off x="1364249" y="68044"/>
            <a:ext cx="11948381" cy="492443"/>
          </a:xfrm>
          <a:prstGeom prst="rect">
            <a:avLst/>
          </a:prstGeom>
        </p:spPr>
        <p:txBody>
          <a:bodyPr wrap="square">
            <a:spAutoFit/>
          </a:bodyPr>
          <a:lstStyle/>
          <a:p>
            <a:pPr lvl="0"/>
            <a:r>
              <a:rPr lang="en-US" sz="2600" b="1" dirty="0">
                <a:solidFill>
                  <a:srgbClr val="0070C0"/>
                </a:solidFill>
                <a:effectLst>
                  <a:outerShdw blurRad="38100" dist="38100" dir="2700000" algn="tl">
                    <a:srgbClr val="000000">
                      <a:alpha val="43137"/>
                    </a:srgbClr>
                  </a:outerShdw>
                </a:effectLst>
                <a:latin typeface="Candara" panose="020E0502030303020204" pitchFamily="34" charset="0"/>
              </a:rPr>
              <a:t>Th</a:t>
            </a:r>
            <a:r>
              <a:rPr lang="en-US" sz="2400" b="1" dirty="0">
                <a:solidFill>
                  <a:srgbClr val="0070C0"/>
                </a:solidFill>
                <a:effectLst>
                  <a:outerShdw blurRad="38100" dist="38100" dir="2700000" algn="tl">
                    <a:srgbClr val="000000">
                      <a:alpha val="43137"/>
                    </a:srgbClr>
                  </a:outerShdw>
                </a:effectLst>
                <a:latin typeface="Candara" panose="020E0502030303020204" pitchFamily="34" charset="0"/>
              </a:rPr>
              <a:t>e Problem with Silver Dressings: They do not work in the wound environment </a:t>
            </a:r>
          </a:p>
        </p:txBody>
      </p:sp>
      <p:sp>
        <p:nvSpPr>
          <p:cNvPr id="23" name="Google Shape;580;p24">
            <a:extLst>
              <a:ext uri="{FF2B5EF4-FFF2-40B4-BE49-F238E27FC236}">
                <a16:creationId xmlns:a16="http://schemas.microsoft.com/office/drawing/2014/main" id="{A2CF7EC9-675D-4ED4-86A4-240EC96B050F}"/>
              </a:ext>
            </a:extLst>
          </p:cNvPr>
          <p:cNvSpPr/>
          <p:nvPr/>
        </p:nvSpPr>
        <p:spPr>
          <a:xfrm>
            <a:off x="376884" y="76651"/>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Rectangle 23">
            <a:extLst>
              <a:ext uri="{FF2B5EF4-FFF2-40B4-BE49-F238E27FC236}">
                <a16:creationId xmlns:a16="http://schemas.microsoft.com/office/drawing/2014/main" id="{FD40BF8F-8D84-4BFD-BACA-343286362A21}"/>
              </a:ext>
            </a:extLst>
          </p:cNvPr>
          <p:cNvSpPr/>
          <p:nvPr/>
        </p:nvSpPr>
        <p:spPr>
          <a:xfrm>
            <a:off x="6921712" y="4277873"/>
            <a:ext cx="2890535" cy="523220"/>
          </a:xfrm>
          <a:prstGeom prst="rect">
            <a:avLst/>
          </a:prstGeom>
          <a:ln>
            <a:solidFill>
              <a:schemeClr val="accent1"/>
            </a:solidFill>
          </a:ln>
        </p:spPr>
        <p:txBody>
          <a:bodyPr wrap="none">
            <a:spAutoFit/>
          </a:bodyPr>
          <a:lstStyle/>
          <a:p>
            <a:pPr lvl="0"/>
            <a:r>
              <a:rPr lang="it-IT" sz="1400" b="1" dirty="0">
                <a:solidFill>
                  <a:schemeClr val="dk1"/>
                </a:solidFill>
                <a:latin typeface="Candara" panose="020E0502030303020204" pitchFamily="34" charset="0"/>
                <a:ea typeface="Calibri"/>
                <a:cs typeface="Calibri"/>
                <a:sym typeface="Calibri"/>
              </a:rPr>
              <a:t>Silver works great against bacteria </a:t>
            </a:r>
          </a:p>
          <a:p>
            <a:pPr lvl="0"/>
            <a:r>
              <a:rPr lang="it-IT" sz="1400" b="1" u="sng" dirty="0">
                <a:solidFill>
                  <a:schemeClr val="dk1"/>
                </a:solidFill>
                <a:latin typeface="Candara" panose="020E0502030303020204" pitchFamily="34" charset="0"/>
                <a:ea typeface="Calibri"/>
                <a:cs typeface="Calibri"/>
                <a:sym typeface="Calibri"/>
              </a:rPr>
              <a:t>In a petri dish </a:t>
            </a:r>
          </a:p>
        </p:txBody>
      </p:sp>
      <p:sp>
        <p:nvSpPr>
          <p:cNvPr id="25" name="Rectangle 24">
            <a:extLst>
              <a:ext uri="{FF2B5EF4-FFF2-40B4-BE49-F238E27FC236}">
                <a16:creationId xmlns:a16="http://schemas.microsoft.com/office/drawing/2014/main" id="{CA902106-067F-45B8-9C32-AE2E38082EFD}"/>
              </a:ext>
            </a:extLst>
          </p:cNvPr>
          <p:cNvSpPr/>
          <p:nvPr/>
        </p:nvSpPr>
        <p:spPr>
          <a:xfrm>
            <a:off x="6165671" y="4891054"/>
            <a:ext cx="5166799" cy="738664"/>
          </a:xfrm>
          <a:prstGeom prst="rect">
            <a:avLst/>
          </a:prstGeom>
          <a:ln>
            <a:solidFill>
              <a:schemeClr val="accent1"/>
            </a:solidFill>
          </a:ln>
        </p:spPr>
        <p:txBody>
          <a:bodyPr wrap="none">
            <a:spAutoFit/>
          </a:bodyPr>
          <a:lstStyle/>
          <a:p>
            <a:pPr lvl="0"/>
            <a:r>
              <a:rPr lang="it-IT" sz="1400" b="1" dirty="0">
                <a:solidFill>
                  <a:schemeClr val="dk1"/>
                </a:solidFill>
                <a:latin typeface="Candara" panose="020E0502030303020204" pitchFamily="34" charset="0"/>
                <a:ea typeface="Calibri"/>
                <a:cs typeface="Calibri"/>
                <a:sym typeface="Calibri"/>
              </a:rPr>
              <a:t>When you add human wound fluid (</a:t>
            </a:r>
            <a:r>
              <a:rPr lang="it-IT" sz="1400" b="1" dirty="0">
                <a:solidFill>
                  <a:srgbClr val="FF0000"/>
                </a:solidFill>
                <a:latin typeface="Candara" panose="020E0502030303020204" pitchFamily="34" charset="0"/>
                <a:ea typeface="Calibri"/>
                <a:cs typeface="Calibri"/>
                <a:sym typeface="Calibri"/>
              </a:rPr>
              <a:t>GSH</a:t>
            </a:r>
            <a:r>
              <a:rPr lang="it-IT" sz="1400" b="1" dirty="0">
                <a:solidFill>
                  <a:schemeClr val="dk1"/>
                </a:solidFill>
                <a:latin typeface="Candara" panose="020E0502030303020204" pitchFamily="34" charset="0"/>
                <a:ea typeface="Calibri"/>
                <a:cs typeface="Calibri"/>
                <a:sym typeface="Calibri"/>
              </a:rPr>
              <a:t>), which have compunds</a:t>
            </a:r>
          </a:p>
          <a:p>
            <a:pPr lvl="0"/>
            <a:r>
              <a:rPr lang="it-IT" sz="1400" b="1" dirty="0">
                <a:solidFill>
                  <a:schemeClr val="dk1"/>
                </a:solidFill>
                <a:latin typeface="Candara" panose="020E0502030303020204" pitchFamily="34" charset="0"/>
                <a:ea typeface="Calibri"/>
                <a:cs typeface="Calibri"/>
                <a:sym typeface="Calibri"/>
              </a:rPr>
              <a:t> (extracellular Thiols) to the petri dish, those compounds bind</a:t>
            </a:r>
          </a:p>
          <a:p>
            <a:pPr lvl="0"/>
            <a:r>
              <a:rPr lang="it-IT" sz="1400" b="1" dirty="0">
                <a:solidFill>
                  <a:schemeClr val="dk1"/>
                </a:solidFill>
                <a:latin typeface="Candara" panose="020E0502030303020204" pitchFamily="34" charset="0"/>
                <a:ea typeface="Calibri"/>
                <a:cs typeface="Calibri"/>
                <a:sym typeface="Calibri"/>
              </a:rPr>
              <a:t>to silver: </a:t>
            </a:r>
            <a:r>
              <a:rPr lang="it-IT" sz="1400" b="1" dirty="0">
                <a:solidFill>
                  <a:srgbClr val="FF0000"/>
                </a:solidFill>
                <a:latin typeface="Candara" panose="020E0502030303020204" pitchFamily="34" charset="0"/>
                <a:ea typeface="Calibri"/>
                <a:cs typeface="Calibri"/>
                <a:sym typeface="Calibri"/>
              </a:rPr>
              <a:t>silver cannot kill bacteria anymore</a:t>
            </a:r>
          </a:p>
        </p:txBody>
      </p:sp>
      <p:sp>
        <p:nvSpPr>
          <p:cNvPr id="26" name="Rectangle 25">
            <a:extLst>
              <a:ext uri="{FF2B5EF4-FFF2-40B4-BE49-F238E27FC236}">
                <a16:creationId xmlns:a16="http://schemas.microsoft.com/office/drawing/2014/main" id="{0B8BC712-DBA3-45CE-8BAA-EE497FED498B}"/>
              </a:ext>
            </a:extLst>
          </p:cNvPr>
          <p:cNvSpPr/>
          <p:nvPr/>
        </p:nvSpPr>
        <p:spPr>
          <a:xfrm>
            <a:off x="6262638" y="5693333"/>
            <a:ext cx="5070619" cy="954107"/>
          </a:xfrm>
          <a:prstGeom prst="rect">
            <a:avLst/>
          </a:prstGeom>
          <a:ln>
            <a:solidFill>
              <a:schemeClr val="accent1"/>
            </a:solidFill>
          </a:ln>
        </p:spPr>
        <p:txBody>
          <a:bodyPr wrap="none">
            <a:spAutoFit/>
          </a:bodyPr>
          <a:lstStyle/>
          <a:p>
            <a:pPr lvl="0"/>
            <a:r>
              <a:rPr lang="it-IT" sz="1400" b="1" dirty="0">
                <a:solidFill>
                  <a:schemeClr val="dk1"/>
                </a:solidFill>
                <a:latin typeface="Candara" panose="020E0502030303020204" pitchFamily="34" charset="0"/>
                <a:ea typeface="Calibri"/>
                <a:cs typeface="Calibri"/>
                <a:sym typeface="Calibri"/>
              </a:rPr>
              <a:t>All of the major wound care players (left) have silver dressings. </a:t>
            </a:r>
          </a:p>
          <a:p>
            <a:pPr lvl="0"/>
            <a:r>
              <a:rPr lang="it-IT" sz="1400" b="1" u="sng" dirty="0">
                <a:solidFill>
                  <a:schemeClr val="dk1"/>
                </a:solidFill>
                <a:latin typeface="Candara" panose="020E0502030303020204" pitchFamily="34" charset="0"/>
                <a:ea typeface="Calibri"/>
                <a:cs typeface="Calibri"/>
                <a:sym typeface="Calibri"/>
              </a:rPr>
              <a:t>Silver is absolutely proven to shut down when it interacts with </a:t>
            </a:r>
          </a:p>
          <a:p>
            <a:pPr lvl="0"/>
            <a:r>
              <a:rPr lang="it-IT" sz="1400" b="1" u="sng" dirty="0">
                <a:solidFill>
                  <a:schemeClr val="dk1"/>
                </a:solidFill>
                <a:latin typeface="Candara" panose="020E0502030303020204" pitchFamily="34" charset="0"/>
                <a:ea typeface="Calibri"/>
                <a:cs typeface="Calibri"/>
                <a:sym typeface="Calibri"/>
              </a:rPr>
              <a:t>blood and wound fluid</a:t>
            </a:r>
            <a:r>
              <a:rPr lang="it-IT" sz="1400" b="1" u="sng" dirty="0">
                <a:latin typeface="Candara" panose="020E0502030303020204" pitchFamily="34" charset="0"/>
                <a:ea typeface="Calibri"/>
                <a:cs typeface="Calibri"/>
                <a:sym typeface="Calibri"/>
              </a:rPr>
              <a:t>. </a:t>
            </a:r>
            <a:r>
              <a:rPr lang="it-IT" sz="1400" b="1" i="1" dirty="0">
                <a:solidFill>
                  <a:srgbClr val="FF0000"/>
                </a:solidFill>
                <a:latin typeface="Candara" panose="020E0502030303020204" pitchFamily="34" charset="0"/>
                <a:ea typeface="Calibri"/>
                <a:cs typeface="Calibri"/>
                <a:sym typeface="Calibri"/>
              </a:rPr>
              <a:t>Every advanced dressing to the left is a </a:t>
            </a:r>
          </a:p>
          <a:p>
            <a:pPr lvl="0"/>
            <a:r>
              <a:rPr lang="it-IT" sz="1400" b="1" i="1" dirty="0">
                <a:solidFill>
                  <a:srgbClr val="FF0000"/>
                </a:solidFill>
                <a:latin typeface="Candara" panose="020E0502030303020204" pitchFamily="34" charset="0"/>
                <a:ea typeface="Calibri"/>
                <a:cs typeface="Calibri"/>
                <a:sym typeface="Calibri"/>
              </a:rPr>
              <a:t>glorified band-aid. </a:t>
            </a:r>
          </a:p>
        </p:txBody>
      </p:sp>
      <p:cxnSp>
        <p:nvCxnSpPr>
          <p:cNvPr id="27" name="Connector: Elbow 26">
            <a:extLst>
              <a:ext uri="{FF2B5EF4-FFF2-40B4-BE49-F238E27FC236}">
                <a16:creationId xmlns:a16="http://schemas.microsoft.com/office/drawing/2014/main" id="{F39EAF91-318B-4077-BE03-4CB53D46436F}"/>
              </a:ext>
            </a:extLst>
          </p:cNvPr>
          <p:cNvCxnSpPr>
            <a:cxnSpLocks/>
            <a:endCxn id="24" idx="1"/>
          </p:cNvCxnSpPr>
          <p:nvPr/>
        </p:nvCxnSpPr>
        <p:spPr>
          <a:xfrm rot="16200000" flipH="1">
            <a:off x="6412774" y="4030544"/>
            <a:ext cx="517085" cy="50079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C0FF827A-6762-401F-A49C-37CD425B6DD7}"/>
              </a:ext>
            </a:extLst>
          </p:cNvPr>
          <p:cNvCxnSpPr>
            <a:cxnSpLocks/>
            <a:endCxn id="25" idx="3"/>
          </p:cNvCxnSpPr>
          <p:nvPr/>
        </p:nvCxnSpPr>
        <p:spPr>
          <a:xfrm rot="5400000">
            <a:off x="10833143" y="4578271"/>
            <a:ext cx="1181442" cy="1827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DA3DCD1-7A32-4B4F-BA15-4707F37FAF2A}"/>
              </a:ext>
            </a:extLst>
          </p:cNvPr>
          <p:cNvCxnSpPr>
            <a:stCxn id="26" idx="1"/>
          </p:cNvCxnSpPr>
          <p:nvPr/>
        </p:nvCxnSpPr>
        <p:spPr>
          <a:xfrm flipH="1" flipV="1">
            <a:off x="4984376" y="4369020"/>
            <a:ext cx="1278262" cy="1801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704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2" name="Google Shape;579;p24">
            <a:extLst>
              <a:ext uri="{FF2B5EF4-FFF2-40B4-BE49-F238E27FC236}">
                <a16:creationId xmlns:a16="http://schemas.microsoft.com/office/drawing/2014/main" id="{0107F8BD-F9EA-4545-8BE2-42E5EBCEE975}"/>
              </a:ext>
            </a:extLst>
          </p:cNvPr>
          <p:cNvSpPr txBox="1"/>
          <p:nvPr/>
        </p:nvSpPr>
        <p:spPr>
          <a:xfrm>
            <a:off x="7464614" y="1783959"/>
            <a:ext cx="4087306" cy="2889114"/>
          </a:xfrm>
          <a:prstGeom prst="rect">
            <a:avLst/>
          </a:prstGeom>
        </p:spPr>
        <p:txBody>
          <a:bodyPr spcFirstLastPara="1" vert="horz" lIns="91440" tIns="45720" rIns="91440" bIns="45720" rtlCol="0" anchor="b" anchorCtr="0">
            <a:normAutofit fontScale="85000" lnSpcReduction="20000"/>
          </a:bodyPr>
          <a:lstStyle/>
          <a:p>
            <a:pPr marL="0" marR="0" lvl="0" indent="0">
              <a:lnSpc>
                <a:spcPct val="90000"/>
              </a:lnSpc>
              <a:spcBef>
                <a:spcPct val="0"/>
              </a:spcBef>
              <a:spcAft>
                <a:spcPts val="600"/>
              </a:spcAft>
              <a:buClr>
                <a:schemeClr val="dk1"/>
              </a:buClr>
              <a:buSzPts val="2400"/>
            </a:pPr>
            <a:r>
              <a:rPr lang="en-US" sz="3800" b="1" dirty="0">
                <a:latin typeface="+mj-lt"/>
                <a:ea typeface="+mj-ea"/>
                <a:cs typeface="+mj-cs"/>
                <a:sym typeface="Gill Sans"/>
              </a:rPr>
              <a:t>Necrotizing Fasciitis scheduled for BKA, Patient opted into clinical study using </a:t>
            </a:r>
            <a:r>
              <a:rPr lang="en-US" sz="3800" b="1" dirty="0" err="1">
                <a:latin typeface="+mj-lt"/>
                <a:ea typeface="+mj-ea"/>
                <a:cs typeface="+mj-cs"/>
                <a:sym typeface="Gill Sans"/>
              </a:rPr>
              <a:t>Nanogranex</a:t>
            </a:r>
            <a:r>
              <a:rPr lang="en-US" sz="3800" b="1" dirty="0">
                <a:latin typeface="+mj-lt"/>
                <a:ea typeface="+mj-ea"/>
                <a:cs typeface="+mj-cs"/>
                <a:sym typeface="Gill Sans"/>
              </a:rPr>
              <a:t>® After little success with Santyl ointment and I&amp;D</a:t>
            </a:r>
            <a:endParaRPr lang="en-US" sz="3800" b="1" dirty="0">
              <a:latin typeface="+mj-lt"/>
              <a:ea typeface="+mj-ea"/>
              <a:cs typeface="+mj-cs"/>
            </a:endParaRPr>
          </a:p>
        </p:txBody>
      </p:sp>
      <p:sp>
        <p:nvSpPr>
          <p:cNvPr id="47" name="Freeform: Shape 4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96DA187F-281C-4135-BE80-CA7DC1CE8EE3}"/>
              </a:ext>
            </a:extLst>
          </p:cNvPr>
          <p:cNvPicPr>
            <a:picLocks noChangeAspect="1"/>
          </p:cNvPicPr>
          <p:nvPr/>
        </p:nvPicPr>
        <p:blipFill rotWithShape="1">
          <a:blip r:embed="rId3"/>
          <a:srcRect t="12070" r="1" b="1109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9" name="TextBox 8">
            <a:extLst>
              <a:ext uri="{FF2B5EF4-FFF2-40B4-BE49-F238E27FC236}">
                <a16:creationId xmlns:a16="http://schemas.microsoft.com/office/drawing/2014/main" id="{4CA46A69-3514-4C71-BB4E-6ABE74530FDD}"/>
              </a:ext>
            </a:extLst>
          </p:cNvPr>
          <p:cNvSpPr txBox="1"/>
          <p:nvPr/>
        </p:nvSpPr>
        <p:spPr>
          <a:xfrm flipH="1">
            <a:off x="8199817" y="545285"/>
            <a:ext cx="3180269" cy="523220"/>
          </a:xfrm>
          <a:prstGeom prst="rect">
            <a:avLst/>
          </a:prstGeom>
          <a:noFill/>
        </p:spPr>
        <p:txBody>
          <a:bodyPr wrap="square" rtlCol="0">
            <a:spAutoFit/>
          </a:bodyPr>
          <a:lstStyle/>
          <a:p>
            <a:r>
              <a:rPr lang="en-US" sz="2800" dirty="0"/>
              <a:t>Case Study #1</a:t>
            </a:r>
          </a:p>
        </p:txBody>
      </p:sp>
    </p:spTree>
    <p:extLst>
      <p:ext uri="{BB962C8B-B14F-4D97-AF65-F5344CB8AC3E}">
        <p14:creationId xmlns:p14="http://schemas.microsoft.com/office/powerpoint/2010/main" val="391969770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C16B29-E409-4658-B488-CD8BB17F2D08}"/>
              </a:ext>
            </a:extLst>
          </p:cNvPr>
          <p:cNvSpPr/>
          <p:nvPr/>
        </p:nvSpPr>
        <p:spPr>
          <a:xfrm>
            <a:off x="980039" y="127164"/>
            <a:ext cx="10954778" cy="461665"/>
          </a:xfrm>
          <a:prstGeom prst="rect">
            <a:avLst/>
          </a:prstGeom>
        </p:spPr>
        <p:txBody>
          <a:bodyPr wrap="square">
            <a:spAutoFit/>
          </a:bodyPr>
          <a:lstStyle/>
          <a:p>
            <a:pPr lvl="0"/>
            <a:r>
              <a:rPr lang="en-US" sz="2400" b="1" dirty="0">
                <a:solidFill>
                  <a:srgbClr val="0070C0"/>
                </a:solidFill>
                <a:latin typeface="Candara" panose="020E0502030303020204" pitchFamily="34" charset="0"/>
                <a:ea typeface="Calibri"/>
                <a:cs typeface="Calibri"/>
                <a:sym typeface="Calibri"/>
              </a:rPr>
              <a:t>Introducing the world’s most powerful Silver sprayable wound gel: Nanogranex ®</a:t>
            </a:r>
            <a:endParaRPr lang="en-US" sz="2400" b="1" dirty="0">
              <a:solidFill>
                <a:srgbClr val="0070C0"/>
              </a:solidFill>
              <a:latin typeface="Candara" panose="020E0502030303020204" pitchFamily="34" charset="0"/>
            </a:endParaRPr>
          </a:p>
        </p:txBody>
      </p:sp>
      <p:sp>
        <p:nvSpPr>
          <p:cNvPr id="5" name="Google Shape;213;p16">
            <a:extLst>
              <a:ext uri="{FF2B5EF4-FFF2-40B4-BE49-F238E27FC236}">
                <a16:creationId xmlns:a16="http://schemas.microsoft.com/office/drawing/2014/main" id="{EA9A7DB2-C543-463B-A793-AB2153AF817C}"/>
              </a:ext>
            </a:extLst>
          </p:cNvPr>
          <p:cNvSpPr txBox="1"/>
          <p:nvPr/>
        </p:nvSpPr>
        <p:spPr>
          <a:xfrm>
            <a:off x="6253139" y="1828884"/>
            <a:ext cx="2089582" cy="461665"/>
          </a:xfrm>
          <a:prstGeom prst="rect">
            <a:avLst/>
          </a:prstGeom>
          <a:noFill/>
          <a:ln>
            <a:noFill/>
          </a:ln>
        </p:spPr>
        <p:txBody>
          <a:bodyPr spcFirstLastPara="1" wrap="square" lIns="91425" tIns="45700" rIns="91425" bIns="45700" anchor="t" anchorCtr="0">
            <a:noAutofit/>
          </a:bodyPr>
          <a:lstStyle/>
          <a:p>
            <a:pPr lvl="0" algn="ctr"/>
            <a:endParaRPr dirty="0">
              <a:latin typeface="Candara" panose="020E0502030303020204" pitchFamily="34" charset="0"/>
            </a:endParaRPr>
          </a:p>
        </p:txBody>
      </p:sp>
      <p:sp>
        <p:nvSpPr>
          <p:cNvPr id="15" name="Rectangle 14">
            <a:extLst>
              <a:ext uri="{FF2B5EF4-FFF2-40B4-BE49-F238E27FC236}">
                <a16:creationId xmlns:a16="http://schemas.microsoft.com/office/drawing/2014/main" id="{2B7D27C7-ABF0-41EE-B21E-5DBA147887FC}"/>
              </a:ext>
            </a:extLst>
          </p:cNvPr>
          <p:cNvSpPr/>
          <p:nvPr/>
        </p:nvSpPr>
        <p:spPr>
          <a:xfrm>
            <a:off x="1237222" y="796213"/>
            <a:ext cx="10954778" cy="1200329"/>
          </a:xfrm>
          <a:prstGeom prst="rect">
            <a:avLst/>
          </a:prstGeom>
          <a:ln w="19050">
            <a:noFill/>
          </a:ln>
        </p:spPr>
        <p:txBody>
          <a:bodyPr wrap="square">
            <a:spAutoFit/>
          </a:bodyPr>
          <a:lstStyle/>
          <a:p>
            <a:r>
              <a:rPr lang="en-US" b="1" dirty="0">
                <a:solidFill>
                  <a:schemeClr val="dk1"/>
                </a:solidFill>
                <a:latin typeface="Candara" panose="020E0502030303020204" pitchFamily="34" charset="0"/>
                <a:ea typeface="Calibri"/>
                <a:cs typeface="Calibri"/>
                <a:sym typeface="Calibri"/>
              </a:rPr>
              <a:t>Silver Nanoparticles </a:t>
            </a:r>
            <a:r>
              <a:rPr lang="en-US" dirty="0">
                <a:solidFill>
                  <a:schemeClr val="dk1"/>
                </a:solidFill>
                <a:latin typeface="Candara" panose="020E0502030303020204" pitchFamily="34" charset="0"/>
                <a:ea typeface="Calibri"/>
                <a:cs typeface="Calibri"/>
                <a:sym typeface="Calibri"/>
              </a:rPr>
              <a:t>vs. </a:t>
            </a:r>
            <a:r>
              <a:rPr lang="en-US" b="1" dirty="0">
                <a:solidFill>
                  <a:srgbClr val="0070C0"/>
                </a:solidFill>
                <a:latin typeface="Candara" panose="020E0502030303020204" pitchFamily="34" charset="0"/>
                <a:ea typeface="Calibri"/>
                <a:cs typeface="Calibri"/>
                <a:sym typeface="Calibri"/>
              </a:rPr>
              <a:t>Nanogranex® (Silver Nanoparticles + Molecule X)</a:t>
            </a:r>
          </a:p>
          <a:p>
            <a:pPr marL="285750" indent="-285750">
              <a:buFont typeface="Arial" panose="020B0604020202020204" pitchFamily="34" charset="0"/>
              <a:buChar char="•"/>
            </a:pPr>
            <a:r>
              <a:rPr lang="en-US" b="1" dirty="0">
                <a:solidFill>
                  <a:srgbClr val="0070C0"/>
                </a:solidFill>
                <a:latin typeface="Candara" panose="020E0502030303020204" pitchFamily="34" charset="0"/>
                <a:cs typeface="Calibri"/>
                <a:sym typeface="Calibri"/>
              </a:rPr>
              <a:t>Tested Against Pseudomonas Aeruginosa in the presence of human wound fluid components (GSH)</a:t>
            </a:r>
          </a:p>
          <a:p>
            <a:pPr marL="285750" indent="-285750">
              <a:buFont typeface="Arial" panose="020B0604020202020204" pitchFamily="34" charset="0"/>
              <a:buChar char="•"/>
            </a:pPr>
            <a:r>
              <a:rPr lang="en-US" b="1" dirty="0">
                <a:solidFill>
                  <a:srgbClr val="0070C0"/>
                </a:solidFill>
                <a:latin typeface="Candara" panose="020E0502030303020204" pitchFamily="34" charset="0"/>
                <a:cs typeface="Calibri"/>
                <a:sym typeface="Calibri"/>
              </a:rPr>
              <a:t>Minimum Inhibitory Zone test</a:t>
            </a:r>
            <a:endParaRPr lang="en-US" dirty="0">
              <a:latin typeface="Candara" panose="020E0502030303020204" pitchFamily="34" charset="0"/>
            </a:endParaRPr>
          </a:p>
          <a:p>
            <a:pPr lvl="0" algn="ctr"/>
            <a:endParaRPr lang="en-US" dirty="0">
              <a:latin typeface="Candara" panose="020E0502030303020204" pitchFamily="34" charset="0"/>
            </a:endParaRPr>
          </a:p>
        </p:txBody>
      </p:sp>
      <p:sp>
        <p:nvSpPr>
          <p:cNvPr id="8" name="Google Shape;580;p24">
            <a:extLst>
              <a:ext uri="{FF2B5EF4-FFF2-40B4-BE49-F238E27FC236}">
                <a16:creationId xmlns:a16="http://schemas.microsoft.com/office/drawing/2014/main" id="{B10D1CFC-45AE-4500-9997-ECBED7B12BB8}"/>
              </a:ext>
            </a:extLst>
          </p:cNvPr>
          <p:cNvSpPr/>
          <p:nvPr/>
        </p:nvSpPr>
        <p:spPr>
          <a:xfrm>
            <a:off x="172180" y="166890"/>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a:extLst>
              <a:ext uri="{FF2B5EF4-FFF2-40B4-BE49-F238E27FC236}">
                <a16:creationId xmlns:a16="http://schemas.microsoft.com/office/drawing/2014/main" id="{9E8C8C6F-2564-4EB6-99B6-AF003155F544}"/>
              </a:ext>
            </a:extLst>
          </p:cNvPr>
          <p:cNvPicPr>
            <a:picLocks noChangeAspect="1"/>
          </p:cNvPicPr>
          <p:nvPr/>
        </p:nvPicPr>
        <p:blipFill>
          <a:blip r:embed="rId2"/>
          <a:stretch>
            <a:fillRect/>
          </a:stretch>
        </p:blipFill>
        <p:spPr>
          <a:xfrm rot="5400000">
            <a:off x="4496831" y="1896086"/>
            <a:ext cx="3548946" cy="4186228"/>
          </a:xfrm>
          <a:prstGeom prst="rect">
            <a:avLst/>
          </a:prstGeom>
        </p:spPr>
      </p:pic>
      <p:sp>
        <p:nvSpPr>
          <p:cNvPr id="19" name="Rectangle 18">
            <a:extLst>
              <a:ext uri="{FF2B5EF4-FFF2-40B4-BE49-F238E27FC236}">
                <a16:creationId xmlns:a16="http://schemas.microsoft.com/office/drawing/2014/main" id="{C40C490B-A69C-4B68-A7DB-19B922DE99BD}"/>
              </a:ext>
            </a:extLst>
          </p:cNvPr>
          <p:cNvSpPr/>
          <p:nvPr/>
        </p:nvSpPr>
        <p:spPr>
          <a:xfrm>
            <a:off x="8763136" y="3389562"/>
            <a:ext cx="1917513" cy="430887"/>
          </a:xfrm>
          <a:prstGeom prst="rect">
            <a:avLst/>
          </a:prstGeom>
        </p:spPr>
        <p:txBody>
          <a:bodyPr wrap="none">
            <a:spAutoFit/>
          </a:bodyPr>
          <a:lstStyle/>
          <a:p>
            <a:r>
              <a:rPr lang="en-US" sz="2200" b="1" dirty="0">
                <a:solidFill>
                  <a:srgbClr val="0070C0"/>
                </a:solidFill>
                <a:latin typeface="Candara" panose="020E0502030303020204" pitchFamily="34" charset="0"/>
                <a:ea typeface="Calibri"/>
                <a:cs typeface="Calibri"/>
                <a:sym typeface="Calibri"/>
              </a:rPr>
              <a:t>Nanogranex ®</a:t>
            </a:r>
            <a:endParaRPr lang="en-US" sz="2200" dirty="0"/>
          </a:p>
        </p:txBody>
      </p:sp>
      <p:cxnSp>
        <p:nvCxnSpPr>
          <p:cNvPr id="21" name="Straight Connector 20">
            <a:extLst>
              <a:ext uri="{FF2B5EF4-FFF2-40B4-BE49-F238E27FC236}">
                <a16:creationId xmlns:a16="http://schemas.microsoft.com/office/drawing/2014/main" id="{03F6C918-3F10-4D0C-88DC-EC301F84B62E}"/>
              </a:ext>
            </a:extLst>
          </p:cNvPr>
          <p:cNvCxnSpPr>
            <a:cxnSpLocks/>
            <a:stCxn id="19" idx="1"/>
          </p:cNvCxnSpPr>
          <p:nvPr/>
        </p:nvCxnSpPr>
        <p:spPr>
          <a:xfrm flipH="1" flipV="1">
            <a:off x="7371326" y="3318595"/>
            <a:ext cx="1391810" cy="274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2323C6-2280-41A1-8B74-2FA4188AF195}"/>
              </a:ext>
            </a:extLst>
          </p:cNvPr>
          <p:cNvCxnSpPr>
            <a:cxnSpLocks/>
            <a:stCxn id="19" idx="1"/>
          </p:cNvCxnSpPr>
          <p:nvPr/>
        </p:nvCxnSpPr>
        <p:spPr>
          <a:xfrm flipH="1">
            <a:off x="7558168" y="3593210"/>
            <a:ext cx="1204968" cy="442531"/>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63FB402-3390-4E5C-81E6-4FD332C1D62F}"/>
              </a:ext>
            </a:extLst>
          </p:cNvPr>
          <p:cNvSpPr/>
          <p:nvPr/>
        </p:nvSpPr>
        <p:spPr>
          <a:xfrm>
            <a:off x="1102416" y="3234660"/>
            <a:ext cx="2888932" cy="923330"/>
          </a:xfrm>
          <a:prstGeom prst="rect">
            <a:avLst/>
          </a:prstGeom>
        </p:spPr>
        <p:txBody>
          <a:bodyPr wrap="none">
            <a:spAutoFit/>
          </a:bodyPr>
          <a:lstStyle/>
          <a:p>
            <a:r>
              <a:rPr lang="en-US" b="1" dirty="0">
                <a:solidFill>
                  <a:schemeClr val="dk1"/>
                </a:solidFill>
                <a:latin typeface="Candara" panose="020E0502030303020204" pitchFamily="34" charset="0"/>
                <a:ea typeface="Calibri"/>
                <a:cs typeface="Calibri"/>
                <a:sym typeface="Calibri"/>
              </a:rPr>
              <a:t>Silver Nanoparticles</a:t>
            </a:r>
          </a:p>
          <a:p>
            <a:r>
              <a:rPr lang="en-US" b="1" dirty="0">
                <a:solidFill>
                  <a:schemeClr val="dk1"/>
                </a:solidFill>
                <a:latin typeface="Candara" panose="020E0502030303020204" pitchFamily="34" charset="0"/>
                <a:ea typeface="Calibri"/>
                <a:cs typeface="Calibri"/>
                <a:sym typeface="Calibri"/>
              </a:rPr>
              <a:t>currently Used in Advanced</a:t>
            </a:r>
          </a:p>
          <a:p>
            <a:r>
              <a:rPr lang="en-US" b="1" dirty="0">
                <a:solidFill>
                  <a:schemeClr val="dk1"/>
                </a:solidFill>
                <a:latin typeface="Candara" panose="020E0502030303020204" pitchFamily="34" charset="0"/>
                <a:ea typeface="Calibri"/>
                <a:cs typeface="Calibri"/>
                <a:sym typeface="Calibri"/>
              </a:rPr>
              <a:t>Wound Care dressings  </a:t>
            </a:r>
            <a:endParaRPr lang="en-US" dirty="0"/>
          </a:p>
        </p:txBody>
      </p:sp>
      <p:cxnSp>
        <p:nvCxnSpPr>
          <p:cNvPr id="33" name="Straight Connector 32">
            <a:extLst>
              <a:ext uri="{FF2B5EF4-FFF2-40B4-BE49-F238E27FC236}">
                <a16:creationId xmlns:a16="http://schemas.microsoft.com/office/drawing/2014/main" id="{4E97E8AE-E5F4-490B-8F8A-A3C34D5408AA}"/>
              </a:ext>
            </a:extLst>
          </p:cNvPr>
          <p:cNvCxnSpPr>
            <a:cxnSpLocks/>
            <a:stCxn id="25" idx="3"/>
          </p:cNvCxnSpPr>
          <p:nvPr/>
        </p:nvCxnSpPr>
        <p:spPr>
          <a:xfrm>
            <a:off x="3991348" y="3696325"/>
            <a:ext cx="1411827" cy="672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2A8756C-7984-4150-9E7A-3BBBBDABE1C7}"/>
              </a:ext>
            </a:extLst>
          </p:cNvPr>
          <p:cNvCxnSpPr>
            <a:cxnSpLocks/>
          </p:cNvCxnSpPr>
          <p:nvPr/>
        </p:nvCxnSpPr>
        <p:spPr>
          <a:xfrm flipV="1">
            <a:off x="3991348" y="3365970"/>
            <a:ext cx="1413066" cy="330353"/>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CCD32C57-C7C1-4DD5-BE0F-B06ECDA18405}"/>
              </a:ext>
            </a:extLst>
          </p:cNvPr>
          <p:cNvSpPr/>
          <p:nvPr/>
        </p:nvSpPr>
        <p:spPr>
          <a:xfrm>
            <a:off x="980039" y="6361504"/>
            <a:ext cx="10334880" cy="369332"/>
          </a:xfrm>
          <a:prstGeom prst="rect">
            <a:avLst/>
          </a:prstGeom>
          <a:solidFill>
            <a:srgbClr val="FFFF00"/>
          </a:solidFill>
        </p:spPr>
        <p:txBody>
          <a:bodyPr wrap="none">
            <a:spAutoFit/>
          </a:bodyPr>
          <a:lstStyle/>
          <a:p>
            <a:r>
              <a:rPr lang="en-US" b="1" dirty="0">
                <a:solidFill>
                  <a:srgbClr val="0070C0"/>
                </a:solidFill>
                <a:latin typeface="Candara" panose="020E0502030303020204" pitchFamily="34" charset="0"/>
                <a:cs typeface="Calibri"/>
                <a:sym typeface="Calibri"/>
              </a:rPr>
              <a:t>Conclusion: The first &amp; only silver dressing to maintain </a:t>
            </a:r>
            <a:r>
              <a:rPr lang="en-US" b="1" u="sng" dirty="0">
                <a:solidFill>
                  <a:srgbClr val="0070C0"/>
                </a:solidFill>
                <a:latin typeface="Candara" panose="020E0502030303020204" pitchFamily="34" charset="0"/>
                <a:cs typeface="Calibri"/>
                <a:sym typeface="Calibri"/>
              </a:rPr>
              <a:t>100% potency </a:t>
            </a:r>
            <a:r>
              <a:rPr lang="en-US" b="1" dirty="0">
                <a:solidFill>
                  <a:srgbClr val="0070C0"/>
                </a:solidFill>
                <a:latin typeface="Candara" panose="020E0502030303020204" pitchFamily="34" charset="0"/>
                <a:cs typeface="Calibri"/>
                <a:sym typeface="Calibri"/>
              </a:rPr>
              <a:t>in the human wound environment </a:t>
            </a:r>
            <a:endParaRPr lang="en-US" dirty="0"/>
          </a:p>
        </p:txBody>
      </p:sp>
    </p:spTree>
    <p:extLst>
      <p:ext uri="{BB962C8B-B14F-4D97-AF65-F5344CB8AC3E}">
        <p14:creationId xmlns:p14="http://schemas.microsoft.com/office/powerpoint/2010/main" val="40726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A8D6C5-F5D6-4016-8284-DB97013806A0}"/>
              </a:ext>
            </a:extLst>
          </p:cNvPr>
          <p:cNvPicPr>
            <a:picLocks noChangeAspect="1"/>
          </p:cNvPicPr>
          <p:nvPr/>
        </p:nvPicPr>
        <p:blipFill rotWithShape="1">
          <a:blip r:embed="rId2"/>
          <a:srcRect l="23075" r="30387"/>
          <a:stretch/>
        </p:blipFill>
        <p:spPr>
          <a:xfrm>
            <a:off x="8158181" y="1517181"/>
            <a:ext cx="1400039" cy="2006612"/>
          </a:xfrm>
          <a:prstGeom prst="rect">
            <a:avLst/>
          </a:prstGeom>
        </p:spPr>
      </p:pic>
      <p:pic>
        <p:nvPicPr>
          <p:cNvPr id="3" name="Picture 2">
            <a:extLst>
              <a:ext uri="{FF2B5EF4-FFF2-40B4-BE49-F238E27FC236}">
                <a16:creationId xmlns:a16="http://schemas.microsoft.com/office/drawing/2014/main" id="{E0F7C51E-FC40-4425-BC0D-3C30AAD9437D}"/>
              </a:ext>
            </a:extLst>
          </p:cNvPr>
          <p:cNvPicPr>
            <a:picLocks noChangeAspect="1"/>
          </p:cNvPicPr>
          <p:nvPr/>
        </p:nvPicPr>
        <p:blipFill>
          <a:blip r:embed="rId3"/>
          <a:stretch>
            <a:fillRect/>
          </a:stretch>
        </p:blipFill>
        <p:spPr>
          <a:xfrm>
            <a:off x="463160" y="3429000"/>
            <a:ext cx="5389331" cy="3194581"/>
          </a:xfrm>
          <a:prstGeom prst="rect">
            <a:avLst/>
          </a:prstGeom>
        </p:spPr>
      </p:pic>
      <p:pic>
        <p:nvPicPr>
          <p:cNvPr id="4" name="Picture 3">
            <a:extLst>
              <a:ext uri="{FF2B5EF4-FFF2-40B4-BE49-F238E27FC236}">
                <a16:creationId xmlns:a16="http://schemas.microsoft.com/office/drawing/2014/main" id="{E0B420AD-4AD4-4DFF-A38F-E1FF93597902}"/>
              </a:ext>
            </a:extLst>
          </p:cNvPr>
          <p:cNvPicPr>
            <a:picLocks noChangeAspect="1"/>
          </p:cNvPicPr>
          <p:nvPr/>
        </p:nvPicPr>
        <p:blipFill>
          <a:blip r:embed="rId4"/>
          <a:stretch>
            <a:fillRect/>
          </a:stretch>
        </p:blipFill>
        <p:spPr>
          <a:xfrm>
            <a:off x="5395585" y="1888206"/>
            <a:ext cx="1193437" cy="1193437"/>
          </a:xfrm>
          <a:prstGeom prst="rect">
            <a:avLst/>
          </a:prstGeom>
        </p:spPr>
      </p:pic>
      <p:pic>
        <p:nvPicPr>
          <p:cNvPr id="5" name="Picture 4">
            <a:extLst>
              <a:ext uri="{FF2B5EF4-FFF2-40B4-BE49-F238E27FC236}">
                <a16:creationId xmlns:a16="http://schemas.microsoft.com/office/drawing/2014/main" id="{FA4525D3-C7BF-43F7-9C4D-8C3CF40806FB}"/>
              </a:ext>
            </a:extLst>
          </p:cNvPr>
          <p:cNvPicPr>
            <a:picLocks noChangeAspect="1"/>
          </p:cNvPicPr>
          <p:nvPr/>
        </p:nvPicPr>
        <p:blipFill>
          <a:blip r:embed="rId5"/>
          <a:stretch>
            <a:fillRect/>
          </a:stretch>
        </p:blipFill>
        <p:spPr>
          <a:xfrm>
            <a:off x="2352478" y="1878517"/>
            <a:ext cx="1432685" cy="1212817"/>
          </a:xfrm>
          <a:prstGeom prst="rect">
            <a:avLst/>
          </a:prstGeom>
        </p:spPr>
      </p:pic>
      <p:sp>
        <p:nvSpPr>
          <p:cNvPr id="7" name="Rectangle 6">
            <a:extLst>
              <a:ext uri="{FF2B5EF4-FFF2-40B4-BE49-F238E27FC236}">
                <a16:creationId xmlns:a16="http://schemas.microsoft.com/office/drawing/2014/main" id="{50685D08-2D77-473F-B0AC-154A7D8ACA24}"/>
              </a:ext>
            </a:extLst>
          </p:cNvPr>
          <p:cNvSpPr/>
          <p:nvPr/>
        </p:nvSpPr>
        <p:spPr>
          <a:xfrm>
            <a:off x="1260049" y="128285"/>
            <a:ext cx="11880915" cy="461665"/>
          </a:xfrm>
          <a:prstGeom prst="rect">
            <a:avLst/>
          </a:prstGeom>
        </p:spPr>
        <p:txBody>
          <a:bodyPr wrap="square">
            <a:spAutoFit/>
          </a:bodyPr>
          <a:lstStyle/>
          <a:p>
            <a:pPr lvl="0"/>
            <a:r>
              <a:rPr lang="en-US" sz="2400" b="1" dirty="0">
                <a:solidFill>
                  <a:srgbClr val="0070C0"/>
                </a:solidFill>
                <a:latin typeface="Candara" panose="020E0502030303020204" pitchFamily="34" charset="0"/>
                <a:ea typeface="Calibri"/>
                <a:cs typeface="Calibri"/>
                <a:sym typeface="Calibri"/>
              </a:rPr>
              <a:t>Superior Head to Head performance against market leaders: Nanogranex</a:t>
            </a:r>
            <a:r>
              <a:rPr lang="en-US" sz="2400" dirty="0">
                <a:solidFill>
                  <a:srgbClr val="0070C0"/>
                </a:solidFill>
                <a:latin typeface="Candara" panose="020E0502030303020204" pitchFamily="34" charset="0"/>
                <a:ea typeface="Calibri"/>
                <a:cs typeface="Calibri"/>
                <a:sym typeface="Calibri"/>
              </a:rPr>
              <a:t> ®</a:t>
            </a:r>
            <a:endParaRPr lang="en-US" sz="2400" dirty="0">
              <a:solidFill>
                <a:srgbClr val="0070C0"/>
              </a:solidFill>
              <a:latin typeface="Candara" panose="020E0502030303020204" pitchFamily="34" charset="0"/>
            </a:endParaRPr>
          </a:p>
        </p:txBody>
      </p:sp>
      <p:sp>
        <p:nvSpPr>
          <p:cNvPr id="8" name="Rectangle 7">
            <a:extLst>
              <a:ext uri="{FF2B5EF4-FFF2-40B4-BE49-F238E27FC236}">
                <a16:creationId xmlns:a16="http://schemas.microsoft.com/office/drawing/2014/main" id="{AB8C8ED5-7327-4D65-9630-35A005DEBE80}"/>
              </a:ext>
            </a:extLst>
          </p:cNvPr>
          <p:cNvSpPr/>
          <p:nvPr/>
        </p:nvSpPr>
        <p:spPr>
          <a:xfrm>
            <a:off x="3157825" y="580849"/>
            <a:ext cx="5666936" cy="646331"/>
          </a:xfrm>
          <a:prstGeom prst="rect">
            <a:avLst/>
          </a:prstGeom>
        </p:spPr>
        <p:txBody>
          <a:bodyPr wrap="none">
            <a:spAutoFit/>
          </a:bodyPr>
          <a:lstStyle/>
          <a:p>
            <a:r>
              <a:rPr lang="en-US" dirty="0">
                <a:solidFill>
                  <a:schemeClr val="dk1"/>
                </a:solidFill>
                <a:latin typeface="Candara" panose="020E0502030303020204" pitchFamily="34" charset="0"/>
                <a:ea typeface="Calibri"/>
                <a:cs typeface="Calibri"/>
                <a:sym typeface="Calibri"/>
              </a:rPr>
              <a:t>Acticoat Ag vs. Aquacell Ag vs. </a:t>
            </a:r>
            <a:r>
              <a:rPr lang="en-US" b="1" dirty="0">
                <a:solidFill>
                  <a:srgbClr val="0070C0"/>
                </a:solidFill>
                <a:latin typeface="Candara" panose="020E0502030303020204" pitchFamily="34" charset="0"/>
                <a:ea typeface="Calibri"/>
                <a:cs typeface="Calibri"/>
                <a:sym typeface="Calibri"/>
              </a:rPr>
              <a:t>Nanogranex®</a:t>
            </a:r>
          </a:p>
          <a:p>
            <a:pPr marL="285750" indent="-285750">
              <a:buFont typeface="Arial" panose="020B0604020202020204" pitchFamily="34" charset="0"/>
              <a:buChar char="•"/>
            </a:pPr>
            <a:r>
              <a:rPr lang="en-US" dirty="0">
                <a:latin typeface="Candara" panose="020E0502030303020204" pitchFamily="34" charset="0"/>
                <a:ea typeface="Calibri"/>
                <a:cs typeface="Calibri"/>
                <a:sym typeface="Calibri"/>
              </a:rPr>
              <a:t>minimum inhibitory Zone test against P. Aeruginosa </a:t>
            </a:r>
            <a:endParaRPr lang="en-US" dirty="0"/>
          </a:p>
        </p:txBody>
      </p:sp>
      <p:pic>
        <p:nvPicPr>
          <p:cNvPr id="9" name="Picture 8">
            <a:extLst>
              <a:ext uri="{FF2B5EF4-FFF2-40B4-BE49-F238E27FC236}">
                <a16:creationId xmlns:a16="http://schemas.microsoft.com/office/drawing/2014/main" id="{E6198576-A940-4B76-AC72-16AF673B60E9}"/>
              </a:ext>
            </a:extLst>
          </p:cNvPr>
          <p:cNvPicPr>
            <a:picLocks noChangeAspect="1"/>
          </p:cNvPicPr>
          <p:nvPr/>
        </p:nvPicPr>
        <p:blipFill>
          <a:blip r:embed="rId6"/>
          <a:stretch>
            <a:fillRect/>
          </a:stretch>
        </p:blipFill>
        <p:spPr>
          <a:xfrm>
            <a:off x="2264932" y="1573433"/>
            <a:ext cx="1432684" cy="384081"/>
          </a:xfrm>
          <a:prstGeom prst="rect">
            <a:avLst/>
          </a:prstGeom>
        </p:spPr>
      </p:pic>
      <p:pic>
        <p:nvPicPr>
          <p:cNvPr id="10" name="Picture 9">
            <a:extLst>
              <a:ext uri="{FF2B5EF4-FFF2-40B4-BE49-F238E27FC236}">
                <a16:creationId xmlns:a16="http://schemas.microsoft.com/office/drawing/2014/main" id="{AEB48567-488B-429B-8278-F362C9AC3D93}"/>
              </a:ext>
            </a:extLst>
          </p:cNvPr>
          <p:cNvPicPr>
            <a:picLocks noChangeAspect="1"/>
          </p:cNvPicPr>
          <p:nvPr/>
        </p:nvPicPr>
        <p:blipFill rotWithShape="1">
          <a:blip r:embed="rId7"/>
          <a:srcRect t="22778" b="21080"/>
          <a:stretch/>
        </p:blipFill>
        <p:spPr>
          <a:xfrm>
            <a:off x="5491681" y="1403692"/>
            <a:ext cx="768163" cy="431267"/>
          </a:xfrm>
          <a:prstGeom prst="rect">
            <a:avLst/>
          </a:prstGeom>
        </p:spPr>
      </p:pic>
      <p:pic>
        <p:nvPicPr>
          <p:cNvPr id="11" name="Picture 10">
            <a:extLst>
              <a:ext uri="{FF2B5EF4-FFF2-40B4-BE49-F238E27FC236}">
                <a16:creationId xmlns:a16="http://schemas.microsoft.com/office/drawing/2014/main" id="{7D61A1E2-25B3-4AE8-88B8-6F837D611932}"/>
              </a:ext>
            </a:extLst>
          </p:cNvPr>
          <p:cNvPicPr>
            <a:picLocks noChangeAspect="1"/>
          </p:cNvPicPr>
          <p:nvPr/>
        </p:nvPicPr>
        <p:blipFill>
          <a:blip r:embed="rId8"/>
          <a:stretch>
            <a:fillRect/>
          </a:stretch>
        </p:blipFill>
        <p:spPr>
          <a:xfrm>
            <a:off x="8474118" y="1379722"/>
            <a:ext cx="768163" cy="387421"/>
          </a:xfrm>
          <a:prstGeom prst="rect">
            <a:avLst/>
          </a:prstGeom>
        </p:spPr>
      </p:pic>
      <p:sp>
        <p:nvSpPr>
          <p:cNvPr id="13" name="Google Shape;580;p24">
            <a:extLst>
              <a:ext uri="{FF2B5EF4-FFF2-40B4-BE49-F238E27FC236}">
                <a16:creationId xmlns:a16="http://schemas.microsoft.com/office/drawing/2014/main" id="{767F77DC-C79C-48BF-878F-B0349629EF3F}"/>
              </a:ext>
            </a:extLst>
          </p:cNvPr>
          <p:cNvSpPr/>
          <p:nvPr/>
        </p:nvSpPr>
        <p:spPr>
          <a:xfrm>
            <a:off x="376884" y="128285"/>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742D07BC-20AA-4DF7-8A3D-EE77CDD5CB35}"/>
              </a:ext>
            </a:extLst>
          </p:cNvPr>
          <p:cNvSpPr txBox="1"/>
          <p:nvPr/>
        </p:nvSpPr>
        <p:spPr>
          <a:xfrm>
            <a:off x="6801660" y="6221691"/>
            <a:ext cx="1541062" cy="508024"/>
          </a:xfrm>
          <a:prstGeom prst="rect">
            <a:avLst/>
          </a:prstGeom>
          <a:solidFill>
            <a:schemeClr val="bg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22E75C32-01DE-49D0-9E59-504B7494D663}"/>
              </a:ext>
            </a:extLst>
          </p:cNvPr>
          <p:cNvPicPr>
            <a:picLocks noChangeAspect="1"/>
          </p:cNvPicPr>
          <p:nvPr/>
        </p:nvPicPr>
        <p:blipFill>
          <a:blip r:embed="rId9"/>
          <a:stretch>
            <a:fillRect/>
          </a:stretch>
        </p:blipFill>
        <p:spPr>
          <a:xfrm>
            <a:off x="4157194" y="6147031"/>
            <a:ext cx="1835109" cy="328672"/>
          </a:xfrm>
          <a:prstGeom prst="rect">
            <a:avLst/>
          </a:prstGeom>
        </p:spPr>
      </p:pic>
      <p:pic>
        <p:nvPicPr>
          <p:cNvPr id="15" name="Picture 14">
            <a:extLst>
              <a:ext uri="{FF2B5EF4-FFF2-40B4-BE49-F238E27FC236}">
                <a16:creationId xmlns:a16="http://schemas.microsoft.com/office/drawing/2014/main" id="{D1FEA0F5-0C35-41C0-B40E-A0BFD55E97A1}"/>
              </a:ext>
            </a:extLst>
          </p:cNvPr>
          <p:cNvPicPr>
            <a:picLocks noChangeAspect="1"/>
          </p:cNvPicPr>
          <p:nvPr/>
        </p:nvPicPr>
        <p:blipFill>
          <a:blip r:embed="rId9"/>
          <a:stretch>
            <a:fillRect/>
          </a:stretch>
        </p:blipFill>
        <p:spPr>
          <a:xfrm>
            <a:off x="7710605" y="3850082"/>
            <a:ext cx="2669962" cy="461665"/>
          </a:xfrm>
          <a:prstGeom prst="rect">
            <a:avLst/>
          </a:prstGeom>
        </p:spPr>
      </p:pic>
      <p:sp>
        <p:nvSpPr>
          <p:cNvPr id="16" name="TextBox 15">
            <a:extLst>
              <a:ext uri="{FF2B5EF4-FFF2-40B4-BE49-F238E27FC236}">
                <a16:creationId xmlns:a16="http://schemas.microsoft.com/office/drawing/2014/main" id="{C4F2C1E5-4CF4-420F-8E8F-4D478C4AEBA1}"/>
              </a:ext>
            </a:extLst>
          </p:cNvPr>
          <p:cNvSpPr txBox="1"/>
          <p:nvPr/>
        </p:nvSpPr>
        <p:spPr>
          <a:xfrm>
            <a:off x="7717726" y="4444378"/>
            <a:ext cx="2868706"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Candara" panose="020E0502030303020204" pitchFamily="34" charset="0"/>
              </a:rPr>
              <a:t>6x better performance </a:t>
            </a:r>
            <a:r>
              <a:rPr lang="en-US" dirty="0">
                <a:latin typeface="Candara" panose="020E0502030303020204" pitchFamily="34" charset="0"/>
              </a:rPr>
              <a:t>over Acticoat Ag by Smith &amp; Nephew</a:t>
            </a:r>
          </a:p>
          <a:p>
            <a:endParaRPr lang="en-US" dirty="0">
              <a:latin typeface="Candara" panose="020E0502030303020204" pitchFamily="34" charset="0"/>
            </a:endParaRPr>
          </a:p>
          <a:p>
            <a:pPr marL="285750" indent="-285750">
              <a:buFont typeface="Arial" panose="020B0604020202020204" pitchFamily="34" charset="0"/>
              <a:buChar char="•"/>
            </a:pPr>
            <a:r>
              <a:rPr lang="en-US" b="1" dirty="0">
                <a:latin typeface="Candara" panose="020E0502030303020204" pitchFamily="34" charset="0"/>
              </a:rPr>
              <a:t>3x better performance </a:t>
            </a:r>
            <a:r>
              <a:rPr lang="en-US" dirty="0">
                <a:latin typeface="Candara" panose="020E0502030303020204" pitchFamily="34" charset="0"/>
              </a:rPr>
              <a:t>over Aquacell Ag by </a:t>
            </a:r>
            <a:r>
              <a:rPr lang="en-US" dirty="0" err="1">
                <a:latin typeface="Candara" panose="020E0502030303020204" pitchFamily="34" charset="0"/>
              </a:rPr>
              <a:t>Convatec</a:t>
            </a:r>
            <a:endParaRPr lang="en-US" dirty="0">
              <a:latin typeface="Candara" panose="020E0502030303020204" pitchFamily="34" charset="0"/>
            </a:endParaRPr>
          </a:p>
        </p:txBody>
      </p:sp>
      <p:sp>
        <p:nvSpPr>
          <p:cNvPr id="17" name="Arrow: Right 16">
            <a:extLst>
              <a:ext uri="{FF2B5EF4-FFF2-40B4-BE49-F238E27FC236}">
                <a16:creationId xmlns:a16="http://schemas.microsoft.com/office/drawing/2014/main" id="{37757A1D-1D15-4034-914A-5621B9BFBBF7}"/>
              </a:ext>
            </a:extLst>
          </p:cNvPr>
          <p:cNvSpPr/>
          <p:nvPr/>
        </p:nvSpPr>
        <p:spPr>
          <a:xfrm>
            <a:off x="5992303" y="4921624"/>
            <a:ext cx="1098779" cy="412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72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A1D3D5-C05F-4521-BFCF-2AA00A5CCD79}"/>
              </a:ext>
            </a:extLst>
          </p:cNvPr>
          <p:cNvPicPr>
            <a:picLocks noChangeAspect="1"/>
          </p:cNvPicPr>
          <p:nvPr/>
        </p:nvPicPr>
        <p:blipFill rotWithShape="1">
          <a:blip r:embed="rId2"/>
          <a:srcRect l="50000" t="24192" r="3409" b="35533"/>
          <a:stretch/>
        </p:blipFill>
        <p:spPr>
          <a:xfrm>
            <a:off x="389205" y="766904"/>
            <a:ext cx="5225043" cy="2562968"/>
          </a:xfrm>
          <a:prstGeom prst="rect">
            <a:avLst/>
          </a:prstGeom>
        </p:spPr>
      </p:pic>
      <p:pic>
        <p:nvPicPr>
          <p:cNvPr id="16" name="Picture 15">
            <a:extLst>
              <a:ext uri="{FF2B5EF4-FFF2-40B4-BE49-F238E27FC236}">
                <a16:creationId xmlns:a16="http://schemas.microsoft.com/office/drawing/2014/main" id="{23C29564-063B-4811-A6C6-502B0574ACF1}"/>
              </a:ext>
            </a:extLst>
          </p:cNvPr>
          <p:cNvPicPr>
            <a:picLocks noChangeAspect="1"/>
          </p:cNvPicPr>
          <p:nvPr/>
        </p:nvPicPr>
        <p:blipFill rotWithShape="1">
          <a:blip r:embed="rId3"/>
          <a:srcRect l="43794" t="38758" r="40559" b="38614"/>
          <a:stretch/>
        </p:blipFill>
        <p:spPr>
          <a:xfrm>
            <a:off x="5264172" y="883960"/>
            <a:ext cx="1521987" cy="10782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a:extLst>
              <a:ext uri="{FF2B5EF4-FFF2-40B4-BE49-F238E27FC236}">
                <a16:creationId xmlns:a16="http://schemas.microsoft.com/office/drawing/2014/main" id="{6A40C88C-4A83-4549-9C1B-AEB0DF762C98}"/>
              </a:ext>
            </a:extLst>
          </p:cNvPr>
          <p:cNvSpPr/>
          <p:nvPr/>
        </p:nvSpPr>
        <p:spPr>
          <a:xfrm>
            <a:off x="0" y="6613937"/>
            <a:ext cx="8484125" cy="246221"/>
          </a:xfrm>
          <a:prstGeom prst="rect">
            <a:avLst/>
          </a:prstGeom>
        </p:spPr>
        <p:txBody>
          <a:bodyPr wrap="square">
            <a:spAutoFit/>
          </a:bodyPr>
          <a:lstStyle/>
          <a:p>
            <a:r>
              <a:rPr lang="en-US" sz="1000" dirty="0">
                <a:latin typeface="Candara" panose="020E0502030303020204" pitchFamily="34" charset="0"/>
                <a:ea typeface="Times New Roman"/>
                <a:cs typeface="Times New Roman"/>
                <a:sym typeface="Times New Roman"/>
                <a:hlinkClick r:id="rId4"/>
              </a:rPr>
              <a:t>Source: Inactivation of the Antibacterial Properties of Silver Ions by Biologically Relevant Compounds</a:t>
            </a:r>
            <a:r>
              <a:rPr lang="en-US" sz="1000" baseline="30000" dirty="0">
                <a:latin typeface="Candara" panose="020E0502030303020204" pitchFamily="34" charset="0"/>
                <a:ea typeface="Times New Roman"/>
                <a:cs typeface="Times New Roman"/>
                <a:sym typeface="Times New Roman"/>
              </a:rPr>
              <a:t>1</a:t>
            </a:r>
            <a:endParaRPr lang="en-US" sz="1000" dirty="0"/>
          </a:p>
        </p:txBody>
      </p:sp>
      <p:pic>
        <p:nvPicPr>
          <p:cNvPr id="6" name="Picture 5">
            <a:extLst>
              <a:ext uri="{FF2B5EF4-FFF2-40B4-BE49-F238E27FC236}">
                <a16:creationId xmlns:a16="http://schemas.microsoft.com/office/drawing/2014/main" id="{2685325B-AB2A-45B9-AE7C-F2B7E41E83C3}"/>
              </a:ext>
            </a:extLst>
          </p:cNvPr>
          <p:cNvPicPr>
            <a:picLocks noChangeAspect="1"/>
          </p:cNvPicPr>
          <p:nvPr/>
        </p:nvPicPr>
        <p:blipFill rotWithShape="1">
          <a:blip r:embed="rId5"/>
          <a:srcRect l="2309" t="40934" r="9717" b="3250"/>
          <a:stretch/>
        </p:blipFill>
        <p:spPr>
          <a:xfrm>
            <a:off x="179109" y="4084686"/>
            <a:ext cx="5016744" cy="2294321"/>
          </a:xfrm>
          <a:prstGeom prst="rect">
            <a:avLst/>
          </a:prstGeom>
        </p:spPr>
      </p:pic>
      <p:sp>
        <p:nvSpPr>
          <p:cNvPr id="7" name="Rectangle 6">
            <a:extLst>
              <a:ext uri="{FF2B5EF4-FFF2-40B4-BE49-F238E27FC236}">
                <a16:creationId xmlns:a16="http://schemas.microsoft.com/office/drawing/2014/main" id="{065C6734-F966-4203-87D8-2A6EA2570856}"/>
              </a:ext>
            </a:extLst>
          </p:cNvPr>
          <p:cNvSpPr/>
          <p:nvPr/>
        </p:nvSpPr>
        <p:spPr>
          <a:xfrm>
            <a:off x="7010399" y="761377"/>
            <a:ext cx="3718874" cy="1323439"/>
          </a:xfrm>
          <a:prstGeom prst="rect">
            <a:avLst/>
          </a:prstGeom>
        </p:spPr>
        <p:txBody>
          <a:bodyPr wrap="square">
            <a:spAutoFit/>
          </a:bodyPr>
          <a:lstStyle/>
          <a:p>
            <a:pPr lvl="0" algn="ctr"/>
            <a:r>
              <a:rPr lang="en-US" sz="1600" b="1" dirty="0">
                <a:solidFill>
                  <a:srgbClr val="FF0000"/>
                </a:solidFill>
                <a:latin typeface="Candara" panose="020E0502030303020204" pitchFamily="34" charset="0"/>
              </a:rPr>
              <a:t>PROBLEM</a:t>
            </a:r>
          </a:p>
          <a:p>
            <a:pPr lvl="0"/>
            <a:r>
              <a:rPr lang="en-US" sz="1600" dirty="0">
                <a:latin typeface="Candara" panose="020E0502030303020204" pitchFamily="34" charset="0"/>
              </a:rPr>
              <a:t>Thiol containing carrier proteins present in wound fluid and human blood</a:t>
            </a:r>
          </a:p>
          <a:p>
            <a:pPr lvl="0"/>
            <a:r>
              <a:rPr lang="en-US" sz="1600" dirty="0">
                <a:latin typeface="Candara" panose="020E0502030303020204" pitchFamily="34" charset="0"/>
              </a:rPr>
              <a:t>bind to silver at a 1:1 ratio</a:t>
            </a:r>
            <a:r>
              <a:rPr lang="en-US" sz="1600" b="1" dirty="0">
                <a:latin typeface="Candara" panose="020E0502030303020204" pitchFamily="34" charset="0"/>
              </a:rPr>
              <a:t>, removing all antimicrobial properties of silver </a:t>
            </a:r>
            <a:r>
              <a:rPr lang="en-US" sz="1600" b="1" baseline="30000" dirty="0">
                <a:latin typeface="Candara" panose="020E0502030303020204" pitchFamily="34" charset="0"/>
              </a:rPr>
              <a:t>1</a:t>
            </a:r>
            <a:endParaRPr lang="en-US" sz="1600" b="1" dirty="0">
              <a:latin typeface="Candara" panose="020E0502030303020204" pitchFamily="34" charset="0"/>
            </a:endParaRPr>
          </a:p>
        </p:txBody>
      </p:sp>
      <p:cxnSp>
        <p:nvCxnSpPr>
          <p:cNvPr id="34" name="Straight Arrow Connector 33">
            <a:extLst>
              <a:ext uri="{FF2B5EF4-FFF2-40B4-BE49-F238E27FC236}">
                <a16:creationId xmlns:a16="http://schemas.microsoft.com/office/drawing/2014/main" id="{1E650375-32E0-4EB9-9A5D-E7B3EF2962B1}"/>
              </a:ext>
            </a:extLst>
          </p:cNvPr>
          <p:cNvCxnSpPr>
            <a:cxnSpLocks/>
          </p:cNvCxnSpPr>
          <p:nvPr/>
        </p:nvCxnSpPr>
        <p:spPr>
          <a:xfrm>
            <a:off x="4242062" y="1416239"/>
            <a:ext cx="95379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0ECEB275-A9E9-47D3-8C0D-60ADA9E8DE00}"/>
              </a:ext>
            </a:extLst>
          </p:cNvPr>
          <p:cNvPicPr>
            <a:picLocks noChangeAspect="1"/>
          </p:cNvPicPr>
          <p:nvPr/>
        </p:nvPicPr>
        <p:blipFill>
          <a:blip r:embed="rId6"/>
          <a:stretch>
            <a:fillRect/>
          </a:stretch>
        </p:blipFill>
        <p:spPr>
          <a:xfrm>
            <a:off x="1442301" y="4535783"/>
            <a:ext cx="314171" cy="314171"/>
          </a:xfrm>
          <a:prstGeom prst="rect">
            <a:avLst/>
          </a:prstGeom>
        </p:spPr>
      </p:pic>
      <p:pic>
        <p:nvPicPr>
          <p:cNvPr id="42" name="Picture 41">
            <a:extLst>
              <a:ext uri="{FF2B5EF4-FFF2-40B4-BE49-F238E27FC236}">
                <a16:creationId xmlns:a16="http://schemas.microsoft.com/office/drawing/2014/main" id="{5B50D2B1-8211-48BF-B8D8-E40747AF7A03}"/>
              </a:ext>
            </a:extLst>
          </p:cNvPr>
          <p:cNvPicPr>
            <a:picLocks noChangeAspect="1"/>
          </p:cNvPicPr>
          <p:nvPr/>
        </p:nvPicPr>
        <p:blipFill>
          <a:blip r:embed="rId7"/>
          <a:stretch>
            <a:fillRect/>
          </a:stretch>
        </p:blipFill>
        <p:spPr>
          <a:xfrm>
            <a:off x="2628216" y="5231846"/>
            <a:ext cx="310923" cy="317019"/>
          </a:xfrm>
          <a:prstGeom prst="rect">
            <a:avLst/>
          </a:prstGeom>
        </p:spPr>
      </p:pic>
      <p:pic>
        <p:nvPicPr>
          <p:cNvPr id="43" name="Picture 42">
            <a:extLst>
              <a:ext uri="{FF2B5EF4-FFF2-40B4-BE49-F238E27FC236}">
                <a16:creationId xmlns:a16="http://schemas.microsoft.com/office/drawing/2014/main" id="{FEDA16B8-DAF1-4C3F-A2B5-6C31CBDB0CB1}"/>
              </a:ext>
            </a:extLst>
          </p:cNvPr>
          <p:cNvPicPr>
            <a:picLocks noChangeAspect="1"/>
          </p:cNvPicPr>
          <p:nvPr/>
        </p:nvPicPr>
        <p:blipFill>
          <a:blip r:embed="rId7"/>
          <a:stretch>
            <a:fillRect/>
          </a:stretch>
        </p:blipFill>
        <p:spPr>
          <a:xfrm>
            <a:off x="2106971" y="5677468"/>
            <a:ext cx="310923" cy="317019"/>
          </a:xfrm>
          <a:prstGeom prst="rect">
            <a:avLst/>
          </a:prstGeom>
        </p:spPr>
      </p:pic>
      <p:pic>
        <p:nvPicPr>
          <p:cNvPr id="44" name="Picture 43">
            <a:extLst>
              <a:ext uri="{FF2B5EF4-FFF2-40B4-BE49-F238E27FC236}">
                <a16:creationId xmlns:a16="http://schemas.microsoft.com/office/drawing/2014/main" id="{05BBCACA-4772-4ED7-900E-4544D13C57AB}"/>
              </a:ext>
            </a:extLst>
          </p:cNvPr>
          <p:cNvPicPr>
            <a:picLocks noChangeAspect="1"/>
          </p:cNvPicPr>
          <p:nvPr/>
        </p:nvPicPr>
        <p:blipFill>
          <a:blip r:embed="rId7"/>
          <a:stretch>
            <a:fillRect/>
          </a:stretch>
        </p:blipFill>
        <p:spPr>
          <a:xfrm>
            <a:off x="3538804" y="4355416"/>
            <a:ext cx="310923" cy="317019"/>
          </a:xfrm>
          <a:prstGeom prst="rect">
            <a:avLst/>
          </a:prstGeom>
        </p:spPr>
      </p:pic>
      <p:pic>
        <p:nvPicPr>
          <p:cNvPr id="45" name="Picture 44">
            <a:extLst>
              <a:ext uri="{FF2B5EF4-FFF2-40B4-BE49-F238E27FC236}">
                <a16:creationId xmlns:a16="http://schemas.microsoft.com/office/drawing/2014/main" id="{055B0F62-0DAF-49CD-A78E-5AD2F97CDB2D}"/>
              </a:ext>
            </a:extLst>
          </p:cNvPr>
          <p:cNvPicPr>
            <a:picLocks noChangeAspect="1"/>
          </p:cNvPicPr>
          <p:nvPr/>
        </p:nvPicPr>
        <p:blipFill>
          <a:blip r:embed="rId7"/>
          <a:stretch>
            <a:fillRect/>
          </a:stretch>
        </p:blipFill>
        <p:spPr>
          <a:xfrm>
            <a:off x="2025272" y="4377273"/>
            <a:ext cx="310923" cy="317019"/>
          </a:xfrm>
          <a:prstGeom prst="rect">
            <a:avLst/>
          </a:prstGeom>
        </p:spPr>
      </p:pic>
      <p:pic>
        <p:nvPicPr>
          <p:cNvPr id="50" name="Picture 49">
            <a:extLst>
              <a:ext uri="{FF2B5EF4-FFF2-40B4-BE49-F238E27FC236}">
                <a16:creationId xmlns:a16="http://schemas.microsoft.com/office/drawing/2014/main" id="{26EB777A-63D4-4D3B-B335-0613613C61BE}"/>
              </a:ext>
            </a:extLst>
          </p:cNvPr>
          <p:cNvPicPr>
            <a:picLocks noChangeAspect="1"/>
          </p:cNvPicPr>
          <p:nvPr/>
        </p:nvPicPr>
        <p:blipFill rotWithShape="1">
          <a:blip r:embed="rId8"/>
          <a:srcRect l="53771" t="60234" r="32032" b="22730"/>
          <a:stretch/>
        </p:blipFill>
        <p:spPr>
          <a:xfrm>
            <a:off x="4074507" y="4032825"/>
            <a:ext cx="1955658" cy="1320085"/>
          </a:xfrm>
          <a:prstGeom prst="ellipse">
            <a:avLst/>
          </a:prstGeom>
          <a:ln>
            <a:noFill/>
          </a:ln>
          <a:effectLst>
            <a:softEdge rad="112500"/>
          </a:effectLst>
        </p:spPr>
      </p:pic>
      <p:pic>
        <p:nvPicPr>
          <p:cNvPr id="51" name="Picture 50">
            <a:extLst>
              <a:ext uri="{FF2B5EF4-FFF2-40B4-BE49-F238E27FC236}">
                <a16:creationId xmlns:a16="http://schemas.microsoft.com/office/drawing/2014/main" id="{4EC5B52B-0DD5-4A25-BB1B-0565CA62460D}"/>
              </a:ext>
            </a:extLst>
          </p:cNvPr>
          <p:cNvPicPr>
            <a:picLocks noChangeAspect="1"/>
          </p:cNvPicPr>
          <p:nvPr/>
        </p:nvPicPr>
        <p:blipFill rotWithShape="1">
          <a:blip r:embed="rId9"/>
          <a:srcRect l="22444" t="40488" r="53493" b="26561"/>
          <a:stretch/>
        </p:blipFill>
        <p:spPr>
          <a:xfrm>
            <a:off x="3716041" y="5462738"/>
            <a:ext cx="1746468" cy="10925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Rectangle 51">
            <a:extLst>
              <a:ext uri="{FF2B5EF4-FFF2-40B4-BE49-F238E27FC236}">
                <a16:creationId xmlns:a16="http://schemas.microsoft.com/office/drawing/2014/main" id="{80FB0F7B-E6B2-4110-B4D4-FC0B8A3A2AE9}"/>
              </a:ext>
            </a:extLst>
          </p:cNvPr>
          <p:cNvSpPr/>
          <p:nvPr/>
        </p:nvSpPr>
        <p:spPr>
          <a:xfrm>
            <a:off x="6415645" y="4002398"/>
            <a:ext cx="5744146" cy="1769715"/>
          </a:xfrm>
          <a:prstGeom prst="rect">
            <a:avLst/>
          </a:prstGeom>
        </p:spPr>
        <p:txBody>
          <a:bodyPr wrap="square">
            <a:spAutoFit/>
          </a:bodyPr>
          <a:lstStyle/>
          <a:p>
            <a:pPr lvl="0"/>
            <a:r>
              <a:rPr lang="en-US" sz="1600" b="1" dirty="0">
                <a:solidFill>
                  <a:srgbClr val="0070C0"/>
                </a:solidFill>
                <a:latin typeface="Candara" panose="020E0502030303020204" pitchFamily="34" charset="0"/>
              </a:rPr>
              <a:t>Nanogranex® </a:t>
            </a:r>
            <a:r>
              <a:rPr lang="en-US" sz="1600" dirty="0">
                <a:latin typeface="Candara" panose="020E0502030303020204" pitchFamily="34" charset="0"/>
              </a:rPr>
              <a:t>with Molecule X</a:t>
            </a:r>
          </a:p>
          <a:p>
            <a:pPr marL="285750" lvl="0" indent="-285750">
              <a:buFont typeface="Arial" panose="020B0604020202020204" pitchFamily="34" charset="0"/>
              <a:buChar char="•"/>
            </a:pPr>
            <a:r>
              <a:rPr lang="en-US" sz="1600" b="1" dirty="0">
                <a:latin typeface="Candara" panose="020E0502030303020204" pitchFamily="34" charset="0"/>
              </a:rPr>
              <a:t>Molecule X has a higher binding affinity to and competitively inhibits thiol containing carrier proteins found in human wound fluid and blood: </a:t>
            </a:r>
            <a:r>
              <a:rPr lang="en-US" sz="1200" dirty="0">
                <a:latin typeface="Candara" panose="020E0502030303020204" pitchFamily="34" charset="0"/>
              </a:rPr>
              <a:t>Reduced Glutathione (GSH)/ Cysteine/ Albumin. </a:t>
            </a:r>
            <a:endParaRPr lang="en-US" sz="1600" dirty="0">
              <a:latin typeface="Candara" panose="020E0502030303020204" pitchFamily="34" charset="0"/>
            </a:endParaRPr>
          </a:p>
          <a:p>
            <a:pPr lvl="0"/>
            <a:endParaRPr lang="en-US" sz="1600" dirty="0">
              <a:latin typeface="Candara" panose="020E0502030303020204" pitchFamily="34" charset="0"/>
            </a:endParaRPr>
          </a:p>
          <a:p>
            <a:pPr marL="285750" lvl="0" indent="-285750">
              <a:buFont typeface="Arial" panose="020B0604020202020204" pitchFamily="34" charset="0"/>
              <a:buChar char="•"/>
            </a:pPr>
            <a:endParaRPr lang="en-US" sz="1300" dirty="0">
              <a:latin typeface="Candara" panose="020E0502030303020204" pitchFamily="34" charset="0"/>
            </a:endParaRPr>
          </a:p>
        </p:txBody>
      </p:sp>
      <p:sp>
        <p:nvSpPr>
          <p:cNvPr id="56" name="Rectangle 55">
            <a:extLst>
              <a:ext uri="{FF2B5EF4-FFF2-40B4-BE49-F238E27FC236}">
                <a16:creationId xmlns:a16="http://schemas.microsoft.com/office/drawing/2014/main" id="{284AA714-7330-49D1-97BC-9713AAF46BED}"/>
              </a:ext>
            </a:extLst>
          </p:cNvPr>
          <p:cNvSpPr/>
          <p:nvPr/>
        </p:nvSpPr>
        <p:spPr>
          <a:xfrm>
            <a:off x="6415645" y="5436339"/>
            <a:ext cx="5634024" cy="1031051"/>
          </a:xfrm>
          <a:prstGeom prst="rect">
            <a:avLst/>
          </a:prstGeom>
        </p:spPr>
        <p:txBody>
          <a:bodyPr wrap="square">
            <a:spAutoFit/>
          </a:bodyPr>
          <a:lstStyle/>
          <a:p>
            <a:pPr lvl="0"/>
            <a:r>
              <a:rPr lang="en-US" sz="1600" b="1" dirty="0">
                <a:solidFill>
                  <a:srgbClr val="0070C0"/>
                </a:solidFill>
                <a:latin typeface="Candara" panose="020E0502030303020204" pitchFamily="34" charset="0"/>
              </a:rPr>
              <a:t>Nanogranex® </a:t>
            </a:r>
            <a:r>
              <a:rPr lang="en-US" sz="1500" b="1" dirty="0">
                <a:latin typeface="Candara" panose="020E0502030303020204" pitchFamily="34" charset="0"/>
              </a:rPr>
              <a:t>Leaves Silver unbound and fully active in the wound environment</a:t>
            </a:r>
          </a:p>
          <a:p>
            <a:pPr marL="285750" lvl="0" indent="-285750">
              <a:buFont typeface="Arial" panose="020B0604020202020204" pitchFamily="34" charset="0"/>
              <a:buChar char="•"/>
            </a:pPr>
            <a:r>
              <a:rPr lang="en-US" sz="1500" b="1" dirty="0">
                <a:latin typeface="Candara" panose="020E0502030303020204" pitchFamily="34" charset="0"/>
              </a:rPr>
              <a:t>6x antimicrobial performance </a:t>
            </a:r>
            <a:r>
              <a:rPr lang="en-US" sz="1500" dirty="0">
                <a:latin typeface="Candara" panose="020E0502030303020204" pitchFamily="34" charset="0"/>
              </a:rPr>
              <a:t>over the market leading Smith &amp; Nephew Acticoat Ag Dressings</a:t>
            </a:r>
          </a:p>
        </p:txBody>
      </p:sp>
      <p:cxnSp>
        <p:nvCxnSpPr>
          <p:cNvPr id="57" name="Straight Arrow Connector 56">
            <a:extLst>
              <a:ext uri="{FF2B5EF4-FFF2-40B4-BE49-F238E27FC236}">
                <a16:creationId xmlns:a16="http://schemas.microsoft.com/office/drawing/2014/main" id="{8E4C3C2C-B13F-4247-A10E-DEA9638FFE86}"/>
              </a:ext>
            </a:extLst>
          </p:cNvPr>
          <p:cNvCxnSpPr>
            <a:cxnSpLocks/>
          </p:cNvCxnSpPr>
          <p:nvPr/>
        </p:nvCxnSpPr>
        <p:spPr>
          <a:xfrm>
            <a:off x="3824941" y="4479766"/>
            <a:ext cx="76433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0086E9D-68B2-410A-91E5-A9E784FFDA2A}"/>
              </a:ext>
            </a:extLst>
          </p:cNvPr>
          <p:cNvCxnSpPr>
            <a:cxnSpLocks/>
          </p:cNvCxnSpPr>
          <p:nvPr/>
        </p:nvCxnSpPr>
        <p:spPr>
          <a:xfrm>
            <a:off x="2213635" y="5457797"/>
            <a:ext cx="1839891" cy="4528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46CEC1E3-9266-418C-8B80-160724793E18}"/>
              </a:ext>
            </a:extLst>
          </p:cNvPr>
          <p:cNvCxnSpPr>
            <a:cxnSpLocks/>
          </p:cNvCxnSpPr>
          <p:nvPr/>
        </p:nvCxnSpPr>
        <p:spPr>
          <a:xfrm flipV="1">
            <a:off x="5429266" y="5771666"/>
            <a:ext cx="734263" cy="432338"/>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968724B-5EEB-48EE-A328-2B989E003764}"/>
              </a:ext>
            </a:extLst>
          </p:cNvPr>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FAFA6E8F-3C12-4873-8D6F-C9F5BDD32CA1}"/>
              </a:ext>
            </a:extLst>
          </p:cNvPr>
          <p:cNvSpPr/>
          <p:nvPr/>
        </p:nvSpPr>
        <p:spPr>
          <a:xfrm>
            <a:off x="1069942" y="66625"/>
            <a:ext cx="11880915" cy="461665"/>
          </a:xfrm>
          <a:prstGeom prst="rect">
            <a:avLst/>
          </a:prstGeom>
        </p:spPr>
        <p:txBody>
          <a:bodyPr wrap="square">
            <a:spAutoFit/>
          </a:bodyPr>
          <a:lstStyle/>
          <a:p>
            <a:pPr lvl="0"/>
            <a:r>
              <a:rPr lang="en-US" sz="2400" b="1" dirty="0">
                <a:solidFill>
                  <a:srgbClr val="0070C0"/>
                </a:solidFill>
                <a:latin typeface="Candara" panose="020E0502030303020204" pitchFamily="34" charset="0"/>
                <a:cs typeface="Calibri"/>
                <a:sym typeface="Calibri"/>
              </a:rPr>
              <a:t>How Nanogranex® outperforms all silver dressings: Mechanism of action</a:t>
            </a:r>
            <a:endParaRPr lang="en-US" sz="2400" dirty="0">
              <a:solidFill>
                <a:srgbClr val="0070C0"/>
              </a:solidFill>
              <a:latin typeface="Candara" panose="020E0502030303020204" pitchFamily="34" charset="0"/>
            </a:endParaRPr>
          </a:p>
        </p:txBody>
      </p:sp>
      <p:sp>
        <p:nvSpPr>
          <p:cNvPr id="84" name="Rectangle 83">
            <a:extLst>
              <a:ext uri="{FF2B5EF4-FFF2-40B4-BE49-F238E27FC236}">
                <a16:creationId xmlns:a16="http://schemas.microsoft.com/office/drawing/2014/main" id="{67C5427B-3570-4F82-8DE6-67C727D0845E}"/>
              </a:ext>
            </a:extLst>
          </p:cNvPr>
          <p:cNvSpPr/>
          <p:nvPr/>
        </p:nvSpPr>
        <p:spPr>
          <a:xfrm>
            <a:off x="6786159" y="2399304"/>
            <a:ext cx="4371372" cy="369332"/>
          </a:xfrm>
          <a:prstGeom prst="rect">
            <a:avLst/>
          </a:prstGeom>
          <a:ln w="28575">
            <a:solidFill>
              <a:srgbClr val="FF0000"/>
            </a:solidFill>
          </a:ln>
        </p:spPr>
        <p:txBody>
          <a:bodyPr wrap="square">
            <a:spAutoFit/>
          </a:bodyPr>
          <a:lstStyle/>
          <a:p>
            <a:pPr lvl="0"/>
            <a:r>
              <a:rPr lang="en-US" b="1" dirty="0">
                <a:solidFill>
                  <a:srgbClr val="FF0000"/>
                </a:solidFill>
                <a:latin typeface="Candara" panose="020E0502030303020204" pitchFamily="34" charset="0"/>
              </a:rPr>
              <a:t>This problem affects ALL Silver dressings</a:t>
            </a:r>
          </a:p>
        </p:txBody>
      </p:sp>
      <p:sp>
        <p:nvSpPr>
          <p:cNvPr id="85" name="Rectangle 84">
            <a:extLst>
              <a:ext uri="{FF2B5EF4-FFF2-40B4-BE49-F238E27FC236}">
                <a16:creationId xmlns:a16="http://schemas.microsoft.com/office/drawing/2014/main" id="{C58A6F23-F1B5-47A5-B8A9-2EFAC7C5E833}"/>
              </a:ext>
            </a:extLst>
          </p:cNvPr>
          <p:cNvSpPr/>
          <p:nvPr/>
        </p:nvSpPr>
        <p:spPr>
          <a:xfrm>
            <a:off x="0" y="3488934"/>
            <a:ext cx="8095486" cy="369332"/>
          </a:xfrm>
          <a:prstGeom prst="rect">
            <a:avLst/>
          </a:prstGeom>
        </p:spPr>
        <p:txBody>
          <a:bodyPr wrap="none">
            <a:spAutoFit/>
          </a:bodyPr>
          <a:lstStyle/>
          <a:p>
            <a:pPr lvl="0"/>
            <a:r>
              <a:rPr lang="en-US" b="1" dirty="0">
                <a:solidFill>
                  <a:srgbClr val="0070C0"/>
                </a:solidFill>
                <a:latin typeface="Candara" panose="020E0502030303020204" pitchFamily="34" charset="0"/>
              </a:rPr>
              <a:t>Nanogranex® </a:t>
            </a:r>
            <a:r>
              <a:rPr lang="en-US" dirty="0">
                <a:latin typeface="Candara" panose="020E0502030303020204" pitchFamily="34" charset="0"/>
              </a:rPr>
              <a:t>the only silver dressing that remains fully active  In the wound site</a:t>
            </a:r>
            <a:r>
              <a:rPr lang="en-US" dirty="0">
                <a:effectLst>
                  <a:outerShdw blurRad="38100" dist="38100" dir="2700000" algn="tl">
                    <a:srgbClr val="000000">
                      <a:alpha val="43137"/>
                    </a:srgbClr>
                  </a:outerShdw>
                </a:effectLst>
                <a:latin typeface="Candara" panose="020E0502030303020204" pitchFamily="34" charset="0"/>
              </a:rPr>
              <a:t>.</a:t>
            </a:r>
          </a:p>
        </p:txBody>
      </p:sp>
      <p:cxnSp>
        <p:nvCxnSpPr>
          <p:cNvPr id="88" name="Connector: Elbow 87">
            <a:extLst>
              <a:ext uri="{FF2B5EF4-FFF2-40B4-BE49-F238E27FC236}">
                <a16:creationId xmlns:a16="http://schemas.microsoft.com/office/drawing/2014/main" id="{E4FDCE25-1D78-4DB8-B993-23FEB40F92D6}"/>
              </a:ext>
            </a:extLst>
          </p:cNvPr>
          <p:cNvCxnSpPr>
            <a:cxnSpLocks/>
          </p:cNvCxnSpPr>
          <p:nvPr/>
        </p:nvCxnSpPr>
        <p:spPr>
          <a:xfrm flipV="1">
            <a:off x="5651870" y="4462732"/>
            <a:ext cx="746592" cy="284449"/>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C7CD2BD-6AF8-4AFE-824E-870248B37A3C}"/>
              </a:ext>
            </a:extLst>
          </p:cNvPr>
          <p:cNvSpPr/>
          <p:nvPr/>
        </p:nvSpPr>
        <p:spPr>
          <a:xfrm>
            <a:off x="260219" y="112453"/>
            <a:ext cx="785191" cy="51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703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8;p21">
            <a:extLst>
              <a:ext uri="{FF2B5EF4-FFF2-40B4-BE49-F238E27FC236}">
                <a16:creationId xmlns:a16="http://schemas.microsoft.com/office/drawing/2014/main" id="{1F88DCBF-F332-4DB3-B520-DC8642A141FF}"/>
              </a:ext>
            </a:extLst>
          </p:cNvPr>
          <p:cNvSpPr txBox="1"/>
          <p:nvPr/>
        </p:nvSpPr>
        <p:spPr>
          <a:xfrm>
            <a:off x="1377579" y="48174"/>
            <a:ext cx="9854107" cy="903600"/>
          </a:xfrm>
          <a:prstGeom prst="rect">
            <a:avLst/>
          </a:prstGeom>
          <a:noFill/>
          <a:ln>
            <a:noFill/>
          </a:ln>
        </p:spPr>
        <p:txBody>
          <a:bodyPr spcFirstLastPara="1" wrap="square" lIns="91425" tIns="91425" rIns="91425" bIns="91425" anchor="t" anchorCtr="0">
            <a:noAutofit/>
          </a:bodyPr>
          <a:lstStyle/>
          <a:p>
            <a:r>
              <a:rPr lang="en-US" sz="2800" b="1" dirty="0">
                <a:solidFill>
                  <a:srgbClr val="0070C0"/>
                </a:solidFill>
                <a:effectLst>
                  <a:outerShdw blurRad="38100" dist="38100" dir="2700000" algn="tl">
                    <a:srgbClr val="000000">
                      <a:alpha val="43137"/>
                    </a:srgbClr>
                  </a:outerShdw>
                </a:effectLst>
                <a:latin typeface="Candara" panose="020E0502030303020204" pitchFamily="34" charset="0"/>
                <a:ea typeface="Calibri"/>
                <a:cs typeface="Calibri"/>
                <a:sym typeface="Calibri"/>
              </a:rPr>
              <a:t>Nanogranex® is the most cost effective advanced wound care product available </a:t>
            </a:r>
          </a:p>
        </p:txBody>
      </p:sp>
      <p:pic>
        <p:nvPicPr>
          <p:cNvPr id="3" name="Picture 2">
            <a:extLst>
              <a:ext uri="{FF2B5EF4-FFF2-40B4-BE49-F238E27FC236}">
                <a16:creationId xmlns:a16="http://schemas.microsoft.com/office/drawing/2014/main" id="{13D59801-87CC-4F21-B9CC-B8FB17578A29}"/>
              </a:ext>
            </a:extLst>
          </p:cNvPr>
          <p:cNvPicPr>
            <a:picLocks noChangeAspect="1"/>
          </p:cNvPicPr>
          <p:nvPr/>
        </p:nvPicPr>
        <p:blipFill rotWithShape="1">
          <a:blip r:embed="rId2"/>
          <a:srcRect l="16924"/>
          <a:stretch/>
        </p:blipFill>
        <p:spPr>
          <a:xfrm>
            <a:off x="9091911" y="1537425"/>
            <a:ext cx="2389826" cy="4323410"/>
          </a:xfrm>
          <a:prstGeom prst="rect">
            <a:avLst/>
          </a:prstGeom>
        </p:spPr>
      </p:pic>
      <p:pic>
        <p:nvPicPr>
          <p:cNvPr id="16" name="Picture 15">
            <a:extLst>
              <a:ext uri="{FF2B5EF4-FFF2-40B4-BE49-F238E27FC236}">
                <a16:creationId xmlns:a16="http://schemas.microsoft.com/office/drawing/2014/main" id="{C3E1C50B-858F-468D-AEAE-4351E1360506}"/>
              </a:ext>
            </a:extLst>
          </p:cNvPr>
          <p:cNvPicPr>
            <a:picLocks noChangeAspect="1"/>
          </p:cNvPicPr>
          <p:nvPr/>
        </p:nvPicPr>
        <p:blipFill>
          <a:blip r:embed="rId3"/>
          <a:stretch>
            <a:fillRect/>
          </a:stretch>
        </p:blipFill>
        <p:spPr>
          <a:xfrm>
            <a:off x="2506249" y="1414038"/>
            <a:ext cx="4232991" cy="733221"/>
          </a:xfrm>
          <a:prstGeom prst="rect">
            <a:avLst/>
          </a:prstGeom>
        </p:spPr>
      </p:pic>
      <p:sp>
        <p:nvSpPr>
          <p:cNvPr id="26" name="Google Shape;580;p24">
            <a:extLst>
              <a:ext uri="{FF2B5EF4-FFF2-40B4-BE49-F238E27FC236}">
                <a16:creationId xmlns:a16="http://schemas.microsoft.com/office/drawing/2014/main" id="{62E56452-147B-436B-8603-BC9FAFFC1EEC}"/>
              </a:ext>
            </a:extLst>
          </p:cNvPr>
          <p:cNvSpPr/>
          <p:nvPr/>
        </p:nvSpPr>
        <p:spPr>
          <a:xfrm>
            <a:off x="486841" y="180856"/>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Rectangle 22">
            <a:extLst>
              <a:ext uri="{FF2B5EF4-FFF2-40B4-BE49-F238E27FC236}">
                <a16:creationId xmlns:a16="http://schemas.microsoft.com/office/drawing/2014/main" id="{7F4710FB-5DB6-4AB9-9761-9DBD505580DC}"/>
              </a:ext>
            </a:extLst>
          </p:cNvPr>
          <p:cNvSpPr/>
          <p:nvPr/>
        </p:nvSpPr>
        <p:spPr>
          <a:xfrm>
            <a:off x="1578513" y="2713984"/>
            <a:ext cx="7166235" cy="4308872"/>
          </a:xfrm>
          <a:prstGeom prst="rect">
            <a:avLst/>
          </a:prstGeom>
        </p:spPr>
        <p:txBody>
          <a:bodyPr wrap="square">
            <a:spAutoFit/>
          </a:bodyPr>
          <a:lstStyle/>
          <a:p>
            <a:pPr lvl="0"/>
            <a:r>
              <a:rPr lang="en-US" sz="3200" b="1" dirty="0">
                <a:solidFill>
                  <a:srgbClr val="0070C0"/>
                </a:solidFill>
                <a:latin typeface="Candara" panose="020E0502030303020204" pitchFamily="34" charset="0"/>
                <a:ea typeface="Trebuchet MS"/>
                <a:cs typeface="Trebuchet MS"/>
                <a:sym typeface="Trebuchet MS"/>
              </a:rPr>
              <a:t>Nanogranex®</a:t>
            </a:r>
            <a:r>
              <a:rPr lang="en-US" sz="3200" b="1" dirty="0">
                <a:solidFill>
                  <a:schemeClr val="dk1"/>
                </a:solidFill>
                <a:latin typeface="Candara" panose="020E0502030303020204" pitchFamily="34" charset="0"/>
                <a:ea typeface="Trebuchet MS"/>
                <a:cs typeface="Trebuchet MS"/>
                <a:sym typeface="Trebuchet MS"/>
              </a:rPr>
              <a:t> </a:t>
            </a:r>
            <a:r>
              <a:rPr lang="en-US" sz="3200" b="1" dirty="0">
                <a:solidFill>
                  <a:srgbClr val="0070C0"/>
                </a:solidFill>
                <a:latin typeface="Candara" panose="020E0502030303020204" pitchFamily="34" charset="0"/>
                <a:ea typeface="Trebuchet MS"/>
                <a:cs typeface="Trebuchet MS"/>
                <a:sym typeface="Trebuchet MS"/>
              </a:rPr>
              <a:t>COGS (3oz) = $1.79</a:t>
            </a:r>
          </a:p>
          <a:p>
            <a:pPr marL="457200" lvl="0" indent="-457200">
              <a:buFont typeface="Arial" panose="020B0604020202020204" pitchFamily="34" charset="0"/>
              <a:buChar char="•"/>
            </a:pPr>
            <a:r>
              <a:rPr lang="en-US" sz="3200" dirty="0">
                <a:solidFill>
                  <a:schemeClr val="dk1"/>
                </a:solidFill>
                <a:latin typeface="Candara" panose="020E0502030303020204" pitchFamily="34" charset="0"/>
                <a:ea typeface="Trebuchet MS"/>
                <a:cs typeface="Trebuchet MS"/>
                <a:sym typeface="Trebuchet MS"/>
              </a:rPr>
              <a:t>HCPC code: A6248</a:t>
            </a:r>
            <a:r>
              <a:rPr lang="en-US" sz="3200" dirty="0">
                <a:latin typeface="Candara" panose="020E0502030303020204" pitchFamily="34" charset="0"/>
                <a:sym typeface="Trebuchet MS"/>
              </a:rPr>
              <a:t> </a:t>
            </a:r>
            <a:r>
              <a:rPr lang="en-US" sz="3200" dirty="0">
                <a:solidFill>
                  <a:schemeClr val="dk1"/>
                </a:solidFill>
                <a:latin typeface="Candara" panose="020E0502030303020204" pitchFamily="34" charset="0"/>
                <a:ea typeface="Trebuchet MS"/>
                <a:cs typeface="Trebuchet MS"/>
                <a:sym typeface="Trebuchet MS"/>
              </a:rPr>
              <a:t>Reimbursed by Medicare/Medicaid at $52.32-60.00* per 3oz</a:t>
            </a:r>
          </a:p>
          <a:p>
            <a:pPr marL="457200" lvl="0" indent="-457200">
              <a:buFont typeface="Arial" panose="020B0604020202020204" pitchFamily="34" charset="0"/>
              <a:buChar char="•"/>
            </a:pPr>
            <a:r>
              <a:rPr lang="en-US" sz="3200" b="1" dirty="0">
                <a:solidFill>
                  <a:srgbClr val="0070C0"/>
                </a:solidFill>
                <a:latin typeface="Candara" panose="020E0502030303020204" pitchFamily="34" charset="0"/>
                <a:ea typeface="Trebuchet MS"/>
                <a:cs typeface="Trebuchet MS"/>
                <a:sym typeface="Trebuchet MS"/>
              </a:rPr>
              <a:t>97% margin </a:t>
            </a:r>
            <a:r>
              <a:rPr lang="en-US" sz="3200" b="1" i="1" dirty="0">
                <a:solidFill>
                  <a:srgbClr val="0070C0"/>
                </a:solidFill>
                <a:latin typeface="Candara" panose="020E0502030303020204" pitchFamily="34" charset="0"/>
                <a:ea typeface="Trebuchet MS"/>
                <a:cs typeface="Trebuchet MS"/>
                <a:sym typeface="Trebuchet MS"/>
              </a:rPr>
              <a:t>before out of pocket charges</a:t>
            </a:r>
          </a:p>
          <a:p>
            <a:r>
              <a:rPr lang="en-US" sz="2200" dirty="0">
                <a:solidFill>
                  <a:schemeClr val="dk1"/>
                </a:solidFill>
                <a:latin typeface="Candara" panose="020E0502030303020204" pitchFamily="34" charset="0"/>
                <a:ea typeface="Trebuchet MS"/>
                <a:cs typeface="Trebuchet MS"/>
                <a:sym typeface="Trebuchet MS"/>
              </a:rPr>
              <a:t> *(reimbursement depends on region) </a:t>
            </a:r>
          </a:p>
          <a:p>
            <a:pPr lvl="0" algn="ctr"/>
            <a:endParaRPr lang="en-US" sz="3200" b="1" dirty="0">
              <a:solidFill>
                <a:srgbClr val="0070C0"/>
              </a:solidFill>
              <a:latin typeface="Candara" panose="020E0502030303020204" pitchFamily="34" charset="0"/>
              <a:ea typeface="Trebuchet MS"/>
              <a:cs typeface="Trebuchet MS"/>
              <a:sym typeface="Trebuchet MS"/>
            </a:endParaRPr>
          </a:p>
          <a:p>
            <a:pPr lvl="0" algn="ctr"/>
            <a:endParaRPr lang="en-US" sz="3000" dirty="0">
              <a:latin typeface="Candara" panose="020E0502030303020204" pitchFamily="34" charset="0"/>
            </a:endParaRPr>
          </a:p>
        </p:txBody>
      </p:sp>
    </p:spTree>
    <p:extLst>
      <p:ext uri="{BB962C8B-B14F-4D97-AF65-F5344CB8AC3E}">
        <p14:creationId xmlns:p14="http://schemas.microsoft.com/office/powerpoint/2010/main" val="606449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8;p21">
            <a:extLst>
              <a:ext uri="{FF2B5EF4-FFF2-40B4-BE49-F238E27FC236}">
                <a16:creationId xmlns:a16="http://schemas.microsoft.com/office/drawing/2014/main" id="{1F88DCBF-F332-4DB3-B520-DC8642A141FF}"/>
              </a:ext>
            </a:extLst>
          </p:cNvPr>
          <p:cNvSpPr txBox="1"/>
          <p:nvPr/>
        </p:nvSpPr>
        <p:spPr>
          <a:xfrm>
            <a:off x="1377579" y="48174"/>
            <a:ext cx="10814421" cy="903600"/>
          </a:xfrm>
          <a:prstGeom prst="rect">
            <a:avLst/>
          </a:prstGeom>
          <a:noFill/>
          <a:ln>
            <a:noFill/>
          </a:ln>
        </p:spPr>
        <p:txBody>
          <a:bodyPr spcFirstLastPara="1" wrap="square" lIns="91425" tIns="91425" rIns="91425" bIns="91425" anchor="t" anchorCtr="0">
            <a:noAutofit/>
          </a:bodyPr>
          <a:lstStyle/>
          <a:p>
            <a:r>
              <a:rPr lang="en-US" sz="2800" b="1" dirty="0">
                <a:solidFill>
                  <a:srgbClr val="0070C0"/>
                </a:solidFill>
                <a:latin typeface="Candara" panose="020E0502030303020204" pitchFamily="34" charset="0"/>
                <a:ea typeface="Calibri"/>
                <a:cs typeface="Calibri"/>
                <a:sym typeface="Calibri"/>
              </a:rPr>
              <a:t>Nanogranex® is the most affordable advanced dressing available</a:t>
            </a:r>
          </a:p>
          <a:p>
            <a:pPr marL="0" lvl="0" indent="0" algn="l" rtl="0">
              <a:spcBef>
                <a:spcPts val="0"/>
              </a:spcBef>
              <a:spcAft>
                <a:spcPts val="0"/>
              </a:spcAft>
              <a:buNone/>
            </a:pPr>
            <a:r>
              <a:rPr lang="en-US" sz="2000" b="1" i="1" dirty="0">
                <a:solidFill>
                  <a:schemeClr val="tx1">
                    <a:lumMod val="95000"/>
                    <a:lumOff val="5000"/>
                  </a:schemeClr>
                </a:solidFill>
                <a:latin typeface="Candara"/>
                <a:ea typeface="Candara"/>
                <a:cs typeface="Candara"/>
                <a:sym typeface="Candara"/>
              </a:rPr>
              <a:t>High Product Costs Are The #1 Constraint On Domestic &amp; Global Market Growth</a:t>
            </a:r>
            <a:endParaRPr sz="2200" i="1" dirty="0">
              <a:solidFill>
                <a:schemeClr val="tx1">
                  <a:lumMod val="95000"/>
                  <a:lumOff val="5000"/>
                </a:schemeClr>
              </a:solidFill>
              <a:latin typeface="Gill Sans"/>
              <a:ea typeface="Gill Sans"/>
              <a:cs typeface="Gill Sans"/>
              <a:sym typeface="Gill Sans"/>
            </a:endParaRPr>
          </a:p>
        </p:txBody>
      </p:sp>
      <p:pic>
        <p:nvPicPr>
          <p:cNvPr id="4" name="Picture 3">
            <a:extLst>
              <a:ext uri="{FF2B5EF4-FFF2-40B4-BE49-F238E27FC236}">
                <a16:creationId xmlns:a16="http://schemas.microsoft.com/office/drawing/2014/main" id="{74947050-F66C-47D8-9517-39B165E35D92}"/>
              </a:ext>
            </a:extLst>
          </p:cNvPr>
          <p:cNvPicPr>
            <a:picLocks noChangeAspect="1"/>
          </p:cNvPicPr>
          <p:nvPr/>
        </p:nvPicPr>
        <p:blipFill>
          <a:blip r:embed="rId2"/>
          <a:stretch>
            <a:fillRect/>
          </a:stretch>
        </p:blipFill>
        <p:spPr>
          <a:xfrm>
            <a:off x="486841" y="1767824"/>
            <a:ext cx="890738" cy="1460811"/>
          </a:xfrm>
          <a:prstGeom prst="rect">
            <a:avLst/>
          </a:prstGeom>
        </p:spPr>
      </p:pic>
      <p:pic>
        <p:nvPicPr>
          <p:cNvPr id="5" name="Picture 4">
            <a:extLst>
              <a:ext uri="{FF2B5EF4-FFF2-40B4-BE49-F238E27FC236}">
                <a16:creationId xmlns:a16="http://schemas.microsoft.com/office/drawing/2014/main" id="{1DF65D11-608D-4CDF-BE69-E81FC592E213}"/>
              </a:ext>
            </a:extLst>
          </p:cNvPr>
          <p:cNvPicPr>
            <a:picLocks noChangeAspect="1"/>
          </p:cNvPicPr>
          <p:nvPr/>
        </p:nvPicPr>
        <p:blipFill>
          <a:blip r:embed="rId3"/>
          <a:stretch>
            <a:fillRect/>
          </a:stretch>
        </p:blipFill>
        <p:spPr>
          <a:xfrm>
            <a:off x="1845507" y="1617373"/>
            <a:ext cx="1907634" cy="1907634"/>
          </a:xfrm>
          <a:prstGeom prst="rect">
            <a:avLst/>
          </a:prstGeom>
        </p:spPr>
      </p:pic>
      <p:pic>
        <p:nvPicPr>
          <p:cNvPr id="6" name="Picture 5">
            <a:extLst>
              <a:ext uri="{FF2B5EF4-FFF2-40B4-BE49-F238E27FC236}">
                <a16:creationId xmlns:a16="http://schemas.microsoft.com/office/drawing/2014/main" id="{E32FBF39-4E5B-4DDC-B3E6-570A1BD1F774}"/>
              </a:ext>
            </a:extLst>
          </p:cNvPr>
          <p:cNvPicPr>
            <a:picLocks noChangeAspect="1"/>
          </p:cNvPicPr>
          <p:nvPr/>
        </p:nvPicPr>
        <p:blipFill>
          <a:blip r:embed="rId4"/>
          <a:stretch>
            <a:fillRect/>
          </a:stretch>
        </p:blipFill>
        <p:spPr>
          <a:xfrm>
            <a:off x="4308048" y="1767824"/>
            <a:ext cx="1401214" cy="1427486"/>
          </a:xfrm>
          <a:prstGeom prst="rect">
            <a:avLst/>
          </a:prstGeom>
        </p:spPr>
      </p:pic>
      <p:pic>
        <p:nvPicPr>
          <p:cNvPr id="7" name="Picture 6">
            <a:extLst>
              <a:ext uri="{FF2B5EF4-FFF2-40B4-BE49-F238E27FC236}">
                <a16:creationId xmlns:a16="http://schemas.microsoft.com/office/drawing/2014/main" id="{9324E2D1-2106-4A5F-A5FA-1E6F8EB3D146}"/>
              </a:ext>
            </a:extLst>
          </p:cNvPr>
          <p:cNvPicPr>
            <a:picLocks noChangeAspect="1"/>
          </p:cNvPicPr>
          <p:nvPr/>
        </p:nvPicPr>
        <p:blipFill>
          <a:blip r:embed="rId5"/>
          <a:stretch>
            <a:fillRect/>
          </a:stretch>
        </p:blipFill>
        <p:spPr>
          <a:xfrm>
            <a:off x="6131817" y="1719444"/>
            <a:ext cx="1215640" cy="1460811"/>
          </a:xfrm>
          <a:prstGeom prst="rect">
            <a:avLst/>
          </a:prstGeom>
        </p:spPr>
      </p:pic>
      <p:pic>
        <p:nvPicPr>
          <p:cNvPr id="8" name="Picture 6" descr="https://lh3.googleusercontent.com/2HSzRiKtW6suZBjgzUJjQGxk1RRsB7glaalcs8RyXD9yJTI9S7js9IMuzTPwxWjCTp3wNF4NtJjxzezcxbV_bAyxVa9pMCHhks8TeCGDE6qeM18F38bPldz72TYqiqA6diPeQtGZt5c">
            <a:extLst>
              <a:ext uri="{FF2B5EF4-FFF2-40B4-BE49-F238E27FC236}">
                <a16:creationId xmlns:a16="http://schemas.microsoft.com/office/drawing/2014/main" id="{A7FEFD7D-85CC-40E7-844F-4CF0DB074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770" y="1777611"/>
            <a:ext cx="1220113" cy="12201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68CBFB0-8FAE-49A9-9264-211ED332932E}"/>
              </a:ext>
            </a:extLst>
          </p:cNvPr>
          <p:cNvPicPr>
            <a:picLocks noChangeAspect="1"/>
          </p:cNvPicPr>
          <p:nvPr/>
        </p:nvPicPr>
        <p:blipFill>
          <a:blip r:embed="rId7"/>
          <a:stretch>
            <a:fillRect/>
          </a:stretch>
        </p:blipFill>
        <p:spPr>
          <a:xfrm>
            <a:off x="7731147" y="1706157"/>
            <a:ext cx="1625933" cy="1376408"/>
          </a:xfrm>
          <a:prstGeom prst="rect">
            <a:avLst/>
          </a:prstGeom>
        </p:spPr>
      </p:pic>
      <p:sp>
        <p:nvSpPr>
          <p:cNvPr id="10" name="Rectangle 9">
            <a:extLst>
              <a:ext uri="{FF2B5EF4-FFF2-40B4-BE49-F238E27FC236}">
                <a16:creationId xmlns:a16="http://schemas.microsoft.com/office/drawing/2014/main" id="{ABB7DC46-09EE-42E5-BB92-A07405FB4F6D}"/>
              </a:ext>
            </a:extLst>
          </p:cNvPr>
          <p:cNvSpPr/>
          <p:nvPr/>
        </p:nvSpPr>
        <p:spPr>
          <a:xfrm>
            <a:off x="422736" y="934177"/>
            <a:ext cx="1674219" cy="738664"/>
          </a:xfrm>
          <a:prstGeom prst="rect">
            <a:avLst/>
          </a:prstGeom>
        </p:spPr>
        <p:txBody>
          <a:bodyPr wrap="square">
            <a:spAutoFit/>
          </a:bodyPr>
          <a:lstStyle/>
          <a:p>
            <a:r>
              <a:rPr lang="en-US" sz="1400" b="1" dirty="0">
                <a:latin typeface="Candara" panose="020E0502030303020204" pitchFamily="34" charset="0"/>
              </a:rPr>
              <a:t>Silvercel® </a:t>
            </a:r>
          </a:p>
          <a:p>
            <a:r>
              <a:rPr lang="en-US" sz="1400" b="1" dirty="0">
                <a:latin typeface="Candara" panose="020E0502030303020204" pitchFamily="34" charset="0"/>
              </a:rPr>
              <a:t>4 ¼ x 4 ¼ </a:t>
            </a:r>
          </a:p>
          <a:p>
            <a:r>
              <a:rPr lang="en-US" sz="1400" b="1" dirty="0">
                <a:latin typeface="Candara" panose="020E0502030303020204" pitchFamily="34" charset="0"/>
              </a:rPr>
              <a:t>by </a:t>
            </a:r>
            <a:r>
              <a:rPr lang="en-US" sz="1400" b="1" dirty="0" err="1">
                <a:latin typeface="Candara" panose="020E0502030303020204" pitchFamily="34" charset="0"/>
              </a:rPr>
              <a:t>Aceility</a:t>
            </a:r>
            <a:endParaRPr lang="en-US" sz="1400" b="1" dirty="0">
              <a:latin typeface="Candara" panose="020E0502030303020204" pitchFamily="34" charset="0"/>
            </a:endParaRPr>
          </a:p>
        </p:txBody>
      </p:sp>
      <p:sp>
        <p:nvSpPr>
          <p:cNvPr id="11" name="Rectangle 10">
            <a:extLst>
              <a:ext uri="{FF2B5EF4-FFF2-40B4-BE49-F238E27FC236}">
                <a16:creationId xmlns:a16="http://schemas.microsoft.com/office/drawing/2014/main" id="{BEB88A09-94CB-45D7-B602-6EBA8ABD76CF}"/>
              </a:ext>
            </a:extLst>
          </p:cNvPr>
          <p:cNvSpPr/>
          <p:nvPr/>
        </p:nvSpPr>
        <p:spPr>
          <a:xfrm>
            <a:off x="2011583" y="980780"/>
            <a:ext cx="1293944" cy="738664"/>
          </a:xfrm>
          <a:prstGeom prst="rect">
            <a:avLst/>
          </a:prstGeom>
        </p:spPr>
        <p:txBody>
          <a:bodyPr wrap="none">
            <a:spAutoFit/>
          </a:bodyPr>
          <a:lstStyle/>
          <a:p>
            <a:r>
              <a:rPr lang="en-US" sz="1400" b="1" dirty="0">
                <a:latin typeface="Candara" panose="020E0502030303020204" pitchFamily="34" charset="0"/>
              </a:rPr>
              <a:t>Mepilex®</a:t>
            </a:r>
          </a:p>
          <a:p>
            <a:r>
              <a:rPr lang="en-US" sz="1400" b="1" dirty="0">
                <a:latin typeface="Candara" panose="020E0502030303020204" pitchFamily="34" charset="0"/>
              </a:rPr>
              <a:t>4 x 4 inch</a:t>
            </a:r>
          </a:p>
          <a:p>
            <a:r>
              <a:rPr lang="en-US" sz="1400" b="1" dirty="0">
                <a:latin typeface="Candara" panose="020E0502030303020204" pitchFamily="34" charset="0"/>
              </a:rPr>
              <a:t>by </a:t>
            </a:r>
            <a:r>
              <a:rPr lang="en-US" sz="1400" b="1" dirty="0" err="1">
                <a:latin typeface="Candara" panose="020E0502030303020204" pitchFamily="34" charset="0"/>
              </a:rPr>
              <a:t>Molnlycke</a:t>
            </a:r>
            <a:r>
              <a:rPr lang="en-US" sz="1400" b="1" dirty="0">
                <a:latin typeface="Candara" panose="020E0502030303020204" pitchFamily="34" charset="0"/>
              </a:rPr>
              <a:t> </a:t>
            </a:r>
          </a:p>
        </p:txBody>
      </p:sp>
      <p:sp>
        <p:nvSpPr>
          <p:cNvPr id="12" name="Rectangle 11">
            <a:extLst>
              <a:ext uri="{FF2B5EF4-FFF2-40B4-BE49-F238E27FC236}">
                <a16:creationId xmlns:a16="http://schemas.microsoft.com/office/drawing/2014/main" id="{C691C0C7-D60B-4881-9B09-8810842685C5}"/>
              </a:ext>
            </a:extLst>
          </p:cNvPr>
          <p:cNvSpPr/>
          <p:nvPr/>
        </p:nvSpPr>
        <p:spPr>
          <a:xfrm>
            <a:off x="4079101" y="980780"/>
            <a:ext cx="1180131" cy="738664"/>
          </a:xfrm>
          <a:prstGeom prst="rect">
            <a:avLst/>
          </a:prstGeom>
        </p:spPr>
        <p:txBody>
          <a:bodyPr wrap="none">
            <a:spAutoFit/>
          </a:bodyPr>
          <a:lstStyle/>
          <a:p>
            <a:r>
              <a:rPr lang="en-US" sz="1400" b="1" dirty="0" err="1">
                <a:latin typeface="Candara" panose="020E0502030303020204" pitchFamily="34" charset="0"/>
              </a:rPr>
              <a:t>Biatain</a:t>
            </a:r>
            <a:r>
              <a:rPr lang="en-US" sz="1400" b="1" dirty="0">
                <a:latin typeface="Candara" panose="020E0502030303020204" pitchFamily="34" charset="0"/>
              </a:rPr>
              <a:t> Ag®</a:t>
            </a:r>
          </a:p>
          <a:p>
            <a:r>
              <a:rPr lang="en-US" sz="1400" b="1" dirty="0">
                <a:latin typeface="Candara" panose="020E0502030303020204" pitchFamily="34" charset="0"/>
              </a:rPr>
              <a:t>4 x 4 inch</a:t>
            </a:r>
          </a:p>
          <a:p>
            <a:r>
              <a:rPr lang="en-US" sz="1400" b="1" dirty="0">
                <a:latin typeface="Candara" panose="020E0502030303020204" pitchFamily="34" charset="0"/>
              </a:rPr>
              <a:t>by Coloplast</a:t>
            </a:r>
          </a:p>
        </p:txBody>
      </p:sp>
      <p:sp>
        <p:nvSpPr>
          <p:cNvPr id="13" name="Rectangle 12">
            <a:extLst>
              <a:ext uri="{FF2B5EF4-FFF2-40B4-BE49-F238E27FC236}">
                <a16:creationId xmlns:a16="http://schemas.microsoft.com/office/drawing/2014/main" id="{6ABF1A07-B7ED-45DE-A776-75A87C415D47}"/>
              </a:ext>
            </a:extLst>
          </p:cNvPr>
          <p:cNvSpPr/>
          <p:nvPr/>
        </p:nvSpPr>
        <p:spPr>
          <a:xfrm>
            <a:off x="5868244" y="932400"/>
            <a:ext cx="1742785" cy="738664"/>
          </a:xfrm>
          <a:prstGeom prst="rect">
            <a:avLst/>
          </a:prstGeom>
        </p:spPr>
        <p:txBody>
          <a:bodyPr wrap="none">
            <a:spAutoFit/>
          </a:bodyPr>
          <a:lstStyle/>
          <a:p>
            <a:r>
              <a:rPr lang="en-US" sz="1400" b="1" dirty="0" err="1">
                <a:latin typeface="Candara" panose="020E0502030303020204" pitchFamily="34" charset="0"/>
              </a:rPr>
              <a:t>Promogran</a:t>
            </a:r>
            <a:r>
              <a:rPr lang="en-US" sz="1400" b="1" dirty="0">
                <a:latin typeface="Candara" panose="020E0502030303020204" pitchFamily="34" charset="0"/>
              </a:rPr>
              <a:t> Prisma®</a:t>
            </a:r>
          </a:p>
          <a:p>
            <a:r>
              <a:rPr lang="en-US" sz="1400" b="1" dirty="0">
                <a:latin typeface="Candara" panose="020E0502030303020204" pitchFamily="34" charset="0"/>
              </a:rPr>
              <a:t>4 </a:t>
            </a:r>
            <a:r>
              <a:rPr lang="en-US" sz="1400" b="1" baseline="30000" dirty="0">
                <a:latin typeface="Candara" panose="020E0502030303020204" pitchFamily="34" charset="0"/>
              </a:rPr>
              <a:t>1/3</a:t>
            </a:r>
            <a:r>
              <a:rPr lang="en-US" sz="1400" b="1" dirty="0">
                <a:latin typeface="Candara" panose="020E0502030303020204" pitchFamily="34" charset="0"/>
              </a:rPr>
              <a:t> x 4 </a:t>
            </a:r>
            <a:r>
              <a:rPr lang="en-US" sz="1400" b="1" baseline="30000" dirty="0">
                <a:latin typeface="Candara" panose="020E0502030303020204" pitchFamily="34" charset="0"/>
              </a:rPr>
              <a:t>1/3</a:t>
            </a:r>
            <a:r>
              <a:rPr lang="en-US" sz="1400" b="1" dirty="0">
                <a:latin typeface="Candara" panose="020E0502030303020204" pitchFamily="34" charset="0"/>
              </a:rPr>
              <a:t> inch</a:t>
            </a:r>
          </a:p>
          <a:p>
            <a:r>
              <a:rPr lang="en-US" sz="1400" b="1" dirty="0">
                <a:latin typeface="Candara" panose="020E0502030303020204" pitchFamily="34" charset="0"/>
              </a:rPr>
              <a:t>by </a:t>
            </a:r>
            <a:r>
              <a:rPr lang="en-US" sz="1400" b="1" dirty="0" err="1">
                <a:latin typeface="Candara" panose="020E0502030303020204" pitchFamily="34" charset="0"/>
              </a:rPr>
              <a:t>Aceility</a:t>
            </a:r>
            <a:endParaRPr lang="en-US" sz="1400" b="1" dirty="0">
              <a:latin typeface="Candara" panose="020E0502030303020204" pitchFamily="34" charset="0"/>
            </a:endParaRPr>
          </a:p>
        </p:txBody>
      </p:sp>
      <p:sp>
        <p:nvSpPr>
          <p:cNvPr id="14" name="Rectangle 13">
            <a:extLst>
              <a:ext uri="{FF2B5EF4-FFF2-40B4-BE49-F238E27FC236}">
                <a16:creationId xmlns:a16="http://schemas.microsoft.com/office/drawing/2014/main" id="{CFDE93EB-B2C5-4425-ABB7-F44198944BDE}"/>
              </a:ext>
            </a:extLst>
          </p:cNvPr>
          <p:cNvSpPr/>
          <p:nvPr/>
        </p:nvSpPr>
        <p:spPr>
          <a:xfrm>
            <a:off x="7765417" y="891431"/>
            <a:ext cx="1750800" cy="738664"/>
          </a:xfrm>
          <a:prstGeom prst="rect">
            <a:avLst/>
          </a:prstGeom>
        </p:spPr>
        <p:txBody>
          <a:bodyPr wrap="none">
            <a:spAutoFit/>
          </a:bodyPr>
          <a:lstStyle/>
          <a:p>
            <a:pPr lvl="0">
              <a:buClr>
                <a:srgbClr val="222222"/>
              </a:buClr>
              <a:buSzPts val="1800"/>
            </a:pPr>
            <a:r>
              <a:rPr lang="en-US" sz="1400" b="1" dirty="0">
                <a:solidFill>
                  <a:srgbClr val="222222"/>
                </a:solidFill>
                <a:latin typeface="Candara" panose="020E0502030303020204" pitchFamily="34" charset="0"/>
                <a:ea typeface="Arial"/>
                <a:cs typeface="Arial"/>
                <a:sym typeface="Arial"/>
              </a:rPr>
              <a:t>Acticoat Ag</a:t>
            </a:r>
          </a:p>
          <a:p>
            <a:pPr lvl="0">
              <a:buClr>
                <a:srgbClr val="222222"/>
              </a:buClr>
              <a:buSzPts val="1800"/>
            </a:pPr>
            <a:r>
              <a:rPr lang="en-US" sz="1400" b="1" dirty="0">
                <a:solidFill>
                  <a:srgbClr val="222222"/>
                </a:solidFill>
                <a:latin typeface="Candara" panose="020E0502030303020204" pitchFamily="34" charset="0"/>
                <a:ea typeface="Arial"/>
                <a:cs typeface="Arial"/>
                <a:sym typeface="Arial"/>
              </a:rPr>
              <a:t>4 x 4 inch </a:t>
            </a:r>
          </a:p>
          <a:p>
            <a:pPr lvl="0">
              <a:buClr>
                <a:srgbClr val="222222"/>
              </a:buClr>
              <a:buSzPts val="1800"/>
            </a:pPr>
            <a:r>
              <a:rPr lang="en-US" sz="1400" b="1" dirty="0">
                <a:solidFill>
                  <a:srgbClr val="222222"/>
                </a:solidFill>
                <a:latin typeface="Candara" panose="020E0502030303020204" pitchFamily="34" charset="0"/>
                <a:ea typeface="Arial"/>
                <a:cs typeface="Arial"/>
                <a:sym typeface="Arial"/>
              </a:rPr>
              <a:t>by Smith &amp; Nephew</a:t>
            </a:r>
          </a:p>
        </p:txBody>
      </p:sp>
      <p:sp>
        <p:nvSpPr>
          <p:cNvPr id="15" name="Rectangle 14">
            <a:extLst>
              <a:ext uri="{FF2B5EF4-FFF2-40B4-BE49-F238E27FC236}">
                <a16:creationId xmlns:a16="http://schemas.microsoft.com/office/drawing/2014/main" id="{427A9676-3BA4-424D-97C2-CAC0E01D2D1D}"/>
              </a:ext>
            </a:extLst>
          </p:cNvPr>
          <p:cNvSpPr/>
          <p:nvPr/>
        </p:nvSpPr>
        <p:spPr>
          <a:xfrm>
            <a:off x="9664572" y="874011"/>
            <a:ext cx="1124026" cy="738664"/>
          </a:xfrm>
          <a:prstGeom prst="rect">
            <a:avLst/>
          </a:prstGeom>
        </p:spPr>
        <p:txBody>
          <a:bodyPr wrap="none">
            <a:spAutoFit/>
          </a:bodyPr>
          <a:lstStyle/>
          <a:p>
            <a:pPr lvl="0">
              <a:buClr>
                <a:srgbClr val="222222"/>
              </a:buClr>
              <a:buSzPts val="1800"/>
            </a:pPr>
            <a:r>
              <a:rPr lang="en-US" sz="1400" b="1" dirty="0">
                <a:solidFill>
                  <a:srgbClr val="222222"/>
                </a:solidFill>
                <a:latin typeface="Candara" panose="020E0502030303020204" pitchFamily="34" charset="0"/>
                <a:ea typeface="Arial"/>
                <a:cs typeface="Arial"/>
                <a:sym typeface="Arial"/>
              </a:rPr>
              <a:t>Aquacell Ag</a:t>
            </a:r>
          </a:p>
          <a:p>
            <a:pPr lvl="0">
              <a:buClr>
                <a:srgbClr val="222222"/>
              </a:buClr>
              <a:buSzPts val="1800"/>
            </a:pPr>
            <a:r>
              <a:rPr lang="en-US" sz="1400" b="1" dirty="0">
                <a:solidFill>
                  <a:srgbClr val="222222"/>
                </a:solidFill>
                <a:latin typeface="Candara" panose="020E0502030303020204" pitchFamily="34" charset="0"/>
                <a:ea typeface="Arial"/>
                <a:cs typeface="Arial"/>
                <a:sym typeface="Arial"/>
              </a:rPr>
              <a:t>4 x 5 inch</a:t>
            </a:r>
          </a:p>
          <a:p>
            <a:pPr lvl="0">
              <a:buClr>
                <a:srgbClr val="222222"/>
              </a:buClr>
              <a:buSzPts val="1800"/>
            </a:pPr>
            <a:r>
              <a:rPr lang="en-US" sz="1400" b="1" dirty="0">
                <a:solidFill>
                  <a:srgbClr val="222222"/>
                </a:solidFill>
                <a:latin typeface="Candara" panose="020E0502030303020204" pitchFamily="34" charset="0"/>
                <a:ea typeface="Arial"/>
                <a:cs typeface="Arial"/>
                <a:sym typeface="Arial"/>
              </a:rPr>
              <a:t>by </a:t>
            </a:r>
            <a:r>
              <a:rPr lang="en-US" sz="1400" b="1" dirty="0" err="1">
                <a:solidFill>
                  <a:srgbClr val="222222"/>
                </a:solidFill>
                <a:latin typeface="Candara" panose="020E0502030303020204" pitchFamily="34" charset="0"/>
                <a:ea typeface="Arial"/>
                <a:cs typeface="Arial"/>
                <a:sym typeface="Arial"/>
              </a:rPr>
              <a:t>Convatec</a:t>
            </a:r>
            <a:endParaRPr lang="en-US" sz="1400" b="1" dirty="0">
              <a:solidFill>
                <a:srgbClr val="222222"/>
              </a:solidFill>
              <a:latin typeface="Candara" panose="020E0502030303020204" pitchFamily="34" charset="0"/>
              <a:ea typeface="Arial"/>
              <a:cs typeface="Arial"/>
              <a:sym typeface="Arial"/>
            </a:endParaRPr>
          </a:p>
        </p:txBody>
      </p:sp>
      <p:sp>
        <p:nvSpPr>
          <p:cNvPr id="17" name="Rectangle 16">
            <a:extLst>
              <a:ext uri="{FF2B5EF4-FFF2-40B4-BE49-F238E27FC236}">
                <a16:creationId xmlns:a16="http://schemas.microsoft.com/office/drawing/2014/main" id="{FCF16CF7-7EDF-420D-8675-40098607BD4F}"/>
              </a:ext>
            </a:extLst>
          </p:cNvPr>
          <p:cNvSpPr/>
          <p:nvPr/>
        </p:nvSpPr>
        <p:spPr>
          <a:xfrm>
            <a:off x="79478" y="3342876"/>
            <a:ext cx="1625766" cy="523220"/>
          </a:xfrm>
          <a:prstGeom prst="rect">
            <a:avLst/>
          </a:prstGeom>
        </p:spPr>
        <p:txBody>
          <a:bodyPr wrap="none">
            <a:spAutoFit/>
          </a:bodyPr>
          <a:lstStyle/>
          <a:p>
            <a:r>
              <a:rPr lang="en-US" sz="1400" b="1" dirty="0">
                <a:latin typeface="Candara" panose="020E0502030303020204" pitchFamily="34" charset="0"/>
              </a:rPr>
              <a:t>$15.36 per dressing</a:t>
            </a:r>
          </a:p>
          <a:p>
            <a:r>
              <a:rPr lang="en-US" sz="1400" b="1" dirty="0">
                <a:latin typeface="Candara" panose="020E0502030303020204" pitchFamily="34" charset="0"/>
              </a:rPr>
              <a:t>$30.72 per week </a:t>
            </a:r>
          </a:p>
        </p:txBody>
      </p:sp>
      <p:sp>
        <p:nvSpPr>
          <p:cNvPr id="18" name="Rectangle 17">
            <a:extLst>
              <a:ext uri="{FF2B5EF4-FFF2-40B4-BE49-F238E27FC236}">
                <a16:creationId xmlns:a16="http://schemas.microsoft.com/office/drawing/2014/main" id="{E4F18742-F4DA-406E-806B-0F3355F17E68}"/>
              </a:ext>
            </a:extLst>
          </p:cNvPr>
          <p:cNvSpPr/>
          <p:nvPr/>
        </p:nvSpPr>
        <p:spPr>
          <a:xfrm>
            <a:off x="2063080" y="3371118"/>
            <a:ext cx="1648208" cy="523220"/>
          </a:xfrm>
          <a:prstGeom prst="rect">
            <a:avLst/>
          </a:prstGeom>
        </p:spPr>
        <p:txBody>
          <a:bodyPr wrap="none">
            <a:spAutoFit/>
          </a:bodyPr>
          <a:lstStyle/>
          <a:p>
            <a:r>
              <a:rPr lang="en-US" sz="1400" b="1" dirty="0">
                <a:latin typeface="Candara" panose="020E0502030303020204" pitchFamily="34" charset="0"/>
              </a:rPr>
              <a:t>$16.08 per dressing</a:t>
            </a:r>
          </a:p>
          <a:p>
            <a:r>
              <a:rPr lang="en-US" sz="1400" b="1" dirty="0">
                <a:latin typeface="Candara" panose="020E0502030303020204" pitchFamily="34" charset="0"/>
              </a:rPr>
              <a:t>$32.24 per week </a:t>
            </a:r>
          </a:p>
        </p:txBody>
      </p:sp>
      <p:sp>
        <p:nvSpPr>
          <p:cNvPr id="19" name="Rectangle 18">
            <a:extLst>
              <a:ext uri="{FF2B5EF4-FFF2-40B4-BE49-F238E27FC236}">
                <a16:creationId xmlns:a16="http://schemas.microsoft.com/office/drawing/2014/main" id="{4AB7BD21-F78D-43C7-8ABA-901B48E221A2}"/>
              </a:ext>
            </a:extLst>
          </p:cNvPr>
          <p:cNvSpPr/>
          <p:nvPr/>
        </p:nvSpPr>
        <p:spPr>
          <a:xfrm>
            <a:off x="4020979" y="3342875"/>
            <a:ext cx="1611339" cy="523220"/>
          </a:xfrm>
          <a:prstGeom prst="rect">
            <a:avLst/>
          </a:prstGeom>
        </p:spPr>
        <p:txBody>
          <a:bodyPr wrap="none">
            <a:spAutoFit/>
          </a:bodyPr>
          <a:lstStyle/>
          <a:p>
            <a:pPr lvl="0"/>
            <a:r>
              <a:rPr lang="en-US" sz="1400" b="1" dirty="0">
                <a:solidFill>
                  <a:prstClr val="black"/>
                </a:solidFill>
                <a:latin typeface="Candara" panose="020E0502030303020204" pitchFamily="34" charset="0"/>
              </a:rPr>
              <a:t>$11.60 per dressing</a:t>
            </a:r>
          </a:p>
          <a:p>
            <a:pPr lvl="0"/>
            <a:r>
              <a:rPr lang="en-US" sz="1400" b="1" dirty="0">
                <a:solidFill>
                  <a:prstClr val="black"/>
                </a:solidFill>
                <a:latin typeface="Candara" panose="020E0502030303020204" pitchFamily="34" charset="0"/>
              </a:rPr>
              <a:t>$23.20 per week  </a:t>
            </a:r>
          </a:p>
        </p:txBody>
      </p:sp>
      <p:sp>
        <p:nvSpPr>
          <p:cNvPr id="20" name="Rectangle 19">
            <a:extLst>
              <a:ext uri="{FF2B5EF4-FFF2-40B4-BE49-F238E27FC236}">
                <a16:creationId xmlns:a16="http://schemas.microsoft.com/office/drawing/2014/main" id="{DEE4E63B-D205-4F98-9F04-F4FA5946A774}"/>
              </a:ext>
            </a:extLst>
          </p:cNvPr>
          <p:cNvSpPr/>
          <p:nvPr/>
        </p:nvSpPr>
        <p:spPr>
          <a:xfrm>
            <a:off x="5977100" y="3369969"/>
            <a:ext cx="1601721" cy="523220"/>
          </a:xfrm>
          <a:prstGeom prst="rect">
            <a:avLst/>
          </a:prstGeom>
        </p:spPr>
        <p:txBody>
          <a:bodyPr wrap="none">
            <a:spAutoFit/>
          </a:bodyPr>
          <a:lstStyle/>
          <a:p>
            <a:pPr lvl="0"/>
            <a:r>
              <a:rPr lang="en-US" sz="1400" b="1" dirty="0">
                <a:solidFill>
                  <a:prstClr val="black"/>
                </a:solidFill>
                <a:latin typeface="Candara" panose="020E0502030303020204" pitchFamily="34" charset="0"/>
              </a:rPr>
              <a:t>$15.10 per dressing</a:t>
            </a:r>
          </a:p>
          <a:p>
            <a:pPr lvl="0"/>
            <a:r>
              <a:rPr lang="en-US" sz="1400" b="1" dirty="0">
                <a:solidFill>
                  <a:prstClr val="black"/>
                </a:solidFill>
                <a:latin typeface="Candara" panose="020E0502030303020204" pitchFamily="34" charset="0"/>
              </a:rPr>
              <a:t>$30.20 per week </a:t>
            </a:r>
          </a:p>
        </p:txBody>
      </p:sp>
      <p:sp>
        <p:nvSpPr>
          <p:cNvPr id="21" name="Rectangle 20">
            <a:extLst>
              <a:ext uri="{FF2B5EF4-FFF2-40B4-BE49-F238E27FC236}">
                <a16:creationId xmlns:a16="http://schemas.microsoft.com/office/drawing/2014/main" id="{57E90AD0-46F9-47FB-8A41-7857CABA65B9}"/>
              </a:ext>
            </a:extLst>
          </p:cNvPr>
          <p:cNvSpPr/>
          <p:nvPr/>
        </p:nvSpPr>
        <p:spPr>
          <a:xfrm>
            <a:off x="7801846" y="3369968"/>
            <a:ext cx="1603324" cy="523220"/>
          </a:xfrm>
          <a:prstGeom prst="rect">
            <a:avLst/>
          </a:prstGeom>
        </p:spPr>
        <p:txBody>
          <a:bodyPr wrap="none">
            <a:spAutoFit/>
          </a:bodyPr>
          <a:lstStyle/>
          <a:p>
            <a:pPr lvl="0">
              <a:buClr>
                <a:srgbClr val="222222"/>
              </a:buClr>
              <a:buSzPts val="1800"/>
            </a:pPr>
            <a:r>
              <a:rPr lang="en-US" sz="1400" b="1" dirty="0">
                <a:solidFill>
                  <a:srgbClr val="222222"/>
                </a:solidFill>
                <a:latin typeface="Candara" panose="020E0502030303020204" pitchFamily="34" charset="0"/>
                <a:ea typeface="Arial"/>
                <a:cs typeface="Arial"/>
                <a:sym typeface="Arial"/>
              </a:rPr>
              <a:t>$12.10 per dressing</a:t>
            </a:r>
          </a:p>
          <a:p>
            <a:pPr lvl="0">
              <a:buClr>
                <a:srgbClr val="222222"/>
              </a:buClr>
              <a:buSzPts val="1800"/>
            </a:pPr>
            <a:r>
              <a:rPr lang="en-US" sz="1400" b="1" dirty="0">
                <a:solidFill>
                  <a:srgbClr val="222222"/>
                </a:solidFill>
                <a:latin typeface="Candara" panose="020E0502030303020204" pitchFamily="34" charset="0"/>
                <a:ea typeface="Arial"/>
                <a:cs typeface="Arial"/>
                <a:sym typeface="Arial"/>
              </a:rPr>
              <a:t>$24.20 per week    </a:t>
            </a:r>
            <a:endParaRPr lang="en-US" sz="1400" dirty="0">
              <a:solidFill>
                <a:prstClr val="black"/>
              </a:solidFill>
              <a:latin typeface="Candara" panose="020E0502030303020204" pitchFamily="34" charset="0"/>
            </a:endParaRPr>
          </a:p>
        </p:txBody>
      </p:sp>
      <p:sp>
        <p:nvSpPr>
          <p:cNvPr id="22" name="Rectangle 21">
            <a:extLst>
              <a:ext uri="{FF2B5EF4-FFF2-40B4-BE49-F238E27FC236}">
                <a16:creationId xmlns:a16="http://schemas.microsoft.com/office/drawing/2014/main" id="{5C7203C1-9520-4ABA-ACAA-7B50D76687E4}"/>
              </a:ext>
            </a:extLst>
          </p:cNvPr>
          <p:cNvSpPr/>
          <p:nvPr/>
        </p:nvSpPr>
        <p:spPr>
          <a:xfrm>
            <a:off x="9639965" y="3369967"/>
            <a:ext cx="1430200" cy="523220"/>
          </a:xfrm>
          <a:prstGeom prst="rect">
            <a:avLst/>
          </a:prstGeom>
        </p:spPr>
        <p:txBody>
          <a:bodyPr wrap="none">
            <a:spAutoFit/>
          </a:bodyPr>
          <a:lstStyle/>
          <a:p>
            <a:pPr lvl="0">
              <a:buClr>
                <a:srgbClr val="222222"/>
              </a:buClr>
              <a:buSzPts val="1800"/>
            </a:pPr>
            <a:r>
              <a:rPr lang="en-US" sz="1400" b="1" dirty="0">
                <a:solidFill>
                  <a:srgbClr val="222222"/>
                </a:solidFill>
                <a:latin typeface="Candara" panose="020E0502030303020204" pitchFamily="34" charset="0"/>
                <a:ea typeface="Arial"/>
                <a:cs typeface="Arial"/>
                <a:sym typeface="Arial"/>
              </a:rPr>
              <a:t>$22 per dressing</a:t>
            </a:r>
          </a:p>
          <a:p>
            <a:pPr lvl="0">
              <a:buClr>
                <a:srgbClr val="222222"/>
              </a:buClr>
              <a:buSzPts val="1800"/>
            </a:pPr>
            <a:r>
              <a:rPr lang="en-US" sz="1400" b="1" dirty="0">
                <a:solidFill>
                  <a:srgbClr val="222222"/>
                </a:solidFill>
                <a:latin typeface="Candara" panose="020E0502030303020204" pitchFamily="34" charset="0"/>
                <a:cs typeface="Arial"/>
                <a:sym typeface="Arial"/>
              </a:rPr>
              <a:t>$44 per week </a:t>
            </a:r>
            <a:endParaRPr lang="en-US" sz="1400" dirty="0">
              <a:solidFill>
                <a:prstClr val="black"/>
              </a:solidFill>
              <a:latin typeface="Candara" panose="020E0502030303020204" pitchFamily="34" charset="0"/>
            </a:endParaRPr>
          </a:p>
        </p:txBody>
      </p:sp>
      <p:sp>
        <p:nvSpPr>
          <p:cNvPr id="24" name="Rectangle 23">
            <a:extLst>
              <a:ext uri="{FF2B5EF4-FFF2-40B4-BE49-F238E27FC236}">
                <a16:creationId xmlns:a16="http://schemas.microsoft.com/office/drawing/2014/main" id="{5E563427-F354-45A9-9A9A-E8C1CEB4F44D}"/>
              </a:ext>
            </a:extLst>
          </p:cNvPr>
          <p:cNvSpPr/>
          <p:nvPr/>
        </p:nvSpPr>
        <p:spPr>
          <a:xfrm>
            <a:off x="4887266" y="4732936"/>
            <a:ext cx="2914580" cy="1477328"/>
          </a:xfrm>
          <a:prstGeom prst="rect">
            <a:avLst/>
          </a:prstGeom>
        </p:spPr>
        <p:txBody>
          <a:bodyPr wrap="none">
            <a:spAutoFit/>
          </a:bodyPr>
          <a:lstStyle/>
          <a:p>
            <a:r>
              <a:rPr lang="en-US" b="1" dirty="0">
                <a:solidFill>
                  <a:srgbClr val="0070C0"/>
                </a:solidFill>
                <a:latin typeface="Candara" panose="020E0502030303020204" pitchFamily="34" charset="0"/>
              </a:rPr>
              <a:t>                                   </a:t>
            </a:r>
          </a:p>
          <a:p>
            <a:r>
              <a:rPr lang="en-US" b="1" dirty="0">
                <a:latin typeface="Candara" panose="020E0502030303020204" pitchFamily="34" charset="0"/>
              </a:rPr>
              <a:t>4 x 4 inch application</a:t>
            </a:r>
          </a:p>
          <a:p>
            <a:r>
              <a:rPr lang="en-US" b="1" dirty="0">
                <a:latin typeface="Candara" panose="020E0502030303020204" pitchFamily="34" charset="0"/>
              </a:rPr>
              <a:t>By Genesis Pharmaceuticals</a:t>
            </a:r>
          </a:p>
          <a:p>
            <a:r>
              <a:rPr lang="en-US" b="1" dirty="0">
                <a:solidFill>
                  <a:srgbClr val="0070C0"/>
                </a:solidFill>
                <a:latin typeface="Candara" panose="020E0502030303020204" pitchFamily="34" charset="0"/>
              </a:rPr>
              <a:t>$1.07 per application</a:t>
            </a:r>
          </a:p>
          <a:p>
            <a:r>
              <a:rPr lang="en-US" b="1" dirty="0">
                <a:solidFill>
                  <a:srgbClr val="0070C0"/>
                </a:solidFill>
                <a:latin typeface="Candara" panose="020E0502030303020204" pitchFamily="34" charset="0"/>
              </a:rPr>
              <a:t>$7.49 per week </a:t>
            </a:r>
          </a:p>
        </p:txBody>
      </p:sp>
      <p:pic>
        <p:nvPicPr>
          <p:cNvPr id="3" name="Picture 2">
            <a:extLst>
              <a:ext uri="{FF2B5EF4-FFF2-40B4-BE49-F238E27FC236}">
                <a16:creationId xmlns:a16="http://schemas.microsoft.com/office/drawing/2014/main" id="{13D59801-87CC-4F21-B9CC-B8FB17578A29}"/>
              </a:ext>
            </a:extLst>
          </p:cNvPr>
          <p:cNvPicPr>
            <a:picLocks noChangeAspect="1"/>
          </p:cNvPicPr>
          <p:nvPr/>
        </p:nvPicPr>
        <p:blipFill>
          <a:blip r:embed="rId8"/>
          <a:stretch>
            <a:fillRect/>
          </a:stretch>
        </p:blipFill>
        <p:spPr>
          <a:xfrm>
            <a:off x="2305338" y="3855750"/>
            <a:ext cx="1976163" cy="2970023"/>
          </a:xfrm>
          <a:prstGeom prst="rect">
            <a:avLst/>
          </a:prstGeom>
        </p:spPr>
      </p:pic>
      <p:pic>
        <p:nvPicPr>
          <p:cNvPr id="16" name="Picture 15">
            <a:extLst>
              <a:ext uri="{FF2B5EF4-FFF2-40B4-BE49-F238E27FC236}">
                <a16:creationId xmlns:a16="http://schemas.microsoft.com/office/drawing/2014/main" id="{C3E1C50B-858F-468D-AEAE-4351E1360506}"/>
              </a:ext>
            </a:extLst>
          </p:cNvPr>
          <p:cNvPicPr>
            <a:picLocks noChangeAspect="1"/>
          </p:cNvPicPr>
          <p:nvPr/>
        </p:nvPicPr>
        <p:blipFill>
          <a:blip r:embed="rId9"/>
          <a:stretch>
            <a:fillRect/>
          </a:stretch>
        </p:blipFill>
        <p:spPr>
          <a:xfrm>
            <a:off x="4370517" y="4225331"/>
            <a:ext cx="4232991" cy="733221"/>
          </a:xfrm>
          <a:prstGeom prst="rect">
            <a:avLst/>
          </a:prstGeom>
        </p:spPr>
      </p:pic>
      <p:sp>
        <p:nvSpPr>
          <p:cNvPr id="26" name="Google Shape;580;p24">
            <a:extLst>
              <a:ext uri="{FF2B5EF4-FFF2-40B4-BE49-F238E27FC236}">
                <a16:creationId xmlns:a16="http://schemas.microsoft.com/office/drawing/2014/main" id="{62E56452-147B-436B-8603-BC9FAFFC1EEC}"/>
              </a:ext>
            </a:extLst>
          </p:cNvPr>
          <p:cNvSpPr/>
          <p:nvPr/>
        </p:nvSpPr>
        <p:spPr>
          <a:xfrm>
            <a:off x="486841" y="180856"/>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18961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F2DB7A-965D-45E6-936E-877C6B50B1C3}"/>
              </a:ext>
            </a:extLst>
          </p:cNvPr>
          <p:cNvSpPr/>
          <p:nvPr/>
        </p:nvSpPr>
        <p:spPr>
          <a:xfrm>
            <a:off x="0" y="5001525"/>
            <a:ext cx="11924906" cy="1692771"/>
          </a:xfrm>
          <a:prstGeom prst="rect">
            <a:avLst/>
          </a:prstGeom>
        </p:spPr>
        <p:txBody>
          <a:bodyPr wrap="square">
            <a:spAutoFit/>
          </a:bodyPr>
          <a:lstStyle/>
          <a:p>
            <a:pPr marL="171450" indent="-171450">
              <a:buFont typeface="Arial" panose="020B0604020202020204" pitchFamily="34" charset="0"/>
              <a:buChar char="•"/>
            </a:pPr>
            <a:r>
              <a:rPr lang="en-US" sz="800" dirty="0" err="1">
                <a:latin typeface="Candara" panose="020E0502030303020204" pitchFamily="34" charset="0"/>
              </a:rPr>
              <a:t>Posnett</a:t>
            </a:r>
            <a:r>
              <a:rPr lang="en-US" sz="800" dirty="0">
                <a:latin typeface="Candara" panose="020E0502030303020204" pitchFamily="34" charset="0"/>
              </a:rPr>
              <a:t> J, </a:t>
            </a:r>
            <a:r>
              <a:rPr lang="en-US" sz="800" dirty="0" err="1">
                <a:latin typeface="Candara" panose="020E0502030303020204" pitchFamily="34" charset="0"/>
              </a:rPr>
              <a:t>Gottrup</a:t>
            </a:r>
            <a:r>
              <a:rPr lang="en-US" sz="800" dirty="0">
                <a:latin typeface="Candara" panose="020E0502030303020204" pitchFamily="34" charset="0"/>
              </a:rPr>
              <a:t> F, Lundgren H, Saal G. The resource impact of wounds on healthcare providers in Europe. Journal of Wound Care, 2009;18(4):154-161</a:t>
            </a:r>
          </a:p>
          <a:p>
            <a:pPr marL="171450" indent="-171450">
              <a:buFont typeface="Arial" panose="020B0604020202020204" pitchFamily="34" charset="0"/>
              <a:buChar char="•"/>
            </a:pPr>
            <a:endParaRPr lang="en-US" sz="800" dirty="0">
              <a:latin typeface="Candara" panose="020E0502030303020204" pitchFamily="34" charset="0"/>
            </a:endParaRPr>
          </a:p>
          <a:p>
            <a:pPr marL="171450" indent="-171450">
              <a:buFont typeface="Arial" panose="020B0604020202020204" pitchFamily="34" charset="0"/>
              <a:buChar char="•"/>
            </a:pPr>
            <a:r>
              <a:rPr lang="en-US" sz="800" dirty="0">
                <a:latin typeface="Candara" panose="020E0502030303020204" pitchFamily="34" charset="0"/>
              </a:rPr>
              <a:t>The World Bank, World Development Indicators (WDI) April 2011 </a:t>
            </a:r>
          </a:p>
          <a:p>
            <a:pPr marL="171450" indent="-171450">
              <a:buFont typeface="Arial" panose="020B0604020202020204" pitchFamily="34" charset="0"/>
              <a:buChar char="•"/>
            </a:pPr>
            <a:endParaRPr lang="en-US" sz="800" dirty="0">
              <a:latin typeface="Candara" panose="020E0502030303020204" pitchFamily="34" charset="0"/>
            </a:endParaRPr>
          </a:p>
          <a:p>
            <a:pPr marL="171450" indent="-171450">
              <a:buFont typeface="Arial" panose="020B0604020202020204" pitchFamily="34" charset="0"/>
              <a:buChar char="•"/>
            </a:pPr>
            <a:r>
              <a:rPr lang="en-US" sz="800" dirty="0">
                <a:latin typeface="Candara" panose="020E0502030303020204" pitchFamily="34" charset="0"/>
              </a:rPr>
              <a:t>Wild, S., </a:t>
            </a:r>
            <a:r>
              <a:rPr lang="en-US" sz="800" dirty="0" err="1">
                <a:latin typeface="Candara" panose="020E0502030303020204" pitchFamily="34" charset="0"/>
              </a:rPr>
              <a:t>Roglic</a:t>
            </a:r>
            <a:r>
              <a:rPr lang="en-US" sz="800" dirty="0">
                <a:latin typeface="Candara" panose="020E0502030303020204" pitchFamily="34" charset="0"/>
              </a:rPr>
              <a:t>, G., Green, A. et al. Global prevalence of diabetes: estimates for the year 2000 and projections for 2030. Diabetes Care 2004; 27: 1047-1053.</a:t>
            </a:r>
          </a:p>
          <a:p>
            <a:pPr marL="171450" indent="-171450">
              <a:buFont typeface="Arial" panose="020B0604020202020204" pitchFamily="34" charset="0"/>
              <a:buChar char="•"/>
            </a:pPr>
            <a:endParaRPr lang="en-US" sz="800" dirty="0">
              <a:latin typeface="Candara" panose="020E0502030303020204" pitchFamily="34" charset="0"/>
            </a:endParaRPr>
          </a:p>
          <a:p>
            <a:pPr marL="171450" indent="-171450">
              <a:buFont typeface="Arial" panose="020B0604020202020204" pitchFamily="34" charset="0"/>
              <a:buChar char="•"/>
            </a:pPr>
            <a:r>
              <a:rPr lang="en-US" sz="800" dirty="0">
                <a:latin typeface="Candara" panose="020E0502030303020204" pitchFamily="34" charset="0"/>
              </a:rPr>
              <a:t>Bales I, 2009.  Reaching for the moon: achieving zero pressure ulcer prevalence. J Wound Care. 2009 Apr;18(4):137-144</a:t>
            </a:r>
          </a:p>
          <a:p>
            <a:pPr marL="171450" indent="-171450">
              <a:buFont typeface="Arial" panose="020B0604020202020204" pitchFamily="34" charset="0"/>
              <a:buChar char="•"/>
            </a:pPr>
            <a:endParaRPr lang="en-US" sz="800" dirty="0">
              <a:latin typeface="Candara" panose="020E0502030303020204" pitchFamily="34" charset="0"/>
            </a:endParaRPr>
          </a:p>
          <a:p>
            <a:pPr marL="171450" indent="-171450">
              <a:buFont typeface="Arial" panose="020B0604020202020204" pitchFamily="34" charset="0"/>
              <a:buChar char="•"/>
            </a:pPr>
            <a:r>
              <a:rPr lang="en-US" sz="800" dirty="0">
                <a:latin typeface="Candara" panose="020E0502030303020204" pitchFamily="34" charset="0"/>
              </a:rPr>
              <a:t>  </a:t>
            </a:r>
            <a:r>
              <a:rPr lang="en-US" sz="800" dirty="0" err="1">
                <a:latin typeface="Candara" panose="020E0502030303020204" pitchFamily="34" charset="0"/>
              </a:rPr>
              <a:t>Reiber</a:t>
            </a:r>
            <a:r>
              <a:rPr lang="en-US" sz="800" dirty="0">
                <a:latin typeface="Candara" panose="020E0502030303020204" pitchFamily="34" charset="0"/>
              </a:rPr>
              <a:t>, G.E., Boyko, E.J., Smith, D.G. Lower extremity foot ulcers and amputations in diabetes. In: National Diabetes Data Group, National Institutes of Health. Diabetes in America (2nd </a:t>
            </a:r>
            <a:r>
              <a:rPr lang="en-US" sz="800" dirty="0" err="1">
                <a:latin typeface="Candara" panose="020E0502030303020204" pitchFamily="34" charset="0"/>
              </a:rPr>
              <a:t>edn</a:t>
            </a:r>
            <a:r>
              <a:rPr lang="en-US" sz="800" dirty="0">
                <a:latin typeface="Candara" panose="020E0502030303020204" pitchFamily="34" charset="0"/>
              </a:rPr>
              <a:t>). US Government Printing Office (NIH pub. no. 95-1468), 1995.  </a:t>
            </a:r>
          </a:p>
          <a:p>
            <a:pPr marL="171450" indent="-171450">
              <a:buFont typeface="Arial" panose="020B0604020202020204" pitchFamily="34" charset="0"/>
              <a:buChar char="•"/>
            </a:pPr>
            <a:endParaRPr lang="en-US" sz="800" dirty="0">
              <a:latin typeface="Candara" panose="020E0502030303020204" pitchFamily="34" charset="0"/>
            </a:endParaRPr>
          </a:p>
          <a:p>
            <a:pPr marL="171450" indent="-171450">
              <a:buFont typeface="Arial" panose="020B0604020202020204" pitchFamily="34" charset="0"/>
              <a:buChar char="•"/>
            </a:pPr>
            <a:r>
              <a:rPr lang="en-US" sz="800" dirty="0">
                <a:latin typeface="Candara" panose="020E0502030303020204" pitchFamily="34" charset="0"/>
              </a:rPr>
              <a:t> Drew P, </a:t>
            </a:r>
            <a:r>
              <a:rPr lang="en-US" sz="800" dirty="0" err="1">
                <a:latin typeface="Candara" panose="020E0502030303020204" pitchFamily="34" charset="0"/>
              </a:rPr>
              <a:t>Posnett</a:t>
            </a:r>
            <a:r>
              <a:rPr lang="en-US" sz="800" dirty="0">
                <a:latin typeface="Candara" panose="020E0502030303020204" pitchFamily="34" charset="0"/>
              </a:rPr>
              <a:t> J, </a:t>
            </a:r>
            <a:r>
              <a:rPr lang="en-US" sz="800" dirty="0" err="1">
                <a:latin typeface="Candara" panose="020E0502030303020204" pitchFamily="34" charset="0"/>
              </a:rPr>
              <a:t>Rusling</a:t>
            </a:r>
            <a:r>
              <a:rPr lang="en-US" sz="800" dirty="0">
                <a:latin typeface="Candara" panose="020E0502030303020204" pitchFamily="34" charset="0"/>
              </a:rPr>
              <a:t> L, on behalf of the Wound Care Audit Team. The cost of wound care for a local population in England. Int Wound J 2007;4:149–155. </a:t>
            </a:r>
          </a:p>
          <a:p>
            <a:pPr marL="171450" indent="-171450">
              <a:buFont typeface="Arial" panose="020B0604020202020204" pitchFamily="34" charset="0"/>
              <a:buChar char="•"/>
            </a:pPr>
            <a:endParaRPr lang="en-US" sz="800" dirty="0">
              <a:latin typeface="Candara" panose="020E0502030303020204" pitchFamily="34" charset="0"/>
            </a:endParaRPr>
          </a:p>
          <a:p>
            <a:pPr marL="171450" indent="-171450">
              <a:buFont typeface="Arial" panose="020B0604020202020204" pitchFamily="34" charset="0"/>
              <a:buChar char="•"/>
            </a:pPr>
            <a:r>
              <a:rPr lang="en-US" sz="800" dirty="0">
                <a:latin typeface="Candara" panose="020E0502030303020204" pitchFamily="34" charset="0"/>
              </a:rPr>
              <a:t>Lindholm, C., Bergsten, A., Berglund, E. Chronic wounds and nursing care. Journal of Wound Care 1999; 8: 1, 5-10. </a:t>
            </a:r>
          </a:p>
        </p:txBody>
      </p:sp>
      <p:sp>
        <p:nvSpPr>
          <p:cNvPr id="3" name="Rectangle 2">
            <a:extLst>
              <a:ext uri="{FF2B5EF4-FFF2-40B4-BE49-F238E27FC236}">
                <a16:creationId xmlns:a16="http://schemas.microsoft.com/office/drawing/2014/main" id="{75B9DAC1-24B2-477F-A171-2DD7037580CE}"/>
              </a:ext>
            </a:extLst>
          </p:cNvPr>
          <p:cNvSpPr/>
          <p:nvPr/>
        </p:nvSpPr>
        <p:spPr>
          <a:xfrm>
            <a:off x="127432" y="4524695"/>
            <a:ext cx="1216551" cy="369332"/>
          </a:xfrm>
          <a:prstGeom prst="rect">
            <a:avLst/>
          </a:prstGeom>
        </p:spPr>
        <p:txBody>
          <a:bodyPr wrap="none">
            <a:spAutoFit/>
          </a:bodyPr>
          <a:lstStyle/>
          <a:p>
            <a:r>
              <a:rPr lang="en-US" dirty="0"/>
              <a:t>References</a:t>
            </a:r>
          </a:p>
        </p:txBody>
      </p:sp>
      <p:sp>
        <p:nvSpPr>
          <p:cNvPr id="6" name="Rectangle 5">
            <a:extLst>
              <a:ext uri="{FF2B5EF4-FFF2-40B4-BE49-F238E27FC236}">
                <a16:creationId xmlns:a16="http://schemas.microsoft.com/office/drawing/2014/main" id="{17B27B3E-B3A4-4553-BEF4-D757C80523AB}"/>
              </a:ext>
            </a:extLst>
          </p:cNvPr>
          <p:cNvSpPr/>
          <p:nvPr/>
        </p:nvSpPr>
        <p:spPr>
          <a:xfrm>
            <a:off x="1275949" y="160340"/>
            <a:ext cx="10539167" cy="830997"/>
          </a:xfrm>
          <a:prstGeom prst="rect">
            <a:avLst/>
          </a:prstGeom>
        </p:spPr>
        <p:txBody>
          <a:bodyPr wrap="square">
            <a:spAutoFit/>
          </a:bodyPr>
          <a:lstStyle/>
          <a:p>
            <a:pPr lvl="0">
              <a:buClr>
                <a:prstClr val="black"/>
              </a:buClr>
              <a:buSzPts val="2400"/>
            </a:pPr>
            <a:r>
              <a:rPr lang="en-US" sz="2400" b="1" dirty="0">
                <a:solidFill>
                  <a:srgbClr val="0070C0"/>
                </a:solidFill>
                <a:latin typeface="Candara" panose="020E0502030303020204" pitchFamily="34" charset="0"/>
                <a:sym typeface="Gill Sans"/>
              </a:rPr>
              <a:t>Nanogranex® Health Economics</a:t>
            </a:r>
          </a:p>
          <a:p>
            <a:pPr lvl="0">
              <a:buClr>
                <a:prstClr val="black"/>
              </a:buClr>
              <a:buSzPts val="2400"/>
            </a:pPr>
            <a:r>
              <a:rPr lang="en-US" sz="2400" b="1" dirty="0">
                <a:solidFill>
                  <a:srgbClr val="0070C0"/>
                </a:solidFill>
                <a:latin typeface="Candara" panose="020E0502030303020204" pitchFamily="34" charset="0"/>
                <a:sym typeface="Gill Sans"/>
              </a:rPr>
              <a:t>Significant reduction in cost across all factors</a:t>
            </a:r>
            <a:endParaRPr lang="en-US" sz="2400" b="1" dirty="0">
              <a:solidFill>
                <a:srgbClr val="0070C0"/>
              </a:solidFill>
              <a:latin typeface="Candara" panose="020E0502030303020204" pitchFamily="34" charset="0"/>
            </a:endParaRPr>
          </a:p>
        </p:txBody>
      </p:sp>
      <p:sp>
        <p:nvSpPr>
          <p:cNvPr id="7" name="Google Shape;580;p24">
            <a:extLst>
              <a:ext uri="{FF2B5EF4-FFF2-40B4-BE49-F238E27FC236}">
                <a16:creationId xmlns:a16="http://schemas.microsoft.com/office/drawing/2014/main" id="{21E0B4DF-B953-4013-A1F9-1B27E00EECA1}"/>
              </a:ext>
            </a:extLst>
          </p:cNvPr>
          <p:cNvSpPr/>
          <p:nvPr/>
        </p:nvSpPr>
        <p:spPr>
          <a:xfrm>
            <a:off x="376884" y="160340"/>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DF86CC5A-AE6E-4567-855F-5FAF57B69299}"/>
              </a:ext>
            </a:extLst>
          </p:cNvPr>
          <p:cNvPicPr>
            <a:picLocks noChangeAspect="1"/>
          </p:cNvPicPr>
          <p:nvPr/>
        </p:nvPicPr>
        <p:blipFill>
          <a:blip r:embed="rId2"/>
          <a:stretch>
            <a:fillRect/>
          </a:stretch>
        </p:blipFill>
        <p:spPr>
          <a:xfrm>
            <a:off x="354807" y="1642166"/>
            <a:ext cx="11482386" cy="2614128"/>
          </a:xfrm>
          <a:prstGeom prst="rect">
            <a:avLst/>
          </a:prstGeom>
        </p:spPr>
      </p:pic>
    </p:spTree>
    <p:extLst>
      <p:ext uri="{BB962C8B-B14F-4D97-AF65-F5344CB8AC3E}">
        <p14:creationId xmlns:p14="http://schemas.microsoft.com/office/powerpoint/2010/main" val="2330647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202CB1-10DC-4E00-98B5-808D1C78BC9F}"/>
              </a:ext>
            </a:extLst>
          </p:cNvPr>
          <p:cNvPicPr>
            <a:picLocks noChangeAspect="1"/>
          </p:cNvPicPr>
          <p:nvPr/>
        </p:nvPicPr>
        <p:blipFill>
          <a:blip r:embed="rId4"/>
          <a:stretch>
            <a:fillRect/>
          </a:stretch>
        </p:blipFill>
        <p:spPr>
          <a:xfrm>
            <a:off x="2858572" y="1335341"/>
            <a:ext cx="3585417" cy="621051"/>
          </a:xfrm>
          <a:prstGeom prst="rect">
            <a:avLst/>
          </a:prstGeom>
        </p:spPr>
      </p:pic>
      <p:sp>
        <p:nvSpPr>
          <p:cNvPr id="5" name="Rectangle 4">
            <a:extLst>
              <a:ext uri="{FF2B5EF4-FFF2-40B4-BE49-F238E27FC236}">
                <a16:creationId xmlns:a16="http://schemas.microsoft.com/office/drawing/2014/main" id="{F14B62FA-21EF-467C-A501-1EA10BFC8906}"/>
              </a:ext>
            </a:extLst>
          </p:cNvPr>
          <p:cNvSpPr/>
          <p:nvPr/>
        </p:nvSpPr>
        <p:spPr>
          <a:xfrm>
            <a:off x="426511" y="79270"/>
            <a:ext cx="10489843" cy="1260345"/>
          </a:xfrm>
          <a:prstGeom prst="rect">
            <a:avLst/>
          </a:prstGeom>
        </p:spPr>
        <p:txBody>
          <a:bodyPr wrap="square">
            <a:spAutoFit/>
          </a:bodyPr>
          <a:lstStyle/>
          <a:p>
            <a:pPr marR="0" lvl="2">
              <a:lnSpc>
                <a:spcPct val="107000"/>
              </a:lnSpc>
              <a:spcBef>
                <a:spcPts val="0"/>
              </a:spcBef>
              <a:spcAft>
                <a:spcPts val="0"/>
              </a:spcAft>
            </a:pPr>
            <a:r>
              <a:rPr lang="en-US" sz="2400" b="1" dirty="0">
                <a:solidFill>
                  <a:srgbClr val="0070C0"/>
                </a:solidFill>
                <a:latin typeface="Candara" panose="020E0502030303020204" pitchFamily="34" charset="0"/>
                <a:ea typeface="Calibri" panose="020F0502020204030204" pitchFamily="34" charset="0"/>
                <a:cs typeface="Times New Roman" panose="02020603050405020304" pitchFamily="18" charset="0"/>
              </a:rPr>
              <a:t>Nanogranex®: The easiest advanced dressing to apply</a:t>
            </a:r>
          </a:p>
          <a:p>
            <a:pPr marL="1257300" marR="0" lvl="2" indent="-342900">
              <a:lnSpc>
                <a:spcPct val="107000"/>
              </a:lnSpc>
              <a:spcBef>
                <a:spcPts val="0"/>
              </a:spcBef>
              <a:spcAft>
                <a:spcPts val="0"/>
              </a:spcAft>
              <a:buFont typeface="Arial" panose="020B0604020202020204" pitchFamily="34" charset="0"/>
              <a:buChar char="•"/>
            </a:pPr>
            <a:r>
              <a:rPr lang="en-US" sz="2400" b="1" dirty="0">
                <a:solidFill>
                  <a:srgbClr val="0070C0"/>
                </a:solidFill>
                <a:latin typeface="Candara" panose="020E0502030303020204" pitchFamily="34" charset="0"/>
                <a:ea typeface="Calibri" panose="020F0502020204030204" pitchFamily="34" charset="0"/>
                <a:cs typeface="Times New Roman" panose="02020603050405020304" pitchFamily="18" charset="0"/>
              </a:rPr>
              <a:t>First sprayable gel formula makes application simple even for those with movement impairment </a:t>
            </a:r>
            <a:endParaRPr lang="en-US" sz="2400" dirty="0">
              <a:solidFill>
                <a:srgbClr val="0070C0"/>
              </a:solidFill>
              <a:latin typeface="Candara" panose="020E0502030303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7E291BDB-9701-49D6-A91C-15B2BAAF60D0}"/>
              </a:ext>
            </a:extLst>
          </p:cNvPr>
          <p:cNvPicPr>
            <a:picLocks noChangeAspect="1"/>
          </p:cNvPicPr>
          <p:nvPr/>
        </p:nvPicPr>
        <p:blipFill rotWithShape="1">
          <a:blip r:embed="rId5"/>
          <a:srcRect l="23374" t="41683" r="49999" b="21942"/>
          <a:stretch/>
        </p:blipFill>
        <p:spPr>
          <a:xfrm>
            <a:off x="7446446" y="2771921"/>
            <a:ext cx="4120226" cy="3166226"/>
          </a:xfrm>
          <a:prstGeom prst="rect">
            <a:avLst/>
          </a:prstGeom>
        </p:spPr>
      </p:pic>
      <p:sp>
        <p:nvSpPr>
          <p:cNvPr id="10" name="TextBox 9">
            <a:extLst>
              <a:ext uri="{FF2B5EF4-FFF2-40B4-BE49-F238E27FC236}">
                <a16:creationId xmlns:a16="http://schemas.microsoft.com/office/drawing/2014/main" id="{7C203C52-4F78-4462-84DE-C77BA6E05EBE}"/>
              </a:ext>
            </a:extLst>
          </p:cNvPr>
          <p:cNvSpPr txBox="1"/>
          <p:nvPr/>
        </p:nvSpPr>
        <p:spPr>
          <a:xfrm>
            <a:off x="5087663" y="1778370"/>
            <a:ext cx="3657600" cy="492443"/>
          </a:xfrm>
          <a:prstGeom prst="rect">
            <a:avLst/>
          </a:prstGeom>
          <a:noFill/>
        </p:spPr>
        <p:txBody>
          <a:bodyPr wrap="square" rtlCol="0">
            <a:spAutoFit/>
          </a:bodyPr>
          <a:lstStyle/>
          <a:p>
            <a:r>
              <a:rPr lang="en-US" sz="2600" dirty="0">
                <a:latin typeface="Candara" panose="020E0502030303020204" pitchFamily="34" charset="0"/>
              </a:rPr>
              <a:t>Sprayable Hydrogel</a:t>
            </a:r>
          </a:p>
        </p:txBody>
      </p:sp>
      <p:pic>
        <p:nvPicPr>
          <p:cNvPr id="3" name="Spray Gel QR">
            <a:hlinkClick r:id="" action="ppaction://media"/>
            <a:extLst>
              <a:ext uri="{FF2B5EF4-FFF2-40B4-BE49-F238E27FC236}">
                <a16:creationId xmlns:a16="http://schemas.microsoft.com/office/drawing/2014/main" id="{E104B5E5-8923-4DC4-9302-A5450308404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4534" y="2886073"/>
            <a:ext cx="5176897" cy="2912005"/>
          </a:xfrm>
          <a:prstGeom prst="rect">
            <a:avLst/>
          </a:prstGeom>
        </p:spPr>
      </p:pic>
      <p:sp>
        <p:nvSpPr>
          <p:cNvPr id="11" name="TextBox 10">
            <a:extLst>
              <a:ext uri="{FF2B5EF4-FFF2-40B4-BE49-F238E27FC236}">
                <a16:creationId xmlns:a16="http://schemas.microsoft.com/office/drawing/2014/main" id="{1D5D1DA6-1AD2-4559-B237-9BB9740BD074}"/>
              </a:ext>
            </a:extLst>
          </p:cNvPr>
          <p:cNvSpPr txBox="1"/>
          <p:nvPr/>
        </p:nvSpPr>
        <p:spPr>
          <a:xfrm>
            <a:off x="998151" y="2371811"/>
            <a:ext cx="5391466" cy="400110"/>
          </a:xfrm>
          <a:prstGeom prst="rect">
            <a:avLst/>
          </a:prstGeom>
          <a:noFill/>
        </p:spPr>
        <p:txBody>
          <a:bodyPr wrap="square" rtlCol="0">
            <a:spAutoFit/>
          </a:bodyPr>
          <a:lstStyle/>
          <a:p>
            <a:r>
              <a:rPr lang="en-US" sz="2000" dirty="0">
                <a:latin typeface="Candara" panose="020E0502030303020204" pitchFamily="34" charset="0"/>
              </a:rPr>
              <a:t>Video of the only sprayable hydrogel</a:t>
            </a:r>
          </a:p>
        </p:txBody>
      </p:sp>
      <p:sp>
        <p:nvSpPr>
          <p:cNvPr id="12" name="Rectangle 11">
            <a:extLst>
              <a:ext uri="{FF2B5EF4-FFF2-40B4-BE49-F238E27FC236}">
                <a16:creationId xmlns:a16="http://schemas.microsoft.com/office/drawing/2014/main" id="{3F929AF7-68F4-4059-A4A8-9E6657A97DB6}"/>
              </a:ext>
            </a:extLst>
          </p:cNvPr>
          <p:cNvSpPr/>
          <p:nvPr/>
        </p:nvSpPr>
        <p:spPr>
          <a:xfrm>
            <a:off x="280456" y="179154"/>
            <a:ext cx="785191" cy="51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Google Shape;581;p24">
            <a:extLst>
              <a:ext uri="{FF2B5EF4-FFF2-40B4-BE49-F238E27FC236}">
                <a16:creationId xmlns:a16="http://schemas.microsoft.com/office/drawing/2014/main" id="{3D61D4A7-9577-41E7-A5E5-DA5C142599CB}"/>
              </a:ext>
            </a:extLst>
          </p:cNvPr>
          <p:cNvSpPr txBox="1"/>
          <p:nvPr/>
        </p:nvSpPr>
        <p:spPr>
          <a:xfrm>
            <a:off x="0" y="6674934"/>
            <a:ext cx="1021976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Calibri"/>
                <a:ea typeface="Calibri"/>
                <a:cs typeface="Calibri"/>
                <a:sym typeface="Calibri"/>
              </a:rPr>
              <a:t>Source: Genesis Team Analysis </a:t>
            </a:r>
            <a:endParaRPr dirty="0"/>
          </a:p>
        </p:txBody>
      </p:sp>
      <p:sp>
        <p:nvSpPr>
          <p:cNvPr id="14" name="Rectangle 13">
            <a:extLst>
              <a:ext uri="{FF2B5EF4-FFF2-40B4-BE49-F238E27FC236}">
                <a16:creationId xmlns:a16="http://schemas.microsoft.com/office/drawing/2014/main" id="{414CE4FE-B91F-454C-9D56-DCD89E630017}"/>
              </a:ext>
            </a:extLst>
          </p:cNvPr>
          <p:cNvSpPr/>
          <p:nvPr/>
        </p:nvSpPr>
        <p:spPr>
          <a:xfrm>
            <a:off x="2035870" y="6191761"/>
            <a:ext cx="6709393" cy="438582"/>
          </a:xfrm>
          <a:prstGeom prst="rect">
            <a:avLst/>
          </a:prstGeom>
        </p:spPr>
        <p:txBody>
          <a:bodyPr wrap="square">
            <a:spAutoFit/>
          </a:bodyPr>
          <a:lstStyle/>
          <a:p>
            <a:pPr marR="0" lvl="2">
              <a:lnSpc>
                <a:spcPct val="107000"/>
              </a:lnSpc>
              <a:spcBef>
                <a:spcPts val="0"/>
              </a:spcBef>
              <a:spcAft>
                <a:spcPts val="0"/>
              </a:spcAft>
            </a:pPr>
            <a:r>
              <a:rPr lang="en-US" sz="2200" b="1" dirty="0">
                <a:solidFill>
                  <a:srgbClr val="0070C0"/>
                </a:solidFill>
                <a:latin typeface="Candara" panose="020E0502030303020204" pitchFamily="34" charset="0"/>
                <a:ea typeface="Calibri" panose="020F0502020204030204" pitchFamily="34" charset="0"/>
                <a:cs typeface="Times New Roman" panose="02020603050405020304" pitchFamily="18" charset="0"/>
              </a:rPr>
              <a:t>4 simple steps that any patient can easily use</a:t>
            </a:r>
            <a:endParaRPr lang="en-US" sz="2200" dirty="0">
              <a:solidFill>
                <a:srgbClr val="0070C0"/>
              </a:solidFill>
              <a:latin typeface="Candara" panose="020E05020303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748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Connector 14">
            <a:extLst>
              <a:ext uri="{FF2B5EF4-FFF2-40B4-BE49-F238E27FC236}">
                <a16:creationId xmlns:a16="http://schemas.microsoft.com/office/drawing/2014/main" id="{DD7E2D0D-D0A0-477F-8FED-2EA30AB19F6F}"/>
              </a:ext>
            </a:extLst>
          </p:cNvPr>
          <p:cNvSpPr/>
          <p:nvPr/>
        </p:nvSpPr>
        <p:spPr>
          <a:xfrm>
            <a:off x="9430427" y="4169556"/>
            <a:ext cx="2534910" cy="235987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4200" b="1" dirty="0">
              <a:solidFill>
                <a:srgbClr val="0070C0"/>
              </a:solidFill>
              <a:latin typeface="Candara" panose="020E0502030303020204" pitchFamily="34" charset="0"/>
            </a:endParaRPr>
          </a:p>
        </p:txBody>
      </p:sp>
      <p:sp>
        <p:nvSpPr>
          <p:cNvPr id="2" name="Rectangle 1">
            <a:extLst>
              <a:ext uri="{FF2B5EF4-FFF2-40B4-BE49-F238E27FC236}">
                <a16:creationId xmlns:a16="http://schemas.microsoft.com/office/drawing/2014/main" id="{5C2897E1-62C6-41BF-8702-0848E0E450AD}"/>
              </a:ext>
            </a:extLst>
          </p:cNvPr>
          <p:cNvSpPr/>
          <p:nvPr/>
        </p:nvSpPr>
        <p:spPr>
          <a:xfrm>
            <a:off x="116842" y="4013270"/>
            <a:ext cx="5553001" cy="1375633"/>
          </a:xfrm>
          <a:prstGeom prst="rect">
            <a:avLst/>
          </a:prstGeom>
        </p:spPr>
        <p:txBody>
          <a:bodyPr wrap="square">
            <a:spAutoFit/>
          </a:bodyPr>
          <a:lstStyle/>
          <a:p>
            <a:pPr marR="0" lvl="0">
              <a:lnSpc>
                <a:spcPct val="107000"/>
              </a:lnSpc>
              <a:spcBef>
                <a:spcPts val="0"/>
              </a:spcBef>
              <a:spcAft>
                <a:spcPts val="800"/>
              </a:spcAft>
            </a:pPr>
            <a:r>
              <a:rPr lang="en-US" b="1" dirty="0">
                <a:solidFill>
                  <a:srgbClr val="000000"/>
                </a:solidFill>
                <a:latin typeface="Candara" panose="020E0502030303020204" pitchFamily="34" charset="0"/>
                <a:ea typeface="Calibri" panose="020F0502020204030204" pitchFamily="34" charset="0"/>
                <a:cs typeface="Calibri" panose="020F0502020204030204" pitchFamily="34" charset="0"/>
              </a:rPr>
              <a:t>Ease of use is significant factor in market success</a:t>
            </a:r>
          </a:p>
          <a:p>
            <a:pPr marR="0" lvl="0">
              <a:lnSpc>
                <a:spcPct val="107000"/>
              </a:lnSpc>
              <a:spcBef>
                <a:spcPts val="0"/>
              </a:spcBef>
              <a:spcAft>
                <a:spcPts val="800"/>
              </a:spcAft>
            </a:pPr>
            <a:r>
              <a:rPr lang="en-US" sz="1200" b="1" dirty="0">
                <a:solidFill>
                  <a:srgbClr val="000000"/>
                </a:solidFill>
                <a:latin typeface="Candara" panose="020E0502030303020204" pitchFamily="34" charset="0"/>
                <a:ea typeface="Calibri" panose="020F0502020204030204" pitchFamily="34" charset="0"/>
                <a:cs typeface="Calibri" panose="020F0502020204030204" pitchFamily="34" charset="0"/>
              </a:rPr>
              <a:t>“</a:t>
            </a:r>
            <a:r>
              <a:rPr lang="en-US" sz="1200" dirty="0">
                <a:latin typeface="Candara" panose="020E0502030303020204" pitchFamily="34" charset="0"/>
                <a:ea typeface="Calibri" panose="020F0502020204030204" pitchFamily="34" charset="0"/>
                <a:cs typeface="Times New Roman" panose="02020603050405020304" pitchFamily="18" charset="0"/>
              </a:rPr>
              <a:t>the best performing wound care products in the past decade had one or more non-clinical benefits (ease of use, cost) that set them apart from the competition. “</a:t>
            </a:r>
          </a:p>
          <a:p>
            <a:pPr marR="0" lvl="0">
              <a:lnSpc>
                <a:spcPct val="107000"/>
              </a:lnSpc>
              <a:spcBef>
                <a:spcPts val="0"/>
              </a:spcBef>
              <a:spcAft>
                <a:spcPts val="800"/>
              </a:spcAft>
            </a:pPr>
            <a:r>
              <a:rPr lang="en-US" sz="1200" dirty="0">
                <a:latin typeface="Candara" panose="020E0502030303020204" pitchFamily="34" charset="0"/>
                <a:ea typeface="Calibri" panose="020F0502020204030204" pitchFamily="34" charset="0"/>
                <a:cs typeface="Times New Roman" panose="02020603050405020304" pitchFamily="18" charset="0"/>
              </a:rPr>
              <a:t>“Likewise, almost every failed product in some way had inferior non-clinical considerations, even if the clinical performance was slightly improved.”</a:t>
            </a:r>
          </a:p>
        </p:txBody>
      </p:sp>
      <p:sp>
        <p:nvSpPr>
          <p:cNvPr id="5" name="Rectangle 4">
            <a:extLst>
              <a:ext uri="{FF2B5EF4-FFF2-40B4-BE49-F238E27FC236}">
                <a16:creationId xmlns:a16="http://schemas.microsoft.com/office/drawing/2014/main" id="{F14B62FA-21EF-467C-A501-1EA10BFC8906}"/>
              </a:ext>
            </a:extLst>
          </p:cNvPr>
          <p:cNvSpPr/>
          <p:nvPr/>
        </p:nvSpPr>
        <p:spPr>
          <a:xfrm>
            <a:off x="258197" y="106836"/>
            <a:ext cx="10489843" cy="800860"/>
          </a:xfrm>
          <a:prstGeom prst="rect">
            <a:avLst/>
          </a:prstGeom>
        </p:spPr>
        <p:txBody>
          <a:bodyPr wrap="square">
            <a:spAutoFit/>
          </a:bodyPr>
          <a:lstStyle/>
          <a:p>
            <a:pPr marR="0" lvl="2">
              <a:lnSpc>
                <a:spcPct val="107000"/>
              </a:lnSpc>
              <a:spcBef>
                <a:spcPts val="0"/>
              </a:spcBef>
              <a:spcAft>
                <a:spcPts val="0"/>
              </a:spcAft>
            </a:pPr>
            <a:r>
              <a:rPr lang="en-US" sz="2200" b="1" dirty="0">
                <a:solidFill>
                  <a:srgbClr val="0070C0"/>
                </a:solidFill>
                <a:latin typeface="Candara" panose="020E0502030303020204" pitchFamily="34" charset="0"/>
                <a:ea typeface="Calibri" panose="020F0502020204030204" pitchFamily="34" charset="0"/>
                <a:cs typeface="Times New Roman" panose="02020603050405020304" pitchFamily="18" charset="0"/>
              </a:rPr>
              <a:t>Ease of use is considered as important as clinical efficacy for market success according to Diligence Wound Care Global LLC</a:t>
            </a:r>
          </a:p>
        </p:txBody>
      </p:sp>
      <p:sp>
        <p:nvSpPr>
          <p:cNvPr id="7" name="Rectangle 6">
            <a:extLst>
              <a:ext uri="{FF2B5EF4-FFF2-40B4-BE49-F238E27FC236}">
                <a16:creationId xmlns:a16="http://schemas.microsoft.com/office/drawing/2014/main" id="{97875A00-185B-4521-B469-9A79FBFDB643}"/>
              </a:ext>
            </a:extLst>
          </p:cNvPr>
          <p:cNvSpPr/>
          <p:nvPr/>
        </p:nvSpPr>
        <p:spPr>
          <a:xfrm>
            <a:off x="5760785" y="2736639"/>
            <a:ext cx="6096000" cy="1077218"/>
          </a:xfrm>
          <a:prstGeom prst="rect">
            <a:avLst/>
          </a:prstGeom>
        </p:spPr>
        <p:txBody>
          <a:bodyPr>
            <a:spAutoFit/>
          </a:bodyPr>
          <a:lstStyle/>
          <a:p>
            <a:pPr marR="0" lvl="1">
              <a:spcBef>
                <a:spcPts val="0"/>
              </a:spcBef>
              <a:spcAft>
                <a:spcPts val="0"/>
              </a:spcAft>
            </a:pPr>
            <a:r>
              <a:rPr lang="en-US" b="1" dirty="0">
                <a:solidFill>
                  <a:srgbClr val="000000"/>
                </a:solidFill>
                <a:latin typeface="Candara" panose="020E0502030303020204" pitchFamily="34" charset="0"/>
                <a:ea typeface="Times New Roman" panose="02020603050405020304" pitchFamily="18" charset="0"/>
              </a:rPr>
              <a:t>Ease of use is significant factor for patient compliance and physician preference</a:t>
            </a:r>
          </a:p>
          <a:p>
            <a:pPr marL="1200150" lvl="2" indent="-285750">
              <a:buFont typeface="Symbol" panose="05050102010706020507" pitchFamily="18" charset="2"/>
              <a:buChar char=""/>
            </a:pPr>
            <a:r>
              <a:rPr lang="en-US" sz="1400" dirty="0">
                <a:solidFill>
                  <a:srgbClr val="000000"/>
                </a:solidFill>
                <a:latin typeface="Candara" panose="020E0502030303020204" pitchFamily="34" charset="0"/>
                <a:ea typeface="Times New Roman" panose="02020603050405020304" pitchFamily="18" charset="0"/>
              </a:rPr>
              <a:t>Patients describe the most common form of non-adherence as being intentional, dressings are a “hassle to change”.</a:t>
            </a:r>
            <a:endParaRPr lang="en-US" sz="1400" dirty="0">
              <a:latin typeface="Candara" panose="020E0502030303020204" pitchFamily="34" charset="0"/>
            </a:endParaRPr>
          </a:p>
        </p:txBody>
      </p:sp>
      <p:sp>
        <p:nvSpPr>
          <p:cNvPr id="12" name="Flowchart: Connector 11">
            <a:extLst>
              <a:ext uri="{FF2B5EF4-FFF2-40B4-BE49-F238E27FC236}">
                <a16:creationId xmlns:a16="http://schemas.microsoft.com/office/drawing/2014/main" id="{110FFF13-93F8-4704-BFAE-9FC2F6F269D9}"/>
              </a:ext>
            </a:extLst>
          </p:cNvPr>
          <p:cNvSpPr/>
          <p:nvPr/>
        </p:nvSpPr>
        <p:spPr>
          <a:xfrm>
            <a:off x="6587460" y="4169556"/>
            <a:ext cx="2534910" cy="235987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4200" b="1" dirty="0">
              <a:solidFill>
                <a:srgbClr val="0070C0"/>
              </a:solidFill>
              <a:latin typeface="Candara" panose="020E0502030303020204" pitchFamily="34" charset="0"/>
            </a:endParaRPr>
          </a:p>
        </p:txBody>
      </p:sp>
      <p:sp>
        <p:nvSpPr>
          <p:cNvPr id="13" name="Rectangle 12">
            <a:extLst>
              <a:ext uri="{FF2B5EF4-FFF2-40B4-BE49-F238E27FC236}">
                <a16:creationId xmlns:a16="http://schemas.microsoft.com/office/drawing/2014/main" id="{0335AA64-C000-4771-9085-EE3DD12619A6}"/>
              </a:ext>
            </a:extLst>
          </p:cNvPr>
          <p:cNvSpPr/>
          <p:nvPr/>
        </p:nvSpPr>
        <p:spPr>
          <a:xfrm>
            <a:off x="6799039" y="5250403"/>
            <a:ext cx="2185072" cy="923330"/>
          </a:xfrm>
          <a:prstGeom prst="rect">
            <a:avLst/>
          </a:prstGeom>
        </p:spPr>
        <p:txBody>
          <a:bodyPr wrap="square">
            <a:spAutoFit/>
          </a:bodyPr>
          <a:lstStyle/>
          <a:p>
            <a:pPr algn="ctr"/>
            <a:r>
              <a:rPr lang="en-US" b="1" dirty="0">
                <a:latin typeface="Candara" panose="020E0502030303020204" pitchFamily="34" charset="0"/>
                <a:cs typeface="Calibri"/>
                <a:sym typeface="Calibri"/>
              </a:rPr>
              <a:t>Non-compliance rate in</a:t>
            </a:r>
          </a:p>
          <a:p>
            <a:pPr algn="ctr"/>
            <a:r>
              <a:rPr lang="en-US" b="1" dirty="0">
                <a:latin typeface="Candara" panose="020E0502030303020204" pitchFamily="34" charset="0"/>
                <a:cs typeface="Calibri"/>
                <a:sym typeface="Calibri"/>
              </a:rPr>
              <a:t>wound care </a:t>
            </a:r>
            <a:endParaRPr lang="en-US" b="1" dirty="0"/>
          </a:p>
        </p:txBody>
      </p:sp>
      <p:sp>
        <p:nvSpPr>
          <p:cNvPr id="6" name="Rectangle 5">
            <a:extLst>
              <a:ext uri="{FF2B5EF4-FFF2-40B4-BE49-F238E27FC236}">
                <a16:creationId xmlns:a16="http://schemas.microsoft.com/office/drawing/2014/main" id="{96FB7FA7-9CF6-45E5-8510-CE4C5EDEB163}"/>
              </a:ext>
            </a:extLst>
          </p:cNvPr>
          <p:cNvSpPr/>
          <p:nvPr/>
        </p:nvSpPr>
        <p:spPr>
          <a:xfrm>
            <a:off x="7336776" y="4474113"/>
            <a:ext cx="1109599" cy="861774"/>
          </a:xfrm>
          <a:prstGeom prst="rect">
            <a:avLst/>
          </a:prstGeom>
        </p:spPr>
        <p:txBody>
          <a:bodyPr wrap="none">
            <a:spAutoFit/>
          </a:bodyPr>
          <a:lstStyle/>
          <a:p>
            <a:pPr lvl="0"/>
            <a:r>
              <a:rPr lang="en-US" sz="5000" b="1" dirty="0">
                <a:solidFill>
                  <a:srgbClr val="0070C0"/>
                </a:solidFill>
                <a:latin typeface="Candara" panose="020E0502030303020204" pitchFamily="34" charset="0"/>
              </a:rPr>
              <a:t>57%</a:t>
            </a:r>
          </a:p>
        </p:txBody>
      </p:sp>
      <p:sp>
        <p:nvSpPr>
          <p:cNvPr id="14" name="Rectangle 13">
            <a:extLst>
              <a:ext uri="{FF2B5EF4-FFF2-40B4-BE49-F238E27FC236}">
                <a16:creationId xmlns:a16="http://schemas.microsoft.com/office/drawing/2014/main" id="{918E8773-DA02-4D7F-A5A4-54E275E3AF64}"/>
              </a:ext>
            </a:extLst>
          </p:cNvPr>
          <p:cNvSpPr/>
          <p:nvPr/>
        </p:nvSpPr>
        <p:spPr>
          <a:xfrm>
            <a:off x="9370611" y="5065737"/>
            <a:ext cx="2594726" cy="646331"/>
          </a:xfrm>
          <a:prstGeom prst="rect">
            <a:avLst/>
          </a:prstGeom>
        </p:spPr>
        <p:txBody>
          <a:bodyPr wrap="square">
            <a:spAutoFit/>
          </a:bodyPr>
          <a:lstStyle/>
          <a:p>
            <a:pPr algn="ctr"/>
            <a:r>
              <a:rPr lang="en-US" b="1" dirty="0">
                <a:solidFill>
                  <a:srgbClr val="000000"/>
                </a:solidFill>
                <a:latin typeface="Candara" panose="020E0502030303020204" pitchFamily="34" charset="0"/>
                <a:ea typeface="Times New Roman" panose="02020603050405020304" pitchFamily="18" charset="0"/>
              </a:rPr>
              <a:t>“dressings are a hassle to change”</a:t>
            </a:r>
            <a:endParaRPr lang="en-US" b="1" dirty="0"/>
          </a:p>
        </p:txBody>
      </p:sp>
      <p:sp>
        <p:nvSpPr>
          <p:cNvPr id="16" name="Flowchart: Connector 15">
            <a:extLst>
              <a:ext uri="{FF2B5EF4-FFF2-40B4-BE49-F238E27FC236}">
                <a16:creationId xmlns:a16="http://schemas.microsoft.com/office/drawing/2014/main" id="{1A03A865-DB72-45D0-A74F-8BE250271DB4}"/>
              </a:ext>
            </a:extLst>
          </p:cNvPr>
          <p:cNvSpPr/>
          <p:nvPr/>
        </p:nvSpPr>
        <p:spPr>
          <a:xfrm>
            <a:off x="143721" y="1373452"/>
            <a:ext cx="2534910" cy="235987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600" b="1" dirty="0">
              <a:solidFill>
                <a:srgbClr val="0070C0"/>
              </a:solidFill>
              <a:latin typeface="Candara" panose="020E0502030303020204" pitchFamily="34" charset="0"/>
            </a:endParaRPr>
          </a:p>
        </p:txBody>
      </p:sp>
      <p:sp>
        <p:nvSpPr>
          <p:cNvPr id="17" name="Flowchart: Connector 16">
            <a:extLst>
              <a:ext uri="{FF2B5EF4-FFF2-40B4-BE49-F238E27FC236}">
                <a16:creationId xmlns:a16="http://schemas.microsoft.com/office/drawing/2014/main" id="{28C7591B-ACB8-443D-B4B7-FC4B5C6ABA04}"/>
              </a:ext>
            </a:extLst>
          </p:cNvPr>
          <p:cNvSpPr/>
          <p:nvPr/>
        </p:nvSpPr>
        <p:spPr>
          <a:xfrm>
            <a:off x="2968209" y="1423215"/>
            <a:ext cx="2534910" cy="235987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4200" b="1" dirty="0">
              <a:solidFill>
                <a:srgbClr val="0070C0"/>
              </a:solidFill>
              <a:latin typeface="Candara" panose="020E0502030303020204" pitchFamily="34" charset="0"/>
            </a:endParaRPr>
          </a:p>
        </p:txBody>
      </p:sp>
      <p:sp>
        <p:nvSpPr>
          <p:cNvPr id="18" name="Rectangle 17">
            <a:extLst>
              <a:ext uri="{FF2B5EF4-FFF2-40B4-BE49-F238E27FC236}">
                <a16:creationId xmlns:a16="http://schemas.microsoft.com/office/drawing/2014/main" id="{70C3B56B-CDE3-4A53-9E11-4F4AB4C0F4AE}"/>
              </a:ext>
            </a:extLst>
          </p:cNvPr>
          <p:cNvSpPr/>
          <p:nvPr/>
        </p:nvSpPr>
        <p:spPr>
          <a:xfrm>
            <a:off x="3148439" y="1864489"/>
            <a:ext cx="2174449" cy="1477328"/>
          </a:xfrm>
          <a:prstGeom prst="rect">
            <a:avLst/>
          </a:prstGeom>
        </p:spPr>
        <p:txBody>
          <a:bodyPr wrap="square">
            <a:spAutoFit/>
          </a:bodyPr>
          <a:lstStyle/>
          <a:p>
            <a:pPr algn="ctr"/>
            <a:r>
              <a:rPr lang="en-US" dirty="0">
                <a:solidFill>
                  <a:prstClr val="black"/>
                </a:solidFill>
                <a:latin typeface="Candara" panose="020E0502030303020204" pitchFamily="34" charset="0"/>
                <a:ea typeface="Calibri" panose="020F0502020204030204" pitchFamily="34" charset="0"/>
                <a:cs typeface="Times New Roman" panose="02020603050405020304" pitchFamily="18" charset="0"/>
              </a:rPr>
              <a:t>“almost every failed product in some way </a:t>
            </a:r>
            <a:r>
              <a:rPr lang="en-US" b="1" dirty="0">
                <a:solidFill>
                  <a:prstClr val="black"/>
                </a:solidFill>
                <a:latin typeface="Candara" panose="020E0502030303020204" pitchFamily="34" charset="0"/>
                <a:ea typeface="Calibri" panose="020F0502020204030204" pitchFamily="34" charset="0"/>
                <a:cs typeface="Times New Roman" panose="02020603050405020304" pitchFamily="18" charset="0"/>
              </a:rPr>
              <a:t>had inferior non-clinical considerations</a:t>
            </a:r>
            <a:r>
              <a:rPr lang="en-US" dirty="0">
                <a:solidFill>
                  <a:prstClr val="black"/>
                </a:solidFill>
                <a:latin typeface="Candara" panose="020E0502030303020204" pitchFamily="34" charset="0"/>
                <a:ea typeface="Calibri" panose="020F0502020204030204" pitchFamily="34" charset="0"/>
                <a:cs typeface="Times New Roman" panose="02020603050405020304" pitchFamily="18" charset="0"/>
              </a:rPr>
              <a:t>”</a:t>
            </a:r>
            <a:endParaRPr lang="en-US" dirty="0"/>
          </a:p>
        </p:txBody>
      </p:sp>
      <p:sp>
        <p:nvSpPr>
          <p:cNvPr id="19" name="Rectangle 18">
            <a:extLst>
              <a:ext uri="{FF2B5EF4-FFF2-40B4-BE49-F238E27FC236}">
                <a16:creationId xmlns:a16="http://schemas.microsoft.com/office/drawing/2014/main" id="{22794B5C-0C6D-4707-91B8-D9B23FE33EEF}"/>
              </a:ext>
            </a:extLst>
          </p:cNvPr>
          <p:cNvSpPr/>
          <p:nvPr/>
        </p:nvSpPr>
        <p:spPr>
          <a:xfrm>
            <a:off x="177222" y="2044905"/>
            <a:ext cx="2455119" cy="1200329"/>
          </a:xfrm>
          <a:prstGeom prst="rect">
            <a:avLst/>
          </a:prstGeom>
        </p:spPr>
        <p:txBody>
          <a:bodyPr wrap="square">
            <a:spAutoFit/>
          </a:bodyPr>
          <a:lstStyle/>
          <a:p>
            <a:pPr lvl="0" algn="ctr"/>
            <a:r>
              <a:rPr lang="en-US" b="1" dirty="0">
                <a:solidFill>
                  <a:srgbClr val="000000"/>
                </a:solidFill>
                <a:latin typeface="Candara" panose="020E0502030303020204" pitchFamily="34" charset="0"/>
                <a:ea typeface="Calibri" panose="020F0502020204030204" pitchFamily="34" charset="0"/>
                <a:cs typeface="Calibri" panose="020F0502020204030204" pitchFamily="34" charset="0"/>
              </a:rPr>
              <a:t>“</a:t>
            </a:r>
            <a:r>
              <a:rPr lang="en-US" dirty="0">
                <a:solidFill>
                  <a:prstClr val="black"/>
                </a:solidFill>
                <a:latin typeface="Candara" panose="020E0502030303020204" pitchFamily="34" charset="0"/>
                <a:ea typeface="Calibri" panose="020F0502020204030204" pitchFamily="34" charset="0"/>
                <a:cs typeface="Times New Roman" panose="02020603050405020304" pitchFamily="18" charset="0"/>
              </a:rPr>
              <a:t>the best performing wound care had one or more </a:t>
            </a:r>
            <a:r>
              <a:rPr lang="en-US" b="1" dirty="0">
                <a:solidFill>
                  <a:prstClr val="black"/>
                </a:solidFill>
                <a:latin typeface="Candara" panose="020E0502030303020204" pitchFamily="34" charset="0"/>
                <a:ea typeface="Calibri" panose="020F0502020204030204" pitchFamily="34" charset="0"/>
                <a:cs typeface="Times New Roman" panose="02020603050405020304" pitchFamily="18" charset="0"/>
              </a:rPr>
              <a:t>non-clinical benefits”</a:t>
            </a:r>
            <a:endParaRPr lang="en-US" b="1" dirty="0">
              <a:solidFill>
                <a:srgbClr val="0070C0"/>
              </a:solidFill>
              <a:latin typeface="Candara" panose="020E0502030303020204" pitchFamily="34" charset="0"/>
            </a:endParaRPr>
          </a:p>
        </p:txBody>
      </p:sp>
      <p:sp>
        <p:nvSpPr>
          <p:cNvPr id="20" name="Rectangle 19">
            <a:extLst>
              <a:ext uri="{FF2B5EF4-FFF2-40B4-BE49-F238E27FC236}">
                <a16:creationId xmlns:a16="http://schemas.microsoft.com/office/drawing/2014/main" id="{624C089B-33CE-4D05-8024-EA7E34D95B09}"/>
              </a:ext>
            </a:extLst>
          </p:cNvPr>
          <p:cNvSpPr/>
          <p:nvPr/>
        </p:nvSpPr>
        <p:spPr>
          <a:xfrm>
            <a:off x="243914" y="168335"/>
            <a:ext cx="785191" cy="51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Google Shape;581;p24">
            <a:extLst>
              <a:ext uri="{FF2B5EF4-FFF2-40B4-BE49-F238E27FC236}">
                <a16:creationId xmlns:a16="http://schemas.microsoft.com/office/drawing/2014/main" id="{6EB1F159-4096-4EAE-825A-CC7733E45532}"/>
              </a:ext>
            </a:extLst>
          </p:cNvPr>
          <p:cNvSpPr txBox="1"/>
          <p:nvPr/>
        </p:nvSpPr>
        <p:spPr>
          <a:xfrm>
            <a:off x="0" y="6674934"/>
            <a:ext cx="1021976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Calibri"/>
                <a:ea typeface="Calibri"/>
                <a:cs typeface="Calibri"/>
                <a:sym typeface="Calibri"/>
              </a:rPr>
              <a:t>Source: Diligence Wound Care Global LLC </a:t>
            </a:r>
            <a:endParaRPr dirty="0"/>
          </a:p>
        </p:txBody>
      </p:sp>
    </p:spTree>
    <p:extLst>
      <p:ext uri="{BB962C8B-B14F-4D97-AF65-F5344CB8AC3E}">
        <p14:creationId xmlns:p14="http://schemas.microsoft.com/office/powerpoint/2010/main" val="4039549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27" name="Picture 26">
            <a:extLst>
              <a:ext uri="{FF2B5EF4-FFF2-40B4-BE49-F238E27FC236}">
                <a16:creationId xmlns:a16="http://schemas.microsoft.com/office/drawing/2014/main" id="{B3D28DAA-A64A-4D6B-8558-F2744B160CDF}"/>
              </a:ext>
            </a:extLst>
          </p:cNvPr>
          <p:cNvPicPr>
            <a:picLocks noChangeAspect="1"/>
          </p:cNvPicPr>
          <p:nvPr/>
        </p:nvPicPr>
        <p:blipFill rotWithShape="1">
          <a:blip r:embed="rId3"/>
          <a:srcRect l="74253" t="28104" r="8456" b="42328"/>
          <a:stretch/>
        </p:blipFill>
        <p:spPr>
          <a:xfrm>
            <a:off x="8068463" y="543729"/>
            <a:ext cx="2271960" cy="2185315"/>
          </a:xfrm>
          <a:prstGeom prst="rect">
            <a:avLst/>
          </a:prstGeom>
        </p:spPr>
      </p:pic>
      <p:sp>
        <p:nvSpPr>
          <p:cNvPr id="35" name="Google Shape;293;p21">
            <a:extLst>
              <a:ext uri="{FF2B5EF4-FFF2-40B4-BE49-F238E27FC236}">
                <a16:creationId xmlns:a16="http://schemas.microsoft.com/office/drawing/2014/main" id="{BE04AC84-E44C-4D54-A575-6E7FA27B8129}"/>
              </a:ext>
            </a:extLst>
          </p:cNvPr>
          <p:cNvSpPr/>
          <p:nvPr/>
        </p:nvSpPr>
        <p:spPr>
          <a:xfrm>
            <a:off x="125421" y="4302842"/>
            <a:ext cx="5482884" cy="750006"/>
          </a:xfrm>
          <a:prstGeom prst="flowChartDocument">
            <a:avLst/>
          </a:prstGeom>
          <a:gradFill>
            <a:gsLst>
              <a:gs pos="0">
                <a:srgbClr val="FFF6DB"/>
              </a:gs>
              <a:gs pos="100000">
                <a:srgbClr val="FAD25C"/>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 name="Google Shape;293;p21">
            <a:extLst>
              <a:ext uri="{FF2B5EF4-FFF2-40B4-BE49-F238E27FC236}">
                <a16:creationId xmlns:a16="http://schemas.microsoft.com/office/drawing/2014/main" id="{6F3F996B-F32F-403F-B50A-956EF00D2441}"/>
              </a:ext>
            </a:extLst>
          </p:cNvPr>
          <p:cNvSpPr/>
          <p:nvPr/>
        </p:nvSpPr>
        <p:spPr>
          <a:xfrm>
            <a:off x="5845386" y="4301241"/>
            <a:ext cx="5097168" cy="750006"/>
          </a:xfrm>
          <a:prstGeom prst="flowChartDocument">
            <a:avLst/>
          </a:prstGeom>
          <a:gradFill>
            <a:gsLst>
              <a:gs pos="0">
                <a:srgbClr val="FFF6DB"/>
              </a:gs>
              <a:gs pos="100000">
                <a:srgbClr val="FAD25C"/>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 name="Picture 5">
            <a:extLst>
              <a:ext uri="{FF2B5EF4-FFF2-40B4-BE49-F238E27FC236}">
                <a16:creationId xmlns:a16="http://schemas.microsoft.com/office/drawing/2014/main" id="{086A0C57-8C5B-4C44-9A5D-48F28193183A}"/>
              </a:ext>
            </a:extLst>
          </p:cNvPr>
          <p:cNvPicPr>
            <a:picLocks noChangeAspect="1"/>
          </p:cNvPicPr>
          <p:nvPr/>
        </p:nvPicPr>
        <p:blipFill rotWithShape="1">
          <a:blip r:embed="rId4"/>
          <a:srcRect l="26182" t="2243" r="50971" b="51173"/>
          <a:stretch/>
        </p:blipFill>
        <p:spPr>
          <a:xfrm>
            <a:off x="10026227" y="2193642"/>
            <a:ext cx="2108127" cy="1946802"/>
          </a:xfrm>
          <a:prstGeom prst="rect">
            <a:avLst/>
          </a:prstGeom>
        </p:spPr>
      </p:pic>
      <p:sp>
        <p:nvSpPr>
          <p:cNvPr id="581" name="Google Shape;581;p24"/>
          <p:cNvSpPr txBox="1"/>
          <p:nvPr/>
        </p:nvSpPr>
        <p:spPr>
          <a:xfrm>
            <a:off x="0" y="6674934"/>
            <a:ext cx="1021976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Source: Global Market Insights, Literature Search, Genesis Team Analysis</a:t>
            </a:r>
            <a:endParaRPr/>
          </a:p>
        </p:txBody>
      </p:sp>
      <p:sp>
        <p:nvSpPr>
          <p:cNvPr id="22" name="Google Shape;580;p24">
            <a:extLst>
              <a:ext uri="{FF2B5EF4-FFF2-40B4-BE49-F238E27FC236}">
                <a16:creationId xmlns:a16="http://schemas.microsoft.com/office/drawing/2014/main" id="{3F93025B-C910-41E0-A882-7E9959AA03F2}"/>
              </a:ext>
            </a:extLst>
          </p:cNvPr>
          <p:cNvSpPr/>
          <p:nvPr/>
        </p:nvSpPr>
        <p:spPr>
          <a:xfrm>
            <a:off x="376884" y="76651"/>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667B74B-D171-42B9-A50B-6B78E0C74740}"/>
              </a:ext>
            </a:extLst>
          </p:cNvPr>
          <p:cNvPicPr>
            <a:picLocks noChangeAspect="1"/>
          </p:cNvPicPr>
          <p:nvPr/>
        </p:nvPicPr>
        <p:blipFill rotWithShape="1">
          <a:blip r:embed="rId4"/>
          <a:srcRect r="76656" b="51732"/>
          <a:stretch/>
        </p:blipFill>
        <p:spPr>
          <a:xfrm>
            <a:off x="242047" y="652197"/>
            <a:ext cx="2073087" cy="1941304"/>
          </a:xfrm>
          <a:prstGeom prst="rect">
            <a:avLst/>
          </a:prstGeom>
        </p:spPr>
      </p:pic>
      <p:pic>
        <p:nvPicPr>
          <p:cNvPr id="7" name="Picture 6">
            <a:extLst>
              <a:ext uri="{FF2B5EF4-FFF2-40B4-BE49-F238E27FC236}">
                <a16:creationId xmlns:a16="http://schemas.microsoft.com/office/drawing/2014/main" id="{399A2276-3B49-46F7-A9AD-75394CEB578F}"/>
              </a:ext>
            </a:extLst>
          </p:cNvPr>
          <p:cNvPicPr>
            <a:picLocks noChangeAspect="1"/>
          </p:cNvPicPr>
          <p:nvPr/>
        </p:nvPicPr>
        <p:blipFill rotWithShape="1">
          <a:blip r:embed="rId4"/>
          <a:srcRect l="50894" r="25762" b="51732"/>
          <a:stretch/>
        </p:blipFill>
        <p:spPr>
          <a:xfrm>
            <a:off x="4058402" y="643967"/>
            <a:ext cx="2102960" cy="1969278"/>
          </a:xfrm>
          <a:prstGeom prst="rect">
            <a:avLst/>
          </a:prstGeom>
        </p:spPr>
      </p:pic>
      <p:pic>
        <p:nvPicPr>
          <p:cNvPr id="12" name="Picture 11">
            <a:extLst>
              <a:ext uri="{FF2B5EF4-FFF2-40B4-BE49-F238E27FC236}">
                <a16:creationId xmlns:a16="http://schemas.microsoft.com/office/drawing/2014/main" id="{A5328F39-8D8C-4134-B3AD-02EA7D500434}"/>
              </a:ext>
            </a:extLst>
          </p:cNvPr>
          <p:cNvPicPr>
            <a:picLocks noChangeAspect="1"/>
          </p:cNvPicPr>
          <p:nvPr/>
        </p:nvPicPr>
        <p:blipFill rotWithShape="1">
          <a:blip r:embed="rId5"/>
          <a:srcRect l="61237" t="2497" r="4854" b="5073"/>
          <a:stretch/>
        </p:blipFill>
        <p:spPr>
          <a:xfrm>
            <a:off x="2135527" y="2167416"/>
            <a:ext cx="2124842" cy="2036132"/>
          </a:xfrm>
          <a:prstGeom prst="rect">
            <a:avLst/>
          </a:prstGeom>
        </p:spPr>
      </p:pic>
      <p:pic>
        <p:nvPicPr>
          <p:cNvPr id="13" name="Picture 12">
            <a:extLst>
              <a:ext uri="{FF2B5EF4-FFF2-40B4-BE49-F238E27FC236}">
                <a16:creationId xmlns:a16="http://schemas.microsoft.com/office/drawing/2014/main" id="{1BC81F57-2396-4B1C-8D2A-A027C5B832A2}"/>
              </a:ext>
            </a:extLst>
          </p:cNvPr>
          <p:cNvPicPr>
            <a:picLocks noChangeAspect="1"/>
          </p:cNvPicPr>
          <p:nvPr/>
        </p:nvPicPr>
        <p:blipFill rotWithShape="1">
          <a:blip r:embed="rId6"/>
          <a:srcRect l="32594" b="7571"/>
          <a:stretch/>
        </p:blipFill>
        <p:spPr>
          <a:xfrm>
            <a:off x="6021890" y="2170301"/>
            <a:ext cx="2393179" cy="2015022"/>
          </a:xfrm>
          <a:prstGeom prst="rect">
            <a:avLst/>
          </a:prstGeom>
        </p:spPr>
      </p:pic>
      <p:sp>
        <p:nvSpPr>
          <p:cNvPr id="32" name="Google Shape;294;p21">
            <a:extLst>
              <a:ext uri="{FF2B5EF4-FFF2-40B4-BE49-F238E27FC236}">
                <a16:creationId xmlns:a16="http://schemas.microsoft.com/office/drawing/2014/main" id="{CB276C72-EC70-4CB7-A696-D41249CF2B85}"/>
              </a:ext>
            </a:extLst>
          </p:cNvPr>
          <p:cNvSpPr/>
          <p:nvPr/>
        </p:nvSpPr>
        <p:spPr>
          <a:xfrm>
            <a:off x="5957046" y="4347796"/>
            <a:ext cx="5927400" cy="2327138"/>
          </a:xfrm>
          <a:prstGeom prst="rect">
            <a:avLst/>
          </a:prstGeom>
          <a:noFill/>
          <a:ln>
            <a:noFill/>
          </a:ln>
        </p:spPr>
        <p:txBody>
          <a:bodyPr spcFirstLastPara="1" wrap="square" lIns="91425" tIns="45700" rIns="91425" bIns="45700" anchor="t" anchorCtr="0">
            <a:noAutofit/>
          </a:bodyPr>
          <a:lstStyle/>
          <a:p>
            <a:pPr marL="0" marR="0" lvl="1" indent="0" rtl="0">
              <a:lnSpc>
                <a:spcPct val="107000"/>
              </a:lnSpc>
              <a:spcBef>
                <a:spcPts val="0"/>
              </a:spcBef>
              <a:spcAft>
                <a:spcPts val="0"/>
              </a:spcAft>
              <a:buNone/>
            </a:pPr>
            <a:r>
              <a:rPr lang="en-US" sz="1600" b="1" i="0" u="none" strike="noStrike" cap="none" dirty="0">
                <a:solidFill>
                  <a:schemeClr val="dk1"/>
                </a:solidFill>
                <a:latin typeface="Candara" panose="020E0502030303020204" pitchFamily="34" charset="0"/>
                <a:ea typeface="Calibri"/>
                <a:cs typeface="Calibri"/>
                <a:sym typeface="Calibri"/>
              </a:rPr>
              <a:t>APAC </a:t>
            </a:r>
            <a:r>
              <a:rPr lang="en-US" sz="1600" b="1" dirty="0">
                <a:solidFill>
                  <a:schemeClr val="dk1"/>
                </a:solidFill>
                <a:latin typeface="Candara" panose="020E0502030303020204" pitchFamily="34" charset="0"/>
                <a:ea typeface="Calibri"/>
                <a:cs typeface="Calibri"/>
                <a:sym typeface="Calibri"/>
              </a:rPr>
              <a:t>W</a:t>
            </a:r>
            <a:r>
              <a:rPr lang="en-US" sz="1600" b="1" i="0" u="none" strike="noStrike" cap="none" dirty="0">
                <a:solidFill>
                  <a:schemeClr val="dk1"/>
                </a:solidFill>
                <a:latin typeface="Candara" panose="020E0502030303020204" pitchFamily="34" charset="0"/>
                <a:ea typeface="Calibri"/>
                <a:cs typeface="Calibri"/>
                <a:sym typeface="Calibri"/>
              </a:rPr>
              <a:t>ound </a:t>
            </a:r>
            <a:r>
              <a:rPr lang="en-US" sz="1600" b="1" dirty="0">
                <a:solidFill>
                  <a:schemeClr val="dk1"/>
                </a:solidFill>
                <a:latin typeface="Candara" panose="020E0502030303020204" pitchFamily="34" charset="0"/>
                <a:ea typeface="Calibri"/>
                <a:cs typeface="Calibri"/>
                <a:sym typeface="Calibri"/>
              </a:rPr>
              <a:t>Market</a:t>
            </a:r>
            <a:r>
              <a:rPr lang="en-US" sz="1600" b="1" i="0" u="none" strike="noStrike" cap="none" dirty="0">
                <a:solidFill>
                  <a:schemeClr val="dk1"/>
                </a:solidFill>
                <a:latin typeface="Candara" panose="020E0502030303020204" pitchFamily="34" charset="0"/>
                <a:ea typeface="Calibri"/>
                <a:cs typeface="Calibri"/>
                <a:sym typeface="Calibri"/>
              </a:rPr>
              <a:t> </a:t>
            </a:r>
            <a:r>
              <a:rPr lang="en-US" sz="1600" b="1" dirty="0">
                <a:solidFill>
                  <a:schemeClr val="dk1"/>
                </a:solidFill>
                <a:latin typeface="Candara" panose="020E0502030303020204" pitchFamily="34" charset="0"/>
                <a:ea typeface="Calibri"/>
                <a:cs typeface="Calibri"/>
                <a:sym typeface="Calibri"/>
              </a:rPr>
              <a:t>G</a:t>
            </a:r>
            <a:r>
              <a:rPr lang="en-US" sz="1600" b="1" i="0" u="none" strike="noStrike" cap="none" dirty="0">
                <a:solidFill>
                  <a:schemeClr val="dk1"/>
                </a:solidFill>
                <a:latin typeface="Candara" panose="020E0502030303020204" pitchFamily="34" charset="0"/>
                <a:ea typeface="Calibri"/>
                <a:cs typeface="Calibri"/>
                <a:sym typeface="Calibri"/>
              </a:rPr>
              <a:t>rowing at 5.3% CAGR</a:t>
            </a:r>
            <a:br>
              <a:rPr lang="en-US" sz="1600" b="1" dirty="0">
                <a:solidFill>
                  <a:schemeClr val="dk1"/>
                </a:solidFill>
                <a:latin typeface="Candara" panose="020E0502030303020204" pitchFamily="34" charset="0"/>
                <a:ea typeface="Calibri"/>
                <a:cs typeface="Calibri"/>
                <a:sym typeface="Calibri"/>
              </a:rPr>
            </a:br>
            <a:r>
              <a:rPr lang="en-US" sz="1600" b="1" i="0" u="none" strike="noStrike" cap="none" dirty="0">
                <a:solidFill>
                  <a:schemeClr val="dk1"/>
                </a:solidFill>
                <a:latin typeface="Candara" panose="020E0502030303020204" pitchFamily="34" charset="0"/>
                <a:ea typeface="Calibri"/>
                <a:cs typeface="Calibri"/>
                <a:sym typeface="Calibri"/>
              </a:rPr>
              <a:t>from 2017-2025</a:t>
            </a:r>
            <a:r>
              <a:rPr lang="en-US" sz="1600" b="1" i="0" u="none" strike="noStrike" cap="none" baseline="30000" dirty="0">
                <a:solidFill>
                  <a:schemeClr val="dk1"/>
                </a:solidFill>
                <a:latin typeface="Candara" panose="020E0502030303020204" pitchFamily="34" charset="0"/>
                <a:ea typeface="Calibri"/>
                <a:cs typeface="Calibri"/>
                <a:sym typeface="Calibri"/>
              </a:rPr>
              <a:t>1</a:t>
            </a:r>
            <a:endParaRPr sz="1600" b="1" i="0" u="none" strike="noStrike" cap="none" baseline="30000" dirty="0">
              <a:solidFill>
                <a:schemeClr val="dk1"/>
              </a:solidFill>
              <a:latin typeface="Candara" panose="020E0502030303020204" pitchFamily="34" charset="0"/>
              <a:ea typeface="Calibri"/>
              <a:cs typeface="Calibri"/>
              <a:sym typeface="Calibri"/>
            </a:endParaRPr>
          </a:p>
          <a:p>
            <a:pPr marL="0" marR="0" lvl="1" indent="0" algn="ctr" rtl="0">
              <a:lnSpc>
                <a:spcPct val="107000"/>
              </a:lnSpc>
              <a:spcBef>
                <a:spcPts val="0"/>
              </a:spcBef>
              <a:spcAft>
                <a:spcPts val="0"/>
              </a:spcAft>
              <a:buNone/>
            </a:pPr>
            <a:endParaRPr sz="1600" b="1" baseline="30000" dirty="0">
              <a:solidFill>
                <a:schemeClr val="dk1"/>
              </a:solidFill>
              <a:latin typeface="Candara" panose="020E0502030303020204" pitchFamily="34" charset="0"/>
              <a:ea typeface="Calibri"/>
              <a:cs typeface="Calibri"/>
              <a:sym typeface="Calibri"/>
            </a:endParaRPr>
          </a:p>
          <a:p>
            <a:pPr marL="1200150" marR="0" lvl="2" indent="-285750" algn="l" rtl="0">
              <a:lnSpc>
                <a:spcPct val="107000"/>
              </a:lnSpc>
              <a:spcBef>
                <a:spcPts val="0"/>
              </a:spcBef>
              <a:spcAft>
                <a:spcPts val="0"/>
              </a:spcAft>
              <a:buClr>
                <a:schemeClr val="dk1"/>
              </a:buClr>
              <a:buSzPts val="1800"/>
              <a:buFont typeface="Wingdings" panose="05000000000000000000" pitchFamily="2" charset="2"/>
              <a:buChar char="§"/>
            </a:pPr>
            <a:r>
              <a:rPr lang="en-US" sz="1600" b="1" i="1" u="none" strike="noStrike" cap="none" dirty="0">
                <a:solidFill>
                  <a:schemeClr val="dk1"/>
                </a:solidFill>
                <a:latin typeface="Candara" panose="020E0502030303020204" pitchFamily="34" charset="0"/>
                <a:ea typeface="Calibri"/>
                <a:cs typeface="Calibri"/>
                <a:sym typeface="Calibri"/>
              </a:rPr>
              <a:t>High product costs are #1 constraint on global market growth</a:t>
            </a:r>
            <a:r>
              <a:rPr lang="en-US" sz="1600" b="1" i="1" u="none" strike="noStrike" cap="none" baseline="30000" dirty="0">
                <a:solidFill>
                  <a:schemeClr val="dk1"/>
                </a:solidFill>
                <a:latin typeface="Candara" panose="020E0502030303020204" pitchFamily="34" charset="0"/>
                <a:ea typeface="Calibri"/>
                <a:cs typeface="Calibri"/>
                <a:sym typeface="Calibri"/>
              </a:rPr>
              <a:t>1</a:t>
            </a:r>
            <a:endParaRPr lang="en-US" sz="1600" baseline="30000" dirty="0">
              <a:solidFill>
                <a:schemeClr val="dk1"/>
              </a:solidFill>
              <a:latin typeface="Candara" panose="020E0502030303020204" pitchFamily="34" charset="0"/>
              <a:ea typeface="Calibri"/>
              <a:cs typeface="Calibri"/>
              <a:sym typeface="Calibri"/>
            </a:endParaRPr>
          </a:p>
          <a:p>
            <a:pPr marL="1200150" marR="0" lvl="2" indent="-285750" algn="l" rtl="0">
              <a:lnSpc>
                <a:spcPct val="107000"/>
              </a:lnSpc>
              <a:spcBef>
                <a:spcPts val="0"/>
              </a:spcBef>
              <a:spcAft>
                <a:spcPts val="0"/>
              </a:spcAft>
              <a:buClr>
                <a:schemeClr val="dk1"/>
              </a:buClr>
              <a:buSzPts val="1800"/>
              <a:buFont typeface="Wingdings" panose="05000000000000000000" pitchFamily="2" charset="2"/>
              <a:buChar char="§"/>
            </a:pPr>
            <a:r>
              <a:rPr lang="en-US" sz="1600" b="0" i="0" u="none" strike="noStrike" cap="none" dirty="0">
                <a:solidFill>
                  <a:srgbClr val="000000"/>
                </a:solidFill>
                <a:latin typeface="Candara" panose="020E0502030303020204" pitchFamily="34" charset="0"/>
                <a:ea typeface="Calibri"/>
                <a:cs typeface="Calibri"/>
                <a:sym typeface="Calibri"/>
              </a:rPr>
              <a:t>Wound management care is one of the most under-penetrated areas in terms of technology. </a:t>
            </a:r>
            <a:r>
              <a:rPr lang="en-US" sz="1600" b="1" i="0" u="none" strike="noStrike" cap="none" dirty="0">
                <a:solidFill>
                  <a:srgbClr val="000000"/>
                </a:solidFill>
                <a:latin typeface="Candara" panose="020E0502030303020204" pitchFamily="34" charset="0"/>
                <a:ea typeface="Calibri"/>
                <a:cs typeface="Calibri"/>
                <a:sym typeface="Calibri"/>
              </a:rPr>
              <a:t>All markets except US, CA and EU are </a:t>
            </a:r>
            <a:r>
              <a:rPr lang="en-US" sz="1600" b="1" i="0" u="sng" strike="noStrike" cap="none" dirty="0">
                <a:solidFill>
                  <a:srgbClr val="000000"/>
                </a:solidFill>
                <a:latin typeface="Candara" panose="020E0502030303020204" pitchFamily="34" charset="0"/>
                <a:ea typeface="Calibri"/>
                <a:cs typeface="Calibri"/>
                <a:sym typeface="Calibri"/>
              </a:rPr>
              <a:t>non-equipped.</a:t>
            </a:r>
            <a:r>
              <a:rPr lang="en-US" sz="1600" b="1" i="0" u="sng" strike="noStrike" cap="none" baseline="30000" dirty="0">
                <a:solidFill>
                  <a:srgbClr val="000000"/>
                </a:solidFill>
                <a:latin typeface="Candara" panose="020E0502030303020204" pitchFamily="34" charset="0"/>
                <a:ea typeface="Calibri"/>
                <a:cs typeface="Calibri"/>
                <a:sym typeface="Calibri"/>
              </a:rPr>
              <a:t>2</a:t>
            </a:r>
            <a:endParaRPr sz="1600" b="1" i="0" u="sng" strike="noStrike" cap="none" dirty="0">
              <a:solidFill>
                <a:schemeClr val="dk1"/>
              </a:solidFill>
              <a:latin typeface="Candara" panose="020E0502030303020204" pitchFamily="34" charset="0"/>
              <a:ea typeface="Calibri"/>
              <a:cs typeface="Calibri"/>
              <a:sym typeface="Calibri"/>
            </a:endParaRPr>
          </a:p>
          <a:p>
            <a:pPr marL="228600" marR="0" lvl="0" indent="0" algn="l" rtl="0">
              <a:lnSpc>
                <a:spcPct val="107000"/>
              </a:lnSpc>
              <a:spcBef>
                <a:spcPts val="0"/>
              </a:spcBef>
              <a:spcAft>
                <a:spcPts val="0"/>
              </a:spcAft>
              <a:buNone/>
            </a:pPr>
            <a:r>
              <a:rPr lang="en-US"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p:txBody>
      </p:sp>
      <p:sp>
        <p:nvSpPr>
          <p:cNvPr id="14" name="Rectangle 13">
            <a:extLst>
              <a:ext uri="{FF2B5EF4-FFF2-40B4-BE49-F238E27FC236}">
                <a16:creationId xmlns:a16="http://schemas.microsoft.com/office/drawing/2014/main" id="{C768AEA0-87F3-405E-B25A-859522505DDF}"/>
              </a:ext>
            </a:extLst>
          </p:cNvPr>
          <p:cNvSpPr/>
          <p:nvPr/>
        </p:nvSpPr>
        <p:spPr>
          <a:xfrm>
            <a:off x="0" y="4409727"/>
            <a:ext cx="5845386" cy="2188356"/>
          </a:xfrm>
          <a:prstGeom prst="rect">
            <a:avLst/>
          </a:prstGeom>
        </p:spPr>
        <p:txBody>
          <a:bodyPr wrap="square">
            <a:spAutoFit/>
          </a:bodyPr>
          <a:lstStyle/>
          <a:p>
            <a:pPr lvl="0" algn="ctr">
              <a:lnSpc>
                <a:spcPct val="107000"/>
              </a:lnSpc>
              <a:buClr>
                <a:srgbClr val="000000"/>
              </a:buClr>
              <a:buSzPts val="1600"/>
            </a:pPr>
            <a:r>
              <a:rPr lang="en-US" sz="1600" b="1" dirty="0">
                <a:solidFill>
                  <a:srgbClr val="000000"/>
                </a:solidFill>
                <a:ea typeface="Calibri"/>
                <a:cs typeface="Calibri"/>
                <a:sym typeface="Calibri"/>
              </a:rPr>
              <a:t>Limited Reimbursement Scenario Challenges Growth in the U.S.</a:t>
            </a:r>
          </a:p>
          <a:p>
            <a:pPr lvl="0" algn="ctr">
              <a:lnSpc>
                <a:spcPct val="107000"/>
              </a:lnSpc>
              <a:buClr>
                <a:srgbClr val="000000"/>
              </a:buClr>
              <a:buSzPts val="1600"/>
            </a:pPr>
            <a:endParaRPr lang="en-US" sz="1600" dirty="0">
              <a:solidFill>
                <a:schemeClr val="dk1"/>
              </a:solidFill>
              <a:ea typeface="Calibri"/>
              <a:cs typeface="Calibri"/>
              <a:sym typeface="Calibri"/>
            </a:endParaRPr>
          </a:p>
          <a:p>
            <a:pPr marL="1143000" lvl="2" indent="-203200">
              <a:lnSpc>
                <a:spcPct val="107000"/>
              </a:lnSpc>
              <a:buClr>
                <a:schemeClr val="dk1"/>
              </a:buClr>
              <a:buSzPts val="1200"/>
              <a:buFont typeface="Noto Sans Symbols"/>
              <a:buChar char="■"/>
            </a:pPr>
            <a:endParaRPr lang="en-US" sz="1600" dirty="0">
              <a:solidFill>
                <a:schemeClr val="dk1"/>
              </a:solidFill>
              <a:latin typeface="Candara" panose="020E0502030303020204" pitchFamily="34" charset="0"/>
              <a:ea typeface="Calibri"/>
              <a:cs typeface="Calibri"/>
              <a:sym typeface="Calibri"/>
            </a:endParaRPr>
          </a:p>
          <a:p>
            <a:pPr marL="1143000" lvl="2" indent="-203200">
              <a:lnSpc>
                <a:spcPct val="107000"/>
              </a:lnSpc>
              <a:buClr>
                <a:schemeClr val="dk1"/>
              </a:buClr>
              <a:buSzPts val="1200"/>
              <a:buFont typeface="Noto Sans Symbols"/>
              <a:buChar char="■"/>
            </a:pPr>
            <a:r>
              <a:rPr lang="en-US" sz="1600" b="1" dirty="0">
                <a:solidFill>
                  <a:schemeClr val="dk1"/>
                </a:solidFill>
                <a:latin typeface="Candara" panose="020E0502030303020204" pitchFamily="34" charset="0"/>
                <a:ea typeface="Calibri"/>
                <a:cs typeface="Calibri"/>
                <a:sym typeface="Calibri"/>
              </a:rPr>
              <a:t>75% of Americans are not able to afford proper wound care</a:t>
            </a:r>
            <a:r>
              <a:rPr lang="en-US" sz="1600" b="1" baseline="30000" dirty="0">
                <a:solidFill>
                  <a:schemeClr val="dk1"/>
                </a:solidFill>
                <a:latin typeface="Candara" panose="020E0502030303020204" pitchFamily="34" charset="0"/>
                <a:ea typeface="Calibri"/>
                <a:cs typeface="Calibri"/>
                <a:sym typeface="Calibri"/>
              </a:rPr>
              <a:t>2</a:t>
            </a:r>
            <a:endParaRPr lang="en-US" sz="1600" b="1" dirty="0">
              <a:solidFill>
                <a:schemeClr val="dk1"/>
              </a:solidFill>
              <a:latin typeface="Candara" panose="020E0502030303020204" pitchFamily="34" charset="0"/>
              <a:ea typeface="Calibri"/>
              <a:cs typeface="Calibri"/>
              <a:sym typeface="Calibri"/>
            </a:endParaRPr>
          </a:p>
          <a:p>
            <a:pPr marL="1143000" lvl="2" indent="-190500">
              <a:lnSpc>
                <a:spcPct val="107000"/>
              </a:lnSpc>
              <a:buClr>
                <a:srgbClr val="000000"/>
              </a:buClr>
              <a:buSzPts val="1200"/>
              <a:buFont typeface="Noto Sans Symbols"/>
              <a:buChar char="■"/>
            </a:pPr>
            <a:r>
              <a:rPr lang="en-US" sz="1600" dirty="0">
                <a:solidFill>
                  <a:srgbClr val="000000"/>
                </a:solidFill>
                <a:latin typeface="Candara" panose="020E0502030303020204" pitchFamily="34" charset="0"/>
                <a:ea typeface="Calibri"/>
                <a:cs typeface="Calibri"/>
                <a:sym typeface="Calibri"/>
              </a:rPr>
              <a:t>High cost of advanced wound care products over traditional wound dressing account for their limited adoption. </a:t>
            </a:r>
            <a:r>
              <a:rPr lang="en-US" sz="1600" baseline="30000" dirty="0">
                <a:solidFill>
                  <a:srgbClr val="000000"/>
                </a:solidFill>
                <a:latin typeface="Candara" panose="020E0502030303020204" pitchFamily="34" charset="0"/>
                <a:ea typeface="Calibri"/>
                <a:cs typeface="Calibri"/>
                <a:sym typeface="Calibri"/>
              </a:rPr>
              <a:t>3</a:t>
            </a:r>
            <a:endParaRPr lang="en-US" sz="1600" dirty="0">
              <a:solidFill>
                <a:schemeClr val="dk1"/>
              </a:solidFill>
              <a:latin typeface="Candara" panose="020E0502030303020204" pitchFamily="34" charset="0"/>
              <a:ea typeface="Calibri"/>
              <a:cs typeface="Calibri"/>
              <a:sym typeface="Calibri"/>
            </a:endParaRPr>
          </a:p>
        </p:txBody>
      </p:sp>
      <p:sp>
        <p:nvSpPr>
          <p:cNvPr id="17" name="Rectangle 16">
            <a:extLst>
              <a:ext uri="{FF2B5EF4-FFF2-40B4-BE49-F238E27FC236}">
                <a16:creationId xmlns:a16="http://schemas.microsoft.com/office/drawing/2014/main" id="{7974614F-F17D-405E-B237-005CCC2410D5}"/>
              </a:ext>
            </a:extLst>
          </p:cNvPr>
          <p:cNvSpPr/>
          <p:nvPr/>
        </p:nvSpPr>
        <p:spPr>
          <a:xfrm>
            <a:off x="1313706" y="80968"/>
            <a:ext cx="10878293" cy="461665"/>
          </a:xfrm>
          <a:prstGeom prst="rect">
            <a:avLst/>
          </a:prstGeom>
        </p:spPr>
        <p:txBody>
          <a:bodyPr wrap="square">
            <a:spAutoFit/>
          </a:bodyPr>
          <a:lstStyle/>
          <a:p>
            <a:pPr lvl="0"/>
            <a:r>
              <a:rPr lang="en-US" sz="2400" b="1" dirty="0">
                <a:solidFill>
                  <a:srgbClr val="0070C0"/>
                </a:solidFill>
                <a:latin typeface="Candara"/>
                <a:ea typeface="Candara"/>
                <a:cs typeface="Candara"/>
                <a:sym typeface="Candara"/>
              </a:rPr>
              <a:t>High Product Costs Are The #1 Constraint On Domestic &amp; Global Market Growth</a:t>
            </a:r>
            <a:endParaRPr lang="en-US" sz="2400" dirty="0">
              <a:solidFill>
                <a:srgbClr val="0070C0"/>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99D8B11-0936-49DD-B42F-A93CE9E53816}"/>
              </a:ext>
            </a:extLst>
          </p:cNvPr>
          <p:cNvSpPr/>
          <p:nvPr/>
        </p:nvSpPr>
        <p:spPr>
          <a:xfrm>
            <a:off x="1602557" y="4485422"/>
            <a:ext cx="9596485" cy="2325720"/>
          </a:xfrm>
          <a:prstGeom prst="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1B4E81C-8DC8-46CA-9970-4146F55BE3E2}"/>
              </a:ext>
            </a:extLst>
          </p:cNvPr>
          <p:cNvSpPr/>
          <p:nvPr/>
        </p:nvSpPr>
        <p:spPr>
          <a:xfrm>
            <a:off x="7777752" y="673827"/>
            <a:ext cx="4415278" cy="3774695"/>
          </a:xfrm>
          <a:prstGeom prst="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785FDBF-00D0-406E-9AA0-F4EBDEB8F7F6}"/>
              </a:ext>
            </a:extLst>
          </p:cNvPr>
          <p:cNvSpPr/>
          <p:nvPr/>
        </p:nvSpPr>
        <p:spPr>
          <a:xfrm>
            <a:off x="3957848" y="673827"/>
            <a:ext cx="3702023" cy="3774696"/>
          </a:xfrm>
          <a:prstGeom prst="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070C0"/>
                </a:solidFill>
                <a:latin typeface="Candara" panose="020E0502030303020204" pitchFamily="34" charset="0"/>
              </a:rPr>
              <a:t> </a:t>
            </a:r>
          </a:p>
        </p:txBody>
      </p:sp>
      <p:sp>
        <p:nvSpPr>
          <p:cNvPr id="21" name="Rectangle 20">
            <a:extLst>
              <a:ext uri="{FF2B5EF4-FFF2-40B4-BE49-F238E27FC236}">
                <a16:creationId xmlns:a16="http://schemas.microsoft.com/office/drawing/2014/main" id="{F1F82026-0764-4051-BB48-59D0B655A2C2}"/>
              </a:ext>
            </a:extLst>
          </p:cNvPr>
          <p:cNvSpPr/>
          <p:nvPr/>
        </p:nvSpPr>
        <p:spPr>
          <a:xfrm>
            <a:off x="100415" y="673827"/>
            <a:ext cx="3763491" cy="3774695"/>
          </a:xfrm>
          <a:prstGeom prst="rect">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14B62FA-21EF-467C-A501-1EA10BFC8906}"/>
              </a:ext>
            </a:extLst>
          </p:cNvPr>
          <p:cNvSpPr/>
          <p:nvPr/>
        </p:nvSpPr>
        <p:spPr>
          <a:xfrm>
            <a:off x="303481" y="756327"/>
            <a:ext cx="2598152" cy="375552"/>
          </a:xfrm>
          <a:prstGeom prst="rect">
            <a:avLst/>
          </a:prstGeom>
        </p:spPr>
        <p:txBody>
          <a:bodyPr wrap="square">
            <a:spAutoFit/>
          </a:bodyPr>
          <a:lstStyle/>
          <a:p>
            <a:pPr marR="0" lvl="2" algn="ctr">
              <a:lnSpc>
                <a:spcPct val="107000"/>
              </a:lnSpc>
              <a:spcBef>
                <a:spcPts val="0"/>
              </a:spcBef>
              <a:spcAft>
                <a:spcPts val="0"/>
              </a:spcAft>
            </a:pPr>
            <a:r>
              <a:rPr lang="en-US" b="1" dirty="0">
                <a:latin typeface="Candara" panose="020E0502030303020204" pitchFamily="34" charset="0"/>
                <a:ea typeface="Calibri" panose="020F0502020204030204" pitchFamily="34" charset="0"/>
                <a:cs typeface="Times New Roman" panose="02020603050405020304" pitchFamily="18" charset="0"/>
              </a:rPr>
              <a:t>Ease of Use</a:t>
            </a:r>
          </a:p>
        </p:txBody>
      </p:sp>
      <p:sp>
        <p:nvSpPr>
          <p:cNvPr id="4" name="Rectangle 3">
            <a:extLst>
              <a:ext uri="{FF2B5EF4-FFF2-40B4-BE49-F238E27FC236}">
                <a16:creationId xmlns:a16="http://schemas.microsoft.com/office/drawing/2014/main" id="{E605480B-7508-4B59-9137-51B8E72C21E4}"/>
              </a:ext>
            </a:extLst>
          </p:cNvPr>
          <p:cNvSpPr/>
          <p:nvPr/>
        </p:nvSpPr>
        <p:spPr>
          <a:xfrm>
            <a:off x="1258726" y="108487"/>
            <a:ext cx="6364243" cy="461665"/>
          </a:xfrm>
          <a:prstGeom prst="rect">
            <a:avLst/>
          </a:prstGeom>
        </p:spPr>
        <p:txBody>
          <a:bodyPr wrap="none">
            <a:spAutoFit/>
          </a:bodyPr>
          <a:lstStyle/>
          <a:p>
            <a:r>
              <a:rPr lang="en-US" sz="2400" b="1" dirty="0">
                <a:solidFill>
                  <a:srgbClr val="0070C0"/>
                </a:solidFill>
                <a:latin typeface="Candara" panose="020E0502030303020204" pitchFamily="34" charset="0"/>
                <a:ea typeface="Calibri"/>
                <a:cs typeface="Calibri"/>
                <a:sym typeface="Calibri"/>
              </a:rPr>
              <a:t>Competition problems solved by Nanogranex®</a:t>
            </a:r>
          </a:p>
        </p:txBody>
      </p:sp>
      <p:sp>
        <p:nvSpPr>
          <p:cNvPr id="3" name="Rectangle 2">
            <a:extLst>
              <a:ext uri="{FF2B5EF4-FFF2-40B4-BE49-F238E27FC236}">
                <a16:creationId xmlns:a16="http://schemas.microsoft.com/office/drawing/2014/main" id="{71BF1EF4-3B0E-4143-8677-8C511ED59BF8}"/>
              </a:ext>
            </a:extLst>
          </p:cNvPr>
          <p:cNvSpPr/>
          <p:nvPr/>
        </p:nvSpPr>
        <p:spPr>
          <a:xfrm>
            <a:off x="4015360" y="753989"/>
            <a:ext cx="3418788" cy="369332"/>
          </a:xfrm>
          <a:prstGeom prst="rect">
            <a:avLst/>
          </a:prstGeom>
        </p:spPr>
        <p:txBody>
          <a:bodyPr wrap="square">
            <a:spAutoFit/>
          </a:bodyPr>
          <a:lstStyle/>
          <a:p>
            <a:pPr lvl="0" algn="ctr"/>
            <a:r>
              <a:rPr lang="en-US" b="1" dirty="0">
                <a:solidFill>
                  <a:schemeClr val="tx1">
                    <a:lumMod val="95000"/>
                    <a:lumOff val="5000"/>
                  </a:schemeClr>
                </a:solidFill>
                <a:latin typeface="Candara"/>
                <a:ea typeface="Candara"/>
                <a:cs typeface="Candara"/>
                <a:sym typeface="Candara"/>
              </a:rPr>
              <a:t>High Product Costs </a:t>
            </a:r>
            <a:endParaRPr lang="en-US" sz="2000" b="1" dirty="0">
              <a:solidFill>
                <a:schemeClr val="tx1">
                  <a:lumMod val="95000"/>
                  <a:lumOff val="5000"/>
                </a:schemeClr>
              </a:solidFill>
              <a:latin typeface="Gill Sans"/>
              <a:ea typeface="Gill Sans"/>
              <a:cs typeface="Gill Sans"/>
              <a:sym typeface="Gill Sans"/>
            </a:endParaRPr>
          </a:p>
        </p:txBody>
      </p:sp>
      <p:sp>
        <p:nvSpPr>
          <p:cNvPr id="6" name="Rectangle 5">
            <a:extLst>
              <a:ext uri="{FF2B5EF4-FFF2-40B4-BE49-F238E27FC236}">
                <a16:creationId xmlns:a16="http://schemas.microsoft.com/office/drawing/2014/main" id="{1ED4D03F-E878-45BD-8D0E-EBC660D165AB}"/>
              </a:ext>
            </a:extLst>
          </p:cNvPr>
          <p:cNvSpPr/>
          <p:nvPr/>
        </p:nvSpPr>
        <p:spPr>
          <a:xfrm>
            <a:off x="7811283" y="2169013"/>
            <a:ext cx="4245599" cy="2174954"/>
          </a:xfrm>
          <a:prstGeom prst="rect">
            <a:avLst/>
          </a:prstGeom>
          <a:ln w="12700">
            <a:solidFill>
              <a:schemeClr val="tx1"/>
            </a:solidFill>
          </a:ln>
        </p:spPr>
        <p:txBody>
          <a:bodyPr wrap="square">
            <a:spAutoFit/>
          </a:bodyPr>
          <a:lstStyle/>
          <a:p>
            <a:r>
              <a:rPr lang="en-US" sz="1400" b="1" dirty="0">
                <a:solidFill>
                  <a:srgbClr val="000000"/>
                </a:solidFill>
                <a:highlight>
                  <a:srgbClr val="FFFF00"/>
                </a:highlight>
                <a:latin typeface="Candara" panose="020E0502030303020204" pitchFamily="34" charset="0"/>
              </a:rPr>
              <a:t>Inactivation of the Antibacterial of Silver Ions by Biologically Relevant Compounds</a:t>
            </a:r>
          </a:p>
          <a:p>
            <a:r>
              <a:rPr lang="en-US" sz="1400" dirty="0">
                <a:solidFill>
                  <a:srgbClr val="642A8F"/>
                </a:solidFill>
                <a:latin typeface="Candara" panose="020E0502030303020204" pitchFamily="34" charset="0"/>
                <a:hlinkClick r:id="rId2"/>
              </a:rPr>
              <a:t>Geraldine Mulley</a:t>
            </a:r>
            <a:r>
              <a:rPr lang="en-US" sz="1400" dirty="0">
                <a:solidFill>
                  <a:srgbClr val="000000"/>
                </a:solidFill>
                <a:latin typeface="Candara" panose="020E0502030303020204" pitchFamily="34" charset="0"/>
              </a:rPr>
              <a:t>,</a:t>
            </a:r>
            <a:r>
              <a:rPr lang="en-US" sz="1400" baseline="30000" dirty="0">
                <a:solidFill>
                  <a:srgbClr val="000000"/>
                </a:solidFill>
                <a:latin typeface="Candara" panose="020E0502030303020204" pitchFamily="34" charset="0"/>
              </a:rPr>
              <a:t> 1 , * </a:t>
            </a:r>
            <a:r>
              <a:rPr lang="en-US" sz="1400" dirty="0">
                <a:solidFill>
                  <a:srgbClr val="642A8F"/>
                </a:solidFill>
                <a:latin typeface="Candara" panose="020E0502030303020204" pitchFamily="34" charset="0"/>
                <a:hlinkClick r:id="rId3"/>
              </a:rPr>
              <a:t>A. Tobias A. Jenkins</a:t>
            </a:r>
            <a:r>
              <a:rPr lang="en-US" sz="1400" dirty="0">
                <a:solidFill>
                  <a:srgbClr val="000000"/>
                </a:solidFill>
                <a:latin typeface="Candara" panose="020E0502030303020204" pitchFamily="34" charset="0"/>
              </a:rPr>
              <a:t>,</a:t>
            </a:r>
            <a:r>
              <a:rPr lang="en-US" sz="1400" baseline="30000" dirty="0">
                <a:solidFill>
                  <a:srgbClr val="000000"/>
                </a:solidFill>
                <a:latin typeface="Candara" panose="020E0502030303020204" pitchFamily="34" charset="0"/>
              </a:rPr>
              <a:t> 2 </a:t>
            </a:r>
            <a:r>
              <a:rPr lang="en-US" sz="1400" dirty="0">
                <a:solidFill>
                  <a:srgbClr val="000000"/>
                </a:solidFill>
                <a:latin typeface="Candara" panose="020E0502030303020204" pitchFamily="34" charset="0"/>
              </a:rPr>
              <a:t>and </a:t>
            </a:r>
            <a:r>
              <a:rPr lang="en-US" sz="1400" dirty="0">
                <a:solidFill>
                  <a:srgbClr val="642A8F"/>
                </a:solidFill>
                <a:latin typeface="Candara" panose="020E0502030303020204" pitchFamily="34" charset="0"/>
                <a:hlinkClick r:id="rId4"/>
              </a:rPr>
              <a:t>Nicholas R. Waterfield</a:t>
            </a:r>
            <a:r>
              <a:rPr lang="en-US" sz="1400" baseline="30000" dirty="0">
                <a:solidFill>
                  <a:srgbClr val="000000"/>
                </a:solidFill>
                <a:latin typeface="Candara" panose="020E0502030303020204" pitchFamily="34" charset="0"/>
              </a:rPr>
              <a:t> 3</a:t>
            </a:r>
          </a:p>
          <a:p>
            <a:endParaRPr lang="en-US" sz="1400" baseline="30000" dirty="0">
              <a:solidFill>
                <a:srgbClr val="000000"/>
              </a:solidFill>
              <a:latin typeface="Candara" panose="020E0502030303020204" pitchFamily="34" charset="0"/>
            </a:endParaRPr>
          </a:p>
          <a:p>
            <a:r>
              <a:rPr lang="en-US" sz="1400" dirty="0">
                <a:highlight>
                  <a:srgbClr val="FFFF00"/>
                </a:highlight>
                <a:latin typeface="Candara" panose="020E0502030303020204" pitchFamily="34" charset="0"/>
              </a:rPr>
              <a:t>“Extracellular thiols and human serum also significantly reduce the antimicrobial activity of silver wound </a:t>
            </a:r>
            <a:r>
              <a:rPr lang="en-US" sz="1400" b="1" dirty="0">
                <a:highlight>
                  <a:srgbClr val="FFFF00"/>
                </a:highlight>
                <a:latin typeface="Candara" panose="020E0502030303020204" pitchFamily="34" charset="0"/>
              </a:rPr>
              <a:t>dressings </a:t>
            </a:r>
            <a:r>
              <a:rPr lang="en-US" sz="1400" b="1" dirty="0" err="1">
                <a:highlight>
                  <a:srgbClr val="FFFF00"/>
                </a:highlight>
                <a:latin typeface="Candara" panose="020E0502030303020204" pitchFamily="34" charset="0"/>
              </a:rPr>
              <a:t>Aquacel</a:t>
            </a:r>
            <a:r>
              <a:rPr lang="en-US" sz="1400" b="1" dirty="0">
                <a:highlight>
                  <a:srgbClr val="FFFF00"/>
                </a:highlight>
                <a:latin typeface="Candara" panose="020E0502030303020204" pitchFamily="34" charset="0"/>
              </a:rPr>
              <a:t>-Ag (</a:t>
            </a:r>
            <a:r>
              <a:rPr lang="en-US" sz="1400" b="1" dirty="0" err="1">
                <a:highlight>
                  <a:srgbClr val="FFFF00"/>
                </a:highlight>
                <a:latin typeface="Candara" panose="020E0502030303020204" pitchFamily="34" charset="0"/>
              </a:rPr>
              <a:t>Convatec</a:t>
            </a:r>
            <a:r>
              <a:rPr lang="en-US" sz="1400" b="1" dirty="0">
                <a:highlight>
                  <a:srgbClr val="FFFF00"/>
                </a:highlight>
                <a:latin typeface="Candara" panose="020E0502030303020204" pitchFamily="34" charset="0"/>
              </a:rPr>
              <a:t>) and Acticoat (Smith &amp; Nephew) </a:t>
            </a:r>
            <a:r>
              <a:rPr lang="en-US" sz="1400" dirty="0">
                <a:highlight>
                  <a:srgbClr val="FFFF00"/>
                </a:highlight>
                <a:latin typeface="Candara" panose="020E0502030303020204" pitchFamily="34" charset="0"/>
              </a:rPr>
              <a:t>to </a:t>
            </a:r>
            <a:r>
              <a:rPr lang="en-US" sz="1400" i="1" dirty="0">
                <a:highlight>
                  <a:srgbClr val="FFFF00"/>
                </a:highlight>
                <a:latin typeface="Candara" panose="020E0502030303020204" pitchFamily="34" charset="0"/>
              </a:rPr>
              <a:t>Staphylococcus aureus, Pseudomonas aeruginosa</a:t>
            </a:r>
            <a:r>
              <a:rPr lang="en-US" sz="1400" dirty="0">
                <a:highlight>
                  <a:srgbClr val="FFFF00"/>
                </a:highlight>
                <a:latin typeface="Candara" panose="020E0502030303020204" pitchFamily="34" charset="0"/>
              </a:rPr>
              <a:t> and </a:t>
            </a:r>
            <a:r>
              <a:rPr lang="en-US" sz="1400" i="1" dirty="0">
                <a:highlight>
                  <a:srgbClr val="FFFF00"/>
                </a:highlight>
                <a:latin typeface="Candara" panose="020E0502030303020204" pitchFamily="34" charset="0"/>
              </a:rPr>
              <a:t>Escherichia coli in vitro</a:t>
            </a:r>
            <a:r>
              <a:rPr lang="en-US" sz="1400" dirty="0">
                <a:highlight>
                  <a:srgbClr val="FFFF00"/>
                </a:highlight>
                <a:latin typeface="Candara" panose="020E0502030303020204" pitchFamily="34" charset="0"/>
              </a:rPr>
              <a:t>.”</a:t>
            </a:r>
            <a:endParaRPr lang="en-US" sz="1400" b="0" i="0" dirty="0">
              <a:solidFill>
                <a:srgbClr val="000000"/>
              </a:solidFill>
              <a:effectLst/>
              <a:highlight>
                <a:srgbClr val="FFFF00"/>
              </a:highlight>
              <a:latin typeface="Candara" panose="020E0502030303020204" pitchFamily="34" charset="0"/>
            </a:endParaRPr>
          </a:p>
        </p:txBody>
      </p:sp>
      <p:pic>
        <p:nvPicPr>
          <p:cNvPr id="9" name="Picture 8">
            <a:extLst>
              <a:ext uri="{FF2B5EF4-FFF2-40B4-BE49-F238E27FC236}">
                <a16:creationId xmlns:a16="http://schemas.microsoft.com/office/drawing/2014/main" id="{6EAFF292-B166-44E3-ABF0-69CF467FA560}"/>
              </a:ext>
            </a:extLst>
          </p:cNvPr>
          <p:cNvPicPr>
            <a:picLocks noChangeAspect="1"/>
          </p:cNvPicPr>
          <p:nvPr/>
        </p:nvPicPr>
        <p:blipFill>
          <a:blip r:embed="rId5"/>
          <a:stretch>
            <a:fillRect/>
          </a:stretch>
        </p:blipFill>
        <p:spPr>
          <a:xfrm>
            <a:off x="3895220" y="1433221"/>
            <a:ext cx="1420491" cy="1133954"/>
          </a:xfrm>
          <a:prstGeom prst="rect">
            <a:avLst/>
          </a:prstGeom>
        </p:spPr>
      </p:pic>
      <p:sp>
        <p:nvSpPr>
          <p:cNvPr id="10" name="Rectangle 9">
            <a:extLst>
              <a:ext uri="{FF2B5EF4-FFF2-40B4-BE49-F238E27FC236}">
                <a16:creationId xmlns:a16="http://schemas.microsoft.com/office/drawing/2014/main" id="{C98BFF27-F504-4F22-AC2D-92E451F3BEC7}"/>
              </a:ext>
            </a:extLst>
          </p:cNvPr>
          <p:cNvSpPr/>
          <p:nvPr/>
        </p:nvSpPr>
        <p:spPr>
          <a:xfrm>
            <a:off x="5401032" y="1708111"/>
            <a:ext cx="2084225" cy="738664"/>
          </a:xfrm>
          <a:prstGeom prst="rect">
            <a:avLst/>
          </a:prstGeom>
        </p:spPr>
        <p:txBody>
          <a:bodyPr wrap="none">
            <a:spAutoFit/>
          </a:bodyPr>
          <a:lstStyle/>
          <a:p>
            <a:r>
              <a:rPr lang="en-US" sz="1400" dirty="0">
                <a:latin typeface="Candara" panose="020E0502030303020204" pitchFamily="34" charset="0"/>
                <a:ea typeface="Calibri"/>
                <a:cs typeface="Calibri"/>
                <a:sym typeface="Calibri"/>
              </a:rPr>
              <a:t>Percentage of Americans</a:t>
            </a:r>
          </a:p>
          <a:p>
            <a:r>
              <a:rPr lang="en-US" sz="1400" dirty="0">
                <a:latin typeface="Candara" panose="020E0502030303020204" pitchFamily="34" charset="0"/>
                <a:ea typeface="Calibri"/>
                <a:cs typeface="Calibri"/>
                <a:sym typeface="Calibri"/>
              </a:rPr>
              <a:t> are not able to afford </a:t>
            </a:r>
          </a:p>
          <a:p>
            <a:r>
              <a:rPr lang="en-US" sz="1400" dirty="0">
                <a:latin typeface="Candara" panose="020E0502030303020204" pitchFamily="34" charset="0"/>
                <a:ea typeface="Calibri"/>
                <a:cs typeface="Calibri"/>
                <a:sym typeface="Calibri"/>
              </a:rPr>
              <a:t>proper wound care</a:t>
            </a:r>
            <a:endParaRPr lang="en-US" sz="1400" dirty="0"/>
          </a:p>
        </p:txBody>
      </p:sp>
      <p:pic>
        <p:nvPicPr>
          <p:cNvPr id="11" name="Picture 10">
            <a:extLst>
              <a:ext uri="{FF2B5EF4-FFF2-40B4-BE49-F238E27FC236}">
                <a16:creationId xmlns:a16="http://schemas.microsoft.com/office/drawing/2014/main" id="{AFB5B379-E1F6-4569-B133-57C3AEE73F6F}"/>
              </a:ext>
            </a:extLst>
          </p:cNvPr>
          <p:cNvPicPr>
            <a:picLocks noChangeAspect="1"/>
          </p:cNvPicPr>
          <p:nvPr/>
        </p:nvPicPr>
        <p:blipFill rotWithShape="1">
          <a:blip r:embed="rId6"/>
          <a:srcRect l="23374" t="41683" r="49999" b="21942"/>
          <a:stretch/>
        </p:blipFill>
        <p:spPr>
          <a:xfrm>
            <a:off x="266278" y="1691128"/>
            <a:ext cx="3132241" cy="2407000"/>
          </a:xfrm>
          <a:prstGeom prst="rect">
            <a:avLst/>
          </a:prstGeom>
          <a:solidFill>
            <a:schemeClr val="accent1">
              <a:lumMod val="60000"/>
              <a:lumOff val="40000"/>
            </a:schemeClr>
          </a:solidFill>
        </p:spPr>
      </p:pic>
      <p:pic>
        <p:nvPicPr>
          <p:cNvPr id="13" name="Picture 12">
            <a:extLst>
              <a:ext uri="{FF2B5EF4-FFF2-40B4-BE49-F238E27FC236}">
                <a16:creationId xmlns:a16="http://schemas.microsoft.com/office/drawing/2014/main" id="{33A035BA-6C8B-446C-A183-9568B6F44157}"/>
              </a:ext>
            </a:extLst>
          </p:cNvPr>
          <p:cNvPicPr>
            <a:picLocks noChangeAspect="1"/>
          </p:cNvPicPr>
          <p:nvPr/>
        </p:nvPicPr>
        <p:blipFill>
          <a:blip r:embed="rId7"/>
          <a:stretch>
            <a:fillRect/>
          </a:stretch>
        </p:blipFill>
        <p:spPr>
          <a:xfrm>
            <a:off x="7814324" y="1405528"/>
            <a:ext cx="4331572" cy="671915"/>
          </a:xfrm>
          <a:prstGeom prst="rect">
            <a:avLst/>
          </a:prstGeom>
        </p:spPr>
      </p:pic>
      <p:graphicFrame>
        <p:nvGraphicFramePr>
          <p:cNvPr id="20" name="Table 19">
            <a:extLst>
              <a:ext uri="{FF2B5EF4-FFF2-40B4-BE49-F238E27FC236}">
                <a16:creationId xmlns:a16="http://schemas.microsoft.com/office/drawing/2014/main" id="{914BD4AB-D590-4AE8-B055-1927F141FE11}"/>
              </a:ext>
            </a:extLst>
          </p:cNvPr>
          <p:cNvGraphicFramePr>
            <a:graphicFrameLocks noGrp="1"/>
          </p:cNvGraphicFramePr>
          <p:nvPr>
            <p:extLst>
              <p:ext uri="{D42A27DB-BD31-4B8C-83A1-F6EECF244321}">
                <p14:modId xmlns:p14="http://schemas.microsoft.com/office/powerpoint/2010/main" val="1867382128"/>
              </p:ext>
            </p:extLst>
          </p:nvPr>
        </p:nvGraphicFramePr>
        <p:xfrm>
          <a:off x="1861250" y="4988536"/>
          <a:ext cx="5312535" cy="1708230"/>
        </p:xfrm>
        <a:graphic>
          <a:graphicData uri="http://schemas.openxmlformats.org/drawingml/2006/table">
            <a:tbl>
              <a:tblPr/>
              <a:tblGrid>
                <a:gridCol w="2963835">
                  <a:extLst>
                    <a:ext uri="{9D8B030D-6E8A-4147-A177-3AD203B41FA5}">
                      <a16:colId xmlns:a16="http://schemas.microsoft.com/office/drawing/2014/main" val="2217653559"/>
                    </a:ext>
                  </a:extLst>
                </a:gridCol>
                <a:gridCol w="2348700">
                  <a:extLst>
                    <a:ext uri="{9D8B030D-6E8A-4147-A177-3AD203B41FA5}">
                      <a16:colId xmlns:a16="http://schemas.microsoft.com/office/drawing/2014/main" val="2839956145"/>
                    </a:ext>
                  </a:extLst>
                </a:gridCol>
              </a:tblGrid>
              <a:tr h="341646">
                <a:tc>
                  <a:txBody>
                    <a:bodyPr/>
                    <a:lstStyle/>
                    <a:p>
                      <a:pPr algn="l" fontAlgn="b"/>
                      <a:r>
                        <a:rPr lang="en-US" sz="1600" b="1" i="0" u="none" strike="noStrike">
                          <a:solidFill>
                            <a:srgbClr val="000000"/>
                          </a:solidFill>
                          <a:effectLst/>
                          <a:latin typeface="Candara" panose="020E0502030303020204" pitchFamily="34" charset="0"/>
                        </a:rPr>
                        <a:t>Stage IV wound</a:t>
                      </a:r>
                    </a:p>
                  </a:txBody>
                  <a:tcPr marL="7620" marR="7620" marT="7620" marB="0" anchor="b">
                    <a:lnL>
                      <a:noFill/>
                    </a:lnL>
                    <a:lnR>
                      <a:noFill/>
                    </a:lnR>
                    <a:lnT>
                      <a:noFill/>
                    </a:lnT>
                    <a:lnB>
                      <a:noFill/>
                    </a:lnB>
                    <a:solidFill>
                      <a:srgbClr val="F2F2F2"/>
                    </a:solidFill>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solidFill>
                      <a:srgbClr val="F2F2F2"/>
                    </a:solidFill>
                  </a:tcPr>
                </a:tc>
                <a:extLst>
                  <a:ext uri="{0D108BD9-81ED-4DB2-BD59-A6C34878D82A}">
                    <a16:rowId xmlns:a16="http://schemas.microsoft.com/office/drawing/2014/main" val="60216251"/>
                  </a:ext>
                </a:extLst>
              </a:tr>
              <a:tr h="341646">
                <a:tc>
                  <a:txBody>
                    <a:bodyPr/>
                    <a:lstStyle/>
                    <a:p>
                      <a:pPr algn="l" fontAlgn="b"/>
                      <a:r>
                        <a:rPr lang="en-US" sz="1600" b="0" i="0" u="none" strike="noStrike" dirty="0">
                          <a:solidFill>
                            <a:srgbClr val="000000"/>
                          </a:solidFill>
                          <a:effectLst/>
                          <a:latin typeface="Candara" panose="020E0502030303020204" pitchFamily="34" charset="0"/>
                        </a:rPr>
                        <a:t>Dressing</a:t>
                      </a:r>
                    </a:p>
                  </a:txBody>
                  <a:tcPr marL="7620" marR="7620" marT="7620" marB="0" anchor="b">
                    <a:lnL>
                      <a:noFill/>
                    </a:lnL>
                    <a:lnR>
                      <a:noFill/>
                    </a:lnR>
                    <a:lnT>
                      <a:noFill/>
                    </a:lnT>
                    <a:lnB>
                      <a:noFill/>
                    </a:lnB>
                    <a:solidFill>
                      <a:srgbClr val="F2F2F2"/>
                    </a:solidFill>
                  </a:tcPr>
                </a:tc>
                <a:tc>
                  <a:txBody>
                    <a:bodyPr/>
                    <a:lstStyle/>
                    <a:p>
                      <a:pPr algn="l" fontAlgn="b"/>
                      <a:r>
                        <a:rPr lang="en-US" sz="1600" b="0" i="0" u="none" strike="noStrike">
                          <a:solidFill>
                            <a:srgbClr val="000000"/>
                          </a:solidFill>
                          <a:effectLst/>
                          <a:latin typeface="Candara" panose="020E0502030303020204" pitchFamily="34" charset="0"/>
                        </a:rPr>
                        <a:t>Average weeks to heal</a:t>
                      </a:r>
                    </a:p>
                  </a:txBody>
                  <a:tcPr marL="7620" marR="7620" marT="7620" marB="0" anchor="b">
                    <a:lnL>
                      <a:noFill/>
                    </a:lnL>
                    <a:lnR>
                      <a:noFill/>
                    </a:lnR>
                    <a:lnT>
                      <a:noFill/>
                    </a:lnT>
                    <a:lnB>
                      <a:noFill/>
                    </a:lnB>
                    <a:solidFill>
                      <a:srgbClr val="F2F2F2"/>
                    </a:solidFill>
                  </a:tcPr>
                </a:tc>
                <a:extLst>
                  <a:ext uri="{0D108BD9-81ED-4DB2-BD59-A6C34878D82A}">
                    <a16:rowId xmlns:a16="http://schemas.microsoft.com/office/drawing/2014/main" val="1354540495"/>
                  </a:ext>
                </a:extLst>
              </a:tr>
              <a:tr h="341646">
                <a:tc>
                  <a:txBody>
                    <a:bodyPr/>
                    <a:lstStyle/>
                    <a:p>
                      <a:pPr algn="l" fontAlgn="b"/>
                      <a:r>
                        <a:rPr lang="en-US" sz="1600" b="0" i="0" u="none" strike="noStrike" dirty="0">
                          <a:solidFill>
                            <a:srgbClr val="000000"/>
                          </a:solidFill>
                          <a:effectLst/>
                          <a:latin typeface="Candara" panose="020E0502030303020204" pitchFamily="34" charset="0"/>
                        </a:rPr>
                        <a:t>Standard wound care</a:t>
                      </a:r>
                    </a:p>
                  </a:txBody>
                  <a:tcPr marL="7620" marR="7620" marT="7620" marB="0" anchor="b">
                    <a:lnL>
                      <a:noFill/>
                    </a:lnL>
                    <a:lnR>
                      <a:noFill/>
                    </a:lnR>
                    <a:lnT>
                      <a:noFill/>
                    </a:lnT>
                    <a:lnB>
                      <a:noFill/>
                    </a:lnB>
                    <a:solidFill>
                      <a:srgbClr val="F2F2F2"/>
                    </a:solidFill>
                  </a:tcPr>
                </a:tc>
                <a:tc>
                  <a:txBody>
                    <a:bodyPr/>
                    <a:lstStyle/>
                    <a:p>
                      <a:pPr algn="r" fontAlgn="b"/>
                      <a:r>
                        <a:rPr lang="en-US" sz="1600" b="0" i="0" u="none" strike="noStrike" dirty="0">
                          <a:solidFill>
                            <a:srgbClr val="000000"/>
                          </a:solidFill>
                          <a:effectLst/>
                          <a:latin typeface="Calibri" panose="020F0502020204030204" pitchFamily="34" charset="0"/>
                        </a:rPr>
                        <a:t>54.5</a:t>
                      </a:r>
                    </a:p>
                  </a:txBody>
                  <a:tcPr marL="7620" marR="7620" marT="7620" marB="0" anchor="b">
                    <a:lnL>
                      <a:noFill/>
                    </a:lnL>
                    <a:lnR>
                      <a:noFill/>
                    </a:lnR>
                    <a:lnT>
                      <a:noFill/>
                    </a:lnT>
                    <a:lnB>
                      <a:noFill/>
                    </a:lnB>
                    <a:solidFill>
                      <a:srgbClr val="F2F2F2"/>
                    </a:solidFill>
                  </a:tcPr>
                </a:tc>
                <a:extLst>
                  <a:ext uri="{0D108BD9-81ED-4DB2-BD59-A6C34878D82A}">
                    <a16:rowId xmlns:a16="http://schemas.microsoft.com/office/drawing/2014/main" val="3703557289"/>
                  </a:ext>
                </a:extLst>
              </a:tr>
              <a:tr h="341646">
                <a:tc>
                  <a:txBody>
                    <a:bodyPr/>
                    <a:lstStyle/>
                    <a:p>
                      <a:pPr algn="l" fontAlgn="b"/>
                      <a:r>
                        <a:rPr lang="en-US" sz="1600" b="0" i="0" u="none" strike="noStrike">
                          <a:solidFill>
                            <a:srgbClr val="000000"/>
                          </a:solidFill>
                          <a:effectLst/>
                          <a:latin typeface="Candara" panose="020E0502030303020204" pitchFamily="34" charset="0"/>
                        </a:rPr>
                        <a:t>Allevyn Ag® Smith &amp; Nephew</a:t>
                      </a:r>
                    </a:p>
                  </a:txBody>
                  <a:tcPr marL="7620" marR="7620" marT="7620" marB="0" anchor="b">
                    <a:lnL>
                      <a:noFill/>
                    </a:lnL>
                    <a:lnR>
                      <a:noFill/>
                    </a:lnR>
                    <a:lnT>
                      <a:noFill/>
                    </a:lnT>
                    <a:lnB>
                      <a:noFill/>
                    </a:lnB>
                    <a:solidFill>
                      <a:srgbClr val="F2F2F2"/>
                    </a:solidFill>
                  </a:tcPr>
                </a:tc>
                <a:tc>
                  <a:txBody>
                    <a:bodyPr/>
                    <a:lstStyle/>
                    <a:p>
                      <a:pPr algn="r" fontAlgn="b"/>
                      <a:r>
                        <a:rPr lang="en-US" sz="1600" b="0" i="0" u="none" strike="noStrike">
                          <a:solidFill>
                            <a:srgbClr val="000000"/>
                          </a:solidFill>
                          <a:effectLst/>
                          <a:latin typeface="Calibri" panose="020F0502020204030204" pitchFamily="34" charset="0"/>
                        </a:rPr>
                        <a:t>21.9</a:t>
                      </a:r>
                    </a:p>
                  </a:txBody>
                  <a:tcPr marL="7620" marR="7620" marT="7620" marB="0" anchor="b">
                    <a:lnL>
                      <a:noFill/>
                    </a:lnL>
                    <a:lnR>
                      <a:noFill/>
                    </a:lnR>
                    <a:lnT>
                      <a:noFill/>
                    </a:lnT>
                    <a:lnB>
                      <a:noFill/>
                    </a:lnB>
                    <a:solidFill>
                      <a:srgbClr val="F2F2F2"/>
                    </a:solidFill>
                  </a:tcPr>
                </a:tc>
                <a:extLst>
                  <a:ext uri="{0D108BD9-81ED-4DB2-BD59-A6C34878D82A}">
                    <a16:rowId xmlns:a16="http://schemas.microsoft.com/office/drawing/2014/main" val="2014525799"/>
                  </a:ext>
                </a:extLst>
              </a:tr>
              <a:tr h="341646">
                <a:tc>
                  <a:txBody>
                    <a:bodyPr/>
                    <a:lstStyle/>
                    <a:p>
                      <a:pPr algn="l" fontAlgn="b"/>
                      <a:r>
                        <a:rPr lang="en-US" sz="1600" b="0" i="0" u="none" strike="noStrike" dirty="0">
                          <a:solidFill>
                            <a:srgbClr val="FFFFFF"/>
                          </a:solidFill>
                          <a:effectLst/>
                          <a:latin typeface="Candara" panose="020E0502030303020204" pitchFamily="34" charset="0"/>
                        </a:rPr>
                        <a:t>Nanogranex®</a:t>
                      </a:r>
                    </a:p>
                  </a:txBody>
                  <a:tcPr marL="7620" marR="7620" marT="7620" marB="0" anchor="b">
                    <a:lnL>
                      <a:noFill/>
                    </a:lnL>
                    <a:lnR>
                      <a:noFill/>
                    </a:lnR>
                    <a:lnT>
                      <a:noFill/>
                    </a:lnT>
                    <a:lnB>
                      <a:noFill/>
                    </a:lnB>
                    <a:solidFill>
                      <a:srgbClr val="4472C4"/>
                    </a:solidFill>
                  </a:tcPr>
                </a:tc>
                <a:tc>
                  <a:txBody>
                    <a:bodyPr/>
                    <a:lstStyle/>
                    <a:p>
                      <a:pPr algn="r" fontAlgn="b"/>
                      <a:r>
                        <a:rPr lang="en-US" sz="1600" b="0" i="0" u="none" strike="noStrike" dirty="0">
                          <a:solidFill>
                            <a:srgbClr val="FFFFFF"/>
                          </a:solidFill>
                          <a:effectLst/>
                          <a:latin typeface="Calibri" panose="020F0502020204030204" pitchFamily="34" charset="0"/>
                        </a:rPr>
                        <a:t>12.1</a:t>
                      </a:r>
                    </a:p>
                  </a:txBody>
                  <a:tcPr marL="7620" marR="7620" marT="7620" marB="0" anchor="b">
                    <a:lnL>
                      <a:noFill/>
                    </a:lnL>
                    <a:lnR>
                      <a:noFill/>
                    </a:lnR>
                    <a:lnT>
                      <a:noFill/>
                    </a:lnT>
                    <a:lnB>
                      <a:noFill/>
                    </a:lnB>
                    <a:solidFill>
                      <a:srgbClr val="4472C4"/>
                    </a:solidFill>
                  </a:tcPr>
                </a:tc>
                <a:extLst>
                  <a:ext uri="{0D108BD9-81ED-4DB2-BD59-A6C34878D82A}">
                    <a16:rowId xmlns:a16="http://schemas.microsoft.com/office/drawing/2014/main" val="2548507552"/>
                  </a:ext>
                </a:extLst>
              </a:tr>
            </a:tbl>
          </a:graphicData>
        </a:graphic>
      </p:graphicFrame>
      <p:sp>
        <p:nvSpPr>
          <p:cNvPr id="26" name="Rectangle 25">
            <a:extLst>
              <a:ext uri="{FF2B5EF4-FFF2-40B4-BE49-F238E27FC236}">
                <a16:creationId xmlns:a16="http://schemas.microsoft.com/office/drawing/2014/main" id="{40B00108-C8E9-456A-BDB3-8B7A6F854B05}"/>
              </a:ext>
            </a:extLst>
          </p:cNvPr>
          <p:cNvSpPr/>
          <p:nvPr/>
        </p:nvSpPr>
        <p:spPr>
          <a:xfrm>
            <a:off x="5414611" y="2873185"/>
            <a:ext cx="2208358" cy="738664"/>
          </a:xfrm>
          <a:prstGeom prst="rect">
            <a:avLst/>
          </a:prstGeom>
        </p:spPr>
        <p:txBody>
          <a:bodyPr wrap="square">
            <a:spAutoFit/>
          </a:bodyPr>
          <a:lstStyle/>
          <a:p>
            <a:pPr>
              <a:buSzPts val="1800"/>
            </a:pPr>
            <a:r>
              <a:rPr lang="en-US" sz="1400" dirty="0">
                <a:latin typeface="Candara" panose="020E0502030303020204" pitchFamily="34" charset="0"/>
              </a:rPr>
              <a:t>Global Wound Patients that cannot afford proper dressings </a:t>
            </a:r>
          </a:p>
        </p:txBody>
      </p:sp>
      <p:sp>
        <p:nvSpPr>
          <p:cNvPr id="27" name="Rectangle 26">
            <a:extLst>
              <a:ext uri="{FF2B5EF4-FFF2-40B4-BE49-F238E27FC236}">
                <a16:creationId xmlns:a16="http://schemas.microsoft.com/office/drawing/2014/main" id="{09BADEAA-C268-4477-B3D5-A423257C3A71}"/>
              </a:ext>
            </a:extLst>
          </p:cNvPr>
          <p:cNvSpPr/>
          <p:nvPr/>
        </p:nvSpPr>
        <p:spPr>
          <a:xfrm>
            <a:off x="4015360" y="2710179"/>
            <a:ext cx="1420491" cy="1015663"/>
          </a:xfrm>
          <a:prstGeom prst="rect">
            <a:avLst/>
          </a:prstGeom>
        </p:spPr>
        <p:txBody>
          <a:bodyPr wrap="square">
            <a:spAutoFit/>
          </a:bodyPr>
          <a:lstStyle/>
          <a:p>
            <a:pPr algn="ctr"/>
            <a:r>
              <a:rPr lang="en-US" sz="3000" b="1" dirty="0">
                <a:solidFill>
                  <a:srgbClr val="0070C0"/>
                </a:solidFill>
                <a:latin typeface="Candara" panose="020E0502030303020204" pitchFamily="34" charset="0"/>
              </a:rPr>
              <a:t>230</a:t>
            </a:r>
          </a:p>
          <a:p>
            <a:pPr algn="ctr"/>
            <a:r>
              <a:rPr lang="en-US" sz="3000" b="1" dirty="0">
                <a:solidFill>
                  <a:srgbClr val="0070C0"/>
                </a:solidFill>
                <a:latin typeface="Candara" panose="020E0502030303020204" pitchFamily="34" charset="0"/>
              </a:rPr>
              <a:t>Million</a:t>
            </a:r>
            <a:endParaRPr lang="en-US" sz="3000" dirty="0"/>
          </a:p>
        </p:txBody>
      </p:sp>
      <p:sp>
        <p:nvSpPr>
          <p:cNvPr id="28" name="TextBox 27">
            <a:extLst>
              <a:ext uri="{FF2B5EF4-FFF2-40B4-BE49-F238E27FC236}">
                <a16:creationId xmlns:a16="http://schemas.microsoft.com/office/drawing/2014/main" id="{AAFEC1BD-0E77-4CB5-B8A9-1AF9655AA928}"/>
              </a:ext>
            </a:extLst>
          </p:cNvPr>
          <p:cNvSpPr txBox="1"/>
          <p:nvPr/>
        </p:nvSpPr>
        <p:spPr>
          <a:xfrm>
            <a:off x="1644495" y="4440530"/>
            <a:ext cx="9471739" cy="369332"/>
          </a:xfrm>
          <a:prstGeom prst="rect">
            <a:avLst/>
          </a:prstGeom>
          <a:noFill/>
        </p:spPr>
        <p:txBody>
          <a:bodyPr wrap="square" rtlCol="0">
            <a:spAutoFit/>
          </a:bodyPr>
          <a:lstStyle/>
          <a:p>
            <a:pPr algn="ctr"/>
            <a:r>
              <a:rPr lang="en-US" b="1" dirty="0">
                <a:latin typeface="Candara" panose="020E0502030303020204" pitchFamily="34" charset="0"/>
              </a:rPr>
              <a:t>#1 Reason Wound Care companies fail: Novel technologies do not translate to clinical results</a:t>
            </a:r>
          </a:p>
        </p:txBody>
      </p:sp>
      <p:pic>
        <p:nvPicPr>
          <p:cNvPr id="29" name="Picture 28">
            <a:extLst>
              <a:ext uri="{FF2B5EF4-FFF2-40B4-BE49-F238E27FC236}">
                <a16:creationId xmlns:a16="http://schemas.microsoft.com/office/drawing/2014/main" id="{00CF1E18-BFF7-46FF-9D6A-E8B531F183A2}"/>
              </a:ext>
            </a:extLst>
          </p:cNvPr>
          <p:cNvPicPr>
            <a:picLocks noChangeAspect="1"/>
          </p:cNvPicPr>
          <p:nvPr/>
        </p:nvPicPr>
        <p:blipFill>
          <a:blip r:embed="rId8"/>
          <a:stretch>
            <a:fillRect/>
          </a:stretch>
        </p:blipFill>
        <p:spPr>
          <a:xfrm>
            <a:off x="7993759" y="4914968"/>
            <a:ext cx="1327129" cy="1708230"/>
          </a:xfrm>
          <a:prstGeom prst="rect">
            <a:avLst/>
          </a:prstGeom>
        </p:spPr>
      </p:pic>
      <p:pic>
        <p:nvPicPr>
          <p:cNvPr id="30" name="Picture 29">
            <a:extLst>
              <a:ext uri="{FF2B5EF4-FFF2-40B4-BE49-F238E27FC236}">
                <a16:creationId xmlns:a16="http://schemas.microsoft.com/office/drawing/2014/main" id="{4F6444A1-EDF7-4A32-A6E2-891D085EE56C}"/>
              </a:ext>
            </a:extLst>
          </p:cNvPr>
          <p:cNvPicPr>
            <a:picLocks noChangeAspect="1"/>
          </p:cNvPicPr>
          <p:nvPr/>
        </p:nvPicPr>
        <p:blipFill>
          <a:blip r:embed="rId9"/>
          <a:stretch>
            <a:fillRect/>
          </a:stretch>
        </p:blipFill>
        <p:spPr>
          <a:xfrm>
            <a:off x="9681149" y="4912265"/>
            <a:ext cx="1327129" cy="1710933"/>
          </a:xfrm>
          <a:prstGeom prst="rect">
            <a:avLst/>
          </a:prstGeom>
        </p:spPr>
      </p:pic>
      <p:sp>
        <p:nvSpPr>
          <p:cNvPr id="31" name="Rectangle 30">
            <a:extLst>
              <a:ext uri="{FF2B5EF4-FFF2-40B4-BE49-F238E27FC236}">
                <a16:creationId xmlns:a16="http://schemas.microsoft.com/office/drawing/2014/main" id="{EDB5B1C9-E4ED-4B54-84DC-5358F255DA37}"/>
              </a:ext>
            </a:extLst>
          </p:cNvPr>
          <p:cNvSpPr/>
          <p:nvPr/>
        </p:nvSpPr>
        <p:spPr>
          <a:xfrm>
            <a:off x="7330055" y="710674"/>
            <a:ext cx="4331572" cy="671915"/>
          </a:xfrm>
          <a:prstGeom prst="rect">
            <a:avLst/>
          </a:prstGeom>
        </p:spPr>
        <p:txBody>
          <a:bodyPr wrap="square">
            <a:spAutoFit/>
          </a:bodyPr>
          <a:lstStyle/>
          <a:p>
            <a:pPr marR="0" lvl="2" algn="ctr">
              <a:lnSpc>
                <a:spcPct val="107000"/>
              </a:lnSpc>
              <a:spcBef>
                <a:spcPts val="0"/>
              </a:spcBef>
              <a:spcAft>
                <a:spcPts val="0"/>
              </a:spcAft>
            </a:pPr>
            <a:r>
              <a:rPr lang="en-US" b="1" dirty="0">
                <a:latin typeface="Candara" panose="020E0502030303020204" pitchFamily="34" charset="0"/>
                <a:ea typeface="Calibri" panose="020F0502020204030204" pitchFamily="34" charset="0"/>
                <a:cs typeface="Times New Roman" panose="02020603050405020304" pitchFamily="18" charset="0"/>
              </a:rPr>
              <a:t>Current Silver dressings are not effective in wounds</a:t>
            </a:r>
          </a:p>
        </p:txBody>
      </p:sp>
      <p:sp>
        <p:nvSpPr>
          <p:cNvPr id="25" name="Google Shape;580;p24">
            <a:extLst>
              <a:ext uri="{FF2B5EF4-FFF2-40B4-BE49-F238E27FC236}">
                <a16:creationId xmlns:a16="http://schemas.microsoft.com/office/drawing/2014/main" id="{3DA156D8-ABC1-407B-93AB-FBA1E677A009}"/>
              </a:ext>
            </a:extLst>
          </p:cNvPr>
          <p:cNvSpPr/>
          <p:nvPr/>
        </p:nvSpPr>
        <p:spPr>
          <a:xfrm>
            <a:off x="376884" y="76651"/>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42703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B5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5E2B0DF-5FBD-4743-ACF9-2554D80EEDE0}"/>
              </a:ext>
            </a:extLst>
          </p:cNvPr>
          <p:cNvPicPr>
            <a:picLocks noChangeAspect="1"/>
          </p:cNvPicPr>
          <p:nvPr/>
        </p:nvPicPr>
        <p:blipFill>
          <a:blip r:embed="rId3"/>
          <a:stretch>
            <a:fillRect/>
          </a:stretch>
        </p:blipFill>
        <p:spPr>
          <a:xfrm>
            <a:off x="2381956" y="643467"/>
            <a:ext cx="7428088" cy="5571066"/>
          </a:xfrm>
          <a:prstGeom prst="rect">
            <a:avLst/>
          </a:prstGeom>
        </p:spPr>
      </p:pic>
      <p:sp>
        <p:nvSpPr>
          <p:cNvPr id="42" name="Google Shape;579;p24">
            <a:extLst>
              <a:ext uri="{FF2B5EF4-FFF2-40B4-BE49-F238E27FC236}">
                <a16:creationId xmlns:a16="http://schemas.microsoft.com/office/drawing/2014/main" id="{0107F8BD-F9EA-4545-8BE2-42E5EBCEE975}"/>
              </a:ext>
            </a:extLst>
          </p:cNvPr>
          <p:cNvSpPr txBox="1"/>
          <p:nvPr/>
        </p:nvSpPr>
        <p:spPr>
          <a:xfrm>
            <a:off x="1189409" y="107247"/>
            <a:ext cx="10845815" cy="4263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Gill Sans"/>
              <a:buNone/>
            </a:pPr>
            <a:endParaRPr b="1" dirty="0">
              <a:solidFill>
                <a:srgbClr val="0070C0"/>
              </a:solidFill>
              <a:latin typeface="Candara" panose="020E0502030303020204" pitchFamily="34" charset="0"/>
            </a:endParaRPr>
          </a:p>
        </p:txBody>
      </p:sp>
    </p:spTree>
    <p:extLst>
      <p:ext uri="{BB962C8B-B14F-4D97-AF65-F5344CB8AC3E}">
        <p14:creationId xmlns:p14="http://schemas.microsoft.com/office/powerpoint/2010/main" val="887971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81CCF8-E5A0-492E-970F-4854CF3B159A}"/>
              </a:ext>
            </a:extLst>
          </p:cNvPr>
          <p:cNvPicPr>
            <a:picLocks noChangeAspect="1"/>
          </p:cNvPicPr>
          <p:nvPr/>
        </p:nvPicPr>
        <p:blipFill rotWithShape="1">
          <a:blip r:embed="rId2"/>
          <a:srcRect l="53809" r="-1" b="64842"/>
          <a:stretch/>
        </p:blipFill>
        <p:spPr>
          <a:xfrm>
            <a:off x="0" y="1664843"/>
            <a:ext cx="12192000" cy="1440277"/>
          </a:xfrm>
          <a:prstGeom prst="rect">
            <a:avLst/>
          </a:prstGeom>
        </p:spPr>
      </p:pic>
      <p:pic>
        <p:nvPicPr>
          <p:cNvPr id="2" name="Picture 1">
            <a:extLst>
              <a:ext uri="{FF2B5EF4-FFF2-40B4-BE49-F238E27FC236}">
                <a16:creationId xmlns:a16="http://schemas.microsoft.com/office/drawing/2014/main" id="{945AC69F-8D88-4227-A722-E5D68940ACD1}"/>
              </a:ext>
            </a:extLst>
          </p:cNvPr>
          <p:cNvPicPr>
            <a:picLocks noChangeAspect="1"/>
          </p:cNvPicPr>
          <p:nvPr/>
        </p:nvPicPr>
        <p:blipFill rotWithShape="1">
          <a:blip r:embed="rId3"/>
          <a:srcRect t="40113"/>
          <a:stretch/>
        </p:blipFill>
        <p:spPr>
          <a:xfrm>
            <a:off x="0" y="2752627"/>
            <a:ext cx="12192000" cy="4096822"/>
          </a:xfrm>
          <a:prstGeom prst="rect">
            <a:avLst/>
          </a:prstGeom>
        </p:spPr>
      </p:pic>
      <p:pic>
        <p:nvPicPr>
          <p:cNvPr id="3" name="Picture 2">
            <a:extLst>
              <a:ext uri="{FF2B5EF4-FFF2-40B4-BE49-F238E27FC236}">
                <a16:creationId xmlns:a16="http://schemas.microsoft.com/office/drawing/2014/main" id="{E9BC4359-7278-49A7-8B68-0D62D8F4F5B2}"/>
              </a:ext>
            </a:extLst>
          </p:cNvPr>
          <p:cNvPicPr>
            <a:picLocks noChangeAspect="1"/>
          </p:cNvPicPr>
          <p:nvPr/>
        </p:nvPicPr>
        <p:blipFill rotWithShape="1">
          <a:blip r:embed="rId3"/>
          <a:srcRect t="11725" b="70636"/>
          <a:stretch/>
        </p:blipFill>
        <p:spPr>
          <a:xfrm>
            <a:off x="0" y="810705"/>
            <a:ext cx="12192000" cy="1206631"/>
          </a:xfrm>
          <a:prstGeom prst="rect">
            <a:avLst/>
          </a:prstGeom>
        </p:spPr>
      </p:pic>
      <p:sp>
        <p:nvSpPr>
          <p:cNvPr id="6" name="TextBox 5">
            <a:extLst>
              <a:ext uri="{FF2B5EF4-FFF2-40B4-BE49-F238E27FC236}">
                <a16:creationId xmlns:a16="http://schemas.microsoft.com/office/drawing/2014/main" id="{9805C106-FCB6-4FAC-A053-C16D6450B9E0}"/>
              </a:ext>
            </a:extLst>
          </p:cNvPr>
          <p:cNvSpPr txBox="1"/>
          <p:nvPr/>
        </p:nvSpPr>
        <p:spPr>
          <a:xfrm>
            <a:off x="301557" y="2017336"/>
            <a:ext cx="11692647" cy="707886"/>
          </a:xfrm>
          <a:prstGeom prst="rect">
            <a:avLst/>
          </a:prstGeom>
          <a:noFill/>
        </p:spPr>
        <p:txBody>
          <a:bodyPr wrap="square" rtlCol="0">
            <a:spAutoFit/>
          </a:bodyPr>
          <a:lstStyle/>
          <a:p>
            <a:r>
              <a:rPr lang="en-US" sz="2000" dirty="0">
                <a:solidFill>
                  <a:schemeClr val="bg1"/>
                </a:solidFill>
                <a:latin typeface="Candara" panose="020E0502030303020204" pitchFamily="34" charset="0"/>
              </a:rPr>
              <a:t>Genesis Pharmaceuticals, Inc. announces partnership with Nanocomposix in the commercialization of Nanogranex® Sprayable Hydrogel   </a:t>
            </a:r>
          </a:p>
        </p:txBody>
      </p:sp>
      <p:sp>
        <p:nvSpPr>
          <p:cNvPr id="7" name="Title 1">
            <a:extLst>
              <a:ext uri="{FF2B5EF4-FFF2-40B4-BE49-F238E27FC236}">
                <a16:creationId xmlns:a16="http://schemas.microsoft.com/office/drawing/2014/main" id="{4FF6F7C9-FC60-4E76-8277-072A8897A7CD}"/>
              </a:ext>
            </a:extLst>
          </p:cNvPr>
          <p:cNvSpPr txBox="1">
            <a:spLocks/>
          </p:cNvSpPr>
          <p:nvPr/>
        </p:nvSpPr>
        <p:spPr>
          <a:xfrm>
            <a:off x="301557" y="170437"/>
            <a:ext cx="10845815" cy="426399"/>
          </a:xfrm>
          <a:prstGeom prst="rect">
            <a:avLst/>
          </a:prstGeom>
          <a:noFill/>
          <a:effectLst>
            <a:outerShdw blurRad="50800" dist="38100" dir="2700000" algn="tl" rotWithShape="0">
              <a:prstClr val="black">
                <a:alpha val="40000"/>
              </a:prstClr>
            </a:outerShdw>
          </a:effectLst>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accent1"/>
                </a:solidFill>
                <a:latin typeface="Candara" panose="020E0502030303020204" pitchFamily="34" charset="0"/>
              </a:rPr>
              <a:t>Genesis announces partnership with key industry player</a:t>
            </a:r>
          </a:p>
        </p:txBody>
      </p:sp>
    </p:spTree>
    <p:extLst>
      <p:ext uri="{BB962C8B-B14F-4D97-AF65-F5344CB8AC3E}">
        <p14:creationId xmlns:p14="http://schemas.microsoft.com/office/powerpoint/2010/main" val="3059431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23" descr="© INSCALE GmbH, 26.05.2010&#10;http://www.presentationload.com/"/>
          <p:cNvSpPr/>
          <p:nvPr/>
        </p:nvSpPr>
        <p:spPr>
          <a:xfrm>
            <a:off x="6489201" y="1676400"/>
            <a:ext cx="1751030" cy="1266366"/>
          </a:xfrm>
          <a:prstGeom prst="chevron">
            <a:avLst>
              <a:gd name="adj" fmla="val 39616"/>
            </a:avLst>
          </a:prstGeom>
          <a:solidFill>
            <a:srgbClr val="00B0F0"/>
          </a:solidFill>
          <a:ln w="12700" cap="flat" cmpd="sng">
            <a:solidFill>
              <a:srgbClr val="BEBEBE"/>
            </a:solidFill>
            <a:prstDash val="solid"/>
            <a:miter lim="800000"/>
            <a:headEnd type="none" w="sm" len="sm"/>
            <a:tailEnd type="none" w="sm" len="sm"/>
          </a:ln>
          <a:effectLst>
            <a:outerShdw blurRad="76200" sy="23000" kx="-1200000" algn="bl" rotWithShape="0">
              <a:srgbClr val="000000">
                <a:alpha val="20000"/>
              </a:srgbClr>
            </a:outerShdw>
            <a:reflection stA="52000" endA="300" endPos="35000" sy="-100000" algn="bl" rotWithShape="0"/>
          </a:effectLst>
        </p:spPr>
        <p:txBody>
          <a:bodyPr spcFirstLastPara="1" wrap="square" lIns="72000" tIns="0" rIns="0" bIns="0" anchor="ctr" anchorCtr="0">
            <a:noAutofit/>
          </a:bodyPr>
          <a:lstStyle/>
          <a:p>
            <a:pPr marL="0" marR="0" lvl="0" indent="0" algn="ctr" rtl="0">
              <a:spcBef>
                <a:spcPts val="0"/>
              </a:spcBef>
              <a:spcAft>
                <a:spcPts val="0"/>
              </a:spcAft>
              <a:buNone/>
            </a:pPr>
            <a:endParaRPr sz="1200" b="1" dirty="0">
              <a:solidFill>
                <a:schemeClr val="lt1"/>
              </a:solidFill>
              <a:latin typeface="Candara"/>
              <a:ea typeface="Candara"/>
              <a:cs typeface="Candara"/>
              <a:sym typeface="Candara"/>
            </a:endParaRPr>
          </a:p>
          <a:p>
            <a:pPr marL="0" marR="0" lvl="0" indent="0" algn="ctr" rtl="0">
              <a:spcBef>
                <a:spcPts val="0"/>
              </a:spcBef>
              <a:spcAft>
                <a:spcPts val="0"/>
              </a:spcAft>
              <a:buNone/>
            </a:pPr>
            <a:r>
              <a:rPr lang="en-US" sz="1400" b="1" dirty="0">
                <a:solidFill>
                  <a:schemeClr val="lt1"/>
                </a:solidFill>
                <a:latin typeface="Candara"/>
                <a:ea typeface="Candara"/>
                <a:cs typeface="Candara"/>
                <a:sym typeface="Candara"/>
              </a:rPr>
              <a:t>Prepare &amp; Submit 510(k)</a:t>
            </a:r>
            <a:endParaRPr sz="1400" dirty="0">
              <a:solidFill>
                <a:schemeClr val="lt1"/>
              </a:solidFill>
              <a:latin typeface="Candara"/>
              <a:ea typeface="Candara"/>
              <a:cs typeface="Candara"/>
              <a:sym typeface="Candara"/>
            </a:endParaRPr>
          </a:p>
          <a:p>
            <a:pPr marL="0" marR="0" lvl="0" indent="0" algn="ctr" rtl="0">
              <a:spcBef>
                <a:spcPts val="0"/>
              </a:spcBef>
              <a:spcAft>
                <a:spcPts val="0"/>
              </a:spcAft>
              <a:buNone/>
            </a:pPr>
            <a:endParaRPr sz="1200" b="1" dirty="0">
              <a:solidFill>
                <a:srgbClr val="000000"/>
              </a:solidFill>
              <a:latin typeface="Candara"/>
              <a:ea typeface="Candara"/>
              <a:cs typeface="Candara"/>
              <a:sym typeface="Candara"/>
            </a:endParaRPr>
          </a:p>
        </p:txBody>
      </p:sp>
      <p:sp>
        <p:nvSpPr>
          <p:cNvPr id="328" name="Google Shape;328;p23" descr="© INSCALE GmbH, 26.05.2010&#10;http://www.presentationload.com/"/>
          <p:cNvSpPr/>
          <p:nvPr/>
        </p:nvSpPr>
        <p:spPr>
          <a:xfrm>
            <a:off x="3530749" y="1663411"/>
            <a:ext cx="3282900" cy="1272065"/>
          </a:xfrm>
          <a:prstGeom prst="chevron">
            <a:avLst>
              <a:gd name="adj" fmla="val 39616"/>
            </a:avLst>
          </a:prstGeom>
          <a:solidFill>
            <a:srgbClr val="00B0F0"/>
          </a:solidFill>
          <a:ln w="12700" cap="flat" cmpd="sng">
            <a:solidFill>
              <a:srgbClr val="BEBEBE"/>
            </a:solidFill>
            <a:prstDash val="solid"/>
            <a:miter lim="800000"/>
            <a:headEnd type="none" w="sm" len="sm"/>
            <a:tailEnd type="none" w="sm" len="sm"/>
          </a:ln>
          <a:effectLst>
            <a:outerShdw blurRad="76200" sy="23000" kx="-1200000" algn="bl" rotWithShape="0">
              <a:srgbClr val="000000">
                <a:alpha val="20000"/>
              </a:srgbClr>
            </a:outerShdw>
            <a:reflection stA="52000" endA="300" endPos="35000" sy="-100000" algn="bl" rotWithShape="0"/>
          </a:effectLst>
        </p:spPr>
        <p:txBody>
          <a:bodyPr spcFirstLastPara="1" wrap="square" lIns="72000" tIns="0" rIns="0" bIns="0" anchor="ctr" anchorCtr="0">
            <a:noAutofit/>
          </a:bodyPr>
          <a:lstStyle/>
          <a:p>
            <a:pPr marL="0" marR="0" lvl="0" indent="0" algn="ctr" rtl="0">
              <a:spcBef>
                <a:spcPts val="0"/>
              </a:spcBef>
              <a:spcAft>
                <a:spcPts val="0"/>
              </a:spcAft>
              <a:buNone/>
            </a:pPr>
            <a:r>
              <a:rPr lang="en-US" sz="1400" b="1" dirty="0">
                <a:solidFill>
                  <a:schemeClr val="lt1"/>
                </a:solidFill>
                <a:latin typeface="Candara"/>
                <a:ea typeface="Candara"/>
                <a:cs typeface="Candara"/>
                <a:sym typeface="Candara"/>
              </a:rPr>
              <a:t>FDA required studies</a:t>
            </a:r>
            <a:endParaRPr sz="1400" dirty="0">
              <a:solidFill>
                <a:schemeClr val="lt1"/>
              </a:solidFill>
              <a:latin typeface="Candara"/>
              <a:ea typeface="Candara"/>
              <a:cs typeface="Candara"/>
              <a:sym typeface="Candara"/>
            </a:endParaRPr>
          </a:p>
        </p:txBody>
      </p:sp>
      <p:sp>
        <p:nvSpPr>
          <p:cNvPr id="330" name="Google Shape;330;p23"/>
          <p:cNvSpPr/>
          <p:nvPr/>
        </p:nvSpPr>
        <p:spPr>
          <a:xfrm>
            <a:off x="3518545" y="3094588"/>
            <a:ext cx="43821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dirty="0"/>
          </a:p>
        </p:txBody>
      </p:sp>
      <p:sp>
        <p:nvSpPr>
          <p:cNvPr id="331" name="Google Shape;331;p23" descr="© INSCALE GmbH, 26.05.2010&#10;http://www.presentationload.com/"/>
          <p:cNvSpPr/>
          <p:nvPr/>
        </p:nvSpPr>
        <p:spPr>
          <a:xfrm>
            <a:off x="7899971" y="1670700"/>
            <a:ext cx="2325329" cy="1272066"/>
          </a:xfrm>
          <a:prstGeom prst="chevron">
            <a:avLst>
              <a:gd name="adj" fmla="val 39616"/>
            </a:avLst>
          </a:prstGeom>
          <a:solidFill>
            <a:srgbClr val="00B0F0"/>
          </a:solidFill>
          <a:ln w="12700" cap="flat" cmpd="sng">
            <a:solidFill>
              <a:srgbClr val="BEBEBE"/>
            </a:solidFill>
            <a:prstDash val="solid"/>
            <a:miter lim="800000"/>
            <a:headEnd type="none" w="sm" len="sm"/>
            <a:tailEnd type="none" w="sm" len="sm"/>
          </a:ln>
          <a:effectLst>
            <a:outerShdw blurRad="76200" sy="23000" kx="-1200000" algn="bl" rotWithShape="0">
              <a:srgbClr val="000000">
                <a:alpha val="20000"/>
              </a:srgbClr>
            </a:outerShdw>
            <a:reflection stA="52000" endA="300" endPos="35000" sy="-100000" algn="bl" rotWithShape="0"/>
          </a:effectLst>
        </p:spPr>
        <p:txBody>
          <a:bodyPr spcFirstLastPara="1" wrap="square" lIns="72000" tIns="0" rIns="0" bIns="0" anchor="ctr" anchorCtr="0">
            <a:noAutofit/>
          </a:bodyPr>
          <a:lstStyle/>
          <a:p>
            <a:pPr marL="0" marR="0" lvl="0" indent="0" algn="ctr" rtl="0">
              <a:spcBef>
                <a:spcPts val="0"/>
              </a:spcBef>
              <a:spcAft>
                <a:spcPts val="0"/>
              </a:spcAft>
              <a:buNone/>
            </a:pPr>
            <a:endParaRPr sz="1200" b="1" dirty="0">
              <a:solidFill>
                <a:schemeClr val="lt1"/>
              </a:solidFill>
              <a:latin typeface="Calibri"/>
              <a:ea typeface="Calibri"/>
              <a:cs typeface="Calibri"/>
              <a:sym typeface="Calibri"/>
            </a:endParaRPr>
          </a:p>
          <a:p>
            <a:pPr marL="0" marR="0" lvl="0" indent="0" algn="ctr" rtl="0">
              <a:spcBef>
                <a:spcPts val="0"/>
              </a:spcBef>
              <a:spcAft>
                <a:spcPts val="0"/>
              </a:spcAft>
              <a:buNone/>
            </a:pPr>
            <a:r>
              <a:rPr lang="en-US" sz="1400" b="1" dirty="0">
                <a:solidFill>
                  <a:schemeClr val="lt1"/>
                </a:solidFill>
                <a:latin typeface="Calibri"/>
                <a:ea typeface="Calibri"/>
                <a:cs typeface="Calibri"/>
                <a:sym typeface="Calibri"/>
              </a:rPr>
              <a:t>FDA to respond/ Clear Nanogranex</a:t>
            </a:r>
            <a:r>
              <a:rPr lang="en-US" sz="1200" b="1" dirty="0">
                <a:solidFill>
                  <a:schemeClr val="lt1"/>
                </a:solidFill>
                <a:latin typeface="Calibri"/>
                <a:ea typeface="Calibri"/>
                <a:cs typeface="Calibri"/>
                <a:sym typeface="Calibri"/>
              </a:rPr>
              <a:t>®</a:t>
            </a:r>
            <a:endParaRPr sz="1200" b="1" dirty="0">
              <a:solidFill>
                <a:schemeClr val="lt1"/>
              </a:solidFill>
              <a:latin typeface="Calibri"/>
              <a:ea typeface="Calibri"/>
              <a:cs typeface="Calibri"/>
              <a:sym typeface="Calibri"/>
            </a:endParaRPr>
          </a:p>
          <a:p>
            <a:pPr marL="0" marR="0" lvl="0" indent="0" algn="ctr" rtl="0">
              <a:spcBef>
                <a:spcPts val="0"/>
              </a:spcBef>
              <a:spcAft>
                <a:spcPts val="0"/>
              </a:spcAft>
              <a:buNone/>
            </a:pPr>
            <a:endParaRPr sz="1200" b="1" dirty="0">
              <a:solidFill>
                <a:srgbClr val="000000"/>
              </a:solidFill>
              <a:latin typeface="Candara"/>
              <a:ea typeface="Candara"/>
              <a:cs typeface="Candara"/>
              <a:sym typeface="Candara"/>
            </a:endParaRPr>
          </a:p>
        </p:txBody>
      </p:sp>
      <p:sp>
        <p:nvSpPr>
          <p:cNvPr id="332" name="Google Shape;332;p23"/>
          <p:cNvSpPr txBox="1"/>
          <p:nvPr/>
        </p:nvSpPr>
        <p:spPr>
          <a:xfrm>
            <a:off x="1016289" y="1052776"/>
            <a:ext cx="16578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u="sng" dirty="0">
                <a:solidFill>
                  <a:schemeClr val="dk1"/>
                </a:solidFill>
                <a:latin typeface="Candara"/>
                <a:ea typeface="Candara"/>
                <a:cs typeface="Candara"/>
                <a:sym typeface="Candara"/>
              </a:rPr>
              <a:t>120 Days</a:t>
            </a:r>
            <a:endParaRPr sz="2000" b="1" u="sng" dirty="0"/>
          </a:p>
        </p:txBody>
      </p:sp>
      <p:sp>
        <p:nvSpPr>
          <p:cNvPr id="333" name="Google Shape;333;p23"/>
          <p:cNvSpPr txBox="1"/>
          <p:nvPr/>
        </p:nvSpPr>
        <p:spPr>
          <a:xfrm>
            <a:off x="4290145" y="1020603"/>
            <a:ext cx="17397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u="sng" dirty="0">
                <a:solidFill>
                  <a:schemeClr val="dk1"/>
                </a:solidFill>
                <a:latin typeface="Candara"/>
                <a:ea typeface="Candara"/>
                <a:cs typeface="Candara"/>
                <a:sym typeface="Candara"/>
              </a:rPr>
              <a:t>120 Days</a:t>
            </a:r>
            <a:endParaRPr sz="2000" b="1" u="sng" dirty="0"/>
          </a:p>
        </p:txBody>
      </p:sp>
      <p:sp>
        <p:nvSpPr>
          <p:cNvPr id="334" name="Google Shape;334;p23"/>
          <p:cNvSpPr txBox="1"/>
          <p:nvPr/>
        </p:nvSpPr>
        <p:spPr>
          <a:xfrm>
            <a:off x="6164009" y="1022468"/>
            <a:ext cx="16578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u="sng" dirty="0">
                <a:solidFill>
                  <a:schemeClr val="dk1"/>
                </a:solidFill>
                <a:latin typeface="Candara"/>
                <a:ea typeface="Candara"/>
                <a:cs typeface="Candara"/>
                <a:sym typeface="Candara"/>
              </a:rPr>
              <a:t>7 Days</a:t>
            </a:r>
            <a:endParaRPr sz="2000" b="1" dirty="0"/>
          </a:p>
        </p:txBody>
      </p:sp>
      <p:sp>
        <p:nvSpPr>
          <p:cNvPr id="335" name="Google Shape;335;p23"/>
          <p:cNvSpPr txBox="1"/>
          <p:nvPr/>
        </p:nvSpPr>
        <p:spPr>
          <a:xfrm>
            <a:off x="7821809" y="1029757"/>
            <a:ext cx="16578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u="sng" dirty="0">
                <a:solidFill>
                  <a:schemeClr val="dk1"/>
                </a:solidFill>
                <a:latin typeface="Candara"/>
                <a:ea typeface="Candara"/>
                <a:cs typeface="Candara"/>
                <a:sym typeface="Candara"/>
              </a:rPr>
              <a:t>90 Days</a:t>
            </a:r>
            <a:endParaRPr sz="2000" b="1" dirty="0"/>
          </a:p>
        </p:txBody>
      </p:sp>
      <p:sp>
        <p:nvSpPr>
          <p:cNvPr id="338" name="Google Shape;338;p23"/>
          <p:cNvSpPr txBox="1"/>
          <p:nvPr/>
        </p:nvSpPr>
        <p:spPr>
          <a:xfrm>
            <a:off x="1343739" y="1360576"/>
            <a:ext cx="1002900" cy="307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strike="sngStrike" dirty="0">
                <a:solidFill>
                  <a:schemeClr val="dk1"/>
                </a:solidFill>
                <a:latin typeface="Candara"/>
                <a:ea typeface="Candara"/>
                <a:cs typeface="Candara"/>
                <a:sym typeface="Candara"/>
              </a:rPr>
              <a:t>$</a:t>
            </a:r>
            <a:r>
              <a:rPr lang="en-US" sz="1600" b="1" dirty="0">
                <a:solidFill>
                  <a:schemeClr val="dk1"/>
                </a:solidFill>
                <a:latin typeface="Candara"/>
                <a:ea typeface="Candara"/>
                <a:cs typeface="Candara"/>
                <a:sym typeface="Candara"/>
              </a:rPr>
              <a:t>226,000</a:t>
            </a:r>
            <a:endParaRPr sz="1600" b="1" dirty="0"/>
          </a:p>
        </p:txBody>
      </p:sp>
      <p:sp>
        <p:nvSpPr>
          <p:cNvPr id="339" name="Google Shape;339;p23"/>
          <p:cNvSpPr txBox="1"/>
          <p:nvPr/>
        </p:nvSpPr>
        <p:spPr>
          <a:xfrm>
            <a:off x="4708616" y="1361003"/>
            <a:ext cx="10029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Candara"/>
                <a:ea typeface="Candara"/>
                <a:cs typeface="Candara"/>
                <a:sym typeface="Candara"/>
              </a:rPr>
              <a:t>$175,000</a:t>
            </a:r>
            <a:endParaRPr sz="1600" b="1" dirty="0"/>
          </a:p>
        </p:txBody>
      </p:sp>
      <p:sp>
        <p:nvSpPr>
          <p:cNvPr id="340" name="Google Shape;340;p23"/>
          <p:cNvSpPr txBox="1"/>
          <p:nvPr/>
        </p:nvSpPr>
        <p:spPr>
          <a:xfrm>
            <a:off x="6543992" y="1360576"/>
            <a:ext cx="1101239"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Candara"/>
                <a:ea typeface="Candara"/>
                <a:cs typeface="Candara"/>
                <a:sym typeface="Candara"/>
              </a:rPr>
              <a:t>$50,000</a:t>
            </a:r>
            <a:endParaRPr sz="1600" b="1" dirty="0"/>
          </a:p>
        </p:txBody>
      </p:sp>
      <p:sp>
        <p:nvSpPr>
          <p:cNvPr id="342" name="Google Shape;342;p23"/>
          <p:cNvSpPr/>
          <p:nvPr/>
        </p:nvSpPr>
        <p:spPr>
          <a:xfrm>
            <a:off x="7630314" y="1360576"/>
            <a:ext cx="2728500" cy="52320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400" dirty="0">
                <a:solidFill>
                  <a:schemeClr val="dk1"/>
                </a:solidFill>
                <a:latin typeface="Candara"/>
                <a:ea typeface="Candara"/>
                <a:cs typeface="Candara"/>
                <a:sym typeface="Candara"/>
              </a:rPr>
              <a:t>FDA fee: </a:t>
            </a:r>
            <a:r>
              <a:rPr lang="en-US" sz="1400" b="1" dirty="0">
                <a:solidFill>
                  <a:schemeClr val="dk1"/>
                </a:solidFill>
                <a:latin typeface="Candara"/>
                <a:ea typeface="Candara"/>
                <a:cs typeface="Candara"/>
                <a:sym typeface="Candara"/>
              </a:rPr>
              <a:t>$2,738</a:t>
            </a:r>
            <a:r>
              <a:rPr lang="en-US" sz="1400" dirty="0">
                <a:solidFill>
                  <a:schemeClr val="dk1"/>
                </a:solidFill>
                <a:latin typeface="Candara"/>
                <a:ea typeface="Candara"/>
                <a:cs typeface="Candara"/>
                <a:sym typeface="Candara"/>
              </a:rPr>
              <a:t>for small business</a:t>
            </a:r>
            <a:endParaRPr sz="1400" dirty="0"/>
          </a:p>
          <a:p>
            <a:pPr marL="0" marR="0" lvl="0" indent="0" algn="l" rtl="0">
              <a:spcBef>
                <a:spcPts val="0"/>
              </a:spcBef>
              <a:spcAft>
                <a:spcPts val="0"/>
              </a:spcAft>
              <a:buNone/>
            </a:pPr>
            <a:endParaRPr sz="1200" dirty="0">
              <a:solidFill>
                <a:schemeClr val="dk1"/>
              </a:solidFill>
              <a:latin typeface="Candara"/>
              <a:ea typeface="Candara"/>
              <a:cs typeface="Candara"/>
              <a:sym typeface="Candara"/>
            </a:endParaRPr>
          </a:p>
        </p:txBody>
      </p:sp>
      <p:sp>
        <p:nvSpPr>
          <p:cNvPr id="323" name="Google Shape;323;p23" descr="© INSCALE GmbH, 26.05.2010&#10;http://www.presentationload.com/"/>
          <p:cNvSpPr/>
          <p:nvPr/>
        </p:nvSpPr>
        <p:spPr>
          <a:xfrm>
            <a:off x="425307" y="1664243"/>
            <a:ext cx="3282944" cy="1260390"/>
          </a:xfrm>
          <a:prstGeom prst="chevron">
            <a:avLst>
              <a:gd name="adj" fmla="val 39616"/>
            </a:avLst>
          </a:prstGeom>
          <a:solidFill>
            <a:srgbClr val="00B0F0"/>
          </a:solidFill>
          <a:ln w="12700" cap="flat" cmpd="sng">
            <a:solidFill>
              <a:srgbClr val="BEBEBE"/>
            </a:solidFill>
            <a:prstDash val="solid"/>
            <a:miter lim="800000"/>
            <a:headEnd type="none" w="sm" len="sm"/>
            <a:tailEnd type="none" w="sm" len="sm"/>
          </a:ln>
          <a:effectLst>
            <a:outerShdw blurRad="76200" sy="23000" kx="-1200000" algn="bl" rotWithShape="0">
              <a:srgbClr val="000000">
                <a:alpha val="20000"/>
              </a:srgbClr>
            </a:outerShdw>
            <a:reflection stA="52000" endA="300" endPos="35000" sy="-100000" algn="bl" rotWithShape="0"/>
          </a:effectLst>
        </p:spPr>
        <p:txBody>
          <a:bodyPr spcFirstLastPara="1" wrap="square" lIns="72000" tIns="0" rIns="0" bIns="0" anchor="ctr" anchorCtr="0">
            <a:noAutofit/>
          </a:bodyPr>
          <a:lstStyle/>
          <a:p>
            <a:pPr marL="0" marR="0" lvl="0" indent="0" algn="ctr" rtl="0">
              <a:spcBef>
                <a:spcPts val="0"/>
              </a:spcBef>
              <a:spcAft>
                <a:spcPts val="0"/>
              </a:spcAft>
              <a:buNone/>
            </a:pPr>
            <a:r>
              <a:rPr lang="en-US" sz="1400" b="1" dirty="0">
                <a:solidFill>
                  <a:schemeClr val="lt1"/>
                </a:solidFill>
                <a:latin typeface="Candara"/>
                <a:ea typeface="Candara"/>
                <a:cs typeface="Candara"/>
                <a:sym typeface="Candara"/>
              </a:rPr>
              <a:t>**Manufacture cGMP submission batch</a:t>
            </a:r>
            <a:endParaRPr sz="1400" b="1" dirty="0">
              <a:solidFill>
                <a:schemeClr val="lt1"/>
              </a:solidFill>
              <a:latin typeface="Candara"/>
              <a:ea typeface="Candara"/>
              <a:cs typeface="Candara"/>
              <a:sym typeface="Candara"/>
            </a:endParaRPr>
          </a:p>
        </p:txBody>
      </p:sp>
      <p:sp>
        <p:nvSpPr>
          <p:cNvPr id="21" name="Title 1">
            <a:extLst>
              <a:ext uri="{FF2B5EF4-FFF2-40B4-BE49-F238E27FC236}">
                <a16:creationId xmlns:a16="http://schemas.microsoft.com/office/drawing/2014/main" id="{2911758B-0E51-A842-B04C-2AD5F287D98E}"/>
              </a:ext>
            </a:extLst>
          </p:cNvPr>
          <p:cNvSpPr txBox="1">
            <a:spLocks/>
          </p:cNvSpPr>
          <p:nvPr/>
        </p:nvSpPr>
        <p:spPr>
          <a:xfrm>
            <a:off x="1265995" y="242895"/>
            <a:ext cx="10726387" cy="426399"/>
          </a:xfrm>
          <a:prstGeom prst="rect">
            <a:avLst/>
          </a:prstGeom>
          <a:noFill/>
          <a:effectLst>
            <a:outerShdw blurRad="50800" dist="38100" dir="2700000" algn="tl" rotWithShape="0">
              <a:prstClr val="black">
                <a:alpha val="40000"/>
              </a:prstClr>
            </a:outerShdw>
          </a:effectLst>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70C0"/>
                </a:solidFill>
                <a:latin typeface="Candara" panose="020E0502030303020204" pitchFamily="34" charset="0"/>
              </a:rPr>
              <a:t>Regulatory: FDA Approval Plan and Projected Timeline</a:t>
            </a:r>
          </a:p>
        </p:txBody>
      </p:sp>
      <p:sp>
        <p:nvSpPr>
          <p:cNvPr id="4" name="Snip Diagonal Corner Rectangle 3">
            <a:extLst>
              <a:ext uri="{FF2B5EF4-FFF2-40B4-BE49-F238E27FC236}">
                <a16:creationId xmlns:a16="http://schemas.microsoft.com/office/drawing/2014/main" id="{7775E09B-6834-3D46-A7ED-25ACF85065C8}"/>
              </a:ext>
            </a:extLst>
          </p:cNvPr>
          <p:cNvSpPr/>
          <p:nvPr/>
        </p:nvSpPr>
        <p:spPr>
          <a:xfrm>
            <a:off x="10360336" y="1999129"/>
            <a:ext cx="1739701" cy="3263153"/>
          </a:xfrm>
          <a:prstGeom prst="snip2DiagRect">
            <a:avLst/>
          </a:prstGeom>
          <a:solidFill>
            <a:srgbClr val="00B0F0"/>
          </a:solidFill>
          <a:ln w="12700" cap="flat" cmpd="sng">
            <a:solidFill>
              <a:srgbClr val="BEBEBE"/>
            </a:solidFill>
            <a:prstDash val="solid"/>
            <a:miter lim="800000"/>
            <a:headEnd type="none" w="sm" len="sm"/>
            <a:tailEnd type="none" w="sm" len="sm"/>
          </a:ln>
          <a:effectLst>
            <a:outerShdw blurRad="76200" sy="23000" kx="-1200000" algn="bl" rotWithShape="0">
              <a:srgbClr val="000000">
                <a:alpha val="20000"/>
              </a:srgbClr>
            </a:outerShdw>
            <a:reflection stA="52000" endA="300" endPos="35000" sy="-100000" algn="bl" rotWithShape="0"/>
          </a:effectLst>
        </p:spPr>
        <p:txBody>
          <a:bodyPr spcFirstLastPara="1" wrap="square" lIns="72000" tIns="0" rIns="0" bIns="0" anchor="ctr" anchorCtr="0">
            <a:noAutofit/>
          </a:bodyPr>
          <a:lstStyle/>
          <a:p>
            <a:pPr algn="ctr"/>
            <a:endParaRPr lang="en-US" sz="1200" b="1" dirty="0">
              <a:latin typeface="Candara"/>
            </a:endParaRPr>
          </a:p>
        </p:txBody>
      </p:sp>
      <p:sp>
        <p:nvSpPr>
          <p:cNvPr id="341" name="Google Shape;341;p23"/>
          <p:cNvSpPr txBox="1"/>
          <p:nvPr/>
        </p:nvSpPr>
        <p:spPr>
          <a:xfrm>
            <a:off x="10358814" y="2127451"/>
            <a:ext cx="1581414" cy="1569600"/>
          </a:xfrm>
          <a:prstGeom prst="rect">
            <a:avLst/>
          </a:prstGeom>
          <a:noFill/>
          <a:ln w="6350">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bg1"/>
                </a:solidFill>
                <a:latin typeface="Candara"/>
                <a:ea typeface="Candara"/>
                <a:cs typeface="Candara"/>
                <a:sym typeface="Candara"/>
              </a:rPr>
              <a:t>Total Timeline &amp; Budget for FDA clearance:</a:t>
            </a:r>
          </a:p>
          <a:p>
            <a:pPr marL="0" marR="0" lvl="0" indent="0" algn="l" rtl="0">
              <a:spcBef>
                <a:spcPts val="0"/>
              </a:spcBef>
              <a:spcAft>
                <a:spcPts val="0"/>
              </a:spcAft>
              <a:buNone/>
            </a:pPr>
            <a:endParaRPr sz="1600" dirty="0">
              <a:solidFill>
                <a:schemeClr val="bg1"/>
              </a:solidFill>
            </a:endParaRPr>
          </a:p>
          <a:p>
            <a:pPr marL="285750" marR="0" lvl="0" indent="-285750" algn="l" rtl="0">
              <a:spcBef>
                <a:spcPts val="0"/>
              </a:spcBef>
              <a:spcAft>
                <a:spcPts val="0"/>
              </a:spcAft>
              <a:buClr>
                <a:schemeClr val="dk1"/>
              </a:buClr>
              <a:buSzPts val="1400"/>
              <a:buChar char="•"/>
            </a:pPr>
            <a:r>
              <a:rPr lang="en-US" sz="1600" b="1" dirty="0">
                <a:solidFill>
                  <a:schemeClr val="bg1"/>
                </a:solidFill>
                <a:latin typeface="Candara"/>
                <a:ea typeface="Candara"/>
                <a:cs typeface="Candara"/>
                <a:sym typeface="Candara"/>
              </a:rPr>
              <a:t>$453,738</a:t>
            </a:r>
          </a:p>
          <a:p>
            <a:pPr marR="0" lvl="0" algn="l" rtl="0">
              <a:spcBef>
                <a:spcPts val="0"/>
              </a:spcBef>
              <a:spcAft>
                <a:spcPts val="0"/>
              </a:spcAft>
              <a:buClr>
                <a:schemeClr val="dk1"/>
              </a:buClr>
              <a:buSzPts val="1400"/>
            </a:pPr>
            <a:endParaRPr sz="1600" b="1" strike="sngStrike" dirty="0">
              <a:solidFill>
                <a:schemeClr val="bg1"/>
              </a:solidFill>
            </a:endParaRPr>
          </a:p>
          <a:p>
            <a:pPr marL="285750" marR="0" lvl="0" indent="-285750" algn="l" rtl="0">
              <a:spcBef>
                <a:spcPts val="0"/>
              </a:spcBef>
              <a:spcAft>
                <a:spcPts val="0"/>
              </a:spcAft>
              <a:buClr>
                <a:schemeClr val="dk1"/>
              </a:buClr>
              <a:buSzPts val="1400"/>
              <a:buFont typeface="Arial"/>
              <a:buChar char="•"/>
            </a:pPr>
            <a:r>
              <a:rPr lang="en-US" sz="1600" b="1" dirty="0">
                <a:solidFill>
                  <a:schemeClr val="bg1"/>
                </a:solidFill>
                <a:latin typeface="Candara"/>
                <a:ea typeface="Candara"/>
                <a:cs typeface="Candara"/>
                <a:sym typeface="Candara"/>
              </a:rPr>
              <a:t>9 months from current point</a:t>
            </a:r>
            <a:endParaRPr lang="en-US" sz="1600" b="1" dirty="0">
              <a:solidFill>
                <a:schemeClr val="bg1"/>
              </a:solidFill>
            </a:endParaRPr>
          </a:p>
        </p:txBody>
      </p:sp>
      <p:sp>
        <p:nvSpPr>
          <p:cNvPr id="5" name="TextBox 4">
            <a:extLst>
              <a:ext uri="{FF2B5EF4-FFF2-40B4-BE49-F238E27FC236}">
                <a16:creationId xmlns:a16="http://schemas.microsoft.com/office/drawing/2014/main" id="{266EE86F-2BFA-5347-8A42-EFBA85ED61CF}"/>
              </a:ext>
            </a:extLst>
          </p:cNvPr>
          <p:cNvSpPr txBox="1"/>
          <p:nvPr/>
        </p:nvSpPr>
        <p:spPr>
          <a:xfrm>
            <a:off x="185391" y="736641"/>
            <a:ext cx="2638486" cy="338554"/>
          </a:xfrm>
          <a:prstGeom prst="rect">
            <a:avLst/>
          </a:prstGeom>
          <a:noFill/>
        </p:spPr>
        <p:txBody>
          <a:bodyPr wrap="square" rtlCol="0">
            <a:spAutoFit/>
          </a:bodyPr>
          <a:lstStyle/>
          <a:p>
            <a:r>
              <a:rPr lang="en-US" sz="1600" b="1" dirty="0">
                <a:latin typeface="Candara" panose="020E0502030303020204" pitchFamily="34" charset="0"/>
              </a:rPr>
              <a:t>We are here as of: 1/1/20</a:t>
            </a:r>
          </a:p>
        </p:txBody>
      </p:sp>
      <p:cxnSp>
        <p:nvCxnSpPr>
          <p:cNvPr id="7" name="Straight Connector 6">
            <a:extLst>
              <a:ext uri="{FF2B5EF4-FFF2-40B4-BE49-F238E27FC236}">
                <a16:creationId xmlns:a16="http://schemas.microsoft.com/office/drawing/2014/main" id="{DB82C605-A645-5D47-A2DC-6EA78466B54F}"/>
              </a:ext>
            </a:extLst>
          </p:cNvPr>
          <p:cNvCxnSpPr>
            <a:cxnSpLocks/>
          </p:cNvCxnSpPr>
          <p:nvPr/>
        </p:nvCxnSpPr>
        <p:spPr>
          <a:xfrm flipH="1">
            <a:off x="425307" y="1026354"/>
            <a:ext cx="13897" cy="1909122"/>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0" name="Slide Number Placeholder 3">
            <a:extLst>
              <a:ext uri="{FF2B5EF4-FFF2-40B4-BE49-F238E27FC236}">
                <a16:creationId xmlns:a16="http://schemas.microsoft.com/office/drawing/2014/main" id="{4F409D0C-AF0D-0240-86F9-ED2A38307DF0}"/>
              </a:ext>
            </a:extLst>
          </p:cNvPr>
          <p:cNvSpPr txBox="1">
            <a:spLocks/>
          </p:cNvSpPr>
          <p:nvPr/>
        </p:nvSpPr>
        <p:spPr>
          <a:xfrm>
            <a:off x="11917680" y="6557729"/>
            <a:ext cx="274320" cy="274320"/>
          </a:xfrm>
          <a:prstGeom prst="ellipse">
            <a:avLst/>
          </a:prstGeom>
          <a:solidFill>
            <a:srgbClr val="00B0F0"/>
          </a:solidFill>
          <a:ln w="19050">
            <a:solidFill>
              <a:srgbClr val="FFFFFF"/>
            </a:solidFill>
          </a:ln>
        </p:spPr>
        <p:txBody>
          <a:bodyPr vert="horz" lIns="9144" tIns="9144" rIns="9144" bIns="9144" rtlCol="0" anchor="ctr">
            <a:normAutofit/>
          </a:bodyPr>
          <a:lstStyle>
            <a:defPPr>
              <a:defRPr lang="en-US"/>
            </a:defPPr>
            <a:lvl1pPr marL="0" algn="ctr" defTabSz="914400" rtl="0" eaLnBrk="1" latinLnBrk="0" hangingPunct="1">
              <a:defRPr sz="1200" kern="1200">
                <a:solidFill>
                  <a:schemeClr val="bg1">
                    <a:lumMod val="95000"/>
                  </a:schemeClr>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54ED01-E2A0-4C1E-8E21-014B99041579}" type="slidenum">
              <a:rPr lang="en-US" sz="800">
                <a:solidFill>
                  <a:schemeClr val="bg1"/>
                </a:solidFill>
              </a:rPr>
              <a:pPr/>
              <a:t>31</a:t>
            </a:fld>
            <a:endParaRPr lang="en-US" sz="800" dirty="0">
              <a:solidFill>
                <a:schemeClr val="bg1"/>
              </a:solidFill>
            </a:endParaRPr>
          </a:p>
        </p:txBody>
      </p:sp>
      <p:sp>
        <p:nvSpPr>
          <p:cNvPr id="22" name="Google Shape;580;p24">
            <a:extLst>
              <a:ext uri="{FF2B5EF4-FFF2-40B4-BE49-F238E27FC236}">
                <a16:creationId xmlns:a16="http://schemas.microsoft.com/office/drawing/2014/main" id="{43635384-3E4C-438A-A88B-AD11D8F64770}"/>
              </a:ext>
            </a:extLst>
          </p:cNvPr>
          <p:cNvSpPr/>
          <p:nvPr/>
        </p:nvSpPr>
        <p:spPr>
          <a:xfrm>
            <a:off x="376884" y="76651"/>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DF3969A-A0D2-448E-920E-76BC9D59EB3F}"/>
              </a:ext>
            </a:extLst>
          </p:cNvPr>
          <p:cNvPicPr>
            <a:picLocks noChangeAspect="1"/>
          </p:cNvPicPr>
          <p:nvPr/>
        </p:nvPicPr>
        <p:blipFill>
          <a:blip r:embed="rId3"/>
          <a:stretch>
            <a:fillRect/>
          </a:stretch>
        </p:blipFill>
        <p:spPr>
          <a:xfrm>
            <a:off x="376884" y="5718322"/>
            <a:ext cx="2800877" cy="458417"/>
          </a:xfrm>
          <a:prstGeom prst="rect">
            <a:avLst/>
          </a:prstGeom>
        </p:spPr>
      </p:pic>
      <p:sp>
        <p:nvSpPr>
          <p:cNvPr id="3" name="Rectangle 2">
            <a:extLst>
              <a:ext uri="{FF2B5EF4-FFF2-40B4-BE49-F238E27FC236}">
                <a16:creationId xmlns:a16="http://schemas.microsoft.com/office/drawing/2014/main" id="{DBF1ED82-BE5C-42B4-9FE2-101827E427C1}"/>
              </a:ext>
            </a:extLst>
          </p:cNvPr>
          <p:cNvSpPr/>
          <p:nvPr/>
        </p:nvSpPr>
        <p:spPr>
          <a:xfrm>
            <a:off x="376884" y="3527331"/>
            <a:ext cx="3084380" cy="1970093"/>
          </a:xfrm>
          <a:prstGeom prst="rect">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latin typeface="Candara" panose="020E0502030303020204" pitchFamily="34" charset="0"/>
              </a:rPr>
              <a:t>**As of Dec 2019, Genesis equity partner, </a:t>
            </a:r>
            <a:r>
              <a:rPr lang="en-US" sz="1600" b="1" dirty="0" err="1">
                <a:solidFill>
                  <a:schemeClr val="bg1"/>
                </a:solidFill>
                <a:latin typeface="Candara" panose="020E0502030303020204" pitchFamily="34" charset="0"/>
              </a:rPr>
              <a:t>Nanocomposix</a:t>
            </a:r>
            <a:r>
              <a:rPr lang="en-US" sz="1600" b="1" dirty="0">
                <a:solidFill>
                  <a:schemeClr val="bg1"/>
                </a:solidFill>
                <a:latin typeface="Candara" panose="020E0502030303020204" pitchFamily="34" charset="0"/>
              </a:rPr>
              <a:t> is now cGMP and will manufacture FDA submission batches and Clinical Study batches of </a:t>
            </a:r>
            <a:r>
              <a:rPr lang="en-US" sz="1600" b="1" dirty="0" err="1">
                <a:solidFill>
                  <a:schemeClr val="bg1"/>
                </a:solidFill>
                <a:latin typeface="Candara" panose="020E0502030303020204" pitchFamily="34" charset="0"/>
              </a:rPr>
              <a:t>Nanogranex</a:t>
            </a:r>
            <a:r>
              <a:rPr lang="en-US" sz="1600" b="1" dirty="0">
                <a:solidFill>
                  <a:schemeClr val="bg1"/>
                </a:solidFill>
                <a:latin typeface="Candara" panose="020E0502030303020204" pitchFamily="34" charset="0"/>
              </a:rPr>
              <a:t>®</a:t>
            </a:r>
          </a:p>
        </p:txBody>
      </p:sp>
      <p:cxnSp>
        <p:nvCxnSpPr>
          <p:cNvPr id="24" name="Straight Connector 23">
            <a:extLst>
              <a:ext uri="{FF2B5EF4-FFF2-40B4-BE49-F238E27FC236}">
                <a16:creationId xmlns:a16="http://schemas.microsoft.com/office/drawing/2014/main" id="{766C54A8-B056-438C-B526-3200A68C9397}"/>
              </a:ext>
            </a:extLst>
          </p:cNvPr>
          <p:cNvCxnSpPr>
            <a:cxnSpLocks/>
            <a:stCxn id="323" idx="2"/>
          </p:cNvCxnSpPr>
          <p:nvPr/>
        </p:nvCxnSpPr>
        <p:spPr>
          <a:xfrm>
            <a:off x="1817121" y="2924633"/>
            <a:ext cx="0" cy="570762"/>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70CCCB8-3DC1-4CCA-AF69-58A8B053C70E}"/>
              </a:ext>
            </a:extLst>
          </p:cNvPr>
          <p:cNvCxnSpPr>
            <a:cxnSpLocks/>
          </p:cNvCxnSpPr>
          <p:nvPr/>
        </p:nvCxnSpPr>
        <p:spPr>
          <a:xfrm>
            <a:off x="5071309" y="2924633"/>
            <a:ext cx="0" cy="570762"/>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113C447-F338-4DF7-94A0-353C114A1B0E}"/>
              </a:ext>
            </a:extLst>
          </p:cNvPr>
          <p:cNvSpPr/>
          <p:nvPr/>
        </p:nvSpPr>
        <p:spPr>
          <a:xfrm>
            <a:off x="3667876" y="3527330"/>
            <a:ext cx="2947004" cy="1970093"/>
          </a:xfrm>
          <a:prstGeom prst="rect">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latin typeface="Candara" panose="020E0502030303020204" pitchFamily="34" charset="0"/>
              </a:rPr>
              <a:t>Conducted by NAMSA Contract Research Organization </a:t>
            </a:r>
          </a:p>
        </p:txBody>
      </p:sp>
      <p:sp>
        <p:nvSpPr>
          <p:cNvPr id="33" name="Rectangle 32">
            <a:extLst>
              <a:ext uri="{FF2B5EF4-FFF2-40B4-BE49-F238E27FC236}">
                <a16:creationId xmlns:a16="http://schemas.microsoft.com/office/drawing/2014/main" id="{96D04A23-A82C-4AF7-B1DB-28579830226D}"/>
              </a:ext>
            </a:extLst>
          </p:cNvPr>
          <p:cNvSpPr/>
          <p:nvPr/>
        </p:nvSpPr>
        <p:spPr>
          <a:xfrm>
            <a:off x="6844984" y="3527330"/>
            <a:ext cx="2947004" cy="1970093"/>
          </a:xfrm>
          <a:prstGeom prst="rect">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latin typeface="Candara" panose="020E0502030303020204" pitchFamily="34" charset="0"/>
              </a:rPr>
              <a:t>Prepared and submitted by NAMSA CRO</a:t>
            </a:r>
          </a:p>
        </p:txBody>
      </p:sp>
      <p:pic>
        <p:nvPicPr>
          <p:cNvPr id="34" name="Picture 33">
            <a:extLst>
              <a:ext uri="{FF2B5EF4-FFF2-40B4-BE49-F238E27FC236}">
                <a16:creationId xmlns:a16="http://schemas.microsoft.com/office/drawing/2014/main" id="{DF87B0B7-3B6F-4CBE-B070-3DEA03BE3F66}"/>
              </a:ext>
            </a:extLst>
          </p:cNvPr>
          <p:cNvPicPr>
            <a:picLocks noChangeAspect="1"/>
          </p:cNvPicPr>
          <p:nvPr/>
        </p:nvPicPr>
        <p:blipFill>
          <a:blip r:embed="rId4"/>
          <a:stretch>
            <a:fillRect/>
          </a:stretch>
        </p:blipFill>
        <p:spPr>
          <a:xfrm>
            <a:off x="7348311" y="5621709"/>
            <a:ext cx="1783840" cy="669365"/>
          </a:xfrm>
          <a:prstGeom prst="rect">
            <a:avLst/>
          </a:prstGeom>
        </p:spPr>
      </p:pic>
      <p:pic>
        <p:nvPicPr>
          <p:cNvPr id="35" name="Picture 34">
            <a:extLst>
              <a:ext uri="{FF2B5EF4-FFF2-40B4-BE49-F238E27FC236}">
                <a16:creationId xmlns:a16="http://schemas.microsoft.com/office/drawing/2014/main" id="{6116BFA4-1937-4900-93B4-ECEF6ADA6292}"/>
              </a:ext>
            </a:extLst>
          </p:cNvPr>
          <p:cNvPicPr>
            <a:picLocks noChangeAspect="1"/>
          </p:cNvPicPr>
          <p:nvPr/>
        </p:nvPicPr>
        <p:blipFill>
          <a:blip r:embed="rId4"/>
          <a:stretch>
            <a:fillRect/>
          </a:stretch>
        </p:blipFill>
        <p:spPr>
          <a:xfrm>
            <a:off x="4179389" y="5621708"/>
            <a:ext cx="1783840" cy="669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C1CD81-8A94-4B43-BCBE-477D77DB2967}"/>
              </a:ext>
            </a:extLst>
          </p:cNvPr>
          <p:cNvSpPr/>
          <p:nvPr/>
        </p:nvSpPr>
        <p:spPr>
          <a:xfrm>
            <a:off x="0" y="1184661"/>
            <a:ext cx="4204447" cy="5816977"/>
          </a:xfrm>
          <a:prstGeom prst="rect">
            <a:avLst/>
          </a:prstGeom>
        </p:spPr>
        <p:txBody>
          <a:bodyPr wrap="square">
            <a:spAutoFit/>
          </a:bodyPr>
          <a:lstStyle/>
          <a:p>
            <a:r>
              <a:rPr lang="en-US" sz="1400" b="1" dirty="0">
                <a:latin typeface="Candara" panose="020E0502030303020204" pitchFamily="34" charset="0"/>
              </a:rPr>
              <a:t>Microbiology studies: 6-8 weeks of total testing</a:t>
            </a:r>
          </a:p>
          <a:p>
            <a:r>
              <a:rPr lang="en-US" sz="1400" b="1" dirty="0">
                <a:latin typeface="Candara" panose="020E0502030303020204" pitchFamily="34" charset="0"/>
              </a:rPr>
              <a:t>Being conducted by NAMSA CRO</a:t>
            </a:r>
          </a:p>
          <a:p>
            <a:endParaRPr lang="en-US" sz="1400" b="1" dirty="0">
              <a:latin typeface="Candara" panose="020E0502030303020204" pitchFamily="34" charset="0"/>
            </a:endParaRPr>
          </a:p>
          <a:p>
            <a:r>
              <a:rPr lang="en-US" sz="1200" b="1" dirty="0">
                <a:latin typeface="Candara" panose="020E0502030303020204" pitchFamily="34" charset="0"/>
              </a:rPr>
              <a:t>Antimicrobial Kill Time Evaluation</a:t>
            </a:r>
          </a:p>
          <a:p>
            <a:r>
              <a:rPr lang="en-US" sz="800" dirty="0">
                <a:latin typeface="Candara" panose="020E0502030303020204" pitchFamily="34" charset="0"/>
              </a:rPr>
              <a:t>1 solution Population: 1-5 x 10^6 CFU/mL</a:t>
            </a:r>
          </a:p>
          <a:p>
            <a:r>
              <a:rPr lang="en-US" sz="800" dirty="0">
                <a:latin typeface="Candara" panose="020E0502030303020204" pitchFamily="34" charset="0"/>
              </a:rPr>
              <a:t>Replicates:  3</a:t>
            </a:r>
          </a:p>
          <a:p>
            <a:r>
              <a:rPr lang="en-US" sz="800" dirty="0">
                <a:latin typeface="Candara" panose="020E0502030303020204" pitchFamily="34" charset="0"/>
              </a:rPr>
              <a:t>Organisms: 4</a:t>
            </a:r>
          </a:p>
          <a:p>
            <a:r>
              <a:rPr lang="en-US" sz="800" dirty="0">
                <a:latin typeface="Candara" panose="020E0502030303020204" pitchFamily="34" charset="0"/>
              </a:rPr>
              <a:t>Pseudomonas aeruginosa ATCC 15442</a:t>
            </a:r>
          </a:p>
          <a:p>
            <a:r>
              <a:rPr lang="en-US" sz="800" dirty="0">
                <a:latin typeface="Candara" panose="020E0502030303020204" pitchFamily="34" charset="0"/>
              </a:rPr>
              <a:t>Pseudomonas aeruginosa ATCC 27853</a:t>
            </a:r>
          </a:p>
          <a:p>
            <a:r>
              <a:rPr lang="en-US" sz="800" dirty="0">
                <a:latin typeface="Candara" panose="020E0502030303020204" pitchFamily="34" charset="0"/>
              </a:rPr>
              <a:t>Staphylococcus aureus ATCC 33591 MRSA</a:t>
            </a:r>
          </a:p>
          <a:p>
            <a:r>
              <a:rPr lang="en-US" sz="800" dirty="0">
                <a:latin typeface="Candara" panose="020E0502030303020204" pitchFamily="34" charset="0"/>
              </a:rPr>
              <a:t>Staphylococcus aureus ATCC 29213</a:t>
            </a:r>
          </a:p>
          <a:p>
            <a:r>
              <a:rPr lang="en-US" sz="800" dirty="0">
                <a:latin typeface="Candara" panose="020E0502030303020204" pitchFamily="34" charset="0"/>
              </a:rPr>
              <a:t> Time Points:  </a:t>
            </a:r>
          </a:p>
          <a:p>
            <a:r>
              <a:rPr lang="en-US" sz="800" dirty="0">
                <a:latin typeface="Candara" panose="020E0502030303020204" pitchFamily="34" charset="0"/>
              </a:rPr>
              <a:t>12 hours and 24 hours</a:t>
            </a:r>
          </a:p>
          <a:p>
            <a:r>
              <a:rPr lang="en-US" sz="800" dirty="0">
                <a:latin typeface="Candara" panose="020E0502030303020204" pitchFamily="34" charset="0"/>
              </a:rPr>
              <a:t>1 solution x 4 organisms x 3 replicates x 3 time points = 36 samples</a:t>
            </a:r>
          </a:p>
          <a:p>
            <a:endParaRPr lang="en-US" sz="1000" dirty="0">
              <a:latin typeface="Candara" panose="020E0502030303020204" pitchFamily="34" charset="0"/>
            </a:endParaRPr>
          </a:p>
          <a:p>
            <a:r>
              <a:rPr lang="en-US" sz="1200" b="1" dirty="0">
                <a:latin typeface="Candara" panose="020E0502030303020204" pitchFamily="34" charset="0"/>
              </a:rPr>
              <a:t>GLP USP &lt;51&gt;</a:t>
            </a:r>
          </a:p>
          <a:p>
            <a:r>
              <a:rPr lang="en-US" sz="800" dirty="0">
                <a:latin typeface="Candara" panose="020E0502030303020204" pitchFamily="34" charset="0"/>
              </a:rPr>
              <a:t>Testing Per the Method Includes:</a:t>
            </a:r>
          </a:p>
          <a:p>
            <a:r>
              <a:rPr lang="en-US" sz="800" dirty="0">
                <a:latin typeface="Candara" panose="020E0502030303020204" pitchFamily="34" charset="0"/>
              </a:rPr>
              <a:t>Microorganism(s)</a:t>
            </a:r>
          </a:p>
          <a:p>
            <a:r>
              <a:rPr lang="en-US" sz="800" dirty="0">
                <a:latin typeface="Candara" panose="020E0502030303020204" pitchFamily="34" charset="0"/>
              </a:rPr>
              <a:t>Bacteria: </a:t>
            </a:r>
          </a:p>
          <a:p>
            <a:r>
              <a:rPr lang="en-US" sz="800" dirty="0">
                <a:latin typeface="Candara" panose="020E0502030303020204" pitchFamily="34" charset="0"/>
              </a:rPr>
              <a:t>E. coli ATCC 8739 </a:t>
            </a:r>
          </a:p>
          <a:p>
            <a:r>
              <a:rPr lang="en-US" sz="800" dirty="0">
                <a:latin typeface="Candara" panose="020E0502030303020204" pitchFamily="34" charset="0"/>
              </a:rPr>
              <a:t>S. aureus ATCC 6538 </a:t>
            </a:r>
          </a:p>
          <a:p>
            <a:r>
              <a:rPr lang="en-US" sz="800" dirty="0">
                <a:latin typeface="Candara" panose="020E0502030303020204" pitchFamily="34" charset="0"/>
              </a:rPr>
              <a:t>P. aeruginosa ATCC 9027  </a:t>
            </a:r>
          </a:p>
          <a:p>
            <a:r>
              <a:rPr lang="en-US" sz="800" dirty="0">
                <a:latin typeface="Candara" panose="020E0502030303020204" pitchFamily="34" charset="0"/>
              </a:rPr>
              <a:t>Fungi: </a:t>
            </a:r>
          </a:p>
          <a:p>
            <a:r>
              <a:rPr lang="en-US" sz="800" dirty="0">
                <a:latin typeface="Candara" panose="020E0502030303020204" pitchFamily="34" charset="0"/>
              </a:rPr>
              <a:t>C. albicans ATCC 10231 </a:t>
            </a:r>
          </a:p>
          <a:p>
            <a:r>
              <a:rPr lang="en-US" sz="800" dirty="0">
                <a:latin typeface="Candara" panose="020E0502030303020204" pitchFamily="34" charset="0"/>
              </a:rPr>
              <a:t>A. </a:t>
            </a:r>
            <a:r>
              <a:rPr lang="en-US" sz="800" dirty="0" err="1">
                <a:latin typeface="Candara" panose="020E0502030303020204" pitchFamily="34" charset="0"/>
              </a:rPr>
              <a:t>brasiliensis</a:t>
            </a:r>
            <a:r>
              <a:rPr lang="en-US" sz="800" dirty="0">
                <a:latin typeface="Candara" panose="020E0502030303020204" pitchFamily="34" charset="0"/>
              </a:rPr>
              <a:t> ATCC 16404</a:t>
            </a:r>
          </a:p>
          <a:p>
            <a:r>
              <a:rPr lang="en-US" sz="800" dirty="0">
                <a:latin typeface="Candara" panose="020E0502030303020204" pitchFamily="34" charset="0"/>
              </a:rPr>
              <a:t>Starting Concentration ◦ &gt;1x105 CFU/mL</a:t>
            </a:r>
          </a:p>
          <a:p>
            <a:r>
              <a:rPr lang="en-US" sz="800" dirty="0">
                <a:latin typeface="Candara" panose="020E0502030303020204" pitchFamily="34" charset="0"/>
              </a:rPr>
              <a:t>Substance ◦ 3 Test Substances (Category 2)</a:t>
            </a:r>
          </a:p>
          <a:p>
            <a:r>
              <a:rPr lang="en-US" sz="800" dirty="0">
                <a:latin typeface="Candara" panose="020E0502030303020204" pitchFamily="34" charset="0"/>
              </a:rPr>
              <a:t>Contact Time(s) ◦ Set-Up/Time Zero ◦ Day 14 ◦ Day 28 </a:t>
            </a:r>
          </a:p>
          <a:p>
            <a:r>
              <a:rPr lang="en-US" sz="800" dirty="0">
                <a:latin typeface="Candara" panose="020E0502030303020204" pitchFamily="34" charset="0"/>
              </a:rPr>
              <a:t>• Tested in Single Replicate</a:t>
            </a:r>
          </a:p>
          <a:p>
            <a:r>
              <a:rPr lang="en-US" sz="800" dirty="0">
                <a:latin typeface="Candara" panose="020E0502030303020204" pitchFamily="34" charset="0"/>
              </a:rPr>
              <a:t>Includes Neutralization/Recoverability Analysis</a:t>
            </a:r>
          </a:p>
          <a:p>
            <a:r>
              <a:rPr lang="en-US" sz="1000" dirty="0">
                <a:latin typeface="Candara" panose="020E0502030303020204" pitchFamily="34" charset="0"/>
              </a:rPr>
              <a:t> </a:t>
            </a:r>
          </a:p>
          <a:p>
            <a:r>
              <a:rPr lang="en-US" sz="1200" b="1" dirty="0">
                <a:latin typeface="Candara" panose="020E0502030303020204" pitchFamily="34" charset="0"/>
              </a:rPr>
              <a:t>GLP USP &lt;61&gt;</a:t>
            </a:r>
          </a:p>
          <a:p>
            <a:r>
              <a:rPr lang="en-US" sz="800" dirty="0">
                <a:latin typeface="Candara" panose="020E0502030303020204" pitchFamily="34" charset="0"/>
              </a:rPr>
              <a:t>Testing includes: Microorganisms for neutralization/recoverability analysis</a:t>
            </a:r>
          </a:p>
          <a:p>
            <a:r>
              <a:rPr lang="en-US" sz="800" dirty="0">
                <a:latin typeface="Candara" panose="020E0502030303020204" pitchFamily="34" charset="0"/>
              </a:rPr>
              <a:t>P. aeruginosa ATCC 9027 </a:t>
            </a:r>
          </a:p>
          <a:p>
            <a:r>
              <a:rPr lang="en-US" sz="800" dirty="0">
                <a:latin typeface="Candara" panose="020E0502030303020204" pitchFamily="34" charset="0"/>
              </a:rPr>
              <a:t>S. aureus ATCC 6538 </a:t>
            </a:r>
          </a:p>
          <a:p>
            <a:r>
              <a:rPr lang="en-US" sz="800" dirty="0">
                <a:latin typeface="Candara" panose="020E0502030303020204" pitchFamily="34" charset="0"/>
              </a:rPr>
              <a:t>B. subtilis ATCC 6633 </a:t>
            </a:r>
          </a:p>
          <a:p>
            <a:r>
              <a:rPr lang="en-US" sz="800" dirty="0">
                <a:latin typeface="Candara" panose="020E0502030303020204" pitchFamily="34" charset="0"/>
              </a:rPr>
              <a:t>C. albicans ATCC 10231  </a:t>
            </a:r>
          </a:p>
          <a:p>
            <a:r>
              <a:rPr lang="en-US" sz="800" dirty="0">
                <a:latin typeface="Candara" panose="020E0502030303020204" pitchFamily="34" charset="0"/>
              </a:rPr>
              <a:t>A. </a:t>
            </a:r>
            <a:r>
              <a:rPr lang="en-US" sz="800" dirty="0" err="1">
                <a:latin typeface="Candara" panose="020E0502030303020204" pitchFamily="34" charset="0"/>
              </a:rPr>
              <a:t>brasiliensis</a:t>
            </a:r>
            <a:r>
              <a:rPr lang="en-US" sz="800" dirty="0">
                <a:latin typeface="Candara" panose="020E0502030303020204" pitchFamily="34" charset="0"/>
              </a:rPr>
              <a:t> ATCC 16404 </a:t>
            </a:r>
          </a:p>
          <a:p>
            <a:r>
              <a:rPr lang="en-US" sz="800" dirty="0">
                <a:latin typeface="Candara" panose="020E0502030303020204" pitchFamily="34" charset="0"/>
              </a:rPr>
              <a:t>Microbial enumerations   ◦ Total aerobic plate count for bacteria   </a:t>
            </a:r>
          </a:p>
          <a:p>
            <a:r>
              <a:rPr lang="en-US" sz="800" dirty="0">
                <a:latin typeface="Candara" panose="020E0502030303020204" pitchFamily="34" charset="0"/>
              </a:rPr>
              <a:t>◦ Total aerobic plate count for yeast and mold </a:t>
            </a:r>
          </a:p>
          <a:p>
            <a:r>
              <a:rPr lang="en-US" sz="800" dirty="0">
                <a:latin typeface="Candara" panose="020E0502030303020204" pitchFamily="34" charset="0"/>
              </a:rPr>
              <a:t>Substance ◦ 1 Test substance  Tested in single replicate</a:t>
            </a:r>
          </a:p>
          <a:p>
            <a:endParaRPr lang="en-US" sz="1000" dirty="0">
              <a:latin typeface="Candara" panose="020E0502030303020204" pitchFamily="34" charset="0"/>
            </a:endParaRPr>
          </a:p>
        </p:txBody>
      </p:sp>
      <p:sp>
        <p:nvSpPr>
          <p:cNvPr id="4" name="Rectangle 3">
            <a:extLst>
              <a:ext uri="{FF2B5EF4-FFF2-40B4-BE49-F238E27FC236}">
                <a16:creationId xmlns:a16="http://schemas.microsoft.com/office/drawing/2014/main" id="{3179C20E-6713-4B30-BCB1-80B354F7E77D}"/>
              </a:ext>
            </a:extLst>
          </p:cNvPr>
          <p:cNvSpPr/>
          <p:nvPr/>
        </p:nvSpPr>
        <p:spPr>
          <a:xfrm>
            <a:off x="3993776" y="1184661"/>
            <a:ext cx="4204447" cy="4247317"/>
          </a:xfrm>
          <a:prstGeom prst="rect">
            <a:avLst/>
          </a:prstGeom>
        </p:spPr>
        <p:txBody>
          <a:bodyPr wrap="square">
            <a:spAutoFit/>
          </a:bodyPr>
          <a:lstStyle/>
          <a:p>
            <a:r>
              <a:rPr lang="en-US" sz="1400" b="1" dirty="0">
                <a:latin typeface="Candara" panose="020E0502030303020204" pitchFamily="34" charset="0"/>
              </a:rPr>
              <a:t>Biocompatibility testing: 4 months of total testing. </a:t>
            </a:r>
          </a:p>
          <a:p>
            <a:r>
              <a:rPr lang="en-US" sz="1400" b="1" dirty="0">
                <a:latin typeface="Candara" panose="020E0502030303020204" pitchFamily="34" charset="0"/>
              </a:rPr>
              <a:t>Being conducted by NAMSA CRO</a:t>
            </a:r>
          </a:p>
          <a:p>
            <a:endParaRPr lang="en-US" sz="1400" b="1" dirty="0">
              <a:latin typeface="Candara" panose="020E0502030303020204" pitchFamily="34" charset="0"/>
            </a:endParaRPr>
          </a:p>
          <a:p>
            <a:r>
              <a:rPr lang="en-US" sz="1200" b="1" dirty="0">
                <a:latin typeface="Candara" panose="020E0502030303020204" pitchFamily="34" charset="0"/>
              </a:rPr>
              <a:t>Cytotoxicity</a:t>
            </a:r>
            <a:endParaRPr lang="en-US" sz="1200" dirty="0">
              <a:latin typeface="Candara" panose="020E0502030303020204" pitchFamily="34" charset="0"/>
            </a:endParaRPr>
          </a:p>
          <a:p>
            <a:r>
              <a:rPr lang="en-US" sz="1000" dirty="0">
                <a:latin typeface="Candara" panose="020E0502030303020204" pitchFamily="34" charset="0"/>
              </a:rPr>
              <a:t>How toxic is our product to human cell lines. We have already done this test 3rd party and scored a 2.</a:t>
            </a:r>
          </a:p>
          <a:p>
            <a:endParaRPr lang="en-US" sz="1000" dirty="0">
              <a:latin typeface="Candara" panose="020E0502030303020204" pitchFamily="34" charset="0"/>
            </a:endParaRPr>
          </a:p>
          <a:p>
            <a:r>
              <a:rPr lang="en-US" sz="1000" dirty="0">
                <a:latin typeface="Candara" panose="020E0502030303020204" pitchFamily="34" charset="0"/>
              </a:rPr>
              <a:t>Qualitative evaluation involves observing the cells under a microscope and assigning a cytotoxic grade (0-4). The grade is based on estimated percent lysis (death) and on the morphology (appearance) of the cells. </a:t>
            </a:r>
          </a:p>
          <a:p>
            <a:endParaRPr lang="en-US" sz="1000" dirty="0">
              <a:latin typeface="Candara" panose="020E0502030303020204" pitchFamily="34" charset="0"/>
            </a:endParaRPr>
          </a:p>
          <a:p>
            <a:r>
              <a:rPr lang="en-US" sz="1000" dirty="0">
                <a:latin typeface="Candara" panose="020E0502030303020204" pitchFamily="34" charset="0"/>
              </a:rPr>
              <a:t>Test materials pass the assay if the cytotoxic score is ≤ 2 (≤ 50% lysis).  </a:t>
            </a:r>
          </a:p>
          <a:p>
            <a:r>
              <a:rPr lang="en-US" sz="1000" dirty="0">
                <a:latin typeface="Candara" panose="020E0502030303020204" pitchFamily="34" charset="0"/>
              </a:rPr>
              <a:t>Rabbit Pyrogenicity: evaluates if the body reacts to our actives as a foreign substance or infection. One of our actives is required for life and the other (silver) has been tested thousands of times. The body does not treat either as a pathogen.</a:t>
            </a:r>
          </a:p>
          <a:p>
            <a:r>
              <a:rPr lang="en-US" sz="1000" dirty="0">
                <a:latin typeface="Candara" panose="020E0502030303020204" pitchFamily="34" charset="0"/>
              </a:rPr>
              <a:t> </a:t>
            </a:r>
          </a:p>
          <a:p>
            <a:r>
              <a:rPr lang="en-US" sz="1200" b="1" dirty="0">
                <a:latin typeface="Candara" panose="020E0502030303020204" pitchFamily="34" charset="0"/>
              </a:rPr>
              <a:t>Mutagenicity</a:t>
            </a:r>
            <a:endParaRPr lang="en-US" sz="1000" dirty="0">
              <a:latin typeface="Candara" panose="020E0502030303020204" pitchFamily="34" charset="0"/>
            </a:endParaRPr>
          </a:p>
          <a:p>
            <a:r>
              <a:rPr lang="en-US" sz="1000" dirty="0">
                <a:latin typeface="Candara" panose="020E0502030303020204" pitchFamily="34" charset="0"/>
              </a:rPr>
              <a:t>The purpose of mutagenicity testing is to identify substances that can cause genetic alterations in somatic and/or germ cells. Again, Silver has been tested &amp; cleared hundreds of times by FDA in this specific study and our other active is required for all cells to live.</a:t>
            </a:r>
          </a:p>
          <a:p>
            <a:r>
              <a:rPr lang="en-US" sz="1200" b="1" dirty="0">
                <a:latin typeface="Candara" panose="020E0502030303020204" pitchFamily="34" charset="0"/>
              </a:rPr>
              <a:t> </a:t>
            </a:r>
          </a:p>
          <a:p>
            <a:r>
              <a:rPr lang="en-US" sz="1200" b="1" dirty="0">
                <a:latin typeface="Candara" panose="020E0502030303020204" pitchFamily="34" charset="0"/>
              </a:rPr>
              <a:t>28-Day subcutaneous systemic toxicity testing in rats</a:t>
            </a:r>
            <a:endParaRPr lang="en-US" sz="1000" b="1" dirty="0">
              <a:latin typeface="Candara" panose="020E0502030303020204" pitchFamily="34" charset="0"/>
            </a:endParaRPr>
          </a:p>
          <a:p>
            <a:r>
              <a:rPr lang="en-US" sz="1000" dirty="0">
                <a:latin typeface="Candara" panose="020E0502030303020204" pitchFamily="34" charset="0"/>
              </a:rPr>
              <a:t>What happens if our actives get into circulation, do they affect vital organs. </a:t>
            </a:r>
          </a:p>
        </p:txBody>
      </p:sp>
      <p:sp>
        <p:nvSpPr>
          <p:cNvPr id="5" name="Rectangle 4">
            <a:extLst>
              <a:ext uri="{FF2B5EF4-FFF2-40B4-BE49-F238E27FC236}">
                <a16:creationId xmlns:a16="http://schemas.microsoft.com/office/drawing/2014/main" id="{472EEC40-008B-4CF1-BC9A-DE278962699C}"/>
              </a:ext>
            </a:extLst>
          </p:cNvPr>
          <p:cNvSpPr/>
          <p:nvPr/>
        </p:nvSpPr>
        <p:spPr>
          <a:xfrm>
            <a:off x="8372824" y="1184661"/>
            <a:ext cx="3675529" cy="3877985"/>
          </a:xfrm>
          <a:prstGeom prst="rect">
            <a:avLst/>
          </a:prstGeom>
        </p:spPr>
        <p:txBody>
          <a:bodyPr wrap="square">
            <a:spAutoFit/>
          </a:bodyPr>
          <a:lstStyle/>
          <a:p>
            <a:r>
              <a:rPr lang="en-US" sz="1400" b="1" dirty="0">
                <a:latin typeface="Candara" panose="020E0502030303020204" pitchFamily="34" charset="0"/>
              </a:rPr>
              <a:t>Stability/ Packaging Validation: Data can be submitted at 90-day time point </a:t>
            </a:r>
          </a:p>
          <a:p>
            <a:r>
              <a:rPr lang="en-US" sz="1400" b="1" dirty="0">
                <a:latin typeface="Candara" panose="020E0502030303020204" pitchFamily="34" charset="0"/>
              </a:rPr>
              <a:t>Performed by </a:t>
            </a:r>
            <a:r>
              <a:rPr lang="en-US" sz="1400" b="1" dirty="0">
                <a:latin typeface="Candara" panose="020E0502030303020204" pitchFamily="34" charset="0"/>
                <a:hlinkClick r:id="rId2"/>
              </a:rPr>
              <a:t>Irisys Pharmaceuticals</a:t>
            </a:r>
            <a:endParaRPr lang="en-US" sz="1400" b="1" dirty="0">
              <a:latin typeface="Candara" panose="020E0502030303020204" pitchFamily="34" charset="0"/>
            </a:endParaRPr>
          </a:p>
          <a:p>
            <a:r>
              <a:rPr lang="en-US" dirty="0"/>
              <a:t> </a:t>
            </a:r>
          </a:p>
          <a:p>
            <a:r>
              <a:rPr lang="en-US" sz="1000" dirty="0">
                <a:latin typeface="Candara" panose="020E0502030303020204" pitchFamily="34" charset="0"/>
              </a:rPr>
              <a:t>We have samples that are 6 years old that are still stable.</a:t>
            </a:r>
          </a:p>
          <a:p>
            <a:endParaRPr lang="en-US" sz="1000" dirty="0">
              <a:latin typeface="Candara" panose="020E0502030303020204" pitchFamily="34" charset="0"/>
            </a:endParaRPr>
          </a:p>
          <a:p>
            <a:r>
              <a:rPr lang="en-US" sz="1000" dirty="0">
                <a:latin typeface="Candara" panose="020E0502030303020204" pitchFamily="34" charset="0"/>
              </a:rPr>
              <a:t>According to the pre-sub minutes, FDA will take data from 3-month accelerated (heated chamber) studies at the time of submission, we just need to file the real-time data and update it accordingly for future potential audits.</a:t>
            </a:r>
          </a:p>
          <a:p>
            <a:r>
              <a:rPr lang="en-US" sz="1000" dirty="0">
                <a:latin typeface="Candara" panose="020E0502030303020204" pitchFamily="34" charset="0"/>
              </a:rPr>
              <a:t> </a:t>
            </a:r>
          </a:p>
          <a:p>
            <a:r>
              <a:rPr lang="en-US" sz="1200" b="1" dirty="0">
                <a:latin typeface="Candara" panose="020E0502030303020204" pitchFamily="34" charset="0"/>
              </a:rPr>
              <a:t>A stability study stored at 3 storage conditions will be conducted. </a:t>
            </a:r>
          </a:p>
          <a:p>
            <a:endParaRPr lang="en-US" sz="1200" b="1" dirty="0">
              <a:latin typeface="Candara" panose="020E0502030303020204" pitchFamily="34" charset="0"/>
            </a:endParaRPr>
          </a:p>
          <a:p>
            <a:r>
              <a:rPr lang="en-US" sz="1000" dirty="0">
                <a:latin typeface="Candara" panose="020E0502030303020204" pitchFamily="34" charset="0"/>
              </a:rPr>
              <a:t>The storage conditions and sampling points are:</a:t>
            </a:r>
          </a:p>
          <a:p>
            <a:r>
              <a:rPr lang="en-US" sz="1000" dirty="0">
                <a:latin typeface="Candara" panose="020E0502030303020204" pitchFamily="34" charset="0"/>
              </a:rPr>
              <a:t>40°C/75%RH with testing at the 1-month, 3-month and 6-month time point</a:t>
            </a:r>
          </a:p>
          <a:p>
            <a:r>
              <a:rPr lang="en-US" sz="1000" dirty="0">
                <a:latin typeface="Candara" panose="020E0502030303020204" pitchFamily="34" charset="0"/>
              </a:rPr>
              <a:t>30°C/65% RH with testing only if there is a negative trend at the higher temperature</a:t>
            </a:r>
          </a:p>
          <a:p>
            <a:r>
              <a:rPr lang="en-US" sz="1000" dirty="0">
                <a:latin typeface="Candara" panose="020E0502030303020204" pitchFamily="34" charset="0"/>
              </a:rPr>
              <a:t>25C/60%RH with testing at the 1,3,6,9 and 12- month points;</a:t>
            </a:r>
          </a:p>
          <a:p>
            <a:r>
              <a:rPr lang="en-US" sz="1000" dirty="0">
                <a:latin typeface="Candara" panose="020E0502030303020204" pitchFamily="34" charset="0"/>
              </a:rPr>
              <a:t>5C with testing at the 1-month point to cover low-temperature excursions during shipping</a:t>
            </a:r>
          </a:p>
        </p:txBody>
      </p:sp>
      <p:pic>
        <p:nvPicPr>
          <p:cNvPr id="6" name="Picture 5">
            <a:extLst>
              <a:ext uri="{FF2B5EF4-FFF2-40B4-BE49-F238E27FC236}">
                <a16:creationId xmlns:a16="http://schemas.microsoft.com/office/drawing/2014/main" id="{A99EAC4C-2F7C-4B1E-B1E6-B975784A6B3D}"/>
              </a:ext>
            </a:extLst>
          </p:cNvPr>
          <p:cNvPicPr>
            <a:picLocks noChangeAspect="1"/>
          </p:cNvPicPr>
          <p:nvPr/>
        </p:nvPicPr>
        <p:blipFill>
          <a:blip r:embed="rId3"/>
          <a:stretch>
            <a:fillRect/>
          </a:stretch>
        </p:blipFill>
        <p:spPr>
          <a:xfrm>
            <a:off x="9468849" y="153281"/>
            <a:ext cx="2346267" cy="880409"/>
          </a:xfrm>
          <a:prstGeom prst="rect">
            <a:avLst/>
          </a:prstGeom>
        </p:spPr>
      </p:pic>
      <p:sp>
        <p:nvSpPr>
          <p:cNvPr id="7" name="Title 1">
            <a:extLst>
              <a:ext uri="{FF2B5EF4-FFF2-40B4-BE49-F238E27FC236}">
                <a16:creationId xmlns:a16="http://schemas.microsoft.com/office/drawing/2014/main" id="{D33728C3-C26C-4E72-B1E2-4CC01A9B12B3}"/>
              </a:ext>
            </a:extLst>
          </p:cNvPr>
          <p:cNvSpPr txBox="1">
            <a:spLocks/>
          </p:cNvSpPr>
          <p:nvPr/>
        </p:nvSpPr>
        <p:spPr>
          <a:xfrm>
            <a:off x="1321966" y="150532"/>
            <a:ext cx="8128669" cy="674031"/>
          </a:xfrm>
          <a:prstGeom prst="rect">
            <a:avLst/>
          </a:prstGeom>
          <a:noFill/>
          <a:effectLst>
            <a:outerShdw blurRad="50800" dist="38100" dir="2700000" algn="tl" rotWithShape="0">
              <a:prstClr val="black">
                <a:alpha val="40000"/>
              </a:prstClr>
            </a:outerShdw>
          </a:effectLst>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70C0"/>
                </a:solidFill>
                <a:latin typeface="Candara" panose="020E0502030303020204" pitchFamily="34" charset="0"/>
              </a:rPr>
              <a:t>Regulatory: FDA Required Testing – No Human Clinical Trials</a:t>
            </a:r>
          </a:p>
          <a:p>
            <a:r>
              <a:rPr lang="en-US" sz="1800" dirty="0">
                <a:latin typeface="Candara" panose="020E0502030303020204" pitchFamily="34" charset="0"/>
              </a:rPr>
              <a:t>510(k) submission is being conducted by </a:t>
            </a:r>
            <a:r>
              <a:rPr lang="en-US" sz="1800" dirty="0">
                <a:latin typeface="Candara" panose="020E0502030303020204" pitchFamily="34" charset="0"/>
                <a:hlinkClick r:id="rId4"/>
              </a:rPr>
              <a:t>NAMSA CRO </a:t>
            </a:r>
            <a:endParaRPr lang="en-US" sz="2400" b="1" dirty="0">
              <a:solidFill>
                <a:srgbClr val="0070C0"/>
              </a:solidFill>
              <a:latin typeface="Candara" panose="020E0502030303020204" pitchFamily="34" charset="0"/>
            </a:endParaRPr>
          </a:p>
        </p:txBody>
      </p:sp>
      <p:sp>
        <p:nvSpPr>
          <p:cNvPr id="8" name="Google Shape;580;p24">
            <a:extLst>
              <a:ext uri="{FF2B5EF4-FFF2-40B4-BE49-F238E27FC236}">
                <a16:creationId xmlns:a16="http://schemas.microsoft.com/office/drawing/2014/main" id="{F53100E2-E5B8-42E5-8093-325FDD71AFFB}"/>
              </a:ext>
            </a:extLst>
          </p:cNvPr>
          <p:cNvSpPr/>
          <p:nvPr/>
        </p:nvSpPr>
        <p:spPr>
          <a:xfrm>
            <a:off x="376884" y="76651"/>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25600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76404E-BDB8-4004-B01D-8CD141EC4B56}"/>
              </a:ext>
            </a:extLst>
          </p:cNvPr>
          <p:cNvPicPr>
            <a:picLocks noChangeAspect="1"/>
          </p:cNvPicPr>
          <p:nvPr/>
        </p:nvPicPr>
        <p:blipFill>
          <a:blip r:embed="rId2"/>
          <a:stretch>
            <a:fillRect/>
          </a:stretch>
        </p:blipFill>
        <p:spPr>
          <a:xfrm>
            <a:off x="7117975" y="878541"/>
            <a:ext cx="3180510" cy="1035891"/>
          </a:xfrm>
          <a:prstGeom prst="rect">
            <a:avLst/>
          </a:prstGeom>
        </p:spPr>
      </p:pic>
      <p:pic>
        <p:nvPicPr>
          <p:cNvPr id="3" name="Picture 2">
            <a:extLst>
              <a:ext uri="{FF2B5EF4-FFF2-40B4-BE49-F238E27FC236}">
                <a16:creationId xmlns:a16="http://schemas.microsoft.com/office/drawing/2014/main" id="{E82D28AD-6896-40EE-A958-F56F60286665}"/>
              </a:ext>
            </a:extLst>
          </p:cNvPr>
          <p:cNvPicPr>
            <a:picLocks noChangeAspect="1"/>
          </p:cNvPicPr>
          <p:nvPr/>
        </p:nvPicPr>
        <p:blipFill rotWithShape="1">
          <a:blip r:embed="rId3"/>
          <a:srcRect l="16838" t="7974" r="35368" b="5490"/>
          <a:stretch/>
        </p:blipFill>
        <p:spPr>
          <a:xfrm>
            <a:off x="217547" y="878541"/>
            <a:ext cx="5670789" cy="5775482"/>
          </a:xfrm>
          <a:prstGeom prst="rect">
            <a:avLst/>
          </a:prstGeom>
        </p:spPr>
      </p:pic>
      <p:sp>
        <p:nvSpPr>
          <p:cNvPr id="4" name="Title 1">
            <a:extLst>
              <a:ext uri="{FF2B5EF4-FFF2-40B4-BE49-F238E27FC236}">
                <a16:creationId xmlns:a16="http://schemas.microsoft.com/office/drawing/2014/main" id="{55819B17-8C0E-4DCF-867C-15CE6C8A6857}"/>
              </a:ext>
            </a:extLst>
          </p:cNvPr>
          <p:cNvSpPr txBox="1">
            <a:spLocks/>
          </p:cNvSpPr>
          <p:nvPr/>
        </p:nvSpPr>
        <p:spPr>
          <a:xfrm>
            <a:off x="1248066" y="203977"/>
            <a:ext cx="10726387" cy="757130"/>
          </a:xfrm>
          <a:prstGeom prst="rect">
            <a:avLst/>
          </a:prstGeom>
          <a:noFill/>
          <a:effectLst>
            <a:outerShdw blurRad="50800" dist="38100" dir="2700000" algn="tl" rotWithShape="0">
              <a:prstClr val="black">
                <a:alpha val="40000"/>
              </a:prstClr>
            </a:outerShdw>
          </a:effectLst>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70C0"/>
                </a:solidFill>
                <a:latin typeface="Candara" panose="020E0502030303020204" pitchFamily="34" charset="0"/>
              </a:rPr>
              <a:t>Experienced M&amp;A, Medical Device, &amp; Life Science Legal Team: Stradling </a:t>
            </a:r>
            <a:r>
              <a:rPr lang="en-US" sz="2400" b="1" dirty="0" err="1">
                <a:solidFill>
                  <a:srgbClr val="0070C0"/>
                </a:solidFill>
                <a:latin typeface="Candara" panose="020E0502030303020204" pitchFamily="34" charset="0"/>
              </a:rPr>
              <a:t>Yocca</a:t>
            </a:r>
            <a:r>
              <a:rPr lang="en-US" sz="2400" b="1" dirty="0">
                <a:solidFill>
                  <a:srgbClr val="0070C0"/>
                </a:solidFill>
                <a:latin typeface="Candara" panose="020E0502030303020204" pitchFamily="34" charset="0"/>
              </a:rPr>
              <a:t> Carlson &amp; </a:t>
            </a:r>
            <a:r>
              <a:rPr lang="en-US" sz="2400" b="1" dirty="0" err="1">
                <a:solidFill>
                  <a:srgbClr val="0070C0"/>
                </a:solidFill>
                <a:latin typeface="Candara" panose="020E0502030303020204" pitchFamily="34" charset="0"/>
              </a:rPr>
              <a:t>Rauth</a:t>
            </a:r>
            <a:endParaRPr lang="en-US" sz="2400" b="1" dirty="0">
              <a:solidFill>
                <a:srgbClr val="0070C0"/>
              </a:solidFill>
              <a:latin typeface="Candara" panose="020E0502030303020204" pitchFamily="34" charset="0"/>
            </a:endParaRPr>
          </a:p>
        </p:txBody>
      </p:sp>
      <p:sp>
        <p:nvSpPr>
          <p:cNvPr id="5" name="Google Shape;580;p24">
            <a:extLst>
              <a:ext uri="{FF2B5EF4-FFF2-40B4-BE49-F238E27FC236}">
                <a16:creationId xmlns:a16="http://schemas.microsoft.com/office/drawing/2014/main" id="{534A03FB-AE53-4D53-8623-43C0337DB2A5}"/>
              </a:ext>
            </a:extLst>
          </p:cNvPr>
          <p:cNvSpPr/>
          <p:nvPr/>
        </p:nvSpPr>
        <p:spPr>
          <a:xfrm>
            <a:off x="376884" y="76651"/>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5DBEC463-B767-49F4-9856-D57B99F83425}"/>
              </a:ext>
            </a:extLst>
          </p:cNvPr>
          <p:cNvSpPr/>
          <p:nvPr/>
        </p:nvSpPr>
        <p:spPr>
          <a:xfrm>
            <a:off x="6708362" y="2127331"/>
            <a:ext cx="3999735" cy="923330"/>
          </a:xfrm>
          <a:prstGeom prst="rect">
            <a:avLst/>
          </a:prstGeom>
        </p:spPr>
        <p:txBody>
          <a:bodyPr wrap="square">
            <a:spAutoFit/>
          </a:bodyPr>
          <a:lstStyle/>
          <a:p>
            <a:r>
              <a:rPr lang="en-US" dirty="0">
                <a:solidFill>
                  <a:srgbClr val="1155CC"/>
                </a:solidFill>
                <a:latin typeface="Arial" panose="020B0604020202020204" pitchFamily="34" charset="0"/>
                <a:hlinkClick r:id="rId4"/>
              </a:rPr>
              <a:t>Stradling </a:t>
            </a:r>
            <a:r>
              <a:rPr lang="en-US" dirty="0" err="1">
                <a:solidFill>
                  <a:srgbClr val="1155CC"/>
                </a:solidFill>
                <a:latin typeface="Arial" panose="020B0604020202020204" pitchFamily="34" charset="0"/>
                <a:hlinkClick r:id="rId4"/>
              </a:rPr>
              <a:t>Yocca</a:t>
            </a:r>
            <a:r>
              <a:rPr lang="en-US" dirty="0">
                <a:solidFill>
                  <a:srgbClr val="1155CC"/>
                </a:solidFill>
                <a:latin typeface="Arial" panose="020B0604020202020204" pitchFamily="34" charset="0"/>
                <a:hlinkClick r:id="rId4"/>
              </a:rPr>
              <a:t> Carlson &amp; </a:t>
            </a:r>
            <a:r>
              <a:rPr lang="en-US" dirty="0" err="1">
                <a:solidFill>
                  <a:srgbClr val="1155CC"/>
                </a:solidFill>
                <a:latin typeface="Arial" panose="020B0604020202020204" pitchFamily="34" charset="0"/>
                <a:hlinkClick r:id="rId4"/>
              </a:rPr>
              <a:t>Rauth</a:t>
            </a:r>
            <a:r>
              <a:rPr lang="en-US" dirty="0">
                <a:solidFill>
                  <a:srgbClr val="1155CC"/>
                </a:solidFill>
                <a:latin typeface="Arial" panose="020B0604020202020204" pitchFamily="34" charset="0"/>
                <a:hlinkClick r:id="rId4"/>
              </a:rPr>
              <a:t>.</a:t>
            </a:r>
            <a:endParaRPr lang="en-US" dirty="0">
              <a:solidFill>
                <a:srgbClr val="222222"/>
              </a:solidFill>
              <a:latin typeface="Arial" panose="020B0604020202020204" pitchFamily="34" charset="0"/>
            </a:endParaRPr>
          </a:p>
          <a:p>
            <a:r>
              <a:rPr lang="en-US" dirty="0">
                <a:solidFill>
                  <a:srgbClr val="1155CC"/>
                </a:solidFill>
                <a:latin typeface="Arial" panose="020B0604020202020204" pitchFamily="34" charset="0"/>
                <a:hlinkClick r:id="rId5"/>
              </a:rPr>
              <a:t>SYRC Medical Device</a:t>
            </a:r>
            <a:endParaRPr lang="en-US" dirty="0">
              <a:solidFill>
                <a:srgbClr val="222222"/>
              </a:solidFill>
              <a:latin typeface="Arial" panose="020B0604020202020204" pitchFamily="34" charset="0"/>
            </a:endParaRPr>
          </a:p>
          <a:p>
            <a:r>
              <a:rPr lang="en-US" dirty="0">
                <a:solidFill>
                  <a:srgbClr val="1155CC"/>
                </a:solidFill>
                <a:latin typeface="Arial" panose="020B0604020202020204" pitchFamily="34" charset="0"/>
                <a:hlinkClick r:id="rId6"/>
              </a:rPr>
              <a:t>SYCR Life Sciences</a:t>
            </a:r>
            <a:endParaRPr lang="en-US"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387547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93E14A-537F-4C88-97BF-6580F5F06A8D}"/>
              </a:ext>
            </a:extLst>
          </p:cNvPr>
          <p:cNvPicPr>
            <a:picLocks noChangeAspect="1"/>
          </p:cNvPicPr>
          <p:nvPr/>
        </p:nvPicPr>
        <p:blipFill>
          <a:blip r:embed="rId3"/>
          <a:stretch>
            <a:fillRect/>
          </a:stretch>
        </p:blipFill>
        <p:spPr>
          <a:xfrm>
            <a:off x="400839" y="517076"/>
            <a:ext cx="5706351" cy="6127011"/>
          </a:xfrm>
          <a:prstGeom prst="rect">
            <a:avLst/>
          </a:prstGeom>
        </p:spPr>
      </p:pic>
      <p:grpSp>
        <p:nvGrpSpPr>
          <p:cNvPr id="3" name="Google Shape;349;p24">
            <a:extLst>
              <a:ext uri="{FF2B5EF4-FFF2-40B4-BE49-F238E27FC236}">
                <a16:creationId xmlns:a16="http://schemas.microsoft.com/office/drawing/2014/main" id="{B78F803B-0E6A-4769-B548-97C8C6F6D75F}"/>
              </a:ext>
            </a:extLst>
          </p:cNvPr>
          <p:cNvGrpSpPr/>
          <p:nvPr/>
        </p:nvGrpSpPr>
        <p:grpSpPr>
          <a:xfrm>
            <a:off x="6374481" y="647805"/>
            <a:ext cx="2917589" cy="6118587"/>
            <a:chOff x="8867290" y="1323878"/>
            <a:chExt cx="2917589" cy="6118587"/>
          </a:xfrm>
        </p:grpSpPr>
        <p:sp>
          <p:nvSpPr>
            <p:cNvPr id="4" name="Google Shape;350;p24">
              <a:extLst>
                <a:ext uri="{FF2B5EF4-FFF2-40B4-BE49-F238E27FC236}">
                  <a16:creationId xmlns:a16="http://schemas.microsoft.com/office/drawing/2014/main" id="{D4AF1A5A-9D52-4747-AEF0-CFF666414B19}"/>
                </a:ext>
              </a:extLst>
            </p:cNvPr>
            <p:cNvSpPr txBox="1"/>
            <p:nvPr/>
          </p:nvSpPr>
          <p:spPr>
            <a:xfrm>
              <a:off x="8867290" y="5497773"/>
              <a:ext cx="2665072" cy="431438"/>
            </a:xfrm>
            <a:prstGeom prst="rect">
              <a:avLst/>
            </a:prstGeom>
            <a:noFill/>
            <a:ln>
              <a:noFill/>
            </a:ln>
          </p:spPr>
          <p:txBody>
            <a:bodyPr spcFirstLastPara="1" wrap="square" lIns="72000" tIns="0" rIns="180000" bIns="0" anchor="t" anchorCtr="0">
              <a:noAutofit/>
            </a:bodyPr>
            <a:lstStyle/>
            <a:p>
              <a:pPr marL="0" marR="0" lvl="0" indent="0" algn="l" rtl="0">
                <a:lnSpc>
                  <a:spcPct val="85000"/>
                </a:lnSpc>
                <a:spcBef>
                  <a:spcPts val="0"/>
                </a:spcBef>
                <a:spcAft>
                  <a:spcPts val="0"/>
                </a:spcAft>
                <a:buNone/>
              </a:pPr>
              <a:r>
                <a:rPr lang="en-US" sz="1600" b="1" dirty="0">
                  <a:solidFill>
                    <a:schemeClr val="dk1"/>
                  </a:solidFill>
                  <a:latin typeface="Candara"/>
                  <a:ea typeface="Candara"/>
                  <a:cs typeface="Candara"/>
                  <a:sym typeface="Candara"/>
                </a:rPr>
                <a:t>Growth Inhibitors (Opportunities)</a:t>
              </a:r>
              <a:endParaRPr sz="1600" dirty="0">
                <a:solidFill>
                  <a:schemeClr val="dk1"/>
                </a:solidFill>
                <a:latin typeface="Candara"/>
                <a:ea typeface="Candara"/>
                <a:cs typeface="Candara"/>
                <a:sym typeface="Candara"/>
              </a:endParaRPr>
            </a:p>
          </p:txBody>
        </p:sp>
        <p:grpSp>
          <p:nvGrpSpPr>
            <p:cNvPr id="5" name="Google Shape;351;p24">
              <a:extLst>
                <a:ext uri="{FF2B5EF4-FFF2-40B4-BE49-F238E27FC236}">
                  <a16:creationId xmlns:a16="http://schemas.microsoft.com/office/drawing/2014/main" id="{B7C4C8DC-D73F-4955-BC3C-FAA74AE964C1}"/>
                </a:ext>
              </a:extLst>
            </p:cNvPr>
            <p:cNvGrpSpPr/>
            <p:nvPr/>
          </p:nvGrpSpPr>
          <p:grpSpPr>
            <a:xfrm>
              <a:off x="8925796" y="1323878"/>
              <a:ext cx="2859083" cy="6118587"/>
              <a:chOff x="287959" y="650159"/>
              <a:chExt cx="2859083" cy="6118587"/>
            </a:xfrm>
          </p:grpSpPr>
          <p:cxnSp>
            <p:nvCxnSpPr>
              <p:cNvPr id="6" name="Google Shape;352;p24">
                <a:extLst>
                  <a:ext uri="{FF2B5EF4-FFF2-40B4-BE49-F238E27FC236}">
                    <a16:creationId xmlns:a16="http://schemas.microsoft.com/office/drawing/2014/main" id="{82AC9672-CB60-4BDA-905A-802C8FEFCDEB}"/>
                  </a:ext>
                </a:extLst>
              </p:cNvPr>
              <p:cNvCxnSpPr/>
              <p:nvPr/>
            </p:nvCxnSpPr>
            <p:spPr>
              <a:xfrm>
                <a:off x="3146248" y="811660"/>
                <a:ext cx="794" cy="5865264"/>
              </a:xfrm>
              <a:prstGeom prst="straightConnector1">
                <a:avLst/>
              </a:prstGeom>
              <a:noFill/>
              <a:ln w="19050" cap="flat" cmpd="sng">
                <a:solidFill>
                  <a:srgbClr val="C8C8C8"/>
                </a:solidFill>
                <a:prstDash val="dot"/>
                <a:miter lim="800000"/>
                <a:headEnd type="none" w="sm" len="sm"/>
                <a:tailEnd type="none" w="sm" len="sm"/>
              </a:ln>
            </p:spPr>
          </p:cxnSp>
          <p:grpSp>
            <p:nvGrpSpPr>
              <p:cNvPr id="7" name="Google Shape;353;p24">
                <a:extLst>
                  <a:ext uri="{FF2B5EF4-FFF2-40B4-BE49-F238E27FC236}">
                    <a16:creationId xmlns:a16="http://schemas.microsoft.com/office/drawing/2014/main" id="{2C776FF3-98A2-47A2-B0BD-27D38140AF87}"/>
                  </a:ext>
                </a:extLst>
              </p:cNvPr>
              <p:cNvGrpSpPr/>
              <p:nvPr/>
            </p:nvGrpSpPr>
            <p:grpSpPr>
              <a:xfrm>
                <a:off x="287959" y="1179132"/>
                <a:ext cx="540000" cy="540000"/>
                <a:chOff x="10084155" y="854345"/>
                <a:chExt cx="1200224" cy="1200224"/>
              </a:xfrm>
            </p:grpSpPr>
            <p:sp>
              <p:nvSpPr>
                <p:cNvPr id="34" name="Google Shape;354;p24">
                  <a:extLst>
                    <a:ext uri="{FF2B5EF4-FFF2-40B4-BE49-F238E27FC236}">
                      <a16:creationId xmlns:a16="http://schemas.microsoft.com/office/drawing/2014/main" id="{A44D55FE-B366-42A4-BDBD-8756ECA78B90}"/>
                    </a:ext>
                  </a:extLst>
                </p:cNvPr>
                <p:cNvSpPr/>
                <p:nvPr/>
              </p:nvSpPr>
              <p:spPr>
                <a:xfrm flipH="1">
                  <a:off x="10084155" y="854345"/>
                  <a:ext cx="1200224" cy="1200224"/>
                </a:xfrm>
                <a:prstGeom prst="donut">
                  <a:avLst>
                    <a:gd name="adj" fmla="val 17195"/>
                  </a:avLst>
                </a:prstGeom>
                <a:solidFill>
                  <a:srgbClr val="00B050"/>
                </a:solid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000">
                      <a:solidFill>
                        <a:schemeClr val="dk1"/>
                      </a:solidFill>
                      <a:latin typeface="Calibri"/>
                      <a:ea typeface="Calibri"/>
                      <a:cs typeface="Calibri"/>
                      <a:sym typeface="Calibri"/>
                    </a:rPr>
                    <a:t>*</a:t>
                  </a:r>
                  <a:endParaRPr/>
                </a:p>
              </p:txBody>
            </p:sp>
            <p:sp>
              <p:nvSpPr>
                <p:cNvPr id="35" name="Google Shape;355;p24">
                  <a:extLst>
                    <a:ext uri="{FF2B5EF4-FFF2-40B4-BE49-F238E27FC236}">
                      <a16:creationId xmlns:a16="http://schemas.microsoft.com/office/drawing/2014/main" id="{C0F81CF0-6CCC-4B55-87B1-07056DCE47B5}"/>
                    </a:ext>
                  </a:extLst>
                </p:cNvPr>
                <p:cNvSpPr/>
                <p:nvPr/>
              </p:nvSpPr>
              <p:spPr>
                <a:xfrm>
                  <a:off x="10084155" y="854345"/>
                  <a:ext cx="1200224" cy="118268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endParaRPr sz="800">
                    <a:solidFill>
                      <a:schemeClr val="accent1"/>
                    </a:solidFill>
                    <a:latin typeface="Calibri"/>
                    <a:ea typeface="Calibri"/>
                    <a:cs typeface="Calibri"/>
                    <a:sym typeface="Calibri"/>
                  </a:endParaRPr>
                </a:p>
              </p:txBody>
            </p:sp>
          </p:grpSp>
          <p:sp>
            <p:nvSpPr>
              <p:cNvPr id="8" name="Google Shape;356;p24">
                <a:extLst>
                  <a:ext uri="{FF2B5EF4-FFF2-40B4-BE49-F238E27FC236}">
                    <a16:creationId xmlns:a16="http://schemas.microsoft.com/office/drawing/2014/main" id="{4A37289C-D099-4FD8-A925-0A22B006143B}"/>
                  </a:ext>
                </a:extLst>
              </p:cNvPr>
              <p:cNvSpPr txBox="1"/>
              <p:nvPr/>
            </p:nvSpPr>
            <p:spPr>
              <a:xfrm>
                <a:off x="924839" y="1102709"/>
                <a:ext cx="2088629" cy="719806"/>
              </a:xfrm>
              <a:prstGeom prst="rect">
                <a:avLst/>
              </a:prstGeom>
              <a:noFill/>
              <a:ln>
                <a:noFill/>
              </a:ln>
            </p:spPr>
            <p:txBody>
              <a:bodyPr spcFirstLastPara="1" wrap="square" lIns="72000" tIns="72000" rIns="108000" bIns="72000" anchor="ctr" anchorCtr="0">
                <a:noAutofit/>
              </a:bodyPr>
              <a:lstStyle/>
              <a:p>
                <a:pPr marL="0" marR="0" lvl="0" indent="0" algn="l" rtl="0">
                  <a:spcBef>
                    <a:spcPts val="0"/>
                  </a:spcBef>
                  <a:spcAft>
                    <a:spcPts val="0"/>
                  </a:spcAft>
                  <a:buNone/>
                </a:pPr>
                <a:r>
                  <a:rPr lang="en-US" sz="1200" b="1" dirty="0">
                    <a:solidFill>
                      <a:schemeClr val="dk1"/>
                    </a:solidFill>
                    <a:latin typeface="Candara"/>
                    <a:ea typeface="Candara"/>
                    <a:cs typeface="Candara"/>
                    <a:sym typeface="Candara"/>
                  </a:rPr>
                  <a:t>Aging Population</a:t>
                </a:r>
                <a:endParaRPr sz="1200" dirty="0">
                  <a:solidFill>
                    <a:schemeClr val="dk1"/>
                  </a:solidFill>
                  <a:latin typeface="Candara"/>
                  <a:ea typeface="Candara"/>
                  <a:cs typeface="Candara"/>
                  <a:sym typeface="Candara"/>
                </a:endParaRPr>
              </a:p>
            </p:txBody>
          </p:sp>
          <p:sp>
            <p:nvSpPr>
              <p:cNvPr id="9" name="Google Shape;357;p24">
                <a:extLst>
                  <a:ext uri="{FF2B5EF4-FFF2-40B4-BE49-F238E27FC236}">
                    <a16:creationId xmlns:a16="http://schemas.microsoft.com/office/drawing/2014/main" id="{293DBB99-E6A5-46B0-A79D-3E71F7A0390A}"/>
                  </a:ext>
                </a:extLst>
              </p:cNvPr>
              <p:cNvSpPr txBox="1"/>
              <p:nvPr/>
            </p:nvSpPr>
            <p:spPr>
              <a:xfrm>
                <a:off x="355315" y="650159"/>
                <a:ext cx="2665072" cy="431438"/>
              </a:xfrm>
              <a:prstGeom prst="rect">
                <a:avLst/>
              </a:prstGeom>
              <a:noFill/>
              <a:ln>
                <a:noFill/>
              </a:ln>
            </p:spPr>
            <p:txBody>
              <a:bodyPr spcFirstLastPara="1" wrap="square" lIns="72000" tIns="0" rIns="180000" bIns="0" anchor="t" anchorCtr="0">
                <a:noAutofit/>
              </a:bodyPr>
              <a:lstStyle/>
              <a:p>
                <a:pPr marL="0" marR="0" lvl="0" indent="0" algn="l" rtl="0">
                  <a:lnSpc>
                    <a:spcPct val="85000"/>
                  </a:lnSpc>
                  <a:spcBef>
                    <a:spcPts val="0"/>
                  </a:spcBef>
                  <a:spcAft>
                    <a:spcPts val="0"/>
                  </a:spcAft>
                  <a:buNone/>
                </a:pPr>
                <a:r>
                  <a:rPr lang="en-US" sz="1600" b="1" dirty="0">
                    <a:solidFill>
                      <a:schemeClr val="dk1"/>
                    </a:solidFill>
                    <a:latin typeface="Candara"/>
                    <a:ea typeface="Candara"/>
                    <a:cs typeface="Candara"/>
                    <a:sym typeface="Candara"/>
                  </a:rPr>
                  <a:t>Market Growth Drivers</a:t>
                </a:r>
                <a:endParaRPr sz="1600" dirty="0">
                  <a:solidFill>
                    <a:schemeClr val="dk1"/>
                  </a:solidFill>
                  <a:latin typeface="Candara"/>
                  <a:ea typeface="Candara"/>
                  <a:cs typeface="Candara"/>
                  <a:sym typeface="Candara"/>
                </a:endParaRPr>
              </a:p>
            </p:txBody>
          </p:sp>
          <p:sp>
            <p:nvSpPr>
              <p:cNvPr id="10" name="Google Shape;358;p24">
                <a:extLst>
                  <a:ext uri="{FF2B5EF4-FFF2-40B4-BE49-F238E27FC236}">
                    <a16:creationId xmlns:a16="http://schemas.microsoft.com/office/drawing/2014/main" id="{38FA9DF9-4120-4E11-B610-D74A1D25B9D6}"/>
                  </a:ext>
                </a:extLst>
              </p:cNvPr>
              <p:cNvSpPr txBox="1"/>
              <p:nvPr/>
            </p:nvSpPr>
            <p:spPr>
              <a:xfrm>
                <a:off x="924839" y="1802139"/>
                <a:ext cx="2088629" cy="719806"/>
              </a:xfrm>
              <a:prstGeom prst="rect">
                <a:avLst/>
              </a:prstGeom>
              <a:noFill/>
              <a:ln>
                <a:noFill/>
              </a:ln>
            </p:spPr>
            <p:txBody>
              <a:bodyPr spcFirstLastPara="1" wrap="square" lIns="72000" tIns="72000" rIns="108000" bIns="72000" anchor="ctr" anchorCtr="0">
                <a:noAutofit/>
              </a:bodyPr>
              <a:lstStyle/>
              <a:p>
                <a:pPr marL="0" marR="0" lvl="0" indent="0" algn="l" rtl="0">
                  <a:spcBef>
                    <a:spcPts val="0"/>
                  </a:spcBef>
                  <a:spcAft>
                    <a:spcPts val="0"/>
                  </a:spcAft>
                  <a:buNone/>
                </a:pPr>
                <a:r>
                  <a:rPr lang="en-US" sz="1200" b="1">
                    <a:solidFill>
                      <a:schemeClr val="dk1"/>
                    </a:solidFill>
                    <a:latin typeface="Candara"/>
                    <a:ea typeface="Candara"/>
                    <a:cs typeface="Candara"/>
                    <a:sym typeface="Candara"/>
                  </a:rPr>
                  <a:t>Growing diabetics</a:t>
                </a:r>
                <a:endParaRPr sz="1200">
                  <a:solidFill>
                    <a:schemeClr val="dk1"/>
                  </a:solidFill>
                  <a:latin typeface="Candara"/>
                  <a:ea typeface="Candara"/>
                  <a:cs typeface="Candara"/>
                  <a:sym typeface="Candara"/>
                </a:endParaRPr>
              </a:p>
            </p:txBody>
          </p:sp>
          <p:sp>
            <p:nvSpPr>
              <p:cNvPr id="11" name="Google Shape;359;p24">
                <a:extLst>
                  <a:ext uri="{FF2B5EF4-FFF2-40B4-BE49-F238E27FC236}">
                    <a16:creationId xmlns:a16="http://schemas.microsoft.com/office/drawing/2014/main" id="{BEDCA393-0EA7-4FEB-A890-FD44D246578D}"/>
                  </a:ext>
                </a:extLst>
              </p:cNvPr>
              <p:cNvSpPr txBox="1"/>
              <p:nvPr/>
            </p:nvSpPr>
            <p:spPr>
              <a:xfrm>
                <a:off x="924839" y="2560627"/>
                <a:ext cx="2088629" cy="719806"/>
              </a:xfrm>
              <a:prstGeom prst="rect">
                <a:avLst/>
              </a:prstGeom>
              <a:noFill/>
              <a:ln>
                <a:noFill/>
              </a:ln>
            </p:spPr>
            <p:txBody>
              <a:bodyPr spcFirstLastPara="1" wrap="square" lIns="72000" tIns="72000" rIns="108000" bIns="72000" anchor="ctr" anchorCtr="0">
                <a:noAutofit/>
              </a:bodyPr>
              <a:lstStyle/>
              <a:p>
                <a:pPr marL="0" marR="0" lvl="0" indent="0" algn="l" rtl="0">
                  <a:spcBef>
                    <a:spcPts val="0"/>
                  </a:spcBef>
                  <a:spcAft>
                    <a:spcPts val="0"/>
                  </a:spcAft>
                  <a:buNone/>
                </a:pPr>
                <a:r>
                  <a:rPr lang="en-US" sz="1200" b="1">
                    <a:solidFill>
                      <a:schemeClr val="dk1"/>
                    </a:solidFill>
                    <a:latin typeface="Candara"/>
                    <a:ea typeface="Candara"/>
                    <a:cs typeface="Candara"/>
                    <a:sym typeface="Candara"/>
                  </a:rPr>
                  <a:t>Increase in surgeries </a:t>
                </a:r>
                <a:endParaRPr sz="1200">
                  <a:solidFill>
                    <a:schemeClr val="dk1"/>
                  </a:solidFill>
                  <a:latin typeface="Candara"/>
                  <a:ea typeface="Candara"/>
                  <a:cs typeface="Candara"/>
                  <a:sym typeface="Candara"/>
                </a:endParaRPr>
              </a:p>
            </p:txBody>
          </p:sp>
          <p:sp>
            <p:nvSpPr>
              <p:cNvPr id="12" name="Google Shape;360;p24">
                <a:extLst>
                  <a:ext uri="{FF2B5EF4-FFF2-40B4-BE49-F238E27FC236}">
                    <a16:creationId xmlns:a16="http://schemas.microsoft.com/office/drawing/2014/main" id="{AF04C6E7-25A5-4C6A-875C-49B5567F40ED}"/>
                  </a:ext>
                </a:extLst>
              </p:cNvPr>
              <p:cNvSpPr txBox="1"/>
              <p:nvPr/>
            </p:nvSpPr>
            <p:spPr>
              <a:xfrm>
                <a:off x="924839" y="3322657"/>
                <a:ext cx="2088629" cy="719806"/>
              </a:xfrm>
              <a:prstGeom prst="rect">
                <a:avLst/>
              </a:prstGeom>
              <a:noFill/>
              <a:ln>
                <a:noFill/>
              </a:ln>
            </p:spPr>
            <p:txBody>
              <a:bodyPr spcFirstLastPara="1" wrap="square" lIns="72000" tIns="72000" rIns="108000" bIns="72000" anchor="ctr" anchorCtr="0">
                <a:noAutofit/>
              </a:bodyPr>
              <a:lstStyle/>
              <a:p>
                <a:pPr marL="0" marR="0" lvl="0" indent="0" algn="l" rtl="0">
                  <a:spcBef>
                    <a:spcPts val="0"/>
                  </a:spcBef>
                  <a:spcAft>
                    <a:spcPts val="0"/>
                  </a:spcAft>
                  <a:buNone/>
                </a:pPr>
                <a:r>
                  <a:rPr lang="en-US" sz="1200" b="1">
                    <a:solidFill>
                      <a:schemeClr val="dk1"/>
                    </a:solidFill>
                    <a:latin typeface="Candara"/>
                    <a:ea typeface="Candara"/>
                    <a:cs typeface="Candara"/>
                    <a:sym typeface="Candara"/>
                  </a:rPr>
                  <a:t>Increase in ulcers</a:t>
                </a:r>
                <a:endParaRPr sz="1200">
                  <a:solidFill>
                    <a:schemeClr val="dk1"/>
                  </a:solidFill>
                  <a:latin typeface="Candara"/>
                  <a:ea typeface="Candara"/>
                  <a:cs typeface="Candara"/>
                  <a:sym typeface="Candara"/>
                </a:endParaRPr>
              </a:p>
            </p:txBody>
          </p:sp>
          <p:sp>
            <p:nvSpPr>
              <p:cNvPr id="13" name="Google Shape;361;p24">
                <a:extLst>
                  <a:ext uri="{FF2B5EF4-FFF2-40B4-BE49-F238E27FC236}">
                    <a16:creationId xmlns:a16="http://schemas.microsoft.com/office/drawing/2014/main" id="{F77DCC96-F6AD-4A00-A1FE-1BF1D0A813DB}"/>
                  </a:ext>
                </a:extLst>
              </p:cNvPr>
              <p:cNvSpPr txBox="1"/>
              <p:nvPr/>
            </p:nvSpPr>
            <p:spPr>
              <a:xfrm>
                <a:off x="924839" y="4084683"/>
                <a:ext cx="2088629" cy="719806"/>
              </a:xfrm>
              <a:prstGeom prst="rect">
                <a:avLst/>
              </a:prstGeom>
              <a:noFill/>
              <a:ln>
                <a:noFill/>
              </a:ln>
            </p:spPr>
            <p:txBody>
              <a:bodyPr spcFirstLastPara="1" wrap="square" lIns="72000" tIns="72000" rIns="108000" bIns="72000" anchor="ctr" anchorCtr="0">
                <a:noAutofit/>
              </a:bodyPr>
              <a:lstStyle/>
              <a:p>
                <a:pPr marL="0" marR="0" lvl="0" indent="0" algn="l" rtl="0">
                  <a:spcBef>
                    <a:spcPts val="0"/>
                  </a:spcBef>
                  <a:spcAft>
                    <a:spcPts val="0"/>
                  </a:spcAft>
                  <a:buNone/>
                </a:pPr>
                <a:r>
                  <a:rPr lang="en-US" sz="1200" b="1">
                    <a:solidFill>
                      <a:schemeClr val="dk1"/>
                    </a:solidFill>
                    <a:latin typeface="Candara"/>
                    <a:ea typeface="Candara"/>
                    <a:cs typeface="Candara"/>
                    <a:sym typeface="Candara"/>
                  </a:rPr>
                  <a:t>Advancement  in technology</a:t>
                </a:r>
                <a:endParaRPr sz="1200">
                  <a:solidFill>
                    <a:schemeClr val="dk1"/>
                  </a:solidFill>
                  <a:latin typeface="Candara"/>
                  <a:ea typeface="Candara"/>
                  <a:cs typeface="Candara"/>
                  <a:sym typeface="Candara"/>
                </a:endParaRPr>
              </a:p>
            </p:txBody>
          </p:sp>
          <p:grpSp>
            <p:nvGrpSpPr>
              <p:cNvPr id="14" name="Google Shape;362;p24">
                <a:extLst>
                  <a:ext uri="{FF2B5EF4-FFF2-40B4-BE49-F238E27FC236}">
                    <a16:creationId xmlns:a16="http://schemas.microsoft.com/office/drawing/2014/main" id="{C1C417F7-5EF8-48B9-8C3A-5F244F3046B5}"/>
                  </a:ext>
                </a:extLst>
              </p:cNvPr>
              <p:cNvGrpSpPr/>
              <p:nvPr/>
            </p:nvGrpSpPr>
            <p:grpSpPr>
              <a:xfrm>
                <a:off x="287959" y="1920839"/>
                <a:ext cx="540000" cy="540000"/>
                <a:chOff x="10084155" y="854345"/>
                <a:chExt cx="1200224" cy="1200224"/>
              </a:xfrm>
            </p:grpSpPr>
            <p:sp>
              <p:nvSpPr>
                <p:cNvPr id="32" name="Google Shape;363;p24">
                  <a:extLst>
                    <a:ext uri="{FF2B5EF4-FFF2-40B4-BE49-F238E27FC236}">
                      <a16:creationId xmlns:a16="http://schemas.microsoft.com/office/drawing/2014/main" id="{831F22AF-7C4E-491D-8A3C-DB2BE8DEDE64}"/>
                    </a:ext>
                  </a:extLst>
                </p:cNvPr>
                <p:cNvSpPr/>
                <p:nvPr/>
              </p:nvSpPr>
              <p:spPr>
                <a:xfrm flipH="1">
                  <a:off x="10084155" y="854345"/>
                  <a:ext cx="1200224" cy="1200224"/>
                </a:xfrm>
                <a:prstGeom prst="donut">
                  <a:avLst>
                    <a:gd name="adj" fmla="val 17195"/>
                  </a:avLst>
                </a:prstGeom>
                <a:solidFill>
                  <a:srgbClr val="00B050"/>
                </a:solid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000">
                      <a:solidFill>
                        <a:schemeClr val="dk1"/>
                      </a:solidFill>
                      <a:latin typeface="Calibri"/>
                      <a:ea typeface="Calibri"/>
                      <a:cs typeface="Calibri"/>
                      <a:sym typeface="Calibri"/>
                    </a:rPr>
                    <a:t>*</a:t>
                  </a:r>
                  <a:endParaRPr/>
                </a:p>
              </p:txBody>
            </p:sp>
            <p:sp>
              <p:nvSpPr>
                <p:cNvPr id="33" name="Google Shape;364;p24">
                  <a:extLst>
                    <a:ext uri="{FF2B5EF4-FFF2-40B4-BE49-F238E27FC236}">
                      <a16:creationId xmlns:a16="http://schemas.microsoft.com/office/drawing/2014/main" id="{D10639A7-A08A-4761-830A-5470F314DCBB}"/>
                    </a:ext>
                  </a:extLst>
                </p:cNvPr>
                <p:cNvSpPr/>
                <p:nvPr/>
              </p:nvSpPr>
              <p:spPr>
                <a:xfrm>
                  <a:off x="10084155" y="854345"/>
                  <a:ext cx="1200224" cy="118268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endParaRPr sz="800">
                    <a:solidFill>
                      <a:schemeClr val="accent1"/>
                    </a:solidFill>
                    <a:latin typeface="Calibri"/>
                    <a:ea typeface="Calibri"/>
                    <a:cs typeface="Calibri"/>
                    <a:sym typeface="Calibri"/>
                  </a:endParaRPr>
                </a:p>
              </p:txBody>
            </p:sp>
          </p:grpSp>
          <p:grpSp>
            <p:nvGrpSpPr>
              <p:cNvPr id="15" name="Google Shape;365;p24">
                <a:extLst>
                  <a:ext uri="{FF2B5EF4-FFF2-40B4-BE49-F238E27FC236}">
                    <a16:creationId xmlns:a16="http://schemas.microsoft.com/office/drawing/2014/main" id="{631EF6FD-6AF2-4A2C-B4C3-DDC4A2293120}"/>
                  </a:ext>
                </a:extLst>
              </p:cNvPr>
              <p:cNvGrpSpPr/>
              <p:nvPr/>
            </p:nvGrpSpPr>
            <p:grpSpPr>
              <a:xfrm>
                <a:off x="287959" y="2662546"/>
                <a:ext cx="540000" cy="540000"/>
                <a:chOff x="10084155" y="854345"/>
                <a:chExt cx="1200224" cy="1200224"/>
              </a:xfrm>
            </p:grpSpPr>
            <p:sp>
              <p:nvSpPr>
                <p:cNvPr id="30" name="Google Shape;366;p24">
                  <a:extLst>
                    <a:ext uri="{FF2B5EF4-FFF2-40B4-BE49-F238E27FC236}">
                      <a16:creationId xmlns:a16="http://schemas.microsoft.com/office/drawing/2014/main" id="{C23DC863-FE78-4EE8-88E8-0D5530AE906E}"/>
                    </a:ext>
                  </a:extLst>
                </p:cNvPr>
                <p:cNvSpPr/>
                <p:nvPr/>
              </p:nvSpPr>
              <p:spPr>
                <a:xfrm flipH="1">
                  <a:off x="10084155" y="854345"/>
                  <a:ext cx="1200224" cy="1200224"/>
                </a:xfrm>
                <a:prstGeom prst="donut">
                  <a:avLst>
                    <a:gd name="adj" fmla="val 17195"/>
                  </a:avLst>
                </a:prstGeom>
                <a:solidFill>
                  <a:srgbClr val="00B050"/>
                </a:solid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000">
                      <a:solidFill>
                        <a:schemeClr val="dk1"/>
                      </a:solidFill>
                      <a:latin typeface="Calibri"/>
                      <a:ea typeface="Calibri"/>
                      <a:cs typeface="Calibri"/>
                      <a:sym typeface="Calibri"/>
                    </a:rPr>
                    <a:t>*</a:t>
                  </a:r>
                  <a:endParaRPr/>
                </a:p>
              </p:txBody>
            </p:sp>
            <p:sp>
              <p:nvSpPr>
                <p:cNvPr id="31" name="Google Shape;367;p24">
                  <a:extLst>
                    <a:ext uri="{FF2B5EF4-FFF2-40B4-BE49-F238E27FC236}">
                      <a16:creationId xmlns:a16="http://schemas.microsoft.com/office/drawing/2014/main" id="{A2A4563D-2E25-42F1-80E1-EDDDF6A7FCFA}"/>
                    </a:ext>
                  </a:extLst>
                </p:cNvPr>
                <p:cNvSpPr/>
                <p:nvPr/>
              </p:nvSpPr>
              <p:spPr>
                <a:xfrm>
                  <a:off x="10084155" y="854345"/>
                  <a:ext cx="1200224" cy="118268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endParaRPr sz="800">
                    <a:solidFill>
                      <a:schemeClr val="accent1"/>
                    </a:solidFill>
                    <a:latin typeface="Calibri"/>
                    <a:ea typeface="Calibri"/>
                    <a:cs typeface="Calibri"/>
                    <a:sym typeface="Calibri"/>
                  </a:endParaRPr>
                </a:p>
              </p:txBody>
            </p:sp>
          </p:grpSp>
          <p:grpSp>
            <p:nvGrpSpPr>
              <p:cNvPr id="16" name="Google Shape;368;p24">
                <a:extLst>
                  <a:ext uri="{FF2B5EF4-FFF2-40B4-BE49-F238E27FC236}">
                    <a16:creationId xmlns:a16="http://schemas.microsoft.com/office/drawing/2014/main" id="{98A0EBAD-5A1C-47C6-A93D-4072D30683AB}"/>
                  </a:ext>
                </a:extLst>
              </p:cNvPr>
              <p:cNvGrpSpPr/>
              <p:nvPr/>
            </p:nvGrpSpPr>
            <p:grpSpPr>
              <a:xfrm>
                <a:off x="287959" y="3404253"/>
                <a:ext cx="540000" cy="540000"/>
                <a:chOff x="10084155" y="854345"/>
                <a:chExt cx="1200224" cy="1200224"/>
              </a:xfrm>
            </p:grpSpPr>
            <p:sp>
              <p:nvSpPr>
                <p:cNvPr id="28" name="Google Shape;369;p24">
                  <a:extLst>
                    <a:ext uri="{FF2B5EF4-FFF2-40B4-BE49-F238E27FC236}">
                      <a16:creationId xmlns:a16="http://schemas.microsoft.com/office/drawing/2014/main" id="{DA9928FE-74F5-481D-87E2-393A3F237CB0}"/>
                    </a:ext>
                  </a:extLst>
                </p:cNvPr>
                <p:cNvSpPr/>
                <p:nvPr/>
              </p:nvSpPr>
              <p:spPr>
                <a:xfrm flipH="1">
                  <a:off x="10084155" y="854345"/>
                  <a:ext cx="1200224" cy="1200224"/>
                </a:xfrm>
                <a:prstGeom prst="donut">
                  <a:avLst>
                    <a:gd name="adj" fmla="val 17195"/>
                  </a:avLst>
                </a:prstGeom>
                <a:solidFill>
                  <a:srgbClr val="00B050"/>
                </a:solid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000">
                      <a:solidFill>
                        <a:schemeClr val="dk1"/>
                      </a:solidFill>
                      <a:latin typeface="Calibri"/>
                      <a:ea typeface="Calibri"/>
                      <a:cs typeface="Calibri"/>
                      <a:sym typeface="Calibri"/>
                    </a:rPr>
                    <a:t>*</a:t>
                  </a:r>
                  <a:endParaRPr/>
                </a:p>
              </p:txBody>
            </p:sp>
            <p:sp>
              <p:nvSpPr>
                <p:cNvPr id="29" name="Google Shape;370;p24">
                  <a:extLst>
                    <a:ext uri="{FF2B5EF4-FFF2-40B4-BE49-F238E27FC236}">
                      <a16:creationId xmlns:a16="http://schemas.microsoft.com/office/drawing/2014/main" id="{1411258C-F2E7-4E88-99E3-7A552CB6CF1A}"/>
                    </a:ext>
                  </a:extLst>
                </p:cNvPr>
                <p:cNvSpPr/>
                <p:nvPr/>
              </p:nvSpPr>
              <p:spPr>
                <a:xfrm>
                  <a:off x="10084155" y="854345"/>
                  <a:ext cx="1200224" cy="118268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endParaRPr sz="800">
                    <a:solidFill>
                      <a:schemeClr val="accent1"/>
                    </a:solidFill>
                    <a:latin typeface="Calibri"/>
                    <a:ea typeface="Calibri"/>
                    <a:cs typeface="Calibri"/>
                    <a:sym typeface="Calibri"/>
                  </a:endParaRPr>
                </a:p>
              </p:txBody>
            </p:sp>
          </p:grpSp>
          <p:grpSp>
            <p:nvGrpSpPr>
              <p:cNvPr id="17" name="Google Shape;371;p24">
                <a:extLst>
                  <a:ext uri="{FF2B5EF4-FFF2-40B4-BE49-F238E27FC236}">
                    <a16:creationId xmlns:a16="http://schemas.microsoft.com/office/drawing/2014/main" id="{DD32EB5F-658C-4CDB-9523-510B2A18A742}"/>
                  </a:ext>
                </a:extLst>
              </p:cNvPr>
              <p:cNvGrpSpPr/>
              <p:nvPr/>
            </p:nvGrpSpPr>
            <p:grpSpPr>
              <a:xfrm>
                <a:off x="287959" y="4145961"/>
                <a:ext cx="540000" cy="540000"/>
                <a:chOff x="10084155" y="854345"/>
                <a:chExt cx="1200224" cy="1200224"/>
              </a:xfrm>
            </p:grpSpPr>
            <p:sp>
              <p:nvSpPr>
                <p:cNvPr id="26" name="Google Shape;372;p24">
                  <a:extLst>
                    <a:ext uri="{FF2B5EF4-FFF2-40B4-BE49-F238E27FC236}">
                      <a16:creationId xmlns:a16="http://schemas.microsoft.com/office/drawing/2014/main" id="{AD1B25B8-25B0-482F-BAFC-A9A57B0BA3B4}"/>
                    </a:ext>
                  </a:extLst>
                </p:cNvPr>
                <p:cNvSpPr/>
                <p:nvPr/>
              </p:nvSpPr>
              <p:spPr>
                <a:xfrm flipH="1">
                  <a:off x="10084155" y="854345"/>
                  <a:ext cx="1200224" cy="1200224"/>
                </a:xfrm>
                <a:prstGeom prst="donut">
                  <a:avLst>
                    <a:gd name="adj" fmla="val 17195"/>
                  </a:avLst>
                </a:prstGeom>
                <a:solidFill>
                  <a:srgbClr val="00B050"/>
                </a:solid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000">
                      <a:solidFill>
                        <a:schemeClr val="dk1"/>
                      </a:solidFill>
                      <a:latin typeface="Calibri"/>
                      <a:ea typeface="Calibri"/>
                      <a:cs typeface="Calibri"/>
                      <a:sym typeface="Calibri"/>
                    </a:rPr>
                    <a:t>*</a:t>
                  </a:r>
                  <a:endParaRPr/>
                </a:p>
              </p:txBody>
            </p:sp>
            <p:sp>
              <p:nvSpPr>
                <p:cNvPr id="27" name="Google Shape;373;p24">
                  <a:extLst>
                    <a:ext uri="{FF2B5EF4-FFF2-40B4-BE49-F238E27FC236}">
                      <a16:creationId xmlns:a16="http://schemas.microsoft.com/office/drawing/2014/main" id="{A64C0CAB-C019-4065-A851-A1EDA3543DE2}"/>
                    </a:ext>
                  </a:extLst>
                </p:cNvPr>
                <p:cNvSpPr/>
                <p:nvPr/>
              </p:nvSpPr>
              <p:spPr>
                <a:xfrm>
                  <a:off x="10084155" y="854345"/>
                  <a:ext cx="1200224" cy="118268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endParaRPr sz="800">
                    <a:solidFill>
                      <a:schemeClr val="accent1"/>
                    </a:solidFill>
                    <a:latin typeface="Calibri"/>
                    <a:ea typeface="Calibri"/>
                    <a:cs typeface="Calibri"/>
                    <a:sym typeface="Calibri"/>
                  </a:endParaRPr>
                </a:p>
              </p:txBody>
            </p:sp>
          </p:grpSp>
          <p:sp>
            <p:nvSpPr>
              <p:cNvPr id="18" name="Google Shape;374;p24">
                <a:extLst>
                  <a:ext uri="{FF2B5EF4-FFF2-40B4-BE49-F238E27FC236}">
                    <a16:creationId xmlns:a16="http://schemas.microsoft.com/office/drawing/2014/main" id="{99608580-E903-4F76-B2E6-A5DA634DDF06}"/>
                  </a:ext>
                </a:extLst>
              </p:cNvPr>
              <p:cNvSpPr txBox="1"/>
              <p:nvPr/>
            </p:nvSpPr>
            <p:spPr>
              <a:xfrm>
                <a:off x="944460" y="5223524"/>
                <a:ext cx="2088629" cy="719806"/>
              </a:xfrm>
              <a:prstGeom prst="rect">
                <a:avLst/>
              </a:prstGeom>
              <a:noFill/>
              <a:ln>
                <a:noFill/>
              </a:ln>
            </p:spPr>
            <p:txBody>
              <a:bodyPr spcFirstLastPara="1" wrap="square" lIns="72000" tIns="72000" rIns="108000" bIns="72000" anchor="ctr" anchorCtr="0">
                <a:noAutofit/>
              </a:bodyPr>
              <a:lstStyle/>
              <a:p>
                <a:pPr marL="0" marR="0" lvl="0" indent="0" algn="l" rtl="0">
                  <a:spcBef>
                    <a:spcPts val="0"/>
                  </a:spcBef>
                  <a:spcAft>
                    <a:spcPts val="0"/>
                  </a:spcAft>
                  <a:buNone/>
                </a:pPr>
                <a:r>
                  <a:rPr lang="en-US" sz="1200" b="1">
                    <a:solidFill>
                      <a:schemeClr val="dk1"/>
                    </a:solidFill>
                    <a:latin typeface="Candara"/>
                    <a:ea typeface="Candara"/>
                    <a:cs typeface="Candara"/>
                    <a:sym typeface="Candara"/>
                  </a:rPr>
                  <a:t>Cost of treatments</a:t>
                </a:r>
                <a:endParaRPr sz="1200">
                  <a:solidFill>
                    <a:schemeClr val="dk1"/>
                  </a:solidFill>
                  <a:latin typeface="Candara"/>
                  <a:ea typeface="Candara"/>
                  <a:cs typeface="Candara"/>
                  <a:sym typeface="Candara"/>
                </a:endParaRPr>
              </a:p>
            </p:txBody>
          </p:sp>
          <p:grpSp>
            <p:nvGrpSpPr>
              <p:cNvPr id="19" name="Google Shape;375;p24">
                <a:extLst>
                  <a:ext uri="{FF2B5EF4-FFF2-40B4-BE49-F238E27FC236}">
                    <a16:creationId xmlns:a16="http://schemas.microsoft.com/office/drawing/2014/main" id="{6C3BD901-936F-4497-9922-9003FB16EFF3}"/>
                  </a:ext>
                </a:extLst>
              </p:cNvPr>
              <p:cNvGrpSpPr/>
              <p:nvPr/>
            </p:nvGrpSpPr>
            <p:grpSpPr>
              <a:xfrm>
                <a:off x="287959" y="5284802"/>
                <a:ext cx="540000" cy="540000"/>
                <a:chOff x="10084155" y="854345"/>
                <a:chExt cx="1200224" cy="1200224"/>
              </a:xfrm>
            </p:grpSpPr>
            <p:sp>
              <p:nvSpPr>
                <p:cNvPr id="24" name="Google Shape;376;p24">
                  <a:extLst>
                    <a:ext uri="{FF2B5EF4-FFF2-40B4-BE49-F238E27FC236}">
                      <a16:creationId xmlns:a16="http://schemas.microsoft.com/office/drawing/2014/main" id="{5D52073F-241F-4927-B0FB-F932B9D27A2E}"/>
                    </a:ext>
                  </a:extLst>
                </p:cNvPr>
                <p:cNvSpPr/>
                <p:nvPr/>
              </p:nvSpPr>
              <p:spPr>
                <a:xfrm flipH="1">
                  <a:off x="10084155" y="854345"/>
                  <a:ext cx="1200224" cy="1200224"/>
                </a:xfrm>
                <a:prstGeom prst="donut">
                  <a:avLst>
                    <a:gd name="adj" fmla="val 17195"/>
                  </a:avLst>
                </a:prstGeom>
                <a:solidFill>
                  <a:srgbClr val="FF0000"/>
                </a:solid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000">
                      <a:solidFill>
                        <a:schemeClr val="dk1"/>
                      </a:solidFill>
                      <a:latin typeface="Calibri"/>
                      <a:ea typeface="Calibri"/>
                      <a:cs typeface="Calibri"/>
                      <a:sym typeface="Calibri"/>
                    </a:rPr>
                    <a:t>*</a:t>
                  </a:r>
                  <a:endParaRPr/>
                </a:p>
              </p:txBody>
            </p:sp>
            <p:sp>
              <p:nvSpPr>
                <p:cNvPr id="25" name="Google Shape;377;p24">
                  <a:extLst>
                    <a:ext uri="{FF2B5EF4-FFF2-40B4-BE49-F238E27FC236}">
                      <a16:creationId xmlns:a16="http://schemas.microsoft.com/office/drawing/2014/main" id="{2DB31185-0BA5-4E59-A3B9-AA24EAA0DE3A}"/>
                    </a:ext>
                  </a:extLst>
                </p:cNvPr>
                <p:cNvSpPr/>
                <p:nvPr/>
              </p:nvSpPr>
              <p:spPr>
                <a:xfrm>
                  <a:off x="10084155" y="854345"/>
                  <a:ext cx="1200224" cy="118268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endParaRPr sz="800">
                    <a:solidFill>
                      <a:schemeClr val="accent1"/>
                    </a:solidFill>
                    <a:latin typeface="Calibri"/>
                    <a:ea typeface="Calibri"/>
                    <a:cs typeface="Calibri"/>
                    <a:sym typeface="Calibri"/>
                  </a:endParaRPr>
                </a:p>
              </p:txBody>
            </p:sp>
          </p:grpSp>
          <p:sp>
            <p:nvSpPr>
              <p:cNvPr id="20" name="Google Shape;378;p24">
                <a:extLst>
                  <a:ext uri="{FF2B5EF4-FFF2-40B4-BE49-F238E27FC236}">
                    <a16:creationId xmlns:a16="http://schemas.microsoft.com/office/drawing/2014/main" id="{323D03EA-31AA-41DE-A341-3FD8222F2F7E}"/>
                  </a:ext>
                </a:extLst>
              </p:cNvPr>
              <p:cNvSpPr txBox="1"/>
              <p:nvPr/>
            </p:nvSpPr>
            <p:spPr>
              <a:xfrm>
                <a:off x="951827" y="6048940"/>
                <a:ext cx="2088629" cy="719806"/>
              </a:xfrm>
              <a:prstGeom prst="rect">
                <a:avLst/>
              </a:prstGeom>
              <a:noFill/>
              <a:ln>
                <a:noFill/>
              </a:ln>
            </p:spPr>
            <p:txBody>
              <a:bodyPr spcFirstLastPara="1" wrap="square" lIns="72000" tIns="72000" rIns="108000" bIns="72000" anchor="ctr" anchorCtr="0">
                <a:noAutofit/>
              </a:bodyPr>
              <a:lstStyle/>
              <a:p>
                <a:pPr marL="0" marR="0" lvl="0" indent="0" algn="l" rtl="0">
                  <a:spcBef>
                    <a:spcPts val="0"/>
                  </a:spcBef>
                  <a:spcAft>
                    <a:spcPts val="0"/>
                  </a:spcAft>
                  <a:buNone/>
                </a:pPr>
                <a:r>
                  <a:rPr lang="en-US" sz="1200" b="1">
                    <a:solidFill>
                      <a:schemeClr val="dk1"/>
                    </a:solidFill>
                    <a:latin typeface="Candara"/>
                    <a:ea typeface="Candara"/>
                    <a:cs typeface="Candara"/>
                    <a:sym typeface="Candara"/>
                  </a:rPr>
                  <a:t>Lack of reimbursement instruments</a:t>
                </a:r>
                <a:endParaRPr sz="1200">
                  <a:solidFill>
                    <a:schemeClr val="dk1"/>
                  </a:solidFill>
                  <a:latin typeface="Candara"/>
                  <a:ea typeface="Candara"/>
                  <a:cs typeface="Candara"/>
                  <a:sym typeface="Candara"/>
                </a:endParaRPr>
              </a:p>
            </p:txBody>
          </p:sp>
          <p:grpSp>
            <p:nvGrpSpPr>
              <p:cNvPr id="21" name="Google Shape;379;p24">
                <a:extLst>
                  <a:ext uri="{FF2B5EF4-FFF2-40B4-BE49-F238E27FC236}">
                    <a16:creationId xmlns:a16="http://schemas.microsoft.com/office/drawing/2014/main" id="{AF564751-9D23-48D9-A4C5-BAEE8DAF807B}"/>
                  </a:ext>
                </a:extLst>
              </p:cNvPr>
              <p:cNvGrpSpPr/>
              <p:nvPr/>
            </p:nvGrpSpPr>
            <p:grpSpPr>
              <a:xfrm>
                <a:off x="287959" y="6035400"/>
                <a:ext cx="540000" cy="540000"/>
                <a:chOff x="10084155" y="854345"/>
                <a:chExt cx="1200224" cy="1200224"/>
              </a:xfrm>
            </p:grpSpPr>
            <p:sp>
              <p:nvSpPr>
                <p:cNvPr id="22" name="Google Shape;380;p24">
                  <a:extLst>
                    <a:ext uri="{FF2B5EF4-FFF2-40B4-BE49-F238E27FC236}">
                      <a16:creationId xmlns:a16="http://schemas.microsoft.com/office/drawing/2014/main" id="{E63032BE-E861-4AD1-98C5-07522C1382F9}"/>
                    </a:ext>
                  </a:extLst>
                </p:cNvPr>
                <p:cNvSpPr/>
                <p:nvPr/>
              </p:nvSpPr>
              <p:spPr>
                <a:xfrm flipH="1">
                  <a:off x="10084155" y="854345"/>
                  <a:ext cx="1200224" cy="1200224"/>
                </a:xfrm>
                <a:prstGeom prst="donut">
                  <a:avLst>
                    <a:gd name="adj" fmla="val 17195"/>
                  </a:avLst>
                </a:prstGeom>
                <a:solidFill>
                  <a:srgbClr val="FF0000"/>
                </a:solidFill>
                <a:ln>
                  <a:noFill/>
                </a:ln>
              </p:spPr>
              <p:txBody>
                <a:bodyPr spcFirstLastPara="1" wrap="square" lIns="0" tIns="45700" rIns="0" bIns="45700" anchor="ctr" anchorCtr="0">
                  <a:noAutofit/>
                </a:bodyPr>
                <a:lstStyle/>
                <a:p>
                  <a:pPr marL="0" marR="0" lvl="0" indent="0" algn="ctr" rtl="0">
                    <a:spcBef>
                      <a:spcPts val="0"/>
                    </a:spcBef>
                    <a:spcAft>
                      <a:spcPts val="0"/>
                    </a:spcAft>
                    <a:buNone/>
                  </a:pPr>
                  <a:r>
                    <a:rPr lang="en-US" sz="1000">
                      <a:solidFill>
                        <a:schemeClr val="dk1"/>
                      </a:solidFill>
                      <a:latin typeface="Calibri"/>
                      <a:ea typeface="Calibri"/>
                      <a:cs typeface="Calibri"/>
                      <a:sym typeface="Calibri"/>
                    </a:rPr>
                    <a:t>*</a:t>
                  </a:r>
                  <a:endParaRPr/>
                </a:p>
              </p:txBody>
            </p:sp>
            <p:sp>
              <p:nvSpPr>
                <p:cNvPr id="23" name="Google Shape;381;p24">
                  <a:extLst>
                    <a:ext uri="{FF2B5EF4-FFF2-40B4-BE49-F238E27FC236}">
                      <a16:creationId xmlns:a16="http://schemas.microsoft.com/office/drawing/2014/main" id="{600379D0-1824-4FE9-9C9B-24C6B9757748}"/>
                    </a:ext>
                  </a:extLst>
                </p:cNvPr>
                <p:cNvSpPr/>
                <p:nvPr/>
              </p:nvSpPr>
              <p:spPr>
                <a:xfrm>
                  <a:off x="10084155" y="854345"/>
                  <a:ext cx="1200224" cy="118268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endParaRPr sz="800">
                    <a:solidFill>
                      <a:schemeClr val="accent1"/>
                    </a:solidFill>
                    <a:latin typeface="Calibri"/>
                    <a:ea typeface="Calibri"/>
                    <a:cs typeface="Calibri"/>
                    <a:sym typeface="Calibri"/>
                  </a:endParaRPr>
                </a:p>
              </p:txBody>
            </p:sp>
          </p:grpSp>
        </p:grpSp>
      </p:grpSp>
      <p:sp>
        <p:nvSpPr>
          <p:cNvPr id="36" name="Flowchart: Connector 35">
            <a:extLst>
              <a:ext uri="{FF2B5EF4-FFF2-40B4-BE49-F238E27FC236}">
                <a16:creationId xmlns:a16="http://schemas.microsoft.com/office/drawing/2014/main" id="{5E6B2F6B-8787-4ECF-8F6A-4ED15E53870C}"/>
              </a:ext>
            </a:extLst>
          </p:cNvPr>
          <p:cNvSpPr/>
          <p:nvPr/>
        </p:nvSpPr>
        <p:spPr>
          <a:xfrm>
            <a:off x="9455233" y="566371"/>
            <a:ext cx="2534910" cy="235987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600" b="1" dirty="0">
              <a:solidFill>
                <a:srgbClr val="0070C0"/>
              </a:solidFill>
              <a:latin typeface="Candara" panose="020E0502030303020204" pitchFamily="34" charset="0"/>
            </a:endParaRPr>
          </a:p>
        </p:txBody>
      </p:sp>
      <p:sp>
        <p:nvSpPr>
          <p:cNvPr id="37" name="TextBox 36">
            <a:extLst>
              <a:ext uri="{FF2B5EF4-FFF2-40B4-BE49-F238E27FC236}">
                <a16:creationId xmlns:a16="http://schemas.microsoft.com/office/drawing/2014/main" id="{5F6D35E8-B6C3-4896-9591-71BE3708890E}"/>
              </a:ext>
            </a:extLst>
          </p:cNvPr>
          <p:cNvSpPr txBox="1"/>
          <p:nvPr/>
        </p:nvSpPr>
        <p:spPr>
          <a:xfrm>
            <a:off x="9467406" y="1376977"/>
            <a:ext cx="2875176" cy="738664"/>
          </a:xfrm>
          <a:prstGeom prst="rect">
            <a:avLst/>
          </a:prstGeom>
          <a:noFill/>
        </p:spPr>
        <p:txBody>
          <a:bodyPr wrap="square" rtlCol="0">
            <a:spAutoFit/>
          </a:bodyPr>
          <a:lstStyle/>
          <a:p>
            <a:r>
              <a:rPr lang="en-US" sz="4200" b="1" dirty="0">
                <a:solidFill>
                  <a:srgbClr val="0070C0"/>
                </a:solidFill>
                <a:latin typeface="Candara" panose="020E0502030303020204" pitchFamily="34" charset="0"/>
              </a:rPr>
              <a:t>$35 Billion </a:t>
            </a:r>
          </a:p>
        </p:txBody>
      </p:sp>
      <p:sp>
        <p:nvSpPr>
          <p:cNvPr id="38" name="TextBox 37">
            <a:extLst>
              <a:ext uri="{FF2B5EF4-FFF2-40B4-BE49-F238E27FC236}">
                <a16:creationId xmlns:a16="http://schemas.microsoft.com/office/drawing/2014/main" id="{488BA747-D0E3-4098-B416-6A6EA791122B}"/>
              </a:ext>
            </a:extLst>
          </p:cNvPr>
          <p:cNvSpPr txBox="1"/>
          <p:nvPr/>
        </p:nvSpPr>
        <p:spPr>
          <a:xfrm>
            <a:off x="9750418" y="2961451"/>
            <a:ext cx="2284806" cy="307777"/>
          </a:xfrm>
          <a:prstGeom prst="rect">
            <a:avLst/>
          </a:prstGeom>
          <a:noFill/>
        </p:spPr>
        <p:txBody>
          <a:bodyPr wrap="square" rtlCol="0">
            <a:spAutoFit/>
          </a:bodyPr>
          <a:lstStyle/>
          <a:p>
            <a:r>
              <a:rPr lang="en-US" sz="1400" dirty="0">
                <a:latin typeface="Candara" panose="020E0502030303020204" pitchFamily="34" charset="0"/>
              </a:rPr>
              <a:t>Known Global Market</a:t>
            </a:r>
          </a:p>
        </p:txBody>
      </p:sp>
      <p:sp>
        <p:nvSpPr>
          <p:cNvPr id="40" name="TextBox 39">
            <a:extLst>
              <a:ext uri="{FF2B5EF4-FFF2-40B4-BE49-F238E27FC236}">
                <a16:creationId xmlns:a16="http://schemas.microsoft.com/office/drawing/2014/main" id="{B3AFF4E0-E8A2-4C8E-BDD5-CE25D2FF5CB4}"/>
              </a:ext>
            </a:extLst>
          </p:cNvPr>
          <p:cNvSpPr txBox="1"/>
          <p:nvPr/>
        </p:nvSpPr>
        <p:spPr>
          <a:xfrm>
            <a:off x="9750418" y="5879157"/>
            <a:ext cx="2284806" cy="307777"/>
          </a:xfrm>
          <a:prstGeom prst="rect">
            <a:avLst/>
          </a:prstGeom>
          <a:noFill/>
        </p:spPr>
        <p:txBody>
          <a:bodyPr wrap="square" rtlCol="0">
            <a:spAutoFit/>
          </a:bodyPr>
          <a:lstStyle/>
          <a:p>
            <a:r>
              <a:rPr lang="en-US" sz="1400" dirty="0">
                <a:latin typeface="Candara" panose="020E0502030303020204" pitchFamily="34" charset="0"/>
              </a:rPr>
              <a:t>APAC Market CAGR</a:t>
            </a:r>
          </a:p>
        </p:txBody>
      </p:sp>
      <p:sp>
        <p:nvSpPr>
          <p:cNvPr id="41" name="Flowchart: Connector 40">
            <a:extLst>
              <a:ext uri="{FF2B5EF4-FFF2-40B4-BE49-F238E27FC236}">
                <a16:creationId xmlns:a16="http://schemas.microsoft.com/office/drawing/2014/main" id="{B03C62DF-1B45-4994-A4F9-0A1CF20F8E77}"/>
              </a:ext>
            </a:extLst>
          </p:cNvPr>
          <p:cNvSpPr/>
          <p:nvPr/>
        </p:nvSpPr>
        <p:spPr>
          <a:xfrm>
            <a:off x="9468122" y="3421541"/>
            <a:ext cx="2534910" cy="2359876"/>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600" b="1" dirty="0">
              <a:solidFill>
                <a:srgbClr val="0070C0"/>
              </a:solidFill>
              <a:latin typeface="Candara" panose="020E0502030303020204" pitchFamily="34" charset="0"/>
            </a:endParaRPr>
          </a:p>
        </p:txBody>
      </p:sp>
      <p:sp>
        <p:nvSpPr>
          <p:cNvPr id="39" name="TextBox 38">
            <a:extLst>
              <a:ext uri="{FF2B5EF4-FFF2-40B4-BE49-F238E27FC236}">
                <a16:creationId xmlns:a16="http://schemas.microsoft.com/office/drawing/2014/main" id="{3F329EDF-4D0B-4655-BCA9-743284B2BACB}"/>
              </a:ext>
            </a:extLst>
          </p:cNvPr>
          <p:cNvSpPr txBox="1"/>
          <p:nvPr/>
        </p:nvSpPr>
        <p:spPr>
          <a:xfrm>
            <a:off x="10157073" y="4232147"/>
            <a:ext cx="1203432" cy="738664"/>
          </a:xfrm>
          <a:prstGeom prst="rect">
            <a:avLst/>
          </a:prstGeom>
          <a:noFill/>
        </p:spPr>
        <p:txBody>
          <a:bodyPr wrap="square" rtlCol="0">
            <a:spAutoFit/>
          </a:bodyPr>
          <a:lstStyle/>
          <a:p>
            <a:r>
              <a:rPr lang="en-US" sz="4200" b="1" dirty="0">
                <a:solidFill>
                  <a:srgbClr val="0070C0"/>
                </a:solidFill>
                <a:latin typeface="Candara" panose="020E0502030303020204" pitchFamily="34" charset="0"/>
              </a:rPr>
              <a:t>7.8%</a:t>
            </a:r>
          </a:p>
        </p:txBody>
      </p:sp>
      <p:sp>
        <p:nvSpPr>
          <p:cNvPr id="42" name="Google Shape;579;p24">
            <a:extLst>
              <a:ext uri="{FF2B5EF4-FFF2-40B4-BE49-F238E27FC236}">
                <a16:creationId xmlns:a16="http://schemas.microsoft.com/office/drawing/2014/main" id="{0107F8BD-F9EA-4545-8BE2-42E5EBCEE975}"/>
              </a:ext>
            </a:extLst>
          </p:cNvPr>
          <p:cNvSpPr txBox="1"/>
          <p:nvPr/>
        </p:nvSpPr>
        <p:spPr>
          <a:xfrm>
            <a:off x="1189409" y="107247"/>
            <a:ext cx="10845815" cy="4263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Gill Sans"/>
              <a:buNone/>
            </a:pPr>
            <a:r>
              <a:rPr lang="en-US" sz="2400" b="1" dirty="0">
                <a:solidFill>
                  <a:srgbClr val="0070C0"/>
                </a:solidFill>
                <a:latin typeface="Candara" panose="020E0502030303020204" pitchFamily="34" charset="0"/>
                <a:ea typeface="Gill Sans"/>
                <a:cs typeface="Gill Sans"/>
                <a:sym typeface="Gill Sans"/>
              </a:rPr>
              <a:t>Domestic Advanced Wound Management Market is Large and Growing </a:t>
            </a:r>
            <a:endParaRPr b="1" dirty="0">
              <a:solidFill>
                <a:srgbClr val="0070C0"/>
              </a:solidFill>
              <a:latin typeface="Candara" panose="020E0502030303020204" pitchFamily="34" charset="0"/>
            </a:endParaRPr>
          </a:p>
        </p:txBody>
      </p:sp>
      <p:sp>
        <p:nvSpPr>
          <p:cNvPr id="43" name="Google Shape;580;p24">
            <a:extLst>
              <a:ext uri="{FF2B5EF4-FFF2-40B4-BE49-F238E27FC236}">
                <a16:creationId xmlns:a16="http://schemas.microsoft.com/office/drawing/2014/main" id="{26D427B8-CE00-4602-8A5A-7C6EEEF58246}"/>
              </a:ext>
            </a:extLst>
          </p:cNvPr>
          <p:cNvSpPr/>
          <p:nvPr/>
        </p:nvSpPr>
        <p:spPr>
          <a:xfrm>
            <a:off x="400839" y="135800"/>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581;p24">
            <a:extLst>
              <a:ext uri="{FF2B5EF4-FFF2-40B4-BE49-F238E27FC236}">
                <a16:creationId xmlns:a16="http://schemas.microsoft.com/office/drawing/2014/main" id="{D5DAEFB4-0706-401E-BBFB-47B8E207E8B2}"/>
              </a:ext>
            </a:extLst>
          </p:cNvPr>
          <p:cNvSpPr txBox="1"/>
          <p:nvPr/>
        </p:nvSpPr>
        <p:spPr>
          <a:xfrm>
            <a:off x="0" y="6674934"/>
            <a:ext cx="1021976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Calibri"/>
                <a:ea typeface="Calibri"/>
                <a:cs typeface="Calibri"/>
                <a:sym typeface="Calibri"/>
              </a:rPr>
              <a:t>Source: Global Market Insights, Literature Search, Genesis Team Analysis</a:t>
            </a:r>
            <a:endParaRPr dirty="0"/>
          </a:p>
        </p:txBody>
      </p:sp>
    </p:spTree>
    <p:extLst>
      <p:ext uri="{BB962C8B-B14F-4D97-AF65-F5344CB8AC3E}">
        <p14:creationId xmlns:p14="http://schemas.microsoft.com/office/powerpoint/2010/main" val="182409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16" name="Picture 15">
            <a:extLst>
              <a:ext uri="{FF2B5EF4-FFF2-40B4-BE49-F238E27FC236}">
                <a16:creationId xmlns:a16="http://schemas.microsoft.com/office/drawing/2014/main" id="{F87C8A8D-DEFC-4247-AD35-9CF7E314BF43}"/>
              </a:ext>
            </a:extLst>
          </p:cNvPr>
          <p:cNvPicPr>
            <a:picLocks noChangeAspect="1"/>
          </p:cNvPicPr>
          <p:nvPr/>
        </p:nvPicPr>
        <p:blipFill rotWithShape="1">
          <a:blip r:embed="rId3"/>
          <a:srcRect l="64830" t="39479" r="16731" b="16976"/>
          <a:stretch/>
        </p:blipFill>
        <p:spPr>
          <a:xfrm>
            <a:off x="48893" y="4239552"/>
            <a:ext cx="719556" cy="1419606"/>
          </a:xfrm>
          <a:prstGeom prst="rect">
            <a:avLst/>
          </a:prstGeom>
        </p:spPr>
      </p:pic>
      <p:sp>
        <p:nvSpPr>
          <p:cNvPr id="582" name="TextBox 581">
            <a:extLst>
              <a:ext uri="{FF2B5EF4-FFF2-40B4-BE49-F238E27FC236}">
                <a16:creationId xmlns:a16="http://schemas.microsoft.com/office/drawing/2014/main" id="{9E9983F0-5E56-47B0-B50A-FB982BE8034C}"/>
              </a:ext>
            </a:extLst>
          </p:cNvPr>
          <p:cNvSpPr txBox="1"/>
          <p:nvPr/>
        </p:nvSpPr>
        <p:spPr>
          <a:xfrm>
            <a:off x="9192039" y="1363221"/>
            <a:ext cx="2913094" cy="5440183"/>
          </a:xfrm>
          <a:prstGeom prst="rect">
            <a:avLst/>
          </a:prstGeom>
          <a:noFill/>
          <a:ln w="19050">
            <a:solidFill>
              <a:schemeClr val="bg1">
                <a:lumMod val="95000"/>
              </a:schemeClr>
            </a:solidFill>
          </a:ln>
        </p:spPr>
        <p:txBody>
          <a:bodyPr wrap="square" rtlCol="0">
            <a:spAutoFit/>
          </a:bodyPr>
          <a:lstStyle/>
          <a:p>
            <a:endParaRPr lang="en-US" dirty="0"/>
          </a:p>
        </p:txBody>
      </p:sp>
      <p:sp>
        <p:nvSpPr>
          <p:cNvPr id="589" name="Google Shape;589;p25"/>
          <p:cNvSpPr txBox="1"/>
          <p:nvPr/>
        </p:nvSpPr>
        <p:spPr>
          <a:xfrm>
            <a:off x="1181939" y="215829"/>
            <a:ext cx="10845900" cy="4263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Gill Sans"/>
              <a:buNone/>
            </a:pPr>
            <a:r>
              <a:rPr lang="en-US" sz="2400" b="1" dirty="0">
                <a:solidFill>
                  <a:srgbClr val="0070C0"/>
                </a:solidFill>
                <a:latin typeface="Candara" panose="020E0502030303020204" pitchFamily="34" charset="0"/>
                <a:ea typeface="Gill Sans"/>
                <a:cs typeface="Gill Sans"/>
                <a:sym typeface="Gill Sans"/>
              </a:rPr>
              <a:t>Recent Market Trends</a:t>
            </a:r>
            <a:endParaRPr dirty="0">
              <a:solidFill>
                <a:srgbClr val="0070C0"/>
              </a:solidFill>
              <a:latin typeface="Candara" panose="020E0502030303020204" pitchFamily="34" charset="0"/>
            </a:endParaRPr>
          </a:p>
        </p:txBody>
      </p:sp>
      <p:sp>
        <p:nvSpPr>
          <p:cNvPr id="591" name="Google Shape;591;p25"/>
          <p:cNvSpPr txBox="1"/>
          <p:nvPr/>
        </p:nvSpPr>
        <p:spPr>
          <a:xfrm>
            <a:off x="0" y="6609620"/>
            <a:ext cx="1021976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Source: Walden Group Report 2018, Literature Search, Genesis Team Analysis</a:t>
            </a:r>
            <a:endParaRPr/>
          </a:p>
        </p:txBody>
      </p:sp>
      <p:sp>
        <p:nvSpPr>
          <p:cNvPr id="592" name="Google Shape;592;p25"/>
          <p:cNvSpPr txBox="1"/>
          <p:nvPr/>
        </p:nvSpPr>
        <p:spPr>
          <a:xfrm>
            <a:off x="709319" y="696597"/>
            <a:ext cx="10728990" cy="17296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400"/>
              <a:buFont typeface="Candara"/>
              <a:buNone/>
            </a:pPr>
            <a:r>
              <a:rPr lang="en-US" b="1" dirty="0">
                <a:solidFill>
                  <a:schemeClr val="dk2"/>
                </a:solidFill>
                <a:latin typeface="Candara"/>
                <a:ea typeface="Candara"/>
                <a:cs typeface="Candara"/>
                <a:sym typeface="Candara"/>
              </a:rPr>
              <a:t> </a:t>
            </a:r>
            <a:r>
              <a:rPr lang="en-US" sz="1800" b="1" dirty="0">
                <a:latin typeface="Candara"/>
                <a:ea typeface="Candara"/>
                <a:cs typeface="Candara"/>
                <a:sym typeface="Candara"/>
              </a:rPr>
              <a:t>Wound Care  M&amp;A activity for small players surges: Genesis Pharma well positioned for licensing/ acquisition </a:t>
            </a:r>
            <a:endParaRPr sz="1800" dirty="0"/>
          </a:p>
        </p:txBody>
      </p:sp>
      <p:pic>
        <p:nvPicPr>
          <p:cNvPr id="3" name="Picture 2">
            <a:extLst>
              <a:ext uri="{FF2B5EF4-FFF2-40B4-BE49-F238E27FC236}">
                <a16:creationId xmlns:a16="http://schemas.microsoft.com/office/drawing/2014/main" id="{1B9637A7-C2E4-4B6B-BD06-5C39ACC67418}"/>
              </a:ext>
            </a:extLst>
          </p:cNvPr>
          <p:cNvPicPr>
            <a:picLocks noChangeAspect="1"/>
          </p:cNvPicPr>
          <p:nvPr/>
        </p:nvPicPr>
        <p:blipFill>
          <a:blip r:embed="rId4"/>
          <a:stretch>
            <a:fillRect/>
          </a:stretch>
        </p:blipFill>
        <p:spPr>
          <a:xfrm>
            <a:off x="86868" y="2274328"/>
            <a:ext cx="3638826" cy="504880"/>
          </a:xfrm>
          <a:prstGeom prst="rect">
            <a:avLst/>
          </a:prstGeom>
        </p:spPr>
      </p:pic>
      <p:pic>
        <p:nvPicPr>
          <p:cNvPr id="2" name="Picture 1">
            <a:extLst>
              <a:ext uri="{FF2B5EF4-FFF2-40B4-BE49-F238E27FC236}">
                <a16:creationId xmlns:a16="http://schemas.microsoft.com/office/drawing/2014/main" id="{652BF5AA-52AC-4853-9B24-982AC31F9253}"/>
              </a:ext>
            </a:extLst>
          </p:cNvPr>
          <p:cNvPicPr>
            <a:picLocks noChangeAspect="1"/>
          </p:cNvPicPr>
          <p:nvPr/>
        </p:nvPicPr>
        <p:blipFill rotWithShape="1">
          <a:blip r:embed="rId5"/>
          <a:srcRect t="33862" b="34028"/>
          <a:stretch/>
        </p:blipFill>
        <p:spPr>
          <a:xfrm>
            <a:off x="206936" y="1683370"/>
            <a:ext cx="2143125" cy="688156"/>
          </a:xfrm>
          <a:prstGeom prst="rect">
            <a:avLst/>
          </a:prstGeom>
        </p:spPr>
      </p:pic>
      <p:pic>
        <p:nvPicPr>
          <p:cNvPr id="4" name="Picture 3">
            <a:extLst>
              <a:ext uri="{FF2B5EF4-FFF2-40B4-BE49-F238E27FC236}">
                <a16:creationId xmlns:a16="http://schemas.microsoft.com/office/drawing/2014/main" id="{75F102DD-CED7-4150-B29B-F643EA86016B}"/>
              </a:ext>
            </a:extLst>
          </p:cNvPr>
          <p:cNvPicPr>
            <a:picLocks noChangeAspect="1"/>
          </p:cNvPicPr>
          <p:nvPr/>
        </p:nvPicPr>
        <p:blipFill rotWithShape="1">
          <a:blip r:embed="rId6"/>
          <a:srcRect l="17087" t="45773" r="29716" b="38282"/>
          <a:stretch/>
        </p:blipFill>
        <p:spPr>
          <a:xfrm>
            <a:off x="3971382" y="1363222"/>
            <a:ext cx="5117313" cy="862803"/>
          </a:xfrm>
          <a:prstGeom prst="rect">
            <a:avLst/>
          </a:prstGeom>
        </p:spPr>
      </p:pic>
      <p:pic>
        <p:nvPicPr>
          <p:cNvPr id="6" name="Picture 5">
            <a:extLst>
              <a:ext uri="{FF2B5EF4-FFF2-40B4-BE49-F238E27FC236}">
                <a16:creationId xmlns:a16="http://schemas.microsoft.com/office/drawing/2014/main" id="{3CAD53D1-F5F9-43C9-AEDD-F683C6C9F280}"/>
              </a:ext>
            </a:extLst>
          </p:cNvPr>
          <p:cNvPicPr>
            <a:picLocks noChangeAspect="1"/>
          </p:cNvPicPr>
          <p:nvPr/>
        </p:nvPicPr>
        <p:blipFill rotWithShape="1">
          <a:blip r:embed="rId7"/>
          <a:srcRect t="-140" b="171"/>
          <a:stretch/>
        </p:blipFill>
        <p:spPr>
          <a:xfrm>
            <a:off x="776856" y="4352616"/>
            <a:ext cx="3006281" cy="1740580"/>
          </a:xfrm>
          <a:prstGeom prst="rect">
            <a:avLst/>
          </a:prstGeom>
        </p:spPr>
      </p:pic>
      <p:sp>
        <p:nvSpPr>
          <p:cNvPr id="10" name="Rectangle 9">
            <a:extLst>
              <a:ext uri="{FF2B5EF4-FFF2-40B4-BE49-F238E27FC236}">
                <a16:creationId xmlns:a16="http://schemas.microsoft.com/office/drawing/2014/main" id="{B8D378F0-FBA7-4105-BE29-216C5535181A}"/>
              </a:ext>
            </a:extLst>
          </p:cNvPr>
          <p:cNvSpPr/>
          <p:nvPr/>
        </p:nvSpPr>
        <p:spPr>
          <a:xfrm>
            <a:off x="26826" y="2802133"/>
            <a:ext cx="3435791" cy="400110"/>
          </a:xfrm>
          <a:prstGeom prst="rect">
            <a:avLst/>
          </a:prstGeom>
        </p:spPr>
        <p:txBody>
          <a:bodyPr wrap="square">
            <a:spAutoFit/>
          </a:bodyPr>
          <a:lstStyle/>
          <a:p>
            <a:pPr lvl="0">
              <a:buClr>
                <a:prstClr val="black"/>
              </a:buClr>
              <a:buSzPts val="1000"/>
            </a:pPr>
            <a:r>
              <a:rPr lang="en-US" sz="1000" b="1" dirty="0">
                <a:solidFill>
                  <a:prstClr val="black"/>
                </a:solidFill>
                <a:latin typeface="Candara"/>
                <a:ea typeface="Candara"/>
                <a:cs typeface="Candara"/>
                <a:sym typeface="Candara"/>
              </a:rPr>
              <a:t>Currently being distributed by Medline and Prisma Medical</a:t>
            </a:r>
          </a:p>
          <a:p>
            <a:pPr lvl="0">
              <a:buClr>
                <a:prstClr val="black"/>
              </a:buClr>
              <a:buSzPts val="1000"/>
            </a:pPr>
            <a:endParaRPr lang="en-US" sz="1000" b="1" dirty="0">
              <a:solidFill>
                <a:prstClr val="black"/>
              </a:solidFill>
              <a:latin typeface="Candara"/>
              <a:ea typeface="Candara"/>
              <a:cs typeface="Candara"/>
              <a:sym typeface="Candara"/>
            </a:endParaRPr>
          </a:p>
        </p:txBody>
      </p:sp>
      <p:pic>
        <p:nvPicPr>
          <p:cNvPr id="8" name="Picture 7">
            <a:extLst>
              <a:ext uri="{FF2B5EF4-FFF2-40B4-BE49-F238E27FC236}">
                <a16:creationId xmlns:a16="http://schemas.microsoft.com/office/drawing/2014/main" id="{91447235-B803-405F-9816-F5138E3B37F0}"/>
              </a:ext>
            </a:extLst>
          </p:cNvPr>
          <p:cNvPicPr>
            <a:picLocks noChangeAspect="1"/>
          </p:cNvPicPr>
          <p:nvPr/>
        </p:nvPicPr>
        <p:blipFill>
          <a:blip r:embed="rId8"/>
          <a:stretch>
            <a:fillRect/>
          </a:stretch>
        </p:blipFill>
        <p:spPr>
          <a:xfrm>
            <a:off x="9925986" y="4324108"/>
            <a:ext cx="2047580" cy="432174"/>
          </a:xfrm>
          <a:prstGeom prst="rect">
            <a:avLst/>
          </a:prstGeom>
        </p:spPr>
      </p:pic>
      <p:pic>
        <p:nvPicPr>
          <p:cNvPr id="13" name="Picture 12">
            <a:extLst>
              <a:ext uri="{FF2B5EF4-FFF2-40B4-BE49-F238E27FC236}">
                <a16:creationId xmlns:a16="http://schemas.microsoft.com/office/drawing/2014/main" id="{6D5B4BFB-EB03-4B14-A4FE-717588C89C19}"/>
              </a:ext>
            </a:extLst>
          </p:cNvPr>
          <p:cNvPicPr>
            <a:picLocks noChangeAspect="1"/>
          </p:cNvPicPr>
          <p:nvPr/>
        </p:nvPicPr>
        <p:blipFill>
          <a:blip r:embed="rId9"/>
          <a:stretch>
            <a:fillRect/>
          </a:stretch>
        </p:blipFill>
        <p:spPr>
          <a:xfrm>
            <a:off x="4810083" y="5288817"/>
            <a:ext cx="2176953" cy="1275014"/>
          </a:xfrm>
          <a:prstGeom prst="rect">
            <a:avLst/>
          </a:prstGeom>
        </p:spPr>
      </p:pic>
      <p:pic>
        <p:nvPicPr>
          <p:cNvPr id="15" name="Picture 14">
            <a:extLst>
              <a:ext uri="{FF2B5EF4-FFF2-40B4-BE49-F238E27FC236}">
                <a16:creationId xmlns:a16="http://schemas.microsoft.com/office/drawing/2014/main" id="{DBCFD234-42AD-4625-9D40-11CBDBB1E3CB}"/>
              </a:ext>
            </a:extLst>
          </p:cNvPr>
          <p:cNvPicPr>
            <a:picLocks noChangeAspect="1"/>
          </p:cNvPicPr>
          <p:nvPr/>
        </p:nvPicPr>
        <p:blipFill rotWithShape="1">
          <a:blip r:embed="rId10"/>
          <a:srcRect l="48657" t="27476" r="34549" b="36383"/>
          <a:stretch/>
        </p:blipFill>
        <p:spPr>
          <a:xfrm>
            <a:off x="7041079" y="4148015"/>
            <a:ext cx="1989240" cy="2407866"/>
          </a:xfrm>
          <a:prstGeom prst="rect">
            <a:avLst/>
          </a:prstGeom>
          <a:ln w="12700">
            <a:solidFill>
              <a:schemeClr val="tx1"/>
            </a:solidFill>
          </a:ln>
        </p:spPr>
      </p:pic>
      <p:pic>
        <p:nvPicPr>
          <p:cNvPr id="20" name="Picture 19">
            <a:extLst>
              <a:ext uri="{FF2B5EF4-FFF2-40B4-BE49-F238E27FC236}">
                <a16:creationId xmlns:a16="http://schemas.microsoft.com/office/drawing/2014/main" id="{459BA6DD-480F-4BF8-82AE-031658376B20}"/>
              </a:ext>
            </a:extLst>
          </p:cNvPr>
          <p:cNvPicPr>
            <a:picLocks noChangeAspect="1"/>
          </p:cNvPicPr>
          <p:nvPr/>
        </p:nvPicPr>
        <p:blipFill>
          <a:blip r:embed="rId11"/>
          <a:stretch>
            <a:fillRect/>
          </a:stretch>
        </p:blipFill>
        <p:spPr>
          <a:xfrm>
            <a:off x="9704018" y="2193894"/>
            <a:ext cx="2446475" cy="633860"/>
          </a:xfrm>
          <a:prstGeom prst="rect">
            <a:avLst/>
          </a:prstGeom>
        </p:spPr>
      </p:pic>
      <p:pic>
        <p:nvPicPr>
          <p:cNvPr id="29" name="Picture 28">
            <a:extLst>
              <a:ext uri="{FF2B5EF4-FFF2-40B4-BE49-F238E27FC236}">
                <a16:creationId xmlns:a16="http://schemas.microsoft.com/office/drawing/2014/main" id="{A75A5272-3438-46ED-8782-2F467C1A273F}"/>
              </a:ext>
            </a:extLst>
          </p:cNvPr>
          <p:cNvPicPr>
            <a:picLocks noChangeAspect="1"/>
          </p:cNvPicPr>
          <p:nvPr/>
        </p:nvPicPr>
        <p:blipFill>
          <a:blip r:embed="rId12"/>
          <a:stretch>
            <a:fillRect/>
          </a:stretch>
        </p:blipFill>
        <p:spPr>
          <a:xfrm>
            <a:off x="9687567" y="2948521"/>
            <a:ext cx="2285999" cy="1145755"/>
          </a:xfrm>
          <a:prstGeom prst="rect">
            <a:avLst/>
          </a:prstGeom>
        </p:spPr>
      </p:pic>
      <p:pic>
        <p:nvPicPr>
          <p:cNvPr id="30" name="Picture 29">
            <a:extLst>
              <a:ext uri="{FF2B5EF4-FFF2-40B4-BE49-F238E27FC236}">
                <a16:creationId xmlns:a16="http://schemas.microsoft.com/office/drawing/2014/main" id="{049DB752-563A-43A2-9309-A1628AB4ED9C}"/>
              </a:ext>
            </a:extLst>
          </p:cNvPr>
          <p:cNvPicPr>
            <a:picLocks noChangeAspect="1"/>
          </p:cNvPicPr>
          <p:nvPr/>
        </p:nvPicPr>
        <p:blipFill rotWithShape="1">
          <a:blip r:embed="rId13"/>
          <a:srcRect l="9793" b="16373"/>
          <a:stretch/>
        </p:blipFill>
        <p:spPr>
          <a:xfrm>
            <a:off x="9687567" y="4930559"/>
            <a:ext cx="2340272" cy="903986"/>
          </a:xfrm>
          <a:prstGeom prst="rect">
            <a:avLst/>
          </a:prstGeom>
        </p:spPr>
      </p:pic>
      <p:pic>
        <p:nvPicPr>
          <p:cNvPr id="31" name="Picture 30">
            <a:extLst>
              <a:ext uri="{FF2B5EF4-FFF2-40B4-BE49-F238E27FC236}">
                <a16:creationId xmlns:a16="http://schemas.microsoft.com/office/drawing/2014/main" id="{B0DDD738-FCA2-4819-A962-A164B8D69795}"/>
              </a:ext>
            </a:extLst>
          </p:cNvPr>
          <p:cNvPicPr>
            <a:picLocks noChangeAspect="1"/>
          </p:cNvPicPr>
          <p:nvPr/>
        </p:nvPicPr>
        <p:blipFill>
          <a:blip r:embed="rId14"/>
          <a:stretch>
            <a:fillRect/>
          </a:stretch>
        </p:blipFill>
        <p:spPr>
          <a:xfrm>
            <a:off x="4701036" y="4239552"/>
            <a:ext cx="2286000" cy="1143000"/>
          </a:xfrm>
          <a:prstGeom prst="rect">
            <a:avLst/>
          </a:prstGeom>
        </p:spPr>
      </p:pic>
      <p:pic>
        <p:nvPicPr>
          <p:cNvPr id="576" name="Picture 575">
            <a:extLst>
              <a:ext uri="{FF2B5EF4-FFF2-40B4-BE49-F238E27FC236}">
                <a16:creationId xmlns:a16="http://schemas.microsoft.com/office/drawing/2014/main" id="{D5FDC19C-8E59-4E3D-991E-5446C5E6AC96}"/>
              </a:ext>
            </a:extLst>
          </p:cNvPr>
          <p:cNvPicPr>
            <a:picLocks noChangeAspect="1"/>
          </p:cNvPicPr>
          <p:nvPr/>
        </p:nvPicPr>
        <p:blipFill>
          <a:blip r:embed="rId15"/>
          <a:stretch>
            <a:fillRect/>
          </a:stretch>
        </p:blipFill>
        <p:spPr>
          <a:xfrm>
            <a:off x="6073814" y="2277421"/>
            <a:ext cx="2711904" cy="1525446"/>
          </a:xfrm>
          <a:prstGeom prst="rect">
            <a:avLst/>
          </a:prstGeom>
        </p:spPr>
      </p:pic>
      <p:pic>
        <p:nvPicPr>
          <p:cNvPr id="577" name="Picture 576">
            <a:extLst>
              <a:ext uri="{FF2B5EF4-FFF2-40B4-BE49-F238E27FC236}">
                <a16:creationId xmlns:a16="http://schemas.microsoft.com/office/drawing/2014/main" id="{88DD1604-9B10-4684-BEBC-05AE8555EC9E}"/>
              </a:ext>
            </a:extLst>
          </p:cNvPr>
          <p:cNvPicPr>
            <a:picLocks noChangeAspect="1"/>
          </p:cNvPicPr>
          <p:nvPr/>
        </p:nvPicPr>
        <p:blipFill rotWithShape="1">
          <a:blip r:embed="rId16"/>
          <a:srcRect l="15406" t="11193" r="16148" b="12296"/>
          <a:stretch/>
        </p:blipFill>
        <p:spPr>
          <a:xfrm>
            <a:off x="4395990" y="2217178"/>
            <a:ext cx="1525567" cy="1574120"/>
          </a:xfrm>
          <a:prstGeom prst="rect">
            <a:avLst/>
          </a:prstGeom>
        </p:spPr>
      </p:pic>
      <p:sp>
        <p:nvSpPr>
          <p:cNvPr id="583" name="Rectangle 582">
            <a:extLst>
              <a:ext uri="{FF2B5EF4-FFF2-40B4-BE49-F238E27FC236}">
                <a16:creationId xmlns:a16="http://schemas.microsoft.com/office/drawing/2014/main" id="{9B2A1115-2960-48A0-AC41-B4F94E315CDC}"/>
              </a:ext>
            </a:extLst>
          </p:cNvPr>
          <p:cNvSpPr/>
          <p:nvPr/>
        </p:nvSpPr>
        <p:spPr>
          <a:xfrm>
            <a:off x="3971382" y="1363221"/>
            <a:ext cx="5117313" cy="2586527"/>
          </a:xfrm>
          <a:prstGeom prst="rect">
            <a:avLst/>
          </a:prstGeom>
          <a:noFill/>
          <a:ln w="12700">
            <a:solidFill>
              <a:srgbClr val="DDE4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508CFA8-DA08-4FB0-87C5-66484DC94578}"/>
              </a:ext>
            </a:extLst>
          </p:cNvPr>
          <p:cNvSpPr/>
          <p:nvPr/>
        </p:nvSpPr>
        <p:spPr>
          <a:xfrm>
            <a:off x="3971381" y="4058685"/>
            <a:ext cx="5117313" cy="2586527"/>
          </a:xfrm>
          <a:prstGeom prst="rect">
            <a:avLst/>
          </a:prstGeom>
          <a:noFill/>
          <a:ln w="12700">
            <a:solidFill>
              <a:srgbClr val="DDE4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564508D-96EE-4608-967A-649FB7E6108B}"/>
              </a:ext>
            </a:extLst>
          </p:cNvPr>
          <p:cNvSpPr/>
          <p:nvPr/>
        </p:nvSpPr>
        <p:spPr>
          <a:xfrm>
            <a:off x="58732" y="4058684"/>
            <a:ext cx="3790921" cy="2586527"/>
          </a:xfrm>
          <a:prstGeom prst="rect">
            <a:avLst/>
          </a:prstGeom>
          <a:noFill/>
          <a:ln w="12700">
            <a:solidFill>
              <a:srgbClr val="DDE4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4C914BC-80E3-443A-BDC1-2DE93079CF1B}"/>
              </a:ext>
            </a:extLst>
          </p:cNvPr>
          <p:cNvSpPr/>
          <p:nvPr/>
        </p:nvSpPr>
        <p:spPr>
          <a:xfrm>
            <a:off x="26826" y="1363220"/>
            <a:ext cx="3790921" cy="2586527"/>
          </a:xfrm>
          <a:prstGeom prst="rect">
            <a:avLst/>
          </a:prstGeom>
          <a:noFill/>
          <a:ln w="12700">
            <a:solidFill>
              <a:srgbClr val="DDE4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580;p24">
            <a:extLst>
              <a:ext uri="{FF2B5EF4-FFF2-40B4-BE49-F238E27FC236}">
                <a16:creationId xmlns:a16="http://schemas.microsoft.com/office/drawing/2014/main" id="{86D7761C-F9B0-4D8F-BF04-7E226F28457F}"/>
              </a:ext>
            </a:extLst>
          </p:cNvPr>
          <p:cNvSpPr/>
          <p:nvPr/>
        </p:nvSpPr>
        <p:spPr>
          <a:xfrm>
            <a:off x="375853" y="112737"/>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6"/>
          <p:cNvSpPr txBox="1"/>
          <p:nvPr/>
        </p:nvSpPr>
        <p:spPr>
          <a:xfrm>
            <a:off x="1172013" y="117330"/>
            <a:ext cx="10845815" cy="4263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Gill Sans"/>
              <a:buNone/>
            </a:pPr>
            <a:r>
              <a:rPr lang="en-US" sz="2400" b="1" dirty="0">
                <a:solidFill>
                  <a:srgbClr val="0070C0"/>
                </a:solidFill>
                <a:latin typeface="Candara" panose="020E0502030303020204" pitchFamily="34" charset="0"/>
                <a:ea typeface="Gill Sans"/>
                <a:cs typeface="Gill Sans"/>
                <a:sym typeface="Gill Sans"/>
              </a:rPr>
              <a:t>Recent Market Trends</a:t>
            </a:r>
            <a:endParaRPr dirty="0">
              <a:solidFill>
                <a:srgbClr val="0070C0"/>
              </a:solidFill>
              <a:latin typeface="Candara" panose="020E0502030303020204" pitchFamily="34" charset="0"/>
            </a:endParaRPr>
          </a:p>
        </p:txBody>
      </p:sp>
      <p:sp>
        <p:nvSpPr>
          <p:cNvPr id="602" name="Google Shape;602;p26"/>
          <p:cNvSpPr txBox="1"/>
          <p:nvPr/>
        </p:nvSpPr>
        <p:spPr>
          <a:xfrm>
            <a:off x="0" y="6609620"/>
            <a:ext cx="1021976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Source: Walden Group Report 2018, Literature Search, Genesis Team Analysis</a:t>
            </a:r>
            <a:endParaRPr/>
          </a:p>
        </p:txBody>
      </p:sp>
      <p:pic>
        <p:nvPicPr>
          <p:cNvPr id="603" name="Google Shape;603;p26"/>
          <p:cNvPicPr preferRelativeResize="0"/>
          <p:nvPr/>
        </p:nvPicPr>
        <p:blipFill rotWithShape="1">
          <a:blip r:embed="rId3">
            <a:alphaModFix/>
          </a:blip>
          <a:srcRect/>
          <a:stretch/>
        </p:blipFill>
        <p:spPr>
          <a:xfrm>
            <a:off x="769479" y="647300"/>
            <a:ext cx="7660064" cy="5628715"/>
          </a:xfrm>
          <a:prstGeom prst="rect">
            <a:avLst/>
          </a:prstGeom>
          <a:noFill/>
          <a:ln>
            <a:noFill/>
          </a:ln>
        </p:spPr>
      </p:pic>
      <p:sp>
        <p:nvSpPr>
          <p:cNvPr id="604" name="Google Shape;604;p26"/>
          <p:cNvSpPr txBox="1"/>
          <p:nvPr/>
        </p:nvSpPr>
        <p:spPr>
          <a:xfrm>
            <a:off x="653143" y="768216"/>
            <a:ext cx="11364685" cy="28719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400"/>
              <a:buFont typeface="Candara"/>
              <a:buNone/>
            </a:pPr>
            <a:r>
              <a:rPr lang="en-US" sz="1400" b="1">
                <a:solidFill>
                  <a:schemeClr val="dk2"/>
                </a:solidFill>
                <a:latin typeface="Candara"/>
                <a:ea typeface="Candara"/>
                <a:cs typeface="Candara"/>
                <a:sym typeface="Candara"/>
              </a:rPr>
              <a:t>              Medical Device Firms Continue To Command High Multiples</a:t>
            </a:r>
            <a:endParaRPr/>
          </a:p>
        </p:txBody>
      </p:sp>
      <p:sp>
        <p:nvSpPr>
          <p:cNvPr id="605" name="Google Shape;605;p26"/>
          <p:cNvSpPr/>
          <p:nvPr/>
        </p:nvSpPr>
        <p:spPr>
          <a:xfrm>
            <a:off x="1162075" y="2830286"/>
            <a:ext cx="7031666" cy="1360714"/>
          </a:xfrm>
          <a:prstGeom prst="rect">
            <a:avLst/>
          </a:pr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6" name="Google Shape;606;p26"/>
          <p:cNvSpPr txBox="1"/>
          <p:nvPr/>
        </p:nvSpPr>
        <p:spPr>
          <a:xfrm>
            <a:off x="8545879" y="3105834"/>
            <a:ext cx="309095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ndara"/>
                <a:ea typeface="Candara"/>
                <a:cs typeface="Candara"/>
                <a:sym typeface="Candara"/>
              </a:rPr>
              <a:t>Avg. Revenue Multiple: ~6X</a:t>
            </a:r>
            <a:endParaRPr dirty="0"/>
          </a:p>
          <a:p>
            <a:pPr marL="0" marR="0" lvl="0" indent="0" algn="l" rtl="0">
              <a:spcBef>
                <a:spcPts val="0"/>
              </a:spcBef>
              <a:spcAft>
                <a:spcPts val="0"/>
              </a:spcAft>
              <a:buNone/>
            </a:pPr>
            <a:r>
              <a:rPr lang="en-US" sz="1800" dirty="0">
                <a:solidFill>
                  <a:schemeClr val="dk1"/>
                </a:solidFill>
                <a:latin typeface="Candara"/>
                <a:ea typeface="Candara"/>
                <a:cs typeface="Candara"/>
                <a:sym typeface="Candara"/>
              </a:rPr>
              <a:t>Avg. EBITDA Multiple:   </a:t>
            </a:r>
            <a:r>
              <a:rPr lang="en-US" sz="1800" b="1" dirty="0">
                <a:solidFill>
                  <a:schemeClr val="dk1"/>
                </a:solidFill>
                <a:latin typeface="Candara"/>
                <a:ea typeface="Candara"/>
                <a:cs typeface="Candara"/>
                <a:sym typeface="Candara"/>
              </a:rPr>
              <a:t> ~21X</a:t>
            </a:r>
            <a:endParaRPr b="1" dirty="0"/>
          </a:p>
        </p:txBody>
      </p:sp>
      <p:sp>
        <p:nvSpPr>
          <p:cNvPr id="8" name="Google Shape;580;p24">
            <a:extLst>
              <a:ext uri="{FF2B5EF4-FFF2-40B4-BE49-F238E27FC236}">
                <a16:creationId xmlns:a16="http://schemas.microsoft.com/office/drawing/2014/main" id="{2C19DE71-0784-43E0-B963-89E5DC56A88F}"/>
              </a:ext>
            </a:extLst>
          </p:cNvPr>
          <p:cNvSpPr/>
          <p:nvPr/>
        </p:nvSpPr>
        <p:spPr>
          <a:xfrm>
            <a:off x="376884" y="76651"/>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606;p26">
            <a:extLst>
              <a:ext uri="{FF2B5EF4-FFF2-40B4-BE49-F238E27FC236}">
                <a16:creationId xmlns:a16="http://schemas.microsoft.com/office/drawing/2014/main" id="{ACACB4D5-483C-4A36-A134-94D6EEBF3AF8}"/>
              </a:ext>
            </a:extLst>
          </p:cNvPr>
          <p:cNvSpPr txBox="1"/>
          <p:nvPr/>
        </p:nvSpPr>
        <p:spPr>
          <a:xfrm>
            <a:off x="1904683" y="5980167"/>
            <a:ext cx="309095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ndara"/>
                <a:ea typeface="Candara"/>
                <a:cs typeface="Candara"/>
                <a:sym typeface="Candara"/>
              </a:rPr>
              <a:t>Avg. Revenue Multiple: ~6X</a:t>
            </a:r>
            <a:endParaRPr dirty="0"/>
          </a:p>
          <a:p>
            <a:pPr marL="0" marR="0" lvl="0" indent="0" algn="l" rtl="0">
              <a:spcBef>
                <a:spcPts val="0"/>
              </a:spcBef>
              <a:spcAft>
                <a:spcPts val="0"/>
              </a:spcAft>
              <a:buNone/>
            </a:pPr>
            <a:r>
              <a:rPr lang="en-US" sz="1800" dirty="0">
                <a:solidFill>
                  <a:schemeClr val="dk1"/>
                </a:solidFill>
                <a:latin typeface="Candara"/>
                <a:ea typeface="Candara"/>
                <a:cs typeface="Candara"/>
                <a:sym typeface="Candara"/>
              </a:rPr>
              <a:t>Avg. EBITDA Multiple:   </a:t>
            </a:r>
            <a:r>
              <a:rPr lang="en-US" sz="1800" b="1" dirty="0">
                <a:solidFill>
                  <a:schemeClr val="dk1"/>
                </a:solidFill>
                <a:latin typeface="Candara"/>
                <a:ea typeface="Candara"/>
                <a:cs typeface="Candara"/>
                <a:sym typeface="Candara"/>
              </a:rPr>
              <a:t> ~21X</a:t>
            </a:r>
            <a:endParaRPr b="1" dirty="0"/>
          </a:p>
        </p:txBody>
      </p:sp>
      <p:pic>
        <p:nvPicPr>
          <p:cNvPr id="9" name="Picture 8">
            <a:extLst>
              <a:ext uri="{FF2B5EF4-FFF2-40B4-BE49-F238E27FC236}">
                <a16:creationId xmlns:a16="http://schemas.microsoft.com/office/drawing/2014/main" id="{141CBCE8-166D-426B-9778-59D854B824A1}"/>
              </a:ext>
            </a:extLst>
          </p:cNvPr>
          <p:cNvPicPr>
            <a:picLocks noChangeAspect="1"/>
          </p:cNvPicPr>
          <p:nvPr/>
        </p:nvPicPr>
        <p:blipFill>
          <a:blip r:embed="rId2"/>
          <a:stretch>
            <a:fillRect/>
          </a:stretch>
        </p:blipFill>
        <p:spPr>
          <a:xfrm>
            <a:off x="227773" y="1307664"/>
            <a:ext cx="5514751" cy="1758934"/>
          </a:xfrm>
          <a:prstGeom prst="rect">
            <a:avLst/>
          </a:prstGeom>
        </p:spPr>
      </p:pic>
      <p:pic>
        <p:nvPicPr>
          <p:cNvPr id="12" name="Picture 11">
            <a:extLst>
              <a:ext uri="{FF2B5EF4-FFF2-40B4-BE49-F238E27FC236}">
                <a16:creationId xmlns:a16="http://schemas.microsoft.com/office/drawing/2014/main" id="{7C621486-E6DD-4E54-95AE-5037298905A2}"/>
              </a:ext>
            </a:extLst>
          </p:cNvPr>
          <p:cNvPicPr>
            <a:picLocks noChangeAspect="1"/>
          </p:cNvPicPr>
          <p:nvPr/>
        </p:nvPicPr>
        <p:blipFill>
          <a:blip r:embed="rId3"/>
          <a:stretch>
            <a:fillRect/>
          </a:stretch>
        </p:blipFill>
        <p:spPr>
          <a:xfrm>
            <a:off x="227775" y="4062812"/>
            <a:ext cx="5514751" cy="1526134"/>
          </a:xfrm>
          <a:prstGeom prst="rect">
            <a:avLst/>
          </a:prstGeom>
        </p:spPr>
      </p:pic>
      <p:sp>
        <p:nvSpPr>
          <p:cNvPr id="14" name="TextBox 13">
            <a:extLst>
              <a:ext uri="{FF2B5EF4-FFF2-40B4-BE49-F238E27FC236}">
                <a16:creationId xmlns:a16="http://schemas.microsoft.com/office/drawing/2014/main" id="{6BB928BC-F4C8-4F0A-8FC1-EC6550183CEE}"/>
              </a:ext>
            </a:extLst>
          </p:cNvPr>
          <p:cNvSpPr txBox="1"/>
          <p:nvPr/>
        </p:nvSpPr>
        <p:spPr>
          <a:xfrm>
            <a:off x="227772" y="877833"/>
            <a:ext cx="4674163" cy="369332"/>
          </a:xfrm>
          <a:prstGeom prst="rect">
            <a:avLst/>
          </a:prstGeom>
          <a:noFill/>
        </p:spPr>
        <p:txBody>
          <a:bodyPr wrap="square" rtlCol="0">
            <a:spAutoFit/>
          </a:bodyPr>
          <a:lstStyle/>
          <a:p>
            <a:r>
              <a:rPr lang="en-US" dirty="0">
                <a:latin typeface="Candara" panose="020E0502030303020204" pitchFamily="34" charset="0"/>
              </a:rPr>
              <a:t>Global Potential</a:t>
            </a:r>
          </a:p>
        </p:txBody>
      </p:sp>
      <p:sp>
        <p:nvSpPr>
          <p:cNvPr id="15" name="TextBox 14">
            <a:extLst>
              <a:ext uri="{FF2B5EF4-FFF2-40B4-BE49-F238E27FC236}">
                <a16:creationId xmlns:a16="http://schemas.microsoft.com/office/drawing/2014/main" id="{D8CE27BA-B52D-4BBC-A746-2FD0A3C62BA8}"/>
              </a:ext>
            </a:extLst>
          </p:cNvPr>
          <p:cNvSpPr txBox="1"/>
          <p:nvPr/>
        </p:nvSpPr>
        <p:spPr>
          <a:xfrm>
            <a:off x="227773" y="3622852"/>
            <a:ext cx="4674163" cy="369332"/>
          </a:xfrm>
          <a:prstGeom prst="rect">
            <a:avLst/>
          </a:prstGeom>
          <a:noFill/>
        </p:spPr>
        <p:txBody>
          <a:bodyPr wrap="square" rtlCol="0">
            <a:spAutoFit/>
          </a:bodyPr>
          <a:lstStyle/>
          <a:p>
            <a:r>
              <a:rPr lang="en-US" dirty="0">
                <a:latin typeface="Candara" panose="020E0502030303020204" pitchFamily="34" charset="0"/>
              </a:rPr>
              <a:t>USA Realistic Distribution </a:t>
            </a:r>
          </a:p>
        </p:txBody>
      </p:sp>
      <p:graphicFrame>
        <p:nvGraphicFramePr>
          <p:cNvPr id="24" name="Chart 23">
            <a:extLst>
              <a:ext uri="{FF2B5EF4-FFF2-40B4-BE49-F238E27FC236}">
                <a16:creationId xmlns:a16="http://schemas.microsoft.com/office/drawing/2014/main" id="{3214B486-730C-40B0-812D-FA705C221677}"/>
              </a:ext>
            </a:extLst>
          </p:cNvPr>
          <p:cNvGraphicFramePr/>
          <p:nvPr>
            <p:extLst>
              <p:ext uri="{D42A27DB-BD31-4B8C-83A1-F6EECF244321}">
                <p14:modId xmlns:p14="http://schemas.microsoft.com/office/powerpoint/2010/main" val="1177041490"/>
              </p:ext>
            </p:extLst>
          </p:nvPr>
        </p:nvGraphicFramePr>
        <p:xfrm>
          <a:off x="6674177" y="3332122"/>
          <a:ext cx="4769963" cy="35258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C1083FEC-6A96-4104-B689-9E17BB8CD507}"/>
              </a:ext>
            </a:extLst>
          </p:cNvPr>
          <p:cNvGraphicFramePr/>
          <p:nvPr>
            <p:extLst>
              <p:ext uri="{D42A27DB-BD31-4B8C-83A1-F6EECF244321}">
                <p14:modId xmlns:p14="http://schemas.microsoft.com/office/powerpoint/2010/main" val="1668500060"/>
              </p:ext>
            </p:extLst>
          </p:nvPr>
        </p:nvGraphicFramePr>
        <p:xfrm>
          <a:off x="6674175" y="286680"/>
          <a:ext cx="4431649" cy="3137994"/>
        </p:xfrm>
        <a:graphic>
          <a:graphicData uri="http://schemas.openxmlformats.org/drawingml/2006/chart">
            <c:chart xmlns:c="http://schemas.openxmlformats.org/drawingml/2006/chart" xmlns:r="http://schemas.openxmlformats.org/officeDocument/2006/relationships" r:id="rId5"/>
          </a:graphicData>
        </a:graphic>
      </p:graphicFrame>
      <p:sp>
        <p:nvSpPr>
          <p:cNvPr id="31" name="Google Shape;600;p26">
            <a:extLst>
              <a:ext uri="{FF2B5EF4-FFF2-40B4-BE49-F238E27FC236}">
                <a16:creationId xmlns:a16="http://schemas.microsoft.com/office/drawing/2014/main" id="{7F36578C-0618-41DB-B8FE-C3E677716690}"/>
              </a:ext>
            </a:extLst>
          </p:cNvPr>
          <p:cNvSpPr txBox="1"/>
          <p:nvPr/>
        </p:nvSpPr>
        <p:spPr>
          <a:xfrm>
            <a:off x="1172013" y="117330"/>
            <a:ext cx="10845815" cy="4263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Gill Sans"/>
              <a:buNone/>
            </a:pPr>
            <a:r>
              <a:rPr lang="en-US" sz="2400" b="1" dirty="0">
                <a:solidFill>
                  <a:srgbClr val="0070C0"/>
                </a:solidFill>
                <a:latin typeface="Candara" panose="020E0502030303020204" pitchFamily="34" charset="0"/>
                <a:ea typeface="Gill Sans"/>
                <a:cs typeface="Gill Sans"/>
                <a:sym typeface="Gill Sans"/>
              </a:rPr>
              <a:t>Recent Market Trends</a:t>
            </a:r>
            <a:endParaRPr dirty="0">
              <a:solidFill>
                <a:srgbClr val="0070C0"/>
              </a:solidFill>
              <a:latin typeface="Candara" panose="020E0502030303020204" pitchFamily="34" charset="0"/>
            </a:endParaRPr>
          </a:p>
        </p:txBody>
      </p:sp>
      <p:sp>
        <p:nvSpPr>
          <p:cNvPr id="32" name="Google Shape;580;p24">
            <a:extLst>
              <a:ext uri="{FF2B5EF4-FFF2-40B4-BE49-F238E27FC236}">
                <a16:creationId xmlns:a16="http://schemas.microsoft.com/office/drawing/2014/main" id="{E2953672-9357-4A06-92AD-D32D937D98D3}"/>
              </a:ext>
            </a:extLst>
          </p:cNvPr>
          <p:cNvSpPr/>
          <p:nvPr/>
        </p:nvSpPr>
        <p:spPr>
          <a:xfrm>
            <a:off x="375853" y="112737"/>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26717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251B47-104D-4AD6-8D19-809B8AA91B8E}"/>
              </a:ext>
            </a:extLst>
          </p:cNvPr>
          <p:cNvPicPr>
            <a:picLocks noChangeAspect="1"/>
          </p:cNvPicPr>
          <p:nvPr/>
        </p:nvPicPr>
        <p:blipFill rotWithShape="1">
          <a:blip r:embed="rId2"/>
          <a:srcRect l="24695" r="38926"/>
          <a:stretch/>
        </p:blipFill>
        <p:spPr>
          <a:xfrm>
            <a:off x="2325333" y="2800931"/>
            <a:ext cx="1215502" cy="2228649"/>
          </a:xfrm>
          <a:prstGeom prst="rect">
            <a:avLst/>
          </a:prstGeom>
        </p:spPr>
      </p:pic>
      <p:sp>
        <p:nvSpPr>
          <p:cNvPr id="3" name="Google Shape;600;p26">
            <a:extLst>
              <a:ext uri="{FF2B5EF4-FFF2-40B4-BE49-F238E27FC236}">
                <a16:creationId xmlns:a16="http://schemas.microsoft.com/office/drawing/2014/main" id="{572E0C3C-F3BC-4C3A-86CC-A6730B87E231}"/>
              </a:ext>
            </a:extLst>
          </p:cNvPr>
          <p:cNvSpPr txBox="1"/>
          <p:nvPr/>
        </p:nvSpPr>
        <p:spPr>
          <a:xfrm>
            <a:off x="1172013" y="117330"/>
            <a:ext cx="10845815" cy="426399"/>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Gill Sans"/>
              <a:buNone/>
            </a:pPr>
            <a:r>
              <a:rPr lang="en-US" sz="2400" b="1" dirty="0">
                <a:solidFill>
                  <a:srgbClr val="0070C0"/>
                </a:solidFill>
                <a:latin typeface="Candara" panose="020E0502030303020204" pitchFamily="34" charset="0"/>
                <a:sym typeface="Gill Sans"/>
              </a:rPr>
              <a:t>Exit Strategy: Licensing &amp; Acquisition potentials</a:t>
            </a:r>
          </a:p>
          <a:p>
            <a:pPr marL="0" marR="0" lvl="0" indent="0" algn="l" rtl="0">
              <a:lnSpc>
                <a:spcPct val="90000"/>
              </a:lnSpc>
              <a:spcBef>
                <a:spcPts val="0"/>
              </a:spcBef>
              <a:spcAft>
                <a:spcPts val="0"/>
              </a:spcAft>
              <a:buClr>
                <a:schemeClr val="dk1"/>
              </a:buClr>
              <a:buSzPts val="2400"/>
              <a:buFont typeface="Gill Sans"/>
              <a:buNone/>
            </a:pPr>
            <a:r>
              <a:rPr lang="en-US" sz="2000" b="1" dirty="0">
                <a:solidFill>
                  <a:srgbClr val="0070C0"/>
                </a:solidFill>
                <a:latin typeface="Candara" panose="020E0502030303020204" pitchFamily="34" charset="0"/>
                <a:sym typeface="Gill Sans"/>
              </a:rPr>
              <a:t>Each Indication can be separately licensed to a region or partner </a:t>
            </a:r>
            <a:endParaRPr sz="2000" dirty="0">
              <a:solidFill>
                <a:srgbClr val="0070C0"/>
              </a:solidFill>
              <a:latin typeface="Candara" panose="020E0502030303020204" pitchFamily="34" charset="0"/>
            </a:endParaRPr>
          </a:p>
        </p:txBody>
      </p:sp>
      <p:graphicFrame>
        <p:nvGraphicFramePr>
          <p:cNvPr id="8" name="Chart 7">
            <a:extLst>
              <a:ext uri="{FF2B5EF4-FFF2-40B4-BE49-F238E27FC236}">
                <a16:creationId xmlns:a16="http://schemas.microsoft.com/office/drawing/2014/main" id="{A1AA9571-3491-4F88-A345-E3326B63DFB3}"/>
              </a:ext>
            </a:extLst>
          </p:cNvPr>
          <p:cNvGraphicFramePr/>
          <p:nvPr>
            <p:extLst>
              <p:ext uri="{D42A27DB-BD31-4B8C-83A1-F6EECF244321}">
                <p14:modId xmlns:p14="http://schemas.microsoft.com/office/powerpoint/2010/main" val="498273517"/>
              </p:ext>
            </p:extLst>
          </p:nvPr>
        </p:nvGraphicFramePr>
        <p:xfrm>
          <a:off x="159473" y="1936698"/>
          <a:ext cx="5995234" cy="4007876"/>
        </p:xfrm>
        <a:graphic>
          <a:graphicData uri="http://schemas.openxmlformats.org/drawingml/2006/chart">
            <c:chart xmlns:c="http://schemas.openxmlformats.org/drawingml/2006/chart" xmlns:r="http://schemas.openxmlformats.org/officeDocument/2006/relationships" r:id="rId3"/>
          </a:graphicData>
        </a:graphic>
      </p:graphicFrame>
      <p:pic>
        <p:nvPicPr>
          <p:cNvPr id="20" name="Picture 19">
            <a:extLst>
              <a:ext uri="{FF2B5EF4-FFF2-40B4-BE49-F238E27FC236}">
                <a16:creationId xmlns:a16="http://schemas.microsoft.com/office/drawing/2014/main" id="{B68D6BF3-22C1-4175-BA77-4A1E19A0D5C4}"/>
              </a:ext>
            </a:extLst>
          </p:cNvPr>
          <p:cNvPicPr>
            <a:picLocks noChangeAspect="1"/>
          </p:cNvPicPr>
          <p:nvPr/>
        </p:nvPicPr>
        <p:blipFill rotWithShape="1">
          <a:blip r:embed="rId4"/>
          <a:srcRect t="5516" b="13815"/>
          <a:stretch/>
        </p:blipFill>
        <p:spPr>
          <a:xfrm>
            <a:off x="5712160" y="1003137"/>
            <a:ext cx="5316839" cy="3345440"/>
          </a:xfrm>
          <a:prstGeom prst="rect">
            <a:avLst/>
          </a:prstGeom>
        </p:spPr>
      </p:pic>
      <p:pic>
        <p:nvPicPr>
          <p:cNvPr id="64" name="Picture 63">
            <a:extLst>
              <a:ext uri="{FF2B5EF4-FFF2-40B4-BE49-F238E27FC236}">
                <a16:creationId xmlns:a16="http://schemas.microsoft.com/office/drawing/2014/main" id="{EA3CF492-BAEC-4D61-83C0-8D4110A07EBF}"/>
              </a:ext>
            </a:extLst>
          </p:cNvPr>
          <p:cNvPicPr>
            <a:picLocks noChangeAspect="1"/>
          </p:cNvPicPr>
          <p:nvPr/>
        </p:nvPicPr>
        <p:blipFill>
          <a:blip r:embed="rId5"/>
          <a:stretch>
            <a:fillRect/>
          </a:stretch>
        </p:blipFill>
        <p:spPr>
          <a:xfrm>
            <a:off x="8001576" y="4040252"/>
            <a:ext cx="1072094" cy="553228"/>
          </a:xfrm>
          <a:prstGeom prst="rect">
            <a:avLst/>
          </a:prstGeom>
        </p:spPr>
      </p:pic>
      <p:pic>
        <p:nvPicPr>
          <p:cNvPr id="70" name="Picture 69">
            <a:extLst>
              <a:ext uri="{FF2B5EF4-FFF2-40B4-BE49-F238E27FC236}">
                <a16:creationId xmlns:a16="http://schemas.microsoft.com/office/drawing/2014/main" id="{6BC13F35-CAC7-4DB3-9DD4-917D032394D5}"/>
              </a:ext>
            </a:extLst>
          </p:cNvPr>
          <p:cNvPicPr>
            <a:picLocks noChangeAspect="1"/>
          </p:cNvPicPr>
          <p:nvPr/>
        </p:nvPicPr>
        <p:blipFill>
          <a:blip r:embed="rId6"/>
          <a:stretch>
            <a:fillRect/>
          </a:stretch>
        </p:blipFill>
        <p:spPr>
          <a:xfrm>
            <a:off x="6768258" y="4616439"/>
            <a:ext cx="3369550" cy="2151865"/>
          </a:xfrm>
          <a:prstGeom prst="rect">
            <a:avLst/>
          </a:prstGeom>
        </p:spPr>
      </p:pic>
      <p:cxnSp>
        <p:nvCxnSpPr>
          <p:cNvPr id="72" name="Straight Connector 71">
            <a:extLst>
              <a:ext uri="{FF2B5EF4-FFF2-40B4-BE49-F238E27FC236}">
                <a16:creationId xmlns:a16="http://schemas.microsoft.com/office/drawing/2014/main" id="{31C4A1B1-AE70-4809-9AF2-DCA16888640A}"/>
              </a:ext>
            </a:extLst>
          </p:cNvPr>
          <p:cNvCxnSpPr/>
          <p:nvPr/>
        </p:nvCxnSpPr>
        <p:spPr>
          <a:xfrm>
            <a:off x="6673839" y="2116315"/>
            <a:ext cx="1782004" cy="3526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AFEE4E0-F5BC-43EE-9341-A517AC3D949C}"/>
              </a:ext>
            </a:extLst>
          </p:cNvPr>
          <p:cNvCxnSpPr/>
          <p:nvPr/>
        </p:nvCxnSpPr>
        <p:spPr>
          <a:xfrm>
            <a:off x="7057788" y="3327870"/>
            <a:ext cx="1395245" cy="2327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0197ADC-6332-4A53-90C6-DC160CE4E7B4}"/>
              </a:ext>
            </a:extLst>
          </p:cNvPr>
          <p:cNvCxnSpPr/>
          <p:nvPr/>
        </p:nvCxnSpPr>
        <p:spPr>
          <a:xfrm flipH="1">
            <a:off x="8455843" y="1873109"/>
            <a:ext cx="77684" cy="3782017"/>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B545324-4859-4C49-B19A-A9ADAF8AAE6C}"/>
              </a:ext>
            </a:extLst>
          </p:cNvPr>
          <p:cNvCxnSpPr/>
          <p:nvPr/>
        </p:nvCxnSpPr>
        <p:spPr>
          <a:xfrm flipH="1">
            <a:off x="8466750" y="1936698"/>
            <a:ext cx="792166" cy="3706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6A7821-FBC3-4A9C-BCB1-B27C48D5D60F}"/>
              </a:ext>
            </a:extLst>
          </p:cNvPr>
          <p:cNvCxnSpPr/>
          <p:nvPr/>
        </p:nvCxnSpPr>
        <p:spPr>
          <a:xfrm flipH="1">
            <a:off x="8494685" y="3426326"/>
            <a:ext cx="2134613" cy="2216817"/>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F4E53BE-EE4F-4AC8-8F72-A54C67148464}"/>
              </a:ext>
            </a:extLst>
          </p:cNvPr>
          <p:cNvCxnSpPr>
            <a:cxnSpLocks/>
            <a:endCxn id="83" idx="0"/>
          </p:cNvCxnSpPr>
          <p:nvPr/>
        </p:nvCxnSpPr>
        <p:spPr>
          <a:xfrm flipH="1">
            <a:off x="8465016" y="2543870"/>
            <a:ext cx="204818" cy="2977914"/>
          </a:xfrm>
          <a:prstGeom prst="line">
            <a:avLst/>
          </a:prstGeom>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63506BF6-3691-4496-9BC1-FD5A63A7B2CA}"/>
              </a:ext>
            </a:extLst>
          </p:cNvPr>
          <p:cNvSpPr/>
          <p:nvPr/>
        </p:nvSpPr>
        <p:spPr>
          <a:xfrm>
            <a:off x="8360611" y="5521784"/>
            <a:ext cx="208810" cy="23179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CE089E47-0D64-4347-9042-DAEE63DC656C}"/>
              </a:ext>
            </a:extLst>
          </p:cNvPr>
          <p:cNvPicPr>
            <a:picLocks noChangeAspect="1"/>
          </p:cNvPicPr>
          <p:nvPr/>
        </p:nvPicPr>
        <p:blipFill>
          <a:blip r:embed="rId7"/>
          <a:stretch>
            <a:fillRect/>
          </a:stretch>
        </p:blipFill>
        <p:spPr>
          <a:xfrm>
            <a:off x="6646645" y="3915256"/>
            <a:ext cx="768962" cy="768962"/>
          </a:xfrm>
          <a:prstGeom prst="rect">
            <a:avLst/>
          </a:prstGeom>
        </p:spPr>
      </p:pic>
      <p:pic>
        <p:nvPicPr>
          <p:cNvPr id="60" name="Picture 59">
            <a:extLst>
              <a:ext uri="{FF2B5EF4-FFF2-40B4-BE49-F238E27FC236}">
                <a16:creationId xmlns:a16="http://schemas.microsoft.com/office/drawing/2014/main" id="{0274C51B-2324-403C-B54A-FC6124564A0D}"/>
              </a:ext>
            </a:extLst>
          </p:cNvPr>
          <p:cNvPicPr>
            <a:picLocks noChangeAspect="1"/>
          </p:cNvPicPr>
          <p:nvPr/>
        </p:nvPicPr>
        <p:blipFill>
          <a:blip r:embed="rId8"/>
          <a:stretch>
            <a:fillRect/>
          </a:stretch>
        </p:blipFill>
        <p:spPr>
          <a:xfrm>
            <a:off x="6118670" y="5778559"/>
            <a:ext cx="952500" cy="952500"/>
          </a:xfrm>
          <a:prstGeom prst="rect">
            <a:avLst/>
          </a:prstGeom>
        </p:spPr>
      </p:pic>
      <p:pic>
        <p:nvPicPr>
          <p:cNvPr id="63" name="Picture 62">
            <a:extLst>
              <a:ext uri="{FF2B5EF4-FFF2-40B4-BE49-F238E27FC236}">
                <a16:creationId xmlns:a16="http://schemas.microsoft.com/office/drawing/2014/main" id="{021C9880-2917-450D-BEEE-C3088AFD425B}"/>
              </a:ext>
            </a:extLst>
          </p:cNvPr>
          <p:cNvPicPr>
            <a:picLocks noChangeAspect="1"/>
          </p:cNvPicPr>
          <p:nvPr/>
        </p:nvPicPr>
        <p:blipFill>
          <a:blip r:embed="rId9"/>
          <a:stretch>
            <a:fillRect/>
          </a:stretch>
        </p:blipFill>
        <p:spPr>
          <a:xfrm>
            <a:off x="6165614" y="5072763"/>
            <a:ext cx="756301" cy="428611"/>
          </a:xfrm>
          <a:prstGeom prst="rect">
            <a:avLst/>
          </a:prstGeom>
        </p:spPr>
      </p:pic>
      <p:pic>
        <p:nvPicPr>
          <p:cNvPr id="61" name="Picture 60">
            <a:extLst>
              <a:ext uri="{FF2B5EF4-FFF2-40B4-BE49-F238E27FC236}">
                <a16:creationId xmlns:a16="http://schemas.microsoft.com/office/drawing/2014/main" id="{43707F20-EEA6-42A1-A865-6C8891A31416}"/>
              </a:ext>
            </a:extLst>
          </p:cNvPr>
          <p:cNvPicPr>
            <a:picLocks noChangeAspect="1"/>
          </p:cNvPicPr>
          <p:nvPr/>
        </p:nvPicPr>
        <p:blipFill>
          <a:blip r:embed="rId10"/>
          <a:stretch>
            <a:fillRect/>
          </a:stretch>
        </p:blipFill>
        <p:spPr>
          <a:xfrm>
            <a:off x="9398027" y="6174925"/>
            <a:ext cx="834200" cy="556134"/>
          </a:xfrm>
          <a:prstGeom prst="rect">
            <a:avLst/>
          </a:prstGeom>
        </p:spPr>
      </p:pic>
      <p:sp>
        <p:nvSpPr>
          <p:cNvPr id="21" name="Google Shape;580;p24">
            <a:extLst>
              <a:ext uri="{FF2B5EF4-FFF2-40B4-BE49-F238E27FC236}">
                <a16:creationId xmlns:a16="http://schemas.microsoft.com/office/drawing/2014/main" id="{7174E346-2094-4A18-A7C7-E05151247EAB}"/>
              </a:ext>
            </a:extLst>
          </p:cNvPr>
          <p:cNvSpPr/>
          <p:nvPr/>
        </p:nvSpPr>
        <p:spPr>
          <a:xfrm>
            <a:off x="376884" y="76651"/>
            <a:ext cx="785191" cy="516835"/>
          </a:xfrm>
          <a:prstGeom prst="rect">
            <a:avLst/>
          </a:prstGeom>
          <a:solidFill>
            <a:srgbClr val="00B0F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01548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
            <a:extLst>
              <a:ext uri="{FF2B5EF4-FFF2-40B4-BE49-F238E27FC236}">
                <a16:creationId xmlns:a16="http://schemas.microsoft.com/office/drawing/2014/main" id="{4BFCA3CD-2798-5946-B728-B7475E114F6E}"/>
              </a:ext>
            </a:extLst>
          </p:cNvPr>
          <p:cNvSpPr txBox="1">
            <a:spLocks/>
          </p:cNvSpPr>
          <p:nvPr/>
        </p:nvSpPr>
        <p:spPr>
          <a:xfrm>
            <a:off x="11917680" y="6557729"/>
            <a:ext cx="274320" cy="274320"/>
          </a:xfrm>
          <a:prstGeom prst="ellipse">
            <a:avLst/>
          </a:prstGeom>
          <a:solidFill>
            <a:srgbClr val="00B0F0"/>
          </a:solidFill>
          <a:ln w="19050">
            <a:solidFill>
              <a:srgbClr val="FFFFFF"/>
            </a:solidFill>
          </a:ln>
        </p:spPr>
        <p:txBody>
          <a:bodyPr vert="horz" lIns="9144" tIns="9144" rIns="9144" bIns="9144" rtlCol="0" anchor="ctr">
            <a:normAutofit/>
          </a:bodyPr>
          <a:lstStyle>
            <a:defPPr>
              <a:defRPr lang="en-US"/>
            </a:defPPr>
            <a:lvl1pPr marL="0" algn="ctr" defTabSz="914400" rtl="0" eaLnBrk="1" latinLnBrk="0" hangingPunct="1">
              <a:defRPr sz="1200" kern="1200">
                <a:solidFill>
                  <a:schemeClr val="bg1">
                    <a:lumMod val="95000"/>
                  </a:schemeClr>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54ED01-E2A0-4C1E-8E21-014B99041579}" type="slidenum">
              <a:rPr lang="en-US" sz="800">
                <a:solidFill>
                  <a:schemeClr val="bg1"/>
                </a:solidFill>
              </a:rPr>
              <a:pPr/>
              <a:t>39</a:t>
            </a:fld>
            <a:endParaRPr lang="en-US" sz="800" dirty="0">
              <a:solidFill>
                <a:schemeClr val="bg1"/>
              </a:solidFill>
            </a:endParaRPr>
          </a:p>
        </p:txBody>
      </p:sp>
      <p:sp>
        <p:nvSpPr>
          <p:cNvPr id="3" name="Rectangle 2">
            <a:extLst>
              <a:ext uri="{FF2B5EF4-FFF2-40B4-BE49-F238E27FC236}">
                <a16:creationId xmlns:a16="http://schemas.microsoft.com/office/drawing/2014/main" id="{EFD2AC28-9F65-F540-84AC-F7BB23E21E77}"/>
              </a:ext>
            </a:extLst>
          </p:cNvPr>
          <p:cNvSpPr/>
          <p:nvPr/>
        </p:nvSpPr>
        <p:spPr>
          <a:xfrm>
            <a:off x="251533" y="201532"/>
            <a:ext cx="785191" cy="51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7FB31DF-D4D2-0B4A-8EDB-AAB8B1D7AE49}"/>
              </a:ext>
            </a:extLst>
          </p:cNvPr>
          <p:cNvSpPr txBox="1"/>
          <p:nvPr/>
        </p:nvSpPr>
        <p:spPr>
          <a:xfrm>
            <a:off x="266773" y="863863"/>
            <a:ext cx="11788067" cy="3447098"/>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Candara" panose="020E0502030303020204" pitchFamily="34" charset="0"/>
              </a:rPr>
              <a:t>To expedite it’s regulatory, clinical and go to market progress, Genesis is looking to raise </a:t>
            </a:r>
            <a:r>
              <a:rPr lang="en-US" dirty="0">
                <a:solidFill>
                  <a:srgbClr val="00B0F0"/>
                </a:solidFill>
                <a:latin typeface="Candara" panose="020E0502030303020204" pitchFamily="34" charset="0"/>
              </a:rPr>
              <a:t>$1.5 million</a:t>
            </a:r>
            <a:r>
              <a:rPr lang="en-US" dirty="0">
                <a:latin typeface="Candara" panose="020E0502030303020204" pitchFamily="34" charset="0"/>
              </a:rPr>
              <a:t> at a pre-money valuation of </a:t>
            </a:r>
            <a:r>
              <a:rPr lang="en-US" dirty="0">
                <a:solidFill>
                  <a:srgbClr val="00B0F0"/>
                </a:solidFill>
                <a:latin typeface="Candara" panose="020E0502030303020204" pitchFamily="34" charset="0"/>
              </a:rPr>
              <a:t>$15 million</a:t>
            </a:r>
            <a:r>
              <a:rPr lang="en-US" dirty="0">
                <a:latin typeface="Candara" panose="020E0502030303020204" pitchFamily="34" charset="0"/>
              </a:rPr>
              <a:t>. </a:t>
            </a:r>
          </a:p>
          <a:p>
            <a:pPr marL="285750" indent="-285750" algn="just">
              <a:buFont typeface="Arial" panose="020B0604020202020204" pitchFamily="34" charset="0"/>
              <a:buChar char="•"/>
            </a:pPr>
            <a:endParaRPr lang="en-US" sz="1400" dirty="0">
              <a:latin typeface="Candara" panose="020E0502030303020204" pitchFamily="34" charset="0"/>
            </a:endParaRPr>
          </a:p>
          <a:p>
            <a:pPr marL="285750" indent="-285750" algn="just">
              <a:buFont typeface="Arial" panose="020B0604020202020204" pitchFamily="34" charset="0"/>
              <a:buChar char="•"/>
            </a:pPr>
            <a:r>
              <a:rPr lang="en-US" sz="1400" dirty="0">
                <a:latin typeface="Candara" panose="020E0502030303020204" pitchFamily="34" charset="0"/>
              </a:rPr>
              <a:t>The aforementioned investment shall help the firm accomplish specific goals along each of the key value drivers:</a:t>
            </a:r>
          </a:p>
          <a:p>
            <a:pPr marL="1200150" lvl="2" indent="-285750" algn="just">
              <a:buFont typeface="Arial" panose="020B0604020202020204" pitchFamily="34" charset="0"/>
              <a:buChar char="•"/>
            </a:pPr>
            <a:r>
              <a:rPr lang="en-US" sz="1400" dirty="0">
                <a:latin typeface="Candara" panose="020E0502030303020204" pitchFamily="34" charset="0"/>
              </a:rPr>
              <a:t>Launch a market ready product </a:t>
            </a:r>
          </a:p>
          <a:p>
            <a:pPr marL="1200150" lvl="2" indent="-285750" algn="just">
              <a:buFont typeface="Arial" panose="020B0604020202020204" pitchFamily="34" charset="0"/>
              <a:buChar char="•"/>
            </a:pPr>
            <a:r>
              <a:rPr lang="en-US" sz="1400" dirty="0">
                <a:latin typeface="Candara" panose="020E0502030303020204" pitchFamily="34" charset="0"/>
              </a:rPr>
              <a:t>Achieve regulatory approval</a:t>
            </a:r>
          </a:p>
          <a:p>
            <a:pPr marL="1200150" lvl="2" indent="-285750" algn="just">
              <a:buFont typeface="Arial" panose="020B0604020202020204" pitchFamily="34" charset="0"/>
              <a:buChar char="•"/>
            </a:pPr>
            <a:r>
              <a:rPr lang="en-US" sz="1400" dirty="0">
                <a:latin typeface="Candara" panose="020E0502030303020204" pitchFamily="34" charset="0"/>
              </a:rPr>
              <a:t>Conduct clinical research to create new derivative products from the core IP</a:t>
            </a:r>
          </a:p>
          <a:p>
            <a:pPr marL="1200150" lvl="2" indent="-285750" algn="just">
              <a:buFont typeface="Arial" panose="020B0604020202020204" pitchFamily="34" charset="0"/>
              <a:buChar char="•"/>
            </a:pPr>
            <a:r>
              <a:rPr lang="en-US" sz="1400" dirty="0">
                <a:latin typeface="Candara" panose="020E0502030303020204" pitchFamily="34" charset="0"/>
              </a:rPr>
              <a:t>File patents and create additional intellectual property</a:t>
            </a:r>
          </a:p>
          <a:p>
            <a:pPr marL="1200150" lvl="2" indent="-285750" algn="just">
              <a:buFont typeface="Arial" panose="020B0604020202020204" pitchFamily="34" charset="0"/>
              <a:buChar char="•"/>
            </a:pPr>
            <a:r>
              <a:rPr lang="en-US" sz="1400" dirty="0">
                <a:latin typeface="Candara" panose="020E0502030303020204" pitchFamily="34" charset="0"/>
              </a:rPr>
              <a:t>Aggressively create monetization options via licensing, distribution and potential M&amp;A options</a:t>
            </a:r>
          </a:p>
          <a:p>
            <a:pPr marL="1200150" lvl="2" indent="-285750" algn="just">
              <a:buFont typeface="Arial" panose="020B0604020202020204" pitchFamily="34" charset="0"/>
              <a:buChar char="•"/>
            </a:pPr>
            <a:endParaRPr lang="en-US" sz="1400" dirty="0">
              <a:latin typeface="Candara" panose="020E0502030303020204" pitchFamily="34" charset="0"/>
            </a:endParaRPr>
          </a:p>
          <a:p>
            <a:pPr marL="285750" indent="-285750" algn="just">
              <a:buFont typeface="Arial" panose="020B0604020202020204" pitchFamily="34" charset="0"/>
              <a:buChar char="•"/>
            </a:pPr>
            <a:endParaRPr lang="en-US" sz="1400" dirty="0">
              <a:latin typeface="Candara" panose="020E0502030303020204" pitchFamily="34" charset="0"/>
            </a:endParaRPr>
          </a:p>
          <a:p>
            <a:pPr marL="285750" indent="-285750" algn="just">
              <a:buFont typeface="Arial" panose="020B0604020202020204" pitchFamily="34" charset="0"/>
              <a:buChar char="•"/>
            </a:pPr>
            <a:r>
              <a:rPr lang="en-US" sz="1400" dirty="0">
                <a:latin typeface="Candara" panose="020E0502030303020204" pitchFamily="34" charset="0"/>
              </a:rPr>
              <a:t>This presentation further outlines the tremendous progress and innovation the firm has achieved and the plans for usage of funding to continue to make rapid progress.</a:t>
            </a:r>
          </a:p>
          <a:p>
            <a:pPr algn="just"/>
            <a:endParaRPr lang="en-US" sz="1400" dirty="0">
              <a:latin typeface="Candara" panose="020E0502030303020204" pitchFamily="34" charset="0"/>
            </a:endParaRPr>
          </a:p>
          <a:p>
            <a:pPr marL="285750" indent="-285750" algn="just">
              <a:buFont typeface="Arial" panose="020B0604020202020204" pitchFamily="34" charset="0"/>
              <a:buChar char="•"/>
            </a:pPr>
            <a:r>
              <a:rPr lang="en-US" sz="1400" dirty="0">
                <a:latin typeface="Candara" panose="020E0502030303020204" pitchFamily="34" charset="0"/>
              </a:rPr>
              <a:t>We look forward to address any questions, provide additional information and our potential partnership.</a:t>
            </a:r>
          </a:p>
        </p:txBody>
      </p:sp>
      <p:sp>
        <p:nvSpPr>
          <p:cNvPr id="8" name="Title 1">
            <a:extLst>
              <a:ext uri="{FF2B5EF4-FFF2-40B4-BE49-F238E27FC236}">
                <a16:creationId xmlns:a16="http://schemas.microsoft.com/office/drawing/2014/main" id="{4392FB93-100F-4D60-9D22-09E3BEF28440}"/>
              </a:ext>
            </a:extLst>
          </p:cNvPr>
          <p:cNvSpPr txBox="1">
            <a:spLocks/>
          </p:cNvSpPr>
          <p:nvPr/>
        </p:nvSpPr>
        <p:spPr>
          <a:xfrm>
            <a:off x="1253541" y="284790"/>
            <a:ext cx="9108173" cy="482055"/>
          </a:xfrm>
          <a:prstGeom prst="rect">
            <a:avLst/>
          </a:prstGeom>
          <a:noFill/>
          <a:effectLst>
            <a:outerShdw blurRad="50800" dist="38100" dir="2700000" algn="tl" rotWithShape="0">
              <a:prstClr val="black">
                <a:alpha val="40000"/>
              </a:prstClr>
            </a:outerShdw>
          </a:effectLst>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1"/>
                </a:solidFill>
                <a:latin typeface="Candara" panose="020E0502030303020204" pitchFamily="34" charset="0"/>
                <a:cs typeface="Gill Sans Nova Light" panose="020F0302020204030204" pitchFamily="34" charset="0"/>
              </a:rPr>
              <a:t>Investment Offer </a:t>
            </a:r>
          </a:p>
        </p:txBody>
      </p:sp>
    </p:spTree>
    <p:extLst>
      <p:ext uri="{BB962C8B-B14F-4D97-AF65-F5344CB8AC3E}">
        <p14:creationId xmlns:p14="http://schemas.microsoft.com/office/powerpoint/2010/main" val="662569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66C8880-DFA1-4224-9F41-3E86C530745D}"/>
              </a:ext>
            </a:extLst>
          </p:cNvPr>
          <p:cNvPicPr>
            <a:picLocks noChangeAspect="1"/>
          </p:cNvPicPr>
          <p:nvPr/>
        </p:nvPicPr>
        <p:blipFill>
          <a:blip r:embed="rId2"/>
          <a:stretch>
            <a:fillRect/>
          </a:stretch>
        </p:blipFill>
        <p:spPr>
          <a:xfrm>
            <a:off x="3882009" y="457200"/>
            <a:ext cx="4427981" cy="5943600"/>
          </a:xfrm>
          <a:prstGeom prst="rect">
            <a:avLst/>
          </a:prstGeom>
        </p:spPr>
      </p:pic>
    </p:spTree>
    <p:extLst>
      <p:ext uri="{BB962C8B-B14F-4D97-AF65-F5344CB8AC3E}">
        <p14:creationId xmlns:p14="http://schemas.microsoft.com/office/powerpoint/2010/main" val="3471667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7C5057B8-D5A7-744A-BB57-3ABF032D5443}"/>
              </a:ext>
            </a:extLst>
          </p:cNvPr>
          <p:cNvSpPr>
            <a:spLocks noGrp="1"/>
          </p:cNvSpPr>
          <p:nvPr>
            <p:ph type="title"/>
          </p:nvPr>
        </p:nvSpPr>
        <p:spPr>
          <a:xfrm>
            <a:off x="1046663" y="242211"/>
            <a:ext cx="3325640" cy="426399"/>
          </a:xfrm>
          <a:noFill/>
          <a:effectLst>
            <a:outerShdw blurRad="50800" dist="38100" dir="2700000" algn="tl" rotWithShape="0">
              <a:prstClr val="black">
                <a:alpha val="40000"/>
              </a:prstClr>
            </a:outerShdw>
          </a:effectLst>
        </p:spPr>
        <p:txBody>
          <a:bodyPr wrap="square" anchor="t">
            <a:spAutoFit/>
          </a:bodyPr>
          <a:lstStyle/>
          <a:p>
            <a:r>
              <a:rPr lang="en-US" sz="2400" b="1" dirty="0">
                <a:solidFill>
                  <a:srgbClr val="0070C0"/>
                </a:solidFill>
                <a:latin typeface="Candara" panose="020E0502030303020204" pitchFamily="34" charset="0"/>
                <a:cs typeface="Trebuchet MS"/>
              </a:rPr>
              <a:t>Executive Summary</a:t>
            </a:r>
            <a:endParaRPr lang="en-US" sz="2400" b="1" dirty="0">
              <a:solidFill>
                <a:srgbClr val="0070C0"/>
              </a:solidFill>
              <a:latin typeface="Candara" panose="020E0502030303020204" pitchFamily="34" charset="0"/>
            </a:endParaRPr>
          </a:p>
        </p:txBody>
      </p:sp>
      <p:sp>
        <p:nvSpPr>
          <p:cNvPr id="32" name="Slide Number Placeholder 3">
            <a:extLst>
              <a:ext uri="{FF2B5EF4-FFF2-40B4-BE49-F238E27FC236}">
                <a16:creationId xmlns:a16="http://schemas.microsoft.com/office/drawing/2014/main" id="{4BFCA3CD-2798-5946-B728-B7475E114F6E}"/>
              </a:ext>
            </a:extLst>
          </p:cNvPr>
          <p:cNvSpPr txBox="1">
            <a:spLocks/>
          </p:cNvSpPr>
          <p:nvPr/>
        </p:nvSpPr>
        <p:spPr>
          <a:xfrm>
            <a:off x="11917680" y="6557729"/>
            <a:ext cx="274320" cy="274320"/>
          </a:xfrm>
          <a:prstGeom prst="ellipse">
            <a:avLst/>
          </a:prstGeom>
          <a:solidFill>
            <a:srgbClr val="00B0F0"/>
          </a:solidFill>
          <a:ln w="19050">
            <a:solidFill>
              <a:srgbClr val="FFFFFF"/>
            </a:solidFill>
          </a:ln>
        </p:spPr>
        <p:txBody>
          <a:bodyPr vert="horz" lIns="9144" tIns="9144" rIns="9144" bIns="9144" rtlCol="0" anchor="ctr">
            <a:normAutofit/>
          </a:bodyPr>
          <a:lstStyle>
            <a:defPPr>
              <a:defRPr lang="en-US"/>
            </a:defPPr>
            <a:lvl1pPr marL="0" algn="ctr" defTabSz="914400" rtl="0" eaLnBrk="1" latinLnBrk="0" hangingPunct="1">
              <a:defRPr sz="1200" kern="1200">
                <a:solidFill>
                  <a:schemeClr val="bg1">
                    <a:lumMod val="95000"/>
                  </a:schemeClr>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54ED01-E2A0-4C1E-8E21-014B99041579}" type="slidenum">
              <a:rPr lang="en-US" sz="800">
                <a:solidFill>
                  <a:schemeClr val="bg1"/>
                </a:solidFill>
              </a:rPr>
              <a:pPr/>
              <a:t>40</a:t>
            </a:fld>
            <a:endParaRPr lang="en-US" sz="800" dirty="0">
              <a:solidFill>
                <a:schemeClr val="bg1"/>
              </a:solidFill>
            </a:endParaRPr>
          </a:p>
        </p:txBody>
      </p:sp>
      <p:sp>
        <p:nvSpPr>
          <p:cNvPr id="3" name="Rectangle 2">
            <a:extLst>
              <a:ext uri="{FF2B5EF4-FFF2-40B4-BE49-F238E27FC236}">
                <a16:creationId xmlns:a16="http://schemas.microsoft.com/office/drawing/2014/main" id="{EFD2AC28-9F65-F540-84AC-F7BB23E21E77}"/>
              </a:ext>
            </a:extLst>
          </p:cNvPr>
          <p:cNvSpPr/>
          <p:nvPr/>
        </p:nvSpPr>
        <p:spPr>
          <a:xfrm>
            <a:off x="251533" y="201532"/>
            <a:ext cx="785191" cy="51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7FB31DF-D4D2-0B4A-8EDB-AAB8B1D7AE49}"/>
              </a:ext>
            </a:extLst>
          </p:cNvPr>
          <p:cNvSpPr txBox="1"/>
          <p:nvPr/>
        </p:nvSpPr>
        <p:spPr>
          <a:xfrm>
            <a:off x="266773" y="863863"/>
            <a:ext cx="11788067" cy="6124754"/>
          </a:xfrm>
          <a:prstGeom prst="rect">
            <a:avLst/>
          </a:prstGeom>
          <a:noFill/>
        </p:spPr>
        <p:txBody>
          <a:bodyPr wrap="square" rtlCol="0">
            <a:spAutoFit/>
          </a:bodyPr>
          <a:lstStyle/>
          <a:p>
            <a:pPr marL="285750" indent="-285750" algn="just">
              <a:buFont typeface="Arial" panose="020B0604020202020204" pitchFamily="34" charset="0"/>
              <a:buChar char="•"/>
            </a:pPr>
            <a:r>
              <a:rPr lang="en-US" sz="1400" b="1" dirty="0">
                <a:latin typeface="Candara" panose="020E0502030303020204" pitchFamily="34" charset="0"/>
              </a:rPr>
              <a:t>Advanced</a:t>
            </a:r>
            <a:r>
              <a:rPr lang="en-US" sz="1400" dirty="0">
                <a:latin typeface="Candara" panose="020E0502030303020204" pitchFamily="34" charset="0"/>
              </a:rPr>
              <a:t> Global wound care market is large (~$10 Billion) and Total wound care market is valued at $35B growing (5.4% CAGR) rapidly </a:t>
            </a:r>
          </a:p>
          <a:p>
            <a:pPr marL="285750" indent="-285750" algn="just">
              <a:buFont typeface="Arial" panose="020B0604020202020204" pitchFamily="34" charset="0"/>
              <a:buChar char="•"/>
            </a:pPr>
            <a:endParaRPr lang="en-US" sz="1400" dirty="0">
              <a:latin typeface="Candara" panose="020E0502030303020204" pitchFamily="34" charset="0"/>
            </a:endParaRPr>
          </a:p>
          <a:p>
            <a:pPr marL="285750" indent="-285750" algn="just">
              <a:buFont typeface="Arial" panose="020B0604020202020204" pitchFamily="34" charset="0"/>
              <a:buChar char="•"/>
            </a:pPr>
            <a:r>
              <a:rPr lang="en-US" sz="1400" dirty="0">
                <a:latin typeface="Candara" panose="020E0502030303020204" pitchFamily="34" charset="0"/>
              </a:rPr>
              <a:t>Several market forces are driving even more growth momentum</a:t>
            </a:r>
          </a:p>
          <a:p>
            <a:pPr marL="1200150" lvl="2" indent="-285750" algn="just">
              <a:buFont typeface="Arial" panose="020B0604020202020204" pitchFamily="34" charset="0"/>
              <a:buChar char="•"/>
            </a:pPr>
            <a:r>
              <a:rPr lang="en-US" sz="1400" dirty="0">
                <a:latin typeface="Candara" panose="020E0502030303020204" pitchFamily="34" charset="0"/>
              </a:rPr>
              <a:t>Aging population	</a:t>
            </a:r>
          </a:p>
          <a:p>
            <a:pPr marL="1200150" lvl="2" indent="-285750" algn="just">
              <a:buFont typeface="Arial" panose="020B0604020202020204" pitchFamily="34" charset="0"/>
              <a:buChar char="•"/>
            </a:pPr>
            <a:r>
              <a:rPr lang="en-US" sz="1400" dirty="0">
                <a:latin typeface="Candara" panose="020E0502030303020204" pitchFamily="34" charset="0"/>
              </a:rPr>
              <a:t>Sedentary lifestyle and food choices driving obesity and diabetes</a:t>
            </a:r>
          </a:p>
          <a:p>
            <a:pPr marL="1200150" lvl="2" indent="-285750" algn="just">
              <a:buFont typeface="Arial" panose="020B0604020202020204" pitchFamily="34" charset="0"/>
              <a:buChar char="•"/>
            </a:pPr>
            <a:r>
              <a:rPr lang="en-US" sz="1400" dirty="0">
                <a:latin typeface="Candara" panose="020E0502030303020204" pitchFamily="34" charset="0"/>
              </a:rPr>
              <a:t>Increase in ulcers and surgeries</a:t>
            </a:r>
          </a:p>
          <a:p>
            <a:pPr marL="1200150" lvl="2" indent="-285750" algn="just">
              <a:buFont typeface="Arial" panose="020B0604020202020204" pitchFamily="34" charset="0"/>
              <a:buChar char="•"/>
            </a:pPr>
            <a:r>
              <a:rPr lang="en-US" sz="1400" dirty="0">
                <a:latin typeface="Candara" panose="020E0502030303020204" pitchFamily="34" charset="0"/>
              </a:rPr>
              <a:t>Advances in technology</a:t>
            </a:r>
          </a:p>
          <a:p>
            <a:pPr marL="1200150" lvl="2" indent="-285750" algn="just">
              <a:buFont typeface="Arial" panose="020B0604020202020204" pitchFamily="34" charset="0"/>
              <a:buChar char="•"/>
            </a:pPr>
            <a:endParaRPr lang="en-US" sz="1400" dirty="0">
              <a:latin typeface="Candara" panose="020E0502030303020204" pitchFamily="34" charset="0"/>
            </a:endParaRPr>
          </a:p>
          <a:p>
            <a:pPr marL="285750" indent="-285750" algn="just">
              <a:buFont typeface="Arial" panose="020B0604020202020204" pitchFamily="34" charset="0"/>
              <a:buChar char="•"/>
            </a:pPr>
            <a:r>
              <a:rPr lang="en-US" sz="1400" dirty="0">
                <a:latin typeface="Candara" panose="020E0502030303020204" pitchFamily="34" charset="0"/>
              </a:rPr>
              <a:t>Genesis believes that the “visible” wound care market is just the tip of the iceberg.  There is a large, substantial and largely unserved/under served  (“invisible”) market in the USA as well as several other parts of the world including Asia, Middle East and Greater Africa. This market dwarfs the “visible” market in developed economies by 3-4x</a:t>
            </a:r>
          </a:p>
          <a:p>
            <a:pPr marL="285750" indent="-285750" algn="just">
              <a:buFont typeface="Arial" panose="020B0604020202020204" pitchFamily="34" charset="0"/>
              <a:buChar char="•"/>
            </a:pPr>
            <a:endParaRPr lang="en-US" sz="1400" dirty="0">
              <a:latin typeface="Candara" panose="020E0502030303020204" pitchFamily="34" charset="0"/>
            </a:endParaRPr>
          </a:p>
          <a:p>
            <a:pPr marL="285750" indent="-285750" algn="just">
              <a:buFont typeface="Arial" panose="020B0604020202020204" pitchFamily="34" charset="0"/>
              <a:buChar char="•"/>
            </a:pPr>
            <a:r>
              <a:rPr lang="en-US" sz="1400" dirty="0">
                <a:latin typeface="Candara" panose="020E0502030303020204" pitchFamily="34" charset="0"/>
              </a:rPr>
              <a:t>This invisible market is uncaptured/unserved or underserved due to two vital factors</a:t>
            </a:r>
          </a:p>
          <a:p>
            <a:pPr marL="1200150" lvl="2" indent="-285750" algn="just">
              <a:buFont typeface="Arial" panose="020B0604020202020204" pitchFamily="34" charset="0"/>
              <a:buChar char="•"/>
            </a:pPr>
            <a:r>
              <a:rPr lang="en-US" sz="1400" dirty="0">
                <a:latin typeface="Candara" panose="020E0502030303020204" pitchFamily="34" charset="0"/>
              </a:rPr>
              <a:t>High cost of incumbent solutions/options</a:t>
            </a:r>
          </a:p>
          <a:p>
            <a:pPr marL="1200150" lvl="2" indent="-285750" algn="just">
              <a:buFont typeface="Arial" panose="020B0604020202020204" pitchFamily="34" charset="0"/>
              <a:buChar char="•"/>
            </a:pPr>
            <a:r>
              <a:rPr lang="en-US" sz="1400" dirty="0">
                <a:latin typeface="Candara" panose="020E0502030303020204" pitchFamily="34" charset="0"/>
              </a:rPr>
              <a:t>Lack of ease of use/Highly invasive and costly procedures </a:t>
            </a:r>
          </a:p>
          <a:p>
            <a:pPr marL="1200150" lvl="2" indent="-285750" algn="just">
              <a:buFont typeface="Arial" panose="020B0604020202020204" pitchFamily="34" charset="0"/>
              <a:buChar char="•"/>
            </a:pPr>
            <a:endParaRPr lang="en-US" sz="1400" dirty="0">
              <a:latin typeface="Candara" panose="020E0502030303020204" pitchFamily="34" charset="0"/>
            </a:endParaRPr>
          </a:p>
          <a:p>
            <a:pPr marL="285750" indent="-285750" algn="just">
              <a:buFont typeface="Arial" panose="020B0604020202020204" pitchFamily="34" charset="0"/>
              <a:buChar char="•"/>
            </a:pPr>
            <a:r>
              <a:rPr lang="en-US" sz="1400" dirty="0">
                <a:latin typeface="Candara" panose="020E0502030303020204" pitchFamily="34" charset="0"/>
              </a:rPr>
              <a:t>Genesis Pharma’s solution is well positioned to serve both market segments with its clinically and fiscally disruptive  wound care solutions </a:t>
            </a:r>
          </a:p>
          <a:p>
            <a:pPr marL="285750" indent="-285750" algn="just">
              <a:buFont typeface="Arial" panose="020B0604020202020204" pitchFamily="34" charset="0"/>
              <a:buChar char="•"/>
            </a:pPr>
            <a:endParaRPr lang="en-US" sz="1400" dirty="0">
              <a:latin typeface="Candara" panose="020E0502030303020204" pitchFamily="34" charset="0"/>
            </a:endParaRPr>
          </a:p>
          <a:p>
            <a:pPr marL="285750" indent="-285750" algn="just">
              <a:buFont typeface="Arial" panose="020B0604020202020204" pitchFamily="34" charset="0"/>
              <a:buChar char="•"/>
            </a:pPr>
            <a:r>
              <a:rPr lang="en-US" sz="1400" dirty="0">
                <a:latin typeface="Candara" panose="020E0502030303020204" pitchFamily="34" charset="0"/>
              </a:rPr>
              <a:t>The firm has made tremendous progress since our last meeting and is now ready to submit it’s solution to FDA for regulatory approval. Firm has already studied and established the reimbursement cost codes, thus ensuring a clear payment model for providers.  Lastly, on clinical front, the firm has an active pipeline of potential patents and additional research studies to be conducted</a:t>
            </a:r>
          </a:p>
          <a:p>
            <a:pPr marL="285750" indent="-285750" algn="just">
              <a:buFont typeface="Arial" panose="020B0604020202020204" pitchFamily="34" charset="0"/>
              <a:buChar char="•"/>
            </a:pPr>
            <a:endParaRPr lang="en-US" sz="1400" dirty="0">
              <a:latin typeface="Candara" panose="020E0502030303020204" pitchFamily="34" charset="0"/>
            </a:endParaRPr>
          </a:p>
          <a:p>
            <a:pPr marL="285750" indent="-285750" algn="just">
              <a:buFont typeface="Arial" panose="020B0604020202020204" pitchFamily="34" charset="0"/>
              <a:buChar char="•"/>
            </a:pPr>
            <a:r>
              <a:rPr lang="en-US" sz="1400" dirty="0">
                <a:latin typeface="Candara" panose="020E0502030303020204" pitchFamily="34" charset="0"/>
              </a:rPr>
              <a:t>To expedite it’s regulatory and go to market process, Genesis is looking to raise $1.5 million at a pre-money valuation of $15 million. The forthcoming pages in this presentation outline the tremendous progress and innovation the firm has achieved and the plans for usage of funding to continue to make rapid progress </a:t>
            </a:r>
          </a:p>
          <a:p>
            <a:pPr marL="285750" indent="-285750" algn="just">
              <a:buFont typeface="Arial" panose="020B0604020202020204" pitchFamily="34" charset="0"/>
              <a:buChar char="•"/>
            </a:pPr>
            <a:endParaRPr lang="en-US" sz="1400" dirty="0">
              <a:latin typeface="Candara" panose="020E0502030303020204" pitchFamily="34" charset="0"/>
            </a:endParaRPr>
          </a:p>
          <a:p>
            <a:pPr marL="285750" indent="-285750" algn="just">
              <a:buFont typeface="Arial" panose="020B0604020202020204" pitchFamily="34" charset="0"/>
              <a:buChar char="•"/>
            </a:pPr>
            <a:r>
              <a:rPr lang="en-US" sz="1400" dirty="0">
                <a:latin typeface="Candara" panose="020E0502030303020204" pitchFamily="34" charset="0"/>
              </a:rPr>
              <a:t>We look forward to address any questions, provide additional information and our potential partnership </a:t>
            </a:r>
          </a:p>
        </p:txBody>
      </p:sp>
      <p:sp>
        <p:nvSpPr>
          <p:cNvPr id="6" name="TextBox 5">
            <a:extLst>
              <a:ext uri="{FF2B5EF4-FFF2-40B4-BE49-F238E27FC236}">
                <a16:creationId xmlns:a16="http://schemas.microsoft.com/office/drawing/2014/main" id="{20C1B751-4435-45C5-B9FC-D957B70D7242}"/>
              </a:ext>
            </a:extLst>
          </p:cNvPr>
          <p:cNvSpPr txBox="1"/>
          <p:nvPr/>
        </p:nvSpPr>
        <p:spPr>
          <a:xfrm>
            <a:off x="0" y="6656468"/>
            <a:ext cx="9769469" cy="256765"/>
          </a:xfrm>
          <a:prstGeom prst="rect">
            <a:avLst/>
          </a:prstGeom>
          <a:noFill/>
        </p:spPr>
        <p:txBody>
          <a:bodyPr wrap="square" lIns="101882" tIns="50941" rIns="101882" bIns="50941" rtlCol="0">
            <a:spAutoFit/>
          </a:bodyPr>
          <a:lstStyle/>
          <a:p>
            <a:r>
              <a:rPr lang="en-US" sz="1000" dirty="0">
                <a:latin typeface="Franklin Gothic Book"/>
                <a:cs typeface="Franklin Gothic Book"/>
              </a:rPr>
              <a:t>Sources: *JAMA, **Wound Research Foundation, ***CDC, #CMS, Genesis Pharma Team Analysis</a:t>
            </a:r>
          </a:p>
        </p:txBody>
      </p:sp>
    </p:spTree>
    <p:extLst>
      <p:ext uri="{BB962C8B-B14F-4D97-AF65-F5344CB8AC3E}">
        <p14:creationId xmlns:p14="http://schemas.microsoft.com/office/powerpoint/2010/main" val="216230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7C5057B8-D5A7-744A-BB57-3ABF032D5443}"/>
              </a:ext>
            </a:extLst>
          </p:cNvPr>
          <p:cNvSpPr>
            <a:spLocks noGrp="1"/>
          </p:cNvSpPr>
          <p:nvPr>
            <p:ph type="title"/>
          </p:nvPr>
        </p:nvSpPr>
        <p:spPr>
          <a:xfrm>
            <a:off x="1046663" y="378845"/>
            <a:ext cx="1852510" cy="426399"/>
          </a:xfrm>
          <a:noFill/>
          <a:effectLst>
            <a:outerShdw blurRad="50800" dist="38100" dir="2700000" algn="tl" rotWithShape="0">
              <a:prstClr val="black">
                <a:alpha val="40000"/>
              </a:prstClr>
            </a:outerShdw>
          </a:effectLst>
        </p:spPr>
        <p:txBody>
          <a:bodyPr wrap="square" anchor="t">
            <a:spAutoFit/>
          </a:bodyPr>
          <a:lstStyle/>
          <a:p>
            <a:r>
              <a:rPr lang="en-US" sz="2400" b="1" dirty="0">
                <a:solidFill>
                  <a:srgbClr val="0070C0"/>
                </a:solidFill>
                <a:latin typeface="Candara" panose="020E0502030303020204" pitchFamily="34" charset="0"/>
                <a:cs typeface="Trebuchet MS"/>
              </a:rPr>
              <a:t>Disclosure</a:t>
            </a:r>
            <a:endParaRPr lang="en-US" sz="2400" b="1" dirty="0">
              <a:solidFill>
                <a:srgbClr val="0070C0"/>
              </a:solidFill>
              <a:latin typeface="Candara" panose="020E0502030303020204" pitchFamily="34" charset="0"/>
            </a:endParaRPr>
          </a:p>
        </p:txBody>
      </p:sp>
      <p:sp>
        <p:nvSpPr>
          <p:cNvPr id="32" name="Slide Number Placeholder 3">
            <a:extLst>
              <a:ext uri="{FF2B5EF4-FFF2-40B4-BE49-F238E27FC236}">
                <a16:creationId xmlns:a16="http://schemas.microsoft.com/office/drawing/2014/main" id="{4BFCA3CD-2798-5946-B728-B7475E114F6E}"/>
              </a:ext>
            </a:extLst>
          </p:cNvPr>
          <p:cNvSpPr txBox="1">
            <a:spLocks/>
          </p:cNvSpPr>
          <p:nvPr/>
        </p:nvSpPr>
        <p:spPr>
          <a:xfrm>
            <a:off x="11917680" y="6557729"/>
            <a:ext cx="274320" cy="274320"/>
          </a:xfrm>
          <a:prstGeom prst="ellipse">
            <a:avLst/>
          </a:prstGeom>
          <a:solidFill>
            <a:srgbClr val="00B0F0"/>
          </a:solidFill>
          <a:ln w="19050">
            <a:solidFill>
              <a:srgbClr val="FFFFFF"/>
            </a:solidFill>
          </a:ln>
        </p:spPr>
        <p:txBody>
          <a:bodyPr vert="horz" lIns="9144" tIns="9144" rIns="9144" bIns="9144" rtlCol="0" anchor="ctr">
            <a:normAutofit/>
          </a:bodyPr>
          <a:lstStyle>
            <a:defPPr>
              <a:defRPr lang="en-US"/>
            </a:defPPr>
            <a:lvl1pPr marL="0" algn="ctr" defTabSz="914400" rtl="0" eaLnBrk="1" latinLnBrk="0" hangingPunct="1">
              <a:defRPr sz="1200" kern="1200">
                <a:solidFill>
                  <a:schemeClr val="bg1">
                    <a:lumMod val="95000"/>
                  </a:schemeClr>
                </a:solidFill>
                <a:latin typeface="Trebuchet MS" charset="0"/>
                <a:ea typeface="Trebuchet MS" charset="0"/>
                <a:cs typeface="Trebuchet M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54ED01-E2A0-4C1E-8E21-014B99041579}" type="slidenum">
              <a:rPr lang="en-US" sz="800">
                <a:solidFill>
                  <a:schemeClr val="bg1"/>
                </a:solidFill>
              </a:rPr>
              <a:pPr/>
              <a:t>41</a:t>
            </a:fld>
            <a:endParaRPr lang="en-US" sz="800" dirty="0">
              <a:solidFill>
                <a:schemeClr val="bg1"/>
              </a:solidFill>
            </a:endParaRPr>
          </a:p>
        </p:txBody>
      </p:sp>
      <p:sp>
        <p:nvSpPr>
          <p:cNvPr id="3" name="Rectangle 2">
            <a:extLst>
              <a:ext uri="{FF2B5EF4-FFF2-40B4-BE49-F238E27FC236}">
                <a16:creationId xmlns:a16="http://schemas.microsoft.com/office/drawing/2014/main" id="{EFD2AC28-9F65-F540-84AC-F7BB23E21E77}"/>
              </a:ext>
            </a:extLst>
          </p:cNvPr>
          <p:cNvSpPr/>
          <p:nvPr/>
        </p:nvSpPr>
        <p:spPr>
          <a:xfrm>
            <a:off x="251533" y="338166"/>
            <a:ext cx="785191" cy="51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7FB31DF-D4D2-0B4A-8EDB-AAB8B1D7AE49}"/>
              </a:ext>
            </a:extLst>
          </p:cNvPr>
          <p:cNvSpPr txBox="1"/>
          <p:nvPr/>
        </p:nvSpPr>
        <p:spPr>
          <a:xfrm>
            <a:off x="251533" y="1684238"/>
            <a:ext cx="11788067" cy="1569660"/>
          </a:xfrm>
          <a:prstGeom prst="rect">
            <a:avLst/>
          </a:prstGeom>
          <a:noFill/>
        </p:spPr>
        <p:txBody>
          <a:bodyPr wrap="square" rtlCol="0">
            <a:spAutoFit/>
          </a:bodyPr>
          <a:lstStyle/>
          <a:p>
            <a:pPr algn="just"/>
            <a:r>
              <a:rPr lang="en-US" sz="1200" spc="10" dirty="0">
                <a:solidFill>
                  <a:srgbClr val="26282A"/>
                </a:solidFill>
                <a:latin typeface="Candara" panose="020E0502030303020204" pitchFamily="34" charset="0"/>
                <a:ea typeface="Calibri" panose="020F0502020204030204" pitchFamily="34" charset="0"/>
              </a:rPr>
              <a:t>DISCLAIMER:  All statements in this release that are not strictly historical facts are "forward-looking statements." Such forward-looking statements are based on </a:t>
            </a:r>
            <a:r>
              <a:rPr lang="en-US" sz="1200" spc="10" dirty="0">
                <a:latin typeface="Candara" panose="020E0502030303020204" pitchFamily="34" charset="0"/>
                <a:ea typeface="Calibri" panose="020F0502020204030204" pitchFamily="34" charset="0"/>
              </a:rPr>
              <a:t>Genesis Pharmaceuticals’</a:t>
            </a:r>
            <a:r>
              <a:rPr lang="en-US" sz="1200" spc="10" dirty="0">
                <a:solidFill>
                  <a:srgbClr val="26282A"/>
                </a:solidFill>
                <a:latin typeface="Candara" panose="020E0502030303020204" pitchFamily="34" charset="0"/>
                <a:ea typeface="Calibri" panose="020F0502020204030204" pitchFamily="34" charset="0"/>
              </a:rPr>
              <a:t> current assumptions, beliefs and expectations, and involve risks, uncertainties and other factors that may cause </a:t>
            </a:r>
            <a:r>
              <a:rPr lang="en-US" sz="1200" spc="10" dirty="0">
                <a:latin typeface="Candara" panose="020E0502030303020204" pitchFamily="34" charset="0"/>
                <a:ea typeface="Calibri" panose="020F0502020204030204" pitchFamily="34" charset="0"/>
              </a:rPr>
              <a:t>Genesis Pharmaceuticals’</a:t>
            </a:r>
            <a:r>
              <a:rPr lang="en-US" sz="1200" spc="10" dirty="0">
                <a:solidFill>
                  <a:srgbClr val="26282A"/>
                </a:solidFill>
                <a:latin typeface="Candara" panose="020E0502030303020204" pitchFamily="34" charset="0"/>
                <a:ea typeface="Calibri" panose="020F0502020204030204" pitchFamily="34" charset="0"/>
              </a:rPr>
              <a:t> actual results to be materially different from any results expressed or implied by such forward-looking statements. Risks, uncertainties, and other factors that could cause or contribute to such differences include, but are not limited to: ongoing and future intellectual property enforcement actions; the ability to successfully litigate or settle claims of patent infringement; </a:t>
            </a:r>
            <a:r>
              <a:rPr lang="en-US" sz="1200" spc="10" dirty="0">
                <a:latin typeface="Candara" panose="020E0502030303020204" pitchFamily="34" charset="0"/>
                <a:ea typeface="Calibri" panose="020F0502020204030204" pitchFamily="34" charset="0"/>
              </a:rPr>
              <a:t>Genesis Pharmaceuticals’</a:t>
            </a:r>
            <a:r>
              <a:rPr lang="en-US" sz="1200" spc="10" dirty="0">
                <a:solidFill>
                  <a:srgbClr val="26282A"/>
                </a:solidFill>
                <a:latin typeface="Candara" panose="020E0502030303020204" pitchFamily="34" charset="0"/>
                <a:ea typeface="Calibri" panose="020F0502020204030204" pitchFamily="34" charset="0"/>
              </a:rPr>
              <a:t> ability to obtain necessary financing, generate sufficient cash flow, and maintain appropriate indebtedness; and the increasing development of market competition. </a:t>
            </a:r>
            <a:r>
              <a:rPr lang="en-US" sz="1200" spc="10" dirty="0">
                <a:latin typeface="Candara" panose="020E0502030303020204" pitchFamily="34" charset="0"/>
                <a:ea typeface="Calibri" panose="020F0502020204030204" pitchFamily="34" charset="0"/>
              </a:rPr>
              <a:t>Genesis Pharmaceuticals</a:t>
            </a:r>
            <a:r>
              <a:rPr lang="en-US" sz="1200" spc="10" dirty="0">
                <a:solidFill>
                  <a:srgbClr val="26282A"/>
                </a:solidFill>
                <a:latin typeface="Candara" panose="020E0502030303020204" pitchFamily="34" charset="0"/>
                <a:ea typeface="Calibri" panose="020F0502020204030204" pitchFamily="34" charset="0"/>
              </a:rPr>
              <a:t> is providing this information as of the date of this release</a:t>
            </a:r>
            <a:r>
              <a:rPr lang="en-US" sz="1200" spc="10" dirty="0">
                <a:latin typeface="Candara" panose="020E0502030303020204" pitchFamily="34" charset="0"/>
                <a:ea typeface="Calibri" panose="020F0502020204030204" pitchFamily="34" charset="0"/>
              </a:rPr>
              <a:t> of this presentation</a:t>
            </a:r>
            <a:r>
              <a:rPr lang="en-US" sz="1200" spc="10" dirty="0">
                <a:solidFill>
                  <a:srgbClr val="26282A"/>
                </a:solidFill>
                <a:latin typeface="Candara" panose="020E0502030303020204" pitchFamily="34" charset="0"/>
                <a:ea typeface="Calibri" panose="020F0502020204030204" pitchFamily="34" charset="0"/>
              </a:rPr>
              <a:t> and, except as required by law, does not undertake any obligation to update any forward-looking statements contained herein as a result of new information, future events or otherwise.</a:t>
            </a:r>
            <a:endParaRPr lang="en-US" sz="1200" dirty="0">
              <a:latin typeface="Candara" panose="020E0502030303020204" pitchFamily="34" charset="0"/>
              <a:ea typeface="Calibri" panose="020F0502020204030204" pitchFamily="34" charset="0"/>
            </a:endParaRPr>
          </a:p>
          <a:p>
            <a:pPr algn="just"/>
            <a:endParaRPr lang="en-US" sz="1200" dirty="0">
              <a:latin typeface="Candara" panose="020E0502030303020204" pitchFamily="34" charset="0"/>
            </a:endParaRPr>
          </a:p>
        </p:txBody>
      </p:sp>
    </p:spTree>
    <p:extLst>
      <p:ext uri="{BB962C8B-B14F-4D97-AF65-F5344CB8AC3E}">
        <p14:creationId xmlns:p14="http://schemas.microsoft.com/office/powerpoint/2010/main" val="2055299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7192407-2C14-4874-9A07-D1C5E15C29CA}"/>
              </a:ext>
            </a:extLst>
          </p:cNvPr>
          <p:cNvPicPr>
            <a:picLocks noChangeAspect="1"/>
          </p:cNvPicPr>
          <p:nvPr/>
        </p:nvPicPr>
        <p:blipFill>
          <a:blip r:embed="rId2"/>
          <a:stretch>
            <a:fillRect/>
          </a:stretch>
        </p:blipFill>
        <p:spPr>
          <a:xfrm>
            <a:off x="3859721" y="457200"/>
            <a:ext cx="4472558" cy="5943600"/>
          </a:xfrm>
          <a:prstGeom prst="rect">
            <a:avLst/>
          </a:prstGeom>
        </p:spPr>
      </p:pic>
    </p:spTree>
    <p:extLst>
      <p:ext uri="{BB962C8B-B14F-4D97-AF65-F5344CB8AC3E}">
        <p14:creationId xmlns:p14="http://schemas.microsoft.com/office/powerpoint/2010/main" val="1818949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DBD0901-BED5-4C1E-91E5-77FAEBAF6925}"/>
              </a:ext>
            </a:extLst>
          </p:cNvPr>
          <p:cNvPicPr>
            <a:picLocks noChangeAspect="1"/>
          </p:cNvPicPr>
          <p:nvPr/>
        </p:nvPicPr>
        <p:blipFill>
          <a:blip r:embed="rId2"/>
          <a:stretch>
            <a:fillRect/>
          </a:stretch>
        </p:blipFill>
        <p:spPr>
          <a:xfrm>
            <a:off x="3181350" y="166129"/>
            <a:ext cx="4904039" cy="6510895"/>
          </a:xfrm>
          <a:prstGeom prst="rect">
            <a:avLst/>
          </a:prstGeom>
        </p:spPr>
      </p:pic>
      <p:sp>
        <p:nvSpPr>
          <p:cNvPr id="3" name="TextBox 2">
            <a:extLst>
              <a:ext uri="{FF2B5EF4-FFF2-40B4-BE49-F238E27FC236}">
                <a16:creationId xmlns:a16="http://schemas.microsoft.com/office/drawing/2014/main" id="{0B412AFC-DE83-4E90-A4A3-3E12F231A99B}"/>
              </a:ext>
            </a:extLst>
          </p:cNvPr>
          <p:cNvSpPr txBox="1"/>
          <p:nvPr/>
        </p:nvSpPr>
        <p:spPr>
          <a:xfrm>
            <a:off x="9486899" y="1266825"/>
            <a:ext cx="2295526" cy="523220"/>
          </a:xfrm>
          <a:prstGeom prst="rect">
            <a:avLst/>
          </a:prstGeom>
          <a:noFill/>
        </p:spPr>
        <p:txBody>
          <a:bodyPr wrap="square" rtlCol="0">
            <a:spAutoFit/>
          </a:bodyPr>
          <a:lstStyle/>
          <a:p>
            <a:r>
              <a:rPr lang="en-US" sz="2800" dirty="0"/>
              <a:t>Case Study #2</a:t>
            </a:r>
          </a:p>
        </p:txBody>
      </p:sp>
    </p:spTree>
    <p:extLst>
      <p:ext uri="{BB962C8B-B14F-4D97-AF65-F5344CB8AC3E}">
        <p14:creationId xmlns:p14="http://schemas.microsoft.com/office/powerpoint/2010/main" val="29420053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F95FE8-C00A-430B-B0CA-88961C60CF47}"/>
              </a:ext>
            </a:extLst>
          </p:cNvPr>
          <p:cNvPicPr>
            <a:picLocks noChangeAspect="1"/>
          </p:cNvPicPr>
          <p:nvPr/>
        </p:nvPicPr>
        <p:blipFill>
          <a:blip r:embed="rId2"/>
          <a:stretch>
            <a:fillRect/>
          </a:stretch>
        </p:blipFill>
        <p:spPr>
          <a:xfrm>
            <a:off x="3676650" y="213916"/>
            <a:ext cx="4810125" cy="6392194"/>
          </a:xfrm>
          <a:prstGeom prst="rect">
            <a:avLst/>
          </a:prstGeom>
        </p:spPr>
      </p:pic>
    </p:spTree>
    <p:extLst>
      <p:ext uri="{BB962C8B-B14F-4D97-AF65-F5344CB8AC3E}">
        <p14:creationId xmlns:p14="http://schemas.microsoft.com/office/powerpoint/2010/main" val="252208096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5F7CDE3-1E0E-4ACA-B8E3-7283D2A3A6C2}"/>
              </a:ext>
            </a:extLst>
          </p:cNvPr>
          <p:cNvPicPr>
            <a:picLocks noChangeAspect="1"/>
          </p:cNvPicPr>
          <p:nvPr/>
        </p:nvPicPr>
        <p:blipFill>
          <a:blip r:embed="rId2"/>
          <a:stretch>
            <a:fillRect/>
          </a:stretch>
        </p:blipFill>
        <p:spPr>
          <a:xfrm>
            <a:off x="3676650" y="266451"/>
            <a:ext cx="4838699" cy="6325097"/>
          </a:xfrm>
          <a:prstGeom prst="rect">
            <a:avLst/>
          </a:prstGeom>
        </p:spPr>
      </p:pic>
    </p:spTree>
    <p:extLst>
      <p:ext uri="{BB962C8B-B14F-4D97-AF65-F5344CB8AC3E}">
        <p14:creationId xmlns:p14="http://schemas.microsoft.com/office/powerpoint/2010/main" val="27472842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5A79E9F-A3A2-49F1-8FB2-6BB97F27E6FD}"/>
              </a:ext>
            </a:extLst>
          </p:cNvPr>
          <p:cNvPicPr>
            <a:picLocks noChangeAspect="1"/>
          </p:cNvPicPr>
          <p:nvPr/>
        </p:nvPicPr>
        <p:blipFill>
          <a:blip r:embed="rId2"/>
          <a:stretch>
            <a:fillRect/>
          </a:stretch>
        </p:blipFill>
        <p:spPr>
          <a:xfrm>
            <a:off x="3714750" y="254000"/>
            <a:ext cx="4724400" cy="6299200"/>
          </a:xfrm>
          <a:prstGeom prst="rect">
            <a:avLst/>
          </a:prstGeom>
        </p:spPr>
      </p:pic>
    </p:spTree>
    <p:extLst>
      <p:ext uri="{BB962C8B-B14F-4D97-AF65-F5344CB8AC3E}">
        <p14:creationId xmlns:p14="http://schemas.microsoft.com/office/powerpoint/2010/main" val="110549509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8374</TotalTime>
  <Words>3453</Words>
  <Application>Microsoft Office PowerPoint</Application>
  <PresentationFormat>Widescreen</PresentationFormat>
  <Paragraphs>398</Paragraphs>
  <Slides>41</Slides>
  <Notes>10</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3" baseType="lpstr">
      <vt:lpstr>Arial</vt:lpstr>
      <vt:lpstr>Calibri</vt:lpstr>
      <vt:lpstr>Calibri Light</vt:lpstr>
      <vt:lpstr>Candara</vt:lpstr>
      <vt:lpstr>Franklin Gothic Book</vt:lpstr>
      <vt:lpstr>Gill Sans</vt:lpstr>
      <vt:lpstr>Noto Sans Symbols</vt:lpstr>
      <vt:lpstr>Symbol</vt:lpstr>
      <vt:lpstr>Trebuchet MS</vt:lpstr>
      <vt:lpstr>Wingdings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Executive Summary</vt:lpstr>
      <vt:lpstr>Disclosure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Brendan ridings</dc:creator>
  <cp:lastModifiedBy>Monif Matouk</cp:lastModifiedBy>
  <cp:revision>98</cp:revision>
  <dcterms:created xsi:type="dcterms:W3CDTF">2019-08-10T12:30:38Z</dcterms:created>
  <dcterms:modified xsi:type="dcterms:W3CDTF">2021-03-11T07:55:09Z</dcterms:modified>
</cp:coreProperties>
</file>