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97" r:id="rId3"/>
  </p:sldMasterIdLst>
  <p:notesMasterIdLst>
    <p:notesMasterId r:id="rId25"/>
  </p:notesMasterIdLst>
  <p:sldIdLst>
    <p:sldId id="758" r:id="rId4"/>
    <p:sldId id="352" r:id="rId5"/>
    <p:sldId id="359" r:id="rId6"/>
    <p:sldId id="256" r:id="rId7"/>
    <p:sldId id="383" r:id="rId8"/>
    <p:sldId id="384" r:id="rId9"/>
    <p:sldId id="385" r:id="rId10"/>
    <p:sldId id="386" r:id="rId11"/>
    <p:sldId id="391" r:id="rId12"/>
    <p:sldId id="763" r:id="rId13"/>
    <p:sldId id="770" r:id="rId14"/>
    <p:sldId id="769" r:id="rId15"/>
    <p:sldId id="771" r:id="rId16"/>
    <p:sldId id="764" r:id="rId17"/>
    <p:sldId id="767" r:id="rId18"/>
    <p:sldId id="765" r:id="rId19"/>
    <p:sldId id="766" r:id="rId20"/>
    <p:sldId id="762" r:id="rId21"/>
    <p:sldId id="768" r:id="rId22"/>
    <p:sldId id="759" r:id="rId23"/>
    <p:sldId id="35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13B"/>
    <a:srgbClr val="421C5E"/>
    <a:srgbClr val="4F2270"/>
    <a:srgbClr val="ECECEC"/>
    <a:srgbClr val="F3F3F3"/>
    <a:srgbClr val="B00000"/>
    <a:srgbClr val="9900CC"/>
    <a:srgbClr val="001F36"/>
    <a:srgbClr val="002642"/>
    <a:srgbClr val="F05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5220" autoAdjust="0"/>
  </p:normalViewPr>
  <p:slideViewPr>
    <p:cSldViewPr>
      <p:cViewPr varScale="1">
        <p:scale>
          <a:sx n="78" d="100"/>
          <a:sy n="78" d="100"/>
        </p:scale>
        <p:origin x="806" y="67"/>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240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6B586-92EA-4D9B-AF6E-D7BAE9B15D5B}"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E79A0-8E8A-4469-8A11-66DB578D1213}" type="slidenum">
              <a:rPr lang="en-US" smtClean="0"/>
              <a:t>‹#›</a:t>
            </a:fld>
            <a:endParaRPr lang="en-US"/>
          </a:p>
        </p:txBody>
      </p:sp>
    </p:spTree>
    <p:extLst>
      <p:ext uri="{BB962C8B-B14F-4D97-AF65-F5344CB8AC3E}">
        <p14:creationId xmlns:p14="http://schemas.microsoft.com/office/powerpoint/2010/main" val="157626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morning we are going to learn how the brain likes to learn.  Then we will begin talking about the Science of Reading and the Reading Brain specifically.  I’ll be pulling in the information from the videos you have previewed as we go, but feel free to jump in with questions and comments as we go along.  We learn by making connections to prior learning, right?!  So connecting to this new content in an emotional or personal way (like thinking of your family or students!) will help you learn.  Taking time to have those conversations is critical to the learning process—even when it seems like it is slowing us down.  We can blaze through material, but it does no good if you don’t remember any of it tomorrow…or next week.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381FE-5BE3-486B-B879-FB9331A36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89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Ms. Veatch, just pay attention!”</a:t>
            </a:r>
          </a:p>
          <a:p>
            <a:r>
              <a:rPr lang="en-US" dirty="0"/>
              <a:t>Why being a sage on the stage doesn’t work.</a:t>
            </a:r>
          </a:p>
        </p:txBody>
      </p:sp>
      <p:sp>
        <p:nvSpPr>
          <p:cNvPr id="4" name="Slide Number Placeholder 3"/>
          <p:cNvSpPr>
            <a:spLocks noGrp="1"/>
          </p:cNvSpPr>
          <p:nvPr>
            <p:ph type="sldNum" sz="quarter" idx="5"/>
          </p:nvPr>
        </p:nvSpPr>
        <p:spPr/>
        <p:txBody>
          <a:bodyPr/>
          <a:lstStyle/>
          <a:p>
            <a:fld id="{218E79A0-8E8A-4469-8A11-66DB578D1213}" type="slidenum">
              <a:rPr lang="en-US" smtClean="0"/>
              <a:t>10</a:t>
            </a:fld>
            <a:endParaRPr lang="en-US"/>
          </a:p>
        </p:txBody>
      </p:sp>
    </p:spTree>
    <p:extLst>
      <p:ext uri="{BB962C8B-B14F-4D97-AF65-F5344CB8AC3E}">
        <p14:creationId xmlns:p14="http://schemas.microsoft.com/office/powerpoint/2010/main" val="228160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E79A0-8E8A-4469-8A11-66DB578D1213}" type="slidenum">
              <a:rPr lang="en-US" smtClean="0"/>
              <a:t>11</a:t>
            </a:fld>
            <a:endParaRPr lang="en-US"/>
          </a:p>
        </p:txBody>
      </p:sp>
    </p:spTree>
    <p:extLst>
      <p:ext uri="{BB962C8B-B14F-4D97-AF65-F5344CB8AC3E}">
        <p14:creationId xmlns:p14="http://schemas.microsoft.com/office/powerpoint/2010/main" val="204424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Hypothalamus deep in the brain (temporal lobe) is where long term memory resides.</a:t>
            </a:r>
          </a:p>
        </p:txBody>
      </p:sp>
      <p:sp>
        <p:nvSpPr>
          <p:cNvPr id="4" name="Slide Number Placeholder 3"/>
          <p:cNvSpPr>
            <a:spLocks noGrp="1"/>
          </p:cNvSpPr>
          <p:nvPr>
            <p:ph type="sldNum" sz="quarter" idx="5"/>
          </p:nvPr>
        </p:nvSpPr>
        <p:spPr/>
        <p:txBody>
          <a:bodyPr/>
          <a:lstStyle/>
          <a:p>
            <a:fld id="{218E79A0-8E8A-4469-8A11-66DB578D1213}" type="slidenum">
              <a:rPr lang="en-US" smtClean="0"/>
              <a:t>12</a:t>
            </a:fld>
            <a:endParaRPr lang="en-US"/>
          </a:p>
        </p:txBody>
      </p:sp>
    </p:spTree>
    <p:extLst>
      <p:ext uri="{BB962C8B-B14F-4D97-AF65-F5344CB8AC3E}">
        <p14:creationId xmlns:p14="http://schemas.microsoft.com/office/powerpoint/2010/main" val="223457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E79A0-8E8A-4469-8A11-66DB578D1213}" type="slidenum">
              <a:rPr lang="en-US" smtClean="0"/>
              <a:t>13</a:t>
            </a:fld>
            <a:endParaRPr lang="en-US"/>
          </a:p>
        </p:txBody>
      </p:sp>
    </p:spTree>
    <p:extLst>
      <p:ext uri="{BB962C8B-B14F-4D97-AF65-F5344CB8AC3E}">
        <p14:creationId xmlns:p14="http://schemas.microsoft.com/office/powerpoint/2010/main" val="46370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Self-talk can be trained and should be taught explicitly to students.</a:t>
            </a:r>
          </a:p>
          <a:p>
            <a:endParaRPr lang="en-US" dirty="0"/>
          </a:p>
          <a:p>
            <a:r>
              <a:rPr lang="en-US" dirty="0"/>
              <a:t>Remember the self-improvement gurus who tell you to write your goals on post-its, put them on the bathroom mirror, and practice saying affirmative words?!  It works!  </a:t>
            </a:r>
          </a:p>
          <a:p>
            <a:endParaRPr lang="en-US" dirty="0"/>
          </a:p>
          <a:p>
            <a:r>
              <a:rPr lang="en-US" dirty="0"/>
              <a:t>Students should be taught to do this also.  It’s the biggest part of learning a growth  mindset.  Think about families of resilient students – they are typically encouraged more than they are worthless or stupid.</a:t>
            </a:r>
          </a:p>
          <a:p>
            <a:endParaRPr lang="en-US" dirty="0"/>
          </a:p>
          <a:p>
            <a:r>
              <a:rPr lang="en-US" dirty="0"/>
              <a:t>We can and should model this for our students.  And being mindful of our own self-talk will help us along the way.</a:t>
            </a:r>
          </a:p>
        </p:txBody>
      </p:sp>
      <p:sp>
        <p:nvSpPr>
          <p:cNvPr id="4" name="Slide Number Placeholder 3"/>
          <p:cNvSpPr>
            <a:spLocks noGrp="1"/>
          </p:cNvSpPr>
          <p:nvPr>
            <p:ph type="sldNum" sz="quarter" idx="5"/>
          </p:nvPr>
        </p:nvSpPr>
        <p:spPr/>
        <p:txBody>
          <a:bodyPr/>
          <a:lstStyle/>
          <a:p>
            <a:fld id="{218E79A0-8E8A-4469-8A11-66DB578D1213}" type="slidenum">
              <a:rPr lang="en-US" smtClean="0"/>
              <a:t>14</a:t>
            </a:fld>
            <a:endParaRPr lang="en-US"/>
          </a:p>
        </p:txBody>
      </p:sp>
    </p:spTree>
    <p:extLst>
      <p:ext uri="{BB962C8B-B14F-4D97-AF65-F5344CB8AC3E}">
        <p14:creationId xmlns:p14="http://schemas.microsoft.com/office/powerpoint/2010/main" val="186927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Self-talk is that interior monologue </a:t>
            </a:r>
          </a:p>
          <a:p>
            <a:r>
              <a:rPr lang="en-US" dirty="0"/>
              <a:t>Academic language can be used to direct self-talk</a:t>
            </a:r>
          </a:p>
          <a:p>
            <a:endParaRPr lang="en-US" dirty="0"/>
          </a:p>
          <a:p>
            <a:r>
              <a:rPr lang="en-US" dirty="0"/>
              <a:t>Comment in chat about the things you say to yourself to keep going on hard days, for goals, to earn self-rewards, your goals…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8E79A0-8E8A-4469-8A11-66DB578D1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16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  Fixed mindset says there’s only so much pie and it’s decreasing.  Growth mindset says there’s enough pie for everyone or we’ll make more pie.  The pie is always increasing.  Opportunity everywhere!</a:t>
            </a:r>
          </a:p>
          <a:p>
            <a:endParaRPr lang="en-US" dirty="0"/>
          </a:p>
          <a:p>
            <a:r>
              <a:rPr lang="en-US" dirty="0"/>
              <a:t>There are 10 descriptors on each side.  Everyone pick one and give an example from your personal or professional experience.</a:t>
            </a:r>
          </a:p>
        </p:txBody>
      </p:sp>
      <p:sp>
        <p:nvSpPr>
          <p:cNvPr id="4" name="Slide Number Placeholder 3"/>
          <p:cNvSpPr>
            <a:spLocks noGrp="1"/>
          </p:cNvSpPr>
          <p:nvPr>
            <p:ph type="sldNum" sz="quarter" idx="5"/>
          </p:nvPr>
        </p:nvSpPr>
        <p:spPr/>
        <p:txBody>
          <a:bodyPr/>
          <a:lstStyle/>
          <a:p>
            <a:fld id="{218E79A0-8E8A-4469-8A11-66DB578D1213}" type="slidenum">
              <a:rPr lang="en-US" smtClean="0"/>
              <a:t>16</a:t>
            </a:fld>
            <a:endParaRPr lang="en-US"/>
          </a:p>
        </p:txBody>
      </p:sp>
    </p:spTree>
    <p:extLst>
      <p:ext uri="{BB962C8B-B14F-4D97-AF65-F5344CB8AC3E}">
        <p14:creationId xmlns:p14="http://schemas.microsoft.com/office/powerpoint/2010/main" val="62739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Self-talk is that interior monologue </a:t>
            </a:r>
          </a:p>
          <a:p>
            <a:r>
              <a:rPr lang="en-US" dirty="0"/>
              <a:t>Academic language can be used to direct self-talk</a:t>
            </a:r>
          </a:p>
        </p:txBody>
      </p:sp>
      <p:sp>
        <p:nvSpPr>
          <p:cNvPr id="4" name="Slide Number Placeholder 3"/>
          <p:cNvSpPr>
            <a:spLocks noGrp="1"/>
          </p:cNvSpPr>
          <p:nvPr>
            <p:ph type="sldNum" sz="quarter" idx="5"/>
          </p:nvPr>
        </p:nvSpPr>
        <p:spPr/>
        <p:txBody>
          <a:bodyPr/>
          <a:lstStyle/>
          <a:p>
            <a:fld id="{218E79A0-8E8A-4469-8A11-66DB578D1213}" type="slidenum">
              <a:rPr lang="en-US" smtClean="0"/>
              <a:t>17</a:t>
            </a:fld>
            <a:endParaRPr lang="en-US"/>
          </a:p>
        </p:txBody>
      </p:sp>
    </p:spTree>
    <p:extLst>
      <p:ext uri="{BB962C8B-B14F-4D97-AF65-F5344CB8AC3E}">
        <p14:creationId xmlns:p14="http://schemas.microsoft.com/office/powerpoint/2010/main" val="119470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Metacognition is explicit instruction and awareness of how we learn.  </a:t>
            </a:r>
          </a:p>
          <a:p>
            <a:r>
              <a:rPr lang="en-US" dirty="0"/>
              <a:t>Teach them G-O-C-S.</a:t>
            </a:r>
          </a:p>
          <a:p>
            <a:r>
              <a:rPr lang="en-US" dirty="0"/>
              <a:t>Model Growth Mindset academic language.</a:t>
            </a:r>
          </a:p>
          <a:p>
            <a:r>
              <a:rPr lang="en-US" dirty="0"/>
              <a:t>Fostering growth mindset grows students’ internal motivation.</a:t>
            </a:r>
          </a:p>
          <a:p>
            <a:r>
              <a:rPr lang="en-US" dirty="0"/>
              <a:t>GM necessary for exploration and experiential learning.</a:t>
            </a:r>
          </a:p>
          <a:p>
            <a:r>
              <a:rPr lang="en-US" dirty="0"/>
              <a:t>Be explicit amount improving memory and finding ways to connect to learning (KWL charts for older students.  Conversation and pictures for younger ones.)</a:t>
            </a:r>
          </a:p>
        </p:txBody>
      </p:sp>
      <p:sp>
        <p:nvSpPr>
          <p:cNvPr id="4" name="Slide Number Placeholder 3"/>
          <p:cNvSpPr>
            <a:spLocks noGrp="1"/>
          </p:cNvSpPr>
          <p:nvPr>
            <p:ph type="sldNum" sz="quarter" idx="5"/>
          </p:nvPr>
        </p:nvSpPr>
        <p:spPr/>
        <p:txBody>
          <a:bodyPr/>
          <a:lstStyle/>
          <a:p>
            <a:fld id="{218E79A0-8E8A-4469-8A11-66DB578D1213}" type="slidenum">
              <a:rPr lang="en-US" smtClean="0"/>
              <a:t>18</a:t>
            </a:fld>
            <a:endParaRPr lang="en-US"/>
          </a:p>
        </p:txBody>
      </p:sp>
    </p:spTree>
    <p:extLst>
      <p:ext uri="{BB962C8B-B14F-4D97-AF65-F5344CB8AC3E}">
        <p14:creationId xmlns:p14="http://schemas.microsoft.com/office/powerpoint/2010/main" val="98447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GOCS?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8E79A0-8E8A-4469-8A11-66DB578D1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74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714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 = </a:t>
            </a:r>
            <a:r>
              <a:rPr lang="en-US" sz="1200" dirty="0"/>
              <a:t>Applying acquired knowledge and skills to new situations</a:t>
            </a:r>
          </a:p>
          <a:p>
            <a:endParaRPr lang="en-US" dirty="0"/>
          </a:p>
        </p:txBody>
      </p:sp>
      <p:sp>
        <p:nvSpPr>
          <p:cNvPr id="4" name="Slide Number Placeholder 3"/>
          <p:cNvSpPr>
            <a:spLocks noGrp="1"/>
          </p:cNvSpPr>
          <p:nvPr>
            <p:ph type="sldNum" sz="quarter" idx="5"/>
          </p:nvPr>
        </p:nvSpPr>
        <p:spPr/>
        <p:txBody>
          <a:bodyPr/>
          <a:lstStyle/>
          <a:p>
            <a:fld id="{218E79A0-8E8A-4469-8A11-66DB578D1213}" type="slidenum">
              <a:rPr lang="en-US" smtClean="0"/>
              <a:t>20</a:t>
            </a:fld>
            <a:endParaRPr lang="en-US"/>
          </a:p>
        </p:txBody>
      </p:sp>
    </p:spTree>
    <p:extLst>
      <p:ext uri="{BB962C8B-B14F-4D97-AF65-F5344CB8AC3E}">
        <p14:creationId xmlns:p14="http://schemas.microsoft.com/office/powerpoint/2010/main" val="269213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86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to content by making connections to:  </a:t>
            </a:r>
          </a:p>
          <a:p>
            <a:endParaRPr lang="en-US" dirty="0"/>
          </a:p>
          <a:p>
            <a:r>
              <a:rPr lang="en-US" dirty="0"/>
              <a:t>Activities facilitate student ownership of their own learning and enable them to find ways they learn best.  Expressive learning vs. receptive hearing/seeing “content”</a:t>
            </a:r>
          </a:p>
          <a:p>
            <a:endParaRPr lang="en-US" dirty="0"/>
          </a:p>
          <a:p>
            <a:r>
              <a:rPr lang="en-US" dirty="0"/>
              <a:t>We have to work with the bits on information to get them onto the working memory desktop.  Once bits are on the “table” we work to make them automatic and move them into long term memory.  So we teach a phonics skill whole group to introduce it.  Then we reintroduce it in small group and start working with the bits right away.  Reading in context puts the new skills to use and helps build automaticity and connect to the overall structure of language and reading that their brains are wired for at this 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29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E79A0-8E8A-4469-8A11-66DB578D1213}" type="slidenum">
              <a:rPr lang="en-US" smtClean="0"/>
              <a:t>4</a:t>
            </a:fld>
            <a:endParaRPr lang="en-US"/>
          </a:p>
        </p:txBody>
      </p:sp>
    </p:spTree>
    <p:extLst>
      <p:ext uri="{BB962C8B-B14F-4D97-AF65-F5344CB8AC3E}">
        <p14:creationId xmlns:p14="http://schemas.microsoft.com/office/powerpoint/2010/main" val="261681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381FE-5BE3-486B-B879-FB9331A36E9E}" type="slidenum">
              <a:rPr lang="en-US" smtClean="0"/>
              <a:t>5</a:t>
            </a:fld>
            <a:endParaRPr lang="en-US"/>
          </a:p>
        </p:txBody>
      </p:sp>
    </p:spTree>
    <p:extLst>
      <p:ext uri="{BB962C8B-B14F-4D97-AF65-F5344CB8AC3E}">
        <p14:creationId xmlns:p14="http://schemas.microsoft.com/office/powerpoint/2010/main" val="43647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381FE-5BE3-486B-B879-FB9331A36E9E}" type="slidenum">
              <a:rPr lang="en-US" smtClean="0"/>
              <a:t>6</a:t>
            </a:fld>
            <a:endParaRPr lang="en-US"/>
          </a:p>
        </p:txBody>
      </p:sp>
    </p:spTree>
    <p:extLst>
      <p:ext uri="{BB962C8B-B14F-4D97-AF65-F5344CB8AC3E}">
        <p14:creationId xmlns:p14="http://schemas.microsoft.com/office/powerpoint/2010/main" val="26079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The brain remembers 3-5 bits of info at a time for 2-3 seconds in short term memory.</a:t>
            </a:r>
          </a:p>
          <a:p>
            <a:pPr marL="171450" indent="-171450">
              <a:buFont typeface="Arial" panose="020B0604020202020204" pitchFamily="34" charset="0"/>
              <a:buChar char="•"/>
            </a:pPr>
            <a:r>
              <a:rPr lang="en-US" dirty="0"/>
              <a:t>5 step directions here, so I’m leaving them up as a visual reference!</a:t>
            </a:r>
          </a:p>
          <a:p>
            <a:endParaRPr lang="en-US" dirty="0"/>
          </a:p>
        </p:txBody>
      </p:sp>
      <p:sp>
        <p:nvSpPr>
          <p:cNvPr id="4" name="Slide Number Placeholder 3"/>
          <p:cNvSpPr>
            <a:spLocks noGrp="1"/>
          </p:cNvSpPr>
          <p:nvPr>
            <p:ph type="sldNum" sz="quarter" idx="5"/>
          </p:nvPr>
        </p:nvSpPr>
        <p:spPr/>
        <p:txBody>
          <a:bodyPr/>
          <a:lstStyle/>
          <a:p>
            <a:fld id="{62F381FE-5BE3-486B-B879-FB9331A36E9E}" type="slidenum">
              <a:rPr lang="en-US" smtClean="0"/>
              <a:t>7</a:t>
            </a:fld>
            <a:endParaRPr lang="en-US"/>
          </a:p>
        </p:txBody>
      </p:sp>
    </p:spTree>
    <p:extLst>
      <p:ext uri="{BB962C8B-B14F-4D97-AF65-F5344CB8AC3E}">
        <p14:creationId xmlns:p14="http://schemas.microsoft.com/office/powerpoint/2010/main" val="164421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381FE-5BE3-486B-B879-FB9331A36E9E}" type="slidenum">
              <a:rPr lang="en-US" smtClean="0"/>
              <a:t>8</a:t>
            </a:fld>
            <a:endParaRPr lang="en-US"/>
          </a:p>
        </p:txBody>
      </p:sp>
    </p:spTree>
    <p:extLst>
      <p:ext uri="{BB962C8B-B14F-4D97-AF65-F5344CB8AC3E}">
        <p14:creationId xmlns:p14="http://schemas.microsoft.com/office/powerpoint/2010/main" val="315185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E79A0-8E8A-4469-8A11-66DB578D1213}" type="slidenum">
              <a:rPr lang="en-US" smtClean="0"/>
              <a:t>9</a:t>
            </a:fld>
            <a:endParaRPr lang="en-US"/>
          </a:p>
        </p:txBody>
      </p:sp>
    </p:spTree>
    <p:extLst>
      <p:ext uri="{BB962C8B-B14F-4D97-AF65-F5344CB8AC3E}">
        <p14:creationId xmlns:p14="http://schemas.microsoft.com/office/powerpoint/2010/main" val="315731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640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02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07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190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002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102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548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99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632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2602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048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FE9C-8415-4B80-B191-F720DCAC84B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72E2D24-A71A-430B-B633-5AD3B1DACB7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3E1E1-98C1-4286-B9C9-E2C71344C4FF}"/>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491A3765-94D9-40CC-8A92-EA9B94B15C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66D67-EB37-4EB6-95D4-2818925C1C6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725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914400" y="4522790"/>
            <a:ext cx="10363200" cy="708025"/>
          </a:xfrm>
        </p:spPr>
        <p:txBody>
          <a:bodyPr>
            <a:noAutofit/>
          </a:bodyPr>
          <a:lstStyle>
            <a:lvl1pPr algn="ctr">
              <a:defRPr sz="315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914403" y="6390277"/>
            <a:ext cx="10363199" cy="325851"/>
          </a:xfrm>
        </p:spPr>
        <p:txBody>
          <a:bodyPr>
            <a:noAutofit/>
          </a:bodyPr>
          <a:lstStyle>
            <a:lvl1pPr marL="0" indent="0" algn="ctr">
              <a:buNone/>
              <a:defRPr sz="12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56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6400" y="1295400"/>
            <a:ext cx="5486400" cy="4525963"/>
          </a:xfrm>
        </p:spPr>
        <p:txBody>
          <a:bodyPr/>
          <a:lstStyle>
            <a:lvl1pPr>
              <a:defRPr sz="1650" baseline="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06400" y="228600"/>
            <a:ext cx="110744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5994400" y="1295400"/>
            <a:ext cx="5486400" cy="4525963"/>
          </a:xfrm>
        </p:spPr>
        <p:txBody>
          <a:bodyPr/>
          <a:lstStyle>
            <a:lvl1pPr>
              <a:defRPr sz="165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13"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92740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9"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285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1350"/>
          <a:stretch/>
        </p:blipFill>
        <p:spPr bwMode="auto">
          <a:xfrm>
            <a:off x="1090908"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6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06400" y="228600"/>
            <a:ext cx="110744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2690958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6"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406400" y="405828"/>
            <a:ext cx="11176000" cy="461665"/>
          </a:xfrm>
          <a:prstGeom prst="rect">
            <a:avLst/>
          </a:prstGeom>
          <a:noFill/>
        </p:spPr>
        <p:txBody>
          <a:bodyPr wrap="square" rtlCol="0">
            <a:spAutoFit/>
          </a:bodyPr>
          <a:lstStyle/>
          <a:p>
            <a:r>
              <a:rPr lang="en-US" sz="2400" b="1" dirty="0">
                <a:solidFill>
                  <a:schemeClr val="bg1"/>
                </a:solidFill>
                <a:latin typeface="+mj-lt"/>
              </a:rPr>
              <a:t>Contact Information</a:t>
            </a:r>
          </a:p>
        </p:txBody>
      </p:sp>
    </p:spTree>
    <p:extLst>
      <p:ext uri="{BB962C8B-B14F-4D97-AF65-F5344CB8AC3E}">
        <p14:creationId xmlns:p14="http://schemas.microsoft.com/office/powerpoint/2010/main" val="3425406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userDrawn="1"/>
        </p:nvSpPr>
        <p:spPr>
          <a:xfrm>
            <a:off x="811196" y="3898903"/>
            <a:ext cx="10566400" cy="180339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95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3"/>
            <a:ext cx="12192000" cy="482601"/>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60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478" y="5830085"/>
            <a:ext cx="2724285" cy="571500"/>
          </a:xfrm>
          <a:prstGeom prst="rect">
            <a:avLst/>
          </a:prstGeom>
        </p:spPr>
      </p:pic>
      <p:sp>
        <p:nvSpPr>
          <p:cNvPr id="8" name="Title Placeholder 1"/>
          <p:cNvSpPr>
            <a:spLocks noGrp="1"/>
          </p:cNvSpPr>
          <p:nvPr>
            <p:ph type="title"/>
          </p:nvPr>
        </p:nvSpPr>
        <p:spPr>
          <a:xfrm>
            <a:off x="424389" y="410111"/>
            <a:ext cx="11160104" cy="482900"/>
          </a:xfrm>
          <a:prstGeom prst="rect">
            <a:avLst/>
          </a:prstGeom>
        </p:spPr>
        <p:txBody>
          <a:bodyPr vert="horz" lIns="91440" tIns="45720" rIns="91440" bIns="45720" rtlCol="0" anchor="ctr">
            <a:noAutofit/>
          </a:bodyPr>
          <a:lstStyle>
            <a:lvl1pPr algn="l">
              <a:defRPr sz="3600">
                <a:latin typeface="Simon Circular Medium"/>
                <a:cs typeface="Simon Circular Medium"/>
              </a:defRPr>
            </a:lvl1pPr>
          </a:lstStyle>
          <a:p>
            <a:r>
              <a:rPr lang="en-US" dirty="0"/>
              <a:t>Click to edit Master title style</a:t>
            </a:r>
          </a:p>
        </p:txBody>
      </p:sp>
      <p:sp>
        <p:nvSpPr>
          <p:cNvPr id="9" name="Text Placeholder 3"/>
          <p:cNvSpPr>
            <a:spLocks noGrp="1"/>
          </p:cNvSpPr>
          <p:nvPr>
            <p:ph type="body" sz="half" idx="2"/>
          </p:nvPr>
        </p:nvSpPr>
        <p:spPr>
          <a:xfrm>
            <a:off x="468485" y="1259467"/>
            <a:ext cx="11115255" cy="4316896"/>
          </a:xfrm>
        </p:spPr>
        <p:txBody>
          <a:bodyPr>
            <a:normAutofit/>
          </a:bodyPr>
          <a:lstStyle>
            <a:lvl1pPr marL="0" indent="0">
              <a:buNone/>
              <a:defRPr sz="2000">
                <a:latin typeface="Simon Circular Light"/>
                <a:cs typeface="Simon Circular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24004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914400" y="4522790"/>
            <a:ext cx="10363200" cy="708025"/>
          </a:xfrm>
        </p:spPr>
        <p:txBody>
          <a:bodyPr>
            <a:noAutofit/>
          </a:bodyPr>
          <a:lstStyle>
            <a:lvl1pPr algn="ctr">
              <a:defRPr sz="315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914403" y="6390277"/>
            <a:ext cx="10363199" cy="325851"/>
          </a:xfrm>
        </p:spPr>
        <p:txBody>
          <a:bodyPr>
            <a:noAutofit/>
          </a:bodyPr>
          <a:lstStyle>
            <a:lvl1pPr marL="0" indent="0" algn="ctr">
              <a:buNone/>
              <a:defRPr sz="12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38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06400" y="228600"/>
            <a:ext cx="11074400" cy="914400"/>
          </a:xfrm>
        </p:spPr>
        <p:txBody>
          <a:bodyPr/>
          <a:lstStyle>
            <a:lvl1pPr>
              <a:defRPr baseline="0">
                <a:latin typeface="Georgia" panose="02040502050405020303" pitchFamily="18" charset="0"/>
              </a:defRPr>
            </a:lvl1pPr>
          </a:lstStyle>
          <a:p>
            <a:r>
              <a:rPr lang="en-US" dirty="0"/>
              <a:t>Insert Slide Heading </a:t>
            </a:r>
          </a:p>
        </p:txBody>
      </p:sp>
      <p:sp>
        <p:nvSpPr>
          <p:cNvPr id="8" name="Rectangle 7"/>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6"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41384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6400" y="1295400"/>
            <a:ext cx="5486400" cy="4525963"/>
          </a:xfrm>
        </p:spPr>
        <p:txBody>
          <a:bodyPr/>
          <a:lstStyle>
            <a:lvl1pPr>
              <a:defRPr sz="1650" baseline="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06400" y="228600"/>
            <a:ext cx="110744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5994400" y="1295400"/>
            <a:ext cx="5486400" cy="4525963"/>
          </a:xfrm>
        </p:spPr>
        <p:txBody>
          <a:bodyPr/>
          <a:lstStyle>
            <a:lvl1pPr>
              <a:defRPr sz="165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13"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96113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ransition Slide">
    <p:spTree>
      <p:nvGrpSpPr>
        <p:cNvPr id="1" name=""/>
        <p:cNvGrpSpPr/>
        <p:nvPr/>
      </p:nvGrpSpPr>
      <p:grpSpPr>
        <a:xfrm>
          <a:off x="0" y="0"/>
          <a:ext cx="0" cy="0"/>
          <a:chOff x="0" y="0"/>
          <a:chExt cx="0" cy="0"/>
        </a:xfrm>
      </p:grpSpPr>
      <p:sp>
        <p:nvSpPr>
          <p:cNvPr id="8" name="Rectangle 7"/>
          <p:cNvSpPr/>
          <p:nvPr userDrawn="1"/>
        </p:nvSpPr>
        <p:spPr>
          <a:xfrm>
            <a:off x="4255249"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285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1350"/>
          <a:stretch/>
        </p:blipFill>
        <p:spPr bwMode="auto">
          <a:xfrm>
            <a:off x="1090908"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06400" y="228600"/>
            <a:ext cx="110744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3713835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6"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406400" y="405828"/>
            <a:ext cx="11176000" cy="461665"/>
          </a:xfrm>
          <a:prstGeom prst="rect">
            <a:avLst/>
          </a:prstGeom>
          <a:noFill/>
        </p:spPr>
        <p:txBody>
          <a:bodyPr wrap="square" rtlCol="0">
            <a:spAutoFit/>
          </a:bodyPr>
          <a:lstStyle/>
          <a:p>
            <a:r>
              <a:rPr lang="en-US" sz="2400" b="1" dirty="0">
                <a:solidFill>
                  <a:schemeClr val="bg1"/>
                </a:solidFill>
                <a:latin typeface="+mj-lt"/>
              </a:rPr>
              <a:t>Contact Information</a:t>
            </a:r>
          </a:p>
        </p:txBody>
      </p:sp>
    </p:spTree>
    <p:extLst>
      <p:ext uri="{BB962C8B-B14F-4D97-AF65-F5344CB8AC3E}">
        <p14:creationId xmlns:p14="http://schemas.microsoft.com/office/powerpoint/2010/main" val="3106202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userDrawn="1"/>
        </p:nvSpPr>
        <p:spPr>
          <a:xfrm>
            <a:off x="811196" y="3898903"/>
            <a:ext cx="10566400" cy="180339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95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3"/>
            <a:ext cx="12192000" cy="482601"/>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91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478" y="5830085"/>
            <a:ext cx="2724285" cy="571500"/>
          </a:xfrm>
          <a:prstGeom prst="rect">
            <a:avLst/>
          </a:prstGeom>
        </p:spPr>
      </p:pic>
      <p:sp>
        <p:nvSpPr>
          <p:cNvPr id="8" name="Title Placeholder 1"/>
          <p:cNvSpPr>
            <a:spLocks noGrp="1"/>
          </p:cNvSpPr>
          <p:nvPr>
            <p:ph type="title"/>
          </p:nvPr>
        </p:nvSpPr>
        <p:spPr>
          <a:xfrm>
            <a:off x="424389" y="410111"/>
            <a:ext cx="11160104" cy="482900"/>
          </a:xfrm>
          <a:prstGeom prst="rect">
            <a:avLst/>
          </a:prstGeom>
        </p:spPr>
        <p:txBody>
          <a:bodyPr vert="horz" lIns="91440" tIns="45720" rIns="91440" bIns="45720" rtlCol="0" anchor="ctr">
            <a:noAutofit/>
          </a:bodyPr>
          <a:lstStyle>
            <a:lvl1pPr algn="l">
              <a:defRPr sz="3600">
                <a:latin typeface="Simon Circular Medium"/>
                <a:cs typeface="Simon Circular Medium"/>
              </a:defRPr>
            </a:lvl1pPr>
          </a:lstStyle>
          <a:p>
            <a:r>
              <a:rPr lang="en-US" dirty="0"/>
              <a:t>Click to edit Master title style</a:t>
            </a:r>
          </a:p>
        </p:txBody>
      </p:sp>
      <p:sp>
        <p:nvSpPr>
          <p:cNvPr id="9" name="Text Placeholder 3"/>
          <p:cNvSpPr>
            <a:spLocks noGrp="1"/>
          </p:cNvSpPr>
          <p:nvPr>
            <p:ph type="body" sz="half" idx="2"/>
          </p:nvPr>
        </p:nvSpPr>
        <p:spPr>
          <a:xfrm>
            <a:off x="468485" y="1259467"/>
            <a:ext cx="11115255" cy="4316896"/>
          </a:xfrm>
        </p:spPr>
        <p:txBody>
          <a:bodyPr>
            <a:normAutofit/>
          </a:bodyPr>
          <a:lstStyle>
            <a:lvl1pPr marL="0" indent="0">
              <a:buNone/>
              <a:defRPr sz="2000">
                <a:latin typeface="Simon Circular Light"/>
                <a:cs typeface="Simon Circular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96381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62579" y="1811866"/>
            <a:ext cx="7078488" cy="1515533"/>
          </a:xfrm>
        </p:spPr>
        <p:txBody>
          <a:bodyPr anchor="b">
            <a:noAutofit/>
          </a:bodyPr>
          <a:lstStyle>
            <a:lvl1pPr algn="ct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30"/>
            <a:ext cx="7078488" cy="1377651"/>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4" y="5054602"/>
            <a:ext cx="897701" cy="279400"/>
          </a:xfrm>
        </p:spPr>
        <p:txBody>
          <a:bodyPr/>
          <a:lstStyle/>
          <a:p>
            <a:fld id="{96DFF08F-DC6B-4601-B491-B0F83F6DD2DA}" type="datetimeFigureOut">
              <a:rPr lang="en-US" smtClean="0"/>
              <a:t>4/8/2020</a:t>
            </a:fld>
            <a:endParaRPr lang="en-US" dirty="0"/>
          </a:p>
        </p:txBody>
      </p:sp>
      <p:sp>
        <p:nvSpPr>
          <p:cNvPr id="5" name="Footer Placeholder 4"/>
          <p:cNvSpPr>
            <a:spLocks noGrp="1"/>
          </p:cNvSpPr>
          <p:nvPr>
            <p:ph type="ftr" sz="quarter" idx="11"/>
          </p:nvPr>
        </p:nvSpPr>
        <p:spPr>
          <a:xfrm>
            <a:off x="2562580" y="5054602"/>
            <a:ext cx="5419813" cy="279400"/>
          </a:xfrm>
        </p:spPr>
        <p:txBody>
          <a:bodyPr/>
          <a:lstStyle/>
          <a:p>
            <a:endParaRPr lang="en-US" dirty="0"/>
          </a:p>
        </p:txBody>
      </p:sp>
      <p:sp>
        <p:nvSpPr>
          <p:cNvPr id="6" name="Slide Number Placeholder 5"/>
          <p:cNvSpPr>
            <a:spLocks noGrp="1"/>
          </p:cNvSpPr>
          <p:nvPr>
            <p:ph type="sldNum" sz="quarter" idx="12"/>
          </p:nvPr>
        </p:nvSpPr>
        <p:spPr>
          <a:xfrm>
            <a:off x="9089758" y="5054602"/>
            <a:ext cx="551311"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3102" y="3471329"/>
            <a:ext cx="68174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46049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3" y="2354670"/>
            <a:ext cx="87940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325563967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2"/>
            <a:ext cx="8794045" cy="1090015"/>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704623" y="3599392"/>
            <a:ext cx="87940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6270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72768" y="2487168"/>
            <a:ext cx="445008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82412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69157" y="3243262"/>
            <a:ext cx="445008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89109" y="3243262"/>
            <a:ext cx="445008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41" name="Straight Connector 40"/>
          <p:cNvCxnSpPr/>
          <p:nvPr/>
        </p:nvCxnSpPr>
        <p:spPr>
          <a:xfrm>
            <a:off x="1704623" y="235467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3254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5" y="915340"/>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704623" y="235467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32706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940951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5493418" y="982135"/>
            <a:ext cx="514071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704621" y="2912533"/>
            <a:ext cx="311145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83849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1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57630"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569155" y="3255432"/>
            <a:ext cx="4842935" cy="18288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241992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6" y="4815415"/>
            <a:ext cx="9064979"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8" y="1032936"/>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569156" y="5382153"/>
            <a:ext cx="9064979" cy="493712"/>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74074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6" y="906873"/>
            <a:ext cx="9064979" cy="309786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569155" y="4275666"/>
            <a:ext cx="9064981" cy="1600202"/>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704622" y="4140199"/>
            <a:ext cx="8808567"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36049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2" y="982132"/>
            <a:ext cx="8533667"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569151" y="4343403"/>
            <a:ext cx="9064984"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1133294" y="905362"/>
            <a:ext cx="609759" cy="5847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10178006" y="2827870"/>
            <a:ext cx="609759" cy="5847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1704623" y="4140199"/>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41489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60" y="3308581"/>
            <a:ext cx="906497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569159" y="4777381"/>
            <a:ext cx="9064973" cy="8604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6649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3" y="982132"/>
            <a:ext cx="8433557"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569159" y="3639312"/>
            <a:ext cx="9064973" cy="886968"/>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69155" y="4529667"/>
            <a:ext cx="9064981" cy="1346200"/>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1170749" y="896895"/>
            <a:ext cx="609759"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10199730" y="2607728"/>
            <a:ext cx="609759"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704623" y="342900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688557"/>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4"/>
            <a:ext cx="9064979" cy="2294467"/>
          </a:xfrm>
        </p:spPr>
        <p:txBody>
          <a:bodyPr vert="horz" lIns="91440" tIns="45720" rIns="91440" bIns="45720" rtlCol="0" anchor="ctr">
            <a:normAutofit/>
          </a:bodyPr>
          <a:lstStyle>
            <a:lvl1pPr>
              <a:defRPr lang="en-US" sz="24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569159" y="3566160"/>
            <a:ext cx="9064973" cy="90525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69156" y="4470403"/>
            <a:ext cx="9064979" cy="1405467"/>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704627" y="3429000"/>
            <a:ext cx="880856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6964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5" y="2490138"/>
            <a:ext cx="9064981"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704623" y="2354670"/>
            <a:ext cx="880856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5702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6"/>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8" y="906876"/>
            <a:ext cx="6554012"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327349" y="906876"/>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50134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914400" y="4522790"/>
            <a:ext cx="10363200" cy="708025"/>
          </a:xfrm>
        </p:spPr>
        <p:txBody>
          <a:bodyPr>
            <a:noAutofit/>
          </a:bodyPr>
          <a:lstStyle>
            <a:lvl1pPr algn="ctr">
              <a:defRPr sz="315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914403" y="6390277"/>
            <a:ext cx="10363199" cy="325851"/>
          </a:xfrm>
        </p:spPr>
        <p:txBody>
          <a:bodyPr>
            <a:noAutofit/>
          </a:bodyPr>
          <a:lstStyle>
            <a:lvl1pPr marL="0" indent="0" algn="ctr">
              <a:buNone/>
              <a:defRPr sz="12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55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06400" y="228600"/>
            <a:ext cx="11074400" cy="914400"/>
          </a:xfrm>
        </p:spPr>
        <p:txBody>
          <a:bodyPr/>
          <a:lstStyle>
            <a:lvl1pPr>
              <a:defRPr baseline="0">
                <a:latin typeface="Georgia" panose="02040502050405020303" pitchFamily="18" charset="0"/>
              </a:defRPr>
            </a:lvl1pPr>
          </a:lstStyle>
          <a:p>
            <a:r>
              <a:rPr lang="en-US" dirty="0"/>
              <a:t>Insert Slide Heading </a:t>
            </a:r>
          </a:p>
        </p:txBody>
      </p:sp>
      <p:sp>
        <p:nvSpPr>
          <p:cNvPr id="8" name="Rectangle 7"/>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6"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933128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6400" y="1295400"/>
            <a:ext cx="5486400" cy="4525963"/>
          </a:xfrm>
        </p:spPr>
        <p:txBody>
          <a:bodyPr/>
          <a:lstStyle>
            <a:lvl1pPr>
              <a:defRPr sz="1650" baseline="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06400" y="228600"/>
            <a:ext cx="110744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5994400" y="1295400"/>
            <a:ext cx="5486400" cy="4525963"/>
          </a:xfrm>
        </p:spPr>
        <p:txBody>
          <a:bodyPr/>
          <a:lstStyle>
            <a:lvl1pPr>
              <a:defRPr sz="165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13"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051017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9"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285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1350"/>
          <a:stretch/>
        </p:blipFill>
        <p:spPr bwMode="auto">
          <a:xfrm>
            <a:off x="1090908"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979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06400" y="228600"/>
            <a:ext cx="110744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1978011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999378"/>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108907"/>
            <a:ext cx="2155956" cy="639563"/>
          </a:xfrm>
          <a:prstGeom prst="rect">
            <a:avLst/>
          </a:prstGeom>
        </p:spPr>
      </p:pic>
      <p:sp>
        <p:nvSpPr>
          <p:cNvPr id="6" name="Slide Number Placeholder 5"/>
          <p:cNvSpPr>
            <a:spLocks noGrp="1"/>
          </p:cNvSpPr>
          <p:nvPr>
            <p:ph type="sldNum" sz="quarter" idx="12"/>
          </p:nvPr>
        </p:nvSpPr>
        <p:spPr>
          <a:xfrm>
            <a:off x="10972800" y="6356353"/>
            <a:ext cx="6096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406400" y="405828"/>
            <a:ext cx="11176000" cy="461665"/>
          </a:xfrm>
          <a:prstGeom prst="rect">
            <a:avLst/>
          </a:prstGeom>
          <a:noFill/>
        </p:spPr>
        <p:txBody>
          <a:bodyPr wrap="square" rtlCol="0">
            <a:spAutoFit/>
          </a:bodyPr>
          <a:lstStyle/>
          <a:p>
            <a:r>
              <a:rPr lang="en-US" sz="2400" b="1" dirty="0">
                <a:solidFill>
                  <a:schemeClr val="bg1"/>
                </a:solidFill>
                <a:latin typeface="+mj-lt"/>
              </a:rPr>
              <a:t>Contact Information</a:t>
            </a:r>
          </a:p>
        </p:txBody>
      </p:sp>
    </p:spTree>
    <p:extLst>
      <p:ext uri="{BB962C8B-B14F-4D97-AF65-F5344CB8AC3E}">
        <p14:creationId xmlns:p14="http://schemas.microsoft.com/office/powerpoint/2010/main" val="3393124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userDrawn="1"/>
        </p:nvSpPr>
        <p:spPr>
          <a:xfrm>
            <a:off x="811196" y="3898903"/>
            <a:ext cx="10566400" cy="180339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95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3"/>
            <a:ext cx="12192000" cy="482601"/>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1600" y="998061"/>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45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478" y="5830085"/>
            <a:ext cx="2724285" cy="571500"/>
          </a:xfrm>
          <a:prstGeom prst="rect">
            <a:avLst/>
          </a:prstGeom>
        </p:spPr>
      </p:pic>
      <p:sp>
        <p:nvSpPr>
          <p:cNvPr id="8" name="Title Placeholder 1"/>
          <p:cNvSpPr>
            <a:spLocks noGrp="1"/>
          </p:cNvSpPr>
          <p:nvPr>
            <p:ph type="title"/>
          </p:nvPr>
        </p:nvSpPr>
        <p:spPr>
          <a:xfrm>
            <a:off x="424389" y="410111"/>
            <a:ext cx="11160104" cy="482900"/>
          </a:xfrm>
          <a:prstGeom prst="rect">
            <a:avLst/>
          </a:prstGeom>
        </p:spPr>
        <p:txBody>
          <a:bodyPr vert="horz" lIns="91440" tIns="45720" rIns="91440" bIns="45720" rtlCol="0" anchor="ctr">
            <a:noAutofit/>
          </a:bodyPr>
          <a:lstStyle>
            <a:lvl1pPr algn="l">
              <a:defRPr sz="3600">
                <a:latin typeface="Simon Circular Medium"/>
                <a:cs typeface="Simon Circular Medium"/>
              </a:defRPr>
            </a:lvl1pPr>
          </a:lstStyle>
          <a:p>
            <a:r>
              <a:rPr lang="en-US" dirty="0"/>
              <a:t>Click to edit Master title style</a:t>
            </a:r>
          </a:p>
        </p:txBody>
      </p:sp>
      <p:sp>
        <p:nvSpPr>
          <p:cNvPr id="9" name="Text Placeholder 3"/>
          <p:cNvSpPr>
            <a:spLocks noGrp="1"/>
          </p:cNvSpPr>
          <p:nvPr>
            <p:ph type="body" sz="half" idx="2"/>
          </p:nvPr>
        </p:nvSpPr>
        <p:spPr>
          <a:xfrm>
            <a:off x="468485" y="1259467"/>
            <a:ext cx="11115255" cy="4316896"/>
          </a:xfrm>
        </p:spPr>
        <p:txBody>
          <a:bodyPr>
            <a:normAutofit/>
          </a:bodyPr>
          <a:lstStyle>
            <a:lvl1pPr marL="0" indent="0">
              <a:buNone/>
              <a:defRPr sz="2000">
                <a:latin typeface="Simon Circular Light"/>
                <a:cs typeface="Simon Circular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1940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FE9C-8415-4B80-B191-F720DCAC84B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72E2D24-A71A-430B-B633-5AD3B1DACB7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3E1E1-98C1-4286-B9C9-E2C71344C4FF}"/>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491A3765-94D9-40CC-8A92-EA9B94B15C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66D67-EB37-4EB6-95D4-2818925C1C6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5637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4EFB-0CF9-4BA8-8878-AB0007CD57C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7BEFEBB-E3CC-4677-AE17-82E9D4DB971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192AB-2728-4243-8AD1-E4FDD6482D1A}"/>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3D3C084A-51DD-445E-B72D-77353F5C06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1C33EE-F999-4C3F-BC07-0EA63273FF3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82389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_1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11AD-C844-40D0-BB25-8597FF55BF4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3856EF8-E9DB-45FD-A0E4-52226C21C56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49132-0405-40D7-8B0F-DD56C36F5932}"/>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A4E225AE-E2EE-4C15-90B2-CA716E6B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AF660-B548-43B8-8348-EAFAFED75B3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588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2_1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3605-B93D-4A55-9157-6F96D7AF8DC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E906E23-5565-4E8E-9EC8-C5DAED65A1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FE0CE-F6F8-4E60-B434-F7B438C0367F}"/>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105D4F1C-D717-48FD-8D75-DB1B76CCE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B6BE37-5132-4D89-AF99-79377AF227D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7333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1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1E99-BFA8-4088-840F-6ABA7B747C9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619B30A-468D-446F-96A5-CB95B05EBE4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8844A-32AE-40DD-98A3-644D06D423BB}"/>
              </a:ext>
            </a:extLst>
          </p:cNvPr>
          <p:cNvSpPr>
            <a:spLocks noGrp="1"/>
          </p:cNvSpPr>
          <p:nvPr>
            <p:ph type="dt" sz="half" idx="10"/>
          </p:nvPr>
        </p:nvSpPr>
        <p:spPr/>
        <p:txBody>
          <a:bodyPr/>
          <a:lstStyle/>
          <a:p>
            <a:fld id="{96DFF08F-DC6B-4601-B491-B0F83F6DD2DA}" type="datetimeFigureOut">
              <a:rPr lang="en-US" smtClean="0"/>
              <a:pPr/>
              <a:t>4/8/2020</a:t>
            </a:fld>
            <a:endParaRPr lang="en-US" dirty="0"/>
          </a:p>
        </p:txBody>
      </p:sp>
      <p:sp>
        <p:nvSpPr>
          <p:cNvPr id="5" name="Footer Placeholder 4">
            <a:extLst>
              <a:ext uri="{FF2B5EF4-FFF2-40B4-BE49-F238E27FC236}">
                <a16:creationId xmlns:a16="http://schemas.microsoft.com/office/drawing/2014/main" id="{213ADA75-967E-4DAD-B3A1-77C97BBCEC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73CDC-2791-4DF6-A599-C710E9B7B0C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65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image" Target="../media/image9.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DD18A-A319-234A-9A9A-85288BF776A3}" type="datetimeFigureOut">
              <a:rPr lang="en-US" smtClean="0"/>
              <a:t>4/8/2020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5EE6F-573D-3049-A142-A0D9E4B600E7}" type="slidenum">
              <a:rPr lang="en-US" smtClean="0"/>
              <a:t>‹#›</a:t>
            </a:fld>
            <a:endParaRPr lang="en-US" dirty="0"/>
          </a:p>
        </p:txBody>
      </p:sp>
    </p:spTree>
    <p:extLst>
      <p:ext uri="{BB962C8B-B14F-4D97-AF65-F5344CB8AC3E}">
        <p14:creationId xmlns:p14="http://schemas.microsoft.com/office/powerpoint/2010/main" val="68718832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569156" y="915340"/>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5" y="2490138"/>
            <a:ext cx="9064981"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2" y="5960533"/>
            <a:ext cx="1531044"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6DFF08F-DC6B-4601-B491-B0F83F6DD2DA}" type="datetimeFigureOut">
              <a:rPr lang="en-US" smtClean="0"/>
              <a:pPr/>
              <a:t>4/8/2020</a:t>
            </a:fld>
            <a:endParaRPr lang="en-US" dirty="0"/>
          </a:p>
        </p:txBody>
      </p:sp>
      <p:sp>
        <p:nvSpPr>
          <p:cNvPr id="5" name="Footer Placeholder 4"/>
          <p:cNvSpPr>
            <a:spLocks noGrp="1"/>
          </p:cNvSpPr>
          <p:nvPr>
            <p:ph type="ftr" sz="quarter" idx="3"/>
          </p:nvPr>
        </p:nvSpPr>
        <p:spPr>
          <a:xfrm>
            <a:off x="1569155" y="5960533"/>
            <a:ext cx="6806223"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106789" y="5960533"/>
            <a:ext cx="527347"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16573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p:hf hdr="0" ftr="0" dt="0"/>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31282" y="635715"/>
            <a:ext cx="8356656"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5D66BBC-624C-9F4A-9A34-55D577CF75CF}"/>
              </a:ext>
            </a:extLst>
          </p:cNvPr>
          <p:cNvSpPr>
            <a:spLocks noGrp="1"/>
          </p:cNvSpPr>
          <p:nvPr>
            <p:ph type="title"/>
          </p:nvPr>
        </p:nvSpPr>
        <p:spPr>
          <a:xfrm>
            <a:off x="2309460" y="759806"/>
            <a:ext cx="7729890" cy="1325563"/>
          </a:xfrm>
        </p:spPr>
        <p:txBody>
          <a:bodyPr vert="horz" lIns="91440" tIns="45720" rIns="91440" bIns="45720" rtlCol="0" anchor="ctr">
            <a:normAutofit/>
          </a:bodyPr>
          <a:lstStyle/>
          <a:p>
            <a:pPr algn="ctr"/>
            <a:r>
              <a:rPr lang="en-US" sz="3200" b="1" dirty="0">
                <a:solidFill>
                  <a:srgbClr val="FFFFFF"/>
                </a:solidFill>
              </a:rPr>
              <a:t>The Science of Reading</a:t>
            </a:r>
            <a:br>
              <a:rPr lang="en-US" sz="3200" b="1" dirty="0">
                <a:solidFill>
                  <a:srgbClr val="FFFFFF"/>
                </a:solidFill>
              </a:rPr>
            </a:br>
            <a:r>
              <a:rPr lang="en-US" sz="3200" b="1" dirty="0">
                <a:solidFill>
                  <a:srgbClr val="FFFFFF"/>
                </a:solidFill>
              </a:rPr>
              <a:t>Brain Based Learning</a:t>
            </a:r>
          </a:p>
        </p:txBody>
      </p:sp>
      <p:sp>
        <p:nvSpPr>
          <p:cNvPr id="3" name="Rectangle 2">
            <a:extLst>
              <a:ext uri="{FF2B5EF4-FFF2-40B4-BE49-F238E27FC236}">
                <a16:creationId xmlns:a16="http://schemas.microsoft.com/office/drawing/2014/main" id="{FDC3A7EC-3D63-4248-A24A-07294D4A71F1}"/>
              </a:ext>
            </a:extLst>
          </p:cNvPr>
          <p:cNvSpPr/>
          <p:nvPr/>
        </p:nvSpPr>
        <p:spPr>
          <a:xfrm>
            <a:off x="2687216" y="2494451"/>
            <a:ext cx="2945619" cy="2843939"/>
          </a:xfrm>
          <a:prstGeom prst="rect">
            <a:avLst/>
          </a:prstGeom>
        </p:spPr>
        <p:txBody>
          <a:bodyPr vert="horz" lIns="91440" tIns="45720" rIns="91440" bIns="45720" rtlCol="0">
            <a:normAutofit fontScale="92500"/>
          </a:bodyPr>
          <a:lstStyle/>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1)  Neurologically, how do brains like to learn?</a:t>
            </a:r>
          </a:p>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2)  What prevents learning? </a:t>
            </a:r>
          </a:p>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3)  How does this apply to reading? </a:t>
            </a:r>
          </a:p>
          <a:p>
            <a:pPr marL="457200" marR="0" lvl="0" indent="-342900" algn="l" defTabSz="914400" rtl="0" eaLnBrk="1" fontAlgn="auto" latinLnBrk="0" hangingPunct="1">
              <a:lnSpc>
                <a:spcPct val="90000"/>
              </a:lnSpc>
              <a:spcBef>
                <a:spcPts val="0"/>
              </a:spcBef>
              <a:spcAft>
                <a:spcPts val="600"/>
              </a:spcAft>
              <a:buClr>
                <a:prstClr val="black"/>
              </a:buClr>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Content Placeholder 3">
            <a:extLst>
              <a:ext uri="{FF2B5EF4-FFF2-40B4-BE49-F238E27FC236}">
                <a16:creationId xmlns:a16="http://schemas.microsoft.com/office/drawing/2014/main" id="{40487000-8209-1F4B-A7E5-4677A0516E40}"/>
              </a:ext>
            </a:extLst>
          </p:cNvPr>
          <p:cNvPicPr>
            <a:picLocks noGrp="1" noChangeAspect="1"/>
          </p:cNvPicPr>
          <p:nvPr>
            <p:ph idx="1"/>
          </p:nvPr>
        </p:nvPicPr>
        <p:blipFill rotWithShape="1">
          <a:blip r:embed="rId3"/>
          <a:srcRect l="24521" r="18622" b="-1"/>
          <a:stretch/>
        </p:blipFill>
        <p:spPr>
          <a:xfrm>
            <a:off x="6098170" y="2492376"/>
            <a:ext cx="3601803" cy="3563372"/>
          </a:xfrm>
          <a:prstGeom prst="rect">
            <a:avLst/>
          </a:prstGeom>
        </p:spPr>
      </p:pic>
      <p:sp>
        <p:nvSpPr>
          <p:cNvPr id="5" name="Rectangle 4">
            <a:extLst>
              <a:ext uri="{FF2B5EF4-FFF2-40B4-BE49-F238E27FC236}">
                <a16:creationId xmlns:a16="http://schemas.microsoft.com/office/drawing/2014/main" id="{9B227536-137C-4FBB-B0AD-44A54042A644}"/>
              </a:ext>
            </a:extLst>
          </p:cNvPr>
          <p:cNvSpPr/>
          <p:nvPr/>
        </p:nvSpPr>
        <p:spPr>
          <a:xfrm>
            <a:off x="1977048" y="5559586"/>
            <a:ext cx="381000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Joanne Coggins, Ph.D.</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Intensive Integrated Reading Systems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RightingReading.com</a:t>
            </a:r>
          </a:p>
        </p:txBody>
      </p:sp>
      <p:sp>
        <p:nvSpPr>
          <p:cNvPr id="6" name="TextBox 5">
            <a:extLst>
              <a:ext uri="{FF2B5EF4-FFF2-40B4-BE49-F238E27FC236}">
                <a16:creationId xmlns:a16="http://schemas.microsoft.com/office/drawing/2014/main" id="{4B749D0F-EE2D-482D-8482-4EB9D8530E88}"/>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242971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849CA3F-2B02-453C-9EB9-15D2913A60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5413" y="666795"/>
            <a:ext cx="9821175" cy="552441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A2702A"/>
            </a:solidFill>
            <a:miter lim="800000"/>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0C2E2552-C6B9-4051-9E24-202B8ABE76F0}"/>
              </a:ext>
            </a:extLst>
          </p:cNvPr>
          <p:cNvSpPr>
            <a:spLocks noGrp="1"/>
          </p:cNvSpPr>
          <p:nvPr>
            <p:ph type="sldNum" sz="quarter" idx="12"/>
          </p:nvPr>
        </p:nvSpPr>
        <p:spPr>
          <a:xfrm>
            <a:off x="10353901" y="6198410"/>
            <a:ext cx="542697" cy="279400"/>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4FAB73BC-B049-4115-A692-8D63A059BFB8}" type="slidenum">
              <a:rPr kumimoji="0" lang="en-US" b="0" i="0" u="none" strike="noStrike" kern="1200" cap="none" spc="0" normalizeH="0" baseline="0" noProof="0">
                <a:ln>
                  <a:noFill/>
                </a:ln>
                <a:solidFill>
                  <a:schemeClr val="tx2">
                    <a:lumMod val="75000"/>
                    <a:lumOff val="25000"/>
                  </a:schemeClr>
                </a:solidFill>
                <a:effectLst/>
                <a:uLnTx/>
                <a:uFillTx/>
                <a:latin typeface="Garamond" panose="02020404030301010803"/>
                <a:ea typeface="+mn-ea"/>
                <a:cs typeface="+mn-cs"/>
              </a:rPr>
              <a:pPr marL="0" marR="0" lvl="0" indent="0" defTabSz="4572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solidFill>
                <a:schemeClr val="tx2">
                  <a:lumMod val="75000"/>
                  <a:lumOff val="25000"/>
                </a:scheme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1791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n animal&#10;&#10;Description automatically generated">
            <a:extLst>
              <a:ext uri="{FF2B5EF4-FFF2-40B4-BE49-F238E27FC236}">
                <a16:creationId xmlns:a16="http://schemas.microsoft.com/office/drawing/2014/main" id="{067608D4-EB01-47C5-8628-E6CAE8368238}"/>
              </a:ext>
            </a:extLst>
          </p:cNvPr>
          <p:cNvPicPr>
            <a:picLocks noChangeAspect="1"/>
          </p:cNvPicPr>
          <p:nvPr/>
        </p:nvPicPr>
        <p:blipFill>
          <a:blip r:embed="rId4"/>
          <a:stretch>
            <a:fillRect/>
          </a:stretch>
        </p:blipFill>
        <p:spPr>
          <a:xfrm>
            <a:off x="990600" y="707866"/>
            <a:ext cx="5587909" cy="5524411"/>
          </a:xfrm>
          <a:prstGeom prst="rect">
            <a:avLst/>
          </a:prstGeom>
        </p:spPr>
      </p:pic>
      <p:sp>
        <p:nvSpPr>
          <p:cNvPr id="11" name="Rectangle 10">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8DE111F1-76FA-4922-9C44-959F488C08BB}"/>
              </a:ext>
            </a:extLst>
          </p:cNvPr>
          <p:cNvSpPr txBox="1"/>
          <p:nvPr/>
        </p:nvSpPr>
        <p:spPr>
          <a:xfrm>
            <a:off x="6934200" y="1066800"/>
            <a:ext cx="4572000" cy="4832092"/>
          </a:xfrm>
          <a:prstGeom prst="rect">
            <a:avLst/>
          </a:prstGeom>
          <a:noFill/>
        </p:spPr>
        <p:txBody>
          <a:bodyPr wrap="square" rtlCol="0">
            <a:spAutoFit/>
          </a:bodyPr>
          <a:lstStyle/>
          <a:p>
            <a:r>
              <a:rPr lang="en-US" sz="2800" dirty="0">
                <a:solidFill>
                  <a:srgbClr val="002060"/>
                </a:solidFill>
              </a:rPr>
              <a:t>Why can’t sharks problem-solve or  plan; and why they do not have language and emotions? </a:t>
            </a:r>
          </a:p>
          <a:p>
            <a:endParaRPr lang="en-US" sz="2800" dirty="0">
              <a:solidFill>
                <a:srgbClr val="002060"/>
              </a:solidFill>
            </a:endParaRPr>
          </a:p>
          <a:p>
            <a:r>
              <a:rPr lang="en-US" sz="2800" dirty="0">
                <a:solidFill>
                  <a:srgbClr val="002060"/>
                </a:solidFill>
              </a:rPr>
              <a:t>Sharks and humans share commonality of brain parts controlling fear responses, memory, autonomic functions.</a:t>
            </a:r>
          </a:p>
          <a:p>
            <a:endParaRPr lang="en-US" sz="2800" dirty="0">
              <a:solidFill>
                <a:srgbClr val="002060"/>
              </a:solidFill>
            </a:endParaRPr>
          </a:p>
          <a:p>
            <a:r>
              <a:rPr lang="en-US" sz="2800" dirty="0">
                <a:solidFill>
                  <a:srgbClr val="002060"/>
                </a:solidFill>
              </a:rPr>
              <a:t>When do humans act like sharks?</a:t>
            </a:r>
          </a:p>
        </p:txBody>
      </p:sp>
      <p:sp>
        <p:nvSpPr>
          <p:cNvPr id="3" name="Rectangle 2">
            <a:extLst>
              <a:ext uri="{FF2B5EF4-FFF2-40B4-BE49-F238E27FC236}">
                <a16:creationId xmlns:a16="http://schemas.microsoft.com/office/drawing/2014/main" id="{2277075C-295C-44B6-B86D-BAEF43EAA52D}"/>
              </a:ext>
            </a:extLst>
          </p:cNvPr>
          <p:cNvSpPr/>
          <p:nvPr/>
        </p:nvSpPr>
        <p:spPr>
          <a:xfrm>
            <a:off x="8763000" y="6153471"/>
            <a:ext cx="2890102" cy="461665"/>
          </a:xfrm>
          <a:prstGeom prst="rect">
            <a:avLst/>
          </a:prstGeom>
        </p:spPr>
        <p:txBody>
          <a:bodyPr wrap="square">
            <a:spAutoFit/>
          </a:bodyPr>
          <a:lstStyle/>
          <a:p>
            <a:r>
              <a:rPr lang="en-US" sz="1200" dirty="0"/>
              <a:t>Intensive Integrated Reading Systems, 2020©</a:t>
            </a:r>
          </a:p>
          <a:p>
            <a:endParaRPr lang="en-US" sz="1200" dirty="0"/>
          </a:p>
        </p:txBody>
      </p:sp>
      <p:sp>
        <p:nvSpPr>
          <p:cNvPr id="8" name="Rectangle 7">
            <a:extLst>
              <a:ext uri="{FF2B5EF4-FFF2-40B4-BE49-F238E27FC236}">
                <a16:creationId xmlns:a16="http://schemas.microsoft.com/office/drawing/2014/main" id="{FDBCD59E-C982-4730-9125-860383C10987}"/>
              </a:ext>
            </a:extLst>
          </p:cNvPr>
          <p:cNvSpPr/>
          <p:nvPr/>
        </p:nvSpPr>
        <p:spPr>
          <a:xfrm>
            <a:off x="451702" y="6232277"/>
            <a:ext cx="3053498" cy="276999"/>
          </a:xfrm>
          <a:prstGeom prst="rect">
            <a:avLst/>
          </a:prstGeom>
        </p:spPr>
        <p:txBody>
          <a:bodyPr wrap="square">
            <a:spAutoFit/>
          </a:bodyPr>
          <a:lstStyle/>
          <a:p>
            <a:r>
              <a:rPr lang="en-US" sz="1200" dirty="0"/>
              <a:t>Partial graphic, lumenlearning.com, 2020</a:t>
            </a:r>
          </a:p>
        </p:txBody>
      </p:sp>
    </p:spTree>
    <p:extLst>
      <p:ext uri="{BB962C8B-B14F-4D97-AF65-F5344CB8AC3E}">
        <p14:creationId xmlns:p14="http://schemas.microsoft.com/office/powerpoint/2010/main" val="247217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black background&#10;&#10;Description automatically generated">
            <a:extLst>
              <a:ext uri="{FF2B5EF4-FFF2-40B4-BE49-F238E27FC236}">
                <a16:creationId xmlns:a16="http://schemas.microsoft.com/office/drawing/2014/main" id="{CC5EF8A6-8CCC-41DD-B523-2AC3C8524E36}"/>
              </a:ext>
            </a:extLst>
          </p:cNvPr>
          <p:cNvPicPr>
            <a:picLocks noChangeAspect="1"/>
          </p:cNvPicPr>
          <p:nvPr/>
        </p:nvPicPr>
        <p:blipFill rotWithShape="1">
          <a:blip r:embed="rId3"/>
          <a:srcRect b="2174"/>
          <a:stretch/>
        </p:blipFill>
        <p:spPr>
          <a:xfrm>
            <a:off x="156493" y="18788"/>
            <a:ext cx="12191980" cy="6857990"/>
          </a:xfrm>
          <a:prstGeom prst="rect">
            <a:avLst/>
          </a:prstGeom>
        </p:spPr>
      </p:pic>
      <p:sp>
        <p:nvSpPr>
          <p:cNvPr id="5" name="TextBox 4">
            <a:extLst>
              <a:ext uri="{FF2B5EF4-FFF2-40B4-BE49-F238E27FC236}">
                <a16:creationId xmlns:a16="http://schemas.microsoft.com/office/drawing/2014/main" id="{C3BA6E35-6400-463D-A32D-A5952CFB5F3B}"/>
              </a:ext>
            </a:extLst>
          </p:cNvPr>
          <p:cNvSpPr txBox="1"/>
          <p:nvPr/>
        </p:nvSpPr>
        <p:spPr>
          <a:xfrm rot="19991917">
            <a:off x="8897662" y="5587790"/>
            <a:ext cx="3147301" cy="707886"/>
          </a:xfrm>
          <a:prstGeom prst="rect">
            <a:avLst/>
          </a:prstGeom>
          <a:noFill/>
        </p:spPr>
        <p:txBody>
          <a:bodyPr wrap="square" rtlCol="0">
            <a:spAutoFit/>
          </a:bodyPr>
          <a:lstStyle/>
          <a:p>
            <a:r>
              <a:rPr lang="en-US" sz="2000" b="1" dirty="0">
                <a:solidFill>
                  <a:srgbClr val="FFFF00"/>
                </a:solidFill>
                <a:latin typeface="Arial" panose="020B0604020202020204" pitchFamily="34" charset="0"/>
                <a:cs typeface="Arial" panose="020B0604020202020204" pitchFamily="34" charset="0"/>
              </a:rPr>
              <a:t>Brainstem, hind- &amp;  midbrains, cerebellum</a:t>
            </a:r>
          </a:p>
        </p:txBody>
      </p:sp>
      <p:sp>
        <p:nvSpPr>
          <p:cNvPr id="6" name="Oval 5">
            <a:extLst>
              <a:ext uri="{FF2B5EF4-FFF2-40B4-BE49-F238E27FC236}">
                <a16:creationId xmlns:a16="http://schemas.microsoft.com/office/drawing/2014/main" id="{ECCF71B4-2547-48A2-8149-E11FD6D6A2B3}"/>
              </a:ext>
            </a:extLst>
          </p:cNvPr>
          <p:cNvSpPr/>
          <p:nvPr/>
        </p:nvSpPr>
        <p:spPr>
          <a:xfrm>
            <a:off x="3657600" y="1905000"/>
            <a:ext cx="2667000" cy="1524000"/>
          </a:xfrm>
          <a:prstGeom prst="ellipse">
            <a:avLst/>
          </a:prstGeom>
          <a:solidFill>
            <a:srgbClr val="6297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452BC0-5127-458D-A680-DCE44D3FE0C3}"/>
              </a:ext>
            </a:extLst>
          </p:cNvPr>
          <p:cNvSpPr txBox="1"/>
          <p:nvPr/>
        </p:nvSpPr>
        <p:spPr>
          <a:xfrm>
            <a:off x="4114800" y="2066835"/>
            <a:ext cx="2362200" cy="1200329"/>
          </a:xfrm>
          <a:prstGeom prst="rect">
            <a:avLst/>
          </a:prstGeom>
          <a:noFill/>
        </p:spPr>
        <p:txBody>
          <a:bodyPr wrap="square" rtlCol="0">
            <a:spAutoFit/>
          </a:bodyPr>
          <a:lstStyle/>
          <a:p>
            <a:r>
              <a:rPr lang="en-US" dirty="0"/>
              <a:t>decision making, problem solving, planning, working memory</a:t>
            </a:r>
          </a:p>
        </p:txBody>
      </p:sp>
      <p:sp>
        <p:nvSpPr>
          <p:cNvPr id="8" name="Oval 7">
            <a:extLst>
              <a:ext uri="{FF2B5EF4-FFF2-40B4-BE49-F238E27FC236}">
                <a16:creationId xmlns:a16="http://schemas.microsoft.com/office/drawing/2014/main" id="{758FD78D-EAF8-4220-A6EE-A9E4926679C1}"/>
              </a:ext>
            </a:extLst>
          </p:cNvPr>
          <p:cNvSpPr/>
          <p:nvPr/>
        </p:nvSpPr>
        <p:spPr>
          <a:xfrm>
            <a:off x="7620000" y="1524000"/>
            <a:ext cx="2057400" cy="1200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A96685-D06A-4BEC-8E2D-B40C951E3813}"/>
              </a:ext>
            </a:extLst>
          </p:cNvPr>
          <p:cNvSpPr txBox="1"/>
          <p:nvPr/>
        </p:nvSpPr>
        <p:spPr>
          <a:xfrm>
            <a:off x="8001000" y="1766537"/>
            <a:ext cx="1371600" cy="646331"/>
          </a:xfrm>
          <a:prstGeom prst="rect">
            <a:avLst/>
          </a:prstGeom>
          <a:noFill/>
        </p:spPr>
        <p:txBody>
          <a:bodyPr wrap="square" rtlCol="0">
            <a:spAutoFit/>
          </a:bodyPr>
          <a:lstStyle/>
          <a:p>
            <a:r>
              <a:rPr lang="en-US" dirty="0"/>
              <a:t>coordinate sensory info</a:t>
            </a:r>
          </a:p>
        </p:txBody>
      </p:sp>
      <p:sp>
        <p:nvSpPr>
          <p:cNvPr id="12" name="Oval 11">
            <a:extLst>
              <a:ext uri="{FF2B5EF4-FFF2-40B4-BE49-F238E27FC236}">
                <a16:creationId xmlns:a16="http://schemas.microsoft.com/office/drawing/2014/main" id="{47E4A1ED-50BE-42A2-B5CE-CE47BF81CDE8}"/>
              </a:ext>
            </a:extLst>
          </p:cNvPr>
          <p:cNvSpPr/>
          <p:nvPr/>
        </p:nvSpPr>
        <p:spPr>
          <a:xfrm>
            <a:off x="6019800" y="3733800"/>
            <a:ext cx="2667000" cy="1269959"/>
          </a:xfrm>
          <a:prstGeom prst="ellipse">
            <a:avLst/>
          </a:prstGeom>
          <a:solidFill>
            <a:srgbClr val="65CD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69E4C3-5196-493C-AEF7-DD5322B29DE0}"/>
              </a:ext>
            </a:extLst>
          </p:cNvPr>
          <p:cNvSpPr txBox="1"/>
          <p:nvPr/>
        </p:nvSpPr>
        <p:spPr>
          <a:xfrm>
            <a:off x="6477000" y="3907114"/>
            <a:ext cx="2057400" cy="923330"/>
          </a:xfrm>
          <a:prstGeom prst="rect">
            <a:avLst/>
          </a:prstGeom>
          <a:noFill/>
        </p:spPr>
        <p:txBody>
          <a:bodyPr wrap="square" rtlCol="0">
            <a:spAutoFit/>
          </a:bodyPr>
          <a:lstStyle/>
          <a:p>
            <a:r>
              <a:rPr lang="en-US" dirty="0"/>
              <a:t>deep memory, language, hearing, emotion</a:t>
            </a:r>
          </a:p>
        </p:txBody>
      </p:sp>
      <p:sp>
        <p:nvSpPr>
          <p:cNvPr id="20" name="Oval 19">
            <a:extLst>
              <a:ext uri="{FF2B5EF4-FFF2-40B4-BE49-F238E27FC236}">
                <a16:creationId xmlns:a16="http://schemas.microsoft.com/office/drawing/2014/main" id="{1FE2D8D3-2B2E-43A3-B77E-6ED6783825CE}"/>
              </a:ext>
            </a:extLst>
          </p:cNvPr>
          <p:cNvSpPr/>
          <p:nvPr/>
        </p:nvSpPr>
        <p:spPr>
          <a:xfrm>
            <a:off x="10210800" y="3573306"/>
            <a:ext cx="990600" cy="617694"/>
          </a:xfrm>
          <a:prstGeom prst="ellipse">
            <a:avLst/>
          </a:prstGeom>
          <a:solidFill>
            <a:srgbClr val="D47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0FD5DA1-17C6-44DE-B13D-529E95617CF2}"/>
              </a:ext>
            </a:extLst>
          </p:cNvPr>
          <p:cNvSpPr txBox="1"/>
          <p:nvPr/>
        </p:nvSpPr>
        <p:spPr>
          <a:xfrm>
            <a:off x="10353901" y="3722448"/>
            <a:ext cx="771299" cy="369332"/>
          </a:xfrm>
          <a:prstGeom prst="rect">
            <a:avLst/>
          </a:prstGeom>
          <a:noFill/>
        </p:spPr>
        <p:txBody>
          <a:bodyPr wrap="square" rtlCol="0">
            <a:spAutoFit/>
          </a:bodyPr>
          <a:lstStyle/>
          <a:p>
            <a:r>
              <a:rPr lang="en-US" dirty="0"/>
              <a:t>vision</a:t>
            </a:r>
          </a:p>
        </p:txBody>
      </p:sp>
      <p:sp>
        <p:nvSpPr>
          <p:cNvPr id="22" name="Oval 21">
            <a:extLst>
              <a:ext uri="{FF2B5EF4-FFF2-40B4-BE49-F238E27FC236}">
                <a16:creationId xmlns:a16="http://schemas.microsoft.com/office/drawing/2014/main" id="{92877A34-B334-4266-8E17-296C70A80155}"/>
              </a:ext>
            </a:extLst>
          </p:cNvPr>
          <p:cNvSpPr/>
          <p:nvPr/>
        </p:nvSpPr>
        <p:spPr>
          <a:xfrm>
            <a:off x="8001000" y="5047988"/>
            <a:ext cx="1905000" cy="965242"/>
          </a:xfrm>
          <a:prstGeom prst="ellipse">
            <a:avLst/>
          </a:prstGeom>
          <a:solidFill>
            <a:srgbClr val="F05B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099FEA5-3E7E-43A8-955E-DE6C8A156B65}"/>
              </a:ext>
            </a:extLst>
          </p:cNvPr>
          <p:cNvSpPr txBox="1"/>
          <p:nvPr/>
        </p:nvSpPr>
        <p:spPr>
          <a:xfrm>
            <a:off x="8221319" y="5068944"/>
            <a:ext cx="1828798" cy="923330"/>
          </a:xfrm>
          <a:prstGeom prst="rect">
            <a:avLst/>
          </a:prstGeom>
          <a:noFill/>
        </p:spPr>
        <p:txBody>
          <a:bodyPr wrap="square" rtlCol="0">
            <a:spAutoFit/>
          </a:bodyPr>
          <a:lstStyle/>
          <a:p>
            <a:r>
              <a:rPr lang="en-US" dirty="0"/>
              <a:t>Motor control, coordination, motor memory</a:t>
            </a:r>
          </a:p>
        </p:txBody>
      </p:sp>
      <p:sp>
        <p:nvSpPr>
          <p:cNvPr id="24" name="Arrow: Down 23">
            <a:extLst>
              <a:ext uri="{FF2B5EF4-FFF2-40B4-BE49-F238E27FC236}">
                <a16:creationId xmlns:a16="http://schemas.microsoft.com/office/drawing/2014/main" id="{39A7282A-F339-4EBA-B70F-30742BCF9501}"/>
              </a:ext>
            </a:extLst>
          </p:cNvPr>
          <p:cNvSpPr/>
          <p:nvPr/>
        </p:nvSpPr>
        <p:spPr>
          <a:xfrm rot="9235579">
            <a:off x="8686800" y="6248400"/>
            <a:ext cx="2667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logo&#10;&#10;Description automatically generated">
            <a:extLst>
              <a:ext uri="{FF2B5EF4-FFF2-40B4-BE49-F238E27FC236}">
                <a16:creationId xmlns:a16="http://schemas.microsoft.com/office/drawing/2014/main" id="{D26194E5-BD0C-4C0B-961D-3256A5CAD89B}"/>
              </a:ext>
            </a:extLst>
          </p:cNvPr>
          <p:cNvPicPr>
            <a:picLocks noChangeAspect="1"/>
          </p:cNvPicPr>
          <p:nvPr/>
        </p:nvPicPr>
        <p:blipFill>
          <a:blip r:embed="rId4"/>
          <a:stretch>
            <a:fillRect/>
          </a:stretch>
        </p:blipFill>
        <p:spPr>
          <a:xfrm>
            <a:off x="685800" y="4408906"/>
            <a:ext cx="1966216" cy="1966216"/>
          </a:xfrm>
          <a:prstGeom prst="rect">
            <a:avLst/>
          </a:prstGeom>
        </p:spPr>
      </p:pic>
      <p:sp>
        <p:nvSpPr>
          <p:cNvPr id="17" name="TextBox 16">
            <a:extLst>
              <a:ext uri="{FF2B5EF4-FFF2-40B4-BE49-F238E27FC236}">
                <a16:creationId xmlns:a16="http://schemas.microsoft.com/office/drawing/2014/main" id="{EF7618AB-DC76-4773-B604-BCF4173AB74F}"/>
              </a:ext>
            </a:extLst>
          </p:cNvPr>
          <p:cNvSpPr txBox="1"/>
          <p:nvPr/>
        </p:nvSpPr>
        <p:spPr>
          <a:xfrm>
            <a:off x="263394" y="6477000"/>
            <a:ext cx="2743200" cy="400110"/>
          </a:xfrm>
          <a:prstGeom prst="rect">
            <a:avLst/>
          </a:prstGeom>
          <a:noFill/>
        </p:spPr>
        <p:txBody>
          <a:bodyPr wrap="square" rtlCol="0">
            <a:spAutoFit/>
          </a:bodyPr>
          <a:lstStyle/>
          <a:p>
            <a:r>
              <a:rPr lang="en-US" sz="1000" dirty="0">
                <a:solidFill>
                  <a:schemeClr val="bg1"/>
                </a:solidFill>
              </a:rPr>
              <a:t>Intensive Integrated Reading Systems, 2020©</a:t>
            </a:r>
          </a:p>
          <a:p>
            <a:endParaRPr lang="en-US" sz="1000" dirty="0">
              <a:solidFill>
                <a:schemeClr val="bg1"/>
              </a:solidFill>
            </a:endParaRPr>
          </a:p>
        </p:txBody>
      </p:sp>
      <p:sp>
        <p:nvSpPr>
          <p:cNvPr id="25" name="TextBox 24">
            <a:extLst>
              <a:ext uri="{FF2B5EF4-FFF2-40B4-BE49-F238E27FC236}">
                <a16:creationId xmlns:a16="http://schemas.microsoft.com/office/drawing/2014/main" id="{309E64C2-9E7B-4EB3-9D46-4561C5FB07FC}"/>
              </a:ext>
            </a:extLst>
          </p:cNvPr>
          <p:cNvSpPr txBox="1"/>
          <p:nvPr/>
        </p:nvSpPr>
        <p:spPr>
          <a:xfrm>
            <a:off x="9477876" y="6598047"/>
            <a:ext cx="2635868" cy="246221"/>
          </a:xfrm>
          <a:prstGeom prst="rect">
            <a:avLst/>
          </a:prstGeom>
          <a:noFill/>
        </p:spPr>
        <p:txBody>
          <a:bodyPr wrap="square" rtlCol="0">
            <a:spAutoFit/>
          </a:bodyPr>
          <a:lstStyle/>
          <a:p>
            <a:r>
              <a:rPr lang="en-US" sz="1000" dirty="0">
                <a:solidFill>
                  <a:schemeClr val="bg1"/>
                </a:solidFill>
              </a:rPr>
              <a:t>partial graphic, LumenLearning.com, 2020</a:t>
            </a:r>
          </a:p>
        </p:txBody>
      </p:sp>
    </p:spTree>
    <p:extLst>
      <p:ext uri="{BB962C8B-B14F-4D97-AF65-F5344CB8AC3E}">
        <p14:creationId xmlns:p14="http://schemas.microsoft.com/office/powerpoint/2010/main" val="28041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1F36"/>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6" name="Straight Connector 15">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TextBox 5">
            <a:extLst>
              <a:ext uri="{FF2B5EF4-FFF2-40B4-BE49-F238E27FC236}">
                <a16:creationId xmlns:a16="http://schemas.microsoft.com/office/drawing/2014/main" id="{5E96F8D0-29F8-42C4-8FED-D8D6969E7ABF}"/>
              </a:ext>
            </a:extLst>
          </p:cNvPr>
          <p:cNvSpPr txBox="1"/>
          <p:nvPr/>
        </p:nvSpPr>
        <p:spPr>
          <a:xfrm>
            <a:off x="7535825" y="982132"/>
            <a:ext cx="3360772"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a:ln w="3175" cmpd="sng">
                  <a:noFill/>
                </a:ln>
                <a:solidFill>
                  <a:schemeClr val="tx1">
                    <a:lumMod val="85000"/>
                    <a:lumOff val="15000"/>
                  </a:schemeClr>
                </a:solidFill>
                <a:latin typeface="+mj-lt"/>
                <a:ea typeface="+mj-ea"/>
                <a:cs typeface="+mj-cs"/>
              </a:rPr>
              <a:t>Limbic System—The Emotional Nervous System</a:t>
            </a:r>
          </a:p>
        </p:txBody>
      </p:sp>
      <p:sp>
        <p:nvSpPr>
          <p:cNvPr id="20" name="Rectangle 19">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animal&#10;&#10;Description automatically generated">
            <a:extLst>
              <a:ext uri="{FF2B5EF4-FFF2-40B4-BE49-F238E27FC236}">
                <a16:creationId xmlns:a16="http://schemas.microsoft.com/office/drawing/2014/main" id="{7CFD7156-D563-4467-8A93-9CCA0B8ED2E6}"/>
              </a:ext>
            </a:extLst>
          </p:cNvPr>
          <p:cNvPicPr>
            <a:picLocks noChangeAspect="1"/>
          </p:cNvPicPr>
          <p:nvPr/>
        </p:nvPicPr>
        <p:blipFill>
          <a:blip r:embed="rId4"/>
          <a:stretch>
            <a:fillRect/>
          </a:stretch>
        </p:blipFill>
        <p:spPr>
          <a:xfrm>
            <a:off x="1412683" y="1565030"/>
            <a:ext cx="5278777" cy="3549135"/>
          </a:xfrm>
          <a:prstGeom prst="rect">
            <a:avLst/>
          </a:prstGeom>
        </p:spPr>
      </p:pic>
      <p:cxnSp>
        <p:nvCxnSpPr>
          <p:cNvPr id="22" name="Straight Connector 21">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4D4E893-3EA1-475F-8004-BDD780691DF0}"/>
              </a:ext>
            </a:extLst>
          </p:cNvPr>
          <p:cNvSpPr txBox="1"/>
          <p:nvPr/>
        </p:nvSpPr>
        <p:spPr>
          <a:xfrm>
            <a:off x="7535824" y="2556932"/>
            <a:ext cx="3360771" cy="3318936"/>
          </a:xfrm>
          <a:prstGeom prst="rect">
            <a:avLst/>
          </a:prstGeom>
        </p:spPr>
        <p:txBody>
          <a:bodyPr vert="horz" lIns="91440" tIns="45720" rIns="91440" bIns="45720" rtlCol="0" anchor="t">
            <a:noAutofit/>
          </a:bodyPr>
          <a:lstStyle/>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Amygdala—emotional center of brain</a:t>
            </a:r>
          </a:p>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Evaluates danger or pleasure and helps consolidate memory in hippocampus.  </a:t>
            </a:r>
          </a:p>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Sends out messages to increase heart rate or breathing, etc.  (adrenaline &amp; dopamine)</a:t>
            </a:r>
          </a:p>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Stronger emotion = stronger memory!</a:t>
            </a:r>
          </a:p>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Connecting new information to senses &amp; emotions creates memories.</a:t>
            </a:r>
          </a:p>
        </p:txBody>
      </p:sp>
      <p:sp>
        <p:nvSpPr>
          <p:cNvPr id="2" name="Slide Number Placeholder 1">
            <a:extLst>
              <a:ext uri="{FF2B5EF4-FFF2-40B4-BE49-F238E27FC236}">
                <a16:creationId xmlns:a16="http://schemas.microsoft.com/office/drawing/2014/main" id="{DE25897C-4C39-450B-A440-54E3D67BDCD5}"/>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4FAB73BC-B049-4115-A692-8D63A059BFB8}" type="slidenum">
              <a:rPr lang="en-US" sz="1000" smtClean="0"/>
              <a:pPr defTabSz="914400">
                <a:spcAft>
                  <a:spcPts val="600"/>
                </a:spcAft>
              </a:pPr>
              <a:t>13</a:t>
            </a:fld>
            <a:endParaRPr lang="en-US" sz="1000"/>
          </a:p>
        </p:txBody>
      </p:sp>
      <p:sp>
        <p:nvSpPr>
          <p:cNvPr id="11" name="TextBox 10">
            <a:extLst>
              <a:ext uri="{FF2B5EF4-FFF2-40B4-BE49-F238E27FC236}">
                <a16:creationId xmlns:a16="http://schemas.microsoft.com/office/drawing/2014/main" id="{2A07DFD6-DA71-4EA7-9AB8-5D69C4C03D09}"/>
              </a:ext>
            </a:extLst>
          </p:cNvPr>
          <p:cNvSpPr txBox="1"/>
          <p:nvPr/>
        </p:nvSpPr>
        <p:spPr>
          <a:xfrm>
            <a:off x="1092643" y="6108700"/>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
        <p:nvSpPr>
          <p:cNvPr id="12" name="TextBox 11">
            <a:extLst>
              <a:ext uri="{FF2B5EF4-FFF2-40B4-BE49-F238E27FC236}">
                <a16:creationId xmlns:a16="http://schemas.microsoft.com/office/drawing/2014/main" id="{103428D3-59C0-4D6D-BD4F-7B1CF683A329}"/>
              </a:ext>
            </a:extLst>
          </p:cNvPr>
          <p:cNvSpPr txBox="1"/>
          <p:nvPr/>
        </p:nvSpPr>
        <p:spPr>
          <a:xfrm>
            <a:off x="5663730" y="5321834"/>
            <a:ext cx="1371600" cy="400110"/>
          </a:xfrm>
          <a:prstGeom prst="rect">
            <a:avLst/>
          </a:prstGeom>
          <a:noFill/>
        </p:spPr>
        <p:txBody>
          <a:bodyPr wrap="square" rtlCol="0">
            <a:spAutoFit/>
          </a:bodyPr>
          <a:lstStyle/>
          <a:p>
            <a:r>
              <a:rPr lang="en-US" sz="1000" dirty="0"/>
              <a:t>LumenLearning.com</a:t>
            </a:r>
          </a:p>
          <a:p>
            <a:endParaRPr lang="en-US" sz="1000" dirty="0"/>
          </a:p>
        </p:txBody>
      </p:sp>
    </p:spTree>
    <p:extLst>
      <p:ext uri="{BB962C8B-B14F-4D97-AF65-F5344CB8AC3E}">
        <p14:creationId xmlns:p14="http://schemas.microsoft.com/office/powerpoint/2010/main" val="416333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144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17CE7-9B95-476F-A408-8C3B8687FA23}"/>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3" name="TextBox 2">
            <a:extLst>
              <a:ext uri="{FF2B5EF4-FFF2-40B4-BE49-F238E27FC236}">
                <a16:creationId xmlns:a16="http://schemas.microsoft.com/office/drawing/2014/main" id="{DD4610E7-D3DE-492E-8691-1C4773D269B7}"/>
              </a:ext>
            </a:extLst>
          </p:cNvPr>
          <p:cNvSpPr txBox="1"/>
          <p:nvPr/>
        </p:nvSpPr>
        <p:spPr>
          <a:xfrm>
            <a:off x="1943100" y="718168"/>
            <a:ext cx="8305800" cy="646331"/>
          </a:xfrm>
          <a:prstGeom prst="rect">
            <a:avLst/>
          </a:prstGeom>
          <a:noFill/>
        </p:spPr>
        <p:txBody>
          <a:bodyPr wrap="square" rtlCol="0">
            <a:spAutoFit/>
          </a:bodyPr>
          <a:lstStyle/>
          <a:p>
            <a:r>
              <a:rPr lang="en-US" sz="3600" dirty="0"/>
              <a:t>Social Emotional Learning in 3 Minutes</a:t>
            </a:r>
          </a:p>
        </p:txBody>
      </p:sp>
      <p:sp>
        <p:nvSpPr>
          <p:cNvPr id="4" name="TextBox 3">
            <a:extLst>
              <a:ext uri="{FF2B5EF4-FFF2-40B4-BE49-F238E27FC236}">
                <a16:creationId xmlns:a16="http://schemas.microsoft.com/office/drawing/2014/main" id="{A7FAD933-9068-4989-A7CB-5AE18E7FFA0C}"/>
              </a:ext>
            </a:extLst>
          </p:cNvPr>
          <p:cNvSpPr txBox="1"/>
          <p:nvPr/>
        </p:nvSpPr>
        <p:spPr>
          <a:xfrm>
            <a:off x="1249426" y="1444896"/>
            <a:ext cx="938471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Encourage growth mindset—grow motivation &amp; engagement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Chronic stress hijacks the brain</a:t>
            </a:r>
          </a:p>
          <a:p>
            <a:pPr marL="742950" lvl="1" indent="-285750">
              <a:buFont typeface="Arial" panose="020B0604020202020204" pitchFamily="34" charset="0"/>
              <a:buChar char="•"/>
            </a:pPr>
            <a:r>
              <a:rPr lang="en-US" sz="2800" dirty="0"/>
              <a:t>Limited comprehensible input </a:t>
            </a:r>
          </a:p>
          <a:p>
            <a:pPr marL="742950" lvl="1" indent="-285750">
              <a:buFont typeface="Arial" panose="020B0604020202020204" pitchFamily="34" charset="0"/>
              <a:buChar char="•"/>
            </a:pPr>
            <a:r>
              <a:rPr lang="en-US" sz="2800" dirty="0"/>
              <a:t>Not in the moment</a:t>
            </a:r>
          </a:p>
          <a:p>
            <a:pPr marL="742950" lvl="1" indent="-285750">
              <a:buFont typeface="Arial" panose="020B0604020202020204" pitchFamily="34" charset="0"/>
              <a:buChar char="•"/>
            </a:pPr>
            <a:r>
              <a:rPr lang="en-US" sz="2800" dirty="0"/>
              <a:t>Stressed brain activation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Students need to feel seen, valued, safe</a:t>
            </a:r>
          </a:p>
          <a:p>
            <a:pPr marL="742950" lvl="1" indent="-285750">
              <a:buFont typeface="Arial" panose="020B0604020202020204" pitchFamily="34" charset="0"/>
              <a:buChar char="•"/>
            </a:pPr>
            <a:r>
              <a:rPr lang="en-US" sz="2800" dirty="0"/>
              <a:t>Physical activities to refocus</a:t>
            </a:r>
          </a:p>
          <a:p>
            <a:pPr marL="742950" lvl="1" indent="-285750">
              <a:buFont typeface="Arial" panose="020B0604020202020204" pitchFamily="34" charset="0"/>
              <a:buChar char="•"/>
            </a:pPr>
            <a:r>
              <a:rPr lang="en-US" sz="2800" dirty="0"/>
              <a:t>Structure is good</a:t>
            </a:r>
          </a:p>
          <a:p>
            <a:pPr marL="742950" lvl="1" indent="-285750">
              <a:buFont typeface="Arial" panose="020B0604020202020204" pitchFamily="34" charset="0"/>
              <a:buChar char="•"/>
            </a:pPr>
            <a:r>
              <a:rPr lang="en-US" sz="2800" dirty="0"/>
              <a:t>Student choice</a:t>
            </a:r>
          </a:p>
        </p:txBody>
      </p:sp>
      <p:pic>
        <p:nvPicPr>
          <p:cNvPr id="3076" name="Picture 4">
            <a:extLst>
              <a:ext uri="{FF2B5EF4-FFF2-40B4-BE49-F238E27FC236}">
                <a16:creationId xmlns:a16="http://schemas.microsoft.com/office/drawing/2014/main" id="{99A5615F-DC4A-46E0-A6C2-FD148A1E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003575"/>
            <a:ext cx="3970318" cy="39703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95A80B-5143-4C40-966E-00BF81AE868F}"/>
              </a:ext>
            </a:extLst>
          </p:cNvPr>
          <p:cNvSpPr txBox="1"/>
          <p:nvPr/>
        </p:nvSpPr>
        <p:spPr>
          <a:xfrm>
            <a:off x="8610600" y="6120167"/>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68248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144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04307-E8BD-492A-BE4D-CE4F9E276CFF}"/>
              </a:ext>
            </a:extLst>
          </p:cNvPr>
          <p:cNvSpPr txBox="1"/>
          <p:nvPr/>
        </p:nvSpPr>
        <p:spPr>
          <a:xfrm rot="20514922">
            <a:off x="1638117" y="893756"/>
            <a:ext cx="3513611" cy="1323439"/>
          </a:xfrm>
          <a:prstGeom prst="rect">
            <a:avLst/>
          </a:prstGeom>
          <a:noFill/>
        </p:spPr>
        <p:txBody>
          <a:bodyPr wrap="square" rtlCol="0">
            <a:spAutoFit/>
          </a:bodyPr>
          <a:lstStyle/>
          <a:p>
            <a:r>
              <a:rPr lang="en-US" sz="4000" b="1" dirty="0">
                <a:solidFill>
                  <a:srgbClr val="9900CC"/>
                </a:solidFill>
                <a:latin typeface="Cavolini" panose="03000502040302020204" pitchFamily="66" charset="0"/>
                <a:cs typeface="Cavolini" panose="03000502040302020204" pitchFamily="66" charset="0"/>
              </a:rPr>
              <a:t>Self-Talk awareness</a:t>
            </a:r>
          </a:p>
        </p:txBody>
      </p:sp>
      <p:sp>
        <p:nvSpPr>
          <p:cNvPr id="4" name="TextBox 3">
            <a:extLst>
              <a:ext uri="{FF2B5EF4-FFF2-40B4-BE49-F238E27FC236}">
                <a16:creationId xmlns:a16="http://schemas.microsoft.com/office/drawing/2014/main" id="{B0BA3019-E50C-4E10-A91A-4E3B8F687283}"/>
              </a:ext>
            </a:extLst>
          </p:cNvPr>
          <p:cNvSpPr txBox="1"/>
          <p:nvPr/>
        </p:nvSpPr>
        <p:spPr>
          <a:xfrm rot="953250">
            <a:off x="6906978" y="1040275"/>
            <a:ext cx="3892407" cy="1323439"/>
          </a:xfrm>
          <a:prstGeom prst="rect">
            <a:avLst/>
          </a:prstGeom>
          <a:noFill/>
        </p:spPr>
        <p:txBody>
          <a:bodyPr wrap="square" rtlCol="0">
            <a:spAutoFit/>
          </a:bodyPr>
          <a:lstStyle/>
          <a:p>
            <a:r>
              <a:rPr lang="en-US" sz="4000" b="1" dirty="0">
                <a:solidFill>
                  <a:srgbClr val="0070C0"/>
                </a:solidFill>
                <a:latin typeface="Cavolini" panose="03000502040302020204" pitchFamily="66" charset="0"/>
                <a:cs typeface="Cavolini" panose="03000502040302020204" pitchFamily="66" charset="0"/>
              </a:rPr>
              <a:t>Write down goals</a:t>
            </a:r>
          </a:p>
        </p:txBody>
      </p:sp>
      <p:sp>
        <p:nvSpPr>
          <p:cNvPr id="6" name="TextBox 5">
            <a:extLst>
              <a:ext uri="{FF2B5EF4-FFF2-40B4-BE49-F238E27FC236}">
                <a16:creationId xmlns:a16="http://schemas.microsoft.com/office/drawing/2014/main" id="{3CBE02EA-C7BE-4913-8921-DFF6D426438E}"/>
              </a:ext>
            </a:extLst>
          </p:cNvPr>
          <p:cNvSpPr txBox="1"/>
          <p:nvPr/>
        </p:nvSpPr>
        <p:spPr>
          <a:xfrm rot="20953963">
            <a:off x="909435" y="2548488"/>
            <a:ext cx="4102228" cy="1323439"/>
          </a:xfrm>
          <a:prstGeom prst="rect">
            <a:avLst/>
          </a:prstGeom>
          <a:noFill/>
        </p:spPr>
        <p:txBody>
          <a:bodyPr wrap="square" rtlCol="0">
            <a:spAutoFit/>
          </a:bodyPr>
          <a:lstStyle/>
          <a:p>
            <a:r>
              <a:rPr lang="en-US" sz="4000" b="1" dirty="0">
                <a:solidFill>
                  <a:srgbClr val="00B050"/>
                </a:solidFill>
                <a:latin typeface="Cavolini" panose="03000502040302020204" pitchFamily="66" charset="0"/>
                <a:cs typeface="Cavolini" panose="03000502040302020204" pitchFamily="66" charset="0"/>
              </a:rPr>
              <a:t>Say positive things out loud</a:t>
            </a:r>
          </a:p>
        </p:txBody>
      </p:sp>
      <p:sp>
        <p:nvSpPr>
          <p:cNvPr id="7" name="TextBox 6">
            <a:extLst>
              <a:ext uri="{FF2B5EF4-FFF2-40B4-BE49-F238E27FC236}">
                <a16:creationId xmlns:a16="http://schemas.microsoft.com/office/drawing/2014/main" id="{2C5E76C7-E1EE-40B0-9361-8B3794FEEB70}"/>
              </a:ext>
            </a:extLst>
          </p:cNvPr>
          <p:cNvSpPr txBox="1"/>
          <p:nvPr/>
        </p:nvSpPr>
        <p:spPr>
          <a:xfrm>
            <a:off x="914400" y="5046989"/>
            <a:ext cx="10836675" cy="830997"/>
          </a:xfrm>
          <a:prstGeom prst="rect">
            <a:avLst/>
          </a:prstGeom>
          <a:noFill/>
        </p:spPr>
        <p:txBody>
          <a:bodyPr wrap="square" rtlCol="0">
            <a:spAutoFit/>
          </a:bodyPr>
          <a:lstStyle/>
          <a:p>
            <a:r>
              <a:rPr lang="en-US" sz="4800" b="1" dirty="0">
                <a:solidFill>
                  <a:srgbClr val="B00000"/>
                </a:solidFill>
              </a:rPr>
              <a:t>WHAT ARE YOU </a:t>
            </a:r>
            <a:r>
              <a:rPr lang="en-US" sz="4800" b="1" i="1" dirty="0">
                <a:solidFill>
                  <a:srgbClr val="B00000"/>
                </a:solidFill>
              </a:rPr>
              <a:t>TALKING</a:t>
            </a:r>
            <a:r>
              <a:rPr lang="en-US" sz="4800" b="1" dirty="0">
                <a:solidFill>
                  <a:srgbClr val="B00000"/>
                </a:solidFill>
              </a:rPr>
              <a:t> ABOUT?</a:t>
            </a:r>
          </a:p>
        </p:txBody>
      </p:sp>
      <p:sp>
        <p:nvSpPr>
          <p:cNvPr id="8" name="TextBox 7">
            <a:extLst>
              <a:ext uri="{FF2B5EF4-FFF2-40B4-BE49-F238E27FC236}">
                <a16:creationId xmlns:a16="http://schemas.microsoft.com/office/drawing/2014/main" id="{18F86A78-A08E-43E5-A2D9-F6E63F948843}"/>
              </a:ext>
            </a:extLst>
          </p:cNvPr>
          <p:cNvSpPr txBox="1"/>
          <p:nvPr/>
        </p:nvSpPr>
        <p:spPr>
          <a:xfrm rot="691646">
            <a:off x="7465654" y="2927795"/>
            <a:ext cx="4076741" cy="1323439"/>
          </a:xfrm>
          <a:prstGeom prst="rect">
            <a:avLst/>
          </a:prstGeom>
          <a:noFill/>
        </p:spPr>
        <p:txBody>
          <a:bodyPr wrap="square" rtlCol="0">
            <a:spAutoFit/>
          </a:bodyPr>
          <a:lstStyle/>
          <a:p>
            <a:r>
              <a:rPr lang="en-US" sz="4000" b="1" dirty="0">
                <a:solidFill>
                  <a:schemeClr val="accent2"/>
                </a:solidFill>
                <a:latin typeface="Cavolini" panose="020B0502040204020203" pitchFamily="66" charset="0"/>
                <a:cs typeface="Cavolini" panose="020B0502040204020203" pitchFamily="66" charset="0"/>
              </a:rPr>
              <a:t>Reward your own successes</a:t>
            </a:r>
          </a:p>
        </p:txBody>
      </p:sp>
      <p:pic>
        <p:nvPicPr>
          <p:cNvPr id="13" name="Picture 12" descr="A close up of a logo&#10;&#10;Description automatically generated">
            <a:extLst>
              <a:ext uri="{FF2B5EF4-FFF2-40B4-BE49-F238E27FC236}">
                <a16:creationId xmlns:a16="http://schemas.microsoft.com/office/drawing/2014/main" id="{1A1C4B56-589D-46B5-9D37-61EE4C1C3BFD}"/>
              </a:ext>
            </a:extLst>
          </p:cNvPr>
          <p:cNvPicPr>
            <a:picLocks noChangeAspect="1"/>
          </p:cNvPicPr>
          <p:nvPr/>
        </p:nvPicPr>
        <p:blipFill>
          <a:blip r:embed="rId3"/>
          <a:stretch>
            <a:fillRect/>
          </a:stretch>
        </p:blipFill>
        <p:spPr>
          <a:xfrm>
            <a:off x="3966439" y="1287091"/>
            <a:ext cx="3836584" cy="3836584"/>
          </a:xfrm>
          <a:prstGeom prst="rect">
            <a:avLst/>
          </a:prstGeom>
        </p:spPr>
      </p:pic>
      <p:sp>
        <p:nvSpPr>
          <p:cNvPr id="14" name="TextBox 13">
            <a:extLst>
              <a:ext uri="{FF2B5EF4-FFF2-40B4-BE49-F238E27FC236}">
                <a16:creationId xmlns:a16="http://schemas.microsoft.com/office/drawing/2014/main" id="{35D70C8C-47C3-424F-8FE3-4E068C02C93B}"/>
              </a:ext>
            </a:extLst>
          </p:cNvPr>
          <p:cNvSpPr txBox="1"/>
          <p:nvPr/>
        </p:nvSpPr>
        <p:spPr>
          <a:xfrm>
            <a:off x="4970331" y="2358997"/>
            <a:ext cx="1828800" cy="1692771"/>
          </a:xfrm>
          <a:prstGeom prst="rect">
            <a:avLst/>
          </a:prstGeom>
          <a:noFill/>
        </p:spPr>
        <p:txBody>
          <a:bodyPr wrap="square" rtlCol="0">
            <a:spAutoFit/>
          </a:bodyPr>
          <a:lstStyle/>
          <a:p>
            <a:pPr algn="ctr"/>
            <a:r>
              <a:rPr lang="en-US" sz="2600" b="1" dirty="0">
                <a:solidFill>
                  <a:schemeClr val="bg1"/>
                </a:solidFill>
              </a:rPr>
              <a:t>SEL</a:t>
            </a:r>
          </a:p>
          <a:p>
            <a:pPr algn="ctr"/>
            <a:r>
              <a:rPr lang="en-US" sz="2600" b="1" dirty="0">
                <a:solidFill>
                  <a:schemeClr val="bg1"/>
                </a:solidFill>
              </a:rPr>
              <a:t>Wait!  How do we do that?</a:t>
            </a:r>
          </a:p>
        </p:txBody>
      </p:sp>
      <p:sp>
        <p:nvSpPr>
          <p:cNvPr id="10" name="TextBox 9">
            <a:extLst>
              <a:ext uri="{FF2B5EF4-FFF2-40B4-BE49-F238E27FC236}">
                <a16:creationId xmlns:a16="http://schemas.microsoft.com/office/drawing/2014/main" id="{DA5E7123-6C07-49A3-925C-82DB64DA2E98}"/>
              </a:ext>
            </a:extLst>
          </p:cNvPr>
          <p:cNvSpPr txBox="1"/>
          <p:nvPr/>
        </p:nvSpPr>
        <p:spPr>
          <a:xfrm>
            <a:off x="8735189" y="619904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73319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1326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17CE7-9B95-476F-A408-8C3B8687FA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DD4610E7-D3DE-492E-8691-1C4773D269B7}"/>
              </a:ext>
            </a:extLst>
          </p:cNvPr>
          <p:cNvSpPr txBox="1"/>
          <p:nvPr/>
        </p:nvSpPr>
        <p:spPr>
          <a:xfrm>
            <a:off x="2743200" y="838200"/>
            <a:ext cx="7086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mn-cs"/>
              </a:rPr>
              <a:t>Fixed vs. Growth Mindset</a:t>
            </a:r>
          </a:p>
        </p:txBody>
      </p:sp>
      <p:sp>
        <p:nvSpPr>
          <p:cNvPr id="4" name="TextBox 3">
            <a:extLst>
              <a:ext uri="{FF2B5EF4-FFF2-40B4-BE49-F238E27FC236}">
                <a16:creationId xmlns:a16="http://schemas.microsoft.com/office/drawing/2014/main" id="{A7FAD933-9068-4989-A7CB-5AE18E7FFA0C}"/>
              </a:ext>
            </a:extLst>
          </p:cNvPr>
          <p:cNvSpPr txBox="1"/>
          <p:nvPr/>
        </p:nvSpPr>
        <p:spPr>
          <a:xfrm>
            <a:off x="1249426" y="1422975"/>
            <a:ext cx="8580374"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Fixed vs. Growth Mindset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Change language to reflect effort—not intelligence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Making mistakes means you are learning!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3076" name="Picture 4">
            <a:extLst>
              <a:ext uri="{FF2B5EF4-FFF2-40B4-BE49-F238E27FC236}">
                <a16:creationId xmlns:a16="http://schemas.microsoft.com/office/drawing/2014/main" id="{99A5615F-DC4A-46E0-A6C2-FD148A1E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053" y="2209800"/>
            <a:ext cx="3061447" cy="3061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7D6FC4-ADD2-4BBD-8FEC-72957EC834A9}"/>
              </a:ext>
            </a:extLst>
          </p:cNvPr>
          <p:cNvPicPr>
            <a:picLocks noChangeAspect="1"/>
          </p:cNvPicPr>
          <p:nvPr/>
        </p:nvPicPr>
        <p:blipFill>
          <a:blip r:embed="rId4"/>
          <a:stretch>
            <a:fillRect/>
          </a:stretch>
        </p:blipFill>
        <p:spPr>
          <a:xfrm>
            <a:off x="0" y="20838"/>
            <a:ext cx="12192000" cy="6816324"/>
          </a:xfrm>
          <a:prstGeom prst="rect">
            <a:avLst/>
          </a:prstGeom>
        </p:spPr>
      </p:pic>
      <p:sp>
        <p:nvSpPr>
          <p:cNvPr id="7" name="TextBox 6">
            <a:extLst>
              <a:ext uri="{FF2B5EF4-FFF2-40B4-BE49-F238E27FC236}">
                <a16:creationId xmlns:a16="http://schemas.microsoft.com/office/drawing/2014/main" id="{4724F4B7-F12B-48DF-B759-14980DA42CBA}"/>
              </a:ext>
            </a:extLst>
          </p:cNvPr>
          <p:cNvSpPr txBox="1"/>
          <p:nvPr/>
        </p:nvSpPr>
        <p:spPr>
          <a:xfrm>
            <a:off x="84505" y="6484577"/>
            <a:ext cx="1447800" cy="307777"/>
          </a:xfrm>
          <a:prstGeom prst="rect">
            <a:avLst/>
          </a:prstGeom>
          <a:noFill/>
        </p:spPr>
        <p:txBody>
          <a:bodyPr wrap="square" rtlCol="0">
            <a:spAutoFit/>
          </a:bodyPr>
          <a:lstStyle/>
          <a:p>
            <a:r>
              <a:rPr lang="en-US" sz="1400" dirty="0"/>
              <a:t>Prasad, 2019</a:t>
            </a:r>
          </a:p>
        </p:txBody>
      </p:sp>
    </p:spTree>
    <p:extLst>
      <p:ext uri="{BB962C8B-B14F-4D97-AF65-F5344CB8AC3E}">
        <p14:creationId xmlns:p14="http://schemas.microsoft.com/office/powerpoint/2010/main" val="40705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144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2E2552-C6B9-4051-9E24-202B8ABE76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50" b="0" i="0" u="none" strike="noStrike" kern="1200" cap="none" spc="0" normalizeH="0" baseline="0" noProof="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78D561A8-B379-48F0-BA30-604ACB443D57}"/>
              </a:ext>
            </a:extLst>
          </p:cNvPr>
          <p:cNvPicPr>
            <a:picLocks noChangeAspect="1"/>
          </p:cNvPicPr>
          <p:nvPr/>
        </p:nvPicPr>
        <p:blipFill>
          <a:blip r:embed="rId3"/>
          <a:stretch>
            <a:fillRect/>
          </a:stretch>
        </p:blipFill>
        <p:spPr>
          <a:xfrm>
            <a:off x="419100" y="136297"/>
            <a:ext cx="11353800" cy="6585405"/>
          </a:xfrm>
          <a:prstGeom prst="rect">
            <a:avLst/>
          </a:prstGeom>
        </p:spPr>
      </p:pic>
      <p:sp>
        <p:nvSpPr>
          <p:cNvPr id="4" name="TextBox 3">
            <a:extLst>
              <a:ext uri="{FF2B5EF4-FFF2-40B4-BE49-F238E27FC236}">
                <a16:creationId xmlns:a16="http://schemas.microsoft.com/office/drawing/2014/main" id="{EE7FB301-03C8-42F2-8997-ABC3E38475CB}"/>
              </a:ext>
            </a:extLst>
          </p:cNvPr>
          <p:cNvSpPr txBox="1"/>
          <p:nvPr/>
        </p:nvSpPr>
        <p:spPr>
          <a:xfrm>
            <a:off x="10287000" y="6475481"/>
            <a:ext cx="1602486" cy="246221"/>
          </a:xfrm>
          <a:prstGeom prst="rect">
            <a:avLst/>
          </a:prstGeom>
          <a:noFill/>
        </p:spPr>
        <p:txBody>
          <a:bodyPr wrap="square" rtlCol="0">
            <a:spAutoFit/>
          </a:bodyPr>
          <a:lstStyle/>
          <a:p>
            <a:r>
              <a:rPr lang="en-US" sz="1000" dirty="0"/>
              <a:t>Pinterest, 2020</a:t>
            </a:r>
          </a:p>
        </p:txBody>
      </p:sp>
    </p:spTree>
    <p:extLst>
      <p:ext uri="{BB962C8B-B14F-4D97-AF65-F5344CB8AC3E}">
        <p14:creationId xmlns:p14="http://schemas.microsoft.com/office/powerpoint/2010/main" val="351337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9113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FA9EA-064F-47F0-9413-61AD64F92A40}"/>
              </a:ext>
            </a:extLst>
          </p:cNvPr>
          <p:cNvSpPr txBox="1"/>
          <p:nvPr/>
        </p:nvSpPr>
        <p:spPr>
          <a:xfrm>
            <a:off x="1219200" y="685800"/>
            <a:ext cx="9753600" cy="54168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aramond" panose="02020404030301010803"/>
                <a:ea typeface="+mn-ea"/>
                <a:cs typeface="+mn-cs"/>
              </a:rPr>
              <a:t>Brain Based Learning Involves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571500" marR="0" lvl="0" indent="-5715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Garamond" panose="02020404030301010803"/>
              </a:rPr>
              <a:t>Developing student </a:t>
            </a:r>
            <a:r>
              <a:rPr lang="en-US" sz="3600" dirty="0">
                <a:solidFill>
                  <a:srgbClr val="00B050"/>
                </a:solidFill>
                <a:latin typeface="Garamond" panose="02020404030301010803"/>
              </a:rPr>
              <a:t>metacognition</a:t>
            </a:r>
          </a:p>
          <a:p>
            <a:pPr marL="571500" lvl="0" indent="-571500">
              <a:buFont typeface="Arial" panose="020B0604020202020204" pitchFamily="34" charset="0"/>
              <a:buChar char="•"/>
            </a:pPr>
            <a:r>
              <a:rPr lang="en-US" sz="3600" dirty="0">
                <a:solidFill>
                  <a:prstClr val="black"/>
                </a:solidFill>
                <a:latin typeface="Garamond" panose="02020404030301010803"/>
              </a:rPr>
              <a:t>Improving student </a:t>
            </a:r>
            <a:r>
              <a:rPr lang="en-US" sz="3600" dirty="0">
                <a:solidFill>
                  <a:srgbClr val="00B050"/>
                </a:solidFill>
                <a:latin typeface="Garamond" panose="02020404030301010803"/>
              </a:rPr>
              <a:t>reflection</a:t>
            </a:r>
            <a:r>
              <a:rPr lang="en-US" sz="3600" dirty="0"/>
              <a:t>, </a:t>
            </a:r>
            <a:r>
              <a:rPr lang="en-US" sz="3600" dirty="0">
                <a:solidFill>
                  <a:srgbClr val="00B050"/>
                </a:solidFill>
              </a:rPr>
              <a:t>reasoning</a:t>
            </a:r>
            <a:r>
              <a:rPr lang="en-US" sz="3600" dirty="0"/>
              <a:t>, &amp; </a:t>
            </a:r>
            <a:r>
              <a:rPr lang="en-US" sz="3600" dirty="0">
                <a:solidFill>
                  <a:srgbClr val="00B050"/>
                </a:solidFill>
              </a:rPr>
              <a:t>critical thinking skills</a:t>
            </a:r>
          </a:p>
          <a:p>
            <a:pPr marL="571500" lvl="0" indent="-571500">
              <a:buFont typeface="Arial" panose="020B0604020202020204" pitchFamily="34" charset="0"/>
              <a:buChar char="•"/>
            </a:pPr>
            <a:r>
              <a:rPr lang="en-US" sz="3600" dirty="0"/>
              <a:t>Using </a:t>
            </a:r>
            <a:r>
              <a:rPr lang="en-US" sz="3600" dirty="0">
                <a:solidFill>
                  <a:srgbClr val="00B050"/>
                </a:solidFill>
              </a:rPr>
              <a:t>reading</a:t>
            </a:r>
            <a:r>
              <a:rPr lang="en-US" sz="3600" dirty="0"/>
              <a:t>, </a:t>
            </a:r>
            <a:r>
              <a:rPr lang="en-US" sz="3600" dirty="0">
                <a:solidFill>
                  <a:srgbClr val="00B050"/>
                </a:solidFill>
              </a:rPr>
              <a:t>digital tools</a:t>
            </a:r>
            <a:r>
              <a:rPr lang="en-US" sz="3600" dirty="0"/>
              <a:t>, </a:t>
            </a:r>
            <a:r>
              <a:rPr lang="en-US" sz="3600" dirty="0">
                <a:solidFill>
                  <a:srgbClr val="00B050"/>
                </a:solidFill>
              </a:rPr>
              <a:t>gaming</a:t>
            </a:r>
            <a:r>
              <a:rPr lang="en-US" sz="3600" dirty="0"/>
              <a:t>, &amp; </a:t>
            </a:r>
            <a:r>
              <a:rPr lang="en-US" sz="3600" dirty="0">
                <a:solidFill>
                  <a:srgbClr val="00B050"/>
                </a:solidFill>
              </a:rPr>
              <a:t>problem-based learning</a:t>
            </a:r>
            <a:r>
              <a:rPr lang="en-US" sz="3600" dirty="0"/>
              <a:t> to increase content knowledge and engage deeper learning.</a:t>
            </a:r>
          </a:p>
          <a:p>
            <a:pPr marL="571500" lvl="0" indent="-571500">
              <a:buFont typeface="Arial" panose="020B0604020202020204" pitchFamily="34" charset="0"/>
              <a:buChar char="•"/>
            </a:pPr>
            <a:r>
              <a:rPr lang="en-US" sz="3600" dirty="0"/>
              <a:t>Boosting retrieval </a:t>
            </a:r>
            <a:r>
              <a:rPr lang="en-US" sz="3600" dirty="0">
                <a:solidFill>
                  <a:srgbClr val="00B050"/>
                </a:solidFill>
              </a:rPr>
              <a:t>practice</a:t>
            </a:r>
            <a:r>
              <a:rPr lang="en-US" sz="3600" dirty="0"/>
              <a:t> and </a:t>
            </a:r>
            <a:r>
              <a:rPr lang="en-US" sz="3600" dirty="0">
                <a:solidFill>
                  <a:srgbClr val="00B050"/>
                </a:solidFill>
              </a:rPr>
              <a:t>memory retention</a:t>
            </a:r>
          </a:p>
          <a:p>
            <a:pPr marL="571500" lvl="0" indent="-571500">
              <a:buFont typeface="Arial" panose="020B0604020202020204" pitchFamily="34" charset="0"/>
              <a:buChar char="•"/>
            </a:pPr>
            <a:r>
              <a:rPr lang="en-US" sz="3600" dirty="0">
                <a:solidFill>
                  <a:prstClr val="black"/>
                </a:solidFill>
                <a:latin typeface="Garamond" panose="02020404030301010803"/>
              </a:rPr>
              <a:t>Encouraging student </a:t>
            </a:r>
            <a:r>
              <a:rPr lang="en-US" sz="3600" dirty="0">
                <a:solidFill>
                  <a:srgbClr val="00B050"/>
                </a:solidFill>
                <a:latin typeface="Garamond" panose="02020404030301010803"/>
              </a:rPr>
              <a:t>motivation</a:t>
            </a:r>
            <a:endParaRPr kumimoji="0" lang="en-US" sz="3600" i="0" u="none" strike="noStrike" kern="1200" cap="none" spc="0" normalizeH="0" baseline="0" noProof="0" dirty="0">
              <a:ln>
                <a:noFill/>
              </a:ln>
              <a:solidFill>
                <a:srgbClr val="00B050"/>
              </a:solidFill>
              <a:effectLst/>
              <a:uLnTx/>
              <a:uFillTx/>
              <a:latin typeface="Garamond" panose="02020404030301010803"/>
            </a:endParaRPr>
          </a:p>
        </p:txBody>
      </p:sp>
      <p:sp>
        <p:nvSpPr>
          <p:cNvPr id="4" name="TextBox 3">
            <a:extLst>
              <a:ext uri="{FF2B5EF4-FFF2-40B4-BE49-F238E27FC236}">
                <a16:creationId xmlns:a16="http://schemas.microsoft.com/office/drawing/2014/main" id="{3C337DB8-A595-40CA-B59B-EF9C06E8F2D7}"/>
              </a:ext>
            </a:extLst>
          </p:cNvPr>
          <p:cNvSpPr txBox="1"/>
          <p:nvPr/>
        </p:nvSpPr>
        <p:spPr>
          <a:xfrm>
            <a:off x="8534400" y="6172200"/>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59357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144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2E2552-C6B9-4051-9E24-202B8ABE76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50" b="0" i="0" u="none" strike="noStrike" kern="1200" cap="none" spc="0" normalizeH="0" baseline="0" noProof="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316EB41A-4C4B-4275-A2EF-3DD55D76FDA6}"/>
              </a:ext>
            </a:extLst>
          </p:cNvPr>
          <p:cNvSpPr txBox="1"/>
          <p:nvPr/>
        </p:nvSpPr>
        <p:spPr>
          <a:xfrm>
            <a:off x="3124200" y="837430"/>
            <a:ext cx="5943600" cy="707886"/>
          </a:xfrm>
          <a:prstGeom prst="rect">
            <a:avLst/>
          </a:prstGeom>
          <a:noFill/>
        </p:spPr>
        <p:txBody>
          <a:bodyPr wrap="square" rtlCol="0">
            <a:spAutoFit/>
          </a:bodyPr>
          <a:lstStyle/>
          <a:p>
            <a:r>
              <a:rPr lang="en-US" sz="4000" dirty="0"/>
              <a:t>Teach in Brain Friendly Ways</a:t>
            </a:r>
          </a:p>
        </p:txBody>
      </p:sp>
      <p:sp>
        <p:nvSpPr>
          <p:cNvPr id="4" name="TextBox 3">
            <a:extLst>
              <a:ext uri="{FF2B5EF4-FFF2-40B4-BE49-F238E27FC236}">
                <a16:creationId xmlns:a16="http://schemas.microsoft.com/office/drawing/2014/main" id="{EFC1F8F8-CB9B-40A7-A7B4-865ED8D14BC5}"/>
              </a:ext>
            </a:extLst>
          </p:cNvPr>
          <p:cNvSpPr txBox="1"/>
          <p:nvPr/>
        </p:nvSpPr>
        <p:spPr>
          <a:xfrm>
            <a:off x="1219200" y="1905000"/>
            <a:ext cx="9982200" cy="4832092"/>
          </a:xfrm>
          <a:prstGeom prst="rect">
            <a:avLst/>
          </a:prstGeom>
          <a:noFill/>
        </p:spPr>
        <p:txBody>
          <a:bodyPr wrap="square" rtlCol="0">
            <a:spAutoFit/>
          </a:bodyPr>
          <a:lstStyle/>
          <a:p>
            <a:r>
              <a:rPr lang="en-US" sz="2800" dirty="0"/>
              <a:t>The brain needs to be </a:t>
            </a:r>
            <a:r>
              <a:rPr lang="en-US" sz="2800" b="1" dirty="0">
                <a:solidFill>
                  <a:srgbClr val="7030A0"/>
                </a:solidFill>
              </a:rPr>
              <a:t>calm</a:t>
            </a:r>
            <a:r>
              <a:rPr lang="en-US" sz="2800" dirty="0"/>
              <a:t>, and likes </a:t>
            </a:r>
            <a:r>
              <a:rPr lang="en-US" sz="2800" b="1" dirty="0">
                <a:solidFill>
                  <a:srgbClr val="7030A0"/>
                </a:solidFill>
              </a:rPr>
              <a:t>GOCS</a:t>
            </a:r>
            <a:r>
              <a:rPr lang="en-US" sz="2800" dirty="0"/>
              <a:t>.</a:t>
            </a:r>
          </a:p>
          <a:p>
            <a:endParaRPr lang="en-US" sz="2800" dirty="0"/>
          </a:p>
          <a:p>
            <a:r>
              <a:rPr lang="en-US" sz="2800" dirty="0"/>
              <a:t>Short term memory lasts ______ seconds and can manage _____ bits of information</a:t>
            </a:r>
          </a:p>
          <a:p>
            <a:endParaRPr lang="en-US" sz="2800" dirty="0"/>
          </a:p>
          <a:p>
            <a:r>
              <a:rPr lang="en-US" sz="2800" dirty="0"/>
              <a:t>Working memory is variable and is the place where ____________</a:t>
            </a:r>
          </a:p>
          <a:p>
            <a:r>
              <a:rPr lang="en-US" sz="2800" dirty="0"/>
              <a:t>____________________________________________________.</a:t>
            </a:r>
          </a:p>
          <a:p>
            <a:endParaRPr lang="en-US" sz="2800" dirty="0"/>
          </a:p>
          <a:p>
            <a:r>
              <a:rPr lang="en-US" sz="2800" dirty="0"/>
              <a:t>Long term memory lasts ______.  </a:t>
            </a:r>
          </a:p>
          <a:p>
            <a:r>
              <a:rPr lang="en-US" sz="2800" dirty="0"/>
              <a:t>It can be triggered by_________________________________.</a:t>
            </a:r>
          </a:p>
          <a:p>
            <a:endParaRPr lang="en-US" sz="2800" dirty="0"/>
          </a:p>
        </p:txBody>
      </p:sp>
      <p:sp>
        <p:nvSpPr>
          <p:cNvPr id="6" name="TextBox 5">
            <a:extLst>
              <a:ext uri="{FF2B5EF4-FFF2-40B4-BE49-F238E27FC236}">
                <a16:creationId xmlns:a16="http://schemas.microsoft.com/office/drawing/2014/main" id="{3008C5FD-BC93-4D8B-BDD8-0CD4FEC4C4C3}"/>
              </a:ext>
            </a:extLst>
          </p:cNvPr>
          <p:cNvSpPr txBox="1"/>
          <p:nvPr/>
        </p:nvSpPr>
        <p:spPr>
          <a:xfrm>
            <a:off x="4953000" y="2680053"/>
            <a:ext cx="1066800" cy="523220"/>
          </a:xfrm>
          <a:prstGeom prst="rect">
            <a:avLst/>
          </a:prstGeom>
          <a:noFill/>
        </p:spPr>
        <p:txBody>
          <a:bodyPr wrap="square" rtlCol="0">
            <a:spAutoFit/>
          </a:bodyPr>
          <a:lstStyle/>
          <a:p>
            <a:r>
              <a:rPr lang="en-US" sz="2800" b="1" dirty="0">
                <a:solidFill>
                  <a:srgbClr val="7030A0"/>
                </a:solidFill>
              </a:rPr>
              <a:t>2 - 4</a:t>
            </a:r>
          </a:p>
        </p:txBody>
      </p:sp>
      <p:sp>
        <p:nvSpPr>
          <p:cNvPr id="7" name="TextBox 6">
            <a:extLst>
              <a:ext uri="{FF2B5EF4-FFF2-40B4-BE49-F238E27FC236}">
                <a16:creationId xmlns:a16="http://schemas.microsoft.com/office/drawing/2014/main" id="{0AE1DD90-C622-494A-9C00-B872555FFB99}"/>
              </a:ext>
            </a:extLst>
          </p:cNvPr>
          <p:cNvSpPr txBox="1"/>
          <p:nvPr/>
        </p:nvSpPr>
        <p:spPr>
          <a:xfrm>
            <a:off x="9501991" y="2701724"/>
            <a:ext cx="914400" cy="523220"/>
          </a:xfrm>
          <a:prstGeom prst="rect">
            <a:avLst/>
          </a:prstGeom>
          <a:noFill/>
        </p:spPr>
        <p:txBody>
          <a:bodyPr wrap="square" rtlCol="0">
            <a:spAutoFit/>
          </a:bodyPr>
          <a:lstStyle/>
          <a:p>
            <a:r>
              <a:rPr lang="en-US" sz="2800" b="1" dirty="0">
                <a:solidFill>
                  <a:srgbClr val="7030A0"/>
                </a:solidFill>
              </a:rPr>
              <a:t>3 - 5</a:t>
            </a:r>
          </a:p>
        </p:txBody>
      </p:sp>
      <p:sp>
        <p:nvSpPr>
          <p:cNvPr id="8" name="TextBox 7">
            <a:extLst>
              <a:ext uri="{FF2B5EF4-FFF2-40B4-BE49-F238E27FC236}">
                <a16:creationId xmlns:a16="http://schemas.microsoft.com/office/drawing/2014/main" id="{BC3106FE-A7DA-44BD-B3D0-8EEF602F5FC7}"/>
              </a:ext>
            </a:extLst>
          </p:cNvPr>
          <p:cNvSpPr txBox="1"/>
          <p:nvPr/>
        </p:nvSpPr>
        <p:spPr>
          <a:xfrm>
            <a:off x="8441499" y="3996128"/>
            <a:ext cx="2743200" cy="523220"/>
          </a:xfrm>
          <a:prstGeom prst="rect">
            <a:avLst/>
          </a:prstGeom>
          <a:noFill/>
        </p:spPr>
        <p:txBody>
          <a:bodyPr wrap="square" rtlCol="0">
            <a:spAutoFit/>
          </a:bodyPr>
          <a:lstStyle/>
          <a:p>
            <a:r>
              <a:rPr lang="en-US" sz="2800" b="1" dirty="0">
                <a:solidFill>
                  <a:srgbClr val="7030A0"/>
                </a:solidFill>
              </a:rPr>
              <a:t>connections</a:t>
            </a:r>
          </a:p>
        </p:txBody>
      </p:sp>
      <p:sp>
        <p:nvSpPr>
          <p:cNvPr id="9" name="TextBox 8">
            <a:extLst>
              <a:ext uri="{FF2B5EF4-FFF2-40B4-BE49-F238E27FC236}">
                <a16:creationId xmlns:a16="http://schemas.microsoft.com/office/drawing/2014/main" id="{FF02D364-EFBF-438A-BF1E-1927204CDAA3}"/>
              </a:ext>
            </a:extLst>
          </p:cNvPr>
          <p:cNvSpPr txBox="1"/>
          <p:nvPr/>
        </p:nvSpPr>
        <p:spPr>
          <a:xfrm>
            <a:off x="1219200" y="4422309"/>
            <a:ext cx="9296400" cy="523220"/>
          </a:xfrm>
          <a:prstGeom prst="rect">
            <a:avLst/>
          </a:prstGeom>
          <a:noFill/>
        </p:spPr>
        <p:txBody>
          <a:bodyPr wrap="square" rtlCol="0">
            <a:spAutoFit/>
          </a:bodyPr>
          <a:lstStyle/>
          <a:p>
            <a:r>
              <a:rPr lang="en-US" sz="2800" b="1" dirty="0">
                <a:solidFill>
                  <a:srgbClr val="7030A0"/>
                </a:solidFill>
              </a:rPr>
              <a:t>are made and attached to schema (background knowledge).</a:t>
            </a:r>
          </a:p>
        </p:txBody>
      </p:sp>
      <p:sp>
        <p:nvSpPr>
          <p:cNvPr id="10" name="TextBox 9">
            <a:extLst>
              <a:ext uri="{FF2B5EF4-FFF2-40B4-BE49-F238E27FC236}">
                <a16:creationId xmlns:a16="http://schemas.microsoft.com/office/drawing/2014/main" id="{E0F43BCF-FCE9-429E-B6A9-133F480915DA}"/>
              </a:ext>
            </a:extLst>
          </p:cNvPr>
          <p:cNvSpPr txBox="1"/>
          <p:nvPr/>
        </p:nvSpPr>
        <p:spPr>
          <a:xfrm>
            <a:off x="4724400" y="5298270"/>
            <a:ext cx="1295400" cy="523220"/>
          </a:xfrm>
          <a:prstGeom prst="rect">
            <a:avLst/>
          </a:prstGeom>
          <a:noFill/>
        </p:spPr>
        <p:txBody>
          <a:bodyPr wrap="square" rtlCol="0">
            <a:spAutoFit/>
          </a:bodyPr>
          <a:lstStyle/>
          <a:p>
            <a:r>
              <a:rPr lang="en-US" sz="2800" b="1" dirty="0">
                <a:solidFill>
                  <a:srgbClr val="7030A0"/>
                </a:solidFill>
              </a:rPr>
              <a:t>forever</a:t>
            </a:r>
          </a:p>
        </p:txBody>
      </p:sp>
      <p:sp>
        <p:nvSpPr>
          <p:cNvPr id="11" name="TextBox 10">
            <a:extLst>
              <a:ext uri="{FF2B5EF4-FFF2-40B4-BE49-F238E27FC236}">
                <a16:creationId xmlns:a16="http://schemas.microsoft.com/office/drawing/2014/main" id="{CE126BE5-9294-4B75-A99F-613C94FDCDAE}"/>
              </a:ext>
            </a:extLst>
          </p:cNvPr>
          <p:cNvSpPr txBox="1"/>
          <p:nvPr/>
        </p:nvSpPr>
        <p:spPr>
          <a:xfrm>
            <a:off x="4228534" y="5716713"/>
            <a:ext cx="6149190" cy="523220"/>
          </a:xfrm>
          <a:prstGeom prst="rect">
            <a:avLst/>
          </a:prstGeom>
          <a:noFill/>
        </p:spPr>
        <p:txBody>
          <a:bodyPr wrap="square" rtlCol="0">
            <a:spAutoFit/>
          </a:bodyPr>
          <a:lstStyle/>
          <a:p>
            <a:r>
              <a:rPr lang="en-US" sz="2800" b="1" dirty="0">
                <a:solidFill>
                  <a:srgbClr val="7030A0"/>
                </a:solidFill>
              </a:rPr>
              <a:t>senses, emotions, and other memories</a:t>
            </a:r>
          </a:p>
        </p:txBody>
      </p:sp>
      <p:pic>
        <p:nvPicPr>
          <p:cNvPr id="15" name="Picture 14">
            <a:extLst>
              <a:ext uri="{FF2B5EF4-FFF2-40B4-BE49-F238E27FC236}">
                <a16:creationId xmlns:a16="http://schemas.microsoft.com/office/drawing/2014/main" id="{6EF99E52-56BE-4996-969B-0329DE7F8764}"/>
              </a:ext>
            </a:extLst>
          </p:cNvPr>
          <p:cNvPicPr>
            <a:picLocks noChangeAspect="1"/>
          </p:cNvPicPr>
          <p:nvPr/>
        </p:nvPicPr>
        <p:blipFill>
          <a:blip r:embed="rId3"/>
          <a:stretch>
            <a:fillRect/>
          </a:stretch>
        </p:blipFill>
        <p:spPr>
          <a:xfrm>
            <a:off x="9416323" y="852918"/>
            <a:ext cx="1606482" cy="1606482"/>
          </a:xfrm>
          <a:prstGeom prst="rect">
            <a:avLst/>
          </a:prstGeom>
          <a:solidFill>
            <a:srgbClr val="ECECEC"/>
          </a:solidFill>
        </p:spPr>
      </p:pic>
      <p:sp>
        <p:nvSpPr>
          <p:cNvPr id="12" name="TextBox 11">
            <a:extLst>
              <a:ext uri="{FF2B5EF4-FFF2-40B4-BE49-F238E27FC236}">
                <a16:creationId xmlns:a16="http://schemas.microsoft.com/office/drawing/2014/main" id="{504D6FE5-D6D3-4920-ADC5-4BCFA42D052B}"/>
              </a:ext>
            </a:extLst>
          </p:cNvPr>
          <p:cNvSpPr txBox="1"/>
          <p:nvPr/>
        </p:nvSpPr>
        <p:spPr>
          <a:xfrm>
            <a:off x="8735189" y="6191604"/>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1648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641D3ED-84C8-48AF-956B-2B4A80EC5276}"/>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6600" dirty="0"/>
              <a:t>Making Memories</a:t>
            </a:r>
          </a:p>
        </p:txBody>
      </p:sp>
      <p:sp>
        <p:nvSpPr>
          <p:cNvPr id="5" name="Text Placeholder 4">
            <a:extLst>
              <a:ext uri="{FF2B5EF4-FFF2-40B4-BE49-F238E27FC236}">
                <a16:creationId xmlns:a16="http://schemas.microsoft.com/office/drawing/2014/main" id="{CA1074E8-B524-444E-9500-2C44ABB816D4}"/>
              </a:ext>
            </a:extLst>
          </p:cNvPr>
          <p:cNvSpPr>
            <a:spLocks noGrp="1"/>
          </p:cNvSpPr>
          <p:nvPr>
            <p:ph type="body" idx="1"/>
          </p:nvPr>
        </p:nvSpPr>
        <p:spPr>
          <a:xfrm>
            <a:off x="7041858" y="444612"/>
            <a:ext cx="4882310" cy="2387600"/>
          </a:xfrm>
        </p:spPr>
        <p:txBody>
          <a:bodyPr vert="horz" lIns="91440" tIns="45720" rIns="91440" bIns="45720" rtlCol="0" anchor="b">
            <a:noAutofit/>
          </a:bodyPr>
          <a:lstStyle/>
          <a:p>
            <a:r>
              <a:rPr lang="en-US" sz="3200" dirty="0"/>
              <a:t>Short term memory</a:t>
            </a:r>
          </a:p>
          <a:p>
            <a:r>
              <a:rPr lang="en-US" sz="3200" dirty="0"/>
              <a:t>Working memory</a:t>
            </a:r>
          </a:p>
          <a:p>
            <a:r>
              <a:rPr lang="en-US" sz="3200" dirty="0"/>
              <a:t>Long term memory</a:t>
            </a:r>
          </a:p>
          <a:p>
            <a:r>
              <a:rPr lang="en-US" sz="3200" dirty="0"/>
              <a:t>Accessing memory</a:t>
            </a:r>
          </a:p>
        </p:txBody>
      </p:sp>
      <p:sp>
        <p:nvSpPr>
          <p:cNvPr id="2053"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no memory gandalf - they said.. something i can't remember exactly.">
            <a:extLst>
              <a:ext uri="{FF2B5EF4-FFF2-40B4-BE49-F238E27FC236}">
                <a16:creationId xmlns:a16="http://schemas.microsoft.com/office/drawing/2014/main" id="{0B065844-B887-460D-AB6D-28CFE6DCCC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0" b="268"/>
          <a:stretch/>
        </p:blipFill>
        <p:spPr bwMode="auto">
          <a:xfrm>
            <a:off x="733507"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463899"/>
              <a:ext cx="566743" cy="31172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id="{E5C0E314-B0E8-46C9-88E4-4045FAA73A7C}"/>
              </a:ext>
            </a:extLst>
          </p:cNvPr>
          <p:cNvSpPr>
            <a:spLocks noGrp="1"/>
          </p:cNvSpPr>
          <p:nvPr>
            <p:ph type="sldNum" sz="quarter" idx="12"/>
          </p:nvPr>
        </p:nvSpPr>
        <p:spPr>
          <a:xfrm>
            <a:off x="10050086" y="6492240"/>
            <a:ext cx="1303713"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1DB6AC-AB3F-45E0-88BC-18F1CE0B42FE}"/>
              </a:ext>
            </a:extLst>
          </p:cNvPr>
          <p:cNvSpPr txBox="1"/>
          <p:nvPr/>
        </p:nvSpPr>
        <p:spPr>
          <a:xfrm>
            <a:off x="6367174" y="237768"/>
            <a:ext cx="31358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B53A31"/>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431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73" name="Straight Connector 72">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0EF89984-84D5-4F54-A230-C15926D4705A}"/>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42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FA9EA-064F-47F0-9413-61AD64F92A40}"/>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marL="0" marR="0" lvl="0" indent="0" algn="ctr" fontAlgn="auto">
              <a:spcBef>
                <a:spcPct val="0"/>
              </a:spcBef>
              <a:spcAft>
                <a:spcPts val="600"/>
              </a:spcAft>
              <a:buClrTx/>
              <a:buSzTx/>
              <a:tabLst/>
              <a:defRPr/>
            </a:pPr>
            <a:r>
              <a:rPr lang="en-US" sz="4400">
                <a:ln w="3175" cmpd="sng">
                  <a:noFill/>
                </a:ln>
                <a:solidFill>
                  <a:srgbClr val="FFFFFF"/>
                </a:solidFill>
                <a:latin typeface="+mj-lt"/>
                <a:ea typeface="+mj-ea"/>
                <a:cs typeface="+mj-cs"/>
              </a:rPr>
              <a:t>Increasing Learning Transfer</a:t>
            </a:r>
            <a:endParaRPr kumimoji="0" lang="en-US" sz="4400" b="0" i="0" u="none" strike="noStrike" spc="0" normalizeH="0" baseline="0" noProof="0">
              <a:ln w="3175" cmpd="sng">
                <a:noFill/>
              </a:ln>
              <a:solidFill>
                <a:srgbClr val="FFFFFF"/>
              </a:solidFill>
              <a:uLnTx/>
              <a:uFillTx/>
              <a:latin typeface="+mj-lt"/>
              <a:ea typeface="+mj-ea"/>
              <a:cs typeface="+mj-cs"/>
            </a:endParaRPr>
          </a:p>
        </p:txBody>
      </p:sp>
      <p:cxnSp>
        <p:nvCxnSpPr>
          <p:cNvPr id="77" name="Straight Connector 76">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DDFAF9A-AF56-42E5-A998-26D68984CB25}"/>
              </a:ext>
            </a:extLst>
          </p:cNvPr>
          <p:cNvSpPr txBox="1"/>
          <p:nvPr/>
        </p:nvSpPr>
        <p:spPr>
          <a:xfrm>
            <a:off x="1524000" y="2491701"/>
            <a:ext cx="9525000"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400" dirty="0"/>
              <a:t>“Transfer” means applying acquired knowledge and skills to new situations</a:t>
            </a:r>
          </a:p>
          <a:p>
            <a:pPr marL="457200" indent="-457200">
              <a:spcBef>
                <a:spcPct val="20000"/>
              </a:spcBef>
              <a:spcAft>
                <a:spcPts val="600"/>
              </a:spcAft>
              <a:buClr>
                <a:schemeClr val="accent1"/>
              </a:buClr>
              <a:buSzPct val="115000"/>
              <a:buFont typeface="Arial"/>
              <a:buChar char="•"/>
            </a:pPr>
            <a:r>
              <a:rPr lang="en-US" sz="2400" dirty="0">
                <a:solidFill>
                  <a:srgbClr val="FFFFFF"/>
                </a:solidFill>
              </a:rPr>
              <a:t>Spiral instruction</a:t>
            </a:r>
          </a:p>
          <a:p>
            <a:pPr marL="457200" indent="-457200">
              <a:spcBef>
                <a:spcPct val="20000"/>
              </a:spcBef>
              <a:spcAft>
                <a:spcPts val="600"/>
              </a:spcAft>
              <a:buClr>
                <a:schemeClr val="accent1"/>
              </a:buClr>
              <a:buSzPct val="115000"/>
              <a:buFont typeface="Arial"/>
              <a:buChar char="•"/>
            </a:pPr>
            <a:r>
              <a:rPr lang="en-US" sz="2400" dirty="0">
                <a:solidFill>
                  <a:srgbClr val="FFFFFF"/>
                </a:solidFill>
              </a:rPr>
              <a:t>Cross curricular instruction (STEAM)</a:t>
            </a:r>
          </a:p>
          <a:p>
            <a:pPr marL="457200" indent="-457200">
              <a:spcBef>
                <a:spcPct val="20000"/>
              </a:spcBef>
              <a:spcAft>
                <a:spcPts val="600"/>
              </a:spcAft>
              <a:buClr>
                <a:schemeClr val="accent1"/>
              </a:buClr>
              <a:buSzPct val="115000"/>
              <a:buFont typeface="Arial"/>
              <a:buChar char="•"/>
            </a:pPr>
            <a:r>
              <a:rPr lang="en-US" sz="2400" dirty="0">
                <a:solidFill>
                  <a:srgbClr val="FFFFFF"/>
                </a:solidFill>
              </a:rPr>
              <a:t>Teaching the small skill and then applying it to the whole.</a:t>
            </a:r>
          </a:p>
          <a:p>
            <a:pPr marL="457200" indent="-457200">
              <a:spcBef>
                <a:spcPct val="20000"/>
              </a:spcBef>
              <a:spcAft>
                <a:spcPts val="600"/>
              </a:spcAft>
              <a:buClr>
                <a:schemeClr val="accent1"/>
              </a:buClr>
              <a:buSzPct val="115000"/>
              <a:buFont typeface="Arial"/>
              <a:buChar char="•"/>
            </a:pPr>
            <a:r>
              <a:rPr lang="en-US" sz="2400" dirty="0">
                <a:solidFill>
                  <a:srgbClr val="FFFFFF"/>
                </a:solidFill>
              </a:rPr>
              <a:t>Connecting lessons one to another</a:t>
            </a:r>
          </a:p>
          <a:p>
            <a:pPr marL="457200" indent="-457200">
              <a:spcBef>
                <a:spcPct val="20000"/>
              </a:spcBef>
              <a:spcAft>
                <a:spcPts val="600"/>
              </a:spcAft>
              <a:buClr>
                <a:schemeClr val="accent1"/>
              </a:buClr>
              <a:buSzPct val="115000"/>
              <a:buFont typeface="Arial"/>
              <a:buChar char="•"/>
            </a:pPr>
            <a:r>
              <a:rPr lang="en-US" sz="2400" dirty="0">
                <a:solidFill>
                  <a:srgbClr val="FFFFFF"/>
                </a:solidFill>
              </a:rPr>
              <a:t>Making reciprocal connections in instruction (decoding/spelling)</a:t>
            </a:r>
          </a:p>
          <a:p>
            <a:pPr>
              <a:spcBef>
                <a:spcPct val="20000"/>
              </a:spcBef>
              <a:spcAft>
                <a:spcPts val="600"/>
              </a:spcAft>
              <a:buClr>
                <a:schemeClr val="accent1"/>
              </a:buClr>
              <a:buSzPct val="115000"/>
              <a:buFont typeface="Arial"/>
              <a:buChar char="•"/>
            </a:pPr>
            <a:endParaRPr lang="en-US" sz="2200" dirty="0">
              <a:solidFill>
                <a:srgbClr val="FFFFFF"/>
              </a:solidFill>
            </a:endParaRPr>
          </a:p>
        </p:txBody>
      </p:sp>
      <p:sp>
        <p:nvSpPr>
          <p:cNvPr id="10" name="TextBox 9">
            <a:extLst>
              <a:ext uri="{FF2B5EF4-FFF2-40B4-BE49-F238E27FC236}">
                <a16:creationId xmlns:a16="http://schemas.microsoft.com/office/drawing/2014/main" id="{E92EC97A-34F6-428E-B66D-6BF998BBD3B9}"/>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342750473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6B25-10B9-47DC-A5AD-92047018B951}"/>
              </a:ext>
            </a:extLst>
          </p:cNvPr>
          <p:cNvSpPr>
            <a:spLocks noGrp="1"/>
          </p:cNvSpPr>
          <p:nvPr>
            <p:ph type="title"/>
          </p:nvPr>
        </p:nvSpPr>
        <p:spPr>
          <a:xfrm>
            <a:off x="2495551" y="982133"/>
            <a:ext cx="2745042" cy="1325373"/>
          </a:xfrm>
        </p:spPr>
        <p:txBody>
          <a:bodyPr anchor="b">
            <a:normAutofit/>
          </a:bodyPr>
          <a:lstStyle/>
          <a:p>
            <a:r>
              <a:rPr lang="en-US" sz="4400" dirty="0"/>
              <a:t>Brain Break</a:t>
            </a:r>
          </a:p>
        </p:txBody>
      </p:sp>
      <p:sp>
        <p:nvSpPr>
          <p:cNvPr id="3" name="Content Placeholder 2">
            <a:extLst>
              <a:ext uri="{FF2B5EF4-FFF2-40B4-BE49-F238E27FC236}">
                <a16:creationId xmlns:a16="http://schemas.microsoft.com/office/drawing/2014/main" id="{91805651-6535-40E4-BF4E-DC44D3D8B8A4}"/>
              </a:ext>
            </a:extLst>
          </p:cNvPr>
          <p:cNvSpPr>
            <a:spLocks noGrp="1"/>
          </p:cNvSpPr>
          <p:nvPr>
            <p:ph idx="1"/>
          </p:nvPr>
        </p:nvSpPr>
        <p:spPr>
          <a:xfrm>
            <a:off x="1295400" y="2493774"/>
            <a:ext cx="5410200" cy="3382094"/>
          </a:xfrm>
        </p:spPr>
        <p:txBody>
          <a:bodyPr>
            <a:normAutofit/>
          </a:bodyPr>
          <a:lstStyle/>
          <a:p>
            <a:r>
              <a:rPr lang="en-US" sz="2800" dirty="0"/>
              <a:t>Now:  Coffee &amp; Q&amp;A Chat </a:t>
            </a:r>
          </a:p>
          <a:p>
            <a:pPr lvl="1"/>
            <a:r>
              <a:rPr lang="en-US" sz="2500" dirty="0"/>
              <a:t>What was interesting?</a:t>
            </a:r>
          </a:p>
          <a:p>
            <a:pPr lvl="1"/>
            <a:r>
              <a:rPr lang="en-US" sz="2500" dirty="0"/>
              <a:t>Was anything unhelpful?</a:t>
            </a:r>
          </a:p>
          <a:p>
            <a:pPr lvl="1"/>
            <a:r>
              <a:rPr lang="en-US" sz="2500" dirty="0"/>
              <a:t>What more do you want to know?</a:t>
            </a:r>
          </a:p>
          <a:p>
            <a:pPr lvl="1"/>
            <a:endParaRPr lang="en-US" sz="2500" dirty="0"/>
          </a:p>
          <a:p>
            <a:r>
              <a:rPr lang="en-US" sz="2800" dirty="0"/>
              <a:t>Next Up:  The Reading Brain</a:t>
            </a:r>
          </a:p>
        </p:txBody>
      </p:sp>
      <p:sp>
        <p:nvSpPr>
          <p:cNvPr id="4" name="Slide Number Placeholder 3">
            <a:extLst>
              <a:ext uri="{FF2B5EF4-FFF2-40B4-BE49-F238E27FC236}">
                <a16:creationId xmlns:a16="http://schemas.microsoft.com/office/drawing/2014/main" id="{37D58382-C70E-4E0A-8578-8039A5B43636}"/>
              </a:ext>
            </a:extLst>
          </p:cNvPr>
          <p:cNvSpPr>
            <a:spLocks noGrp="1"/>
          </p:cNvSpPr>
          <p:nvPr>
            <p:ph type="sldNum" sz="quarter" idx="12"/>
          </p:nvPr>
        </p:nvSpPr>
        <p:spPr>
          <a:xfrm>
            <a:off x="9289426" y="5969000"/>
            <a:ext cx="407023" cy="279400"/>
          </a:xfrm>
        </p:spPr>
        <p:txBody>
          <a:bodyPr>
            <a:normAutofit/>
          </a:bodyPr>
          <a:lstStyle/>
          <a:p>
            <a:pPr>
              <a:spcAft>
                <a:spcPts val="600"/>
              </a:spcAft>
            </a:pPr>
            <a:fld id="{028E3F4F-51B2-42EE-AFA2-40C4572185CC}" type="slidenum">
              <a:rPr lang="en-US">
                <a:solidFill>
                  <a:prstClr val="black"/>
                </a:solidFill>
                <a:latin typeface="Garamond" panose="02020404030301010803"/>
              </a:rPr>
              <a:pPr>
                <a:spcAft>
                  <a:spcPts val="600"/>
                </a:spcAft>
              </a:pPr>
              <a:t>21</a:t>
            </a:fld>
            <a:endParaRPr lang="en-US">
              <a:solidFill>
                <a:prstClr val="black"/>
              </a:solidFill>
              <a:latin typeface="Garamond" panose="02020404030301010803"/>
            </a:endParaRPr>
          </a:p>
        </p:txBody>
      </p:sp>
      <p:pic>
        <p:nvPicPr>
          <p:cNvPr id="6" name="Picture 4" descr="cat reading the newspaper - Why Yes. We do read... in reading class. ">
            <a:extLst>
              <a:ext uri="{FF2B5EF4-FFF2-40B4-BE49-F238E27FC236}">
                <a16:creationId xmlns:a16="http://schemas.microsoft.com/office/drawing/2014/main" id="{C4675E3E-7C21-4512-BE71-53785B4B4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48"/>
          <a:stretch/>
        </p:blipFill>
        <p:spPr bwMode="auto">
          <a:xfrm>
            <a:off x="6858000" y="558985"/>
            <a:ext cx="4134640" cy="5740029"/>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82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216E13-1899-4E4D-85F5-A448CD3D831B}"/>
              </a:ext>
            </a:extLst>
          </p:cNvPr>
          <p:cNvSpPr>
            <a:spLocks noGrp="1"/>
          </p:cNvSpPr>
          <p:nvPr>
            <p:ph type="title"/>
          </p:nvPr>
        </p:nvSpPr>
        <p:spPr>
          <a:xfrm>
            <a:off x="589560" y="856180"/>
            <a:ext cx="4560584" cy="1128068"/>
          </a:xfrm>
        </p:spPr>
        <p:txBody>
          <a:bodyPr anchor="ctr">
            <a:normAutofit/>
          </a:bodyPr>
          <a:lstStyle/>
          <a:p>
            <a:r>
              <a:rPr lang="en-US" sz="4000" b="1" dirty="0"/>
              <a:t>G—O—C—S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C69D09-478B-4379-9A80-B770BB2A29AC}"/>
              </a:ext>
            </a:extLst>
          </p:cNvPr>
          <p:cNvSpPr>
            <a:spLocks noGrp="1"/>
          </p:cNvSpPr>
          <p:nvPr>
            <p:ph idx="1"/>
          </p:nvPr>
        </p:nvSpPr>
        <p:spPr>
          <a:xfrm>
            <a:off x="590719" y="2330505"/>
            <a:ext cx="5095090" cy="3979585"/>
          </a:xfrm>
        </p:spPr>
        <p:txBody>
          <a:bodyPr anchor="ctr">
            <a:normAutofit/>
          </a:bodyPr>
          <a:lstStyle/>
          <a:p>
            <a:r>
              <a:rPr lang="en-US" sz="2400" dirty="0"/>
              <a:t>Group – Order—Connect—Self—Senses</a:t>
            </a:r>
          </a:p>
          <a:p>
            <a:r>
              <a:rPr lang="en-US" sz="2400" dirty="0"/>
              <a:t>Creating, naming, ranking categories</a:t>
            </a:r>
          </a:p>
          <a:p>
            <a:r>
              <a:rPr lang="en-US" sz="2400" dirty="0"/>
              <a:t>Make connections to content using: </a:t>
            </a:r>
          </a:p>
          <a:p>
            <a:pPr lvl="1"/>
            <a:r>
              <a:rPr lang="en-US" dirty="0"/>
              <a:t>Background knowledge</a:t>
            </a:r>
          </a:p>
          <a:p>
            <a:pPr lvl="1"/>
            <a:r>
              <a:rPr lang="en-US" dirty="0"/>
              <a:t>Own thoughts</a:t>
            </a:r>
          </a:p>
          <a:p>
            <a:pPr lvl="1"/>
            <a:r>
              <a:rPr lang="en-US" dirty="0"/>
              <a:t>Feelings</a:t>
            </a:r>
          </a:p>
          <a:p>
            <a:pPr lvl="1"/>
            <a:r>
              <a:rPr lang="en-US" dirty="0"/>
              <a:t>Experiences</a:t>
            </a:r>
          </a:p>
          <a:p>
            <a:pPr lvl="1"/>
            <a:r>
              <a:rPr lang="en-US" dirty="0"/>
              <a:t>Senses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hange My Mind Meme | G-O-C-S | image tagged in memes,change my mind | made w/ Imgflip meme maker">
            <a:extLst>
              <a:ext uri="{FF2B5EF4-FFF2-40B4-BE49-F238E27FC236}">
                <a16:creationId xmlns:a16="http://schemas.microsoft.com/office/drawing/2014/main" id="{C8671F5F-84F6-4325-B034-8C9DBBC2A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05" r="3685"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69F957E-CAA2-4E90-BB6A-89262DB886A7}"/>
              </a:ext>
            </a:extLst>
          </p:cNvPr>
          <p:cNvSpPr>
            <a:spLocks noGrp="1"/>
          </p:cNvSpPr>
          <p:nvPr>
            <p:ph type="sldNum" sz="quarter" idx="12"/>
          </p:nvPr>
        </p:nvSpPr>
        <p:spPr>
          <a:xfrm>
            <a:off x="9385070" y="6492240"/>
            <a:ext cx="1055716"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28E3F4F-51B2-42EE-AFA2-40C4572185CC}" type="slidenum">
              <a:rPr kumimoji="0" lang="en-US" sz="1200" b="0" i="0" u="none" strike="noStrike" kern="1200" cap="none" spc="0" normalizeH="0" baseline="0" noProof="0" smtClean="0">
                <a:ln>
                  <a:noFill/>
                </a:ln>
                <a:solidFill>
                  <a:prstClr val="white">
                    <a:tint val="7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white">
                  <a:tint val="7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2391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C6D7-10D1-4829-AD60-19F317928020}"/>
              </a:ext>
            </a:extLst>
          </p:cNvPr>
          <p:cNvSpPr>
            <a:spLocks noGrp="1"/>
          </p:cNvSpPr>
          <p:nvPr>
            <p:ph type="ctrTitle"/>
          </p:nvPr>
        </p:nvSpPr>
        <p:spPr>
          <a:xfrm>
            <a:off x="1751012" y="3657600"/>
            <a:ext cx="8689976" cy="985213"/>
          </a:xfrm>
        </p:spPr>
        <p:txBody>
          <a:bodyPr/>
          <a:lstStyle/>
          <a:p>
            <a:r>
              <a:rPr lang="en-US" dirty="0"/>
              <a:t>How Fluid is Your Memory?</a:t>
            </a:r>
          </a:p>
        </p:txBody>
      </p:sp>
      <p:sp>
        <p:nvSpPr>
          <p:cNvPr id="4" name="Title 1">
            <a:extLst>
              <a:ext uri="{FF2B5EF4-FFF2-40B4-BE49-F238E27FC236}">
                <a16:creationId xmlns:a16="http://schemas.microsoft.com/office/drawing/2014/main" id="{465B6F41-41E0-4E7A-973A-2735973F058C}"/>
              </a:ext>
            </a:extLst>
          </p:cNvPr>
          <p:cNvSpPr txBox="1">
            <a:spLocks/>
          </p:cNvSpPr>
          <p:nvPr/>
        </p:nvSpPr>
        <p:spPr>
          <a:xfrm>
            <a:off x="1751012" y="1295400"/>
            <a:ext cx="8689976"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dirty="0"/>
              <a:t>Making Learning Stick:  Remember More &amp; Forget Less</a:t>
            </a:r>
          </a:p>
        </p:txBody>
      </p:sp>
      <p:sp>
        <p:nvSpPr>
          <p:cNvPr id="5" name="TextBox 4">
            <a:extLst>
              <a:ext uri="{FF2B5EF4-FFF2-40B4-BE49-F238E27FC236}">
                <a16:creationId xmlns:a16="http://schemas.microsoft.com/office/drawing/2014/main" id="{6C238E51-299C-4FAE-BD45-066197C621EA}"/>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82762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D28461-7F6B-4F42-B89C-A6ABC65B0854}"/>
              </a:ext>
            </a:extLst>
          </p:cNvPr>
          <p:cNvSpPr>
            <a:spLocks noGrp="1"/>
          </p:cNvSpPr>
          <p:nvPr>
            <p:ph type="sldNum" sz="quarter" idx="12"/>
          </p:nvPr>
        </p:nvSpPr>
        <p:spPr/>
        <p:txBody>
          <a:bodyPr/>
          <a:lstStyle/>
          <a:p>
            <a:pPr defTabSz="457200"/>
            <a:fld id="{4FAB73BC-B049-4115-A692-8D63A059BFB8}" type="slidenum">
              <a:rPr lang="en-US">
                <a:solidFill>
                  <a:prstClr val="black"/>
                </a:solidFill>
                <a:latin typeface="Garamond" panose="02020404030301010803"/>
              </a:rPr>
              <a:pPr defTabSz="457200"/>
              <a:t>5</a:t>
            </a:fld>
            <a:endParaRPr lang="en-US" dirty="0">
              <a:solidFill>
                <a:prstClr val="black"/>
              </a:solidFill>
              <a:latin typeface="Garamond" panose="02020404030301010803"/>
            </a:endParaRPr>
          </a:p>
        </p:txBody>
      </p:sp>
      <p:sp>
        <p:nvSpPr>
          <p:cNvPr id="6" name="TextBox 5">
            <a:extLst>
              <a:ext uri="{FF2B5EF4-FFF2-40B4-BE49-F238E27FC236}">
                <a16:creationId xmlns:a16="http://schemas.microsoft.com/office/drawing/2014/main" id="{5D57D64E-62C4-4FC1-B69E-974D37E53A16}"/>
              </a:ext>
            </a:extLst>
          </p:cNvPr>
          <p:cNvSpPr txBox="1"/>
          <p:nvPr/>
        </p:nvSpPr>
        <p:spPr>
          <a:xfrm>
            <a:off x="5238750" y="2953178"/>
            <a:ext cx="1714500"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retire</a:t>
            </a:r>
          </a:p>
        </p:txBody>
      </p:sp>
      <p:sp>
        <p:nvSpPr>
          <p:cNvPr id="7" name="TextBox 6">
            <a:extLst>
              <a:ext uri="{FF2B5EF4-FFF2-40B4-BE49-F238E27FC236}">
                <a16:creationId xmlns:a16="http://schemas.microsoft.com/office/drawing/2014/main" id="{3DF9A4F9-A6E6-4F58-9BF4-DBE615372D32}"/>
              </a:ext>
            </a:extLst>
          </p:cNvPr>
          <p:cNvSpPr txBox="1"/>
          <p:nvPr/>
        </p:nvSpPr>
        <p:spPr>
          <a:xfrm>
            <a:off x="5161146" y="2973355"/>
            <a:ext cx="1714500"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vision</a:t>
            </a:r>
          </a:p>
        </p:txBody>
      </p:sp>
      <p:sp>
        <p:nvSpPr>
          <p:cNvPr id="8" name="TextBox 7">
            <a:extLst>
              <a:ext uri="{FF2B5EF4-FFF2-40B4-BE49-F238E27FC236}">
                <a16:creationId xmlns:a16="http://schemas.microsoft.com/office/drawing/2014/main" id="{4E054D2E-3146-401B-AB19-E7FD1CDEB82F}"/>
              </a:ext>
            </a:extLst>
          </p:cNvPr>
          <p:cNvSpPr txBox="1"/>
          <p:nvPr/>
        </p:nvSpPr>
        <p:spPr>
          <a:xfrm>
            <a:off x="5067300" y="2947884"/>
            <a:ext cx="2057400"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spatula</a:t>
            </a:r>
          </a:p>
        </p:txBody>
      </p:sp>
      <p:sp>
        <p:nvSpPr>
          <p:cNvPr id="9" name="TextBox 8">
            <a:extLst>
              <a:ext uri="{FF2B5EF4-FFF2-40B4-BE49-F238E27FC236}">
                <a16:creationId xmlns:a16="http://schemas.microsoft.com/office/drawing/2014/main" id="{EE1DD7E1-843E-4179-81C1-2DF0A71E5A16}"/>
              </a:ext>
            </a:extLst>
          </p:cNvPr>
          <p:cNvSpPr txBox="1"/>
          <p:nvPr/>
        </p:nvSpPr>
        <p:spPr>
          <a:xfrm>
            <a:off x="5448752" y="2937302"/>
            <a:ext cx="1447800"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ape</a:t>
            </a:r>
          </a:p>
        </p:txBody>
      </p:sp>
      <p:sp>
        <p:nvSpPr>
          <p:cNvPr id="10" name="TextBox 9">
            <a:extLst>
              <a:ext uri="{FF2B5EF4-FFF2-40B4-BE49-F238E27FC236}">
                <a16:creationId xmlns:a16="http://schemas.microsoft.com/office/drawing/2014/main" id="{2AD74DCE-943C-44BE-919C-1541893C70AC}"/>
              </a:ext>
            </a:extLst>
          </p:cNvPr>
          <p:cNvSpPr txBox="1"/>
          <p:nvPr/>
        </p:nvSpPr>
        <p:spPr>
          <a:xfrm>
            <a:off x="5548851" y="2945240"/>
            <a:ext cx="1447800"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ice</a:t>
            </a:r>
          </a:p>
        </p:txBody>
      </p:sp>
      <p:sp>
        <p:nvSpPr>
          <p:cNvPr id="11" name="TextBox 10">
            <a:extLst>
              <a:ext uri="{FF2B5EF4-FFF2-40B4-BE49-F238E27FC236}">
                <a16:creationId xmlns:a16="http://schemas.microsoft.com/office/drawing/2014/main" id="{D7CB56A6-6DF3-4E7E-A6AB-20755DD6E423}"/>
              </a:ext>
            </a:extLst>
          </p:cNvPr>
          <p:cNvSpPr txBox="1"/>
          <p:nvPr/>
        </p:nvSpPr>
        <p:spPr>
          <a:xfrm>
            <a:off x="5021740" y="2933001"/>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children</a:t>
            </a:r>
          </a:p>
        </p:txBody>
      </p:sp>
      <p:sp>
        <p:nvSpPr>
          <p:cNvPr id="12" name="TextBox 11">
            <a:extLst>
              <a:ext uri="{FF2B5EF4-FFF2-40B4-BE49-F238E27FC236}">
                <a16:creationId xmlns:a16="http://schemas.microsoft.com/office/drawing/2014/main" id="{039576E2-C34A-4578-ABCF-2D171476110D}"/>
              </a:ext>
            </a:extLst>
          </p:cNvPr>
          <p:cNvSpPr txBox="1"/>
          <p:nvPr/>
        </p:nvSpPr>
        <p:spPr>
          <a:xfrm>
            <a:off x="5081749" y="2920277"/>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wonder</a:t>
            </a:r>
          </a:p>
        </p:txBody>
      </p:sp>
      <p:sp>
        <p:nvSpPr>
          <p:cNvPr id="13" name="TextBox 12">
            <a:extLst>
              <a:ext uri="{FF2B5EF4-FFF2-40B4-BE49-F238E27FC236}">
                <a16:creationId xmlns:a16="http://schemas.microsoft.com/office/drawing/2014/main" id="{A4A108CD-0C90-4696-95DE-45D540AD53D7}"/>
              </a:ext>
            </a:extLst>
          </p:cNvPr>
          <p:cNvSpPr txBox="1"/>
          <p:nvPr/>
        </p:nvSpPr>
        <p:spPr>
          <a:xfrm>
            <a:off x="5073505" y="2935645"/>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monitor</a:t>
            </a:r>
          </a:p>
        </p:txBody>
      </p:sp>
      <p:sp>
        <p:nvSpPr>
          <p:cNvPr id="14" name="TextBox 13">
            <a:extLst>
              <a:ext uri="{FF2B5EF4-FFF2-40B4-BE49-F238E27FC236}">
                <a16:creationId xmlns:a16="http://schemas.microsoft.com/office/drawing/2014/main" id="{5D941A71-EC49-44AF-85CB-984D5236B451}"/>
              </a:ext>
            </a:extLst>
          </p:cNvPr>
          <p:cNvSpPr txBox="1"/>
          <p:nvPr/>
        </p:nvSpPr>
        <p:spPr>
          <a:xfrm>
            <a:off x="5207591" y="2869186"/>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truly</a:t>
            </a:r>
          </a:p>
        </p:txBody>
      </p:sp>
      <p:sp>
        <p:nvSpPr>
          <p:cNvPr id="15" name="TextBox 14">
            <a:extLst>
              <a:ext uri="{FF2B5EF4-FFF2-40B4-BE49-F238E27FC236}">
                <a16:creationId xmlns:a16="http://schemas.microsoft.com/office/drawing/2014/main" id="{979E16D6-612F-44D8-BFAD-CD7280FFA251}"/>
              </a:ext>
            </a:extLst>
          </p:cNvPr>
          <p:cNvSpPr txBox="1"/>
          <p:nvPr/>
        </p:nvSpPr>
        <p:spPr>
          <a:xfrm>
            <a:off x="5374535" y="2961116"/>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mail</a:t>
            </a:r>
          </a:p>
        </p:txBody>
      </p:sp>
      <p:sp>
        <p:nvSpPr>
          <p:cNvPr id="16" name="TextBox 15">
            <a:extLst>
              <a:ext uri="{FF2B5EF4-FFF2-40B4-BE49-F238E27FC236}">
                <a16:creationId xmlns:a16="http://schemas.microsoft.com/office/drawing/2014/main" id="{DE400432-666B-49C7-A315-33620A957379}"/>
              </a:ext>
            </a:extLst>
          </p:cNvPr>
          <p:cNvSpPr txBox="1"/>
          <p:nvPr/>
        </p:nvSpPr>
        <p:spPr>
          <a:xfrm>
            <a:off x="5391650" y="2945240"/>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cord</a:t>
            </a:r>
          </a:p>
        </p:txBody>
      </p:sp>
      <p:sp>
        <p:nvSpPr>
          <p:cNvPr id="17" name="TextBox 16">
            <a:extLst>
              <a:ext uri="{FF2B5EF4-FFF2-40B4-BE49-F238E27FC236}">
                <a16:creationId xmlns:a16="http://schemas.microsoft.com/office/drawing/2014/main" id="{BC011EB5-5966-42EE-8BFA-3516F84EFC58}"/>
              </a:ext>
            </a:extLst>
          </p:cNvPr>
          <p:cNvSpPr txBox="1"/>
          <p:nvPr/>
        </p:nvSpPr>
        <p:spPr>
          <a:xfrm>
            <a:off x="5308257" y="2971801"/>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tulip</a:t>
            </a:r>
          </a:p>
        </p:txBody>
      </p:sp>
      <p:sp>
        <p:nvSpPr>
          <p:cNvPr id="18" name="TextBox 17">
            <a:extLst>
              <a:ext uri="{FF2B5EF4-FFF2-40B4-BE49-F238E27FC236}">
                <a16:creationId xmlns:a16="http://schemas.microsoft.com/office/drawing/2014/main" id="{17728C38-65A2-4A14-A6A0-61CF42A9B2BE}"/>
              </a:ext>
            </a:extLst>
          </p:cNvPr>
          <p:cNvSpPr txBox="1"/>
          <p:nvPr/>
        </p:nvSpPr>
        <p:spPr>
          <a:xfrm>
            <a:off x="5203765" y="2967262"/>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market</a:t>
            </a:r>
          </a:p>
        </p:txBody>
      </p:sp>
      <p:sp>
        <p:nvSpPr>
          <p:cNvPr id="19" name="TextBox 18">
            <a:extLst>
              <a:ext uri="{FF2B5EF4-FFF2-40B4-BE49-F238E27FC236}">
                <a16:creationId xmlns:a16="http://schemas.microsoft.com/office/drawing/2014/main" id="{EC280D20-0777-4805-89D2-95814D89DF8A}"/>
              </a:ext>
            </a:extLst>
          </p:cNvPr>
          <p:cNvSpPr txBox="1"/>
          <p:nvPr/>
        </p:nvSpPr>
        <p:spPr>
          <a:xfrm>
            <a:off x="5295795" y="2946450"/>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noise</a:t>
            </a:r>
          </a:p>
        </p:txBody>
      </p:sp>
      <p:sp>
        <p:nvSpPr>
          <p:cNvPr id="20" name="TextBox 19">
            <a:extLst>
              <a:ext uri="{FF2B5EF4-FFF2-40B4-BE49-F238E27FC236}">
                <a16:creationId xmlns:a16="http://schemas.microsoft.com/office/drawing/2014/main" id="{E7D1022B-7A29-4F56-8737-3FEC5E806D1A}"/>
              </a:ext>
            </a:extLst>
          </p:cNvPr>
          <p:cNvSpPr txBox="1"/>
          <p:nvPr/>
        </p:nvSpPr>
        <p:spPr>
          <a:xfrm>
            <a:off x="5535673" y="2928700"/>
            <a:ext cx="2398492" cy="830997"/>
          </a:xfrm>
          <a:prstGeom prst="rect">
            <a:avLst/>
          </a:prstGeom>
          <a:noFill/>
        </p:spPr>
        <p:txBody>
          <a:bodyPr wrap="square" rtlCol="0">
            <a:spAutoFit/>
          </a:bodyPr>
          <a:lstStyle/>
          <a:p>
            <a:pPr defTabSz="457200"/>
            <a:r>
              <a:rPr lang="en-US" sz="4800" dirty="0">
                <a:solidFill>
                  <a:prstClr val="black"/>
                </a:solidFill>
                <a:latin typeface="Garamond" panose="02020404030301010803"/>
              </a:rPr>
              <a:t>since</a:t>
            </a:r>
          </a:p>
        </p:txBody>
      </p:sp>
      <p:sp>
        <p:nvSpPr>
          <p:cNvPr id="21" name="TextBox 20">
            <a:extLst>
              <a:ext uri="{FF2B5EF4-FFF2-40B4-BE49-F238E27FC236}">
                <a16:creationId xmlns:a16="http://schemas.microsoft.com/office/drawing/2014/main" id="{4A0E13B8-2541-4E4A-BA2F-49887A3E53BE}"/>
              </a:ext>
            </a:extLst>
          </p:cNvPr>
          <p:cNvSpPr txBox="1"/>
          <p:nvPr/>
        </p:nvSpPr>
        <p:spPr>
          <a:xfrm>
            <a:off x="3599442" y="2644170"/>
            <a:ext cx="5791199" cy="1569660"/>
          </a:xfrm>
          <a:prstGeom prst="rect">
            <a:avLst/>
          </a:prstGeom>
          <a:noFill/>
        </p:spPr>
        <p:txBody>
          <a:bodyPr wrap="square" rtlCol="0">
            <a:spAutoFit/>
          </a:bodyPr>
          <a:lstStyle/>
          <a:p>
            <a:pPr algn="ctr" defTabSz="457200"/>
            <a:r>
              <a:rPr lang="en-US" sz="4800" dirty="0">
                <a:solidFill>
                  <a:prstClr val="black"/>
                </a:solidFill>
                <a:latin typeface="Garamond" panose="02020404030301010803"/>
              </a:rPr>
              <a:t>Write down the words you just saw.</a:t>
            </a:r>
          </a:p>
        </p:txBody>
      </p:sp>
      <p:sp>
        <p:nvSpPr>
          <p:cNvPr id="22" name="TextBox 21">
            <a:extLst>
              <a:ext uri="{FF2B5EF4-FFF2-40B4-BE49-F238E27FC236}">
                <a16:creationId xmlns:a16="http://schemas.microsoft.com/office/drawing/2014/main" id="{63FB3990-BA01-4D0F-8C07-E05BADD3E228}"/>
              </a:ext>
            </a:extLst>
          </p:cNvPr>
          <p:cNvSpPr txBox="1"/>
          <p:nvPr/>
        </p:nvSpPr>
        <p:spPr>
          <a:xfrm>
            <a:off x="3424399" y="2644170"/>
            <a:ext cx="5713192" cy="1569660"/>
          </a:xfrm>
          <a:prstGeom prst="rect">
            <a:avLst/>
          </a:prstGeom>
          <a:noFill/>
        </p:spPr>
        <p:txBody>
          <a:bodyPr wrap="square" rtlCol="0">
            <a:spAutoFit/>
          </a:bodyPr>
          <a:lstStyle/>
          <a:p>
            <a:pPr algn="ctr" defTabSz="457200"/>
            <a:r>
              <a:rPr lang="en-US" sz="4800" dirty="0">
                <a:solidFill>
                  <a:prstClr val="black"/>
                </a:solidFill>
                <a:latin typeface="Garamond" panose="02020404030301010803"/>
              </a:rPr>
              <a:t>Try to remember the words you see.</a:t>
            </a:r>
          </a:p>
        </p:txBody>
      </p:sp>
      <p:sp>
        <p:nvSpPr>
          <p:cNvPr id="23" name="TextBox 22">
            <a:extLst>
              <a:ext uri="{FF2B5EF4-FFF2-40B4-BE49-F238E27FC236}">
                <a16:creationId xmlns:a16="http://schemas.microsoft.com/office/drawing/2014/main" id="{B7A646CE-3B11-4F4F-9AC6-FE4D90325DB0}"/>
              </a:ext>
            </a:extLst>
          </p:cNvPr>
          <p:cNvSpPr txBox="1"/>
          <p:nvPr/>
        </p:nvSpPr>
        <p:spPr>
          <a:xfrm>
            <a:off x="3390900" y="2644170"/>
            <a:ext cx="5713192" cy="1569660"/>
          </a:xfrm>
          <a:prstGeom prst="rect">
            <a:avLst/>
          </a:prstGeom>
          <a:noFill/>
        </p:spPr>
        <p:txBody>
          <a:bodyPr wrap="square" rtlCol="0">
            <a:spAutoFit/>
          </a:bodyPr>
          <a:lstStyle/>
          <a:p>
            <a:pPr algn="ctr" defTabSz="457200"/>
            <a:r>
              <a:rPr lang="en-US" sz="4800" dirty="0">
                <a:solidFill>
                  <a:prstClr val="black"/>
                </a:solidFill>
                <a:latin typeface="Garamond" panose="02020404030301010803"/>
              </a:rPr>
              <a:t>How many words did you remember?</a:t>
            </a:r>
          </a:p>
        </p:txBody>
      </p:sp>
      <p:sp>
        <p:nvSpPr>
          <p:cNvPr id="24" name="TextBox 23">
            <a:extLst>
              <a:ext uri="{FF2B5EF4-FFF2-40B4-BE49-F238E27FC236}">
                <a16:creationId xmlns:a16="http://schemas.microsoft.com/office/drawing/2014/main" id="{2DD5D134-27B6-490B-B1B9-CC2EC1E5F98B}"/>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21164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100"/>
                                  </p:stCondLst>
                                  <p:childTnLst>
                                    <p:animEffect transition="out" filter="fade">
                                      <p:cBhvr>
                                        <p:cTn id="11" dur="5000"/>
                                        <p:tgtEl>
                                          <p:spTgt spid="22"/>
                                        </p:tgtEl>
                                      </p:cBhvr>
                                    </p:animEffect>
                                    <p:set>
                                      <p:cBhvr>
                                        <p:cTn id="12" dur="1" fill="hold">
                                          <p:stCondLst>
                                            <p:cond delay="4999"/>
                                          </p:stCondLst>
                                        </p:cTn>
                                        <p:tgtEl>
                                          <p:spTgt spid="22"/>
                                        </p:tgtEl>
                                        <p:attrNameLst>
                                          <p:attrName>style.visibility</p:attrName>
                                        </p:attrNameLst>
                                      </p:cBhvr>
                                      <p:to>
                                        <p:strVal val="hidden"/>
                                      </p:to>
                                    </p:set>
                                  </p:childTnLst>
                                </p:cTn>
                              </p:par>
                            </p:childTnLst>
                          </p:cTn>
                        </p:par>
                        <p:par>
                          <p:cTn id="13" fill="hold">
                            <p:stCondLst>
                              <p:cond delay="51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7100"/>
                            </p:stCondLst>
                            <p:childTnLst>
                              <p:par>
                                <p:cTn id="18" presetID="10" presetClass="exit" presetSubtype="0" fill="hold" grpId="1" nodeType="after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760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p:stCondLst>
                              <p:cond delay="9850"/>
                            </p:stCondLst>
                            <p:childTnLst>
                              <p:par>
                                <p:cTn id="26" presetID="10" presetClass="exit" presetSubtype="0" fill="hold" grpId="1" nodeType="afterEffect">
                                  <p:stCondLst>
                                    <p:cond delay="25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10600"/>
                            </p:stCondLst>
                            <p:childTnLst>
                              <p:par>
                                <p:cTn id="30" presetID="10" presetClass="entr" presetSubtype="0" fill="hold" grpId="0" nodeType="after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par>
                          <p:cTn id="33" fill="hold">
                            <p:stCondLst>
                              <p:cond delay="12850"/>
                            </p:stCondLst>
                            <p:childTnLst>
                              <p:par>
                                <p:cTn id="34" presetID="10" presetClass="exit" presetSubtype="0" fill="hold" grpId="1" nodeType="afterEffect">
                                  <p:stCondLst>
                                    <p:cond delay="25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par>
                          <p:cTn id="37" fill="hold">
                            <p:stCondLst>
                              <p:cond delay="13600"/>
                            </p:stCondLst>
                            <p:childTnLst>
                              <p:par>
                                <p:cTn id="38" presetID="10" presetClass="entr" presetSubtype="0" fill="hold" grpId="0" nodeType="afterEffect">
                                  <p:stCondLst>
                                    <p:cond delay="25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par>
                          <p:cTn id="41" fill="hold">
                            <p:stCondLst>
                              <p:cond delay="15850"/>
                            </p:stCondLst>
                            <p:childTnLst>
                              <p:par>
                                <p:cTn id="42" presetID="10" presetClass="exit" presetSubtype="0" fill="hold" grpId="1" nodeType="afterEffect">
                                  <p:stCondLst>
                                    <p:cond delay="25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par>
                          <p:cTn id="45" fill="hold">
                            <p:stCondLst>
                              <p:cond delay="16600"/>
                            </p:stCondLst>
                            <p:childTnLst>
                              <p:par>
                                <p:cTn id="46" presetID="10" presetClass="entr" presetSubtype="0" fill="hold" grpId="0" nodeType="after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000"/>
                                        <p:tgtEl>
                                          <p:spTgt spid="10"/>
                                        </p:tgtEl>
                                      </p:cBhvr>
                                    </p:animEffect>
                                  </p:childTnLst>
                                </p:cTn>
                              </p:par>
                            </p:childTnLst>
                          </p:cTn>
                        </p:par>
                        <p:par>
                          <p:cTn id="49" fill="hold">
                            <p:stCondLst>
                              <p:cond delay="18850"/>
                            </p:stCondLst>
                            <p:childTnLst>
                              <p:par>
                                <p:cTn id="50" presetID="10" presetClass="exit" presetSubtype="0" fill="hold" grpId="1" nodeType="afterEffect">
                                  <p:stCondLst>
                                    <p:cond delay="25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19600"/>
                            </p:stCondLst>
                            <p:childTnLst>
                              <p:par>
                                <p:cTn id="54" presetID="10" presetClass="entr" presetSubtype="0" fill="hold" grpId="0" nodeType="afterEffect">
                                  <p:stCondLst>
                                    <p:cond delay="2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childTnLst>
                          </p:cTn>
                        </p:par>
                        <p:par>
                          <p:cTn id="57" fill="hold">
                            <p:stCondLst>
                              <p:cond delay="21850"/>
                            </p:stCondLst>
                            <p:childTnLst>
                              <p:par>
                                <p:cTn id="58" presetID="10" presetClass="exit" presetSubtype="0" fill="hold" grpId="1" nodeType="afterEffect">
                                  <p:stCondLst>
                                    <p:cond delay="25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par>
                          <p:cTn id="61" fill="hold">
                            <p:stCondLst>
                              <p:cond delay="22600"/>
                            </p:stCondLst>
                            <p:childTnLst>
                              <p:par>
                                <p:cTn id="62" presetID="10" presetClass="entr" presetSubtype="0" fill="hold" grpId="0" nodeType="afterEffect">
                                  <p:stCondLst>
                                    <p:cond delay="25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000"/>
                                        <p:tgtEl>
                                          <p:spTgt spid="12"/>
                                        </p:tgtEl>
                                      </p:cBhvr>
                                    </p:animEffect>
                                  </p:childTnLst>
                                </p:cTn>
                              </p:par>
                            </p:childTnLst>
                          </p:cTn>
                        </p:par>
                        <p:par>
                          <p:cTn id="65" fill="hold">
                            <p:stCondLst>
                              <p:cond delay="24850"/>
                            </p:stCondLst>
                            <p:childTnLst>
                              <p:par>
                                <p:cTn id="66" presetID="10" presetClass="exit" presetSubtype="0" fill="hold" grpId="1" nodeType="afterEffect">
                                  <p:stCondLst>
                                    <p:cond delay="25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par>
                          <p:cTn id="69" fill="hold">
                            <p:stCondLst>
                              <p:cond delay="25600"/>
                            </p:stCondLst>
                            <p:childTnLst>
                              <p:par>
                                <p:cTn id="70" presetID="10" presetClass="entr" presetSubtype="0" fill="hold" grpId="0" nodeType="afterEffect">
                                  <p:stCondLst>
                                    <p:cond delay="25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2000"/>
                                        <p:tgtEl>
                                          <p:spTgt spid="13"/>
                                        </p:tgtEl>
                                      </p:cBhvr>
                                    </p:animEffect>
                                  </p:childTnLst>
                                </p:cTn>
                              </p:par>
                            </p:childTnLst>
                          </p:cTn>
                        </p:par>
                        <p:par>
                          <p:cTn id="73" fill="hold">
                            <p:stCondLst>
                              <p:cond delay="27850"/>
                            </p:stCondLst>
                            <p:childTnLst>
                              <p:par>
                                <p:cTn id="74" presetID="10" presetClass="exit" presetSubtype="0" fill="hold" grpId="1" nodeType="afterEffect">
                                  <p:stCondLst>
                                    <p:cond delay="25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28600"/>
                            </p:stCondLst>
                            <p:childTnLst>
                              <p:par>
                                <p:cTn id="78" presetID="10" presetClass="entr" presetSubtype="0" fill="hold" grpId="0" nodeType="afterEffect">
                                  <p:stCondLst>
                                    <p:cond delay="25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000"/>
                                        <p:tgtEl>
                                          <p:spTgt spid="14"/>
                                        </p:tgtEl>
                                      </p:cBhvr>
                                    </p:animEffect>
                                  </p:childTnLst>
                                </p:cTn>
                              </p:par>
                            </p:childTnLst>
                          </p:cTn>
                        </p:par>
                        <p:par>
                          <p:cTn id="81" fill="hold">
                            <p:stCondLst>
                              <p:cond delay="30850"/>
                            </p:stCondLst>
                            <p:childTnLst>
                              <p:par>
                                <p:cTn id="82" presetID="10" presetClass="exit" presetSubtype="0" fill="hold" grpId="1" nodeType="afterEffect">
                                  <p:stCondLst>
                                    <p:cond delay="25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par>
                          <p:cTn id="85" fill="hold">
                            <p:stCondLst>
                              <p:cond delay="31600"/>
                            </p:stCondLst>
                            <p:childTnLst>
                              <p:par>
                                <p:cTn id="86" presetID="10" presetClass="entr" presetSubtype="0" fill="hold" grpId="0" nodeType="afterEffect">
                                  <p:stCondLst>
                                    <p:cond delay="25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2000"/>
                                        <p:tgtEl>
                                          <p:spTgt spid="15"/>
                                        </p:tgtEl>
                                      </p:cBhvr>
                                    </p:animEffect>
                                  </p:childTnLst>
                                </p:cTn>
                              </p:par>
                            </p:childTnLst>
                          </p:cTn>
                        </p:par>
                        <p:par>
                          <p:cTn id="89" fill="hold">
                            <p:stCondLst>
                              <p:cond delay="33850"/>
                            </p:stCondLst>
                            <p:childTnLst>
                              <p:par>
                                <p:cTn id="90" presetID="10" presetClass="exit" presetSubtype="0" fill="hold" grpId="1" nodeType="afterEffect">
                                  <p:stCondLst>
                                    <p:cond delay="25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par>
                          <p:cTn id="93" fill="hold">
                            <p:stCondLst>
                              <p:cond delay="34600"/>
                            </p:stCondLst>
                            <p:childTnLst>
                              <p:par>
                                <p:cTn id="94" presetID="10" presetClass="entr" presetSubtype="0" fill="hold" grpId="0" nodeType="afterEffect">
                                  <p:stCondLst>
                                    <p:cond delay="25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2000"/>
                                        <p:tgtEl>
                                          <p:spTgt spid="16"/>
                                        </p:tgtEl>
                                      </p:cBhvr>
                                    </p:animEffect>
                                  </p:childTnLst>
                                </p:cTn>
                              </p:par>
                            </p:childTnLst>
                          </p:cTn>
                        </p:par>
                        <p:par>
                          <p:cTn id="97" fill="hold">
                            <p:stCondLst>
                              <p:cond delay="36850"/>
                            </p:stCondLst>
                            <p:childTnLst>
                              <p:par>
                                <p:cTn id="98" presetID="10" presetClass="exit" presetSubtype="0" fill="hold" grpId="1" nodeType="afterEffect">
                                  <p:stCondLst>
                                    <p:cond delay="25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par>
                          <p:cTn id="101" fill="hold">
                            <p:stCondLst>
                              <p:cond delay="37600"/>
                            </p:stCondLst>
                            <p:childTnLst>
                              <p:par>
                                <p:cTn id="102" presetID="10" presetClass="entr" presetSubtype="0" fill="hold" grpId="0" nodeType="afterEffect">
                                  <p:stCondLst>
                                    <p:cond delay="25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2000"/>
                                        <p:tgtEl>
                                          <p:spTgt spid="17"/>
                                        </p:tgtEl>
                                      </p:cBhvr>
                                    </p:animEffect>
                                  </p:childTnLst>
                                </p:cTn>
                              </p:par>
                            </p:childTnLst>
                          </p:cTn>
                        </p:par>
                        <p:par>
                          <p:cTn id="105" fill="hold">
                            <p:stCondLst>
                              <p:cond delay="39850"/>
                            </p:stCondLst>
                            <p:childTnLst>
                              <p:par>
                                <p:cTn id="106" presetID="10" presetClass="exit" presetSubtype="0" fill="hold" grpId="1" nodeType="afterEffect">
                                  <p:stCondLst>
                                    <p:cond delay="25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childTnLst>
                          </p:cTn>
                        </p:par>
                        <p:par>
                          <p:cTn id="109" fill="hold">
                            <p:stCondLst>
                              <p:cond delay="40600"/>
                            </p:stCondLst>
                            <p:childTnLst>
                              <p:par>
                                <p:cTn id="110" presetID="10" presetClass="entr" presetSubtype="0" fill="hold" grpId="0" nodeType="afterEffect">
                                  <p:stCondLst>
                                    <p:cond delay="25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2000"/>
                                        <p:tgtEl>
                                          <p:spTgt spid="18"/>
                                        </p:tgtEl>
                                      </p:cBhvr>
                                    </p:animEffect>
                                  </p:childTnLst>
                                </p:cTn>
                              </p:par>
                            </p:childTnLst>
                          </p:cTn>
                        </p:par>
                        <p:par>
                          <p:cTn id="113" fill="hold">
                            <p:stCondLst>
                              <p:cond delay="42850"/>
                            </p:stCondLst>
                            <p:childTnLst>
                              <p:par>
                                <p:cTn id="114" presetID="10" presetClass="exit" presetSubtype="0" fill="hold" grpId="1" nodeType="afterEffect">
                                  <p:stCondLst>
                                    <p:cond delay="250"/>
                                  </p:stCondLst>
                                  <p:childTnLst>
                                    <p:animEffect transition="out" filter="fade">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childTnLst>
                          </p:cTn>
                        </p:par>
                        <p:par>
                          <p:cTn id="117" fill="hold">
                            <p:stCondLst>
                              <p:cond delay="43600"/>
                            </p:stCondLst>
                            <p:childTnLst>
                              <p:par>
                                <p:cTn id="118" presetID="10" presetClass="entr" presetSubtype="0" fill="hold" grpId="0" nodeType="afterEffect">
                                  <p:stCondLst>
                                    <p:cond delay="25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2000"/>
                                        <p:tgtEl>
                                          <p:spTgt spid="19"/>
                                        </p:tgtEl>
                                      </p:cBhvr>
                                    </p:animEffect>
                                  </p:childTnLst>
                                </p:cTn>
                              </p:par>
                            </p:childTnLst>
                          </p:cTn>
                        </p:par>
                        <p:par>
                          <p:cTn id="121" fill="hold">
                            <p:stCondLst>
                              <p:cond delay="45850"/>
                            </p:stCondLst>
                            <p:childTnLst>
                              <p:par>
                                <p:cTn id="122" presetID="10" presetClass="exit" presetSubtype="0" fill="hold" grpId="1" nodeType="afterEffect">
                                  <p:stCondLst>
                                    <p:cond delay="250"/>
                                  </p:stCondLst>
                                  <p:childTnLst>
                                    <p:animEffect transition="out" filter="fad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childTnLst>
                          </p:cTn>
                        </p:par>
                        <p:par>
                          <p:cTn id="125" fill="hold">
                            <p:stCondLst>
                              <p:cond delay="46600"/>
                            </p:stCondLst>
                            <p:childTnLst>
                              <p:par>
                                <p:cTn id="126" presetID="10" presetClass="entr" presetSubtype="0" fill="hold" grpId="0" nodeType="afterEffect">
                                  <p:stCondLst>
                                    <p:cond delay="25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2000"/>
                                        <p:tgtEl>
                                          <p:spTgt spid="20"/>
                                        </p:tgtEl>
                                      </p:cBhvr>
                                    </p:animEffect>
                                  </p:childTnLst>
                                </p:cTn>
                              </p:par>
                            </p:childTnLst>
                          </p:cTn>
                        </p:par>
                        <p:par>
                          <p:cTn id="129" fill="hold">
                            <p:stCondLst>
                              <p:cond delay="48850"/>
                            </p:stCondLst>
                            <p:childTnLst>
                              <p:par>
                                <p:cTn id="130" presetID="10" presetClass="exit" presetSubtype="0" fill="hold" grpId="1" nodeType="afterEffect">
                                  <p:stCondLst>
                                    <p:cond delay="250"/>
                                  </p:stCondLst>
                                  <p:childTnLst>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childTnLst>
                          </p:cTn>
                        </p:par>
                        <p:par>
                          <p:cTn id="133" fill="hold">
                            <p:stCondLst>
                              <p:cond delay="49600"/>
                            </p:stCondLst>
                            <p:childTnLst>
                              <p:par>
                                <p:cTn id="134" presetID="10" presetClass="entr"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8000"/>
                                        <p:tgtEl>
                                          <p:spTgt spid="21"/>
                                        </p:tgtEl>
                                      </p:cBhvr>
                                    </p:animEffect>
                                  </p:childTnLst>
                                </p:cTn>
                              </p:par>
                            </p:childTnLst>
                          </p:cTn>
                        </p:par>
                        <p:par>
                          <p:cTn id="137" fill="hold">
                            <p:stCondLst>
                              <p:cond delay="58600"/>
                            </p:stCondLst>
                            <p:childTnLst>
                              <p:par>
                                <p:cTn id="138" presetID="10" presetClass="exit" presetSubtype="0" fill="hold" grpId="1" nodeType="afterEffect">
                                  <p:stCondLst>
                                    <p:cond delay="1000"/>
                                  </p:stCondLst>
                                  <p:childTnLst>
                                    <p:animEffect transition="out" filter="fade">
                                      <p:cBhvr>
                                        <p:cTn id="139" dur="8000"/>
                                        <p:tgtEl>
                                          <p:spTgt spid="21"/>
                                        </p:tgtEl>
                                      </p:cBhvr>
                                    </p:animEffect>
                                    <p:set>
                                      <p:cBhvr>
                                        <p:cTn id="140" dur="1" fill="hold">
                                          <p:stCondLst>
                                            <p:cond delay="7999"/>
                                          </p:stCondLst>
                                        </p:cTn>
                                        <p:tgtEl>
                                          <p:spTgt spid="2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50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09EB3-0795-44F8-905F-91846AD62982}"/>
              </a:ext>
            </a:extLst>
          </p:cNvPr>
          <p:cNvSpPr>
            <a:spLocks noGrp="1"/>
          </p:cNvSpPr>
          <p:nvPr>
            <p:ph type="sldNum" sz="quarter" idx="12"/>
          </p:nvPr>
        </p:nvSpPr>
        <p:spPr/>
        <p:txBody>
          <a:bodyPr/>
          <a:lstStyle/>
          <a:p>
            <a:pPr defTabSz="457200"/>
            <a:fld id="{4FAB73BC-B049-4115-A692-8D63A059BFB8}" type="slidenum">
              <a:rPr lang="en-US">
                <a:solidFill>
                  <a:prstClr val="black"/>
                </a:solidFill>
                <a:latin typeface="Garamond" panose="02020404030301010803"/>
              </a:rPr>
              <a:pPr defTabSz="457200"/>
              <a:t>6</a:t>
            </a:fld>
            <a:endParaRPr lang="en-US" dirty="0">
              <a:solidFill>
                <a:prstClr val="black"/>
              </a:solidFill>
              <a:latin typeface="Garamond" panose="02020404030301010803"/>
            </a:endParaRPr>
          </a:p>
        </p:txBody>
      </p:sp>
      <p:sp>
        <p:nvSpPr>
          <p:cNvPr id="3" name="TextBox 2">
            <a:extLst>
              <a:ext uri="{FF2B5EF4-FFF2-40B4-BE49-F238E27FC236}">
                <a16:creationId xmlns:a16="http://schemas.microsoft.com/office/drawing/2014/main" id="{98BF8446-6370-48D3-B77C-6D932410A564}"/>
              </a:ext>
            </a:extLst>
          </p:cNvPr>
          <p:cNvSpPr txBox="1"/>
          <p:nvPr/>
        </p:nvSpPr>
        <p:spPr>
          <a:xfrm>
            <a:off x="2819400" y="1692756"/>
            <a:ext cx="7162800" cy="3785652"/>
          </a:xfrm>
          <a:prstGeom prst="rect">
            <a:avLst/>
          </a:prstGeom>
          <a:noFill/>
        </p:spPr>
        <p:txBody>
          <a:bodyPr wrap="square" rtlCol="0">
            <a:spAutoFit/>
          </a:bodyPr>
          <a:lstStyle/>
          <a:p>
            <a:pPr defTabSz="457200"/>
            <a:r>
              <a:rPr lang="en-US" sz="4800" dirty="0">
                <a:solidFill>
                  <a:prstClr val="black"/>
                </a:solidFill>
                <a:latin typeface="Garamond" panose="02020404030301010803"/>
              </a:rPr>
              <a:t>retire			vision		wonder</a:t>
            </a:r>
          </a:p>
          <a:p>
            <a:pPr defTabSz="457200"/>
            <a:r>
              <a:rPr lang="en-US" sz="4800" dirty="0">
                <a:solidFill>
                  <a:prstClr val="black"/>
                </a:solidFill>
                <a:latin typeface="Garamond" panose="02020404030301010803"/>
              </a:rPr>
              <a:t>spatula		ape				ice</a:t>
            </a:r>
          </a:p>
          <a:p>
            <a:pPr defTabSz="457200"/>
            <a:r>
              <a:rPr lang="en-US" sz="4800" dirty="0">
                <a:solidFill>
                  <a:prstClr val="black"/>
                </a:solidFill>
                <a:latin typeface="Garamond" panose="02020404030301010803"/>
              </a:rPr>
              <a:t>children	monitor	truly</a:t>
            </a:r>
          </a:p>
          <a:p>
            <a:pPr defTabSz="457200"/>
            <a:r>
              <a:rPr lang="en-US" sz="4800" dirty="0">
                <a:solidFill>
                  <a:prstClr val="black"/>
                </a:solidFill>
                <a:latin typeface="Garamond" panose="02020404030301010803"/>
              </a:rPr>
              <a:t>mail			cord			tulip</a:t>
            </a:r>
          </a:p>
          <a:p>
            <a:pPr defTabSz="457200"/>
            <a:r>
              <a:rPr lang="en-US" sz="4800" dirty="0">
                <a:solidFill>
                  <a:prstClr val="black"/>
                </a:solidFill>
                <a:latin typeface="Garamond" panose="02020404030301010803"/>
              </a:rPr>
              <a:t>market		noise			since</a:t>
            </a:r>
          </a:p>
        </p:txBody>
      </p:sp>
      <p:sp>
        <p:nvSpPr>
          <p:cNvPr id="4" name="TextBox 3">
            <a:extLst>
              <a:ext uri="{FF2B5EF4-FFF2-40B4-BE49-F238E27FC236}">
                <a16:creationId xmlns:a16="http://schemas.microsoft.com/office/drawing/2014/main" id="{CE59CECD-ACF2-457A-A761-1AE17BC03328}"/>
              </a:ext>
            </a:extLst>
          </p:cNvPr>
          <p:cNvSpPr txBox="1"/>
          <p:nvPr/>
        </p:nvSpPr>
        <p:spPr>
          <a:xfrm>
            <a:off x="3086100" y="743808"/>
            <a:ext cx="6019800" cy="707886"/>
          </a:xfrm>
          <a:prstGeom prst="rect">
            <a:avLst/>
          </a:prstGeom>
          <a:noFill/>
        </p:spPr>
        <p:txBody>
          <a:bodyPr wrap="square" rtlCol="0">
            <a:spAutoFit/>
          </a:bodyPr>
          <a:lstStyle/>
          <a:p>
            <a:pPr defTabSz="457200"/>
            <a:r>
              <a:rPr lang="en-US" sz="4000" dirty="0">
                <a:solidFill>
                  <a:srgbClr val="B53A31"/>
                </a:solidFill>
                <a:latin typeface="Garamond" panose="02020404030301010803"/>
              </a:rPr>
              <a:t>Write any words you missed.</a:t>
            </a:r>
          </a:p>
        </p:txBody>
      </p:sp>
      <p:sp>
        <p:nvSpPr>
          <p:cNvPr id="5" name="TextBox 4">
            <a:extLst>
              <a:ext uri="{FF2B5EF4-FFF2-40B4-BE49-F238E27FC236}">
                <a16:creationId xmlns:a16="http://schemas.microsoft.com/office/drawing/2014/main" id="{55D155CD-39D2-433C-978D-82A1B38D7F70}"/>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27837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4425D-A80E-48EE-9A12-40A59B3C33DF}"/>
              </a:ext>
            </a:extLst>
          </p:cNvPr>
          <p:cNvSpPr>
            <a:spLocks noGrp="1"/>
          </p:cNvSpPr>
          <p:nvPr>
            <p:ph type="sldNum" sz="quarter" idx="12"/>
          </p:nvPr>
        </p:nvSpPr>
        <p:spPr/>
        <p:txBody>
          <a:bodyPr/>
          <a:lstStyle/>
          <a:p>
            <a:pPr defTabSz="457200"/>
            <a:fld id="{4FAB73BC-B049-4115-A692-8D63A059BFB8}" type="slidenum">
              <a:rPr lang="en-US">
                <a:solidFill>
                  <a:prstClr val="black"/>
                </a:solidFill>
                <a:latin typeface="Garamond" panose="02020404030301010803"/>
              </a:rPr>
              <a:pPr defTabSz="457200"/>
              <a:t>7</a:t>
            </a:fld>
            <a:endParaRPr lang="en-US" dirty="0">
              <a:solidFill>
                <a:prstClr val="black"/>
              </a:solidFill>
              <a:latin typeface="Garamond" panose="02020404030301010803"/>
            </a:endParaRPr>
          </a:p>
        </p:txBody>
      </p:sp>
      <p:sp>
        <p:nvSpPr>
          <p:cNvPr id="3" name="TextBox 2">
            <a:extLst>
              <a:ext uri="{FF2B5EF4-FFF2-40B4-BE49-F238E27FC236}">
                <a16:creationId xmlns:a16="http://schemas.microsoft.com/office/drawing/2014/main" id="{CC046184-1B5C-4836-9A69-1DB62E459582}"/>
              </a:ext>
            </a:extLst>
          </p:cNvPr>
          <p:cNvSpPr txBox="1"/>
          <p:nvPr/>
        </p:nvSpPr>
        <p:spPr>
          <a:xfrm>
            <a:off x="1557864" y="990600"/>
            <a:ext cx="9262536" cy="4154984"/>
          </a:xfrm>
          <a:prstGeom prst="rect">
            <a:avLst/>
          </a:prstGeom>
          <a:noFill/>
        </p:spPr>
        <p:txBody>
          <a:bodyPr wrap="square" rtlCol="0">
            <a:spAutoFit/>
          </a:bodyPr>
          <a:lstStyle/>
          <a:p>
            <a:pPr marL="742950" indent="-742950" defTabSz="457200">
              <a:buFont typeface="+mj-lt"/>
              <a:buAutoNum type="arabicPeriod"/>
            </a:pPr>
            <a:r>
              <a:rPr lang="en-US" sz="4400" dirty="0">
                <a:solidFill>
                  <a:prstClr val="black"/>
                </a:solidFill>
                <a:latin typeface="Garamond" panose="02020404030301010803"/>
              </a:rPr>
              <a:t>Mute your video feed.  </a:t>
            </a:r>
          </a:p>
          <a:p>
            <a:pPr marL="742950" indent="-742950" defTabSz="457200">
              <a:buFont typeface="+mj-lt"/>
              <a:buAutoNum type="arabicPeriod"/>
            </a:pPr>
            <a:r>
              <a:rPr lang="en-US" sz="4400" dirty="0">
                <a:solidFill>
                  <a:prstClr val="black"/>
                </a:solidFill>
                <a:latin typeface="Garamond" panose="02020404030301010803"/>
              </a:rPr>
              <a:t>Call your partner.</a:t>
            </a:r>
          </a:p>
          <a:p>
            <a:pPr marL="742950" indent="-742950" defTabSz="457200">
              <a:buFont typeface="+mj-lt"/>
              <a:buAutoNum type="arabicPeriod"/>
            </a:pPr>
            <a:r>
              <a:rPr lang="en-US" sz="4400" dirty="0">
                <a:solidFill>
                  <a:prstClr val="black"/>
                </a:solidFill>
                <a:latin typeface="Garamond" panose="02020404030301010803"/>
              </a:rPr>
              <a:t>With your partner, make up a story using these words.  </a:t>
            </a:r>
          </a:p>
          <a:p>
            <a:pPr marL="742950" indent="-742950" defTabSz="457200">
              <a:buFont typeface="+mj-lt"/>
              <a:buAutoNum type="arabicPeriod"/>
            </a:pPr>
            <a:r>
              <a:rPr lang="en-US" sz="4400" dirty="0">
                <a:solidFill>
                  <a:prstClr val="black"/>
                </a:solidFill>
                <a:latin typeface="Garamond" panose="02020404030301010803"/>
              </a:rPr>
              <a:t>Do </a:t>
            </a:r>
            <a:r>
              <a:rPr lang="en-US" sz="4400" u="sng" dirty="0">
                <a:solidFill>
                  <a:prstClr val="black"/>
                </a:solidFill>
                <a:latin typeface="Garamond" panose="02020404030301010803"/>
              </a:rPr>
              <a:t>not</a:t>
            </a:r>
            <a:r>
              <a:rPr lang="en-US" sz="4400" dirty="0">
                <a:solidFill>
                  <a:prstClr val="black"/>
                </a:solidFill>
                <a:latin typeface="Garamond" panose="02020404030301010803"/>
              </a:rPr>
              <a:t> write down your story.</a:t>
            </a:r>
          </a:p>
          <a:p>
            <a:pPr marL="742950" indent="-742950" defTabSz="457200">
              <a:buFont typeface="+mj-lt"/>
              <a:buAutoNum type="arabicPeriod"/>
            </a:pPr>
            <a:r>
              <a:rPr lang="en-US" sz="4400" dirty="0">
                <a:solidFill>
                  <a:prstClr val="black"/>
                </a:solidFill>
                <a:latin typeface="Garamond" panose="02020404030301010803"/>
              </a:rPr>
              <a:t>Turn over your words list.</a:t>
            </a:r>
          </a:p>
        </p:txBody>
      </p:sp>
      <p:sp>
        <p:nvSpPr>
          <p:cNvPr id="4" name="TextBox 3">
            <a:extLst>
              <a:ext uri="{FF2B5EF4-FFF2-40B4-BE49-F238E27FC236}">
                <a16:creationId xmlns:a16="http://schemas.microsoft.com/office/drawing/2014/main" id="{6A86A0AC-2BD9-434E-B1FC-99E00E957AE6}"/>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228565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8D4B3-7B45-450E-9A9F-CF6AFE33853E}"/>
              </a:ext>
            </a:extLst>
          </p:cNvPr>
          <p:cNvSpPr>
            <a:spLocks noGrp="1"/>
          </p:cNvSpPr>
          <p:nvPr>
            <p:ph type="sldNum" sz="quarter" idx="12"/>
          </p:nvPr>
        </p:nvSpPr>
        <p:spPr/>
        <p:txBody>
          <a:bodyPr/>
          <a:lstStyle/>
          <a:p>
            <a:pPr defTabSz="457200"/>
            <a:fld id="{4FAB73BC-B049-4115-A692-8D63A059BFB8}" type="slidenum">
              <a:rPr lang="en-US">
                <a:solidFill>
                  <a:prstClr val="black"/>
                </a:solidFill>
                <a:latin typeface="Garamond" panose="02020404030301010803"/>
              </a:rPr>
              <a:pPr defTabSz="457200"/>
              <a:t>8</a:t>
            </a:fld>
            <a:endParaRPr lang="en-US" dirty="0">
              <a:solidFill>
                <a:prstClr val="black"/>
              </a:solidFill>
              <a:latin typeface="Garamond" panose="02020404030301010803"/>
            </a:endParaRPr>
          </a:p>
        </p:txBody>
      </p:sp>
      <p:sp>
        <p:nvSpPr>
          <p:cNvPr id="3" name="TextBox 2">
            <a:extLst>
              <a:ext uri="{FF2B5EF4-FFF2-40B4-BE49-F238E27FC236}">
                <a16:creationId xmlns:a16="http://schemas.microsoft.com/office/drawing/2014/main" id="{7D0FE7AE-D1FE-4ED1-8043-CD84BCDB5AF7}"/>
              </a:ext>
            </a:extLst>
          </p:cNvPr>
          <p:cNvSpPr txBox="1"/>
          <p:nvPr/>
        </p:nvSpPr>
        <p:spPr>
          <a:xfrm>
            <a:off x="2971800" y="2383367"/>
            <a:ext cx="6172200" cy="1815882"/>
          </a:xfrm>
          <a:prstGeom prst="rect">
            <a:avLst/>
          </a:prstGeom>
          <a:noFill/>
        </p:spPr>
        <p:txBody>
          <a:bodyPr wrap="square" rtlCol="0">
            <a:spAutoFit/>
          </a:bodyPr>
          <a:lstStyle/>
          <a:p>
            <a:pPr algn="ctr" defTabSz="457200"/>
            <a:r>
              <a:rPr lang="en-US" sz="4000" dirty="0">
                <a:solidFill>
                  <a:prstClr val="black"/>
                </a:solidFill>
                <a:latin typeface="Garamond" panose="02020404030301010803"/>
              </a:rPr>
              <a:t>Write down the words from the list.  </a:t>
            </a:r>
          </a:p>
          <a:p>
            <a:pPr algn="ctr" defTabSz="457200"/>
            <a:r>
              <a:rPr lang="en-US" sz="3200" i="1" dirty="0">
                <a:solidFill>
                  <a:prstClr val="black"/>
                </a:solidFill>
                <a:latin typeface="Garamond" panose="02020404030301010803"/>
              </a:rPr>
              <a:t>No cheating!</a:t>
            </a:r>
          </a:p>
        </p:txBody>
      </p:sp>
      <p:sp>
        <p:nvSpPr>
          <p:cNvPr id="4" name="TextBox 3">
            <a:extLst>
              <a:ext uri="{FF2B5EF4-FFF2-40B4-BE49-F238E27FC236}">
                <a16:creationId xmlns:a16="http://schemas.microsoft.com/office/drawing/2014/main" id="{1E9F6C5E-3D83-4AE7-B9FF-B273FE71A297}"/>
              </a:ext>
            </a:extLst>
          </p:cNvPr>
          <p:cNvSpPr txBox="1"/>
          <p:nvPr/>
        </p:nvSpPr>
        <p:spPr>
          <a:xfrm>
            <a:off x="3162300" y="2356473"/>
            <a:ext cx="6057900" cy="1446550"/>
          </a:xfrm>
          <a:prstGeom prst="rect">
            <a:avLst/>
          </a:prstGeom>
          <a:noFill/>
        </p:spPr>
        <p:txBody>
          <a:bodyPr wrap="square" rtlCol="0">
            <a:spAutoFit/>
          </a:bodyPr>
          <a:lstStyle/>
          <a:p>
            <a:pPr algn="ctr" defTabSz="457200"/>
            <a:r>
              <a:rPr lang="en-US" sz="4400" b="1" i="1" dirty="0">
                <a:solidFill>
                  <a:prstClr val="black"/>
                </a:solidFill>
                <a:latin typeface="Garamond" panose="02020404030301010803"/>
              </a:rPr>
              <a:t>Now</a:t>
            </a:r>
            <a:r>
              <a:rPr lang="en-US" sz="4400" dirty="0">
                <a:solidFill>
                  <a:prstClr val="black"/>
                </a:solidFill>
                <a:latin typeface="Garamond" panose="02020404030301010803"/>
              </a:rPr>
              <a:t> how many words did you remember?</a:t>
            </a:r>
          </a:p>
        </p:txBody>
      </p:sp>
      <p:sp>
        <p:nvSpPr>
          <p:cNvPr id="5" name="TextBox 4">
            <a:extLst>
              <a:ext uri="{FF2B5EF4-FFF2-40B4-BE49-F238E27FC236}">
                <a16:creationId xmlns:a16="http://schemas.microsoft.com/office/drawing/2014/main" id="{20D0B785-17D8-4AE2-BB15-7C6521DD60BA}"/>
              </a:ext>
            </a:extLst>
          </p:cNvPr>
          <p:cNvSpPr txBox="1"/>
          <p:nvPr/>
        </p:nvSpPr>
        <p:spPr>
          <a:xfrm>
            <a:off x="9294114" y="6480013"/>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4536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hidden"/>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B6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253A5-8C5D-4D9A-94AC-C60EF9F6708D}"/>
              </a:ext>
            </a:extLst>
          </p:cNvPr>
          <p:cNvSpPr txBox="1"/>
          <p:nvPr/>
        </p:nvSpPr>
        <p:spPr>
          <a:xfrm>
            <a:off x="6141027" y="1413164"/>
            <a:ext cx="3962400" cy="504753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black"/>
                </a:solidFill>
                <a:latin typeface="Garamond" panose="02020404030301010803"/>
              </a:rPr>
              <a:t>Working Memory is the “Table”</a:t>
            </a:r>
          </a:p>
          <a:p>
            <a:pPr marL="742950" lvl="1" indent="-285750">
              <a:buFont typeface="Arial" panose="020B0604020202020204" pitchFamily="34" charset="0"/>
              <a:buChar char="•"/>
            </a:pPr>
            <a:r>
              <a:rPr lang="en-US" sz="2400" dirty="0">
                <a:solidFill>
                  <a:prstClr val="black"/>
                </a:solidFill>
                <a:latin typeface="Garamond" panose="02020404030301010803"/>
              </a:rPr>
              <a:t>highly variable</a:t>
            </a:r>
          </a:p>
          <a:p>
            <a:pPr marL="742950" lvl="1" indent="-285750">
              <a:buFont typeface="Arial" panose="020B0604020202020204" pitchFamily="34" charset="0"/>
              <a:buChar char="•"/>
            </a:pPr>
            <a:r>
              <a:rPr lang="en-US" sz="2400" dirty="0">
                <a:solidFill>
                  <a:prstClr val="black"/>
                </a:solidFill>
                <a:latin typeface="Garamond" panose="02020404030301010803"/>
              </a:rPr>
              <a:t>lasts longer</a:t>
            </a:r>
          </a:p>
          <a:p>
            <a:pPr marL="742950" lvl="1" indent="-285750">
              <a:buFont typeface="Arial" panose="020B0604020202020204" pitchFamily="34" charset="0"/>
              <a:buChar char="•"/>
            </a:pPr>
            <a:r>
              <a:rPr lang="en-US" sz="2400" dirty="0">
                <a:solidFill>
                  <a:prstClr val="black"/>
                </a:solidFill>
                <a:latin typeface="Garamond" panose="02020404030301010803"/>
              </a:rPr>
              <a:t>bits loosely connected</a:t>
            </a:r>
          </a:p>
          <a:p>
            <a:pPr marL="742950" lvl="1" indent="-285750">
              <a:buFont typeface="Arial" panose="020B0604020202020204" pitchFamily="34" charset="0"/>
              <a:buChar char="•"/>
            </a:pPr>
            <a:r>
              <a:rPr lang="en-US" sz="2400" dirty="0">
                <a:solidFill>
                  <a:prstClr val="black"/>
                </a:solidFill>
                <a:latin typeface="Garamond" panose="02020404030301010803"/>
              </a:rPr>
              <a:t>driving rules</a:t>
            </a:r>
          </a:p>
          <a:p>
            <a:pPr marL="285750" indent="-285750">
              <a:buFont typeface="Arial" panose="020B0604020202020204" pitchFamily="34" charset="0"/>
              <a:buChar char="•"/>
            </a:pPr>
            <a:endParaRPr lang="en-US" sz="2800" dirty="0">
              <a:solidFill>
                <a:prstClr val="black"/>
              </a:solidFill>
              <a:latin typeface="Garamond" panose="02020404030301010803"/>
            </a:endParaRPr>
          </a:p>
          <a:p>
            <a:pPr marL="285750" indent="-285750">
              <a:buFont typeface="Arial" panose="020B0604020202020204" pitchFamily="34" charset="0"/>
              <a:buChar char="•"/>
            </a:pPr>
            <a:r>
              <a:rPr lang="en-US" sz="2800" dirty="0">
                <a:solidFill>
                  <a:prstClr val="black"/>
                </a:solidFill>
                <a:latin typeface="Garamond" panose="02020404030301010803"/>
              </a:rPr>
              <a:t>Activating Memory</a:t>
            </a:r>
          </a:p>
          <a:p>
            <a:pPr marL="742950" lvl="1" indent="-285750">
              <a:buFont typeface="Arial" panose="020B0604020202020204" pitchFamily="34" charset="0"/>
              <a:buChar char="•"/>
            </a:pPr>
            <a:r>
              <a:rPr lang="en-US" sz="2400" dirty="0">
                <a:solidFill>
                  <a:prstClr val="black"/>
                </a:solidFill>
                <a:latin typeface="Garamond" panose="02020404030301010803"/>
              </a:rPr>
              <a:t>personal</a:t>
            </a:r>
          </a:p>
          <a:p>
            <a:pPr marL="742950" lvl="1" indent="-285750">
              <a:buFont typeface="Arial" panose="020B0604020202020204" pitchFamily="34" charset="0"/>
              <a:buChar char="•"/>
            </a:pPr>
            <a:r>
              <a:rPr lang="en-US" sz="2400" dirty="0">
                <a:solidFill>
                  <a:prstClr val="black"/>
                </a:solidFill>
                <a:latin typeface="Garamond" panose="02020404030301010803"/>
              </a:rPr>
              <a:t>sensory</a:t>
            </a:r>
          </a:p>
          <a:p>
            <a:pPr marL="742950" lvl="1" indent="-285750">
              <a:buFont typeface="Arial" panose="020B0604020202020204" pitchFamily="34" charset="0"/>
              <a:buChar char="•"/>
            </a:pPr>
            <a:r>
              <a:rPr lang="en-US" sz="2400" dirty="0">
                <a:solidFill>
                  <a:prstClr val="black"/>
                </a:solidFill>
                <a:latin typeface="Garamond" panose="02020404030301010803"/>
              </a:rPr>
              <a:t>connected</a:t>
            </a:r>
          </a:p>
          <a:p>
            <a:pPr marL="742950" lvl="1" indent="-285750">
              <a:buFont typeface="Arial" panose="020B0604020202020204" pitchFamily="34" charset="0"/>
              <a:buChar char="•"/>
            </a:pPr>
            <a:r>
              <a:rPr lang="en-US" sz="2400" dirty="0">
                <a:solidFill>
                  <a:prstClr val="black"/>
                </a:solidFill>
                <a:latin typeface="Garamond" panose="02020404030301010803"/>
              </a:rPr>
              <a:t>emotional</a:t>
            </a:r>
          </a:p>
          <a:p>
            <a:endParaRPr lang="en-US" dirty="0">
              <a:solidFill>
                <a:prstClr val="black"/>
              </a:solidFill>
              <a:latin typeface="Garamond" panose="02020404030301010803"/>
            </a:endParaRPr>
          </a:p>
        </p:txBody>
      </p:sp>
      <p:sp>
        <p:nvSpPr>
          <p:cNvPr id="2" name="Slide Number Placeholder 1">
            <a:extLst>
              <a:ext uri="{FF2B5EF4-FFF2-40B4-BE49-F238E27FC236}">
                <a16:creationId xmlns:a16="http://schemas.microsoft.com/office/drawing/2014/main" id="{0C2E2552-C6B9-4051-9E24-202B8ABE76F0}"/>
              </a:ext>
            </a:extLst>
          </p:cNvPr>
          <p:cNvSpPr>
            <a:spLocks noGrp="1"/>
          </p:cNvSpPr>
          <p:nvPr>
            <p:ph type="sldNum" sz="quarter" idx="12"/>
          </p:nvPr>
        </p:nvSpPr>
        <p:spPr/>
        <p:txBody>
          <a:bodyPr/>
          <a:lstStyle/>
          <a:p>
            <a:fld id="{4FAB73BC-B049-4115-A692-8D63A059BFB8}" type="slidenum">
              <a:rPr lang="en-US">
                <a:solidFill>
                  <a:prstClr val="black"/>
                </a:solidFill>
                <a:latin typeface="Garamond" panose="02020404030301010803"/>
              </a:rPr>
              <a:pPr/>
              <a:t>9</a:t>
            </a:fld>
            <a:endParaRPr lang="en-US" dirty="0">
              <a:solidFill>
                <a:prstClr val="black"/>
              </a:solidFill>
              <a:latin typeface="Garamond" panose="02020404030301010803"/>
            </a:endParaRPr>
          </a:p>
        </p:txBody>
      </p:sp>
      <p:sp>
        <p:nvSpPr>
          <p:cNvPr id="3" name="TextBox 2">
            <a:extLst>
              <a:ext uri="{FF2B5EF4-FFF2-40B4-BE49-F238E27FC236}">
                <a16:creationId xmlns:a16="http://schemas.microsoft.com/office/drawing/2014/main" id="{264FA9EA-064F-47F0-9413-61AD64F92A40}"/>
              </a:ext>
            </a:extLst>
          </p:cNvPr>
          <p:cNvSpPr txBox="1"/>
          <p:nvPr/>
        </p:nvSpPr>
        <p:spPr>
          <a:xfrm>
            <a:off x="2514600" y="685800"/>
            <a:ext cx="7162800" cy="553998"/>
          </a:xfrm>
          <a:prstGeom prst="rect">
            <a:avLst/>
          </a:prstGeom>
          <a:noFill/>
        </p:spPr>
        <p:txBody>
          <a:bodyPr wrap="square" rtlCol="0">
            <a:spAutoFit/>
          </a:bodyPr>
          <a:lstStyle/>
          <a:p>
            <a:pPr algn="ctr"/>
            <a:r>
              <a:rPr lang="en-US" sz="3000" dirty="0">
                <a:solidFill>
                  <a:prstClr val="black"/>
                </a:solidFill>
                <a:latin typeface="Garamond" panose="02020404030301010803"/>
              </a:rPr>
              <a:t>GETTING IT OUT ON THE TABLE</a:t>
            </a:r>
          </a:p>
        </p:txBody>
      </p:sp>
      <p:sp>
        <p:nvSpPr>
          <p:cNvPr id="4" name="TextBox 3">
            <a:extLst>
              <a:ext uri="{FF2B5EF4-FFF2-40B4-BE49-F238E27FC236}">
                <a16:creationId xmlns:a16="http://schemas.microsoft.com/office/drawing/2014/main" id="{6C784649-9816-4FCE-9364-3E1C72F8F053}"/>
              </a:ext>
            </a:extLst>
          </p:cNvPr>
          <p:cNvSpPr txBox="1"/>
          <p:nvPr/>
        </p:nvSpPr>
        <p:spPr>
          <a:xfrm>
            <a:off x="2410691" y="1388920"/>
            <a:ext cx="3733800" cy="477053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black"/>
                </a:solidFill>
                <a:latin typeface="Garamond" panose="02020404030301010803"/>
              </a:rPr>
              <a:t>Short Term Memory Fades Quickly </a:t>
            </a:r>
          </a:p>
          <a:p>
            <a:pPr marL="742950" lvl="1" indent="-285750">
              <a:buFont typeface="Arial" panose="020B0604020202020204" pitchFamily="34" charset="0"/>
              <a:buChar char="•"/>
            </a:pPr>
            <a:r>
              <a:rPr lang="en-US" sz="2400" dirty="0">
                <a:solidFill>
                  <a:prstClr val="black"/>
                </a:solidFill>
                <a:latin typeface="Garamond" panose="02020404030301010803"/>
              </a:rPr>
              <a:t>2-3 seconds</a:t>
            </a:r>
          </a:p>
          <a:p>
            <a:pPr marL="742950" lvl="1" indent="-285750">
              <a:buFont typeface="Arial" panose="020B0604020202020204" pitchFamily="34" charset="0"/>
              <a:buChar char="•"/>
            </a:pPr>
            <a:r>
              <a:rPr lang="en-US" sz="2400" dirty="0">
                <a:solidFill>
                  <a:prstClr val="black"/>
                </a:solidFill>
                <a:latin typeface="Garamond" panose="02020404030301010803"/>
              </a:rPr>
              <a:t>4-5 bits of info</a:t>
            </a:r>
          </a:p>
          <a:p>
            <a:pPr marL="742950" lvl="1" indent="-285750">
              <a:buFont typeface="Arial" panose="020B0604020202020204" pitchFamily="34" charset="0"/>
              <a:buChar char="•"/>
            </a:pPr>
            <a:r>
              <a:rPr lang="en-US" sz="2400" dirty="0">
                <a:solidFill>
                  <a:prstClr val="black"/>
                </a:solidFill>
                <a:latin typeface="Garamond" panose="02020404030301010803"/>
              </a:rPr>
              <a:t>road sign</a:t>
            </a:r>
          </a:p>
          <a:p>
            <a:pPr marL="742950" lvl="1" indent="-285750">
              <a:buFont typeface="Arial" panose="020B0604020202020204" pitchFamily="34" charset="0"/>
              <a:buChar char="•"/>
            </a:pPr>
            <a:endParaRPr lang="en-US" sz="2400" dirty="0">
              <a:solidFill>
                <a:prstClr val="black"/>
              </a:solidFill>
              <a:latin typeface="Garamond" panose="02020404030301010803"/>
            </a:endParaRPr>
          </a:p>
          <a:p>
            <a:endParaRPr lang="en-US" sz="2800" dirty="0">
              <a:solidFill>
                <a:prstClr val="black"/>
              </a:solidFill>
              <a:latin typeface="Garamond" panose="02020404030301010803"/>
            </a:endParaRPr>
          </a:p>
          <a:p>
            <a:pPr marL="285750" indent="-285750">
              <a:buFont typeface="Arial" panose="020B0604020202020204" pitchFamily="34" charset="0"/>
              <a:buChar char="•"/>
            </a:pPr>
            <a:r>
              <a:rPr lang="en-US" sz="2800" dirty="0">
                <a:solidFill>
                  <a:prstClr val="black"/>
                </a:solidFill>
                <a:latin typeface="Garamond" panose="02020404030301010803"/>
              </a:rPr>
              <a:t>Long Term Memory</a:t>
            </a:r>
          </a:p>
          <a:p>
            <a:pPr marL="742950" lvl="1" indent="-285750">
              <a:buFont typeface="Arial" panose="020B0604020202020204" pitchFamily="34" charset="0"/>
              <a:buChar char="•"/>
            </a:pPr>
            <a:r>
              <a:rPr lang="en-US" sz="2400" dirty="0">
                <a:solidFill>
                  <a:prstClr val="black"/>
                </a:solidFill>
                <a:latin typeface="Garamond" panose="02020404030301010803"/>
              </a:rPr>
              <a:t>can last forever</a:t>
            </a:r>
          </a:p>
          <a:p>
            <a:pPr marL="742950" lvl="1" indent="-285750">
              <a:buFont typeface="Arial" panose="020B0604020202020204" pitchFamily="34" charset="0"/>
              <a:buChar char="•"/>
            </a:pPr>
            <a:r>
              <a:rPr lang="en-US" sz="2400" dirty="0">
                <a:solidFill>
                  <a:prstClr val="black"/>
                </a:solidFill>
                <a:latin typeface="Garamond" panose="02020404030301010803"/>
              </a:rPr>
              <a:t>be forgotten &amp; reactivated</a:t>
            </a:r>
          </a:p>
          <a:p>
            <a:pPr marL="742950" lvl="1" indent="-285750">
              <a:buFont typeface="Arial" panose="020B0604020202020204" pitchFamily="34" charset="0"/>
              <a:buChar char="•"/>
            </a:pPr>
            <a:r>
              <a:rPr lang="en-US" sz="2400" dirty="0">
                <a:solidFill>
                  <a:prstClr val="black"/>
                </a:solidFill>
                <a:latin typeface="Garamond" panose="02020404030301010803"/>
              </a:rPr>
              <a:t>first time driving</a:t>
            </a:r>
          </a:p>
        </p:txBody>
      </p:sp>
      <p:sp>
        <p:nvSpPr>
          <p:cNvPr id="6" name="TextBox 5">
            <a:extLst>
              <a:ext uri="{FF2B5EF4-FFF2-40B4-BE49-F238E27FC236}">
                <a16:creationId xmlns:a16="http://schemas.microsoft.com/office/drawing/2014/main" id="{2B687290-A8ED-4353-B8FB-E2534718E74F}"/>
              </a:ext>
            </a:extLst>
          </p:cNvPr>
          <p:cNvSpPr txBox="1"/>
          <p:nvPr/>
        </p:nvSpPr>
        <p:spPr>
          <a:xfrm>
            <a:off x="8733508" y="6159457"/>
            <a:ext cx="2743200" cy="400110"/>
          </a:xfrm>
          <a:prstGeom prst="rect">
            <a:avLst/>
          </a:prstGeom>
          <a:noFill/>
        </p:spPr>
        <p:txBody>
          <a:bodyPr wrap="square" rtlCol="0">
            <a:spAutoFit/>
          </a:bodyPr>
          <a:lstStyle/>
          <a:p>
            <a:r>
              <a:rPr lang="en-US" sz="1000" dirty="0"/>
              <a:t>Intensive Integrated Reading Systems, 2020©</a:t>
            </a:r>
          </a:p>
          <a:p>
            <a:endParaRPr lang="en-US" sz="1000" dirty="0"/>
          </a:p>
        </p:txBody>
      </p:sp>
    </p:spTree>
    <p:extLst>
      <p:ext uri="{BB962C8B-B14F-4D97-AF65-F5344CB8AC3E}">
        <p14:creationId xmlns:p14="http://schemas.microsoft.com/office/powerpoint/2010/main" val="1750695675"/>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1553</Words>
  <Application>Microsoft Office PowerPoint</Application>
  <PresentationFormat>Widescreen</PresentationFormat>
  <Paragraphs>248</Paragraphs>
  <Slides>21</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Calibri Light</vt:lpstr>
      <vt:lpstr>Cavolini</vt:lpstr>
      <vt:lpstr>Garamond</vt:lpstr>
      <vt:lpstr>Georgia</vt:lpstr>
      <vt:lpstr>Simon Circular Light</vt:lpstr>
      <vt:lpstr>Simon Circular Medium</vt:lpstr>
      <vt:lpstr>Tw Cen MT</vt:lpstr>
      <vt:lpstr>Droplet</vt:lpstr>
      <vt:lpstr>1_Office Theme</vt:lpstr>
      <vt:lpstr>1_Organic</vt:lpstr>
      <vt:lpstr>The Science of Reading Brain Based Learning</vt:lpstr>
      <vt:lpstr>Making Memories</vt:lpstr>
      <vt:lpstr>G—O—C—S</vt:lpstr>
      <vt:lpstr>How Fluid is Your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Reading Brain Based Learning</dc:title>
  <dc:creator>Joanne Coggins</dc:creator>
  <cp:lastModifiedBy>Joanne Coggins</cp:lastModifiedBy>
  <cp:revision>14</cp:revision>
  <dcterms:created xsi:type="dcterms:W3CDTF">2020-04-07T14:41:07Z</dcterms:created>
  <dcterms:modified xsi:type="dcterms:W3CDTF">2020-04-08T23:39:09Z</dcterms:modified>
</cp:coreProperties>
</file>