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 id="2147483808" r:id="rId2"/>
    <p:sldMasterId id="2147483879" r:id="rId3"/>
  </p:sldMasterIdLst>
  <p:notesMasterIdLst>
    <p:notesMasterId r:id="rId31"/>
  </p:notesMasterIdLst>
  <p:sldIdLst>
    <p:sldId id="376" r:id="rId4"/>
    <p:sldId id="402" r:id="rId5"/>
    <p:sldId id="406" r:id="rId6"/>
    <p:sldId id="374" r:id="rId7"/>
    <p:sldId id="342" r:id="rId8"/>
    <p:sldId id="399" r:id="rId9"/>
    <p:sldId id="398" r:id="rId10"/>
    <p:sldId id="395" r:id="rId11"/>
    <p:sldId id="393" r:id="rId12"/>
    <p:sldId id="382" r:id="rId13"/>
    <p:sldId id="337" r:id="rId14"/>
    <p:sldId id="331" r:id="rId15"/>
    <p:sldId id="330" r:id="rId16"/>
    <p:sldId id="290" r:id="rId17"/>
    <p:sldId id="403" r:id="rId18"/>
    <p:sldId id="329" r:id="rId19"/>
    <p:sldId id="344" r:id="rId20"/>
    <p:sldId id="283" r:id="rId21"/>
    <p:sldId id="413" r:id="rId22"/>
    <p:sldId id="345" r:id="rId23"/>
    <p:sldId id="401" r:id="rId24"/>
    <p:sldId id="346" r:id="rId25"/>
    <p:sldId id="411" r:id="rId26"/>
    <p:sldId id="405" r:id="rId27"/>
    <p:sldId id="407" r:id="rId28"/>
    <p:sldId id="408" r:id="rId29"/>
    <p:sldId id="41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Coggins" initials="JC" lastIdx="17" clrIdx="0">
    <p:extLst>
      <p:ext uri="{19B8F6BF-5375-455C-9EA6-DF929625EA0E}">
        <p15:presenceInfo xmlns:p15="http://schemas.microsoft.com/office/powerpoint/2012/main" userId="740c26747a13a5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1B365D"/>
    <a:srgbClr val="06024E"/>
    <a:srgbClr val="F86D0E"/>
    <a:srgbClr val="002D72"/>
    <a:srgbClr val="000000"/>
    <a:srgbClr val="FFFFFF"/>
    <a:srgbClr val="FFFFFE"/>
    <a:srgbClr val="67F03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2" autoAdjust="0"/>
    <p:restoredTop sz="86543" autoAdjust="0"/>
  </p:normalViewPr>
  <p:slideViewPr>
    <p:cSldViewPr>
      <p:cViewPr varScale="1">
        <p:scale>
          <a:sx n="74" d="100"/>
          <a:sy n="74" d="100"/>
        </p:scale>
        <p:origin x="1699" y="67"/>
      </p:cViewPr>
      <p:guideLst>
        <p:guide orient="horz" pos="2160"/>
        <p:guide pos="2880"/>
      </p:guideLst>
    </p:cSldViewPr>
  </p:slideViewPr>
  <p:outlineViewPr>
    <p:cViewPr>
      <p:scale>
        <a:sx n="33" d="100"/>
        <a:sy n="33" d="100"/>
      </p:scale>
      <p:origin x="0" y="-9355"/>
    </p:cViewPr>
  </p:outlineViewPr>
  <p:notesTextViewPr>
    <p:cViewPr>
      <p:scale>
        <a:sx n="1" d="1"/>
        <a:sy n="1" d="1"/>
      </p:scale>
      <p:origin x="0" y="0"/>
    </p:cViewPr>
  </p:notesTextViewPr>
  <p:notesViewPr>
    <p:cSldViewPr>
      <p:cViewPr varScale="1">
        <p:scale>
          <a:sx n="52" d="100"/>
          <a:sy n="52" d="100"/>
        </p:scale>
        <p:origin x="-28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18T09:06:43.755" idx="6">
    <p:pos x="10" y="10"/>
    <p:text>Beats me where my book page set up went!  It was right here and looking good.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18T09:06:43.755" idx="6">
    <p:pos x="10" y="10"/>
    <p:text>Beats me where my book page set up went!  It was right here and looking good.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18T09:06:43.755" idx="6">
    <p:pos x="10" y="10"/>
    <p:text>Beats me where my book page set up went!  It was right here and looking good. :(</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7770E-4865-4554-9D49-3A16586C76B3}"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36F260A0-1D30-47AD-BE66-5FAA73A8B254}">
      <dgm:prSet custT="1"/>
      <dgm:spPr/>
      <dgm:t>
        <a:bodyPr/>
        <a:lstStyle/>
        <a:p>
          <a:r>
            <a:rPr lang="en-US" sz="3000" b="1" dirty="0">
              <a:solidFill>
                <a:schemeClr val="tx1"/>
              </a:solidFill>
            </a:rPr>
            <a:t>All can learn to read the words</a:t>
          </a:r>
        </a:p>
      </dgm:t>
    </dgm:pt>
    <dgm:pt modelId="{9854D3F1-22DF-418B-9BD4-82E8EC72B7D1}" type="parTrans" cxnId="{1C7585D2-917C-4B75-BC9B-0B5B404BEDD9}">
      <dgm:prSet/>
      <dgm:spPr/>
      <dgm:t>
        <a:bodyPr/>
        <a:lstStyle/>
        <a:p>
          <a:endParaRPr lang="en-US"/>
        </a:p>
      </dgm:t>
    </dgm:pt>
    <dgm:pt modelId="{09EB08D9-77FD-4262-9C7B-5005386E9E2C}" type="sibTrans" cxnId="{1C7585D2-917C-4B75-BC9B-0B5B404BEDD9}">
      <dgm:prSet/>
      <dgm:spPr/>
      <dgm:t>
        <a:bodyPr/>
        <a:lstStyle/>
        <a:p>
          <a:endParaRPr lang="en-US"/>
        </a:p>
      </dgm:t>
    </dgm:pt>
    <dgm:pt modelId="{3CE2BAA3-7F50-482E-9255-6722A0B45507}">
      <dgm:prSet/>
      <dgm:spPr/>
      <dgm:t>
        <a:bodyPr/>
        <a:lstStyle/>
        <a:p>
          <a:r>
            <a:rPr lang="en-US" b="1" dirty="0">
              <a:solidFill>
                <a:schemeClr val="tx1"/>
              </a:solidFill>
            </a:rPr>
            <a:t>Mechanical process</a:t>
          </a:r>
        </a:p>
      </dgm:t>
    </dgm:pt>
    <dgm:pt modelId="{E4C0C192-3929-44E1-8037-782CE90162EE}" type="parTrans" cxnId="{985E8F89-AA5E-4C38-A72B-B023F2FA6D74}">
      <dgm:prSet/>
      <dgm:spPr/>
      <dgm:t>
        <a:bodyPr/>
        <a:lstStyle/>
        <a:p>
          <a:endParaRPr lang="en-US"/>
        </a:p>
      </dgm:t>
    </dgm:pt>
    <dgm:pt modelId="{1A506A4B-82E3-4B88-8402-0F654E9A2D5E}" type="sibTrans" cxnId="{985E8F89-AA5E-4C38-A72B-B023F2FA6D74}">
      <dgm:prSet/>
      <dgm:spPr/>
      <dgm:t>
        <a:bodyPr/>
        <a:lstStyle/>
        <a:p>
          <a:endParaRPr lang="en-US"/>
        </a:p>
      </dgm:t>
    </dgm:pt>
    <dgm:pt modelId="{E14CF55E-702E-4B97-92B7-CB2593D12E17}">
      <dgm:prSet/>
      <dgm:spPr/>
      <dgm:t>
        <a:bodyPr/>
        <a:lstStyle/>
        <a:p>
          <a:r>
            <a:rPr lang="en-US" b="1" dirty="0">
              <a:solidFill>
                <a:schemeClr val="tx1"/>
              </a:solidFill>
            </a:rPr>
            <a:t>Many routes to comprehension</a:t>
          </a:r>
        </a:p>
      </dgm:t>
    </dgm:pt>
    <dgm:pt modelId="{0BAB51C5-BCD2-4939-93F9-37CD34994BB6}" type="parTrans" cxnId="{2E709FD9-C2F6-413B-AF8D-C0430622F255}">
      <dgm:prSet/>
      <dgm:spPr/>
      <dgm:t>
        <a:bodyPr/>
        <a:lstStyle/>
        <a:p>
          <a:endParaRPr lang="en-US"/>
        </a:p>
      </dgm:t>
    </dgm:pt>
    <dgm:pt modelId="{687362AC-60A6-4429-9345-288D2E7A122A}" type="sibTrans" cxnId="{2E709FD9-C2F6-413B-AF8D-C0430622F255}">
      <dgm:prSet/>
      <dgm:spPr/>
      <dgm:t>
        <a:bodyPr/>
        <a:lstStyle/>
        <a:p>
          <a:endParaRPr lang="en-US"/>
        </a:p>
      </dgm:t>
    </dgm:pt>
    <dgm:pt modelId="{CD019DCB-A3F1-4F41-B8EA-D7F84A636457}">
      <dgm:prSet/>
      <dgm:spPr/>
      <dgm:t>
        <a:bodyPr/>
        <a:lstStyle/>
        <a:p>
          <a:r>
            <a:rPr lang="en-US" b="1" dirty="0">
              <a:solidFill>
                <a:schemeClr val="tx1"/>
              </a:solidFill>
            </a:rPr>
            <a:t>Brain plasticity</a:t>
          </a:r>
        </a:p>
      </dgm:t>
    </dgm:pt>
    <dgm:pt modelId="{C43267C2-5B72-4AED-B791-46343D5B81EE}" type="parTrans" cxnId="{DF9FA453-A002-4D94-8070-2B0777DDD4C1}">
      <dgm:prSet/>
      <dgm:spPr/>
      <dgm:t>
        <a:bodyPr/>
        <a:lstStyle/>
        <a:p>
          <a:endParaRPr lang="en-US"/>
        </a:p>
      </dgm:t>
    </dgm:pt>
    <dgm:pt modelId="{7C7D2D5D-28CA-4E3B-A72F-8FC75AAAB5A7}" type="sibTrans" cxnId="{DF9FA453-A002-4D94-8070-2B0777DDD4C1}">
      <dgm:prSet/>
      <dgm:spPr/>
      <dgm:t>
        <a:bodyPr/>
        <a:lstStyle/>
        <a:p>
          <a:endParaRPr lang="en-US"/>
        </a:p>
      </dgm:t>
    </dgm:pt>
    <dgm:pt modelId="{47E9754B-DE1B-4E56-9E75-95EA0CABABF5}">
      <dgm:prSet/>
      <dgm:spPr/>
      <dgm:t>
        <a:bodyPr/>
        <a:lstStyle/>
        <a:p>
          <a:r>
            <a:rPr lang="en-US" b="1" dirty="0">
              <a:solidFill>
                <a:schemeClr val="tx1"/>
              </a:solidFill>
            </a:rPr>
            <a:t>Balanced Literacy</a:t>
          </a:r>
        </a:p>
      </dgm:t>
    </dgm:pt>
    <dgm:pt modelId="{530849A3-A6DF-4A67-AE2D-E73416ECE719}" type="parTrans" cxnId="{DA43A338-C2FD-40E0-A4BF-2B624FA12412}">
      <dgm:prSet/>
      <dgm:spPr/>
      <dgm:t>
        <a:bodyPr/>
        <a:lstStyle/>
        <a:p>
          <a:endParaRPr lang="en-US"/>
        </a:p>
      </dgm:t>
    </dgm:pt>
    <dgm:pt modelId="{EC6B1618-89F6-4CFE-B232-8ABA1630E5BE}" type="sibTrans" cxnId="{DA43A338-C2FD-40E0-A4BF-2B624FA12412}">
      <dgm:prSet/>
      <dgm:spPr/>
      <dgm:t>
        <a:bodyPr/>
        <a:lstStyle/>
        <a:p>
          <a:endParaRPr lang="en-US"/>
        </a:p>
      </dgm:t>
    </dgm:pt>
    <dgm:pt modelId="{6B787133-3448-478E-A24F-86F74F60A814}" type="pres">
      <dgm:prSet presAssocID="{E617770E-4865-4554-9D49-3A16586C76B3}" presName="outerComposite" presStyleCnt="0">
        <dgm:presLayoutVars>
          <dgm:chMax val="5"/>
          <dgm:dir/>
          <dgm:resizeHandles val="exact"/>
        </dgm:presLayoutVars>
      </dgm:prSet>
      <dgm:spPr/>
    </dgm:pt>
    <dgm:pt modelId="{F0286F0D-E7B2-4266-9E7E-558AD1D77A7E}" type="pres">
      <dgm:prSet presAssocID="{E617770E-4865-4554-9D49-3A16586C76B3}" presName="dummyMaxCanvas" presStyleCnt="0">
        <dgm:presLayoutVars/>
      </dgm:prSet>
      <dgm:spPr/>
    </dgm:pt>
    <dgm:pt modelId="{F905AFCE-939F-45D5-B63B-F189249C5C48}" type="pres">
      <dgm:prSet presAssocID="{E617770E-4865-4554-9D49-3A16586C76B3}" presName="FiveNodes_1" presStyleLbl="node1" presStyleIdx="0" presStyleCnt="5">
        <dgm:presLayoutVars>
          <dgm:bulletEnabled val="1"/>
        </dgm:presLayoutVars>
      </dgm:prSet>
      <dgm:spPr/>
    </dgm:pt>
    <dgm:pt modelId="{3B14A689-A5A4-4025-897E-290C27160164}" type="pres">
      <dgm:prSet presAssocID="{E617770E-4865-4554-9D49-3A16586C76B3}" presName="FiveNodes_2" presStyleLbl="node1" presStyleIdx="1" presStyleCnt="5">
        <dgm:presLayoutVars>
          <dgm:bulletEnabled val="1"/>
        </dgm:presLayoutVars>
      </dgm:prSet>
      <dgm:spPr/>
    </dgm:pt>
    <dgm:pt modelId="{27181638-2FF6-43FF-BD1A-CC50AB913A06}" type="pres">
      <dgm:prSet presAssocID="{E617770E-4865-4554-9D49-3A16586C76B3}" presName="FiveNodes_3" presStyleLbl="node1" presStyleIdx="2" presStyleCnt="5">
        <dgm:presLayoutVars>
          <dgm:bulletEnabled val="1"/>
        </dgm:presLayoutVars>
      </dgm:prSet>
      <dgm:spPr/>
    </dgm:pt>
    <dgm:pt modelId="{06208A81-35F4-4EED-932C-EF1643A8D0D5}" type="pres">
      <dgm:prSet presAssocID="{E617770E-4865-4554-9D49-3A16586C76B3}" presName="FiveNodes_4" presStyleLbl="node1" presStyleIdx="3" presStyleCnt="5">
        <dgm:presLayoutVars>
          <dgm:bulletEnabled val="1"/>
        </dgm:presLayoutVars>
      </dgm:prSet>
      <dgm:spPr/>
    </dgm:pt>
    <dgm:pt modelId="{CC8D43A6-C64F-4987-89AA-F3F8BE5DB7A9}" type="pres">
      <dgm:prSet presAssocID="{E617770E-4865-4554-9D49-3A16586C76B3}" presName="FiveNodes_5" presStyleLbl="node1" presStyleIdx="4" presStyleCnt="5">
        <dgm:presLayoutVars>
          <dgm:bulletEnabled val="1"/>
        </dgm:presLayoutVars>
      </dgm:prSet>
      <dgm:spPr/>
    </dgm:pt>
    <dgm:pt modelId="{1306694A-2E8F-48A8-A45E-6F439F6D4C30}" type="pres">
      <dgm:prSet presAssocID="{E617770E-4865-4554-9D49-3A16586C76B3}" presName="FiveConn_1-2" presStyleLbl="fgAccFollowNode1" presStyleIdx="0" presStyleCnt="4">
        <dgm:presLayoutVars>
          <dgm:bulletEnabled val="1"/>
        </dgm:presLayoutVars>
      </dgm:prSet>
      <dgm:spPr/>
    </dgm:pt>
    <dgm:pt modelId="{E5741DAA-37F5-488B-B373-4A3398F878E5}" type="pres">
      <dgm:prSet presAssocID="{E617770E-4865-4554-9D49-3A16586C76B3}" presName="FiveConn_2-3" presStyleLbl="fgAccFollowNode1" presStyleIdx="1" presStyleCnt="4">
        <dgm:presLayoutVars>
          <dgm:bulletEnabled val="1"/>
        </dgm:presLayoutVars>
      </dgm:prSet>
      <dgm:spPr/>
    </dgm:pt>
    <dgm:pt modelId="{19C3339C-8345-4279-8DAB-FEB2B83F66A7}" type="pres">
      <dgm:prSet presAssocID="{E617770E-4865-4554-9D49-3A16586C76B3}" presName="FiveConn_3-4" presStyleLbl="fgAccFollowNode1" presStyleIdx="2" presStyleCnt="4">
        <dgm:presLayoutVars>
          <dgm:bulletEnabled val="1"/>
        </dgm:presLayoutVars>
      </dgm:prSet>
      <dgm:spPr/>
    </dgm:pt>
    <dgm:pt modelId="{8DB4B150-5AFD-4C91-B89A-71052FD8D57E}" type="pres">
      <dgm:prSet presAssocID="{E617770E-4865-4554-9D49-3A16586C76B3}" presName="FiveConn_4-5" presStyleLbl="fgAccFollowNode1" presStyleIdx="3" presStyleCnt="4">
        <dgm:presLayoutVars>
          <dgm:bulletEnabled val="1"/>
        </dgm:presLayoutVars>
      </dgm:prSet>
      <dgm:spPr/>
    </dgm:pt>
    <dgm:pt modelId="{EB6A1938-F9E6-45F8-834B-786F09240D74}" type="pres">
      <dgm:prSet presAssocID="{E617770E-4865-4554-9D49-3A16586C76B3}" presName="FiveNodes_1_text" presStyleLbl="node1" presStyleIdx="4" presStyleCnt="5">
        <dgm:presLayoutVars>
          <dgm:bulletEnabled val="1"/>
        </dgm:presLayoutVars>
      </dgm:prSet>
      <dgm:spPr/>
    </dgm:pt>
    <dgm:pt modelId="{E7417696-8E76-4E6A-B6CE-80CE41ECC020}" type="pres">
      <dgm:prSet presAssocID="{E617770E-4865-4554-9D49-3A16586C76B3}" presName="FiveNodes_2_text" presStyleLbl="node1" presStyleIdx="4" presStyleCnt="5">
        <dgm:presLayoutVars>
          <dgm:bulletEnabled val="1"/>
        </dgm:presLayoutVars>
      </dgm:prSet>
      <dgm:spPr/>
    </dgm:pt>
    <dgm:pt modelId="{A3C7FB3A-99BD-4A13-8945-26BAFE127B6B}" type="pres">
      <dgm:prSet presAssocID="{E617770E-4865-4554-9D49-3A16586C76B3}" presName="FiveNodes_3_text" presStyleLbl="node1" presStyleIdx="4" presStyleCnt="5">
        <dgm:presLayoutVars>
          <dgm:bulletEnabled val="1"/>
        </dgm:presLayoutVars>
      </dgm:prSet>
      <dgm:spPr/>
    </dgm:pt>
    <dgm:pt modelId="{115C0FB8-3EA7-4BBE-9476-8B0E8AD01CFF}" type="pres">
      <dgm:prSet presAssocID="{E617770E-4865-4554-9D49-3A16586C76B3}" presName="FiveNodes_4_text" presStyleLbl="node1" presStyleIdx="4" presStyleCnt="5">
        <dgm:presLayoutVars>
          <dgm:bulletEnabled val="1"/>
        </dgm:presLayoutVars>
      </dgm:prSet>
      <dgm:spPr/>
    </dgm:pt>
    <dgm:pt modelId="{2D1E21A9-BB56-4249-B691-136243C9E551}" type="pres">
      <dgm:prSet presAssocID="{E617770E-4865-4554-9D49-3A16586C76B3}" presName="FiveNodes_5_text" presStyleLbl="node1" presStyleIdx="4" presStyleCnt="5">
        <dgm:presLayoutVars>
          <dgm:bulletEnabled val="1"/>
        </dgm:presLayoutVars>
      </dgm:prSet>
      <dgm:spPr/>
    </dgm:pt>
  </dgm:ptLst>
  <dgm:cxnLst>
    <dgm:cxn modelId="{7D3EA00B-E7B1-4EA2-B358-2D1213ECD1C9}" type="presOf" srcId="{47E9754B-DE1B-4E56-9E75-95EA0CABABF5}" destId="{2D1E21A9-BB56-4249-B691-136243C9E551}" srcOrd="1" destOrd="0" presId="urn:microsoft.com/office/officeart/2005/8/layout/vProcess5"/>
    <dgm:cxn modelId="{1768FA0E-E4F1-4563-A7B3-D213A6C0BAE1}" type="presOf" srcId="{7C7D2D5D-28CA-4E3B-A72F-8FC75AAAB5A7}" destId="{8DB4B150-5AFD-4C91-B89A-71052FD8D57E}" srcOrd="0" destOrd="0" presId="urn:microsoft.com/office/officeart/2005/8/layout/vProcess5"/>
    <dgm:cxn modelId="{EA241B12-8F45-4461-83C5-B02C43082B5B}" type="presOf" srcId="{CD019DCB-A3F1-4F41-B8EA-D7F84A636457}" destId="{115C0FB8-3EA7-4BBE-9476-8B0E8AD01CFF}" srcOrd="1" destOrd="0" presId="urn:microsoft.com/office/officeart/2005/8/layout/vProcess5"/>
    <dgm:cxn modelId="{92A73418-DA27-4582-8D8B-91940AC0E084}" type="presOf" srcId="{36F260A0-1D30-47AD-BE66-5FAA73A8B254}" destId="{F905AFCE-939F-45D5-B63B-F189249C5C48}" srcOrd="0" destOrd="0" presId="urn:microsoft.com/office/officeart/2005/8/layout/vProcess5"/>
    <dgm:cxn modelId="{34F17D30-AE83-4C80-A98C-066086C05A80}" type="presOf" srcId="{1A506A4B-82E3-4B88-8402-0F654E9A2D5E}" destId="{E5741DAA-37F5-488B-B373-4A3398F878E5}" srcOrd="0" destOrd="0" presId="urn:microsoft.com/office/officeart/2005/8/layout/vProcess5"/>
    <dgm:cxn modelId="{DA43A338-C2FD-40E0-A4BF-2B624FA12412}" srcId="{E617770E-4865-4554-9D49-3A16586C76B3}" destId="{47E9754B-DE1B-4E56-9E75-95EA0CABABF5}" srcOrd="4" destOrd="0" parTransId="{530849A3-A6DF-4A67-AE2D-E73416ECE719}" sibTransId="{EC6B1618-89F6-4CFE-B232-8ABA1630E5BE}"/>
    <dgm:cxn modelId="{EDDB263B-07DA-416F-922A-BA2FCC0F92B0}" type="presOf" srcId="{CD019DCB-A3F1-4F41-B8EA-D7F84A636457}" destId="{06208A81-35F4-4EED-932C-EF1643A8D0D5}" srcOrd="0" destOrd="0" presId="urn:microsoft.com/office/officeart/2005/8/layout/vProcess5"/>
    <dgm:cxn modelId="{C05E933F-27CA-467E-82C4-679A339F510E}" type="presOf" srcId="{3CE2BAA3-7F50-482E-9255-6722A0B45507}" destId="{E7417696-8E76-4E6A-B6CE-80CE41ECC020}" srcOrd="1" destOrd="0" presId="urn:microsoft.com/office/officeart/2005/8/layout/vProcess5"/>
    <dgm:cxn modelId="{DF9FA453-A002-4D94-8070-2B0777DDD4C1}" srcId="{E617770E-4865-4554-9D49-3A16586C76B3}" destId="{CD019DCB-A3F1-4F41-B8EA-D7F84A636457}" srcOrd="3" destOrd="0" parTransId="{C43267C2-5B72-4AED-B791-46343D5B81EE}" sibTransId="{7C7D2D5D-28CA-4E3B-A72F-8FC75AAAB5A7}"/>
    <dgm:cxn modelId="{9EA1F175-F0A2-4EA5-BAA0-D481CC46C7B4}" type="presOf" srcId="{687362AC-60A6-4429-9345-288D2E7A122A}" destId="{19C3339C-8345-4279-8DAB-FEB2B83F66A7}" srcOrd="0" destOrd="0" presId="urn:microsoft.com/office/officeart/2005/8/layout/vProcess5"/>
    <dgm:cxn modelId="{3EDAB859-2B03-4565-83A6-FFD15DD20184}" type="presOf" srcId="{47E9754B-DE1B-4E56-9E75-95EA0CABABF5}" destId="{CC8D43A6-C64F-4987-89AA-F3F8BE5DB7A9}" srcOrd="0" destOrd="0" presId="urn:microsoft.com/office/officeart/2005/8/layout/vProcess5"/>
    <dgm:cxn modelId="{068AB284-D656-40B0-AC12-FA351D3371BE}" type="presOf" srcId="{E14CF55E-702E-4B97-92B7-CB2593D12E17}" destId="{A3C7FB3A-99BD-4A13-8945-26BAFE127B6B}" srcOrd="1" destOrd="0" presId="urn:microsoft.com/office/officeart/2005/8/layout/vProcess5"/>
    <dgm:cxn modelId="{985E8F89-AA5E-4C38-A72B-B023F2FA6D74}" srcId="{E617770E-4865-4554-9D49-3A16586C76B3}" destId="{3CE2BAA3-7F50-482E-9255-6722A0B45507}" srcOrd="1" destOrd="0" parTransId="{E4C0C192-3929-44E1-8037-782CE90162EE}" sibTransId="{1A506A4B-82E3-4B88-8402-0F654E9A2D5E}"/>
    <dgm:cxn modelId="{BB42F79F-F4BA-493F-AFE6-79D25F4A22C3}" type="presOf" srcId="{36F260A0-1D30-47AD-BE66-5FAA73A8B254}" destId="{EB6A1938-F9E6-45F8-834B-786F09240D74}" srcOrd="1" destOrd="0" presId="urn:microsoft.com/office/officeart/2005/8/layout/vProcess5"/>
    <dgm:cxn modelId="{CCD14BB8-3AB5-42B6-934F-9001D92B6314}" type="presOf" srcId="{E617770E-4865-4554-9D49-3A16586C76B3}" destId="{6B787133-3448-478E-A24F-86F74F60A814}" srcOrd="0" destOrd="0" presId="urn:microsoft.com/office/officeart/2005/8/layout/vProcess5"/>
    <dgm:cxn modelId="{2B9FEFBE-EE5E-43EE-8DEC-F8A0F0A8B5F4}" type="presOf" srcId="{09EB08D9-77FD-4262-9C7B-5005386E9E2C}" destId="{1306694A-2E8F-48A8-A45E-6F439F6D4C30}" srcOrd="0" destOrd="0" presId="urn:microsoft.com/office/officeart/2005/8/layout/vProcess5"/>
    <dgm:cxn modelId="{1C7585D2-917C-4B75-BC9B-0B5B404BEDD9}" srcId="{E617770E-4865-4554-9D49-3A16586C76B3}" destId="{36F260A0-1D30-47AD-BE66-5FAA73A8B254}" srcOrd="0" destOrd="0" parTransId="{9854D3F1-22DF-418B-9BD4-82E8EC72B7D1}" sibTransId="{09EB08D9-77FD-4262-9C7B-5005386E9E2C}"/>
    <dgm:cxn modelId="{2E709FD9-C2F6-413B-AF8D-C0430622F255}" srcId="{E617770E-4865-4554-9D49-3A16586C76B3}" destId="{E14CF55E-702E-4B97-92B7-CB2593D12E17}" srcOrd="2" destOrd="0" parTransId="{0BAB51C5-BCD2-4939-93F9-37CD34994BB6}" sibTransId="{687362AC-60A6-4429-9345-288D2E7A122A}"/>
    <dgm:cxn modelId="{64B77FE4-9A66-49AA-B29D-2D72CE8C829D}" type="presOf" srcId="{E14CF55E-702E-4B97-92B7-CB2593D12E17}" destId="{27181638-2FF6-43FF-BD1A-CC50AB913A06}" srcOrd="0" destOrd="0" presId="urn:microsoft.com/office/officeart/2005/8/layout/vProcess5"/>
    <dgm:cxn modelId="{C02777F8-0183-4AC8-9957-5E8CE71295DE}" type="presOf" srcId="{3CE2BAA3-7F50-482E-9255-6722A0B45507}" destId="{3B14A689-A5A4-4025-897E-290C27160164}" srcOrd="0" destOrd="0" presId="urn:microsoft.com/office/officeart/2005/8/layout/vProcess5"/>
    <dgm:cxn modelId="{F4C17086-C38D-44CA-83AB-1EAB40977AA6}" type="presParOf" srcId="{6B787133-3448-478E-A24F-86F74F60A814}" destId="{F0286F0D-E7B2-4266-9E7E-558AD1D77A7E}" srcOrd="0" destOrd="0" presId="urn:microsoft.com/office/officeart/2005/8/layout/vProcess5"/>
    <dgm:cxn modelId="{37FE5A59-0DFC-4D37-A8B2-C44579620B66}" type="presParOf" srcId="{6B787133-3448-478E-A24F-86F74F60A814}" destId="{F905AFCE-939F-45D5-B63B-F189249C5C48}" srcOrd="1" destOrd="0" presId="urn:microsoft.com/office/officeart/2005/8/layout/vProcess5"/>
    <dgm:cxn modelId="{17C697AF-E542-4619-8058-0E892364DE06}" type="presParOf" srcId="{6B787133-3448-478E-A24F-86F74F60A814}" destId="{3B14A689-A5A4-4025-897E-290C27160164}" srcOrd="2" destOrd="0" presId="urn:microsoft.com/office/officeart/2005/8/layout/vProcess5"/>
    <dgm:cxn modelId="{EF8E7155-513E-4979-AAD7-A925E1FB0696}" type="presParOf" srcId="{6B787133-3448-478E-A24F-86F74F60A814}" destId="{27181638-2FF6-43FF-BD1A-CC50AB913A06}" srcOrd="3" destOrd="0" presId="urn:microsoft.com/office/officeart/2005/8/layout/vProcess5"/>
    <dgm:cxn modelId="{985D4911-42AB-44A6-82DD-4217282AA537}" type="presParOf" srcId="{6B787133-3448-478E-A24F-86F74F60A814}" destId="{06208A81-35F4-4EED-932C-EF1643A8D0D5}" srcOrd="4" destOrd="0" presId="urn:microsoft.com/office/officeart/2005/8/layout/vProcess5"/>
    <dgm:cxn modelId="{E54917AA-D116-4836-A26F-80F399426FDA}" type="presParOf" srcId="{6B787133-3448-478E-A24F-86F74F60A814}" destId="{CC8D43A6-C64F-4987-89AA-F3F8BE5DB7A9}" srcOrd="5" destOrd="0" presId="urn:microsoft.com/office/officeart/2005/8/layout/vProcess5"/>
    <dgm:cxn modelId="{95C75C65-0520-4BF6-8175-F57F56340D80}" type="presParOf" srcId="{6B787133-3448-478E-A24F-86F74F60A814}" destId="{1306694A-2E8F-48A8-A45E-6F439F6D4C30}" srcOrd="6" destOrd="0" presId="urn:microsoft.com/office/officeart/2005/8/layout/vProcess5"/>
    <dgm:cxn modelId="{D5CAB0B9-B096-4B0D-BD5E-D5AFE6A248A9}" type="presParOf" srcId="{6B787133-3448-478E-A24F-86F74F60A814}" destId="{E5741DAA-37F5-488B-B373-4A3398F878E5}" srcOrd="7" destOrd="0" presId="urn:microsoft.com/office/officeart/2005/8/layout/vProcess5"/>
    <dgm:cxn modelId="{A5EC4A2B-5A3A-4B89-833A-BC91DCDC61E0}" type="presParOf" srcId="{6B787133-3448-478E-A24F-86F74F60A814}" destId="{19C3339C-8345-4279-8DAB-FEB2B83F66A7}" srcOrd="8" destOrd="0" presId="urn:microsoft.com/office/officeart/2005/8/layout/vProcess5"/>
    <dgm:cxn modelId="{5EFA006C-C8E2-44FC-B53A-8AB07DDF7F74}" type="presParOf" srcId="{6B787133-3448-478E-A24F-86F74F60A814}" destId="{8DB4B150-5AFD-4C91-B89A-71052FD8D57E}" srcOrd="9" destOrd="0" presId="urn:microsoft.com/office/officeart/2005/8/layout/vProcess5"/>
    <dgm:cxn modelId="{3E388EAA-F9E4-47E2-A22A-029970D6FA69}" type="presParOf" srcId="{6B787133-3448-478E-A24F-86F74F60A814}" destId="{EB6A1938-F9E6-45F8-834B-786F09240D74}" srcOrd="10" destOrd="0" presId="urn:microsoft.com/office/officeart/2005/8/layout/vProcess5"/>
    <dgm:cxn modelId="{DCE0A563-A4B9-407C-97A1-04D7DC3C661C}" type="presParOf" srcId="{6B787133-3448-478E-A24F-86F74F60A814}" destId="{E7417696-8E76-4E6A-B6CE-80CE41ECC020}" srcOrd="11" destOrd="0" presId="urn:microsoft.com/office/officeart/2005/8/layout/vProcess5"/>
    <dgm:cxn modelId="{65D8C356-46CB-43B1-995A-F99A1C6D9571}" type="presParOf" srcId="{6B787133-3448-478E-A24F-86F74F60A814}" destId="{A3C7FB3A-99BD-4A13-8945-26BAFE127B6B}" srcOrd="12" destOrd="0" presId="urn:microsoft.com/office/officeart/2005/8/layout/vProcess5"/>
    <dgm:cxn modelId="{5BE64021-7A3D-4402-BF81-8064193A21B7}" type="presParOf" srcId="{6B787133-3448-478E-A24F-86F74F60A814}" destId="{115C0FB8-3EA7-4BBE-9476-8B0E8AD01CFF}" srcOrd="13" destOrd="0" presId="urn:microsoft.com/office/officeart/2005/8/layout/vProcess5"/>
    <dgm:cxn modelId="{E8501500-8785-46FD-B15F-1AD25AE0E1FD}" type="presParOf" srcId="{6B787133-3448-478E-A24F-86F74F60A814}" destId="{2D1E21A9-BB56-4249-B691-136243C9E55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59764-EE37-4705-A536-BFE46475B24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8EC3545-73DD-422A-84BF-CBE5BFDC3E63}">
      <dgm:prSet custT="1"/>
      <dgm:spPr>
        <a:ln>
          <a:noFill/>
        </a:ln>
      </dgm:spPr>
      <dgm:t>
        <a:bodyPr/>
        <a:lstStyle/>
        <a:p>
          <a:pPr>
            <a:lnSpc>
              <a:spcPct val="100000"/>
            </a:lnSpc>
          </a:pPr>
          <a:r>
            <a:rPr lang="en-US" sz="2400" dirty="0"/>
            <a:t>Baby brains</a:t>
          </a:r>
        </a:p>
      </dgm:t>
    </dgm:pt>
    <dgm:pt modelId="{5168D441-36C4-4C20-8E0A-F0BD82167C85}" type="parTrans" cxnId="{363A8247-F191-45B1-A227-F8147F645A70}">
      <dgm:prSet/>
      <dgm:spPr/>
      <dgm:t>
        <a:bodyPr/>
        <a:lstStyle/>
        <a:p>
          <a:endParaRPr lang="en-US"/>
        </a:p>
      </dgm:t>
    </dgm:pt>
    <dgm:pt modelId="{0212BC13-9BAE-4481-932A-3E2B90E374D1}" type="sibTrans" cxnId="{363A8247-F191-45B1-A227-F8147F645A70}">
      <dgm:prSet/>
      <dgm:spPr/>
      <dgm:t>
        <a:bodyPr/>
        <a:lstStyle/>
        <a:p>
          <a:pPr>
            <a:lnSpc>
              <a:spcPct val="100000"/>
            </a:lnSpc>
          </a:pPr>
          <a:endParaRPr lang="en-US"/>
        </a:p>
      </dgm:t>
    </dgm:pt>
    <dgm:pt modelId="{E218E63E-225C-46F8-8420-06EE496B3766}">
      <dgm:prSet custT="1"/>
      <dgm:spPr>
        <a:ln>
          <a:noFill/>
        </a:ln>
      </dgm:spPr>
      <dgm:t>
        <a:bodyPr/>
        <a:lstStyle/>
        <a:p>
          <a:pPr>
            <a:lnSpc>
              <a:spcPct val="100000"/>
            </a:lnSpc>
          </a:pPr>
          <a:r>
            <a:rPr lang="en-US" sz="2400" dirty="0"/>
            <a:t>Language hardwiring</a:t>
          </a:r>
        </a:p>
      </dgm:t>
    </dgm:pt>
    <dgm:pt modelId="{07306BF6-45D6-475D-BDD3-F2FF64E45525}" type="parTrans" cxnId="{E8656AD0-102A-470C-827D-8F19F0890DC3}">
      <dgm:prSet/>
      <dgm:spPr/>
      <dgm:t>
        <a:bodyPr/>
        <a:lstStyle/>
        <a:p>
          <a:endParaRPr lang="en-US"/>
        </a:p>
      </dgm:t>
    </dgm:pt>
    <dgm:pt modelId="{08006631-9336-4D0F-B1CE-A26CE024B05D}" type="sibTrans" cxnId="{E8656AD0-102A-470C-827D-8F19F0890DC3}">
      <dgm:prSet/>
      <dgm:spPr/>
      <dgm:t>
        <a:bodyPr/>
        <a:lstStyle/>
        <a:p>
          <a:pPr>
            <a:lnSpc>
              <a:spcPct val="100000"/>
            </a:lnSpc>
          </a:pPr>
          <a:endParaRPr lang="en-US"/>
        </a:p>
      </dgm:t>
    </dgm:pt>
    <dgm:pt modelId="{C182010E-4D51-4FD4-ACDC-26BC7A121007}">
      <dgm:prSet custT="1"/>
      <dgm:spPr>
        <a:ln>
          <a:noFill/>
        </a:ln>
      </dgm:spPr>
      <dgm:t>
        <a:bodyPr/>
        <a:lstStyle/>
        <a:p>
          <a:pPr>
            <a:lnSpc>
              <a:spcPct val="100000"/>
            </a:lnSpc>
          </a:pPr>
          <a:r>
            <a:rPr lang="en-US" sz="2400" dirty="0"/>
            <a:t>Brains slow down</a:t>
          </a:r>
        </a:p>
      </dgm:t>
    </dgm:pt>
    <dgm:pt modelId="{AA6F73C9-8A86-48DF-9916-9BCA97FB46CF}" type="parTrans" cxnId="{E5FADC67-F7BB-4601-AC76-EBEC263A1AB5}">
      <dgm:prSet/>
      <dgm:spPr/>
      <dgm:t>
        <a:bodyPr/>
        <a:lstStyle/>
        <a:p>
          <a:endParaRPr lang="en-US"/>
        </a:p>
      </dgm:t>
    </dgm:pt>
    <dgm:pt modelId="{10E6252D-03AE-409F-89DE-24E22843E94C}" type="sibTrans" cxnId="{E5FADC67-F7BB-4601-AC76-EBEC263A1AB5}">
      <dgm:prSet/>
      <dgm:spPr/>
      <dgm:t>
        <a:bodyPr/>
        <a:lstStyle/>
        <a:p>
          <a:pPr>
            <a:lnSpc>
              <a:spcPct val="100000"/>
            </a:lnSpc>
          </a:pPr>
          <a:endParaRPr lang="en-US"/>
        </a:p>
      </dgm:t>
    </dgm:pt>
    <dgm:pt modelId="{8DEC07B0-B86F-4E73-8D26-8A856A948B0E}">
      <dgm:prSet custT="1"/>
      <dgm:spPr>
        <a:ln>
          <a:noFill/>
        </a:ln>
      </dgm:spPr>
      <dgm:t>
        <a:bodyPr/>
        <a:lstStyle/>
        <a:p>
          <a:pPr>
            <a:lnSpc>
              <a:spcPct val="100000"/>
            </a:lnSpc>
          </a:pPr>
          <a:r>
            <a:rPr lang="en-US" sz="2400"/>
            <a:t>Synaptic pruning</a:t>
          </a:r>
        </a:p>
      </dgm:t>
    </dgm:pt>
    <dgm:pt modelId="{B86FD19A-60CC-4E8A-AE57-0514F4ADB1A2}" type="parTrans" cxnId="{73EDBB54-CD4E-4994-A2FB-2553435F7CD3}">
      <dgm:prSet/>
      <dgm:spPr/>
      <dgm:t>
        <a:bodyPr/>
        <a:lstStyle/>
        <a:p>
          <a:endParaRPr lang="en-US"/>
        </a:p>
      </dgm:t>
    </dgm:pt>
    <dgm:pt modelId="{CDB089B7-0218-4475-8407-50E870D3B89D}" type="sibTrans" cxnId="{73EDBB54-CD4E-4994-A2FB-2553435F7CD3}">
      <dgm:prSet/>
      <dgm:spPr/>
      <dgm:t>
        <a:bodyPr/>
        <a:lstStyle/>
        <a:p>
          <a:pPr>
            <a:lnSpc>
              <a:spcPct val="100000"/>
            </a:lnSpc>
          </a:pPr>
          <a:endParaRPr lang="en-US"/>
        </a:p>
      </dgm:t>
    </dgm:pt>
    <dgm:pt modelId="{E50CF04A-A75B-40F9-B19B-DF492137446C}">
      <dgm:prSet custT="1"/>
      <dgm:spPr>
        <a:ln>
          <a:noFill/>
        </a:ln>
      </dgm:spPr>
      <dgm:t>
        <a:bodyPr/>
        <a:lstStyle/>
        <a:p>
          <a:pPr>
            <a:lnSpc>
              <a:spcPct val="100000"/>
            </a:lnSpc>
          </a:pPr>
          <a:r>
            <a:rPr lang="en-US" sz="2400" dirty="0"/>
            <a:t>Fluid vs. crystal IQ</a:t>
          </a:r>
        </a:p>
      </dgm:t>
    </dgm:pt>
    <dgm:pt modelId="{22D7727D-4545-4D5D-958A-C9ED15083F20}" type="parTrans" cxnId="{333D2AB2-461E-42ED-A19B-0FD2F40B6029}">
      <dgm:prSet/>
      <dgm:spPr/>
      <dgm:t>
        <a:bodyPr/>
        <a:lstStyle/>
        <a:p>
          <a:endParaRPr lang="en-US"/>
        </a:p>
      </dgm:t>
    </dgm:pt>
    <dgm:pt modelId="{573794CB-B2E2-40BC-9ED4-E8F493B3B239}" type="sibTrans" cxnId="{333D2AB2-461E-42ED-A19B-0FD2F40B6029}">
      <dgm:prSet/>
      <dgm:spPr/>
      <dgm:t>
        <a:bodyPr/>
        <a:lstStyle/>
        <a:p>
          <a:pPr>
            <a:lnSpc>
              <a:spcPct val="100000"/>
            </a:lnSpc>
          </a:pPr>
          <a:endParaRPr lang="en-US"/>
        </a:p>
      </dgm:t>
    </dgm:pt>
    <dgm:pt modelId="{172A81BC-35F4-4773-9877-DD17ADBFB108}">
      <dgm:prSet/>
      <dgm:spPr/>
      <dgm:t>
        <a:bodyPr/>
        <a:lstStyle/>
        <a:p>
          <a:pPr>
            <a:lnSpc>
              <a:spcPct val="100000"/>
            </a:lnSpc>
          </a:pPr>
          <a:r>
            <a:rPr lang="en-US" dirty="0"/>
            <a:t>Time Sensitivity</a:t>
          </a:r>
        </a:p>
      </dgm:t>
    </dgm:pt>
    <dgm:pt modelId="{1C294E69-16B8-4925-888C-56E437C6EF0A}" type="parTrans" cxnId="{2AFA3193-00A7-4D36-AD0C-DC648A972401}">
      <dgm:prSet/>
      <dgm:spPr/>
      <dgm:t>
        <a:bodyPr/>
        <a:lstStyle/>
        <a:p>
          <a:endParaRPr lang="en-US"/>
        </a:p>
      </dgm:t>
    </dgm:pt>
    <dgm:pt modelId="{30DBFDB8-6A20-459F-813A-141C836E0C4C}" type="sibTrans" cxnId="{2AFA3193-00A7-4D36-AD0C-DC648A972401}">
      <dgm:prSet/>
      <dgm:spPr/>
      <dgm:t>
        <a:bodyPr/>
        <a:lstStyle/>
        <a:p>
          <a:endParaRPr lang="en-US"/>
        </a:p>
      </dgm:t>
    </dgm:pt>
    <dgm:pt modelId="{9FCA5ECF-D99B-421E-8808-57888616F860}" type="pres">
      <dgm:prSet presAssocID="{DB259764-EE37-4705-A536-BFE46475B242}" presName="root" presStyleCnt="0">
        <dgm:presLayoutVars>
          <dgm:dir/>
          <dgm:resizeHandles val="exact"/>
        </dgm:presLayoutVars>
      </dgm:prSet>
      <dgm:spPr/>
    </dgm:pt>
    <dgm:pt modelId="{332504E2-CF01-45A9-BD1D-B75CCDFB13E9}" type="pres">
      <dgm:prSet presAssocID="{DB259764-EE37-4705-A536-BFE46475B242}" presName="container" presStyleCnt="0">
        <dgm:presLayoutVars>
          <dgm:dir/>
          <dgm:resizeHandles val="exact"/>
        </dgm:presLayoutVars>
      </dgm:prSet>
      <dgm:spPr/>
    </dgm:pt>
    <dgm:pt modelId="{FD383A91-3A0B-4C93-A5E2-2E8442F7B212}" type="pres">
      <dgm:prSet presAssocID="{48EC3545-73DD-422A-84BF-CBE5BFDC3E63}" presName="compNode" presStyleCnt="0"/>
      <dgm:spPr/>
    </dgm:pt>
    <dgm:pt modelId="{F58A6B97-14EA-4378-BDD8-35E0E2F8FCBE}" type="pres">
      <dgm:prSet presAssocID="{48EC3545-73DD-422A-84BF-CBE5BFDC3E63}" presName="iconBgRect" presStyleLbl="bgShp" presStyleIdx="0" presStyleCnt="6"/>
      <dgm:spPr/>
    </dgm:pt>
    <dgm:pt modelId="{152491AB-DABC-4DFD-AFD0-DD65577B4D52}" type="pres">
      <dgm:prSet presAssocID="{48EC3545-73DD-422A-84BF-CBE5BFDC3E6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9EFDFDF7-3707-4F4E-9521-7F39319882A2}" type="pres">
      <dgm:prSet presAssocID="{48EC3545-73DD-422A-84BF-CBE5BFDC3E63}" presName="spaceRect" presStyleCnt="0"/>
      <dgm:spPr/>
    </dgm:pt>
    <dgm:pt modelId="{0CCACE99-8A3B-434A-84C0-E9934ABBAD95}" type="pres">
      <dgm:prSet presAssocID="{48EC3545-73DD-422A-84BF-CBE5BFDC3E63}" presName="textRect" presStyleLbl="revTx" presStyleIdx="0" presStyleCnt="6">
        <dgm:presLayoutVars>
          <dgm:chMax val="1"/>
          <dgm:chPref val="1"/>
        </dgm:presLayoutVars>
      </dgm:prSet>
      <dgm:spPr/>
    </dgm:pt>
    <dgm:pt modelId="{8C70FA52-6CCD-44E5-A332-406054C6270A}" type="pres">
      <dgm:prSet presAssocID="{0212BC13-9BAE-4481-932A-3E2B90E374D1}" presName="sibTrans" presStyleLbl="sibTrans2D1" presStyleIdx="0" presStyleCnt="0"/>
      <dgm:spPr/>
    </dgm:pt>
    <dgm:pt modelId="{C350DEAF-4356-4B74-8C4C-4D51B984EA22}" type="pres">
      <dgm:prSet presAssocID="{E218E63E-225C-46F8-8420-06EE496B3766}" presName="compNode" presStyleCnt="0"/>
      <dgm:spPr/>
    </dgm:pt>
    <dgm:pt modelId="{CD9080CD-823E-4548-A333-C2809E6B1A41}" type="pres">
      <dgm:prSet presAssocID="{E218E63E-225C-46F8-8420-06EE496B3766}" presName="iconBgRect" presStyleLbl="bgShp" presStyleIdx="1" presStyleCnt="6"/>
      <dgm:spPr/>
    </dgm:pt>
    <dgm:pt modelId="{E489B2FD-C91F-47C3-8EC6-16D94E09BC70}" type="pres">
      <dgm:prSet presAssocID="{E218E63E-225C-46F8-8420-06EE496B3766}"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ps"/>
        </a:ext>
      </dgm:extLst>
    </dgm:pt>
    <dgm:pt modelId="{99500D8D-DD92-4475-8AAB-30086B439722}" type="pres">
      <dgm:prSet presAssocID="{E218E63E-225C-46F8-8420-06EE496B3766}" presName="spaceRect" presStyleCnt="0"/>
      <dgm:spPr/>
    </dgm:pt>
    <dgm:pt modelId="{22E3F289-B5B4-4410-B733-9B8FF3F0DE68}" type="pres">
      <dgm:prSet presAssocID="{E218E63E-225C-46F8-8420-06EE496B3766}" presName="textRect" presStyleLbl="revTx" presStyleIdx="1" presStyleCnt="6">
        <dgm:presLayoutVars>
          <dgm:chMax val="1"/>
          <dgm:chPref val="1"/>
        </dgm:presLayoutVars>
      </dgm:prSet>
      <dgm:spPr/>
    </dgm:pt>
    <dgm:pt modelId="{EFD9B4D1-343E-440E-A022-2E10FC85B8A9}" type="pres">
      <dgm:prSet presAssocID="{08006631-9336-4D0F-B1CE-A26CE024B05D}" presName="sibTrans" presStyleLbl="sibTrans2D1" presStyleIdx="0" presStyleCnt="0"/>
      <dgm:spPr/>
    </dgm:pt>
    <dgm:pt modelId="{3CA79F33-4A33-47E0-966A-3E64C81D92CC}" type="pres">
      <dgm:prSet presAssocID="{C182010E-4D51-4FD4-ACDC-26BC7A121007}" presName="compNode" presStyleCnt="0"/>
      <dgm:spPr/>
    </dgm:pt>
    <dgm:pt modelId="{A95C5D0B-B84E-4DAC-ADDE-C867F94B1F01}" type="pres">
      <dgm:prSet presAssocID="{C182010E-4D51-4FD4-ACDC-26BC7A121007}" presName="iconBgRect" presStyleLbl="bgShp" presStyleIdx="2" presStyleCnt="6"/>
      <dgm:spPr/>
    </dgm:pt>
    <dgm:pt modelId="{1C143EE8-9E16-4816-8058-B8811624747A}" type="pres">
      <dgm:prSet presAssocID="{C182010E-4D51-4FD4-ACDC-26BC7A12100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E02B8F1-B27D-4F2B-AE4A-4A87487F19C7}" type="pres">
      <dgm:prSet presAssocID="{C182010E-4D51-4FD4-ACDC-26BC7A121007}" presName="spaceRect" presStyleCnt="0"/>
      <dgm:spPr/>
    </dgm:pt>
    <dgm:pt modelId="{93F3060D-44B1-4DBB-A6A0-3B541000B31A}" type="pres">
      <dgm:prSet presAssocID="{C182010E-4D51-4FD4-ACDC-26BC7A121007}" presName="textRect" presStyleLbl="revTx" presStyleIdx="2" presStyleCnt="6">
        <dgm:presLayoutVars>
          <dgm:chMax val="1"/>
          <dgm:chPref val="1"/>
        </dgm:presLayoutVars>
      </dgm:prSet>
      <dgm:spPr/>
    </dgm:pt>
    <dgm:pt modelId="{1FA94753-58F8-4888-BA58-F1548516A917}" type="pres">
      <dgm:prSet presAssocID="{10E6252D-03AE-409F-89DE-24E22843E94C}" presName="sibTrans" presStyleLbl="sibTrans2D1" presStyleIdx="0" presStyleCnt="0"/>
      <dgm:spPr/>
    </dgm:pt>
    <dgm:pt modelId="{8B218496-1D51-42F9-A334-9ADF55F6668A}" type="pres">
      <dgm:prSet presAssocID="{8DEC07B0-B86F-4E73-8D26-8A856A948B0E}" presName="compNode" presStyleCnt="0"/>
      <dgm:spPr/>
    </dgm:pt>
    <dgm:pt modelId="{8CC17081-40C8-40B1-80D4-672D1923FE5D}" type="pres">
      <dgm:prSet presAssocID="{8DEC07B0-B86F-4E73-8D26-8A856A948B0E}" presName="iconBgRect" presStyleLbl="bgShp" presStyleIdx="3" presStyleCnt="6"/>
      <dgm:spPr/>
    </dgm:pt>
    <dgm:pt modelId="{40B29136-BF93-4058-900C-B6F0FF8870DA}" type="pres">
      <dgm:prSet presAssocID="{8DEC07B0-B86F-4E73-8D26-8A856A948B0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34781E0B-C942-4AF8-9436-54C10F6158F8}" type="pres">
      <dgm:prSet presAssocID="{8DEC07B0-B86F-4E73-8D26-8A856A948B0E}" presName="spaceRect" presStyleCnt="0"/>
      <dgm:spPr/>
    </dgm:pt>
    <dgm:pt modelId="{76E13D63-40F4-4AC0-ADD4-A4B86C54FB03}" type="pres">
      <dgm:prSet presAssocID="{8DEC07B0-B86F-4E73-8D26-8A856A948B0E}" presName="textRect" presStyleLbl="revTx" presStyleIdx="3" presStyleCnt="6">
        <dgm:presLayoutVars>
          <dgm:chMax val="1"/>
          <dgm:chPref val="1"/>
        </dgm:presLayoutVars>
      </dgm:prSet>
      <dgm:spPr/>
    </dgm:pt>
    <dgm:pt modelId="{3977C727-AB18-447E-9647-4F975524578C}" type="pres">
      <dgm:prSet presAssocID="{CDB089B7-0218-4475-8407-50E870D3B89D}" presName="sibTrans" presStyleLbl="sibTrans2D1" presStyleIdx="0" presStyleCnt="0"/>
      <dgm:spPr/>
    </dgm:pt>
    <dgm:pt modelId="{E24F540A-1AF8-4EA2-9134-687AD2E6A6CF}" type="pres">
      <dgm:prSet presAssocID="{E50CF04A-A75B-40F9-B19B-DF492137446C}" presName="compNode" presStyleCnt="0"/>
      <dgm:spPr/>
    </dgm:pt>
    <dgm:pt modelId="{EFFDD708-B69C-494A-9BE2-DE02FF2991C5}" type="pres">
      <dgm:prSet presAssocID="{E50CF04A-A75B-40F9-B19B-DF492137446C}" presName="iconBgRect" presStyleLbl="bgShp" presStyleIdx="4" presStyleCnt="6"/>
      <dgm:spPr/>
    </dgm:pt>
    <dgm:pt modelId="{AA87EA16-FCDF-4CFD-A523-4DC7F951C45A}" type="pres">
      <dgm:prSet presAssocID="{E50CF04A-A75B-40F9-B19B-DF492137446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C794ADB1-A91D-4FA8-8DB3-F27CC83E6A8D}" type="pres">
      <dgm:prSet presAssocID="{E50CF04A-A75B-40F9-B19B-DF492137446C}" presName="spaceRect" presStyleCnt="0"/>
      <dgm:spPr/>
    </dgm:pt>
    <dgm:pt modelId="{A68165BF-E349-4BBF-9049-5C2CA45F5F9A}" type="pres">
      <dgm:prSet presAssocID="{E50CF04A-A75B-40F9-B19B-DF492137446C}" presName="textRect" presStyleLbl="revTx" presStyleIdx="4" presStyleCnt="6">
        <dgm:presLayoutVars>
          <dgm:chMax val="1"/>
          <dgm:chPref val="1"/>
        </dgm:presLayoutVars>
      </dgm:prSet>
      <dgm:spPr/>
    </dgm:pt>
    <dgm:pt modelId="{C2ED5C75-BF51-4B76-A980-4C728394B17E}" type="pres">
      <dgm:prSet presAssocID="{573794CB-B2E2-40BC-9ED4-E8F493B3B239}" presName="sibTrans" presStyleLbl="sibTrans2D1" presStyleIdx="0" presStyleCnt="0"/>
      <dgm:spPr/>
    </dgm:pt>
    <dgm:pt modelId="{5958F97E-427F-4F13-B894-072AF0453FD1}" type="pres">
      <dgm:prSet presAssocID="{172A81BC-35F4-4773-9877-DD17ADBFB108}" presName="compNode" presStyleCnt="0"/>
      <dgm:spPr/>
    </dgm:pt>
    <dgm:pt modelId="{5673547C-8C9F-4C09-A88C-11A797700269}" type="pres">
      <dgm:prSet presAssocID="{172A81BC-35F4-4773-9877-DD17ADBFB108}" presName="iconBgRect" presStyleLbl="bgShp" presStyleIdx="5" presStyleCnt="6"/>
      <dgm:spPr/>
    </dgm:pt>
    <dgm:pt modelId="{6FF9D692-27C2-4506-9E1B-828C18FC5380}" type="pres">
      <dgm:prSet presAssocID="{172A81BC-35F4-4773-9877-DD17ADBFB10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topwatch"/>
        </a:ext>
      </dgm:extLst>
    </dgm:pt>
    <dgm:pt modelId="{4E5A6E64-58B4-4EB7-8EA9-CCA1D145907A}" type="pres">
      <dgm:prSet presAssocID="{172A81BC-35F4-4773-9877-DD17ADBFB108}" presName="spaceRect" presStyleCnt="0"/>
      <dgm:spPr/>
    </dgm:pt>
    <dgm:pt modelId="{D02826C5-24BA-484C-92EA-4D76A9E5F187}" type="pres">
      <dgm:prSet presAssocID="{172A81BC-35F4-4773-9877-DD17ADBFB108}" presName="textRect" presStyleLbl="revTx" presStyleIdx="5" presStyleCnt="6">
        <dgm:presLayoutVars>
          <dgm:chMax val="1"/>
          <dgm:chPref val="1"/>
        </dgm:presLayoutVars>
      </dgm:prSet>
      <dgm:spPr/>
    </dgm:pt>
  </dgm:ptLst>
  <dgm:cxnLst>
    <dgm:cxn modelId="{80BB9B11-BB42-4806-9D27-B13851A0091C}" type="presOf" srcId="{48EC3545-73DD-422A-84BF-CBE5BFDC3E63}" destId="{0CCACE99-8A3B-434A-84C0-E9934ABBAD95}" srcOrd="0" destOrd="0" presId="urn:microsoft.com/office/officeart/2018/2/layout/IconCircleList"/>
    <dgm:cxn modelId="{4BB3B91A-6173-4C25-BB66-625834247F22}" type="presOf" srcId="{08006631-9336-4D0F-B1CE-A26CE024B05D}" destId="{EFD9B4D1-343E-440E-A022-2E10FC85B8A9}" srcOrd="0" destOrd="0" presId="urn:microsoft.com/office/officeart/2018/2/layout/IconCircleList"/>
    <dgm:cxn modelId="{15ECF427-9EC5-47BA-8362-4106FB446FBB}" type="presOf" srcId="{172A81BC-35F4-4773-9877-DD17ADBFB108}" destId="{D02826C5-24BA-484C-92EA-4D76A9E5F187}" srcOrd="0" destOrd="0" presId="urn:microsoft.com/office/officeart/2018/2/layout/IconCircleList"/>
    <dgm:cxn modelId="{E580B92A-32C8-4E93-A198-91A686058DFB}" type="presOf" srcId="{DB259764-EE37-4705-A536-BFE46475B242}" destId="{9FCA5ECF-D99B-421E-8808-57888616F860}" srcOrd="0" destOrd="0" presId="urn:microsoft.com/office/officeart/2018/2/layout/IconCircleList"/>
    <dgm:cxn modelId="{363A8247-F191-45B1-A227-F8147F645A70}" srcId="{DB259764-EE37-4705-A536-BFE46475B242}" destId="{48EC3545-73DD-422A-84BF-CBE5BFDC3E63}" srcOrd="0" destOrd="0" parTransId="{5168D441-36C4-4C20-8E0A-F0BD82167C85}" sibTransId="{0212BC13-9BAE-4481-932A-3E2B90E374D1}"/>
    <dgm:cxn modelId="{E5FADC67-F7BB-4601-AC76-EBEC263A1AB5}" srcId="{DB259764-EE37-4705-A536-BFE46475B242}" destId="{C182010E-4D51-4FD4-ACDC-26BC7A121007}" srcOrd="2" destOrd="0" parTransId="{AA6F73C9-8A86-48DF-9916-9BCA97FB46CF}" sibTransId="{10E6252D-03AE-409F-89DE-24E22843E94C}"/>
    <dgm:cxn modelId="{17B9A94C-7F76-450B-A0EE-AF8EE709D6B1}" type="presOf" srcId="{E218E63E-225C-46F8-8420-06EE496B3766}" destId="{22E3F289-B5B4-4410-B733-9B8FF3F0DE68}" srcOrd="0" destOrd="0" presId="urn:microsoft.com/office/officeart/2018/2/layout/IconCircleList"/>
    <dgm:cxn modelId="{C09F754D-449F-4702-9EF9-FB346060C885}" type="presOf" srcId="{573794CB-B2E2-40BC-9ED4-E8F493B3B239}" destId="{C2ED5C75-BF51-4B76-A980-4C728394B17E}" srcOrd="0" destOrd="0" presId="urn:microsoft.com/office/officeart/2018/2/layout/IconCircleList"/>
    <dgm:cxn modelId="{E93C044F-0D59-4FF8-AF46-80610F4C44C1}" type="presOf" srcId="{C182010E-4D51-4FD4-ACDC-26BC7A121007}" destId="{93F3060D-44B1-4DBB-A6A0-3B541000B31A}" srcOrd="0" destOrd="0" presId="urn:microsoft.com/office/officeart/2018/2/layout/IconCircleList"/>
    <dgm:cxn modelId="{73EDBB54-CD4E-4994-A2FB-2553435F7CD3}" srcId="{DB259764-EE37-4705-A536-BFE46475B242}" destId="{8DEC07B0-B86F-4E73-8D26-8A856A948B0E}" srcOrd="3" destOrd="0" parTransId="{B86FD19A-60CC-4E8A-AE57-0514F4ADB1A2}" sibTransId="{CDB089B7-0218-4475-8407-50E870D3B89D}"/>
    <dgm:cxn modelId="{8CBAC356-2B62-4650-BA53-610B6B4A4B65}" type="presOf" srcId="{8DEC07B0-B86F-4E73-8D26-8A856A948B0E}" destId="{76E13D63-40F4-4AC0-ADD4-A4B86C54FB03}" srcOrd="0" destOrd="0" presId="urn:microsoft.com/office/officeart/2018/2/layout/IconCircleList"/>
    <dgm:cxn modelId="{78D82C79-75FB-4E28-9B01-7CEF1C08C51C}" type="presOf" srcId="{0212BC13-9BAE-4481-932A-3E2B90E374D1}" destId="{8C70FA52-6CCD-44E5-A332-406054C6270A}" srcOrd="0" destOrd="0" presId="urn:microsoft.com/office/officeart/2018/2/layout/IconCircleList"/>
    <dgm:cxn modelId="{2AFA3193-00A7-4D36-AD0C-DC648A972401}" srcId="{DB259764-EE37-4705-A536-BFE46475B242}" destId="{172A81BC-35F4-4773-9877-DD17ADBFB108}" srcOrd="5" destOrd="0" parTransId="{1C294E69-16B8-4925-888C-56E437C6EF0A}" sibTransId="{30DBFDB8-6A20-459F-813A-141C836E0C4C}"/>
    <dgm:cxn modelId="{333D2AB2-461E-42ED-A19B-0FD2F40B6029}" srcId="{DB259764-EE37-4705-A536-BFE46475B242}" destId="{E50CF04A-A75B-40F9-B19B-DF492137446C}" srcOrd="4" destOrd="0" parTransId="{22D7727D-4545-4D5D-958A-C9ED15083F20}" sibTransId="{573794CB-B2E2-40BC-9ED4-E8F493B3B239}"/>
    <dgm:cxn modelId="{E8656AD0-102A-470C-827D-8F19F0890DC3}" srcId="{DB259764-EE37-4705-A536-BFE46475B242}" destId="{E218E63E-225C-46F8-8420-06EE496B3766}" srcOrd="1" destOrd="0" parTransId="{07306BF6-45D6-475D-BDD3-F2FF64E45525}" sibTransId="{08006631-9336-4D0F-B1CE-A26CE024B05D}"/>
    <dgm:cxn modelId="{124D75E1-ED0C-4875-AF68-7C7ACCDCEDAF}" type="presOf" srcId="{E50CF04A-A75B-40F9-B19B-DF492137446C}" destId="{A68165BF-E349-4BBF-9049-5C2CA45F5F9A}" srcOrd="0" destOrd="0" presId="urn:microsoft.com/office/officeart/2018/2/layout/IconCircleList"/>
    <dgm:cxn modelId="{581E0FF2-663B-4CBE-965C-FD640B643C84}" type="presOf" srcId="{CDB089B7-0218-4475-8407-50E870D3B89D}" destId="{3977C727-AB18-447E-9647-4F975524578C}" srcOrd="0" destOrd="0" presId="urn:microsoft.com/office/officeart/2018/2/layout/IconCircleList"/>
    <dgm:cxn modelId="{1D5B4AF9-0695-45E7-8BAB-C18D2DBDDF35}" type="presOf" srcId="{10E6252D-03AE-409F-89DE-24E22843E94C}" destId="{1FA94753-58F8-4888-BA58-F1548516A917}" srcOrd="0" destOrd="0" presId="urn:microsoft.com/office/officeart/2018/2/layout/IconCircleList"/>
    <dgm:cxn modelId="{5273F436-FE2F-4D8B-962F-49390224632A}" type="presParOf" srcId="{9FCA5ECF-D99B-421E-8808-57888616F860}" destId="{332504E2-CF01-45A9-BD1D-B75CCDFB13E9}" srcOrd="0" destOrd="0" presId="urn:microsoft.com/office/officeart/2018/2/layout/IconCircleList"/>
    <dgm:cxn modelId="{55255703-1F1D-4B1E-99EE-C2E1DACD7876}" type="presParOf" srcId="{332504E2-CF01-45A9-BD1D-B75CCDFB13E9}" destId="{FD383A91-3A0B-4C93-A5E2-2E8442F7B212}" srcOrd="0" destOrd="0" presId="urn:microsoft.com/office/officeart/2018/2/layout/IconCircleList"/>
    <dgm:cxn modelId="{2E2D6803-B243-4095-BA33-39A936AD950C}" type="presParOf" srcId="{FD383A91-3A0B-4C93-A5E2-2E8442F7B212}" destId="{F58A6B97-14EA-4378-BDD8-35E0E2F8FCBE}" srcOrd="0" destOrd="0" presId="urn:microsoft.com/office/officeart/2018/2/layout/IconCircleList"/>
    <dgm:cxn modelId="{207F01CC-8A8C-47D1-B129-645D99D05028}" type="presParOf" srcId="{FD383A91-3A0B-4C93-A5E2-2E8442F7B212}" destId="{152491AB-DABC-4DFD-AFD0-DD65577B4D52}" srcOrd="1" destOrd="0" presId="urn:microsoft.com/office/officeart/2018/2/layout/IconCircleList"/>
    <dgm:cxn modelId="{81C480A5-15DE-462E-9CB6-79097337E576}" type="presParOf" srcId="{FD383A91-3A0B-4C93-A5E2-2E8442F7B212}" destId="{9EFDFDF7-3707-4F4E-9521-7F39319882A2}" srcOrd="2" destOrd="0" presId="urn:microsoft.com/office/officeart/2018/2/layout/IconCircleList"/>
    <dgm:cxn modelId="{685F69BE-8372-4FC8-8938-775A3FAB8308}" type="presParOf" srcId="{FD383A91-3A0B-4C93-A5E2-2E8442F7B212}" destId="{0CCACE99-8A3B-434A-84C0-E9934ABBAD95}" srcOrd="3" destOrd="0" presId="urn:microsoft.com/office/officeart/2018/2/layout/IconCircleList"/>
    <dgm:cxn modelId="{56792951-C806-4BC0-A3F8-4A7F24C9DF23}" type="presParOf" srcId="{332504E2-CF01-45A9-BD1D-B75CCDFB13E9}" destId="{8C70FA52-6CCD-44E5-A332-406054C6270A}" srcOrd="1" destOrd="0" presId="urn:microsoft.com/office/officeart/2018/2/layout/IconCircleList"/>
    <dgm:cxn modelId="{06E5E7B1-98EA-4269-8AB7-3ACFD4E522F1}" type="presParOf" srcId="{332504E2-CF01-45A9-BD1D-B75CCDFB13E9}" destId="{C350DEAF-4356-4B74-8C4C-4D51B984EA22}" srcOrd="2" destOrd="0" presId="urn:microsoft.com/office/officeart/2018/2/layout/IconCircleList"/>
    <dgm:cxn modelId="{9ACC464C-9B13-4F8A-A4F5-4427E72B9AA4}" type="presParOf" srcId="{C350DEAF-4356-4B74-8C4C-4D51B984EA22}" destId="{CD9080CD-823E-4548-A333-C2809E6B1A41}" srcOrd="0" destOrd="0" presId="urn:microsoft.com/office/officeart/2018/2/layout/IconCircleList"/>
    <dgm:cxn modelId="{EEF867D5-682F-4D4A-A466-C4BBC956D22D}" type="presParOf" srcId="{C350DEAF-4356-4B74-8C4C-4D51B984EA22}" destId="{E489B2FD-C91F-47C3-8EC6-16D94E09BC70}" srcOrd="1" destOrd="0" presId="urn:microsoft.com/office/officeart/2018/2/layout/IconCircleList"/>
    <dgm:cxn modelId="{2FDCED7C-DAAA-4313-8F26-65654CEE7D8F}" type="presParOf" srcId="{C350DEAF-4356-4B74-8C4C-4D51B984EA22}" destId="{99500D8D-DD92-4475-8AAB-30086B439722}" srcOrd="2" destOrd="0" presId="urn:microsoft.com/office/officeart/2018/2/layout/IconCircleList"/>
    <dgm:cxn modelId="{1CCF2C48-B098-4C99-9D2B-FFFA33774C78}" type="presParOf" srcId="{C350DEAF-4356-4B74-8C4C-4D51B984EA22}" destId="{22E3F289-B5B4-4410-B733-9B8FF3F0DE68}" srcOrd="3" destOrd="0" presId="urn:microsoft.com/office/officeart/2018/2/layout/IconCircleList"/>
    <dgm:cxn modelId="{188F6D5B-D7CA-450A-8E8E-2FB55FCCB42E}" type="presParOf" srcId="{332504E2-CF01-45A9-BD1D-B75CCDFB13E9}" destId="{EFD9B4D1-343E-440E-A022-2E10FC85B8A9}" srcOrd="3" destOrd="0" presId="urn:microsoft.com/office/officeart/2018/2/layout/IconCircleList"/>
    <dgm:cxn modelId="{3AE942C3-C3A8-4174-8CE9-143D8C040409}" type="presParOf" srcId="{332504E2-CF01-45A9-BD1D-B75CCDFB13E9}" destId="{3CA79F33-4A33-47E0-966A-3E64C81D92CC}" srcOrd="4" destOrd="0" presId="urn:microsoft.com/office/officeart/2018/2/layout/IconCircleList"/>
    <dgm:cxn modelId="{14D428FB-F50D-4963-A2BC-EC431DA9BBF7}" type="presParOf" srcId="{3CA79F33-4A33-47E0-966A-3E64C81D92CC}" destId="{A95C5D0B-B84E-4DAC-ADDE-C867F94B1F01}" srcOrd="0" destOrd="0" presId="urn:microsoft.com/office/officeart/2018/2/layout/IconCircleList"/>
    <dgm:cxn modelId="{E4D8B1AA-C423-4EE3-B3DF-D5EDE02B0E46}" type="presParOf" srcId="{3CA79F33-4A33-47E0-966A-3E64C81D92CC}" destId="{1C143EE8-9E16-4816-8058-B8811624747A}" srcOrd="1" destOrd="0" presId="urn:microsoft.com/office/officeart/2018/2/layout/IconCircleList"/>
    <dgm:cxn modelId="{08E6CEF9-70DA-49F9-B210-67AECD331FF6}" type="presParOf" srcId="{3CA79F33-4A33-47E0-966A-3E64C81D92CC}" destId="{7E02B8F1-B27D-4F2B-AE4A-4A87487F19C7}" srcOrd="2" destOrd="0" presId="urn:microsoft.com/office/officeart/2018/2/layout/IconCircleList"/>
    <dgm:cxn modelId="{A07AAEDA-6A39-4D4D-82DC-C270B17B5B7A}" type="presParOf" srcId="{3CA79F33-4A33-47E0-966A-3E64C81D92CC}" destId="{93F3060D-44B1-4DBB-A6A0-3B541000B31A}" srcOrd="3" destOrd="0" presId="urn:microsoft.com/office/officeart/2018/2/layout/IconCircleList"/>
    <dgm:cxn modelId="{E16677B4-082C-47B6-9753-461219399610}" type="presParOf" srcId="{332504E2-CF01-45A9-BD1D-B75CCDFB13E9}" destId="{1FA94753-58F8-4888-BA58-F1548516A917}" srcOrd="5" destOrd="0" presId="urn:microsoft.com/office/officeart/2018/2/layout/IconCircleList"/>
    <dgm:cxn modelId="{4CF42197-4B4A-4646-941D-9EC1D90F0EF1}" type="presParOf" srcId="{332504E2-CF01-45A9-BD1D-B75CCDFB13E9}" destId="{8B218496-1D51-42F9-A334-9ADF55F6668A}" srcOrd="6" destOrd="0" presId="urn:microsoft.com/office/officeart/2018/2/layout/IconCircleList"/>
    <dgm:cxn modelId="{D60CD60C-4506-4B12-A9D7-6CD839CF8251}" type="presParOf" srcId="{8B218496-1D51-42F9-A334-9ADF55F6668A}" destId="{8CC17081-40C8-40B1-80D4-672D1923FE5D}" srcOrd="0" destOrd="0" presId="urn:microsoft.com/office/officeart/2018/2/layout/IconCircleList"/>
    <dgm:cxn modelId="{B023FB56-E760-47A7-B560-1B87A0848B35}" type="presParOf" srcId="{8B218496-1D51-42F9-A334-9ADF55F6668A}" destId="{40B29136-BF93-4058-900C-B6F0FF8870DA}" srcOrd="1" destOrd="0" presId="urn:microsoft.com/office/officeart/2018/2/layout/IconCircleList"/>
    <dgm:cxn modelId="{ECE5870D-4481-4AE6-8075-E89B1453DBC4}" type="presParOf" srcId="{8B218496-1D51-42F9-A334-9ADF55F6668A}" destId="{34781E0B-C942-4AF8-9436-54C10F6158F8}" srcOrd="2" destOrd="0" presId="urn:microsoft.com/office/officeart/2018/2/layout/IconCircleList"/>
    <dgm:cxn modelId="{DB736541-A992-4242-9761-A1209CC68FFC}" type="presParOf" srcId="{8B218496-1D51-42F9-A334-9ADF55F6668A}" destId="{76E13D63-40F4-4AC0-ADD4-A4B86C54FB03}" srcOrd="3" destOrd="0" presId="urn:microsoft.com/office/officeart/2018/2/layout/IconCircleList"/>
    <dgm:cxn modelId="{8FC38BFE-CCA8-401E-9AAD-F52D5E78720A}" type="presParOf" srcId="{332504E2-CF01-45A9-BD1D-B75CCDFB13E9}" destId="{3977C727-AB18-447E-9647-4F975524578C}" srcOrd="7" destOrd="0" presId="urn:microsoft.com/office/officeart/2018/2/layout/IconCircleList"/>
    <dgm:cxn modelId="{7B38F8CC-4C25-4384-B092-D1B17E7A1F9E}" type="presParOf" srcId="{332504E2-CF01-45A9-BD1D-B75CCDFB13E9}" destId="{E24F540A-1AF8-4EA2-9134-687AD2E6A6CF}" srcOrd="8" destOrd="0" presId="urn:microsoft.com/office/officeart/2018/2/layout/IconCircleList"/>
    <dgm:cxn modelId="{ABD577F7-E788-4D8F-8B37-3A79A1CA34BC}" type="presParOf" srcId="{E24F540A-1AF8-4EA2-9134-687AD2E6A6CF}" destId="{EFFDD708-B69C-494A-9BE2-DE02FF2991C5}" srcOrd="0" destOrd="0" presId="urn:microsoft.com/office/officeart/2018/2/layout/IconCircleList"/>
    <dgm:cxn modelId="{F3AD96E4-E338-49FE-A782-61308DF04DDA}" type="presParOf" srcId="{E24F540A-1AF8-4EA2-9134-687AD2E6A6CF}" destId="{AA87EA16-FCDF-4CFD-A523-4DC7F951C45A}" srcOrd="1" destOrd="0" presId="urn:microsoft.com/office/officeart/2018/2/layout/IconCircleList"/>
    <dgm:cxn modelId="{CDC4B39C-9DF5-46CD-8021-4E1A06C6F3C6}" type="presParOf" srcId="{E24F540A-1AF8-4EA2-9134-687AD2E6A6CF}" destId="{C794ADB1-A91D-4FA8-8DB3-F27CC83E6A8D}" srcOrd="2" destOrd="0" presId="urn:microsoft.com/office/officeart/2018/2/layout/IconCircleList"/>
    <dgm:cxn modelId="{0E0C48AB-127E-4AD4-A4ED-19C4A95E10BB}" type="presParOf" srcId="{E24F540A-1AF8-4EA2-9134-687AD2E6A6CF}" destId="{A68165BF-E349-4BBF-9049-5C2CA45F5F9A}" srcOrd="3" destOrd="0" presId="urn:microsoft.com/office/officeart/2018/2/layout/IconCircleList"/>
    <dgm:cxn modelId="{F108DA89-364C-448E-8309-42A599EBC220}" type="presParOf" srcId="{332504E2-CF01-45A9-BD1D-B75CCDFB13E9}" destId="{C2ED5C75-BF51-4B76-A980-4C728394B17E}" srcOrd="9" destOrd="0" presId="urn:microsoft.com/office/officeart/2018/2/layout/IconCircleList"/>
    <dgm:cxn modelId="{55992116-A20A-42B0-9AB7-C1D77FDE39E7}" type="presParOf" srcId="{332504E2-CF01-45A9-BD1D-B75CCDFB13E9}" destId="{5958F97E-427F-4F13-B894-072AF0453FD1}" srcOrd="10" destOrd="0" presId="urn:microsoft.com/office/officeart/2018/2/layout/IconCircleList"/>
    <dgm:cxn modelId="{B0FC3E71-3131-43E0-A6ED-25C2F12D6FD1}" type="presParOf" srcId="{5958F97E-427F-4F13-B894-072AF0453FD1}" destId="{5673547C-8C9F-4C09-A88C-11A797700269}" srcOrd="0" destOrd="0" presId="urn:microsoft.com/office/officeart/2018/2/layout/IconCircleList"/>
    <dgm:cxn modelId="{C67CAAB3-2DD5-4E5A-8811-50CE29CD9215}" type="presParOf" srcId="{5958F97E-427F-4F13-B894-072AF0453FD1}" destId="{6FF9D692-27C2-4506-9E1B-828C18FC5380}" srcOrd="1" destOrd="0" presId="urn:microsoft.com/office/officeart/2018/2/layout/IconCircleList"/>
    <dgm:cxn modelId="{E2DA5360-6AC8-4478-892C-38FB093CC7A2}" type="presParOf" srcId="{5958F97E-427F-4F13-B894-072AF0453FD1}" destId="{4E5A6E64-58B4-4EB7-8EA9-CCA1D145907A}" srcOrd="2" destOrd="0" presId="urn:microsoft.com/office/officeart/2018/2/layout/IconCircleList"/>
    <dgm:cxn modelId="{40135E79-17EF-467F-9F87-6DAA46E4D4B5}" type="presParOf" srcId="{5958F97E-427F-4F13-B894-072AF0453FD1}" destId="{D02826C5-24BA-484C-92EA-4D76A9E5F18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25F916-02D5-4925-BF32-09876704E6B4}"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CB922476-7996-4EAD-9687-590D01F1DCC2}">
      <dgm:prSet phldrT="[Text]"/>
      <dgm:spPr>
        <a:xfrm>
          <a:off x="3456347" y="1842"/>
          <a:ext cx="1469305" cy="734652"/>
        </a:xfrm>
        <a:solidFill>
          <a:schemeClr val="accent1">
            <a:lumMod val="50000"/>
          </a:schemeClr>
        </a:solidFill>
        <a:ln w="12700" cap="flat" cmpd="sng" algn="ctr">
          <a:solidFill>
            <a:srgbClr val="FFFFFF">
              <a:hueOff val="0"/>
              <a:satOff val="0"/>
              <a:lumOff val="0"/>
              <a:alphaOff val="0"/>
            </a:srgbClr>
          </a:solidFill>
          <a:prstDash val="solid"/>
          <a:miter lim="800000"/>
        </a:ln>
        <a:effectLst/>
      </dgm:spPr>
      <dgm:t>
        <a:bodyPr/>
        <a:lstStyle/>
        <a:p>
          <a:r>
            <a:rPr lang="en-US" b="1" dirty="0">
              <a:solidFill>
                <a:srgbClr val="FFFFFF"/>
              </a:solidFill>
              <a:latin typeface="+mn-lt"/>
              <a:ea typeface="+mn-ea"/>
              <a:cs typeface="+mn-cs"/>
            </a:rPr>
            <a:t>Vocabulary</a:t>
          </a:r>
        </a:p>
      </dgm:t>
    </dgm:pt>
    <dgm:pt modelId="{6EB7B6F1-06C4-45CB-90E0-3C971DCBDEF1}" type="parTrans" cxnId="{194D7461-4C77-4BC1-912E-62BED41EDA8F}">
      <dgm:prSet/>
      <dgm:spPr/>
      <dgm:t>
        <a:bodyPr/>
        <a:lstStyle/>
        <a:p>
          <a:endParaRPr lang="en-US"/>
        </a:p>
      </dgm:t>
    </dgm:pt>
    <dgm:pt modelId="{5F6C393B-E028-4FE3-BFC2-A7BFF8C528D6}" type="sibTrans" cxnId="{194D7461-4C77-4BC1-912E-62BED41EDA8F}">
      <dgm:prSet/>
      <dgm:spPr>
        <a:xfrm>
          <a:off x="1854827" y="-29434"/>
          <a:ext cx="4672344" cy="4672344"/>
        </a:xfrm>
        <a:solidFill>
          <a:schemeClr val="accent5">
            <a:lumMod val="75000"/>
          </a:schemeClr>
        </a:solidFill>
        <a:ln>
          <a:solidFill>
            <a:schemeClr val="accent5">
              <a:lumMod val="50000"/>
            </a:schemeClr>
          </a:solidFill>
        </a:ln>
        <a:effectLst/>
      </dgm:spPr>
      <dgm:t>
        <a:bodyPr/>
        <a:lstStyle/>
        <a:p>
          <a:endParaRPr lang="en-US"/>
        </a:p>
      </dgm:t>
    </dgm:pt>
    <dgm:pt modelId="{AE42883D-2794-42FE-9032-5E7D25D74E76}">
      <dgm:prSet phldrT="[Text]"/>
      <dgm:spPr>
        <a:xfrm>
          <a:off x="5014123" y="752028"/>
          <a:ext cx="1469305" cy="734652"/>
        </a:xfrm>
        <a:solidFill>
          <a:schemeClr val="accent2">
            <a:lumMod val="50000"/>
          </a:schemeClr>
        </a:solidFill>
        <a:ln w="12700" cap="flat" cmpd="sng" algn="ctr">
          <a:solidFill>
            <a:srgbClr val="FFFFFF">
              <a:hueOff val="0"/>
              <a:satOff val="0"/>
              <a:lumOff val="0"/>
              <a:alphaOff val="0"/>
            </a:srgbClr>
          </a:solidFill>
          <a:prstDash val="solid"/>
          <a:miter lim="800000"/>
        </a:ln>
        <a:effectLst/>
      </dgm:spPr>
      <dgm:t>
        <a:bodyPr/>
        <a:lstStyle/>
        <a:p>
          <a:r>
            <a:rPr lang="en-US" b="1">
              <a:solidFill>
                <a:srgbClr val="FFFFFF"/>
              </a:solidFill>
              <a:latin typeface="+mn-lt"/>
              <a:ea typeface="+mn-ea"/>
              <a:cs typeface="+mn-cs"/>
            </a:rPr>
            <a:t>Word</a:t>
          </a:r>
        </a:p>
        <a:p>
          <a:r>
            <a:rPr lang="en-US" b="1">
              <a:solidFill>
                <a:srgbClr val="FFFFFF"/>
              </a:solidFill>
              <a:latin typeface="+mn-lt"/>
              <a:ea typeface="+mn-ea"/>
              <a:cs typeface="+mn-cs"/>
            </a:rPr>
            <a:t>Recognition</a:t>
          </a:r>
          <a:endParaRPr lang="en-US" b="1" dirty="0">
            <a:solidFill>
              <a:srgbClr val="FFFFFF"/>
            </a:solidFill>
            <a:latin typeface="+mn-lt"/>
            <a:ea typeface="+mn-ea"/>
            <a:cs typeface="+mn-cs"/>
          </a:endParaRPr>
        </a:p>
      </dgm:t>
    </dgm:pt>
    <dgm:pt modelId="{CFEBFBA2-B967-4602-9E2E-C3C6DC7D6A18}" type="parTrans" cxnId="{F7469785-D697-4869-BF08-3988F3A6E7CE}">
      <dgm:prSet/>
      <dgm:spPr/>
      <dgm:t>
        <a:bodyPr/>
        <a:lstStyle/>
        <a:p>
          <a:endParaRPr lang="en-US"/>
        </a:p>
      </dgm:t>
    </dgm:pt>
    <dgm:pt modelId="{8AD169E4-E283-444E-B754-1CF8DBF77273}" type="sibTrans" cxnId="{F7469785-D697-4869-BF08-3988F3A6E7CE}">
      <dgm:prSet/>
      <dgm:spPr/>
      <dgm:t>
        <a:bodyPr/>
        <a:lstStyle/>
        <a:p>
          <a:endParaRPr lang="en-US"/>
        </a:p>
      </dgm:t>
    </dgm:pt>
    <dgm:pt modelId="{F25A0E21-1C4B-4AAC-ACDF-73A985E40E03}">
      <dgm:prSet phldrT="[Text]"/>
      <dgm:spPr>
        <a:xfrm>
          <a:off x="5398862" y="2437679"/>
          <a:ext cx="1469305" cy="734652"/>
        </a:xfrm>
        <a:solidFill>
          <a:schemeClr val="accent3">
            <a:lumMod val="50000"/>
          </a:schemeClr>
        </a:solidFill>
        <a:ln w="12700" cap="flat" cmpd="sng" algn="ctr">
          <a:solidFill>
            <a:srgbClr val="FFFFFF">
              <a:hueOff val="0"/>
              <a:satOff val="0"/>
              <a:lumOff val="0"/>
              <a:alphaOff val="0"/>
            </a:srgbClr>
          </a:solidFill>
          <a:prstDash val="solid"/>
          <a:miter lim="800000"/>
        </a:ln>
        <a:effectLst/>
      </dgm:spPr>
      <dgm:t>
        <a:bodyPr/>
        <a:lstStyle/>
        <a:p>
          <a:r>
            <a:rPr lang="en-US" b="1">
              <a:solidFill>
                <a:srgbClr val="FFFFFF"/>
              </a:solidFill>
              <a:latin typeface="+mn-lt"/>
              <a:ea typeface="+mn-ea"/>
              <a:cs typeface="+mn-cs"/>
            </a:rPr>
            <a:t>Accuracy</a:t>
          </a:r>
          <a:endParaRPr lang="en-US" b="1" dirty="0">
            <a:solidFill>
              <a:srgbClr val="FFFFFF"/>
            </a:solidFill>
            <a:latin typeface="+mn-lt"/>
            <a:ea typeface="+mn-ea"/>
            <a:cs typeface="+mn-cs"/>
          </a:endParaRPr>
        </a:p>
      </dgm:t>
    </dgm:pt>
    <dgm:pt modelId="{41575ABC-86F8-4C68-80B6-1F8D732B9AFD}" type="parTrans" cxnId="{A6F9CD6F-775F-4EF4-A295-4427E1421B4A}">
      <dgm:prSet/>
      <dgm:spPr/>
      <dgm:t>
        <a:bodyPr/>
        <a:lstStyle/>
        <a:p>
          <a:endParaRPr lang="en-US"/>
        </a:p>
      </dgm:t>
    </dgm:pt>
    <dgm:pt modelId="{DE8FF883-005F-4D27-B946-0B1729E4CC56}" type="sibTrans" cxnId="{A6F9CD6F-775F-4EF4-A295-4427E1421B4A}">
      <dgm:prSet/>
      <dgm:spPr/>
      <dgm:t>
        <a:bodyPr/>
        <a:lstStyle/>
        <a:p>
          <a:endParaRPr lang="en-US"/>
        </a:p>
      </dgm:t>
    </dgm:pt>
    <dgm:pt modelId="{D7BA835B-5D65-499E-9285-68EC21270709}">
      <dgm:prSet phldrT="[Text]"/>
      <dgm:spPr>
        <a:xfrm>
          <a:off x="4320847" y="3789467"/>
          <a:ext cx="1469305" cy="734652"/>
        </a:xfrm>
        <a:solidFill>
          <a:schemeClr val="accent4">
            <a:lumMod val="50000"/>
          </a:schemeClr>
        </a:solidFill>
        <a:ln w="12700" cap="flat" cmpd="sng" algn="ctr">
          <a:solidFill>
            <a:srgbClr val="FFFFFF">
              <a:hueOff val="0"/>
              <a:satOff val="0"/>
              <a:lumOff val="0"/>
              <a:alphaOff val="0"/>
            </a:srgbClr>
          </a:solidFill>
          <a:prstDash val="solid"/>
          <a:miter lim="800000"/>
        </a:ln>
        <a:effectLst/>
      </dgm:spPr>
      <dgm:t>
        <a:bodyPr/>
        <a:lstStyle/>
        <a:p>
          <a:r>
            <a:rPr lang="en-US" b="1">
              <a:solidFill>
                <a:srgbClr val="FFFFFF"/>
              </a:solidFill>
              <a:latin typeface="+mn-lt"/>
              <a:ea typeface="+mn-ea"/>
              <a:cs typeface="+mn-cs"/>
            </a:rPr>
            <a:t>Rate</a:t>
          </a:r>
          <a:endParaRPr lang="en-US" b="1" dirty="0">
            <a:solidFill>
              <a:srgbClr val="FFFFFF"/>
            </a:solidFill>
            <a:latin typeface="+mn-lt"/>
            <a:ea typeface="+mn-ea"/>
            <a:cs typeface="+mn-cs"/>
          </a:endParaRPr>
        </a:p>
      </dgm:t>
    </dgm:pt>
    <dgm:pt modelId="{14A7F33D-0EB4-4AAF-9A18-6B6176E40CC0}" type="parTrans" cxnId="{C7A8284B-074D-41F8-A056-163D7D22595C}">
      <dgm:prSet/>
      <dgm:spPr/>
      <dgm:t>
        <a:bodyPr/>
        <a:lstStyle/>
        <a:p>
          <a:endParaRPr lang="en-US"/>
        </a:p>
      </dgm:t>
    </dgm:pt>
    <dgm:pt modelId="{8D0A7414-92B3-497F-A53E-3CD404D4FA93}" type="sibTrans" cxnId="{C7A8284B-074D-41F8-A056-163D7D22595C}">
      <dgm:prSet/>
      <dgm:spPr/>
      <dgm:t>
        <a:bodyPr/>
        <a:lstStyle/>
        <a:p>
          <a:endParaRPr lang="en-US"/>
        </a:p>
      </dgm:t>
    </dgm:pt>
    <dgm:pt modelId="{2E56864B-D36D-4E1A-BF6B-5277E25A5B62}">
      <dgm:prSet/>
      <dgm:spPr>
        <a:xfrm>
          <a:off x="2591846" y="3789467"/>
          <a:ext cx="1469305" cy="734652"/>
        </a:xfrm>
        <a:solidFill>
          <a:schemeClr val="accent6">
            <a:lumMod val="50000"/>
          </a:schemeClr>
        </a:solidFill>
        <a:ln w="12700" cap="flat" cmpd="sng" algn="ctr">
          <a:solidFill>
            <a:srgbClr val="FFFFFF">
              <a:hueOff val="0"/>
              <a:satOff val="0"/>
              <a:lumOff val="0"/>
              <a:alphaOff val="0"/>
            </a:srgbClr>
          </a:solidFill>
          <a:prstDash val="solid"/>
          <a:miter lim="800000"/>
        </a:ln>
        <a:effectLst/>
      </dgm:spPr>
      <dgm:t>
        <a:bodyPr/>
        <a:lstStyle/>
        <a:p>
          <a:r>
            <a:rPr lang="en-US" b="1">
              <a:solidFill>
                <a:srgbClr val="FFFFFF"/>
              </a:solidFill>
              <a:latin typeface="+mn-lt"/>
              <a:ea typeface="+mn-ea"/>
              <a:cs typeface="+mn-cs"/>
            </a:rPr>
            <a:t>Fluency</a:t>
          </a:r>
          <a:endParaRPr lang="en-US" b="1" dirty="0">
            <a:solidFill>
              <a:srgbClr val="FFFFFF"/>
            </a:solidFill>
            <a:latin typeface="+mn-lt"/>
            <a:ea typeface="+mn-ea"/>
            <a:cs typeface="+mn-cs"/>
          </a:endParaRPr>
        </a:p>
      </dgm:t>
    </dgm:pt>
    <dgm:pt modelId="{6E7B71BB-0AC6-4CEE-B1CE-4493379A27FD}" type="parTrans" cxnId="{7FB5F057-6EDD-441D-A459-20AB58B7105A}">
      <dgm:prSet/>
      <dgm:spPr/>
      <dgm:t>
        <a:bodyPr/>
        <a:lstStyle/>
        <a:p>
          <a:endParaRPr lang="en-US"/>
        </a:p>
      </dgm:t>
    </dgm:pt>
    <dgm:pt modelId="{348E9882-3FCC-46FB-9B51-96E047356F21}" type="sibTrans" cxnId="{7FB5F057-6EDD-441D-A459-20AB58B7105A}">
      <dgm:prSet/>
      <dgm:spPr/>
      <dgm:t>
        <a:bodyPr/>
        <a:lstStyle/>
        <a:p>
          <a:endParaRPr lang="en-US"/>
        </a:p>
      </dgm:t>
    </dgm:pt>
    <dgm:pt modelId="{97878946-8C5D-4444-BBB6-6560CB918595}">
      <dgm:prSet/>
      <dgm:spPr>
        <a:xfrm>
          <a:off x="1513831" y="2437679"/>
          <a:ext cx="1469305" cy="734652"/>
        </a:xfrm>
        <a:solidFill>
          <a:schemeClr val="tx1">
            <a:lumMod val="95000"/>
            <a:lumOff val="5000"/>
          </a:schemeClr>
        </a:solidFill>
        <a:ln w="12700" cap="flat" cmpd="sng" algn="ctr">
          <a:solidFill>
            <a:srgbClr val="FFFFFF">
              <a:hueOff val="0"/>
              <a:satOff val="0"/>
              <a:lumOff val="0"/>
              <a:alphaOff val="0"/>
            </a:srgbClr>
          </a:solidFill>
          <a:prstDash val="solid"/>
          <a:miter lim="800000"/>
        </a:ln>
        <a:effectLst/>
      </dgm:spPr>
      <dgm:t>
        <a:bodyPr/>
        <a:lstStyle/>
        <a:p>
          <a:r>
            <a:rPr lang="en-US" b="1">
              <a:solidFill>
                <a:srgbClr val="FFFFFF"/>
              </a:solidFill>
              <a:latin typeface="+mn-lt"/>
              <a:ea typeface="+mn-ea"/>
              <a:cs typeface="+mn-cs"/>
            </a:rPr>
            <a:t>Reading</a:t>
          </a:r>
        </a:p>
        <a:p>
          <a:r>
            <a:rPr lang="en-US" b="1">
              <a:solidFill>
                <a:srgbClr val="FFFFFF"/>
              </a:solidFill>
              <a:latin typeface="+mn-lt"/>
              <a:ea typeface="+mn-ea"/>
              <a:cs typeface="+mn-cs"/>
            </a:rPr>
            <a:t>Success</a:t>
          </a:r>
          <a:endParaRPr lang="en-US" b="1" dirty="0">
            <a:solidFill>
              <a:srgbClr val="FFFFFF"/>
            </a:solidFill>
            <a:latin typeface="+mn-lt"/>
            <a:ea typeface="+mn-ea"/>
            <a:cs typeface="+mn-cs"/>
          </a:endParaRPr>
        </a:p>
      </dgm:t>
    </dgm:pt>
    <dgm:pt modelId="{16D3AC9A-92FD-45B8-A349-97D3BEB8C525}" type="parTrans" cxnId="{BDBB603D-3785-400B-B286-CF43A8B0BF1B}">
      <dgm:prSet/>
      <dgm:spPr/>
      <dgm:t>
        <a:bodyPr/>
        <a:lstStyle/>
        <a:p>
          <a:endParaRPr lang="en-US"/>
        </a:p>
      </dgm:t>
    </dgm:pt>
    <dgm:pt modelId="{27298CD1-0DBF-4D3B-8BDD-1E6BB685C71F}" type="sibTrans" cxnId="{BDBB603D-3785-400B-B286-CF43A8B0BF1B}">
      <dgm:prSet/>
      <dgm:spPr/>
      <dgm:t>
        <a:bodyPr/>
        <a:lstStyle/>
        <a:p>
          <a:endParaRPr lang="en-US"/>
        </a:p>
      </dgm:t>
    </dgm:pt>
    <dgm:pt modelId="{34A009EA-F30D-4546-8C34-EDAD2C52EB29}">
      <dgm:prSet/>
      <dgm:spPr>
        <a:xfrm>
          <a:off x="1898570" y="752028"/>
          <a:ext cx="1469305" cy="734652"/>
        </a:xfrm>
        <a:solidFill>
          <a:schemeClr val="tx2">
            <a:lumMod val="90000"/>
            <a:lumOff val="10000"/>
          </a:schemeClr>
        </a:solidFill>
        <a:ln w="12700" cap="flat" cmpd="sng" algn="ctr">
          <a:solidFill>
            <a:srgbClr val="FFFFFF">
              <a:hueOff val="0"/>
              <a:satOff val="0"/>
              <a:lumOff val="0"/>
              <a:alphaOff val="0"/>
            </a:srgbClr>
          </a:solidFill>
          <a:prstDash val="solid"/>
          <a:miter lim="800000"/>
        </a:ln>
        <a:effectLst/>
      </dgm:spPr>
      <dgm:t>
        <a:bodyPr/>
        <a:lstStyle/>
        <a:p>
          <a:r>
            <a:rPr lang="en-US" b="1">
              <a:solidFill>
                <a:srgbClr val="FFFFFF"/>
              </a:solidFill>
              <a:latin typeface="+mn-lt"/>
              <a:ea typeface="+mn-ea"/>
              <a:cs typeface="+mn-cs"/>
            </a:rPr>
            <a:t>Reading Volume</a:t>
          </a:r>
          <a:endParaRPr lang="en-US" b="1" dirty="0">
            <a:solidFill>
              <a:srgbClr val="FFFFFF"/>
            </a:solidFill>
            <a:latin typeface="+mn-lt"/>
            <a:ea typeface="+mn-ea"/>
            <a:cs typeface="+mn-cs"/>
          </a:endParaRPr>
        </a:p>
      </dgm:t>
    </dgm:pt>
    <dgm:pt modelId="{278E2D16-5EA7-40AF-B214-81ECA06E6ADE}" type="parTrans" cxnId="{09EDD9A4-B021-468B-BF20-B4CDD689A0C3}">
      <dgm:prSet/>
      <dgm:spPr/>
      <dgm:t>
        <a:bodyPr/>
        <a:lstStyle/>
        <a:p>
          <a:endParaRPr lang="en-US"/>
        </a:p>
      </dgm:t>
    </dgm:pt>
    <dgm:pt modelId="{649B84FD-EBFE-4B84-BF4C-230EC365790B}" type="sibTrans" cxnId="{09EDD9A4-B021-468B-BF20-B4CDD689A0C3}">
      <dgm:prSet/>
      <dgm:spPr/>
      <dgm:t>
        <a:bodyPr/>
        <a:lstStyle/>
        <a:p>
          <a:endParaRPr lang="en-US"/>
        </a:p>
      </dgm:t>
    </dgm:pt>
    <dgm:pt modelId="{F892CDB0-FAD9-4676-BDBA-FCED36CCE45D}" type="pres">
      <dgm:prSet presAssocID="{3B25F916-02D5-4925-BF32-09876704E6B4}" presName="Name0" presStyleCnt="0">
        <dgm:presLayoutVars>
          <dgm:dir/>
          <dgm:resizeHandles val="exact"/>
        </dgm:presLayoutVars>
      </dgm:prSet>
      <dgm:spPr/>
    </dgm:pt>
    <dgm:pt modelId="{D3E640DF-8C90-415C-AB29-C986380B130E}" type="pres">
      <dgm:prSet presAssocID="{3B25F916-02D5-4925-BF32-09876704E6B4}" presName="cycle" presStyleCnt="0"/>
      <dgm:spPr/>
    </dgm:pt>
    <dgm:pt modelId="{337855E9-FC9C-49EC-BC15-6E9BC8AB1488}" type="pres">
      <dgm:prSet presAssocID="{CB922476-7996-4EAD-9687-590D01F1DCC2}" presName="nodeFirstNode" presStyleLbl="node1" presStyleIdx="0" presStyleCnt="7">
        <dgm:presLayoutVars>
          <dgm:bulletEnabled val="1"/>
        </dgm:presLayoutVars>
      </dgm:prSet>
      <dgm:spPr/>
    </dgm:pt>
    <dgm:pt modelId="{33B8B11B-6F2E-4BCC-829E-42409BE41883}" type="pres">
      <dgm:prSet presAssocID="{5F6C393B-E028-4FE3-BFC2-A7BFF8C528D6}" presName="sibTransFirstNode" presStyleLbl="bgShp" presStyleIdx="0" presStyleCnt="1"/>
      <dgm:spPr/>
    </dgm:pt>
    <dgm:pt modelId="{A810CDC2-10EC-4E9F-9D67-389527BE116E}" type="pres">
      <dgm:prSet presAssocID="{AE42883D-2794-42FE-9032-5E7D25D74E76}" presName="nodeFollowingNodes" presStyleLbl="node1" presStyleIdx="1" presStyleCnt="7">
        <dgm:presLayoutVars>
          <dgm:bulletEnabled val="1"/>
        </dgm:presLayoutVars>
      </dgm:prSet>
      <dgm:spPr/>
    </dgm:pt>
    <dgm:pt modelId="{8AE969B0-3013-4E4E-9E35-AF112E85107B}" type="pres">
      <dgm:prSet presAssocID="{F25A0E21-1C4B-4AAC-ACDF-73A985E40E03}" presName="nodeFollowingNodes" presStyleLbl="node1" presStyleIdx="2" presStyleCnt="7">
        <dgm:presLayoutVars>
          <dgm:bulletEnabled val="1"/>
        </dgm:presLayoutVars>
      </dgm:prSet>
      <dgm:spPr/>
    </dgm:pt>
    <dgm:pt modelId="{E133C700-C9F7-406C-9D86-24DB98A330CA}" type="pres">
      <dgm:prSet presAssocID="{D7BA835B-5D65-499E-9285-68EC21270709}" presName="nodeFollowingNodes" presStyleLbl="node1" presStyleIdx="3" presStyleCnt="7">
        <dgm:presLayoutVars>
          <dgm:bulletEnabled val="1"/>
        </dgm:presLayoutVars>
      </dgm:prSet>
      <dgm:spPr/>
    </dgm:pt>
    <dgm:pt modelId="{9865E452-7E58-4085-9BA6-6382BA7EC376}" type="pres">
      <dgm:prSet presAssocID="{2E56864B-D36D-4E1A-BF6B-5277E25A5B62}" presName="nodeFollowingNodes" presStyleLbl="node1" presStyleIdx="4" presStyleCnt="7">
        <dgm:presLayoutVars>
          <dgm:bulletEnabled val="1"/>
        </dgm:presLayoutVars>
      </dgm:prSet>
      <dgm:spPr/>
    </dgm:pt>
    <dgm:pt modelId="{C1808569-FAEF-437E-8B7B-8A21C0F0586E}" type="pres">
      <dgm:prSet presAssocID="{97878946-8C5D-4444-BBB6-6560CB918595}" presName="nodeFollowingNodes" presStyleLbl="node1" presStyleIdx="5" presStyleCnt="7">
        <dgm:presLayoutVars>
          <dgm:bulletEnabled val="1"/>
        </dgm:presLayoutVars>
      </dgm:prSet>
      <dgm:spPr/>
    </dgm:pt>
    <dgm:pt modelId="{CC937924-E0DB-4DCD-96CA-C29F2B15B032}" type="pres">
      <dgm:prSet presAssocID="{34A009EA-F30D-4546-8C34-EDAD2C52EB29}" presName="nodeFollowingNodes" presStyleLbl="node1" presStyleIdx="6" presStyleCnt="7">
        <dgm:presLayoutVars>
          <dgm:bulletEnabled val="1"/>
        </dgm:presLayoutVars>
      </dgm:prSet>
      <dgm:spPr/>
    </dgm:pt>
  </dgm:ptLst>
  <dgm:cxnLst>
    <dgm:cxn modelId="{0822CA12-07EE-441D-AF0D-1324582A93A8}" type="presOf" srcId="{CB922476-7996-4EAD-9687-590D01F1DCC2}" destId="{337855E9-FC9C-49EC-BC15-6E9BC8AB1488}" srcOrd="0" destOrd="0" presId="urn:microsoft.com/office/officeart/2005/8/layout/cycle3"/>
    <dgm:cxn modelId="{9BC06A33-B020-4D13-BE08-1CFF72B1A295}" type="presOf" srcId="{F25A0E21-1C4B-4AAC-ACDF-73A985E40E03}" destId="{8AE969B0-3013-4E4E-9E35-AF112E85107B}" srcOrd="0" destOrd="0" presId="urn:microsoft.com/office/officeart/2005/8/layout/cycle3"/>
    <dgm:cxn modelId="{BDBB603D-3785-400B-B286-CF43A8B0BF1B}" srcId="{3B25F916-02D5-4925-BF32-09876704E6B4}" destId="{97878946-8C5D-4444-BBB6-6560CB918595}" srcOrd="5" destOrd="0" parTransId="{16D3AC9A-92FD-45B8-A349-97D3BEB8C525}" sibTransId="{27298CD1-0DBF-4D3B-8BDD-1E6BB685C71F}"/>
    <dgm:cxn modelId="{194D7461-4C77-4BC1-912E-62BED41EDA8F}" srcId="{3B25F916-02D5-4925-BF32-09876704E6B4}" destId="{CB922476-7996-4EAD-9687-590D01F1DCC2}" srcOrd="0" destOrd="0" parTransId="{6EB7B6F1-06C4-45CB-90E0-3C971DCBDEF1}" sibTransId="{5F6C393B-E028-4FE3-BFC2-A7BFF8C528D6}"/>
    <dgm:cxn modelId="{C7A8284B-074D-41F8-A056-163D7D22595C}" srcId="{3B25F916-02D5-4925-BF32-09876704E6B4}" destId="{D7BA835B-5D65-499E-9285-68EC21270709}" srcOrd="3" destOrd="0" parTransId="{14A7F33D-0EB4-4AAF-9A18-6B6176E40CC0}" sibTransId="{8D0A7414-92B3-497F-A53E-3CD404D4FA93}"/>
    <dgm:cxn modelId="{A6F9CD6F-775F-4EF4-A295-4427E1421B4A}" srcId="{3B25F916-02D5-4925-BF32-09876704E6B4}" destId="{F25A0E21-1C4B-4AAC-ACDF-73A985E40E03}" srcOrd="2" destOrd="0" parTransId="{41575ABC-86F8-4C68-80B6-1F8D732B9AFD}" sibTransId="{DE8FF883-005F-4D27-B946-0B1729E4CC56}"/>
    <dgm:cxn modelId="{7FB5F057-6EDD-441D-A459-20AB58B7105A}" srcId="{3B25F916-02D5-4925-BF32-09876704E6B4}" destId="{2E56864B-D36D-4E1A-BF6B-5277E25A5B62}" srcOrd="4" destOrd="0" parTransId="{6E7B71BB-0AC6-4CEE-B1CE-4493379A27FD}" sibTransId="{348E9882-3FCC-46FB-9B51-96E047356F21}"/>
    <dgm:cxn modelId="{02EA8B59-8E9A-4C81-AE7E-F66F49D0AB94}" type="presOf" srcId="{3B25F916-02D5-4925-BF32-09876704E6B4}" destId="{F892CDB0-FAD9-4676-BDBA-FCED36CCE45D}" srcOrd="0" destOrd="0" presId="urn:microsoft.com/office/officeart/2005/8/layout/cycle3"/>
    <dgm:cxn modelId="{F7469785-D697-4869-BF08-3988F3A6E7CE}" srcId="{3B25F916-02D5-4925-BF32-09876704E6B4}" destId="{AE42883D-2794-42FE-9032-5E7D25D74E76}" srcOrd="1" destOrd="0" parTransId="{CFEBFBA2-B967-4602-9E2E-C3C6DC7D6A18}" sibTransId="{8AD169E4-E283-444E-B754-1CF8DBF77273}"/>
    <dgm:cxn modelId="{13174195-62A5-4556-9A23-D076821423D4}" type="presOf" srcId="{D7BA835B-5D65-499E-9285-68EC21270709}" destId="{E133C700-C9F7-406C-9D86-24DB98A330CA}" srcOrd="0" destOrd="0" presId="urn:microsoft.com/office/officeart/2005/8/layout/cycle3"/>
    <dgm:cxn modelId="{5638ABA2-C1D0-4FFC-9044-0C68B6E73476}" type="presOf" srcId="{AE42883D-2794-42FE-9032-5E7D25D74E76}" destId="{A810CDC2-10EC-4E9F-9D67-389527BE116E}" srcOrd="0" destOrd="0" presId="urn:microsoft.com/office/officeart/2005/8/layout/cycle3"/>
    <dgm:cxn modelId="{09EDD9A4-B021-468B-BF20-B4CDD689A0C3}" srcId="{3B25F916-02D5-4925-BF32-09876704E6B4}" destId="{34A009EA-F30D-4546-8C34-EDAD2C52EB29}" srcOrd="6" destOrd="0" parTransId="{278E2D16-5EA7-40AF-B214-81ECA06E6ADE}" sibTransId="{649B84FD-EBFE-4B84-BF4C-230EC365790B}"/>
    <dgm:cxn modelId="{61999DAC-55A6-4F62-B849-9EB4551174D7}" type="presOf" srcId="{97878946-8C5D-4444-BBB6-6560CB918595}" destId="{C1808569-FAEF-437E-8B7B-8A21C0F0586E}" srcOrd="0" destOrd="0" presId="urn:microsoft.com/office/officeart/2005/8/layout/cycle3"/>
    <dgm:cxn modelId="{05698FBA-5FC1-4249-ACFA-9FB07959A95E}" type="presOf" srcId="{34A009EA-F30D-4546-8C34-EDAD2C52EB29}" destId="{CC937924-E0DB-4DCD-96CA-C29F2B15B032}" srcOrd="0" destOrd="0" presId="urn:microsoft.com/office/officeart/2005/8/layout/cycle3"/>
    <dgm:cxn modelId="{763324E6-A568-490B-A277-4ACD56D8190D}" type="presOf" srcId="{5F6C393B-E028-4FE3-BFC2-A7BFF8C528D6}" destId="{33B8B11B-6F2E-4BCC-829E-42409BE41883}" srcOrd="0" destOrd="0" presId="urn:microsoft.com/office/officeart/2005/8/layout/cycle3"/>
    <dgm:cxn modelId="{2B9773FD-C0B8-4381-9374-8F4A75872145}" type="presOf" srcId="{2E56864B-D36D-4E1A-BF6B-5277E25A5B62}" destId="{9865E452-7E58-4085-9BA6-6382BA7EC376}" srcOrd="0" destOrd="0" presId="urn:microsoft.com/office/officeart/2005/8/layout/cycle3"/>
    <dgm:cxn modelId="{99E1FE84-7BDF-49E6-B5DA-6C5AE48A1774}" type="presParOf" srcId="{F892CDB0-FAD9-4676-BDBA-FCED36CCE45D}" destId="{D3E640DF-8C90-415C-AB29-C986380B130E}" srcOrd="0" destOrd="0" presId="urn:microsoft.com/office/officeart/2005/8/layout/cycle3"/>
    <dgm:cxn modelId="{386B4493-2CB5-4433-9851-83F1BA0468A5}" type="presParOf" srcId="{D3E640DF-8C90-415C-AB29-C986380B130E}" destId="{337855E9-FC9C-49EC-BC15-6E9BC8AB1488}" srcOrd="0" destOrd="0" presId="urn:microsoft.com/office/officeart/2005/8/layout/cycle3"/>
    <dgm:cxn modelId="{51E28EE6-A610-4EE1-8BC5-47CDC5ABC3AC}" type="presParOf" srcId="{D3E640DF-8C90-415C-AB29-C986380B130E}" destId="{33B8B11B-6F2E-4BCC-829E-42409BE41883}" srcOrd="1" destOrd="0" presId="urn:microsoft.com/office/officeart/2005/8/layout/cycle3"/>
    <dgm:cxn modelId="{692D6A6E-0B19-4FC8-9455-9EBDC1A257A7}" type="presParOf" srcId="{D3E640DF-8C90-415C-AB29-C986380B130E}" destId="{A810CDC2-10EC-4E9F-9D67-389527BE116E}" srcOrd="2" destOrd="0" presId="urn:microsoft.com/office/officeart/2005/8/layout/cycle3"/>
    <dgm:cxn modelId="{9093B457-4940-497F-9CC9-47AF4161CDED}" type="presParOf" srcId="{D3E640DF-8C90-415C-AB29-C986380B130E}" destId="{8AE969B0-3013-4E4E-9E35-AF112E85107B}" srcOrd="3" destOrd="0" presId="urn:microsoft.com/office/officeart/2005/8/layout/cycle3"/>
    <dgm:cxn modelId="{A4AA5B08-810E-4592-B73D-BD6B0C5F18CC}" type="presParOf" srcId="{D3E640DF-8C90-415C-AB29-C986380B130E}" destId="{E133C700-C9F7-406C-9D86-24DB98A330CA}" srcOrd="4" destOrd="0" presId="urn:microsoft.com/office/officeart/2005/8/layout/cycle3"/>
    <dgm:cxn modelId="{215CBE20-2C2C-4145-87E8-093AD036860F}" type="presParOf" srcId="{D3E640DF-8C90-415C-AB29-C986380B130E}" destId="{9865E452-7E58-4085-9BA6-6382BA7EC376}" srcOrd="5" destOrd="0" presId="urn:microsoft.com/office/officeart/2005/8/layout/cycle3"/>
    <dgm:cxn modelId="{618A077D-3492-476A-9547-D2DF54848A39}" type="presParOf" srcId="{D3E640DF-8C90-415C-AB29-C986380B130E}" destId="{C1808569-FAEF-437E-8B7B-8A21C0F0586E}" srcOrd="6" destOrd="0" presId="urn:microsoft.com/office/officeart/2005/8/layout/cycle3"/>
    <dgm:cxn modelId="{E8AE70F6-F248-4F80-B774-79530ABFADE1}" type="presParOf" srcId="{D3E640DF-8C90-415C-AB29-C986380B130E}" destId="{CC937924-E0DB-4DCD-96CA-C29F2B15B032}"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377D1-28BD-40B9-9385-4404B72ACA2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8997094-32BE-407D-B2D4-AAA723CB06AE}">
      <dgm:prSet/>
      <dgm:spPr>
        <a:solidFill>
          <a:schemeClr val="accent2">
            <a:lumMod val="50000"/>
          </a:schemeClr>
        </a:solidFill>
      </dgm:spPr>
      <dgm:t>
        <a:bodyPr/>
        <a:lstStyle/>
        <a:p>
          <a:r>
            <a:rPr lang="en-US" baseline="0" dirty="0"/>
            <a:t>phonemic awareness</a:t>
          </a:r>
          <a:endParaRPr lang="en-US" dirty="0"/>
        </a:p>
      </dgm:t>
    </dgm:pt>
    <dgm:pt modelId="{B4741F4E-5A8B-4203-9BC0-396E6F0E55C5}" type="parTrans" cxnId="{48B98D1C-9CD8-4FD0-8B3D-5B0628706BEA}">
      <dgm:prSet/>
      <dgm:spPr/>
      <dgm:t>
        <a:bodyPr/>
        <a:lstStyle/>
        <a:p>
          <a:endParaRPr lang="en-US"/>
        </a:p>
      </dgm:t>
    </dgm:pt>
    <dgm:pt modelId="{E7AA5976-B5A3-4D82-A7D7-D31D166A2100}" type="sibTrans" cxnId="{48B98D1C-9CD8-4FD0-8B3D-5B0628706BEA}">
      <dgm:prSet/>
      <dgm:spPr/>
      <dgm:t>
        <a:bodyPr/>
        <a:lstStyle/>
        <a:p>
          <a:endParaRPr lang="en-US"/>
        </a:p>
      </dgm:t>
    </dgm:pt>
    <dgm:pt modelId="{7EC691B9-BAE1-47C0-84FD-7E5266FF8284}">
      <dgm:prSet/>
      <dgm:spPr/>
      <dgm:t>
        <a:bodyPr/>
        <a:lstStyle/>
        <a:p>
          <a:r>
            <a:rPr lang="en-US" baseline="0" dirty="0"/>
            <a:t>ability to hear, identify, and manipulate word sounds</a:t>
          </a:r>
          <a:endParaRPr lang="en-US" dirty="0"/>
        </a:p>
      </dgm:t>
    </dgm:pt>
    <dgm:pt modelId="{FF162DB6-9C67-48B6-A546-698D7BA80AAF}" type="parTrans" cxnId="{AF33C869-0B23-4339-B012-527582A02F21}">
      <dgm:prSet/>
      <dgm:spPr/>
      <dgm:t>
        <a:bodyPr/>
        <a:lstStyle/>
        <a:p>
          <a:endParaRPr lang="en-US"/>
        </a:p>
      </dgm:t>
    </dgm:pt>
    <dgm:pt modelId="{F3952415-642A-409C-861B-D5A81F08C5BB}" type="sibTrans" cxnId="{AF33C869-0B23-4339-B012-527582A02F21}">
      <dgm:prSet/>
      <dgm:spPr/>
      <dgm:t>
        <a:bodyPr/>
        <a:lstStyle/>
        <a:p>
          <a:endParaRPr lang="en-US"/>
        </a:p>
      </dgm:t>
    </dgm:pt>
    <dgm:pt modelId="{F4B2E17C-CF37-4B97-8517-07E647EEEF25}">
      <dgm:prSet/>
      <dgm:spPr>
        <a:solidFill>
          <a:schemeClr val="accent5">
            <a:lumMod val="50000"/>
          </a:schemeClr>
        </a:solidFill>
      </dgm:spPr>
      <dgm:t>
        <a:bodyPr/>
        <a:lstStyle/>
        <a:p>
          <a:r>
            <a:rPr lang="en-US" baseline="0" dirty="0"/>
            <a:t>phonological awareness</a:t>
          </a:r>
          <a:endParaRPr lang="en-US" dirty="0"/>
        </a:p>
      </dgm:t>
    </dgm:pt>
    <dgm:pt modelId="{BFCDFDDB-E6CE-4596-B5F2-9E012625457F}" type="parTrans" cxnId="{00695AE3-5624-4A9A-9A16-742BBE4032F4}">
      <dgm:prSet/>
      <dgm:spPr/>
      <dgm:t>
        <a:bodyPr/>
        <a:lstStyle/>
        <a:p>
          <a:endParaRPr lang="en-US"/>
        </a:p>
      </dgm:t>
    </dgm:pt>
    <dgm:pt modelId="{38028083-D733-4F49-BD69-850D24E83F4A}" type="sibTrans" cxnId="{00695AE3-5624-4A9A-9A16-742BBE4032F4}">
      <dgm:prSet/>
      <dgm:spPr/>
      <dgm:t>
        <a:bodyPr/>
        <a:lstStyle/>
        <a:p>
          <a:endParaRPr lang="en-US"/>
        </a:p>
      </dgm:t>
    </dgm:pt>
    <dgm:pt modelId="{1ABD9E1C-0222-4328-8D28-1269786748FB}">
      <dgm:prSet/>
      <dgm:spPr/>
      <dgm:t>
        <a:bodyPr/>
        <a:lstStyle/>
        <a:p>
          <a:r>
            <a:rPr lang="en-US" baseline="0"/>
            <a:t>letter-sound knowledge </a:t>
          </a:r>
          <a:endParaRPr lang="en-US"/>
        </a:p>
      </dgm:t>
    </dgm:pt>
    <dgm:pt modelId="{50DDCBE1-034C-4061-85F4-1BF507EDFD89}" type="parTrans" cxnId="{076F683D-93F8-4BDE-B7D0-78A9AA74647F}">
      <dgm:prSet/>
      <dgm:spPr/>
      <dgm:t>
        <a:bodyPr/>
        <a:lstStyle/>
        <a:p>
          <a:endParaRPr lang="en-US"/>
        </a:p>
      </dgm:t>
    </dgm:pt>
    <dgm:pt modelId="{760946CE-F6FB-4321-B0D4-15DC81DF3A2A}" type="sibTrans" cxnId="{076F683D-93F8-4BDE-B7D0-78A9AA74647F}">
      <dgm:prSet/>
      <dgm:spPr/>
      <dgm:t>
        <a:bodyPr/>
        <a:lstStyle/>
        <a:p>
          <a:endParaRPr lang="en-US"/>
        </a:p>
      </dgm:t>
    </dgm:pt>
    <dgm:pt modelId="{751087A3-8C95-42A4-A2C3-FD6B23D17C75}">
      <dgm:prSet/>
      <dgm:spPr/>
      <dgm:t>
        <a:bodyPr/>
        <a:lstStyle/>
        <a:p>
          <a:r>
            <a:rPr lang="en-US" baseline="0"/>
            <a:t>necessary for phonics instruction</a:t>
          </a:r>
          <a:endParaRPr lang="en-US"/>
        </a:p>
      </dgm:t>
    </dgm:pt>
    <dgm:pt modelId="{60B5FCD4-74AF-4F70-B84E-E620A134B140}" type="parTrans" cxnId="{2B510E75-B564-4BB5-A4C8-961144592250}">
      <dgm:prSet/>
      <dgm:spPr/>
      <dgm:t>
        <a:bodyPr/>
        <a:lstStyle/>
        <a:p>
          <a:endParaRPr lang="en-US"/>
        </a:p>
      </dgm:t>
    </dgm:pt>
    <dgm:pt modelId="{DE407363-60A9-4601-A1B2-C2874BDC3906}" type="sibTrans" cxnId="{2B510E75-B564-4BB5-A4C8-961144592250}">
      <dgm:prSet/>
      <dgm:spPr/>
      <dgm:t>
        <a:bodyPr/>
        <a:lstStyle/>
        <a:p>
          <a:endParaRPr lang="en-US"/>
        </a:p>
      </dgm:t>
    </dgm:pt>
    <dgm:pt modelId="{07EBE68F-8778-44DF-B9FA-9A272BF50808}">
      <dgm:prSet/>
      <dgm:spPr>
        <a:solidFill>
          <a:schemeClr val="accent6">
            <a:lumMod val="50000"/>
          </a:schemeClr>
        </a:solidFill>
      </dgm:spPr>
      <dgm:t>
        <a:bodyPr/>
        <a:lstStyle/>
        <a:p>
          <a:r>
            <a:rPr lang="en-US" baseline="0"/>
            <a:t>phonics</a:t>
          </a:r>
          <a:endParaRPr lang="en-US"/>
        </a:p>
      </dgm:t>
    </dgm:pt>
    <dgm:pt modelId="{69887091-BA2C-457D-AC92-C9651D287167}" type="parTrans" cxnId="{B501EEC2-3836-4B6B-B47B-D879C8DF6082}">
      <dgm:prSet/>
      <dgm:spPr/>
      <dgm:t>
        <a:bodyPr/>
        <a:lstStyle/>
        <a:p>
          <a:endParaRPr lang="en-US"/>
        </a:p>
      </dgm:t>
    </dgm:pt>
    <dgm:pt modelId="{4E0A98E5-EAEA-4242-8E32-9316846811C3}" type="sibTrans" cxnId="{B501EEC2-3836-4B6B-B47B-D879C8DF6082}">
      <dgm:prSet/>
      <dgm:spPr/>
      <dgm:t>
        <a:bodyPr/>
        <a:lstStyle/>
        <a:p>
          <a:endParaRPr lang="en-US"/>
        </a:p>
      </dgm:t>
    </dgm:pt>
    <dgm:pt modelId="{87463931-4A03-438B-A1B3-9C77D7A27664}">
      <dgm:prSet/>
      <dgm:spPr/>
      <dgm:t>
        <a:bodyPr/>
        <a:lstStyle/>
        <a:p>
          <a:r>
            <a:rPr lang="en-US" baseline="0" dirty="0"/>
            <a:t>code we use to spell and read words</a:t>
          </a:r>
          <a:endParaRPr lang="en-US" dirty="0"/>
        </a:p>
      </dgm:t>
    </dgm:pt>
    <dgm:pt modelId="{404584C7-B4C1-498F-A2AB-35FC9279EE7D}" type="parTrans" cxnId="{9D1B6C3D-F024-461C-849D-F9BE8F3C848C}">
      <dgm:prSet/>
      <dgm:spPr/>
      <dgm:t>
        <a:bodyPr/>
        <a:lstStyle/>
        <a:p>
          <a:endParaRPr lang="en-US"/>
        </a:p>
      </dgm:t>
    </dgm:pt>
    <dgm:pt modelId="{8BBE2A6F-4555-4BF3-8A6D-386652C903D8}" type="sibTrans" cxnId="{9D1B6C3D-F024-461C-849D-F9BE8F3C848C}">
      <dgm:prSet/>
      <dgm:spPr/>
      <dgm:t>
        <a:bodyPr/>
        <a:lstStyle/>
        <a:p>
          <a:endParaRPr lang="en-US"/>
        </a:p>
      </dgm:t>
    </dgm:pt>
    <dgm:pt modelId="{B31EFD53-D6F1-42F3-B750-C0934DC8C707}">
      <dgm:prSet/>
      <dgm:spPr/>
      <dgm:t>
        <a:bodyPr/>
        <a:lstStyle/>
        <a:p>
          <a:r>
            <a:rPr lang="en-US" baseline="0"/>
            <a:t>decoding</a:t>
          </a:r>
          <a:endParaRPr lang="en-US"/>
        </a:p>
      </dgm:t>
    </dgm:pt>
    <dgm:pt modelId="{45D7F3AF-5B55-426B-9EAA-BC8E0C48BDB2}" type="parTrans" cxnId="{89ECCF4C-DE62-4F36-8FE9-578EE6D33783}">
      <dgm:prSet/>
      <dgm:spPr/>
      <dgm:t>
        <a:bodyPr/>
        <a:lstStyle/>
        <a:p>
          <a:endParaRPr lang="en-US"/>
        </a:p>
      </dgm:t>
    </dgm:pt>
    <dgm:pt modelId="{78B3AE64-3825-4C86-8921-12EC2A2C00EE}" type="sibTrans" cxnId="{89ECCF4C-DE62-4F36-8FE9-578EE6D33783}">
      <dgm:prSet/>
      <dgm:spPr/>
      <dgm:t>
        <a:bodyPr/>
        <a:lstStyle/>
        <a:p>
          <a:endParaRPr lang="en-US"/>
        </a:p>
      </dgm:t>
    </dgm:pt>
    <dgm:pt modelId="{BB2F4C78-E68A-4010-8968-BF661B38BF53}">
      <dgm:prSet/>
      <dgm:spPr/>
      <dgm:t>
        <a:bodyPr/>
        <a:lstStyle/>
        <a:p>
          <a:r>
            <a:rPr lang="en-US" baseline="0" dirty="0"/>
            <a:t>artificial</a:t>
          </a:r>
          <a:endParaRPr lang="en-US" dirty="0"/>
        </a:p>
      </dgm:t>
    </dgm:pt>
    <dgm:pt modelId="{27CDD215-68E8-463A-AC4E-91498C7B5014}" type="parTrans" cxnId="{6638EBFA-2BFC-4BE7-A6D9-29EBEBEE8164}">
      <dgm:prSet/>
      <dgm:spPr/>
      <dgm:t>
        <a:bodyPr/>
        <a:lstStyle/>
        <a:p>
          <a:endParaRPr lang="en-US"/>
        </a:p>
      </dgm:t>
    </dgm:pt>
    <dgm:pt modelId="{A3D3B873-B274-41F9-B339-990B31A067FB}" type="sibTrans" cxnId="{6638EBFA-2BFC-4BE7-A6D9-29EBEBEE8164}">
      <dgm:prSet/>
      <dgm:spPr/>
      <dgm:t>
        <a:bodyPr/>
        <a:lstStyle/>
        <a:p>
          <a:endParaRPr lang="en-US"/>
        </a:p>
      </dgm:t>
    </dgm:pt>
    <dgm:pt modelId="{B124C59F-B327-41D7-B620-0F50120FAC05}" type="pres">
      <dgm:prSet presAssocID="{12E377D1-28BD-40B9-9385-4404B72ACA2D}" presName="Name0" presStyleCnt="0">
        <dgm:presLayoutVars>
          <dgm:dir/>
          <dgm:animLvl val="lvl"/>
          <dgm:resizeHandles val="exact"/>
        </dgm:presLayoutVars>
      </dgm:prSet>
      <dgm:spPr/>
    </dgm:pt>
    <dgm:pt modelId="{6F4E5B62-3826-4E3B-BA6C-FA2CE822EA51}" type="pres">
      <dgm:prSet presAssocID="{88997094-32BE-407D-B2D4-AAA723CB06AE}" presName="composite" presStyleCnt="0"/>
      <dgm:spPr/>
    </dgm:pt>
    <dgm:pt modelId="{C7BD7F12-73F3-4200-B009-039891E0B6E2}" type="pres">
      <dgm:prSet presAssocID="{88997094-32BE-407D-B2D4-AAA723CB06AE}" presName="parTx" presStyleLbl="alignNode1" presStyleIdx="0" presStyleCnt="3">
        <dgm:presLayoutVars>
          <dgm:chMax val="0"/>
          <dgm:chPref val="0"/>
          <dgm:bulletEnabled val="1"/>
        </dgm:presLayoutVars>
      </dgm:prSet>
      <dgm:spPr/>
    </dgm:pt>
    <dgm:pt modelId="{7C172518-3156-4661-AA05-56A934C656F9}" type="pres">
      <dgm:prSet presAssocID="{88997094-32BE-407D-B2D4-AAA723CB06AE}" presName="desTx" presStyleLbl="alignAccFollowNode1" presStyleIdx="0" presStyleCnt="3">
        <dgm:presLayoutVars>
          <dgm:bulletEnabled val="1"/>
        </dgm:presLayoutVars>
      </dgm:prSet>
      <dgm:spPr/>
    </dgm:pt>
    <dgm:pt modelId="{247126E0-C45E-4A9B-A07A-6BA8436B8B6C}" type="pres">
      <dgm:prSet presAssocID="{E7AA5976-B5A3-4D82-A7D7-D31D166A2100}" presName="space" presStyleCnt="0"/>
      <dgm:spPr/>
    </dgm:pt>
    <dgm:pt modelId="{40783CB5-4999-4062-944A-917EE4416EAB}" type="pres">
      <dgm:prSet presAssocID="{F4B2E17C-CF37-4B97-8517-07E647EEEF25}" presName="composite" presStyleCnt="0"/>
      <dgm:spPr/>
    </dgm:pt>
    <dgm:pt modelId="{EA4A6C64-0913-4C2C-A0DB-AFCD14F5E20E}" type="pres">
      <dgm:prSet presAssocID="{F4B2E17C-CF37-4B97-8517-07E647EEEF25}" presName="parTx" presStyleLbl="alignNode1" presStyleIdx="1" presStyleCnt="3">
        <dgm:presLayoutVars>
          <dgm:chMax val="0"/>
          <dgm:chPref val="0"/>
          <dgm:bulletEnabled val="1"/>
        </dgm:presLayoutVars>
      </dgm:prSet>
      <dgm:spPr/>
    </dgm:pt>
    <dgm:pt modelId="{C150AB68-8690-4D0F-B894-2F23439B3B18}" type="pres">
      <dgm:prSet presAssocID="{F4B2E17C-CF37-4B97-8517-07E647EEEF25}" presName="desTx" presStyleLbl="alignAccFollowNode1" presStyleIdx="1" presStyleCnt="3">
        <dgm:presLayoutVars>
          <dgm:bulletEnabled val="1"/>
        </dgm:presLayoutVars>
      </dgm:prSet>
      <dgm:spPr/>
    </dgm:pt>
    <dgm:pt modelId="{48A3A40C-C1F4-4921-BDB3-2ACC89EFEFA2}" type="pres">
      <dgm:prSet presAssocID="{38028083-D733-4F49-BD69-850D24E83F4A}" presName="space" presStyleCnt="0"/>
      <dgm:spPr/>
    </dgm:pt>
    <dgm:pt modelId="{1B9B483E-18A0-4F00-B54A-4D84975827BB}" type="pres">
      <dgm:prSet presAssocID="{07EBE68F-8778-44DF-B9FA-9A272BF50808}" presName="composite" presStyleCnt="0"/>
      <dgm:spPr/>
    </dgm:pt>
    <dgm:pt modelId="{665A2619-E5F4-4792-9385-8946CD2DD846}" type="pres">
      <dgm:prSet presAssocID="{07EBE68F-8778-44DF-B9FA-9A272BF50808}" presName="parTx" presStyleLbl="alignNode1" presStyleIdx="2" presStyleCnt="3">
        <dgm:presLayoutVars>
          <dgm:chMax val="0"/>
          <dgm:chPref val="0"/>
          <dgm:bulletEnabled val="1"/>
        </dgm:presLayoutVars>
      </dgm:prSet>
      <dgm:spPr/>
    </dgm:pt>
    <dgm:pt modelId="{FD8461F6-49B3-4D1B-B88D-BC85EC10C8C5}" type="pres">
      <dgm:prSet presAssocID="{07EBE68F-8778-44DF-B9FA-9A272BF50808}" presName="desTx" presStyleLbl="alignAccFollowNode1" presStyleIdx="2" presStyleCnt="3">
        <dgm:presLayoutVars>
          <dgm:bulletEnabled val="1"/>
        </dgm:presLayoutVars>
      </dgm:prSet>
      <dgm:spPr/>
    </dgm:pt>
  </dgm:ptLst>
  <dgm:cxnLst>
    <dgm:cxn modelId="{20056402-F771-457F-873C-3E79604A5155}" type="presOf" srcId="{F4B2E17C-CF37-4B97-8517-07E647EEEF25}" destId="{EA4A6C64-0913-4C2C-A0DB-AFCD14F5E20E}" srcOrd="0" destOrd="0" presId="urn:microsoft.com/office/officeart/2005/8/layout/hList1"/>
    <dgm:cxn modelId="{48B98D1C-9CD8-4FD0-8B3D-5B0628706BEA}" srcId="{12E377D1-28BD-40B9-9385-4404B72ACA2D}" destId="{88997094-32BE-407D-B2D4-AAA723CB06AE}" srcOrd="0" destOrd="0" parTransId="{B4741F4E-5A8B-4203-9BC0-396E6F0E55C5}" sibTransId="{E7AA5976-B5A3-4D82-A7D7-D31D166A2100}"/>
    <dgm:cxn modelId="{E5B3F224-952A-4965-98FC-393B9A530D60}" type="presOf" srcId="{07EBE68F-8778-44DF-B9FA-9A272BF50808}" destId="{665A2619-E5F4-4792-9385-8946CD2DD846}" srcOrd="0" destOrd="0" presId="urn:microsoft.com/office/officeart/2005/8/layout/hList1"/>
    <dgm:cxn modelId="{9EB3153C-2310-42E3-B8C4-E322AEE04A1B}" type="presOf" srcId="{BB2F4C78-E68A-4010-8968-BF661B38BF53}" destId="{FD8461F6-49B3-4D1B-B88D-BC85EC10C8C5}" srcOrd="0" destOrd="2" presId="urn:microsoft.com/office/officeart/2005/8/layout/hList1"/>
    <dgm:cxn modelId="{076F683D-93F8-4BDE-B7D0-78A9AA74647F}" srcId="{F4B2E17C-CF37-4B97-8517-07E647EEEF25}" destId="{1ABD9E1C-0222-4328-8D28-1269786748FB}" srcOrd="0" destOrd="0" parTransId="{50DDCBE1-034C-4061-85F4-1BF507EDFD89}" sibTransId="{760946CE-F6FB-4321-B0D4-15DC81DF3A2A}"/>
    <dgm:cxn modelId="{9D1B6C3D-F024-461C-849D-F9BE8F3C848C}" srcId="{07EBE68F-8778-44DF-B9FA-9A272BF50808}" destId="{87463931-4A03-438B-A1B3-9C77D7A27664}" srcOrd="0" destOrd="0" parTransId="{404584C7-B4C1-498F-A2AB-35FC9279EE7D}" sibTransId="{8BBE2A6F-4555-4BF3-8A6D-386652C903D8}"/>
    <dgm:cxn modelId="{655FF85E-AE08-4EF1-992F-BBBA64233C64}" type="presOf" srcId="{87463931-4A03-438B-A1B3-9C77D7A27664}" destId="{FD8461F6-49B3-4D1B-B88D-BC85EC10C8C5}" srcOrd="0" destOrd="0" presId="urn:microsoft.com/office/officeart/2005/8/layout/hList1"/>
    <dgm:cxn modelId="{AF33C869-0B23-4339-B012-527582A02F21}" srcId="{88997094-32BE-407D-B2D4-AAA723CB06AE}" destId="{7EC691B9-BAE1-47C0-84FD-7E5266FF8284}" srcOrd="0" destOrd="0" parTransId="{FF162DB6-9C67-48B6-A546-698D7BA80AAF}" sibTransId="{F3952415-642A-409C-861B-D5A81F08C5BB}"/>
    <dgm:cxn modelId="{89ECCF4C-DE62-4F36-8FE9-578EE6D33783}" srcId="{07EBE68F-8778-44DF-B9FA-9A272BF50808}" destId="{B31EFD53-D6F1-42F3-B750-C0934DC8C707}" srcOrd="1" destOrd="0" parTransId="{45D7F3AF-5B55-426B-9EAA-BC8E0C48BDB2}" sibTransId="{78B3AE64-3825-4C86-8921-12EC2A2C00EE}"/>
    <dgm:cxn modelId="{1D5D0B6F-252D-443F-8FB7-82AAB3B01416}" type="presOf" srcId="{12E377D1-28BD-40B9-9385-4404B72ACA2D}" destId="{B124C59F-B327-41D7-B620-0F50120FAC05}" srcOrd="0" destOrd="0" presId="urn:microsoft.com/office/officeart/2005/8/layout/hList1"/>
    <dgm:cxn modelId="{2B510E75-B564-4BB5-A4C8-961144592250}" srcId="{F4B2E17C-CF37-4B97-8517-07E647EEEF25}" destId="{751087A3-8C95-42A4-A2C3-FD6B23D17C75}" srcOrd="1" destOrd="0" parTransId="{60B5FCD4-74AF-4F70-B84E-E620A134B140}" sibTransId="{DE407363-60A9-4601-A1B2-C2874BDC3906}"/>
    <dgm:cxn modelId="{96C51395-575E-44F6-AD8B-C27362465E65}" type="presOf" srcId="{751087A3-8C95-42A4-A2C3-FD6B23D17C75}" destId="{C150AB68-8690-4D0F-B894-2F23439B3B18}" srcOrd="0" destOrd="1" presId="urn:microsoft.com/office/officeart/2005/8/layout/hList1"/>
    <dgm:cxn modelId="{2D811DB0-B47E-4D2B-A46A-7155C6818058}" type="presOf" srcId="{7EC691B9-BAE1-47C0-84FD-7E5266FF8284}" destId="{7C172518-3156-4661-AA05-56A934C656F9}" srcOrd="0" destOrd="0" presId="urn:microsoft.com/office/officeart/2005/8/layout/hList1"/>
    <dgm:cxn modelId="{58B2F8B8-F005-4A15-AC16-29D170346124}" type="presOf" srcId="{1ABD9E1C-0222-4328-8D28-1269786748FB}" destId="{C150AB68-8690-4D0F-B894-2F23439B3B18}" srcOrd="0" destOrd="0" presId="urn:microsoft.com/office/officeart/2005/8/layout/hList1"/>
    <dgm:cxn modelId="{B501EEC2-3836-4B6B-B47B-D879C8DF6082}" srcId="{12E377D1-28BD-40B9-9385-4404B72ACA2D}" destId="{07EBE68F-8778-44DF-B9FA-9A272BF50808}" srcOrd="2" destOrd="0" parTransId="{69887091-BA2C-457D-AC92-C9651D287167}" sibTransId="{4E0A98E5-EAEA-4242-8E32-9316846811C3}"/>
    <dgm:cxn modelId="{350BA2D5-7B1D-486C-8314-9CF33FB29FF1}" type="presOf" srcId="{B31EFD53-D6F1-42F3-B750-C0934DC8C707}" destId="{FD8461F6-49B3-4D1B-B88D-BC85EC10C8C5}" srcOrd="0" destOrd="1" presId="urn:microsoft.com/office/officeart/2005/8/layout/hList1"/>
    <dgm:cxn modelId="{00695AE3-5624-4A9A-9A16-742BBE4032F4}" srcId="{12E377D1-28BD-40B9-9385-4404B72ACA2D}" destId="{F4B2E17C-CF37-4B97-8517-07E647EEEF25}" srcOrd="1" destOrd="0" parTransId="{BFCDFDDB-E6CE-4596-B5F2-9E012625457F}" sibTransId="{38028083-D733-4F49-BD69-850D24E83F4A}"/>
    <dgm:cxn modelId="{C5DA7FEC-196E-4362-BCE1-F0AF7648BABD}" type="presOf" srcId="{88997094-32BE-407D-B2D4-AAA723CB06AE}" destId="{C7BD7F12-73F3-4200-B009-039891E0B6E2}" srcOrd="0" destOrd="0" presId="urn:microsoft.com/office/officeart/2005/8/layout/hList1"/>
    <dgm:cxn modelId="{6638EBFA-2BFC-4BE7-A6D9-29EBEBEE8164}" srcId="{07EBE68F-8778-44DF-B9FA-9A272BF50808}" destId="{BB2F4C78-E68A-4010-8968-BF661B38BF53}" srcOrd="2" destOrd="0" parTransId="{27CDD215-68E8-463A-AC4E-91498C7B5014}" sibTransId="{A3D3B873-B274-41F9-B339-990B31A067FB}"/>
    <dgm:cxn modelId="{CFA759E6-BEB8-4190-B02B-A908FCD7F1BD}" type="presParOf" srcId="{B124C59F-B327-41D7-B620-0F50120FAC05}" destId="{6F4E5B62-3826-4E3B-BA6C-FA2CE822EA51}" srcOrd="0" destOrd="0" presId="urn:microsoft.com/office/officeart/2005/8/layout/hList1"/>
    <dgm:cxn modelId="{5635CC90-9A06-4064-8A41-DF5BA2AD4494}" type="presParOf" srcId="{6F4E5B62-3826-4E3B-BA6C-FA2CE822EA51}" destId="{C7BD7F12-73F3-4200-B009-039891E0B6E2}" srcOrd="0" destOrd="0" presId="urn:microsoft.com/office/officeart/2005/8/layout/hList1"/>
    <dgm:cxn modelId="{906E152B-7CEF-4CD7-85E6-B47275F5288B}" type="presParOf" srcId="{6F4E5B62-3826-4E3B-BA6C-FA2CE822EA51}" destId="{7C172518-3156-4661-AA05-56A934C656F9}" srcOrd="1" destOrd="0" presId="urn:microsoft.com/office/officeart/2005/8/layout/hList1"/>
    <dgm:cxn modelId="{FD31F92F-1FD6-40E0-9DD9-70D8063AA660}" type="presParOf" srcId="{B124C59F-B327-41D7-B620-0F50120FAC05}" destId="{247126E0-C45E-4A9B-A07A-6BA8436B8B6C}" srcOrd="1" destOrd="0" presId="urn:microsoft.com/office/officeart/2005/8/layout/hList1"/>
    <dgm:cxn modelId="{A255E2EE-D66A-4168-A41D-78AA954A96D6}" type="presParOf" srcId="{B124C59F-B327-41D7-B620-0F50120FAC05}" destId="{40783CB5-4999-4062-944A-917EE4416EAB}" srcOrd="2" destOrd="0" presId="urn:microsoft.com/office/officeart/2005/8/layout/hList1"/>
    <dgm:cxn modelId="{1E6C38CF-4F17-40A1-9087-7323F77F9BCC}" type="presParOf" srcId="{40783CB5-4999-4062-944A-917EE4416EAB}" destId="{EA4A6C64-0913-4C2C-A0DB-AFCD14F5E20E}" srcOrd="0" destOrd="0" presId="urn:microsoft.com/office/officeart/2005/8/layout/hList1"/>
    <dgm:cxn modelId="{3F66EA43-DD33-4B18-A29B-AF063BF67611}" type="presParOf" srcId="{40783CB5-4999-4062-944A-917EE4416EAB}" destId="{C150AB68-8690-4D0F-B894-2F23439B3B18}" srcOrd="1" destOrd="0" presId="urn:microsoft.com/office/officeart/2005/8/layout/hList1"/>
    <dgm:cxn modelId="{46CFFB20-D41A-4925-81F9-FB9041481224}" type="presParOf" srcId="{B124C59F-B327-41D7-B620-0F50120FAC05}" destId="{48A3A40C-C1F4-4921-BDB3-2ACC89EFEFA2}" srcOrd="3" destOrd="0" presId="urn:microsoft.com/office/officeart/2005/8/layout/hList1"/>
    <dgm:cxn modelId="{85BAFEBA-6D4E-4808-884E-40D197D7F16B}" type="presParOf" srcId="{B124C59F-B327-41D7-B620-0F50120FAC05}" destId="{1B9B483E-18A0-4F00-B54A-4D84975827BB}" srcOrd="4" destOrd="0" presId="urn:microsoft.com/office/officeart/2005/8/layout/hList1"/>
    <dgm:cxn modelId="{9F0E8FC6-9075-40D3-A7D7-9A6446D1ED0F}" type="presParOf" srcId="{1B9B483E-18A0-4F00-B54A-4D84975827BB}" destId="{665A2619-E5F4-4792-9385-8946CD2DD846}" srcOrd="0" destOrd="0" presId="urn:microsoft.com/office/officeart/2005/8/layout/hList1"/>
    <dgm:cxn modelId="{6BD879AF-D81B-4A5D-AD97-2710D8FB82AE}" type="presParOf" srcId="{1B9B483E-18A0-4F00-B54A-4D84975827BB}" destId="{FD8461F6-49B3-4D1B-B88D-BC85EC10C8C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5AFCE-939F-45D5-B63B-F189249C5C48}">
      <dsp:nvSpPr>
        <dsp:cNvPr id="0" name=""/>
        <dsp:cNvSpPr/>
      </dsp:nvSpPr>
      <dsp:spPr>
        <a:xfrm>
          <a:off x="0" y="0"/>
          <a:ext cx="4269650" cy="1093103"/>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tx1"/>
              </a:solidFill>
            </a:rPr>
            <a:t>All can learn to read the words</a:t>
          </a:r>
        </a:p>
      </dsp:txBody>
      <dsp:txXfrm>
        <a:off x="32016" y="32016"/>
        <a:ext cx="2962213" cy="1029071"/>
      </dsp:txXfrm>
    </dsp:sp>
    <dsp:sp modelId="{3B14A689-A5A4-4025-897E-290C27160164}">
      <dsp:nvSpPr>
        <dsp:cNvPr id="0" name=""/>
        <dsp:cNvSpPr/>
      </dsp:nvSpPr>
      <dsp:spPr>
        <a:xfrm>
          <a:off x="318837" y="1244923"/>
          <a:ext cx="4269650" cy="1093103"/>
        </a:xfrm>
        <a:prstGeom prst="roundRect">
          <a:avLst>
            <a:gd name="adj" fmla="val 10000"/>
          </a:avLst>
        </a:prstGeom>
        <a:blipFill rotWithShape="1">
          <a:blip xmlns:r="http://schemas.openxmlformats.org/officeDocument/2006/relationships" r:embed="rId1">
            <a:duotone>
              <a:schemeClr val="accent2">
                <a:hueOff val="-317874"/>
                <a:satOff val="-1616"/>
                <a:lumOff val="-931"/>
                <a:alphaOff val="0"/>
                <a:shade val="74000"/>
                <a:satMod val="130000"/>
                <a:lumMod val="90000"/>
              </a:schemeClr>
              <a:schemeClr val="accent2">
                <a:hueOff val="-317874"/>
                <a:satOff val="-1616"/>
                <a:lumOff val="-93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tx1"/>
              </a:solidFill>
            </a:rPr>
            <a:t>Mechanical process</a:t>
          </a:r>
        </a:p>
      </dsp:txBody>
      <dsp:txXfrm>
        <a:off x="350853" y="1276939"/>
        <a:ext cx="3176263" cy="1029071"/>
      </dsp:txXfrm>
    </dsp:sp>
    <dsp:sp modelId="{27181638-2FF6-43FF-BD1A-CC50AB913A06}">
      <dsp:nvSpPr>
        <dsp:cNvPr id="0" name=""/>
        <dsp:cNvSpPr/>
      </dsp:nvSpPr>
      <dsp:spPr>
        <a:xfrm>
          <a:off x="637675" y="2489846"/>
          <a:ext cx="4269650" cy="1093103"/>
        </a:xfrm>
        <a:prstGeom prst="roundRect">
          <a:avLst>
            <a:gd name="adj" fmla="val 10000"/>
          </a:avLst>
        </a:prstGeom>
        <a:blipFill rotWithShape="1">
          <a:blip xmlns:r="http://schemas.openxmlformats.org/officeDocument/2006/relationships" r:embed="rId1">
            <a:duotone>
              <a:schemeClr val="accent2">
                <a:hueOff val="-635748"/>
                <a:satOff val="-3231"/>
                <a:lumOff val="-1862"/>
                <a:alphaOff val="0"/>
                <a:shade val="74000"/>
                <a:satMod val="130000"/>
                <a:lumMod val="90000"/>
              </a:schemeClr>
              <a:schemeClr val="accent2">
                <a:hueOff val="-635748"/>
                <a:satOff val="-3231"/>
                <a:lumOff val="-186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tx1"/>
              </a:solidFill>
            </a:rPr>
            <a:t>Many routes to comprehension</a:t>
          </a:r>
        </a:p>
      </dsp:txBody>
      <dsp:txXfrm>
        <a:off x="669691" y="2521862"/>
        <a:ext cx="3176263" cy="1029071"/>
      </dsp:txXfrm>
    </dsp:sp>
    <dsp:sp modelId="{06208A81-35F4-4EED-932C-EF1643A8D0D5}">
      <dsp:nvSpPr>
        <dsp:cNvPr id="0" name=""/>
        <dsp:cNvSpPr/>
      </dsp:nvSpPr>
      <dsp:spPr>
        <a:xfrm>
          <a:off x="956512" y="3734770"/>
          <a:ext cx="4269650" cy="1093103"/>
        </a:xfrm>
        <a:prstGeom prst="roundRect">
          <a:avLst>
            <a:gd name="adj" fmla="val 10000"/>
          </a:avLst>
        </a:prstGeom>
        <a:blipFill rotWithShape="1">
          <a:blip xmlns:r="http://schemas.openxmlformats.org/officeDocument/2006/relationships" r:embed="rId1">
            <a:duotone>
              <a:schemeClr val="accent2">
                <a:hueOff val="-953622"/>
                <a:satOff val="-4847"/>
                <a:lumOff val="-2794"/>
                <a:alphaOff val="0"/>
                <a:shade val="74000"/>
                <a:satMod val="130000"/>
                <a:lumMod val="90000"/>
              </a:schemeClr>
              <a:schemeClr val="accent2">
                <a:hueOff val="-953622"/>
                <a:satOff val="-4847"/>
                <a:lumOff val="-279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tx1"/>
              </a:solidFill>
            </a:rPr>
            <a:t>Brain plasticity</a:t>
          </a:r>
        </a:p>
      </dsp:txBody>
      <dsp:txXfrm>
        <a:off x="988528" y="3766786"/>
        <a:ext cx="3176263" cy="1029071"/>
      </dsp:txXfrm>
    </dsp:sp>
    <dsp:sp modelId="{CC8D43A6-C64F-4987-89AA-F3F8BE5DB7A9}">
      <dsp:nvSpPr>
        <dsp:cNvPr id="0" name=""/>
        <dsp:cNvSpPr/>
      </dsp:nvSpPr>
      <dsp:spPr>
        <a:xfrm>
          <a:off x="1275350" y="4979693"/>
          <a:ext cx="4269650" cy="1093103"/>
        </a:xfrm>
        <a:prstGeom prst="roundRect">
          <a:avLst>
            <a:gd name="adj" fmla="val 10000"/>
          </a:avLst>
        </a:prstGeom>
        <a:blipFill rotWithShape="1">
          <a:blip xmlns:r="http://schemas.openxmlformats.org/officeDocument/2006/relationships" r:embed="rId1">
            <a:duotone>
              <a:schemeClr val="accent2">
                <a:hueOff val="-1271496"/>
                <a:satOff val="-6463"/>
                <a:lumOff val="-3725"/>
                <a:alphaOff val="0"/>
                <a:shade val="74000"/>
                <a:satMod val="130000"/>
                <a:lumMod val="90000"/>
              </a:schemeClr>
              <a:schemeClr val="accent2">
                <a:hueOff val="-1271496"/>
                <a:satOff val="-6463"/>
                <a:lumOff val="-372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tx1"/>
              </a:solidFill>
            </a:rPr>
            <a:t>Balanced Literacy</a:t>
          </a:r>
        </a:p>
      </dsp:txBody>
      <dsp:txXfrm>
        <a:off x="1307366" y="5011709"/>
        <a:ext cx="3176263" cy="1029071"/>
      </dsp:txXfrm>
    </dsp:sp>
    <dsp:sp modelId="{1306694A-2E8F-48A8-A45E-6F439F6D4C30}">
      <dsp:nvSpPr>
        <dsp:cNvPr id="0" name=""/>
        <dsp:cNvSpPr/>
      </dsp:nvSpPr>
      <dsp:spPr>
        <a:xfrm>
          <a:off x="3559133" y="798572"/>
          <a:ext cx="710517" cy="710517"/>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718999" y="798572"/>
        <a:ext cx="390785" cy="534664"/>
      </dsp:txXfrm>
    </dsp:sp>
    <dsp:sp modelId="{E5741DAA-37F5-488B-B373-4A3398F878E5}">
      <dsp:nvSpPr>
        <dsp:cNvPr id="0" name=""/>
        <dsp:cNvSpPr/>
      </dsp:nvSpPr>
      <dsp:spPr>
        <a:xfrm>
          <a:off x="3877971" y="2043496"/>
          <a:ext cx="710517" cy="710517"/>
        </a:xfrm>
        <a:prstGeom prst="downArrow">
          <a:avLst>
            <a:gd name="adj1" fmla="val 55000"/>
            <a:gd name="adj2" fmla="val 45000"/>
          </a:avLst>
        </a:prstGeom>
        <a:solidFill>
          <a:schemeClr val="accent2">
            <a:tint val="40000"/>
            <a:alpha val="90000"/>
            <a:hueOff val="-268478"/>
            <a:satOff val="-4671"/>
            <a:lumOff val="-451"/>
            <a:alphaOff val="0"/>
          </a:schemeClr>
        </a:solidFill>
        <a:ln w="9525" cap="rnd" cmpd="sng" algn="ctr">
          <a:solidFill>
            <a:schemeClr val="accent2">
              <a:tint val="40000"/>
              <a:alpha val="90000"/>
              <a:hueOff val="-268478"/>
              <a:satOff val="-4671"/>
              <a:lumOff val="-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037837" y="2043496"/>
        <a:ext cx="390785" cy="534664"/>
      </dsp:txXfrm>
    </dsp:sp>
    <dsp:sp modelId="{19C3339C-8345-4279-8DAB-FEB2B83F66A7}">
      <dsp:nvSpPr>
        <dsp:cNvPr id="0" name=""/>
        <dsp:cNvSpPr/>
      </dsp:nvSpPr>
      <dsp:spPr>
        <a:xfrm>
          <a:off x="4196808" y="3270201"/>
          <a:ext cx="710517" cy="710517"/>
        </a:xfrm>
        <a:prstGeom prst="downArrow">
          <a:avLst>
            <a:gd name="adj1" fmla="val 55000"/>
            <a:gd name="adj2" fmla="val 45000"/>
          </a:avLst>
        </a:prstGeom>
        <a:solidFill>
          <a:schemeClr val="accent2">
            <a:tint val="40000"/>
            <a:alpha val="90000"/>
            <a:hueOff val="-536955"/>
            <a:satOff val="-9343"/>
            <a:lumOff val="-903"/>
            <a:alphaOff val="0"/>
          </a:schemeClr>
        </a:solidFill>
        <a:ln w="9525" cap="rnd" cmpd="sng" algn="ctr">
          <a:solidFill>
            <a:schemeClr val="accent2">
              <a:tint val="40000"/>
              <a:alpha val="90000"/>
              <a:hueOff val="-536955"/>
              <a:satOff val="-9343"/>
              <a:lumOff val="-9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356674" y="3270201"/>
        <a:ext cx="390785" cy="534664"/>
      </dsp:txXfrm>
    </dsp:sp>
    <dsp:sp modelId="{8DB4B150-5AFD-4C91-B89A-71052FD8D57E}">
      <dsp:nvSpPr>
        <dsp:cNvPr id="0" name=""/>
        <dsp:cNvSpPr/>
      </dsp:nvSpPr>
      <dsp:spPr>
        <a:xfrm>
          <a:off x="4515646" y="4527270"/>
          <a:ext cx="710517" cy="710517"/>
        </a:xfrm>
        <a:prstGeom prst="downArrow">
          <a:avLst>
            <a:gd name="adj1" fmla="val 55000"/>
            <a:gd name="adj2" fmla="val 45000"/>
          </a:avLst>
        </a:prstGeom>
        <a:solidFill>
          <a:schemeClr val="accent2">
            <a:tint val="40000"/>
            <a:alpha val="90000"/>
            <a:hueOff val="-805433"/>
            <a:satOff val="-14014"/>
            <a:lumOff val="-1354"/>
            <a:alphaOff val="0"/>
          </a:schemeClr>
        </a:solidFill>
        <a:ln w="9525" cap="rnd" cmpd="sng" algn="ctr">
          <a:solidFill>
            <a:schemeClr val="accent2">
              <a:tint val="40000"/>
              <a:alpha val="90000"/>
              <a:hueOff val="-805433"/>
              <a:satOff val="-14014"/>
              <a:lumOff val="-13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675512" y="4527270"/>
        <a:ext cx="390785" cy="534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A6B97-14EA-4378-BDD8-35E0E2F8FCBE}">
      <dsp:nvSpPr>
        <dsp:cNvPr id="0" name=""/>
        <dsp:cNvSpPr/>
      </dsp:nvSpPr>
      <dsp:spPr>
        <a:xfrm>
          <a:off x="816490" y="28679"/>
          <a:ext cx="737123" cy="73712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491AB-DABC-4DFD-AFD0-DD65577B4D52}">
      <dsp:nvSpPr>
        <dsp:cNvPr id="0" name=""/>
        <dsp:cNvSpPr/>
      </dsp:nvSpPr>
      <dsp:spPr>
        <a:xfrm>
          <a:off x="971286" y="183475"/>
          <a:ext cx="427531" cy="427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CACE99-8A3B-434A-84C0-E9934ABBAD95}">
      <dsp:nvSpPr>
        <dsp:cNvPr id="0" name=""/>
        <dsp:cNvSpPr/>
      </dsp:nvSpPr>
      <dsp:spPr>
        <a:xfrm>
          <a:off x="1711569" y="28679"/>
          <a:ext cx="1737505" cy="73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Baby brains</a:t>
          </a:r>
        </a:p>
      </dsp:txBody>
      <dsp:txXfrm>
        <a:off x="1711569" y="28679"/>
        <a:ext cx="1737505" cy="737123"/>
      </dsp:txXfrm>
    </dsp:sp>
    <dsp:sp modelId="{CD9080CD-823E-4548-A333-C2809E6B1A41}">
      <dsp:nvSpPr>
        <dsp:cNvPr id="0" name=""/>
        <dsp:cNvSpPr/>
      </dsp:nvSpPr>
      <dsp:spPr>
        <a:xfrm>
          <a:off x="3751822" y="28679"/>
          <a:ext cx="737123" cy="73712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9B2FD-C91F-47C3-8EC6-16D94E09BC70}">
      <dsp:nvSpPr>
        <dsp:cNvPr id="0" name=""/>
        <dsp:cNvSpPr/>
      </dsp:nvSpPr>
      <dsp:spPr>
        <a:xfrm>
          <a:off x="3906618" y="183475"/>
          <a:ext cx="427531" cy="4275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E3F289-B5B4-4410-B733-9B8FF3F0DE68}">
      <dsp:nvSpPr>
        <dsp:cNvPr id="0" name=""/>
        <dsp:cNvSpPr/>
      </dsp:nvSpPr>
      <dsp:spPr>
        <a:xfrm>
          <a:off x="4646900" y="28679"/>
          <a:ext cx="1737505" cy="73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Language hardwiring</a:t>
          </a:r>
        </a:p>
      </dsp:txBody>
      <dsp:txXfrm>
        <a:off x="4646900" y="28679"/>
        <a:ext cx="1737505" cy="737123"/>
      </dsp:txXfrm>
    </dsp:sp>
    <dsp:sp modelId="{A95C5D0B-B84E-4DAC-ADDE-C867F94B1F01}">
      <dsp:nvSpPr>
        <dsp:cNvPr id="0" name=""/>
        <dsp:cNvSpPr/>
      </dsp:nvSpPr>
      <dsp:spPr>
        <a:xfrm>
          <a:off x="816490" y="1350172"/>
          <a:ext cx="737123" cy="73712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43EE8-9E16-4816-8058-B8811624747A}">
      <dsp:nvSpPr>
        <dsp:cNvPr id="0" name=""/>
        <dsp:cNvSpPr/>
      </dsp:nvSpPr>
      <dsp:spPr>
        <a:xfrm>
          <a:off x="971286" y="1504968"/>
          <a:ext cx="427531" cy="4275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F3060D-44B1-4DBB-A6A0-3B541000B31A}">
      <dsp:nvSpPr>
        <dsp:cNvPr id="0" name=""/>
        <dsp:cNvSpPr/>
      </dsp:nvSpPr>
      <dsp:spPr>
        <a:xfrm>
          <a:off x="1711569" y="1350172"/>
          <a:ext cx="1737505" cy="73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Brains slow down</a:t>
          </a:r>
        </a:p>
      </dsp:txBody>
      <dsp:txXfrm>
        <a:off x="1711569" y="1350172"/>
        <a:ext cx="1737505" cy="737123"/>
      </dsp:txXfrm>
    </dsp:sp>
    <dsp:sp modelId="{8CC17081-40C8-40B1-80D4-672D1923FE5D}">
      <dsp:nvSpPr>
        <dsp:cNvPr id="0" name=""/>
        <dsp:cNvSpPr/>
      </dsp:nvSpPr>
      <dsp:spPr>
        <a:xfrm>
          <a:off x="3751822" y="1350172"/>
          <a:ext cx="737123" cy="73712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29136-BF93-4058-900C-B6F0FF8870DA}">
      <dsp:nvSpPr>
        <dsp:cNvPr id="0" name=""/>
        <dsp:cNvSpPr/>
      </dsp:nvSpPr>
      <dsp:spPr>
        <a:xfrm>
          <a:off x="3906618" y="1504968"/>
          <a:ext cx="427531" cy="4275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E13D63-40F4-4AC0-ADD4-A4B86C54FB03}">
      <dsp:nvSpPr>
        <dsp:cNvPr id="0" name=""/>
        <dsp:cNvSpPr/>
      </dsp:nvSpPr>
      <dsp:spPr>
        <a:xfrm>
          <a:off x="4646900" y="1350172"/>
          <a:ext cx="1737505" cy="73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Synaptic pruning</a:t>
          </a:r>
        </a:p>
      </dsp:txBody>
      <dsp:txXfrm>
        <a:off x="4646900" y="1350172"/>
        <a:ext cx="1737505" cy="737123"/>
      </dsp:txXfrm>
    </dsp:sp>
    <dsp:sp modelId="{EFFDD708-B69C-494A-9BE2-DE02FF2991C5}">
      <dsp:nvSpPr>
        <dsp:cNvPr id="0" name=""/>
        <dsp:cNvSpPr/>
      </dsp:nvSpPr>
      <dsp:spPr>
        <a:xfrm>
          <a:off x="816490" y="2671665"/>
          <a:ext cx="737123" cy="73712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7EA16-FCDF-4CFD-A523-4DC7F951C45A}">
      <dsp:nvSpPr>
        <dsp:cNvPr id="0" name=""/>
        <dsp:cNvSpPr/>
      </dsp:nvSpPr>
      <dsp:spPr>
        <a:xfrm>
          <a:off x="971286" y="2826461"/>
          <a:ext cx="427531" cy="4275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8165BF-E349-4BBF-9049-5C2CA45F5F9A}">
      <dsp:nvSpPr>
        <dsp:cNvPr id="0" name=""/>
        <dsp:cNvSpPr/>
      </dsp:nvSpPr>
      <dsp:spPr>
        <a:xfrm>
          <a:off x="1711569" y="2671665"/>
          <a:ext cx="1737505" cy="73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Fluid vs. crystal IQ</a:t>
          </a:r>
        </a:p>
      </dsp:txBody>
      <dsp:txXfrm>
        <a:off x="1711569" y="2671665"/>
        <a:ext cx="1737505" cy="737123"/>
      </dsp:txXfrm>
    </dsp:sp>
    <dsp:sp modelId="{5673547C-8C9F-4C09-A88C-11A797700269}">
      <dsp:nvSpPr>
        <dsp:cNvPr id="0" name=""/>
        <dsp:cNvSpPr/>
      </dsp:nvSpPr>
      <dsp:spPr>
        <a:xfrm>
          <a:off x="3751822" y="2671665"/>
          <a:ext cx="737123" cy="73712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9D692-27C2-4506-9E1B-828C18FC5380}">
      <dsp:nvSpPr>
        <dsp:cNvPr id="0" name=""/>
        <dsp:cNvSpPr/>
      </dsp:nvSpPr>
      <dsp:spPr>
        <a:xfrm>
          <a:off x="3906618" y="2826461"/>
          <a:ext cx="427531" cy="4275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826C5-24BA-484C-92EA-4D76A9E5F187}">
      <dsp:nvSpPr>
        <dsp:cNvPr id="0" name=""/>
        <dsp:cNvSpPr/>
      </dsp:nvSpPr>
      <dsp:spPr>
        <a:xfrm>
          <a:off x="4646900" y="2671665"/>
          <a:ext cx="1737505" cy="73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Time Sensitivity</a:t>
          </a:r>
        </a:p>
      </dsp:txBody>
      <dsp:txXfrm>
        <a:off x="4646900" y="2671665"/>
        <a:ext cx="1737505" cy="737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8B11B-6F2E-4BCC-829E-42409BE41883}">
      <dsp:nvSpPr>
        <dsp:cNvPr id="0" name=""/>
        <dsp:cNvSpPr/>
      </dsp:nvSpPr>
      <dsp:spPr>
        <a:xfrm>
          <a:off x="871201" y="-30245"/>
          <a:ext cx="4545734" cy="4545734"/>
        </a:xfrm>
        <a:prstGeom prst="circularArrow">
          <a:avLst>
            <a:gd name="adj1" fmla="val 5544"/>
            <a:gd name="adj2" fmla="val 330680"/>
            <a:gd name="adj3" fmla="val 14524715"/>
            <a:gd name="adj4" fmla="val 16945122"/>
            <a:gd name="adj5" fmla="val 5757"/>
          </a:avLst>
        </a:prstGeom>
        <a:solidFill>
          <a:schemeClr val="accent5">
            <a:lumMod val="75000"/>
          </a:schemeClr>
        </a:solidFill>
        <a:ln>
          <a:solidFill>
            <a:schemeClr val="accent5">
              <a:lumMod val="50000"/>
            </a:schemeClr>
          </a:solidFill>
        </a:ln>
        <a:effectLst/>
      </dsp:spPr>
      <dsp:style>
        <a:lnRef idx="0">
          <a:scrgbClr r="0" g="0" b="0"/>
        </a:lnRef>
        <a:fillRef idx="1">
          <a:scrgbClr r="0" g="0" b="0"/>
        </a:fillRef>
        <a:effectRef idx="0">
          <a:scrgbClr r="0" g="0" b="0"/>
        </a:effectRef>
        <a:fontRef idx="minor"/>
      </dsp:style>
    </dsp:sp>
    <dsp:sp modelId="{337855E9-FC9C-49EC-BC15-6E9BC8AB1488}">
      <dsp:nvSpPr>
        <dsp:cNvPr id="0" name=""/>
        <dsp:cNvSpPr/>
      </dsp:nvSpPr>
      <dsp:spPr>
        <a:xfrm>
          <a:off x="2440952" y="1629"/>
          <a:ext cx="1406233" cy="703116"/>
        </a:xfrm>
        <a:prstGeom prst="roundRect">
          <a:avLst/>
        </a:prstGeom>
        <a:solidFill>
          <a:schemeClr val="accent1">
            <a:lumMod val="5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mn-lt"/>
              <a:ea typeface="+mn-ea"/>
              <a:cs typeface="+mn-cs"/>
            </a:rPr>
            <a:t>Vocabulary</a:t>
          </a:r>
        </a:p>
      </dsp:txBody>
      <dsp:txXfrm>
        <a:off x="2475275" y="35952"/>
        <a:ext cx="1337587" cy="634470"/>
      </dsp:txXfrm>
    </dsp:sp>
    <dsp:sp modelId="{A810CDC2-10EC-4E9F-9D67-389527BE116E}">
      <dsp:nvSpPr>
        <dsp:cNvPr id="0" name=""/>
        <dsp:cNvSpPr/>
      </dsp:nvSpPr>
      <dsp:spPr>
        <a:xfrm>
          <a:off x="3956516" y="731487"/>
          <a:ext cx="1406233" cy="703116"/>
        </a:xfrm>
        <a:prstGeom prst="roundRect">
          <a:avLst/>
        </a:prstGeom>
        <a:solidFill>
          <a:schemeClr val="accent2">
            <a:lumMod val="5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Word</a:t>
          </a:r>
        </a:p>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Recognition</a:t>
          </a:r>
          <a:endParaRPr lang="en-US" sz="1600" b="1" kern="1200" dirty="0">
            <a:solidFill>
              <a:srgbClr val="FFFFFF"/>
            </a:solidFill>
            <a:latin typeface="+mn-lt"/>
            <a:ea typeface="+mn-ea"/>
            <a:cs typeface="+mn-cs"/>
          </a:endParaRPr>
        </a:p>
      </dsp:txBody>
      <dsp:txXfrm>
        <a:off x="3990839" y="765810"/>
        <a:ext cx="1337587" cy="634470"/>
      </dsp:txXfrm>
    </dsp:sp>
    <dsp:sp modelId="{8AE969B0-3013-4E4E-9E35-AF112E85107B}">
      <dsp:nvSpPr>
        <dsp:cNvPr id="0" name=""/>
        <dsp:cNvSpPr/>
      </dsp:nvSpPr>
      <dsp:spPr>
        <a:xfrm>
          <a:off x="4330829" y="2371461"/>
          <a:ext cx="1406233" cy="703116"/>
        </a:xfrm>
        <a:prstGeom prst="roundRect">
          <a:avLst/>
        </a:prstGeom>
        <a:solidFill>
          <a:schemeClr val="accent3">
            <a:lumMod val="5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Accuracy</a:t>
          </a:r>
          <a:endParaRPr lang="en-US" sz="1600" b="1" kern="1200" dirty="0">
            <a:solidFill>
              <a:srgbClr val="FFFFFF"/>
            </a:solidFill>
            <a:latin typeface="+mn-lt"/>
            <a:ea typeface="+mn-ea"/>
            <a:cs typeface="+mn-cs"/>
          </a:endParaRPr>
        </a:p>
      </dsp:txBody>
      <dsp:txXfrm>
        <a:off x="4365152" y="2405784"/>
        <a:ext cx="1337587" cy="634470"/>
      </dsp:txXfrm>
    </dsp:sp>
    <dsp:sp modelId="{E133C700-C9F7-406C-9D86-24DB98A330CA}">
      <dsp:nvSpPr>
        <dsp:cNvPr id="0" name=""/>
        <dsp:cNvSpPr/>
      </dsp:nvSpPr>
      <dsp:spPr>
        <a:xfrm>
          <a:off x="3282026" y="3686619"/>
          <a:ext cx="1406233" cy="703116"/>
        </a:xfrm>
        <a:prstGeom prst="roundRect">
          <a:avLst/>
        </a:prstGeom>
        <a:solidFill>
          <a:schemeClr val="accent4">
            <a:lumMod val="5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Rate</a:t>
          </a:r>
          <a:endParaRPr lang="en-US" sz="1600" b="1" kern="1200" dirty="0">
            <a:solidFill>
              <a:srgbClr val="FFFFFF"/>
            </a:solidFill>
            <a:latin typeface="+mn-lt"/>
            <a:ea typeface="+mn-ea"/>
            <a:cs typeface="+mn-cs"/>
          </a:endParaRPr>
        </a:p>
      </dsp:txBody>
      <dsp:txXfrm>
        <a:off x="3316349" y="3720942"/>
        <a:ext cx="1337587" cy="634470"/>
      </dsp:txXfrm>
    </dsp:sp>
    <dsp:sp modelId="{9865E452-7E58-4085-9BA6-6382BA7EC376}">
      <dsp:nvSpPr>
        <dsp:cNvPr id="0" name=""/>
        <dsp:cNvSpPr/>
      </dsp:nvSpPr>
      <dsp:spPr>
        <a:xfrm>
          <a:off x="1599877" y="3686619"/>
          <a:ext cx="1406233" cy="703116"/>
        </a:xfrm>
        <a:prstGeom prst="roundRect">
          <a:avLst/>
        </a:prstGeom>
        <a:solidFill>
          <a:schemeClr val="accent6">
            <a:lumMod val="5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Fluency</a:t>
          </a:r>
          <a:endParaRPr lang="en-US" sz="1600" b="1" kern="1200" dirty="0">
            <a:solidFill>
              <a:srgbClr val="FFFFFF"/>
            </a:solidFill>
            <a:latin typeface="+mn-lt"/>
            <a:ea typeface="+mn-ea"/>
            <a:cs typeface="+mn-cs"/>
          </a:endParaRPr>
        </a:p>
      </dsp:txBody>
      <dsp:txXfrm>
        <a:off x="1634200" y="3720942"/>
        <a:ext cx="1337587" cy="634470"/>
      </dsp:txXfrm>
    </dsp:sp>
    <dsp:sp modelId="{C1808569-FAEF-437E-8B7B-8A21C0F0586E}">
      <dsp:nvSpPr>
        <dsp:cNvPr id="0" name=""/>
        <dsp:cNvSpPr/>
      </dsp:nvSpPr>
      <dsp:spPr>
        <a:xfrm>
          <a:off x="551074" y="2371461"/>
          <a:ext cx="1406233" cy="703116"/>
        </a:xfrm>
        <a:prstGeom prst="roundRect">
          <a:avLst/>
        </a:prstGeom>
        <a:solidFill>
          <a:schemeClr val="tx1">
            <a:lumMod val="95000"/>
            <a:lumOff val="5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Reading</a:t>
          </a:r>
        </a:p>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Success</a:t>
          </a:r>
          <a:endParaRPr lang="en-US" sz="1600" b="1" kern="1200" dirty="0">
            <a:solidFill>
              <a:srgbClr val="FFFFFF"/>
            </a:solidFill>
            <a:latin typeface="+mn-lt"/>
            <a:ea typeface="+mn-ea"/>
            <a:cs typeface="+mn-cs"/>
          </a:endParaRPr>
        </a:p>
      </dsp:txBody>
      <dsp:txXfrm>
        <a:off x="585397" y="2405784"/>
        <a:ext cx="1337587" cy="634470"/>
      </dsp:txXfrm>
    </dsp:sp>
    <dsp:sp modelId="{CC937924-E0DB-4DCD-96CA-C29F2B15B032}">
      <dsp:nvSpPr>
        <dsp:cNvPr id="0" name=""/>
        <dsp:cNvSpPr/>
      </dsp:nvSpPr>
      <dsp:spPr>
        <a:xfrm>
          <a:off x="925387" y="731487"/>
          <a:ext cx="1406233" cy="703116"/>
        </a:xfrm>
        <a:prstGeom prst="roundRect">
          <a:avLst/>
        </a:prstGeom>
        <a:solidFill>
          <a:schemeClr val="tx2">
            <a:lumMod val="90000"/>
            <a:lumOff val="1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n-lt"/>
              <a:ea typeface="+mn-ea"/>
              <a:cs typeface="+mn-cs"/>
            </a:rPr>
            <a:t>Reading Volume</a:t>
          </a:r>
          <a:endParaRPr lang="en-US" sz="1600" b="1" kern="1200" dirty="0">
            <a:solidFill>
              <a:srgbClr val="FFFFFF"/>
            </a:solidFill>
            <a:latin typeface="+mn-lt"/>
            <a:ea typeface="+mn-ea"/>
            <a:cs typeface="+mn-cs"/>
          </a:endParaRPr>
        </a:p>
      </dsp:txBody>
      <dsp:txXfrm>
        <a:off x="959710" y="765810"/>
        <a:ext cx="1337587" cy="634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D7F12-73F3-4200-B009-039891E0B6E2}">
      <dsp:nvSpPr>
        <dsp:cNvPr id="0" name=""/>
        <dsp:cNvSpPr/>
      </dsp:nvSpPr>
      <dsp:spPr>
        <a:xfrm>
          <a:off x="2250" y="29382"/>
          <a:ext cx="2194023" cy="819356"/>
        </a:xfrm>
        <a:prstGeom prst="rect">
          <a:avLst/>
        </a:prstGeom>
        <a:solidFill>
          <a:schemeClr val="accent2">
            <a:lumMod val="5000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baseline="0" dirty="0"/>
            <a:t>phonemic awareness</a:t>
          </a:r>
          <a:endParaRPr lang="en-US" sz="2400" kern="1200" dirty="0"/>
        </a:p>
      </dsp:txBody>
      <dsp:txXfrm>
        <a:off x="2250" y="29382"/>
        <a:ext cx="2194023" cy="819356"/>
      </dsp:txXfrm>
    </dsp:sp>
    <dsp:sp modelId="{7C172518-3156-4661-AA05-56A934C656F9}">
      <dsp:nvSpPr>
        <dsp:cNvPr id="0" name=""/>
        <dsp:cNvSpPr/>
      </dsp:nvSpPr>
      <dsp:spPr>
        <a:xfrm>
          <a:off x="2250" y="848738"/>
          <a:ext cx="2194023" cy="1996762"/>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ability to hear, identify, and manipulate word sounds</a:t>
          </a:r>
          <a:endParaRPr lang="en-US" sz="2400" kern="1200" dirty="0"/>
        </a:p>
      </dsp:txBody>
      <dsp:txXfrm>
        <a:off x="2250" y="848738"/>
        <a:ext cx="2194023" cy="1996762"/>
      </dsp:txXfrm>
    </dsp:sp>
    <dsp:sp modelId="{EA4A6C64-0913-4C2C-A0DB-AFCD14F5E20E}">
      <dsp:nvSpPr>
        <dsp:cNvPr id="0" name=""/>
        <dsp:cNvSpPr/>
      </dsp:nvSpPr>
      <dsp:spPr>
        <a:xfrm>
          <a:off x="2503436" y="29382"/>
          <a:ext cx="2194023" cy="819356"/>
        </a:xfrm>
        <a:prstGeom prst="rect">
          <a:avLst/>
        </a:prstGeom>
        <a:solidFill>
          <a:schemeClr val="accent5">
            <a:lumMod val="50000"/>
          </a:schemeClr>
        </a:solidFill>
        <a:ln w="15875" cap="rnd" cmpd="sng" algn="ctr">
          <a:solidFill>
            <a:schemeClr val="accent5">
              <a:hueOff val="1226052"/>
              <a:satOff val="-4166"/>
              <a:lumOff val="-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baseline="0" dirty="0"/>
            <a:t>phonological awareness</a:t>
          </a:r>
          <a:endParaRPr lang="en-US" sz="2400" kern="1200" dirty="0"/>
        </a:p>
      </dsp:txBody>
      <dsp:txXfrm>
        <a:off x="2503436" y="29382"/>
        <a:ext cx="2194023" cy="819356"/>
      </dsp:txXfrm>
    </dsp:sp>
    <dsp:sp modelId="{C150AB68-8690-4D0F-B894-2F23439B3B18}">
      <dsp:nvSpPr>
        <dsp:cNvPr id="0" name=""/>
        <dsp:cNvSpPr/>
      </dsp:nvSpPr>
      <dsp:spPr>
        <a:xfrm>
          <a:off x="2503436" y="848738"/>
          <a:ext cx="2194023" cy="1996762"/>
        </a:xfrm>
        <a:prstGeom prst="rect">
          <a:avLst/>
        </a:prstGeom>
        <a:solidFill>
          <a:schemeClr val="accent5">
            <a:tint val="40000"/>
            <a:alpha val="90000"/>
            <a:hueOff val="1366402"/>
            <a:satOff val="-4749"/>
            <a:lumOff val="-1346"/>
            <a:alphaOff val="0"/>
          </a:schemeClr>
        </a:solidFill>
        <a:ln w="15875" cap="rnd" cmpd="sng" algn="ctr">
          <a:solidFill>
            <a:schemeClr val="accent5">
              <a:tint val="40000"/>
              <a:alpha val="90000"/>
              <a:hueOff val="1366402"/>
              <a:satOff val="-4749"/>
              <a:lumOff val="-1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a:t>letter-sound knowledge </a:t>
          </a:r>
          <a:endParaRPr lang="en-US" sz="2400" kern="1200"/>
        </a:p>
        <a:p>
          <a:pPr marL="228600" lvl="1" indent="-228600" algn="l" defTabSz="1066800">
            <a:lnSpc>
              <a:spcPct val="90000"/>
            </a:lnSpc>
            <a:spcBef>
              <a:spcPct val="0"/>
            </a:spcBef>
            <a:spcAft>
              <a:spcPct val="15000"/>
            </a:spcAft>
            <a:buChar char="•"/>
          </a:pPr>
          <a:r>
            <a:rPr lang="en-US" sz="2400" kern="1200" baseline="0"/>
            <a:t>necessary for phonics instruction</a:t>
          </a:r>
          <a:endParaRPr lang="en-US" sz="2400" kern="1200"/>
        </a:p>
      </dsp:txBody>
      <dsp:txXfrm>
        <a:off x="2503436" y="848738"/>
        <a:ext cx="2194023" cy="1996762"/>
      </dsp:txXfrm>
    </dsp:sp>
    <dsp:sp modelId="{665A2619-E5F4-4792-9385-8946CD2DD846}">
      <dsp:nvSpPr>
        <dsp:cNvPr id="0" name=""/>
        <dsp:cNvSpPr/>
      </dsp:nvSpPr>
      <dsp:spPr>
        <a:xfrm>
          <a:off x="5004623" y="29382"/>
          <a:ext cx="2194023" cy="819356"/>
        </a:xfrm>
        <a:prstGeom prst="rect">
          <a:avLst/>
        </a:prstGeom>
        <a:solidFill>
          <a:schemeClr val="accent6">
            <a:lumMod val="50000"/>
          </a:schemeClr>
        </a:solidFill>
        <a:ln w="15875" cap="rnd" cmpd="sng" algn="ctr">
          <a:solidFill>
            <a:schemeClr val="accent5">
              <a:hueOff val="2452103"/>
              <a:satOff val="-8331"/>
              <a:lumOff val="-1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baseline="0"/>
            <a:t>phonics</a:t>
          </a:r>
          <a:endParaRPr lang="en-US" sz="2400" kern="1200"/>
        </a:p>
      </dsp:txBody>
      <dsp:txXfrm>
        <a:off x="5004623" y="29382"/>
        <a:ext cx="2194023" cy="819356"/>
      </dsp:txXfrm>
    </dsp:sp>
    <dsp:sp modelId="{FD8461F6-49B3-4D1B-B88D-BC85EC10C8C5}">
      <dsp:nvSpPr>
        <dsp:cNvPr id="0" name=""/>
        <dsp:cNvSpPr/>
      </dsp:nvSpPr>
      <dsp:spPr>
        <a:xfrm>
          <a:off x="5004623" y="848738"/>
          <a:ext cx="2194023" cy="1996762"/>
        </a:xfrm>
        <a:prstGeom prst="rect">
          <a:avLst/>
        </a:prstGeom>
        <a:solidFill>
          <a:schemeClr val="accent5">
            <a:tint val="40000"/>
            <a:alpha val="90000"/>
            <a:hueOff val="2732803"/>
            <a:satOff val="-9498"/>
            <a:lumOff val="-2691"/>
            <a:alphaOff val="0"/>
          </a:schemeClr>
        </a:solidFill>
        <a:ln w="15875" cap="rnd" cmpd="sng" algn="ctr">
          <a:solidFill>
            <a:schemeClr val="accent5">
              <a:tint val="40000"/>
              <a:alpha val="90000"/>
              <a:hueOff val="2732803"/>
              <a:satOff val="-9498"/>
              <a:lumOff val="-2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code we use to spell and read words</a:t>
          </a:r>
          <a:endParaRPr lang="en-US" sz="2400" kern="1200" dirty="0"/>
        </a:p>
        <a:p>
          <a:pPr marL="228600" lvl="1" indent="-228600" algn="l" defTabSz="1066800">
            <a:lnSpc>
              <a:spcPct val="90000"/>
            </a:lnSpc>
            <a:spcBef>
              <a:spcPct val="0"/>
            </a:spcBef>
            <a:spcAft>
              <a:spcPct val="15000"/>
            </a:spcAft>
            <a:buChar char="•"/>
          </a:pPr>
          <a:r>
            <a:rPr lang="en-US" sz="2400" kern="1200" baseline="0"/>
            <a:t>decoding</a:t>
          </a:r>
          <a:endParaRPr lang="en-US" sz="2400" kern="1200"/>
        </a:p>
        <a:p>
          <a:pPr marL="228600" lvl="1" indent="-228600" algn="l" defTabSz="1066800">
            <a:lnSpc>
              <a:spcPct val="90000"/>
            </a:lnSpc>
            <a:spcBef>
              <a:spcPct val="0"/>
            </a:spcBef>
            <a:spcAft>
              <a:spcPct val="15000"/>
            </a:spcAft>
            <a:buChar char="•"/>
          </a:pPr>
          <a:r>
            <a:rPr lang="en-US" sz="2400" kern="1200" baseline="0" dirty="0"/>
            <a:t>artificial</a:t>
          </a:r>
          <a:endParaRPr lang="en-US" sz="2400" kern="1200" dirty="0"/>
        </a:p>
      </dsp:txBody>
      <dsp:txXfrm>
        <a:off x="5004623" y="848738"/>
        <a:ext cx="2194023" cy="19967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pPr/>
              <a:t>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pPr/>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3C1CD0-D833-4B0D-BF33-74A8E63C0B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17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Kids love to read…even out loud.  Just need proper support.</a:t>
            </a:r>
          </a:p>
        </p:txBody>
      </p:sp>
      <p:sp>
        <p:nvSpPr>
          <p:cNvPr id="4" name="Slide Number Placeholder 3"/>
          <p:cNvSpPr>
            <a:spLocks noGrp="1"/>
          </p:cNvSpPr>
          <p:nvPr>
            <p:ph type="sldNum" sz="quarter" idx="5"/>
          </p:nvPr>
        </p:nvSpPr>
        <p:spPr/>
        <p:txBody>
          <a:bodyPr/>
          <a:lstStyle/>
          <a:p>
            <a:fld id="{EF3C1CD0-D833-4B0D-BF33-74A8E63C0BDA}" type="slidenum">
              <a:rPr lang="en-US" smtClean="0"/>
              <a:pPr/>
              <a:t>10</a:t>
            </a:fld>
            <a:endParaRPr lang="en-US"/>
          </a:p>
        </p:txBody>
      </p:sp>
    </p:spTree>
    <p:extLst>
      <p:ext uri="{BB962C8B-B14F-4D97-AF65-F5344CB8AC3E}">
        <p14:creationId xmlns:p14="http://schemas.microsoft.com/office/powerpoint/2010/main" val="43624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Humans have been developing language skills for 60,000-200,000 years.  We do it naturally when exposed to enough interactive spoken language.  But reading is a recent event that is entirely synthetic.  No one part of the brain has evolved to support “reading.”  Instead, many parts of the brain must work together to get meaning from the written word.  And that means that many things can go wrong.  It also means that we need to show children how the “code” works in a systematic and orderly way rather than expecting them to figure out what took humans thousands of years to develop. </a:t>
            </a:r>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11</a:t>
            </a:fld>
            <a:endParaRPr lang="en-US"/>
          </a:p>
        </p:txBody>
      </p:sp>
    </p:spTree>
    <p:extLst>
      <p:ext uri="{BB962C8B-B14F-4D97-AF65-F5344CB8AC3E}">
        <p14:creationId xmlns:p14="http://schemas.microsoft.com/office/powerpoint/2010/main" val="339239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Super computer baby brains are hardwired for learning language.  Listening to streams of sounds to determine words.  Our brains slow down as we age, but we trade fluid intelligence for crystal intelligence.  “Use it or lose it” and the language development time factor.  Hearing/reading—not seeing/reading connection.  Sound-symbol relationship.  How much you understand of what you hear is directly related to how much you understand when you read.</a:t>
            </a:r>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12</a:t>
            </a:fld>
            <a:endParaRPr lang="en-US"/>
          </a:p>
        </p:txBody>
      </p:sp>
    </p:spTree>
    <p:extLst>
      <p:ext uri="{BB962C8B-B14F-4D97-AF65-F5344CB8AC3E}">
        <p14:creationId xmlns:p14="http://schemas.microsoft.com/office/powerpoint/2010/main" val="231741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Inputs &amp; outputs</a:t>
            </a:r>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13</a:t>
            </a:fld>
            <a:endParaRPr lang="en-US"/>
          </a:p>
        </p:txBody>
      </p:sp>
    </p:spTree>
    <p:extLst>
      <p:ext uri="{BB962C8B-B14F-4D97-AF65-F5344CB8AC3E}">
        <p14:creationId xmlns:p14="http://schemas.microsoft.com/office/powerpoint/2010/main" val="327999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14</a:t>
            </a:fld>
            <a:endParaRPr lang="en-US"/>
          </a:p>
        </p:txBody>
      </p:sp>
    </p:spTree>
    <p:extLst>
      <p:ext uri="{BB962C8B-B14F-4D97-AF65-F5344CB8AC3E}">
        <p14:creationId xmlns:p14="http://schemas.microsoft.com/office/powerpoint/2010/main" val="208043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Spelling:</a:t>
            </a:r>
          </a:p>
          <a:p>
            <a:r>
              <a:rPr lang="en-US" dirty="0"/>
              <a:t>May have trouble arranging letters in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 spell words the way they sound vs. the way they look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 spell without using vowels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 spell the same word different ways on the same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Remembering irregular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Pronouncing multisyllabic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Overlaps speech impairments: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Stuttering &amp; saying letter sounds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16</a:t>
            </a:fld>
            <a:endParaRPr lang="en-US"/>
          </a:p>
        </p:txBody>
      </p:sp>
    </p:spTree>
    <p:extLst>
      <p:ext uri="{BB962C8B-B14F-4D97-AF65-F5344CB8AC3E}">
        <p14:creationId xmlns:p14="http://schemas.microsoft.com/office/powerpoint/2010/main" val="276742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Phonemic awareness is a BIG DEAL!  They must develop phonemic awareness in order to: (1) make sound-symbol connections (2)  identify beginning, medial, and final sounds  (3)  rhyme  (4)  perform sound substitutions (“cat” for “rat”).  Without phonemic awareness you won’t get a fluent reader.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2</a:t>
            </a:r>
            <a:r>
              <a:rPr lang="en-US" baseline="30000"/>
              <a:t>nd</a:t>
            </a:r>
            <a:r>
              <a:rPr lang="en-US"/>
              <a:t> grade is a big year because they have to finish getting their fluency skills and start focusing on reading comprehension.  If they aren’t reading on grade level by the end of 2</a:t>
            </a:r>
            <a:r>
              <a:rPr lang="en-US" baseline="30000"/>
              <a:t>nd</a:t>
            </a:r>
            <a:r>
              <a:rPr lang="en-US"/>
              <a:t> grade things start looking pretty grim.  3</a:t>
            </a:r>
            <a:r>
              <a:rPr lang="en-US" baseline="30000"/>
              <a:t>rd</a:t>
            </a:r>
            <a:r>
              <a:rPr lang="en-US"/>
              <a:t> grade doesn’t focus on reading fluency.  And after 4</a:t>
            </a:r>
            <a:r>
              <a:rPr lang="en-US" baseline="30000"/>
              <a:t>th</a:t>
            </a:r>
            <a:r>
              <a:rPr lang="en-US"/>
              <a:t> grade there is very little chance of reading remediation for word level reading skills.</a:t>
            </a:r>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18</a:t>
            </a:fld>
            <a:endParaRPr lang="en-US"/>
          </a:p>
        </p:txBody>
      </p:sp>
    </p:spTree>
    <p:extLst>
      <p:ext uri="{BB962C8B-B14F-4D97-AF65-F5344CB8AC3E}">
        <p14:creationId xmlns:p14="http://schemas.microsoft.com/office/powerpoint/2010/main" val="22284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Skilled Reading – the fluent coordination of word reading and language comprehension processes.  </a:t>
            </a:r>
            <a:r>
              <a:rPr lang="en-US" sz="1050" dirty="0"/>
              <a:t>Scarborough’s Reading Rope Revised.</a:t>
            </a:r>
          </a:p>
          <a:p>
            <a:endParaRPr lang="en-US" dirty="0"/>
          </a:p>
          <a:p>
            <a:pPr marL="0" indent="0">
              <a:buNone/>
            </a:pPr>
            <a:r>
              <a:rPr lang="en-US" sz="1200" dirty="0">
                <a:solidFill>
                  <a:srgbClr val="006600"/>
                </a:solidFill>
              </a:rPr>
              <a:t>Learning-to-Read </a:t>
            </a:r>
            <a:r>
              <a:rPr lang="en-US" sz="1200" dirty="0">
                <a:solidFill>
                  <a:schemeClr val="tx1"/>
                </a:solidFill>
                <a:sym typeface="Symbol" panose="05050102010706020507" pitchFamily="18" charset="2"/>
              </a:rPr>
              <a:t></a:t>
            </a:r>
            <a:r>
              <a:rPr lang="en-US" sz="1200" dirty="0">
                <a:solidFill>
                  <a:srgbClr val="002D72"/>
                </a:solidFill>
                <a:sym typeface="Symbol" panose="05050102010706020507" pitchFamily="18" charset="2"/>
              </a:rPr>
              <a:t> </a:t>
            </a:r>
            <a:r>
              <a:rPr lang="en-US" sz="1200" dirty="0">
                <a:solidFill>
                  <a:srgbClr val="C00000"/>
                </a:solidFill>
              </a:rPr>
              <a:t>Reading-to-Learn</a:t>
            </a:r>
            <a:r>
              <a:rPr lang="en-US" sz="1200" dirty="0">
                <a:solidFill>
                  <a:srgbClr val="002D72"/>
                </a:solidFill>
              </a:rPr>
              <a:t> </a:t>
            </a:r>
            <a:r>
              <a:rPr lang="en-US" sz="900" dirty="0">
                <a:solidFill>
                  <a:schemeClr val="tx1"/>
                </a:solidFill>
              </a:rPr>
              <a:t>(</a:t>
            </a:r>
            <a:r>
              <a:rPr lang="en-US" sz="900" dirty="0" err="1">
                <a:solidFill>
                  <a:schemeClr val="tx1"/>
                </a:solidFill>
              </a:rPr>
              <a:t>Chall</a:t>
            </a:r>
            <a:r>
              <a:rPr lang="en-US" sz="900" dirty="0">
                <a:solidFill>
                  <a:schemeClr val="tx1"/>
                </a:solidFill>
              </a:rPr>
              <a:t>, 1983)</a:t>
            </a:r>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20</a:t>
            </a:fld>
            <a:endParaRPr lang="en-US"/>
          </a:p>
        </p:txBody>
      </p:sp>
    </p:spTree>
    <p:extLst>
      <p:ext uri="{BB962C8B-B14F-4D97-AF65-F5344CB8AC3E}">
        <p14:creationId xmlns:p14="http://schemas.microsoft.com/office/powerpoint/2010/main" val="163250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Neurotypical brain most activity in left side with quick/direct access to frontal lobe for working memory.  Dyslexia characterized by overactivation in occipital (back) region of the brain with long route to frontal lobe.  Information lost along the way!  </a:t>
            </a:r>
          </a:p>
        </p:txBody>
      </p:sp>
      <p:sp>
        <p:nvSpPr>
          <p:cNvPr id="4" name="Slide Number Placeholder 3"/>
          <p:cNvSpPr>
            <a:spLocks noGrp="1"/>
          </p:cNvSpPr>
          <p:nvPr>
            <p:ph type="sldNum" sz="quarter" idx="5"/>
          </p:nvPr>
        </p:nvSpPr>
        <p:spPr/>
        <p:txBody>
          <a:bodyPr/>
          <a:lstStyle/>
          <a:p>
            <a:fld id="{EF3C1CD0-D833-4B0D-BF33-74A8E63C0BDA}" type="slidenum">
              <a:rPr lang="en-US" smtClean="0"/>
              <a:pPr/>
              <a:t>21</a:t>
            </a:fld>
            <a:endParaRPr lang="en-US"/>
          </a:p>
        </p:txBody>
      </p:sp>
    </p:spTree>
    <p:extLst>
      <p:ext uri="{BB962C8B-B14F-4D97-AF65-F5344CB8AC3E}">
        <p14:creationId xmlns:p14="http://schemas.microsoft.com/office/powerpoint/2010/main" val="2612050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balanced literacy:  phonics/decoding + sight words + reading in context</a:t>
            </a:r>
          </a:p>
          <a:p>
            <a:r>
              <a:rPr lang="en-US" dirty="0"/>
              <a:t>Whole language </a:t>
            </a:r>
          </a:p>
        </p:txBody>
      </p:sp>
      <p:sp>
        <p:nvSpPr>
          <p:cNvPr id="4" name="Slide Number Placeholder 3"/>
          <p:cNvSpPr>
            <a:spLocks noGrp="1"/>
          </p:cNvSpPr>
          <p:nvPr>
            <p:ph type="sldNum" sz="quarter" idx="5"/>
          </p:nvPr>
        </p:nvSpPr>
        <p:spPr/>
        <p:txBody>
          <a:bodyPr/>
          <a:lstStyle/>
          <a:p>
            <a:fld id="{EF3C1CD0-D833-4B0D-BF33-74A8E63C0BDA}" type="slidenum">
              <a:rPr lang="en-US" smtClean="0"/>
              <a:pPr/>
              <a:t>22</a:t>
            </a:fld>
            <a:endParaRPr lang="en-US"/>
          </a:p>
        </p:txBody>
      </p:sp>
    </p:spTree>
    <p:extLst>
      <p:ext uri="{BB962C8B-B14F-4D97-AF65-F5344CB8AC3E}">
        <p14:creationId xmlns:p14="http://schemas.microsoft.com/office/powerpoint/2010/main" val="425809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know about me:</a:t>
            </a:r>
          </a:p>
          <a:p>
            <a:r>
              <a:rPr lang="en-US" dirty="0"/>
              <a:t>28 years in the classroom:  12 teaching high school Spanish &amp; English + 2 teaching elementary ESL &amp; K-2 bilingually + 4 teaching elementary special education</a:t>
            </a:r>
          </a:p>
          <a:p>
            <a:r>
              <a:rPr lang="en-US" dirty="0"/>
              <a:t>More than $100,000 in </a:t>
            </a:r>
            <a:r>
              <a:rPr lang="en-US" dirty="0" err="1"/>
              <a:t>Lindamood</a:t>
            </a:r>
            <a:r>
              <a:rPr lang="en-US" dirty="0"/>
              <a:t>-Bell intervention training (+ other interventions)</a:t>
            </a:r>
          </a:p>
          <a:p>
            <a:r>
              <a:rPr lang="en-US" dirty="0"/>
              <a:t>Doctorate in literacy with focus on neuroscience of reading disabilities.  </a:t>
            </a:r>
          </a:p>
          <a:p>
            <a:r>
              <a:rPr lang="en-US" dirty="0"/>
              <a:t>I’m the only psychometrician I know with such an extensive range of teaching areas and time in the classroom experiences.</a:t>
            </a:r>
          </a:p>
          <a:p>
            <a:r>
              <a:rPr lang="en-US" dirty="0"/>
              <a:t>I’ve always worked in Title 1 schools, and my favorite students to work with are the difficult ones. </a:t>
            </a:r>
          </a:p>
          <a:p>
            <a:r>
              <a:rPr lang="en-US" dirty="0"/>
              <a:t>Beyond the science &amp; research I will share, everything I’m going to tell you I have experienced personally.</a:t>
            </a:r>
          </a:p>
          <a:p>
            <a:r>
              <a:rPr lang="en-US" dirty="0"/>
              <a:t>My husband is a deep dyslexic.  </a:t>
            </a:r>
          </a:p>
          <a:p>
            <a:r>
              <a:rPr lang="en-US" dirty="0"/>
              <a:t>One of my students committed suicide mainly because his illiteracy was too painful.</a:t>
            </a:r>
          </a:p>
          <a:p>
            <a:r>
              <a:rPr lang="en-US" dirty="0"/>
              <a:t>I am utterly committed to improving reading nationwide.  I work internationally with schools, prison systems, and post-secondary schools reforming educational instruction.</a:t>
            </a:r>
          </a:p>
          <a:p>
            <a:r>
              <a:rPr lang="en-US" dirty="0"/>
              <a:t>I love to learn.  I’m intense.  I have a huge sense of humor.</a:t>
            </a:r>
          </a:p>
          <a:p>
            <a:endParaRPr lang="en-US" dirty="0"/>
          </a:p>
          <a:p>
            <a:r>
              <a:rPr lang="en-US" dirty="0"/>
              <a:t>Our country is at a critical juncture:  we are no longer a manufacturing economy.  There are no jobs anymore for people who do not read well.  </a:t>
            </a:r>
          </a:p>
        </p:txBody>
      </p:sp>
      <p:sp>
        <p:nvSpPr>
          <p:cNvPr id="4" name="Slide Number Placeholder 3"/>
          <p:cNvSpPr>
            <a:spLocks noGrp="1"/>
          </p:cNvSpPr>
          <p:nvPr>
            <p:ph type="sldNum" sz="quarter" idx="5"/>
          </p:nvPr>
        </p:nvSpPr>
        <p:spPr/>
        <p:txBody>
          <a:bodyPr/>
          <a:lstStyle/>
          <a:p>
            <a:fld id="{EF3C1CD0-D833-4B0D-BF33-74A8E63C0BDA}" type="slidenum">
              <a:rPr lang="en-US" smtClean="0"/>
              <a:pPr/>
              <a:t>2</a:t>
            </a:fld>
            <a:endParaRPr lang="en-US"/>
          </a:p>
        </p:txBody>
      </p:sp>
    </p:spTree>
    <p:extLst>
      <p:ext uri="{BB962C8B-B14F-4D97-AF65-F5344CB8AC3E}">
        <p14:creationId xmlns:p14="http://schemas.microsoft.com/office/powerpoint/2010/main" val="47495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19 students in study.  Many with multiple disability diagnoses (RD, LI, SI, Autism, ID, Other, HI)</a:t>
            </a:r>
          </a:p>
          <a:p>
            <a:pPr marL="171450" indent="-171450">
              <a:buFont typeface="Arial" panose="020B0604020202020204" pitchFamily="34" charset="0"/>
              <a:buChar char="•"/>
            </a:pPr>
            <a:r>
              <a:rPr lang="en-US" dirty="0"/>
              <a:t>(Avg. 86 hours). </a:t>
            </a:r>
          </a:p>
          <a:p>
            <a:pPr marL="171450" indent="-171450">
              <a:buFont typeface="Arial" panose="020B0604020202020204" pitchFamily="34" charset="0"/>
              <a:buChar char="•"/>
            </a:pPr>
            <a:r>
              <a:rPr lang="en-US" dirty="0"/>
              <a:t>2015-2016 school year</a:t>
            </a:r>
          </a:p>
          <a:p>
            <a:pPr marL="171450" indent="-171450">
              <a:buFont typeface="Arial" panose="020B0604020202020204" pitchFamily="34" charset="0"/>
              <a:buChar char="•"/>
            </a:pPr>
            <a:r>
              <a:rPr lang="en-US" dirty="0"/>
              <a:t> At this point no students would qualify for </a:t>
            </a:r>
            <a:r>
              <a:rPr lang="en-US" dirty="0" err="1"/>
              <a:t>SpEd</a:t>
            </a:r>
            <a:r>
              <a:rPr lang="en-US" dirty="0"/>
              <a:t> with a RD-Fluency.  </a:t>
            </a:r>
          </a:p>
          <a:p>
            <a:pPr marL="171450" indent="-171450">
              <a:buFont typeface="Arial" panose="020B0604020202020204" pitchFamily="34" charset="0"/>
              <a:buChar char="•"/>
            </a:pPr>
            <a:r>
              <a:rPr lang="en-US" dirty="0"/>
              <a:t>At end of year 2 students either exited </a:t>
            </a:r>
            <a:r>
              <a:rPr lang="en-US" dirty="0" err="1"/>
              <a:t>SpEd</a:t>
            </a:r>
            <a:r>
              <a:rPr lang="en-US" dirty="0"/>
              <a:t> or requalified with RD-Comprehension.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3C1CD0-D833-4B0D-BF33-74A8E63C0B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31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457200">
              <a:spcAft>
                <a:spcPts val="600"/>
              </a:spcAft>
              <a:buFont typeface="Arial"/>
              <a:buChar char="•"/>
            </a:pPr>
            <a:r>
              <a:rPr lang="en-US" sz="1200" dirty="0"/>
              <a:t>Immediate skills deficit remediation</a:t>
            </a:r>
          </a:p>
          <a:p>
            <a:pPr marL="342900" indent="-342900" algn="l" defTabSz="457200">
              <a:spcAft>
                <a:spcPts val="600"/>
              </a:spcAft>
              <a:buFont typeface="Arial"/>
              <a:buChar char="•"/>
            </a:pPr>
            <a:r>
              <a:rPr lang="en-US" sz="1200" dirty="0"/>
              <a:t>Weekly progress monitoring!</a:t>
            </a:r>
          </a:p>
          <a:p>
            <a:pPr marL="342900" indent="-342900" algn="l" defTabSz="457200">
              <a:spcAft>
                <a:spcPts val="600"/>
              </a:spcAft>
              <a:buFont typeface="Arial"/>
              <a:buChar char="•"/>
            </a:pPr>
            <a:r>
              <a:rPr lang="en-US" sz="1200" dirty="0"/>
              <a:t>Independent practice of known skills for confidence, accuracy, &amp; automaticity</a:t>
            </a:r>
          </a:p>
          <a:p>
            <a:pPr marL="342900" indent="-342900" algn="l" defTabSz="457200">
              <a:spcAft>
                <a:spcPts val="600"/>
              </a:spcAft>
              <a:buFont typeface="Arial"/>
              <a:buChar char="•"/>
            </a:pPr>
            <a:r>
              <a:rPr lang="en-US" sz="1200" dirty="0"/>
              <a:t>Cross curricular text to work in social studies, science, math, character &amp; values, health, etc.</a:t>
            </a:r>
          </a:p>
          <a:p>
            <a:pPr marL="342900" indent="-342900" algn="l" defTabSz="457200">
              <a:spcAft>
                <a:spcPts val="600"/>
              </a:spcAft>
              <a:buFont typeface="Arial"/>
              <a:buChar char="•"/>
            </a:pPr>
            <a:r>
              <a:rPr lang="en-US" sz="1200" dirty="0"/>
              <a:t>Choose complex, rich text that is easy to sequence.  Discuss inferences, plot movement, authors’ purpose, dialogue…</a:t>
            </a:r>
          </a:p>
          <a:p>
            <a:pPr marL="342900" indent="-342900" algn="l" defTabSz="457200">
              <a:spcAft>
                <a:spcPts val="600"/>
              </a:spcAft>
              <a:buFont typeface="Arial"/>
              <a:buChar char="•"/>
            </a:pPr>
            <a:r>
              <a:rPr lang="en-US" sz="1200" dirty="0"/>
              <a:t>Tons of free materials to use!!!!!!!!!!!!</a:t>
            </a:r>
          </a:p>
        </p:txBody>
      </p:sp>
      <p:sp>
        <p:nvSpPr>
          <p:cNvPr id="4" name="Slide Number Placeholder 3"/>
          <p:cNvSpPr>
            <a:spLocks noGrp="1"/>
          </p:cNvSpPr>
          <p:nvPr>
            <p:ph type="sldNum" sz="quarter" idx="5"/>
          </p:nvPr>
        </p:nvSpPr>
        <p:spPr/>
        <p:txBody>
          <a:bodyPr/>
          <a:lstStyle/>
          <a:p>
            <a:fld id="{EF3C1CD0-D833-4B0D-BF33-74A8E63C0BDA}" type="slidenum">
              <a:rPr lang="en-US" smtClean="0"/>
              <a:pPr/>
              <a:t>24</a:t>
            </a:fld>
            <a:endParaRPr lang="en-US"/>
          </a:p>
        </p:txBody>
      </p:sp>
    </p:spTree>
    <p:extLst>
      <p:ext uri="{BB962C8B-B14F-4D97-AF65-F5344CB8AC3E}">
        <p14:creationId xmlns:p14="http://schemas.microsoft.com/office/powerpoint/2010/main" val="2473645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Invest in elementary grades tiers 1 &amp; 2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Protected instruction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All reading skills for all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Early &amp; ongoing remediation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Scaffolded supports for all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171450" indent="-171450">
              <a:buFont typeface="Arial" panose="020B0604020202020204" pitchFamily="34" charset="0"/>
              <a:buChar char="•"/>
            </a:pPr>
            <a:r>
              <a:rPr lang="en-US" dirty="0"/>
              <a:t>School boards, admin, teachers need to know what is going on with reading.</a:t>
            </a:r>
          </a:p>
          <a:p>
            <a:pPr marL="171450" indent="-171450">
              <a:buFont typeface="Arial" panose="020B0604020202020204" pitchFamily="34" charset="0"/>
              <a:buChar char="•"/>
            </a:pPr>
            <a:r>
              <a:rPr lang="en-US" dirty="0"/>
              <a:t>School boards need to advocate for additional community funding &amp; support reading focus as path to success for all children.</a:t>
            </a:r>
          </a:p>
          <a:p>
            <a:pPr marL="171450" indent="-171450">
              <a:buFont typeface="Arial" panose="020B0604020202020204" pitchFamily="34" charset="0"/>
              <a:buChar char="•"/>
            </a:pPr>
            <a:r>
              <a:rPr lang="en-US" dirty="0"/>
              <a:t>TONS of free reading materials available!!!  Teachers do not have time to wade through </a:t>
            </a:r>
          </a:p>
          <a:p>
            <a:pPr marL="171450" indent="-171450">
              <a:buFont typeface="Arial" panose="020B0604020202020204" pitchFamily="34" charset="0"/>
              <a:buChar char="•"/>
            </a:pPr>
            <a:r>
              <a:rPr lang="en-US" dirty="0"/>
              <a:t>Put a workable scope &amp; sequence in teachers’ hands and put the skills to the actual calendar!  </a:t>
            </a:r>
          </a:p>
          <a:p>
            <a:pPr marL="171450" indent="-171450">
              <a:buFont typeface="Arial" panose="020B0604020202020204" pitchFamily="34" charset="0"/>
              <a:buChar char="•"/>
            </a:pPr>
            <a:r>
              <a:rPr lang="en-US" dirty="0"/>
              <a:t>Use social media to make reading viral!</a:t>
            </a:r>
          </a:p>
          <a:p>
            <a:pPr marL="171450" indent="-171450">
              <a:buFont typeface="Arial" panose="020B0604020202020204" pitchFamily="34" charset="0"/>
              <a:buChar char="•"/>
            </a:pPr>
            <a:r>
              <a:rPr lang="en-US" sz="1200" dirty="0">
                <a:solidFill>
                  <a:schemeClr val="bg1"/>
                </a:solidFill>
              </a:rPr>
              <a:t>Invest in teacher pd vs. reading intervention programs.</a:t>
            </a:r>
          </a:p>
          <a:p>
            <a:pPr marL="171450" indent="-171450">
              <a:buFont typeface="Arial" panose="020B0604020202020204" pitchFamily="34" charset="0"/>
              <a:buChar char="•"/>
            </a:pPr>
            <a:r>
              <a:rPr lang="en-US" sz="1200" dirty="0">
                <a:solidFill>
                  <a:schemeClr val="bg1"/>
                </a:solidFill>
              </a:rPr>
              <a:t>Look for grants and private investors</a:t>
            </a:r>
            <a:endParaRPr lang="en-US" dirty="0"/>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26</a:t>
            </a:fld>
            <a:endParaRPr lang="en-US"/>
          </a:p>
        </p:txBody>
      </p:sp>
    </p:spTree>
    <p:extLst>
      <p:ext uri="{BB962C8B-B14F-4D97-AF65-F5344CB8AC3E}">
        <p14:creationId xmlns:p14="http://schemas.microsoft.com/office/powerpoint/2010/main" val="392593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3C1CD0-D833-4B0D-BF33-74A8E63C0B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59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3</a:t>
            </a:fld>
            <a:endParaRPr lang="en-US"/>
          </a:p>
        </p:txBody>
      </p:sp>
    </p:spTree>
    <p:extLst>
      <p:ext uri="{BB962C8B-B14F-4D97-AF65-F5344CB8AC3E}">
        <p14:creationId xmlns:p14="http://schemas.microsoft.com/office/powerpoint/2010/main" val="98405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32% of 4th graders and 24% of 8th graders scored </a:t>
            </a:r>
            <a:r>
              <a:rPr lang="en-US" sz="1200" b="0" i="0" u="sng" kern="1200" dirty="0">
                <a:solidFill>
                  <a:schemeClr val="tx1"/>
                </a:solidFill>
                <a:effectLst/>
                <a:latin typeface="+mn-lt"/>
                <a:ea typeface="+mn-ea"/>
                <a:cs typeface="+mn-cs"/>
              </a:rPr>
              <a:t>below</a:t>
            </a:r>
            <a:r>
              <a:rPr lang="en-US" sz="1200" b="0" i="0" kern="1200" dirty="0">
                <a:solidFill>
                  <a:schemeClr val="tx1"/>
                </a:solidFill>
                <a:effectLst/>
                <a:latin typeface="+mn-lt"/>
                <a:ea typeface="+mn-ea"/>
                <a:cs typeface="+mn-cs"/>
              </a:rPr>
              <a:t> "basic" on the NAEP. (This achievement level scoring means that one out of every three students in 4th grade cannot determine whether statements support a conclusion, make simple inferences, find the main idea, or infer the meaning of an unknown word from context.)</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U.S. is ranked 17th out of 34 developed countries in reading in the world PISA, 2012)</a:t>
            </a:r>
          </a:p>
        </p:txBody>
      </p:sp>
      <p:sp>
        <p:nvSpPr>
          <p:cNvPr id="4" name="Slide Number Placeholder 3"/>
          <p:cNvSpPr>
            <a:spLocks noGrp="1"/>
          </p:cNvSpPr>
          <p:nvPr>
            <p:ph type="sldNum" sz="quarter" idx="5"/>
          </p:nvPr>
        </p:nvSpPr>
        <p:spPr/>
        <p:txBody>
          <a:bodyPr/>
          <a:lstStyle/>
          <a:p>
            <a:fld id="{EF3C1CD0-D833-4B0D-BF33-74A8E63C0BDA}" type="slidenum">
              <a:rPr lang="en-US" smtClean="0"/>
              <a:pPr/>
              <a:t>4</a:t>
            </a:fld>
            <a:endParaRPr lang="en-US"/>
          </a:p>
        </p:txBody>
      </p:sp>
    </p:spTree>
    <p:extLst>
      <p:ext uri="{BB962C8B-B14F-4D97-AF65-F5344CB8AC3E}">
        <p14:creationId xmlns:p14="http://schemas.microsoft.com/office/powerpoint/2010/main" val="80408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60% of poor or non-readers end up stuck in low wage jobs making less than $16,000/year.</a:t>
            </a:r>
          </a:p>
          <a:p>
            <a:pPr marL="171450" indent="-171450">
              <a:buFont typeface="Arial" panose="020B0604020202020204" pitchFamily="34" charset="0"/>
              <a:buChar char="•"/>
            </a:pPr>
            <a:r>
              <a:rPr lang="en-US" dirty="0"/>
              <a:t>85% of all juveniles involved with the justice system are functionally illiterate.  More than 60% of prison inmates are illiterate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Surgeon General has declared illiteracy to be a national health crisis because more than 80% of our citizens cannot read well enough to follow doctor’s instructions about their personal healthcare.  Specifically, they cannot read the labels on their medication to take it correctly, they cannot follow aftercare instructions from a hospital or doctor’s office visit, and they either cannot get a job with healthcare or they cannot navigate the paperwork well enough to apply for public assistance.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5</a:t>
            </a:fld>
            <a:endParaRPr lang="en-US"/>
          </a:p>
        </p:txBody>
      </p:sp>
    </p:spTree>
    <p:extLst>
      <p:ext uri="{BB962C8B-B14F-4D97-AF65-F5344CB8AC3E}">
        <p14:creationId xmlns:p14="http://schemas.microsoft.com/office/powerpoint/2010/main" val="258168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6</a:t>
            </a:fld>
            <a:endParaRPr lang="en-US"/>
          </a:p>
        </p:txBody>
      </p:sp>
    </p:spTree>
    <p:extLst>
      <p:ext uri="{BB962C8B-B14F-4D97-AF65-F5344CB8AC3E}">
        <p14:creationId xmlns:p14="http://schemas.microsoft.com/office/powerpoint/2010/main" val="293747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 green = 10% advanced readers</a:t>
            </a:r>
          </a:p>
          <a:p>
            <a:r>
              <a:rPr lang="en-US" dirty="0"/>
              <a:t>Bright green = 27% proficient  readers</a:t>
            </a:r>
          </a:p>
          <a:p>
            <a:r>
              <a:rPr lang="en-US" dirty="0"/>
              <a:t>Neon orange = 30% basic readers</a:t>
            </a:r>
          </a:p>
          <a:p>
            <a:r>
              <a:rPr lang="en-US" dirty="0"/>
              <a:t>Black = 33% non-readers</a:t>
            </a:r>
          </a:p>
          <a:p>
            <a:endParaRPr lang="en-US" dirty="0"/>
          </a:p>
          <a:p>
            <a:r>
              <a:rPr lang="en-US" dirty="0"/>
              <a:t>The sample 4</a:t>
            </a:r>
            <a:r>
              <a:rPr lang="en-US" baseline="30000" dirty="0"/>
              <a:t>th</a:t>
            </a:r>
            <a:r>
              <a:rPr lang="en-US" dirty="0"/>
              <a:t> grade reading passage is truly a 3</a:t>
            </a:r>
            <a:r>
              <a:rPr lang="en-US" baseline="30000" dirty="0"/>
              <a:t>rd</a:t>
            </a:r>
            <a:r>
              <a:rPr lang="en-US" dirty="0"/>
              <a:t> grade passage based on vocabulary and text complexity.  Proficient readers are able to: recognize reasons related to plot, evaluate story characters &amp; support opinion, interpret dialogue &amp; story action, </a:t>
            </a:r>
          </a:p>
        </p:txBody>
      </p:sp>
      <p:sp>
        <p:nvSpPr>
          <p:cNvPr id="4" name="Slide Number Placeholder 3"/>
          <p:cNvSpPr>
            <a:spLocks noGrp="1"/>
          </p:cNvSpPr>
          <p:nvPr>
            <p:ph type="sldNum" sz="quarter" idx="5"/>
          </p:nvPr>
        </p:nvSpPr>
        <p:spPr/>
        <p:txBody>
          <a:bodyPr/>
          <a:lstStyle/>
          <a:p>
            <a:fld id="{EF3C1CD0-D833-4B0D-BF33-74A8E63C0BDA}" type="slidenum">
              <a:rPr lang="en-US" smtClean="0"/>
              <a:pPr/>
              <a:t>7</a:t>
            </a:fld>
            <a:endParaRPr lang="en-US"/>
          </a:p>
        </p:txBody>
      </p:sp>
    </p:spTree>
    <p:extLst>
      <p:ext uri="{BB962C8B-B14F-4D97-AF65-F5344CB8AC3E}">
        <p14:creationId xmlns:p14="http://schemas.microsoft.com/office/powerpoint/2010/main" val="307715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 lost significant ground last year compared with the rest of the country—8</a:t>
            </a:r>
            <a:r>
              <a:rPr lang="en-US" baseline="30000" dirty="0"/>
              <a:t>th</a:t>
            </a:r>
            <a:r>
              <a:rPr lang="en-US" dirty="0"/>
              <a:t> largest state reading proficiency decrease among all states 2017 to 2019.   2015 &amp; 2017 Indiana’s 4</a:t>
            </a:r>
            <a:r>
              <a:rPr lang="en-US" baseline="30000" dirty="0"/>
              <a:t>th</a:t>
            </a:r>
            <a:r>
              <a:rPr lang="en-US" dirty="0"/>
              <a:t> grade reading averaged 40% and 41%.  Below basic readers reduced to 25%-27% during those years.</a:t>
            </a:r>
          </a:p>
          <a:p>
            <a:endParaRPr lang="en-US" dirty="0"/>
          </a:p>
          <a:p>
            <a:r>
              <a:rPr lang="en-US" dirty="0"/>
              <a:t>Generally, the largest single department budget in a school district is Special Education/ESL.  Improving those subgroups reduces </a:t>
            </a:r>
            <a:r>
              <a:rPr lang="en-US" dirty="0" err="1"/>
              <a:t>SpEd</a:t>
            </a:r>
            <a:r>
              <a:rPr lang="en-US" dirty="0"/>
              <a:t> numbers, which decreases the odds of dealing with OCR fines or out of court settlements for </a:t>
            </a:r>
            <a:r>
              <a:rPr lang="en-US" dirty="0" err="1"/>
              <a:t>SpEd</a:t>
            </a:r>
            <a:r>
              <a:rPr lang="en-US" dirty="0"/>
              <a:t> mistakes.  Face it:  We’re juggling hand grenades dealing with </a:t>
            </a:r>
            <a:r>
              <a:rPr lang="en-US" dirty="0" err="1"/>
              <a:t>SpEd</a:t>
            </a:r>
            <a:r>
              <a:rPr lang="en-US" dirty="0"/>
              <a:t> issues.</a:t>
            </a:r>
          </a:p>
          <a:p>
            <a:endParaRPr lang="en-US" dirty="0"/>
          </a:p>
          <a:p>
            <a:r>
              <a:rPr lang="en-US" dirty="0"/>
              <a:t>Biggest gains to be had in the low subgroups!</a:t>
            </a:r>
          </a:p>
          <a:p>
            <a:endParaRPr lang="en-US" dirty="0"/>
          </a:p>
          <a:p>
            <a:r>
              <a:rPr lang="en-US" dirty="0"/>
              <a:t>Look at the bottom lines!  Many students qualify in several subgroups, and your subgroups are typically poor.  Improve that subgroup cluster and you will cut costs…to reinvest in reading education.  Biggest bang for the buck?  k-3 tiers 1 &amp; 2 instruction in the general education classroom.</a:t>
            </a:r>
          </a:p>
          <a:p>
            <a:endParaRPr lang="en-US" dirty="0"/>
          </a:p>
          <a:p>
            <a:r>
              <a:rPr lang="en-US" dirty="0"/>
              <a:t>Educate your school boards about reading.  They need to be advocating to the public about funding needs and teacher support.  </a:t>
            </a:r>
          </a:p>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pPr/>
              <a:t>8</a:t>
            </a:fld>
            <a:endParaRPr lang="en-US"/>
          </a:p>
        </p:txBody>
      </p:sp>
    </p:spTree>
    <p:extLst>
      <p:ext uri="{BB962C8B-B14F-4D97-AF65-F5344CB8AC3E}">
        <p14:creationId xmlns:p14="http://schemas.microsoft.com/office/powerpoint/2010/main" val="126331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80-120 hours instruction per grade level + current year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Optimal tier 1 and tier 2 instruction in the gen ed classroom. Tier 2 happens concurrently!!!</a:t>
            </a:r>
            <a:endParaRPr lang="en-US" sz="1200" dirty="0"/>
          </a:p>
          <a:p>
            <a:r>
              <a:rPr lang="en-US" sz="1200" dirty="0"/>
              <a:t>1 gen ed teacher + 1 additional teacher used in 4 classes</a:t>
            </a:r>
          </a:p>
          <a:p>
            <a:r>
              <a:rPr lang="en-US" sz="1200" dirty="0"/>
              <a:t>$5,000 teacher #1 + $1,300 teacher #2 = $6,250 </a:t>
            </a:r>
          </a:p>
          <a:p>
            <a:endParaRPr lang="en-US" sz="1200" dirty="0"/>
          </a:p>
          <a:p>
            <a:r>
              <a:rPr lang="en-US" sz="1200" dirty="0"/>
              <a:t>An ounce of prevention here is worth more than a ton of cure because you just can’t truly catch them up they are so far behind.</a:t>
            </a:r>
          </a:p>
        </p:txBody>
      </p:sp>
      <p:sp>
        <p:nvSpPr>
          <p:cNvPr id="4" name="Slide Number Placeholder 3"/>
          <p:cNvSpPr>
            <a:spLocks noGrp="1"/>
          </p:cNvSpPr>
          <p:nvPr>
            <p:ph type="sldNum" sz="quarter" idx="5"/>
          </p:nvPr>
        </p:nvSpPr>
        <p:spPr/>
        <p:txBody>
          <a:bodyPr/>
          <a:lstStyle/>
          <a:p>
            <a:fld id="{EF3C1CD0-D833-4B0D-BF33-74A8E63C0BDA}" type="slidenum">
              <a:rPr lang="en-US" smtClean="0"/>
              <a:pPr/>
              <a:t>9</a:t>
            </a:fld>
            <a:endParaRPr lang="en-US"/>
          </a:p>
        </p:txBody>
      </p:sp>
    </p:spTree>
    <p:extLst>
      <p:ext uri="{BB962C8B-B14F-4D97-AF65-F5344CB8AC3E}">
        <p14:creationId xmlns:p14="http://schemas.microsoft.com/office/powerpoint/2010/main" val="191394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5"/>
            <a:ext cx="5308866" cy="1515533"/>
          </a:xfrm>
        </p:spPr>
        <p:txBody>
          <a:bodyPr anchor="b">
            <a:noAutofit/>
          </a:bodyPr>
          <a:lstStyle>
            <a:lvl1pPr algn="ct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9"/>
            <a:ext cx="5308866" cy="1377651"/>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8" y="5054602"/>
            <a:ext cx="673276" cy="279400"/>
          </a:xfrm>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a:xfrm>
            <a:off x="1921935"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8" y="5054602"/>
            <a:ext cx="413483"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019826"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3425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7" y="4815415"/>
            <a:ext cx="6798734"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1" y="1032935"/>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76867" y="5382153"/>
            <a:ext cx="6798734" cy="493712"/>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54343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7" y="906873"/>
            <a:ext cx="6798734" cy="309786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76866" y="4275666"/>
            <a:ext cx="6798736" cy="1600202"/>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6"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3251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4" y="982132"/>
            <a:ext cx="6400250"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800"/>
            <a:ext cx="5892798" cy="651933"/>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2"/>
            <a:ext cx="6798738"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49970" y="905362"/>
            <a:ext cx="457319" cy="5847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7633504" y="2827870"/>
            <a:ext cx="457319" cy="5847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1278467"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6486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70" y="3308581"/>
            <a:ext cx="6798728"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76869" y="4777381"/>
            <a:ext cx="6798730" cy="8604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26407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7" y="982132"/>
            <a:ext cx="6325168"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9" y="3639312"/>
            <a:ext cx="6798730" cy="886968"/>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529667"/>
            <a:ext cx="6798736" cy="1346200"/>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78061" y="896895"/>
            <a:ext cx="457319"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649797" y="2607728"/>
            <a:ext cx="457319"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278467"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0564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3"/>
            <a:ext cx="6798734" cy="2294467"/>
          </a:xfrm>
        </p:spPr>
        <p:txBody>
          <a:bodyPr vert="horz" lIns="91440" tIns="45720" rIns="91440" bIns="45720" rtlCol="0" anchor="ctr">
            <a:normAutofit/>
          </a:bodyPr>
          <a:lstStyle>
            <a:lvl1pPr>
              <a:defRPr lang="en-US" sz="24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9" y="3566160"/>
            <a:ext cx="6798730" cy="90525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7" y="4470402"/>
            <a:ext cx="6798734" cy="1405467"/>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70"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8341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6" y="2490137"/>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278467"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3796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5"/>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8" y="906875"/>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6245512" y="906875"/>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70913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4522789"/>
            <a:ext cx="7772400" cy="708025"/>
          </a:xfrm>
        </p:spPr>
        <p:txBody>
          <a:bodyPr>
            <a:noAutofit/>
          </a:bodyPr>
          <a:lstStyle>
            <a:lvl1pPr algn="ctr">
              <a:defRPr sz="3150" b="1" baseline="0">
                <a:latin typeface="Georgia" panose="02040502050405020303" pitchFamily="18" charset="0"/>
              </a:defRPr>
            </a:lvl1pPr>
          </a:lstStyle>
          <a:p>
            <a:r>
              <a:rPr lang="en-US" dirty="0"/>
              <a:t>Insert Presentation Title</a:t>
            </a:r>
          </a:p>
        </p:txBody>
      </p:sp>
      <p:sp>
        <p:nvSpPr>
          <p:cNvPr id="3" name="Subtitle 2"/>
          <p:cNvSpPr>
            <a:spLocks noGrp="1"/>
          </p:cNvSpPr>
          <p:nvPr>
            <p:ph type="subTitle" idx="1" hasCustomPrompt="1"/>
          </p:nvPr>
        </p:nvSpPr>
        <p:spPr>
          <a:xfrm>
            <a:off x="685802" y="6390276"/>
            <a:ext cx="7772399" cy="325851"/>
          </a:xfrm>
        </p:spPr>
        <p:txBody>
          <a:bodyPr>
            <a:noAutofit/>
          </a:bodyPr>
          <a:lstStyle>
            <a:lvl1pPr marL="0" indent="0" algn="ctr">
              <a:buNone/>
              <a:defRPr sz="12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 | Team/Office/Division Name | Date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1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1650" baseline="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a:t>Insert Slide Heading</a:t>
            </a:r>
          </a:p>
        </p:txBody>
      </p:sp>
      <p:sp>
        <p:nvSpPr>
          <p:cNvPr id="10" name="Content Placeholder 2"/>
          <p:cNvSpPr>
            <a:spLocks noGrp="1"/>
          </p:cNvSpPr>
          <p:nvPr>
            <p:ph sz="half" idx="13" hasCustomPrompt="1"/>
          </p:nvPr>
        </p:nvSpPr>
        <p:spPr>
          <a:xfrm>
            <a:off x="4495800" y="1295400"/>
            <a:ext cx="4114800" cy="4525963"/>
          </a:xfrm>
        </p:spPr>
        <p:txBody>
          <a:bodyPr/>
          <a:lstStyle>
            <a:lvl1pPr>
              <a:defRPr sz="1650">
                <a:solidFill>
                  <a:schemeClr val="accent1"/>
                </a:solidFill>
                <a:latin typeface="Arial" panose="020B0604020202020204" pitchFamily="34" charset="0"/>
                <a:cs typeface="Arial" panose="020B0604020202020204" pitchFamily="34" charset="0"/>
              </a:defRPr>
            </a:lvl1pPr>
            <a:lvl2pPr>
              <a:defRPr sz="1500">
                <a:solidFill>
                  <a:schemeClr val="accent1"/>
                </a:solidFill>
                <a:latin typeface="Arial" panose="020B0604020202020204" pitchFamily="34" charset="0"/>
                <a:cs typeface="Arial" panose="020B0604020202020204" pitchFamily="34" charset="0"/>
              </a:defRPr>
            </a:lvl2pPr>
            <a:lvl3pPr>
              <a:defRPr sz="1350">
                <a:solidFill>
                  <a:schemeClr val="accent1"/>
                </a:solidFill>
                <a:latin typeface="Arial" panose="020B0604020202020204" pitchFamily="34" charset="0"/>
                <a:cs typeface="Arial" panose="020B0604020202020204" pitchFamily="34" charset="0"/>
              </a:defRPr>
            </a:lvl3pPr>
            <a:lvl4pPr>
              <a:defRPr sz="1200">
                <a:solidFill>
                  <a:schemeClr val="accent1"/>
                </a:solidFill>
                <a:latin typeface="Arial" panose="020B0604020202020204" pitchFamily="34" charset="0"/>
                <a:cs typeface="Arial" panose="020B0604020202020204" pitchFamily="34" charset="0"/>
              </a:defRPr>
            </a:lvl4pPr>
            <a:lvl5pPr>
              <a:defRPr sz="1200"/>
            </a:lvl5pPr>
            <a:lvl6pPr>
              <a:defRPr sz="1350"/>
            </a:lvl6pPr>
            <a:lvl7pPr>
              <a:defRPr sz="1350"/>
            </a:lvl7pPr>
            <a:lvl8pPr>
              <a:defRPr sz="1350"/>
            </a:lvl8pPr>
            <a:lvl9pPr>
              <a:defRPr sz="135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7"/>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6108906"/>
            <a:ext cx="1616967" cy="639563"/>
          </a:xfrm>
          <a:prstGeom prst="rect">
            <a:avLst/>
          </a:prstGeom>
        </p:spPr>
      </p:pic>
      <p:sp>
        <p:nvSpPr>
          <p:cNvPr id="13" name="Slide Number Placeholder 5"/>
          <p:cNvSpPr>
            <a:spLocks noGrp="1"/>
          </p:cNvSpPr>
          <p:nvPr>
            <p:ph type="sldNum" sz="quarter" idx="12"/>
          </p:nvPr>
        </p:nvSpPr>
        <p:spPr>
          <a:xfrm>
            <a:off x="8229600" y="6356352"/>
            <a:ext cx="4572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405196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7"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15255107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6"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285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1350"/>
          <a:stretch/>
        </p:blipFill>
        <p:spPr bwMode="auto">
          <a:xfrm>
            <a:off x="818181"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01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2"/>
            <a:ext cx="4572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3604041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Presenter Name, Job Title, Team/Office/Division Name</a:t>
            </a:r>
          </a:p>
          <a:p>
            <a:pPr lvl="1"/>
            <a:r>
              <a:rPr lang="en-US" dirty="0"/>
              <a:t>Email Address</a:t>
            </a:r>
          </a:p>
          <a:p>
            <a:pPr lvl="1"/>
            <a:r>
              <a:rPr lang="en-US" dirty="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5999377"/>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6108906"/>
            <a:ext cx="1616967" cy="639563"/>
          </a:xfrm>
          <a:prstGeom prst="rect">
            <a:avLst/>
          </a:prstGeom>
        </p:spPr>
      </p:pic>
      <p:sp>
        <p:nvSpPr>
          <p:cNvPr id="6" name="Slide Number Placeholder 5"/>
          <p:cNvSpPr>
            <a:spLocks noGrp="1"/>
          </p:cNvSpPr>
          <p:nvPr>
            <p:ph type="sldNum" sz="quarter" idx="12"/>
          </p:nvPr>
        </p:nvSpPr>
        <p:spPr>
          <a:xfrm>
            <a:off x="8229600" y="6356352"/>
            <a:ext cx="4572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7"/>
            <a:ext cx="8382000" cy="461665"/>
          </a:xfrm>
          <a:prstGeom prst="rect">
            <a:avLst/>
          </a:prstGeom>
          <a:noFill/>
        </p:spPr>
        <p:txBody>
          <a:bodyPr wrap="square" rtlCol="0">
            <a:spAutoFit/>
          </a:bodyPr>
          <a:lstStyle/>
          <a:p>
            <a:r>
              <a:rPr lang="en-US" sz="2400" b="1" dirty="0">
                <a:solidFill>
                  <a:schemeClr val="bg1"/>
                </a:solidFill>
                <a:latin typeface="+mj-lt"/>
              </a:rPr>
              <a:t>Contact Information</a:t>
            </a:r>
          </a:p>
        </p:txBody>
      </p:sp>
    </p:spTree>
    <p:extLst>
      <p:ext uri="{BB962C8B-B14F-4D97-AF65-F5344CB8AC3E}">
        <p14:creationId xmlns:p14="http://schemas.microsoft.com/office/powerpoint/2010/main" val="2932213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txBox="1">
            <a:spLocks/>
          </p:cNvSpPr>
          <p:nvPr userDrawn="1"/>
        </p:nvSpPr>
        <p:spPr>
          <a:xfrm>
            <a:off x="608397" y="3898902"/>
            <a:ext cx="7924800" cy="180339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95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2"/>
            <a:ext cx="9144000" cy="482601"/>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49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858" y="5830085"/>
            <a:ext cx="2043214" cy="571500"/>
          </a:xfrm>
          <a:prstGeom prst="rect">
            <a:avLst/>
          </a:prstGeom>
        </p:spPr>
      </p:pic>
      <p:sp>
        <p:nvSpPr>
          <p:cNvPr id="8" name="Title Placeholder 1"/>
          <p:cNvSpPr>
            <a:spLocks noGrp="1"/>
          </p:cNvSpPr>
          <p:nvPr>
            <p:ph type="title"/>
          </p:nvPr>
        </p:nvSpPr>
        <p:spPr>
          <a:xfrm>
            <a:off x="318292" y="410111"/>
            <a:ext cx="8370078" cy="482900"/>
          </a:xfrm>
          <a:prstGeom prst="rect">
            <a:avLst/>
          </a:prstGeom>
        </p:spPr>
        <p:txBody>
          <a:bodyPr vert="horz" lIns="91440" tIns="45720" rIns="91440" bIns="45720" rtlCol="0" anchor="ctr">
            <a:noAutofit/>
          </a:bodyPr>
          <a:lstStyle>
            <a:lvl1pPr algn="l">
              <a:defRPr sz="3600">
                <a:latin typeface="Simon Circular Medium"/>
                <a:cs typeface="Simon Circular Medium"/>
              </a:defRPr>
            </a:lvl1pPr>
          </a:lstStyle>
          <a:p>
            <a:r>
              <a:rPr lang="en-US" dirty="0"/>
              <a:t>Click to edit Master title style</a:t>
            </a:r>
          </a:p>
        </p:txBody>
      </p:sp>
      <p:sp>
        <p:nvSpPr>
          <p:cNvPr id="9" name="Text Placeholder 3"/>
          <p:cNvSpPr>
            <a:spLocks noGrp="1"/>
          </p:cNvSpPr>
          <p:nvPr>
            <p:ph type="body" sz="half" idx="2"/>
          </p:nvPr>
        </p:nvSpPr>
        <p:spPr>
          <a:xfrm>
            <a:off x="351363" y="1259467"/>
            <a:ext cx="8336441" cy="4316896"/>
          </a:xfrm>
        </p:spPr>
        <p:txBody>
          <a:bodyPr>
            <a:normAutofit/>
          </a:bodyPr>
          <a:lstStyle>
            <a:lvl1pPr marL="0" indent="0">
              <a:buNone/>
              <a:defRPr sz="2000">
                <a:latin typeface="Simon Circular Light"/>
                <a:cs typeface="Simon Circular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52120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FE9C-8415-4B80-B191-F720DCAC84B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72E2D24-A71A-430B-B633-5AD3B1DACB7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3E1E1-98C1-4286-B9C9-E2C71344C4FF}"/>
              </a:ext>
            </a:extLst>
          </p:cNvPr>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a:extLst>
              <a:ext uri="{FF2B5EF4-FFF2-40B4-BE49-F238E27FC236}">
                <a16:creationId xmlns:a16="http://schemas.microsoft.com/office/drawing/2014/main" id="{491A3765-94D9-40CC-8A92-EA9B94B15C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66D67-EB37-4EB6-95D4-2818925C1C6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4EFB-0CF9-4BA8-8878-AB0007CD57C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7BEFEBB-E3CC-4677-AE17-82E9D4DB971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192AB-2728-4243-8AD1-E4FDD6482D1A}"/>
              </a:ext>
            </a:extLst>
          </p:cNvPr>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a:extLst>
              <a:ext uri="{FF2B5EF4-FFF2-40B4-BE49-F238E27FC236}">
                <a16:creationId xmlns:a16="http://schemas.microsoft.com/office/drawing/2014/main" id="{3D3C084A-51DD-445E-B72D-77353F5C06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1C33EE-F999-4C3F-BC07-0EA63273FF3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11AD-C844-40D0-BB25-8597FF55BF4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3856EF8-E9DB-45FD-A0E4-52226C21C56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49132-0405-40D7-8B0F-DD56C36F5932}"/>
              </a:ext>
            </a:extLst>
          </p:cNvPr>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a:extLst>
              <a:ext uri="{FF2B5EF4-FFF2-40B4-BE49-F238E27FC236}">
                <a16:creationId xmlns:a16="http://schemas.microsoft.com/office/drawing/2014/main" id="{A4E225AE-E2EE-4C15-90B2-CA716E6B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AF660-B548-43B8-8348-EAFAFED75B3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3605-B93D-4A55-9157-6F96D7AF8DC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4E906E23-5565-4E8E-9EC8-C5DAED65A1C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FE0CE-F6F8-4E60-B434-F7B438C0367F}"/>
              </a:ext>
            </a:extLst>
          </p:cNvPr>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a:extLst>
              <a:ext uri="{FF2B5EF4-FFF2-40B4-BE49-F238E27FC236}">
                <a16:creationId xmlns:a16="http://schemas.microsoft.com/office/drawing/2014/main" id="{105D4F1C-D717-48FD-8D75-DB1B76CCE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B6BE37-5132-4D89-AF99-79377AF227D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1E99-BFA8-4088-840F-6ABA7B747C9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619B30A-468D-446F-96A5-CB95B05EBE4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8844A-32AE-40DD-98A3-644D06D423BB}"/>
              </a:ext>
            </a:extLst>
          </p:cNvPr>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a:extLst>
              <a:ext uri="{FF2B5EF4-FFF2-40B4-BE49-F238E27FC236}">
                <a16:creationId xmlns:a16="http://schemas.microsoft.com/office/drawing/2014/main" id="{213ADA75-967E-4DAD-B3A1-77C97BBCEC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B73CDC-2791-4DF6-A599-C710E9B7B0C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61"/>
            <a:ext cx="6595534" cy="1090015"/>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278467"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99932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imon Circular Black"/>
              <a:cs typeface="Simon Circular Black"/>
            </a:endParaRPr>
          </a:p>
        </p:txBody>
      </p:sp>
      <p:pic>
        <p:nvPicPr>
          <p:cNvPr id="8" name="Picture 7"/>
          <p:cNvPicPr>
            <a:picLocks noChangeAspect="1"/>
          </p:cNvPicPr>
          <p:nvPr userDrawn="1"/>
        </p:nvPicPr>
        <p:blipFill>
          <a:blip r:embed="rId2"/>
          <a:stretch>
            <a:fillRect/>
          </a:stretch>
        </p:blipFill>
        <p:spPr>
          <a:xfrm>
            <a:off x="2942458" y="567397"/>
            <a:ext cx="3259084" cy="2475254"/>
          </a:xfrm>
          <a:prstGeom prst="rect">
            <a:avLst/>
          </a:prstGeom>
        </p:spPr>
      </p:pic>
      <p:sp>
        <p:nvSpPr>
          <p:cNvPr id="2" name="Title 1"/>
          <p:cNvSpPr>
            <a:spLocks noGrp="1"/>
          </p:cNvSpPr>
          <p:nvPr>
            <p:ph type="ctrTitle"/>
          </p:nvPr>
        </p:nvSpPr>
        <p:spPr>
          <a:xfrm>
            <a:off x="0" y="3042652"/>
            <a:ext cx="9144000" cy="2571040"/>
          </a:xfrm>
        </p:spPr>
        <p:txBody>
          <a:bodyPr>
            <a:normAutofit/>
          </a:bodyPr>
          <a:lstStyle>
            <a:lvl1pPr algn="ctr">
              <a:defRPr sz="4800">
                <a:solidFill>
                  <a:schemeClr val="bg1"/>
                </a:solidFill>
                <a:latin typeface="Simon Circular Light"/>
                <a:cs typeface="Simon Circular Light"/>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6158" y="5830085"/>
            <a:ext cx="2051684" cy="571500"/>
          </a:xfrm>
          <a:prstGeom prst="rect">
            <a:avLst/>
          </a:prstGeom>
        </p:spPr>
      </p:pic>
    </p:spTree>
    <p:extLst>
      <p:ext uri="{BB962C8B-B14F-4D97-AF65-F5344CB8AC3E}">
        <p14:creationId xmlns:p14="http://schemas.microsoft.com/office/powerpoint/2010/main" val="365893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p:cNvSpPr/>
          <p:nvPr userDrawn="1"/>
        </p:nvSpPr>
        <p:spPr>
          <a:xfrm>
            <a:off x="0" y="0"/>
            <a:ext cx="9144000" cy="6858000"/>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imon Circular Black"/>
              <a:cs typeface="Simon Circular Black"/>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23" y="5830085"/>
            <a:ext cx="2051684" cy="571500"/>
          </a:xfrm>
          <a:prstGeom prst="rect">
            <a:avLst/>
          </a:prstGeom>
        </p:spPr>
      </p:pic>
      <p:sp>
        <p:nvSpPr>
          <p:cNvPr id="27" name="Title 1"/>
          <p:cNvSpPr>
            <a:spLocks noGrp="1"/>
          </p:cNvSpPr>
          <p:nvPr>
            <p:ph type="ctrTitle" hasCustomPrompt="1"/>
          </p:nvPr>
        </p:nvSpPr>
        <p:spPr>
          <a:xfrm>
            <a:off x="324120" y="291067"/>
            <a:ext cx="8363463" cy="2169689"/>
          </a:xfrm>
        </p:spPr>
        <p:txBody>
          <a:bodyPr>
            <a:normAutofit/>
          </a:bodyPr>
          <a:lstStyle>
            <a:lvl1pPr algn="l">
              <a:defRPr sz="4800">
                <a:solidFill>
                  <a:schemeClr val="bg1"/>
                </a:solidFill>
                <a:latin typeface="Simon Circular Light"/>
                <a:cs typeface="Simon Circular Light"/>
              </a:defRPr>
            </a:lvl1pPr>
          </a:lstStyle>
          <a:p>
            <a:r>
              <a:rPr lang="en-US" dirty="0"/>
              <a:t>Click to edit</a:t>
            </a:r>
            <a:br>
              <a:rPr lang="en-US" dirty="0"/>
            </a:br>
            <a:r>
              <a:rPr lang="en-US" dirty="0"/>
              <a:t>Master title style</a:t>
            </a:r>
            <a:br>
              <a:rPr lang="en-US" dirty="0"/>
            </a:br>
            <a:endParaRPr lang="en-US" dirty="0"/>
          </a:p>
        </p:txBody>
      </p:sp>
    </p:spTree>
    <p:extLst>
      <p:ext uri="{BB962C8B-B14F-4D97-AF65-F5344CB8AC3E}">
        <p14:creationId xmlns:p14="http://schemas.microsoft.com/office/powerpoint/2010/main" val="281638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858" y="5830085"/>
            <a:ext cx="2043214" cy="571500"/>
          </a:xfrm>
          <a:prstGeom prst="rect">
            <a:avLst/>
          </a:prstGeom>
        </p:spPr>
      </p:pic>
      <p:sp>
        <p:nvSpPr>
          <p:cNvPr id="8" name="Title Placeholder 1"/>
          <p:cNvSpPr>
            <a:spLocks noGrp="1"/>
          </p:cNvSpPr>
          <p:nvPr>
            <p:ph type="title"/>
          </p:nvPr>
        </p:nvSpPr>
        <p:spPr>
          <a:xfrm>
            <a:off x="318292" y="410111"/>
            <a:ext cx="8370078" cy="482900"/>
          </a:xfrm>
          <a:prstGeom prst="rect">
            <a:avLst/>
          </a:prstGeom>
        </p:spPr>
        <p:txBody>
          <a:bodyPr vert="horz" lIns="91440" tIns="45720" rIns="91440" bIns="45720" rtlCol="0" anchor="ctr">
            <a:noAutofit/>
          </a:bodyPr>
          <a:lstStyle>
            <a:lvl1pPr algn="l">
              <a:defRPr sz="3600">
                <a:latin typeface="Simon Circular Medium"/>
                <a:cs typeface="Simon Circular Medium"/>
              </a:defRPr>
            </a:lvl1pPr>
          </a:lstStyle>
          <a:p>
            <a:r>
              <a:rPr lang="en-US" dirty="0"/>
              <a:t>Click to edit Master title style</a:t>
            </a:r>
          </a:p>
        </p:txBody>
      </p:sp>
      <p:sp>
        <p:nvSpPr>
          <p:cNvPr id="9" name="Text Placeholder 3"/>
          <p:cNvSpPr>
            <a:spLocks noGrp="1"/>
          </p:cNvSpPr>
          <p:nvPr>
            <p:ph type="body" sz="half" idx="2"/>
          </p:nvPr>
        </p:nvSpPr>
        <p:spPr>
          <a:xfrm>
            <a:off x="351363" y="1259467"/>
            <a:ext cx="8336441" cy="4316896"/>
          </a:xfrm>
        </p:spPr>
        <p:txBody>
          <a:bodyPr>
            <a:normAutofit/>
          </a:bodyPr>
          <a:lstStyle>
            <a:lvl1pPr marL="0" indent="0">
              <a:buNone/>
              <a:defRPr sz="2000">
                <a:latin typeface="Simon Circular Light"/>
                <a:cs typeface="Simon Circular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828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3911308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4241963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3790432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4254992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2217317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2039858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37475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364718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DD18A-A319-234A-9A9A-85288BF776A3}"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E5EE6F-573D-3049-A142-A0D9E4B600E7}" type="slidenum">
              <a:rPr lang="en-US" smtClean="0"/>
              <a:t>‹#›</a:t>
            </a:fld>
            <a:endParaRPr lang="en-US" dirty="0"/>
          </a:p>
        </p:txBody>
      </p:sp>
    </p:spTree>
    <p:extLst>
      <p:ext uri="{BB962C8B-B14F-4D97-AF65-F5344CB8AC3E}">
        <p14:creationId xmlns:p14="http://schemas.microsoft.com/office/powerpoint/2010/main" val="3601424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12/5/2019</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54650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22530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80450666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06571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024923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14151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45538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569928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8543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41" name="Straight Connector 40"/>
          <p:cNvCxnSpPr/>
          <p:nvPr/>
        </p:nvCxnSpPr>
        <p:spPr>
          <a:xfrm>
            <a:off x="1278467"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42571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8114638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886398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74059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42645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073919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34136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30449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13638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616819"/>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2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9"/>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278467"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467351"/>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3289036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Presenter Name, Job Title, Team/Office/Division Name</a:t>
            </a:r>
          </a:p>
          <a:p>
            <a:pPr lvl="1"/>
            <a:r>
              <a:rPr lang="en-US" dirty="0"/>
              <a:t>Email Address</a:t>
            </a:r>
          </a:p>
          <a:p>
            <a:pPr lvl="1"/>
            <a:r>
              <a:rPr lang="en-US" dirty="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a:solidFill>
                  <a:schemeClr val="bg1"/>
                </a:solidFill>
                <a:latin typeface="+mj-lt"/>
              </a:rPr>
              <a:t>Contact Information</a:t>
            </a:r>
          </a:p>
        </p:txBody>
      </p:sp>
    </p:spTree>
    <p:extLst>
      <p:ext uri="{BB962C8B-B14F-4D97-AF65-F5344CB8AC3E}">
        <p14:creationId xmlns:p14="http://schemas.microsoft.com/office/powerpoint/2010/main" val="472600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4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19591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120063" y="982134"/>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8736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1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2"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76866" y="3255432"/>
            <a:ext cx="3632201" cy="18288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180993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image" Target="../media/image3.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7" y="915339"/>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6" y="2490137"/>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1" y="5960533"/>
            <a:ext cx="114828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3"/>
          </p:nvPr>
        </p:nvSpPr>
        <p:spPr>
          <a:xfrm>
            <a:off x="1176866" y="5960533"/>
            <a:ext cx="5104667"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2" y="5960533"/>
            <a:ext cx="39551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371279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3" r:id="rId19"/>
    <p:sldLayoutId id="2147483804" r:id="rId20"/>
    <p:sldLayoutId id="2147483805" r:id="rId21"/>
    <p:sldLayoutId id="2147483806" r:id="rId22"/>
    <p:sldLayoutId id="2147483807" r:id="rId23"/>
    <p:sldLayoutId id="2147483841" r:id="rId24"/>
    <p:sldLayoutId id="2147483839" r:id="rId25"/>
    <p:sldLayoutId id="2147483659" r:id="rId26"/>
    <p:sldLayoutId id="2147483658" r:id="rId27"/>
    <p:sldLayoutId id="2147483663" r:id="rId28"/>
    <p:sldLayoutId id="2147483660" r:id="rId29"/>
  </p:sldLayoutIdLst>
  <p:hf hdr="0" ftr="0" dt="0"/>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DD18A-A319-234A-9A9A-85288BF776A3}" type="datetimeFigureOut">
              <a:rPr lang="en-US" smtClean="0"/>
              <a:t>12/5/2019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5EE6F-573D-3049-A142-A0D9E4B600E7}" type="slidenum">
              <a:rPr lang="en-US" smtClean="0"/>
              <a:t>‹#›</a:t>
            </a:fld>
            <a:endParaRPr lang="en-US" dirty="0"/>
          </a:p>
        </p:txBody>
      </p:sp>
    </p:spTree>
    <p:extLst>
      <p:ext uri="{BB962C8B-B14F-4D97-AF65-F5344CB8AC3E}">
        <p14:creationId xmlns:p14="http://schemas.microsoft.com/office/powerpoint/2010/main" val="25403036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12/5/2019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199400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8" r:id="rId18"/>
    <p:sldLayoutId id="2147483899" r:id="rId19"/>
    <p:sldLayoutId id="2147483900" r:id="rId20"/>
    <p:sldLayoutId id="2147483901" r:id="rId21"/>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comments" Target="../comments/commen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comments" Target="../comments/commen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34">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48" name="Straight Connector 36">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9" name="Rectangle 38">
            <a:extLst>
              <a:ext uri="{FF2B5EF4-FFF2-40B4-BE49-F238E27FC236}">
                <a16:creationId xmlns:a16="http://schemas.microsoft.com/office/drawing/2014/main" id="{07A21359-2D5B-412A-8F98-3975A5357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0" name="Rectangle 40">
            <a:extLst>
              <a:ext uri="{FF2B5EF4-FFF2-40B4-BE49-F238E27FC236}">
                <a16:creationId xmlns:a16="http://schemas.microsoft.com/office/drawing/2014/main" id="{9BD0304D-F427-4E61-8737-8C12EFD03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1" name="Rectangle 42">
            <a:extLst>
              <a:ext uri="{FF2B5EF4-FFF2-40B4-BE49-F238E27FC236}">
                <a16:creationId xmlns:a16="http://schemas.microsoft.com/office/drawing/2014/main" id="{CE0916E6-6EB4-4374-BBBC-AD4D779E2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5646" y="164592"/>
            <a:ext cx="5404104" cy="6528816"/>
          </a:xfrm>
          <a:prstGeom prst="rect">
            <a:avLst/>
          </a:prstGeom>
          <a:solidFill>
            <a:schemeClr val="accent3">
              <a:lumMod val="75000"/>
            </a:schemeClr>
          </a:solid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758310" y="933097"/>
            <a:ext cx="5111751" cy="2586883"/>
          </a:xfrm>
        </p:spPr>
        <p:txBody>
          <a:bodyPr vert="horz" lIns="91440" tIns="45720" rIns="91440" bIns="45720" rtlCol="0" anchor="t">
            <a:normAutofit fontScale="90000"/>
          </a:bodyPr>
          <a:lstStyle/>
          <a:p>
            <a:br>
              <a:rPr lang="en-US" sz="5400" b="1" dirty="0"/>
            </a:br>
            <a:r>
              <a:rPr lang="en-US" sz="5400" b="1" dirty="0"/>
              <a:t>The Reading Brain</a:t>
            </a:r>
            <a:br>
              <a:rPr lang="en-US" sz="5400" b="1" dirty="0"/>
            </a:br>
            <a:endParaRPr lang="en-US" b="1" i="1" dirty="0"/>
          </a:p>
        </p:txBody>
      </p:sp>
      <p:sp>
        <p:nvSpPr>
          <p:cNvPr id="3" name="Subtitle 2"/>
          <p:cNvSpPr>
            <a:spLocks noGrp="1"/>
          </p:cNvSpPr>
          <p:nvPr>
            <p:ph type="body" idx="1"/>
          </p:nvPr>
        </p:nvSpPr>
        <p:spPr>
          <a:xfrm>
            <a:off x="550357" y="1066800"/>
            <a:ext cx="2402707" cy="5375441"/>
          </a:xfrm>
          <a:solidFill>
            <a:schemeClr val="bg1"/>
          </a:solidFill>
        </p:spPr>
        <p:txBody>
          <a:bodyPr vert="horz" lIns="91440" tIns="45720" rIns="91440" bIns="45720" rtlCol="0" anchor="ctr">
            <a:normAutofit/>
          </a:bodyPr>
          <a:lstStyle/>
          <a:p>
            <a:r>
              <a:rPr lang="en-US" sz="2100" b="1" dirty="0"/>
              <a:t>Joanne Coggins, Ph.D.</a:t>
            </a:r>
          </a:p>
          <a:p>
            <a:endParaRPr lang="en-US" sz="2100" dirty="0"/>
          </a:p>
          <a:p>
            <a:endParaRPr lang="en-US" sz="2100" dirty="0"/>
          </a:p>
          <a:p>
            <a:endParaRPr lang="en-US" sz="2100" dirty="0"/>
          </a:p>
          <a:p>
            <a:r>
              <a:rPr lang="en-US" sz="2100" dirty="0"/>
              <a:t>Intensive Integrated Reading Systems</a:t>
            </a:r>
          </a:p>
          <a:p>
            <a:endParaRPr lang="en-US" sz="2100" dirty="0"/>
          </a:p>
          <a:p>
            <a:r>
              <a:rPr lang="en-US" sz="2100" dirty="0"/>
              <a:t>RightingReading.com</a:t>
            </a:r>
          </a:p>
          <a:p>
            <a:endParaRPr lang="en-US" sz="2100" b="1" dirty="0">
              <a:solidFill>
                <a:srgbClr val="FFFFFF"/>
              </a:solidFill>
            </a:endParaRPr>
          </a:p>
        </p:txBody>
      </p:sp>
      <p:pic>
        <p:nvPicPr>
          <p:cNvPr id="25" name="Picture 24" descr="https://static.thenounproject.com/png/1363329-84.png">
            <a:extLst>
              <a:ext uri="{FF2B5EF4-FFF2-40B4-BE49-F238E27FC236}">
                <a16:creationId xmlns:a16="http://schemas.microsoft.com/office/drawing/2014/main" id="{B5D19A19-FAB4-40EE-BA3F-47AFDDB68FB7}"/>
              </a:ext>
            </a:extLst>
          </p:cNvPr>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4099" y="2763306"/>
            <a:ext cx="804545" cy="758825"/>
          </a:xfrm>
          <a:prstGeom prst="rect">
            <a:avLst/>
          </a:prstGeom>
          <a:noFill/>
          <a:ln>
            <a:noFill/>
          </a:ln>
        </p:spPr>
      </p:pic>
      <p:sp>
        <p:nvSpPr>
          <p:cNvPr id="6" name="TextBox 5">
            <a:extLst>
              <a:ext uri="{FF2B5EF4-FFF2-40B4-BE49-F238E27FC236}">
                <a16:creationId xmlns:a16="http://schemas.microsoft.com/office/drawing/2014/main" id="{95831CDF-88F7-4D4F-99BE-561A20608DD1}"/>
              </a:ext>
            </a:extLst>
          </p:cNvPr>
          <p:cNvSpPr txBox="1"/>
          <p:nvPr/>
        </p:nvSpPr>
        <p:spPr>
          <a:xfrm>
            <a:off x="3764661" y="3854385"/>
            <a:ext cx="51054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aramond" panose="02020404030301010803"/>
                <a:ea typeface="+mn-ea"/>
                <a:cs typeface="+mn-cs"/>
              </a:rPr>
              <a:t>Language Acquisition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aramond" panose="02020404030301010803"/>
                <a:ea typeface="+mn-ea"/>
                <a:cs typeface="+mn-cs"/>
              </a:rPr>
              <a:t>Reading Development </a:t>
            </a:r>
            <a:endParaRPr kumimoji="0" lang="en-US" sz="24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410114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9DB811-FC0D-499A-822F-394B3D3BE0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a:noFill/>
        </p:spPr>
      </p:pic>
      <p:cxnSp>
        <p:nvCxnSpPr>
          <p:cNvPr id="13" name="Straight Connector 12">
            <a:extLst>
              <a:ext uri="{FF2B5EF4-FFF2-40B4-BE49-F238E27FC236}">
                <a16:creationId xmlns:a16="http://schemas.microsoft.com/office/drawing/2014/main" id="{7195FD2E-5530-42DE-9741-9BC30E7207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lumMod val="2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solidFill>
            <a:schemeClr val="bg1"/>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49D5FE-F053-41BD-B14A-89A9822E6610}"/>
              </a:ext>
            </a:extLst>
          </p:cNvPr>
          <p:cNvSpPr>
            <a:spLocks noGrp="1"/>
          </p:cNvSpPr>
          <p:nvPr>
            <p:ph type="title"/>
          </p:nvPr>
        </p:nvSpPr>
        <p:spPr>
          <a:xfrm>
            <a:off x="430340" y="648594"/>
            <a:ext cx="2691112" cy="5559025"/>
          </a:xfrm>
        </p:spPr>
        <p:txBody>
          <a:bodyPr vert="horz" lIns="91440" tIns="45720" rIns="91440" bIns="45720" rtlCol="0" anchor="ctr">
            <a:normAutofit/>
          </a:bodyPr>
          <a:lstStyle/>
          <a:p>
            <a:pPr defTabSz="457200"/>
            <a:r>
              <a:rPr lang="en-US" sz="4800" dirty="0">
                <a:solidFill>
                  <a:srgbClr val="262626"/>
                </a:solidFill>
              </a:rPr>
              <a:t>Good News!</a:t>
            </a:r>
          </a:p>
        </p:txBody>
      </p:sp>
      <p:sp>
        <p:nvSpPr>
          <p:cNvPr id="19" name="Rectangle 18">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D2D0183-CAD8-4631-8269-24B6421A8573}"/>
              </a:ext>
            </a:extLst>
          </p:cNvPr>
          <p:cNvSpPr>
            <a:spLocks noGrp="1"/>
          </p:cNvSpPr>
          <p:nvPr>
            <p:ph type="sldNum" sz="quarter" idx="12"/>
          </p:nvPr>
        </p:nvSpPr>
        <p:spPr>
          <a:xfrm>
            <a:off x="8287222" y="6379383"/>
            <a:ext cx="407023" cy="279400"/>
          </a:xfrm>
        </p:spPr>
        <p:txBody>
          <a:bodyPr vert="horz" lIns="91440" tIns="45720" rIns="91440" bIns="45720" rtlCol="0" anchor="ctr">
            <a:normAutofit/>
          </a:bodyPr>
          <a:lstStyle/>
          <a:p>
            <a:pPr>
              <a:spcAft>
                <a:spcPts val="600"/>
              </a:spcAft>
            </a:pPr>
            <a:fld id="{4FAB73BC-B049-4115-A692-8D63A059BFB8}" type="slidenum">
              <a:rPr lang="en-US" sz="1000" smtClean="0"/>
              <a:pPr>
                <a:spcAft>
                  <a:spcPts val="600"/>
                </a:spcAft>
              </a:pPr>
              <a:t>10</a:t>
            </a:fld>
            <a:endParaRPr lang="en-US" sz="1000"/>
          </a:p>
        </p:txBody>
      </p:sp>
      <p:graphicFrame>
        <p:nvGraphicFramePr>
          <p:cNvPr id="6" name="Text Placeholder 3">
            <a:extLst>
              <a:ext uri="{FF2B5EF4-FFF2-40B4-BE49-F238E27FC236}">
                <a16:creationId xmlns:a16="http://schemas.microsoft.com/office/drawing/2014/main" id="{00D75EE9-A60A-4267-A77D-3E6833127158}"/>
              </a:ext>
            </a:extLst>
          </p:cNvPr>
          <p:cNvGraphicFramePr/>
          <p:nvPr>
            <p:extLst>
              <p:ext uri="{D42A27DB-BD31-4B8C-83A1-F6EECF244321}">
                <p14:modId xmlns:p14="http://schemas.microsoft.com/office/powerpoint/2010/main" val="3935726478"/>
              </p:ext>
            </p:extLst>
          </p:nvPr>
        </p:nvGraphicFramePr>
        <p:xfrm>
          <a:off x="3544018" y="304800"/>
          <a:ext cx="5545001" cy="6072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662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
        <p:cNvGrpSpPr/>
        <p:nvPr/>
      </p:nvGrpSpPr>
      <p:grpSpPr>
        <a:xfrm>
          <a:off x="0" y="0"/>
          <a:ext cx="0" cy="0"/>
          <a:chOff x="0" y="0"/>
          <a:chExt cx="0" cy="0"/>
        </a:xfrm>
      </p:grpSpPr>
      <p:pic>
        <p:nvPicPr>
          <p:cNvPr id="16" name="Picture 10">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8" name="Straight Connector 12">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20" name="Rectangle 14">
            <a:extLst>
              <a:ext uri="{FF2B5EF4-FFF2-40B4-BE49-F238E27FC236}">
                <a16:creationId xmlns:a16="http://schemas.microsoft.com/office/drawing/2014/main" id="{E3AD4808-3E34-4EF9-81E6-DCDD9DD8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AB947366-3BF4-48C9-9DC5-ACC99794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2" cy="6858000"/>
          </a:xfrm>
          <a:prstGeom prst="rect">
            <a:avLst/>
          </a:prstGeom>
          <a:blipFill>
            <a:blip r:embed="rId4"/>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8">
            <a:extLst>
              <a:ext uri="{FF2B5EF4-FFF2-40B4-BE49-F238E27FC236}">
                <a16:creationId xmlns:a16="http://schemas.microsoft.com/office/drawing/2014/main" id="{A2E1AA39-C5B0-4C69-970E-29EFDD1FDF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948" y="938687"/>
            <a:ext cx="44096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0">
            <a:extLst>
              <a:ext uri="{FF2B5EF4-FFF2-40B4-BE49-F238E27FC236}">
                <a16:creationId xmlns:a16="http://schemas.microsoft.com/office/drawing/2014/main" id="{446D681E-013F-4234-9C11-6AE6D8F8C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948" y="5854475"/>
            <a:ext cx="44096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934E0EE5-1E11-4F9E-BED7-0D7229581981}"/>
              </a:ext>
            </a:extLst>
          </p:cNvPr>
          <p:cNvSpPr>
            <a:spLocks noGrp="1"/>
          </p:cNvSpPr>
          <p:nvPr>
            <p:ph type="title"/>
          </p:nvPr>
        </p:nvSpPr>
        <p:spPr>
          <a:xfrm>
            <a:off x="723900" y="938687"/>
            <a:ext cx="4444491" cy="4915788"/>
          </a:xfrm>
        </p:spPr>
        <p:txBody>
          <a:bodyPr vert="horz" lIns="91440" tIns="45720" rIns="91440" bIns="45720" rtlCol="0" anchor="ctr">
            <a:normAutofit/>
          </a:bodyPr>
          <a:lstStyle/>
          <a:p>
            <a:pPr algn="r" defTabSz="457200"/>
            <a:r>
              <a:rPr lang="en-US" sz="5400" dirty="0">
                <a:solidFill>
                  <a:srgbClr val="001132"/>
                </a:solidFill>
              </a:rPr>
              <a:t>Reading is an unnatural act.</a:t>
            </a:r>
          </a:p>
        </p:txBody>
      </p:sp>
      <p:sp>
        <p:nvSpPr>
          <p:cNvPr id="26" name="Rectangle 22">
            <a:extLst>
              <a:ext uri="{FF2B5EF4-FFF2-40B4-BE49-F238E27FC236}">
                <a16:creationId xmlns:a16="http://schemas.microsoft.com/office/drawing/2014/main" id="{1307718F-1EFB-462E-B630-D8140028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3A995DD8-F667-4F16-A539-3B19D363EBE1}"/>
              </a:ext>
            </a:extLst>
          </p:cNvPr>
          <p:cNvSpPr>
            <a:spLocks noGrp="1"/>
          </p:cNvSpPr>
          <p:nvPr>
            <p:ph type="body" sz="half" idx="2"/>
          </p:nvPr>
        </p:nvSpPr>
        <p:spPr>
          <a:xfrm>
            <a:off x="6155649" y="938687"/>
            <a:ext cx="2505750" cy="4915788"/>
          </a:xfrm>
        </p:spPr>
        <p:txBody>
          <a:bodyPr vert="horz" lIns="91440" tIns="45720" rIns="91440" bIns="45720" rtlCol="0" anchor="ctr">
            <a:normAutofit/>
          </a:bodyPr>
          <a:lstStyle/>
          <a:p>
            <a:pPr algn="l" defTabSz="457200">
              <a:spcAft>
                <a:spcPts val="600"/>
              </a:spcAft>
            </a:pPr>
            <a:r>
              <a:rPr lang="en-US" sz="2400" dirty="0">
                <a:solidFill>
                  <a:schemeClr val="tx1"/>
                </a:solidFill>
              </a:rPr>
              <a:t>The brain is hardwired to develop language—not reading.</a:t>
            </a:r>
          </a:p>
        </p:txBody>
      </p:sp>
    </p:spTree>
    <p:extLst>
      <p:ext uri="{BB962C8B-B14F-4D97-AF65-F5344CB8AC3E}">
        <p14:creationId xmlns:p14="http://schemas.microsoft.com/office/powerpoint/2010/main" val="213061526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defTabSz="457200">
              <a:spcAft>
                <a:spcPts val="600"/>
              </a:spcAft>
            </a:pPr>
            <a:r>
              <a:rPr lang="en-US">
                <a:ln w="3175" cmpd="sng">
                  <a:noFill/>
                </a:ln>
                <a:solidFill>
                  <a:srgbClr val="262626"/>
                </a:solidFill>
              </a:rPr>
              <a:t>Language Acquisition</a:t>
            </a:r>
          </a:p>
        </p:txBody>
      </p:sp>
      <p:graphicFrame>
        <p:nvGraphicFramePr>
          <p:cNvPr id="16" name="Content Placeholder 13">
            <a:extLst>
              <a:ext uri="{FF2B5EF4-FFF2-40B4-BE49-F238E27FC236}">
                <a16:creationId xmlns:a16="http://schemas.microsoft.com/office/drawing/2014/main" id="{B4197F88-3160-4A94-969F-8105E3AD1274}"/>
              </a:ext>
            </a:extLst>
          </p:cNvPr>
          <p:cNvGraphicFramePr>
            <a:graphicFrameLocks noGrp="1"/>
          </p:cNvGraphicFramePr>
          <p:nvPr>
            <p:ph idx="1"/>
            <p:extLst>
              <p:ext uri="{D42A27DB-BD31-4B8C-83A1-F6EECF244321}">
                <p14:modId xmlns:p14="http://schemas.microsoft.com/office/powerpoint/2010/main" val="2476323114"/>
              </p:ext>
            </p:extLst>
          </p:nvPr>
        </p:nvGraphicFramePr>
        <p:xfrm>
          <a:off x="971550" y="2438400"/>
          <a:ext cx="7200897" cy="343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2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rgbClr val="001132"/>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solidFill>
            <a:schemeClr val="tx1">
              <a:lumMod val="95000"/>
            </a:schemeClr>
          </a:solidFill>
          <a:ln w="15875" cap="flat">
            <a:noFill/>
            <a:miter lim="800000"/>
          </a:ln>
        </p:spPr>
        <p:style>
          <a:lnRef idx="1">
            <a:schemeClr val="accent1"/>
          </a:lnRef>
          <a:fillRef idx="3">
            <a:schemeClr val="accent1"/>
          </a:fillRef>
          <a:effectRef idx="2">
            <a:schemeClr val="accent1"/>
          </a:effectRef>
          <a:fontRef idx="minor">
            <a:schemeClr val="lt1"/>
          </a:fontRef>
        </p:style>
      </p:sp>
      <p:sp>
        <p:nvSpPr>
          <p:cNvPr id="5" name="Title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defTabSz="457200">
              <a:spcAft>
                <a:spcPts val="600"/>
              </a:spcAft>
            </a:pPr>
            <a:r>
              <a:rPr lang="en-US" dirty="0">
                <a:ln w="3175" cmpd="sng">
                  <a:noFill/>
                </a:ln>
                <a:solidFill>
                  <a:srgbClr val="000000"/>
                </a:solidFill>
              </a:rPr>
              <a:t>Language Acquisition &amp; Reading</a:t>
            </a:r>
          </a:p>
        </p:txBody>
      </p:sp>
      <p:sp>
        <p:nvSpPr>
          <p:cNvPr id="14" name="Content Placeholder 13"/>
          <p:cNvSpPr>
            <a:spLocks noGrp="1"/>
          </p:cNvSpPr>
          <p:nvPr>
            <p:ph idx="1"/>
          </p:nvPr>
        </p:nvSpPr>
        <p:spPr>
          <a:xfrm>
            <a:off x="971550" y="2556932"/>
            <a:ext cx="7200897" cy="3318936"/>
          </a:xfrm>
          <a:solidFill>
            <a:schemeClr val="tx1">
              <a:lumMod val="95000"/>
            </a:schemeClr>
          </a:solidFill>
        </p:spPr>
        <p:txBody>
          <a:bodyPr vert="horz" lIns="91440" tIns="45720" rIns="91440" bIns="45720" rtlCol="0" anchor="t">
            <a:normAutofit lnSpcReduction="10000"/>
          </a:bodyPr>
          <a:lstStyle/>
          <a:p>
            <a:pPr defTabSz="457200">
              <a:spcAft>
                <a:spcPts val="600"/>
              </a:spcAft>
            </a:pPr>
            <a:r>
              <a:rPr lang="en-US" sz="2800" dirty="0">
                <a:solidFill>
                  <a:srgbClr val="000000"/>
                </a:solidFill>
              </a:rPr>
              <a:t>Hearing-reading connection</a:t>
            </a:r>
          </a:p>
          <a:p>
            <a:pPr defTabSz="457200">
              <a:spcAft>
                <a:spcPts val="600"/>
              </a:spcAft>
            </a:pPr>
            <a:r>
              <a:rPr lang="en-US" sz="2800" dirty="0">
                <a:solidFill>
                  <a:srgbClr val="000000"/>
                </a:solidFill>
              </a:rPr>
              <a:t>Foundation for every skill</a:t>
            </a:r>
          </a:p>
          <a:p>
            <a:pPr defTabSz="457200">
              <a:spcAft>
                <a:spcPts val="600"/>
              </a:spcAft>
            </a:pPr>
            <a:r>
              <a:rPr lang="en-US" sz="2800" dirty="0">
                <a:solidFill>
                  <a:srgbClr val="000000"/>
                </a:solidFill>
              </a:rPr>
              <a:t>Complex process involving multiple operations.</a:t>
            </a:r>
          </a:p>
          <a:p>
            <a:pPr defTabSz="457200">
              <a:spcAft>
                <a:spcPts val="600"/>
              </a:spcAft>
            </a:pPr>
            <a:r>
              <a:rPr lang="en-US" sz="2800" dirty="0">
                <a:solidFill>
                  <a:srgbClr val="000000"/>
                </a:solidFill>
              </a:rPr>
              <a:t>Reading &amp; listening are receptive skills</a:t>
            </a:r>
          </a:p>
          <a:p>
            <a:pPr defTabSz="457200">
              <a:spcAft>
                <a:spcPts val="600"/>
              </a:spcAft>
            </a:pPr>
            <a:r>
              <a:rPr lang="en-US" sz="2800" dirty="0">
                <a:solidFill>
                  <a:srgbClr val="000000"/>
                </a:solidFill>
              </a:rPr>
              <a:t>Writing &amp; speaking are expressive skills</a:t>
            </a:r>
          </a:p>
          <a:p>
            <a:pPr defTabSz="457200">
              <a:spcAft>
                <a:spcPts val="600"/>
              </a:spcAft>
            </a:pPr>
            <a:r>
              <a:rPr lang="en-US" sz="2800" dirty="0">
                <a:solidFill>
                  <a:srgbClr val="000000"/>
                </a:solidFill>
              </a:rPr>
              <a:t>ELL reading is exponentially complex</a:t>
            </a:r>
          </a:p>
        </p:txBody>
      </p:sp>
    </p:spTree>
    <p:extLst>
      <p:ext uri="{BB962C8B-B14F-4D97-AF65-F5344CB8AC3E}">
        <p14:creationId xmlns:p14="http://schemas.microsoft.com/office/powerpoint/2010/main" val="404141917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883349"/>
            <a:ext cx="8178799" cy="5091302"/>
          </a:xfrm>
          <a:prstGeom prst="rect">
            <a:avLst/>
          </a:prstGeom>
        </p:spPr>
      </p:pic>
    </p:spTree>
    <p:extLst>
      <p:ext uri="{BB962C8B-B14F-4D97-AF65-F5344CB8AC3E}">
        <p14:creationId xmlns:p14="http://schemas.microsoft.com/office/powerpoint/2010/main" val="346272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1732742-CBDF-4BE9-A8DF-01EFBEF297D6}"/>
              </a:ext>
            </a:extLst>
          </p:cNvPr>
          <p:cNvGrpSpPr/>
          <p:nvPr/>
        </p:nvGrpSpPr>
        <p:grpSpPr>
          <a:xfrm>
            <a:off x="927493" y="1326003"/>
            <a:ext cx="7753639" cy="4388240"/>
            <a:chOff x="-139307" y="-350397"/>
            <a:chExt cx="7753639" cy="4388240"/>
          </a:xfrm>
        </p:grpSpPr>
        <p:sp>
          <p:nvSpPr>
            <p:cNvPr id="73" name="Rectangle: Rounded Corners 72">
              <a:extLst>
                <a:ext uri="{FF2B5EF4-FFF2-40B4-BE49-F238E27FC236}">
                  <a16:creationId xmlns:a16="http://schemas.microsoft.com/office/drawing/2014/main" id="{10E31EBD-5FD3-47FA-B10A-789DAE28C2B1}"/>
                </a:ext>
              </a:extLst>
            </p:cNvPr>
            <p:cNvSpPr/>
            <p:nvPr/>
          </p:nvSpPr>
          <p:spPr>
            <a:xfrm>
              <a:off x="803910" y="2026920"/>
              <a:ext cx="2331720" cy="1059180"/>
            </a:xfrm>
            <a:prstGeom prst="roundRect">
              <a:avLst/>
            </a:prstGeom>
            <a:solidFill>
              <a:srgbClr val="4472C4">
                <a:lumMod val="5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Poor Comp</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lang="en-US" sz="2000" kern="0" dirty="0">
                  <a:solidFill>
                    <a:sysClr val="window" lastClr="FFFFFF"/>
                  </a:solidFill>
                  <a:latin typeface="Garamond" panose="02020404030301010803" pitchFamily="18" charset="0"/>
                  <a:ea typeface="Calibri" panose="020F0502020204030204" pitchFamily="34" charset="0"/>
                  <a:cs typeface="Times New Roman" panose="02020603050405020304" pitchFamily="18" charset="0"/>
                </a:rPr>
                <a:t>Poor</a:t>
              </a: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 Word Rec</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pSp>
          <p:nvGrpSpPr>
            <p:cNvPr id="74" name="Group 73">
              <a:extLst>
                <a:ext uri="{FF2B5EF4-FFF2-40B4-BE49-F238E27FC236}">
                  <a16:creationId xmlns:a16="http://schemas.microsoft.com/office/drawing/2014/main" id="{A6AC17D0-5D8E-4903-9111-35520D63A5A6}"/>
                </a:ext>
              </a:extLst>
            </p:cNvPr>
            <p:cNvGrpSpPr/>
            <p:nvPr/>
          </p:nvGrpSpPr>
          <p:grpSpPr>
            <a:xfrm>
              <a:off x="-139307" y="-350397"/>
              <a:ext cx="7753639" cy="4388240"/>
              <a:chOff x="-139307" y="-350397"/>
              <a:chExt cx="7753639" cy="4388240"/>
            </a:xfrm>
          </p:grpSpPr>
          <p:sp>
            <p:nvSpPr>
              <p:cNvPr id="75" name="Rectangle: Rounded Corners 74">
                <a:extLst>
                  <a:ext uri="{FF2B5EF4-FFF2-40B4-BE49-F238E27FC236}">
                    <a16:creationId xmlns:a16="http://schemas.microsoft.com/office/drawing/2014/main" id="{B951B06D-B7EF-41C5-BAA8-642472146EA7}"/>
                  </a:ext>
                </a:extLst>
              </p:cNvPr>
              <p:cNvSpPr/>
              <p:nvPr/>
            </p:nvSpPr>
            <p:spPr>
              <a:xfrm>
                <a:off x="819150" y="601980"/>
                <a:ext cx="2331720" cy="1059180"/>
              </a:xfrm>
              <a:prstGeom prst="roundRect">
                <a:avLst/>
              </a:prstGeom>
              <a:solidFill>
                <a:srgbClr val="4472C4">
                  <a:lumMod val="5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Good Comp</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lang="en-US" sz="2000" kern="0" dirty="0">
                    <a:solidFill>
                      <a:sysClr val="window" lastClr="FFFFFF"/>
                    </a:solidFill>
                    <a:latin typeface="Garamond" panose="02020404030301010803" pitchFamily="18" charset="0"/>
                    <a:ea typeface="Calibri" panose="020F0502020204030204" pitchFamily="34" charset="0"/>
                    <a:cs typeface="Times New Roman" panose="02020603050405020304" pitchFamily="18" charset="0"/>
                  </a:rPr>
                  <a:t>Poor</a:t>
                </a: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 Word Rec</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6" name="Rectangle: Rounded Corners 75">
                <a:extLst>
                  <a:ext uri="{FF2B5EF4-FFF2-40B4-BE49-F238E27FC236}">
                    <a16:creationId xmlns:a16="http://schemas.microsoft.com/office/drawing/2014/main" id="{B380E27E-0F36-4D43-9742-FB8BDDBCB160}"/>
                  </a:ext>
                </a:extLst>
              </p:cNvPr>
              <p:cNvSpPr/>
              <p:nvPr/>
            </p:nvSpPr>
            <p:spPr>
              <a:xfrm>
                <a:off x="3821430" y="2057400"/>
                <a:ext cx="2331720" cy="1059180"/>
              </a:xfrm>
              <a:prstGeom prst="roundRect">
                <a:avLst/>
              </a:prstGeom>
              <a:solidFill>
                <a:srgbClr val="4472C4">
                  <a:lumMod val="5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Poor Comp</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lang="en-US" sz="2000" kern="0" dirty="0">
                    <a:solidFill>
                      <a:sysClr val="window" lastClr="FFFFFF"/>
                    </a:solidFill>
                    <a:latin typeface="Garamond" panose="02020404030301010803" pitchFamily="18" charset="0"/>
                    <a:ea typeface="Calibri" panose="020F0502020204030204" pitchFamily="34" charset="0"/>
                    <a:cs typeface="Times New Roman" panose="02020603050405020304" pitchFamily="18" charset="0"/>
                  </a:rPr>
                  <a:t>Good</a:t>
                </a: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 Word Rec</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77" name="Rectangle: Rounded Corners 76">
                <a:extLst>
                  <a:ext uri="{FF2B5EF4-FFF2-40B4-BE49-F238E27FC236}">
                    <a16:creationId xmlns:a16="http://schemas.microsoft.com/office/drawing/2014/main" id="{3406A532-816E-4316-BEFD-43DB9147A8D3}"/>
                  </a:ext>
                </a:extLst>
              </p:cNvPr>
              <p:cNvSpPr/>
              <p:nvPr/>
            </p:nvSpPr>
            <p:spPr>
              <a:xfrm>
                <a:off x="3813810" y="601980"/>
                <a:ext cx="2331720" cy="1059180"/>
              </a:xfrm>
              <a:prstGeom prst="roundRect">
                <a:avLst/>
              </a:prstGeom>
              <a:solidFill>
                <a:srgbClr val="4472C4">
                  <a:lumMod val="5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Good Comp</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lang="en-US" sz="2000" kern="0" dirty="0">
                    <a:solidFill>
                      <a:sysClr val="window" lastClr="FFFFFF"/>
                    </a:solidFill>
                    <a:latin typeface="Garamond" panose="02020404030301010803" pitchFamily="18" charset="0"/>
                    <a:ea typeface="Calibri" panose="020F0502020204030204" pitchFamily="34" charset="0"/>
                    <a:cs typeface="Times New Roman" panose="02020603050405020304" pitchFamily="18" charset="0"/>
                  </a:rPr>
                  <a:t>Good</a:t>
                </a: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 Word Rec</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Garamond" panose="02020404030301010803" pitchFamily="18"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8" name="Rectangle: Rounded Corners 77">
                <a:extLst>
                  <a:ext uri="{FF2B5EF4-FFF2-40B4-BE49-F238E27FC236}">
                    <a16:creationId xmlns:a16="http://schemas.microsoft.com/office/drawing/2014/main" id="{6DC2715E-6C2B-461B-BACA-F3AFB5DF9771}"/>
                  </a:ext>
                </a:extLst>
              </p:cNvPr>
              <p:cNvSpPr/>
              <p:nvPr/>
            </p:nvSpPr>
            <p:spPr>
              <a:xfrm>
                <a:off x="1360170" y="0"/>
                <a:ext cx="4442460" cy="44958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Language Comprehension</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9" name="Rectangle: Rounded Corners 78">
                <a:extLst>
                  <a:ext uri="{FF2B5EF4-FFF2-40B4-BE49-F238E27FC236}">
                    <a16:creationId xmlns:a16="http://schemas.microsoft.com/office/drawing/2014/main" id="{4FD01069-288B-44A5-9AA1-DFD1CFD0B297}"/>
                  </a:ext>
                </a:extLst>
              </p:cNvPr>
              <p:cNvSpPr/>
              <p:nvPr/>
            </p:nvSpPr>
            <p:spPr>
              <a:xfrm rot="16200000">
                <a:off x="-674053" y="1623378"/>
                <a:ext cx="2156460" cy="459105"/>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Word Recognition</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80" name="Straight Arrow Connector 79">
                <a:extLst>
                  <a:ext uri="{FF2B5EF4-FFF2-40B4-BE49-F238E27FC236}">
                    <a16:creationId xmlns:a16="http://schemas.microsoft.com/office/drawing/2014/main" id="{429AFAF8-B242-40E4-9C94-062CD45B3DE4}"/>
                  </a:ext>
                </a:extLst>
              </p:cNvPr>
              <p:cNvCxnSpPr/>
              <p:nvPr/>
            </p:nvCxnSpPr>
            <p:spPr>
              <a:xfrm flipH="1">
                <a:off x="3440430" y="647700"/>
                <a:ext cx="7620" cy="2324100"/>
              </a:xfrm>
              <a:prstGeom prst="straightConnector1">
                <a:avLst/>
              </a:prstGeom>
              <a:noFill/>
              <a:ln w="6350" cap="flat" cmpd="sng" algn="ctr">
                <a:solidFill>
                  <a:srgbClr val="4472C4"/>
                </a:solidFill>
                <a:prstDash val="solid"/>
                <a:miter lim="800000"/>
                <a:tailEnd type="triangle"/>
              </a:ln>
              <a:effectLst/>
            </p:spPr>
          </p:cxnSp>
          <p:cxnSp>
            <p:nvCxnSpPr>
              <p:cNvPr id="81" name="Straight Arrow Connector 80">
                <a:extLst>
                  <a:ext uri="{FF2B5EF4-FFF2-40B4-BE49-F238E27FC236}">
                    <a16:creationId xmlns:a16="http://schemas.microsoft.com/office/drawing/2014/main" id="{80370B24-8D65-496F-A2CD-FC97434DCEE5}"/>
                  </a:ext>
                </a:extLst>
              </p:cNvPr>
              <p:cNvCxnSpPr/>
              <p:nvPr/>
            </p:nvCxnSpPr>
            <p:spPr>
              <a:xfrm flipV="1">
                <a:off x="986790" y="1851660"/>
                <a:ext cx="5044440" cy="7620"/>
              </a:xfrm>
              <a:prstGeom prst="straightConnector1">
                <a:avLst/>
              </a:prstGeom>
              <a:noFill/>
              <a:ln w="6350" cap="flat" cmpd="sng" algn="ctr">
                <a:solidFill>
                  <a:srgbClr val="4472C4"/>
                </a:solidFill>
                <a:prstDash val="solid"/>
                <a:miter lim="800000"/>
                <a:tailEnd type="triangle"/>
              </a:ln>
              <a:effectLst/>
            </p:spPr>
          </p:cxnSp>
          <p:sp>
            <p:nvSpPr>
              <p:cNvPr id="82" name="Text Box 15">
                <a:extLst>
                  <a:ext uri="{FF2B5EF4-FFF2-40B4-BE49-F238E27FC236}">
                    <a16:creationId xmlns:a16="http://schemas.microsoft.com/office/drawing/2014/main" id="{10E18BC6-01C2-44C3-BD6C-B295B2E47600}"/>
                  </a:ext>
                </a:extLst>
              </p:cNvPr>
              <p:cNvSpPr txBox="1"/>
              <p:nvPr/>
            </p:nvSpPr>
            <p:spPr>
              <a:xfrm>
                <a:off x="1657350" y="1714500"/>
                <a:ext cx="617220" cy="2971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en-US" sz="1400" b="1" kern="0" dirty="0">
                    <a:solidFill>
                      <a:srgbClr val="203864"/>
                    </a:solidFill>
                    <a:latin typeface="Calibri" panose="020F0502020204030204" pitchFamily="34" charset="0"/>
                    <a:ea typeface="Calibri" panose="020F0502020204030204" pitchFamily="34" charset="0"/>
                    <a:cs typeface="Times New Roman" panose="02020603050405020304" pitchFamily="18" charset="0"/>
                  </a:rPr>
                  <a:t>Poor</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 Box 16">
                <a:extLst>
                  <a:ext uri="{FF2B5EF4-FFF2-40B4-BE49-F238E27FC236}">
                    <a16:creationId xmlns:a16="http://schemas.microsoft.com/office/drawing/2014/main" id="{9401DB60-0469-4796-AF07-EF72ED5744B4}"/>
                  </a:ext>
                </a:extLst>
              </p:cNvPr>
              <p:cNvSpPr txBox="1"/>
              <p:nvPr/>
            </p:nvSpPr>
            <p:spPr>
              <a:xfrm>
                <a:off x="3166110" y="1028700"/>
                <a:ext cx="617220" cy="2971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Good</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 Box 17">
                <a:extLst>
                  <a:ext uri="{FF2B5EF4-FFF2-40B4-BE49-F238E27FC236}">
                    <a16:creationId xmlns:a16="http://schemas.microsoft.com/office/drawing/2014/main" id="{E3BF7D8D-6A94-4383-BEB2-3B44FD79F8CC}"/>
                  </a:ext>
                </a:extLst>
              </p:cNvPr>
              <p:cNvSpPr txBox="1"/>
              <p:nvPr/>
            </p:nvSpPr>
            <p:spPr>
              <a:xfrm>
                <a:off x="4705350" y="1706880"/>
                <a:ext cx="617220" cy="2971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en-US" sz="1400" b="1" kern="0" dirty="0">
                    <a:solidFill>
                      <a:srgbClr val="203864"/>
                    </a:solidFill>
                    <a:latin typeface="Calibri" panose="020F0502020204030204" pitchFamily="34" charset="0"/>
                    <a:ea typeface="Calibri" panose="020F0502020204030204" pitchFamily="34" charset="0"/>
                    <a:cs typeface="Times New Roman" panose="02020603050405020304" pitchFamily="18" charset="0"/>
                  </a:rPr>
                  <a:t>G</a:t>
                </a:r>
                <a:r>
                  <a:rPr kumimoji="0" lang="en-US" sz="1400" b="1" i="0" u="none" strike="noStrike" kern="0" cap="none" spc="0" normalizeH="0" baseline="0" noProof="0" dirty="0" err="1">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ood</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 Box 18">
                <a:extLst>
                  <a:ext uri="{FF2B5EF4-FFF2-40B4-BE49-F238E27FC236}">
                    <a16:creationId xmlns:a16="http://schemas.microsoft.com/office/drawing/2014/main" id="{0FA6A2AB-BB17-40CF-890F-7E448530D7D3}"/>
                  </a:ext>
                </a:extLst>
              </p:cNvPr>
              <p:cNvSpPr txBox="1"/>
              <p:nvPr/>
            </p:nvSpPr>
            <p:spPr>
              <a:xfrm>
                <a:off x="3173730" y="2346960"/>
                <a:ext cx="617220" cy="2971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Poor</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6" name="Thought Bubble: Cloud 85">
                <a:extLst>
                  <a:ext uri="{FF2B5EF4-FFF2-40B4-BE49-F238E27FC236}">
                    <a16:creationId xmlns:a16="http://schemas.microsoft.com/office/drawing/2014/main" id="{579BB211-0C42-4098-9DF4-5D8D688006BA}"/>
                  </a:ext>
                </a:extLst>
              </p:cNvPr>
              <p:cNvSpPr/>
              <p:nvPr/>
            </p:nvSpPr>
            <p:spPr>
              <a:xfrm rot="20671637">
                <a:off x="-139307" y="-350397"/>
                <a:ext cx="1508638" cy="1006238"/>
              </a:xfrm>
              <a:prstGeom prst="cloudCallout">
                <a:avLst>
                  <a:gd name="adj1" fmla="val 26822"/>
                  <a:gd name="adj2" fmla="val 93555"/>
                </a:avLst>
              </a:prstGeom>
              <a:solidFill>
                <a:srgbClr val="4472C4">
                  <a:lumMod val="40000"/>
                  <a:lumOff val="60000"/>
                </a:srgbClr>
              </a:solidFill>
              <a:ln w="12700" cap="flat" cmpd="sng" algn="ctr">
                <a:solidFill>
                  <a:srgbClr val="4472C4">
                    <a:lumMod val="20000"/>
                    <a:lumOff val="8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Dyslexia?</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7" name="Thought Bubble: Cloud 86">
                <a:extLst>
                  <a:ext uri="{FF2B5EF4-FFF2-40B4-BE49-F238E27FC236}">
                    <a16:creationId xmlns:a16="http://schemas.microsoft.com/office/drawing/2014/main" id="{7C79DB25-A0BF-4E39-ADE5-AEBAF3F32912}"/>
                  </a:ext>
                </a:extLst>
              </p:cNvPr>
              <p:cNvSpPr/>
              <p:nvPr/>
            </p:nvSpPr>
            <p:spPr>
              <a:xfrm rot="1007096">
                <a:off x="5763307" y="2902463"/>
                <a:ext cx="1851025" cy="1135380"/>
              </a:xfrm>
              <a:prstGeom prst="cloudCallout">
                <a:avLst>
                  <a:gd name="adj1" fmla="val -52234"/>
                  <a:gd name="adj2" fmla="val -60551"/>
                </a:avLst>
              </a:prstGeom>
              <a:solidFill>
                <a:srgbClr val="4472C4">
                  <a:lumMod val="40000"/>
                  <a:lumOff val="60000"/>
                </a:srgbClr>
              </a:solidFill>
              <a:ln w="12700" cap="flat" cmpd="sng" algn="ctr">
                <a:solidFill>
                  <a:srgbClr val="4472C4">
                    <a:lumMod val="20000"/>
                    <a:lumOff val="8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Language Impairment?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
        <p:nvSpPr>
          <p:cNvPr id="4" name="TextBox 3">
            <a:extLst>
              <a:ext uri="{FF2B5EF4-FFF2-40B4-BE49-F238E27FC236}">
                <a16:creationId xmlns:a16="http://schemas.microsoft.com/office/drawing/2014/main" id="{F3B31638-3F1A-43D6-A0C5-831EC8116268}"/>
              </a:ext>
            </a:extLst>
          </p:cNvPr>
          <p:cNvSpPr txBox="1"/>
          <p:nvPr/>
        </p:nvSpPr>
        <p:spPr>
          <a:xfrm>
            <a:off x="2209800" y="695385"/>
            <a:ext cx="5158740" cy="584775"/>
          </a:xfrm>
          <a:prstGeom prst="rect">
            <a:avLst/>
          </a:prstGeom>
          <a:noFill/>
        </p:spPr>
        <p:txBody>
          <a:bodyPr wrap="square" rtlCol="0">
            <a:spAutoFit/>
          </a:bodyPr>
          <a:lstStyle/>
          <a:p>
            <a:r>
              <a:rPr lang="en-US" sz="3200" dirty="0">
                <a:solidFill>
                  <a:srgbClr val="002D72"/>
                </a:solidFill>
                <a:latin typeface="+mj-lt"/>
              </a:rPr>
              <a:t>The Simple View of Reading</a:t>
            </a:r>
          </a:p>
        </p:txBody>
      </p:sp>
    </p:spTree>
    <p:extLst>
      <p:ext uri="{BB962C8B-B14F-4D97-AF65-F5344CB8AC3E}">
        <p14:creationId xmlns:p14="http://schemas.microsoft.com/office/powerpoint/2010/main" val="382253996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52321" y="609600"/>
            <a:ext cx="5033221" cy="5406571"/>
          </a:xfrm>
        </p:spPr>
        <p:txBody>
          <a:bodyPr vert="horz" lIns="91440" tIns="45720" rIns="91440" bIns="45720" rtlCol="0" anchor="ctr">
            <a:noAutofit/>
          </a:bodyPr>
          <a:lstStyle/>
          <a:p>
            <a:pPr indent="-228600" defTabSz="914400">
              <a:lnSpc>
                <a:spcPct val="90000"/>
              </a:lnSpc>
              <a:buFont typeface="Arial" panose="020B0604020202020204" pitchFamily="34" charset="0"/>
              <a:buChar char="•"/>
            </a:pPr>
            <a:r>
              <a:rPr lang="en-US" sz="2800" dirty="0">
                <a:latin typeface="Garamond" panose="02020404030301010803" pitchFamily="18" charset="0"/>
              </a:rPr>
              <a:t>Neural signature on fMRI</a:t>
            </a:r>
          </a:p>
          <a:p>
            <a:pPr indent="-228600" defTabSz="914400">
              <a:lnSpc>
                <a:spcPct val="90000"/>
              </a:lnSpc>
              <a:buFont typeface="Arial" panose="020B0604020202020204" pitchFamily="34" charset="0"/>
              <a:buChar char="•"/>
            </a:pPr>
            <a:r>
              <a:rPr lang="en-US" sz="2800" dirty="0">
                <a:latin typeface="Garamond" panose="02020404030301010803" pitchFamily="18" charset="0"/>
              </a:rPr>
              <a:t>Heritable</a:t>
            </a:r>
          </a:p>
          <a:p>
            <a:pPr indent="-228600" defTabSz="914400">
              <a:lnSpc>
                <a:spcPct val="90000"/>
              </a:lnSpc>
              <a:buFont typeface="Arial" panose="020B0604020202020204" pitchFamily="34" charset="0"/>
              <a:buChar char="•"/>
            </a:pPr>
            <a:r>
              <a:rPr lang="en-US" sz="2800" dirty="0">
                <a:latin typeface="Garamond" panose="02020404030301010803" pitchFamily="18" charset="0"/>
              </a:rPr>
              <a:t>Unrelated to IQ</a:t>
            </a:r>
          </a:p>
          <a:p>
            <a:pPr indent="-228600" defTabSz="914400">
              <a:lnSpc>
                <a:spcPct val="90000"/>
              </a:lnSpc>
              <a:buFont typeface="Arial" panose="020B0604020202020204" pitchFamily="34" charset="0"/>
              <a:buChar char="•"/>
            </a:pPr>
            <a:r>
              <a:rPr lang="en-US" sz="2800" dirty="0">
                <a:latin typeface="Garamond" panose="02020404030301010803" pitchFamily="18" charset="0"/>
              </a:rPr>
              <a:t>Looks like difficulty with:</a:t>
            </a:r>
          </a:p>
          <a:p>
            <a:pPr lvl="1" indent="-228600" defTabSz="914400">
              <a:lnSpc>
                <a:spcPct val="90000"/>
              </a:lnSpc>
              <a:buFont typeface="Arial" panose="020B0604020202020204" pitchFamily="34" charset="0"/>
              <a:buChar char="•"/>
            </a:pPr>
            <a:r>
              <a:rPr lang="en-US" dirty="0">
                <a:latin typeface="Garamond" panose="02020404030301010803" pitchFamily="18" charset="0"/>
              </a:rPr>
              <a:t>sound blends</a:t>
            </a:r>
          </a:p>
          <a:p>
            <a:pPr lvl="1" indent="-228600" defTabSz="914400">
              <a:lnSpc>
                <a:spcPct val="90000"/>
              </a:lnSpc>
              <a:buFont typeface="Arial" panose="020B0604020202020204" pitchFamily="34" charset="0"/>
              <a:buChar char="•"/>
            </a:pPr>
            <a:r>
              <a:rPr lang="en-US" dirty="0">
                <a:latin typeface="Garamond" panose="02020404030301010803" pitchFamily="18" charset="0"/>
              </a:rPr>
              <a:t>similarly sounding words</a:t>
            </a:r>
          </a:p>
          <a:p>
            <a:pPr lvl="1" indent="-228600" defTabSz="914400">
              <a:lnSpc>
                <a:spcPct val="90000"/>
              </a:lnSpc>
              <a:buFont typeface="Arial" panose="020B0604020202020204" pitchFamily="34" charset="0"/>
              <a:buChar char="•"/>
            </a:pPr>
            <a:r>
              <a:rPr lang="en-US" dirty="0">
                <a:latin typeface="Garamond" panose="02020404030301010803" pitchFamily="18" charset="0"/>
              </a:rPr>
              <a:t>rhyming</a:t>
            </a:r>
          </a:p>
          <a:p>
            <a:pPr lvl="1" indent="-228600" defTabSz="914400">
              <a:lnSpc>
                <a:spcPct val="90000"/>
              </a:lnSpc>
              <a:buFont typeface="Arial" panose="020B0604020202020204" pitchFamily="34" charset="0"/>
              <a:buChar char="•"/>
            </a:pPr>
            <a:r>
              <a:rPr lang="en-US" dirty="0">
                <a:latin typeface="Garamond" panose="02020404030301010803" pitchFamily="18" charset="0"/>
              </a:rPr>
              <a:t>visually similar words</a:t>
            </a:r>
          </a:p>
          <a:p>
            <a:pPr lvl="1" indent="-228600" defTabSz="914400">
              <a:lnSpc>
                <a:spcPct val="90000"/>
              </a:lnSpc>
              <a:buFont typeface="Arial" panose="020B0604020202020204" pitchFamily="34" charset="0"/>
              <a:buChar char="•"/>
            </a:pPr>
            <a:r>
              <a:rPr lang="en-US" dirty="0">
                <a:latin typeface="Garamond" panose="02020404030301010803" pitchFamily="18" charset="0"/>
              </a:rPr>
              <a:t>spelling </a:t>
            </a:r>
          </a:p>
          <a:p>
            <a:pPr lvl="1" indent="-228600" defTabSz="914400">
              <a:lnSpc>
                <a:spcPct val="90000"/>
              </a:lnSpc>
              <a:buFont typeface="Arial" panose="020B0604020202020204" pitchFamily="34" charset="0"/>
              <a:buChar char="•"/>
            </a:pPr>
            <a:r>
              <a:rPr lang="en-US" dirty="0">
                <a:latin typeface="Garamond" panose="02020404030301010803" pitchFamily="18" charset="0"/>
              </a:rPr>
              <a:t>multisyllabic words</a:t>
            </a:r>
          </a:p>
          <a:p>
            <a:pPr lvl="1" indent="-228600" defTabSz="914400">
              <a:lnSpc>
                <a:spcPct val="90000"/>
              </a:lnSpc>
              <a:buFont typeface="Arial" panose="020B0604020202020204" pitchFamily="34" charset="0"/>
              <a:buChar char="•"/>
            </a:pPr>
            <a:r>
              <a:rPr lang="en-US" dirty="0">
                <a:latin typeface="Garamond" panose="02020404030301010803" pitchFamily="18" charset="0"/>
              </a:rPr>
              <a:t>Pig Latin</a:t>
            </a:r>
            <a:r>
              <a:rPr lang="en-US" sz="1800" dirty="0">
                <a:latin typeface="Garamond" panose="02020404030301010803" pitchFamily="18" charset="0"/>
              </a:rPr>
              <a:t> (phoneme substitution)</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Dictionary">
            <a:extLst>
              <a:ext uri="{FF2B5EF4-FFF2-40B4-BE49-F238E27FC236}">
                <a16:creationId xmlns:a16="http://schemas.microsoft.com/office/drawing/2014/main" id="{74A09C75-D1CD-4A1A-8626-2F8D9D999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5" name="Title 1"/>
          <p:cNvSpPr txBox="1">
            <a:spLocks/>
          </p:cNvSpPr>
          <p:nvPr/>
        </p:nvSpPr>
        <p:spPr>
          <a:xfrm>
            <a:off x="7539857" y="644100"/>
            <a:ext cx="1584657" cy="5671608"/>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914400">
              <a:lnSpc>
                <a:spcPct val="90000"/>
              </a:lnSpc>
              <a:spcAft>
                <a:spcPts val="600"/>
              </a:spcAft>
            </a:pPr>
            <a:r>
              <a:rPr lang="en-US" sz="3850" kern="1200" dirty="0">
                <a:solidFill>
                  <a:schemeClr val="tx1"/>
                </a:solidFill>
                <a:latin typeface="+mj-lt"/>
                <a:ea typeface="+mj-ea"/>
                <a:cs typeface="+mj-cs"/>
              </a:rPr>
              <a:t>       D</a:t>
            </a:r>
          </a:p>
          <a:p>
            <a:pPr defTabSz="914400">
              <a:lnSpc>
                <a:spcPct val="90000"/>
              </a:lnSpc>
              <a:spcAft>
                <a:spcPts val="600"/>
              </a:spcAft>
            </a:pPr>
            <a:r>
              <a:rPr lang="en-US" sz="3850" dirty="0"/>
              <a:t>    Y</a:t>
            </a:r>
          </a:p>
          <a:p>
            <a:pPr defTabSz="914400">
              <a:lnSpc>
                <a:spcPct val="90000"/>
              </a:lnSpc>
              <a:spcAft>
                <a:spcPts val="600"/>
              </a:spcAft>
            </a:pPr>
            <a:r>
              <a:rPr lang="en-US" sz="3850" kern="1200" dirty="0">
                <a:solidFill>
                  <a:schemeClr val="tx1"/>
                </a:solidFill>
                <a:latin typeface="+mj-lt"/>
                <a:ea typeface="+mj-ea"/>
                <a:cs typeface="+mj-cs"/>
              </a:rPr>
              <a:t>  S</a:t>
            </a:r>
          </a:p>
          <a:p>
            <a:pPr defTabSz="914400">
              <a:lnSpc>
                <a:spcPct val="90000"/>
              </a:lnSpc>
              <a:spcAft>
                <a:spcPts val="600"/>
              </a:spcAft>
            </a:pPr>
            <a:r>
              <a:rPr lang="en-US" sz="3850" dirty="0"/>
              <a:t>      L</a:t>
            </a:r>
          </a:p>
          <a:p>
            <a:pPr defTabSz="914400">
              <a:lnSpc>
                <a:spcPct val="90000"/>
              </a:lnSpc>
              <a:spcAft>
                <a:spcPts val="600"/>
              </a:spcAft>
            </a:pPr>
            <a:r>
              <a:rPr lang="en-US" sz="3850" kern="1200" dirty="0">
                <a:solidFill>
                  <a:schemeClr val="tx1"/>
                </a:solidFill>
                <a:latin typeface="+mj-lt"/>
                <a:ea typeface="+mj-ea"/>
                <a:cs typeface="+mj-cs"/>
              </a:rPr>
              <a:t>        E</a:t>
            </a:r>
          </a:p>
          <a:p>
            <a:pPr defTabSz="914400">
              <a:lnSpc>
                <a:spcPct val="90000"/>
              </a:lnSpc>
              <a:spcAft>
                <a:spcPts val="600"/>
              </a:spcAft>
            </a:pPr>
            <a:r>
              <a:rPr lang="en-US" sz="3850" dirty="0"/>
              <a:t>      X</a:t>
            </a:r>
          </a:p>
          <a:p>
            <a:pPr defTabSz="914400">
              <a:lnSpc>
                <a:spcPct val="90000"/>
              </a:lnSpc>
              <a:spcAft>
                <a:spcPts val="600"/>
              </a:spcAft>
            </a:pPr>
            <a:r>
              <a:rPr lang="en-US" sz="3850" kern="1200" dirty="0">
                <a:solidFill>
                  <a:schemeClr val="tx1"/>
                </a:solidFill>
                <a:latin typeface="+mj-lt"/>
                <a:ea typeface="+mj-ea"/>
                <a:cs typeface="+mj-cs"/>
              </a:rPr>
              <a:t>    I</a:t>
            </a:r>
          </a:p>
          <a:p>
            <a:pPr defTabSz="914400">
              <a:lnSpc>
                <a:spcPct val="90000"/>
              </a:lnSpc>
              <a:spcAft>
                <a:spcPts val="600"/>
              </a:spcAft>
            </a:pPr>
            <a:r>
              <a:rPr lang="en-US" sz="3850" kern="1200" dirty="0">
                <a:solidFill>
                  <a:schemeClr val="tx1"/>
                </a:solidFill>
                <a:latin typeface="+mj-lt"/>
                <a:ea typeface="+mj-ea"/>
                <a:cs typeface="+mj-cs"/>
              </a:rPr>
              <a:t>  A</a:t>
            </a:r>
          </a:p>
          <a:p>
            <a:pPr defTabSz="914400">
              <a:lnSpc>
                <a:spcPct val="90000"/>
              </a:lnSpc>
              <a:spcAft>
                <a:spcPts val="600"/>
              </a:spcAft>
            </a:pPr>
            <a:endParaRPr lang="en-US" sz="3850" kern="1200" dirty="0">
              <a:solidFill>
                <a:schemeClr val="tx1"/>
              </a:solidFill>
              <a:latin typeface="+mj-lt"/>
              <a:ea typeface="+mj-ea"/>
              <a:cs typeface="+mj-cs"/>
            </a:endParaRPr>
          </a:p>
        </p:txBody>
      </p:sp>
    </p:spTree>
    <p:extLst>
      <p:ext uri="{BB962C8B-B14F-4D97-AF65-F5344CB8AC3E}">
        <p14:creationId xmlns:p14="http://schemas.microsoft.com/office/powerpoint/2010/main" val="107374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B39DAF-3937-41FE-8A18-A40A65FD7CC5}"/>
              </a:ext>
            </a:extLst>
          </p:cNvPr>
          <p:cNvSpPr txBox="1"/>
          <p:nvPr/>
        </p:nvSpPr>
        <p:spPr>
          <a:xfrm>
            <a:off x="2618184" y="612048"/>
            <a:ext cx="3905249" cy="761997"/>
          </a:xfrm>
          <a:prstGeom prst="rect">
            <a:avLst/>
          </a:prstGeom>
        </p:spPr>
        <p:txBody>
          <a:bodyPr vert="horz" lIns="91440" tIns="45720" rIns="91440" bIns="45720" rtlCol="0" anchor="ctr">
            <a:normAutofit/>
          </a:bodyPr>
          <a:lstStyle/>
          <a:p>
            <a:pPr algn="ctr">
              <a:spcBef>
                <a:spcPct val="0"/>
              </a:spcBef>
              <a:spcAft>
                <a:spcPts val="600"/>
              </a:spcAft>
            </a:pPr>
            <a:r>
              <a:rPr lang="en-US" sz="4100" dirty="0">
                <a:ln w="3175" cmpd="sng">
                  <a:noFill/>
                </a:ln>
                <a:solidFill>
                  <a:srgbClr val="262626"/>
                </a:solidFill>
                <a:latin typeface="+mj-lt"/>
                <a:ea typeface="+mj-ea"/>
                <a:cs typeface="+mj-cs"/>
              </a:rPr>
              <a:t>Building Fluency</a:t>
            </a:r>
          </a:p>
        </p:txBody>
      </p:sp>
      <p:graphicFrame>
        <p:nvGraphicFramePr>
          <p:cNvPr id="12" name="Content Placeholder 4">
            <a:extLst>
              <a:ext uri="{FF2B5EF4-FFF2-40B4-BE49-F238E27FC236}">
                <a16:creationId xmlns:a16="http://schemas.microsoft.com/office/drawing/2014/main" id="{036696D0-208B-4337-A117-71BEA0A00192}"/>
              </a:ext>
            </a:extLst>
          </p:cNvPr>
          <p:cNvGraphicFramePr>
            <a:graphicFrameLocks/>
          </p:cNvGraphicFramePr>
          <p:nvPr>
            <p:extLst>
              <p:ext uri="{D42A27DB-BD31-4B8C-83A1-F6EECF244321}">
                <p14:modId xmlns:p14="http://schemas.microsoft.com/office/powerpoint/2010/main" val="171464328"/>
              </p:ext>
            </p:extLst>
          </p:nvPr>
        </p:nvGraphicFramePr>
        <p:xfrm>
          <a:off x="1426740" y="1524002"/>
          <a:ext cx="6288138" cy="439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61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9DB811-FC0D-499A-822F-394B3D3BE0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a:solidFill>
            <a:schemeClr val="tx1"/>
          </a:solidFill>
        </p:spPr>
      </p:pic>
      <p:cxnSp>
        <p:nvCxnSpPr>
          <p:cNvPr id="13" name="Straight Connector 12">
            <a:extLst>
              <a:ext uri="{FF2B5EF4-FFF2-40B4-BE49-F238E27FC236}">
                <a16:creationId xmlns:a16="http://schemas.microsoft.com/office/drawing/2014/main" id="{7195FD2E-5530-42DE-9741-9BC30E7207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971551" y="982132"/>
            <a:ext cx="7200897" cy="1303867"/>
          </a:xfrm>
        </p:spPr>
        <p:txBody>
          <a:bodyPr vert="horz" lIns="91440" tIns="45720" rIns="91440" bIns="45720" rtlCol="0" anchor="ctr">
            <a:normAutofit/>
          </a:bodyPr>
          <a:lstStyle/>
          <a:p>
            <a:pPr defTabSz="457200"/>
            <a:r>
              <a:rPr lang="en-US" sz="4400">
                <a:solidFill>
                  <a:srgbClr val="262626"/>
                </a:solidFill>
              </a:rPr>
              <a:t>Hold the /fōn/!</a:t>
            </a:r>
          </a:p>
        </p:txBody>
      </p:sp>
      <p:sp>
        <p:nvSpPr>
          <p:cNvPr id="4" name="Slide Number Placeholder 3"/>
          <p:cNvSpPr>
            <a:spLocks noGrp="1"/>
          </p:cNvSpPr>
          <p:nvPr>
            <p:ph type="sldNum" sz="quarter" idx="12"/>
          </p:nvPr>
        </p:nvSpPr>
        <p:spPr>
          <a:xfrm>
            <a:off x="7765425" y="5969000"/>
            <a:ext cx="407023" cy="279400"/>
          </a:xfrm>
        </p:spPr>
        <p:txBody>
          <a:bodyPr vert="horz" lIns="91440" tIns="45720" rIns="91440" bIns="45720" rtlCol="0" anchor="ctr">
            <a:normAutofit/>
          </a:bodyPr>
          <a:lstStyle/>
          <a:p>
            <a:pPr>
              <a:spcAft>
                <a:spcPts val="600"/>
              </a:spcAft>
            </a:pPr>
            <a:fld id="{86D2451E-3285-438B-B188-C22B2A012BF6}" type="slidenum">
              <a:rPr lang="en-US" sz="1000">
                <a:solidFill>
                  <a:srgbClr val="000000"/>
                </a:solidFill>
              </a:rPr>
              <a:pPr>
                <a:spcAft>
                  <a:spcPts val="600"/>
                </a:spcAft>
              </a:pPr>
              <a:t>18</a:t>
            </a:fld>
            <a:endParaRPr lang="en-US" sz="1000">
              <a:solidFill>
                <a:srgbClr val="000000"/>
              </a:solidFill>
            </a:endParaRPr>
          </a:p>
        </p:txBody>
      </p:sp>
      <p:graphicFrame>
        <p:nvGraphicFramePr>
          <p:cNvPr id="6" name="Content Placeholder 1">
            <a:extLst>
              <a:ext uri="{FF2B5EF4-FFF2-40B4-BE49-F238E27FC236}">
                <a16:creationId xmlns:a16="http://schemas.microsoft.com/office/drawing/2014/main" id="{CEB378F6-BFDD-44DE-BAC6-A4973171225C}"/>
              </a:ext>
            </a:extLst>
          </p:cNvPr>
          <p:cNvGraphicFramePr>
            <a:graphicFrameLocks noGrp="1"/>
          </p:cNvGraphicFramePr>
          <p:nvPr>
            <p:ph sz="half" idx="2"/>
            <p:extLst>
              <p:ext uri="{D42A27DB-BD31-4B8C-83A1-F6EECF244321}">
                <p14:modId xmlns:p14="http://schemas.microsoft.com/office/powerpoint/2010/main" val="1907781975"/>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FEFD4-0835-4F9E-BD42-288D25403A58}"/>
              </a:ext>
            </a:extLst>
          </p:cNvPr>
          <p:cNvPicPr>
            <a:picLocks noChangeAspect="1"/>
          </p:cNvPicPr>
          <p:nvPr/>
        </p:nvPicPr>
        <p:blipFill>
          <a:blip r:embed="rId2"/>
          <a:stretch>
            <a:fillRect/>
          </a:stretch>
        </p:blipFill>
        <p:spPr>
          <a:xfrm>
            <a:off x="1231715" y="1066800"/>
            <a:ext cx="6680569" cy="5319713"/>
          </a:xfrm>
          <a:prstGeom prst="rect">
            <a:avLst/>
          </a:prstGeom>
        </p:spPr>
      </p:pic>
      <p:sp>
        <p:nvSpPr>
          <p:cNvPr id="4" name="TextBox 3">
            <a:extLst>
              <a:ext uri="{FF2B5EF4-FFF2-40B4-BE49-F238E27FC236}">
                <a16:creationId xmlns:a16="http://schemas.microsoft.com/office/drawing/2014/main" id="{755E04A1-448D-463E-88A1-F5BBC6D49D38}"/>
              </a:ext>
            </a:extLst>
          </p:cNvPr>
          <p:cNvSpPr txBox="1"/>
          <p:nvPr/>
        </p:nvSpPr>
        <p:spPr>
          <a:xfrm>
            <a:off x="1752600" y="471487"/>
            <a:ext cx="6019799" cy="369332"/>
          </a:xfrm>
          <a:prstGeom prst="rect">
            <a:avLst/>
          </a:prstGeom>
          <a:noFill/>
        </p:spPr>
        <p:txBody>
          <a:bodyPr wrap="square" rtlCol="0">
            <a:spAutoFit/>
          </a:bodyPr>
          <a:lstStyle/>
          <a:p>
            <a:r>
              <a:rPr lang="en-US" b="1" dirty="0"/>
              <a:t>Balanced Reading Looks Like This at the end of 1</a:t>
            </a:r>
            <a:r>
              <a:rPr lang="en-US" b="1" baseline="30000" dirty="0"/>
              <a:t>st</a:t>
            </a:r>
            <a:r>
              <a:rPr lang="en-US" b="1" dirty="0"/>
              <a:t> Grade</a:t>
            </a:r>
          </a:p>
        </p:txBody>
      </p:sp>
      <p:sp>
        <p:nvSpPr>
          <p:cNvPr id="5" name="TextBox 4">
            <a:extLst>
              <a:ext uri="{FF2B5EF4-FFF2-40B4-BE49-F238E27FC236}">
                <a16:creationId xmlns:a16="http://schemas.microsoft.com/office/drawing/2014/main" id="{96BC3397-AD8A-43A8-BB13-CAB9403B6780}"/>
              </a:ext>
            </a:extLst>
          </p:cNvPr>
          <p:cNvSpPr txBox="1"/>
          <p:nvPr/>
        </p:nvSpPr>
        <p:spPr>
          <a:xfrm>
            <a:off x="6172200" y="6515100"/>
            <a:ext cx="1981200" cy="304800"/>
          </a:xfrm>
          <a:prstGeom prst="rect">
            <a:avLst/>
          </a:prstGeom>
          <a:noFill/>
        </p:spPr>
        <p:txBody>
          <a:bodyPr wrap="square" rtlCol="0">
            <a:noAutofit/>
          </a:bodyPr>
          <a:lstStyle/>
          <a:p>
            <a:r>
              <a:rPr lang="en-US" sz="1200" dirty="0">
                <a:solidFill>
                  <a:schemeClr val="bg1"/>
                </a:solidFill>
              </a:rPr>
              <a:t>From </a:t>
            </a:r>
            <a:r>
              <a:rPr lang="en-US" sz="1200" i="1" dirty="0">
                <a:solidFill>
                  <a:schemeClr val="bg1"/>
                </a:solidFill>
              </a:rPr>
              <a:t>The Six Minute Solution</a:t>
            </a:r>
          </a:p>
        </p:txBody>
      </p:sp>
    </p:spTree>
    <p:extLst>
      <p:ext uri="{BB962C8B-B14F-4D97-AF65-F5344CB8AC3E}">
        <p14:creationId xmlns:p14="http://schemas.microsoft.com/office/powerpoint/2010/main" val="415915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accent3">
              <a:lumMod val="75000"/>
            </a:schemeClr>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solidFill>
            <a:schemeClr val="tx1">
              <a:lumMod val="95000"/>
            </a:schemeClr>
          </a:solidFill>
          <a:ln w="15875" cap="flat">
            <a:noFill/>
            <a:miter lim="800000"/>
          </a:ln>
        </p:spPr>
        <p:style>
          <a:lnRef idx="1">
            <a:schemeClr val="accent1"/>
          </a:lnRef>
          <a:fillRef idx="3">
            <a:schemeClr val="accent1"/>
          </a:fillRef>
          <a:effectRef idx="2">
            <a:schemeClr val="accent1"/>
          </a:effectRef>
          <a:fontRef idx="minor">
            <a:schemeClr val="lt1"/>
          </a:fontRef>
        </p:style>
      </p:sp>
      <p:sp>
        <p:nvSpPr>
          <p:cNvPr id="5" name="Title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defTabSz="457200">
              <a:spcAft>
                <a:spcPts val="600"/>
              </a:spcAft>
            </a:pPr>
            <a:r>
              <a:rPr lang="en-US" dirty="0">
                <a:ln w="3175" cmpd="sng">
                  <a:noFill/>
                </a:ln>
                <a:solidFill>
                  <a:srgbClr val="000000"/>
                </a:solidFill>
              </a:rPr>
              <a:t>Children are Skeptics</a:t>
            </a:r>
          </a:p>
        </p:txBody>
      </p:sp>
      <p:sp>
        <p:nvSpPr>
          <p:cNvPr id="14" name="Content Placeholder 13"/>
          <p:cNvSpPr>
            <a:spLocks noGrp="1"/>
          </p:cNvSpPr>
          <p:nvPr>
            <p:ph idx="1"/>
          </p:nvPr>
        </p:nvSpPr>
        <p:spPr>
          <a:xfrm>
            <a:off x="971550" y="2556932"/>
            <a:ext cx="7200897" cy="3318936"/>
          </a:xfrm>
          <a:solidFill>
            <a:schemeClr val="tx1">
              <a:lumMod val="95000"/>
            </a:schemeClr>
          </a:solidFill>
        </p:spPr>
        <p:txBody>
          <a:bodyPr vert="horz" lIns="91440" tIns="45720" rIns="91440" bIns="45720" rtlCol="0" anchor="t">
            <a:normAutofit/>
          </a:bodyPr>
          <a:lstStyle/>
          <a:p>
            <a:pPr marL="742950" indent="-742950">
              <a:buClr>
                <a:schemeClr val="bg1"/>
              </a:buClr>
              <a:buFont typeface="+mj-lt"/>
              <a:buAutoNum type="arabicPeriod"/>
            </a:pPr>
            <a:r>
              <a:rPr lang="en-US" sz="2800" dirty="0">
                <a:solidFill>
                  <a:srgbClr val="000000"/>
                </a:solidFill>
              </a:rPr>
              <a:t>Do you like me?</a:t>
            </a:r>
          </a:p>
          <a:p>
            <a:pPr marL="742950" indent="-742950">
              <a:buClr>
                <a:schemeClr val="bg1"/>
              </a:buClr>
              <a:buFont typeface="+mj-lt"/>
              <a:buAutoNum type="arabicPeriod"/>
            </a:pPr>
            <a:r>
              <a:rPr lang="en-US" sz="2800" dirty="0">
                <a:solidFill>
                  <a:srgbClr val="000000"/>
                </a:solidFill>
              </a:rPr>
              <a:t>Can I trust you?</a:t>
            </a:r>
          </a:p>
          <a:p>
            <a:pPr marL="742950" indent="-742950">
              <a:buClr>
                <a:schemeClr val="bg1"/>
              </a:buClr>
              <a:buFont typeface="+mj-lt"/>
              <a:buAutoNum type="arabicPeriod"/>
            </a:pPr>
            <a:r>
              <a:rPr lang="en-US" sz="2800" dirty="0">
                <a:solidFill>
                  <a:srgbClr val="000000"/>
                </a:solidFill>
              </a:rPr>
              <a:t>Do you know what you are doing?</a:t>
            </a:r>
          </a:p>
          <a:p>
            <a:pPr marL="742950" indent="-742950">
              <a:buClr>
                <a:schemeClr val="bg1"/>
              </a:buClr>
              <a:buFont typeface="+mj-lt"/>
              <a:buAutoNum type="arabicPeriod"/>
            </a:pPr>
            <a:r>
              <a:rPr lang="en-US" sz="2800" dirty="0">
                <a:solidFill>
                  <a:srgbClr val="000000"/>
                </a:solidFill>
              </a:rPr>
              <a:t>Can you help me?</a:t>
            </a:r>
          </a:p>
          <a:p>
            <a:pPr marL="742950" indent="-742950">
              <a:buClr>
                <a:schemeClr val="bg1"/>
              </a:buClr>
              <a:buFont typeface="+mj-lt"/>
              <a:buAutoNum type="arabicPeriod"/>
            </a:pPr>
            <a:endParaRPr lang="en-US" sz="2800" dirty="0">
              <a:solidFill>
                <a:srgbClr val="000000"/>
              </a:solidFill>
            </a:endParaRPr>
          </a:p>
        </p:txBody>
      </p:sp>
    </p:spTree>
    <p:extLst>
      <p:ext uri="{BB962C8B-B14F-4D97-AF65-F5344CB8AC3E}">
        <p14:creationId xmlns:p14="http://schemas.microsoft.com/office/powerpoint/2010/main" val="20655930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C7276-E4E6-4657-B334-CCF7158C4706}"/>
              </a:ext>
            </a:extLst>
          </p:cNvPr>
          <p:cNvSpPr>
            <a:spLocks noGrp="1"/>
          </p:cNvSpPr>
          <p:nvPr>
            <p:ph type="sldNum" sz="quarter" idx="12"/>
          </p:nvPr>
        </p:nvSpPr>
        <p:spPr>
          <a:xfrm>
            <a:off x="7434449" y="6015435"/>
            <a:ext cx="631307" cy="282108"/>
          </a:xfrm>
        </p:spPr>
        <p:txBody>
          <a:bodyPr/>
          <a:lstStyle/>
          <a:p>
            <a:fld id="{4FAB73BC-B049-4115-A692-8D63A059BFB8}" type="slidenum">
              <a:rPr lang="en-US" smtClean="0">
                <a:solidFill>
                  <a:schemeClr val="bg1"/>
                </a:solidFill>
              </a:rPr>
              <a:pPr/>
              <a:t>20</a:t>
            </a:fld>
            <a:endParaRPr lang="en-US" dirty="0">
              <a:solidFill>
                <a:schemeClr val="bg1"/>
              </a:solidFill>
            </a:endParaRPr>
          </a:p>
        </p:txBody>
      </p:sp>
      <p:grpSp>
        <p:nvGrpSpPr>
          <p:cNvPr id="8" name="Group 7">
            <a:extLst>
              <a:ext uri="{FF2B5EF4-FFF2-40B4-BE49-F238E27FC236}">
                <a16:creationId xmlns:a16="http://schemas.microsoft.com/office/drawing/2014/main" id="{D6399075-047B-4DFD-8643-0FDBB80DE575}"/>
              </a:ext>
            </a:extLst>
          </p:cNvPr>
          <p:cNvGrpSpPr/>
          <p:nvPr/>
        </p:nvGrpSpPr>
        <p:grpSpPr>
          <a:xfrm>
            <a:off x="314984" y="230900"/>
            <a:ext cx="8371816" cy="6461402"/>
            <a:chOff x="314984" y="230900"/>
            <a:chExt cx="8371816" cy="6461402"/>
          </a:xfrm>
        </p:grpSpPr>
        <p:pic>
          <p:nvPicPr>
            <p:cNvPr id="4" name="Picture 3" descr="A bridge over a body of water&#10;&#10;Description automatically generated">
              <a:extLst>
                <a:ext uri="{FF2B5EF4-FFF2-40B4-BE49-F238E27FC236}">
                  <a16:creationId xmlns:a16="http://schemas.microsoft.com/office/drawing/2014/main" id="{3723A97E-0059-4DDF-A83C-82699CB3E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0566"/>
              <a:ext cx="8229600" cy="6256867"/>
            </a:xfrm>
            <a:prstGeom prst="rect">
              <a:avLst/>
            </a:prstGeom>
          </p:spPr>
        </p:pic>
        <p:sp>
          <p:nvSpPr>
            <p:cNvPr id="5" name="TextBox 4">
              <a:extLst>
                <a:ext uri="{FF2B5EF4-FFF2-40B4-BE49-F238E27FC236}">
                  <a16:creationId xmlns:a16="http://schemas.microsoft.com/office/drawing/2014/main" id="{38559449-D7B0-48B5-B24C-FF037908FCCB}"/>
                </a:ext>
              </a:extLst>
            </p:cNvPr>
            <p:cNvSpPr txBox="1"/>
            <p:nvPr/>
          </p:nvSpPr>
          <p:spPr>
            <a:xfrm>
              <a:off x="1562100" y="230900"/>
              <a:ext cx="5715000" cy="707886"/>
            </a:xfrm>
            <a:prstGeom prst="rect">
              <a:avLst/>
            </a:prstGeom>
            <a:noFill/>
          </p:spPr>
          <p:txBody>
            <a:bodyPr wrap="square" rtlCol="0">
              <a:spAutoFit/>
            </a:bodyPr>
            <a:lstStyle/>
            <a:p>
              <a:r>
                <a:rPr lang="en-US" sz="4000" b="1" dirty="0">
                  <a:solidFill>
                    <a:schemeClr val="bg1"/>
                  </a:solidFill>
                </a:rPr>
                <a:t>Bridge to Skilled Reading</a:t>
              </a:r>
            </a:p>
          </p:txBody>
        </p:sp>
        <p:sp>
          <p:nvSpPr>
            <p:cNvPr id="6" name="TextBox 5">
              <a:extLst>
                <a:ext uri="{FF2B5EF4-FFF2-40B4-BE49-F238E27FC236}">
                  <a16:creationId xmlns:a16="http://schemas.microsoft.com/office/drawing/2014/main" id="{0EE86B7C-2EA5-43A4-BB00-087A47511835}"/>
                </a:ext>
              </a:extLst>
            </p:cNvPr>
            <p:cNvSpPr txBox="1"/>
            <p:nvPr/>
          </p:nvSpPr>
          <p:spPr>
            <a:xfrm>
              <a:off x="314984" y="1491436"/>
              <a:ext cx="2743200" cy="1631216"/>
            </a:xfrm>
            <a:prstGeom prst="rect">
              <a:avLst/>
            </a:prstGeom>
            <a:noFill/>
          </p:spPr>
          <p:txBody>
            <a:bodyPr wrap="square" rtlCol="0">
              <a:spAutoFit/>
            </a:bodyPr>
            <a:lstStyle/>
            <a:p>
              <a:pPr algn="r"/>
              <a:r>
                <a:rPr lang="en-US" sz="2000" dirty="0">
                  <a:solidFill>
                    <a:schemeClr val="bg1"/>
                  </a:solidFill>
                </a:rPr>
                <a:t>Background knowledge</a:t>
              </a:r>
            </a:p>
            <a:p>
              <a:pPr algn="r"/>
              <a:r>
                <a:rPr lang="en-US" sz="2000" dirty="0">
                  <a:solidFill>
                    <a:schemeClr val="bg1"/>
                  </a:solidFill>
                </a:rPr>
                <a:t>Verbal reasoning</a:t>
              </a:r>
            </a:p>
            <a:p>
              <a:pPr algn="r"/>
              <a:r>
                <a:rPr lang="en-US" sz="2000" dirty="0">
                  <a:solidFill>
                    <a:schemeClr val="bg1"/>
                  </a:solidFill>
                </a:rPr>
                <a:t>Vocabulary knowledge</a:t>
              </a:r>
            </a:p>
            <a:p>
              <a:pPr algn="r"/>
              <a:r>
                <a:rPr lang="en-US" sz="2000" dirty="0">
                  <a:solidFill>
                    <a:schemeClr val="bg1"/>
                  </a:solidFill>
                </a:rPr>
                <a:t>Literacy knowledge</a:t>
              </a:r>
            </a:p>
            <a:p>
              <a:pPr algn="r"/>
              <a:r>
                <a:rPr lang="en-US" sz="2000" dirty="0">
                  <a:solidFill>
                    <a:schemeClr val="bg1"/>
                  </a:solidFill>
                </a:rPr>
                <a:t>Language structures</a:t>
              </a:r>
            </a:p>
          </p:txBody>
        </p:sp>
        <p:sp>
          <p:nvSpPr>
            <p:cNvPr id="7" name="TextBox 6">
              <a:extLst>
                <a:ext uri="{FF2B5EF4-FFF2-40B4-BE49-F238E27FC236}">
                  <a16:creationId xmlns:a16="http://schemas.microsoft.com/office/drawing/2014/main" id="{2456587A-2302-4901-961F-A90E71C4A07C}"/>
                </a:ext>
              </a:extLst>
            </p:cNvPr>
            <p:cNvSpPr txBox="1"/>
            <p:nvPr/>
          </p:nvSpPr>
          <p:spPr>
            <a:xfrm>
              <a:off x="457200" y="853055"/>
              <a:ext cx="3276600" cy="461665"/>
            </a:xfrm>
            <a:prstGeom prst="rect">
              <a:avLst/>
            </a:prstGeom>
            <a:noFill/>
          </p:spPr>
          <p:txBody>
            <a:bodyPr wrap="square" rtlCol="0">
              <a:spAutoFit/>
            </a:bodyPr>
            <a:lstStyle/>
            <a:p>
              <a:pPr algn="r"/>
              <a:r>
                <a:rPr lang="en-US" sz="2400" dirty="0">
                  <a:solidFill>
                    <a:schemeClr val="bg1"/>
                  </a:solidFill>
                </a:rPr>
                <a:t>Language comprehension</a:t>
              </a:r>
            </a:p>
          </p:txBody>
        </p:sp>
        <p:sp>
          <p:nvSpPr>
            <p:cNvPr id="10" name="TextBox 9">
              <a:extLst>
                <a:ext uri="{FF2B5EF4-FFF2-40B4-BE49-F238E27FC236}">
                  <a16:creationId xmlns:a16="http://schemas.microsoft.com/office/drawing/2014/main" id="{23E63ADE-6951-4740-B17E-4F795A19384D}"/>
                </a:ext>
              </a:extLst>
            </p:cNvPr>
            <p:cNvSpPr txBox="1"/>
            <p:nvPr/>
          </p:nvSpPr>
          <p:spPr>
            <a:xfrm>
              <a:off x="5067302" y="841431"/>
              <a:ext cx="2895600" cy="461665"/>
            </a:xfrm>
            <a:prstGeom prst="rect">
              <a:avLst/>
            </a:prstGeom>
            <a:noFill/>
          </p:spPr>
          <p:txBody>
            <a:bodyPr wrap="square" rtlCol="0">
              <a:spAutoFit/>
            </a:bodyPr>
            <a:lstStyle/>
            <a:p>
              <a:r>
                <a:rPr lang="en-US" sz="2400" dirty="0">
                  <a:solidFill>
                    <a:schemeClr val="bg1"/>
                  </a:solidFill>
                </a:rPr>
                <a:t>Word Recognition</a:t>
              </a:r>
            </a:p>
          </p:txBody>
        </p:sp>
        <p:sp>
          <p:nvSpPr>
            <p:cNvPr id="12" name="TextBox 11">
              <a:extLst>
                <a:ext uri="{FF2B5EF4-FFF2-40B4-BE49-F238E27FC236}">
                  <a16:creationId xmlns:a16="http://schemas.microsoft.com/office/drawing/2014/main" id="{80D8284E-CFE1-45EE-94DC-EF0744109269}"/>
                </a:ext>
              </a:extLst>
            </p:cNvPr>
            <p:cNvSpPr txBox="1"/>
            <p:nvPr/>
          </p:nvSpPr>
          <p:spPr>
            <a:xfrm>
              <a:off x="5582967" y="1412822"/>
              <a:ext cx="2667000" cy="1600438"/>
            </a:xfrm>
            <a:prstGeom prst="rect">
              <a:avLst/>
            </a:prstGeom>
            <a:noFill/>
          </p:spPr>
          <p:txBody>
            <a:bodyPr wrap="square" rtlCol="0">
              <a:spAutoFit/>
            </a:bodyPr>
            <a:lstStyle/>
            <a:p>
              <a:r>
                <a:rPr lang="en-US" sz="2000" dirty="0">
                  <a:solidFill>
                    <a:schemeClr val="bg1"/>
                  </a:solidFill>
                </a:rPr>
                <a:t>Phonemic awareness</a:t>
              </a:r>
            </a:p>
            <a:p>
              <a:r>
                <a:rPr lang="en-US" sz="2000" dirty="0">
                  <a:solidFill>
                    <a:schemeClr val="bg1"/>
                  </a:solidFill>
                </a:rPr>
                <a:t>decoding</a:t>
              </a:r>
            </a:p>
            <a:p>
              <a:r>
                <a:rPr lang="en-US" sz="2000" dirty="0">
                  <a:solidFill>
                    <a:schemeClr val="bg1"/>
                  </a:solidFill>
                </a:rPr>
                <a:t>Spelling</a:t>
              </a:r>
            </a:p>
            <a:p>
              <a:r>
                <a:rPr lang="en-US" sz="2000" dirty="0">
                  <a:solidFill>
                    <a:schemeClr val="bg1"/>
                  </a:solidFill>
                </a:rPr>
                <a:t>Sight words</a:t>
              </a:r>
            </a:p>
            <a:p>
              <a:endParaRPr lang="en-US" dirty="0"/>
            </a:p>
          </p:txBody>
        </p:sp>
        <p:sp>
          <p:nvSpPr>
            <p:cNvPr id="13" name="TextBox 12">
              <a:extLst>
                <a:ext uri="{FF2B5EF4-FFF2-40B4-BE49-F238E27FC236}">
                  <a16:creationId xmlns:a16="http://schemas.microsoft.com/office/drawing/2014/main" id="{5EC26FB6-3044-4BEF-805B-8F8CF810F126}"/>
                </a:ext>
              </a:extLst>
            </p:cNvPr>
            <p:cNvSpPr txBox="1"/>
            <p:nvPr/>
          </p:nvSpPr>
          <p:spPr>
            <a:xfrm rot="3532627">
              <a:off x="4680922" y="4466052"/>
              <a:ext cx="4021613" cy="430887"/>
            </a:xfrm>
            <a:prstGeom prst="rect">
              <a:avLst/>
            </a:prstGeom>
            <a:noFill/>
          </p:spPr>
          <p:txBody>
            <a:bodyPr wrap="square" rtlCol="0">
              <a:spAutoFit/>
            </a:bodyPr>
            <a:lstStyle/>
            <a:p>
              <a:r>
                <a:rPr lang="en-US" sz="2200" b="1" dirty="0">
                  <a:solidFill>
                    <a:schemeClr val="bg1"/>
                  </a:solidFill>
                </a:rPr>
                <a:t>Increasingly automatic</a:t>
              </a:r>
            </a:p>
          </p:txBody>
        </p:sp>
        <p:sp>
          <p:nvSpPr>
            <p:cNvPr id="14" name="TextBox 13">
              <a:extLst>
                <a:ext uri="{FF2B5EF4-FFF2-40B4-BE49-F238E27FC236}">
                  <a16:creationId xmlns:a16="http://schemas.microsoft.com/office/drawing/2014/main" id="{D0662E75-93D3-44A8-9E07-AE66D7AA0FAF}"/>
                </a:ext>
              </a:extLst>
            </p:cNvPr>
            <p:cNvSpPr txBox="1"/>
            <p:nvPr/>
          </p:nvSpPr>
          <p:spPr>
            <a:xfrm rot="17845571">
              <a:off x="850328" y="3767136"/>
              <a:ext cx="3436757" cy="430887"/>
            </a:xfrm>
            <a:prstGeom prst="rect">
              <a:avLst/>
            </a:prstGeom>
            <a:noFill/>
          </p:spPr>
          <p:txBody>
            <a:bodyPr wrap="square" rtlCol="0">
              <a:spAutoFit/>
            </a:bodyPr>
            <a:lstStyle/>
            <a:p>
              <a:r>
                <a:rPr lang="en-US" sz="2200" b="1" dirty="0">
                  <a:solidFill>
                    <a:schemeClr val="bg1"/>
                  </a:solidFill>
                </a:rPr>
                <a:t>Increasingly strategic</a:t>
              </a:r>
            </a:p>
          </p:txBody>
        </p:sp>
        <p:sp>
          <p:nvSpPr>
            <p:cNvPr id="16" name="TextBox 15">
              <a:extLst>
                <a:ext uri="{FF2B5EF4-FFF2-40B4-BE49-F238E27FC236}">
                  <a16:creationId xmlns:a16="http://schemas.microsoft.com/office/drawing/2014/main" id="{81FA10A0-084A-4F28-BA0A-1151E4DE429A}"/>
                </a:ext>
              </a:extLst>
            </p:cNvPr>
            <p:cNvSpPr txBox="1"/>
            <p:nvPr/>
          </p:nvSpPr>
          <p:spPr>
            <a:xfrm rot="16200000">
              <a:off x="2967803" y="4289151"/>
              <a:ext cx="2557586" cy="830997"/>
            </a:xfrm>
            <a:prstGeom prst="rect">
              <a:avLst/>
            </a:prstGeom>
            <a:noFill/>
          </p:spPr>
          <p:txBody>
            <a:bodyPr wrap="square" rtlCol="0">
              <a:spAutoFit/>
            </a:bodyPr>
            <a:lstStyle/>
            <a:p>
              <a:pPr algn="ctr"/>
              <a:r>
                <a:rPr lang="en-US" sz="2400" b="1" dirty="0">
                  <a:solidFill>
                    <a:srgbClr val="C00000"/>
                  </a:solidFill>
                </a:rPr>
                <a:t>Reading Comprehension</a:t>
              </a:r>
            </a:p>
          </p:txBody>
        </p:sp>
        <p:cxnSp>
          <p:nvCxnSpPr>
            <p:cNvPr id="18" name="Straight Connector 17">
              <a:extLst>
                <a:ext uri="{FF2B5EF4-FFF2-40B4-BE49-F238E27FC236}">
                  <a16:creationId xmlns:a16="http://schemas.microsoft.com/office/drawing/2014/main" id="{14C1E25C-B23E-4901-991C-9275C179CAE2}"/>
                </a:ext>
              </a:extLst>
            </p:cNvPr>
            <p:cNvCxnSpPr/>
            <p:nvPr/>
          </p:nvCxnSpPr>
          <p:spPr>
            <a:xfrm>
              <a:off x="3058184" y="1752600"/>
              <a:ext cx="772913" cy="30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634CF4-804F-4FC4-A707-4E3B84EF6859}"/>
                </a:ext>
              </a:extLst>
            </p:cNvPr>
            <p:cNvCxnSpPr/>
            <p:nvPr/>
          </p:nvCxnSpPr>
          <p:spPr>
            <a:xfrm>
              <a:off x="3011205" y="2038080"/>
              <a:ext cx="772913" cy="30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92CC9E-246A-418F-BF95-2759321421E4}"/>
                </a:ext>
              </a:extLst>
            </p:cNvPr>
            <p:cNvCxnSpPr/>
            <p:nvPr/>
          </p:nvCxnSpPr>
          <p:spPr>
            <a:xfrm>
              <a:off x="2996933" y="2318564"/>
              <a:ext cx="772913" cy="30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79E8A6-B4A7-45C6-B136-67719DA0B2A2}"/>
                </a:ext>
              </a:extLst>
            </p:cNvPr>
            <p:cNvCxnSpPr>
              <a:cxnSpLocks/>
            </p:cNvCxnSpPr>
            <p:nvPr/>
          </p:nvCxnSpPr>
          <p:spPr>
            <a:xfrm>
              <a:off x="3011205" y="2648079"/>
              <a:ext cx="722595" cy="2953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45D8AB-10A1-4D99-9493-4ADDFADE2090}"/>
                </a:ext>
              </a:extLst>
            </p:cNvPr>
            <p:cNvCxnSpPr>
              <a:cxnSpLocks/>
            </p:cNvCxnSpPr>
            <p:nvPr/>
          </p:nvCxnSpPr>
          <p:spPr>
            <a:xfrm>
              <a:off x="3011205" y="2943387"/>
              <a:ext cx="683339" cy="260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770E80-BFA8-41A1-B95D-2F945E132EB3}"/>
                </a:ext>
              </a:extLst>
            </p:cNvPr>
            <p:cNvCxnSpPr/>
            <p:nvPr/>
          </p:nvCxnSpPr>
          <p:spPr>
            <a:xfrm flipH="1">
              <a:off x="4792755" y="1676400"/>
              <a:ext cx="782367"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019E48-AAF4-4643-87C2-87BC6A39ECE2}"/>
                </a:ext>
              </a:extLst>
            </p:cNvPr>
            <p:cNvCxnSpPr/>
            <p:nvPr/>
          </p:nvCxnSpPr>
          <p:spPr>
            <a:xfrm flipH="1">
              <a:off x="4792756" y="1967461"/>
              <a:ext cx="782367"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5E3EE5-7CED-40E5-8505-0A0C618089E8}"/>
                </a:ext>
              </a:extLst>
            </p:cNvPr>
            <p:cNvCxnSpPr/>
            <p:nvPr/>
          </p:nvCxnSpPr>
          <p:spPr>
            <a:xfrm flipH="1">
              <a:off x="4767838" y="2277645"/>
              <a:ext cx="782367"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4D0D34-66FA-4F1E-A5C1-67B651DD72BC}"/>
                </a:ext>
              </a:extLst>
            </p:cNvPr>
            <p:cNvCxnSpPr/>
            <p:nvPr/>
          </p:nvCxnSpPr>
          <p:spPr>
            <a:xfrm flipH="1">
              <a:off x="4792756" y="2623364"/>
              <a:ext cx="782367"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2BB0DA7-DC8B-4749-B8B6-ACA104D1CCA6}"/>
              </a:ext>
            </a:extLst>
          </p:cNvPr>
          <p:cNvSpPr txBox="1"/>
          <p:nvPr/>
        </p:nvSpPr>
        <p:spPr>
          <a:xfrm>
            <a:off x="6691728" y="6570034"/>
            <a:ext cx="3086098" cy="215444"/>
          </a:xfrm>
          <a:prstGeom prst="rect">
            <a:avLst/>
          </a:prstGeom>
          <a:noFill/>
        </p:spPr>
        <p:txBody>
          <a:bodyPr wrap="square" rtlCol="0">
            <a:spAutoFit/>
          </a:bodyPr>
          <a:lstStyle/>
          <a:p>
            <a:r>
              <a:rPr lang="en-US" sz="800" dirty="0">
                <a:solidFill>
                  <a:schemeClr val="bg1"/>
                </a:solidFill>
              </a:rPr>
              <a:t>Scarborough’s Reading Rope Revised.</a:t>
            </a:r>
          </a:p>
        </p:txBody>
      </p:sp>
    </p:spTree>
    <p:extLst>
      <p:ext uri="{BB962C8B-B14F-4D97-AF65-F5344CB8AC3E}">
        <p14:creationId xmlns:p14="http://schemas.microsoft.com/office/powerpoint/2010/main" val="157271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2FC78A5D-1E6E-4BC7-954B-431399140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143000"/>
            <a:ext cx="8382001" cy="5357812"/>
          </a:xfrm>
          <a:prstGeom prst="rect">
            <a:avLst/>
          </a:prstGeom>
        </p:spPr>
      </p:pic>
      <p:sp>
        <p:nvSpPr>
          <p:cNvPr id="4" name="TextBox 3">
            <a:extLst>
              <a:ext uri="{FF2B5EF4-FFF2-40B4-BE49-F238E27FC236}">
                <a16:creationId xmlns:a16="http://schemas.microsoft.com/office/drawing/2014/main" id="{EDE1C451-398F-469A-A5C9-AC50768C1DBE}"/>
              </a:ext>
            </a:extLst>
          </p:cNvPr>
          <p:cNvSpPr txBox="1"/>
          <p:nvPr/>
        </p:nvSpPr>
        <p:spPr>
          <a:xfrm>
            <a:off x="380999" y="381000"/>
            <a:ext cx="8382001" cy="1219200"/>
          </a:xfrm>
          <a:prstGeom prst="rect">
            <a:avLst/>
          </a:prstGeom>
          <a:solidFill>
            <a:srgbClr val="FFFFFE"/>
          </a:solidFill>
        </p:spPr>
        <p:txBody>
          <a:bodyPr wrap="square" rtlCol="0" anchor="ctr">
            <a:noAutofit/>
          </a:bodyPr>
          <a:lstStyle/>
          <a:p>
            <a:pPr algn="ctr"/>
            <a:r>
              <a:rPr lang="en-US" sz="4400" b="1" dirty="0"/>
              <a:t>The Reading Brain</a:t>
            </a:r>
          </a:p>
        </p:txBody>
      </p:sp>
    </p:spTree>
    <p:extLst>
      <p:ext uri="{BB962C8B-B14F-4D97-AF65-F5344CB8AC3E}">
        <p14:creationId xmlns:p14="http://schemas.microsoft.com/office/powerpoint/2010/main" val="2410742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7" name="Straight Connector 10">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28" name="Rectangle 12">
            <a:extLst>
              <a:ext uri="{FF2B5EF4-FFF2-40B4-BE49-F238E27FC236}">
                <a16:creationId xmlns:a16="http://schemas.microsoft.com/office/drawing/2014/main" id="{2D01DB0E-1BC0-4382-B9E0-A6F4B9469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9907C450-F0ED-49C0-89D9-615671B54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3">
              <a:lumMod val="50000"/>
            </a:schemeClr>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F962F15-2537-471A-9DC3-0C6400A5D47B}"/>
              </a:ext>
            </a:extLst>
          </p:cNvPr>
          <p:cNvSpPr>
            <a:spLocks noGrp="1"/>
          </p:cNvSpPr>
          <p:nvPr>
            <p:ph type="ctrTitle"/>
          </p:nvPr>
        </p:nvSpPr>
        <p:spPr>
          <a:xfrm>
            <a:off x="480060" y="635508"/>
            <a:ext cx="2515852" cy="5586984"/>
          </a:xfrm>
        </p:spPr>
        <p:txBody>
          <a:bodyPr vert="horz" lIns="91440" tIns="45720" rIns="91440" bIns="45720" rtlCol="0" anchor="ctr">
            <a:normAutofit/>
          </a:bodyPr>
          <a:lstStyle/>
          <a:p>
            <a:pPr defTabSz="457200"/>
            <a:r>
              <a:rPr lang="en-US" sz="4400" dirty="0">
                <a:solidFill>
                  <a:srgbClr val="FFFFFF"/>
                </a:solidFill>
              </a:rPr>
              <a:t>Why Phonics?</a:t>
            </a:r>
          </a:p>
        </p:txBody>
      </p:sp>
      <p:sp>
        <p:nvSpPr>
          <p:cNvPr id="17" name="Rectangle 16">
            <a:extLst>
              <a:ext uri="{FF2B5EF4-FFF2-40B4-BE49-F238E27FC236}">
                <a16:creationId xmlns:a16="http://schemas.microsoft.com/office/drawing/2014/main" id="{6F9B9E94-0877-4691-8220-82281CDA7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5646" y="164592"/>
            <a:ext cx="5404104" cy="652881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597E9E6C-8562-4A83-B455-2E5F36274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59" y="0"/>
            <a:ext cx="5653278" cy="6858000"/>
          </a:xfrm>
          <a:prstGeom prst="rect">
            <a:avLst/>
          </a:prstGeom>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3AD175-0C15-4FDC-ACA7-96078B8D3110}"/>
              </a:ext>
            </a:extLst>
          </p:cNvPr>
          <p:cNvSpPr>
            <a:spLocks noGrp="1"/>
          </p:cNvSpPr>
          <p:nvPr>
            <p:ph type="subTitle" idx="1"/>
          </p:nvPr>
        </p:nvSpPr>
        <p:spPr>
          <a:xfrm>
            <a:off x="4092196" y="793889"/>
            <a:ext cx="4451755" cy="5174774"/>
          </a:xfrm>
        </p:spPr>
        <p:txBody>
          <a:bodyPr vert="horz" lIns="91440" tIns="45720" rIns="91440" bIns="45720" rtlCol="0" anchor="ctr">
            <a:normAutofit/>
          </a:bodyPr>
          <a:lstStyle/>
          <a:p>
            <a:pPr marL="342900" indent="-342900" algn="l" defTabSz="457200">
              <a:spcAft>
                <a:spcPts val="600"/>
              </a:spcAft>
              <a:buFont typeface="Arial"/>
              <a:buChar char="•"/>
            </a:pPr>
            <a:r>
              <a:rPr lang="en-US" sz="2800" dirty="0"/>
              <a:t>Reading is synthetic process  </a:t>
            </a:r>
          </a:p>
          <a:p>
            <a:pPr marL="342900" indent="-342900" algn="l" defTabSz="457200">
              <a:spcAft>
                <a:spcPts val="600"/>
              </a:spcAft>
              <a:buFont typeface="Arial"/>
              <a:buChar char="•"/>
            </a:pPr>
            <a:r>
              <a:rPr lang="en-US" sz="2800" dirty="0"/>
              <a:t>Developed over thousands of years  </a:t>
            </a:r>
          </a:p>
          <a:p>
            <a:pPr marL="342900" indent="-342900" algn="l" defTabSz="457200">
              <a:spcAft>
                <a:spcPts val="600"/>
              </a:spcAft>
              <a:buFont typeface="Arial"/>
              <a:buChar char="•"/>
            </a:pPr>
            <a:r>
              <a:rPr lang="en-US" sz="2800" dirty="0"/>
              <a:t>Balanced literacy most effective method</a:t>
            </a:r>
          </a:p>
          <a:p>
            <a:pPr marL="342900" indent="-342900" algn="l" defTabSz="457200">
              <a:spcAft>
                <a:spcPts val="600"/>
              </a:spcAft>
              <a:buFont typeface="Arial"/>
              <a:buChar char="•"/>
            </a:pPr>
            <a:r>
              <a:rPr lang="en-US" sz="2800" dirty="0"/>
              <a:t>Fastest path to reading fluency</a:t>
            </a:r>
          </a:p>
          <a:p>
            <a:pPr marL="342900" indent="-342900" algn="l" defTabSz="457200">
              <a:spcAft>
                <a:spcPts val="600"/>
              </a:spcAft>
              <a:buFont typeface="Arial"/>
              <a:buChar char="•"/>
            </a:pPr>
            <a:r>
              <a:rPr lang="en-US" sz="2800" dirty="0"/>
              <a:t>6 year-olds need to know the code </a:t>
            </a:r>
          </a:p>
          <a:p>
            <a:pPr marL="342900" indent="-342900" algn="l" defTabSz="457200">
              <a:spcAft>
                <a:spcPts val="600"/>
              </a:spcAft>
              <a:buFont typeface="Arial"/>
              <a:buChar char="•"/>
            </a:pPr>
            <a:r>
              <a:rPr lang="en-US" sz="2800" dirty="0"/>
              <a:t>English </a:t>
            </a:r>
            <a:r>
              <a:rPr lang="en-US" sz="2800" i="1" dirty="0"/>
              <a:t>does</a:t>
            </a:r>
            <a:r>
              <a:rPr lang="en-US" sz="2800" dirty="0"/>
              <a:t> follow the rules</a:t>
            </a:r>
          </a:p>
        </p:txBody>
      </p:sp>
      <p:sp>
        <p:nvSpPr>
          <p:cNvPr id="2" name="Slide Number Placeholder 1">
            <a:extLst>
              <a:ext uri="{FF2B5EF4-FFF2-40B4-BE49-F238E27FC236}">
                <a16:creationId xmlns:a16="http://schemas.microsoft.com/office/drawing/2014/main" id="{FCA79067-C911-4B7F-94F4-CCCC0932C841}"/>
              </a:ext>
            </a:extLst>
          </p:cNvPr>
          <p:cNvSpPr>
            <a:spLocks noGrp="1"/>
          </p:cNvSpPr>
          <p:nvPr>
            <p:ph type="sldNum" sz="quarter" idx="12"/>
          </p:nvPr>
        </p:nvSpPr>
        <p:spPr>
          <a:xfrm>
            <a:off x="8100528" y="6048866"/>
            <a:ext cx="407022" cy="279400"/>
          </a:xfrm>
        </p:spPr>
        <p:txBody>
          <a:bodyPr vert="horz" lIns="91440" tIns="45720" rIns="91440" bIns="45720" rtlCol="0" anchor="ctr">
            <a:normAutofit/>
          </a:bodyPr>
          <a:lstStyle/>
          <a:p>
            <a:pPr>
              <a:spcAft>
                <a:spcPts val="600"/>
              </a:spcAft>
            </a:pPr>
            <a:fld id="{4FAB73BC-B049-4115-A692-8D63A059BFB8}" type="slidenum">
              <a:rPr lang="en-US" sz="1000"/>
              <a:pPr>
                <a:spcAft>
                  <a:spcPts val="600"/>
                </a:spcAft>
              </a:pPr>
              <a:t>22</a:t>
            </a:fld>
            <a:endParaRPr lang="en-US" sz="1000"/>
          </a:p>
        </p:txBody>
      </p:sp>
    </p:spTree>
    <p:extLst>
      <p:ext uri="{BB962C8B-B14F-4D97-AF65-F5344CB8AC3E}">
        <p14:creationId xmlns:p14="http://schemas.microsoft.com/office/powerpoint/2010/main" val="363186453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3" y="471792"/>
            <a:ext cx="8448473" cy="5914417"/>
          </a:xfrm>
          <a:prstGeom prst="rect">
            <a:avLst/>
          </a:prstGeom>
          <a:solidFill>
            <a:schemeClr val="bg1"/>
          </a:solidFill>
          <a:ln>
            <a:solidFill>
              <a:srgbClr val="001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C28390BB-65AD-4100-8146-B81CA0A65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136" y="1115259"/>
            <a:ext cx="5123728" cy="4627483"/>
          </a:xfrm>
          <a:prstGeom prst="rect">
            <a:avLst/>
          </a:prstGeom>
        </p:spPr>
      </p:pic>
      <p:sp>
        <p:nvSpPr>
          <p:cNvPr id="17" name="Rectangle 16">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 y="635508"/>
            <a:ext cx="8215884" cy="5586984"/>
          </a:xfrm>
          <a:prstGeom prst="rect">
            <a:avLst/>
          </a:prstGeom>
          <a:noFill/>
          <a:ln w="22225" cap="flat">
            <a:solidFill>
              <a:srgbClr val="001132"/>
            </a:solidFill>
            <a:miter lim="800000"/>
          </a:ln>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D802BAB9-2880-44F3-84D6-01E5FCAF75FF}"/>
              </a:ext>
            </a:extLst>
          </p:cNvPr>
          <p:cNvSpPr txBox="1"/>
          <p:nvPr/>
        </p:nvSpPr>
        <p:spPr>
          <a:xfrm>
            <a:off x="464058" y="5825476"/>
            <a:ext cx="8215884" cy="400110"/>
          </a:xfrm>
          <a:prstGeom prst="rect">
            <a:avLst/>
          </a:prstGeom>
          <a:noFill/>
          <a:ln>
            <a:noFill/>
          </a:ln>
        </p:spPr>
        <p:txBody>
          <a:bodyPr wrap="square" rtlCol="0">
            <a:spAutoFit/>
          </a:bodyPr>
          <a:lstStyle/>
          <a:p>
            <a:pPr algn="ctr"/>
            <a:r>
              <a:rPr lang="en-US" sz="2000" dirty="0">
                <a:solidFill>
                  <a:srgbClr val="1B365D"/>
                </a:solidFill>
              </a:rPr>
              <a:t>Students with Reading Disability</a:t>
            </a:r>
          </a:p>
        </p:txBody>
      </p:sp>
      <p:pic>
        <p:nvPicPr>
          <p:cNvPr id="16" name="Picture 15" descr="A picture containing drawing, food&#10;&#10;Description automatically generated">
            <a:extLst>
              <a:ext uri="{FF2B5EF4-FFF2-40B4-BE49-F238E27FC236}">
                <a16:creationId xmlns:a16="http://schemas.microsoft.com/office/drawing/2014/main" id="{936AD5AA-42ED-43A3-BC28-836CB0B29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4273" y="914400"/>
            <a:ext cx="1229354" cy="1133870"/>
          </a:xfrm>
          <a:prstGeom prst="rect">
            <a:avLst/>
          </a:prstGeom>
        </p:spPr>
      </p:pic>
      <p:sp>
        <p:nvSpPr>
          <p:cNvPr id="34" name="TextBox 33">
            <a:extLst>
              <a:ext uri="{FF2B5EF4-FFF2-40B4-BE49-F238E27FC236}">
                <a16:creationId xmlns:a16="http://schemas.microsoft.com/office/drawing/2014/main" id="{A73555FE-DEC2-4EE7-AEDA-1D6964CD3566}"/>
              </a:ext>
            </a:extLst>
          </p:cNvPr>
          <p:cNvSpPr txBox="1"/>
          <p:nvPr/>
        </p:nvSpPr>
        <p:spPr>
          <a:xfrm>
            <a:off x="347762" y="632414"/>
            <a:ext cx="8332179" cy="523220"/>
          </a:xfrm>
          <a:prstGeom prst="rect">
            <a:avLst/>
          </a:prstGeom>
          <a:noFill/>
          <a:ln>
            <a:noFill/>
          </a:ln>
        </p:spPr>
        <p:txBody>
          <a:bodyPr wrap="square" rtlCol="0">
            <a:spAutoFit/>
          </a:bodyPr>
          <a:lstStyle/>
          <a:p>
            <a:pPr algn="ctr"/>
            <a:r>
              <a:rPr lang="en-US" sz="2800" dirty="0">
                <a:solidFill>
                  <a:srgbClr val="1B365D"/>
                </a:solidFill>
              </a:rPr>
              <a:t>Phonics Instruction Works</a:t>
            </a:r>
          </a:p>
        </p:txBody>
      </p:sp>
    </p:spTree>
    <p:extLst>
      <p:ext uri="{BB962C8B-B14F-4D97-AF65-F5344CB8AC3E}">
        <p14:creationId xmlns:p14="http://schemas.microsoft.com/office/powerpoint/2010/main" val="234431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7" name="Straight Connector 10">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28" name="Rectangle 12">
            <a:extLst>
              <a:ext uri="{FF2B5EF4-FFF2-40B4-BE49-F238E27FC236}">
                <a16:creationId xmlns:a16="http://schemas.microsoft.com/office/drawing/2014/main" id="{2D01DB0E-1BC0-4382-B9E0-A6F4B9469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9907C450-F0ED-49C0-89D9-615671B54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3">
              <a:lumMod val="50000"/>
            </a:schemeClr>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F962F15-2537-471A-9DC3-0C6400A5D47B}"/>
              </a:ext>
            </a:extLst>
          </p:cNvPr>
          <p:cNvSpPr>
            <a:spLocks noGrp="1"/>
          </p:cNvSpPr>
          <p:nvPr>
            <p:ph type="ctrTitle"/>
          </p:nvPr>
        </p:nvSpPr>
        <p:spPr>
          <a:xfrm>
            <a:off x="480060" y="635508"/>
            <a:ext cx="2515852" cy="5586984"/>
          </a:xfrm>
        </p:spPr>
        <p:txBody>
          <a:bodyPr vert="horz" lIns="91440" tIns="45720" rIns="91440" bIns="45720" rtlCol="0" anchor="ctr">
            <a:normAutofit/>
          </a:bodyPr>
          <a:lstStyle/>
          <a:p>
            <a:pPr defTabSz="457200"/>
            <a:r>
              <a:rPr lang="en-US" sz="4400" dirty="0">
                <a:solidFill>
                  <a:srgbClr val="FFFFFF"/>
                </a:solidFill>
              </a:rPr>
              <a:t>In the Classroom</a:t>
            </a:r>
          </a:p>
        </p:txBody>
      </p:sp>
      <p:sp>
        <p:nvSpPr>
          <p:cNvPr id="17" name="Rectangle 16">
            <a:extLst>
              <a:ext uri="{FF2B5EF4-FFF2-40B4-BE49-F238E27FC236}">
                <a16:creationId xmlns:a16="http://schemas.microsoft.com/office/drawing/2014/main" id="{6F9B9E94-0877-4691-8220-82281CDA7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5646" y="164592"/>
            <a:ext cx="5404104" cy="652881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597E9E6C-8562-4A83-B455-2E5F36274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59" y="0"/>
            <a:ext cx="5653278" cy="6858000"/>
          </a:xfrm>
          <a:prstGeom prst="rect">
            <a:avLst/>
          </a:prstGeom>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3AD175-0C15-4FDC-ACA7-96078B8D3110}"/>
              </a:ext>
            </a:extLst>
          </p:cNvPr>
          <p:cNvSpPr>
            <a:spLocks noGrp="1"/>
          </p:cNvSpPr>
          <p:nvPr>
            <p:ph type="subTitle" idx="1"/>
          </p:nvPr>
        </p:nvSpPr>
        <p:spPr>
          <a:xfrm>
            <a:off x="4092196" y="457200"/>
            <a:ext cx="4451755" cy="6019800"/>
          </a:xfrm>
        </p:spPr>
        <p:txBody>
          <a:bodyPr vert="horz" lIns="91440" tIns="45720" rIns="91440" bIns="45720" rtlCol="0" anchor="ctr">
            <a:normAutofit fontScale="92500" lnSpcReduction="10000"/>
          </a:bodyPr>
          <a:lstStyle/>
          <a:p>
            <a:pPr marL="342900" indent="-342900" algn="l" defTabSz="457200">
              <a:spcAft>
                <a:spcPts val="600"/>
              </a:spcAft>
              <a:buFont typeface="Arial"/>
              <a:buChar char="•"/>
            </a:pPr>
            <a:r>
              <a:rPr lang="en-US" sz="2800" dirty="0"/>
              <a:t>Small group instruction!</a:t>
            </a:r>
          </a:p>
          <a:p>
            <a:pPr marL="342900" indent="-342900" algn="l" defTabSz="457200">
              <a:spcAft>
                <a:spcPts val="600"/>
              </a:spcAft>
              <a:buFont typeface="Arial"/>
              <a:buChar char="•"/>
            </a:pPr>
            <a:r>
              <a:rPr lang="en-US" sz="2800" dirty="0"/>
              <a:t>Teach the skill</a:t>
            </a:r>
          </a:p>
          <a:p>
            <a:pPr marL="342900" indent="-342900" algn="l" defTabSz="457200">
              <a:spcAft>
                <a:spcPts val="600"/>
              </a:spcAft>
              <a:buFont typeface="Arial"/>
              <a:buChar char="•"/>
            </a:pPr>
            <a:r>
              <a:rPr lang="en-US" sz="2800" dirty="0"/>
              <a:t>Practice skill in isolation</a:t>
            </a:r>
          </a:p>
          <a:p>
            <a:pPr marL="342900" indent="-342900" algn="l" defTabSz="457200">
              <a:spcAft>
                <a:spcPts val="600"/>
              </a:spcAft>
              <a:buFont typeface="Arial"/>
              <a:buChar char="•"/>
            </a:pPr>
            <a:r>
              <a:rPr lang="en-US" sz="2800" dirty="0"/>
              <a:t>RIC:  Apply the skill </a:t>
            </a:r>
          </a:p>
          <a:p>
            <a:pPr marL="342900" indent="-342900" algn="l" defTabSz="457200">
              <a:spcAft>
                <a:spcPts val="600"/>
              </a:spcAft>
              <a:buFont typeface="Arial"/>
              <a:buChar char="•"/>
            </a:pPr>
            <a:r>
              <a:rPr lang="en-US" sz="2800" dirty="0"/>
              <a:t>Cross curricular text</a:t>
            </a:r>
          </a:p>
          <a:p>
            <a:pPr marL="342900" indent="-342900" algn="l" defTabSz="457200">
              <a:spcAft>
                <a:spcPts val="600"/>
              </a:spcAft>
              <a:buFont typeface="Arial"/>
              <a:buChar char="•"/>
            </a:pPr>
            <a:r>
              <a:rPr lang="en-US" sz="2800" dirty="0"/>
              <a:t>Deep reading , discussion, writing</a:t>
            </a:r>
          </a:p>
          <a:p>
            <a:pPr marL="342900" indent="-342900" algn="l" defTabSz="457200">
              <a:spcAft>
                <a:spcPts val="600"/>
              </a:spcAft>
              <a:buFont typeface="Arial"/>
              <a:buChar char="•"/>
            </a:pPr>
            <a:r>
              <a:rPr lang="en-US" sz="2800" dirty="0"/>
              <a:t>Independent small groups</a:t>
            </a:r>
          </a:p>
          <a:p>
            <a:pPr marL="342900" indent="-342900" algn="l" defTabSz="457200">
              <a:spcAft>
                <a:spcPts val="600"/>
              </a:spcAft>
              <a:buFont typeface="Arial"/>
              <a:buChar char="•"/>
            </a:pPr>
            <a:r>
              <a:rPr lang="en-US" sz="2800" dirty="0"/>
              <a:t>Learning is messy</a:t>
            </a:r>
          </a:p>
          <a:p>
            <a:pPr marL="342900" indent="-342900" algn="l" defTabSz="457200">
              <a:spcAft>
                <a:spcPts val="600"/>
              </a:spcAft>
              <a:buFont typeface="Arial"/>
              <a:buChar char="•"/>
            </a:pPr>
            <a:r>
              <a:rPr lang="en-US" sz="2800" dirty="0"/>
              <a:t>Weekly progress monitoring</a:t>
            </a:r>
          </a:p>
          <a:p>
            <a:pPr marL="342900" indent="-342900" algn="l" defTabSz="457200">
              <a:spcAft>
                <a:spcPts val="600"/>
              </a:spcAft>
              <a:buFont typeface="Arial"/>
              <a:buChar char="•"/>
            </a:pPr>
            <a:r>
              <a:rPr lang="en-US" sz="2800" dirty="0"/>
              <a:t>Lesson plan for year in place day 1</a:t>
            </a:r>
          </a:p>
        </p:txBody>
      </p:sp>
      <p:sp>
        <p:nvSpPr>
          <p:cNvPr id="2" name="Slide Number Placeholder 1">
            <a:extLst>
              <a:ext uri="{FF2B5EF4-FFF2-40B4-BE49-F238E27FC236}">
                <a16:creationId xmlns:a16="http://schemas.microsoft.com/office/drawing/2014/main" id="{FCA79067-C911-4B7F-94F4-CCCC0932C841}"/>
              </a:ext>
            </a:extLst>
          </p:cNvPr>
          <p:cNvSpPr>
            <a:spLocks noGrp="1"/>
          </p:cNvSpPr>
          <p:nvPr>
            <p:ph type="sldNum" sz="quarter" idx="12"/>
          </p:nvPr>
        </p:nvSpPr>
        <p:spPr>
          <a:xfrm>
            <a:off x="8100528" y="6048866"/>
            <a:ext cx="407022" cy="279400"/>
          </a:xfrm>
        </p:spPr>
        <p:txBody>
          <a:bodyPr vert="horz" lIns="91440" tIns="45720" rIns="91440" bIns="45720" rtlCol="0" anchor="ctr">
            <a:normAutofit/>
          </a:bodyPr>
          <a:lstStyle/>
          <a:p>
            <a:pPr>
              <a:spcAft>
                <a:spcPts val="600"/>
              </a:spcAft>
            </a:pPr>
            <a:fld id="{4FAB73BC-B049-4115-A692-8D63A059BFB8}" type="slidenum">
              <a:rPr lang="en-US" sz="1000"/>
              <a:pPr>
                <a:spcAft>
                  <a:spcPts val="600"/>
                </a:spcAft>
              </a:pPr>
              <a:t>24</a:t>
            </a:fld>
            <a:endParaRPr lang="en-US" sz="1000"/>
          </a:p>
        </p:txBody>
      </p:sp>
    </p:spTree>
    <p:extLst>
      <p:ext uri="{BB962C8B-B14F-4D97-AF65-F5344CB8AC3E}">
        <p14:creationId xmlns:p14="http://schemas.microsoft.com/office/powerpoint/2010/main" val="22809061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rgbClr val="001132"/>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solidFill>
            <a:schemeClr val="tx1">
              <a:lumMod val="95000"/>
            </a:schemeClr>
          </a:solidFill>
          <a:ln w="15875" cap="flat">
            <a:noFill/>
            <a:miter lim="800000"/>
          </a:ln>
        </p:spPr>
        <p:style>
          <a:lnRef idx="1">
            <a:schemeClr val="accent1"/>
          </a:lnRef>
          <a:fillRef idx="3">
            <a:schemeClr val="accent1"/>
          </a:fillRef>
          <a:effectRef idx="2">
            <a:schemeClr val="accent1"/>
          </a:effectRef>
          <a:fontRef idx="minor">
            <a:schemeClr val="lt1"/>
          </a:fontRef>
        </p:style>
      </p:sp>
      <p:sp>
        <p:nvSpPr>
          <p:cNvPr id="5" name="Title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defTabSz="457200">
              <a:spcAft>
                <a:spcPts val="600"/>
              </a:spcAft>
            </a:pPr>
            <a:r>
              <a:rPr lang="en-US" dirty="0">
                <a:ln w="3175" cmpd="sng">
                  <a:noFill/>
                </a:ln>
                <a:solidFill>
                  <a:srgbClr val="000000"/>
                </a:solidFill>
              </a:rPr>
              <a:t>Why Aren’t We More Successful?</a:t>
            </a:r>
          </a:p>
        </p:txBody>
      </p:sp>
      <p:sp>
        <p:nvSpPr>
          <p:cNvPr id="14" name="Content Placeholder 13"/>
          <p:cNvSpPr>
            <a:spLocks noGrp="1"/>
          </p:cNvSpPr>
          <p:nvPr>
            <p:ph idx="1"/>
          </p:nvPr>
        </p:nvSpPr>
        <p:spPr>
          <a:xfrm>
            <a:off x="762000" y="2556932"/>
            <a:ext cx="7543800" cy="3318936"/>
          </a:xfrm>
          <a:solidFill>
            <a:schemeClr val="tx1">
              <a:lumMod val="95000"/>
            </a:schemeClr>
          </a:solidFill>
        </p:spPr>
        <p:txBody>
          <a:bodyPr vert="horz" lIns="91440" tIns="45720" rIns="91440" bIns="45720" rtlCol="0" anchor="t">
            <a:normAutofit/>
          </a:bodyPr>
          <a:lstStyle/>
          <a:p>
            <a:pPr defTabSz="457200">
              <a:spcAft>
                <a:spcPts val="600"/>
              </a:spcAft>
            </a:pPr>
            <a:r>
              <a:rPr lang="en-US" sz="2800" dirty="0">
                <a:solidFill>
                  <a:srgbClr val="000000"/>
                </a:solidFill>
              </a:rPr>
              <a:t>Teachers do not know what you just learned!</a:t>
            </a:r>
          </a:p>
          <a:p>
            <a:pPr defTabSz="457200">
              <a:spcAft>
                <a:spcPts val="600"/>
              </a:spcAft>
            </a:pPr>
            <a:r>
              <a:rPr lang="en-US" sz="2800" dirty="0">
                <a:solidFill>
                  <a:srgbClr val="000000"/>
                </a:solidFill>
              </a:rPr>
              <a:t>Elementary teacher prep = 1 reading course</a:t>
            </a:r>
          </a:p>
          <a:p>
            <a:pPr defTabSz="457200">
              <a:spcAft>
                <a:spcPts val="600"/>
              </a:spcAft>
            </a:pPr>
            <a:r>
              <a:rPr lang="en-US" sz="2800" dirty="0">
                <a:solidFill>
                  <a:srgbClr val="000000"/>
                </a:solidFill>
              </a:rPr>
              <a:t>Other teachers never taught to teach reading</a:t>
            </a:r>
          </a:p>
          <a:p>
            <a:pPr defTabSz="457200">
              <a:spcAft>
                <a:spcPts val="600"/>
              </a:spcAft>
            </a:pPr>
            <a:r>
              <a:rPr lang="en-US" sz="2800" dirty="0">
                <a:solidFill>
                  <a:srgbClr val="000000"/>
                </a:solidFill>
              </a:rPr>
              <a:t>Teacher Prep, Interventions, &amp; The Reading Wars</a:t>
            </a:r>
          </a:p>
          <a:p>
            <a:pPr defTabSz="457200">
              <a:spcAft>
                <a:spcPts val="600"/>
              </a:spcAft>
            </a:pPr>
            <a:r>
              <a:rPr lang="en-US" sz="2800" dirty="0">
                <a:solidFill>
                  <a:srgbClr val="000000"/>
                </a:solidFill>
              </a:rPr>
              <a:t>Lack of explicit, ongoing professional development</a:t>
            </a:r>
          </a:p>
        </p:txBody>
      </p:sp>
    </p:spTree>
    <p:extLst>
      <p:ext uri="{BB962C8B-B14F-4D97-AF65-F5344CB8AC3E}">
        <p14:creationId xmlns:p14="http://schemas.microsoft.com/office/powerpoint/2010/main" val="197217050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rgbClr val="001132"/>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solidFill>
            <a:schemeClr val="tx1">
              <a:lumMod val="95000"/>
            </a:schemeClr>
          </a:solidFill>
          <a:ln w="15875" cap="flat">
            <a:noFill/>
            <a:miter lim="800000"/>
          </a:ln>
        </p:spPr>
        <p:style>
          <a:lnRef idx="1">
            <a:schemeClr val="accent1"/>
          </a:lnRef>
          <a:fillRef idx="3">
            <a:schemeClr val="accent1"/>
          </a:fillRef>
          <a:effectRef idx="2">
            <a:schemeClr val="accent1"/>
          </a:effectRef>
          <a:fontRef idx="minor">
            <a:schemeClr val="lt1"/>
          </a:fontRef>
        </p:style>
      </p:sp>
      <p:sp>
        <p:nvSpPr>
          <p:cNvPr id="5" name="Title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defTabSz="457200">
              <a:spcAft>
                <a:spcPts val="600"/>
              </a:spcAft>
            </a:pPr>
            <a:r>
              <a:rPr lang="en-US" dirty="0">
                <a:ln w="3175" cmpd="sng">
                  <a:noFill/>
                </a:ln>
                <a:solidFill>
                  <a:srgbClr val="000000"/>
                </a:solidFill>
              </a:rPr>
              <a:t>How Do We Fix It?</a:t>
            </a:r>
          </a:p>
        </p:txBody>
      </p:sp>
      <p:sp>
        <p:nvSpPr>
          <p:cNvPr id="14" name="Content Placeholder 13"/>
          <p:cNvSpPr>
            <a:spLocks noGrp="1"/>
          </p:cNvSpPr>
          <p:nvPr>
            <p:ph idx="1"/>
          </p:nvPr>
        </p:nvSpPr>
        <p:spPr>
          <a:xfrm>
            <a:off x="798908" y="1981200"/>
            <a:ext cx="7659292" cy="4114800"/>
          </a:xfrm>
          <a:solidFill>
            <a:schemeClr val="tx1">
              <a:lumMod val="95000"/>
            </a:schemeClr>
          </a:solidFill>
        </p:spPr>
        <p:txBody>
          <a:bodyPr vert="horz" lIns="91440" tIns="45720" rIns="91440" bIns="45720" rtlCol="0" anchor="t">
            <a:noAutofit/>
          </a:bodyPr>
          <a:lstStyle/>
          <a:p>
            <a:r>
              <a:rPr lang="en-US" sz="2400" dirty="0">
                <a:solidFill>
                  <a:schemeClr val="bg1"/>
                </a:solidFill>
              </a:rPr>
              <a:t>Prioritize elementary reading.</a:t>
            </a:r>
          </a:p>
          <a:p>
            <a:r>
              <a:rPr lang="en-US" sz="2400" dirty="0">
                <a:solidFill>
                  <a:schemeClr val="bg1"/>
                </a:solidFill>
              </a:rPr>
              <a:t>Invest in order to break the cycle.</a:t>
            </a:r>
          </a:p>
          <a:p>
            <a:r>
              <a:rPr lang="en-US" sz="2400" dirty="0">
                <a:solidFill>
                  <a:schemeClr val="bg1"/>
                </a:solidFill>
              </a:rPr>
              <a:t>Teach teachers how to teach reading.</a:t>
            </a:r>
          </a:p>
          <a:p>
            <a:r>
              <a:rPr lang="en-US" sz="2400" dirty="0">
                <a:solidFill>
                  <a:schemeClr val="bg1"/>
                </a:solidFill>
              </a:rPr>
              <a:t>Teach students the code (phonics).</a:t>
            </a:r>
          </a:p>
          <a:p>
            <a:r>
              <a:rPr lang="en-US" sz="2400" dirty="0">
                <a:solidFill>
                  <a:schemeClr val="bg1"/>
                </a:solidFill>
              </a:rPr>
              <a:t>Educate stakeholders about reading.</a:t>
            </a:r>
          </a:p>
          <a:p>
            <a:r>
              <a:rPr lang="en-US" sz="2400" dirty="0">
                <a:solidFill>
                  <a:schemeClr val="bg1"/>
                </a:solidFill>
              </a:rPr>
              <a:t>Prevention vs. Remediation.</a:t>
            </a:r>
          </a:p>
          <a:p>
            <a:r>
              <a:rPr lang="en-US" sz="2400" dirty="0">
                <a:solidFill>
                  <a:schemeClr val="bg1"/>
                </a:solidFill>
              </a:rPr>
              <a:t>Make reading viral.</a:t>
            </a:r>
          </a:p>
          <a:p>
            <a:r>
              <a:rPr lang="en-US" sz="2400" dirty="0">
                <a:solidFill>
                  <a:schemeClr val="bg1"/>
                </a:solidFill>
              </a:rPr>
              <a:t>High stakes!  Most important job we have!</a:t>
            </a:r>
          </a:p>
        </p:txBody>
      </p:sp>
    </p:spTree>
    <p:extLst>
      <p:ext uri="{BB962C8B-B14F-4D97-AF65-F5344CB8AC3E}">
        <p14:creationId xmlns:p14="http://schemas.microsoft.com/office/powerpoint/2010/main" val="317233390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34">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48" name="Straight Connector 36">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9" name="Rectangle 38">
            <a:extLst>
              <a:ext uri="{FF2B5EF4-FFF2-40B4-BE49-F238E27FC236}">
                <a16:creationId xmlns:a16="http://schemas.microsoft.com/office/drawing/2014/main" id="{07A21359-2D5B-412A-8F98-3975A5357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0" name="Rectangle 40">
            <a:extLst>
              <a:ext uri="{FF2B5EF4-FFF2-40B4-BE49-F238E27FC236}">
                <a16:creationId xmlns:a16="http://schemas.microsoft.com/office/drawing/2014/main" id="{9BD0304D-F427-4E61-8737-8C12EFD03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1" name="Rectangle 42">
            <a:extLst>
              <a:ext uri="{FF2B5EF4-FFF2-40B4-BE49-F238E27FC236}">
                <a16:creationId xmlns:a16="http://schemas.microsoft.com/office/drawing/2014/main" id="{CE0916E6-6EB4-4374-BBBC-AD4D779E2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5646" y="164592"/>
            <a:ext cx="5404104" cy="6528816"/>
          </a:xfrm>
          <a:prstGeom prst="rect">
            <a:avLst/>
          </a:prstGeom>
          <a:solidFill>
            <a:schemeClr val="accent3">
              <a:lumMod val="75000"/>
            </a:schemeClr>
          </a:solid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758310" y="933097"/>
            <a:ext cx="5111751" cy="2586883"/>
          </a:xfrm>
        </p:spPr>
        <p:txBody>
          <a:bodyPr vert="horz" lIns="91440" tIns="45720" rIns="91440" bIns="45720" rtlCol="0" anchor="t">
            <a:normAutofit fontScale="90000"/>
          </a:bodyPr>
          <a:lstStyle/>
          <a:p>
            <a:br>
              <a:rPr lang="en-US" sz="5400" b="1" dirty="0"/>
            </a:br>
            <a:r>
              <a:rPr lang="en-US" sz="5400" b="1" dirty="0"/>
              <a:t>The Reading Brain</a:t>
            </a:r>
            <a:br>
              <a:rPr lang="en-US" sz="5400" b="1" dirty="0"/>
            </a:br>
            <a:endParaRPr lang="en-US" b="1" i="1" dirty="0"/>
          </a:p>
        </p:txBody>
      </p:sp>
      <p:sp>
        <p:nvSpPr>
          <p:cNvPr id="3" name="Subtitle 2"/>
          <p:cNvSpPr>
            <a:spLocks noGrp="1"/>
          </p:cNvSpPr>
          <p:nvPr>
            <p:ph type="body" idx="1"/>
          </p:nvPr>
        </p:nvSpPr>
        <p:spPr>
          <a:xfrm>
            <a:off x="550357" y="1066800"/>
            <a:ext cx="2402707" cy="5375441"/>
          </a:xfrm>
          <a:solidFill>
            <a:schemeClr val="bg1"/>
          </a:solidFill>
        </p:spPr>
        <p:txBody>
          <a:bodyPr vert="horz" lIns="91440" tIns="45720" rIns="91440" bIns="45720" rtlCol="0" anchor="ctr">
            <a:normAutofit/>
          </a:bodyPr>
          <a:lstStyle/>
          <a:p>
            <a:r>
              <a:rPr lang="en-US" sz="2100" b="1" dirty="0"/>
              <a:t>Joanne Coggins, Ph.D.</a:t>
            </a:r>
          </a:p>
          <a:p>
            <a:endParaRPr lang="en-US" sz="2100" dirty="0"/>
          </a:p>
          <a:p>
            <a:endParaRPr lang="en-US" sz="2100" dirty="0"/>
          </a:p>
          <a:p>
            <a:endParaRPr lang="en-US" sz="2100" dirty="0"/>
          </a:p>
          <a:p>
            <a:r>
              <a:rPr lang="en-US" sz="2100" dirty="0"/>
              <a:t>Intensive Integrated Reading Systems</a:t>
            </a:r>
          </a:p>
          <a:p>
            <a:endParaRPr lang="en-US" sz="2100" dirty="0"/>
          </a:p>
          <a:p>
            <a:r>
              <a:rPr lang="en-US" sz="2100" dirty="0"/>
              <a:t>RightingReading.com</a:t>
            </a:r>
          </a:p>
          <a:p>
            <a:endParaRPr lang="en-US" sz="2100" b="1" dirty="0">
              <a:solidFill>
                <a:srgbClr val="FFFFFF"/>
              </a:solidFill>
            </a:endParaRPr>
          </a:p>
        </p:txBody>
      </p:sp>
      <p:pic>
        <p:nvPicPr>
          <p:cNvPr id="25" name="Picture 24" descr="https://static.thenounproject.com/png/1363329-84.png">
            <a:extLst>
              <a:ext uri="{FF2B5EF4-FFF2-40B4-BE49-F238E27FC236}">
                <a16:creationId xmlns:a16="http://schemas.microsoft.com/office/drawing/2014/main" id="{B5D19A19-FAB4-40EE-BA3F-47AFDDB68FB7}"/>
              </a:ext>
            </a:extLst>
          </p:cNvPr>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4099" y="2763306"/>
            <a:ext cx="804545" cy="758825"/>
          </a:xfrm>
          <a:prstGeom prst="rect">
            <a:avLst/>
          </a:prstGeom>
          <a:noFill/>
          <a:ln>
            <a:noFill/>
          </a:ln>
        </p:spPr>
      </p:pic>
      <p:sp>
        <p:nvSpPr>
          <p:cNvPr id="6" name="TextBox 5">
            <a:extLst>
              <a:ext uri="{FF2B5EF4-FFF2-40B4-BE49-F238E27FC236}">
                <a16:creationId xmlns:a16="http://schemas.microsoft.com/office/drawing/2014/main" id="{95831CDF-88F7-4D4F-99BE-561A20608DD1}"/>
              </a:ext>
            </a:extLst>
          </p:cNvPr>
          <p:cNvSpPr txBox="1"/>
          <p:nvPr/>
        </p:nvSpPr>
        <p:spPr>
          <a:xfrm>
            <a:off x="3764661" y="3854385"/>
            <a:ext cx="51054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aramond" panose="02020404030301010803"/>
                <a:ea typeface="+mn-ea"/>
                <a:cs typeface="+mn-cs"/>
              </a:rPr>
              <a:t>Language Acquisition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aramond" panose="02020404030301010803"/>
                <a:ea typeface="+mn-ea"/>
                <a:cs typeface="+mn-cs"/>
              </a:rPr>
              <a:t>Reading Development </a:t>
            </a:r>
            <a:endParaRPr kumimoji="0" lang="en-US" sz="24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726560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accent3">
              <a:lumMod val="75000"/>
            </a:schemeClr>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solidFill>
            <a:schemeClr val="tx1">
              <a:lumMod val="95000"/>
            </a:schemeClr>
          </a:solidFill>
          <a:ln w="15875" cap="flat">
            <a:noFill/>
            <a:miter lim="800000"/>
          </a:ln>
        </p:spPr>
        <p:style>
          <a:lnRef idx="1">
            <a:schemeClr val="accent1"/>
          </a:lnRef>
          <a:fillRef idx="3">
            <a:schemeClr val="accent1"/>
          </a:fillRef>
          <a:effectRef idx="2">
            <a:schemeClr val="accent1"/>
          </a:effectRef>
          <a:fontRef idx="minor">
            <a:schemeClr val="lt1"/>
          </a:fontRef>
        </p:style>
      </p:sp>
      <p:sp>
        <p:nvSpPr>
          <p:cNvPr id="5" name="Title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defTabSz="457200">
              <a:spcAft>
                <a:spcPts val="600"/>
              </a:spcAft>
            </a:pPr>
            <a:r>
              <a:rPr lang="en-US" dirty="0">
                <a:ln w="3175" cmpd="sng">
                  <a:noFill/>
                </a:ln>
                <a:solidFill>
                  <a:srgbClr val="000000"/>
                </a:solidFill>
              </a:rPr>
              <a:t>Burning Questions</a:t>
            </a:r>
          </a:p>
        </p:txBody>
      </p:sp>
      <p:sp>
        <p:nvSpPr>
          <p:cNvPr id="14" name="Content Placeholder 13"/>
          <p:cNvSpPr>
            <a:spLocks noGrp="1"/>
          </p:cNvSpPr>
          <p:nvPr>
            <p:ph idx="1"/>
          </p:nvPr>
        </p:nvSpPr>
        <p:spPr>
          <a:xfrm>
            <a:off x="971550" y="2556932"/>
            <a:ext cx="7200897" cy="3318936"/>
          </a:xfrm>
          <a:solidFill>
            <a:schemeClr val="tx1">
              <a:lumMod val="95000"/>
            </a:schemeClr>
          </a:solidFill>
        </p:spPr>
        <p:txBody>
          <a:bodyPr vert="horz" lIns="91440" tIns="45720" rIns="91440" bIns="45720" rtlCol="0" anchor="t">
            <a:normAutofit lnSpcReduction="10000"/>
          </a:bodyPr>
          <a:lstStyle/>
          <a:p>
            <a:pPr marL="742950" indent="-742950">
              <a:buClr>
                <a:schemeClr val="bg1"/>
              </a:buClr>
              <a:buFont typeface="+mj-lt"/>
              <a:buAutoNum type="arabicPeriod"/>
            </a:pPr>
            <a:r>
              <a:rPr lang="en-US" sz="2800" dirty="0">
                <a:solidFill>
                  <a:srgbClr val="000000"/>
                </a:solidFill>
              </a:rPr>
              <a:t>What is the financial impact of illiteracy?</a:t>
            </a:r>
          </a:p>
          <a:p>
            <a:pPr marL="742950" indent="-742950">
              <a:buClr>
                <a:schemeClr val="bg1"/>
              </a:buClr>
              <a:buFont typeface="+mj-lt"/>
              <a:buAutoNum type="arabicPeriod"/>
            </a:pPr>
            <a:r>
              <a:rPr lang="en-US" sz="2800" dirty="0">
                <a:solidFill>
                  <a:srgbClr val="000000"/>
                </a:solidFill>
              </a:rPr>
              <a:t>Prevention vs. Remediation:  How much will it cost to fix it?</a:t>
            </a:r>
          </a:p>
          <a:p>
            <a:pPr marL="742950" indent="-742950">
              <a:buClr>
                <a:schemeClr val="bg1"/>
              </a:buClr>
              <a:buFont typeface="+mj-lt"/>
              <a:buAutoNum type="arabicPeriod"/>
            </a:pPr>
            <a:r>
              <a:rPr lang="en-US" sz="2800" dirty="0">
                <a:solidFill>
                  <a:srgbClr val="000000"/>
                </a:solidFill>
              </a:rPr>
              <a:t>Neurologically, how do we create proficient readers?</a:t>
            </a:r>
          </a:p>
          <a:p>
            <a:pPr marL="742950" indent="-742950">
              <a:buClr>
                <a:schemeClr val="bg1"/>
              </a:buClr>
              <a:buFont typeface="+mj-lt"/>
              <a:buAutoNum type="arabicPeriod"/>
            </a:pPr>
            <a:r>
              <a:rPr lang="en-US" sz="2800" dirty="0">
                <a:solidFill>
                  <a:srgbClr val="000000"/>
                </a:solidFill>
              </a:rPr>
              <a:t>Systemically, how do we fix our reading problem?</a:t>
            </a:r>
          </a:p>
        </p:txBody>
      </p:sp>
    </p:spTree>
    <p:extLst>
      <p:ext uri="{BB962C8B-B14F-4D97-AF65-F5344CB8AC3E}">
        <p14:creationId xmlns:p14="http://schemas.microsoft.com/office/powerpoint/2010/main" val="9777342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7C5298-6C7A-4650-AE09-7D5ADE6C7D6A}"/>
              </a:ext>
            </a:extLst>
          </p:cNvPr>
          <p:cNvSpPr>
            <a:spLocks noGrp="1"/>
          </p:cNvSpPr>
          <p:nvPr>
            <p:ph type="sldNum" sz="quarter" idx="12"/>
          </p:nvPr>
        </p:nvSpPr>
        <p:spPr/>
        <p:txBody>
          <a:bodyPr/>
          <a:lstStyle/>
          <a:p>
            <a:fld id="{028E3F4F-51B2-42EE-AFA2-40C4572185CC}" type="slidenum">
              <a:rPr lang="en-US" smtClean="0"/>
              <a:t>4</a:t>
            </a:fld>
            <a:endParaRPr lang="en-US" dirty="0"/>
          </a:p>
        </p:txBody>
      </p:sp>
      <p:pic>
        <p:nvPicPr>
          <p:cNvPr id="1028" name="Picture 4" descr="https://i.imgflip.com/2zh9pi.jpg">
            <a:extLst>
              <a:ext uri="{FF2B5EF4-FFF2-40B4-BE49-F238E27FC236}">
                <a16:creationId xmlns:a16="http://schemas.microsoft.com/office/drawing/2014/main" id="{5F155F7E-3DD2-44B7-AD70-A89722317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7815"/>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A7A908-ECCA-406F-863C-E992EAB09CB1}"/>
              </a:ext>
            </a:extLst>
          </p:cNvPr>
          <p:cNvSpPr txBox="1"/>
          <p:nvPr/>
        </p:nvSpPr>
        <p:spPr>
          <a:xfrm>
            <a:off x="4267200" y="914400"/>
            <a:ext cx="4191000" cy="5909310"/>
          </a:xfrm>
          <a:prstGeom prst="rect">
            <a:avLst/>
          </a:prstGeom>
          <a:noFill/>
        </p:spPr>
        <p:txBody>
          <a:bodyPr wrap="square" rtlCol="0">
            <a:spAutoFit/>
          </a:bodyPr>
          <a:lstStyle/>
          <a:p>
            <a:r>
              <a:rPr lang="en-US" sz="2800" dirty="0"/>
              <a:t>At the End of 4</a:t>
            </a:r>
            <a:r>
              <a:rPr lang="en-US" sz="2800" baseline="30000" dirty="0"/>
              <a:t>th</a:t>
            </a:r>
            <a:r>
              <a:rPr lang="en-US" sz="2800" dirty="0"/>
              <a:t> Grade</a:t>
            </a:r>
          </a:p>
          <a:p>
            <a:pPr marL="285750" indent="-285750">
              <a:buFont typeface="Arial" panose="020B0604020202020204" pitchFamily="34" charset="0"/>
              <a:buChar char="•"/>
            </a:pPr>
            <a:r>
              <a:rPr lang="en-US" sz="2400" dirty="0"/>
              <a:t>Only 2 out of every 3 students will be “basic” or “proficient” readers.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 out of every 3 students will be below basic in reading.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Reading remediation after 4</a:t>
            </a:r>
            <a:r>
              <a:rPr lang="en-US" sz="2400" baseline="30000" dirty="0"/>
              <a:t>th</a:t>
            </a:r>
            <a:r>
              <a:rPr lang="en-US" sz="2400" dirty="0"/>
              <a:t> grade is unlikely.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Successful later remediation still means millions of fewer words read compared to peers.</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58562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7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6" name="Rectangle 15">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643468"/>
            <a:ext cx="8178799"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93" y="809244"/>
            <a:ext cx="7934706"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0C74A2-A1FD-4671-A1B4-6BA211008B32}"/>
              </a:ext>
            </a:extLst>
          </p:cNvPr>
          <p:cNvSpPr>
            <a:spLocks noGrp="1"/>
          </p:cNvSpPr>
          <p:nvPr>
            <p:ph type="title"/>
          </p:nvPr>
        </p:nvSpPr>
        <p:spPr>
          <a:xfrm>
            <a:off x="849505" y="1525108"/>
            <a:ext cx="2188844" cy="3840480"/>
          </a:xfrm>
        </p:spPr>
        <p:txBody>
          <a:bodyPr vert="horz" lIns="91440" tIns="45720" rIns="91440" bIns="45720" rtlCol="0" anchor="ctr">
            <a:normAutofit/>
          </a:bodyPr>
          <a:lstStyle/>
          <a:p>
            <a:pPr defTabSz="457200"/>
            <a:r>
              <a:rPr lang="en-US" sz="4400" dirty="0">
                <a:solidFill>
                  <a:schemeClr val="tx1"/>
                </a:solidFill>
              </a:rPr>
              <a:t>Why Reading Matters</a:t>
            </a:r>
          </a:p>
        </p:txBody>
      </p:sp>
      <p:cxnSp>
        <p:nvCxnSpPr>
          <p:cNvPr id="20" name="Straight Connector 19">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508760"/>
            <a:ext cx="0" cy="3840480"/>
          </a:xfrm>
          <a:prstGeom prst="line">
            <a:avLst/>
          </a:prstGeom>
          <a:ln w="15875">
            <a:no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851E7D3-6A4D-44FD-9036-0EDB23253DDA}"/>
              </a:ext>
            </a:extLst>
          </p:cNvPr>
          <p:cNvSpPr>
            <a:spLocks noGrp="1"/>
          </p:cNvSpPr>
          <p:nvPr>
            <p:ph type="body" idx="1"/>
          </p:nvPr>
        </p:nvSpPr>
        <p:spPr>
          <a:xfrm>
            <a:off x="3160395" y="1171096"/>
            <a:ext cx="5221605" cy="4282440"/>
          </a:xfrm>
        </p:spPr>
        <p:txBody>
          <a:bodyPr vert="horz" lIns="91440" tIns="45720" rIns="91440" bIns="45720" rtlCol="0" anchor="ctr">
            <a:normAutofit/>
          </a:bodyPr>
          <a:lstStyle/>
          <a:p>
            <a:pPr lvl="1" defTabSz="457200">
              <a:lnSpc>
                <a:spcPct val="90000"/>
              </a:lnSpc>
              <a:spcAft>
                <a:spcPts val="600"/>
              </a:spcAft>
              <a:buFont typeface="Arial"/>
              <a:buChar char="•"/>
            </a:pPr>
            <a:r>
              <a:rPr lang="en-US" sz="2600" dirty="0">
                <a:solidFill>
                  <a:schemeClr val="tx1"/>
                </a:solidFill>
              </a:rPr>
              <a:t>90+ million (4 of 10) U.S. adults are poor readers</a:t>
            </a:r>
          </a:p>
          <a:p>
            <a:pPr lvl="1" defTabSz="457200">
              <a:lnSpc>
                <a:spcPct val="90000"/>
              </a:lnSpc>
              <a:spcAft>
                <a:spcPts val="600"/>
              </a:spcAft>
              <a:buFont typeface="Arial"/>
              <a:buChar char="•"/>
            </a:pPr>
            <a:r>
              <a:rPr lang="en-US" sz="2600" dirty="0">
                <a:solidFill>
                  <a:schemeClr val="tx1"/>
                </a:solidFill>
              </a:rPr>
              <a:t>Socially &amp; economically disadvantaged</a:t>
            </a:r>
          </a:p>
          <a:p>
            <a:pPr lvl="1" defTabSz="457200">
              <a:lnSpc>
                <a:spcPct val="90000"/>
              </a:lnSpc>
              <a:spcAft>
                <a:spcPts val="600"/>
              </a:spcAft>
              <a:buFont typeface="Arial"/>
              <a:buChar char="•"/>
            </a:pPr>
            <a:r>
              <a:rPr lang="en-US" sz="2600" dirty="0">
                <a:solidFill>
                  <a:schemeClr val="tx1"/>
                </a:solidFill>
              </a:rPr>
              <a:t>Adults with low literacy likely to:</a:t>
            </a:r>
          </a:p>
          <a:p>
            <a:pPr lvl="2" defTabSz="457200">
              <a:lnSpc>
                <a:spcPct val="90000"/>
              </a:lnSpc>
              <a:spcAft>
                <a:spcPts val="600"/>
              </a:spcAft>
              <a:buFont typeface="Arial"/>
              <a:buChar char="•"/>
            </a:pPr>
            <a:r>
              <a:rPr lang="en-US" sz="2200" dirty="0">
                <a:solidFill>
                  <a:schemeClr val="tx1"/>
                </a:solidFill>
              </a:rPr>
              <a:t>Live in poverty</a:t>
            </a:r>
          </a:p>
          <a:p>
            <a:pPr lvl="2" defTabSz="457200">
              <a:lnSpc>
                <a:spcPct val="90000"/>
              </a:lnSpc>
              <a:spcAft>
                <a:spcPts val="600"/>
              </a:spcAft>
              <a:buFont typeface="Arial"/>
              <a:buChar char="•"/>
            </a:pPr>
            <a:r>
              <a:rPr lang="en-US" sz="2200" dirty="0">
                <a:solidFill>
                  <a:schemeClr val="tx1"/>
                </a:solidFill>
              </a:rPr>
              <a:t>Engage in crime and other forms of social pathology</a:t>
            </a:r>
          </a:p>
          <a:p>
            <a:pPr lvl="2" defTabSz="457200">
              <a:lnSpc>
                <a:spcPct val="90000"/>
              </a:lnSpc>
              <a:spcAft>
                <a:spcPts val="600"/>
              </a:spcAft>
              <a:buFont typeface="Arial"/>
              <a:buChar char="•"/>
            </a:pPr>
            <a:r>
              <a:rPr lang="en-US" sz="2200" dirty="0">
                <a:solidFill>
                  <a:schemeClr val="tx1"/>
                </a:solidFill>
              </a:rPr>
              <a:t>Live unhealthy, shorter lives</a:t>
            </a:r>
          </a:p>
        </p:txBody>
      </p:sp>
      <p:sp>
        <p:nvSpPr>
          <p:cNvPr id="5" name="Slide Number Placeholder 4">
            <a:extLst>
              <a:ext uri="{FF2B5EF4-FFF2-40B4-BE49-F238E27FC236}">
                <a16:creationId xmlns:a16="http://schemas.microsoft.com/office/drawing/2014/main" id="{447BBCAE-EA57-480C-9AFE-0F71D7BEA731}"/>
              </a:ext>
            </a:extLst>
          </p:cNvPr>
          <p:cNvSpPr>
            <a:spLocks noGrp="1"/>
          </p:cNvSpPr>
          <p:nvPr>
            <p:ph type="sldNum" sz="quarter" idx="12"/>
          </p:nvPr>
        </p:nvSpPr>
        <p:spPr>
          <a:xfrm>
            <a:off x="7765425" y="5742497"/>
            <a:ext cx="407023" cy="279400"/>
          </a:xfrm>
        </p:spPr>
        <p:txBody>
          <a:bodyPr vert="horz" lIns="91440" tIns="45720" rIns="91440" bIns="45720" rtlCol="0" anchor="ctr">
            <a:normAutofit/>
          </a:bodyPr>
          <a:lstStyle/>
          <a:p>
            <a:pPr>
              <a:spcAft>
                <a:spcPts val="600"/>
              </a:spcAft>
            </a:pPr>
            <a:fld id="{4FAB73BC-B049-4115-A692-8D63A059BFB8}" type="slidenum">
              <a:rPr lang="en-US" sz="1000">
                <a:solidFill>
                  <a:schemeClr val="bg2"/>
                </a:solidFill>
              </a:rPr>
              <a:pPr>
                <a:spcAft>
                  <a:spcPts val="600"/>
                </a:spcAft>
              </a:pPr>
              <a:t>5</a:t>
            </a:fld>
            <a:endParaRPr lang="en-US" sz="1000">
              <a:solidFill>
                <a:schemeClr val="bg2"/>
              </a:solidFill>
            </a:endParaRPr>
          </a:p>
        </p:txBody>
      </p:sp>
      <p:sp>
        <p:nvSpPr>
          <p:cNvPr id="4" name="TextBox 3">
            <a:extLst>
              <a:ext uri="{FF2B5EF4-FFF2-40B4-BE49-F238E27FC236}">
                <a16:creationId xmlns:a16="http://schemas.microsoft.com/office/drawing/2014/main" id="{1A406061-2C56-4354-8A30-BDBFBB99B8A1}"/>
              </a:ext>
            </a:extLst>
          </p:cNvPr>
          <p:cNvSpPr txBox="1"/>
          <p:nvPr/>
        </p:nvSpPr>
        <p:spPr>
          <a:xfrm>
            <a:off x="1941913" y="5557831"/>
            <a:ext cx="5257792" cy="338554"/>
          </a:xfrm>
          <a:prstGeom prst="rect">
            <a:avLst/>
          </a:prstGeom>
          <a:noFill/>
        </p:spPr>
        <p:txBody>
          <a:bodyPr wrap="square" rtlCol="0">
            <a:spAutoFit/>
          </a:bodyPr>
          <a:lstStyle/>
          <a:p>
            <a:r>
              <a:rPr lang="en-US" sz="1600" dirty="0"/>
              <a:t>National Assessment of Adult Literacy Report (NAAL)</a:t>
            </a:r>
          </a:p>
        </p:txBody>
      </p:sp>
    </p:spTree>
    <p:extLst>
      <p:ext uri="{BB962C8B-B14F-4D97-AF65-F5344CB8AC3E}">
        <p14:creationId xmlns:p14="http://schemas.microsoft.com/office/powerpoint/2010/main" val="36627228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75000"/>
            </a:scheme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6" name="Rectangle 15">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643468"/>
            <a:ext cx="8178799"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93" y="809244"/>
            <a:ext cx="7934706"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0C74A2-A1FD-4671-A1B4-6BA211008B32}"/>
              </a:ext>
            </a:extLst>
          </p:cNvPr>
          <p:cNvSpPr>
            <a:spLocks noGrp="1"/>
          </p:cNvSpPr>
          <p:nvPr>
            <p:ph type="title"/>
          </p:nvPr>
        </p:nvSpPr>
        <p:spPr>
          <a:xfrm>
            <a:off x="842667" y="760777"/>
            <a:ext cx="7456283" cy="1141892"/>
          </a:xfrm>
        </p:spPr>
        <p:txBody>
          <a:bodyPr vert="horz" lIns="91440" tIns="45720" rIns="91440" bIns="45720" rtlCol="0" anchor="ctr">
            <a:normAutofit/>
          </a:bodyPr>
          <a:lstStyle/>
          <a:p>
            <a:pPr defTabSz="457200"/>
            <a:r>
              <a:rPr lang="en-US" sz="4400" dirty="0">
                <a:solidFill>
                  <a:schemeClr val="tx1"/>
                </a:solidFill>
              </a:rPr>
              <a:t>Follow The Money</a:t>
            </a:r>
          </a:p>
        </p:txBody>
      </p:sp>
      <p:cxnSp>
        <p:nvCxnSpPr>
          <p:cNvPr id="20" name="Straight Connector 19">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508760"/>
            <a:ext cx="0" cy="3840480"/>
          </a:xfrm>
          <a:prstGeom prst="line">
            <a:avLst/>
          </a:prstGeom>
          <a:ln w="15875">
            <a:no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851E7D3-6A4D-44FD-9036-0EDB23253DDA}"/>
              </a:ext>
            </a:extLst>
          </p:cNvPr>
          <p:cNvSpPr>
            <a:spLocks noGrp="1"/>
          </p:cNvSpPr>
          <p:nvPr>
            <p:ph type="body" idx="1"/>
          </p:nvPr>
        </p:nvSpPr>
        <p:spPr>
          <a:xfrm>
            <a:off x="1041400" y="2376333"/>
            <a:ext cx="7456282" cy="3472336"/>
          </a:xfrm>
        </p:spPr>
        <p:txBody>
          <a:bodyPr vert="horz" lIns="91440" tIns="45720" rIns="91440" bIns="45720" rtlCol="0" anchor="ctr">
            <a:normAutofit/>
          </a:bodyPr>
          <a:lstStyle/>
          <a:p>
            <a:pPr lvl="1" defTabSz="457200">
              <a:lnSpc>
                <a:spcPct val="90000"/>
              </a:lnSpc>
              <a:spcAft>
                <a:spcPts val="600"/>
              </a:spcAft>
              <a:buFont typeface="Arial"/>
              <a:buChar char="•"/>
            </a:pPr>
            <a:r>
              <a:rPr lang="en-US" sz="2400" dirty="0">
                <a:solidFill>
                  <a:schemeClr val="tx1"/>
                </a:solidFill>
              </a:rPr>
              <a:t>85% of all juvenile offenders functionally illiterate</a:t>
            </a:r>
          </a:p>
          <a:p>
            <a:pPr lvl="1" defTabSz="457200">
              <a:lnSpc>
                <a:spcPct val="90000"/>
              </a:lnSpc>
              <a:spcAft>
                <a:spcPts val="600"/>
              </a:spcAft>
              <a:buFont typeface="Arial"/>
              <a:buChar char="•"/>
            </a:pPr>
            <a:r>
              <a:rPr lang="en-US" sz="2400" dirty="0">
                <a:solidFill>
                  <a:schemeClr val="tx1"/>
                </a:solidFill>
              </a:rPr>
              <a:t>70% all prison inmates read below 4</a:t>
            </a:r>
            <a:r>
              <a:rPr lang="en-US" sz="2400" baseline="30000" dirty="0">
                <a:solidFill>
                  <a:schemeClr val="tx1"/>
                </a:solidFill>
              </a:rPr>
              <a:t>th</a:t>
            </a:r>
            <a:r>
              <a:rPr lang="en-US" sz="2400" dirty="0">
                <a:solidFill>
                  <a:schemeClr val="tx1"/>
                </a:solidFill>
              </a:rPr>
              <a:t> grade level</a:t>
            </a:r>
          </a:p>
          <a:p>
            <a:pPr lvl="1" defTabSz="457200">
              <a:lnSpc>
                <a:spcPct val="90000"/>
              </a:lnSpc>
              <a:spcAft>
                <a:spcPts val="600"/>
              </a:spcAft>
              <a:buFont typeface="Arial"/>
              <a:buChar char="•"/>
            </a:pPr>
            <a:r>
              <a:rPr lang="en-US" sz="2400" dirty="0">
                <a:solidFill>
                  <a:schemeClr val="tx1"/>
                </a:solidFill>
              </a:rPr>
              <a:t>Illiteracy &amp; crime “welded together” (DOJ)</a:t>
            </a:r>
          </a:p>
          <a:p>
            <a:pPr lvl="1" defTabSz="457200">
              <a:lnSpc>
                <a:spcPct val="90000"/>
              </a:lnSpc>
              <a:spcAft>
                <a:spcPts val="600"/>
              </a:spcAft>
              <a:buFont typeface="Arial"/>
              <a:buChar char="•"/>
            </a:pPr>
            <a:r>
              <a:rPr lang="en-US" sz="2400" dirty="0">
                <a:solidFill>
                  <a:schemeClr val="tx1"/>
                </a:solidFill>
              </a:rPr>
              <a:t>90% of welfare recipients were dropouts</a:t>
            </a:r>
          </a:p>
          <a:p>
            <a:pPr lvl="1" defTabSz="457200">
              <a:lnSpc>
                <a:spcPct val="90000"/>
              </a:lnSpc>
              <a:spcAft>
                <a:spcPts val="600"/>
              </a:spcAft>
              <a:buFont typeface="Arial"/>
              <a:buChar char="•"/>
            </a:pPr>
            <a:r>
              <a:rPr lang="en-US" sz="2400" dirty="0">
                <a:solidFill>
                  <a:schemeClr val="tx1"/>
                </a:solidFill>
              </a:rPr>
              <a:t>$5k/year education vs $25k/year prison</a:t>
            </a:r>
          </a:p>
          <a:p>
            <a:pPr lvl="1" defTabSz="457200">
              <a:lnSpc>
                <a:spcPct val="90000"/>
              </a:lnSpc>
              <a:spcAft>
                <a:spcPts val="600"/>
              </a:spcAft>
              <a:buFont typeface="Arial"/>
              <a:buChar char="•"/>
            </a:pPr>
            <a:r>
              <a:rPr lang="en-US" sz="2400" dirty="0">
                <a:solidFill>
                  <a:schemeClr val="tx1"/>
                </a:solidFill>
              </a:rPr>
              <a:t>20%-25% annual budget spent on </a:t>
            </a:r>
            <a:r>
              <a:rPr lang="en-US" sz="2400" dirty="0" err="1">
                <a:solidFill>
                  <a:schemeClr val="tx1"/>
                </a:solidFill>
              </a:rPr>
              <a:t>SpEd</a:t>
            </a:r>
            <a:r>
              <a:rPr lang="en-US" sz="2400" dirty="0">
                <a:solidFill>
                  <a:schemeClr val="tx1"/>
                </a:solidFill>
              </a:rPr>
              <a:t>/ESL</a:t>
            </a:r>
          </a:p>
          <a:p>
            <a:pPr lvl="1" defTabSz="457200">
              <a:lnSpc>
                <a:spcPct val="90000"/>
              </a:lnSpc>
              <a:spcAft>
                <a:spcPts val="600"/>
              </a:spcAft>
              <a:buFont typeface="Arial"/>
              <a:buChar char="•"/>
            </a:pPr>
            <a:r>
              <a:rPr lang="en-US" sz="2400" dirty="0">
                <a:solidFill>
                  <a:schemeClr val="tx1"/>
                </a:solidFill>
              </a:rPr>
              <a:t>9%-15% of school pop identified as </a:t>
            </a:r>
            <a:r>
              <a:rPr lang="en-US" sz="2400" dirty="0" err="1">
                <a:solidFill>
                  <a:schemeClr val="tx1"/>
                </a:solidFill>
              </a:rPr>
              <a:t>SpEd</a:t>
            </a:r>
            <a:endParaRPr lang="en-US" sz="2400" dirty="0">
              <a:solidFill>
                <a:schemeClr val="tx1"/>
              </a:solidFill>
            </a:endParaRPr>
          </a:p>
          <a:p>
            <a:pPr lvl="1" defTabSz="457200">
              <a:lnSpc>
                <a:spcPct val="90000"/>
              </a:lnSpc>
              <a:spcAft>
                <a:spcPts val="600"/>
              </a:spcAft>
              <a:buFont typeface="Arial"/>
              <a:buChar char="•"/>
            </a:pPr>
            <a:endParaRPr lang="en-US" sz="2200" dirty="0">
              <a:solidFill>
                <a:schemeClr val="tx1"/>
              </a:solidFill>
            </a:endParaRPr>
          </a:p>
          <a:p>
            <a:pPr lvl="1" defTabSz="457200">
              <a:lnSpc>
                <a:spcPct val="90000"/>
              </a:lnSpc>
              <a:spcAft>
                <a:spcPts val="600"/>
              </a:spcAft>
              <a:buFont typeface="Arial"/>
              <a:buChar char="•"/>
            </a:pPr>
            <a:endParaRPr lang="en-US" sz="2200" dirty="0">
              <a:solidFill>
                <a:schemeClr val="tx1"/>
              </a:solidFill>
            </a:endParaRPr>
          </a:p>
        </p:txBody>
      </p:sp>
      <p:sp>
        <p:nvSpPr>
          <p:cNvPr id="5" name="Slide Number Placeholder 4">
            <a:extLst>
              <a:ext uri="{FF2B5EF4-FFF2-40B4-BE49-F238E27FC236}">
                <a16:creationId xmlns:a16="http://schemas.microsoft.com/office/drawing/2014/main" id="{447BBCAE-EA57-480C-9AFE-0F71D7BEA731}"/>
              </a:ext>
            </a:extLst>
          </p:cNvPr>
          <p:cNvSpPr>
            <a:spLocks noGrp="1"/>
          </p:cNvSpPr>
          <p:nvPr>
            <p:ph type="sldNum" sz="quarter" idx="12"/>
          </p:nvPr>
        </p:nvSpPr>
        <p:spPr>
          <a:xfrm>
            <a:off x="7765425" y="5742497"/>
            <a:ext cx="407023" cy="279400"/>
          </a:xfrm>
        </p:spPr>
        <p:txBody>
          <a:bodyPr vert="horz" lIns="91440" tIns="45720" rIns="91440" bIns="45720" rtlCol="0" anchor="ctr">
            <a:normAutofit/>
          </a:bodyPr>
          <a:lstStyle/>
          <a:p>
            <a:pPr>
              <a:spcAft>
                <a:spcPts val="600"/>
              </a:spcAft>
            </a:pPr>
            <a:fld id="{4FAB73BC-B049-4115-A692-8D63A059BFB8}" type="slidenum">
              <a:rPr lang="en-US" sz="1000">
                <a:solidFill>
                  <a:schemeClr val="bg2"/>
                </a:solidFill>
              </a:rPr>
              <a:pPr>
                <a:spcAft>
                  <a:spcPts val="600"/>
                </a:spcAft>
              </a:pPr>
              <a:t>6</a:t>
            </a:fld>
            <a:endParaRPr lang="en-US" sz="1000">
              <a:solidFill>
                <a:schemeClr val="bg2"/>
              </a:solidFill>
            </a:endParaRPr>
          </a:p>
        </p:txBody>
      </p:sp>
      <p:sp>
        <p:nvSpPr>
          <p:cNvPr id="4" name="TextBox 3">
            <a:extLst>
              <a:ext uri="{FF2B5EF4-FFF2-40B4-BE49-F238E27FC236}">
                <a16:creationId xmlns:a16="http://schemas.microsoft.com/office/drawing/2014/main" id="{1A406061-2C56-4354-8A30-BDBFBB99B8A1}"/>
              </a:ext>
            </a:extLst>
          </p:cNvPr>
          <p:cNvSpPr txBox="1"/>
          <p:nvPr/>
        </p:nvSpPr>
        <p:spPr>
          <a:xfrm>
            <a:off x="1941913" y="5557831"/>
            <a:ext cx="5257792" cy="338554"/>
          </a:xfrm>
          <a:prstGeom prst="rect">
            <a:avLst/>
          </a:prstGeom>
          <a:noFill/>
        </p:spPr>
        <p:txBody>
          <a:bodyPr wrap="square" rtlCol="0">
            <a:spAutoFit/>
          </a:bodyPr>
          <a:lstStyle/>
          <a:p>
            <a:r>
              <a:rPr lang="en-US" sz="1600" dirty="0"/>
              <a:t>National Assessment of Adult Literacy Report (NAAL)</a:t>
            </a:r>
          </a:p>
        </p:txBody>
      </p:sp>
    </p:spTree>
    <p:extLst>
      <p:ext uri="{BB962C8B-B14F-4D97-AF65-F5344CB8AC3E}">
        <p14:creationId xmlns:p14="http://schemas.microsoft.com/office/powerpoint/2010/main" val="26189516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a:solidFill>
            <a:schemeClr val="bg1"/>
          </a:solidFill>
        </p:spPr>
      </p:pic>
      <p:cxnSp>
        <p:nvCxnSpPr>
          <p:cNvPr id="12" name="Straight Connector 11">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6" name="Rectangle 15">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643468"/>
            <a:ext cx="8178799" cy="5571065"/>
          </a:xfrm>
          <a:prstGeom prst="rect">
            <a:avLst/>
          </a:prstGeom>
          <a:solidFill>
            <a:schemeClr val="bg1"/>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93" y="809244"/>
            <a:ext cx="7934706" cy="5239512"/>
          </a:xfrm>
          <a:prstGeom prst="rect">
            <a:avLst/>
          </a:prstGeom>
          <a:solidFill>
            <a:schemeClr val="bg1"/>
          </a:solidFill>
          <a:ln w="15875">
            <a:noFill/>
            <a:miter lim="800000"/>
          </a:ln>
          <a:effectLst/>
        </p:spPr>
        <p:style>
          <a:lnRef idx="1">
            <a:schemeClr val="accent1"/>
          </a:lnRef>
          <a:fillRef idx="3">
            <a:schemeClr val="accent1"/>
          </a:fillRef>
          <a:effectRef idx="2">
            <a:schemeClr val="accent1"/>
          </a:effectRef>
          <a:fontRef idx="minor">
            <a:schemeClr val="lt1"/>
          </a:fontRef>
        </p:style>
      </p:sp>
      <p:cxnSp>
        <p:nvCxnSpPr>
          <p:cNvPr id="20" name="Straight Connector 19">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508760"/>
            <a:ext cx="0" cy="3840480"/>
          </a:xfrm>
          <a:prstGeom prst="line">
            <a:avLst/>
          </a:prstGeom>
          <a:ln w="15875">
            <a:no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47BBCAE-EA57-480C-9AFE-0F71D7BEA731}"/>
              </a:ext>
            </a:extLst>
          </p:cNvPr>
          <p:cNvSpPr>
            <a:spLocks noGrp="1"/>
          </p:cNvSpPr>
          <p:nvPr>
            <p:ph type="sldNum" sz="quarter" idx="12"/>
          </p:nvPr>
        </p:nvSpPr>
        <p:spPr>
          <a:xfrm>
            <a:off x="7765425" y="5742497"/>
            <a:ext cx="407023" cy="279400"/>
          </a:xfrm>
        </p:spPr>
        <p:txBody>
          <a:bodyPr vert="horz" lIns="91440" tIns="45720" rIns="91440" bIns="45720" rtlCol="0" anchor="ctr">
            <a:normAutofit/>
          </a:bodyPr>
          <a:lstStyle/>
          <a:p>
            <a:pPr>
              <a:spcAft>
                <a:spcPts val="600"/>
              </a:spcAft>
            </a:pPr>
            <a:fld id="{4FAB73BC-B049-4115-A692-8D63A059BFB8}" type="slidenum">
              <a:rPr lang="en-US" sz="1000" smtClean="0">
                <a:solidFill>
                  <a:schemeClr val="bg2"/>
                </a:solidFill>
              </a:rPr>
              <a:pPr>
                <a:spcAft>
                  <a:spcPts val="600"/>
                </a:spcAft>
              </a:pPr>
              <a:t>7</a:t>
            </a:fld>
            <a:endParaRPr lang="en-US" sz="1000">
              <a:solidFill>
                <a:schemeClr val="bg2"/>
              </a:solidFill>
            </a:endParaRPr>
          </a:p>
        </p:txBody>
      </p:sp>
      <p:pic>
        <p:nvPicPr>
          <p:cNvPr id="3" name="Picture 2" descr="A stadium full of people&#10;&#10;Description automatically generated">
            <a:extLst>
              <a:ext uri="{FF2B5EF4-FFF2-40B4-BE49-F238E27FC236}">
                <a16:creationId xmlns:a16="http://schemas.microsoft.com/office/drawing/2014/main" id="{A1680244-FB11-47A3-9F76-5E3C982CF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55" y="487875"/>
            <a:ext cx="8295203" cy="5740699"/>
          </a:xfrm>
          <a:prstGeom prst="rect">
            <a:avLst/>
          </a:prstGeom>
        </p:spPr>
      </p:pic>
      <p:sp>
        <p:nvSpPr>
          <p:cNvPr id="4" name="TextBox 3">
            <a:extLst>
              <a:ext uri="{FF2B5EF4-FFF2-40B4-BE49-F238E27FC236}">
                <a16:creationId xmlns:a16="http://schemas.microsoft.com/office/drawing/2014/main" id="{1A406061-2C56-4354-8A30-BDBFBB99B8A1}"/>
              </a:ext>
            </a:extLst>
          </p:cNvPr>
          <p:cNvSpPr txBox="1"/>
          <p:nvPr/>
        </p:nvSpPr>
        <p:spPr>
          <a:xfrm>
            <a:off x="1816915" y="6181801"/>
            <a:ext cx="6219491" cy="646331"/>
          </a:xfrm>
          <a:prstGeom prst="rect">
            <a:avLst/>
          </a:prstGeom>
          <a:noFill/>
        </p:spPr>
        <p:txBody>
          <a:bodyPr wrap="square" rtlCol="0">
            <a:spAutoFit/>
          </a:bodyPr>
          <a:lstStyle/>
          <a:p>
            <a:pPr algn="ctr"/>
            <a:r>
              <a:rPr lang="en-US" sz="3600" dirty="0"/>
              <a:t>The Big Game</a:t>
            </a:r>
          </a:p>
        </p:txBody>
      </p:sp>
      <p:sp>
        <p:nvSpPr>
          <p:cNvPr id="6" name="TextBox 5">
            <a:extLst>
              <a:ext uri="{FF2B5EF4-FFF2-40B4-BE49-F238E27FC236}">
                <a16:creationId xmlns:a16="http://schemas.microsoft.com/office/drawing/2014/main" id="{F18B5E47-C565-450B-8649-84FF068C3760}"/>
              </a:ext>
            </a:extLst>
          </p:cNvPr>
          <p:cNvSpPr txBox="1"/>
          <p:nvPr/>
        </p:nvSpPr>
        <p:spPr>
          <a:xfrm>
            <a:off x="1086493" y="1828800"/>
            <a:ext cx="1157430" cy="646331"/>
          </a:xfrm>
          <a:prstGeom prst="rect">
            <a:avLst/>
          </a:prstGeom>
          <a:noFill/>
        </p:spPr>
        <p:txBody>
          <a:bodyPr wrap="square" rtlCol="0">
            <a:spAutoFit/>
          </a:bodyPr>
          <a:lstStyle/>
          <a:p>
            <a:r>
              <a:rPr lang="en-US" sz="3600" dirty="0"/>
              <a:t>10%</a:t>
            </a:r>
          </a:p>
        </p:txBody>
      </p:sp>
      <p:sp>
        <p:nvSpPr>
          <p:cNvPr id="15" name="TextBox 14">
            <a:extLst>
              <a:ext uri="{FF2B5EF4-FFF2-40B4-BE49-F238E27FC236}">
                <a16:creationId xmlns:a16="http://schemas.microsoft.com/office/drawing/2014/main" id="{58ACD1DB-E17C-4BD0-9D7D-9C845C54313D}"/>
              </a:ext>
            </a:extLst>
          </p:cNvPr>
          <p:cNvSpPr txBox="1"/>
          <p:nvPr/>
        </p:nvSpPr>
        <p:spPr>
          <a:xfrm>
            <a:off x="2365969" y="1775135"/>
            <a:ext cx="1434503" cy="646331"/>
          </a:xfrm>
          <a:prstGeom prst="rect">
            <a:avLst/>
          </a:prstGeom>
          <a:noFill/>
        </p:spPr>
        <p:txBody>
          <a:bodyPr wrap="square" rtlCol="0">
            <a:spAutoFit/>
          </a:bodyPr>
          <a:lstStyle/>
          <a:p>
            <a:pPr algn="ctr"/>
            <a:r>
              <a:rPr lang="en-US" sz="3600" dirty="0"/>
              <a:t>27%</a:t>
            </a:r>
          </a:p>
        </p:txBody>
      </p:sp>
      <p:sp>
        <p:nvSpPr>
          <p:cNvPr id="17" name="TextBox 16">
            <a:extLst>
              <a:ext uri="{FF2B5EF4-FFF2-40B4-BE49-F238E27FC236}">
                <a16:creationId xmlns:a16="http://schemas.microsoft.com/office/drawing/2014/main" id="{85D80BC0-4842-4CD8-BFFE-F2F14A55DDDE}"/>
              </a:ext>
            </a:extLst>
          </p:cNvPr>
          <p:cNvSpPr txBox="1"/>
          <p:nvPr/>
        </p:nvSpPr>
        <p:spPr>
          <a:xfrm>
            <a:off x="4353791" y="1762880"/>
            <a:ext cx="1026687" cy="646331"/>
          </a:xfrm>
          <a:prstGeom prst="rect">
            <a:avLst/>
          </a:prstGeom>
          <a:noFill/>
        </p:spPr>
        <p:txBody>
          <a:bodyPr wrap="square" rtlCol="0">
            <a:spAutoFit/>
          </a:bodyPr>
          <a:lstStyle/>
          <a:p>
            <a:r>
              <a:rPr lang="en-US" sz="3600" dirty="0"/>
              <a:t>30%</a:t>
            </a:r>
          </a:p>
        </p:txBody>
      </p:sp>
      <p:sp>
        <p:nvSpPr>
          <p:cNvPr id="19" name="TextBox 18">
            <a:extLst>
              <a:ext uri="{FF2B5EF4-FFF2-40B4-BE49-F238E27FC236}">
                <a16:creationId xmlns:a16="http://schemas.microsoft.com/office/drawing/2014/main" id="{58F7CF02-B714-46E5-B510-6DB819466938}"/>
              </a:ext>
            </a:extLst>
          </p:cNvPr>
          <p:cNvSpPr txBox="1"/>
          <p:nvPr/>
        </p:nvSpPr>
        <p:spPr>
          <a:xfrm>
            <a:off x="6487116" y="1758770"/>
            <a:ext cx="1254064" cy="646331"/>
          </a:xfrm>
          <a:prstGeom prst="rect">
            <a:avLst/>
          </a:prstGeom>
          <a:noFill/>
        </p:spPr>
        <p:txBody>
          <a:bodyPr wrap="square" rtlCol="0">
            <a:spAutoFit/>
          </a:bodyPr>
          <a:lstStyle/>
          <a:p>
            <a:r>
              <a:rPr lang="en-US" sz="3600" dirty="0"/>
              <a:t>33%</a:t>
            </a:r>
          </a:p>
        </p:txBody>
      </p:sp>
      <p:cxnSp>
        <p:nvCxnSpPr>
          <p:cNvPr id="8" name="Straight Connector 7">
            <a:extLst>
              <a:ext uri="{FF2B5EF4-FFF2-40B4-BE49-F238E27FC236}">
                <a16:creationId xmlns:a16="http://schemas.microsoft.com/office/drawing/2014/main" id="{64B77D9D-7BE0-48A0-94F5-FECD0C2691C6}"/>
              </a:ext>
            </a:extLst>
          </p:cNvPr>
          <p:cNvCxnSpPr>
            <a:cxnSpLocks/>
          </p:cNvCxnSpPr>
          <p:nvPr/>
        </p:nvCxnSpPr>
        <p:spPr>
          <a:xfrm>
            <a:off x="3691092" y="1717585"/>
            <a:ext cx="229806" cy="1863815"/>
          </a:xfrm>
          <a:prstGeom prst="line">
            <a:avLst/>
          </a:prstGeom>
          <a:ln w="158750">
            <a:solidFill>
              <a:srgbClr val="F86D0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8CDE32-D78C-4135-91F9-3A90038524A7}"/>
              </a:ext>
            </a:extLst>
          </p:cNvPr>
          <p:cNvCxnSpPr>
            <a:cxnSpLocks/>
          </p:cNvCxnSpPr>
          <p:nvPr/>
        </p:nvCxnSpPr>
        <p:spPr>
          <a:xfrm>
            <a:off x="5744437" y="1717585"/>
            <a:ext cx="53463" cy="1822630"/>
          </a:xfrm>
          <a:prstGeom prst="line">
            <a:avLst/>
          </a:prstGeom>
          <a:ln w="82550">
            <a:solidFill>
              <a:srgbClr val="F86D0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2983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a:solidFill>
            <a:schemeClr val="bg1"/>
          </a:solidFill>
        </p:spPr>
      </p:pic>
      <p:cxnSp>
        <p:nvCxnSpPr>
          <p:cNvPr id="12" name="Straight Connector 11">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6" name="Rectangle 15">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643468"/>
            <a:ext cx="8178799" cy="5571065"/>
          </a:xfrm>
          <a:prstGeom prst="rect">
            <a:avLst/>
          </a:prstGeom>
          <a:solidFill>
            <a:schemeClr val="bg1"/>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93" y="809244"/>
            <a:ext cx="7934706" cy="5239512"/>
          </a:xfrm>
          <a:prstGeom prst="rect">
            <a:avLst/>
          </a:prstGeom>
          <a:solidFill>
            <a:schemeClr val="bg1"/>
          </a:solidFill>
          <a:ln w="15875">
            <a:noFill/>
            <a:miter lim="800000"/>
          </a:ln>
          <a:effectLst/>
        </p:spPr>
        <p:style>
          <a:lnRef idx="1">
            <a:schemeClr val="accent1"/>
          </a:lnRef>
          <a:fillRef idx="3">
            <a:schemeClr val="accent1"/>
          </a:fillRef>
          <a:effectRef idx="2">
            <a:schemeClr val="accent1"/>
          </a:effectRef>
          <a:fontRef idx="minor">
            <a:schemeClr val="lt1"/>
          </a:fontRef>
        </p:style>
      </p:sp>
      <p:cxnSp>
        <p:nvCxnSpPr>
          <p:cNvPr id="20" name="Straight Connector 19">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508760"/>
            <a:ext cx="0" cy="3840480"/>
          </a:xfrm>
          <a:prstGeom prst="line">
            <a:avLst/>
          </a:prstGeom>
          <a:ln w="15875">
            <a:no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47BBCAE-EA57-480C-9AFE-0F71D7BEA731}"/>
              </a:ext>
            </a:extLst>
          </p:cNvPr>
          <p:cNvSpPr>
            <a:spLocks noGrp="1"/>
          </p:cNvSpPr>
          <p:nvPr>
            <p:ph type="sldNum" sz="quarter" idx="12"/>
          </p:nvPr>
        </p:nvSpPr>
        <p:spPr>
          <a:xfrm>
            <a:off x="7765425" y="5742497"/>
            <a:ext cx="407023" cy="279400"/>
          </a:xfrm>
        </p:spPr>
        <p:txBody>
          <a:bodyPr vert="horz" lIns="91440" tIns="45720" rIns="91440" bIns="45720" rtlCol="0" anchor="ctr">
            <a:normAutofit/>
          </a:bodyPr>
          <a:lstStyle/>
          <a:p>
            <a:pPr>
              <a:spcAft>
                <a:spcPts val="600"/>
              </a:spcAft>
            </a:pPr>
            <a:fld id="{4FAB73BC-B049-4115-A692-8D63A059BFB8}" type="slidenum">
              <a:rPr lang="en-US" sz="1000" smtClean="0">
                <a:solidFill>
                  <a:schemeClr val="bg2"/>
                </a:solidFill>
              </a:rPr>
              <a:pPr>
                <a:spcAft>
                  <a:spcPts val="600"/>
                </a:spcAft>
              </a:pPr>
              <a:t>8</a:t>
            </a:fld>
            <a:endParaRPr lang="en-US" sz="1000">
              <a:solidFill>
                <a:schemeClr val="bg2"/>
              </a:solidFill>
            </a:endParaRPr>
          </a:p>
        </p:txBody>
      </p:sp>
      <p:sp>
        <p:nvSpPr>
          <p:cNvPr id="4" name="TextBox 3">
            <a:extLst>
              <a:ext uri="{FF2B5EF4-FFF2-40B4-BE49-F238E27FC236}">
                <a16:creationId xmlns:a16="http://schemas.microsoft.com/office/drawing/2014/main" id="{1A406061-2C56-4354-8A30-BDBFBB99B8A1}"/>
              </a:ext>
            </a:extLst>
          </p:cNvPr>
          <p:cNvSpPr txBox="1"/>
          <p:nvPr/>
        </p:nvSpPr>
        <p:spPr>
          <a:xfrm>
            <a:off x="1941913" y="5557831"/>
            <a:ext cx="5257792" cy="338554"/>
          </a:xfrm>
          <a:prstGeom prst="rect">
            <a:avLst/>
          </a:prstGeom>
          <a:solidFill>
            <a:schemeClr val="bg1"/>
          </a:solidFill>
        </p:spPr>
        <p:txBody>
          <a:bodyPr wrap="square" rtlCol="0">
            <a:spAutoFit/>
          </a:bodyPr>
          <a:lstStyle/>
          <a:p>
            <a:pPr algn="ctr"/>
            <a:r>
              <a:rPr lang="en-US" sz="1600" dirty="0"/>
              <a:t>National Assessment of Educational Performance (NAEP)</a:t>
            </a:r>
          </a:p>
        </p:txBody>
      </p:sp>
      <p:pic>
        <p:nvPicPr>
          <p:cNvPr id="9" name="Picture 8" descr="A screenshot of a cell phone&#10;&#10;Description automatically generated">
            <a:extLst>
              <a:ext uri="{FF2B5EF4-FFF2-40B4-BE49-F238E27FC236}">
                <a16:creationId xmlns:a16="http://schemas.microsoft.com/office/drawing/2014/main" id="{022299D1-FFBE-4862-A7D9-7E65CEE1D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852252"/>
            <a:ext cx="7839807" cy="4601283"/>
          </a:xfrm>
          <a:prstGeom prst="rect">
            <a:avLst/>
          </a:prstGeom>
        </p:spPr>
      </p:pic>
      <p:sp>
        <p:nvSpPr>
          <p:cNvPr id="15" name="TextBox 14">
            <a:extLst>
              <a:ext uri="{FF2B5EF4-FFF2-40B4-BE49-F238E27FC236}">
                <a16:creationId xmlns:a16="http://schemas.microsoft.com/office/drawing/2014/main" id="{38D52702-AD68-4F4E-BC13-FBE2257E399B}"/>
              </a:ext>
            </a:extLst>
          </p:cNvPr>
          <p:cNvSpPr txBox="1"/>
          <p:nvPr/>
        </p:nvSpPr>
        <p:spPr>
          <a:xfrm rot="20484084">
            <a:off x="6963433" y="1470732"/>
            <a:ext cx="1600199" cy="369332"/>
          </a:xfrm>
          <a:prstGeom prst="rect">
            <a:avLst/>
          </a:prstGeom>
          <a:noFill/>
        </p:spPr>
        <p:txBody>
          <a:bodyPr wrap="square" rtlCol="0">
            <a:spAutoFit/>
          </a:bodyPr>
          <a:lstStyle/>
          <a:p>
            <a:r>
              <a:rPr lang="en-US" b="1" dirty="0">
                <a:solidFill>
                  <a:srgbClr val="000000"/>
                </a:solidFill>
              </a:rPr>
              <a:t>Advanced</a:t>
            </a:r>
          </a:p>
        </p:txBody>
      </p:sp>
      <p:sp>
        <p:nvSpPr>
          <p:cNvPr id="30" name="TextBox 29">
            <a:extLst>
              <a:ext uri="{FF2B5EF4-FFF2-40B4-BE49-F238E27FC236}">
                <a16:creationId xmlns:a16="http://schemas.microsoft.com/office/drawing/2014/main" id="{FE6EE0BF-8B7F-411B-81AA-6B40E3B07D3C}"/>
              </a:ext>
            </a:extLst>
          </p:cNvPr>
          <p:cNvSpPr txBox="1"/>
          <p:nvPr/>
        </p:nvSpPr>
        <p:spPr>
          <a:xfrm rot="20484084">
            <a:off x="7186773" y="2122444"/>
            <a:ext cx="1153518" cy="369332"/>
          </a:xfrm>
          <a:prstGeom prst="rect">
            <a:avLst/>
          </a:prstGeom>
          <a:noFill/>
        </p:spPr>
        <p:txBody>
          <a:bodyPr wrap="square" rtlCol="0">
            <a:spAutoFit/>
          </a:bodyPr>
          <a:lstStyle/>
          <a:p>
            <a:r>
              <a:rPr lang="en-US" b="1" dirty="0">
                <a:solidFill>
                  <a:srgbClr val="000000"/>
                </a:solidFill>
              </a:rPr>
              <a:t>Proficient</a:t>
            </a:r>
          </a:p>
        </p:txBody>
      </p:sp>
      <p:sp>
        <p:nvSpPr>
          <p:cNvPr id="32" name="TextBox 31">
            <a:extLst>
              <a:ext uri="{FF2B5EF4-FFF2-40B4-BE49-F238E27FC236}">
                <a16:creationId xmlns:a16="http://schemas.microsoft.com/office/drawing/2014/main" id="{597266C5-A05C-4EA8-B213-9F5098D08E9E}"/>
              </a:ext>
            </a:extLst>
          </p:cNvPr>
          <p:cNvSpPr txBox="1"/>
          <p:nvPr/>
        </p:nvSpPr>
        <p:spPr>
          <a:xfrm rot="20484084">
            <a:off x="7481432" y="2805520"/>
            <a:ext cx="819955" cy="369332"/>
          </a:xfrm>
          <a:prstGeom prst="rect">
            <a:avLst/>
          </a:prstGeom>
          <a:noFill/>
        </p:spPr>
        <p:txBody>
          <a:bodyPr wrap="square" rtlCol="0">
            <a:spAutoFit/>
          </a:bodyPr>
          <a:lstStyle/>
          <a:p>
            <a:r>
              <a:rPr lang="en-US" b="1" dirty="0">
                <a:solidFill>
                  <a:srgbClr val="000000"/>
                </a:solidFill>
              </a:rPr>
              <a:t>Basic</a:t>
            </a:r>
          </a:p>
        </p:txBody>
      </p:sp>
      <p:sp>
        <p:nvSpPr>
          <p:cNvPr id="34" name="TextBox 33">
            <a:extLst>
              <a:ext uri="{FF2B5EF4-FFF2-40B4-BE49-F238E27FC236}">
                <a16:creationId xmlns:a16="http://schemas.microsoft.com/office/drawing/2014/main" id="{6A99053A-7C1A-40FF-8537-8AC5E8BBBBC8}"/>
              </a:ext>
            </a:extLst>
          </p:cNvPr>
          <p:cNvSpPr txBox="1"/>
          <p:nvPr/>
        </p:nvSpPr>
        <p:spPr>
          <a:xfrm rot="20484084">
            <a:off x="7661487" y="3365305"/>
            <a:ext cx="847868" cy="646331"/>
          </a:xfrm>
          <a:prstGeom prst="rect">
            <a:avLst/>
          </a:prstGeom>
          <a:noFill/>
        </p:spPr>
        <p:txBody>
          <a:bodyPr wrap="square" rtlCol="0">
            <a:spAutoFit/>
          </a:bodyPr>
          <a:lstStyle/>
          <a:p>
            <a:r>
              <a:rPr lang="en-US" b="1" dirty="0">
                <a:solidFill>
                  <a:srgbClr val="000000"/>
                </a:solidFill>
              </a:rPr>
              <a:t>Below</a:t>
            </a:r>
          </a:p>
          <a:p>
            <a:r>
              <a:rPr lang="en-US" b="1" dirty="0">
                <a:solidFill>
                  <a:srgbClr val="000000"/>
                </a:solidFill>
              </a:rPr>
              <a:t>Basic</a:t>
            </a:r>
          </a:p>
        </p:txBody>
      </p:sp>
    </p:spTree>
    <p:extLst>
      <p:ext uri="{BB962C8B-B14F-4D97-AF65-F5344CB8AC3E}">
        <p14:creationId xmlns:p14="http://schemas.microsoft.com/office/powerpoint/2010/main" val="20704291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FEE1C9-5132-4691-9949-5CC952788C43}"/>
              </a:ext>
            </a:extLst>
          </p:cNvPr>
          <p:cNvSpPr>
            <a:spLocks noGrp="1"/>
          </p:cNvSpPr>
          <p:nvPr>
            <p:ph type="sldNum" sz="quarter" idx="12"/>
          </p:nvPr>
        </p:nvSpPr>
        <p:spPr/>
        <p:txBody>
          <a:bodyPr/>
          <a:lstStyle/>
          <a:p>
            <a:fld id="{86D2451E-3285-438B-B188-C22B2A012BF6}" type="slidenum">
              <a:rPr lang="en-US" smtClean="0"/>
              <a:pPr/>
              <a:t>9</a:t>
            </a:fld>
            <a:endParaRPr lang="en-US" dirty="0"/>
          </a:p>
        </p:txBody>
      </p:sp>
      <p:sp>
        <p:nvSpPr>
          <p:cNvPr id="5" name="Title 4">
            <a:extLst>
              <a:ext uri="{FF2B5EF4-FFF2-40B4-BE49-F238E27FC236}">
                <a16:creationId xmlns:a16="http://schemas.microsoft.com/office/drawing/2014/main" id="{115FB8CA-9836-4181-B336-14A75E8D335F}"/>
              </a:ext>
            </a:extLst>
          </p:cNvPr>
          <p:cNvSpPr>
            <a:spLocks noGrp="1"/>
          </p:cNvSpPr>
          <p:nvPr>
            <p:ph type="title" idx="4294967295"/>
          </p:nvPr>
        </p:nvSpPr>
        <p:spPr>
          <a:xfrm>
            <a:off x="1189928" y="482865"/>
            <a:ext cx="6799262" cy="1303337"/>
          </a:xfrm>
        </p:spPr>
        <p:txBody>
          <a:bodyPr>
            <a:normAutofit/>
          </a:bodyPr>
          <a:lstStyle/>
          <a:p>
            <a:r>
              <a:rPr lang="en-US" dirty="0"/>
              <a:t>Cost of Prevention vs. Healing</a:t>
            </a:r>
          </a:p>
        </p:txBody>
      </p:sp>
      <p:sp>
        <p:nvSpPr>
          <p:cNvPr id="6" name="TextBox 5">
            <a:extLst>
              <a:ext uri="{FF2B5EF4-FFF2-40B4-BE49-F238E27FC236}">
                <a16:creationId xmlns:a16="http://schemas.microsoft.com/office/drawing/2014/main" id="{7D873DE2-E902-4550-99B0-60CBA6DA931C}"/>
              </a:ext>
            </a:extLst>
          </p:cNvPr>
          <p:cNvSpPr txBox="1"/>
          <p:nvPr/>
        </p:nvSpPr>
        <p:spPr>
          <a:xfrm>
            <a:off x="1172632" y="1773139"/>
            <a:ext cx="6798736" cy="4401205"/>
          </a:xfrm>
          <a:prstGeom prst="rect">
            <a:avLst/>
          </a:prstGeom>
          <a:noFill/>
        </p:spPr>
        <p:txBody>
          <a:bodyPr wrap="square" rtlCol="0">
            <a:spAutoFit/>
          </a:bodyPr>
          <a:lstStyle/>
          <a:p>
            <a:pPr algn="ctr"/>
            <a:r>
              <a:rPr lang="en-US" sz="3200" b="1" dirty="0">
                <a:solidFill>
                  <a:srgbClr val="0070C0"/>
                </a:solidFill>
              </a:rPr>
              <a:t>Prevention</a:t>
            </a:r>
          </a:p>
          <a:p>
            <a:pPr algn="ctr"/>
            <a:r>
              <a:rPr lang="en-US" sz="2800" dirty="0">
                <a:solidFill>
                  <a:srgbClr val="0070C0"/>
                </a:solidFill>
              </a:rPr>
              <a:t>K-2</a:t>
            </a:r>
            <a:r>
              <a:rPr lang="en-US" sz="2800" baseline="30000" dirty="0">
                <a:solidFill>
                  <a:srgbClr val="0070C0"/>
                </a:solidFill>
              </a:rPr>
              <a:t>nd</a:t>
            </a:r>
            <a:r>
              <a:rPr lang="en-US" sz="2800" dirty="0">
                <a:solidFill>
                  <a:srgbClr val="0070C0"/>
                </a:solidFill>
              </a:rPr>
              <a:t> in classroom $6,300 - $6,600 </a:t>
            </a:r>
          </a:p>
          <a:p>
            <a:pPr algn="ctr"/>
            <a:endParaRPr lang="en-US" sz="2400" dirty="0"/>
          </a:p>
          <a:p>
            <a:pPr algn="ctr"/>
            <a:r>
              <a:rPr lang="en-US" sz="3200" b="1" dirty="0">
                <a:solidFill>
                  <a:srgbClr val="C00000"/>
                </a:solidFill>
              </a:rPr>
              <a:t>Remediation</a:t>
            </a:r>
          </a:p>
          <a:p>
            <a:pPr algn="ctr"/>
            <a:r>
              <a:rPr lang="en-US" sz="2800" dirty="0">
                <a:solidFill>
                  <a:srgbClr val="C00000"/>
                </a:solidFill>
              </a:rPr>
              <a:t>2</a:t>
            </a:r>
            <a:r>
              <a:rPr lang="en-US" sz="2800" baseline="30000" dirty="0">
                <a:solidFill>
                  <a:srgbClr val="C00000"/>
                </a:solidFill>
              </a:rPr>
              <a:t>nd</a:t>
            </a:r>
            <a:r>
              <a:rPr lang="en-US" sz="2800" dirty="0">
                <a:solidFill>
                  <a:srgbClr val="C00000"/>
                </a:solidFill>
              </a:rPr>
              <a:t> grader reading at grade level 1.0</a:t>
            </a:r>
          </a:p>
          <a:p>
            <a:pPr algn="ctr"/>
            <a:r>
              <a:rPr lang="en-US" sz="2800" dirty="0">
                <a:solidFill>
                  <a:srgbClr val="C00000"/>
                </a:solidFill>
              </a:rPr>
              <a:t>Takes 1-2 years in RTI ($8,000 - $16,000)</a:t>
            </a:r>
          </a:p>
          <a:p>
            <a:endParaRPr lang="en-US" sz="2400" dirty="0">
              <a:solidFill>
                <a:srgbClr val="C00000"/>
              </a:solidFill>
            </a:endParaRPr>
          </a:p>
          <a:p>
            <a:pPr algn="ctr"/>
            <a:r>
              <a:rPr lang="en-US" sz="2800" dirty="0">
                <a:solidFill>
                  <a:srgbClr val="C00000"/>
                </a:solidFill>
              </a:rPr>
              <a:t>7</a:t>
            </a:r>
            <a:r>
              <a:rPr lang="en-US" sz="2800" baseline="30000" dirty="0">
                <a:solidFill>
                  <a:srgbClr val="C00000"/>
                </a:solidFill>
              </a:rPr>
              <a:t>th</a:t>
            </a:r>
            <a:r>
              <a:rPr lang="en-US" sz="2800" dirty="0">
                <a:solidFill>
                  <a:srgbClr val="C00000"/>
                </a:solidFill>
              </a:rPr>
              <a:t> grader reading at grade level 2.0</a:t>
            </a:r>
          </a:p>
          <a:p>
            <a:pPr algn="ctr"/>
            <a:r>
              <a:rPr lang="en-US" sz="2800" dirty="0">
                <a:solidFill>
                  <a:srgbClr val="C00000"/>
                </a:solidFill>
              </a:rPr>
              <a:t>Takes 4-5 years in </a:t>
            </a:r>
            <a:r>
              <a:rPr lang="en-US" sz="2800" dirty="0" err="1">
                <a:solidFill>
                  <a:srgbClr val="C00000"/>
                </a:solidFill>
              </a:rPr>
              <a:t>SpEd</a:t>
            </a:r>
            <a:r>
              <a:rPr lang="en-US" sz="2800" dirty="0">
                <a:solidFill>
                  <a:srgbClr val="C00000"/>
                </a:solidFill>
              </a:rPr>
              <a:t> ($45,000 - $75,000)</a:t>
            </a:r>
          </a:p>
          <a:p>
            <a:pPr algn="ctr"/>
            <a:r>
              <a:rPr lang="en-US" sz="2800" dirty="0">
                <a:solidFill>
                  <a:srgbClr val="C00000"/>
                </a:solidFill>
              </a:rPr>
              <a:t>*Likely to acquire functional literacy only</a:t>
            </a:r>
          </a:p>
        </p:txBody>
      </p:sp>
    </p:spTree>
    <p:extLst>
      <p:ext uri="{BB962C8B-B14F-4D97-AF65-F5344CB8AC3E}">
        <p14:creationId xmlns:p14="http://schemas.microsoft.com/office/powerpoint/2010/main" val="3960221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2394</Words>
  <Application>Microsoft Office PowerPoint</Application>
  <PresentationFormat>On-screen Show (4:3)</PresentationFormat>
  <Paragraphs>336</Paragraphs>
  <Slides>27</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Garamond</vt:lpstr>
      <vt:lpstr>Georgia</vt:lpstr>
      <vt:lpstr>Simon Circular Black</vt:lpstr>
      <vt:lpstr>Simon Circular Light</vt:lpstr>
      <vt:lpstr>Simon Circular Medium</vt:lpstr>
      <vt:lpstr>1_Organic</vt:lpstr>
      <vt:lpstr>Office Theme</vt:lpstr>
      <vt:lpstr>Organic</vt:lpstr>
      <vt:lpstr> The Reading Brain </vt:lpstr>
      <vt:lpstr>PowerPoint Presentation</vt:lpstr>
      <vt:lpstr>PowerPoint Presentation</vt:lpstr>
      <vt:lpstr>PowerPoint Presentation</vt:lpstr>
      <vt:lpstr>Why Reading Matters</vt:lpstr>
      <vt:lpstr>Follow The Money</vt:lpstr>
      <vt:lpstr>PowerPoint Presentation</vt:lpstr>
      <vt:lpstr>PowerPoint Presentation</vt:lpstr>
      <vt:lpstr>Cost of Prevention vs. Healing</vt:lpstr>
      <vt:lpstr>Good News!</vt:lpstr>
      <vt:lpstr>Reading is an unnatural act.</vt:lpstr>
      <vt:lpstr>PowerPoint Presentation</vt:lpstr>
      <vt:lpstr>PowerPoint Presentation</vt:lpstr>
      <vt:lpstr>PowerPoint Presentation</vt:lpstr>
      <vt:lpstr>PowerPoint Presentation</vt:lpstr>
      <vt:lpstr>PowerPoint Presentation</vt:lpstr>
      <vt:lpstr>PowerPoint Presentation</vt:lpstr>
      <vt:lpstr>Hold the /fōn/!</vt:lpstr>
      <vt:lpstr>PowerPoint Presentation</vt:lpstr>
      <vt:lpstr>PowerPoint Presentation</vt:lpstr>
      <vt:lpstr>PowerPoint Presentation</vt:lpstr>
      <vt:lpstr>Why Phonics?</vt:lpstr>
      <vt:lpstr>PowerPoint Presentation</vt:lpstr>
      <vt:lpstr>In the Classroom</vt:lpstr>
      <vt:lpstr>PowerPoint Presentation</vt:lpstr>
      <vt:lpstr>PowerPoint Presentation</vt:lpstr>
      <vt:lpstr> The Reading Brain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Reading Brain </dc:title>
  <dc:creator>Joanne Coggins</dc:creator>
  <cp:lastModifiedBy>Joanne Coggins</cp:lastModifiedBy>
  <cp:revision>24</cp:revision>
  <dcterms:created xsi:type="dcterms:W3CDTF">2019-12-01T18:17:20Z</dcterms:created>
  <dcterms:modified xsi:type="dcterms:W3CDTF">2019-12-05T19:43:27Z</dcterms:modified>
</cp:coreProperties>
</file>