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0"/>
  </p:notesMasterIdLst>
  <p:handoutMasterIdLst>
    <p:handoutMasterId r:id="rId21"/>
  </p:handoutMasterIdLst>
  <p:sldIdLst>
    <p:sldId id="256" r:id="rId2"/>
    <p:sldId id="275" r:id="rId3"/>
    <p:sldId id="266" r:id="rId4"/>
    <p:sldId id="267" r:id="rId5"/>
    <p:sldId id="268" r:id="rId6"/>
    <p:sldId id="257" r:id="rId7"/>
    <p:sldId id="270" r:id="rId8"/>
    <p:sldId id="261" r:id="rId9"/>
    <p:sldId id="260" r:id="rId10"/>
    <p:sldId id="259" r:id="rId11"/>
    <p:sldId id="276" r:id="rId12"/>
    <p:sldId id="269" r:id="rId13"/>
    <p:sldId id="264" r:id="rId14"/>
    <p:sldId id="273" r:id="rId15"/>
    <p:sldId id="258" r:id="rId16"/>
    <p:sldId id="272" r:id="rId17"/>
    <p:sldId id="277" r:id="rId18"/>
    <p:sldId id="263" r:id="rId1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00A"/>
    <a:srgbClr val="FF33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8F3C3B-D951-4250-8277-FD715909031B}" v="1317" dt="2022-11-02T14:44:48.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559" autoAdjust="0"/>
  </p:normalViewPr>
  <p:slideViewPr>
    <p:cSldViewPr>
      <p:cViewPr>
        <p:scale>
          <a:sx n="81" d="100"/>
          <a:sy n="81" d="100"/>
        </p:scale>
        <p:origin x="917" y="62"/>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07" tIns="46654" rIns="93307" bIns="46654" rtlCol="0"/>
          <a:lstStyle>
            <a:lvl1pPr algn="l">
              <a:defRPr sz="1200"/>
            </a:lvl1pPr>
          </a:lstStyle>
          <a:p>
            <a:endParaRPr lang="en-US"/>
          </a:p>
        </p:txBody>
      </p:sp>
      <p:sp>
        <p:nvSpPr>
          <p:cNvPr id="3" name="Date Placeholder 2"/>
          <p:cNvSpPr>
            <a:spLocks noGrp="1"/>
          </p:cNvSpPr>
          <p:nvPr>
            <p:ph type="dt" sz="quarter" idx="1"/>
          </p:nvPr>
        </p:nvSpPr>
        <p:spPr>
          <a:xfrm>
            <a:off x="3978133" y="1"/>
            <a:ext cx="3043343" cy="467071"/>
          </a:xfrm>
          <a:prstGeom prst="rect">
            <a:avLst/>
          </a:prstGeom>
        </p:spPr>
        <p:txBody>
          <a:bodyPr vert="horz" lIns="93307" tIns="46654" rIns="93307" bIns="46654" rtlCol="0"/>
          <a:lstStyle>
            <a:lvl1pPr algn="r">
              <a:defRPr sz="1200"/>
            </a:lvl1pPr>
          </a:lstStyle>
          <a:p>
            <a:fld id="{E3382532-7179-4CFB-9599-96DEAB034A56}" type="datetimeFigureOut">
              <a:rPr lang="en-US" smtClean="0"/>
              <a:t>11/2/2022</a:t>
            </a:fld>
            <a:endParaRPr lang="en-US"/>
          </a:p>
        </p:txBody>
      </p:sp>
      <p:sp>
        <p:nvSpPr>
          <p:cNvPr id="4" name="Footer Placeholder 3"/>
          <p:cNvSpPr>
            <a:spLocks noGrp="1"/>
          </p:cNvSpPr>
          <p:nvPr>
            <p:ph type="ftr" sz="quarter" idx="2"/>
          </p:nvPr>
        </p:nvSpPr>
        <p:spPr>
          <a:xfrm>
            <a:off x="0" y="8842031"/>
            <a:ext cx="3043343" cy="467070"/>
          </a:xfrm>
          <a:prstGeom prst="rect">
            <a:avLst/>
          </a:prstGeom>
        </p:spPr>
        <p:txBody>
          <a:bodyPr vert="horz" lIns="93307" tIns="46654" rIns="93307" bIns="46654"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1"/>
            <a:ext cx="3043343" cy="467070"/>
          </a:xfrm>
          <a:prstGeom prst="rect">
            <a:avLst/>
          </a:prstGeom>
        </p:spPr>
        <p:txBody>
          <a:bodyPr vert="horz" lIns="93307" tIns="46654" rIns="93307" bIns="46654" rtlCol="0" anchor="b"/>
          <a:lstStyle>
            <a:lvl1pPr algn="r">
              <a:defRPr sz="1200"/>
            </a:lvl1pPr>
          </a:lstStyle>
          <a:p>
            <a:fld id="{58D2ACC8-AAF4-4FF7-BA3A-B7BA09BA9492}" type="slidenum">
              <a:rPr lang="en-US" smtClean="0"/>
              <a:t>‹#›</a:t>
            </a:fld>
            <a:endParaRPr lang="en-US"/>
          </a:p>
        </p:txBody>
      </p:sp>
    </p:spTree>
    <p:extLst>
      <p:ext uri="{BB962C8B-B14F-4D97-AF65-F5344CB8AC3E}">
        <p14:creationId xmlns:p14="http://schemas.microsoft.com/office/powerpoint/2010/main" val="10841912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876" cy="466410"/>
          </a:xfrm>
          <a:prstGeom prst="rect">
            <a:avLst/>
          </a:prstGeom>
        </p:spPr>
        <p:txBody>
          <a:bodyPr vert="horz" lIns="91787" tIns="45894" rIns="91787" bIns="45894" rtlCol="0"/>
          <a:lstStyle>
            <a:lvl1pPr algn="l">
              <a:defRPr sz="1200"/>
            </a:lvl1pPr>
          </a:lstStyle>
          <a:p>
            <a:endParaRPr lang="en-US"/>
          </a:p>
        </p:txBody>
      </p:sp>
      <p:sp>
        <p:nvSpPr>
          <p:cNvPr id="3" name="Date Placeholder 2"/>
          <p:cNvSpPr>
            <a:spLocks noGrp="1"/>
          </p:cNvSpPr>
          <p:nvPr>
            <p:ph type="dt" idx="1"/>
          </p:nvPr>
        </p:nvSpPr>
        <p:spPr>
          <a:xfrm>
            <a:off x="3977629" y="0"/>
            <a:ext cx="3043876" cy="466410"/>
          </a:xfrm>
          <a:prstGeom prst="rect">
            <a:avLst/>
          </a:prstGeom>
        </p:spPr>
        <p:txBody>
          <a:bodyPr vert="horz" lIns="91787" tIns="45894" rIns="91787" bIns="45894" rtlCol="0"/>
          <a:lstStyle>
            <a:lvl1pPr algn="r">
              <a:defRPr sz="1200"/>
            </a:lvl1pPr>
          </a:lstStyle>
          <a:p>
            <a:fld id="{62F13B7E-2C3F-46FA-8B75-049E6CB3183E}" type="datetimeFigureOut">
              <a:rPr lang="en-US" smtClean="0"/>
              <a:t>11/2/2022</a:t>
            </a:fld>
            <a:endParaRPr lang="en-US"/>
          </a:p>
        </p:txBody>
      </p:sp>
      <p:sp>
        <p:nvSpPr>
          <p:cNvPr id="4" name="Slide Image Placeholder 3"/>
          <p:cNvSpPr>
            <a:spLocks noGrp="1" noRot="1" noChangeAspect="1"/>
          </p:cNvSpPr>
          <p:nvPr>
            <p:ph type="sldImg" idx="2"/>
          </p:nvPr>
        </p:nvSpPr>
        <p:spPr>
          <a:xfrm>
            <a:off x="1416050" y="1163638"/>
            <a:ext cx="4191000" cy="3143250"/>
          </a:xfrm>
          <a:prstGeom prst="rect">
            <a:avLst/>
          </a:prstGeom>
          <a:noFill/>
          <a:ln w="12700">
            <a:solidFill>
              <a:prstClr val="black"/>
            </a:solidFill>
          </a:ln>
        </p:spPr>
        <p:txBody>
          <a:bodyPr vert="horz" lIns="91787" tIns="45894" rIns="91787" bIns="45894" rtlCol="0" anchor="ctr"/>
          <a:lstStyle/>
          <a:p>
            <a:endParaRPr lang="en-US"/>
          </a:p>
        </p:txBody>
      </p:sp>
      <p:sp>
        <p:nvSpPr>
          <p:cNvPr id="5" name="Notes Placeholder 4"/>
          <p:cNvSpPr>
            <a:spLocks noGrp="1"/>
          </p:cNvSpPr>
          <p:nvPr>
            <p:ph type="body" sz="quarter" idx="3"/>
          </p:nvPr>
        </p:nvSpPr>
        <p:spPr>
          <a:xfrm>
            <a:off x="702310" y="4479448"/>
            <a:ext cx="5618480" cy="3666015"/>
          </a:xfrm>
          <a:prstGeom prst="rect">
            <a:avLst/>
          </a:prstGeom>
        </p:spPr>
        <p:txBody>
          <a:bodyPr vert="horz" lIns="91787" tIns="45894" rIns="91787" bIns="458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691"/>
            <a:ext cx="3043876" cy="466409"/>
          </a:xfrm>
          <a:prstGeom prst="rect">
            <a:avLst/>
          </a:prstGeom>
        </p:spPr>
        <p:txBody>
          <a:bodyPr vert="horz" lIns="91787" tIns="45894" rIns="91787" bIns="45894" rtlCol="0" anchor="b"/>
          <a:lstStyle>
            <a:lvl1pPr algn="l">
              <a:defRPr sz="1200"/>
            </a:lvl1pPr>
          </a:lstStyle>
          <a:p>
            <a:endParaRPr lang="en-US"/>
          </a:p>
        </p:txBody>
      </p:sp>
      <p:sp>
        <p:nvSpPr>
          <p:cNvPr id="7" name="Slide Number Placeholder 6"/>
          <p:cNvSpPr>
            <a:spLocks noGrp="1"/>
          </p:cNvSpPr>
          <p:nvPr>
            <p:ph type="sldNum" sz="quarter" idx="5"/>
          </p:nvPr>
        </p:nvSpPr>
        <p:spPr>
          <a:xfrm>
            <a:off x="3977629" y="8842691"/>
            <a:ext cx="3043876" cy="466409"/>
          </a:xfrm>
          <a:prstGeom prst="rect">
            <a:avLst/>
          </a:prstGeom>
        </p:spPr>
        <p:txBody>
          <a:bodyPr vert="horz" lIns="91787" tIns="45894" rIns="91787" bIns="45894" rtlCol="0" anchor="b"/>
          <a:lstStyle>
            <a:lvl1pPr algn="r">
              <a:defRPr sz="1200"/>
            </a:lvl1pPr>
          </a:lstStyle>
          <a:p>
            <a:fld id="{E668254E-95C8-4455-9288-C3A0CD8A4453}" type="slidenum">
              <a:rPr lang="en-US" smtClean="0"/>
              <a:t>‹#›</a:t>
            </a:fld>
            <a:endParaRPr lang="en-US"/>
          </a:p>
        </p:txBody>
      </p:sp>
    </p:spTree>
    <p:extLst>
      <p:ext uri="{BB962C8B-B14F-4D97-AF65-F5344CB8AC3E}">
        <p14:creationId xmlns:p14="http://schemas.microsoft.com/office/powerpoint/2010/main" val="242225694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24345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04315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9674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42666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32409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36270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66904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11171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39312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6296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2254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5790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67393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54619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7461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6264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67779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87F83F-FA87-4189-820A-14438172D2A4}"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8128-D83E-42CA-B019-7BF9BE95021A}" type="slidenum">
              <a:rPr lang="en-US" smtClean="0"/>
              <a:pPr/>
              <a:t>‹#›</a:t>
            </a:fld>
            <a:endParaRPr lang="en-US"/>
          </a:p>
        </p:txBody>
      </p:sp>
    </p:spTree>
    <p:extLst>
      <p:ext uri="{BB962C8B-B14F-4D97-AF65-F5344CB8AC3E}">
        <p14:creationId xmlns:p14="http://schemas.microsoft.com/office/powerpoint/2010/main" val="505892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63574B-70A9-44BF-9729-9CB64CD924F5}"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78128-D83E-42CA-B019-7BF9BE95021A}" type="slidenum">
              <a:rPr lang="en-US" smtClean="0"/>
              <a:pPr/>
              <a:t>‹#›</a:t>
            </a:fld>
            <a:endParaRPr lang="en-US"/>
          </a:p>
        </p:txBody>
      </p:sp>
    </p:spTree>
    <p:extLst>
      <p:ext uri="{BB962C8B-B14F-4D97-AF65-F5344CB8AC3E}">
        <p14:creationId xmlns:p14="http://schemas.microsoft.com/office/powerpoint/2010/main" val="166872203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63574B-70A9-44BF-9729-9CB64CD924F5}"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78128-D83E-42CA-B019-7BF9BE95021A}" type="slidenum">
              <a:rPr lang="en-US" smtClean="0"/>
              <a:pPr/>
              <a:t>‹#›</a:t>
            </a:fld>
            <a:endParaRPr lang="en-US"/>
          </a:p>
        </p:txBody>
      </p:sp>
    </p:spTree>
    <p:extLst>
      <p:ext uri="{BB962C8B-B14F-4D97-AF65-F5344CB8AC3E}">
        <p14:creationId xmlns:p14="http://schemas.microsoft.com/office/powerpoint/2010/main" val="425368235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63574B-70A9-44BF-9729-9CB64CD924F5}"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78128-D83E-42CA-B019-7BF9BE95021A}"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8532455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63574B-70A9-44BF-9729-9CB64CD924F5}"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78128-D83E-42CA-B019-7BF9BE95021A}" type="slidenum">
              <a:rPr lang="en-US" smtClean="0"/>
              <a:pPr/>
              <a:t>‹#›</a:t>
            </a:fld>
            <a:endParaRPr lang="en-US"/>
          </a:p>
        </p:txBody>
      </p:sp>
    </p:spTree>
    <p:extLst>
      <p:ext uri="{BB962C8B-B14F-4D97-AF65-F5344CB8AC3E}">
        <p14:creationId xmlns:p14="http://schemas.microsoft.com/office/powerpoint/2010/main" val="377612118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C63574B-70A9-44BF-9729-9CB64CD924F5}" type="datetime1">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78128-D83E-42CA-B019-7BF9BE95021A}" type="slidenum">
              <a:rPr lang="en-US" smtClean="0"/>
              <a:pPr/>
              <a:t>‹#›</a:t>
            </a:fld>
            <a:endParaRPr lang="en-US"/>
          </a:p>
        </p:txBody>
      </p:sp>
    </p:spTree>
    <p:extLst>
      <p:ext uri="{BB962C8B-B14F-4D97-AF65-F5344CB8AC3E}">
        <p14:creationId xmlns:p14="http://schemas.microsoft.com/office/powerpoint/2010/main" val="59561995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C63574B-70A9-44BF-9729-9CB64CD924F5}" type="datetime1">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78128-D83E-42CA-B019-7BF9BE95021A}" type="slidenum">
              <a:rPr lang="en-US" smtClean="0"/>
              <a:pPr/>
              <a:t>‹#›</a:t>
            </a:fld>
            <a:endParaRPr lang="en-US"/>
          </a:p>
        </p:txBody>
      </p:sp>
    </p:spTree>
    <p:extLst>
      <p:ext uri="{BB962C8B-B14F-4D97-AF65-F5344CB8AC3E}">
        <p14:creationId xmlns:p14="http://schemas.microsoft.com/office/powerpoint/2010/main" val="95519844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8F6412-AA80-443C-9A36-F2A84B19AC7F}"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8128-D83E-42CA-B019-7BF9BE95021A}" type="slidenum">
              <a:rPr lang="en-US" smtClean="0"/>
              <a:pPr/>
              <a:t>‹#›</a:t>
            </a:fld>
            <a:endParaRPr lang="en-US"/>
          </a:p>
        </p:txBody>
      </p:sp>
    </p:spTree>
    <p:extLst>
      <p:ext uri="{BB962C8B-B14F-4D97-AF65-F5344CB8AC3E}">
        <p14:creationId xmlns:p14="http://schemas.microsoft.com/office/powerpoint/2010/main" val="2016544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F44120-FE9C-4578-9873-9E8C53C0F82D}"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8128-D83E-42CA-B019-7BF9BE95021A}" type="slidenum">
              <a:rPr lang="en-US" smtClean="0"/>
              <a:pPr/>
              <a:t>‹#›</a:t>
            </a:fld>
            <a:endParaRPr lang="en-US"/>
          </a:p>
        </p:txBody>
      </p:sp>
    </p:spTree>
    <p:extLst>
      <p:ext uri="{BB962C8B-B14F-4D97-AF65-F5344CB8AC3E}">
        <p14:creationId xmlns:p14="http://schemas.microsoft.com/office/powerpoint/2010/main" val="2884554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7A2AC5-BCA6-472C-BA96-AA46F9E7FDE1}"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8128-D83E-42CA-B019-7BF9BE95021A}" type="slidenum">
              <a:rPr lang="en-US" smtClean="0"/>
              <a:pPr/>
              <a:t>‹#›</a:t>
            </a:fld>
            <a:endParaRPr lang="en-US"/>
          </a:p>
        </p:txBody>
      </p:sp>
    </p:spTree>
    <p:extLst>
      <p:ext uri="{BB962C8B-B14F-4D97-AF65-F5344CB8AC3E}">
        <p14:creationId xmlns:p14="http://schemas.microsoft.com/office/powerpoint/2010/main" val="217659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630A28-3CA9-4A9F-8E5A-D6DC6C10410E}"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8128-D83E-42CA-B019-7BF9BE95021A}" type="slidenum">
              <a:rPr lang="en-US" smtClean="0"/>
              <a:pPr/>
              <a:t>‹#›</a:t>
            </a:fld>
            <a:endParaRPr lang="en-US"/>
          </a:p>
        </p:txBody>
      </p:sp>
    </p:spTree>
    <p:extLst>
      <p:ext uri="{BB962C8B-B14F-4D97-AF65-F5344CB8AC3E}">
        <p14:creationId xmlns:p14="http://schemas.microsoft.com/office/powerpoint/2010/main" val="212021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EFB642-4E7F-490E-98CC-C0F34A7499A5}"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78128-D83E-42CA-B019-7BF9BE95021A}" type="slidenum">
              <a:rPr lang="en-US" smtClean="0"/>
              <a:pPr/>
              <a:t>‹#›</a:t>
            </a:fld>
            <a:endParaRPr lang="en-US"/>
          </a:p>
        </p:txBody>
      </p:sp>
    </p:spTree>
    <p:extLst>
      <p:ext uri="{BB962C8B-B14F-4D97-AF65-F5344CB8AC3E}">
        <p14:creationId xmlns:p14="http://schemas.microsoft.com/office/powerpoint/2010/main" val="2864977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7E3227-7DFF-4697-AFC1-7643A5A22DD0}" type="datetime1">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78128-D83E-42CA-B019-7BF9BE95021A}" type="slidenum">
              <a:rPr lang="en-US" smtClean="0"/>
              <a:pPr/>
              <a:t>‹#›</a:t>
            </a:fld>
            <a:endParaRPr lang="en-US"/>
          </a:p>
        </p:txBody>
      </p:sp>
    </p:spTree>
    <p:extLst>
      <p:ext uri="{BB962C8B-B14F-4D97-AF65-F5344CB8AC3E}">
        <p14:creationId xmlns:p14="http://schemas.microsoft.com/office/powerpoint/2010/main" val="3473163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E89CF0-EC85-4123-BA34-48166ED6144C}" type="datetime1">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78128-D83E-42CA-B019-7BF9BE95021A}" type="slidenum">
              <a:rPr lang="en-US" smtClean="0"/>
              <a:pPr/>
              <a:t>‹#›</a:t>
            </a:fld>
            <a:endParaRPr lang="en-US"/>
          </a:p>
        </p:txBody>
      </p:sp>
    </p:spTree>
    <p:extLst>
      <p:ext uri="{BB962C8B-B14F-4D97-AF65-F5344CB8AC3E}">
        <p14:creationId xmlns:p14="http://schemas.microsoft.com/office/powerpoint/2010/main" val="1813884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05F8ABB-0B8F-4AE6-8CEB-7DE688D6B730}" type="datetime1">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078128-D83E-42CA-B019-7BF9BE95021A}" type="slidenum">
              <a:rPr lang="en-US" smtClean="0"/>
              <a:pPr/>
              <a:t>‹#›</a:t>
            </a:fld>
            <a:endParaRPr lang="en-US"/>
          </a:p>
        </p:txBody>
      </p:sp>
    </p:spTree>
    <p:extLst>
      <p:ext uri="{BB962C8B-B14F-4D97-AF65-F5344CB8AC3E}">
        <p14:creationId xmlns:p14="http://schemas.microsoft.com/office/powerpoint/2010/main" val="341793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A0BCC4-5785-4028-9DEA-F2DF064400F7}"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78128-D83E-42CA-B019-7BF9BE95021A}" type="slidenum">
              <a:rPr lang="en-US" smtClean="0"/>
              <a:pPr/>
              <a:t>‹#›</a:t>
            </a:fld>
            <a:endParaRPr lang="en-US"/>
          </a:p>
        </p:txBody>
      </p:sp>
    </p:spTree>
    <p:extLst>
      <p:ext uri="{BB962C8B-B14F-4D97-AF65-F5344CB8AC3E}">
        <p14:creationId xmlns:p14="http://schemas.microsoft.com/office/powerpoint/2010/main" val="266824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F4BE23-2D74-4960-A956-A6D8C8621FE1}"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78128-D83E-42CA-B019-7BF9BE95021A}" type="slidenum">
              <a:rPr lang="en-US" smtClean="0"/>
              <a:pPr/>
              <a:t>‹#›</a:t>
            </a:fld>
            <a:endParaRPr lang="en-US"/>
          </a:p>
        </p:txBody>
      </p:sp>
    </p:spTree>
    <p:extLst>
      <p:ext uri="{BB962C8B-B14F-4D97-AF65-F5344CB8AC3E}">
        <p14:creationId xmlns:p14="http://schemas.microsoft.com/office/powerpoint/2010/main" val="56743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CC63574B-70A9-44BF-9729-9CB64CD924F5}" type="datetime1">
              <a:rPr lang="en-US" smtClean="0"/>
              <a:t>11/2/2022</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DB078128-D83E-42CA-B019-7BF9BE95021A}" type="slidenum">
              <a:rPr lang="en-US" smtClean="0"/>
              <a:pPr/>
              <a:t>‹#›</a:t>
            </a:fld>
            <a:endParaRPr lang="en-US"/>
          </a:p>
        </p:txBody>
      </p:sp>
    </p:spTree>
    <p:extLst>
      <p:ext uri="{BB962C8B-B14F-4D97-AF65-F5344CB8AC3E}">
        <p14:creationId xmlns:p14="http://schemas.microsoft.com/office/powerpoint/2010/main" val="317736134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kyhosa@education.ky.gov"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2544762"/>
          </a:xfrm>
        </p:spPr>
        <p:txBody>
          <a:bodyPr>
            <a:normAutofit/>
          </a:bodyPr>
          <a:lstStyle/>
          <a:p>
            <a:r>
              <a:rPr lang="en-US" dirty="0"/>
              <a:t>Welcome to the </a:t>
            </a:r>
            <a:br>
              <a:rPr lang="en-US" dirty="0"/>
            </a:br>
            <a:r>
              <a:rPr lang="en-US" dirty="0"/>
              <a:t>2023 HOSA </a:t>
            </a:r>
            <a:br>
              <a:rPr lang="en-US" dirty="0"/>
            </a:br>
            <a:r>
              <a:rPr lang="en-US" dirty="0"/>
              <a:t>Spring Leadership Conference</a:t>
            </a:r>
            <a:br>
              <a:rPr lang="en-US" dirty="0"/>
            </a:br>
            <a:r>
              <a:rPr lang="en-US" dirty="0"/>
              <a:t>Registration Training</a:t>
            </a:r>
          </a:p>
        </p:txBody>
      </p:sp>
      <p:pic>
        <p:nvPicPr>
          <p:cNvPr id="6" name="Content Placeholder 5" descr="KYHOSALogo1.JPG"/>
          <p:cNvPicPr>
            <a:picLocks noGrp="1" noChangeAspect="1"/>
          </p:cNvPicPr>
          <p:nvPr>
            <p:ph sz="quarter" idx="13"/>
          </p:nvPr>
        </p:nvPicPr>
        <p:blipFill>
          <a:blip r:embed="rId3" cstate="print">
            <a:clrChange>
              <a:clrFrom>
                <a:srgbClr val="FFFFFF"/>
              </a:clrFrom>
              <a:clrTo>
                <a:srgbClr val="FFFFFF">
                  <a:alpha val="0"/>
                </a:srgbClr>
              </a:clrTo>
            </a:clrChange>
          </a:blip>
          <a:stretch>
            <a:fillRect/>
          </a:stretch>
        </p:blipFill>
        <p:spPr>
          <a:xfrm>
            <a:off x="2301240" y="3038951"/>
            <a:ext cx="4541520" cy="2080260"/>
          </a:xfr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3459162"/>
          </a:xfrm>
        </p:spPr>
        <p:txBody>
          <a:bodyPr>
            <a:noAutofit/>
          </a:bodyPr>
          <a:lstStyle/>
          <a:p>
            <a:r>
              <a:rPr lang="en-US" sz="3200" cap="none" dirty="0"/>
              <a:t>We need a copy of the front and back of the insurance cards.  If someone does not have insurance, you may get something on school letterhead stating they are covered under school insurance or a letter from the guardians stating that they take full responsibility for the child while they attend the HOSA conference.</a:t>
            </a:r>
          </a:p>
        </p:txBody>
      </p:sp>
      <p:pic>
        <p:nvPicPr>
          <p:cNvPr id="4" name="Content Placeholder 3" descr="humanaCard.gif"/>
          <p:cNvPicPr>
            <a:picLocks noGrp="1" noChangeAspect="1"/>
          </p:cNvPicPr>
          <p:nvPr>
            <p:ph sz="quarter" idx="13"/>
          </p:nvPr>
        </p:nvPicPr>
        <p:blipFill>
          <a:blip r:embed="rId3" cstate="print"/>
          <a:stretch>
            <a:fillRect/>
          </a:stretch>
        </p:blipFill>
        <p:spPr>
          <a:xfrm>
            <a:off x="2944463" y="3741753"/>
            <a:ext cx="3438525" cy="2181225"/>
          </a:xfrm>
          <a:solidFill>
            <a:schemeClr val="bg1"/>
          </a:solidFill>
        </p:spPr>
      </p:pic>
      <p:sp>
        <p:nvSpPr>
          <p:cNvPr id="5" name="Rectangle 4"/>
          <p:cNvSpPr/>
          <p:nvPr/>
        </p:nvSpPr>
        <p:spPr>
          <a:xfrm>
            <a:off x="3101625" y="4260865"/>
            <a:ext cx="31242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41951" y="3819423"/>
            <a:ext cx="914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68325" y="4509199"/>
            <a:ext cx="2590800" cy="646331"/>
          </a:xfrm>
          <a:prstGeom prst="rect">
            <a:avLst/>
          </a:prstGeom>
          <a:noFill/>
        </p:spPr>
        <p:txBody>
          <a:bodyPr wrap="square" rtlCol="0">
            <a:spAutoFit/>
          </a:bodyPr>
          <a:lstStyle/>
          <a:p>
            <a:r>
              <a:rPr lang="en-US" dirty="0"/>
              <a:t>HOSA </a:t>
            </a:r>
          </a:p>
          <a:p>
            <a:r>
              <a:rPr lang="en-US" dirty="0"/>
              <a:t>Student, Advisor or Guest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childTnLst>
                                </p:cTn>
                              </p:par>
                              <p:par>
                                <p:cTn id="16" presetID="39" presetClass="entr" presetSubtype="0" accel="10000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
                                          </p:val>
                                        </p:tav>
                                        <p:tav tm="100000">
                                          <p:val>
                                            <p:strVal val="#ppt_y"/>
                                          </p:val>
                                        </p:tav>
                                      </p:tavLst>
                                    </p:anim>
                                  </p:childTnLst>
                                </p:cTn>
                              </p:par>
                              <p:par>
                                <p:cTn id="22" presetID="39" presetClass="entr" presetSubtype="0" accel="10000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8900" y="228600"/>
            <a:ext cx="75866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tx1"/>
                  </a:solidFill>
                </a:ln>
                <a:solidFill>
                  <a:srgbClr val="F6800A"/>
                </a:solidFill>
                <a:effectLst>
                  <a:outerShdw blurRad="50800" dist="39000" dir="5460000" algn="tl">
                    <a:srgbClr val="000000">
                      <a:alpha val="38000"/>
                    </a:srgbClr>
                  </a:outerShdw>
                </a:effectLst>
              </a:rPr>
              <a:t>Deleted Registration/Subs</a:t>
            </a:r>
            <a:endParaRPr lang="en-US" sz="5400" b="1" cap="none" spc="0" dirty="0">
              <a:ln w="11430">
                <a:solidFill>
                  <a:schemeClr val="tx1"/>
                </a:solidFill>
              </a:ln>
              <a:solidFill>
                <a:srgbClr val="F6800A"/>
              </a:solidFill>
              <a:effectLst>
                <a:outerShdw blurRad="50800" dist="39000" dir="5460000" algn="tl">
                  <a:srgbClr val="000000">
                    <a:alpha val="38000"/>
                  </a:srgbClr>
                </a:outerShdw>
              </a:effectLst>
            </a:endParaRPr>
          </a:p>
        </p:txBody>
      </p:sp>
      <p:sp>
        <p:nvSpPr>
          <p:cNvPr id="3" name="TextBox 2"/>
          <p:cNvSpPr txBox="1"/>
          <p:nvPr/>
        </p:nvSpPr>
        <p:spPr>
          <a:xfrm>
            <a:off x="1066800" y="1600200"/>
            <a:ext cx="7086600" cy="4524315"/>
          </a:xfrm>
          <a:prstGeom prst="rect">
            <a:avLst/>
          </a:prstGeom>
          <a:noFill/>
        </p:spPr>
        <p:txBody>
          <a:bodyPr wrap="square" rtlCol="0">
            <a:spAutoFit/>
          </a:bodyPr>
          <a:lstStyle/>
          <a:p>
            <a:r>
              <a:rPr lang="en-US" dirty="0"/>
              <a:t>*You are able to delete registered guest out of the system up until the final day of online registration without having to pay for their registration.</a:t>
            </a:r>
          </a:p>
          <a:p>
            <a:endParaRPr lang="en-US" dirty="0"/>
          </a:p>
          <a:p>
            <a:endParaRPr lang="en-US" dirty="0"/>
          </a:p>
          <a:p>
            <a:r>
              <a:rPr lang="en-US" dirty="0"/>
              <a:t>*Once registration closes, you are responsible for paying the registration fee for anyone registered for conference regardless of it they come or not.   </a:t>
            </a:r>
          </a:p>
          <a:p>
            <a:endParaRPr lang="en-US" dirty="0"/>
          </a:p>
          <a:p>
            <a:endParaRPr lang="en-US" dirty="0"/>
          </a:p>
          <a:p>
            <a:r>
              <a:rPr lang="en-US" dirty="0"/>
              <a:t>*If a person can’t attend conference, you may replace them with an alternate student.  You will need to email this information to </a:t>
            </a:r>
          </a:p>
          <a:p>
            <a:r>
              <a:rPr lang="en-US" dirty="0">
                <a:hlinkClick r:id="rId2"/>
              </a:rPr>
              <a:t>kyhosa@education.ky.gov</a:t>
            </a:r>
            <a:r>
              <a:rPr lang="en-US" dirty="0"/>
              <a:t> .  You will also need to upload their forms to Wufoo.</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7419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4)">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0400" y="533400"/>
            <a:ext cx="2713820" cy="923330"/>
          </a:xfrm>
          <a:prstGeom prst="rect">
            <a:avLst/>
          </a:prstGeom>
          <a:noFill/>
        </p:spPr>
        <p:txBody>
          <a:bodyPr wrap="none" lIns="91440" tIns="45720" rIns="91440" bIns="45720">
            <a:spAutoFit/>
          </a:bodyPr>
          <a:lstStyle/>
          <a:p>
            <a:pPr algn="ctr"/>
            <a:r>
              <a:rPr lang="en-US" sz="5400" b="1" cap="none" spc="0" dirty="0">
                <a:ln w="31550" cmpd="sng">
                  <a:solidFill>
                    <a:srgbClr val="FF66FF"/>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Payment</a:t>
            </a:r>
          </a:p>
        </p:txBody>
      </p:sp>
      <p:sp>
        <p:nvSpPr>
          <p:cNvPr id="5" name="TextBox 4"/>
          <p:cNvSpPr txBox="1"/>
          <p:nvPr/>
        </p:nvSpPr>
        <p:spPr>
          <a:xfrm>
            <a:off x="1090210" y="1600200"/>
            <a:ext cx="6934200" cy="5940088"/>
          </a:xfrm>
          <a:prstGeom prst="rect">
            <a:avLst/>
          </a:prstGeom>
          <a:noFill/>
        </p:spPr>
        <p:txBody>
          <a:bodyPr wrap="square" rtlCol="0">
            <a:spAutoFit/>
          </a:bodyPr>
          <a:lstStyle/>
          <a:p>
            <a:r>
              <a:rPr lang="en-US" dirty="0"/>
              <a:t>*Payment is due by the deadline date as well.  If we receive late payment, </a:t>
            </a:r>
            <a:r>
              <a:rPr lang="en-US" sz="2000" b="1" u="sng" dirty="0"/>
              <a:t>you will be charged the late fee</a:t>
            </a:r>
            <a:r>
              <a:rPr lang="en-US" dirty="0"/>
              <a:t>.  </a:t>
            </a:r>
          </a:p>
          <a:p>
            <a:endParaRPr lang="en-US" dirty="0"/>
          </a:p>
          <a:p>
            <a:r>
              <a:rPr lang="en-US" dirty="0"/>
              <a:t>*Please double check that you are paying the correct amount owed to us.  You will find this amount on the last page of your “School Registration Summary Report/Invoice”</a:t>
            </a:r>
          </a:p>
          <a:p>
            <a:endParaRPr lang="en-US" dirty="0"/>
          </a:p>
          <a:p>
            <a:r>
              <a:rPr lang="en-US" dirty="0"/>
              <a:t>*You may pay online through Wufoo or mail a check.  Make checks out to KY HOSA</a:t>
            </a:r>
          </a:p>
          <a:p>
            <a:endParaRPr lang="en-US" dirty="0"/>
          </a:p>
          <a:p>
            <a:r>
              <a:rPr lang="en-US" dirty="0"/>
              <a:t>*A receipt will only be given for whoever issued a check for payment.</a:t>
            </a:r>
          </a:p>
          <a:p>
            <a:endParaRPr lang="en-US" dirty="0"/>
          </a:p>
          <a:p>
            <a:r>
              <a:rPr lang="en-US" dirty="0"/>
              <a:t>*</a:t>
            </a:r>
            <a:r>
              <a:rPr lang="en-US" b="1" u="sng" dirty="0"/>
              <a:t>ATC advisors will not need to send in money for their registration.  </a:t>
            </a:r>
            <a:r>
              <a:rPr lang="en-US" dirty="0"/>
              <a:t>Once the online system has closes, I will email you a </a:t>
            </a:r>
            <a:r>
              <a:rPr lang="en-US" dirty="0" err="1"/>
              <a:t>surveymonkey</a:t>
            </a:r>
            <a:r>
              <a:rPr lang="en-US" dirty="0"/>
              <a:t> link.  You will need to pass that along to your secretary and they will submit the template ID funding source where they want your registration pulled from, I will complete a DPR and KDE will pull the funds directly from your account.  Again, this if for ATC advisors ONLY.</a:t>
            </a:r>
          </a:p>
          <a:p>
            <a:endParaRPr lang="en-US" dirty="0"/>
          </a:p>
          <a:p>
            <a:endParaRPr lang="en-US" dirty="0"/>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57200" y="1676400"/>
            <a:ext cx="8229600" cy="4724400"/>
          </a:xfrm>
        </p:spPr>
        <p:txBody>
          <a:bodyPr>
            <a:normAutofit fontScale="70000" lnSpcReduction="20000"/>
          </a:bodyPr>
          <a:lstStyle/>
          <a:p>
            <a:endParaRPr lang="en-US" dirty="0">
              <a:solidFill>
                <a:schemeClr val="tx1"/>
              </a:solidFill>
            </a:endParaRPr>
          </a:p>
          <a:p>
            <a:r>
              <a:rPr lang="en-US" sz="3100" cap="none" dirty="0">
                <a:solidFill>
                  <a:schemeClr val="tx1"/>
                </a:solidFill>
              </a:rPr>
              <a:t>If we do not receive your HOSA uploads with </a:t>
            </a:r>
            <a:r>
              <a:rPr lang="en-US" sz="3100" b="1" i="1" u="sng" cap="none" dirty="0">
                <a:solidFill>
                  <a:schemeClr val="tx1"/>
                </a:solidFill>
              </a:rPr>
              <a:t>all</a:t>
            </a:r>
            <a:r>
              <a:rPr lang="en-US" sz="3100" cap="none" dirty="0">
                <a:solidFill>
                  <a:schemeClr val="tx1"/>
                </a:solidFill>
              </a:rPr>
              <a:t> the information needed by the deadline date, you will be charged a late fee.  The first week late will be $25, the second week late will be $50.  Sending in partial upload to make deadline will not get you out of paying the fee.  If by the end of the second week we do not receive all your paperwork, you will not be allowed to attend the conference.</a:t>
            </a:r>
          </a:p>
          <a:p>
            <a:endParaRPr lang="en-US" b="1" i="1" u="sng" dirty="0">
              <a:solidFill>
                <a:schemeClr val="tx1"/>
              </a:solidFill>
            </a:endParaRPr>
          </a:p>
          <a:p>
            <a:endParaRPr lang="en-US" b="1" i="1" u="sng" dirty="0">
              <a:solidFill>
                <a:schemeClr val="tx1"/>
              </a:solidFill>
            </a:endParaRPr>
          </a:p>
          <a:p>
            <a:r>
              <a:rPr lang="en-US" b="1" i="1" u="sng" dirty="0">
                <a:solidFill>
                  <a:schemeClr val="tx1"/>
                </a:solidFill>
              </a:rPr>
              <a:t>Please note that late fees are issued for multiple reasons.  If the upload is received on time, but is incomplete (meaning ALL paperwork is in there), a late fee will be added.  If the packet is not received by the deadline, a late fee will be added.  If money is missing, a late fee will be added.</a:t>
            </a:r>
          </a:p>
        </p:txBody>
      </p:sp>
      <p:sp>
        <p:nvSpPr>
          <p:cNvPr id="5" name="Rectangle 4"/>
          <p:cNvSpPr/>
          <p:nvPr/>
        </p:nvSpPr>
        <p:spPr>
          <a:xfrm>
            <a:off x="3048000" y="609600"/>
            <a:ext cx="3054682"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5400" b="1" dirty="0">
                <a:ln/>
                <a:solidFill>
                  <a:srgbClr val="FF0000"/>
                </a:solidFill>
              </a:rPr>
              <a:t>Late</a:t>
            </a:r>
            <a:r>
              <a:rPr lang="en-US" sz="5400" b="1" dirty="0">
                <a:ln/>
                <a:solidFill>
                  <a:schemeClr val="accent5">
                    <a:tint val="50000"/>
                    <a:satMod val="180000"/>
                  </a:schemeClr>
                </a:solidFill>
              </a:rPr>
              <a:t> </a:t>
            </a:r>
            <a:r>
              <a:rPr lang="en-US" sz="5400" b="1" dirty="0">
                <a:ln/>
                <a:solidFill>
                  <a:srgbClr val="FF0000"/>
                </a:solidFill>
              </a:rPr>
              <a:t>Fees!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wheel(4)">
                                      <p:cBhvr>
                                        <p:cTn id="14"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6430" y="384473"/>
            <a:ext cx="4891147" cy="923330"/>
          </a:xfrm>
          <a:prstGeom prst="rect">
            <a:avLst/>
          </a:prstGeom>
          <a:noFill/>
        </p:spPr>
        <p:txBody>
          <a:bodyPr wrap="none" lIns="91440" tIns="45720" rIns="91440" bIns="45720">
            <a:spAutoFit/>
          </a:bodyPr>
          <a:lstStyle/>
          <a:p>
            <a:pPr algn="ctr"/>
            <a:r>
              <a:rPr lang="en-US" sz="5400" b="1" cap="none" spc="0" dirty="0">
                <a:ln w="31550" cmpd="sng">
                  <a:solidFill>
                    <a:srgbClr val="FF66FF"/>
                  </a:solidFill>
                  <a:prstDash val="solid"/>
                </a:ln>
                <a:solidFill>
                  <a:schemeClr val="tx2">
                    <a:lumMod val="60000"/>
                    <a:lumOff val="40000"/>
                  </a:schemeClr>
                </a:solidFill>
                <a:effectLst>
                  <a:outerShdw blurRad="50800" dist="40000" dir="5400000" algn="tl" rotWithShape="0">
                    <a:srgbClr val="000000">
                      <a:shade val="5000"/>
                      <a:satMod val="120000"/>
                      <a:alpha val="33000"/>
                    </a:srgbClr>
                  </a:outerShdw>
                </a:effectLst>
              </a:rPr>
              <a:t>Banquet Seating</a:t>
            </a:r>
          </a:p>
        </p:txBody>
      </p:sp>
      <p:sp>
        <p:nvSpPr>
          <p:cNvPr id="5" name="TextBox 4"/>
          <p:cNvSpPr txBox="1"/>
          <p:nvPr/>
        </p:nvSpPr>
        <p:spPr>
          <a:xfrm>
            <a:off x="838200" y="1524000"/>
            <a:ext cx="7543800" cy="3416320"/>
          </a:xfrm>
          <a:prstGeom prst="rect">
            <a:avLst/>
          </a:prstGeom>
          <a:noFill/>
        </p:spPr>
        <p:txBody>
          <a:bodyPr wrap="square" rtlCol="0">
            <a:spAutoFit/>
          </a:bodyPr>
          <a:lstStyle/>
          <a:p>
            <a:r>
              <a:rPr lang="en-US" sz="2400" dirty="0"/>
              <a:t>The banquet is first come, first serve.  There should not be any holding seats for other schools or students.  When you are registering online, there will be two options, banquet A and banquet B.  The times will be listed beside them.  Please check your preferred option for </a:t>
            </a:r>
            <a:r>
              <a:rPr lang="en-US" sz="2400" b="1" u="sng" dirty="0"/>
              <a:t>all attendees</a:t>
            </a:r>
            <a:r>
              <a:rPr lang="en-US" sz="2400" dirty="0"/>
              <a:t>.  We will try our hardest to give you the banquet you request, but it will be based on numbers and we have the final decision.  There will be a form in your packet that shows which schools are going to each banquet.  </a:t>
            </a:r>
          </a:p>
        </p:txBody>
      </p:sp>
    </p:spTree>
    <p:extLst>
      <p:ext uri="{BB962C8B-B14F-4D97-AF65-F5344CB8AC3E}">
        <p14:creationId xmlns:p14="http://schemas.microsoft.com/office/powerpoint/2010/main" val="41776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038600" y="76200"/>
            <a:ext cx="99257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chemeClr val="accent3"/>
                </a:solidFill>
              </a:rPr>
              <a:t>Do</a:t>
            </a:r>
          </a:p>
        </p:txBody>
      </p:sp>
      <p:sp>
        <p:nvSpPr>
          <p:cNvPr id="13" name="TextBox 12"/>
          <p:cNvSpPr txBox="1"/>
          <p:nvPr/>
        </p:nvSpPr>
        <p:spPr>
          <a:xfrm>
            <a:off x="457200" y="1295400"/>
            <a:ext cx="8229600" cy="5863144"/>
          </a:xfrm>
          <a:prstGeom prst="rect">
            <a:avLst/>
          </a:prstGeom>
          <a:noFill/>
        </p:spPr>
        <p:txBody>
          <a:bodyPr wrap="square" rtlCol="0">
            <a:spAutoFit/>
          </a:bodyPr>
          <a:lstStyle/>
          <a:p>
            <a:r>
              <a:rPr lang="en-US" dirty="0"/>
              <a:t>*Double check all the information on your online registration before the deadline.  This means making sure names are spelled correctly, t-shirt sizes are accurate, and the students are competing in the right event.  Also double check the spelling of the names.  We generate an export to create name badges and some certificates so if it is wrong in the system, it will be wrong on those as well.</a:t>
            </a:r>
          </a:p>
          <a:p>
            <a:endParaRPr lang="en-US" dirty="0"/>
          </a:p>
          <a:p>
            <a:r>
              <a:rPr lang="en-US" dirty="0"/>
              <a:t>*Make sure to upload a copy of the online “Registration Summary Report/Invoice” with your paperwork.</a:t>
            </a:r>
          </a:p>
          <a:p>
            <a:endParaRPr lang="en-US" dirty="0"/>
          </a:p>
          <a:p>
            <a:r>
              <a:rPr lang="en-US" dirty="0"/>
              <a:t>*Make sure each attendee has a medical release form, code of conduct form and a copy of insurance.</a:t>
            </a:r>
          </a:p>
          <a:p>
            <a:endParaRPr lang="en-US" dirty="0"/>
          </a:p>
          <a:p>
            <a:r>
              <a:rPr lang="en-US" dirty="0"/>
              <a:t>*Make sure you packet is uploaded with all needed paperwork by the assigned deadline. </a:t>
            </a:r>
          </a:p>
          <a:p>
            <a:endParaRPr lang="en-US" dirty="0"/>
          </a:p>
          <a:p>
            <a:r>
              <a:rPr lang="en-US" dirty="0"/>
              <a:t>*Put all paperwork in order before uploading it to Wufoo.  Put the forms in alphabetical order.  This eliminates a lot of time trying to organize your papers for easy access.</a:t>
            </a:r>
          </a:p>
          <a:p>
            <a:endParaRPr lang="en-US" sz="1700" dirty="0"/>
          </a:p>
          <a:p>
            <a:endParaRPr lang="en-US" sz="1600" dirty="0"/>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4)">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038600" y="76200"/>
            <a:ext cx="99257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chemeClr val="accent3"/>
                </a:solidFill>
              </a:rPr>
              <a:t>Do</a:t>
            </a:r>
          </a:p>
        </p:txBody>
      </p:sp>
      <p:sp>
        <p:nvSpPr>
          <p:cNvPr id="13" name="TextBox 12"/>
          <p:cNvSpPr txBox="1"/>
          <p:nvPr/>
        </p:nvSpPr>
        <p:spPr>
          <a:xfrm>
            <a:off x="457200" y="1066800"/>
            <a:ext cx="8229600" cy="5032147"/>
          </a:xfrm>
          <a:prstGeom prst="rect">
            <a:avLst/>
          </a:prstGeom>
          <a:noFill/>
        </p:spPr>
        <p:txBody>
          <a:bodyPr wrap="square" rtlCol="0">
            <a:spAutoFit/>
          </a:bodyPr>
          <a:lstStyle/>
          <a:p>
            <a:endParaRPr lang="en-US" sz="1700" dirty="0"/>
          </a:p>
          <a:p>
            <a:r>
              <a:rPr lang="en-US" dirty="0"/>
              <a:t>*Make sure you are registered as the correct status in the system.  If you are an advisor, please mark advisor or the system counts you as a student.</a:t>
            </a:r>
          </a:p>
          <a:p>
            <a:endParaRPr lang="en-US" dirty="0"/>
          </a:p>
          <a:p>
            <a:r>
              <a:rPr lang="en-US" dirty="0"/>
              <a:t>*Make sure you are aware of your dates.  Know when online registration ends, online testing begins and when to have your packets into central office by.</a:t>
            </a:r>
          </a:p>
          <a:p>
            <a:endParaRPr lang="en-US" dirty="0"/>
          </a:p>
          <a:p>
            <a:r>
              <a:rPr lang="en-US" dirty="0"/>
              <a:t>*Make sure you log advisor years of service, presidents parade members etc., into the online system or they may not be recognized.  </a:t>
            </a:r>
          </a:p>
          <a:p>
            <a:endParaRPr lang="en-US" dirty="0"/>
          </a:p>
          <a:p>
            <a:r>
              <a:rPr lang="en-US" dirty="0"/>
              <a:t>*Remember to pay your HOSA dues on time and to National HOSA, not KY HOSA. </a:t>
            </a:r>
          </a:p>
          <a:p>
            <a:endParaRPr lang="en-US" dirty="0"/>
          </a:p>
          <a:p>
            <a:r>
              <a:rPr lang="en-US" dirty="0"/>
              <a:t>*Remember to link your teams in the system.  All members of a team should have the same team number.  If they are different or have ?’s, please let me know so I can help you fix it.</a:t>
            </a:r>
          </a:p>
          <a:p>
            <a:endParaRPr lang="en-US" sz="1600" dirty="0"/>
          </a:p>
          <a:p>
            <a:r>
              <a:rPr lang="en-US" dirty="0"/>
              <a:t>*Remember that even if you have an officer, or someone running for office, I still need a copy of their paperwork uploaded with the other students.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4)">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038600" y="76200"/>
            <a:ext cx="99257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chemeClr val="accent3"/>
                </a:solidFill>
              </a:rPr>
              <a:t>Do</a:t>
            </a:r>
          </a:p>
        </p:txBody>
      </p:sp>
      <p:sp>
        <p:nvSpPr>
          <p:cNvPr id="13" name="TextBox 12"/>
          <p:cNvSpPr txBox="1"/>
          <p:nvPr/>
        </p:nvSpPr>
        <p:spPr>
          <a:xfrm>
            <a:off x="457200" y="1066800"/>
            <a:ext cx="8229600" cy="3400931"/>
          </a:xfrm>
          <a:prstGeom prst="rect">
            <a:avLst/>
          </a:prstGeom>
          <a:noFill/>
        </p:spPr>
        <p:txBody>
          <a:bodyPr wrap="square" rtlCol="0">
            <a:spAutoFit/>
          </a:bodyPr>
          <a:lstStyle/>
          <a:p>
            <a:endParaRPr lang="en-US" sz="1700" dirty="0"/>
          </a:p>
          <a:p>
            <a:r>
              <a:rPr lang="en-US" dirty="0"/>
              <a:t>*Read your packet before emailing in questions.  Most answers are right there in the packet for you.</a:t>
            </a:r>
          </a:p>
          <a:p>
            <a:endParaRPr lang="en-US" dirty="0"/>
          </a:p>
          <a:p>
            <a:r>
              <a:rPr lang="en-US" dirty="0"/>
              <a:t>*Read your HOSA High Five EVERY Monday.</a:t>
            </a:r>
          </a:p>
          <a:p>
            <a:endParaRPr lang="en-US" dirty="0"/>
          </a:p>
          <a:p>
            <a:r>
              <a:rPr lang="en-US" dirty="0"/>
              <a:t>*Attend the posted office hours to ask questions or express concerns.  We are there to help you with anything you need.</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2734880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4)">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8700" y="1447800"/>
            <a:ext cx="7086600" cy="2585323"/>
          </a:xfrm>
          <a:prstGeom prst="rect">
            <a:avLst/>
          </a:prstGeom>
          <a:noFill/>
        </p:spPr>
        <p:txBody>
          <a:bodyPr wrap="square" rtlCol="0">
            <a:spAutoFit/>
          </a:bodyPr>
          <a:lstStyle/>
          <a:p>
            <a:r>
              <a:rPr lang="en-US" dirty="0"/>
              <a:t>*Do not fax or scan/email paperwork to me.  The information on the forms you fill out for the students have sensitive information and KDE policy states it cannot be faxed or emailed.</a:t>
            </a:r>
          </a:p>
          <a:p>
            <a:endParaRPr lang="en-US" dirty="0"/>
          </a:p>
          <a:p>
            <a:r>
              <a:rPr lang="en-US" dirty="0"/>
              <a:t>*Do not wait until the last minute to register, put in a proctor, upload paperwork or test.  </a:t>
            </a:r>
          </a:p>
          <a:p>
            <a:endParaRPr lang="en-US" dirty="0"/>
          </a:p>
          <a:p>
            <a:r>
              <a:rPr lang="en-US" dirty="0"/>
              <a:t>*Do not ask for extensions for testing, we will not extend those dates.</a:t>
            </a:r>
          </a:p>
          <a:p>
            <a:endParaRPr lang="en-US" dirty="0"/>
          </a:p>
        </p:txBody>
      </p:sp>
      <p:sp>
        <p:nvSpPr>
          <p:cNvPr id="8" name="Rectangle 7"/>
          <p:cNvSpPr/>
          <p:nvPr/>
        </p:nvSpPr>
        <p:spPr>
          <a:xfrm>
            <a:off x="3352800" y="228600"/>
            <a:ext cx="221887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 Not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4)">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686800" cy="5447645"/>
          </a:xfrm>
          <a:prstGeom prst="rect">
            <a:avLst/>
          </a:prstGeom>
          <a:noFill/>
        </p:spPr>
        <p:txBody>
          <a:bodyPr wrap="square" rtlCol="0">
            <a:spAutoFit/>
          </a:bodyPr>
          <a:lstStyle/>
          <a:p>
            <a:pPr algn="ctr"/>
            <a:endParaRPr lang="en-US" sz="2800" b="1" dirty="0"/>
          </a:p>
          <a:p>
            <a:pPr algn="ctr"/>
            <a:endParaRPr lang="en-US" sz="2800" b="1" dirty="0"/>
          </a:p>
          <a:p>
            <a:pPr algn="ctr"/>
            <a:endParaRPr lang="en-US" sz="2800" b="1" dirty="0"/>
          </a:p>
          <a:p>
            <a:pPr algn="ctr"/>
            <a:r>
              <a:rPr lang="en-US" sz="2400" b="1" u="sng" dirty="0"/>
              <a:t>I CANNOT SAY THIS ENOUGH</a:t>
            </a:r>
            <a:r>
              <a:rPr lang="en-US" sz="2400" b="1" dirty="0"/>
              <a:t>, the registration packets we send out are the </a:t>
            </a:r>
            <a:r>
              <a:rPr lang="en-US" sz="2400" b="1" u="sng" dirty="0"/>
              <a:t>most important</a:t>
            </a:r>
            <a:r>
              <a:rPr lang="en-US" sz="2400" b="1" dirty="0"/>
              <a:t> thing you will receive for the conference.  This packet will contain all the forms you need, every deadline date, information about competitive events, hotel information and forms, courtesy </a:t>
            </a:r>
            <a:r>
              <a:rPr lang="en-US" sz="2400" b="1" dirty="0" err="1"/>
              <a:t>corp</a:t>
            </a:r>
            <a:r>
              <a:rPr lang="en-US" sz="2400" b="1" dirty="0"/>
              <a:t> and intern information, state and national service projects, scholarship forms etc.  Most of the questions I receive through email can be answered with these packets.  They will be emailed out some time in December from either Elizabeth or I.  If your question cannot be answered in the packet, please email me!  I would rather have a hundred questions beforehand than problems after.</a:t>
            </a:r>
          </a:p>
        </p:txBody>
      </p:sp>
      <p:sp>
        <p:nvSpPr>
          <p:cNvPr id="5" name="Rectangle 4"/>
          <p:cNvSpPr/>
          <p:nvPr/>
        </p:nvSpPr>
        <p:spPr>
          <a:xfrm>
            <a:off x="1484376" y="228600"/>
            <a:ext cx="595573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tx1"/>
                  </a:solidFill>
                </a:ln>
                <a:solidFill>
                  <a:srgbClr val="FF33CC"/>
                </a:solidFill>
                <a:effectLst>
                  <a:outerShdw blurRad="50800" dist="39000" dir="5460000" algn="tl">
                    <a:srgbClr val="000000">
                      <a:alpha val="38000"/>
                    </a:srgbClr>
                  </a:outerShdw>
                </a:effectLst>
              </a:rPr>
              <a:t>Registration Packets</a:t>
            </a:r>
            <a:endParaRPr lang="en-US" sz="5400" b="1" cap="none" spc="0" dirty="0">
              <a:ln w="11430">
                <a:solidFill>
                  <a:schemeClr val="tx1"/>
                </a:solidFill>
              </a:ln>
              <a:solidFill>
                <a:srgbClr val="FF33CC"/>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0747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a:xfrm>
            <a:off x="381000" y="2438400"/>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7920" y="4843790"/>
            <a:ext cx="8943680" cy="1938992"/>
          </a:xfrm>
          <a:prstGeom prst="rect">
            <a:avLst/>
          </a:prstGeom>
          <a:noFill/>
        </p:spPr>
        <p:txBody>
          <a:bodyPr wrap="square" rtlCol="0">
            <a:spAutoFit/>
          </a:bodyPr>
          <a:lstStyle/>
          <a:p>
            <a:r>
              <a:rPr lang="en-US" sz="2000" dirty="0"/>
              <a:t>Make sure to check </a:t>
            </a:r>
            <a:r>
              <a:rPr lang="en-US" sz="2000" b="1" i="1" u="sng" dirty="0"/>
              <a:t>ALL</a:t>
            </a:r>
            <a:r>
              <a:rPr lang="en-US" sz="2000" dirty="0"/>
              <a:t> options that apply to the student/advisor.   Make sure to check the number of years you have been an advisor so we can get you service pins on your milestone years.  Also make sure to check the correct t-shirt size for everyone.  We order just enough shirts based on the online registration report so you will not be allowed to exchange sizes at the conference.  Click the dropdown box under Options/Activities to select your options.</a:t>
            </a:r>
          </a:p>
        </p:txBody>
      </p:sp>
      <p:sp>
        <p:nvSpPr>
          <p:cNvPr id="13" name="Rectangle 12"/>
          <p:cNvSpPr/>
          <p:nvPr/>
        </p:nvSpPr>
        <p:spPr>
          <a:xfrm>
            <a:off x="76200" y="76200"/>
            <a:ext cx="4524584" cy="707886"/>
          </a:xfrm>
          <a:prstGeom prst="rect">
            <a:avLst/>
          </a:prstGeom>
          <a:noFill/>
        </p:spPr>
        <p:txBody>
          <a:bodyPr wrap="square" lIns="91440" tIns="45720" rIns="91440" bIns="45720">
            <a:spAutoFit/>
          </a:bodyPr>
          <a:lstStyle/>
          <a:p>
            <a:pPr algn="ctr"/>
            <a:r>
              <a:rPr lang="en-US" sz="4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Online Registration</a:t>
            </a:r>
          </a:p>
        </p:txBody>
      </p:sp>
      <p:pic>
        <p:nvPicPr>
          <p:cNvPr id="8" name="Picture 7">
            <a:extLst>
              <a:ext uri="{FF2B5EF4-FFF2-40B4-BE49-F238E27FC236}">
                <a16:creationId xmlns:a16="http://schemas.microsoft.com/office/drawing/2014/main" id="{74436502-CFFF-3F22-0B32-EF702D7947EC}"/>
              </a:ext>
            </a:extLst>
          </p:cNvPr>
          <p:cNvPicPr>
            <a:picLocks noChangeAspect="1"/>
          </p:cNvPicPr>
          <p:nvPr/>
        </p:nvPicPr>
        <p:blipFill>
          <a:blip r:embed="rId3"/>
          <a:stretch>
            <a:fillRect/>
          </a:stretch>
        </p:blipFill>
        <p:spPr>
          <a:xfrm>
            <a:off x="104480" y="1063350"/>
            <a:ext cx="8915400" cy="372507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4)">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969" y="5208580"/>
            <a:ext cx="8839200" cy="1569660"/>
          </a:xfrm>
          <a:prstGeom prst="rect">
            <a:avLst/>
          </a:prstGeom>
          <a:noFill/>
        </p:spPr>
        <p:txBody>
          <a:bodyPr wrap="square" rtlCol="0">
            <a:spAutoFit/>
          </a:bodyPr>
          <a:lstStyle/>
          <a:p>
            <a:r>
              <a:rPr lang="en-US" sz="2400" dirty="0"/>
              <a:t>Students may only register for 1 event!  Make sure they are positive on the event they want to participate in.  Click the dropdown box under Competitive Events to select their event.  Make sure you hit save once all options and events have been added.</a:t>
            </a:r>
          </a:p>
        </p:txBody>
      </p:sp>
      <p:pic>
        <p:nvPicPr>
          <p:cNvPr id="3" name="Picture 2">
            <a:extLst>
              <a:ext uri="{FF2B5EF4-FFF2-40B4-BE49-F238E27FC236}">
                <a16:creationId xmlns:a16="http://schemas.microsoft.com/office/drawing/2014/main" id="{CA2B81B2-8AEB-2623-0A2A-5FEC447135AA}"/>
              </a:ext>
            </a:extLst>
          </p:cNvPr>
          <p:cNvPicPr>
            <a:picLocks noChangeAspect="1"/>
          </p:cNvPicPr>
          <p:nvPr/>
        </p:nvPicPr>
        <p:blipFill>
          <a:blip r:embed="rId3"/>
          <a:stretch>
            <a:fillRect/>
          </a:stretch>
        </p:blipFill>
        <p:spPr>
          <a:xfrm>
            <a:off x="152400" y="1219200"/>
            <a:ext cx="8839200" cy="400509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8363" y="2057400"/>
            <a:ext cx="7086600" cy="3785652"/>
          </a:xfrm>
          <a:prstGeom prst="rect">
            <a:avLst/>
          </a:prstGeom>
          <a:noFill/>
        </p:spPr>
        <p:txBody>
          <a:bodyPr wrap="square" rtlCol="0">
            <a:spAutoFit/>
          </a:bodyPr>
          <a:lstStyle/>
          <a:p>
            <a:r>
              <a:rPr lang="en-US" sz="2400" dirty="0"/>
              <a:t>Make sure that your proctor information in the system is correct.  Do not wait until the last minute to tell us that your proctor has not received the needed information to test the students.  We encourage you to enter your proctor information when you register your students to assure that they receive the email with their login information when it is time to test.</a:t>
            </a:r>
          </a:p>
          <a:p>
            <a:endParaRPr lang="en-US" sz="2400" dirty="0"/>
          </a:p>
          <a:p>
            <a:r>
              <a:rPr lang="en-US" sz="2400" dirty="0"/>
              <a:t>You can’t proctor your own students.  Please get another staff member in the school to act as your proctor.</a:t>
            </a:r>
          </a:p>
        </p:txBody>
      </p:sp>
      <p:sp>
        <p:nvSpPr>
          <p:cNvPr id="4" name="Rectangle 3"/>
          <p:cNvSpPr/>
          <p:nvPr/>
        </p:nvSpPr>
        <p:spPr>
          <a:xfrm>
            <a:off x="3048000" y="533400"/>
            <a:ext cx="3307326" cy="923330"/>
          </a:xfrm>
          <a:prstGeom prst="rect">
            <a:avLst/>
          </a:prstGeom>
          <a:noFill/>
        </p:spPr>
        <p:txBody>
          <a:bodyPr wrap="square" lIns="91440" tIns="45720" rIns="91440" bIns="45720">
            <a:prstTxWarp prst="textChevron">
              <a:avLst/>
            </a:prstTxWarp>
            <a:spAutoFit/>
          </a:bodyPr>
          <a:lstStyle/>
          <a:p>
            <a:pPr algn="ct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Proctors</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8229600" cy="6096000"/>
          </a:xfrm>
        </p:spPr>
        <p:txBody>
          <a:bodyPr>
            <a:normAutofit fontScale="90000"/>
          </a:bodyPr>
          <a:lstStyle/>
          <a:p>
            <a:r>
              <a:rPr lang="en-US" sz="4000" cap="none" dirty="0"/>
              <a:t>The following is the paperwork that must be uploaded by the deadline date.  Medical release, code of conduct and a copy of insurance is required for every person attending the conference (students, advisors, guests </a:t>
            </a:r>
            <a:r>
              <a:rPr lang="en-US" sz="4000" cap="none" dirty="0" err="1"/>
              <a:t>etc</a:t>
            </a:r>
            <a:r>
              <a:rPr lang="en-US" sz="4000" cap="none" dirty="0"/>
              <a:t>)  </a:t>
            </a:r>
            <a:r>
              <a:rPr lang="en-US" sz="4000" b="1" cap="none" dirty="0"/>
              <a:t>please make sure to start filling these out early.  There are issues with snow every year so please plan ahead so your paperwork is not late.  Late paperwork or missing paperwork will result in late fees.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152400"/>
            <a:ext cx="5699895" cy="923330"/>
          </a:xfrm>
          <a:prstGeom prst="rect">
            <a:avLst/>
          </a:prstGeom>
          <a:noFill/>
        </p:spPr>
        <p:txBody>
          <a:bodyPr wrap="none" lIns="91440" tIns="45720" rIns="91440" bIns="45720">
            <a:spAutoFit/>
          </a:bodyPr>
          <a:lstStyle/>
          <a:p>
            <a:pPr algn="ctr"/>
            <a:r>
              <a:rPr lang="en-US" sz="5400" b="0" cap="none" spc="0" dirty="0">
                <a:ln w="18415" cmpd="sng">
                  <a:solidFill>
                    <a:schemeClr val="bg1"/>
                  </a:solidFill>
                  <a:prstDash val="solid"/>
                </a:ln>
                <a:solidFill>
                  <a:srgbClr val="FFFF00"/>
                </a:solidFill>
                <a:effectLst>
                  <a:outerShdw blurRad="63500" dir="3600000" algn="tl" rotWithShape="0">
                    <a:srgbClr val="000000">
                      <a:alpha val="70000"/>
                    </a:srgbClr>
                  </a:outerShdw>
                </a:effectLst>
              </a:rPr>
              <a:t>Registration Invoice</a:t>
            </a:r>
          </a:p>
        </p:txBody>
      </p:sp>
      <p:pic>
        <p:nvPicPr>
          <p:cNvPr id="5" name="Picture 4" descr="Invoice.JPG"/>
          <p:cNvPicPr>
            <a:picLocks noChangeAspect="1"/>
          </p:cNvPicPr>
          <p:nvPr/>
        </p:nvPicPr>
        <p:blipFill>
          <a:blip r:embed="rId3" cstate="print"/>
          <a:stretch>
            <a:fillRect/>
          </a:stretch>
        </p:blipFill>
        <p:spPr>
          <a:xfrm>
            <a:off x="228600" y="1066800"/>
            <a:ext cx="3886200" cy="4876800"/>
          </a:xfrm>
          <a:prstGeom prst="rect">
            <a:avLst/>
          </a:prstGeom>
          <a:ln>
            <a:noFill/>
          </a:ln>
          <a:effectLst>
            <a:outerShdw blurRad="292100" dist="139700" dir="2700000" algn="tl" rotWithShape="0">
              <a:srgbClr val="333333">
                <a:alpha val="65000"/>
              </a:srgbClr>
            </a:outerShdw>
          </a:effectLst>
        </p:spPr>
      </p:pic>
      <p:pic>
        <p:nvPicPr>
          <p:cNvPr id="6" name="Picture 5" descr="InvoicePg2.JPG"/>
          <p:cNvPicPr>
            <a:picLocks noChangeAspect="1"/>
          </p:cNvPicPr>
          <p:nvPr/>
        </p:nvPicPr>
        <p:blipFill>
          <a:blip r:embed="rId4" cstate="print"/>
          <a:stretch>
            <a:fillRect/>
          </a:stretch>
        </p:blipFill>
        <p:spPr>
          <a:xfrm>
            <a:off x="4876800" y="1066800"/>
            <a:ext cx="3733800" cy="48768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81000" y="6019800"/>
            <a:ext cx="8610600" cy="646331"/>
          </a:xfrm>
          <a:prstGeom prst="rect">
            <a:avLst/>
          </a:prstGeom>
          <a:noFill/>
        </p:spPr>
        <p:txBody>
          <a:bodyPr wrap="square" rtlCol="0">
            <a:spAutoFit/>
          </a:bodyPr>
          <a:lstStyle/>
          <a:p>
            <a:r>
              <a:rPr lang="en-US" dirty="0"/>
              <a:t>Please include a copy of the registration invoice.  We need a full copy, the back page is very important during our registration process.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par>
                                <p:cTn id="13" presetID="1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plus(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4)">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52400" y="990600"/>
            <a:ext cx="3962400" cy="6019800"/>
          </a:xfrm>
        </p:spPr>
        <p:txBody>
          <a:bodyPr>
            <a:noAutofit/>
          </a:bodyPr>
          <a:lstStyle/>
          <a:p>
            <a:pPr algn="l"/>
            <a:r>
              <a:rPr lang="en-US" sz="1500" cap="none" dirty="0"/>
              <a:t>This is probably the most important form that we ask you to fill out.  It tells us everything we need to know in case of an emergency.  It has contact information, medical history/allergies, medications.  This form allows us to pass along vital information in time of emergency.  We ask that everyone makes sure that </a:t>
            </a:r>
            <a:r>
              <a:rPr lang="en-US" sz="1500" b="1" i="1" u="sng" cap="none" dirty="0"/>
              <a:t>ALL</a:t>
            </a:r>
            <a:r>
              <a:rPr lang="en-US" sz="1500" cap="none" dirty="0"/>
              <a:t> parts of this form are filled out completely.  </a:t>
            </a:r>
            <a:endParaRPr lang="en-US" sz="200" cap="none" dirty="0"/>
          </a:p>
          <a:p>
            <a:pPr algn="l"/>
            <a:br>
              <a:rPr lang="en-US" sz="200" cap="none" dirty="0"/>
            </a:br>
            <a:br>
              <a:rPr lang="en-US" sz="200" cap="none" dirty="0"/>
            </a:br>
            <a:br>
              <a:rPr lang="en-US" sz="200" cap="none" dirty="0"/>
            </a:br>
            <a:br>
              <a:rPr lang="en-US" sz="200" cap="none" dirty="0"/>
            </a:br>
            <a:r>
              <a:rPr lang="en-US" sz="1500" cap="none" dirty="0"/>
              <a:t>Make sure that the advisor information is filled out on every students.  My advise would be to fill it in on one and then make copies.</a:t>
            </a:r>
          </a:p>
          <a:p>
            <a:pPr algn="l"/>
            <a:br>
              <a:rPr lang="en-US" sz="200" cap="none" dirty="0"/>
            </a:br>
            <a:br>
              <a:rPr lang="en-US" sz="200" cap="none" dirty="0"/>
            </a:br>
            <a:br>
              <a:rPr lang="en-US" sz="200" cap="none" dirty="0"/>
            </a:br>
            <a:br>
              <a:rPr lang="en-US" sz="200" cap="none" dirty="0"/>
            </a:br>
            <a:r>
              <a:rPr lang="en-US" sz="1500" cap="none" dirty="0"/>
              <a:t>Make sure you check this box or I will return the form to you.   Also, if the student is 18, please write that in the parent/guardian signature line so I am not emailing and asking.</a:t>
            </a:r>
            <a:br>
              <a:rPr lang="en-US" sz="1500" cap="none" dirty="0"/>
            </a:br>
            <a:endParaRPr lang="en-US" sz="1500" cap="none" dirty="0"/>
          </a:p>
          <a:p>
            <a:pPr algn="l"/>
            <a:r>
              <a:rPr lang="en-US" sz="1500" cap="none" dirty="0"/>
              <a:t>If there are no allergies or medical conditions, please write n/a instead of leaving it blank.</a:t>
            </a:r>
          </a:p>
        </p:txBody>
      </p:sp>
      <p:sp>
        <p:nvSpPr>
          <p:cNvPr id="5" name="Rectangle 4"/>
          <p:cNvSpPr/>
          <p:nvPr/>
        </p:nvSpPr>
        <p:spPr>
          <a:xfrm>
            <a:off x="76200" y="152400"/>
            <a:ext cx="4236745" cy="646331"/>
          </a:xfrm>
          <a:prstGeom prst="rect">
            <a:avLst/>
          </a:prstGeom>
          <a:noFill/>
        </p:spPr>
        <p:txBody>
          <a:bodyPr wrap="square" lIns="91440" tIns="45720" rIns="91440" bIns="45720">
            <a:spAutoFit/>
          </a:bodyPr>
          <a:lstStyle/>
          <a:p>
            <a:pPr algn="ctr"/>
            <a:r>
              <a:rPr lang="en-US" sz="3600" dirty="0">
                <a:ln w="18415" cmpd="sng">
                  <a:solidFill>
                    <a:schemeClr val="accent6">
                      <a:lumMod val="75000"/>
                    </a:schemeClr>
                  </a:solidFill>
                  <a:prstDash val="solid"/>
                </a:ln>
                <a:solidFill>
                  <a:schemeClr val="accent2">
                    <a:lumMod val="60000"/>
                    <a:lumOff val="40000"/>
                  </a:schemeClr>
                </a:solidFill>
                <a:effectLst>
                  <a:outerShdw blurRad="63500" dir="3600000" algn="tl" rotWithShape="0">
                    <a:srgbClr val="000000">
                      <a:alpha val="70000"/>
                    </a:srgbClr>
                  </a:outerShdw>
                </a:effectLst>
              </a:rPr>
              <a:t>Medical Release Form</a:t>
            </a:r>
          </a:p>
        </p:txBody>
      </p:sp>
      <p:pic>
        <p:nvPicPr>
          <p:cNvPr id="3" name="Picture 2"/>
          <p:cNvPicPr>
            <a:picLocks noChangeAspect="1"/>
          </p:cNvPicPr>
          <p:nvPr/>
        </p:nvPicPr>
        <p:blipFill>
          <a:blip r:embed="rId3"/>
          <a:stretch>
            <a:fillRect/>
          </a:stretch>
        </p:blipFill>
        <p:spPr>
          <a:xfrm>
            <a:off x="4191000" y="381000"/>
            <a:ext cx="4724400" cy="6236635"/>
          </a:xfrm>
          <a:prstGeom prst="rect">
            <a:avLst/>
          </a:prstGeom>
        </p:spPr>
      </p:pic>
      <p:sp>
        <p:nvSpPr>
          <p:cNvPr id="2" name="Right Arrow 1"/>
          <p:cNvSpPr/>
          <p:nvPr/>
        </p:nvSpPr>
        <p:spPr>
          <a:xfrm>
            <a:off x="3790220" y="5029200"/>
            <a:ext cx="362680" cy="2286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09600" y="1524000"/>
            <a:ext cx="3352799" cy="4267200"/>
          </a:xfrm>
        </p:spPr>
        <p:txBody>
          <a:bodyPr>
            <a:normAutofit fontScale="92500" lnSpcReduction="10000"/>
          </a:bodyPr>
          <a:lstStyle/>
          <a:p>
            <a:r>
              <a:rPr lang="en-US" sz="2300" cap="none" dirty="0"/>
              <a:t>This paper is important because we expect all students, advisors and guests who attend the HOSA conference to follow these rules.  You are representing our organization while you are attending the conference and we want HOSA to be represented in a positive manner.</a:t>
            </a:r>
          </a:p>
          <a:p>
            <a:endParaRPr lang="en-US" dirty="0"/>
          </a:p>
          <a:p>
            <a:endParaRPr lang="en-US" dirty="0"/>
          </a:p>
        </p:txBody>
      </p:sp>
      <p:sp>
        <p:nvSpPr>
          <p:cNvPr id="5" name="Rectangle 4"/>
          <p:cNvSpPr/>
          <p:nvPr/>
        </p:nvSpPr>
        <p:spPr>
          <a:xfrm>
            <a:off x="228600" y="381000"/>
            <a:ext cx="41148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rgbClr val="7030A0"/>
                  </a:solidFill>
                </a:ln>
                <a:solidFill>
                  <a:srgbClr val="7030A0"/>
                </a:solidFill>
                <a:effectLst>
                  <a:glow rad="101600">
                    <a:schemeClr val="accent1">
                      <a:satMod val="175000"/>
                      <a:alpha val="40000"/>
                    </a:schemeClr>
                  </a:glow>
                  <a:outerShdw blurRad="50800" dist="39000" dir="5460000" algn="tl">
                    <a:srgbClr val="000000">
                      <a:alpha val="38000"/>
                    </a:srgbClr>
                  </a:outerShdw>
                </a:effectLst>
              </a:rPr>
              <a:t>Code of Conduct</a:t>
            </a:r>
          </a:p>
        </p:txBody>
      </p:sp>
      <p:pic>
        <p:nvPicPr>
          <p:cNvPr id="3" name="Picture 2"/>
          <p:cNvPicPr>
            <a:picLocks noChangeAspect="1"/>
          </p:cNvPicPr>
          <p:nvPr/>
        </p:nvPicPr>
        <p:blipFill>
          <a:blip r:embed="rId3"/>
          <a:stretch>
            <a:fillRect/>
          </a:stretch>
        </p:blipFill>
        <p:spPr>
          <a:xfrm>
            <a:off x="4267200" y="228600"/>
            <a:ext cx="4800600" cy="64008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1024</TotalTime>
  <Words>1770</Words>
  <Application>Microsoft Office PowerPoint</Application>
  <PresentationFormat>On-screen Show (4:3)</PresentationFormat>
  <Paragraphs>95</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Tw Cen MT</vt:lpstr>
      <vt:lpstr>Droplet</vt:lpstr>
      <vt:lpstr>Welcome to the  2023 HOSA  Spring Leadership Conference Registration Training</vt:lpstr>
      <vt:lpstr>PowerPoint Presentation</vt:lpstr>
      <vt:lpstr>PowerPoint Presentation</vt:lpstr>
      <vt:lpstr>PowerPoint Presentation</vt:lpstr>
      <vt:lpstr>PowerPoint Presentation</vt:lpstr>
      <vt:lpstr>The following is the paperwork that must be uploaded by the deadline date.  Medical release, code of conduct and a copy of insurance is required for every person attending the conference (students, advisors, guests etc)  please make sure to start filling these out early.  There are issues with snow every year so please plan ahead so your paperwork is not late.  Late paperwork or missing paperwork will result in late fees.</vt:lpstr>
      <vt:lpstr>PowerPoint Presentation</vt:lpstr>
      <vt:lpstr>PowerPoint Presentation</vt:lpstr>
      <vt:lpstr>PowerPoint Presentation</vt:lpstr>
      <vt:lpstr>We need a copy of the front and back of the insurance cards.  If someone does not have insurance, you may get something on school letterhead stating they are covered under school insurance or a letter from the guardians stating that they take full responsibility for the child while they attend the HOSA conference.</vt:lpstr>
      <vt:lpstr>PowerPoint Presentation</vt:lpstr>
      <vt:lpstr>PowerPoint Presentation</vt:lpstr>
      <vt:lpstr>PowerPoint Presentation</vt:lpstr>
      <vt:lpstr>Banquet Seating</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2014 HOSA Spring Conference Registration Training</dc:title>
  <dc:creator>vweaver</dc:creator>
  <cp:lastModifiedBy>Weaver, Vicki - Division of Student Transition and Career Readiness</cp:lastModifiedBy>
  <cp:revision>80</cp:revision>
  <cp:lastPrinted>2018-07-17T13:21:00Z</cp:lastPrinted>
  <dcterms:created xsi:type="dcterms:W3CDTF">2013-02-07T20:38:45Z</dcterms:created>
  <dcterms:modified xsi:type="dcterms:W3CDTF">2022-11-02T14:47:34Z</dcterms:modified>
</cp:coreProperties>
</file>