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comment2.xml" ContentType="application/vnd.openxmlformats-officedocument.presentationml.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368" r:id="rId2"/>
    <p:sldId id="369" r:id="rId3"/>
    <p:sldId id="365" r:id="rId4"/>
    <p:sldId id="345" r:id="rId5"/>
    <p:sldId id="370" r:id="rId6"/>
    <p:sldId id="262" r:id="rId7"/>
    <p:sldId id="372" r:id="rId8"/>
    <p:sldId id="343" r:id="rId9"/>
    <p:sldId id="264" r:id="rId10"/>
    <p:sldId id="366" r:id="rId11"/>
    <p:sldId id="373" r:id="rId12"/>
    <p:sldId id="371" r:id="rId13"/>
    <p:sldId id="374" r:id="rId14"/>
    <p:sldId id="358" r:id="rId15"/>
    <p:sldId id="364" r:id="rId16"/>
    <p:sldId id="352" r:id="rId17"/>
    <p:sldId id="357" r:id="rId18"/>
    <p:sldId id="350" r:id="rId19"/>
    <p:sldId id="355" r:id="rId20"/>
    <p:sldId id="351" r:id="rId21"/>
    <p:sldId id="354" r:id="rId22"/>
    <p:sldId id="353" r:id="rId23"/>
    <p:sldId id="360" r:id="rId24"/>
    <p:sldId id="361" r:id="rId25"/>
    <p:sldId id="362" r:id="rId26"/>
    <p:sldId id="356" r:id="rId27"/>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ich" initials="RF" lastIdx="1" clrIdx="0"/>
  <p:cmAuthor id="1" name="ann bailey" initials="ab" lastIdx="1" clrIdx="1">
    <p:extLst>
      <p:ext uri="{19B8F6BF-5375-455C-9EA6-DF929625EA0E}">
        <p15:presenceInfo xmlns:p15="http://schemas.microsoft.com/office/powerpoint/2012/main" userId="9df94c49a4a4d18e" providerId="Windows Live"/>
      </p:ext>
    </p:extLst>
  </p:cmAuthor>
  <p:cmAuthor id="2" name="Jean Buckner" initials="JB" lastIdx="5" clrIdx="2">
    <p:extLst>
      <p:ext uri="{19B8F6BF-5375-455C-9EA6-DF929625EA0E}">
        <p15:presenceInfo xmlns:p15="http://schemas.microsoft.com/office/powerpoint/2012/main" userId="f1a6a1685858006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70448" autoAdjust="0"/>
  </p:normalViewPr>
  <p:slideViewPr>
    <p:cSldViewPr snapToGrid="0">
      <p:cViewPr varScale="1">
        <p:scale>
          <a:sx n="63" d="100"/>
          <a:sy n="63" d="100"/>
        </p:scale>
        <p:origin x="1608" y="6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8" d="100"/>
          <a:sy n="68" d="100"/>
        </p:scale>
        <p:origin x="3288"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11-14T14:41:36.922" idx="1">
    <p:pos x="10" y="10"/>
    <p:text>Do we have an updated map?</p:text>
    <p:extLst>
      <p:ext uri="{C676402C-5697-4E1C-873F-D02D1690AC5C}">
        <p15:threadingInfo xmlns:p15="http://schemas.microsoft.com/office/powerpoint/2012/main" timeZoneBias="48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2" dt="2019-11-20T14:51:12.704" idx="5">
    <p:pos x="10" y="10"/>
    <p:text>Maybe include other options...deep well??? Tolt? Rather than talk about bathtib</p:text>
    <p:extLst>
      <p:ext uri="{C676402C-5697-4E1C-873F-D02D1690AC5C}">
        <p15:threadingInfo xmlns:p15="http://schemas.microsoft.com/office/powerpoint/2012/main" timeZoneBias="48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lide Number Placeholder 6"/>
          <p:cNvSpPr>
            <a:spLocks noGrp="1"/>
          </p:cNvSpPr>
          <p:nvPr>
            <p:ph type="sldNum" sz="quarter" idx="5"/>
          </p:nvPr>
        </p:nvSpPr>
        <p:spPr>
          <a:xfrm>
            <a:off x="3970938" y="8772669"/>
            <a:ext cx="3037840" cy="463406"/>
          </a:xfrm>
          <a:prstGeom prst="rect">
            <a:avLst/>
          </a:prstGeom>
        </p:spPr>
        <p:txBody>
          <a:bodyPr vert="horz" lIns="91440" tIns="45720" rIns="91440" bIns="45720" rtlCol="0" anchor="b"/>
          <a:lstStyle>
            <a:lvl1pPr algn="r">
              <a:defRPr sz="1200"/>
            </a:lvl1pPr>
          </a:lstStyle>
          <a:p>
            <a:fld id="{0AD1D625-4C77-49F8-9C5E-AEFDC6FA49F5}" type="slidenum">
              <a:rPr lang="en-US" smtClean="0"/>
              <a:t>‹#›</a:t>
            </a:fld>
            <a:endParaRPr lang="en-US" dirty="0"/>
          </a:p>
        </p:txBody>
      </p:sp>
    </p:spTree>
    <p:extLst>
      <p:ext uri="{BB962C8B-B14F-4D97-AF65-F5344CB8AC3E}">
        <p14:creationId xmlns:p14="http://schemas.microsoft.com/office/powerpoint/2010/main" val="37415275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54113"/>
            <a:ext cx="5540375" cy="3116262"/>
          </a:xfrm>
          <a:prstGeom prst="rect">
            <a:avLst/>
          </a:prstGeom>
        </p:spPr>
      </p:sp>
      <p:sp>
        <p:nvSpPr>
          <p:cNvPr id="3" name="Notes Placeholder 2"/>
          <p:cNvSpPr>
            <a:spLocks noGrp="1"/>
          </p:cNvSpPr>
          <p:nvPr>
            <p:ph type="body" idx="1"/>
          </p:nvPr>
        </p:nvSpPr>
        <p:spPr>
          <a:xfrm>
            <a:off x="701040" y="4444861"/>
            <a:ext cx="5608320" cy="3636705"/>
          </a:xfrm>
          <a:prstGeom prst="rect">
            <a:avLst/>
          </a:prstGeom>
        </p:spPr>
        <p:txBody>
          <a:bodyPr/>
          <a:lstStyle/>
          <a:p>
            <a:r>
              <a:rPr lang="en-US" dirty="0"/>
              <a:t>And no WSP or Mitigation Plans BEFORE GOLDER REPORT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FCBEDF-0769-47CF-A88D-4099D4EF4D8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716823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54113"/>
            <a:ext cx="5540375" cy="3116262"/>
          </a:xfrm>
          <a:prstGeom prst="rect">
            <a:avLst/>
          </a:prstGeom>
          <a:noFill/>
          <a:ln w="12700">
            <a:solidFill>
              <a:prstClr val="black"/>
            </a:solidFill>
          </a:ln>
        </p:spPr>
      </p:sp>
      <p:sp>
        <p:nvSpPr>
          <p:cNvPr id="3" name="Notes Placeholder 2"/>
          <p:cNvSpPr>
            <a:spLocks noGrp="1"/>
          </p:cNvSpPr>
          <p:nvPr>
            <p:ph type="body" idx="1"/>
          </p:nvPr>
        </p:nvSpPr>
        <p:spPr>
          <a:xfrm>
            <a:off x="701040" y="4444546"/>
            <a:ext cx="5608320" cy="3637020"/>
          </a:xfrm>
          <a:prstGeom prst="rect">
            <a:avLst/>
          </a:prstGeom>
        </p:spPr>
        <p:txBody>
          <a:bodyPr/>
          <a:lstStyle/>
          <a:p>
            <a:endParaRPr lang="en-US" dirty="0"/>
          </a:p>
        </p:txBody>
      </p:sp>
      <p:sp>
        <p:nvSpPr>
          <p:cNvPr id="4" name="Slide Number Placeholder 3"/>
          <p:cNvSpPr>
            <a:spLocks noGrp="1"/>
          </p:cNvSpPr>
          <p:nvPr>
            <p:ph type="sldNum" sz="quarter" idx="5"/>
          </p:nvPr>
        </p:nvSpPr>
        <p:spPr/>
        <p:txBody>
          <a:bodyPr/>
          <a:lstStyle/>
          <a:p>
            <a:fld id="{0AD1D625-4C77-49F8-9C5E-AEFDC6FA49F5}" type="slidenum">
              <a:rPr lang="en-US" smtClean="0"/>
              <a:t>23</a:t>
            </a:fld>
            <a:endParaRPr lang="en-US" dirty="0"/>
          </a:p>
        </p:txBody>
      </p:sp>
    </p:spTree>
    <p:extLst>
      <p:ext uri="{BB962C8B-B14F-4D97-AF65-F5344CB8AC3E}">
        <p14:creationId xmlns:p14="http://schemas.microsoft.com/office/powerpoint/2010/main" val="15523358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54113"/>
            <a:ext cx="5540375" cy="3116262"/>
          </a:xfrm>
          <a:prstGeom prst="rect">
            <a:avLst/>
          </a:prstGeom>
          <a:noFill/>
          <a:ln w="12700">
            <a:solidFill>
              <a:prstClr val="black"/>
            </a:solidFill>
          </a:ln>
        </p:spPr>
      </p:sp>
      <p:sp>
        <p:nvSpPr>
          <p:cNvPr id="3" name="Notes Placeholder 2"/>
          <p:cNvSpPr>
            <a:spLocks noGrp="1"/>
          </p:cNvSpPr>
          <p:nvPr>
            <p:ph type="body" idx="1"/>
          </p:nvPr>
        </p:nvSpPr>
        <p:spPr>
          <a:xfrm>
            <a:off x="701040" y="4444546"/>
            <a:ext cx="5608320" cy="3637020"/>
          </a:xfrm>
          <a:prstGeom prst="rect">
            <a:avLst/>
          </a:prstGeom>
        </p:spPr>
        <p:txBody>
          <a:bodyPr/>
          <a:lstStyle/>
          <a:p>
            <a:endParaRPr lang="en-US" dirty="0"/>
          </a:p>
        </p:txBody>
      </p:sp>
      <p:sp>
        <p:nvSpPr>
          <p:cNvPr id="4" name="Slide Number Placeholder 3"/>
          <p:cNvSpPr>
            <a:spLocks noGrp="1"/>
          </p:cNvSpPr>
          <p:nvPr>
            <p:ph type="sldNum" sz="quarter" idx="5"/>
          </p:nvPr>
        </p:nvSpPr>
        <p:spPr/>
        <p:txBody>
          <a:bodyPr/>
          <a:lstStyle/>
          <a:p>
            <a:fld id="{0AD1D625-4C77-49F8-9C5E-AEFDC6FA49F5}" type="slidenum">
              <a:rPr lang="en-US" smtClean="0"/>
              <a:t>25</a:t>
            </a:fld>
            <a:endParaRPr lang="en-US" dirty="0"/>
          </a:p>
        </p:txBody>
      </p:sp>
    </p:spTree>
    <p:extLst>
      <p:ext uri="{BB962C8B-B14F-4D97-AF65-F5344CB8AC3E}">
        <p14:creationId xmlns:p14="http://schemas.microsoft.com/office/powerpoint/2010/main" val="33537791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54113"/>
            <a:ext cx="5540375" cy="3116262"/>
          </a:xfrm>
          <a:prstGeom prst="rect">
            <a:avLst/>
          </a:prstGeom>
          <a:noFill/>
          <a:ln w="12700">
            <a:solidFill>
              <a:prstClr val="black"/>
            </a:solidFill>
          </a:ln>
        </p:spPr>
      </p:sp>
      <p:sp>
        <p:nvSpPr>
          <p:cNvPr id="3" name="Notes Placeholder 2"/>
          <p:cNvSpPr>
            <a:spLocks noGrp="1"/>
          </p:cNvSpPr>
          <p:nvPr>
            <p:ph type="body" idx="1"/>
          </p:nvPr>
        </p:nvSpPr>
        <p:spPr>
          <a:xfrm>
            <a:off x="701040" y="4444546"/>
            <a:ext cx="5608320" cy="3637020"/>
          </a:xfrm>
          <a:prstGeom prst="rect">
            <a:avLst/>
          </a:prstGeom>
        </p:spPr>
        <p:txBody>
          <a:bodyPr/>
          <a:lstStyle/>
          <a:p>
            <a:endParaRPr lang="en-US" dirty="0"/>
          </a:p>
        </p:txBody>
      </p:sp>
      <p:sp>
        <p:nvSpPr>
          <p:cNvPr id="4" name="Slide Number Placeholder 3"/>
          <p:cNvSpPr>
            <a:spLocks noGrp="1"/>
          </p:cNvSpPr>
          <p:nvPr>
            <p:ph type="sldNum" sz="quarter" idx="5"/>
          </p:nvPr>
        </p:nvSpPr>
        <p:spPr/>
        <p:txBody>
          <a:bodyPr/>
          <a:lstStyle/>
          <a:p>
            <a:fld id="{0AD1D625-4C77-49F8-9C5E-AEFDC6FA49F5}" type="slidenum">
              <a:rPr lang="en-US" smtClean="0"/>
              <a:t>26</a:t>
            </a:fld>
            <a:endParaRPr lang="en-US" dirty="0"/>
          </a:p>
        </p:txBody>
      </p:sp>
    </p:spTree>
    <p:extLst>
      <p:ext uri="{BB962C8B-B14F-4D97-AF65-F5344CB8AC3E}">
        <p14:creationId xmlns:p14="http://schemas.microsoft.com/office/powerpoint/2010/main" val="59259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54113"/>
            <a:ext cx="5540375" cy="3116262"/>
          </a:xfrm>
          <a:prstGeom prst="rect">
            <a:avLst/>
          </a:prstGeom>
        </p:spPr>
      </p:sp>
      <p:sp>
        <p:nvSpPr>
          <p:cNvPr id="3" name="Notes Placeholder 2"/>
          <p:cNvSpPr>
            <a:spLocks noGrp="1"/>
          </p:cNvSpPr>
          <p:nvPr>
            <p:ph type="body" idx="1"/>
          </p:nvPr>
        </p:nvSpPr>
        <p:spPr>
          <a:xfrm>
            <a:off x="701040" y="4444861"/>
            <a:ext cx="5608320" cy="3636705"/>
          </a:xfrm>
          <a:prstGeom prst="rect">
            <a:avLst/>
          </a:prstGeom>
        </p:spPr>
        <p:txBody>
          <a:bodyPr/>
          <a:lstStyle/>
          <a:p>
            <a:endParaRPr lang="en-US" dirty="0"/>
          </a:p>
        </p:txBody>
      </p:sp>
      <p:sp>
        <p:nvSpPr>
          <p:cNvPr id="4" name="Slide Number Placeholder 3"/>
          <p:cNvSpPr>
            <a:spLocks noGrp="1"/>
          </p:cNvSpPr>
          <p:nvPr>
            <p:ph type="sldNum" sz="quarter" idx="5"/>
          </p:nvPr>
        </p:nvSpPr>
        <p:spPr/>
        <p:txBody>
          <a:bodyPr/>
          <a:lstStyle/>
          <a:p>
            <a:fld id="{0AD1D625-4C77-49F8-9C5E-AEFDC6FA49F5}" type="slidenum">
              <a:rPr lang="en-US" smtClean="0"/>
              <a:t>6</a:t>
            </a:fld>
            <a:endParaRPr lang="en-US" dirty="0"/>
          </a:p>
        </p:txBody>
      </p:sp>
    </p:spTree>
    <p:extLst>
      <p:ext uri="{BB962C8B-B14F-4D97-AF65-F5344CB8AC3E}">
        <p14:creationId xmlns:p14="http://schemas.microsoft.com/office/powerpoint/2010/main" val="13855179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54113"/>
            <a:ext cx="5540375" cy="3116262"/>
          </a:xfrm>
          <a:prstGeom prst="rect">
            <a:avLst/>
          </a:prstGeom>
        </p:spPr>
      </p:sp>
      <p:sp>
        <p:nvSpPr>
          <p:cNvPr id="3" name="Notes Placeholder 2"/>
          <p:cNvSpPr>
            <a:spLocks noGrp="1"/>
          </p:cNvSpPr>
          <p:nvPr>
            <p:ph type="body" idx="1"/>
          </p:nvPr>
        </p:nvSpPr>
        <p:spPr>
          <a:xfrm>
            <a:off x="701040" y="4444861"/>
            <a:ext cx="5608320" cy="3636705"/>
          </a:xfrm>
          <a:prstGeom prst="rect">
            <a:avLst/>
          </a:prstGeom>
        </p:spPr>
        <p:txBody>
          <a:bodyPr/>
          <a:lstStyle/>
          <a:p>
            <a:endParaRPr lang="en-US" dirty="0"/>
          </a:p>
          <a:p>
            <a:r>
              <a:rPr lang="en-US" dirty="0"/>
              <a:t>WHICH SHARES THE VERBIAGE HIGHLIGHTED IN TEAL</a:t>
            </a:r>
          </a:p>
          <a:p>
            <a:endParaRPr lang="en-US" dirty="0"/>
          </a:p>
          <a:p>
            <a:r>
              <a:rPr lang="en-US" dirty="0"/>
              <a:t>North Bend’s Mission/Brand Statement:</a:t>
            </a:r>
          </a:p>
          <a:p>
            <a:endParaRPr lang="en-US" dirty="0"/>
          </a:p>
          <a:p>
            <a:r>
              <a:rPr lang="en-US" sz="1200" b="1" i="0" u="none" strike="noStrike" kern="1200" cap="all" dirty="0">
                <a:solidFill>
                  <a:schemeClr val="tx1"/>
                </a:solidFill>
                <a:effectLst/>
                <a:latin typeface="+mn-lt"/>
                <a:ea typeface="+mn-ea"/>
                <a:cs typeface="+mn-cs"/>
              </a:rPr>
              <a:t>CITY MISSION STATEMENT </a:t>
            </a:r>
            <a:br>
              <a:rPr lang="en-US" sz="1200" b="1" i="0" u="none" strike="noStrike" kern="1200" cap="all" dirty="0">
                <a:solidFill>
                  <a:schemeClr val="tx1"/>
                </a:solidFill>
                <a:effectLst/>
                <a:latin typeface="+mn-lt"/>
                <a:ea typeface="+mn-ea"/>
                <a:cs typeface="+mn-cs"/>
              </a:rPr>
            </a:br>
            <a:endParaRPr lang="en-US" sz="1200" b="1" i="0" u="none" strike="noStrike" kern="1200" cap="all"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mission of the City of North Bend is to create a highly livable community by working in partnership with its citizens to blend and balance the following principles: high levels of police, fire, and emergency medical services; healthy infrastructure; quality public services; all to support a strong local economy and the rural character of the community. </a:t>
            </a:r>
            <a:br>
              <a:rPr lang="en-US" sz="1200" b="0" i="0" kern="1200" dirty="0">
                <a:solidFill>
                  <a:schemeClr val="tx1"/>
                </a:solidFill>
                <a:effectLst/>
                <a:latin typeface="+mn-lt"/>
                <a:ea typeface="+mn-ea"/>
                <a:cs typeface="+mn-cs"/>
              </a:rPr>
            </a:br>
            <a:endParaRPr lang="en-US" sz="1200" b="0" i="0" kern="1200" dirty="0">
              <a:solidFill>
                <a:schemeClr val="tx1"/>
              </a:solidFill>
              <a:effectLst/>
              <a:latin typeface="+mn-lt"/>
              <a:ea typeface="+mn-ea"/>
              <a:cs typeface="+mn-cs"/>
            </a:endParaRPr>
          </a:p>
          <a:p>
            <a:br>
              <a:rPr lang="en-US" sz="1200" b="1" i="0" u="none" strike="noStrike" kern="1200" cap="all" dirty="0">
                <a:solidFill>
                  <a:schemeClr val="tx1"/>
                </a:solidFill>
                <a:effectLst/>
                <a:latin typeface="+mn-lt"/>
                <a:ea typeface="+mn-ea"/>
                <a:cs typeface="+mn-cs"/>
              </a:rPr>
            </a:br>
            <a:r>
              <a:rPr lang="en-US" sz="1200" b="1" i="0" u="none" strike="noStrike" kern="1200" cap="all" dirty="0">
                <a:solidFill>
                  <a:schemeClr val="tx1"/>
                </a:solidFill>
                <a:effectLst/>
                <a:latin typeface="+mn-lt"/>
                <a:ea typeface="+mn-ea"/>
                <a:cs typeface="+mn-cs"/>
              </a:rPr>
              <a:t>CITY BRAND STATEMENT </a:t>
            </a:r>
            <a:br>
              <a:rPr lang="en-US" sz="1200" b="1" i="0" u="none" strike="noStrike" kern="1200" cap="all" dirty="0">
                <a:solidFill>
                  <a:schemeClr val="tx1"/>
                </a:solidFill>
                <a:effectLst/>
                <a:latin typeface="+mn-lt"/>
                <a:ea typeface="+mn-ea"/>
                <a:cs typeface="+mn-cs"/>
              </a:rPr>
            </a:br>
            <a:endParaRPr lang="en-US" sz="1200" b="1" i="0" u="none" strike="noStrike" kern="1200" cap="all"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We are the small town that is creating the premiere outdoor adventure destination in the Puget Sound region. </a:t>
            </a:r>
          </a:p>
          <a:p>
            <a:endParaRPr lang="en-US" dirty="0"/>
          </a:p>
        </p:txBody>
      </p:sp>
      <p:sp>
        <p:nvSpPr>
          <p:cNvPr id="4" name="Slide Number Placeholder 3"/>
          <p:cNvSpPr>
            <a:spLocks noGrp="1"/>
          </p:cNvSpPr>
          <p:nvPr>
            <p:ph type="sldNum" sz="quarter" idx="5"/>
          </p:nvPr>
        </p:nvSpPr>
        <p:spPr/>
        <p:txBody>
          <a:bodyPr/>
          <a:lstStyle/>
          <a:p>
            <a:fld id="{0AD1D625-4C77-49F8-9C5E-AEFDC6FA49F5}" type="slidenum">
              <a:rPr lang="en-US" smtClean="0"/>
              <a:t>8</a:t>
            </a:fld>
            <a:endParaRPr lang="en-US" dirty="0"/>
          </a:p>
        </p:txBody>
      </p:sp>
    </p:spTree>
    <p:extLst>
      <p:ext uri="{BB962C8B-B14F-4D97-AF65-F5344CB8AC3E}">
        <p14:creationId xmlns:p14="http://schemas.microsoft.com/office/powerpoint/2010/main" val="27402364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54113"/>
            <a:ext cx="5540375" cy="3116262"/>
          </a:xfrm>
          <a:prstGeom prst="rect">
            <a:avLst/>
          </a:prstGeom>
        </p:spPr>
      </p:sp>
      <p:sp>
        <p:nvSpPr>
          <p:cNvPr id="3" name="Notes Placeholder 2"/>
          <p:cNvSpPr>
            <a:spLocks noGrp="1"/>
          </p:cNvSpPr>
          <p:nvPr>
            <p:ph type="body" idx="1"/>
          </p:nvPr>
        </p:nvSpPr>
        <p:spPr>
          <a:xfrm>
            <a:off x="701040" y="4444861"/>
            <a:ext cx="5608320" cy="3636705"/>
          </a:xfrm>
          <a:prstGeom prst="rect">
            <a:avLst/>
          </a:prstGeom>
        </p:spPr>
        <p:txBody>
          <a:bodyPr/>
          <a:lstStyle/>
          <a:p>
            <a:endParaRPr lang="en-US" dirty="0"/>
          </a:p>
        </p:txBody>
      </p:sp>
      <p:sp>
        <p:nvSpPr>
          <p:cNvPr id="4" name="Slide Number Placeholder 3"/>
          <p:cNvSpPr>
            <a:spLocks noGrp="1"/>
          </p:cNvSpPr>
          <p:nvPr>
            <p:ph type="sldNum" sz="quarter" idx="5"/>
          </p:nvPr>
        </p:nvSpPr>
        <p:spPr/>
        <p:txBody>
          <a:bodyPr/>
          <a:lstStyle/>
          <a:p>
            <a:fld id="{0AD1D625-4C77-49F8-9C5E-AEFDC6FA49F5}" type="slidenum">
              <a:rPr lang="en-US" smtClean="0"/>
              <a:t>9</a:t>
            </a:fld>
            <a:endParaRPr lang="en-US" dirty="0"/>
          </a:p>
        </p:txBody>
      </p:sp>
    </p:spTree>
    <p:extLst>
      <p:ext uri="{BB962C8B-B14F-4D97-AF65-F5344CB8AC3E}">
        <p14:creationId xmlns:p14="http://schemas.microsoft.com/office/powerpoint/2010/main" val="23846573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54113"/>
            <a:ext cx="5540375" cy="3116262"/>
          </a:xfrm>
          <a:prstGeom prst="rect">
            <a:avLst/>
          </a:prstGeom>
          <a:noFill/>
          <a:ln w="12700">
            <a:solidFill>
              <a:prstClr val="black"/>
            </a:solidFill>
          </a:ln>
        </p:spPr>
      </p:sp>
      <p:sp>
        <p:nvSpPr>
          <p:cNvPr id="3" name="Notes Placeholder 2"/>
          <p:cNvSpPr>
            <a:spLocks noGrp="1"/>
          </p:cNvSpPr>
          <p:nvPr>
            <p:ph type="body" idx="1"/>
          </p:nvPr>
        </p:nvSpPr>
        <p:spPr>
          <a:xfrm>
            <a:off x="701040" y="4444546"/>
            <a:ext cx="5608320" cy="3637020"/>
          </a:xfrm>
          <a:prstGeom prst="rect">
            <a:avLst/>
          </a:prstGeom>
        </p:spPr>
        <p:txBody>
          <a:bodyPr/>
          <a:lstStyle/>
          <a:p>
            <a:endParaRPr lang="en-US" dirty="0"/>
          </a:p>
        </p:txBody>
      </p:sp>
      <p:sp>
        <p:nvSpPr>
          <p:cNvPr id="4" name="Slide Number Placeholder 3"/>
          <p:cNvSpPr>
            <a:spLocks noGrp="1"/>
          </p:cNvSpPr>
          <p:nvPr>
            <p:ph type="sldNum" sz="quarter" idx="5"/>
          </p:nvPr>
        </p:nvSpPr>
        <p:spPr/>
        <p:txBody>
          <a:bodyPr/>
          <a:lstStyle/>
          <a:p>
            <a:fld id="{0AD1D625-4C77-49F8-9C5E-AEFDC6FA49F5}" type="slidenum">
              <a:rPr lang="en-US" smtClean="0"/>
              <a:t>10</a:t>
            </a:fld>
            <a:endParaRPr lang="en-US" dirty="0"/>
          </a:p>
        </p:txBody>
      </p:sp>
    </p:spTree>
    <p:extLst>
      <p:ext uri="{BB962C8B-B14F-4D97-AF65-F5344CB8AC3E}">
        <p14:creationId xmlns:p14="http://schemas.microsoft.com/office/powerpoint/2010/main" val="40484922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54113"/>
            <a:ext cx="5540375" cy="3116262"/>
          </a:xfrm>
          <a:prstGeom prst="rect">
            <a:avLst/>
          </a:prstGeom>
          <a:noFill/>
          <a:ln w="12700">
            <a:solidFill>
              <a:prstClr val="black"/>
            </a:solidFill>
          </a:ln>
        </p:spPr>
      </p:sp>
      <p:sp>
        <p:nvSpPr>
          <p:cNvPr id="3" name="Notes Placeholder 2"/>
          <p:cNvSpPr>
            <a:spLocks noGrp="1"/>
          </p:cNvSpPr>
          <p:nvPr>
            <p:ph type="body" idx="1"/>
          </p:nvPr>
        </p:nvSpPr>
        <p:spPr>
          <a:xfrm>
            <a:off x="701040" y="4444546"/>
            <a:ext cx="5608320" cy="3637020"/>
          </a:xfrm>
          <a:prstGeom prst="rect">
            <a:avLst/>
          </a:prstGeom>
        </p:spPr>
        <p:txBody>
          <a:bodyPr/>
          <a:lstStyle/>
          <a:p>
            <a:endParaRPr lang="en-US" dirty="0"/>
          </a:p>
        </p:txBody>
      </p:sp>
      <p:sp>
        <p:nvSpPr>
          <p:cNvPr id="4" name="Slide Number Placeholder 3"/>
          <p:cNvSpPr>
            <a:spLocks noGrp="1"/>
          </p:cNvSpPr>
          <p:nvPr>
            <p:ph type="sldNum" sz="quarter" idx="5"/>
          </p:nvPr>
        </p:nvSpPr>
        <p:spPr/>
        <p:txBody>
          <a:bodyPr/>
          <a:lstStyle/>
          <a:p>
            <a:fld id="{0AD1D625-4C77-49F8-9C5E-AEFDC6FA49F5}" type="slidenum">
              <a:rPr lang="en-US" smtClean="0"/>
              <a:t>14</a:t>
            </a:fld>
            <a:endParaRPr lang="en-US" dirty="0"/>
          </a:p>
        </p:txBody>
      </p:sp>
    </p:spTree>
    <p:extLst>
      <p:ext uri="{BB962C8B-B14F-4D97-AF65-F5344CB8AC3E}">
        <p14:creationId xmlns:p14="http://schemas.microsoft.com/office/powerpoint/2010/main" val="4118643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54113"/>
            <a:ext cx="5540375" cy="3116262"/>
          </a:xfrm>
          <a:prstGeom prst="rect">
            <a:avLst/>
          </a:prstGeom>
          <a:noFill/>
          <a:ln w="12700">
            <a:solidFill>
              <a:prstClr val="black"/>
            </a:solidFill>
          </a:ln>
        </p:spPr>
      </p:sp>
      <p:sp>
        <p:nvSpPr>
          <p:cNvPr id="3" name="Notes Placeholder 2"/>
          <p:cNvSpPr>
            <a:spLocks noGrp="1"/>
          </p:cNvSpPr>
          <p:nvPr>
            <p:ph type="body" idx="1"/>
          </p:nvPr>
        </p:nvSpPr>
        <p:spPr>
          <a:xfrm>
            <a:off x="701040" y="4444546"/>
            <a:ext cx="5608320" cy="3637020"/>
          </a:xfrm>
          <a:prstGeom prst="rect">
            <a:avLst/>
          </a:prstGeom>
        </p:spPr>
        <p:txBody>
          <a:bodyPr/>
          <a:lstStyle/>
          <a:p>
            <a:endParaRPr lang="en-US" dirty="0"/>
          </a:p>
        </p:txBody>
      </p:sp>
      <p:sp>
        <p:nvSpPr>
          <p:cNvPr id="4" name="Slide Number Placeholder 3"/>
          <p:cNvSpPr>
            <a:spLocks noGrp="1"/>
          </p:cNvSpPr>
          <p:nvPr>
            <p:ph type="sldNum" sz="quarter" idx="5"/>
          </p:nvPr>
        </p:nvSpPr>
        <p:spPr/>
        <p:txBody>
          <a:bodyPr/>
          <a:lstStyle/>
          <a:p>
            <a:fld id="{0AD1D625-4C77-49F8-9C5E-AEFDC6FA49F5}" type="slidenum">
              <a:rPr lang="en-US" smtClean="0"/>
              <a:t>15</a:t>
            </a:fld>
            <a:endParaRPr lang="en-US" dirty="0"/>
          </a:p>
        </p:txBody>
      </p:sp>
    </p:spTree>
    <p:extLst>
      <p:ext uri="{BB962C8B-B14F-4D97-AF65-F5344CB8AC3E}">
        <p14:creationId xmlns:p14="http://schemas.microsoft.com/office/powerpoint/2010/main" val="34399824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54113"/>
            <a:ext cx="5540375" cy="3116262"/>
          </a:xfrm>
          <a:prstGeom prst="rect">
            <a:avLst/>
          </a:prstGeom>
          <a:noFill/>
          <a:ln w="12700">
            <a:solidFill>
              <a:prstClr val="black"/>
            </a:solidFill>
          </a:ln>
        </p:spPr>
      </p:sp>
      <p:sp>
        <p:nvSpPr>
          <p:cNvPr id="3" name="Notes Placeholder 2"/>
          <p:cNvSpPr>
            <a:spLocks noGrp="1"/>
          </p:cNvSpPr>
          <p:nvPr>
            <p:ph type="body" idx="1"/>
          </p:nvPr>
        </p:nvSpPr>
        <p:spPr>
          <a:xfrm>
            <a:off x="701040" y="4444546"/>
            <a:ext cx="5608320" cy="3637020"/>
          </a:xfrm>
          <a:prstGeom prst="rect">
            <a:avLst/>
          </a:prstGeom>
        </p:spPr>
        <p:txBody>
          <a:bodyPr/>
          <a:lstStyle/>
          <a:p>
            <a:endParaRPr lang="en-US" dirty="0"/>
          </a:p>
        </p:txBody>
      </p:sp>
      <p:sp>
        <p:nvSpPr>
          <p:cNvPr id="4" name="Slide Number Placeholder 3"/>
          <p:cNvSpPr>
            <a:spLocks noGrp="1"/>
          </p:cNvSpPr>
          <p:nvPr>
            <p:ph type="sldNum" sz="quarter" idx="5"/>
          </p:nvPr>
        </p:nvSpPr>
        <p:spPr/>
        <p:txBody>
          <a:bodyPr/>
          <a:lstStyle/>
          <a:p>
            <a:fld id="{0AD1D625-4C77-49F8-9C5E-AEFDC6FA49F5}" type="slidenum">
              <a:rPr lang="en-US" smtClean="0"/>
              <a:t>17</a:t>
            </a:fld>
            <a:endParaRPr lang="en-US" dirty="0"/>
          </a:p>
        </p:txBody>
      </p:sp>
    </p:spTree>
    <p:extLst>
      <p:ext uri="{BB962C8B-B14F-4D97-AF65-F5344CB8AC3E}">
        <p14:creationId xmlns:p14="http://schemas.microsoft.com/office/powerpoint/2010/main" val="30601234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54113"/>
            <a:ext cx="5540375" cy="3116262"/>
          </a:xfrm>
          <a:prstGeom prst="rect">
            <a:avLst/>
          </a:prstGeom>
          <a:noFill/>
          <a:ln w="12700">
            <a:solidFill>
              <a:prstClr val="black"/>
            </a:solidFill>
          </a:ln>
        </p:spPr>
      </p:sp>
      <p:sp>
        <p:nvSpPr>
          <p:cNvPr id="3" name="Notes Placeholder 2"/>
          <p:cNvSpPr>
            <a:spLocks noGrp="1"/>
          </p:cNvSpPr>
          <p:nvPr>
            <p:ph type="body" idx="1"/>
          </p:nvPr>
        </p:nvSpPr>
        <p:spPr>
          <a:xfrm>
            <a:off x="701040" y="4444546"/>
            <a:ext cx="5608320" cy="3637020"/>
          </a:xfrm>
          <a:prstGeom prst="rect">
            <a:avLst/>
          </a:prstGeom>
        </p:spPr>
        <p:txBody>
          <a:bodyPr/>
          <a:lstStyle/>
          <a:p>
            <a:endParaRPr lang="en-US" dirty="0"/>
          </a:p>
        </p:txBody>
      </p:sp>
      <p:sp>
        <p:nvSpPr>
          <p:cNvPr id="4" name="Slide Number Placeholder 3"/>
          <p:cNvSpPr>
            <a:spLocks noGrp="1"/>
          </p:cNvSpPr>
          <p:nvPr>
            <p:ph type="sldNum" sz="quarter" idx="5"/>
          </p:nvPr>
        </p:nvSpPr>
        <p:spPr/>
        <p:txBody>
          <a:bodyPr/>
          <a:lstStyle/>
          <a:p>
            <a:fld id="{0AD1D625-4C77-49F8-9C5E-AEFDC6FA49F5}" type="slidenum">
              <a:rPr lang="en-US" smtClean="0"/>
              <a:t>22</a:t>
            </a:fld>
            <a:endParaRPr lang="en-US" dirty="0"/>
          </a:p>
        </p:txBody>
      </p:sp>
    </p:spTree>
    <p:extLst>
      <p:ext uri="{BB962C8B-B14F-4D97-AF65-F5344CB8AC3E}">
        <p14:creationId xmlns:p14="http://schemas.microsoft.com/office/powerpoint/2010/main" val="39876982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4F7C19-D6A3-4F28-B96A-6BB857BFCA0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3882389-9CD0-4C05-9DEC-DCBBB77541D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2963326-88AC-4FDF-846C-5B2D46D7914F}"/>
              </a:ext>
            </a:extLst>
          </p:cNvPr>
          <p:cNvSpPr>
            <a:spLocks noGrp="1"/>
          </p:cNvSpPr>
          <p:nvPr>
            <p:ph type="dt" sz="half" idx="10"/>
          </p:nvPr>
        </p:nvSpPr>
        <p:spPr/>
        <p:txBody>
          <a:bodyPr/>
          <a:lstStyle/>
          <a:p>
            <a:fld id="{7337100E-F566-4156-8D04-64EDD946F47B}" type="datetime1">
              <a:rPr lang="en-US" smtClean="0"/>
              <a:t>11/21/2019</a:t>
            </a:fld>
            <a:endParaRPr lang="en-US" dirty="0"/>
          </a:p>
        </p:txBody>
      </p:sp>
      <p:sp>
        <p:nvSpPr>
          <p:cNvPr id="5" name="Footer Placeholder 4">
            <a:extLst>
              <a:ext uri="{FF2B5EF4-FFF2-40B4-BE49-F238E27FC236}">
                <a16:creationId xmlns:a16="http://schemas.microsoft.com/office/drawing/2014/main" id="{1E722EB2-5B03-4B94-89AC-45F760339666}"/>
              </a:ext>
            </a:extLst>
          </p:cNvPr>
          <p:cNvSpPr>
            <a:spLocks noGrp="1"/>
          </p:cNvSpPr>
          <p:nvPr>
            <p:ph type="ftr" sz="quarter" idx="11"/>
          </p:nvPr>
        </p:nvSpPr>
        <p:spPr/>
        <p:txBody>
          <a:bodyPr/>
          <a:lstStyle/>
          <a:p>
            <a:r>
              <a:rPr lang="en-US" dirty="0"/>
              <a:t>FRIENDS OF THE SNOQUALMIE VALLEY TRAIL AND RIVER</a:t>
            </a:r>
          </a:p>
        </p:txBody>
      </p:sp>
      <p:sp>
        <p:nvSpPr>
          <p:cNvPr id="6" name="Slide Number Placeholder 5">
            <a:extLst>
              <a:ext uri="{FF2B5EF4-FFF2-40B4-BE49-F238E27FC236}">
                <a16:creationId xmlns:a16="http://schemas.microsoft.com/office/drawing/2014/main" id="{95486542-0653-4C99-A609-D1FE3E19E592}"/>
              </a:ext>
            </a:extLst>
          </p:cNvPr>
          <p:cNvSpPr>
            <a:spLocks noGrp="1"/>
          </p:cNvSpPr>
          <p:nvPr>
            <p:ph type="sldNum" sz="quarter" idx="12"/>
          </p:nvPr>
        </p:nvSpPr>
        <p:spPr/>
        <p:txBody>
          <a:bodyPr/>
          <a:lstStyle/>
          <a:p>
            <a:fld id="{D7189009-96C5-4A68-958D-1B785670F318}" type="slidenum">
              <a:rPr lang="en-US" smtClean="0"/>
              <a:t>‹#›</a:t>
            </a:fld>
            <a:endParaRPr lang="en-US" dirty="0"/>
          </a:p>
        </p:txBody>
      </p:sp>
    </p:spTree>
    <p:extLst>
      <p:ext uri="{BB962C8B-B14F-4D97-AF65-F5344CB8AC3E}">
        <p14:creationId xmlns:p14="http://schemas.microsoft.com/office/powerpoint/2010/main" val="31985153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3B33A-D888-4BD3-8F5A-8CEE7D14B2F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3C215E1-4616-4B6B-81D2-DDD82259C99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2012CE-F20F-45F8-8AEF-BFBC36519B7A}"/>
              </a:ext>
            </a:extLst>
          </p:cNvPr>
          <p:cNvSpPr>
            <a:spLocks noGrp="1"/>
          </p:cNvSpPr>
          <p:nvPr>
            <p:ph type="dt" sz="half" idx="10"/>
          </p:nvPr>
        </p:nvSpPr>
        <p:spPr/>
        <p:txBody>
          <a:bodyPr/>
          <a:lstStyle/>
          <a:p>
            <a:fld id="{7705A445-1964-4B37-BB0C-79644017038C}" type="datetime1">
              <a:rPr lang="en-US" smtClean="0"/>
              <a:t>11/21/2019</a:t>
            </a:fld>
            <a:endParaRPr lang="en-US" dirty="0"/>
          </a:p>
        </p:txBody>
      </p:sp>
      <p:sp>
        <p:nvSpPr>
          <p:cNvPr id="5" name="Footer Placeholder 4">
            <a:extLst>
              <a:ext uri="{FF2B5EF4-FFF2-40B4-BE49-F238E27FC236}">
                <a16:creationId xmlns:a16="http://schemas.microsoft.com/office/drawing/2014/main" id="{24EE266A-E272-43A7-81EC-67A9ED21DDDD}"/>
              </a:ext>
            </a:extLst>
          </p:cNvPr>
          <p:cNvSpPr>
            <a:spLocks noGrp="1"/>
          </p:cNvSpPr>
          <p:nvPr>
            <p:ph type="ftr" sz="quarter" idx="11"/>
          </p:nvPr>
        </p:nvSpPr>
        <p:spPr/>
        <p:txBody>
          <a:bodyPr/>
          <a:lstStyle/>
          <a:p>
            <a:r>
              <a:rPr lang="en-US" dirty="0"/>
              <a:t>FRIENDS OF THE SNOQUALMIE VALLEY TRAIL AND RIVER</a:t>
            </a:r>
          </a:p>
        </p:txBody>
      </p:sp>
      <p:sp>
        <p:nvSpPr>
          <p:cNvPr id="6" name="Slide Number Placeholder 5">
            <a:extLst>
              <a:ext uri="{FF2B5EF4-FFF2-40B4-BE49-F238E27FC236}">
                <a16:creationId xmlns:a16="http://schemas.microsoft.com/office/drawing/2014/main" id="{A338626B-C8FF-4767-B484-527D97CFE93E}"/>
              </a:ext>
            </a:extLst>
          </p:cNvPr>
          <p:cNvSpPr>
            <a:spLocks noGrp="1"/>
          </p:cNvSpPr>
          <p:nvPr>
            <p:ph type="sldNum" sz="quarter" idx="12"/>
          </p:nvPr>
        </p:nvSpPr>
        <p:spPr/>
        <p:txBody>
          <a:bodyPr/>
          <a:lstStyle/>
          <a:p>
            <a:fld id="{D7189009-96C5-4A68-958D-1B785670F318}" type="slidenum">
              <a:rPr lang="en-US" smtClean="0"/>
              <a:t>‹#›</a:t>
            </a:fld>
            <a:endParaRPr lang="en-US" dirty="0"/>
          </a:p>
        </p:txBody>
      </p:sp>
    </p:spTree>
    <p:extLst>
      <p:ext uri="{BB962C8B-B14F-4D97-AF65-F5344CB8AC3E}">
        <p14:creationId xmlns:p14="http://schemas.microsoft.com/office/powerpoint/2010/main" val="17607342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0F1CFEF-2056-4AC3-B722-A7D022BE620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3E6A2CF-6918-4560-B790-20DD0ACB233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C6BED6-35CD-49B2-9583-EB2803CFE87C}"/>
              </a:ext>
            </a:extLst>
          </p:cNvPr>
          <p:cNvSpPr>
            <a:spLocks noGrp="1"/>
          </p:cNvSpPr>
          <p:nvPr>
            <p:ph type="dt" sz="half" idx="10"/>
          </p:nvPr>
        </p:nvSpPr>
        <p:spPr/>
        <p:txBody>
          <a:bodyPr/>
          <a:lstStyle/>
          <a:p>
            <a:fld id="{8C40865B-EC3D-45D4-9015-A0845E2A6EB5}" type="datetime1">
              <a:rPr lang="en-US" smtClean="0"/>
              <a:t>11/21/2019</a:t>
            </a:fld>
            <a:endParaRPr lang="en-US" dirty="0"/>
          </a:p>
        </p:txBody>
      </p:sp>
      <p:sp>
        <p:nvSpPr>
          <p:cNvPr id="5" name="Footer Placeholder 4">
            <a:extLst>
              <a:ext uri="{FF2B5EF4-FFF2-40B4-BE49-F238E27FC236}">
                <a16:creationId xmlns:a16="http://schemas.microsoft.com/office/drawing/2014/main" id="{23657542-E57A-4ADC-8925-AF5881985C40}"/>
              </a:ext>
            </a:extLst>
          </p:cNvPr>
          <p:cNvSpPr>
            <a:spLocks noGrp="1"/>
          </p:cNvSpPr>
          <p:nvPr>
            <p:ph type="ftr" sz="quarter" idx="11"/>
          </p:nvPr>
        </p:nvSpPr>
        <p:spPr/>
        <p:txBody>
          <a:bodyPr/>
          <a:lstStyle/>
          <a:p>
            <a:r>
              <a:rPr lang="en-US" dirty="0"/>
              <a:t>FRIENDS OF THE SNOQUALMIE VALLEY TRAIL AND RIVER</a:t>
            </a:r>
          </a:p>
        </p:txBody>
      </p:sp>
      <p:sp>
        <p:nvSpPr>
          <p:cNvPr id="6" name="Slide Number Placeholder 5">
            <a:extLst>
              <a:ext uri="{FF2B5EF4-FFF2-40B4-BE49-F238E27FC236}">
                <a16:creationId xmlns:a16="http://schemas.microsoft.com/office/drawing/2014/main" id="{6A17B1B1-36B8-4DA8-81A7-A20C7108215D}"/>
              </a:ext>
            </a:extLst>
          </p:cNvPr>
          <p:cNvSpPr>
            <a:spLocks noGrp="1"/>
          </p:cNvSpPr>
          <p:nvPr>
            <p:ph type="sldNum" sz="quarter" idx="12"/>
          </p:nvPr>
        </p:nvSpPr>
        <p:spPr/>
        <p:txBody>
          <a:bodyPr/>
          <a:lstStyle/>
          <a:p>
            <a:fld id="{D7189009-96C5-4A68-958D-1B785670F318}" type="slidenum">
              <a:rPr lang="en-US" smtClean="0"/>
              <a:t>‹#›</a:t>
            </a:fld>
            <a:endParaRPr lang="en-US" dirty="0"/>
          </a:p>
        </p:txBody>
      </p:sp>
    </p:spTree>
    <p:extLst>
      <p:ext uri="{BB962C8B-B14F-4D97-AF65-F5344CB8AC3E}">
        <p14:creationId xmlns:p14="http://schemas.microsoft.com/office/powerpoint/2010/main" val="29650685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30348-275C-4C51-87E4-C2D34C14DD0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8D7A6B2-5E8F-4068-8A8F-55492913219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D9B95C-33B2-476B-9891-88A4253EDB2C}"/>
              </a:ext>
            </a:extLst>
          </p:cNvPr>
          <p:cNvSpPr>
            <a:spLocks noGrp="1"/>
          </p:cNvSpPr>
          <p:nvPr>
            <p:ph type="dt" sz="half" idx="10"/>
          </p:nvPr>
        </p:nvSpPr>
        <p:spPr/>
        <p:txBody>
          <a:bodyPr/>
          <a:lstStyle/>
          <a:p>
            <a:fld id="{58EE1A79-F9DE-44D4-A17C-40C47CD41C57}" type="datetime1">
              <a:rPr lang="en-US" smtClean="0"/>
              <a:t>11/21/2019</a:t>
            </a:fld>
            <a:endParaRPr lang="en-US" dirty="0"/>
          </a:p>
        </p:txBody>
      </p:sp>
      <p:sp>
        <p:nvSpPr>
          <p:cNvPr id="5" name="Footer Placeholder 4">
            <a:extLst>
              <a:ext uri="{FF2B5EF4-FFF2-40B4-BE49-F238E27FC236}">
                <a16:creationId xmlns:a16="http://schemas.microsoft.com/office/drawing/2014/main" id="{878A5490-FC55-4F26-812E-468F4C34FA01}"/>
              </a:ext>
            </a:extLst>
          </p:cNvPr>
          <p:cNvSpPr>
            <a:spLocks noGrp="1"/>
          </p:cNvSpPr>
          <p:nvPr>
            <p:ph type="ftr" sz="quarter" idx="11"/>
          </p:nvPr>
        </p:nvSpPr>
        <p:spPr/>
        <p:txBody>
          <a:bodyPr/>
          <a:lstStyle/>
          <a:p>
            <a:r>
              <a:rPr lang="en-US" dirty="0"/>
              <a:t>FRIENDS OF THE SNOQUALMIE VALLEY TRAIL AND RIVER</a:t>
            </a:r>
          </a:p>
        </p:txBody>
      </p:sp>
      <p:sp>
        <p:nvSpPr>
          <p:cNvPr id="6" name="Slide Number Placeholder 5">
            <a:extLst>
              <a:ext uri="{FF2B5EF4-FFF2-40B4-BE49-F238E27FC236}">
                <a16:creationId xmlns:a16="http://schemas.microsoft.com/office/drawing/2014/main" id="{699DE382-ABA4-4A2D-802B-EACB87EDA33A}"/>
              </a:ext>
            </a:extLst>
          </p:cNvPr>
          <p:cNvSpPr>
            <a:spLocks noGrp="1"/>
          </p:cNvSpPr>
          <p:nvPr>
            <p:ph type="sldNum" sz="quarter" idx="12"/>
          </p:nvPr>
        </p:nvSpPr>
        <p:spPr/>
        <p:txBody>
          <a:bodyPr/>
          <a:lstStyle/>
          <a:p>
            <a:fld id="{D7189009-96C5-4A68-958D-1B785670F318}" type="slidenum">
              <a:rPr lang="en-US" smtClean="0"/>
              <a:t>‹#›</a:t>
            </a:fld>
            <a:endParaRPr lang="en-US" dirty="0"/>
          </a:p>
        </p:txBody>
      </p:sp>
    </p:spTree>
    <p:extLst>
      <p:ext uri="{BB962C8B-B14F-4D97-AF65-F5344CB8AC3E}">
        <p14:creationId xmlns:p14="http://schemas.microsoft.com/office/powerpoint/2010/main" val="9519297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69DDF-44D6-4E79-965B-74C1A1ACBFD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076BE69-097E-416E-B748-5717381F564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73119CD-89D5-4B58-9571-6ABDE55012CB}"/>
              </a:ext>
            </a:extLst>
          </p:cNvPr>
          <p:cNvSpPr>
            <a:spLocks noGrp="1"/>
          </p:cNvSpPr>
          <p:nvPr>
            <p:ph type="dt" sz="half" idx="10"/>
          </p:nvPr>
        </p:nvSpPr>
        <p:spPr/>
        <p:txBody>
          <a:bodyPr/>
          <a:lstStyle/>
          <a:p>
            <a:fld id="{5468D423-8336-484F-8546-599AA432EA2C}" type="datetime1">
              <a:rPr lang="en-US" smtClean="0"/>
              <a:t>11/21/2019</a:t>
            </a:fld>
            <a:endParaRPr lang="en-US" dirty="0"/>
          </a:p>
        </p:txBody>
      </p:sp>
      <p:sp>
        <p:nvSpPr>
          <p:cNvPr id="5" name="Footer Placeholder 4">
            <a:extLst>
              <a:ext uri="{FF2B5EF4-FFF2-40B4-BE49-F238E27FC236}">
                <a16:creationId xmlns:a16="http://schemas.microsoft.com/office/drawing/2014/main" id="{23FFB28C-C5BA-439D-AF45-22C51CC8A553}"/>
              </a:ext>
            </a:extLst>
          </p:cNvPr>
          <p:cNvSpPr>
            <a:spLocks noGrp="1"/>
          </p:cNvSpPr>
          <p:nvPr>
            <p:ph type="ftr" sz="quarter" idx="11"/>
          </p:nvPr>
        </p:nvSpPr>
        <p:spPr/>
        <p:txBody>
          <a:bodyPr/>
          <a:lstStyle/>
          <a:p>
            <a:r>
              <a:rPr lang="en-US" dirty="0"/>
              <a:t>FRIENDS OF THE SNOQUALMIE VALLEY TRAIL AND RIVER</a:t>
            </a:r>
          </a:p>
        </p:txBody>
      </p:sp>
      <p:sp>
        <p:nvSpPr>
          <p:cNvPr id="6" name="Slide Number Placeholder 5">
            <a:extLst>
              <a:ext uri="{FF2B5EF4-FFF2-40B4-BE49-F238E27FC236}">
                <a16:creationId xmlns:a16="http://schemas.microsoft.com/office/drawing/2014/main" id="{607968CD-1648-4314-A7CD-484F3E0ADF91}"/>
              </a:ext>
            </a:extLst>
          </p:cNvPr>
          <p:cNvSpPr>
            <a:spLocks noGrp="1"/>
          </p:cNvSpPr>
          <p:nvPr>
            <p:ph type="sldNum" sz="quarter" idx="12"/>
          </p:nvPr>
        </p:nvSpPr>
        <p:spPr/>
        <p:txBody>
          <a:bodyPr/>
          <a:lstStyle/>
          <a:p>
            <a:fld id="{D7189009-96C5-4A68-958D-1B785670F318}" type="slidenum">
              <a:rPr lang="en-US" smtClean="0"/>
              <a:t>‹#›</a:t>
            </a:fld>
            <a:endParaRPr lang="en-US" dirty="0"/>
          </a:p>
        </p:txBody>
      </p:sp>
    </p:spTree>
    <p:extLst>
      <p:ext uri="{BB962C8B-B14F-4D97-AF65-F5344CB8AC3E}">
        <p14:creationId xmlns:p14="http://schemas.microsoft.com/office/powerpoint/2010/main" val="11783391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0F9E12-3066-4EEA-93C2-03A7199E75F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EC97C63-F9D8-44AC-81EC-E7EF27FFE08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517C06D-7FA8-41CE-84F5-803F540FC18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0BBCF50-98E2-4C02-A096-ADE8A7CA341B}"/>
              </a:ext>
            </a:extLst>
          </p:cNvPr>
          <p:cNvSpPr>
            <a:spLocks noGrp="1"/>
          </p:cNvSpPr>
          <p:nvPr>
            <p:ph type="dt" sz="half" idx="10"/>
          </p:nvPr>
        </p:nvSpPr>
        <p:spPr/>
        <p:txBody>
          <a:bodyPr/>
          <a:lstStyle/>
          <a:p>
            <a:fld id="{CC219B26-5E9D-4A07-A4D1-F0D1DE743C40}" type="datetime1">
              <a:rPr lang="en-US" smtClean="0"/>
              <a:t>11/21/2019</a:t>
            </a:fld>
            <a:endParaRPr lang="en-US" dirty="0"/>
          </a:p>
        </p:txBody>
      </p:sp>
      <p:sp>
        <p:nvSpPr>
          <p:cNvPr id="6" name="Footer Placeholder 5">
            <a:extLst>
              <a:ext uri="{FF2B5EF4-FFF2-40B4-BE49-F238E27FC236}">
                <a16:creationId xmlns:a16="http://schemas.microsoft.com/office/drawing/2014/main" id="{91578FC8-05EE-431C-BAF5-F5069C622DD7}"/>
              </a:ext>
            </a:extLst>
          </p:cNvPr>
          <p:cNvSpPr>
            <a:spLocks noGrp="1"/>
          </p:cNvSpPr>
          <p:nvPr>
            <p:ph type="ftr" sz="quarter" idx="11"/>
          </p:nvPr>
        </p:nvSpPr>
        <p:spPr/>
        <p:txBody>
          <a:bodyPr/>
          <a:lstStyle/>
          <a:p>
            <a:r>
              <a:rPr lang="en-US" dirty="0"/>
              <a:t>FRIENDS OF THE SNOQUALMIE VALLEY TRAIL AND RIVER</a:t>
            </a:r>
          </a:p>
        </p:txBody>
      </p:sp>
      <p:sp>
        <p:nvSpPr>
          <p:cNvPr id="7" name="Slide Number Placeholder 6">
            <a:extLst>
              <a:ext uri="{FF2B5EF4-FFF2-40B4-BE49-F238E27FC236}">
                <a16:creationId xmlns:a16="http://schemas.microsoft.com/office/drawing/2014/main" id="{DE7120EC-9A15-4B92-85E4-EA97B2673291}"/>
              </a:ext>
            </a:extLst>
          </p:cNvPr>
          <p:cNvSpPr>
            <a:spLocks noGrp="1"/>
          </p:cNvSpPr>
          <p:nvPr>
            <p:ph type="sldNum" sz="quarter" idx="12"/>
          </p:nvPr>
        </p:nvSpPr>
        <p:spPr/>
        <p:txBody>
          <a:bodyPr/>
          <a:lstStyle/>
          <a:p>
            <a:fld id="{D7189009-96C5-4A68-958D-1B785670F318}" type="slidenum">
              <a:rPr lang="en-US" smtClean="0"/>
              <a:t>‹#›</a:t>
            </a:fld>
            <a:endParaRPr lang="en-US" dirty="0"/>
          </a:p>
        </p:txBody>
      </p:sp>
    </p:spTree>
    <p:extLst>
      <p:ext uri="{BB962C8B-B14F-4D97-AF65-F5344CB8AC3E}">
        <p14:creationId xmlns:p14="http://schemas.microsoft.com/office/powerpoint/2010/main" val="547667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D2F70-1A1D-4780-99C4-10746C5AC31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F4BBFA5-65B4-448A-8C27-E0797F7A3B7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6CD8446-6CC2-4F5B-B66A-C2401023B87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29EE566-E812-4791-BACE-A9B870860CD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3E2558C-4ED6-43AE-9835-BE5491D5206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7F226B9-6472-4737-AB06-DE8000D2D40F}"/>
              </a:ext>
            </a:extLst>
          </p:cNvPr>
          <p:cNvSpPr>
            <a:spLocks noGrp="1"/>
          </p:cNvSpPr>
          <p:nvPr>
            <p:ph type="dt" sz="half" idx="10"/>
          </p:nvPr>
        </p:nvSpPr>
        <p:spPr/>
        <p:txBody>
          <a:bodyPr/>
          <a:lstStyle/>
          <a:p>
            <a:fld id="{3A46C184-7C67-41C5-8D51-4E85F6CA6EED}" type="datetime1">
              <a:rPr lang="en-US" smtClean="0"/>
              <a:t>11/21/2019</a:t>
            </a:fld>
            <a:endParaRPr lang="en-US" dirty="0"/>
          </a:p>
        </p:txBody>
      </p:sp>
      <p:sp>
        <p:nvSpPr>
          <p:cNvPr id="8" name="Footer Placeholder 7">
            <a:extLst>
              <a:ext uri="{FF2B5EF4-FFF2-40B4-BE49-F238E27FC236}">
                <a16:creationId xmlns:a16="http://schemas.microsoft.com/office/drawing/2014/main" id="{D580C8A9-8504-436C-82BB-9731D30F76FE}"/>
              </a:ext>
            </a:extLst>
          </p:cNvPr>
          <p:cNvSpPr>
            <a:spLocks noGrp="1"/>
          </p:cNvSpPr>
          <p:nvPr>
            <p:ph type="ftr" sz="quarter" idx="11"/>
          </p:nvPr>
        </p:nvSpPr>
        <p:spPr/>
        <p:txBody>
          <a:bodyPr/>
          <a:lstStyle/>
          <a:p>
            <a:r>
              <a:rPr lang="en-US" dirty="0"/>
              <a:t>FRIENDS OF THE SNOQUALMIE VALLEY TRAIL AND RIVER</a:t>
            </a:r>
          </a:p>
        </p:txBody>
      </p:sp>
      <p:sp>
        <p:nvSpPr>
          <p:cNvPr id="9" name="Slide Number Placeholder 8">
            <a:extLst>
              <a:ext uri="{FF2B5EF4-FFF2-40B4-BE49-F238E27FC236}">
                <a16:creationId xmlns:a16="http://schemas.microsoft.com/office/drawing/2014/main" id="{4366C831-5240-45FB-873D-4F212CE7F64B}"/>
              </a:ext>
            </a:extLst>
          </p:cNvPr>
          <p:cNvSpPr>
            <a:spLocks noGrp="1"/>
          </p:cNvSpPr>
          <p:nvPr>
            <p:ph type="sldNum" sz="quarter" idx="12"/>
          </p:nvPr>
        </p:nvSpPr>
        <p:spPr/>
        <p:txBody>
          <a:bodyPr/>
          <a:lstStyle/>
          <a:p>
            <a:fld id="{D7189009-96C5-4A68-958D-1B785670F318}" type="slidenum">
              <a:rPr lang="en-US" smtClean="0"/>
              <a:t>‹#›</a:t>
            </a:fld>
            <a:endParaRPr lang="en-US" dirty="0"/>
          </a:p>
        </p:txBody>
      </p:sp>
    </p:spTree>
    <p:extLst>
      <p:ext uri="{BB962C8B-B14F-4D97-AF65-F5344CB8AC3E}">
        <p14:creationId xmlns:p14="http://schemas.microsoft.com/office/powerpoint/2010/main" val="30720090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AC0EB-2F90-4B22-BC82-3B09D27B24C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EAEF059-1934-4C36-9954-8B1016FF9FFC}"/>
              </a:ext>
            </a:extLst>
          </p:cNvPr>
          <p:cNvSpPr>
            <a:spLocks noGrp="1"/>
          </p:cNvSpPr>
          <p:nvPr>
            <p:ph type="dt" sz="half" idx="10"/>
          </p:nvPr>
        </p:nvSpPr>
        <p:spPr/>
        <p:txBody>
          <a:bodyPr/>
          <a:lstStyle/>
          <a:p>
            <a:fld id="{28AE5883-A32D-4C34-8FA7-53D41A3A73D3}" type="datetime1">
              <a:rPr lang="en-US" smtClean="0"/>
              <a:t>11/21/2019</a:t>
            </a:fld>
            <a:endParaRPr lang="en-US" dirty="0"/>
          </a:p>
        </p:txBody>
      </p:sp>
      <p:sp>
        <p:nvSpPr>
          <p:cNvPr id="4" name="Footer Placeholder 3">
            <a:extLst>
              <a:ext uri="{FF2B5EF4-FFF2-40B4-BE49-F238E27FC236}">
                <a16:creationId xmlns:a16="http://schemas.microsoft.com/office/drawing/2014/main" id="{21FDF6B2-6F14-402B-86AE-8D16DB5968F1}"/>
              </a:ext>
            </a:extLst>
          </p:cNvPr>
          <p:cNvSpPr>
            <a:spLocks noGrp="1"/>
          </p:cNvSpPr>
          <p:nvPr>
            <p:ph type="ftr" sz="quarter" idx="11"/>
          </p:nvPr>
        </p:nvSpPr>
        <p:spPr/>
        <p:txBody>
          <a:bodyPr/>
          <a:lstStyle/>
          <a:p>
            <a:r>
              <a:rPr lang="en-US" dirty="0"/>
              <a:t>FRIENDS OF THE SNOQUALMIE VALLEY TRAIL AND RIVER</a:t>
            </a:r>
          </a:p>
        </p:txBody>
      </p:sp>
      <p:sp>
        <p:nvSpPr>
          <p:cNvPr id="5" name="Slide Number Placeholder 4">
            <a:extLst>
              <a:ext uri="{FF2B5EF4-FFF2-40B4-BE49-F238E27FC236}">
                <a16:creationId xmlns:a16="http://schemas.microsoft.com/office/drawing/2014/main" id="{D4EEA75C-76CB-449B-B50D-80DB8DEC079D}"/>
              </a:ext>
            </a:extLst>
          </p:cNvPr>
          <p:cNvSpPr>
            <a:spLocks noGrp="1"/>
          </p:cNvSpPr>
          <p:nvPr>
            <p:ph type="sldNum" sz="quarter" idx="12"/>
          </p:nvPr>
        </p:nvSpPr>
        <p:spPr/>
        <p:txBody>
          <a:bodyPr/>
          <a:lstStyle/>
          <a:p>
            <a:fld id="{D7189009-96C5-4A68-958D-1B785670F318}" type="slidenum">
              <a:rPr lang="en-US" smtClean="0"/>
              <a:t>‹#›</a:t>
            </a:fld>
            <a:endParaRPr lang="en-US" dirty="0"/>
          </a:p>
        </p:txBody>
      </p:sp>
    </p:spTree>
    <p:extLst>
      <p:ext uri="{BB962C8B-B14F-4D97-AF65-F5344CB8AC3E}">
        <p14:creationId xmlns:p14="http://schemas.microsoft.com/office/powerpoint/2010/main" val="3041534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7A8C8E1-B3B7-4AC9-AC77-7D25C3EC5BD8}"/>
              </a:ext>
            </a:extLst>
          </p:cNvPr>
          <p:cNvSpPr>
            <a:spLocks noGrp="1"/>
          </p:cNvSpPr>
          <p:nvPr>
            <p:ph type="dt" sz="half" idx="10"/>
          </p:nvPr>
        </p:nvSpPr>
        <p:spPr/>
        <p:txBody>
          <a:bodyPr/>
          <a:lstStyle/>
          <a:p>
            <a:fld id="{73512701-EEBE-4FD5-B908-84D46EBA5445}" type="datetime1">
              <a:rPr lang="en-US" smtClean="0"/>
              <a:t>11/21/2019</a:t>
            </a:fld>
            <a:endParaRPr lang="en-US" dirty="0"/>
          </a:p>
        </p:txBody>
      </p:sp>
      <p:sp>
        <p:nvSpPr>
          <p:cNvPr id="3" name="Footer Placeholder 2">
            <a:extLst>
              <a:ext uri="{FF2B5EF4-FFF2-40B4-BE49-F238E27FC236}">
                <a16:creationId xmlns:a16="http://schemas.microsoft.com/office/drawing/2014/main" id="{01756F39-BE3D-4297-B022-70F1F4CD7B93}"/>
              </a:ext>
            </a:extLst>
          </p:cNvPr>
          <p:cNvSpPr>
            <a:spLocks noGrp="1"/>
          </p:cNvSpPr>
          <p:nvPr>
            <p:ph type="ftr" sz="quarter" idx="11"/>
          </p:nvPr>
        </p:nvSpPr>
        <p:spPr/>
        <p:txBody>
          <a:bodyPr/>
          <a:lstStyle/>
          <a:p>
            <a:r>
              <a:rPr lang="en-US" dirty="0"/>
              <a:t>FRIENDS OF THE SNOQUALMIE VALLEY TRAIL AND RIVER</a:t>
            </a:r>
          </a:p>
        </p:txBody>
      </p:sp>
      <p:sp>
        <p:nvSpPr>
          <p:cNvPr id="4" name="Slide Number Placeholder 3">
            <a:extLst>
              <a:ext uri="{FF2B5EF4-FFF2-40B4-BE49-F238E27FC236}">
                <a16:creationId xmlns:a16="http://schemas.microsoft.com/office/drawing/2014/main" id="{758EAC29-8945-46F2-97A3-BF20F7CCED31}"/>
              </a:ext>
            </a:extLst>
          </p:cNvPr>
          <p:cNvSpPr>
            <a:spLocks noGrp="1"/>
          </p:cNvSpPr>
          <p:nvPr>
            <p:ph type="sldNum" sz="quarter" idx="12"/>
          </p:nvPr>
        </p:nvSpPr>
        <p:spPr/>
        <p:txBody>
          <a:bodyPr/>
          <a:lstStyle/>
          <a:p>
            <a:fld id="{D7189009-96C5-4A68-958D-1B785670F318}" type="slidenum">
              <a:rPr lang="en-US" smtClean="0"/>
              <a:t>‹#›</a:t>
            </a:fld>
            <a:endParaRPr lang="en-US" dirty="0"/>
          </a:p>
        </p:txBody>
      </p:sp>
    </p:spTree>
    <p:extLst>
      <p:ext uri="{BB962C8B-B14F-4D97-AF65-F5344CB8AC3E}">
        <p14:creationId xmlns:p14="http://schemas.microsoft.com/office/powerpoint/2010/main" val="2004175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A94AF-DF6F-4CD1-8657-27B56F7EB05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91078BB-2030-4D40-BF79-4BDFDDB16BF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17C9516-F4A3-485D-B816-5E35D3B903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9C9C4D0-6D06-485D-8837-C30F9551910B}"/>
              </a:ext>
            </a:extLst>
          </p:cNvPr>
          <p:cNvSpPr>
            <a:spLocks noGrp="1"/>
          </p:cNvSpPr>
          <p:nvPr>
            <p:ph type="dt" sz="half" idx="10"/>
          </p:nvPr>
        </p:nvSpPr>
        <p:spPr/>
        <p:txBody>
          <a:bodyPr/>
          <a:lstStyle/>
          <a:p>
            <a:fld id="{10446625-561B-412F-8F5E-9A78150BBD82}" type="datetime1">
              <a:rPr lang="en-US" smtClean="0"/>
              <a:t>11/21/2019</a:t>
            </a:fld>
            <a:endParaRPr lang="en-US" dirty="0"/>
          </a:p>
        </p:txBody>
      </p:sp>
      <p:sp>
        <p:nvSpPr>
          <p:cNvPr id="6" name="Footer Placeholder 5">
            <a:extLst>
              <a:ext uri="{FF2B5EF4-FFF2-40B4-BE49-F238E27FC236}">
                <a16:creationId xmlns:a16="http://schemas.microsoft.com/office/drawing/2014/main" id="{7E63B077-9D43-4EBB-BDB4-C0F7242B74C7}"/>
              </a:ext>
            </a:extLst>
          </p:cNvPr>
          <p:cNvSpPr>
            <a:spLocks noGrp="1"/>
          </p:cNvSpPr>
          <p:nvPr>
            <p:ph type="ftr" sz="quarter" idx="11"/>
          </p:nvPr>
        </p:nvSpPr>
        <p:spPr/>
        <p:txBody>
          <a:bodyPr/>
          <a:lstStyle/>
          <a:p>
            <a:r>
              <a:rPr lang="en-US" dirty="0"/>
              <a:t>FRIENDS OF THE SNOQUALMIE VALLEY TRAIL AND RIVER</a:t>
            </a:r>
          </a:p>
        </p:txBody>
      </p:sp>
      <p:sp>
        <p:nvSpPr>
          <p:cNvPr id="7" name="Slide Number Placeholder 6">
            <a:extLst>
              <a:ext uri="{FF2B5EF4-FFF2-40B4-BE49-F238E27FC236}">
                <a16:creationId xmlns:a16="http://schemas.microsoft.com/office/drawing/2014/main" id="{CBF790F8-EE4A-40EB-A1CD-4D23BD1FF6D8}"/>
              </a:ext>
            </a:extLst>
          </p:cNvPr>
          <p:cNvSpPr>
            <a:spLocks noGrp="1"/>
          </p:cNvSpPr>
          <p:nvPr>
            <p:ph type="sldNum" sz="quarter" idx="12"/>
          </p:nvPr>
        </p:nvSpPr>
        <p:spPr/>
        <p:txBody>
          <a:bodyPr/>
          <a:lstStyle/>
          <a:p>
            <a:fld id="{D7189009-96C5-4A68-958D-1B785670F318}" type="slidenum">
              <a:rPr lang="en-US" smtClean="0"/>
              <a:t>‹#›</a:t>
            </a:fld>
            <a:endParaRPr lang="en-US" dirty="0"/>
          </a:p>
        </p:txBody>
      </p:sp>
    </p:spTree>
    <p:extLst>
      <p:ext uri="{BB962C8B-B14F-4D97-AF65-F5344CB8AC3E}">
        <p14:creationId xmlns:p14="http://schemas.microsoft.com/office/powerpoint/2010/main" val="31432116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E40E1-78FD-4BF8-BACF-413E2807DE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DC44963-0EA4-4AF4-9D43-92A66FB2D81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684B37BF-D425-45FB-BB6C-5110E63A7C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AC45D2E-8967-49C5-A8F9-8C1BD610666C}"/>
              </a:ext>
            </a:extLst>
          </p:cNvPr>
          <p:cNvSpPr>
            <a:spLocks noGrp="1"/>
          </p:cNvSpPr>
          <p:nvPr>
            <p:ph type="dt" sz="half" idx="10"/>
          </p:nvPr>
        </p:nvSpPr>
        <p:spPr/>
        <p:txBody>
          <a:bodyPr/>
          <a:lstStyle/>
          <a:p>
            <a:fld id="{0F7129AA-B99B-4DF8-9EB8-6A0FBB6D38E2}" type="datetime1">
              <a:rPr lang="en-US" smtClean="0"/>
              <a:t>11/21/2019</a:t>
            </a:fld>
            <a:endParaRPr lang="en-US" dirty="0"/>
          </a:p>
        </p:txBody>
      </p:sp>
      <p:sp>
        <p:nvSpPr>
          <p:cNvPr id="6" name="Footer Placeholder 5">
            <a:extLst>
              <a:ext uri="{FF2B5EF4-FFF2-40B4-BE49-F238E27FC236}">
                <a16:creationId xmlns:a16="http://schemas.microsoft.com/office/drawing/2014/main" id="{460E79AC-4809-448A-97E6-1CA26EFFFD1C}"/>
              </a:ext>
            </a:extLst>
          </p:cNvPr>
          <p:cNvSpPr>
            <a:spLocks noGrp="1"/>
          </p:cNvSpPr>
          <p:nvPr>
            <p:ph type="ftr" sz="quarter" idx="11"/>
          </p:nvPr>
        </p:nvSpPr>
        <p:spPr/>
        <p:txBody>
          <a:bodyPr/>
          <a:lstStyle/>
          <a:p>
            <a:r>
              <a:rPr lang="en-US" dirty="0"/>
              <a:t>FRIENDS OF THE SNOQUALMIE VALLEY TRAIL AND RIVER</a:t>
            </a:r>
          </a:p>
        </p:txBody>
      </p:sp>
      <p:sp>
        <p:nvSpPr>
          <p:cNvPr id="7" name="Slide Number Placeholder 6">
            <a:extLst>
              <a:ext uri="{FF2B5EF4-FFF2-40B4-BE49-F238E27FC236}">
                <a16:creationId xmlns:a16="http://schemas.microsoft.com/office/drawing/2014/main" id="{53DD4D42-545D-4CF1-9AEA-C336B7B350BF}"/>
              </a:ext>
            </a:extLst>
          </p:cNvPr>
          <p:cNvSpPr>
            <a:spLocks noGrp="1"/>
          </p:cNvSpPr>
          <p:nvPr>
            <p:ph type="sldNum" sz="quarter" idx="12"/>
          </p:nvPr>
        </p:nvSpPr>
        <p:spPr/>
        <p:txBody>
          <a:bodyPr/>
          <a:lstStyle/>
          <a:p>
            <a:fld id="{D7189009-96C5-4A68-958D-1B785670F318}" type="slidenum">
              <a:rPr lang="en-US" smtClean="0"/>
              <a:t>‹#›</a:t>
            </a:fld>
            <a:endParaRPr lang="en-US" dirty="0"/>
          </a:p>
        </p:txBody>
      </p:sp>
    </p:spTree>
    <p:extLst>
      <p:ext uri="{BB962C8B-B14F-4D97-AF65-F5344CB8AC3E}">
        <p14:creationId xmlns:p14="http://schemas.microsoft.com/office/powerpoint/2010/main" val="1658798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A057DBF-A24C-4448-AF7D-B77AE570F76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B9B722A-CC2F-4622-B393-472F5F81096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660547-4BB6-469D-9AB6-1C98629EBE5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EA9480-0064-4884-9F88-040819E9B5D8}" type="datetime1">
              <a:rPr lang="en-US" smtClean="0"/>
              <a:t>11/21/2019</a:t>
            </a:fld>
            <a:endParaRPr lang="en-US" dirty="0"/>
          </a:p>
        </p:txBody>
      </p:sp>
      <p:sp>
        <p:nvSpPr>
          <p:cNvPr id="5" name="Footer Placeholder 4">
            <a:extLst>
              <a:ext uri="{FF2B5EF4-FFF2-40B4-BE49-F238E27FC236}">
                <a16:creationId xmlns:a16="http://schemas.microsoft.com/office/drawing/2014/main" id="{185C72C0-4303-4C5D-B5BB-7B3E706B429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FRIENDS OF THE SNOQUALMIE VALLEY TRAIL AND RIVER</a:t>
            </a:r>
          </a:p>
        </p:txBody>
      </p:sp>
      <p:sp>
        <p:nvSpPr>
          <p:cNvPr id="6" name="Slide Number Placeholder 5">
            <a:extLst>
              <a:ext uri="{FF2B5EF4-FFF2-40B4-BE49-F238E27FC236}">
                <a16:creationId xmlns:a16="http://schemas.microsoft.com/office/drawing/2014/main" id="{35C0ED5F-D5BE-4CCC-A70D-26880D4CCBE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189009-96C5-4A68-958D-1B785670F318}" type="slidenum">
              <a:rPr lang="en-US" smtClean="0"/>
              <a:t>‹#›</a:t>
            </a:fld>
            <a:endParaRPr lang="en-US" dirty="0"/>
          </a:p>
        </p:txBody>
      </p:sp>
    </p:spTree>
    <p:extLst>
      <p:ext uri="{BB962C8B-B14F-4D97-AF65-F5344CB8AC3E}">
        <p14:creationId xmlns:p14="http://schemas.microsoft.com/office/powerpoint/2010/main" val="33927200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fosvtr.org/" TargetMode="External"/><Relationship Id="rId2" Type="http://schemas.openxmlformats.org/officeDocument/2006/relationships/hyperlink" Target="https://facebook.com/groups/302913583506885/" TargetMode="External"/><Relationship Id="rId1" Type="http://schemas.openxmlformats.org/officeDocument/2006/relationships/slideLayout" Target="../slideLayouts/slideLayout2.xml"/><Relationship Id="rId4" Type="http://schemas.openxmlformats.org/officeDocument/2006/relationships/hyperlink" Target="https://www.gofundme.com/Friends-of-The-Snoqualmie-Valley-Trail-and-River"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caselaw.findlaw.com/wa-supreme-court/1715367.html"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cid:8A5889D4-6D87-4734-A088-73C0EF71E4AF" TargetMode="External"/><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CF55B-2473-45C7-B148-8BA1D415CCA3}"/>
              </a:ext>
            </a:extLst>
          </p:cNvPr>
          <p:cNvSpPr>
            <a:spLocks noGrp="1"/>
          </p:cNvSpPr>
          <p:nvPr>
            <p:ph type="ctrTitle"/>
          </p:nvPr>
        </p:nvSpPr>
        <p:spPr>
          <a:xfrm>
            <a:off x="1524000" y="1311965"/>
            <a:ext cx="9144000" cy="2197998"/>
          </a:xfrm>
        </p:spPr>
        <p:txBody>
          <a:bodyPr>
            <a:normAutofit/>
          </a:bodyPr>
          <a:lstStyle/>
          <a:p>
            <a:r>
              <a:rPr lang="en-US" sz="5400" b="1" dirty="0"/>
              <a:t>North Bend’s “Water Situation”</a:t>
            </a:r>
          </a:p>
        </p:txBody>
      </p:sp>
      <p:sp>
        <p:nvSpPr>
          <p:cNvPr id="4" name="Footer Placeholder 3">
            <a:extLst>
              <a:ext uri="{FF2B5EF4-FFF2-40B4-BE49-F238E27FC236}">
                <a16:creationId xmlns:a16="http://schemas.microsoft.com/office/drawing/2014/main" id="{D38A2BCC-EDBA-45FF-B4B3-2A6C091BD755}"/>
              </a:ext>
            </a:extLst>
          </p:cNvPr>
          <p:cNvSpPr>
            <a:spLocks noGrp="1"/>
          </p:cNvSpPr>
          <p:nvPr>
            <p:ph type="ftr" sz="quarter" idx="11"/>
          </p:nvPr>
        </p:nvSpPr>
        <p:spPr/>
        <p:txBody>
          <a:bodyPr/>
          <a:lstStyle/>
          <a:p>
            <a:r>
              <a:rPr lang="en-US" dirty="0"/>
              <a:t>FRIENDS OF THE SNOQUALMIE VALLEY TRAIL AND RIVER</a:t>
            </a:r>
          </a:p>
        </p:txBody>
      </p:sp>
    </p:spTree>
    <p:extLst>
      <p:ext uri="{BB962C8B-B14F-4D97-AF65-F5344CB8AC3E}">
        <p14:creationId xmlns:p14="http://schemas.microsoft.com/office/powerpoint/2010/main" val="11254592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04FC9-29AF-4851-B48E-A1A4F194B34D}"/>
              </a:ext>
            </a:extLst>
          </p:cNvPr>
          <p:cNvSpPr>
            <a:spLocks noGrp="1"/>
          </p:cNvSpPr>
          <p:nvPr>
            <p:ph type="title"/>
          </p:nvPr>
        </p:nvSpPr>
        <p:spPr/>
        <p:txBody>
          <a:bodyPr/>
          <a:lstStyle/>
          <a:p>
            <a:pPr algn="ctr"/>
            <a:r>
              <a:rPr lang="en-US" b="1" u="sng" dirty="0"/>
              <a:t>The Problem</a:t>
            </a:r>
          </a:p>
        </p:txBody>
      </p:sp>
      <p:sp>
        <p:nvSpPr>
          <p:cNvPr id="3" name="Content Placeholder 2">
            <a:extLst>
              <a:ext uri="{FF2B5EF4-FFF2-40B4-BE49-F238E27FC236}">
                <a16:creationId xmlns:a16="http://schemas.microsoft.com/office/drawing/2014/main" id="{7D7BC41F-16E6-459A-B0A3-0D08FF68FFEE}"/>
              </a:ext>
            </a:extLst>
          </p:cNvPr>
          <p:cNvSpPr>
            <a:spLocks noGrp="1"/>
          </p:cNvSpPr>
          <p:nvPr>
            <p:ph idx="1"/>
          </p:nvPr>
        </p:nvSpPr>
        <p:spPr/>
        <p:txBody>
          <a:bodyPr>
            <a:normAutofit/>
          </a:bodyPr>
          <a:lstStyle/>
          <a:p>
            <a:r>
              <a:rPr lang="en-US" dirty="0"/>
              <a:t>North Bend is on track to </a:t>
            </a:r>
            <a:r>
              <a:rPr lang="en-US" b="1" i="1" dirty="0"/>
              <a:t>double </a:t>
            </a:r>
            <a:r>
              <a:rPr lang="en-US" i="1" dirty="0"/>
              <a:t>its 2031 Growth Management Target - </a:t>
            </a:r>
            <a:r>
              <a:rPr lang="en-US" b="1" i="1" dirty="0"/>
              <a:t>likely  a decade early! </a:t>
            </a:r>
            <a:r>
              <a:rPr lang="en-US" dirty="0"/>
              <a:t> </a:t>
            </a:r>
          </a:p>
          <a:p>
            <a:pPr marL="0" indent="0">
              <a:buNone/>
            </a:pPr>
            <a:endParaRPr lang="en-US" dirty="0"/>
          </a:p>
          <a:p>
            <a:r>
              <a:rPr lang="en-US" dirty="0"/>
              <a:t>Development is occurring  at Breakneck Speed:</a:t>
            </a:r>
          </a:p>
          <a:p>
            <a:pPr marL="0" indent="0">
              <a:buNone/>
            </a:pPr>
            <a:endParaRPr lang="en-US" dirty="0"/>
          </a:p>
          <a:p>
            <a:pPr lvl="1"/>
            <a:r>
              <a:rPr lang="en-US" b="1" dirty="0"/>
              <a:t>WITHOUT</a:t>
            </a:r>
            <a:r>
              <a:rPr lang="en-US" dirty="0"/>
              <a:t> Current Supply/Demand Data (a year overdue)</a:t>
            </a:r>
          </a:p>
          <a:p>
            <a:pPr lvl="1"/>
            <a:r>
              <a:rPr lang="en-US" b="1" dirty="0"/>
              <a:t>WITHOUT</a:t>
            </a:r>
            <a:r>
              <a:rPr lang="en-US" dirty="0"/>
              <a:t> a full plan to protect the Snoqualmie River and (10 years overdue)</a:t>
            </a:r>
          </a:p>
          <a:p>
            <a:pPr lvl="1"/>
            <a:r>
              <a:rPr lang="en-US" b="1" dirty="0"/>
              <a:t>WITHOUT</a:t>
            </a:r>
            <a:r>
              <a:rPr lang="en-US" dirty="0"/>
              <a:t> a current Water System Plan required by state law (2-5 years overdue)</a:t>
            </a:r>
          </a:p>
          <a:p>
            <a:pPr marL="457200" lvl="1" indent="0">
              <a:buNone/>
            </a:pPr>
            <a:endParaRPr lang="en-US" b="1" dirty="0"/>
          </a:p>
          <a:p>
            <a:pPr marL="457200" lvl="1" indent="0">
              <a:buNone/>
            </a:pPr>
            <a:endParaRPr lang="en-US" b="1" dirty="0"/>
          </a:p>
          <a:p>
            <a:pPr marL="457200" lvl="1" indent="0">
              <a:buNone/>
            </a:pPr>
            <a:endParaRPr lang="en-US" b="1" dirty="0"/>
          </a:p>
        </p:txBody>
      </p:sp>
      <p:sp>
        <p:nvSpPr>
          <p:cNvPr id="4" name="Footer Placeholder 3">
            <a:extLst>
              <a:ext uri="{FF2B5EF4-FFF2-40B4-BE49-F238E27FC236}">
                <a16:creationId xmlns:a16="http://schemas.microsoft.com/office/drawing/2014/main" id="{5BD6EA5D-2907-4ADF-A043-76E4DA5F0981}"/>
              </a:ext>
            </a:extLst>
          </p:cNvPr>
          <p:cNvSpPr>
            <a:spLocks noGrp="1"/>
          </p:cNvSpPr>
          <p:nvPr>
            <p:ph type="ftr" sz="quarter" idx="11"/>
          </p:nvPr>
        </p:nvSpPr>
        <p:spPr/>
        <p:txBody>
          <a:bodyPr/>
          <a:lstStyle/>
          <a:p>
            <a:r>
              <a:rPr lang="en-US" dirty="0"/>
              <a:t>FRIENDS OF THE SNOQUALMIE VALLEY TRAIL AND RIVER</a:t>
            </a:r>
          </a:p>
        </p:txBody>
      </p:sp>
    </p:spTree>
    <p:extLst>
      <p:ext uri="{BB962C8B-B14F-4D97-AF65-F5344CB8AC3E}">
        <p14:creationId xmlns:p14="http://schemas.microsoft.com/office/powerpoint/2010/main" val="40442791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5E488-1761-466B-A34C-89808527343E}"/>
              </a:ext>
            </a:extLst>
          </p:cNvPr>
          <p:cNvSpPr>
            <a:spLocks noGrp="1"/>
          </p:cNvSpPr>
          <p:nvPr>
            <p:ph type="title"/>
          </p:nvPr>
        </p:nvSpPr>
        <p:spPr/>
        <p:txBody>
          <a:bodyPr/>
          <a:lstStyle/>
          <a:p>
            <a:pPr algn="ctr"/>
            <a:r>
              <a:rPr lang="en-US" b="1" u="sng" dirty="0"/>
              <a:t>The Problem Cont …</a:t>
            </a:r>
            <a:endParaRPr lang="en-US" dirty="0"/>
          </a:p>
        </p:txBody>
      </p:sp>
      <p:sp>
        <p:nvSpPr>
          <p:cNvPr id="3" name="Content Placeholder 2">
            <a:extLst>
              <a:ext uri="{FF2B5EF4-FFF2-40B4-BE49-F238E27FC236}">
                <a16:creationId xmlns:a16="http://schemas.microsoft.com/office/drawing/2014/main" id="{19257944-6852-4838-8DF9-EF0D664706B0}"/>
              </a:ext>
            </a:extLst>
          </p:cNvPr>
          <p:cNvSpPr>
            <a:spLocks noGrp="1"/>
          </p:cNvSpPr>
          <p:nvPr>
            <p:ph idx="1"/>
          </p:nvPr>
        </p:nvSpPr>
        <p:spPr/>
        <p:txBody>
          <a:bodyPr/>
          <a:lstStyle/>
          <a:p>
            <a:pPr marL="0" indent="0">
              <a:buNone/>
            </a:pPr>
            <a:endParaRPr lang="en-US" b="1" dirty="0"/>
          </a:p>
          <a:p>
            <a:pPr marL="0" indent="0">
              <a:buNone/>
            </a:pPr>
            <a:endParaRPr lang="en-US" b="1" dirty="0"/>
          </a:p>
          <a:p>
            <a:pPr marL="0" indent="0">
              <a:buNone/>
            </a:pPr>
            <a:r>
              <a:rPr lang="en-US" b="1" dirty="0"/>
              <a:t>The City is Ignoring Citizens who believe these Washington State Requirements should be met BEFORE growth is Allowed to Continue</a:t>
            </a:r>
            <a:endParaRPr lang="en-US" dirty="0"/>
          </a:p>
          <a:p>
            <a:pPr marL="0" indent="0">
              <a:buNone/>
            </a:pPr>
            <a:endParaRPr lang="en-US" dirty="0"/>
          </a:p>
        </p:txBody>
      </p:sp>
      <p:sp>
        <p:nvSpPr>
          <p:cNvPr id="4" name="Footer Placeholder 3">
            <a:extLst>
              <a:ext uri="{FF2B5EF4-FFF2-40B4-BE49-F238E27FC236}">
                <a16:creationId xmlns:a16="http://schemas.microsoft.com/office/drawing/2014/main" id="{1D1180F9-9036-4250-A669-D9A82BCDFE88}"/>
              </a:ext>
            </a:extLst>
          </p:cNvPr>
          <p:cNvSpPr>
            <a:spLocks noGrp="1"/>
          </p:cNvSpPr>
          <p:nvPr>
            <p:ph type="ftr" sz="quarter" idx="11"/>
          </p:nvPr>
        </p:nvSpPr>
        <p:spPr/>
        <p:txBody>
          <a:bodyPr/>
          <a:lstStyle/>
          <a:p>
            <a:r>
              <a:rPr lang="en-US" dirty="0"/>
              <a:t>FRIENDS OF THE SNOQUALMIE VALLEY TRAIL AND RIVER</a:t>
            </a:r>
          </a:p>
        </p:txBody>
      </p:sp>
    </p:spTree>
    <p:extLst>
      <p:ext uri="{BB962C8B-B14F-4D97-AF65-F5344CB8AC3E}">
        <p14:creationId xmlns:p14="http://schemas.microsoft.com/office/powerpoint/2010/main" val="17818240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5E8B1-089D-4C0D-98AF-3B43AF728205}"/>
              </a:ext>
            </a:extLst>
          </p:cNvPr>
          <p:cNvSpPr>
            <a:spLocks noGrp="1"/>
          </p:cNvSpPr>
          <p:nvPr>
            <p:ph type="title"/>
          </p:nvPr>
        </p:nvSpPr>
        <p:spPr/>
        <p:txBody>
          <a:bodyPr/>
          <a:lstStyle/>
          <a:p>
            <a:pPr algn="ctr"/>
            <a:r>
              <a:rPr lang="en-US" b="1" u="sng" dirty="0"/>
              <a:t>Our Solution</a:t>
            </a:r>
          </a:p>
        </p:txBody>
      </p:sp>
      <p:sp>
        <p:nvSpPr>
          <p:cNvPr id="3" name="Content Placeholder 2">
            <a:extLst>
              <a:ext uri="{FF2B5EF4-FFF2-40B4-BE49-F238E27FC236}">
                <a16:creationId xmlns:a16="http://schemas.microsoft.com/office/drawing/2014/main" id="{6BD72301-2114-4979-8768-BF3BB3D1B0E2}"/>
              </a:ext>
            </a:extLst>
          </p:cNvPr>
          <p:cNvSpPr>
            <a:spLocks noGrp="1"/>
          </p:cNvSpPr>
          <p:nvPr>
            <p:ph idx="1"/>
          </p:nvPr>
        </p:nvSpPr>
        <p:spPr/>
        <p:txBody>
          <a:bodyPr>
            <a:normAutofit fontScale="85000" lnSpcReduction="10000"/>
          </a:bodyPr>
          <a:lstStyle/>
          <a:p>
            <a:pPr marL="0" indent="0">
              <a:buNone/>
            </a:pPr>
            <a:r>
              <a:rPr lang="en-US" dirty="0"/>
              <a:t>Engaged  Highly Respected Water Rights Attorney Tom McDonald TO TURN UP THE VOLUME </a:t>
            </a:r>
          </a:p>
          <a:p>
            <a:pPr marL="0" indent="0">
              <a:buNone/>
            </a:pPr>
            <a:endParaRPr lang="en-US" dirty="0"/>
          </a:p>
          <a:p>
            <a:pPr marL="0" indent="0">
              <a:buNone/>
            </a:pPr>
            <a:r>
              <a:rPr lang="en-US" dirty="0"/>
              <a:t>Tom will Integrate:</a:t>
            </a:r>
            <a:br>
              <a:rPr lang="en-US" dirty="0"/>
            </a:br>
            <a:endParaRPr lang="en-US" dirty="0"/>
          </a:p>
          <a:p>
            <a:pPr lvl="1"/>
            <a:r>
              <a:rPr lang="en-US" dirty="0"/>
              <a:t>research we’ve performed over the past 2 years </a:t>
            </a:r>
          </a:p>
          <a:p>
            <a:pPr lvl="1"/>
            <a:r>
              <a:rPr lang="en-US" dirty="0"/>
              <a:t>His legal understanding of water law </a:t>
            </a:r>
          </a:p>
          <a:p>
            <a:pPr marL="457200" lvl="1" indent="0">
              <a:buNone/>
            </a:pPr>
            <a:endParaRPr lang="en-US" dirty="0"/>
          </a:p>
          <a:p>
            <a:pPr marL="0" indent="0">
              <a:buNone/>
            </a:pPr>
            <a:r>
              <a:rPr lang="en-US" dirty="0"/>
              <a:t>And deliver our demands to the City and State Enforcement Agencies</a:t>
            </a:r>
          </a:p>
          <a:p>
            <a:pPr marL="0" indent="0">
              <a:buNone/>
            </a:pPr>
            <a:endParaRPr lang="en-US" dirty="0"/>
          </a:p>
          <a:p>
            <a:pPr marL="0" indent="0">
              <a:buNone/>
            </a:pPr>
            <a:r>
              <a:rPr lang="en-US" dirty="0"/>
              <a:t>The “Demand Letter” will forcefully outline our position and call for a suspension of issuing water certificates until the requirements outlined above are met</a:t>
            </a:r>
          </a:p>
        </p:txBody>
      </p:sp>
      <p:sp>
        <p:nvSpPr>
          <p:cNvPr id="4" name="Footer Placeholder 3">
            <a:extLst>
              <a:ext uri="{FF2B5EF4-FFF2-40B4-BE49-F238E27FC236}">
                <a16:creationId xmlns:a16="http://schemas.microsoft.com/office/drawing/2014/main" id="{EA4BF803-31A9-4DAB-A9D5-DCBE4ADDC288}"/>
              </a:ext>
            </a:extLst>
          </p:cNvPr>
          <p:cNvSpPr>
            <a:spLocks noGrp="1"/>
          </p:cNvSpPr>
          <p:nvPr>
            <p:ph type="ftr" sz="quarter" idx="11"/>
          </p:nvPr>
        </p:nvSpPr>
        <p:spPr/>
        <p:txBody>
          <a:bodyPr/>
          <a:lstStyle/>
          <a:p>
            <a:r>
              <a:rPr lang="en-US" dirty="0"/>
              <a:t>FRIENDS OF THE SNOQUALMIE VALLEY TRAIL AND RIVER</a:t>
            </a:r>
          </a:p>
        </p:txBody>
      </p:sp>
    </p:spTree>
    <p:extLst>
      <p:ext uri="{BB962C8B-B14F-4D97-AF65-F5344CB8AC3E}">
        <p14:creationId xmlns:p14="http://schemas.microsoft.com/office/powerpoint/2010/main" val="32775396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BA523-573A-4A44-8DE9-486178EEB5F4}"/>
              </a:ext>
            </a:extLst>
          </p:cNvPr>
          <p:cNvSpPr>
            <a:spLocks noGrp="1"/>
          </p:cNvSpPr>
          <p:nvPr>
            <p:ph type="title"/>
          </p:nvPr>
        </p:nvSpPr>
        <p:spPr/>
        <p:txBody>
          <a:bodyPr/>
          <a:lstStyle/>
          <a:p>
            <a:pPr algn="ctr"/>
            <a:r>
              <a:rPr lang="en-US" b="1" u="sng" dirty="0"/>
              <a:t>Our Solution Cont …</a:t>
            </a:r>
            <a:endParaRPr lang="en-US" dirty="0"/>
          </a:p>
        </p:txBody>
      </p:sp>
      <p:sp>
        <p:nvSpPr>
          <p:cNvPr id="3" name="Content Placeholder 2">
            <a:extLst>
              <a:ext uri="{FF2B5EF4-FFF2-40B4-BE49-F238E27FC236}">
                <a16:creationId xmlns:a16="http://schemas.microsoft.com/office/drawing/2014/main" id="{010AF88C-FF34-4166-8D47-B042A991F40B}"/>
              </a:ext>
            </a:extLst>
          </p:cNvPr>
          <p:cNvSpPr>
            <a:spLocks noGrp="1"/>
          </p:cNvSpPr>
          <p:nvPr>
            <p:ph idx="1"/>
          </p:nvPr>
        </p:nvSpPr>
        <p:spPr/>
        <p:txBody>
          <a:bodyPr/>
          <a:lstStyle/>
          <a:p>
            <a:pPr marL="0" indent="0">
              <a:buNone/>
            </a:pPr>
            <a:endParaRPr lang="en-US" dirty="0"/>
          </a:p>
          <a:p>
            <a:pPr marL="0" indent="0">
              <a:buNone/>
            </a:pPr>
            <a:endParaRPr lang="en-US" dirty="0"/>
          </a:p>
          <a:p>
            <a:pPr marL="0" indent="0">
              <a:buNone/>
            </a:pPr>
            <a:r>
              <a:rPr lang="en-US" dirty="0"/>
              <a:t>The “Demand Letter” will forcefully outline why the City must suspend issuing water certificates until State Requirements are Met</a:t>
            </a:r>
          </a:p>
          <a:p>
            <a:pPr marL="0" indent="0">
              <a:buNone/>
            </a:pPr>
            <a:endParaRPr lang="en-US" dirty="0"/>
          </a:p>
        </p:txBody>
      </p:sp>
      <p:sp>
        <p:nvSpPr>
          <p:cNvPr id="4" name="Footer Placeholder 3">
            <a:extLst>
              <a:ext uri="{FF2B5EF4-FFF2-40B4-BE49-F238E27FC236}">
                <a16:creationId xmlns:a16="http://schemas.microsoft.com/office/drawing/2014/main" id="{04DD295F-DE37-4AD9-82FD-F979B858B125}"/>
              </a:ext>
            </a:extLst>
          </p:cNvPr>
          <p:cNvSpPr>
            <a:spLocks noGrp="1"/>
          </p:cNvSpPr>
          <p:nvPr>
            <p:ph type="ftr" sz="quarter" idx="11"/>
          </p:nvPr>
        </p:nvSpPr>
        <p:spPr/>
        <p:txBody>
          <a:bodyPr/>
          <a:lstStyle/>
          <a:p>
            <a:r>
              <a:rPr lang="en-US" dirty="0"/>
              <a:t>FRIENDS OF THE SNOQUALMIE VALLEY TRAIL AND RIVER</a:t>
            </a:r>
          </a:p>
        </p:txBody>
      </p:sp>
    </p:spTree>
    <p:extLst>
      <p:ext uri="{BB962C8B-B14F-4D97-AF65-F5344CB8AC3E}">
        <p14:creationId xmlns:p14="http://schemas.microsoft.com/office/powerpoint/2010/main" val="28324775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83F83-FC64-49FD-8192-79942959222C}"/>
              </a:ext>
            </a:extLst>
          </p:cNvPr>
          <p:cNvSpPr>
            <a:spLocks noGrp="1"/>
          </p:cNvSpPr>
          <p:nvPr>
            <p:ph type="title"/>
          </p:nvPr>
        </p:nvSpPr>
        <p:spPr/>
        <p:txBody>
          <a:bodyPr/>
          <a:lstStyle/>
          <a:p>
            <a:pPr algn="ctr"/>
            <a:r>
              <a:rPr lang="en-US" b="1" u="sng" dirty="0"/>
              <a:t>Status of Contract </a:t>
            </a:r>
          </a:p>
        </p:txBody>
      </p:sp>
      <p:sp>
        <p:nvSpPr>
          <p:cNvPr id="3" name="Content Placeholder 2">
            <a:extLst>
              <a:ext uri="{FF2B5EF4-FFF2-40B4-BE49-F238E27FC236}">
                <a16:creationId xmlns:a16="http://schemas.microsoft.com/office/drawing/2014/main" id="{11605A4A-6E6D-48AB-9B31-2181988E0442}"/>
              </a:ext>
            </a:extLst>
          </p:cNvPr>
          <p:cNvSpPr>
            <a:spLocks noGrp="1"/>
          </p:cNvSpPr>
          <p:nvPr>
            <p:ph idx="1"/>
          </p:nvPr>
        </p:nvSpPr>
        <p:spPr/>
        <p:txBody>
          <a:bodyPr>
            <a:normAutofit/>
          </a:bodyPr>
          <a:lstStyle/>
          <a:p>
            <a:r>
              <a:rPr lang="en-US" dirty="0"/>
              <a:t>Underlying basis is flawed:</a:t>
            </a:r>
          </a:p>
          <a:p>
            <a:pPr marL="0" indent="0">
              <a:buNone/>
            </a:pPr>
            <a:endParaRPr lang="en-US" dirty="0"/>
          </a:p>
          <a:p>
            <a:pPr lvl="1"/>
            <a:r>
              <a:rPr lang="en-US" dirty="0"/>
              <a:t>Sallal Wells should not be used as mitigation because they are ALSO in the Snoqualmie Basin –  </a:t>
            </a:r>
            <a:r>
              <a:rPr lang="en-US" sz="1800" dirty="0"/>
              <a:t>(See Appendix for support documentation)  </a:t>
            </a:r>
            <a:r>
              <a:rPr lang="en-US" b="1" dirty="0"/>
              <a:t>“Begging from Peter to Pay Peter”</a:t>
            </a:r>
          </a:p>
          <a:p>
            <a:pPr marL="457200" lvl="1" indent="0">
              <a:buNone/>
            </a:pPr>
            <a:endParaRPr lang="en-US" dirty="0"/>
          </a:p>
          <a:p>
            <a:pPr lvl="1"/>
            <a:r>
              <a:rPr lang="en-US" dirty="0"/>
              <a:t>City should not take on the demand of delivering water to a NEW customer without a current WSP</a:t>
            </a:r>
          </a:p>
          <a:p>
            <a:pPr marL="457200" lvl="1" indent="0">
              <a:buNone/>
            </a:pPr>
            <a:endParaRPr lang="en-US" dirty="0"/>
          </a:p>
        </p:txBody>
      </p:sp>
      <p:sp>
        <p:nvSpPr>
          <p:cNvPr id="4" name="Footer Placeholder 3">
            <a:extLst>
              <a:ext uri="{FF2B5EF4-FFF2-40B4-BE49-F238E27FC236}">
                <a16:creationId xmlns:a16="http://schemas.microsoft.com/office/drawing/2014/main" id="{21171E0A-3CF4-4E8F-9525-83879BB52C78}"/>
              </a:ext>
            </a:extLst>
          </p:cNvPr>
          <p:cNvSpPr>
            <a:spLocks noGrp="1"/>
          </p:cNvSpPr>
          <p:nvPr>
            <p:ph type="ftr" sz="quarter" idx="11"/>
          </p:nvPr>
        </p:nvSpPr>
        <p:spPr/>
        <p:txBody>
          <a:bodyPr/>
          <a:lstStyle/>
          <a:p>
            <a:r>
              <a:rPr lang="en-US" dirty="0"/>
              <a:t>FRIENDS OF THE SNOQUALMIE VALLEY TRAIL AND RIVER</a:t>
            </a:r>
          </a:p>
        </p:txBody>
      </p:sp>
    </p:spTree>
    <p:extLst>
      <p:ext uri="{BB962C8B-B14F-4D97-AF65-F5344CB8AC3E}">
        <p14:creationId xmlns:p14="http://schemas.microsoft.com/office/powerpoint/2010/main" val="8419247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CA662-F012-48CF-8D4F-E499E94A8BEB}"/>
              </a:ext>
            </a:extLst>
          </p:cNvPr>
          <p:cNvSpPr>
            <a:spLocks noGrp="1"/>
          </p:cNvSpPr>
          <p:nvPr>
            <p:ph type="title"/>
          </p:nvPr>
        </p:nvSpPr>
        <p:spPr/>
        <p:txBody>
          <a:bodyPr>
            <a:normAutofit fontScale="90000"/>
          </a:bodyPr>
          <a:lstStyle/>
          <a:p>
            <a:pPr algn="ctr"/>
            <a:r>
              <a:rPr lang="en-US" b="1" dirty="0"/>
              <a:t>Requesting More Transparency by NB and Sallal </a:t>
            </a:r>
            <a:br>
              <a:rPr lang="en-US" b="1" dirty="0"/>
            </a:br>
            <a:r>
              <a:rPr lang="en-US" b="1" dirty="0"/>
              <a:t>Re Proposed Contract</a:t>
            </a:r>
          </a:p>
        </p:txBody>
      </p:sp>
      <p:sp>
        <p:nvSpPr>
          <p:cNvPr id="3" name="Content Placeholder 2">
            <a:extLst>
              <a:ext uri="{FF2B5EF4-FFF2-40B4-BE49-F238E27FC236}">
                <a16:creationId xmlns:a16="http://schemas.microsoft.com/office/drawing/2014/main" id="{C639D6FC-63A1-489F-B823-026285416958}"/>
              </a:ext>
            </a:extLst>
          </p:cNvPr>
          <p:cNvSpPr>
            <a:spLocks noGrp="1"/>
          </p:cNvSpPr>
          <p:nvPr>
            <p:ph idx="1"/>
          </p:nvPr>
        </p:nvSpPr>
        <p:spPr/>
        <p:txBody>
          <a:bodyPr>
            <a:normAutofit fontScale="92500" lnSpcReduction="20000"/>
          </a:bodyPr>
          <a:lstStyle/>
          <a:p>
            <a:r>
              <a:rPr lang="en-US" dirty="0"/>
              <a:t> No Meeting Notes available from PRRs</a:t>
            </a:r>
            <a:endParaRPr lang="en-US" i="1" dirty="0">
              <a:solidFill>
                <a:schemeClr val="accent2"/>
              </a:solidFill>
            </a:endParaRPr>
          </a:p>
          <a:p>
            <a:endParaRPr lang="en-US" dirty="0"/>
          </a:p>
          <a:p>
            <a:r>
              <a:rPr lang="en-US" dirty="0"/>
              <a:t>Not discussed as scheduled at CC Work Study 11/29/2019</a:t>
            </a:r>
          </a:p>
          <a:p>
            <a:pPr marL="0" indent="0">
              <a:buNone/>
            </a:pPr>
            <a:endParaRPr lang="en-US" dirty="0"/>
          </a:p>
          <a:p>
            <a:r>
              <a:rPr lang="en-US" dirty="0"/>
              <a:t> The following should be complete before a contract is considered:</a:t>
            </a:r>
            <a:br>
              <a:rPr lang="en-US" dirty="0"/>
            </a:br>
            <a:endParaRPr lang="en-US" dirty="0"/>
          </a:p>
          <a:p>
            <a:pPr lvl="1"/>
            <a:r>
              <a:rPr lang="en-US" dirty="0"/>
              <a:t>Supply/Demand Data (Golder Report)</a:t>
            </a:r>
          </a:p>
          <a:p>
            <a:pPr lvl="1"/>
            <a:r>
              <a:rPr lang="en-US" dirty="0"/>
              <a:t>Fully Vetted and Approved WSPs (both North Bend and Sallal)</a:t>
            </a:r>
          </a:p>
          <a:p>
            <a:pPr lvl="1"/>
            <a:r>
              <a:rPr lang="en-US" dirty="0"/>
              <a:t>Sallal Member Meetings</a:t>
            </a:r>
          </a:p>
          <a:p>
            <a:pPr marL="0" indent="0">
              <a:buNone/>
            </a:pPr>
            <a:endParaRPr lang="en-US" dirty="0"/>
          </a:p>
          <a:p>
            <a:pPr marL="0" indent="0">
              <a:buNone/>
            </a:pPr>
            <a:r>
              <a:rPr lang="en-US" dirty="0"/>
              <a:t>Then Consider a Possible Contract</a:t>
            </a:r>
          </a:p>
          <a:p>
            <a:pPr marL="0" indent="0">
              <a:buNone/>
            </a:pPr>
            <a:endParaRPr lang="en-US" dirty="0"/>
          </a:p>
        </p:txBody>
      </p:sp>
      <p:sp>
        <p:nvSpPr>
          <p:cNvPr id="4" name="Footer Placeholder 3">
            <a:extLst>
              <a:ext uri="{FF2B5EF4-FFF2-40B4-BE49-F238E27FC236}">
                <a16:creationId xmlns:a16="http://schemas.microsoft.com/office/drawing/2014/main" id="{061EDC8C-977E-414C-9F54-9D0488965D6A}"/>
              </a:ext>
            </a:extLst>
          </p:cNvPr>
          <p:cNvSpPr>
            <a:spLocks noGrp="1"/>
          </p:cNvSpPr>
          <p:nvPr>
            <p:ph type="ftr" sz="quarter" idx="11"/>
          </p:nvPr>
        </p:nvSpPr>
        <p:spPr/>
        <p:txBody>
          <a:bodyPr/>
          <a:lstStyle/>
          <a:p>
            <a:r>
              <a:rPr lang="en-US" dirty="0"/>
              <a:t>FRIENDS OF THE SNOQUALMIE VALLEY TRAIL AND RIVER</a:t>
            </a:r>
          </a:p>
        </p:txBody>
      </p:sp>
    </p:spTree>
    <p:extLst>
      <p:ext uri="{BB962C8B-B14F-4D97-AF65-F5344CB8AC3E}">
        <p14:creationId xmlns:p14="http://schemas.microsoft.com/office/powerpoint/2010/main" val="2385498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065EB-D449-4384-A44D-549B982292EE}"/>
              </a:ext>
            </a:extLst>
          </p:cNvPr>
          <p:cNvSpPr>
            <a:spLocks noGrp="1"/>
          </p:cNvSpPr>
          <p:nvPr>
            <p:ph type="title"/>
          </p:nvPr>
        </p:nvSpPr>
        <p:spPr/>
        <p:txBody>
          <a:bodyPr/>
          <a:lstStyle/>
          <a:p>
            <a:pPr algn="ctr"/>
            <a:r>
              <a:rPr lang="en-US" dirty="0"/>
              <a:t>The “Big Picture” Legal Landscape</a:t>
            </a:r>
            <a:br>
              <a:rPr lang="en-US" dirty="0"/>
            </a:br>
            <a:r>
              <a:rPr lang="en-US" dirty="0"/>
              <a:t>Where Citizens Prevailed</a:t>
            </a:r>
          </a:p>
        </p:txBody>
      </p:sp>
      <p:sp>
        <p:nvSpPr>
          <p:cNvPr id="3" name="Content Placeholder 2">
            <a:extLst>
              <a:ext uri="{FF2B5EF4-FFF2-40B4-BE49-F238E27FC236}">
                <a16:creationId xmlns:a16="http://schemas.microsoft.com/office/drawing/2014/main" id="{DE134B6E-372A-4CBC-A707-3B82CF3E3810}"/>
              </a:ext>
            </a:extLst>
          </p:cNvPr>
          <p:cNvSpPr>
            <a:spLocks noGrp="1"/>
          </p:cNvSpPr>
          <p:nvPr>
            <p:ph idx="1"/>
          </p:nvPr>
        </p:nvSpPr>
        <p:spPr/>
        <p:txBody>
          <a:bodyPr>
            <a:normAutofit lnSpcReduction="10000"/>
          </a:bodyPr>
          <a:lstStyle/>
          <a:p>
            <a:pPr marL="0" indent="0">
              <a:buNone/>
            </a:pPr>
            <a:r>
              <a:rPr lang="en-US" dirty="0"/>
              <a:t>Foster v. The City of Yelm/DOE </a:t>
            </a:r>
            <a:br>
              <a:rPr lang="en-US" dirty="0"/>
            </a:br>
            <a:endParaRPr lang="en-US" dirty="0"/>
          </a:p>
          <a:p>
            <a:pPr lvl="1"/>
            <a:r>
              <a:rPr lang="en-US" dirty="0"/>
              <a:t>Sara Foster Lost all Appeals Before Winning in The Washington Supreme Court</a:t>
            </a:r>
          </a:p>
          <a:p>
            <a:pPr lvl="1"/>
            <a:r>
              <a:rPr lang="en-US" dirty="0"/>
              <a:t>See Sara’s letter to Friends in Attachments Section Below</a:t>
            </a:r>
          </a:p>
          <a:p>
            <a:pPr marL="457200" lvl="1" indent="0">
              <a:buNone/>
            </a:pPr>
            <a:endParaRPr lang="en-US" dirty="0"/>
          </a:p>
          <a:p>
            <a:pPr marL="0" indent="0">
              <a:buNone/>
            </a:pPr>
            <a:r>
              <a:rPr lang="en-US" dirty="0"/>
              <a:t>Other Relevant Cases where Citizens Prevailed:</a:t>
            </a:r>
            <a:br>
              <a:rPr lang="en-US" dirty="0"/>
            </a:br>
            <a:endParaRPr lang="en-US" dirty="0"/>
          </a:p>
          <a:p>
            <a:pPr lvl="1"/>
            <a:r>
              <a:rPr lang="en-US" dirty="0"/>
              <a:t>Postema v. Pollution Control Board and  </a:t>
            </a:r>
          </a:p>
          <a:p>
            <a:pPr lvl="1"/>
            <a:r>
              <a:rPr lang="en-US" dirty="0"/>
              <a:t>JZ Knight v. The City of Yelm/DOE</a:t>
            </a:r>
          </a:p>
          <a:p>
            <a:pPr lvl="1"/>
            <a:r>
              <a:rPr lang="en-US" dirty="0"/>
              <a:t>Other Cases 		</a:t>
            </a:r>
          </a:p>
          <a:p>
            <a:endParaRPr lang="en-US" dirty="0"/>
          </a:p>
        </p:txBody>
      </p:sp>
      <p:sp>
        <p:nvSpPr>
          <p:cNvPr id="4" name="Footer Placeholder 3">
            <a:extLst>
              <a:ext uri="{FF2B5EF4-FFF2-40B4-BE49-F238E27FC236}">
                <a16:creationId xmlns:a16="http://schemas.microsoft.com/office/drawing/2014/main" id="{53F521E5-E6C1-4615-A2DE-D361E64D09DA}"/>
              </a:ext>
            </a:extLst>
          </p:cNvPr>
          <p:cNvSpPr>
            <a:spLocks noGrp="1"/>
          </p:cNvSpPr>
          <p:nvPr>
            <p:ph type="ftr" sz="quarter" idx="11"/>
          </p:nvPr>
        </p:nvSpPr>
        <p:spPr/>
        <p:txBody>
          <a:bodyPr/>
          <a:lstStyle/>
          <a:p>
            <a:r>
              <a:rPr lang="en-US" dirty="0"/>
              <a:t>FRIENDS OF THE SNOQUALMIE VALLEY TRAIL AND RIVER</a:t>
            </a:r>
          </a:p>
        </p:txBody>
      </p:sp>
    </p:spTree>
    <p:extLst>
      <p:ext uri="{BB962C8B-B14F-4D97-AF65-F5344CB8AC3E}">
        <p14:creationId xmlns:p14="http://schemas.microsoft.com/office/powerpoint/2010/main" val="32216344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 name="Rectangle 91">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18EA0D4-8403-4CDB-8B28-CC7B277D655A}"/>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b="1" u="sng" kern="1200" dirty="0">
                <a:solidFill>
                  <a:schemeClr val="bg1"/>
                </a:solidFill>
                <a:latin typeface="+mj-lt"/>
                <a:ea typeface="+mj-ea"/>
                <a:cs typeface="+mj-cs"/>
              </a:rPr>
              <a:t>Friends Financials </a:t>
            </a:r>
          </a:p>
        </p:txBody>
      </p:sp>
      <p:pic>
        <p:nvPicPr>
          <p:cNvPr id="87" name="Content Placeholder 86">
            <a:extLst>
              <a:ext uri="{FF2B5EF4-FFF2-40B4-BE49-F238E27FC236}">
                <a16:creationId xmlns:a16="http://schemas.microsoft.com/office/drawing/2014/main" id="{2BDA5B9D-314A-4D80-B9C9-BDFCDD164DF3}"/>
              </a:ext>
            </a:extLst>
          </p:cNvPr>
          <p:cNvPicPr>
            <a:picLocks noGrp="1"/>
          </p:cNvPicPr>
          <p:nvPr>
            <p:ph idx="1"/>
          </p:nvPr>
        </p:nvPicPr>
        <p:blipFill rotWithShape="1">
          <a:blip r:embed="rId3"/>
          <a:srcRect l="13310" t="22634" r="12268" b="6584"/>
          <a:stretch/>
        </p:blipFill>
        <p:spPr bwMode="auto">
          <a:xfrm>
            <a:off x="1989178" y="1675227"/>
            <a:ext cx="8213643" cy="4394199"/>
          </a:xfrm>
          <a:prstGeom prst="rect">
            <a:avLst/>
          </a:prstGeom>
          <a:extLst>
            <a:ext uri="{53640926-AAD7-44D8-BBD7-CCE9431645EC}">
              <a14:shadowObscured xmlns:a14="http://schemas.microsoft.com/office/drawing/2010/main"/>
            </a:ext>
          </a:extLst>
        </p:spPr>
      </p:pic>
      <p:sp>
        <p:nvSpPr>
          <p:cNvPr id="4" name="Footer Placeholder 3">
            <a:extLst>
              <a:ext uri="{FF2B5EF4-FFF2-40B4-BE49-F238E27FC236}">
                <a16:creationId xmlns:a16="http://schemas.microsoft.com/office/drawing/2014/main" id="{BD9FB294-722C-4355-8740-EDF65AB4506F}"/>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dirty="0">
                <a:solidFill>
                  <a:schemeClr val="tx1">
                    <a:tint val="75000"/>
                  </a:schemeClr>
                </a:solidFill>
                <a:latin typeface="+mn-lt"/>
                <a:ea typeface="+mn-ea"/>
                <a:cs typeface="+mn-cs"/>
              </a:rPr>
              <a:t>FRIENDS OF THE SNOQUALMIE VALLEY TRAIL AND RIVER</a:t>
            </a:r>
          </a:p>
        </p:txBody>
      </p:sp>
    </p:spTree>
    <p:extLst>
      <p:ext uri="{BB962C8B-B14F-4D97-AF65-F5344CB8AC3E}">
        <p14:creationId xmlns:p14="http://schemas.microsoft.com/office/powerpoint/2010/main" val="8180984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a:t>Funding for Legal Support</a:t>
            </a:r>
          </a:p>
        </p:txBody>
      </p:sp>
      <p:sp>
        <p:nvSpPr>
          <p:cNvPr id="3" name="Content Placeholder 2"/>
          <p:cNvSpPr>
            <a:spLocks noGrp="1"/>
          </p:cNvSpPr>
          <p:nvPr>
            <p:ph idx="1"/>
          </p:nvPr>
        </p:nvSpPr>
        <p:spPr/>
        <p:txBody>
          <a:bodyPr>
            <a:normAutofit/>
          </a:bodyPr>
          <a:lstStyle/>
          <a:p>
            <a:r>
              <a:rPr lang="en-US" dirty="0"/>
              <a:t>GOAL - $8000 for DEMAND LETTER</a:t>
            </a:r>
          </a:p>
          <a:p>
            <a:endParaRPr lang="en-US" dirty="0"/>
          </a:p>
          <a:p>
            <a:r>
              <a:rPr lang="en-US" dirty="0"/>
              <a:t>Current Grants and Donations:</a:t>
            </a:r>
          </a:p>
          <a:p>
            <a:pPr lvl="1"/>
            <a:r>
              <a:rPr lang="en-US" dirty="0"/>
              <a:t>NW Fund for the Environment Grant of $3,000</a:t>
            </a:r>
          </a:p>
          <a:p>
            <a:pPr lvl="1"/>
            <a:r>
              <a:rPr lang="en-US" dirty="0"/>
              <a:t>GoFundMe = 765 in one week</a:t>
            </a:r>
          </a:p>
          <a:p>
            <a:endParaRPr lang="en-US" dirty="0"/>
          </a:p>
          <a:p>
            <a:r>
              <a:rPr lang="en-US" dirty="0"/>
              <a:t>Need  Additional $4235 to Reach our Goal</a:t>
            </a:r>
          </a:p>
          <a:p>
            <a:endParaRPr lang="en-US" dirty="0">
              <a:highlight>
                <a:srgbClr val="FFFF00"/>
              </a:highlight>
            </a:endParaRPr>
          </a:p>
          <a:p>
            <a:pPr marL="0" indent="0">
              <a:buNone/>
            </a:pPr>
            <a:endParaRPr lang="en-US" dirty="0"/>
          </a:p>
        </p:txBody>
      </p:sp>
      <p:sp>
        <p:nvSpPr>
          <p:cNvPr id="4" name="Footer Placeholder 3">
            <a:extLst>
              <a:ext uri="{FF2B5EF4-FFF2-40B4-BE49-F238E27FC236}">
                <a16:creationId xmlns:a16="http://schemas.microsoft.com/office/drawing/2014/main" id="{F8D2BBF8-7F14-419C-A0DB-852FC124A140}"/>
              </a:ext>
            </a:extLst>
          </p:cNvPr>
          <p:cNvSpPr>
            <a:spLocks noGrp="1"/>
          </p:cNvSpPr>
          <p:nvPr>
            <p:ph type="ftr" sz="quarter" idx="11"/>
          </p:nvPr>
        </p:nvSpPr>
        <p:spPr/>
        <p:txBody>
          <a:bodyPr/>
          <a:lstStyle/>
          <a:p>
            <a:r>
              <a:rPr lang="en-US" dirty="0"/>
              <a:t>FRIENDS OF THE SNOQUALMIE VALLEY TRAIL AND RIVER</a:t>
            </a:r>
          </a:p>
        </p:txBody>
      </p:sp>
    </p:spTree>
    <p:extLst>
      <p:ext uri="{BB962C8B-B14F-4D97-AF65-F5344CB8AC3E}">
        <p14:creationId xmlns:p14="http://schemas.microsoft.com/office/powerpoint/2010/main" val="24218008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05FE2-7031-433D-8940-40167CF8FDF5}"/>
              </a:ext>
            </a:extLst>
          </p:cNvPr>
          <p:cNvSpPr>
            <a:spLocks noGrp="1"/>
          </p:cNvSpPr>
          <p:nvPr>
            <p:ph type="title"/>
          </p:nvPr>
        </p:nvSpPr>
        <p:spPr/>
        <p:txBody>
          <a:bodyPr/>
          <a:lstStyle/>
          <a:p>
            <a:r>
              <a:rPr lang="en-US" dirty="0"/>
              <a:t>Stay up to Date:</a:t>
            </a:r>
          </a:p>
        </p:txBody>
      </p:sp>
      <p:sp>
        <p:nvSpPr>
          <p:cNvPr id="3" name="Content Placeholder 2">
            <a:extLst>
              <a:ext uri="{FF2B5EF4-FFF2-40B4-BE49-F238E27FC236}">
                <a16:creationId xmlns:a16="http://schemas.microsoft.com/office/drawing/2014/main" id="{296D005A-3D4F-4B5D-AFAE-65CD8B2A358E}"/>
              </a:ext>
            </a:extLst>
          </p:cNvPr>
          <p:cNvSpPr>
            <a:spLocks noGrp="1"/>
          </p:cNvSpPr>
          <p:nvPr>
            <p:ph idx="1"/>
          </p:nvPr>
        </p:nvSpPr>
        <p:spPr/>
        <p:txBody>
          <a:bodyPr/>
          <a:lstStyle/>
          <a:p>
            <a:r>
              <a:rPr lang="en-US" dirty="0"/>
              <a:t>We regularly Update Current Status on:</a:t>
            </a:r>
          </a:p>
          <a:p>
            <a:pPr marL="0" indent="0">
              <a:buNone/>
            </a:pPr>
            <a:endParaRPr lang="en-US" dirty="0"/>
          </a:p>
          <a:p>
            <a:pPr lvl="1"/>
            <a:r>
              <a:rPr lang="en-US" dirty="0"/>
              <a:t>Facebook: </a:t>
            </a:r>
            <a:r>
              <a:rPr lang="en-US" b="1" u="sng" dirty="0">
                <a:hlinkClick r:id="rId2"/>
              </a:rPr>
              <a:t>The Friends of The Snoqualmie Valley Trail and River</a:t>
            </a:r>
            <a:r>
              <a:rPr lang="en-US" dirty="0"/>
              <a:t>   </a:t>
            </a:r>
          </a:p>
          <a:p>
            <a:pPr lvl="1"/>
            <a:r>
              <a:rPr lang="en-US" dirty="0"/>
              <a:t>Website:  </a:t>
            </a:r>
            <a:r>
              <a:rPr lang="en-US" u="sng" dirty="0">
                <a:hlinkClick r:id="rId3"/>
              </a:rPr>
              <a:t>http://fosvtr.org/</a:t>
            </a:r>
            <a:r>
              <a:rPr lang="en-US" dirty="0"/>
              <a:t>  </a:t>
            </a:r>
          </a:p>
          <a:p>
            <a:pPr lvl="1"/>
            <a:r>
              <a:rPr lang="en-US" dirty="0"/>
              <a:t>GoFundMe: </a:t>
            </a:r>
            <a:r>
              <a:rPr lang="en-US" u="sng" dirty="0">
                <a:hlinkClick r:id="rId4"/>
              </a:rPr>
              <a:t>https://www.gofundme.com/Friends-of-The-Snoqualmie-Valley-Trail-and-River</a:t>
            </a:r>
            <a:endParaRPr lang="en-US" dirty="0"/>
          </a:p>
        </p:txBody>
      </p:sp>
      <p:sp>
        <p:nvSpPr>
          <p:cNvPr id="4" name="Footer Placeholder 3">
            <a:extLst>
              <a:ext uri="{FF2B5EF4-FFF2-40B4-BE49-F238E27FC236}">
                <a16:creationId xmlns:a16="http://schemas.microsoft.com/office/drawing/2014/main" id="{9B39700E-17F5-4E03-843A-499C63317351}"/>
              </a:ext>
            </a:extLst>
          </p:cNvPr>
          <p:cNvSpPr>
            <a:spLocks noGrp="1"/>
          </p:cNvSpPr>
          <p:nvPr>
            <p:ph type="ftr" sz="quarter" idx="11"/>
          </p:nvPr>
        </p:nvSpPr>
        <p:spPr/>
        <p:txBody>
          <a:bodyPr/>
          <a:lstStyle/>
          <a:p>
            <a:r>
              <a:rPr lang="en-US" dirty="0"/>
              <a:t>FRIENDS OF THE SNOQUALMIE VALLEY TRAIL AND RIVER</a:t>
            </a:r>
          </a:p>
        </p:txBody>
      </p:sp>
    </p:spTree>
    <p:extLst>
      <p:ext uri="{BB962C8B-B14F-4D97-AF65-F5344CB8AC3E}">
        <p14:creationId xmlns:p14="http://schemas.microsoft.com/office/powerpoint/2010/main" val="30466816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607BE1D-CB83-4D26-A2D3-828F8D3A16D0}"/>
              </a:ext>
            </a:extLst>
          </p:cNvPr>
          <p:cNvSpPr>
            <a:spLocks noGrp="1"/>
          </p:cNvSpPr>
          <p:nvPr>
            <p:ph idx="1"/>
          </p:nvPr>
        </p:nvSpPr>
        <p:spPr/>
        <p:txBody>
          <a:bodyPr/>
          <a:lstStyle/>
          <a:p>
            <a:pPr marL="0" indent="0">
              <a:buNone/>
            </a:pPr>
            <a:endParaRPr lang="en-US" dirty="0"/>
          </a:p>
          <a:p>
            <a:pPr marL="0" indent="0">
              <a:buNone/>
            </a:pPr>
            <a:endParaRPr lang="en-US" dirty="0"/>
          </a:p>
          <a:p>
            <a:pPr marL="0" indent="0" algn="ctr">
              <a:buNone/>
            </a:pPr>
            <a:r>
              <a:rPr lang="en-US" sz="6000" dirty="0"/>
              <a:t>Welcome and Introductions</a:t>
            </a:r>
          </a:p>
        </p:txBody>
      </p:sp>
      <p:sp>
        <p:nvSpPr>
          <p:cNvPr id="4" name="Footer Placeholder 3">
            <a:extLst>
              <a:ext uri="{FF2B5EF4-FFF2-40B4-BE49-F238E27FC236}">
                <a16:creationId xmlns:a16="http://schemas.microsoft.com/office/drawing/2014/main" id="{BE442B74-C1E3-44B1-8E4F-911274BEA9B7}"/>
              </a:ext>
            </a:extLst>
          </p:cNvPr>
          <p:cNvSpPr>
            <a:spLocks noGrp="1"/>
          </p:cNvSpPr>
          <p:nvPr>
            <p:ph type="ftr" sz="quarter" idx="11"/>
          </p:nvPr>
        </p:nvSpPr>
        <p:spPr/>
        <p:txBody>
          <a:bodyPr/>
          <a:lstStyle/>
          <a:p>
            <a:r>
              <a:rPr lang="en-US" dirty="0"/>
              <a:t>FRIENDS OF THE SNOQUALMIE VALLEY TRAIL AND RIVER</a:t>
            </a:r>
          </a:p>
        </p:txBody>
      </p:sp>
    </p:spTree>
    <p:extLst>
      <p:ext uri="{BB962C8B-B14F-4D97-AF65-F5344CB8AC3E}">
        <p14:creationId xmlns:p14="http://schemas.microsoft.com/office/powerpoint/2010/main" val="7336779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a:t>Q and A</a:t>
            </a:r>
          </a:p>
        </p:txBody>
      </p:sp>
      <p:sp>
        <p:nvSpPr>
          <p:cNvPr id="4" name="Footer Placeholder 3">
            <a:extLst>
              <a:ext uri="{FF2B5EF4-FFF2-40B4-BE49-F238E27FC236}">
                <a16:creationId xmlns:a16="http://schemas.microsoft.com/office/drawing/2014/main" id="{5DF1783F-5748-4B5C-B9B2-D433758A1805}"/>
              </a:ext>
            </a:extLst>
          </p:cNvPr>
          <p:cNvSpPr>
            <a:spLocks noGrp="1"/>
          </p:cNvSpPr>
          <p:nvPr>
            <p:ph type="ftr" sz="quarter" idx="11"/>
          </p:nvPr>
        </p:nvSpPr>
        <p:spPr/>
        <p:txBody>
          <a:bodyPr/>
          <a:lstStyle/>
          <a:p>
            <a:r>
              <a:rPr lang="en-US" dirty="0"/>
              <a:t>FRIENDS OF THE SNOQUALMIE VALLEY TRAIL AND RIVER</a:t>
            </a:r>
          </a:p>
        </p:txBody>
      </p:sp>
    </p:spTree>
    <p:extLst>
      <p:ext uri="{BB962C8B-B14F-4D97-AF65-F5344CB8AC3E}">
        <p14:creationId xmlns:p14="http://schemas.microsoft.com/office/powerpoint/2010/main" val="6882238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E5F833-7A0D-49F2-B576-6C273D09442E}"/>
              </a:ext>
            </a:extLst>
          </p:cNvPr>
          <p:cNvSpPr>
            <a:spLocks noGrp="1"/>
          </p:cNvSpPr>
          <p:nvPr>
            <p:ph type="title"/>
          </p:nvPr>
        </p:nvSpPr>
        <p:spPr/>
        <p:txBody>
          <a:bodyPr/>
          <a:lstStyle/>
          <a:p>
            <a:pPr algn="ctr"/>
            <a:r>
              <a:rPr lang="en-US" b="1" u="sng" dirty="0"/>
              <a:t>Attachments:</a:t>
            </a:r>
          </a:p>
        </p:txBody>
      </p:sp>
      <p:sp>
        <p:nvSpPr>
          <p:cNvPr id="4" name="Footer Placeholder 3">
            <a:extLst>
              <a:ext uri="{FF2B5EF4-FFF2-40B4-BE49-F238E27FC236}">
                <a16:creationId xmlns:a16="http://schemas.microsoft.com/office/drawing/2014/main" id="{0D353B47-CFC5-42EE-AFCA-34352F0E6F6D}"/>
              </a:ext>
            </a:extLst>
          </p:cNvPr>
          <p:cNvSpPr>
            <a:spLocks noGrp="1"/>
          </p:cNvSpPr>
          <p:nvPr>
            <p:ph type="ftr" sz="quarter" idx="11"/>
          </p:nvPr>
        </p:nvSpPr>
        <p:spPr/>
        <p:txBody>
          <a:bodyPr/>
          <a:lstStyle/>
          <a:p>
            <a:r>
              <a:rPr lang="en-US" dirty="0"/>
              <a:t>FRIENDS OF THE SNOQUALMIE VALLEY TRAIL AND RIVER</a:t>
            </a:r>
          </a:p>
        </p:txBody>
      </p:sp>
    </p:spTree>
    <p:extLst>
      <p:ext uri="{BB962C8B-B14F-4D97-AF65-F5344CB8AC3E}">
        <p14:creationId xmlns:p14="http://schemas.microsoft.com/office/powerpoint/2010/main" val="12299804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94440C-C8FE-41E7-BC8A-7634BDC6C311}"/>
              </a:ext>
            </a:extLst>
          </p:cNvPr>
          <p:cNvSpPr>
            <a:spLocks noGrp="1"/>
          </p:cNvSpPr>
          <p:nvPr>
            <p:ph type="title"/>
          </p:nvPr>
        </p:nvSpPr>
        <p:spPr/>
        <p:txBody>
          <a:bodyPr/>
          <a:lstStyle/>
          <a:p>
            <a:r>
              <a:rPr lang="en-US" dirty="0"/>
              <a:t>Excerpts from Sara Foster Letter to Friends</a:t>
            </a:r>
          </a:p>
        </p:txBody>
      </p:sp>
      <p:sp>
        <p:nvSpPr>
          <p:cNvPr id="3" name="Content Placeholder 2">
            <a:extLst>
              <a:ext uri="{FF2B5EF4-FFF2-40B4-BE49-F238E27FC236}">
                <a16:creationId xmlns:a16="http://schemas.microsoft.com/office/drawing/2014/main" id="{28997C38-2775-4692-A332-2CD57E0A7D3E}"/>
              </a:ext>
            </a:extLst>
          </p:cNvPr>
          <p:cNvSpPr>
            <a:spLocks noGrp="1"/>
          </p:cNvSpPr>
          <p:nvPr>
            <p:ph idx="1"/>
          </p:nvPr>
        </p:nvSpPr>
        <p:spPr/>
        <p:txBody>
          <a:bodyPr>
            <a:normAutofit fontScale="55000" lnSpcReduction="20000"/>
          </a:bodyPr>
          <a:lstStyle/>
          <a:p>
            <a:r>
              <a:rPr lang="en-US" dirty="0"/>
              <a:t>I am Sara Foster and took a situation similar to the one that appears to be brewing in North Bend all the way to the Washington State Supreme Court.  I won. </a:t>
            </a:r>
          </a:p>
          <a:p>
            <a:r>
              <a:rPr lang="en-US" dirty="0"/>
              <a:t>Like North Bend, Yelm was in the midst of a dramatic increase in residential development.  We had already doubled our population in 10 years.  City leaders wanted to continue this “growth” despite citizens voicing concerns about limited water resources.  </a:t>
            </a:r>
          </a:p>
          <a:p>
            <a:r>
              <a:rPr lang="en-US" dirty="0"/>
              <a:t>Like many folks in North Bend, many of us were concerned that our wells and area Creeks and Rivers would be negatively impacted by what appeared to be an insatiable appetite for more “growth” which also meant a greater demand for water.  We were concerned that the demand for more water for new development would end up drawing down our wells and rivers to dangerously low levels. </a:t>
            </a:r>
          </a:p>
          <a:p>
            <a:r>
              <a:rPr lang="en-US" dirty="0"/>
              <a:t>Regardless, the City moved forward with their plans to secure more water for development and provided “mitigation plans” to address our concerns. We argued that these plans didn’t mitigate anything – that they would do nothing to replace water taken from our wells and Rivers … It appears that in both situations the cities and DOE were working together to clear the way for increased development at the expense of the Rivers and existing residents with senior water rights.  </a:t>
            </a:r>
          </a:p>
          <a:p>
            <a:r>
              <a:rPr lang="en-US" dirty="0"/>
              <a:t>In our case, we believed the logic and legal arguments presented by the Department of Ecology and The City of Yelm were simply in error.   We appealed DOE’s decision all the way to the Washington State Supreme Court in the Case </a:t>
            </a:r>
            <a:r>
              <a:rPr lang="en-US" b="1" dirty="0"/>
              <a:t>FOSTER v. WASHINGTON STATE DEPARTMENT OF ECOLOGY/CITY OF YELM WASHINGTON.  </a:t>
            </a:r>
            <a:r>
              <a:rPr lang="en-US" dirty="0"/>
              <a:t>And, we won. Our wells and Rivers would be protected.</a:t>
            </a:r>
            <a:r>
              <a:rPr lang="en-US" b="1" dirty="0"/>
              <a:t> </a:t>
            </a:r>
            <a:r>
              <a:rPr lang="en-US" dirty="0"/>
              <a:t>(See:   </a:t>
            </a:r>
            <a:r>
              <a:rPr lang="en-US" u="sng" dirty="0">
                <a:hlinkClick r:id="rId3"/>
              </a:rPr>
              <a:t>https://caselaw.findlaw.com/wa-supreme-court/1715367.html</a:t>
            </a:r>
            <a:r>
              <a:rPr lang="en-US" dirty="0"/>
              <a:t>)</a:t>
            </a:r>
          </a:p>
          <a:p>
            <a:r>
              <a:rPr lang="en-US" dirty="0"/>
              <a:t>This would be a nice clean place to end my story.  But the story did not end there.  During the final hours of budget negotiations in Olympia, in the wee hours of January 18</a:t>
            </a:r>
            <a:r>
              <a:rPr lang="en-US" baseline="30000" dirty="0"/>
              <a:t>th</a:t>
            </a:r>
            <a:r>
              <a:rPr lang="en-US" dirty="0"/>
              <a:t>, 2018, interested parties were able to push legislation through, which essentially reversed our Supreme Court win – at least for Yelm and other Eastern Washington cities and at least for now.   So, the story continues.</a:t>
            </a:r>
          </a:p>
          <a:p>
            <a:endParaRPr lang="en-US" dirty="0"/>
          </a:p>
        </p:txBody>
      </p:sp>
      <p:sp>
        <p:nvSpPr>
          <p:cNvPr id="4" name="Footer Placeholder 3">
            <a:extLst>
              <a:ext uri="{FF2B5EF4-FFF2-40B4-BE49-F238E27FC236}">
                <a16:creationId xmlns:a16="http://schemas.microsoft.com/office/drawing/2014/main" id="{406F9C34-0C54-43CB-A757-F54E22C5BB17}"/>
              </a:ext>
            </a:extLst>
          </p:cNvPr>
          <p:cNvSpPr>
            <a:spLocks noGrp="1"/>
          </p:cNvSpPr>
          <p:nvPr>
            <p:ph type="ftr" sz="quarter" idx="11"/>
          </p:nvPr>
        </p:nvSpPr>
        <p:spPr/>
        <p:txBody>
          <a:bodyPr/>
          <a:lstStyle/>
          <a:p>
            <a:r>
              <a:rPr lang="en-US" dirty="0"/>
              <a:t>FRIENDS OF THE SNOQUALMIE VALLEY TRAIL AND RIVER</a:t>
            </a:r>
          </a:p>
        </p:txBody>
      </p:sp>
    </p:spTree>
    <p:extLst>
      <p:ext uri="{BB962C8B-B14F-4D97-AF65-F5344CB8AC3E}">
        <p14:creationId xmlns:p14="http://schemas.microsoft.com/office/powerpoint/2010/main" val="12008315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1A1C3-2364-44C6-ACE8-6A2091BD9341}"/>
              </a:ext>
            </a:extLst>
          </p:cNvPr>
          <p:cNvSpPr>
            <a:spLocks noGrp="1"/>
          </p:cNvSpPr>
          <p:nvPr>
            <p:ph type="title"/>
          </p:nvPr>
        </p:nvSpPr>
        <p:spPr/>
        <p:txBody>
          <a:bodyPr/>
          <a:lstStyle/>
          <a:p>
            <a:r>
              <a:rPr lang="en-US" dirty="0"/>
              <a:t>Sources of Placement of Sallal Wells in Snoqualmie River Watershed</a:t>
            </a:r>
          </a:p>
        </p:txBody>
      </p:sp>
      <p:sp>
        <p:nvSpPr>
          <p:cNvPr id="3" name="Content Placeholder 2">
            <a:extLst>
              <a:ext uri="{FF2B5EF4-FFF2-40B4-BE49-F238E27FC236}">
                <a16:creationId xmlns:a16="http://schemas.microsoft.com/office/drawing/2014/main" id="{623A1F6E-B24B-4CB1-B79D-CC5909278FBA}"/>
              </a:ext>
            </a:extLst>
          </p:cNvPr>
          <p:cNvSpPr>
            <a:spLocks noGrp="1"/>
          </p:cNvSpPr>
          <p:nvPr>
            <p:ph idx="1"/>
          </p:nvPr>
        </p:nvSpPr>
        <p:spPr/>
        <p:txBody>
          <a:bodyPr>
            <a:normAutofit fontScale="85000" lnSpcReduction="20000"/>
          </a:bodyPr>
          <a:lstStyle/>
          <a:p>
            <a:pPr lvl="0"/>
            <a:r>
              <a:rPr lang="en-US" dirty="0"/>
              <a:t>Sallal Well Water Right and 2007 ROE (Report of Examination) “…Wells 1 and 2 located in the Snoqualmie River Watershed” (see top of page 19)</a:t>
            </a:r>
          </a:p>
          <a:p>
            <a:pPr lvl="0"/>
            <a:r>
              <a:rPr lang="en-US" dirty="0"/>
              <a:t>DOE Staff Notes </a:t>
            </a:r>
          </a:p>
          <a:p>
            <a:pPr lvl="0"/>
            <a:r>
              <a:rPr lang="en-US" dirty="0"/>
              <a:t>September 24</a:t>
            </a:r>
            <a:r>
              <a:rPr lang="en-US" baseline="30000" dirty="0"/>
              <a:t>th</a:t>
            </a:r>
            <a:r>
              <a:rPr lang="en-US" dirty="0"/>
              <a:t>, 2018 email written by the former General Manager and approved by Sallal’s attorney shows that wells are in Snoqualmie Watershed and also that the water rights are “Junior to the Snoqualmie”</a:t>
            </a:r>
          </a:p>
          <a:p>
            <a:pPr lvl="0"/>
            <a:r>
              <a:rPr lang="en-US" dirty="0"/>
              <a:t>Statement by current Sallal General Manager at a Member Advisory Meeting on 10/8/2019 that Wells are in The Snoqualmie Watershed</a:t>
            </a:r>
          </a:p>
          <a:p>
            <a:pPr lvl="0"/>
            <a:r>
              <a:rPr lang="en-US" dirty="0"/>
              <a:t>Data Basin – Independent University Affiliated GIS mapping organization placed wells in Snoqualmie basin</a:t>
            </a:r>
          </a:p>
          <a:p>
            <a:pPr lvl="0"/>
            <a:r>
              <a:rPr lang="en-US" dirty="0"/>
              <a:t>Birds eye view from Rattlesnake Ridge heavily suggests wells are in the Snoqualmie Watershed</a:t>
            </a:r>
          </a:p>
          <a:p>
            <a:pPr lvl="0"/>
            <a:r>
              <a:rPr lang="en-US" dirty="0"/>
              <a:t>April 20, 2006 DOE Email (below)</a:t>
            </a:r>
          </a:p>
        </p:txBody>
      </p:sp>
      <p:sp>
        <p:nvSpPr>
          <p:cNvPr id="4" name="Footer Placeholder 3">
            <a:extLst>
              <a:ext uri="{FF2B5EF4-FFF2-40B4-BE49-F238E27FC236}">
                <a16:creationId xmlns:a16="http://schemas.microsoft.com/office/drawing/2014/main" id="{B7B561FB-7B41-4470-922B-9A80B4F5E80D}"/>
              </a:ext>
            </a:extLst>
          </p:cNvPr>
          <p:cNvSpPr>
            <a:spLocks noGrp="1"/>
          </p:cNvSpPr>
          <p:nvPr>
            <p:ph type="ftr" sz="quarter" idx="11"/>
          </p:nvPr>
        </p:nvSpPr>
        <p:spPr/>
        <p:txBody>
          <a:bodyPr/>
          <a:lstStyle/>
          <a:p>
            <a:r>
              <a:rPr lang="en-US" dirty="0"/>
              <a:t>FRIENDS OF THE SNOQUALMIE VALLEY TRAIL AND RIVER</a:t>
            </a:r>
          </a:p>
        </p:txBody>
      </p:sp>
    </p:spTree>
    <p:extLst>
      <p:ext uri="{BB962C8B-B14F-4D97-AF65-F5344CB8AC3E}">
        <p14:creationId xmlns:p14="http://schemas.microsoft.com/office/powerpoint/2010/main" val="13761299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086EC6C-41DE-431E-B489-CBB754823888}"/>
              </a:ext>
            </a:extLst>
          </p:cNvPr>
          <p:cNvPicPr/>
          <p:nvPr/>
        </p:nvPicPr>
        <p:blipFill rotWithShape="1">
          <a:blip r:embed="rId2" r:link="rId3" cstate="print">
            <a:extLst>
              <a:ext uri="{28A0092B-C50C-407E-A947-70E740481C1C}">
                <a14:useLocalDpi xmlns:a14="http://schemas.microsoft.com/office/drawing/2010/main" val="0"/>
              </a:ext>
            </a:extLst>
          </a:blip>
          <a:srcRect l="13666" t="4154" r="25867" b="7174"/>
          <a:stretch/>
        </p:blipFill>
        <p:spPr bwMode="auto">
          <a:xfrm rot="5400000">
            <a:off x="2884170" y="-107315"/>
            <a:ext cx="6423660" cy="7072630"/>
          </a:xfrm>
          <a:prstGeom prst="rect">
            <a:avLst/>
          </a:prstGeom>
          <a:noFill/>
          <a:ln>
            <a:noFill/>
          </a:ln>
          <a:extLst>
            <a:ext uri="{53640926-AAD7-44D8-BBD7-CCE9431645EC}">
              <a14:shadowObscured xmlns:a14="http://schemas.microsoft.com/office/drawing/2010/main"/>
            </a:ext>
          </a:extLst>
        </p:spPr>
      </p:pic>
      <p:sp>
        <p:nvSpPr>
          <p:cNvPr id="5" name="Footer Placeholder 4">
            <a:extLst>
              <a:ext uri="{FF2B5EF4-FFF2-40B4-BE49-F238E27FC236}">
                <a16:creationId xmlns:a16="http://schemas.microsoft.com/office/drawing/2014/main" id="{F27E0915-CD5C-4D2A-9672-C67B112B2E2C}"/>
              </a:ext>
            </a:extLst>
          </p:cNvPr>
          <p:cNvSpPr>
            <a:spLocks noGrp="1"/>
          </p:cNvSpPr>
          <p:nvPr>
            <p:ph type="ftr" sz="quarter" idx="11"/>
          </p:nvPr>
        </p:nvSpPr>
        <p:spPr/>
        <p:txBody>
          <a:bodyPr/>
          <a:lstStyle/>
          <a:p>
            <a:r>
              <a:rPr lang="en-US" dirty="0"/>
              <a:t>FRIENDS OF THE SNOQUALMIE VALLEY TRAIL AND RIVER</a:t>
            </a:r>
          </a:p>
        </p:txBody>
      </p:sp>
    </p:spTree>
    <p:extLst>
      <p:ext uri="{BB962C8B-B14F-4D97-AF65-F5344CB8AC3E}">
        <p14:creationId xmlns:p14="http://schemas.microsoft.com/office/powerpoint/2010/main" val="8330870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F586865-8107-4CC4-B7F3-9BB4995B5FC3}"/>
              </a:ext>
            </a:extLst>
          </p:cNvPr>
          <p:cNvGrpSpPr/>
          <p:nvPr/>
        </p:nvGrpSpPr>
        <p:grpSpPr>
          <a:xfrm>
            <a:off x="1302025" y="327018"/>
            <a:ext cx="6278217" cy="6206304"/>
            <a:chOff x="1652588" y="0"/>
            <a:chExt cx="5510212" cy="6862287"/>
          </a:xfrm>
        </p:grpSpPr>
        <p:pic>
          <p:nvPicPr>
            <p:cNvPr id="5" name="Picture 2">
              <a:extLst>
                <a:ext uri="{FF2B5EF4-FFF2-40B4-BE49-F238E27FC236}">
                  <a16:creationId xmlns:a16="http://schemas.microsoft.com/office/drawing/2014/main" id="{2335A6DC-9428-4C82-A6E1-D6E2E36E7B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2588" y="0"/>
              <a:ext cx="5510212" cy="43229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4">
              <a:extLst>
                <a:ext uri="{FF2B5EF4-FFF2-40B4-BE49-F238E27FC236}">
                  <a16:creationId xmlns:a16="http://schemas.microsoft.com/office/drawing/2014/main" id="{25C9FCB8-F883-440B-8839-173798C0699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52588" y="4267200"/>
              <a:ext cx="5510212" cy="25950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7" name="Footer Placeholder 6">
            <a:extLst>
              <a:ext uri="{FF2B5EF4-FFF2-40B4-BE49-F238E27FC236}">
                <a16:creationId xmlns:a16="http://schemas.microsoft.com/office/drawing/2014/main" id="{EC536306-66CC-4DEF-BD72-CB870EA20671}"/>
              </a:ext>
            </a:extLst>
          </p:cNvPr>
          <p:cNvSpPr>
            <a:spLocks noGrp="1"/>
          </p:cNvSpPr>
          <p:nvPr>
            <p:ph type="ftr" sz="quarter" idx="11"/>
          </p:nvPr>
        </p:nvSpPr>
        <p:spPr/>
        <p:txBody>
          <a:bodyPr/>
          <a:lstStyle/>
          <a:p>
            <a:r>
              <a:rPr lang="en-US" dirty="0"/>
              <a:t>FRIENDS OF THE SNOQUALMIE VALLEY TRAIL AND RIVER</a:t>
            </a:r>
          </a:p>
        </p:txBody>
      </p:sp>
    </p:spTree>
    <p:extLst>
      <p:ext uri="{BB962C8B-B14F-4D97-AF65-F5344CB8AC3E}">
        <p14:creationId xmlns:p14="http://schemas.microsoft.com/office/powerpoint/2010/main" val="37371520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a:extLst>
              <a:ext uri="{FF2B5EF4-FFF2-40B4-BE49-F238E27FC236}">
                <a16:creationId xmlns:a16="http://schemas.microsoft.com/office/drawing/2014/main" id="{16003F71-8F57-4DFF-BC1A-AE0FE0AD9A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0072" y="630621"/>
            <a:ext cx="8290939" cy="606545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6" name="TextBox 5">
            <a:extLst>
              <a:ext uri="{FF2B5EF4-FFF2-40B4-BE49-F238E27FC236}">
                <a16:creationId xmlns:a16="http://schemas.microsoft.com/office/drawing/2014/main" id="{522198E0-2E1A-488D-A596-742A30D224F7}"/>
              </a:ext>
            </a:extLst>
          </p:cNvPr>
          <p:cNvSpPr txBox="1"/>
          <p:nvPr/>
        </p:nvSpPr>
        <p:spPr>
          <a:xfrm>
            <a:off x="1840071" y="-90324"/>
            <a:ext cx="8290939" cy="369332"/>
          </a:xfrm>
          <a:prstGeom prst="rect">
            <a:avLst/>
          </a:prstGeom>
          <a:noFill/>
        </p:spPr>
        <p:txBody>
          <a:bodyPr wrap="square" rtlCol="0">
            <a:spAutoFit/>
          </a:bodyPr>
          <a:lstStyle/>
          <a:p>
            <a:pPr algn="ctr"/>
            <a:r>
              <a:rPr lang="en-US" dirty="0"/>
              <a:t>Schematic of Current/Proposed Water Situation</a:t>
            </a:r>
          </a:p>
        </p:txBody>
      </p:sp>
      <p:sp>
        <p:nvSpPr>
          <p:cNvPr id="2" name="Footer Placeholder 1">
            <a:extLst>
              <a:ext uri="{FF2B5EF4-FFF2-40B4-BE49-F238E27FC236}">
                <a16:creationId xmlns:a16="http://schemas.microsoft.com/office/drawing/2014/main" id="{B282751D-6635-4ACE-83F2-7E4588129418}"/>
              </a:ext>
            </a:extLst>
          </p:cNvPr>
          <p:cNvSpPr>
            <a:spLocks noGrp="1"/>
          </p:cNvSpPr>
          <p:nvPr>
            <p:ph type="ftr" sz="quarter" idx="11"/>
          </p:nvPr>
        </p:nvSpPr>
        <p:spPr/>
        <p:txBody>
          <a:bodyPr/>
          <a:lstStyle/>
          <a:p>
            <a:r>
              <a:rPr lang="en-US" dirty="0"/>
              <a:t>FRIENDS OF THE SNOQUALMIE VALLEY TRAIL AND RIVER</a:t>
            </a:r>
          </a:p>
        </p:txBody>
      </p:sp>
    </p:spTree>
    <p:extLst>
      <p:ext uri="{BB962C8B-B14F-4D97-AF65-F5344CB8AC3E}">
        <p14:creationId xmlns:p14="http://schemas.microsoft.com/office/powerpoint/2010/main" val="34650190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8478B-F52A-4F93-94DA-B2C0968DDA18}"/>
              </a:ext>
            </a:extLst>
          </p:cNvPr>
          <p:cNvSpPr>
            <a:spLocks noGrp="1"/>
          </p:cNvSpPr>
          <p:nvPr>
            <p:ph type="title"/>
          </p:nvPr>
        </p:nvSpPr>
        <p:spPr>
          <a:xfrm>
            <a:off x="838200" y="159027"/>
            <a:ext cx="10515600" cy="1113182"/>
          </a:xfrm>
        </p:spPr>
        <p:txBody>
          <a:bodyPr>
            <a:normAutofit fontScale="90000"/>
          </a:bodyPr>
          <a:lstStyle/>
          <a:p>
            <a:pPr algn="ctr"/>
            <a:r>
              <a:rPr lang="en-US" b="1" u="sng" dirty="0"/>
              <a:t>The Majority of the Community is with Us</a:t>
            </a:r>
            <a:br>
              <a:rPr lang="en-US" b="1" u="sng" dirty="0"/>
            </a:br>
            <a:endParaRPr lang="en-US" b="1" u="sng" dirty="0"/>
          </a:p>
        </p:txBody>
      </p:sp>
      <p:sp>
        <p:nvSpPr>
          <p:cNvPr id="3" name="Content Placeholder 2">
            <a:extLst>
              <a:ext uri="{FF2B5EF4-FFF2-40B4-BE49-F238E27FC236}">
                <a16:creationId xmlns:a16="http://schemas.microsoft.com/office/drawing/2014/main" id="{FAD78947-EEC8-402E-B9B2-1938D3AE09C7}"/>
              </a:ext>
            </a:extLst>
          </p:cNvPr>
          <p:cNvSpPr>
            <a:spLocks noGrp="1"/>
          </p:cNvSpPr>
          <p:nvPr>
            <p:ph idx="1"/>
          </p:nvPr>
        </p:nvSpPr>
        <p:spPr>
          <a:xfrm>
            <a:off x="838200" y="1272209"/>
            <a:ext cx="10515600" cy="4904754"/>
          </a:xfrm>
        </p:spPr>
        <p:txBody>
          <a:bodyPr>
            <a:normAutofit/>
          </a:bodyPr>
          <a:lstStyle/>
          <a:p>
            <a:pPr marL="0" indent="0">
              <a:lnSpc>
                <a:spcPct val="107000"/>
              </a:lnSpc>
              <a:spcAft>
                <a:spcPts val="800"/>
              </a:spcAft>
              <a:buNone/>
            </a:pPr>
            <a:r>
              <a:rPr lang="en-US" b="1" u="sng" dirty="0">
                <a:latin typeface="Calibri" panose="020F0502020204030204" pitchFamily="34" charset="0"/>
                <a:ea typeface="Calibri" panose="020F0502020204030204" pitchFamily="34" charset="0"/>
                <a:cs typeface="Calibri" panose="020F0502020204030204" pitchFamily="34" charset="0"/>
              </a:rPr>
              <a:t>NextDoor Poll Results:</a:t>
            </a:r>
            <a:r>
              <a:rPr lang="en-US" b="1" dirty="0">
                <a:latin typeface="Calibri" panose="020F0502020204030204" pitchFamily="34" charset="0"/>
                <a:ea typeface="Calibri" panose="020F0502020204030204" pitchFamily="34" charset="0"/>
                <a:cs typeface="Calibri" panose="020F0502020204030204" pitchFamily="34" charset="0"/>
              </a:rPr>
              <a:t> </a:t>
            </a:r>
            <a:r>
              <a:rPr lang="en-US" dirty="0">
                <a:latin typeface="Calibri" panose="020F0502020204030204" pitchFamily="34" charset="0"/>
                <a:ea typeface="Calibri" panose="020F0502020204030204" pitchFamily="34" charset="0"/>
                <a:cs typeface="Calibri" panose="020F0502020204030204" pitchFamily="34" charset="0"/>
              </a:rPr>
              <a:t>92% of 505 Responders agreed North Bend should:</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7000"/>
              </a:lnSpc>
              <a:buFont typeface="Symbol" panose="05050102010706020507" pitchFamily="18" charset="2"/>
              <a:buChar char=""/>
            </a:pPr>
            <a:r>
              <a:rPr lang="en-US" dirty="0">
                <a:solidFill>
                  <a:srgbClr val="333333"/>
                </a:solidFill>
                <a:latin typeface="Calibri" panose="020F0502020204030204" pitchFamily="34" charset="0"/>
                <a:ea typeface="Calibri" panose="020F0502020204030204" pitchFamily="34" charset="0"/>
                <a:cs typeface="Calibri" panose="020F0502020204030204" pitchFamily="34" charset="0"/>
              </a:rPr>
              <a:t>Provide Underlying and Vetted Supply/Demand Data </a:t>
            </a:r>
            <a:br>
              <a:rPr lang="en-US" dirty="0">
                <a:solidFill>
                  <a:srgbClr val="333333"/>
                </a:solidFill>
                <a:latin typeface="Calibri" panose="020F0502020204030204" pitchFamily="34" charset="0"/>
                <a:ea typeface="Calibri" panose="020F0502020204030204" pitchFamily="34" charset="0"/>
                <a:cs typeface="Calibri" panose="020F0502020204030204" pitchFamily="34" charset="0"/>
              </a:rPr>
            </a:br>
            <a:r>
              <a:rPr lang="en-US" dirty="0">
                <a:solidFill>
                  <a:srgbClr val="333333"/>
                </a:solidFill>
                <a:latin typeface="Calibri" panose="020F0502020204030204" pitchFamily="34" charset="0"/>
                <a:ea typeface="Calibri" panose="020F0502020204030204" pitchFamily="34" charset="0"/>
                <a:cs typeface="Calibri" panose="020F0502020204030204" pitchFamily="34" charset="0"/>
              </a:rPr>
              <a:t>“The Golder Report” is a year overdue</a:t>
            </a:r>
          </a:p>
          <a:p>
            <a:pPr marL="800100" lvl="1" indent="-342900">
              <a:lnSpc>
                <a:spcPct val="107000"/>
              </a:lnSpc>
              <a:buFont typeface="Symbol" panose="05050102010706020507" pitchFamily="18" charset="2"/>
              <a:buChar char=""/>
            </a:pPr>
            <a:r>
              <a:rPr lang="en-US" dirty="0">
                <a:solidFill>
                  <a:srgbClr val="333333"/>
                </a:solidFill>
                <a:latin typeface="Calibri" panose="020F0502020204030204" pitchFamily="34" charset="0"/>
                <a:ea typeface="Calibri" panose="020F0502020204030204" pitchFamily="34" charset="0"/>
                <a:cs typeface="Calibri" panose="020F0502020204030204" pitchFamily="34" charset="0"/>
              </a:rPr>
              <a:t>Have a New Water System Plan (the old one expired over 2 years ago) AND</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7000"/>
              </a:lnSpc>
              <a:spcAft>
                <a:spcPts val="800"/>
              </a:spcAft>
              <a:buFont typeface="Symbol" panose="05050102010706020507" pitchFamily="18" charset="2"/>
              <a:buChar char=""/>
            </a:pPr>
            <a:r>
              <a:rPr lang="en-US" dirty="0">
                <a:solidFill>
                  <a:srgbClr val="333333"/>
                </a:solidFill>
                <a:latin typeface="Calibri" panose="020F0502020204030204" pitchFamily="34" charset="0"/>
                <a:ea typeface="Calibri" panose="020F0502020204030204" pitchFamily="34" charset="0"/>
                <a:cs typeface="Calibri" panose="020F0502020204030204" pitchFamily="34" charset="0"/>
              </a:rPr>
              <a:t>Implements a Viable Mitigation Plan to Protect the Snoqualmie River</a:t>
            </a:r>
          </a:p>
          <a:p>
            <a:pPr marL="0" indent="0" algn="ctr">
              <a:lnSpc>
                <a:spcPct val="107000"/>
              </a:lnSpc>
              <a:spcAft>
                <a:spcPts val="800"/>
              </a:spcAft>
              <a:buNone/>
            </a:pPr>
            <a:r>
              <a:rPr lang="en-US" b="1" dirty="0"/>
              <a:t>North Bend Should Implement a Building Moratorium </a:t>
            </a:r>
          </a:p>
          <a:p>
            <a:pPr marL="0" indent="0" algn="ctr">
              <a:lnSpc>
                <a:spcPct val="107000"/>
              </a:lnSpc>
              <a:spcAft>
                <a:spcPts val="800"/>
              </a:spcAft>
              <a:buNone/>
            </a:pPr>
            <a:r>
              <a:rPr lang="en-US" dirty="0"/>
              <a:t>The City Ignored Us</a:t>
            </a:r>
          </a:p>
        </p:txBody>
      </p:sp>
      <p:sp>
        <p:nvSpPr>
          <p:cNvPr id="5" name="Footer Placeholder 4">
            <a:extLst>
              <a:ext uri="{FF2B5EF4-FFF2-40B4-BE49-F238E27FC236}">
                <a16:creationId xmlns:a16="http://schemas.microsoft.com/office/drawing/2014/main" id="{D7DB7565-10D1-4510-B9D0-002895147645}"/>
              </a:ext>
            </a:extLst>
          </p:cNvPr>
          <p:cNvSpPr>
            <a:spLocks noGrp="1"/>
          </p:cNvSpPr>
          <p:nvPr>
            <p:ph type="ftr" sz="quarter" idx="11"/>
          </p:nvPr>
        </p:nvSpPr>
        <p:spPr/>
        <p:txBody>
          <a:bodyPr/>
          <a:lstStyle/>
          <a:p>
            <a:r>
              <a:rPr lang="en-US" dirty="0"/>
              <a:t>FRIENDS OF THE SNOQUALMIE VALLEY TRAIL AND RIVER</a:t>
            </a:r>
          </a:p>
        </p:txBody>
      </p:sp>
    </p:spTree>
    <p:extLst>
      <p:ext uri="{BB962C8B-B14F-4D97-AF65-F5344CB8AC3E}">
        <p14:creationId xmlns:p14="http://schemas.microsoft.com/office/powerpoint/2010/main" val="33249176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EFDBF9-A03F-4BD1-BC56-276E18C5B478}"/>
              </a:ext>
            </a:extLst>
          </p:cNvPr>
          <p:cNvSpPr>
            <a:spLocks noGrp="1"/>
          </p:cNvSpPr>
          <p:nvPr>
            <p:ph type="title"/>
          </p:nvPr>
        </p:nvSpPr>
        <p:spPr>
          <a:xfrm>
            <a:off x="137160" y="76200"/>
            <a:ext cx="11909528" cy="1143000"/>
          </a:xfrm>
        </p:spPr>
        <p:txBody>
          <a:bodyPr>
            <a:noAutofit/>
          </a:bodyPr>
          <a:lstStyle/>
          <a:p>
            <a:pPr algn="ctr"/>
            <a:r>
              <a:rPr lang="en-US" sz="4400" b="1" u="sng" dirty="0"/>
              <a:t>Where We Started and Where We are Going</a:t>
            </a:r>
          </a:p>
        </p:txBody>
      </p:sp>
      <p:sp>
        <p:nvSpPr>
          <p:cNvPr id="3" name="Content Placeholder 2">
            <a:extLst>
              <a:ext uri="{FF2B5EF4-FFF2-40B4-BE49-F238E27FC236}">
                <a16:creationId xmlns:a16="http://schemas.microsoft.com/office/drawing/2014/main" id="{CCF3EEC3-FE5D-4E7F-BD84-010462C09A9F}"/>
              </a:ext>
            </a:extLst>
          </p:cNvPr>
          <p:cNvSpPr>
            <a:spLocks noGrp="1"/>
          </p:cNvSpPr>
          <p:nvPr>
            <p:ph idx="1"/>
          </p:nvPr>
        </p:nvSpPr>
        <p:spPr>
          <a:xfrm>
            <a:off x="499110" y="1219201"/>
            <a:ext cx="11193780" cy="4792980"/>
          </a:xfrm>
        </p:spPr>
        <p:txBody>
          <a:bodyPr>
            <a:normAutofit fontScale="77500" lnSpcReduction="20000"/>
          </a:bodyPr>
          <a:lstStyle/>
          <a:p>
            <a:pPr marL="0" indent="0">
              <a:buNone/>
            </a:pPr>
            <a:r>
              <a:rPr lang="en-US" dirty="0"/>
              <a:t>     </a:t>
            </a:r>
            <a:r>
              <a:rPr lang="en-US" sz="2600" dirty="0"/>
              <a:t>Initial  Micro Focus (The Mule Pasture - A Park?)*</a:t>
            </a:r>
          </a:p>
          <a:p>
            <a:pPr marL="0" indent="0">
              <a:buNone/>
            </a:pPr>
            <a:endParaRPr lang="en-US" sz="2600" dirty="0"/>
          </a:p>
          <a:p>
            <a:pPr marL="457200" lvl="1" indent="0">
              <a:buNone/>
            </a:pPr>
            <a:r>
              <a:rPr lang="en-US" sz="2600" dirty="0"/>
              <a:t>	 “TIPPING POINT” Sallal only had half the needed water certificates</a:t>
            </a:r>
          </a:p>
          <a:p>
            <a:pPr marL="457200" lvl="1" indent="0">
              <a:buNone/>
            </a:pPr>
            <a:endParaRPr lang="en-US" sz="2600" dirty="0"/>
          </a:p>
          <a:p>
            <a:pPr marL="457200" lvl="1" indent="0">
              <a:buNone/>
            </a:pPr>
            <a:r>
              <a:rPr lang="en-US" sz="2600" dirty="0"/>
              <a:t>		Macro Focus -  Impact of Overdevelopment on Water Availability for Residents 				and River Health</a:t>
            </a:r>
          </a:p>
          <a:p>
            <a:pPr marL="457200" lvl="1" indent="0">
              <a:buNone/>
            </a:pPr>
            <a:endParaRPr lang="en-US" sz="2600" dirty="0"/>
          </a:p>
          <a:p>
            <a:pPr marL="457200" lvl="1" indent="0">
              <a:buNone/>
            </a:pPr>
            <a:r>
              <a:rPr lang="en-US" sz="2600" dirty="0"/>
              <a:t>			</a:t>
            </a:r>
            <a:r>
              <a:rPr lang="en-US" sz="2600" b="1" dirty="0"/>
              <a:t>ACTION</a:t>
            </a:r>
            <a:r>
              <a:rPr lang="en-US" sz="2600" dirty="0"/>
              <a:t>  - Based on Poll Results – Develop and Deliver DEMAND LETTER  </a:t>
            </a:r>
          </a:p>
          <a:p>
            <a:pPr marL="457200" lvl="1" indent="0">
              <a:buNone/>
            </a:pPr>
            <a:r>
              <a:rPr lang="en-US" sz="2600" dirty="0"/>
              <a:t>			</a:t>
            </a:r>
            <a:r>
              <a:rPr lang="en-US" sz="2600" b="1" u="sng" dirty="0"/>
              <a:t>Stop issuing water certificates WITHOUT:</a:t>
            </a:r>
          </a:p>
          <a:p>
            <a:pPr marL="457200" lvl="1" indent="0">
              <a:buNone/>
            </a:pPr>
            <a:endParaRPr lang="en-US" dirty="0">
              <a:sym typeface="Wingdings" panose="05000000000000000000" pitchFamily="2" charset="2"/>
            </a:endParaRPr>
          </a:p>
          <a:p>
            <a:pPr lvl="5"/>
            <a:r>
              <a:rPr lang="en-US" sz="2400" dirty="0">
                <a:sym typeface="Wingdings" panose="05000000000000000000" pitchFamily="2" charset="2"/>
              </a:rPr>
              <a:t>Peer and Community Reviewed Supply/Demand Report  (Golder Report is over a year overdue) </a:t>
            </a:r>
          </a:p>
          <a:p>
            <a:pPr lvl="5"/>
            <a:r>
              <a:rPr lang="en-US" sz="2400" dirty="0"/>
              <a:t>Water System Plan (WSP)</a:t>
            </a:r>
          </a:p>
          <a:p>
            <a:pPr lvl="5"/>
            <a:r>
              <a:rPr lang="en-US" sz="2400" dirty="0">
                <a:sym typeface="Wingdings" panose="05000000000000000000" pitchFamily="2" charset="2"/>
              </a:rPr>
              <a:t>Mitigation Plan (decade overdue)</a:t>
            </a:r>
          </a:p>
          <a:p>
            <a:pPr marL="457200" lvl="1" indent="0">
              <a:buNone/>
            </a:pPr>
            <a:r>
              <a:rPr lang="en-US" dirty="0">
                <a:sym typeface="Wingdings" panose="05000000000000000000" pitchFamily="2" charset="2"/>
              </a:rPr>
              <a:t>                                                                 </a:t>
            </a:r>
            <a:r>
              <a:rPr lang="en-US" dirty="0"/>
              <a:t> </a:t>
            </a:r>
          </a:p>
          <a:p>
            <a:pPr marL="57150" indent="0">
              <a:buNone/>
            </a:pPr>
            <a:r>
              <a:rPr lang="en-US" sz="2300" dirty="0"/>
              <a:t>*UPDATE:  Mule Pasture can’t be developed without a number of lengthy steps outlined in Hearing Examiner, UTRC and DOH Correspondences</a:t>
            </a:r>
          </a:p>
          <a:p>
            <a:pPr marL="57150" indent="0">
              <a:buNone/>
            </a:pPr>
            <a:endParaRPr lang="en-US" dirty="0"/>
          </a:p>
        </p:txBody>
      </p:sp>
      <p:sp>
        <p:nvSpPr>
          <p:cNvPr id="7" name="Arrow: Right 6">
            <a:extLst>
              <a:ext uri="{FF2B5EF4-FFF2-40B4-BE49-F238E27FC236}">
                <a16:creationId xmlns:a16="http://schemas.microsoft.com/office/drawing/2014/main" id="{F22182D9-5644-4D83-A0C6-B31C8ADE813F}"/>
              </a:ext>
            </a:extLst>
          </p:cNvPr>
          <p:cNvSpPr/>
          <p:nvPr/>
        </p:nvSpPr>
        <p:spPr>
          <a:xfrm flipV="1">
            <a:off x="1108564" y="1888976"/>
            <a:ext cx="292927" cy="2273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Arrow: Right 9">
            <a:extLst>
              <a:ext uri="{FF2B5EF4-FFF2-40B4-BE49-F238E27FC236}">
                <a16:creationId xmlns:a16="http://schemas.microsoft.com/office/drawing/2014/main" id="{F5BB8A40-7D81-4181-985E-86BBB1037065}"/>
              </a:ext>
            </a:extLst>
          </p:cNvPr>
          <p:cNvSpPr/>
          <p:nvPr/>
        </p:nvSpPr>
        <p:spPr>
          <a:xfrm flipV="1">
            <a:off x="2068423" y="2396490"/>
            <a:ext cx="292927" cy="2273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Arrow: Right 10">
            <a:extLst>
              <a:ext uri="{FF2B5EF4-FFF2-40B4-BE49-F238E27FC236}">
                <a16:creationId xmlns:a16="http://schemas.microsoft.com/office/drawing/2014/main" id="{A8B930A6-3B00-4DF2-A438-BC7B443603BE}"/>
              </a:ext>
            </a:extLst>
          </p:cNvPr>
          <p:cNvSpPr/>
          <p:nvPr/>
        </p:nvSpPr>
        <p:spPr>
          <a:xfrm flipV="1">
            <a:off x="2989446" y="3198321"/>
            <a:ext cx="292927" cy="2273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Arrow: Right 11">
            <a:extLst>
              <a:ext uri="{FF2B5EF4-FFF2-40B4-BE49-F238E27FC236}">
                <a16:creationId xmlns:a16="http://schemas.microsoft.com/office/drawing/2014/main" id="{9333A39B-04B1-42D0-A2DB-F73D0179C3B5}"/>
              </a:ext>
            </a:extLst>
          </p:cNvPr>
          <p:cNvSpPr/>
          <p:nvPr/>
        </p:nvSpPr>
        <p:spPr>
          <a:xfrm flipV="1">
            <a:off x="499110" y="1250902"/>
            <a:ext cx="292927" cy="2273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Footer Placeholder 3">
            <a:extLst>
              <a:ext uri="{FF2B5EF4-FFF2-40B4-BE49-F238E27FC236}">
                <a16:creationId xmlns:a16="http://schemas.microsoft.com/office/drawing/2014/main" id="{F13C8D2C-7BE8-406C-8AF6-B41F0BEDA188}"/>
              </a:ext>
            </a:extLst>
          </p:cNvPr>
          <p:cNvSpPr>
            <a:spLocks noGrp="1"/>
          </p:cNvSpPr>
          <p:nvPr>
            <p:ph type="ftr" sz="quarter" idx="11"/>
          </p:nvPr>
        </p:nvSpPr>
        <p:spPr/>
        <p:txBody>
          <a:bodyPr/>
          <a:lstStyle/>
          <a:p>
            <a:r>
              <a:rPr lang="en-US" dirty="0"/>
              <a:t>FRIENDS OF THE SNOQUALMIE VALLEY TRAIL AND RIVER</a:t>
            </a:r>
          </a:p>
        </p:txBody>
      </p:sp>
    </p:spTree>
    <p:extLst>
      <p:ext uri="{BB962C8B-B14F-4D97-AF65-F5344CB8AC3E}">
        <p14:creationId xmlns:p14="http://schemas.microsoft.com/office/powerpoint/2010/main" val="35096847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6D7369E-48C0-4643-A3DC-901934D649FD}"/>
              </a:ext>
            </a:extLst>
          </p:cNvPr>
          <p:cNvSpPr>
            <a:spLocks noGrp="1"/>
          </p:cNvSpPr>
          <p:nvPr>
            <p:ph idx="1"/>
          </p:nvPr>
        </p:nvSpPr>
        <p:spPr/>
        <p:txBody>
          <a:bodyPr/>
          <a:lstStyle/>
          <a:p>
            <a:pPr marL="0" indent="0">
              <a:buNone/>
            </a:pPr>
            <a:endParaRPr lang="en-US" dirty="0"/>
          </a:p>
          <a:p>
            <a:pPr marL="0" indent="0" algn="ctr">
              <a:buNone/>
            </a:pPr>
            <a:r>
              <a:rPr lang="en-US" sz="4000" b="1" dirty="0"/>
              <a:t>HERE ARE THE FACTS THAT CONCERN US</a:t>
            </a:r>
          </a:p>
        </p:txBody>
      </p:sp>
      <p:sp>
        <p:nvSpPr>
          <p:cNvPr id="4" name="Footer Placeholder 3">
            <a:extLst>
              <a:ext uri="{FF2B5EF4-FFF2-40B4-BE49-F238E27FC236}">
                <a16:creationId xmlns:a16="http://schemas.microsoft.com/office/drawing/2014/main" id="{A7165C6B-EFC1-4D2F-A464-D843EE0EAC83}"/>
              </a:ext>
            </a:extLst>
          </p:cNvPr>
          <p:cNvSpPr>
            <a:spLocks noGrp="1"/>
          </p:cNvSpPr>
          <p:nvPr>
            <p:ph type="ftr" sz="quarter" idx="11"/>
          </p:nvPr>
        </p:nvSpPr>
        <p:spPr/>
        <p:txBody>
          <a:bodyPr/>
          <a:lstStyle/>
          <a:p>
            <a:r>
              <a:rPr lang="en-US" dirty="0"/>
              <a:t>FRIENDS OF THE SNOQUALMIE VALLEY TRAIL AND RIVER</a:t>
            </a:r>
          </a:p>
        </p:txBody>
      </p:sp>
    </p:spTree>
    <p:extLst>
      <p:ext uri="{BB962C8B-B14F-4D97-AF65-F5344CB8AC3E}">
        <p14:creationId xmlns:p14="http://schemas.microsoft.com/office/powerpoint/2010/main" val="17307780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DF7D04A-37A4-4CDF-B9AA-B57022403371}"/>
              </a:ext>
            </a:extLst>
          </p:cNvPr>
          <p:cNvPicPr/>
          <p:nvPr/>
        </p:nvPicPr>
        <p:blipFill rotWithShape="1">
          <a:blip r:embed="rId3">
            <a:extLst>
              <a:ext uri="{28A0092B-C50C-407E-A947-70E740481C1C}">
                <a14:useLocalDpi xmlns:a14="http://schemas.microsoft.com/office/drawing/2010/main" val="0"/>
              </a:ext>
            </a:extLst>
          </a:blip>
          <a:srcRect l="14468" t="18107" r="14930" b="-206"/>
          <a:stretch/>
        </p:blipFill>
        <p:spPr bwMode="auto">
          <a:xfrm>
            <a:off x="999681" y="1227774"/>
            <a:ext cx="9792586" cy="5376252"/>
          </a:xfrm>
          <a:prstGeom prst="rect">
            <a:avLst/>
          </a:prstGeom>
          <a:ln>
            <a:noFill/>
          </a:ln>
          <a:extLst>
            <a:ext uri="{53640926-AAD7-44D8-BBD7-CCE9431645EC}">
              <a14:shadowObscured xmlns:a14="http://schemas.microsoft.com/office/drawing/2010/main"/>
            </a:ext>
          </a:extLst>
        </p:spPr>
      </p:pic>
      <p:sp>
        <p:nvSpPr>
          <p:cNvPr id="12" name="TextBox 11">
            <a:extLst>
              <a:ext uri="{FF2B5EF4-FFF2-40B4-BE49-F238E27FC236}">
                <a16:creationId xmlns:a16="http://schemas.microsoft.com/office/drawing/2014/main" id="{DD8B2260-176A-4A45-B797-EFD309E2C3B6}"/>
              </a:ext>
            </a:extLst>
          </p:cNvPr>
          <p:cNvSpPr txBox="1"/>
          <p:nvPr/>
        </p:nvSpPr>
        <p:spPr>
          <a:xfrm>
            <a:off x="106449" y="458333"/>
            <a:ext cx="11982770" cy="769441"/>
          </a:xfrm>
          <a:prstGeom prst="rect">
            <a:avLst/>
          </a:prstGeom>
          <a:noFill/>
        </p:spPr>
        <p:txBody>
          <a:bodyPr wrap="square" rtlCol="0">
            <a:spAutoFit/>
          </a:bodyPr>
          <a:lstStyle/>
          <a:p>
            <a:pPr algn="ctr"/>
            <a:r>
              <a:rPr lang="en-US" sz="4400" b="1" u="sng" dirty="0">
                <a:latin typeface="+mj-lt"/>
              </a:rPr>
              <a:t>MICRO AND MACRO FOCUSES Cont…</a:t>
            </a:r>
          </a:p>
        </p:txBody>
      </p:sp>
      <p:sp>
        <p:nvSpPr>
          <p:cNvPr id="4" name="Oval 3">
            <a:extLst>
              <a:ext uri="{FF2B5EF4-FFF2-40B4-BE49-F238E27FC236}">
                <a16:creationId xmlns:a16="http://schemas.microsoft.com/office/drawing/2014/main" id="{7564CBB5-A04C-4E26-BC04-2C0A9FB7EE2C}"/>
              </a:ext>
            </a:extLst>
          </p:cNvPr>
          <p:cNvSpPr/>
          <p:nvPr/>
        </p:nvSpPr>
        <p:spPr>
          <a:xfrm>
            <a:off x="6096000" y="4800600"/>
            <a:ext cx="822960" cy="76944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Footer Placeholder 1">
            <a:extLst>
              <a:ext uri="{FF2B5EF4-FFF2-40B4-BE49-F238E27FC236}">
                <a16:creationId xmlns:a16="http://schemas.microsoft.com/office/drawing/2014/main" id="{74050A24-2D67-4930-84D3-E1A97B036228}"/>
              </a:ext>
            </a:extLst>
          </p:cNvPr>
          <p:cNvSpPr>
            <a:spLocks noGrp="1"/>
          </p:cNvSpPr>
          <p:nvPr>
            <p:ph type="ftr" sz="quarter" idx="11"/>
          </p:nvPr>
        </p:nvSpPr>
        <p:spPr/>
        <p:txBody>
          <a:bodyPr/>
          <a:lstStyle/>
          <a:p>
            <a:r>
              <a:rPr lang="en-US" dirty="0"/>
              <a:t>FRIENDS OF THE SNOQUALMIE VALLEY TRAIL AND RIVER</a:t>
            </a:r>
          </a:p>
        </p:txBody>
      </p:sp>
    </p:spTree>
    <p:extLst>
      <p:ext uri="{BB962C8B-B14F-4D97-AF65-F5344CB8AC3E}">
        <p14:creationId xmlns:p14="http://schemas.microsoft.com/office/powerpoint/2010/main" val="4150072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5827" y="235658"/>
            <a:ext cx="5925792" cy="3151347"/>
          </a:xfrm>
          <a:prstGeom prst="rect">
            <a:avLst/>
          </a:prstGeom>
        </p:spPr>
      </p:pic>
      <p:pic>
        <p:nvPicPr>
          <p:cNvPr id="11" name="Picture 10" descr="A picture containing outdoor, orange, water, bird&#10;&#10;Description automatically generated">
            <a:extLst>
              <a:ext uri="{FF2B5EF4-FFF2-40B4-BE49-F238E27FC236}">
                <a16:creationId xmlns:a16="http://schemas.microsoft.com/office/drawing/2014/main" id="{00806919-2FE8-49D7-B90B-D339C9B0C3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35955" y="3569932"/>
            <a:ext cx="5286021" cy="2975834"/>
          </a:xfrm>
          <a:prstGeom prst="rect">
            <a:avLst/>
          </a:prstGeom>
        </p:spPr>
      </p:pic>
      <p:pic>
        <p:nvPicPr>
          <p:cNvPr id="13" name="Picture 12" descr="A view of a mountain&#10;&#10;Description automatically generated">
            <a:extLst>
              <a:ext uri="{FF2B5EF4-FFF2-40B4-BE49-F238E27FC236}">
                <a16:creationId xmlns:a16="http://schemas.microsoft.com/office/drawing/2014/main" id="{B058A1CC-4C57-4BB6-B249-942670DD899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39342" y="312234"/>
            <a:ext cx="5286021" cy="2975834"/>
          </a:xfrm>
          <a:prstGeom prst="rect">
            <a:avLst/>
          </a:prstGeom>
        </p:spPr>
      </p:pic>
      <p:sp>
        <p:nvSpPr>
          <p:cNvPr id="5" name="Content Placeholder 4">
            <a:extLst>
              <a:ext uri="{FF2B5EF4-FFF2-40B4-BE49-F238E27FC236}">
                <a16:creationId xmlns:a16="http://schemas.microsoft.com/office/drawing/2014/main" id="{BFB441D3-FF37-4FD6-972A-7742E454839F}"/>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19000523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54E64-F182-43EB-8646-C1C69DEB02C8}"/>
              </a:ext>
            </a:extLst>
          </p:cNvPr>
          <p:cNvSpPr>
            <a:spLocks noGrp="1"/>
          </p:cNvSpPr>
          <p:nvPr>
            <p:ph type="title"/>
          </p:nvPr>
        </p:nvSpPr>
        <p:spPr/>
        <p:txBody>
          <a:bodyPr/>
          <a:lstStyle/>
          <a:p>
            <a:pPr algn="ctr"/>
            <a:r>
              <a:rPr lang="en-US" b="1" u="sng" dirty="0"/>
              <a:t>Where We Want to Go – Our Goal</a:t>
            </a:r>
          </a:p>
        </p:txBody>
      </p:sp>
      <p:sp>
        <p:nvSpPr>
          <p:cNvPr id="3" name="Content Placeholder 2">
            <a:extLst>
              <a:ext uri="{FF2B5EF4-FFF2-40B4-BE49-F238E27FC236}">
                <a16:creationId xmlns:a16="http://schemas.microsoft.com/office/drawing/2014/main" id="{6A85EFF2-B8ED-44E2-8EDA-E77A8512B127}"/>
              </a:ext>
            </a:extLst>
          </p:cNvPr>
          <p:cNvSpPr>
            <a:spLocks noGrp="1"/>
          </p:cNvSpPr>
          <p:nvPr>
            <p:ph idx="1"/>
          </p:nvPr>
        </p:nvSpPr>
        <p:spPr/>
        <p:txBody>
          <a:bodyPr>
            <a:normAutofit/>
          </a:bodyPr>
          <a:lstStyle/>
          <a:p>
            <a:endParaRPr lang="en-US" dirty="0"/>
          </a:p>
          <a:p>
            <a:r>
              <a:rPr lang="en-US" dirty="0"/>
              <a:t>A Thriving Livable Community, With Open Spaces and a Rural/ Outdoor Destination Character and Robust Infrastructure </a:t>
            </a:r>
            <a:br>
              <a:rPr lang="en-US" dirty="0"/>
            </a:br>
            <a:r>
              <a:rPr lang="en-US" sz="1800" dirty="0"/>
              <a:t>(</a:t>
            </a:r>
            <a:r>
              <a:rPr lang="en-US" sz="1800" i="1" dirty="0"/>
              <a:t>Very Similar to North Bend’s  Mission and Brand Statement)</a:t>
            </a:r>
          </a:p>
          <a:p>
            <a:pPr marL="0" indent="0">
              <a:buNone/>
            </a:pPr>
            <a:endParaRPr lang="en-US" i="1" dirty="0"/>
          </a:p>
          <a:p>
            <a:r>
              <a:rPr lang="en-US" dirty="0"/>
              <a:t>East Side of City -- Currently Has No City Parks</a:t>
            </a:r>
          </a:p>
          <a:p>
            <a:pPr marL="0" indent="0">
              <a:buNone/>
            </a:pPr>
            <a:endParaRPr lang="en-US" sz="1800" dirty="0"/>
          </a:p>
          <a:p>
            <a:r>
              <a:rPr lang="en-US" dirty="0"/>
              <a:t>This Vision Requires Plentiful Water for both </a:t>
            </a:r>
            <a:r>
              <a:rPr lang="en-US" b="1" dirty="0"/>
              <a:t>CURRENT</a:t>
            </a:r>
            <a:r>
              <a:rPr lang="en-US" dirty="0"/>
              <a:t> </a:t>
            </a:r>
            <a:r>
              <a:rPr lang="en-US" b="1" dirty="0"/>
              <a:t>Residents</a:t>
            </a:r>
            <a:r>
              <a:rPr lang="en-US" dirty="0"/>
              <a:t> </a:t>
            </a:r>
            <a:r>
              <a:rPr lang="en-US" b="1" u="sng" dirty="0"/>
              <a:t>AND</a:t>
            </a:r>
            <a:r>
              <a:rPr lang="en-US" dirty="0"/>
              <a:t> </a:t>
            </a:r>
            <a:r>
              <a:rPr lang="en-US" b="1" dirty="0"/>
              <a:t>The Snoqualmie River</a:t>
            </a:r>
          </a:p>
        </p:txBody>
      </p:sp>
      <p:sp>
        <p:nvSpPr>
          <p:cNvPr id="4" name="Footer Placeholder 3">
            <a:extLst>
              <a:ext uri="{FF2B5EF4-FFF2-40B4-BE49-F238E27FC236}">
                <a16:creationId xmlns:a16="http://schemas.microsoft.com/office/drawing/2014/main" id="{DF4B5C68-77C1-4373-B3B9-E0E976E1A4F0}"/>
              </a:ext>
            </a:extLst>
          </p:cNvPr>
          <p:cNvSpPr>
            <a:spLocks noGrp="1"/>
          </p:cNvSpPr>
          <p:nvPr>
            <p:ph type="ftr" sz="quarter" idx="11"/>
          </p:nvPr>
        </p:nvSpPr>
        <p:spPr/>
        <p:txBody>
          <a:bodyPr/>
          <a:lstStyle/>
          <a:p>
            <a:r>
              <a:rPr lang="en-US" dirty="0"/>
              <a:t>FRIENDS OF THE SNOQUALMIE VALLEY TRAIL AND RIVER</a:t>
            </a:r>
          </a:p>
        </p:txBody>
      </p:sp>
    </p:spTree>
    <p:extLst>
      <p:ext uri="{BB962C8B-B14F-4D97-AF65-F5344CB8AC3E}">
        <p14:creationId xmlns:p14="http://schemas.microsoft.com/office/powerpoint/2010/main" val="41253085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39307-70F1-4B7B-BAE8-C2FA82E7BC3D}"/>
              </a:ext>
            </a:extLst>
          </p:cNvPr>
          <p:cNvSpPr>
            <a:spLocks noGrp="1"/>
          </p:cNvSpPr>
          <p:nvPr>
            <p:ph type="title"/>
          </p:nvPr>
        </p:nvSpPr>
        <p:spPr>
          <a:xfrm>
            <a:off x="891915" y="290591"/>
            <a:ext cx="10515600" cy="1325563"/>
          </a:xfrm>
        </p:spPr>
        <p:txBody>
          <a:bodyPr/>
          <a:lstStyle/>
          <a:p>
            <a:pPr algn="ctr"/>
            <a:r>
              <a:rPr lang="en-US" b="1" u="sng" dirty="0"/>
              <a:t>Goal Cont…</a:t>
            </a:r>
          </a:p>
        </p:txBody>
      </p:sp>
      <p:sp>
        <p:nvSpPr>
          <p:cNvPr id="3" name="Content Placeholder 2">
            <a:extLst>
              <a:ext uri="{FF2B5EF4-FFF2-40B4-BE49-F238E27FC236}">
                <a16:creationId xmlns:a16="http://schemas.microsoft.com/office/drawing/2014/main" id="{45677EAA-E37D-43DD-9E61-1A82D8CC8673}"/>
              </a:ext>
            </a:extLst>
          </p:cNvPr>
          <p:cNvSpPr>
            <a:spLocks noGrp="1"/>
          </p:cNvSpPr>
          <p:nvPr>
            <p:ph idx="1"/>
          </p:nvPr>
        </p:nvSpPr>
        <p:spPr>
          <a:xfrm>
            <a:off x="226413" y="1511808"/>
            <a:ext cx="11636403" cy="5181600"/>
          </a:xfrm>
        </p:spPr>
        <p:txBody>
          <a:bodyPr>
            <a:noAutofit/>
          </a:bodyPr>
          <a:lstStyle/>
          <a:p>
            <a:pPr marL="0" indent="0">
              <a:buNone/>
            </a:pPr>
            <a:r>
              <a:rPr lang="en-US" sz="3200" dirty="0"/>
              <a:t>We Want to See Development That: </a:t>
            </a:r>
          </a:p>
          <a:p>
            <a:pPr marL="0" indent="0">
              <a:buNone/>
            </a:pPr>
            <a:endParaRPr lang="en-US" sz="3200" dirty="0"/>
          </a:p>
          <a:p>
            <a:pPr lvl="1"/>
            <a:r>
              <a:rPr lang="en-US" sz="2800" dirty="0"/>
              <a:t>Supports North Bend’s Vision and Brand Statements</a:t>
            </a:r>
          </a:p>
          <a:p>
            <a:pPr marL="0" indent="0">
              <a:buNone/>
            </a:pPr>
            <a:endParaRPr lang="en-US" sz="3200" dirty="0"/>
          </a:p>
          <a:p>
            <a:pPr lvl="1"/>
            <a:r>
              <a:rPr lang="en-US" sz="2800" dirty="0"/>
              <a:t>Fits within REAL Constraints of our Resources – Including Water</a:t>
            </a:r>
          </a:p>
          <a:p>
            <a:pPr marL="457200" lvl="1" indent="0">
              <a:buNone/>
            </a:pPr>
            <a:endParaRPr lang="en-US" sz="3200" dirty="0"/>
          </a:p>
          <a:p>
            <a:pPr lvl="1"/>
            <a:r>
              <a:rPr lang="en-US" sz="2800" dirty="0"/>
              <a:t>Provides for a Healthy and Thriving Community AND a Healthy and Thriving River</a:t>
            </a:r>
          </a:p>
        </p:txBody>
      </p:sp>
      <p:sp>
        <p:nvSpPr>
          <p:cNvPr id="4" name="Rectangle 3"/>
          <p:cNvSpPr/>
          <p:nvPr/>
        </p:nvSpPr>
        <p:spPr>
          <a:xfrm>
            <a:off x="226413" y="290591"/>
            <a:ext cx="11181102" cy="400110"/>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sz="2000" b="1" spc="50" dirty="0">
                <a:ln w="11430"/>
                <a:solidFill>
                  <a:srgbClr val="FF0000"/>
                </a:solidFill>
              </a:rPr>
              <a:t>.</a:t>
            </a:r>
            <a:endParaRPr lang="en-US" sz="2000" spc="50" dirty="0">
              <a:ln w="11430"/>
              <a:solidFill>
                <a:srgbClr val="FF0000"/>
              </a:solidFill>
            </a:endParaRPr>
          </a:p>
        </p:txBody>
      </p:sp>
      <p:sp>
        <p:nvSpPr>
          <p:cNvPr id="5" name="Footer Placeholder 4">
            <a:extLst>
              <a:ext uri="{FF2B5EF4-FFF2-40B4-BE49-F238E27FC236}">
                <a16:creationId xmlns:a16="http://schemas.microsoft.com/office/drawing/2014/main" id="{D8BD141F-00F5-4DA4-967D-256D0B235A11}"/>
              </a:ext>
            </a:extLst>
          </p:cNvPr>
          <p:cNvSpPr>
            <a:spLocks noGrp="1"/>
          </p:cNvSpPr>
          <p:nvPr>
            <p:ph type="ftr" sz="quarter" idx="11"/>
          </p:nvPr>
        </p:nvSpPr>
        <p:spPr/>
        <p:txBody>
          <a:bodyPr/>
          <a:lstStyle/>
          <a:p>
            <a:r>
              <a:rPr lang="en-US" dirty="0"/>
              <a:t>FRIENDS OF THE SNOQUALMIE VALLEY TRAIL AND RIVER</a:t>
            </a:r>
          </a:p>
        </p:txBody>
      </p:sp>
    </p:spTree>
    <p:extLst>
      <p:ext uri="{BB962C8B-B14F-4D97-AF65-F5344CB8AC3E}">
        <p14:creationId xmlns:p14="http://schemas.microsoft.com/office/powerpoint/2010/main" val="491800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1709</TotalTime>
  <Words>1685</Words>
  <Application>Microsoft Office PowerPoint</Application>
  <PresentationFormat>Widescreen</PresentationFormat>
  <Paragraphs>178</Paragraphs>
  <Slides>26</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Calibri Light</vt:lpstr>
      <vt:lpstr>Symbol</vt:lpstr>
      <vt:lpstr>Office Theme</vt:lpstr>
      <vt:lpstr>North Bend’s “Water Situation”</vt:lpstr>
      <vt:lpstr>PowerPoint Presentation</vt:lpstr>
      <vt:lpstr>The Majority of the Community is with Us </vt:lpstr>
      <vt:lpstr>Where We Started and Where We are Going</vt:lpstr>
      <vt:lpstr>PowerPoint Presentation</vt:lpstr>
      <vt:lpstr>PowerPoint Presentation</vt:lpstr>
      <vt:lpstr>PowerPoint Presentation</vt:lpstr>
      <vt:lpstr>Where We Want to Go – Our Goal</vt:lpstr>
      <vt:lpstr>Goal Cont…</vt:lpstr>
      <vt:lpstr>The Problem</vt:lpstr>
      <vt:lpstr>The Problem Cont …</vt:lpstr>
      <vt:lpstr>Our Solution</vt:lpstr>
      <vt:lpstr>Our Solution Cont …</vt:lpstr>
      <vt:lpstr>Status of Contract </vt:lpstr>
      <vt:lpstr>Requesting More Transparency by NB and Sallal  Re Proposed Contract</vt:lpstr>
      <vt:lpstr>The “Big Picture” Legal Landscape Where Citizens Prevailed</vt:lpstr>
      <vt:lpstr>Friends Financials </vt:lpstr>
      <vt:lpstr>Funding for Legal Support</vt:lpstr>
      <vt:lpstr>Stay up to Date:</vt:lpstr>
      <vt:lpstr>Q and A</vt:lpstr>
      <vt:lpstr>Attachments:</vt:lpstr>
      <vt:lpstr>Excerpts from Sara Foster Letter to Friends</vt:lpstr>
      <vt:lpstr>Sources of Placement of Sallal Wells in Snoqualmie River Watershed</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JeanBuckner</dc:creator>
  <cp:lastModifiedBy>Jean Buckner</cp:lastModifiedBy>
  <cp:revision>136</cp:revision>
  <cp:lastPrinted>2019-11-21T21:14:47Z</cp:lastPrinted>
  <dcterms:created xsi:type="dcterms:W3CDTF">2018-11-13T17:45:57Z</dcterms:created>
  <dcterms:modified xsi:type="dcterms:W3CDTF">2019-11-21T21:20:09Z</dcterms:modified>
</cp:coreProperties>
</file>