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3167" r:id="rId3"/>
    <p:sldId id="1383" r:id="rId4"/>
    <p:sldId id="3168" r:id="rId5"/>
    <p:sldId id="3169" r:id="rId6"/>
    <p:sldId id="3170" r:id="rId7"/>
    <p:sldId id="3171" r:id="rId8"/>
    <p:sldId id="3172" r:id="rId9"/>
    <p:sldId id="3173" r:id="rId10"/>
    <p:sldId id="3174" r:id="rId11"/>
    <p:sldId id="3175" r:id="rId12"/>
    <p:sldId id="3157" r:id="rId13"/>
    <p:sldId id="3158" r:id="rId14"/>
    <p:sldId id="3159" r:id="rId15"/>
    <p:sldId id="3160" r:id="rId16"/>
    <p:sldId id="3161" r:id="rId17"/>
    <p:sldId id="3163" r:id="rId18"/>
    <p:sldId id="3130" r:id="rId19"/>
    <p:sldId id="3124" r:id="rId20"/>
    <p:sldId id="3125" r:id="rId21"/>
    <p:sldId id="1563" r:id="rId22"/>
    <p:sldId id="3131" r:id="rId23"/>
    <p:sldId id="3132" r:id="rId24"/>
    <p:sldId id="3126" r:id="rId25"/>
    <p:sldId id="3133" r:id="rId26"/>
    <p:sldId id="1284" r:id="rId27"/>
    <p:sldId id="3142" r:id="rId28"/>
    <p:sldId id="1370" r:id="rId29"/>
    <p:sldId id="475" r:id="rId30"/>
    <p:sldId id="477" r:id="rId31"/>
    <p:sldId id="478" r:id="rId32"/>
    <p:sldId id="476" r:id="rId33"/>
    <p:sldId id="1293" r:id="rId34"/>
    <p:sldId id="292" r:id="rId35"/>
    <p:sldId id="1286" r:id="rId36"/>
    <p:sldId id="294" r:id="rId37"/>
    <p:sldId id="1288" r:id="rId38"/>
    <p:sldId id="1287" r:id="rId39"/>
    <p:sldId id="293" r:id="rId40"/>
    <p:sldId id="295" r:id="rId41"/>
    <p:sldId id="349" r:id="rId42"/>
    <p:sldId id="3134" r:id="rId43"/>
    <p:sldId id="3138" r:id="rId44"/>
    <p:sldId id="3119" r:id="rId45"/>
    <p:sldId id="3122" r:id="rId46"/>
    <p:sldId id="3120" r:id="rId47"/>
    <p:sldId id="3139" r:id="rId48"/>
    <p:sldId id="3140" r:id="rId49"/>
    <p:sldId id="3141" r:id="rId50"/>
    <p:sldId id="3135" r:id="rId51"/>
    <p:sldId id="3136" r:id="rId52"/>
    <p:sldId id="3137" r:id="rId53"/>
    <p:sldId id="3042" r:id="rId54"/>
    <p:sldId id="1291" r:id="rId55"/>
    <p:sldId id="322" r:id="rId56"/>
    <p:sldId id="3128" r:id="rId57"/>
    <p:sldId id="329" r:id="rId58"/>
    <p:sldId id="1525" r:id="rId59"/>
    <p:sldId id="1419" r:id="rId60"/>
    <p:sldId id="1450" r:id="rId61"/>
    <p:sldId id="1280" r:id="rId62"/>
    <p:sldId id="2250" r:id="rId63"/>
    <p:sldId id="865" r:id="rId64"/>
    <p:sldId id="1526" r:id="rId65"/>
    <p:sldId id="3127" r:id="rId66"/>
    <p:sldId id="308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84916E-25E8-452B-A0CA-66C64A56B2D5}" v="3" dt="2024-01-11T18:39:31.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82" autoAdjust="0"/>
    <p:restoredTop sz="94660"/>
  </p:normalViewPr>
  <p:slideViewPr>
    <p:cSldViewPr snapToGrid="0">
      <p:cViewPr varScale="1">
        <p:scale>
          <a:sx n="110" d="100"/>
          <a:sy n="110" d="100"/>
        </p:scale>
        <p:origin x="2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lin, Leslie K. (she/her/hers)" userId="4db4b39f-223e-4480-bd92-d494fb0db739" providerId="ADAL" clId="{F484916E-25E8-452B-A0CA-66C64A56B2D5}"/>
    <pc:docChg chg="addSld delSld modSld">
      <pc:chgData name="Franklin, Leslie K. (she/her/hers)" userId="4db4b39f-223e-4480-bd92-d494fb0db739" providerId="ADAL" clId="{F484916E-25E8-452B-A0CA-66C64A56B2D5}" dt="2024-01-11T18:48:51.823" v="7" actId="2696"/>
      <pc:docMkLst>
        <pc:docMk/>
      </pc:docMkLst>
      <pc:sldChg chg="del">
        <pc:chgData name="Franklin, Leslie K. (she/her/hers)" userId="4db4b39f-223e-4480-bd92-d494fb0db739" providerId="ADAL" clId="{F484916E-25E8-452B-A0CA-66C64A56B2D5}" dt="2024-01-11T18:48:51.823" v="7" actId="2696"/>
        <pc:sldMkLst>
          <pc:docMk/>
          <pc:sldMk cId="1223789946" sldId="436"/>
        </pc:sldMkLst>
      </pc:sldChg>
      <pc:sldChg chg="del">
        <pc:chgData name="Franklin, Leslie K. (she/her/hers)" userId="4db4b39f-223e-4480-bd92-d494fb0db739" providerId="ADAL" clId="{F484916E-25E8-452B-A0CA-66C64A56B2D5}" dt="2024-01-11T18:40:10.039" v="6" actId="2696"/>
        <pc:sldMkLst>
          <pc:docMk/>
          <pc:sldMk cId="1316628868" sldId="1282"/>
        </pc:sldMkLst>
      </pc:sldChg>
      <pc:sldChg chg="del">
        <pc:chgData name="Franklin, Leslie K. (she/her/hers)" userId="4db4b39f-223e-4480-bd92-d494fb0db739" providerId="ADAL" clId="{F484916E-25E8-452B-A0CA-66C64A56B2D5}" dt="2024-01-11T18:40:10.039" v="6" actId="2696"/>
        <pc:sldMkLst>
          <pc:docMk/>
          <pc:sldMk cId="458073320" sldId="1290"/>
        </pc:sldMkLst>
      </pc:sldChg>
      <pc:sldChg chg="add">
        <pc:chgData name="Franklin, Leslie K. (she/her/hers)" userId="4db4b39f-223e-4480-bd92-d494fb0db739" providerId="ADAL" clId="{F484916E-25E8-452B-A0CA-66C64A56B2D5}" dt="2024-01-11T18:39:31.512" v="4"/>
        <pc:sldMkLst>
          <pc:docMk/>
          <pc:sldMk cId="3493450534" sldId="1383"/>
        </pc:sldMkLst>
      </pc:sldChg>
      <pc:sldChg chg="del">
        <pc:chgData name="Franklin, Leslie K. (she/her/hers)" userId="4db4b39f-223e-4480-bd92-d494fb0db739" providerId="ADAL" clId="{F484916E-25E8-452B-A0CA-66C64A56B2D5}" dt="2024-01-11T18:40:10.039" v="6" actId="2696"/>
        <pc:sldMkLst>
          <pc:docMk/>
          <pc:sldMk cId="2300860991" sldId="3078"/>
        </pc:sldMkLst>
      </pc:sldChg>
      <pc:sldChg chg="del">
        <pc:chgData name="Franklin, Leslie K. (she/her/hers)" userId="4db4b39f-223e-4480-bd92-d494fb0db739" providerId="ADAL" clId="{F484916E-25E8-452B-A0CA-66C64A56B2D5}" dt="2024-01-11T18:39:48.127" v="5" actId="2696"/>
        <pc:sldMkLst>
          <pc:docMk/>
          <pc:sldMk cId="4169131272" sldId="3094"/>
        </pc:sldMkLst>
      </pc:sldChg>
      <pc:sldChg chg="del">
        <pc:chgData name="Franklin, Leslie K. (she/her/hers)" userId="4db4b39f-223e-4480-bd92-d494fb0db739" providerId="ADAL" clId="{F484916E-25E8-452B-A0CA-66C64A56B2D5}" dt="2024-01-11T18:40:10.039" v="6" actId="2696"/>
        <pc:sldMkLst>
          <pc:docMk/>
          <pc:sldMk cId="3761323682" sldId="3129"/>
        </pc:sldMkLst>
      </pc:sldChg>
      <pc:sldChg chg="add">
        <pc:chgData name="Franklin, Leslie K. (she/her/hers)" userId="4db4b39f-223e-4480-bd92-d494fb0db739" providerId="ADAL" clId="{F484916E-25E8-452B-A0CA-66C64A56B2D5}" dt="2024-01-11T18:39:31.512" v="4"/>
        <pc:sldMkLst>
          <pc:docMk/>
          <pc:sldMk cId="440919601" sldId="3157"/>
        </pc:sldMkLst>
      </pc:sldChg>
      <pc:sldChg chg="add">
        <pc:chgData name="Franklin, Leslie K. (she/her/hers)" userId="4db4b39f-223e-4480-bd92-d494fb0db739" providerId="ADAL" clId="{F484916E-25E8-452B-A0CA-66C64A56B2D5}" dt="2024-01-11T18:39:31.512" v="4"/>
        <pc:sldMkLst>
          <pc:docMk/>
          <pc:sldMk cId="1208667294" sldId="3158"/>
        </pc:sldMkLst>
      </pc:sldChg>
      <pc:sldChg chg="add">
        <pc:chgData name="Franklin, Leslie K. (she/her/hers)" userId="4db4b39f-223e-4480-bd92-d494fb0db739" providerId="ADAL" clId="{F484916E-25E8-452B-A0CA-66C64A56B2D5}" dt="2024-01-11T18:39:31.512" v="4"/>
        <pc:sldMkLst>
          <pc:docMk/>
          <pc:sldMk cId="3479429936" sldId="3159"/>
        </pc:sldMkLst>
      </pc:sldChg>
      <pc:sldChg chg="add">
        <pc:chgData name="Franklin, Leslie K. (she/her/hers)" userId="4db4b39f-223e-4480-bd92-d494fb0db739" providerId="ADAL" clId="{F484916E-25E8-452B-A0CA-66C64A56B2D5}" dt="2024-01-11T18:39:31.512" v="4"/>
        <pc:sldMkLst>
          <pc:docMk/>
          <pc:sldMk cId="2356959058" sldId="3160"/>
        </pc:sldMkLst>
      </pc:sldChg>
      <pc:sldChg chg="add">
        <pc:chgData name="Franklin, Leslie K. (she/her/hers)" userId="4db4b39f-223e-4480-bd92-d494fb0db739" providerId="ADAL" clId="{F484916E-25E8-452B-A0CA-66C64A56B2D5}" dt="2024-01-11T18:39:31.512" v="4"/>
        <pc:sldMkLst>
          <pc:docMk/>
          <pc:sldMk cId="2551189458" sldId="3161"/>
        </pc:sldMkLst>
      </pc:sldChg>
      <pc:sldChg chg="add">
        <pc:chgData name="Franklin, Leslie K. (she/her/hers)" userId="4db4b39f-223e-4480-bd92-d494fb0db739" providerId="ADAL" clId="{F484916E-25E8-452B-A0CA-66C64A56B2D5}" dt="2024-01-11T18:39:31.512" v="4"/>
        <pc:sldMkLst>
          <pc:docMk/>
          <pc:sldMk cId="3786408733" sldId="3163"/>
        </pc:sldMkLst>
      </pc:sldChg>
      <pc:sldChg chg="add del">
        <pc:chgData name="Franklin, Leslie K. (she/her/hers)" userId="4db4b39f-223e-4480-bd92-d494fb0db739" providerId="ADAL" clId="{F484916E-25E8-452B-A0CA-66C64A56B2D5}" dt="2024-01-11T18:38:38.094" v="2"/>
        <pc:sldMkLst>
          <pc:docMk/>
          <pc:sldMk cId="3461450928" sldId="3167"/>
        </pc:sldMkLst>
      </pc:sldChg>
      <pc:sldChg chg="add">
        <pc:chgData name="Franklin, Leslie K. (she/her/hers)" userId="4db4b39f-223e-4480-bd92-d494fb0db739" providerId="ADAL" clId="{F484916E-25E8-452B-A0CA-66C64A56B2D5}" dt="2024-01-11T18:39:31.512" v="4"/>
        <pc:sldMkLst>
          <pc:docMk/>
          <pc:sldMk cId="695945208" sldId="3168"/>
        </pc:sldMkLst>
      </pc:sldChg>
      <pc:sldChg chg="add">
        <pc:chgData name="Franklin, Leslie K. (she/her/hers)" userId="4db4b39f-223e-4480-bd92-d494fb0db739" providerId="ADAL" clId="{F484916E-25E8-452B-A0CA-66C64A56B2D5}" dt="2024-01-11T18:39:31.512" v="4"/>
        <pc:sldMkLst>
          <pc:docMk/>
          <pc:sldMk cId="790264894" sldId="3169"/>
        </pc:sldMkLst>
      </pc:sldChg>
      <pc:sldChg chg="add">
        <pc:chgData name="Franklin, Leslie K. (she/her/hers)" userId="4db4b39f-223e-4480-bd92-d494fb0db739" providerId="ADAL" clId="{F484916E-25E8-452B-A0CA-66C64A56B2D5}" dt="2024-01-11T18:39:31.512" v="4"/>
        <pc:sldMkLst>
          <pc:docMk/>
          <pc:sldMk cId="2525435349" sldId="3170"/>
        </pc:sldMkLst>
      </pc:sldChg>
      <pc:sldChg chg="add">
        <pc:chgData name="Franklin, Leslie K. (she/her/hers)" userId="4db4b39f-223e-4480-bd92-d494fb0db739" providerId="ADAL" clId="{F484916E-25E8-452B-A0CA-66C64A56B2D5}" dt="2024-01-11T18:39:31.512" v="4"/>
        <pc:sldMkLst>
          <pc:docMk/>
          <pc:sldMk cId="3123417913" sldId="3171"/>
        </pc:sldMkLst>
      </pc:sldChg>
      <pc:sldChg chg="add">
        <pc:chgData name="Franklin, Leslie K. (she/her/hers)" userId="4db4b39f-223e-4480-bd92-d494fb0db739" providerId="ADAL" clId="{F484916E-25E8-452B-A0CA-66C64A56B2D5}" dt="2024-01-11T18:39:31.512" v="4"/>
        <pc:sldMkLst>
          <pc:docMk/>
          <pc:sldMk cId="3017100135" sldId="3172"/>
        </pc:sldMkLst>
      </pc:sldChg>
      <pc:sldChg chg="add">
        <pc:chgData name="Franklin, Leslie K. (she/her/hers)" userId="4db4b39f-223e-4480-bd92-d494fb0db739" providerId="ADAL" clId="{F484916E-25E8-452B-A0CA-66C64A56B2D5}" dt="2024-01-11T18:39:31.512" v="4"/>
        <pc:sldMkLst>
          <pc:docMk/>
          <pc:sldMk cId="1615272059" sldId="3173"/>
        </pc:sldMkLst>
      </pc:sldChg>
      <pc:sldChg chg="add">
        <pc:chgData name="Franklin, Leslie K. (she/her/hers)" userId="4db4b39f-223e-4480-bd92-d494fb0db739" providerId="ADAL" clId="{F484916E-25E8-452B-A0CA-66C64A56B2D5}" dt="2024-01-11T18:39:31.512" v="4"/>
        <pc:sldMkLst>
          <pc:docMk/>
          <pc:sldMk cId="375784546" sldId="3174"/>
        </pc:sldMkLst>
      </pc:sldChg>
      <pc:sldChg chg="add">
        <pc:chgData name="Franklin, Leslie K. (she/her/hers)" userId="4db4b39f-223e-4480-bd92-d494fb0db739" providerId="ADAL" clId="{F484916E-25E8-452B-A0CA-66C64A56B2D5}" dt="2024-01-11T18:39:31.512" v="4"/>
        <pc:sldMkLst>
          <pc:docMk/>
          <pc:sldMk cId="618476811" sldId="3175"/>
        </pc:sldMkLst>
      </pc:sldChg>
      <pc:sldChg chg="add del">
        <pc:chgData name="Franklin, Leslie K. (she/her/hers)" userId="4db4b39f-223e-4480-bd92-d494fb0db739" providerId="ADAL" clId="{F484916E-25E8-452B-A0CA-66C64A56B2D5}" dt="2024-01-11T18:38:42.596" v="3" actId="2696"/>
        <pc:sldMkLst>
          <pc:docMk/>
          <pc:sldMk cId="2025363133" sldId="3183"/>
        </pc:sldMkLst>
      </pc:sldChg>
    </pc:docChg>
  </pc:docChgLst>
  <pc:docChgLst>
    <pc:chgData name="Franklin, Leslie K. (she/her/hers)" userId="4db4b39f-223e-4480-bd92-d494fb0db739" providerId="ADAL" clId="{DF5E9698-4D43-4566-8CAB-9D25885EB873}"/>
    <pc:docChg chg="undo custSel addSld delSld modSld sldOrd">
      <pc:chgData name="Franklin, Leslie K. (she/her/hers)" userId="4db4b39f-223e-4480-bd92-d494fb0db739" providerId="ADAL" clId="{DF5E9698-4D43-4566-8CAB-9D25885EB873}" dt="2022-08-16T15:13:28.298" v="2540" actId="255"/>
      <pc:docMkLst>
        <pc:docMk/>
      </pc:docMkLst>
      <pc:sldChg chg="modSp mod">
        <pc:chgData name="Franklin, Leslie K. (she/her/hers)" userId="4db4b39f-223e-4480-bd92-d494fb0db739" providerId="ADAL" clId="{DF5E9698-4D43-4566-8CAB-9D25885EB873}" dt="2022-08-16T14:27:36.018" v="95" actId="403"/>
        <pc:sldMkLst>
          <pc:docMk/>
          <pc:sldMk cId="4261428651" sldId="256"/>
        </pc:sldMkLst>
        <pc:spChg chg="mod">
          <ac:chgData name="Franklin, Leslie K. (she/her/hers)" userId="4db4b39f-223e-4480-bd92-d494fb0db739" providerId="ADAL" clId="{DF5E9698-4D43-4566-8CAB-9D25885EB873}" dt="2022-08-16T14:27:36.018" v="95" actId="403"/>
          <ac:spMkLst>
            <pc:docMk/>
            <pc:sldMk cId="4261428651" sldId="256"/>
            <ac:spMk id="7" creationId="{A5051D8C-72CD-F148-BC16-CB00936E3015}"/>
          </ac:spMkLst>
        </pc:spChg>
      </pc:sldChg>
      <pc:sldChg chg="addSp delSp del">
        <pc:chgData name="Franklin, Leslie K. (she/her/hers)" userId="4db4b39f-223e-4480-bd92-d494fb0db739" providerId="ADAL" clId="{DF5E9698-4D43-4566-8CAB-9D25885EB873}" dt="2022-08-16T14:21:58.366" v="4" actId="2696"/>
        <pc:sldMkLst>
          <pc:docMk/>
          <pc:sldMk cId="2817090966" sldId="257"/>
        </pc:sldMkLst>
        <pc:picChg chg="add del">
          <ac:chgData name="Franklin, Leslie K. (she/her/hers)" userId="4db4b39f-223e-4480-bd92-d494fb0db739" providerId="ADAL" clId="{DF5E9698-4D43-4566-8CAB-9D25885EB873}" dt="2022-08-16T14:21:30.716" v="1"/>
          <ac:picMkLst>
            <pc:docMk/>
            <pc:sldMk cId="2817090966" sldId="257"/>
            <ac:picMk id="2" creationId="{C89A9CE2-D887-42B6-8FCF-C4B69F01080B}"/>
          </ac:picMkLst>
        </pc:picChg>
      </pc:sldChg>
      <pc:sldChg chg="modSp mod">
        <pc:chgData name="Franklin, Leslie K. (she/her/hers)" userId="4db4b39f-223e-4480-bd92-d494fb0db739" providerId="ADAL" clId="{DF5E9698-4D43-4566-8CAB-9D25885EB873}" dt="2022-08-16T14:31:55.552" v="189" actId="12"/>
        <pc:sldMkLst>
          <pc:docMk/>
          <pc:sldMk cId="1223789946" sldId="436"/>
        </pc:sldMkLst>
        <pc:spChg chg="mod">
          <ac:chgData name="Franklin, Leslie K. (she/her/hers)" userId="4db4b39f-223e-4480-bd92-d494fb0db739" providerId="ADAL" clId="{DF5E9698-4D43-4566-8CAB-9D25885EB873}" dt="2022-08-16T14:31:55.552" v="189" actId="12"/>
          <ac:spMkLst>
            <pc:docMk/>
            <pc:sldMk cId="1223789946" sldId="436"/>
            <ac:spMk id="3" creationId="{00000000-0000-0000-0000-000000000000}"/>
          </ac:spMkLst>
        </pc:spChg>
      </pc:sldChg>
      <pc:sldChg chg="del ord">
        <pc:chgData name="Franklin, Leslie K. (she/her/hers)" userId="4db4b39f-223e-4480-bd92-d494fb0db739" providerId="ADAL" clId="{DF5E9698-4D43-4566-8CAB-9D25885EB873}" dt="2022-08-16T14:30:14.088" v="162" actId="2696"/>
        <pc:sldMkLst>
          <pc:docMk/>
          <pc:sldMk cId="4008706587" sldId="1379"/>
        </pc:sldMkLst>
      </pc:sldChg>
      <pc:sldChg chg="modSp mod">
        <pc:chgData name="Franklin, Leslie K. (she/her/hers)" userId="4db4b39f-223e-4480-bd92-d494fb0db739" providerId="ADAL" clId="{DF5E9698-4D43-4566-8CAB-9D25885EB873}" dt="2022-08-16T14:30:04.009" v="161" actId="27636"/>
        <pc:sldMkLst>
          <pc:docMk/>
          <pc:sldMk cId="2300860991" sldId="3078"/>
        </pc:sldMkLst>
        <pc:spChg chg="mod">
          <ac:chgData name="Franklin, Leslie K. (she/her/hers)" userId="4db4b39f-223e-4480-bd92-d494fb0db739" providerId="ADAL" clId="{DF5E9698-4D43-4566-8CAB-9D25885EB873}" dt="2022-08-16T14:24:23.333" v="79" actId="20577"/>
          <ac:spMkLst>
            <pc:docMk/>
            <pc:sldMk cId="2300860991" sldId="3078"/>
            <ac:spMk id="2" creationId="{4C2BE51E-8447-4CDD-BF16-624FF3FD6B44}"/>
          </ac:spMkLst>
        </pc:spChg>
        <pc:spChg chg="mod">
          <ac:chgData name="Franklin, Leslie K. (she/her/hers)" userId="4db4b39f-223e-4480-bd92-d494fb0db739" providerId="ADAL" clId="{DF5E9698-4D43-4566-8CAB-9D25885EB873}" dt="2022-08-16T14:30:04.009" v="161" actId="27636"/>
          <ac:spMkLst>
            <pc:docMk/>
            <pc:sldMk cId="2300860991" sldId="3078"/>
            <ac:spMk id="3" creationId="{7CDC10E0-1FB3-47A6-B733-6556CFD2D508}"/>
          </ac:spMkLst>
        </pc:spChg>
      </pc:sldChg>
      <pc:sldChg chg="ord">
        <pc:chgData name="Franklin, Leslie K. (she/her/hers)" userId="4db4b39f-223e-4480-bd92-d494fb0db739" providerId="ADAL" clId="{DF5E9698-4D43-4566-8CAB-9D25885EB873}" dt="2022-08-16T14:24:49.700" v="83"/>
        <pc:sldMkLst>
          <pc:docMk/>
          <pc:sldMk cId="3761323682" sldId="3129"/>
        </pc:sldMkLst>
      </pc:sldChg>
      <pc:sldChg chg="modSp mod">
        <pc:chgData name="Franklin, Leslie K. (she/her/hers)" userId="4db4b39f-223e-4480-bd92-d494fb0db739" providerId="ADAL" clId="{DF5E9698-4D43-4566-8CAB-9D25885EB873}" dt="2022-08-16T14:38:20.818" v="228" actId="113"/>
        <pc:sldMkLst>
          <pc:docMk/>
          <pc:sldMk cId="949673603" sldId="3133"/>
        </pc:sldMkLst>
        <pc:spChg chg="mod">
          <ac:chgData name="Franklin, Leslie K. (she/her/hers)" userId="4db4b39f-223e-4480-bd92-d494fb0db739" providerId="ADAL" clId="{DF5E9698-4D43-4566-8CAB-9D25885EB873}" dt="2022-08-16T14:38:03.534" v="220" actId="115"/>
          <ac:spMkLst>
            <pc:docMk/>
            <pc:sldMk cId="949673603" sldId="3133"/>
            <ac:spMk id="8" creationId="{D92650B9-88DC-41BE-B6CA-72CCA5BAFE25}"/>
          </ac:spMkLst>
        </pc:spChg>
        <pc:spChg chg="mod">
          <ac:chgData name="Franklin, Leslie K. (she/her/hers)" userId="4db4b39f-223e-4480-bd92-d494fb0db739" providerId="ADAL" clId="{DF5E9698-4D43-4566-8CAB-9D25885EB873}" dt="2022-08-16T14:38:08.152" v="222" actId="113"/>
          <ac:spMkLst>
            <pc:docMk/>
            <pc:sldMk cId="949673603" sldId="3133"/>
            <ac:spMk id="11" creationId="{79EA67BF-5729-486F-AAEB-DC75DDD9FF54}"/>
          </ac:spMkLst>
        </pc:spChg>
        <pc:spChg chg="mod">
          <ac:chgData name="Franklin, Leslie K. (she/her/hers)" userId="4db4b39f-223e-4480-bd92-d494fb0db739" providerId="ADAL" clId="{DF5E9698-4D43-4566-8CAB-9D25885EB873}" dt="2022-08-16T14:38:11.966" v="224" actId="113"/>
          <ac:spMkLst>
            <pc:docMk/>
            <pc:sldMk cId="949673603" sldId="3133"/>
            <ac:spMk id="14" creationId="{6CF83146-9B74-4223-BE20-BE9621018464}"/>
          </ac:spMkLst>
        </pc:spChg>
        <pc:spChg chg="mod">
          <ac:chgData name="Franklin, Leslie K. (she/her/hers)" userId="4db4b39f-223e-4480-bd92-d494fb0db739" providerId="ADAL" clId="{DF5E9698-4D43-4566-8CAB-9D25885EB873}" dt="2022-08-16T14:38:16.752" v="226" actId="113"/>
          <ac:spMkLst>
            <pc:docMk/>
            <pc:sldMk cId="949673603" sldId="3133"/>
            <ac:spMk id="17" creationId="{E118F834-2592-4214-85D5-7458B1E09C36}"/>
          </ac:spMkLst>
        </pc:spChg>
        <pc:spChg chg="mod">
          <ac:chgData name="Franklin, Leslie K. (she/her/hers)" userId="4db4b39f-223e-4480-bd92-d494fb0db739" providerId="ADAL" clId="{DF5E9698-4D43-4566-8CAB-9D25885EB873}" dt="2022-08-16T14:38:20.818" v="228" actId="113"/>
          <ac:spMkLst>
            <pc:docMk/>
            <pc:sldMk cId="949673603" sldId="3133"/>
            <ac:spMk id="20" creationId="{C6795DC3-6648-4DF9-ACB5-909EB8E4B7CE}"/>
          </ac:spMkLst>
        </pc:spChg>
      </pc:sldChg>
      <pc:sldChg chg="modSp mod">
        <pc:chgData name="Franklin, Leslie K. (she/her/hers)" userId="4db4b39f-223e-4480-bd92-d494fb0db739" providerId="ADAL" clId="{DF5E9698-4D43-4566-8CAB-9D25885EB873}" dt="2022-08-16T14:37:05.752" v="218" actId="1076"/>
        <pc:sldMkLst>
          <pc:docMk/>
          <pc:sldMk cId="281614326" sldId="3138"/>
        </pc:sldMkLst>
        <pc:spChg chg="mod">
          <ac:chgData name="Franklin, Leslie K. (she/her/hers)" userId="4db4b39f-223e-4480-bd92-d494fb0db739" providerId="ADAL" clId="{DF5E9698-4D43-4566-8CAB-9D25885EB873}" dt="2022-08-16T14:37:05.752" v="218" actId="1076"/>
          <ac:spMkLst>
            <pc:docMk/>
            <pc:sldMk cId="281614326" sldId="3138"/>
            <ac:spMk id="5" creationId="{9AB6D7CD-CA68-4064-B206-4C3141D8D01A}"/>
          </ac:spMkLst>
        </pc:spChg>
      </pc:sldChg>
      <pc:sldChg chg="new del">
        <pc:chgData name="Franklin, Leslie K. (she/her/hers)" userId="4db4b39f-223e-4480-bd92-d494fb0db739" providerId="ADAL" clId="{DF5E9698-4D43-4566-8CAB-9D25885EB873}" dt="2022-08-16T14:21:35.800" v="3" actId="680"/>
        <pc:sldMkLst>
          <pc:docMk/>
          <pc:sldMk cId="1567577888" sldId="3138"/>
        </pc:sldMkLst>
      </pc:sldChg>
      <pc:sldChg chg="modSp mod">
        <pc:chgData name="Franklin, Leslie K. (she/her/hers)" userId="4db4b39f-223e-4480-bd92-d494fb0db739" providerId="ADAL" clId="{DF5E9698-4D43-4566-8CAB-9D25885EB873}" dt="2022-08-16T15:13:28.298" v="2540" actId="255"/>
        <pc:sldMkLst>
          <pc:docMk/>
          <pc:sldMk cId="17008518" sldId="3139"/>
        </pc:sldMkLst>
        <pc:spChg chg="mod">
          <ac:chgData name="Franklin, Leslie K. (she/her/hers)" userId="4db4b39f-223e-4480-bd92-d494fb0db739" providerId="ADAL" clId="{DF5E9698-4D43-4566-8CAB-9D25885EB873}" dt="2022-08-16T15:13:28.298" v="2540" actId="255"/>
          <ac:spMkLst>
            <pc:docMk/>
            <pc:sldMk cId="17008518" sldId="3139"/>
            <ac:spMk id="5" creationId="{9AB6D7CD-CA68-4064-B206-4C3141D8D01A}"/>
          </ac:spMkLst>
        </pc:spChg>
      </pc:sldChg>
      <pc:sldChg chg="del">
        <pc:chgData name="Franklin, Leslie K. (she/her/hers)" userId="4db4b39f-223e-4480-bd92-d494fb0db739" providerId="ADAL" clId="{DF5E9698-4D43-4566-8CAB-9D25885EB873}" dt="2022-08-16T14:40:07.085" v="256" actId="2696"/>
        <pc:sldMkLst>
          <pc:docMk/>
          <pc:sldMk cId="21797970" sldId="3140"/>
        </pc:sldMkLst>
      </pc:sldChg>
      <pc:sldChg chg="addSp modSp new mod ord">
        <pc:chgData name="Franklin, Leslie K. (she/her/hers)" userId="4db4b39f-223e-4480-bd92-d494fb0db739" providerId="ADAL" clId="{DF5E9698-4D43-4566-8CAB-9D25885EB873}" dt="2022-08-16T15:10:36.595" v="2388" actId="14100"/>
        <pc:sldMkLst>
          <pc:docMk/>
          <pc:sldMk cId="2260981286" sldId="3140"/>
        </pc:sldMkLst>
        <pc:spChg chg="mod">
          <ac:chgData name="Franklin, Leslie K. (she/her/hers)" userId="4db4b39f-223e-4480-bd92-d494fb0db739" providerId="ADAL" clId="{DF5E9698-4D43-4566-8CAB-9D25885EB873}" dt="2022-08-16T14:49:35.839" v="914" actId="5793"/>
          <ac:spMkLst>
            <pc:docMk/>
            <pc:sldMk cId="2260981286" sldId="3140"/>
            <ac:spMk id="2" creationId="{45B63230-4964-4ADB-BFE6-CF32AC453DCD}"/>
          </ac:spMkLst>
        </pc:spChg>
        <pc:spChg chg="mod">
          <ac:chgData name="Franklin, Leslie K. (she/her/hers)" userId="4db4b39f-223e-4480-bd92-d494fb0db739" providerId="ADAL" clId="{DF5E9698-4D43-4566-8CAB-9D25885EB873}" dt="2022-08-16T14:52:25.956" v="1461" actId="5793"/>
          <ac:spMkLst>
            <pc:docMk/>
            <pc:sldMk cId="2260981286" sldId="3140"/>
            <ac:spMk id="3" creationId="{09AC8772-7409-4D16-93CC-6B66D8F75B48}"/>
          </ac:spMkLst>
        </pc:spChg>
        <pc:graphicFrameChg chg="add mod modGraphic">
          <ac:chgData name="Franklin, Leslie K. (she/her/hers)" userId="4db4b39f-223e-4480-bd92-d494fb0db739" providerId="ADAL" clId="{DF5E9698-4D43-4566-8CAB-9D25885EB873}" dt="2022-08-16T15:10:36.595" v="2388" actId="14100"/>
          <ac:graphicFrameMkLst>
            <pc:docMk/>
            <pc:sldMk cId="2260981286" sldId="3140"/>
            <ac:graphicFrameMk id="5" creationId="{8633C940-0319-4120-9440-D244DBB3180E}"/>
          </ac:graphicFrameMkLst>
        </pc:graphicFrameChg>
      </pc:sldChg>
      <pc:sldChg chg="new del">
        <pc:chgData name="Franklin, Leslie K. (she/her/hers)" userId="4db4b39f-223e-4480-bd92-d494fb0db739" providerId="ADAL" clId="{DF5E9698-4D43-4566-8CAB-9D25885EB873}" dt="2022-08-16T14:48:23.359" v="805" actId="680"/>
        <pc:sldMkLst>
          <pc:docMk/>
          <pc:sldMk cId="2459009213" sldId="3140"/>
        </pc:sldMkLst>
      </pc:sldChg>
      <pc:sldChg chg="del">
        <pc:chgData name="Franklin, Leslie K. (she/her/hers)" userId="4db4b39f-223e-4480-bd92-d494fb0db739" providerId="ADAL" clId="{DF5E9698-4D43-4566-8CAB-9D25885EB873}" dt="2022-08-16T14:48:18.164" v="803"/>
        <pc:sldMkLst>
          <pc:docMk/>
          <pc:sldMk cId="3483023207" sldId="3140"/>
        </pc:sldMkLst>
      </pc:sldChg>
      <pc:sldChg chg="addSp delSp modSp new mod">
        <pc:chgData name="Franklin, Leslie K. (she/her/hers)" userId="4db4b39f-223e-4480-bd92-d494fb0db739" providerId="ADAL" clId="{DF5E9698-4D43-4566-8CAB-9D25885EB873}" dt="2022-08-16T15:12:11.124" v="2404"/>
        <pc:sldMkLst>
          <pc:docMk/>
          <pc:sldMk cId="2018436960" sldId="3141"/>
        </pc:sldMkLst>
        <pc:spChg chg="mod">
          <ac:chgData name="Franklin, Leslie K. (she/her/hers)" userId="4db4b39f-223e-4480-bd92-d494fb0db739" providerId="ADAL" clId="{DF5E9698-4D43-4566-8CAB-9D25885EB873}" dt="2022-08-16T14:55:46.006" v="1625" actId="5793"/>
          <ac:spMkLst>
            <pc:docMk/>
            <pc:sldMk cId="2018436960" sldId="3141"/>
            <ac:spMk id="2" creationId="{0346D066-A150-4BA7-AFC7-734E596FE9DD}"/>
          </ac:spMkLst>
        </pc:spChg>
        <pc:spChg chg="mod">
          <ac:chgData name="Franklin, Leslie K. (she/her/hers)" userId="4db4b39f-223e-4480-bd92-d494fb0db739" providerId="ADAL" clId="{DF5E9698-4D43-4566-8CAB-9D25885EB873}" dt="2022-08-16T15:11:53.233" v="2402" actId="27636"/>
          <ac:spMkLst>
            <pc:docMk/>
            <pc:sldMk cId="2018436960" sldId="3141"/>
            <ac:spMk id="3" creationId="{267CA162-98E9-4524-9D8B-D75F1C26FE93}"/>
          </ac:spMkLst>
        </pc:spChg>
        <pc:spChg chg="add del mod">
          <ac:chgData name="Franklin, Leslie K. (she/her/hers)" userId="4db4b39f-223e-4480-bd92-d494fb0db739" providerId="ADAL" clId="{DF5E9698-4D43-4566-8CAB-9D25885EB873}" dt="2022-08-16T15:12:11.124" v="2404"/>
          <ac:spMkLst>
            <pc:docMk/>
            <pc:sldMk cId="2018436960" sldId="3141"/>
            <ac:spMk id="5" creationId="{ACB22B79-52E0-47CB-B2DB-AD1CC9183269}"/>
          </ac:spMkLst>
        </pc:spChg>
      </pc:sldChg>
      <pc:sldChg chg="addSp delSp modSp new del mod">
        <pc:chgData name="Franklin, Leslie K. (she/her/hers)" userId="4db4b39f-223e-4480-bd92-d494fb0db739" providerId="ADAL" clId="{DF5E9698-4D43-4566-8CAB-9D25885EB873}" dt="2022-08-16T14:48:12.921" v="802" actId="2696"/>
        <pc:sldMkLst>
          <pc:docMk/>
          <pc:sldMk cId="2808440961" sldId="3141"/>
        </pc:sldMkLst>
        <pc:spChg chg="mod">
          <ac:chgData name="Franklin, Leslie K. (she/her/hers)" userId="4db4b39f-223e-4480-bd92-d494fb0db739" providerId="ADAL" clId="{DF5E9698-4D43-4566-8CAB-9D25885EB873}" dt="2022-08-16T14:43:47.120" v="454" actId="20577"/>
          <ac:spMkLst>
            <pc:docMk/>
            <pc:sldMk cId="2808440961" sldId="3141"/>
            <ac:spMk id="2" creationId="{4B0CFEB5-B633-4CD4-9406-D82CB5E9FE0F}"/>
          </ac:spMkLst>
        </pc:spChg>
        <pc:spChg chg="del mod">
          <ac:chgData name="Franklin, Leslie K. (she/her/hers)" userId="4db4b39f-223e-4480-bd92-d494fb0db739" providerId="ADAL" clId="{DF5E9698-4D43-4566-8CAB-9D25885EB873}" dt="2022-08-16T14:44:59.428" v="457" actId="3680"/>
          <ac:spMkLst>
            <pc:docMk/>
            <pc:sldMk cId="2808440961" sldId="3141"/>
            <ac:spMk id="3" creationId="{9E0F30F7-10C9-45C4-99EE-5FC0FBC39FF9}"/>
          </ac:spMkLst>
        </pc:spChg>
        <pc:graphicFrameChg chg="add mod ord modGraphic">
          <ac:chgData name="Franklin, Leslie K. (she/her/hers)" userId="4db4b39f-223e-4480-bd92-d494fb0db739" providerId="ADAL" clId="{DF5E9698-4D43-4566-8CAB-9D25885EB873}" dt="2022-08-16T14:48:03.507" v="801" actId="20577"/>
          <ac:graphicFrameMkLst>
            <pc:docMk/>
            <pc:sldMk cId="2808440961" sldId="3141"/>
            <ac:graphicFrameMk id="8" creationId="{5EBECC6D-9CB2-4004-A23E-325C6CA48A3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v11.med.va.gov\ann\hsrdfs2\SMITREC%20DATA\Ind\John\JM\Ira%20Katz\Suicide%20Meetings%202021\1-11-21%20Annual%20Report\6-2-21%20Topline%20from%20Brady\6-3-21%20making%20figures%20JM.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v11.med.va.gov\ann\hsrdfs2\SMITREC%20DATA\Ind\John\JM\Ira%20Katz\Suicide%20Meetings%202021\1-11-21%20Annual%20Report\7-7-21%20topline%20info%20from%20Chandru\to2019_TOP_LINE_02JUN2021%20jm%207-7-2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HAANNHeinT\Desktop\Suicide%20Rate%20Trends%20SC%20Updated%20-%20Additions%206.15.21%20TCH.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0800" cap="rnd">
              <a:solidFill>
                <a:schemeClr val="tx2"/>
              </a:solidFill>
              <a:round/>
            </a:ln>
            <a:effectLst/>
          </c:spPr>
          <c:marker>
            <c:symbol val="none"/>
          </c:marker>
          <c:dLbls>
            <c:dLbl>
              <c:idx val="2"/>
              <c:layout>
                <c:manualLayout>
                  <c:x val="-3.4937890334638963E-3"/>
                  <c:y val="2.944667495063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C0-4B5C-BBD0-EAE690E9D056}"/>
                </c:ext>
              </c:extLst>
            </c:dLbl>
            <c:dLbl>
              <c:idx val="3"/>
              <c:layout>
                <c:manualLayout>
                  <c:x val="2.3291926889759309E-3"/>
                  <c:y val="1.2269447896098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C0-4B5C-BBD0-EAE690E9D056}"/>
                </c:ext>
              </c:extLst>
            </c:dLbl>
            <c:dLbl>
              <c:idx val="4"/>
              <c:layout>
                <c:manualLayout>
                  <c:x val="0"/>
                  <c:y val="-1.963111663375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C0-4B5C-BBD0-EAE690E9D056}"/>
                </c:ext>
              </c:extLst>
            </c:dLbl>
            <c:dLbl>
              <c:idx val="7"/>
              <c:layout>
                <c:manualLayout>
                  <c:x val="1.1645963444879654E-3"/>
                  <c:y val="-2.69927853714174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C0-4B5C-BBD0-EAE690E9D056}"/>
                </c:ext>
              </c:extLst>
            </c:dLbl>
            <c:dLbl>
              <c:idx val="8"/>
              <c:layout>
                <c:manualLayout>
                  <c:x val="-3.4937890334638963E-3"/>
                  <c:y val="2.2085006212977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C0-4B5C-BBD0-EAE690E9D056}"/>
                </c:ext>
              </c:extLst>
            </c:dLbl>
            <c:dLbl>
              <c:idx val="9"/>
              <c:layout>
                <c:manualLayout>
                  <c:x val="3.4937890334638963E-3"/>
                  <c:y val="-1.2269447896098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C0-4B5C-BBD0-EAE690E9D056}"/>
                </c:ext>
              </c:extLst>
            </c:dLbl>
            <c:dLbl>
              <c:idx val="10"/>
              <c:layout>
                <c:manualLayout>
                  <c:x val="0"/>
                  <c:y val="-3.680834368829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C0-4B5C-BBD0-EAE690E9D056}"/>
                </c:ext>
              </c:extLst>
            </c:dLbl>
            <c:dLbl>
              <c:idx val="11"/>
              <c:layout>
                <c:manualLayout>
                  <c:x val="3.4937890334638109E-3"/>
                  <c:y val="1.963111663375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C0-4B5C-BBD0-EAE690E9D056}"/>
                </c:ext>
              </c:extLst>
            </c:dLbl>
            <c:dLbl>
              <c:idx val="13"/>
              <c:layout>
                <c:manualLayout>
                  <c:x val="8.5402745349315489E-17"/>
                  <c:y val="-2.944667495063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C0-4B5C-BBD0-EAE690E9D056}"/>
                </c:ext>
              </c:extLst>
            </c:dLbl>
            <c:dLbl>
              <c:idx val="16"/>
              <c:layout>
                <c:manualLayout>
                  <c:x val="0"/>
                  <c:y val="-1.2269447896098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C0-4B5C-BBD0-EAE690E9D05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'O:\Ind\John\JM\Ira Katz\Suicide Meetings 2021\1-11-21 Annual Report\5-7-21 Topline info from Sybil\[to2019_TOP_LINE_06MAY2021 5-7-21 5-9-21.xlsx]figures'!$J$12:$J$30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'[6-3-21 making figures JM.xlsx]Figures'!$K$12:$K$30</c:f>
              <c:numCache>
                <c:formatCode>###,###,###,##0</c:formatCode>
                <c:ptCount val="19"/>
                <c:pt idx="0">
                  <c:v>5989</c:v>
                </c:pt>
                <c:pt idx="1">
                  <c:v>6129</c:v>
                </c:pt>
                <c:pt idx="2">
                  <c:v>5981</c:v>
                </c:pt>
                <c:pt idx="3">
                  <c:v>5991</c:v>
                </c:pt>
                <c:pt idx="4">
                  <c:v>6112</c:v>
                </c:pt>
                <c:pt idx="5">
                  <c:v>6019</c:v>
                </c:pt>
                <c:pt idx="6">
                  <c:v>6232</c:v>
                </c:pt>
                <c:pt idx="7">
                  <c:v>6555</c:v>
                </c:pt>
                <c:pt idx="8">
                  <c:v>6506</c:v>
                </c:pt>
                <c:pt idx="9">
                  <c:v>6535</c:v>
                </c:pt>
                <c:pt idx="10">
                  <c:v>6437</c:v>
                </c:pt>
                <c:pt idx="11">
                  <c:v>6432</c:v>
                </c:pt>
                <c:pt idx="12">
                  <c:v>6497</c:v>
                </c:pt>
                <c:pt idx="13">
                  <c:v>6639</c:v>
                </c:pt>
                <c:pt idx="14">
                  <c:v>6613</c:v>
                </c:pt>
                <c:pt idx="15">
                  <c:v>6475</c:v>
                </c:pt>
                <c:pt idx="16">
                  <c:v>6761</c:v>
                </c:pt>
                <c:pt idx="17">
                  <c:v>6660</c:v>
                </c:pt>
                <c:pt idx="18">
                  <c:v>6261</c:v>
                </c:pt>
              </c:numCache>
            </c:numRef>
          </c:val>
          <c:smooth val="0"/>
          <c:extLst>
            <c:ext xmlns:c16="http://schemas.microsoft.com/office/drawing/2014/chart" uri="{C3380CC4-5D6E-409C-BE32-E72D297353CC}">
              <c16:uniqueId val="{0000000A-07C0-4B5C-BBD0-EAE690E9D056}"/>
            </c:ext>
          </c:extLst>
        </c:ser>
        <c:dLbls>
          <c:showLegendKey val="0"/>
          <c:showVal val="0"/>
          <c:showCatName val="0"/>
          <c:showSerName val="0"/>
          <c:showPercent val="0"/>
          <c:showBubbleSize val="0"/>
        </c:dLbls>
        <c:smooth val="0"/>
        <c:axId val="475267880"/>
        <c:axId val="475265584"/>
      </c:lineChart>
      <c:catAx>
        <c:axId val="47526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5265584"/>
        <c:crosses val="autoZero"/>
        <c:auto val="1"/>
        <c:lblAlgn val="ctr"/>
        <c:lblOffset val="100"/>
        <c:noMultiLvlLbl val="0"/>
      </c:catAx>
      <c:valAx>
        <c:axId val="475265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5267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sz="2400">
              <a:solidFill>
                <a:schemeClr val="tx1"/>
              </a:solidFill>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v>Veterans</c:v>
          </c:tx>
          <c:spPr>
            <a:ln w="50800" cap="rnd">
              <a:solidFill>
                <a:schemeClr val="accent1"/>
              </a:solidFill>
              <a:round/>
            </a:ln>
            <a:effectLst/>
          </c:spPr>
          <c:marker>
            <c:symbol val="none"/>
          </c:marker>
          <c:cat>
            <c:numRef>
              <c:f>'JM figures'!$E$36:$E$54</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'JM figures'!$F$36:$F$54</c:f>
              <c:numCache>
                <c:formatCode>#####0.0</c:formatCode>
                <c:ptCount val="19"/>
                <c:pt idx="0">
                  <c:v>17.1138827604574</c:v>
                </c:pt>
                <c:pt idx="1">
                  <c:v>16.8331985128114</c:v>
                </c:pt>
                <c:pt idx="2">
                  <c:v>18.107593908631401</c:v>
                </c:pt>
                <c:pt idx="3">
                  <c:v>18.087500282609</c:v>
                </c:pt>
                <c:pt idx="4">
                  <c:v>18.552931216504501</c:v>
                </c:pt>
                <c:pt idx="5">
                  <c:v>18.001755466786602</c:v>
                </c:pt>
                <c:pt idx="6">
                  <c:v>19.231893681838901</c:v>
                </c:pt>
                <c:pt idx="7">
                  <c:v>21.1218150683993</c:v>
                </c:pt>
                <c:pt idx="8">
                  <c:v>21.544913891587001</c:v>
                </c:pt>
                <c:pt idx="9">
                  <c:v>21.944186291321401</c:v>
                </c:pt>
                <c:pt idx="10">
                  <c:v>22.783214334451401</c:v>
                </c:pt>
                <c:pt idx="11">
                  <c:v>22.916083777470899</c:v>
                </c:pt>
                <c:pt idx="12">
                  <c:v>24.100151842715601</c:v>
                </c:pt>
                <c:pt idx="13">
                  <c:v>25.3280789227592</c:v>
                </c:pt>
                <c:pt idx="14">
                  <c:v>26.5973843816688</c:v>
                </c:pt>
                <c:pt idx="15">
                  <c:v>26.470779491760499</c:v>
                </c:pt>
                <c:pt idx="16">
                  <c:v>29.394468061097999</c:v>
                </c:pt>
                <c:pt idx="17">
                  <c:v>28.993790717413699</c:v>
                </c:pt>
                <c:pt idx="18">
                  <c:v>26.896281635883899</c:v>
                </c:pt>
              </c:numCache>
            </c:numRef>
          </c:val>
          <c:smooth val="0"/>
          <c:extLst>
            <c:ext xmlns:c16="http://schemas.microsoft.com/office/drawing/2014/chart" uri="{C3380CC4-5D6E-409C-BE32-E72D297353CC}">
              <c16:uniqueId val="{00000000-DF32-4BBA-A6B5-4B43639C1EB5}"/>
            </c:ext>
          </c:extLst>
        </c:ser>
        <c:ser>
          <c:idx val="1"/>
          <c:order val="1"/>
          <c:tx>
            <c:v>Non-Veteran US Adults</c:v>
          </c:tx>
          <c:spPr>
            <a:ln w="50800" cap="rnd">
              <a:solidFill>
                <a:schemeClr val="accent2"/>
              </a:solidFill>
              <a:round/>
            </a:ln>
            <a:effectLst/>
          </c:spPr>
          <c:marker>
            <c:symbol val="none"/>
          </c:marker>
          <c:cat>
            <c:numRef>
              <c:f>'JM figures'!$E$36:$E$54</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'JM figures'!$G$36:$G$54</c:f>
              <c:numCache>
                <c:formatCode>#####0.0</c:formatCode>
                <c:ptCount val="19"/>
                <c:pt idx="0">
                  <c:v>14.755223576373799</c:v>
                </c:pt>
                <c:pt idx="1">
                  <c:v>15.029560052539299</c:v>
                </c:pt>
                <c:pt idx="2">
                  <c:v>14.6896990886918</c:v>
                </c:pt>
                <c:pt idx="3">
                  <c:v>14.7481486465903</c:v>
                </c:pt>
                <c:pt idx="4">
                  <c:v>14.5477218017193</c:v>
                </c:pt>
                <c:pt idx="5">
                  <c:v>14.5889622108563</c:v>
                </c:pt>
                <c:pt idx="6">
                  <c:v>14.8939894190929</c:v>
                </c:pt>
                <c:pt idx="7">
                  <c:v>15.1311072332074</c:v>
                </c:pt>
                <c:pt idx="8">
                  <c:v>15.241569813942</c:v>
                </c:pt>
                <c:pt idx="9">
                  <c:v>15.7182615072056</c:v>
                </c:pt>
                <c:pt idx="10">
                  <c:v>16.070945862406401</c:v>
                </c:pt>
                <c:pt idx="11">
                  <c:v>16.358837558288599</c:v>
                </c:pt>
                <c:pt idx="12">
                  <c:v>16.3375882611107</c:v>
                </c:pt>
                <c:pt idx="13">
                  <c:v>16.714298859883399</c:v>
                </c:pt>
                <c:pt idx="14">
                  <c:v>17.048445436877799</c:v>
                </c:pt>
                <c:pt idx="15">
                  <c:v>17.1474668643265</c:v>
                </c:pt>
                <c:pt idx="16">
                  <c:v>17.676370622966001</c:v>
                </c:pt>
                <c:pt idx="17">
                  <c:v>17.974309691770799</c:v>
                </c:pt>
                <c:pt idx="18">
                  <c:v>17.6596275879701</c:v>
                </c:pt>
              </c:numCache>
            </c:numRef>
          </c:val>
          <c:smooth val="0"/>
          <c:extLst>
            <c:ext xmlns:c16="http://schemas.microsoft.com/office/drawing/2014/chart" uri="{C3380CC4-5D6E-409C-BE32-E72D297353CC}">
              <c16:uniqueId val="{00000001-DF32-4BBA-A6B5-4B43639C1EB5}"/>
            </c:ext>
          </c:extLst>
        </c:ser>
        <c:dLbls>
          <c:showLegendKey val="0"/>
          <c:showVal val="0"/>
          <c:showCatName val="0"/>
          <c:showSerName val="0"/>
          <c:showPercent val="0"/>
          <c:showBubbleSize val="0"/>
        </c:dLbls>
        <c:smooth val="0"/>
        <c:axId val="617130168"/>
        <c:axId val="617127216"/>
      </c:lineChart>
      <c:catAx>
        <c:axId val="61713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7127216"/>
        <c:crosses val="autoZero"/>
        <c:auto val="1"/>
        <c:lblAlgn val="ctr"/>
        <c:lblOffset val="100"/>
        <c:noMultiLvlLbl val="0"/>
      </c:catAx>
      <c:valAx>
        <c:axId val="617127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a:solidFill>
                      <a:schemeClr val="tx1"/>
                    </a:solidFill>
                  </a:rPr>
                  <a:t>Age- and Sex-Adjusted Suicide Rate Per 100,000</a:t>
                </a:r>
              </a:p>
            </c:rich>
          </c:tx>
          <c:layout>
            <c:manualLayout>
              <c:xMode val="edge"/>
              <c:yMode val="edge"/>
              <c:x val="4.6583853779518618E-3"/>
              <c:y val="0.2152127199143501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7130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sysClr val="windowText" lastClr="000000">
                    <a:lumMod val="65000"/>
                    <a:lumOff val="35000"/>
                  </a:sysClr>
                </a:solidFill>
                <a:latin typeface="+mn-lt"/>
                <a:ea typeface="+mn-ea"/>
                <a:cs typeface="+mn-cs"/>
              </a:defRPr>
            </a:pPr>
            <a:r>
              <a:rPr lang="en-US" sz="2200" b="1" dirty="0">
                <a:solidFill>
                  <a:srgbClr val="142A5B"/>
                </a:solidFill>
                <a:effectLst/>
                <a:latin typeface="+mn-lt"/>
                <a:cs typeface="Arial" panose="020B0604020202020204" pitchFamily="34" charset="0"/>
              </a:rPr>
              <a:t>Age-Adjusted Suicide Rate Per 100,000,</a:t>
            </a:r>
          </a:p>
          <a:p>
            <a:pPr marL="0" marR="0" lvl="0" indent="0" algn="ctr" defTabSz="914400" rtl="0" eaLnBrk="1" fontAlgn="auto" latinLnBrk="0" hangingPunct="1">
              <a:lnSpc>
                <a:spcPct val="100000"/>
              </a:lnSpc>
              <a:spcBef>
                <a:spcPts val="0"/>
              </a:spcBef>
              <a:spcAft>
                <a:spcPts val="0"/>
              </a:spcAft>
              <a:buClrTx/>
              <a:buSzTx/>
              <a:buFontTx/>
              <a:buNone/>
              <a:tabLst/>
              <a:defRPr sz="2400">
                <a:solidFill>
                  <a:sysClr val="windowText" lastClr="000000">
                    <a:lumMod val="65000"/>
                    <a:lumOff val="35000"/>
                  </a:sysClr>
                </a:solidFill>
              </a:defRPr>
            </a:pPr>
            <a:r>
              <a:rPr lang="en-US" sz="2200" b="1" dirty="0">
                <a:solidFill>
                  <a:srgbClr val="142A5B"/>
                </a:solidFill>
                <a:effectLst/>
                <a:latin typeface="+mn-lt"/>
                <a:cs typeface="Arial" panose="020B0604020202020204" pitchFamily="34" charset="0"/>
              </a:rPr>
              <a:t>Male and Female Veterans, 2001-2019 </a:t>
            </a:r>
          </a:p>
        </c:rich>
      </c:tx>
      <c:layout>
        <c:manualLayout>
          <c:xMode val="edge"/>
          <c:yMode val="edge"/>
          <c:x val="3.2679437916758092E-2"/>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v>Male Veterans</c:v>
          </c:tx>
          <c:spPr>
            <a:ln w="50800" cap="rnd">
              <a:solidFill>
                <a:schemeClr val="accent1"/>
              </a:solidFill>
              <a:round/>
            </a:ln>
            <a:effectLst/>
          </c:spPr>
          <c:marker>
            <c:symbol val="none"/>
          </c:marker>
          <c:cat>
            <c:numRef>
              <c:f>'11.Male vs Female Vets'!$A$12:$A$30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'11.Male vs Female Vets'!$C$12:$C$30</c:f>
              <c:numCache>
                <c:formatCode>#####0.0</c:formatCode>
                <c:ptCount val="19"/>
                <c:pt idx="0">
                  <c:v>25.9306052064785</c:v>
                </c:pt>
                <c:pt idx="1">
                  <c:v>26.8176456539939</c:v>
                </c:pt>
                <c:pt idx="2">
                  <c:v>28.0496507609069</c:v>
                </c:pt>
                <c:pt idx="3">
                  <c:v>27.4432556089005</c:v>
                </c:pt>
                <c:pt idx="4">
                  <c:v>27.602362859887801</c:v>
                </c:pt>
                <c:pt idx="5">
                  <c:v>27.4883132537324</c:v>
                </c:pt>
                <c:pt idx="6">
                  <c:v>29.168094123988901</c:v>
                </c:pt>
                <c:pt idx="7">
                  <c:v>31.174849777632399</c:v>
                </c:pt>
                <c:pt idx="8">
                  <c:v>31.067016137215202</c:v>
                </c:pt>
                <c:pt idx="9">
                  <c:v>31.8837312518482</c:v>
                </c:pt>
                <c:pt idx="10">
                  <c:v>32.4976541155932</c:v>
                </c:pt>
                <c:pt idx="11">
                  <c:v>33.661427736696403</c:v>
                </c:pt>
                <c:pt idx="12">
                  <c:v>35.017314650487798</c:v>
                </c:pt>
                <c:pt idx="13">
                  <c:v>35.694782477693799</c:v>
                </c:pt>
                <c:pt idx="14">
                  <c:v>37.313182025881197</c:v>
                </c:pt>
                <c:pt idx="15">
                  <c:v>37.917922465912604</c:v>
                </c:pt>
                <c:pt idx="16">
                  <c:v>39.375154685026097</c:v>
                </c:pt>
                <c:pt idx="17">
                  <c:v>40.352256578750797</c:v>
                </c:pt>
                <c:pt idx="18">
                  <c:v>38.825298792944203</c:v>
                </c:pt>
              </c:numCache>
            </c:numRef>
          </c:val>
          <c:smooth val="0"/>
          <c:extLst>
            <c:ext xmlns:c16="http://schemas.microsoft.com/office/drawing/2014/chart" uri="{C3380CC4-5D6E-409C-BE32-E72D297353CC}">
              <c16:uniqueId val="{00000000-A48C-42BE-9FB7-8377F56505A2}"/>
            </c:ext>
          </c:extLst>
        </c:ser>
        <c:ser>
          <c:idx val="1"/>
          <c:order val="1"/>
          <c:tx>
            <c:v>Female Veterans</c:v>
          </c:tx>
          <c:spPr>
            <a:ln w="50800" cap="rnd">
              <a:solidFill>
                <a:srgbClr val="92D050"/>
              </a:solidFill>
              <a:round/>
            </a:ln>
            <a:effectLst/>
          </c:spPr>
          <c:marker>
            <c:symbol val="none"/>
          </c:marker>
          <c:cat>
            <c:numRef>
              <c:f>'11.Male vs Female Vets'!$A$12:$A$30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'11.Male vs Female Vets'!$F$12:$F$30</c:f>
              <c:numCache>
                <c:formatCode>#####0.0</c:formatCode>
                <c:ptCount val="19"/>
                <c:pt idx="0">
                  <c:v>9.1416674049442008</c:v>
                </c:pt>
                <c:pt idx="1">
                  <c:v>7.6452186663422701</c:v>
                </c:pt>
                <c:pt idx="2">
                  <c:v>8.9657213915196508</c:v>
                </c:pt>
                <c:pt idx="3">
                  <c:v>9.5890360419972396</c:v>
                </c:pt>
                <c:pt idx="4">
                  <c:v>10.4291189163194</c:v>
                </c:pt>
                <c:pt idx="5">
                  <c:v>9.3758852107331094</c:v>
                </c:pt>
                <c:pt idx="6">
                  <c:v>10.2181103864542</c:v>
                </c:pt>
                <c:pt idx="7">
                  <c:v>11.941120204197199</c:v>
                </c:pt>
                <c:pt idx="8">
                  <c:v>12.956681059578701</c:v>
                </c:pt>
                <c:pt idx="9">
                  <c:v>12.7588352240035</c:v>
                </c:pt>
                <c:pt idx="10">
                  <c:v>13.8063232341405</c:v>
                </c:pt>
                <c:pt idx="11">
                  <c:v>12.822441191596999</c:v>
                </c:pt>
                <c:pt idx="12">
                  <c:v>13.797181313238699</c:v>
                </c:pt>
                <c:pt idx="13">
                  <c:v>15.539447238079999</c:v>
                </c:pt>
                <c:pt idx="14">
                  <c:v>16.292340575502699</c:v>
                </c:pt>
                <c:pt idx="15">
                  <c:v>15.440668459134899</c:v>
                </c:pt>
                <c:pt idx="16">
                  <c:v>19.945509292251799</c:v>
                </c:pt>
                <c:pt idx="17">
                  <c:v>18.129064477650999</c:v>
                </c:pt>
                <c:pt idx="18">
                  <c:v>15.4209932642935</c:v>
                </c:pt>
              </c:numCache>
            </c:numRef>
          </c:val>
          <c:smooth val="0"/>
          <c:extLst>
            <c:ext xmlns:c16="http://schemas.microsoft.com/office/drawing/2014/chart" uri="{C3380CC4-5D6E-409C-BE32-E72D297353CC}">
              <c16:uniqueId val="{00000001-A48C-42BE-9FB7-8377F56505A2}"/>
            </c:ext>
          </c:extLst>
        </c:ser>
        <c:dLbls>
          <c:showLegendKey val="0"/>
          <c:showVal val="0"/>
          <c:showCatName val="0"/>
          <c:showSerName val="0"/>
          <c:showPercent val="0"/>
          <c:showBubbleSize val="0"/>
        </c:dLbls>
        <c:smooth val="0"/>
        <c:axId val="468936440"/>
        <c:axId val="591645312"/>
      </c:lineChart>
      <c:catAx>
        <c:axId val="46893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1645312"/>
        <c:crosses val="autoZero"/>
        <c:auto val="1"/>
        <c:lblAlgn val="ctr"/>
        <c:lblOffset val="100"/>
        <c:noMultiLvlLbl val="0"/>
      </c:catAx>
      <c:valAx>
        <c:axId val="591645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0" i="0" baseline="0">
                    <a:solidFill>
                      <a:schemeClr val="tx1"/>
                    </a:solidFill>
                    <a:effectLst/>
                    <a:latin typeface="Arial" panose="020B0604020202020204" pitchFamily="34" charset="0"/>
                    <a:cs typeface="Arial" panose="020B0604020202020204" pitchFamily="34" charset="0"/>
                  </a:rPr>
                  <a:t> Age-Adjusted Rate Per 100,000</a:t>
                </a:r>
                <a:endParaRPr lang="en-US" sz="1400">
                  <a:solidFill>
                    <a:schemeClr val="tx1"/>
                  </a:solidFill>
                  <a:effectLst/>
                  <a:latin typeface="Arial" panose="020B0604020202020204" pitchFamily="34" charset="0"/>
                  <a:cs typeface="Arial" panose="020B0604020202020204" pitchFamily="34" charset="0"/>
                </a:endParaRPr>
              </a:p>
            </c:rich>
          </c:tx>
          <c:layout>
            <c:manualLayout>
              <c:xMode val="edge"/>
              <c:yMode val="edge"/>
              <c:x val="0"/>
              <c:y val="0.3036875403764013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8936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217325183345376E-2"/>
          <c:y val="0.13055555555555556"/>
          <c:w val="0.89527559055118111"/>
          <c:h val="0.65859066154313983"/>
        </c:manualLayout>
      </c:layout>
      <c:lineChart>
        <c:grouping val="standard"/>
        <c:varyColors val="0"/>
        <c:ser>
          <c:idx val="0"/>
          <c:order val="0"/>
          <c:tx>
            <c:strRef>
              <c:f>'[Copy of Race Graph Comparison jm.xlsx]New Graph'!$B$3</c:f>
              <c:strCache>
                <c:ptCount val="1"/>
                <c:pt idx="0">
                  <c:v>White</c:v>
                </c:pt>
              </c:strCache>
            </c:strRef>
          </c:tx>
          <c:spPr>
            <a:ln w="28575" cap="rnd">
              <a:solidFill>
                <a:schemeClr val="accent5">
                  <a:lumMod val="50000"/>
                </a:schemeClr>
              </a:solidFill>
              <a:round/>
            </a:ln>
            <a:effectLst/>
          </c:spPr>
          <c:marker>
            <c:symbol val="none"/>
          </c:marker>
          <c:cat>
            <c:numRef>
              <c:f>'[Copy of Race Graph Comparison jm.xlsx]New Graph'!$A$4:$A$22</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'[Copy of Race Graph Comparison jm.xlsx]New Graph'!$D$4:$D$22</c:f>
              <c:numCache>
                <c:formatCode>0.00</c:formatCode>
                <c:ptCount val="19"/>
                <c:pt idx="0">
                  <c:v>23.051991897366602</c:v>
                </c:pt>
                <c:pt idx="1">
                  <c:v>24.327678940835799</c:v>
                </c:pt>
                <c:pt idx="2">
                  <c:v>24.1290864151471</c:v>
                </c:pt>
                <c:pt idx="3">
                  <c:v>24.110932930855601</c:v>
                </c:pt>
                <c:pt idx="4" formatCode="####0.00">
                  <c:v>25.1602717443307</c:v>
                </c:pt>
                <c:pt idx="5" formatCode="####0.00">
                  <c:v>25.5856032079808</c:v>
                </c:pt>
                <c:pt idx="6" formatCode="####0.00">
                  <c:v>26.849546948123098</c:v>
                </c:pt>
                <c:pt idx="7" formatCode="####0.00">
                  <c:v>27.3592986345543</c:v>
                </c:pt>
                <c:pt idx="8" formatCode="####0.00">
                  <c:v>26.569627389677599</c:v>
                </c:pt>
                <c:pt idx="9" formatCode="####0.00">
                  <c:v>30.373564711383601</c:v>
                </c:pt>
                <c:pt idx="10" formatCode="####0.00">
                  <c:v>30.385547245338699</c:v>
                </c:pt>
                <c:pt idx="11" formatCode="####0.00">
                  <c:v>31.077600085864599</c:v>
                </c:pt>
                <c:pt idx="12" formatCode="####0.00">
                  <c:v>31.316261621269</c:v>
                </c:pt>
                <c:pt idx="13" formatCode="####0.00">
                  <c:v>32.426905433040403</c:v>
                </c:pt>
                <c:pt idx="14" formatCode="####0.00">
                  <c:v>32.834975648431303</c:v>
                </c:pt>
                <c:pt idx="15" formatCode="####0.00">
                  <c:v>32.577903682719601</c:v>
                </c:pt>
                <c:pt idx="16" formatCode="####0.00">
                  <c:v>35.096751287058403</c:v>
                </c:pt>
                <c:pt idx="17" formatCode="####0.00">
                  <c:v>35.387601601358703</c:v>
                </c:pt>
                <c:pt idx="18" formatCode="####0.00">
                  <c:v>33.625403927417402</c:v>
                </c:pt>
              </c:numCache>
            </c:numRef>
          </c:val>
          <c:smooth val="0"/>
          <c:extLst>
            <c:ext xmlns:c16="http://schemas.microsoft.com/office/drawing/2014/chart" uri="{C3380CC4-5D6E-409C-BE32-E72D297353CC}">
              <c16:uniqueId val="{00000000-8046-47B7-AFB5-962420DA958C}"/>
            </c:ext>
          </c:extLst>
        </c:ser>
        <c:ser>
          <c:idx val="1"/>
          <c:order val="1"/>
          <c:tx>
            <c:strRef>
              <c:f>'[Copy of Race Graph Comparison jm.xlsx]New Graph'!$E$3</c:f>
              <c:strCache>
                <c:ptCount val="1"/>
                <c:pt idx="0">
                  <c:v>Black or African 
American</c:v>
                </c:pt>
              </c:strCache>
            </c:strRef>
          </c:tx>
          <c:spPr>
            <a:ln w="28575" cap="rnd">
              <a:solidFill>
                <a:srgbClr val="FFC000"/>
              </a:solidFill>
              <a:prstDash val="lgDash"/>
              <a:round/>
            </a:ln>
            <a:effectLst/>
          </c:spPr>
          <c:marker>
            <c:symbol val="none"/>
          </c:marker>
          <c:cat>
            <c:numRef>
              <c:f>'[Copy of Race Graph Comparison jm.xlsx]New Graph'!$A$4:$A$22</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'[Copy of Race Graph Comparison jm.xlsx]New Graph'!$G$4:$G$22</c:f>
              <c:numCache>
                <c:formatCode>0.00</c:formatCode>
                <c:ptCount val="19"/>
                <c:pt idx="0">
                  <c:v>11.818181818181801</c:v>
                </c:pt>
                <c:pt idx="1">
                  <c:v>11.4066908504635</c:v>
                </c:pt>
                <c:pt idx="2">
                  <c:v>10.3843008994276</c:v>
                </c:pt>
                <c:pt idx="3">
                  <c:v>11.5649009300445</c:v>
                </c:pt>
                <c:pt idx="4" formatCode="####0.00">
                  <c:v>11.372705506783699</c:v>
                </c:pt>
                <c:pt idx="5" formatCode="####0.00">
                  <c:v>10.1235552012754</c:v>
                </c:pt>
                <c:pt idx="6" formatCode="####0.00">
                  <c:v>11.1111111111111</c:v>
                </c:pt>
                <c:pt idx="7" formatCode="####0.00">
                  <c:v>11.400651465797999</c:v>
                </c:pt>
                <c:pt idx="8" formatCode="####0.00">
                  <c:v>11.5337423312883</c:v>
                </c:pt>
                <c:pt idx="9" formatCode="####0.00">
                  <c:v>13.4316460741331</c:v>
                </c:pt>
                <c:pt idx="10" formatCode="####0.00">
                  <c:v>13.1147540983607</c:v>
                </c:pt>
                <c:pt idx="11" formatCode="####0.00">
                  <c:v>12.812376041253501</c:v>
                </c:pt>
                <c:pt idx="12" formatCode="####0.00">
                  <c:v>14.399363564041399</c:v>
                </c:pt>
                <c:pt idx="13" formatCode="####0.00">
                  <c:v>12.319422150882801</c:v>
                </c:pt>
                <c:pt idx="14" formatCode="####0.00">
                  <c:v>12.4243646631706</c:v>
                </c:pt>
                <c:pt idx="15" formatCode="####0.00">
                  <c:v>13.2569558101473</c:v>
                </c:pt>
                <c:pt idx="16" formatCode="####0.00">
                  <c:v>13.9323990107172</c:v>
                </c:pt>
                <c:pt idx="17" formatCode="####0.00">
                  <c:v>14.158215010141999</c:v>
                </c:pt>
                <c:pt idx="18" formatCode="####0.00">
                  <c:v>14.459295261239401</c:v>
                </c:pt>
              </c:numCache>
            </c:numRef>
          </c:val>
          <c:smooth val="0"/>
          <c:extLst>
            <c:ext xmlns:c16="http://schemas.microsoft.com/office/drawing/2014/chart" uri="{C3380CC4-5D6E-409C-BE32-E72D297353CC}">
              <c16:uniqueId val="{00000001-8046-47B7-AFB5-962420DA958C}"/>
            </c:ext>
          </c:extLst>
        </c:ser>
        <c:ser>
          <c:idx val="2"/>
          <c:order val="2"/>
          <c:tx>
            <c:strRef>
              <c:f>'[Copy of Race Graph Comparison jm.xlsx]New Graph'!$H$3</c:f>
              <c:strCache>
                <c:ptCount val="1"/>
                <c:pt idx="0">
                  <c:v>American Indian/
Alaskan Native</c:v>
                </c:pt>
              </c:strCache>
            </c:strRef>
          </c:tx>
          <c:spPr>
            <a:ln w="28575" cap="rnd">
              <a:solidFill>
                <a:srgbClr val="00B0F0"/>
              </a:solidFill>
              <a:prstDash val="lgDash"/>
              <a:round/>
            </a:ln>
            <a:effectLst/>
          </c:spPr>
          <c:marker>
            <c:symbol val="none"/>
          </c:marker>
          <c:cat>
            <c:numRef>
              <c:f>'[Copy of Race Graph Comparison jm.xlsx]New Graph'!$A$4:$A$22</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'[Copy of Race Graph Comparison jm.xlsx]New Graph'!$J$4:$J$22</c:f>
              <c:numCache>
                <c:formatCode>0.00</c:formatCode>
                <c:ptCount val="19"/>
                <c:pt idx="0">
                  <c:v>28.658536585365901</c:v>
                </c:pt>
                <c:pt idx="1">
                  <c:v>20</c:v>
                </c:pt>
                <c:pt idx="2">
                  <c:v>20</c:v>
                </c:pt>
                <c:pt idx="3">
                  <c:v>16.9491525423729</c:v>
                </c:pt>
                <c:pt idx="4" formatCode="####0.00">
                  <c:v>20.338983050847499</c:v>
                </c:pt>
                <c:pt idx="5" formatCode="####0.00">
                  <c:v>17.877094972066999</c:v>
                </c:pt>
                <c:pt idx="6" formatCode="####0.00">
                  <c:v>18.604651162790699</c:v>
                </c:pt>
                <c:pt idx="7" formatCode="####0.00">
                  <c:v>20.245398773006102</c:v>
                </c:pt>
                <c:pt idx="8" formatCode="####0.00">
                  <c:v>26.543209876543202</c:v>
                </c:pt>
                <c:pt idx="9" formatCode="####0.00">
                  <c:v>19.631901840490801</c:v>
                </c:pt>
                <c:pt idx="10" formatCode="####0.00">
                  <c:v>33.3333333333333</c:v>
                </c:pt>
                <c:pt idx="11" formatCode="####0.00">
                  <c:v>24.404761904761902</c:v>
                </c:pt>
                <c:pt idx="12" formatCode="####0.00">
                  <c:v>29.813664596273298</c:v>
                </c:pt>
                <c:pt idx="13" formatCode="####0.00">
                  <c:v>39.610389610389603</c:v>
                </c:pt>
                <c:pt idx="14" formatCode="####0.00">
                  <c:v>27.8145695364238</c:v>
                </c:pt>
                <c:pt idx="15" formatCode="####0.00">
                  <c:v>25.974025974025999</c:v>
                </c:pt>
                <c:pt idx="16" formatCode="####0.00">
                  <c:v>31.210191082802599</c:v>
                </c:pt>
                <c:pt idx="17" formatCode="####0.00">
                  <c:v>31.9018404907976</c:v>
                </c:pt>
                <c:pt idx="18" formatCode="####0.00">
                  <c:v>30.061349693251501</c:v>
                </c:pt>
              </c:numCache>
            </c:numRef>
          </c:val>
          <c:smooth val="0"/>
          <c:extLst>
            <c:ext xmlns:c16="http://schemas.microsoft.com/office/drawing/2014/chart" uri="{C3380CC4-5D6E-409C-BE32-E72D297353CC}">
              <c16:uniqueId val="{00000002-8046-47B7-AFB5-962420DA958C}"/>
            </c:ext>
          </c:extLst>
        </c:ser>
        <c:ser>
          <c:idx val="3"/>
          <c:order val="3"/>
          <c:tx>
            <c:strRef>
              <c:f>'[Copy of Race Graph Comparison jm.xlsx]New Graph'!$K$3</c:f>
              <c:strCache>
                <c:ptCount val="1"/>
                <c:pt idx="0">
                  <c:v>Asian, Native Hawaiian 
or Other Pacific Islander</c:v>
                </c:pt>
              </c:strCache>
            </c:strRef>
          </c:tx>
          <c:spPr>
            <a:ln w="28575" cap="rnd">
              <a:solidFill>
                <a:srgbClr val="00B050"/>
              </a:solidFill>
              <a:round/>
            </a:ln>
            <a:effectLst/>
          </c:spPr>
          <c:marker>
            <c:symbol val="none"/>
          </c:marker>
          <c:cat>
            <c:numRef>
              <c:f>'[Copy of Race Graph Comparison jm.xlsx]New Graph'!$A$4:$A$22</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'[Copy of Race Graph Comparison jm.xlsx]New Graph'!$M$4:$M$22</c:f>
              <c:numCache>
                <c:formatCode>0.00</c:formatCode>
                <c:ptCount val="19"/>
                <c:pt idx="0">
                  <c:v>10.9677419354839</c:v>
                </c:pt>
                <c:pt idx="1">
                  <c:v>9.9041533546325908</c:v>
                </c:pt>
                <c:pt idx="2">
                  <c:v>12.6182965299685</c:v>
                </c:pt>
                <c:pt idx="3">
                  <c:v>11.526479750778799</c:v>
                </c:pt>
                <c:pt idx="4" formatCode="####0.00">
                  <c:v>11.834319526627199</c:v>
                </c:pt>
                <c:pt idx="5" formatCode="####0.00">
                  <c:v>15.709969788519601</c:v>
                </c:pt>
                <c:pt idx="6" formatCode="####0.00">
                  <c:v>14.0625</c:v>
                </c:pt>
                <c:pt idx="7" formatCode="####0.00">
                  <c:v>15.9235668789809</c:v>
                </c:pt>
                <c:pt idx="8" formatCode="####0.00">
                  <c:v>21.710526315789501</c:v>
                </c:pt>
                <c:pt idx="9" formatCode="####0.00">
                  <c:v>25.732899022801298</c:v>
                </c:pt>
                <c:pt idx="10" formatCode="####0.00">
                  <c:v>29.5454545454546</c:v>
                </c:pt>
                <c:pt idx="11" formatCode="####0.00">
                  <c:v>23.343848580441598</c:v>
                </c:pt>
                <c:pt idx="12" formatCode="####0.00">
                  <c:v>30.259365994236301</c:v>
                </c:pt>
                <c:pt idx="13" formatCode="####0.00">
                  <c:v>23.033707865168498</c:v>
                </c:pt>
                <c:pt idx="14" formatCode="####0.00">
                  <c:v>25.2777777777778</c:v>
                </c:pt>
                <c:pt idx="15" formatCode="####0.00">
                  <c:v>24.258760107816698</c:v>
                </c:pt>
                <c:pt idx="16" formatCode="####0.00">
                  <c:v>25.729442970822301</c:v>
                </c:pt>
                <c:pt idx="17" formatCode="####0.00">
                  <c:v>21.173469387755102</c:v>
                </c:pt>
                <c:pt idx="18" formatCode="####0.00">
                  <c:v>28.282828282828302</c:v>
                </c:pt>
              </c:numCache>
            </c:numRef>
          </c:val>
          <c:smooth val="0"/>
          <c:extLst>
            <c:ext xmlns:c16="http://schemas.microsoft.com/office/drawing/2014/chart" uri="{C3380CC4-5D6E-409C-BE32-E72D297353CC}">
              <c16:uniqueId val="{00000003-8046-47B7-AFB5-962420DA958C}"/>
            </c:ext>
          </c:extLst>
        </c:ser>
        <c:dLbls>
          <c:showLegendKey val="0"/>
          <c:showVal val="0"/>
          <c:showCatName val="0"/>
          <c:showSerName val="0"/>
          <c:showPercent val="0"/>
          <c:showBubbleSize val="0"/>
        </c:dLbls>
        <c:smooth val="0"/>
        <c:axId val="605248536"/>
        <c:axId val="605252800"/>
      </c:lineChart>
      <c:catAx>
        <c:axId val="60524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5252800"/>
        <c:crosses val="autoZero"/>
        <c:auto val="1"/>
        <c:lblAlgn val="ctr"/>
        <c:lblOffset val="100"/>
        <c:noMultiLvlLbl val="0"/>
      </c:catAx>
      <c:valAx>
        <c:axId val="605252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0">
                    <a:solidFill>
                      <a:schemeClr val="tx1"/>
                    </a:solidFill>
                    <a:latin typeface="Arial" panose="020B0604020202020204" pitchFamily="34" charset="0"/>
                    <a:cs typeface="Arial" panose="020B0604020202020204" pitchFamily="34" charset="0"/>
                  </a:rPr>
                  <a:t>Rate Per 100,000</a:t>
                </a:r>
              </a:p>
            </c:rich>
          </c:tx>
          <c:layout>
            <c:manualLayout>
              <c:xMode val="edge"/>
              <c:yMode val="edge"/>
              <c:x val="2.3193809778740096E-2"/>
              <c:y val="0.3160256483009386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5248536"/>
        <c:crosses val="autoZero"/>
        <c:crossBetween val="between"/>
      </c:valAx>
      <c:spPr>
        <a:noFill/>
        <a:ln>
          <a:noFill/>
        </a:ln>
        <a:effectLst/>
      </c:spPr>
    </c:plotArea>
    <c:legend>
      <c:legendPos val="b"/>
      <c:layout>
        <c:manualLayout>
          <c:xMode val="edge"/>
          <c:yMode val="edge"/>
          <c:x val="0.17071137579185533"/>
          <c:y val="0.87648114274707745"/>
          <c:w val="0.66940857829317879"/>
          <c:h val="7.87712408562683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217325183345376E-2"/>
          <c:y val="9.9771822986994482E-2"/>
          <c:w val="0.89527559055118111"/>
          <c:h val="0.68937436837524424"/>
        </c:manualLayout>
      </c:layout>
      <c:lineChart>
        <c:grouping val="standard"/>
        <c:varyColors val="0"/>
        <c:ser>
          <c:idx val="0"/>
          <c:order val="0"/>
          <c:tx>
            <c:strRef>
              <c:f>EthnicityRates!$B$3</c:f>
              <c:strCache>
                <c:ptCount val="1"/>
                <c:pt idx="0">
                  <c:v>Hispanic </c:v>
                </c:pt>
              </c:strCache>
            </c:strRef>
          </c:tx>
          <c:spPr>
            <a:ln w="28575" cap="rnd">
              <a:solidFill>
                <a:schemeClr val="accent5">
                  <a:lumMod val="50000"/>
                </a:schemeClr>
              </a:solidFill>
              <a:round/>
            </a:ln>
            <a:effectLst/>
          </c:spPr>
          <c:marker>
            <c:symbol val="none"/>
          </c:marker>
          <c:cat>
            <c:numRef>
              <c:f>EthnicityRates!$A$4:$A$22</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EthnicityRates!$D$4:$D$22</c:f>
              <c:numCache>
                <c:formatCode>0.00</c:formatCode>
                <c:ptCount val="19"/>
                <c:pt idx="0">
                  <c:v>13.7164040778499</c:v>
                </c:pt>
                <c:pt idx="1">
                  <c:v>13.9114724480578</c:v>
                </c:pt>
                <c:pt idx="2">
                  <c:v>13.501742160278701</c:v>
                </c:pt>
                <c:pt idx="3">
                  <c:v>14.9647887323944</c:v>
                </c:pt>
                <c:pt idx="4" formatCode="####0.00">
                  <c:v>14.335664335664299</c:v>
                </c:pt>
                <c:pt idx="5" formatCode="####0.00">
                  <c:v>13.8381201044386</c:v>
                </c:pt>
                <c:pt idx="6" formatCode="####0.00">
                  <c:v>16.346153846153801</c:v>
                </c:pt>
                <c:pt idx="7" formatCode="####0.00">
                  <c:v>14.4659377628259</c:v>
                </c:pt>
                <c:pt idx="8" formatCode="####0.00">
                  <c:v>15.719063545150499</c:v>
                </c:pt>
                <c:pt idx="9" formatCode="####0.00">
                  <c:v>20</c:v>
                </c:pt>
                <c:pt idx="10" formatCode="####0.00">
                  <c:v>22.9903536977492</c:v>
                </c:pt>
                <c:pt idx="11" formatCode="####0.00">
                  <c:v>19.402985074626901</c:v>
                </c:pt>
                <c:pt idx="12" formatCode="####0.00">
                  <c:v>18.538461538461501</c:v>
                </c:pt>
                <c:pt idx="13" formatCode="####0.00">
                  <c:v>22.473604826546001</c:v>
                </c:pt>
                <c:pt idx="14" formatCode="####0.00">
                  <c:v>21.7454545454545</c:v>
                </c:pt>
                <c:pt idx="15" formatCode="####0.00">
                  <c:v>24.392041267501799</c:v>
                </c:pt>
                <c:pt idx="16" formatCode="####0.00">
                  <c:v>23.278921220723898</c:v>
                </c:pt>
                <c:pt idx="17" formatCode="####0.00">
                  <c:v>21.275167785234899</c:v>
                </c:pt>
                <c:pt idx="18" formatCode="####0.00">
                  <c:v>20.962425840474602</c:v>
                </c:pt>
              </c:numCache>
            </c:numRef>
          </c:val>
          <c:smooth val="0"/>
          <c:extLst>
            <c:ext xmlns:c16="http://schemas.microsoft.com/office/drawing/2014/chart" uri="{C3380CC4-5D6E-409C-BE32-E72D297353CC}">
              <c16:uniqueId val="{00000000-3D63-4C8B-BC4D-92DB288649AD}"/>
            </c:ext>
          </c:extLst>
        </c:ser>
        <c:ser>
          <c:idx val="1"/>
          <c:order val="1"/>
          <c:tx>
            <c:strRef>
              <c:f>EthnicityRates!$E$3</c:f>
              <c:strCache>
                <c:ptCount val="1"/>
                <c:pt idx="0">
                  <c:v>Non-Hispanic</c:v>
                </c:pt>
              </c:strCache>
            </c:strRef>
          </c:tx>
          <c:spPr>
            <a:ln w="28575" cap="rnd">
              <a:solidFill>
                <a:schemeClr val="accent5">
                  <a:lumMod val="50000"/>
                </a:schemeClr>
              </a:solidFill>
              <a:prstDash val="lgDash"/>
              <a:round/>
            </a:ln>
            <a:effectLst/>
          </c:spPr>
          <c:marker>
            <c:symbol val="none"/>
          </c:marker>
          <c:cat>
            <c:numRef>
              <c:f>EthnicityRates!$A$4:$A$22</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EthnicityRates!$G$4:$G$22</c:f>
              <c:numCache>
                <c:formatCode>0.00</c:formatCode>
                <c:ptCount val="19"/>
                <c:pt idx="0">
                  <c:v>20.173132154848101</c:v>
                </c:pt>
                <c:pt idx="1">
                  <c:v>21.077302631578998</c:v>
                </c:pt>
                <c:pt idx="2">
                  <c:v>20.913692841902702</c:v>
                </c:pt>
                <c:pt idx="3">
                  <c:v>21.066644127963499</c:v>
                </c:pt>
                <c:pt idx="4" formatCode="####0.00">
                  <c:v>22.676104383421499</c:v>
                </c:pt>
                <c:pt idx="5" formatCode="####0.00">
                  <c:v>23.169512884022101</c:v>
                </c:pt>
                <c:pt idx="6" formatCode="####0.00">
                  <c:v>24.221897551689</c:v>
                </c:pt>
                <c:pt idx="7" formatCode="####0.00">
                  <c:v>24.362032494711698</c:v>
                </c:pt>
                <c:pt idx="8" formatCode="####0.00">
                  <c:v>23.030081040245399</c:v>
                </c:pt>
                <c:pt idx="9" formatCode="####0.00">
                  <c:v>27.7921717405385</c:v>
                </c:pt>
                <c:pt idx="10" formatCode="####0.00">
                  <c:v>27.954214945817899</c:v>
                </c:pt>
                <c:pt idx="11" formatCode="####0.00">
                  <c:v>28.600028600028601</c:v>
                </c:pt>
                <c:pt idx="12" formatCode="####0.00">
                  <c:v>29.251241502338399</c:v>
                </c:pt>
                <c:pt idx="13" formatCode="####0.00">
                  <c:v>30.042140337122699</c:v>
                </c:pt>
                <c:pt idx="14" formatCode="####0.00">
                  <c:v>30.694360826811199</c:v>
                </c:pt>
                <c:pt idx="15" formatCode="####0.00">
                  <c:v>30.407683662000601</c:v>
                </c:pt>
                <c:pt idx="16" formatCode="####0.00">
                  <c:v>32.548056832427903</c:v>
                </c:pt>
                <c:pt idx="17" formatCode="####0.00">
                  <c:v>32.8336711831857</c:v>
                </c:pt>
                <c:pt idx="18" formatCode="####0.00">
                  <c:v>31.4983376028779</c:v>
                </c:pt>
              </c:numCache>
            </c:numRef>
          </c:val>
          <c:smooth val="0"/>
          <c:extLst>
            <c:ext xmlns:c16="http://schemas.microsoft.com/office/drawing/2014/chart" uri="{C3380CC4-5D6E-409C-BE32-E72D297353CC}">
              <c16:uniqueId val="{00000001-3D63-4C8B-BC4D-92DB288649AD}"/>
            </c:ext>
          </c:extLst>
        </c:ser>
        <c:dLbls>
          <c:showLegendKey val="0"/>
          <c:showVal val="0"/>
          <c:showCatName val="0"/>
          <c:showSerName val="0"/>
          <c:showPercent val="0"/>
          <c:showBubbleSize val="0"/>
        </c:dLbls>
        <c:smooth val="0"/>
        <c:axId val="605248536"/>
        <c:axId val="605252800"/>
      </c:lineChart>
      <c:catAx>
        <c:axId val="60524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5252800"/>
        <c:crosses val="autoZero"/>
        <c:auto val="1"/>
        <c:lblAlgn val="ctr"/>
        <c:lblOffset val="100"/>
        <c:noMultiLvlLbl val="0"/>
      </c:catAx>
      <c:valAx>
        <c:axId val="605252800"/>
        <c:scaling>
          <c:orientation val="minMax"/>
          <c:max val="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0">
                    <a:solidFill>
                      <a:schemeClr val="tx1"/>
                    </a:solidFill>
                    <a:latin typeface="Arial" panose="020B0604020202020204" pitchFamily="34" charset="0"/>
                    <a:cs typeface="Arial" panose="020B0604020202020204" pitchFamily="34" charset="0"/>
                  </a:rPr>
                  <a:t>Rate Per 100,000</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5248536"/>
        <c:crosses val="autoZero"/>
        <c:crossBetween val="between"/>
      </c:valAx>
      <c:spPr>
        <a:noFill/>
        <a:ln>
          <a:noFill/>
        </a:ln>
        <a:effectLst/>
      </c:spPr>
    </c:plotArea>
    <c:legend>
      <c:legendPos val="b"/>
      <c:layout>
        <c:manualLayout>
          <c:xMode val="edge"/>
          <c:yMode val="edge"/>
          <c:x val="0.33177566087130272"/>
          <c:y val="0.85589266568141642"/>
          <c:w val="0.32163429571303587"/>
          <c:h val="4.8955956223487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4.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5.png"/></Relationships>
</file>

<file path=ppt/drawings/_rels/drawing3.x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0.13377</cdr:x>
      <cdr:y>0.71268</cdr:y>
    </cdr:from>
    <cdr:to>
      <cdr:x>0.93734</cdr:x>
      <cdr:y>0.78998</cdr:y>
    </cdr:to>
    <cdr:sp macro="" textlink="">
      <cdr:nvSpPr>
        <cdr:cNvPr id="5" name="TextBox 4">
          <a:extLst xmlns:a="http://schemas.openxmlformats.org/drawingml/2006/main">
            <a:ext uri="{FF2B5EF4-FFF2-40B4-BE49-F238E27FC236}">
              <a16:creationId xmlns:a16="http://schemas.microsoft.com/office/drawing/2014/main" id="{6F98A15D-9BD8-42D5-A467-75E06CBB6964}"/>
            </a:ext>
          </a:extLst>
        </cdr:cNvPr>
        <cdr:cNvSpPr txBox="1"/>
      </cdr:nvSpPr>
      <cdr:spPr>
        <a:xfrm xmlns:a="http://schemas.openxmlformats.org/drawingml/2006/main">
          <a:off x="1458793" y="3688420"/>
          <a:ext cx="8763000" cy="4001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0.4492</cdr:x>
      <cdr:y>0.57277</cdr:y>
    </cdr:from>
    <cdr:to>
      <cdr:x>0.88166</cdr:x>
      <cdr:y>0.82941</cdr:y>
    </cdr:to>
    <cdr:pic>
      <cdr:nvPicPr>
        <cdr:cNvPr id="6" name="chart">
          <a:extLst xmlns:a="http://schemas.openxmlformats.org/drawingml/2006/main">
            <a:ext uri="{FF2B5EF4-FFF2-40B4-BE49-F238E27FC236}">
              <a16:creationId xmlns:a16="http://schemas.microsoft.com/office/drawing/2014/main" id="{5AFE6CEF-A8CA-42C0-887E-8009C2F4ED7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898571" y="2964359"/>
          <a:ext cx="4716011" cy="132822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0.15625</cdr:x>
      <cdr:y>0.62439</cdr:y>
    </cdr:from>
    <cdr:to>
      <cdr:x>0.93188</cdr:x>
      <cdr:y>0.83863</cdr:y>
    </cdr:to>
    <cdr:pic>
      <cdr:nvPicPr>
        <cdr:cNvPr id="4" name="chart">
          <a:extLst xmlns:a="http://schemas.openxmlformats.org/drawingml/2006/main">
            <a:ext uri="{FF2B5EF4-FFF2-40B4-BE49-F238E27FC236}">
              <a16:creationId xmlns:a16="http://schemas.microsoft.com/office/drawing/2014/main" id="{BE86365D-A43B-4652-B320-5B21251FAAD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15152" y="3766782"/>
          <a:ext cx="9010669" cy="1292464"/>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0.46958</cdr:x>
      <cdr:y>0</cdr:y>
    </cdr:from>
    <cdr:to>
      <cdr:x>1</cdr:x>
      <cdr:y>0.20991</cdr:y>
    </cdr:to>
    <cdr:pic>
      <cdr:nvPicPr>
        <cdr:cNvPr id="3" name="chart">
          <a:extLst xmlns:a="http://schemas.openxmlformats.org/drawingml/2006/main">
            <a:ext uri="{FF2B5EF4-FFF2-40B4-BE49-F238E27FC236}">
              <a16:creationId xmlns:a16="http://schemas.microsoft.com/office/drawing/2014/main" id="{E832E5C8-F3BB-43AE-A445-7839FA18221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88035" y="-576828"/>
          <a:ext cx="5973144" cy="119738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0CD30-FD60-4ECF-9119-5C7622FB6ED8}"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21AAD-6C4F-4B0F-B624-AF93080B9483}" type="slidenum">
              <a:rPr lang="en-US" smtClean="0"/>
              <a:t>‹#›</a:t>
            </a:fld>
            <a:endParaRPr lang="en-US"/>
          </a:p>
        </p:txBody>
      </p:sp>
    </p:spTree>
    <p:extLst>
      <p:ext uri="{BB962C8B-B14F-4D97-AF65-F5344CB8AC3E}">
        <p14:creationId xmlns:p14="http://schemas.microsoft.com/office/powerpoint/2010/main" val="291042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veteranscrisisline.net/"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veteranscrisisline.net/ResourceLocator"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aketheconnection.net/"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entalhealth.va.gov/suicide_prevention/docs/OMH-074-Suicide-Prevention-Social-Media-Toolkit-1-8_508.pdf"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111/sltb.1245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mentalhealth.va.gov/suicide_prevention/docs/Office-of-Mental-Health-and-Suicide-Prevention-National-Strategy-for-Preventing-Veterans-Suicide.pdf"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mirecc.va.gov/coaching/"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93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In 2019, adjusted suicide rates were 152% greater for Veteran men than Veteran women.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Rates for Veteran men were highest in 2018 (40.4/100,000) and fell 3.8% in 2019 (38.8/100,000)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Rates for Veteran women were highest in 2017 (19.9/100,000) and fell in 2018 (18.1/100,000) and again in 2019 (15.4/100,000), which represented a 14.9% decrease relative to 2018.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04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C30B-DD57-4CBE-8840-9727C4B4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132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C30B-DD57-4CBE-8840-9727C4B4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84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Even though suicide is a major public health concern, there are a lot of common myths and misinformation about suicide. Let’s talk about some of these. Having accurate information about suicide makes it easier to reach out to others and help them.</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74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Use direct words and phrases, such as “killing yourself” and “suicide,” when asking about suicidal thoughts. Avoid using vague phrases such as “hurting yourself,” as these can have different meanings to different people. To emphasize this point, you can ask participants why it is so important to ask this question directly instead of indirectly. What may be the outcome of asking indirect questions? (Answer: indirect answers!)</a:t>
            </a:r>
          </a:p>
          <a:p>
            <a:pPr lvl="0"/>
            <a:endParaRPr lang="en-US" dirty="0">
              <a:effectLst/>
            </a:endParaRPr>
          </a:p>
          <a:p>
            <a:pPr lvl="0"/>
            <a:r>
              <a:rPr lang="en-US" sz="1200" kern="1200" dirty="0">
                <a:solidFill>
                  <a:schemeClr val="tx1"/>
                </a:solidFill>
                <a:effectLst/>
                <a:latin typeface="+mn-lt"/>
                <a:ea typeface="+mn-ea"/>
                <a:cs typeface="+mn-cs"/>
              </a:rPr>
              <a:t>Ask a direct question if warning signs (“invitations”) are evident. When “invitation statements” have been made, it can be helpful to use them as springboards to directly ask about a person’s risk for suicide. (E.g., “I want to better understand what you mean by ‘ending it all.’ Are you thinking about killing yourself?”)</a:t>
            </a:r>
          </a:p>
          <a:p>
            <a:pPr lvl="0"/>
            <a:endParaRPr lang="en-US" dirty="0">
              <a:effectLst/>
            </a:endParaRPr>
          </a:p>
          <a:p>
            <a:pPr lvl="0"/>
            <a:r>
              <a:rPr lang="en-US" sz="1200" kern="1200" dirty="0">
                <a:solidFill>
                  <a:schemeClr val="tx1"/>
                </a:solidFill>
                <a:effectLst/>
                <a:latin typeface="+mn-lt"/>
                <a:ea typeface="+mn-ea"/>
                <a:cs typeface="+mn-cs"/>
              </a:rPr>
              <a:t>Phrase questions in a way that indicates openness to listening and remain nonjudgmental no matter the answer. This is extremely important, as it will help the Veteran understand that people are willing to listen. </a:t>
            </a:r>
          </a:p>
          <a:p>
            <a:pPr lvl="0"/>
            <a:endParaRPr lang="en-US" dirty="0">
              <a:effectLst/>
            </a:endParaRPr>
          </a:p>
          <a:p>
            <a:pPr lvl="0"/>
            <a:r>
              <a:rPr lang="en-US" sz="1200" kern="1200" dirty="0">
                <a:solidFill>
                  <a:schemeClr val="tx1"/>
                </a:solidFill>
                <a:effectLst/>
                <a:latin typeface="+mn-lt"/>
                <a:ea typeface="+mn-ea"/>
                <a:cs typeface="+mn-cs"/>
              </a:rPr>
              <a:t>The question should not be an afterthought. It should be asked promptly once someone indicates that they may be at risk for suicide. </a:t>
            </a:r>
            <a:endParaRPr lang="en-US" dirty="0">
              <a:effectLst/>
            </a:endParaRPr>
          </a:p>
          <a:p>
            <a:pPr lvl="0"/>
            <a:r>
              <a:rPr lang="en-US" sz="1200" kern="1200" dirty="0">
                <a:solidFill>
                  <a:schemeClr val="tx1"/>
                </a:solidFill>
                <a:effectLst/>
                <a:latin typeface="+mn-lt"/>
                <a:ea typeface="+mn-ea"/>
                <a:cs typeface="+mn-cs"/>
              </a:rPr>
              <a:t>There may not be an optimal time to ask the question, and doing so may be discomforting. Acknowledge this and encourage participants to ask the question anyway.</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1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 keeping secrets- if someone says they will talk to you about an issue “only if you promise not to tell anyone,” it’s important to be up front in saying you cannot make that promise because you care about them and want them to get any help that they may need. You don’t want to keep a secret and regret it.</a:t>
            </a:r>
            <a:r>
              <a:rPr lang="en-US" sz="1200" b="1"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794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Open body language </a:t>
            </a:r>
            <a:r>
              <a:rPr lang="en-US" sz="1200" b="0" i="0" kern="1200" dirty="0">
                <a:solidFill>
                  <a:schemeClr val="tx1"/>
                </a:solidFill>
                <a:effectLst/>
                <a:latin typeface="+mn-lt"/>
                <a:ea typeface="+mn-ea"/>
                <a:cs typeface="+mn-cs"/>
              </a:rPr>
              <a:t>signals interest in the other person and in the conversation. Maintain a relaxed posture, lean in closer, use direct eye contact, and nod in agreement to show your Veteran that you’re present in the moment </a:t>
            </a:r>
            <a:r>
              <a:rPr lang="en-US" sz="1200" b="0" i="0" kern="1200">
                <a:solidFill>
                  <a:schemeClr val="tx1"/>
                </a:solidFill>
                <a:effectLst/>
                <a:latin typeface="+mn-lt"/>
                <a:ea typeface="+mn-ea"/>
                <a:cs typeface="+mn-cs"/>
              </a:rPr>
              <a:t>with them.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718E4-DA9F-471B-BEEE-A9FC48BD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262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A4A06-1A74-4386-BF85-8E0EA046A9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4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862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194D3"/>
              </a:buClr>
            </a:pPr>
            <a:r>
              <a:rPr lang="en-US" sz="3500" dirty="0"/>
              <a:t>Building in time and space between the impulse to act and the means to harm one’s self saves lives. </a:t>
            </a:r>
          </a:p>
          <a:p>
            <a:pPr>
              <a:buClr>
                <a:srgbClr val="0194D3"/>
              </a:buClr>
            </a:pPr>
            <a:r>
              <a:rPr lang="en-US" sz="3500" dirty="0"/>
              <a:t>While some suicidal crises last a long time, most last minutes to hours. In one study of suicide attempt survivors:</a:t>
            </a:r>
          </a:p>
          <a:p>
            <a:pPr lvl="1">
              <a:buClr>
                <a:srgbClr val="0194D3"/>
              </a:buClr>
            </a:pPr>
            <a:r>
              <a:rPr lang="en-US" sz="3500" dirty="0"/>
              <a:t> 47 percent said it took </a:t>
            </a:r>
            <a:r>
              <a:rPr lang="en-US" sz="3500" b="1" dirty="0">
                <a:solidFill>
                  <a:srgbClr val="0194D3"/>
                </a:solidFill>
              </a:rPr>
              <a:t>less than one hour </a:t>
            </a:r>
            <a:r>
              <a:rPr lang="en-US" sz="3500" dirty="0"/>
              <a:t>between their decision to attempt suicide and their actual attempt.</a:t>
            </a:r>
          </a:p>
          <a:p>
            <a:pPr lvl="1">
              <a:buClr>
                <a:srgbClr val="0194D3"/>
              </a:buClr>
            </a:pPr>
            <a:r>
              <a:rPr lang="en-US" sz="3500" dirty="0"/>
              <a:t>24 percent said it took </a:t>
            </a:r>
            <a:r>
              <a:rPr lang="en-US" sz="3500" b="1" dirty="0">
                <a:solidFill>
                  <a:srgbClr val="0194D3"/>
                </a:solidFill>
              </a:rPr>
              <a:t>less than five minutes </a:t>
            </a:r>
            <a:r>
              <a:rPr lang="en-US" sz="3500" dirty="0"/>
              <a:t>for them to act. </a:t>
            </a: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time between when a person decides to die by suicide and they act on the decision is often very short. A 2005 study found that  71% of attempters estimating that the process took less than an hour.  This reality underscores the importance of reducing access to means for those who are at elevated risk for suicide, until the risk period passes.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Access to lethal means increases suicide risk for everyone living in the home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Acute phase of a suicidal crisis is often brief.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Building in time and space—even 30-60 minutes—between impulse to act and the means to harm one’s self saves lives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know that people rarely “substitute” one means for another.  So, it is important to restrict whichever means they have in mind to use.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Means matter—how a person attempts suicide impacts how fatal the injury will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About 90% of firearm-related suicide attempts are fatal, as compared to approximately 5% of suicide attempts by all other mechanisms combined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Most who survive a nonfatal suicide attempt do not go on to die by suicide</a:t>
            </a:r>
          </a:p>
          <a:p>
            <a:pPr>
              <a:buClr>
                <a:srgbClr val="0194D3"/>
              </a:buClr>
            </a:pPr>
            <a:r>
              <a:rPr lang="en-US" sz="2400" dirty="0"/>
              <a:t>Building in time and space between the impulse to act and the means to harm one’s self saves lives. </a:t>
            </a:r>
            <a:endParaRPr lang="en-US" dirty="0"/>
          </a:p>
          <a:p>
            <a:pPr>
              <a:buClr>
                <a:srgbClr val="0194D3"/>
              </a:buClr>
            </a:pPr>
            <a:r>
              <a:rPr lang="en-US" sz="2400" dirty="0"/>
              <a:t>While some suicidal crises last a long time, most last minutes to hours. In one study of suicide attempt survivors:</a:t>
            </a:r>
          </a:p>
          <a:p>
            <a:pPr lvl="1">
              <a:buClr>
                <a:srgbClr val="0194D3"/>
              </a:buClr>
            </a:pPr>
            <a:r>
              <a:rPr lang="en-US" sz="2000" dirty="0"/>
              <a:t> 47 percent said it took </a:t>
            </a:r>
            <a:r>
              <a:rPr lang="en-US" sz="2000" b="1" dirty="0">
                <a:solidFill>
                  <a:srgbClr val="0194D3"/>
                </a:solidFill>
              </a:rPr>
              <a:t>less than one hour </a:t>
            </a:r>
            <a:r>
              <a:rPr lang="en-US" sz="2000" dirty="0"/>
              <a:t>between their decision to attempt suicide and their actual attempt.</a:t>
            </a:r>
          </a:p>
          <a:p>
            <a:pPr lvl="1">
              <a:buClr>
                <a:srgbClr val="0194D3"/>
              </a:buClr>
            </a:pPr>
            <a:r>
              <a:rPr lang="en-US" sz="2000" dirty="0"/>
              <a:t>24 percent said it took </a:t>
            </a:r>
            <a:r>
              <a:rPr lang="en-US" sz="2000" b="1" dirty="0">
                <a:solidFill>
                  <a:srgbClr val="0194D3"/>
                </a:solidFill>
              </a:rPr>
              <a:t>less than five minutes </a:t>
            </a:r>
            <a:r>
              <a:rPr lang="en-US" sz="2000" dirty="0"/>
              <a:t>for them to act.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73C60-877F-3F4D-9B92-2C35666F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11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1997, Australia instituted stricter gun safety measures, including minimum age restrictions, psychological evaluations, background checks, and waiting periods. The firearm suicide rate steadily declined by 4.7% each year, and researchers did not see a substitution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Israeli Defense Force saw a 40% reduction in the suicide rate among soldiers when it restricted soldiers’ access to firearms during weekend leave.</a:t>
            </a:r>
          </a:p>
          <a:p>
            <a:pPr eaLnBrk="1" hangingPunct="1"/>
            <a:endParaRPr lang="en-US" dirty="0">
              <a:latin typeface="Times" pitchFamily="18" charset="0"/>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Firearm-related suicides in Indiana and Connecticut declined after those states enacted legislation allowing law enforcement officers to seize firearms from individuals they deem a risk to themselves or others.</a:t>
            </a:r>
          </a:p>
          <a:p>
            <a:pPr eaLnBrk="1" hangingPunct="1"/>
            <a:endParaRPr lang="en-US" dirty="0">
              <a:latin typeface="Times" pitchFamily="18" charset="0"/>
              <a:ea typeface="ＭＳ Ｐゴシック"/>
            </a:endParaRPr>
          </a:p>
          <a:p>
            <a:pPr eaLnBrk="1" hangingPunct="1"/>
            <a:endParaRPr lang="en-US" dirty="0">
              <a:latin typeface="Times" pitchFamily="18" charset="0"/>
              <a:ea typeface="ＭＳ Ｐゴシック"/>
            </a:endParaRPr>
          </a:p>
          <a:p>
            <a:pPr eaLnBrk="1" hangingPunct="1"/>
            <a:r>
              <a:rPr lang="en-US" dirty="0">
                <a:latin typeface="Times" pitchFamily="18" charset="0"/>
                <a:ea typeface="ＭＳ Ｐゴシック"/>
              </a:rPr>
              <a:t>Full citations:</a:t>
            </a:r>
          </a:p>
          <a:p>
            <a:r>
              <a:rPr lang="en-US" dirty="0"/>
              <a:t>- Kapusta, N. D., Etzersdorfer, E., Krall, C., &amp; Sonneck, G. (2007). Firearm legislation reform in the European Union: Impact on firearm availability, firearm suicide and homicide rates in Austria. </a:t>
            </a:r>
            <a:r>
              <a:rPr lang="en-US" i="1" dirty="0"/>
              <a:t>The British Journal of Psychiatry</a:t>
            </a:r>
            <a:r>
              <a:rPr lang="en-US" dirty="0"/>
              <a:t>, </a:t>
            </a:r>
            <a:r>
              <a:rPr lang="en-US" i="1" dirty="0"/>
              <a:t>191</a:t>
            </a:r>
            <a:r>
              <a:rPr lang="en-US" dirty="0"/>
              <a:t>(3), 253–57.</a:t>
            </a:r>
          </a:p>
          <a:p>
            <a:r>
              <a:rPr lang="en-US" dirty="0"/>
              <a:t>- Lubin, G., Werbeloff, N., Halperin, D., Shmushkevitch, M., Weiser, M., &amp; Knobler, H. Y. (2010). Decrease in suicide rates after a change of policy reducing access to firearms in adolescents: A naturalistic epidemiological study. </a:t>
            </a:r>
            <a:r>
              <a:rPr lang="en-US" i="1" dirty="0"/>
              <a:t>Suicide and Life-Threatening Behavior</a:t>
            </a:r>
            <a:r>
              <a:rPr lang="en-US" dirty="0"/>
              <a:t>, </a:t>
            </a:r>
            <a:r>
              <a:rPr lang="en-US" i="1" dirty="0"/>
              <a:t>40</a:t>
            </a:r>
            <a:r>
              <a:rPr lang="en-US" dirty="0"/>
              <a:t>(5), 421–24.</a:t>
            </a:r>
          </a:p>
          <a:p>
            <a:r>
              <a:rPr lang="en-US" dirty="0"/>
              <a:t>- Kivisto, A. J., &amp; Phalen, P. L. (2018). Effects of Risk-Based Firearm Seizure Laws in Connecticut and Indiana on Suicide Rates, 1981–2015. Psychiatric Services, </a:t>
            </a:r>
            <a:r>
              <a:rPr lang="en-US" i="1" dirty="0"/>
              <a:t>69</a:t>
            </a:r>
            <a:r>
              <a:rPr lang="en-US" dirty="0"/>
              <a:t>, 855–62.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014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Community-Based Interventions for Suicide Prevention serves as a unifying model aims to reach Veterans through multiple touchpoints – from national to community levels, for all community-based efforts to end Veteran suicide.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A4A06-1A74-4386-BF85-8E0EA046A9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134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Customize the Resources section based on your audience</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492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Veterans Crisis Line: </a:t>
            </a:r>
            <a:r>
              <a:rPr lang="en-US" sz="1200" kern="1200">
                <a:solidFill>
                  <a:schemeClr val="tx1"/>
                </a:solidFill>
                <a:effectLst/>
                <a:latin typeface="+mn-lt"/>
                <a:ea typeface="+mn-ea"/>
                <a:cs typeface="+mn-cs"/>
              </a:rPr>
              <a:t>The Veterans Crisis Line connects Veterans in crisis and their families and friends with qualified, caring VA responders through a confidential toll-free hotline, online chat, or text. Veterans and their loved ones can call </a:t>
            </a:r>
            <a:r>
              <a:rPr lang="en-US" sz="1200" b="1" kern="1200">
                <a:solidFill>
                  <a:schemeClr val="tx1"/>
                </a:solidFill>
                <a:effectLst/>
                <a:latin typeface="+mn-lt"/>
                <a:ea typeface="+mn-ea"/>
                <a:cs typeface="+mn-cs"/>
              </a:rPr>
              <a:t>1-800-273-8255 and Press 1</a:t>
            </a:r>
            <a:r>
              <a:rPr lang="en-US" sz="1200" kern="1200">
                <a:solidFill>
                  <a:schemeClr val="tx1"/>
                </a:solidFill>
                <a:effectLst/>
                <a:latin typeface="+mn-lt"/>
                <a:ea typeface="+mn-ea"/>
                <a:cs typeface="+mn-cs"/>
              </a:rPr>
              <a:t>, chat online, or send a text message to 838255 to receive confidential crisis intervention and support 24 hours a day, 7 days a week, 365 days a year. More information is available at </a:t>
            </a:r>
            <a:r>
              <a:rPr lang="en-US" sz="1200" u="sng" kern="1200">
                <a:solidFill>
                  <a:schemeClr val="tx1"/>
                </a:solidFill>
                <a:effectLst/>
                <a:latin typeface="+mn-lt"/>
                <a:ea typeface="+mn-ea"/>
                <a:cs typeface="+mn-cs"/>
                <a:hlinkClick r:id="rId3"/>
              </a:rPr>
              <a:t>https://www.veteranscrisisline.net/</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46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C30B-DD57-4CBE-8840-9727C4B4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912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Resource Locator: </a:t>
            </a:r>
            <a:r>
              <a:rPr lang="en-US" sz="1200" kern="1200" dirty="0">
                <a:solidFill>
                  <a:schemeClr val="tx1"/>
                </a:solidFill>
                <a:effectLst/>
                <a:latin typeface="+mn-lt"/>
                <a:ea typeface="+mn-ea"/>
                <a:cs typeface="+mn-cs"/>
              </a:rPr>
              <a:t>This online resource helps Veterans easily find VA resources in their area including Suicide Prevention Coordinators, crisis centers, VAMCs, outpatient clinics, Veterans Benefits Administration offices, and Vet Centers. More information is available at: </a:t>
            </a:r>
            <a:r>
              <a:rPr lang="en-US" sz="1200" u="sng" kern="1200" dirty="0">
                <a:solidFill>
                  <a:schemeClr val="tx1"/>
                </a:solidFill>
                <a:effectLst/>
                <a:latin typeface="+mn-lt"/>
                <a:ea typeface="+mn-ea"/>
                <a:cs typeface="+mn-cs"/>
                <a:hlinkClick r:id="rId3"/>
              </a:rPr>
              <a:t>www.veteranscrisisline.net/ResourceLocator</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773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Make the Connection: </a:t>
            </a:r>
            <a:r>
              <a:rPr lang="en-US" sz="1200" kern="1200" dirty="0">
                <a:solidFill>
                  <a:schemeClr val="tx1"/>
                </a:solidFill>
                <a:effectLst/>
                <a:latin typeface="+mn-lt"/>
                <a:ea typeface="+mn-ea"/>
                <a:cs typeface="+mn-cs"/>
              </a:rPr>
              <a:t>This online resource connects Veterans, their family members and friends, and other supporters with information and solutions to issues affecting their lives. More information is available at </a:t>
            </a:r>
            <a:r>
              <a:rPr lang="en-US" sz="1200" u="sng" kern="1200" dirty="0">
                <a:solidFill>
                  <a:schemeClr val="tx1"/>
                </a:solidFill>
                <a:effectLst/>
                <a:latin typeface="+mn-lt"/>
                <a:ea typeface="+mn-ea"/>
                <a:cs typeface="+mn-cs"/>
                <a:hlinkClick r:id="rId3"/>
              </a:rPr>
              <a:t>https://maketheconnection.net/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312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Social Media Safety Toolkit for Veterans, Their Families, and Friends equips everyone with the knowledge needed to respond to social media posts that indicate a Veteran may be having thoughts of suicide. The toolkit includes best practices, resources, and sample responses.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discussed in the National Strategy for Preventing Veteran Suicide, social media is an important intervention channel and a key piece of VA’s comprehensive, community-based suicide prevention strategy.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service members and Veterans are active on social media platforms, and some have posted to express emotional distress or thoughts of suicide. Social media has become a critical channel for VA and partners like you to reach Veterans in crisis with safe messaging and resources.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VA is sharing the Social Media Safety Toolkit among VA employees, with partner organizations, and throughout communities nationwide to help ensure that people who live and work with Veterans every day are equipped to reach Veterans with safe messaging and lifesaving resources.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Download the Social Media Safety Toolkit at </a:t>
            </a:r>
            <a:r>
              <a:rPr lang="en-US" sz="1200" u="sng" kern="1200" dirty="0">
                <a:solidFill>
                  <a:schemeClr val="tx1"/>
                </a:solidFill>
                <a:effectLst/>
                <a:latin typeface="+mn-lt"/>
                <a:ea typeface="+mn-ea"/>
                <a:cs typeface="+mn-cs"/>
                <a:hlinkClick r:id="rId3"/>
              </a:rPr>
              <a:t>https://www.mentalhealth.va.gov/suicide_prevention/docs/OMH-074-Suicide-Prevention-Social-Media-Toolkit-1-8_508.pdf</a:t>
            </a:r>
            <a:r>
              <a:rPr lang="en-US" sz="1200" u="none" strike="noStrik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764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plan walks users through the creation of a detailed suicide safety plan. Users can create a safety plan on their own, with a provider, or with other supportive contacts. </a:t>
            </a:r>
          </a:p>
          <a:p>
            <a:r>
              <a:rPr lang="en-US" dirty="0"/>
              <a:t> The digital SP mirrors the paper plan currently being used. All of the steps, prompts, and resources on the paper plan are included in the digital version. The digital version even includes additional psychoeducational materials, which we’ll show you later.</a:t>
            </a:r>
          </a:p>
          <a:p>
            <a:endParaRPr lang="en-US" dirty="0"/>
          </a:p>
          <a:p>
            <a:r>
              <a:rPr lang="en-US" dirty="0"/>
              <a:t>Some may continue to have their plan on paper, and some may prefer to have it only on their phone. Some may want both! Hopefully by allowing them to access their plan in their preferred form, they may be more likely to keep it with them.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529E40-3876-4496-B3CC-ED85B1462E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094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sz="1000" dirty="0"/>
          </a:p>
          <a:p>
            <a:r>
              <a:rPr lang="en-US" dirty="0"/>
              <a:t>Suicide is a national issue, with rising rates of suicide in the general population. In addition, suicide rates are higher, and are rising faster, among Veterans than among non-Veteran adults. </a:t>
            </a:r>
          </a:p>
          <a:p>
            <a:pPr marL="171450" indent="-171450">
              <a:buFont typeface="Arial" panose="020B0604020202020204" pitchFamily="34" charset="0"/>
              <a:buChar char="•"/>
            </a:pPr>
            <a:r>
              <a:rPr lang="en-US" dirty="0"/>
              <a:t>Societal factors, such as economic disparities, race/ethnicity/LGBT disparities, homelessness, social connection and isolation, and health and well-being, play additional roles in suicide.</a:t>
            </a:r>
          </a:p>
          <a:p>
            <a:pPr marL="171450" indent="-171450">
              <a:buFont typeface="Arial" panose="020B0604020202020204" pitchFamily="34" charset="0"/>
              <a:buChar char="•"/>
            </a:pPr>
            <a:r>
              <a:rPr lang="en-US" dirty="0"/>
              <a:t>Coronavirus Disease 2019 (COVID-19) pandemic has also placed additional strain on our Nation and on individuals and communities</a:t>
            </a:r>
          </a:p>
          <a:p>
            <a:r>
              <a:rPr lang="en-US" dirty="0"/>
              <a:t>Our nation grieves with each suicide, necessarily prompting the collective tireless pursuit of evidence-based clinical interventions and community prevention strategies, critical to the implementation of VA’s National Strategy for Preventing Veteran Suicide.</a:t>
            </a:r>
            <a:endParaRPr lang="en-US" sz="1000" dirty="0"/>
          </a:p>
          <a:p>
            <a:pPr defTabSz="933237">
              <a:defRPr/>
            </a:pPr>
            <a:endParaRPr lang="en-US" sz="1000" dirty="0"/>
          </a:p>
          <a:p>
            <a:pPr defTabSz="933237">
              <a:defRPr/>
            </a:pPr>
            <a:r>
              <a:rPr lang="en-US" sz="1000" dirty="0" err="1"/>
              <a:t>Cerel</a:t>
            </a:r>
            <a:r>
              <a:rPr lang="en-US" sz="1000" dirty="0"/>
              <a:t>, J., Brown, MM., Maple, M., Singleton, M., van de </a:t>
            </a:r>
            <a:r>
              <a:rPr lang="en-US" sz="1000" dirty="0" err="1"/>
              <a:t>Venne</a:t>
            </a:r>
            <a:r>
              <a:rPr lang="en-US" sz="1000" dirty="0"/>
              <a:t>, J, Moore, M., &amp; Flaherty, C., How many people are exposed to suicide? Not six. Suicide and Life-Threatening Behavior, (2018) </a:t>
            </a:r>
            <a:r>
              <a:rPr lang="en-US" sz="1000" u="sng" dirty="0">
                <a:hlinkClick r:id="rId3"/>
              </a:rPr>
              <a:t>https://doi.org/10.1111/sltb.12450</a:t>
            </a:r>
            <a:endParaRPr lang="en-US" sz="1000" dirty="0"/>
          </a:p>
          <a:p>
            <a:pPr defTabSz="933237">
              <a:defRPr/>
            </a:pPr>
            <a:endParaRPr lang="en-US" sz="1000" dirty="0"/>
          </a:p>
          <a:p>
            <a:pPr defTabSz="933237">
              <a:defRPr/>
            </a:pPr>
            <a:r>
              <a:rPr lang="en-US" sz="1000" dirty="0" err="1"/>
              <a:t>Turecki</a:t>
            </a:r>
            <a:r>
              <a:rPr lang="en-US" sz="1000" dirty="0"/>
              <a:t>, G., Brent, D.A. (2016) Suicide and suicidal behavior. Lancet. 387:12271,227–39.</a:t>
            </a:r>
          </a:p>
          <a:p>
            <a:pPr defTabSz="933237">
              <a:defRPr/>
            </a:pPr>
            <a:r>
              <a:rPr lang="en-US" sz="1000" dirty="0" err="1"/>
              <a:t>Zalsman</a:t>
            </a:r>
            <a:r>
              <a:rPr lang="en-US" sz="1000" dirty="0"/>
              <a:t> G., </a:t>
            </a:r>
            <a:r>
              <a:rPr lang="en-US" sz="1000" dirty="0" err="1"/>
              <a:t>Hawton</a:t>
            </a:r>
            <a:r>
              <a:rPr lang="en-US" sz="1000" dirty="0"/>
              <a:t>, K., Wasserman, D., van </a:t>
            </a:r>
            <a:r>
              <a:rPr lang="en-US" sz="1000" dirty="0" err="1"/>
              <a:t>Heeringen</a:t>
            </a:r>
            <a:r>
              <a:rPr lang="en-US" sz="1000" dirty="0"/>
              <a:t>, K., </a:t>
            </a:r>
            <a:r>
              <a:rPr lang="en-US" sz="1000" dirty="0" err="1"/>
              <a:t>Arensman</a:t>
            </a:r>
            <a:r>
              <a:rPr lang="en-US" sz="1000" dirty="0"/>
              <a:t>, E., </a:t>
            </a:r>
            <a:r>
              <a:rPr lang="en-US" sz="1000" dirty="0" err="1"/>
              <a:t>Sarchiapone</a:t>
            </a:r>
            <a:r>
              <a:rPr lang="en-US" sz="1000" dirty="0"/>
              <a:t>, M., … Zohar, J. (2016) Suicide prevention strategies revisited: 10-year systematic review. Lancet. 3:646–59.</a:t>
            </a:r>
          </a:p>
          <a:p>
            <a:pPr defTabSz="933237">
              <a:defRPr/>
            </a:pPr>
            <a:r>
              <a:rPr lang="en-US" sz="1000" dirty="0"/>
              <a:t>Department of Veterans Affairs (2018). National Strategy for Preventing Veteran Suicide. Washington, DC. Available at </a:t>
            </a:r>
            <a:r>
              <a:rPr lang="en-US" sz="1000" u="sng" dirty="0">
                <a:hlinkClick r:id="rId4"/>
              </a:rPr>
              <a:t>https://www.mentalhealth.va.gov/suicide_prevention/docs/Office-of-Mental-Health-and-Suicide-Prevention-National-Strategy-for-Preventing-Veterans-Suicide.pdf</a:t>
            </a:r>
            <a:r>
              <a:rPr lang="en-US" sz="1000" dirty="0"/>
              <a:t>.</a:t>
            </a: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207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Coaching into Care (1-888-823-7458): </a:t>
            </a:r>
            <a:r>
              <a:rPr lang="en-US" sz="1200" kern="1200" dirty="0">
                <a:solidFill>
                  <a:schemeClr val="tx1"/>
                </a:solidFill>
                <a:effectLst/>
                <a:latin typeface="+mn-lt"/>
                <a:ea typeface="+mn-ea"/>
                <a:cs typeface="+mn-cs"/>
              </a:rPr>
              <a:t>A national telephone service of the VA, Coaching into Care aims to educate, support, and empower family members and friends who are seeking care or services for a Veteran. More information is available at </a:t>
            </a:r>
            <a:r>
              <a:rPr lang="en-US" sz="1200" u="sng" kern="1200" dirty="0">
                <a:solidFill>
                  <a:schemeClr val="tx1"/>
                </a:solidFill>
                <a:effectLst/>
                <a:latin typeface="+mn-lt"/>
                <a:ea typeface="+mn-ea"/>
                <a:cs typeface="+mn-cs"/>
                <a:hlinkClick r:id="rId3"/>
              </a:rPr>
              <a:t>https://www.mirecc.va.gov/coaching/</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549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70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Risk factors are characteristics that are associated with an increased likelihood of suicidal behaviors. Some risk factors for suicide include:  prior suicide attempt history, certain mental health conditions, access to lethal means, and stressful life events, such as divorce, job loss, or the death of a loved one. </a:t>
            </a:r>
          </a:p>
          <a:p>
            <a:pPr lvl="0"/>
            <a:endParaRPr lang="en-US" dirty="0"/>
          </a:p>
          <a:p>
            <a:pPr lvl="0"/>
            <a:r>
              <a:rPr lang="en-US" dirty="0"/>
              <a:t>Protective factors can help offset risk factors. These are characteristics associated with a decreased likelihood of suicidal behaviors. Some protective factors for suicide include access to mental health care, feeling connected to other people, and positive coping skills. </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6</a:t>
            </a:fld>
            <a:endParaRPr lang="en-US"/>
          </a:p>
        </p:txBody>
      </p:sp>
    </p:spTree>
    <p:extLst>
      <p:ext uri="{BB962C8B-B14F-4D97-AF65-F5344CB8AC3E}">
        <p14:creationId xmlns:p14="http://schemas.microsoft.com/office/powerpoint/2010/main" val="143063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6,261 Veterans died by Suicide in 2019 compared with 6,660 in 2018</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Veterans accounted for 5,989 suicides in 2001, which represented 20.2% of suicides among U.S. adults in 2001; and 6,261 suicides in 2019, which, by comparison, represented 13.7% of suicides among U.S. adults in 2019.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A4A06-1A74-4386-BF85-8E0EA046A9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73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From 2018 to 2019, changes in age- and sex-adjusted suicide mortality rates: Veterans - 7.2% decrease, Non-Veteran US adults</a:t>
            </a:r>
            <a:r>
              <a:rPr lang="en-US" sz="1200" dirty="0">
                <a:solidFill>
                  <a:prstClr val="black"/>
                </a:solidFill>
                <a:latin typeface="+mn-lt"/>
              </a:rPr>
              <a:t> - </a:t>
            </a:r>
            <a:r>
              <a:rPr kumimoji="0" lang="en-US" sz="1200" b="0" i="0" u="none" strike="noStrike" kern="1200" cap="none" spc="0" normalizeH="0" baseline="0" noProof="0" dirty="0">
                <a:ln>
                  <a:noFill/>
                </a:ln>
                <a:solidFill>
                  <a:prstClr val="black"/>
                </a:solidFill>
                <a:effectLst/>
                <a:uLnTx/>
                <a:uFillTx/>
                <a:latin typeface="+mn-lt"/>
                <a:ea typeface="+mn-ea"/>
                <a:cs typeface="+mn-cs"/>
              </a:rPr>
              <a:t>1.8% decrease.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C30B-DD57-4CBE-8840-9727C4B4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583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6,261 Veterans died by Suicide in 2019 compared with 6,660 in 2018</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Veterans accounted for 5,989 suicides in 2001, which represented 20.2% of suicides among U.S. adults in 2001; and 6,261 suicides in 2019, which, by comparison, represented 13.7% of suicides among U.S. adults in 2019.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A4A06-1A74-4386-BF85-8E0EA046A9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73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From 2018 to 2019, changes in age- and sex-adjusted suicide mortality rates: Veterans - 7.2% decrease, Non-Veteran US adults</a:t>
            </a:r>
            <a:r>
              <a:rPr lang="en-US" sz="1200" dirty="0">
                <a:solidFill>
                  <a:prstClr val="black"/>
                </a:solidFill>
                <a:latin typeface="+mn-lt"/>
              </a:rPr>
              <a:t> - </a:t>
            </a:r>
            <a:r>
              <a:rPr kumimoji="0" lang="en-US" sz="1200" b="0" i="0" u="none" strike="noStrike" kern="1200" cap="none" spc="0" normalizeH="0" baseline="0" noProof="0" dirty="0">
                <a:ln>
                  <a:noFill/>
                </a:ln>
                <a:solidFill>
                  <a:prstClr val="black"/>
                </a:solidFill>
                <a:effectLst/>
                <a:uLnTx/>
                <a:uFillTx/>
                <a:latin typeface="+mn-lt"/>
                <a:ea typeface="+mn-ea"/>
                <a:cs typeface="+mn-cs"/>
              </a:rPr>
              <a:t>1.8% decrease.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73721" y="4459463"/>
            <a:ext cx="6109680" cy="1131740"/>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39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0515600" cy="105125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39383"/>
            <a:ext cx="10515600" cy="393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282999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6759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21878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96552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01190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83867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defRPr>
            </a:lvl1pPr>
          </a:lstStyle>
          <a:p>
            <a:fld id="{ACD12D91-5F71-FE4F-A594-B9667DC21877}" type="slidenum">
              <a:rPr lang="en-US" smtClean="0"/>
              <a:pPr/>
              <a:t>‹#›</a:t>
            </a:fld>
            <a:endParaRPr lang="en-US" dirty="0"/>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51609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entalhealth.va.gov/mentalhealth/suicide_prevention/data.asp"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mirecc.va.gov/lethalmeanssafety/facts/" TargetMode="Externa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mentalhealth.va.gov/suicide_prevention/docs/Office-of-Mental-Health-and-Suicide-Prevention-National-Strategy-for-Preventing-Veterans-Suicide.pdf"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maketheconnection.net/conditions/suicide" TargetMode="Externa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hyperlink" Target="http://www.nssf.org/safety" TargetMode="External"/><Relationship Id="rId2" Type="http://schemas.openxmlformats.org/officeDocument/2006/relationships/hyperlink" Target="http://www.keepitsecure.net/"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mentalhealth.va.gov/suicide_prevention/docs/Brochure-for-Veterans-Means-Safety-Messaging_508_CLEARED_11-15-19.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s://www.mentalhealth.va.gov/suicide_prevention/docs/Office-of-Mental-Health-and-Suicide-Prevention-National-Strategy-for-Preventing-Veterans-Suicide.pdf" TargetMode="External"/><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mentalhealth.va.gov/suicide_prevention/docs/OMH-074-Suicide-Prevention-Social-Media-Toolkit-1-8_508.pdf" TargetMode="External"/><Relationship Id="rId5" Type="http://schemas.openxmlformats.org/officeDocument/2006/relationships/image" Target="../media/image51.emf"/><Relationship Id="rId4" Type="http://schemas.openxmlformats.org/officeDocument/2006/relationships/image" Target="../media/image50.emf"/></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ptsd.va.gov/appvid/mobile/index.asp"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hyperlink" Target="https://www.ptsd.va.gov/appvid/mobile/ptsdcoach_app.asp" TargetMode="External"/><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hyperlink" Target="https://psycharmor.org/courses/s-a-v-e/" TargetMode="External"/><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epartment.va.gov/suicide-prevention-annual-repor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051D8C-72CD-F148-BC16-CB00936E3015}"/>
              </a:ext>
            </a:extLst>
          </p:cNvPr>
          <p:cNvSpPr>
            <a:spLocks noGrp="1"/>
          </p:cNvSpPr>
          <p:nvPr>
            <p:ph type="ctrTitle"/>
          </p:nvPr>
        </p:nvSpPr>
        <p:spPr>
          <a:xfrm>
            <a:off x="773721" y="1139252"/>
            <a:ext cx="4742659" cy="2975992"/>
          </a:xfrm>
        </p:spPr>
        <p:txBody>
          <a:bodyPr>
            <a:normAutofit/>
          </a:bodyPr>
          <a:lstStyle/>
          <a:p>
            <a:r>
              <a:rPr lang="en-US" sz="4800" dirty="0"/>
              <a:t>S.A.V.E. Training</a:t>
            </a:r>
          </a:p>
        </p:txBody>
      </p:sp>
      <p:sp>
        <p:nvSpPr>
          <p:cNvPr id="12" name="Subtitle 11">
            <a:extLst>
              <a:ext uri="{FF2B5EF4-FFF2-40B4-BE49-F238E27FC236}">
                <a16:creationId xmlns:a16="http://schemas.microsoft.com/office/drawing/2014/main" id="{6936D9B9-0ED2-B543-9909-1A14D00A1EE0}"/>
              </a:ext>
            </a:extLst>
          </p:cNvPr>
          <p:cNvSpPr>
            <a:spLocks noGrp="1"/>
          </p:cNvSpPr>
          <p:nvPr>
            <p:ph type="subTitle" idx="1"/>
          </p:nvPr>
        </p:nvSpPr>
        <p:spPr>
          <a:xfrm>
            <a:off x="773720" y="4459462"/>
            <a:ext cx="8055487" cy="2001299"/>
          </a:xfrm>
        </p:spPr>
        <p:txBody>
          <a:bodyPr>
            <a:normAutofit/>
          </a:bodyPr>
          <a:lstStyle/>
          <a:p>
            <a:r>
              <a:rPr lang="en-US" dirty="0"/>
              <a:t>VA Office of Mental Health and Suicide Prevention (OMHSP)</a:t>
            </a:r>
          </a:p>
          <a:p>
            <a:endParaRPr lang="en-US" dirty="0"/>
          </a:p>
          <a:p>
            <a:r>
              <a:rPr lang="en-US" dirty="0"/>
              <a:t>Leslie Franklin, LCSW </a:t>
            </a:r>
          </a:p>
          <a:p>
            <a:r>
              <a:rPr lang="en-US" dirty="0"/>
              <a:t>Suicide Prevention Team</a:t>
            </a:r>
          </a:p>
          <a:p>
            <a:r>
              <a:rPr lang="en-US" dirty="0"/>
              <a:t>Oklahoma City VA HealthCare System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61428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BCB512-3D1F-4FF9-99DB-16D23FCFDEC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D12D91-5F71-FE4F-A594-B9667DC21877}"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CB471E3-382F-4E65-9A74-56CE1F80B535}"/>
              </a:ext>
            </a:extLst>
          </p:cNvPr>
          <p:cNvSpPr/>
          <p:nvPr/>
        </p:nvSpPr>
        <p:spPr>
          <a:xfrm>
            <a:off x="862305" y="480653"/>
            <a:ext cx="829928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467F"/>
                </a:solidFill>
                <a:effectLst/>
                <a:uLnTx/>
                <a:uFillTx/>
                <a:latin typeface="Calibri" panose="020F0502020204030204"/>
                <a:ea typeface="+mn-ea"/>
                <a:cs typeface="+mn-cs"/>
              </a:rPr>
              <a:t>Veteran Suicide Deaths, Comparison 2001-2021</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802F990-9207-B8EE-5A55-BC44D1A76109}"/>
              </a:ext>
            </a:extLst>
          </p:cNvPr>
          <p:cNvPicPr>
            <a:picLocks noChangeAspect="1"/>
          </p:cNvPicPr>
          <p:nvPr/>
        </p:nvPicPr>
        <p:blipFill>
          <a:blip r:embed="rId3"/>
          <a:stretch>
            <a:fillRect/>
          </a:stretch>
        </p:blipFill>
        <p:spPr>
          <a:xfrm>
            <a:off x="336306" y="1336796"/>
            <a:ext cx="8452202" cy="4492503"/>
          </a:xfrm>
          <a:prstGeom prst="rect">
            <a:avLst/>
          </a:prstGeom>
        </p:spPr>
      </p:pic>
      <p:pic>
        <p:nvPicPr>
          <p:cNvPr id="9" name="Picture 8">
            <a:extLst>
              <a:ext uri="{FF2B5EF4-FFF2-40B4-BE49-F238E27FC236}">
                <a16:creationId xmlns:a16="http://schemas.microsoft.com/office/drawing/2014/main" id="{724DB869-BE0E-2700-C1AC-391F7BF1791F}"/>
              </a:ext>
            </a:extLst>
          </p:cNvPr>
          <p:cNvPicPr>
            <a:picLocks noChangeAspect="1"/>
          </p:cNvPicPr>
          <p:nvPr/>
        </p:nvPicPr>
        <p:blipFill>
          <a:blip r:embed="rId4"/>
          <a:stretch>
            <a:fillRect/>
          </a:stretch>
        </p:blipFill>
        <p:spPr>
          <a:xfrm>
            <a:off x="6364899" y="2785150"/>
            <a:ext cx="5489330" cy="997335"/>
          </a:xfrm>
          <a:prstGeom prst="rect">
            <a:avLst/>
          </a:prstGeom>
        </p:spPr>
      </p:pic>
    </p:spTree>
    <p:extLst>
      <p:ext uri="{BB962C8B-B14F-4D97-AF65-F5344CB8AC3E}">
        <p14:creationId xmlns:p14="http://schemas.microsoft.com/office/powerpoint/2010/main" val="37578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9B6967-D66F-4E3E-AAE4-8437556BBF3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D12D91-5F71-FE4F-A594-B9667DC21877}"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377101D-2CE2-47EC-8B1B-CF5AC1C3A71B}"/>
              </a:ext>
            </a:extLst>
          </p:cNvPr>
          <p:cNvSpPr/>
          <p:nvPr/>
        </p:nvSpPr>
        <p:spPr>
          <a:xfrm>
            <a:off x="187133" y="504092"/>
            <a:ext cx="761194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467F"/>
                </a:solidFill>
                <a:effectLst/>
                <a:uLnTx/>
                <a:uFillTx/>
                <a:latin typeface="Calibri" panose="020F0502020204030204"/>
                <a:ea typeface="+mn-ea"/>
                <a:cs typeface="+mn-cs"/>
              </a:rPr>
              <a:t>Veteran Suicide Deaths, 2001-2021</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F596695-8A9B-3806-B20E-FDDD2CEBA01C}"/>
              </a:ext>
            </a:extLst>
          </p:cNvPr>
          <p:cNvPicPr>
            <a:picLocks noChangeAspect="1"/>
          </p:cNvPicPr>
          <p:nvPr/>
        </p:nvPicPr>
        <p:blipFill>
          <a:blip r:embed="rId3"/>
          <a:stretch>
            <a:fillRect/>
          </a:stretch>
        </p:blipFill>
        <p:spPr>
          <a:xfrm>
            <a:off x="443645" y="1283310"/>
            <a:ext cx="9737847" cy="4820580"/>
          </a:xfrm>
          <a:prstGeom prst="rect">
            <a:avLst/>
          </a:prstGeom>
        </p:spPr>
      </p:pic>
    </p:spTree>
    <p:extLst>
      <p:ext uri="{BB962C8B-B14F-4D97-AF65-F5344CB8AC3E}">
        <p14:creationId xmlns:p14="http://schemas.microsoft.com/office/powerpoint/2010/main" val="618476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A23A-2314-4114-9680-819AAE446EB9}"/>
              </a:ext>
            </a:extLst>
          </p:cNvPr>
          <p:cNvSpPr>
            <a:spLocks noGrp="1"/>
          </p:cNvSpPr>
          <p:nvPr>
            <p:ph type="title"/>
          </p:nvPr>
        </p:nvSpPr>
        <p:spPr>
          <a:xfrm>
            <a:off x="838200" y="342903"/>
            <a:ext cx="10515600" cy="1055076"/>
          </a:xfrm>
        </p:spPr>
        <p:txBody>
          <a:bodyPr>
            <a:normAutofit/>
          </a:bodyPr>
          <a:lstStyle/>
          <a:p>
            <a:r>
              <a:rPr lang="en-US" sz="3200" dirty="0"/>
              <a:t>Age- &amp; Sex-Adjusted Suicide Rates, Comparison 2001-2021</a:t>
            </a:r>
          </a:p>
        </p:txBody>
      </p:sp>
      <p:sp>
        <p:nvSpPr>
          <p:cNvPr id="3" name="Slide Number Placeholder 2">
            <a:extLst>
              <a:ext uri="{FF2B5EF4-FFF2-40B4-BE49-F238E27FC236}">
                <a16:creationId xmlns:a16="http://schemas.microsoft.com/office/drawing/2014/main" id="{FD6180F2-F409-4524-AA4E-7C0F4CC3C2A8}"/>
              </a:ext>
            </a:extLst>
          </p:cNvPr>
          <p:cNvSpPr>
            <a:spLocks noGrp="1"/>
          </p:cNvSpPr>
          <p:nvPr>
            <p:ph type="sldNum" sz="quarter" idx="12"/>
          </p:nvPr>
        </p:nvSpPr>
        <p:spPr/>
        <p:txBody>
          <a:bodyPr/>
          <a:lstStyle/>
          <a:p>
            <a:fld id="{ACD12D91-5F71-FE4F-A594-B9667DC21877}" type="slidenum">
              <a:rPr lang="en-US" smtClean="0"/>
              <a:t>12</a:t>
            </a:fld>
            <a:endParaRPr lang="en-US"/>
          </a:p>
        </p:txBody>
      </p:sp>
      <p:pic>
        <p:nvPicPr>
          <p:cNvPr id="8" name="Picture 7">
            <a:extLst>
              <a:ext uri="{FF2B5EF4-FFF2-40B4-BE49-F238E27FC236}">
                <a16:creationId xmlns:a16="http://schemas.microsoft.com/office/drawing/2014/main" id="{D55BD296-AAAA-9B8C-A65D-5DE4A1D68EAE}"/>
              </a:ext>
            </a:extLst>
          </p:cNvPr>
          <p:cNvPicPr>
            <a:picLocks noChangeAspect="1"/>
          </p:cNvPicPr>
          <p:nvPr/>
        </p:nvPicPr>
        <p:blipFill>
          <a:blip r:embed="rId2"/>
          <a:stretch>
            <a:fillRect/>
          </a:stretch>
        </p:blipFill>
        <p:spPr>
          <a:xfrm>
            <a:off x="152403" y="1282577"/>
            <a:ext cx="5900244" cy="3133983"/>
          </a:xfrm>
          <a:prstGeom prst="rect">
            <a:avLst/>
          </a:prstGeom>
        </p:spPr>
      </p:pic>
      <p:pic>
        <p:nvPicPr>
          <p:cNvPr id="10" name="Picture 9">
            <a:extLst>
              <a:ext uri="{FF2B5EF4-FFF2-40B4-BE49-F238E27FC236}">
                <a16:creationId xmlns:a16="http://schemas.microsoft.com/office/drawing/2014/main" id="{C18A1BF4-C2F8-17B9-C49B-FCF168118903}"/>
              </a:ext>
            </a:extLst>
          </p:cNvPr>
          <p:cNvPicPr>
            <a:picLocks noChangeAspect="1"/>
          </p:cNvPicPr>
          <p:nvPr/>
        </p:nvPicPr>
        <p:blipFill>
          <a:blip r:embed="rId3"/>
          <a:stretch>
            <a:fillRect/>
          </a:stretch>
        </p:blipFill>
        <p:spPr>
          <a:xfrm>
            <a:off x="2978727" y="4416560"/>
            <a:ext cx="5789376" cy="1634647"/>
          </a:xfrm>
          <a:prstGeom prst="rect">
            <a:avLst/>
          </a:prstGeom>
        </p:spPr>
      </p:pic>
      <p:pic>
        <p:nvPicPr>
          <p:cNvPr id="12" name="Picture 11">
            <a:extLst>
              <a:ext uri="{FF2B5EF4-FFF2-40B4-BE49-F238E27FC236}">
                <a16:creationId xmlns:a16="http://schemas.microsoft.com/office/drawing/2014/main" id="{24C51A31-AAC0-D93B-637D-B51AC3C8566B}"/>
              </a:ext>
            </a:extLst>
          </p:cNvPr>
          <p:cNvPicPr>
            <a:picLocks noChangeAspect="1"/>
          </p:cNvPicPr>
          <p:nvPr/>
        </p:nvPicPr>
        <p:blipFill>
          <a:blip r:embed="rId4"/>
          <a:stretch>
            <a:fillRect/>
          </a:stretch>
        </p:blipFill>
        <p:spPr>
          <a:xfrm>
            <a:off x="6052647" y="1282577"/>
            <a:ext cx="5900243" cy="3048733"/>
          </a:xfrm>
          <a:prstGeom prst="rect">
            <a:avLst/>
          </a:prstGeom>
        </p:spPr>
      </p:pic>
    </p:spTree>
    <p:extLst>
      <p:ext uri="{BB962C8B-B14F-4D97-AF65-F5344CB8AC3E}">
        <p14:creationId xmlns:p14="http://schemas.microsoft.com/office/powerpoint/2010/main" val="44091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0A85-4FF1-488D-A36E-12A3BDEC861C}"/>
              </a:ext>
            </a:extLst>
          </p:cNvPr>
          <p:cNvSpPr>
            <a:spLocks noGrp="1"/>
          </p:cNvSpPr>
          <p:nvPr>
            <p:ph type="title"/>
          </p:nvPr>
        </p:nvSpPr>
        <p:spPr>
          <a:xfrm>
            <a:off x="838200" y="402207"/>
            <a:ext cx="10515600" cy="1055076"/>
          </a:xfrm>
        </p:spPr>
        <p:txBody>
          <a:bodyPr>
            <a:normAutofit/>
          </a:bodyPr>
          <a:lstStyle/>
          <a:p>
            <a:r>
              <a:rPr lang="en-US" sz="3200" dirty="0"/>
              <a:t>Suicide Rates by Age, 2001-2021</a:t>
            </a:r>
          </a:p>
        </p:txBody>
      </p:sp>
      <p:sp>
        <p:nvSpPr>
          <p:cNvPr id="3" name="Slide Number Placeholder 2">
            <a:extLst>
              <a:ext uri="{FF2B5EF4-FFF2-40B4-BE49-F238E27FC236}">
                <a16:creationId xmlns:a16="http://schemas.microsoft.com/office/drawing/2014/main" id="{5253DCBD-2F86-49AD-AABE-AE99BABDE1EA}"/>
              </a:ext>
            </a:extLst>
          </p:cNvPr>
          <p:cNvSpPr>
            <a:spLocks noGrp="1"/>
          </p:cNvSpPr>
          <p:nvPr>
            <p:ph type="sldNum" sz="quarter" idx="12"/>
          </p:nvPr>
        </p:nvSpPr>
        <p:spPr/>
        <p:txBody>
          <a:bodyPr/>
          <a:lstStyle/>
          <a:p>
            <a:fld id="{ACD12D91-5F71-FE4F-A594-B9667DC21877}" type="slidenum">
              <a:rPr lang="en-US" smtClean="0"/>
              <a:t>13</a:t>
            </a:fld>
            <a:endParaRPr lang="en-US"/>
          </a:p>
        </p:txBody>
      </p:sp>
      <p:pic>
        <p:nvPicPr>
          <p:cNvPr id="6" name="Picture 5">
            <a:extLst>
              <a:ext uri="{FF2B5EF4-FFF2-40B4-BE49-F238E27FC236}">
                <a16:creationId xmlns:a16="http://schemas.microsoft.com/office/drawing/2014/main" id="{6217CA8C-2805-45FF-59C8-F2C8E3EDBD58}"/>
              </a:ext>
            </a:extLst>
          </p:cNvPr>
          <p:cNvPicPr>
            <a:picLocks noChangeAspect="1"/>
          </p:cNvPicPr>
          <p:nvPr/>
        </p:nvPicPr>
        <p:blipFill>
          <a:blip r:embed="rId2"/>
          <a:stretch>
            <a:fillRect/>
          </a:stretch>
        </p:blipFill>
        <p:spPr>
          <a:xfrm>
            <a:off x="297472" y="1260597"/>
            <a:ext cx="8825745" cy="4824242"/>
          </a:xfrm>
          <a:prstGeom prst="rect">
            <a:avLst/>
          </a:prstGeom>
        </p:spPr>
      </p:pic>
      <p:pic>
        <p:nvPicPr>
          <p:cNvPr id="8" name="Picture 7">
            <a:extLst>
              <a:ext uri="{FF2B5EF4-FFF2-40B4-BE49-F238E27FC236}">
                <a16:creationId xmlns:a16="http://schemas.microsoft.com/office/drawing/2014/main" id="{35072C02-28D4-A7D2-52C8-F8C5A43C8889}"/>
              </a:ext>
            </a:extLst>
          </p:cNvPr>
          <p:cNvPicPr>
            <a:picLocks noChangeAspect="1"/>
          </p:cNvPicPr>
          <p:nvPr/>
        </p:nvPicPr>
        <p:blipFill>
          <a:blip r:embed="rId3"/>
          <a:stretch>
            <a:fillRect/>
          </a:stretch>
        </p:blipFill>
        <p:spPr>
          <a:xfrm>
            <a:off x="5399809" y="3772766"/>
            <a:ext cx="6572250" cy="1162050"/>
          </a:xfrm>
          <a:prstGeom prst="rect">
            <a:avLst/>
          </a:prstGeom>
        </p:spPr>
      </p:pic>
    </p:spTree>
    <p:extLst>
      <p:ext uri="{BB962C8B-B14F-4D97-AF65-F5344CB8AC3E}">
        <p14:creationId xmlns:p14="http://schemas.microsoft.com/office/powerpoint/2010/main" val="120866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63A6-73E8-4A6A-8E7D-D506CAE091D9}"/>
              </a:ext>
            </a:extLst>
          </p:cNvPr>
          <p:cNvSpPr>
            <a:spLocks noGrp="1"/>
          </p:cNvSpPr>
          <p:nvPr>
            <p:ph type="title"/>
          </p:nvPr>
        </p:nvSpPr>
        <p:spPr>
          <a:xfrm>
            <a:off x="838200" y="376950"/>
            <a:ext cx="10515600" cy="1055076"/>
          </a:xfrm>
        </p:spPr>
        <p:txBody>
          <a:bodyPr>
            <a:normAutofit/>
          </a:bodyPr>
          <a:lstStyle/>
          <a:p>
            <a:r>
              <a:rPr lang="en-US" sz="3200" dirty="0"/>
              <a:t>Unadjusted Suicide Rates by Race 2001-2021</a:t>
            </a:r>
          </a:p>
        </p:txBody>
      </p:sp>
      <p:sp>
        <p:nvSpPr>
          <p:cNvPr id="3" name="Slide Number Placeholder 2">
            <a:extLst>
              <a:ext uri="{FF2B5EF4-FFF2-40B4-BE49-F238E27FC236}">
                <a16:creationId xmlns:a16="http://schemas.microsoft.com/office/drawing/2014/main" id="{52604A4D-D69C-41C1-913A-47F932716E2E}"/>
              </a:ext>
            </a:extLst>
          </p:cNvPr>
          <p:cNvSpPr>
            <a:spLocks noGrp="1"/>
          </p:cNvSpPr>
          <p:nvPr>
            <p:ph type="sldNum" sz="quarter" idx="12"/>
          </p:nvPr>
        </p:nvSpPr>
        <p:spPr/>
        <p:txBody>
          <a:bodyPr/>
          <a:lstStyle/>
          <a:p>
            <a:fld id="{ACD12D91-5F71-FE4F-A594-B9667DC21877}" type="slidenum">
              <a:rPr lang="en-US" smtClean="0"/>
              <a:t>14</a:t>
            </a:fld>
            <a:endParaRPr lang="en-US"/>
          </a:p>
        </p:txBody>
      </p:sp>
      <p:pic>
        <p:nvPicPr>
          <p:cNvPr id="7" name="Picture 6">
            <a:extLst>
              <a:ext uri="{FF2B5EF4-FFF2-40B4-BE49-F238E27FC236}">
                <a16:creationId xmlns:a16="http://schemas.microsoft.com/office/drawing/2014/main" id="{EF17E06A-712F-753A-8F61-D14DC8CF8D5F}"/>
              </a:ext>
            </a:extLst>
          </p:cNvPr>
          <p:cNvPicPr>
            <a:picLocks noChangeAspect="1"/>
          </p:cNvPicPr>
          <p:nvPr/>
        </p:nvPicPr>
        <p:blipFill>
          <a:blip r:embed="rId2"/>
          <a:stretch>
            <a:fillRect/>
          </a:stretch>
        </p:blipFill>
        <p:spPr>
          <a:xfrm>
            <a:off x="190510" y="1432480"/>
            <a:ext cx="7334584" cy="3993040"/>
          </a:xfrm>
          <a:prstGeom prst="rect">
            <a:avLst/>
          </a:prstGeom>
        </p:spPr>
      </p:pic>
      <p:pic>
        <p:nvPicPr>
          <p:cNvPr id="9" name="Picture 8">
            <a:extLst>
              <a:ext uri="{FF2B5EF4-FFF2-40B4-BE49-F238E27FC236}">
                <a16:creationId xmlns:a16="http://schemas.microsoft.com/office/drawing/2014/main" id="{C9201441-37B4-DC2E-9025-CE37BB4C127D}"/>
              </a:ext>
            </a:extLst>
          </p:cNvPr>
          <p:cNvPicPr>
            <a:picLocks noChangeAspect="1"/>
          </p:cNvPicPr>
          <p:nvPr/>
        </p:nvPicPr>
        <p:blipFill>
          <a:blip r:embed="rId3"/>
          <a:stretch>
            <a:fillRect/>
          </a:stretch>
        </p:blipFill>
        <p:spPr>
          <a:xfrm>
            <a:off x="7467600" y="2333824"/>
            <a:ext cx="4533890" cy="1500233"/>
          </a:xfrm>
          <a:prstGeom prst="rect">
            <a:avLst/>
          </a:prstGeom>
        </p:spPr>
      </p:pic>
    </p:spTree>
    <p:extLst>
      <p:ext uri="{BB962C8B-B14F-4D97-AF65-F5344CB8AC3E}">
        <p14:creationId xmlns:p14="http://schemas.microsoft.com/office/powerpoint/2010/main" val="347942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20F9-8A5D-41EE-BE4B-259864686F9D}"/>
              </a:ext>
            </a:extLst>
          </p:cNvPr>
          <p:cNvSpPr>
            <a:spLocks noGrp="1"/>
          </p:cNvSpPr>
          <p:nvPr>
            <p:ph type="title"/>
          </p:nvPr>
        </p:nvSpPr>
        <p:spPr>
          <a:xfrm>
            <a:off x="618391" y="447288"/>
            <a:ext cx="10864363" cy="1055076"/>
          </a:xfrm>
        </p:spPr>
        <p:txBody>
          <a:bodyPr>
            <a:normAutofit/>
          </a:bodyPr>
          <a:lstStyle/>
          <a:p>
            <a:r>
              <a:rPr lang="en-US" sz="3200" dirty="0"/>
              <a:t>Suicide Rates in Year Following Military Separation, 2010-2020</a:t>
            </a:r>
          </a:p>
        </p:txBody>
      </p:sp>
      <p:sp>
        <p:nvSpPr>
          <p:cNvPr id="3" name="Slide Number Placeholder 2">
            <a:extLst>
              <a:ext uri="{FF2B5EF4-FFF2-40B4-BE49-F238E27FC236}">
                <a16:creationId xmlns:a16="http://schemas.microsoft.com/office/drawing/2014/main" id="{2FAD8A50-0757-48AE-9DD6-AD367E01C8D2}"/>
              </a:ext>
            </a:extLst>
          </p:cNvPr>
          <p:cNvSpPr>
            <a:spLocks noGrp="1"/>
          </p:cNvSpPr>
          <p:nvPr>
            <p:ph type="sldNum" sz="quarter" idx="12"/>
          </p:nvPr>
        </p:nvSpPr>
        <p:spPr/>
        <p:txBody>
          <a:bodyPr/>
          <a:lstStyle/>
          <a:p>
            <a:fld id="{ACD12D91-5F71-FE4F-A594-B9667DC21877}" type="slidenum">
              <a:rPr lang="en-US" smtClean="0"/>
              <a:t>15</a:t>
            </a:fld>
            <a:endParaRPr lang="en-US"/>
          </a:p>
        </p:txBody>
      </p:sp>
      <p:pic>
        <p:nvPicPr>
          <p:cNvPr id="5" name="Picture 4">
            <a:extLst>
              <a:ext uri="{FF2B5EF4-FFF2-40B4-BE49-F238E27FC236}">
                <a16:creationId xmlns:a16="http://schemas.microsoft.com/office/drawing/2014/main" id="{5B380C4C-6050-25F1-3AC4-B6940C1E1FFF}"/>
              </a:ext>
            </a:extLst>
          </p:cNvPr>
          <p:cNvPicPr>
            <a:picLocks noChangeAspect="1"/>
          </p:cNvPicPr>
          <p:nvPr/>
        </p:nvPicPr>
        <p:blipFill>
          <a:blip r:embed="rId2"/>
          <a:stretch>
            <a:fillRect/>
          </a:stretch>
        </p:blipFill>
        <p:spPr>
          <a:xfrm>
            <a:off x="5756210" y="1502365"/>
            <a:ext cx="6030544" cy="3315086"/>
          </a:xfrm>
          <a:prstGeom prst="rect">
            <a:avLst/>
          </a:prstGeom>
        </p:spPr>
      </p:pic>
      <p:pic>
        <p:nvPicPr>
          <p:cNvPr id="7" name="Picture 6">
            <a:extLst>
              <a:ext uri="{FF2B5EF4-FFF2-40B4-BE49-F238E27FC236}">
                <a16:creationId xmlns:a16="http://schemas.microsoft.com/office/drawing/2014/main" id="{B0E0B68D-D696-5416-AC27-B67A0972938B}"/>
              </a:ext>
            </a:extLst>
          </p:cNvPr>
          <p:cNvPicPr>
            <a:picLocks noChangeAspect="1"/>
          </p:cNvPicPr>
          <p:nvPr/>
        </p:nvPicPr>
        <p:blipFill>
          <a:blip r:embed="rId3"/>
          <a:stretch>
            <a:fillRect/>
          </a:stretch>
        </p:blipFill>
        <p:spPr>
          <a:xfrm>
            <a:off x="62241" y="1585913"/>
            <a:ext cx="5575064" cy="3147989"/>
          </a:xfrm>
          <a:prstGeom prst="rect">
            <a:avLst/>
          </a:prstGeom>
        </p:spPr>
      </p:pic>
    </p:spTree>
    <p:extLst>
      <p:ext uri="{BB962C8B-B14F-4D97-AF65-F5344CB8AC3E}">
        <p14:creationId xmlns:p14="http://schemas.microsoft.com/office/powerpoint/2010/main" val="235695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1985-DF7C-40A6-8E6D-E1D05F21F74D}"/>
              </a:ext>
            </a:extLst>
          </p:cNvPr>
          <p:cNvSpPr>
            <a:spLocks noGrp="1"/>
          </p:cNvSpPr>
          <p:nvPr>
            <p:ph type="title"/>
          </p:nvPr>
        </p:nvSpPr>
        <p:spPr>
          <a:xfrm>
            <a:off x="545122" y="539292"/>
            <a:ext cx="10404231" cy="933104"/>
          </a:xfrm>
        </p:spPr>
        <p:txBody>
          <a:bodyPr>
            <a:normAutofit/>
          </a:bodyPr>
          <a:lstStyle/>
          <a:p>
            <a:r>
              <a:rPr lang="en-US" sz="3200" dirty="0"/>
              <a:t>Suicide Deaths, Methods Involved, 2001-2021</a:t>
            </a:r>
          </a:p>
        </p:txBody>
      </p:sp>
      <p:sp>
        <p:nvSpPr>
          <p:cNvPr id="3" name="Slide Number Placeholder 2">
            <a:extLst>
              <a:ext uri="{FF2B5EF4-FFF2-40B4-BE49-F238E27FC236}">
                <a16:creationId xmlns:a16="http://schemas.microsoft.com/office/drawing/2014/main" id="{D96A3954-5D19-451C-AFE7-16D6037B2EED}"/>
              </a:ext>
            </a:extLst>
          </p:cNvPr>
          <p:cNvSpPr>
            <a:spLocks noGrp="1"/>
          </p:cNvSpPr>
          <p:nvPr>
            <p:ph type="sldNum" sz="quarter" idx="12"/>
          </p:nvPr>
        </p:nvSpPr>
        <p:spPr/>
        <p:txBody>
          <a:bodyPr/>
          <a:lstStyle/>
          <a:p>
            <a:fld id="{ACD12D91-5F71-FE4F-A594-B9667DC21877}" type="slidenum">
              <a:rPr lang="en-US" smtClean="0"/>
              <a:t>16</a:t>
            </a:fld>
            <a:endParaRPr lang="en-US"/>
          </a:p>
        </p:txBody>
      </p:sp>
      <p:pic>
        <p:nvPicPr>
          <p:cNvPr id="5" name="Picture 4">
            <a:extLst>
              <a:ext uri="{FF2B5EF4-FFF2-40B4-BE49-F238E27FC236}">
                <a16:creationId xmlns:a16="http://schemas.microsoft.com/office/drawing/2014/main" id="{0130D490-4DB6-AABE-BDBC-6C99948A611A}"/>
              </a:ext>
            </a:extLst>
          </p:cNvPr>
          <p:cNvPicPr>
            <a:picLocks noChangeAspect="1"/>
          </p:cNvPicPr>
          <p:nvPr/>
        </p:nvPicPr>
        <p:blipFill>
          <a:blip r:embed="rId2"/>
          <a:stretch>
            <a:fillRect/>
          </a:stretch>
        </p:blipFill>
        <p:spPr>
          <a:xfrm>
            <a:off x="399649" y="1472396"/>
            <a:ext cx="6568005" cy="4207628"/>
          </a:xfrm>
          <a:prstGeom prst="rect">
            <a:avLst/>
          </a:prstGeom>
        </p:spPr>
      </p:pic>
      <p:pic>
        <p:nvPicPr>
          <p:cNvPr id="7" name="Picture 6">
            <a:extLst>
              <a:ext uri="{FF2B5EF4-FFF2-40B4-BE49-F238E27FC236}">
                <a16:creationId xmlns:a16="http://schemas.microsoft.com/office/drawing/2014/main" id="{F9F4AFB8-0D28-4FB3-088D-B0926598C0D5}"/>
              </a:ext>
            </a:extLst>
          </p:cNvPr>
          <p:cNvPicPr>
            <a:picLocks noChangeAspect="1"/>
          </p:cNvPicPr>
          <p:nvPr/>
        </p:nvPicPr>
        <p:blipFill>
          <a:blip r:embed="rId3"/>
          <a:stretch>
            <a:fillRect/>
          </a:stretch>
        </p:blipFill>
        <p:spPr>
          <a:xfrm>
            <a:off x="7113127" y="1432740"/>
            <a:ext cx="4310362" cy="4247284"/>
          </a:xfrm>
          <a:prstGeom prst="rect">
            <a:avLst/>
          </a:prstGeom>
        </p:spPr>
      </p:pic>
    </p:spTree>
    <p:extLst>
      <p:ext uri="{BB962C8B-B14F-4D97-AF65-F5344CB8AC3E}">
        <p14:creationId xmlns:p14="http://schemas.microsoft.com/office/powerpoint/2010/main" val="2551189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FD48-A1E6-471B-BC38-2354E93D1EF2}"/>
              </a:ext>
            </a:extLst>
          </p:cNvPr>
          <p:cNvSpPr>
            <a:spLocks noGrp="1"/>
          </p:cNvSpPr>
          <p:nvPr>
            <p:ph type="title"/>
          </p:nvPr>
        </p:nvSpPr>
        <p:spPr>
          <a:xfrm>
            <a:off x="838200" y="648294"/>
            <a:ext cx="3095847" cy="1051256"/>
          </a:xfrm>
        </p:spPr>
        <p:txBody>
          <a:bodyPr>
            <a:normAutofit fontScale="90000"/>
          </a:bodyPr>
          <a:lstStyle/>
          <a:p>
            <a:r>
              <a:rPr lang="en-US" dirty="0"/>
              <a:t>Anchors of Hope</a:t>
            </a:r>
          </a:p>
        </p:txBody>
      </p:sp>
      <p:sp>
        <p:nvSpPr>
          <p:cNvPr id="4" name="Slide Number Placeholder 3">
            <a:extLst>
              <a:ext uri="{FF2B5EF4-FFF2-40B4-BE49-F238E27FC236}">
                <a16:creationId xmlns:a16="http://schemas.microsoft.com/office/drawing/2014/main" id="{7DA08E3F-7C2B-4B42-8457-715CD5ACADC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Content Placeholder 4" descr="A close up of a sign&#10;&#10;Description automatically generated">
            <a:extLst>
              <a:ext uri="{FF2B5EF4-FFF2-40B4-BE49-F238E27FC236}">
                <a16:creationId xmlns:a16="http://schemas.microsoft.com/office/drawing/2014/main" id="{B988D691-A4C8-4D9B-B5A8-49C7CC53DA18}"/>
              </a:ext>
            </a:extLst>
          </p:cNvPr>
          <p:cNvPicPr>
            <a:picLocks noGrp="1" noChangeAspect="1"/>
          </p:cNvPicPr>
          <p:nvPr>
            <p:ph idx="1"/>
          </p:nvPr>
        </p:nvPicPr>
        <p:blipFill rotWithShape="1">
          <a:blip r:embed="rId3"/>
          <a:srcRect t="29743" r="-1" b="33358"/>
          <a:stretch/>
        </p:blipFill>
        <p:spPr>
          <a:xfrm>
            <a:off x="838200" y="1412471"/>
            <a:ext cx="2852472" cy="4629726"/>
          </a:xfrm>
          <a:prstGeom prst="rect">
            <a:avLst/>
          </a:prstGeom>
          <a:effectLst/>
        </p:spPr>
      </p:pic>
      <p:grpSp>
        <p:nvGrpSpPr>
          <p:cNvPr id="6" name="Group 5">
            <a:extLst>
              <a:ext uri="{FF2B5EF4-FFF2-40B4-BE49-F238E27FC236}">
                <a16:creationId xmlns:a16="http://schemas.microsoft.com/office/drawing/2014/main" id="{21368D46-5787-48E0-8006-91B32934669C}"/>
              </a:ext>
            </a:extLst>
          </p:cNvPr>
          <p:cNvGrpSpPr/>
          <p:nvPr/>
        </p:nvGrpSpPr>
        <p:grpSpPr>
          <a:xfrm>
            <a:off x="4075116" y="587529"/>
            <a:ext cx="7933706" cy="1084735"/>
            <a:chOff x="0" y="2424"/>
            <a:chExt cx="7933706" cy="1084735"/>
          </a:xfrm>
        </p:grpSpPr>
        <p:sp>
          <p:nvSpPr>
            <p:cNvPr id="7" name="Rectangle: Rounded Corners 6">
              <a:extLst>
                <a:ext uri="{FF2B5EF4-FFF2-40B4-BE49-F238E27FC236}">
                  <a16:creationId xmlns:a16="http://schemas.microsoft.com/office/drawing/2014/main" id="{08C1886F-0FAA-42B9-80C5-E97813C0A07C}"/>
                </a:ext>
              </a:extLst>
            </p:cNvPr>
            <p:cNvSpPr/>
            <p:nvPr/>
          </p:nvSpPr>
          <p:spPr>
            <a:xfrm>
              <a:off x="0" y="2424"/>
              <a:ext cx="7933706" cy="1084735"/>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D92650B9-88DC-41BE-B6CA-72CCA5BAFE25}"/>
                </a:ext>
              </a:extLst>
            </p:cNvPr>
            <p:cNvSpPr txBox="1"/>
            <p:nvPr/>
          </p:nvSpPr>
          <p:spPr>
            <a:xfrm>
              <a:off x="52952" y="55376"/>
              <a:ext cx="7827802" cy="978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lang="en-US" sz="2000" dirty="0">
                  <a:solidFill>
                    <a:prstClr val="white"/>
                  </a:solidFill>
                  <a:latin typeface="Calibri" panose="020F0502020204030204"/>
                </a:rPr>
                <a:t>Suicide rates fell by 8.1% for Veteran men &gt;75 years old.</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7CB718A6-5BAF-4367-9E69-BA0E4F56E9F2}"/>
              </a:ext>
            </a:extLst>
          </p:cNvPr>
          <p:cNvGrpSpPr/>
          <p:nvPr/>
        </p:nvGrpSpPr>
        <p:grpSpPr>
          <a:xfrm>
            <a:off x="4075116" y="1872866"/>
            <a:ext cx="7933706" cy="1084735"/>
            <a:chOff x="0" y="2193944"/>
            <a:chExt cx="7933706" cy="1084735"/>
          </a:xfrm>
        </p:grpSpPr>
        <p:sp>
          <p:nvSpPr>
            <p:cNvPr id="13" name="Rectangle: Rounded Corners 12">
              <a:extLst>
                <a:ext uri="{FF2B5EF4-FFF2-40B4-BE49-F238E27FC236}">
                  <a16:creationId xmlns:a16="http://schemas.microsoft.com/office/drawing/2014/main" id="{E9B9E25D-A555-4FAA-810D-22E44DC7FE63}"/>
                </a:ext>
              </a:extLst>
            </p:cNvPr>
            <p:cNvSpPr/>
            <p:nvPr/>
          </p:nvSpPr>
          <p:spPr>
            <a:xfrm>
              <a:off x="0" y="2193944"/>
              <a:ext cx="7933706" cy="1084735"/>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6CF83146-9B74-4223-BE20-BE9621018464}"/>
                </a:ext>
              </a:extLst>
            </p:cNvPr>
            <p:cNvSpPr txBox="1"/>
            <p:nvPr/>
          </p:nvSpPr>
          <p:spPr>
            <a:xfrm>
              <a:off x="52952" y="2261410"/>
              <a:ext cx="7827802" cy="978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From 2001-2021, suicide rates fell for recent Veteran VHA users with diagnoses of Sedative Use Disorder (-40.4%), Depression (-32.9%), PTSD (-27.6%), and Anxiety (-26.9%).</a:t>
              </a:r>
            </a:p>
          </p:txBody>
        </p:sp>
      </p:grpSp>
      <p:grpSp>
        <p:nvGrpSpPr>
          <p:cNvPr id="15" name="Group 14">
            <a:extLst>
              <a:ext uri="{FF2B5EF4-FFF2-40B4-BE49-F238E27FC236}">
                <a16:creationId xmlns:a16="http://schemas.microsoft.com/office/drawing/2014/main" id="{963EDC5D-4248-4ECA-969A-D1CB694173D8}"/>
              </a:ext>
            </a:extLst>
          </p:cNvPr>
          <p:cNvGrpSpPr/>
          <p:nvPr/>
        </p:nvGrpSpPr>
        <p:grpSpPr>
          <a:xfrm>
            <a:off x="4128068" y="3202460"/>
            <a:ext cx="7933706" cy="1084735"/>
            <a:chOff x="0" y="3289704"/>
            <a:chExt cx="7933706" cy="1084735"/>
          </a:xfrm>
        </p:grpSpPr>
        <p:sp>
          <p:nvSpPr>
            <p:cNvPr id="16" name="Rectangle: Rounded Corners 15">
              <a:extLst>
                <a:ext uri="{FF2B5EF4-FFF2-40B4-BE49-F238E27FC236}">
                  <a16:creationId xmlns:a16="http://schemas.microsoft.com/office/drawing/2014/main" id="{3A07FF8A-3956-49E4-BC50-5D81908B724F}"/>
                </a:ext>
              </a:extLst>
            </p:cNvPr>
            <p:cNvSpPr/>
            <p:nvPr/>
          </p:nvSpPr>
          <p:spPr>
            <a:xfrm>
              <a:off x="0" y="3289704"/>
              <a:ext cx="7933706" cy="1084735"/>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E118F834-2592-4214-85D5-7458B1E09C36}"/>
                </a:ext>
              </a:extLst>
            </p:cNvPr>
            <p:cNvSpPr txBox="1"/>
            <p:nvPr/>
          </p:nvSpPr>
          <p:spPr>
            <a:xfrm>
              <a:off x="105904" y="3347760"/>
              <a:ext cx="7827802" cy="978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lang="en-US" sz="2000" dirty="0">
                  <a:solidFill>
                    <a:prstClr val="white"/>
                  </a:solidFill>
                  <a:latin typeface="Calibri" panose="020F0502020204030204"/>
                </a:rPr>
                <a:t>From 2020-2021, among recent Veteran VHA users 55-74 years old, the suicide rate fell by 2.2%</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FA521226-D471-4AA1-B6EE-EA8B1A0FAF8B}"/>
              </a:ext>
            </a:extLst>
          </p:cNvPr>
          <p:cNvGrpSpPr/>
          <p:nvPr/>
        </p:nvGrpSpPr>
        <p:grpSpPr>
          <a:xfrm>
            <a:off x="4147687" y="4532146"/>
            <a:ext cx="7933706" cy="1084735"/>
            <a:chOff x="0" y="4385464"/>
            <a:chExt cx="7933706" cy="1084735"/>
          </a:xfrm>
        </p:grpSpPr>
        <p:sp>
          <p:nvSpPr>
            <p:cNvPr id="22" name="Rectangle: Rounded Corners 21">
              <a:extLst>
                <a:ext uri="{FF2B5EF4-FFF2-40B4-BE49-F238E27FC236}">
                  <a16:creationId xmlns:a16="http://schemas.microsoft.com/office/drawing/2014/main" id="{9339E467-827E-4A5A-959C-D32AB245CF4F}"/>
                </a:ext>
              </a:extLst>
            </p:cNvPr>
            <p:cNvSpPr/>
            <p:nvPr/>
          </p:nvSpPr>
          <p:spPr>
            <a:xfrm>
              <a:off x="0" y="4385464"/>
              <a:ext cx="7933706" cy="1084735"/>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687A8178-AAA5-4427-A448-792DD397E610}"/>
                </a:ext>
              </a:extLst>
            </p:cNvPr>
            <p:cNvSpPr txBox="1"/>
            <p:nvPr/>
          </p:nvSpPr>
          <p:spPr>
            <a:xfrm>
              <a:off x="52952" y="4438416"/>
              <a:ext cx="7827802" cy="978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From 2020-2021, among male recent Veteran VHA users, suicide rates fell by 1.9% for those 18-34 years old.</a:t>
              </a:r>
            </a:p>
          </p:txBody>
        </p:sp>
      </p:grpSp>
    </p:spTree>
    <p:extLst>
      <p:ext uri="{BB962C8B-B14F-4D97-AF65-F5344CB8AC3E}">
        <p14:creationId xmlns:p14="http://schemas.microsoft.com/office/powerpoint/2010/main" val="378640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8BD4-EB5C-4A00-B3D6-87F4F305A5E9}"/>
              </a:ext>
            </a:extLst>
          </p:cNvPr>
          <p:cNvSpPr>
            <a:spLocks noGrp="1"/>
          </p:cNvSpPr>
          <p:nvPr>
            <p:ph type="title"/>
          </p:nvPr>
        </p:nvSpPr>
        <p:spPr/>
        <p:txBody>
          <a:bodyPr>
            <a:normAutofit fontScale="90000"/>
          </a:bodyPr>
          <a:lstStyle/>
          <a:p>
            <a:r>
              <a:rPr lang="en-US" dirty="0"/>
              <a:t>2021 National Veteran Suicide Prevention Annual Report</a:t>
            </a:r>
          </a:p>
        </p:txBody>
      </p:sp>
      <p:sp>
        <p:nvSpPr>
          <p:cNvPr id="3" name="Content Placeholder 2">
            <a:extLst>
              <a:ext uri="{FF2B5EF4-FFF2-40B4-BE49-F238E27FC236}">
                <a16:creationId xmlns:a16="http://schemas.microsoft.com/office/drawing/2014/main" id="{AEFA5EB8-A970-4121-A778-62C54C13F358}"/>
              </a:ext>
            </a:extLst>
          </p:cNvPr>
          <p:cNvSpPr>
            <a:spLocks noGrp="1"/>
          </p:cNvSpPr>
          <p:nvPr>
            <p:ph idx="1"/>
          </p:nvPr>
        </p:nvSpPr>
        <p:spPr>
          <a:xfrm>
            <a:off x="838200" y="1839383"/>
            <a:ext cx="5062870" cy="3519426"/>
          </a:xfrm>
        </p:spPr>
        <p:txBody>
          <a:bodyPr>
            <a:normAutofit fontScale="92500"/>
          </a:bodyPr>
          <a:lstStyle/>
          <a:p>
            <a:r>
              <a:rPr lang="en-US" sz="2200" b="1" dirty="0"/>
              <a:t>Annual Report </a:t>
            </a:r>
          </a:p>
          <a:p>
            <a:pPr lvl="1"/>
            <a:r>
              <a:rPr lang="en-US" sz="2200" dirty="0"/>
              <a:t>Reports on trends in Veteran suicide deaths from 2001-2019</a:t>
            </a:r>
            <a:endParaRPr lang="en-US" sz="2200" strike="sngStrike" dirty="0">
              <a:cs typeface="Calibri"/>
            </a:endParaRPr>
          </a:p>
          <a:p>
            <a:pPr lvl="1"/>
            <a:r>
              <a:rPr lang="en-US" sz="2200" dirty="0"/>
              <a:t>Focuses on suicide counts and rates among various Veteran subpopulations</a:t>
            </a:r>
            <a:endParaRPr lang="en-US" sz="2200" dirty="0">
              <a:cs typeface="Calibri"/>
            </a:endParaRPr>
          </a:p>
          <a:p>
            <a:r>
              <a:rPr lang="en-US" sz="2200" b="1" dirty="0"/>
              <a:t>State Data Sheets</a:t>
            </a:r>
            <a:endParaRPr lang="en-US" sz="2200" b="1" dirty="0">
              <a:cs typeface="Calibri"/>
            </a:endParaRPr>
          </a:p>
          <a:p>
            <a:pPr lvl="1"/>
            <a:r>
              <a:rPr lang="en-US" sz="2200" dirty="0"/>
              <a:t>Examines state-level Veteran suicide deaths and compares to national and regional trends</a:t>
            </a:r>
            <a:endParaRPr lang="en-US" sz="2200" dirty="0">
              <a:cs typeface="Calibri"/>
            </a:endParaRPr>
          </a:p>
          <a:p>
            <a:pPr lvl="1"/>
            <a:r>
              <a:rPr lang="en-US" sz="2200" dirty="0"/>
              <a:t>53 data sheets available for all 50 states, D.C., Puerto Rico, and U.S. territories </a:t>
            </a:r>
            <a:endParaRPr lang="en-US" sz="2200" dirty="0">
              <a:cs typeface="Calibri"/>
            </a:endParaRPr>
          </a:p>
          <a:p>
            <a:endParaRPr lang="en-US" dirty="0"/>
          </a:p>
        </p:txBody>
      </p:sp>
      <p:sp>
        <p:nvSpPr>
          <p:cNvPr id="4" name="Slide Number Placeholder 3">
            <a:extLst>
              <a:ext uri="{FF2B5EF4-FFF2-40B4-BE49-F238E27FC236}">
                <a16:creationId xmlns:a16="http://schemas.microsoft.com/office/drawing/2014/main" id="{713BF55E-A60E-42E9-9B18-8A02C56863E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53B61A9-F238-4547-8BD1-325D4DFE544A}"/>
              </a:ext>
            </a:extLst>
          </p:cNvPr>
          <p:cNvPicPr>
            <a:picLocks noChangeAspect="1"/>
          </p:cNvPicPr>
          <p:nvPr/>
        </p:nvPicPr>
        <p:blipFill>
          <a:blip r:embed="rId2"/>
          <a:stretch>
            <a:fillRect/>
          </a:stretch>
        </p:blipFill>
        <p:spPr>
          <a:xfrm>
            <a:off x="6559753" y="1548479"/>
            <a:ext cx="4176122" cy="3810330"/>
          </a:xfrm>
          <a:prstGeom prst="rect">
            <a:avLst/>
          </a:prstGeom>
        </p:spPr>
      </p:pic>
      <p:sp>
        <p:nvSpPr>
          <p:cNvPr id="7" name="TextBox 6">
            <a:extLst>
              <a:ext uri="{FF2B5EF4-FFF2-40B4-BE49-F238E27FC236}">
                <a16:creationId xmlns:a16="http://schemas.microsoft.com/office/drawing/2014/main" id="{7F23828F-387B-4765-A9E9-6C002E33267C}"/>
              </a:ext>
            </a:extLst>
          </p:cNvPr>
          <p:cNvSpPr txBox="1"/>
          <p:nvPr/>
        </p:nvSpPr>
        <p:spPr>
          <a:xfrm>
            <a:off x="430082" y="5394581"/>
            <a:ext cx="788457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Calibri"/>
              </a:rPr>
              <a:t>Access the reports online: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Calibri"/>
                <a:hlinkClick r:id="rId3"/>
              </a:rPr>
              <a:t>www.mentalhealth.va.gov/mentalhealth/suicide_prevention/data.asp</a:t>
            </a:r>
            <a:endParaRPr kumimoji="0" lang="en-US" sz="1800" b="0" i="1"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407287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BCB512-3D1F-4FF9-99DB-16D23FCFDEC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D12D91-5F71-FE4F-A594-B9667DC21877}"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F497364-2414-4F01-B21C-1357CF4E307D}"/>
              </a:ext>
            </a:extLst>
          </p:cNvPr>
          <p:cNvSpPr txBox="1"/>
          <p:nvPr/>
        </p:nvSpPr>
        <p:spPr>
          <a:xfrm>
            <a:off x="742755" y="4532037"/>
            <a:ext cx="112158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2019, the number of Veteran suicides (6,261) was the lowest since 2007.</a:t>
            </a:r>
          </a:p>
        </p:txBody>
      </p:sp>
      <p:sp>
        <p:nvSpPr>
          <p:cNvPr id="3" name="Rectangle 2">
            <a:extLst>
              <a:ext uri="{FF2B5EF4-FFF2-40B4-BE49-F238E27FC236}">
                <a16:creationId xmlns:a16="http://schemas.microsoft.com/office/drawing/2014/main" id="{1CB471E3-382F-4E65-9A74-56CE1F80B535}"/>
              </a:ext>
            </a:extLst>
          </p:cNvPr>
          <p:cNvSpPr/>
          <p:nvPr/>
        </p:nvSpPr>
        <p:spPr>
          <a:xfrm>
            <a:off x="3147051" y="534180"/>
            <a:ext cx="6645665" cy="6309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00467F"/>
                </a:solidFill>
                <a:effectLst/>
                <a:uLnTx/>
                <a:uFillTx/>
                <a:latin typeface="Calibri" panose="020F0502020204030204"/>
                <a:ea typeface="+mn-ea"/>
                <a:cs typeface="+mn-cs"/>
              </a:rPr>
              <a:t>Veteran Suicide Deaths, 2001-2019</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FF9CAAEE-A64B-4BB1-8CD2-E65BB97B9BED}"/>
              </a:ext>
            </a:extLst>
          </p:cNvPr>
          <p:cNvGraphicFramePr/>
          <p:nvPr/>
        </p:nvGraphicFramePr>
        <p:xfrm>
          <a:off x="544179" y="843618"/>
          <a:ext cx="10905066" cy="5175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840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C02A-C68F-4CBF-B629-7C04DE15CA6F}"/>
              </a:ext>
            </a:extLst>
          </p:cNvPr>
          <p:cNvSpPr>
            <a:spLocks noGrp="1"/>
          </p:cNvSpPr>
          <p:nvPr>
            <p:ph type="title"/>
          </p:nvPr>
        </p:nvSpPr>
        <p:spPr/>
        <p:txBody>
          <a:bodyPr/>
          <a:lstStyle/>
          <a:p>
            <a:r>
              <a:rPr lang="en-US" dirty="0"/>
              <a:t>OKC VA HCS Suicide Prevention Team</a:t>
            </a:r>
          </a:p>
        </p:txBody>
      </p:sp>
      <p:sp>
        <p:nvSpPr>
          <p:cNvPr id="4" name="Slide Number Placeholder 3">
            <a:extLst>
              <a:ext uri="{FF2B5EF4-FFF2-40B4-BE49-F238E27FC236}">
                <a16:creationId xmlns:a16="http://schemas.microsoft.com/office/drawing/2014/main" id="{3178EC3A-D6AB-4BB0-B7F8-B78CF9BD5EC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FF7DD2A-237C-4CEB-A91A-85BC1181F7A3}"/>
              </a:ext>
            </a:extLst>
          </p:cNvPr>
          <p:cNvSpPr txBox="1"/>
          <p:nvPr/>
        </p:nvSpPr>
        <p:spPr>
          <a:xfrm>
            <a:off x="759824" y="1699550"/>
            <a:ext cx="8706394"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Selonda Moseley, LCSW			Leslie Franklin, LCSW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Mental Health Crisis Supervisor		Community Engagement &amp; Partnerships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Alisha Fry, LCSW			VACANT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Suicide Prevention Coordinator		Community Engagement &amp; Partnerships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Charvee Cotrone, LPC			Ilene Harrington, LCSW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Suicide Prevention Clinician		VMET Social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Mary Fortson-Harwell, LCSW</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Suicide Prevention Clinician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Brettina Adams, LCSW</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Suicide Prevention Clinician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Katie Becht Dougherty, LCSW</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Suicide Prevention Clinician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VACANT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panose="020F0502020204030204"/>
              </a:rPr>
              <a:t>Suicide Prevention Clinician</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450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9B6967-D66F-4E3E-AAE4-8437556BBF3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D12D91-5F71-FE4F-A594-B9667DC21877}"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8E33E452-7C4E-45AA-9902-4F1B5F980BDF}"/>
              </a:ext>
            </a:extLst>
          </p:cNvPr>
          <p:cNvGraphicFramePr/>
          <p:nvPr/>
        </p:nvGraphicFramePr>
        <p:xfrm>
          <a:off x="191070" y="136525"/>
          <a:ext cx="11521700" cy="59230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377101D-2CE2-47EC-8B1B-CF5AC1C3A71B}"/>
              </a:ext>
            </a:extLst>
          </p:cNvPr>
          <p:cNvSpPr/>
          <p:nvPr/>
        </p:nvSpPr>
        <p:spPr>
          <a:xfrm>
            <a:off x="998660" y="621994"/>
            <a:ext cx="1035514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67F"/>
                </a:solidFill>
                <a:effectLst/>
                <a:uLnTx/>
                <a:uFillTx/>
                <a:latin typeface="Calibri" panose="020F0502020204030204"/>
                <a:ea typeface="+mn-ea"/>
                <a:cs typeface="+mn-cs"/>
              </a:rPr>
              <a:t>Age and Sex-Adjusted Suicide Rates,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67F"/>
                </a:solidFill>
                <a:effectLst/>
                <a:uLnTx/>
                <a:uFillTx/>
                <a:latin typeface="Calibri" panose="020F0502020204030204"/>
                <a:ea typeface="+mn-ea"/>
                <a:cs typeface="+mn-cs"/>
              </a:rPr>
              <a:t>Veterans and Non-Veteran US Adults, 2001-2019</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190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5F717B-2943-4468-BEFD-16C6D718CAB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a:ln>
                <a:noFill/>
              </a:ln>
              <a:solidFill>
                <a:srgbClr val="03295F"/>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A55A87ED-5AB8-4DD5-A3B3-1212A91AFDEF}"/>
              </a:ext>
            </a:extLst>
          </p:cNvPr>
          <p:cNvGraphicFramePr/>
          <p:nvPr/>
        </p:nvGraphicFramePr>
        <p:xfrm>
          <a:off x="144965" y="576828"/>
          <a:ext cx="11261179" cy="5704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085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74EC-A83F-4435-AB48-BB98D8519FFE}"/>
              </a:ext>
            </a:extLst>
          </p:cNvPr>
          <p:cNvSpPr>
            <a:spLocks noGrp="1"/>
          </p:cNvSpPr>
          <p:nvPr>
            <p:ph type="title"/>
          </p:nvPr>
        </p:nvSpPr>
        <p:spPr>
          <a:xfrm>
            <a:off x="583018" y="886779"/>
            <a:ext cx="10515600" cy="439641"/>
          </a:xfrm>
        </p:spPr>
        <p:txBody>
          <a:bodyPr>
            <a:normAutofit fontScale="90000"/>
          </a:bodyPr>
          <a:lstStyle/>
          <a:p>
            <a:r>
              <a:rPr lang="en-US" sz="3200" b="1" i="0" baseline="0" dirty="0">
                <a:solidFill>
                  <a:srgbClr val="142A5B"/>
                </a:solidFill>
                <a:effectLst/>
                <a:latin typeface="+mn-lt"/>
                <a:cs typeface="Arial" panose="020B0604020202020204" pitchFamily="34" charset="0"/>
              </a:rPr>
              <a:t>Unadjusted Suicide Rates, Veterans, by Race, 2001-2019</a:t>
            </a:r>
            <a:br>
              <a:rPr lang="en-US" sz="3200" b="1" dirty="0">
                <a:solidFill>
                  <a:srgbClr val="142A5B"/>
                </a:solidFill>
                <a:effectLst/>
                <a:latin typeface="+mn-lt"/>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F9E83C25-5A75-421A-BB2D-1019784BB3A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8AAF130D-EABC-4C63-876B-2914AE671BA4}"/>
              </a:ext>
            </a:extLst>
          </p:cNvPr>
          <p:cNvGraphicFramePr>
            <a:graphicFrameLocks noGrp="1"/>
          </p:cNvGraphicFramePr>
          <p:nvPr>
            <p:ph idx="1"/>
          </p:nvPr>
        </p:nvGraphicFramePr>
        <p:xfrm>
          <a:off x="583018" y="1222744"/>
          <a:ext cx="10770782" cy="45478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0260825-8655-490F-8F2B-19E95A0D7776}"/>
              </a:ext>
            </a:extLst>
          </p:cNvPr>
          <p:cNvSpPr txBox="1"/>
          <p:nvPr/>
        </p:nvSpPr>
        <p:spPr>
          <a:xfrm>
            <a:off x="475806" y="5521147"/>
            <a:ext cx="1087799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2019, suicide rates were highest among Veterans who were White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lowest among Veterans who were Black or African American.</a:t>
            </a:r>
          </a:p>
        </p:txBody>
      </p:sp>
    </p:spTree>
    <p:extLst>
      <p:ext uri="{BB962C8B-B14F-4D97-AF65-F5344CB8AC3E}">
        <p14:creationId xmlns:p14="http://schemas.microsoft.com/office/powerpoint/2010/main" val="425097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6F0F6-4A29-430A-A5C1-11DBC070F8AA}"/>
              </a:ext>
            </a:extLst>
          </p:cNvPr>
          <p:cNvSpPr>
            <a:spLocks noGrp="1"/>
          </p:cNvSpPr>
          <p:nvPr>
            <p:ph type="title"/>
          </p:nvPr>
        </p:nvSpPr>
        <p:spPr>
          <a:xfrm>
            <a:off x="838199" y="648294"/>
            <a:ext cx="11027735" cy="691408"/>
          </a:xfrm>
        </p:spPr>
        <p:txBody>
          <a:bodyPr>
            <a:normAutofit fontScale="90000"/>
          </a:bodyPr>
          <a:lstStyle/>
          <a:p>
            <a:r>
              <a:rPr lang="en-US" sz="3200" b="1" dirty="0">
                <a:solidFill>
                  <a:srgbClr val="142A5B"/>
                </a:solidFill>
                <a:cs typeface="Arial" panose="020B0604020202020204" pitchFamily="34" charset="0"/>
              </a:rPr>
              <a:t>Unadjusted Suicide Rates, Veterans, by Hispanic Ethnicity, 2001-2019</a:t>
            </a:r>
            <a:br>
              <a:rPr lang="en-US" sz="3200" b="1" dirty="0">
                <a:solidFill>
                  <a:srgbClr val="142A5B"/>
                </a:solidFill>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14E4EFD9-CF8F-4F6C-AFEB-FF0E3E0FC7F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D996CE23-8937-48AB-A262-6C231B57B61B}"/>
              </a:ext>
            </a:extLst>
          </p:cNvPr>
          <p:cNvGraphicFramePr>
            <a:graphicFrameLocks noGrp="1"/>
          </p:cNvGraphicFramePr>
          <p:nvPr>
            <p:ph idx="1"/>
          </p:nvPr>
        </p:nvGraphicFramePr>
        <p:xfrm>
          <a:off x="838199" y="1339702"/>
          <a:ext cx="10515600" cy="393065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CC7B54C0-8748-4C05-85BB-35369839D775}"/>
              </a:ext>
            </a:extLst>
          </p:cNvPr>
          <p:cNvPicPr>
            <a:picLocks noChangeAspect="1"/>
          </p:cNvPicPr>
          <p:nvPr/>
        </p:nvPicPr>
        <p:blipFill>
          <a:blip r:embed="rId3"/>
          <a:stretch>
            <a:fillRect/>
          </a:stretch>
        </p:blipFill>
        <p:spPr>
          <a:xfrm>
            <a:off x="743260" y="5146065"/>
            <a:ext cx="11217612" cy="499915"/>
          </a:xfrm>
          <a:prstGeom prst="rect">
            <a:avLst/>
          </a:prstGeom>
        </p:spPr>
      </p:pic>
    </p:spTree>
    <p:extLst>
      <p:ext uri="{BB962C8B-B14F-4D97-AF65-F5344CB8AC3E}">
        <p14:creationId xmlns:p14="http://schemas.microsoft.com/office/powerpoint/2010/main" val="168098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EE568C-9A27-4BAA-A336-6F5F4020E40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E5B8ECA-8736-4DCB-83B8-33355B67BD8A}"/>
              </a:ext>
            </a:extLst>
          </p:cNvPr>
          <p:cNvSpPr txBox="1"/>
          <p:nvPr/>
        </p:nvSpPr>
        <p:spPr>
          <a:xfrm>
            <a:off x="729536" y="4807469"/>
            <a:ext cx="110285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Firearms accounted for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70.2%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of male Veteran suicides in 2019 (up from 69.6% in 2018) and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49.8%</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of female Veteran suicides in 2019 (up from 41.1% in 2018).</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16EAE064-70C2-47CD-8A30-204394B359F8}"/>
              </a:ext>
            </a:extLst>
          </p:cNvPr>
          <p:cNvPicPr>
            <a:picLocks noChangeAspect="1"/>
          </p:cNvPicPr>
          <p:nvPr/>
        </p:nvPicPr>
        <p:blipFill>
          <a:blip r:embed="rId3"/>
          <a:stretch>
            <a:fillRect/>
          </a:stretch>
        </p:blipFill>
        <p:spPr>
          <a:xfrm>
            <a:off x="548203" y="1844376"/>
            <a:ext cx="11209889" cy="2400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2C49B18E-795A-42C8-96D8-3859CD6666DB}"/>
              </a:ext>
            </a:extLst>
          </p:cNvPr>
          <p:cNvSpPr txBox="1"/>
          <p:nvPr/>
        </p:nvSpPr>
        <p:spPr>
          <a:xfrm>
            <a:off x="741544" y="722175"/>
            <a:ext cx="1145107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mn-cs"/>
              </a:rPr>
              <a:t>Percentage of Suicide Deaths and Methods Involved, 2019</a:t>
            </a:r>
          </a:p>
        </p:txBody>
      </p:sp>
      <p:pic>
        <p:nvPicPr>
          <p:cNvPr id="2" name="Picture 1">
            <a:extLst>
              <a:ext uri="{FF2B5EF4-FFF2-40B4-BE49-F238E27FC236}">
                <a16:creationId xmlns:a16="http://schemas.microsoft.com/office/drawing/2014/main" id="{B734936D-5788-4CBE-BCEC-9AC2A6ED562A}"/>
              </a:ext>
            </a:extLst>
          </p:cNvPr>
          <p:cNvPicPr>
            <a:picLocks noChangeAspect="1"/>
          </p:cNvPicPr>
          <p:nvPr/>
        </p:nvPicPr>
        <p:blipFill>
          <a:blip r:embed="rId4"/>
          <a:stretch>
            <a:fillRect/>
          </a:stretch>
        </p:blipFill>
        <p:spPr>
          <a:xfrm>
            <a:off x="57147" y="5665034"/>
            <a:ext cx="12192000" cy="536447"/>
          </a:xfrm>
          <a:prstGeom prst="rect">
            <a:avLst/>
          </a:prstGeom>
        </p:spPr>
      </p:pic>
    </p:spTree>
    <p:extLst>
      <p:ext uri="{BB962C8B-B14F-4D97-AF65-F5344CB8AC3E}">
        <p14:creationId xmlns:p14="http://schemas.microsoft.com/office/powerpoint/2010/main" val="173787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FD48-A1E6-471B-BC38-2354E93D1EF2}"/>
              </a:ext>
            </a:extLst>
          </p:cNvPr>
          <p:cNvSpPr>
            <a:spLocks noGrp="1"/>
          </p:cNvSpPr>
          <p:nvPr>
            <p:ph type="title"/>
          </p:nvPr>
        </p:nvSpPr>
        <p:spPr>
          <a:xfrm>
            <a:off x="838200" y="648294"/>
            <a:ext cx="3095847" cy="1051256"/>
          </a:xfrm>
        </p:spPr>
        <p:txBody>
          <a:bodyPr>
            <a:normAutofit fontScale="90000"/>
          </a:bodyPr>
          <a:lstStyle/>
          <a:p>
            <a:r>
              <a:rPr lang="en-US" dirty="0"/>
              <a:t>Anchors of Hope</a:t>
            </a:r>
          </a:p>
        </p:txBody>
      </p:sp>
      <p:sp>
        <p:nvSpPr>
          <p:cNvPr id="4" name="Slide Number Placeholder 3">
            <a:extLst>
              <a:ext uri="{FF2B5EF4-FFF2-40B4-BE49-F238E27FC236}">
                <a16:creationId xmlns:a16="http://schemas.microsoft.com/office/drawing/2014/main" id="{7DA08E3F-7C2B-4B42-8457-715CD5ACADC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Content Placeholder 4" descr="A close up of a sign&#10;&#10;Description automatically generated">
            <a:extLst>
              <a:ext uri="{FF2B5EF4-FFF2-40B4-BE49-F238E27FC236}">
                <a16:creationId xmlns:a16="http://schemas.microsoft.com/office/drawing/2014/main" id="{B988D691-A4C8-4D9B-B5A8-49C7CC53DA18}"/>
              </a:ext>
            </a:extLst>
          </p:cNvPr>
          <p:cNvPicPr>
            <a:picLocks noGrp="1" noChangeAspect="1"/>
          </p:cNvPicPr>
          <p:nvPr>
            <p:ph idx="1"/>
          </p:nvPr>
        </p:nvPicPr>
        <p:blipFill rotWithShape="1">
          <a:blip r:embed="rId3"/>
          <a:srcRect t="29743" r="-1" b="33358"/>
          <a:stretch/>
        </p:blipFill>
        <p:spPr>
          <a:xfrm>
            <a:off x="838200" y="1412471"/>
            <a:ext cx="2852472" cy="4629726"/>
          </a:xfrm>
          <a:prstGeom prst="rect">
            <a:avLst/>
          </a:prstGeom>
          <a:effectLst/>
        </p:spPr>
      </p:pic>
      <p:grpSp>
        <p:nvGrpSpPr>
          <p:cNvPr id="6" name="Group 5">
            <a:extLst>
              <a:ext uri="{FF2B5EF4-FFF2-40B4-BE49-F238E27FC236}">
                <a16:creationId xmlns:a16="http://schemas.microsoft.com/office/drawing/2014/main" id="{21368D46-5787-48E0-8006-91B32934669C}"/>
              </a:ext>
            </a:extLst>
          </p:cNvPr>
          <p:cNvGrpSpPr/>
          <p:nvPr/>
        </p:nvGrpSpPr>
        <p:grpSpPr>
          <a:xfrm>
            <a:off x="4128068" y="534577"/>
            <a:ext cx="7933706" cy="1084735"/>
            <a:chOff x="0" y="2424"/>
            <a:chExt cx="7933706" cy="1084735"/>
          </a:xfrm>
        </p:grpSpPr>
        <p:sp>
          <p:nvSpPr>
            <p:cNvPr id="7" name="Rectangle: Rounded Corners 6">
              <a:extLst>
                <a:ext uri="{FF2B5EF4-FFF2-40B4-BE49-F238E27FC236}">
                  <a16:creationId xmlns:a16="http://schemas.microsoft.com/office/drawing/2014/main" id="{08C1886F-0FAA-42B9-80C5-E97813C0A07C}"/>
                </a:ext>
              </a:extLst>
            </p:cNvPr>
            <p:cNvSpPr/>
            <p:nvPr/>
          </p:nvSpPr>
          <p:spPr>
            <a:xfrm>
              <a:off x="0" y="2424"/>
              <a:ext cx="7933706" cy="1084735"/>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D92650B9-88DC-41BE-B6CA-72CCA5BAFE25}"/>
                </a:ext>
              </a:extLst>
            </p:cNvPr>
            <p:cNvSpPr txBox="1"/>
            <p:nvPr/>
          </p:nvSpPr>
          <p:spPr>
            <a:xfrm>
              <a:off x="52952" y="55376"/>
              <a:ext cx="7827802" cy="978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rPr>
                <a:t>Anchor 1: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399 fewer Veterans died from suicide in 2019 than in 2018.</a:t>
              </a:r>
            </a:p>
          </p:txBody>
        </p:sp>
      </p:grpSp>
      <p:grpSp>
        <p:nvGrpSpPr>
          <p:cNvPr id="9" name="Group 8">
            <a:extLst>
              <a:ext uri="{FF2B5EF4-FFF2-40B4-BE49-F238E27FC236}">
                <a16:creationId xmlns:a16="http://schemas.microsoft.com/office/drawing/2014/main" id="{5C40611E-9E1A-4B5E-9137-ACD0769A2401}"/>
              </a:ext>
            </a:extLst>
          </p:cNvPr>
          <p:cNvGrpSpPr/>
          <p:nvPr/>
        </p:nvGrpSpPr>
        <p:grpSpPr>
          <a:xfrm>
            <a:off x="4128068" y="1658465"/>
            <a:ext cx="7933706" cy="1084735"/>
            <a:chOff x="0" y="1098184"/>
            <a:chExt cx="7933706" cy="1084735"/>
          </a:xfrm>
        </p:grpSpPr>
        <p:sp>
          <p:nvSpPr>
            <p:cNvPr id="10" name="Rectangle: Rounded Corners 9">
              <a:extLst>
                <a:ext uri="{FF2B5EF4-FFF2-40B4-BE49-F238E27FC236}">
                  <a16:creationId xmlns:a16="http://schemas.microsoft.com/office/drawing/2014/main" id="{037E18AF-1183-4DA7-996E-F431298CDADE}"/>
                </a:ext>
              </a:extLst>
            </p:cNvPr>
            <p:cNvSpPr/>
            <p:nvPr/>
          </p:nvSpPr>
          <p:spPr>
            <a:xfrm>
              <a:off x="0" y="1098184"/>
              <a:ext cx="7933706" cy="1084735"/>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79EA67BF-5729-486F-AAEB-DC75DDD9FF54}"/>
                </a:ext>
              </a:extLst>
            </p:cNvPr>
            <p:cNvSpPr txBox="1"/>
            <p:nvPr/>
          </p:nvSpPr>
          <p:spPr>
            <a:xfrm>
              <a:off x="52952" y="1151136"/>
              <a:ext cx="7827802" cy="978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rPr>
                <a:t>Anchor 2</a:t>
              </a: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From 2005 to 2018, identified Veteran suicides increased on average by </a:t>
              </a: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48</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deaths per year. A reversal totaling 399 lives within one year is unprecedented, dating back to 2001.  </a:t>
              </a:r>
            </a:p>
          </p:txBody>
        </p:sp>
      </p:grpSp>
      <p:grpSp>
        <p:nvGrpSpPr>
          <p:cNvPr id="12" name="Group 11">
            <a:extLst>
              <a:ext uri="{FF2B5EF4-FFF2-40B4-BE49-F238E27FC236}">
                <a16:creationId xmlns:a16="http://schemas.microsoft.com/office/drawing/2014/main" id="{7CB718A6-5BAF-4367-9E69-BA0E4F56E9F2}"/>
              </a:ext>
            </a:extLst>
          </p:cNvPr>
          <p:cNvGrpSpPr/>
          <p:nvPr/>
        </p:nvGrpSpPr>
        <p:grpSpPr>
          <a:xfrm>
            <a:off x="4128068" y="2794606"/>
            <a:ext cx="7933706" cy="1084735"/>
            <a:chOff x="0" y="2193944"/>
            <a:chExt cx="7933706" cy="1084735"/>
          </a:xfrm>
        </p:grpSpPr>
        <p:sp>
          <p:nvSpPr>
            <p:cNvPr id="13" name="Rectangle: Rounded Corners 12">
              <a:extLst>
                <a:ext uri="{FF2B5EF4-FFF2-40B4-BE49-F238E27FC236}">
                  <a16:creationId xmlns:a16="http://schemas.microsoft.com/office/drawing/2014/main" id="{E9B9E25D-A555-4FAA-810D-22E44DC7FE63}"/>
                </a:ext>
              </a:extLst>
            </p:cNvPr>
            <p:cNvSpPr/>
            <p:nvPr/>
          </p:nvSpPr>
          <p:spPr>
            <a:xfrm>
              <a:off x="0" y="2193944"/>
              <a:ext cx="7933706" cy="1084735"/>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6CF83146-9B74-4223-BE20-BE9621018464}"/>
                </a:ext>
              </a:extLst>
            </p:cNvPr>
            <p:cNvSpPr txBox="1"/>
            <p:nvPr/>
          </p:nvSpPr>
          <p:spPr>
            <a:xfrm>
              <a:off x="52952" y="2246896"/>
              <a:ext cx="7827802" cy="978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rPr>
                <a:t>Anchor 3: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Decrease in the adjusted suicide rate for Veterans from 2018 to 2019 (7%) was larger than any observed for Veterans 2001 through 2018. Veteran rate of decrease (7.2%) exceeded by four times the</a:t>
              </a: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 non-Veteran</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population decrease (1.8%)</a:t>
              </a:r>
            </a:p>
          </p:txBody>
        </p:sp>
      </p:grpSp>
      <p:grpSp>
        <p:nvGrpSpPr>
          <p:cNvPr id="15" name="Group 14">
            <a:extLst>
              <a:ext uri="{FF2B5EF4-FFF2-40B4-BE49-F238E27FC236}">
                <a16:creationId xmlns:a16="http://schemas.microsoft.com/office/drawing/2014/main" id="{963EDC5D-4248-4ECA-969A-D1CB694173D8}"/>
              </a:ext>
            </a:extLst>
          </p:cNvPr>
          <p:cNvGrpSpPr/>
          <p:nvPr/>
        </p:nvGrpSpPr>
        <p:grpSpPr>
          <a:xfrm>
            <a:off x="4128068" y="3939040"/>
            <a:ext cx="7933706" cy="1084735"/>
            <a:chOff x="0" y="3289704"/>
            <a:chExt cx="7933706" cy="1084735"/>
          </a:xfrm>
        </p:grpSpPr>
        <p:sp>
          <p:nvSpPr>
            <p:cNvPr id="16" name="Rectangle: Rounded Corners 15">
              <a:extLst>
                <a:ext uri="{FF2B5EF4-FFF2-40B4-BE49-F238E27FC236}">
                  <a16:creationId xmlns:a16="http://schemas.microsoft.com/office/drawing/2014/main" id="{3A07FF8A-3956-49E4-BC50-5D81908B724F}"/>
                </a:ext>
              </a:extLst>
            </p:cNvPr>
            <p:cNvSpPr/>
            <p:nvPr/>
          </p:nvSpPr>
          <p:spPr>
            <a:xfrm>
              <a:off x="0" y="3289704"/>
              <a:ext cx="7933706" cy="1084735"/>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E118F834-2592-4214-85D5-7458B1E09C36}"/>
                </a:ext>
              </a:extLst>
            </p:cNvPr>
            <p:cNvSpPr txBox="1"/>
            <p:nvPr/>
          </p:nvSpPr>
          <p:spPr>
            <a:xfrm>
              <a:off x="52952" y="3342656"/>
              <a:ext cx="7827802" cy="978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rPr>
                <a:t>Anchor 4: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There was a nearly 13% one-year (unadjusted) rate decrease for female Veterans, which represents the largest rate decrease for Women Veterans in 17 years</a:t>
              </a: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18" name="Group 17">
            <a:extLst>
              <a:ext uri="{FF2B5EF4-FFF2-40B4-BE49-F238E27FC236}">
                <a16:creationId xmlns:a16="http://schemas.microsoft.com/office/drawing/2014/main" id="{348D32B7-DF91-47C1-9A4F-3DA0FB3C8A0F}"/>
              </a:ext>
            </a:extLst>
          </p:cNvPr>
          <p:cNvGrpSpPr/>
          <p:nvPr/>
        </p:nvGrpSpPr>
        <p:grpSpPr>
          <a:xfrm>
            <a:off x="4128068" y="5076727"/>
            <a:ext cx="7933706" cy="1084735"/>
            <a:chOff x="0" y="4385464"/>
            <a:chExt cx="7933706" cy="1084735"/>
          </a:xfrm>
        </p:grpSpPr>
        <p:sp>
          <p:nvSpPr>
            <p:cNvPr id="19" name="Rectangle: Rounded Corners 18">
              <a:extLst>
                <a:ext uri="{FF2B5EF4-FFF2-40B4-BE49-F238E27FC236}">
                  <a16:creationId xmlns:a16="http://schemas.microsoft.com/office/drawing/2014/main" id="{D7CDB083-A201-45E1-8A83-D2545E6FDBDC}"/>
                </a:ext>
              </a:extLst>
            </p:cNvPr>
            <p:cNvSpPr/>
            <p:nvPr/>
          </p:nvSpPr>
          <p:spPr>
            <a:xfrm>
              <a:off x="0" y="4385464"/>
              <a:ext cx="7933706" cy="1084735"/>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C6795DC3-6648-4DF9-ACB5-909EB8E4B7CE}"/>
                </a:ext>
              </a:extLst>
            </p:cNvPr>
            <p:cNvSpPr txBox="1"/>
            <p:nvPr/>
          </p:nvSpPr>
          <p:spPr>
            <a:xfrm>
              <a:off x="52952" y="4438416"/>
              <a:ext cx="7827802" cy="978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rPr>
                <a:t>Anchor 5: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COVID-19-related data continues to emerge and clarify, but data thus far does not indicate an increase in Veteran suicide-related behaviors. </a:t>
              </a:r>
            </a:p>
          </p:txBody>
        </p:sp>
      </p:grpSp>
    </p:spTree>
    <p:extLst>
      <p:ext uri="{BB962C8B-B14F-4D97-AF65-F5344CB8AC3E}">
        <p14:creationId xmlns:p14="http://schemas.microsoft.com/office/powerpoint/2010/main" val="949673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7257-7FED-4E5C-9908-6D7379E436DB}"/>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2FDD2F1C-5267-4CF9-B9A0-D9CA4F0375F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016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3"/>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3060434"/>
            <a:ext cx="6419088" cy="1077218"/>
          </a:xfrm>
          <a:prstGeom prst="rect">
            <a:avLst/>
          </a:prstGeom>
          <a:noFill/>
        </p:spPr>
        <p:txBody>
          <a:bodyPr wrap="square" rtlCol="0" anchor="ctr">
            <a:spAutoFit/>
          </a:bodyPr>
          <a:lstStyle/>
          <a:p>
            <a:pPr marL="0" marR="0" lvl="0" indent="1588"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Myriad Roman" charset="0"/>
                <a:ea typeface="+mn-ea"/>
                <a:cs typeface="Myriad Roman" charset="0"/>
              </a:rPr>
              <a:t>Asking about suicide may lead to someone taking his or her life.</a:t>
            </a:r>
          </a:p>
        </p:txBody>
      </p:sp>
    </p:spTree>
    <p:extLst>
      <p:ext uri="{BB962C8B-B14F-4D97-AF65-F5344CB8AC3E}">
        <p14:creationId xmlns:p14="http://schemas.microsoft.com/office/powerpoint/2010/main" val="1085452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3"/>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528150"/>
            <a:ext cx="7152894" cy="2554545"/>
          </a:xfrm>
          <a:prstGeom prst="rect">
            <a:avLst/>
          </a:prstGeom>
          <a:noFill/>
        </p:spPr>
        <p:txBody>
          <a:bodyPr wrap="square" rtlCol="0" anchor="ctr">
            <a:spAutoFit/>
          </a:bodyPr>
          <a:lstStyle/>
          <a:p>
            <a:pPr marL="0" marR="0" lvl="0" indent="1588"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Myriad Roman" charset="0"/>
                <a:ea typeface="+mn-ea"/>
                <a:cs typeface="Myriad Roman" charset="0"/>
              </a:rPr>
              <a:t>Asking about suicide does </a:t>
            </a:r>
            <a:r>
              <a:rPr kumimoji="0" lang="en-US" altLang="en-US" sz="3200" b="0" i="0" u="sng" strike="noStrike" kern="1200" cap="none" spc="0" normalizeH="0" baseline="0" noProof="0" dirty="0">
                <a:ln>
                  <a:noFill/>
                </a:ln>
                <a:solidFill>
                  <a:prstClr val="black"/>
                </a:solidFill>
                <a:effectLst/>
                <a:uLnTx/>
                <a:uFillTx/>
                <a:latin typeface="Myriad Roman" charset="0"/>
                <a:ea typeface="+mn-ea"/>
                <a:cs typeface="Myriad Roman" charset="0"/>
              </a:rPr>
              <a:t>not</a:t>
            </a:r>
            <a:r>
              <a:rPr kumimoji="0" lang="en-US" altLang="en-US" sz="3200" b="0" i="0" u="none" strike="noStrike" kern="1200" cap="none" spc="0" normalizeH="0" baseline="0" noProof="0" dirty="0">
                <a:ln>
                  <a:noFill/>
                </a:ln>
                <a:solidFill>
                  <a:prstClr val="black"/>
                </a:solidFill>
                <a:effectLst/>
                <a:uLnTx/>
                <a:uFillTx/>
                <a:latin typeface="Myriad Roman" charset="0"/>
                <a:ea typeface="+mn-ea"/>
                <a:cs typeface="Myriad Roman" charset="0"/>
              </a:rPr>
              <a:t> create suicidal thoughts. The act of asking the question simply gives the Veteran permission to talk about his or her thoughts or feelings. </a:t>
            </a:r>
          </a:p>
        </p:txBody>
      </p:sp>
    </p:spTree>
    <p:extLst>
      <p:ext uri="{BB962C8B-B14F-4D97-AF65-F5344CB8AC3E}">
        <p14:creationId xmlns:p14="http://schemas.microsoft.com/office/powerpoint/2010/main" val="2226438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3060434"/>
            <a:ext cx="6419088" cy="107721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mn-cs"/>
              </a:rPr>
              <a:t>People who talk about suicide are just seeking attention.</a:t>
            </a:r>
          </a:p>
        </p:txBody>
      </p:sp>
    </p:spTree>
    <p:extLst>
      <p:ext uri="{BB962C8B-B14F-4D97-AF65-F5344CB8AC3E}">
        <p14:creationId xmlns:p14="http://schemas.microsoft.com/office/powerpoint/2010/main" val="353239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B899-A7D0-408B-A0FD-08E739881D7C}"/>
              </a:ext>
            </a:extLst>
          </p:cNvPr>
          <p:cNvSpPr>
            <a:spLocks noGrp="1"/>
          </p:cNvSpPr>
          <p:nvPr>
            <p:ph type="title"/>
          </p:nvPr>
        </p:nvSpPr>
        <p:spPr/>
        <p:txBody>
          <a:bodyPr/>
          <a:lstStyle/>
          <a:p>
            <a:r>
              <a:rPr lang="en-US" dirty="0"/>
              <a:t>Facts About Veteran Suicide</a:t>
            </a:r>
          </a:p>
        </p:txBody>
      </p:sp>
      <p:sp>
        <p:nvSpPr>
          <p:cNvPr id="3" name="Slide Number Placeholder 2">
            <a:extLst>
              <a:ext uri="{FF2B5EF4-FFF2-40B4-BE49-F238E27FC236}">
                <a16:creationId xmlns:a16="http://schemas.microsoft.com/office/drawing/2014/main" id="{C762A1BA-B6E9-4E58-B4EA-7DE3A40616A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450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281929"/>
            <a:ext cx="7152894" cy="304698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matter how casually or jokingly said, suicide threats should never be ignored and may indicate serious suicidal feelings. Someone who talks about suicide provides others with an opportunity to intervene before suicidal behaviors occur. </a:t>
            </a:r>
          </a:p>
        </p:txBody>
      </p:sp>
    </p:spTree>
    <p:extLst>
      <p:ext uri="{BB962C8B-B14F-4D97-AF65-F5344CB8AC3E}">
        <p14:creationId xmlns:p14="http://schemas.microsoft.com/office/powerpoint/2010/main" val="3993134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2814213"/>
            <a:ext cx="6419088" cy="1569660"/>
          </a:xfrm>
          <a:prstGeom prst="rect">
            <a:avLst/>
          </a:prstGeom>
          <a:noFill/>
        </p:spPr>
        <p:txBody>
          <a:bodyPr wrap="square" rtlCol="0" anchor="ctr">
            <a:spAutoFit/>
          </a:bodyPr>
          <a:lstStyle/>
          <a:p>
            <a:pPr marL="0" marR="0" lvl="0" indent="1588"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The only one who can really help someone who is suicidal is a mental health counselor or therapist. </a:t>
            </a:r>
          </a:p>
        </p:txBody>
      </p:sp>
    </p:spTree>
    <p:extLst>
      <p:ext uri="{BB962C8B-B14F-4D97-AF65-F5344CB8AC3E}">
        <p14:creationId xmlns:p14="http://schemas.microsoft.com/office/powerpoint/2010/main" val="3574068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528151"/>
            <a:ext cx="7152894" cy="255454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mn-cs"/>
              </a:rPr>
              <a:t>Special training is not required to safely raise the subject of suicide. Helping someone feel included and showing genuine, heartfelt support can also make a big difference during a challenging time. </a:t>
            </a:r>
          </a:p>
        </p:txBody>
      </p:sp>
    </p:spTree>
    <p:extLst>
      <p:ext uri="{BB962C8B-B14F-4D97-AF65-F5344CB8AC3E}">
        <p14:creationId xmlns:p14="http://schemas.microsoft.com/office/powerpoint/2010/main" val="3648328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E6F36-CB11-4D4B-BA55-B864E6419B3B}"/>
              </a:ext>
            </a:extLst>
          </p:cNvPr>
          <p:cNvSpPr>
            <a:spLocks noGrp="1"/>
          </p:cNvSpPr>
          <p:nvPr>
            <p:ph type="title"/>
          </p:nvPr>
        </p:nvSpPr>
        <p:spPr/>
        <p:txBody>
          <a:bodyPr/>
          <a:lstStyle/>
          <a:p>
            <a:r>
              <a:rPr lang="en-US" dirty="0"/>
              <a:t>The Steps of VA S.A.V.E.</a:t>
            </a:r>
          </a:p>
        </p:txBody>
      </p:sp>
      <p:sp>
        <p:nvSpPr>
          <p:cNvPr id="3" name="Slide Number Placeholder 2">
            <a:extLst>
              <a:ext uri="{FF2B5EF4-FFF2-40B4-BE49-F238E27FC236}">
                <a16:creationId xmlns:a16="http://schemas.microsoft.com/office/drawing/2014/main" id="{F1178E8D-4C08-4449-A82A-6572B018123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528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45105" y="648294"/>
            <a:ext cx="8494295" cy="1051256"/>
          </a:xfrm>
        </p:spPr>
        <p:txBody>
          <a:bodyPr/>
          <a:lstStyle/>
          <a:p>
            <a:r>
              <a:rPr lang="en-US" u="sng" dirty="0"/>
              <a:t>S</a:t>
            </a:r>
            <a:r>
              <a:rPr lang="en-US" dirty="0"/>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p:txBody>
          <a:bodyPr>
            <a:noAutofit/>
          </a:bodyPr>
          <a:lstStyle/>
          <a:p>
            <a:pPr marL="0" indent="0">
              <a:buNone/>
            </a:pPr>
            <a:r>
              <a:rPr lang="en-US" sz="2800" dirty="0"/>
              <a:t>Learn to recognize these warning signs:</a:t>
            </a:r>
          </a:p>
          <a:p>
            <a:r>
              <a:rPr lang="en-US" sz="2800" dirty="0"/>
              <a:t>Hopelessness, feeling like there is no way out</a:t>
            </a:r>
          </a:p>
          <a:p>
            <a:r>
              <a:rPr lang="en-US" sz="2800" dirty="0"/>
              <a:t>Anxiety, agitation, sleeplessness, or mood swings</a:t>
            </a:r>
          </a:p>
          <a:p>
            <a:r>
              <a:rPr lang="en-US" sz="2800" dirty="0"/>
              <a:t>Feeling like there is no reason to live</a:t>
            </a:r>
          </a:p>
          <a:p>
            <a:r>
              <a:rPr lang="en-US" sz="2800" dirty="0"/>
              <a:t>Rage or anger</a:t>
            </a:r>
          </a:p>
          <a:p>
            <a:r>
              <a:rPr lang="en-US" sz="2800" dirty="0"/>
              <a:t>Engaging in risky activities without thinking</a:t>
            </a:r>
          </a:p>
          <a:p>
            <a:r>
              <a:rPr lang="en-US" sz="2800" dirty="0"/>
              <a:t>Increasing alcohol or drug use</a:t>
            </a:r>
          </a:p>
          <a:p>
            <a:r>
              <a:rPr lang="en-US" sz="2800" dirty="0"/>
              <a:t>Withdrawing from family and friends</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596899" y="597878"/>
            <a:ext cx="1151304" cy="1151304"/>
          </a:xfrm>
          <a:prstGeom prst="rect">
            <a:avLst/>
          </a:prstGeom>
        </p:spPr>
      </p:pic>
    </p:spTree>
    <p:extLst>
      <p:ext uri="{BB962C8B-B14F-4D97-AF65-F5344CB8AC3E}">
        <p14:creationId xmlns:p14="http://schemas.microsoft.com/office/powerpoint/2010/main" val="881459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79907" y="744656"/>
            <a:ext cx="9224975" cy="1051256"/>
          </a:xfrm>
        </p:spPr>
        <p:txBody>
          <a:bodyPr/>
          <a:lstStyle/>
          <a:p>
            <a:r>
              <a:rPr lang="en-US" u="sng" dirty="0"/>
              <a:t>S</a:t>
            </a:r>
            <a:r>
              <a:rPr lang="en-US" dirty="0"/>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a:xfrm>
            <a:off x="966534" y="3024106"/>
            <a:ext cx="10515600" cy="3930682"/>
          </a:xfrm>
        </p:spPr>
        <p:txBody>
          <a:bodyPr/>
          <a:lstStyle/>
          <a:p>
            <a:endParaRPr lang="en-US" dirty="0"/>
          </a:p>
          <a:p>
            <a:r>
              <a:rPr lang="en-US" sz="2600" dirty="0"/>
              <a:t>Thinking about hurting or killing themselves</a:t>
            </a:r>
          </a:p>
          <a:p>
            <a:r>
              <a:rPr lang="en-US" sz="2600" dirty="0"/>
              <a:t>Looking for ways to die</a:t>
            </a:r>
          </a:p>
          <a:p>
            <a:r>
              <a:rPr lang="en-US" sz="2600" dirty="0"/>
              <a:t>Talking about death, dying, or suicide </a:t>
            </a:r>
          </a:p>
          <a:p>
            <a:r>
              <a:rPr lang="en-US" sz="2600" dirty="0"/>
              <a:t>Self-destructive or risk-taking behavior, especially when it involves alcohol, drugs, or weapons </a:t>
            </a:r>
          </a:p>
          <a:p>
            <a:pPr marL="0" indent="0">
              <a:buNone/>
            </a:pPr>
            <a:endParaRPr lang="en-US"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28603" y="688079"/>
            <a:ext cx="1151304" cy="1151304"/>
          </a:xfrm>
          <a:prstGeom prst="rect">
            <a:avLst/>
          </a:prstGeom>
        </p:spPr>
      </p:pic>
      <p:grpSp>
        <p:nvGrpSpPr>
          <p:cNvPr id="7" name="Group 6">
            <a:extLst>
              <a:ext uri="{FF2B5EF4-FFF2-40B4-BE49-F238E27FC236}">
                <a16:creationId xmlns:a16="http://schemas.microsoft.com/office/drawing/2014/main" id="{9A7CFFE2-710C-47E0-8C8B-708C1B0683AE}"/>
              </a:ext>
            </a:extLst>
          </p:cNvPr>
          <p:cNvGrpSpPr/>
          <p:nvPr/>
        </p:nvGrpSpPr>
        <p:grpSpPr>
          <a:xfrm>
            <a:off x="709866" y="2190437"/>
            <a:ext cx="10515599" cy="1051256"/>
            <a:chOff x="570151" y="1588635"/>
            <a:chExt cx="8003693" cy="681562"/>
          </a:xfrm>
          <a:solidFill>
            <a:srgbClr val="003F72"/>
          </a:solidFill>
        </p:grpSpPr>
        <p:sp>
          <p:nvSpPr>
            <p:cNvPr id="8" name="Snip Single Corner Rectangle 11">
              <a:extLst>
                <a:ext uri="{FF2B5EF4-FFF2-40B4-BE49-F238E27FC236}">
                  <a16:creationId xmlns:a16="http://schemas.microsoft.com/office/drawing/2014/main" id="{508F1D02-3CB4-41EB-B4FE-1005E46FC535}"/>
                </a:ext>
              </a:extLst>
            </p:cNvPr>
            <p:cNvSpPr/>
            <p:nvPr/>
          </p:nvSpPr>
          <p:spPr>
            <a:xfrm>
              <a:off x="570152" y="1588635"/>
              <a:ext cx="8003692" cy="580913"/>
            </a:xfrm>
            <a:prstGeom prst="snip1Rect">
              <a:avLst>
                <a:gd name="adj" fmla="val 0"/>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CFD1E-3966-459C-A71B-5299508748BC}"/>
                </a:ext>
              </a:extLst>
            </p:cNvPr>
            <p:cNvSpPr/>
            <p:nvPr/>
          </p:nvSpPr>
          <p:spPr>
            <a:xfrm>
              <a:off x="570151" y="1752518"/>
              <a:ext cx="8003692" cy="517679"/>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The presence of any of the following signs requires immediate attention</a:t>
              </a: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a:t>
              </a:r>
            </a:p>
          </p:txBody>
        </p:sp>
      </p:grpSp>
    </p:spTree>
    <p:extLst>
      <p:ext uri="{BB962C8B-B14F-4D97-AF65-F5344CB8AC3E}">
        <p14:creationId xmlns:p14="http://schemas.microsoft.com/office/powerpoint/2010/main" val="3040606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818825" y="727469"/>
            <a:ext cx="10515600" cy="1051256"/>
          </a:xfrm>
        </p:spPr>
        <p:txBody>
          <a:bodyPr/>
          <a:lstStyle/>
          <a:p>
            <a:r>
              <a:rPr lang="en-US" u="sng" dirty="0"/>
              <a:t>A</a:t>
            </a:r>
            <a:r>
              <a:rPr lang="en-US" dirty="0"/>
              <a:t>sking the Question</a:t>
            </a:r>
          </a:p>
        </p:txBody>
      </p:sp>
      <p:sp>
        <p:nvSpPr>
          <p:cNvPr id="3" name="Content Placeholder 2">
            <a:extLst>
              <a:ext uri="{FF2B5EF4-FFF2-40B4-BE49-F238E27FC236}">
                <a16:creationId xmlns:a16="http://schemas.microsoft.com/office/drawing/2014/main" id="{388481E8-8482-4A42-A16D-ED3D9537B089}"/>
              </a:ext>
            </a:extLst>
          </p:cNvPr>
          <p:cNvSpPr>
            <a:spLocks noGrp="1"/>
          </p:cNvSpPr>
          <p:nvPr>
            <p:ph idx="1"/>
          </p:nvPr>
        </p:nvSpPr>
        <p:spPr>
          <a:xfrm>
            <a:off x="667521" y="2488935"/>
            <a:ext cx="10515600" cy="3930682"/>
          </a:xfrm>
        </p:spPr>
        <p:txBody>
          <a:bodyPr/>
          <a:lstStyle/>
          <a:p>
            <a:pPr marL="0" indent="0" algn="ctr">
              <a:buNone/>
            </a:pPr>
            <a:r>
              <a:rPr lang="en-US" altLang="en-US" sz="4000" b="1" dirty="0"/>
              <a:t>Know how to ask</a:t>
            </a:r>
          </a:p>
          <a:p>
            <a:pPr marL="0" indent="0" algn="ctr">
              <a:buNone/>
            </a:pPr>
            <a:r>
              <a:rPr lang="en-US" altLang="en-US" sz="4000" b="1" dirty="0"/>
              <a:t> the most important question of all…</a:t>
            </a:r>
          </a:p>
          <a:p>
            <a:pPr marL="0" indent="0">
              <a:buNone/>
            </a:pPr>
            <a:endParaRPr lang="en-US"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67521" y="690687"/>
            <a:ext cx="1151304" cy="1151304"/>
          </a:xfrm>
          <a:prstGeom prst="rect">
            <a:avLst/>
          </a:prstGeom>
        </p:spPr>
      </p:pic>
    </p:spTree>
    <p:extLst>
      <p:ext uri="{BB962C8B-B14F-4D97-AF65-F5344CB8AC3E}">
        <p14:creationId xmlns:p14="http://schemas.microsoft.com/office/powerpoint/2010/main" val="4166102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06458" y="682471"/>
            <a:ext cx="8347885" cy="1051256"/>
          </a:xfrm>
        </p:spPr>
        <p:txBody>
          <a:bodyPr/>
          <a:lstStyle/>
          <a:p>
            <a:r>
              <a:rPr lang="en-US" u="sng" dirty="0"/>
              <a:t>A</a:t>
            </a:r>
            <a:r>
              <a:rPr lang="en-US" dirty="0"/>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755154" y="548246"/>
            <a:ext cx="1151304" cy="1151304"/>
          </a:xfrm>
          <a:prstGeom prst="rect">
            <a:avLst/>
          </a:prstGeom>
        </p:spPr>
      </p:pic>
      <p:grpSp>
        <p:nvGrpSpPr>
          <p:cNvPr id="8" name="Group 7">
            <a:extLst>
              <a:ext uri="{FF2B5EF4-FFF2-40B4-BE49-F238E27FC236}">
                <a16:creationId xmlns:a16="http://schemas.microsoft.com/office/drawing/2014/main" id="{8BED66CB-612E-4037-8F62-3FAA25AA5492}"/>
              </a:ext>
            </a:extLst>
          </p:cNvPr>
          <p:cNvGrpSpPr/>
          <p:nvPr/>
        </p:nvGrpSpPr>
        <p:grpSpPr>
          <a:xfrm>
            <a:off x="1741728" y="2693180"/>
            <a:ext cx="8708544" cy="1668410"/>
            <a:chOff x="-89477" y="2111559"/>
            <a:chExt cx="8708544" cy="948433"/>
          </a:xfrm>
          <a:solidFill>
            <a:srgbClr val="003F72"/>
          </a:solidFill>
        </p:grpSpPr>
        <p:sp>
          <p:nvSpPr>
            <p:cNvPr id="9" name="Snip Single Corner Rectangle 3">
              <a:extLst>
                <a:ext uri="{FF2B5EF4-FFF2-40B4-BE49-F238E27FC236}">
                  <a16:creationId xmlns:a16="http://schemas.microsoft.com/office/drawing/2014/main" id="{34034C81-C393-42AA-AF94-EF4D25994640}"/>
                </a:ext>
              </a:extLst>
            </p:cNvPr>
            <p:cNvSpPr/>
            <p:nvPr/>
          </p:nvSpPr>
          <p:spPr>
            <a:xfrm>
              <a:off x="-89477" y="2111559"/>
              <a:ext cx="8708544" cy="948433"/>
            </a:xfrm>
            <a:prstGeom prst="snip1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A3EE584-D6F0-4658-B23A-D7BF475482DC}"/>
                </a:ext>
              </a:extLst>
            </p:cNvPr>
            <p:cNvSpPr/>
            <p:nvPr/>
          </p:nvSpPr>
          <p:spPr>
            <a:xfrm>
              <a:off x="-89477" y="2342576"/>
              <a:ext cx="8708544" cy="332424"/>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a:ea typeface="Arial" charset="0"/>
                  <a:cs typeface="Calibri" panose="020F0502020204030204" pitchFamily="34" charset="0"/>
                </a:rPr>
                <a:t>“Are you thinking about killing yourself?” </a:t>
              </a:r>
            </a:p>
          </p:txBody>
        </p:sp>
      </p:grpSp>
    </p:spTree>
    <p:extLst>
      <p:ext uri="{BB962C8B-B14F-4D97-AF65-F5344CB8AC3E}">
        <p14:creationId xmlns:p14="http://schemas.microsoft.com/office/powerpoint/2010/main" val="2078264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48203" y="777493"/>
            <a:ext cx="10515600" cy="1051256"/>
          </a:xfrm>
        </p:spPr>
        <p:txBody>
          <a:bodyPr/>
          <a:lstStyle/>
          <a:p>
            <a:r>
              <a:rPr lang="en-US" u="sng" dirty="0"/>
              <a:t>A</a:t>
            </a:r>
            <a:r>
              <a:rPr lang="en-US" dirty="0"/>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596899" y="677445"/>
            <a:ext cx="1151304" cy="1151304"/>
          </a:xfrm>
          <a:prstGeom prst="rect">
            <a:avLst/>
          </a:prstGeom>
        </p:spPr>
      </p:pic>
      <p:graphicFrame>
        <p:nvGraphicFramePr>
          <p:cNvPr id="8" name="Table 7">
            <a:extLst>
              <a:ext uri="{FF2B5EF4-FFF2-40B4-BE49-F238E27FC236}">
                <a16:creationId xmlns:a16="http://schemas.microsoft.com/office/drawing/2014/main" id="{37713B78-AFFD-514E-80DA-4EF84B69D3EF}"/>
              </a:ext>
            </a:extLst>
          </p:cNvPr>
          <p:cNvGraphicFramePr>
            <a:graphicFrameLocks noGrp="1"/>
          </p:cNvGraphicFramePr>
          <p:nvPr/>
        </p:nvGraphicFramePr>
        <p:xfrm>
          <a:off x="1366760" y="1950544"/>
          <a:ext cx="8932272" cy="3904823"/>
        </p:xfrm>
        <a:graphic>
          <a:graphicData uri="http://schemas.openxmlformats.org/drawingml/2006/table">
            <a:tbl>
              <a:tblPr firstRow="1" bandRow="1">
                <a:tableStyleId>{5C22544A-7EE6-4342-B048-85BDC9FD1C3A}</a:tableStyleId>
              </a:tblPr>
              <a:tblGrid>
                <a:gridCol w="4433793">
                  <a:extLst>
                    <a:ext uri="{9D8B030D-6E8A-4147-A177-3AD203B41FA5}">
                      <a16:colId xmlns:a16="http://schemas.microsoft.com/office/drawing/2014/main" val="1405473082"/>
                    </a:ext>
                  </a:extLst>
                </a:gridCol>
                <a:gridCol w="4498479">
                  <a:extLst>
                    <a:ext uri="{9D8B030D-6E8A-4147-A177-3AD203B41FA5}">
                      <a16:colId xmlns:a16="http://schemas.microsoft.com/office/drawing/2014/main" val="2480168158"/>
                    </a:ext>
                  </a:extLst>
                </a:gridCol>
              </a:tblGrid>
              <a:tr h="483454">
                <a:tc>
                  <a:txBody>
                    <a:bodyPr/>
                    <a:lstStyle/>
                    <a:p>
                      <a:r>
                        <a:rPr lang="en-US" sz="2400" dirty="0">
                          <a:latin typeface="Calibri" panose="020F0502020204030204" pitchFamily="34" charset="0"/>
                          <a:cs typeface="Calibri" panose="020F0502020204030204" pitchFamily="34" charset="0"/>
                        </a:rPr>
                        <a:t>Do’s</a:t>
                      </a:r>
                    </a:p>
                  </a:txBody>
                  <a:tcPr>
                    <a:solidFill>
                      <a:srgbClr val="00467F"/>
                    </a:solidFill>
                  </a:tcPr>
                </a:tc>
                <a:tc>
                  <a:txBody>
                    <a:bodyPr/>
                    <a:lstStyle/>
                    <a:p>
                      <a:r>
                        <a:rPr lang="en-US" sz="2400" dirty="0">
                          <a:latin typeface="Calibri" panose="020F0502020204030204" pitchFamily="34" charset="0"/>
                          <a:cs typeface="Calibri" panose="020F0502020204030204" pitchFamily="34" charset="0"/>
                        </a:rPr>
                        <a:t>Don’ts</a:t>
                      </a:r>
                    </a:p>
                  </a:txBody>
                  <a:tcPr>
                    <a:solidFill>
                      <a:srgbClr val="00467F"/>
                    </a:solidFill>
                  </a:tcPr>
                </a:tc>
                <a:extLst>
                  <a:ext uri="{0D108BD9-81ED-4DB2-BD59-A6C34878D82A}">
                    <a16:rowId xmlns:a16="http://schemas.microsoft.com/office/drawing/2014/main" val="1510859325"/>
                  </a:ext>
                </a:extLst>
              </a:tr>
              <a:tr h="1859440">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 </a:t>
                      </a:r>
                      <a:r>
                        <a:rPr lang="en-US" altLang="en-US" sz="2400" dirty="0">
                          <a:latin typeface="Calibri" panose="020F0502020204030204" pitchFamily="34" charset="0"/>
                          <a:cs typeface="Calibri" panose="020F0502020204030204" pitchFamily="34" charset="0"/>
                        </a:rPr>
                        <a:t>ask the question if you’ve identified warning signs or symptoms.</a:t>
                      </a:r>
                    </a:p>
                    <a:p>
                      <a:endParaRPr lang="en-US" sz="2000" dirty="0">
                        <a:latin typeface="Calibri" panose="020F0502020204030204" pitchFamily="34" charset="0"/>
                        <a:cs typeface="Calibri" panose="020F0502020204030204" pitchFamily="34" charset="0"/>
                      </a:endParaRPr>
                    </a:p>
                  </a:txBody>
                  <a:tcPr/>
                </a:tc>
                <a:tc>
                  <a:txBody>
                    <a:bodyPr/>
                    <a:lstStyle/>
                    <a:p>
                      <a:r>
                        <a:rPr lang="en-US" altLang="en-US" sz="2400" b="1" dirty="0">
                          <a:latin typeface="Calibri" panose="020F0502020204030204" pitchFamily="34" charset="0"/>
                          <a:cs typeface="Calibri" panose="020F0502020204030204" pitchFamily="34" charset="0"/>
                        </a:rPr>
                        <a:t>DON’T</a:t>
                      </a:r>
                      <a:r>
                        <a:rPr lang="en-US" altLang="en-US" sz="2400" dirty="0">
                          <a:latin typeface="Calibri" panose="020F0502020204030204" pitchFamily="34" charset="0"/>
                          <a:cs typeface="Calibri" panose="020F0502020204030204" pitchFamily="34" charset="0"/>
                        </a:rPr>
                        <a:t> ask the question as though you are looking for a “no” answer.</a:t>
                      </a:r>
                    </a:p>
                    <a:p>
                      <a:pPr marL="285750" indent="-285750">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“You aren’t thinking of killing yourself, are you?”</a:t>
                      </a: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4857860"/>
                  </a:ext>
                </a:extLst>
              </a:tr>
              <a:tr h="1561929">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 </a:t>
                      </a:r>
                      <a:r>
                        <a:rPr lang="en-US" altLang="en-US" sz="2400" dirty="0">
                          <a:latin typeface="Calibri" panose="020F0502020204030204" pitchFamily="34" charset="0"/>
                          <a:cs typeface="Calibri" panose="020F0502020204030204" pitchFamily="34" charset="0"/>
                        </a:rPr>
                        <a:t>ask the question in a natural  way that flows with the conversation.</a:t>
                      </a:r>
                    </a:p>
                    <a:p>
                      <a:endParaRPr lang="en-US" sz="2000" dirty="0">
                        <a:latin typeface="Calibri" panose="020F0502020204030204" pitchFamily="34" charset="0"/>
                        <a:cs typeface="Calibri" panose="020F0502020204030204" pitchFamily="34" charset="0"/>
                      </a:endParaRPr>
                    </a:p>
                  </a:txBody>
                  <a:tcPr/>
                </a:tc>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DON’T</a:t>
                      </a:r>
                      <a:r>
                        <a:rPr lang="en-US" altLang="en-US" sz="2400" dirty="0">
                          <a:latin typeface="Calibri" panose="020F0502020204030204" pitchFamily="34" charset="0"/>
                          <a:cs typeface="Calibri" panose="020F0502020204030204" pitchFamily="34" charset="0"/>
                        </a:rPr>
                        <a:t> wait to ask the question when someone is halfway out the door.</a:t>
                      </a: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06115603"/>
                  </a:ext>
                </a:extLst>
              </a:tr>
            </a:tbl>
          </a:graphicData>
        </a:graphic>
      </p:graphicFrame>
    </p:spTree>
    <p:extLst>
      <p:ext uri="{BB962C8B-B14F-4D97-AF65-F5344CB8AC3E}">
        <p14:creationId xmlns:p14="http://schemas.microsoft.com/office/powerpoint/2010/main" val="4211472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dirty="0"/>
              <a:t>V</a:t>
            </a:r>
            <a:r>
              <a:rPr lang="en-US" dirty="0"/>
              <a:t>alidate the Veteran’s Experience</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2069478"/>
            <a:ext cx="10515600" cy="3930682"/>
          </a:xfrm>
        </p:spPr>
        <p:txBody>
          <a:bodyPr>
            <a:normAutofit/>
          </a:bodyPr>
          <a:lstStyle/>
          <a:p>
            <a:r>
              <a:rPr lang="en-US" altLang="en-US" sz="2800" dirty="0"/>
              <a:t>Talk openly about suicide. Be willing to listen and allow the Veteran to express his or her feelings.</a:t>
            </a:r>
          </a:p>
          <a:p>
            <a:r>
              <a:rPr lang="en-US" altLang="en-US" sz="2800" dirty="0"/>
              <a:t>Recognize that the situation is serious.</a:t>
            </a:r>
          </a:p>
          <a:p>
            <a:r>
              <a:rPr lang="en-US" altLang="en-US" sz="2800" dirty="0"/>
              <a:t>Do not pass judgment.</a:t>
            </a:r>
          </a:p>
          <a:p>
            <a:r>
              <a:rPr lang="en-US" altLang="en-US" sz="2800" dirty="0"/>
              <a:t>Reassure the Veteran that help is </a:t>
            </a:r>
          </a:p>
          <a:p>
            <a:pPr marL="0" indent="0">
              <a:buNone/>
            </a:pPr>
            <a:r>
              <a:rPr lang="en-US" altLang="en-US" sz="2800" dirty="0"/>
              <a:t>    available. </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pic>
        <p:nvPicPr>
          <p:cNvPr id="11" name="Picture 10">
            <a:extLst>
              <a:ext uri="{FF2B5EF4-FFF2-40B4-BE49-F238E27FC236}">
                <a16:creationId xmlns:a16="http://schemas.microsoft.com/office/drawing/2014/main" id="{CD238801-794C-D541-8B96-A87419712B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6109" y="2893484"/>
            <a:ext cx="4048072" cy="2698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113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E51E-8447-4CDD-BF16-624FF3FD6B44}"/>
              </a:ext>
            </a:extLst>
          </p:cNvPr>
          <p:cNvSpPr>
            <a:spLocks noGrp="1"/>
          </p:cNvSpPr>
          <p:nvPr>
            <p:ph type="title"/>
          </p:nvPr>
        </p:nvSpPr>
        <p:spPr>
          <a:xfrm>
            <a:off x="489098" y="660454"/>
            <a:ext cx="10515600" cy="1051256"/>
          </a:xfrm>
        </p:spPr>
        <p:txBody>
          <a:bodyPr/>
          <a:lstStyle/>
          <a:p>
            <a:r>
              <a:rPr lang="en-US" dirty="0"/>
              <a:t>Suicide is a National Public Health Issue</a:t>
            </a:r>
          </a:p>
        </p:txBody>
      </p:sp>
      <p:sp>
        <p:nvSpPr>
          <p:cNvPr id="3" name="Content Placeholder 2">
            <a:extLst>
              <a:ext uri="{FF2B5EF4-FFF2-40B4-BE49-F238E27FC236}">
                <a16:creationId xmlns:a16="http://schemas.microsoft.com/office/drawing/2014/main" id="{7CDC10E0-1FB3-47A6-B733-6556CFD2D508}"/>
              </a:ext>
            </a:extLst>
          </p:cNvPr>
          <p:cNvSpPr>
            <a:spLocks noGrp="1"/>
          </p:cNvSpPr>
          <p:nvPr>
            <p:ph idx="1"/>
          </p:nvPr>
        </p:nvSpPr>
        <p:spPr>
          <a:xfrm>
            <a:off x="489098" y="1903228"/>
            <a:ext cx="10994065" cy="4157330"/>
          </a:xfrm>
        </p:spPr>
        <p:txBody>
          <a:bodyPr>
            <a:normAutofit fontScale="85000" lnSpcReduction="20000"/>
          </a:bodyPr>
          <a:lstStyle/>
          <a:p>
            <a:r>
              <a:rPr lang="en-US" sz="3200" dirty="0"/>
              <a:t>Suicide is a national issue, affecting both the Veteran and general population. </a:t>
            </a:r>
          </a:p>
          <a:p>
            <a:pPr marL="0" indent="0">
              <a:buNone/>
            </a:pPr>
            <a:endParaRPr lang="en-US" sz="3200" dirty="0"/>
          </a:p>
          <a:p>
            <a:r>
              <a:rPr lang="en-US" sz="3200" dirty="0"/>
              <a:t>Coronavirus Disease 2019 (COVID-19) pandemic has also placed additional strain on our Nation and on individuals and communities.</a:t>
            </a:r>
          </a:p>
          <a:p>
            <a:pPr marL="0" indent="0">
              <a:buNone/>
            </a:pPr>
            <a:endParaRPr lang="en-US" sz="3200" dirty="0"/>
          </a:p>
          <a:p>
            <a:pPr>
              <a:spcBef>
                <a:spcPts val="600"/>
              </a:spcBef>
              <a:spcAft>
                <a:spcPts val="1200"/>
              </a:spcAft>
            </a:pPr>
            <a:r>
              <a:rPr lang="en-US" sz="3200" dirty="0"/>
              <a:t>Suicide is a complex issue, with no single cause.</a:t>
            </a:r>
          </a:p>
          <a:p>
            <a:pPr marL="0" indent="0">
              <a:spcBef>
                <a:spcPts val="600"/>
              </a:spcBef>
              <a:spcAft>
                <a:spcPts val="1200"/>
              </a:spcAft>
              <a:buNone/>
            </a:pPr>
            <a:endParaRPr lang="en-US" sz="3200" dirty="0"/>
          </a:p>
          <a:p>
            <a:pPr>
              <a:spcBef>
                <a:spcPts val="600"/>
              </a:spcBef>
              <a:spcAft>
                <a:spcPts val="1200"/>
              </a:spcAft>
            </a:pPr>
            <a:r>
              <a:rPr lang="en-US" sz="3200" dirty="0"/>
              <a:t>Suicide is often the result of a complex interaction of risk and protective factors at the individual, community, and societal levels.  </a:t>
            </a:r>
          </a:p>
          <a:p>
            <a:pPr>
              <a:spcBef>
                <a:spcPts val="600"/>
              </a:spcBef>
              <a:spcAft>
                <a:spcPts val="1200"/>
              </a:spcAft>
            </a:pPr>
            <a:endParaRPr lang="en-US" sz="3200" dirty="0">
              <a:latin typeface="Calibri" panose="020F0502020204030204" pitchFamily="34" charset="0"/>
              <a:cs typeface="Arial" panose="020B0604020202020204" pitchFamily="34" charset="0"/>
            </a:endParaRPr>
          </a:p>
          <a:p>
            <a:pPr marL="0" indent="0">
              <a:spcBef>
                <a:spcPts val="600"/>
              </a:spcBef>
              <a:spcAft>
                <a:spcPts val="1200"/>
              </a:spcAft>
              <a:buNone/>
            </a:pPr>
            <a:endParaRPr lang="en-US" sz="2800" dirty="0"/>
          </a:p>
        </p:txBody>
      </p:sp>
    </p:spTree>
    <p:extLst>
      <p:ext uri="{BB962C8B-B14F-4D97-AF65-F5344CB8AC3E}">
        <p14:creationId xmlns:p14="http://schemas.microsoft.com/office/powerpoint/2010/main" val="695945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normAutofit/>
          </a:bodyPr>
          <a:lstStyle/>
          <a:p>
            <a:r>
              <a:rPr lang="en-US" u="sng" dirty="0"/>
              <a:t>E</a:t>
            </a:r>
            <a:r>
              <a:rPr lang="en-US" dirty="0"/>
              <a:t>ncourage Treatment and </a:t>
            </a:r>
            <a:r>
              <a:rPr lang="en-US" u="sng" dirty="0"/>
              <a:t>E</a:t>
            </a:r>
            <a:r>
              <a:rPr lang="en-US" dirty="0"/>
              <a:t>xpedite Getting Help</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2072043"/>
            <a:ext cx="10515600" cy="3930682"/>
          </a:xfrm>
        </p:spPr>
        <p:txBody>
          <a:bodyPr>
            <a:normAutofit/>
          </a:bodyPr>
          <a:lstStyle/>
          <a:p>
            <a:r>
              <a:rPr lang="en-US" altLang="en-US" sz="2800" dirty="0"/>
              <a:t>What should I do if I think someone is suicidal?</a:t>
            </a:r>
          </a:p>
          <a:p>
            <a:pPr lvl="1"/>
            <a:r>
              <a:rPr lang="en-US" altLang="en-US" sz="2400" dirty="0"/>
              <a:t>Don’t keep the Veteran’s suicidal behavior a secret.</a:t>
            </a:r>
          </a:p>
          <a:p>
            <a:pPr lvl="1"/>
            <a:r>
              <a:rPr lang="en-US" altLang="en-US" sz="2400" dirty="0"/>
              <a:t>Do not leave him or her alone.</a:t>
            </a:r>
          </a:p>
          <a:p>
            <a:pPr lvl="1"/>
            <a:r>
              <a:rPr lang="en-US" altLang="en-US" sz="2400" dirty="0"/>
              <a:t>Try to get the person to seek immediate help from his or her doctor or the nearest hospital emergency room.</a:t>
            </a:r>
          </a:p>
          <a:p>
            <a:pPr lvl="1"/>
            <a:r>
              <a:rPr lang="en-US" altLang="en-US" sz="2400" dirty="0"/>
              <a:t>Call 911.</a:t>
            </a:r>
          </a:p>
          <a:p>
            <a:r>
              <a:rPr lang="en-US" altLang="en-US" sz="2800" dirty="0"/>
              <a:t>Reassure the Veteran that help is available.</a:t>
            </a:r>
          </a:p>
          <a:p>
            <a:r>
              <a:rPr lang="en-US" altLang="en-US" sz="2800" dirty="0"/>
              <a:t>Call the Veterans Crisis Line at </a:t>
            </a:r>
            <a:r>
              <a:rPr lang="en-US" altLang="en-US" sz="2800" b="1" dirty="0">
                <a:solidFill>
                  <a:srgbClr val="003F72"/>
                </a:solidFill>
              </a:rPr>
              <a:t>1-800-273-8255 and Press 1</a:t>
            </a:r>
            <a:r>
              <a:rPr lang="en-US" altLang="en-US" sz="2800" dirty="0">
                <a:solidFill>
                  <a:srgbClr val="003F72"/>
                </a:solidFill>
              </a:rPr>
              <a:t>.</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838200" y="618163"/>
            <a:ext cx="1151304" cy="1151304"/>
          </a:xfrm>
          <a:prstGeom prst="rect">
            <a:avLst/>
          </a:prstGeom>
        </p:spPr>
      </p:pic>
    </p:spTree>
    <p:extLst>
      <p:ext uri="{BB962C8B-B14F-4D97-AF65-F5344CB8AC3E}">
        <p14:creationId xmlns:p14="http://schemas.microsoft.com/office/powerpoint/2010/main" val="2082908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1065042" cy="1051256"/>
          </a:xfrm>
        </p:spPr>
        <p:txBody>
          <a:bodyPr>
            <a:normAutofit/>
          </a:bodyPr>
          <a:lstStyle/>
          <a:p>
            <a:r>
              <a:rPr lang="en-US" dirty="0"/>
              <a:t>When Talking with a Veteran at Risk for Suicide</a:t>
            </a:r>
          </a:p>
        </p:txBody>
      </p:sp>
      <p:sp>
        <p:nvSpPr>
          <p:cNvPr id="3" name="Content Placeholder 2"/>
          <p:cNvSpPr>
            <a:spLocks noGrp="1"/>
          </p:cNvSpPr>
          <p:nvPr>
            <p:ph idx="1"/>
          </p:nvPr>
        </p:nvSpPr>
        <p:spPr/>
        <p:txBody>
          <a:bodyPr>
            <a:normAutofit fontScale="92500" lnSpcReduction="10000"/>
          </a:bodyPr>
          <a:lstStyle/>
          <a:p>
            <a:pPr>
              <a:spcBef>
                <a:spcPts val="1200"/>
              </a:spcBef>
            </a:pPr>
            <a:r>
              <a:rPr lang="en-US" sz="2400" dirty="0"/>
              <a:t>Remain calm.</a:t>
            </a:r>
          </a:p>
          <a:p>
            <a:pPr>
              <a:spcBef>
                <a:spcPts val="1200"/>
              </a:spcBef>
            </a:pPr>
            <a:r>
              <a:rPr lang="en-US" sz="2400" dirty="0"/>
              <a:t>Listen more than you speak.</a:t>
            </a:r>
          </a:p>
          <a:p>
            <a:pPr>
              <a:spcBef>
                <a:spcPts val="1200"/>
              </a:spcBef>
            </a:pPr>
            <a:r>
              <a:rPr lang="en-US" sz="2400" dirty="0"/>
              <a:t>Maintain eye contact.</a:t>
            </a:r>
          </a:p>
          <a:p>
            <a:pPr>
              <a:spcBef>
                <a:spcPts val="1200"/>
              </a:spcBef>
            </a:pPr>
            <a:r>
              <a:rPr lang="en-US" sz="2400" dirty="0"/>
              <a:t>Act with confidence.</a:t>
            </a:r>
          </a:p>
          <a:p>
            <a:pPr>
              <a:spcBef>
                <a:spcPts val="1200"/>
              </a:spcBef>
            </a:pPr>
            <a:r>
              <a:rPr lang="en-US" sz="2400" dirty="0"/>
              <a:t>Do not argue.</a:t>
            </a:r>
          </a:p>
          <a:p>
            <a:pPr>
              <a:spcBef>
                <a:spcPts val="1200"/>
              </a:spcBef>
            </a:pPr>
            <a:r>
              <a:rPr lang="en-US" sz="2400" dirty="0"/>
              <a:t>Use open body language.</a:t>
            </a:r>
          </a:p>
          <a:p>
            <a:pPr>
              <a:spcBef>
                <a:spcPts val="1200"/>
              </a:spcBef>
            </a:pPr>
            <a:r>
              <a:rPr lang="en-US" sz="2400" dirty="0"/>
              <a:t>Limit questions — let the Veteran do the talking.</a:t>
            </a:r>
          </a:p>
          <a:p>
            <a:pPr>
              <a:spcBef>
                <a:spcPts val="1200"/>
              </a:spcBef>
            </a:pPr>
            <a:r>
              <a:rPr lang="en-US" sz="2400" dirty="0"/>
              <a:t>Use supportive, encouraging comments.</a:t>
            </a:r>
          </a:p>
          <a:p>
            <a:pPr>
              <a:spcBef>
                <a:spcPts val="1200"/>
              </a:spcBef>
            </a:pPr>
            <a:r>
              <a:rPr lang="en-US" sz="2400" dirty="0"/>
              <a:t>Be honest — let the Veteran know that there are no quick solutions, but help is available.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4ED5-8584-4569-99DC-83C7EA8337AD}"/>
              </a:ext>
            </a:extLst>
          </p:cNvPr>
          <p:cNvSpPr>
            <a:spLocks noGrp="1"/>
          </p:cNvSpPr>
          <p:nvPr>
            <p:ph type="title"/>
          </p:nvPr>
        </p:nvSpPr>
        <p:spPr/>
        <p:txBody>
          <a:bodyPr/>
          <a:lstStyle/>
          <a:p>
            <a:r>
              <a:rPr lang="en-US" dirty="0"/>
              <a:t>Suicide Prevention is Everyone’s Business</a:t>
            </a:r>
          </a:p>
        </p:txBody>
      </p:sp>
      <p:sp>
        <p:nvSpPr>
          <p:cNvPr id="4" name="Slide Number Placeholder 3">
            <a:extLst>
              <a:ext uri="{FF2B5EF4-FFF2-40B4-BE49-F238E27FC236}">
                <a16:creationId xmlns:a16="http://schemas.microsoft.com/office/drawing/2014/main" id="{7C118A7F-A97C-4BB7-94D3-7FE9744D131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2A6624A7-233B-429B-B23A-6EE4B28D89F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66794" y="1839913"/>
            <a:ext cx="5458412" cy="3930650"/>
          </a:xfrm>
          <a:prstGeom prst="rect">
            <a:avLst/>
          </a:prstGeom>
        </p:spPr>
      </p:pic>
    </p:spTree>
    <p:extLst>
      <p:ext uri="{BB962C8B-B14F-4D97-AF65-F5344CB8AC3E}">
        <p14:creationId xmlns:p14="http://schemas.microsoft.com/office/powerpoint/2010/main" val="1845834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6DB896-DF6A-42B0-8E2A-363EBDCD9CA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AB6D7CD-CA68-4064-B206-4C3141D8D01A}"/>
              </a:ext>
            </a:extLst>
          </p:cNvPr>
          <p:cNvSpPr>
            <a:spLocks noGrp="1"/>
          </p:cNvSpPr>
          <p:nvPr>
            <p:ph type="title"/>
          </p:nvPr>
        </p:nvSpPr>
        <p:spPr>
          <a:xfrm>
            <a:off x="904875" y="3317875"/>
            <a:ext cx="7639050" cy="771525"/>
          </a:xfrm>
        </p:spPr>
        <p:txBody>
          <a:bodyPr>
            <a:normAutofit/>
          </a:bodyPr>
          <a:lstStyle/>
          <a:p>
            <a:r>
              <a:rPr lang="en-US" dirty="0"/>
              <a:t>Lethal Means Safety</a:t>
            </a:r>
            <a:endParaRPr lang="en-US" dirty="0">
              <a:cs typeface="Calibri"/>
            </a:endParaRPr>
          </a:p>
        </p:txBody>
      </p:sp>
    </p:spTree>
    <p:extLst>
      <p:ext uri="{BB962C8B-B14F-4D97-AF65-F5344CB8AC3E}">
        <p14:creationId xmlns:p14="http://schemas.microsoft.com/office/powerpoint/2010/main" val="281614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E07F-366D-4E08-8639-F0C773677FB3}"/>
              </a:ext>
            </a:extLst>
          </p:cNvPr>
          <p:cNvSpPr>
            <a:spLocks noGrp="1"/>
          </p:cNvSpPr>
          <p:nvPr>
            <p:ph type="title"/>
          </p:nvPr>
        </p:nvSpPr>
        <p:spPr/>
        <p:txBody>
          <a:bodyPr/>
          <a:lstStyle/>
          <a:p>
            <a:r>
              <a:rPr lang="en-US" dirty="0"/>
              <a:t>What is Lethal Means Safety?</a:t>
            </a:r>
          </a:p>
        </p:txBody>
      </p:sp>
      <p:sp>
        <p:nvSpPr>
          <p:cNvPr id="3" name="Content Placeholder 2">
            <a:extLst>
              <a:ext uri="{FF2B5EF4-FFF2-40B4-BE49-F238E27FC236}">
                <a16:creationId xmlns:a16="http://schemas.microsoft.com/office/drawing/2014/main" id="{0C38D748-CB48-454D-9B3D-9B094E26F265}"/>
              </a:ext>
            </a:extLst>
          </p:cNvPr>
          <p:cNvSpPr>
            <a:spLocks noGrp="1"/>
          </p:cNvSpPr>
          <p:nvPr>
            <p:ph idx="1"/>
          </p:nvPr>
        </p:nvSpPr>
        <p:spPr/>
        <p:txBody>
          <a:bodyPr>
            <a:normAutofit/>
          </a:bodyPr>
          <a:lstStyle/>
          <a:p>
            <a:pPr>
              <a:buClr>
                <a:srgbClr val="0194D3"/>
              </a:buClr>
            </a:pPr>
            <a:r>
              <a:rPr lang="en-US" sz="2800" dirty="0"/>
              <a:t>In the context of suicide prevention, safe storage of lethal means is any action that builds in time and space between a suicidal impulse and the ability to harm oneself.</a:t>
            </a:r>
          </a:p>
          <a:p>
            <a:pPr marL="0" indent="0">
              <a:buClr>
                <a:srgbClr val="0194D3"/>
              </a:buClr>
              <a:buNone/>
            </a:pPr>
            <a:endParaRPr lang="en-US" sz="2800" dirty="0"/>
          </a:p>
          <a:p>
            <a:pPr>
              <a:buClr>
                <a:srgbClr val="0194D3"/>
              </a:buClr>
            </a:pPr>
            <a:r>
              <a:rPr lang="en-US" sz="2800" dirty="0"/>
              <a:t>Effective lethal means safety education and counseling is collaborative and Veteran-centered. It respects the important role that firearms and medications may play in Veterans’ lives and is consistent with their values and priorities.</a:t>
            </a:r>
          </a:p>
          <a:p>
            <a:endParaRPr lang="en-US" sz="2400" dirty="0"/>
          </a:p>
        </p:txBody>
      </p:sp>
      <p:sp>
        <p:nvSpPr>
          <p:cNvPr id="4" name="Slide Number Placeholder 3">
            <a:extLst>
              <a:ext uri="{FF2B5EF4-FFF2-40B4-BE49-F238E27FC236}">
                <a16:creationId xmlns:a16="http://schemas.microsoft.com/office/drawing/2014/main" id="{304BEB79-070B-47F8-A6F2-DC26425E213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719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9335"/>
          <a:stretch/>
        </p:blipFill>
        <p:spPr>
          <a:xfrm>
            <a:off x="6400486" y="1951038"/>
            <a:ext cx="5606512" cy="3481274"/>
          </a:xfrm>
          <a:prstGeom prst="rect">
            <a:avLst/>
          </a:prstGeom>
          <a:ln>
            <a:noFill/>
          </a:ln>
          <a:effectLst>
            <a:outerShdw blurRad="292100" dist="139700" dir="2700000" algn="tl" rotWithShape="0">
              <a:srgbClr val="333333">
                <a:alpha val="65000"/>
              </a:srgbClr>
            </a:outerShdw>
          </a:effectLst>
        </p:spPr>
      </p:pic>
      <p:sp>
        <p:nvSpPr>
          <p:cNvPr id="506" name="Freeform 505"/>
          <p:cNvSpPr/>
          <p:nvPr/>
        </p:nvSpPr>
        <p:spPr>
          <a:xfrm>
            <a:off x="8000210" y="276008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BAC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29"/>
          <p:cNvSpPr>
            <a:spLocks/>
          </p:cNvSpPr>
          <p:nvPr/>
        </p:nvSpPr>
        <p:spPr bwMode="auto">
          <a:xfrm>
            <a:off x="7921119" y="3495213"/>
            <a:ext cx="26651" cy="18663"/>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sp>
        <p:nvSpPr>
          <p:cNvPr id="113" name="Line 48"/>
          <p:cNvSpPr>
            <a:spLocks noChangeShapeType="1"/>
          </p:cNvSpPr>
          <p:nvPr/>
        </p:nvSpPr>
        <p:spPr bwMode="auto">
          <a:xfrm>
            <a:off x="6191388" y="3193964"/>
            <a:ext cx="0" cy="0"/>
          </a:xfrm>
          <a:prstGeom prst="line">
            <a:avLst/>
          </a:prstGeom>
          <a:solidFill>
            <a:schemeClr val="accent1"/>
          </a:solidFill>
          <a:ln w="19050">
            <a:solidFill>
              <a:srgbClr val="1C2632"/>
            </a:solidFill>
            <a:round/>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sp>
        <p:nvSpPr>
          <p:cNvPr id="114" name="Line 49"/>
          <p:cNvSpPr>
            <a:spLocks noChangeShapeType="1"/>
          </p:cNvSpPr>
          <p:nvPr/>
        </p:nvSpPr>
        <p:spPr bwMode="auto">
          <a:xfrm>
            <a:off x="6191388" y="3193964"/>
            <a:ext cx="0" cy="0"/>
          </a:xfrm>
          <a:prstGeom prst="line">
            <a:avLst/>
          </a:pr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pic>
        <p:nvPicPr>
          <p:cNvPr id="7" name="Picture 6">
            <a:extLst>
              <a:ext uri="{FF2B5EF4-FFF2-40B4-BE49-F238E27FC236}">
                <a16:creationId xmlns:a16="http://schemas.microsoft.com/office/drawing/2014/main" id="{3381C9EC-9959-6E49-A218-5BAF99CCA567}"/>
              </a:ext>
            </a:extLst>
          </p:cNvPr>
          <p:cNvPicPr>
            <a:picLocks noChangeAspect="1"/>
          </p:cNvPicPr>
          <p:nvPr/>
        </p:nvPicPr>
        <p:blipFill rotWithShape="1">
          <a:blip r:embed="rId4"/>
          <a:srcRect l="7469" r="11306"/>
          <a:stretch/>
        </p:blipFill>
        <p:spPr>
          <a:xfrm>
            <a:off x="414248" y="2132526"/>
            <a:ext cx="6032484" cy="311829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14248" y="610334"/>
            <a:ext cx="10592841"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Most Suicidal Crises are Brief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Time from Decision to Action &lt; 1 hour</a:t>
            </a:r>
          </a:p>
        </p:txBody>
      </p:sp>
      <p:sp>
        <p:nvSpPr>
          <p:cNvPr id="12" name="TextBox 11"/>
          <p:cNvSpPr txBox="1"/>
          <p:nvPr/>
        </p:nvSpPr>
        <p:spPr>
          <a:xfrm>
            <a:off x="6400486" y="5637155"/>
            <a:ext cx="39332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CDC WISQARS and US Dept. of Veterans Affairs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https://www.mirecc.va.gov/lethalmeanssafety/facts/</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376674" y="5387500"/>
            <a:ext cx="4470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Simon, T.R., Swann, A.C., Powell, K.E., Potter, L.B., Kresnow, M., and O’Carroll, P.W.  Characteristics of Impulsive Suicide Attempts and Attempters. SLTB. 2001; 32(supp):49-59.</a:t>
            </a:r>
          </a:p>
        </p:txBody>
      </p:sp>
      <p:sp>
        <p:nvSpPr>
          <p:cNvPr id="20" name="Slide Number Placeholder 3">
            <a:extLst>
              <a:ext uri="{FF2B5EF4-FFF2-40B4-BE49-F238E27FC236}">
                <a16:creationId xmlns:a16="http://schemas.microsoft.com/office/drawing/2014/main" id="{E09DB054-1460-344E-9A31-28064B7B8221}"/>
              </a:ext>
            </a:extLst>
          </p:cNvPr>
          <p:cNvSpPr>
            <a:spLocks noGrp="1"/>
          </p:cNvSpPr>
          <p:nvPr>
            <p:ph type="sldNum" sz="quarter" idx="12"/>
          </p:nvPr>
        </p:nvSpPr>
        <p:spPr>
          <a:xfrm>
            <a:off x="5067300" y="6356351"/>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40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A850-11EB-4CF3-81D4-EC01871C26F1}"/>
              </a:ext>
            </a:extLst>
          </p:cNvPr>
          <p:cNvSpPr>
            <a:spLocks noGrp="1"/>
          </p:cNvSpPr>
          <p:nvPr>
            <p:ph type="title"/>
          </p:nvPr>
        </p:nvSpPr>
        <p:spPr>
          <a:xfrm>
            <a:off x="838200" y="494080"/>
            <a:ext cx="10515600" cy="1051256"/>
          </a:xfrm>
        </p:spPr>
        <p:txBody>
          <a:bodyPr/>
          <a:lstStyle/>
          <a:p>
            <a:r>
              <a:rPr lang="en-US" dirty="0"/>
              <a:t>Lethal Means Safety Works</a:t>
            </a:r>
          </a:p>
        </p:txBody>
      </p:sp>
      <p:sp>
        <p:nvSpPr>
          <p:cNvPr id="4" name="Slide Number Placeholder 3">
            <a:extLst>
              <a:ext uri="{FF2B5EF4-FFF2-40B4-BE49-F238E27FC236}">
                <a16:creationId xmlns:a16="http://schemas.microsoft.com/office/drawing/2014/main" id="{D1F95055-9D2E-4920-A652-7BEB4D05580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782AEBF-B95D-4FBC-86AC-49E33362C79E}"/>
              </a:ext>
            </a:extLst>
          </p:cNvPr>
          <p:cNvPicPr>
            <a:picLocks noChangeAspect="1"/>
          </p:cNvPicPr>
          <p:nvPr/>
        </p:nvPicPr>
        <p:blipFill>
          <a:blip r:embed="rId3"/>
          <a:stretch>
            <a:fillRect/>
          </a:stretch>
        </p:blipFill>
        <p:spPr>
          <a:xfrm>
            <a:off x="767634" y="1334842"/>
            <a:ext cx="10656732" cy="4188315"/>
          </a:xfrm>
          <a:prstGeom prst="rect">
            <a:avLst/>
          </a:prstGeom>
        </p:spPr>
      </p:pic>
    </p:spTree>
    <p:extLst>
      <p:ext uri="{BB962C8B-B14F-4D97-AF65-F5344CB8AC3E}">
        <p14:creationId xmlns:p14="http://schemas.microsoft.com/office/powerpoint/2010/main" val="696892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6DB896-DF6A-42B0-8E2A-363EBDCD9CA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AB6D7CD-CA68-4064-B206-4C3141D8D01A}"/>
              </a:ext>
            </a:extLst>
          </p:cNvPr>
          <p:cNvSpPr>
            <a:spLocks noGrp="1"/>
          </p:cNvSpPr>
          <p:nvPr>
            <p:ph type="title"/>
          </p:nvPr>
        </p:nvSpPr>
        <p:spPr>
          <a:xfrm>
            <a:off x="904875" y="3317875"/>
            <a:ext cx="7639050" cy="771525"/>
          </a:xfrm>
        </p:spPr>
        <p:txBody>
          <a:bodyPr>
            <a:normAutofit fontScale="90000"/>
          </a:bodyPr>
          <a:lstStyle/>
          <a:p>
            <a:r>
              <a:rPr lang="en-US" dirty="0"/>
              <a:t>Safe Messaging Practices</a:t>
            </a:r>
            <a:br>
              <a:rPr lang="en-US" dirty="0"/>
            </a:br>
            <a:r>
              <a:rPr lang="en-US" sz="1600" b="0" i="1" dirty="0"/>
              <a:t>Adapted from the National Action Alliance for Suicide Prevention’s Framework for Successful Messaging</a:t>
            </a:r>
            <a:endParaRPr lang="en-US" sz="1600" dirty="0">
              <a:cs typeface="Calibri"/>
            </a:endParaRPr>
          </a:p>
        </p:txBody>
      </p:sp>
    </p:spTree>
    <p:extLst>
      <p:ext uri="{BB962C8B-B14F-4D97-AF65-F5344CB8AC3E}">
        <p14:creationId xmlns:p14="http://schemas.microsoft.com/office/powerpoint/2010/main" val="17008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3230-4964-4ADB-BFE6-CF32AC453DCD}"/>
              </a:ext>
            </a:extLst>
          </p:cNvPr>
          <p:cNvSpPr>
            <a:spLocks noGrp="1"/>
          </p:cNvSpPr>
          <p:nvPr>
            <p:ph type="title"/>
          </p:nvPr>
        </p:nvSpPr>
        <p:spPr/>
        <p:txBody>
          <a:bodyPr/>
          <a:lstStyle/>
          <a:p>
            <a:r>
              <a:rPr lang="en-US" dirty="0"/>
              <a:t>Practices to Avoid…</a:t>
            </a:r>
          </a:p>
        </p:txBody>
      </p:sp>
      <p:sp>
        <p:nvSpPr>
          <p:cNvPr id="3" name="Content Placeholder 2">
            <a:extLst>
              <a:ext uri="{FF2B5EF4-FFF2-40B4-BE49-F238E27FC236}">
                <a16:creationId xmlns:a16="http://schemas.microsoft.com/office/drawing/2014/main" id="{09AC8772-7409-4D16-93CC-6B66D8F75B48}"/>
              </a:ext>
            </a:extLst>
          </p:cNvPr>
          <p:cNvSpPr>
            <a:spLocks noGrp="1"/>
          </p:cNvSpPr>
          <p:nvPr>
            <p:ph idx="1"/>
          </p:nvPr>
        </p:nvSpPr>
        <p:spPr/>
        <p:txBody>
          <a:bodyPr/>
          <a:lstStyle/>
          <a:p>
            <a:r>
              <a:rPr lang="en-US" dirty="0"/>
              <a:t>Avoid Oversimplifying</a:t>
            </a:r>
          </a:p>
          <a:p>
            <a:pPr lvl="1"/>
            <a:r>
              <a:rPr lang="en-US" dirty="0"/>
              <a:t>Acknowledge that suicide is a complex and rarely, if ever has a single cause.</a:t>
            </a:r>
          </a:p>
          <a:p>
            <a:r>
              <a:rPr lang="en-US" dirty="0"/>
              <a:t>Avoid Conveying Suicide as Unsolvable</a:t>
            </a:r>
          </a:p>
          <a:p>
            <a:pPr lvl="1"/>
            <a:r>
              <a:rPr lang="en-US" dirty="0"/>
              <a:t>Highlight solutions or action steps someone can take to seek help.</a:t>
            </a:r>
          </a:p>
          <a:p>
            <a:pPr lvl="1"/>
            <a:r>
              <a:rPr lang="en-US" dirty="0"/>
              <a:t>Emphasize that suicide can be prevented.</a:t>
            </a:r>
          </a:p>
          <a:p>
            <a:r>
              <a:rPr lang="en-US" dirty="0"/>
              <a:t>Avoid Glorifying</a:t>
            </a:r>
          </a:p>
          <a:p>
            <a:pPr lvl="1"/>
            <a:r>
              <a:rPr lang="en-US" dirty="0"/>
              <a:t>Avoid portraying or talking about suicide as a heroic, romantic, or honorable act as this can increase risk among vulnerable people.</a:t>
            </a:r>
          </a:p>
          <a:p>
            <a:r>
              <a:rPr lang="en-US" dirty="0"/>
              <a:t>Avoid Stigmatizing Language</a:t>
            </a:r>
          </a:p>
          <a:p>
            <a:pPr marL="0" indent="0">
              <a:buNone/>
            </a:pPr>
            <a:endParaRPr lang="en-US" dirty="0"/>
          </a:p>
        </p:txBody>
      </p:sp>
      <p:sp>
        <p:nvSpPr>
          <p:cNvPr id="4" name="Slide Number Placeholder 3">
            <a:extLst>
              <a:ext uri="{FF2B5EF4-FFF2-40B4-BE49-F238E27FC236}">
                <a16:creationId xmlns:a16="http://schemas.microsoft.com/office/drawing/2014/main" id="{0F0D4C5D-A187-46B4-9649-554808F4A11A}"/>
              </a:ext>
            </a:extLst>
          </p:cNvPr>
          <p:cNvSpPr>
            <a:spLocks noGrp="1"/>
          </p:cNvSpPr>
          <p:nvPr>
            <p:ph type="sldNum" sz="quarter" idx="12"/>
          </p:nvPr>
        </p:nvSpPr>
        <p:spPr/>
        <p:txBody>
          <a:bodyPr/>
          <a:lstStyle/>
          <a:p>
            <a:fld id="{ACD12D91-5F71-FE4F-A594-B9667DC21877}" type="slidenum">
              <a:rPr lang="en-US" smtClean="0"/>
              <a:t>48</a:t>
            </a:fld>
            <a:endParaRPr lang="en-US"/>
          </a:p>
        </p:txBody>
      </p:sp>
      <p:graphicFrame>
        <p:nvGraphicFramePr>
          <p:cNvPr id="5" name="Table 5">
            <a:extLst>
              <a:ext uri="{FF2B5EF4-FFF2-40B4-BE49-F238E27FC236}">
                <a16:creationId xmlns:a16="http://schemas.microsoft.com/office/drawing/2014/main" id="{8633C940-0319-4120-9440-D244DBB3180E}"/>
              </a:ext>
            </a:extLst>
          </p:cNvPr>
          <p:cNvGraphicFramePr>
            <a:graphicFrameLocks noGrp="1"/>
          </p:cNvGraphicFramePr>
          <p:nvPr>
            <p:extLst>
              <p:ext uri="{D42A27DB-BD31-4B8C-83A1-F6EECF244321}">
                <p14:modId xmlns:p14="http://schemas.microsoft.com/office/powerpoint/2010/main" val="1256398366"/>
              </p:ext>
            </p:extLst>
          </p:nvPr>
        </p:nvGraphicFramePr>
        <p:xfrm>
          <a:off x="2032000" y="4950688"/>
          <a:ext cx="8166100" cy="1119912"/>
        </p:xfrm>
        <a:graphic>
          <a:graphicData uri="http://schemas.openxmlformats.org/drawingml/2006/table">
            <a:tbl>
              <a:tblPr firstRow="1" bandRow="1">
                <a:tableStyleId>{5C22544A-7EE6-4342-B048-85BDC9FD1C3A}</a:tableStyleId>
              </a:tblPr>
              <a:tblGrid>
                <a:gridCol w="4083050">
                  <a:extLst>
                    <a:ext uri="{9D8B030D-6E8A-4147-A177-3AD203B41FA5}">
                      <a16:colId xmlns:a16="http://schemas.microsoft.com/office/drawing/2014/main" val="3560654923"/>
                    </a:ext>
                  </a:extLst>
                </a:gridCol>
                <a:gridCol w="4083050">
                  <a:extLst>
                    <a:ext uri="{9D8B030D-6E8A-4147-A177-3AD203B41FA5}">
                      <a16:colId xmlns:a16="http://schemas.microsoft.com/office/drawing/2014/main" val="720997188"/>
                    </a:ext>
                  </a:extLst>
                </a:gridCol>
              </a:tblGrid>
              <a:tr h="373304">
                <a:tc>
                  <a:txBody>
                    <a:bodyPr/>
                    <a:lstStyle/>
                    <a:p>
                      <a:pPr algn="ctr"/>
                      <a:r>
                        <a:rPr lang="en-US" dirty="0"/>
                        <a:t>Use</a:t>
                      </a:r>
                    </a:p>
                  </a:txBody>
                  <a:tcPr/>
                </a:tc>
                <a:tc>
                  <a:txBody>
                    <a:bodyPr/>
                    <a:lstStyle/>
                    <a:p>
                      <a:pPr algn="ctr"/>
                      <a:r>
                        <a:rPr lang="en-US" dirty="0"/>
                        <a:t>Avoid</a:t>
                      </a:r>
                    </a:p>
                  </a:txBody>
                  <a:tcPr/>
                </a:tc>
                <a:extLst>
                  <a:ext uri="{0D108BD9-81ED-4DB2-BD59-A6C34878D82A}">
                    <a16:rowId xmlns:a16="http://schemas.microsoft.com/office/drawing/2014/main" val="3371933026"/>
                  </a:ext>
                </a:extLst>
              </a:tr>
              <a:tr h="373304">
                <a:tc>
                  <a:txBody>
                    <a:bodyPr/>
                    <a:lstStyle/>
                    <a:p>
                      <a:pPr algn="ctr"/>
                      <a:r>
                        <a:rPr lang="en-US" dirty="0"/>
                        <a:t>“took their life”</a:t>
                      </a:r>
                    </a:p>
                  </a:txBody>
                  <a:tcPr/>
                </a:tc>
                <a:tc>
                  <a:txBody>
                    <a:bodyPr/>
                    <a:lstStyle/>
                    <a:p>
                      <a:pPr algn="ctr"/>
                      <a:r>
                        <a:rPr lang="en-US" dirty="0"/>
                        <a:t>“committed suicide”</a:t>
                      </a:r>
                    </a:p>
                  </a:txBody>
                  <a:tcPr/>
                </a:tc>
                <a:extLst>
                  <a:ext uri="{0D108BD9-81ED-4DB2-BD59-A6C34878D82A}">
                    <a16:rowId xmlns:a16="http://schemas.microsoft.com/office/drawing/2014/main" val="432795605"/>
                  </a:ext>
                </a:extLst>
              </a:tr>
              <a:tr h="373304">
                <a:tc>
                  <a:txBody>
                    <a:bodyPr/>
                    <a:lstStyle/>
                    <a:p>
                      <a:pPr algn="ctr"/>
                      <a:r>
                        <a:rPr lang="en-US" dirty="0"/>
                        <a:t>“died by suicide</a:t>
                      </a:r>
                    </a:p>
                  </a:txBody>
                  <a:tcPr/>
                </a:tc>
                <a:tc>
                  <a:txBody>
                    <a:bodyPr/>
                    <a:lstStyle/>
                    <a:p>
                      <a:pPr algn="ctr"/>
                      <a:r>
                        <a:rPr lang="en-US" dirty="0"/>
                        <a:t>“failed suicide attempt”</a:t>
                      </a:r>
                    </a:p>
                  </a:txBody>
                  <a:tcPr/>
                </a:tc>
                <a:extLst>
                  <a:ext uri="{0D108BD9-81ED-4DB2-BD59-A6C34878D82A}">
                    <a16:rowId xmlns:a16="http://schemas.microsoft.com/office/drawing/2014/main" val="1304475011"/>
                  </a:ext>
                </a:extLst>
              </a:tr>
            </a:tbl>
          </a:graphicData>
        </a:graphic>
      </p:graphicFrame>
    </p:spTree>
    <p:extLst>
      <p:ext uri="{BB962C8B-B14F-4D97-AF65-F5344CB8AC3E}">
        <p14:creationId xmlns:p14="http://schemas.microsoft.com/office/powerpoint/2010/main" val="2260981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6D066-A150-4BA7-AFC7-734E596FE9DD}"/>
              </a:ext>
            </a:extLst>
          </p:cNvPr>
          <p:cNvSpPr>
            <a:spLocks noGrp="1"/>
          </p:cNvSpPr>
          <p:nvPr>
            <p:ph type="title"/>
          </p:nvPr>
        </p:nvSpPr>
        <p:spPr/>
        <p:txBody>
          <a:bodyPr/>
          <a:lstStyle/>
          <a:p>
            <a:r>
              <a:rPr lang="en-US" dirty="0"/>
              <a:t>Practices to Use…</a:t>
            </a:r>
          </a:p>
        </p:txBody>
      </p:sp>
      <p:sp>
        <p:nvSpPr>
          <p:cNvPr id="3" name="Content Placeholder 2">
            <a:extLst>
              <a:ext uri="{FF2B5EF4-FFF2-40B4-BE49-F238E27FC236}">
                <a16:creationId xmlns:a16="http://schemas.microsoft.com/office/drawing/2014/main" id="{267CA162-98E9-4524-9D8B-D75F1C26FE93}"/>
              </a:ext>
            </a:extLst>
          </p:cNvPr>
          <p:cNvSpPr>
            <a:spLocks noGrp="1"/>
          </p:cNvSpPr>
          <p:nvPr>
            <p:ph idx="1"/>
          </p:nvPr>
        </p:nvSpPr>
        <p:spPr/>
        <p:txBody>
          <a:bodyPr>
            <a:normAutofit fontScale="92500" lnSpcReduction="10000"/>
          </a:bodyPr>
          <a:lstStyle/>
          <a:p>
            <a:r>
              <a:rPr lang="en-US" dirty="0"/>
              <a:t>Use Data Strategically.</a:t>
            </a:r>
          </a:p>
          <a:p>
            <a:pPr lvl="1"/>
            <a:r>
              <a:rPr lang="en-US" dirty="0"/>
              <a:t>Highlight that the vast majority of people who think about and/or attempt suicide do </a:t>
            </a:r>
            <a:r>
              <a:rPr lang="en-US" i="1" u="sng" dirty="0"/>
              <a:t>not</a:t>
            </a:r>
            <a:r>
              <a:rPr lang="en-US" dirty="0"/>
              <a:t> go on to die by suicide.</a:t>
            </a:r>
          </a:p>
          <a:p>
            <a:r>
              <a:rPr lang="en-US" dirty="0"/>
              <a:t>Incorporate Real Stories</a:t>
            </a:r>
          </a:p>
          <a:p>
            <a:pPr lvl="1"/>
            <a:r>
              <a:rPr lang="en-US" dirty="0"/>
              <a:t>Incorporate voices of people with live experience as personal stories are a powerful way to promote hope, connection, and recovery.</a:t>
            </a:r>
          </a:p>
          <a:p>
            <a:r>
              <a:rPr lang="en-US" dirty="0"/>
              <a:t>Encourage Positive Awareness </a:t>
            </a:r>
          </a:p>
          <a:p>
            <a:pPr lvl="1"/>
            <a:r>
              <a:rPr lang="en-US" dirty="0"/>
              <a:t>Encourage the promotion/inclusion of helpful resources—warning signs, tips on what to do, help-seeking information</a:t>
            </a:r>
          </a:p>
          <a:p>
            <a:r>
              <a:rPr lang="en-US" dirty="0"/>
              <a:t>Overarching Key Messages</a:t>
            </a:r>
          </a:p>
          <a:p>
            <a:pPr lvl="1"/>
            <a:r>
              <a:rPr lang="en-US" dirty="0"/>
              <a:t>Suicide is often preventable.</a:t>
            </a:r>
          </a:p>
          <a:p>
            <a:pPr lvl="1"/>
            <a:r>
              <a:rPr lang="en-US" dirty="0"/>
              <a:t>Suicide should be treated like any other health issue.</a:t>
            </a:r>
          </a:p>
          <a:p>
            <a:pPr lvl="1"/>
            <a:r>
              <a:rPr lang="en-US" dirty="0"/>
              <a:t>Connection is a key protective factor</a:t>
            </a:r>
          </a:p>
          <a:p>
            <a:pPr lvl="1"/>
            <a:r>
              <a:rPr lang="en-US" dirty="0"/>
              <a:t>Support is available.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206A784-4B23-4794-B993-B6EDECEF9FE9}"/>
              </a:ext>
            </a:extLst>
          </p:cNvPr>
          <p:cNvSpPr>
            <a:spLocks noGrp="1"/>
          </p:cNvSpPr>
          <p:nvPr>
            <p:ph type="sldNum" sz="quarter" idx="12"/>
          </p:nvPr>
        </p:nvSpPr>
        <p:spPr/>
        <p:txBody>
          <a:bodyPr/>
          <a:lstStyle/>
          <a:p>
            <a:fld id="{ACD12D91-5F71-FE4F-A594-B9667DC21877}" type="slidenum">
              <a:rPr lang="en-US" smtClean="0"/>
              <a:t>49</a:t>
            </a:fld>
            <a:endParaRPr lang="en-US"/>
          </a:p>
        </p:txBody>
      </p:sp>
    </p:spTree>
    <p:extLst>
      <p:ext uri="{BB962C8B-B14F-4D97-AF65-F5344CB8AC3E}">
        <p14:creationId xmlns:p14="http://schemas.microsoft.com/office/powerpoint/2010/main" val="201843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4B61-B0F0-4F5E-9901-F67547662447}"/>
              </a:ext>
            </a:extLst>
          </p:cNvPr>
          <p:cNvSpPr>
            <a:spLocks noGrp="1"/>
          </p:cNvSpPr>
          <p:nvPr>
            <p:ph type="title"/>
          </p:nvPr>
        </p:nvSpPr>
        <p:spPr/>
        <p:txBody>
          <a:bodyPr/>
          <a:lstStyle/>
          <a:p>
            <a:r>
              <a:rPr lang="en-US" sz="3200" dirty="0"/>
              <a:t>Veteran VHA Users Have Unique Experiences</a:t>
            </a:r>
            <a:endParaRPr lang="en-US" dirty="0"/>
          </a:p>
        </p:txBody>
      </p:sp>
      <p:sp>
        <p:nvSpPr>
          <p:cNvPr id="4" name="Slide Number Placeholder 3">
            <a:extLst>
              <a:ext uri="{FF2B5EF4-FFF2-40B4-BE49-F238E27FC236}">
                <a16:creationId xmlns:a16="http://schemas.microsoft.com/office/drawing/2014/main" id="{9217CD94-BE17-4C4F-9D1D-D70739D7989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Content Placeholder 7" descr="A screenshot of a cell phone&#10;&#10;Description automatically generated">
            <a:extLst>
              <a:ext uri="{FF2B5EF4-FFF2-40B4-BE49-F238E27FC236}">
                <a16:creationId xmlns:a16="http://schemas.microsoft.com/office/drawing/2014/main" id="{0E010CCD-B641-4192-92B2-2E0589B4634A}"/>
              </a:ext>
            </a:extLst>
          </p:cNvPr>
          <p:cNvPicPr>
            <a:picLocks noGrp="1" noChangeAspect="1"/>
          </p:cNvPicPr>
          <p:nvPr>
            <p:ph idx="1"/>
          </p:nvPr>
        </p:nvPicPr>
        <p:blipFill rotWithShape="1">
          <a:blip r:embed="rId2"/>
          <a:srcRect t="17124" b="10545"/>
          <a:stretch/>
        </p:blipFill>
        <p:spPr>
          <a:xfrm>
            <a:off x="754912" y="1632425"/>
            <a:ext cx="10172139" cy="4138138"/>
          </a:xfrm>
        </p:spPr>
      </p:pic>
    </p:spTree>
    <p:extLst>
      <p:ext uri="{BB962C8B-B14F-4D97-AF65-F5344CB8AC3E}">
        <p14:creationId xmlns:p14="http://schemas.microsoft.com/office/powerpoint/2010/main" val="790264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6DB896-DF6A-42B0-8E2A-363EBDCD9CA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AB6D7CD-CA68-4064-B206-4C3141D8D01A}"/>
              </a:ext>
            </a:extLst>
          </p:cNvPr>
          <p:cNvSpPr>
            <a:spLocks noGrp="1"/>
          </p:cNvSpPr>
          <p:nvPr>
            <p:ph type="title"/>
          </p:nvPr>
        </p:nvSpPr>
        <p:spPr>
          <a:xfrm>
            <a:off x="831850" y="3101975"/>
            <a:ext cx="7843838" cy="1701800"/>
          </a:xfrm>
        </p:spPr>
        <p:txBody>
          <a:bodyPr>
            <a:normAutofit/>
          </a:bodyPr>
          <a:lstStyle/>
          <a:p>
            <a:r>
              <a:rPr lang="en-US" dirty="0"/>
              <a:t>Suicide Prevention 2.0</a:t>
            </a:r>
            <a:br>
              <a:rPr lang="en-US" dirty="0"/>
            </a:br>
            <a:r>
              <a:rPr lang="en-US" dirty="0"/>
              <a:t>Public Health Strategy</a:t>
            </a:r>
            <a:endParaRPr lang="en-US" dirty="0">
              <a:cs typeface="Calibri"/>
            </a:endParaRPr>
          </a:p>
        </p:txBody>
      </p:sp>
    </p:spTree>
    <p:extLst>
      <p:ext uri="{BB962C8B-B14F-4D97-AF65-F5344CB8AC3E}">
        <p14:creationId xmlns:p14="http://schemas.microsoft.com/office/powerpoint/2010/main" val="3742889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B5625-41CC-43A4-B69A-F125C730459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E839B284-B010-4D0F-8E4B-CF38A689521B}"/>
              </a:ext>
            </a:extLst>
          </p:cNvPr>
          <p:cNvSpPr>
            <a:spLocks noGrp="1"/>
          </p:cNvSpPr>
          <p:nvPr>
            <p:ph type="title"/>
          </p:nvPr>
        </p:nvSpPr>
        <p:spPr>
          <a:xfrm>
            <a:off x="838200" y="647700"/>
            <a:ext cx="10515600" cy="1052513"/>
          </a:xfrm>
        </p:spPr>
        <p:txBody>
          <a:bodyPr/>
          <a:lstStyle/>
          <a:p>
            <a:r>
              <a:rPr lang="en-US" dirty="0"/>
              <a:t>Public Health Strategy</a:t>
            </a:r>
          </a:p>
        </p:txBody>
      </p:sp>
      <p:pic>
        <p:nvPicPr>
          <p:cNvPr id="6" name="Content Placeholder 7">
            <a:extLst>
              <a:ext uri="{FF2B5EF4-FFF2-40B4-BE49-F238E27FC236}">
                <a16:creationId xmlns:a16="http://schemas.microsoft.com/office/drawing/2014/main" id="{6DCD60F0-B9D9-4D96-ABE4-FB9DF5A02C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67372"/>
            <a:ext cx="10515600" cy="3241882"/>
          </a:xfrm>
        </p:spPr>
      </p:pic>
      <p:sp>
        <p:nvSpPr>
          <p:cNvPr id="7" name="TextBox 6">
            <a:extLst>
              <a:ext uri="{FF2B5EF4-FFF2-40B4-BE49-F238E27FC236}">
                <a16:creationId xmlns:a16="http://schemas.microsoft.com/office/drawing/2014/main" id="{F3384160-8141-4D53-9F2E-B8558BD1BACD}"/>
              </a:ext>
            </a:extLst>
          </p:cNvPr>
          <p:cNvSpPr txBox="1"/>
          <p:nvPr/>
        </p:nvSpPr>
        <p:spPr>
          <a:xfrm>
            <a:off x="1133475" y="4948822"/>
            <a:ext cx="992505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VA's public health strategy combines partnerships with communities to implement tailored, local prevention plans while also focusing on evidence based clinical strategies for intervention.  Our approach focuses on both what we can do now, in the short term, and over the long term, to implement VA’s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National Strategy for Preventing Veteran Suicide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618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975F0-F0BF-4D39-BE03-01EBFD052849}"/>
              </a:ext>
            </a:extLst>
          </p:cNvPr>
          <p:cNvSpPr>
            <a:spLocks noGrp="1"/>
          </p:cNvSpPr>
          <p:nvPr>
            <p:ph type="title"/>
          </p:nvPr>
        </p:nvSpPr>
        <p:spPr/>
        <p:txBody>
          <a:bodyPr>
            <a:normAutofit fontScale="90000"/>
          </a:bodyPr>
          <a:lstStyle/>
          <a:p>
            <a:r>
              <a:rPr lang="en-US" sz="3600" dirty="0"/>
              <a:t>Suicide Prevention 2.0: </a:t>
            </a:r>
            <a:br>
              <a:rPr lang="en-US" sz="3600" dirty="0"/>
            </a:br>
            <a:r>
              <a:rPr lang="en-US" sz="3600" dirty="0"/>
              <a:t>Combining Community &amp; Clinical Interventions </a:t>
            </a:r>
            <a:endParaRPr lang="en-US" dirty="0"/>
          </a:p>
        </p:txBody>
      </p:sp>
      <p:sp>
        <p:nvSpPr>
          <p:cNvPr id="4" name="Slide Number Placeholder 3">
            <a:extLst>
              <a:ext uri="{FF2B5EF4-FFF2-40B4-BE49-F238E27FC236}">
                <a16:creationId xmlns:a16="http://schemas.microsoft.com/office/drawing/2014/main" id="{AC642528-8869-4E33-8214-29AF43416B3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id="{7D0249EF-487D-4707-A343-FB0EB7D7342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992" b="7053"/>
          <a:stretch/>
        </p:blipFill>
        <p:spPr>
          <a:xfrm>
            <a:off x="141282" y="1871331"/>
            <a:ext cx="11412526" cy="3923855"/>
          </a:xfrm>
          <a:prstGeom prst="rect">
            <a:avLst/>
          </a:prstGeom>
        </p:spPr>
      </p:pic>
    </p:spTree>
    <p:extLst>
      <p:ext uri="{BB962C8B-B14F-4D97-AF65-F5344CB8AC3E}">
        <p14:creationId xmlns:p14="http://schemas.microsoft.com/office/powerpoint/2010/main" val="876725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7B8B-7B3E-46FA-BDF1-3B26E565085F}"/>
              </a:ext>
            </a:extLst>
          </p:cNvPr>
          <p:cNvSpPr>
            <a:spLocks noGrp="1"/>
          </p:cNvSpPr>
          <p:nvPr>
            <p:ph type="title"/>
          </p:nvPr>
        </p:nvSpPr>
        <p:spPr>
          <a:xfrm>
            <a:off x="838200" y="648277"/>
            <a:ext cx="10515600" cy="680509"/>
          </a:xfrm>
        </p:spPr>
        <p:txBody>
          <a:bodyPr/>
          <a:lstStyle/>
          <a:p>
            <a:r>
              <a:rPr lang="en-US" dirty="0"/>
              <a:t>Community-Based Interventions</a:t>
            </a:r>
          </a:p>
        </p:txBody>
      </p:sp>
      <p:sp>
        <p:nvSpPr>
          <p:cNvPr id="10" name="Text Box 2">
            <a:extLst>
              <a:ext uri="{FF2B5EF4-FFF2-40B4-BE49-F238E27FC236}">
                <a16:creationId xmlns:a16="http://schemas.microsoft.com/office/drawing/2014/main" id="{DF0238BC-882A-4855-9C85-85AAD186C9D4}"/>
              </a:ext>
            </a:extLst>
          </p:cNvPr>
          <p:cNvSpPr txBox="1">
            <a:spLocks noGrp="1" noChangeArrowheads="1"/>
          </p:cNvSpPr>
          <p:nvPr>
            <p:ph sz="half" idx="2"/>
          </p:nvPr>
        </p:nvSpPr>
        <p:spPr bwMode="auto">
          <a:xfrm>
            <a:off x="6172200" y="1328786"/>
            <a:ext cx="5645140" cy="4690177"/>
          </a:xfrm>
          <a:prstGeom prst="rect">
            <a:avLst/>
          </a:prstGeom>
          <a:solidFill>
            <a:schemeClr val="accent1">
              <a:lumMod val="20000"/>
              <a:lumOff val="80000"/>
            </a:schemeClr>
          </a:solidFill>
          <a:ln w="9525">
            <a:noFill/>
            <a:miter lim="800000"/>
            <a:headEnd/>
            <a:tailEnd/>
          </a:ln>
        </p:spPr>
        <p:txBody>
          <a:bodyPr rot="0" vert="horz" wrap="square" lIns="91440" tIns="45720" rIns="91440" bIns="45720" anchor="t" anchorCtr="0">
            <a:noAutofit/>
          </a:bodyPr>
          <a:lstStyle/>
          <a:p>
            <a:pPr marL="0" marR="0" indent="0" algn="ctr">
              <a:lnSpc>
                <a:spcPct val="107000"/>
              </a:lnSpc>
              <a:spcBef>
                <a:spcPts val="0"/>
              </a:spcBef>
              <a:spcAft>
                <a:spcPts val="800"/>
              </a:spcAf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Community-Based Interventions for Suicide Prevention  (CBI-SP) serves as unifying model, from national to community levels, for all community-based efforts to end Veteran suicide.</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Governor’s Challenge</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a collaboration with VA and SAMHSA where state policy makers partner with local leaders to implement a comprehensive suicide prevention plan.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Together with Veterans</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focused on Veteran-to-Veteran coalition building and Veteran leadership development for suicide prevention.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Community Engagement and Partnerships for Suicide Prevention (VISN Expansion)</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focused on facilitating community coalition building for suicide prevention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800"/>
              </a:spcAft>
              <a:buNone/>
            </a:pPr>
            <a:r>
              <a:rPr lang="en-U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Outreach and Education provides SAVE, VHA facility partnerships, events, etc. through local Suicide Prevention Coordinators (SPCs) and does not change their critical role.</a:t>
            </a:r>
            <a:endParaRPr lang="en-US"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BF05052-78E8-4A5A-99D1-297505C803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22" name="Text Box 2">
            <a:extLst>
              <a:ext uri="{FF2B5EF4-FFF2-40B4-BE49-F238E27FC236}">
                <a16:creationId xmlns:a16="http://schemas.microsoft.com/office/drawing/2014/main" id="{A41B7309-CC9C-452A-BF61-A86A28116CF7}"/>
              </a:ext>
            </a:extLst>
          </p:cNvPr>
          <p:cNvSpPr txBox="1">
            <a:spLocks noChangeArrowheads="1"/>
          </p:cNvSpPr>
          <p:nvPr/>
        </p:nvSpPr>
        <p:spPr bwMode="auto">
          <a:xfrm>
            <a:off x="2900970" y="4976423"/>
            <a:ext cx="1244940" cy="51788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Outreach and Education</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4" name="Text Box 2">
            <a:extLst>
              <a:ext uri="{FF2B5EF4-FFF2-40B4-BE49-F238E27FC236}">
                <a16:creationId xmlns:a16="http://schemas.microsoft.com/office/drawing/2014/main" id="{E03F372F-6933-4FCA-83D0-8379EF105544}"/>
              </a:ext>
            </a:extLst>
          </p:cNvPr>
          <p:cNvSpPr txBox="1">
            <a:spLocks noChangeArrowheads="1"/>
          </p:cNvSpPr>
          <p:nvPr/>
        </p:nvSpPr>
        <p:spPr bwMode="auto">
          <a:xfrm>
            <a:off x="2466308" y="2400116"/>
            <a:ext cx="2063245" cy="6725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State Level</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Governor’s Challenge</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6" name="Text Box 2">
            <a:extLst>
              <a:ext uri="{FF2B5EF4-FFF2-40B4-BE49-F238E27FC236}">
                <a16:creationId xmlns:a16="http://schemas.microsoft.com/office/drawing/2014/main" id="{1EF1579D-02E1-4D9A-8A49-23F085ABF772}"/>
              </a:ext>
            </a:extLst>
          </p:cNvPr>
          <p:cNvSpPr txBox="1">
            <a:spLocks noChangeArrowheads="1"/>
          </p:cNvSpPr>
          <p:nvPr/>
        </p:nvSpPr>
        <p:spPr bwMode="auto">
          <a:xfrm>
            <a:off x="2073524" y="1530245"/>
            <a:ext cx="2940124" cy="71422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National Level</a:t>
            </a:r>
            <a:endPar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National VA Suicide Prevention Program </a:t>
            </a:r>
            <a:endPar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
        <p:nvSpPr>
          <p:cNvPr id="29" name="Oval 28">
            <a:extLst>
              <a:ext uri="{FF2B5EF4-FFF2-40B4-BE49-F238E27FC236}">
                <a16:creationId xmlns:a16="http://schemas.microsoft.com/office/drawing/2014/main" id="{C47CD853-35FC-4CFB-A0EA-BB1B452BE581}"/>
              </a:ext>
            </a:extLst>
          </p:cNvPr>
          <p:cNvSpPr/>
          <p:nvPr/>
        </p:nvSpPr>
        <p:spPr>
          <a:xfrm>
            <a:off x="986263" y="1470025"/>
            <a:ext cx="5105632" cy="4555213"/>
          </a:xfrm>
          <a:prstGeom prst="ellipse">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3823E531-45DF-4E5E-A34E-A37D397029FF}"/>
              </a:ext>
            </a:extLst>
          </p:cNvPr>
          <p:cNvSpPr/>
          <p:nvPr/>
        </p:nvSpPr>
        <p:spPr>
          <a:xfrm>
            <a:off x="1449803" y="2266163"/>
            <a:ext cx="4171505" cy="3565011"/>
          </a:xfrm>
          <a:prstGeom prst="ellipse">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 Box 2">
            <a:extLst>
              <a:ext uri="{FF2B5EF4-FFF2-40B4-BE49-F238E27FC236}">
                <a16:creationId xmlns:a16="http://schemas.microsoft.com/office/drawing/2014/main" id="{4BB8BA92-C953-41F5-AB1F-14DAF9E34A4B}"/>
              </a:ext>
            </a:extLst>
          </p:cNvPr>
          <p:cNvSpPr txBox="1">
            <a:spLocks noChangeArrowheads="1"/>
          </p:cNvSpPr>
          <p:nvPr/>
        </p:nvSpPr>
        <p:spPr bwMode="auto">
          <a:xfrm>
            <a:off x="1851838" y="3104838"/>
            <a:ext cx="1290097" cy="114354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Community Engagement and Partnerships for Suicide </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Prevention</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34" name="Text Box 2">
            <a:extLst>
              <a:ext uri="{FF2B5EF4-FFF2-40B4-BE49-F238E27FC236}">
                <a16:creationId xmlns:a16="http://schemas.microsoft.com/office/drawing/2014/main" id="{6AA56AEC-51D8-4E25-8B9B-1994DA53C065}"/>
              </a:ext>
            </a:extLst>
          </p:cNvPr>
          <p:cNvSpPr txBox="1">
            <a:spLocks noChangeArrowheads="1"/>
          </p:cNvSpPr>
          <p:nvPr/>
        </p:nvSpPr>
        <p:spPr bwMode="auto">
          <a:xfrm>
            <a:off x="4012601" y="3478528"/>
            <a:ext cx="1315259" cy="8446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Together With Veterans</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5" name="Text Box 2">
            <a:extLst>
              <a:ext uri="{FF2B5EF4-FFF2-40B4-BE49-F238E27FC236}">
                <a16:creationId xmlns:a16="http://schemas.microsoft.com/office/drawing/2014/main" id="{6E02F925-5D38-4C4E-8B20-6F9E498922C1}"/>
              </a:ext>
            </a:extLst>
          </p:cNvPr>
          <p:cNvSpPr txBox="1">
            <a:spLocks noChangeArrowheads="1"/>
          </p:cNvSpPr>
          <p:nvPr/>
        </p:nvSpPr>
        <p:spPr bwMode="auto">
          <a:xfrm>
            <a:off x="2999452" y="3602633"/>
            <a:ext cx="1086945" cy="52958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Community</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Level</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6" name="Oval 35">
            <a:extLst>
              <a:ext uri="{FF2B5EF4-FFF2-40B4-BE49-F238E27FC236}">
                <a16:creationId xmlns:a16="http://schemas.microsoft.com/office/drawing/2014/main" id="{3E4374A0-FC26-4923-9C05-93A836345B31}"/>
              </a:ext>
            </a:extLst>
          </p:cNvPr>
          <p:cNvSpPr/>
          <p:nvPr/>
        </p:nvSpPr>
        <p:spPr>
          <a:xfrm>
            <a:off x="1746908" y="2887734"/>
            <a:ext cx="2442630" cy="2037528"/>
          </a:xfrm>
          <a:prstGeom prst="ellipse">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AC6440E9-5DF2-4AE7-A336-FC197C51F875}"/>
              </a:ext>
            </a:extLst>
          </p:cNvPr>
          <p:cNvSpPr/>
          <p:nvPr/>
        </p:nvSpPr>
        <p:spPr>
          <a:xfrm>
            <a:off x="2987773" y="2928926"/>
            <a:ext cx="2312533" cy="2037528"/>
          </a:xfrm>
          <a:prstGeom prst="ellipse">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58EA0DA7-23DC-4D23-9FF3-E0ED0E03BFD8}"/>
              </a:ext>
            </a:extLst>
          </p:cNvPr>
          <p:cNvSpPr/>
          <p:nvPr/>
        </p:nvSpPr>
        <p:spPr>
          <a:xfrm>
            <a:off x="2386659" y="3848245"/>
            <a:ext cx="2312533" cy="1906021"/>
          </a:xfrm>
          <a:prstGeom prst="ellipse">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62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C982-0881-41A0-8B8E-AAABBA0F88BB}"/>
              </a:ext>
            </a:extLst>
          </p:cNvPr>
          <p:cNvSpPr>
            <a:spLocks noGrp="1"/>
          </p:cNvSpPr>
          <p:nvPr>
            <p:ph type="title"/>
          </p:nvPr>
        </p:nvSpPr>
        <p:spPr/>
        <p:txBody>
          <a:bodyPr>
            <a:normAutofit/>
          </a:bodyPr>
          <a:lstStyle/>
          <a:p>
            <a:r>
              <a:rPr lang="en-US" sz="4800" dirty="0"/>
              <a:t>Resources</a:t>
            </a:r>
          </a:p>
        </p:txBody>
      </p:sp>
      <p:sp>
        <p:nvSpPr>
          <p:cNvPr id="3" name="Slide Number Placeholder 2">
            <a:extLst>
              <a:ext uri="{FF2B5EF4-FFF2-40B4-BE49-F238E27FC236}">
                <a16:creationId xmlns:a16="http://schemas.microsoft.com/office/drawing/2014/main" id="{703043A9-6B8E-4573-BCD8-A71804D0F70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525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2590-61BC-7F4A-A9DA-6689AF55033A}"/>
              </a:ext>
            </a:extLst>
          </p:cNvPr>
          <p:cNvSpPr>
            <a:spLocks noGrp="1"/>
          </p:cNvSpPr>
          <p:nvPr>
            <p:ph type="title"/>
          </p:nvPr>
        </p:nvSpPr>
        <p:spPr/>
        <p:txBody>
          <a:bodyPr/>
          <a:lstStyle/>
          <a:p>
            <a:r>
              <a:rPr lang="en-US"/>
              <a:t>Free, Confidential Support 24/7/365</a:t>
            </a:r>
          </a:p>
        </p:txBody>
      </p:sp>
      <p:sp>
        <p:nvSpPr>
          <p:cNvPr id="4" name="Slide Number Placeholder 3">
            <a:extLst>
              <a:ext uri="{FF2B5EF4-FFF2-40B4-BE49-F238E27FC236}">
                <a16:creationId xmlns:a16="http://schemas.microsoft.com/office/drawing/2014/main" id="{9FF27F5C-B196-0C44-8224-353D5DAA3A4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69EFF2D0-B558-4A3C-8ADB-D82D196EBAE7}"/>
              </a:ext>
            </a:extLst>
          </p:cNvPr>
          <p:cNvSpPr txBox="1">
            <a:spLocks/>
          </p:cNvSpPr>
          <p:nvPr/>
        </p:nvSpPr>
        <p:spPr>
          <a:xfrm>
            <a:off x="9357829" y="1704058"/>
            <a:ext cx="2724211" cy="344988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706"/>
              </a:spcBef>
              <a:spcAft>
                <a:spcPts val="0"/>
              </a:spcAft>
              <a:buClr>
                <a:srgbClr val="C00000"/>
              </a:buClr>
              <a:buSzTx/>
              <a:buFont typeface="Arial" panose="020B0604020202020204" pitchFamily="34" charset="0"/>
              <a:buChar char="•"/>
              <a:tabLst/>
              <a:defRPr/>
            </a:pPr>
            <a:r>
              <a:rPr kumimoji="0" lang="en-US" sz="2800" b="1"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Veterans</a:t>
            </a:r>
          </a:p>
          <a:p>
            <a:pPr marL="228600" marR="0" lvl="0" indent="-228600" algn="l" defTabSz="914400" rtl="0" eaLnBrk="1" fontAlgn="auto" latinLnBrk="0" hangingPunct="1">
              <a:lnSpc>
                <a:spcPct val="90000"/>
              </a:lnSpc>
              <a:spcBef>
                <a:spcPts val="1706"/>
              </a:spcBef>
              <a:spcAft>
                <a:spcPts val="0"/>
              </a:spcAft>
              <a:buClr>
                <a:srgbClr val="C00000"/>
              </a:buClr>
              <a:buSzTx/>
              <a:buFont typeface="Arial" panose="020B0604020202020204" pitchFamily="34" charset="0"/>
              <a:buChar char="•"/>
              <a:tabLst/>
              <a:defRPr/>
            </a:pPr>
            <a:r>
              <a:rPr kumimoji="0" lang="en-US" sz="2800" b="1"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Service members</a:t>
            </a:r>
          </a:p>
          <a:p>
            <a:pPr marL="228600" marR="0" lvl="0" indent="-228600" algn="l" defTabSz="914400" rtl="0" eaLnBrk="1" fontAlgn="auto" latinLnBrk="0" hangingPunct="1">
              <a:lnSpc>
                <a:spcPct val="90000"/>
              </a:lnSpc>
              <a:spcBef>
                <a:spcPts val="1706"/>
              </a:spcBef>
              <a:spcAft>
                <a:spcPts val="0"/>
              </a:spcAft>
              <a:buClr>
                <a:srgbClr val="C00000"/>
              </a:buClr>
              <a:buSzTx/>
              <a:buFont typeface="Arial" panose="020B0604020202020204" pitchFamily="34" charset="0"/>
              <a:buChar char="•"/>
              <a:tabLst/>
              <a:defRPr/>
            </a:pPr>
            <a:r>
              <a:rPr kumimoji="0" lang="en-US" sz="2800" b="1"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Family members</a:t>
            </a:r>
          </a:p>
          <a:p>
            <a:pPr marL="228600" marR="0" lvl="0" indent="-228600" algn="l" defTabSz="914400" rtl="0" eaLnBrk="1" fontAlgn="auto" latinLnBrk="0" hangingPunct="1">
              <a:lnSpc>
                <a:spcPct val="90000"/>
              </a:lnSpc>
              <a:spcBef>
                <a:spcPts val="1706"/>
              </a:spcBef>
              <a:spcAft>
                <a:spcPts val="0"/>
              </a:spcAft>
              <a:buClr>
                <a:srgbClr val="C00000"/>
              </a:buClr>
              <a:buSzTx/>
              <a:buFont typeface="Arial" panose="020B0604020202020204" pitchFamily="34" charset="0"/>
              <a:buChar char="•"/>
              <a:tabLst/>
              <a:defRPr/>
            </a:pPr>
            <a:r>
              <a:rPr kumimoji="0" lang="en-US" sz="2800" b="1"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Friends</a:t>
            </a:r>
          </a:p>
          <a:p>
            <a:pPr marL="228600" marR="0" lvl="0" indent="-228600" algn="l" defTabSz="914400" rtl="0" eaLnBrk="1" fontAlgn="auto" latinLnBrk="0" hangingPunct="1">
              <a:lnSpc>
                <a:spcPct val="90000"/>
              </a:lnSpc>
              <a:spcBef>
                <a:spcPts val="1706"/>
              </a:spcBef>
              <a:spcAft>
                <a:spcPts val="0"/>
              </a:spcAft>
              <a:buClr>
                <a:srgbClr val="C00000"/>
              </a:buClr>
              <a:buSzTx/>
              <a:buFont typeface="Arial" panose="020B0604020202020204" pitchFamily="34" charset="0"/>
              <a:buChar char="•"/>
              <a:tabLst/>
              <a:defRPr/>
            </a:pPr>
            <a:r>
              <a:rPr kumimoji="0" lang="en-US" sz="2800" b="1"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Coworkers</a:t>
            </a:r>
          </a:p>
        </p:txBody>
      </p:sp>
      <p:pic>
        <p:nvPicPr>
          <p:cNvPr id="1026" name="Picture 2">
            <a:extLst>
              <a:ext uri="{FF2B5EF4-FFF2-40B4-BE49-F238E27FC236}">
                <a16:creationId xmlns:a16="http://schemas.microsoft.com/office/drawing/2014/main" id="{34CCF526-E1D5-47D8-8D75-048C177EE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84" y="1379055"/>
            <a:ext cx="8519629" cy="409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850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E25298D-BD1D-4B69-9B41-CDD85B90EDFC}"/>
              </a:ext>
            </a:extLst>
          </p:cNvPr>
          <p:cNvPicPr>
            <a:picLocks noChangeAspect="1"/>
          </p:cNvPicPr>
          <p:nvPr/>
        </p:nvPicPr>
        <p:blipFill rotWithShape="1">
          <a:blip r:embed="rId3"/>
          <a:srcRect t="21778"/>
          <a:stretch/>
        </p:blipFill>
        <p:spPr>
          <a:xfrm>
            <a:off x="838199" y="735153"/>
            <a:ext cx="10515602" cy="5387693"/>
          </a:xfrm>
          <a:prstGeom prst="rect">
            <a:avLst/>
          </a:prstGeom>
        </p:spPr>
      </p:pic>
      <p:sp>
        <p:nvSpPr>
          <p:cNvPr id="4" name="Slide Number Placeholder 3">
            <a:extLst>
              <a:ext uri="{FF2B5EF4-FFF2-40B4-BE49-F238E27FC236}">
                <a16:creationId xmlns:a16="http://schemas.microsoft.com/office/drawing/2014/main" id="{8061BF3D-8075-4328-B08E-0BE41D57C51B}"/>
              </a:ext>
            </a:extLst>
          </p:cNvPr>
          <p:cNvSpPr>
            <a:spLocks noGrp="1"/>
          </p:cNvSpPr>
          <p:nvPr>
            <p:ph type="sldNum" sz="quarter" idx="12"/>
          </p:nvPr>
        </p:nvSpPr>
        <p:spPr>
          <a:xfrm>
            <a:off x="8610600" y="6356350"/>
            <a:ext cx="27432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ACD12D91-5F71-FE4F-A594-B9667DC21877}" type="slidenum">
              <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56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608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T-210 SPC Role Graphic (sm)1.8.jpg">
            <a:extLst>
              <a:ext uri="{FF2B5EF4-FFF2-40B4-BE49-F238E27FC236}">
                <a16:creationId xmlns:a16="http://schemas.microsoft.com/office/drawing/2014/main" id="{B31C420B-15C5-5A45-9ED8-3D35AC7AB0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886"/>
          <a:stretch/>
        </p:blipFill>
        <p:spPr>
          <a:xfrm>
            <a:off x="2885961" y="1922408"/>
            <a:ext cx="6413074" cy="3936716"/>
          </a:xfrm>
          <a:prstGeom prst="rect">
            <a:avLst/>
          </a:prstGeom>
        </p:spPr>
      </p:pic>
      <p:sp>
        <p:nvSpPr>
          <p:cNvPr id="5" name="Title 4">
            <a:extLst>
              <a:ext uri="{FF2B5EF4-FFF2-40B4-BE49-F238E27FC236}">
                <a16:creationId xmlns:a16="http://schemas.microsoft.com/office/drawing/2014/main" id="{7713C6D3-4685-6E49-AAC8-638D4931FD3A}"/>
              </a:ext>
            </a:extLst>
          </p:cNvPr>
          <p:cNvSpPr>
            <a:spLocks noGrp="1"/>
          </p:cNvSpPr>
          <p:nvPr>
            <p:ph type="title"/>
          </p:nvPr>
        </p:nvSpPr>
        <p:spPr/>
        <p:txBody>
          <a:bodyPr>
            <a:normAutofit/>
          </a:bodyPr>
          <a:lstStyle/>
          <a:p>
            <a:r>
              <a:rPr lang="en-US" dirty="0"/>
              <a:t>Find a Local VA SPC at </a:t>
            </a:r>
            <a:r>
              <a:rPr lang="en-US" dirty="0" err="1"/>
              <a:t>VeteransCrisisLine.net</a:t>
            </a:r>
            <a:r>
              <a:rPr lang="en-US" dirty="0"/>
              <a:t>/</a:t>
            </a:r>
            <a:r>
              <a:rPr lang="en-US" dirty="0" err="1"/>
              <a:t>ResourceLocator</a:t>
            </a:r>
            <a:endParaRPr lang="en-US" dirty="0"/>
          </a:p>
        </p:txBody>
      </p:sp>
      <p:sp>
        <p:nvSpPr>
          <p:cNvPr id="4" name="Slide Number Placeholder 3">
            <a:extLst>
              <a:ext uri="{FF2B5EF4-FFF2-40B4-BE49-F238E27FC236}">
                <a16:creationId xmlns:a16="http://schemas.microsoft.com/office/drawing/2014/main" id="{0AC9C758-CF58-9042-879D-31CC1D4797A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6B1B8CA-DF55-0D45-8FAF-D70AD628F310}"/>
              </a:ext>
            </a:extLst>
          </p:cNvPr>
          <p:cNvSpPr txBox="1"/>
          <p:nvPr/>
        </p:nvSpPr>
        <p:spPr>
          <a:xfrm>
            <a:off x="3555414" y="1558977"/>
            <a:ext cx="507417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More than 400 SPCs nationwide.</a:t>
            </a:r>
          </a:p>
        </p:txBody>
      </p:sp>
    </p:spTree>
    <p:extLst>
      <p:ext uri="{BB962C8B-B14F-4D97-AF65-F5344CB8AC3E}">
        <p14:creationId xmlns:p14="http://schemas.microsoft.com/office/powerpoint/2010/main" val="85468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E2E5-45D4-ED44-82B8-C3D37068EFE1}"/>
              </a:ext>
            </a:extLst>
          </p:cNvPr>
          <p:cNvSpPr/>
          <p:nvPr/>
        </p:nvSpPr>
        <p:spPr>
          <a:xfrm>
            <a:off x="5942320" y="4816402"/>
            <a:ext cx="4756417" cy="616209"/>
          </a:xfrm>
          <a:prstGeom prst="rect">
            <a:avLst/>
          </a:prstGeom>
          <a:gradFill flip="none" rotWithShape="1">
            <a:gsLst>
              <a:gs pos="0">
                <a:schemeClr val="bg1">
                  <a:lumMod val="85000"/>
                  <a:alpha val="0"/>
                </a:schemeClr>
              </a:gs>
              <a:gs pos="99000">
                <a:schemeClr val="bg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643639-0F76-1144-80D7-2D13A4F273F1}"/>
              </a:ext>
            </a:extLst>
          </p:cNvPr>
          <p:cNvSpPr>
            <a:spLocks noGrp="1"/>
          </p:cNvSpPr>
          <p:nvPr>
            <p:ph type="title"/>
          </p:nvPr>
        </p:nvSpPr>
        <p:spPr/>
        <p:txBody>
          <a:bodyPr/>
          <a:lstStyle/>
          <a:p>
            <a:r>
              <a:rPr lang="en-US" dirty="0"/>
              <a:t>Make the Connection</a:t>
            </a:r>
          </a:p>
        </p:txBody>
      </p:sp>
      <p:sp>
        <p:nvSpPr>
          <p:cNvPr id="3" name="Content Placeholder 2">
            <a:extLst>
              <a:ext uri="{FF2B5EF4-FFF2-40B4-BE49-F238E27FC236}">
                <a16:creationId xmlns:a16="http://schemas.microsoft.com/office/drawing/2014/main" id="{6DC33091-F8F5-2B47-BCCE-4C140D9876ED}"/>
              </a:ext>
            </a:extLst>
          </p:cNvPr>
          <p:cNvSpPr>
            <a:spLocks noGrp="1"/>
          </p:cNvSpPr>
          <p:nvPr>
            <p:ph idx="1"/>
          </p:nvPr>
        </p:nvSpPr>
        <p:spPr>
          <a:xfrm>
            <a:off x="838200" y="1839383"/>
            <a:ext cx="5104120" cy="3930682"/>
          </a:xfrm>
        </p:spPr>
        <p:txBody>
          <a:bodyPr/>
          <a:lstStyle/>
          <a:p>
            <a:r>
              <a:rPr lang="en-US" dirty="0"/>
              <a:t>Online resource featuring hundreds of Veterans telling their stories about overcoming mental health challenges.</a:t>
            </a:r>
          </a:p>
          <a:p>
            <a:endParaRPr lang="en-US" dirty="0"/>
          </a:p>
        </p:txBody>
      </p:sp>
      <p:sp>
        <p:nvSpPr>
          <p:cNvPr id="4" name="Slide Number Placeholder 3">
            <a:extLst>
              <a:ext uri="{FF2B5EF4-FFF2-40B4-BE49-F238E27FC236}">
                <a16:creationId xmlns:a16="http://schemas.microsoft.com/office/drawing/2014/main" id="{0ABECD28-9572-304E-97E9-132C8398630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2368638-12AC-784D-B56E-5D96CB8BA2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33736" y="3308182"/>
            <a:ext cx="3188869" cy="949068"/>
          </a:xfrm>
          <a:prstGeom prst="rect">
            <a:avLst/>
          </a:prstGeom>
        </p:spPr>
      </p:pic>
      <p:pic>
        <p:nvPicPr>
          <p:cNvPr id="8" name="Content Placeholder 3">
            <a:extLst>
              <a:ext uri="{FF2B5EF4-FFF2-40B4-BE49-F238E27FC236}">
                <a16:creationId xmlns:a16="http://schemas.microsoft.com/office/drawing/2014/main" id="{6362BF28-478D-0146-98B7-FA931C1A5F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5371" y="1990223"/>
            <a:ext cx="4433138" cy="2635919"/>
          </a:xfrm>
          <a:prstGeom prst="rect">
            <a:avLst/>
          </a:prstGeom>
        </p:spPr>
      </p:pic>
      <p:sp>
        <p:nvSpPr>
          <p:cNvPr id="9" name="Content Placeholder 2">
            <a:extLst>
              <a:ext uri="{FF2B5EF4-FFF2-40B4-BE49-F238E27FC236}">
                <a16:creationId xmlns:a16="http://schemas.microsoft.com/office/drawing/2014/main" id="{AB4F6B70-0866-9141-9A47-8CE4B7D358CF}"/>
              </a:ext>
            </a:extLst>
          </p:cNvPr>
          <p:cNvSpPr txBox="1">
            <a:spLocks/>
          </p:cNvSpPr>
          <p:nvPr/>
        </p:nvSpPr>
        <p:spPr>
          <a:xfrm>
            <a:off x="6329559" y="4864877"/>
            <a:ext cx="4068950" cy="651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kumimoji="0" lang="en-US" sz="1500" b="0" i="1"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hlinkClick r:id="rId5"/>
              </a:rPr>
              <a:t>https://maketheconnection.net/conditions/suicide</a:t>
            </a:r>
            <a:r>
              <a:rPr kumimoji="0" lang="en-US" sz="1500" b="0" i="1"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491265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F5B1-62D5-440E-AE7C-4B99C20BEF34}"/>
              </a:ext>
            </a:extLst>
          </p:cNvPr>
          <p:cNvSpPr>
            <a:spLocks noGrp="1"/>
          </p:cNvSpPr>
          <p:nvPr>
            <p:ph type="title"/>
          </p:nvPr>
        </p:nvSpPr>
        <p:spPr>
          <a:xfrm>
            <a:off x="502920" y="617524"/>
            <a:ext cx="6526530" cy="1051256"/>
          </a:xfrm>
        </p:spPr>
        <p:txBody>
          <a:bodyPr>
            <a:normAutofit fontScale="90000"/>
          </a:bodyPr>
          <a:lstStyle/>
          <a:p>
            <a:r>
              <a:rPr lang="en-US" dirty="0"/>
              <a:t>Practice safe storage of firearms, medications and other lethal means</a:t>
            </a:r>
          </a:p>
        </p:txBody>
      </p:sp>
      <p:sp>
        <p:nvSpPr>
          <p:cNvPr id="3" name="Content Placeholder 2">
            <a:extLst>
              <a:ext uri="{FF2B5EF4-FFF2-40B4-BE49-F238E27FC236}">
                <a16:creationId xmlns:a16="http://schemas.microsoft.com/office/drawing/2014/main" id="{951AD5A6-4D2A-49D4-87C4-685755915C6B}"/>
              </a:ext>
            </a:extLst>
          </p:cNvPr>
          <p:cNvSpPr>
            <a:spLocks noGrp="1"/>
          </p:cNvSpPr>
          <p:nvPr>
            <p:ph idx="1"/>
          </p:nvPr>
        </p:nvSpPr>
        <p:spPr>
          <a:xfrm>
            <a:off x="297180" y="1668780"/>
            <a:ext cx="6195060" cy="4354830"/>
          </a:xfrm>
        </p:spPr>
        <p:txBody>
          <a:bodyPr>
            <a:normAutofit/>
          </a:bodyPr>
          <a:lstStyle/>
          <a:p>
            <a:r>
              <a:rPr lang="en-US" sz="2000" dirty="0"/>
              <a:t>Visit </a:t>
            </a:r>
            <a:r>
              <a:rPr lang="en-US" sz="2000" b="1" dirty="0">
                <a:solidFill>
                  <a:srgbClr val="0070C0"/>
                </a:solidFill>
                <a:hlinkClick r:id="rId2">
                  <a:extLst>
                    <a:ext uri="{A12FA001-AC4F-418D-AE19-62706E023703}">
                      <ahyp:hlinkClr xmlns:ahyp="http://schemas.microsoft.com/office/drawing/2018/hyperlinkcolor" val="tx"/>
                    </a:ext>
                  </a:extLst>
                </a:hlinkClick>
              </a:rPr>
              <a:t>www.keepitsecure.net</a:t>
            </a:r>
            <a:r>
              <a:rPr lang="en-US" sz="2000" b="1" dirty="0">
                <a:solidFill>
                  <a:srgbClr val="0070C0"/>
                </a:solidFill>
              </a:rPr>
              <a:t> </a:t>
            </a:r>
            <a:r>
              <a:rPr lang="en-US" sz="2000" dirty="0"/>
              <a:t>to learn more about the importance of firearm and other lethal means safety.</a:t>
            </a:r>
          </a:p>
          <a:p>
            <a:r>
              <a:rPr lang="en-US" sz="2000" dirty="0"/>
              <a:t>Nearly half of all Veterans own a firearm, and most Veteran firearm owners are dedicated to firearm safety. </a:t>
            </a:r>
          </a:p>
          <a:p>
            <a:r>
              <a:rPr lang="en-US" sz="2000" dirty="0"/>
              <a:t>Firearm injuries in the home can be prevented by making sure firearms are </a:t>
            </a:r>
            <a:r>
              <a:rPr lang="en-US" sz="2000" b="1" dirty="0"/>
              <a:t>unloaded</a:t>
            </a:r>
            <a:r>
              <a:rPr lang="en-US" sz="2000" dirty="0"/>
              <a:t>, </a:t>
            </a:r>
            <a:r>
              <a:rPr lang="en-US" sz="2000" b="1" dirty="0"/>
              <a:t>locked</a:t>
            </a:r>
            <a:r>
              <a:rPr lang="en-US" sz="2000" dirty="0"/>
              <a:t>, and </a:t>
            </a:r>
            <a:r>
              <a:rPr lang="en-US" sz="2000" b="1" dirty="0"/>
              <a:t>secured </a:t>
            </a:r>
            <a:r>
              <a:rPr lang="en-US" sz="2000" dirty="0"/>
              <a:t>when not in use, with ammunition stored in a separate location</a:t>
            </a:r>
          </a:p>
          <a:p>
            <a:r>
              <a:rPr lang="en-US" sz="2000" dirty="0"/>
              <a:t>There are several effective ways to safely secure firearms.  Learn more and find the option that works best for you and your family from the National Shooting Sports Foundation at </a:t>
            </a:r>
            <a:r>
              <a:rPr lang="en-US" sz="2000" b="1" dirty="0">
                <a:hlinkClick r:id="rId3"/>
              </a:rPr>
              <a:t>www.nssf.org/safety</a:t>
            </a:r>
            <a:endParaRPr lang="en-US" sz="2000" dirty="0"/>
          </a:p>
        </p:txBody>
      </p:sp>
      <p:sp>
        <p:nvSpPr>
          <p:cNvPr id="4" name="Slide Number Placeholder 3">
            <a:extLst>
              <a:ext uri="{FF2B5EF4-FFF2-40B4-BE49-F238E27FC236}">
                <a16:creationId xmlns:a16="http://schemas.microsoft.com/office/drawing/2014/main" id="{6F3306F2-CD15-416E-BB98-CD0B59BDEDE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CD4008-C924-4A7C-B4BB-F23682169E15}"/>
              </a:ext>
            </a:extLst>
          </p:cNvPr>
          <p:cNvPicPr>
            <a:picLocks noChangeAspect="1"/>
          </p:cNvPicPr>
          <p:nvPr/>
        </p:nvPicPr>
        <p:blipFill>
          <a:blip r:embed="rId4"/>
          <a:stretch>
            <a:fillRect/>
          </a:stretch>
        </p:blipFill>
        <p:spPr>
          <a:xfrm>
            <a:off x="6893805" y="1057427"/>
            <a:ext cx="5298195" cy="4743146"/>
          </a:xfrm>
          <a:prstGeom prst="rect">
            <a:avLst/>
          </a:prstGeom>
        </p:spPr>
      </p:pic>
    </p:spTree>
    <p:extLst>
      <p:ext uri="{BB962C8B-B14F-4D97-AF65-F5344CB8AC3E}">
        <p14:creationId xmlns:p14="http://schemas.microsoft.com/office/powerpoint/2010/main" val="416279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EA757C-018C-4447-B424-E32E6BB1B8C2}"/>
              </a:ext>
            </a:extLst>
          </p:cNvPr>
          <p:cNvSpPr>
            <a:spLocks noGrp="1"/>
          </p:cNvSpPr>
          <p:nvPr>
            <p:ph type="sldNum" sz="quarter" idx="12"/>
          </p:nvPr>
        </p:nvSpPr>
        <p:spPr/>
        <p:txBody>
          <a:bodyPr/>
          <a:lstStyle/>
          <a:p>
            <a:fld id="{ACD12D91-5F71-FE4F-A594-B9667DC21877}" type="slidenum">
              <a:rPr lang="en-US" smtClean="0"/>
              <a:pPr/>
              <a:t>6</a:t>
            </a:fld>
            <a:endParaRPr lang="en-US"/>
          </a:p>
        </p:txBody>
      </p:sp>
      <p:sp>
        <p:nvSpPr>
          <p:cNvPr id="2" name="Title 1">
            <a:extLst>
              <a:ext uri="{FF2B5EF4-FFF2-40B4-BE49-F238E27FC236}">
                <a16:creationId xmlns:a16="http://schemas.microsoft.com/office/drawing/2014/main" id="{DE2ECB56-2060-4045-98B6-F8F76F738899}"/>
              </a:ext>
            </a:extLst>
          </p:cNvPr>
          <p:cNvSpPr>
            <a:spLocks noGrp="1"/>
          </p:cNvSpPr>
          <p:nvPr>
            <p:ph type="title"/>
          </p:nvPr>
        </p:nvSpPr>
        <p:spPr/>
        <p:txBody>
          <a:bodyPr>
            <a:normAutofit/>
          </a:bodyPr>
          <a:lstStyle/>
          <a:p>
            <a:r>
              <a:rPr lang="en-US" dirty="0"/>
              <a:t>Risk and Protective Factors</a:t>
            </a:r>
          </a:p>
        </p:txBody>
      </p:sp>
      <p:sp>
        <p:nvSpPr>
          <p:cNvPr id="5" name="Text Placeholder 5">
            <a:extLst>
              <a:ext uri="{FF2B5EF4-FFF2-40B4-BE49-F238E27FC236}">
                <a16:creationId xmlns:a16="http://schemas.microsoft.com/office/drawing/2014/main" id="{CF89BA1A-B2B6-4D94-9E15-2BA89D4F3B19}"/>
              </a:ext>
            </a:extLst>
          </p:cNvPr>
          <p:cNvSpPr txBox="1">
            <a:spLocks/>
          </p:cNvSpPr>
          <p:nvPr/>
        </p:nvSpPr>
        <p:spPr>
          <a:xfrm>
            <a:off x="1218406" y="1513758"/>
            <a:ext cx="1525588" cy="47201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Risk</a:t>
            </a:r>
          </a:p>
        </p:txBody>
      </p:sp>
      <p:sp>
        <p:nvSpPr>
          <p:cNvPr id="6" name="Text Placeholder 6">
            <a:extLst>
              <a:ext uri="{FF2B5EF4-FFF2-40B4-BE49-F238E27FC236}">
                <a16:creationId xmlns:a16="http://schemas.microsoft.com/office/drawing/2014/main" id="{6C95B62F-27C0-4CA8-9C11-769964292978}"/>
              </a:ext>
            </a:extLst>
          </p:cNvPr>
          <p:cNvSpPr txBox="1">
            <a:spLocks/>
          </p:cNvSpPr>
          <p:nvPr/>
        </p:nvSpPr>
        <p:spPr>
          <a:xfrm>
            <a:off x="6515725" y="1426537"/>
            <a:ext cx="3887391" cy="4720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b="1" dirty="0"/>
              <a:t>Protective</a:t>
            </a:r>
          </a:p>
        </p:txBody>
      </p:sp>
      <p:sp>
        <p:nvSpPr>
          <p:cNvPr id="7" name="Content Placeholder 2">
            <a:extLst>
              <a:ext uri="{FF2B5EF4-FFF2-40B4-BE49-F238E27FC236}">
                <a16:creationId xmlns:a16="http://schemas.microsoft.com/office/drawing/2014/main" id="{E8F69502-33AE-4207-9813-6D804D7DB5AF}"/>
              </a:ext>
            </a:extLst>
          </p:cNvPr>
          <p:cNvSpPr txBox="1">
            <a:spLocks/>
          </p:cNvSpPr>
          <p:nvPr/>
        </p:nvSpPr>
        <p:spPr>
          <a:xfrm>
            <a:off x="867808" y="1961457"/>
            <a:ext cx="3868340" cy="343244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Prior suicide attempt</a:t>
            </a:r>
          </a:p>
          <a:p>
            <a:r>
              <a:rPr lang="en-US" sz="2400" dirty="0"/>
              <a:t>Mental health issues</a:t>
            </a:r>
          </a:p>
          <a:p>
            <a:r>
              <a:rPr lang="en-US" sz="2400" dirty="0"/>
              <a:t>Substance abuse</a:t>
            </a:r>
          </a:p>
          <a:p>
            <a:r>
              <a:rPr lang="en-US" sz="2400" dirty="0"/>
              <a:t>Access to lethal means</a:t>
            </a:r>
          </a:p>
          <a:p>
            <a:r>
              <a:rPr lang="en-US" sz="2400" dirty="0"/>
              <a:t>Recent loss</a:t>
            </a:r>
          </a:p>
          <a:p>
            <a:r>
              <a:rPr lang="en-US" sz="2400" dirty="0"/>
              <a:t>Legal or financial challenges</a:t>
            </a:r>
          </a:p>
          <a:p>
            <a:r>
              <a:rPr lang="en-US" sz="2400" dirty="0"/>
              <a:t>Relationship issues </a:t>
            </a:r>
          </a:p>
          <a:p>
            <a:r>
              <a:rPr lang="en-US" sz="2400" dirty="0"/>
              <a:t>Unemployment</a:t>
            </a:r>
          </a:p>
          <a:p>
            <a:r>
              <a:rPr lang="en-US" sz="2400" dirty="0"/>
              <a:t>Homelessness</a:t>
            </a:r>
          </a:p>
          <a:p>
            <a:endParaRPr lang="en-US" dirty="0"/>
          </a:p>
        </p:txBody>
      </p:sp>
      <p:sp>
        <p:nvSpPr>
          <p:cNvPr id="8" name="Content Placeholder 7">
            <a:extLst>
              <a:ext uri="{FF2B5EF4-FFF2-40B4-BE49-F238E27FC236}">
                <a16:creationId xmlns:a16="http://schemas.microsoft.com/office/drawing/2014/main" id="{C4927C98-652D-4162-8874-9B7CD6905746}"/>
              </a:ext>
            </a:extLst>
          </p:cNvPr>
          <p:cNvSpPr txBox="1">
            <a:spLocks/>
          </p:cNvSpPr>
          <p:nvPr/>
        </p:nvSpPr>
        <p:spPr>
          <a:xfrm>
            <a:off x="6096000" y="1944953"/>
            <a:ext cx="4307116" cy="3432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Access to mental health care</a:t>
            </a:r>
          </a:p>
          <a:p>
            <a:r>
              <a:rPr lang="en-US" sz="2200" dirty="0"/>
              <a:t>Sense of connectedness</a:t>
            </a:r>
          </a:p>
          <a:p>
            <a:r>
              <a:rPr lang="en-US" sz="2200" dirty="0"/>
              <a:t>Problem-solving skills</a:t>
            </a:r>
          </a:p>
          <a:p>
            <a:r>
              <a:rPr lang="en-US" sz="2200" dirty="0"/>
              <a:t>Sense of spirituality</a:t>
            </a:r>
          </a:p>
          <a:p>
            <a:r>
              <a:rPr lang="en-US" sz="2200" dirty="0"/>
              <a:t>Mission or purpose</a:t>
            </a:r>
          </a:p>
          <a:p>
            <a:r>
              <a:rPr lang="en-US" sz="2200" dirty="0"/>
              <a:t>Physical health</a:t>
            </a:r>
          </a:p>
          <a:p>
            <a:r>
              <a:rPr lang="en-US" sz="2200" dirty="0"/>
              <a:t>Employment</a:t>
            </a:r>
          </a:p>
          <a:p>
            <a:r>
              <a:rPr lang="en-US" sz="2200" dirty="0"/>
              <a:t>Social and emotional well-being</a:t>
            </a:r>
          </a:p>
        </p:txBody>
      </p:sp>
      <p:sp>
        <p:nvSpPr>
          <p:cNvPr id="9" name="Rectangle 8">
            <a:extLst>
              <a:ext uri="{FF2B5EF4-FFF2-40B4-BE49-F238E27FC236}">
                <a16:creationId xmlns:a16="http://schemas.microsoft.com/office/drawing/2014/main" id="{FC188C15-D24C-4D28-94C4-B99EF98BC5D6}"/>
              </a:ext>
            </a:extLst>
          </p:cNvPr>
          <p:cNvSpPr/>
          <p:nvPr/>
        </p:nvSpPr>
        <p:spPr>
          <a:xfrm>
            <a:off x="3010647" y="5423798"/>
            <a:ext cx="5677787" cy="666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894E23A-1A2A-48E9-BCB9-D803024A303D}"/>
              </a:ext>
            </a:extLst>
          </p:cNvPr>
          <p:cNvPicPr>
            <a:picLocks noChangeAspect="1"/>
          </p:cNvPicPr>
          <p:nvPr/>
        </p:nvPicPr>
        <p:blipFill>
          <a:blip r:embed="rId3"/>
          <a:stretch>
            <a:fillRect/>
          </a:stretch>
        </p:blipFill>
        <p:spPr>
          <a:xfrm>
            <a:off x="2537962" y="5522428"/>
            <a:ext cx="925241" cy="469046"/>
          </a:xfrm>
          <a:prstGeom prst="rect">
            <a:avLst/>
          </a:prstGeom>
        </p:spPr>
      </p:pic>
      <p:sp>
        <p:nvSpPr>
          <p:cNvPr id="11" name="TextBox 10">
            <a:extLst>
              <a:ext uri="{FF2B5EF4-FFF2-40B4-BE49-F238E27FC236}">
                <a16:creationId xmlns:a16="http://schemas.microsoft.com/office/drawing/2014/main" id="{2EA89280-F740-4EED-A358-50EEFE2C0455}"/>
              </a:ext>
            </a:extLst>
          </p:cNvPr>
          <p:cNvSpPr txBox="1"/>
          <p:nvPr/>
        </p:nvSpPr>
        <p:spPr>
          <a:xfrm>
            <a:off x="3463203" y="5606512"/>
            <a:ext cx="5046125" cy="353943"/>
          </a:xfrm>
          <a:prstGeom prst="rect">
            <a:avLst/>
          </a:prstGeom>
          <a:noFill/>
        </p:spPr>
        <p:txBody>
          <a:bodyPr wrap="square" rtlCol="0">
            <a:spAutoFit/>
          </a:bodyPr>
          <a:lstStyle/>
          <a:p>
            <a:r>
              <a:rPr lang="en-US" sz="1700" b="1" dirty="0">
                <a:solidFill>
                  <a:srgbClr val="00467F"/>
                </a:solidFill>
              </a:rPr>
              <a:t>Goal: </a:t>
            </a:r>
            <a:r>
              <a:rPr lang="en-US" sz="1700" dirty="0"/>
              <a:t>Minimize risk factors and boost protective factors</a:t>
            </a:r>
          </a:p>
        </p:txBody>
      </p:sp>
    </p:spTree>
    <p:extLst>
      <p:ext uri="{BB962C8B-B14F-4D97-AF65-F5344CB8AC3E}">
        <p14:creationId xmlns:p14="http://schemas.microsoft.com/office/powerpoint/2010/main" val="25254353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B97D-360A-4900-9C7C-4672F965574B}"/>
              </a:ext>
            </a:extLst>
          </p:cNvPr>
          <p:cNvSpPr>
            <a:spLocks noGrp="1"/>
          </p:cNvSpPr>
          <p:nvPr>
            <p:ph type="title"/>
          </p:nvPr>
        </p:nvSpPr>
        <p:spPr>
          <a:xfrm>
            <a:off x="198440" y="308808"/>
            <a:ext cx="7067063" cy="1051256"/>
          </a:xfrm>
        </p:spPr>
        <p:txBody>
          <a:bodyPr>
            <a:normAutofit/>
          </a:bodyPr>
          <a:lstStyle/>
          <a:p>
            <a:r>
              <a:rPr lang="en-US" dirty="0"/>
              <a:t>New Lethal Means Safety Resources </a:t>
            </a:r>
          </a:p>
        </p:txBody>
      </p:sp>
      <p:sp>
        <p:nvSpPr>
          <p:cNvPr id="4" name="Slide Number Placeholder 3">
            <a:extLst>
              <a:ext uri="{FF2B5EF4-FFF2-40B4-BE49-F238E27FC236}">
                <a16:creationId xmlns:a16="http://schemas.microsoft.com/office/drawing/2014/main" id="{49A21E85-0C9D-4B00-A382-E759C97C0BA7}"/>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A8A77C2-8461-4441-9AE2-C8DE369F622D}"/>
              </a:ext>
            </a:extLst>
          </p:cNvPr>
          <p:cNvSpPr txBox="1"/>
          <p:nvPr/>
        </p:nvSpPr>
        <p:spPr>
          <a:xfrm>
            <a:off x="198439" y="1572652"/>
            <a:ext cx="5755099" cy="2954655"/>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Reducing Firearm &amp; Other Household Safety Risks Brochure</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provides best practices for safely storing firearms and medications along with advice for loved ones on how to talk to the Veteran in their life about safe storage.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CDCF384-F8A8-4343-99B8-4453D5EECE61}"/>
              </a:ext>
            </a:extLst>
          </p:cNvPr>
          <p:cNvPicPr>
            <a:picLocks noChangeAspect="1"/>
          </p:cNvPicPr>
          <p:nvPr/>
        </p:nvPicPr>
        <p:blipFill>
          <a:blip r:embed="rId3"/>
          <a:stretch>
            <a:fillRect/>
          </a:stretch>
        </p:blipFill>
        <p:spPr>
          <a:xfrm>
            <a:off x="7265503" y="589928"/>
            <a:ext cx="3667539" cy="5461761"/>
          </a:xfrm>
          <a:prstGeom prst="rect">
            <a:avLst/>
          </a:prstGeom>
        </p:spPr>
      </p:pic>
    </p:spTree>
    <p:extLst>
      <p:ext uri="{BB962C8B-B14F-4D97-AF65-F5344CB8AC3E}">
        <p14:creationId xmlns:p14="http://schemas.microsoft.com/office/powerpoint/2010/main" val="1231207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6E45-9135-CE48-8576-67CF8641CAB1}"/>
              </a:ext>
            </a:extLst>
          </p:cNvPr>
          <p:cNvSpPr>
            <a:spLocks noGrp="1"/>
          </p:cNvSpPr>
          <p:nvPr>
            <p:ph type="title"/>
          </p:nvPr>
        </p:nvSpPr>
        <p:spPr/>
        <p:txBody>
          <a:bodyPr/>
          <a:lstStyle/>
          <a:p>
            <a:r>
              <a:rPr lang="en-US"/>
              <a:t>Social Media Safety Toolkit </a:t>
            </a:r>
          </a:p>
        </p:txBody>
      </p:sp>
      <p:sp>
        <p:nvSpPr>
          <p:cNvPr id="3" name="Content Placeholder 2">
            <a:extLst>
              <a:ext uri="{FF2B5EF4-FFF2-40B4-BE49-F238E27FC236}">
                <a16:creationId xmlns:a16="http://schemas.microsoft.com/office/drawing/2014/main" id="{0434F339-6A66-2045-9F6E-1A7C52FC9054}"/>
              </a:ext>
            </a:extLst>
          </p:cNvPr>
          <p:cNvSpPr>
            <a:spLocks noGrp="1"/>
          </p:cNvSpPr>
          <p:nvPr>
            <p:ph idx="1"/>
          </p:nvPr>
        </p:nvSpPr>
        <p:spPr/>
        <p:txBody>
          <a:bodyPr vert="horz" lIns="91440" tIns="45720" rIns="91440" bIns="45720" rtlCol="0" anchor="t">
            <a:normAutofit/>
          </a:bodyPr>
          <a:lstStyle/>
          <a:p>
            <a:r>
              <a:rPr lang="en-US" sz="2400"/>
              <a:t>As discussed in the </a:t>
            </a:r>
            <a:r>
              <a:rPr lang="en-US" sz="2400" b="1" u="sng">
                <a:solidFill>
                  <a:schemeClr val="tx1"/>
                </a:solidFill>
                <a:hlinkClick r:id="rId3">
                  <a:extLst>
                    <a:ext uri="{A12FA001-AC4F-418D-AE19-62706E023703}">
                      <ahyp:hlinkClr xmlns:ahyp="http://schemas.microsoft.com/office/drawing/2018/hyperlinkcolor" val="tx"/>
                    </a:ext>
                  </a:extLst>
                </a:hlinkClick>
              </a:rPr>
              <a:t>National Strategy for Preventing Veteran Suicide</a:t>
            </a:r>
            <a:r>
              <a:rPr lang="en-US" sz="2400">
                <a:solidFill>
                  <a:schemeClr val="tx1"/>
                </a:solidFill>
              </a:rPr>
              <a:t>, </a:t>
            </a:r>
            <a:r>
              <a:rPr lang="en-US" sz="2400"/>
              <a:t>social media is an important intervention channel and a key piece of VA’s comprehensive, community-based suicide prevention strategy.</a:t>
            </a:r>
          </a:p>
          <a:p>
            <a:r>
              <a:rPr lang="en-US" sz="2400"/>
              <a:t>The Social Media Safety Toolkit for Veterans, their families, and friends equips everyone with the knowledge needed to respond to social media posts that indicate a Veteran may be having thoughts of suicide. </a:t>
            </a:r>
            <a:endParaRPr lang="en-US" sz="2400">
              <a:cs typeface="Calibri"/>
            </a:endParaRPr>
          </a:p>
          <a:p>
            <a:r>
              <a:rPr lang="en-US" sz="2400"/>
              <a:t>The toolkit includes best practices, resources, and sample responses. </a:t>
            </a:r>
            <a:endParaRPr lang="en-US" sz="2400">
              <a:cs typeface="Calibri" panose="020F0502020204030204"/>
            </a:endParaRPr>
          </a:p>
          <a:p>
            <a:endParaRPr lang="en-US" sz="2400"/>
          </a:p>
          <a:p>
            <a:endParaRPr lang="en-US" sz="2400"/>
          </a:p>
        </p:txBody>
      </p:sp>
      <p:sp>
        <p:nvSpPr>
          <p:cNvPr id="4" name="Slide Number Placeholder 3">
            <a:extLst>
              <a:ext uri="{FF2B5EF4-FFF2-40B4-BE49-F238E27FC236}">
                <a16:creationId xmlns:a16="http://schemas.microsoft.com/office/drawing/2014/main" id="{B7F7F262-34EA-2F4F-91C6-C42310D02D1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9C7A25-76F6-1942-BC69-0331CBD2D620}"/>
              </a:ext>
            </a:extLst>
          </p:cNvPr>
          <p:cNvPicPr>
            <a:picLocks noChangeAspect="1"/>
          </p:cNvPicPr>
          <p:nvPr/>
        </p:nvPicPr>
        <p:blipFill>
          <a:blip r:embed="rId4"/>
          <a:stretch>
            <a:fillRect/>
          </a:stretch>
        </p:blipFill>
        <p:spPr>
          <a:xfrm>
            <a:off x="2700391" y="4492441"/>
            <a:ext cx="798017" cy="798017"/>
          </a:xfrm>
          <a:prstGeom prst="rect">
            <a:avLst/>
          </a:prstGeom>
        </p:spPr>
      </p:pic>
      <p:pic>
        <p:nvPicPr>
          <p:cNvPr id="6" name="Picture 5">
            <a:extLst>
              <a:ext uri="{FF2B5EF4-FFF2-40B4-BE49-F238E27FC236}">
                <a16:creationId xmlns:a16="http://schemas.microsoft.com/office/drawing/2014/main" id="{542CBF5B-CA50-9048-94EE-C57F4B457267}"/>
              </a:ext>
            </a:extLst>
          </p:cNvPr>
          <p:cNvPicPr>
            <a:picLocks noChangeAspect="1"/>
          </p:cNvPicPr>
          <p:nvPr/>
        </p:nvPicPr>
        <p:blipFill>
          <a:blip r:embed="rId5"/>
          <a:stretch>
            <a:fillRect/>
          </a:stretch>
        </p:blipFill>
        <p:spPr>
          <a:xfrm>
            <a:off x="8086339" y="4492440"/>
            <a:ext cx="979161" cy="798017"/>
          </a:xfrm>
          <a:prstGeom prst="rect">
            <a:avLst/>
          </a:prstGeom>
        </p:spPr>
      </p:pic>
      <p:sp>
        <p:nvSpPr>
          <p:cNvPr id="8" name="Content Placeholder 2">
            <a:extLst>
              <a:ext uri="{FF2B5EF4-FFF2-40B4-BE49-F238E27FC236}">
                <a16:creationId xmlns:a16="http://schemas.microsoft.com/office/drawing/2014/main" id="{E4F8DA1C-91EF-3047-8842-61B2851D1E27}"/>
              </a:ext>
            </a:extLst>
          </p:cNvPr>
          <p:cNvSpPr txBox="1">
            <a:spLocks/>
          </p:cNvSpPr>
          <p:nvPr/>
        </p:nvSpPr>
        <p:spPr>
          <a:xfrm>
            <a:off x="1764132" y="5582243"/>
            <a:ext cx="8663734" cy="588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kumimoji="0" lang="en-US" sz="1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Download at </a:t>
            </a:r>
            <a:r>
              <a:rPr kumimoji="0" lang="en-US" sz="1800" b="0" i="1" u="none" strike="noStrike" kern="1200" cap="none" spc="0" normalizeH="0" baseline="0" noProof="0">
                <a:ln>
                  <a:noFill/>
                </a:ln>
                <a:solidFill>
                  <a:srgbClr val="0563C1"/>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https://www.mentalhealth.va.gov/suicide_prevention/docs/OMH-074-Suicide-Prevention-Social-Media-Toolkit-1-8_508.pdf</a:t>
            </a:r>
            <a:endParaRPr kumimoji="0" lang="en-US" sz="1800" b="0" i="1" u="none" strike="noStrike" kern="1200" cap="none" spc="0" normalizeH="0" baseline="0" noProof="0">
              <a:ln>
                <a:noFill/>
              </a:ln>
              <a:solidFill>
                <a:srgbClr val="0563C1"/>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endParaRPr kumimoji="0" lang="en-US" sz="1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437529E-A3FA-7E41-8BC6-0497C218C8C2}"/>
              </a:ext>
            </a:extLst>
          </p:cNvPr>
          <p:cNvPicPr>
            <a:picLocks noChangeAspect="1"/>
          </p:cNvPicPr>
          <p:nvPr/>
        </p:nvPicPr>
        <p:blipFill>
          <a:blip r:embed="rId7"/>
          <a:stretch>
            <a:fillRect/>
          </a:stretch>
        </p:blipFill>
        <p:spPr>
          <a:xfrm>
            <a:off x="9791178" y="188197"/>
            <a:ext cx="2132988" cy="1441766"/>
          </a:xfrm>
          <a:prstGeom prst="rect">
            <a:avLst/>
          </a:prstGeom>
        </p:spPr>
      </p:pic>
      <p:pic>
        <p:nvPicPr>
          <p:cNvPr id="10" name="Picture 9">
            <a:extLst>
              <a:ext uri="{FF2B5EF4-FFF2-40B4-BE49-F238E27FC236}">
                <a16:creationId xmlns:a16="http://schemas.microsoft.com/office/drawing/2014/main" id="{51ED6D08-CF2F-44E0-983E-CF458358B4E6}"/>
              </a:ext>
            </a:extLst>
          </p:cNvPr>
          <p:cNvPicPr/>
          <p:nvPr/>
        </p:nvPicPr>
        <p:blipFill>
          <a:blip r:embed="rId8"/>
          <a:srcRect/>
          <a:stretch/>
        </p:blipFill>
        <p:spPr>
          <a:xfrm>
            <a:off x="4819075" y="4628828"/>
            <a:ext cx="1957927" cy="588999"/>
          </a:xfrm>
          <a:prstGeom prst="rect">
            <a:avLst/>
          </a:prstGeom>
        </p:spPr>
      </p:pic>
    </p:spTree>
    <p:extLst>
      <p:ext uri="{BB962C8B-B14F-4D97-AF65-F5344CB8AC3E}">
        <p14:creationId xmlns:p14="http://schemas.microsoft.com/office/powerpoint/2010/main" val="3802631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EA284-8B5E-4576-9526-B101AA99CF29}"/>
              </a:ext>
            </a:extLst>
          </p:cNvPr>
          <p:cNvSpPr>
            <a:spLocks noGrp="1"/>
          </p:cNvSpPr>
          <p:nvPr>
            <p:ph type="title"/>
          </p:nvPr>
        </p:nvSpPr>
        <p:spPr>
          <a:xfrm>
            <a:off x="355090" y="1992441"/>
            <a:ext cx="5440612" cy="1863942"/>
          </a:xfrm>
        </p:spPr>
        <p:txBody>
          <a:bodyPr>
            <a:normAutofit fontScale="90000"/>
          </a:bodyPr>
          <a:lstStyle/>
          <a:p>
            <a:br>
              <a:rPr lang="en-US" dirty="0">
                <a:solidFill>
                  <a:schemeClr val="accent1"/>
                </a:solidFill>
              </a:rPr>
            </a:br>
            <a:br>
              <a:rPr lang="en-US" dirty="0">
                <a:solidFill>
                  <a:schemeClr val="accent1"/>
                </a:solidFill>
              </a:rPr>
            </a:br>
            <a:r>
              <a:rPr lang="en-US" dirty="0">
                <a:solidFill>
                  <a:schemeClr val="accent1"/>
                </a:solidFill>
              </a:rPr>
              <a:t>Mental Health Mobil Apps.</a:t>
            </a:r>
            <a:br>
              <a:rPr lang="en-US" dirty="0">
                <a:solidFill>
                  <a:schemeClr val="accent1"/>
                </a:solidFill>
              </a:rPr>
            </a:br>
            <a:r>
              <a:rPr lang="en-US" dirty="0">
                <a:solidFill>
                  <a:schemeClr val="accent1"/>
                </a:solidFill>
                <a:hlinkClick r:id="rId2">
                  <a:extLst>
                    <a:ext uri="{A12FA001-AC4F-418D-AE19-62706E023703}">
                      <ahyp:hlinkClr xmlns:ahyp="http://schemas.microsoft.com/office/drawing/2018/hyperlinkcolor" val="tx"/>
                    </a:ext>
                  </a:extLst>
                </a:hlinkClick>
              </a:rPr>
              <a:t>Mobile Apps - PTSD: National Center for PTSD (va.gov)</a:t>
            </a:r>
            <a:br>
              <a:rPr lang="en-US" dirty="0">
                <a:solidFill>
                  <a:schemeClr val="accent1"/>
                </a:solidFill>
              </a:rPr>
            </a:br>
            <a:endParaRPr lang="en-US" dirty="0">
              <a:solidFill>
                <a:schemeClr val="accent1"/>
              </a:solidFill>
            </a:endParaRPr>
          </a:p>
        </p:txBody>
      </p:sp>
      <p:sp>
        <p:nvSpPr>
          <p:cNvPr id="2" name="Slide Number Placeholder 1">
            <a:extLst>
              <a:ext uri="{FF2B5EF4-FFF2-40B4-BE49-F238E27FC236}">
                <a16:creationId xmlns:a16="http://schemas.microsoft.com/office/drawing/2014/main" id="{7CD87D87-D3BD-4C6D-B651-188C7AAF629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58FE217-BCBE-445E-82C4-E778A223BE13}"/>
              </a:ext>
            </a:extLst>
          </p:cNvPr>
          <p:cNvPicPr>
            <a:picLocks noChangeAspect="1"/>
          </p:cNvPicPr>
          <p:nvPr/>
        </p:nvPicPr>
        <p:blipFill>
          <a:blip r:embed="rId3"/>
          <a:stretch>
            <a:fillRect/>
          </a:stretch>
        </p:blipFill>
        <p:spPr>
          <a:xfrm>
            <a:off x="6626087" y="549147"/>
            <a:ext cx="5088835" cy="5362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05334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B6BAE9-27C6-4F6E-A5A4-14DAF59A8D14}"/>
              </a:ext>
            </a:extLst>
          </p:cNvPr>
          <p:cNvSpPr txBox="1"/>
          <p:nvPr/>
        </p:nvSpPr>
        <p:spPr>
          <a:xfrm>
            <a:off x="1" y="89773"/>
            <a:ext cx="6444713" cy="66678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srgbClr val="002060"/>
                </a:solidFill>
                <a:effectLst/>
                <a:uLnTx/>
                <a:uFillTx/>
                <a:latin typeface="Calibri"/>
                <a:ea typeface="+mn-ea"/>
                <a:cs typeface="+mn-cs"/>
              </a:rPr>
              <a:t>Safety Plan now in PTSD Coach</a:t>
            </a:r>
            <a:r>
              <a:rPr kumimoji="0" lang="en-US" sz="3733" b="1"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8" name="Group 7">
            <a:extLst>
              <a:ext uri="{FF2B5EF4-FFF2-40B4-BE49-F238E27FC236}">
                <a16:creationId xmlns:a16="http://schemas.microsoft.com/office/drawing/2014/main" id="{56967DA2-6A23-493F-A978-2DFB78BB4AEC}"/>
              </a:ext>
            </a:extLst>
          </p:cNvPr>
          <p:cNvGrpSpPr/>
          <p:nvPr/>
        </p:nvGrpSpPr>
        <p:grpSpPr>
          <a:xfrm>
            <a:off x="8156494" y="-166370"/>
            <a:ext cx="4198348" cy="7522195"/>
            <a:chOff x="462824" y="57150"/>
            <a:chExt cx="3471024" cy="6196941"/>
          </a:xfrm>
        </p:grpSpPr>
        <p:pic>
          <p:nvPicPr>
            <p:cNvPr id="12" name="Picture 11">
              <a:extLst>
                <a:ext uri="{FF2B5EF4-FFF2-40B4-BE49-F238E27FC236}">
                  <a16:creationId xmlns:a16="http://schemas.microsoft.com/office/drawing/2014/main" id="{139CEA64-8844-4C9E-9C50-6336F309A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24" y="57150"/>
              <a:ext cx="3471024" cy="6196941"/>
            </a:xfrm>
            <a:prstGeom prst="rect">
              <a:avLst/>
            </a:prstGeom>
          </p:spPr>
        </p:pic>
        <p:pic>
          <p:nvPicPr>
            <p:cNvPr id="6" name="Picture 5">
              <a:extLst>
                <a:ext uri="{FF2B5EF4-FFF2-40B4-BE49-F238E27FC236}">
                  <a16:creationId xmlns:a16="http://schemas.microsoft.com/office/drawing/2014/main" id="{FC21EB1A-9D4B-4CD4-B792-0ECA20A60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99" y="1030377"/>
              <a:ext cx="2411091" cy="4208373"/>
            </a:xfrm>
            <a:prstGeom prst="rect">
              <a:avLst/>
            </a:prstGeom>
          </p:spPr>
        </p:pic>
      </p:grpSp>
      <p:sp>
        <p:nvSpPr>
          <p:cNvPr id="11" name="TextBox 10">
            <a:extLst>
              <a:ext uri="{FF2B5EF4-FFF2-40B4-BE49-F238E27FC236}">
                <a16:creationId xmlns:a16="http://schemas.microsoft.com/office/drawing/2014/main" id="{BA12C876-422D-4326-B168-EDE4353B8C4F}"/>
              </a:ext>
            </a:extLst>
          </p:cNvPr>
          <p:cNvSpPr txBox="1"/>
          <p:nvPr/>
        </p:nvSpPr>
        <p:spPr>
          <a:xfrm>
            <a:off x="58905" y="2950657"/>
            <a:ext cx="5630695" cy="17340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white"/>
                </a:solidFill>
                <a:effectLst/>
                <a:uLnTx/>
                <a:uFillTx/>
                <a:latin typeface="Calibri" panose="020F0502020204030204"/>
                <a:ea typeface="+mn-ea"/>
                <a:cs typeface="+mn-cs"/>
              </a:rPr>
              <a:t>To access the Safety Plan:</a:t>
            </a:r>
          </a:p>
          <a:p>
            <a:pPr marL="457200" marR="0" lvl="1" indent="-38310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67" b="0" i="0" u="none" strike="noStrike" kern="1200" cap="none" spc="0" normalizeH="0" baseline="0" noProof="0" dirty="0">
                <a:ln>
                  <a:noFill/>
                </a:ln>
                <a:solidFill>
                  <a:prstClr val="white"/>
                </a:solidFill>
                <a:effectLst/>
                <a:uLnTx/>
                <a:uFillTx/>
                <a:latin typeface="Calibri" panose="020F0502020204030204"/>
                <a:ea typeface="+mn-ea"/>
                <a:cs typeface="+mn-cs"/>
              </a:rPr>
              <a:t>Download* and open PTSD Coach</a:t>
            </a:r>
          </a:p>
          <a:p>
            <a:pPr marL="457200" marR="0" lvl="1" indent="-38310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67" b="0" i="0" u="none" strike="noStrike" kern="1200" cap="none" spc="0" normalizeH="0" baseline="0" noProof="0" dirty="0">
                <a:ln>
                  <a:noFill/>
                </a:ln>
                <a:solidFill>
                  <a:prstClr val="white"/>
                </a:solidFill>
                <a:effectLst/>
                <a:uLnTx/>
                <a:uFillTx/>
                <a:latin typeface="Calibri" panose="020F0502020204030204"/>
                <a:ea typeface="+mn-ea"/>
                <a:cs typeface="+mn-cs"/>
              </a:rPr>
              <a:t>Tap the lateral menu </a:t>
            </a:r>
          </a:p>
          <a:p>
            <a:pPr marL="457200" marR="0" lvl="1" indent="-38310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67" b="0" i="0" u="none" strike="noStrike" kern="1200" cap="none" spc="0" normalizeH="0" baseline="0" noProof="0" dirty="0">
                <a:ln>
                  <a:noFill/>
                </a:ln>
                <a:solidFill>
                  <a:prstClr val="white"/>
                </a:solidFill>
                <a:effectLst/>
                <a:uLnTx/>
                <a:uFillTx/>
                <a:latin typeface="Calibri" panose="020F0502020204030204"/>
                <a:ea typeface="+mn-ea"/>
                <a:cs typeface="+mn-cs"/>
              </a:rPr>
              <a:t>Tap Safety Plan</a:t>
            </a:r>
          </a:p>
        </p:txBody>
      </p:sp>
      <p:sp>
        <p:nvSpPr>
          <p:cNvPr id="14" name="TextBox 13">
            <a:extLst>
              <a:ext uri="{FF2B5EF4-FFF2-40B4-BE49-F238E27FC236}">
                <a16:creationId xmlns:a16="http://schemas.microsoft.com/office/drawing/2014/main" id="{0AC77DFA-70A5-4A8B-8836-3A0C1592B725}"/>
              </a:ext>
            </a:extLst>
          </p:cNvPr>
          <p:cNvSpPr txBox="1"/>
          <p:nvPr/>
        </p:nvSpPr>
        <p:spPr>
          <a:xfrm>
            <a:off x="149401" y="5752413"/>
            <a:ext cx="8645459" cy="7487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National Center for PTSD website: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https://www.ptsd.va.gov/appvid/mobile/ptsdcoach_app.asp</a:t>
            </a:r>
            <a:endPar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77A64F4-2309-4491-9B05-92D0435651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0833" y="689260"/>
            <a:ext cx="1110085" cy="1110085"/>
          </a:xfrm>
          <a:prstGeom prst="roundRect">
            <a:avLst>
              <a:gd name="adj" fmla="val 16667"/>
            </a:avLst>
          </a:prstGeom>
          <a:ln>
            <a:noFill/>
          </a:ln>
          <a:effectLst>
            <a:glow rad="1016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Content Placeholder 4">
            <a:extLst>
              <a:ext uri="{FF2B5EF4-FFF2-40B4-BE49-F238E27FC236}">
                <a16:creationId xmlns:a16="http://schemas.microsoft.com/office/drawing/2014/main" id="{5F1C485D-9FDC-4088-9A36-427844BE5C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75637"/>
          <a:stretch/>
        </p:blipFill>
        <p:spPr>
          <a:xfrm>
            <a:off x="5505617" y="3765060"/>
            <a:ext cx="2831443" cy="1165040"/>
          </a:xfrm>
          <a:prstGeom prst="rect">
            <a:avLst/>
          </a:prstGeom>
          <a:ln>
            <a:noFill/>
          </a:ln>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pic>
      <p:sp>
        <p:nvSpPr>
          <p:cNvPr id="17" name="Oval 16">
            <a:extLst>
              <a:ext uri="{FF2B5EF4-FFF2-40B4-BE49-F238E27FC236}">
                <a16:creationId xmlns:a16="http://schemas.microsoft.com/office/drawing/2014/main" id="{5491680A-20E6-43C3-BEB6-0DC531AEF35D}"/>
              </a:ext>
            </a:extLst>
          </p:cNvPr>
          <p:cNvSpPr/>
          <p:nvPr/>
        </p:nvSpPr>
        <p:spPr>
          <a:xfrm>
            <a:off x="5387860" y="3733800"/>
            <a:ext cx="629405" cy="60470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srgbClr val="FF0000"/>
                </a:solidFill>
              </a:ln>
              <a:no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0ACED2BA-61D5-4255-A957-0270D91FA808}"/>
              </a:ext>
            </a:extLst>
          </p:cNvPr>
          <p:cNvCxnSpPr>
            <a:cxnSpLocks/>
          </p:cNvCxnSpPr>
          <p:nvPr/>
        </p:nvCxnSpPr>
        <p:spPr>
          <a:xfrm>
            <a:off x="3777747" y="4035927"/>
            <a:ext cx="1403853" cy="0"/>
          </a:xfrm>
          <a:prstGeom prst="straightConnector1">
            <a:avLst/>
          </a:prstGeom>
          <a:ln w="57150">
            <a:solidFill>
              <a:srgbClr val="0274B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624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FDD3-F0E6-8845-BAE8-89C0F16D595F}"/>
              </a:ext>
            </a:extLst>
          </p:cNvPr>
          <p:cNvSpPr>
            <a:spLocks noGrp="1"/>
          </p:cNvSpPr>
          <p:nvPr>
            <p:ph type="title"/>
          </p:nvPr>
        </p:nvSpPr>
        <p:spPr/>
        <p:txBody>
          <a:bodyPr/>
          <a:lstStyle/>
          <a:p>
            <a:r>
              <a:rPr lang="en-US" dirty="0"/>
              <a:t>Coaching into Care</a:t>
            </a:r>
          </a:p>
        </p:txBody>
      </p:sp>
      <p:sp>
        <p:nvSpPr>
          <p:cNvPr id="3" name="Content Placeholder 2">
            <a:extLst>
              <a:ext uri="{FF2B5EF4-FFF2-40B4-BE49-F238E27FC236}">
                <a16:creationId xmlns:a16="http://schemas.microsoft.com/office/drawing/2014/main" id="{39786708-C23A-284F-A65E-9099DD299517}"/>
              </a:ext>
            </a:extLst>
          </p:cNvPr>
          <p:cNvSpPr>
            <a:spLocks noGrp="1"/>
          </p:cNvSpPr>
          <p:nvPr>
            <p:ph idx="1"/>
          </p:nvPr>
        </p:nvSpPr>
        <p:spPr>
          <a:xfrm>
            <a:off x="838200" y="1839383"/>
            <a:ext cx="5034398" cy="3930682"/>
          </a:xfrm>
        </p:spPr>
        <p:txBody>
          <a:bodyPr/>
          <a:lstStyle/>
          <a:p>
            <a:pPr marL="0" indent="0">
              <a:buNone/>
            </a:pPr>
            <a:r>
              <a:rPr lang="en-US" dirty="0"/>
              <a:t>Program for families and loved ones of Veterans, helping them encourage the Veteran in their lives to seek support.</a:t>
            </a:r>
          </a:p>
        </p:txBody>
      </p:sp>
      <p:sp>
        <p:nvSpPr>
          <p:cNvPr id="4" name="Slide Number Placeholder 3">
            <a:extLst>
              <a:ext uri="{FF2B5EF4-FFF2-40B4-BE49-F238E27FC236}">
                <a16:creationId xmlns:a16="http://schemas.microsoft.com/office/drawing/2014/main" id="{F2559881-B463-F945-8066-EBE63AFC218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6FCF2BA-0377-1B4D-B9C1-D7BBCF1D97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19403" y="1695963"/>
            <a:ext cx="3823333" cy="3846320"/>
          </a:xfrm>
          <a:prstGeom prst="rect">
            <a:avLst/>
          </a:prstGeom>
          <a:ln>
            <a:solidFill>
              <a:schemeClr val="bg2">
                <a:lumMod val="25000"/>
              </a:schemeClr>
            </a:solidFill>
          </a:ln>
          <a:effectLst/>
        </p:spPr>
      </p:pic>
      <p:pic>
        <p:nvPicPr>
          <p:cNvPr id="10" name="Picture 9">
            <a:extLst>
              <a:ext uri="{FF2B5EF4-FFF2-40B4-BE49-F238E27FC236}">
                <a16:creationId xmlns:a16="http://schemas.microsoft.com/office/drawing/2014/main" id="{D3C29643-C72E-684B-84BC-8EFBB60FB138}"/>
              </a:ext>
            </a:extLst>
          </p:cNvPr>
          <p:cNvPicPr>
            <a:picLocks noChangeAspect="1"/>
          </p:cNvPicPr>
          <p:nvPr/>
        </p:nvPicPr>
        <p:blipFill>
          <a:blip r:embed="rId4"/>
          <a:stretch>
            <a:fillRect/>
          </a:stretch>
        </p:blipFill>
        <p:spPr>
          <a:xfrm>
            <a:off x="1369875" y="3165149"/>
            <a:ext cx="2474314" cy="1089542"/>
          </a:xfrm>
          <a:prstGeom prst="rect">
            <a:avLst/>
          </a:prstGeom>
        </p:spPr>
      </p:pic>
      <p:sp>
        <p:nvSpPr>
          <p:cNvPr id="6" name="TextBox 5">
            <a:extLst>
              <a:ext uri="{FF2B5EF4-FFF2-40B4-BE49-F238E27FC236}">
                <a16:creationId xmlns:a16="http://schemas.microsoft.com/office/drawing/2014/main" id="{9B4CDEF0-B260-43D9-ACAA-31880E7C8C9F}"/>
              </a:ext>
            </a:extLst>
          </p:cNvPr>
          <p:cNvSpPr txBox="1"/>
          <p:nvPr/>
        </p:nvSpPr>
        <p:spPr>
          <a:xfrm>
            <a:off x="1443583" y="4648052"/>
            <a:ext cx="380218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all" spc="0" normalizeH="0" baseline="0" noProof="0" dirty="0">
                <a:ln>
                  <a:noFill/>
                </a:ln>
                <a:solidFill>
                  <a:srgbClr val="003F72"/>
                </a:solidFill>
                <a:effectLst/>
                <a:uLnTx/>
                <a:uFillTx/>
                <a:latin typeface="Calibri" panose="020F0502020204030204"/>
                <a:ea typeface="+mn-ea"/>
                <a:cs typeface="+mn-cs"/>
              </a:rPr>
              <a:t>CALL 888-823-7458</a:t>
            </a:r>
            <a:endParaRPr kumimoji="0" lang="en-US" sz="3400" b="0" i="0" u="none" strike="noStrike" kern="1200" cap="none" spc="0" normalizeH="0" baseline="0" noProof="0" dirty="0">
              <a:ln>
                <a:noFill/>
              </a:ln>
              <a:solidFill>
                <a:srgbClr val="003F7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4605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B9391624-FAAF-7344-B8AB-605D99D190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Content Placeholder 4">
            <a:extLst>
              <a:ext uri="{FF2B5EF4-FFF2-40B4-BE49-F238E27FC236}">
                <a16:creationId xmlns:a16="http://schemas.microsoft.com/office/drawing/2014/main" id="{8DE9DF16-A82F-4C81-8E5B-29CC91720366}"/>
              </a:ext>
            </a:extLst>
          </p:cNvPr>
          <p:cNvPicPr>
            <a:picLocks noGrp="1" noChangeAspect="1"/>
          </p:cNvPicPr>
          <p:nvPr>
            <p:ph idx="1"/>
          </p:nvPr>
        </p:nvPicPr>
        <p:blipFill>
          <a:blip r:embed="rId4"/>
          <a:stretch>
            <a:fillRect/>
          </a:stretch>
        </p:blipFill>
        <p:spPr>
          <a:xfrm>
            <a:off x="1415442" y="3454788"/>
            <a:ext cx="5586608" cy="1597540"/>
          </a:xfrm>
        </p:spPr>
      </p:pic>
      <p:sp>
        <p:nvSpPr>
          <p:cNvPr id="4" name="Slide Number Placeholder 3">
            <a:extLst>
              <a:ext uri="{FF2B5EF4-FFF2-40B4-BE49-F238E27FC236}">
                <a16:creationId xmlns:a16="http://schemas.microsoft.com/office/drawing/2014/main" id="{F6BDC4FB-BEBD-457F-A566-D003D05410E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US" sz="1000" b="1" i="0" u="none" strike="noStrike" kern="1200" cap="none" spc="0" normalizeH="0" baseline="0" noProof="0" dirty="0">
              <a:ln>
                <a:noFill/>
              </a:ln>
              <a:solidFill>
                <a:srgbClr val="03295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CA743F3-47CF-460D-AEDA-B36224D85640}"/>
              </a:ext>
            </a:extLst>
          </p:cNvPr>
          <p:cNvSpPr/>
          <p:nvPr/>
        </p:nvSpPr>
        <p:spPr>
          <a:xfrm>
            <a:off x="945677" y="5261898"/>
            <a:ext cx="5586608" cy="530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Available online for free: </a:t>
            </a:r>
            <a:r>
              <a:rPr kumimoji="0" lang="en-US" sz="1600" b="0" i="1" u="sng" strike="noStrike" kern="1200" cap="none" spc="0" normalizeH="0" baseline="0" noProof="0" dirty="0">
                <a:ln>
                  <a:noFill/>
                </a:ln>
                <a:solidFill>
                  <a:srgbClr val="0563C1"/>
                </a:solidFill>
                <a:effectLst/>
                <a:uLnTx/>
                <a:uFillTx/>
                <a:latin typeface="Calibri" panose="020F0502020204030204"/>
                <a:ea typeface="+mn-ea"/>
                <a:cs typeface="+mn-cs"/>
                <a:hlinkClick r:id="rId5"/>
              </a:rPr>
              <a:t>https://psycharmor.org/courses/s-a-v-e/</a:t>
            </a:r>
            <a:endParaRPr kumimoji="0" lang="en-US" sz="1600" b="0" i="1" u="sng" strike="noStrike" kern="1200" cap="none" spc="0" normalizeH="0" baseline="0" noProof="0" dirty="0">
              <a:ln>
                <a:noFill/>
              </a:ln>
              <a:solidFill>
                <a:srgbClr val="0563C1"/>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02263FD6-B758-4E68-B18F-0869DF994A2F}"/>
              </a:ext>
            </a:extLst>
          </p:cNvPr>
          <p:cNvSpPr txBox="1">
            <a:spLocks/>
          </p:cNvSpPr>
          <p:nvPr/>
        </p:nvSpPr>
        <p:spPr>
          <a:xfrm>
            <a:off x="945678" y="1737584"/>
            <a:ext cx="6467605" cy="10512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194D3"/>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This free suicide prevention training video is less than 25 minutes long and available to everyone, 24/7. It's offered in collaboration with the PsychArmor Institute.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7" name="Picture 6" descr="A person in a suit&#10;&#10;Description automatically generated with low confidence">
            <a:extLst>
              <a:ext uri="{FF2B5EF4-FFF2-40B4-BE49-F238E27FC236}">
                <a16:creationId xmlns:a16="http://schemas.microsoft.com/office/drawing/2014/main" id="{672566BF-CEB9-7A4B-8853-0EEC61889C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5768" y="-37558"/>
            <a:ext cx="6467605" cy="6907291"/>
          </a:xfrm>
          <a:prstGeom prst="rect">
            <a:avLst/>
          </a:prstGeom>
        </p:spPr>
      </p:pic>
    </p:spTree>
    <p:extLst>
      <p:ext uri="{BB962C8B-B14F-4D97-AF65-F5344CB8AC3E}">
        <p14:creationId xmlns:p14="http://schemas.microsoft.com/office/powerpoint/2010/main" val="2263987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C7D956-CA66-4617-8AB9-95B35EC66F4F}"/>
              </a:ext>
            </a:extLst>
          </p:cNvPr>
          <p:cNvSpPr>
            <a:spLocks noGrp="1"/>
          </p:cNvSpPr>
          <p:nvPr>
            <p:ph type="ctr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C7E7B8A6-BF04-446B-BEA9-44974F03E4DB}"/>
              </a:ext>
            </a:extLst>
          </p:cNvPr>
          <p:cNvSpPr>
            <a:spLocks noGrp="1"/>
          </p:cNvSpPr>
          <p:nvPr>
            <p:ph type="sldNum" sz="quarter" idx="4294967295"/>
          </p:nvPr>
        </p:nvSpPr>
        <p:spPr>
          <a:xfrm>
            <a:off x="0" y="635635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03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B899-A7D0-408B-A0FD-08E739881D7C}"/>
              </a:ext>
            </a:extLst>
          </p:cNvPr>
          <p:cNvSpPr>
            <a:spLocks noGrp="1"/>
          </p:cNvSpPr>
          <p:nvPr>
            <p:ph type="title"/>
          </p:nvPr>
        </p:nvSpPr>
        <p:spPr/>
        <p:txBody>
          <a:bodyPr>
            <a:normAutofit fontScale="90000"/>
          </a:bodyPr>
          <a:lstStyle/>
          <a:p>
            <a:r>
              <a:rPr lang="en-US" dirty="0"/>
              <a:t>Key Findings:</a:t>
            </a:r>
            <a:br>
              <a:rPr lang="en-US" dirty="0"/>
            </a:br>
            <a:r>
              <a:rPr lang="en-US" i="1" dirty="0"/>
              <a:t>2023 National Veteran Suicide Prevention Annual Report</a:t>
            </a:r>
          </a:p>
        </p:txBody>
      </p:sp>
      <p:sp>
        <p:nvSpPr>
          <p:cNvPr id="3" name="Slide Number Placeholder 2">
            <a:extLst>
              <a:ext uri="{FF2B5EF4-FFF2-40B4-BE49-F238E27FC236}">
                <a16:creationId xmlns:a16="http://schemas.microsoft.com/office/drawing/2014/main" id="{C762A1BA-B6E9-4E58-B4EA-7DE3A40616A5}"/>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417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8BD4-EB5C-4A00-B3D6-87F4F305A5E9}"/>
              </a:ext>
            </a:extLst>
          </p:cNvPr>
          <p:cNvSpPr>
            <a:spLocks noGrp="1"/>
          </p:cNvSpPr>
          <p:nvPr>
            <p:ph type="title"/>
          </p:nvPr>
        </p:nvSpPr>
        <p:spPr/>
        <p:txBody>
          <a:bodyPr>
            <a:normAutofit fontScale="90000"/>
          </a:bodyPr>
          <a:lstStyle/>
          <a:p>
            <a:r>
              <a:rPr lang="en-US" dirty="0"/>
              <a:t>2023 National Veteran Suicide Prevention Annual Report</a:t>
            </a:r>
          </a:p>
        </p:txBody>
      </p:sp>
      <p:sp>
        <p:nvSpPr>
          <p:cNvPr id="3" name="Content Placeholder 2">
            <a:extLst>
              <a:ext uri="{FF2B5EF4-FFF2-40B4-BE49-F238E27FC236}">
                <a16:creationId xmlns:a16="http://schemas.microsoft.com/office/drawing/2014/main" id="{AEFA5EB8-A970-4121-A778-62C54C13F358}"/>
              </a:ext>
            </a:extLst>
          </p:cNvPr>
          <p:cNvSpPr>
            <a:spLocks noGrp="1"/>
          </p:cNvSpPr>
          <p:nvPr>
            <p:ph idx="1"/>
          </p:nvPr>
        </p:nvSpPr>
        <p:spPr>
          <a:xfrm>
            <a:off x="838200" y="1839383"/>
            <a:ext cx="5062870" cy="3519426"/>
          </a:xfrm>
        </p:spPr>
        <p:txBody>
          <a:bodyPr>
            <a:normAutofit fontScale="92500"/>
          </a:bodyPr>
          <a:lstStyle/>
          <a:p>
            <a:r>
              <a:rPr lang="en-US" sz="2200" b="1" dirty="0"/>
              <a:t>Annual Report </a:t>
            </a:r>
          </a:p>
          <a:p>
            <a:pPr lvl="1"/>
            <a:r>
              <a:rPr lang="en-US" sz="2200" dirty="0"/>
              <a:t>Reports on trends in Veteran suicide deaths from 2001-2021</a:t>
            </a:r>
            <a:endParaRPr lang="en-US" sz="2200" strike="sngStrike" dirty="0">
              <a:cs typeface="Calibri"/>
            </a:endParaRPr>
          </a:p>
          <a:p>
            <a:pPr lvl="1"/>
            <a:r>
              <a:rPr lang="en-US" sz="2200" dirty="0"/>
              <a:t>Focuses on suicide counts and rates among various Veteran subpopulations</a:t>
            </a:r>
            <a:endParaRPr lang="en-US" sz="2200" dirty="0">
              <a:cs typeface="Calibri"/>
            </a:endParaRPr>
          </a:p>
          <a:p>
            <a:r>
              <a:rPr lang="en-US" sz="2200" b="1" dirty="0"/>
              <a:t>State Data Sheets</a:t>
            </a:r>
            <a:endParaRPr lang="en-US" sz="2200" b="1" dirty="0">
              <a:cs typeface="Calibri"/>
            </a:endParaRPr>
          </a:p>
          <a:p>
            <a:pPr lvl="1"/>
            <a:r>
              <a:rPr lang="en-US" sz="2200" dirty="0"/>
              <a:t>Examines state-level Veteran suicide deaths and compares to national and regional trends</a:t>
            </a:r>
            <a:endParaRPr lang="en-US" sz="2200" dirty="0">
              <a:cs typeface="Calibri"/>
            </a:endParaRPr>
          </a:p>
          <a:p>
            <a:pPr lvl="1"/>
            <a:r>
              <a:rPr lang="en-US" sz="2200" dirty="0"/>
              <a:t>53 data sheets available for all 50 states, D.C., Puerto Rico, and U.S. territories </a:t>
            </a:r>
            <a:endParaRPr lang="en-US" sz="2200" dirty="0">
              <a:cs typeface="Calibri"/>
            </a:endParaRPr>
          </a:p>
          <a:p>
            <a:endParaRPr lang="en-US" dirty="0"/>
          </a:p>
        </p:txBody>
      </p:sp>
      <p:sp>
        <p:nvSpPr>
          <p:cNvPr id="4" name="Slide Number Placeholder 3">
            <a:extLst>
              <a:ext uri="{FF2B5EF4-FFF2-40B4-BE49-F238E27FC236}">
                <a16:creationId xmlns:a16="http://schemas.microsoft.com/office/drawing/2014/main" id="{713BF55E-A60E-42E9-9B18-8A02C56863E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53B61A9-F238-4547-8BD1-325D4DFE544A}"/>
              </a:ext>
            </a:extLst>
          </p:cNvPr>
          <p:cNvPicPr>
            <a:picLocks noChangeAspect="1"/>
          </p:cNvPicPr>
          <p:nvPr/>
        </p:nvPicPr>
        <p:blipFill>
          <a:blip r:embed="rId2"/>
          <a:stretch>
            <a:fillRect/>
          </a:stretch>
        </p:blipFill>
        <p:spPr>
          <a:xfrm>
            <a:off x="6559753" y="1548479"/>
            <a:ext cx="4176122" cy="3810330"/>
          </a:xfrm>
          <a:prstGeom prst="rect">
            <a:avLst/>
          </a:prstGeom>
        </p:spPr>
      </p:pic>
      <p:sp>
        <p:nvSpPr>
          <p:cNvPr id="7" name="TextBox 6">
            <a:extLst>
              <a:ext uri="{FF2B5EF4-FFF2-40B4-BE49-F238E27FC236}">
                <a16:creationId xmlns:a16="http://schemas.microsoft.com/office/drawing/2014/main" id="{7F23828F-387B-4765-A9E9-6C002E33267C}"/>
              </a:ext>
            </a:extLst>
          </p:cNvPr>
          <p:cNvSpPr txBox="1"/>
          <p:nvPr/>
        </p:nvSpPr>
        <p:spPr>
          <a:xfrm>
            <a:off x="430082" y="5394581"/>
            <a:ext cx="788457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Calibri"/>
              </a:rPr>
              <a:t>Access the reports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https://department.va.gov/suicide-prevention-annual-report/</a:t>
            </a:r>
            <a:endParaRPr kumimoji="0" lang="en-US" sz="1800" b="0" i="1"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301710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603D12-E24C-42A2-A104-7F1BE831521B}"/>
              </a:ext>
            </a:extLst>
          </p:cNvPr>
          <p:cNvSpPr>
            <a:spLocks noGrp="1"/>
          </p:cNvSpPr>
          <p:nvPr>
            <p:ph type="sldNum" sz="quarter" idx="12"/>
          </p:nvPr>
        </p:nvSpPr>
        <p:spPr/>
        <p:txBody>
          <a:bodyPr/>
          <a:lstStyle/>
          <a:p>
            <a:fld id="{ACD12D91-5F71-FE4F-A594-B9667DC21877}" type="slidenum">
              <a:rPr lang="en-US" smtClean="0"/>
              <a:t>9</a:t>
            </a:fld>
            <a:endParaRPr lang="en-US"/>
          </a:p>
        </p:txBody>
      </p:sp>
      <p:sp>
        <p:nvSpPr>
          <p:cNvPr id="5" name="TextBox 4">
            <a:extLst>
              <a:ext uri="{FF2B5EF4-FFF2-40B4-BE49-F238E27FC236}">
                <a16:creationId xmlns:a16="http://schemas.microsoft.com/office/drawing/2014/main" id="{41CEF6E6-8CA5-52C8-6222-FD4B25EDA025}"/>
              </a:ext>
            </a:extLst>
          </p:cNvPr>
          <p:cNvSpPr txBox="1"/>
          <p:nvPr/>
        </p:nvSpPr>
        <p:spPr>
          <a:xfrm>
            <a:off x="6453554" y="1050648"/>
            <a:ext cx="5615029" cy="954107"/>
          </a:xfrm>
          <a:prstGeom prst="rect">
            <a:avLst/>
          </a:prstGeom>
          <a:noFill/>
        </p:spPr>
        <p:txBody>
          <a:bodyPr wrap="square" rtlCol="0">
            <a:spAutoFit/>
          </a:bodyPr>
          <a:lstStyle/>
          <a:p>
            <a:pPr algn="ctr"/>
            <a:r>
              <a:rPr kumimoji="0" lang="en-US" sz="2800" b="1" i="0" u="none" strike="noStrike" kern="1200" cap="none" spc="0" normalizeH="0" baseline="0" noProof="0" dirty="0">
                <a:ln>
                  <a:noFill/>
                </a:ln>
                <a:solidFill>
                  <a:srgbClr val="00467F"/>
                </a:solidFill>
                <a:effectLst/>
                <a:uLnTx/>
                <a:uFillTx/>
                <a:latin typeface="Calibri" panose="020F0502020204030204"/>
                <a:ea typeface="+mj-ea"/>
                <a:cs typeface="+mj-cs"/>
              </a:rPr>
              <a:t>Oklahoma, Veteran Suicide Deaths, 2021</a:t>
            </a:r>
            <a:endParaRPr lang="en-US" sz="1400" dirty="0"/>
          </a:p>
        </p:txBody>
      </p:sp>
      <p:pic>
        <p:nvPicPr>
          <p:cNvPr id="7" name="Picture 6">
            <a:extLst>
              <a:ext uri="{FF2B5EF4-FFF2-40B4-BE49-F238E27FC236}">
                <a16:creationId xmlns:a16="http://schemas.microsoft.com/office/drawing/2014/main" id="{7E5F03B9-9F56-A981-DE44-87728C2264D3}"/>
              </a:ext>
            </a:extLst>
          </p:cNvPr>
          <p:cNvPicPr>
            <a:picLocks noChangeAspect="1"/>
          </p:cNvPicPr>
          <p:nvPr/>
        </p:nvPicPr>
        <p:blipFill>
          <a:blip r:embed="rId2"/>
          <a:stretch>
            <a:fillRect/>
          </a:stretch>
        </p:blipFill>
        <p:spPr>
          <a:xfrm>
            <a:off x="123417" y="757646"/>
            <a:ext cx="6537900" cy="4938575"/>
          </a:xfrm>
          <a:prstGeom prst="rect">
            <a:avLst/>
          </a:prstGeom>
        </p:spPr>
      </p:pic>
      <p:pic>
        <p:nvPicPr>
          <p:cNvPr id="9" name="Picture 8">
            <a:extLst>
              <a:ext uri="{FF2B5EF4-FFF2-40B4-BE49-F238E27FC236}">
                <a16:creationId xmlns:a16="http://schemas.microsoft.com/office/drawing/2014/main" id="{8D06D522-0046-D940-D0A5-268D362C8B17}"/>
              </a:ext>
            </a:extLst>
          </p:cNvPr>
          <p:cNvPicPr>
            <a:picLocks noChangeAspect="1"/>
          </p:cNvPicPr>
          <p:nvPr/>
        </p:nvPicPr>
        <p:blipFill>
          <a:blip r:embed="rId3"/>
          <a:stretch>
            <a:fillRect/>
          </a:stretch>
        </p:blipFill>
        <p:spPr>
          <a:xfrm>
            <a:off x="6661317" y="2664885"/>
            <a:ext cx="5467350" cy="1774742"/>
          </a:xfrm>
          <a:prstGeom prst="rect">
            <a:avLst/>
          </a:prstGeom>
        </p:spPr>
      </p:pic>
    </p:spTree>
    <p:extLst>
      <p:ext uri="{BB962C8B-B14F-4D97-AF65-F5344CB8AC3E}">
        <p14:creationId xmlns:p14="http://schemas.microsoft.com/office/powerpoint/2010/main" val="161527205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90</TotalTime>
  <Words>4965</Words>
  <Application>Microsoft Office PowerPoint</Application>
  <PresentationFormat>Widescreen</PresentationFormat>
  <Paragraphs>477</Paragraphs>
  <Slides>66</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Calibri Light</vt:lpstr>
      <vt:lpstr>Lato Light</vt:lpstr>
      <vt:lpstr>Myriad Roman</vt:lpstr>
      <vt:lpstr>Times</vt:lpstr>
      <vt:lpstr>1_Office Theme</vt:lpstr>
      <vt:lpstr>S.A.V.E. Training</vt:lpstr>
      <vt:lpstr>OKC VA HCS Suicide Prevention Team</vt:lpstr>
      <vt:lpstr>Facts About Veteran Suicide</vt:lpstr>
      <vt:lpstr>Suicide is a National Public Health Issue</vt:lpstr>
      <vt:lpstr>Veteran VHA Users Have Unique Experiences</vt:lpstr>
      <vt:lpstr>Risk and Protective Factors</vt:lpstr>
      <vt:lpstr>Key Findings: 2023 National Veteran Suicide Prevention Annual Report</vt:lpstr>
      <vt:lpstr>2023 National Veteran Suicide Prevention Annual Report</vt:lpstr>
      <vt:lpstr>PowerPoint Presentation</vt:lpstr>
      <vt:lpstr>PowerPoint Presentation</vt:lpstr>
      <vt:lpstr>PowerPoint Presentation</vt:lpstr>
      <vt:lpstr>Age- &amp; Sex-Adjusted Suicide Rates, Comparison 2001-2021</vt:lpstr>
      <vt:lpstr>Suicide Rates by Age, 2001-2021</vt:lpstr>
      <vt:lpstr>Unadjusted Suicide Rates by Race 2001-2021</vt:lpstr>
      <vt:lpstr>Suicide Rates in Year Following Military Separation, 2010-2020</vt:lpstr>
      <vt:lpstr>Suicide Deaths, Methods Involved, 2001-2021</vt:lpstr>
      <vt:lpstr>Anchors of Hope</vt:lpstr>
      <vt:lpstr>2021 National Veteran Suicide Prevention Annual Report</vt:lpstr>
      <vt:lpstr>PowerPoint Presentation</vt:lpstr>
      <vt:lpstr>PowerPoint Presentation</vt:lpstr>
      <vt:lpstr>PowerPoint Presentation</vt:lpstr>
      <vt:lpstr>Unadjusted Suicide Rates, Veterans, by Race, 2001-2019 </vt:lpstr>
      <vt:lpstr>Unadjusted Suicide Rates, Veterans, by Hispanic Ethnicity, 2001-2019 </vt:lpstr>
      <vt:lpstr>PowerPoint Presentation</vt:lpstr>
      <vt:lpstr>Anchors of Hope</vt:lpstr>
      <vt:lpstr>Common Myths vs. Realities</vt:lpstr>
      <vt:lpstr>Common Myths vs. Realities</vt:lpstr>
      <vt:lpstr>Common Myths vs. Realities</vt:lpstr>
      <vt:lpstr>Common Myths vs. Realities</vt:lpstr>
      <vt:lpstr>Common Myths vs. Realities</vt:lpstr>
      <vt:lpstr>Common Myths vs. Realities</vt:lpstr>
      <vt:lpstr>Common Myths vs. Realities</vt:lpstr>
      <vt:lpstr>The Steps of VA S.A.V.E.</vt:lpstr>
      <vt:lpstr>Signs of Suicidal Thinking</vt:lpstr>
      <vt:lpstr>Signs of Suicidal Thinking</vt:lpstr>
      <vt:lpstr>Asking the Question</vt:lpstr>
      <vt:lpstr>Asking the Question</vt:lpstr>
      <vt:lpstr>Asking the Question</vt:lpstr>
      <vt:lpstr>Validate the Veteran’s Experience</vt:lpstr>
      <vt:lpstr>Encourage Treatment and Expedite Getting Help</vt:lpstr>
      <vt:lpstr>When Talking with a Veteran at Risk for Suicide</vt:lpstr>
      <vt:lpstr>Suicide Prevention is Everyone’s Business</vt:lpstr>
      <vt:lpstr>Lethal Means Safety</vt:lpstr>
      <vt:lpstr>What is Lethal Means Safety?</vt:lpstr>
      <vt:lpstr>PowerPoint Presentation</vt:lpstr>
      <vt:lpstr>Lethal Means Safety Works</vt:lpstr>
      <vt:lpstr>Safe Messaging Practices Adapted from the National Action Alliance for Suicide Prevention’s Framework for Successful Messaging</vt:lpstr>
      <vt:lpstr>Practices to Avoid…</vt:lpstr>
      <vt:lpstr>Practices to Use…</vt:lpstr>
      <vt:lpstr>Suicide Prevention 2.0 Public Health Strategy</vt:lpstr>
      <vt:lpstr>Public Health Strategy</vt:lpstr>
      <vt:lpstr>Suicide Prevention 2.0:  Combining Community &amp; Clinical Interventions </vt:lpstr>
      <vt:lpstr>Community-Based Interventions</vt:lpstr>
      <vt:lpstr>Resources</vt:lpstr>
      <vt:lpstr>Free, Confidential Support 24/7/365</vt:lpstr>
      <vt:lpstr>PowerPoint Presentation</vt:lpstr>
      <vt:lpstr>Find a Local VA SPC at VeteransCrisisLine.net/ResourceLocator</vt:lpstr>
      <vt:lpstr>Make the Connection</vt:lpstr>
      <vt:lpstr>Practice safe storage of firearms, medications and other lethal means</vt:lpstr>
      <vt:lpstr>New Lethal Means Safety Resources </vt:lpstr>
      <vt:lpstr>Social Media Safety Toolkit </vt:lpstr>
      <vt:lpstr>  Mental Health Mobil Apps. Mobile Apps - PTSD: National Center for PTSD (va.gov) </vt:lpstr>
      <vt:lpstr>PowerPoint Presentation</vt:lpstr>
      <vt:lpstr>Coaching into Care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S.A.V.E. Training</dc:title>
  <dc:creator>Franklin, Leslie K. (she/her/hers)</dc:creator>
  <cp:lastModifiedBy>Franklin, Leslie K. (she/her/hers)</cp:lastModifiedBy>
  <cp:revision>1</cp:revision>
  <dcterms:created xsi:type="dcterms:W3CDTF">2022-03-31T16:14:41Z</dcterms:created>
  <dcterms:modified xsi:type="dcterms:W3CDTF">2024-01-11T18:49:01Z</dcterms:modified>
</cp:coreProperties>
</file>