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7462500" cy="9753600"/>
  <p:notesSz cx="6858000" cy="9144000"/>
  <p:embeddedFontLst>
    <p:embeddedFont>
      <p:font typeface="Aileron Heavy" pitchFamily="2" charset="77"/>
      <p:regular r:id="rId10"/>
      <p:bold r:id="rId11"/>
    </p:embeddedFont>
    <p:embeddedFont>
      <p:font typeface="Amsterdam Two" panose="02000500000000000000" pitchFamily="2" charset="0"/>
      <p:regular r:id="rId12"/>
    </p:embeddedFont>
    <p:embeddedFont>
      <p:font typeface="Architects Daughter" pitchFamily="2" charset="0"/>
      <p:regular r:id="rId13"/>
    </p:embeddedFont>
    <p:embeddedFont>
      <p:font typeface="Barlow Bold" pitchFamily="2" charset="77"/>
      <p:regular r:id="rId14"/>
      <p:bold r:id="rId15"/>
    </p:embeddedFont>
    <p:embeddedFont>
      <p:font typeface="Cooper Hewitt" pitchFamily="2" charset="77"/>
      <p:regular r:id="rId16"/>
      <p:bold r:id="rId17"/>
    </p:embeddedFont>
    <p:embeddedFont>
      <p:font typeface="Helvetica World" pitchFamily="2" charset="0"/>
      <p:regular r:id="rId18"/>
    </p:embeddedFont>
    <p:embeddedFont>
      <p:font typeface="Josefin Sans Regular" pitchFamily="2" charset="77"/>
      <p:regular r:id="rId19"/>
    </p:embeddedFont>
    <p:embeddedFont>
      <p:font typeface="KG Primary Penmanship" panose="02000506000000020003" pitchFamily="2" charset="77"/>
      <p:regular r:id="rId20"/>
    </p:embeddedFont>
    <p:embeddedFont>
      <p:font typeface="Merriweather" pitchFamily="2" charset="77"/>
      <p:regular r:id="rId21"/>
      <p:bold r:id="rId22"/>
      <p:italic r:id="rId23"/>
      <p:boldItalic r:id="rId24"/>
    </p:embeddedFont>
    <p:embeddedFont>
      <p:font typeface="Merriweather Bold" pitchFamily="2" charset="77"/>
      <p:regular r:id="rId25"/>
      <p:bold r:id="rId26"/>
    </p:embeddedFont>
    <p:embeddedFont>
      <p:font typeface="Montserrat" pitchFamily="2" charset="77"/>
      <p:regular r:id="rId27"/>
      <p:bold r:id="rId28"/>
      <p:italic r:id="rId29"/>
      <p:boldItalic r:id="rId30"/>
    </p:embeddedFont>
    <p:embeddedFont>
      <p:font typeface="Now" pitchFamily="2" charset="77"/>
      <p:regular r:id="rId31"/>
    </p:embeddedFont>
    <p:embeddedFont>
      <p:font typeface="Open Sauce Semi-Bold" pitchFamily="2" charset="77"/>
      <p:regular r:id="rId32"/>
      <p:bold r:id="rId33"/>
    </p:embeddedFont>
    <p:embeddedFont>
      <p:font typeface="Pompiere" panose="02000000000000000000" pitchFamily="2" charset="77"/>
      <p:regular r:id="rId34"/>
    </p:embeddedFont>
    <p:embeddedFont>
      <p:font typeface="Sacramento" panose="02000507000000020000" pitchFamily="2" charset="0"/>
      <p:regular r:id="rId35"/>
    </p:embeddedFont>
    <p:embeddedFont>
      <p:font typeface="Special Elite" panose="02000506000000020004" pitchFamily="2" charset="0"/>
      <p:regular r:id="rId36"/>
    </p:embeddedFont>
    <p:embeddedFont>
      <p:font typeface="Telegraf" pitchFamily="2" charset="77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4" d="100"/>
          <a:sy n="84" d="100"/>
        </p:scale>
        <p:origin x="800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viewProps" Target="viewProps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81469" y="2821581"/>
            <a:ext cx="9708242" cy="2682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8101" b="1">
                <a:solidFill>
                  <a:srgbClr val="0E2A4E"/>
                </a:solidFill>
                <a:latin typeface="Barlow Bold"/>
                <a:ea typeface="Barlow Bold"/>
                <a:cs typeface="Barlow Bold"/>
                <a:sym typeface="Barlow Bold"/>
              </a:rPr>
              <a:t>Duration of Efficacy: Shingles Vaccines</a:t>
            </a:r>
          </a:p>
        </p:txBody>
      </p:sp>
      <p:sp>
        <p:nvSpPr>
          <p:cNvPr id="3" name="Freeform 3"/>
          <p:cNvSpPr/>
          <p:nvPr/>
        </p:nvSpPr>
        <p:spPr>
          <a:xfrm>
            <a:off x="4170272" y="975360"/>
            <a:ext cx="9128306" cy="1259077"/>
          </a:xfrm>
          <a:custGeom>
            <a:avLst/>
            <a:gdLst/>
            <a:ahLst/>
            <a:cxnLst/>
            <a:rect l="l" t="t" r="r" b="b"/>
            <a:pathLst>
              <a:path w="9128306" h="1259077">
                <a:moveTo>
                  <a:pt x="0" y="0"/>
                </a:moveTo>
                <a:lnTo>
                  <a:pt x="9128306" y="0"/>
                </a:lnTo>
                <a:lnTo>
                  <a:pt x="9128306" y="1259077"/>
                </a:lnTo>
                <a:lnTo>
                  <a:pt x="0" y="12590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129645" y="9462021"/>
            <a:ext cx="1190320" cy="181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5"/>
              </a:lnSpc>
            </a:pPr>
            <a:r>
              <a:rPr lang="en-US" sz="1053" spc="168">
                <a:solidFill>
                  <a:srgbClr val="D7EAEE"/>
                </a:solidFill>
                <a:latin typeface="Telegraf"/>
                <a:ea typeface="Telegraf"/>
                <a:cs typeface="Telegraf"/>
                <a:sym typeface="Telegraf"/>
              </a:rPr>
              <a:t>A NotebookLM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23261" y="667024"/>
            <a:ext cx="6221111" cy="80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122136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The Clinical Scenario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6237" y="2582732"/>
            <a:ext cx="16692613" cy="4454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2"/>
              </a:lnSpc>
            </a:pPr>
            <a:r>
              <a:rPr lang="en-US" sz="3266" b="1" spc="199">
                <a:solidFill>
                  <a:srgbClr val="122136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Patient Profile: 75-Year-Old Male, received Zostavax vaccine 9 years ago. Never had Shingles. </a:t>
            </a:r>
          </a:p>
          <a:p>
            <a:pPr algn="l">
              <a:lnSpc>
                <a:spcPts val="4572"/>
              </a:lnSpc>
            </a:pPr>
            <a:endParaRPr lang="en-US" sz="3266" b="1" spc="199">
              <a:solidFill>
                <a:srgbClr val="122136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l">
              <a:lnSpc>
                <a:spcPts val="4572"/>
              </a:lnSpc>
            </a:pPr>
            <a:r>
              <a:rPr lang="en-US" sz="3266" b="1" spc="199">
                <a:solidFill>
                  <a:srgbClr val="122136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Clinical Question: Does Zostavax still provide effective protection against herpes zoster (Shingles) or is a Shingrix booster required?</a:t>
            </a:r>
          </a:p>
          <a:p>
            <a:pPr algn="l">
              <a:lnSpc>
                <a:spcPts val="4572"/>
              </a:lnSpc>
            </a:pPr>
            <a:r>
              <a:rPr lang="en-US" sz="3266" b="1" spc="199">
                <a:solidFill>
                  <a:srgbClr val="122136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</a:p>
          <a:p>
            <a:pPr algn="l">
              <a:lnSpc>
                <a:spcPts val="4152"/>
              </a:lnSpc>
            </a:pPr>
            <a:endParaRPr lang="en-US" sz="3266" b="1" spc="199">
              <a:solidFill>
                <a:srgbClr val="122136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l">
              <a:lnSpc>
                <a:spcPts val="4152"/>
              </a:lnSpc>
            </a:pPr>
            <a:endParaRPr lang="en-US" sz="3266" b="1" spc="199">
              <a:solidFill>
                <a:srgbClr val="122136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255708" y="9471069"/>
            <a:ext cx="971960" cy="172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292928"/>
                </a:solidFill>
                <a:latin typeface="Montserrat"/>
                <a:ea typeface="Montserrat"/>
                <a:cs typeface="Montserrat"/>
                <a:sym typeface="Montserrat"/>
              </a:rPr>
              <a:t>A NotebookLM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72"/>
            <a:ext cx="17468850" cy="9751828"/>
            <a:chOff x="0" y="0"/>
            <a:chExt cx="23291800" cy="1300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91800" cy="13002387"/>
            </a:xfrm>
            <a:custGeom>
              <a:avLst/>
              <a:gdLst/>
              <a:ahLst/>
              <a:cxnLst/>
              <a:rect l="l" t="t" r="r" b="b"/>
              <a:pathLst>
                <a:path w="23291800" h="13002387">
                  <a:moveTo>
                    <a:pt x="0" y="0"/>
                  </a:moveTo>
                  <a:lnTo>
                    <a:pt x="23291800" y="0"/>
                  </a:lnTo>
                  <a:lnTo>
                    <a:pt x="23291800" y="13002387"/>
                  </a:lnTo>
                  <a:lnTo>
                    <a:pt x="0" y="13002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00182" y="77691"/>
            <a:ext cx="17468850" cy="9751828"/>
            <a:chOff x="0" y="0"/>
            <a:chExt cx="23291800" cy="130024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291800" cy="13002387"/>
            </a:xfrm>
            <a:custGeom>
              <a:avLst/>
              <a:gdLst/>
              <a:ahLst/>
              <a:cxnLst/>
              <a:rect l="l" t="t" r="r" b="b"/>
              <a:pathLst>
                <a:path w="23291800" h="13002387">
                  <a:moveTo>
                    <a:pt x="0" y="0"/>
                  </a:moveTo>
                  <a:lnTo>
                    <a:pt x="23291800" y="0"/>
                  </a:lnTo>
                  <a:lnTo>
                    <a:pt x="23291800" y="13002387"/>
                  </a:lnTo>
                  <a:lnTo>
                    <a:pt x="0" y="13002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22756" y="2089605"/>
            <a:ext cx="9622482" cy="62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3664" spc="117">
                <a:solidFill>
                  <a:srgbClr val="63696B"/>
                </a:solidFill>
                <a:latin typeface="Merriweather"/>
                <a:ea typeface="Merriweather"/>
                <a:cs typeface="Merriweather"/>
                <a:sym typeface="Merriweather"/>
              </a:rPr>
              <a:t>The Evidence and the Clinical Outcome: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98563" y="4882904"/>
            <a:ext cx="4190033" cy="331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1"/>
              </a:lnSpc>
            </a:pPr>
            <a:r>
              <a:rPr lang="en-US" sz="2717" spc="84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Evidence indicates that</a:t>
            </a:r>
          </a:p>
          <a:p>
            <a:pPr algn="l">
              <a:lnSpc>
                <a:spcPts val="3821"/>
              </a:lnSpc>
            </a:pPr>
            <a:r>
              <a:rPr lang="en-US" sz="2717" spc="84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the Live Zoster Vaccine</a:t>
            </a:r>
          </a:p>
          <a:p>
            <a:pPr algn="l">
              <a:lnSpc>
                <a:spcPts val="3821"/>
              </a:lnSpc>
            </a:pPr>
            <a:r>
              <a:rPr lang="en-US" sz="2717" spc="84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(Zostavax) offers</a:t>
            </a:r>
          </a:p>
          <a:p>
            <a:pPr algn="l">
              <a:lnSpc>
                <a:spcPts val="3821"/>
              </a:lnSpc>
            </a:pPr>
            <a:r>
              <a:rPr lang="en-US" sz="2717" spc="84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negligible protection</a:t>
            </a:r>
          </a:p>
          <a:p>
            <a:pPr algn="l">
              <a:lnSpc>
                <a:spcPts val="3821"/>
              </a:lnSpc>
            </a:pPr>
            <a:r>
              <a:rPr lang="en-US" sz="2717" spc="84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(&lt;15%) for patients</a:t>
            </a:r>
          </a:p>
          <a:p>
            <a:pPr algn="l">
              <a:lnSpc>
                <a:spcPts val="3821"/>
              </a:lnSpc>
            </a:pPr>
            <a:r>
              <a:rPr lang="en-US" sz="2717" spc="84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patients 9-10 years</a:t>
            </a:r>
          </a:p>
          <a:p>
            <a:pPr algn="l">
              <a:lnSpc>
                <a:spcPts val="3821"/>
              </a:lnSpc>
            </a:pPr>
            <a:r>
              <a:rPr lang="en-US" sz="2717" spc="84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post-vaccination.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44059" y="4899633"/>
            <a:ext cx="3789313" cy="3385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9"/>
              </a:lnSpc>
            </a:pPr>
            <a:r>
              <a:rPr lang="en-US" sz="2698" spc="113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The Recombinant</a:t>
            </a:r>
          </a:p>
          <a:p>
            <a:pPr algn="l">
              <a:lnSpc>
                <a:spcPts val="3789"/>
              </a:lnSpc>
            </a:pPr>
            <a:r>
              <a:rPr lang="en-US" sz="2698" spc="113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Zoster Vaccine</a:t>
            </a:r>
          </a:p>
          <a:p>
            <a:pPr algn="l">
              <a:lnSpc>
                <a:spcPts val="3789"/>
              </a:lnSpc>
            </a:pPr>
            <a:r>
              <a:rPr lang="en-US" sz="2698" spc="113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(Shingrix)</a:t>
            </a:r>
          </a:p>
          <a:p>
            <a:pPr algn="l">
              <a:lnSpc>
                <a:spcPts val="3764"/>
              </a:lnSpc>
            </a:pPr>
            <a:r>
              <a:rPr lang="en-US" sz="2681" spc="120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demonstrates robust</a:t>
            </a:r>
          </a:p>
          <a:p>
            <a:pPr algn="l">
              <a:lnSpc>
                <a:spcPts val="3956"/>
              </a:lnSpc>
            </a:pPr>
            <a:r>
              <a:rPr lang="en-US" sz="2817" spc="16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durability (&gt;84%</a:t>
            </a:r>
          </a:p>
          <a:p>
            <a:pPr algn="l">
              <a:lnSpc>
                <a:spcPts val="4047"/>
              </a:lnSpc>
            </a:pPr>
            <a:r>
              <a:rPr lang="en-US" sz="2882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efficacy) through at</a:t>
            </a:r>
          </a:p>
          <a:p>
            <a:pPr algn="l">
              <a:lnSpc>
                <a:spcPts val="4047"/>
              </a:lnSpc>
            </a:pPr>
            <a:r>
              <a:rPr lang="en-US" sz="2882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least 8 years.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09584" y="4829175"/>
            <a:ext cx="5459266" cy="283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2"/>
              </a:lnSpc>
            </a:pPr>
            <a:r>
              <a:rPr lang="en-US" sz="2704" spc="108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Patient reviewed evidence with primary care </a:t>
            </a:r>
          </a:p>
          <a:p>
            <a:pPr algn="l">
              <a:lnSpc>
                <a:spcPts val="3772"/>
              </a:lnSpc>
            </a:pPr>
            <a:r>
              <a:rPr lang="en-US" sz="2704" spc="108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physician. </a:t>
            </a:r>
          </a:p>
          <a:p>
            <a:pPr algn="l">
              <a:lnSpc>
                <a:spcPts val="3772"/>
              </a:lnSpc>
            </a:pPr>
            <a:r>
              <a:rPr lang="en-US" sz="2704" spc="108">
                <a:solidFill>
                  <a:srgbClr val="1D2229"/>
                </a:solidFill>
                <a:latin typeface="Merriweather"/>
                <a:ea typeface="Merriweather"/>
                <a:cs typeface="Merriweather"/>
                <a:sym typeface="Merriweather"/>
              </a:rPr>
              <a:t>Decision made to get a booster with Shingrix Vaccine.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614778" y="9632996"/>
            <a:ext cx="781050" cy="16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1D2229"/>
                </a:solidFill>
                <a:latin typeface="Josefin Sans Regular"/>
                <a:ea typeface="Josefin Sans Regular"/>
                <a:cs typeface="Josefin Sans Regular"/>
                <a:sym typeface="Josefin Sans Regular"/>
              </a:rPr>
              <a:t>NotebookLM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5629" y="-97526"/>
            <a:ext cx="17468850" cy="9751828"/>
            <a:chOff x="0" y="0"/>
            <a:chExt cx="23291800" cy="1300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91800" cy="13002387"/>
            </a:xfrm>
            <a:custGeom>
              <a:avLst/>
              <a:gdLst/>
              <a:ahLst/>
              <a:cxnLst/>
              <a:rect l="l" t="t" r="r" b="b"/>
              <a:pathLst>
                <a:path w="23291800" h="13002387">
                  <a:moveTo>
                    <a:pt x="0" y="0"/>
                  </a:moveTo>
                  <a:lnTo>
                    <a:pt x="23291800" y="0"/>
                  </a:lnTo>
                  <a:lnTo>
                    <a:pt x="23291800" y="13002387"/>
                  </a:lnTo>
                  <a:lnTo>
                    <a:pt x="0" y="13002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04351" y="465550"/>
            <a:ext cx="11356181" cy="102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4"/>
              </a:lnSpc>
            </a:pPr>
            <a:r>
              <a:rPr lang="en-US" sz="3775" spc="105">
                <a:solidFill>
                  <a:srgbClr val="232F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Study 1: Klein (2023); Zostavax Vaccine</a:t>
            </a:r>
          </a:p>
          <a:p>
            <a:pPr algn="l">
              <a:lnSpc>
                <a:spcPts val="3701"/>
              </a:lnSpc>
            </a:pPr>
            <a:r>
              <a:rPr lang="en-US" sz="3202" spc="64">
                <a:solidFill>
                  <a:srgbClr val="666B6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Source: https://www.bmj.com/content/383/bmj-2023-076321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76400" y="2421263"/>
            <a:ext cx="533400" cy="456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</a:pPr>
            <a:r>
              <a:rPr lang="en-US" sz="2662" spc="199">
                <a:solidFill>
                  <a:srgbClr val="666B6C"/>
                </a:solidFill>
                <a:latin typeface="Pompiere"/>
                <a:ea typeface="Pompiere"/>
                <a:cs typeface="Pompiere"/>
                <a:sym typeface="Pompiere"/>
              </a:rPr>
              <a:t>100</a:t>
            </a:r>
          </a:p>
        </p:txBody>
      </p:sp>
      <p:sp>
        <p:nvSpPr>
          <p:cNvPr id="6" name="TextBox 6"/>
          <p:cNvSpPr txBox="1"/>
          <p:nvPr/>
        </p:nvSpPr>
        <p:spPr>
          <a:xfrm rot="-5400000">
            <a:off x="92004" y="5398678"/>
            <a:ext cx="2609850" cy="414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4"/>
              </a:lnSpc>
            </a:pPr>
            <a:r>
              <a:rPr lang="en-US" sz="2417" spc="-2">
                <a:solidFill>
                  <a:srgbClr val="232F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Vaccine Efficacy 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25625" y="3638444"/>
            <a:ext cx="361950" cy="44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</a:pPr>
            <a:r>
              <a:rPr lang="en-US" sz="2590" spc="98">
                <a:solidFill>
                  <a:srgbClr val="666B6C"/>
                </a:solidFill>
                <a:latin typeface="Pompiere"/>
                <a:ea typeface="Pompiere"/>
                <a:cs typeface="Pompiere"/>
                <a:sym typeface="Pompiere"/>
              </a:rPr>
              <a:t>80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43088" y="4833489"/>
            <a:ext cx="314325" cy="39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4"/>
              </a:lnSpc>
            </a:pPr>
            <a:r>
              <a:rPr lang="en-US" sz="2317">
                <a:solidFill>
                  <a:srgbClr val="666B6C"/>
                </a:solidFill>
                <a:latin typeface="Pompiere"/>
                <a:ea typeface="Pompiere"/>
                <a:cs typeface="Pompiere"/>
                <a:sym typeface="Pompiere"/>
              </a:rPr>
              <a:t>60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16572" y="4168472"/>
            <a:ext cx="1809750" cy="4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2442" spc="80">
                <a:solidFill>
                  <a:srgbClr val="232F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Year 1: 67%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30388" y="5955894"/>
            <a:ext cx="352425" cy="48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4"/>
              </a:lnSpc>
            </a:pPr>
            <a:r>
              <a:rPr lang="en-US" sz="2888">
                <a:solidFill>
                  <a:srgbClr val="666B6C"/>
                </a:solidFill>
                <a:latin typeface="Pompiere"/>
                <a:ea typeface="Pompiere"/>
                <a:cs typeface="Pompiere"/>
                <a:sym typeface="Pompiere"/>
              </a:rPr>
              <a:t>40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41500" y="7174342"/>
            <a:ext cx="342900" cy="381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6"/>
              </a:lnSpc>
            </a:pPr>
            <a:r>
              <a:rPr lang="en-US" sz="2247">
                <a:solidFill>
                  <a:srgbClr val="666B6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95488" y="8352703"/>
            <a:ext cx="200025" cy="40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1"/>
              </a:lnSpc>
            </a:pPr>
            <a:r>
              <a:rPr lang="en-US" sz="2386">
                <a:solidFill>
                  <a:srgbClr val="666B6C"/>
                </a:solidFill>
                <a:latin typeface="Amsterdam Two"/>
                <a:ea typeface="Amsterdam Two"/>
                <a:cs typeface="Amsterdam Two"/>
                <a:sym typeface="Amsterdam Two"/>
              </a:rPr>
              <a:t>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10814" y="3498689"/>
            <a:ext cx="5162476" cy="1604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2"/>
              </a:lnSpc>
            </a:pPr>
            <a:r>
              <a:rPr lang="en-US" sz="2683" spc="75">
                <a:solidFill>
                  <a:srgbClr val="232F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Study Details: aged 50+, </a:t>
            </a:r>
          </a:p>
          <a:p>
            <a:pPr algn="l">
              <a:lnSpc>
                <a:spcPts val="3182"/>
              </a:lnSpc>
            </a:pPr>
            <a:r>
              <a:rPr lang="en-US" sz="2683" spc="75">
                <a:solidFill>
                  <a:srgbClr val="232F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N=505,647 patients, </a:t>
            </a:r>
          </a:p>
          <a:p>
            <a:pPr algn="l">
              <a:lnSpc>
                <a:spcPts val="3182"/>
              </a:lnSpc>
            </a:pPr>
            <a:r>
              <a:rPr lang="en-US" sz="2683" spc="75">
                <a:solidFill>
                  <a:srgbClr val="232F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given Zostavax vaccine,followed</a:t>
            </a:r>
          </a:p>
          <a:p>
            <a:pPr algn="l">
              <a:lnSpc>
                <a:spcPts val="3182"/>
              </a:lnSpc>
            </a:pPr>
            <a:r>
              <a:rPr lang="en-US" sz="2683" spc="75">
                <a:solidFill>
                  <a:srgbClr val="232F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10+ years.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062130" y="7114235"/>
            <a:ext cx="2514600" cy="42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1"/>
              </a:lnSpc>
            </a:pPr>
            <a:r>
              <a:rPr lang="en-US" sz="2443" spc="100">
                <a:solidFill>
                  <a:srgbClr val="232F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Year 10-12: 15%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76475" y="8666349"/>
            <a:ext cx="209550" cy="46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5"/>
              </a:lnSpc>
            </a:pPr>
            <a:r>
              <a:rPr lang="en-US" sz="2696">
                <a:solidFill>
                  <a:srgbClr val="666B6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17888" y="8765309"/>
            <a:ext cx="123825" cy="24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3"/>
              </a:lnSpc>
            </a:pPr>
            <a:r>
              <a:rPr lang="en-US" sz="1438">
                <a:solidFill>
                  <a:srgbClr val="666B6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10088" y="8671416"/>
            <a:ext cx="200025" cy="43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2516">
                <a:solidFill>
                  <a:srgbClr val="666B6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27689" y="8690991"/>
            <a:ext cx="200025" cy="413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1"/>
              </a:lnSpc>
            </a:pPr>
            <a:r>
              <a:rPr lang="en-US" sz="2458">
                <a:solidFill>
                  <a:srgbClr val="666B6C"/>
                </a:solidFill>
                <a:latin typeface="Amsterdam Two"/>
                <a:ea typeface="Amsterdam Two"/>
                <a:cs typeface="Amsterdam Two"/>
                <a:sym typeface="Amsterdam Two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46876" y="8660001"/>
            <a:ext cx="209550" cy="46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5"/>
              </a:lnSpc>
            </a:pPr>
            <a:r>
              <a:rPr lang="en-US" sz="2696">
                <a:solidFill>
                  <a:srgbClr val="666B6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75589" y="8671416"/>
            <a:ext cx="200025" cy="43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2516">
                <a:solidFill>
                  <a:srgbClr val="666B6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993189" y="8677765"/>
            <a:ext cx="200025" cy="43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2516">
                <a:solidFill>
                  <a:srgbClr val="666B6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10789" y="8677765"/>
            <a:ext cx="200025" cy="43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2516">
                <a:solidFill>
                  <a:srgbClr val="666B6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229977" y="8724637"/>
            <a:ext cx="171450" cy="341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928">
                <a:solidFill>
                  <a:srgbClr val="666B6C"/>
                </a:solidFill>
                <a:latin typeface="Amsterdam Two"/>
                <a:ea typeface="Amsterdam Two"/>
                <a:cs typeface="Amsterdam Two"/>
                <a:sym typeface="Amsterdam Two"/>
              </a:rPr>
              <a:t>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345990" y="8716392"/>
            <a:ext cx="200025" cy="372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1"/>
              </a:lnSpc>
            </a:pPr>
            <a:r>
              <a:rPr lang="en-US" sz="2208">
                <a:solidFill>
                  <a:srgbClr val="666B6C"/>
                </a:solidFill>
                <a:latin typeface="Amsterdam Two"/>
                <a:ea typeface="Amsterdam Two"/>
                <a:cs typeface="Amsterdam Two"/>
                <a:sym typeface="Amsterdam Two"/>
              </a:rPr>
              <a:t>9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385802" y="8720896"/>
            <a:ext cx="342900" cy="333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2"/>
              </a:lnSpc>
            </a:pPr>
            <a:r>
              <a:rPr lang="en-US" sz="1887" spc="198">
                <a:solidFill>
                  <a:srgbClr val="666B6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509753" y="8765309"/>
            <a:ext cx="304800" cy="24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3"/>
              </a:lnSpc>
            </a:pPr>
            <a:r>
              <a:rPr lang="en-US" sz="1438" spc="299">
                <a:solidFill>
                  <a:srgbClr val="666B6C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622590" y="8632311"/>
            <a:ext cx="352425" cy="53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5"/>
              </a:lnSpc>
            </a:pPr>
            <a:r>
              <a:rPr lang="en-US" sz="3132" spc="197">
                <a:solidFill>
                  <a:srgbClr val="666B6C"/>
                </a:solidFill>
                <a:latin typeface="Pompiere"/>
                <a:ea typeface="Pompiere"/>
                <a:cs typeface="Pompiere"/>
                <a:sym typeface="Pompiere"/>
              </a:rPr>
              <a:t>12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518402" y="9139251"/>
            <a:ext cx="3009900" cy="382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7"/>
              </a:lnSpc>
            </a:pPr>
            <a:r>
              <a:rPr lang="en-US" sz="2198" spc="39">
                <a:solidFill>
                  <a:srgbClr val="232F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Years Post-Vaccination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103603" y="9463102"/>
            <a:ext cx="1257300" cy="19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6"/>
              </a:lnSpc>
            </a:pPr>
            <a:r>
              <a:rPr lang="en-US" sz="1097" spc="201">
                <a:solidFill>
                  <a:srgbClr val="2A2A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 NotebookLM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3954"/>
            <a:ext cx="17468850" cy="9751828"/>
            <a:chOff x="0" y="0"/>
            <a:chExt cx="23291800" cy="1300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91800" cy="13002387"/>
            </a:xfrm>
            <a:custGeom>
              <a:avLst/>
              <a:gdLst/>
              <a:ahLst/>
              <a:cxnLst/>
              <a:rect l="l" t="t" r="r" b="b"/>
              <a:pathLst>
                <a:path w="23291800" h="13002387">
                  <a:moveTo>
                    <a:pt x="0" y="0"/>
                  </a:moveTo>
                  <a:lnTo>
                    <a:pt x="23291800" y="0"/>
                  </a:lnTo>
                  <a:lnTo>
                    <a:pt x="23291800" y="13002387"/>
                  </a:lnTo>
                  <a:lnTo>
                    <a:pt x="0" y="13002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19818" y="881878"/>
            <a:ext cx="12374835" cy="11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4"/>
              </a:lnSpc>
            </a:pPr>
            <a:r>
              <a:rPr lang="en-US" sz="3369" spc="175">
                <a:solidFill>
                  <a:srgbClr val="232E32"/>
                </a:solidFill>
                <a:latin typeface="Merriweather"/>
                <a:ea typeface="Merriweather"/>
                <a:cs typeface="Merriweather"/>
                <a:sym typeface="Merriweather"/>
              </a:rPr>
              <a:t>Study 2: Morrison (2015); Zostavax Vaccine</a:t>
            </a:r>
          </a:p>
          <a:p>
            <a:pPr algn="l">
              <a:lnSpc>
                <a:spcPts val="4216"/>
              </a:lnSpc>
            </a:pPr>
            <a:r>
              <a:rPr lang="en-US" sz="2969" spc="154">
                <a:solidFill>
                  <a:srgbClr val="232E32"/>
                </a:solidFill>
                <a:latin typeface="Merriweather"/>
                <a:ea typeface="Merriweather"/>
                <a:cs typeface="Merriweather"/>
                <a:sym typeface="Merriweather"/>
              </a:rPr>
              <a:t>Source: https://pmc.ncbi.nlm.nih.gov/articles/PMC4357816/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98625" y="2387931"/>
            <a:ext cx="476250" cy="50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2"/>
              </a:lnSpc>
            </a:pPr>
            <a:r>
              <a:rPr lang="en-US" sz="2987" spc="98">
                <a:solidFill>
                  <a:srgbClr val="676A68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4038" y="3623041"/>
            <a:ext cx="352425" cy="473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</a:pPr>
            <a:r>
              <a:rPr lang="en-US" sz="2733" spc="98">
                <a:solidFill>
                  <a:srgbClr val="676A68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41500" y="4795056"/>
            <a:ext cx="342900" cy="473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2"/>
              </a:lnSpc>
            </a:pPr>
            <a:r>
              <a:rPr lang="en-US" sz="2722">
                <a:solidFill>
                  <a:srgbClr val="676A68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60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766818" y="4861052"/>
            <a:ext cx="447675" cy="39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spc="1865">
                <a:solidFill>
                  <a:srgbClr val="676A68"/>
                </a:solidFill>
                <a:latin typeface="Merriweather"/>
                <a:ea typeface="Merriweather"/>
                <a:cs typeface="Merriweather"/>
                <a:sym typeface="Merriweather"/>
              </a:rPr>
              <a:t>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95901" y="4968572"/>
            <a:ext cx="790575" cy="563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7"/>
              </a:lnSpc>
            </a:pPr>
            <a:r>
              <a:rPr lang="en-US" sz="3298" spc="-197">
                <a:solidFill>
                  <a:srgbClr val="232E3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46%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27145" y="3271389"/>
            <a:ext cx="5276039" cy="123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4"/>
              </a:lnSpc>
            </a:pPr>
            <a:r>
              <a:rPr lang="en-US" sz="2081" spc="54">
                <a:solidFill>
                  <a:srgbClr val="232E32"/>
                </a:solidFill>
                <a:latin typeface="Merriweather"/>
                <a:ea typeface="Merriweather"/>
                <a:cs typeface="Merriweather"/>
                <a:sym typeface="Merriweather"/>
              </a:rPr>
              <a:t>Study Details: Average age 68 year old </a:t>
            </a:r>
          </a:p>
          <a:p>
            <a:pPr algn="l">
              <a:lnSpc>
                <a:spcPts val="2424"/>
              </a:lnSpc>
            </a:pPr>
            <a:r>
              <a:rPr lang="en-US" sz="2081" spc="54">
                <a:solidFill>
                  <a:srgbClr val="232E32"/>
                </a:solidFill>
                <a:latin typeface="Merriweather"/>
                <a:ea typeface="Merriweather"/>
                <a:cs typeface="Merriweather"/>
                <a:sym typeface="Merriweather"/>
              </a:rPr>
              <a:t>N = 6,867 vaccinated with </a:t>
            </a:r>
          </a:p>
          <a:p>
            <a:pPr algn="l">
              <a:lnSpc>
                <a:spcPts val="2424"/>
              </a:lnSpc>
            </a:pPr>
            <a:r>
              <a:rPr lang="en-US" sz="2081" spc="54">
                <a:solidFill>
                  <a:srgbClr val="232E32"/>
                </a:solidFill>
                <a:latin typeface="Merriweather"/>
                <a:ea typeface="Merriweather"/>
                <a:cs typeface="Merriweather"/>
                <a:sym typeface="Merriweather"/>
              </a:rPr>
              <a:t>Zostavax vs.placebo. Followed for </a:t>
            </a:r>
          </a:p>
          <a:p>
            <a:pPr algn="l">
              <a:lnSpc>
                <a:spcPts val="2424"/>
              </a:lnSpc>
            </a:pPr>
            <a:r>
              <a:rPr lang="en-US" sz="2081" spc="54">
                <a:solidFill>
                  <a:srgbClr val="232E32"/>
                </a:solidFill>
                <a:latin typeface="Merriweather"/>
                <a:ea typeface="Merriweather"/>
                <a:cs typeface="Merriweather"/>
                <a:sym typeface="Merriweather"/>
              </a:rPr>
              <a:t>10+ years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81555" y="5391674"/>
            <a:ext cx="2619375" cy="416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4"/>
              </a:lnSpc>
            </a:pPr>
            <a:r>
              <a:rPr lang="en-US" sz="2367" spc="26">
                <a:solidFill>
                  <a:srgbClr val="232E3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Vaccine Efficacy %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1682896" y="5871814"/>
            <a:ext cx="657225" cy="547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9"/>
              </a:lnSpc>
            </a:pPr>
            <a:r>
              <a:rPr lang="en-US" sz="3185">
                <a:solidFill>
                  <a:srgbClr val="676A68"/>
                </a:solidFill>
                <a:latin typeface="Sacramento"/>
                <a:ea typeface="Sacramento"/>
                <a:cs typeface="Sacramento"/>
                <a:sym typeface="Sacramento"/>
              </a:rPr>
              <a:t>40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30388" y="5940937"/>
            <a:ext cx="352425" cy="51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3"/>
              </a:lnSpc>
            </a:pPr>
            <a:r>
              <a:rPr lang="en-US" sz="2974">
                <a:solidFill>
                  <a:srgbClr val="676A68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41500" y="7122738"/>
            <a:ext cx="342900" cy="49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2859">
                <a:solidFill>
                  <a:srgbClr val="676A68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20</a:t>
            </a:r>
          </a:p>
        </p:txBody>
      </p:sp>
      <p:sp>
        <p:nvSpPr>
          <p:cNvPr id="15" name="TextBox 15"/>
          <p:cNvSpPr txBox="1"/>
          <p:nvPr/>
        </p:nvSpPr>
        <p:spPr>
          <a:xfrm rot="5400000">
            <a:off x="1664770" y="7095750"/>
            <a:ext cx="676275" cy="61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3576" spc="2861">
                <a:solidFill>
                  <a:srgbClr val="676A68"/>
                </a:solidFill>
                <a:latin typeface="Merriweather"/>
                <a:ea typeface="Merriweather"/>
                <a:cs typeface="Merriweather"/>
                <a:sym typeface="Merriweather"/>
              </a:rPr>
              <a:t>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35621" y="6935117"/>
            <a:ext cx="846162" cy="58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0"/>
              </a:lnSpc>
            </a:pPr>
            <a:r>
              <a:rPr lang="en-US" sz="3364" spc="-23">
                <a:solidFill>
                  <a:srgbClr val="232E3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14%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95488" y="8352703"/>
            <a:ext cx="200025" cy="40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1"/>
              </a:lnSpc>
            </a:pPr>
            <a:r>
              <a:rPr lang="en-US" sz="2386">
                <a:solidFill>
                  <a:srgbClr val="676A68"/>
                </a:solidFill>
                <a:latin typeface="Amsterdam Two"/>
                <a:ea typeface="Amsterdam Two"/>
                <a:cs typeface="Amsterdam Two"/>
                <a:sym typeface="Amsterdam Two"/>
              </a:rPr>
              <a:t>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95901" y="8708799"/>
            <a:ext cx="876300" cy="38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9"/>
              </a:lnSpc>
            </a:pPr>
            <a:r>
              <a:rPr lang="en-US" sz="2278" spc="27">
                <a:solidFill>
                  <a:srgbClr val="232E3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Year 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31652" y="8720090"/>
            <a:ext cx="1028700" cy="365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96">
                <a:solidFill>
                  <a:srgbClr val="232E3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Year 10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265528" y="9478825"/>
            <a:ext cx="933450" cy="16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232E32"/>
                </a:solidFill>
                <a:latin typeface="Now"/>
                <a:ea typeface="Now"/>
                <a:cs typeface="Now"/>
                <a:sym typeface="Now"/>
              </a:rPr>
              <a:t>A NotebookLM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7468850" cy="9751828"/>
            <a:chOff x="0" y="0"/>
            <a:chExt cx="23291800" cy="1300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91800" cy="13002387"/>
            </a:xfrm>
            <a:custGeom>
              <a:avLst/>
              <a:gdLst/>
              <a:ahLst/>
              <a:cxnLst/>
              <a:rect l="l" t="t" r="r" b="b"/>
              <a:pathLst>
                <a:path w="23291800" h="13002387">
                  <a:moveTo>
                    <a:pt x="0" y="0"/>
                  </a:moveTo>
                  <a:lnTo>
                    <a:pt x="23291800" y="0"/>
                  </a:lnTo>
                  <a:lnTo>
                    <a:pt x="23291800" y="13002387"/>
                  </a:lnTo>
                  <a:lnTo>
                    <a:pt x="0" y="13002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85924" y="915546"/>
            <a:ext cx="15782926" cy="1430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4"/>
              </a:lnSpc>
            </a:pPr>
            <a:r>
              <a:rPr lang="en-US" sz="3284" b="1" spc="62">
                <a:solidFill>
                  <a:srgbClr val="6B7273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Study 3: Boutry (2021); Shingrix Vaccine</a:t>
            </a:r>
          </a:p>
          <a:p>
            <a:pPr algn="l">
              <a:lnSpc>
                <a:spcPts val="3657"/>
              </a:lnSpc>
            </a:pPr>
            <a:r>
              <a:rPr lang="en-US" sz="2884" spc="54">
                <a:solidFill>
                  <a:srgbClr val="6B7273"/>
                </a:solidFill>
                <a:latin typeface="Merriweather"/>
                <a:ea typeface="Merriweather"/>
                <a:cs typeface="Merriweather"/>
                <a:sym typeface="Merriweather"/>
              </a:rPr>
              <a:t>Source: https://academic.oup.com/cid/article/74/8/1459/6324611.    N = 7,277 (two doses RZV).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13775" y="3335108"/>
            <a:ext cx="571500" cy="34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6"/>
              </a:lnSpc>
            </a:pPr>
            <a:r>
              <a:rPr lang="en-US" sz="2068" spc="198">
                <a:solidFill>
                  <a:srgbClr val="6B7273"/>
                </a:solidFill>
                <a:latin typeface="Special Elite"/>
                <a:ea typeface="Special Elite"/>
                <a:cs typeface="Special Elite"/>
                <a:sym typeface="Special Elite"/>
              </a:rPr>
              <a:t>100</a:t>
            </a:r>
          </a:p>
        </p:txBody>
      </p:sp>
      <p:sp>
        <p:nvSpPr>
          <p:cNvPr id="6" name="TextBox 6"/>
          <p:cNvSpPr txBox="1"/>
          <p:nvPr/>
        </p:nvSpPr>
        <p:spPr>
          <a:xfrm rot="-5400000">
            <a:off x="185736" y="5527461"/>
            <a:ext cx="2943225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2"/>
              </a:lnSpc>
            </a:pPr>
            <a:r>
              <a:rPr lang="en-US" sz="2437" spc="24">
                <a:solidFill>
                  <a:srgbClr val="6B7273"/>
                </a:solidFill>
                <a:latin typeface="Merriweather"/>
                <a:ea typeface="Merriweather"/>
                <a:cs typeface="Merriweather"/>
                <a:sym typeface="Merriweather"/>
              </a:rPr>
              <a:t>Vaccine Efficacy 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79638" y="4213568"/>
            <a:ext cx="390525" cy="390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4"/>
              </a:lnSpc>
            </a:pPr>
            <a:r>
              <a:rPr lang="en-US" sz="2231" spc="98">
                <a:solidFill>
                  <a:srgbClr val="6B7273"/>
                </a:solidFill>
                <a:latin typeface="Special Elite"/>
                <a:ea typeface="Special Elite"/>
                <a:cs typeface="Special Elite"/>
                <a:sym typeface="Special Elite"/>
              </a:rPr>
              <a:t>80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996142" y="5002680"/>
            <a:ext cx="762000" cy="59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2"/>
              </a:lnSpc>
            </a:pPr>
            <a:r>
              <a:rPr lang="en-US" sz="3487" spc="299">
                <a:solidFill>
                  <a:srgbClr val="6B7273"/>
                </a:solidFill>
                <a:latin typeface="Sacramento"/>
                <a:ea typeface="Sacramento"/>
                <a:cs typeface="Sacramento"/>
                <a:sym typeface="Sacramento"/>
              </a:rPr>
              <a:t>60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84400" y="5108599"/>
            <a:ext cx="381000" cy="40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8"/>
              </a:lnSpc>
            </a:pPr>
            <a:r>
              <a:rPr lang="en-US" sz="2334">
                <a:solidFill>
                  <a:srgbClr val="6B7273"/>
                </a:solidFill>
                <a:latin typeface="Special Elite"/>
                <a:ea typeface="Special Elite"/>
                <a:cs typeface="Special Elite"/>
                <a:sym typeface="Special Elite"/>
              </a:rPr>
              <a:t>60</a:t>
            </a:r>
          </a:p>
        </p:txBody>
      </p:sp>
      <p:sp>
        <p:nvSpPr>
          <p:cNvPr id="10" name="TextBox 10"/>
          <p:cNvSpPr txBox="1"/>
          <p:nvPr/>
        </p:nvSpPr>
        <p:spPr>
          <a:xfrm rot="5400000">
            <a:off x="2108066" y="6081876"/>
            <a:ext cx="571500" cy="35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3"/>
              </a:lnSpc>
            </a:pPr>
            <a:r>
              <a:rPr lang="en-US" sz="2102" spc="498">
                <a:solidFill>
                  <a:srgbClr val="6B7273"/>
                </a:solidFill>
                <a:latin typeface="Sacramento"/>
                <a:ea typeface="Sacramento"/>
                <a:cs typeface="Sacramento"/>
                <a:sym typeface="Sacramento"/>
              </a:rPr>
              <a:t>40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41550" y="6040912"/>
            <a:ext cx="266700" cy="32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6B7273"/>
                </a:solidFill>
                <a:latin typeface="Cooper Hewitt"/>
                <a:ea typeface="Cooper Hewitt"/>
                <a:cs typeface="Cooper Hewitt"/>
                <a:sym typeface="Cooper Hewitt"/>
              </a:rPr>
              <a:t>40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84400" y="6928884"/>
            <a:ext cx="381000" cy="4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8"/>
              </a:lnSpc>
            </a:pPr>
            <a:r>
              <a:rPr lang="en-US" sz="2363">
                <a:solidFill>
                  <a:srgbClr val="6B7273"/>
                </a:solidFill>
                <a:latin typeface="Special Elite"/>
                <a:ea typeface="Special Elite"/>
                <a:cs typeface="Special Elite"/>
                <a:sym typeface="Special Elite"/>
              </a:rPr>
              <a:t>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65375" y="7833969"/>
            <a:ext cx="209550" cy="430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2557">
                <a:solidFill>
                  <a:srgbClr val="6B7273"/>
                </a:solidFill>
                <a:latin typeface="Amsterdam Two"/>
                <a:ea typeface="Amsterdam Two"/>
                <a:cs typeface="Amsterdam Two"/>
                <a:sym typeface="Amsterdam Two"/>
              </a:rPr>
              <a:t>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67001" y="8165980"/>
            <a:ext cx="228600" cy="454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7">
                <a:solidFill>
                  <a:srgbClr val="6B7273"/>
                </a:solidFill>
                <a:latin typeface="Amsterdam Two"/>
                <a:ea typeface="Amsterdam Two"/>
                <a:cs typeface="Amsterdam Two"/>
                <a:sym typeface="Amsterdam Two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80076" y="8166439"/>
            <a:ext cx="209550" cy="43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8"/>
              </a:lnSpc>
            </a:pPr>
            <a:r>
              <a:rPr lang="en-US" sz="2620">
                <a:solidFill>
                  <a:srgbClr val="6B727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99502" y="8215525"/>
            <a:ext cx="228600" cy="33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6"/>
              </a:lnSpc>
            </a:pPr>
            <a:r>
              <a:rPr lang="en-US" sz="1997">
                <a:solidFill>
                  <a:srgbClr val="6B7273"/>
                </a:solidFill>
                <a:latin typeface="Sacramento"/>
                <a:ea typeface="Sacramento"/>
                <a:cs typeface="Sacramento"/>
                <a:sym typeface="Sacramento"/>
              </a:rPr>
              <a:t>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35789" y="8715500"/>
            <a:ext cx="3590925" cy="406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2372" spc="28">
                <a:solidFill>
                  <a:srgbClr val="6B7273"/>
                </a:solidFill>
                <a:latin typeface="Merriweather"/>
                <a:ea typeface="Merriweather"/>
                <a:cs typeface="Merriweather"/>
                <a:sym typeface="Merriweather"/>
              </a:rPr>
              <a:t>Years Post-Vaccination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25380" y="4831464"/>
            <a:ext cx="819150" cy="32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172739"/>
                </a:solidFill>
                <a:latin typeface="Aileron Heavy"/>
                <a:ea typeface="Aileron Heavy"/>
                <a:cs typeface="Aileron Heavy"/>
                <a:sym typeface="Aileron Heavy"/>
              </a:rPr>
              <a:t>Year 8: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273090" y="5209220"/>
            <a:ext cx="1724025" cy="36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19293C"/>
                </a:solidFill>
                <a:latin typeface="Barlow Bold"/>
                <a:ea typeface="Barlow Bold"/>
                <a:cs typeface="Barlow Bold"/>
                <a:sym typeface="Barlow Bold"/>
              </a:rPr>
              <a:t>&gt;84% Efficacy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723690" y="8298047"/>
            <a:ext cx="161925" cy="132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"/>
              </a:lnSpc>
            </a:pPr>
            <a:r>
              <a:rPr lang="en-US" sz="798">
                <a:solidFill>
                  <a:srgbClr val="6B727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23690" y="8219299"/>
            <a:ext cx="200025" cy="331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3"/>
              </a:lnSpc>
            </a:pPr>
            <a:r>
              <a:rPr lang="en-US" sz="1938">
                <a:solidFill>
                  <a:srgbClr val="6B7273"/>
                </a:solidFill>
                <a:latin typeface="Sacramento"/>
                <a:ea typeface="Sacramento"/>
                <a:cs typeface="Sacramento"/>
                <a:sym typeface="Sacramento"/>
              </a:rPr>
              <a:t>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733590" y="8199494"/>
            <a:ext cx="200025" cy="380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250">
                <a:solidFill>
                  <a:srgbClr val="6B7273"/>
                </a:solidFill>
                <a:latin typeface="Amsterdam Two"/>
                <a:ea typeface="Amsterdam Two"/>
                <a:cs typeface="Amsterdam Two"/>
                <a:sym typeface="Amsterdam Two"/>
              </a:rPr>
              <a:t>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462378" y="9478825"/>
            <a:ext cx="781050" cy="16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272725"/>
                </a:solidFill>
                <a:latin typeface="Josefin Sans Regular"/>
                <a:ea typeface="Josefin Sans Regular"/>
                <a:cs typeface="Josefin Sans Regular"/>
                <a:sym typeface="Josefin Sans Regular"/>
              </a:rPr>
              <a:t>NotebookLM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7468850" cy="9751828"/>
            <a:chOff x="0" y="0"/>
            <a:chExt cx="23291800" cy="1300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91800" cy="13002387"/>
            </a:xfrm>
            <a:custGeom>
              <a:avLst/>
              <a:gdLst/>
              <a:ahLst/>
              <a:cxnLst/>
              <a:rect l="l" t="t" r="r" b="b"/>
              <a:pathLst>
                <a:path w="23291800" h="13002387">
                  <a:moveTo>
                    <a:pt x="0" y="0"/>
                  </a:moveTo>
                  <a:lnTo>
                    <a:pt x="23291800" y="0"/>
                  </a:lnTo>
                  <a:lnTo>
                    <a:pt x="23291800" y="13002387"/>
                  </a:lnTo>
                  <a:lnTo>
                    <a:pt x="0" y="13002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7468850" cy="9751828"/>
            <a:chOff x="0" y="0"/>
            <a:chExt cx="23291800" cy="1300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91800" cy="13002387"/>
            </a:xfrm>
            <a:custGeom>
              <a:avLst/>
              <a:gdLst/>
              <a:ahLst/>
              <a:cxnLst/>
              <a:rect l="l" t="t" r="r" b="b"/>
              <a:pathLst>
                <a:path w="23291800" h="13002387">
                  <a:moveTo>
                    <a:pt x="0" y="0"/>
                  </a:moveTo>
                  <a:lnTo>
                    <a:pt x="23291800" y="0"/>
                  </a:lnTo>
                  <a:lnTo>
                    <a:pt x="23291800" y="13002387"/>
                  </a:lnTo>
                  <a:lnTo>
                    <a:pt x="0" y="13002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Macintosh PowerPoint</Application>
  <PresentationFormat>Custom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Calibri</vt:lpstr>
      <vt:lpstr>Aileron Heavy</vt:lpstr>
      <vt:lpstr>Barlow Bold</vt:lpstr>
      <vt:lpstr>Helvetica World</vt:lpstr>
      <vt:lpstr>Special Elite</vt:lpstr>
      <vt:lpstr>Pompiere</vt:lpstr>
      <vt:lpstr>Montserrat</vt:lpstr>
      <vt:lpstr>Architects Daughter</vt:lpstr>
      <vt:lpstr>Sacramento</vt:lpstr>
      <vt:lpstr>Cooper Hewitt</vt:lpstr>
      <vt:lpstr>Merriweather Bold</vt:lpstr>
      <vt:lpstr>Merriweather</vt:lpstr>
      <vt:lpstr>Arial</vt:lpstr>
      <vt:lpstr>Telegraf</vt:lpstr>
      <vt:lpstr>Amsterdam Two</vt:lpstr>
      <vt:lpstr>Now</vt:lpstr>
      <vt:lpstr>Josefin Sans Regular</vt:lpstr>
      <vt:lpstr>KG Primary Penmanship</vt:lpstr>
      <vt:lpstr>Open Sauce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edited duration of shingles vaccine ppt.pdf</dc:title>
  <cp:lastModifiedBy>Todd Feinman</cp:lastModifiedBy>
  <cp:revision>1</cp:revision>
  <dcterms:created xsi:type="dcterms:W3CDTF">2006-08-16T00:00:00Z</dcterms:created>
  <dcterms:modified xsi:type="dcterms:W3CDTF">2026-02-16T20:18:12Z</dcterms:modified>
  <dc:identifier>DAHBOel9G2Y</dc:identifier>
</cp:coreProperties>
</file>