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5143500" cx="9144000"/>
  <p:notesSz cx="6858000" cy="9144000"/>
  <p:embeddedFontLst>
    <p:embeddedFont>
      <p:font typeface="Proxima Nova"/>
      <p:regular r:id="rId21"/>
      <p:bold r:id="rId22"/>
      <p:italic r:id="rId23"/>
      <p:boldItalic r:id="rId24"/>
    </p:embeddedFont>
    <p:embeddedFont>
      <p:font typeface="Alfa Slab One"/>
      <p:regular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ProximaNova-bold.fntdata"/><Relationship Id="rId21" Type="http://schemas.openxmlformats.org/officeDocument/2006/relationships/font" Target="fonts/ProximaNova-regular.fntdata"/><Relationship Id="rId24" Type="http://schemas.openxmlformats.org/officeDocument/2006/relationships/font" Target="fonts/ProximaNova-boldItalic.fntdata"/><Relationship Id="rId23" Type="http://schemas.openxmlformats.org/officeDocument/2006/relationships/font" Target="fonts/ProximaNova-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5" Type="http://schemas.openxmlformats.org/officeDocument/2006/relationships/font" Target="fonts/AlfaSlabOne-regular.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 name="Shape 52"/>
        <p:cNvGrpSpPr/>
        <p:nvPr/>
      </p:nvGrpSpPr>
      <p:grpSpPr>
        <a:xfrm>
          <a:off x="0" y="0"/>
          <a:ext cx="0" cy="0"/>
          <a:chOff x="0" y="0"/>
          <a:chExt cx="0" cy="0"/>
        </a:xfrm>
      </p:grpSpPr>
      <p:sp>
        <p:nvSpPr>
          <p:cNvPr id="53" name="Google Shape;5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4" name="Google Shape;5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cadde73fb3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cadde73fb3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cadde73fb3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cadde73fb3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(note:not definitive, but this is somewhere from 3-4inches off chest to point where </a:t>
            </a:r>
            <a:endParaRPr>
              <a:solidFill>
                <a:schemeClr val="dk1"/>
              </a:solidFill>
            </a:endParaRPr>
          </a:p>
          <a:p>
            <a:pPr indent="457200" lvl="0" marL="457200" rtl="0" algn="l">
              <a:lnSpc>
                <a:spcPct val="115000"/>
              </a:lnSpc>
              <a:spcBef>
                <a:spcPts val="0"/>
              </a:spcBef>
              <a:spcAft>
                <a:spcPts val="0"/>
              </a:spcAft>
              <a:buClr>
                <a:schemeClr val="dk1"/>
              </a:buClr>
              <a:buSzPts val="1100"/>
              <a:buFont typeface="Arial"/>
              <a:buNone/>
            </a:pPr>
            <a:r>
              <a:rPr lang="en">
                <a:solidFill>
                  <a:schemeClr val="dk1"/>
                </a:solidFill>
              </a:rPr>
              <a:t>clearly close to lockout)</a:t>
            </a:r>
            <a:endParaRPr>
              <a:solidFill>
                <a:schemeClr val="dk1"/>
              </a:solidFill>
            </a:endParaRPr>
          </a:p>
          <a:p>
            <a:pPr indent="457200" lvl="0" marL="457200" rtl="0" algn="l">
              <a:lnSpc>
                <a:spcPct val="115000"/>
              </a:lnSpc>
              <a:spcBef>
                <a:spcPts val="0"/>
              </a:spcBef>
              <a:spcAft>
                <a:spcPts val="0"/>
              </a:spcAft>
              <a:buClr>
                <a:schemeClr val="dk1"/>
              </a:buClr>
              <a:buSzPts val="1100"/>
              <a:buFont typeface="Arial"/>
              <a:buNone/>
            </a:pPr>
            <a:r>
              <a:rPr lang="en">
                <a:solidFill>
                  <a:schemeClr val="dk1"/>
                </a:solidFill>
              </a:rPr>
              <a:t>-since bar should be over upper chest or shoulders at this point, your shoulders </a:t>
            </a:r>
            <a:endParaRPr>
              <a:solidFill>
                <a:schemeClr val="dk1"/>
              </a:solidFill>
            </a:endParaRPr>
          </a:p>
          <a:p>
            <a:pPr indent="0" lvl="0" marL="914400" rtl="0" algn="l">
              <a:lnSpc>
                <a:spcPct val="115000"/>
              </a:lnSpc>
              <a:spcBef>
                <a:spcPts val="0"/>
              </a:spcBef>
              <a:spcAft>
                <a:spcPts val="0"/>
              </a:spcAft>
              <a:buClr>
                <a:schemeClr val="dk1"/>
              </a:buClr>
              <a:buSzPts val="1100"/>
              <a:buFont typeface="Arial"/>
              <a:buNone/>
            </a:pPr>
            <a:r>
              <a:rPr lang="en">
                <a:solidFill>
                  <a:schemeClr val="dk1"/>
                </a:solidFill>
              </a:rPr>
              <a:t>shouldn’t be the limiting factor. Also pecs and shoulders are in a much safer position so issues that can cause instability at the bottom are much less likely to play a factor at this point)</a:t>
            </a:r>
            <a:endParaRPr>
              <a:solidFill>
                <a:schemeClr val="dk1"/>
              </a:solidFill>
            </a:endParaRPr>
          </a:p>
          <a:p>
            <a:pPr indent="0" lvl="0" marL="0" rtl="0" algn="l">
              <a:spcBef>
                <a:spcPts val="0"/>
              </a:spcBef>
              <a:spcAft>
                <a:spcPts val="0"/>
              </a:spcAft>
              <a:buNone/>
            </a:pPr>
            <a:r>
              <a:t/>
            </a:r>
            <a:endParaRPr/>
          </a:p>
          <a:p>
            <a:pPr indent="0" lvl="0" marL="914400" rtl="0" algn="l">
              <a:lnSpc>
                <a:spcPct val="115000"/>
              </a:lnSpc>
              <a:spcBef>
                <a:spcPts val="0"/>
              </a:spcBef>
              <a:spcAft>
                <a:spcPts val="0"/>
              </a:spcAft>
              <a:buClr>
                <a:schemeClr val="dk1"/>
              </a:buClr>
              <a:buSzPts val="1100"/>
              <a:buFont typeface="Arial"/>
              <a:buNone/>
            </a:pPr>
            <a:r>
              <a:rPr lang="en">
                <a:solidFill>
                  <a:schemeClr val="dk1"/>
                </a:solidFill>
              </a:rPr>
              <a:t>you just need to get stronger- pecs and triceps specifically</a:t>
            </a:r>
            <a:endParaRPr>
              <a:solidFill>
                <a:schemeClr val="dk1"/>
              </a:solidFill>
            </a:endParaRPr>
          </a:p>
          <a:p>
            <a:pPr indent="457200" lvl="0" marL="914400" rtl="0" algn="l">
              <a:lnSpc>
                <a:spcPct val="115000"/>
              </a:lnSpc>
              <a:spcBef>
                <a:spcPts val="0"/>
              </a:spcBef>
              <a:spcAft>
                <a:spcPts val="0"/>
              </a:spcAft>
              <a:buClr>
                <a:schemeClr val="dk1"/>
              </a:buClr>
              <a:buSzPts val="1100"/>
              <a:buFont typeface="Arial"/>
              <a:buNone/>
            </a:pPr>
            <a:r>
              <a:rPr lang="en">
                <a:solidFill>
                  <a:schemeClr val="dk1"/>
                </a:solidFill>
              </a:rPr>
              <a:t>-this is the weakest point in the lift. The summed joint moments for </a:t>
            </a:r>
            <a:endParaRPr>
              <a:solidFill>
                <a:schemeClr val="dk1"/>
              </a:solidFill>
            </a:endParaRPr>
          </a:p>
          <a:p>
            <a:pPr indent="457200" lvl="0" marL="1371600" rtl="0" algn="l">
              <a:lnSpc>
                <a:spcPct val="115000"/>
              </a:lnSpc>
              <a:spcBef>
                <a:spcPts val="0"/>
              </a:spcBef>
              <a:spcAft>
                <a:spcPts val="0"/>
              </a:spcAft>
              <a:buClr>
                <a:schemeClr val="dk1"/>
              </a:buClr>
              <a:buSzPts val="1100"/>
              <a:buFont typeface="Arial"/>
              <a:buNone/>
            </a:pPr>
            <a:r>
              <a:rPr lang="en">
                <a:solidFill>
                  <a:schemeClr val="dk1"/>
                </a:solidFill>
              </a:rPr>
              <a:t>horizontal flexion and elbow extension are at peak levels or near </a:t>
            </a:r>
            <a:endParaRPr>
              <a:solidFill>
                <a:schemeClr val="dk1"/>
              </a:solidFill>
            </a:endParaRPr>
          </a:p>
          <a:p>
            <a:pPr indent="457200" lvl="0" marL="1371600" rtl="0" algn="l">
              <a:lnSpc>
                <a:spcPct val="115000"/>
              </a:lnSpc>
              <a:spcBef>
                <a:spcPts val="0"/>
              </a:spcBef>
              <a:spcAft>
                <a:spcPts val="0"/>
              </a:spcAft>
              <a:buClr>
                <a:schemeClr val="dk1"/>
              </a:buClr>
              <a:buSzPts val="1100"/>
              <a:buFont typeface="Arial"/>
              <a:buNone/>
            </a:pPr>
            <a:r>
              <a:rPr lang="en">
                <a:solidFill>
                  <a:schemeClr val="dk1"/>
                </a:solidFill>
              </a:rPr>
              <a:t>peak levels, the stretch reflex has dissipated, and since your </a:t>
            </a:r>
            <a:endParaRPr>
              <a:solidFill>
                <a:schemeClr val="dk1"/>
              </a:solidFill>
            </a:endParaRPr>
          </a:p>
          <a:p>
            <a:pPr indent="457200" lvl="0" marL="1371600" rtl="0" algn="l">
              <a:lnSpc>
                <a:spcPct val="115000"/>
              </a:lnSpc>
              <a:spcBef>
                <a:spcPts val="0"/>
              </a:spcBef>
              <a:spcAft>
                <a:spcPts val="0"/>
              </a:spcAft>
              <a:buClr>
                <a:schemeClr val="dk1"/>
              </a:buClr>
              <a:buSzPts val="1100"/>
              <a:buFont typeface="Arial"/>
              <a:buNone/>
            </a:pPr>
            <a:r>
              <a:rPr lang="en">
                <a:solidFill>
                  <a:schemeClr val="dk1"/>
                </a:solidFill>
              </a:rPr>
              <a:t>muscles aren’t stretched quite as much anymore, you’ll be getting </a:t>
            </a:r>
            <a:endParaRPr>
              <a:solidFill>
                <a:schemeClr val="dk1"/>
              </a:solidFill>
            </a:endParaRPr>
          </a:p>
          <a:p>
            <a:pPr indent="457200" lvl="0" marL="1371600" rtl="0" algn="l">
              <a:lnSpc>
                <a:spcPct val="115000"/>
              </a:lnSpc>
              <a:spcBef>
                <a:spcPts val="0"/>
              </a:spcBef>
              <a:spcAft>
                <a:spcPts val="0"/>
              </a:spcAft>
              <a:buClr>
                <a:schemeClr val="dk1"/>
              </a:buClr>
              <a:buSzPts val="1100"/>
              <a:buFont typeface="Arial"/>
              <a:buNone/>
            </a:pPr>
            <a:r>
              <a:rPr lang="en">
                <a:solidFill>
                  <a:schemeClr val="dk1"/>
                </a:solidFill>
              </a:rPr>
              <a:t>less help from your muscles passive contractile properties</a:t>
            </a:r>
            <a:endParaRPr>
              <a:solidFill>
                <a:schemeClr val="dk1"/>
              </a:solidFill>
            </a:endParaRPr>
          </a:p>
          <a:p>
            <a:pPr indent="0" lvl="0" marL="1371600" rtl="0" algn="l">
              <a:lnSpc>
                <a:spcPct val="115000"/>
              </a:lnSpc>
              <a:spcBef>
                <a:spcPts val="0"/>
              </a:spcBef>
              <a:spcAft>
                <a:spcPts val="0"/>
              </a:spcAft>
              <a:buClr>
                <a:schemeClr val="dk1"/>
              </a:buClr>
              <a:buSzPts val="1100"/>
              <a:buFont typeface="Arial"/>
              <a:buNone/>
            </a:pPr>
            <a:r>
              <a:rPr lang="en">
                <a:solidFill>
                  <a:schemeClr val="dk1"/>
                </a:solidFill>
              </a:rPr>
              <a:t>	-this can be a good sign, if the bar path is correct all it means is </a:t>
            </a:r>
            <a:endParaRPr>
              <a:solidFill>
                <a:schemeClr val="dk1"/>
              </a:solidFill>
            </a:endParaRPr>
          </a:p>
          <a:p>
            <a:pPr indent="457200" lvl="0" marL="1371600" rtl="0" algn="l">
              <a:lnSpc>
                <a:spcPct val="115000"/>
              </a:lnSpc>
              <a:spcBef>
                <a:spcPts val="0"/>
              </a:spcBef>
              <a:spcAft>
                <a:spcPts val="0"/>
              </a:spcAft>
              <a:buClr>
                <a:schemeClr val="dk1"/>
              </a:buClr>
              <a:buSzPts val="1100"/>
              <a:buFont typeface="Arial"/>
              <a:buNone/>
            </a:pPr>
            <a:r>
              <a:rPr lang="en">
                <a:solidFill>
                  <a:schemeClr val="dk1"/>
                </a:solidFill>
              </a:rPr>
              <a:t>you need to get stronger</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cadde73fb3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cadde73fb3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Shoulder pain could come from a lot of different sources, from mild impingement (potentially from not retracting your shoulder blades when you set up), to a bit of capsular inflammation (just from the repetitive stress of benching hard), to tendonitis at the origin of your biceps (which originate just above your shoulder).</a:t>
            </a:r>
            <a:endParaRPr>
              <a:solidFill>
                <a:schemeClr val="dk1"/>
              </a:solidFill>
            </a:endParaRPr>
          </a:p>
          <a:p>
            <a:pPr indent="0" lvl="0" marL="0" rtl="0" algn="l">
              <a:spcBef>
                <a:spcPts val="0"/>
              </a:spcBef>
              <a:spcAft>
                <a:spcPts val="0"/>
              </a:spcAft>
              <a:buNone/>
            </a:pPr>
            <a:r>
              <a:t/>
            </a:r>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For most people, these five things will help, when coupled with a 30-­50% reduction in bench volume until the discomfort subsides: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	1)make sure shoulder blades are retracted:</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		-if you already do this then play around with how elevated or depressed scapula </a:t>
            </a:r>
            <a:endParaRPr>
              <a:solidFill>
                <a:schemeClr val="dk1"/>
              </a:solidFill>
            </a:endParaRPr>
          </a:p>
          <a:p>
            <a:pPr indent="457200" lvl="0" marL="457200" rtl="0" algn="l">
              <a:lnSpc>
                <a:spcPct val="115000"/>
              </a:lnSpc>
              <a:spcBef>
                <a:spcPts val="0"/>
              </a:spcBef>
              <a:spcAft>
                <a:spcPts val="0"/>
              </a:spcAft>
              <a:buClr>
                <a:schemeClr val="dk1"/>
              </a:buClr>
              <a:buSzPts val="1100"/>
              <a:buFont typeface="Arial"/>
              <a:buNone/>
            </a:pPr>
            <a:r>
              <a:rPr lang="en">
                <a:solidFill>
                  <a:schemeClr val="dk1"/>
                </a:solidFill>
              </a:rPr>
              <a:t>is when setting up</a:t>
            </a:r>
            <a:endParaRPr>
              <a:solidFill>
                <a:schemeClr val="dk1"/>
              </a:solidFill>
            </a:endParaRPr>
          </a:p>
          <a:p>
            <a:pPr indent="0" lvl="0" marL="457200" rtl="0" algn="l">
              <a:lnSpc>
                <a:spcPct val="115000"/>
              </a:lnSpc>
              <a:spcBef>
                <a:spcPts val="0"/>
              </a:spcBef>
              <a:spcAft>
                <a:spcPts val="0"/>
              </a:spcAft>
              <a:buClr>
                <a:schemeClr val="dk1"/>
              </a:buClr>
              <a:buSzPts val="1100"/>
              <a:buFont typeface="Arial"/>
              <a:buNone/>
            </a:pPr>
            <a:r>
              <a:rPr lang="en">
                <a:solidFill>
                  <a:schemeClr val="dk1"/>
                </a:solidFill>
              </a:rPr>
              <a:t>2)make sure you are doing pulling movements to provide stability to the joint</a:t>
            </a:r>
            <a:endParaRPr>
              <a:solidFill>
                <a:schemeClr val="dk1"/>
              </a:solidFill>
            </a:endParaRPr>
          </a:p>
          <a:p>
            <a:pPr indent="0" lvl="0" marL="457200" rtl="0" algn="l">
              <a:lnSpc>
                <a:spcPct val="115000"/>
              </a:lnSpc>
              <a:spcBef>
                <a:spcPts val="0"/>
              </a:spcBef>
              <a:spcAft>
                <a:spcPts val="0"/>
              </a:spcAft>
              <a:buClr>
                <a:schemeClr val="dk1"/>
              </a:buClr>
              <a:buSzPts val="1100"/>
              <a:buFont typeface="Arial"/>
              <a:buNone/>
            </a:pPr>
            <a:r>
              <a:rPr lang="en">
                <a:solidFill>
                  <a:schemeClr val="dk1"/>
                </a:solidFill>
              </a:rPr>
              <a:t>	-at least one set of upper body pulling for every pushing set</a:t>
            </a:r>
            <a:endParaRPr>
              <a:solidFill>
                <a:schemeClr val="dk1"/>
              </a:solidFill>
            </a:endParaRPr>
          </a:p>
          <a:p>
            <a:pPr indent="0" lvl="0" marL="457200" rtl="0" algn="l">
              <a:lnSpc>
                <a:spcPct val="115000"/>
              </a:lnSpc>
              <a:spcBef>
                <a:spcPts val="0"/>
              </a:spcBef>
              <a:spcAft>
                <a:spcPts val="0"/>
              </a:spcAft>
              <a:buClr>
                <a:schemeClr val="dk1"/>
              </a:buClr>
              <a:buSzPts val="1100"/>
              <a:buFont typeface="Arial"/>
              <a:buNone/>
            </a:pPr>
            <a:r>
              <a:rPr lang="en">
                <a:solidFill>
                  <a:schemeClr val="dk1"/>
                </a:solidFill>
              </a:rPr>
              <a:t>3)train your external rotators through internal rotation</a:t>
            </a:r>
            <a:endParaRPr>
              <a:solidFill>
                <a:schemeClr val="dk1"/>
              </a:solidFill>
            </a:endParaRPr>
          </a:p>
          <a:p>
            <a:pPr indent="0" lvl="0" marL="457200" rtl="0" algn="l">
              <a:lnSpc>
                <a:spcPct val="115000"/>
              </a:lnSpc>
              <a:spcBef>
                <a:spcPts val="0"/>
              </a:spcBef>
              <a:spcAft>
                <a:spcPts val="0"/>
              </a:spcAft>
              <a:buClr>
                <a:schemeClr val="dk1"/>
              </a:buClr>
              <a:buSzPts val="1100"/>
              <a:buFont typeface="Arial"/>
              <a:buNone/>
            </a:pPr>
            <a:r>
              <a:rPr lang="en">
                <a:solidFill>
                  <a:schemeClr val="dk1"/>
                </a:solidFill>
              </a:rPr>
              <a:t>	-Not only do your external rotators need to be strong, but they also need to be </a:t>
            </a:r>
            <a:endParaRPr>
              <a:solidFill>
                <a:schemeClr val="dk1"/>
              </a:solidFill>
            </a:endParaRPr>
          </a:p>
          <a:p>
            <a:pPr indent="457200" lvl="0" marL="457200" rtl="0" algn="l">
              <a:lnSpc>
                <a:spcPct val="115000"/>
              </a:lnSpc>
              <a:spcBef>
                <a:spcPts val="0"/>
              </a:spcBef>
              <a:spcAft>
                <a:spcPts val="0"/>
              </a:spcAft>
              <a:buClr>
                <a:schemeClr val="dk1"/>
              </a:buClr>
              <a:buSzPts val="1100"/>
              <a:buFont typeface="Arial"/>
              <a:buNone/>
            </a:pPr>
            <a:r>
              <a:rPr lang="en">
                <a:solidFill>
                  <a:schemeClr val="dk1"/>
                </a:solidFill>
              </a:rPr>
              <a:t>extensible enough to allow your shoulders to get into enough internal rotation. </a:t>
            </a:r>
            <a:endParaRPr>
              <a:solidFill>
                <a:schemeClr val="dk1"/>
              </a:solidFill>
            </a:endParaRPr>
          </a:p>
          <a:p>
            <a:pPr indent="457200" lvl="0" marL="457200" rtl="0" algn="l">
              <a:lnSpc>
                <a:spcPct val="115000"/>
              </a:lnSpc>
              <a:spcBef>
                <a:spcPts val="0"/>
              </a:spcBef>
              <a:spcAft>
                <a:spcPts val="0"/>
              </a:spcAft>
              <a:buClr>
                <a:schemeClr val="dk1"/>
              </a:buClr>
              <a:buSzPts val="1100"/>
              <a:buFont typeface="Arial"/>
              <a:buNone/>
            </a:pPr>
            <a:r>
              <a:rPr lang="en">
                <a:solidFill>
                  <a:schemeClr val="dk1"/>
                </a:solidFill>
              </a:rPr>
              <a:t>This movement will help you strengthen and mobilize your external rotators in the </a:t>
            </a:r>
            <a:endParaRPr>
              <a:solidFill>
                <a:schemeClr val="dk1"/>
              </a:solidFill>
            </a:endParaRPr>
          </a:p>
          <a:p>
            <a:pPr indent="457200" lvl="0" marL="457200" rtl="0" algn="l">
              <a:lnSpc>
                <a:spcPct val="115000"/>
              </a:lnSpc>
              <a:spcBef>
                <a:spcPts val="0"/>
              </a:spcBef>
              <a:spcAft>
                <a:spcPts val="0"/>
              </a:spcAft>
              <a:buClr>
                <a:schemeClr val="dk1"/>
              </a:buClr>
              <a:buSzPts val="1100"/>
              <a:buFont typeface="Arial"/>
              <a:buNone/>
            </a:pPr>
            <a:r>
              <a:rPr lang="en">
                <a:solidFill>
                  <a:schemeClr val="dk1"/>
                </a:solidFill>
              </a:rPr>
              <a:t>plane you’ll be benching</a:t>
            </a:r>
            <a:endParaRPr>
              <a:solidFill>
                <a:schemeClr val="dk1"/>
              </a:solidFill>
            </a:endParaRPr>
          </a:p>
          <a:p>
            <a:pPr indent="457200" lvl="0" marL="457200" rtl="0" algn="l">
              <a:lnSpc>
                <a:spcPct val="115000"/>
              </a:lnSpc>
              <a:spcBef>
                <a:spcPts val="0"/>
              </a:spcBef>
              <a:spcAft>
                <a:spcPts val="0"/>
              </a:spcAft>
              <a:buClr>
                <a:schemeClr val="dk1"/>
              </a:buClr>
              <a:buSzPts val="1100"/>
              <a:buFont typeface="Arial"/>
              <a:buNone/>
            </a:pPr>
            <a:r>
              <a:rPr lang="en">
                <a:solidFill>
                  <a:schemeClr val="dk1"/>
                </a:solidFill>
              </a:rPr>
              <a:t>-lying band pulls (</a:t>
            </a:r>
            <a:r>
              <a:rPr b="1" lang="en">
                <a:solidFill>
                  <a:schemeClr val="dk1"/>
                </a:solidFill>
              </a:rPr>
              <a:t>pg. 76)</a:t>
            </a:r>
            <a:endParaRPr b="1">
              <a:solidFill>
                <a:schemeClr val="dk1"/>
              </a:solidFill>
            </a:endParaRPr>
          </a:p>
          <a:p>
            <a:pPr indent="0" lvl="0" marL="457200" rtl="0" algn="l">
              <a:lnSpc>
                <a:spcPct val="115000"/>
              </a:lnSpc>
              <a:spcBef>
                <a:spcPts val="0"/>
              </a:spcBef>
              <a:spcAft>
                <a:spcPts val="0"/>
              </a:spcAft>
              <a:buClr>
                <a:schemeClr val="dk1"/>
              </a:buClr>
              <a:buSzPts val="1100"/>
              <a:buFont typeface="Arial"/>
              <a:buNone/>
            </a:pPr>
            <a:r>
              <a:rPr lang="en">
                <a:solidFill>
                  <a:schemeClr val="dk1"/>
                </a:solidFill>
              </a:rPr>
              <a:t>4)add pushups with shoulder protraction at the top</a:t>
            </a:r>
            <a:endParaRPr>
              <a:solidFill>
                <a:schemeClr val="dk1"/>
              </a:solidFill>
            </a:endParaRPr>
          </a:p>
          <a:p>
            <a:pPr indent="0" lvl="0" marL="457200" rtl="0" algn="l">
              <a:lnSpc>
                <a:spcPct val="115000"/>
              </a:lnSpc>
              <a:spcBef>
                <a:spcPts val="0"/>
              </a:spcBef>
              <a:spcAft>
                <a:spcPts val="0"/>
              </a:spcAft>
              <a:buClr>
                <a:schemeClr val="dk1"/>
              </a:buClr>
              <a:buSzPts val="1100"/>
              <a:buFont typeface="Arial"/>
              <a:buNone/>
            </a:pPr>
            <a:r>
              <a:rPr lang="en">
                <a:solidFill>
                  <a:schemeClr val="dk1"/>
                </a:solidFill>
              </a:rPr>
              <a:t>	-train your serratus anterior</a:t>
            </a:r>
            <a:endParaRPr>
              <a:solidFill>
                <a:schemeClr val="dk1"/>
              </a:solidFill>
            </a:endParaRPr>
          </a:p>
          <a:p>
            <a:pPr indent="0" lvl="0" marL="457200" rtl="0" algn="l">
              <a:lnSpc>
                <a:spcPct val="115000"/>
              </a:lnSpc>
              <a:spcBef>
                <a:spcPts val="0"/>
              </a:spcBef>
              <a:spcAft>
                <a:spcPts val="0"/>
              </a:spcAft>
              <a:buClr>
                <a:schemeClr val="dk1"/>
              </a:buClr>
              <a:buSzPts val="1100"/>
              <a:buFont typeface="Arial"/>
              <a:buNone/>
            </a:pPr>
            <a:r>
              <a:rPr lang="en">
                <a:solidFill>
                  <a:schemeClr val="dk1"/>
                </a:solidFill>
              </a:rPr>
              <a:t>5)add light incline curls and light flys with high reps and pauses in stretched positions</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cadde73fb3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cadde73fb3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Many elbow issues start as shoulder issues, even without shoulder pain.</a:t>
            </a:r>
            <a:endParaRPr/>
          </a:p>
          <a:p>
            <a:pPr indent="0" lvl="0" marL="0" rtl="0" algn="l">
              <a:spcBef>
                <a:spcPts val="0"/>
              </a:spcBef>
              <a:spcAft>
                <a:spcPts val="0"/>
              </a:spcAft>
              <a:buNone/>
            </a:pPr>
            <a:r>
              <a:rPr lang="en"/>
              <a:t>	-if shoulders cant internally rotate enough, stress the medial side of the elbow</a:t>
            </a:r>
            <a:endParaRPr/>
          </a:p>
          <a:p>
            <a:pPr indent="0" lvl="0" marL="0" rtl="0" algn="l">
              <a:spcBef>
                <a:spcPts val="0"/>
              </a:spcBef>
              <a:spcAft>
                <a:spcPts val="0"/>
              </a:spcAft>
              <a:buNone/>
            </a:pPr>
            <a:r>
              <a:rPr lang="en"/>
              <a:t>	-if you have shoulder pain when benching normally but pain free during reverse grip </a:t>
            </a:r>
            <a:endParaRPr/>
          </a:p>
          <a:p>
            <a:pPr indent="0" lvl="0" marL="0" rtl="0" algn="l">
              <a:spcBef>
                <a:spcPts val="0"/>
              </a:spcBef>
              <a:spcAft>
                <a:spcPts val="0"/>
              </a:spcAft>
              <a:buNone/>
            </a:pPr>
            <a:r>
              <a:rPr lang="en"/>
              <a:t>Benching (externally rotated shoulders), your elbow issue is likely starting at your </a:t>
            </a:r>
            <a:endParaRPr/>
          </a:p>
          <a:p>
            <a:pPr indent="0" lvl="0" marL="0" rtl="0" algn="l">
              <a:spcBef>
                <a:spcPts val="0"/>
              </a:spcBef>
              <a:spcAft>
                <a:spcPts val="0"/>
              </a:spcAft>
              <a:buNone/>
            </a:pPr>
            <a:r>
              <a:rPr lang="en"/>
              <a:t>shoulder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If tenderness is backside of elbow, right on olecranon or slightly above, then probably triceps tendonitis. For tendonitis, rest is your ally. Lay off heavy pressing for a few weeks and ease back in slowly. Often in the meantime, do lightweight (below pain threshold and about half normal weight) eccentric exercises (preferred partner assisted concentric to get into position)</a:t>
            </a:r>
            <a:endParaRPr/>
          </a:p>
          <a:p>
            <a:pPr indent="0" lvl="0" marL="0" rtl="0" algn="l">
              <a:spcBef>
                <a:spcPts val="0"/>
              </a:spcBef>
              <a:spcAft>
                <a:spcPts val="0"/>
              </a:spcAft>
              <a:buNone/>
            </a:pPr>
            <a:r>
              <a:rPr lang="en"/>
              <a:t>	-can also be the case for pec tendonitis</a:t>
            </a:r>
            <a:endParaRPr/>
          </a:p>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cadde73fb3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cadde73fb3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-If the pain is on the thumb side of your wrist, consider bringing your grip in a little bit. The wider the grip, the greater the odds are of a tendon getting pinched on the medial side of your wrist, or the medial side of the joint just getting compressed uncomfortably.</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cadde73fb3_0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cadde73fb3_0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gcadfc40a2e_0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cadfc40a2e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cadde73fb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cadde73fb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Shoulder Horizontal Flexion demands are determined by the grip width. The greater the grip </a:t>
            </a:r>
            <a:r>
              <a:rPr lang="en"/>
              <a:t>width</a:t>
            </a:r>
            <a:r>
              <a:rPr lang="en"/>
              <a:t>, the greater lateral distance between your hands and your shoulders, the greater demands on horizontal flexion. Specifically more stressed the pecs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Shoulder flexion demands are determined by the distance of the bar in front of the shoulder joint. The further forward the bar, the harder the lift is on your shoulder flexors (specifically your front delts and to lesser degree upper chest).</a:t>
            </a:r>
            <a:endParaRPr/>
          </a:p>
          <a:p>
            <a:pPr indent="0" lvl="0" marL="0" rtl="0" algn="l">
              <a:spcBef>
                <a:spcPts val="0"/>
              </a:spcBef>
              <a:spcAft>
                <a:spcPts val="0"/>
              </a:spcAft>
              <a:buNone/>
            </a:pPr>
            <a:r>
              <a:t/>
            </a:r>
            <a:endParaRPr b="1"/>
          </a:p>
          <a:p>
            <a:pPr indent="0" lvl="0" marL="0" rtl="0" algn="l">
              <a:lnSpc>
                <a:spcPct val="115000"/>
              </a:lnSpc>
              <a:spcBef>
                <a:spcPts val="0"/>
              </a:spcBef>
              <a:spcAft>
                <a:spcPts val="0"/>
              </a:spcAft>
              <a:buNone/>
            </a:pPr>
            <a:r>
              <a:rPr lang="en">
                <a:solidFill>
                  <a:schemeClr val="dk1"/>
                </a:solidFill>
              </a:rPr>
              <a:t>While these movements are broken up, the pecs and the triceps can work synergistically at both the elbow and shoulder; the pecs help the triceps extend the elbow, and the triceps help the pecs horizontally flex the shoulder. Since the forearm itself can’t move much because the hand is planted in place, the shoulder has to horizontally flex as your triceps work to extend the elbow. The opposite is true with the pecs: Since the hands are locked in place on the bar, as your pecs work to horizontally flex the shoulder, the elbows have to extend as well.</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Remember, horizontal flexion demands are the same throughout the lift, shoulder flexion demands decrease as you press the bar (as it moves back over your upper chest/shoulders), and elbow extension demands are at or near peak levels when the bar’s on your chest as well (they increase a little bit during the first part of the press if you bench with your elbows under under the bar the whole time; if you bench with your elbows in front of the bar to help your shoulders with the initial drive off your chest, however, demands on the triceps will also likely be at peak levels at the bottom of the press). </a:t>
            </a:r>
            <a:endParaRPr>
              <a:solidFill>
                <a:schemeClr val="dk1"/>
              </a:solidFill>
            </a:endParaRPr>
          </a:p>
          <a:p>
            <a:pPr indent="0" lvl="0" marL="0" rtl="0" algn="l">
              <a:spcBef>
                <a:spcPts val="0"/>
              </a:spcBef>
              <a:spcAft>
                <a:spcPts val="0"/>
              </a:spcAft>
              <a:buNone/>
            </a:pPr>
            <a:r>
              <a:rPr lang="en">
                <a:solidFill>
                  <a:schemeClr val="dk1"/>
                </a:solidFill>
              </a:rPr>
              <a:t>	-this however would mean you’d expect the weight to be unmovable at the bottom of the movement...However, that’s not what happens for most people. On a max attempt, the bar accelerates rapidly off the chest, decelerates through the middle of the lift, and then accelerates again as you approach lockout. When most people miss, it’s after that initial acceleration, with the bar getting stuck 4-­6 inches off their chest. </a:t>
            </a:r>
            <a:endParaRPr>
              <a:solidFill>
                <a:schemeClr val="dk1"/>
              </a:solidFill>
            </a:endParaRPr>
          </a:p>
          <a:p>
            <a:pPr indent="0" lvl="0" marL="0" rtl="0" algn="l">
              <a:spcBef>
                <a:spcPts val="0"/>
              </a:spcBef>
              <a:spcAft>
                <a:spcPts val="0"/>
              </a:spcAft>
              <a:buNone/>
            </a:pPr>
            <a:r>
              <a:rPr lang="en">
                <a:solidFill>
                  <a:schemeClr val="dk1"/>
                </a:solidFill>
              </a:rPr>
              <a:t>	-There’s a simple explanation: Muscles don’t produce the same amount of force over their entire range of motion. Muscle fibers themselves produce the most force when they’re around resting length, and their capacity to produce force increases or decreases as they lengthen or shorten (red curve below). Furthermore, passive elements in the muscle – structural proteins and connective tissue – produce increasing amounts of force as a muscle lengthens</a:t>
            </a:r>
            <a:endParaRPr>
              <a:solidFill>
                <a:schemeClr val="dk1"/>
              </a:solidFill>
            </a:endParaRPr>
          </a:p>
          <a:p>
            <a:pPr indent="0" lvl="0" marL="0" rtl="0" algn="l">
              <a:spcBef>
                <a:spcPts val="0"/>
              </a:spcBef>
              <a:spcAft>
                <a:spcPts val="0"/>
              </a:spcAft>
              <a:buNone/>
            </a:pPr>
            <a:r>
              <a:rPr lang="en">
                <a:solidFill>
                  <a:schemeClr val="dk1"/>
                </a:solidFill>
              </a:rPr>
              <a:t>	-Additionally, you have to account for the stretch reflex – the elastic energy stored in a muscle as it lengthens, and the stronger ­than ­normal contraction that’s possible when the muscle is stretched under load (due to activation of muscle spindles). </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cadde73fb3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cadde73fb3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First thing to note, I suggest Dynamic exercises not static</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cadde73fb3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cadde73fb3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cadde73fb3_0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cadde73fb3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Clr>
                <a:schemeClr val="dk1"/>
              </a:buClr>
              <a:buSzPts val="1100"/>
              <a:buChar char="-"/>
            </a:pPr>
            <a:r>
              <a:rPr lang="en">
                <a:solidFill>
                  <a:schemeClr val="dk1"/>
                </a:solidFill>
              </a:rPr>
              <a:t>Test ability to squeeze shoulder blades. Retract and depress- lots of tension where lower traps are</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	-to warmup, can do wall slides and I/Y/T raises on incline bench (BW or light weight)</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cadde73fb3_0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cadde73fb3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cadde73fb3_0_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cadde73fb3_0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cadde73fb3_0_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cadde73fb3_0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chemeClr val="dk1"/>
                </a:solidFill>
              </a:rPr>
              <a:t>leg drive determines bar path: push feet down and away from you, driving toes into end of your shoes and create energy coming back towards your head that the bar will follow</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0" lvl="0" marL="0" rtl="0" algn="l">
              <a:lnSpc>
                <a:spcPct val="115000"/>
              </a:lnSpc>
              <a:spcBef>
                <a:spcPts val="0"/>
              </a:spcBef>
              <a:spcAft>
                <a:spcPts val="0"/>
              </a:spcAft>
              <a:buNone/>
            </a:pPr>
            <a:r>
              <a:rPr lang="en">
                <a:solidFill>
                  <a:schemeClr val="dk1"/>
                </a:solidFill>
              </a:rPr>
              <a:t>once the bar touches your chest, push “back” with your feet so you are pushing your head off the bench (rotates sternum up, engage the lats, and allows straight up push)</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cxnSp>
        <p:nvCxnSpPr>
          <p:cNvPr id="10" name="Google Shape;10;p2"/>
          <p:cNvCxnSpPr/>
          <p:nvPr/>
        </p:nvCxnSpPr>
        <p:spPr>
          <a:xfrm>
            <a:off x="4278300" y="2751163"/>
            <a:ext cx="587400" cy="0"/>
          </a:xfrm>
          <a:prstGeom prst="straightConnector1">
            <a:avLst/>
          </a:prstGeom>
          <a:noFill/>
          <a:ln cap="flat" cmpd="sng" w="76200">
            <a:solidFill>
              <a:schemeClr val="dk1"/>
            </a:solidFill>
            <a:prstDash val="solid"/>
            <a:round/>
            <a:headEnd len="sm" w="sm" type="none"/>
            <a:tailEnd len="sm" w="sm" type="none"/>
          </a:ln>
        </p:spPr>
      </p:cxnSp>
      <p:sp>
        <p:nvSpPr>
          <p:cNvPr id="11" name="Google Shape;11;p2"/>
          <p:cNvSpPr txBox="1"/>
          <p:nvPr>
            <p:ph type="ctrTitle"/>
          </p:nvPr>
        </p:nvSpPr>
        <p:spPr>
          <a:xfrm>
            <a:off x="311700" y="595975"/>
            <a:ext cx="8520600" cy="1957800"/>
          </a:xfrm>
          <a:prstGeom prst="rect">
            <a:avLst/>
          </a:prstGeom>
        </p:spPr>
        <p:txBody>
          <a:bodyPr anchorCtr="0" anchor="b" bIns="91425" lIns="91425" spcFirstLastPara="1" rIns="91425" wrap="square" tIns="91425">
            <a:norm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p:txBody>
      </p:sp>
      <p:sp>
        <p:nvSpPr>
          <p:cNvPr id="12" name="Google Shape;12;p2"/>
          <p:cNvSpPr txBox="1"/>
          <p:nvPr>
            <p:ph idx="1" type="subTitle"/>
          </p:nvPr>
        </p:nvSpPr>
        <p:spPr>
          <a:xfrm>
            <a:off x="311700" y="3165823"/>
            <a:ext cx="8520600" cy="733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6" name="Shape 46"/>
        <p:cNvGrpSpPr/>
        <p:nvPr/>
      </p:nvGrpSpPr>
      <p:grpSpPr>
        <a:xfrm>
          <a:off x="0" y="0"/>
          <a:ext cx="0" cy="0"/>
          <a:chOff x="0" y="0"/>
          <a:chExt cx="0" cy="0"/>
        </a:xfrm>
      </p:grpSpPr>
      <p:sp>
        <p:nvSpPr>
          <p:cNvPr id="47" name="Google Shape;47;p11"/>
          <p:cNvSpPr txBox="1"/>
          <p:nvPr>
            <p:ph hasCustomPrompt="1" type="title"/>
          </p:nvPr>
        </p:nvSpPr>
        <p:spPr>
          <a:xfrm>
            <a:off x="311700" y="1167925"/>
            <a:ext cx="8520600" cy="19800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dk1"/>
              </a:buClr>
              <a:buSzPts val="11000"/>
              <a:buNone/>
              <a:defRPr sz="11000">
                <a:solidFill>
                  <a:schemeClr val="dk1"/>
                </a:solidFill>
              </a:defRPr>
            </a:lvl1pPr>
            <a:lvl2pPr lvl="1" algn="ctr">
              <a:spcBef>
                <a:spcPts val="0"/>
              </a:spcBef>
              <a:spcAft>
                <a:spcPts val="0"/>
              </a:spcAft>
              <a:buClr>
                <a:schemeClr val="dk1"/>
              </a:buClr>
              <a:buSzPts val="11000"/>
              <a:buNone/>
              <a:defRPr sz="11000">
                <a:solidFill>
                  <a:schemeClr val="dk1"/>
                </a:solidFill>
              </a:defRPr>
            </a:lvl2pPr>
            <a:lvl3pPr lvl="2" algn="ctr">
              <a:spcBef>
                <a:spcPts val="0"/>
              </a:spcBef>
              <a:spcAft>
                <a:spcPts val="0"/>
              </a:spcAft>
              <a:buClr>
                <a:schemeClr val="dk1"/>
              </a:buClr>
              <a:buSzPts val="11000"/>
              <a:buNone/>
              <a:defRPr sz="11000">
                <a:solidFill>
                  <a:schemeClr val="dk1"/>
                </a:solidFill>
              </a:defRPr>
            </a:lvl3pPr>
            <a:lvl4pPr lvl="3" algn="ctr">
              <a:spcBef>
                <a:spcPts val="0"/>
              </a:spcBef>
              <a:spcAft>
                <a:spcPts val="0"/>
              </a:spcAft>
              <a:buClr>
                <a:schemeClr val="dk1"/>
              </a:buClr>
              <a:buSzPts val="11000"/>
              <a:buNone/>
              <a:defRPr sz="11000">
                <a:solidFill>
                  <a:schemeClr val="dk1"/>
                </a:solidFill>
              </a:defRPr>
            </a:lvl4pPr>
            <a:lvl5pPr lvl="4" algn="ctr">
              <a:spcBef>
                <a:spcPts val="0"/>
              </a:spcBef>
              <a:spcAft>
                <a:spcPts val="0"/>
              </a:spcAft>
              <a:buClr>
                <a:schemeClr val="dk1"/>
              </a:buClr>
              <a:buSzPts val="11000"/>
              <a:buNone/>
              <a:defRPr sz="11000">
                <a:solidFill>
                  <a:schemeClr val="dk1"/>
                </a:solidFill>
              </a:defRPr>
            </a:lvl5pPr>
            <a:lvl6pPr lvl="5" algn="ctr">
              <a:spcBef>
                <a:spcPts val="0"/>
              </a:spcBef>
              <a:spcAft>
                <a:spcPts val="0"/>
              </a:spcAft>
              <a:buClr>
                <a:schemeClr val="dk1"/>
              </a:buClr>
              <a:buSzPts val="11000"/>
              <a:buNone/>
              <a:defRPr sz="11000">
                <a:solidFill>
                  <a:schemeClr val="dk1"/>
                </a:solidFill>
              </a:defRPr>
            </a:lvl6pPr>
            <a:lvl7pPr lvl="6" algn="ctr">
              <a:spcBef>
                <a:spcPts val="0"/>
              </a:spcBef>
              <a:spcAft>
                <a:spcPts val="0"/>
              </a:spcAft>
              <a:buClr>
                <a:schemeClr val="dk1"/>
              </a:buClr>
              <a:buSzPts val="11000"/>
              <a:buNone/>
              <a:defRPr sz="11000">
                <a:solidFill>
                  <a:schemeClr val="dk1"/>
                </a:solidFill>
              </a:defRPr>
            </a:lvl7pPr>
            <a:lvl8pPr lvl="7" algn="ctr">
              <a:spcBef>
                <a:spcPts val="0"/>
              </a:spcBef>
              <a:spcAft>
                <a:spcPts val="0"/>
              </a:spcAft>
              <a:buClr>
                <a:schemeClr val="dk1"/>
              </a:buClr>
              <a:buSzPts val="11000"/>
              <a:buNone/>
              <a:defRPr sz="11000">
                <a:solidFill>
                  <a:schemeClr val="dk1"/>
                </a:solidFill>
              </a:defRPr>
            </a:lvl8pPr>
            <a:lvl9pPr lvl="8" algn="ctr">
              <a:spcBef>
                <a:spcPts val="0"/>
              </a:spcBef>
              <a:spcAft>
                <a:spcPts val="0"/>
              </a:spcAft>
              <a:buClr>
                <a:schemeClr val="dk1"/>
              </a:buClr>
              <a:buSzPts val="11000"/>
              <a:buNone/>
              <a:defRPr sz="11000">
                <a:solidFill>
                  <a:schemeClr val="dk1"/>
                </a:solidFill>
              </a:defRPr>
            </a:lvl9pPr>
          </a:lstStyle>
          <a:p>
            <a:r>
              <a:t>xx%</a:t>
            </a:r>
          </a:p>
        </p:txBody>
      </p:sp>
      <p:sp>
        <p:nvSpPr>
          <p:cNvPr id="48" name="Google Shape;48;p11"/>
          <p:cNvSpPr txBox="1"/>
          <p:nvPr>
            <p:ph idx="1" type="body"/>
          </p:nvPr>
        </p:nvSpPr>
        <p:spPr>
          <a:xfrm>
            <a:off x="311700" y="3224250"/>
            <a:ext cx="8520600" cy="10716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9" name="Google Shape;49;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4" name="Shape 14"/>
        <p:cNvGrpSpPr/>
        <p:nvPr/>
      </p:nvGrpSpPr>
      <p:grpSpPr>
        <a:xfrm>
          <a:off x="0" y="0"/>
          <a:ext cx="0" cy="0"/>
          <a:chOff x="0" y="0"/>
          <a:chExt cx="0" cy="0"/>
        </a:xfrm>
      </p:grpSpPr>
      <p:sp>
        <p:nvSpPr>
          <p:cNvPr id="15" name="Google Shape;15;p3"/>
          <p:cNvSpPr txBox="1"/>
          <p:nvPr>
            <p:ph type="title"/>
          </p:nvPr>
        </p:nvSpPr>
        <p:spPr>
          <a:xfrm>
            <a:off x="311700" y="2480550"/>
            <a:ext cx="8114400" cy="2445900"/>
          </a:xfrm>
          <a:prstGeom prst="rect">
            <a:avLst/>
          </a:prstGeom>
        </p:spPr>
        <p:txBody>
          <a:bodyPr anchorCtr="0" anchor="b" bIns="91425" lIns="91425" spcFirstLastPara="1" rIns="91425" wrap="square" tIns="91425">
            <a:normAutofit/>
          </a:bodyPr>
          <a:lstStyle>
            <a:lvl1pPr lvl="0">
              <a:spcBef>
                <a:spcPts val="0"/>
              </a:spcBef>
              <a:spcAft>
                <a:spcPts val="0"/>
              </a:spcAft>
              <a:buClr>
                <a:schemeClr val="lt1"/>
              </a:buClr>
              <a:buSzPts val="6800"/>
              <a:buNone/>
              <a:defRPr sz="6800">
                <a:solidFill>
                  <a:schemeClr val="lt1"/>
                </a:solidFill>
              </a:defRPr>
            </a:lvl1pPr>
            <a:lvl2pPr lvl="1">
              <a:spcBef>
                <a:spcPts val="0"/>
              </a:spcBef>
              <a:spcAft>
                <a:spcPts val="0"/>
              </a:spcAft>
              <a:buClr>
                <a:schemeClr val="lt1"/>
              </a:buClr>
              <a:buSzPts val="6800"/>
              <a:buNone/>
              <a:defRPr sz="6800">
                <a:solidFill>
                  <a:schemeClr val="lt1"/>
                </a:solidFill>
              </a:defRPr>
            </a:lvl2pPr>
            <a:lvl3pPr lvl="2">
              <a:spcBef>
                <a:spcPts val="0"/>
              </a:spcBef>
              <a:spcAft>
                <a:spcPts val="0"/>
              </a:spcAft>
              <a:buClr>
                <a:schemeClr val="lt1"/>
              </a:buClr>
              <a:buSzPts val="6800"/>
              <a:buNone/>
              <a:defRPr sz="6800">
                <a:solidFill>
                  <a:schemeClr val="lt1"/>
                </a:solidFill>
              </a:defRPr>
            </a:lvl3pPr>
            <a:lvl4pPr lvl="3">
              <a:spcBef>
                <a:spcPts val="0"/>
              </a:spcBef>
              <a:spcAft>
                <a:spcPts val="0"/>
              </a:spcAft>
              <a:buClr>
                <a:schemeClr val="lt1"/>
              </a:buClr>
              <a:buSzPts val="6800"/>
              <a:buNone/>
              <a:defRPr sz="6800">
                <a:solidFill>
                  <a:schemeClr val="lt1"/>
                </a:solidFill>
              </a:defRPr>
            </a:lvl4pPr>
            <a:lvl5pPr lvl="4">
              <a:spcBef>
                <a:spcPts val="0"/>
              </a:spcBef>
              <a:spcAft>
                <a:spcPts val="0"/>
              </a:spcAft>
              <a:buClr>
                <a:schemeClr val="lt1"/>
              </a:buClr>
              <a:buSzPts val="6800"/>
              <a:buNone/>
              <a:defRPr sz="6800">
                <a:solidFill>
                  <a:schemeClr val="lt1"/>
                </a:solidFill>
              </a:defRPr>
            </a:lvl5pPr>
            <a:lvl6pPr lvl="5">
              <a:spcBef>
                <a:spcPts val="0"/>
              </a:spcBef>
              <a:spcAft>
                <a:spcPts val="0"/>
              </a:spcAft>
              <a:buClr>
                <a:schemeClr val="lt1"/>
              </a:buClr>
              <a:buSzPts val="6800"/>
              <a:buNone/>
              <a:defRPr sz="6800">
                <a:solidFill>
                  <a:schemeClr val="lt1"/>
                </a:solidFill>
              </a:defRPr>
            </a:lvl6pPr>
            <a:lvl7pPr lvl="6">
              <a:spcBef>
                <a:spcPts val="0"/>
              </a:spcBef>
              <a:spcAft>
                <a:spcPts val="0"/>
              </a:spcAft>
              <a:buClr>
                <a:schemeClr val="lt1"/>
              </a:buClr>
              <a:buSzPts val="6800"/>
              <a:buNone/>
              <a:defRPr sz="6800">
                <a:solidFill>
                  <a:schemeClr val="lt1"/>
                </a:solidFill>
              </a:defRPr>
            </a:lvl7pPr>
            <a:lvl8pPr lvl="7">
              <a:spcBef>
                <a:spcPts val="0"/>
              </a:spcBef>
              <a:spcAft>
                <a:spcPts val="0"/>
              </a:spcAft>
              <a:buClr>
                <a:schemeClr val="lt1"/>
              </a:buClr>
              <a:buSzPts val="6800"/>
              <a:buNone/>
              <a:defRPr sz="6800">
                <a:solidFill>
                  <a:schemeClr val="lt1"/>
                </a:solidFill>
              </a:defRPr>
            </a:lvl8pPr>
            <a:lvl9pPr lvl="8">
              <a:spcBef>
                <a:spcPts val="0"/>
              </a:spcBef>
              <a:spcAft>
                <a:spcPts val="0"/>
              </a:spcAft>
              <a:buClr>
                <a:schemeClr val="lt1"/>
              </a:buClr>
              <a:buSzPts val="6800"/>
              <a:buNone/>
              <a:defRPr sz="6800">
                <a:solidFill>
                  <a:schemeClr val="lt1"/>
                </a:solidFill>
              </a:defRPr>
            </a:lvl9pPr>
          </a:lstStyle>
          <a:p/>
        </p:txBody>
      </p:sp>
      <p:sp>
        <p:nvSpPr>
          <p:cNvPr id="16" name="Google Shape;16;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7" name="Shape 17"/>
        <p:cNvGrpSpPr/>
        <p:nvPr/>
      </p:nvGrpSpPr>
      <p:grpSpPr>
        <a:xfrm>
          <a:off x="0" y="0"/>
          <a:ext cx="0" cy="0"/>
          <a:chOff x="0" y="0"/>
          <a:chExt cx="0" cy="0"/>
        </a:xfrm>
      </p:grpSpPr>
      <p:sp>
        <p:nvSpPr>
          <p:cNvPr id="18" name="Google Shape;18;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19" name="Google Shape;19;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0" name="Google Shape;20;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1" name="Shape 21"/>
        <p:cNvGrpSpPr/>
        <p:nvPr/>
      </p:nvGrpSpPr>
      <p:grpSpPr>
        <a:xfrm>
          <a:off x="0" y="0"/>
          <a:ext cx="0" cy="0"/>
          <a:chOff x="0" y="0"/>
          <a:chExt cx="0" cy="0"/>
        </a:xfrm>
      </p:grpSpPr>
      <p:sp>
        <p:nvSpPr>
          <p:cNvPr id="22" name="Google Shape;22;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3" name="Google Shape;23;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5" name="Google Shape;25;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6" name="Shape 26"/>
        <p:cNvGrpSpPr/>
        <p:nvPr/>
      </p:nvGrpSpPr>
      <p:grpSpPr>
        <a:xfrm>
          <a:off x="0" y="0"/>
          <a:ext cx="0" cy="0"/>
          <a:chOff x="0" y="0"/>
          <a:chExt cx="0" cy="0"/>
        </a:xfrm>
      </p:grpSpPr>
      <p:sp>
        <p:nvSpPr>
          <p:cNvPr id="27" name="Google Shape;27;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8" name="Google Shape;28;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9" name="Shape 29"/>
        <p:cNvGrpSpPr/>
        <p:nvPr/>
      </p:nvGrpSpPr>
      <p:grpSpPr>
        <a:xfrm>
          <a:off x="0" y="0"/>
          <a:ext cx="0" cy="0"/>
          <a:chOff x="0" y="0"/>
          <a:chExt cx="0" cy="0"/>
        </a:xfrm>
      </p:grpSpPr>
      <p:sp>
        <p:nvSpPr>
          <p:cNvPr id="30" name="Google Shape;30;p7"/>
          <p:cNvSpPr txBox="1"/>
          <p:nvPr>
            <p:ph type="title"/>
          </p:nvPr>
        </p:nvSpPr>
        <p:spPr>
          <a:xfrm>
            <a:off x="311700" y="6318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1" name="Google Shape;31;p7"/>
          <p:cNvSpPr txBox="1"/>
          <p:nvPr>
            <p:ph idx="1" type="body"/>
          </p:nvPr>
        </p:nvSpPr>
        <p:spPr>
          <a:xfrm>
            <a:off x="311700" y="1490875"/>
            <a:ext cx="2808000" cy="30780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2" name="Google Shape;32;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33" name="Shape 33"/>
        <p:cNvGrpSpPr/>
        <p:nvPr/>
      </p:nvGrpSpPr>
      <p:grpSpPr>
        <a:xfrm>
          <a:off x="0" y="0"/>
          <a:ext cx="0" cy="0"/>
          <a:chOff x="0" y="0"/>
          <a:chExt cx="0" cy="0"/>
        </a:xfrm>
      </p:grpSpPr>
      <p:sp>
        <p:nvSpPr>
          <p:cNvPr id="34" name="Google Shape;34;p8"/>
          <p:cNvSpPr txBox="1"/>
          <p:nvPr>
            <p:ph type="title"/>
          </p:nvPr>
        </p:nvSpPr>
        <p:spPr>
          <a:xfrm>
            <a:off x="490250" y="526350"/>
            <a:ext cx="56838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35" name="Google Shape;35;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6" name="Shape 36"/>
        <p:cNvGrpSpPr/>
        <p:nvPr/>
      </p:nvGrpSpPr>
      <p:grpSpPr>
        <a:xfrm>
          <a:off x="0" y="0"/>
          <a:ext cx="0" cy="0"/>
          <a:chOff x="0" y="0"/>
          <a:chExt cx="0" cy="0"/>
        </a:xfrm>
      </p:grpSpPr>
      <p:sp>
        <p:nvSpPr>
          <p:cNvPr id="37" name="Google Shape;37;p9"/>
          <p:cNvSpPr/>
          <p:nvPr/>
        </p:nvSpPr>
        <p:spPr>
          <a:xfrm>
            <a:off x="4572000" y="10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8" name="Google Shape;38;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39" name="Google Shape;39;p9"/>
          <p:cNvSpPr txBox="1"/>
          <p:nvPr>
            <p:ph type="title"/>
          </p:nvPr>
        </p:nvSpPr>
        <p:spPr>
          <a:xfrm>
            <a:off x="265500" y="1375599"/>
            <a:ext cx="4045200" cy="1551900"/>
          </a:xfrm>
          <a:prstGeom prst="rect">
            <a:avLst/>
          </a:prstGeom>
        </p:spPr>
        <p:txBody>
          <a:bodyPr anchorCtr="0" anchor="b" bIns="91425" lIns="91425" spcFirstLastPara="1" rIns="91425" wrap="square" tIns="91425">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40" name="Google Shape;40;p9"/>
          <p:cNvSpPr txBox="1"/>
          <p:nvPr>
            <p:ph idx="1" type="subTitle"/>
          </p:nvPr>
        </p:nvSpPr>
        <p:spPr>
          <a:xfrm>
            <a:off x="265500" y="2981125"/>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41" name="Google Shape;41;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42" name="Google Shape;42;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3" name="Shape 43"/>
        <p:cNvGrpSpPr/>
        <p:nvPr/>
      </p:nvGrpSpPr>
      <p:grpSpPr>
        <a:xfrm>
          <a:off x="0" y="0"/>
          <a:ext cx="0" cy="0"/>
          <a:chOff x="0" y="0"/>
          <a:chExt cx="0" cy="0"/>
        </a:xfrm>
      </p:grpSpPr>
      <p:sp>
        <p:nvSpPr>
          <p:cNvPr id="44" name="Google Shape;44;p10"/>
          <p:cNvSpPr txBox="1"/>
          <p:nvPr>
            <p:ph idx="1" type="body"/>
          </p:nvPr>
        </p:nvSpPr>
        <p:spPr>
          <a:xfrm>
            <a:off x="319500" y="423372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Clr>
                <a:schemeClr val="accent3"/>
              </a:buClr>
              <a:buSzPts val="1800"/>
              <a:buFont typeface="Alfa Slab One"/>
              <a:buNone/>
              <a:defRPr>
                <a:solidFill>
                  <a:schemeClr val="accent3"/>
                </a:solidFill>
                <a:latin typeface="Alfa Slab One"/>
                <a:ea typeface="Alfa Slab One"/>
                <a:cs typeface="Alfa Slab One"/>
                <a:sym typeface="Alfa Slab One"/>
              </a:defRPr>
            </a:lvl1pPr>
          </a:lstStyle>
          <a:p/>
        </p:txBody>
      </p:sp>
      <p:sp>
        <p:nvSpPr>
          <p:cNvPr id="45" name="Google Shape;45;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gameday">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1pPr>
            <a:lvl2pPr lvl="1">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2pPr>
            <a:lvl3pPr lvl="2">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3pPr>
            <a:lvl4pPr lvl="3">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4pPr>
            <a:lvl5pPr lvl="4">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5pPr>
            <a:lvl6pPr lvl="5">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6pPr>
            <a:lvl7pPr lvl="6">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7pPr>
            <a:lvl8pPr lvl="7">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8pPr>
            <a:lvl9pPr lvl="8">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Proxima Nova"/>
              <a:buChar char="●"/>
              <a:defRPr sz="1800">
                <a:solidFill>
                  <a:schemeClr val="dk2"/>
                </a:solidFill>
                <a:latin typeface="Proxima Nova"/>
                <a:ea typeface="Proxima Nova"/>
                <a:cs typeface="Proxima Nova"/>
                <a:sym typeface="Proxima Nova"/>
              </a:defRPr>
            </a:lvl1pPr>
            <a:lvl2pPr indent="-317500" lvl="1" marL="9144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2pPr>
            <a:lvl3pPr indent="-317500" lvl="2" marL="13716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3pPr>
            <a:lvl4pPr indent="-317500" lvl="3" marL="18288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4pPr>
            <a:lvl5pPr indent="-317500" lvl="4" marL="22860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5pPr>
            <a:lvl6pPr indent="-317500" lvl="5" marL="27432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6pPr>
            <a:lvl7pPr indent="-317500" lvl="6" marL="32004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7pPr>
            <a:lvl8pPr indent="-317500" lvl="7" marL="36576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8pPr>
            <a:lvl9pPr indent="-317500" lvl="8" marL="41148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Proxima Nova"/>
                <a:ea typeface="Proxima Nova"/>
                <a:cs typeface="Proxima Nova"/>
                <a:sym typeface="Proxima Nova"/>
              </a:defRPr>
            </a:lvl1pPr>
            <a:lvl2pPr lvl="1" algn="r">
              <a:buNone/>
              <a:defRPr sz="1000">
                <a:solidFill>
                  <a:schemeClr val="dk2"/>
                </a:solidFill>
                <a:latin typeface="Proxima Nova"/>
                <a:ea typeface="Proxima Nova"/>
                <a:cs typeface="Proxima Nova"/>
                <a:sym typeface="Proxima Nova"/>
              </a:defRPr>
            </a:lvl2pPr>
            <a:lvl3pPr lvl="2" algn="r">
              <a:buNone/>
              <a:defRPr sz="1000">
                <a:solidFill>
                  <a:schemeClr val="dk2"/>
                </a:solidFill>
                <a:latin typeface="Proxima Nova"/>
                <a:ea typeface="Proxima Nova"/>
                <a:cs typeface="Proxima Nova"/>
                <a:sym typeface="Proxima Nova"/>
              </a:defRPr>
            </a:lvl3pPr>
            <a:lvl4pPr lvl="3" algn="r">
              <a:buNone/>
              <a:defRPr sz="1000">
                <a:solidFill>
                  <a:schemeClr val="dk2"/>
                </a:solidFill>
                <a:latin typeface="Proxima Nova"/>
                <a:ea typeface="Proxima Nova"/>
                <a:cs typeface="Proxima Nova"/>
                <a:sym typeface="Proxima Nova"/>
              </a:defRPr>
            </a:lvl4pPr>
            <a:lvl5pPr lvl="4" algn="r">
              <a:buNone/>
              <a:defRPr sz="1000">
                <a:solidFill>
                  <a:schemeClr val="dk2"/>
                </a:solidFill>
                <a:latin typeface="Proxima Nova"/>
                <a:ea typeface="Proxima Nova"/>
                <a:cs typeface="Proxima Nova"/>
                <a:sym typeface="Proxima Nova"/>
              </a:defRPr>
            </a:lvl5pPr>
            <a:lvl6pPr lvl="5" algn="r">
              <a:buNone/>
              <a:defRPr sz="1000">
                <a:solidFill>
                  <a:schemeClr val="dk2"/>
                </a:solidFill>
                <a:latin typeface="Proxima Nova"/>
                <a:ea typeface="Proxima Nova"/>
                <a:cs typeface="Proxima Nova"/>
                <a:sym typeface="Proxima Nova"/>
              </a:defRPr>
            </a:lvl6pPr>
            <a:lvl7pPr lvl="6" algn="r">
              <a:buNone/>
              <a:defRPr sz="1000">
                <a:solidFill>
                  <a:schemeClr val="dk2"/>
                </a:solidFill>
                <a:latin typeface="Proxima Nova"/>
                <a:ea typeface="Proxima Nova"/>
                <a:cs typeface="Proxima Nova"/>
                <a:sym typeface="Proxima Nova"/>
              </a:defRPr>
            </a:lvl7pPr>
            <a:lvl8pPr lvl="7" algn="r">
              <a:buNone/>
              <a:defRPr sz="1000">
                <a:solidFill>
                  <a:schemeClr val="dk2"/>
                </a:solidFill>
                <a:latin typeface="Proxima Nova"/>
                <a:ea typeface="Proxima Nova"/>
                <a:cs typeface="Proxima Nova"/>
                <a:sym typeface="Proxima Nova"/>
              </a:defRPr>
            </a:lvl8pPr>
            <a:lvl9pPr lvl="8" algn="r">
              <a:buNone/>
              <a:defRPr sz="1000">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 name="Shape 55"/>
        <p:cNvGrpSpPr/>
        <p:nvPr/>
      </p:nvGrpSpPr>
      <p:grpSpPr>
        <a:xfrm>
          <a:off x="0" y="0"/>
          <a:ext cx="0" cy="0"/>
          <a:chOff x="0" y="0"/>
          <a:chExt cx="0" cy="0"/>
        </a:xfrm>
      </p:grpSpPr>
      <p:sp>
        <p:nvSpPr>
          <p:cNvPr id="56" name="Google Shape;56;p13"/>
          <p:cNvSpPr txBox="1"/>
          <p:nvPr>
            <p:ph type="ctrTitle"/>
          </p:nvPr>
        </p:nvSpPr>
        <p:spPr>
          <a:xfrm>
            <a:off x="311700" y="595975"/>
            <a:ext cx="8520600" cy="19578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Bench Mechanics</a:t>
            </a:r>
            <a:endParaRPr/>
          </a:p>
        </p:txBody>
      </p:sp>
      <p:sp>
        <p:nvSpPr>
          <p:cNvPr id="57" name="Google Shape;57;p13"/>
          <p:cNvSpPr txBox="1"/>
          <p:nvPr>
            <p:ph idx="1" type="subTitle"/>
          </p:nvPr>
        </p:nvSpPr>
        <p:spPr>
          <a:xfrm>
            <a:off x="311700" y="3165823"/>
            <a:ext cx="8520600" cy="7335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March 27, 2021</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2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Diagnosing</a:t>
            </a:r>
            <a:r>
              <a:rPr lang="en"/>
              <a:t> Weaknesses:</a:t>
            </a:r>
            <a:endParaRPr/>
          </a:p>
          <a:p>
            <a:pPr indent="0" lvl="0" marL="0" rtl="0" algn="ctr">
              <a:spcBef>
                <a:spcPts val="0"/>
              </a:spcBef>
              <a:spcAft>
                <a:spcPts val="0"/>
              </a:spcAft>
              <a:buNone/>
            </a:pPr>
            <a:r>
              <a:rPr lang="en"/>
              <a:t>Weakness at Bottom</a:t>
            </a:r>
            <a:endParaRPr/>
          </a:p>
        </p:txBody>
      </p:sp>
      <p:sp>
        <p:nvSpPr>
          <p:cNvPr id="119" name="Google Shape;119;p22"/>
          <p:cNvSpPr txBox="1"/>
          <p:nvPr>
            <p:ph idx="1" type="body"/>
          </p:nvPr>
        </p:nvSpPr>
        <p:spPr>
          <a:xfrm>
            <a:off x="311700" y="1336100"/>
            <a:ext cx="8520600" cy="3232800"/>
          </a:xfrm>
          <a:prstGeom prst="rect">
            <a:avLst/>
          </a:prstGeom>
        </p:spPr>
        <p:txBody>
          <a:bodyPr anchorCtr="0" anchor="t" bIns="91425" lIns="91425" spcFirstLastPara="1" rIns="91425" wrap="square" tIns="91425">
            <a:normAutofit/>
          </a:bodyPr>
          <a:lstStyle/>
          <a:p>
            <a:pPr indent="0" lvl="0" marL="457200" rtl="0" algn="l">
              <a:spcBef>
                <a:spcPts val="0"/>
              </a:spcBef>
              <a:spcAft>
                <a:spcPts val="0"/>
              </a:spcAft>
              <a:buNone/>
            </a:pPr>
            <a:r>
              <a:t/>
            </a:r>
            <a:endParaRPr/>
          </a:p>
          <a:p>
            <a:pPr indent="-342900" lvl="0" marL="457200" rtl="0" algn="l">
              <a:spcBef>
                <a:spcPts val="1200"/>
              </a:spcBef>
              <a:spcAft>
                <a:spcPts val="0"/>
              </a:spcAft>
              <a:buSzPts val="1800"/>
              <a:buAutoNum type="arabicPeriod"/>
            </a:pPr>
            <a:r>
              <a:rPr lang="en"/>
              <a:t>Anterior Delt weakness- shoulder flexion demands greatest at bottom</a:t>
            </a:r>
            <a:endParaRPr/>
          </a:p>
          <a:p>
            <a:pPr indent="-342900" lvl="0" marL="457200" rtl="0" algn="l">
              <a:spcBef>
                <a:spcPts val="0"/>
              </a:spcBef>
              <a:spcAft>
                <a:spcPts val="0"/>
              </a:spcAft>
              <a:buSzPts val="1800"/>
              <a:buAutoNum type="arabicPeriod"/>
            </a:pPr>
            <a:r>
              <a:rPr lang="en"/>
              <a:t>Bar path too low on chest  (cue not to tuck)</a:t>
            </a:r>
            <a:endParaRPr/>
          </a:p>
          <a:p>
            <a:pPr indent="-342900" lvl="0" marL="457200" rtl="0" algn="l">
              <a:spcBef>
                <a:spcPts val="0"/>
              </a:spcBef>
              <a:spcAft>
                <a:spcPts val="0"/>
              </a:spcAft>
              <a:buSzPts val="1800"/>
              <a:buAutoNum type="arabicPeriod"/>
            </a:pPr>
            <a:r>
              <a:rPr lang="en"/>
              <a:t>Pec weakness (if touch super low and significantly weaker when higher)</a:t>
            </a:r>
            <a:endParaRPr/>
          </a:p>
          <a:p>
            <a:pPr indent="-342900" lvl="0" marL="457200" rtl="0" algn="l">
              <a:spcBef>
                <a:spcPts val="0"/>
              </a:spcBef>
              <a:spcAft>
                <a:spcPts val="0"/>
              </a:spcAft>
              <a:buSzPts val="1800"/>
              <a:buAutoNum type="arabicPeriod"/>
            </a:pPr>
            <a:r>
              <a:rPr lang="en"/>
              <a:t>Support muscle strength- feel pain or unstable lowering</a:t>
            </a:r>
            <a:endParaRPr/>
          </a:p>
          <a:p>
            <a:pPr indent="0" lvl="0" marL="0" rtl="0" algn="l">
              <a:spcBef>
                <a:spcPts val="1200"/>
              </a:spcBef>
              <a:spcAft>
                <a:spcPts val="120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2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Diagnosing</a:t>
            </a:r>
            <a:r>
              <a:rPr lang="en"/>
              <a:t> Weaknesses:</a:t>
            </a:r>
            <a:endParaRPr/>
          </a:p>
          <a:p>
            <a:pPr indent="0" lvl="0" marL="0" rtl="0" algn="ctr">
              <a:spcBef>
                <a:spcPts val="0"/>
              </a:spcBef>
              <a:spcAft>
                <a:spcPts val="0"/>
              </a:spcAft>
              <a:buNone/>
            </a:pPr>
            <a:r>
              <a:rPr lang="en"/>
              <a:t>Missing Through Midrange</a:t>
            </a:r>
            <a:endParaRPr/>
          </a:p>
        </p:txBody>
      </p:sp>
      <p:sp>
        <p:nvSpPr>
          <p:cNvPr id="125" name="Google Shape;125;p23"/>
          <p:cNvSpPr txBox="1"/>
          <p:nvPr>
            <p:ph idx="1" type="body"/>
          </p:nvPr>
        </p:nvSpPr>
        <p:spPr>
          <a:xfrm>
            <a:off x="311700" y="1396375"/>
            <a:ext cx="8520600" cy="3172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a:p>
            <a:pPr indent="-342900" lvl="0" marL="457200" rtl="0" algn="l">
              <a:spcBef>
                <a:spcPts val="1200"/>
              </a:spcBef>
              <a:spcAft>
                <a:spcPts val="0"/>
              </a:spcAft>
              <a:buSzPts val="1800"/>
              <a:buAutoNum type="arabicPeriod"/>
            </a:pPr>
            <a:r>
              <a:rPr lang="en"/>
              <a:t>Improper Bar path (too straight up)</a:t>
            </a:r>
            <a:endParaRPr/>
          </a:p>
          <a:p>
            <a:pPr indent="-342900" lvl="0" marL="457200" rtl="0" algn="l">
              <a:spcBef>
                <a:spcPts val="0"/>
              </a:spcBef>
              <a:spcAft>
                <a:spcPts val="0"/>
              </a:spcAft>
              <a:buSzPts val="1800"/>
              <a:buAutoNum type="arabicPeriod"/>
            </a:pPr>
            <a:r>
              <a:rPr lang="en"/>
              <a:t>Just need to get stronger (pecs and triceps)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2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Addressing Common Issues:</a:t>
            </a:r>
            <a:endParaRPr/>
          </a:p>
          <a:p>
            <a:pPr indent="0" lvl="0" marL="0" rtl="0" algn="ctr">
              <a:spcBef>
                <a:spcPts val="0"/>
              </a:spcBef>
              <a:spcAft>
                <a:spcPts val="0"/>
              </a:spcAft>
              <a:buNone/>
            </a:pPr>
            <a:r>
              <a:rPr lang="en"/>
              <a:t>Shoulder Pain at the Bottom</a:t>
            </a:r>
            <a:endParaRPr/>
          </a:p>
        </p:txBody>
      </p:sp>
      <p:sp>
        <p:nvSpPr>
          <p:cNvPr id="131" name="Google Shape;131;p24"/>
          <p:cNvSpPr txBox="1"/>
          <p:nvPr>
            <p:ph idx="1" type="body"/>
          </p:nvPr>
        </p:nvSpPr>
        <p:spPr>
          <a:xfrm>
            <a:off x="311700" y="1396375"/>
            <a:ext cx="6298500" cy="3172500"/>
          </a:xfrm>
          <a:prstGeom prst="rect">
            <a:avLst/>
          </a:prstGeom>
        </p:spPr>
        <p:txBody>
          <a:bodyPr anchorCtr="0" anchor="t" bIns="91425" lIns="91425" spcFirstLastPara="1" rIns="91425" wrap="square" tIns="91425">
            <a:normAutofit/>
          </a:bodyPr>
          <a:lstStyle/>
          <a:p>
            <a:pPr indent="-330200" lvl="0" marL="457200" rtl="0" algn="l">
              <a:spcBef>
                <a:spcPts val="0"/>
              </a:spcBef>
              <a:spcAft>
                <a:spcPts val="0"/>
              </a:spcAft>
              <a:buSzPts val="1600"/>
              <a:buChar char="●"/>
            </a:pPr>
            <a:r>
              <a:rPr lang="en" sz="1600"/>
              <a:t>30-50% reduction in bench volume until discomfort subsides</a:t>
            </a:r>
            <a:endParaRPr sz="1600"/>
          </a:p>
          <a:p>
            <a:pPr indent="-330200" lvl="0" marL="457200" rtl="0" algn="l">
              <a:spcBef>
                <a:spcPts val="0"/>
              </a:spcBef>
              <a:spcAft>
                <a:spcPts val="0"/>
              </a:spcAft>
              <a:buSzPts val="1600"/>
              <a:buChar char="●"/>
            </a:pPr>
            <a:r>
              <a:rPr lang="en" sz="1600"/>
              <a:t>Shoulder blades retracted? </a:t>
            </a:r>
            <a:endParaRPr sz="1600"/>
          </a:p>
          <a:p>
            <a:pPr indent="-317500" lvl="1" marL="914400" rtl="0" algn="l">
              <a:spcBef>
                <a:spcPts val="0"/>
              </a:spcBef>
              <a:spcAft>
                <a:spcPts val="0"/>
              </a:spcAft>
              <a:buSzPts val="1400"/>
              <a:buChar char="○"/>
            </a:pPr>
            <a:r>
              <a:rPr lang="en"/>
              <a:t>Play around with how elevated or depressed</a:t>
            </a:r>
            <a:endParaRPr/>
          </a:p>
          <a:p>
            <a:pPr indent="-330200" lvl="0" marL="457200" rtl="0" algn="l">
              <a:spcBef>
                <a:spcPts val="0"/>
              </a:spcBef>
              <a:spcAft>
                <a:spcPts val="0"/>
              </a:spcAft>
              <a:buSzPts val="1600"/>
              <a:buChar char="●"/>
            </a:pPr>
            <a:r>
              <a:rPr lang="en" sz="1600"/>
              <a:t>Same set volume for pulling movements (if not more) and pushing movements</a:t>
            </a:r>
            <a:endParaRPr sz="1600"/>
          </a:p>
          <a:p>
            <a:pPr indent="-330200" lvl="0" marL="457200" rtl="0" algn="l">
              <a:spcBef>
                <a:spcPts val="0"/>
              </a:spcBef>
              <a:spcAft>
                <a:spcPts val="0"/>
              </a:spcAft>
              <a:buSzPts val="1600"/>
              <a:buChar char="●"/>
            </a:pPr>
            <a:r>
              <a:rPr lang="en" sz="1600"/>
              <a:t>Train external rotators through internal rotation </a:t>
            </a:r>
            <a:r>
              <a:rPr lang="en" sz="1400"/>
              <a:t>(strengthen and mobilize in same plane as benching) - lying band pulls</a:t>
            </a:r>
            <a:endParaRPr sz="1400"/>
          </a:p>
          <a:p>
            <a:pPr indent="-330200" lvl="0" marL="457200" rtl="0" algn="l">
              <a:spcBef>
                <a:spcPts val="0"/>
              </a:spcBef>
              <a:spcAft>
                <a:spcPts val="0"/>
              </a:spcAft>
              <a:buSzPts val="1600"/>
              <a:buChar char="●"/>
            </a:pPr>
            <a:r>
              <a:rPr lang="en" sz="1600"/>
              <a:t>Train your serratus anterior</a:t>
            </a:r>
            <a:endParaRPr sz="1600"/>
          </a:p>
          <a:p>
            <a:pPr indent="-317500" lvl="1" marL="914400" rtl="0" algn="l">
              <a:spcBef>
                <a:spcPts val="0"/>
              </a:spcBef>
              <a:spcAft>
                <a:spcPts val="0"/>
              </a:spcAft>
              <a:buSzPts val="1400"/>
              <a:buChar char="○"/>
            </a:pPr>
            <a:r>
              <a:rPr lang="en"/>
              <a:t>Pushups with protraction at top</a:t>
            </a:r>
            <a:endParaRPr/>
          </a:p>
          <a:p>
            <a:pPr indent="-317500" lvl="1" marL="914400" rtl="0" algn="l">
              <a:spcBef>
                <a:spcPts val="0"/>
              </a:spcBef>
              <a:spcAft>
                <a:spcPts val="0"/>
              </a:spcAft>
              <a:buSzPts val="1400"/>
              <a:buChar char="○"/>
            </a:pPr>
            <a:r>
              <a:rPr lang="en"/>
              <a:t>Facing Wall slides with resisted external rotation</a:t>
            </a:r>
            <a:endParaRPr/>
          </a:p>
        </p:txBody>
      </p:sp>
      <p:pic>
        <p:nvPicPr>
          <p:cNvPr id="132" name="Google Shape;132;p24"/>
          <p:cNvPicPr preferRelativeResize="0"/>
          <p:nvPr/>
        </p:nvPicPr>
        <p:blipFill>
          <a:blip r:embed="rId3">
            <a:alphaModFix/>
          </a:blip>
          <a:stretch>
            <a:fillRect/>
          </a:stretch>
        </p:blipFill>
        <p:spPr>
          <a:xfrm>
            <a:off x="6561675" y="1645163"/>
            <a:ext cx="2228999" cy="2815578"/>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2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Addressing Common Issues:</a:t>
            </a:r>
            <a:endParaRPr/>
          </a:p>
          <a:p>
            <a:pPr indent="0" lvl="0" marL="0" rtl="0" algn="ctr">
              <a:spcBef>
                <a:spcPts val="0"/>
              </a:spcBef>
              <a:spcAft>
                <a:spcPts val="0"/>
              </a:spcAft>
              <a:buNone/>
            </a:pPr>
            <a:r>
              <a:rPr lang="en"/>
              <a:t>Elbow Issues</a:t>
            </a:r>
            <a:endParaRPr/>
          </a:p>
        </p:txBody>
      </p:sp>
      <p:sp>
        <p:nvSpPr>
          <p:cNvPr id="138" name="Google Shape;138;p25"/>
          <p:cNvSpPr txBox="1"/>
          <p:nvPr>
            <p:ph idx="1" type="body"/>
          </p:nvPr>
        </p:nvSpPr>
        <p:spPr>
          <a:xfrm>
            <a:off x="311700" y="1396375"/>
            <a:ext cx="8520600" cy="31725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a:p>
            <a:pPr indent="0" lvl="0" marL="0" rtl="0" algn="ctr">
              <a:spcBef>
                <a:spcPts val="1200"/>
              </a:spcBef>
              <a:spcAft>
                <a:spcPts val="0"/>
              </a:spcAft>
              <a:buNone/>
            </a:pPr>
            <a:r>
              <a:rPr lang="en"/>
              <a:t>Many start as shoulder issues even if no shoulder pain.</a:t>
            </a:r>
            <a:endParaRPr/>
          </a:p>
          <a:p>
            <a:pPr indent="0" lvl="0" marL="0" rtl="0" algn="l">
              <a:spcBef>
                <a:spcPts val="1200"/>
              </a:spcBef>
              <a:spcAft>
                <a:spcPts val="0"/>
              </a:spcAft>
              <a:buNone/>
            </a:pPr>
            <a:r>
              <a:rPr lang="en"/>
              <a:t>-if can’t internally rotate enough, stress medial side of elbow</a:t>
            </a:r>
            <a:endParaRPr/>
          </a:p>
          <a:p>
            <a:pPr indent="0" lvl="0" marL="0" rtl="0" algn="l">
              <a:spcBef>
                <a:spcPts val="1200"/>
              </a:spcBef>
              <a:spcAft>
                <a:spcPts val="0"/>
              </a:spcAft>
              <a:buNone/>
            </a:pPr>
            <a:r>
              <a:rPr lang="en"/>
              <a:t>-if on backside of elbow, triceps tendonitis</a:t>
            </a:r>
            <a:endParaRPr/>
          </a:p>
          <a:p>
            <a:pPr indent="0" lvl="0" marL="0" rtl="0" algn="l">
              <a:spcBef>
                <a:spcPts val="1200"/>
              </a:spcBef>
              <a:spcAft>
                <a:spcPts val="0"/>
              </a:spcAft>
              <a:buNone/>
            </a:pPr>
            <a:r>
              <a:rPr lang="en"/>
              <a:t>	</a:t>
            </a:r>
            <a:r>
              <a:rPr lang="en" sz="1400"/>
              <a:t>-rest and below pain threshold partner assisted eccentric movements</a:t>
            </a:r>
            <a:endParaRPr sz="1400"/>
          </a:p>
          <a:p>
            <a:pPr indent="0" lvl="0" marL="0" rtl="0" algn="l">
              <a:spcBef>
                <a:spcPts val="1200"/>
              </a:spcBef>
              <a:spcAft>
                <a:spcPts val="120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2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Addressing Common Issues:</a:t>
            </a:r>
            <a:endParaRPr/>
          </a:p>
          <a:p>
            <a:pPr indent="0" lvl="0" marL="0" rtl="0" algn="ctr">
              <a:spcBef>
                <a:spcPts val="0"/>
              </a:spcBef>
              <a:spcAft>
                <a:spcPts val="0"/>
              </a:spcAft>
              <a:buNone/>
            </a:pPr>
            <a:r>
              <a:rPr lang="en"/>
              <a:t>Wrist Pain</a:t>
            </a:r>
            <a:endParaRPr/>
          </a:p>
        </p:txBody>
      </p:sp>
      <p:sp>
        <p:nvSpPr>
          <p:cNvPr id="144" name="Google Shape;144;p26"/>
          <p:cNvSpPr txBox="1"/>
          <p:nvPr>
            <p:ph idx="1" type="body"/>
          </p:nvPr>
        </p:nvSpPr>
        <p:spPr>
          <a:xfrm>
            <a:off x="311700" y="1396375"/>
            <a:ext cx="8520600" cy="3172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a:p>
            <a:pPr indent="0" lvl="0" marL="0" rtl="0" algn="l">
              <a:spcBef>
                <a:spcPts val="1200"/>
              </a:spcBef>
              <a:spcAft>
                <a:spcPts val="0"/>
              </a:spcAft>
              <a:buNone/>
            </a:pPr>
            <a:r>
              <a:rPr lang="en"/>
              <a:t>-check wrist positioning</a:t>
            </a:r>
            <a:endParaRPr/>
          </a:p>
          <a:p>
            <a:pPr indent="0" lvl="0" marL="0" rtl="0" algn="l">
              <a:spcBef>
                <a:spcPts val="1200"/>
              </a:spcBef>
              <a:spcAft>
                <a:spcPts val="0"/>
              </a:spcAft>
              <a:buNone/>
            </a:pPr>
            <a:r>
              <a:rPr lang="en"/>
              <a:t>-wrist wraps</a:t>
            </a:r>
            <a:endParaRPr/>
          </a:p>
          <a:p>
            <a:pPr indent="0" lvl="0" marL="0" rtl="0" algn="l">
              <a:spcBef>
                <a:spcPts val="1200"/>
              </a:spcBef>
              <a:spcAft>
                <a:spcPts val="0"/>
              </a:spcAft>
              <a:buNone/>
            </a:pPr>
            <a:r>
              <a:rPr lang="en"/>
              <a:t>-check grip width</a:t>
            </a:r>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2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Key Accessory Bench Builders</a:t>
            </a:r>
            <a:endParaRPr/>
          </a:p>
        </p:txBody>
      </p:sp>
      <p:sp>
        <p:nvSpPr>
          <p:cNvPr id="150" name="Google Shape;150;p2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-Rack Lockouts</a:t>
            </a:r>
            <a:endParaRPr/>
          </a:p>
          <a:p>
            <a:pPr indent="0" lvl="0" marL="0" rtl="0" algn="l">
              <a:spcBef>
                <a:spcPts val="1200"/>
              </a:spcBef>
              <a:spcAft>
                <a:spcPts val="0"/>
              </a:spcAft>
              <a:buNone/>
            </a:pPr>
            <a:r>
              <a:rPr lang="en"/>
              <a:t>-Floor Press</a:t>
            </a:r>
            <a:endParaRPr/>
          </a:p>
          <a:p>
            <a:pPr indent="0" lvl="0" marL="0" rtl="0" algn="l">
              <a:spcBef>
                <a:spcPts val="1200"/>
              </a:spcBef>
              <a:spcAft>
                <a:spcPts val="0"/>
              </a:spcAft>
              <a:buNone/>
            </a:pPr>
            <a:r>
              <a:rPr lang="en"/>
              <a:t>-Dead Bench</a:t>
            </a:r>
            <a:endParaRPr/>
          </a:p>
          <a:p>
            <a:pPr indent="0" lvl="0" marL="0" rtl="0" algn="l">
              <a:spcBef>
                <a:spcPts val="1200"/>
              </a:spcBef>
              <a:spcAft>
                <a:spcPts val="0"/>
              </a:spcAft>
              <a:buNone/>
            </a:pPr>
            <a:r>
              <a:rPr lang="en"/>
              <a:t>-Reverse Grip Bench</a:t>
            </a:r>
            <a:endParaRPr/>
          </a:p>
          <a:p>
            <a:pPr indent="0" lvl="0" marL="0" rtl="0" algn="l">
              <a:spcBef>
                <a:spcPts val="1200"/>
              </a:spcBef>
              <a:spcAft>
                <a:spcPts val="0"/>
              </a:spcAft>
              <a:buNone/>
            </a:pPr>
            <a:r>
              <a:rPr lang="en"/>
              <a:t>-Close grip Triceps Press</a:t>
            </a:r>
            <a:endParaRPr/>
          </a:p>
          <a:p>
            <a:pPr indent="0" lvl="0" marL="0" rtl="0" algn="l">
              <a:spcBef>
                <a:spcPts val="1200"/>
              </a:spcBef>
              <a:spcAft>
                <a:spcPts val="1200"/>
              </a:spcAft>
              <a:buNone/>
            </a:pPr>
            <a:r>
              <a:rPr lang="en"/>
              <a:t>-weighted dips (triceps or </a:t>
            </a:r>
            <a:r>
              <a:rPr lang="en"/>
              <a:t>chest</a:t>
            </a:r>
            <a:r>
              <a:rPr lang="en"/>
              <a:t> focused)</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Objectives:</a:t>
            </a:r>
            <a:endParaRPr/>
          </a:p>
        </p:txBody>
      </p:sp>
      <p:sp>
        <p:nvSpPr>
          <p:cNvPr id="63" name="Google Shape;63;p1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Basic Biomechanics</a:t>
            </a:r>
            <a:endParaRPr/>
          </a:p>
          <a:p>
            <a:pPr indent="-342900" lvl="0" marL="457200" rtl="0" algn="l">
              <a:spcBef>
                <a:spcPts val="0"/>
              </a:spcBef>
              <a:spcAft>
                <a:spcPts val="0"/>
              </a:spcAft>
              <a:buSzPts val="1800"/>
              <a:buChar char="●"/>
            </a:pPr>
            <a:r>
              <a:rPr lang="en"/>
              <a:t>Suggested Warm-ups</a:t>
            </a:r>
            <a:endParaRPr/>
          </a:p>
          <a:p>
            <a:pPr indent="-342900" lvl="0" marL="457200" rtl="0" algn="l">
              <a:spcBef>
                <a:spcPts val="0"/>
              </a:spcBef>
              <a:spcAft>
                <a:spcPts val="0"/>
              </a:spcAft>
              <a:buSzPts val="1800"/>
              <a:buChar char="●"/>
            </a:pPr>
            <a:r>
              <a:rPr lang="en"/>
              <a:t>Technique</a:t>
            </a:r>
            <a:r>
              <a:rPr lang="en"/>
              <a:t> During Bench Press Movement</a:t>
            </a:r>
            <a:endParaRPr/>
          </a:p>
          <a:p>
            <a:pPr indent="-342900" lvl="0" marL="457200" rtl="0" algn="l">
              <a:spcBef>
                <a:spcPts val="0"/>
              </a:spcBef>
              <a:spcAft>
                <a:spcPts val="0"/>
              </a:spcAft>
              <a:buSzPts val="1800"/>
              <a:buChar char="●"/>
            </a:pPr>
            <a:r>
              <a:rPr lang="en"/>
              <a:t>Diagnosing</a:t>
            </a:r>
            <a:r>
              <a:rPr lang="en"/>
              <a:t> Weaknesses</a:t>
            </a:r>
            <a:endParaRPr/>
          </a:p>
          <a:p>
            <a:pPr indent="-317500" lvl="1" marL="914400" rtl="0" algn="l">
              <a:spcBef>
                <a:spcPts val="0"/>
              </a:spcBef>
              <a:spcAft>
                <a:spcPts val="0"/>
              </a:spcAft>
              <a:buSzPts val="1400"/>
              <a:buChar char="○"/>
            </a:pPr>
            <a:r>
              <a:rPr lang="en"/>
              <a:t>Weakness at the Bottom</a:t>
            </a:r>
            <a:endParaRPr/>
          </a:p>
          <a:p>
            <a:pPr indent="-317500" lvl="1" marL="914400" rtl="0" algn="l">
              <a:spcBef>
                <a:spcPts val="0"/>
              </a:spcBef>
              <a:spcAft>
                <a:spcPts val="0"/>
              </a:spcAft>
              <a:buSzPts val="1400"/>
              <a:buChar char="○"/>
            </a:pPr>
            <a:r>
              <a:rPr lang="en"/>
              <a:t>Missing through Midrange</a:t>
            </a:r>
            <a:endParaRPr/>
          </a:p>
          <a:p>
            <a:pPr indent="-342900" lvl="0" marL="457200" rtl="0" algn="l">
              <a:spcBef>
                <a:spcPts val="0"/>
              </a:spcBef>
              <a:spcAft>
                <a:spcPts val="0"/>
              </a:spcAft>
              <a:buSzPts val="1800"/>
              <a:buChar char="●"/>
            </a:pPr>
            <a:r>
              <a:rPr lang="en"/>
              <a:t>Addressing Common Issues</a:t>
            </a:r>
            <a:endParaRPr/>
          </a:p>
          <a:p>
            <a:pPr indent="-317500" lvl="1" marL="914400" rtl="0" algn="l">
              <a:spcBef>
                <a:spcPts val="0"/>
              </a:spcBef>
              <a:spcAft>
                <a:spcPts val="0"/>
              </a:spcAft>
              <a:buSzPts val="1400"/>
              <a:buChar char="○"/>
            </a:pPr>
            <a:r>
              <a:rPr lang="en"/>
              <a:t>Shoulder pain at bottom</a:t>
            </a:r>
            <a:endParaRPr/>
          </a:p>
          <a:p>
            <a:pPr indent="-317500" lvl="1" marL="914400" rtl="0" algn="l">
              <a:spcBef>
                <a:spcPts val="0"/>
              </a:spcBef>
              <a:spcAft>
                <a:spcPts val="0"/>
              </a:spcAft>
              <a:buSzPts val="1400"/>
              <a:buChar char="○"/>
            </a:pPr>
            <a:r>
              <a:rPr lang="en"/>
              <a:t>Elbow issues</a:t>
            </a:r>
            <a:endParaRPr/>
          </a:p>
          <a:p>
            <a:pPr indent="-317500" lvl="1" marL="914400" rtl="0" algn="l">
              <a:spcBef>
                <a:spcPts val="0"/>
              </a:spcBef>
              <a:spcAft>
                <a:spcPts val="0"/>
              </a:spcAft>
              <a:buSzPts val="1400"/>
              <a:buChar char="○"/>
            </a:pPr>
            <a:r>
              <a:rPr lang="en"/>
              <a:t>Wrist Pain</a:t>
            </a:r>
            <a:endParaRPr/>
          </a:p>
          <a:p>
            <a:pPr indent="-342900" lvl="0" marL="457200" rtl="0" algn="l">
              <a:spcBef>
                <a:spcPts val="0"/>
              </a:spcBef>
              <a:spcAft>
                <a:spcPts val="0"/>
              </a:spcAft>
              <a:buSzPts val="1800"/>
              <a:buChar char="●"/>
            </a:pPr>
            <a:r>
              <a:rPr lang="en"/>
              <a:t>Key Accessory Bench Builders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Basic Biomechanics</a:t>
            </a:r>
            <a:endParaRPr/>
          </a:p>
        </p:txBody>
      </p:sp>
      <p:sp>
        <p:nvSpPr>
          <p:cNvPr id="69" name="Google Shape;69;p15"/>
          <p:cNvSpPr txBox="1"/>
          <p:nvPr>
            <p:ph idx="1" type="body"/>
          </p:nvPr>
        </p:nvSpPr>
        <p:spPr>
          <a:xfrm>
            <a:off x="2270375" y="1182600"/>
            <a:ext cx="4450200" cy="3416400"/>
          </a:xfrm>
          <a:prstGeom prst="rect">
            <a:avLst/>
          </a:prstGeom>
        </p:spPr>
        <p:txBody>
          <a:bodyPr anchorCtr="0" anchor="t" bIns="91425" lIns="91425" spcFirstLastPara="1" rIns="91425" wrap="square" tIns="91425">
            <a:normAutofit/>
          </a:bodyPr>
          <a:lstStyle/>
          <a:p>
            <a:pPr indent="0" lvl="0" marL="457200" rtl="0" algn="l">
              <a:spcBef>
                <a:spcPts val="0"/>
              </a:spcBef>
              <a:spcAft>
                <a:spcPts val="0"/>
              </a:spcAft>
              <a:buNone/>
            </a:pPr>
            <a:r>
              <a:rPr lang="en"/>
              <a:t>Three primary movements</a:t>
            </a:r>
            <a:endParaRPr/>
          </a:p>
          <a:p>
            <a:pPr indent="0" lvl="0" marL="457200" rtl="0" algn="l">
              <a:spcBef>
                <a:spcPts val="1200"/>
              </a:spcBef>
              <a:spcAft>
                <a:spcPts val="0"/>
              </a:spcAft>
              <a:buNone/>
            </a:pPr>
            <a:r>
              <a:rPr lang="en"/>
              <a:t>1) Shoulder </a:t>
            </a:r>
            <a:r>
              <a:rPr lang="en"/>
              <a:t>Horizontal Flexion (pecs)</a:t>
            </a:r>
            <a:endParaRPr/>
          </a:p>
          <a:p>
            <a:pPr indent="0" lvl="0" marL="457200" rtl="0" algn="l">
              <a:spcBef>
                <a:spcPts val="1200"/>
              </a:spcBef>
              <a:spcAft>
                <a:spcPts val="0"/>
              </a:spcAft>
              <a:buNone/>
            </a:pPr>
            <a:r>
              <a:rPr lang="en"/>
              <a:t>2)</a:t>
            </a:r>
            <a:r>
              <a:rPr lang="en"/>
              <a:t>Shoulder Flexion (anterior delts)</a:t>
            </a:r>
            <a:endParaRPr/>
          </a:p>
          <a:p>
            <a:pPr indent="0" lvl="0" marL="457200" rtl="0" algn="l">
              <a:spcBef>
                <a:spcPts val="1200"/>
              </a:spcBef>
              <a:spcAft>
                <a:spcPts val="1200"/>
              </a:spcAft>
              <a:buNone/>
            </a:pPr>
            <a:r>
              <a:rPr lang="en"/>
              <a:t>3)</a:t>
            </a:r>
            <a:r>
              <a:rPr lang="en"/>
              <a:t>Elbow Extension (triceps)</a:t>
            </a:r>
            <a:endParaRPr/>
          </a:p>
        </p:txBody>
      </p:sp>
      <p:pic>
        <p:nvPicPr>
          <p:cNvPr id="70" name="Google Shape;70;p15"/>
          <p:cNvPicPr preferRelativeResize="0"/>
          <p:nvPr/>
        </p:nvPicPr>
        <p:blipFill>
          <a:blip r:embed="rId3">
            <a:alphaModFix/>
          </a:blip>
          <a:stretch>
            <a:fillRect/>
          </a:stretch>
        </p:blipFill>
        <p:spPr>
          <a:xfrm>
            <a:off x="6571625" y="1281513"/>
            <a:ext cx="2118625" cy="2799945"/>
          </a:xfrm>
          <a:prstGeom prst="rect">
            <a:avLst/>
          </a:prstGeom>
          <a:noFill/>
          <a:ln>
            <a:noFill/>
          </a:ln>
        </p:spPr>
      </p:pic>
      <p:pic>
        <p:nvPicPr>
          <p:cNvPr id="71" name="Google Shape;71;p15"/>
          <p:cNvPicPr preferRelativeResize="0"/>
          <p:nvPr/>
        </p:nvPicPr>
        <p:blipFill>
          <a:blip r:embed="rId4">
            <a:alphaModFix/>
          </a:blip>
          <a:stretch>
            <a:fillRect/>
          </a:stretch>
        </p:blipFill>
        <p:spPr>
          <a:xfrm>
            <a:off x="383450" y="1280745"/>
            <a:ext cx="2118625" cy="2801480"/>
          </a:xfrm>
          <a:prstGeom prst="rect">
            <a:avLst/>
          </a:prstGeom>
          <a:noFill/>
          <a:ln>
            <a:noFill/>
          </a:ln>
        </p:spPr>
      </p:pic>
      <p:sp>
        <p:nvSpPr>
          <p:cNvPr id="72" name="Google Shape;72;p15"/>
          <p:cNvSpPr txBox="1"/>
          <p:nvPr/>
        </p:nvSpPr>
        <p:spPr>
          <a:xfrm>
            <a:off x="2983650" y="4420175"/>
            <a:ext cx="2933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Proxima Nova"/>
                <a:ea typeface="Proxima Nova"/>
                <a:cs typeface="Proxima Nova"/>
                <a:sym typeface="Proxima Nova"/>
              </a:rPr>
              <a:t>Muscles work Synergistically!!</a:t>
            </a:r>
            <a:endParaRPr>
              <a:latin typeface="Proxima Nova"/>
              <a:ea typeface="Proxima Nova"/>
              <a:cs typeface="Proxima Nova"/>
              <a:sym typeface="Proxima Nova"/>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Suggested Warm ups</a:t>
            </a:r>
            <a:endParaRPr/>
          </a:p>
        </p:txBody>
      </p:sp>
      <p:sp>
        <p:nvSpPr>
          <p:cNvPr id="78" name="Google Shape;78;p16"/>
          <p:cNvSpPr txBox="1"/>
          <p:nvPr>
            <p:ph idx="1" type="body"/>
          </p:nvPr>
        </p:nvSpPr>
        <p:spPr>
          <a:xfrm>
            <a:off x="311700" y="1152475"/>
            <a:ext cx="4992600" cy="3416400"/>
          </a:xfrm>
          <a:prstGeom prst="rect">
            <a:avLst/>
          </a:prstGeom>
        </p:spPr>
        <p:txBody>
          <a:bodyPr anchorCtr="0" anchor="t" bIns="91425" lIns="91425" spcFirstLastPara="1" rIns="91425" wrap="square" tIns="91425">
            <a:normAutofit fontScale="92500" lnSpcReduction="10000"/>
          </a:bodyPr>
          <a:lstStyle/>
          <a:p>
            <a:pPr indent="-334327" lvl="0" marL="457200" rtl="0" algn="l">
              <a:spcBef>
                <a:spcPts val="0"/>
              </a:spcBef>
              <a:spcAft>
                <a:spcPts val="0"/>
              </a:spcAft>
              <a:buSzPct val="100000"/>
              <a:buChar char="●"/>
            </a:pPr>
            <a:r>
              <a:rPr lang="en"/>
              <a:t>Arm circles (vary size)</a:t>
            </a:r>
            <a:endParaRPr/>
          </a:p>
          <a:p>
            <a:pPr indent="-334327" lvl="0" marL="457200" rtl="0" algn="l">
              <a:spcBef>
                <a:spcPts val="0"/>
              </a:spcBef>
              <a:spcAft>
                <a:spcPts val="0"/>
              </a:spcAft>
              <a:buSzPct val="100000"/>
              <a:buChar char="●"/>
            </a:pPr>
            <a:r>
              <a:rPr lang="en"/>
              <a:t>Hands </a:t>
            </a:r>
            <a:r>
              <a:rPr lang="en"/>
              <a:t>clasped</a:t>
            </a:r>
            <a:r>
              <a:rPr lang="en"/>
              <a:t> together to reach back</a:t>
            </a:r>
            <a:endParaRPr/>
          </a:p>
          <a:p>
            <a:pPr indent="-334327" lvl="0" marL="457200" rtl="0" algn="l">
              <a:spcBef>
                <a:spcPts val="0"/>
              </a:spcBef>
              <a:spcAft>
                <a:spcPts val="0"/>
              </a:spcAft>
              <a:buSzPct val="100000"/>
              <a:buChar char="●"/>
            </a:pPr>
            <a:r>
              <a:rPr lang="en"/>
              <a:t>Band loop overs (PVC pipe?)</a:t>
            </a:r>
            <a:endParaRPr/>
          </a:p>
          <a:p>
            <a:pPr indent="-334327" lvl="0" marL="457200" rtl="0" algn="l">
              <a:spcBef>
                <a:spcPts val="0"/>
              </a:spcBef>
              <a:spcAft>
                <a:spcPts val="0"/>
              </a:spcAft>
              <a:buSzPct val="100000"/>
              <a:buChar char="●"/>
            </a:pPr>
            <a:r>
              <a:rPr lang="en"/>
              <a:t>Band pull aparts (protract and retract scapula)</a:t>
            </a:r>
            <a:endParaRPr/>
          </a:p>
          <a:p>
            <a:pPr indent="-334327" lvl="0" marL="457200" rtl="0" algn="l">
              <a:spcBef>
                <a:spcPts val="0"/>
              </a:spcBef>
              <a:spcAft>
                <a:spcPts val="0"/>
              </a:spcAft>
              <a:buSzPct val="100000"/>
              <a:buChar char="●"/>
            </a:pPr>
            <a:r>
              <a:rPr lang="en"/>
              <a:t>Band behind the neck pulls</a:t>
            </a:r>
            <a:endParaRPr/>
          </a:p>
          <a:p>
            <a:pPr indent="-334327" lvl="0" marL="457200" rtl="0" algn="l">
              <a:spcBef>
                <a:spcPts val="0"/>
              </a:spcBef>
              <a:spcAft>
                <a:spcPts val="0"/>
              </a:spcAft>
              <a:buSzPct val="100000"/>
              <a:buChar char="●"/>
            </a:pPr>
            <a:r>
              <a:rPr lang="en"/>
              <a:t>Band face pulls</a:t>
            </a:r>
            <a:endParaRPr/>
          </a:p>
          <a:p>
            <a:pPr indent="-334327" lvl="0" marL="457200" rtl="0" algn="l">
              <a:spcBef>
                <a:spcPts val="0"/>
              </a:spcBef>
              <a:spcAft>
                <a:spcPts val="0"/>
              </a:spcAft>
              <a:buSzPct val="100000"/>
              <a:buChar char="●"/>
            </a:pPr>
            <a:r>
              <a:rPr lang="en"/>
              <a:t>Band rows</a:t>
            </a:r>
            <a:endParaRPr/>
          </a:p>
          <a:p>
            <a:pPr indent="-334327" lvl="0" marL="457200" rtl="0" algn="l">
              <a:spcBef>
                <a:spcPts val="0"/>
              </a:spcBef>
              <a:spcAft>
                <a:spcPts val="0"/>
              </a:spcAft>
              <a:buSzPct val="100000"/>
              <a:buChar char="●"/>
            </a:pPr>
            <a:r>
              <a:rPr lang="en"/>
              <a:t>Band chest flys and presses</a:t>
            </a:r>
            <a:endParaRPr/>
          </a:p>
          <a:p>
            <a:pPr indent="-334327" lvl="0" marL="457200" rtl="0" algn="l">
              <a:spcBef>
                <a:spcPts val="0"/>
              </a:spcBef>
              <a:spcAft>
                <a:spcPts val="0"/>
              </a:spcAft>
              <a:buSzPct val="100000"/>
              <a:buChar char="●"/>
            </a:pPr>
            <a:r>
              <a:rPr lang="en"/>
              <a:t>Band triceps kickbacks and band biceps curls</a:t>
            </a:r>
            <a:endParaRPr/>
          </a:p>
          <a:p>
            <a:pPr indent="-334327" lvl="0" marL="457200" rtl="0" algn="l">
              <a:spcBef>
                <a:spcPts val="0"/>
              </a:spcBef>
              <a:spcAft>
                <a:spcPts val="0"/>
              </a:spcAft>
              <a:buSzPct val="100000"/>
              <a:buChar char="●"/>
            </a:pPr>
            <a:r>
              <a:rPr lang="en"/>
              <a:t>Facing Wall slides with resisted external rotation</a:t>
            </a:r>
            <a:endParaRPr/>
          </a:p>
          <a:p>
            <a:pPr indent="-334327" lvl="0" marL="457200" rtl="0" algn="l">
              <a:spcBef>
                <a:spcPts val="0"/>
              </a:spcBef>
              <a:spcAft>
                <a:spcPts val="0"/>
              </a:spcAft>
              <a:buSzPct val="100000"/>
              <a:buChar char="●"/>
            </a:pPr>
            <a:r>
              <a:rPr lang="en"/>
              <a:t>Alternating banded resisted external rotations</a:t>
            </a:r>
            <a:endParaRPr/>
          </a:p>
        </p:txBody>
      </p:sp>
      <p:pic>
        <p:nvPicPr>
          <p:cNvPr id="79" name="Google Shape;79;p16"/>
          <p:cNvPicPr preferRelativeResize="0"/>
          <p:nvPr/>
        </p:nvPicPr>
        <p:blipFill>
          <a:blip r:embed="rId3">
            <a:alphaModFix/>
          </a:blip>
          <a:stretch>
            <a:fillRect/>
          </a:stretch>
        </p:blipFill>
        <p:spPr>
          <a:xfrm>
            <a:off x="5355775" y="1416500"/>
            <a:ext cx="3476524" cy="26804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Technique - Setup</a:t>
            </a:r>
            <a:endParaRPr/>
          </a:p>
        </p:txBody>
      </p:sp>
      <p:sp>
        <p:nvSpPr>
          <p:cNvPr id="85" name="Google Shape;85;p17"/>
          <p:cNvSpPr txBox="1"/>
          <p:nvPr>
            <p:ph idx="1" type="body"/>
          </p:nvPr>
        </p:nvSpPr>
        <p:spPr>
          <a:xfrm>
            <a:off x="311700" y="1152475"/>
            <a:ext cx="5526000" cy="3416400"/>
          </a:xfrm>
          <a:prstGeom prst="rect">
            <a:avLst/>
          </a:prstGeom>
        </p:spPr>
        <p:txBody>
          <a:bodyPr anchorCtr="0" anchor="t" bIns="91425" lIns="91425" spcFirstLastPara="1" rIns="91425" wrap="square" tIns="91425">
            <a:normAutofit fontScale="85000" lnSpcReduction="20000"/>
          </a:bodyPr>
          <a:lstStyle/>
          <a:p>
            <a:pPr indent="0" lvl="0" marL="0" rtl="0" algn="ctr">
              <a:spcBef>
                <a:spcPts val="0"/>
              </a:spcBef>
              <a:spcAft>
                <a:spcPts val="0"/>
              </a:spcAft>
              <a:buNone/>
            </a:pPr>
            <a:r>
              <a:rPr b="1" lang="en"/>
              <a:t>If your setup isn’t great then most of what follows will not be optimal!</a:t>
            </a:r>
            <a:endParaRPr b="1"/>
          </a:p>
          <a:p>
            <a:pPr indent="-325755" lvl="0" marL="457200" rtl="0" algn="l">
              <a:spcBef>
                <a:spcPts val="1200"/>
              </a:spcBef>
              <a:spcAft>
                <a:spcPts val="0"/>
              </a:spcAft>
              <a:buSzPct val="100000"/>
              <a:buAutoNum type="arabicParenR"/>
            </a:pPr>
            <a:r>
              <a:rPr b="1" lang="en"/>
              <a:t>Foot placement and pressure</a:t>
            </a:r>
            <a:endParaRPr b="1"/>
          </a:p>
          <a:p>
            <a:pPr indent="457200" lvl="0" marL="0" rtl="0" algn="l">
              <a:spcBef>
                <a:spcPts val="1200"/>
              </a:spcBef>
              <a:spcAft>
                <a:spcPts val="0"/>
              </a:spcAft>
              <a:buNone/>
            </a:pPr>
            <a:r>
              <a:rPr b="1" lang="en" sz="1400"/>
              <a:t>-Wider foot placement allows for better stability</a:t>
            </a:r>
            <a:endParaRPr b="1" sz="1400"/>
          </a:p>
          <a:p>
            <a:pPr indent="457200" lvl="0" marL="0" rtl="0" algn="l">
              <a:spcBef>
                <a:spcPts val="1200"/>
              </a:spcBef>
              <a:spcAft>
                <a:spcPts val="0"/>
              </a:spcAft>
              <a:buNone/>
            </a:pPr>
            <a:r>
              <a:rPr b="1" lang="en" sz="1400"/>
              <a:t>-Pressure towards toes and knees below hip level </a:t>
            </a:r>
            <a:endParaRPr b="1" sz="1400"/>
          </a:p>
          <a:p>
            <a:pPr indent="457200" lvl="0" marL="0" rtl="0" algn="l">
              <a:spcBef>
                <a:spcPts val="1200"/>
              </a:spcBef>
              <a:spcAft>
                <a:spcPts val="0"/>
              </a:spcAft>
              <a:buNone/>
            </a:pPr>
            <a:r>
              <a:rPr b="1" lang="en" sz="1400"/>
              <a:t>-Long legs may need to place feet wide and more in front of them</a:t>
            </a:r>
            <a:endParaRPr b="1" sz="1400"/>
          </a:p>
          <a:p>
            <a:pPr indent="457200" lvl="0" marL="0" rtl="0" algn="l">
              <a:spcBef>
                <a:spcPts val="1200"/>
              </a:spcBef>
              <a:spcAft>
                <a:spcPts val="0"/>
              </a:spcAft>
              <a:buNone/>
            </a:pPr>
            <a:r>
              <a:rPr b="1" lang="en" sz="1400"/>
              <a:t>-Short legs and flexible may be able to tuck their feet back more</a:t>
            </a:r>
            <a:endParaRPr b="1" sz="1400"/>
          </a:p>
          <a:p>
            <a:pPr indent="457200" lvl="0" marL="0" rtl="0" algn="l">
              <a:spcBef>
                <a:spcPts val="1200"/>
              </a:spcBef>
              <a:spcAft>
                <a:spcPts val="0"/>
              </a:spcAft>
              <a:buNone/>
            </a:pPr>
            <a:r>
              <a:rPr b="1" lang="en" sz="1400"/>
              <a:t>Stretch: quad stretch on bench (squeeze glutes and tuck pelvis)</a:t>
            </a:r>
            <a:endParaRPr b="1" sz="1400"/>
          </a:p>
          <a:p>
            <a:pPr indent="457200" lvl="0" marL="0" rtl="0" algn="l">
              <a:spcBef>
                <a:spcPts val="1200"/>
              </a:spcBef>
              <a:spcAft>
                <a:spcPts val="0"/>
              </a:spcAft>
              <a:buNone/>
            </a:pPr>
            <a:r>
              <a:t/>
            </a:r>
            <a:endParaRPr b="1" sz="1400"/>
          </a:p>
          <a:p>
            <a:pPr indent="0" lvl="0" marL="0" rtl="0" algn="l">
              <a:spcBef>
                <a:spcPts val="1200"/>
              </a:spcBef>
              <a:spcAft>
                <a:spcPts val="1200"/>
              </a:spcAft>
              <a:buNone/>
            </a:pPr>
            <a:r>
              <a:t/>
            </a:r>
            <a:endParaRPr/>
          </a:p>
        </p:txBody>
      </p:sp>
      <p:pic>
        <p:nvPicPr>
          <p:cNvPr id="86" name="Google Shape;86;p17"/>
          <p:cNvPicPr preferRelativeResize="0"/>
          <p:nvPr/>
        </p:nvPicPr>
        <p:blipFill>
          <a:blip r:embed="rId3">
            <a:alphaModFix/>
          </a:blip>
          <a:stretch>
            <a:fillRect/>
          </a:stretch>
        </p:blipFill>
        <p:spPr>
          <a:xfrm>
            <a:off x="6234176" y="549726"/>
            <a:ext cx="2241875" cy="425122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Technique - Setup</a:t>
            </a:r>
            <a:endParaRPr/>
          </a:p>
        </p:txBody>
      </p:sp>
      <p:sp>
        <p:nvSpPr>
          <p:cNvPr id="92" name="Google Shape;92;p1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t>2) Upper Back Position</a:t>
            </a:r>
            <a:endParaRPr b="1"/>
          </a:p>
          <a:p>
            <a:pPr indent="-317500" lvl="0" marL="457200" rtl="0" algn="l">
              <a:spcBef>
                <a:spcPts val="1200"/>
              </a:spcBef>
              <a:spcAft>
                <a:spcPts val="0"/>
              </a:spcAft>
              <a:buSzPts val="1400"/>
              <a:buChar char="-"/>
            </a:pPr>
            <a:r>
              <a:rPr b="1" lang="en" sz="1400"/>
              <a:t>Important for Scapular control and injury prevention</a:t>
            </a:r>
            <a:endParaRPr b="1" sz="1400"/>
          </a:p>
          <a:p>
            <a:pPr indent="457200" lvl="0" marL="0" rtl="0" algn="l">
              <a:spcBef>
                <a:spcPts val="1200"/>
              </a:spcBef>
              <a:spcAft>
                <a:spcPts val="0"/>
              </a:spcAft>
              <a:buNone/>
            </a:pPr>
            <a:r>
              <a:rPr b="1" lang="en" sz="1400"/>
              <a:t>- “high on traps” or “feel traps”</a:t>
            </a:r>
            <a:endParaRPr b="1" sz="1400"/>
          </a:p>
          <a:p>
            <a:pPr indent="457200" lvl="0" marL="0" rtl="0" algn="l">
              <a:spcBef>
                <a:spcPts val="1200"/>
              </a:spcBef>
              <a:spcAft>
                <a:spcPts val="0"/>
              </a:spcAft>
              <a:buNone/>
            </a:pPr>
            <a:r>
              <a:rPr b="1" lang="en" sz="1400"/>
              <a:t>- drive your chest high not just arching lower back</a:t>
            </a:r>
            <a:endParaRPr b="1" sz="1400"/>
          </a:p>
          <a:p>
            <a:pPr indent="0" lvl="0" marL="0" rtl="0" algn="l">
              <a:spcBef>
                <a:spcPts val="1200"/>
              </a:spcBef>
              <a:spcAft>
                <a:spcPts val="0"/>
              </a:spcAft>
              <a:buNone/>
            </a:pPr>
            <a:r>
              <a:t/>
            </a:r>
            <a:endParaRPr b="1"/>
          </a:p>
          <a:p>
            <a:pPr indent="0" lvl="0" marL="0" rtl="0" algn="l">
              <a:spcBef>
                <a:spcPts val="1200"/>
              </a:spcBef>
              <a:spcAft>
                <a:spcPts val="1200"/>
              </a:spcAft>
              <a:buNone/>
            </a:pPr>
            <a:r>
              <a:t/>
            </a:r>
            <a:endParaRPr b="1"/>
          </a:p>
        </p:txBody>
      </p:sp>
      <p:sp>
        <p:nvSpPr>
          <p:cNvPr id="93" name="Google Shape;93;p18"/>
          <p:cNvSpPr txBox="1"/>
          <p:nvPr/>
        </p:nvSpPr>
        <p:spPr>
          <a:xfrm>
            <a:off x="619725" y="3358775"/>
            <a:ext cx="6915900" cy="1262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chemeClr val="dk2"/>
                </a:solidFill>
                <a:latin typeface="Proxima Nova"/>
                <a:ea typeface="Proxima Nova"/>
                <a:cs typeface="Proxima Nova"/>
                <a:sym typeface="Proxima Nova"/>
              </a:rPr>
              <a:t>There are a few ways to achieve shoulders, hip, and feet positioning:</a:t>
            </a:r>
            <a:endParaRPr b="1">
              <a:solidFill>
                <a:schemeClr val="dk2"/>
              </a:solidFill>
              <a:latin typeface="Proxima Nova"/>
              <a:ea typeface="Proxima Nova"/>
              <a:cs typeface="Proxima Nova"/>
              <a:sym typeface="Proxima Nova"/>
            </a:endParaRPr>
          </a:p>
          <a:p>
            <a:pPr indent="0" lvl="0" marL="0" rtl="0" algn="l">
              <a:spcBef>
                <a:spcPts val="0"/>
              </a:spcBef>
              <a:spcAft>
                <a:spcPts val="0"/>
              </a:spcAft>
              <a:buNone/>
            </a:pPr>
            <a:r>
              <a:rPr b="1" lang="en">
                <a:solidFill>
                  <a:schemeClr val="dk2"/>
                </a:solidFill>
                <a:latin typeface="Proxima Nova"/>
                <a:ea typeface="Proxima Nova"/>
                <a:cs typeface="Proxima Nova"/>
                <a:sym typeface="Proxima Nova"/>
              </a:rPr>
              <a:t>	1)set shoulders then walk feet up and set hips</a:t>
            </a:r>
            <a:endParaRPr b="1">
              <a:solidFill>
                <a:schemeClr val="dk2"/>
              </a:solidFill>
              <a:latin typeface="Proxima Nova"/>
              <a:ea typeface="Proxima Nova"/>
              <a:cs typeface="Proxima Nova"/>
              <a:sym typeface="Proxima Nova"/>
            </a:endParaRPr>
          </a:p>
          <a:p>
            <a:pPr indent="0" lvl="0" marL="0" rtl="0" algn="l">
              <a:spcBef>
                <a:spcPts val="0"/>
              </a:spcBef>
              <a:spcAft>
                <a:spcPts val="0"/>
              </a:spcAft>
              <a:buNone/>
            </a:pPr>
            <a:r>
              <a:rPr b="1" lang="en">
                <a:solidFill>
                  <a:schemeClr val="dk2"/>
                </a:solidFill>
                <a:latin typeface="Proxima Nova"/>
                <a:ea typeface="Proxima Nova"/>
                <a:cs typeface="Proxima Nova"/>
                <a:sym typeface="Proxima Nova"/>
              </a:rPr>
              <a:t>		(glute bridge and walk down feet)</a:t>
            </a:r>
            <a:endParaRPr b="1">
              <a:solidFill>
                <a:schemeClr val="dk2"/>
              </a:solidFill>
              <a:latin typeface="Proxima Nova"/>
              <a:ea typeface="Proxima Nova"/>
              <a:cs typeface="Proxima Nova"/>
              <a:sym typeface="Proxima Nova"/>
            </a:endParaRPr>
          </a:p>
          <a:p>
            <a:pPr indent="0" lvl="0" marL="0" rtl="0" algn="l">
              <a:spcBef>
                <a:spcPts val="0"/>
              </a:spcBef>
              <a:spcAft>
                <a:spcPts val="0"/>
              </a:spcAft>
              <a:buNone/>
            </a:pPr>
            <a:r>
              <a:rPr b="1" lang="en">
                <a:solidFill>
                  <a:schemeClr val="dk2"/>
                </a:solidFill>
                <a:latin typeface="Proxima Nova"/>
                <a:ea typeface="Proxima Nova"/>
                <a:cs typeface="Proxima Nova"/>
                <a:sym typeface="Proxima Nova"/>
              </a:rPr>
              <a:t>	2)set feet and hips then walk shoulders down</a:t>
            </a:r>
            <a:endParaRPr b="1">
              <a:solidFill>
                <a:schemeClr val="dk2"/>
              </a:solidFill>
              <a:latin typeface="Proxima Nova"/>
              <a:ea typeface="Proxima Nova"/>
              <a:cs typeface="Proxima Nova"/>
              <a:sym typeface="Proxima Nova"/>
            </a:endParaRPr>
          </a:p>
          <a:p>
            <a:pPr indent="0" lvl="0" marL="0" rtl="0" algn="l">
              <a:spcBef>
                <a:spcPts val="0"/>
              </a:spcBef>
              <a:spcAft>
                <a:spcPts val="0"/>
              </a:spcAft>
              <a:buNone/>
            </a:pPr>
            <a:r>
              <a:rPr b="1" lang="en">
                <a:solidFill>
                  <a:schemeClr val="dk2"/>
                </a:solidFill>
                <a:latin typeface="Proxima Nova"/>
                <a:ea typeface="Proxima Nova"/>
                <a:cs typeface="Proxima Nova"/>
                <a:sym typeface="Proxima Nova"/>
              </a:rPr>
              <a:t>		(swing through)</a:t>
            </a:r>
            <a:endParaRPr b="1">
              <a:solidFill>
                <a:schemeClr val="dk2"/>
              </a:solidFill>
              <a:latin typeface="Proxima Nova"/>
              <a:ea typeface="Proxima Nova"/>
              <a:cs typeface="Proxima Nova"/>
              <a:sym typeface="Proxima Nova"/>
            </a:endParaRPr>
          </a:p>
        </p:txBody>
      </p:sp>
      <p:pic>
        <p:nvPicPr>
          <p:cNvPr id="94" name="Google Shape;94;p18"/>
          <p:cNvPicPr preferRelativeResize="0"/>
          <p:nvPr/>
        </p:nvPicPr>
        <p:blipFill>
          <a:blip r:embed="rId3">
            <a:alphaModFix/>
          </a:blip>
          <a:stretch>
            <a:fillRect/>
          </a:stretch>
        </p:blipFill>
        <p:spPr>
          <a:xfrm>
            <a:off x="5250625" y="1141975"/>
            <a:ext cx="3358574" cy="209255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Technique - Setup</a:t>
            </a:r>
            <a:endParaRPr/>
          </a:p>
        </p:txBody>
      </p:sp>
      <p:sp>
        <p:nvSpPr>
          <p:cNvPr id="100" name="Google Shape;100;p1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t>3</a:t>
            </a:r>
            <a:r>
              <a:rPr b="1" lang="en"/>
              <a:t>) Grip</a:t>
            </a:r>
            <a:endParaRPr b="1"/>
          </a:p>
          <a:p>
            <a:pPr indent="0" lvl="0" marL="0" rtl="0" algn="l">
              <a:spcBef>
                <a:spcPts val="1200"/>
              </a:spcBef>
              <a:spcAft>
                <a:spcPts val="0"/>
              </a:spcAft>
              <a:buNone/>
            </a:pPr>
            <a:r>
              <a:rPr b="1" lang="en"/>
              <a:t>	-</a:t>
            </a:r>
            <a:r>
              <a:rPr b="1" lang="en" sz="1400"/>
              <a:t>want on meat of palm</a:t>
            </a:r>
            <a:endParaRPr b="1" sz="1400"/>
          </a:p>
          <a:p>
            <a:pPr indent="0" lvl="0" marL="0" rtl="0" algn="l">
              <a:spcBef>
                <a:spcPts val="1200"/>
              </a:spcBef>
              <a:spcAft>
                <a:spcPts val="0"/>
              </a:spcAft>
              <a:buNone/>
            </a:pPr>
            <a:r>
              <a:rPr b="1" lang="en" sz="1400"/>
              <a:t>		-too close to fingers results in pressure on wrists</a:t>
            </a:r>
            <a:endParaRPr b="1" sz="1400"/>
          </a:p>
          <a:p>
            <a:pPr indent="0" lvl="0" marL="0" rtl="0" algn="l">
              <a:spcBef>
                <a:spcPts val="1200"/>
              </a:spcBef>
              <a:spcAft>
                <a:spcPts val="0"/>
              </a:spcAft>
              <a:buNone/>
            </a:pPr>
            <a:r>
              <a:rPr b="1" lang="en" sz="1400"/>
              <a:t>		-too close to wrists danger to slip off hand</a:t>
            </a:r>
            <a:endParaRPr b="1" sz="1400"/>
          </a:p>
          <a:p>
            <a:pPr indent="0" lvl="0" marL="0" rtl="0" algn="l">
              <a:spcBef>
                <a:spcPts val="1200"/>
              </a:spcBef>
              <a:spcAft>
                <a:spcPts val="0"/>
              </a:spcAft>
              <a:buNone/>
            </a:pPr>
            <a:r>
              <a:rPr b="1" lang="en" sz="1400"/>
              <a:t>	-bar over wrists, wrists over elbows</a:t>
            </a:r>
            <a:endParaRPr b="1" sz="1400"/>
          </a:p>
          <a:p>
            <a:pPr indent="0" lvl="0" marL="0" rtl="0" algn="l">
              <a:spcBef>
                <a:spcPts val="1200"/>
              </a:spcBef>
              <a:spcAft>
                <a:spcPts val="0"/>
              </a:spcAft>
              <a:buNone/>
            </a:pPr>
            <a:r>
              <a:rPr b="1" lang="en" sz="1400"/>
              <a:t>		-if wider grip, bar will touch higher on chest with more flared elbows</a:t>
            </a:r>
            <a:endParaRPr b="1" sz="1400"/>
          </a:p>
          <a:p>
            <a:pPr indent="0" lvl="0" marL="0" rtl="0" algn="l">
              <a:spcBef>
                <a:spcPts val="1200"/>
              </a:spcBef>
              <a:spcAft>
                <a:spcPts val="1200"/>
              </a:spcAft>
              <a:buNone/>
            </a:pPr>
            <a:r>
              <a:rPr b="1" lang="en" sz="1400"/>
              <a:t>		-if narrower grip, bar will touch lower on your chest with elbows tucked more</a:t>
            </a:r>
            <a:endParaRPr b="1"/>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2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Technique - Descent</a:t>
            </a:r>
            <a:endParaRPr/>
          </a:p>
        </p:txBody>
      </p:sp>
      <p:sp>
        <p:nvSpPr>
          <p:cNvPr id="106" name="Google Shape;106;p2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AutoNum type="arabicPeriod"/>
            </a:pPr>
            <a:r>
              <a:rPr lang="en"/>
              <a:t>Deep breath and brace</a:t>
            </a:r>
            <a:endParaRPr/>
          </a:p>
          <a:p>
            <a:pPr indent="-342900" lvl="0" marL="457200" rtl="0" algn="l">
              <a:spcBef>
                <a:spcPts val="0"/>
              </a:spcBef>
              <a:spcAft>
                <a:spcPts val="0"/>
              </a:spcAft>
              <a:buSzPts val="1800"/>
              <a:buAutoNum type="arabicPeriod"/>
            </a:pPr>
            <a:r>
              <a:rPr lang="en"/>
              <a:t>“Rip the bar in half” or “bend the bar”</a:t>
            </a:r>
            <a:endParaRPr/>
          </a:p>
          <a:p>
            <a:pPr indent="-342900" lvl="0" marL="457200" rtl="0" algn="l">
              <a:spcBef>
                <a:spcPts val="0"/>
              </a:spcBef>
              <a:spcAft>
                <a:spcPts val="0"/>
              </a:spcAft>
              <a:buSzPts val="1800"/>
              <a:buAutoNum type="arabicPeriod"/>
            </a:pPr>
            <a:r>
              <a:rPr lang="en"/>
              <a:t>Lower controlled 2-3 seconds (decreased stress on shoulders and tendons)</a:t>
            </a:r>
            <a:endParaRPr/>
          </a:p>
          <a:p>
            <a:pPr indent="-342900" lvl="0" marL="457200" rtl="0" algn="l">
              <a:spcBef>
                <a:spcPts val="0"/>
              </a:spcBef>
              <a:spcAft>
                <a:spcPts val="0"/>
              </a:spcAft>
              <a:buSzPts val="1800"/>
              <a:buAutoNum type="arabicPeriod"/>
            </a:pPr>
            <a:r>
              <a:rPr lang="en"/>
              <a:t>touch bar to chest between nipple and bottom of sternum</a:t>
            </a:r>
            <a:endParaRPr/>
          </a:p>
          <a:p>
            <a:pPr indent="0" lvl="0" marL="457200" rtl="0" algn="l">
              <a:spcBef>
                <a:spcPts val="1200"/>
              </a:spcBef>
              <a:spcAft>
                <a:spcPts val="0"/>
              </a:spcAft>
              <a:buNone/>
            </a:pPr>
            <a:r>
              <a:rPr lang="en"/>
              <a:t>- “meet the bar”</a:t>
            </a:r>
            <a:endParaRPr/>
          </a:p>
          <a:p>
            <a:pPr indent="0" lvl="0" marL="457200" rtl="0" algn="l">
              <a:spcBef>
                <a:spcPts val="1200"/>
              </a:spcBef>
              <a:spcAft>
                <a:spcPts val="0"/>
              </a:spcAft>
              <a:buNone/>
            </a:pPr>
            <a:r>
              <a:rPr lang="en"/>
              <a:t>-find comfortable groove to lower down (can use chalk)</a:t>
            </a:r>
            <a:endParaRPr/>
          </a:p>
          <a:p>
            <a:pPr indent="0" lvl="0" marL="457200" rtl="0" algn="l">
              <a:spcBef>
                <a:spcPts val="1200"/>
              </a:spcBef>
              <a:spcAft>
                <a:spcPts val="120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Technique - Ascent</a:t>
            </a:r>
            <a:endParaRPr/>
          </a:p>
        </p:txBody>
      </p:sp>
      <p:sp>
        <p:nvSpPr>
          <p:cNvPr id="112" name="Google Shape;112;p21"/>
          <p:cNvSpPr txBox="1"/>
          <p:nvPr>
            <p:ph idx="1" type="body"/>
          </p:nvPr>
        </p:nvSpPr>
        <p:spPr>
          <a:xfrm>
            <a:off x="311700" y="1152475"/>
            <a:ext cx="5463900" cy="3705900"/>
          </a:xfrm>
          <a:prstGeom prst="rect">
            <a:avLst/>
          </a:prstGeom>
        </p:spPr>
        <p:txBody>
          <a:bodyPr anchorCtr="0" anchor="t" bIns="91425" lIns="91425" spcFirstLastPara="1" rIns="91425" wrap="square" tIns="91425">
            <a:normAutofit lnSpcReduction="10000"/>
          </a:bodyPr>
          <a:lstStyle/>
          <a:p>
            <a:pPr indent="0" lvl="0" marL="457200" rtl="0" algn="l">
              <a:spcBef>
                <a:spcPts val="0"/>
              </a:spcBef>
              <a:spcAft>
                <a:spcPts val="0"/>
              </a:spcAft>
              <a:buNone/>
            </a:pPr>
            <a:r>
              <a:rPr lang="en" sz="1600"/>
              <a:t>D</a:t>
            </a:r>
            <a:r>
              <a:rPr lang="en" sz="1600"/>
              <a:t>rive bar off chest, initiating with leg drive, and push bar up and back towards your face</a:t>
            </a:r>
            <a:endParaRPr sz="1600"/>
          </a:p>
          <a:p>
            <a:pPr indent="-342900" lvl="0" marL="457200" rtl="0" algn="l">
              <a:spcBef>
                <a:spcPts val="1200"/>
              </a:spcBef>
              <a:spcAft>
                <a:spcPts val="0"/>
              </a:spcAft>
              <a:buSzPts val="1800"/>
              <a:buAutoNum type="arabicPeriod"/>
            </a:pPr>
            <a:r>
              <a:rPr lang="en"/>
              <a:t>Squeeze glutes tight</a:t>
            </a:r>
            <a:endParaRPr/>
          </a:p>
          <a:p>
            <a:pPr indent="-342900" lvl="0" marL="457200" rtl="0" algn="l">
              <a:spcBef>
                <a:spcPts val="0"/>
              </a:spcBef>
              <a:spcAft>
                <a:spcPts val="0"/>
              </a:spcAft>
              <a:buSzPts val="1800"/>
              <a:buAutoNum type="arabicPeriod"/>
            </a:pPr>
            <a:r>
              <a:rPr lang="en"/>
              <a:t>Leg drive </a:t>
            </a:r>
            <a:endParaRPr/>
          </a:p>
          <a:p>
            <a:pPr indent="0" lvl="0" marL="914400" rtl="0" algn="l">
              <a:spcBef>
                <a:spcPts val="1200"/>
              </a:spcBef>
              <a:spcAft>
                <a:spcPts val="0"/>
              </a:spcAft>
              <a:buNone/>
            </a:pPr>
            <a:r>
              <a:rPr lang="en" sz="1400"/>
              <a:t>-</a:t>
            </a:r>
            <a:r>
              <a:rPr lang="en" sz="1400"/>
              <a:t>toes into end of your shoes not through heels</a:t>
            </a:r>
            <a:endParaRPr sz="1400"/>
          </a:p>
          <a:p>
            <a:pPr indent="0" lvl="0" marL="914400" rtl="0" algn="l">
              <a:spcBef>
                <a:spcPts val="1200"/>
              </a:spcBef>
              <a:spcAft>
                <a:spcPts val="0"/>
              </a:spcAft>
              <a:buNone/>
            </a:pPr>
            <a:r>
              <a:rPr lang="en" sz="1400"/>
              <a:t>-think push head off bench</a:t>
            </a:r>
            <a:endParaRPr sz="1400"/>
          </a:p>
          <a:p>
            <a:pPr indent="0" lvl="0" marL="914400" rtl="0" algn="l">
              <a:spcBef>
                <a:spcPts val="1200"/>
              </a:spcBef>
              <a:spcAft>
                <a:spcPts val="0"/>
              </a:spcAft>
              <a:buNone/>
            </a:pPr>
            <a:r>
              <a:rPr lang="en" sz="1400"/>
              <a:t>-cue by lightly stepping on foot (wedge it in)</a:t>
            </a:r>
            <a:endParaRPr sz="1400"/>
          </a:p>
          <a:p>
            <a:pPr indent="-342900" lvl="0" marL="457200" rtl="0" algn="l">
              <a:spcBef>
                <a:spcPts val="1200"/>
              </a:spcBef>
              <a:spcAft>
                <a:spcPts val="0"/>
              </a:spcAft>
              <a:buSzPts val="1800"/>
              <a:buAutoNum type="arabicPeriod"/>
            </a:pPr>
            <a:r>
              <a:rPr lang="en"/>
              <a:t>Don’t rotate elbows outwards (lose max triceps potential)</a:t>
            </a:r>
            <a:endParaRPr/>
          </a:p>
          <a:p>
            <a:pPr indent="-342900" lvl="0" marL="457200" rtl="0" algn="l">
              <a:spcBef>
                <a:spcPts val="0"/>
              </a:spcBef>
              <a:spcAft>
                <a:spcPts val="0"/>
              </a:spcAft>
              <a:buSzPts val="1800"/>
              <a:buAutoNum type="arabicPeriod"/>
            </a:pPr>
            <a:r>
              <a:rPr lang="en"/>
              <a:t>If slows, squeeze harder and “pull the bar apart”</a:t>
            </a:r>
            <a:endParaRPr/>
          </a:p>
        </p:txBody>
      </p:sp>
      <p:pic>
        <p:nvPicPr>
          <p:cNvPr id="113" name="Google Shape;113;p21"/>
          <p:cNvPicPr preferRelativeResize="0"/>
          <p:nvPr/>
        </p:nvPicPr>
        <p:blipFill>
          <a:blip r:embed="rId3">
            <a:alphaModFix/>
          </a:blip>
          <a:stretch>
            <a:fillRect/>
          </a:stretch>
        </p:blipFill>
        <p:spPr>
          <a:xfrm>
            <a:off x="5901698" y="1549225"/>
            <a:ext cx="2833349" cy="28010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Gameday">
  <a:themeElements>
    <a:clrScheme name="Gameday">
      <a:dk1>
        <a:srgbClr val="4285F4"/>
      </a:dk1>
      <a:lt1>
        <a:srgbClr val="FFFFFF"/>
      </a:lt1>
      <a:dk2>
        <a:srgbClr val="666666"/>
      </a:dk2>
      <a:lt2>
        <a:srgbClr val="D9D9D9"/>
      </a:lt2>
      <a:accent1>
        <a:srgbClr val="455A64"/>
      </a:accent1>
      <a:accent2>
        <a:srgbClr val="607D8B"/>
      </a:accent2>
      <a:accent3>
        <a:srgbClr val="FF5722"/>
      </a:accent3>
      <a:accent4>
        <a:srgbClr val="D84315"/>
      </a:accent4>
      <a:accent5>
        <a:srgbClr val="1C3AA9"/>
      </a:accent5>
      <a:accent6>
        <a:srgbClr val="FFAB40"/>
      </a:accent6>
      <a:hlink>
        <a:srgbClr val="1C3AA9"/>
      </a:hlink>
      <a:folHlink>
        <a:srgbClr val="1C3A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