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ane Curlee" initials="DC" lastIdx="1" clrIdx="0">
    <p:extLst>
      <p:ext uri="{19B8F6BF-5375-455C-9EA6-DF929625EA0E}">
        <p15:presenceInfo xmlns:p15="http://schemas.microsoft.com/office/powerpoint/2012/main" userId="S::dcurlee@orangeburgcounty.org::3bacc178-c2ff-4861-ac76-7bf06e79d0b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0" d="100"/>
          <a:sy n="90" d="100"/>
        </p:scale>
        <p:origin x="52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A9309-F840-434F-984D-1952E9E8EA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A9EC06-714E-4A50-ADEA-3ECF98DF4C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0BDFAB3-0B89-4BD4-8CD8-115324865000}"/>
              </a:ext>
            </a:extLst>
          </p:cNvPr>
          <p:cNvSpPr>
            <a:spLocks noGrp="1"/>
          </p:cNvSpPr>
          <p:nvPr>
            <p:ph type="dt" sz="half" idx="10"/>
          </p:nvPr>
        </p:nvSpPr>
        <p:spPr/>
        <p:txBody>
          <a:bodyPr/>
          <a:lstStyle/>
          <a:p>
            <a:fld id="{50928456-0F35-4D70-A704-599C567E3482}" type="datetimeFigureOut">
              <a:rPr lang="en-US" smtClean="0"/>
              <a:t>8/11/2020</a:t>
            </a:fld>
            <a:endParaRPr lang="en-US"/>
          </a:p>
        </p:txBody>
      </p:sp>
      <p:sp>
        <p:nvSpPr>
          <p:cNvPr id="5" name="Footer Placeholder 4">
            <a:extLst>
              <a:ext uri="{FF2B5EF4-FFF2-40B4-BE49-F238E27FC236}">
                <a16:creationId xmlns:a16="http://schemas.microsoft.com/office/drawing/2014/main" id="{F37F6AF1-8DAB-4768-B439-0C8776E55B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F6DACD-8CBA-4563-8686-8B67BA28539A}"/>
              </a:ext>
            </a:extLst>
          </p:cNvPr>
          <p:cNvSpPr>
            <a:spLocks noGrp="1"/>
          </p:cNvSpPr>
          <p:nvPr>
            <p:ph type="sldNum" sz="quarter" idx="12"/>
          </p:nvPr>
        </p:nvSpPr>
        <p:spPr/>
        <p:txBody>
          <a:bodyPr/>
          <a:lstStyle/>
          <a:p>
            <a:fld id="{EF17CAA8-77DF-4462-97AF-08C8DA1D7CA7}" type="slidenum">
              <a:rPr lang="en-US" smtClean="0"/>
              <a:t>‹#›</a:t>
            </a:fld>
            <a:endParaRPr lang="en-US"/>
          </a:p>
        </p:txBody>
      </p:sp>
    </p:spTree>
    <p:extLst>
      <p:ext uri="{BB962C8B-B14F-4D97-AF65-F5344CB8AC3E}">
        <p14:creationId xmlns:p14="http://schemas.microsoft.com/office/powerpoint/2010/main" val="3615334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E7FF2-5A7A-4404-A353-7707ADE4591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ECE6144-3222-44F1-B9D4-BF381184D3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A19181-8E46-4582-9AAD-1E216C7FB673}"/>
              </a:ext>
            </a:extLst>
          </p:cNvPr>
          <p:cNvSpPr>
            <a:spLocks noGrp="1"/>
          </p:cNvSpPr>
          <p:nvPr>
            <p:ph type="dt" sz="half" idx="10"/>
          </p:nvPr>
        </p:nvSpPr>
        <p:spPr/>
        <p:txBody>
          <a:bodyPr/>
          <a:lstStyle/>
          <a:p>
            <a:fld id="{50928456-0F35-4D70-A704-599C567E3482}" type="datetimeFigureOut">
              <a:rPr lang="en-US" smtClean="0"/>
              <a:t>8/11/2020</a:t>
            </a:fld>
            <a:endParaRPr lang="en-US"/>
          </a:p>
        </p:txBody>
      </p:sp>
      <p:sp>
        <p:nvSpPr>
          <p:cNvPr id="5" name="Footer Placeholder 4">
            <a:extLst>
              <a:ext uri="{FF2B5EF4-FFF2-40B4-BE49-F238E27FC236}">
                <a16:creationId xmlns:a16="http://schemas.microsoft.com/office/drawing/2014/main" id="{0EB6F6D0-DBAC-4AB7-934F-FF8E7A8FE0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433580-5162-4746-8D86-69D5BA09689C}"/>
              </a:ext>
            </a:extLst>
          </p:cNvPr>
          <p:cNvSpPr>
            <a:spLocks noGrp="1"/>
          </p:cNvSpPr>
          <p:nvPr>
            <p:ph type="sldNum" sz="quarter" idx="12"/>
          </p:nvPr>
        </p:nvSpPr>
        <p:spPr/>
        <p:txBody>
          <a:bodyPr/>
          <a:lstStyle/>
          <a:p>
            <a:fld id="{EF17CAA8-77DF-4462-97AF-08C8DA1D7CA7}" type="slidenum">
              <a:rPr lang="en-US" smtClean="0"/>
              <a:t>‹#›</a:t>
            </a:fld>
            <a:endParaRPr lang="en-US"/>
          </a:p>
        </p:txBody>
      </p:sp>
    </p:spTree>
    <p:extLst>
      <p:ext uri="{BB962C8B-B14F-4D97-AF65-F5344CB8AC3E}">
        <p14:creationId xmlns:p14="http://schemas.microsoft.com/office/powerpoint/2010/main" val="2153575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F33313-1000-46BA-AC36-3BFD32747B8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128DAD9-80C0-44AF-B17B-80EE766328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E52C5C-4CF5-463F-9FAA-F07A4D67C4E8}"/>
              </a:ext>
            </a:extLst>
          </p:cNvPr>
          <p:cNvSpPr>
            <a:spLocks noGrp="1"/>
          </p:cNvSpPr>
          <p:nvPr>
            <p:ph type="dt" sz="half" idx="10"/>
          </p:nvPr>
        </p:nvSpPr>
        <p:spPr/>
        <p:txBody>
          <a:bodyPr/>
          <a:lstStyle/>
          <a:p>
            <a:fld id="{50928456-0F35-4D70-A704-599C567E3482}" type="datetimeFigureOut">
              <a:rPr lang="en-US" smtClean="0"/>
              <a:t>8/11/2020</a:t>
            </a:fld>
            <a:endParaRPr lang="en-US"/>
          </a:p>
        </p:txBody>
      </p:sp>
      <p:sp>
        <p:nvSpPr>
          <p:cNvPr id="5" name="Footer Placeholder 4">
            <a:extLst>
              <a:ext uri="{FF2B5EF4-FFF2-40B4-BE49-F238E27FC236}">
                <a16:creationId xmlns:a16="http://schemas.microsoft.com/office/drawing/2014/main" id="{35F22CE1-27B3-4325-A921-857324119F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4EB767-5632-4831-960E-3265FAF10F39}"/>
              </a:ext>
            </a:extLst>
          </p:cNvPr>
          <p:cNvSpPr>
            <a:spLocks noGrp="1"/>
          </p:cNvSpPr>
          <p:nvPr>
            <p:ph type="sldNum" sz="quarter" idx="12"/>
          </p:nvPr>
        </p:nvSpPr>
        <p:spPr/>
        <p:txBody>
          <a:bodyPr/>
          <a:lstStyle/>
          <a:p>
            <a:fld id="{EF17CAA8-77DF-4462-97AF-08C8DA1D7CA7}" type="slidenum">
              <a:rPr lang="en-US" smtClean="0"/>
              <a:t>‹#›</a:t>
            </a:fld>
            <a:endParaRPr lang="en-US"/>
          </a:p>
        </p:txBody>
      </p:sp>
    </p:spTree>
    <p:extLst>
      <p:ext uri="{BB962C8B-B14F-4D97-AF65-F5344CB8AC3E}">
        <p14:creationId xmlns:p14="http://schemas.microsoft.com/office/powerpoint/2010/main" val="127528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8AC0B-0C9D-45AE-BABE-9CDDFB73A8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13923D-3139-4B5A-8F63-3680C904B4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772A85-27C8-474C-83C5-521BD2B590AA}"/>
              </a:ext>
            </a:extLst>
          </p:cNvPr>
          <p:cNvSpPr>
            <a:spLocks noGrp="1"/>
          </p:cNvSpPr>
          <p:nvPr>
            <p:ph type="dt" sz="half" idx="10"/>
          </p:nvPr>
        </p:nvSpPr>
        <p:spPr/>
        <p:txBody>
          <a:bodyPr/>
          <a:lstStyle/>
          <a:p>
            <a:fld id="{50928456-0F35-4D70-A704-599C567E3482}" type="datetimeFigureOut">
              <a:rPr lang="en-US" smtClean="0"/>
              <a:t>8/11/2020</a:t>
            </a:fld>
            <a:endParaRPr lang="en-US"/>
          </a:p>
        </p:txBody>
      </p:sp>
      <p:sp>
        <p:nvSpPr>
          <p:cNvPr id="5" name="Footer Placeholder 4">
            <a:extLst>
              <a:ext uri="{FF2B5EF4-FFF2-40B4-BE49-F238E27FC236}">
                <a16:creationId xmlns:a16="http://schemas.microsoft.com/office/drawing/2014/main" id="{6CD32FD2-716D-456B-A80B-794DE19E85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6D8EC7-BDA9-4BBA-B9EA-25E62320F307}"/>
              </a:ext>
            </a:extLst>
          </p:cNvPr>
          <p:cNvSpPr>
            <a:spLocks noGrp="1"/>
          </p:cNvSpPr>
          <p:nvPr>
            <p:ph type="sldNum" sz="quarter" idx="12"/>
          </p:nvPr>
        </p:nvSpPr>
        <p:spPr/>
        <p:txBody>
          <a:bodyPr/>
          <a:lstStyle/>
          <a:p>
            <a:fld id="{EF17CAA8-77DF-4462-97AF-08C8DA1D7CA7}" type="slidenum">
              <a:rPr lang="en-US" smtClean="0"/>
              <a:t>‹#›</a:t>
            </a:fld>
            <a:endParaRPr lang="en-US"/>
          </a:p>
        </p:txBody>
      </p:sp>
    </p:spTree>
    <p:extLst>
      <p:ext uri="{BB962C8B-B14F-4D97-AF65-F5344CB8AC3E}">
        <p14:creationId xmlns:p14="http://schemas.microsoft.com/office/powerpoint/2010/main" val="3320654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EA933-F71E-4834-93A8-8C7DD2BCDE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2030CB-0D19-4663-A845-E042A589DC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F31869-E053-4AF4-8115-F8043156D11E}"/>
              </a:ext>
            </a:extLst>
          </p:cNvPr>
          <p:cNvSpPr>
            <a:spLocks noGrp="1"/>
          </p:cNvSpPr>
          <p:nvPr>
            <p:ph type="dt" sz="half" idx="10"/>
          </p:nvPr>
        </p:nvSpPr>
        <p:spPr/>
        <p:txBody>
          <a:bodyPr/>
          <a:lstStyle/>
          <a:p>
            <a:fld id="{50928456-0F35-4D70-A704-599C567E3482}" type="datetimeFigureOut">
              <a:rPr lang="en-US" smtClean="0"/>
              <a:t>8/11/2020</a:t>
            </a:fld>
            <a:endParaRPr lang="en-US"/>
          </a:p>
        </p:txBody>
      </p:sp>
      <p:sp>
        <p:nvSpPr>
          <p:cNvPr id="5" name="Footer Placeholder 4">
            <a:extLst>
              <a:ext uri="{FF2B5EF4-FFF2-40B4-BE49-F238E27FC236}">
                <a16:creationId xmlns:a16="http://schemas.microsoft.com/office/drawing/2014/main" id="{C0630AF3-748F-4E16-8991-25A794BCB5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5566E5-3F40-4DA4-88E2-3D5479CAB1F8}"/>
              </a:ext>
            </a:extLst>
          </p:cNvPr>
          <p:cNvSpPr>
            <a:spLocks noGrp="1"/>
          </p:cNvSpPr>
          <p:nvPr>
            <p:ph type="sldNum" sz="quarter" idx="12"/>
          </p:nvPr>
        </p:nvSpPr>
        <p:spPr/>
        <p:txBody>
          <a:bodyPr/>
          <a:lstStyle/>
          <a:p>
            <a:fld id="{EF17CAA8-77DF-4462-97AF-08C8DA1D7CA7}" type="slidenum">
              <a:rPr lang="en-US" smtClean="0"/>
              <a:t>‹#›</a:t>
            </a:fld>
            <a:endParaRPr lang="en-US"/>
          </a:p>
        </p:txBody>
      </p:sp>
    </p:spTree>
    <p:extLst>
      <p:ext uri="{BB962C8B-B14F-4D97-AF65-F5344CB8AC3E}">
        <p14:creationId xmlns:p14="http://schemas.microsoft.com/office/powerpoint/2010/main" val="2866609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81038-BE46-41B4-A0CA-BE42044592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D55069-DC72-4525-A804-4DCC5E68A1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75DF9F-934D-4417-BEF7-28F9D2D423C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7519B-53AF-426E-8EA1-170158B6353C}"/>
              </a:ext>
            </a:extLst>
          </p:cNvPr>
          <p:cNvSpPr>
            <a:spLocks noGrp="1"/>
          </p:cNvSpPr>
          <p:nvPr>
            <p:ph type="dt" sz="half" idx="10"/>
          </p:nvPr>
        </p:nvSpPr>
        <p:spPr/>
        <p:txBody>
          <a:bodyPr/>
          <a:lstStyle/>
          <a:p>
            <a:fld id="{50928456-0F35-4D70-A704-599C567E3482}" type="datetimeFigureOut">
              <a:rPr lang="en-US" smtClean="0"/>
              <a:t>8/11/2020</a:t>
            </a:fld>
            <a:endParaRPr lang="en-US"/>
          </a:p>
        </p:txBody>
      </p:sp>
      <p:sp>
        <p:nvSpPr>
          <p:cNvPr id="6" name="Footer Placeholder 5">
            <a:extLst>
              <a:ext uri="{FF2B5EF4-FFF2-40B4-BE49-F238E27FC236}">
                <a16:creationId xmlns:a16="http://schemas.microsoft.com/office/drawing/2014/main" id="{F33E3105-A5A5-4F0C-8315-A61FB254D8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1E976C-D557-4771-935F-9B7AA4EBB6DC}"/>
              </a:ext>
            </a:extLst>
          </p:cNvPr>
          <p:cNvSpPr>
            <a:spLocks noGrp="1"/>
          </p:cNvSpPr>
          <p:nvPr>
            <p:ph type="sldNum" sz="quarter" idx="12"/>
          </p:nvPr>
        </p:nvSpPr>
        <p:spPr/>
        <p:txBody>
          <a:bodyPr/>
          <a:lstStyle/>
          <a:p>
            <a:fld id="{EF17CAA8-77DF-4462-97AF-08C8DA1D7CA7}" type="slidenum">
              <a:rPr lang="en-US" smtClean="0"/>
              <a:t>‹#›</a:t>
            </a:fld>
            <a:endParaRPr lang="en-US"/>
          </a:p>
        </p:txBody>
      </p:sp>
    </p:spTree>
    <p:extLst>
      <p:ext uri="{BB962C8B-B14F-4D97-AF65-F5344CB8AC3E}">
        <p14:creationId xmlns:p14="http://schemas.microsoft.com/office/powerpoint/2010/main" val="478145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37E3C-10EE-4990-B2AC-7B0C8DBAE54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D39C90-DC46-4840-B640-878C0EEDE2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B5A774-6171-4B4B-8621-2421DF072FC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C8638F-3257-471F-8E4D-302F1FC26C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E216B1-9DB8-4548-9674-BE200205715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BB51E5-68DA-4F82-8354-4D87B6E4C297}"/>
              </a:ext>
            </a:extLst>
          </p:cNvPr>
          <p:cNvSpPr>
            <a:spLocks noGrp="1"/>
          </p:cNvSpPr>
          <p:nvPr>
            <p:ph type="dt" sz="half" idx="10"/>
          </p:nvPr>
        </p:nvSpPr>
        <p:spPr/>
        <p:txBody>
          <a:bodyPr/>
          <a:lstStyle/>
          <a:p>
            <a:fld id="{50928456-0F35-4D70-A704-599C567E3482}" type="datetimeFigureOut">
              <a:rPr lang="en-US" smtClean="0"/>
              <a:t>8/11/2020</a:t>
            </a:fld>
            <a:endParaRPr lang="en-US"/>
          </a:p>
        </p:txBody>
      </p:sp>
      <p:sp>
        <p:nvSpPr>
          <p:cNvPr id="8" name="Footer Placeholder 7">
            <a:extLst>
              <a:ext uri="{FF2B5EF4-FFF2-40B4-BE49-F238E27FC236}">
                <a16:creationId xmlns:a16="http://schemas.microsoft.com/office/drawing/2014/main" id="{CBAAFBBD-975F-438F-A105-AE0812481B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B55AF5-D4B2-4667-969B-7AFF89B84887}"/>
              </a:ext>
            </a:extLst>
          </p:cNvPr>
          <p:cNvSpPr>
            <a:spLocks noGrp="1"/>
          </p:cNvSpPr>
          <p:nvPr>
            <p:ph type="sldNum" sz="quarter" idx="12"/>
          </p:nvPr>
        </p:nvSpPr>
        <p:spPr/>
        <p:txBody>
          <a:bodyPr/>
          <a:lstStyle/>
          <a:p>
            <a:fld id="{EF17CAA8-77DF-4462-97AF-08C8DA1D7CA7}" type="slidenum">
              <a:rPr lang="en-US" smtClean="0"/>
              <a:t>‹#›</a:t>
            </a:fld>
            <a:endParaRPr lang="en-US"/>
          </a:p>
        </p:txBody>
      </p:sp>
    </p:spTree>
    <p:extLst>
      <p:ext uri="{BB962C8B-B14F-4D97-AF65-F5344CB8AC3E}">
        <p14:creationId xmlns:p14="http://schemas.microsoft.com/office/powerpoint/2010/main" val="3728771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40FD6-72B2-493A-88B3-FF45881955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54CB3B-E584-42DE-914D-06E9E414541C}"/>
              </a:ext>
            </a:extLst>
          </p:cNvPr>
          <p:cNvSpPr>
            <a:spLocks noGrp="1"/>
          </p:cNvSpPr>
          <p:nvPr>
            <p:ph type="dt" sz="half" idx="10"/>
          </p:nvPr>
        </p:nvSpPr>
        <p:spPr/>
        <p:txBody>
          <a:bodyPr/>
          <a:lstStyle/>
          <a:p>
            <a:fld id="{50928456-0F35-4D70-A704-599C567E3482}" type="datetimeFigureOut">
              <a:rPr lang="en-US" smtClean="0"/>
              <a:t>8/11/2020</a:t>
            </a:fld>
            <a:endParaRPr lang="en-US"/>
          </a:p>
        </p:txBody>
      </p:sp>
      <p:sp>
        <p:nvSpPr>
          <p:cNvPr id="4" name="Footer Placeholder 3">
            <a:extLst>
              <a:ext uri="{FF2B5EF4-FFF2-40B4-BE49-F238E27FC236}">
                <a16:creationId xmlns:a16="http://schemas.microsoft.com/office/drawing/2014/main" id="{8B960DB9-84E7-4D39-A3AC-ED5053A2A8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80A78C3-0855-469B-9E47-9D214CBD5B2A}"/>
              </a:ext>
            </a:extLst>
          </p:cNvPr>
          <p:cNvSpPr>
            <a:spLocks noGrp="1"/>
          </p:cNvSpPr>
          <p:nvPr>
            <p:ph type="sldNum" sz="quarter" idx="12"/>
          </p:nvPr>
        </p:nvSpPr>
        <p:spPr/>
        <p:txBody>
          <a:bodyPr/>
          <a:lstStyle/>
          <a:p>
            <a:fld id="{EF17CAA8-77DF-4462-97AF-08C8DA1D7CA7}" type="slidenum">
              <a:rPr lang="en-US" smtClean="0"/>
              <a:t>‹#›</a:t>
            </a:fld>
            <a:endParaRPr lang="en-US"/>
          </a:p>
        </p:txBody>
      </p:sp>
    </p:spTree>
    <p:extLst>
      <p:ext uri="{BB962C8B-B14F-4D97-AF65-F5344CB8AC3E}">
        <p14:creationId xmlns:p14="http://schemas.microsoft.com/office/powerpoint/2010/main" val="2324709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DF55AE-7F9E-41D7-8C3D-59F766A58058}"/>
              </a:ext>
            </a:extLst>
          </p:cNvPr>
          <p:cNvSpPr>
            <a:spLocks noGrp="1"/>
          </p:cNvSpPr>
          <p:nvPr>
            <p:ph type="dt" sz="half" idx="10"/>
          </p:nvPr>
        </p:nvSpPr>
        <p:spPr/>
        <p:txBody>
          <a:bodyPr/>
          <a:lstStyle/>
          <a:p>
            <a:fld id="{50928456-0F35-4D70-A704-599C567E3482}" type="datetimeFigureOut">
              <a:rPr lang="en-US" smtClean="0"/>
              <a:t>8/11/2020</a:t>
            </a:fld>
            <a:endParaRPr lang="en-US"/>
          </a:p>
        </p:txBody>
      </p:sp>
      <p:sp>
        <p:nvSpPr>
          <p:cNvPr id="3" name="Footer Placeholder 2">
            <a:extLst>
              <a:ext uri="{FF2B5EF4-FFF2-40B4-BE49-F238E27FC236}">
                <a16:creationId xmlns:a16="http://schemas.microsoft.com/office/drawing/2014/main" id="{BBD760C9-BA37-4174-8AF6-86E37B4518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EC1F4F-3B28-4126-ABC9-5380CAF0B90A}"/>
              </a:ext>
            </a:extLst>
          </p:cNvPr>
          <p:cNvSpPr>
            <a:spLocks noGrp="1"/>
          </p:cNvSpPr>
          <p:nvPr>
            <p:ph type="sldNum" sz="quarter" idx="12"/>
          </p:nvPr>
        </p:nvSpPr>
        <p:spPr/>
        <p:txBody>
          <a:bodyPr/>
          <a:lstStyle/>
          <a:p>
            <a:fld id="{EF17CAA8-77DF-4462-97AF-08C8DA1D7CA7}" type="slidenum">
              <a:rPr lang="en-US" smtClean="0"/>
              <a:t>‹#›</a:t>
            </a:fld>
            <a:endParaRPr lang="en-US"/>
          </a:p>
        </p:txBody>
      </p:sp>
    </p:spTree>
    <p:extLst>
      <p:ext uri="{BB962C8B-B14F-4D97-AF65-F5344CB8AC3E}">
        <p14:creationId xmlns:p14="http://schemas.microsoft.com/office/powerpoint/2010/main" val="2883292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CA2AE-F48E-4427-A155-F70A7D1054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9F38716-FD67-4918-AF64-B30036D072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79FC9B-DF99-4CEC-B089-003C367593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C47BF2-85B6-469B-807A-6F88F46A7768}"/>
              </a:ext>
            </a:extLst>
          </p:cNvPr>
          <p:cNvSpPr>
            <a:spLocks noGrp="1"/>
          </p:cNvSpPr>
          <p:nvPr>
            <p:ph type="dt" sz="half" idx="10"/>
          </p:nvPr>
        </p:nvSpPr>
        <p:spPr/>
        <p:txBody>
          <a:bodyPr/>
          <a:lstStyle/>
          <a:p>
            <a:fld id="{50928456-0F35-4D70-A704-599C567E3482}" type="datetimeFigureOut">
              <a:rPr lang="en-US" smtClean="0"/>
              <a:t>8/11/2020</a:t>
            </a:fld>
            <a:endParaRPr lang="en-US"/>
          </a:p>
        </p:txBody>
      </p:sp>
      <p:sp>
        <p:nvSpPr>
          <p:cNvPr id="6" name="Footer Placeholder 5">
            <a:extLst>
              <a:ext uri="{FF2B5EF4-FFF2-40B4-BE49-F238E27FC236}">
                <a16:creationId xmlns:a16="http://schemas.microsoft.com/office/drawing/2014/main" id="{B2220F7C-1C82-4F0B-B3E1-D6D8E07EEC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97F75B-DB5F-4161-85D3-3E1D9E182467}"/>
              </a:ext>
            </a:extLst>
          </p:cNvPr>
          <p:cNvSpPr>
            <a:spLocks noGrp="1"/>
          </p:cNvSpPr>
          <p:nvPr>
            <p:ph type="sldNum" sz="quarter" idx="12"/>
          </p:nvPr>
        </p:nvSpPr>
        <p:spPr/>
        <p:txBody>
          <a:bodyPr/>
          <a:lstStyle/>
          <a:p>
            <a:fld id="{EF17CAA8-77DF-4462-97AF-08C8DA1D7CA7}" type="slidenum">
              <a:rPr lang="en-US" smtClean="0"/>
              <a:t>‹#›</a:t>
            </a:fld>
            <a:endParaRPr lang="en-US"/>
          </a:p>
        </p:txBody>
      </p:sp>
    </p:spTree>
    <p:extLst>
      <p:ext uri="{BB962C8B-B14F-4D97-AF65-F5344CB8AC3E}">
        <p14:creationId xmlns:p14="http://schemas.microsoft.com/office/powerpoint/2010/main" val="2747043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6D14E-1B01-4164-80E5-0ACC92D8DC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095D46E-63D9-4C61-9CE4-BC5759F91C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2321D6-23A5-4575-AEF8-8D48E2B99A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1CCD64-0A88-4DD7-A47E-4BD4874DD998}"/>
              </a:ext>
            </a:extLst>
          </p:cNvPr>
          <p:cNvSpPr>
            <a:spLocks noGrp="1"/>
          </p:cNvSpPr>
          <p:nvPr>
            <p:ph type="dt" sz="half" idx="10"/>
          </p:nvPr>
        </p:nvSpPr>
        <p:spPr/>
        <p:txBody>
          <a:bodyPr/>
          <a:lstStyle/>
          <a:p>
            <a:fld id="{50928456-0F35-4D70-A704-599C567E3482}" type="datetimeFigureOut">
              <a:rPr lang="en-US" smtClean="0"/>
              <a:t>8/11/2020</a:t>
            </a:fld>
            <a:endParaRPr lang="en-US"/>
          </a:p>
        </p:txBody>
      </p:sp>
      <p:sp>
        <p:nvSpPr>
          <p:cNvPr id="6" name="Footer Placeholder 5">
            <a:extLst>
              <a:ext uri="{FF2B5EF4-FFF2-40B4-BE49-F238E27FC236}">
                <a16:creationId xmlns:a16="http://schemas.microsoft.com/office/drawing/2014/main" id="{FAC40425-EAAD-4898-A615-13818A0D80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CE179D-11CB-448E-9E7B-9B3B2221A7AA}"/>
              </a:ext>
            </a:extLst>
          </p:cNvPr>
          <p:cNvSpPr>
            <a:spLocks noGrp="1"/>
          </p:cNvSpPr>
          <p:nvPr>
            <p:ph type="sldNum" sz="quarter" idx="12"/>
          </p:nvPr>
        </p:nvSpPr>
        <p:spPr/>
        <p:txBody>
          <a:bodyPr/>
          <a:lstStyle/>
          <a:p>
            <a:fld id="{EF17CAA8-77DF-4462-97AF-08C8DA1D7CA7}" type="slidenum">
              <a:rPr lang="en-US" smtClean="0"/>
              <a:t>‹#›</a:t>
            </a:fld>
            <a:endParaRPr lang="en-US"/>
          </a:p>
        </p:txBody>
      </p:sp>
    </p:spTree>
    <p:extLst>
      <p:ext uri="{BB962C8B-B14F-4D97-AF65-F5344CB8AC3E}">
        <p14:creationId xmlns:p14="http://schemas.microsoft.com/office/powerpoint/2010/main" val="2104514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90F731-9665-4BE3-A726-2393C285D1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F6D8D10-795B-4A51-9A96-692E80F5F4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F7B0A8-B26A-4031-98D3-396AD4AB1E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928456-0F35-4D70-A704-599C567E3482}" type="datetimeFigureOut">
              <a:rPr lang="en-US" smtClean="0"/>
              <a:t>8/11/2020</a:t>
            </a:fld>
            <a:endParaRPr lang="en-US"/>
          </a:p>
        </p:txBody>
      </p:sp>
      <p:sp>
        <p:nvSpPr>
          <p:cNvPr id="5" name="Footer Placeholder 4">
            <a:extLst>
              <a:ext uri="{FF2B5EF4-FFF2-40B4-BE49-F238E27FC236}">
                <a16:creationId xmlns:a16="http://schemas.microsoft.com/office/drawing/2014/main" id="{8B0407CB-F189-4688-B647-98F1D868C8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BA9514B-BB18-4E97-866B-48204B131A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17CAA8-77DF-4462-97AF-08C8DA1D7CA7}" type="slidenum">
              <a:rPr lang="en-US" smtClean="0"/>
              <a:t>‹#›</a:t>
            </a:fld>
            <a:endParaRPr lang="en-US"/>
          </a:p>
        </p:txBody>
      </p:sp>
    </p:spTree>
    <p:extLst>
      <p:ext uri="{BB962C8B-B14F-4D97-AF65-F5344CB8AC3E}">
        <p14:creationId xmlns:p14="http://schemas.microsoft.com/office/powerpoint/2010/main" val="7046687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41795-B039-4F73-B3DD-C896E059315A}"/>
              </a:ext>
            </a:extLst>
          </p:cNvPr>
          <p:cNvSpPr>
            <a:spLocks noGrp="1"/>
          </p:cNvSpPr>
          <p:nvPr>
            <p:ph type="ctrTitle"/>
          </p:nvPr>
        </p:nvSpPr>
        <p:spPr>
          <a:xfrm>
            <a:off x="1524000" y="2092746"/>
            <a:ext cx="9144000" cy="2387600"/>
          </a:xfrm>
          <a:solidFill>
            <a:schemeClr val="accent6">
              <a:lumMod val="60000"/>
              <a:lumOff val="40000"/>
            </a:schemeClr>
          </a:solidFill>
        </p:spPr>
        <p:txBody>
          <a:bodyPr/>
          <a:lstStyle/>
          <a:p>
            <a:r>
              <a:rPr lang="en-US" dirty="0"/>
              <a:t>How to Make a</a:t>
            </a:r>
            <a:br>
              <a:rPr lang="en-US" dirty="0"/>
            </a:br>
            <a:r>
              <a:rPr lang="en-US" dirty="0"/>
              <a:t>Windowsill Composter</a:t>
            </a:r>
          </a:p>
        </p:txBody>
      </p:sp>
      <p:sp>
        <p:nvSpPr>
          <p:cNvPr id="4" name="TextBox 3">
            <a:extLst>
              <a:ext uri="{FF2B5EF4-FFF2-40B4-BE49-F238E27FC236}">
                <a16:creationId xmlns:a16="http://schemas.microsoft.com/office/drawing/2014/main" id="{77324903-1014-4C0C-8D38-660999B63654}"/>
              </a:ext>
            </a:extLst>
          </p:cNvPr>
          <p:cNvSpPr txBox="1"/>
          <p:nvPr/>
        </p:nvSpPr>
        <p:spPr>
          <a:xfrm>
            <a:off x="4340840" y="4870580"/>
            <a:ext cx="3510320" cy="369332"/>
          </a:xfrm>
          <a:prstGeom prst="rect">
            <a:avLst/>
          </a:prstGeom>
          <a:noFill/>
        </p:spPr>
        <p:txBody>
          <a:bodyPr wrap="none" rtlCol="0">
            <a:spAutoFit/>
          </a:bodyPr>
          <a:lstStyle/>
          <a:p>
            <a:r>
              <a:rPr lang="en-US" dirty="0"/>
              <a:t>*Adult Supervision may be needed.</a:t>
            </a:r>
          </a:p>
        </p:txBody>
      </p:sp>
    </p:spTree>
    <p:extLst>
      <p:ext uri="{BB962C8B-B14F-4D97-AF65-F5344CB8AC3E}">
        <p14:creationId xmlns:p14="http://schemas.microsoft.com/office/powerpoint/2010/main" val="8499677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up, table, indoor, sitting&#10;&#10;Description automatically generated">
            <a:extLst>
              <a:ext uri="{FF2B5EF4-FFF2-40B4-BE49-F238E27FC236}">
                <a16:creationId xmlns:a16="http://schemas.microsoft.com/office/drawing/2014/main" id="{78D3B7A2-61EC-4B92-9B20-788684B1DF93}"/>
              </a:ext>
            </a:extLst>
          </p:cNvPr>
          <p:cNvPicPr>
            <a:picLocks noChangeAspect="1"/>
          </p:cNvPicPr>
          <p:nvPr/>
        </p:nvPicPr>
        <p:blipFill rotWithShape="1">
          <a:blip r:embed="rId2">
            <a:extLst>
              <a:ext uri="{28A0092B-C50C-407E-A947-70E740481C1C}">
                <a14:useLocalDpi xmlns:a14="http://schemas.microsoft.com/office/drawing/2010/main" val="0"/>
              </a:ext>
            </a:extLst>
          </a:blip>
          <a:srcRect l="20986" b="14286"/>
          <a:stretch/>
        </p:blipFill>
        <p:spPr>
          <a:xfrm>
            <a:off x="1223252" y="2071396"/>
            <a:ext cx="3394605" cy="2761861"/>
          </a:xfrm>
          <a:prstGeom prst="rect">
            <a:avLst/>
          </a:prstGeom>
        </p:spPr>
      </p:pic>
      <p:sp>
        <p:nvSpPr>
          <p:cNvPr id="4" name="TextBox 3">
            <a:extLst>
              <a:ext uri="{FF2B5EF4-FFF2-40B4-BE49-F238E27FC236}">
                <a16:creationId xmlns:a16="http://schemas.microsoft.com/office/drawing/2014/main" id="{4C206037-A3D9-4E2A-882F-38823780761C}"/>
              </a:ext>
            </a:extLst>
          </p:cNvPr>
          <p:cNvSpPr txBox="1"/>
          <p:nvPr/>
        </p:nvSpPr>
        <p:spPr>
          <a:xfrm>
            <a:off x="5784980" y="2071396"/>
            <a:ext cx="5373715" cy="3139321"/>
          </a:xfrm>
          <a:prstGeom prst="rect">
            <a:avLst/>
          </a:prstGeom>
          <a:noFill/>
        </p:spPr>
        <p:txBody>
          <a:bodyPr wrap="none" rtlCol="0">
            <a:spAutoFit/>
          </a:bodyPr>
          <a:lstStyle/>
          <a:p>
            <a:r>
              <a:rPr lang="en-US" dirty="0"/>
              <a:t>The next layer is </a:t>
            </a:r>
            <a:r>
              <a:rPr lang="en-US" u="sng" dirty="0"/>
              <a:t>grass and leaves. </a:t>
            </a:r>
            <a:r>
              <a:rPr lang="en-US" dirty="0"/>
              <a:t>This layer will need </a:t>
            </a:r>
          </a:p>
          <a:p>
            <a:r>
              <a:rPr lang="en-US" dirty="0"/>
              <a:t>to be sprayed with water.</a:t>
            </a:r>
          </a:p>
          <a:p>
            <a:endParaRPr lang="en-US" dirty="0"/>
          </a:p>
          <a:p>
            <a:r>
              <a:rPr lang="en-US" dirty="0"/>
              <a:t>Moisture helps the decomposition process.</a:t>
            </a:r>
          </a:p>
          <a:p>
            <a:endParaRPr lang="en-US" dirty="0"/>
          </a:p>
          <a:p>
            <a:r>
              <a:rPr lang="en-US" dirty="0"/>
              <a:t>Notice there is a lot of space in this layer. It helps to add</a:t>
            </a:r>
          </a:p>
          <a:p>
            <a:r>
              <a:rPr lang="en-US" dirty="0"/>
              <a:t>air to the mix.</a:t>
            </a:r>
          </a:p>
          <a:p>
            <a:endParaRPr lang="en-US" dirty="0"/>
          </a:p>
          <a:p>
            <a:r>
              <a:rPr lang="en-US" dirty="0"/>
              <a:t>Air is also added when the pile is turned.</a:t>
            </a:r>
          </a:p>
          <a:p>
            <a:endParaRPr lang="en-US" dirty="0"/>
          </a:p>
          <a:p>
            <a:r>
              <a:rPr lang="en-US" dirty="0">
                <a:highlight>
                  <a:srgbClr val="FFFF00"/>
                </a:highlight>
              </a:rPr>
              <a:t>You may need to sweep the floor after this step!</a:t>
            </a:r>
          </a:p>
        </p:txBody>
      </p:sp>
    </p:spTree>
    <p:extLst>
      <p:ext uri="{BB962C8B-B14F-4D97-AF65-F5344CB8AC3E}">
        <p14:creationId xmlns:p14="http://schemas.microsoft.com/office/powerpoint/2010/main" val="12782923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table, sitting, food&#10;&#10;Description automatically generated">
            <a:extLst>
              <a:ext uri="{FF2B5EF4-FFF2-40B4-BE49-F238E27FC236}">
                <a16:creationId xmlns:a16="http://schemas.microsoft.com/office/drawing/2014/main" id="{5B666350-59BB-4907-91D1-1EB22DAFF940}"/>
              </a:ext>
            </a:extLst>
          </p:cNvPr>
          <p:cNvPicPr>
            <a:picLocks noChangeAspect="1"/>
          </p:cNvPicPr>
          <p:nvPr/>
        </p:nvPicPr>
        <p:blipFill rotWithShape="1">
          <a:blip r:embed="rId2">
            <a:extLst>
              <a:ext uri="{28A0092B-C50C-407E-A947-70E740481C1C}">
                <a14:useLocalDpi xmlns:a14="http://schemas.microsoft.com/office/drawing/2010/main" val="0"/>
              </a:ext>
            </a:extLst>
          </a:blip>
          <a:srcRect r="13095" b="34558"/>
          <a:stretch/>
        </p:blipFill>
        <p:spPr>
          <a:xfrm rot="5400000">
            <a:off x="-386319" y="1902545"/>
            <a:ext cx="5405532" cy="3052909"/>
          </a:xfrm>
          <a:prstGeom prst="rect">
            <a:avLst/>
          </a:prstGeom>
        </p:spPr>
      </p:pic>
      <p:sp>
        <p:nvSpPr>
          <p:cNvPr id="4" name="TextBox 3">
            <a:extLst>
              <a:ext uri="{FF2B5EF4-FFF2-40B4-BE49-F238E27FC236}">
                <a16:creationId xmlns:a16="http://schemas.microsoft.com/office/drawing/2014/main" id="{D0EEF905-970A-4257-9A39-4A1C563A64FE}"/>
              </a:ext>
            </a:extLst>
          </p:cNvPr>
          <p:cNvSpPr txBox="1"/>
          <p:nvPr/>
        </p:nvSpPr>
        <p:spPr>
          <a:xfrm>
            <a:off x="4661483" y="1972696"/>
            <a:ext cx="4156010" cy="2585323"/>
          </a:xfrm>
          <a:prstGeom prst="rect">
            <a:avLst/>
          </a:prstGeom>
          <a:noFill/>
        </p:spPr>
        <p:txBody>
          <a:bodyPr wrap="none" rtlCol="0">
            <a:spAutoFit/>
          </a:bodyPr>
          <a:lstStyle/>
          <a:p>
            <a:r>
              <a:rPr lang="en-US" dirty="0"/>
              <a:t>Each time a layer is added</a:t>
            </a:r>
          </a:p>
          <a:p>
            <a:r>
              <a:rPr lang="en-US" dirty="0"/>
              <a:t>a </a:t>
            </a:r>
            <a:r>
              <a:rPr lang="en-US" u="sng" dirty="0"/>
              <a:t>layer of soi</a:t>
            </a:r>
            <a:r>
              <a:rPr lang="en-US" dirty="0"/>
              <a:t>l is used to cover it.</a:t>
            </a:r>
          </a:p>
          <a:p>
            <a:endParaRPr lang="en-US" dirty="0"/>
          </a:p>
          <a:p>
            <a:r>
              <a:rPr lang="en-US" dirty="0"/>
              <a:t>Remember to spray with a little water</a:t>
            </a:r>
          </a:p>
          <a:p>
            <a:r>
              <a:rPr lang="en-US" dirty="0"/>
              <a:t>to dampen it.</a:t>
            </a:r>
          </a:p>
          <a:p>
            <a:endParaRPr lang="en-US" dirty="0"/>
          </a:p>
          <a:p>
            <a:r>
              <a:rPr lang="en-US" u="sng" dirty="0"/>
              <a:t>Note the paper towel </a:t>
            </a:r>
            <a:r>
              <a:rPr lang="en-US" dirty="0"/>
              <a:t>under the container.</a:t>
            </a:r>
          </a:p>
          <a:p>
            <a:r>
              <a:rPr lang="en-US" dirty="0"/>
              <a:t>It helps to provide a background.</a:t>
            </a:r>
          </a:p>
          <a:p>
            <a:r>
              <a:rPr lang="en-US" dirty="0"/>
              <a:t>It is also going to help in cleaning up.</a:t>
            </a:r>
          </a:p>
        </p:txBody>
      </p:sp>
    </p:spTree>
    <p:extLst>
      <p:ext uri="{BB962C8B-B14F-4D97-AF65-F5344CB8AC3E}">
        <p14:creationId xmlns:p14="http://schemas.microsoft.com/office/powerpoint/2010/main" val="2993030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table, sitting, food&#10;&#10;Description automatically generated">
            <a:extLst>
              <a:ext uri="{FF2B5EF4-FFF2-40B4-BE49-F238E27FC236}">
                <a16:creationId xmlns:a16="http://schemas.microsoft.com/office/drawing/2014/main" id="{2D66B387-ABFF-4150-9204-97F8F0868993}"/>
              </a:ext>
            </a:extLst>
          </p:cNvPr>
          <p:cNvPicPr>
            <a:picLocks noChangeAspect="1"/>
          </p:cNvPicPr>
          <p:nvPr/>
        </p:nvPicPr>
        <p:blipFill rotWithShape="1">
          <a:blip r:embed="rId2">
            <a:extLst>
              <a:ext uri="{28A0092B-C50C-407E-A947-70E740481C1C}">
                <a14:useLocalDpi xmlns:a14="http://schemas.microsoft.com/office/drawing/2010/main" val="0"/>
              </a:ext>
            </a:extLst>
          </a:blip>
          <a:srcRect l="34456"/>
          <a:stretch/>
        </p:blipFill>
        <p:spPr>
          <a:xfrm>
            <a:off x="821093" y="1572207"/>
            <a:ext cx="2996682" cy="3429000"/>
          </a:xfrm>
          <a:prstGeom prst="rect">
            <a:avLst/>
          </a:prstGeom>
        </p:spPr>
      </p:pic>
      <p:sp>
        <p:nvSpPr>
          <p:cNvPr id="4" name="TextBox 3">
            <a:extLst>
              <a:ext uri="{FF2B5EF4-FFF2-40B4-BE49-F238E27FC236}">
                <a16:creationId xmlns:a16="http://schemas.microsoft.com/office/drawing/2014/main" id="{2ABE14A2-74A9-4566-87AE-60C798D491C3}"/>
              </a:ext>
            </a:extLst>
          </p:cNvPr>
          <p:cNvSpPr txBox="1"/>
          <p:nvPr/>
        </p:nvSpPr>
        <p:spPr>
          <a:xfrm>
            <a:off x="4497355" y="2136338"/>
            <a:ext cx="5524076" cy="2585323"/>
          </a:xfrm>
          <a:prstGeom prst="rect">
            <a:avLst/>
          </a:prstGeom>
          <a:noFill/>
        </p:spPr>
        <p:txBody>
          <a:bodyPr wrap="none" rtlCol="0">
            <a:spAutoFit/>
          </a:bodyPr>
          <a:lstStyle/>
          <a:p>
            <a:r>
              <a:rPr lang="en-US" dirty="0"/>
              <a:t>Keep adding more layers. </a:t>
            </a:r>
          </a:p>
          <a:p>
            <a:endParaRPr lang="en-US" dirty="0"/>
          </a:p>
          <a:p>
            <a:r>
              <a:rPr lang="en-US" dirty="0"/>
              <a:t>Remember to cover with soil between each of the layers.</a:t>
            </a:r>
          </a:p>
          <a:p>
            <a:endParaRPr lang="en-US" dirty="0"/>
          </a:p>
          <a:p>
            <a:r>
              <a:rPr lang="en-US" dirty="0"/>
              <a:t>The layers that are dry need to be sprayed with water.</a:t>
            </a:r>
          </a:p>
          <a:p>
            <a:endParaRPr lang="en-US" dirty="0"/>
          </a:p>
          <a:p>
            <a:r>
              <a:rPr lang="en-US" dirty="0"/>
              <a:t>Use the spoons to smooth the layers.</a:t>
            </a:r>
          </a:p>
          <a:p>
            <a:endParaRPr lang="en-US" dirty="0"/>
          </a:p>
          <a:p>
            <a:r>
              <a:rPr lang="en-US" dirty="0"/>
              <a:t>Clean as you go! Keep your area neat.</a:t>
            </a:r>
          </a:p>
        </p:txBody>
      </p:sp>
    </p:spTree>
    <p:extLst>
      <p:ext uri="{BB962C8B-B14F-4D97-AF65-F5344CB8AC3E}">
        <p14:creationId xmlns:p14="http://schemas.microsoft.com/office/powerpoint/2010/main" val="14026540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sitting, table, kitchen&#10;&#10;Description automatically generated">
            <a:extLst>
              <a:ext uri="{FF2B5EF4-FFF2-40B4-BE49-F238E27FC236}">
                <a16:creationId xmlns:a16="http://schemas.microsoft.com/office/drawing/2014/main" id="{3C89B8A2-0FF4-4F96-8E32-81926A0434C0}"/>
              </a:ext>
            </a:extLst>
          </p:cNvPr>
          <p:cNvPicPr>
            <a:picLocks noChangeAspect="1"/>
          </p:cNvPicPr>
          <p:nvPr/>
        </p:nvPicPr>
        <p:blipFill rotWithShape="1">
          <a:blip r:embed="rId2">
            <a:extLst>
              <a:ext uri="{28A0092B-C50C-407E-A947-70E740481C1C}">
                <a14:useLocalDpi xmlns:a14="http://schemas.microsoft.com/office/drawing/2010/main" val="0"/>
              </a:ext>
            </a:extLst>
          </a:blip>
          <a:srcRect l="19456" r="34115" b="21769"/>
          <a:stretch/>
        </p:blipFill>
        <p:spPr>
          <a:xfrm>
            <a:off x="1194318" y="1231641"/>
            <a:ext cx="3477560" cy="4394718"/>
          </a:xfrm>
          <a:prstGeom prst="rect">
            <a:avLst/>
          </a:prstGeom>
        </p:spPr>
      </p:pic>
      <p:sp>
        <p:nvSpPr>
          <p:cNvPr id="6" name="TextBox 5">
            <a:extLst>
              <a:ext uri="{FF2B5EF4-FFF2-40B4-BE49-F238E27FC236}">
                <a16:creationId xmlns:a16="http://schemas.microsoft.com/office/drawing/2014/main" id="{D312F99A-8DF2-473A-823C-C1B160D6FDC8}"/>
              </a:ext>
            </a:extLst>
          </p:cNvPr>
          <p:cNvSpPr txBox="1"/>
          <p:nvPr/>
        </p:nvSpPr>
        <p:spPr>
          <a:xfrm>
            <a:off x="5382394" y="1379042"/>
            <a:ext cx="5793189" cy="4247317"/>
          </a:xfrm>
          <a:prstGeom prst="rect">
            <a:avLst/>
          </a:prstGeom>
          <a:noFill/>
        </p:spPr>
        <p:txBody>
          <a:bodyPr wrap="none" rtlCol="0">
            <a:spAutoFit/>
          </a:bodyPr>
          <a:lstStyle/>
          <a:p>
            <a:r>
              <a:rPr lang="en-US" dirty="0"/>
              <a:t>You may use shredded newspapers as a layer.</a:t>
            </a:r>
          </a:p>
          <a:p>
            <a:endParaRPr lang="en-US" dirty="0"/>
          </a:p>
          <a:p>
            <a:r>
              <a:rPr lang="en-US" dirty="0"/>
              <a:t>Don’t forget to moisten this layer well by spraying </a:t>
            </a:r>
          </a:p>
          <a:p>
            <a:r>
              <a:rPr lang="en-US" dirty="0"/>
              <a:t>with water.</a:t>
            </a:r>
          </a:p>
          <a:p>
            <a:endParaRPr lang="en-US" dirty="0"/>
          </a:p>
          <a:p>
            <a:r>
              <a:rPr lang="en-US" dirty="0"/>
              <a:t>Add soil. Moisten with water. You </a:t>
            </a:r>
            <a:r>
              <a:rPr lang="en-US" u="sng" dirty="0"/>
              <a:t>do not</a:t>
            </a:r>
            <a:r>
              <a:rPr lang="en-US" dirty="0"/>
              <a:t> want it soggy!</a:t>
            </a:r>
          </a:p>
          <a:p>
            <a:endParaRPr lang="en-US" dirty="0"/>
          </a:p>
          <a:p>
            <a:r>
              <a:rPr lang="en-US" dirty="0"/>
              <a:t>Now the container is a few inches from the top.</a:t>
            </a:r>
          </a:p>
          <a:p>
            <a:r>
              <a:rPr lang="en-US" dirty="0"/>
              <a:t>It is time to seal the container closed.</a:t>
            </a:r>
          </a:p>
          <a:p>
            <a:endParaRPr lang="en-US" dirty="0"/>
          </a:p>
          <a:p>
            <a:r>
              <a:rPr lang="en-US" dirty="0"/>
              <a:t>Use duct tape to seal it closed. Use 2- or 3-inch pieces </a:t>
            </a:r>
          </a:p>
          <a:p>
            <a:r>
              <a:rPr lang="en-US" dirty="0"/>
              <a:t>starting at the front and work towards the back.</a:t>
            </a:r>
          </a:p>
          <a:p>
            <a:r>
              <a:rPr lang="en-US" dirty="0"/>
              <a:t>Alternate sides. You may also work from the back to the </a:t>
            </a:r>
          </a:p>
          <a:p>
            <a:r>
              <a:rPr lang="en-US" dirty="0"/>
              <a:t>front. Overlap the pieces. Make sure that you have securely</a:t>
            </a:r>
          </a:p>
          <a:p>
            <a:r>
              <a:rPr lang="en-US" dirty="0"/>
              <a:t>taped the top to the bottom.</a:t>
            </a:r>
          </a:p>
        </p:txBody>
      </p:sp>
    </p:spTree>
    <p:extLst>
      <p:ext uri="{BB962C8B-B14F-4D97-AF65-F5344CB8AC3E}">
        <p14:creationId xmlns:p14="http://schemas.microsoft.com/office/powerpoint/2010/main" val="8903969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table, sitting, food&#10;&#10;Description automatically generated">
            <a:extLst>
              <a:ext uri="{FF2B5EF4-FFF2-40B4-BE49-F238E27FC236}">
                <a16:creationId xmlns:a16="http://schemas.microsoft.com/office/drawing/2014/main" id="{782F2392-8EC5-48EB-84ED-84F0D73098D8}"/>
              </a:ext>
            </a:extLst>
          </p:cNvPr>
          <p:cNvPicPr>
            <a:picLocks noChangeAspect="1"/>
          </p:cNvPicPr>
          <p:nvPr/>
        </p:nvPicPr>
        <p:blipFill rotWithShape="1">
          <a:blip r:embed="rId2">
            <a:extLst>
              <a:ext uri="{28A0092B-C50C-407E-A947-70E740481C1C}">
                <a14:useLocalDpi xmlns:a14="http://schemas.microsoft.com/office/drawing/2010/main" val="0"/>
              </a:ext>
            </a:extLst>
          </a:blip>
          <a:srcRect t="9788" b="26175"/>
          <a:stretch/>
        </p:blipFill>
        <p:spPr>
          <a:xfrm rot="5400000">
            <a:off x="705712" y="2382720"/>
            <a:ext cx="5075853" cy="2437791"/>
          </a:xfrm>
          <a:prstGeom prst="rect">
            <a:avLst/>
          </a:prstGeom>
        </p:spPr>
      </p:pic>
      <p:sp>
        <p:nvSpPr>
          <p:cNvPr id="4" name="TextBox 3">
            <a:extLst>
              <a:ext uri="{FF2B5EF4-FFF2-40B4-BE49-F238E27FC236}">
                <a16:creationId xmlns:a16="http://schemas.microsoft.com/office/drawing/2014/main" id="{659C1D2E-8D0F-4AB0-896C-A3415F052491}"/>
              </a:ext>
            </a:extLst>
          </p:cNvPr>
          <p:cNvSpPr txBox="1"/>
          <p:nvPr/>
        </p:nvSpPr>
        <p:spPr>
          <a:xfrm>
            <a:off x="5019869" y="1651518"/>
            <a:ext cx="5054332" cy="2862322"/>
          </a:xfrm>
          <a:prstGeom prst="rect">
            <a:avLst/>
          </a:prstGeom>
          <a:noFill/>
        </p:spPr>
        <p:txBody>
          <a:bodyPr wrap="none" rtlCol="0">
            <a:spAutoFit/>
          </a:bodyPr>
          <a:lstStyle/>
          <a:p>
            <a:pPr algn="ctr"/>
            <a:r>
              <a:rPr lang="en-US" dirty="0"/>
              <a:t>Now we have our completed </a:t>
            </a:r>
          </a:p>
          <a:p>
            <a:pPr algn="ctr"/>
            <a:r>
              <a:rPr lang="en-US" dirty="0"/>
              <a:t>Windowsill Composter.</a:t>
            </a:r>
          </a:p>
          <a:p>
            <a:endParaRPr lang="en-US" dirty="0"/>
          </a:p>
          <a:p>
            <a:r>
              <a:rPr lang="en-US" dirty="0"/>
              <a:t>All of the materials have been put back</a:t>
            </a:r>
          </a:p>
          <a:p>
            <a:r>
              <a:rPr lang="en-US" dirty="0"/>
              <a:t>where they belong.</a:t>
            </a:r>
          </a:p>
          <a:p>
            <a:endParaRPr lang="en-US" dirty="0"/>
          </a:p>
          <a:p>
            <a:r>
              <a:rPr lang="en-US" dirty="0"/>
              <a:t>Some may have been put in the trash or recycle bin.</a:t>
            </a:r>
          </a:p>
          <a:p>
            <a:endParaRPr lang="en-US" dirty="0"/>
          </a:p>
          <a:p>
            <a:r>
              <a:rPr lang="en-US" dirty="0"/>
              <a:t>The area is cleaned up.</a:t>
            </a:r>
          </a:p>
          <a:p>
            <a:endParaRPr lang="en-US" dirty="0"/>
          </a:p>
        </p:txBody>
      </p:sp>
    </p:spTree>
    <p:extLst>
      <p:ext uri="{BB962C8B-B14F-4D97-AF65-F5344CB8AC3E}">
        <p14:creationId xmlns:p14="http://schemas.microsoft.com/office/powerpoint/2010/main" val="207217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itting, table, cup, food&#10;&#10;Description automatically generated">
            <a:extLst>
              <a:ext uri="{FF2B5EF4-FFF2-40B4-BE49-F238E27FC236}">
                <a16:creationId xmlns:a16="http://schemas.microsoft.com/office/drawing/2014/main" id="{2443FAE7-973F-4593-BD5F-84F452A4297F}"/>
              </a:ext>
            </a:extLst>
          </p:cNvPr>
          <p:cNvPicPr>
            <a:picLocks noChangeAspect="1"/>
          </p:cNvPicPr>
          <p:nvPr/>
        </p:nvPicPr>
        <p:blipFill rotWithShape="1">
          <a:blip r:embed="rId2">
            <a:extLst>
              <a:ext uri="{28A0092B-C50C-407E-A947-70E740481C1C}">
                <a14:useLocalDpi xmlns:a14="http://schemas.microsoft.com/office/drawing/2010/main" val="0"/>
              </a:ext>
            </a:extLst>
          </a:blip>
          <a:srcRect l="18027" r="19218"/>
          <a:stretch/>
        </p:blipFill>
        <p:spPr>
          <a:xfrm>
            <a:off x="970384" y="1418253"/>
            <a:ext cx="3544490" cy="4236098"/>
          </a:xfrm>
          <a:prstGeom prst="rect">
            <a:avLst/>
          </a:prstGeom>
        </p:spPr>
      </p:pic>
      <p:sp>
        <p:nvSpPr>
          <p:cNvPr id="4" name="TextBox 3">
            <a:extLst>
              <a:ext uri="{FF2B5EF4-FFF2-40B4-BE49-F238E27FC236}">
                <a16:creationId xmlns:a16="http://schemas.microsoft.com/office/drawing/2014/main" id="{7FC2967B-29ED-44A1-BDF6-8B07412857AF}"/>
              </a:ext>
            </a:extLst>
          </p:cNvPr>
          <p:cNvSpPr txBox="1"/>
          <p:nvPr/>
        </p:nvSpPr>
        <p:spPr>
          <a:xfrm>
            <a:off x="4748682" y="612844"/>
            <a:ext cx="6876434" cy="5632311"/>
          </a:xfrm>
          <a:prstGeom prst="rect">
            <a:avLst/>
          </a:prstGeom>
          <a:noFill/>
        </p:spPr>
        <p:txBody>
          <a:bodyPr wrap="none" rtlCol="0">
            <a:spAutoFit/>
          </a:bodyPr>
          <a:lstStyle/>
          <a:p>
            <a:r>
              <a:rPr lang="en-US" dirty="0"/>
              <a:t>A few last things need to be done.</a:t>
            </a:r>
          </a:p>
          <a:p>
            <a:endParaRPr lang="en-US" dirty="0"/>
          </a:p>
          <a:p>
            <a:r>
              <a:rPr lang="en-US" dirty="0"/>
              <a:t>With a magic marker, mark the top of the material in </a:t>
            </a:r>
          </a:p>
          <a:p>
            <a:r>
              <a:rPr lang="en-US" dirty="0"/>
              <a:t>your composter.</a:t>
            </a:r>
          </a:p>
          <a:p>
            <a:endParaRPr lang="en-US" dirty="0"/>
          </a:p>
          <a:p>
            <a:r>
              <a:rPr lang="en-US" dirty="0"/>
              <a:t>Lay the composter on its side on the floor. Roll it back and forth. </a:t>
            </a:r>
          </a:p>
          <a:p>
            <a:r>
              <a:rPr lang="en-US" dirty="0"/>
              <a:t>You are adding air to the layers. It is ok it they get mixed up.</a:t>
            </a:r>
          </a:p>
          <a:p>
            <a:endParaRPr lang="en-US" dirty="0"/>
          </a:p>
          <a:p>
            <a:r>
              <a:rPr lang="en-US" dirty="0"/>
              <a:t>Sit it back up.</a:t>
            </a:r>
          </a:p>
          <a:p>
            <a:endParaRPr lang="en-US" dirty="0"/>
          </a:p>
          <a:p>
            <a:r>
              <a:rPr lang="en-US" dirty="0"/>
              <a:t>Find a sunny window to sit your composter.</a:t>
            </a:r>
          </a:p>
          <a:p>
            <a:endParaRPr lang="en-US" dirty="0"/>
          </a:p>
          <a:p>
            <a:r>
              <a:rPr lang="en-US" dirty="0"/>
              <a:t>Everyday you will repeat the process of rolling your composter. You</a:t>
            </a:r>
          </a:p>
          <a:p>
            <a:r>
              <a:rPr lang="en-US" dirty="0"/>
              <a:t>may shake it a little to get the layers to mix. This would be like turning</a:t>
            </a:r>
          </a:p>
          <a:p>
            <a:r>
              <a:rPr lang="en-US" dirty="0"/>
              <a:t>the compost pile.</a:t>
            </a:r>
          </a:p>
          <a:p>
            <a:endParaRPr lang="en-US" dirty="0"/>
          </a:p>
          <a:p>
            <a:r>
              <a:rPr lang="en-US" dirty="0"/>
              <a:t>Will the compost level get lower or will it get higher?</a:t>
            </a:r>
          </a:p>
          <a:p>
            <a:r>
              <a:rPr lang="en-US" dirty="0"/>
              <a:t>Write your answer down. This is your </a:t>
            </a:r>
            <a:r>
              <a:rPr lang="en-US" u="sng" dirty="0"/>
              <a:t>hypothesis</a:t>
            </a:r>
            <a:r>
              <a:rPr lang="en-US" dirty="0"/>
              <a:t>. Over the next 30 days</a:t>
            </a:r>
          </a:p>
          <a:p>
            <a:r>
              <a:rPr lang="en-US" dirty="0"/>
              <a:t>You will be </a:t>
            </a:r>
            <a:r>
              <a:rPr lang="en-US" u="sng" dirty="0"/>
              <a:t>observing</a:t>
            </a:r>
            <a:r>
              <a:rPr lang="en-US" dirty="0"/>
              <a:t> to see what will happen.</a:t>
            </a:r>
          </a:p>
          <a:p>
            <a:endParaRPr lang="en-US" dirty="0"/>
          </a:p>
        </p:txBody>
      </p:sp>
      <p:cxnSp>
        <p:nvCxnSpPr>
          <p:cNvPr id="6" name="Straight Arrow Connector 5">
            <a:extLst>
              <a:ext uri="{FF2B5EF4-FFF2-40B4-BE49-F238E27FC236}">
                <a16:creationId xmlns:a16="http://schemas.microsoft.com/office/drawing/2014/main" id="{6B1B4DAB-B97C-4740-BDFF-E027B94B5AA2}"/>
              </a:ext>
            </a:extLst>
          </p:cNvPr>
          <p:cNvCxnSpPr>
            <a:cxnSpLocks/>
          </p:cNvCxnSpPr>
          <p:nvPr/>
        </p:nvCxnSpPr>
        <p:spPr>
          <a:xfrm flipH="1" flipV="1">
            <a:off x="2080726" y="2884223"/>
            <a:ext cx="1782147" cy="2005018"/>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3948621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B359C0-831C-4862-94BE-C4552046A09A}"/>
              </a:ext>
            </a:extLst>
          </p:cNvPr>
          <p:cNvSpPr txBox="1"/>
          <p:nvPr/>
        </p:nvSpPr>
        <p:spPr>
          <a:xfrm>
            <a:off x="975264" y="1033300"/>
            <a:ext cx="9704323" cy="3693319"/>
          </a:xfrm>
          <a:prstGeom prst="rect">
            <a:avLst/>
          </a:prstGeom>
          <a:noFill/>
        </p:spPr>
        <p:txBody>
          <a:bodyPr wrap="none" rtlCol="0">
            <a:spAutoFit/>
          </a:bodyPr>
          <a:lstStyle/>
          <a:p>
            <a:r>
              <a:rPr lang="en-US" b="1" dirty="0"/>
              <a:t>Start a journal</a:t>
            </a:r>
            <a:r>
              <a:rPr lang="en-US" dirty="0"/>
              <a:t>. Write today’s date. Beside it write Windowsill Composter set up.</a:t>
            </a:r>
          </a:p>
          <a:p>
            <a:endParaRPr lang="en-US" dirty="0"/>
          </a:p>
          <a:p>
            <a:r>
              <a:rPr lang="en-US" dirty="0"/>
              <a:t>Write the dates for the next 30 days. This will help remind you to check your composter.</a:t>
            </a:r>
          </a:p>
          <a:p>
            <a:endParaRPr lang="en-US" dirty="0"/>
          </a:p>
          <a:p>
            <a:r>
              <a:rPr lang="en-US" dirty="0"/>
              <a:t>Each time you mix it note by the date what changes you are noticing.</a:t>
            </a:r>
          </a:p>
          <a:p>
            <a:endParaRPr lang="en-US" dirty="0"/>
          </a:p>
          <a:p>
            <a:r>
              <a:rPr lang="en-US" dirty="0"/>
              <a:t>When do you notice the first changes? Do you see water condensing in the bottle? Where?</a:t>
            </a:r>
          </a:p>
          <a:p>
            <a:endParaRPr lang="en-US" dirty="0"/>
          </a:p>
          <a:p>
            <a:r>
              <a:rPr lang="en-US" dirty="0"/>
              <a:t>When you don’t see moisture on the sides, this may be a sign you need to unscrew the cap and spray </a:t>
            </a:r>
          </a:p>
          <a:p>
            <a:r>
              <a:rPr lang="en-US" dirty="0"/>
              <a:t>more water in it.</a:t>
            </a:r>
          </a:p>
          <a:p>
            <a:endParaRPr lang="en-US" dirty="0"/>
          </a:p>
          <a:p>
            <a:r>
              <a:rPr lang="en-US" u="sng" dirty="0"/>
              <a:t>Do Not</a:t>
            </a:r>
            <a:r>
              <a:rPr lang="en-US" dirty="0"/>
              <a:t> get it too wet. If you notice water in the bottom, unscrew the cap. Let it air for a day or two.</a:t>
            </a:r>
          </a:p>
          <a:p>
            <a:r>
              <a:rPr lang="en-US" dirty="0"/>
              <a:t>Remember to screw the cap back on before you roll the composter. </a:t>
            </a:r>
          </a:p>
        </p:txBody>
      </p:sp>
    </p:spTree>
    <p:extLst>
      <p:ext uri="{BB962C8B-B14F-4D97-AF65-F5344CB8AC3E}">
        <p14:creationId xmlns:p14="http://schemas.microsoft.com/office/powerpoint/2010/main" val="36331223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E0FDA2F-BB8B-4898-AEDD-BDDAB03179BE}"/>
              </a:ext>
            </a:extLst>
          </p:cNvPr>
          <p:cNvSpPr txBox="1"/>
          <p:nvPr/>
        </p:nvSpPr>
        <p:spPr>
          <a:xfrm>
            <a:off x="2552351" y="1110541"/>
            <a:ext cx="6094602" cy="4801314"/>
          </a:xfrm>
          <a:prstGeom prst="rect">
            <a:avLst/>
          </a:prstGeom>
          <a:noFill/>
        </p:spPr>
        <p:txBody>
          <a:bodyPr wrap="square">
            <a:spAutoFit/>
          </a:bodyPr>
          <a:lstStyle/>
          <a:p>
            <a:r>
              <a:rPr lang="en-US" dirty="0"/>
              <a:t>When you can no longer see anything except soil, you are ready to use the compost. </a:t>
            </a:r>
          </a:p>
          <a:p>
            <a:endParaRPr lang="en-US" dirty="0"/>
          </a:p>
          <a:p>
            <a:r>
              <a:rPr lang="en-US" b="1" dirty="0"/>
              <a:t>Note the level of the compost</a:t>
            </a:r>
            <a:r>
              <a:rPr lang="en-US" dirty="0"/>
              <a:t>. Is it lower or higher than the mark where you began. Was your hypothesis </a:t>
            </a:r>
          </a:p>
          <a:p>
            <a:r>
              <a:rPr lang="en-US" dirty="0"/>
              <a:t>Correct? What did you learn from this experiment?</a:t>
            </a:r>
          </a:p>
          <a:p>
            <a:endParaRPr lang="en-US" dirty="0"/>
          </a:p>
          <a:p>
            <a:pPr algn="ctr"/>
            <a:r>
              <a:rPr lang="en-US" u="sng" dirty="0"/>
              <a:t>This is the End of your first experiment.</a:t>
            </a:r>
          </a:p>
          <a:p>
            <a:endParaRPr lang="en-US" dirty="0"/>
          </a:p>
          <a:p>
            <a:r>
              <a:rPr lang="en-US" dirty="0"/>
              <a:t>Mix the compost with some potting soil and plant a seed or plant in it. Plant a seed or plant in just the potting soil. </a:t>
            </a:r>
          </a:p>
          <a:p>
            <a:r>
              <a:rPr lang="en-US" dirty="0"/>
              <a:t>Compare the two. You are beginning a new experiment!</a:t>
            </a:r>
          </a:p>
          <a:p>
            <a:endParaRPr lang="en-US" dirty="0"/>
          </a:p>
          <a:p>
            <a:r>
              <a:rPr lang="en-US" dirty="0"/>
              <a:t>Which is going to grow the best? What do you think is going to happen? This is a new hypothesis! </a:t>
            </a:r>
          </a:p>
          <a:p>
            <a:endParaRPr lang="en-US" dirty="0"/>
          </a:p>
          <a:p>
            <a:r>
              <a:rPr lang="en-US" dirty="0"/>
              <a:t>Science is exploring how things work.</a:t>
            </a:r>
          </a:p>
        </p:txBody>
      </p:sp>
    </p:spTree>
    <p:extLst>
      <p:ext uri="{BB962C8B-B14F-4D97-AF65-F5344CB8AC3E}">
        <p14:creationId xmlns:p14="http://schemas.microsoft.com/office/powerpoint/2010/main" val="24218677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0A5F8E8-E15C-458B-9392-5043B9EF4CFE}"/>
              </a:ext>
            </a:extLst>
          </p:cNvPr>
          <p:cNvSpPr txBox="1"/>
          <p:nvPr/>
        </p:nvSpPr>
        <p:spPr>
          <a:xfrm>
            <a:off x="3144416" y="1720840"/>
            <a:ext cx="6555000" cy="4801314"/>
          </a:xfrm>
          <a:prstGeom prst="rect">
            <a:avLst/>
          </a:prstGeom>
          <a:noFill/>
        </p:spPr>
        <p:txBody>
          <a:bodyPr wrap="none" rtlCol="0">
            <a:spAutoFit/>
          </a:bodyPr>
          <a:lstStyle/>
          <a:p>
            <a:r>
              <a:rPr lang="en-US" b="1" dirty="0"/>
              <a:t>Materials:</a:t>
            </a:r>
          </a:p>
          <a:p>
            <a:r>
              <a:rPr lang="en-US" dirty="0"/>
              <a:t>	2 Liter Soda Bottle </a:t>
            </a:r>
            <a:r>
              <a:rPr lang="en-US" b="1" dirty="0"/>
              <a:t>with cap</a:t>
            </a:r>
          </a:p>
          <a:p>
            <a:r>
              <a:rPr lang="en-US" dirty="0"/>
              <a:t>                     </a:t>
            </a:r>
            <a:r>
              <a:rPr lang="en-US" b="1" dirty="0"/>
              <a:t>(</a:t>
            </a:r>
            <a:r>
              <a:rPr lang="en-US" dirty="0"/>
              <a:t>a smaller bottle may be used, but you must</a:t>
            </a:r>
          </a:p>
          <a:p>
            <a:r>
              <a:rPr lang="en-US" dirty="0"/>
              <a:t>                       decrease the amounts of the contents.</a:t>
            </a:r>
            <a:r>
              <a:rPr lang="en-US" b="1" dirty="0"/>
              <a:t>)</a:t>
            </a:r>
          </a:p>
          <a:p>
            <a:r>
              <a:rPr lang="en-US" dirty="0"/>
              <a:t>	scissors – to cut the bottle</a:t>
            </a:r>
          </a:p>
          <a:p>
            <a:r>
              <a:rPr lang="en-US" dirty="0"/>
              <a:t>	Measuring scoop or cup</a:t>
            </a:r>
          </a:p>
          <a:p>
            <a:r>
              <a:rPr lang="en-US" dirty="0"/>
              <a:t>                  Laundry Powder (dry measure) scoop or cup </a:t>
            </a:r>
          </a:p>
          <a:p>
            <a:r>
              <a:rPr lang="en-US" dirty="0"/>
              <a:t>	</a:t>
            </a:r>
            <a:r>
              <a:rPr lang="en-US" b="1" dirty="0"/>
              <a:t>(</a:t>
            </a:r>
            <a:r>
              <a:rPr lang="en-US" b="1" dirty="0">
                <a:solidFill>
                  <a:schemeClr val="accent6">
                    <a:lumMod val="75000"/>
                  </a:schemeClr>
                </a:solidFill>
              </a:rPr>
              <a:t>Nitrogen = green</a:t>
            </a:r>
            <a:r>
              <a:rPr lang="en-US" b="1" dirty="0"/>
              <a:t>)</a:t>
            </a:r>
          </a:p>
          <a:p>
            <a:r>
              <a:rPr lang="en-US" dirty="0"/>
              <a:t>                          </a:t>
            </a:r>
            <a:r>
              <a:rPr lang="en-US" b="1" dirty="0">
                <a:solidFill>
                  <a:schemeClr val="accent6">
                    <a:lumMod val="60000"/>
                    <a:lumOff val="40000"/>
                  </a:schemeClr>
                </a:solidFill>
              </a:rPr>
              <a:t>Grass Clippings </a:t>
            </a:r>
            <a:r>
              <a:rPr lang="en-US" b="1" dirty="0"/>
              <a:t>(</a:t>
            </a:r>
            <a:r>
              <a:rPr lang="en-US" b="1" dirty="0">
                <a:solidFill>
                  <a:schemeClr val="accent6">
                    <a:lumMod val="60000"/>
                    <a:lumOff val="40000"/>
                  </a:schemeClr>
                </a:solidFill>
              </a:rPr>
              <a:t>1 cup</a:t>
            </a:r>
            <a:r>
              <a:rPr lang="en-US" b="1" dirty="0"/>
              <a:t>)</a:t>
            </a:r>
            <a:r>
              <a:rPr lang="en-US" b="1" dirty="0">
                <a:solidFill>
                  <a:schemeClr val="accent6">
                    <a:lumMod val="60000"/>
                    <a:lumOff val="40000"/>
                  </a:schemeClr>
                </a:solidFill>
              </a:rPr>
              <a:t>, </a:t>
            </a:r>
          </a:p>
          <a:p>
            <a:r>
              <a:rPr lang="en-US" b="1" dirty="0">
                <a:solidFill>
                  <a:schemeClr val="accent6">
                    <a:lumMod val="60000"/>
                    <a:lumOff val="40000"/>
                  </a:schemeClr>
                </a:solidFill>
              </a:rPr>
              <a:t>                          Leaves, Fruit and Vegetable Waste </a:t>
            </a:r>
            <a:r>
              <a:rPr lang="en-US" b="1" dirty="0"/>
              <a:t>(</a:t>
            </a:r>
            <a:r>
              <a:rPr lang="en-US" b="1" dirty="0">
                <a:solidFill>
                  <a:schemeClr val="accent6">
                    <a:lumMod val="60000"/>
                    <a:lumOff val="40000"/>
                  </a:schemeClr>
                </a:solidFill>
              </a:rPr>
              <a:t>2 cups</a:t>
            </a:r>
            <a:r>
              <a:rPr lang="en-US" b="1" dirty="0"/>
              <a:t>) = </a:t>
            </a:r>
            <a:r>
              <a:rPr lang="en-US" b="1" dirty="0">
                <a:solidFill>
                  <a:schemeClr val="accent6">
                    <a:lumMod val="60000"/>
                    <a:lumOff val="40000"/>
                  </a:schemeClr>
                </a:solidFill>
              </a:rPr>
              <a:t>3 parts </a:t>
            </a:r>
          </a:p>
          <a:p>
            <a:r>
              <a:rPr lang="en-US" dirty="0"/>
              <a:t>	(</a:t>
            </a:r>
            <a:r>
              <a:rPr lang="en-US" b="1" dirty="0">
                <a:solidFill>
                  <a:schemeClr val="accent4">
                    <a:lumMod val="75000"/>
                  </a:schemeClr>
                </a:solidFill>
              </a:rPr>
              <a:t>Carbon=Brown</a:t>
            </a:r>
            <a:r>
              <a:rPr lang="en-US" dirty="0"/>
              <a:t>)</a:t>
            </a:r>
          </a:p>
          <a:p>
            <a:r>
              <a:rPr lang="en-US" dirty="0"/>
              <a:t>                          </a:t>
            </a:r>
            <a:r>
              <a:rPr lang="en-US" b="1" dirty="0">
                <a:solidFill>
                  <a:schemeClr val="accent4">
                    <a:lumMod val="75000"/>
                  </a:schemeClr>
                </a:solidFill>
              </a:rPr>
              <a:t>Shredded Newspaper </a:t>
            </a:r>
            <a:r>
              <a:rPr lang="en-US" b="1" dirty="0"/>
              <a:t>(</a:t>
            </a:r>
            <a:r>
              <a:rPr lang="en-US" b="1" dirty="0">
                <a:solidFill>
                  <a:schemeClr val="accent4">
                    <a:lumMod val="75000"/>
                  </a:schemeClr>
                </a:solidFill>
              </a:rPr>
              <a:t>1 cup</a:t>
            </a:r>
            <a:r>
              <a:rPr lang="en-US" b="1" dirty="0"/>
              <a:t>)</a:t>
            </a:r>
            <a:r>
              <a:rPr lang="en-US" b="1" dirty="0">
                <a:solidFill>
                  <a:schemeClr val="accent4">
                    <a:lumMod val="75000"/>
                  </a:schemeClr>
                </a:solidFill>
              </a:rPr>
              <a:t> </a:t>
            </a:r>
            <a:r>
              <a:rPr lang="en-US" b="1" dirty="0"/>
              <a:t>=</a:t>
            </a:r>
            <a:r>
              <a:rPr lang="en-US" b="1" dirty="0">
                <a:solidFill>
                  <a:schemeClr val="accent4">
                    <a:lumMod val="75000"/>
                  </a:schemeClr>
                </a:solidFill>
              </a:rPr>
              <a:t> 1 part</a:t>
            </a:r>
          </a:p>
          <a:p>
            <a:r>
              <a:rPr lang="en-US" b="1" dirty="0">
                <a:solidFill>
                  <a:schemeClr val="accent4">
                    <a:lumMod val="75000"/>
                  </a:schemeClr>
                </a:solidFill>
              </a:rPr>
              <a:t>	</a:t>
            </a:r>
            <a:r>
              <a:rPr lang="en-US" dirty="0"/>
              <a:t>	Spray Bottle with water</a:t>
            </a:r>
          </a:p>
          <a:p>
            <a:r>
              <a:rPr lang="en-US" dirty="0"/>
              <a:t>	Plastic spoons</a:t>
            </a:r>
          </a:p>
          <a:p>
            <a:r>
              <a:rPr lang="en-US" dirty="0"/>
              <a:t>	Duct Tape</a:t>
            </a:r>
          </a:p>
          <a:p>
            <a:r>
              <a:rPr lang="en-US" dirty="0"/>
              <a:t>	Magic Marker – Black or Red</a:t>
            </a:r>
          </a:p>
          <a:p>
            <a:r>
              <a:rPr lang="en-US" b="1" dirty="0">
                <a:solidFill>
                  <a:schemeClr val="accent4">
                    <a:lumMod val="75000"/>
                  </a:schemeClr>
                </a:solidFill>
              </a:rPr>
              <a:t>	</a:t>
            </a:r>
          </a:p>
        </p:txBody>
      </p:sp>
    </p:spTree>
    <p:extLst>
      <p:ext uri="{BB962C8B-B14F-4D97-AF65-F5344CB8AC3E}">
        <p14:creationId xmlns:p14="http://schemas.microsoft.com/office/powerpoint/2010/main" val="19631007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CE03B-4796-41AB-A6ED-BF7E63E8E12F}"/>
              </a:ext>
            </a:extLst>
          </p:cNvPr>
          <p:cNvSpPr>
            <a:spLocks noGrp="1"/>
          </p:cNvSpPr>
          <p:nvPr>
            <p:ph type="title"/>
          </p:nvPr>
        </p:nvSpPr>
        <p:spPr>
          <a:solidFill>
            <a:schemeClr val="accent6">
              <a:lumMod val="60000"/>
              <a:lumOff val="40000"/>
            </a:schemeClr>
          </a:solidFill>
        </p:spPr>
        <p:txBody>
          <a:bodyPr/>
          <a:lstStyle/>
          <a:p>
            <a:pPr algn="ctr"/>
            <a:r>
              <a:rPr lang="en-US" b="1" dirty="0"/>
              <a:t>*Preparing the Bottle</a:t>
            </a:r>
            <a:br>
              <a:rPr lang="en-US" b="1" dirty="0"/>
            </a:br>
            <a:r>
              <a:rPr lang="en-US" sz="2000" b="1" dirty="0">
                <a:highlight>
                  <a:srgbClr val="FFFF00"/>
                </a:highlight>
              </a:rPr>
              <a:t>(Parents you may need to help with this part.)</a:t>
            </a:r>
            <a:endParaRPr lang="en-US" b="1" dirty="0">
              <a:highlight>
                <a:srgbClr val="FFFF00"/>
              </a:highlight>
            </a:endParaRPr>
          </a:p>
        </p:txBody>
      </p:sp>
    </p:spTree>
    <p:extLst>
      <p:ext uri="{BB962C8B-B14F-4D97-AF65-F5344CB8AC3E}">
        <p14:creationId xmlns:p14="http://schemas.microsoft.com/office/powerpoint/2010/main" val="18489855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EA9175-6638-4FE1-81C5-72A6A634781B}"/>
              </a:ext>
            </a:extLst>
          </p:cNvPr>
          <p:cNvSpPr txBox="1"/>
          <p:nvPr/>
        </p:nvSpPr>
        <p:spPr>
          <a:xfrm>
            <a:off x="3685592" y="1558212"/>
            <a:ext cx="6633354" cy="3970318"/>
          </a:xfrm>
          <a:prstGeom prst="rect">
            <a:avLst/>
          </a:prstGeom>
          <a:noFill/>
        </p:spPr>
        <p:txBody>
          <a:bodyPr wrap="none" rtlCol="0">
            <a:spAutoFit/>
          </a:bodyPr>
          <a:lstStyle/>
          <a:p>
            <a:r>
              <a:rPr lang="en-US" dirty="0"/>
              <a:t>*</a:t>
            </a:r>
            <a:r>
              <a:rPr lang="en-US" dirty="0">
                <a:highlight>
                  <a:srgbClr val="FFFF00"/>
                </a:highlight>
              </a:rPr>
              <a:t>Remove the label</a:t>
            </a:r>
            <a:r>
              <a:rPr lang="en-US" dirty="0"/>
              <a:t>.</a:t>
            </a:r>
          </a:p>
          <a:p>
            <a:r>
              <a:rPr lang="en-US" dirty="0"/>
              <a:t>	Cut the label in the front from top to bottom.</a:t>
            </a:r>
          </a:p>
          <a:p>
            <a:r>
              <a:rPr lang="en-US" dirty="0"/>
              <a:t>	Pull the two pieces to the back, then off with a </a:t>
            </a:r>
          </a:p>
          <a:p>
            <a:r>
              <a:rPr lang="en-US" dirty="0"/>
              <a:t>                  downward motion.</a:t>
            </a:r>
          </a:p>
          <a:p>
            <a:endParaRPr lang="en-US" dirty="0"/>
          </a:p>
          <a:p>
            <a:r>
              <a:rPr lang="en-US" dirty="0"/>
              <a:t>With cap on the bottle, locate the area where the sides of the bottle </a:t>
            </a:r>
          </a:p>
          <a:p>
            <a:r>
              <a:rPr lang="en-US" dirty="0"/>
              <a:t>become straight. </a:t>
            </a:r>
          </a:p>
          <a:p>
            <a:r>
              <a:rPr lang="en-US" u="sng" dirty="0"/>
              <a:t>Do not cut the top of the bottle off</a:t>
            </a:r>
            <a:r>
              <a:rPr lang="en-US" dirty="0"/>
              <a:t>. </a:t>
            </a:r>
          </a:p>
          <a:p>
            <a:r>
              <a:rPr lang="en-US" dirty="0">
                <a:highlight>
                  <a:srgbClr val="FFFF00"/>
                </a:highlight>
              </a:rPr>
              <a:t>*</a:t>
            </a:r>
            <a:r>
              <a:rPr lang="en-US" dirty="0"/>
              <a:t> You are going to leave a one-inch hinge in the back. </a:t>
            </a:r>
          </a:p>
          <a:p>
            <a:r>
              <a:rPr lang="en-US" dirty="0"/>
              <a:t>Start in the front. </a:t>
            </a:r>
            <a:r>
              <a:rPr lang="en-US" dirty="0">
                <a:highlight>
                  <a:srgbClr val="FFFF00"/>
                </a:highlight>
              </a:rPr>
              <a:t>Make a cut </a:t>
            </a:r>
            <a:r>
              <a:rPr lang="en-US" dirty="0"/>
              <a:t>to ½ inch from the back. </a:t>
            </a:r>
          </a:p>
          <a:p>
            <a:r>
              <a:rPr lang="en-US" dirty="0">
                <a:highlight>
                  <a:srgbClr val="FFFF00"/>
                </a:highlight>
              </a:rPr>
              <a:t>Make a second cut </a:t>
            </a:r>
            <a:r>
              <a:rPr lang="en-US" dirty="0"/>
              <a:t>from the front to within a ½ inch from the back . </a:t>
            </a:r>
          </a:p>
          <a:p>
            <a:r>
              <a:rPr lang="en-US" dirty="0"/>
              <a:t>Bend the top back.</a:t>
            </a:r>
          </a:p>
          <a:p>
            <a:endParaRPr lang="en-US" dirty="0"/>
          </a:p>
          <a:p>
            <a:r>
              <a:rPr lang="en-US" dirty="0">
                <a:highlight>
                  <a:srgbClr val="FFFF00"/>
                </a:highlight>
              </a:rPr>
              <a:t>* Parents – you may need to help with this part!</a:t>
            </a:r>
          </a:p>
        </p:txBody>
      </p:sp>
      <p:pic>
        <p:nvPicPr>
          <p:cNvPr id="4" name="Picture 3" descr="An empty plastic bottle&#10;&#10;Description automatically generated">
            <a:extLst>
              <a:ext uri="{FF2B5EF4-FFF2-40B4-BE49-F238E27FC236}">
                <a16:creationId xmlns:a16="http://schemas.microsoft.com/office/drawing/2014/main" id="{A142EC28-2536-42D9-8074-8AF03B40A7DA}"/>
              </a:ext>
            </a:extLst>
          </p:cNvPr>
          <p:cNvPicPr>
            <a:picLocks noChangeAspect="1"/>
          </p:cNvPicPr>
          <p:nvPr/>
        </p:nvPicPr>
        <p:blipFill rotWithShape="1">
          <a:blip r:embed="rId2">
            <a:extLst>
              <a:ext uri="{28A0092B-C50C-407E-A947-70E740481C1C}">
                <a14:useLocalDpi xmlns:a14="http://schemas.microsoft.com/office/drawing/2010/main" val="0"/>
              </a:ext>
            </a:extLst>
          </a:blip>
          <a:srcRect l="30673" t="16235" r="26575" b="25872"/>
          <a:stretch/>
        </p:blipFill>
        <p:spPr>
          <a:xfrm>
            <a:off x="952040" y="1062443"/>
            <a:ext cx="1366077" cy="1387410"/>
          </a:xfrm>
          <a:prstGeom prst="rect">
            <a:avLst/>
          </a:prstGeom>
        </p:spPr>
      </p:pic>
      <p:pic>
        <p:nvPicPr>
          <p:cNvPr id="6" name="Picture 5" descr="A picture containing small, sitting, food, open&#10;&#10;Description automatically generated">
            <a:extLst>
              <a:ext uri="{FF2B5EF4-FFF2-40B4-BE49-F238E27FC236}">
                <a16:creationId xmlns:a16="http://schemas.microsoft.com/office/drawing/2014/main" id="{1DD18D4A-070C-4A06-A536-E53F27E7A4BE}"/>
              </a:ext>
            </a:extLst>
          </p:cNvPr>
          <p:cNvPicPr>
            <a:picLocks noChangeAspect="1"/>
          </p:cNvPicPr>
          <p:nvPr/>
        </p:nvPicPr>
        <p:blipFill rotWithShape="1">
          <a:blip r:embed="rId3">
            <a:extLst>
              <a:ext uri="{28A0092B-C50C-407E-A947-70E740481C1C}">
                <a14:useLocalDpi xmlns:a14="http://schemas.microsoft.com/office/drawing/2010/main" val="0"/>
              </a:ext>
            </a:extLst>
          </a:blip>
          <a:srcRect l="21222" t="12215" r="26301" b="28254"/>
          <a:stretch/>
        </p:blipFill>
        <p:spPr>
          <a:xfrm rot="16200000">
            <a:off x="1216134" y="2831916"/>
            <a:ext cx="1005671" cy="855641"/>
          </a:xfrm>
          <a:prstGeom prst="rect">
            <a:avLst/>
          </a:prstGeom>
        </p:spPr>
      </p:pic>
      <p:pic>
        <p:nvPicPr>
          <p:cNvPr id="8" name="Picture 7" descr="A glass of water on a table&#10;&#10;Description automatically generated">
            <a:extLst>
              <a:ext uri="{FF2B5EF4-FFF2-40B4-BE49-F238E27FC236}">
                <a16:creationId xmlns:a16="http://schemas.microsoft.com/office/drawing/2014/main" id="{20756585-201D-4B6E-B098-610E9581C485}"/>
              </a:ext>
            </a:extLst>
          </p:cNvPr>
          <p:cNvPicPr>
            <a:picLocks noChangeAspect="1"/>
          </p:cNvPicPr>
          <p:nvPr/>
        </p:nvPicPr>
        <p:blipFill rotWithShape="1">
          <a:blip r:embed="rId4">
            <a:extLst>
              <a:ext uri="{28A0092B-C50C-407E-A947-70E740481C1C}">
                <a14:useLocalDpi xmlns:a14="http://schemas.microsoft.com/office/drawing/2010/main" val="0"/>
              </a:ext>
            </a:extLst>
          </a:blip>
          <a:srcRect l="13890" r="17584" b="15352"/>
          <a:stretch/>
        </p:blipFill>
        <p:spPr>
          <a:xfrm>
            <a:off x="646885" y="4101099"/>
            <a:ext cx="1976389" cy="1831027"/>
          </a:xfrm>
          <a:prstGeom prst="rect">
            <a:avLst/>
          </a:prstGeom>
        </p:spPr>
      </p:pic>
    </p:spTree>
    <p:extLst>
      <p:ext uri="{BB962C8B-B14F-4D97-AF65-F5344CB8AC3E}">
        <p14:creationId xmlns:p14="http://schemas.microsoft.com/office/powerpoint/2010/main" val="169622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indoor, sitting, table, brown&#10;&#10;Description automatically generated">
            <a:extLst>
              <a:ext uri="{FF2B5EF4-FFF2-40B4-BE49-F238E27FC236}">
                <a16:creationId xmlns:a16="http://schemas.microsoft.com/office/drawing/2014/main" id="{E1D55FD8-E38F-4837-9C55-913547618C8A}"/>
              </a:ext>
            </a:extLst>
          </p:cNvPr>
          <p:cNvPicPr>
            <a:picLocks noChangeAspect="1"/>
          </p:cNvPicPr>
          <p:nvPr/>
        </p:nvPicPr>
        <p:blipFill rotWithShape="1">
          <a:blip r:embed="rId2">
            <a:extLst>
              <a:ext uri="{28A0092B-C50C-407E-A947-70E740481C1C}">
                <a14:useLocalDpi xmlns:a14="http://schemas.microsoft.com/office/drawing/2010/main" val="0"/>
              </a:ext>
            </a:extLst>
          </a:blip>
          <a:srcRect l="28130" t="24490" r="26360" b="38231"/>
          <a:stretch/>
        </p:blipFill>
        <p:spPr>
          <a:xfrm>
            <a:off x="931407" y="434466"/>
            <a:ext cx="2911399" cy="1788617"/>
          </a:xfrm>
          <a:prstGeom prst="rect">
            <a:avLst/>
          </a:prstGeom>
        </p:spPr>
      </p:pic>
      <p:sp>
        <p:nvSpPr>
          <p:cNvPr id="4" name="TextBox 3">
            <a:extLst>
              <a:ext uri="{FF2B5EF4-FFF2-40B4-BE49-F238E27FC236}">
                <a16:creationId xmlns:a16="http://schemas.microsoft.com/office/drawing/2014/main" id="{A5919728-F4C2-4CCD-927B-C579AED6D8BE}"/>
              </a:ext>
            </a:extLst>
          </p:cNvPr>
          <p:cNvSpPr txBox="1"/>
          <p:nvPr/>
        </p:nvSpPr>
        <p:spPr>
          <a:xfrm>
            <a:off x="2002561" y="2788146"/>
            <a:ext cx="6640506" cy="3416320"/>
          </a:xfrm>
          <a:prstGeom prst="rect">
            <a:avLst/>
          </a:prstGeom>
          <a:noFill/>
        </p:spPr>
        <p:txBody>
          <a:bodyPr wrap="square">
            <a:spAutoFit/>
          </a:bodyPr>
          <a:lstStyle/>
          <a:p>
            <a:r>
              <a:rPr lang="en-US" sz="1800" b="1" dirty="0">
                <a:highlight>
                  <a:srgbClr val="FFFF00"/>
                </a:highlight>
              </a:rPr>
              <a:t>How to Make a Measuring </a:t>
            </a:r>
            <a:r>
              <a:rPr lang="en-US" b="1" dirty="0">
                <a:highlight>
                  <a:srgbClr val="FFFF00"/>
                </a:highlight>
              </a:rPr>
              <a:t>D</a:t>
            </a:r>
            <a:r>
              <a:rPr lang="en-US" sz="1800" b="1" dirty="0">
                <a:highlight>
                  <a:srgbClr val="FFFF00"/>
                </a:highlight>
              </a:rPr>
              <a:t>evice</a:t>
            </a:r>
          </a:p>
          <a:p>
            <a:r>
              <a:rPr lang="en-US" sz="1800" b="1" dirty="0"/>
              <a:t>                </a:t>
            </a:r>
            <a:r>
              <a:rPr lang="en-US" sz="1800" b="1" dirty="0">
                <a:highlight>
                  <a:srgbClr val="FFFF00"/>
                </a:highlight>
              </a:rPr>
              <a:t>from Materials </a:t>
            </a:r>
            <a:r>
              <a:rPr lang="en-US" b="1" dirty="0">
                <a:highlight>
                  <a:srgbClr val="FFFF00"/>
                </a:highlight>
              </a:rPr>
              <a:t>F</a:t>
            </a:r>
            <a:r>
              <a:rPr lang="en-US" sz="1800" b="1" dirty="0">
                <a:highlight>
                  <a:srgbClr val="FFFF00"/>
                </a:highlight>
              </a:rPr>
              <a:t>ound </a:t>
            </a:r>
            <a:r>
              <a:rPr lang="en-US" b="1" dirty="0">
                <a:highlight>
                  <a:srgbClr val="FFFF00"/>
                </a:highlight>
              </a:rPr>
              <a:t>A</a:t>
            </a:r>
            <a:r>
              <a:rPr lang="en-US" sz="1800" b="1" dirty="0">
                <a:highlight>
                  <a:srgbClr val="FFFF00"/>
                </a:highlight>
              </a:rPr>
              <a:t>round the </a:t>
            </a:r>
            <a:r>
              <a:rPr lang="en-US" b="1" dirty="0">
                <a:highlight>
                  <a:srgbClr val="FFFF00"/>
                </a:highlight>
              </a:rPr>
              <a:t>H</a:t>
            </a:r>
            <a:r>
              <a:rPr lang="en-US" sz="1800" b="1" dirty="0">
                <a:highlight>
                  <a:srgbClr val="FFFF00"/>
                </a:highlight>
              </a:rPr>
              <a:t>ouse</a:t>
            </a:r>
            <a:br>
              <a:rPr lang="en-US" sz="1800" dirty="0"/>
            </a:br>
            <a:r>
              <a:rPr lang="en-US" sz="1800" dirty="0"/>
              <a:t>Locate measuring cups.</a:t>
            </a:r>
            <a:br>
              <a:rPr lang="en-US" sz="1800" dirty="0"/>
            </a:br>
            <a:r>
              <a:rPr lang="en-US" sz="1800" dirty="0"/>
              <a:t>Locate a laundry powder cup.</a:t>
            </a:r>
            <a:br>
              <a:rPr lang="en-US" sz="1800" dirty="0"/>
            </a:br>
            <a:r>
              <a:rPr lang="en-US" sz="1800" dirty="0"/>
              <a:t>How much does the laundry powder cup hold?</a:t>
            </a:r>
            <a:br>
              <a:rPr lang="en-US" sz="1800" dirty="0"/>
            </a:br>
            <a:r>
              <a:rPr lang="en-US" sz="1800" dirty="0"/>
              <a:t>* Make sure the cups you are using are for solid measure.</a:t>
            </a:r>
            <a:br>
              <a:rPr lang="en-US" sz="1800" dirty="0"/>
            </a:br>
            <a:r>
              <a:rPr lang="en-US" sz="1800" b="1" dirty="0"/>
              <a:t>Does it have a pour spout? If it does, it is for liquid measure.</a:t>
            </a:r>
          </a:p>
          <a:p>
            <a:r>
              <a:rPr lang="en-US" b="1" dirty="0"/>
              <a:t>The </a:t>
            </a:r>
            <a:r>
              <a:rPr lang="en-US" b="1" u="sng" dirty="0"/>
              <a:t>cups shown </a:t>
            </a:r>
            <a:r>
              <a:rPr lang="en-US" b="1" dirty="0"/>
              <a:t>do not have a spout, they </a:t>
            </a:r>
            <a:r>
              <a:rPr lang="en-US" b="1" u="sng" dirty="0"/>
              <a:t>are for solid measure</a:t>
            </a:r>
            <a:r>
              <a:rPr lang="en-US" b="1" dirty="0"/>
              <a:t>.</a:t>
            </a:r>
            <a:br>
              <a:rPr lang="en-US" sz="1800" b="1" dirty="0"/>
            </a:br>
            <a:r>
              <a:rPr lang="en-US" sz="1800" dirty="0"/>
              <a:t>Using </a:t>
            </a:r>
            <a:r>
              <a:rPr lang="en-US" dirty="0"/>
              <a:t>baking soda measure ½ cup and pour into the unknown cup.</a:t>
            </a:r>
          </a:p>
          <a:p>
            <a:r>
              <a:rPr lang="en-US" dirty="0"/>
              <a:t>Mark where the known quantity is on the cup. You now have a device that may be used to measure a ½ cup. It is best if it will completely fill the cup to the top.</a:t>
            </a:r>
          </a:p>
        </p:txBody>
      </p:sp>
      <p:cxnSp>
        <p:nvCxnSpPr>
          <p:cNvPr id="6" name="Straight Arrow Connector 5">
            <a:extLst>
              <a:ext uri="{FF2B5EF4-FFF2-40B4-BE49-F238E27FC236}">
                <a16:creationId xmlns:a16="http://schemas.microsoft.com/office/drawing/2014/main" id="{788896CA-1851-4706-8126-7F8C8B665D9C}"/>
              </a:ext>
            </a:extLst>
          </p:cNvPr>
          <p:cNvCxnSpPr>
            <a:cxnSpLocks/>
          </p:cNvCxnSpPr>
          <p:nvPr/>
        </p:nvCxnSpPr>
        <p:spPr>
          <a:xfrm flipH="1" flipV="1">
            <a:off x="2835965" y="677172"/>
            <a:ext cx="1836703" cy="37589"/>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0588343E-82C6-46B4-A8E9-BA4B6A01F511}"/>
              </a:ext>
            </a:extLst>
          </p:cNvPr>
          <p:cNvCxnSpPr>
            <a:cxnSpLocks/>
          </p:cNvCxnSpPr>
          <p:nvPr/>
        </p:nvCxnSpPr>
        <p:spPr>
          <a:xfrm flipH="1" flipV="1">
            <a:off x="2339615" y="1518256"/>
            <a:ext cx="2983199" cy="704402"/>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3870A95-A08C-4F60-A9A0-4FB19AC925A6}"/>
              </a:ext>
            </a:extLst>
          </p:cNvPr>
          <p:cNvSpPr txBox="1"/>
          <p:nvPr/>
        </p:nvSpPr>
        <p:spPr>
          <a:xfrm>
            <a:off x="4672668" y="609022"/>
            <a:ext cx="1963024" cy="276999"/>
          </a:xfrm>
          <a:prstGeom prst="rect">
            <a:avLst/>
          </a:prstGeom>
          <a:noFill/>
        </p:spPr>
        <p:txBody>
          <a:bodyPr wrap="square" rtlCol="0">
            <a:spAutoFit/>
          </a:bodyPr>
          <a:lstStyle/>
          <a:p>
            <a:r>
              <a:rPr lang="en-US" sz="1200" b="1" dirty="0"/>
              <a:t>Known measuring ¼ cup</a:t>
            </a:r>
          </a:p>
        </p:txBody>
      </p:sp>
      <p:sp>
        <p:nvSpPr>
          <p:cNvPr id="10" name="TextBox 9">
            <a:extLst>
              <a:ext uri="{FF2B5EF4-FFF2-40B4-BE49-F238E27FC236}">
                <a16:creationId xmlns:a16="http://schemas.microsoft.com/office/drawing/2014/main" id="{D044A425-337A-4297-85A7-FF58CAAF2172}"/>
              </a:ext>
            </a:extLst>
          </p:cNvPr>
          <p:cNvSpPr txBox="1"/>
          <p:nvPr/>
        </p:nvSpPr>
        <p:spPr>
          <a:xfrm>
            <a:off x="4584357" y="2169783"/>
            <a:ext cx="1810623" cy="276999"/>
          </a:xfrm>
          <a:prstGeom prst="rect">
            <a:avLst/>
          </a:prstGeom>
          <a:noFill/>
        </p:spPr>
        <p:txBody>
          <a:bodyPr wrap="square" rtlCol="0">
            <a:spAutoFit/>
          </a:bodyPr>
          <a:lstStyle/>
          <a:p>
            <a:r>
              <a:rPr lang="en-US" sz="1200" b="1" dirty="0"/>
              <a:t>Unknown measuring cup</a:t>
            </a:r>
          </a:p>
        </p:txBody>
      </p:sp>
      <p:cxnSp>
        <p:nvCxnSpPr>
          <p:cNvPr id="12" name="Straight Arrow Connector 11">
            <a:extLst>
              <a:ext uri="{FF2B5EF4-FFF2-40B4-BE49-F238E27FC236}">
                <a16:creationId xmlns:a16="http://schemas.microsoft.com/office/drawing/2014/main" id="{E3F6DE06-792C-4823-8622-CD7144E54469}"/>
              </a:ext>
            </a:extLst>
          </p:cNvPr>
          <p:cNvCxnSpPr>
            <a:cxnSpLocks/>
          </p:cNvCxnSpPr>
          <p:nvPr/>
        </p:nvCxnSpPr>
        <p:spPr>
          <a:xfrm flipH="1" flipV="1">
            <a:off x="1895912" y="859226"/>
            <a:ext cx="3534564" cy="938672"/>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201C661-3B07-4596-9B1F-55AC15042ADD}"/>
              </a:ext>
            </a:extLst>
          </p:cNvPr>
          <p:cNvSpPr txBox="1"/>
          <p:nvPr/>
        </p:nvSpPr>
        <p:spPr>
          <a:xfrm>
            <a:off x="5127773" y="1754395"/>
            <a:ext cx="1810623" cy="276999"/>
          </a:xfrm>
          <a:prstGeom prst="rect">
            <a:avLst/>
          </a:prstGeom>
          <a:noFill/>
        </p:spPr>
        <p:txBody>
          <a:bodyPr wrap="square" rtlCol="0">
            <a:spAutoFit/>
          </a:bodyPr>
          <a:lstStyle/>
          <a:p>
            <a:r>
              <a:rPr lang="en-US" sz="1200" b="1" dirty="0"/>
              <a:t>Known measuring ½ cup</a:t>
            </a:r>
          </a:p>
        </p:txBody>
      </p:sp>
    </p:spTree>
    <p:extLst>
      <p:ext uri="{BB962C8B-B14F-4D97-AF65-F5344CB8AC3E}">
        <p14:creationId xmlns:p14="http://schemas.microsoft.com/office/powerpoint/2010/main" val="35887045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1D5892-699B-4AED-B0CB-DFCB6244E914}"/>
              </a:ext>
            </a:extLst>
          </p:cNvPr>
          <p:cNvSpPr txBox="1"/>
          <p:nvPr/>
        </p:nvSpPr>
        <p:spPr>
          <a:xfrm>
            <a:off x="1686187" y="1140903"/>
            <a:ext cx="5838737" cy="2062103"/>
          </a:xfrm>
          <a:prstGeom prst="rect">
            <a:avLst/>
          </a:prstGeom>
          <a:noFill/>
        </p:spPr>
        <p:txBody>
          <a:bodyPr wrap="square" rtlCol="0">
            <a:spAutoFit/>
          </a:bodyPr>
          <a:lstStyle/>
          <a:p>
            <a:pPr algn="ctr"/>
            <a:r>
              <a:rPr lang="en-US" sz="2000" b="1" dirty="0">
                <a:highlight>
                  <a:srgbClr val="FFFF00"/>
                </a:highlight>
              </a:rPr>
              <a:t>Calibrating a Measuring Cup</a:t>
            </a:r>
          </a:p>
          <a:p>
            <a:endParaRPr lang="en-US" b="1" dirty="0">
              <a:highlight>
                <a:srgbClr val="FFFF00"/>
              </a:highlight>
            </a:endParaRPr>
          </a:p>
          <a:p>
            <a:r>
              <a:rPr lang="en-US" b="1" dirty="0">
                <a:highlight>
                  <a:srgbClr val="FFFF00"/>
                </a:highlight>
              </a:rPr>
              <a:t>Why is important to make a measuring cup for this activity?</a:t>
            </a:r>
          </a:p>
          <a:p>
            <a:r>
              <a:rPr lang="en-US" dirty="0"/>
              <a:t>The items you will be measuring are not things you would eat. They will contaminate utensils that are used for cooking. Therefore, you want to use something that will not be used for cooking.</a:t>
            </a:r>
          </a:p>
        </p:txBody>
      </p:sp>
      <p:pic>
        <p:nvPicPr>
          <p:cNvPr id="4" name="Picture 3" descr="A bowl of food on a plate&#10;&#10;Description automatically generated">
            <a:extLst>
              <a:ext uri="{FF2B5EF4-FFF2-40B4-BE49-F238E27FC236}">
                <a16:creationId xmlns:a16="http://schemas.microsoft.com/office/drawing/2014/main" id="{AFC041C2-FA25-488C-A675-832E45EC1AC3}"/>
              </a:ext>
            </a:extLst>
          </p:cNvPr>
          <p:cNvPicPr>
            <a:picLocks noChangeAspect="1"/>
          </p:cNvPicPr>
          <p:nvPr/>
        </p:nvPicPr>
        <p:blipFill rotWithShape="1">
          <a:blip r:embed="rId2">
            <a:extLst>
              <a:ext uri="{28A0092B-C50C-407E-A947-70E740481C1C}">
                <a14:useLocalDpi xmlns:a14="http://schemas.microsoft.com/office/drawing/2010/main" val="0"/>
              </a:ext>
            </a:extLst>
          </a:blip>
          <a:srcRect t="-918" r="13027" b="3059"/>
          <a:stretch/>
        </p:blipFill>
        <p:spPr>
          <a:xfrm>
            <a:off x="1602297" y="3726444"/>
            <a:ext cx="2167128" cy="1828800"/>
          </a:xfrm>
          <a:prstGeom prst="rect">
            <a:avLst/>
          </a:prstGeom>
        </p:spPr>
      </p:pic>
      <p:sp>
        <p:nvSpPr>
          <p:cNvPr id="7" name="TextBox 6">
            <a:extLst>
              <a:ext uri="{FF2B5EF4-FFF2-40B4-BE49-F238E27FC236}">
                <a16:creationId xmlns:a16="http://schemas.microsoft.com/office/drawing/2014/main" id="{947251A5-6998-4245-87C3-059ABAAC8855}"/>
              </a:ext>
            </a:extLst>
          </p:cNvPr>
          <p:cNvSpPr txBox="1"/>
          <p:nvPr/>
        </p:nvSpPr>
        <p:spPr>
          <a:xfrm>
            <a:off x="4086838" y="3826679"/>
            <a:ext cx="3933038" cy="1477328"/>
          </a:xfrm>
          <a:prstGeom prst="rect">
            <a:avLst/>
          </a:prstGeom>
          <a:noFill/>
        </p:spPr>
        <p:txBody>
          <a:bodyPr wrap="square" rtlCol="0">
            <a:spAutoFit/>
          </a:bodyPr>
          <a:lstStyle/>
          <a:p>
            <a:r>
              <a:rPr lang="en-US" dirty="0">
                <a:highlight>
                  <a:srgbClr val="FFFF00"/>
                </a:highlight>
              </a:rPr>
              <a:t>The items you will be measuring are:</a:t>
            </a:r>
          </a:p>
          <a:p>
            <a:r>
              <a:rPr lang="en-US" dirty="0"/>
              <a:t>	</a:t>
            </a:r>
            <a:r>
              <a:rPr lang="en-US" b="1" dirty="0"/>
              <a:t>Soil</a:t>
            </a:r>
          </a:p>
          <a:p>
            <a:r>
              <a:rPr lang="en-US" b="1" dirty="0"/>
              <a:t>	Leaves and grass</a:t>
            </a:r>
          </a:p>
          <a:p>
            <a:r>
              <a:rPr lang="en-US" b="1" dirty="0"/>
              <a:t>	Vegetable and Fruit peelings</a:t>
            </a:r>
          </a:p>
          <a:p>
            <a:r>
              <a:rPr lang="en-US" b="1" dirty="0"/>
              <a:t>	Shredded newspaper</a:t>
            </a:r>
          </a:p>
        </p:txBody>
      </p:sp>
    </p:spTree>
    <p:extLst>
      <p:ext uri="{BB962C8B-B14F-4D97-AF65-F5344CB8AC3E}">
        <p14:creationId xmlns:p14="http://schemas.microsoft.com/office/powerpoint/2010/main" val="1859919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118FC33-273B-4045-882B-4A320AE08CDA}"/>
              </a:ext>
            </a:extLst>
          </p:cNvPr>
          <p:cNvSpPr txBox="1"/>
          <p:nvPr/>
        </p:nvSpPr>
        <p:spPr>
          <a:xfrm>
            <a:off x="5332488" y="1398265"/>
            <a:ext cx="5548033" cy="2677656"/>
          </a:xfrm>
          <a:prstGeom prst="rect">
            <a:avLst/>
          </a:prstGeom>
          <a:noFill/>
        </p:spPr>
        <p:txBody>
          <a:bodyPr wrap="square" rtlCol="0">
            <a:spAutoFit/>
          </a:bodyPr>
          <a:lstStyle/>
          <a:p>
            <a:r>
              <a:rPr lang="en-US" sz="1400" b="1" dirty="0"/>
              <a:t>Using the prepared bottle</a:t>
            </a:r>
          </a:p>
          <a:p>
            <a:r>
              <a:rPr lang="en-US" sz="1400" b="1" dirty="0"/>
              <a:t>and calibrated measuring cup</a:t>
            </a:r>
          </a:p>
          <a:p>
            <a:r>
              <a:rPr lang="en-US" sz="1400" b="1" dirty="0"/>
              <a:t>begin putting items into the composter.</a:t>
            </a:r>
          </a:p>
          <a:p>
            <a:endParaRPr lang="en-US" sz="1400" b="1" dirty="0"/>
          </a:p>
          <a:p>
            <a:r>
              <a:rPr lang="en-US" sz="1400" dirty="0"/>
              <a:t>First add a scoop of </a:t>
            </a:r>
            <a:r>
              <a:rPr lang="en-US" sz="1400" u="sng" dirty="0"/>
              <a:t>potting or garden soil</a:t>
            </a:r>
            <a:r>
              <a:rPr lang="en-US" sz="1400" dirty="0"/>
              <a:t>.</a:t>
            </a:r>
          </a:p>
          <a:p>
            <a:r>
              <a:rPr lang="en-US" sz="1400" dirty="0"/>
              <a:t>This should cover the bottom of the container. </a:t>
            </a:r>
          </a:p>
          <a:p>
            <a:r>
              <a:rPr lang="en-US" sz="1400" dirty="0"/>
              <a:t>You may need to moisten the soil by spraying it with some water.</a:t>
            </a:r>
          </a:p>
          <a:p>
            <a:endParaRPr lang="en-US" sz="1400" dirty="0"/>
          </a:p>
          <a:p>
            <a:endParaRPr lang="en-US" sz="1400" dirty="0"/>
          </a:p>
          <a:p>
            <a:r>
              <a:rPr lang="en-US" sz="1400" dirty="0">
                <a:highlight>
                  <a:srgbClr val="FFFF00"/>
                </a:highlight>
              </a:rPr>
              <a:t>NOTE: </a:t>
            </a:r>
            <a:r>
              <a:rPr lang="en-US" sz="1400" u="sng" dirty="0">
                <a:highlight>
                  <a:srgbClr val="FFFF00"/>
                </a:highlight>
              </a:rPr>
              <a:t>Between each step, tidy up.</a:t>
            </a:r>
          </a:p>
          <a:p>
            <a:r>
              <a:rPr lang="en-US" sz="1400" dirty="0"/>
              <a:t>Learn to leave areas neater and cleaner than when you started using </a:t>
            </a:r>
          </a:p>
          <a:p>
            <a:r>
              <a:rPr lang="en-US" sz="1400" dirty="0"/>
              <a:t>them. This is a sign of growing up (maturity)!</a:t>
            </a:r>
          </a:p>
        </p:txBody>
      </p:sp>
      <p:pic>
        <p:nvPicPr>
          <p:cNvPr id="11" name="Picture 10" descr="A picture containing indoor, sitting, table, small&#10;&#10;Description automatically generated">
            <a:extLst>
              <a:ext uri="{FF2B5EF4-FFF2-40B4-BE49-F238E27FC236}">
                <a16:creationId xmlns:a16="http://schemas.microsoft.com/office/drawing/2014/main" id="{A55AA10B-ECA7-4252-B8F5-7433FF9E1012}"/>
              </a:ext>
            </a:extLst>
          </p:cNvPr>
          <p:cNvPicPr>
            <a:picLocks noChangeAspect="1"/>
          </p:cNvPicPr>
          <p:nvPr/>
        </p:nvPicPr>
        <p:blipFill rotWithShape="1">
          <a:blip r:embed="rId2">
            <a:extLst>
              <a:ext uri="{28A0092B-C50C-407E-A947-70E740481C1C}">
                <a14:useLocalDpi xmlns:a14="http://schemas.microsoft.com/office/drawing/2010/main" val="0"/>
              </a:ext>
            </a:extLst>
          </a:blip>
          <a:srcRect l="22507" t="2935" r="32630" b="25750"/>
          <a:stretch/>
        </p:blipFill>
        <p:spPr>
          <a:xfrm>
            <a:off x="1132512" y="954848"/>
            <a:ext cx="4102217" cy="4890781"/>
          </a:xfrm>
          <a:prstGeom prst="rect">
            <a:avLst/>
          </a:prstGeom>
        </p:spPr>
      </p:pic>
    </p:spTree>
    <p:extLst>
      <p:ext uri="{BB962C8B-B14F-4D97-AF65-F5344CB8AC3E}">
        <p14:creationId xmlns:p14="http://schemas.microsoft.com/office/powerpoint/2010/main" val="1530044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indoor, food, cup&#10;&#10;Description automatically generated">
            <a:extLst>
              <a:ext uri="{FF2B5EF4-FFF2-40B4-BE49-F238E27FC236}">
                <a16:creationId xmlns:a16="http://schemas.microsoft.com/office/drawing/2014/main" id="{1535E2AF-96D2-4A4F-BD82-19996D4FAB21}"/>
              </a:ext>
            </a:extLst>
          </p:cNvPr>
          <p:cNvPicPr>
            <a:picLocks noChangeAspect="1"/>
          </p:cNvPicPr>
          <p:nvPr/>
        </p:nvPicPr>
        <p:blipFill rotWithShape="1">
          <a:blip r:embed="rId2">
            <a:extLst>
              <a:ext uri="{28A0092B-C50C-407E-A947-70E740481C1C}">
                <a14:useLocalDpi xmlns:a14="http://schemas.microsoft.com/office/drawing/2010/main" val="0"/>
              </a:ext>
            </a:extLst>
          </a:blip>
          <a:srcRect l="17925"/>
          <a:stretch/>
        </p:blipFill>
        <p:spPr>
          <a:xfrm>
            <a:off x="877078" y="867747"/>
            <a:ext cx="3635037" cy="3321698"/>
          </a:xfrm>
          <a:prstGeom prst="rect">
            <a:avLst/>
          </a:prstGeom>
        </p:spPr>
      </p:pic>
      <p:sp>
        <p:nvSpPr>
          <p:cNvPr id="4" name="TextBox 3">
            <a:extLst>
              <a:ext uri="{FF2B5EF4-FFF2-40B4-BE49-F238E27FC236}">
                <a16:creationId xmlns:a16="http://schemas.microsoft.com/office/drawing/2014/main" id="{F7FB50C1-8BA9-479B-9665-A22060A50EEE}"/>
              </a:ext>
            </a:extLst>
          </p:cNvPr>
          <p:cNvSpPr txBox="1"/>
          <p:nvPr/>
        </p:nvSpPr>
        <p:spPr>
          <a:xfrm>
            <a:off x="4793423" y="1104693"/>
            <a:ext cx="6374566" cy="2585323"/>
          </a:xfrm>
          <a:prstGeom prst="rect">
            <a:avLst/>
          </a:prstGeom>
          <a:noFill/>
        </p:spPr>
        <p:txBody>
          <a:bodyPr wrap="none" rtlCol="0">
            <a:spAutoFit/>
          </a:bodyPr>
          <a:lstStyle/>
          <a:p>
            <a:r>
              <a:rPr lang="en-US" dirty="0"/>
              <a:t>Next add some chopped up </a:t>
            </a:r>
            <a:r>
              <a:rPr lang="en-US" u="sng" dirty="0"/>
              <a:t>fruit and vegetable peelings</a:t>
            </a:r>
            <a:r>
              <a:rPr lang="en-US" dirty="0"/>
              <a:t>.</a:t>
            </a:r>
          </a:p>
          <a:p>
            <a:endParaRPr lang="en-US" dirty="0"/>
          </a:p>
          <a:p>
            <a:r>
              <a:rPr lang="en-US" dirty="0">
                <a:highlight>
                  <a:srgbClr val="FFFF00"/>
                </a:highlight>
              </a:rPr>
              <a:t>[In a compost bin they do not need to be in small pieces, </a:t>
            </a:r>
          </a:p>
          <a:p>
            <a:r>
              <a:rPr lang="en-US" dirty="0">
                <a:highlight>
                  <a:srgbClr val="FFFF00"/>
                </a:highlight>
              </a:rPr>
              <a:t>but this is a miniature compost bin. The pieces are chopped</a:t>
            </a:r>
          </a:p>
          <a:p>
            <a:r>
              <a:rPr lang="en-US" dirty="0">
                <a:highlight>
                  <a:srgbClr val="FFFF00"/>
                </a:highlight>
              </a:rPr>
              <a:t>because of space and to speed the process.]</a:t>
            </a:r>
          </a:p>
          <a:p>
            <a:endParaRPr lang="en-US" dirty="0">
              <a:highlight>
                <a:srgbClr val="FFFF00"/>
              </a:highlight>
            </a:endParaRPr>
          </a:p>
          <a:p>
            <a:r>
              <a:rPr lang="en-US" dirty="0"/>
              <a:t>You may use a spoon to level out the peelings. Note the plastic </a:t>
            </a:r>
          </a:p>
          <a:p>
            <a:r>
              <a:rPr lang="en-US" dirty="0"/>
              <a:t>spoons, do not use kitchen spoons because of contamination with</a:t>
            </a:r>
          </a:p>
          <a:p>
            <a:r>
              <a:rPr lang="en-US" dirty="0"/>
              <a:t>bacteria. </a:t>
            </a:r>
          </a:p>
        </p:txBody>
      </p:sp>
    </p:spTree>
    <p:extLst>
      <p:ext uri="{BB962C8B-B14F-4D97-AF65-F5344CB8AC3E}">
        <p14:creationId xmlns:p14="http://schemas.microsoft.com/office/powerpoint/2010/main" val="5626309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up, table, indoor, sitting&#10;&#10;Description automatically generated">
            <a:extLst>
              <a:ext uri="{FF2B5EF4-FFF2-40B4-BE49-F238E27FC236}">
                <a16:creationId xmlns:a16="http://schemas.microsoft.com/office/drawing/2014/main" id="{19F9C4AB-A23C-4659-B959-B96FDAB609B0}"/>
              </a:ext>
            </a:extLst>
          </p:cNvPr>
          <p:cNvPicPr>
            <a:picLocks noChangeAspect="1"/>
          </p:cNvPicPr>
          <p:nvPr/>
        </p:nvPicPr>
        <p:blipFill rotWithShape="1">
          <a:blip r:embed="rId2">
            <a:extLst>
              <a:ext uri="{28A0092B-C50C-407E-A947-70E740481C1C}">
                <a14:useLocalDpi xmlns:a14="http://schemas.microsoft.com/office/drawing/2010/main" val="0"/>
              </a:ext>
            </a:extLst>
          </a:blip>
          <a:srcRect l="22403" t="33892"/>
          <a:stretch/>
        </p:blipFill>
        <p:spPr>
          <a:xfrm>
            <a:off x="713064" y="1174458"/>
            <a:ext cx="4456483" cy="2847463"/>
          </a:xfrm>
          <a:prstGeom prst="rect">
            <a:avLst/>
          </a:prstGeom>
        </p:spPr>
      </p:pic>
      <p:sp>
        <p:nvSpPr>
          <p:cNvPr id="6" name="TextBox 5">
            <a:extLst>
              <a:ext uri="{FF2B5EF4-FFF2-40B4-BE49-F238E27FC236}">
                <a16:creationId xmlns:a16="http://schemas.microsoft.com/office/drawing/2014/main" id="{C393787B-AC8D-4A67-9FC0-9FA5EAF11736}"/>
              </a:ext>
            </a:extLst>
          </p:cNvPr>
          <p:cNvSpPr txBox="1"/>
          <p:nvPr/>
        </p:nvSpPr>
        <p:spPr>
          <a:xfrm>
            <a:off x="6096000" y="1721026"/>
            <a:ext cx="4856714" cy="1754326"/>
          </a:xfrm>
          <a:prstGeom prst="rect">
            <a:avLst/>
          </a:prstGeom>
          <a:noFill/>
        </p:spPr>
        <p:txBody>
          <a:bodyPr wrap="none" rtlCol="0">
            <a:spAutoFit/>
          </a:bodyPr>
          <a:lstStyle/>
          <a:p>
            <a:r>
              <a:rPr lang="en-US" dirty="0"/>
              <a:t>Each time a layer is added</a:t>
            </a:r>
          </a:p>
          <a:p>
            <a:r>
              <a:rPr lang="en-US" dirty="0"/>
              <a:t>a </a:t>
            </a:r>
            <a:r>
              <a:rPr lang="en-US" u="sng" dirty="0"/>
              <a:t>layer of soi</a:t>
            </a:r>
            <a:r>
              <a:rPr lang="en-US" dirty="0"/>
              <a:t>l is used to cover it.</a:t>
            </a:r>
          </a:p>
          <a:p>
            <a:endParaRPr lang="en-US" dirty="0"/>
          </a:p>
          <a:p>
            <a:r>
              <a:rPr lang="en-US" dirty="0"/>
              <a:t>This is important in the compost bin, it cuts </a:t>
            </a:r>
          </a:p>
          <a:p>
            <a:r>
              <a:rPr lang="en-US" dirty="0"/>
              <a:t>down on the presence of insects and wild animals</a:t>
            </a:r>
          </a:p>
          <a:p>
            <a:r>
              <a:rPr lang="en-US" dirty="0"/>
              <a:t>searching  for food. </a:t>
            </a:r>
          </a:p>
        </p:txBody>
      </p:sp>
    </p:spTree>
    <p:extLst>
      <p:ext uri="{BB962C8B-B14F-4D97-AF65-F5344CB8AC3E}">
        <p14:creationId xmlns:p14="http://schemas.microsoft.com/office/powerpoint/2010/main" val="37876104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269</TotalTime>
  <Words>1397</Words>
  <Application>Microsoft Office PowerPoint</Application>
  <PresentationFormat>Widescreen</PresentationFormat>
  <Paragraphs>175</Paragraphs>
  <Slides>17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How to Make a Windowsill Composter</vt:lpstr>
      <vt:lpstr>PowerPoint Presentation</vt:lpstr>
      <vt:lpstr>*Preparing the Bottle (Parents you may need to help with this part.)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Diane Curlee</dc:creator>
  <cp:lastModifiedBy>Lisa Rigden</cp:lastModifiedBy>
  <cp:revision>28</cp:revision>
  <dcterms:created xsi:type="dcterms:W3CDTF">2020-06-22T14:27:22Z</dcterms:created>
  <dcterms:modified xsi:type="dcterms:W3CDTF">2020-08-11T16:01:41Z</dcterms:modified>
</cp:coreProperties>
</file>