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7" r:id="rId3"/>
    <p:sldId id="259" r:id="rId4"/>
    <p:sldId id="258" r:id="rId5"/>
    <p:sldId id="278" r:id="rId6"/>
    <p:sldId id="260" r:id="rId7"/>
    <p:sldId id="262" r:id="rId8"/>
    <p:sldId id="279" r:id="rId9"/>
    <p:sldId id="273" r:id="rId10"/>
    <p:sldId id="263" r:id="rId11"/>
    <p:sldId id="266" r:id="rId12"/>
    <p:sldId id="280" r:id="rId13"/>
    <p:sldId id="267" r:id="rId14"/>
    <p:sldId id="27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3D6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96" autoAdjust="0"/>
  </p:normalViewPr>
  <p:slideViewPr>
    <p:cSldViewPr snapToGrid="0">
      <p:cViewPr varScale="1">
        <p:scale>
          <a:sx n="60" d="100"/>
          <a:sy n="60" d="100"/>
        </p:scale>
        <p:origin x="258" y="60"/>
      </p:cViewPr>
      <p:guideLst/>
    </p:cSldViewPr>
  </p:slideViewPr>
  <p:outlineViewPr>
    <p:cViewPr>
      <p:scale>
        <a:sx n="33" d="100"/>
        <a:sy n="33" d="100"/>
      </p:scale>
      <p:origin x="0" y="-8724"/>
    </p:cViewPr>
  </p:outlineViewPr>
  <p:notesTextViewPr>
    <p:cViewPr>
      <p:scale>
        <a:sx n="1" d="1"/>
        <a:sy n="1" d="1"/>
      </p:scale>
      <p:origin x="0" y="0"/>
    </p:cViewPr>
  </p:notesTextViewPr>
  <p:notesViewPr>
    <p:cSldViewPr snapToGrid="0">
      <p:cViewPr varScale="1">
        <p:scale>
          <a:sx n="52" d="100"/>
          <a:sy n="52"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C7B3B779-1FD5-407B-99F8-0894EEA2B8E9}" type="datetimeFigureOut">
              <a:rPr lang="en-US" smtClean="0"/>
              <a:t>8/28/2019</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FAD8CEDC-EA4B-48BC-B08A-6EF1AB243095}" type="slidenum">
              <a:rPr lang="en-US" smtClean="0"/>
              <a:t>‹#›</a:t>
            </a:fld>
            <a:endParaRPr lang="en-US"/>
          </a:p>
        </p:txBody>
      </p:sp>
    </p:spTree>
    <p:extLst>
      <p:ext uri="{BB962C8B-B14F-4D97-AF65-F5344CB8AC3E}">
        <p14:creationId xmlns:p14="http://schemas.microsoft.com/office/powerpoint/2010/main" val="256228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0AE864C4-D3C3-42BB-B2BC-209F99DBBE98}" type="datetimeFigureOut">
              <a:rPr lang="en-US" smtClean="0"/>
              <a:t>8/28/2019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F6582603-6EC7-4F85-ADE9-ECC34ABE7CAC}" type="slidenum">
              <a:rPr lang="en-US" smtClean="0"/>
              <a:t>‹#›</a:t>
            </a:fld>
            <a:endParaRPr lang="en-US"/>
          </a:p>
        </p:txBody>
      </p:sp>
    </p:spTree>
    <p:extLst>
      <p:ext uri="{BB962C8B-B14F-4D97-AF65-F5344CB8AC3E}">
        <p14:creationId xmlns:p14="http://schemas.microsoft.com/office/powerpoint/2010/main" val="73769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356100"/>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a:t>
            </a:fld>
            <a:endParaRPr lang="en-US"/>
          </a:p>
        </p:txBody>
      </p:sp>
    </p:spTree>
    <p:extLst>
      <p:ext uri="{BB962C8B-B14F-4D97-AF65-F5344CB8AC3E}">
        <p14:creationId xmlns:p14="http://schemas.microsoft.com/office/powerpoint/2010/main" val="78553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635701"/>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10</a:t>
            </a:fld>
            <a:endParaRPr lang="en-US"/>
          </a:p>
        </p:txBody>
      </p:sp>
    </p:spTree>
    <p:extLst>
      <p:ext uri="{BB962C8B-B14F-4D97-AF65-F5344CB8AC3E}">
        <p14:creationId xmlns:p14="http://schemas.microsoft.com/office/powerpoint/2010/main" val="2102472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49" y="4490977"/>
            <a:ext cx="5575301" cy="3669176"/>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11</a:t>
            </a:fld>
            <a:endParaRPr lang="en-US"/>
          </a:p>
        </p:txBody>
      </p:sp>
    </p:spTree>
    <p:extLst>
      <p:ext uri="{BB962C8B-B14F-4D97-AF65-F5344CB8AC3E}">
        <p14:creationId xmlns:p14="http://schemas.microsoft.com/office/powerpoint/2010/main" val="290543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12</a:t>
            </a:fld>
            <a:endParaRPr lang="en-US"/>
          </a:p>
        </p:txBody>
      </p:sp>
    </p:spTree>
    <p:extLst>
      <p:ext uri="{BB962C8B-B14F-4D97-AF65-F5344CB8AC3E}">
        <p14:creationId xmlns:p14="http://schemas.microsoft.com/office/powerpoint/2010/main" val="27742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13</a:t>
            </a:fld>
            <a:endParaRPr lang="en-US"/>
          </a:p>
        </p:txBody>
      </p:sp>
    </p:spTree>
    <p:extLst>
      <p:ext uri="{BB962C8B-B14F-4D97-AF65-F5344CB8AC3E}">
        <p14:creationId xmlns:p14="http://schemas.microsoft.com/office/powerpoint/2010/main" val="355435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82603-6EC7-4F85-ADE9-ECC34ABE7CAC}" type="slidenum">
              <a:rPr lang="en-US" smtClean="0"/>
              <a:t>14</a:t>
            </a:fld>
            <a:endParaRPr lang="en-US"/>
          </a:p>
        </p:txBody>
      </p:sp>
    </p:spTree>
    <p:extLst>
      <p:ext uri="{BB962C8B-B14F-4D97-AF65-F5344CB8AC3E}">
        <p14:creationId xmlns:p14="http://schemas.microsoft.com/office/powerpoint/2010/main" val="216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4161138"/>
          </a:xfrm>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2</a:t>
            </a:fld>
            <a:endParaRPr lang="en-US"/>
          </a:p>
        </p:txBody>
      </p:sp>
    </p:spTree>
    <p:extLst>
      <p:ext uri="{BB962C8B-B14F-4D97-AF65-F5344CB8AC3E}">
        <p14:creationId xmlns:p14="http://schemas.microsoft.com/office/powerpoint/2010/main" val="396460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3</a:t>
            </a:fld>
            <a:endParaRPr lang="en-US"/>
          </a:p>
        </p:txBody>
      </p:sp>
    </p:spTree>
    <p:extLst>
      <p:ext uri="{BB962C8B-B14F-4D97-AF65-F5344CB8AC3E}">
        <p14:creationId xmlns:p14="http://schemas.microsoft.com/office/powerpoint/2010/main" val="336953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4</a:t>
            </a:fld>
            <a:endParaRPr lang="en-US"/>
          </a:p>
        </p:txBody>
      </p:sp>
    </p:spTree>
    <p:extLst>
      <p:ext uri="{BB962C8B-B14F-4D97-AF65-F5344CB8AC3E}">
        <p14:creationId xmlns:p14="http://schemas.microsoft.com/office/powerpoint/2010/main" val="234959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5</a:t>
            </a:fld>
            <a:endParaRPr lang="en-US"/>
          </a:p>
        </p:txBody>
      </p:sp>
    </p:spTree>
    <p:extLst>
      <p:ext uri="{BB962C8B-B14F-4D97-AF65-F5344CB8AC3E}">
        <p14:creationId xmlns:p14="http://schemas.microsoft.com/office/powerpoint/2010/main" val="286009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6</a:t>
            </a:fld>
            <a:endParaRPr lang="en-US"/>
          </a:p>
        </p:txBody>
      </p:sp>
    </p:spTree>
    <p:extLst>
      <p:ext uri="{BB962C8B-B14F-4D97-AF65-F5344CB8AC3E}">
        <p14:creationId xmlns:p14="http://schemas.microsoft.com/office/powerpoint/2010/main" val="190140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7</a:t>
            </a:fld>
            <a:endParaRPr lang="en-US"/>
          </a:p>
        </p:txBody>
      </p:sp>
    </p:spTree>
    <p:extLst>
      <p:ext uri="{BB962C8B-B14F-4D97-AF65-F5344CB8AC3E}">
        <p14:creationId xmlns:p14="http://schemas.microsoft.com/office/powerpoint/2010/main" val="146799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8</a:t>
            </a:fld>
            <a:endParaRPr lang="en-US"/>
          </a:p>
        </p:txBody>
      </p:sp>
    </p:spTree>
    <p:extLst>
      <p:ext uri="{BB962C8B-B14F-4D97-AF65-F5344CB8AC3E}">
        <p14:creationId xmlns:p14="http://schemas.microsoft.com/office/powerpoint/2010/main" val="232047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82603-6EC7-4F85-ADE9-ECC34ABE7CAC}" type="slidenum">
              <a:rPr lang="en-US" smtClean="0"/>
              <a:t>9</a:t>
            </a:fld>
            <a:endParaRPr lang="en-US"/>
          </a:p>
        </p:txBody>
      </p:sp>
    </p:spTree>
    <p:extLst>
      <p:ext uri="{BB962C8B-B14F-4D97-AF65-F5344CB8AC3E}">
        <p14:creationId xmlns:p14="http://schemas.microsoft.com/office/powerpoint/2010/main" val="1893260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8/28/2019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lenwaterdistrict@allencountyoh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allenwaterdistrict@allencountyohio.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Forms%20and%20Templates/Easements/Allen%20Water%20District%20Permanent%20Water%20Easement.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687" y="1156995"/>
            <a:ext cx="8689976" cy="2472613"/>
          </a:xfrm>
        </p:spPr>
        <p:txBody>
          <a:bodyPr>
            <a:normAutofit fontScale="90000"/>
          </a:bodyPr>
          <a:lstStyle/>
          <a:p>
            <a:r>
              <a:rPr lang="en-US" dirty="0" smtClean="0">
                <a:latin typeface="Calibri" panose="020F0502020204030204" pitchFamily="34" charset="0"/>
                <a:cs typeface="Calibri" panose="020F0502020204030204" pitchFamily="34" charset="0"/>
              </a:rPr>
              <a:t>East regional waterline improvement project</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informational meeting</a:t>
            </a:r>
            <a:br>
              <a:rPr lang="en-US" dirty="0" smtClean="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3100" dirty="0" smtClean="0">
                <a:latin typeface="Calibri" panose="020F0502020204030204" pitchFamily="34" charset="0"/>
                <a:cs typeface="Calibri" panose="020F0502020204030204" pitchFamily="34" charset="0"/>
              </a:rPr>
              <a:t>August 27, 2019</a:t>
            </a:r>
            <a:endParaRPr lang="en-US" sz="31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751012" y="3629608"/>
            <a:ext cx="9315094" cy="2528596"/>
          </a:xfrm>
        </p:spPr>
        <p:txBody>
          <a:bodyPr>
            <a:noAutofit/>
          </a:bodyPr>
          <a:lstStyle/>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Presented by the Allen Water District</a:t>
            </a:r>
          </a:p>
          <a:p>
            <a:pPr algn="r">
              <a:spcBef>
                <a:spcPts val="1200"/>
              </a:spcBef>
            </a:pPr>
            <a:r>
              <a:rPr lang="en-US" sz="1400" cap="none" dirty="0">
                <a:solidFill>
                  <a:schemeClr val="tx1"/>
                </a:solidFill>
                <a:latin typeface="Times New Roman" panose="02020603050405020304" pitchFamily="18" charset="0"/>
                <a:cs typeface="Times New Roman" panose="02020603050405020304" pitchFamily="18" charset="0"/>
              </a:rPr>
              <a:t>“This institution is an equal opportunity provider</a:t>
            </a:r>
            <a:r>
              <a:rPr lang="en-US" sz="1400" cap="none" dirty="0" smtClean="0">
                <a:solidFill>
                  <a:schemeClr val="tx1"/>
                </a:solidFill>
                <a:latin typeface="Times New Roman" panose="02020603050405020304" pitchFamily="18" charset="0"/>
                <a:cs typeface="Times New Roman" panose="02020603050405020304" pitchFamily="18" charset="0"/>
              </a:rPr>
              <a:t>.”</a:t>
            </a:r>
            <a:endParaRPr lang="en-US" sz="1400" b="1" cap="none" dirty="0" smtClean="0">
              <a:solidFill>
                <a:schemeClr val="tx1"/>
              </a:solidFill>
              <a:latin typeface="Cambria" panose="02040503050406030204" pitchFamily="18" charset="0"/>
              <a:ea typeface="Cambria" panose="02040503050406030204" pitchFamily="18" charset="0"/>
            </a:endParaRP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3230 N. Cole Street</a:t>
            </a: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Lima, Ohio 45801</a:t>
            </a:r>
          </a:p>
          <a:p>
            <a:pPr algn="r">
              <a:spcBef>
                <a:spcPts val="1200"/>
              </a:spcBef>
            </a:pPr>
            <a:r>
              <a:rPr lang="en-US" sz="1400" b="1" cap="none" dirty="0" smtClean="0">
                <a:solidFill>
                  <a:schemeClr val="tx1"/>
                </a:solidFill>
                <a:latin typeface="Cambria" panose="02040503050406030204" pitchFamily="18" charset="0"/>
                <a:ea typeface="Cambria" panose="02040503050406030204" pitchFamily="18" charset="0"/>
              </a:rPr>
              <a:t>419-996-4679</a:t>
            </a:r>
          </a:p>
          <a:p>
            <a:pPr algn="r">
              <a:spcBef>
                <a:spcPts val="1200"/>
              </a:spcBef>
            </a:pPr>
            <a:r>
              <a:rPr lang="en-US" sz="1400" cap="none" dirty="0" smtClean="0">
                <a:solidFill>
                  <a:schemeClr val="tx1"/>
                </a:solidFill>
                <a:latin typeface="Cambria" panose="02040503050406030204" pitchFamily="18" charset="0"/>
                <a:ea typeface="Cambria" panose="02040503050406030204" pitchFamily="18" charset="0"/>
                <a:hlinkClick r:id="rId3"/>
              </a:rPr>
              <a:t>allenwaterdistrict@allencountyohio.com</a:t>
            </a:r>
            <a:endParaRPr lang="en-US" sz="1400" cap="none" dirty="0" smtClean="0">
              <a:solidFill>
                <a:schemeClr val="tx1"/>
              </a:solidFill>
              <a:latin typeface="Cambria" panose="02040503050406030204" pitchFamily="18" charset="0"/>
              <a:ea typeface="Cambria" panose="02040503050406030204" pitchFamily="18" charset="0"/>
            </a:endParaRPr>
          </a:p>
          <a:p>
            <a:pPr>
              <a:spcBef>
                <a:spcPts val="1200"/>
              </a:spcBef>
            </a:pPr>
            <a:endParaRPr lang="en-US" sz="1400" dirty="0"/>
          </a:p>
        </p:txBody>
      </p:sp>
    </p:spTree>
    <p:extLst>
      <p:ext uri="{BB962C8B-B14F-4D97-AF65-F5344CB8AC3E}">
        <p14:creationId xmlns:p14="http://schemas.microsoft.com/office/powerpoint/2010/main" val="385995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3" y="52221"/>
            <a:ext cx="10785841" cy="704537"/>
          </a:xfrm>
        </p:spPr>
        <p:txBody>
          <a:bodyPr>
            <a:normAutofit/>
          </a:bodyPr>
          <a:lstStyle/>
          <a:p>
            <a:pPr algn="l"/>
            <a:r>
              <a:rPr lang="en-US" sz="3600" u="sng" cap="none" dirty="0">
                <a:latin typeface="Constantia" panose="02030602050306030303" pitchFamily="18" charset="0"/>
              </a:rPr>
              <a:t>8</a:t>
            </a:r>
            <a:r>
              <a:rPr lang="en-US" sz="3600" u="sng" cap="none" dirty="0" smtClean="0">
                <a:latin typeface="Constantia" panose="02030602050306030303" pitchFamily="18" charset="0"/>
              </a:rPr>
              <a:t>. Estimated Costs to Property Owners </a:t>
            </a:r>
            <a:endParaRPr lang="en-US" sz="3600" cap="none" dirty="0">
              <a:latin typeface="Constantia" panose="02030602050306030303" pitchFamily="18" charset="0"/>
            </a:endParaRPr>
          </a:p>
        </p:txBody>
      </p:sp>
      <p:sp>
        <p:nvSpPr>
          <p:cNvPr id="3" name="Text Placeholder 2"/>
          <p:cNvSpPr>
            <a:spLocks noGrp="1"/>
          </p:cNvSpPr>
          <p:nvPr>
            <p:ph type="body" idx="1"/>
          </p:nvPr>
        </p:nvSpPr>
        <p:spPr>
          <a:xfrm>
            <a:off x="160421" y="914400"/>
            <a:ext cx="11758863" cy="5727032"/>
          </a:xfrm>
        </p:spPr>
        <p:txBody>
          <a:bodyPr>
            <a:normAutofit/>
          </a:bodyPr>
          <a:lstStyle/>
          <a:p>
            <a:pPr marL="512763" indent="-344488" algn="l"/>
            <a:r>
              <a:rPr lang="en-US" sz="2800" cap="none" dirty="0" smtClean="0">
                <a:solidFill>
                  <a:schemeClr val="tx1"/>
                </a:solidFill>
                <a:latin typeface="Times New Roman" panose="02020603050405020304" pitchFamily="18" charset="0"/>
                <a:cs typeface="Times New Roman" pitchFamily="18" charset="0"/>
              </a:rPr>
              <a:t>Waterline Project Cost by Debt Service:</a:t>
            </a:r>
            <a:r>
              <a:rPr lang="en-US" sz="28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marL="168275" indent="-168275" algn="l"/>
            <a:r>
              <a:rPr lang="en-US" cap="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cap="none" dirty="0" smtClean="0">
                <a:solidFill>
                  <a:schemeClr val="tx1"/>
                </a:solidFill>
                <a:latin typeface="Times New Roman" panose="02020603050405020304" pitchFamily="18" charset="0"/>
                <a:cs typeface="Times New Roman" panose="02020603050405020304" pitchFamily="18" charset="0"/>
              </a:rPr>
              <a:t>Estimated Debt Service Calculation</a:t>
            </a:r>
          </a:p>
          <a:p>
            <a:pPr marL="168275" indent="-168275" algn="l"/>
            <a:r>
              <a:rPr lang="en-US" cap="none" dirty="0" smtClean="0">
                <a:solidFill>
                  <a:schemeClr val="tx1"/>
                </a:solidFill>
                <a:latin typeface="Times New Roman" pitchFamily="18" charset="0"/>
                <a:cs typeface="Times New Roman" pitchFamily="18" charset="0"/>
              </a:rPr>
              <a:t>	</a:t>
            </a:r>
            <a:r>
              <a:rPr lang="en-US" sz="1800" cap="none" dirty="0" smtClean="0">
                <a:solidFill>
                  <a:schemeClr val="tx1"/>
                </a:solidFill>
                <a:latin typeface="Times New Roman" pitchFamily="18" charset="0"/>
                <a:cs typeface="Times New Roman" pitchFamily="18" charset="0"/>
              </a:rPr>
              <a:t>Total Approximate Loan Amount = $3,405,153 </a:t>
            </a:r>
          </a:p>
          <a:p>
            <a:pPr marL="168275" indent="-168275" algn="l"/>
            <a:r>
              <a:rPr lang="en-US" sz="1800"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cap="none" dirty="0" smtClean="0">
                <a:solidFill>
                  <a:schemeClr val="tx1"/>
                </a:solidFill>
                <a:latin typeface="Times New Roman" pitchFamily="18" charset="0"/>
                <a:cs typeface="Times New Roman" pitchFamily="18" charset="0"/>
              </a:rPr>
              <a:t>Total Number of Estimated User Equivalencies within Villages (340) and Allen East School (44) = 340 ESFU’s </a:t>
            </a:r>
            <a:r>
              <a:rPr lang="en-US" cap="none" dirty="0" smtClean="0">
                <a:solidFill>
                  <a:schemeClr val="tx1"/>
                </a:solidFill>
                <a:latin typeface="Times New Roman" pitchFamily="18" charset="0"/>
                <a:cs typeface="Times New Roman" pitchFamily="18" charset="0"/>
              </a:rPr>
              <a:t>	</a:t>
            </a:r>
            <a:endParaRPr 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40554594"/>
              </p:ext>
            </p:extLst>
          </p:nvPr>
        </p:nvGraphicFramePr>
        <p:xfrm>
          <a:off x="743888" y="3189885"/>
          <a:ext cx="10591928" cy="3451547"/>
        </p:xfrm>
        <a:graphic>
          <a:graphicData uri="http://schemas.openxmlformats.org/drawingml/2006/table">
            <a:tbl>
              <a:tblPr/>
              <a:tblGrid>
                <a:gridCol w="4760295">
                  <a:extLst>
                    <a:ext uri="{9D8B030D-6E8A-4147-A177-3AD203B41FA5}">
                      <a16:colId xmlns:a16="http://schemas.microsoft.com/office/drawing/2014/main" val="1732396223"/>
                    </a:ext>
                  </a:extLst>
                </a:gridCol>
                <a:gridCol w="3032449">
                  <a:extLst>
                    <a:ext uri="{9D8B030D-6E8A-4147-A177-3AD203B41FA5}">
                      <a16:colId xmlns:a16="http://schemas.microsoft.com/office/drawing/2014/main" val="177905177"/>
                    </a:ext>
                  </a:extLst>
                </a:gridCol>
                <a:gridCol w="2799184">
                  <a:extLst>
                    <a:ext uri="{9D8B030D-6E8A-4147-A177-3AD203B41FA5}">
                      <a16:colId xmlns:a16="http://schemas.microsoft.com/office/drawing/2014/main" val="527179127"/>
                    </a:ext>
                  </a:extLst>
                </a:gridCol>
              </a:tblGrid>
              <a:tr h="682732">
                <a:tc>
                  <a:txBody>
                    <a:bodyPr/>
                    <a:lstStyle/>
                    <a:p>
                      <a:pPr marL="120650" indent="-120650"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Village Residents Including Allen East School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Including 1/3 of Potential Outside</a:t>
                      </a:r>
                      <a:r>
                        <a:rPr lang="en-US" sz="2000" b="0" i="0" u="none" strike="noStrike" baseline="0" dirty="0" smtClean="0">
                          <a:solidFill>
                            <a:srgbClr val="000000"/>
                          </a:solidFill>
                          <a:effectLst/>
                          <a:latin typeface="Times New Roman" panose="02020603050405020304" pitchFamily="18" charset="0"/>
                          <a:cs typeface="Times New Roman" panose="02020603050405020304" pitchFamily="18" charset="0"/>
                        </a:rPr>
                        <a:t> Users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59418"/>
                  </a:ext>
                </a:extLst>
              </a:tr>
              <a:tr h="553763">
                <a:tc>
                  <a:txBody>
                    <a:bodyPr/>
                    <a:lstStyle/>
                    <a:p>
                      <a:pPr marL="120650" indent="-120650"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Customers (ESFU's)</a:t>
                      </a: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384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434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78395"/>
                  </a:ext>
                </a:extLst>
              </a:tr>
              <a:tr h="553763">
                <a:tc>
                  <a:txBody>
                    <a:bodyPr/>
                    <a:lstStyle/>
                    <a:p>
                      <a:pPr marL="120650" indent="-120650" algn="l"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Principal Debt Service per</a:t>
                      </a:r>
                      <a:r>
                        <a:rPr lang="en-US" sz="2000" b="0" i="0" u="none" strike="noStrike" baseline="0" dirty="0" smtClean="0">
                          <a:solidFill>
                            <a:srgbClr val="000000"/>
                          </a:solidFill>
                          <a:effectLst/>
                          <a:latin typeface="Times New Roman" panose="02020603050405020304" pitchFamily="18" charset="0"/>
                          <a:cs typeface="Times New Roman" panose="02020603050405020304" pitchFamily="18" charset="0"/>
                        </a:rPr>
                        <a:t> ESFU</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$8,867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$7,845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910132"/>
                  </a:ext>
                </a:extLst>
              </a:tr>
              <a:tr h="553763">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USDA RD Loan </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(3.375%</a:t>
                      </a:r>
                      <a:r>
                        <a:rPr lang="en-US" sz="2000" b="0" i="0" u="none" strike="noStrike" baseline="0" dirty="0" smtClean="0">
                          <a:solidFill>
                            <a:schemeClr val="tx1"/>
                          </a:solidFill>
                          <a:effectLst/>
                          <a:latin typeface="Times New Roman" panose="02020603050405020304" pitchFamily="18" charset="0"/>
                          <a:cs typeface="Times New Roman" panose="02020603050405020304" pitchFamily="18" charset="0"/>
                        </a:rPr>
                        <a:t> - 40 yrs)</a:t>
                      </a:r>
                      <a:endParaRPr lang="en-US"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cs typeface="Times New Roman" panose="02020603050405020304" pitchFamily="18" charset="0"/>
                        </a:rPr>
                        <a:t>$26.61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$23.54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3866860"/>
                  </a:ext>
                </a:extLst>
              </a:tr>
              <a:tr h="553763">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OPWC Loan (0% - 30 yrs)</a:t>
                      </a: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5.28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$4.67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637245"/>
                  </a:ext>
                </a:extLst>
              </a:tr>
              <a:tr h="553763">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Total Estimated Monthly Debt Service</a:t>
                      </a: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31.89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28.21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6333755"/>
                  </a:ext>
                </a:extLst>
              </a:tr>
            </a:tbl>
          </a:graphicData>
        </a:graphic>
      </p:graphicFrame>
    </p:spTree>
    <p:extLst>
      <p:ext uri="{BB962C8B-B14F-4D97-AF65-F5344CB8AC3E}">
        <p14:creationId xmlns:p14="http://schemas.microsoft.com/office/powerpoint/2010/main" val="3279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31" y="0"/>
            <a:ext cx="11740437" cy="678024"/>
          </a:xfrm>
        </p:spPr>
        <p:txBody>
          <a:bodyPr>
            <a:normAutofit/>
          </a:bodyPr>
          <a:lstStyle/>
          <a:p>
            <a:pPr algn="l"/>
            <a:r>
              <a:rPr lang="en-US" sz="3600" u="sng" cap="none" dirty="0">
                <a:latin typeface="Constantia" panose="02030602050306030303" pitchFamily="18" charset="0"/>
              </a:rPr>
              <a:t>8</a:t>
            </a:r>
            <a:r>
              <a:rPr lang="en-US" sz="3600" u="sng" cap="none" dirty="0" smtClean="0">
                <a:latin typeface="Constantia" panose="02030602050306030303" pitchFamily="18" charset="0"/>
              </a:rPr>
              <a:t>. Estimated Costs to Property Owners (cont’d)</a:t>
            </a:r>
            <a:endParaRPr lang="en-US" sz="3600" cap="none" dirty="0">
              <a:latin typeface="Constantia" panose="02030602050306030303" pitchFamily="18" charset="0"/>
            </a:endParaRPr>
          </a:p>
        </p:txBody>
      </p:sp>
      <p:sp>
        <p:nvSpPr>
          <p:cNvPr id="3" name="Text Placeholder 2"/>
          <p:cNvSpPr>
            <a:spLocks noGrp="1"/>
          </p:cNvSpPr>
          <p:nvPr>
            <p:ph type="body" idx="1"/>
          </p:nvPr>
        </p:nvSpPr>
        <p:spPr>
          <a:xfrm>
            <a:off x="913774" y="1147665"/>
            <a:ext cx="10351752" cy="4935894"/>
          </a:xfrm>
        </p:spPr>
        <p:txBody>
          <a:bodyPr/>
          <a:lstStyle/>
          <a:p>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3734317"/>
              </p:ext>
            </p:extLst>
          </p:nvPr>
        </p:nvGraphicFramePr>
        <p:xfrm>
          <a:off x="219431" y="606796"/>
          <a:ext cx="11740437" cy="6251203"/>
        </p:xfrm>
        <a:graphic>
          <a:graphicData uri="http://schemas.openxmlformats.org/drawingml/2006/table">
            <a:tbl>
              <a:tblPr firstRow="1" bandRow="1">
                <a:tableStyleId>{0E3FDE45-AF77-4B5C-9715-49D594BDF05E}</a:tableStyleId>
              </a:tblPr>
              <a:tblGrid>
                <a:gridCol w="6371439">
                  <a:extLst>
                    <a:ext uri="{9D8B030D-6E8A-4147-A177-3AD203B41FA5}">
                      <a16:colId xmlns:a16="http://schemas.microsoft.com/office/drawing/2014/main" val="4010769464"/>
                    </a:ext>
                  </a:extLst>
                </a:gridCol>
                <a:gridCol w="1937311">
                  <a:extLst>
                    <a:ext uri="{9D8B030D-6E8A-4147-A177-3AD203B41FA5}">
                      <a16:colId xmlns:a16="http://schemas.microsoft.com/office/drawing/2014/main" val="3762662354"/>
                    </a:ext>
                  </a:extLst>
                </a:gridCol>
                <a:gridCol w="1688839">
                  <a:extLst>
                    <a:ext uri="{9D8B030D-6E8A-4147-A177-3AD203B41FA5}">
                      <a16:colId xmlns:a16="http://schemas.microsoft.com/office/drawing/2014/main" val="3041638370"/>
                    </a:ext>
                  </a:extLst>
                </a:gridCol>
                <a:gridCol w="1742848">
                  <a:extLst>
                    <a:ext uri="{9D8B030D-6E8A-4147-A177-3AD203B41FA5}">
                      <a16:colId xmlns:a16="http://schemas.microsoft.com/office/drawing/2014/main" val="527071329"/>
                    </a:ext>
                  </a:extLst>
                </a:gridCol>
              </a:tblGrid>
              <a:tr h="436000">
                <a:tc>
                  <a:txBody>
                    <a:bodyPr/>
                    <a:lstStyle/>
                    <a:p>
                      <a:pPr algn="ctr"/>
                      <a:r>
                        <a:rPr lang="en-US" sz="2200" b="1" dirty="0" smtClean="0">
                          <a:solidFill>
                            <a:schemeClr val="tx1"/>
                          </a:solidFill>
                          <a:latin typeface="Times New Roman" panose="02020603050405020304" pitchFamily="18" charset="0"/>
                          <a:cs typeface="Times New Roman" panose="02020603050405020304" pitchFamily="18" charset="0"/>
                        </a:rPr>
                        <a:t>Summary</a:t>
                      </a:r>
                      <a:endParaRPr lang="en-US" sz="2200" b="1" dirty="0">
                        <a:solidFill>
                          <a:schemeClr val="tx1"/>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en-US" sz="2200" b="1" dirty="0" smtClean="0">
                          <a:solidFill>
                            <a:schemeClr val="tx1"/>
                          </a:solidFill>
                          <a:latin typeface="Times New Roman" panose="02020603050405020304" pitchFamily="18" charset="0"/>
                          <a:cs typeface="Times New Roman" panose="02020603050405020304" pitchFamily="18" charset="0"/>
                        </a:rPr>
                        <a:t>Cost</a:t>
                      </a:r>
                    </a:p>
                  </a:txBody>
                  <a:tcPr anchor="ctr"/>
                </a:tc>
                <a:tc hMerge="1">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02114259"/>
                  </a:ext>
                </a:extLst>
              </a:tr>
              <a:tr h="404857">
                <a:tc>
                  <a:txBody>
                    <a:bodyPr/>
                    <a:lstStyle/>
                    <a:p>
                      <a:r>
                        <a:rPr lang="en-US" sz="2000" b="1" dirty="0" smtClean="0">
                          <a:effectLst/>
                          <a:latin typeface="Times New Roman" panose="02020603050405020304" pitchFamily="18" charset="0"/>
                          <a:cs typeface="Times New Roman" panose="02020603050405020304" pitchFamily="18" charset="0"/>
                        </a:rPr>
                        <a:t>Estimated </a:t>
                      </a:r>
                      <a:r>
                        <a:rPr lang="en-US" sz="2000" b="1" u="sng" dirty="0" smtClean="0">
                          <a:effectLst/>
                          <a:latin typeface="Times New Roman" panose="02020603050405020304" pitchFamily="18" charset="0"/>
                          <a:cs typeface="Times New Roman" panose="02020603050405020304" pitchFamily="18" charset="0"/>
                        </a:rPr>
                        <a:t>Up</a:t>
                      </a:r>
                      <a:r>
                        <a:rPr lang="en-US" sz="2000" b="1" u="sng" baseline="0" dirty="0" smtClean="0">
                          <a:effectLst/>
                          <a:latin typeface="Times New Roman" panose="02020603050405020304" pitchFamily="18" charset="0"/>
                          <a:cs typeface="Times New Roman" panose="02020603050405020304" pitchFamily="18" charset="0"/>
                        </a:rPr>
                        <a:t>-Front</a:t>
                      </a:r>
                      <a:r>
                        <a:rPr lang="en-US" sz="2000" b="1" baseline="0" dirty="0" smtClean="0">
                          <a:effectLst/>
                          <a:latin typeface="Times New Roman" panose="02020603050405020304" pitchFamily="18" charset="0"/>
                          <a:cs typeface="Times New Roman" panose="02020603050405020304" pitchFamily="18" charset="0"/>
                        </a:rPr>
                        <a:t> Property Owner Costs:</a:t>
                      </a:r>
                      <a:endParaRPr lang="en-US" sz="2000" b="1" dirty="0">
                        <a:effectLst/>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48276445"/>
                  </a:ext>
                </a:extLst>
              </a:tr>
              <a:tr h="404857">
                <a:tc>
                  <a:txBody>
                    <a:bodyPr/>
                    <a:lstStyle/>
                    <a:p>
                      <a:r>
                        <a:rPr lang="en-US" sz="2000" dirty="0" smtClean="0">
                          <a:latin typeface="Times New Roman" panose="02020603050405020304" pitchFamily="18" charset="0"/>
                          <a:cs typeface="Times New Roman" panose="02020603050405020304" pitchFamily="18" charset="0"/>
                        </a:rPr>
                        <a:t>    Connection Fee (City of Lima)</a:t>
                      </a:r>
                      <a:endParaRPr lang="en-US" sz="20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sz="2000" dirty="0" smtClean="0">
                          <a:latin typeface="Times New Roman" panose="02020603050405020304" pitchFamily="18" charset="0"/>
                          <a:cs typeface="Times New Roman" panose="02020603050405020304" pitchFamily="18" charset="0"/>
                        </a:rPr>
                        <a:t>$500</a:t>
                      </a: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09467361"/>
                  </a:ext>
                </a:extLst>
              </a:tr>
              <a:tr h="404857">
                <a:tc>
                  <a:txBody>
                    <a:bodyPr/>
                    <a:lstStyle/>
                    <a:p>
                      <a:pPr marL="233363" marR="0" lvl="0" indent="-233363" algn="l" defTabSz="168275"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   </a:t>
                      </a:r>
                      <a:r>
                        <a:rPr lang="en-US" sz="2000" baseline="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Install</a:t>
                      </a:r>
                      <a:r>
                        <a:rPr lang="en-US" sz="2000" baseline="0" dirty="0" smtClean="0">
                          <a:latin typeface="Times New Roman" panose="02020603050405020304" pitchFamily="18" charset="0"/>
                          <a:cs typeface="Times New Roman" panose="02020603050405020304" pitchFamily="18" charset="0"/>
                        </a:rPr>
                        <a:t> Service Line </a:t>
                      </a:r>
                      <a:r>
                        <a:rPr lang="en-US" sz="2000" baseline="0" dirty="0" smtClean="0">
                          <a:latin typeface="Times New Roman" panose="02020603050405020304" pitchFamily="18" charset="0"/>
                          <a:cs typeface="Times New Roman" panose="02020603050405020304" pitchFamily="18" charset="0"/>
                        </a:rPr>
                        <a:t>- Property </a:t>
                      </a:r>
                      <a:r>
                        <a:rPr lang="en-US" sz="2000" baseline="0" dirty="0" smtClean="0">
                          <a:latin typeface="Times New Roman" panose="02020603050405020304" pitchFamily="18" charset="0"/>
                          <a:cs typeface="Times New Roman" panose="02020603050405020304" pitchFamily="18" charset="0"/>
                        </a:rPr>
                        <a:t>Owner Hires Contractor </a:t>
                      </a:r>
                      <a:endParaRPr lang="en-US" sz="20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sz="2000" dirty="0" smtClean="0">
                          <a:latin typeface="Times New Roman" panose="02020603050405020304" pitchFamily="18" charset="0"/>
                          <a:cs typeface="Times New Roman" panose="02020603050405020304" pitchFamily="18" charset="0"/>
                        </a:rPr>
                        <a:t>$1,000</a:t>
                      </a: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60129508"/>
                  </a:ext>
                </a:extLst>
              </a:tr>
              <a:tr h="404857">
                <a:tc>
                  <a:txBody>
                    <a:bodyPr/>
                    <a:lstStyle/>
                    <a:p>
                      <a:r>
                        <a:rPr lang="en-US" sz="2000" b="1" dirty="0" smtClean="0">
                          <a:effectLst/>
                          <a:latin typeface="Times New Roman" panose="02020603050405020304" pitchFamily="18" charset="0"/>
                          <a:cs typeface="Times New Roman" panose="02020603050405020304" pitchFamily="18" charset="0"/>
                        </a:rPr>
                        <a:t>Estimated</a:t>
                      </a:r>
                      <a:r>
                        <a:rPr lang="en-US" sz="2000" b="1" baseline="0" dirty="0" smtClean="0">
                          <a:effectLst/>
                          <a:latin typeface="Times New Roman" panose="02020603050405020304" pitchFamily="18" charset="0"/>
                          <a:cs typeface="Times New Roman" panose="02020603050405020304" pitchFamily="18" charset="0"/>
                        </a:rPr>
                        <a:t> </a:t>
                      </a:r>
                      <a:r>
                        <a:rPr lang="en-US" sz="2000" b="1" u="sng" baseline="0" dirty="0" smtClean="0">
                          <a:effectLst/>
                          <a:latin typeface="Times New Roman" panose="02020603050405020304" pitchFamily="18" charset="0"/>
                          <a:cs typeface="Times New Roman" panose="02020603050405020304" pitchFamily="18" charset="0"/>
                        </a:rPr>
                        <a:t>Monthly</a:t>
                      </a:r>
                      <a:r>
                        <a:rPr lang="en-US" sz="2000" b="1" baseline="0" dirty="0" smtClean="0">
                          <a:effectLst/>
                          <a:latin typeface="Times New Roman" panose="02020603050405020304" pitchFamily="18" charset="0"/>
                          <a:cs typeface="Times New Roman" panose="02020603050405020304" pitchFamily="18" charset="0"/>
                        </a:rPr>
                        <a:t> </a:t>
                      </a:r>
                      <a:r>
                        <a:rPr lang="en-US" sz="2000" b="1" baseline="0" dirty="0" smtClean="0">
                          <a:solidFill>
                            <a:schemeClr val="tx1"/>
                          </a:solidFill>
                          <a:effectLst/>
                          <a:latin typeface="Times New Roman" panose="02020603050405020304" pitchFamily="18" charset="0"/>
                          <a:cs typeface="Times New Roman" panose="02020603050405020304" pitchFamily="18" charset="0"/>
                        </a:rPr>
                        <a:t>Property Owner </a:t>
                      </a:r>
                      <a:r>
                        <a:rPr lang="en-US" sz="2000" b="1" baseline="0" dirty="0" smtClean="0">
                          <a:effectLst/>
                          <a:latin typeface="Times New Roman" panose="02020603050405020304" pitchFamily="18" charset="0"/>
                          <a:cs typeface="Times New Roman" panose="02020603050405020304" pitchFamily="18" charset="0"/>
                        </a:rPr>
                        <a:t>Costs:</a:t>
                      </a:r>
                      <a:endParaRPr lang="en-US" sz="2000" b="1" dirty="0">
                        <a:effectLst/>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2191127"/>
                  </a:ext>
                </a:extLst>
              </a:tr>
              <a:tr h="591714">
                <a:tc>
                  <a:txBody>
                    <a:bodyPr/>
                    <a:lstStyle/>
                    <a:p>
                      <a:pPr marL="746125" marR="0" lvl="1" indent="-288925" algn="l" defTabSz="690563"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 of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(1,800 gal/month)</a:t>
                      </a: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a:t>
                      </a:r>
                      <a:r>
                        <a:rPr lang="en-US" sz="2000" b="1" baseline="0" dirty="0" smtClean="0">
                          <a:latin typeface="Times New Roman" panose="02020603050405020304" pitchFamily="18" charset="0"/>
                          <a:cs typeface="Times New Roman" panose="02020603050405020304" pitchFamily="18" charset="0"/>
                        </a:rPr>
                        <a:t> of 2</a:t>
                      </a:r>
                    </a:p>
                    <a:p>
                      <a:pPr algn="ctr"/>
                      <a:r>
                        <a:rPr lang="en-US" sz="1200" dirty="0" smtClean="0">
                          <a:latin typeface="Times New Roman" panose="02020603050405020304" pitchFamily="18" charset="0"/>
                          <a:cs typeface="Times New Roman" panose="02020603050405020304" pitchFamily="18" charset="0"/>
                        </a:rPr>
                        <a:t>(3,500 gal/month)</a:t>
                      </a:r>
                      <a:endParaRPr lang="en-US" sz="12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smtClean="0">
                          <a:latin typeface="Times New Roman" panose="02020603050405020304" pitchFamily="18" charset="0"/>
                          <a:cs typeface="Times New Roman" panose="02020603050405020304" pitchFamily="18" charset="0"/>
                        </a:rPr>
                        <a:t>HH</a:t>
                      </a:r>
                      <a:r>
                        <a:rPr lang="en-US" sz="2000" b="1" baseline="0" dirty="0" smtClean="0">
                          <a:latin typeface="Times New Roman" panose="02020603050405020304" pitchFamily="18" charset="0"/>
                          <a:cs typeface="Times New Roman" panose="02020603050405020304" pitchFamily="18" charset="0"/>
                        </a:rPr>
                        <a:t> of 4</a:t>
                      </a:r>
                    </a:p>
                    <a:p>
                      <a:pPr algn="ctr"/>
                      <a:r>
                        <a:rPr lang="en-US" sz="1200" dirty="0" smtClean="0">
                          <a:latin typeface="Times New Roman" panose="02020603050405020304" pitchFamily="18" charset="0"/>
                          <a:cs typeface="Times New Roman" panose="02020603050405020304" pitchFamily="18" charset="0"/>
                        </a:rPr>
                        <a:t>(6,000 gal/month)</a:t>
                      </a:r>
                      <a:endParaRPr lang="en-US" sz="1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063106"/>
                  </a:ext>
                </a:extLst>
              </a:tr>
              <a:tr h="653999">
                <a:tc>
                  <a:txBody>
                    <a:bodyPr/>
                    <a:lstStyle/>
                    <a:p>
                      <a:pPr marL="233363" lvl="1" indent="0" algn="l" defTabSz="690563"/>
                      <a:r>
                        <a:rPr lang="en-US" sz="2000" dirty="0" smtClean="0">
                          <a:latin typeface="Times New Roman" panose="02020603050405020304" pitchFamily="18" charset="0"/>
                          <a:cs typeface="Times New Roman" panose="02020603050405020304" pitchFamily="18" charset="0"/>
                        </a:rPr>
                        <a:t>Monthly Water Usage with COL Contract Fee </a:t>
                      </a:r>
                    </a:p>
                    <a:p>
                      <a:pPr marL="233363" lvl="1" indent="0" algn="l" defTabSz="690563"/>
                      <a:r>
                        <a:rPr lang="en-US" sz="1600" i="1" baseline="0" dirty="0" smtClean="0">
                          <a:latin typeface="Times New Roman" panose="02020603050405020304" pitchFamily="18" charset="0"/>
                          <a:cs typeface="Times New Roman" panose="02020603050405020304" pitchFamily="18" charset="0"/>
                        </a:rPr>
                        <a:t>(based on current City of Lima Water Rates)</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$16.95</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$32.94</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$47.89</a:t>
                      </a:r>
                    </a:p>
                  </a:txBody>
                  <a:tcPr anchor="ctr"/>
                </a:tc>
                <a:extLst>
                  <a:ext uri="{0D108BD9-81ED-4DB2-BD59-A6C34878D82A}">
                    <a16:rowId xmlns:a16="http://schemas.microsoft.com/office/drawing/2014/main" val="16389159"/>
                  </a:ext>
                </a:extLst>
              </a:tr>
              <a:tr h="404857">
                <a:tc>
                  <a:txBody>
                    <a:bodyPr/>
                    <a:lstStyle/>
                    <a:p>
                      <a:pPr marL="233363" indent="-233363"/>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Allen</a:t>
                      </a:r>
                      <a:r>
                        <a:rPr lang="en-US" sz="2000" baseline="0" dirty="0" smtClean="0">
                          <a:latin typeface="Times New Roman" panose="02020603050405020304" pitchFamily="18" charset="0"/>
                          <a:cs typeface="Times New Roman" panose="02020603050405020304" pitchFamily="18" charset="0"/>
                        </a:rPr>
                        <a:t> </a:t>
                      </a:r>
                      <a:r>
                        <a:rPr lang="en-US" sz="2000" baseline="0" dirty="0" smtClean="0">
                          <a:latin typeface="Times New Roman" panose="02020603050405020304" pitchFamily="18" charset="0"/>
                          <a:cs typeface="Times New Roman" panose="02020603050405020304" pitchFamily="18" charset="0"/>
                        </a:rPr>
                        <a:t>Water District Administrative Fee</a:t>
                      </a:r>
                      <a:r>
                        <a:rPr lang="en-US" sz="2000" dirty="0" smtClean="0">
                          <a:latin typeface="Times New Roman" panose="02020603050405020304" pitchFamily="18" charset="0"/>
                          <a:cs typeface="Times New Roman" panose="02020603050405020304" pitchFamily="18"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$7.00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$7.00</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$8.50</a:t>
                      </a:r>
                    </a:p>
                  </a:txBody>
                  <a:tcPr anchor="ctr"/>
                </a:tc>
                <a:extLst>
                  <a:ext uri="{0D108BD9-81ED-4DB2-BD59-A6C34878D82A}">
                    <a16:rowId xmlns:a16="http://schemas.microsoft.com/office/drawing/2014/main" val="621553671"/>
                  </a:ext>
                </a:extLst>
              </a:tr>
              <a:tr h="686885">
                <a:tc>
                  <a:txBody>
                    <a:bodyPr/>
                    <a:lstStyle/>
                    <a:p>
                      <a:pPr marL="233363" marR="0" lvl="0" indent="-233363" algn="l"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Times New Roman" panose="02020603050405020304" pitchFamily="18" charset="0"/>
                          <a:cs typeface="Times New Roman" panose="02020603050405020304" pitchFamily="18" charset="0"/>
                        </a:rPr>
                        <a:t>Estimated Total Monthly Water Bill w/o Debt Service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anose="02020603050405020304" pitchFamily="18" charset="0"/>
                          <a:cs typeface="Times New Roman" panose="02020603050405020304" pitchFamily="18" charset="0"/>
                        </a:rPr>
                        <a:t>$23.95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anose="02020603050405020304" pitchFamily="18" charset="0"/>
                          <a:cs typeface="Times New Roman" panose="02020603050405020304" pitchFamily="18" charset="0"/>
                        </a:rPr>
                        <a:t>$39.94</a:t>
                      </a: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$54.89</a:t>
                      </a:r>
                    </a:p>
                  </a:txBody>
                  <a:tcPr anchor="ctr"/>
                </a:tc>
                <a:extLst>
                  <a:ext uri="{0D108BD9-81ED-4DB2-BD59-A6C34878D82A}">
                    <a16:rowId xmlns:a16="http://schemas.microsoft.com/office/drawing/2014/main" val="1208930182"/>
                  </a:ext>
                </a:extLst>
              </a:tr>
              <a:tr h="633303">
                <a:tc>
                  <a:txBody>
                    <a:bodyPr/>
                    <a:lstStyle/>
                    <a:p>
                      <a:pPr marL="233363" indent="-233363"/>
                      <a:r>
                        <a:rPr lang="en-US" sz="2000" dirty="0" smtClean="0">
                          <a:latin typeface="Times New Roman" panose="02020603050405020304" pitchFamily="18" charset="0"/>
                          <a:cs typeface="Times New Roman" panose="02020603050405020304" pitchFamily="18" charset="0"/>
                        </a:rPr>
                        <a:t>    Estimated Monthly Debt Service (Waterline Project Cost)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$28.21-$31.89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$28.21-$31.89</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$28.21-$31.89</a:t>
                      </a:r>
                    </a:p>
                  </a:txBody>
                  <a:tcPr anchor="ctr"/>
                </a:tc>
                <a:extLst>
                  <a:ext uri="{0D108BD9-81ED-4DB2-BD59-A6C34878D82A}">
                    <a16:rowId xmlns:a16="http://schemas.microsoft.com/office/drawing/2014/main" val="174009996"/>
                  </a:ext>
                </a:extLst>
              </a:tr>
              <a:tr h="633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baseline="0" dirty="0" smtClean="0">
                          <a:latin typeface="Times New Roman" panose="02020603050405020304" pitchFamily="18" charset="0"/>
                          <a:cs typeface="Times New Roman" panose="02020603050405020304" pitchFamily="18" charset="0"/>
                        </a:rPr>
                        <a:t>Estimated Total Monthly Water Bill with Debt Service</a:t>
                      </a: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$52.16-$55.84</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$68.15-$71.83</a:t>
                      </a:r>
                      <a:endParaRPr 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smtClean="0">
                          <a:latin typeface="Times New Roman" panose="02020603050405020304" pitchFamily="18" charset="0"/>
                          <a:cs typeface="Times New Roman" panose="02020603050405020304" pitchFamily="18" charset="0"/>
                        </a:rPr>
                        <a:t>$84.60-$88.28</a:t>
                      </a: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0999536"/>
                  </a:ext>
                </a:extLst>
              </a:tr>
              <a:tr h="59171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baseline="0" dirty="0" smtClean="0">
                          <a:latin typeface="Times New Roman" panose="02020603050405020304" pitchFamily="18" charset="0"/>
                          <a:cs typeface="Times New Roman" panose="02020603050405020304" pitchFamily="18" charset="0"/>
                        </a:rPr>
                        <a:t>*This fee is charged to cover the operating costs of the District as well as allow the District to make contributions to projects that might not otherwise be feasible.  The District fees listed are based on the current fee schedule.</a:t>
                      </a: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2818367"/>
                  </a:ext>
                </a:extLst>
              </a:tr>
            </a:tbl>
          </a:graphicData>
        </a:graphic>
      </p:graphicFrame>
    </p:spTree>
    <p:extLst>
      <p:ext uri="{BB962C8B-B14F-4D97-AF65-F5344CB8AC3E}">
        <p14:creationId xmlns:p14="http://schemas.microsoft.com/office/powerpoint/2010/main" val="25145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38" y="0"/>
            <a:ext cx="10364451" cy="985694"/>
          </a:xfrm>
        </p:spPr>
        <p:txBody>
          <a:bodyPr/>
          <a:lstStyle/>
          <a:p>
            <a:pPr algn="l"/>
            <a:r>
              <a:rPr lang="en-US" u="sng" cap="none" dirty="0" smtClean="0">
                <a:latin typeface="Constantia" panose="02030602050306030303" pitchFamily="18" charset="0"/>
              </a:rPr>
              <a:t>9. Waiver Information</a:t>
            </a:r>
            <a:endParaRPr lang="en-US" dirty="0"/>
          </a:p>
        </p:txBody>
      </p:sp>
      <p:sp>
        <p:nvSpPr>
          <p:cNvPr id="3" name="Content Placeholder 2"/>
          <p:cNvSpPr>
            <a:spLocks noGrp="1"/>
          </p:cNvSpPr>
          <p:nvPr>
            <p:ph sz="quarter" idx="13"/>
          </p:nvPr>
        </p:nvSpPr>
        <p:spPr>
          <a:xfrm>
            <a:off x="480638" y="985694"/>
            <a:ext cx="11149888" cy="5527401"/>
          </a:xfrm>
        </p:spPr>
        <p:txBody>
          <a:bodyPr>
            <a:noAutofit/>
          </a:bodyPr>
          <a:lstStyle/>
          <a:p>
            <a:r>
              <a:rPr lang="en-US" cap="none" dirty="0" smtClean="0">
                <a:latin typeface="Times New Roman" panose="02020603050405020304" pitchFamily="18" charset="0"/>
                <a:cs typeface="Times New Roman" panose="02020603050405020304" pitchFamily="18" charset="0"/>
              </a:rPr>
              <a:t>The aforementioned project costs only apply to those property owners wishing to connect to the waterline.</a:t>
            </a:r>
          </a:p>
          <a:p>
            <a:pPr marL="0" indent="0">
              <a:buNone/>
            </a:pPr>
            <a:endParaRPr lang="en-US" cap="none" dirty="0" smtClean="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Those property owners who want to be a part of the project will be given the opportunity to sign an </a:t>
            </a:r>
            <a:r>
              <a:rPr lang="en-US" cap="none" dirty="0">
                <a:latin typeface="Times New Roman" panose="02020603050405020304" pitchFamily="18" charset="0"/>
                <a:cs typeface="Times New Roman" panose="02020603050405020304" pitchFamily="18" charset="0"/>
              </a:rPr>
              <a:t>Allen Water District </a:t>
            </a:r>
            <a:r>
              <a:rPr lang="en-US" cap="none" dirty="0" smtClean="0">
                <a:latin typeface="Times New Roman" panose="02020603050405020304" pitchFamily="18" charset="0"/>
                <a:cs typeface="Times New Roman" panose="02020603050405020304" pitchFamily="18" charset="0"/>
              </a:rPr>
              <a:t>Waiver and Consent Form for connection to the waterline prior to project completion.</a:t>
            </a:r>
          </a:p>
          <a:p>
            <a:pPr marL="0" indent="0">
              <a:buNone/>
            </a:pPr>
            <a:endParaRPr lang="en-US" cap="none" dirty="0" smtClean="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The waiver will include a not-to-exceed amount meaning the property owner is committing to a cost of no more than what is identified on the waiver.  The amount could however end up being less than the not-to-exceed amount if the final project costs come in lower. </a:t>
            </a:r>
          </a:p>
          <a:p>
            <a:pPr marL="0" indent="0">
              <a:buNone/>
            </a:pPr>
            <a:endParaRPr lang="en-US" cap="none" dirty="0" smtClean="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More information will be given outlining the waiver process through mailings by the Allen Water District and at subsequent meetings.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26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170" y="58765"/>
            <a:ext cx="10351752" cy="709126"/>
          </a:xfrm>
        </p:spPr>
        <p:txBody>
          <a:bodyPr/>
          <a:lstStyle/>
          <a:p>
            <a:pPr algn="l"/>
            <a:r>
              <a:rPr lang="en-US" u="sng" cap="none" dirty="0" smtClean="0">
                <a:latin typeface="Constantia" panose="02030602050306030303" pitchFamily="18" charset="0"/>
              </a:rPr>
              <a:t>10. Tentative Project </a:t>
            </a:r>
            <a:r>
              <a:rPr lang="en-US" u="sng" cap="none" dirty="0">
                <a:latin typeface="Constantia" panose="02030602050306030303" pitchFamily="18" charset="0"/>
              </a:rPr>
              <a:t>S</a:t>
            </a:r>
            <a:r>
              <a:rPr lang="en-US" u="sng" cap="none" dirty="0" smtClean="0">
                <a:latin typeface="Constantia" panose="02030602050306030303" pitchFamily="18" charset="0"/>
              </a:rPr>
              <a:t>chedule</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913774" y="1194319"/>
            <a:ext cx="10320283" cy="4926563"/>
          </a:xfrm>
          <a:effectLst>
            <a:outerShdw blurRad="50800" dist="38100" dir="5400000" algn="t" rotWithShape="0">
              <a:prstClr val="black">
                <a:alpha val="40000"/>
              </a:prstClr>
            </a:outerShdw>
          </a:effectLst>
        </p:spPr>
        <p:txBody>
          <a:bodyPr/>
          <a:lstStyle/>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02828483"/>
              </p:ext>
            </p:extLst>
          </p:nvPr>
        </p:nvGraphicFramePr>
        <p:xfrm>
          <a:off x="660086" y="928241"/>
          <a:ext cx="10827657" cy="4814372"/>
        </p:xfrm>
        <a:graphic>
          <a:graphicData uri="http://schemas.openxmlformats.org/drawingml/2006/table">
            <a:tbl>
              <a:tblPr firstRow="1" bandRow="1">
                <a:tableStyleId>{0E3FDE45-AF77-4B5C-9715-49D594BDF05E}</a:tableStyleId>
              </a:tblPr>
              <a:tblGrid>
                <a:gridCol w="7831834">
                  <a:extLst>
                    <a:ext uri="{9D8B030D-6E8A-4147-A177-3AD203B41FA5}">
                      <a16:colId xmlns:a16="http://schemas.microsoft.com/office/drawing/2014/main" val="2857468400"/>
                    </a:ext>
                  </a:extLst>
                </a:gridCol>
                <a:gridCol w="2995823">
                  <a:extLst>
                    <a:ext uri="{9D8B030D-6E8A-4147-A177-3AD203B41FA5}">
                      <a16:colId xmlns:a16="http://schemas.microsoft.com/office/drawing/2014/main" val="2029126917"/>
                    </a:ext>
                  </a:extLst>
                </a:gridCol>
              </a:tblGrid>
              <a:tr h="93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Times New Roman" panose="02020603050405020304" pitchFamily="18" charset="0"/>
                          <a:cs typeface="Times New Roman" panose="02020603050405020304" pitchFamily="18" charset="0"/>
                        </a:rPr>
                        <a:t>Informational Meeting with Property Owners with Allen Water</a:t>
                      </a:r>
                      <a:r>
                        <a:rPr lang="en-US" sz="1800" b="0" baseline="0" dirty="0" smtClean="0">
                          <a:effectLst/>
                          <a:latin typeface="Times New Roman" panose="02020603050405020304" pitchFamily="18" charset="0"/>
                          <a:cs typeface="Times New Roman" panose="02020603050405020304" pitchFamily="18" charset="0"/>
                        </a:rPr>
                        <a:t> District Customers (Outside the Villages)</a:t>
                      </a:r>
                      <a:endParaRPr lang="en-US" sz="1800" b="0" dirty="0" smtClean="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baseline="0" dirty="0" smtClean="0">
                          <a:effectLst/>
                          <a:latin typeface="Times New Roman" panose="02020603050405020304" pitchFamily="18" charset="0"/>
                          <a:cs typeface="Times New Roman" panose="02020603050405020304" pitchFamily="18" charset="0"/>
                        </a:rPr>
                        <a:t>August 27, 2019</a:t>
                      </a:r>
                    </a:p>
                  </a:txBody>
                  <a:tcPr anchor="ctr"/>
                </a:tc>
                <a:extLst>
                  <a:ext uri="{0D108BD9-81ED-4DB2-BD59-A6C34878D82A}">
                    <a16:rowId xmlns:a16="http://schemas.microsoft.com/office/drawing/2014/main" val="1461173451"/>
                  </a:ext>
                </a:extLst>
              </a:tr>
              <a:tr h="776719">
                <a:tc>
                  <a:txBody>
                    <a:bodyPr/>
                    <a:lstStyle/>
                    <a:p>
                      <a:r>
                        <a:rPr lang="en-US" sz="1800" b="0" dirty="0" smtClean="0">
                          <a:effectLst/>
                          <a:latin typeface="Times New Roman" panose="02020603050405020304" pitchFamily="18" charset="0"/>
                          <a:cs typeface="Times New Roman" panose="02020603050405020304" pitchFamily="18" charset="0"/>
                        </a:rPr>
                        <a:t>Potential</a:t>
                      </a:r>
                      <a:r>
                        <a:rPr lang="en-US" sz="1800" b="0" baseline="0" dirty="0" smtClean="0">
                          <a:effectLst/>
                          <a:latin typeface="Times New Roman" panose="02020603050405020304" pitchFamily="18" charset="0"/>
                          <a:cs typeface="Times New Roman" panose="02020603050405020304" pitchFamily="18" charset="0"/>
                        </a:rPr>
                        <a:t> Pre-bid Project Meeting</a:t>
                      </a:r>
                      <a:endParaRPr lang="en-US" sz="18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smtClean="0">
                          <a:effectLst/>
                          <a:latin typeface="Times New Roman" panose="02020603050405020304" pitchFamily="18" charset="0"/>
                          <a:cs typeface="Times New Roman" panose="02020603050405020304" pitchFamily="18" charset="0"/>
                        </a:rPr>
                        <a:t>December</a:t>
                      </a:r>
                      <a:r>
                        <a:rPr lang="en-US" sz="1800" b="0" baseline="0" smtClean="0">
                          <a:effectLst/>
                          <a:latin typeface="Times New Roman" panose="02020603050405020304" pitchFamily="18" charset="0"/>
                          <a:cs typeface="Times New Roman" panose="02020603050405020304" pitchFamily="18" charset="0"/>
                        </a:rPr>
                        <a:t> 2019/January 2020</a:t>
                      </a:r>
                      <a:endParaRPr lang="en-US" sz="18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34434038"/>
                  </a:ext>
                </a:extLst>
              </a:tr>
              <a:tr h="776719">
                <a:tc>
                  <a:txBody>
                    <a:bodyPr/>
                    <a:lstStyle/>
                    <a:p>
                      <a:r>
                        <a:rPr lang="en-US" sz="1800" b="0" dirty="0" smtClean="0">
                          <a:effectLst/>
                          <a:latin typeface="Times New Roman" panose="02020603050405020304" pitchFamily="18" charset="0"/>
                          <a:cs typeface="Times New Roman" panose="02020603050405020304" pitchFamily="18" charset="0"/>
                        </a:rPr>
                        <a:t>Begin Construction</a:t>
                      </a:r>
                      <a:endParaRPr lang="en-US" sz="18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dirty="0" smtClean="0">
                          <a:effectLst/>
                          <a:latin typeface="Times New Roman" panose="02020603050405020304" pitchFamily="18" charset="0"/>
                          <a:cs typeface="Times New Roman" panose="02020603050405020304" pitchFamily="18" charset="0"/>
                        </a:rPr>
                        <a:t>Spring 2020</a:t>
                      </a:r>
                      <a:endParaRPr lang="en-US" sz="18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36864618"/>
                  </a:ext>
                </a:extLst>
              </a:tr>
              <a:tr h="776719">
                <a:tc>
                  <a:txBody>
                    <a:bodyPr/>
                    <a:lstStyle/>
                    <a:p>
                      <a:r>
                        <a:rPr lang="en-US" sz="1800" b="0" dirty="0" smtClean="0">
                          <a:effectLst/>
                          <a:latin typeface="Times New Roman" panose="02020603050405020304" pitchFamily="18" charset="0"/>
                          <a:cs typeface="Times New Roman" panose="02020603050405020304" pitchFamily="18" charset="0"/>
                        </a:rPr>
                        <a:t>Complete Construction</a:t>
                      </a:r>
                      <a:endParaRPr lang="en-US" sz="18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baseline="0" dirty="0" smtClean="0">
                          <a:effectLst/>
                          <a:latin typeface="Times New Roman" panose="02020603050405020304" pitchFamily="18" charset="0"/>
                          <a:cs typeface="Times New Roman" panose="02020603050405020304" pitchFamily="18" charset="0"/>
                        </a:rPr>
                        <a:t>Spring </a:t>
                      </a:r>
                      <a:r>
                        <a:rPr lang="en-US" sz="1800" b="0" dirty="0" smtClean="0">
                          <a:effectLst/>
                          <a:latin typeface="Times New Roman" panose="02020603050405020304" pitchFamily="18" charset="0"/>
                          <a:cs typeface="Times New Roman" panose="02020603050405020304" pitchFamily="18" charset="0"/>
                        </a:rPr>
                        <a:t>2021</a:t>
                      </a:r>
                      <a:endParaRPr lang="en-US" sz="18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57161748"/>
                  </a:ext>
                </a:extLst>
              </a:tr>
              <a:tr h="776719">
                <a:tc>
                  <a:txBody>
                    <a:bodyPr/>
                    <a:lstStyle/>
                    <a:p>
                      <a:r>
                        <a:rPr lang="en-US" sz="1800" b="0" dirty="0" smtClean="0">
                          <a:effectLst/>
                          <a:latin typeface="Times New Roman" panose="02020603050405020304" pitchFamily="18" charset="0"/>
                          <a:cs typeface="Times New Roman" panose="02020603050405020304" pitchFamily="18" charset="0"/>
                        </a:rPr>
                        <a:t>Final Billing Notice</a:t>
                      </a:r>
                      <a:endParaRPr lang="en-US" sz="18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dirty="0" smtClean="0">
                          <a:effectLst/>
                          <a:latin typeface="Times New Roman" panose="02020603050405020304" pitchFamily="18" charset="0"/>
                          <a:cs typeface="Times New Roman" panose="02020603050405020304" pitchFamily="18" charset="0"/>
                        </a:rPr>
                        <a:t>Summer 2021</a:t>
                      </a:r>
                      <a:endParaRPr lang="en-US" sz="18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71897346"/>
                  </a:ext>
                </a:extLst>
              </a:tr>
              <a:tr h="776719">
                <a:tc>
                  <a:txBody>
                    <a:bodyPr/>
                    <a:lstStyle/>
                    <a:p>
                      <a:r>
                        <a:rPr lang="en-US" sz="1800" b="0" dirty="0" smtClean="0">
                          <a:effectLst/>
                          <a:latin typeface="Times New Roman" panose="02020603050405020304" pitchFamily="18" charset="0"/>
                          <a:cs typeface="Times New Roman" panose="02020603050405020304" pitchFamily="18" charset="0"/>
                        </a:rPr>
                        <a:t>Project</a:t>
                      </a:r>
                      <a:r>
                        <a:rPr lang="en-US" sz="1800" b="0" baseline="0" dirty="0" smtClean="0">
                          <a:effectLst/>
                          <a:latin typeface="Times New Roman" panose="02020603050405020304" pitchFamily="18" charset="0"/>
                          <a:cs typeface="Times New Roman" panose="02020603050405020304" pitchFamily="18" charset="0"/>
                        </a:rPr>
                        <a:t> Wrap-Up Meeting</a:t>
                      </a:r>
                      <a:endParaRPr lang="en-US" sz="1800" b="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800" b="0" baseline="0" dirty="0" smtClean="0">
                          <a:effectLst/>
                          <a:latin typeface="Times New Roman" panose="02020603050405020304" pitchFamily="18" charset="0"/>
                          <a:cs typeface="Times New Roman" panose="02020603050405020304" pitchFamily="18" charset="0"/>
                        </a:rPr>
                        <a:t>Summer</a:t>
                      </a:r>
                      <a:r>
                        <a:rPr lang="en-US" sz="1800" b="0" dirty="0" smtClean="0">
                          <a:effectLst/>
                          <a:latin typeface="Times New Roman" panose="02020603050405020304" pitchFamily="18" charset="0"/>
                          <a:cs typeface="Times New Roman" panose="02020603050405020304" pitchFamily="18" charset="0"/>
                        </a:rPr>
                        <a:t> 2021</a:t>
                      </a:r>
                      <a:endParaRPr lang="en-US" sz="1800" b="0"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86554063"/>
                  </a:ext>
                </a:extLst>
              </a:tr>
            </a:tbl>
          </a:graphicData>
        </a:graphic>
      </p:graphicFrame>
    </p:spTree>
    <p:extLst>
      <p:ext uri="{BB962C8B-B14F-4D97-AF65-F5344CB8AC3E}">
        <p14:creationId xmlns:p14="http://schemas.microsoft.com/office/powerpoint/2010/main" val="567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897863"/>
          </a:xfrm>
        </p:spPr>
        <p:txBody>
          <a:bodyPr>
            <a:normAutofit/>
          </a:bodyPr>
          <a:lstStyle/>
          <a:p>
            <a:r>
              <a:rPr lang="en-US" sz="4800" dirty="0" smtClean="0">
                <a:latin typeface="Constantia" panose="02030602050306030303" pitchFamily="18" charset="0"/>
              </a:rPr>
              <a:t>Questions?</a:t>
            </a:r>
            <a:br>
              <a:rPr lang="en-US" sz="4800" dirty="0" smtClean="0">
                <a:latin typeface="Constantia" panose="02030602050306030303" pitchFamily="18" charset="0"/>
              </a:rPr>
            </a:br>
            <a:r>
              <a:rPr lang="en-US" sz="4800" dirty="0">
                <a:latin typeface="Constantia" panose="02030602050306030303" pitchFamily="18" charset="0"/>
              </a:rPr>
              <a:t/>
            </a:r>
            <a:br>
              <a:rPr lang="en-US" sz="4800" dirty="0">
                <a:latin typeface="Constantia" panose="02030602050306030303" pitchFamily="18" charset="0"/>
              </a:rPr>
            </a:br>
            <a:r>
              <a:rPr lang="en-US" sz="4000" cap="none" dirty="0">
                <a:latin typeface="Cambria" panose="02040503050406030204" pitchFamily="18" charset="0"/>
                <a:ea typeface="Cambria" panose="02040503050406030204" pitchFamily="18" charset="0"/>
                <a:hlinkClick r:id="rId3"/>
              </a:rPr>
              <a:t>allenwaterdistrict@allencountyohio.com</a:t>
            </a:r>
            <a:r>
              <a:rPr lang="en-US" sz="4800" cap="none" dirty="0">
                <a:latin typeface="Cambria" panose="02040503050406030204" pitchFamily="18" charset="0"/>
                <a:ea typeface="Cambria" panose="02040503050406030204" pitchFamily="18" charset="0"/>
              </a:rPr>
              <a:t/>
            </a:r>
            <a:br>
              <a:rPr lang="en-US" sz="4800" cap="none" dirty="0">
                <a:latin typeface="Cambria" panose="02040503050406030204" pitchFamily="18" charset="0"/>
                <a:ea typeface="Cambria" panose="02040503050406030204" pitchFamily="18" charset="0"/>
              </a:rPr>
            </a:br>
            <a:endParaRPr lang="en-US" sz="4800" dirty="0">
              <a:latin typeface="Constantia" panose="02030602050306030303" pitchFamily="18" charset="0"/>
            </a:endParaRPr>
          </a:p>
        </p:txBody>
      </p:sp>
    </p:spTree>
    <p:extLst>
      <p:ext uri="{BB962C8B-B14F-4D97-AF65-F5344CB8AC3E}">
        <p14:creationId xmlns:p14="http://schemas.microsoft.com/office/powerpoint/2010/main" val="9902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0946"/>
            <a:ext cx="10364451" cy="1138844"/>
          </a:xfrm>
        </p:spPr>
        <p:txBody>
          <a:bodyPr/>
          <a:lstStyle/>
          <a:p>
            <a:r>
              <a:rPr lang="en-US" dirty="0" smtClean="0">
                <a:latin typeface="Times New Roman" panose="02020603050405020304" pitchFamily="18" charset="0"/>
                <a:cs typeface="Times New Roman" panose="02020603050405020304" pitchFamily="18" charset="0"/>
              </a:rPr>
              <a:t>Meeting 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546168"/>
            <a:ext cx="10363826" cy="4854632"/>
          </a:xfrm>
        </p:spPr>
        <p:txBody>
          <a:bodyPr>
            <a:normAutofit fontScale="92500" lnSpcReduction="20000"/>
          </a:bodyPr>
          <a:lstStyle/>
          <a:p>
            <a:pPr marL="609600" indent="-609600">
              <a:buFont typeface="+mj-lt"/>
              <a:buAutoNum type="arabicPeriod"/>
            </a:pPr>
            <a:r>
              <a:rPr lang="en-US" b="1" i="1" cap="none" dirty="0">
                <a:latin typeface="Times New Roman" pitchFamily="18" charset="0"/>
              </a:rPr>
              <a:t>Meeting Objective</a:t>
            </a:r>
          </a:p>
          <a:p>
            <a:pPr marL="609600" indent="-609600">
              <a:buClr>
                <a:schemeClr val="tx1"/>
              </a:buClr>
              <a:buSzTx/>
              <a:buFont typeface="+mj-lt"/>
              <a:buAutoNum type="arabicPeriod"/>
            </a:pPr>
            <a:r>
              <a:rPr lang="en-US" b="1" i="1" cap="none" dirty="0" smtClean="0">
                <a:latin typeface="Times New Roman" pitchFamily="18" charset="0"/>
              </a:rPr>
              <a:t>Overview of the Allen </a:t>
            </a:r>
            <a:r>
              <a:rPr lang="en-US" b="1" i="1" cap="none" dirty="0">
                <a:latin typeface="Times New Roman" pitchFamily="18" charset="0"/>
              </a:rPr>
              <a:t>W</a:t>
            </a:r>
            <a:r>
              <a:rPr lang="en-US" b="1" i="1" cap="none" dirty="0" smtClean="0">
                <a:latin typeface="Times New Roman" pitchFamily="18" charset="0"/>
              </a:rPr>
              <a:t>ater District</a:t>
            </a:r>
          </a:p>
          <a:p>
            <a:pPr marL="609600" indent="-609600">
              <a:buClr>
                <a:schemeClr val="tx1"/>
              </a:buClr>
              <a:buSzTx/>
              <a:buFont typeface="+mj-lt"/>
              <a:buAutoNum type="arabicPeriod"/>
            </a:pPr>
            <a:r>
              <a:rPr lang="en-US" b="1" i="1" cap="none" dirty="0" smtClean="0">
                <a:latin typeface="Times New Roman" pitchFamily="18" charset="0"/>
              </a:rPr>
              <a:t>Benefits of Public Water</a:t>
            </a:r>
          </a:p>
          <a:p>
            <a:pPr marL="609600" indent="-609600">
              <a:buClr>
                <a:schemeClr val="tx1"/>
              </a:buClr>
              <a:buSzTx/>
              <a:buFont typeface="+mj-lt"/>
              <a:buAutoNum type="arabicPeriod"/>
            </a:pPr>
            <a:r>
              <a:rPr lang="en-US" b="1" i="1" cap="none" dirty="0" smtClean="0">
                <a:latin typeface="Times New Roman" pitchFamily="18" charset="0"/>
              </a:rPr>
              <a:t>History of the Project</a:t>
            </a:r>
          </a:p>
          <a:p>
            <a:pPr marL="609600" indent="-609600">
              <a:buClr>
                <a:schemeClr val="tx1"/>
              </a:buClr>
              <a:buSzTx/>
              <a:buFont typeface="+mj-lt"/>
              <a:buAutoNum type="arabicPeriod"/>
            </a:pPr>
            <a:r>
              <a:rPr lang="en-US" b="1" i="1" cap="none" dirty="0" smtClean="0">
                <a:latin typeface="Times New Roman" pitchFamily="18" charset="0"/>
              </a:rPr>
              <a:t>Proposed Waterline Layout </a:t>
            </a:r>
          </a:p>
          <a:p>
            <a:pPr marL="609600" indent="-609600">
              <a:buClr>
                <a:schemeClr val="tx1"/>
              </a:buClr>
              <a:buSzTx/>
              <a:buFont typeface="+mj-lt"/>
              <a:buAutoNum type="arabicPeriod"/>
            </a:pPr>
            <a:r>
              <a:rPr lang="en-US" b="1" i="1" cap="none" dirty="0" smtClean="0">
                <a:latin typeface="Times New Roman" pitchFamily="18" charset="0"/>
              </a:rPr>
              <a:t>Easement Acquisition</a:t>
            </a:r>
          </a:p>
          <a:p>
            <a:pPr marL="609600" indent="-609600">
              <a:buClr>
                <a:schemeClr val="tx1"/>
              </a:buClr>
              <a:buSzTx/>
              <a:buFont typeface="+mj-lt"/>
              <a:buAutoNum type="arabicPeriod"/>
            </a:pPr>
            <a:r>
              <a:rPr lang="en-US" b="1" i="1" cap="none" dirty="0" smtClean="0">
                <a:latin typeface="Times New Roman" pitchFamily="18" charset="0"/>
              </a:rPr>
              <a:t>Use </a:t>
            </a:r>
            <a:r>
              <a:rPr lang="en-US" b="1" i="1" cap="none" dirty="0">
                <a:latin typeface="Times New Roman" pitchFamily="18" charset="0"/>
              </a:rPr>
              <a:t>and Source </a:t>
            </a:r>
            <a:r>
              <a:rPr lang="en-US" b="1" i="1" cap="none" dirty="0" smtClean="0">
                <a:latin typeface="Times New Roman" pitchFamily="18" charset="0"/>
              </a:rPr>
              <a:t>of Funding</a:t>
            </a:r>
          </a:p>
          <a:p>
            <a:pPr marL="609600" indent="-609600">
              <a:buClr>
                <a:schemeClr val="tx1"/>
              </a:buClr>
              <a:buSzTx/>
              <a:buFont typeface="+mj-lt"/>
              <a:buAutoNum type="arabicPeriod"/>
            </a:pPr>
            <a:r>
              <a:rPr lang="en-US" b="1" i="1" cap="none" dirty="0" smtClean="0">
                <a:latin typeface="Times New Roman" pitchFamily="18" charset="0"/>
              </a:rPr>
              <a:t>Estimated Cost to </a:t>
            </a:r>
            <a:r>
              <a:rPr lang="en-US" b="1" i="1" cap="none" dirty="0">
                <a:latin typeface="Times New Roman" pitchFamily="18" charset="0"/>
              </a:rPr>
              <a:t>P</a:t>
            </a:r>
            <a:r>
              <a:rPr lang="en-US" b="1" i="1" cap="none" dirty="0" smtClean="0">
                <a:latin typeface="Times New Roman" pitchFamily="18" charset="0"/>
              </a:rPr>
              <a:t>roperty Owners</a:t>
            </a:r>
          </a:p>
          <a:p>
            <a:pPr marL="609600" indent="-609600">
              <a:buClr>
                <a:schemeClr val="tx1"/>
              </a:buClr>
              <a:buSzTx/>
              <a:buFont typeface="+mj-lt"/>
              <a:buAutoNum type="arabicPeriod"/>
            </a:pPr>
            <a:r>
              <a:rPr lang="en-US" b="1" i="1" cap="none" dirty="0" smtClean="0">
                <a:latin typeface="Times New Roman" pitchFamily="18" charset="0"/>
              </a:rPr>
              <a:t>Waiver Information</a:t>
            </a:r>
          </a:p>
          <a:p>
            <a:pPr marL="609600" indent="-609600">
              <a:buClr>
                <a:schemeClr val="tx1"/>
              </a:buClr>
              <a:buSzTx/>
              <a:buFont typeface="+mj-lt"/>
              <a:buAutoNum type="arabicPeriod"/>
            </a:pPr>
            <a:r>
              <a:rPr lang="en-US" b="1" i="1" cap="none" dirty="0" smtClean="0">
                <a:latin typeface="Times New Roman" pitchFamily="18" charset="0"/>
              </a:rPr>
              <a:t>Tentative Project </a:t>
            </a:r>
            <a:r>
              <a:rPr lang="en-US" b="1" i="1" cap="none" dirty="0">
                <a:latin typeface="Times New Roman" pitchFamily="18" charset="0"/>
              </a:rPr>
              <a:t>S</a:t>
            </a:r>
            <a:r>
              <a:rPr lang="en-US" b="1" i="1" cap="none" dirty="0" smtClean="0">
                <a:latin typeface="Times New Roman" pitchFamily="18" charset="0"/>
              </a:rPr>
              <a:t>chedule</a:t>
            </a:r>
          </a:p>
          <a:p>
            <a:pPr marL="609600" indent="-609600">
              <a:buClr>
                <a:schemeClr val="tx1"/>
              </a:buClr>
              <a:buSzTx/>
              <a:buFont typeface="+mj-lt"/>
              <a:buAutoNum type="arabicPeriod"/>
            </a:pPr>
            <a:r>
              <a:rPr lang="en-US" b="1" i="1" cap="none" dirty="0" smtClean="0">
                <a:latin typeface="Times New Roman" pitchFamily="18" charset="0"/>
              </a:rPr>
              <a:t>Questions</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2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1000"/>
                                        <p:tgtEl>
                                          <p:spTgt spid="3">
                                            <p:txEl>
                                              <p:pRg st="10" end="10"/>
                                            </p:txEl>
                                          </p:spTgt>
                                        </p:tgtEl>
                                      </p:cBhvr>
                                    </p:animEffect>
                                    <p:anim calcmode="lin" valueType="num">
                                      <p:cBhvr>
                                        <p:cTn id="8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134911"/>
            <a:ext cx="10604459" cy="1139253"/>
          </a:xfrm>
        </p:spPr>
        <p:txBody>
          <a:bodyPr>
            <a:normAutofit/>
          </a:bodyPr>
          <a:lstStyle/>
          <a:p>
            <a:pPr algn="l"/>
            <a:r>
              <a:rPr lang="en-US" sz="4000" u="sng" cap="none" dirty="0" smtClean="0">
                <a:latin typeface="Constantia" panose="02030602050306030303" pitchFamily="18" charset="0"/>
              </a:rPr>
              <a:t>1. Meeting Objective</a:t>
            </a:r>
            <a:endParaRPr lang="en-US" sz="4000" cap="none" dirty="0">
              <a:latin typeface="Constantia" panose="02030602050306030303" pitchFamily="18" charset="0"/>
            </a:endParaRPr>
          </a:p>
        </p:txBody>
      </p:sp>
      <p:sp>
        <p:nvSpPr>
          <p:cNvPr id="3" name="Content Placeholder 2"/>
          <p:cNvSpPr>
            <a:spLocks noGrp="1"/>
          </p:cNvSpPr>
          <p:nvPr>
            <p:ph sz="quarter" idx="13"/>
          </p:nvPr>
        </p:nvSpPr>
        <p:spPr>
          <a:xfrm>
            <a:off x="673768" y="1487978"/>
            <a:ext cx="10473599" cy="4848654"/>
          </a:xfrm>
        </p:spPr>
        <p:txBody>
          <a:bodyPr>
            <a:normAutofit fontScale="85000" lnSpcReduction="20000"/>
          </a:bodyPr>
          <a:lstStyle/>
          <a:p>
            <a:r>
              <a:rPr lang="en-US" sz="3100" cap="none" dirty="0" smtClean="0">
                <a:latin typeface="Times New Roman" panose="02020603050405020304" pitchFamily="18" charset="0"/>
                <a:cs typeface="Times New Roman" panose="02020603050405020304" pitchFamily="18" charset="0"/>
              </a:rPr>
              <a:t>Tonight’s meeting objective is to present information to property owners regarding the proposed </a:t>
            </a:r>
            <a:r>
              <a:rPr lang="en-US" sz="3100" cap="none" dirty="0">
                <a:latin typeface="Times New Roman" panose="02020603050405020304" pitchFamily="18" charset="0"/>
                <a:cs typeface="Times New Roman" panose="02020603050405020304" pitchFamily="18" charset="0"/>
              </a:rPr>
              <a:t>waterline layout, project costs </a:t>
            </a:r>
            <a:r>
              <a:rPr lang="en-US" sz="3100" cap="none" dirty="0" smtClean="0">
                <a:latin typeface="Times New Roman" panose="02020603050405020304" pitchFamily="18" charset="0"/>
                <a:cs typeface="Times New Roman" panose="02020603050405020304" pitchFamily="18" charset="0"/>
              </a:rPr>
              <a:t>and timelines.</a:t>
            </a:r>
          </a:p>
          <a:p>
            <a:pPr marL="0" indent="0">
              <a:buNone/>
            </a:pPr>
            <a:endParaRPr lang="en-US" sz="3100" cap="none" dirty="0" smtClean="0">
              <a:latin typeface="Times New Roman" panose="02020603050405020304" pitchFamily="18" charset="0"/>
              <a:cs typeface="Times New Roman" panose="02020603050405020304" pitchFamily="18" charset="0"/>
            </a:endParaRPr>
          </a:p>
          <a:p>
            <a:r>
              <a:rPr lang="en-US" sz="3100" cap="none" dirty="0" smtClean="0">
                <a:latin typeface="Times New Roman" panose="02020603050405020304" pitchFamily="18" charset="0"/>
                <a:cs typeface="Times New Roman" panose="02020603050405020304" pitchFamily="18" charset="0"/>
              </a:rPr>
              <a:t>Answer questions from the public and address concerns.</a:t>
            </a:r>
            <a:endParaRPr lang="en-US" sz="3100" cap="none" dirty="0">
              <a:latin typeface="Times New Roman" panose="02020603050405020304" pitchFamily="18" charset="0"/>
              <a:cs typeface="Times New Roman" panose="02020603050405020304" pitchFamily="18" charset="0"/>
            </a:endParaRPr>
          </a:p>
          <a:p>
            <a:pPr marL="0" indent="0">
              <a:buNone/>
            </a:pPr>
            <a:endParaRPr lang="en-US" sz="3100" cap="none" dirty="0" smtClean="0">
              <a:latin typeface="Times New Roman" panose="02020603050405020304" pitchFamily="18" charset="0"/>
              <a:cs typeface="Times New Roman" panose="02020603050405020304" pitchFamily="18" charset="0"/>
            </a:endParaRPr>
          </a:p>
          <a:p>
            <a:r>
              <a:rPr lang="en-US" sz="3100" cap="none" dirty="0">
                <a:latin typeface="Times New Roman" panose="02020603050405020304" pitchFamily="18" charset="0"/>
                <a:cs typeface="Times New Roman" panose="02020603050405020304" pitchFamily="18" charset="0"/>
              </a:rPr>
              <a:t>Connection to the waterline project is </a:t>
            </a:r>
            <a:r>
              <a:rPr lang="en-US" sz="3100" b="1" cap="none" dirty="0">
                <a:latin typeface="Times New Roman" panose="02020603050405020304" pitchFamily="18" charset="0"/>
                <a:cs typeface="Times New Roman" panose="02020603050405020304" pitchFamily="18" charset="0"/>
              </a:rPr>
              <a:t>optional</a:t>
            </a:r>
            <a:r>
              <a:rPr lang="en-US" sz="3100" cap="none" dirty="0">
                <a:latin typeface="Times New Roman" panose="02020603050405020304" pitchFamily="18" charset="0"/>
                <a:cs typeface="Times New Roman" panose="02020603050405020304" pitchFamily="18" charset="0"/>
              </a:rPr>
              <a:t>. Prior </a:t>
            </a:r>
            <a:r>
              <a:rPr lang="en-US" sz="3100" cap="none" dirty="0" smtClean="0">
                <a:latin typeface="Times New Roman" panose="02020603050405020304" pitchFamily="18" charset="0"/>
                <a:cs typeface="Times New Roman" panose="02020603050405020304" pitchFamily="18" charset="0"/>
              </a:rPr>
              <a:t>to completion of the waterline project, property owners will be given the opportunity to sign waivers to connect to the waterline project.  The goal is to maximize the number of connections to the waterline in order to reduce the overall cost to individual property owners.</a:t>
            </a:r>
          </a:p>
          <a:p>
            <a:pPr marL="0" indent="0">
              <a:buNone/>
            </a:pPr>
            <a:endParaRPr lang="en-US" dirty="0"/>
          </a:p>
        </p:txBody>
      </p:sp>
    </p:spTree>
    <p:extLst>
      <p:ext uri="{BB962C8B-B14F-4D97-AF65-F5344CB8AC3E}">
        <p14:creationId xmlns:p14="http://schemas.microsoft.com/office/powerpoint/2010/main" val="12860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3" y="111968"/>
            <a:ext cx="10942324" cy="877078"/>
          </a:xfrm>
        </p:spPr>
        <p:txBody>
          <a:bodyPr>
            <a:normAutofit/>
          </a:bodyPr>
          <a:lstStyle/>
          <a:p>
            <a:pPr algn="l"/>
            <a:r>
              <a:rPr lang="en-US" sz="4000" cap="none" dirty="0" smtClean="0">
                <a:latin typeface="Constantia" panose="02030602050306030303" pitchFamily="18" charset="0"/>
              </a:rPr>
              <a:t> </a:t>
            </a:r>
            <a:r>
              <a:rPr lang="en-US" sz="4000" u="sng" cap="none" dirty="0" smtClean="0">
                <a:latin typeface="Constantia" panose="02030602050306030303" pitchFamily="18" charset="0"/>
              </a:rPr>
              <a:t>2. Overview of the </a:t>
            </a:r>
            <a:r>
              <a:rPr lang="en-US" sz="4000" u="sng" cap="none" dirty="0">
                <a:latin typeface="Constantia" panose="02030602050306030303" pitchFamily="18" charset="0"/>
              </a:rPr>
              <a:t>A</a:t>
            </a:r>
            <a:r>
              <a:rPr lang="en-US" sz="4000" u="sng" cap="none" dirty="0" smtClean="0">
                <a:latin typeface="Constantia" panose="02030602050306030303" pitchFamily="18" charset="0"/>
              </a:rPr>
              <a:t>llen </a:t>
            </a:r>
            <a:r>
              <a:rPr lang="en-US" sz="4000" u="sng" cap="none" dirty="0">
                <a:latin typeface="Constantia" panose="02030602050306030303" pitchFamily="18" charset="0"/>
              </a:rPr>
              <a:t>W</a:t>
            </a:r>
            <a:r>
              <a:rPr lang="en-US" sz="4000" u="sng" cap="none" dirty="0" smtClean="0">
                <a:latin typeface="Constantia" panose="02030602050306030303" pitchFamily="18" charset="0"/>
              </a:rPr>
              <a:t>ater </a:t>
            </a:r>
            <a:r>
              <a:rPr lang="en-US" sz="4000" u="sng" cap="none" dirty="0">
                <a:latin typeface="Constantia" panose="02030602050306030303" pitchFamily="18" charset="0"/>
              </a:rPr>
              <a:t>D</a:t>
            </a:r>
            <a:r>
              <a:rPr lang="en-US" sz="4000" u="sng" cap="none" dirty="0" smtClean="0">
                <a:latin typeface="Constantia" panose="02030602050306030303" pitchFamily="18" charset="0"/>
              </a:rPr>
              <a:t>istrict</a:t>
            </a:r>
            <a:endParaRPr lang="en-US" sz="4000" cap="none" dirty="0">
              <a:latin typeface="Constantia" panose="02030602050306030303" pitchFamily="18" charset="0"/>
            </a:endParaRPr>
          </a:p>
        </p:txBody>
      </p:sp>
      <p:sp>
        <p:nvSpPr>
          <p:cNvPr id="3" name="Content Placeholder 2"/>
          <p:cNvSpPr>
            <a:spLocks noGrp="1"/>
          </p:cNvSpPr>
          <p:nvPr>
            <p:ph sz="quarter" idx="13"/>
          </p:nvPr>
        </p:nvSpPr>
        <p:spPr>
          <a:xfrm>
            <a:off x="578498" y="1119673"/>
            <a:ext cx="11000792" cy="5430418"/>
          </a:xfrm>
        </p:spPr>
        <p:txBody>
          <a:bodyPr>
            <a:normAutofit fontScale="92500"/>
          </a:bodyPr>
          <a:lstStyle/>
          <a:p>
            <a:pPr marL="0" indent="0">
              <a:buNone/>
            </a:pPr>
            <a:r>
              <a:rPr lang="en-US" sz="2100" b="1" cap="none" dirty="0" smtClean="0">
                <a:latin typeface="Times New Roman" pitchFamily="18" charset="0"/>
                <a:cs typeface="Times New Roman" pitchFamily="18" charset="0"/>
              </a:rPr>
              <a:t>Allen Water District: </a:t>
            </a:r>
            <a:r>
              <a:rPr lang="en-US" sz="2100" cap="none" dirty="0" smtClean="0">
                <a:latin typeface="Times New Roman" pitchFamily="18" charset="0"/>
                <a:cs typeface="Times New Roman" pitchFamily="18" charset="0"/>
              </a:rPr>
              <a:t>A regional water district formed under </a:t>
            </a:r>
            <a:r>
              <a:rPr lang="en-US" sz="2100" cap="none" dirty="0">
                <a:latin typeface="Times New Roman" pitchFamily="18" charset="0"/>
                <a:cs typeface="Times New Roman" pitchFamily="18" charset="0"/>
              </a:rPr>
              <a:t>O</a:t>
            </a:r>
            <a:r>
              <a:rPr lang="en-US" sz="2100" cap="none" dirty="0" smtClean="0">
                <a:latin typeface="Times New Roman" pitchFamily="18" charset="0"/>
                <a:cs typeface="Times New Roman" pitchFamily="18" charset="0"/>
              </a:rPr>
              <a:t>hio </a:t>
            </a:r>
            <a:r>
              <a:rPr lang="en-US" sz="2100" cap="none" dirty="0">
                <a:latin typeface="Times New Roman" pitchFamily="18" charset="0"/>
                <a:cs typeface="Times New Roman" pitchFamily="18" charset="0"/>
              </a:rPr>
              <a:t>R</a:t>
            </a:r>
            <a:r>
              <a:rPr lang="en-US" sz="2100" cap="none" dirty="0" smtClean="0">
                <a:latin typeface="Times New Roman" pitchFamily="18" charset="0"/>
                <a:cs typeface="Times New Roman" pitchFamily="18" charset="0"/>
              </a:rPr>
              <a:t>evised Code Section 6119, and as such, is a political subdivision of the State of Ohio.  The District was formed on March 9, 1989 at the request and petition of four townships: American, Bath, Perry and </a:t>
            </a:r>
            <a:r>
              <a:rPr lang="en-US" sz="2100" cap="none" dirty="0">
                <a:latin typeface="Times New Roman" pitchFamily="18" charset="0"/>
                <a:cs typeface="Times New Roman" pitchFamily="18" charset="0"/>
              </a:rPr>
              <a:t>S</a:t>
            </a:r>
            <a:r>
              <a:rPr lang="en-US" sz="2100" cap="none" dirty="0" smtClean="0">
                <a:latin typeface="Times New Roman" pitchFamily="18" charset="0"/>
                <a:cs typeface="Times New Roman" pitchFamily="18" charset="0"/>
              </a:rPr>
              <a:t>hawnee. Since the District’s formation, it has expanded its responsibilities to the balance of the 8 Townships through an agreement between the Board of County Commissioners and the District.</a:t>
            </a:r>
          </a:p>
          <a:p>
            <a:pPr marL="0" indent="0">
              <a:buNone/>
            </a:pPr>
            <a:endParaRPr lang="en-US" sz="2100" cap="none" dirty="0" smtClean="0">
              <a:latin typeface="Times New Roman" pitchFamily="18" charset="0"/>
              <a:cs typeface="Times New Roman" pitchFamily="18" charset="0"/>
            </a:endParaRPr>
          </a:p>
          <a:p>
            <a:pPr marL="0" indent="0">
              <a:buNone/>
            </a:pPr>
            <a:r>
              <a:rPr lang="en-US" sz="2100" b="1" cap="none" dirty="0" smtClean="0">
                <a:latin typeface="Times New Roman" pitchFamily="18" charset="0"/>
                <a:cs typeface="Times New Roman" pitchFamily="18" charset="0"/>
              </a:rPr>
              <a:t>Mission statement:  </a:t>
            </a:r>
            <a:r>
              <a:rPr lang="en-US" sz="2100" cap="none" dirty="0" smtClean="0">
                <a:latin typeface="Times New Roman" pitchFamily="18" charset="0"/>
                <a:cs typeface="Times New Roman" pitchFamily="18" charset="0"/>
              </a:rPr>
              <a:t>The </a:t>
            </a:r>
            <a:r>
              <a:rPr lang="en-US" sz="2100" cap="none" dirty="0">
                <a:latin typeface="Times New Roman" pitchFamily="18" charset="0"/>
                <a:cs typeface="Times New Roman" pitchFamily="18" charset="0"/>
              </a:rPr>
              <a:t>B</a:t>
            </a:r>
            <a:r>
              <a:rPr lang="en-US" sz="2100" cap="none" dirty="0" smtClean="0">
                <a:latin typeface="Times New Roman" pitchFamily="18" charset="0"/>
                <a:cs typeface="Times New Roman" pitchFamily="18" charset="0"/>
              </a:rPr>
              <a:t>oard of Trustees of the Allen </a:t>
            </a:r>
            <a:r>
              <a:rPr lang="en-US" sz="2100" cap="none" dirty="0">
                <a:latin typeface="Times New Roman" pitchFamily="18" charset="0"/>
                <a:cs typeface="Times New Roman" pitchFamily="18" charset="0"/>
              </a:rPr>
              <a:t>W</a:t>
            </a:r>
            <a:r>
              <a:rPr lang="en-US" sz="2100" cap="none" dirty="0" smtClean="0">
                <a:latin typeface="Times New Roman" pitchFamily="18" charset="0"/>
                <a:cs typeface="Times New Roman" pitchFamily="18" charset="0"/>
              </a:rPr>
              <a:t>ater </a:t>
            </a:r>
            <a:r>
              <a:rPr lang="en-US" sz="2100" cap="none" dirty="0">
                <a:latin typeface="Times New Roman" pitchFamily="18" charset="0"/>
                <a:cs typeface="Times New Roman" pitchFamily="18" charset="0"/>
              </a:rPr>
              <a:t>D</a:t>
            </a:r>
            <a:r>
              <a:rPr lang="en-US" sz="2100" cap="none" dirty="0" smtClean="0">
                <a:latin typeface="Times New Roman" pitchFamily="18" charset="0"/>
                <a:cs typeface="Times New Roman" pitchFamily="18" charset="0"/>
              </a:rPr>
              <a:t>istrict is committed to professionally managing and facilitating the installation of public water infrastructure and providing high quality and reliable public water to the customers of the District through cooperative agreements with other villages and cities supplying the water. </a:t>
            </a:r>
          </a:p>
          <a:p>
            <a:pPr marL="0" indent="0">
              <a:buNone/>
            </a:pPr>
            <a:endParaRPr lang="en-US" sz="2100" cap="none" dirty="0" smtClean="0">
              <a:latin typeface="Times New Roman" pitchFamily="18" charset="0"/>
              <a:cs typeface="Times New Roman" pitchFamily="18" charset="0"/>
            </a:endParaRPr>
          </a:p>
          <a:p>
            <a:pPr marL="0" indent="0">
              <a:buNone/>
            </a:pPr>
            <a:r>
              <a:rPr lang="en-US" sz="2100" b="1" cap="none" dirty="0" smtClean="0">
                <a:latin typeface="Times New Roman" pitchFamily="18" charset="0"/>
                <a:cs typeface="Times New Roman" pitchFamily="18" charset="0"/>
              </a:rPr>
              <a:t>Board of Trustees:</a:t>
            </a:r>
            <a:r>
              <a:rPr lang="en-US" sz="2100" cap="none" dirty="0" smtClean="0">
                <a:latin typeface="Times New Roman" pitchFamily="18" charset="0"/>
                <a:cs typeface="Times New Roman" pitchFamily="18" charset="0"/>
              </a:rPr>
              <a:t>  The Water District’s actions are directed by a seven member Board of Trustees: one appointed by </a:t>
            </a:r>
            <a:r>
              <a:rPr lang="en-US" sz="2100" cap="none" dirty="0">
                <a:latin typeface="Times New Roman" pitchFamily="18" charset="0"/>
                <a:cs typeface="Times New Roman" pitchFamily="18" charset="0"/>
              </a:rPr>
              <a:t>A</a:t>
            </a:r>
            <a:r>
              <a:rPr lang="en-US" sz="2100" cap="none" dirty="0" smtClean="0">
                <a:latin typeface="Times New Roman" pitchFamily="18" charset="0"/>
                <a:cs typeface="Times New Roman" pitchFamily="18" charset="0"/>
              </a:rPr>
              <a:t>merican, Bath, Perry and </a:t>
            </a:r>
            <a:r>
              <a:rPr lang="en-US" sz="2100" cap="none" dirty="0">
                <a:latin typeface="Times New Roman" pitchFamily="18" charset="0"/>
                <a:cs typeface="Times New Roman" pitchFamily="18" charset="0"/>
              </a:rPr>
              <a:t>S</a:t>
            </a:r>
            <a:r>
              <a:rPr lang="en-US" sz="2100" cap="none" dirty="0" smtClean="0">
                <a:latin typeface="Times New Roman" pitchFamily="18" charset="0"/>
                <a:cs typeface="Times New Roman" pitchFamily="18" charset="0"/>
              </a:rPr>
              <a:t>hawnee townships, one county member and two members-at-large.</a:t>
            </a:r>
          </a:p>
          <a:p>
            <a:pPr marL="0" indent="0">
              <a:buNone/>
            </a:pPr>
            <a:endParaRPr lang="en-US" sz="2100" cap="none" dirty="0" smtClean="0">
              <a:latin typeface="Times New Roman" pitchFamily="18" charset="0"/>
              <a:cs typeface="Times New Roman" pitchFamily="18" charset="0"/>
            </a:endParaRPr>
          </a:p>
          <a:p>
            <a:pPr marL="0" indent="0">
              <a:buNone/>
            </a:pPr>
            <a:endParaRPr lang="en-US" sz="2100" cap="none"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923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71" y="164235"/>
            <a:ext cx="6343224" cy="632934"/>
          </a:xfrm>
        </p:spPr>
        <p:txBody>
          <a:bodyPr>
            <a:noAutofit/>
          </a:bodyPr>
          <a:lstStyle/>
          <a:p>
            <a:r>
              <a:rPr lang="en-US" sz="4000" u="sng" cap="none" dirty="0" smtClean="0">
                <a:latin typeface="Constantia" panose="02030602050306030303" pitchFamily="18" charset="0"/>
              </a:rPr>
              <a:t>3. Benefits of Public Water</a:t>
            </a:r>
            <a:endParaRPr lang="en-US" sz="4000" dirty="0"/>
          </a:p>
        </p:txBody>
      </p:sp>
      <p:sp>
        <p:nvSpPr>
          <p:cNvPr id="4" name="Text Placeholder 3"/>
          <p:cNvSpPr>
            <a:spLocks noGrp="1"/>
          </p:cNvSpPr>
          <p:nvPr>
            <p:ph type="body" sz="half" idx="2"/>
          </p:nvPr>
        </p:nvSpPr>
        <p:spPr>
          <a:xfrm>
            <a:off x="331548" y="886133"/>
            <a:ext cx="7874605" cy="4724389"/>
          </a:xfrm>
        </p:spPr>
        <p:txBody>
          <a:bodyPr>
            <a:normAutofit/>
          </a:bodyPr>
          <a:lstStyle/>
          <a:p>
            <a:pPr marL="233363" lvl="1" indent="-233363">
              <a:buFont typeface="Arial" panose="020B0604020202020204" pitchFamily="34" charset="0"/>
              <a:buChar char="•"/>
              <a:tabLst>
                <a:tab pos="0" algn="l"/>
              </a:tabLst>
            </a:pPr>
            <a:r>
              <a:rPr lang="en-US" sz="2000" cap="none" dirty="0">
                <a:latin typeface="Times New Roman" pitchFamily="18" charset="0"/>
                <a:cs typeface="Times New Roman" pitchFamily="18" charset="0"/>
              </a:rPr>
              <a:t>Provides a safe, reliable drinking water </a:t>
            </a:r>
            <a:r>
              <a:rPr lang="en-US" sz="2000" cap="none" dirty="0" smtClean="0">
                <a:latin typeface="Times New Roman" pitchFamily="18" charset="0"/>
                <a:cs typeface="Times New Roman" pitchFamily="18" charset="0"/>
              </a:rPr>
              <a:t>supply.</a:t>
            </a:r>
            <a:endParaRPr lang="en-US" sz="2000" cap="none" dirty="0">
              <a:latin typeface="Times New Roman" pitchFamily="18" charset="0"/>
              <a:cs typeface="Times New Roman" pitchFamily="18" charset="0"/>
            </a:endParaRPr>
          </a:p>
          <a:p>
            <a:pPr marL="233363" indent="-233363" algn="l">
              <a:buFont typeface="Arial" panose="020B0604020202020204" pitchFamily="34" charset="0"/>
              <a:buChar char="•"/>
              <a:tabLst>
                <a:tab pos="344488" algn="l"/>
                <a:tab pos="625475" algn="l"/>
              </a:tabLst>
            </a:pPr>
            <a:r>
              <a:rPr lang="en-US" sz="2000" cap="none" dirty="0">
                <a:latin typeface="Times New Roman" pitchFamily="18" charset="0"/>
                <a:cs typeface="Times New Roman" pitchFamily="18" charset="0"/>
              </a:rPr>
              <a:t>Enhances fire protection by providing a dependable source of </a:t>
            </a:r>
            <a:r>
              <a:rPr lang="en-US" sz="2000" cap="none" dirty="0" smtClean="0">
                <a:latin typeface="Times New Roman" pitchFamily="18" charset="0"/>
                <a:cs typeface="Times New Roman" pitchFamily="18" charset="0"/>
              </a:rPr>
              <a:t>water.</a:t>
            </a:r>
          </a:p>
          <a:p>
            <a:pPr marL="233363" indent="-233363" algn="l">
              <a:buFont typeface="Arial" panose="020B0604020202020204" pitchFamily="34" charset="0"/>
              <a:buChar char="•"/>
              <a:tabLst>
                <a:tab pos="344488" algn="l"/>
                <a:tab pos="625475" algn="l"/>
              </a:tabLst>
            </a:pPr>
            <a:r>
              <a:rPr lang="en-US" sz="2000" cap="none" dirty="0" smtClean="0">
                <a:latin typeface="Times New Roman" pitchFamily="18" charset="0"/>
                <a:cs typeface="Times New Roman" pitchFamily="18" charset="0"/>
              </a:rPr>
              <a:t>In </a:t>
            </a:r>
            <a:r>
              <a:rPr lang="en-US" sz="2000" cap="none" dirty="0">
                <a:latin typeface="Times New Roman" panose="02020603050405020304" pitchFamily="18" charset="0"/>
                <a:cs typeface="Times New Roman" panose="02020603050405020304" pitchFamily="18" charset="0"/>
              </a:rPr>
              <a:t>many </a:t>
            </a:r>
            <a:r>
              <a:rPr lang="en-US" sz="2000" cap="none" dirty="0" smtClean="0">
                <a:latin typeface="Times New Roman" panose="02020603050405020304" pitchFamily="18" charset="0"/>
                <a:cs typeface="Times New Roman" panose="02020603050405020304" pitchFamily="18" charset="0"/>
              </a:rPr>
              <a:t>cases, increased fire protection reduces </a:t>
            </a:r>
            <a:r>
              <a:rPr lang="en-US" sz="2000" cap="none" dirty="0">
                <a:latin typeface="Times New Roman" panose="02020603050405020304" pitchFamily="18" charset="0"/>
                <a:cs typeface="Times New Roman" panose="02020603050405020304" pitchFamily="18" charset="0"/>
              </a:rPr>
              <a:t>homeowner’s </a:t>
            </a:r>
            <a:r>
              <a:rPr lang="en-US" sz="2000" cap="none" dirty="0" smtClean="0">
                <a:latin typeface="Times New Roman" panose="02020603050405020304" pitchFamily="18" charset="0"/>
                <a:cs typeface="Times New Roman" panose="02020603050405020304" pitchFamily="18" charset="0"/>
              </a:rPr>
              <a:t>insurance.</a:t>
            </a:r>
            <a:endParaRPr lang="en-US" sz="2000" i="1" cap="none" dirty="0">
              <a:latin typeface="Times New Roman" pitchFamily="18" charset="0"/>
              <a:cs typeface="Times New Roman" pitchFamily="18" charset="0"/>
            </a:endParaRPr>
          </a:p>
          <a:p>
            <a:pPr marL="233363" indent="-233363" algn="l">
              <a:buFont typeface="Arial" panose="020B0604020202020204" pitchFamily="34" charset="0"/>
              <a:buChar char="•"/>
              <a:tabLst>
                <a:tab pos="569913" algn="l"/>
              </a:tabLst>
            </a:pPr>
            <a:r>
              <a:rPr lang="en-US" sz="2000" cap="none" dirty="0">
                <a:latin typeface="Times New Roman" pitchFamily="18" charset="0"/>
                <a:cs typeface="Times New Roman" pitchFamily="18" charset="0"/>
              </a:rPr>
              <a:t>Increases marketability</a:t>
            </a:r>
            <a:r>
              <a:rPr lang="en-US" sz="2000" cap="none" dirty="0">
                <a:solidFill>
                  <a:srgbClr val="FF0000"/>
                </a:solidFill>
                <a:latin typeface="Times New Roman" pitchFamily="18" charset="0"/>
                <a:cs typeface="Times New Roman" pitchFamily="18" charset="0"/>
              </a:rPr>
              <a:t> </a:t>
            </a:r>
            <a:r>
              <a:rPr lang="en-US" sz="2000" cap="none" dirty="0">
                <a:latin typeface="Times New Roman" panose="02020603050405020304" pitchFamily="18" charset="0"/>
                <a:cs typeface="Times New Roman" panose="02020603050405020304" pitchFamily="18" charset="0"/>
              </a:rPr>
              <a:t>when selling </a:t>
            </a:r>
            <a:r>
              <a:rPr lang="en-US" sz="2000" cap="none" dirty="0" smtClean="0">
                <a:latin typeface="Times New Roman" panose="02020603050405020304" pitchFamily="18" charset="0"/>
                <a:cs typeface="Times New Roman" panose="02020603050405020304" pitchFamily="18" charset="0"/>
              </a:rPr>
              <a:t>home.</a:t>
            </a:r>
            <a:endParaRPr lang="en-US" sz="2000" cap="none" dirty="0">
              <a:latin typeface="Times New Roman" panose="02020603050405020304" pitchFamily="18" charset="0"/>
              <a:cs typeface="Times New Roman" panose="02020603050405020304" pitchFamily="18" charset="0"/>
            </a:endParaRPr>
          </a:p>
          <a:p>
            <a:pPr marL="233363" indent="-233363" algn="l">
              <a:buFont typeface="Arial" panose="020B0604020202020204" pitchFamily="34" charset="0"/>
              <a:buChar char="•"/>
              <a:tabLst>
                <a:tab pos="569913" algn="l"/>
              </a:tabLst>
            </a:pPr>
            <a:r>
              <a:rPr lang="en-US" sz="2000" cap="none" dirty="0" smtClean="0">
                <a:latin typeface="Times New Roman" panose="02020603050405020304" pitchFamily="18" charset="0"/>
                <a:cs typeface="Times New Roman" panose="02020603050405020304" pitchFamily="18" charset="0"/>
              </a:rPr>
              <a:t>Eliminates </a:t>
            </a:r>
            <a:r>
              <a:rPr lang="en-US" sz="2000" cap="none" dirty="0">
                <a:latin typeface="Times New Roman" panose="02020603050405020304" pitchFamily="18" charset="0"/>
                <a:cs typeface="Times New Roman" panose="02020603050405020304" pitchFamily="18" charset="0"/>
              </a:rPr>
              <a:t>the replacement of fixtures/electrical components due to corrosive </a:t>
            </a:r>
            <a:r>
              <a:rPr lang="en-US" sz="2000" cap="none" dirty="0" smtClean="0">
                <a:latin typeface="Times New Roman" panose="02020603050405020304" pitchFamily="18" charset="0"/>
                <a:cs typeface="Times New Roman" panose="02020603050405020304" pitchFamily="18" charset="0"/>
              </a:rPr>
              <a:t>water.</a:t>
            </a:r>
          </a:p>
          <a:p>
            <a:pPr marL="233363" indent="-233363" algn="l">
              <a:buFont typeface="Arial" panose="020B0604020202020204" pitchFamily="34" charset="0"/>
              <a:buChar char="•"/>
              <a:tabLst>
                <a:tab pos="569913" algn="l"/>
              </a:tabLst>
            </a:pPr>
            <a:r>
              <a:rPr lang="en-US" sz="2000" cap="none" dirty="0">
                <a:latin typeface="Times New Roman" panose="02020603050405020304" pitchFamily="18" charset="0"/>
                <a:cs typeface="Times New Roman" panose="02020603050405020304" pitchFamily="18" charset="0"/>
              </a:rPr>
              <a:t>Eliminates the need for expensive and troublesome home water treatment </a:t>
            </a:r>
            <a:r>
              <a:rPr lang="en-US" sz="2000" cap="none" dirty="0" smtClean="0">
                <a:latin typeface="Times New Roman" panose="02020603050405020304" pitchFamily="18" charset="0"/>
                <a:cs typeface="Times New Roman" panose="02020603050405020304" pitchFamily="18" charset="0"/>
              </a:rPr>
              <a:t>systems/maintenance.  Salt for softeners can run from $5-$25 for a 40 lb. bag depending on purity.  </a:t>
            </a:r>
            <a:endParaRPr lang="en-US" dirty="0" smtClean="0"/>
          </a:p>
          <a:p>
            <a:pPr algn="l">
              <a:tabLst>
                <a:tab pos="569913" algn="l"/>
              </a:tabLst>
            </a:pPr>
            <a:endParaRPr lang="en-US" sz="2000" cap="none" dirty="0">
              <a:latin typeface="Times New Roman" panose="02020603050405020304" pitchFamily="18" charset="0"/>
              <a:cs typeface="Times New Roman" panose="02020603050405020304" pitchFamily="18" charset="0"/>
            </a:endParaRPr>
          </a:p>
          <a:p>
            <a:pPr algn="l">
              <a:tabLst>
                <a:tab pos="569913" algn="l"/>
              </a:tabLst>
            </a:pPr>
            <a:endParaRPr lang="en-US" sz="2000" cap="none" dirty="0">
              <a:latin typeface="Times New Roman" panose="02020603050405020304" pitchFamily="18" charset="0"/>
              <a:cs typeface="Times New Roman" panose="02020603050405020304" pitchFamily="18" charset="0"/>
            </a:endParaRPr>
          </a:p>
        </p:txBody>
      </p:sp>
      <p:pic>
        <p:nvPicPr>
          <p:cNvPr id="1026" name="Picture 2" descr="Related imag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928" r="2928"/>
          <a:stretch>
            <a:fillRect/>
          </a:stretch>
        </p:blipFill>
        <p:spPr bwMode="auto">
          <a:xfrm>
            <a:off x="8611811" y="392275"/>
            <a:ext cx="3151085" cy="4524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762368694"/>
              </p:ext>
            </p:extLst>
          </p:nvPr>
        </p:nvGraphicFramePr>
        <p:xfrm>
          <a:off x="542564" y="5130477"/>
          <a:ext cx="9763110" cy="1348033"/>
        </p:xfrm>
        <a:graphic>
          <a:graphicData uri="http://schemas.openxmlformats.org/drawingml/2006/table">
            <a:tbl>
              <a:tblPr firstRow="1" bandRow="1">
                <a:tableStyleId>{8A107856-5554-42FB-B03E-39F5DBC370BA}</a:tableStyleId>
              </a:tblPr>
              <a:tblGrid>
                <a:gridCol w="1900358">
                  <a:extLst>
                    <a:ext uri="{9D8B030D-6E8A-4147-A177-3AD203B41FA5}">
                      <a16:colId xmlns:a16="http://schemas.microsoft.com/office/drawing/2014/main" val="2364685666"/>
                    </a:ext>
                  </a:extLst>
                </a:gridCol>
                <a:gridCol w="1214945">
                  <a:extLst>
                    <a:ext uri="{9D8B030D-6E8A-4147-A177-3AD203B41FA5}">
                      <a16:colId xmlns:a16="http://schemas.microsoft.com/office/drawing/2014/main" val="4061058260"/>
                    </a:ext>
                  </a:extLst>
                </a:gridCol>
                <a:gridCol w="2116886">
                  <a:extLst>
                    <a:ext uri="{9D8B030D-6E8A-4147-A177-3AD203B41FA5}">
                      <a16:colId xmlns:a16="http://schemas.microsoft.com/office/drawing/2014/main" val="390068908"/>
                    </a:ext>
                  </a:extLst>
                </a:gridCol>
                <a:gridCol w="2428448">
                  <a:extLst>
                    <a:ext uri="{9D8B030D-6E8A-4147-A177-3AD203B41FA5}">
                      <a16:colId xmlns:a16="http://schemas.microsoft.com/office/drawing/2014/main" val="1457472605"/>
                    </a:ext>
                  </a:extLst>
                </a:gridCol>
                <a:gridCol w="2102473">
                  <a:extLst>
                    <a:ext uri="{9D8B030D-6E8A-4147-A177-3AD203B41FA5}">
                      <a16:colId xmlns:a16="http://schemas.microsoft.com/office/drawing/2014/main" val="486820372"/>
                    </a:ext>
                  </a:extLst>
                </a:gridCol>
              </a:tblGrid>
              <a:tr h="442682">
                <a:tc>
                  <a:txBody>
                    <a:bodyPr/>
                    <a:lstStyle/>
                    <a:p>
                      <a:r>
                        <a:rPr lang="en-US" dirty="0" smtClean="0"/>
                        <a:t>System</a:t>
                      </a:r>
                      <a:endParaRPr lang="en-US" dirty="0"/>
                    </a:p>
                  </a:txBody>
                  <a:tcPr/>
                </a:tc>
                <a:tc>
                  <a:txBody>
                    <a:bodyPr/>
                    <a:lstStyle/>
                    <a:p>
                      <a:pPr algn="ctr"/>
                      <a:r>
                        <a:rPr lang="en-US" dirty="0" smtClean="0"/>
                        <a:t>Treats</a:t>
                      </a:r>
                      <a:endParaRPr lang="en-US" dirty="0"/>
                    </a:p>
                  </a:txBody>
                  <a:tcPr/>
                </a:tc>
                <a:tc>
                  <a:txBody>
                    <a:bodyPr/>
                    <a:lstStyle/>
                    <a:p>
                      <a:pPr algn="ctr"/>
                      <a:r>
                        <a:rPr lang="en-US" dirty="0" smtClean="0"/>
                        <a:t>Initial</a:t>
                      </a:r>
                      <a:r>
                        <a:rPr lang="en-US" baseline="0" dirty="0" smtClean="0"/>
                        <a:t> Cost</a:t>
                      </a:r>
                      <a:endParaRPr lang="en-US" dirty="0"/>
                    </a:p>
                  </a:txBody>
                  <a:tcPr/>
                </a:tc>
                <a:tc>
                  <a:txBody>
                    <a:bodyPr/>
                    <a:lstStyle/>
                    <a:p>
                      <a:pPr algn="ctr"/>
                      <a:r>
                        <a:rPr lang="en-US" dirty="0" smtClean="0"/>
                        <a:t>Annual Maintenance</a:t>
                      </a:r>
                      <a:endParaRPr lang="en-US" dirty="0"/>
                    </a:p>
                  </a:txBody>
                  <a:tcPr/>
                </a:tc>
                <a:tc>
                  <a:txBody>
                    <a:bodyPr/>
                    <a:lstStyle/>
                    <a:p>
                      <a:pPr algn="ctr"/>
                      <a:r>
                        <a:rPr lang="en-US" dirty="0" smtClean="0"/>
                        <a:t>Life Cycle</a:t>
                      </a:r>
                      <a:endParaRPr lang="en-US" dirty="0"/>
                    </a:p>
                  </a:txBody>
                  <a:tcPr/>
                </a:tc>
                <a:extLst>
                  <a:ext uri="{0D108BD9-81ED-4DB2-BD59-A6C34878D82A}">
                    <a16:rowId xmlns:a16="http://schemas.microsoft.com/office/drawing/2014/main" val="3726718681"/>
                  </a:ext>
                </a:extLst>
              </a:tr>
              <a:tr h="443438">
                <a:tc>
                  <a:txBody>
                    <a:bodyPr/>
                    <a:lstStyle/>
                    <a:p>
                      <a:r>
                        <a:rPr lang="en-US" baseline="0" dirty="0" smtClean="0"/>
                        <a:t>Softener</a:t>
                      </a:r>
                      <a:endParaRPr lang="en-US" dirty="0"/>
                    </a:p>
                  </a:txBody>
                  <a:tcPr/>
                </a:tc>
                <a:tc>
                  <a:txBody>
                    <a:bodyPr/>
                    <a:lstStyle/>
                    <a:p>
                      <a:pPr algn="ctr"/>
                      <a:r>
                        <a:rPr lang="en-US" dirty="0" smtClean="0"/>
                        <a:t>Iron</a:t>
                      </a:r>
                      <a:endParaRPr lang="en-US" dirty="0"/>
                    </a:p>
                  </a:txBody>
                  <a:tcPr/>
                </a:tc>
                <a:tc>
                  <a:txBody>
                    <a:bodyPr/>
                    <a:lstStyle/>
                    <a:p>
                      <a:pPr algn="ctr"/>
                      <a:r>
                        <a:rPr lang="en-US" dirty="0" smtClean="0"/>
                        <a:t>$500 - $3,000</a:t>
                      </a:r>
                      <a:endParaRPr lang="en-US" dirty="0"/>
                    </a:p>
                  </a:txBody>
                  <a:tcPr/>
                </a:tc>
                <a:tc>
                  <a:txBody>
                    <a:bodyPr/>
                    <a:lstStyle/>
                    <a:p>
                      <a:pPr algn="ctr"/>
                      <a:r>
                        <a:rPr lang="en-US" dirty="0" smtClean="0"/>
                        <a:t>$200</a:t>
                      </a:r>
                      <a:r>
                        <a:rPr lang="en-US" baseline="0" dirty="0" smtClean="0"/>
                        <a:t>/year and up</a:t>
                      </a:r>
                      <a:endParaRPr lang="en-US" dirty="0"/>
                    </a:p>
                  </a:txBody>
                  <a:tcPr/>
                </a:tc>
                <a:tc>
                  <a:txBody>
                    <a:bodyPr/>
                    <a:lstStyle/>
                    <a:p>
                      <a:pPr algn="ctr"/>
                      <a:r>
                        <a:rPr lang="en-US" dirty="0" smtClean="0"/>
                        <a:t>10-15 years</a:t>
                      </a:r>
                      <a:endParaRPr lang="en-US" dirty="0"/>
                    </a:p>
                  </a:txBody>
                  <a:tcPr/>
                </a:tc>
                <a:extLst>
                  <a:ext uri="{0D108BD9-81ED-4DB2-BD59-A6C34878D82A}">
                    <a16:rowId xmlns:a16="http://schemas.microsoft.com/office/drawing/2014/main" val="4139403238"/>
                  </a:ext>
                </a:extLst>
              </a:tr>
              <a:tr h="461913">
                <a:tc>
                  <a:txBody>
                    <a:bodyPr/>
                    <a:lstStyle/>
                    <a:p>
                      <a:r>
                        <a:rPr lang="en-US" dirty="0" smtClean="0"/>
                        <a:t>Filtration System</a:t>
                      </a:r>
                      <a:endParaRPr lang="en-US" dirty="0"/>
                    </a:p>
                  </a:txBody>
                  <a:tcPr/>
                </a:tc>
                <a:tc>
                  <a:txBody>
                    <a:bodyPr/>
                    <a:lstStyle/>
                    <a:p>
                      <a:pPr algn="ctr"/>
                      <a:r>
                        <a:rPr lang="en-US" dirty="0" smtClean="0"/>
                        <a:t>Iron/Sulfur</a:t>
                      </a:r>
                      <a:endParaRPr lang="en-US" dirty="0"/>
                    </a:p>
                  </a:txBody>
                  <a:tcPr/>
                </a:tc>
                <a:tc>
                  <a:txBody>
                    <a:bodyPr/>
                    <a:lstStyle/>
                    <a:p>
                      <a:pPr algn="ctr"/>
                      <a:r>
                        <a:rPr lang="en-US" dirty="0" smtClean="0"/>
                        <a:t>$2,000 - $20,000</a:t>
                      </a:r>
                      <a:endParaRPr lang="en-US" dirty="0"/>
                    </a:p>
                  </a:txBody>
                  <a:tcPr/>
                </a:tc>
                <a:tc>
                  <a:txBody>
                    <a:bodyPr/>
                    <a:lstStyle/>
                    <a:p>
                      <a:pPr algn="ctr"/>
                      <a:r>
                        <a:rPr lang="en-US" dirty="0" smtClean="0"/>
                        <a:t>$200/year and up</a:t>
                      </a:r>
                      <a:endParaRPr lang="en-US" dirty="0"/>
                    </a:p>
                  </a:txBody>
                  <a:tcPr/>
                </a:tc>
                <a:tc>
                  <a:txBody>
                    <a:bodyPr/>
                    <a:lstStyle/>
                    <a:p>
                      <a:pPr algn="ctr"/>
                      <a:r>
                        <a:rPr lang="en-US" dirty="0" smtClean="0"/>
                        <a:t>Filter</a:t>
                      </a:r>
                      <a:r>
                        <a:rPr lang="en-US" baseline="0" dirty="0" smtClean="0"/>
                        <a:t> Replacement</a:t>
                      </a:r>
                      <a:endParaRPr lang="en-US" dirty="0"/>
                    </a:p>
                  </a:txBody>
                  <a:tcPr/>
                </a:tc>
                <a:extLst>
                  <a:ext uri="{0D108BD9-81ED-4DB2-BD59-A6C34878D82A}">
                    <a16:rowId xmlns:a16="http://schemas.microsoft.com/office/drawing/2014/main" val="195978690"/>
                  </a:ext>
                </a:extLst>
              </a:tr>
            </a:tbl>
          </a:graphicData>
        </a:graphic>
      </p:graphicFrame>
    </p:spTree>
    <p:extLst>
      <p:ext uri="{BB962C8B-B14F-4D97-AF65-F5344CB8AC3E}">
        <p14:creationId xmlns:p14="http://schemas.microsoft.com/office/powerpoint/2010/main" val="3707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3000"/>
                                        <p:tgtEl>
                                          <p:spTgt spid="1026"/>
                                        </p:tgtEl>
                                      </p:cBhvr>
                                    </p:animEffect>
                                  </p:childTnLst>
                                </p:cTn>
                              </p:par>
                            </p:childTnLst>
                          </p:cTn>
                        </p:par>
                        <p:par>
                          <p:cTn id="11" fill="hold">
                            <p:stCondLst>
                              <p:cond delay="3000"/>
                            </p:stCondLst>
                            <p:childTnLst>
                              <p:par>
                                <p:cTn id="12" presetID="42"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2000"/>
                                        <p:tgtEl>
                                          <p:spTgt spid="4">
                                            <p:txEl>
                                              <p:pRg st="4" end="4"/>
                                            </p:txEl>
                                          </p:spTgt>
                                        </p:tgtEl>
                                      </p:cBhvr>
                                    </p:animEffect>
                                    <p:anim calcmode="lin" valueType="num">
                                      <p:cBhvr>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2000"/>
                                        <p:tgtEl>
                                          <p:spTgt spid="4">
                                            <p:txEl>
                                              <p:pRg st="5" end="5"/>
                                            </p:txEl>
                                          </p:spTgt>
                                        </p:tgtEl>
                                      </p:cBhvr>
                                    </p:animEffect>
                                    <p:anim calcmode="lin" valueType="num">
                                      <p:cBhvr>
                                        <p:cTn id="50"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4">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ppt_x</p:attrName>
                                        </p:attrNameLst>
                                      </p:cBhvr>
                                      <p:tavLst>
                                        <p:tav tm="0">
                                          <p:val>
                                            <p:strVal val="#ppt_x"/>
                                          </p:val>
                                        </p:tav>
                                        <p:tav tm="100000">
                                          <p:val>
                                            <p:strVal val="#ppt_x"/>
                                          </p:val>
                                        </p:tav>
                                      </p:tavLst>
                                    </p:anim>
                                    <p:anim calcmode="lin" valueType="num">
                                      <p:cBhvr>
                                        <p:cTn id="5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164893"/>
            <a:ext cx="10705689" cy="665531"/>
          </a:xfrm>
        </p:spPr>
        <p:txBody>
          <a:bodyPr/>
          <a:lstStyle/>
          <a:p>
            <a:pPr algn="l"/>
            <a:r>
              <a:rPr lang="en-US" u="sng" cap="none" dirty="0" smtClean="0">
                <a:latin typeface="Constantia" panose="02030602050306030303" pitchFamily="18" charset="0"/>
              </a:rPr>
              <a:t>4. History of the Project</a:t>
            </a:r>
            <a:endParaRPr lang="en-US" cap="none" dirty="0">
              <a:latin typeface="Constantia" panose="02030602050306030303" pitchFamily="18" charset="0"/>
            </a:endParaRPr>
          </a:p>
        </p:txBody>
      </p:sp>
      <p:sp>
        <p:nvSpPr>
          <p:cNvPr id="3" name="Text Placeholder 2"/>
          <p:cNvSpPr>
            <a:spLocks noGrp="1"/>
          </p:cNvSpPr>
          <p:nvPr>
            <p:ph type="body" idx="1"/>
          </p:nvPr>
        </p:nvSpPr>
        <p:spPr>
          <a:xfrm>
            <a:off x="352927" y="978568"/>
            <a:ext cx="11053010" cy="5342021"/>
          </a:xfrm>
        </p:spPr>
        <p:txBody>
          <a:bodyPr>
            <a:noAutofit/>
          </a:bodyPr>
          <a:lstStyle/>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This project was initiated through a request made by the Village of Lafayette in 2014.  </a:t>
            </a:r>
          </a:p>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A Preliminary Water Study was completed in April of 2016 to determine the feasibility of the waterline project as well as waterline alignments, costs, pressures, etc.  A </a:t>
            </a:r>
            <a:r>
              <a:rPr lang="en-US" cap="none" dirty="0">
                <a:solidFill>
                  <a:schemeClr val="tx1"/>
                </a:solidFill>
                <a:latin typeface="Times New Roman" panose="02020603050405020304" pitchFamily="18" charset="0"/>
                <a:cs typeface="Times New Roman" panose="02020603050405020304" pitchFamily="18" charset="0"/>
              </a:rPr>
              <a:t>subsequent request was received from the Village of Harrod to be made part of the project. </a:t>
            </a:r>
          </a:p>
          <a:p>
            <a:pPr marL="457200" indent="-457200" algn="l">
              <a:buFont typeface="+mj-lt"/>
              <a:buAutoNum type="arabicPeriod"/>
            </a:pPr>
            <a:r>
              <a:rPr lang="en-US" cap="none" dirty="0" smtClean="0">
                <a:solidFill>
                  <a:schemeClr val="tx1"/>
                </a:solidFill>
                <a:latin typeface="Times New Roman" panose="02020603050405020304" pitchFamily="18" charset="0"/>
                <a:cs typeface="Times New Roman" panose="02020603050405020304" pitchFamily="18" charset="0"/>
              </a:rPr>
              <a:t>In </a:t>
            </a:r>
            <a:r>
              <a:rPr lang="en-US" cap="none" dirty="0">
                <a:solidFill>
                  <a:schemeClr val="tx1"/>
                </a:solidFill>
                <a:latin typeface="Times New Roman" panose="02020603050405020304" pitchFamily="18" charset="0"/>
                <a:cs typeface="Times New Roman" panose="02020603050405020304" pitchFamily="18" charset="0"/>
              </a:rPr>
              <a:t>July of 2017, the Allen Water District along with the City of Lima, the Allen County Commissioners and both Villages, entered into an Agreement to have a study completed to determine funding </a:t>
            </a:r>
            <a:r>
              <a:rPr lang="en-US" cap="none" dirty="0" smtClean="0">
                <a:solidFill>
                  <a:schemeClr val="tx1"/>
                </a:solidFill>
                <a:latin typeface="Times New Roman" panose="02020603050405020304" pitchFamily="18" charset="0"/>
                <a:cs typeface="Times New Roman" panose="02020603050405020304" pitchFamily="18" charset="0"/>
              </a:rPr>
              <a:t>options for the project.</a:t>
            </a:r>
          </a:p>
          <a:p>
            <a:pPr marL="465138" indent="-465138" algn="l"/>
            <a:r>
              <a:rPr lang="en-US" cap="none" dirty="0" smtClean="0">
                <a:solidFill>
                  <a:schemeClr val="tx1"/>
                </a:solidFill>
                <a:latin typeface="Times New Roman" panose="02020603050405020304" pitchFamily="18" charset="0"/>
                <a:cs typeface="Times New Roman" panose="02020603050405020304" pitchFamily="18" charset="0"/>
              </a:rPr>
              <a:t>4.	On </a:t>
            </a:r>
            <a:r>
              <a:rPr lang="en-US" cap="none" dirty="0">
                <a:solidFill>
                  <a:schemeClr val="tx1"/>
                </a:solidFill>
                <a:latin typeface="Times New Roman" panose="02020603050405020304" pitchFamily="18" charset="0"/>
                <a:cs typeface="Times New Roman" panose="02020603050405020304" pitchFamily="18" charset="0"/>
              </a:rPr>
              <a:t>June 26, 2019, an Informational Meeting was held with property owners </a:t>
            </a:r>
            <a:r>
              <a:rPr lang="en-US" cap="none" dirty="0" smtClean="0">
                <a:solidFill>
                  <a:schemeClr val="tx1"/>
                </a:solidFill>
                <a:latin typeface="Times New Roman" panose="02020603050405020304" pitchFamily="18" charset="0"/>
                <a:cs typeface="Times New Roman" panose="02020603050405020304" pitchFamily="18" charset="0"/>
              </a:rPr>
              <a:t>and Councils from </a:t>
            </a:r>
            <a:r>
              <a:rPr lang="en-US" cap="none" dirty="0">
                <a:solidFill>
                  <a:schemeClr val="tx1"/>
                </a:solidFill>
                <a:latin typeface="Times New Roman" panose="02020603050405020304" pitchFamily="18" charset="0"/>
                <a:cs typeface="Times New Roman" panose="02020603050405020304" pitchFamily="18" charset="0"/>
              </a:rPr>
              <a:t>Harrod and Lafayette to present the project information.  </a:t>
            </a:r>
          </a:p>
          <a:p>
            <a:pPr marL="465138" indent="-465138" algn="l"/>
            <a:r>
              <a:rPr lang="en-US" cap="none" dirty="0" smtClean="0">
                <a:solidFill>
                  <a:schemeClr val="tx1"/>
                </a:solidFill>
                <a:latin typeface="Times New Roman" panose="02020603050405020304" pitchFamily="18" charset="0"/>
                <a:cs typeface="Times New Roman" panose="02020603050405020304" pitchFamily="18" charset="0"/>
              </a:rPr>
              <a:t>5. 	The </a:t>
            </a:r>
            <a:r>
              <a:rPr lang="en-US" cap="none" dirty="0">
                <a:solidFill>
                  <a:schemeClr val="tx1"/>
                </a:solidFill>
                <a:latin typeface="Times New Roman" panose="02020603050405020304" pitchFamily="18" charset="0"/>
                <a:cs typeface="Times New Roman" panose="02020603050405020304" pitchFamily="18" charset="0"/>
              </a:rPr>
              <a:t>Villages of Harrod and Lafayette passed legislation necessary to move forward with the project at their respective July Council Meetings</a:t>
            </a:r>
            <a:r>
              <a:rPr lang="en-US" cap="none" dirty="0" smtClean="0">
                <a:solidFill>
                  <a:schemeClr val="tx1"/>
                </a:solidFill>
                <a:latin typeface="Times New Roman" panose="02020603050405020304" pitchFamily="18" charset="0"/>
                <a:cs typeface="Times New Roman" panose="02020603050405020304" pitchFamily="18" charset="0"/>
              </a:rPr>
              <a:t>.</a:t>
            </a:r>
            <a:endParaRPr lang="en-US" cap="none" dirty="0">
              <a:solidFill>
                <a:schemeClr val="tx1"/>
              </a:solidFill>
              <a:latin typeface="Times New Roman" panose="02020603050405020304" pitchFamily="18" charset="0"/>
              <a:cs typeface="Times New Roman" panose="02020603050405020304" pitchFamily="18" charset="0"/>
            </a:endParaRPr>
          </a:p>
          <a:p>
            <a:pPr marL="465138" indent="-465138" algn="l">
              <a:tabLst>
                <a:tab pos="465138" algn="l"/>
              </a:tabLst>
            </a:pPr>
            <a:r>
              <a:rPr lang="en-US" cap="none" dirty="0" smtClean="0">
                <a:solidFill>
                  <a:schemeClr val="tx1"/>
                </a:solidFill>
                <a:latin typeface="Times New Roman" panose="02020603050405020304" pitchFamily="18" charset="0"/>
                <a:cs typeface="Times New Roman" panose="02020603050405020304" pitchFamily="18" charset="0"/>
              </a:rPr>
              <a:t>6. 	Property owner notification of initiation for project survey </a:t>
            </a:r>
            <a:r>
              <a:rPr lang="en-US" cap="none" dirty="0">
                <a:solidFill>
                  <a:schemeClr val="tx1"/>
                </a:solidFill>
                <a:latin typeface="Times New Roman" panose="02020603050405020304" pitchFamily="18" charset="0"/>
                <a:cs typeface="Times New Roman" panose="02020603050405020304" pitchFamily="18" charset="0"/>
              </a:rPr>
              <a:t>and design </a:t>
            </a:r>
            <a:r>
              <a:rPr lang="en-US" cap="none" dirty="0" smtClean="0">
                <a:solidFill>
                  <a:schemeClr val="tx1"/>
                </a:solidFill>
                <a:latin typeface="Times New Roman" panose="02020603050405020304" pitchFamily="18" charset="0"/>
                <a:cs typeface="Times New Roman" panose="02020603050405020304" pitchFamily="18" charset="0"/>
              </a:rPr>
              <a:t>work.  </a:t>
            </a:r>
            <a:endParaRPr lang="en-US"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4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347" y="0"/>
            <a:ext cx="10764879" cy="1110344"/>
          </a:xfrm>
        </p:spPr>
        <p:txBody>
          <a:bodyPr>
            <a:normAutofit/>
          </a:bodyPr>
          <a:lstStyle/>
          <a:p>
            <a:pPr algn="l"/>
            <a:r>
              <a:rPr lang="en-US" sz="4000" u="sng" cap="none" dirty="0">
                <a:latin typeface="Constantia" panose="02030602050306030303" pitchFamily="18" charset="0"/>
              </a:rPr>
              <a:t>5</a:t>
            </a:r>
            <a:r>
              <a:rPr lang="en-US" sz="4000" u="sng" cap="none" dirty="0" smtClean="0">
                <a:latin typeface="Constantia" panose="02030602050306030303" pitchFamily="18" charset="0"/>
              </a:rPr>
              <a:t>. </a:t>
            </a:r>
            <a:r>
              <a:rPr lang="en-US" sz="4000" u="sng" cap="none" dirty="0">
                <a:latin typeface="Constantia" panose="02030602050306030303" pitchFamily="18" charset="0"/>
              </a:rPr>
              <a:t>Proposed </a:t>
            </a:r>
            <a:r>
              <a:rPr lang="en-US" sz="4000" u="sng" cap="none" dirty="0" smtClean="0">
                <a:latin typeface="Constantia" panose="02030602050306030303" pitchFamily="18" charset="0"/>
              </a:rPr>
              <a:t>Waterline Layout</a:t>
            </a:r>
            <a:endParaRPr lang="en-US" sz="4000" u="sng" dirty="0"/>
          </a:p>
        </p:txBody>
      </p:sp>
      <p:sp>
        <p:nvSpPr>
          <p:cNvPr id="4" name="Content Placeholder 3"/>
          <p:cNvSpPr>
            <a:spLocks noGrp="1"/>
          </p:cNvSpPr>
          <p:nvPr>
            <p:ph sz="quarter" idx="14"/>
          </p:nvPr>
        </p:nvSpPr>
        <p:spPr>
          <a:xfrm>
            <a:off x="7334250" y="314325"/>
            <a:ext cx="4724399" cy="3800475"/>
          </a:xfrm>
        </p:spPr>
        <p:txBody>
          <a:bodyPr>
            <a:normAutofit fontScale="55000" lnSpcReduction="20000"/>
          </a:bodyPr>
          <a:lstStyle/>
          <a:p>
            <a:r>
              <a:rPr lang="en-US" sz="2900" cap="none" dirty="0" smtClean="0">
                <a:latin typeface="Times New Roman" panose="02020603050405020304" pitchFamily="18" charset="0"/>
                <a:cs typeface="Times New Roman" panose="02020603050405020304" pitchFamily="18" charset="0"/>
              </a:rPr>
              <a:t>Waterline alignment: Ties into 12” line at Westminster and heads east to serve the Village of </a:t>
            </a:r>
            <a:r>
              <a:rPr lang="en-US" sz="2900" cap="none" dirty="0" err="1" smtClean="0">
                <a:latin typeface="Times New Roman" panose="02020603050405020304" pitchFamily="18" charset="0"/>
                <a:cs typeface="Times New Roman" panose="02020603050405020304" pitchFamily="18" charset="0"/>
              </a:rPr>
              <a:t>Harrod</a:t>
            </a:r>
            <a:r>
              <a:rPr lang="en-US" sz="2900" cap="none" dirty="0" smtClean="0">
                <a:latin typeface="Times New Roman" panose="02020603050405020304" pitchFamily="18" charset="0"/>
                <a:cs typeface="Times New Roman" panose="02020603050405020304" pitchFamily="18" charset="0"/>
              </a:rPr>
              <a:t>, then north on Napoleon Road to serve the Village of Lafayette. The project will include providing a 6” fire line to the Allen East School.</a:t>
            </a:r>
          </a:p>
          <a:p>
            <a:pPr marL="0" indent="0">
              <a:buNone/>
            </a:pPr>
            <a:endParaRPr lang="en-US" sz="2900" cap="none" dirty="0" smtClean="0">
              <a:latin typeface="Times New Roman" panose="02020603050405020304" pitchFamily="18" charset="0"/>
              <a:cs typeface="Times New Roman" panose="02020603050405020304" pitchFamily="18" charset="0"/>
            </a:endParaRPr>
          </a:p>
          <a:p>
            <a:r>
              <a:rPr lang="en-US" sz="2900" cap="none" dirty="0" smtClean="0">
                <a:latin typeface="Times New Roman" panose="02020603050405020304" pitchFamily="18" charset="0"/>
                <a:cs typeface="Times New Roman" panose="02020603050405020304" pitchFamily="18" charset="0"/>
              </a:rPr>
              <a:t>Waterline will consist of approximately 45,000 linear feet of 12” pipe and 27,000 linear feet of 8” pipe.  This will include approximately 150 fire hydrants.</a:t>
            </a:r>
          </a:p>
          <a:p>
            <a:pPr marL="0" indent="0">
              <a:buNone/>
            </a:pPr>
            <a:endParaRPr lang="en-US" sz="2900" cap="none" dirty="0" smtClean="0">
              <a:latin typeface="Times New Roman" panose="02020603050405020304" pitchFamily="18" charset="0"/>
              <a:cs typeface="Times New Roman" panose="02020603050405020304" pitchFamily="18" charset="0"/>
            </a:endParaRPr>
          </a:p>
          <a:p>
            <a:r>
              <a:rPr lang="en-US" sz="2900" cap="none" dirty="0" smtClean="0">
                <a:latin typeface="Times New Roman" panose="02020603050405020304" pitchFamily="18" charset="0"/>
                <a:cs typeface="Times New Roman" panose="02020603050405020304" pitchFamily="18" charset="0"/>
              </a:rPr>
              <a:t>150,000 gallon standpipe would be located near the school to provide system pressure. </a:t>
            </a:r>
            <a:endParaRPr lang="en-US" sz="2900" i="1" cap="none" dirty="0" smtClean="0">
              <a:latin typeface="Times New Roman" panose="02020603050405020304" pitchFamily="18" charset="0"/>
              <a:cs typeface="Times New Roman" panose="02020603050405020304" pitchFamily="18" charset="0"/>
            </a:endParaRPr>
          </a:p>
          <a:p>
            <a:endParaRPr lang="en-US" cap="none" dirty="0">
              <a:latin typeface="Times New Roman" panose="02020603050405020304" pitchFamily="18" charset="0"/>
              <a:cs typeface="Times New Roman" panose="02020603050405020304" pitchFamily="18" charset="0"/>
            </a:endParaRPr>
          </a:p>
        </p:txBody>
      </p:sp>
      <p:pic>
        <p:nvPicPr>
          <p:cNvPr id="5" name="Content Placeholder 3"/>
          <p:cNvPicPr>
            <a:picLocks noGrp="1"/>
          </p:cNvPicPr>
          <p:nvPr>
            <p:ph sz="quarter" idx="13"/>
          </p:nvPr>
        </p:nvPicPr>
        <p:blipFill>
          <a:blip r:embed="rId3"/>
          <a:stretch>
            <a:fillRect/>
          </a:stretch>
        </p:blipFill>
        <p:spPr>
          <a:xfrm>
            <a:off x="709125" y="1194318"/>
            <a:ext cx="6512767" cy="4991878"/>
          </a:xfrm>
          <a:prstGeom prst="rect">
            <a:avLst/>
          </a:prstGeom>
          <a:effectLst>
            <a:outerShdw blurRad="152400" dist="228600" dir="2700000" algn="tl" rotWithShape="0">
              <a:prstClr val="black">
                <a:alpha val="29000"/>
              </a:prstClr>
            </a:outerShdw>
            <a:softEdge rad="3175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138" y="4217437"/>
            <a:ext cx="2922036" cy="2484599"/>
          </a:xfrm>
          <a:prstGeom prst="rect">
            <a:avLst/>
          </a:prstGeom>
        </p:spPr>
      </p:pic>
    </p:spTree>
    <p:extLst>
      <p:ext uri="{BB962C8B-B14F-4D97-AF65-F5344CB8AC3E}">
        <p14:creationId xmlns:p14="http://schemas.microsoft.com/office/powerpoint/2010/main" val="24852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2"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4">
                                            <p:txEl>
                                              <p:pRg st="4" end="4"/>
                                            </p:txEl>
                                          </p:spTgt>
                                        </p:tgtEl>
                                        <p:attrNameLst>
                                          <p:attrName>ppt_y</p:attrName>
                                        </p:attrNameLst>
                                      </p:cBhvr>
                                      <p:tavLst>
                                        <p:tav tm="0">
                                          <p:val>
                                            <p:strVal val="#ppt_y"/>
                                          </p:val>
                                        </p:tav>
                                        <p:tav tm="100000">
                                          <p:val>
                                            <p:strVal val="#ppt_y"/>
                                          </p:val>
                                        </p:tav>
                                      </p:tavLst>
                                    </p:anim>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176463"/>
            <a:ext cx="10748837" cy="1058779"/>
          </a:xfrm>
        </p:spPr>
        <p:txBody>
          <a:bodyPr>
            <a:normAutofit/>
          </a:bodyPr>
          <a:lstStyle/>
          <a:p>
            <a:pPr algn="l"/>
            <a:r>
              <a:rPr lang="en-US" sz="4000" u="sng" cap="none" dirty="0" smtClean="0">
                <a:latin typeface="Constantia" panose="02030602050306030303" pitchFamily="18" charset="0"/>
              </a:rPr>
              <a:t>6. Easement Acquisition</a:t>
            </a:r>
            <a:endParaRPr lang="en-US" sz="4000" dirty="0"/>
          </a:p>
        </p:txBody>
      </p:sp>
      <p:sp>
        <p:nvSpPr>
          <p:cNvPr id="3" name="Content Placeholder 2"/>
          <p:cNvSpPr>
            <a:spLocks noGrp="1"/>
          </p:cNvSpPr>
          <p:nvPr>
            <p:ph sz="quarter" idx="13"/>
          </p:nvPr>
        </p:nvSpPr>
        <p:spPr>
          <a:xfrm>
            <a:off x="288758" y="1074822"/>
            <a:ext cx="11277600" cy="5438274"/>
          </a:xfrm>
        </p:spPr>
        <p:txBody>
          <a:bodyPr>
            <a:normAutofit fontScale="92500" lnSpcReduction="20000"/>
          </a:bodyPr>
          <a:lstStyle/>
          <a:p>
            <a:r>
              <a:rPr lang="en-US" sz="2600" cap="none" dirty="0" smtClean="0">
                <a:latin typeface="Times New Roman" panose="02020603050405020304" pitchFamily="18" charset="0"/>
                <a:cs typeface="Times New Roman" panose="02020603050405020304" pitchFamily="18" charset="0"/>
              </a:rPr>
              <a:t>You may be contacted to obtain a temporary or permanent easement for construction, operation and maintenance of the waterline.</a:t>
            </a:r>
          </a:p>
          <a:p>
            <a:pPr marL="0" indent="0">
              <a:buNone/>
            </a:pPr>
            <a:endParaRPr lang="en-US" sz="2600" cap="none" dirty="0" smtClean="0">
              <a:latin typeface="Times New Roman" panose="02020603050405020304" pitchFamily="18" charset="0"/>
              <a:cs typeface="Times New Roman" panose="02020603050405020304" pitchFamily="18" charset="0"/>
            </a:endParaRPr>
          </a:p>
          <a:p>
            <a:r>
              <a:rPr lang="en-US" sz="2600" cap="none" dirty="0" smtClean="0">
                <a:latin typeface="Times New Roman" panose="02020603050405020304" pitchFamily="18" charset="0"/>
                <a:cs typeface="Times New Roman" panose="02020603050405020304" pitchFamily="18" charset="0"/>
              </a:rPr>
              <a:t>If this is the case, you will be contacted by our office by mail with a letter outlining the easement process.  Said mailing will include a cover letter, </a:t>
            </a:r>
            <a:r>
              <a:rPr lang="en-US" sz="2600" cap="none" dirty="0" smtClean="0">
                <a:latin typeface="Times New Roman" panose="02020603050405020304" pitchFamily="18" charset="0"/>
                <a:cs typeface="Times New Roman" panose="02020603050405020304" pitchFamily="18" charset="0"/>
                <a:hlinkClick r:id="rId3" action="ppaction://hlinkfile"/>
              </a:rPr>
              <a:t>easement</a:t>
            </a:r>
            <a:r>
              <a:rPr lang="en-US" sz="2600" cap="none" dirty="0" smtClean="0">
                <a:latin typeface="Times New Roman" panose="02020603050405020304" pitchFamily="18" charset="0"/>
                <a:cs typeface="Times New Roman" panose="02020603050405020304" pitchFamily="18" charset="0"/>
              </a:rPr>
              <a:t> with value, description and map.</a:t>
            </a:r>
          </a:p>
          <a:p>
            <a:pPr marL="0" indent="0">
              <a:buNone/>
            </a:pPr>
            <a:endParaRPr lang="en-US" sz="2600" cap="none" dirty="0" smtClean="0">
              <a:latin typeface="Times New Roman" panose="02020603050405020304" pitchFamily="18" charset="0"/>
              <a:cs typeface="Times New Roman" panose="02020603050405020304" pitchFamily="18" charset="0"/>
            </a:endParaRPr>
          </a:p>
          <a:p>
            <a:r>
              <a:rPr lang="en-US" sz="2600" cap="none" dirty="0" smtClean="0">
                <a:latin typeface="Times New Roman" panose="02020603050405020304" pitchFamily="18" charset="0"/>
                <a:cs typeface="Times New Roman" panose="02020603050405020304" pitchFamily="18" charset="0"/>
              </a:rPr>
              <a:t>You can be compensated for the value of the easement or you may donate the easement for one dollar.  The donation of easements does lower the project cost.</a:t>
            </a:r>
          </a:p>
          <a:p>
            <a:pPr marL="0" indent="0">
              <a:buNone/>
            </a:pPr>
            <a:endParaRPr lang="en-US" sz="2600" cap="none" dirty="0" smtClean="0">
              <a:latin typeface="Times New Roman" panose="02020603050405020304" pitchFamily="18" charset="0"/>
              <a:cs typeface="Times New Roman" panose="02020603050405020304" pitchFamily="18" charset="0"/>
            </a:endParaRPr>
          </a:p>
          <a:p>
            <a:r>
              <a:rPr lang="en-US" sz="2600" cap="none" dirty="0" smtClean="0">
                <a:latin typeface="Times New Roman" panose="02020603050405020304" pitchFamily="18" charset="0"/>
                <a:cs typeface="Times New Roman" panose="02020603050405020304" pitchFamily="18" charset="0"/>
              </a:rPr>
              <a:t>If you receive a packet in the mail, please complete and return as soon as possible.  Feel free to contact the District with any questions.</a:t>
            </a:r>
            <a:endParaRPr lang="en-US" sz="2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02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11" y="0"/>
            <a:ext cx="10753570" cy="734517"/>
          </a:xfrm>
        </p:spPr>
        <p:txBody>
          <a:bodyPr/>
          <a:lstStyle/>
          <a:p>
            <a:pPr algn="l"/>
            <a:r>
              <a:rPr lang="en-US" u="sng" cap="none" dirty="0" smtClean="0">
                <a:latin typeface="Constantia" panose="02030602050306030303" pitchFamily="18" charset="0"/>
              </a:rPr>
              <a:t>7. Use and Source </a:t>
            </a:r>
            <a:r>
              <a:rPr lang="en-US" u="sng" cap="none" dirty="0">
                <a:latin typeface="Constantia" panose="02030602050306030303" pitchFamily="18" charset="0"/>
              </a:rPr>
              <a:t>of </a:t>
            </a:r>
            <a:r>
              <a:rPr lang="en-US" u="sng" cap="none" dirty="0" smtClean="0">
                <a:latin typeface="Constantia" panose="02030602050306030303" pitchFamily="18" charset="0"/>
              </a:rPr>
              <a:t>Funding</a:t>
            </a:r>
            <a:endParaRPr lang="en-US" dirty="0"/>
          </a:p>
        </p:txBody>
      </p:sp>
      <p:graphicFrame>
        <p:nvGraphicFramePr>
          <p:cNvPr id="17" name="Content Placeholder 16"/>
          <p:cNvGraphicFramePr>
            <a:graphicFrameLocks noGrp="1"/>
          </p:cNvGraphicFramePr>
          <p:nvPr>
            <p:ph sz="quarter" idx="13"/>
            <p:extLst>
              <p:ext uri="{D42A27DB-BD31-4B8C-83A1-F6EECF244321}">
                <p14:modId xmlns:p14="http://schemas.microsoft.com/office/powerpoint/2010/main" val="2039580993"/>
              </p:ext>
            </p:extLst>
          </p:nvPr>
        </p:nvGraphicFramePr>
        <p:xfrm>
          <a:off x="2127185" y="638176"/>
          <a:ext cx="7826440" cy="5695943"/>
        </p:xfrm>
        <a:graphic>
          <a:graphicData uri="http://schemas.openxmlformats.org/drawingml/2006/table">
            <a:tbl>
              <a:tblPr/>
              <a:tblGrid>
                <a:gridCol w="4411690">
                  <a:extLst>
                    <a:ext uri="{9D8B030D-6E8A-4147-A177-3AD203B41FA5}">
                      <a16:colId xmlns:a16="http://schemas.microsoft.com/office/drawing/2014/main" val="2009086799"/>
                    </a:ext>
                  </a:extLst>
                </a:gridCol>
                <a:gridCol w="995888">
                  <a:extLst>
                    <a:ext uri="{9D8B030D-6E8A-4147-A177-3AD203B41FA5}">
                      <a16:colId xmlns:a16="http://schemas.microsoft.com/office/drawing/2014/main" val="71852276"/>
                    </a:ext>
                  </a:extLst>
                </a:gridCol>
                <a:gridCol w="2418862">
                  <a:extLst>
                    <a:ext uri="{9D8B030D-6E8A-4147-A177-3AD203B41FA5}">
                      <a16:colId xmlns:a16="http://schemas.microsoft.com/office/drawing/2014/main" val="3567443372"/>
                    </a:ext>
                  </a:extLst>
                </a:gridCol>
              </a:tblGrid>
              <a:tr h="256315">
                <a:tc>
                  <a:txBody>
                    <a:bodyPr/>
                    <a:lstStyle/>
                    <a:p>
                      <a:pPr algn="l" fontAlgn="b"/>
                      <a:r>
                        <a:rPr lang="en-US" sz="1600" b="1" i="0" u="none" strike="noStrike" dirty="0" smtClean="0">
                          <a:solidFill>
                            <a:srgbClr val="000000"/>
                          </a:solidFill>
                          <a:effectLst/>
                          <a:latin typeface="Times New Roman" panose="02020603050405020304" pitchFamily="18" charset="0"/>
                        </a:rPr>
                        <a:t>Estimated Uses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Times New Roman" panose="02020603050405020304" pitchFamily="18" charset="0"/>
                        </a:rPr>
                        <a:t>Amount</a:t>
                      </a:r>
                    </a:p>
                  </a:txBody>
                  <a:tcPr marL="9525" marR="9525" marT="9525" marB="0" anchor="b">
                    <a:lnL>
                      <a:noFill/>
                    </a:lnL>
                    <a:lnR>
                      <a:noFill/>
                    </a:lnR>
                    <a:lnT>
                      <a:noFill/>
                    </a:lnT>
                    <a:lnB>
                      <a:noFill/>
                    </a:lnB>
                  </a:tcPr>
                </a:tc>
                <a:extLst>
                  <a:ext uri="{0D108BD9-81ED-4DB2-BD59-A6C34878D82A}">
                    <a16:rowId xmlns:a16="http://schemas.microsoft.com/office/drawing/2014/main" val="1324217545"/>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Administrative</a:t>
                      </a:r>
                      <a:r>
                        <a:rPr lang="en-US" sz="1600" b="0" i="0" u="none" strike="noStrike" baseline="0" dirty="0" smtClean="0">
                          <a:solidFill>
                            <a:srgbClr val="000000"/>
                          </a:solidFill>
                          <a:effectLst/>
                          <a:latin typeface="Times New Roman" panose="02020603050405020304" pitchFamily="18" charset="0"/>
                        </a:rPr>
                        <a:t> and </a:t>
                      </a:r>
                      <a:r>
                        <a:rPr lang="en-US" sz="1600" b="0" i="0" u="none" strike="noStrike" dirty="0" smtClean="0">
                          <a:solidFill>
                            <a:srgbClr val="000000"/>
                          </a:solidFill>
                          <a:effectLst/>
                          <a:latin typeface="Times New Roman" panose="02020603050405020304" pitchFamily="18" charset="0"/>
                        </a:rPr>
                        <a:t>Legal</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$100,000</a:t>
                      </a:r>
                    </a:p>
                  </a:txBody>
                  <a:tcPr marL="9525" marR="9525" marT="9525" marB="0" anchor="b">
                    <a:lnL>
                      <a:noFill/>
                    </a:lnL>
                    <a:lnR>
                      <a:noFill/>
                    </a:lnR>
                    <a:lnT>
                      <a:noFill/>
                    </a:lnT>
                    <a:lnB>
                      <a:noFill/>
                    </a:lnB>
                  </a:tcPr>
                </a:tc>
                <a:extLst>
                  <a:ext uri="{0D108BD9-81ED-4DB2-BD59-A6C34878D82A}">
                    <a16:rowId xmlns:a16="http://schemas.microsoft.com/office/drawing/2014/main" val="584965478"/>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Land Acquisition/Easements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$20,000</a:t>
                      </a:r>
                    </a:p>
                  </a:txBody>
                  <a:tcPr marL="9525" marR="9525" marT="9525" marB="0" anchor="b">
                    <a:lnL>
                      <a:noFill/>
                    </a:lnL>
                    <a:lnR>
                      <a:noFill/>
                    </a:lnR>
                    <a:lnT>
                      <a:noFill/>
                    </a:lnT>
                    <a:lnB>
                      <a:noFill/>
                    </a:lnB>
                  </a:tcPr>
                </a:tc>
                <a:extLst>
                  <a:ext uri="{0D108BD9-81ED-4DB2-BD59-A6C34878D82A}">
                    <a16:rowId xmlns:a16="http://schemas.microsoft.com/office/drawing/2014/main" val="3873685559"/>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Engineering</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$661,351</a:t>
                      </a:r>
                    </a:p>
                  </a:txBody>
                  <a:tcPr marL="9525" marR="9525" marT="9525" marB="0" anchor="b">
                    <a:lnL>
                      <a:noFill/>
                    </a:lnL>
                    <a:lnR>
                      <a:noFill/>
                    </a:lnR>
                    <a:lnT>
                      <a:noFill/>
                    </a:lnT>
                    <a:lnB>
                      <a:noFill/>
                    </a:lnB>
                  </a:tcPr>
                </a:tc>
                <a:extLst>
                  <a:ext uri="{0D108BD9-81ED-4DB2-BD59-A6C34878D82A}">
                    <a16:rowId xmlns:a16="http://schemas.microsoft.com/office/drawing/2014/main" val="4229098944"/>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Inspection</a:t>
                      </a:r>
                      <a:r>
                        <a:rPr lang="en-US" sz="1600" b="0" i="0" u="none" strike="noStrike" baseline="0" dirty="0" smtClean="0">
                          <a:solidFill>
                            <a:srgbClr val="000000"/>
                          </a:solidFill>
                          <a:effectLst/>
                          <a:latin typeface="Times New Roman" panose="02020603050405020304" pitchFamily="18" charset="0"/>
                        </a:rPr>
                        <a:t> Fees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$372,058</a:t>
                      </a:r>
                    </a:p>
                  </a:txBody>
                  <a:tcPr marL="9525" marR="9525" marT="9525" marB="0" anchor="b">
                    <a:lnL>
                      <a:noFill/>
                    </a:lnL>
                    <a:lnR>
                      <a:noFill/>
                    </a:lnR>
                    <a:lnT>
                      <a:noFill/>
                    </a:lnT>
                    <a:lnB>
                      <a:noFill/>
                    </a:lnB>
                  </a:tcPr>
                </a:tc>
                <a:extLst>
                  <a:ext uri="{0D108BD9-81ED-4DB2-BD59-A6C34878D82A}">
                    <a16:rowId xmlns:a16="http://schemas.microsoft.com/office/drawing/2014/main" val="3425577935"/>
                  </a:ext>
                </a:extLst>
              </a:tr>
              <a:tr h="256315">
                <a:tc>
                  <a:txBody>
                    <a:bodyPr/>
                    <a:lstStyle/>
                    <a:p>
                      <a:pPr algn="l" fontAlgn="b"/>
                      <a:r>
                        <a:rPr lang="en-US" sz="1600" b="0" i="0" u="none" strike="noStrike" baseline="0" dirty="0" smtClean="0">
                          <a:solidFill>
                            <a:srgbClr val="000000"/>
                          </a:solidFill>
                          <a:effectLst/>
                          <a:latin typeface="Times New Roman" panose="02020603050405020304" pitchFamily="18" charset="0"/>
                        </a:rPr>
                        <a:t>Construction</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$6,470,570</a:t>
                      </a:r>
                    </a:p>
                  </a:txBody>
                  <a:tcPr marL="9525" marR="9525" marT="9525" marB="0" anchor="b">
                    <a:lnL>
                      <a:noFill/>
                    </a:lnL>
                    <a:lnR>
                      <a:noFill/>
                    </a:lnR>
                    <a:lnT>
                      <a:noFill/>
                    </a:lnT>
                    <a:lnB>
                      <a:noFill/>
                    </a:lnB>
                  </a:tcPr>
                </a:tc>
                <a:extLst>
                  <a:ext uri="{0D108BD9-81ED-4DB2-BD59-A6C34878D82A}">
                    <a16:rowId xmlns:a16="http://schemas.microsoft.com/office/drawing/2014/main" val="2477386212"/>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Contingency (10% of Construction Costs)</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$647,057</a:t>
                      </a:r>
                    </a:p>
                  </a:txBody>
                  <a:tcPr marL="9525" marR="9525" marT="9525" marB="0" anchor="b">
                    <a:lnL>
                      <a:noFill/>
                    </a:lnL>
                    <a:lnR>
                      <a:noFill/>
                    </a:lnR>
                    <a:lnT>
                      <a:noFill/>
                    </a:lnT>
                    <a:lnB>
                      <a:noFill/>
                    </a:lnB>
                  </a:tcPr>
                </a:tc>
                <a:extLst>
                  <a:ext uri="{0D108BD9-81ED-4DB2-BD59-A6C34878D82A}">
                    <a16:rowId xmlns:a16="http://schemas.microsoft.com/office/drawing/2014/main" val="2572423325"/>
                  </a:ext>
                </a:extLst>
              </a:tr>
              <a:tr h="256315">
                <a:tc>
                  <a:txBody>
                    <a:bodyPr/>
                    <a:lstStyle/>
                    <a:p>
                      <a:pPr algn="l" fontAlgn="b"/>
                      <a:r>
                        <a:rPr lang="en-US" sz="1600" b="0" i="0" u="none" strike="noStrike" dirty="0" smtClean="0">
                          <a:solidFill>
                            <a:srgbClr val="000000"/>
                          </a:solidFill>
                          <a:effectLst/>
                          <a:latin typeface="Times New Roman" panose="02020603050405020304" pitchFamily="18" charset="0"/>
                        </a:rPr>
                        <a:t>Miscellaneous </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panose="02020603050405020304" pitchFamily="18" charset="0"/>
                        </a:rPr>
                        <a:t>$244,117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966998"/>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Total Estimated Project</a:t>
                      </a:r>
                      <a:r>
                        <a:rPr lang="en-US" sz="1600" b="1" i="0" u="none" strike="noStrike" baseline="0" dirty="0" smtClean="0">
                          <a:solidFill>
                            <a:srgbClr val="000000"/>
                          </a:solidFill>
                          <a:effectLst/>
                          <a:latin typeface="Times New Roman" panose="02020603050405020304" pitchFamily="18" charset="0"/>
                        </a:rPr>
                        <a:t> Cost (Uses)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1" i="0" u="none" strike="noStrike" dirty="0" smtClean="0">
                          <a:solidFill>
                            <a:srgbClr val="000000"/>
                          </a:solidFill>
                          <a:effectLst/>
                          <a:latin typeface="Times New Roman" panose="02020603050405020304" pitchFamily="18" charset="0"/>
                        </a:rPr>
                        <a:t>$8,515,153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91061166"/>
                  </a:ext>
                </a:extLst>
              </a:tr>
              <a:tr h="256315">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endParaRPr lang="en-US" sz="1600" b="1" i="0" u="none" strike="noStrike" dirty="0" smtClean="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356095869"/>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Estimated Sources</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Times New Roman" panose="02020603050405020304" pitchFamily="18" charset="0"/>
                        </a:rPr>
                        <a:t>Amount</a:t>
                      </a:r>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687295332"/>
                  </a:ext>
                </a:extLst>
              </a:tr>
              <a:tr h="313328">
                <a:tc>
                  <a:txBody>
                    <a:bodyPr/>
                    <a:lstStyle/>
                    <a:p>
                      <a:pPr algn="l" fontAlgn="b"/>
                      <a:r>
                        <a:rPr lang="en-US" sz="1600" b="0" i="0" u="none" strike="noStrike" dirty="0">
                          <a:solidFill>
                            <a:srgbClr val="000000"/>
                          </a:solidFill>
                          <a:effectLst/>
                          <a:latin typeface="Times New Roman" panose="02020603050405020304" pitchFamily="18" charset="0"/>
                        </a:rPr>
                        <a:t>USDA RD Grant</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33.00%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$2,810,000</a:t>
                      </a:r>
                    </a:p>
                  </a:txBody>
                  <a:tcPr marL="9525" marR="9525" marT="9525" marB="0" anchor="b">
                    <a:lnL>
                      <a:noFill/>
                    </a:lnL>
                    <a:lnR>
                      <a:noFill/>
                    </a:lnR>
                    <a:lnT>
                      <a:noFill/>
                    </a:lnT>
                    <a:lnB>
                      <a:noFill/>
                    </a:lnB>
                  </a:tcPr>
                </a:tc>
                <a:extLst>
                  <a:ext uri="{0D108BD9-81ED-4DB2-BD59-A6C34878D82A}">
                    <a16:rowId xmlns:a16="http://schemas.microsoft.com/office/drawing/2014/main" val="722602469"/>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USDA RD Loan</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panose="02020603050405020304" pitchFamily="18" charset="0"/>
                        </a:rPr>
                        <a:t>3.375%</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$2,675,153</a:t>
                      </a:r>
                    </a:p>
                  </a:txBody>
                  <a:tcPr marL="9525" marR="9525" marT="9525" marB="0" anchor="b">
                    <a:lnL>
                      <a:noFill/>
                    </a:lnL>
                    <a:lnR>
                      <a:noFill/>
                    </a:lnR>
                    <a:lnT>
                      <a:noFill/>
                    </a:lnT>
                    <a:lnB>
                      <a:noFill/>
                    </a:lnB>
                  </a:tcPr>
                </a:tc>
                <a:extLst>
                  <a:ext uri="{0D108BD9-81ED-4DB2-BD59-A6C34878D82A}">
                    <a16:rowId xmlns:a16="http://schemas.microsoft.com/office/drawing/2014/main" val="91529154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CDBG - W&amp;S Competitive Grant (Lafayette)</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$750,000</a:t>
                      </a:r>
                    </a:p>
                  </a:txBody>
                  <a:tcPr marL="9525" marR="9525" marT="9525" marB="0" anchor="b">
                    <a:lnL>
                      <a:noFill/>
                    </a:lnL>
                    <a:lnR>
                      <a:noFill/>
                    </a:lnR>
                    <a:lnT>
                      <a:noFill/>
                    </a:lnT>
                    <a:lnB>
                      <a:noFill/>
                    </a:lnB>
                  </a:tcPr>
                </a:tc>
                <a:extLst>
                  <a:ext uri="{0D108BD9-81ED-4DB2-BD59-A6C34878D82A}">
                    <a16:rowId xmlns:a16="http://schemas.microsoft.com/office/drawing/2014/main" val="864168779"/>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CDBG - W&amp;S Competitive Grant (</a:t>
                      </a:r>
                      <a:r>
                        <a:rPr lang="en-US" sz="1600" b="0" i="0" u="none" strike="noStrike" dirty="0" err="1">
                          <a:solidFill>
                            <a:srgbClr val="000000"/>
                          </a:solidFill>
                          <a:effectLst/>
                          <a:latin typeface="Times New Roman" panose="02020603050405020304" pitchFamily="18" charset="0"/>
                        </a:rPr>
                        <a:t>Harrod</a:t>
                      </a:r>
                      <a:r>
                        <a:rPr lang="en-US" sz="1600" b="0" i="0" u="none" strike="noStrike" dirty="0">
                          <a:solidFill>
                            <a:srgbClr val="000000"/>
                          </a:solidFill>
                          <a:effectLst/>
                          <a:latin typeface="Times New Roman" panose="02020603050405020304" pitchFamily="18" charset="0"/>
                        </a:rPr>
                        <a:t>)</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$750,000</a:t>
                      </a:r>
                    </a:p>
                  </a:txBody>
                  <a:tcPr marL="9525" marR="9525" marT="9525" marB="0" anchor="b">
                    <a:lnL>
                      <a:noFill/>
                    </a:lnL>
                    <a:lnR>
                      <a:noFill/>
                    </a:lnR>
                    <a:lnT>
                      <a:noFill/>
                    </a:lnT>
                    <a:lnB>
                      <a:noFill/>
                    </a:lnB>
                  </a:tcPr>
                </a:tc>
                <a:extLst>
                  <a:ext uri="{0D108BD9-81ED-4DB2-BD59-A6C34878D82A}">
                    <a16:rowId xmlns:a16="http://schemas.microsoft.com/office/drawing/2014/main" val="276775478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OPWC - Loan (Lafayette)</a:t>
                      </a:r>
                    </a:p>
                  </a:txBody>
                  <a:tcPr marL="9525" marR="9525" marT="9525"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Times New Roman" panose="02020603050405020304" pitchFamily="18" charset="0"/>
                        </a:rPr>
                        <a:t>0%</a:t>
                      </a:r>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$365,000</a:t>
                      </a:r>
                    </a:p>
                  </a:txBody>
                  <a:tcPr marL="9525" marR="9525" marT="9525" marB="0" anchor="b">
                    <a:lnL>
                      <a:noFill/>
                    </a:lnL>
                    <a:lnR>
                      <a:noFill/>
                    </a:lnR>
                    <a:lnT>
                      <a:noFill/>
                    </a:lnT>
                    <a:lnB>
                      <a:noFill/>
                    </a:lnB>
                  </a:tcPr>
                </a:tc>
                <a:extLst>
                  <a:ext uri="{0D108BD9-81ED-4DB2-BD59-A6C34878D82A}">
                    <a16:rowId xmlns:a16="http://schemas.microsoft.com/office/drawing/2014/main" val="2397158132"/>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OPWC - Loan (</a:t>
                      </a:r>
                      <a:r>
                        <a:rPr lang="en-US" sz="1600" b="0" i="0" u="none" strike="noStrike" dirty="0" err="1">
                          <a:solidFill>
                            <a:srgbClr val="000000"/>
                          </a:solidFill>
                          <a:effectLst/>
                          <a:latin typeface="Times New Roman" panose="02020603050405020304" pitchFamily="18" charset="0"/>
                        </a:rPr>
                        <a:t>Harrod</a:t>
                      </a:r>
                      <a:r>
                        <a:rPr lang="en-US" sz="1600" b="0" i="0" u="none" strike="noStrike" dirty="0">
                          <a:solidFill>
                            <a:srgbClr val="000000"/>
                          </a:solidFill>
                          <a:effectLst/>
                          <a:latin typeface="Times New Roman" panose="02020603050405020304" pitchFamily="18" charset="0"/>
                        </a:rPr>
                        <a:t>)</a:t>
                      </a:r>
                    </a:p>
                  </a:txBody>
                  <a:tcPr marL="9525" marR="9525" marT="9525"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Times New Roman" panose="02020603050405020304" pitchFamily="18" charset="0"/>
                        </a:rPr>
                        <a:t>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$365,000</a:t>
                      </a:r>
                    </a:p>
                  </a:txBody>
                  <a:tcPr marL="9525" marR="9525" marT="9525" marB="0" anchor="b">
                    <a:lnL>
                      <a:noFill/>
                    </a:lnL>
                    <a:lnR>
                      <a:noFill/>
                    </a:lnR>
                    <a:lnT>
                      <a:noFill/>
                    </a:lnT>
                    <a:lnB>
                      <a:noFill/>
                    </a:lnB>
                  </a:tcPr>
                </a:tc>
                <a:extLst>
                  <a:ext uri="{0D108BD9-81ED-4DB2-BD59-A6C34878D82A}">
                    <a16:rowId xmlns:a16="http://schemas.microsoft.com/office/drawing/2014/main" val="2264932573"/>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City of Lima Contribution</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$250,000</a:t>
                      </a:r>
                    </a:p>
                  </a:txBody>
                  <a:tcPr marL="9525" marR="9525" marT="9525" marB="0" anchor="b">
                    <a:lnL>
                      <a:noFill/>
                    </a:lnL>
                    <a:lnR>
                      <a:noFill/>
                    </a:lnR>
                    <a:lnT>
                      <a:noFill/>
                    </a:lnT>
                    <a:lnB>
                      <a:noFill/>
                    </a:lnB>
                  </a:tcPr>
                </a:tc>
                <a:extLst>
                  <a:ext uri="{0D108BD9-81ED-4DB2-BD59-A6C34878D82A}">
                    <a16:rowId xmlns:a16="http://schemas.microsoft.com/office/drawing/2014/main" val="3651346828"/>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Co Sanitary Engineer Contribution</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$150,000</a:t>
                      </a:r>
                    </a:p>
                  </a:txBody>
                  <a:tcPr marL="9525" marR="9525" marT="9525" marB="0" anchor="b">
                    <a:lnL>
                      <a:noFill/>
                    </a:lnL>
                    <a:lnR>
                      <a:noFill/>
                    </a:lnR>
                    <a:lnT>
                      <a:noFill/>
                    </a:lnT>
                    <a:lnB>
                      <a:noFill/>
                    </a:lnB>
                  </a:tcPr>
                </a:tc>
                <a:extLst>
                  <a:ext uri="{0D108BD9-81ED-4DB2-BD59-A6C34878D82A}">
                    <a16:rowId xmlns:a16="http://schemas.microsoft.com/office/drawing/2014/main" val="702906266"/>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Water District Contribution</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$250,000</a:t>
                      </a:r>
                    </a:p>
                  </a:txBody>
                  <a:tcPr marL="9525" marR="9525" marT="9525" marB="0" anchor="b">
                    <a:lnL>
                      <a:noFill/>
                    </a:lnL>
                    <a:lnR>
                      <a:noFill/>
                    </a:lnR>
                    <a:lnT>
                      <a:noFill/>
                    </a:lnT>
                    <a:lnB>
                      <a:noFill/>
                    </a:lnB>
                  </a:tcPr>
                </a:tc>
                <a:extLst>
                  <a:ext uri="{0D108BD9-81ED-4DB2-BD59-A6C34878D82A}">
                    <a16:rowId xmlns:a16="http://schemas.microsoft.com/office/drawing/2014/main" val="3644993424"/>
                  </a:ext>
                </a:extLst>
              </a:tr>
              <a:tr h="256315">
                <a:tc>
                  <a:txBody>
                    <a:bodyPr/>
                    <a:lstStyle/>
                    <a:p>
                      <a:pPr algn="l" fontAlgn="b"/>
                      <a:r>
                        <a:rPr lang="en-US" sz="1600" b="0" i="0" u="none" strike="noStrike" dirty="0">
                          <a:solidFill>
                            <a:srgbClr val="000000"/>
                          </a:solidFill>
                          <a:effectLst/>
                          <a:latin typeface="Times New Roman" panose="02020603050405020304" pitchFamily="18" charset="0"/>
                        </a:rPr>
                        <a:t>Allen County Commissioners (RLF)</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panose="02020603050405020304" pitchFamily="18" charset="0"/>
                        </a:rPr>
                        <a:t>$150,000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602795"/>
                  </a:ext>
                </a:extLst>
              </a:tr>
              <a:tr h="256315">
                <a:tc>
                  <a:txBody>
                    <a:bodyPr/>
                    <a:lstStyle/>
                    <a:p>
                      <a:pPr algn="l" fontAlgn="b"/>
                      <a:r>
                        <a:rPr lang="en-US" sz="1600" b="1" i="0" u="none" strike="noStrike" dirty="0" smtClean="0">
                          <a:solidFill>
                            <a:srgbClr val="000000"/>
                          </a:solidFill>
                          <a:effectLst/>
                          <a:latin typeface="Times New Roman" panose="02020603050405020304" pitchFamily="18" charset="0"/>
                        </a:rPr>
                        <a:t>Total Estimated </a:t>
                      </a:r>
                      <a:r>
                        <a:rPr lang="en-US" sz="1600" b="1" i="0" u="none" strike="noStrike" dirty="0">
                          <a:solidFill>
                            <a:srgbClr val="000000"/>
                          </a:solidFill>
                          <a:effectLst/>
                          <a:latin typeface="Times New Roman" panose="02020603050405020304" pitchFamily="18" charset="0"/>
                        </a:rPr>
                        <a:t>Sources</a:t>
                      </a:r>
                    </a:p>
                  </a:txBody>
                  <a:tcPr marL="9525" marR="9525" marT="9525"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r>
                        <a:rPr lang="en-US" sz="1600" b="1" i="0" u="none" strike="noStrike" dirty="0">
                          <a:solidFill>
                            <a:srgbClr val="000000"/>
                          </a:solidFill>
                          <a:effectLst/>
                          <a:latin typeface="Times New Roman" panose="02020603050405020304" pitchFamily="18" charset="0"/>
                        </a:rPr>
                        <a:t>$8,515,153</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918725260"/>
                  </a:ext>
                </a:extLst>
              </a:tr>
            </a:tbl>
          </a:graphicData>
        </a:graphic>
      </p:graphicFrame>
    </p:spTree>
    <p:extLst>
      <p:ext uri="{BB962C8B-B14F-4D97-AF65-F5344CB8AC3E}">
        <p14:creationId xmlns:p14="http://schemas.microsoft.com/office/powerpoint/2010/main" val="37187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5900</TotalTime>
  <Words>1407</Words>
  <Application>Microsoft Office PowerPoint</Application>
  <PresentationFormat>Widescreen</PresentationFormat>
  <Paragraphs>218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Constantia</vt:lpstr>
      <vt:lpstr>Times New Roman</vt:lpstr>
      <vt:lpstr>Tw Cen MT</vt:lpstr>
      <vt:lpstr>Droplet</vt:lpstr>
      <vt:lpstr>East regional waterline improvement project informational meeting  August 27, 2019</vt:lpstr>
      <vt:lpstr>Meeting overview</vt:lpstr>
      <vt:lpstr>1. Meeting Objective</vt:lpstr>
      <vt:lpstr> 2. Overview of the Allen Water District</vt:lpstr>
      <vt:lpstr>3. Benefits of Public Water</vt:lpstr>
      <vt:lpstr>4. History of the Project</vt:lpstr>
      <vt:lpstr>5. Proposed Waterline Layout</vt:lpstr>
      <vt:lpstr>6. Easement Acquisition</vt:lpstr>
      <vt:lpstr>7. Use and Source of Funding</vt:lpstr>
      <vt:lpstr>8. Estimated Costs to Property Owners </vt:lpstr>
      <vt:lpstr>8. Estimated Costs to Property Owners (cont’d)</vt:lpstr>
      <vt:lpstr>9. Waiver Information</vt:lpstr>
      <vt:lpstr>10. Tentative Project Schedule</vt:lpstr>
      <vt:lpstr>Questions?  allenwaterdistrict@allencountyohio.com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regional waterline improvement project</dc:title>
  <dc:creator>Kimberly Stiles</dc:creator>
  <cp:lastModifiedBy>Kimberly Stiles</cp:lastModifiedBy>
  <cp:revision>188</cp:revision>
  <cp:lastPrinted>2019-08-21T17:25:05Z</cp:lastPrinted>
  <dcterms:created xsi:type="dcterms:W3CDTF">2018-08-01T16:19:02Z</dcterms:created>
  <dcterms:modified xsi:type="dcterms:W3CDTF">2019-08-28T12:32:13Z</dcterms:modified>
</cp:coreProperties>
</file>