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6" r:id="rId2"/>
    <p:sldId id="257" r:id="rId3"/>
    <p:sldId id="259" r:id="rId4"/>
    <p:sldId id="258" r:id="rId5"/>
    <p:sldId id="278" r:id="rId6"/>
    <p:sldId id="260" r:id="rId7"/>
    <p:sldId id="276" r:id="rId8"/>
    <p:sldId id="262" r:id="rId9"/>
    <p:sldId id="270" r:id="rId10"/>
    <p:sldId id="269" r:id="rId11"/>
    <p:sldId id="268" r:id="rId12"/>
    <p:sldId id="273" r:id="rId13"/>
    <p:sldId id="263" r:id="rId14"/>
    <p:sldId id="266" r:id="rId15"/>
    <p:sldId id="267" r:id="rId16"/>
    <p:sldId id="275" r:id="rId17"/>
    <p:sldId id="27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3D6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2674" autoAdjust="0"/>
  </p:normalViewPr>
  <p:slideViewPr>
    <p:cSldViewPr snapToGrid="0">
      <p:cViewPr varScale="1">
        <p:scale>
          <a:sx n="103" d="100"/>
          <a:sy n="103" d="100"/>
        </p:scale>
        <p:origin x="798" y="108"/>
      </p:cViewPr>
      <p:guideLst/>
    </p:cSldViewPr>
  </p:slideViewPr>
  <p:notesTextViewPr>
    <p:cViewPr>
      <p:scale>
        <a:sx n="1" d="1"/>
        <a:sy n="1" d="1"/>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C7B3B779-1FD5-407B-99F8-0894EEA2B8E9}" type="datetimeFigureOut">
              <a:rPr lang="en-US" smtClean="0"/>
              <a:t>6/26/2019</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FAD8CEDC-EA4B-48BC-B08A-6EF1AB243095}" type="slidenum">
              <a:rPr lang="en-US" smtClean="0"/>
              <a:t>‹#›</a:t>
            </a:fld>
            <a:endParaRPr lang="en-US"/>
          </a:p>
        </p:txBody>
      </p:sp>
    </p:spTree>
    <p:extLst>
      <p:ext uri="{BB962C8B-B14F-4D97-AF65-F5344CB8AC3E}">
        <p14:creationId xmlns:p14="http://schemas.microsoft.com/office/powerpoint/2010/main" val="256228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0AE864C4-D3C3-42BB-B2BC-209F99DBBE98}" type="datetimeFigureOut">
              <a:rPr lang="en-US" smtClean="0"/>
              <a:t>6/26/2019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F6582603-6EC7-4F85-ADE9-ECC34ABE7CAC}" type="slidenum">
              <a:rPr lang="en-US" smtClean="0"/>
              <a:t>‹#›</a:t>
            </a:fld>
            <a:endParaRPr lang="en-US"/>
          </a:p>
        </p:txBody>
      </p:sp>
    </p:spTree>
    <p:extLst>
      <p:ext uri="{BB962C8B-B14F-4D97-AF65-F5344CB8AC3E}">
        <p14:creationId xmlns:p14="http://schemas.microsoft.com/office/powerpoint/2010/main" val="73769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4356100"/>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a:t>
            </a:fld>
            <a:endParaRPr lang="en-US"/>
          </a:p>
        </p:txBody>
      </p:sp>
    </p:spTree>
    <p:extLst>
      <p:ext uri="{BB962C8B-B14F-4D97-AF65-F5344CB8AC3E}">
        <p14:creationId xmlns:p14="http://schemas.microsoft.com/office/powerpoint/2010/main" val="78553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10</a:t>
            </a:fld>
            <a:endParaRPr lang="en-US"/>
          </a:p>
        </p:txBody>
      </p:sp>
    </p:spTree>
    <p:extLst>
      <p:ext uri="{BB962C8B-B14F-4D97-AF65-F5344CB8AC3E}">
        <p14:creationId xmlns:p14="http://schemas.microsoft.com/office/powerpoint/2010/main" val="280310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66173"/>
            <a:ext cx="5607050" cy="3660774"/>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11</a:t>
            </a:fld>
            <a:endParaRPr lang="en-US"/>
          </a:p>
        </p:txBody>
      </p:sp>
    </p:spTree>
    <p:extLst>
      <p:ext uri="{BB962C8B-B14F-4D97-AF65-F5344CB8AC3E}">
        <p14:creationId xmlns:p14="http://schemas.microsoft.com/office/powerpoint/2010/main" val="267752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12</a:t>
            </a:fld>
            <a:endParaRPr lang="en-US"/>
          </a:p>
        </p:txBody>
      </p:sp>
    </p:spTree>
    <p:extLst>
      <p:ext uri="{BB962C8B-B14F-4D97-AF65-F5344CB8AC3E}">
        <p14:creationId xmlns:p14="http://schemas.microsoft.com/office/powerpoint/2010/main" val="189326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635701"/>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13</a:t>
            </a:fld>
            <a:endParaRPr lang="en-US"/>
          </a:p>
        </p:txBody>
      </p:sp>
    </p:spTree>
    <p:extLst>
      <p:ext uri="{BB962C8B-B14F-4D97-AF65-F5344CB8AC3E}">
        <p14:creationId xmlns:p14="http://schemas.microsoft.com/office/powerpoint/2010/main" val="210247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49" y="4490977"/>
            <a:ext cx="5575301" cy="3669176"/>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14</a:t>
            </a:fld>
            <a:endParaRPr lang="en-US"/>
          </a:p>
        </p:txBody>
      </p:sp>
    </p:spTree>
    <p:extLst>
      <p:ext uri="{BB962C8B-B14F-4D97-AF65-F5344CB8AC3E}">
        <p14:creationId xmlns:p14="http://schemas.microsoft.com/office/powerpoint/2010/main" val="2905436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82603-6EC7-4F85-ADE9-ECC34ABE7CAC}" type="slidenum">
              <a:rPr lang="en-US" smtClean="0"/>
              <a:t>15</a:t>
            </a:fld>
            <a:endParaRPr lang="en-US"/>
          </a:p>
        </p:txBody>
      </p:sp>
    </p:spTree>
    <p:extLst>
      <p:ext uri="{BB962C8B-B14F-4D97-AF65-F5344CB8AC3E}">
        <p14:creationId xmlns:p14="http://schemas.microsoft.com/office/powerpoint/2010/main" val="3554353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82603-6EC7-4F85-ADE9-ECC34ABE7CAC}" type="slidenum">
              <a:rPr lang="en-US" smtClean="0"/>
              <a:t>16</a:t>
            </a:fld>
            <a:endParaRPr lang="en-US"/>
          </a:p>
        </p:txBody>
      </p:sp>
    </p:spTree>
    <p:extLst>
      <p:ext uri="{BB962C8B-B14F-4D97-AF65-F5344CB8AC3E}">
        <p14:creationId xmlns:p14="http://schemas.microsoft.com/office/powerpoint/2010/main" val="216132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82603-6EC7-4F85-ADE9-ECC34ABE7CAC}" type="slidenum">
              <a:rPr lang="en-US" smtClean="0"/>
              <a:t>17</a:t>
            </a:fld>
            <a:endParaRPr lang="en-US"/>
          </a:p>
        </p:txBody>
      </p:sp>
    </p:spTree>
    <p:extLst>
      <p:ext uri="{BB962C8B-B14F-4D97-AF65-F5344CB8AC3E}">
        <p14:creationId xmlns:p14="http://schemas.microsoft.com/office/powerpoint/2010/main" val="108030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4161138"/>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2</a:t>
            </a:fld>
            <a:endParaRPr lang="en-US"/>
          </a:p>
        </p:txBody>
      </p:sp>
    </p:spTree>
    <p:extLst>
      <p:ext uri="{BB962C8B-B14F-4D97-AF65-F5344CB8AC3E}">
        <p14:creationId xmlns:p14="http://schemas.microsoft.com/office/powerpoint/2010/main" val="396460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3</a:t>
            </a:fld>
            <a:endParaRPr lang="en-US"/>
          </a:p>
        </p:txBody>
      </p:sp>
    </p:spTree>
    <p:extLst>
      <p:ext uri="{BB962C8B-B14F-4D97-AF65-F5344CB8AC3E}">
        <p14:creationId xmlns:p14="http://schemas.microsoft.com/office/powerpoint/2010/main" val="336953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4</a:t>
            </a:fld>
            <a:endParaRPr lang="en-US"/>
          </a:p>
        </p:txBody>
      </p:sp>
    </p:spTree>
    <p:extLst>
      <p:ext uri="{BB962C8B-B14F-4D97-AF65-F5344CB8AC3E}">
        <p14:creationId xmlns:p14="http://schemas.microsoft.com/office/powerpoint/2010/main" val="234959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5</a:t>
            </a:fld>
            <a:endParaRPr lang="en-US"/>
          </a:p>
        </p:txBody>
      </p:sp>
    </p:spTree>
    <p:extLst>
      <p:ext uri="{BB962C8B-B14F-4D97-AF65-F5344CB8AC3E}">
        <p14:creationId xmlns:p14="http://schemas.microsoft.com/office/powerpoint/2010/main" val="286009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6</a:t>
            </a:fld>
            <a:endParaRPr lang="en-US"/>
          </a:p>
        </p:txBody>
      </p:sp>
    </p:spTree>
    <p:extLst>
      <p:ext uri="{BB962C8B-B14F-4D97-AF65-F5344CB8AC3E}">
        <p14:creationId xmlns:p14="http://schemas.microsoft.com/office/powerpoint/2010/main" val="190140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7</a:t>
            </a:fld>
            <a:endParaRPr lang="en-US"/>
          </a:p>
        </p:txBody>
      </p:sp>
    </p:spTree>
    <p:extLst>
      <p:ext uri="{BB962C8B-B14F-4D97-AF65-F5344CB8AC3E}">
        <p14:creationId xmlns:p14="http://schemas.microsoft.com/office/powerpoint/2010/main" val="321320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8</a:t>
            </a:fld>
            <a:endParaRPr lang="en-US"/>
          </a:p>
        </p:txBody>
      </p:sp>
    </p:spTree>
    <p:extLst>
      <p:ext uri="{BB962C8B-B14F-4D97-AF65-F5344CB8AC3E}">
        <p14:creationId xmlns:p14="http://schemas.microsoft.com/office/powerpoint/2010/main" val="146799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9</a:t>
            </a:fld>
            <a:endParaRPr lang="en-US"/>
          </a:p>
        </p:txBody>
      </p:sp>
    </p:spTree>
    <p:extLst>
      <p:ext uri="{BB962C8B-B14F-4D97-AF65-F5344CB8AC3E}">
        <p14:creationId xmlns:p14="http://schemas.microsoft.com/office/powerpoint/2010/main" val="15016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lenwaterdistrict@allencountyohi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HarrodVillage@gmail.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mailto:villageoflafayette@yahoo.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569167"/>
            <a:ext cx="8689976" cy="2472613"/>
          </a:xfrm>
        </p:spPr>
        <p:txBody>
          <a:bodyPr>
            <a:normAutofit/>
          </a:bodyPr>
          <a:lstStyle/>
          <a:p>
            <a:r>
              <a:rPr lang="en-US" dirty="0" smtClean="0">
                <a:latin typeface="Calibri" panose="020F0502020204030204" pitchFamily="34" charset="0"/>
                <a:cs typeface="Calibri" panose="020F0502020204030204" pitchFamily="34" charset="0"/>
              </a:rPr>
              <a:t>East regional waterline improvement project</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informational meeting</a:t>
            </a: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751012" y="3629608"/>
            <a:ext cx="9315094" cy="2528596"/>
          </a:xfrm>
        </p:spPr>
        <p:txBody>
          <a:bodyPr>
            <a:noAutofit/>
          </a:bodyPr>
          <a:lstStyle/>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Presented by the Allen Water District</a:t>
            </a:r>
          </a:p>
          <a:p>
            <a:pPr algn="r">
              <a:spcBef>
                <a:spcPts val="1200"/>
              </a:spcBef>
            </a:pPr>
            <a:r>
              <a:rPr lang="en-US" sz="1400" cap="none" dirty="0">
                <a:solidFill>
                  <a:schemeClr val="tx1"/>
                </a:solidFill>
                <a:latin typeface="Times New Roman" panose="02020603050405020304" pitchFamily="18" charset="0"/>
                <a:cs typeface="Times New Roman" panose="02020603050405020304" pitchFamily="18" charset="0"/>
              </a:rPr>
              <a:t>“This institution is an equal opportunity provider</a:t>
            </a:r>
            <a:r>
              <a:rPr lang="en-US" sz="1400" cap="none" dirty="0" smtClean="0">
                <a:solidFill>
                  <a:schemeClr val="tx1"/>
                </a:solidFill>
                <a:latin typeface="Times New Roman" panose="02020603050405020304" pitchFamily="18" charset="0"/>
                <a:cs typeface="Times New Roman" panose="02020603050405020304" pitchFamily="18" charset="0"/>
              </a:rPr>
              <a:t>.”</a:t>
            </a:r>
            <a:endParaRPr lang="en-US" sz="1400" b="1" cap="none" dirty="0" smtClean="0">
              <a:solidFill>
                <a:schemeClr val="tx1"/>
              </a:solidFill>
              <a:latin typeface="Cambria" panose="02040503050406030204" pitchFamily="18" charset="0"/>
              <a:ea typeface="Cambria" panose="02040503050406030204" pitchFamily="18" charset="0"/>
            </a:endParaRPr>
          </a:p>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3230 N. Cole Street</a:t>
            </a:r>
          </a:p>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Lima, Ohio 45801</a:t>
            </a:r>
          </a:p>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419-996-4679</a:t>
            </a:r>
          </a:p>
          <a:p>
            <a:pPr algn="r">
              <a:spcBef>
                <a:spcPts val="1200"/>
              </a:spcBef>
            </a:pPr>
            <a:r>
              <a:rPr lang="en-US" sz="1400" cap="none" dirty="0" smtClean="0">
                <a:latin typeface="Cambria" panose="02040503050406030204" pitchFamily="18" charset="0"/>
                <a:ea typeface="Cambria" panose="02040503050406030204" pitchFamily="18" charset="0"/>
                <a:hlinkClick r:id="rId3"/>
              </a:rPr>
              <a:t>allenwaterdistrict@allencountyohio.com</a:t>
            </a:r>
            <a:endParaRPr lang="en-US" sz="1400" cap="none" dirty="0" smtClean="0">
              <a:latin typeface="Cambria" panose="02040503050406030204" pitchFamily="18" charset="0"/>
              <a:ea typeface="Cambria" panose="02040503050406030204" pitchFamily="18" charset="0"/>
            </a:endParaRPr>
          </a:p>
          <a:p>
            <a:pPr>
              <a:spcBef>
                <a:spcPts val="1200"/>
              </a:spcBef>
            </a:pPr>
            <a:endParaRPr lang="en-US" sz="1400" dirty="0"/>
          </a:p>
        </p:txBody>
      </p:sp>
    </p:spTree>
    <p:extLst>
      <p:ext uri="{BB962C8B-B14F-4D97-AF65-F5344CB8AC3E}">
        <p14:creationId xmlns:p14="http://schemas.microsoft.com/office/powerpoint/2010/main" val="385995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76" y="170649"/>
            <a:ext cx="10597091" cy="743752"/>
          </a:xfrm>
        </p:spPr>
        <p:txBody>
          <a:bodyPr>
            <a:normAutofit fontScale="90000"/>
          </a:bodyPr>
          <a:lstStyle/>
          <a:p>
            <a:pPr algn="l"/>
            <a:r>
              <a:rPr lang="en-US" u="sng" cap="none" dirty="0">
                <a:latin typeface="Constantia" panose="02030602050306030303" pitchFamily="18" charset="0"/>
              </a:rPr>
              <a:t>5</a:t>
            </a:r>
            <a:r>
              <a:rPr lang="en-US" u="sng" cap="none" dirty="0" smtClean="0">
                <a:latin typeface="Constantia" panose="02030602050306030303" pitchFamily="18" charset="0"/>
              </a:rPr>
              <a:t>. Village of </a:t>
            </a:r>
            <a:r>
              <a:rPr lang="en-US" u="sng" cap="none" dirty="0" err="1" smtClean="0">
                <a:latin typeface="Constantia" panose="02030602050306030303" pitchFamily="18" charset="0"/>
              </a:rPr>
              <a:t>Harrod</a:t>
            </a:r>
            <a:r>
              <a:rPr lang="en-US" u="sng" cap="none" dirty="0" smtClean="0">
                <a:latin typeface="Constantia" panose="02030602050306030303" pitchFamily="18" charset="0"/>
              </a:rPr>
              <a:t> Proposed Waterline </a:t>
            </a:r>
            <a:r>
              <a:rPr lang="en-US" u="sng" cap="none" dirty="0">
                <a:latin typeface="Constantia" panose="02030602050306030303" pitchFamily="18" charset="0"/>
              </a:rPr>
              <a:t>Layout(cont’d)</a:t>
            </a:r>
          </a:p>
        </p:txBody>
      </p:sp>
      <p:pic>
        <p:nvPicPr>
          <p:cNvPr id="6" name="Content Placeholder 5"/>
          <p:cNvPicPr>
            <a:picLocks noGrp="1" noChangeAspect="1"/>
          </p:cNvPicPr>
          <p:nvPr>
            <p:ph sz="quarter" idx="13"/>
          </p:nvPr>
        </p:nvPicPr>
        <p:blipFill>
          <a:blip r:embed="rId3"/>
          <a:stretch>
            <a:fillRect/>
          </a:stretch>
        </p:blipFill>
        <p:spPr>
          <a:xfrm>
            <a:off x="1110343" y="1035699"/>
            <a:ext cx="9703837" cy="5346440"/>
          </a:xfrm>
          <a:prstGeom prst="rect">
            <a:avLst/>
          </a:prstGeom>
        </p:spPr>
      </p:pic>
    </p:spTree>
    <p:extLst>
      <p:ext uri="{BB962C8B-B14F-4D97-AF65-F5344CB8AC3E}">
        <p14:creationId xmlns:p14="http://schemas.microsoft.com/office/powerpoint/2010/main" val="39482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184" y="205272"/>
            <a:ext cx="10793034" cy="726331"/>
          </a:xfrm>
        </p:spPr>
        <p:txBody>
          <a:bodyPr>
            <a:normAutofit fontScale="90000"/>
          </a:bodyPr>
          <a:lstStyle/>
          <a:p>
            <a:pPr algn="l"/>
            <a:r>
              <a:rPr lang="en-US" u="sng" dirty="0">
                <a:latin typeface="Constantia" panose="02030602050306030303" pitchFamily="18" charset="0"/>
              </a:rPr>
              <a:t>5</a:t>
            </a:r>
            <a:r>
              <a:rPr lang="en-US" u="sng" dirty="0" smtClean="0">
                <a:latin typeface="Constantia" panose="02030602050306030303" pitchFamily="18" charset="0"/>
              </a:rPr>
              <a:t>. </a:t>
            </a:r>
            <a:r>
              <a:rPr lang="en-US" u="sng" cap="none" dirty="0" smtClean="0">
                <a:latin typeface="Constantia" panose="02030602050306030303" pitchFamily="18" charset="0"/>
              </a:rPr>
              <a:t>Village of Lafayette Proposed Waterline </a:t>
            </a:r>
            <a:r>
              <a:rPr lang="en-US" u="sng" cap="none" dirty="0">
                <a:latin typeface="Constantia" panose="02030602050306030303" pitchFamily="18" charset="0"/>
              </a:rPr>
              <a:t>Layout(cont’d)</a:t>
            </a:r>
          </a:p>
        </p:txBody>
      </p:sp>
      <p:pic>
        <p:nvPicPr>
          <p:cNvPr id="3" name="Picture 2"/>
          <p:cNvPicPr>
            <a:picLocks noChangeAspect="1"/>
          </p:cNvPicPr>
          <p:nvPr/>
        </p:nvPicPr>
        <p:blipFill>
          <a:blip r:embed="rId3"/>
          <a:stretch>
            <a:fillRect/>
          </a:stretch>
        </p:blipFill>
        <p:spPr>
          <a:xfrm>
            <a:off x="1259634" y="791645"/>
            <a:ext cx="9498562" cy="5833366"/>
          </a:xfrm>
          <a:prstGeom prst="rect">
            <a:avLst/>
          </a:prstGeom>
        </p:spPr>
      </p:pic>
    </p:spTree>
    <p:extLst>
      <p:ext uri="{BB962C8B-B14F-4D97-AF65-F5344CB8AC3E}">
        <p14:creationId xmlns:p14="http://schemas.microsoft.com/office/powerpoint/2010/main" val="40011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11" y="0"/>
            <a:ext cx="10753570" cy="734517"/>
          </a:xfrm>
        </p:spPr>
        <p:txBody>
          <a:bodyPr/>
          <a:lstStyle/>
          <a:p>
            <a:pPr algn="l"/>
            <a:r>
              <a:rPr lang="en-US" u="sng" cap="none" dirty="0" smtClean="0">
                <a:latin typeface="Constantia" panose="02030602050306030303" pitchFamily="18" charset="0"/>
              </a:rPr>
              <a:t>6. Use and Source </a:t>
            </a:r>
            <a:r>
              <a:rPr lang="en-US" u="sng" cap="none" dirty="0">
                <a:latin typeface="Constantia" panose="02030602050306030303" pitchFamily="18" charset="0"/>
              </a:rPr>
              <a:t>of </a:t>
            </a:r>
            <a:r>
              <a:rPr lang="en-US" u="sng" cap="none" dirty="0" smtClean="0">
                <a:latin typeface="Constantia" panose="02030602050306030303" pitchFamily="18" charset="0"/>
              </a:rPr>
              <a:t>Funding</a:t>
            </a:r>
            <a:endParaRPr lang="en-US" dirty="0"/>
          </a:p>
        </p:txBody>
      </p:sp>
      <p:graphicFrame>
        <p:nvGraphicFramePr>
          <p:cNvPr id="17" name="Content Placeholder 16"/>
          <p:cNvGraphicFramePr>
            <a:graphicFrameLocks noGrp="1"/>
          </p:cNvGraphicFramePr>
          <p:nvPr>
            <p:ph sz="quarter" idx="13"/>
            <p:extLst>
              <p:ext uri="{D42A27DB-BD31-4B8C-83A1-F6EECF244321}">
                <p14:modId xmlns:p14="http://schemas.microsoft.com/office/powerpoint/2010/main" val="2039580993"/>
              </p:ext>
            </p:extLst>
          </p:nvPr>
        </p:nvGraphicFramePr>
        <p:xfrm>
          <a:off x="2127185" y="638176"/>
          <a:ext cx="7826440" cy="5695943"/>
        </p:xfrm>
        <a:graphic>
          <a:graphicData uri="http://schemas.openxmlformats.org/drawingml/2006/table">
            <a:tbl>
              <a:tblPr/>
              <a:tblGrid>
                <a:gridCol w="4411690">
                  <a:extLst>
                    <a:ext uri="{9D8B030D-6E8A-4147-A177-3AD203B41FA5}">
                      <a16:colId xmlns:a16="http://schemas.microsoft.com/office/drawing/2014/main" val="2009086799"/>
                    </a:ext>
                  </a:extLst>
                </a:gridCol>
                <a:gridCol w="995888">
                  <a:extLst>
                    <a:ext uri="{9D8B030D-6E8A-4147-A177-3AD203B41FA5}">
                      <a16:colId xmlns:a16="http://schemas.microsoft.com/office/drawing/2014/main" val="71852276"/>
                    </a:ext>
                  </a:extLst>
                </a:gridCol>
                <a:gridCol w="2418862">
                  <a:extLst>
                    <a:ext uri="{9D8B030D-6E8A-4147-A177-3AD203B41FA5}">
                      <a16:colId xmlns:a16="http://schemas.microsoft.com/office/drawing/2014/main" val="3567443372"/>
                    </a:ext>
                  </a:extLst>
                </a:gridCol>
              </a:tblGrid>
              <a:tr h="256315">
                <a:tc>
                  <a:txBody>
                    <a:bodyPr/>
                    <a:lstStyle/>
                    <a:p>
                      <a:pPr algn="l" fontAlgn="b"/>
                      <a:r>
                        <a:rPr lang="en-US" sz="1600" b="1" i="0" u="none" strike="noStrike" dirty="0" smtClean="0">
                          <a:solidFill>
                            <a:srgbClr val="000000"/>
                          </a:solidFill>
                          <a:effectLst/>
                          <a:latin typeface="Times New Roman" panose="02020603050405020304" pitchFamily="18" charset="0"/>
                        </a:rPr>
                        <a:t>Estimated Uses</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Times New Roman" panose="02020603050405020304" pitchFamily="18" charset="0"/>
                        </a:rPr>
                        <a:t>Amount</a:t>
                      </a:r>
                    </a:p>
                  </a:txBody>
                  <a:tcPr marL="9525" marR="9525" marT="9525" marB="0" anchor="b">
                    <a:lnL>
                      <a:noFill/>
                    </a:lnL>
                    <a:lnR>
                      <a:noFill/>
                    </a:lnR>
                    <a:lnT>
                      <a:noFill/>
                    </a:lnT>
                    <a:lnB>
                      <a:noFill/>
                    </a:lnB>
                  </a:tcPr>
                </a:tc>
                <a:extLst>
                  <a:ext uri="{0D108BD9-81ED-4DB2-BD59-A6C34878D82A}">
                    <a16:rowId xmlns:a16="http://schemas.microsoft.com/office/drawing/2014/main" val="1324217545"/>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Administrative</a:t>
                      </a:r>
                      <a:r>
                        <a:rPr lang="en-US" sz="1600" b="0" i="0" u="none" strike="noStrike" baseline="0" dirty="0" smtClean="0">
                          <a:solidFill>
                            <a:srgbClr val="000000"/>
                          </a:solidFill>
                          <a:effectLst/>
                          <a:latin typeface="Times New Roman" panose="02020603050405020304" pitchFamily="18" charset="0"/>
                        </a:rPr>
                        <a:t> and </a:t>
                      </a:r>
                      <a:r>
                        <a:rPr lang="en-US" sz="1600" b="0" i="0" u="none" strike="noStrike" dirty="0" smtClean="0">
                          <a:solidFill>
                            <a:srgbClr val="000000"/>
                          </a:solidFill>
                          <a:effectLst/>
                          <a:latin typeface="Times New Roman" panose="02020603050405020304" pitchFamily="18" charset="0"/>
                        </a:rPr>
                        <a:t>Legal</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$100,000</a:t>
                      </a:r>
                    </a:p>
                  </a:txBody>
                  <a:tcPr marL="9525" marR="9525" marT="9525" marB="0" anchor="b">
                    <a:lnL>
                      <a:noFill/>
                    </a:lnL>
                    <a:lnR>
                      <a:noFill/>
                    </a:lnR>
                    <a:lnT>
                      <a:noFill/>
                    </a:lnT>
                    <a:lnB>
                      <a:noFill/>
                    </a:lnB>
                  </a:tcPr>
                </a:tc>
                <a:extLst>
                  <a:ext uri="{0D108BD9-81ED-4DB2-BD59-A6C34878D82A}">
                    <a16:rowId xmlns:a16="http://schemas.microsoft.com/office/drawing/2014/main" val="584965478"/>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Land Acquisition/Easements</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$20,000</a:t>
                      </a:r>
                    </a:p>
                  </a:txBody>
                  <a:tcPr marL="9525" marR="9525" marT="9525" marB="0" anchor="b">
                    <a:lnL>
                      <a:noFill/>
                    </a:lnL>
                    <a:lnR>
                      <a:noFill/>
                    </a:lnR>
                    <a:lnT>
                      <a:noFill/>
                    </a:lnT>
                    <a:lnB>
                      <a:noFill/>
                    </a:lnB>
                  </a:tcPr>
                </a:tc>
                <a:extLst>
                  <a:ext uri="{0D108BD9-81ED-4DB2-BD59-A6C34878D82A}">
                    <a16:rowId xmlns:a16="http://schemas.microsoft.com/office/drawing/2014/main" val="3873685559"/>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Engineering</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$661,351</a:t>
                      </a:r>
                    </a:p>
                  </a:txBody>
                  <a:tcPr marL="9525" marR="9525" marT="9525" marB="0" anchor="b">
                    <a:lnL>
                      <a:noFill/>
                    </a:lnL>
                    <a:lnR>
                      <a:noFill/>
                    </a:lnR>
                    <a:lnT>
                      <a:noFill/>
                    </a:lnT>
                    <a:lnB>
                      <a:noFill/>
                    </a:lnB>
                  </a:tcPr>
                </a:tc>
                <a:extLst>
                  <a:ext uri="{0D108BD9-81ED-4DB2-BD59-A6C34878D82A}">
                    <a16:rowId xmlns:a16="http://schemas.microsoft.com/office/drawing/2014/main" val="4229098944"/>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Inspection</a:t>
                      </a:r>
                      <a:r>
                        <a:rPr lang="en-US" sz="1600" b="0" i="0" u="none" strike="noStrike" baseline="0" dirty="0" smtClean="0">
                          <a:solidFill>
                            <a:srgbClr val="000000"/>
                          </a:solidFill>
                          <a:effectLst/>
                          <a:latin typeface="Times New Roman" panose="02020603050405020304" pitchFamily="18" charset="0"/>
                        </a:rPr>
                        <a:t> Fees</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$372,058</a:t>
                      </a:r>
                    </a:p>
                  </a:txBody>
                  <a:tcPr marL="9525" marR="9525" marT="9525" marB="0" anchor="b">
                    <a:lnL>
                      <a:noFill/>
                    </a:lnL>
                    <a:lnR>
                      <a:noFill/>
                    </a:lnR>
                    <a:lnT>
                      <a:noFill/>
                    </a:lnT>
                    <a:lnB>
                      <a:noFill/>
                    </a:lnB>
                  </a:tcPr>
                </a:tc>
                <a:extLst>
                  <a:ext uri="{0D108BD9-81ED-4DB2-BD59-A6C34878D82A}">
                    <a16:rowId xmlns:a16="http://schemas.microsoft.com/office/drawing/2014/main" val="3425577935"/>
                  </a:ext>
                </a:extLst>
              </a:tr>
              <a:tr h="256315">
                <a:tc>
                  <a:txBody>
                    <a:bodyPr/>
                    <a:lstStyle/>
                    <a:p>
                      <a:pPr algn="l" fontAlgn="b"/>
                      <a:r>
                        <a:rPr lang="en-US" sz="1600" b="0" i="0" u="none" strike="noStrike" baseline="0" dirty="0" smtClean="0">
                          <a:solidFill>
                            <a:srgbClr val="000000"/>
                          </a:solidFill>
                          <a:effectLst/>
                          <a:latin typeface="Times New Roman" panose="02020603050405020304" pitchFamily="18" charset="0"/>
                        </a:rPr>
                        <a:t>Construction</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$6,470,570</a:t>
                      </a:r>
                    </a:p>
                  </a:txBody>
                  <a:tcPr marL="9525" marR="9525" marT="9525" marB="0" anchor="b">
                    <a:lnL>
                      <a:noFill/>
                    </a:lnL>
                    <a:lnR>
                      <a:noFill/>
                    </a:lnR>
                    <a:lnT>
                      <a:noFill/>
                    </a:lnT>
                    <a:lnB>
                      <a:noFill/>
                    </a:lnB>
                  </a:tcPr>
                </a:tc>
                <a:extLst>
                  <a:ext uri="{0D108BD9-81ED-4DB2-BD59-A6C34878D82A}">
                    <a16:rowId xmlns:a16="http://schemas.microsoft.com/office/drawing/2014/main" val="2477386212"/>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Contingency (10% of Construction Costs)</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$647,057</a:t>
                      </a:r>
                    </a:p>
                  </a:txBody>
                  <a:tcPr marL="9525" marR="9525" marT="9525" marB="0" anchor="b">
                    <a:lnL>
                      <a:noFill/>
                    </a:lnL>
                    <a:lnR>
                      <a:noFill/>
                    </a:lnR>
                    <a:lnT>
                      <a:noFill/>
                    </a:lnT>
                    <a:lnB>
                      <a:noFill/>
                    </a:lnB>
                  </a:tcPr>
                </a:tc>
                <a:extLst>
                  <a:ext uri="{0D108BD9-81ED-4DB2-BD59-A6C34878D82A}">
                    <a16:rowId xmlns:a16="http://schemas.microsoft.com/office/drawing/2014/main" val="2572423325"/>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Miscellaneous </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$244,117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966998"/>
                  </a:ext>
                </a:extLst>
              </a:tr>
              <a:tr h="256315">
                <a:tc>
                  <a:txBody>
                    <a:bodyPr/>
                    <a:lstStyle/>
                    <a:p>
                      <a:pPr algn="l" fontAlgn="b"/>
                      <a:r>
                        <a:rPr lang="en-US" sz="1600" b="1" i="0" u="none" strike="noStrike" dirty="0" smtClean="0">
                          <a:solidFill>
                            <a:srgbClr val="000000"/>
                          </a:solidFill>
                          <a:effectLst/>
                          <a:latin typeface="Times New Roman" panose="02020603050405020304" pitchFamily="18" charset="0"/>
                        </a:rPr>
                        <a:t>Total Estimated Project</a:t>
                      </a:r>
                      <a:r>
                        <a:rPr lang="en-US" sz="1600" b="1" i="0" u="none" strike="noStrike" baseline="0" dirty="0" smtClean="0">
                          <a:solidFill>
                            <a:srgbClr val="000000"/>
                          </a:solidFill>
                          <a:effectLst/>
                          <a:latin typeface="Times New Roman" panose="02020603050405020304" pitchFamily="18" charset="0"/>
                        </a:rPr>
                        <a:t> Cost (Uses)</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1" i="0" u="none" strike="noStrike" dirty="0" smtClean="0">
                          <a:solidFill>
                            <a:srgbClr val="000000"/>
                          </a:solidFill>
                          <a:effectLst/>
                          <a:latin typeface="Times New Roman" panose="02020603050405020304" pitchFamily="18" charset="0"/>
                        </a:rPr>
                        <a:t>$8,515,153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991061166"/>
                  </a:ext>
                </a:extLst>
              </a:tr>
              <a:tr h="256315">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endParaRPr lang="en-US" sz="1600" b="1" i="0" u="none" strike="noStrike" dirty="0" smtClean="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56095869"/>
                  </a:ext>
                </a:extLst>
              </a:tr>
              <a:tr h="256315">
                <a:tc>
                  <a:txBody>
                    <a:bodyPr/>
                    <a:lstStyle/>
                    <a:p>
                      <a:pPr algn="l" fontAlgn="b"/>
                      <a:r>
                        <a:rPr lang="en-US" sz="1600" b="1" i="0" u="none" strike="noStrike" dirty="0" smtClean="0">
                          <a:solidFill>
                            <a:srgbClr val="000000"/>
                          </a:solidFill>
                          <a:effectLst/>
                          <a:latin typeface="Times New Roman" panose="02020603050405020304" pitchFamily="18" charset="0"/>
                        </a:rPr>
                        <a:t>Estimated Sources</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Times New Roman" panose="02020603050405020304" pitchFamily="18" charset="0"/>
                        </a:rPr>
                        <a:t>Amount</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687295332"/>
                  </a:ext>
                </a:extLst>
              </a:tr>
              <a:tr h="313328">
                <a:tc>
                  <a:txBody>
                    <a:bodyPr/>
                    <a:lstStyle/>
                    <a:p>
                      <a:pPr algn="l" fontAlgn="b"/>
                      <a:r>
                        <a:rPr lang="en-US" sz="1600" b="0" i="0" u="none" strike="noStrike" dirty="0">
                          <a:solidFill>
                            <a:srgbClr val="000000"/>
                          </a:solidFill>
                          <a:effectLst/>
                          <a:latin typeface="Times New Roman" panose="02020603050405020304" pitchFamily="18" charset="0"/>
                        </a:rPr>
                        <a:t>USDA RD Grant</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33.00%</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$2,810,000</a:t>
                      </a:r>
                    </a:p>
                  </a:txBody>
                  <a:tcPr marL="9525" marR="9525" marT="9525" marB="0" anchor="b">
                    <a:lnL>
                      <a:noFill/>
                    </a:lnL>
                    <a:lnR>
                      <a:noFill/>
                    </a:lnR>
                    <a:lnT>
                      <a:noFill/>
                    </a:lnT>
                    <a:lnB>
                      <a:noFill/>
                    </a:lnB>
                  </a:tcPr>
                </a:tc>
                <a:extLst>
                  <a:ext uri="{0D108BD9-81ED-4DB2-BD59-A6C34878D82A}">
                    <a16:rowId xmlns:a16="http://schemas.microsoft.com/office/drawing/2014/main" val="722602469"/>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USDA RD Loan</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3.375%</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$2,675,153</a:t>
                      </a:r>
                    </a:p>
                  </a:txBody>
                  <a:tcPr marL="9525" marR="9525" marT="9525" marB="0" anchor="b">
                    <a:lnL>
                      <a:noFill/>
                    </a:lnL>
                    <a:lnR>
                      <a:noFill/>
                    </a:lnR>
                    <a:lnT>
                      <a:noFill/>
                    </a:lnT>
                    <a:lnB>
                      <a:noFill/>
                    </a:lnB>
                  </a:tcPr>
                </a:tc>
                <a:extLst>
                  <a:ext uri="{0D108BD9-81ED-4DB2-BD59-A6C34878D82A}">
                    <a16:rowId xmlns:a16="http://schemas.microsoft.com/office/drawing/2014/main" val="915291548"/>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CDBG - W&amp;S Competitive Grant (Lafayette)</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$750,000</a:t>
                      </a:r>
                    </a:p>
                  </a:txBody>
                  <a:tcPr marL="9525" marR="9525" marT="9525" marB="0" anchor="b">
                    <a:lnL>
                      <a:noFill/>
                    </a:lnL>
                    <a:lnR>
                      <a:noFill/>
                    </a:lnR>
                    <a:lnT>
                      <a:noFill/>
                    </a:lnT>
                    <a:lnB>
                      <a:noFill/>
                    </a:lnB>
                  </a:tcPr>
                </a:tc>
                <a:extLst>
                  <a:ext uri="{0D108BD9-81ED-4DB2-BD59-A6C34878D82A}">
                    <a16:rowId xmlns:a16="http://schemas.microsoft.com/office/drawing/2014/main" val="864168779"/>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CDBG - W&amp;S Competitive Grant (</a:t>
                      </a:r>
                      <a:r>
                        <a:rPr lang="en-US" sz="1600" b="0" i="0" u="none" strike="noStrike" dirty="0" err="1">
                          <a:solidFill>
                            <a:srgbClr val="000000"/>
                          </a:solidFill>
                          <a:effectLst/>
                          <a:latin typeface="Times New Roman" panose="02020603050405020304" pitchFamily="18" charset="0"/>
                        </a:rPr>
                        <a:t>Harrod</a:t>
                      </a:r>
                      <a:r>
                        <a:rPr lang="en-US" sz="1600" b="0" i="0" u="none" strike="noStrike" dirty="0">
                          <a:solidFill>
                            <a:srgbClr val="000000"/>
                          </a:solidFill>
                          <a:effectLst/>
                          <a:latin typeface="Times New Roman" panose="02020603050405020304" pitchFamily="18" charset="0"/>
                        </a:rPr>
                        <a:t>)</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$750,000</a:t>
                      </a:r>
                    </a:p>
                  </a:txBody>
                  <a:tcPr marL="9525" marR="9525" marT="9525" marB="0" anchor="b">
                    <a:lnL>
                      <a:noFill/>
                    </a:lnL>
                    <a:lnR>
                      <a:noFill/>
                    </a:lnR>
                    <a:lnT>
                      <a:noFill/>
                    </a:lnT>
                    <a:lnB>
                      <a:noFill/>
                    </a:lnB>
                  </a:tcPr>
                </a:tc>
                <a:extLst>
                  <a:ext uri="{0D108BD9-81ED-4DB2-BD59-A6C34878D82A}">
                    <a16:rowId xmlns:a16="http://schemas.microsoft.com/office/drawing/2014/main" val="2767754788"/>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OPWC - Loan (Lafayette)</a:t>
                      </a:r>
                    </a:p>
                  </a:txBody>
                  <a:tcPr marL="9525" marR="9525" marT="9525"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Times New Roman" panose="02020603050405020304" pitchFamily="18" charset="0"/>
                        </a:rPr>
                        <a:t>0%</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$365,000</a:t>
                      </a:r>
                    </a:p>
                  </a:txBody>
                  <a:tcPr marL="9525" marR="9525" marT="9525" marB="0" anchor="b">
                    <a:lnL>
                      <a:noFill/>
                    </a:lnL>
                    <a:lnR>
                      <a:noFill/>
                    </a:lnR>
                    <a:lnT>
                      <a:noFill/>
                    </a:lnT>
                    <a:lnB>
                      <a:noFill/>
                    </a:lnB>
                  </a:tcPr>
                </a:tc>
                <a:extLst>
                  <a:ext uri="{0D108BD9-81ED-4DB2-BD59-A6C34878D82A}">
                    <a16:rowId xmlns:a16="http://schemas.microsoft.com/office/drawing/2014/main" val="2397158132"/>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OPWC - Loan (</a:t>
                      </a:r>
                      <a:r>
                        <a:rPr lang="en-US" sz="1600" b="0" i="0" u="none" strike="noStrike" dirty="0" err="1">
                          <a:solidFill>
                            <a:srgbClr val="000000"/>
                          </a:solidFill>
                          <a:effectLst/>
                          <a:latin typeface="Times New Roman" panose="02020603050405020304" pitchFamily="18" charset="0"/>
                        </a:rPr>
                        <a:t>Harrod</a:t>
                      </a:r>
                      <a:r>
                        <a:rPr lang="en-US" sz="1600" b="0" i="0" u="none" strike="noStrike" dirty="0">
                          <a:solidFill>
                            <a:srgbClr val="000000"/>
                          </a:solidFill>
                          <a:effectLst/>
                          <a:latin typeface="Times New Roman" panose="02020603050405020304" pitchFamily="18" charset="0"/>
                        </a:rPr>
                        <a:t>)</a:t>
                      </a:r>
                    </a:p>
                  </a:txBody>
                  <a:tcPr marL="9525" marR="9525" marT="9525"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Times New Roman" panose="02020603050405020304" pitchFamily="18" charset="0"/>
                        </a:rPr>
                        <a:t>0%</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$365,000</a:t>
                      </a:r>
                    </a:p>
                  </a:txBody>
                  <a:tcPr marL="9525" marR="9525" marT="9525" marB="0" anchor="b">
                    <a:lnL>
                      <a:noFill/>
                    </a:lnL>
                    <a:lnR>
                      <a:noFill/>
                    </a:lnR>
                    <a:lnT>
                      <a:noFill/>
                    </a:lnT>
                    <a:lnB>
                      <a:noFill/>
                    </a:lnB>
                  </a:tcPr>
                </a:tc>
                <a:extLst>
                  <a:ext uri="{0D108BD9-81ED-4DB2-BD59-A6C34878D82A}">
                    <a16:rowId xmlns:a16="http://schemas.microsoft.com/office/drawing/2014/main" val="2264932573"/>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City of Lima Contribution</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$250,000</a:t>
                      </a:r>
                    </a:p>
                  </a:txBody>
                  <a:tcPr marL="9525" marR="9525" marT="9525" marB="0" anchor="b">
                    <a:lnL>
                      <a:noFill/>
                    </a:lnL>
                    <a:lnR>
                      <a:noFill/>
                    </a:lnR>
                    <a:lnT>
                      <a:noFill/>
                    </a:lnT>
                    <a:lnB>
                      <a:noFill/>
                    </a:lnB>
                  </a:tcPr>
                </a:tc>
                <a:extLst>
                  <a:ext uri="{0D108BD9-81ED-4DB2-BD59-A6C34878D82A}">
                    <a16:rowId xmlns:a16="http://schemas.microsoft.com/office/drawing/2014/main" val="3651346828"/>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Allen Co Sanitary Engineer Contribution</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$150,000</a:t>
                      </a:r>
                    </a:p>
                  </a:txBody>
                  <a:tcPr marL="9525" marR="9525" marT="9525" marB="0" anchor="b">
                    <a:lnL>
                      <a:noFill/>
                    </a:lnL>
                    <a:lnR>
                      <a:noFill/>
                    </a:lnR>
                    <a:lnT>
                      <a:noFill/>
                    </a:lnT>
                    <a:lnB>
                      <a:noFill/>
                    </a:lnB>
                  </a:tcPr>
                </a:tc>
                <a:extLst>
                  <a:ext uri="{0D108BD9-81ED-4DB2-BD59-A6C34878D82A}">
                    <a16:rowId xmlns:a16="http://schemas.microsoft.com/office/drawing/2014/main" val="702906266"/>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Allen Water District Contribution</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$250,000</a:t>
                      </a:r>
                    </a:p>
                  </a:txBody>
                  <a:tcPr marL="9525" marR="9525" marT="9525" marB="0" anchor="b">
                    <a:lnL>
                      <a:noFill/>
                    </a:lnL>
                    <a:lnR>
                      <a:noFill/>
                    </a:lnR>
                    <a:lnT>
                      <a:noFill/>
                    </a:lnT>
                    <a:lnB>
                      <a:noFill/>
                    </a:lnB>
                  </a:tcPr>
                </a:tc>
                <a:extLst>
                  <a:ext uri="{0D108BD9-81ED-4DB2-BD59-A6C34878D82A}">
                    <a16:rowId xmlns:a16="http://schemas.microsoft.com/office/drawing/2014/main" val="3644993424"/>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Allen County Commissioners (RLF)</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$150,000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602795"/>
                  </a:ext>
                </a:extLst>
              </a:tr>
              <a:tr h="256315">
                <a:tc>
                  <a:txBody>
                    <a:bodyPr/>
                    <a:lstStyle/>
                    <a:p>
                      <a:pPr algn="l" fontAlgn="b"/>
                      <a:r>
                        <a:rPr lang="en-US" sz="1600" b="1" i="0" u="none" strike="noStrike" dirty="0" smtClean="0">
                          <a:solidFill>
                            <a:srgbClr val="000000"/>
                          </a:solidFill>
                          <a:effectLst/>
                          <a:latin typeface="Times New Roman" panose="02020603050405020304" pitchFamily="18" charset="0"/>
                        </a:rPr>
                        <a:t>Total Estimated </a:t>
                      </a:r>
                      <a:r>
                        <a:rPr lang="en-US" sz="1600" b="1" i="0" u="none" strike="noStrike" dirty="0">
                          <a:solidFill>
                            <a:srgbClr val="000000"/>
                          </a:solidFill>
                          <a:effectLst/>
                          <a:latin typeface="Times New Roman" panose="02020603050405020304" pitchFamily="18" charset="0"/>
                        </a:rPr>
                        <a:t>Sources</a:t>
                      </a: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1" i="0" u="none" strike="noStrike" dirty="0">
                          <a:solidFill>
                            <a:srgbClr val="000000"/>
                          </a:solidFill>
                          <a:effectLst/>
                          <a:latin typeface="Times New Roman" panose="02020603050405020304" pitchFamily="18" charset="0"/>
                        </a:rPr>
                        <a:t>$8,515,153</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918725260"/>
                  </a:ext>
                </a:extLst>
              </a:tr>
            </a:tbl>
          </a:graphicData>
        </a:graphic>
      </p:graphicFrame>
    </p:spTree>
    <p:extLst>
      <p:ext uri="{BB962C8B-B14F-4D97-AF65-F5344CB8AC3E}">
        <p14:creationId xmlns:p14="http://schemas.microsoft.com/office/powerpoint/2010/main" val="37187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3" y="52221"/>
            <a:ext cx="10785841" cy="704537"/>
          </a:xfrm>
        </p:spPr>
        <p:txBody>
          <a:bodyPr>
            <a:normAutofit/>
          </a:bodyPr>
          <a:lstStyle/>
          <a:p>
            <a:pPr algn="l"/>
            <a:r>
              <a:rPr lang="en-US" u="sng" cap="none" dirty="0" smtClean="0">
                <a:latin typeface="Constantia" panose="02030602050306030303" pitchFamily="18" charset="0"/>
              </a:rPr>
              <a:t>7. Estimated Costs to Property Owners </a:t>
            </a:r>
            <a:endParaRPr lang="en-US" cap="none" dirty="0">
              <a:latin typeface="Constantia" panose="02030602050306030303" pitchFamily="18" charset="0"/>
            </a:endParaRPr>
          </a:p>
        </p:txBody>
      </p:sp>
      <p:sp>
        <p:nvSpPr>
          <p:cNvPr id="3" name="Text Placeholder 2"/>
          <p:cNvSpPr>
            <a:spLocks noGrp="1"/>
          </p:cNvSpPr>
          <p:nvPr>
            <p:ph type="body" idx="1"/>
          </p:nvPr>
        </p:nvSpPr>
        <p:spPr>
          <a:xfrm>
            <a:off x="194872" y="756759"/>
            <a:ext cx="11572408" cy="5570010"/>
          </a:xfrm>
        </p:spPr>
        <p:txBody>
          <a:bodyPr>
            <a:normAutofit/>
          </a:bodyPr>
          <a:lstStyle/>
          <a:p>
            <a:pPr marL="512763" indent="-344488" algn="l"/>
            <a:r>
              <a:rPr lang="en-US" sz="2800" cap="none" dirty="0" smtClean="0">
                <a:solidFill>
                  <a:schemeClr val="tx1"/>
                </a:solidFill>
                <a:latin typeface="Times New Roman" panose="02020603050405020304" pitchFamily="18" charset="0"/>
                <a:cs typeface="Times New Roman" pitchFamily="18" charset="0"/>
              </a:rPr>
              <a:t>Waterline Project Cost by Debt Service:</a:t>
            </a:r>
            <a:r>
              <a:rPr lang="en-US" sz="28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marL="168275" indent="-168275" algn="l"/>
            <a:r>
              <a:rPr lang="en-US" cap="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cap="none" dirty="0" smtClean="0">
                <a:solidFill>
                  <a:schemeClr val="tx1"/>
                </a:solidFill>
                <a:latin typeface="Times New Roman" panose="02020603050405020304" pitchFamily="18" charset="0"/>
                <a:cs typeface="Times New Roman" panose="02020603050405020304" pitchFamily="18" charset="0"/>
              </a:rPr>
              <a:t>Estimated Debt Service Calculation</a:t>
            </a:r>
          </a:p>
          <a:p>
            <a:pPr marL="168275" indent="-168275" algn="l"/>
            <a:r>
              <a:rPr lang="en-US" cap="none" dirty="0" smtClean="0">
                <a:solidFill>
                  <a:schemeClr val="tx1"/>
                </a:solidFill>
                <a:latin typeface="Times New Roman" pitchFamily="18" charset="0"/>
                <a:cs typeface="Times New Roman" pitchFamily="18" charset="0"/>
              </a:rPr>
              <a:t>	</a:t>
            </a:r>
            <a:r>
              <a:rPr lang="en-US" sz="1800" cap="none" dirty="0" smtClean="0">
                <a:solidFill>
                  <a:schemeClr val="tx1"/>
                </a:solidFill>
                <a:latin typeface="Times New Roman" pitchFamily="18" charset="0"/>
                <a:cs typeface="Times New Roman" pitchFamily="18" charset="0"/>
              </a:rPr>
              <a:t>Total Approximate Loan Amount = $3,405,153 </a:t>
            </a:r>
          </a:p>
          <a:p>
            <a:pPr marL="168275" indent="-168275" algn="l"/>
            <a:r>
              <a:rPr lang="en-US" sz="1800"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cap="none" dirty="0" smtClean="0">
                <a:solidFill>
                  <a:schemeClr val="tx1"/>
                </a:solidFill>
                <a:latin typeface="Times New Roman" pitchFamily="18" charset="0"/>
                <a:cs typeface="Times New Roman" pitchFamily="18" charset="0"/>
              </a:rPr>
              <a:t>Total Number of Estimated User Equivalencies within the Villages of </a:t>
            </a:r>
            <a:r>
              <a:rPr lang="en-US" sz="1800" cap="none" dirty="0" err="1" smtClean="0">
                <a:solidFill>
                  <a:schemeClr val="tx1"/>
                </a:solidFill>
                <a:latin typeface="Times New Roman" pitchFamily="18" charset="0"/>
                <a:cs typeface="Times New Roman" pitchFamily="18" charset="0"/>
              </a:rPr>
              <a:t>Harrod</a:t>
            </a:r>
            <a:r>
              <a:rPr lang="en-US" sz="1800" cap="none" dirty="0" smtClean="0">
                <a:solidFill>
                  <a:schemeClr val="tx1"/>
                </a:solidFill>
                <a:latin typeface="Times New Roman" pitchFamily="18" charset="0"/>
                <a:cs typeface="Times New Roman" pitchFamily="18" charset="0"/>
              </a:rPr>
              <a:t> and Lafayette = 340 ESFU’s </a:t>
            </a:r>
          </a:p>
          <a:p>
            <a:pPr marL="168275" indent="-168275" algn="l"/>
            <a:r>
              <a:rPr lang="en-US" sz="1800" cap="none" dirty="0">
                <a:solidFill>
                  <a:schemeClr val="tx1"/>
                </a:solidFill>
                <a:latin typeface="Times New Roman" pitchFamily="18" charset="0"/>
                <a:cs typeface="Times New Roman" pitchFamily="18" charset="0"/>
              </a:rPr>
              <a:t>	</a:t>
            </a:r>
            <a:r>
              <a:rPr lang="en-US" sz="1800" cap="none" dirty="0" smtClean="0">
                <a:solidFill>
                  <a:schemeClr val="tx1"/>
                </a:solidFill>
                <a:latin typeface="Times New Roman" pitchFamily="18" charset="0"/>
                <a:cs typeface="Times New Roman" pitchFamily="18" charset="0"/>
              </a:rPr>
              <a:t>Total Number of Estimated User Equivalencies for Allen East School = 44 ESFU’s  </a:t>
            </a:r>
            <a:endParaRPr lang="en-US" sz="1800" cap="none" dirty="0">
              <a:solidFill>
                <a:schemeClr val="tx1"/>
              </a:solidFill>
              <a:latin typeface="Times New Roman" pitchFamily="18" charset="0"/>
              <a:cs typeface="Times New Roman" pitchFamily="18" charset="0"/>
            </a:endParaRPr>
          </a:p>
          <a:p>
            <a:pPr marL="688975" indent="-688975" algn="l">
              <a:tabLst>
                <a:tab pos="576263" algn="l"/>
              </a:tabLst>
            </a:pPr>
            <a:r>
              <a:rPr lang="en-US" cap="none" dirty="0">
                <a:solidFill>
                  <a:schemeClr val="tx1"/>
                </a:solidFill>
                <a:latin typeface="Times New Roman" pitchFamily="18" charset="0"/>
                <a:cs typeface="Times New Roman" pitchFamily="18" charset="0"/>
              </a:rPr>
              <a:t>	</a:t>
            </a:r>
            <a:r>
              <a:rPr lang="en-US" cap="none" dirty="0" smtClean="0">
                <a:solidFill>
                  <a:schemeClr val="tx1"/>
                </a:solidFill>
                <a:latin typeface="Times New Roman" pitchFamily="18" charset="0"/>
                <a:cs typeface="Times New Roman" pitchFamily="18" charset="0"/>
              </a:rPr>
              <a:t>	 </a:t>
            </a:r>
            <a:r>
              <a:rPr lang="en-US"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cap="none" dirty="0" smtClean="0">
              <a:solidFill>
                <a:schemeClr val="tx1"/>
              </a:solidFill>
              <a:latin typeface="Times New Roman" pitchFamily="18" charset="0"/>
              <a:cs typeface="Times New Roman" pitchFamily="18" charset="0"/>
            </a:endParaRPr>
          </a:p>
          <a:p>
            <a:pPr marL="457200" indent="-457200" algn="l"/>
            <a:r>
              <a:rPr lang="en-US" cap="none" dirty="0" smtClean="0">
                <a:solidFill>
                  <a:schemeClr val="tx1"/>
                </a:solidFill>
                <a:latin typeface="Times New Roman" pitchFamily="18" charset="0"/>
                <a:cs typeface="Times New Roman" pitchFamily="18" charset="0"/>
              </a:rPr>
              <a:t>	</a:t>
            </a:r>
            <a:endParaRPr lang="en-US"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14846455"/>
              </p:ext>
            </p:extLst>
          </p:nvPr>
        </p:nvGraphicFramePr>
        <p:xfrm>
          <a:off x="685112" y="3428985"/>
          <a:ext cx="10591928" cy="2897784"/>
        </p:xfrm>
        <a:graphic>
          <a:graphicData uri="http://schemas.openxmlformats.org/drawingml/2006/table">
            <a:tbl>
              <a:tblPr/>
              <a:tblGrid>
                <a:gridCol w="4760295">
                  <a:extLst>
                    <a:ext uri="{9D8B030D-6E8A-4147-A177-3AD203B41FA5}">
                      <a16:colId xmlns:a16="http://schemas.microsoft.com/office/drawing/2014/main" val="1732396223"/>
                    </a:ext>
                  </a:extLst>
                </a:gridCol>
                <a:gridCol w="3032449">
                  <a:extLst>
                    <a:ext uri="{9D8B030D-6E8A-4147-A177-3AD203B41FA5}">
                      <a16:colId xmlns:a16="http://schemas.microsoft.com/office/drawing/2014/main" val="177905177"/>
                    </a:ext>
                  </a:extLst>
                </a:gridCol>
                <a:gridCol w="2799184">
                  <a:extLst>
                    <a:ext uri="{9D8B030D-6E8A-4147-A177-3AD203B41FA5}">
                      <a16:colId xmlns:a16="http://schemas.microsoft.com/office/drawing/2014/main" val="527179127"/>
                    </a:ext>
                  </a:extLst>
                </a:gridCol>
              </a:tblGrid>
              <a:tr h="682732">
                <a:tc>
                  <a:txBody>
                    <a:bodyPr/>
                    <a:lstStyle/>
                    <a:p>
                      <a:pPr marL="120650" indent="-120650"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Village Residents Including Allen East School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Including 1/3 of Potential Outside</a:t>
                      </a:r>
                      <a:r>
                        <a:rPr lang="en-US" sz="2000" b="0" i="0" u="none" strike="noStrike" baseline="0" dirty="0" smtClean="0">
                          <a:solidFill>
                            <a:srgbClr val="000000"/>
                          </a:solidFill>
                          <a:effectLst/>
                          <a:latin typeface="Times New Roman" panose="02020603050405020304" pitchFamily="18" charset="0"/>
                          <a:cs typeface="Times New Roman" panose="02020603050405020304" pitchFamily="18" charset="0"/>
                        </a:rPr>
                        <a:t> Users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059418"/>
                  </a:ext>
                </a:extLst>
              </a:tr>
              <a:tr h="553763">
                <a:tc>
                  <a:txBody>
                    <a:bodyPr/>
                    <a:lstStyle/>
                    <a:p>
                      <a:pPr marL="120650" indent="-120650"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Customers (ESFU's)</a:t>
                      </a:r>
                    </a:p>
                  </a:txBody>
                  <a:tcPr marL="9525" marR="9525" marT="9525" marB="0" anchor="ctr">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384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434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078395"/>
                  </a:ext>
                </a:extLst>
              </a:tr>
              <a:tr h="553763">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USDA RD Loan </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(3.375%</a:t>
                      </a:r>
                      <a:r>
                        <a:rPr lang="en-US" sz="2000" b="0" i="0" u="none" strike="noStrike" baseline="0" dirty="0" smtClean="0">
                          <a:solidFill>
                            <a:schemeClr val="tx1"/>
                          </a:solidFill>
                          <a:effectLst/>
                          <a:latin typeface="Times New Roman" panose="02020603050405020304" pitchFamily="18" charset="0"/>
                          <a:cs typeface="Times New Roman" panose="02020603050405020304" pitchFamily="18" charset="0"/>
                        </a:rPr>
                        <a:t> - 40 yrs)</a:t>
                      </a:r>
                      <a:endParaRPr lang="en-US"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$26.61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$23.54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3866860"/>
                  </a:ext>
                </a:extLst>
              </a:tr>
              <a:tr h="553763">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OPWC Loan (0% - 30 yrs)</a:t>
                      </a:r>
                    </a:p>
                  </a:txBody>
                  <a:tcPr marL="9525" marR="9525" marT="9525" marB="0" anchor="ctr">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5.28</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$4.67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637245"/>
                  </a:ext>
                </a:extLst>
              </a:tr>
              <a:tr h="553763">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Total Estimated Monthly Debt Service</a:t>
                      </a:r>
                    </a:p>
                  </a:txBody>
                  <a:tcPr marL="9525" marR="9525" marT="9525" marB="0" anchor="ctr">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31.89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28.21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6333755"/>
                  </a:ext>
                </a:extLst>
              </a:tr>
            </a:tbl>
          </a:graphicData>
        </a:graphic>
      </p:graphicFrame>
    </p:spTree>
    <p:extLst>
      <p:ext uri="{BB962C8B-B14F-4D97-AF65-F5344CB8AC3E}">
        <p14:creationId xmlns:p14="http://schemas.microsoft.com/office/powerpoint/2010/main" val="3279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31" y="98108"/>
            <a:ext cx="11740437" cy="678024"/>
          </a:xfrm>
        </p:spPr>
        <p:txBody>
          <a:bodyPr>
            <a:normAutofit/>
          </a:bodyPr>
          <a:lstStyle/>
          <a:p>
            <a:pPr algn="l"/>
            <a:r>
              <a:rPr lang="en-US" u="sng" cap="none" dirty="0">
                <a:latin typeface="Constantia" panose="02030602050306030303" pitchFamily="18" charset="0"/>
              </a:rPr>
              <a:t>7</a:t>
            </a:r>
            <a:r>
              <a:rPr lang="en-US" u="sng" cap="none" dirty="0" smtClean="0">
                <a:latin typeface="Constantia" panose="02030602050306030303" pitchFamily="18" charset="0"/>
              </a:rPr>
              <a:t>. Summary of Estimated Costs to Property Owners</a:t>
            </a:r>
            <a:endParaRPr lang="en-US" cap="none" dirty="0">
              <a:latin typeface="Constantia" panose="02030602050306030303" pitchFamily="18" charset="0"/>
            </a:endParaRPr>
          </a:p>
        </p:txBody>
      </p:sp>
      <p:sp>
        <p:nvSpPr>
          <p:cNvPr id="3" name="Text Placeholder 2"/>
          <p:cNvSpPr>
            <a:spLocks noGrp="1"/>
          </p:cNvSpPr>
          <p:nvPr>
            <p:ph type="body" idx="1"/>
          </p:nvPr>
        </p:nvSpPr>
        <p:spPr>
          <a:xfrm>
            <a:off x="913774" y="1147665"/>
            <a:ext cx="10351752" cy="4935894"/>
          </a:xfrm>
        </p:spPr>
        <p:txBody>
          <a:bodyPr/>
          <a:lstStyle/>
          <a:p>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45345375"/>
              </p:ext>
            </p:extLst>
          </p:nvPr>
        </p:nvGraphicFramePr>
        <p:xfrm>
          <a:off x="219431" y="776132"/>
          <a:ext cx="11740437" cy="5817377"/>
        </p:xfrm>
        <a:graphic>
          <a:graphicData uri="http://schemas.openxmlformats.org/drawingml/2006/table">
            <a:tbl>
              <a:tblPr firstRow="1" bandRow="1">
                <a:tableStyleId>{0E3FDE45-AF77-4B5C-9715-49D594BDF05E}</a:tableStyleId>
              </a:tblPr>
              <a:tblGrid>
                <a:gridCol w="6535931">
                  <a:extLst>
                    <a:ext uri="{9D8B030D-6E8A-4147-A177-3AD203B41FA5}">
                      <a16:colId xmlns:a16="http://schemas.microsoft.com/office/drawing/2014/main" val="4010769464"/>
                    </a:ext>
                  </a:extLst>
                </a:gridCol>
                <a:gridCol w="1772817">
                  <a:extLst>
                    <a:ext uri="{9D8B030D-6E8A-4147-A177-3AD203B41FA5}">
                      <a16:colId xmlns:a16="http://schemas.microsoft.com/office/drawing/2014/main" val="3762662354"/>
                    </a:ext>
                  </a:extLst>
                </a:gridCol>
                <a:gridCol w="1688840">
                  <a:extLst>
                    <a:ext uri="{9D8B030D-6E8A-4147-A177-3AD203B41FA5}">
                      <a16:colId xmlns:a16="http://schemas.microsoft.com/office/drawing/2014/main" val="3041638370"/>
                    </a:ext>
                  </a:extLst>
                </a:gridCol>
                <a:gridCol w="1742849">
                  <a:extLst>
                    <a:ext uri="{9D8B030D-6E8A-4147-A177-3AD203B41FA5}">
                      <a16:colId xmlns:a16="http://schemas.microsoft.com/office/drawing/2014/main" val="527071329"/>
                    </a:ext>
                  </a:extLst>
                </a:gridCol>
              </a:tblGrid>
              <a:tr h="446649">
                <a:tc>
                  <a:txBody>
                    <a:bodyPr/>
                    <a:lstStyle/>
                    <a:p>
                      <a:r>
                        <a:rPr lang="en-US" sz="2400" b="1" dirty="0" smtClean="0">
                          <a:solidFill>
                            <a:schemeClr val="tx1"/>
                          </a:solidFill>
                          <a:latin typeface="Times New Roman" panose="02020603050405020304" pitchFamily="18" charset="0"/>
                          <a:cs typeface="Times New Roman" panose="02020603050405020304" pitchFamily="18" charset="0"/>
                        </a:rPr>
                        <a:t>Description</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Cost</a:t>
                      </a:r>
                    </a:p>
                  </a:txBody>
                  <a:tcPr anchor="ctr"/>
                </a:tc>
                <a:tc hMerge="1">
                  <a:txBody>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02114259"/>
                  </a:ext>
                </a:extLst>
              </a:tr>
              <a:tr h="387096">
                <a:tc>
                  <a:txBody>
                    <a:bodyPr/>
                    <a:lstStyle/>
                    <a:p>
                      <a:r>
                        <a:rPr lang="en-US" sz="2000" b="1" dirty="0" smtClean="0">
                          <a:effectLst/>
                          <a:latin typeface="Times New Roman" panose="02020603050405020304" pitchFamily="18" charset="0"/>
                          <a:cs typeface="Times New Roman" panose="02020603050405020304" pitchFamily="18" charset="0"/>
                        </a:rPr>
                        <a:t>Estimated </a:t>
                      </a:r>
                      <a:r>
                        <a:rPr lang="en-US" sz="2000" b="1" u="sng" dirty="0" smtClean="0">
                          <a:effectLst/>
                          <a:latin typeface="Times New Roman" panose="02020603050405020304" pitchFamily="18" charset="0"/>
                          <a:cs typeface="Times New Roman" panose="02020603050405020304" pitchFamily="18" charset="0"/>
                        </a:rPr>
                        <a:t>Up</a:t>
                      </a:r>
                      <a:r>
                        <a:rPr lang="en-US" sz="2000" b="1" u="sng" baseline="0" dirty="0" smtClean="0">
                          <a:effectLst/>
                          <a:latin typeface="Times New Roman" panose="02020603050405020304" pitchFamily="18" charset="0"/>
                          <a:cs typeface="Times New Roman" panose="02020603050405020304" pitchFamily="18" charset="0"/>
                        </a:rPr>
                        <a:t>-Front</a:t>
                      </a:r>
                      <a:r>
                        <a:rPr lang="en-US" sz="2000" b="1" baseline="0" dirty="0" smtClean="0">
                          <a:effectLst/>
                          <a:latin typeface="Times New Roman" panose="02020603050405020304" pitchFamily="18" charset="0"/>
                          <a:cs typeface="Times New Roman" panose="02020603050405020304" pitchFamily="18" charset="0"/>
                        </a:rPr>
                        <a:t> Property Owner Costs:</a:t>
                      </a:r>
                      <a:endParaRPr lang="en-US" sz="2000" b="1" dirty="0">
                        <a:effectLst/>
                        <a:latin typeface="Times New Roman" panose="02020603050405020304" pitchFamily="18" charset="0"/>
                        <a:cs typeface="Times New Roman" panose="02020603050405020304" pitchFamily="18" charset="0"/>
                      </a:endParaRPr>
                    </a:p>
                  </a:txBody>
                  <a:tcPr anchor="ct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48276445"/>
                  </a:ext>
                </a:extLst>
              </a:tr>
              <a:tr h="458602">
                <a:tc>
                  <a:txBody>
                    <a:bodyPr/>
                    <a:lstStyle/>
                    <a:p>
                      <a:r>
                        <a:rPr lang="en-US" sz="2000" dirty="0" smtClean="0">
                          <a:latin typeface="Times New Roman" panose="02020603050405020304" pitchFamily="18" charset="0"/>
                          <a:cs typeface="Times New Roman" panose="02020603050405020304" pitchFamily="18" charset="0"/>
                        </a:rPr>
                        <a:t>    Connection Fee (City of Lima)</a:t>
                      </a:r>
                      <a:endParaRPr lang="en-US" sz="20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en-US" sz="2000" dirty="0" smtClean="0">
                          <a:latin typeface="Times New Roman" panose="02020603050405020304" pitchFamily="18" charset="0"/>
                          <a:cs typeface="Times New Roman" panose="02020603050405020304" pitchFamily="18" charset="0"/>
                        </a:rPr>
                        <a:t>$500</a:t>
                      </a: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09467361"/>
                  </a:ext>
                </a:extLst>
              </a:tr>
              <a:tr h="455482">
                <a:tc>
                  <a:txBody>
                    <a:bodyPr/>
                    <a:lstStyle/>
                    <a:p>
                      <a:pPr marL="233363" marR="0" lvl="0" indent="-233363" algn="l" defTabSz="168275"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   </a:t>
                      </a:r>
                      <a:r>
                        <a:rPr lang="en-US" sz="2000" baseline="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Install</a:t>
                      </a:r>
                      <a:r>
                        <a:rPr lang="en-US" sz="2000" baseline="0" dirty="0" smtClean="0">
                          <a:latin typeface="Times New Roman" panose="02020603050405020304" pitchFamily="18" charset="0"/>
                          <a:cs typeface="Times New Roman" panose="02020603050405020304" pitchFamily="18" charset="0"/>
                        </a:rPr>
                        <a:t> Service Line -Property Owner Hires Contractor </a:t>
                      </a:r>
                      <a:endParaRPr lang="en-US" sz="20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en-US" sz="2000" dirty="0" smtClean="0">
                          <a:latin typeface="Times New Roman" panose="02020603050405020304" pitchFamily="18" charset="0"/>
                          <a:cs typeface="Times New Roman" panose="02020603050405020304" pitchFamily="18" charset="0"/>
                        </a:rPr>
                        <a:t>$1,000</a:t>
                      </a: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60129508"/>
                  </a:ext>
                </a:extLst>
              </a:tr>
              <a:tr h="387096">
                <a:tc>
                  <a:txBody>
                    <a:bodyPr/>
                    <a:lstStyle/>
                    <a:p>
                      <a:r>
                        <a:rPr lang="en-US" sz="2000" b="1" dirty="0" smtClean="0">
                          <a:effectLst/>
                          <a:latin typeface="Times New Roman" panose="02020603050405020304" pitchFamily="18" charset="0"/>
                          <a:cs typeface="Times New Roman" panose="02020603050405020304" pitchFamily="18" charset="0"/>
                        </a:rPr>
                        <a:t>Estimated</a:t>
                      </a:r>
                      <a:r>
                        <a:rPr lang="en-US" sz="2000" b="1" baseline="0" dirty="0" smtClean="0">
                          <a:effectLst/>
                          <a:latin typeface="Times New Roman" panose="02020603050405020304" pitchFamily="18" charset="0"/>
                          <a:cs typeface="Times New Roman" panose="02020603050405020304" pitchFamily="18" charset="0"/>
                        </a:rPr>
                        <a:t> </a:t>
                      </a:r>
                      <a:r>
                        <a:rPr lang="en-US" sz="2000" b="1" u="sng" baseline="0" dirty="0" smtClean="0">
                          <a:effectLst/>
                          <a:latin typeface="Times New Roman" panose="02020603050405020304" pitchFamily="18" charset="0"/>
                          <a:cs typeface="Times New Roman" panose="02020603050405020304" pitchFamily="18" charset="0"/>
                        </a:rPr>
                        <a:t>Monthly</a:t>
                      </a:r>
                      <a:r>
                        <a:rPr lang="en-US" sz="2000" b="1" baseline="0" dirty="0" smtClean="0">
                          <a:effectLst/>
                          <a:latin typeface="Times New Roman" panose="02020603050405020304" pitchFamily="18" charset="0"/>
                          <a:cs typeface="Times New Roman" panose="02020603050405020304" pitchFamily="18" charset="0"/>
                        </a:rPr>
                        <a:t> </a:t>
                      </a:r>
                      <a:r>
                        <a:rPr lang="en-US" sz="2000" b="1" baseline="0" dirty="0" smtClean="0">
                          <a:solidFill>
                            <a:schemeClr val="tx1"/>
                          </a:solidFill>
                          <a:effectLst/>
                          <a:latin typeface="Times New Roman" panose="02020603050405020304" pitchFamily="18" charset="0"/>
                          <a:cs typeface="Times New Roman" panose="02020603050405020304" pitchFamily="18" charset="0"/>
                        </a:rPr>
                        <a:t>Property Owner </a:t>
                      </a:r>
                      <a:r>
                        <a:rPr lang="en-US" sz="2000" b="1" baseline="0" dirty="0" smtClean="0">
                          <a:effectLst/>
                          <a:latin typeface="Times New Roman" panose="02020603050405020304" pitchFamily="18" charset="0"/>
                          <a:cs typeface="Times New Roman" panose="02020603050405020304" pitchFamily="18" charset="0"/>
                        </a:rPr>
                        <a:t>Costs:</a:t>
                      </a:r>
                      <a:endParaRPr lang="en-US" sz="2000" b="1" dirty="0">
                        <a:effectLst/>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2191127"/>
                  </a:ext>
                </a:extLst>
              </a:tr>
              <a:tr h="387096">
                <a:tc>
                  <a:txBody>
                    <a:bodyPr/>
                    <a:lstStyle/>
                    <a:p>
                      <a:pPr marL="746125" marR="0" lvl="1" indent="-288925" algn="l" defTabSz="690563"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HH of 1</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HH</a:t>
                      </a:r>
                      <a:r>
                        <a:rPr lang="en-US" sz="2000" b="1" baseline="0" dirty="0" smtClean="0">
                          <a:latin typeface="Times New Roman" panose="02020603050405020304" pitchFamily="18" charset="0"/>
                          <a:cs typeface="Times New Roman" panose="02020603050405020304" pitchFamily="18" charset="0"/>
                        </a:rPr>
                        <a:t> of 2</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HH</a:t>
                      </a:r>
                      <a:r>
                        <a:rPr lang="en-US" sz="2000" b="1" baseline="0" dirty="0" smtClean="0">
                          <a:latin typeface="Times New Roman" panose="02020603050405020304" pitchFamily="18" charset="0"/>
                          <a:cs typeface="Times New Roman" panose="02020603050405020304" pitchFamily="18" charset="0"/>
                        </a:rPr>
                        <a:t> of 4</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9063106"/>
                  </a:ext>
                </a:extLst>
              </a:tr>
              <a:tr h="625309">
                <a:tc>
                  <a:txBody>
                    <a:bodyPr/>
                    <a:lstStyle/>
                    <a:p>
                      <a:pPr marL="233363" lvl="1" indent="0" algn="l" defTabSz="690563"/>
                      <a:r>
                        <a:rPr lang="en-US" sz="2000" dirty="0" smtClean="0">
                          <a:latin typeface="Times New Roman" panose="02020603050405020304" pitchFamily="18" charset="0"/>
                          <a:cs typeface="Times New Roman" panose="02020603050405020304" pitchFamily="18" charset="0"/>
                        </a:rPr>
                        <a:t>Monthly Water Usage with COL Contract Fee </a:t>
                      </a:r>
                    </a:p>
                    <a:p>
                      <a:pPr marL="233363" lvl="1" indent="0" algn="l" defTabSz="690563"/>
                      <a:r>
                        <a:rPr lang="en-US" sz="1600" i="1" baseline="0" dirty="0" smtClean="0">
                          <a:latin typeface="Times New Roman" panose="02020603050405020304" pitchFamily="18" charset="0"/>
                          <a:cs typeface="Times New Roman" panose="02020603050405020304" pitchFamily="18" charset="0"/>
                        </a:rPr>
                        <a:t>(based on current City of Lima Water Rates)</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$16.95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(1,800 gal/month)</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$32.94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(3,500 gal/month)</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$47.89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(6,000 gal/month)</a:t>
                      </a: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389159"/>
                  </a:ext>
                </a:extLst>
              </a:tr>
              <a:tr h="533736">
                <a:tc>
                  <a:txBody>
                    <a:bodyPr/>
                    <a:lstStyle/>
                    <a:p>
                      <a:pPr marL="233363" indent="-233363"/>
                      <a:r>
                        <a:rPr lang="en-US" sz="2000" dirty="0" smtClean="0">
                          <a:latin typeface="Times New Roman" panose="02020603050405020304" pitchFamily="18" charset="0"/>
                          <a:cs typeface="Times New Roman" panose="02020603050405020304" pitchFamily="18" charset="0"/>
                        </a:rPr>
                        <a:t>    Estimated Monthly Debt Service (Waterline Project Cost)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$28.21-$31.89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$28.21-$31.89</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$28.21-$31.89</a:t>
                      </a:r>
                    </a:p>
                  </a:txBody>
                  <a:tcPr anchor="ctr"/>
                </a:tc>
                <a:extLst>
                  <a:ext uri="{0D108BD9-81ED-4DB2-BD59-A6C34878D82A}">
                    <a16:rowId xmlns:a16="http://schemas.microsoft.com/office/drawing/2014/main" val="621553671"/>
                  </a:ext>
                </a:extLst>
              </a:tr>
              <a:tr h="533736">
                <a:tc>
                  <a:txBody>
                    <a:bodyPr/>
                    <a:lstStyle/>
                    <a:p>
                      <a:pPr marL="233363" indent="-233363"/>
                      <a:r>
                        <a:rPr lang="en-US" sz="2000" dirty="0" smtClean="0">
                          <a:latin typeface="Times New Roman" panose="02020603050405020304" pitchFamily="18" charset="0"/>
                          <a:cs typeface="Times New Roman" panose="02020603050405020304" pitchFamily="18" charset="0"/>
                        </a:rPr>
                        <a:t>    *Allen Water District Administrativ</a:t>
                      </a:r>
                      <a:r>
                        <a:rPr lang="en-US" sz="2000" baseline="0" dirty="0" smtClean="0">
                          <a:latin typeface="Times New Roman" panose="02020603050405020304" pitchFamily="18" charset="0"/>
                          <a:cs typeface="Times New Roman" panose="02020603050405020304" pitchFamily="18" charset="0"/>
                        </a:rPr>
                        <a:t>e Fee</a:t>
                      </a:r>
                      <a:endParaRPr lang="en-US" sz="2000" dirty="0" smtClean="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TBD</a:t>
                      </a:r>
                      <a:endParaRPr lang="en-US" sz="2000" dirty="0" smtClean="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TBD</a:t>
                      </a:r>
                      <a:endParaRPr lang="en-US" sz="20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TBD</a:t>
                      </a:r>
                      <a:endParaRPr lang="en-US" sz="2000" dirty="0" smtClean="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4009996"/>
                  </a:ext>
                </a:extLst>
              </a:tr>
              <a:tr h="567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Times New Roman" panose="02020603050405020304" pitchFamily="18" charset="0"/>
                          <a:cs typeface="Times New Roman" panose="02020603050405020304" pitchFamily="18" charset="0"/>
                        </a:rPr>
                        <a:t>Estimated Total Monthly </a:t>
                      </a:r>
                      <a:r>
                        <a:rPr lang="en-US" sz="2000" b="1" i="0" baseline="0" dirty="0" smtClean="0">
                          <a:latin typeface="Times New Roman" panose="02020603050405020304" pitchFamily="18" charset="0"/>
                          <a:cs typeface="Times New Roman" panose="02020603050405020304" pitchFamily="18" charset="0"/>
                        </a:rPr>
                        <a:t>Water Bill</a:t>
                      </a: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$45.16-$48.84</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$61.15-$64.83</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$76.10-$79.78</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30999536"/>
                  </a:ext>
                </a:extLst>
              </a:tr>
              <a:tr h="98262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baseline="0" dirty="0" smtClean="0">
                          <a:latin typeface="Times New Roman" panose="02020603050405020304" pitchFamily="18" charset="0"/>
                          <a:cs typeface="Times New Roman" panose="02020603050405020304" pitchFamily="18" charset="0"/>
                        </a:rPr>
                        <a:t>*An Allen Water District Administrative Fee </a:t>
                      </a:r>
                      <a:r>
                        <a:rPr lang="en-US" sz="1800" b="0" i="1" baseline="0" dirty="0" smtClean="0">
                          <a:latin typeface="Times New Roman" panose="02020603050405020304" pitchFamily="18" charset="0"/>
                          <a:cs typeface="Times New Roman" panose="02020603050405020304" pitchFamily="18" charset="0"/>
                        </a:rPr>
                        <a:t>shall </a:t>
                      </a:r>
                      <a:r>
                        <a:rPr lang="en-US" sz="1800" b="0" i="1" baseline="0" dirty="0" smtClean="0">
                          <a:latin typeface="Times New Roman" panose="02020603050405020304" pitchFamily="18" charset="0"/>
                          <a:cs typeface="Times New Roman" panose="02020603050405020304" pitchFamily="18" charset="0"/>
                        </a:rPr>
                        <a:t>be charged </a:t>
                      </a:r>
                      <a:r>
                        <a:rPr lang="en-US" sz="1800" b="0" i="1" baseline="0" dirty="0" smtClean="0">
                          <a:latin typeface="Times New Roman" panose="02020603050405020304" pitchFamily="18" charset="0"/>
                          <a:cs typeface="Times New Roman" panose="02020603050405020304" pitchFamily="18" charset="0"/>
                        </a:rPr>
                        <a:t>in the event the total bill based on a HH of 4 (usage of 6,000 gal/month) is less than $70/month.  This fee shall be suspended for a period of 5 years if the total water bill comes in at or above $70/month. </a:t>
                      </a:r>
                      <a:endParaRPr lang="en-US" sz="1800" b="0" i="1" baseline="0" dirty="0" smtClean="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b="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b="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22818367"/>
                  </a:ext>
                </a:extLst>
              </a:tr>
            </a:tbl>
          </a:graphicData>
        </a:graphic>
      </p:graphicFrame>
    </p:spTree>
    <p:extLst>
      <p:ext uri="{BB962C8B-B14F-4D97-AF65-F5344CB8AC3E}">
        <p14:creationId xmlns:p14="http://schemas.microsoft.com/office/powerpoint/2010/main" val="25145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9170" y="58765"/>
            <a:ext cx="10351752" cy="709126"/>
          </a:xfrm>
        </p:spPr>
        <p:txBody>
          <a:bodyPr/>
          <a:lstStyle/>
          <a:p>
            <a:pPr algn="l"/>
            <a:r>
              <a:rPr lang="en-US" u="sng" cap="none" dirty="0" smtClean="0">
                <a:latin typeface="Constantia" panose="02030602050306030303" pitchFamily="18" charset="0"/>
              </a:rPr>
              <a:t>9. Tentative Project </a:t>
            </a:r>
            <a:r>
              <a:rPr lang="en-US" u="sng" cap="none" dirty="0">
                <a:latin typeface="Constantia" panose="02030602050306030303" pitchFamily="18" charset="0"/>
              </a:rPr>
              <a:t>S</a:t>
            </a:r>
            <a:r>
              <a:rPr lang="en-US" u="sng" cap="none" dirty="0" smtClean="0">
                <a:latin typeface="Constantia" panose="02030602050306030303" pitchFamily="18" charset="0"/>
              </a:rPr>
              <a:t>chedule</a:t>
            </a:r>
            <a:endParaRPr lang="en-US" cap="none" dirty="0">
              <a:latin typeface="Constantia" panose="02030602050306030303" pitchFamily="18" charset="0"/>
            </a:endParaRPr>
          </a:p>
        </p:txBody>
      </p:sp>
      <p:sp>
        <p:nvSpPr>
          <p:cNvPr id="3" name="Text Placeholder 2"/>
          <p:cNvSpPr>
            <a:spLocks noGrp="1"/>
          </p:cNvSpPr>
          <p:nvPr>
            <p:ph type="body" idx="1"/>
          </p:nvPr>
        </p:nvSpPr>
        <p:spPr>
          <a:xfrm>
            <a:off x="913774" y="1194319"/>
            <a:ext cx="10351752" cy="5215812"/>
          </a:xfrm>
          <a:effectLst>
            <a:outerShdw blurRad="50800" dist="38100" dir="5400000" algn="t" rotWithShape="0">
              <a:prstClr val="black">
                <a:alpha val="40000"/>
              </a:prstClr>
            </a:outerShdw>
          </a:effectLst>
        </p:spPr>
        <p:txBody>
          <a:bodyPr/>
          <a:lstStyle/>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5513108"/>
              </p:ext>
            </p:extLst>
          </p:nvPr>
        </p:nvGraphicFramePr>
        <p:xfrm>
          <a:off x="913774" y="767891"/>
          <a:ext cx="10180511" cy="5797800"/>
        </p:xfrm>
        <a:graphic>
          <a:graphicData uri="http://schemas.openxmlformats.org/drawingml/2006/table">
            <a:tbl>
              <a:tblPr firstRow="1" bandRow="1">
                <a:tableStyleId>{0E3FDE45-AF77-4B5C-9715-49D594BDF05E}</a:tableStyleId>
              </a:tblPr>
              <a:tblGrid>
                <a:gridCol w="6946456">
                  <a:extLst>
                    <a:ext uri="{9D8B030D-6E8A-4147-A177-3AD203B41FA5}">
                      <a16:colId xmlns:a16="http://schemas.microsoft.com/office/drawing/2014/main" val="2857468400"/>
                    </a:ext>
                  </a:extLst>
                </a:gridCol>
                <a:gridCol w="3234055">
                  <a:extLst>
                    <a:ext uri="{9D8B030D-6E8A-4147-A177-3AD203B41FA5}">
                      <a16:colId xmlns:a16="http://schemas.microsoft.com/office/drawing/2014/main" val="2029126917"/>
                    </a:ext>
                  </a:extLst>
                </a:gridCol>
              </a:tblGrid>
              <a:tr h="579780">
                <a:tc>
                  <a:txBody>
                    <a:bodyPr/>
                    <a:lstStyle/>
                    <a:p>
                      <a:r>
                        <a:rPr lang="en-US" sz="2000" b="0" dirty="0" smtClean="0">
                          <a:solidFill>
                            <a:schemeClr val="tx1"/>
                          </a:solidFill>
                          <a:effectLst/>
                          <a:latin typeface="Times New Roman" panose="02020603050405020304" pitchFamily="18" charset="0"/>
                          <a:cs typeface="Times New Roman" panose="02020603050405020304" pitchFamily="18" charset="0"/>
                        </a:rPr>
                        <a:t>Tonight's</a:t>
                      </a:r>
                      <a:r>
                        <a:rPr lang="en-US" sz="2000" b="0" dirty="0" smtClean="0">
                          <a:effectLst/>
                          <a:latin typeface="Times New Roman" panose="02020603050405020304" pitchFamily="18" charset="0"/>
                          <a:cs typeface="Times New Roman" panose="02020603050405020304" pitchFamily="18" charset="0"/>
                        </a:rPr>
                        <a:t> Informational Meeting with</a:t>
                      </a:r>
                      <a:r>
                        <a:rPr lang="en-US" sz="2000" b="0" baseline="0" dirty="0" smtClean="0">
                          <a:effectLst/>
                          <a:latin typeface="Times New Roman" panose="02020603050405020304" pitchFamily="18" charset="0"/>
                          <a:cs typeface="Times New Roman" panose="02020603050405020304" pitchFamily="18" charset="0"/>
                        </a:rPr>
                        <a:t> Villages </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Mid Year 2019</a:t>
                      </a:r>
                    </a:p>
                  </a:txBody>
                  <a:tcPr anchor="ctr"/>
                </a:tc>
                <a:extLst>
                  <a:ext uri="{0D108BD9-81ED-4DB2-BD59-A6C34878D82A}">
                    <a16:rowId xmlns:a16="http://schemas.microsoft.com/office/drawing/2014/main" val="1612945542"/>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Legislation Considered by Villages to Move Forward with Project</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July 2019</a:t>
                      </a:r>
                    </a:p>
                  </a:txBody>
                  <a:tcPr anchor="ctr"/>
                </a:tc>
                <a:extLst>
                  <a:ext uri="{0D108BD9-81ED-4DB2-BD59-A6C34878D82A}">
                    <a16:rowId xmlns:a16="http://schemas.microsoft.com/office/drawing/2014/main" val="1730429041"/>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Begin Project </a:t>
                      </a:r>
                      <a:r>
                        <a:rPr lang="en-US" sz="2000" b="0" dirty="0" smtClean="0">
                          <a:solidFill>
                            <a:schemeClr val="tx1"/>
                          </a:solidFill>
                          <a:effectLst/>
                          <a:latin typeface="Times New Roman" panose="02020603050405020304" pitchFamily="18" charset="0"/>
                          <a:cs typeface="Times New Roman" panose="02020603050405020304" pitchFamily="18" charset="0"/>
                        </a:rPr>
                        <a:t>Preliminary</a:t>
                      </a:r>
                      <a:r>
                        <a:rPr lang="en-US" sz="2000" b="0" baseline="0" dirty="0" smtClean="0">
                          <a:effectLst/>
                          <a:latin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cs typeface="Times New Roman" panose="02020603050405020304" pitchFamily="18" charset="0"/>
                        </a:rPr>
                        <a:t>Design</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July 2019</a:t>
                      </a:r>
                    </a:p>
                  </a:txBody>
                  <a:tcPr anchor="ctr"/>
                </a:tc>
                <a:extLst>
                  <a:ext uri="{0D108BD9-81ED-4DB2-BD59-A6C34878D82A}">
                    <a16:rowId xmlns:a16="http://schemas.microsoft.com/office/drawing/2014/main" val="1316300300"/>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1</a:t>
                      </a:r>
                      <a:r>
                        <a:rPr lang="en-US" sz="2000" b="0" baseline="30000" dirty="0" smtClean="0">
                          <a:effectLst/>
                          <a:latin typeface="Times New Roman" panose="02020603050405020304" pitchFamily="18" charset="0"/>
                          <a:cs typeface="Times New Roman" panose="02020603050405020304" pitchFamily="18" charset="0"/>
                        </a:rPr>
                        <a:t>st</a:t>
                      </a:r>
                      <a:r>
                        <a:rPr lang="en-US" sz="2000" b="0" baseline="0" dirty="0" smtClean="0">
                          <a:effectLst/>
                          <a:latin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cs typeface="Times New Roman" panose="02020603050405020304" pitchFamily="18" charset="0"/>
                        </a:rPr>
                        <a:t>Public Meeting at Commissioner’s Office (tentative)</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August 13, 2019 at 11 a.m.</a:t>
                      </a:r>
                    </a:p>
                  </a:txBody>
                  <a:tcPr anchor="ctr"/>
                </a:tc>
                <a:extLst>
                  <a:ext uri="{0D108BD9-81ED-4DB2-BD59-A6C34878D82A}">
                    <a16:rowId xmlns:a16="http://schemas.microsoft.com/office/drawing/2014/main" val="4017854994"/>
                  </a:ext>
                </a:extLst>
              </a:tr>
              <a:tr h="579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effectLst/>
                          <a:latin typeface="Times New Roman" panose="02020603050405020304" pitchFamily="18" charset="0"/>
                          <a:cs typeface="Times New Roman" panose="02020603050405020304" pitchFamily="18" charset="0"/>
                        </a:rPr>
                        <a:t>2</a:t>
                      </a:r>
                      <a:r>
                        <a:rPr lang="en-US" sz="2000" b="0" baseline="30000" dirty="0" smtClean="0">
                          <a:effectLst/>
                          <a:latin typeface="Times New Roman" panose="02020603050405020304" pitchFamily="18" charset="0"/>
                          <a:cs typeface="Times New Roman" panose="02020603050405020304" pitchFamily="18" charset="0"/>
                        </a:rPr>
                        <a:t>nd</a:t>
                      </a:r>
                      <a:r>
                        <a:rPr lang="en-US" sz="2000" b="0" dirty="0" smtClean="0">
                          <a:effectLst/>
                          <a:latin typeface="Times New Roman" panose="02020603050405020304" pitchFamily="18" charset="0"/>
                          <a:cs typeface="Times New Roman" panose="02020603050405020304" pitchFamily="18" charset="0"/>
                        </a:rPr>
                        <a:t> Public Meeting at Allen East School (tentative)</a:t>
                      </a: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September 18, 2019 at </a:t>
                      </a:r>
                      <a:r>
                        <a:rPr lang="en-US" sz="2000" b="0" baseline="0" smtClean="0">
                          <a:effectLst/>
                          <a:latin typeface="Times New Roman" panose="02020603050405020304" pitchFamily="18" charset="0"/>
                          <a:cs typeface="Times New Roman" panose="02020603050405020304" pitchFamily="18" charset="0"/>
                        </a:rPr>
                        <a:t>7 p.m.</a:t>
                      </a:r>
                      <a:endParaRPr lang="en-US" sz="2000" b="0" baseline="0" dirty="0" smtClean="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87321644"/>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Finalize</a:t>
                      </a:r>
                      <a:r>
                        <a:rPr lang="en-US" sz="2000" b="0" baseline="0" dirty="0" smtClean="0">
                          <a:effectLst/>
                          <a:latin typeface="Times New Roman" panose="02020603050405020304" pitchFamily="18" charset="0"/>
                          <a:cs typeface="Times New Roman" panose="02020603050405020304" pitchFamily="18" charset="0"/>
                        </a:rPr>
                        <a:t> Design</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November 2019</a:t>
                      </a:r>
                    </a:p>
                  </a:txBody>
                  <a:tcPr anchor="ctr"/>
                </a:tc>
                <a:extLst>
                  <a:ext uri="{0D108BD9-81ED-4DB2-BD59-A6C34878D82A}">
                    <a16:rowId xmlns:a16="http://schemas.microsoft.com/office/drawing/2014/main" val="3450087710"/>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Bid and Award Project</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solidFill>
                            <a:schemeClr val="tx1"/>
                          </a:solidFill>
                          <a:effectLst/>
                          <a:latin typeface="Times New Roman" panose="02020603050405020304" pitchFamily="18" charset="0"/>
                          <a:cs typeface="Times New Roman" panose="02020603050405020304" pitchFamily="18" charset="0"/>
                        </a:rPr>
                        <a:t>February </a:t>
                      </a:r>
                      <a:r>
                        <a:rPr lang="en-US" sz="2000" b="0" baseline="0" dirty="0" smtClean="0">
                          <a:effectLst/>
                          <a:latin typeface="Times New Roman" panose="02020603050405020304" pitchFamily="18" charset="0"/>
                          <a:cs typeface="Times New Roman" panose="02020603050405020304" pitchFamily="18" charset="0"/>
                        </a:rPr>
                        <a:t>2020</a:t>
                      </a:r>
                      <a:endParaRPr lang="en-US" sz="20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74454717"/>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Begin Construction</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dirty="0" smtClean="0">
                          <a:effectLst/>
                          <a:latin typeface="Times New Roman" panose="02020603050405020304" pitchFamily="18" charset="0"/>
                          <a:cs typeface="Times New Roman" panose="02020603050405020304" pitchFamily="18" charset="0"/>
                        </a:rPr>
                        <a:t>Spring 2020</a:t>
                      </a:r>
                      <a:endParaRPr lang="en-US" sz="20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36864618"/>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Complete Construction</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Spring </a:t>
                      </a:r>
                      <a:r>
                        <a:rPr lang="en-US" sz="2000" b="0" dirty="0" smtClean="0">
                          <a:effectLst/>
                          <a:latin typeface="Times New Roman" panose="02020603050405020304" pitchFamily="18" charset="0"/>
                          <a:cs typeface="Times New Roman" panose="02020603050405020304" pitchFamily="18" charset="0"/>
                        </a:rPr>
                        <a:t>2021</a:t>
                      </a:r>
                      <a:endParaRPr lang="en-US" sz="20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57161748"/>
                  </a:ext>
                </a:extLst>
              </a:tr>
              <a:tr h="579780">
                <a:tc>
                  <a:txBody>
                    <a:bodyPr/>
                    <a:lstStyle/>
                    <a:p>
                      <a:r>
                        <a:rPr lang="en-US" sz="2000" b="0" dirty="0" smtClean="0">
                          <a:effectLst/>
                          <a:latin typeface="Times New Roman" panose="02020603050405020304" pitchFamily="18" charset="0"/>
                          <a:cs typeface="Times New Roman" panose="02020603050405020304" pitchFamily="18" charset="0"/>
                        </a:rPr>
                        <a:t>Project</a:t>
                      </a:r>
                      <a:r>
                        <a:rPr lang="en-US" sz="2000" b="0" baseline="0" dirty="0" smtClean="0">
                          <a:effectLst/>
                          <a:latin typeface="Times New Roman" panose="02020603050405020304" pitchFamily="18" charset="0"/>
                          <a:cs typeface="Times New Roman" panose="02020603050405020304" pitchFamily="18" charset="0"/>
                        </a:rPr>
                        <a:t> Wrap-Up Meeting</a:t>
                      </a:r>
                      <a:endParaRPr lang="en-US" sz="20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000" b="0" baseline="0" dirty="0" smtClean="0">
                          <a:effectLst/>
                          <a:latin typeface="Times New Roman" panose="02020603050405020304" pitchFamily="18" charset="0"/>
                          <a:cs typeface="Times New Roman" panose="02020603050405020304" pitchFamily="18" charset="0"/>
                        </a:rPr>
                        <a:t>Summer</a:t>
                      </a:r>
                      <a:r>
                        <a:rPr lang="en-US" sz="2000" b="0" dirty="0" smtClean="0">
                          <a:effectLst/>
                          <a:latin typeface="Times New Roman" panose="02020603050405020304" pitchFamily="18" charset="0"/>
                          <a:cs typeface="Times New Roman" panose="02020603050405020304" pitchFamily="18" charset="0"/>
                        </a:rPr>
                        <a:t> 2021</a:t>
                      </a:r>
                      <a:endParaRPr lang="en-US" sz="20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6554063"/>
                  </a:ext>
                </a:extLst>
              </a:tr>
            </a:tbl>
          </a:graphicData>
        </a:graphic>
      </p:graphicFrame>
    </p:spTree>
    <p:extLst>
      <p:ext uri="{BB962C8B-B14F-4D97-AF65-F5344CB8AC3E}">
        <p14:creationId xmlns:p14="http://schemas.microsoft.com/office/powerpoint/2010/main" val="567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ppt_x</p:attrName>
                                        </p:attrNameLst>
                                      </p:cBhvr>
                                      <p:tavLst>
                                        <p:tav tm="0">
                                          <p:val>
                                            <p:strVal val="#ppt_x"/>
                                          </p:val>
                                        </p:tav>
                                        <p:tav tm="100000">
                                          <p:val>
                                            <p:strVal val="#ppt_x"/>
                                          </p:val>
                                        </p:tav>
                                      </p:tavLst>
                                    </p:anim>
                                    <p:anim calcmode="lin" valueType="num">
                                      <p:cBhvr>
                                        <p:cTn id="1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897863"/>
          </a:xfrm>
        </p:spPr>
        <p:txBody>
          <a:bodyPr>
            <a:normAutofit/>
          </a:bodyPr>
          <a:lstStyle/>
          <a:p>
            <a:r>
              <a:rPr lang="en-US" sz="4800" dirty="0" smtClean="0">
                <a:latin typeface="Constantia" panose="02030602050306030303" pitchFamily="18" charset="0"/>
              </a:rPr>
              <a:t>Questions?</a:t>
            </a:r>
            <a:endParaRPr lang="en-US" sz="4800" dirty="0">
              <a:latin typeface="Constantia" panose="02030602050306030303" pitchFamily="18" charset="0"/>
            </a:endParaRPr>
          </a:p>
        </p:txBody>
      </p:sp>
    </p:spTree>
    <p:extLst>
      <p:ext uri="{BB962C8B-B14F-4D97-AF65-F5344CB8AC3E}">
        <p14:creationId xmlns:p14="http://schemas.microsoft.com/office/powerpoint/2010/main" val="9902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63" y="475861"/>
            <a:ext cx="11448662" cy="1895157"/>
          </a:xfrm>
        </p:spPr>
        <p:txBody>
          <a:bodyPr>
            <a:normAutofit/>
          </a:bodyPr>
          <a:lstStyle/>
          <a:p>
            <a:r>
              <a:rPr lang="en-US" sz="4400" cap="none" dirty="0" smtClean="0">
                <a:latin typeface="Constantia" panose="02030602050306030303" pitchFamily="18" charset="0"/>
              </a:rPr>
              <a:t>Written Feedback From Village Residents</a:t>
            </a:r>
            <a:br>
              <a:rPr lang="en-US" sz="4400" cap="none" dirty="0" smtClean="0">
                <a:latin typeface="Constantia" panose="02030602050306030303" pitchFamily="18" charset="0"/>
              </a:rPr>
            </a:br>
            <a:r>
              <a:rPr lang="en-US" sz="4400" cap="none" dirty="0" smtClean="0">
                <a:latin typeface="Constantia" panose="02030602050306030303" pitchFamily="18" charset="0"/>
              </a:rPr>
              <a:t/>
            </a:r>
            <a:br>
              <a:rPr lang="en-US" sz="4400" cap="none" dirty="0" smtClean="0">
                <a:latin typeface="Constantia" panose="02030602050306030303" pitchFamily="18" charset="0"/>
              </a:rPr>
            </a:br>
            <a:r>
              <a:rPr lang="en-US" sz="4000" cap="none" dirty="0" smtClean="0">
                <a:latin typeface="Constantia" panose="02030602050306030303" pitchFamily="18" charset="0"/>
              </a:rPr>
              <a:t>Please return by July 10</a:t>
            </a:r>
            <a:r>
              <a:rPr lang="en-US" sz="4000" cap="none" baseline="30000" dirty="0" smtClean="0">
                <a:latin typeface="Constantia" panose="02030602050306030303" pitchFamily="18" charset="0"/>
              </a:rPr>
              <a:t>th</a:t>
            </a:r>
            <a:endParaRPr lang="en-US" sz="4000" cap="none" dirty="0">
              <a:latin typeface="Constantia" panose="02030602050306030303" pitchFamily="18" charset="0"/>
            </a:endParaRPr>
          </a:p>
        </p:txBody>
      </p:sp>
      <p:sp>
        <p:nvSpPr>
          <p:cNvPr id="3" name="Text Placeholder 2"/>
          <p:cNvSpPr>
            <a:spLocks noGrp="1"/>
          </p:cNvSpPr>
          <p:nvPr>
            <p:ph type="body" idx="1"/>
          </p:nvPr>
        </p:nvSpPr>
        <p:spPr>
          <a:xfrm>
            <a:off x="913773" y="2711015"/>
            <a:ext cx="5106028" cy="679994"/>
          </a:xfrm>
        </p:spPr>
        <p:txBody>
          <a:bodyPr/>
          <a:lstStyle/>
          <a:p>
            <a:pPr algn="ctr"/>
            <a:r>
              <a:rPr lang="en-US" sz="3600" cap="none" dirty="0" smtClean="0">
                <a:latin typeface="Times New Roman" panose="02020603050405020304" pitchFamily="18" charset="0"/>
                <a:cs typeface="Times New Roman" panose="02020603050405020304" pitchFamily="18" charset="0"/>
              </a:rPr>
              <a:t>Village of </a:t>
            </a:r>
            <a:r>
              <a:rPr lang="en-US" sz="3600" cap="none" dirty="0" err="1" smtClean="0">
                <a:latin typeface="Times New Roman" panose="02020603050405020304" pitchFamily="18" charset="0"/>
                <a:cs typeface="Times New Roman" panose="02020603050405020304" pitchFamily="18" charset="0"/>
              </a:rPr>
              <a:t>Harrod</a:t>
            </a:r>
            <a:endParaRPr lang="en-US" sz="3600" cap="none"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913774" y="3638939"/>
            <a:ext cx="5106027" cy="2152260"/>
          </a:xfrm>
        </p:spPr>
        <p:txBody>
          <a:bodyPr>
            <a:normAutofit fontScale="25000" lnSpcReduction="20000"/>
          </a:bodyPr>
          <a:lstStyle/>
          <a:p>
            <a:pPr marL="0" indent="0" algn="ctr">
              <a:buNone/>
            </a:pPr>
            <a:endParaRPr lang="en-US" sz="10400" cap="none" dirty="0" smtClean="0">
              <a:latin typeface="Times New Roman" panose="02020603050405020304" pitchFamily="18" charset="0"/>
              <a:cs typeface="Times New Roman" panose="02020603050405020304" pitchFamily="18" charset="0"/>
            </a:endParaRPr>
          </a:p>
          <a:p>
            <a:pPr marL="0" indent="0" algn="ctr">
              <a:buNone/>
            </a:pPr>
            <a:r>
              <a:rPr lang="en-US" sz="10400" u="sng" cap="none" dirty="0" smtClean="0">
                <a:latin typeface="Times New Roman" panose="02020603050405020304" pitchFamily="18" charset="0"/>
                <a:cs typeface="Times New Roman" panose="02020603050405020304" pitchFamily="18" charset="0"/>
                <a:hlinkClick r:id="rId3"/>
              </a:rPr>
              <a:t>HarrodVillage@gmail.com</a:t>
            </a:r>
            <a:endParaRPr lang="en-US" sz="10400" u="sng" cap="none" dirty="0" smtClean="0">
              <a:latin typeface="Times New Roman" panose="02020603050405020304" pitchFamily="18" charset="0"/>
              <a:cs typeface="Times New Roman" panose="02020603050405020304" pitchFamily="18" charset="0"/>
            </a:endParaRPr>
          </a:p>
          <a:p>
            <a:pPr marL="0" indent="0" algn="ctr">
              <a:buNone/>
            </a:pPr>
            <a:r>
              <a:rPr lang="en-US" sz="10400" cap="none" dirty="0" smtClean="0">
                <a:latin typeface="Times New Roman" panose="02020603050405020304" pitchFamily="18" charset="0"/>
                <a:cs typeface="Times New Roman" panose="02020603050405020304" pitchFamily="18" charset="0"/>
              </a:rPr>
              <a:t>or</a:t>
            </a:r>
          </a:p>
          <a:p>
            <a:pPr marL="0" indent="0" algn="ctr">
              <a:buNone/>
            </a:pPr>
            <a:r>
              <a:rPr lang="en-US" sz="10400" cap="none" dirty="0" smtClean="0">
                <a:latin typeface="Times New Roman" panose="02020603050405020304" pitchFamily="18" charset="0"/>
                <a:cs typeface="Times New Roman" panose="02020603050405020304" pitchFamily="18" charset="0"/>
              </a:rPr>
              <a:t>Sewer Drop Box</a:t>
            </a:r>
          </a:p>
          <a:p>
            <a:pPr marL="0" indent="0" algn="ctr">
              <a:buNone/>
            </a:pPr>
            <a:r>
              <a:rPr lang="en-US" sz="3700" cap="none" dirty="0" smtClean="0">
                <a:latin typeface="Times New Roman" panose="02020603050405020304" pitchFamily="18" charset="0"/>
                <a:cs typeface="Times New Roman" panose="02020603050405020304" pitchFamily="18" charset="0"/>
              </a:rPr>
              <a:t>	</a:t>
            </a:r>
            <a:endParaRPr lang="en-US" sz="3700" cap="none"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6172199" y="2712057"/>
            <a:ext cx="5106028" cy="679994"/>
          </a:xfrm>
        </p:spPr>
        <p:txBody>
          <a:bodyPr/>
          <a:lstStyle/>
          <a:p>
            <a:pPr algn="ctr"/>
            <a:r>
              <a:rPr lang="en-US" sz="3600" cap="none" dirty="0" smtClean="0">
                <a:latin typeface="Times New Roman" panose="02020603050405020304" pitchFamily="18" charset="0"/>
                <a:cs typeface="Times New Roman" panose="02020603050405020304" pitchFamily="18" charset="0"/>
              </a:rPr>
              <a:t>Village of Lafayette</a:t>
            </a:r>
            <a:endParaRPr lang="en-US" sz="3600" cap="none"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4"/>
          </p:nvPr>
        </p:nvSpPr>
        <p:spPr>
          <a:xfrm>
            <a:off x="6267061" y="3638939"/>
            <a:ext cx="5105401" cy="2152260"/>
          </a:xfrm>
        </p:spPr>
        <p:txBody>
          <a:bodyPr>
            <a:normAutofit fontScale="92500" lnSpcReduction="20000"/>
          </a:bodyPr>
          <a:lstStyle/>
          <a:p>
            <a:pPr marL="0" indent="0" algn="ctr">
              <a:buNone/>
            </a:pPr>
            <a:endParaRPr lang="en-US" sz="2800" cap="none" dirty="0" smtClean="0">
              <a:latin typeface="Times New Roman" panose="02020603050405020304" pitchFamily="18" charset="0"/>
              <a:cs typeface="Times New Roman" panose="02020603050405020304" pitchFamily="18" charset="0"/>
              <a:hlinkClick r:id="rId4"/>
            </a:endParaRPr>
          </a:p>
          <a:p>
            <a:pPr marL="0" indent="0" algn="ctr">
              <a:buNone/>
            </a:pPr>
            <a:r>
              <a:rPr lang="en-US" sz="2800" cap="none" dirty="0" smtClean="0">
                <a:latin typeface="Times New Roman" panose="02020603050405020304" pitchFamily="18" charset="0"/>
                <a:cs typeface="Times New Roman" panose="02020603050405020304" pitchFamily="18" charset="0"/>
                <a:hlinkClick r:id="rId4"/>
              </a:rPr>
              <a:t>villageoflafayette@yahoo.com</a:t>
            </a:r>
            <a:endParaRPr lang="en-US" sz="2800" cap="none" dirty="0" smtClean="0">
              <a:latin typeface="Times New Roman" panose="02020603050405020304" pitchFamily="18" charset="0"/>
              <a:cs typeface="Times New Roman" panose="02020603050405020304" pitchFamily="18" charset="0"/>
            </a:endParaRPr>
          </a:p>
          <a:p>
            <a:pPr marL="0" indent="0" algn="ctr">
              <a:buNone/>
            </a:pPr>
            <a:r>
              <a:rPr lang="en-US" sz="2800" cap="none" dirty="0" smtClean="0">
                <a:latin typeface="Times New Roman" panose="02020603050405020304" pitchFamily="18" charset="0"/>
                <a:cs typeface="Times New Roman" panose="02020603050405020304" pitchFamily="18" charset="0"/>
              </a:rPr>
              <a:t>or</a:t>
            </a:r>
          </a:p>
          <a:p>
            <a:pPr marL="0" indent="0" algn="ctr">
              <a:buNone/>
            </a:pPr>
            <a:r>
              <a:rPr lang="en-US" sz="2800" cap="none" dirty="0" smtClean="0">
                <a:latin typeface="Times New Roman" panose="02020603050405020304" pitchFamily="18" charset="0"/>
                <a:cs typeface="Times New Roman" panose="02020603050405020304" pitchFamily="18" charset="0"/>
              </a:rPr>
              <a:t>Sewer Drop Box</a:t>
            </a: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1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anim calcmode="lin" valueType="num">
                                      <p:cBhvr>
                                        <p:cTn id="18"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anim calcmode="lin" valueType="num">
                                      <p:cBhvr>
                                        <p:cTn id="2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2000"/>
                                        <p:tgtEl>
                                          <p:spTgt spid="4">
                                            <p:txEl>
                                              <p:pRg st="1" end="1"/>
                                            </p:txEl>
                                          </p:spTgt>
                                        </p:tgtEl>
                                      </p:cBhvr>
                                    </p:animEffect>
                                    <p:anim calcmode="lin" valueType="num">
                                      <p:cBhvr>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2000" fill="hold"/>
                                        <p:tgtEl>
                                          <p:spTgt spid="4">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anim calcmode="lin" valueType="num">
                                      <p:cBhvr>
                                        <p:cTn id="33"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2000"/>
                                        <p:tgtEl>
                                          <p:spTgt spid="5">
                                            <p:txEl>
                                              <p:pRg st="0" end="0"/>
                                            </p:txEl>
                                          </p:spTgt>
                                        </p:tgtEl>
                                      </p:cBhvr>
                                    </p:animEffect>
                                    <p:anim calcmode="lin" valueType="num">
                                      <p:cBhvr>
                                        <p:cTn id="40"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200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2000"/>
                                        <p:tgtEl>
                                          <p:spTgt spid="6">
                                            <p:txEl>
                                              <p:pRg st="1" end="1"/>
                                            </p:txEl>
                                          </p:spTgt>
                                        </p:tgtEl>
                                      </p:cBhvr>
                                    </p:animEffect>
                                    <p:anim calcmode="lin" valueType="num">
                                      <p:cBhvr>
                                        <p:cTn id="45"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6" dur="2000" fill="hold"/>
                                        <p:tgtEl>
                                          <p:spTgt spid="6">
                                            <p:txEl>
                                              <p:pRg st="1" end="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2000"/>
                                        <p:tgtEl>
                                          <p:spTgt spid="6">
                                            <p:txEl>
                                              <p:pRg st="2" end="2"/>
                                            </p:txEl>
                                          </p:spTgt>
                                        </p:tgtEl>
                                      </p:cBhvr>
                                    </p:animEffect>
                                    <p:anim calcmode="lin" valueType="num">
                                      <p:cBhvr>
                                        <p:cTn id="50"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2000" fill="hold"/>
                                        <p:tgtEl>
                                          <p:spTgt spid="6">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2000"/>
                                        <p:tgtEl>
                                          <p:spTgt spid="6">
                                            <p:txEl>
                                              <p:pRg st="3" end="3"/>
                                            </p:txEl>
                                          </p:spTgt>
                                        </p:tgtEl>
                                      </p:cBhvr>
                                    </p:animEffect>
                                    <p:anim calcmode="lin" valueType="num">
                                      <p:cBhvr>
                                        <p:cTn id="5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2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90946"/>
            <a:ext cx="10364451" cy="1138844"/>
          </a:xfrm>
        </p:spPr>
        <p:txBody>
          <a:bodyPr/>
          <a:lstStyle/>
          <a:p>
            <a:r>
              <a:rPr lang="en-US" dirty="0" smtClean="0">
                <a:latin typeface="Times New Roman" panose="02020603050405020304" pitchFamily="18" charset="0"/>
                <a:cs typeface="Times New Roman" panose="02020603050405020304" pitchFamily="18" charset="0"/>
              </a:rPr>
              <a:t>Meeting overview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546168"/>
            <a:ext cx="10363826" cy="4245032"/>
          </a:xfrm>
        </p:spPr>
        <p:txBody>
          <a:bodyPr>
            <a:normAutofit lnSpcReduction="10000"/>
          </a:bodyPr>
          <a:lstStyle/>
          <a:p>
            <a:pPr marL="609600" indent="-609600">
              <a:buFont typeface="+mj-lt"/>
              <a:buAutoNum type="arabicPeriod"/>
            </a:pPr>
            <a:r>
              <a:rPr lang="en-US" b="1" i="1" cap="none" dirty="0">
                <a:latin typeface="Times New Roman" pitchFamily="18" charset="0"/>
              </a:rPr>
              <a:t>Meeting Objective</a:t>
            </a:r>
          </a:p>
          <a:p>
            <a:pPr marL="609600" indent="-609600">
              <a:buClr>
                <a:schemeClr val="tx1"/>
              </a:buClr>
              <a:buSzTx/>
              <a:buFont typeface="+mj-lt"/>
              <a:buAutoNum type="arabicPeriod"/>
            </a:pPr>
            <a:r>
              <a:rPr lang="en-US" b="1" i="1" cap="none" dirty="0" smtClean="0">
                <a:latin typeface="Times New Roman" pitchFamily="18" charset="0"/>
              </a:rPr>
              <a:t>Overview of the Allen </a:t>
            </a:r>
            <a:r>
              <a:rPr lang="en-US" b="1" i="1" cap="none" dirty="0">
                <a:latin typeface="Times New Roman" pitchFamily="18" charset="0"/>
              </a:rPr>
              <a:t>W</a:t>
            </a:r>
            <a:r>
              <a:rPr lang="en-US" b="1" i="1" cap="none" dirty="0" smtClean="0">
                <a:latin typeface="Times New Roman" pitchFamily="18" charset="0"/>
              </a:rPr>
              <a:t>ater District</a:t>
            </a:r>
          </a:p>
          <a:p>
            <a:pPr marL="609600" indent="-609600">
              <a:buClr>
                <a:schemeClr val="tx1"/>
              </a:buClr>
              <a:buSzTx/>
              <a:buFont typeface="+mj-lt"/>
              <a:buAutoNum type="arabicPeriod"/>
            </a:pPr>
            <a:r>
              <a:rPr lang="en-US" b="1" i="1" cap="none" dirty="0" smtClean="0">
                <a:latin typeface="Times New Roman" pitchFamily="18" charset="0"/>
              </a:rPr>
              <a:t>Benefits of Public Water</a:t>
            </a:r>
          </a:p>
          <a:p>
            <a:pPr marL="609600" indent="-609600">
              <a:buClr>
                <a:schemeClr val="tx1"/>
              </a:buClr>
              <a:buSzTx/>
              <a:buFont typeface="+mj-lt"/>
              <a:buAutoNum type="arabicPeriod"/>
            </a:pPr>
            <a:r>
              <a:rPr lang="en-US" b="1" i="1" cap="none" dirty="0" smtClean="0">
                <a:latin typeface="Times New Roman" pitchFamily="18" charset="0"/>
              </a:rPr>
              <a:t>History of the Project</a:t>
            </a:r>
          </a:p>
          <a:p>
            <a:pPr marL="609600" indent="-609600">
              <a:buClr>
                <a:schemeClr val="tx1"/>
              </a:buClr>
              <a:buSzTx/>
              <a:buFont typeface="+mj-lt"/>
              <a:buAutoNum type="arabicPeriod"/>
            </a:pPr>
            <a:r>
              <a:rPr lang="en-US" b="1" i="1" cap="none" dirty="0" smtClean="0">
                <a:latin typeface="Times New Roman" pitchFamily="18" charset="0"/>
              </a:rPr>
              <a:t>Proposed Waterline Layout </a:t>
            </a:r>
          </a:p>
          <a:p>
            <a:pPr marL="609600" indent="-609600">
              <a:buClr>
                <a:schemeClr val="tx1"/>
              </a:buClr>
              <a:buSzTx/>
              <a:buFont typeface="+mj-lt"/>
              <a:buAutoNum type="arabicPeriod"/>
            </a:pPr>
            <a:r>
              <a:rPr lang="en-US" b="1" i="1" cap="none" dirty="0">
                <a:latin typeface="Times New Roman" pitchFamily="18" charset="0"/>
              </a:rPr>
              <a:t>Use and Source </a:t>
            </a:r>
            <a:r>
              <a:rPr lang="en-US" b="1" i="1" cap="none" dirty="0" smtClean="0">
                <a:latin typeface="Times New Roman" pitchFamily="18" charset="0"/>
              </a:rPr>
              <a:t>of Funding</a:t>
            </a:r>
          </a:p>
          <a:p>
            <a:pPr marL="609600" indent="-609600">
              <a:buClr>
                <a:schemeClr val="tx1"/>
              </a:buClr>
              <a:buSzTx/>
              <a:buFont typeface="+mj-lt"/>
              <a:buAutoNum type="arabicPeriod"/>
            </a:pPr>
            <a:r>
              <a:rPr lang="en-US" b="1" i="1" cap="none" dirty="0" smtClean="0">
                <a:latin typeface="Times New Roman" pitchFamily="18" charset="0"/>
              </a:rPr>
              <a:t>Cost to </a:t>
            </a:r>
            <a:r>
              <a:rPr lang="en-US" b="1" i="1" cap="none" dirty="0">
                <a:latin typeface="Times New Roman" pitchFamily="18" charset="0"/>
              </a:rPr>
              <a:t>P</a:t>
            </a:r>
            <a:r>
              <a:rPr lang="en-US" b="1" i="1" cap="none" dirty="0" smtClean="0">
                <a:latin typeface="Times New Roman" pitchFamily="18" charset="0"/>
              </a:rPr>
              <a:t>roperty Owners</a:t>
            </a:r>
          </a:p>
          <a:p>
            <a:pPr marL="609600" indent="-609600">
              <a:buClr>
                <a:schemeClr val="tx1"/>
              </a:buClr>
              <a:buSzTx/>
              <a:buFont typeface="+mj-lt"/>
              <a:buAutoNum type="arabicPeriod"/>
            </a:pPr>
            <a:r>
              <a:rPr lang="en-US" b="1" i="1" cap="none" dirty="0" smtClean="0">
                <a:latin typeface="Times New Roman" pitchFamily="18" charset="0"/>
              </a:rPr>
              <a:t>Tentative Project </a:t>
            </a:r>
            <a:r>
              <a:rPr lang="en-US" b="1" i="1" cap="none" dirty="0">
                <a:latin typeface="Times New Roman" pitchFamily="18" charset="0"/>
              </a:rPr>
              <a:t>S</a:t>
            </a:r>
            <a:r>
              <a:rPr lang="en-US" b="1" i="1" cap="none" dirty="0" smtClean="0">
                <a:latin typeface="Times New Roman" pitchFamily="18" charset="0"/>
              </a:rPr>
              <a:t>chedule</a:t>
            </a:r>
          </a:p>
          <a:p>
            <a:pPr marL="609600" indent="-609600">
              <a:buClr>
                <a:schemeClr val="tx1"/>
              </a:buClr>
              <a:buSzTx/>
              <a:buFont typeface="+mj-lt"/>
              <a:buAutoNum type="arabicPeriod"/>
            </a:pPr>
            <a:r>
              <a:rPr lang="en-US" b="1" i="1" cap="none" dirty="0" smtClean="0">
                <a:latin typeface="Times New Roman" pitchFamily="18" charset="0"/>
              </a:rPr>
              <a:t>Questions</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2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34911"/>
            <a:ext cx="10364452" cy="1139253"/>
          </a:xfrm>
        </p:spPr>
        <p:txBody>
          <a:bodyPr>
            <a:normAutofit/>
          </a:bodyPr>
          <a:lstStyle/>
          <a:p>
            <a:pPr algn="l"/>
            <a:r>
              <a:rPr lang="en-US" sz="4000" u="sng" cap="none" dirty="0" smtClean="0">
                <a:latin typeface="Constantia" panose="02030602050306030303" pitchFamily="18" charset="0"/>
              </a:rPr>
              <a:t>1. Meeting Objective</a:t>
            </a:r>
            <a:endParaRPr lang="en-US" sz="4000" cap="none" dirty="0">
              <a:latin typeface="Constantia" panose="02030602050306030303" pitchFamily="18" charset="0"/>
            </a:endParaRPr>
          </a:p>
        </p:txBody>
      </p:sp>
      <p:sp>
        <p:nvSpPr>
          <p:cNvPr id="3" name="Content Placeholder 2"/>
          <p:cNvSpPr>
            <a:spLocks noGrp="1"/>
          </p:cNvSpPr>
          <p:nvPr>
            <p:ph sz="quarter" idx="13"/>
          </p:nvPr>
        </p:nvSpPr>
        <p:spPr>
          <a:xfrm>
            <a:off x="913774" y="1487978"/>
            <a:ext cx="10233593" cy="4355869"/>
          </a:xfrm>
        </p:spPr>
        <p:txBody>
          <a:bodyPr>
            <a:normAutofit fontScale="85000" lnSpcReduction="10000"/>
          </a:bodyPr>
          <a:lstStyle/>
          <a:p>
            <a:r>
              <a:rPr lang="en-US" sz="3100" cap="none" dirty="0" smtClean="0">
                <a:latin typeface="Times New Roman" panose="02020603050405020304" pitchFamily="18" charset="0"/>
                <a:cs typeface="Times New Roman" panose="02020603050405020304" pitchFamily="18" charset="0"/>
              </a:rPr>
              <a:t>Tonight’s meeting objective is to present information to property owners regarding the proposed </a:t>
            </a:r>
            <a:r>
              <a:rPr lang="en-US" sz="3100" cap="none" dirty="0">
                <a:latin typeface="Times New Roman" panose="02020603050405020304" pitchFamily="18" charset="0"/>
                <a:cs typeface="Times New Roman" panose="02020603050405020304" pitchFamily="18" charset="0"/>
              </a:rPr>
              <a:t>waterline layout, project costs </a:t>
            </a:r>
            <a:r>
              <a:rPr lang="en-US" sz="3100" cap="none" dirty="0" smtClean="0">
                <a:latin typeface="Times New Roman" panose="02020603050405020304" pitchFamily="18" charset="0"/>
                <a:cs typeface="Times New Roman" panose="02020603050405020304" pitchFamily="18" charset="0"/>
              </a:rPr>
              <a:t>and timelines.</a:t>
            </a:r>
          </a:p>
          <a:p>
            <a:pPr marL="0" indent="0">
              <a:buNone/>
            </a:pPr>
            <a:endParaRPr lang="en-US" sz="3100" cap="none" dirty="0" smtClean="0">
              <a:latin typeface="Times New Roman" panose="02020603050405020304" pitchFamily="18" charset="0"/>
              <a:cs typeface="Times New Roman" panose="02020603050405020304" pitchFamily="18" charset="0"/>
            </a:endParaRPr>
          </a:p>
          <a:p>
            <a:r>
              <a:rPr lang="en-US" sz="3100" cap="none" dirty="0" smtClean="0">
                <a:latin typeface="Times New Roman" panose="02020603050405020304" pitchFamily="18" charset="0"/>
                <a:cs typeface="Times New Roman" panose="02020603050405020304" pitchFamily="18" charset="0"/>
              </a:rPr>
              <a:t>Answer questions from the public and address concerns.</a:t>
            </a:r>
            <a:endParaRPr lang="en-US" sz="3100" cap="none" dirty="0">
              <a:latin typeface="Times New Roman" panose="02020603050405020304" pitchFamily="18" charset="0"/>
              <a:cs typeface="Times New Roman" panose="02020603050405020304" pitchFamily="18" charset="0"/>
            </a:endParaRPr>
          </a:p>
          <a:p>
            <a:endParaRPr lang="en-US" sz="3100" cap="none" dirty="0" smtClean="0">
              <a:latin typeface="Times New Roman" panose="02020603050405020304" pitchFamily="18" charset="0"/>
              <a:cs typeface="Times New Roman" panose="02020603050405020304" pitchFamily="18" charset="0"/>
            </a:endParaRPr>
          </a:p>
          <a:p>
            <a:r>
              <a:rPr lang="en-US" sz="3100" cap="none" dirty="0" smtClean="0">
                <a:latin typeface="Times New Roman" panose="02020603050405020304" pitchFamily="18" charset="0"/>
                <a:cs typeface="Times New Roman" panose="02020603050405020304" pitchFamily="18" charset="0"/>
              </a:rPr>
              <a:t>At the conclusion of tonight’s meeting, the Villages will be asked to make a decision on whether they would like to proceed with the waterline project by passing ordinances at their next Council Meetings.</a:t>
            </a:r>
          </a:p>
          <a:p>
            <a:pPr marL="0" indent="0">
              <a:buNone/>
            </a:pPr>
            <a:endParaRPr lang="en-US" dirty="0"/>
          </a:p>
        </p:txBody>
      </p:sp>
    </p:spTree>
    <p:extLst>
      <p:ext uri="{BB962C8B-B14F-4D97-AF65-F5344CB8AC3E}">
        <p14:creationId xmlns:p14="http://schemas.microsoft.com/office/powerpoint/2010/main" val="12860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3" y="111968"/>
            <a:ext cx="10942324" cy="877078"/>
          </a:xfrm>
        </p:spPr>
        <p:txBody>
          <a:bodyPr/>
          <a:lstStyle/>
          <a:p>
            <a:pPr algn="l"/>
            <a:r>
              <a:rPr lang="en-US" cap="none" dirty="0" smtClean="0">
                <a:latin typeface="Constantia" panose="02030602050306030303" pitchFamily="18" charset="0"/>
              </a:rPr>
              <a:t>    </a:t>
            </a:r>
            <a:r>
              <a:rPr lang="en-US" u="sng" cap="none" dirty="0">
                <a:latin typeface="Constantia" panose="02030602050306030303" pitchFamily="18" charset="0"/>
              </a:rPr>
              <a:t>2</a:t>
            </a:r>
            <a:r>
              <a:rPr lang="en-US" u="sng" cap="none" dirty="0" smtClean="0">
                <a:latin typeface="Constantia" panose="02030602050306030303" pitchFamily="18" charset="0"/>
              </a:rPr>
              <a:t>. Overview of the </a:t>
            </a:r>
            <a:r>
              <a:rPr lang="en-US" u="sng" cap="none" dirty="0">
                <a:latin typeface="Constantia" panose="02030602050306030303" pitchFamily="18" charset="0"/>
              </a:rPr>
              <a:t>A</a:t>
            </a:r>
            <a:r>
              <a:rPr lang="en-US" u="sng" cap="none" dirty="0" smtClean="0">
                <a:latin typeface="Constantia" panose="02030602050306030303" pitchFamily="18" charset="0"/>
              </a:rPr>
              <a:t>llen </a:t>
            </a:r>
            <a:r>
              <a:rPr lang="en-US" u="sng" cap="none" dirty="0">
                <a:latin typeface="Constantia" panose="02030602050306030303" pitchFamily="18" charset="0"/>
              </a:rPr>
              <a:t>W</a:t>
            </a:r>
            <a:r>
              <a:rPr lang="en-US" u="sng" cap="none" dirty="0" smtClean="0">
                <a:latin typeface="Constantia" panose="02030602050306030303" pitchFamily="18" charset="0"/>
              </a:rPr>
              <a:t>ater </a:t>
            </a:r>
            <a:r>
              <a:rPr lang="en-US" u="sng" cap="none" dirty="0">
                <a:latin typeface="Constantia" panose="02030602050306030303" pitchFamily="18" charset="0"/>
              </a:rPr>
              <a:t>D</a:t>
            </a:r>
            <a:r>
              <a:rPr lang="en-US" u="sng" cap="none" dirty="0" smtClean="0">
                <a:latin typeface="Constantia" panose="02030602050306030303" pitchFamily="18" charset="0"/>
              </a:rPr>
              <a:t>istrict</a:t>
            </a:r>
            <a:endParaRPr lang="en-US" cap="none" dirty="0">
              <a:latin typeface="Constantia" panose="02030602050306030303" pitchFamily="18" charset="0"/>
            </a:endParaRPr>
          </a:p>
        </p:txBody>
      </p:sp>
      <p:sp>
        <p:nvSpPr>
          <p:cNvPr id="3" name="Content Placeholder 2"/>
          <p:cNvSpPr>
            <a:spLocks noGrp="1"/>
          </p:cNvSpPr>
          <p:nvPr>
            <p:ph sz="quarter" idx="13"/>
          </p:nvPr>
        </p:nvSpPr>
        <p:spPr>
          <a:xfrm>
            <a:off x="578498" y="1119673"/>
            <a:ext cx="11000792" cy="5430418"/>
          </a:xfrm>
        </p:spPr>
        <p:txBody>
          <a:bodyPr>
            <a:normAutofit fontScale="92500"/>
          </a:bodyPr>
          <a:lstStyle/>
          <a:p>
            <a:pPr marL="0" indent="0">
              <a:buNone/>
            </a:pPr>
            <a:r>
              <a:rPr lang="en-US" sz="2100" b="1" cap="none" dirty="0" smtClean="0">
                <a:latin typeface="Times New Roman" pitchFamily="18" charset="0"/>
                <a:cs typeface="Times New Roman" pitchFamily="18" charset="0"/>
              </a:rPr>
              <a:t>Allen Water District: </a:t>
            </a:r>
            <a:r>
              <a:rPr lang="en-US" sz="2100" cap="none" dirty="0" smtClean="0">
                <a:latin typeface="Times New Roman" pitchFamily="18" charset="0"/>
                <a:cs typeface="Times New Roman" pitchFamily="18" charset="0"/>
              </a:rPr>
              <a:t>A regional water district formed under </a:t>
            </a:r>
            <a:r>
              <a:rPr lang="en-US" sz="2100" cap="none" dirty="0">
                <a:latin typeface="Times New Roman" pitchFamily="18" charset="0"/>
                <a:cs typeface="Times New Roman" pitchFamily="18" charset="0"/>
              </a:rPr>
              <a:t>O</a:t>
            </a:r>
            <a:r>
              <a:rPr lang="en-US" sz="2100" cap="none" dirty="0" smtClean="0">
                <a:latin typeface="Times New Roman" pitchFamily="18" charset="0"/>
                <a:cs typeface="Times New Roman" pitchFamily="18" charset="0"/>
              </a:rPr>
              <a:t>hio </a:t>
            </a:r>
            <a:r>
              <a:rPr lang="en-US" sz="2100" cap="none" dirty="0">
                <a:latin typeface="Times New Roman" pitchFamily="18" charset="0"/>
                <a:cs typeface="Times New Roman" pitchFamily="18" charset="0"/>
              </a:rPr>
              <a:t>R</a:t>
            </a:r>
            <a:r>
              <a:rPr lang="en-US" sz="2100" cap="none" dirty="0" smtClean="0">
                <a:latin typeface="Times New Roman" pitchFamily="18" charset="0"/>
                <a:cs typeface="Times New Roman" pitchFamily="18" charset="0"/>
              </a:rPr>
              <a:t>evised Code Section 6119, and as such, is a political subdivision of the State of Ohio.  The District was formed on March 9, 1989 at the request and petition of four townships: American, Bath, Perry and </a:t>
            </a:r>
            <a:r>
              <a:rPr lang="en-US" sz="2100" cap="none" dirty="0">
                <a:latin typeface="Times New Roman" pitchFamily="18" charset="0"/>
                <a:cs typeface="Times New Roman" pitchFamily="18" charset="0"/>
              </a:rPr>
              <a:t>S</a:t>
            </a:r>
            <a:r>
              <a:rPr lang="en-US" sz="2100" cap="none" dirty="0" smtClean="0">
                <a:latin typeface="Times New Roman" pitchFamily="18" charset="0"/>
                <a:cs typeface="Times New Roman" pitchFamily="18" charset="0"/>
              </a:rPr>
              <a:t>hawnee. Since the District’s formation, it has expanded its responsibilities to the balance of the 8 Townships through an agreement between the Board of County Commissioners and the District.</a:t>
            </a:r>
          </a:p>
          <a:p>
            <a:pPr marL="0" indent="0">
              <a:buNone/>
            </a:pPr>
            <a:endParaRPr lang="en-US" sz="2100" cap="none" dirty="0" smtClean="0">
              <a:latin typeface="Times New Roman" pitchFamily="18" charset="0"/>
              <a:cs typeface="Times New Roman" pitchFamily="18" charset="0"/>
            </a:endParaRPr>
          </a:p>
          <a:p>
            <a:pPr marL="0" indent="0">
              <a:buNone/>
            </a:pPr>
            <a:r>
              <a:rPr lang="en-US" sz="2100" b="1" cap="none" dirty="0" smtClean="0">
                <a:latin typeface="Times New Roman" pitchFamily="18" charset="0"/>
                <a:cs typeface="Times New Roman" pitchFamily="18" charset="0"/>
              </a:rPr>
              <a:t>Mission statement:  </a:t>
            </a:r>
            <a:r>
              <a:rPr lang="en-US" sz="2100" cap="none" dirty="0" smtClean="0">
                <a:latin typeface="Times New Roman" pitchFamily="18" charset="0"/>
                <a:cs typeface="Times New Roman" pitchFamily="18" charset="0"/>
              </a:rPr>
              <a:t>The </a:t>
            </a:r>
            <a:r>
              <a:rPr lang="en-US" sz="2100" cap="none" dirty="0">
                <a:latin typeface="Times New Roman" pitchFamily="18" charset="0"/>
                <a:cs typeface="Times New Roman" pitchFamily="18" charset="0"/>
              </a:rPr>
              <a:t>B</a:t>
            </a:r>
            <a:r>
              <a:rPr lang="en-US" sz="2100" cap="none" dirty="0" smtClean="0">
                <a:latin typeface="Times New Roman" pitchFamily="18" charset="0"/>
                <a:cs typeface="Times New Roman" pitchFamily="18" charset="0"/>
              </a:rPr>
              <a:t>oard of Trustees of the Allen </a:t>
            </a:r>
            <a:r>
              <a:rPr lang="en-US" sz="2100" cap="none" dirty="0">
                <a:latin typeface="Times New Roman" pitchFamily="18" charset="0"/>
                <a:cs typeface="Times New Roman" pitchFamily="18" charset="0"/>
              </a:rPr>
              <a:t>W</a:t>
            </a:r>
            <a:r>
              <a:rPr lang="en-US" sz="2100" cap="none" dirty="0" smtClean="0">
                <a:latin typeface="Times New Roman" pitchFamily="18" charset="0"/>
                <a:cs typeface="Times New Roman" pitchFamily="18" charset="0"/>
              </a:rPr>
              <a:t>ater </a:t>
            </a:r>
            <a:r>
              <a:rPr lang="en-US" sz="2100" cap="none" dirty="0">
                <a:latin typeface="Times New Roman" pitchFamily="18" charset="0"/>
                <a:cs typeface="Times New Roman" pitchFamily="18" charset="0"/>
              </a:rPr>
              <a:t>D</a:t>
            </a:r>
            <a:r>
              <a:rPr lang="en-US" sz="2100" cap="none" dirty="0" smtClean="0">
                <a:latin typeface="Times New Roman" pitchFamily="18" charset="0"/>
                <a:cs typeface="Times New Roman" pitchFamily="18" charset="0"/>
              </a:rPr>
              <a:t>istrict is committed to professionally managing and facilitating the installation of public water infrastructure and providing high quality and reliable public water to the customers of the District through cooperative agreements with other villages and cities supplying the water. </a:t>
            </a:r>
          </a:p>
          <a:p>
            <a:pPr marL="0" indent="0">
              <a:buNone/>
            </a:pPr>
            <a:endParaRPr lang="en-US" sz="2100" cap="none" dirty="0" smtClean="0">
              <a:latin typeface="Times New Roman" pitchFamily="18" charset="0"/>
              <a:cs typeface="Times New Roman" pitchFamily="18" charset="0"/>
            </a:endParaRPr>
          </a:p>
          <a:p>
            <a:pPr marL="0" indent="0">
              <a:buNone/>
            </a:pPr>
            <a:r>
              <a:rPr lang="en-US" sz="2100" b="1" cap="none" dirty="0" smtClean="0">
                <a:latin typeface="Times New Roman" pitchFamily="18" charset="0"/>
                <a:cs typeface="Times New Roman" pitchFamily="18" charset="0"/>
              </a:rPr>
              <a:t>Board of Trustees:</a:t>
            </a:r>
            <a:r>
              <a:rPr lang="en-US" sz="2100" cap="none" dirty="0" smtClean="0">
                <a:latin typeface="Times New Roman" pitchFamily="18" charset="0"/>
                <a:cs typeface="Times New Roman" pitchFamily="18" charset="0"/>
              </a:rPr>
              <a:t>  The Water District’s actions are directed by a seven member Board of Trustees: one appointed by </a:t>
            </a:r>
            <a:r>
              <a:rPr lang="en-US" sz="2100" cap="none" dirty="0">
                <a:latin typeface="Times New Roman" pitchFamily="18" charset="0"/>
                <a:cs typeface="Times New Roman" pitchFamily="18" charset="0"/>
              </a:rPr>
              <a:t>A</a:t>
            </a:r>
            <a:r>
              <a:rPr lang="en-US" sz="2100" cap="none" dirty="0" smtClean="0">
                <a:latin typeface="Times New Roman" pitchFamily="18" charset="0"/>
                <a:cs typeface="Times New Roman" pitchFamily="18" charset="0"/>
              </a:rPr>
              <a:t>merican, Bath, Perry and </a:t>
            </a:r>
            <a:r>
              <a:rPr lang="en-US" sz="2100" cap="none" dirty="0">
                <a:latin typeface="Times New Roman" pitchFamily="18" charset="0"/>
                <a:cs typeface="Times New Roman" pitchFamily="18" charset="0"/>
              </a:rPr>
              <a:t>S</a:t>
            </a:r>
            <a:r>
              <a:rPr lang="en-US" sz="2100" cap="none" dirty="0" smtClean="0">
                <a:latin typeface="Times New Roman" pitchFamily="18" charset="0"/>
                <a:cs typeface="Times New Roman" pitchFamily="18" charset="0"/>
              </a:rPr>
              <a:t>hawnee townships, one county member and two members-at-large.</a:t>
            </a:r>
          </a:p>
          <a:p>
            <a:pPr marL="0" indent="0">
              <a:buNone/>
            </a:pPr>
            <a:endParaRPr lang="en-US" sz="2100" cap="none" dirty="0" smtClean="0">
              <a:latin typeface="Times New Roman" pitchFamily="18" charset="0"/>
              <a:cs typeface="Times New Roman" pitchFamily="18" charset="0"/>
            </a:endParaRPr>
          </a:p>
          <a:p>
            <a:pPr marL="0" indent="0">
              <a:buNone/>
            </a:pPr>
            <a:endParaRPr lang="en-US" sz="2100" cap="none"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923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71" y="164235"/>
            <a:ext cx="5691667" cy="632934"/>
          </a:xfrm>
        </p:spPr>
        <p:txBody>
          <a:bodyPr>
            <a:normAutofit/>
          </a:bodyPr>
          <a:lstStyle/>
          <a:p>
            <a:r>
              <a:rPr lang="en-US" sz="3600" u="sng" cap="none" dirty="0" smtClean="0">
                <a:latin typeface="Constantia" panose="02030602050306030303" pitchFamily="18" charset="0"/>
              </a:rPr>
              <a:t>3. Benefits of Public Water</a:t>
            </a:r>
            <a:endParaRPr lang="en-US" sz="3600" dirty="0"/>
          </a:p>
        </p:txBody>
      </p:sp>
      <p:sp>
        <p:nvSpPr>
          <p:cNvPr id="4" name="Text Placeholder 3"/>
          <p:cNvSpPr>
            <a:spLocks noGrp="1"/>
          </p:cNvSpPr>
          <p:nvPr>
            <p:ph type="body" sz="half" idx="2"/>
          </p:nvPr>
        </p:nvSpPr>
        <p:spPr>
          <a:xfrm>
            <a:off x="331548" y="886133"/>
            <a:ext cx="7874605" cy="4724389"/>
          </a:xfrm>
        </p:spPr>
        <p:txBody>
          <a:bodyPr>
            <a:normAutofit/>
          </a:bodyPr>
          <a:lstStyle/>
          <a:p>
            <a:pPr marL="233363" lvl="1" indent="-233363">
              <a:buFont typeface="Arial" panose="020B0604020202020204" pitchFamily="34" charset="0"/>
              <a:buChar char="•"/>
              <a:tabLst>
                <a:tab pos="0" algn="l"/>
              </a:tabLst>
            </a:pPr>
            <a:r>
              <a:rPr lang="en-US" sz="2000" cap="none" dirty="0">
                <a:latin typeface="Times New Roman" pitchFamily="18" charset="0"/>
                <a:cs typeface="Times New Roman" pitchFamily="18" charset="0"/>
              </a:rPr>
              <a:t>Provides a safe, reliable drinking water </a:t>
            </a:r>
            <a:r>
              <a:rPr lang="en-US" sz="2000" cap="none" dirty="0" smtClean="0">
                <a:latin typeface="Times New Roman" pitchFamily="18" charset="0"/>
                <a:cs typeface="Times New Roman" pitchFamily="18" charset="0"/>
              </a:rPr>
              <a:t>supply.</a:t>
            </a:r>
            <a:endParaRPr lang="en-US" sz="2000" cap="none" dirty="0">
              <a:latin typeface="Times New Roman" pitchFamily="18" charset="0"/>
              <a:cs typeface="Times New Roman" pitchFamily="18" charset="0"/>
            </a:endParaRPr>
          </a:p>
          <a:p>
            <a:pPr marL="233363" indent="-233363" algn="l">
              <a:buFont typeface="Arial" panose="020B0604020202020204" pitchFamily="34" charset="0"/>
              <a:buChar char="•"/>
              <a:tabLst>
                <a:tab pos="344488" algn="l"/>
                <a:tab pos="625475" algn="l"/>
              </a:tabLst>
            </a:pPr>
            <a:r>
              <a:rPr lang="en-US" sz="2000" cap="none" dirty="0">
                <a:latin typeface="Times New Roman" pitchFamily="18" charset="0"/>
                <a:cs typeface="Times New Roman" pitchFamily="18" charset="0"/>
              </a:rPr>
              <a:t>Enhances fire protection by providing a dependable source of </a:t>
            </a:r>
            <a:r>
              <a:rPr lang="en-US" sz="2000" cap="none" dirty="0" smtClean="0">
                <a:latin typeface="Times New Roman" pitchFamily="18" charset="0"/>
                <a:cs typeface="Times New Roman" pitchFamily="18" charset="0"/>
              </a:rPr>
              <a:t>water.</a:t>
            </a:r>
          </a:p>
          <a:p>
            <a:pPr marL="233363" indent="-233363" algn="l">
              <a:buFont typeface="Arial" panose="020B0604020202020204" pitchFamily="34" charset="0"/>
              <a:buChar char="•"/>
              <a:tabLst>
                <a:tab pos="344488" algn="l"/>
                <a:tab pos="625475" algn="l"/>
              </a:tabLst>
            </a:pPr>
            <a:r>
              <a:rPr lang="en-US" sz="2000" cap="none" dirty="0" smtClean="0">
                <a:latin typeface="Times New Roman" pitchFamily="18" charset="0"/>
                <a:cs typeface="Times New Roman" pitchFamily="18" charset="0"/>
              </a:rPr>
              <a:t>In </a:t>
            </a:r>
            <a:r>
              <a:rPr lang="en-US" sz="2000" cap="none" dirty="0">
                <a:latin typeface="Times New Roman" panose="02020603050405020304" pitchFamily="18" charset="0"/>
                <a:cs typeface="Times New Roman" panose="02020603050405020304" pitchFamily="18" charset="0"/>
              </a:rPr>
              <a:t>many </a:t>
            </a:r>
            <a:r>
              <a:rPr lang="en-US" sz="2000" cap="none" dirty="0" smtClean="0">
                <a:latin typeface="Times New Roman" panose="02020603050405020304" pitchFamily="18" charset="0"/>
                <a:cs typeface="Times New Roman" panose="02020603050405020304" pitchFamily="18" charset="0"/>
              </a:rPr>
              <a:t>cases, increased fire protection reduces </a:t>
            </a:r>
            <a:r>
              <a:rPr lang="en-US" sz="2000" cap="none" dirty="0">
                <a:latin typeface="Times New Roman" panose="02020603050405020304" pitchFamily="18" charset="0"/>
                <a:cs typeface="Times New Roman" panose="02020603050405020304" pitchFamily="18" charset="0"/>
              </a:rPr>
              <a:t>homeowner’s </a:t>
            </a:r>
            <a:r>
              <a:rPr lang="en-US" sz="2000" cap="none" dirty="0" smtClean="0">
                <a:latin typeface="Times New Roman" panose="02020603050405020304" pitchFamily="18" charset="0"/>
                <a:cs typeface="Times New Roman" panose="02020603050405020304" pitchFamily="18" charset="0"/>
              </a:rPr>
              <a:t>insurance.</a:t>
            </a:r>
            <a:endParaRPr lang="en-US" sz="2000" i="1" cap="none" dirty="0">
              <a:latin typeface="Times New Roman" pitchFamily="18" charset="0"/>
              <a:cs typeface="Times New Roman" pitchFamily="18" charset="0"/>
            </a:endParaRPr>
          </a:p>
          <a:p>
            <a:pPr marL="233363" indent="-233363" algn="l">
              <a:buFont typeface="Arial" panose="020B0604020202020204" pitchFamily="34" charset="0"/>
              <a:buChar char="•"/>
              <a:tabLst>
                <a:tab pos="569913" algn="l"/>
              </a:tabLst>
            </a:pPr>
            <a:r>
              <a:rPr lang="en-US" sz="2000" cap="none" dirty="0">
                <a:latin typeface="Times New Roman" pitchFamily="18" charset="0"/>
                <a:cs typeface="Times New Roman" pitchFamily="18" charset="0"/>
              </a:rPr>
              <a:t>Increases marketability</a:t>
            </a:r>
            <a:r>
              <a:rPr lang="en-US" sz="2000" cap="none" dirty="0">
                <a:solidFill>
                  <a:srgbClr val="FF0000"/>
                </a:solidFill>
                <a:latin typeface="Times New Roman" pitchFamily="18" charset="0"/>
                <a:cs typeface="Times New Roman" pitchFamily="18" charset="0"/>
              </a:rPr>
              <a:t> </a:t>
            </a:r>
            <a:r>
              <a:rPr lang="en-US" sz="2000" cap="none" dirty="0">
                <a:latin typeface="Times New Roman" panose="02020603050405020304" pitchFamily="18" charset="0"/>
                <a:cs typeface="Times New Roman" panose="02020603050405020304" pitchFamily="18" charset="0"/>
              </a:rPr>
              <a:t>when selling </a:t>
            </a:r>
            <a:r>
              <a:rPr lang="en-US" sz="2000" cap="none" dirty="0" smtClean="0">
                <a:latin typeface="Times New Roman" panose="02020603050405020304" pitchFamily="18" charset="0"/>
                <a:cs typeface="Times New Roman" panose="02020603050405020304" pitchFamily="18" charset="0"/>
              </a:rPr>
              <a:t>home.</a:t>
            </a:r>
            <a:endParaRPr lang="en-US" sz="2000" cap="none" dirty="0">
              <a:latin typeface="Times New Roman" panose="02020603050405020304" pitchFamily="18" charset="0"/>
              <a:cs typeface="Times New Roman" panose="02020603050405020304" pitchFamily="18" charset="0"/>
            </a:endParaRPr>
          </a:p>
          <a:p>
            <a:pPr marL="233363" indent="-233363" algn="l">
              <a:buFont typeface="Arial" panose="020B0604020202020204" pitchFamily="34" charset="0"/>
              <a:buChar char="•"/>
              <a:tabLst>
                <a:tab pos="569913" algn="l"/>
              </a:tabLst>
            </a:pPr>
            <a:r>
              <a:rPr lang="en-US" sz="2000" cap="none" dirty="0" smtClean="0">
                <a:latin typeface="Times New Roman" panose="02020603050405020304" pitchFamily="18" charset="0"/>
                <a:cs typeface="Times New Roman" panose="02020603050405020304" pitchFamily="18" charset="0"/>
              </a:rPr>
              <a:t>Eliminates </a:t>
            </a:r>
            <a:r>
              <a:rPr lang="en-US" sz="2000" cap="none" dirty="0">
                <a:latin typeface="Times New Roman" panose="02020603050405020304" pitchFamily="18" charset="0"/>
                <a:cs typeface="Times New Roman" panose="02020603050405020304" pitchFamily="18" charset="0"/>
              </a:rPr>
              <a:t>the replacement of fixtures/electrical components due to corrosive </a:t>
            </a:r>
            <a:r>
              <a:rPr lang="en-US" sz="2000" cap="none" dirty="0" smtClean="0">
                <a:latin typeface="Times New Roman" panose="02020603050405020304" pitchFamily="18" charset="0"/>
                <a:cs typeface="Times New Roman" panose="02020603050405020304" pitchFamily="18" charset="0"/>
              </a:rPr>
              <a:t>water.</a:t>
            </a:r>
          </a:p>
          <a:p>
            <a:pPr marL="233363" indent="-233363" algn="l">
              <a:buFont typeface="Arial" panose="020B0604020202020204" pitchFamily="34" charset="0"/>
              <a:buChar char="•"/>
              <a:tabLst>
                <a:tab pos="569913" algn="l"/>
              </a:tabLst>
            </a:pPr>
            <a:r>
              <a:rPr lang="en-US" sz="2000" cap="none" dirty="0">
                <a:latin typeface="Times New Roman" panose="02020603050405020304" pitchFamily="18" charset="0"/>
                <a:cs typeface="Times New Roman" panose="02020603050405020304" pitchFamily="18" charset="0"/>
              </a:rPr>
              <a:t>Eliminates the need for expensive and troublesome home water treatment </a:t>
            </a:r>
            <a:r>
              <a:rPr lang="en-US" sz="2000" cap="none" dirty="0" smtClean="0">
                <a:latin typeface="Times New Roman" panose="02020603050405020304" pitchFamily="18" charset="0"/>
                <a:cs typeface="Times New Roman" panose="02020603050405020304" pitchFamily="18" charset="0"/>
              </a:rPr>
              <a:t>systems/maintenance.  Salt for softeners can run from $5-$25 for a 40 lb. bag depending on purity.  </a:t>
            </a:r>
            <a:endParaRPr lang="en-US" dirty="0" smtClean="0"/>
          </a:p>
          <a:p>
            <a:pPr algn="l">
              <a:tabLst>
                <a:tab pos="569913" algn="l"/>
              </a:tabLst>
            </a:pPr>
            <a:endParaRPr lang="en-US" sz="2000" cap="none" dirty="0">
              <a:latin typeface="Times New Roman" panose="02020603050405020304" pitchFamily="18" charset="0"/>
              <a:cs typeface="Times New Roman" panose="02020603050405020304" pitchFamily="18" charset="0"/>
            </a:endParaRPr>
          </a:p>
          <a:p>
            <a:pPr algn="l">
              <a:tabLst>
                <a:tab pos="569913" algn="l"/>
              </a:tabLst>
            </a:pPr>
            <a:endParaRPr lang="en-US" sz="2000" cap="none" dirty="0">
              <a:latin typeface="Times New Roman" panose="02020603050405020304" pitchFamily="18" charset="0"/>
              <a:cs typeface="Times New Roman" panose="02020603050405020304" pitchFamily="18" charset="0"/>
            </a:endParaRPr>
          </a:p>
        </p:txBody>
      </p:sp>
      <p:pic>
        <p:nvPicPr>
          <p:cNvPr id="1026" name="Picture 2" descr="Related imag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928" r="2928"/>
          <a:stretch>
            <a:fillRect/>
          </a:stretch>
        </p:blipFill>
        <p:spPr bwMode="auto">
          <a:xfrm>
            <a:off x="8611811" y="392275"/>
            <a:ext cx="3151085" cy="4524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762368694"/>
              </p:ext>
            </p:extLst>
          </p:nvPr>
        </p:nvGraphicFramePr>
        <p:xfrm>
          <a:off x="542564" y="5130477"/>
          <a:ext cx="9763110" cy="1348033"/>
        </p:xfrm>
        <a:graphic>
          <a:graphicData uri="http://schemas.openxmlformats.org/drawingml/2006/table">
            <a:tbl>
              <a:tblPr firstRow="1" bandRow="1">
                <a:tableStyleId>{8A107856-5554-42FB-B03E-39F5DBC370BA}</a:tableStyleId>
              </a:tblPr>
              <a:tblGrid>
                <a:gridCol w="1900358">
                  <a:extLst>
                    <a:ext uri="{9D8B030D-6E8A-4147-A177-3AD203B41FA5}">
                      <a16:colId xmlns:a16="http://schemas.microsoft.com/office/drawing/2014/main" val="2364685666"/>
                    </a:ext>
                  </a:extLst>
                </a:gridCol>
                <a:gridCol w="1214945">
                  <a:extLst>
                    <a:ext uri="{9D8B030D-6E8A-4147-A177-3AD203B41FA5}">
                      <a16:colId xmlns:a16="http://schemas.microsoft.com/office/drawing/2014/main" val="4061058260"/>
                    </a:ext>
                  </a:extLst>
                </a:gridCol>
                <a:gridCol w="2116886">
                  <a:extLst>
                    <a:ext uri="{9D8B030D-6E8A-4147-A177-3AD203B41FA5}">
                      <a16:colId xmlns:a16="http://schemas.microsoft.com/office/drawing/2014/main" val="390068908"/>
                    </a:ext>
                  </a:extLst>
                </a:gridCol>
                <a:gridCol w="2428448">
                  <a:extLst>
                    <a:ext uri="{9D8B030D-6E8A-4147-A177-3AD203B41FA5}">
                      <a16:colId xmlns:a16="http://schemas.microsoft.com/office/drawing/2014/main" val="1457472605"/>
                    </a:ext>
                  </a:extLst>
                </a:gridCol>
                <a:gridCol w="2102473">
                  <a:extLst>
                    <a:ext uri="{9D8B030D-6E8A-4147-A177-3AD203B41FA5}">
                      <a16:colId xmlns:a16="http://schemas.microsoft.com/office/drawing/2014/main" val="486820372"/>
                    </a:ext>
                  </a:extLst>
                </a:gridCol>
              </a:tblGrid>
              <a:tr h="442682">
                <a:tc>
                  <a:txBody>
                    <a:bodyPr/>
                    <a:lstStyle/>
                    <a:p>
                      <a:r>
                        <a:rPr lang="en-US" dirty="0" smtClean="0"/>
                        <a:t>System</a:t>
                      </a:r>
                      <a:endParaRPr lang="en-US" dirty="0"/>
                    </a:p>
                  </a:txBody>
                  <a:tcPr/>
                </a:tc>
                <a:tc>
                  <a:txBody>
                    <a:bodyPr/>
                    <a:lstStyle/>
                    <a:p>
                      <a:pPr algn="ctr"/>
                      <a:r>
                        <a:rPr lang="en-US" dirty="0" smtClean="0"/>
                        <a:t>Treats</a:t>
                      </a:r>
                      <a:endParaRPr lang="en-US" dirty="0"/>
                    </a:p>
                  </a:txBody>
                  <a:tcPr/>
                </a:tc>
                <a:tc>
                  <a:txBody>
                    <a:bodyPr/>
                    <a:lstStyle/>
                    <a:p>
                      <a:pPr algn="ctr"/>
                      <a:r>
                        <a:rPr lang="en-US" dirty="0" smtClean="0"/>
                        <a:t>Initial</a:t>
                      </a:r>
                      <a:r>
                        <a:rPr lang="en-US" baseline="0" dirty="0" smtClean="0"/>
                        <a:t> Cost</a:t>
                      </a:r>
                      <a:endParaRPr lang="en-US" dirty="0"/>
                    </a:p>
                  </a:txBody>
                  <a:tcPr/>
                </a:tc>
                <a:tc>
                  <a:txBody>
                    <a:bodyPr/>
                    <a:lstStyle/>
                    <a:p>
                      <a:pPr algn="ctr"/>
                      <a:r>
                        <a:rPr lang="en-US" dirty="0" smtClean="0"/>
                        <a:t>Annual Maintenance</a:t>
                      </a:r>
                      <a:endParaRPr lang="en-US" dirty="0"/>
                    </a:p>
                  </a:txBody>
                  <a:tcPr/>
                </a:tc>
                <a:tc>
                  <a:txBody>
                    <a:bodyPr/>
                    <a:lstStyle/>
                    <a:p>
                      <a:pPr algn="ctr"/>
                      <a:r>
                        <a:rPr lang="en-US" dirty="0" smtClean="0"/>
                        <a:t>Life Cycle</a:t>
                      </a:r>
                      <a:endParaRPr lang="en-US" dirty="0"/>
                    </a:p>
                  </a:txBody>
                  <a:tcPr/>
                </a:tc>
                <a:extLst>
                  <a:ext uri="{0D108BD9-81ED-4DB2-BD59-A6C34878D82A}">
                    <a16:rowId xmlns:a16="http://schemas.microsoft.com/office/drawing/2014/main" val="3726718681"/>
                  </a:ext>
                </a:extLst>
              </a:tr>
              <a:tr h="443438">
                <a:tc>
                  <a:txBody>
                    <a:bodyPr/>
                    <a:lstStyle/>
                    <a:p>
                      <a:r>
                        <a:rPr lang="en-US" baseline="0" dirty="0" smtClean="0"/>
                        <a:t>Softener</a:t>
                      </a:r>
                      <a:endParaRPr lang="en-US" dirty="0"/>
                    </a:p>
                  </a:txBody>
                  <a:tcPr/>
                </a:tc>
                <a:tc>
                  <a:txBody>
                    <a:bodyPr/>
                    <a:lstStyle/>
                    <a:p>
                      <a:pPr algn="ctr"/>
                      <a:r>
                        <a:rPr lang="en-US" dirty="0" smtClean="0"/>
                        <a:t>Iron</a:t>
                      </a:r>
                      <a:endParaRPr lang="en-US" dirty="0"/>
                    </a:p>
                  </a:txBody>
                  <a:tcPr/>
                </a:tc>
                <a:tc>
                  <a:txBody>
                    <a:bodyPr/>
                    <a:lstStyle/>
                    <a:p>
                      <a:pPr algn="ctr"/>
                      <a:r>
                        <a:rPr lang="en-US" dirty="0" smtClean="0"/>
                        <a:t>$500 - $3,000</a:t>
                      </a:r>
                      <a:endParaRPr lang="en-US" dirty="0"/>
                    </a:p>
                  </a:txBody>
                  <a:tcPr/>
                </a:tc>
                <a:tc>
                  <a:txBody>
                    <a:bodyPr/>
                    <a:lstStyle/>
                    <a:p>
                      <a:pPr algn="ctr"/>
                      <a:r>
                        <a:rPr lang="en-US" dirty="0" smtClean="0"/>
                        <a:t>$200</a:t>
                      </a:r>
                      <a:r>
                        <a:rPr lang="en-US" baseline="0" dirty="0" smtClean="0"/>
                        <a:t>/year and up</a:t>
                      </a:r>
                      <a:endParaRPr lang="en-US" dirty="0"/>
                    </a:p>
                  </a:txBody>
                  <a:tcPr/>
                </a:tc>
                <a:tc>
                  <a:txBody>
                    <a:bodyPr/>
                    <a:lstStyle/>
                    <a:p>
                      <a:pPr algn="ctr"/>
                      <a:r>
                        <a:rPr lang="en-US" dirty="0" smtClean="0"/>
                        <a:t>10-15 years</a:t>
                      </a:r>
                      <a:endParaRPr lang="en-US" dirty="0"/>
                    </a:p>
                  </a:txBody>
                  <a:tcPr/>
                </a:tc>
                <a:extLst>
                  <a:ext uri="{0D108BD9-81ED-4DB2-BD59-A6C34878D82A}">
                    <a16:rowId xmlns:a16="http://schemas.microsoft.com/office/drawing/2014/main" val="4139403238"/>
                  </a:ext>
                </a:extLst>
              </a:tr>
              <a:tr h="461913">
                <a:tc>
                  <a:txBody>
                    <a:bodyPr/>
                    <a:lstStyle/>
                    <a:p>
                      <a:r>
                        <a:rPr lang="en-US" dirty="0" smtClean="0"/>
                        <a:t>Filtration System</a:t>
                      </a:r>
                      <a:endParaRPr lang="en-US" dirty="0"/>
                    </a:p>
                  </a:txBody>
                  <a:tcPr/>
                </a:tc>
                <a:tc>
                  <a:txBody>
                    <a:bodyPr/>
                    <a:lstStyle/>
                    <a:p>
                      <a:pPr algn="ctr"/>
                      <a:r>
                        <a:rPr lang="en-US" dirty="0" smtClean="0"/>
                        <a:t>Iron/Sulfur</a:t>
                      </a:r>
                      <a:endParaRPr lang="en-US" dirty="0"/>
                    </a:p>
                  </a:txBody>
                  <a:tcPr/>
                </a:tc>
                <a:tc>
                  <a:txBody>
                    <a:bodyPr/>
                    <a:lstStyle/>
                    <a:p>
                      <a:pPr algn="ctr"/>
                      <a:r>
                        <a:rPr lang="en-US" dirty="0" smtClean="0"/>
                        <a:t>$2,000 - $20,000</a:t>
                      </a:r>
                      <a:endParaRPr lang="en-US" dirty="0"/>
                    </a:p>
                  </a:txBody>
                  <a:tcPr/>
                </a:tc>
                <a:tc>
                  <a:txBody>
                    <a:bodyPr/>
                    <a:lstStyle/>
                    <a:p>
                      <a:pPr algn="ctr"/>
                      <a:r>
                        <a:rPr lang="en-US" dirty="0" smtClean="0"/>
                        <a:t>$200/year and up</a:t>
                      </a:r>
                      <a:endParaRPr lang="en-US" dirty="0"/>
                    </a:p>
                  </a:txBody>
                  <a:tcPr/>
                </a:tc>
                <a:tc>
                  <a:txBody>
                    <a:bodyPr/>
                    <a:lstStyle/>
                    <a:p>
                      <a:pPr algn="ctr"/>
                      <a:r>
                        <a:rPr lang="en-US" dirty="0" smtClean="0"/>
                        <a:t>Filter</a:t>
                      </a:r>
                      <a:r>
                        <a:rPr lang="en-US" baseline="0" dirty="0" smtClean="0"/>
                        <a:t> Replacement</a:t>
                      </a:r>
                      <a:endParaRPr lang="en-US" dirty="0"/>
                    </a:p>
                  </a:txBody>
                  <a:tcPr/>
                </a:tc>
                <a:extLst>
                  <a:ext uri="{0D108BD9-81ED-4DB2-BD59-A6C34878D82A}">
                    <a16:rowId xmlns:a16="http://schemas.microsoft.com/office/drawing/2014/main" val="195978690"/>
                  </a:ext>
                </a:extLst>
              </a:tr>
            </a:tbl>
          </a:graphicData>
        </a:graphic>
      </p:graphicFrame>
    </p:spTree>
    <p:extLst>
      <p:ext uri="{BB962C8B-B14F-4D97-AF65-F5344CB8AC3E}">
        <p14:creationId xmlns:p14="http://schemas.microsoft.com/office/powerpoint/2010/main" val="37077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3000"/>
                                        <p:tgtEl>
                                          <p:spTgt spid="1026"/>
                                        </p:tgtEl>
                                      </p:cBhvr>
                                    </p:animEffect>
                                  </p:childTnLst>
                                </p:cTn>
                              </p:par>
                            </p:childTnLst>
                          </p:cTn>
                        </p:par>
                        <p:par>
                          <p:cTn id="11" fill="hold">
                            <p:stCondLst>
                              <p:cond delay="3000"/>
                            </p:stCondLst>
                            <p:childTnLst>
                              <p:par>
                                <p:cTn id="12" presetID="42"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2000"/>
                                        <p:tgtEl>
                                          <p:spTgt spid="4">
                                            <p:txEl>
                                              <p:pRg st="4" end="4"/>
                                            </p:txEl>
                                          </p:spTgt>
                                        </p:tgtEl>
                                      </p:cBhvr>
                                    </p:animEffect>
                                    <p:anim calcmode="lin" valueType="num">
                                      <p:cBhvr>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2000"/>
                                        <p:tgtEl>
                                          <p:spTgt spid="4">
                                            <p:txEl>
                                              <p:pRg st="5" end="5"/>
                                            </p:txEl>
                                          </p:spTgt>
                                        </p:tgtEl>
                                      </p:cBhvr>
                                    </p:animEffect>
                                    <p:anim calcmode="lin" valueType="num">
                                      <p:cBhvr>
                                        <p:cTn id="50"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2000" fill="hold"/>
                                        <p:tgtEl>
                                          <p:spTgt spid="4">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2000"/>
                                        <p:tgtEl>
                                          <p:spTgt spid="7"/>
                                        </p:tgtEl>
                                      </p:cBhvr>
                                    </p:animEffect>
                                    <p:anim calcmode="lin" valueType="num">
                                      <p:cBhvr>
                                        <p:cTn id="55" dur="2000" fill="hold"/>
                                        <p:tgtEl>
                                          <p:spTgt spid="7"/>
                                        </p:tgtEl>
                                        <p:attrNameLst>
                                          <p:attrName>ppt_x</p:attrName>
                                        </p:attrNameLst>
                                      </p:cBhvr>
                                      <p:tavLst>
                                        <p:tav tm="0">
                                          <p:val>
                                            <p:strVal val="#ppt_x"/>
                                          </p:val>
                                        </p:tav>
                                        <p:tav tm="100000">
                                          <p:val>
                                            <p:strVal val="#ppt_x"/>
                                          </p:val>
                                        </p:tav>
                                      </p:tavLst>
                                    </p:anim>
                                    <p:anim calcmode="lin" valueType="num">
                                      <p:cBhvr>
                                        <p:cTn id="5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7" y="164893"/>
            <a:ext cx="10705689" cy="665531"/>
          </a:xfrm>
        </p:spPr>
        <p:txBody>
          <a:bodyPr/>
          <a:lstStyle/>
          <a:p>
            <a:pPr algn="l"/>
            <a:r>
              <a:rPr lang="en-US" u="sng" cap="none" dirty="0" smtClean="0">
                <a:latin typeface="Constantia" panose="02030602050306030303" pitchFamily="18" charset="0"/>
              </a:rPr>
              <a:t>4. History of the Project</a:t>
            </a:r>
            <a:endParaRPr lang="en-US" cap="none" dirty="0">
              <a:latin typeface="Constantia" panose="02030602050306030303" pitchFamily="18" charset="0"/>
            </a:endParaRPr>
          </a:p>
        </p:txBody>
      </p:sp>
      <p:sp>
        <p:nvSpPr>
          <p:cNvPr id="3" name="Text Placeholder 2"/>
          <p:cNvSpPr>
            <a:spLocks noGrp="1"/>
          </p:cNvSpPr>
          <p:nvPr>
            <p:ph type="body" idx="1"/>
          </p:nvPr>
        </p:nvSpPr>
        <p:spPr>
          <a:xfrm>
            <a:off x="783771" y="1064303"/>
            <a:ext cx="11122089" cy="5289844"/>
          </a:xfrm>
        </p:spPr>
        <p:txBody>
          <a:bodyPr>
            <a:noAutofit/>
          </a:bodyPr>
          <a:lstStyle/>
          <a:p>
            <a:pPr marL="457200" indent="-457200" algn="l">
              <a:buFont typeface="+mj-lt"/>
              <a:buAutoNum type="arabicPeriod"/>
            </a:pPr>
            <a:r>
              <a:rPr lang="en-US" cap="none" dirty="0" smtClean="0">
                <a:solidFill>
                  <a:schemeClr val="tx1"/>
                </a:solidFill>
                <a:latin typeface="Times New Roman" panose="02020603050405020304" pitchFamily="18" charset="0"/>
                <a:cs typeface="Times New Roman" panose="02020603050405020304" pitchFamily="18" charset="0"/>
              </a:rPr>
              <a:t>This project was initiated through a request made by the Village of Lafayette in 2014 to explore the possibility of providing public water to the Village.</a:t>
            </a:r>
          </a:p>
          <a:p>
            <a:pPr marL="457200" indent="-457200" algn="l">
              <a:buFont typeface="+mj-lt"/>
              <a:buAutoNum type="arabicPeriod"/>
            </a:pPr>
            <a:r>
              <a:rPr lang="en-US" cap="none" dirty="0" smtClean="0">
                <a:solidFill>
                  <a:schemeClr val="tx1"/>
                </a:solidFill>
                <a:latin typeface="Times New Roman" panose="02020603050405020304" pitchFamily="18" charset="0"/>
                <a:cs typeface="Times New Roman" panose="02020603050405020304" pitchFamily="18" charset="0"/>
              </a:rPr>
              <a:t>A Preliminary Water Study was completed in April of 2016 to determine the feasibility of supplying public water to the Village of Lafayette including the potential waterline alignments, costs, pressures, etc.   </a:t>
            </a:r>
            <a:endParaRPr lang="en-US" cap="none" dirty="0">
              <a:solidFill>
                <a:schemeClr val="tx1"/>
              </a:solidFill>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cap="none" dirty="0" smtClean="0">
                <a:solidFill>
                  <a:schemeClr val="tx1"/>
                </a:solidFill>
                <a:latin typeface="Times New Roman" panose="02020603050405020304" pitchFamily="18" charset="0"/>
                <a:cs typeface="Times New Roman" panose="02020603050405020304" pitchFamily="18" charset="0"/>
              </a:rPr>
              <a:t>A subsequent request was received from the Village of </a:t>
            </a:r>
            <a:r>
              <a:rPr lang="en-US" cap="none" dirty="0" err="1" smtClean="0">
                <a:solidFill>
                  <a:schemeClr val="tx1"/>
                </a:solidFill>
                <a:latin typeface="Times New Roman" panose="02020603050405020304" pitchFamily="18" charset="0"/>
                <a:cs typeface="Times New Roman" panose="02020603050405020304" pitchFamily="18" charset="0"/>
              </a:rPr>
              <a:t>Harrod</a:t>
            </a:r>
            <a:r>
              <a:rPr lang="en-US" cap="none" dirty="0" smtClean="0">
                <a:solidFill>
                  <a:schemeClr val="tx1"/>
                </a:solidFill>
                <a:latin typeface="Times New Roman" panose="02020603050405020304" pitchFamily="18" charset="0"/>
                <a:cs typeface="Times New Roman" panose="02020603050405020304" pitchFamily="18" charset="0"/>
              </a:rPr>
              <a:t> to be made part of the project study.</a:t>
            </a:r>
          </a:p>
          <a:p>
            <a:pPr marL="457200" indent="-457200" algn="l">
              <a:buFont typeface="+mj-lt"/>
              <a:buAutoNum type="arabicPeriod"/>
            </a:pPr>
            <a:r>
              <a:rPr lang="en-US" cap="none" dirty="0" smtClean="0">
                <a:solidFill>
                  <a:schemeClr val="tx1"/>
                </a:solidFill>
                <a:latin typeface="Times New Roman" panose="02020603050405020304" pitchFamily="18" charset="0"/>
                <a:cs typeface="Times New Roman" panose="02020603050405020304" pitchFamily="18" charset="0"/>
              </a:rPr>
              <a:t>A </a:t>
            </a:r>
            <a:r>
              <a:rPr lang="en-US" cap="none" dirty="0">
                <a:solidFill>
                  <a:schemeClr val="tx1"/>
                </a:solidFill>
                <a:latin typeface="Times New Roman" panose="02020603050405020304" pitchFamily="18" charset="0"/>
                <a:cs typeface="Times New Roman" panose="02020603050405020304" pitchFamily="18" charset="0"/>
              </a:rPr>
              <a:t>Project Funding Committee was formed including a member appointed from each Village in order to keep both Villages involved in the process.  This Committee meets monthly to provide project updates to the Village Representatives</a:t>
            </a:r>
            <a:r>
              <a:rPr lang="en-US" cap="none" dirty="0" smtClean="0">
                <a:solidFill>
                  <a:schemeClr val="tx1"/>
                </a:solidFill>
                <a:latin typeface="Times New Roman" panose="02020603050405020304" pitchFamily="18" charset="0"/>
                <a:cs typeface="Times New Roman" panose="02020603050405020304" pitchFamily="18" charset="0"/>
              </a:rPr>
              <a:t>.</a:t>
            </a:r>
          </a:p>
          <a:p>
            <a:pPr marL="457200" indent="-457200" algn="l">
              <a:buFont typeface="+mj-lt"/>
              <a:buAutoNum type="arabicPeriod"/>
            </a:pPr>
            <a:r>
              <a:rPr lang="en-US" cap="none" dirty="0">
                <a:solidFill>
                  <a:schemeClr val="tx1"/>
                </a:solidFill>
                <a:latin typeface="Times New Roman" panose="02020603050405020304" pitchFamily="18" charset="0"/>
                <a:cs typeface="Times New Roman" panose="02020603050405020304" pitchFamily="18" charset="0"/>
              </a:rPr>
              <a:t>In July of 2017, the Allen Water District along with the City of Lima, the Allen County Commissioners and both Villages, entered into an Agreement to have a study completed to determine funding options for the proposed waterline project.</a:t>
            </a:r>
          </a:p>
          <a:p>
            <a:pPr marL="457200" indent="-457200" algn="l">
              <a:buFont typeface="+mj-lt"/>
              <a:buAutoNum type="arabicPeriod"/>
            </a:pPr>
            <a:endParaRPr lang="en-US" sz="22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4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177282"/>
            <a:ext cx="10789665" cy="634481"/>
          </a:xfrm>
        </p:spPr>
        <p:txBody>
          <a:bodyPr>
            <a:normAutofit fontScale="90000"/>
          </a:bodyPr>
          <a:lstStyle/>
          <a:p>
            <a:pPr algn="l"/>
            <a:r>
              <a:rPr lang="en-US" u="sng" cap="none" dirty="0">
                <a:latin typeface="Constantia" panose="02030602050306030303" pitchFamily="18" charset="0"/>
              </a:rPr>
              <a:t>4</a:t>
            </a:r>
            <a:r>
              <a:rPr lang="en-US" u="sng" cap="none" dirty="0" smtClean="0">
                <a:latin typeface="Constantia" panose="02030602050306030303" pitchFamily="18" charset="0"/>
              </a:rPr>
              <a:t>. </a:t>
            </a:r>
            <a:r>
              <a:rPr lang="en-US" u="sng" cap="none" dirty="0">
                <a:latin typeface="Constantia" panose="02030602050306030303" pitchFamily="18" charset="0"/>
              </a:rPr>
              <a:t>History of the </a:t>
            </a:r>
            <a:r>
              <a:rPr lang="en-US" u="sng" cap="none" dirty="0" smtClean="0">
                <a:latin typeface="Constantia" panose="02030602050306030303" pitchFamily="18" charset="0"/>
              </a:rPr>
              <a:t>Project </a:t>
            </a:r>
            <a:r>
              <a:rPr lang="en-US" sz="3200" u="sng" cap="none" dirty="0" smtClean="0">
                <a:latin typeface="Constantia" panose="02030602050306030303" pitchFamily="18" charset="0"/>
              </a:rPr>
              <a:t>(cont’d)</a:t>
            </a:r>
            <a:endParaRPr lang="en-US" sz="3200" dirty="0"/>
          </a:p>
        </p:txBody>
      </p:sp>
      <p:sp>
        <p:nvSpPr>
          <p:cNvPr id="3" name="Text Placeholder 2"/>
          <p:cNvSpPr>
            <a:spLocks noGrp="1"/>
          </p:cNvSpPr>
          <p:nvPr>
            <p:ph type="body" idx="1"/>
          </p:nvPr>
        </p:nvSpPr>
        <p:spPr>
          <a:xfrm>
            <a:off x="475860" y="951723"/>
            <a:ext cx="11532638" cy="2855168"/>
          </a:xfrm>
        </p:spPr>
        <p:txBody>
          <a:bodyPr>
            <a:normAutofit fontScale="92500" lnSpcReduction="20000"/>
          </a:bodyPr>
          <a:lstStyle/>
          <a:p>
            <a:pPr marL="288925" indent="-288925" algn="l"/>
            <a:r>
              <a:rPr lang="en-US" cap="none" dirty="0" smtClean="0">
                <a:solidFill>
                  <a:schemeClr val="tx1"/>
                </a:solidFill>
                <a:latin typeface="Times New Roman" panose="02020603050405020304" pitchFamily="18" charset="0"/>
                <a:cs typeface="Times New Roman" panose="02020603050405020304" pitchFamily="18" charset="0"/>
              </a:rPr>
              <a:t>6. In order to determine the potential availability and level of funding from different funding agencies, 19 water samples were taken from a combination of both Villages to determine water quality.  </a:t>
            </a:r>
            <a:r>
              <a:rPr lang="en-US" cap="none" dirty="0">
                <a:solidFill>
                  <a:schemeClr val="tx1"/>
                </a:solidFill>
                <a:latin typeface="Times New Roman" panose="02020603050405020304" pitchFamily="18" charset="0"/>
                <a:cs typeface="Times New Roman" panose="02020603050405020304" pitchFamily="18" charset="0"/>
              </a:rPr>
              <a:t>R</a:t>
            </a:r>
            <a:r>
              <a:rPr lang="en-US" cap="none" dirty="0" smtClean="0">
                <a:solidFill>
                  <a:schemeClr val="tx1"/>
                </a:solidFill>
                <a:latin typeface="Times New Roman" panose="02020603050405020304" pitchFamily="18" charset="0"/>
                <a:cs typeface="Times New Roman" panose="02020603050405020304" pitchFamily="18" charset="0"/>
              </a:rPr>
              <a:t>andom</a:t>
            </a:r>
            <a:r>
              <a:rPr lang="en-US" cap="none" dirty="0" smtClean="0">
                <a:solidFill>
                  <a:srgbClr val="FF0000"/>
                </a:solidFill>
                <a:latin typeface="Times New Roman" panose="02020603050405020304" pitchFamily="18" charset="0"/>
                <a:cs typeface="Times New Roman" panose="02020603050405020304" pitchFamily="18" charset="0"/>
              </a:rPr>
              <a:t> </a:t>
            </a:r>
            <a:r>
              <a:rPr lang="en-US" cap="none" dirty="0" smtClean="0">
                <a:solidFill>
                  <a:schemeClr val="tx1"/>
                </a:solidFill>
                <a:latin typeface="Times New Roman" panose="02020603050405020304" pitchFamily="18" charset="0"/>
                <a:cs typeface="Times New Roman" panose="02020603050405020304" pitchFamily="18" charset="0"/>
              </a:rPr>
              <a:t>samples revealed some primary and secondary contaminants in the water: </a:t>
            </a:r>
          </a:p>
          <a:p>
            <a:pPr marL="288925" indent="-288925" algn="l"/>
            <a:r>
              <a:rPr lang="en-US" cap="none" dirty="0" smtClean="0">
                <a:solidFill>
                  <a:schemeClr val="tx1"/>
                </a:solidFill>
                <a:latin typeface="Times New Roman" panose="02020603050405020304" pitchFamily="18" charset="0"/>
                <a:cs typeface="Times New Roman" panose="02020603050405020304" pitchFamily="18" charset="0"/>
              </a:rPr>
              <a:t>	Approximately 20% of the homes tested contained a Primary Contaminant above the Maximum Contaminant Level (MCL) determined by Ohio EPA.</a:t>
            </a:r>
          </a:p>
          <a:p>
            <a:pPr marL="288925" indent="-288925" algn="l"/>
            <a:r>
              <a:rPr lang="en-US" cap="none" dirty="0" smtClean="0">
                <a:solidFill>
                  <a:schemeClr val="tx1"/>
                </a:solidFill>
                <a:latin typeface="Times New Roman" panose="02020603050405020304" pitchFamily="18" charset="0"/>
                <a:cs typeface="Times New Roman" panose="02020603050405020304" pitchFamily="18" charset="0"/>
              </a:rPr>
              <a:t>	Approximately 85% of the homes tested contained some Secondary Contaminant above the Secondary Maximum Contaminant Level (SMCL) determined by Ohio EPA.</a:t>
            </a:r>
            <a:endParaRPr lang="en-US" cap="none" dirty="0">
              <a:solidFill>
                <a:schemeClr val="tx1"/>
              </a:solidFill>
              <a:latin typeface="Times New Roman" panose="02020603050405020304" pitchFamily="18" charset="0"/>
              <a:cs typeface="Times New Roman" panose="02020603050405020304" pitchFamily="18" charset="0"/>
            </a:endParaRPr>
          </a:p>
          <a:p>
            <a:pPr marL="288925" indent="-288925" algn="l"/>
            <a:r>
              <a:rPr lang="en-US" sz="2200" cap="none" dirty="0" smtClean="0">
                <a:solidFill>
                  <a:schemeClr val="tx1"/>
                </a:solidFill>
                <a:latin typeface="Times New Roman" panose="02020603050405020304" pitchFamily="18" charset="0"/>
                <a:cs typeface="Times New Roman" panose="02020603050405020304" pitchFamily="18" charset="0"/>
              </a:rPr>
              <a:t>	</a:t>
            </a:r>
            <a:r>
              <a:rPr lang="en-US" sz="2400" cap="none" dirty="0">
                <a:solidFill>
                  <a:schemeClr val="tx1"/>
                </a:solidFill>
                <a:latin typeface="Times New Roman" panose="02020603050405020304" pitchFamily="18" charset="0"/>
                <a:cs typeface="Times New Roman" panose="02020603050405020304" pitchFamily="18" charset="0"/>
              </a:rPr>
              <a:t>	</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1210967"/>
              </p:ext>
            </p:extLst>
          </p:nvPr>
        </p:nvGraphicFramePr>
        <p:xfrm>
          <a:off x="475860" y="3524894"/>
          <a:ext cx="11262049" cy="2881505"/>
        </p:xfrm>
        <a:graphic>
          <a:graphicData uri="http://schemas.openxmlformats.org/drawingml/2006/table">
            <a:tbl>
              <a:tblPr firstRow="1" bandRow="1">
                <a:tableStyleId>{8A107856-5554-42FB-B03E-39F5DBC370BA}</a:tableStyleId>
              </a:tblPr>
              <a:tblGrid>
                <a:gridCol w="4456448">
                  <a:extLst>
                    <a:ext uri="{9D8B030D-6E8A-4147-A177-3AD203B41FA5}">
                      <a16:colId xmlns:a16="http://schemas.microsoft.com/office/drawing/2014/main" val="1098163354"/>
                    </a:ext>
                  </a:extLst>
                </a:gridCol>
                <a:gridCol w="2174558">
                  <a:extLst>
                    <a:ext uri="{9D8B030D-6E8A-4147-A177-3AD203B41FA5}">
                      <a16:colId xmlns:a16="http://schemas.microsoft.com/office/drawing/2014/main" val="4209883103"/>
                    </a:ext>
                  </a:extLst>
                </a:gridCol>
                <a:gridCol w="1442918">
                  <a:extLst>
                    <a:ext uri="{9D8B030D-6E8A-4147-A177-3AD203B41FA5}">
                      <a16:colId xmlns:a16="http://schemas.microsoft.com/office/drawing/2014/main" val="1802854311"/>
                    </a:ext>
                  </a:extLst>
                </a:gridCol>
                <a:gridCol w="1356233">
                  <a:extLst>
                    <a:ext uri="{9D8B030D-6E8A-4147-A177-3AD203B41FA5}">
                      <a16:colId xmlns:a16="http://schemas.microsoft.com/office/drawing/2014/main" val="253073607"/>
                    </a:ext>
                  </a:extLst>
                </a:gridCol>
                <a:gridCol w="1831892">
                  <a:extLst>
                    <a:ext uri="{9D8B030D-6E8A-4147-A177-3AD203B41FA5}">
                      <a16:colId xmlns:a16="http://schemas.microsoft.com/office/drawing/2014/main" val="1489858916"/>
                    </a:ext>
                  </a:extLst>
                </a:gridCol>
              </a:tblGrid>
              <a:tr h="524769">
                <a:tc>
                  <a:txBody>
                    <a:bodyPr/>
                    <a:lstStyle/>
                    <a:p>
                      <a:pPr algn="l"/>
                      <a:r>
                        <a:rPr lang="en-US" dirty="0" smtClean="0"/>
                        <a:t>Level of Contaminant</a:t>
                      </a:r>
                      <a:endParaRPr lang="en-US" dirty="0">
                        <a:latin typeface="Times New Roman" panose="02020603050405020304" pitchFamily="18" charset="0"/>
                        <a:cs typeface="Times New Roman" panose="02020603050405020304" pitchFamily="18" charset="0"/>
                      </a:endParaRPr>
                    </a:p>
                  </a:txBody>
                  <a:tcPr/>
                </a:tc>
                <a:tc gridSpan="4">
                  <a:txBody>
                    <a:bodyPr/>
                    <a:lstStyle/>
                    <a:p>
                      <a:pPr algn="l"/>
                      <a:r>
                        <a:rPr lang="en-US" dirty="0" smtClean="0"/>
                        <a:t>Contaminants Found</a:t>
                      </a:r>
                      <a:endParaRPr lang="en-US" b="1" dirty="0">
                        <a:latin typeface="Times New Roman" panose="02020603050405020304" pitchFamily="18" charset="0"/>
                        <a:cs typeface="Times New Roman" panose="02020603050405020304" pitchFamily="18" charset="0"/>
                      </a:endParaRPr>
                    </a:p>
                  </a:txBody>
                  <a:tcPr/>
                </a:tc>
                <a:tc hMerge="1">
                  <a:txBody>
                    <a:bodyPr/>
                    <a:lstStyle/>
                    <a:p>
                      <a:pPr algn="l"/>
                      <a:endParaRPr lang="en-US" b="1"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pPr algn="l"/>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34324743"/>
                  </a:ext>
                </a:extLst>
              </a:tr>
              <a:tr h="469532">
                <a:tc>
                  <a:txBody>
                    <a:bodyPr/>
                    <a:lstStyle/>
                    <a:p>
                      <a:pPr algn="l"/>
                      <a:r>
                        <a:rPr lang="en-US" sz="1800" b="0" cap="none" dirty="0" smtClean="0"/>
                        <a:t>Primary </a:t>
                      </a:r>
                      <a:endParaRPr lang="en-US" b="0" dirty="0"/>
                    </a:p>
                  </a:txBody>
                  <a:tcPr/>
                </a:tc>
                <a:tc gridSpan="2">
                  <a:txBody>
                    <a:bodyPr/>
                    <a:lstStyle/>
                    <a:p>
                      <a:pPr algn="l"/>
                      <a:r>
                        <a:rPr lang="en-US" sz="1800" b="0" cap="none" dirty="0" smtClean="0"/>
                        <a:t>Total Coliform</a:t>
                      </a:r>
                      <a:endParaRPr lang="en-US" b="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dirty="0" smtClean="0"/>
                        <a:t>Arsenic</a:t>
                      </a:r>
                    </a:p>
                  </a:txBody>
                  <a:tcPr/>
                </a:tc>
                <a:tc hMerge="1">
                  <a:txBody>
                    <a:bodyPr/>
                    <a:lstStyle/>
                    <a:p>
                      <a:pPr algn="l"/>
                      <a:endParaRPr lang="en-US" b="1" dirty="0"/>
                    </a:p>
                  </a:txBody>
                  <a:tcPr/>
                </a:tc>
                <a:extLst>
                  <a:ext uri="{0D108BD9-81ED-4DB2-BD59-A6C34878D82A}">
                    <a16:rowId xmlns:a16="http://schemas.microsoft.com/office/drawing/2014/main" val="1648561701"/>
                  </a:ext>
                </a:extLst>
              </a:tr>
              <a:tr h="592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cap="none" dirty="0" smtClean="0"/>
                        <a:t>Maximum Contaminant Level (MCL)</a:t>
                      </a:r>
                      <a:endParaRPr lang="en-US" b="1" i="1" dirty="0" smtClean="0"/>
                    </a:p>
                  </a:txBody>
                  <a:tcPr/>
                </a:tc>
                <a:tc gridSpan="2">
                  <a:txBody>
                    <a:bodyPr/>
                    <a:lstStyle/>
                    <a:p>
                      <a:pPr algn="l"/>
                      <a:r>
                        <a:rPr lang="en-US" sz="1800" i="1" cap="none" dirty="0" smtClean="0"/>
                        <a:t>Either Present</a:t>
                      </a:r>
                      <a:r>
                        <a:rPr lang="en-US" sz="1800" i="1" cap="none" baseline="0" dirty="0" smtClean="0"/>
                        <a:t> or Not Present</a:t>
                      </a:r>
                      <a:endParaRPr lang="en-US" b="1" i="1" dirty="0"/>
                    </a:p>
                  </a:txBody>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cap="none" dirty="0" smtClean="0"/>
                        <a:t>10 </a:t>
                      </a:r>
                      <a:r>
                        <a:rPr lang="en-US" sz="1800" i="1" cap="none" dirty="0" err="1" smtClean="0"/>
                        <a:t>ug</a:t>
                      </a:r>
                      <a:r>
                        <a:rPr lang="en-US" sz="1800" i="1" cap="none" dirty="0" smtClean="0"/>
                        <a:t>/L</a:t>
                      </a:r>
                      <a:r>
                        <a:rPr lang="en-US" sz="1800" i="1" cap="none" baseline="0" dirty="0" smtClean="0"/>
                        <a:t> MCL or higher</a:t>
                      </a:r>
                      <a:endParaRPr lang="en-US" b="1" i="1" dirty="0" smtClean="0"/>
                    </a:p>
                    <a:p>
                      <a:pPr algn="l"/>
                      <a:endParaRPr lang="en-US" b="1" i="1" dirty="0"/>
                    </a:p>
                  </a:txBody>
                  <a:tcPr/>
                </a:tc>
                <a:tc hMerge="1">
                  <a:txBody>
                    <a:bodyPr/>
                    <a:lstStyle/>
                    <a:p>
                      <a:endParaRPr lang="en-US"/>
                    </a:p>
                  </a:txBody>
                  <a:tcPr/>
                </a:tc>
                <a:extLst>
                  <a:ext uri="{0D108BD9-81ED-4DB2-BD59-A6C34878D82A}">
                    <a16:rowId xmlns:a16="http://schemas.microsoft.com/office/drawing/2014/main" val="2463534772"/>
                  </a:ext>
                </a:extLst>
              </a:tr>
              <a:tr h="607044">
                <a:tc>
                  <a:txBody>
                    <a:bodyPr/>
                    <a:lstStyle/>
                    <a:p>
                      <a:pPr algn="l"/>
                      <a:r>
                        <a:rPr lang="en-US" sz="1800" b="0" cap="none" dirty="0" smtClean="0"/>
                        <a:t>Secondary  </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dirty="0" smtClean="0"/>
                        <a:t>Total Dissolved Solids</a:t>
                      </a:r>
                      <a:endParaRPr lang="en-US" sz="1800" b="0" i="1" cap="none"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dirty="0" smtClean="0"/>
                        <a:t>Iron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dirty="0" smtClean="0"/>
                        <a:t>Manganese </a:t>
                      </a:r>
                      <a:endParaRPr lang="en-US" sz="1800" b="0" cap="none"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dirty="0" smtClean="0"/>
                        <a:t>Hardness </a:t>
                      </a:r>
                    </a:p>
                  </a:txBody>
                  <a:tcPr/>
                </a:tc>
                <a:extLst>
                  <a:ext uri="{0D108BD9-81ED-4DB2-BD59-A6C34878D82A}">
                    <a16:rowId xmlns:a16="http://schemas.microsoft.com/office/drawing/2014/main" val="1539602362"/>
                  </a:ext>
                </a:extLst>
              </a:tr>
              <a:tr h="615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cap="none" dirty="0" smtClean="0"/>
                        <a:t>Secondary Maximum Contaminant Level (SMCL) </a:t>
                      </a:r>
                      <a:endParaRPr lang="en-US" b="1" i="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cap="none" dirty="0" smtClean="0"/>
                        <a:t>500 mg/L </a:t>
                      </a:r>
                      <a:endParaRPr lang="en-US" sz="1800" b="1" i="1" cap="none"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cap="none" dirty="0" smtClean="0"/>
                        <a:t>0.3 mg/L</a:t>
                      </a:r>
                      <a:r>
                        <a:rPr lang="en-US" sz="1800" i="1" cap="none" baseline="0" dirty="0" smtClean="0"/>
                        <a:t> </a:t>
                      </a:r>
                      <a:endParaRPr lang="en-US" sz="1800" b="1" i="1" cap="none"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cap="none" dirty="0" smtClean="0"/>
                        <a:t>0.05</a:t>
                      </a:r>
                      <a:r>
                        <a:rPr lang="en-US" sz="1800" b="1" i="1" cap="none" baseline="0" dirty="0" smtClean="0">
                          <a:solidFill>
                            <a:schemeClr val="tx1"/>
                          </a:solidFill>
                          <a:latin typeface="Times New Roman" panose="02020603050405020304" pitchFamily="18" charset="0"/>
                          <a:cs typeface="Times New Roman" panose="02020603050405020304" pitchFamily="18" charset="0"/>
                        </a:rPr>
                        <a:t> </a:t>
                      </a:r>
                      <a:r>
                        <a:rPr lang="en-US" sz="1800" i="1" cap="none" dirty="0" smtClean="0"/>
                        <a:t>mg/L</a:t>
                      </a:r>
                      <a:endParaRPr lang="en-US" sz="1800" b="1" i="1" cap="none" dirty="0" smtClean="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cap="none"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cap="none" dirty="0" smtClean="0"/>
                        <a:t>120 to 150 mg/L</a:t>
                      </a:r>
                      <a:endParaRPr lang="en-US" sz="1800" b="1" i="1" cap="none" dirty="0" smtClean="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cap="none"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7531012"/>
                  </a:ext>
                </a:extLst>
              </a:tr>
            </a:tbl>
          </a:graphicData>
        </a:graphic>
      </p:graphicFrame>
    </p:spTree>
    <p:extLst>
      <p:ext uri="{BB962C8B-B14F-4D97-AF65-F5344CB8AC3E}">
        <p14:creationId xmlns:p14="http://schemas.microsoft.com/office/powerpoint/2010/main" val="36375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505" y="223936"/>
            <a:ext cx="10727721" cy="886408"/>
          </a:xfrm>
        </p:spPr>
        <p:txBody>
          <a:bodyPr/>
          <a:lstStyle/>
          <a:p>
            <a:pPr algn="l"/>
            <a:r>
              <a:rPr lang="en-US" u="sng" cap="none" dirty="0">
                <a:latin typeface="Constantia" panose="02030602050306030303" pitchFamily="18" charset="0"/>
              </a:rPr>
              <a:t>5</a:t>
            </a:r>
            <a:r>
              <a:rPr lang="en-US" u="sng" cap="none" dirty="0" smtClean="0">
                <a:latin typeface="Constantia" panose="02030602050306030303" pitchFamily="18" charset="0"/>
              </a:rPr>
              <a:t>. </a:t>
            </a:r>
            <a:r>
              <a:rPr lang="en-US" u="sng" cap="none" dirty="0">
                <a:latin typeface="Constantia" panose="02030602050306030303" pitchFamily="18" charset="0"/>
              </a:rPr>
              <a:t>Proposed Waterline Layout</a:t>
            </a:r>
            <a:endParaRPr lang="en-US" u="sng" dirty="0"/>
          </a:p>
        </p:txBody>
      </p:sp>
      <p:sp>
        <p:nvSpPr>
          <p:cNvPr id="4" name="Content Placeholder 3"/>
          <p:cNvSpPr>
            <a:spLocks noGrp="1"/>
          </p:cNvSpPr>
          <p:nvPr>
            <p:ph sz="quarter" idx="14"/>
          </p:nvPr>
        </p:nvSpPr>
        <p:spPr>
          <a:xfrm>
            <a:off x="7334250" y="314325"/>
            <a:ext cx="4724399" cy="3800475"/>
          </a:xfrm>
        </p:spPr>
        <p:txBody>
          <a:bodyPr>
            <a:normAutofit fontScale="55000" lnSpcReduction="20000"/>
          </a:bodyPr>
          <a:lstStyle/>
          <a:p>
            <a:r>
              <a:rPr lang="en-US" sz="2900" cap="none" dirty="0" smtClean="0">
                <a:latin typeface="Times New Roman" panose="02020603050405020304" pitchFamily="18" charset="0"/>
                <a:cs typeface="Times New Roman" panose="02020603050405020304" pitchFamily="18" charset="0"/>
              </a:rPr>
              <a:t>Waterline alignment: Ties into 12” line at Westminster and heads east to serve the Village of </a:t>
            </a:r>
            <a:r>
              <a:rPr lang="en-US" sz="2900" cap="none" dirty="0" err="1" smtClean="0">
                <a:latin typeface="Times New Roman" panose="02020603050405020304" pitchFamily="18" charset="0"/>
                <a:cs typeface="Times New Roman" panose="02020603050405020304" pitchFamily="18" charset="0"/>
              </a:rPr>
              <a:t>Harrod</a:t>
            </a:r>
            <a:r>
              <a:rPr lang="en-US" sz="2900" cap="none" dirty="0" smtClean="0">
                <a:latin typeface="Times New Roman" panose="02020603050405020304" pitchFamily="18" charset="0"/>
                <a:cs typeface="Times New Roman" panose="02020603050405020304" pitchFamily="18" charset="0"/>
              </a:rPr>
              <a:t>, then north on Napoleon Road to serve the Village of Lafayette. The project will include providing a 6” fire line to the Allen East School.</a:t>
            </a:r>
          </a:p>
          <a:p>
            <a:pPr marL="0" indent="0">
              <a:buNone/>
            </a:pPr>
            <a:endParaRPr lang="en-US" sz="2900" cap="none" dirty="0" smtClean="0">
              <a:latin typeface="Times New Roman" panose="02020603050405020304" pitchFamily="18" charset="0"/>
              <a:cs typeface="Times New Roman" panose="02020603050405020304" pitchFamily="18" charset="0"/>
            </a:endParaRPr>
          </a:p>
          <a:p>
            <a:r>
              <a:rPr lang="en-US" sz="2900" cap="none" dirty="0" smtClean="0">
                <a:latin typeface="Times New Roman" panose="02020603050405020304" pitchFamily="18" charset="0"/>
                <a:cs typeface="Times New Roman" panose="02020603050405020304" pitchFamily="18" charset="0"/>
              </a:rPr>
              <a:t>Waterline will consist of approximately 45,000 linear feet of 12” pipe and 27,000 linear feet of 8” pipe.  This will include approximately 150 fire hydrants.</a:t>
            </a:r>
          </a:p>
          <a:p>
            <a:pPr marL="0" indent="0">
              <a:buNone/>
            </a:pPr>
            <a:endParaRPr lang="en-US" sz="2900" cap="none" dirty="0" smtClean="0">
              <a:latin typeface="Times New Roman" panose="02020603050405020304" pitchFamily="18" charset="0"/>
              <a:cs typeface="Times New Roman" panose="02020603050405020304" pitchFamily="18" charset="0"/>
            </a:endParaRPr>
          </a:p>
          <a:p>
            <a:r>
              <a:rPr lang="en-US" sz="2900" cap="none" dirty="0" smtClean="0">
                <a:latin typeface="Times New Roman" panose="02020603050405020304" pitchFamily="18" charset="0"/>
                <a:cs typeface="Times New Roman" panose="02020603050405020304" pitchFamily="18" charset="0"/>
              </a:rPr>
              <a:t>150,000 gallon standpipe would be located near the school to provide system pressure. </a:t>
            </a:r>
            <a:endParaRPr lang="en-US" sz="2900" i="1" cap="none" dirty="0" smtClean="0">
              <a:latin typeface="Times New Roman" panose="02020603050405020304" pitchFamily="18" charset="0"/>
              <a:cs typeface="Times New Roman" panose="02020603050405020304" pitchFamily="18" charset="0"/>
            </a:endParaRPr>
          </a:p>
          <a:p>
            <a:endParaRPr lang="en-US" cap="none" dirty="0">
              <a:latin typeface="Times New Roman" panose="02020603050405020304" pitchFamily="18" charset="0"/>
              <a:cs typeface="Times New Roman" panose="02020603050405020304" pitchFamily="18" charset="0"/>
            </a:endParaRPr>
          </a:p>
        </p:txBody>
      </p:sp>
      <p:pic>
        <p:nvPicPr>
          <p:cNvPr id="5" name="Content Placeholder 3"/>
          <p:cNvPicPr>
            <a:picLocks noGrp="1"/>
          </p:cNvPicPr>
          <p:nvPr>
            <p:ph sz="quarter" idx="13"/>
          </p:nvPr>
        </p:nvPicPr>
        <p:blipFill>
          <a:blip r:embed="rId3"/>
          <a:stretch>
            <a:fillRect/>
          </a:stretch>
        </p:blipFill>
        <p:spPr>
          <a:xfrm>
            <a:off x="709125" y="1194318"/>
            <a:ext cx="6512767" cy="4991878"/>
          </a:xfrm>
          <a:prstGeom prst="rect">
            <a:avLst/>
          </a:prstGeom>
          <a:effectLst>
            <a:outerShdw blurRad="152400" dist="228600" dir="2700000" algn="tl" rotWithShape="0">
              <a:prstClr val="black">
                <a:alpha val="29000"/>
              </a:prstClr>
            </a:outerShdw>
            <a:softEdge rad="3175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138" y="4217437"/>
            <a:ext cx="2922036" cy="2484599"/>
          </a:xfrm>
          <a:prstGeom prst="rect">
            <a:avLst/>
          </a:prstGeom>
        </p:spPr>
      </p:pic>
    </p:spTree>
    <p:extLst>
      <p:ext uri="{BB962C8B-B14F-4D97-AF65-F5344CB8AC3E}">
        <p14:creationId xmlns:p14="http://schemas.microsoft.com/office/powerpoint/2010/main" val="24852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2"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4">
                                            <p:txEl>
                                              <p:pRg st="4" end="4"/>
                                            </p:txEl>
                                          </p:spTgt>
                                        </p:tgtEl>
                                        <p:attrNameLst>
                                          <p:attrName>ppt_y</p:attrName>
                                        </p:attrNameLst>
                                      </p:cBhvr>
                                      <p:tavLst>
                                        <p:tav tm="0">
                                          <p:val>
                                            <p:strVal val="#ppt_y"/>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04" y="251928"/>
            <a:ext cx="10606423" cy="643812"/>
          </a:xfrm>
        </p:spPr>
        <p:txBody>
          <a:bodyPr/>
          <a:lstStyle/>
          <a:p>
            <a:pPr algn="l"/>
            <a:r>
              <a:rPr lang="en-US" u="sng" dirty="0" smtClean="0">
                <a:latin typeface="Constantia" panose="02030602050306030303" pitchFamily="18" charset="0"/>
              </a:rPr>
              <a:t>5. </a:t>
            </a:r>
            <a:r>
              <a:rPr lang="en-US" u="sng" cap="none" dirty="0" smtClean="0">
                <a:latin typeface="Constantia" panose="02030602050306030303" pitchFamily="18" charset="0"/>
              </a:rPr>
              <a:t>Westminster Proposed Waterline Layout (cont’d)</a:t>
            </a:r>
            <a:endParaRPr lang="en-US" u="sng" cap="none" dirty="0">
              <a:latin typeface="Constantia" panose="02030602050306030303" pitchFamily="18" charset="0"/>
            </a:endParaRPr>
          </a:p>
        </p:txBody>
      </p:sp>
      <p:pic>
        <p:nvPicPr>
          <p:cNvPr id="4" name="Content Placeholder 3"/>
          <p:cNvPicPr>
            <a:picLocks noGrp="1" noChangeAspect="1"/>
          </p:cNvPicPr>
          <p:nvPr>
            <p:ph sz="quarter" idx="13"/>
          </p:nvPr>
        </p:nvPicPr>
        <p:blipFill>
          <a:blip r:embed="rId3"/>
          <a:stretch>
            <a:fillRect/>
          </a:stretch>
        </p:blipFill>
        <p:spPr>
          <a:xfrm>
            <a:off x="953463" y="1012790"/>
            <a:ext cx="10133045" cy="5339634"/>
          </a:xfrm>
          <a:prstGeom prst="rect">
            <a:avLst/>
          </a:prstGeom>
        </p:spPr>
      </p:pic>
    </p:spTree>
    <p:extLst>
      <p:ext uri="{BB962C8B-B14F-4D97-AF65-F5344CB8AC3E}">
        <p14:creationId xmlns:p14="http://schemas.microsoft.com/office/powerpoint/2010/main" val="141713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5200</TotalTime>
  <Words>1366</Words>
  <Application>Microsoft Office PowerPoint</Application>
  <PresentationFormat>Widescreen</PresentationFormat>
  <Paragraphs>244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Constantia</vt:lpstr>
      <vt:lpstr>Times New Roman</vt:lpstr>
      <vt:lpstr>Tw Cen MT</vt:lpstr>
      <vt:lpstr>Droplet</vt:lpstr>
      <vt:lpstr>East regional waterline improvement project informational meeting</vt:lpstr>
      <vt:lpstr>Meeting overview</vt:lpstr>
      <vt:lpstr>1. Meeting Objective</vt:lpstr>
      <vt:lpstr>    2. Overview of the Allen Water District</vt:lpstr>
      <vt:lpstr>3. Benefits of Public Water</vt:lpstr>
      <vt:lpstr>4. History of the Project</vt:lpstr>
      <vt:lpstr>4. History of the Project (cont’d)</vt:lpstr>
      <vt:lpstr>5. Proposed Waterline Layout</vt:lpstr>
      <vt:lpstr>5. Westminster Proposed Waterline Layout (cont’d)</vt:lpstr>
      <vt:lpstr>5. Village of Harrod Proposed Waterline Layout(cont’d)</vt:lpstr>
      <vt:lpstr>5. Village of Lafayette Proposed Waterline Layout(cont’d)</vt:lpstr>
      <vt:lpstr>6. Use and Source of Funding</vt:lpstr>
      <vt:lpstr>7. Estimated Costs to Property Owners </vt:lpstr>
      <vt:lpstr>7. Summary of Estimated Costs to Property Owners</vt:lpstr>
      <vt:lpstr>9. Tentative Project Schedule</vt:lpstr>
      <vt:lpstr>Questions?</vt:lpstr>
      <vt:lpstr>Written Feedback From Village Residents  Please return by July 10th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regional waterline improvement project</dc:title>
  <dc:creator>Kimberly Stiles</dc:creator>
  <cp:lastModifiedBy>Kimberly Stiles</cp:lastModifiedBy>
  <cp:revision>152</cp:revision>
  <cp:lastPrinted>2019-06-26T16:40:18Z</cp:lastPrinted>
  <dcterms:created xsi:type="dcterms:W3CDTF">2018-08-01T16:19:02Z</dcterms:created>
  <dcterms:modified xsi:type="dcterms:W3CDTF">2019-06-26T16:40:37Z</dcterms:modified>
</cp:coreProperties>
</file>