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7"/>
  </p:notesMasterIdLst>
  <p:handoutMasterIdLst>
    <p:handoutMasterId r:id="rId18"/>
  </p:handoutMasterIdLst>
  <p:sldIdLst>
    <p:sldId id="256" r:id="rId2"/>
    <p:sldId id="257" r:id="rId3"/>
    <p:sldId id="270" r:id="rId4"/>
    <p:sldId id="258" r:id="rId5"/>
    <p:sldId id="259" r:id="rId6"/>
    <p:sldId id="260" r:id="rId7"/>
    <p:sldId id="271" r:id="rId8"/>
    <p:sldId id="272" r:id="rId9"/>
    <p:sldId id="273" r:id="rId10"/>
    <p:sldId id="269" r:id="rId11"/>
    <p:sldId id="261" r:id="rId12"/>
    <p:sldId id="262" r:id="rId13"/>
    <p:sldId id="264" r:id="rId14"/>
    <p:sldId id="268" r:id="rId15"/>
    <p:sldId id="266" r:id="rId16"/>
  </p:sldIdLst>
  <p:sldSz cx="9144000" cy="6858000" type="screen4x3"/>
  <p:notesSz cx="7010400" cy="9296400"/>
  <p:defaultTextStyle>
    <a:defPPr>
      <a:defRPr lang="en-US"/>
    </a:defPPr>
    <a:lvl1pPr algn="ctr" rtl="0" fontAlgn="base">
      <a:spcBef>
        <a:spcPct val="0"/>
      </a:spcBef>
      <a:spcAft>
        <a:spcPct val="0"/>
      </a:spcAft>
      <a:defRPr sz="2400" b="1" kern="1200">
        <a:solidFill>
          <a:srgbClr val="FFFF00"/>
        </a:solidFill>
        <a:latin typeface="Times New Roman" pitchFamily="18" charset="0"/>
        <a:ea typeface="+mn-ea"/>
        <a:cs typeface="+mn-cs"/>
      </a:defRPr>
    </a:lvl1pPr>
    <a:lvl2pPr marL="457200" algn="ctr" rtl="0" fontAlgn="base">
      <a:spcBef>
        <a:spcPct val="0"/>
      </a:spcBef>
      <a:spcAft>
        <a:spcPct val="0"/>
      </a:spcAft>
      <a:defRPr sz="2400" b="1" kern="1200">
        <a:solidFill>
          <a:srgbClr val="FFFF00"/>
        </a:solidFill>
        <a:latin typeface="Times New Roman" pitchFamily="18" charset="0"/>
        <a:ea typeface="+mn-ea"/>
        <a:cs typeface="+mn-cs"/>
      </a:defRPr>
    </a:lvl2pPr>
    <a:lvl3pPr marL="914400" algn="ctr" rtl="0" fontAlgn="base">
      <a:spcBef>
        <a:spcPct val="0"/>
      </a:spcBef>
      <a:spcAft>
        <a:spcPct val="0"/>
      </a:spcAft>
      <a:defRPr sz="2400" b="1" kern="1200">
        <a:solidFill>
          <a:srgbClr val="FFFF00"/>
        </a:solidFill>
        <a:latin typeface="Times New Roman" pitchFamily="18" charset="0"/>
        <a:ea typeface="+mn-ea"/>
        <a:cs typeface="+mn-cs"/>
      </a:defRPr>
    </a:lvl3pPr>
    <a:lvl4pPr marL="1371600" algn="ctr" rtl="0" fontAlgn="base">
      <a:spcBef>
        <a:spcPct val="0"/>
      </a:spcBef>
      <a:spcAft>
        <a:spcPct val="0"/>
      </a:spcAft>
      <a:defRPr sz="2400" b="1" kern="1200">
        <a:solidFill>
          <a:srgbClr val="FFFF00"/>
        </a:solidFill>
        <a:latin typeface="Times New Roman" pitchFamily="18" charset="0"/>
        <a:ea typeface="+mn-ea"/>
        <a:cs typeface="+mn-cs"/>
      </a:defRPr>
    </a:lvl4pPr>
    <a:lvl5pPr marL="1828800" algn="ctr" rtl="0" fontAlgn="base">
      <a:spcBef>
        <a:spcPct val="0"/>
      </a:spcBef>
      <a:spcAft>
        <a:spcPct val="0"/>
      </a:spcAft>
      <a:defRPr sz="2400" b="1" kern="1200">
        <a:solidFill>
          <a:srgbClr val="FFFF00"/>
        </a:solidFill>
        <a:latin typeface="Times New Roman" pitchFamily="18" charset="0"/>
        <a:ea typeface="+mn-ea"/>
        <a:cs typeface="+mn-cs"/>
      </a:defRPr>
    </a:lvl5pPr>
    <a:lvl6pPr marL="2286000" algn="l" defTabSz="914400" rtl="0" eaLnBrk="1" latinLnBrk="0" hangingPunct="1">
      <a:defRPr sz="2400" b="1" kern="1200">
        <a:solidFill>
          <a:srgbClr val="FFFF00"/>
        </a:solidFill>
        <a:latin typeface="Times New Roman" pitchFamily="18" charset="0"/>
        <a:ea typeface="+mn-ea"/>
        <a:cs typeface="+mn-cs"/>
      </a:defRPr>
    </a:lvl6pPr>
    <a:lvl7pPr marL="2743200" algn="l" defTabSz="914400" rtl="0" eaLnBrk="1" latinLnBrk="0" hangingPunct="1">
      <a:defRPr sz="2400" b="1" kern="1200">
        <a:solidFill>
          <a:srgbClr val="FFFF00"/>
        </a:solidFill>
        <a:latin typeface="Times New Roman" pitchFamily="18" charset="0"/>
        <a:ea typeface="+mn-ea"/>
        <a:cs typeface="+mn-cs"/>
      </a:defRPr>
    </a:lvl7pPr>
    <a:lvl8pPr marL="3200400" algn="l" defTabSz="914400" rtl="0" eaLnBrk="1" latinLnBrk="0" hangingPunct="1">
      <a:defRPr sz="2400" b="1" kern="1200">
        <a:solidFill>
          <a:srgbClr val="FFFF00"/>
        </a:solidFill>
        <a:latin typeface="Times New Roman" pitchFamily="18" charset="0"/>
        <a:ea typeface="+mn-ea"/>
        <a:cs typeface="+mn-cs"/>
      </a:defRPr>
    </a:lvl8pPr>
    <a:lvl9pPr marL="3657600" algn="l" defTabSz="914400" rtl="0" eaLnBrk="1" latinLnBrk="0" hangingPunct="1">
      <a:defRPr sz="2400" b="1" kern="1200">
        <a:solidFill>
          <a:srgbClr val="FFFF00"/>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003300"/>
    <a:srgbClr val="000066"/>
    <a:srgbClr val="336699"/>
    <a:srgbClr val="FF6600"/>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93" autoAdjust="0"/>
    <p:restoredTop sz="90920" autoAdjust="0"/>
  </p:normalViewPr>
  <p:slideViewPr>
    <p:cSldViewPr>
      <p:cViewPr varScale="1">
        <p:scale>
          <a:sx n="105" d="100"/>
          <a:sy n="105" d="100"/>
        </p:scale>
        <p:origin x="1416" y="96"/>
      </p:cViewPr>
      <p:guideLst>
        <p:guide orient="horz" pos="2160"/>
        <p:guide pos="2880"/>
      </p:guideLst>
    </p:cSldViewPr>
  </p:slideViewPr>
  <p:outlineViewPr>
    <p:cViewPr>
      <p:scale>
        <a:sx n="33" d="100"/>
        <a:sy n="33" d="100"/>
      </p:scale>
      <p:origin x="0" y="4146"/>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b="0">
                <a:solidFill>
                  <a:schemeClr val="tx1"/>
                </a:solidFill>
              </a:defRPr>
            </a:lvl1pPr>
          </a:lstStyle>
          <a:p>
            <a:endParaRPr lang="en-US"/>
          </a:p>
        </p:txBody>
      </p:sp>
      <p:sp>
        <p:nvSpPr>
          <p:cNvPr id="15363" name="Rectangle 1027"/>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b="0">
                <a:solidFill>
                  <a:schemeClr val="tx1"/>
                </a:solidFill>
              </a:defRPr>
            </a:lvl1pPr>
          </a:lstStyle>
          <a:p>
            <a:endParaRPr lang="en-US"/>
          </a:p>
        </p:txBody>
      </p:sp>
      <p:sp>
        <p:nvSpPr>
          <p:cNvPr id="15364" name="Rectangle 1028"/>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b="0">
                <a:solidFill>
                  <a:schemeClr val="tx1"/>
                </a:solidFill>
              </a:defRPr>
            </a:lvl1pPr>
          </a:lstStyle>
          <a:p>
            <a:endParaRPr lang="en-US"/>
          </a:p>
        </p:txBody>
      </p:sp>
      <p:sp>
        <p:nvSpPr>
          <p:cNvPr id="15365" name="Rectangle 1029"/>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b="0">
                <a:solidFill>
                  <a:schemeClr val="tx1"/>
                </a:solidFill>
              </a:defRPr>
            </a:lvl1pPr>
          </a:lstStyle>
          <a:p>
            <a:fld id="{44460F7D-420C-4223-B329-6CDAA6E14B25}"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686866D-4F5B-46B7-B6BA-E2E04A62E834}" type="datetimeFigureOut">
              <a:rPr lang="en-US" smtClean="0"/>
              <a:pPr/>
              <a:t>6/26/2018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4A9B97B-51CE-48CA-B182-8BE2DC5DBAB1}"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A9B97B-51CE-48CA-B182-8BE2DC5DBAB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A9B97B-51CE-48CA-B182-8BE2DC5DBAB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DCE6F98-B0CD-4FAD-9F6E-01901E43BAC0}"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30B83-2F39-4ECB-BA4C-D6A111E235C8}"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D4AE8-5D62-4F4D-B703-2D8F9119CD69}"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FB1DA3-501B-4D50-BBE0-DEDAF093D948}"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5D5D3-6AC2-4F19-B3D6-990BE1A80829}"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655E74-8C24-4443-8FE8-7B216C169334}"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08A294-02B8-4D17-B9DB-F90EC23E8E8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45280E-4F96-4626-85F5-9B52A757EC53}"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0CF13C-ED8B-49F8-AF7E-436C8BA329C1}"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9C85FF-9A4F-4938-9594-08CA4626A790}" type="slidenum">
              <a:rPr lang="en-US" smtClean="0"/>
              <a:pPr/>
              <a:t>‹#›</a:t>
            </a:fld>
            <a:endParaRPr lang="en-US"/>
          </a:p>
        </p:txBody>
      </p:sp>
    </p:spTree>
  </p:cSld>
  <p:clrMapOvr>
    <a:masterClrMapping/>
  </p:clrMapOvr>
  <p:transition>
    <p:rand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2459163-8A39-4D68-A42A-27CD7F7DC22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5E8E1-A2AC-45CE-9C5D-5CB9311762F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random/>
  </p:transition>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Forms%20and%20Templates/WAIVER%20OF%20NOTICE%20OF%20HEARING%20Rev%201.30.18.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0"/>
            <a:ext cx="9144000" cy="1828800"/>
          </a:xfrm>
        </p:spPr>
        <p:txBody>
          <a:bodyPr/>
          <a:lstStyle/>
          <a:p>
            <a:r>
              <a:rPr lang="en-US" sz="3200" dirty="0"/>
              <a:t>     </a:t>
            </a:r>
          </a:p>
        </p:txBody>
      </p:sp>
      <p:sp>
        <p:nvSpPr>
          <p:cNvPr id="2051" name="Rectangle 3"/>
          <p:cNvSpPr>
            <a:spLocks noGrp="1" noChangeArrowheads="1"/>
          </p:cNvSpPr>
          <p:nvPr>
            <p:ph type="subTitle" idx="1"/>
          </p:nvPr>
        </p:nvSpPr>
        <p:spPr>
          <a:xfrm>
            <a:off x="0" y="1295400"/>
            <a:ext cx="9144000" cy="4572000"/>
          </a:xfrm>
        </p:spPr>
        <p:txBody>
          <a:bodyPr>
            <a:normAutofit fontScale="92500" lnSpcReduction="10000"/>
          </a:bodyPr>
          <a:lstStyle/>
          <a:p>
            <a:r>
              <a:rPr lang="en-US" sz="3900" b="1" dirty="0" smtClean="0">
                <a:effectLst>
                  <a:outerShdw blurRad="38100" dist="38100" dir="2700000" algn="tl">
                    <a:srgbClr val="000000"/>
                  </a:outerShdw>
                </a:effectLst>
              </a:rPr>
              <a:t>West Breese Road Waterline Extension</a:t>
            </a:r>
          </a:p>
          <a:p>
            <a:endParaRPr lang="en-US" sz="3600" b="1" dirty="0" smtClean="0">
              <a:effectLst>
                <a:outerShdw blurRad="38100" dist="38100" dir="2700000" algn="tl">
                  <a:srgbClr val="000000"/>
                </a:outerShdw>
              </a:effectLst>
            </a:endParaRPr>
          </a:p>
          <a:p>
            <a:r>
              <a:rPr lang="en-US" sz="3500" b="1" dirty="0" smtClean="0">
                <a:effectLst>
                  <a:outerShdw blurRad="38100" dist="38100" dir="2700000" algn="tl">
                    <a:srgbClr val="000000"/>
                  </a:outerShdw>
                </a:effectLst>
                <a:cs typeface="Times New Roman" pitchFamily="18" charset="0"/>
              </a:rPr>
              <a:t>Allen Water District</a:t>
            </a:r>
          </a:p>
          <a:p>
            <a:r>
              <a:rPr lang="en-US" b="1" dirty="0" smtClean="0">
                <a:effectLst>
                  <a:outerShdw blurRad="38100" dist="38100" dir="2700000" algn="tl">
                    <a:srgbClr val="000000"/>
                  </a:outerShdw>
                </a:effectLst>
                <a:cs typeface="Times New Roman" pitchFamily="18" charset="0"/>
              </a:rPr>
              <a:t>3230 N. Cole Street</a:t>
            </a:r>
          </a:p>
          <a:p>
            <a:r>
              <a:rPr lang="en-US" b="1" dirty="0" smtClean="0">
                <a:effectLst>
                  <a:outerShdw blurRad="38100" dist="38100" dir="2700000" algn="tl">
                    <a:srgbClr val="000000"/>
                  </a:outerShdw>
                </a:effectLst>
                <a:cs typeface="Times New Roman" pitchFamily="18" charset="0"/>
              </a:rPr>
              <a:t>Lima, OH 45801</a:t>
            </a:r>
          </a:p>
          <a:p>
            <a:r>
              <a:rPr lang="en-US" sz="2200" b="1" dirty="0" smtClean="0">
                <a:effectLst>
                  <a:outerShdw blurRad="38100" dist="38100" dir="2700000" algn="tl">
                    <a:srgbClr val="000000"/>
                  </a:outerShdw>
                </a:effectLst>
                <a:cs typeface="Times New Roman" pitchFamily="18" charset="0"/>
              </a:rPr>
              <a:t>allenwaterdistrict@allencountyohio.com</a:t>
            </a:r>
          </a:p>
          <a:p>
            <a:r>
              <a:rPr lang="en-US" sz="2400" b="1" dirty="0" smtClean="0">
                <a:effectLst>
                  <a:outerShdw blurRad="38100" dist="38100" dir="2700000" algn="tl">
                    <a:srgbClr val="000000"/>
                  </a:outerShdw>
                </a:effectLst>
                <a:cs typeface="Times New Roman" pitchFamily="18" charset="0"/>
              </a:rPr>
              <a:t>Allen </a:t>
            </a:r>
            <a:r>
              <a:rPr lang="en-US" sz="2400" b="1" dirty="0">
                <a:effectLst>
                  <a:outerShdw blurRad="38100" dist="38100" dir="2700000" algn="tl">
                    <a:srgbClr val="000000"/>
                  </a:outerShdw>
                </a:effectLst>
                <a:cs typeface="Times New Roman" pitchFamily="18" charset="0"/>
              </a:rPr>
              <a:t>County, Ohio</a:t>
            </a:r>
          </a:p>
          <a:p>
            <a:endParaRPr lang="en-US" sz="2400" b="1" dirty="0" smtClean="0">
              <a:effectLst>
                <a:outerShdw blurRad="38100" dist="38100" dir="2700000" algn="tl">
                  <a:srgbClr val="000000">
                    <a:alpha val="43137"/>
                  </a:srgbClr>
                </a:outerShdw>
              </a:effectLst>
              <a:cs typeface="Times New Roman" pitchFamily="18" charset="0"/>
            </a:endParaRPr>
          </a:p>
          <a:p>
            <a:endParaRPr lang="en-US" sz="2400" b="1" dirty="0" smtClean="0">
              <a:effectLst>
                <a:outerShdw blurRad="38100" dist="38100" dir="2700000" algn="tl">
                  <a:srgbClr val="000000">
                    <a:alpha val="43137"/>
                  </a:srgbClr>
                </a:outerShdw>
              </a:effectLst>
              <a:cs typeface="Times New Roman" pitchFamily="18" charset="0"/>
            </a:endParaRPr>
          </a:p>
          <a:p>
            <a:r>
              <a:rPr lang="en-US" sz="2400" b="1" dirty="0" smtClean="0">
                <a:effectLst>
                  <a:outerShdw blurRad="38100" dist="38100" dir="2700000" algn="tl">
                    <a:srgbClr val="000000">
                      <a:alpha val="43137"/>
                    </a:srgbClr>
                  </a:outerShdw>
                </a:effectLst>
                <a:cs typeface="Times New Roman" pitchFamily="18" charset="0"/>
              </a:rPr>
              <a:t>June 26</a:t>
            </a:r>
            <a:r>
              <a:rPr lang="en-US" sz="2400" b="1" baseline="30000" dirty="0" smtClean="0">
                <a:effectLst>
                  <a:outerShdw blurRad="38100" dist="38100" dir="2700000" algn="tl">
                    <a:srgbClr val="000000">
                      <a:alpha val="43137"/>
                    </a:srgbClr>
                  </a:outerShdw>
                </a:effectLst>
                <a:cs typeface="Times New Roman" pitchFamily="18" charset="0"/>
              </a:rPr>
              <a:t>th</a:t>
            </a:r>
            <a:r>
              <a:rPr lang="en-US" sz="2400" b="1" dirty="0" smtClean="0">
                <a:effectLst>
                  <a:outerShdw blurRad="38100" dist="38100" dir="2700000" algn="tl">
                    <a:srgbClr val="000000">
                      <a:alpha val="43137"/>
                    </a:srgbClr>
                  </a:outerShdw>
                </a:effectLst>
                <a:cs typeface="Times New Roman" pitchFamily="18" charset="0"/>
              </a:rPr>
              <a:t>, 2018</a:t>
            </a:r>
            <a:endParaRPr lang="en-US" sz="2400" b="1" dirty="0">
              <a:effectLst>
                <a:outerShdw blurRad="38100" dist="38100" dir="2700000" algn="tl">
                  <a:srgbClr val="000000">
                    <a:alpha val="43137"/>
                  </a:srgbClr>
                </a:outerShdw>
              </a:effectLst>
              <a:cs typeface="Times New Roman" pitchFamily="18" charset="0"/>
            </a:endParaRPr>
          </a:p>
        </p:txBody>
      </p:sp>
      <p:sp>
        <p:nvSpPr>
          <p:cNvPr id="2052" name="WordArt 4"/>
          <p:cNvSpPr>
            <a:spLocks noChangeArrowheads="1" noChangeShapeType="1" noTextEdit="1"/>
          </p:cNvSpPr>
          <p:nvPr/>
        </p:nvSpPr>
        <p:spPr bwMode="auto">
          <a:xfrm>
            <a:off x="381000" y="533400"/>
            <a:ext cx="8467725" cy="5638800"/>
          </a:xfrm>
          <a:prstGeom prst="rect">
            <a:avLst/>
          </a:prstGeom>
        </p:spPr>
        <p:txBody>
          <a:bodyPr spcFirstLastPara="1" wrap="none" fromWordArt="1">
            <a:prstTxWarp prst="textArchUp">
              <a:avLst>
                <a:gd name="adj" fmla="val 10800000"/>
              </a:avLst>
            </a:prstTxWarp>
          </a:bodyPr>
          <a:lstStyle/>
          <a:p>
            <a:endParaRPr lang="en-US" sz="3600" kern="10" dirty="0">
              <a:ln w="9525">
                <a:solidFill>
                  <a:srgbClr val="000000"/>
                </a:solidFill>
                <a:round/>
                <a:headEnd/>
                <a:tailEnd/>
              </a:ln>
              <a:latin typeface="Arial Black"/>
            </a:endParaRPr>
          </a:p>
        </p:txBody>
      </p:sp>
      <p:sp>
        <p:nvSpPr>
          <p:cNvPr id="5" name="Slide Number Placeholder 4"/>
          <p:cNvSpPr>
            <a:spLocks noGrp="1"/>
          </p:cNvSpPr>
          <p:nvPr>
            <p:ph type="sldNum" sz="quarter" idx="12"/>
          </p:nvPr>
        </p:nvSpPr>
        <p:spPr/>
        <p:txBody>
          <a:bodyPr/>
          <a:lstStyle/>
          <a:p>
            <a:fld id="{DDCE6F98-B0CD-4FAD-9F6E-01901E43BAC0}" type="slidenum">
              <a:rPr lang="en-US" smtClean="0"/>
              <a:pPr/>
              <a:t>1</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20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205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051">
                                            <p:txEl>
                                              <p:pRg st="2" end="2"/>
                                            </p:txEl>
                                          </p:spTgt>
                                        </p:tgtEl>
                                        <p:attrNameLst>
                                          <p:attrName>style.visibility</p:attrName>
                                        </p:attrNameLst>
                                      </p:cBhvr>
                                      <p:to>
                                        <p:strVal val="visible"/>
                                      </p:to>
                                    </p:set>
                                    <p:anim calcmode="lin" valueType="num">
                                      <p:cBhvr additive="base">
                                        <p:cTn id="11" dur="2000" fill="hold"/>
                                        <p:tgtEl>
                                          <p:spTgt spid="2051">
                                            <p:txEl>
                                              <p:pRg st="2" end="2"/>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205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051">
                                            <p:txEl>
                                              <p:pRg st="3" end="3"/>
                                            </p:txEl>
                                          </p:spTgt>
                                        </p:tgtEl>
                                        <p:attrNameLst>
                                          <p:attrName>style.visibility</p:attrName>
                                        </p:attrNameLst>
                                      </p:cBhvr>
                                      <p:to>
                                        <p:strVal val="visible"/>
                                      </p:to>
                                    </p:set>
                                    <p:anim calcmode="lin" valueType="num">
                                      <p:cBhvr additive="base">
                                        <p:cTn id="15" dur="2000" fill="hold"/>
                                        <p:tgtEl>
                                          <p:spTgt spid="2051">
                                            <p:txEl>
                                              <p:pRg st="3" end="3"/>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2051">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2051">
                                            <p:txEl>
                                              <p:pRg st="4" end="4"/>
                                            </p:txEl>
                                          </p:spTgt>
                                        </p:tgtEl>
                                        <p:attrNameLst>
                                          <p:attrName>style.visibility</p:attrName>
                                        </p:attrNameLst>
                                      </p:cBhvr>
                                      <p:to>
                                        <p:strVal val="visible"/>
                                      </p:to>
                                    </p:set>
                                    <p:anim calcmode="lin" valueType="num">
                                      <p:cBhvr additive="base">
                                        <p:cTn id="19" dur="2000" fill="hold"/>
                                        <p:tgtEl>
                                          <p:spTgt spid="2051">
                                            <p:txEl>
                                              <p:pRg st="4" end="4"/>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051">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2051">
                                            <p:txEl>
                                              <p:pRg st="5" end="5"/>
                                            </p:txEl>
                                          </p:spTgt>
                                        </p:tgtEl>
                                        <p:attrNameLst>
                                          <p:attrName>style.visibility</p:attrName>
                                        </p:attrNameLst>
                                      </p:cBhvr>
                                      <p:to>
                                        <p:strVal val="visible"/>
                                      </p:to>
                                    </p:set>
                                    <p:anim calcmode="lin" valueType="num">
                                      <p:cBhvr additive="base">
                                        <p:cTn id="23" dur="2000" fill="hold"/>
                                        <p:tgtEl>
                                          <p:spTgt spid="2051">
                                            <p:txEl>
                                              <p:pRg st="5" end="5"/>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2051">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2051">
                                            <p:txEl>
                                              <p:pRg st="6" end="6"/>
                                            </p:txEl>
                                          </p:spTgt>
                                        </p:tgtEl>
                                        <p:attrNameLst>
                                          <p:attrName>style.visibility</p:attrName>
                                        </p:attrNameLst>
                                      </p:cBhvr>
                                      <p:to>
                                        <p:strVal val="visible"/>
                                      </p:to>
                                    </p:set>
                                    <p:anim calcmode="lin" valueType="num">
                                      <p:cBhvr additive="base">
                                        <p:cTn id="27" dur="2000" fill="hold"/>
                                        <p:tgtEl>
                                          <p:spTgt spid="2051">
                                            <p:txEl>
                                              <p:pRg st="6" end="6"/>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2051">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2051">
                                            <p:txEl>
                                              <p:pRg st="9" end="9"/>
                                            </p:txEl>
                                          </p:spTgt>
                                        </p:tgtEl>
                                        <p:attrNameLst>
                                          <p:attrName>style.visibility</p:attrName>
                                        </p:attrNameLst>
                                      </p:cBhvr>
                                      <p:to>
                                        <p:strVal val="visible"/>
                                      </p:to>
                                    </p:set>
                                    <p:anim calcmode="lin" valueType="num">
                                      <p:cBhvr additive="base">
                                        <p:cTn id="31" dur="2000" fill="hold"/>
                                        <p:tgtEl>
                                          <p:spTgt spid="2051">
                                            <p:txEl>
                                              <p:pRg st="9" end="9"/>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205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3400" y="152400"/>
            <a:ext cx="8077200" cy="762000"/>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4000" b="0" u="sng" noProof="0" dirty="0" smtClean="0">
                <a:solidFill>
                  <a:schemeClr val="tx1"/>
                </a:solidFill>
                <a:latin typeface="+mn-lt"/>
                <a:ea typeface="+mj-ea"/>
                <a:cs typeface="+mj-cs"/>
              </a:rPr>
              <a:t>6. Detail </a:t>
            </a:r>
            <a:r>
              <a:rPr kumimoji="0" lang="en-US" sz="4000" b="0" i="0" u="sng" strike="noStrike" kern="1200" cap="none" spc="0" normalizeH="0" baseline="0" noProof="0" dirty="0" smtClean="0">
                <a:ln>
                  <a:noFill/>
                </a:ln>
                <a:solidFill>
                  <a:schemeClr val="tx1"/>
                </a:solidFill>
                <a:effectLst/>
                <a:uLnTx/>
                <a:uFillTx/>
                <a:latin typeface="+mn-lt"/>
                <a:ea typeface="+mj-ea"/>
                <a:cs typeface="+mj-cs"/>
              </a:rPr>
              <a:t>of Estimated</a:t>
            </a:r>
            <a:r>
              <a:rPr kumimoji="0" lang="en-US" sz="4000" b="0" i="0" u="sng" strike="noStrike" kern="1200" cap="none" spc="0" normalizeH="0" noProof="0" dirty="0" smtClean="0">
                <a:ln>
                  <a:noFill/>
                </a:ln>
                <a:solidFill>
                  <a:schemeClr val="tx1"/>
                </a:solidFill>
                <a:effectLst/>
                <a:uLnTx/>
                <a:uFillTx/>
                <a:latin typeface="+mn-lt"/>
                <a:ea typeface="+mj-ea"/>
                <a:cs typeface="+mj-cs"/>
              </a:rPr>
              <a:t> Project Cost</a:t>
            </a:r>
            <a:r>
              <a:rPr kumimoji="0" lang="en-US" sz="4000" b="0" i="0" u="sng" strike="noStrike" kern="1200" cap="none" spc="0" normalizeH="0" baseline="0" noProof="0" dirty="0" smtClean="0">
                <a:ln>
                  <a:noFill/>
                </a:ln>
                <a:solidFill>
                  <a:schemeClr val="tx1"/>
                </a:solidFill>
                <a:effectLst/>
                <a:uLnTx/>
                <a:uFillTx/>
                <a:latin typeface="+mn-lt"/>
                <a:ea typeface="+mj-ea"/>
                <a:cs typeface="+mj-cs"/>
              </a:rPr>
              <a:t> </a:t>
            </a:r>
            <a:endParaRPr kumimoji="0" lang="en-US" sz="4000" b="0" i="0" u="none" strike="noStrike" kern="1200" cap="none" spc="0" normalizeH="0" baseline="0" noProof="0" dirty="0">
              <a:ln>
                <a:noFill/>
              </a:ln>
              <a:solidFill>
                <a:schemeClr val="tx1"/>
              </a:solidFill>
              <a:effectLst/>
              <a:uLnTx/>
              <a:uFillTx/>
              <a:latin typeface="+mn-lt"/>
              <a:ea typeface="+mj-ea"/>
              <a:cs typeface="+mj-cs"/>
            </a:endParaRPr>
          </a:p>
        </p:txBody>
      </p:sp>
      <p:graphicFrame>
        <p:nvGraphicFramePr>
          <p:cNvPr id="3" name="Content Placeholder 10"/>
          <p:cNvGraphicFramePr>
            <a:graphicFrameLocks/>
          </p:cNvGraphicFramePr>
          <p:nvPr>
            <p:extLst>
              <p:ext uri="{D42A27DB-BD31-4B8C-83A1-F6EECF244321}">
                <p14:modId xmlns:p14="http://schemas.microsoft.com/office/powerpoint/2010/main" val="3879569614"/>
              </p:ext>
            </p:extLst>
          </p:nvPr>
        </p:nvGraphicFramePr>
        <p:xfrm>
          <a:off x="457200" y="1143001"/>
          <a:ext cx="8077200" cy="5257800"/>
        </p:xfrm>
        <a:graphic>
          <a:graphicData uri="http://schemas.openxmlformats.org/drawingml/2006/table">
            <a:tbl>
              <a:tblPr firstRow="1" bandRow="1">
                <a:tableStyleId>{5C22544A-7EE6-4342-B048-85BDC9FD1C3A}</a:tableStyleId>
              </a:tblPr>
              <a:tblGrid>
                <a:gridCol w="5673271">
                  <a:extLst>
                    <a:ext uri="{9D8B030D-6E8A-4147-A177-3AD203B41FA5}">
                      <a16:colId xmlns:a16="http://schemas.microsoft.com/office/drawing/2014/main" val="20000"/>
                    </a:ext>
                  </a:extLst>
                </a:gridCol>
                <a:gridCol w="2403929">
                  <a:extLst>
                    <a:ext uri="{9D8B030D-6E8A-4147-A177-3AD203B41FA5}">
                      <a16:colId xmlns:a16="http://schemas.microsoft.com/office/drawing/2014/main" val="20001"/>
                    </a:ext>
                  </a:extLst>
                </a:gridCol>
              </a:tblGrid>
              <a:tr h="876300">
                <a:tc>
                  <a:txBody>
                    <a:bodyPr/>
                    <a:lstStyle/>
                    <a:p>
                      <a:pPr algn="ctr"/>
                      <a:r>
                        <a:rPr lang="en-US" sz="2800" b="1" dirty="0" smtClean="0">
                          <a:latin typeface="Times New Roman" pitchFamily="18" charset="0"/>
                          <a:cs typeface="Times New Roman" pitchFamily="18" charset="0"/>
                        </a:rPr>
                        <a:t>Description</a:t>
                      </a:r>
                      <a:endParaRPr lang="en-US" sz="2800" b="1" dirty="0">
                        <a:latin typeface="Times New Roman" pitchFamily="18" charset="0"/>
                        <a:cs typeface="Times New Roman" pitchFamily="18" charset="0"/>
                      </a:endParaRPr>
                    </a:p>
                  </a:txBody>
                  <a:tcPr>
                    <a:solidFill>
                      <a:schemeClr val="tx2">
                        <a:lumMod val="50000"/>
                      </a:schemeClr>
                    </a:solidFill>
                  </a:tcPr>
                </a:tc>
                <a:tc>
                  <a:txBody>
                    <a:bodyPr/>
                    <a:lstStyle/>
                    <a:p>
                      <a:pPr algn="ctr"/>
                      <a:r>
                        <a:rPr lang="en-US" sz="2800" dirty="0" smtClean="0">
                          <a:latin typeface="Times New Roman" pitchFamily="18" charset="0"/>
                          <a:cs typeface="Times New Roman" pitchFamily="18" charset="0"/>
                        </a:rPr>
                        <a:t>Cost</a:t>
                      </a:r>
                      <a:endParaRPr lang="en-US" sz="2800" dirty="0">
                        <a:latin typeface="Times New Roman" pitchFamily="18" charset="0"/>
                        <a:cs typeface="Times New Roman" pitchFamily="18" charset="0"/>
                      </a:endParaRPr>
                    </a:p>
                  </a:txBody>
                  <a:tcPr>
                    <a:solidFill>
                      <a:schemeClr val="tx2">
                        <a:lumMod val="50000"/>
                      </a:schemeClr>
                    </a:solidFill>
                  </a:tcPr>
                </a:tc>
                <a:extLst>
                  <a:ext uri="{0D108BD9-81ED-4DB2-BD59-A6C34878D82A}">
                    <a16:rowId xmlns:a16="http://schemas.microsoft.com/office/drawing/2014/main" val="10000"/>
                  </a:ext>
                </a:extLst>
              </a:tr>
              <a:tr h="876300">
                <a:tc>
                  <a:txBody>
                    <a:bodyPr/>
                    <a:lstStyle/>
                    <a:p>
                      <a:pPr algn="l"/>
                      <a:r>
                        <a:rPr lang="en-US" sz="2400" dirty="0" smtClean="0">
                          <a:solidFill>
                            <a:schemeClr val="tx1"/>
                          </a:solidFill>
                          <a:latin typeface="Times New Roman" pitchFamily="18" charset="0"/>
                          <a:cs typeface="Times New Roman" pitchFamily="18" charset="0"/>
                        </a:rPr>
                        <a:t>Design and Bid Services</a:t>
                      </a:r>
                      <a:r>
                        <a:rPr lang="en-US" sz="2400" baseline="0" dirty="0" smtClean="0">
                          <a:solidFill>
                            <a:schemeClr val="tx1"/>
                          </a:solidFill>
                          <a:latin typeface="Times New Roman" pitchFamily="18" charset="0"/>
                          <a:cs typeface="Times New Roman" pitchFamily="18" charset="0"/>
                        </a:rPr>
                        <a:t> – Contract Engineer</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tc>
                  <a:txBody>
                    <a:bodyPr/>
                    <a:lstStyle/>
                    <a:p>
                      <a:pPr algn="ctr"/>
                      <a:r>
                        <a:rPr lang="en-US" sz="2400" dirty="0" smtClean="0">
                          <a:solidFill>
                            <a:schemeClr val="tx1"/>
                          </a:solidFill>
                          <a:latin typeface="Times New Roman" pitchFamily="18" charset="0"/>
                          <a:cs typeface="Times New Roman" pitchFamily="18" charset="0"/>
                        </a:rPr>
                        <a:t>$7,500</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extLst>
                  <a:ext uri="{0D108BD9-81ED-4DB2-BD59-A6C34878D82A}">
                    <a16:rowId xmlns:a16="http://schemas.microsoft.com/office/drawing/2014/main" val="10001"/>
                  </a:ext>
                </a:extLst>
              </a:tr>
              <a:tr h="876300">
                <a:tc>
                  <a:txBody>
                    <a:bodyPr/>
                    <a:lstStyle/>
                    <a:p>
                      <a:pPr algn="l"/>
                      <a:r>
                        <a:rPr lang="en-US" sz="2400" dirty="0" smtClean="0">
                          <a:solidFill>
                            <a:schemeClr val="tx1"/>
                          </a:solidFill>
                          <a:latin typeface="Times New Roman" pitchFamily="18" charset="0"/>
                          <a:cs typeface="Times New Roman" pitchFamily="18" charset="0"/>
                        </a:rPr>
                        <a:t>Construction &gt;</a:t>
                      </a:r>
                      <a:r>
                        <a:rPr lang="en-US" sz="2400" baseline="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$50,000 bid requirement</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tc>
                  <a:txBody>
                    <a:bodyPr/>
                    <a:lstStyle/>
                    <a:p>
                      <a:pPr algn="ctr"/>
                      <a:r>
                        <a:rPr lang="en-US" sz="2400" dirty="0" smtClean="0">
                          <a:solidFill>
                            <a:schemeClr val="tx1"/>
                          </a:solidFill>
                          <a:latin typeface="Times New Roman" pitchFamily="18" charset="0"/>
                          <a:cs typeface="Times New Roman" pitchFamily="18" charset="0"/>
                        </a:rPr>
                        <a:t>$85,100</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extLst>
                  <a:ext uri="{0D108BD9-81ED-4DB2-BD59-A6C34878D82A}">
                    <a16:rowId xmlns:a16="http://schemas.microsoft.com/office/drawing/2014/main" val="10002"/>
                  </a:ext>
                </a:extLst>
              </a:tr>
              <a:tr h="876300">
                <a:tc>
                  <a:txBody>
                    <a:bodyPr/>
                    <a:lstStyle/>
                    <a:p>
                      <a:pPr algn="l"/>
                      <a:r>
                        <a:rPr lang="en-US" sz="2400" dirty="0" smtClean="0">
                          <a:solidFill>
                            <a:schemeClr val="tx1"/>
                          </a:solidFill>
                          <a:latin typeface="Times New Roman" pitchFamily="18" charset="0"/>
                          <a:cs typeface="Times New Roman" pitchFamily="18" charset="0"/>
                        </a:rPr>
                        <a:t>Miscellaneous (Permits</a:t>
                      </a:r>
                      <a:r>
                        <a:rPr lang="en-US" sz="2400" baseline="0" dirty="0" smtClean="0">
                          <a:solidFill>
                            <a:schemeClr val="tx1"/>
                          </a:solidFill>
                          <a:latin typeface="Times New Roman" pitchFamily="18" charset="0"/>
                          <a:cs typeface="Times New Roman" pitchFamily="18" charset="0"/>
                        </a:rPr>
                        <a:t>, Fees, Bonds, etc.)</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tc>
                  <a:txBody>
                    <a:bodyPr/>
                    <a:lstStyle/>
                    <a:p>
                      <a:pPr algn="ctr"/>
                      <a:r>
                        <a:rPr lang="en-US" sz="2400" dirty="0" smtClean="0">
                          <a:solidFill>
                            <a:schemeClr val="tx1"/>
                          </a:solidFill>
                          <a:latin typeface="Times New Roman" pitchFamily="18" charset="0"/>
                          <a:cs typeface="Times New Roman" pitchFamily="18" charset="0"/>
                        </a:rPr>
                        <a:t>$1,000</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extLst>
                  <a:ext uri="{0D108BD9-81ED-4DB2-BD59-A6C34878D82A}">
                    <a16:rowId xmlns:a16="http://schemas.microsoft.com/office/drawing/2014/main" val="10003"/>
                  </a:ext>
                </a:extLst>
              </a:tr>
              <a:tr h="876300">
                <a:tc>
                  <a:txBody>
                    <a:bodyPr/>
                    <a:lstStyle/>
                    <a:p>
                      <a:pPr algn="l"/>
                      <a:r>
                        <a:rPr lang="en-US" sz="2400" dirty="0" smtClean="0">
                          <a:solidFill>
                            <a:schemeClr val="tx1"/>
                          </a:solidFill>
                          <a:latin typeface="Times New Roman" pitchFamily="18" charset="0"/>
                          <a:cs typeface="Times New Roman" pitchFamily="18" charset="0"/>
                        </a:rPr>
                        <a:t>Contingency</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tc>
                  <a:txBody>
                    <a:bodyPr/>
                    <a:lstStyle/>
                    <a:p>
                      <a:pPr algn="ctr"/>
                      <a:r>
                        <a:rPr lang="en-US" sz="2400" dirty="0" smtClean="0">
                          <a:solidFill>
                            <a:schemeClr val="tx1"/>
                          </a:solidFill>
                          <a:latin typeface="Times New Roman" pitchFamily="18" charset="0"/>
                          <a:cs typeface="Times New Roman" pitchFamily="18" charset="0"/>
                        </a:rPr>
                        <a:t>$9,400</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extLst>
                  <a:ext uri="{0D108BD9-81ED-4DB2-BD59-A6C34878D82A}">
                    <a16:rowId xmlns:a16="http://schemas.microsoft.com/office/drawing/2014/main" val="10004"/>
                  </a:ext>
                </a:extLst>
              </a:tr>
              <a:tr h="876300">
                <a:tc>
                  <a:txBody>
                    <a:bodyPr/>
                    <a:lstStyle/>
                    <a:p>
                      <a:pPr algn="l"/>
                      <a:r>
                        <a:rPr lang="en-US" sz="2400" dirty="0" smtClean="0">
                          <a:solidFill>
                            <a:schemeClr val="tx1"/>
                          </a:solidFill>
                          <a:latin typeface="Times New Roman" pitchFamily="18" charset="0"/>
                          <a:cs typeface="Times New Roman" pitchFamily="18" charset="0"/>
                        </a:rPr>
                        <a:t>Total Cost</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tc>
                  <a:txBody>
                    <a:bodyPr/>
                    <a:lstStyle/>
                    <a:p>
                      <a:pPr algn="ctr"/>
                      <a:r>
                        <a:rPr lang="en-US" sz="2400" dirty="0" smtClean="0">
                          <a:solidFill>
                            <a:schemeClr val="tx1"/>
                          </a:solidFill>
                          <a:latin typeface="Times New Roman" pitchFamily="18" charset="0"/>
                          <a:cs typeface="Times New Roman" pitchFamily="18" charset="0"/>
                        </a:rPr>
                        <a:t>$103,000</a:t>
                      </a:r>
                      <a:endParaRPr lang="en-US" sz="2400" dirty="0">
                        <a:solidFill>
                          <a:schemeClr val="tx1"/>
                        </a:solidFill>
                        <a:latin typeface="Times New Roman" pitchFamily="18" charset="0"/>
                        <a:cs typeface="Times New Roman" pitchFamily="18" charset="0"/>
                      </a:endParaRPr>
                    </a:p>
                  </a:txBody>
                  <a:tcPr>
                    <a:solidFill>
                      <a:schemeClr val="tx2">
                        <a:lumMod val="50000"/>
                      </a:schemeClr>
                    </a:solidFill>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AE0CF13C-ED8B-49F8-AF7E-436C8BA329C1}" type="slidenum">
              <a:rPr lang="en-US" smtClean="0"/>
              <a:pPr/>
              <a:t>10</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3" presetClass="entr" presetSubtype="1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52400"/>
            <a:ext cx="8229600" cy="762000"/>
          </a:xfrm>
        </p:spPr>
        <p:txBody>
          <a:bodyPr>
            <a:normAutofit/>
          </a:bodyPr>
          <a:lstStyle/>
          <a:p>
            <a:r>
              <a:rPr lang="en-US" sz="3600" u="sng" dirty="0">
                <a:solidFill>
                  <a:schemeClr val="tx1"/>
                </a:solidFill>
                <a:latin typeface="+mn-lt"/>
              </a:rPr>
              <a:t>7</a:t>
            </a:r>
            <a:r>
              <a:rPr lang="en-US" sz="3600" u="sng" dirty="0" smtClean="0">
                <a:solidFill>
                  <a:schemeClr val="tx1"/>
                </a:solidFill>
                <a:latin typeface="+mn-lt"/>
              </a:rPr>
              <a:t>. Estimated Costs </a:t>
            </a:r>
            <a:r>
              <a:rPr lang="en-US" sz="3600" u="sng" dirty="0">
                <a:solidFill>
                  <a:schemeClr val="tx1"/>
                </a:solidFill>
                <a:latin typeface="+mn-lt"/>
              </a:rPr>
              <a:t>to Property Owners</a:t>
            </a:r>
            <a:endParaRPr lang="en-US" sz="3600" dirty="0">
              <a:solidFill>
                <a:schemeClr val="tx1"/>
              </a:solidFill>
              <a:latin typeface="+mn-lt"/>
            </a:endParaRPr>
          </a:p>
        </p:txBody>
      </p:sp>
      <p:sp>
        <p:nvSpPr>
          <p:cNvPr id="5" name="Content Placeholder 4"/>
          <p:cNvSpPr>
            <a:spLocks noGrp="1"/>
          </p:cNvSpPr>
          <p:nvPr>
            <p:ph idx="1"/>
          </p:nvPr>
        </p:nvSpPr>
        <p:spPr>
          <a:xfrm>
            <a:off x="304800" y="1066800"/>
            <a:ext cx="8839200" cy="5334000"/>
          </a:xfrm>
        </p:spPr>
        <p:txBody>
          <a:bodyPr>
            <a:normAutofit fontScale="62500" lnSpcReduction="20000"/>
          </a:bodyPr>
          <a:lstStyle/>
          <a:p>
            <a:pPr marL="512763" indent="-512763">
              <a:buNone/>
            </a:pPr>
            <a:r>
              <a:rPr lang="en-US" sz="3800" dirty="0" smtClean="0">
                <a:latin typeface="Times New Roman" pitchFamily="18" charset="0"/>
                <a:cs typeface="Times New Roman" pitchFamily="18" charset="0"/>
              </a:rPr>
              <a:t>1. Waterline Project Cost by Assessment:</a:t>
            </a:r>
            <a:r>
              <a:rPr lang="en-US" sz="3800"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marL="512763" indent="-512763">
              <a:buNone/>
            </a:pPr>
            <a:endParaRPr lang="en-US" sz="38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buNone/>
            </a:pPr>
            <a:r>
              <a:rPr lang="en-US" dirty="0" smtClean="0">
                <a:effectLst>
                  <a:outerShdw blurRad="38100" dist="38100" dir="2700000" algn="tl">
                    <a:srgbClr val="000000">
                      <a:alpha val="43137"/>
                    </a:srgbClr>
                  </a:outerShdw>
                </a:effectLst>
              </a:rPr>
              <a:t>	</a:t>
            </a:r>
            <a:r>
              <a:rPr lang="en-US" sz="3400" u="sng" dirty="0" smtClean="0"/>
              <a:t>Principal Estimated Assessment Calculation</a:t>
            </a:r>
          </a:p>
          <a:p>
            <a:pPr marL="576263" indent="-576263">
              <a:buNone/>
            </a:pPr>
            <a:r>
              <a:rPr lang="en-US" dirty="0" smtClean="0"/>
              <a:t>	</a:t>
            </a:r>
            <a:r>
              <a:rPr lang="en-US" sz="2900" dirty="0" smtClean="0">
                <a:latin typeface="Times New Roman" pitchFamily="18" charset="0"/>
                <a:cs typeface="Times New Roman" pitchFamily="18" charset="0"/>
              </a:rPr>
              <a:t>Total Project Cost = Approximately $103,000</a:t>
            </a:r>
          </a:p>
          <a:p>
            <a:pPr marL="576263" indent="-576263">
              <a:buNone/>
            </a:pPr>
            <a:r>
              <a:rPr lang="en-US" sz="29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900" dirty="0" smtClean="0">
                <a:latin typeface="Times New Roman" pitchFamily="18" charset="0"/>
                <a:cs typeface="Times New Roman" pitchFamily="18" charset="0"/>
              </a:rPr>
              <a:t>Total Number of Estimated User Equivalencies =  12 homes</a:t>
            </a:r>
          </a:p>
          <a:p>
            <a:pPr marL="233363" indent="-233363">
              <a:buNone/>
              <a:tabLst>
                <a:tab pos="576263" algn="l"/>
              </a:tabLst>
            </a:pPr>
            <a:r>
              <a:rPr lang="en-US" sz="2900" dirty="0" smtClean="0">
                <a:latin typeface="Times New Roman" pitchFamily="18" charset="0"/>
                <a:cs typeface="Times New Roman" pitchFamily="18" charset="0"/>
              </a:rPr>
              <a:t>		Principal Estimate Assessment per User Equivalency = $103,000/12 = $8,583.33</a:t>
            </a:r>
          </a:p>
          <a:p>
            <a:pPr marL="233363" indent="-233363">
              <a:buNone/>
              <a:tabLst>
                <a:tab pos="576263" algn="l"/>
              </a:tabLst>
            </a:pPr>
            <a:endParaRPr lang="en-US" sz="2900" dirty="0" smtClean="0">
              <a:latin typeface="Times New Roman" pitchFamily="18" charset="0"/>
              <a:cs typeface="Times New Roman" pitchFamily="18" charset="0"/>
            </a:endParaRPr>
          </a:p>
          <a:p>
            <a:pPr marL="233363" indent="-233363">
              <a:buNone/>
              <a:tabLst>
                <a:tab pos="576263" algn="l"/>
              </a:tabLst>
            </a:pPr>
            <a:r>
              <a:rPr lang="en-US" sz="2900" dirty="0" smtClean="0">
                <a:latin typeface="Times New Roman" pitchFamily="18" charset="0"/>
                <a:cs typeface="Times New Roman" pitchFamily="18" charset="0"/>
              </a:rPr>
              <a:t> </a:t>
            </a:r>
            <a:r>
              <a:rPr lang="en-US" sz="29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900" dirty="0" smtClean="0">
                <a:latin typeface="Times New Roman" pitchFamily="18" charset="0"/>
                <a:cs typeface="Times New Roman" pitchFamily="18" charset="0"/>
              </a:rPr>
              <a:t>Allen Water District Contribution – Up to $15,000	</a:t>
            </a:r>
          </a:p>
          <a:p>
            <a:pPr marL="233363" indent="-233363">
              <a:buNone/>
              <a:tabLst>
                <a:tab pos="576263" algn="l"/>
              </a:tabLst>
            </a:pPr>
            <a:r>
              <a:rPr lang="en-US" sz="2900" dirty="0" smtClean="0">
                <a:latin typeface="Times New Roman" pitchFamily="18" charset="0"/>
                <a:cs typeface="Times New Roman" pitchFamily="18" charset="0"/>
              </a:rPr>
              <a:t>		$103,000 - $15,000 (maximum AWD contribution) = $88,000/12 = $7,333.33 </a:t>
            </a:r>
            <a:r>
              <a:rPr lang="en-US" dirty="0" smtClean="0">
                <a:latin typeface="Times New Roman" pitchFamily="18" charset="0"/>
                <a:cs typeface="Times New Roman" pitchFamily="18" charset="0"/>
              </a:rPr>
              <a:t>per User 	Equivalency Estimate</a:t>
            </a:r>
          </a:p>
          <a:p>
            <a:pPr marL="233363" indent="-233363">
              <a:buNone/>
              <a:tabLst>
                <a:tab pos="576263" algn="l"/>
              </a:tabLst>
            </a:pPr>
            <a:r>
              <a:rPr lang="en-US" dirty="0" smtClean="0">
                <a:latin typeface="Times New Roman" pitchFamily="18" charset="0"/>
                <a:cs typeface="Times New Roman" pitchFamily="18" charset="0"/>
              </a:rPr>
              <a:t>		Note: This amount could deviate based on numerous items.  The Public Hearing will lock each 	property owner in to a not-to-exceed amount.</a:t>
            </a:r>
          </a:p>
          <a:p>
            <a:pPr marL="457200" indent="-457200">
              <a:buNone/>
            </a:pPr>
            <a:endParaRPr lang="en-US" sz="2900" dirty="0" smtClean="0">
              <a:latin typeface="Times New Roman" pitchFamily="18" charset="0"/>
              <a:cs typeface="Times New Roman" pitchFamily="18" charset="0"/>
            </a:endParaRPr>
          </a:p>
          <a:p>
            <a:pPr marL="457200" indent="-457200">
              <a:buNone/>
            </a:pPr>
            <a:r>
              <a:rPr lang="en-US" sz="2900" dirty="0" smtClean="0">
                <a:latin typeface="Times New Roman" pitchFamily="18" charset="0"/>
                <a:cs typeface="Times New Roman" pitchFamily="18" charset="0"/>
              </a:rPr>
              <a:t>	</a:t>
            </a:r>
            <a:r>
              <a:rPr lang="en-US" sz="3400" u="sng" dirty="0" smtClean="0">
                <a:cs typeface="Times New Roman" pitchFamily="18" charset="0"/>
              </a:rPr>
              <a:t>Payment Options </a:t>
            </a:r>
          </a:p>
          <a:p>
            <a:pPr marL="457200" indent="-457200">
              <a:buNone/>
              <a:tabLst>
                <a:tab pos="576263" algn="l"/>
              </a:tabLst>
            </a:pPr>
            <a:r>
              <a:rPr lang="en-US" sz="2900" dirty="0" smtClean="0">
                <a:cs typeface="Times New Roman" pitchFamily="18" charset="0"/>
              </a:rPr>
              <a:t>	a)</a:t>
            </a:r>
            <a:r>
              <a:rPr lang="en-US" sz="2900" dirty="0" smtClean="0">
                <a:latin typeface="Times New Roman" pitchFamily="18" charset="0"/>
                <a:cs typeface="Times New Roman" pitchFamily="18" charset="0"/>
              </a:rPr>
              <a:t> Pay assessment in cash within 30 days after date of invoice. </a:t>
            </a:r>
            <a:br>
              <a:rPr lang="en-US" sz="2900" dirty="0" smtClean="0">
                <a:latin typeface="Times New Roman" pitchFamily="18" charset="0"/>
                <a:cs typeface="Times New Roman" pitchFamily="18" charset="0"/>
              </a:rPr>
            </a:br>
            <a:endParaRPr lang="en-US" sz="2900" dirty="0" smtClean="0">
              <a:latin typeface="Times New Roman" pitchFamily="18" charset="0"/>
              <a:cs typeface="Times New Roman" pitchFamily="18" charset="0"/>
            </a:endParaRPr>
          </a:p>
          <a:p>
            <a:pPr marL="233363" indent="-233363">
              <a:buNone/>
              <a:tabLst>
                <a:tab pos="457200" algn="l"/>
                <a:tab pos="739775" algn="l"/>
                <a:tab pos="804863" algn="l"/>
              </a:tabLst>
            </a:pPr>
            <a:r>
              <a:rPr lang="en-US" sz="2900" dirty="0" smtClean="0">
                <a:latin typeface="Times New Roman" pitchFamily="18" charset="0"/>
                <a:cs typeface="Times New Roman" pitchFamily="18" charset="0"/>
              </a:rPr>
              <a:t>		b) Do nothing and assessment is automatically placed on tax duplicate for 			20 years at a 3.40% interest rate.  Estimated semi-annual tax payments of 			$ 256.</a:t>
            </a:r>
            <a:endParaRPr lang="en-US" sz="2900" dirty="0">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50FB1DA3-501B-4D50-BBE0-DEDAF093D948}" type="slidenum">
              <a:rPr lang="en-US" smtClean="0"/>
              <a:pPr/>
              <a:t>11</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2000" fill="hold"/>
                                        <p:tgtEl>
                                          <p:spTgt spid="8194"/>
                                        </p:tgtEl>
                                        <p:attrNameLst>
                                          <p:attrName>ppt_x</p:attrName>
                                        </p:attrNameLst>
                                      </p:cBhvr>
                                      <p:tavLst>
                                        <p:tav tm="0">
                                          <p:val>
                                            <p:strVal val="0-#ppt_w/2"/>
                                          </p:val>
                                        </p:tav>
                                        <p:tav tm="100000">
                                          <p:val>
                                            <p:strVal val="#ppt_x"/>
                                          </p:val>
                                        </p:tav>
                                      </p:tavLst>
                                    </p:anim>
                                    <p:anim calcmode="lin" valueType="num">
                                      <p:cBhvr additive="base">
                                        <p:cTn id="8" dur="2000" fill="hold"/>
                                        <p:tgtEl>
                                          <p:spTgt spid="819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20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2000"/>
                                        <p:tgtEl>
                                          <p:spTgt spid="5">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2000"/>
                                        <p:tgtEl>
                                          <p:spTgt spid="5">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fade">
                                      <p:cBhvr>
                                        <p:cTn id="29" dur="2000"/>
                                        <p:tgtEl>
                                          <p:spTgt spid="5">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2000"/>
                                        <p:tgtEl>
                                          <p:spTgt spid="5">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2000"/>
                                        <p:tgtEl>
                                          <p:spTgt spid="5">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fade">
                                      <p:cBhvr>
                                        <p:cTn id="40" dur="2000"/>
                                        <p:tgtEl>
                                          <p:spTgt spid="5">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fade">
                                      <p:cBhvr>
                                        <p:cTn id="43" dur="2000"/>
                                        <p:tgtEl>
                                          <p:spTgt spid="5">
                                            <p:txEl>
                                              <p:pRg st="12" end="12"/>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fade">
                                      <p:cBhvr>
                                        <p:cTn id="46" dur="20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5" grpId="0" uiExpand="1"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457200"/>
            <a:ext cx="8458200" cy="533400"/>
          </a:xfrm>
        </p:spPr>
        <p:txBody>
          <a:bodyPr>
            <a:noAutofit/>
          </a:bodyPr>
          <a:lstStyle/>
          <a:p>
            <a:pPr algn="l"/>
            <a:r>
              <a:rPr lang="en-US" sz="3400" u="sng" dirty="0">
                <a:solidFill>
                  <a:schemeClr val="tx1"/>
                </a:solidFill>
                <a:latin typeface="+mn-lt"/>
              </a:rPr>
              <a:t>7</a:t>
            </a:r>
            <a:r>
              <a:rPr lang="en-US" sz="3400" u="sng" dirty="0" smtClean="0">
                <a:solidFill>
                  <a:schemeClr val="tx1"/>
                </a:solidFill>
                <a:latin typeface="+mn-lt"/>
              </a:rPr>
              <a:t>. Estimated Costs </a:t>
            </a:r>
            <a:r>
              <a:rPr lang="en-US" sz="3400" u="sng" dirty="0">
                <a:solidFill>
                  <a:schemeClr val="tx1"/>
                </a:solidFill>
                <a:latin typeface="+mn-lt"/>
              </a:rPr>
              <a:t>to Property </a:t>
            </a:r>
            <a:r>
              <a:rPr lang="en-US" sz="3400" u="sng" dirty="0" smtClean="0">
                <a:solidFill>
                  <a:schemeClr val="tx1"/>
                </a:solidFill>
                <a:latin typeface="+mn-lt"/>
              </a:rPr>
              <a:t>Owners </a:t>
            </a:r>
            <a:r>
              <a:rPr lang="en-US" sz="2400" u="sng" dirty="0" smtClean="0">
                <a:solidFill>
                  <a:schemeClr val="tx1"/>
                </a:solidFill>
                <a:latin typeface="+mn-lt"/>
              </a:rPr>
              <a:t>(cont’d)</a:t>
            </a:r>
            <a:endParaRPr lang="en-US" sz="2400" dirty="0">
              <a:solidFill>
                <a:srgbClr val="FFFF00"/>
              </a:solidFill>
            </a:endParaRPr>
          </a:p>
        </p:txBody>
      </p:sp>
      <p:sp>
        <p:nvSpPr>
          <p:cNvPr id="5" name="TextBox 4"/>
          <p:cNvSpPr txBox="1"/>
          <p:nvPr/>
        </p:nvSpPr>
        <p:spPr>
          <a:xfrm>
            <a:off x="457200" y="1066800"/>
            <a:ext cx="8305800" cy="4832092"/>
          </a:xfrm>
          <a:prstGeom prst="rect">
            <a:avLst/>
          </a:prstGeom>
          <a:noFill/>
        </p:spPr>
        <p:txBody>
          <a:bodyPr wrap="square" rtlCol="0">
            <a:spAutoFit/>
          </a:bodyPr>
          <a:lstStyle/>
          <a:p>
            <a:pPr marL="514350" indent="-514350" algn="l">
              <a:buAutoNum type="arabicPeriod" startAt="2"/>
            </a:pPr>
            <a:r>
              <a:rPr lang="en-US" sz="2200" b="0" dirty="0" smtClean="0">
                <a:solidFill>
                  <a:schemeClr val="tx1"/>
                </a:solidFill>
              </a:rPr>
              <a:t>Connection Fees: (out of pocket)</a:t>
            </a:r>
            <a:r>
              <a:rPr lang="en-US" sz="2200" b="0" dirty="0" smtClean="0">
                <a:solidFill>
                  <a:schemeClr val="tx1"/>
                </a:solidFill>
                <a:effectLst>
                  <a:outerShdw blurRad="38100" dist="38100" dir="2700000" algn="tl">
                    <a:srgbClr val="000000">
                      <a:alpha val="43137"/>
                    </a:srgbClr>
                  </a:outerShdw>
                </a:effectLst>
              </a:rPr>
              <a:t> </a:t>
            </a:r>
          </a:p>
          <a:p>
            <a:pPr marL="514350" indent="-514350" algn="l"/>
            <a:r>
              <a:rPr lang="en-US" sz="2200" b="0" dirty="0" smtClean="0">
                <a:solidFill>
                  <a:schemeClr val="tx1"/>
                </a:solidFill>
              </a:rPr>
              <a:t>	City of Lima –  Property owner to acquire permit from City of Lima.  Permit cost will be $500 for City to install the meter/curb set and make the tap. </a:t>
            </a:r>
          </a:p>
          <a:p>
            <a:pPr marL="514350" indent="-514350" algn="l"/>
            <a:r>
              <a:rPr lang="en-US" sz="2200" b="0" dirty="0" smtClean="0">
                <a:solidFill>
                  <a:schemeClr val="tx1"/>
                </a:solidFill>
                <a:effectLst>
                  <a:outerShdw blurRad="38100" dist="38100" dir="2700000" algn="tl">
                    <a:srgbClr val="000000">
                      <a:alpha val="43137"/>
                    </a:srgbClr>
                  </a:outerShdw>
                </a:effectLst>
              </a:rPr>
              <a:t>	</a:t>
            </a:r>
            <a:endParaRPr lang="en-US" sz="2200" b="0" dirty="0" smtClean="0">
              <a:solidFill>
                <a:schemeClr val="tx1"/>
              </a:solidFill>
            </a:endParaRPr>
          </a:p>
          <a:p>
            <a:pPr marL="514350" indent="-514350" algn="l">
              <a:buAutoNum type="arabicPeriod" startAt="3"/>
            </a:pPr>
            <a:r>
              <a:rPr lang="en-US" sz="2200" b="0" dirty="0" smtClean="0">
                <a:solidFill>
                  <a:schemeClr val="tx1"/>
                </a:solidFill>
              </a:rPr>
              <a:t>Homeowner’s Contractor Cost: (out of pocket)</a:t>
            </a:r>
            <a:r>
              <a:rPr lang="en-US" sz="2200" b="0" dirty="0" smtClean="0">
                <a:solidFill>
                  <a:schemeClr val="tx1"/>
                </a:solidFill>
                <a:effectLst>
                  <a:outerShdw blurRad="38100" dist="38100" dir="2700000" algn="tl">
                    <a:srgbClr val="000000">
                      <a:alpha val="43137"/>
                    </a:srgbClr>
                  </a:outerShdw>
                </a:effectLst>
              </a:rPr>
              <a:t> </a:t>
            </a:r>
            <a:endParaRPr lang="en-US" sz="2200" b="0" dirty="0" smtClean="0">
              <a:solidFill>
                <a:schemeClr val="tx1"/>
              </a:solidFill>
            </a:endParaRPr>
          </a:p>
          <a:p>
            <a:pPr marL="514350" indent="-514350" algn="l"/>
            <a:r>
              <a:rPr lang="en-US" sz="2200" dirty="0" smtClean="0">
                <a:solidFill>
                  <a:schemeClr val="tx1"/>
                </a:solidFill>
                <a:effectLst>
                  <a:outerShdw blurRad="38100" dist="38100" dir="2700000" algn="tl">
                    <a:srgbClr val="000000">
                      <a:alpha val="43137"/>
                    </a:srgbClr>
                  </a:outerShdw>
                </a:effectLst>
              </a:rPr>
              <a:t>	</a:t>
            </a:r>
            <a:r>
              <a:rPr lang="en-US" sz="2200" b="0" dirty="0" smtClean="0">
                <a:solidFill>
                  <a:schemeClr val="tx1"/>
                </a:solidFill>
              </a:rPr>
              <a:t>Homeowner contracts for installation of service line and all other plumbing modifications in the house – Approximately $1,000.</a:t>
            </a:r>
            <a:br>
              <a:rPr lang="en-US" sz="2200" b="0" dirty="0" smtClean="0">
                <a:solidFill>
                  <a:schemeClr val="tx1"/>
                </a:solidFill>
              </a:rPr>
            </a:br>
            <a:endParaRPr lang="en-US" sz="2200" b="0" dirty="0" smtClean="0">
              <a:solidFill>
                <a:schemeClr val="tx1"/>
              </a:solidFill>
            </a:endParaRPr>
          </a:p>
          <a:p>
            <a:pPr marL="514350" indent="-514350" algn="l"/>
            <a:r>
              <a:rPr lang="en-US" sz="2200" b="0" dirty="0" smtClean="0">
                <a:solidFill>
                  <a:schemeClr val="tx1"/>
                </a:solidFill>
              </a:rPr>
              <a:t>4</a:t>
            </a:r>
            <a:r>
              <a:rPr lang="en-US" sz="2200" b="0" dirty="0" smtClean="0">
                <a:solidFill>
                  <a:schemeClr val="tx1"/>
                </a:solidFill>
              </a:rPr>
              <a:t>.	Monthly Water Bill: (out of pocket)</a:t>
            </a:r>
            <a:br>
              <a:rPr lang="en-US" sz="2200" b="0" dirty="0" smtClean="0">
                <a:solidFill>
                  <a:schemeClr val="tx1"/>
                </a:solidFill>
              </a:rPr>
            </a:br>
            <a:r>
              <a:rPr lang="en-US" sz="2200" b="0" dirty="0" smtClean="0">
                <a:solidFill>
                  <a:schemeClr val="tx1"/>
                </a:solidFill>
              </a:rPr>
              <a:t>For 5,000 gallons per month usage (approximately 166 gallons per day) the water bill will be approximately $46/month. The City of Lima will bill all customers on behalf of the Allen Water District. The City will also maintain and operate all waterlines.</a:t>
            </a:r>
            <a:endParaRPr lang="en-US" sz="2200" b="0" dirty="0">
              <a:solidFill>
                <a:schemeClr val="tx1"/>
              </a:solidFill>
            </a:endParaRPr>
          </a:p>
        </p:txBody>
      </p:sp>
      <p:sp>
        <p:nvSpPr>
          <p:cNvPr id="4" name="Slide Number Placeholder 3"/>
          <p:cNvSpPr>
            <a:spLocks noGrp="1"/>
          </p:cNvSpPr>
          <p:nvPr>
            <p:ph type="sldNum" sz="quarter" idx="12"/>
          </p:nvPr>
        </p:nvSpPr>
        <p:spPr/>
        <p:txBody>
          <a:bodyPr/>
          <a:lstStyle/>
          <a:p>
            <a:fld id="{50FB1DA3-501B-4D50-BBE0-DEDAF093D948}" type="slidenum">
              <a:rPr lang="en-US" smtClean="0"/>
              <a:pPr/>
              <a:t>12</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2000" fill="hold"/>
                                        <p:tgtEl>
                                          <p:spTgt spid="9218"/>
                                        </p:tgtEl>
                                        <p:attrNameLst>
                                          <p:attrName>ppt_x</p:attrName>
                                        </p:attrNameLst>
                                      </p:cBhvr>
                                      <p:tavLst>
                                        <p:tav tm="0">
                                          <p:val>
                                            <p:strVal val="0-#ppt_w/2"/>
                                          </p:val>
                                        </p:tav>
                                        <p:tav tm="100000">
                                          <p:val>
                                            <p:strVal val="#ppt_x"/>
                                          </p:val>
                                        </p:tav>
                                      </p:tavLst>
                                    </p:anim>
                                    <p:anim calcmode="lin" valueType="num">
                                      <p:cBhvr additive="base">
                                        <p:cTn id="8" dur="2000" fill="hold"/>
                                        <p:tgtEl>
                                          <p:spTgt spid="92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2000"/>
                                        <p:tgtEl>
                                          <p:spTgt spid="5">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2000"/>
                                        <p:tgtEl>
                                          <p:spTgt spid="5">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20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2000"/>
                                        <p:tgtEl>
                                          <p:spTgt spid="5">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 y="0"/>
            <a:ext cx="8991600" cy="990600"/>
          </a:xfrm>
        </p:spPr>
        <p:txBody>
          <a:bodyPr>
            <a:normAutofit fontScale="90000"/>
          </a:bodyPr>
          <a:lstStyle/>
          <a:p>
            <a:pPr algn="l"/>
            <a:r>
              <a:rPr lang="en-US" sz="3400" u="sng" dirty="0" smtClean="0">
                <a:solidFill>
                  <a:schemeClr val="tx1"/>
                </a:solidFill>
                <a:latin typeface="+mn-lt"/>
              </a:rPr>
              <a:t>7. Summary of Estimated Cost </a:t>
            </a:r>
            <a:r>
              <a:rPr lang="en-US" sz="3400" u="sng" dirty="0">
                <a:solidFill>
                  <a:schemeClr val="tx1"/>
                </a:solidFill>
                <a:latin typeface="+mn-lt"/>
              </a:rPr>
              <a:t>to Property Owners </a:t>
            </a:r>
            <a:endParaRPr lang="en-US" sz="3400" u="sng" dirty="0">
              <a:solidFill>
                <a:schemeClr val="tx1"/>
              </a:solidFill>
            </a:endParaRPr>
          </a:p>
        </p:txBody>
      </p:sp>
      <p:sp>
        <p:nvSpPr>
          <p:cNvPr id="11353" name="Rectangle 89"/>
          <p:cNvSpPr>
            <a:spLocks noChangeArrowheads="1"/>
          </p:cNvSpPr>
          <p:nvPr/>
        </p:nvSpPr>
        <p:spPr bwMode="auto">
          <a:xfrm>
            <a:off x="685800" y="990600"/>
            <a:ext cx="8077200" cy="1754326"/>
          </a:xfrm>
          <a:prstGeom prst="rect">
            <a:avLst/>
          </a:prstGeom>
          <a:noFill/>
          <a:ln w="9525">
            <a:noFill/>
            <a:miter lim="800000"/>
            <a:headEnd/>
            <a:tailEnd/>
          </a:ln>
          <a:effectLst>
            <a:outerShdw dist="45791" dir="3378596" algn="ctr" rotWithShape="0">
              <a:srgbClr val="4D4D4D"/>
            </a:outerShdw>
          </a:effectLst>
        </p:spPr>
        <p:txBody>
          <a:bodyPr wrap="square">
            <a:spAutoFit/>
          </a:bodyPr>
          <a:lstStyle/>
          <a:p>
            <a:pPr marL="457200" indent="-457200" algn="l" eaLnBrk="0" hangingPunct="0"/>
            <a:endParaRPr lang="en-US" sz="2800" dirty="0" smtClean="0">
              <a:solidFill>
                <a:schemeClr val="tx1"/>
              </a:solidFill>
              <a:latin typeface="+mn-lt"/>
            </a:endParaRPr>
          </a:p>
          <a:p>
            <a:endParaRPr lang="en-US" sz="2000" dirty="0" smtClean="0">
              <a:latin typeface="Arial Narrow" pitchFamily="34" charset="0"/>
            </a:endParaRPr>
          </a:p>
          <a:p>
            <a:pPr algn="l"/>
            <a:endParaRPr lang="en-US" sz="2000" dirty="0" smtClean="0">
              <a:latin typeface="Arial Narrow" pitchFamily="34" charset="0"/>
            </a:endParaRPr>
          </a:p>
          <a:p>
            <a:pPr algn="l"/>
            <a:endParaRPr lang="en-US" sz="2000" dirty="0" smtClean="0">
              <a:latin typeface="Arial Narrow" pitchFamily="34" charset="0"/>
            </a:endParaRPr>
          </a:p>
          <a:p>
            <a:pPr algn="l"/>
            <a:endParaRPr lang="en-US" sz="2000" dirty="0">
              <a:latin typeface="Arial Narrow" pitchFamily="34" charset="0"/>
            </a:endParaRPr>
          </a:p>
        </p:txBody>
      </p:sp>
      <p:graphicFrame>
        <p:nvGraphicFramePr>
          <p:cNvPr id="42" name="Table 41"/>
          <p:cNvGraphicFramePr>
            <a:graphicFrameLocks noGrp="1"/>
          </p:cNvGraphicFramePr>
          <p:nvPr>
            <p:extLst>
              <p:ext uri="{D42A27DB-BD31-4B8C-83A1-F6EECF244321}">
                <p14:modId xmlns:p14="http://schemas.microsoft.com/office/powerpoint/2010/main" val="4045445694"/>
              </p:ext>
            </p:extLst>
          </p:nvPr>
        </p:nvGraphicFramePr>
        <p:xfrm>
          <a:off x="762000" y="1524000"/>
          <a:ext cx="7467600" cy="4512412"/>
        </p:xfrm>
        <a:graphic>
          <a:graphicData uri="http://schemas.openxmlformats.org/drawingml/2006/table">
            <a:tbl>
              <a:tblPr firstRow="1" bandRow="1">
                <a:tableStyleId>{5C22544A-7EE6-4342-B048-85BDC9FD1C3A}</a:tableStyleId>
              </a:tblPr>
              <a:tblGrid>
                <a:gridCol w="6019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688727">
                <a:tc>
                  <a:txBody>
                    <a:bodyPr/>
                    <a:lstStyle/>
                    <a:p>
                      <a:pPr algn="l"/>
                      <a:r>
                        <a:rPr lang="en-US" sz="2800" dirty="0" smtClean="0">
                          <a:latin typeface="Times New Roman" pitchFamily="18" charset="0"/>
                          <a:cs typeface="Times New Roman" pitchFamily="18" charset="0"/>
                        </a:rPr>
                        <a:t>Description</a:t>
                      </a:r>
                      <a:endParaRPr lang="en-US" sz="2800" dirty="0">
                        <a:latin typeface="Times New Roman" pitchFamily="18" charset="0"/>
                        <a:cs typeface="Times New Roman" pitchFamily="18" charset="0"/>
                      </a:endParaRPr>
                    </a:p>
                  </a:txBody>
                  <a:tcPr anchor="ctr">
                    <a:solidFill>
                      <a:schemeClr val="tx2">
                        <a:lumMod val="50000"/>
                      </a:schemeClr>
                    </a:solidFill>
                  </a:tcPr>
                </a:tc>
                <a:tc>
                  <a:txBody>
                    <a:bodyPr/>
                    <a:lstStyle/>
                    <a:p>
                      <a:pPr algn="ctr" defTabSz="914400"/>
                      <a:r>
                        <a:rPr lang="en-US" sz="2800" dirty="0" smtClean="0">
                          <a:latin typeface="Times New Roman" pitchFamily="18" charset="0"/>
                          <a:cs typeface="Times New Roman" pitchFamily="18" charset="0"/>
                        </a:rPr>
                        <a:t>Cost</a:t>
                      </a:r>
                      <a:endParaRPr lang="en-US" sz="2800" dirty="0">
                        <a:latin typeface="Times New Roman" pitchFamily="18" charset="0"/>
                        <a:cs typeface="Times New Roman" pitchFamily="18" charset="0"/>
                      </a:endParaRPr>
                    </a:p>
                  </a:txBody>
                  <a:tcPr anchor="ctr">
                    <a:solidFill>
                      <a:schemeClr val="tx2">
                        <a:lumMod val="50000"/>
                      </a:schemeClr>
                    </a:solidFill>
                  </a:tcPr>
                </a:tc>
                <a:extLst>
                  <a:ext uri="{0D108BD9-81ED-4DB2-BD59-A6C34878D82A}">
                    <a16:rowId xmlns:a16="http://schemas.microsoft.com/office/drawing/2014/main" val="10000"/>
                  </a:ext>
                </a:extLst>
              </a:tr>
              <a:tr h="4558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latin typeface="Times New Roman" pitchFamily="18" charset="0"/>
                          <a:cs typeface="Times New Roman" pitchFamily="18" charset="0"/>
                        </a:rPr>
                        <a:t>Estimated Assessed Costs:</a:t>
                      </a:r>
                      <a:endParaRPr lang="en-US" b="1" dirty="0">
                        <a:solidFill>
                          <a:schemeClr val="tx1"/>
                        </a:solidFill>
                        <a:latin typeface="Times New Roman" pitchFamily="18" charset="0"/>
                        <a:cs typeface="Times New Roman" pitchFamily="18" charset="0"/>
                      </a:endParaRPr>
                    </a:p>
                  </a:txBody>
                  <a:tcPr anchor="ctr">
                    <a:solidFill>
                      <a:schemeClr val="tx2">
                        <a:lumMod val="50000"/>
                      </a:schemeClr>
                    </a:solidFill>
                  </a:tcPr>
                </a:tc>
                <a:tc>
                  <a:txBody>
                    <a:bodyPr/>
                    <a:lstStyle/>
                    <a:p>
                      <a:pPr algn="ctr"/>
                      <a:endParaRPr lang="en-US" dirty="0">
                        <a:solidFill>
                          <a:schemeClr val="tx1"/>
                        </a:solidFill>
                        <a:latin typeface="Times New Roman" pitchFamily="18" charset="0"/>
                        <a:cs typeface="Times New Roman" pitchFamily="18" charset="0"/>
                      </a:endParaRPr>
                    </a:p>
                  </a:txBody>
                  <a:tcPr anchor="ctr">
                    <a:solidFill>
                      <a:schemeClr val="tx2">
                        <a:lumMod val="50000"/>
                      </a:schemeClr>
                    </a:solidFill>
                  </a:tcPr>
                </a:tc>
                <a:extLst>
                  <a:ext uri="{0D108BD9-81ED-4DB2-BD59-A6C34878D82A}">
                    <a16:rowId xmlns:a16="http://schemas.microsoft.com/office/drawing/2014/main" val="10001"/>
                  </a:ext>
                </a:extLst>
              </a:tr>
              <a:tr h="527363">
                <a:tc>
                  <a:txBody>
                    <a:bodyPr/>
                    <a:lstStyle/>
                    <a:p>
                      <a:pPr marL="396875" indent="0" algn="l"/>
                      <a:r>
                        <a:rPr lang="en-US" sz="2000" b="0" dirty="0" smtClean="0">
                          <a:solidFill>
                            <a:schemeClr val="tx1"/>
                          </a:solidFill>
                          <a:latin typeface="Times New Roman" pitchFamily="18" charset="0"/>
                          <a:cs typeface="Times New Roman" pitchFamily="18" charset="0"/>
                        </a:rPr>
                        <a:t>Waterline Project </a:t>
                      </a:r>
                      <a:r>
                        <a:rPr lang="en-US" sz="2000" b="0" dirty="0" smtClean="0">
                          <a:solidFill>
                            <a:schemeClr val="tx1"/>
                          </a:solidFill>
                          <a:latin typeface="Times New Roman" pitchFamily="18" charset="0"/>
                          <a:cs typeface="Times New Roman" pitchFamily="18" charset="0"/>
                        </a:rPr>
                        <a:t>Cost</a:t>
                      </a:r>
                      <a:endParaRPr lang="en-US" sz="2000" b="0" dirty="0">
                        <a:solidFill>
                          <a:schemeClr val="tx1"/>
                        </a:solidFill>
                        <a:latin typeface="Times New Roman" pitchFamily="18" charset="0"/>
                        <a:cs typeface="Times New Roman" pitchFamily="18" charset="0"/>
                      </a:endParaRPr>
                    </a:p>
                  </a:txBody>
                  <a:tcPr anchor="ctr">
                    <a:solidFill>
                      <a:schemeClr val="tx2">
                        <a:lumMod val="50000"/>
                      </a:schemeClr>
                    </a:solidFill>
                  </a:tcPr>
                </a:tc>
                <a:tc>
                  <a:txBody>
                    <a:bodyPr/>
                    <a:lstStyle/>
                    <a:p>
                      <a:pPr algn="ctr"/>
                      <a:r>
                        <a:rPr lang="en-US" sz="2000" dirty="0" smtClean="0">
                          <a:solidFill>
                            <a:schemeClr val="tx1"/>
                          </a:solidFill>
                          <a:latin typeface="Times New Roman" pitchFamily="18" charset="0"/>
                          <a:cs typeface="Times New Roman" pitchFamily="18" charset="0"/>
                        </a:rPr>
                        <a:t>$7,333</a:t>
                      </a:r>
                      <a:endParaRPr lang="en-US" sz="2000" dirty="0">
                        <a:solidFill>
                          <a:schemeClr val="tx1"/>
                        </a:solidFill>
                        <a:latin typeface="Times New Roman" pitchFamily="18" charset="0"/>
                        <a:cs typeface="Times New Roman" pitchFamily="18" charset="0"/>
                      </a:endParaRPr>
                    </a:p>
                  </a:txBody>
                  <a:tcPr anchor="ctr">
                    <a:solidFill>
                      <a:schemeClr val="tx2">
                        <a:lumMod val="50000"/>
                      </a:schemeClr>
                    </a:solidFill>
                  </a:tcPr>
                </a:tc>
                <a:extLst>
                  <a:ext uri="{0D108BD9-81ED-4DB2-BD59-A6C34878D82A}">
                    <a16:rowId xmlns:a16="http://schemas.microsoft.com/office/drawing/2014/main" val="10002"/>
                  </a:ext>
                </a:extLst>
              </a:tr>
              <a:tr h="617192">
                <a:tc>
                  <a:txBody>
                    <a:bodyPr/>
                    <a:lstStyle/>
                    <a:p>
                      <a:r>
                        <a:rPr lang="en-US" sz="2400" b="1" dirty="0" smtClean="0">
                          <a:solidFill>
                            <a:schemeClr val="tx1"/>
                          </a:solidFill>
                          <a:latin typeface="Times New Roman" pitchFamily="18" charset="0"/>
                          <a:cs typeface="Times New Roman" pitchFamily="18" charset="0"/>
                        </a:rPr>
                        <a:t>Estimated Non-Assessed Costs: </a:t>
                      </a:r>
                      <a:r>
                        <a:rPr lang="en-US" sz="2000" b="0" dirty="0" smtClean="0">
                          <a:solidFill>
                            <a:schemeClr val="tx1"/>
                          </a:solidFill>
                          <a:latin typeface="Times New Roman" pitchFamily="18" charset="0"/>
                          <a:cs typeface="Times New Roman" pitchFamily="18" charset="0"/>
                        </a:rPr>
                        <a:t>(out-of-pocket)</a:t>
                      </a:r>
                    </a:p>
                  </a:txBody>
                  <a:tcPr anchor="ctr">
                    <a:solidFill>
                      <a:schemeClr val="tx2">
                        <a:lumMod val="50000"/>
                      </a:schemeClr>
                    </a:solidFill>
                  </a:tcPr>
                </a:tc>
                <a:tc>
                  <a:txBody>
                    <a:bodyPr/>
                    <a:lstStyle/>
                    <a:p>
                      <a:endParaRPr lang="en-US" dirty="0">
                        <a:latin typeface="Times New Roman" pitchFamily="18" charset="0"/>
                        <a:cs typeface="Times New Roman" pitchFamily="18" charset="0"/>
                      </a:endParaRPr>
                    </a:p>
                  </a:txBody>
                  <a:tcPr anchor="ctr">
                    <a:solidFill>
                      <a:schemeClr val="tx2">
                        <a:lumMod val="50000"/>
                      </a:schemeClr>
                    </a:solidFill>
                  </a:tcPr>
                </a:tc>
                <a:extLst>
                  <a:ext uri="{0D108BD9-81ED-4DB2-BD59-A6C34878D82A}">
                    <a16:rowId xmlns:a16="http://schemas.microsoft.com/office/drawing/2014/main" val="10003"/>
                  </a:ext>
                </a:extLst>
              </a:tr>
              <a:tr h="500743">
                <a:tc>
                  <a:txBody>
                    <a:bodyPr/>
                    <a:lstStyle/>
                    <a:p>
                      <a:pPr marL="396875" indent="0" algn="l"/>
                      <a:r>
                        <a:rPr lang="en-US" sz="2000" dirty="0" smtClean="0">
                          <a:solidFill>
                            <a:schemeClr val="tx1"/>
                          </a:solidFill>
                          <a:latin typeface="Times New Roman" pitchFamily="18" charset="0"/>
                          <a:cs typeface="Times New Roman" pitchFamily="18" charset="0"/>
                        </a:rPr>
                        <a:t>Connection Fee (City of Lima)</a:t>
                      </a:r>
                    </a:p>
                  </a:txBody>
                  <a:tcPr anchor="ctr">
                    <a:solidFill>
                      <a:schemeClr val="tx2">
                        <a:lumMod val="50000"/>
                      </a:schemeClr>
                    </a:solidFill>
                  </a:tcPr>
                </a:tc>
                <a:tc>
                  <a:txBody>
                    <a:bodyPr/>
                    <a:lstStyle/>
                    <a:p>
                      <a:pPr algn="ctr"/>
                      <a:r>
                        <a:rPr lang="en-US" sz="2000" dirty="0" smtClean="0">
                          <a:solidFill>
                            <a:schemeClr val="tx1"/>
                          </a:solidFill>
                          <a:latin typeface="Times New Roman" pitchFamily="18" charset="0"/>
                          <a:cs typeface="Times New Roman" pitchFamily="18" charset="0"/>
                        </a:rPr>
                        <a:t>$500</a:t>
                      </a:r>
                      <a:endParaRPr lang="en-US" sz="2000" dirty="0">
                        <a:solidFill>
                          <a:schemeClr val="tx1"/>
                        </a:solidFill>
                        <a:latin typeface="Times New Roman" pitchFamily="18" charset="0"/>
                        <a:cs typeface="Times New Roman" pitchFamily="18" charset="0"/>
                      </a:endParaRPr>
                    </a:p>
                  </a:txBody>
                  <a:tcPr anchor="ctr">
                    <a:solidFill>
                      <a:schemeClr val="tx2">
                        <a:lumMod val="50000"/>
                      </a:schemeClr>
                    </a:solidFill>
                  </a:tcPr>
                </a:tc>
                <a:extLst>
                  <a:ext uri="{0D108BD9-81ED-4DB2-BD59-A6C34878D82A}">
                    <a16:rowId xmlns:a16="http://schemas.microsoft.com/office/drawing/2014/main" val="10004"/>
                  </a:ext>
                </a:extLst>
              </a:tr>
              <a:tr h="715347">
                <a:tc>
                  <a:txBody>
                    <a:bodyPr/>
                    <a:lstStyle/>
                    <a:p>
                      <a:pPr marL="396875" indent="0" algn="l"/>
                      <a:r>
                        <a:rPr lang="en-US" sz="2000" dirty="0" smtClean="0">
                          <a:solidFill>
                            <a:schemeClr val="tx1"/>
                          </a:solidFill>
                          <a:latin typeface="Times New Roman" pitchFamily="18" charset="0"/>
                          <a:cs typeface="Times New Roman" pitchFamily="18" charset="0"/>
                        </a:rPr>
                        <a:t>Homeowner’s Contractor (Estimated)</a:t>
                      </a:r>
                    </a:p>
                  </a:txBody>
                  <a:tcPr anchor="ctr">
                    <a:solidFill>
                      <a:schemeClr val="tx2">
                        <a:lumMod val="50000"/>
                      </a:schemeClr>
                    </a:solidFill>
                  </a:tcPr>
                </a:tc>
                <a:tc>
                  <a:txBody>
                    <a:bodyPr/>
                    <a:lstStyle/>
                    <a:p>
                      <a:pPr algn="ctr"/>
                      <a:r>
                        <a:rPr lang="en-US" sz="2000" dirty="0" smtClean="0">
                          <a:solidFill>
                            <a:schemeClr val="tx1"/>
                          </a:solidFill>
                          <a:latin typeface="Times New Roman" pitchFamily="18" charset="0"/>
                          <a:cs typeface="Times New Roman" pitchFamily="18" charset="0"/>
                        </a:rPr>
                        <a:t>$1,000</a:t>
                      </a:r>
                      <a:endParaRPr lang="en-US" sz="2000" dirty="0">
                        <a:solidFill>
                          <a:schemeClr val="tx1"/>
                        </a:solidFill>
                        <a:latin typeface="Times New Roman" pitchFamily="18" charset="0"/>
                        <a:cs typeface="Times New Roman" pitchFamily="18" charset="0"/>
                      </a:endParaRPr>
                    </a:p>
                  </a:txBody>
                  <a:tcPr anchor="ctr">
                    <a:solidFill>
                      <a:schemeClr val="tx2">
                        <a:lumMod val="50000"/>
                      </a:schemeClr>
                    </a:solidFill>
                  </a:tcPr>
                </a:tc>
                <a:extLst>
                  <a:ext uri="{0D108BD9-81ED-4DB2-BD59-A6C34878D82A}">
                    <a16:rowId xmlns:a16="http://schemas.microsoft.com/office/drawing/2014/main" val="10005"/>
                  </a:ext>
                </a:extLst>
              </a:tr>
              <a:tr h="715347">
                <a:tc>
                  <a:txBody>
                    <a:bodyPr/>
                    <a:lstStyle/>
                    <a:p>
                      <a:pPr marL="396875" indent="0" algn="l"/>
                      <a:r>
                        <a:rPr lang="en-US" sz="2000" smtClean="0">
                          <a:solidFill>
                            <a:schemeClr val="tx1"/>
                          </a:solidFill>
                          <a:latin typeface="Times New Roman" pitchFamily="18" charset="0"/>
                          <a:cs typeface="Times New Roman" pitchFamily="18" charset="0"/>
                        </a:rPr>
                        <a:t>Average </a:t>
                      </a:r>
                      <a:r>
                        <a:rPr lang="en-US" sz="2000" smtClean="0">
                          <a:solidFill>
                            <a:schemeClr val="tx1"/>
                          </a:solidFill>
                          <a:latin typeface="Times New Roman" pitchFamily="18" charset="0"/>
                          <a:cs typeface="Times New Roman" pitchFamily="18" charset="0"/>
                        </a:rPr>
                        <a:t>Monthly Water </a:t>
                      </a:r>
                      <a:r>
                        <a:rPr lang="en-US" sz="2000" dirty="0" smtClean="0">
                          <a:solidFill>
                            <a:schemeClr val="tx1"/>
                          </a:solidFill>
                          <a:latin typeface="Times New Roman" pitchFamily="18" charset="0"/>
                          <a:cs typeface="Times New Roman" pitchFamily="18" charset="0"/>
                        </a:rPr>
                        <a:t>Bill </a:t>
                      </a:r>
                      <a:endParaRPr lang="en-US" sz="2000" dirty="0" smtClean="0">
                        <a:solidFill>
                          <a:schemeClr val="tx1"/>
                        </a:solidFill>
                        <a:latin typeface="Times New Roman" pitchFamily="18" charset="0"/>
                        <a:cs typeface="Times New Roman" pitchFamily="18" charset="0"/>
                      </a:endParaRPr>
                    </a:p>
                    <a:p>
                      <a:pPr marL="396875" indent="0" algn="l"/>
                      <a:r>
                        <a:rPr lang="en-US" sz="2000" dirty="0" smtClean="0">
                          <a:solidFill>
                            <a:schemeClr val="tx1"/>
                          </a:solidFill>
                          <a:latin typeface="Times New Roman" pitchFamily="18" charset="0"/>
                          <a:cs typeface="Times New Roman" pitchFamily="18" charset="0"/>
                        </a:rPr>
                        <a:t>(total monthly charge based on 5,000 gallons per month usage)</a:t>
                      </a:r>
                    </a:p>
                  </a:txBody>
                  <a:tcPr anchor="ctr">
                    <a:solidFill>
                      <a:schemeClr val="tx2">
                        <a:lumMod val="50000"/>
                      </a:schemeClr>
                    </a:solidFill>
                  </a:tcPr>
                </a:tc>
                <a:tc>
                  <a:txBody>
                    <a:bodyPr/>
                    <a:lstStyle/>
                    <a:p>
                      <a:pPr algn="ctr"/>
                      <a:r>
                        <a:rPr lang="en-US" sz="2000" dirty="0" smtClean="0">
                          <a:solidFill>
                            <a:schemeClr val="tx1"/>
                          </a:solidFill>
                          <a:latin typeface="Times New Roman" pitchFamily="18" charset="0"/>
                          <a:cs typeface="Times New Roman" pitchFamily="18" charset="0"/>
                        </a:rPr>
                        <a:t>$46.00</a:t>
                      </a:r>
                      <a:endParaRPr lang="en-US" sz="2000" dirty="0">
                        <a:solidFill>
                          <a:schemeClr val="tx1"/>
                        </a:solidFill>
                        <a:latin typeface="Times New Roman" pitchFamily="18" charset="0"/>
                        <a:cs typeface="Times New Roman" pitchFamily="18" charset="0"/>
                      </a:endParaRPr>
                    </a:p>
                  </a:txBody>
                  <a:tcPr anchor="ctr">
                    <a:solidFill>
                      <a:schemeClr val="tx2">
                        <a:lumMod val="50000"/>
                      </a:schemeClr>
                    </a:solidFill>
                  </a:tcPr>
                </a:tc>
                <a:extLst>
                  <a:ext uri="{0D108BD9-81ED-4DB2-BD59-A6C34878D82A}">
                    <a16:rowId xmlns:a16="http://schemas.microsoft.com/office/drawing/2014/main" val="10006"/>
                  </a:ext>
                </a:extLst>
              </a:tr>
            </a:tbl>
          </a:graphicData>
        </a:graphic>
      </p:graphicFrame>
      <p:sp>
        <p:nvSpPr>
          <p:cNvPr id="5" name="Slide Number Placeholder 4"/>
          <p:cNvSpPr>
            <a:spLocks noGrp="1"/>
          </p:cNvSpPr>
          <p:nvPr>
            <p:ph type="sldNum" sz="quarter" idx="12"/>
          </p:nvPr>
        </p:nvSpPr>
        <p:spPr/>
        <p:txBody>
          <a:bodyPr/>
          <a:lstStyle/>
          <a:p>
            <a:fld id="{50FB1DA3-501B-4D50-BBE0-DEDAF093D948}" type="slidenum">
              <a:rPr lang="en-US" smtClean="0"/>
              <a:pPr/>
              <a:t>13</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2000" fill="hold"/>
                                        <p:tgtEl>
                                          <p:spTgt spid="11266"/>
                                        </p:tgtEl>
                                        <p:attrNameLst>
                                          <p:attrName>ppt_x</p:attrName>
                                        </p:attrNameLst>
                                      </p:cBhvr>
                                      <p:tavLst>
                                        <p:tav tm="0">
                                          <p:val>
                                            <p:strVal val="0-#ppt_w/2"/>
                                          </p:val>
                                        </p:tav>
                                        <p:tav tm="100000">
                                          <p:val>
                                            <p:strVal val="#ppt_x"/>
                                          </p:val>
                                        </p:tav>
                                      </p:tavLst>
                                    </p:anim>
                                    <p:anim calcmode="lin" valueType="num">
                                      <p:cBhvr additive="base">
                                        <p:cTn id="8" dur="2000" fill="hold"/>
                                        <p:tgtEl>
                                          <p:spTgt spid="11266"/>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3" presetClass="entr" presetSubtype="10" fill="hold" nodeType="after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blinds(horizontal)">
                                      <p:cBhvr>
                                        <p:cTn id="12"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6"/>
          <p:cNvSpPr>
            <a:spLocks noGrp="1" noChangeArrowheads="1"/>
          </p:cNvSpPr>
          <p:nvPr>
            <p:ph type="title" idx="4294967295"/>
          </p:nvPr>
        </p:nvSpPr>
        <p:spPr>
          <a:xfrm>
            <a:off x="228600" y="152400"/>
            <a:ext cx="6781800" cy="762000"/>
          </a:xfrm>
        </p:spPr>
        <p:txBody>
          <a:bodyPr>
            <a:normAutofit/>
          </a:bodyPr>
          <a:lstStyle/>
          <a:p>
            <a:pPr marL="168275"/>
            <a:r>
              <a:rPr lang="en-US" sz="4000" u="sng" dirty="0" smtClean="0">
                <a:solidFill>
                  <a:schemeClr val="tx1"/>
                </a:solidFill>
                <a:latin typeface="+mn-lt"/>
              </a:rPr>
              <a:t>8. Tentative </a:t>
            </a:r>
            <a:r>
              <a:rPr lang="en-US" sz="4000" u="sng" dirty="0">
                <a:solidFill>
                  <a:schemeClr val="tx1"/>
                </a:solidFill>
                <a:latin typeface="+mn-lt"/>
              </a:rPr>
              <a:t>Project Schedule</a:t>
            </a:r>
          </a:p>
        </p:txBody>
      </p:sp>
      <p:sp>
        <p:nvSpPr>
          <p:cNvPr id="4" name="Slide Number Placeholder 3"/>
          <p:cNvSpPr>
            <a:spLocks noGrp="1"/>
          </p:cNvSpPr>
          <p:nvPr>
            <p:ph type="sldNum" sz="quarter" idx="12"/>
          </p:nvPr>
        </p:nvSpPr>
        <p:spPr/>
        <p:txBody>
          <a:bodyPr/>
          <a:lstStyle/>
          <a:p>
            <a:fld id="{AE0CF13C-ED8B-49F8-AF7E-436C8BA329C1}" type="slidenum">
              <a:rPr lang="en-US" smtClean="0"/>
              <a:pPr/>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3809163"/>
              </p:ext>
            </p:extLst>
          </p:nvPr>
        </p:nvGraphicFramePr>
        <p:xfrm>
          <a:off x="609600" y="1032936"/>
          <a:ext cx="7848600" cy="5489784"/>
        </p:xfrm>
        <a:graphic>
          <a:graphicData uri="http://schemas.openxmlformats.org/drawingml/2006/table">
            <a:tbl>
              <a:tblPr/>
              <a:tblGrid>
                <a:gridCol w="5023104">
                  <a:extLst>
                    <a:ext uri="{9D8B030D-6E8A-4147-A177-3AD203B41FA5}">
                      <a16:colId xmlns:a16="http://schemas.microsoft.com/office/drawing/2014/main" val="20000"/>
                    </a:ext>
                  </a:extLst>
                </a:gridCol>
                <a:gridCol w="2825496">
                  <a:extLst>
                    <a:ext uri="{9D8B030D-6E8A-4147-A177-3AD203B41FA5}">
                      <a16:colId xmlns:a16="http://schemas.microsoft.com/office/drawing/2014/main" val="20001"/>
                    </a:ext>
                  </a:extLst>
                </a:gridCol>
              </a:tblGrid>
              <a:tr h="606213">
                <a:tc>
                  <a:txBody>
                    <a:bodyPr/>
                    <a:lstStyle/>
                    <a:p>
                      <a:pPr algn="l"/>
                      <a:r>
                        <a:rPr lang="en-US" dirty="0" smtClean="0">
                          <a:solidFill>
                            <a:schemeClr val="tx1"/>
                          </a:solidFill>
                          <a:latin typeface="Times New Roman" pitchFamily="18" charset="0"/>
                          <a:cs typeface="Times New Roman" pitchFamily="18" charset="0"/>
                        </a:rPr>
                        <a:t>Initial Informational Meeting</a:t>
                      </a:r>
                      <a:endParaRPr lang="en-US" dirty="0">
                        <a:solidFill>
                          <a:schemeClr val="tx1"/>
                        </a:solidFill>
                        <a:latin typeface="Times New Roman" pitchFamily="18" charset="0"/>
                        <a:cs typeface="Times New Roman" pitchFamily="18" charset="0"/>
                      </a:endParaRP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r>
                        <a:rPr lang="en-US" dirty="0" smtClean="0">
                          <a:solidFill>
                            <a:schemeClr val="tx1"/>
                          </a:solidFill>
                          <a:latin typeface="Times New Roman" pitchFamily="18" charset="0"/>
                          <a:cs typeface="Times New Roman" pitchFamily="18" charset="0"/>
                        </a:rPr>
                        <a:t>June 26, 2018</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0"/>
                  </a:ext>
                </a:extLst>
              </a:tr>
              <a:tr h="606213">
                <a:tc>
                  <a:txBody>
                    <a:bodyPr/>
                    <a:lstStyle/>
                    <a:p>
                      <a:pPr algn="l"/>
                      <a:r>
                        <a:rPr lang="en-US" baseline="0" dirty="0" smtClean="0">
                          <a:solidFill>
                            <a:schemeClr val="tx1"/>
                          </a:solidFill>
                          <a:latin typeface="Times New Roman" pitchFamily="18" charset="0"/>
                          <a:cs typeface="Times New Roman" pitchFamily="18" charset="0"/>
                        </a:rPr>
                        <a:t>Complete Final Design</a:t>
                      </a: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r>
                        <a:rPr lang="en-US" dirty="0" smtClean="0">
                          <a:solidFill>
                            <a:schemeClr val="tx1"/>
                          </a:solidFill>
                          <a:latin typeface="Times New Roman" pitchFamily="18" charset="0"/>
                          <a:cs typeface="Times New Roman" pitchFamily="18" charset="0"/>
                        </a:rPr>
                        <a:t>December 2018</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1"/>
                  </a:ext>
                </a:extLst>
              </a:tr>
              <a:tr h="606213">
                <a:tc>
                  <a:txBody>
                    <a:bodyPr/>
                    <a:lstStyle/>
                    <a:p>
                      <a:pPr algn="l"/>
                      <a:r>
                        <a:rPr lang="en-US" dirty="0" smtClean="0">
                          <a:solidFill>
                            <a:schemeClr val="tx1"/>
                          </a:solidFill>
                          <a:latin typeface="Times New Roman" pitchFamily="18" charset="0"/>
                          <a:cs typeface="Times New Roman" pitchFamily="18" charset="0"/>
                        </a:rPr>
                        <a:t>Resolution of Necessity Meeting</a:t>
                      </a:r>
                      <a:endParaRPr lang="en-US" baseline="0" dirty="0" smtClean="0">
                        <a:solidFill>
                          <a:schemeClr val="tx1"/>
                        </a:solidFill>
                        <a:latin typeface="Times New Roman" pitchFamily="18" charset="0"/>
                        <a:cs typeface="Times New Roman" pitchFamily="18" charset="0"/>
                      </a:endParaRP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r>
                        <a:rPr lang="en-US" dirty="0" smtClean="0">
                          <a:solidFill>
                            <a:schemeClr val="tx1"/>
                          </a:solidFill>
                          <a:latin typeface="Times New Roman" pitchFamily="18" charset="0"/>
                          <a:cs typeface="Times New Roman" pitchFamily="18" charset="0"/>
                        </a:rPr>
                        <a:t>January 2019</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2"/>
                  </a:ext>
                </a:extLst>
              </a:tr>
              <a:tr h="6062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Times New Roman" pitchFamily="18" charset="0"/>
                          <a:cs typeface="Times New Roman" pitchFamily="18" charset="0"/>
                        </a:rPr>
                        <a:t>28 day</a:t>
                      </a:r>
                      <a:r>
                        <a:rPr lang="en-US" baseline="0" dirty="0" smtClean="0">
                          <a:solidFill>
                            <a:schemeClr val="tx1"/>
                          </a:solidFill>
                          <a:latin typeface="Times New Roman" pitchFamily="18" charset="0"/>
                          <a:cs typeface="Times New Roman" pitchFamily="18" charset="0"/>
                        </a:rPr>
                        <a:t> wait period for written objections, damage claims and letters of support</a:t>
                      </a: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r>
                        <a:rPr lang="en-US" dirty="0" smtClean="0">
                          <a:solidFill>
                            <a:schemeClr val="tx1"/>
                          </a:solidFill>
                          <a:latin typeface="Times New Roman" pitchFamily="18" charset="0"/>
                          <a:cs typeface="Times New Roman" pitchFamily="18" charset="0"/>
                        </a:rPr>
                        <a:t>February</a:t>
                      </a:r>
                      <a:r>
                        <a:rPr lang="en-US" baseline="0" dirty="0" smtClean="0">
                          <a:solidFill>
                            <a:schemeClr val="tx1"/>
                          </a:solidFill>
                          <a:latin typeface="Times New Roman" pitchFamily="18" charset="0"/>
                          <a:cs typeface="Times New Roman" pitchFamily="18" charset="0"/>
                        </a:rPr>
                        <a:t> 2019</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3"/>
                  </a:ext>
                </a:extLst>
              </a:tr>
              <a:tr h="606213">
                <a:tc>
                  <a:txBody>
                    <a:bodyPr/>
                    <a:lstStyle/>
                    <a:p>
                      <a:pPr algn="l"/>
                      <a:r>
                        <a:rPr lang="en-US" dirty="0" smtClean="0">
                          <a:solidFill>
                            <a:schemeClr val="tx1"/>
                          </a:solidFill>
                          <a:latin typeface="Times New Roman" pitchFamily="18" charset="0"/>
                          <a:cs typeface="Times New Roman" pitchFamily="18" charset="0"/>
                        </a:rPr>
                        <a:t>Resolution of Intent to Proceed Meeting</a:t>
                      </a: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r>
                        <a:rPr lang="en-US" dirty="0" smtClean="0">
                          <a:solidFill>
                            <a:schemeClr val="tx1"/>
                          </a:solidFill>
                          <a:latin typeface="Times New Roman" pitchFamily="18" charset="0"/>
                          <a:cs typeface="Times New Roman" pitchFamily="18" charset="0"/>
                        </a:rPr>
                        <a:t>March 2019</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4"/>
                  </a:ext>
                </a:extLst>
              </a:tr>
              <a:tr h="606213">
                <a:tc>
                  <a:txBody>
                    <a:bodyPr/>
                    <a:lstStyle/>
                    <a:p>
                      <a:pPr algn="l"/>
                      <a:r>
                        <a:rPr lang="en-US" dirty="0" smtClean="0">
                          <a:solidFill>
                            <a:schemeClr val="tx1"/>
                          </a:solidFill>
                          <a:latin typeface="Times New Roman" pitchFamily="18" charset="0"/>
                          <a:cs typeface="Times New Roman" pitchFamily="18" charset="0"/>
                        </a:rPr>
                        <a:t>Bid and Award</a:t>
                      </a: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r>
                        <a:rPr lang="en-US" dirty="0" smtClean="0">
                          <a:solidFill>
                            <a:schemeClr val="tx1"/>
                          </a:solidFill>
                          <a:latin typeface="Times New Roman" pitchFamily="18" charset="0"/>
                          <a:cs typeface="Times New Roman" pitchFamily="18" charset="0"/>
                        </a:rPr>
                        <a:t>June</a:t>
                      </a:r>
                      <a:r>
                        <a:rPr lang="en-US" baseline="0" dirty="0" smtClean="0">
                          <a:solidFill>
                            <a:schemeClr val="tx1"/>
                          </a:solidFill>
                          <a:latin typeface="Times New Roman" pitchFamily="18" charset="0"/>
                          <a:cs typeface="Times New Roman" pitchFamily="18" charset="0"/>
                        </a:rPr>
                        <a:t> 2019</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5"/>
                  </a:ext>
                </a:extLst>
              </a:tr>
              <a:tr h="606213">
                <a:tc>
                  <a:txBody>
                    <a:bodyPr/>
                    <a:lstStyle/>
                    <a:p>
                      <a:pPr algn="l"/>
                      <a:r>
                        <a:rPr lang="en-US" dirty="0" smtClean="0">
                          <a:solidFill>
                            <a:schemeClr val="tx1"/>
                          </a:solidFill>
                          <a:latin typeface="Times New Roman" pitchFamily="18" charset="0"/>
                          <a:cs typeface="Times New Roman" pitchFamily="18" charset="0"/>
                        </a:rPr>
                        <a:t>Start Construction</a:t>
                      </a: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r>
                        <a:rPr lang="en-US" baseline="0" dirty="0" smtClean="0">
                          <a:solidFill>
                            <a:schemeClr val="tx1"/>
                          </a:solidFill>
                          <a:latin typeface="Times New Roman" pitchFamily="18" charset="0"/>
                          <a:cs typeface="Times New Roman" pitchFamily="18" charset="0"/>
                        </a:rPr>
                        <a:t>August 2019</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6"/>
                  </a:ext>
                </a:extLst>
              </a:tr>
              <a:tr h="606213">
                <a:tc>
                  <a:txBody>
                    <a:bodyPr/>
                    <a:lstStyle/>
                    <a:p>
                      <a:pPr algn="l"/>
                      <a:r>
                        <a:rPr lang="en-US" dirty="0" smtClean="0">
                          <a:solidFill>
                            <a:schemeClr val="tx1"/>
                          </a:solidFill>
                          <a:latin typeface="Times New Roman" pitchFamily="18" charset="0"/>
                          <a:cs typeface="Times New Roman" pitchFamily="18" charset="0"/>
                        </a:rPr>
                        <a:t>Complete</a:t>
                      </a:r>
                      <a:r>
                        <a:rPr lang="en-US" baseline="0" dirty="0" smtClean="0">
                          <a:solidFill>
                            <a:schemeClr val="tx1"/>
                          </a:solidFill>
                          <a:latin typeface="Times New Roman" pitchFamily="18" charset="0"/>
                          <a:cs typeface="Times New Roman" pitchFamily="18" charset="0"/>
                        </a:rPr>
                        <a:t> Construction</a:t>
                      </a:r>
                      <a:endParaRPr lang="en-US" dirty="0" smtClean="0">
                        <a:solidFill>
                          <a:schemeClr val="tx1"/>
                        </a:solidFill>
                        <a:latin typeface="Times New Roman" pitchFamily="18" charset="0"/>
                        <a:cs typeface="Times New Roman" pitchFamily="18" charset="0"/>
                      </a:endParaRP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tc>
                  <a:txBody>
                    <a:bodyPr/>
                    <a:lstStyle/>
                    <a:p>
                      <a:pPr algn="ctr"/>
                      <a:r>
                        <a:rPr lang="en-US" dirty="0" smtClean="0">
                          <a:solidFill>
                            <a:schemeClr val="tx1"/>
                          </a:solidFill>
                          <a:latin typeface="Times New Roman" pitchFamily="18" charset="0"/>
                          <a:cs typeface="Times New Roman" pitchFamily="18" charset="0"/>
                        </a:rPr>
                        <a:t>September</a:t>
                      </a:r>
                      <a:r>
                        <a:rPr lang="en-US" baseline="0" dirty="0" smtClean="0">
                          <a:solidFill>
                            <a:schemeClr val="tx1"/>
                          </a:solidFill>
                          <a:latin typeface="Times New Roman" pitchFamily="18" charset="0"/>
                          <a:cs typeface="Times New Roman" pitchFamily="18" charset="0"/>
                        </a:rPr>
                        <a:t> 2019</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7"/>
                  </a:ext>
                </a:extLst>
              </a:tr>
              <a:tr h="606213">
                <a:tc>
                  <a:txBody>
                    <a:bodyPr/>
                    <a:lstStyle/>
                    <a:p>
                      <a:pPr algn="l"/>
                      <a:r>
                        <a:rPr lang="en-US" dirty="0" smtClean="0">
                          <a:solidFill>
                            <a:schemeClr val="tx1"/>
                          </a:solidFill>
                          <a:latin typeface="Times New Roman" pitchFamily="18" charset="0"/>
                          <a:cs typeface="Times New Roman" pitchFamily="18" charset="0"/>
                        </a:rPr>
                        <a:t>Wrap-Up Meeting</a:t>
                      </a:r>
                    </a:p>
                  </a:txBody>
                  <a:tcPr anchor="ctr">
                    <a:lnL w="12700" cmpd="sng">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tx2">
                        <a:lumMod val="50000"/>
                      </a:schemeClr>
                    </a:solidFill>
                  </a:tcPr>
                </a:tc>
                <a:tc>
                  <a:txBody>
                    <a:bodyPr/>
                    <a:lstStyle/>
                    <a:p>
                      <a:pPr algn="ctr"/>
                      <a:r>
                        <a:rPr lang="en-US" dirty="0" smtClean="0">
                          <a:solidFill>
                            <a:schemeClr val="tx1"/>
                          </a:solidFill>
                          <a:latin typeface="Times New Roman" pitchFamily="18" charset="0"/>
                          <a:cs typeface="Times New Roman" pitchFamily="18" charset="0"/>
                        </a:rPr>
                        <a:t>November</a:t>
                      </a:r>
                      <a:r>
                        <a:rPr lang="en-US" baseline="0" dirty="0" smtClean="0">
                          <a:solidFill>
                            <a:schemeClr val="tx1"/>
                          </a:solidFill>
                          <a:latin typeface="Times New Roman" pitchFamily="18" charset="0"/>
                          <a:cs typeface="Times New Roman" pitchFamily="18" charset="0"/>
                        </a:rPr>
                        <a:t> 2019</a:t>
                      </a:r>
                      <a:endParaRPr 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tx2">
                        <a:lumMod val="50000"/>
                      </a:schemeClr>
                    </a:solid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7414"/>
                                        </p:tgtEl>
                                        <p:attrNameLst>
                                          <p:attrName>style.visibility</p:attrName>
                                        </p:attrNameLst>
                                      </p:cBhvr>
                                      <p:to>
                                        <p:strVal val="visible"/>
                                      </p:to>
                                    </p:set>
                                    <p:anim calcmode="lin" valueType="num">
                                      <p:cBhvr additive="base">
                                        <p:cTn id="7" dur="2000" fill="hold"/>
                                        <p:tgtEl>
                                          <p:spTgt spid="17414"/>
                                        </p:tgtEl>
                                        <p:attrNameLst>
                                          <p:attrName>ppt_x</p:attrName>
                                        </p:attrNameLst>
                                      </p:cBhvr>
                                      <p:tavLst>
                                        <p:tav tm="0">
                                          <p:val>
                                            <p:strVal val="0-#ppt_w/2"/>
                                          </p:val>
                                        </p:tav>
                                        <p:tav tm="100000">
                                          <p:val>
                                            <p:strVal val="#ppt_x"/>
                                          </p:val>
                                        </p:tav>
                                      </p:tavLst>
                                    </p:anim>
                                    <p:anim calcmode="lin" valueType="num">
                                      <p:cBhvr additive="base">
                                        <p:cTn id="8" dur="2000" fill="hold"/>
                                        <p:tgtEl>
                                          <p:spTgt spid="1741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3" presetClass="entr" presetSubtype="1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457200" y="1219200"/>
            <a:ext cx="8229600" cy="3505200"/>
          </a:xfrm>
        </p:spPr>
        <p:txBody>
          <a:bodyPr>
            <a:normAutofit fontScale="90000"/>
          </a:bodyPr>
          <a:lstStyle/>
          <a:p>
            <a:pPr algn="ctr"/>
            <a:r>
              <a:rPr lang="en-US" dirty="0" smtClean="0">
                <a:latin typeface="+mn-lt"/>
                <a:cs typeface="Times New Roman" pitchFamily="18" charset="0"/>
              </a:rPr>
              <a:t/>
            </a:r>
            <a:br>
              <a:rPr lang="en-US" dirty="0" smtClean="0">
                <a:latin typeface="+mn-lt"/>
                <a:cs typeface="Times New Roman" pitchFamily="18" charset="0"/>
              </a:rPr>
            </a:br>
            <a:r>
              <a:rPr lang="en-US" dirty="0">
                <a:latin typeface="+mn-lt"/>
                <a:cs typeface="Times New Roman" pitchFamily="18" charset="0"/>
              </a:rPr>
              <a:t/>
            </a:r>
            <a:br>
              <a:rPr lang="en-US" dirty="0">
                <a:latin typeface="+mn-lt"/>
                <a:cs typeface="Times New Roman" pitchFamily="18" charset="0"/>
              </a:rPr>
            </a:br>
            <a:r>
              <a:rPr lang="en-US" dirty="0" smtClean="0">
                <a:latin typeface="+mn-lt"/>
                <a:cs typeface="Times New Roman" pitchFamily="18" charset="0"/>
              </a:rPr>
              <a:t/>
            </a:r>
            <a:br>
              <a:rPr lang="en-US" dirty="0" smtClean="0">
                <a:latin typeface="+mn-lt"/>
                <a:cs typeface="Times New Roman" pitchFamily="18" charset="0"/>
              </a:rPr>
            </a:br>
            <a:r>
              <a:rPr lang="en-US" sz="8900" dirty="0" smtClean="0">
                <a:latin typeface="+mn-lt"/>
                <a:cs typeface="Times New Roman" pitchFamily="18" charset="0"/>
              </a:rPr>
              <a:t>Questions</a:t>
            </a:r>
            <a:r>
              <a:rPr lang="en-US" dirty="0" smtClean="0">
                <a:latin typeface="+mn-lt"/>
                <a:cs typeface="Times New Roman" pitchFamily="18" charset="0"/>
              </a:rPr>
              <a:t/>
            </a:r>
            <a:br>
              <a:rPr lang="en-US" dirty="0" smtClean="0">
                <a:latin typeface="+mn-lt"/>
                <a:cs typeface="Times New Roman" pitchFamily="18" charset="0"/>
              </a:rPr>
            </a:br>
            <a:r>
              <a:rPr lang="en-US" dirty="0" smtClean="0">
                <a:latin typeface="+mn-lt"/>
                <a:cs typeface="Times New Roman" pitchFamily="18" charset="0"/>
              </a:rPr>
              <a:t/>
            </a:r>
            <a:br>
              <a:rPr lang="en-US" dirty="0" smtClean="0">
                <a:latin typeface="+mn-lt"/>
                <a:cs typeface="Times New Roman" pitchFamily="18" charset="0"/>
              </a:rPr>
            </a:br>
            <a:endParaRPr lang="en-US" dirty="0">
              <a:latin typeface="+mn-lt"/>
              <a:cs typeface="Times New Roman" pitchFamily="18" charset="0"/>
            </a:endParaRPr>
          </a:p>
        </p:txBody>
      </p:sp>
      <p:sp>
        <p:nvSpPr>
          <p:cNvPr id="3" name="Slide Number Placeholder 2"/>
          <p:cNvSpPr>
            <a:spLocks noGrp="1"/>
          </p:cNvSpPr>
          <p:nvPr>
            <p:ph type="sldNum" sz="quarter" idx="12"/>
          </p:nvPr>
        </p:nvSpPr>
        <p:spPr/>
        <p:txBody>
          <a:bodyPr/>
          <a:lstStyle/>
          <a:p>
            <a:fld id="{50FB1DA3-501B-4D50-BBE0-DEDAF093D948}" type="slidenum">
              <a:rPr lang="en-US" smtClean="0"/>
              <a:pPr/>
              <a:t>15</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407988"/>
            <a:ext cx="9144000" cy="579437"/>
          </a:xfrm>
        </p:spPr>
        <p:txBody>
          <a:bodyPr>
            <a:noAutofit/>
          </a:bodyPr>
          <a:lstStyle/>
          <a:p>
            <a:pPr algn="ctr"/>
            <a:r>
              <a:rPr lang="en-US" sz="4000" b="1" dirty="0">
                <a:solidFill>
                  <a:schemeClr val="tx1"/>
                </a:solidFill>
                <a:latin typeface="+mn-lt"/>
              </a:rPr>
              <a:t>OVERVIEW OF TONIGHT’S MEETING</a:t>
            </a:r>
          </a:p>
        </p:txBody>
      </p:sp>
      <p:sp>
        <p:nvSpPr>
          <p:cNvPr id="5123" name="Rectangle 3"/>
          <p:cNvSpPr>
            <a:spLocks noGrp="1" noChangeArrowheads="1"/>
          </p:cNvSpPr>
          <p:nvPr>
            <p:ph idx="1"/>
          </p:nvPr>
        </p:nvSpPr>
        <p:spPr>
          <a:xfrm>
            <a:off x="381000" y="1600200"/>
            <a:ext cx="8153400" cy="4114800"/>
          </a:xfrm>
        </p:spPr>
        <p:txBody>
          <a:bodyPr>
            <a:normAutofit fontScale="92500" lnSpcReduction="10000"/>
          </a:bodyPr>
          <a:lstStyle/>
          <a:p>
            <a:pPr marL="609600" indent="-609600">
              <a:buClr>
                <a:schemeClr val="tx1"/>
              </a:buClr>
              <a:buSzTx/>
              <a:buFont typeface="+mj-lt"/>
              <a:buAutoNum type="arabicPeriod"/>
            </a:pPr>
            <a:r>
              <a:rPr lang="en-US" sz="2800" b="1" i="1" dirty="0" smtClean="0">
                <a:latin typeface="Times New Roman" pitchFamily="18" charset="0"/>
              </a:rPr>
              <a:t>Overview of the Allen Water District</a:t>
            </a:r>
          </a:p>
          <a:p>
            <a:pPr marL="609600" indent="-609600">
              <a:buClr>
                <a:schemeClr val="tx1"/>
              </a:buClr>
              <a:buSzTx/>
              <a:buFont typeface="+mj-lt"/>
              <a:buAutoNum type="arabicPeriod"/>
            </a:pPr>
            <a:r>
              <a:rPr lang="en-US" sz="2800" b="1" i="1" dirty="0" smtClean="0">
                <a:latin typeface="Times New Roman" pitchFamily="18" charset="0"/>
              </a:rPr>
              <a:t>Meeting </a:t>
            </a:r>
            <a:r>
              <a:rPr lang="en-US" sz="2800" b="1" i="1" dirty="0">
                <a:latin typeface="Times New Roman" pitchFamily="18" charset="0"/>
              </a:rPr>
              <a:t>Objective</a:t>
            </a:r>
          </a:p>
          <a:p>
            <a:pPr marL="609600" indent="-609600">
              <a:buClr>
                <a:schemeClr val="tx1"/>
              </a:buClr>
              <a:buSzTx/>
              <a:buFont typeface="+mj-lt"/>
              <a:buAutoNum type="arabicPeriod"/>
            </a:pPr>
            <a:r>
              <a:rPr lang="en-US" sz="2800" b="1" i="1" dirty="0">
                <a:latin typeface="Times New Roman" pitchFamily="18" charset="0"/>
              </a:rPr>
              <a:t>History of the Project</a:t>
            </a:r>
          </a:p>
          <a:p>
            <a:pPr marL="609600" indent="-609600">
              <a:buClr>
                <a:schemeClr val="tx1"/>
              </a:buClr>
              <a:buSzTx/>
              <a:buFont typeface="+mj-lt"/>
              <a:buAutoNum type="arabicPeriod"/>
            </a:pPr>
            <a:r>
              <a:rPr lang="en-US" sz="2800" b="1" i="1" dirty="0">
                <a:latin typeface="Times New Roman" pitchFamily="18" charset="0"/>
              </a:rPr>
              <a:t>Proposed </a:t>
            </a:r>
            <a:r>
              <a:rPr lang="en-US" sz="2800" b="1" i="1" dirty="0" smtClean="0">
                <a:latin typeface="Times New Roman" pitchFamily="18" charset="0"/>
              </a:rPr>
              <a:t>Waterline </a:t>
            </a:r>
            <a:r>
              <a:rPr lang="en-US" sz="2800" b="1" i="1" dirty="0">
                <a:latin typeface="Times New Roman" pitchFamily="18" charset="0"/>
              </a:rPr>
              <a:t>Layout </a:t>
            </a:r>
          </a:p>
          <a:p>
            <a:pPr marL="609600" indent="-609600">
              <a:buClr>
                <a:schemeClr val="tx1"/>
              </a:buClr>
              <a:buSzTx/>
              <a:buFont typeface="+mj-lt"/>
              <a:buAutoNum type="arabicPeriod"/>
            </a:pPr>
            <a:r>
              <a:rPr lang="en-US" sz="2800" b="1" i="1" dirty="0" smtClean="0">
                <a:latin typeface="Times New Roman" pitchFamily="18" charset="0"/>
              </a:rPr>
              <a:t>Procedures for Project Completion</a:t>
            </a:r>
          </a:p>
          <a:p>
            <a:pPr marL="609600" indent="-609600">
              <a:buClr>
                <a:schemeClr val="tx1"/>
              </a:buClr>
              <a:buSzTx/>
              <a:buFont typeface="+mj-lt"/>
              <a:buAutoNum type="arabicPeriod"/>
            </a:pPr>
            <a:r>
              <a:rPr lang="en-US" sz="2800" b="1" i="1" dirty="0" smtClean="0">
                <a:latin typeface="Times New Roman" pitchFamily="18" charset="0"/>
              </a:rPr>
              <a:t>Detail of Estimated Project Cost </a:t>
            </a:r>
            <a:endParaRPr lang="en-US" sz="2800" b="1" i="1" dirty="0">
              <a:latin typeface="Times New Roman" pitchFamily="18" charset="0"/>
            </a:endParaRPr>
          </a:p>
          <a:p>
            <a:pPr marL="609600" indent="-609600">
              <a:buClr>
                <a:schemeClr val="tx1"/>
              </a:buClr>
              <a:buSzTx/>
              <a:buFont typeface="+mj-lt"/>
              <a:buAutoNum type="arabicPeriod"/>
            </a:pPr>
            <a:r>
              <a:rPr lang="en-US" sz="2800" b="1" i="1" dirty="0" smtClean="0">
                <a:latin typeface="Times New Roman" pitchFamily="18" charset="0"/>
              </a:rPr>
              <a:t>Estimated Cost </a:t>
            </a:r>
            <a:r>
              <a:rPr lang="en-US" sz="2800" b="1" i="1" dirty="0">
                <a:latin typeface="Times New Roman" pitchFamily="18" charset="0"/>
              </a:rPr>
              <a:t>to Property Owners</a:t>
            </a:r>
          </a:p>
          <a:p>
            <a:pPr marL="609600" indent="-609600">
              <a:buClr>
                <a:schemeClr val="tx1"/>
              </a:buClr>
              <a:buSzTx/>
              <a:buFont typeface="+mj-lt"/>
              <a:buAutoNum type="arabicPeriod"/>
            </a:pPr>
            <a:r>
              <a:rPr lang="en-US" sz="2800" b="1" i="1" dirty="0">
                <a:latin typeface="Times New Roman" pitchFamily="18" charset="0"/>
              </a:rPr>
              <a:t>Tentative Project </a:t>
            </a:r>
            <a:r>
              <a:rPr lang="en-US" sz="2800" b="1" i="1" dirty="0" smtClean="0">
                <a:latin typeface="Times New Roman" pitchFamily="18" charset="0"/>
              </a:rPr>
              <a:t>Schedule</a:t>
            </a:r>
            <a:endParaRPr lang="en-US" sz="2800" b="1" i="1" dirty="0">
              <a:latin typeface="Times New Roman" pitchFamily="18" charset="0"/>
            </a:endParaRPr>
          </a:p>
          <a:p>
            <a:pPr marL="609600" indent="-609600">
              <a:buClr>
                <a:schemeClr val="tx1"/>
              </a:buClr>
              <a:buSzTx/>
              <a:buFont typeface="+mj-lt"/>
              <a:buAutoNum type="arabicPeriod"/>
            </a:pPr>
            <a:r>
              <a:rPr lang="en-US" sz="2800" b="1" i="1" dirty="0">
                <a:latin typeface="Times New Roman" pitchFamily="18" charset="0"/>
              </a:rPr>
              <a:t>Questions</a:t>
            </a:r>
          </a:p>
        </p:txBody>
      </p:sp>
      <p:sp>
        <p:nvSpPr>
          <p:cNvPr id="4" name="Slide Number Placeholder 3"/>
          <p:cNvSpPr>
            <a:spLocks noGrp="1"/>
          </p:cNvSpPr>
          <p:nvPr>
            <p:ph type="sldNum" sz="quarter" idx="12"/>
          </p:nvPr>
        </p:nvSpPr>
        <p:spPr/>
        <p:txBody>
          <a:bodyPr/>
          <a:lstStyle/>
          <a:p>
            <a:fld id="{50FB1DA3-501B-4D50-BBE0-DEDAF093D948}" type="slidenum">
              <a:rPr lang="en-US" smtClean="0"/>
              <a:pPr/>
              <a:t>2</a:t>
            </a:fld>
            <a:endParaRPr lang="en-US"/>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2000" fill="hold"/>
                                        <p:tgtEl>
                                          <p:spTgt spid="5122"/>
                                        </p:tgtEl>
                                        <p:attrNameLst>
                                          <p:attrName>ppt_x</p:attrName>
                                        </p:attrNameLst>
                                      </p:cBhvr>
                                      <p:tavLst>
                                        <p:tav tm="0">
                                          <p:val>
                                            <p:strVal val="0-#ppt_w/2"/>
                                          </p:val>
                                        </p:tav>
                                        <p:tav tm="100000">
                                          <p:val>
                                            <p:strVal val="#ppt_x"/>
                                          </p:val>
                                        </p:tav>
                                      </p:tavLst>
                                    </p:anim>
                                    <p:anim calcmode="lin" valueType="num">
                                      <p:cBhvr additive="base">
                                        <p:cTn id="8" dur="2000" fill="hold"/>
                                        <p:tgtEl>
                                          <p:spTgt spid="51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Effect transition="in" filter="fade">
                                      <p:cBhvr>
                                        <p:cTn id="13" dur="2000"/>
                                        <p:tgtEl>
                                          <p:spTgt spid="512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123">
                                            <p:txEl>
                                              <p:pRg st="1" end="1"/>
                                            </p:txEl>
                                          </p:spTgt>
                                        </p:tgtEl>
                                        <p:attrNameLst>
                                          <p:attrName>style.visibility</p:attrName>
                                        </p:attrNameLst>
                                      </p:cBhvr>
                                      <p:to>
                                        <p:strVal val="visible"/>
                                      </p:to>
                                    </p:set>
                                    <p:animEffect transition="in" filter="fade">
                                      <p:cBhvr>
                                        <p:cTn id="18" dur="2000"/>
                                        <p:tgtEl>
                                          <p:spTgt spid="512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123">
                                            <p:txEl>
                                              <p:pRg st="2" end="2"/>
                                            </p:txEl>
                                          </p:spTgt>
                                        </p:tgtEl>
                                        <p:attrNameLst>
                                          <p:attrName>style.visibility</p:attrName>
                                        </p:attrNameLst>
                                      </p:cBhvr>
                                      <p:to>
                                        <p:strVal val="visible"/>
                                      </p:to>
                                    </p:set>
                                    <p:animEffect transition="in" filter="fade">
                                      <p:cBhvr>
                                        <p:cTn id="23" dur="2000"/>
                                        <p:tgtEl>
                                          <p:spTgt spid="512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123">
                                            <p:txEl>
                                              <p:pRg st="3" end="3"/>
                                            </p:txEl>
                                          </p:spTgt>
                                        </p:tgtEl>
                                        <p:attrNameLst>
                                          <p:attrName>style.visibility</p:attrName>
                                        </p:attrNameLst>
                                      </p:cBhvr>
                                      <p:to>
                                        <p:strVal val="visible"/>
                                      </p:to>
                                    </p:set>
                                    <p:animEffect transition="in" filter="fade">
                                      <p:cBhvr>
                                        <p:cTn id="28" dur="2000"/>
                                        <p:tgtEl>
                                          <p:spTgt spid="512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123">
                                            <p:txEl>
                                              <p:pRg st="4" end="4"/>
                                            </p:txEl>
                                          </p:spTgt>
                                        </p:tgtEl>
                                        <p:attrNameLst>
                                          <p:attrName>style.visibility</p:attrName>
                                        </p:attrNameLst>
                                      </p:cBhvr>
                                      <p:to>
                                        <p:strVal val="visible"/>
                                      </p:to>
                                    </p:set>
                                    <p:animEffect transition="in" filter="fade">
                                      <p:cBhvr>
                                        <p:cTn id="33" dur="2000"/>
                                        <p:tgtEl>
                                          <p:spTgt spid="512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123">
                                            <p:txEl>
                                              <p:pRg st="5" end="5"/>
                                            </p:txEl>
                                          </p:spTgt>
                                        </p:tgtEl>
                                        <p:attrNameLst>
                                          <p:attrName>style.visibility</p:attrName>
                                        </p:attrNameLst>
                                      </p:cBhvr>
                                      <p:to>
                                        <p:strVal val="visible"/>
                                      </p:to>
                                    </p:set>
                                    <p:animEffect transition="in" filter="fade">
                                      <p:cBhvr>
                                        <p:cTn id="38" dur="2000"/>
                                        <p:tgtEl>
                                          <p:spTgt spid="512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123">
                                            <p:txEl>
                                              <p:pRg st="6" end="6"/>
                                            </p:txEl>
                                          </p:spTgt>
                                        </p:tgtEl>
                                        <p:attrNameLst>
                                          <p:attrName>style.visibility</p:attrName>
                                        </p:attrNameLst>
                                      </p:cBhvr>
                                      <p:to>
                                        <p:strVal val="visible"/>
                                      </p:to>
                                    </p:set>
                                    <p:animEffect transition="in" filter="fade">
                                      <p:cBhvr>
                                        <p:cTn id="43" dur="2000"/>
                                        <p:tgtEl>
                                          <p:spTgt spid="512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5123">
                                            <p:txEl>
                                              <p:pRg st="7" end="7"/>
                                            </p:txEl>
                                          </p:spTgt>
                                        </p:tgtEl>
                                        <p:attrNameLst>
                                          <p:attrName>style.visibility</p:attrName>
                                        </p:attrNameLst>
                                      </p:cBhvr>
                                      <p:to>
                                        <p:strVal val="visible"/>
                                      </p:to>
                                    </p:set>
                                    <p:animEffect transition="in" filter="fade">
                                      <p:cBhvr>
                                        <p:cTn id="48" dur="2000"/>
                                        <p:tgtEl>
                                          <p:spTgt spid="512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5123">
                                            <p:txEl>
                                              <p:pRg st="8" end="8"/>
                                            </p:txEl>
                                          </p:spTgt>
                                        </p:tgtEl>
                                        <p:attrNameLst>
                                          <p:attrName>style.visibility</p:attrName>
                                        </p:attrNameLst>
                                      </p:cBhvr>
                                      <p:to>
                                        <p:strVal val="visible"/>
                                      </p:to>
                                    </p:set>
                                    <p:animEffect transition="in" filter="fade">
                                      <p:cBhvr>
                                        <p:cTn id="53" dur="2000"/>
                                        <p:tgtEl>
                                          <p:spTgt spid="51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fontScale="90000"/>
          </a:bodyPr>
          <a:lstStyle/>
          <a:p>
            <a:r>
              <a:rPr lang="en-US" sz="4000" u="sng" dirty="0" smtClean="0">
                <a:solidFill>
                  <a:schemeClr val="tx1"/>
                </a:solidFill>
                <a:latin typeface="+mn-lt"/>
              </a:rPr>
              <a:t>1. Overview of the Allen Water District</a:t>
            </a:r>
            <a:r>
              <a:rPr lang="en-US" dirty="0" smtClean="0">
                <a:solidFill>
                  <a:schemeClr val="tx1"/>
                </a:solidFill>
              </a:rPr>
              <a:t>	</a:t>
            </a:r>
            <a:endParaRPr lang="en-US" dirty="0">
              <a:solidFill>
                <a:schemeClr val="tx1"/>
              </a:solidFill>
            </a:endParaRPr>
          </a:p>
        </p:txBody>
      </p:sp>
      <p:sp>
        <p:nvSpPr>
          <p:cNvPr id="3" name="Content Placeholder 2"/>
          <p:cNvSpPr>
            <a:spLocks noGrp="1"/>
          </p:cNvSpPr>
          <p:nvPr>
            <p:ph idx="1"/>
          </p:nvPr>
        </p:nvSpPr>
        <p:spPr>
          <a:xfrm>
            <a:off x="381000" y="1371600"/>
            <a:ext cx="8305800" cy="5181600"/>
          </a:xfrm>
        </p:spPr>
        <p:txBody>
          <a:bodyPr>
            <a:normAutofit fontScale="92500" lnSpcReduction="20000"/>
          </a:bodyPr>
          <a:lstStyle/>
          <a:p>
            <a:pPr marL="0" indent="0">
              <a:buNone/>
            </a:pPr>
            <a:r>
              <a:rPr lang="en-US" sz="2000" b="1" dirty="0" smtClean="0">
                <a:latin typeface="Times New Roman" pitchFamily="18" charset="0"/>
                <a:cs typeface="Times New Roman" pitchFamily="18" charset="0"/>
              </a:rPr>
              <a:t>Allen Water District: </a:t>
            </a:r>
            <a:r>
              <a:rPr lang="en-US" sz="2000" dirty="0" smtClean="0">
                <a:latin typeface="Times New Roman" pitchFamily="18" charset="0"/>
                <a:cs typeface="Times New Roman" pitchFamily="18" charset="0"/>
              </a:rPr>
              <a:t>A regional water district formed under Ohio Revised Code section 6119, and as such, is a political subdivision of the State of Ohio.  The Water District was formed on March 9, 1989 at the request and petition of four townships: American, Bath, Perry and Shawnee.</a:t>
            </a:r>
          </a:p>
          <a:p>
            <a:pPr marL="0" indent="0">
              <a:buNone/>
            </a:pPr>
            <a:endParaRPr lang="en-US" sz="2000" dirty="0" smtClean="0">
              <a:latin typeface="Times New Roman" pitchFamily="18" charset="0"/>
              <a:cs typeface="Times New Roman" pitchFamily="18" charset="0"/>
            </a:endParaRPr>
          </a:p>
          <a:p>
            <a:pPr marL="0" indent="0">
              <a:buNone/>
            </a:pPr>
            <a:r>
              <a:rPr lang="en-US" sz="2000" b="1" dirty="0" smtClean="0">
                <a:latin typeface="Times New Roman" pitchFamily="18" charset="0"/>
                <a:cs typeface="Times New Roman" pitchFamily="18" charset="0"/>
              </a:rPr>
              <a:t>Mission Statement:  </a:t>
            </a:r>
            <a:r>
              <a:rPr lang="en-US" sz="2000" dirty="0" smtClean="0">
                <a:latin typeface="Times New Roman" pitchFamily="18" charset="0"/>
                <a:cs typeface="Times New Roman" pitchFamily="18" charset="0"/>
              </a:rPr>
              <a:t>The Board of Trustees of the Allen Water District is committed to professionally managing and facilitating installation of public water infrastructure and providing high quality and reliable public water to the customers of the District. </a:t>
            </a:r>
          </a:p>
          <a:p>
            <a:pPr marL="0" indent="0">
              <a:buNone/>
            </a:pPr>
            <a:endParaRPr lang="en-US" sz="2000" dirty="0" smtClean="0">
              <a:latin typeface="Times New Roman" pitchFamily="18" charset="0"/>
              <a:cs typeface="Times New Roman" pitchFamily="18" charset="0"/>
            </a:endParaRPr>
          </a:p>
          <a:p>
            <a:pPr marL="0" indent="0">
              <a:buNone/>
            </a:pPr>
            <a:r>
              <a:rPr lang="en-US" sz="2000" b="1" dirty="0" smtClean="0">
                <a:latin typeface="Times New Roman" pitchFamily="18" charset="0"/>
                <a:cs typeface="Times New Roman" pitchFamily="18" charset="0"/>
              </a:rPr>
              <a:t>Board of Trustees:</a:t>
            </a:r>
            <a:r>
              <a:rPr lang="en-US" sz="2000" dirty="0" smtClean="0">
                <a:latin typeface="Times New Roman" pitchFamily="18" charset="0"/>
                <a:cs typeface="Times New Roman" pitchFamily="18" charset="0"/>
              </a:rPr>
              <a:t>  The Water District’s actions are directed by a seven member Board of Trustees: one appointed by American, Bath, Perry and Shawnee Townships, one County member and two Members-at-large.</a:t>
            </a:r>
          </a:p>
          <a:p>
            <a:pPr marL="0" indent="0">
              <a:buNone/>
            </a:pPr>
            <a:endParaRPr lang="en-US" sz="2000" dirty="0" smtClean="0">
              <a:latin typeface="Times New Roman" pitchFamily="18" charset="0"/>
              <a:cs typeface="Times New Roman" pitchFamily="18" charset="0"/>
            </a:endParaRPr>
          </a:p>
          <a:p>
            <a:pPr marL="0" indent="0">
              <a:buNone/>
            </a:pPr>
            <a:r>
              <a:rPr lang="en-US" sz="2000" b="1" dirty="0" smtClean="0">
                <a:latin typeface="Times New Roman" pitchFamily="18" charset="0"/>
                <a:cs typeface="Times New Roman" pitchFamily="18" charset="0"/>
              </a:rPr>
              <a:t>Benefits of Public Water:  </a:t>
            </a:r>
            <a:r>
              <a:rPr lang="en-US" sz="2000" dirty="0" smtClean="0">
                <a:latin typeface="Times New Roman" pitchFamily="18" charset="0"/>
                <a:cs typeface="Times New Roman" pitchFamily="18" charset="0"/>
              </a:rPr>
              <a:t>Provides a safe, reliable drinking water source, enhances fire protection by providing a dependable source of water, increases marketability</a:t>
            </a:r>
            <a:r>
              <a:rPr lang="en-US" sz="2000" dirty="0" smtClean="0">
                <a:solidFill>
                  <a:srgbClr val="FF000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when selling home, reduces homeowner’s insurance in some cases, and eliminates the need for expensive and troublesome home water treatment systems/maintenance and the replacement of fixtures/electrical components due to corrosive water.</a:t>
            </a:r>
          </a:p>
          <a:p>
            <a:pPr marL="0" indent="0">
              <a:buNone/>
            </a:pPr>
            <a:endParaRPr lang="en-US" sz="2000" dirty="0" smtClean="0">
              <a:latin typeface="Times New Roman" pitchFamily="18" charset="0"/>
              <a:cs typeface="Times New Roman" pitchFamily="18" charset="0"/>
            </a:endParaRPr>
          </a:p>
          <a:p>
            <a:pPr marL="233363" indent="-233363">
              <a:buNone/>
            </a:pPr>
            <a:endParaRPr lang="en-US" sz="2000" dirty="0"/>
          </a:p>
        </p:txBody>
      </p:sp>
      <p:sp>
        <p:nvSpPr>
          <p:cNvPr id="4" name="Slide Number Placeholder 3"/>
          <p:cNvSpPr>
            <a:spLocks noGrp="1"/>
          </p:cNvSpPr>
          <p:nvPr>
            <p:ph type="sldNum" sz="quarter" idx="12"/>
          </p:nvPr>
        </p:nvSpPr>
        <p:spPr/>
        <p:txBody>
          <a:bodyPr/>
          <a:lstStyle/>
          <a:p>
            <a:fld id="{50FB1DA3-501B-4D50-BBE0-DEDAF093D948}" type="slidenum">
              <a:rPr lang="en-US" smtClean="0"/>
              <a:pPr/>
              <a:t>3</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04800"/>
            <a:ext cx="6400800" cy="762000"/>
          </a:xfrm>
        </p:spPr>
        <p:txBody>
          <a:bodyPr>
            <a:normAutofit/>
          </a:bodyPr>
          <a:lstStyle/>
          <a:p>
            <a:r>
              <a:rPr lang="en-US" sz="4000" u="sng" dirty="0" smtClean="0">
                <a:solidFill>
                  <a:schemeClr val="tx1"/>
                </a:solidFill>
                <a:latin typeface="+mn-lt"/>
              </a:rPr>
              <a:t>2. Meeting </a:t>
            </a:r>
            <a:r>
              <a:rPr lang="en-US" sz="4000" u="sng" dirty="0">
                <a:solidFill>
                  <a:schemeClr val="tx1"/>
                </a:solidFill>
                <a:latin typeface="+mn-lt"/>
              </a:rPr>
              <a:t>Objective</a:t>
            </a:r>
          </a:p>
        </p:txBody>
      </p:sp>
      <p:sp>
        <p:nvSpPr>
          <p:cNvPr id="6147" name="Rectangle 3"/>
          <p:cNvSpPr>
            <a:spLocks noGrp="1" noChangeArrowheads="1"/>
          </p:cNvSpPr>
          <p:nvPr>
            <p:ph idx="1"/>
          </p:nvPr>
        </p:nvSpPr>
        <p:spPr>
          <a:xfrm>
            <a:off x="0" y="1981200"/>
            <a:ext cx="7772400" cy="4114800"/>
          </a:xfrm>
        </p:spPr>
        <p:txBody>
          <a:bodyPr/>
          <a:lstStyle/>
          <a:p>
            <a:pPr marL="609600" indent="-609600">
              <a:spcBef>
                <a:spcPct val="0"/>
              </a:spcBef>
              <a:buSzTx/>
              <a:buFontTx/>
              <a:buNone/>
            </a:pPr>
            <a:r>
              <a:rPr lang="en-US" sz="2000" b="1" dirty="0">
                <a:solidFill>
                  <a:srgbClr val="FFFF00"/>
                </a:solidFill>
                <a:latin typeface="Times New Roman" pitchFamily="18" charset="0"/>
              </a:rPr>
              <a:t>	</a:t>
            </a:r>
          </a:p>
          <a:p>
            <a:pPr marL="609600" indent="-609600"/>
            <a:endParaRPr lang="en-US" sz="2000" b="1" dirty="0">
              <a:solidFill>
                <a:srgbClr val="FFFF00"/>
              </a:solidFill>
              <a:latin typeface="Times New Roman" pitchFamily="18" charset="0"/>
            </a:endParaRPr>
          </a:p>
        </p:txBody>
      </p:sp>
      <p:sp>
        <p:nvSpPr>
          <p:cNvPr id="4" name="TextBox 3"/>
          <p:cNvSpPr txBox="1"/>
          <p:nvPr/>
        </p:nvSpPr>
        <p:spPr>
          <a:xfrm>
            <a:off x="381000" y="1295400"/>
            <a:ext cx="8153400" cy="4893647"/>
          </a:xfrm>
          <a:prstGeom prst="rect">
            <a:avLst/>
          </a:prstGeom>
          <a:noFill/>
        </p:spPr>
        <p:txBody>
          <a:bodyPr wrap="square" rtlCol="0">
            <a:spAutoFit/>
          </a:bodyPr>
          <a:lstStyle/>
          <a:p>
            <a:pPr algn="l"/>
            <a:r>
              <a:rPr lang="en-US" b="0" dirty="0" smtClean="0">
                <a:solidFill>
                  <a:schemeClr val="tx1"/>
                </a:solidFill>
              </a:rPr>
              <a:t>Tonight’s meeting objective is to provide information to property owners regarding proposed project costs, layout and timelines.</a:t>
            </a:r>
          </a:p>
          <a:p>
            <a:pPr algn="l"/>
            <a:endParaRPr lang="en-US" b="0" dirty="0" smtClean="0">
              <a:solidFill>
                <a:schemeClr val="tx1"/>
              </a:solidFill>
            </a:endParaRPr>
          </a:p>
          <a:p>
            <a:pPr algn="l"/>
            <a:endParaRPr lang="en-US" b="0" dirty="0" smtClean="0">
              <a:solidFill>
                <a:schemeClr val="tx1"/>
              </a:solidFill>
            </a:endParaRPr>
          </a:p>
          <a:p>
            <a:pPr algn="l"/>
            <a:r>
              <a:rPr lang="en-US" b="0" dirty="0" smtClean="0">
                <a:solidFill>
                  <a:schemeClr val="tx1"/>
                </a:solidFill>
              </a:rPr>
              <a:t>At the conclusion of tonight’s meeting, property owners will be asked to make a decision on whether they would like to proceed with the project by providing comment </a:t>
            </a:r>
            <a:r>
              <a:rPr lang="en-US" b="0" u="sng" dirty="0" smtClean="0">
                <a:solidFill>
                  <a:schemeClr val="tx1"/>
                </a:solidFill>
              </a:rPr>
              <a:t>in writing</a:t>
            </a:r>
            <a:r>
              <a:rPr lang="en-US" b="0" dirty="0" smtClean="0">
                <a:solidFill>
                  <a:schemeClr val="tx1"/>
                </a:solidFill>
              </a:rPr>
              <a:t> to the Allen Water District via mail or e-mail.</a:t>
            </a:r>
          </a:p>
          <a:p>
            <a:pPr algn="l"/>
            <a:endParaRPr lang="en-US" b="0" dirty="0" smtClean="0">
              <a:solidFill>
                <a:schemeClr val="tx1"/>
              </a:solidFill>
            </a:endParaRPr>
          </a:p>
          <a:p>
            <a:pPr algn="l"/>
            <a:endParaRPr lang="en-US" b="0" dirty="0" smtClean="0">
              <a:solidFill>
                <a:schemeClr val="tx1"/>
              </a:solidFill>
            </a:endParaRPr>
          </a:p>
          <a:p>
            <a:pPr algn="l"/>
            <a:r>
              <a:rPr lang="en-US" b="0" dirty="0" smtClean="0">
                <a:solidFill>
                  <a:schemeClr val="tx1"/>
                </a:solidFill>
              </a:rPr>
              <a:t>The Board of Trustees of the Allen Water District will review all comment and determine whether or not to proceed with the project.</a:t>
            </a:r>
            <a:endParaRPr lang="en-US" b="0" dirty="0">
              <a:solidFill>
                <a:schemeClr val="tx1"/>
              </a:solidFill>
            </a:endParaRPr>
          </a:p>
        </p:txBody>
      </p:sp>
      <p:sp>
        <p:nvSpPr>
          <p:cNvPr id="5" name="Slide Number Placeholder 4"/>
          <p:cNvSpPr>
            <a:spLocks noGrp="1"/>
          </p:cNvSpPr>
          <p:nvPr>
            <p:ph type="sldNum" sz="quarter" idx="12"/>
          </p:nvPr>
        </p:nvSpPr>
        <p:spPr/>
        <p:txBody>
          <a:bodyPr/>
          <a:lstStyle/>
          <a:p>
            <a:fld id="{50FB1DA3-501B-4D50-BBE0-DEDAF093D948}" type="slidenum">
              <a:rPr lang="en-US" smtClean="0"/>
              <a:pPr/>
              <a:t>4</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2000" fill="hold"/>
                                        <p:tgtEl>
                                          <p:spTgt spid="6146"/>
                                        </p:tgtEl>
                                        <p:attrNameLst>
                                          <p:attrName>ppt_x</p:attrName>
                                        </p:attrNameLst>
                                      </p:cBhvr>
                                      <p:tavLst>
                                        <p:tav tm="0">
                                          <p:val>
                                            <p:strVal val="0-#ppt_w/2"/>
                                          </p:val>
                                        </p:tav>
                                        <p:tav tm="100000">
                                          <p:val>
                                            <p:strVal val="#ppt_x"/>
                                          </p:val>
                                        </p:tav>
                                      </p:tavLst>
                                    </p:anim>
                                    <p:anim calcmode="lin" valueType="num">
                                      <p:cBhvr additive="base">
                                        <p:cTn id="8" dur="2000" fill="hold"/>
                                        <p:tgtEl>
                                          <p:spTgt spid="614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20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20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85800" y="304800"/>
            <a:ext cx="7772400" cy="838200"/>
          </a:xfrm>
        </p:spPr>
        <p:txBody>
          <a:bodyPr>
            <a:normAutofit/>
          </a:bodyPr>
          <a:lstStyle/>
          <a:p>
            <a:r>
              <a:rPr lang="en-US" sz="4000" u="sng" dirty="0" smtClean="0">
                <a:solidFill>
                  <a:schemeClr val="tx1"/>
                </a:solidFill>
                <a:latin typeface="+mn-lt"/>
              </a:rPr>
              <a:t>3. History </a:t>
            </a:r>
            <a:r>
              <a:rPr lang="en-US" sz="4000" u="sng" dirty="0">
                <a:solidFill>
                  <a:schemeClr val="tx1"/>
                </a:solidFill>
                <a:latin typeface="+mn-lt"/>
              </a:rPr>
              <a:t>of the Project</a:t>
            </a:r>
          </a:p>
        </p:txBody>
      </p:sp>
      <p:sp>
        <p:nvSpPr>
          <p:cNvPr id="1027" name="Rectangle 3"/>
          <p:cNvSpPr>
            <a:spLocks noGrp="1" noChangeArrowheads="1"/>
          </p:cNvSpPr>
          <p:nvPr>
            <p:ph idx="1"/>
          </p:nvPr>
        </p:nvSpPr>
        <p:spPr>
          <a:xfrm>
            <a:off x="152400" y="1143000"/>
            <a:ext cx="7772400" cy="4114800"/>
          </a:xfrm>
        </p:spPr>
        <p:txBody>
          <a:bodyPr/>
          <a:lstStyle/>
          <a:p>
            <a:pPr>
              <a:buFontTx/>
              <a:buNone/>
            </a:pPr>
            <a:r>
              <a:rPr lang="en-US" sz="2000" dirty="0"/>
              <a:t>	</a:t>
            </a:r>
            <a:endParaRPr lang="en-US" sz="2000" dirty="0">
              <a:solidFill>
                <a:srgbClr val="FFFF00"/>
              </a:solidFill>
            </a:endParaRPr>
          </a:p>
        </p:txBody>
      </p:sp>
      <p:sp>
        <p:nvSpPr>
          <p:cNvPr id="4" name="TextBox 3"/>
          <p:cNvSpPr txBox="1"/>
          <p:nvPr/>
        </p:nvSpPr>
        <p:spPr>
          <a:xfrm>
            <a:off x="304800" y="1143000"/>
            <a:ext cx="8610600" cy="4893647"/>
          </a:xfrm>
          <a:prstGeom prst="rect">
            <a:avLst/>
          </a:prstGeom>
          <a:noFill/>
        </p:spPr>
        <p:txBody>
          <a:bodyPr wrap="square" rtlCol="0">
            <a:spAutoFit/>
          </a:bodyPr>
          <a:lstStyle/>
          <a:p>
            <a:pPr marL="457200" indent="-457200"/>
            <a:endParaRPr lang="en-US" b="0" dirty="0" smtClean="0">
              <a:solidFill>
                <a:schemeClr val="tx1"/>
              </a:solidFill>
            </a:endParaRPr>
          </a:p>
          <a:p>
            <a:pPr marL="457200" indent="-457200" algn="l">
              <a:buFont typeface="+mj-lt"/>
              <a:buAutoNum type="arabicPeriod"/>
            </a:pPr>
            <a:r>
              <a:rPr lang="en-US" b="0" dirty="0" smtClean="0">
                <a:solidFill>
                  <a:schemeClr val="tx1"/>
                </a:solidFill>
              </a:rPr>
              <a:t>Property owner addressed Board requesting information on obtaining public water to their property.</a:t>
            </a:r>
          </a:p>
          <a:p>
            <a:pPr marL="457200" indent="-457200" algn="l"/>
            <a:endParaRPr lang="en-US" b="0" dirty="0" smtClean="0">
              <a:solidFill>
                <a:schemeClr val="tx1"/>
              </a:solidFill>
            </a:endParaRPr>
          </a:p>
          <a:p>
            <a:pPr marL="457200" indent="-457200" algn="l"/>
            <a:r>
              <a:rPr lang="en-US" b="0" dirty="0" smtClean="0">
                <a:solidFill>
                  <a:schemeClr val="tx1"/>
                </a:solidFill>
              </a:rPr>
              <a:t>2.   Mail Survey sent to potential customers to gauge interest for obtaining public water.</a:t>
            </a:r>
          </a:p>
          <a:p>
            <a:pPr marL="457200" indent="-457200" algn="l"/>
            <a:endParaRPr lang="en-US" b="0" dirty="0" smtClean="0">
              <a:solidFill>
                <a:schemeClr val="tx1"/>
              </a:solidFill>
            </a:endParaRPr>
          </a:p>
          <a:p>
            <a:pPr marL="457200" indent="-457200" algn="l">
              <a:buAutoNum type="arabicPeriod" startAt="3"/>
            </a:pPr>
            <a:r>
              <a:rPr lang="en-US" b="0" dirty="0" smtClean="0">
                <a:solidFill>
                  <a:schemeClr val="tx1"/>
                </a:solidFill>
              </a:rPr>
              <a:t>Board of Trustees discussed request and decided to move forward with Informational Meeting based on the response from property owners.</a:t>
            </a:r>
          </a:p>
          <a:p>
            <a:pPr marL="457200" indent="-457200" algn="l">
              <a:buAutoNum type="arabicPeriod" startAt="3"/>
            </a:pPr>
            <a:endParaRPr lang="en-US" b="0" dirty="0" smtClean="0">
              <a:solidFill>
                <a:schemeClr val="tx1"/>
              </a:solidFill>
            </a:endParaRPr>
          </a:p>
          <a:p>
            <a:pPr marL="457200" indent="-457200" algn="l">
              <a:buAutoNum type="arabicPeriod" startAt="3"/>
            </a:pPr>
            <a:r>
              <a:rPr lang="en-US" b="0" dirty="0" smtClean="0">
                <a:solidFill>
                  <a:schemeClr val="tx1"/>
                </a:solidFill>
              </a:rPr>
              <a:t>Tonight’s meeting.</a:t>
            </a:r>
          </a:p>
          <a:p>
            <a:pPr marL="457200" indent="-457200" algn="l"/>
            <a:endParaRPr lang="en-US" dirty="0" smtClean="0">
              <a:solidFill>
                <a:schemeClr val="tx1"/>
              </a:solidFill>
            </a:endParaRPr>
          </a:p>
        </p:txBody>
      </p:sp>
      <p:sp>
        <p:nvSpPr>
          <p:cNvPr id="5" name="Slide Number Placeholder 4"/>
          <p:cNvSpPr>
            <a:spLocks noGrp="1"/>
          </p:cNvSpPr>
          <p:nvPr>
            <p:ph type="sldNum" sz="quarter" idx="12"/>
          </p:nvPr>
        </p:nvSpPr>
        <p:spPr/>
        <p:txBody>
          <a:bodyPr/>
          <a:lstStyle/>
          <a:p>
            <a:fld id="{50FB1DA3-501B-4D50-BBE0-DEDAF093D948}" type="slidenum">
              <a:rPr lang="en-US" smtClean="0"/>
              <a:pPr/>
              <a:t>5</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2000" fill="hold"/>
                                        <p:tgtEl>
                                          <p:spTgt spid="1026"/>
                                        </p:tgtEl>
                                        <p:attrNameLst>
                                          <p:attrName>ppt_x</p:attrName>
                                        </p:attrNameLst>
                                      </p:cBhvr>
                                      <p:tavLst>
                                        <p:tav tm="0">
                                          <p:val>
                                            <p:strVal val="0-#ppt_w/2"/>
                                          </p:val>
                                        </p:tav>
                                        <p:tav tm="100000">
                                          <p:val>
                                            <p:strVal val="#ppt_x"/>
                                          </p:val>
                                        </p:tav>
                                      </p:tavLst>
                                    </p:anim>
                                    <p:anim calcmode="lin" valueType="num">
                                      <p:cBhvr additive="base">
                                        <p:cTn id="8" dur="2000" fill="hold"/>
                                        <p:tgtEl>
                                          <p:spTgt spid="102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2000"/>
                                        <p:tgtEl>
                                          <p:spTgt spid="4">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20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fade">
                                      <p:cBhvr>
                                        <p:cTn id="23" dur="2000"/>
                                        <p:tgtEl>
                                          <p:spTgt spid="4">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201" name="Text Box 33"/>
          <p:cNvSpPr txBox="1">
            <a:spLocks noChangeArrowheads="1"/>
          </p:cNvSpPr>
          <p:nvPr/>
        </p:nvSpPr>
        <p:spPr bwMode="auto">
          <a:xfrm>
            <a:off x="876300" y="3429000"/>
            <a:ext cx="1246188" cy="457200"/>
          </a:xfrm>
          <a:prstGeom prst="rect">
            <a:avLst/>
          </a:prstGeom>
          <a:noFill/>
          <a:ln w="9525">
            <a:noFill/>
            <a:miter lim="800000"/>
            <a:headEnd/>
            <a:tailEnd/>
          </a:ln>
          <a:effectLst/>
        </p:spPr>
        <p:txBody>
          <a:bodyPr>
            <a:spAutoFit/>
          </a:bodyPr>
          <a:lstStyle/>
          <a:p>
            <a:pPr algn="l"/>
            <a:endParaRPr lang="en-US" b="0">
              <a:solidFill>
                <a:schemeClr val="tx1"/>
              </a:solidFill>
            </a:endParaRPr>
          </a:p>
        </p:txBody>
      </p:sp>
      <p:sp>
        <p:nvSpPr>
          <p:cNvPr id="7170" name="Rectangle 2"/>
          <p:cNvSpPr>
            <a:spLocks noGrp="1" noChangeArrowheads="1"/>
          </p:cNvSpPr>
          <p:nvPr>
            <p:ph type="title"/>
          </p:nvPr>
        </p:nvSpPr>
        <p:spPr>
          <a:xfrm>
            <a:off x="457200" y="381000"/>
            <a:ext cx="8229600" cy="609600"/>
          </a:xfrm>
        </p:spPr>
        <p:txBody>
          <a:bodyPr>
            <a:noAutofit/>
          </a:bodyPr>
          <a:lstStyle/>
          <a:p>
            <a:r>
              <a:rPr lang="en-US" sz="4000" u="sng" dirty="0" smtClean="0">
                <a:solidFill>
                  <a:schemeClr val="tx1"/>
                </a:solidFill>
                <a:latin typeface="+mn-lt"/>
              </a:rPr>
              <a:t>4. Proposed Waterline Layout</a:t>
            </a:r>
            <a:endParaRPr lang="en-US" sz="4000" u="sng" dirty="0">
              <a:solidFill>
                <a:schemeClr val="tx1"/>
              </a:solidFill>
              <a:latin typeface="+mn-lt"/>
            </a:endParaRPr>
          </a:p>
        </p:txBody>
      </p:sp>
      <p:sp>
        <p:nvSpPr>
          <p:cNvPr id="4" name="Slide Number Placeholder 3"/>
          <p:cNvSpPr>
            <a:spLocks noGrp="1"/>
          </p:cNvSpPr>
          <p:nvPr>
            <p:ph type="sldNum" sz="quarter" idx="12"/>
          </p:nvPr>
        </p:nvSpPr>
        <p:spPr/>
        <p:txBody>
          <a:bodyPr/>
          <a:lstStyle/>
          <a:p>
            <a:fld id="{50FB1DA3-501B-4D50-BBE0-DEDAF093D948}" type="slidenum">
              <a:rPr lang="en-US" smtClean="0"/>
              <a:pPr/>
              <a:t>6</a:t>
            </a:fld>
            <a:endParaRPr lang="en-US"/>
          </a:p>
        </p:txBody>
      </p:sp>
      <p:pic>
        <p:nvPicPr>
          <p:cNvPr id="1026" name="Picture 2" descr="ii_jiexyi8b0_163ffc92c96d84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1337528"/>
            <a:ext cx="7353300" cy="4837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2000" fill="hold"/>
                                        <p:tgtEl>
                                          <p:spTgt spid="7170"/>
                                        </p:tgtEl>
                                        <p:attrNameLst>
                                          <p:attrName>ppt_x</p:attrName>
                                        </p:attrNameLst>
                                      </p:cBhvr>
                                      <p:tavLst>
                                        <p:tav tm="0">
                                          <p:val>
                                            <p:strVal val="0-#ppt_w/2"/>
                                          </p:val>
                                        </p:tav>
                                        <p:tav tm="100000">
                                          <p:val>
                                            <p:strVal val="#ppt_x"/>
                                          </p:val>
                                        </p:tav>
                                      </p:tavLst>
                                    </p:anim>
                                    <p:anim calcmode="lin" valueType="num">
                                      <p:cBhvr additive="base">
                                        <p:cTn id="8" dur="2000" fill="hold"/>
                                        <p:tgtEl>
                                          <p:spTgt spid="7170"/>
                                        </p:tgtEl>
                                        <p:attrNameLst>
                                          <p:attrName>ppt_y</p:attrName>
                                        </p:attrNameLst>
                                      </p:cBhvr>
                                      <p:tavLst>
                                        <p:tav tm="0">
                                          <p:val>
                                            <p:strVal val="#ppt_y"/>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3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pPr algn="ctr"/>
            <a:r>
              <a:rPr lang="en-US" sz="4000" u="sng" dirty="0" smtClean="0">
                <a:solidFill>
                  <a:schemeClr val="tx1"/>
                </a:solidFill>
                <a:latin typeface="+mn-lt"/>
              </a:rPr>
              <a:t>5. Procedures for Project Completion</a:t>
            </a:r>
            <a:r>
              <a:rPr lang="en-US" sz="3600" dirty="0" smtClean="0">
                <a:solidFill>
                  <a:schemeClr val="tx1"/>
                </a:solidFill>
                <a:latin typeface="+mn-lt"/>
              </a:rPr>
              <a:t/>
            </a:r>
            <a:br>
              <a:rPr lang="en-US" sz="3600" dirty="0" smtClean="0">
                <a:solidFill>
                  <a:schemeClr val="tx1"/>
                </a:solidFill>
                <a:latin typeface="+mn-lt"/>
              </a:rPr>
            </a:br>
            <a:endParaRPr lang="en-US" sz="2700" dirty="0">
              <a:solidFill>
                <a:schemeClr val="tx1"/>
              </a:solidFill>
              <a:latin typeface="+mn-lt"/>
            </a:endParaRPr>
          </a:p>
        </p:txBody>
      </p:sp>
      <p:sp>
        <p:nvSpPr>
          <p:cNvPr id="3" name="Content Placeholder 2"/>
          <p:cNvSpPr>
            <a:spLocks noGrp="1"/>
          </p:cNvSpPr>
          <p:nvPr>
            <p:ph idx="1"/>
          </p:nvPr>
        </p:nvSpPr>
        <p:spPr>
          <a:xfrm>
            <a:off x="304800" y="990600"/>
            <a:ext cx="8382000" cy="5486400"/>
          </a:xfrm>
        </p:spPr>
        <p:txBody>
          <a:bodyPr>
            <a:normAutofit fontScale="25000" lnSpcReduction="20000"/>
          </a:bodyPr>
          <a:lstStyle/>
          <a:p>
            <a:pPr marL="514350" lvl="0" indent="-514350">
              <a:buClr>
                <a:schemeClr val="tx1"/>
              </a:buClr>
              <a:buAutoNum type="alphaUcPeriod"/>
            </a:pPr>
            <a:r>
              <a:rPr lang="en-US" sz="8000" b="1" dirty="0" smtClean="0">
                <a:latin typeface="Times New Roman" pitchFamily="18" charset="0"/>
                <a:cs typeface="Times New Roman" pitchFamily="18" charset="0"/>
              </a:rPr>
              <a:t>Ohio Revised Code Chapter 6119 Assessment Statutory Procedure:</a:t>
            </a:r>
          </a:p>
          <a:p>
            <a:pPr marL="233363" lvl="0" indent="-233363">
              <a:buClr>
                <a:schemeClr val="tx1"/>
              </a:buClr>
              <a:buNone/>
            </a:pPr>
            <a:r>
              <a:rPr lang="en-US" sz="6800" dirty="0" smtClean="0">
                <a:latin typeface="Times New Roman" pitchFamily="18" charset="0"/>
                <a:cs typeface="Times New Roman" pitchFamily="18" charset="0"/>
              </a:rPr>
              <a:t>				</a:t>
            </a:r>
          </a:p>
          <a:p>
            <a:pPr marL="233363" lvl="0" indent="-233363">
              <a:buClr>
                <a:schemeClr val="tx1"/>
              </a:buClr>
              <a:buFont typeface="+mj-lt"/>
              <a:buAutoNum type="arabicPeriod"/>
            </a:pPr>
            <a:r>
              <a:rPr lang="en-US" sz="6800" dirty="0" smtClean="0">
                <a:latin typeface="Times New Roman" pitchFamily="18" charset="0"/>
                <a:cs typeface="Times New Roman" pitchFamily="18" charset="0"/>
              </a:rPr>
              <a:t>Informational Meeting</a:t>
            </a:r>
            <a:br>
              <a:rPr lang="en-US" sz="6800" dirty="0" smtClean="0">
                <a:latin typeface="Times New Roman" pitchFamily="18" charset="0"/>
                <a:cs typeface="Times New Roman" pitchFamily="18" charset="0"/>
              </a:rPr>
            </a:br>
            <a:endParaRPr lang="en-US" sz="6800" dirty="0" smtClean="0">
              <a:latin typeface="Times New Roman" pitchFamily="18" charset="0"/>
              <a:cs typeface="Times New Roman" pitchFamily="18" charset="0"/>
            </a:endParaRPr>
          </a:p>
          <a:p>
            <a:pPr marL="233363" lvl="0" indent="-233363">
              <a:buClr>
                <a:schemeClr val="tx1"/>
              </a:buClr>
              <a:buFont typeface="+mj-lt"/>
              <a:buAutoNum type="arabicPeriod"/>
            </a:pPr>
            <a:r>
              <a:rPr lang="en-US" sz="6800" dirty="0" smtClean="0">
                <a:latin typeface="Times New Roman" pitchFamily="18" charset="0"/>
                <a:cs typeface="Times New Roman" pitchFamily="18" charset="0"/>
              </a:rPr>
              <a:t>ORC 6119.46 - Prepare detailed plans, specifications, project cost and tentative assessments. Have documents on file in office for inspection by the public.</a:t>
            </a:r>
            <a:br>
              <a:rPr lang="en-US" sz="6800" dirty="0" smtClean="0">
                <a:latin typeface="Times New Roman" pitchFamily="18" charset="0"/>
                <a:cs typeface="Times New Roman" pitchFamily="18" charset="0"/>
              </a:rPr>
            </a:br>
            <a:r>
              <a:rPr lang="en-US" sz="6800" dirty="0" smtClean="0">
                <a:latin typeface="Times New Roman" pitchFamily="18" charset="0"/>
                <a:cs typeface="Times New Roman" pitchFamily="18" charset="0"/>
              </a:rPr>
              <a:t> </a:t>
            </a:r>
          </a:p>
          <a:p>
            <a:pPr marL="233363" lvl="0" indent="-233363">
              <a:buClr>
                <a:schemeClr val="tx1"/>
              </a:buClr>
              <a:buFont typeface="+mj-lt"/>
              <a:buAutoNum type="arabicPeriod"/>
            </a:pPr>
            <a:r>
              <a:rPr lang="en-US" sz="6800" dirty="0" smtClean="0">
                <a:latin typeface="Times New Roman" pitchFamily="18" charset="0"/>
                <a:cs typeface="Times New Roman" pitchFamily="18" charset="0"/>
              </a:rPr>
              <a:t>ORC 6119.46  - Send notice by regular mail to all property owners listing tentative assessment amount and that all documents are available for inspection at the Allen Water District office. Also, include in the notice the time and place where the Board of Trustees will be considering a Resolution of Necessity. Board considers Resolution of Necessity. </a:t>
            </a:r>
            <a:br>
              <a:rPr lang="en-US" sz="6800" dirty="0" smtClean="0">
                <a:latin typeface="Times New Roman" pitchFamily="18" charset="0"/>
                <a:cs typeface="Times New Roman" pitchFamily="18" charset="0"/>
              </a:rPr>
            </a:br>
            <a:endParaRPr lang="en-US" sz="6800" dirty="0" smtClean="0">
              <a:latin typeface="Times New Roman" pitchFamily="18" charset="0"/>
              <a:cs typeface="Times New Roman" pitchFamily="18" charset="0"/>
            </a:endParaRPr>
          </a:p>
          <a:p>
            <a:pPr marL="233363" lvl="0" indent="-233363">
              <a:buClr>
                <a:schemeClr val="tx1"/>
              </a:buClr>
              <a:buFont typeface="+mj-lt"/>
              <a:buAutoNum type="arabicPeriod"/>
            </a:pPr>
            <a:r>
              <a:rPr lang="en-US" sz="6800" dirty="0" smtClean="0">
                <a:latin typeface="Times New Roman" pitchFamily="18" charset="0"/>
                <a:cs typeface="Times New Roman" pitchFamily="18" charset="0"/>
              </a:rPr>
              <a:t>ORC 6119.47 - Notice of the passage of a Resolution of Necessity and the filing of the estimated assessments under section 6119.46 of the Revised Code shall be served by certified mail by the District upon the owners of the lots or parcels of land to be assessed for the project.</a:t>
            </a:r>
            <a:br>
              <a:rPr lang="en-US" sz="6800" dirty="0" smtClean="0">
                <a:latin typeface="Times New Roman" pitchFamily="18" charset="0"/>
                <a:cs typeface="Times New Roman" pitchFamily="18" charset="0"/>
              </a:rPr>
            </a:br>
            <a:endParaRPr lang="en-US" sz="6800" dirty="0" smtClean="0">
              <a:latin typeface="Times New Roman" pitchFamily="18" charset="0"/>
              <a:cs typeface="Times New Roman" pitchFamily="18" charset="0"/>
            </a:endParaRPr>
          </a:p>
          <a:p>
            <a:pPr marL="233363" lvl="0" indent="-233363">
              <a:buClr>
                <a:schemeClr val="tx1"/>
              </a:buClr>
              <a:buFont typeface="+mj-lt"/>
              <a:buAutoNum type="arabicPeriod"/>
            </a:pPr>
            <a:r>
              <a:rPr lang="en-US" sz="6800" dirty="0" smtClean="0">
                <a:latin typeface="Times New Roman" pitchFamily="18" charset="0"/>
                <a:cs typeface="Times New Roman" pitchFamily="18" charset="0"/>
              </a:rPr>
              <a:t>ORC 6119.47 - Upon return of any certified mail notice that one or more of the owners cannot be found, such owners shall be served by publication of the notice once in a newspaper having a general circulation within the district.</a:t>
            </a:r>
          </a:p>
          <a:p>
            <a:pPr marL="233363" lvl="0" indent="-233363">
              <a:buClr>
                <a:schemeClr val="tx1"/>
              </a:buClr>
              <a:buFont typeface="+mj-lt"/>
              <a:buAutoNum type="arabicPeriod"/>
            </a:pPr>
            <a:endParaRPr lang="en-US" sz="6800" dirty="0" smtClean="0">
              <a:latin typeface="Times New Roman" pitchFamily="18" charset="0"/>
              <a:cs typeface="Times New Roman" pitchFamily="18" charset="0"/>
            </a:endParaRPr>
          </a:p>
          <a:p>
            <a:pPr marL="233363" indent="-233363">
              <a:buClr>
                <a:schemeClr val="tx1"/>
              </a:buClr>
              <a:buNone/>
            </a:pPr>
            <a:r>
              <a:rPr lang="en-US" sz="6800" dirty="0" smtClean="0">
                <a:latin typeface="Times New Roman" pitchFamily="18" charset="0"/>
                <a:cs typeface="Times New Roman" pitchFamily="18" charset="0"/>
              </a:rPr>
              <a:t>6. ORC 6119.48 - 28 day wait from notice of returned certified mail for receiving written objections, damage claims and letters of support.</a:t>
            </a:r>
          </a:p>
          <a:p>
            <a:pPr marL="233363" lvl="0" indent="-233363">
              <a:buClr>
                <a:schemeClr val="tx1"/>
              </a:buClr>
              <a:buNone/>
            </a:pPr>
            <a:r>
              <a:rPr lang="en-US" sz="3000" dirty="0" smtClean="0">
                <a:latin typeface="Times New Roman" pitchFamily="18" charset="0"/>
                <a:cs typeface="Times New Roman" pitchFamily="18" charset="0"/>
              </a:rPr>
              <a:t/>
            </a:r>
            <a:br>
              <a:rPr lang="en-US" sz="3000" dirty="0" smtClean="0">
                <a:latin typeface="Times New Roman" pitchFamily="18" charset="0"/>
                <a:cs typeface="Times New Roman" pitchFamily="18" charset="0"/>
              </a:rPr>
            </a:br>
            <a:endParaRPr lang="en-US" sz="3000" dirty="0" smtClean="0">
              <a:latin typeface="Times New Roman" pitchFamily="18" charset="0"/>
              <a:cs typeface="Times New Roman" pitchFamily="18" charset="0"/>
            </a:endParaRPr>
          </a:p>
          <a:p>
            <a:pPr marL="233363" lvl="0" indent="-233363">
              <a:buClr>
                <a:schemeClr val="tx1"/>
              </a:buClr>
              <a:buNone/>
            </a:pPr>
            <a:r>
              <a:rPr lang="en-US" sz="3000" dirty="0" smtClean="0">
                <a:latin typeface="Times New Roman" pitchFamily="18" charset="0"/>
                <a:cs typeface="Times New Roman" pitchFamily="18" charset="0"/>
              </a:rPr>
              <a:t/>
            </a:r>
            <a:br>
              <a:rPr lang="en-US" sz="3000" dirty="0" smtClean="0">
                <a:latin typeface="Times New Roman" pitchFamily="18" charset="0"/>
                <a:cs typeface="Times New Roman" pitchFamily="18" charset="0"/>
              </a:rPr>
            </a:br>
            <a:endParaRPr lang="en-US" sz="3000"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50FB1DA3-501B-4D50-BBE0-DEDAF093D948}" type="slidenum">
              <a:rPr lang="en-US" smtClean="0"/>
              <a:pPr/>
              <a:t>7</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2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20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219200"/>
          </a:xfrm>
        </p:spPr>
        <p:txBody>
          <a:bodyPr>
            <a:noAutofit/>
          </a:bodyPr>
          <a:lstStyle/>
          <a:p>
            <a:pPr algn="ctr"/>
            <a:r>
              <a:rPr lang="en-US" sz="3600" u="sng" dirty="0" smtClean="0">
                <a:solidFill>
                  <a:schemeClr val="tx1"/>
                </a:solidFill>
                <a:latin typeface="+mn-lt"/>
              </a:rPr>
              <a:t>5. Procedures for Project Completion </a:t>
            </a:r>
            <a:r>
              <a:rPr lang="en-US" sz="2400" b="1" dirty="0" smtClean="0">
                <a:latin typeface="Times New Roman" pitchFamily="18" charset="0"/>
                <a:cs typeface="Times New Roman" pitchFamily="18" charset="0"/>
              </a:rPr>
              <a:t>(cont’d): </a:t>
            </a:r>
            <a:r>
              <a:rPr lang="en-US" sz="2400" dirty="0" smtClean="0">
                <a:solidFill>
                  <a:schemeClr val="tx1"/>
                </a:solidFill>
                <a:latin typeface="+mn-lt"/>
              </a:rPr>
              <a:t/>
            </a:r>
            <a:br>
              <a:rPr lang="en-US" sz="2400" dirty="0" smtClean="0">
                <a:solidFill>
                  <a:schemeClr val="tx1"/>
                </a:solidFill>
                <a:latin typeface="+mn-lt"/>
              </a:rPr>
            </a:br>
            <a:endParaRPr lang="en-US" sz="2400" dirty="0">
              <a:latin typeface="+mn-lt"/>
            </a:endParaRPr>
          </a:p>
        </p:txBody>
      </p:sp>
      <p:sp>
        <p:nvSpPr>
          <p:cNvPr id="3" name="Content Placeholder 2"/>
          <p:cNvSpPr>
            <a:spLocks noGrp="1"/>
          </p:cNvSpPr>
          <p:nvPr>
            <p:ph idx="1"/>
          </p:nvPr>
        </p:nvSpPr>
        <p:spPr>
          <a:xfrm>
            <a:off x="304800" y="990600"/>
            <a:ext cx="8610600" cy="5562600"/>
          </a:xfrm>
        </p:spPr>
        <p:txBody>
          <a:bodyPr>
            <a:normAutofit fontScale="77500" lnSpcReduction="20000"/>
          </a:bodyPr>
          <a:lstStyle/>
          <a:p>
            <a:pPr marL="457200" lvl="0" indent="-457200">
              <a:buNone/>
            </a:pPr>
            <a:r>
              <a:rPr lang="en-US" sz="2400" b="1" dirty="0" smtClean="0">
                <a:latin typeface="Times New Roman" pitchFamily="18" charset="0"/>
                <a:cs typeface="Times New Roman" pitchFamily="18" charset="0"/>
              </a:rPr>
              <a:t>A.  Ohio Revised Code Chapter 6119 Assessment Statutory Procedure:</a:t>
            </a:r>
          </a:p>
          <a:p>
            <a:pPr marL="457200" indent="-457200">
              <a:buNone/>
            </a:pPr>
            <a:endParaRPr lang="en-US" sz="2000" dirty="0" smtClean="0"/>
          </a:p>
          <a:p>
            <a:pPr marL="344488" lvl="0" indent="-344488">
              <a:buClr>
                <a:schemeClr val="tx1"/>
              </a:buClr>
              <a:buNone/>
            </a:pPr>
            <a:r>
              <a:rPr lang="en-US" sz="2000" dirty="0" smtClean="0">
                <a:latin typeface="Times New Roman" pitchFamily="18" charset="0"/>
                <a:cs typeface="Times New Roman" pitchFamily="18" charset="0"/>
              </a:rPr>
              <a:t>7.	ORC 6119.49 - Upon receiving written objections within the 28 day wait period, the Board of Trustees shall appoint an assessment equalization board to resolve objections.</a:t>
            </a:r>
          </a:p>
          <a:p>
            <a:pPr marL="344488" lvl="0" indent="-344488">
              <a:buClr>
                <a:schemeClr val="tx1"/>
              </a:buClr>
              <a:buFont typeface="+mj-lt"/>
              <a:buAutoNum type="arabicPeriod"/>
            </a:pPr>
            <a:endParaRPr lang="en-US" sz="2000" dirty="0" smtClean="0">
              <a:latin typeface="Times New Roman" pitchFamily="18" charset="0"/>
              <a:cs typeface="Times New Roman" pitchFamily="18" charset="0"/>
            </a:endParaRPr>
          </a:p>
          <a:p>
            <a:pPr marL="344488" lvl="0" indent="-344488">
              <a:buClr>
                <a:schemeClr val="tx1"/>
              </a:buClr>
              <a:buNone/>
            </a:pPr>
            <a:r>
              <a:rPr lang="en-US" sz="2000" dirty="0" smtClean="0">
                <a:latin typeface="Times New Roman" pitchFamily="18" charset="0"/>
                <a:cs typeface="Times New Roman" pitchFamily="18" charset="0"/>
              </a:rPr>
              <a:t>8.	ORC 6119.50 - Address damage claims.</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344488" lvl="0" indent="-344488">
              <a:buClr>
                <a:schemeClr val="tx1"/>
              </a:buClr>
              <a:buAutoNum type="arabicPeriod" startAt="9"/>
            </a:pPr>
            <a:r>
              <a:rPr lang="en-US" sz="2000" dirty="0" smtClean="0">
                <a:latin typeface="Times New Roman" pitchFamily="18" charset="0"/>
                <a:cs typeface="Times New Roman" pitchFamily="18" charset="0"/>
              </a:rPr>
              <a:t>ORC 6119.51 – Notice sent to all property owners listing time and place where the Board of Trustees will be considering a Resolution of Intent to Proceed.  Board of Trustees considers Resolution of Intent to Proceed.</a:t>
            </a:r>
          </a:p>
          <a:p>
            <a:pPr marL="344488" lvl="0" indent="-344488">
              <a:buClr>
                <a:schemeClr val="tx1"/>
              </a:buClr>
              <a:buAutoNum type="arabicPeriod" startAt="9"/>
            </a:pPr>
            <a:endParaRPr lang="en-US" sz="2000" dirty="0" smtClean="0">
              <a:latin typeface="Times New Roman" pitchFamily="18" charset="0"/>
              <a:cs typeface="Times New Roman" pitchFamily="18" charset="0"/>
            </a:endParaRPr>
          </a:p>
          <a:p>
            <a:pPr marL="344488" lvl="0" indent="-344488">
              <a:buClr>
                <a:schemeClr val="tx1"/>
              </a:buClr>
              <a:buAutoNum type="arabicPeriod" startAt="9"/>
            </a:pPr>
            <a:r>
              <a:rPr lang="en-US" sz="2000" dirty="0" smtClean="0">
                <a:latin typeface="Times New Roman" pitchFamily="18" charset="0"/>
                <a:cs typeface="Times New Roman" pitchFamily="18" charset="0"/>
              </a:rPr>
              <a:t>Board sends notice and conducts Pre-construction Meeting (optional).  Acquire and record all easements.</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344488" lvl="0" indent="-344488">
              <a:buClr>
                <a:schemeClr val="tx1"/>
              </a:buClr>
              <a:buAutoNum type="arabicPeriod" startAt="9"/>
            </a:pPr>
            <a:r>
              <a:rPr lang="en-US" sz="2000" dirty="0" smtClean="0">
                <a:latin typeface="Times New Roman" pitchFamily="18" charset="0"/>
                <a:cs typeface="Times New Roman" pitchFamily="18" charset="0"/>
              </a:rPr>
              <a:t>Board bids and constructs project.</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344488" lvl="0" indent="-344488">
              <a:buClr>
                <a:schemeClr val="tx1"/>
              </a:buClr>
              <a:buAutoNum type="arabicPeriod" startAt="9"/>
            </a:pPr>
            <a:r>
              <a:rPr lang="en-US" sz="2000" dirty="0" smtClean="0">
                <a:latin typeface="Times New Roman" pitchFamily="18" charset="0"/>
                <a:cs typeface="Times New Roman" pitchFamily="18" charset="0"/>
              </a:rPr>
              <a:t>ORC 6119.52 - Board to finalize project costs and consider Resolution to Levy Assessments. Upon passage of said Resolution, the Board will publish the Resolution once in the newspaper.</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344488" lvl="0" indent="-344488">
              <a:buClr>
                <a:schemeClr val="tx1"/>
              </a:buClr>
              <a:buNone/>
              <a:tabLst>
                <a:tab pos="341313" algn="l"/>
              </a:tabLst>
            </a:pPr>
            <a:r>
              <a:rPr lang="en-US" sz="2000" dirty="0" smtClean="0">
                <a:latin typeface="Times New Roman" pitchFamily="18" charset="0"/>
                <a:cs typeface="Times New Roman" pitchFamily="18" charset="0"/>
              </a:rPr>
              <a:t>13. Send notice to all property owners of a Project Wrap-up Meeting.  Such notice shall include an invoice for payment of assessment allowing 30-days to pay the assessment in cash or do nothing and the assessment shall be placed on the property owner’s tax duplicate for collection with interest. </a:t>
            </a:r>
          </a:p>
          <a:p>
            <a:endParaRPr lang="en-US" sz="2000" dirty="0" smtClean="0"/>
          </a:p>
          <a:p>
            <a:pPr marL="233363" lvl="0" indent="-233363">
              <a:buClr>
                <a:schemeClr val="tx1"/>
              </a:buClr>
              <a:buNone/>
            </a:pPr>
            <a:endParaRPr lang="en-US" sz="20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0FB1DA3-501B-4D50-BBE0-DEDAF093D948}" type="slidenum">
              <a:rPr lang="en-US" smtClean="0"/>
              <a:pPr/>
              <a:t>8</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20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20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2000"/>
                                        <p:tgtEl>
                                          <p:spTgt spid="3">
                                            <p:txEl>
                                              <p:pRg st="9" end="9"/>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animEffect transition="in" filter="fade">
                                      <p:cBhvr>
                                        <p:cTn id="46"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fontScale="85000" lnSpcReduction="20000"/>
          </a:bodyPr>
          <a:lstStyle/>
          <a:p>
            <a:pPr marL="514350" indent="-514350">
              <a:buNone/>
            </a:pPr>
            <a:r>
              <a:rPr lang="en-US" sz="2200" b="1" dirty="0" smtClean="0">
                <a:latin typeface="Times New Roman" pitchFamily="18" charset="0"/>
                <a:cs typeface="Times New Roman" pitchFamily="18" charset="0"/>
              </a:rPr>
              <a:t>B.  Optional Waiver Process to Complete Project:</a:t>
            </a:r>
          </a:p>
          <a:p>
            <a:pPr marL="514350" indent="-514350">
              <a:buNone/>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Note: Typically requires 100% signatures to proceed</a:t>
            </a:r>
            <a:r>
              <a:rPr lang="en-US" sz="2200" b="1" dirty="0" smtClean="0">
                <a:latin typeface="Times New Roman" pitchFamily="18" charset="0"/>
                <a:cs typeface="Times New Roman" pitchFamily="18" charset="0"/>
              </a:rPr>
              <a:t/>
            </a:r>
            <a:br>
              <a:rPr lang="en-US" sz="2200" b="1"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463550" indent="-463550">
              <a:buClr>
                <a:schemeClr val="tx1"/>
              </a:buClr>
              <a:buSzPct val="100000"/>
              <a:buFont typeface="+mj-lt"/>
              <a:buAutoNum type="arabicPeriod"/>
            </a:pPr>
            <a:r>
              <a:rPr lang="en-US" sz="2000" dirty="0" smtClean="0">
                <a:latin typeface="Times New Roman" pitchFamily="18" charset="0"/>
                <a:cs typeface="Times New Roman" pitchFamily="18" charset="0"/>
              </a:rPr>
              <a:t>Informational Meeting.</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457200" indent="-457200">
              <a:buClr>
                <a:schemeClr val="tx1"/>
              </a:buClr>
              <a:buSzPct val="100000"/>
              <a:buFont typeface="+mj-lt"/>
              <a:buAutoNum type="arabicPeriod"/>
            </a:pPr>
            <a:r>
              <a:rPr lang="en-US" sz="2000" dirty="0" smtClean="0">
                <a:latin typeface="Times New Roman" pitchFamily="18" charset="0"/>
                <a:cs typeface="Times New Roman" pitchFamily="18" charset="0"/>
              </a:rPr>
              <a:t>Property owners sign “</a:t>
            </a:r>
            <a:r>
              <a:rPr lang="en-US" sz="2000" dirty="0" smtClean="0">
                <a:latin typeface="Times New Roman" pitchFamily="18" charset="0"/>
                <a:cs typeface="Times New Roman" pitchFamily="18" charset="0"/>
                <a:hlinkClick r:id="rId3" action="ppaction://hlinkfile"/>
              </a:rPr>
              <a:t>Waiver of Notice for Hearing and Consent to Assessment for Public Improvement</a:t>
            </a:r>
            <a:r>
              <a:rPr lang="en-US" sz="2000" dirty="0" smtClean="0">
                <a:latin typeface="Times New Roman" pitchFamily="18" charset="0"/>
                <a:cs typeface="Times New Roman" pitchFamily="18" charset="0"/>
              </a:rPr>
              <a:t>” – property owners are agreeing to be assessed for project releasing all rights of notices and filing objections.</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514350" indent="-514350">
              <a:buClr>
                <a:schemeClr val="tx1"/>
              </a:buClr>
              <a:buSzPct val="100000"/>
              <a:buFont typeface="+mj-lt"/>
              <a:buAutoNum type="arabicPeriod"/>
            </a:pPr>
            <a:r>
              <a:rPr lang="en-US" sz="2000" dirty="0" smtClean="0">
                <a:latin typeface="Times New Roman" pitchFamily="18" charset="0"/>
                <a:cs typeface="Times New Roman" pitchFamily="18" charset="0"/>
              </a:rPr>
              <a:t>Board passes Resolution of Necessity and Resolution of Intent to Proceed.</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514350" indent="-514350">
              <a:buClr>
                <a:schemeClr val="tx1"/>
              </a:buClr>
              <a:buSzPct val="100000"/>
              <a:buFont typeface="+mj-lt"/>
              <a:buAutoNum type="arabicPeriod"/>
            </a:pPr>
            <a:r>
              <a:rPr lang="en-US" sz="2000" dirty="0" smtClean="0">
                <a:latin typeface="Times New Roman" pitchFamily="18" charset="0"/>
                <a:cs typeface="Times New Roman" pitchFamily="18" charset="0"/>
              </a:rPr>
              <a:t>Board sends notice and conducts Pre-construction Meeting (optional).  Acquire and record all easements. </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514350" indent="-514350">
              <a:buClr>
                <a:schemeClr val="tx1"/>
              </a:buClr>
              <a:buSzPct val="100000"/>
              <a:buFont typeface="+mj-lt"/>
              <a:buAutoNum type="arabicPeriod"/>
            </a:pPr>
            <a:r>
              <a:rPr lang="en-US" sz="2000" dirty="0" smtClean="0">
                <a:latin typeface="Times New Roman" pitchFamily="18" charset="0"/>
                <a:cs typeface="Times New Roman" pitchFamily="18" charset="0"/>
              </a:rPr>
              <a:t>Board bids and constructs project.</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514350" indent="-514350">
              <a:buClr>
                <a:schemeClr val="tx1"/>
              </a:buClr>
              <a:buSzPct val="100000"/>
              <a:buFont typeface="+mj-lt"/>
              <a:buAutoNum type="arabicPeriod"/>
            </a:pPr>
            <a:r>
              <a:rPr lang="en-US" sz="2000" dirty="0" smtClean="0">
                <a:latin typeface="Times New Roman" pitchFamily="18" charset="0"/>
                <a:cs typeface="Times New Roman" pitchFamily="18" charset="0"/>
              </a:rPr>
              <a:t>Board finalizes project costs and approves Resolution to Levy Assessments.</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marL="514350" indent="-514350">
              <a:buClr>
                <a:schemeClr val="tx1"/>
              </a:buClr>
              <a:buSzPct val="100000"/>
              <a:buFont typeface="+mj-lt"/>
              <a:buAutoNum type="arabicPeriod"/>
            </a:pPr>
            <a:r>
              <a:rPr lang="en-US" sz="2000" dirty="0" smtClean="0">
                <a:latin typeface="Times New Roman" pitchFamily="18" charset="0"/>
                <a:cs typeface="Times New Roman" pitchFamily="18" charset="0"/>
              </a:rPr>
              <a:t>Notice sent to all property owners of a Project Wrap-up Meeting.  Such notice shall include an invoice for payment of assessment allowing 30-days to pay the assessment in cash or do nothing and the assessment shall be placed on the property owner’s tax duplicate for collection with interest.</a:t>
            </a:r>
          </a:p>
        </p:txBody>
      </p:sp>
      <p:sp>
        <p:nvSpPr>
          <p:cNvPr id="4" name="Slide Number Placeholder 3"/>
          <p:cNvSpPr>
            <a:spLocks noGrp="1"/>
          </p:cNvSpPr>
          <p:nvPr>
            <p:ph type="sldNum" sz="quarter" idx="12"/>
          </p:nvPr>
        </p:nvSpPr>
        <p:spPr/>
        <p:txBody>
          <a:bodyPr/>
          <a:lstStyle/>
          <a:p>
            <a:fld id="{50FB1DA3-501B-4D50-BBE0-DEDAF093D948}" type="slidenum">
              <a:rPr lang="en-US" smtClean="0"/>
              <a:pPr/>
              <a:t>9</a:t>
            </a:fld>
            <a:endParaRPr lang="en-US"/>
          </a:p>
        </p:txBody>
      </p:sp>
      <p:sp>
        <p:nvSpPr>
          <p:cNvPr id="5" name="Title 1"/>
          <p:cNvSpPr>
            <a:spLocks noGrp="1"/>
          </p:cNvSpPr>
          <p:nvPr>
            <p:ph type="title"/>
          </p:nvPr>
        </p:nvSpPr>
        <p:spPr>
          <a:xfrm>
            <a:off x="304800" y="152400"/>
            <a:ext cx="8839200" cy="838200"/>
          </a:xfrm>
        </p:spPr>
        <p:txBody>
          <a:bodyPr anchor="ctr">
            <a:noAutofit/>
          </a:bodyPr>
          <a:lstStyle/>
          <a:p>
            <a:pPr algn="ctr"/>
            <a:r>
              <a:rPr lang="en-US" sz="3600" u="sng" dirty="0" smtClean="0">
                <a:solidFill>
                  <a:schemeClr val="tx1"/>
                </a:solidFill>
                <a:latin typeface="+mn-lt"/>
              </a:rPr>
              <a:t>5. Procedures for Project Completion </a:t>
            </a:r>
            <a:r>
              <a:rPr lang="en-US" sz="2400" b="1" dirty="0" smtClean="0">
                <a:latin typeface="Times New Roman" pitchFamily="18" charset="0"/>
                <a:cs typeface="Times New Roman" pitchFamily="18" charset="0"/>
              </a:rPr>
              <a:t>(cont’d)</a:t>
            </a:r>
            <a:r>
              <a:rPr lang="en-US" sz="2400" u="sng" dirty="0" smtClean="0">
                <a:solidFill>
                  <a:schemeClr val="tx1"/>
                </a:solidFill>
                <a:latin typeface="+mn-lt"/>
              </a:rPr>
              <a:t> </a:t>
            </a:r>
            <a:endParaRPr lang="en-US" sz="2400" dirty="0">
              <a:latin typeface="+mn-lt"/>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2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2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2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20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20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3972</TotalTime>
  <Words>717</Words>
  <Application>Microsoft Office PowerPoint</Application>
  <PresentationFormat>On-screen Show (4:3)</PresentationFormat>
  <Paragraphs>185</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 Black</vt:lpstr>
      <vt:lpstr>Arial Narrow</vt:lpstr>
      <vt:lpstr>Calibri</vt:lpstr>
      <vt:lpstr>Constantia</vt:lpstr>
      <vt:lpstr>Times New Roman</vt:lpstr>
      <vt:lpstr>Wingdings 2</vt:lpstr>
      <vt:lpstr>Flow</vt:lpstr>
      <vt:lpstr>     </vt:lpstr>
      <vt:lpstr>OVERVIEW OF TONIGHT’S MEETING</vt:lpstr>
      <vt:lpstr>1. Overview of the Allen Water District </vt:lpstr>
      <vt:lpstr>2. Meeting Objective</vt:lpstr>
      <vt:lpstr>3. History of the Project</vt:lpstr>
      <vt:lpstr>4. Proposed Waterline Layout</vt:lpstr>
      <vt:lpstr>5. Procedures for Project Completion </vt:lpstr>
      <vt:lpstr>5. Procedures for Project Completion (cont’d):  </vt:lpstr>
      <vt:lpstr>5. Procedures for Project Completion (cont’d) </vt:lpstr>
      <vt:lpstr>PowerPoint Presentation</vt:lpstr>
      <vt:lpstr>7. Estimated Costs to Property Owners</vt:lpstr>
      <vt:lpstr>7. Estimated Costs to Property Owners (cont’d)</vt:lpstr>
      <vt:lpstr>7. Summary of Estimated Cost to Property Owners </vt:lpstr>
      <vt:lpstr>8. Tentative Project Schedule</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Lutz Rd Sewer Improvement</dc:title>
  <dc:creator>Allen County Engineer</dc:creator>
  <cp:lastModifiedBy>Kimberly Stiles</cp:lastModifiedBy>
  <cp:revision>298</cp:revision>
  <cp:lastPrinted>2018-06-25T17:22:24Z</cp:lastPrinted>
  <dcterms:created xsi:type="dcterms:W3CDTF">2000-12-06T06:23:57Z</dcterms:created>
  <dcterms:modified xsi:type="dcterms:W3CDTF">2018-06-26T19:34:19Z</dcterms:modified>
</cp:coreProperties>
</file>