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4" r:id="rId3"/>
    <p:sldId id="279" r:id="rId4"/>
    <p:sldId id="272" r:id="rId5"/>
    <p:sldId id="275" r:id="rId6"/>
    <p:sldId id="277" r:id="rId7"/>
    <p:sldId id="280" r:id="rId8"/>
    <p:sldId id="278" r:id="rId9"/>
    <p:sldId id="281" r:id="rId10"/>
    <p:sldId id="276" r:id="rId11"/>
    <p:sldId id="282" r:id="rId12"/>
    <p:sldId id="283" r:id="rId13"/>
    <p:sldId id="284" r:id="rId14"/>
    <p:sldId id="288" r:id="rId15"/>
    <p:sldId id="285" r:id="rId16"/>
    <p:sldId id="286" r:id="rId17"/>
    <p:sldId id="287" r:id="rId18"/>
    <p:sldId id="289" r:id="rId19"/>
    <p:sldId id="290" r:id="rId20"/>
    <p:sldId id="294" r:id="rId21"/>
    <p:sldId id="291" r:id="rId22"/>
    <p:sldId id="292" r:id="rId23"/>
    <p:sldId id="293" r:id="rId24"/>
    <p:sldId id="264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70AF45-7F05-453B-9B84-F6A146359D3C}">
      <dgm:prSet phldrT="[Text]"/>
      <dgm:spPr/>
      <dgm:t>
        <a:bodyPr/>
        <a:lstStyle/>
        <a:p>
          <a:r>
            <a:rPr lang="en-US" dirty="0"/>
            <a:t>Identify</a:t>
          </a:r>
        </a:p>
      </dgm:t>
    </dgm:pt>
    <dgm:pt modelId="{FE741D6D-7588-497C-B378-98F2629BB9EF}" type="parTrans" cxnId="{9D54F492-9A48-40B5-99B0-77A65815C721}">
      <dgm:prSet/>
      <dgm:spPr/>
      <dgm:t>
        <a:bodyPr/>
        <a:lstStyle/>
        <a:p>
          <a:endParaRPr lang="en-US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en-US"/>
        </a:p>
      </dgm:t>
    </dgm:pt>
    <dgm:pt modelId="{63CA2DEA-31F6-4CF4-88E6-63724842EACC}">
      <dgm:prSet phldrT="[Text]"/>
      <dgm:spPr/>
      <dgm:t>
        <a:bodyPr/>
        <a:lstStyle/>
        <a:p>
          <a:r>
            <a:rPr lang="en-US" b="1" dirty="0"/>
            <a:t>Find it</a:t>
          </a:r>
        </a:p>
      </dgm:t>
    </dgm:pt>
    <dgm:pt modelId="{F24D3743-3BAB-4121-937F-7A1AB8F2477A}" type="parTrans" cxnId="{8004C9FB-4B8F-4EDA-BFED-1E99947F14D1}">
      <dgm:prSet/>
      <dgm:spPr/>
      <dgm:t>
        <a:bodyPr/>
        <a:lstStyle/>
        <a:p>
          <a:endParaRPr lang="en-US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en-US"/>
        </a:p>
      </dgm:t>
    </dgm:pt>
    <dgm:pt modelId="{2A04600B-ADF7-4BE9-933C-2309B67F2DB8}">
      <dgm:prSet phldrT="[Text]"/>
      <dgm:spPr/>
      <dgm:t>
        <a:bodyPr/>
        <a:lstStyle/>
        <a:p>
          <a:r>
            <a:rPr lang="en-US" b="1" dirty="0"/>
            <a:t>Apply</a:t>
          </a:r>
        </a:p>
      </dgm:t>
    </dgm:pt>
    <dgm:pt modelId="{BC4974DB-2187-4F03-8E80-1FD9F1638001}" type="parTrans" cxnId="{63EAD1FB-574C-40DB-A937-07AFBB797323}">
      <dgm:prSet/>
      <dgm:spPr/>
      <dgm:t>
        <a:bodyPr/>
        <a:lstStyle/>
        <a:p>
          <a:endParaRPr lang="en-US"/>
        </a:p>
      </dgm:t>
    </dgm:pt>
    <dgm:pt modelId="{95CC6B17-9BC3-4B13-96B6-5372B8AF3CC0}" type="sibTrans" cxnId="{63EAD1FB-574C-40DB-A937-07AFBB797323}">
      <dgm:prSet/>
      <dgm:spPr/>
      <dgm:t>
        <a:bodyPr/>
        <a:lstStyle/>
        <a:p>
          <a:endParaRPr lang="en-US"/>
        </a:p>
      </dgm:t>
    </dgm:pt>
    <dgm:pt modelId="{89FFD1B1-83F5-4E55-AB67-A892038B615E}">
      <dgm:prSet phldrT="[Text]"/>
      <dgm:spPr/>
      <dgm:t>
        <a:bodyPr/>
        <a:lstStyle/>
        <a:p>
          <a:r>
            <a:rPr lang="en-US" dirty="0"/>
            <a:t>Receive</a:t>
          </a:r>
        </a:p>
      </dgm:t>
    </dgm:pt>
    <dgm:pt modelId="{960564C4-1CE0-4EE8-98B7-97E95C8A3DF6}" type="parTrans" cxnId="{0B035D58-4A3E-4B92-87EC-7E5CE1DA1EE8}">
      <dgm:prSet/>
      <dgm:spPr/>
      <dgm:t>
        <a:bodyPr/>
        <a:lstStyle/>
        <a:p>
          <a:endParaRPr lang="en-US"/>
        </a:p>
      </dgm:t>
    </dgm:pt>
    <dgm:pt modelId="{4FB5A869-F3B9-4CA5-91C3-28D47C1A7F10}" type="sibTrans" cxnId="{0B035D58-4A3E-4B92-87EC-7E5CE1DA1EE8}">
      <dgm:prSet/>
      <dgm:spPr/>
      <dgm:t>
        <a:bodyPr/>
        <a:lstStyle/>
        <a:p>
          <a:endParaRPr lang="en-US"/>
        </a:p>
      </dgm:t>
    </dgm:pt>
    <dgm:pt modelId="{7C63F5DD-85B9-42D3-8D98-A8E103092C2B}">
      <dgm:prSet phldrT="[Text]"/>
      <dgm:spPr/>
      <dgm:t>
        <a:bodyPr/>
        <a:lstStyle/>
        <a:p>
          <a:r>
            <a:rPr lang="en-US" dirty="0"/>
            <a:t>Report</a:t>
          </a:r>
        </a:p>
      </dgm:t>
    </dgm:pt>
    <dgm:pt modelId="{A2B122DF-66F4-47D5-8861-25D521DE88D9}" type="parTrans" cxnId="{5D810978-30D9-4EEF-8462-9F1B23D73D78}">
      <dgm:prSet/>
      <dgm:spPr/>
      <dgm:t>
        <a:bodyPr/>
        <a:lstStyle/>
        <a:p>
          <a:endParaRPr lang="en-US"/>
        </a:p>
      </dgm:t>
    </dgm:pt>
    <dgm:pt modelId="{6A9FCCFE-E2A1-40B1-8168-6105E40DC83F}" type="sibTrans" cxnId="{5D810978-30D9-4EEF-8462-9F1B23D73D78}">
      <dgm:prSet/>
      <dgm:spPr/>
      <dgm:t>
        <a:bodyPr/>
        <a:lstStyle/>
        <a:p>
          <a:endParaRPr lang="en-US"/>
        </a:p>
      </dgm:t>
    </dgm:pt>
    <dgm:pt modelId="{CE2A6736-91CD-4F2D-AAB7-95D642C6DC4E}">
      <dgm:prSet phldrT="[Text]"/>
      <dgm:spPr/>
      <dgm:t>
        <a:bodyPr/>
        <a:lstStyle/>
        <a:p>
          <a:r>
            <a:rPr lang="en-US" dirty="0"/>
            <a:t>Utilize</a:t>
          </a:r>
        </a:p>
      </dgm:t>
    </dgm:pt>
    <dgm:pt modelId="{3B802B4D-4514-477C-B9FB-F3C65D69F17E}" type="parTrans" cxnId="{94B3C23C-7005-476F-8D5D-4B14147FF3CF}">
      <dgm:prSet/>
      <dgm:spPr/>
      <dgm:t>
        <a:bodyPr/>
        <a:lstStyle/>
        <a:p>
          <a:endParaRPr lang="en-US"/>
        </a:p>
      </dgm:t>
    </dgm:pt>
    <dgm:pt modelId="{E2B7991A-C1E6-46DE-8871-FA0F1A7CE0BB}" type="sibTrans" cxnId="{94B3C23C-7005-476F-8D5D-4B14147FF3CF}">
      <dgm:prSet/>
      <dgm:spPr/>
      <dgm:t>
        <a:bodyPr/>
        <a:lstStyle/>
        <a:p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6">
        <dgm:presLayoutVars>
          <dgm:bulletEnabled val="1"/>
        </dgm:presLayoutVars>
      </dgm:prSet>
      <dgm:spPr/>
    </dgm:pt>
    <dgm:pt modelId="{E6D71727-5E12-4D96-AE1A-0D3EEA528ABE}" type="pres">
      <dgm:prSet presAssocID="{EF509D38-45B4-40DE-A0DF-06D9D2478DAC}" presName="sibTransFirstNode" presStyleLbl="bgShp" presStyleIdx="0" presStyleCnt="1"/>
      <dgm:spPr/>
    </dgm:pt>
    <dgm:pt modelId="{CB545A5D-75C9-49DB-AD8B-B348DB1A7A4A}" type="pres">
      <dgm:prSet presAssocID="{63CA2DEA-31F6-4CF4-88E6-63724842EACC}" presName="nodeFollowingNodes" presStyleLbl="node1" presStyleIdx="1" presStyleCnt="6">
        <dgm:presLayoutVars>
          <dgm:bulletEnabled val="1"/>
        </dgm:presLayoutVars>
      </dgm:prSet>
      <dgm:spPr/>
    </dgm:pt>
    <dgm:pt modelId="{7FAAA5A5-C0CF-4BAE-8E75-BF0E96369C22}" type="pres">
      <dgm:prSet presAssocID="{2A04600B-ADF7-4BE9-933C-2309B67F2DB8}" presName="nodeFollowingNodes" presStyleLbl="node1" presStyleIdx="2" presStyleCnt="6">
        <dgm:presLayoutVars>
          <dgm:bulletEnabled val="1"/>
        </dgm:presLayoutVars>
      </dgm:prSet>
      <dgm:spPr/>
    </dgm:pt>
    <dgm:pt modelId="{00D0B52D-2A0F-4D47-83A4-4DDE411B4460}" type="pres">
      <dgm:prSet presAssocID="{89FFD1B1-83F5-4E55-AB67-A892038B615E}" presName="nodeFollowingNodes" presStyleLbl="node1" presStyleIdx="3" presStyleCnt="6">
        <dgm:presLayoutVars>
          <dgm:bulletEnabled val="1"/>
        </dgm:presLayoutVars>
      </dgm:prSet>
      <dgm:spPr/>
    </dgm:pt>
    <dgm:pt modelId="{018DE1C0-EF05-4F3E-8355-E5928D4B3E68}" type="pres">
      <dgm:prSet presAssocID="{CE2A6736-91CD-4F2D-AAB7-95D642C6DC4E}" presName="nodeFollowingNodes" presStyleLbl="node1" presStyleIdx="4" presStyleCnt="6">
        <dgm:presLayoutVars>
          <dgm:bulletEnabled val="1"/>
        </dgm:presLayoutVars>
      </dgm:prSet>
      <dgm:spPr/>
    </dgm:pt>
    <dgm:pt modelId="{B10813D8-140F-424F-845A-D15528B6A811}" type="pres">
      <dgm:prSet presAssocID="{7C63F5DD-85B9-42D3-8D98-A8E103092C2B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94B3C23C-7005-476F-8D5D-4B14147FF3CF}" srcId="{01C62DA5-2A2F-436D-961C-27F71082B80A}" destId="{CE2A6736-91CD-4F2D-AAB7-95D642C6DC4E}" srcOrd="4" destOrd="0" parTransId="{3B802B4D-4514-477C-B9FB-F3C65D69F17E}" sibTransId="{E2B7991A-C1E6-46DE-8871-FA0F1A7CE0BB}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5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45445798-ADE3-4FF6-B9A9-3BA948E1B22D}" type="presOf" srcId="{CE2A6736-91CD-4F2D-AAB7-95D642C6DC4E}" destId="{018DE1C0-EF05-4F3E-8355-E5928D4B3E68}" srcOrd="0" destOrd="0" presId="urn:microsoft.com/office/officeart/2005/8/layout/cycle3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FDBB1C4C-53B8-4D16-A7AB-DDE022D5A836}" type="presParOf" srcId="{6D9F3CEF-83BD-4749-A741-36ED36AAC48C}" destId="{018DE1C0-EF05-4F3E-8355-E5928D4B3E68}" srcOrd="5" destOrd="0" presId="urn:microsoft.com/office/officeart/2005/8/layout/cycle3"/>
    <dgm:cxn modelId="{A80B6FFC-26AA-468B-956F-03259ECCF6AB}" type="presParOf" srcId="{6D9F3CEF-83BD-4749-A741-36ED36AAC48C}" destId="{B10813D8-140F-424F-845A-D15528B6A81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214155" y="-4528"/>
          <a:ext cx="4216713" cy="4216713"/>
        </a:xfrm>
        <a:prstGeom prst="circularArrow">
          <a:avLst>
            <a:gd name="adj1" fmla="val 5274"/>
            <a:gd name="adj2" fmla="val 312630"/>
            <a:gd name="adj3" fmla="val 14307280"/>
            <a:gd name="adj4" fmla="val 1708085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557035" y="2127"/>
          <a:ext cx="1530953" cy="765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Identify</a:t>
          </a:r>
        </a:p>
      </dsp:txBody>
      <dsp:txXfrm>
        <a:off x="1594402" y="39494"/>
        <a:ext cx="1456219" cy="690742"/>
      </dsp:txXfrm>
    </dsp:sp>
    <dsp:sp modelId="{CB545A5D-75C9-49DB-AD8B-B348DB1A7A4A}">
      <dsp:nvSpPr>
        <dsp:cNvPr id="0" name=""/>
        <dsp:cNvSpPr/>
      </dsp:nvSpPr>
      <dsp:spPr>
        <a:xfrm>
          <a:off x="3038488" y="857444"/>
          <a:ext cx="1530953" cy="765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Find it</a:t>
          </a:r>
        </a:p>
      </dsp:txBody>
      <dsp:txXfrm>
        <a:off x="3075855" y="894811"/>
        <a:ext cx="1456219" cy="690742"/>
      </dsp:txXfrm>
    </dsp:sp>
    <dsp:sp modelId="{7FAAA5A5-C0CF-4BAE-8E75-BF0E96369C22}">
      <dsp:nvSpPr>
        <dsp:cNvPr id="0" name=""/>
        <dsp:cNvSpPr/>
      </dsp:nvSpPr>
      <dsp:spPr>
        <a:xfrm>
          <a:off x="3038488" y="2568078"/>
          <a:ext cx="1530953" cy="765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Apply</a:t>
          </a:r>
        </a:p>
      </dsp:txBody>
      <dsp:txXfrm>
        <a:off x="3075855" y="2605445"/>
        <a:ext cx="1456219" cy="690742"/>
      </dsp:txXfrm>
    </dsp:sp>
    <dsp:sp modelId="{00D0B52D-2A0F-4D47-83A4-4DDE411B4460}">
      <dsp:nvSpPr>
        <dsp:cNvPr id="0" name=""/>
        <dsp:cNvSpPr/>
      </dsp:nvSpPr>
      <dsp:spPr>
        <a:xfrm>
          <a:off x="1557035" y="3423396"/>
          <a:ext cx="1530953" cy="765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Receive</a:t>
          </a:r>
        </a:p>
      </dsp:txBody>
      <dsp:txXfrm>
        <a:off x="1594402" y="3460763"/>
        <a:ext cx="1456219" cy="690742"/>
      </dsp:txXfrm>
    </dsp:sp>
    <dsp:sp modelId="{018DE1C0-EF05-4F3E-8355-E5928D4B3E68}">
      <dsp:nvSpPr>
        <dsp:cNvPr id="0" name=""/>
        <dsp:cNvSpPr/>
      </dsp:nvSpPr>
      <dsp:spPr>
        <a:xfrm>
          <a:off x="75583" y="2568078"/>
          <a:ext cx="1530953" cy="765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Utilize</a:t>
          </a:r>
        </a:p>
      </dsp:txBody>
      <dsp:txXfrm>
        <a:off x="112950" y="2605445"/>
        <a:ext cx="1456219" cy="690742"/>
      </dsp:txXfrm>
    </dsp:sp>
    <dsp:sp modelId="{B10813D8-140F-424F-845A-D15528B6A811}">
      <dsp:nvSpPr>
        <dsp:cNvPr id="0" name=""/>
        <dsp:cNvSpPr/>
      </dsp:nvSpPr>
      <dsp:spPr>
        <a:xfrm>
          <a:off x="75583" y="857444"/>
          <a:ext cx="1530953" cy="765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Report</a:t>
          </a:r>
        </a:p>
      </dsp:txBody>
      <dsp:txXfrm>
        <a:off x="112950" y="894811"/>
        <a:ext cx="1456219" cy="690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DAF6-1B70-4D86-A372-46890778CF75}" type="datetime1">
              <a:rPr lang="en-US" smtClean="0"/>
              <a:t>10/22/2021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105D-1F8B-4746-BAAC-6B25A6413B69}" type="datetime1">
              <a:rPr lang="en-US" smtClean="0"/>
              <a:t>10/22/2021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D23D-4794-4E86-8AEC-B54CD955DF51}" type="datetime1">
              <a:rPr lang="en-US" smtClean="0"/>
              <a:t>10/22/2021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EF7D-6291-45F8-8A2A-EFB4247836E0}" type="datetime1">
              <a:rPr lang="en-US" smtClean="0"/>
              <a:t>10/22/2021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F788-6F3E-4C6B-905B-83F3D5902FC9}" type="datetime1">
              <a:rPr lang="en-US" smtClean="0"/>
              <a:t>10/22/2021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F533-4640-4A37-85A7-017003751DA0}" type="datetime1">
              <a:rPr lang="en-US" smtClean="0"/>
              <a:t>10/22/2021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DFC-6576-4ABC-936D-C1EF9A82E032}" type="datetime1">
              <a:rPr lang="en-US" smtClean="0"/>
              <a:t>10/22/2021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ACB9-FA3F-408C-8A92-5169939AA94C}" type="datetime1">
              <a:rPr lang="en-US" smtClean="0"/>
              <a:t>10/22/2021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B005-E85F-4A47-9D86-665ECB4351AE}" type="datetime1">
              <a:rPr lang="en-US" smtClean="0"/>
              <a:t>10/22/2021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1977-912C-42BC-BB97-709CB70F737C}" type="datetime1">
              <a:rPr lang="en-US" smtClean="0"/>
              <a:t>10/22/2021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E52E35-0E53-4C3E-9E96-DCACE3A3F4A8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latsopculturalcoalition.org/" TargetMode="External"/><Relationship Id="rId2" Type="http://schemas.openxmlformats.org/officeDocument/2006/relationships/hyperlink" Target="mailto:Information@clatsopculturalcoalition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egonhumanitie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regonc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fff.org/program-areas/visual-arts/hallie-ford-fellowships" TargetMode="External"/><Relationship Id="rId2" Type="http://schemas.openxmlformats.org/officeDocument/2006/relationships/hyperlink" Target="https://www.astoria.or.us/Grant_Application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wesomefoundation.org/en/chapters/portland" TargetMode="External"/><Relationship Id="rId5" Type="http://schemas.openxmlformats.org/officeDocument/2006/relationships/hyperlink" Target="https://racc.org/grants/" TargetMode="External"/><Relationship Id="rId4" Type="http://schemas.openxmlformats.org/officeDocument/2006/relationships/hyperlink" Target="http://pica.org/precipice-fun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oriadowntown.com/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://www.astoriaartsandmovement.com/community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info@jessamyngrace.com" TargetMode="External"/><Relationship Id="rId5" Type="http://schemas.openxmlformats.org/officeDocument/2006/relationships/hyperlink" Target="http://www.jessamyngrace.com/" TargetMode="External"/><Relationship Id="rId4" Type="http://schemas.openxmlformats.org/officeDocument/2006/relationships/hyperlink" Target="http://www.thetenfifteentheater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storiaartsandmovement.com/communi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hyperlink" Target="http://www.jessamyngrace.com/" TargetMode="External"/><Relationship Id="rId4" Type="http://schemas.openxmlformats.org/officeDocument/2006/relationships/hyperlink" Target="mailto:info@jessamyngrace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egonartscommissi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rument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terary-arts.org/about/programs/oba/fellowships/" TargetMode="External"/><Relationship Id="rId2" Type="http://schemas.openxmlformats.org/officeDocument/2006/relationships/hyperlink" Target="https://nwfilm.org/artist-services/grants-fellowship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leanor.sandys@oregon.gov" TargetMode="External"/><Relationship Id="rId2" Type="http://schemas.openxmlformats.org/officeDocument/2006/relationships/hyperlink" Target="http://www.oregonartscommiss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Liora.SPONKO@oregon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Funding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5893-455E-4003-B983-7E4C32FB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Clatsop County Cultural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9B18B-34A3-4A01-ABF3-BEC06A3F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may apply when sponsored by a non-profit fiscal agent</a:t>
            </a:r>
          </a:p>
          <a:p>
            <a:r>
              <a:rPr lang="en-US" dirty="0"/>
              <a:t>Arts (visual and performing), Culture and Humanities</a:t>
            </a:r>
          </a:p>
          <a:p>
            <a:r>
              <a:rPr lang="en-US" dirty="0"/>
              <a:t>Awards up to 2k</a:t>
            </a:r>
          </a:p>
          <a:p>
            <a:r>
              <a:rPr lang="en-US" dirty="0"/>
              <a:t>Deadline is October 31</a:t>
            </a:r>
            <a:r>
              <a:rPr lang="en-US" baseline="30000" dirty="0"/>
              <a:t>st</a:t>
            </a:r>
            <a:r>
              <a:rPr lang="en-US" dirty="0"/>
              <a:t>, 5pm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Information@clatsopculturalcoalition.org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503-298-9258 or 503-791-6207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http://clatsopculturalcoalition.org/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E26E-27F0-4BAF-8A78-CC3D2BCC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A073-0D23-41F7-ABFB-10C7E9E2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Community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7C7E0-EF32-49C8-8303-AFC015DC7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Field Artist Fellowship</a:t>
            </a:r>
          </a:p>
          <a:p>
            <a:pPr>
              <a:spcBef>
                <a:spcPts val="1200"/>
              </a:spcBef>
            </a:pPr>
            <a:r>
              <a:rPr lang="en-US" dirty="0"/>
              <a:t>Awards up to $100,000 over two years (operating support)</a:t>
            </a:r>
          </a:p>
          <a:p>
            <a:pPr>
              <a:spcBef>
                <a:spcPts val="1200"/>
              </a:spcBef>
            </a:pPr>
            <a:r>
              <a:rPr lang="en-US" dirty="0"/>
              <a:t>4 artists chosen every other year</a:t>
            </a:r>
          </a:p>
          <a:p>
            <a:pPr>
              <a:spcBef>
                <a:spcPts val="1200"/>
              </a:spcBef>
            </a:pPr>
            <a:r>
              <a:rPr lang="en-US" dirty="0"/>
              <a:t>Submit a proposal at </a:t>
            </a:r>
            <a:r>
              <a:rPr lang="en-US" dirty="0">
                <a:hlinkClick r:id="rId2"/>
              </a:rPr>
              <a:t>https://www.oregonhumanities.org/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Creative Heights</a:t>
            </a:r>
          </a:p>
          <a:p>
            <a:pPr>
              <a:spcBef>
                <a:spcPts val="1200"/>
              </a:spcBef>
            </a:pPr>
            <a:r>
              <a:rPr lang="en-US" dirty="0"/>
              <a:t>$10,000 to $100,000 per project </a:t>
            </a:r>
          </a:p>
          <a:p>
            <a:pPr>
              <a:spcBef>
                <a:spcPts val="1200"/>
              </a:spcBef>
            </a:pPr>
            <a:r>
              <a:rPr lang="en-US" dirty="0"/>
              <a:t>Letters of inquiry (LOIs) will be accepted online starting January, 2022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Community Grants Program </a:t>
            </a:r>
            <a:endParaRPr lang="en-US" dirty="0"/>
          </a:p>
          <a:p>
            <a:r>
              <a:rPr lang="en-US" dirty="0"/>
              <a:t>For organizations but can be used for salaries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54E0-F92F-4A2C-97A9-770EC131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A073-0D23-41F7-ABFB-10C7E9E2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https://oregoncf.org/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7C7E0-EF32-49C8-8303-AFC015DC7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Chey Kuzma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dirty="0"/>
              <a:t>ASSOCIATE PROGRAM OFFICER, ARTS &amp; CULTURE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dirty="0"/>
              <a:t>(503) 227-6846 | ckuzma@oregoncf.org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4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Jerry Tischleder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dirty="0"/>
              <a:t>PROGRAM OFFICER, ARTS AND CULTURE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dirty="0"/>
              <a:t>(503) 227-6846 | jtischleder@oregoncf.org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54E0-F92F-4A2C-97A9-770EC131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289BB-FAF0-4297-939E-FB400127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1025958"/>
            <a:ext cx="2514600" cy="4806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9A262-8A3D-40AA-9426-F8A62A774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263" y="1025958"/>
            <a:ext cx="2514948" cy="48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504D-3E4D-42F2-B6F4-C8AF181A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grants!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C307-4C5D-4D3A-A61A-436BAD8A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City of Astoria Arts and Culture Grant to Promote Tourism (only for organizations, also available in other cities throughout Clatsop County)</a:t>
            </a:r>
          </a:p>
          <a:p>
            <a:pPr>
              <a:spcBef>
                <a:spcPts val="600"/>
              </a:spcBef>
            </a:pPr>
            <a:r>
              <a:rPr lang="en-US" dirty="0">
                <a:hlinkClick r:id="rId2"/>
              </a:rPr>
              <a:t>https://www.astoria.or.us/Grant_Applications.aspx</a:t>
            </a:r>
            <a:r>
              <a:rPr lang="en-US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Ford Family Foundation Hallie Ford Fellowship</a:t>
            </a:r>
          </a:p>
          <a:p>
            <a:pPr>
              <a:spcBef>
                <a:spcPts val="600"/>
              </a:spcBef>
            </a:pPr>
            <a:r>
              <a:rPr lang="en-US" dirty="0">
                <a:hlinkClick r:id="rId3"/>
              </a:rPr>
              <a:t>https://www.tfff.org/program-areas/visual-arts/hallie-ford-fellowships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PICA Precipice Grant</a:t>
            </a:r>
          </a:p>
          <a:p>
            <a:pPr>
              <a:spcBef>
                <a:spcPts val="600"/>
              </a:spcBef>
            </a:pPr>
            <a:r>
              <a:rPr lang="en-US" dirty="0">
                <a:hlinkClick r:id="rId4"/>
              </a:rPr>
              <a:t>http://pica.org/precipice-fund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Regional Arts and Culture Council</a:t>
            </a:r>
          </a:p>
          <a:p>
            <a:pPr>
              <a:spcBef>
                <a:spcPts val="600"/>
              </a:spcBef>
            </a:pPr>
            <a:r>
              <a:rPr lang="en-US" dirty="0">
                <a:hlinkClick r:id="rId5"/>
              </a:rPr>
              <a:t>https://racc.org/grants/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The Awesome Foundation </a:t>
            </a:r>
          </a:p>
          <a:p>
            <a:pPr>
              <a:spcBef>
                <a:spcPts val="600"/>
              </a:spcBef>
            </a:pPr>
            <a:r>
              <a:rPr lang="en-US" dirty="0">
                <a:hlinkClick r:id="rId6"/>
              </a:rPr>
              <a:t>https://www.awesomefoundation.org/en/chapters/portland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6D525-CDF0-4CEC-94B7-D8E2F960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9A9C-C611-4631-AD01-0ABFC703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your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66CF-46A9-4396-9539-F552291B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Determine eligibility- read the fine print!</a:t>
            </a:r>
          </a:p>
          <a:p>
            <a:r>
              <a:rPr lang="en-US" dirty="0"/>
              <a:t>Can the project be completed within the required timeline?</a:t>
            </a:r>
          </a:p>
          <a:p>
            <a:r>
              <a:rPr lang="en-US" dirty="0"/>
              <a:t>Review the funding agency’s mission and funding priorities</a:t>
            </a:r>
          </a:p>
          <a:p>
            <a:r>
              <a:rPr lang="en-US" dirty="0"/>
              <a:t>If available, view past recipients and average grant award amount</a:t>
            </a:r>
          </a:p>
          <a:p>
            <a:r>
              <a:rPr lang="en-US" dirty="0"/>
              <a:t>Never hesitate to reach out to the grant contact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45F6C-6482-4080-861E-4A29E702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5B24-13A0-4931-802F-136B4587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tips-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CEB86-67D3-487A-AB88-E65AB559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account in their system early</a:t>
            </a:r>
          </a:p>
          <a:p>
            <a:r>
              <a:rPr lang="en-US" dirty="0"/>
              <a:t>Stay organized- create appropriate folders</a:t>
            </a:r>
          </a:p>
          <a:p>
            <a:r>
              <a:rPr lang="en-US" dirty="0"/>
              <a:t>ALWAYS work in a word document, then paste into the online application</a:t>
            </a:r>
          </a:p>
          <a:p>
            <a:r>
              <a:rPr lang="en-US" dirty="0"/>
              <a:t>Take note of supplemental documents that may take time to acquire such as letters of support, permits, etc.  </a:t>
            </a:r>
          </a:p>
          <a:p>
            <a:r>
              <a:rPr lang="en-US" dirty="0"/>
              <a:t>Make sure your website/social media pages are active and up to date</a:t>
            </a:r>
          </a:p>
          <a:p>
            <a:r>
              <a:rPr lang="en-US" dirty="0"/>
              <a:t>Name your project correctly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22385-9574-49CA-A992-9A56C9D9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CC83-FCE1-4203-9D7F-11E2D0AA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tips-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069D-FBAA-43AC-BB6C-B8C6A7CF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do you need funding for?  What is your project?</a:t>
            </a:r>
          </a:p>
          <a:p>
            <a:pPr lvl="0"/>
            <a:r>
              <a:rPr lang="en-US" dirty="0"/>
              <a:t>How will you do it?  Are partners involved?</a:t>
            </a:r>
          </a:p>
          <a:p>
            <a:pPr lvl="0"/>
            <a:r>
              <a:rPr lang="en-US" dirty="0"/>
              <a:t>How is it accessed?</a:t>
            </a:r>
          </a:p>
          <a:p>
            <a:pPr lvl="0"/>
            <a:r>
              <a:rPr lang="en-US" dirty="0"/>
              <a:t>Why is it needed?</a:t>
            </a:r>
          </a:p>
          <a:p>
            <a:pPr lvl="0"/>
            <a:r>
              <a:rPr lang="en-US" dirty="0"/>
              <a:t>How is it unique?</a:t>
            </a:r>
          </a:p>
          <a:p>
            <a:pPr lvl="0"/>
            <a:r>
              <a:rPr lang="en-US" dirty="0"/>
              <a:t>Who will it benefit?  Who does it serve?  How are those people involved?  </a:t>
            </a:r>
          </a:p>
          <a:p>
            <a:pPr lvl="0"/>
            <a:r>
              <a:rPr lang="en-US" dirty="0"/>
              <a:t>What will be the outcome?</a:t>
            </a:r>
          </a:p>
          <a:p>
            <a:pPr lvl="0"/>
            <a:r>
              <a:rPr lang="en-US" dirty="0"/>
              <a:t>How will you measure its success?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75288-DFA2-4DCC-BCD7-6B40AECE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7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109D-DC76-42F1-A397-F8E763F6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tips- 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8B72-D863-4C92-BDC3-33B3F2C7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Make sure your project relates to the goal of the grant and the mission of the funding agency- you can actually use verbiage from the funder’s site</a:t>
            </a:r>
          </a:p>
          <a:p>
            <a:pPr lvl="0"/>
            <a:r>
              <a:rPr lang="en-US" b="1" dirty="0"/>
              <a:t>Consistently come back to your mission- </a:t>
            </a:r>
            <a:r>
              <a:rPr lang="en-US" dirty="0"/>
              <a:t>this can be the mission of the organization or the goal of the project</a:t>
            </a:r>
          </a:p>
          <a:p>
            <a:pPr lvl="0"/>
            <a:r>
              <a:rPr lang="en-US" dirty="0"/>
              <a:t>Make sure you answer each ‘layer’ in each question</a:t>
            </a:r>
          </a:p>
          <a:p>
            <a:pPr lvl="0"/>
            <a:r>
              <a:rPr lang="en-US" dirty="0"/>
              <a:t>Make your case compelling- demonstrate your commitment to the artform, the cause, the community.  Use your own voice in this narrative, tell your story and make it personal</a:t>
            </a:r>
          </a:p>
          <a:p>
            <a:pPr lvl="0"/>
            <a:r>
              <a:rPr lang="en-US" dirty="0"/>
              <a:t>Try not to use gatekeeping jargon, identify acronyms- keep things simple, to the point and powerful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066D5-794D-46B4-94F4-EA749D5B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9B4E-60FF-48CD-A8DF-6169045D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tips- the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AE6E-4362-4355-9DF7-2F8B09D61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budget vs. organization’s budget (examples on next slide)</a:t>
            </a:r>
          </a:p>
          <a:p>
            <a:r>
              <a:rPr lang="en-US" dirty="0"/>
              <a:t>Keep it clear, concise, simple and in an easy to read layout such as excel</a:t>
            </a:r>
          </a:p>
          <a:p>
            <a:pPr lvl="0"/>
            <a:r>
              <a:rPr lang="en-US" dirty="0"/>
              <a:t>Must be reasonable/realistic- make sure the costs you list are allowed</a:t>
            </a:r>
          </a:p>
          <a:p>
            <a:pPr lvl="0"/>
            <a:r>
              <a:rPr lang="en-US" dirty="0"/>
              <a:t>Think of it as another way to demonstrate your ask- budgets are a thing, not an idea</a:t>
            </a:r>
          </a:p>
          <a:p>
            <a:pPr lvl="0"/>
            <a:r>
              <a:rPr lang="en-US" dirty="0"/>
              <a:t>Funders like to see support from other sources- the community, fundraising, board members, in-kind, matching funds</a:t>
            </a:r>
          </a:p>
          <a:p>
            <a:pPr lvl="0"/>
            <a:r>
              <a:rPr lang="en-US" dirty="0"/>
              <a:t>Make sure you answer the question about sustainability if asked- how will this project continue once </a:t>
            </a:r>
            <a:r>
              <a:rPr lang="en-US"/>
              <a:t>the grant period has passed?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70A3D-3B30-4EE7-B460-2E30DCB9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609600"/>
            <a:ext cx="4267199" cy="762000"/>
          </a:xfrm>
        </p:spPr>
        <p:txBody>
          <a:bodyPr/>
          <a:lstStyle/>
          <a:p>
            <a:r>
              <a:rPr lang="en-US" dirty="0"/>
              <a:t>Jessamyn Grace West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12" y="1600200"/>
            <a:ext cx="4800600" cy="5257800"/>
          </a:xfrm>
        </p:spPr>
        <p:txBody>
          <a:bodyPr>
            <a:normAutofit/>
          </a:bodyPr>
          <a:lstStyle/>
          <a:p>
            <a:r>
              <a:rPr lang="en-US" dirty="0"/>
              <a:t>Founder, Executive Director</a:t>
            </a:r>
          </a:p>
          <a:p>
            <a:r>
              <a:rPr lang="en-US" dirty="0"/>
              <a:t>- Astoria Arts and Movement Center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www.astoriaartsandmovement.com/community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Executive Director</a:t>
            </a:r>
          </a:p>
          <a:p>
            <a:pPr marL="285750" indent="-285750">
              <a:buFontTx/>
              <a:buChar char="-"/>
            </a:pPr>
            <a:r>
              <a:rPr lang="en-US" dirty="0"/>
              <a:t>Astoria Downtown Historic District Association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www.astoriadowntown.com</a:t>
            </a:r>
            <a:r>
              <a:rPr lang="en-US" dirty="0"/>
              <a:t> 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Board President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Ten Fifteen Productions</a:t>
            </a: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www.thetenfifteentheater.com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Co-owner, Astoria Odd Fellows Building</a:t>
            </a:r>
          </a:p>
          <a:p>
            <a:endParaRPr lang="en-US" dirty="0"/>
          </a:p>
          <a:p>
            <a:pPr algn="ctr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www.jessamyngrace.com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503-791-5657</a:t>
            </a:r>
          </a:p>
          <a:p>
            <a:pPr algn="ctr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info@jessamyngrace.com</a:t>
            </a:r>
            <a:r>
              <a:rPr lang="en-US" dirty="0"/>
              <a:t>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EE3463-D917-43E1-A9CD-054792344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255049"/>
            <a:ext cx="3200400" cy="634790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4219E-3895-448A-91D3-D9E79A52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6B8A-905C-4BDC-82A6-B0026D9A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CB9CF3-BB35-490B-846F-54A8A2D17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7"/>
            <a:ext cx="5647656" cy="68713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738ED-0FC8-462A-B335-94409E81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60E71-6904-4A28-BA67-2D66E4975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4" y="13317"/>
            <a:ext cx="5639866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E733D3-4C59-4BE6-B080-D73B29A17EC7}"/>
              </a:ext>
            </a:extLst>
          </p:cNvPr>
          <p:cNvSpPr/>
          <p:nvPr/>
        </p:nvSpPr>
        <p:spPr>
          <a:xfrm>
            <a:off x="1674812" y="838200"/>
            <a:ext cx="1371600" cy="3048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48F356-4DDC-45A5-BBD9-229FAAA4A2DC}"/>
              </a:ext>
            </a:extLst>
          </p:cNvPr>
          <p:cNvSpPr/>
          <p:nvPr/>
        </p:nvSpPr>
        <p:spPr>
          <a:xfrm>
            <a:off x="8532812" y="870012"/>
            <a:ext cx="2209800" cy="228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E976-8C18-4DAD-BAAD-F8DA90E5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tips- submitting the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8594-9C46-426E-BF01-DB5B9D559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Review- have others review, read the application out loud, use spell check in word</a:t>
            </a:r>
          </a:p>
          <a:p>
            <a:r>
              <a:rPr lang="en-US" dirty="0"/>
              <a:t>Do you have all of the required documentation?  </a:t>
            </a:r>
          </a:p>
          <a:p>
            <a:r>
              <a:rPr lang="en-US" dirty="0"/>
              <a:t>Optional materials- a short video, letters of support, etc</a:t>
            </a:r>
          </a:p>
          <a:p>
            <a:r>
              <a:rPr lang="en-US" dirty="0"/>
              <a:t>Submit all documentation (if uploading) in the required format using the correct naming convention (if none required keep it consistent)</a:t>
            </a:r>
          </a:p>
          <a:p>
            <a:r>
              <a:rPr lang="en-US" b="1" dirty="0"/>
              <a:t>Save a copy of the grant before submitting!</a:t>
            </a:r>
          </a:p>
          <a:p>
            <a:r>
              <a:rPr lang="en-US" b="1" dirty="0"/>
              <a:t>Submit at least 24 hours prior to the deadline!</a:t>
            </a:r>
          </a:p>
          <a:p>
            <a:r>
              <a:rPr lang="en-US" dirty="0"/>
              <a:t>Once submitted, add the follow up date to your calendar and mark ‘done’ if tracking grants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FC6FE-AF75-4D73-8F22-CCA9B633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004E5CD-59E1-4FE0-A4F1-43C9592F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86F9-54F8-41FD-9028-21469A01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4AD8-DCB1-4CFB-903E-745FE34AA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a personalized thank-you card</a:t>
            </a:r>
          </a:p>
          <a:p>
            <a:r>
              <a:rPr lang="en-US" dirty="0"/>
              <a:t>Share on social media (tag the funder), in local news media, etc</a:t>
            </a:r>
          </a:p>
          <a:p>
            <a:r>
              <a:rPr lang="en-US" dirty="0"/>
              <a:t>Set a calendar reminder for required reporting</a:t>
            </a:r>
          </a:p>
          <a:p>
            <a:r>
              <a:rPr lang="en-US" dirty="0"/>
              <a:t>Use the momentum to apply for other grants</a:t>
            </a:r>
          </a:p>
          <a:p>
            <a:r>
              <a:rPr lang="en-US" dirty="0"/>
              <a:t>Celebrate!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FAD9F-99B9-4008-AE05-22D04660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2192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12" y="3886200"/>
            <a:ext cx="4876799" cy="2133600"/>
          </a:xfrm>
        </p:spPr>
        <p:txBody>
          <a:bodyPr>
            <a:normAutofit/>
          </a:bodyPr>
          <a:lstStyle/>
          <a:p>
            <a:r>
              <a:rPr lang="en-US" dirty="0"/>
              <a:t>Slides: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https://astoriaartsandmovement.com/community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endParaRPr lang="en-US" dirty="0"/>
          </a:p>
          <a:p>
            <a:r>
              <a:rPr lang="en-US" dirty="0"/>
              <a:t>503-791-5657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info@jessamyngrace.com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www.jessamyngrace.com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B5E2CFD-8BA1-4F40-8490-76AE227F23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5484812" y="836610"/>
            <a:ext cx="5867401" cy="5183190"/>
          </a:xfr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23F4-6473-45B5-8FE2-BDD3E3BE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sign up for the Artist Registry!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A5DE5-8BBD-49BE-823B-964AB1DA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https://www.oregonartscommission.org/</a:t>
            </a:r>
            <a:r>
              <a:rPr lang="en-US" sz="2400" dirty="0"/>
              <a:t> </a:t>
            </a:r>
          </a:p>
          <a:p>
            <a:pPr lvl="0"/>
            <a:r>
              <a:rPr lang="en-US" dirty="0"/>
              <a:t>Receive information about upcoming programs and funding opportunities for individual artists.</a:t>
            </a:r>
          </a:p>
          <a:p>
            <a:pPr lvl="0"/>
            <a:r>
              <a:rPr lang="en-US" dirty="0"/>
              <a:t>Help ensure statewide funding opportunities reach communities across Oregon by letting us know who and where you are.</a:t>
            </a:r>
          </a:p>
          <a:p>
            <a:r>
              <a:rPr lang="en-US" dirty="0"/>
              <a:t>Help us create more comprehensive data about Oregon artists for planning and advocacy purposes.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231C-21CA-4902-9A12-67A8DDEA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graphicFrame>
        <p:nvGraphicFramePr>
          <p:cNvPr id="9" name="Content Placeholder 3" descr="Continuous process showing five tasks connected through an arrow use to indicate continuous progression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7619506"/>
              </p:ext>
            </p:extLst>
          </p:nvPr>
        </p:nvGraphicFramePr>
        <p:xfrm>
          <a:off x="1522413" y="1828800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Identify what you need funding for</a:t>
            </a:r>
          </a:p>
          <a:p>
            <a:r>
              <a:rPr lang="en-US" b="1" dirty="0">
                <a:highlight>
                  <a:srgbClr val="FFFF00"/>
                </a:highlight>
              </a:rPr>
              <a:t>Find the grant</a:t>
            </a:r>
          </a:p>
          <a:p>
            <a:r>
              <a:rPr lang="en-US" b="1" dirty="0">
                <a:highlight>
                  <a:srgbClr val="FFFF00"/>
                </a:highlight>
              </a:rPr>
              <a:t>Apply for the grant</a:t>
            </a:r>
          </a:p>
          <a:p>
            <a:r>
              <a:rPr lang="en-US" dirty="0"/>
              <a:t>Receive the award</a:t>
            </a:r>
          </a:p>
          <a:p>
            <a:r>
              <a:rPr lang="en-US" dirty="0"/>
              <a:t>Utilize the funding</a:t>
            </a:r>
          </a:p>
          <a:p>
            <a:r>
              <a:rPr lang="en-US" dirty="0"/>
              <a:t>Complete required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93205-662E-4D9B-A8C0-D051FBC4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CE6D-7194-4E4B-8A31-C122299C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 funding for?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D420-BD14-4C45-B484-9ED85A1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799"/>
            <a:ext cx="9601200" cy="46164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Project-Based Support</a:t>
            </a:r>
          </a:p>
          <a:p>
            <a:r>
              <a:rPr lang="en-US" dirty="0"/>
              <a:t>Play</a:t>
            </a:r>
          </a:p>
          <a:p>
            <a:r>
              <a:rPr lang="en-US" dirty="0"/>
              <a:t>Mural</a:t>
            </a:r>
          </a:p>
          <a:p>
            <a:r>
              <a:rPr lang="en-US" dirty="0"/>
              <a:t>Writer’s Group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General Operating Support</a:t>
            </a:r>
          </a:p>
          <a:p>
            <a:r>
              <a:rPr lang="en-US" dirty="0"/>
              <a:t>Rent</a:t>
            </a:r>
          </a:p>
          <a:p>
            <a:r>
              <a:rPr lang="en-US" dirty="0"/>
              <a:t>Income</a:t>
            </a:r>
          </a:p>
          <a:p>
            <a:r>
              <a:rPr lang="en-US" dirty="0"/>
              <a:t>Insurance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112EC-A59B-4672-BD22-2D3E5044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45F6-545D-4285-B29D-5FD9DE9B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find funding?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A575-3C72-463F-9BE1-774E87141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Grants for individual artists can be trickier to find- there are more grants available to organizations</a:t>
            </a:r>
          </a:p>
          <a:p>
            <a:r>
              <a:rPr lang="en-US" dirty="0"/>
              <a:t>Some grants allow for artists to partner with an organization or use an organization as a fiscal sponsor</a:t>
            </a:r>
          </a:p>
          <a:p>
            <a:r>
              <a:rPr lang="en-US" dirty="0"/>
              <a:t>Start LOCAL!!  Check for funding in your city, county and state</a:t>
            </a:r>
          </a:p>
          <a:p>
            <a:r>
              <a:rPr lang="en-US" dirty="0"/>
              <a:t>Network- join art collectives, organizations and connect with others in your artistic field</a:t>
            </a:r>
          </a:p>
          <a:p>
            <a:r>
              <a:rPr lang="en-US" dirty="0"/>
              <a:t>Never hesitate to contact a funding agency with questions</a:t>
            </a:r>
          </a:p>
          <a:p>
            <a:r>
              <a:rPr lang="en-US" dirty="0"/>
              <a:t>Enroll in grant writing workshops and classes</a:t>
            </a:r>
          </a:p>
          <a:p>
            <a:r>
              <a:rPr lang="en-US" dirty="0"/>
              <a:t>For organizations: </a:t>
            </a:r>
            <a:r>
              <a:rPr lang="en-US" dirty="0">
                <a:hlinkClick r:id="rId2"/>
              </a:rPr>
              <a:t>https://www.instrumentl.com/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3E659-9136-43F2-AB43-54627F89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favorite grants for Artists…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2B1B-72E7-41D4-B8F4-1DB248E3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Arts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1216-7EF4-4CD6-90D4-4BFCD34A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800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/>
              <a:t>Artist Relief Program</a:t>
            </a:r>
          </a:p>
          <a:p>
            <a:pPr>
              <a:spcBef>
                <a:spcPts val="600"/>
              </a:spcBef>
            </a:pPr>
            <a:r>
              <a:rPr lang="en-US" dirty="0"/>
              <a:t>Provides general operating support due to financial hardship</a:t>
            </a:r>
          </a:p>
          <a:p>
            <a:pPr>
              <a:spcBef>
                <a:spcPts val="600"/>
              </a:spcBef>
            </a:pPr>
            <a:r>
              <a:rPr lang="en-US" dirty="0"/>
              <a:t>$1k – 5k</a:t>
            </a:r>
          </a:p>
          <a:p>
            <a:pPr>
              <a:spcBef>
                <a:spcPts val="600"/>
              </a:spcBef>
            </a:pPr>
            <a:r>
              <a:rPr lang="en-US" dirty="0"/>
              <a:t>2021/22 deadline </a:t>
            </a:r>
            <a:r>
              <a:rPr lang="en-US" dirty="0" err="1"/>
              <a:t>tbd</a:t>
            </a:r>
            <a:endParaRPr lang="en-US" dirty="0"/>
          </a:p>
          <a:p>
            <a:pPr marL="0" lvl="0" indent="0">
              <a:buNone/>
            </a:pPr>
            <a:r>
              <a:rPr lang="en-US" b="1" dirty="0"/>
              <a:t>Career Opportunity</a:t>
            </a:r>
          </a:p>
          <a:p>
            <a:pPr>
              <a:spcBef>
                <a:spcPts val="600"/>
              </a:spcBef>
            </a:pPr>
            <a:r>
              <a:rPr lang="en-US" dirty="0"/>
              <a:t>supports artists by enabling them to take advantage of timely opportunities to enhance their artistic careers</a:t>
            </a:r>
          </a:p>
          <a:p>
            <a:pPr>
              <a:spcBef>
                <a:spcPts val="600"/>
              </a:spcBef>
            </a:pPr>
            <a:r>
              <a:rPr lang="en-US" dirty="0"/>
              <a:t>$500 - $2k</a:t>
            </a:r>
          </a:p>
          <a:p>
            <a:pPr>
              <a:spcBef>
                <a:spcPts val="600"/>
              </a:spcBef>
            </a:pPr>
            <a:r>
              <a:rPr lang="en-US" dirty="0"/>
              <a:t>Deadline: March 10, 2022</a:t>
            </a:r>
          </a:p>
          <a:p>
            <a:pPr marL="0" lvl="0" indent="0">
              <a:buNone/>
            </a:pPr>
            <a:r>
              <a:rPr lang="en-US" b="1" dirty="0"/>
              <a:t>Individual Artist Fellowships</a:t>
            </a:r>
          </a:p>
          <a:p>
            <a:pPr fontAlgn="base">
              <a:spcBef>
                <a:spcPts val="600"/>
              </a:spcBef>
            </a:pPr>
            <a:r>
              <a:rPr lang="en-US" dirty="0"/>
              <a:t>Visual Arts, Deadline: October 13, 2021</a:t>
            </a:r>
          </a:p>
          <a:p>
            <a:pPr fontAlgn="base">
              <a:spcBef>
                <a:spcPts val="600"/>
              </a:spcBef>
            </a:pPr>
            <a:r>
              <a:rPr lang="en-US" dirty="0"/>
              <a:t>Performing Arts, Deadline: Fall 2022</a:t>
            </a:r>
          </a:p>
          <a:p>
            <a:pPr fontAlgn="base">
              <a:spcBef>
                <a:spcPts val="600"/>
              </a:spcBef>
            </a:pPr>
            <a:r>
              <a:rPr lang="en-US" dirty="0"/>
              <a:t>Media Arts, administered by the </a:t>
            </a:r>
            <a:r>
              <a:rPr lang="en-US" dirty="0">
                <a:hlinkClick r:id="rId2"/>
              </a:rPr>
              <a:t>NW Film Center</a:t>
            </a:r>
            <a:r>
              <a:rPr lang="en-US" dirty="0"/>
              <a:t> </a:t>
            </a:r>
          </a:p>
          <a:p>
            <a:pPr fontAlgn="base">
              <a:spcBef>
                <a:spcPts val="600"/>
              </a:spcBef>
            </a:pPr>
            <a:r>
              <a:rPr lang="en-US" dirty="0"/>
              <a:t>Literary Arts, administered by </a:t>
            </a:r>
            <a:r>
              <a:rPr lang="en-US" dirty="0">
                <a:hlinkClick r:id="rId3"/>
              </a:rPr>
              <a:t>Literary Arts</a:t>
            </a:r>
            <a:endParaRPr lang="en-US" dirty="0"/>
          </a:p>
          <a:p>
            <a:pPr fontAlgn="base">
              <a:spcBef>
                <a:spcPts val="600"/>
              </a:spcBef>
            </a:pPr>
            <a:r>
              <a:rPr lang="en-US" dirty="0"/>
              <a:t>Awards are up to 5k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B1A73-316B-4FF8-B2B1-7C73D6F3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0CD0-5690-409F-8EF3-0B6C8A02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www.oregonartscommission.org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C783-D171-4A87-80F0-170206AD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Eleanor Sandys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Visual Arts Coordinator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Oregon Arts Commission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US" dirty="0"/>
              <a:t>(971) 707-3004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US" dirty="0">
                <a:hlinkClick r:id="rId3"/>
              </a:rPr>
              <a:t>eleanor.sandys@oregon.gov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spcBef>
                <a:spcPts val="1200"/>
              </a:spcBef>
              <a:buNone/>
            </a:pPr>
            <a:r>
              <a:rPr lang="en-US" b="1" dirty="0"/>
              <a:t>Liora </a:t>
            </a:r>
            <a:r>
              <a:rPr lang="en-US" b="1" dirty="0" err="1"/>
              <a:t>Sponko</a:t>
            </a:r>
            <a:endParaRPr lang="en-US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Senior Program Manager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Oregon Arts Commission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Oregon Cultural Trust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(971) 345-1641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hlinkClick r:id="rId4"/>
              </a:rPr>
              <a:t>Liora.SPONKO@oregon.gov</a:t>
            </a:r>
            <a:r>
              <a:rPr lang="en-US" dirty="0"/>
              <a:t> 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03EFC-8D11-4A44-BBF7-D2599B7F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F669-C1EA-4C12-BBF6-13FF4C42C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012" y="1272006"/>
            <a:ext cx="5806204" cy="2156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808911-872D-4C8A-A4AE-266E39C8B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037" y="3429000"/>
            <a:ext cx="6138788" cy="34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368</TotalTime>
  <Words>1271</Words>
  <Application>Microsoft Office PowerPoint</Application>
  <PresentationFormat>Custom</PresentationFormat>
  <Paragraphs>210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Palatino Linotype</vt:lpstr>
      <vt:lpstr>Watercolor_16x9</vt:lpstr>
      <vt:lpstr>Finding Funding</vt:lpstr>
      <vt:lpstr>Jessamyn Grace West</vt:lpstr>
      <vt:lpstr>Please sign up for the Artist Registry! </vt:lpstr>
      <vt:lpstr>What we’ll cover</vt:lpstr>
      <vt:lpstr>What do you need funding for? </vt:lpstr>
      <vt:lpstr>Where do you find funding?</vt:lpstr>
      <vt:lpstr>My favorite grants for Artists…</vt:lpstr>
      <vt:lpstr>Oregon Arts Commission</vt:lpstr>
      <vt:lpstr>www.oregonartscommission.org </vt:lpstr>
      <vt:lpstr>Clatsop County Cultural Coalition</vt:lpstr>
      <vt:lpstr>Oregon Community Foundation</vt:lpstr>
      <vt:lpstr>https://oregoncf.org/ </vt:lpstr>
      <vt:lpstr>More grants!</vt:lpstr>
      <vt:lpstr>How to Apply</vt:lpstr>
      <vt:lpstr>Do your homework</vt:lpstr>
      <vt:lpstr>Application tips- getting started</vt:lpstr>
      <vt:lpstr>Application tips- the basics</vt:lpstr>
      <vt:lpstr>Application tips- the questions</vt:lpstr>
      <vt:lpstr>Application tips- the budget</vt:lpstr>
      <vt:lpstr>PowerPoint Presentation</vt:lpstr>
      <vt:lpstr>Application tips- submitting the grant</vt:lpstr>
      <vt:lpstr>PowerPoint Presentation</vt:lpstr>
      <vt:lpstr>Follow-up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Funding</dc:title>
  <dc:creator>Jessamyn Grace</dc:creator>
  <cp:lastModifiedBy>Jessamyn Grace</cp:lastModifiedBy>
  <cp:revision>48</cp:revision>
  <dcterms:created xsi:type="dcterms:W3CDTF">2021-10-23T01:45:09Z</dcterms:created>
  <dcterms:modified xsi:type="dcterms:W3CDTF">2021-10-23T07:53:43Z</dcterms:modified>
</cp:coreProperties>
</file>