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9346" autoAdjust="0"/>
  </p:normalViewPr>
  <p:slideViewPr>
    <p:cSldViewPr snapToGrid="0">
      <p:cViewPr varScale="1">
        <p:scale>
          <a:sx n="130" d="100"/>
          <a:sy n="130" d="100"/>
        </p:scale>
        <p:origin x="1110"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774637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this lesson on mastering learning objectives. In this session, we’ll focus on how to write objectives that are clear, measurable, and aligned to training outcomes. Strong objectives help trainers design more focused lessons and help learners understand exactly what success looks like.</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table shows how objectives, activities, and assessments change depending on the Bloom’s level. A recall objective might use a quiz, while an apply objective may require a simulation or checklist. The key takeaway is that the assessment should match the skill level required by the objective.</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finalizing a learning objective, use this checklist as a quality check. Make sure the objective includes a measurable verb, learner audience, context, success criteria, and alignment to job performance. If it cannot be assessed within the training timeframe, it likely needs revision.</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Clear objectives lead to stronger training design and more meaningful learner outcomes. As you write or revise your next lesson, focus on what learners need to do, how well they need to do it, and how you will measure success. Better objectives create better training.</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Learning objectives are the foundation of effective training. They clarify what learners should be able to do, keep our content and activities focused, and give us a way to measure results. For corporate trainers, this means objectives connect learning directly to performance and business impact.</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complete learning objective often includes four parts: audience, behavior, condition, and degree. The ABCD model helps us move from vague intentions to specific performance expectations. As trainers, this gives us a reliable structure for writing objectives learners can actually act on.</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Bloom’s Taxonomy helps us choose the right level of learning for our objective. Not every training goal is just about remembering information. Sometimes learners need to apply, analyze, evaluate, or even create something new, depending on the job task.</a:t>
            </a:r>
          </a:p>
          <a:p>
            <a:endParaRPr lang="en-US" dirty="0"/>
          </a:p>
          <a:p>
            <a:r>
              <a:rPr lang="en-US" dirty="0"/>
              <a:t>Expand on Bloom’s Taxonomy with details for each level.</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Action verbs are what make objectives observable and measurable. Instead of saying learners will “understand” or “know,” choose verbs like demonstrate, explain, compare, or design. The verb should match the level of thinking or performance you expect from the learner.</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SMART objectives help ensure training goals are practical and measurable. A strong objective should be specific, measurable, achievable, relevant, and time-bound. This framework keeps objectives grounded in what learners need to do and what the organization needs to see.</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shows the difference between objectives that are measurable and ones that are too vague. Effective objectives describe a clear learner action, the context, and the success standard. Poor objectives often use words like “understand,” “learn,” or “know,” which are difficult to observe or assess.</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writing objectives, watch for vague wording, too many objectives, or trainer-centered language. The goal is not to describe what we will cover, but what learners will be able to do. Strong objectives should also include success criteria and connect to a job task or business need.</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Every objective should connect directly to practice and assessment. Start by asking: what should the learner be able to do, how will they practice it, and how will we verify mastery? When these three pieces align, training becomes more focused and easier to evaluate.</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000000">
              <a:alpha val="65000"/>
            </a:srgbClr>
          </a:solidFill>
          <a:ln/>
        </p:spPr>
        <p:txBody>
          <a:bodyPr/>
          <a:lstStyle/>
          <a:p>
            <a:endParaRPr lang="en-US"/>
          </a:p>
        </p:txBody>
      </p:sp>
      <p:sp>
        <p:nvSpPr>
          <p:cNvPr id="3" name="Text 1"/>
          <p:cNvSpPr/>
          <p:nvPr/>
        </p:nvSpPr>
        <p:spPr>
          <a:xfrm>
            <a:off x="731520" y="1097280"/>
            <a:ext cx="7680960" cy="2011680"/>
          </a:xfrm>
          <a:prstGeom prst="rect">
            <a:avLst/>
          </a:prstGeom>
          <a:noFill/>
          <a:ln/>
        </p:spPr>
        <p:txBody>
          <a:bodyPr wrap="square" lIns="0" tIns="0" rIns="0" bIns="0" rtlCol="0" anchor="ctr"/>
          <a:lstStyle/>
          <a:p>
            <a:pPr marL="0" indent="0" algn="l">
              <a:buNone/>
            </a:pPr>
            <a:r>
              <a:rPr lang="en-US" sz="4400" b="1" dirty="0">
                <a:solidFill>
                  <a:srgbClr val="FFFFFF"/>
                </a:solidFill>
                <a:latin typeface="Georgia" pitchFamily="34" charset="0"/>
                <a:ea typeface="Georgia" pitchFamily="34" charset="-122"/>
                <a:cs typeface="Georgia" pitchFamily="34" charset="-120"/>
              </a:rPr>
              <a:t>Mastering Learning</a:t>
            </a:r>
            <a:endParaRPr lang="en-US" sz="4400" dirty="0"/>
          </a:p>
          <a:p>
            <a:pPr marL="0" indent="0" algn="l">
              <a:buNone/>
            </a:pPr>
            <a:r>
              <a:rPr lang="en-US" sz="4400" b="1" dirty="0">
                <a:solidFill>
                  <a:srgbClr val="FFFFFF"/>
                </a:solidFill>
                <a:latin typeface="Georgia" pitchFamily="34" charset="0"/>
                <a:ea typeface="Georgia" pitchFamily="34" charset="-122"/>
                <a:cs typeface="Georgia" pitchFamily="34" charset="-120"/>
              </a:rPr>
              <a:t>Objectives</a:t>
            </a:r>
            <a:endParaRPr lang="en-US" sz="4400" dirty="0"/>
          </a:p>
        </p:txBody>
      </p:sp>
      <p:sp>
        <p:nvSpPr>
          <p:cNvPr id="4" name="Text 2"/>
          <p:cNvSpPr/>
          <p:nvPr/>
        </p:nvSpPr>
        <p:spPr>
          <a:xfrm>
            <a:off x="731520" y="3108960"/>
            <a:ext cx="7680960" cy="548640"/>
          </a:xfrm>
          <a:prstGeom prst="rect">
            <a:avLst/>
          </a:prstGeom>
          <a:noFill/>
          <a:ln/>
        </p:spPr>
        <p:txBody>
          <a:bodyPr wrap="square" lIns="0" tIns="0" rIns="0" bIns="0" rtlCol="0" anchor="ctr"/>
          <a:lstStyle/>
          <a:p>
            <a:pPr marL="0" indent="0" algn="l">
              <a:buNone/>
            </a:pPr>
            <a:r>
              <a:rPr lang="en-US" sz="1800" dirty="0">
                <a:solidFill>
                  <a:srgbClr val="C9C3BA"/>
                </a:solidFill>
                <a:latin typeface="Calibri" pitchFamily="34" charset="0"/>
                <a:ea typeface="Calibri" pitchFamily="34" charset="-122"/>
                <a:cs typeface="Calibri" pitchFamily="34" charset="-120"/>
              </a:rPr>
              <a:t>A Comprehensive Guide for Corporate Trainers</a:t>
            </a:r>
            <a:endParaRPr lang="en-US" sz="1800" dirty="0"/>
          </a:p>
        </p:txBody>
      </p:sp>
      <p:sp>
        <p:nvSpPr>
          <p:cNvPr id="5" name="Text 3"/>
          <p:cNvSpPr/>
          <p:nvPr/>
        </p:nvSpPr>
        <p:spPr>
          <a:xfrm>
            <a:off x="731520" y="4389120"/>
            <a:ext cx="7680960" cy="365760"/>
          </a:xfrm>
          <a:prstGeom prst="rect">
            <a:avLst/>
          </a:prstGeom>
          <a:noFill/>
          <a:ln/>
        </p:spPr>
        <p:txBody>
          <a:bodyPr wrap="square" lIns="0" tIns="0" rIns="0" bIns="0" rtlCol="0" anchor="ctr"/>
          <a:lstStyle/>
          <a:p>
            <a:pPr marL="0" indent="0" algn="l">
              <a:buNone/>
            </a:pPr>
            <a:r>
              <a:rPr lang="en-US" sz="1200" dirty="0">
                <a:solidFill>
                  <a:srgbClr val="C9C3BA"/>
                </a:solidFill>
                <a:latin typeface="Calibri" pitchFamily="34" charset="0"/>
                <a:ea typeface="Calibri" pitchFamily="34" charset="-122"/>
                <a:cs typeface="Calibri" pitchFamily="34" charset="-120"/>
              </a:rPr>
              <a:t>Lesson Development |  2026						Christopher Moore</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AF8F5"/>
        </a:solidFill>
        <a:effectLst/>
      </p:bgPr>
    </p:bg>
    <p:spTree>
      <p:nvGrpSpPr>
        <p:cNvPr id="1" name=""/>
        <p:cNvGrpSpPr/>
        <p:nvPr/>
      </p:nvGrpSpPr>
      <p:grpSpPr>
        <a:xfrm>
          <a:off x="0" y="0"/>
          <a:ext cx="0" cy="0"/>
          <a:chOff x="0" y="0"/>
          <a:chExt cx="0" cy="0"/>
        </a:xfrm>
      </p:grpSpPr>
      <p:sp>
        <p:nvSpPr>
          <p:cNvPr id="2" name="Text 0"/>
          <p:cNvSpPr/>
          <p:nvPr/>
        </p:nvSpPr>
        <p:spPr>
          <a:xfrm>
            <a:off x="731520" y="365760"/>
            <a:ext cx="7680960" cy="640080"/>
          </a:xfrm>
          <a:prstGeom prst="rect">
            <a:avLst/>
          </a:prstGeom>
          <a:noFill/>
          <a:ln/>
        </p:spPr>
        <p:txBody>
          <a:bodyPr wrap="square" lIns="0" tIns="0" rIns="0" bIns="0" rtlCol="0" anchor="ctr"/>
          <a:lstStyle/>
          <a:p>
            <a:pPr marL="0" indent="0" algn="l">
              <a:buNone/>
            </a:pPr>
            <a:r>
              <a:rPr lang="en-US" sz="3200" b="1" dirty="0">
                <a:solidFill>
                  <a:srgbClr val="3D3B38"/>
                </a:solidFill>
                <a:latin typeface="Georgia" pitchFamily="34" charset="0"/>
                <a:ea typeface="Georgia" pitchFamily="34" charset="-122"/>
                <a:cs typeface="Georgia" pitchFamily="34" charset="-120"/>
              </a:rPr>
              <a:t>Alignment in Practice</a:t>
            </a:r>
            <a:endParaRPr lang="en-US" sz="3200" dirty="0"/>
          </a:p>
        </p:txBody>
      </p:sp>
      <p:sp>
        <p:nvSpPr>
          <p:cNvPr id="3" name="Text 1"/>
          <p:cNvSpPr/>
          <p:nvPr/>
        </p:nvSpPr>
        <p:spPr>
          <a:xfrm>
            <a:off x="731520" y="960120"/>
            <a:ext cx="7680960" cy="365760"/>
          </a:xfrm>
          <a:prstGeom prst="rect">
            <a:avLst/>
          </a:prstGeom>
          <a:noFill/>
          <a:ln/>
        </p:spPr>
        <p:txBody>
          <a:bodyPr wrap="square" lIns="0" tIns="0" rIns="0" bIns="0" rtlCol="0" anchor="ctr"/>
          <a:lstStyle/>
          <a:p>
            <a:pPr marL="0" indent="0" algn="l">
              <a:buNone/>
            </a:pPr>
            <a:r>
              <a:rPr lang="en-US" sz="1400" dirty="0">
                <a:solidFill>
                  <a:srgbClr val="7A746C"/>
                </a:solidFill>
                <a:latin typeface="Calibri" pitchFamily="34" charset="0"/>
                <a:ea typeface="Calibri" pitchFamily="34" charset="-122"/>
                <a:cs typeface="Calibri" pitchFamily="34" charset="-120"/>
              </a:rPr>
              <a:t>Map each cognitive level to matching objectives, activities, and assessments.</a:t>
            </a:r>
            <a:endParaRPr lang="en-US" sz="1400" dirty="0"/>
          </a:p>
        </p:txBody>
      </p:sp>
      <p:graphicFrame>
        <p:nvGraphicFramePr>
          <p:cNvPr id="11" name="Table 0"/>
          <p:cNvGraphicFramePr>
            <a:graphicFrameLocks noGrp="1"/>
          </p:cNvGraphicFramePr>
          <p:nvPr>
            <p:extLst>
              <p:ext uri="{D42A27DB-BD31-4B8C-83A1-F6EECF244321}">
                <p14:modId xmlns:p14="http://schemas.microsoft.com/office/powerpoint/2010/main" val="1579011935"/>
              </p:ext>
            </p:extLst>
          </p:nvPr>
        </p:nvGraphicFramePr>
        <p:xfrm>
          <a:off x="457200" y="1417320"/>
          <a:ext cx="8229600" cy="3154680"/>
        </p:xfrm>
        <a:graphic>
          <a:graphicData uri="http://schemas.openxmlformats.org/drawingml/2006/table">
            <a:tbl>
              <a:tblPr/>
              <a:tblGrid>
                <a:gridCol w="1280160">
                  <a:extLst>
                    <a:ext uri="{9D8B030D-6E8A-4147-A177-3AD203B41FA5}">
                      <a16:colId xmlns:a16="http://schemas.microsoft.com/office/drawing/2014/main" val="20000"/>
                    </a:ext>
                  </a:extLst>
                </a:gridCol>
                <a:gridCol w="2377440">
                  <a:extLst>
                    <a:ext uri="{9D8B030D-6E8A-4147-A177-3AD203B41FA5}">
                      <a16:colId xmlns:a16="http://schemas.microsoft.com/office/drawing/2014/main" val="20001"/>
                    </a:ext>
                  </a:extLst>
                </a:gridCol>
                <a:gridCol w="2011680">
                  <a:extLst>
                    <a:ext uri="{9D8B030D-6E8A-4147-A177-3AD203B41FA5}">
                      <a16:colId xmlns:a16="http://schemas.microsoft.com/office/drawing/2014/main" val="20002"/>
                    </a:ext>
                  </a:extLst>
                </a:gridCol>
                <a:gridCol w="2560320">
                  <a:extLst>
                    <a:ext uri="{9D8B030D-6E8A-4147-A177-3AD203B41FA5}">
                      <a16:colId xmlns:a16="http://schemas.microsoft.com/office/drawing/2014/main" val="20003"/>
                    </a:ext>
                  </a:extLst>
                </a:gridCol>
              </a:tblGrid>
              <a:tr h="411480">
                <a:tc>
                  <a:txBody>
                    <a:bodyPr/>
                    <a:lstStyle/>
                    <a:p>
                      <a:pPr marL="0" indent="0" algn="ctr">
                        <a:buNone/>
                      </a:pPr>
                      <a:r>
                        <a:rPr lang="en-US" sz="1200" b="1" dirty="0">
                          <a:solidFill>
                            <a:srgbClr val="FFFFFF"/>
                          </a:solidFill>
                          <a:latin typeface="Georgia" pitchFamily="34" charset="0"/>
                          <a:ea typeface="Georgia" pitchFamily="34" charset="-122"/>
                          <a:cs typeface="Georgia" pitchFamily="34" charset="-120"/>
                        </a:rPr>
                        <a:t>Bloom's Level</a:t>
                      </a:r>
                      <a:endParaRPr lang="en-US" sz="1200" dirty="0">
                        <a:latin typeface="Georgia" charset="0"/>
                        <a:ea typeface="Georgia" charset="0"/>
                        <a:cs typeface="Georgia" charset="0"/>
                      </a:endParaRPr>
                    </a:p>
                  </a:txBody>
                  <a:tcPr anchor="ctr">
                    <a:lnL w="6350" cap="flat" cmpd="sng" algn="ctr">
                      <a:solidFill>
                        <a:srgbClr val="D9D5D0"/>
                      </a:solidFill>
                      <a:prstDash val="solid"/>
                      <a:round/>
                      <a:headEnd type="none" w="med" len="med"/>
                      <a:tailEnd type="none" w="med" len="med"/>
                    </a:lnL>
                    <a:lnR w="6350" cap="flat" cmpd="sng" algn="ctr">
                      <a:solidFill>
                        <a:srgbClr val="D9D5D0"/>
                      </a:solidFill>
                      <a:prstDash val="solid"/>
                      <a:round/>
                      <a:headEnd type="none" w="med" len="med"/>
                      <a:tailEnd type="none" w="med" len="med"/>
                    </a:lnR>
                    <a:lnT w="6350" cap="flat" cmpd="sng" algn="ctr">
                      <a:solidFill>
                        <a:srgbClr val="D9D5D0"/>
                      </a:solidFill>
                      <a:prstDash val="solid"/>
                      <a:round/>
                      <a:headEnd type="none" w="med" len="med"/>
                      <a:tailEnd type="none" w="med" len="med"/>
                    </a:lnT>
                    <a:lnB w="6350" cap="flat" cmpd="sng" algn="ctr">
                      <a:solidFill>
                        <a:srgbClr val="D9D5D0"/>
                      </a:solidFill>
                      <a:prstDash val="solid"/>
                      <a:round/>
                      <a:headEnd type="none" w="med" len="med"/>
                      <a:tailEnd type="none" w="med" len="med"/>
                    </a:lnB>
                    <a:solidFill>
                      <a:srgbClr val="B8926A"/>
                    </a:solidFill>
                  </a:tcPr>
                </a:tc>
                <a:tc>
                  <a:txBody>
                    <a:bodyPr/>
                    <a:lstStyle/>
                    <a:p>
                      <a:pPr marL="0" indent="0" algn="ctr">
                        <a:buNone/>
                      </a:pPr>
                      <a:r>
                        <a:rPr lang="en-US" sz="1200" b="1" dirty="0">
                          <a:solidFill>
                            <a:srgbClr val="FFFFFF"/>
                          </a:solidFill>
                          <a:latin typeface="Georgia" pitchFamily="34" charset="0"/>
                          <a:ea typeface="Georgia" pitchFamily="34" charset="-122"/>
                          <a:cs typeface="Georgia" pitchFamily="34" charset="-120"/>
                        </a:rPr>
                        <a:t>Objective</a:t>
                      </a:r>
                      <a:endParaRPr lang="en-US" sz="1200" dirty="0">
                        <a:latin typeface="Georgia" charset="0"/>
                        <a:ea typeface="Georgia" charset="0"/>
                        <a:cs typeface="Georgia" charset="0"/>
                      </a:endParaRPr>
                    </a:p>
                  </a:txBody>
                  <a:tcPr anchor="ctr">
                    <a:lnL w="6350" cap="flat" cmpd="sng" algn="ctr">
                      <a:solidFill>
                        <a:srgbClr val="D9D5D0"/>
                      </a:solidFill>
                      <a:prstDash val="solid"/>
                      <a:round/>
                      <a:headEnd type="none" w="med" len="med"/>
                      <a:tailEnd type="none" w="med" len="med"/>
                    </a:lnL>
                    <a:lnR w="6350" cap="flat" cmpd="sng" algn="ctr">
                      <a:solidFill>
                        <a:srgbClr val="D9D5D0"/>
                      </a:solidFill>
                      <a:prstDash val="solid"/>
                      <a:round/>
                      <a:headEnd type="none" w="med" len="med"/>
                      <a:tailEnd type="none" w="med" len="med"/>
                    </a:lnR>
                    <a:lnT w="6350" cap="flat" cmpd="sng" algn="ctr">
                      <a:solidFill>
                        <a:srgbClr val="D9D5D0"/>
                      </a:solidFill>
                      <a:prstDash val="solid"/>
                      <a:round/>
                      <a:headEnd type="none" w="med" len="med"/>
                      <a:tailEnd type="none" w="med" len="med"/>
                    </a:lnT>
                    <a:lnB w="6350" cap="flat" cmpd="sng" algn="ctr">
                      <a:solidFill>
                        <a:srgbClr val="D9D5D0"/>
                      </a:solidFill>
                      <a:prstDash val="solid"/>
                      <a:round/>
                      <a:headEnd type="none" w="med" len="med"/>
                      <a:tailEnd type="none" w="med" len="med"/>
                    </a:lnB>
                    <a:solidFill>
                      <a:srgbClr val="B8926A"/>
                    </a:solidFill>
                  </a:tcPr>
                </a:tc>
                <a:tc>
                  <a:txBody>
                    <a:bodyPr/>
                    <a:lstStyle/>
                    <a:p>
                      <a:pPr marL="0" indent="0" algn="ctr">
                        <a:buNone/>
                      </a:pPr>
                      <a:r>
                        <a:rPr lang="en-US" sz="1200" b="1" dirty="0">
                          <a:solidFill>
                            <a:srgbClr val="FFFFFF"/>
                          </a:solidFill>
                          <a:latin typeface="Georgia" pitchFamily="34" charset="0"/>
                          <a:ea typeface="Georgia" pitchFamily="34" charset="-122"/>
                          <a:cs typeface="Georgia" pitchFamily="34" charset="-120"/>
                        </a:rPr>
                        <a:t>Activity</a:t>
                      </a:r>
                      <a:endParaRPr lang="en-US" sz="1200" dirty="0">
                        <a:latin typeface="Georgia" charset="0"/>
                        <a:ea typeface="Georgia" charset="0"/>
                        <a:cs typeface="Georgia" charset="0"/>
                      </a:endParaRPr>
                    </a:p>
                  </a:txBody>
                  <a:tcPr anchor="ctr">
                    <a:lnL w="6350" cap="flat" cmpd="sng" algn="ctr">
                      <a:solidFill>
                        <a:srgbClr val="D9D5D0"/>
                      </a:solidFill>
                      <a:prstDash val="solid"/>
                      <a:round/>
                      <a:headEnd type="none" w="med" len="med"/>
                      <a:tailEnd type="none" w="med" len="med"/>
                    </a:lnL>
                    <a:lnR w="6350" cap="flat" cmpd="sng" algn="ctr">
                      <a:solidFill>
                        <a:srgbClr val="D9D5D0"/>
                      </a:solidFill>
                      <a:prstDash val="solid"/>
                      <a:round/>
                      <a:headEnd type="none" w="med" len="med"/>
                      <a:tailEnd type="none" w="med" len="med"/>
                    </a:lnR>
                    <a:lnT w="6350" cap="flat" cmpd="sng" algn="ctr">
                      <a:solidFill>
                        <a:srgbClr val="D9D5D0"/>
                      </a:solidFill>
                      <a:prstDash val="solid"/>
                      <a:round/>
                      <a:headEnd type="none" w="med" len="med"/>
                      <a:tailEnd type="none" w="med" len="med"/>
                    </a:lnT>
                    <a:lnB w="6350" cap="flat" cmpd="sng" algn="ctr">
                      <a:solidFill>
                        <a:srgbClr val="D9D5D0"/>
                      </a:solidFill>
                      <a:prstDash val="solid"/>
                      <a:round/>
                      <a:headEnd type="none" w="med" len="med"/>
                      <a:tailEnd type="none" w="med" len="med"/>
                    </a:lnB>
                    <a:solidFill>
                      <a:srgbClr val="B8926A"/>
                    </a:solidFill>
                  </a:tcPr>
                </a:tc>
                <a:tc>
                  <a:txBody>
                    <a:bodyPr/>
                    <a:lstStyle/>
                    <a:p>
                      <a:pPr marL="0" indent="0" algn="ctr">
                        <a:buNone/>
                      </a:pPr>
                      <a:r>
                        <a:rPr lang="en-US" sz="1200" b="1" dirty="0">
                          <a:solidFill>
                            <a:srgbClr val="FFFFFF"/>
                          </a:solidFill>
                          <a:latin typeface="Georgia" pitchFamily="34" charset="0"/>
                          <a:ea typeface="Georgia" pitchFamily="34" charset="-122"/>
                          <a:cs typeface="Georgia" pitchFamily="34" charset="-120"/>
                        </a:rPr>
                        <a:t>Assessment</a:t>
                      </a:r>
                      <a:endParaRPr lang="en-US" sz="1200" dirty="0">
                        <a:latin typeface="Georgia" charset="0"/>
                        <a:ea typeface="Georgia" charset="0"/>
                        <a:cs typeface="Georgia" charset="0"/>
                      </a:endParaRPr>
                    </a:p>
                  </a:txBody>
                  <a:tcPr anchor="ctr">
                    <a:lnL w="6350" cap="flat" cmpd="sng" algn="ctr">
                      <a:solidFill>
                        <a:srgbClr val="D9D5D0"/>
                      </a:solidFill>
                      <a:prstDash val="solid"/>
                      <a:round/>
                      <a:headEnd type="none" w="med" len="med"/>
                      <a:tailEnd type="none" w="med" len="med"/>
                    </a:lnL>
                    <a:lnR w="6350" cap="flat" cmpd="sng" algn="ctr">
                      <a:solidFill>
                        <a:srgbClr val="D9D5D0"/>
                      </a:solidFill>
                      <a:prstDash val="solid"/>
                      <a:round/>
                      <a:headEnd type="none" w="med" len="med"/>
                      <a:tailEnd type="none" w="med" len="med"/>
                    </a:lnR>
                    <a:lnT w="6350" cap="flat" cmpd="sng" algn="ctr">
                      <a:solidFill>
                        <a:srgbClr val="D9D5D0"/>
                      </a:solidFill>
                      <a:prstDash val="solid"/>
                      <a:round/>
                      <a:headEnd type="none" w="med" len="med"/>
                      <a:tailEnd type="none" w="med" len="med"/>
                    </a:lnT>
                    <a:lnB w="6350" cap="flat" cmpd="sng" algn="ctr">
                      <a:solidFill>
                        <a:srgbClr val="D9D5D0"/>
                      </a:solidFill>
                      <a:prstDash val="solid"/>
                      <a:round/>
                      <a:headEnd type="none" w="med" len="med"/>
                      <a:tailEnd type="none" w="med" len="med"/>
                    </a:lnB>
                    <a:solidFill>
                      <a:srgbClr val="B8926A"/>
                    </a:solidFill>
                  </a:tcPr>
                </a:tc>
                <a:extLst>
                  <a:ext uri="{0D108BD9-81ED-4DB2-BD59-A6C34878D82A}">
                    <a16:rowId xmlns:a16="http://schemas.microsoft.com/office/drawing/2014/main" val="10000"/>
                  </a:ext>
                </a:extLst>
              </a:tr>
              <a:tr h="457200">
                <a:tc>
                  <a:txBody>
                    <a:bodyPr/>
                    <a:lstStyle/>
                    <a:p>
                      <a:pPr marL="0" indent="0" algn="l">
                        <a:buNone/>
                      </a:pPr>
                      <a:r>
                        <a:rPr lang="en-US" sz="1100" dirty="0">
                          <a:solidFill>
                            <a:srgbClr val="3D3B38"/>
                          </a:solidFill>
                          <a:latin typeface="Calibri" pitchFamily="34" charset="0"/>
                          <a:ea typeface="Calibri" pitchFamily="34" charset="-122"/>
                          <a:cs typeface="Calibri" pitchFamily="34" charset="-120"/>
                        </a:rPr>
                        <a:t>Remember</a:t>
                      </a:r>
                      <a:endParaRPr lang="en-US" sz="1100" dirty="0">
                        <a:latin typeface="Calibri" charset="0"/>
                        <a:ea typeface="Calibri" charset="0"/>
                        <a:cs typeface="Calibri" charset="0"/>
                      </a:endParaRPr>
                    </a:p>
                  </a:txBody>
                  <a:tcPr marL="109728" marR="109728" marT="27432" marB="27432" anchor="ctr">
                    <a:lnL w="6350" cap="flat" cmpd="sng" algn="ctr">
                      <a:solidFill>
                        <a:srgbClr val="D9D5D0"/>
                      </a:solidFill>
                      <a:prstDash val="solid"/>
                      <a:round/>
                      <a:headEnd type="none" w="med" len="med"/>
                      <a:tailEnd type="none" w="med" len="med"/>
                    </a:lnL>
                    <a:lnR w="6350" cap="flat" cmpd="sng" algn="ctr">
                      <a:solidFill>
                        <a:srgbClr val="D9D5D0"/>
                      </a:solidFill>
                      <a:prstDash val="solid"/>
                      <a:round/>
                      <a:headEnd type="none" w="med" len="med"/>
                      <a:tailEnd type="none" w="med" len="med"/>
                    </a:lnR>
                    <a:lnT w="6350" cap="flat" cmpd="sng" algn="ctr">
                      <a:solidFill>
                        <a:srgbClr val="D9D5D0"/>
                      </a:solidFill>
                      <a:prstDash val="solid"/>
                      <a:round/>
                      <a:headEnd type="none" w="med" len="med"/>
                      <a:tailEnd type="none" w="med" len="med"/>
                    </a:lnT>
                    <a:lnB w="6350" cap="flat" cmpd="sng" algn="ctr">
                      <a:solidFill>
                        <a:srgbClr val="D9D5D0"/>
                      </a:solidFill>
                      <a:prstDash val="solid"/>
                      <a:round/>
                      <a:headEnd type="none" w="med" len="med"/>
                      <a:tailEnd type="none" w="med" len="med"/>
                    </a:lnB>
                    <a:solidFill>
                      <a:srgbClr val="FFFFFF"/>
                    </a:solidFill>
                  </a:tcPr>
                </a:tc>
                <a:tc>
                  <a:txBody>
                    <a:bodyPr/>
                    <a:lstStyle/>
                    <a:p>
                      <a:pPr marL="0" indent="0" algn="l">
                        <a:buNone/>
                      </a:pPr>
                      <a:r>
                        <a:rPr lang="en-US" sz="1100" dirty="0">
                          <a:solidFill>
                            <a:srgbClr val="3D3B38"/>
                          </a:solidFill>
                          <a:latin typeface="Calibri" pitchFamily="34" charset="0"/>
                          <a:ea typeface="Calibri" pitchFamily="34" charset="-122"/>
                          <a:cs typeface="Calibri" pitchFamily="34" charset="-120"/>
                        </a:rPr>
                        <a:t>List the 5 safety protocols</a:t>
                      </a:r>
                      <a:endParaRPr lang="en-US" sz="1100" dirty="0">
                        <a:latin typeface="Calibri" charset="0"/>
                        <a:ea typeface="Calibri" charset="0"/>
                        <a:cs typeface="Calibri" charset="0"/>
                      </a:endParaRPr>
                    </a:p>
                  </a:txBody>
                  <a:tcPr marL="109728" marR="109728" marT="27432" marB="27432" anchor="ctr">
                    <a:lnL w="6350" cap="flat" cmpd="sng" algn="ctr">
                      <a:solidFill>
                        <a:srgbClr val="D9D5D0"/>
                      </a:solidFill>
                      <a:prstDash val="solid"/>
                      <a:round/>
                      <a:headEnd type="none" w="med" len="med"/>
                      <a:tailEnd type="none" w="med" len="med"/>
                    </a:lnL>
                    <a:lnR w="6350" cap="flat" cmpd="sng" algn="ctr">
                      <a:solidFill>
                        <a:srgbClr val="D9D5D0"/>
                      </a:solidFill>
                      <a:prstDash val="solid"/>
                      <a:round/>
                      <a:headEnd type="none" w="med" len="med"/>
                      <a:tailEnd type="none" w="med" len="med"/>
                    </a:lnR>
                    <a:lnT w="6350" cap="flat" cmpd="sng" algn="ctr">
                      <a:solidFill>
                        <a:srgbClr val="D9D5D0"/>
                      </a:solidFill>
                      <a:prstDash val="solid"/>
                      <a:round/>
                      <a:headEnd type="none" w="med" len="med"/>
                      <a:tailEnd type="none" w="med" len="med"/>
                    </a:lnT>
                    <a:lnB w="6350" cap="flat" cmpd="sng" algn="ctr">
                      <a:solidFill>
                        <a:srgbClr val="D9D5D0"/>
                      </a:solidFill>
                      <a:prstDash val="solid"/>
                      <a:round/>
                      <a:headEnd type="none" w="med" len="med"/>
                      <a:tailEnd type="none" w="med" len="med"/>
                    </a:lnB>
                    <a:solidFill>
                      <a:srgbClr val="FFFFFF"/>
                    </a:solidFill>
                  </a:tcPr>
                </a:tc>
                <a:tc>
                  <a:txBody>
                    <a:bodyPr/>
                    <a:lstStyle/>
                    <a:p>
                      <a:pPr marL="0" indent="0" algn="l">
                        <a:buNone/>
                      </a:pPr>
                      <a:r>
                        <a:rPr lang="en-US" sz="1100" dirty="0">
                          <a:solidFill>
                            <a:srgbClr val="3D3B38"/>
                          </a:solidFill>
                          <a:latin typeface="Calibri" pitchFamily="34" charset="0"/>
                          <a:ea typeface="Calibri" pitchFamily="34" charset="-122"/>
                          <a:cs typeface="Calibri" pitchFamily="34" charset="-120"/>
                        </a:rPr>
                        <a:t>Flashcard review</a:t>
                      </a:r>
                      <a:endParaRPr lang="en-US" sz="1100" dirty="0">
                        <a:latin typeface="Calibri" charset="0"/>
                        <a:ea typeface="Calibri" charset="0"/>
                        <a:cs typeface="Calibri" charset="0"/>
                      </a:endParaRPr>
                    </a:p>
                  </a:txBody>
                  <a:tcPr marL="109728" marR="109728" marT="27432" marB="27432" anchor="ctr">
                    <a:lnL w="6350" cap="flat" cmpd="sng" algn="ctr">
                      <a:solidFill>
                        <a:srgbClr val="D9D5D0"/>
                      </a:solidFill>
                      <a:prstDash val="solid"/>
                      <a:round/>
                      <a:headEnd type="none" w="med" len="med"/>
                      <a:tailEnd type="none" w="med" len="med"/>
                    </a:lnL>
                    <a:lnR w="6350" cap="flat" cmpd="sng" algn="ctr">
                      <a:solidFill>
                        <a:srgbClr val="D9D5D0"/>
                      </a:solidFill>
                      <a:prstDash val="solid"/>
                      <a:round/>
                      <a:headEnd type="none" w="med" len="med"/>
                      <a:tailEnd type="none" w="med" len="med"/>
                    </a:lnR>
                    <a:lnT w="6350" cap="flat" cmpd="sng" algn="ctr">
                      <a:solidFill>
                        <a:srgbClr val="D9D5D0"/>
                      </a:solidFill>
                      <a:prstDash val="solid"/>
                      <a:round/>
                      <a:headEnd type="none" w="med" len="med"/>
                      <a:tailEnd type="none" w="med" len="med"/>
                    </a:lnT>
                    <a:lnB w="6350" cap="flat" cmpd="sng" algn="ctr">
                      <a:solidFill>
                        <a:srgbClr val="D9D5D0"/>
                      </a:solidFill>
                      <a:prstDash val="solid"/>
                      <a:round/>
                      <a:headEnd type="none" w="med" len="med"/>
                      <a:tailEnd type="none" w="med" len="med"/>
                    </a:lnB>
                    <a:solidFill>
                      <a:srgbClr val="FFFFFF"/>
                    </a:solidFill>
                  </a:tcPr>
                </a:tc>
                <a:tc>
                  <a:txBody>
                    <a:bodyPr/>
                    <a:lstStyle/>
                    <a:p>
                      <a:pPr marL="0" indent="0" algn="l">
                        <a:buNone/>
                      </a:pPr>
                      <a:r>
                        <a:rPr lang="en-US" sz="1100" dirty="0">
                          <a:solidFill>
                            <a:srgbClr val="3D3B38"/>
                          </a:solidFill>
                          <a:latin typeface="Calibri" pitchFamily="34" charset="0"/>
                          <a:ea typeface="Calibri" pitchFamily="34" charset="-122"/>
                          <a:cs typeface="Calibri" pitchFamily="34" charset="-120"/>
                        </a:rPr>
                        <a:t>Written quiz</a:t>
                      </a:r>
                      <a:endParaRPr lang="en-US" sz="1100" dirty="0">
                        <a:latin typeface="Calibri" charset="0"/>
                        <a:ea typeface="Calibri" charset="0"/>
                        <a:cs typeface="Calibri" charset="0"/>
                      </a:endParaRPr>
                    </a:p>
                  </a:txBody>
                  <a:tcPr marL="109728" marR="109728" marT="27432" marB="27432" anchor="ctr">
                    <a:lnL w="6350" cap="flat" cmpd="sng" algn="ctr">
                      <a:solidFill>
                        <a:srgbClr val="D9D5D0"/>
                      </a:solidFill>
                      <a:prstDash val="solid"/>
                      <a:round/>
                      <a:headEnd type="none" w="med" len="med"/>
                      <a:tailEnd type="none" w="med" len="med"/>
                    </a:lnL>
                    <a:lnR w="6350" cap="flat" cmpd="sng" algn="ctr">
                      <a:solidFill>
                        <a:srgbClr val="D9D5D0"/>
                      </a:solidFill>
                      <a:prstDash val="solid"/>
                      <a:round/>
                      <a:headEnd type="none" w="med" len="med"/>
                      <a:tailEnd type="none" w="med" len="med"/>
                    </a:lnR>
                    <a:lnT w="6350" cap="flat" cmpd="sng" algn="ctr">
                      <a:solidFill>
                        <a:srgbClr val="D9D5D0"/>
                      </a:solidFill>
                      <a:prstDash val="solid"/>
                      <a:round/>
                      <a:headEnd type="none" w="med" len="med"/>
                      <a:tailEnd type="none" w="med" len="med"/>
                    </a:lnT>
                    <a:lnB w="6350" cap="flat" cmpd="sng" algn="ctr">
                      <a:solidFill>
                        <a:srgbClr val="D9D5D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457200">
                <a:tc>
                  <a:txBody>
                    <a:bodyPr/>
                    <a:lstStyle/>
                    <a:p>
                      <a:pPr marL="0" indent="0" algn="l">
                        <a:buNone/>
                      </a:pPr>
                      <a:r>
                        <a:rPr lang="en-US" sz="1100" dirty="0">
                          <a:solidFill>
                            <a:srgbClr val="3D3B38"/>
                          </a:solidFill>
                          <a:latin typeface="Calibri" pitchFamily="34" charset="0"/>
                          <a:ea typeface="Calibri" pitchFamily="34" charset="-122"/>
                          <a:cs typeface="Calibri" pitchFamily="34" charset="-120"/>
                        </a:rPr>
                        <a:t>Understand</a:t>
                      </a:r>
                      <a:endParaRPr lang="en-US" sz="1100" dirty="0">
                        <a:latin typeface="Calibri" charset="0"/>
                        <a:ea typeface="Calibri" charset="0"/>
                        <a:cs typeface="Calibri" charset="0"/>
                      </a:endParaRPr>
                    </a:p>
                  </a:txBody>
                  <a:tcPr marL="109728" marR="109728" marT="27432" marB="27432" anchor="ctr">
                    <a:lnL w="6350" cap="flat" cmpd="sng" algn="ctr">
                      <a:solidFill>
                        <a:srgbClr val="D9D5D0"/>
                      </a:solidFill>
                      <a:prstDash val="solid"/>
                      <a:round/>
                      <a:headEnd type="none" w="med" len="med"/>
                      <a:tailEnd type="none" w="med" len="med"/>
                    </a:lnL>
                    <a:lnR w="6350" cap="flat" cmpd="sng" algn="ctr">
                      <a:solidFill>
                        <a:srgbClr val="D9D5D0"/>
                      </a:solidFill>
                      <a:prstDash val="solid"/>
                      <a:round/>
                      <a:headEnd type="none" w="med" len="med"/>
                      <a:tailEnd type="none" w="med" len="med"/>
                    </a:lnR>
                    <a:lnT w="6350" cap="flat" cmpd="sng" algn="ctr">
                      <a:solidFill>
                        <a:srgbClr val="D9D5D0"/>
                      </a:solidFill>
                      <a:prstDash val="solid"/>
                      <a:round/>
                      <a:headEnd type="none" w="med" len="med"/>
                      <a:tailEnd type="none" w="med" len="med"/>
                    </a:lnT>
                    <a:lnB w="6350" cap="flat" cmpd="sng" algn="ctr">
                      <a:solidFill>
                        <a:srgbClr val="D9D5D0"/>
                      </a:solidFill>
                      <a:prstDash val="solid"/>
                      <a:round/>
                      <a:headEnd type="none" w="med" len="med"/>
                      <a:tailEnd type="none" w="med" len="med"/>
                    </a:lnB>
                    <a:solidFill>
                      <a:srgbClr val="F5F2EE"/>
                    </a:solidFill>
                  </a:tcPr>
                </a:tc>
                <a:tc>
                  <a:txBody>
                    <a:bodyPr/>
                    <a:lstStyle/>
                    <a:p>
                      <a:pPr marL="0" indent="0" algn="l">
                        <a:buNone/>
                      </a:pPr>
                      <a:r>
                        <a:rPr lang="en-US" sz="1100" dirty="0">
                          <a:solidFill>
                            <a:srgbClr val="3D3B38"/>
                          </a:solidFill>
                          <a:latin typeface="Calibri" pitchFamily="34" charset="0"/>
                          <a:ea typeface="Calibri" pitchFamily="34" charset="-122"/>
                          <a:cs typeface="Calibri" pitchFamily="34" charset="-120"/>
                        </a:rPr>
                        <a:t>Explain why each protocol exists</a:t>
                      </a:r>
                      <a:endParaRPr lang="en-US" sz="1100" dirty="0">
                        <a:latin typeface="Calibri" charset="0"/>
                        <a:ea typeface="Calibri" charset="0"/>
                        <a:cs typeface="Calibri" charset="0"/>
                      </a:endParaRPr>
                    </a:p>
                  </a:txBody>
                  <a:tcPr marL="109728" marR="109728" marT="27432" marB="27432" anchor="ctr">
                    <a:lnL w="6350" cap="flat" cmpd="sng" algn="ctr">
                      <a:solidFill>
                        <a:srgbClr val="D9D5D0"/>
                      </a:solidFill>
                      <a:prstDash val="solid"/>
                      <a:round/>
                      <a:headEnd type="none" w="med" len="med"/>
                      <a:tailEnd type="none" w="med" len="med"/>
                    </a:lnL>
                    <a:lnR w="6350" cap="flat" cmpd="sng" algn="ctr">
                      <a:solidFill>
                        <a:srgbClr val="D9D5D0"/>
                      </a:solidFill>
                      <a:prstDash val="solid"/>
                      <a:round/>
                      <a:headEnd type="none" w="med" len="med"/>
                      <a:tailEnd type="none" w="med" len="med"/>
                    </a:lnR>
                    <a:lnT w="6350" cap="flat" cmpd="sng" algn="ctr">
                      <a:solidFill>
                        <a:srgbClr val="D9D5D0"/>
                      </a:solidFill>
                      <a:prstDash val="solid"/>
                      <a:round/>
                      <a:headEnd type="none" w="med" len="med"/>
                      <a:tailEnd type="none" w="med" len="med"/>
                    </a:lnT>
                    <a:lnB w="6350" cap="flat" cmpd="sng" algn="ctr">
                      <a:solidFill>
                        <a:srgbClr val="D9D5D0"/>
                      </a:solidFill>
                      <a:prstDash val="solid"/>
                      <a:round/>
                      <a:headEnd type="none" w="med" len="med"/>
                      <a:tailEnd type="none" w="med" len="med"/>
                    </a:lnB>
                    <a:solidFill>
                      <a:srgbClr val="F5F2EE"/>
                    </a:solidFill>
                  </a:tcPr>
                </a:tc>
                <a:tc>
                  <a:txBody>
                    <a:bodyPr/>
                    <a:lstStyle/>
                    <a:p>
                      <a:pPr marL="0" indent="0" algn="l">
                        <a:buNone/>
                      </a:pPr>
                      <a:r>
                        <a:rPr lang="en-US" sz="1100" dirty="0">
                          <a:solidFill>
                            <a:srgbClr val="3D3B38"/>
                          </a:solidFill>
                          <a:latin typeface="Calibri" pitchFamily="34" charset="0"/>
                          <a:ea typeface="Calibri" pitchFamily="34" charset="-122"/>
                          <a:cs typeface="Calibri" pitchFamily="34" charset="-120"/>
                        </a:rPr>
                        <a:t>Group discussion</a:t>
                      </a:r>
                      <a:endParaRPr lang="en-US" sz="1100" dirty="0">
                        <a:latin typeface="Calibri" charset="0"/>
                        <a:ea typeface="Calibri" charset="0"/>
                        <a:cs typeface="Calibri" charset="0"/>
                      </a:endParaRPr>
                    </a:p>
                  </a:txBody>
                  <a:tcPr marL="109728" marR="109728" marT="27432" marB="27432" anchor="ctr">
                    <a:lnL w="6350" cap="flat" cmpd="sng" algn="ctr">
                      <a:solidFill>
                        <a:srgbClr val="D9D5D0"/>
                      </a:solidFill>
                      <a:prstDash val="solid"/>
                      <a:round/>
                      <a:headEnd type="none" w="med" len="med"/>
                      <a:tailEnd type="none" w="med" len="med"/>
                    </a:lnL>
                    <a:lnR w="6350" cap="flat" cmpd="sng" algn="ctr">
                      <a:solidFill>
                        <a:srgbClr val="D9D5D0"/>
                      </a:solidFill>
                      <a:prstDash val="solid"/>
                      <a:round/>
                      <a:headEnd type="none" w="med" len="med"/>
                      <a:tailEnd type="none" w="med" len="med"/>
                    </a:lnR>
                    <a:lnT w="6350" cap="flat" cmpd="sng" algn="ctr">
                      <a:solidFill>
                        <a:srgbClr val="D9D5D0"/>
                      </a:solidFill>
                      <a:prstDash val="solid"/>
                      <a:round/>
                      <a:headEnd type="none" w="med" len="med"/>
                      <a:tailEnd type="none" w="med" len="med"/>
                    </a:lnT>
                    <a:lnB w="6350" cap="flat" cmpd="sng" algn="ctr">
                      <a:solidFill>
                        <a:srgbClr val="D9D5D0"/>
                      </a:solidFill>
                      <a:prstDash val="solid"/>
                      <a:round/>
                      <a:headEnd type="none" w="med" len="med"/>
                      <a:tailEnd type="none" w="med" len="med"/>
                    </a:lnB>
                    <a:solidFill>
                      <a:srgbClr val="F5F2EE"/>
                    </a:solidFill>
                  </a:tcPr>
                </a:tc>
                <a:tc>
                  <a:txBody>
                    <a:bodyPr/>
                    <a:lstStyle/>
                    <a:p>
                      <a:pPr marL="0" indent="0" algn="l">
                        <a:buNone/>
                      </a:pPr>
                      <a:r>
                        <a:rPr lang="en-US" sz="1100" dirty="0">
                          <a:solidFill>
                            <a:srgbClr val="3D3B38"/>
                          </a:solidFill>
                          <a:latin typeface="Calibri" pitchFamily="34" charset="0"/>
                          <a:ea typeface="Calibri" pitchFamily="34" charset="-122"/>
                          <a:cs typeface="Calibri" pitchFamily="34" charset="-120"/>
                        </a:rPr>
                        <a:t>Short-answer test</a:t>
                      </a:r>
                      <a:endParaRPr lang="en-US" sz="1100" dirty="0">
                        <a:latin typeface="Calibri" charset="0"/>
                        <a:ea typeface="Calibri" charset="0"/>
                        <a:cs typeface="Calibri" charset="0"/>
                      </a:endParaRPr>
                    </a:p>
                  </a:txBody>
                  <a:tcPr marL="109728" marR="109728" marT="27432" marB="27432" anchor="ctr">
                    <a:lnL w="6350" cap="flat" cmpd="sng" algn="ctr">
                      <a:solidFill>
                        <a:srgbClr val="D9D5D0"/>
                      </a:solidFill>
                      <a:prstDash val="solid"/>
                      <a:round/>
                      <a:headEnd type="none" w="med" len="med"/>
                      <a:tailEnd type="none" w="med" len="med"/>
                    </a:lnL>
                    <a:lnR w="6350" cap="flat" cmpd="sng" algn="ctr">
                      <a:solidFill>
                        <a:srgbClr val="D9D5D0"/>
                      </a:solidFill>
                      <a:prstDash val="solid"/>
                      <a:round/>
                      <a:headEnd type="none" w="med" len="med"/>
                      <a:tailEnd type="none" w="med" len="med"/>
                    </a:lnR>
                    <a:lnT w="6350" cap="flat" cmpd="sng" algn="ctr">
                      <a:solidFill>
                        <a:srgbClr val="D9D5D0"/>
                      </a:solidFill>
                      <a:prstDash val="solid"/>
                      <a:round/>
                      <a:headEnd type="none" w="med" len="med"/>
                      <a:tailEnd type="none" w="med" len="med"/>
                    </a:lnT>
                    <a:lnB w="6350" cap="flat" cmpd="sng" algn="ctr">
                      <a:solidFill>
                        <a:srgbClr val="D9D5D0"/>
                      </a:solidFill>
                      <a:prstDash val="solid"/>
                      <a:round/>
                      <a:headEnd type="none" w="med" len="med"/>
                      <a:tailEnd type="none" w="med" len="med"/>
                    </a:lnB>
                    <a:solidFill>
                      <a:srgbClr val="F5F2EE"/>
                    </a:solidFill>
                  </a:tcPr>
                </a:tc>
                <a:extLst>
                  <a:ext uri="{0D108BD9-81ED-4DB2-BD59-A6C34878D82A}">
                    <a16:rowId xmlns:a16="http://schemas.microsoft.com/office/drawing/2014/main" val="10002"/>
                  </a:ext>
                </a:extLst>
              </a:tr>
              <a:tr h="457200">
                <a:tc>
                  <a:txBody>
                    <a:bodyPr/>
                    <a:lstStyle/>
                    <a:p>
                      <a:pPr marL="0" indent="0" algn="l">
                        <a:buNone/>
                      </a:pPr>
                      <a:r>
                        <a:rPr lang="en-US" sz="1100" dirty="0">
                          <a:solidFill>
                            <a:srgbClr val="3D3B38"/>
                          </a:solidFill>
                          <a:latin typeface="Calibri" pitchFamily="34" charset="0"/>
                          <a:ea typeface="Calibri" pitchFamily="34" charset="-122"/>
                          <a:cs typeface="Calibri" pitchFamily="34" charset="-120"/>
                        </a:rPr>
                        <a:t>Apply</a:t>
                      </a:r>
                      <a:endParaRPr lang="en-US" sz="1100" dirty="0">
                        <a:latin typeface="Calibri" charset="0"/>
                        <a:ea typeface="Calibri" charset="0"/>
                        <a:cs typeface="Calibri" charset="0"/>
                      </a:endParaRPr>
                    </a:p>
                  </a:txBody>
                  <a:tcPr marL="109728" marR="109728" marT="27432" marB="27432" anchor="ctr">
                    <a:lnL w="6350" cap="flat" cmpd="sng" algn="ctr">
                      <a:solidFill>
                        <a:srgbClr val="D9D5D0"/>
                      </a:solidFill>
                      <a:prstDash val="solid"/>
                      <a:round/>
                      <a:headEnd type="none" w="med" len="med"/>
                      <a:tailEnd type="none" w="med" len="med"/>
                    </a:lnL>
                    <a:lnR w="6350" cap="flat" cmpd="sng" algn="ctr">
                      <a:solidFill>
                        <a:srgbClr val="D9D5D0"/>
                      </a:solidFill>
                      <a:prstDash val="solid"/>
                      <a:round/>
                      <a:headEnd type="none" w="med" len="med"/>
                      <a:tailEnd type="none" w="med" len="med"/>
                    </a:lnR>
                    <a:lnT w="6350" cap="flat" cmpd="sng" algn="ctr">
                      <a:solidFill>
                        <a:srgbClr val="D9D5D0"/>
                      </a:solidFill>
                      <a:prstDash val="solid"/>
                      <a:round/>
                      <a:headEnd type="none" w="med" len="med"/>
                      <a:tailEnd type="none" w="med" len="med"/>
                    </a:lnT>
                    <a:lnB w="6350" cap="flat" cmpd="sng" algn="ctr">
                      <a:solidFill>
                        <a:srgbClr val="D9D5D0"/>
                      </a:solidFill>
                      <a:prstDash val="solid"/>
                      <a:round/>
                      <a:headEnd type="none" w="med" len="med"/>
                      <a:tailEnd type="none" w="med" len="med"/>
                    </a:lnB>
                    <a:solidFill>
                      <a:srgbClr val="FFFFFF"/>
                    </a:solidFill>
                  </a:tcPr>
                </a:tc>
                <a:tc>
                  <a:txBody>
                    <a:bodyPr/>
                    <a:lstStyle/>
                    <a:p>
                      <a:pPr marL="0" indent="0" algn="l">
                        <a:buNone/>
                      </a:pPr>
                      <a:r>
                        <a:rPr lang="en-US" sz="1100" dirty="0">
                          <a:solidFill>
                            <a:srgbClr val="3D3B38"/>
                          </a:solidFill>
                          <a:latin typeface="Calibri" pitchFamily="34" charset="0"/>
                          <a:ea typeface="Calibri" pitchFamily="34" charset="-122"/>
                          <a:cs typeface="Calibri" pitchFamily="34" charset="-120"/>
                        </a:rPr>
                        <a:t>Demonstrate lockout/tagout</a:t>
                      </a:r>
                      <a:endParaRPr lang="en-US" sz="1100" dirty="0">
                        <a:latin typeface="Calibri" charset="0"/>
                        <a:ea typeface="Calibri" charset="0"/>
                        <a:cs typeface="Calibri" charset="0"/>
                      </a:endParaRPr>
                    </a:p>
                  </a:txBody>
                  <a:tcPr marL="109728" marR="109728" marT="27432" marB="27432" anchor="ctr">
                    <a:lnL w="6350" cap="flat" cmpd="sng" algn="ctr">
                      <a:solidFill>
                        <a:srgbClr val="D9D5D0"/>
                      </a:solidFill>
                      <a:prstDash val="solid"/>
                      <a:round/>
                      <a:headEnd type="none" w="med" len="med"/>
                      <a:tailEnd type="none" w="med" len="med"/>
                    </a:lnL>
                    <a:lnR w="6350" cap="flat" cmpd="sng" algn="ctr">
                      <a:solidFill>
                        <a:srgbClr val="D9D5D0"/>
                      </a:solidFill>
                      <a:prstDash val="solid"/>
                      <a:round/>
                      <a:headEnd type="none" w="med" len="med"/>
                      <a:tailEnd type="none" w="med" len="med"/>
                    </a:lnR>
                    <a:lnT w="6350" cap="flat" cmpd="sng" algn="ctr">
                      <a:solidFill>
                        <a:srgbClr val="D9D5D0"/>
                      </a:solidFill>
                      <a:prstDash val="solid"/>
                      <a:round/>
                      <a:headEnd type="none" w="med" len="med"/>
                      <a:tailEnd type="none" w="med" len="med"/>
                    </a:lnT>
                    <a:lnB w="6350" cap="flat" cmpd="sng" algn="ctr">
                      <a:solidFill>
                        <a:srgbClr val="D9D5D0"/>
                      </a:solidFill>
                      <a:prstDash val="solid"/>
                      <a:round/>
                      <a:headEnd type="none" w="med" len="med"/>
                      <a:tailEnd type="none" w="med" len="med"/>
                    </a:lnB>
                    <a:solidFill>
                      <a:srgbClr val="FFFFFF"/>
                    </a:solidFill>
                  </a:tcPr>
                </a:tc>
                <a:tc>
                  <a:txBody>
                    <a:bodyPr/>
                    <a:lstStyle/>
                    <a:p>
                      <a:pPr marL="0" indent="0" algn="l">
                        <a:buNone/>
                      </a:pPr>
                      <a:r>
                        <a:rPr lang="en-US" sz="1100" dirty="0">
                          <a:solidFill>
                            <a:srgbClr val="3D3B38"/>
                          </a:solidFill>
                          <a:latin typeface="Calibri" pitchFamily="34" charset="0"/>
                          <a:ea typeface="Calibri" pitchFamily="34" charset="-122"/>
                          <a:cs typeface="Calibri" pitchFamily="34" charset="-120"/>
                        </a:rPr>
                        <a:t>Hands-on simulation</a:t>
                      </a:r>
                      <a:endParaRPr lang="en-US" sz="1100" dirty="0">
                        <a:latin typeface="Calibri" charset="0"/>
                        <a:ea typeface="Calibri" charset="0"/>
                        <a:cs typeface="Calibri" charset="0"/>
                      </a:endParaRPr>
                    </a:p>
                  </a:txBody>
                  <a:tcPr marL="109728" marR="109728" marT="27432" marB="27432" anchor="ctr">
                    <a:lnL w="6350" cap="flat" cmpd="sng" algn="ctr">
                      <a:solidFill>
                        <a:srgbClr val="D9D5D0"/>
                      </a:solidFill>
                      <a:prstDash val="solid"/>
                      <a:round/>
                      <a:headEnd type="none" w="med" len="med"/>
                      <a:tailEnd type="none" w="med" len="med"/>
                    </a:lnL>
                    <a:lnR w="6350" cap="flat" cmpd="sng" algn="ctr">
                      <a:solidFill>
                        <a:srgbClr val="D9D5D0"/>
                      </a:solidFill>
                      <a:prstDash val="solid"/>
                      <a:round/>
                      <a:headEnd type="none" w="med" len="med"/>
                      <a:tailEnd type="none" w="med" len="med"/>
                    </a:lnR>
                    <a:lnT w="6350" cap="flat" cmpd="sng" algn="ctr">
                      <a:solidFill>
                        <a:srgbClr val="D9D5D0"/>
                      </a:solidFill>
                      <a:prstDash val="solid"/>
                      <a:round/>
                      <a:headEnd type="none" w="med" len="med"/>
                      <a:tailEnd type="none" w="med" len="med"/>
                    </a:lnT>
                    <a:lnB w="6350" cap="flat" cmpd="sng" algn="ctr">
                      <a:solidFill>
                        <a:srgbClr val="D9D5D0"/>
                      </a:solidFill>
                      <a:prstDash val="solid"/>
                      <a:round/>
                      <a:headEnd type="none" w="med" len="med"/>
                      <a:tailEnd type="none" w="med" len="med"/>
                    </a:lnB>
                    <a:solidFill>
                      <a:srgbClr val="FFFFFF"/>
                    </a:solidFill>
                  </a:tcPr>
                </a:tc>
                <a:tc>
                  <a:txBody>
                    <a:bodyPr/>
                    <a:lstStyle/>
                    <a:p>
                      <a:pPr marL="0" indent="0" algn="l">
                        <a:buNone/>
                      </a:pPr>
                      <a:r>
                        <a:rPr lang="en-US" sz="1100" dirty="0">
                          <a:solidFill>
                            <a:srgbClr val="3D3B38"/>
                          </a:solidFill>
                          <a:latin typeface="Calibri" pitchFamily="34" charset="0"/>
                          <a:ea typeface="Calibri" pitchFamily="34" charset="-122"/>
                          <a:cs typeface="Calibri" pitchFamily="34" charset="-120"/>
                        </a:rPr>
                        <a:t>Observed checklist</a:t>
                      </a:r>
                      <a:endParaRPr lang="en-US" sz="1100" dirty="0">
                        <a:latin typeface="Calibri" charset="0"/>
                        <a:ea typeface="Calibri" charset="0"/>
                        <a:cs typeface="Calibri" charset="0"/>
                      </a:endParaRPr>
                    </a:p>
                  </a:txBody>
                  <a:tcPr marL="109728" marR="109728" marT="27432" marB="27432" anchor="ctr">
                    <a:lnL w="6350" cap="flat" cmpd="sng" algn="ctr">
                      <a:solidFill>
                        <a:srgbClr val="D9D5D0"/>
                      </a:solidFill>
                      <a:prstDash val="solid"/>
                      <a:round/>
                      <a:headEnd type="none" w="med" len="med"/>
                      <a:tailEnd type="none" w="med" len="med"/>
                    </a:lnL>
                    <a:lnR w="6350" cap="flat" cmpd="sng" algn="ctr">
                      <a:solidFill>
                        <a:srgbClr val="D9D5D0"/>
                      </a:solidFill>
                      <a:prstDash val="solid"/>
                      <a:round/>
                      <a:headEnd type="none" w="med" len="med"/>
                      <a:tailEnd type="none" w="med" len="med"/>
                    </a:lnR>
                    <a:lnT w="6350" cap="flat" cmpd="sng" algn="ctr">
                      <a:solidFill>
                        <a:srgbClr val="D9D5D0"/>
                      </a:solidFill>
                      <a:prstDash val="solid"/>
                      <a:round/>
                      <a:headEnd type="none" w="med" len="med"/>
                      <a:tailEnd type="none" w="med" len="med"/>
                    </a:lnT>
                    <a:lnB w="6350" cap="flat" cmpd="sng" algn="ctr">
                      <a:solidFill>
                        <a:srgbClr val="D9D5D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457200">
                <a:tc>
                  <a:txBody>
                    <a:bodyPr/>
                    <a:lstStyle/>
                    <a:p>
                      <a:pPr marL="0" indent="0" algn="l">
                        <a:buNone/>
                      </a:pPr>
                      <a:r>
                        <a:rPr lang="en-US" sz="1100" dirty="0">
                          <a:solidFill>
                            <a:srgbClr val="3D3B38"/>
                          </a:solidFill>
                          <a:latin typeface="Calibri" pitchFamily="34" charset="0"/>
                          <a:ea typeface="Calibri" pitchFamily="34" charset="-122"/>
                          <a:cs typeface="Calibri" pitchFamily="34" charset="-120"/>
                        </a:rPr>
                        <a:t>Analyze</a:t>
                      </a:r>
                      <a:endParaRPr lang="en-US" sz="1100" dirty="0">
                        <a:latin typeface="Calibri" charset="0"/>
                        <a:ea typeface="Calibri" charset="0"/>
                        <a:cs typeface="Calibri" charset="0"/>
                      </a:endParaRPr>
                    </a:p>
                  </a:txBody>
                  <a:tcPr marL="109728" marR="109728" marT="27432" marB="27432" anchor="ctr">
                    <a:lnL w="6350" cap="flat" cmpd="sng" algn="ctr">
                      <a:solidFill>
                        <a:srgbClr val="D9D5D0"/>
                      </a:solidFill>
                      <a:prstDash val="solid"/>
                      <a:round/>
                      <a:headEnd type="none" w="med" len="med"/>
                      <a:tailEnd type="none" w="med" len="med"/>
                    </a:lnL>
                    <a:lnR w="6350" cap="flat" cmpd="sng" algn="ctr">
                      <a:solidFill>
                        <a:srgbClr val="D9D5D0"/>
                      </a:solidFill>
                      <a:prstDash val="solid"/>
                      <a:round/>
                      <a:headEnd type="none" w="med" len="med"/>
                      <a:tailEnd type="none" w="med" len="med"/>
                    </a:lnR>
                    <a:lnT w="6350" cap="flat" cmpd="sng" algn="ctr">
                      <a:solidFill>
                        <a:srgbClr val="D9D5D0"/>
                      </a:solidFill>
                      <a:prstDash val="solid"/>
                      <a:round/>
                      <a:headEnd type="none" w="med" len="med"/>
                      <a:tailEnd type="none" w="med" len="med"/>
                    </a:lnT>
                    <a:lnB w="6350" cap="flat" cmpd="sng" algn="ctr">
                      <a:solidFill>
                        <a:srgbClr val="D9D5D0"/>
                      </a:solidFill>
                      <a:prstDash val="solid"/>
                      <a:round/>
                      <a:headEnd type="none" w="med" len="med"/>
                      <a:tailEnd type="none" w="med" len="med"/>
                    </a:lnB>
                    <a:solidFill>
                      <a:srgbClr val="F5F2EE"/>
                    </a:solidFill>
                  </a:tcPr>
                </a:tc>
                <a:tc>
                  <a:txBody>
                    <a:bodyPr/>
                    <a:lstStyle/>
                    <a:p>
                      <a:pPr marL="0" indent="0" algn="l">
                        <a:buNone/>
                      </a:pPr>
                      <a:r>
                        <a:rPr lang="en-US" sz="1100" dirty="0">
                          <a:solidFill>
                            <a:srgbClr val="3D3B38"/>
                          </a:solidFill>
                          <a:latin typeface="Calibri" pitchFamily="34" charset="0"/>
                          <a:ea typeface="Calibri" pitchFamily="34" charset="-122"/>
                          <a:cs typeface="Calibri" pitchFamily="34" charset="-120"/>
                        </a:rPr>
                        <a:t>Diagnose equipment failure root cause</a:t>
                      </a:r>
                      <a:endParaRPr lang="en-US" sz="1100" dirty="0">
                        <a:latin typeface="Calibri" charset="0"/>
                        <a:ea typeface="Calibri" charset="0"/>
                        <a:cs typeface="Calibri" charset="0"/>
                      </a:endParaRPr>
                    </a:p>
                  </a:txBody>
                  <a:tcPr marL="109728" marR="109728" marT="27432" marB="27432" anchor="ctr">
                    <a:lnL w="6350" cap="flat" cmpd="sng" algn="ctr">
                      <a:solidFill>
                        <a:srgbClr val="D9D5D0"/>
                      </a:solidFill>
                      <a:prstDash val="solid"/>
                      <a:round/>
                      <a:headEnd type="none" w="med" len="med"/>
                      <a:tailEnd type="none" w="med" len="med"/>
                    </a:lnL>
                    <a:lnR w="6350" cap="flat" cmpd="sng" algn="ctr">
                      <a:solidFill>
                        <a:srgbClr val="D9D5D0"/>
                      </a:solidFill>
                      <a:prstDash val="solid"/>
                      <a:round/>
                      <a:headEnd type="none" w="med" len="med"/>
                      <a:tailEnd type="none" w="med" len="med"/>
                    </a:lnR>
                    <a:lnT w="6350" cap="flat" cmpd="sng" algn="ctr">
                      <a:solidFill>
                        <a:srgbClr val="D9D5D0"/>
                      </a:solidFill>
                      <a:prstDash val="solid"/>
                      <a:round/>
                      <a:headEnd type="none" w="med" len="med"/>
                      <a:tailEnd type="none" w="med" len="med"/>
                    </a:lnT>
                    <a:lnB w="6350" cap="flat" cmpd="sng" algn="ctr">
                      <a:solidFill>
                        <a:srgbClr val="D9D5D0"/>
                      </a:solidFill>
                      <a:prstDash val="solid"/>
                      <a:round/>
                      <a:headEnd type="none" w="med" len="med"/>
                      <a:tailEnd type="none" w="med" len="med"/>
                    </a:lnB>
                    <a:solidFill>
                      <a:srgbClr val="F5F2EE"/>
                    </a:solidFill>
                  </a:tcPr>
                </a:tc>
                <a:tc>
                  <a:txBody>
                    <a:bodyPr/>
                    <a:lstStyle/>
                    <a:p>
                      <a:pPr marL="0" indent="0" algn="l">
                        <a:buNone/>
                      </a:pPr>
                      <a:r>
                        <a:rPr lang="en-US" sz="1100" dirty="0">
                          <a:solidFill>
                            <a:srgbClr val="3D3B38"/>
                          </a:solidFill>
                          <a:latin typeface="Calibri" pitchFamily="34" charset="0"/>
                          <a:ea typeface="Calibri" pitchFamily="34" charset="-122"/>
                          <a:cs typeface="Calibri" pitchFamily="34" charset="-120"/>
                        </a:rPr>
                        <a:t>Case study analysis</a:t>
                      </a:r>
                      <a:endParaRPr lang="en-US" sz="1100" dirty="0">
                        <a:latin typeface="Calibri" charset="0"/>
                        <a:ea typeface="Calibri" charset="0"/>
                        <a:cs typeface="Calibri" charset="0"/>
                      </a:endParaRPr>
                    </a:p>
                  </a:txBody>
                  <a:tcPr marL="109728" marR="109728" marT="27432" marB="27432" anchor="ctr">
                    <a:lnL w="6350" cap="flat" cmpd="sng" algn="ctr">
                      <a:solidFill>
                        <a:srgbClr val="D9D5D0"/>
                      </a:solidFill>
                      <a:prstDash val="solid"/>
                      <a:round/>
                      <a:headEnd type="none" w="med" len="med"/>
                      <a:tailEnd type="none" w="med" len="med"/>
                    </a:lnL>
                    <a:lnR w="6350" cap="flat" cmpd="sng" algn="ctr">
                      <a:solidFill>
                        <a:srgbClr val="D9D5D0"/>
                      </a:solidFill>
                      <a:prstDash val="solid"/>
                      <a:round/>
                      <a:headEnd type="none" w="med" len="med"/>
                      <a:tailEnd type="none" w="med" len="med"/>
                    </a:lnR>
                    <a:lnT w="6350" cap="flat" cmpd="sng" algn="ctr">
                      <a:solidFill>
                        <a:srgbClr val="D9D5D0"/>
                      </a:solidFill>
                      <a:prstDash val="solid"/>
                      <a:round/>
                      <a:headEnd type="none" w="med" len="med"/>
                      <a:tailEnd type="none" w="med" len="med"/>
                    </a:lnT>
                    <a:lnB w="6350" cap="flat" cmpd="sng" algn="ctr">
                      <a:solidFill>
                        <a:srgbClr val="D9D5D0"/>
                      </a:solidFill>
                      <a:prstDash val="solid"/>
                      <a:round/>
                      <a:headEnd type="none" w="med" len="med"/>
                      <a:tailEnd type="none" w="med" len="med"/>
                    </a:lnB>
                    <a:solidFill>
                      <a:srgbClr val="F5F2EE"/>
                    </a:solidFill>
                  </a:tcPr>
                </a:tc>
                <a:tc>
                  <a:txBody>
                    <a:bodyPr/>
                    <a:lstStyle/>
                    <a:p>
                      <a:pPr marL="0" indent="0" algn="l">
                        <a:buNone/>
                      </a:pPr>
                      <a:r>
                        <a:rPr lang="en-US" sz="1100" dirty="0">
                          <a:solidFill>
                            <a:srgbClr val="3D3B38"/>
                          </a:solidFill>
                          <a:latin typeface="Calibri" pitchFamily="34" charset="0"/>
                          <a:ea typeface="Calibri" pitchFamily="34" charset="-122"/>
                          <a:cs typeface="Calibri" pitchFamily="34" charset="-120"/>
                        </a:rPr>
                        <a:t>Written report</a:t>
                      </a:r>
                      <a:endParaRPr lang="en-US" sz="1100" dirty="0">
                        <a:latin typeface="Calibri" charset="0"/>
                        <a:ea typeface="Calibri" charset="0"/>
                        <a:cs typeface="Calibri" charset="0"/>
                      </a:endParaRPr>
                    </a:p>
                  </a:txBody>
                  <a:tcPr marL="109728" marR="109728" marT="27432" marB="27432" anchor="ctr">
                    <a:lnL w="6350" cap="flat" cmpd="sng" algn="ctr">
                      <a:solidFill>
                        <a:srgbClr val="D9D5D0"/>
                      </a:solidFill>
                      <a:prstDash val="solid"/>
                      <a:round/>
                      <a:headEnd type="none" w="med" len="med"/>
                      <a:tailEnd type="none" w="med" len="med"/>
                    </a:lnL>
                    <a:lnR w="6350" cap="flat" cmpd="sng" algn="ctr">
                      <a:solidFill>
                        <a:srgbClr val="D9D5D0"/>
                      </a:solidFill>
                      <a:prstDash val="solid"/>
                      <a:round/>
                      <a:headEnd type="none" w="med" len="med"/>
                      <a:tailEnd type="none" w="med" len="med"/>
                    </a:lnR>
                    <a:lnT w="6350" cap="flat" cmpd="sng" algn="ctr">
                      <a:solidFill>
                        <a:srgbClr val="D9D5D0"/>
                      </a:solidFill>
                      <a:prstDash val="solid"/>
                      <a:round/>
                      <a:headEnd type="none" w="med" len="med"/>
                      <a:tailEnd type="none" w="med" len="med"/>
                    </a:lnT>
                    <a:lnB w="6350" cap="flat" cmpd="sng" algn="ctr">
                      <a:solidFill>
                        <a:srgbClr val="D9D5D0"/>
                      </a:solidFill>
                      <a:prstDash val="solid"/>
                      <a:round/>
                      <a:headEnd type="none" w="med" len="med"/>
                      <a:tailEnd type="none" w="med" len="med"/>
                    </a:lnB>
                    <a:solidFill>
                      <a:srgbClr val="F5F2EE"/>
                    </a:solidFill>
                  </a:tcPr>
                </a:tc>
                <a:extLst>
                  <a:ext uri="{0D108BD9-81ED-4DB2-BD59-A6C34878D82A}">
                    <a16:rowId xmlns:a16="http://schemas.microsoft.com/office/drawing/2014/main" val="10004"/>
                  </a:ext>
                </a:extLst>
              </a:tr>
              <a:tr h="457200">
                <a:tc>
                  <a:txBody>
                    <a:bodyPr/>
                    <a:lstStyle/>
                    <a:p>
                      <a:pPr marL="0" indent="0" algn="l">
                        <a:buNone/>
                      </a:pPr>
                      <a:r>
                        <a:rPr lang="en-US" sz="1100" dirty="0">
                          <a:solidFill>
                            <a:srgbClr val="3D3B38"/>
                          </a:solidFill>
                          <a:latin typeface="Calibri" pitchFamily="34" charset="0"/>
                          <a:ea typeface="Calibri" pitchFamily="34" charset="-122"/>
                          <a:cs typeface="Calibri" pitchFamily="34" charset="-120"/>
                        </a:rPr>
                        <a:t>Evaluate</a:t>
                      </a:r>
                      <a:endParaRPr lang="en-US" sz="1100" dirty="0">
                        <a:latin typeface="Calibri" charset="0"/>
                        <a:ea typeface="Calibri" charset="0"/>
                        <a:cs typeface="Calibri" charset="0"/>
                      </a:endParaRPr>
                    </a:p>
                  </a:txBody>
                  <a:tcPr marL="109728" marR="109728" marT="27432" marB="27432" anchor="ctr">
                    <a:lnL w="6350" cap="flat" cmpd="sng" algn="ctr">
                      <a:solidFill>
                        <a:srgbClr val="D9D5D0"/>
                      </a:solidFill>
                      <a:prstDash val="solid"/>
                      <a:round/>
                      <a:headEnd type="none" w="med" len="med"/>
                      <a:tailEnd type="none" w="med" len="med"/>
                    </a:lnL>
                    <a:lnR w="6350" cap="flat" cmpd="sng" algn="ctr">
                      <a:solidFill>
                        <a:srgbClr val="D9D5D0"/>
                      </a:solidFill>
                      <a:prstDash val="solid"/>
                      <a:round/>
                      <a:headEnd type="none" w="med" len="med"/>
                      <a:tailEnd type="none" w="med" len="med"/>
                    </a:lnR>
                    <a:lnT w="6350" cap="flat" cmpd="sng" algn="ctr">
                      <a:solidFill>
                        <a:srgbClr val="D9D5D0"/>
                      </a:solidFill>
                      <a:prstDash val="solid"/>
                      <a:round/>
                      <a:headEnd type="none" w="med" len="med"/>
                      <a:tailEnd type="none" w="med" len="med"/>
                    </a:lnT>
                    <a:lnB w="6350" cap="flat" cmpd="sng" algn="ctr">
                      <a:solidFill>
                        <a:srgbClr val="D9D5D0"/>
                      </a:solidFill>
                      <a:prstDash val="solid"/>
                      <a:round/>
                      <a:headEnd type="none" w="med" len="med"/>
                      <a:tailEnd type="none" w="med" len="med"/>
                    </a:lnB>
                    <a:solidFill>
                      <a:srgbClr val="FFFFFF"/>
                    </a:solidFill>
                  </a:tcPr>
                </a:tc>
                <a:tc>
                  <a:txBody>
                    <a:bodyPr/>
                    <a:lstStyle/>
                    <a:p>
                      <a:pPr marL="0" indent="0" algn="l">
                        <a:buNone/>
                      </a:pPr>
                      <a:r>
                        <a:rPr lang="en-US" sz="1100" dirty="0">
                          <a:solidFill>
                            <a:srgbClr val="3D3B38"/>
                          </a:solidFill>
                          <a:latin typeface="Calibri" pitchFamily="34" charset="0"/>
                          <a:ea typeface="Calibri" pitchFamily="34" charset="-122"/>
                          <a:cs typeface="Calibri" pitchFamily="34" charset="-120"/>
                        </a:rPr>
                        <a:t>Recommend process improvements</a:t>
                      </a:r>
                      <a:endParaRPr lang="en-US" sz="1100" dirty="0">
                        <a:latin typeface="Calibri" charset="0"/>
                        <a:ea typeface="Calibri" charset="0"/>
                        <a:cs typeface="Calibri" charset="0"/>
                      </a:endParaRPr>
                    </a:p>
                  </a:txBody>
                  <a:tcPr marL="109728" marR="109728" marT="27432" marB="27432" anchor="ctr">
                    <a:lnL w="6350" cap="flat" cmpd="sng" algn="ctr">
                      <a:solidFill>
                        <a:srgbClr val="D9D5D0"/>
                      </a:solidFill>
                      <a:prstDash val="solid"/>
                      <a:round/>
                      <a:headEnd type="none" w="med" len="med"/>
                      <a:tailEnd type="none" w="med" len="med"/>
                    </a:lnL>
                    <a:lnR w="6350" cap="flat" cmpd="sng" algn="ctr">
                      <a:solidFill>
                        <a:srgbClr val="D9D5D0"/>
                      </a:solidFill>
                      <a:prstDash val="solid"/>
                      <a:round/>
                      <a:headEnd type="none" w="med" len="med"/>
                      <a:tailEnd type="none" w="med" len="med"/>
                    </a:lnR>
                    <a:lnT w="6350" cap="flat" cmpd="sng" algn="ctr">
                      <a:solidFill>
                        <a:srgbClr val="D9D5D0"/>
                      </a:solidFill>
                      <a:prstDash val="solid"/>
                      <a:round/>
                      <a:headEnd type="none" w="med" len="med"/>
                      <a:tailEnd type="none" w="med" len="med"/>
                    </a:lnT>
                    <a:lnB w="6350" cap="flat" cmpd="sng" algn="ctr">
                      <a:solidFill>
                        <a:srgbClr val="D9D5D0"/>
                      </a:solidFill>
                      <a:prstDash val="solid"/>
                      <a:round/>
                      <a:headEnd type="none" w="med" len="med"/>
                      <a:tailEnd type="none" w="med" len="med"/>
                    </a:lnB>
                    <a:solidFill>
                      <a:srgbClr val="FFFFFF"/>
                    </a:solidFill>
                  </a:tcPr>
                </a:tc>
                <a:tc>
                  <a:txBody>
                    <a:bodyPr/>
                    <a:lstStyle/>
                    <a:p>
                      <a:pPr marL="0" indent="0" algn="l">
                        <a:buNone/>
                      </a:pPr>
                      <a:r>
                        <a:rPr lang="en-US" sz="1100" dirty="0">
                          <a:solidFill>
                            <a:srgbClr val="3D3B38"/>
                          </a:solidFill>
                          <a:latin typeface="Calibri" pitchFamily="34" charset="0"/>
                          <a:ea typeface="Calibri" pitchFamily="34" charset="-122"/>
                          <a:cs typeface="Calibri" pitchFamily="34" charset="-120"/>
                        </a:rPr>
                        <a:t>Group critique exercise</a:t>
                      </a:r>
                      <a:endParaRPr lang="en-US" sz="1100" dirty="0">
                        <a:latin typeface="Calibri" charset="0"/>
                        <a:ea typeface="Calibri" charset="0"/>
                        <a:cs typeface="Calibri" charset="0"/>
                      </a:endParaRPr>
                    </a:p>
                  </a:txBody>
                  <a:tcPr marL="109728" marR="109728" marT="27432" marB="27432" anchor="ctr">
                    <a:lnL w="6350" cap="flat" cmpd="sng" algn="ctr">
                      <a:solidFill>
                        <a:srgbClr val="D9D5D0"/>
                      </a:solidFill>
                      <a:prstDash val="solid"/>
                      <a:round/>
                      <a:headEnd type="none" w="med" len="med"/>
                      <a:tailEnd type="none" w="med" len="med"/>
                    </a:lnL>
                    <a:lnR w="6350" cap="flat" cmpd="sng" algn="ctr">
                      <a:solidFill>
                        <a:srgbClr val="D9D5D0"/>
                      </a:solidFill>
                      <a:prstDash val="solid"/>
                      <a:round/>
                      <a:headEnd type="none" w="med" len="med"/>
                      <a:tailEnd type="none" w="med" len="med"/>
                    </a:lnR>
                    <a:lnT w="6350" cap="flat" cmpd="sng" algn="ctr">
                      <a:solidFill>
                        <a:srgbClr val="D9D5D0"/>
                      </a:solidFill>
                      <a:prstDash val="solid"/>
                      <a:round/>
                      <a:headEnd type="none" w="med" len="med"/>
                      <a:tailEnd type="none" w="med" len="med"/>
                    </a:lnT>
                    <a:lnB w="6350" cap="flat" cmpd="sng" algn="ctr">
                      <a:solidFill>
                        <a:srgbClr val="D9D5D0"/>
                      </a:solidFill>
                      <a:prstDash val="solid"/>
                      <a:round/>
                      <a:headEnd type="none" w="med" len="med"/>
                      <a:tailEnd type="none" w="med" len="med"/>
                    </a:lnB>
                    <a:solidFill>
                      <a:srgbClr val="FFFFFF"/>
                    </a:solidFill>
                  </a:tcPr>
                </a:tc>
                <a:tc>
                  <a:txBody>
                    <a:bodyPr/>
                    <a:lstStyle/>
                    <a:p>
                      <a:pPr marL="0" indent="0" algn="l">
                        <a:buNone/>
                      </a:pPr>
                      <a:r>
                        <a:rPr lang="en-US" sz="1100" dirty="0">
                          <a:solidFill>
                            <a:srgbClr val="3D3B38"/>
                          </a:solidFill>
                          <a:latin typeface="Calibri" pitchFamily="34" charset="0"/>
                          <a:ea typeface="Calibri" pitchFamily="34" charset="-122"/>
                          <a:cs typeface="Calibri" pitchFamily="34" charset="-120"/>
                        </a:rPr>
                        <a:t>Peer-reviewed proposal</a:t>
                      </a:r>
                      <a:endParaRPr lang="en-US" sz="1100" dirty="0">
                        <a:latin typeface="Calibri" charset="0"/>
                        <a:ea typeface="Calibri" charset="0"/>
                        <a:cs typeface="Calibri" charset="0"/>
                      </a:endParaRPr>
                    </a:p>
                  </a:txBody>
                  <a:tcPr marL="109728" marR="109728" marT="27432" marB="27432" anchor="ctr">
                    <a:lnL w="6350" cap="flat" cmpd="sng" algn="ctr">
                      <a:solidFill>
                        <a:srgbClr val="D9D5D0"/>
                      </a:solidFill>
                      <a:prstDash val="solid"/>
                      <a:round/>
                      <a:headEnd type="none" w="med" len="med"/>
                      <a:tailEnd type="none" w="med" len="med"/>
                    </a:lnL>
                    <a:lnR w="6350" cap="flat" cmpd="sng" algn="ctr">
                      <a:solidFill>
                        <a:srgbClr val="D9D5D0"/>
                      </a:solidFill>
                      <a:prstDash val="solid"/>
                      <a:round/>
                      <a:headEnd type="none" w="med" len="med"/>
                      <a:tailEnd type="none" w="med" len="med"/>
                    </a:lnR>
                    <a:lnT w="6350" cap="flat" cmpd="sng" algn="ctr">
                      <a:solidFill>
                        <a:srgbClr val="D9D5D0"/>
                      </a:solidFill>
                      <a:prstDash val="solid"/>
                      <a:round/>
                      <a:headEnd type="none" w="med" len="med"/>
                      <a:tailEnd type="none" w="med" len="med"/>
                    </a:lnT>
                    <a:lnB w="6350" cap="flat" cmpd="sng" algn="ctr">
                      <a:solidFill>
                        <a:srgbClr val="D9D5D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457200">
                <a:tc>
                  <a:txBody>
                    <a:bodyPr/>
                    <a:lstStyle/>
                    <a:p>
                      <a:pPr marL="0" indent="0" algn="l">
                        <a:buNone/>
                      </a:pPr>
                      <a:r>
                        <a:rPr lang="en-US" sz="1100" dirty="0">
                          <a:solidFill>
                            <a:srgbClr val="3D3B38"/>
                          </a:solidFill>
                          <a:latin typeface="Calibri" pitchFamily="34" charset="0"/>
                          <a:ea typeface="Calibri" pitchFamily="34" charset="-122"/>
                          <a:cs typeface="Calibri" pitchFamily="34" charset="-120"/>
                        </a:rPr>
                        <a:t>Create</a:t>
                      </a:r>
                      <a:endParaRPr lang="en-US" sz="1100" dirty="0">
                        <a:latin typeface="Calibri" charset="0"/>
                        <a:ea typeface="Calibri" charset="0"/>
                        <a:cs typeface="Calibri" charset="0"/>
                      </a:endParaRPr>
                    </a:p>
                  </a:txBody>
                  <a:tcPr marL="109728" marR="109728" marT="27432" marB="27432" anchor="ctr">
                    <a:lnL w="6350" cap="flat" cmpd="sng" algn="ctr">
                      <a:solidFill>
                        <a:srgbClr val="D9D5D0"/>
                      </a:solidFill>
                      <a:prstDash val="solid"/>
                      <a:round/>
                      <a:headEnd type="none" w="med" len="med"/>
                      <a:tailEnd type="none" w="med" len="med"/>
                    </a:lnL>
                    <a:lnR w="6350" cap="flat" cmpd="sng" algn="ctr">
                      <a:solidFill>
                        <a:srgbClr val="D9D5D0"/>
                      </a:solidFill>
                      <a:prstDash val="solid"/>
                      <a:round/>
                      <a:headEnd type="none" w="med" len="med"/>
                      <a:tailEnd type="none" w="med" len="med"/>
                    </a:lnR>
                    <a:lnT w="6350" cap="flat" cmpd="sng" algn="ctr">
                      <a:solidFill>
                        <a:srgbClr val="D9D5D0"/>
                      </a:solidFill>
                      <a:prstDash val="solid"/>
                      <a:round/>
                      <a:headEnd type="none" w="med" len="med"/>
                      <a:tailEnd type="none" w="med" len="med"/>
                    </a:lnT>
                    <a:lnB w="6350" cap="flat" cmpd="sng" algn="ctr">
                      <a:solidFill>
                        <a:srgbClr val="D9D5D0"/>
                      </a:solidFill>
                      <a:prstDash val="solid"/>
                      <a:round/>
                      <a:headEnd type="none" w="med" len="med"/>
                      <a:tailEnd type="none" w="med" len="med"/>
                    </a:lnB>
                    <a:solidFill>
                      <a:srgbClr val="F5F2EE"/>
                    </a:solidFill>
                  </a:tcPr>
                </a:tc>
                <a:tc>
                  <a:txBody>
                    <a:bodyPr/>
                    <a:lstStyle/>
                    <a:p>
                      <a:pPr marL="0" indent="0" algn="l">
                        <a:buNone/>
                      </a:pPr>
                      <a:r>
                        <a:rPr lang="en-US" sz="1100" dirty="0">
                          <a:solidFill>
                            <a:srgbClr val="3D3B38"/>
                          </a:solidFill>
                          <a:latin typeface="Calibri" pitchFamily="34" charset="0"/>
                          <a:ea typeface="Calibri" pitchFamily="34" charset="-122"/>
                          <a:cs typeface="Calibri" pitchFamily="34" charset="-120"/>
                        </a:rPr>
                        <a:t>Design a new onboarding workflow</a:t>
                      </a:r>
                      <a:endParaRPr lang="en-US" sz="1100" dirty="0">
                        <a:latin typeface="Calibri" charset="0"/>
                        <a:ea typeface="Calibri" charset="0"/>
                        <a:cs typeface="Calibri" charset="0"/>
                      </a:endParaRPr>
                    </a:p>
                  </a:txBody>
                  <a:tcPr marL="109728" marR="109728" marT="27432" marB="27432" anchor="ctr">
                    <a:lnL w="6350" cap="flat" cmpd="sng" algn="ctr">
                      <a:solidFill>
                        <a:srgbClr val="D9D5D0"/>
                      </a:solidFill>
                      <a:prstDash val="solid"/>
                      <a:round/>
                      <a:headEnd type="none" w="med" len="med"/>
                      <a:tailEnd type="none" w="med" len="med"/>
                    </a:lnL>
                    <a:lnR w="6350" cap="flat" cmpd="sng" algn="ctr">
                      <a:solidFill>
                        <a:srgbClr val="D9D5D0"/>
                      </a:solidFill>
                      <a:prstDash val="solid"/>
                      <a:round/>
                      <a:headEnd type="none" w="med" len="med"/>
                      <a:tailEnd type="none" w="med" len="med"/>
                    </a:lnR>
                    <a:lnT w="6350" cap="flat" cmpd="sng" algn="ctr">
                      <a:solidFill>
                        <a:srgbClr val="D9D5D0"/>
                      </a:solidFill>
                      <a:prstDash val="solid"/>
                      <a:round/>
                      <a:headEnd type="none" w="med" len="med"/>
                      <a:tailEnd type="none" w="med" len="med"/>
                    </a:lnT>
                    <a:lnB w="6350" cap="flat" cmpd="sng" algn="ctr">
                      <a:solidFill>
                        <a:srgbClr val="D9D5D0"/>
                      </a:solidFill>
                      <a:prstDash val="solid"/>
                      <a:round/>
                      <a:headEnd type="none" w="med" len="med"/>
                      <a:tailEnd type="none" w="med" len="med"/>
                    </a:lnB>
                    <a:solidFill>
                      <a:srgbClr val="F5F2EE"/>
                    </a:solidFill>
                  </a:tcPr>
                </a:tc>
                <a:tc>
                  <a:txBody>
                    <a:bodyPr/>
                    <a:lstStyle/>
                    <a:p>
                      <a:pPr marL="0" indent="0" algn="l">
                        <a:buNone/>
                      </a:pPr>
                      <a:r>
                        <a:rPr lang="en-US" sz="1100" dirty="0">
                          <a:solidFill>
                            <a:srgbClr val="3D3B38"/>
                          </a:solidFill>
                          <a:latin typeface="Calibri" pitchFamily="34" charset="0"/>
                          <a:ea typeface="Calibri" pitchFamily="34" charset="-122"/>
                          <a:cs typeface="Calibri" pitchFamily="34" charset="-120"/>
                        </a:rPr>
                        <a:t>Project-based learning</a:t>
                      </a:r>
                      <a:endParaRPr lang="en-US" sz="1100" dirty="0">
                        <a:latin typeface="Calibri" charset="0"/>
                        <a:ea typeface="Calibri" charset="0"/>
                        <a:cs typeface="Calibri" charset="0"/>
                      </a:endParaRPr>
                    </a:p>
                  </a:txBody>
                  <a:tcPr marL="109728" marR="109728" marT="27432" marB="27432" anchor="ctr">
                    <a:lnL w="6350" cap="flat" cmpd="sng" algn="ctr">
                      <a:solidFill>
                        <a:srgbClr val="D9D5D0"/>
                      </a:solidFill>
                      <a:prstDash val="solid"/>
                      <a:round/>
                      <a:headEnd type="none" w="med" len="med"/>
                      <a:tailEnd type="none" w="med" len="med"/>
                    </a:lnL>
                    <a:lnR w="6350" cap="flat" cmpd="sng" algn="ctr">
                      <a:solidFill>
                        <a:srgbClr val="D9D5D0"/>
                      </a:solidFill>
                      <a:prstDash val="solid"/>
                      <a:round/>
                      <a:headEnd type="none" w="med" len="med"/>
                      <a:tailEnd type="none" w="med" len="med"/>
                    </a:lnR>
                    <a:lnT w="6350" cap="flat" cmpd="sng" algn="ctr">
                      <a:solidFill>
                        <a:srgbClr val="D9D5D0"/>
                      </a:solidFill>
                      <a:prstDash val="solid"/>
                      <a:round/>
                      <a:headEnd type="none" w="med" len="med"/>
                      <a:tailEnd type="none" w="med" len="med"/>
                    </a:lnT>
                    <a:lnB w="6350" cap="flat" cmpd="sng" algn="ctr">
                      <a:solidFill>
                        <a:srgbClr val="D9D5D0"/>
                      </a:solidFill>
                      <a:prstDash val="solid"/>
                      <a:round/>
                      <a:headEnd type="none" w="med" len="med"/>
                      <a:tailEnd type="none" w="med" len="med"/>
                    </a:lnB>
                    <a:solidFill>
                      <a:srgbClr val="F5F2EE"/>
                    </a:solidFill>
                  </a:tcPr>
                </a:tc>
                <a:tc>
                  <a:txBody>
                    <a:bodyPr/>
                    <a:lstStyle/>
                    <a:p>
                      <a:pPr marL="0" indent="0" algn="l">
                        <a:buNone/>
                      </a:pPr>
                      <a:r>
                        <a:rPr lang="en-US" sz="1100" dirty="0">
                          <a:solidFill>
                            <a:srgbClr val="3D3B38"/>
                          </a:solidFill>
                          <a:latin typeface="Calibri" pitchFamily="34" charset="0"/>
                          <a:ea typeface="Calibri" pitchFamily="34" charset="-122"/>
                          <a:cs typeface="Calibri" pitchFamily="34" charset="-120"/>
                        </a:rPr>
                        <a:t>Deliverable + presentation</a:t>
                      </a:r>
                      <a:endParaRPr lang="en-US" sz="1100" dirty="0">
                        <a:latin typeface="Calibri" charset="0"/>
                        <a:ea typeface="Calibri" charset="0"/>
                        <a:cs typeface="Calibri" charset="0"/>
                      </a:endParaRPr>
                    </a:p>
                  </a:txBody>
                  <a:tcPr marL="109728" marR="109728" marT="27432" marB="27432" anchor="ctr">
                    <a:lnL w="6350" cap="flat" cmpd="sng" algn="ctr">
                      <a:solidFill>
                        <a:srgbClr val="D9D5D0"/>
                      </a:solidFill>
                      <a:prstDash val="solid"/>
                      <a:round/>
                      <a:headEnd type="none" w="med" len="med"/>
                      <a:tailEnd type="none" w="med" len="med"/>
                    </a:lnL>
                    <a:lnR w="6350" cap="flat" cmpd="sng" algn="ctr">
                      <a:solidFill>
                        <a:srgbClr val="D9D5D0"/>
                      </a:solidFill>
                      <a:prstDash val="solid"/>
                      <a:round/>
                      <a:headEnd type="none" w="med" len="med"/>
                      <a:tailEnd type="none" w="med" len="med"/>
                    </a:lnR>
                    <a:lnT w="6350" cap="flat" cmpd="sng" algn="ctr">
                      <a:solidFill>
                        <a:srgbClr val="D9D5D0"/>
                      </a:solidFill>
                      <a:prstDash val="solid"/>
                      <a:round/>
                      <a:headEnd type="none" w="med" len="med"/>
                      <a:tailEnd type="none" w="med" len="med"/>
                    </a:lnT>
                    <a:lnB w="6350" cap="flat" cmpd="sng" algn="ctr">
                      <a:solidFill>
                        <a:srgbClr val="D9D5D0"/>
                      </a:solidFill>
                      <a:prstDash val="solid"/>
                      <a:round/>
                      <a:headEnd type="none" w="med" len="med"/>
                      <a:tailEnd type="none" w="med" len="med"/>
                    </a:lnB>
                    <a:solidFill>
                      <a:srgbClr val="F5F2EE"/>
                    </a:solid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5F2EE"/>
        </a:solidFill>
        <a:effectLst/>
      </p:bgPr>
    </p:bg>
    <p:spTree>
      <p:nvGrpSpPr>
        <p:cNvPr id="1" name=""/>
        <p:cNvGrpSpPr/>
        <p:nvPr/>
      </p:nvGrpSpPr>
      <p:grpSpPr>
        <a:xfrm>
          <a:off x="0" y="0"/>
          <a:ext cx="0" cy="0"/>
          <a:chOff x="0" y="0"/>
          <a:chExt cx="0" cy="0"/>
        </a:xfrm>
      </p:grpSpPr>
      <p:sp>
        <p:nvSpPr>
          <p:cNvPr id="2" name="Text 0"/>
          <p:cNvSpPr/>
          <p:nvPr/>
        </p:nvSpPr>
        <p:spPr>
          <a:xfrm>
            <a:off x="731520" y="365760"/>
            <a:ext cx="7680960" cy="640080"/>
          </a:xfrm>
          <a:prstGeom prst="rect">
            <a:avLst/>
          </a:prstGeom>
          <a:noFill/>
          <a:ln/>
        </p:spPr>
        <p:txBody>
          <a:bodyPr wrap="square" lIns="0" tIns="0" rIns="0" bIns="0" rtlCol="0" anchor="ctr"/>
          <a:lstStyle/>
          <a:p>
            <a:pPr marL="0" indent="0" algn="l">
              <a:buNone/>
            </a:pPr>
            <a:r>
              <a:rPr lang="en-US" sz="3200" b="1" dirty="0">
                <a:solidFill>
                  <a:srgbClr val="3D3B38"/>
                </a:solidFill>
                <a:latin typeface="Georgia" pitchFamily="34" charset="0"/>
                <a:ea typeface="Georgia" pitchFamily="34" charset="-122"/>
                <a:cs typeface="Georgia" pitchFamily="34" charset="-120"/>
              </a:rPr>
              <a:t>Quick-Start Checklist</a:t>
            </a:r>
            <a:endParaRPr lang="en-US" sz="3200" dirty="0"/>
          </a:p>
        </p:txBody>
      </p:sp>
      <p:sp>
        <p:nvSpPr>
          <p:cNvPr id="3" name="Text 1"/>
          <p:cNvSpPr/>
          <p:nvPr/>
        </p:nvSpPr>
        <p:spPr>
          <a:xfrm>
            <a:off x="731520" y="960120"/>
            <a:ext cx="7680960" cy="365760"/>
          </a:xfrm>
          <a:prstGeom prst="rect">
            <a:avLst/>
          </a:prstGeom>
          <a:noFill/>
          <a:ln/>
        </p:spPr>
        <p:txBody>
          <a:bodyPr wrap="square" lIns="0" tIns="0" rIns="0" bIns="0" rtlCol="0" anchor="ctr"/>
          <a:lstStyle/>
          <a:p>
            <a:pPr marL="0" indent="0" algn="l">
              <a:buNone/>
            </a:pPr>
            <a:r>
              <a:rPr lang="en-US" sz="1400" dirty="0">
                <a:solidFill>
                  <a:srgbClr val="7A746C"/>
                </a:solidFill>
                <a:latin typeface="Calibri" pitchFamily="34" charset="0"/>
                <a:ea typeface="Calibri" pitchFamily="34" charset="-122"/>
                <a:cs typeface="Calibri" pitchFamily="34" charset="-120"/>
              </a:rPr>
              <a:t>Run through these checks before finalizing any learning objective.</a:t>
            </a:r>
            <a:endParaRPr lang="en-US" sz="1400" dirty="0"/>
          </a:p>
        </p:txBody>
      </p:sp>
      <p:pic>
        <p:nvPicPr>
          <p:cNvPr id="4" name="Image 0" descr="preencoded.png"/>
          <p:cNvPicPr>
            <a:picLocks noChangeAspect="1"/>
          </p:cNvPicPr>
          <p:nvPr/>
        </p:nvPicPr>
        <p:blipFill>
          <a:blip r:embed="rId3"/>
          <a:stretch>
            <a:fillRect/>
          </a:stretch>
        </p:blipFill>
        <p:spPr>
          <a:xfrm>
            <a:off x="914400" y="1618488"/>
            <a:ext cx="292608" cy="292608"/>
          </a:xfrm>
          <a:prstGeom prst="rect">
            <a:avLst/>
          </a:prstGeom>
        </p:spPr>
      </p:pic>
      <p:sp>
        <p:nvSpPr>
          <p:cNvPr id="5" name="Text 2"/>
          <p:cNvSpPr/>
          <p:nvPr/>
        </p:nvSpPr>
        <p:spPr>
          <a:xfrm>
            <a:off x="1371600" y="1554480"/>
            <a:ext cx="6858000" cy="438912"/>
          </a:xfrm>
          <a:prstGeom prst="rect">
            <a:avLst/>
          </a:prstGeom>
          <a:noFill/>
          <a:ln/>
        </p:spPr>
        <p:txBody>
          <a:bodyPr wrap="square" lIns="0" tIns="0" rIns="0" bIns="0" rtlCol="0" anchor="ctr"/>
          <a:lstStyle/>
          <a:p>
            <a:pPr marL="0" indent="0" algn="l">
              <a:buNone/>
            </a:pPr>
            <a:r>
              <a:rPr lang="en-US" sz="1350" dirty="0">
                <a:solidFill>
                  <a:srgbClr val="3D3B38"/>
                </a:solidFill>
                <a:latin typeface="Calibri" pitchFamily="34" charset="0"/>
                <a:ea typeface="Calibri" pitchFamily="34" charset="-122"/>
                <a:cs typeface="Calibri" pitchFamily="34" charset="-120"/>
              </a:rPr>
              <a:t>Does the objective start with a measurable action verb?</a:t>
            </a:r>
            <a:endParaRPr lang="en-US" sz="1350" dirty="0"/>
          </a:p>
        </p:txBody>
      </p:sp>
      <p:pic>
        <p:nvPicPr>
          <p:cNvPr id="6" name="Image 1" descr="preencoded.png"/>
          <p:cNvPicPr>
            <a:picLocks noChangeAspect="1"/>
          </p:cNvPicPr>
          <p:nvPr/>
        </p:nvPicPr>
        <p:blipFill>
          <a:blip r:embed="rId3"/>
          <a:stretch>
            <a:fillRect/>
          </a:stretch>
        </p:blipFill>
        <p:spPr>
          <a:xfrm>
            <a:off x="914400" y="2093976"/>
            <a:ext cx="292608" cy="292608"/>
          </a:xfrm>
          <a:prstGeom prst="rect">
            <a:avLst/>
          </a:prstGeom>
        </p:spPr>
      </p:pic>
      <p:sp>
        <p:nvSpPr>
          <p:cNvPr id="7" name="Text 3"/>
          <p:cNvSpPr/>
          <p:nvPr/>
        </p:nvSpPr>
        <p:spPr>
          <a:xfrm>
            <a:off x="1371600" y="2029968"/>
            <a:ext cx="6858000" cy="438912"/>
          </a:xfrm>
          <a:prstGeom prst="rect">
            <a:avLst/>
          </a:prstGeom>
          <a:noFill/>
          <a:ln/>
        </p:spPr>
        <p:txBody>
          <a:bodyPr wrap="square" lIns="0" tIns="0" rIns="0" bIns="0" rtlCol="0" anchor="ctr"/>
          <a:lstStyle/>
          <a:p>
            <a:pPr marL="0" indent="0" algn="l">
              <a:buNone/>
            </a:pPr>
            <a:r>
              <a:rPr lang="en-US" sz="1350" dirty="0">
                <a:solidFill>
                  <a:srgbClr val="3D3B38"/>
                </a:solidFill>
                <a:latin typeface="Calibri" pitchFamily="34" charset="0"/>
                <a:ea typeface="Calibri" pitchFamily="34" charset="-122"/>
                <a:cs typeface="Calibri" pitchFamily="34" charset="-120"/>
              </a:rPr>
              <a:t>Is the audience clearly identified?</a:t>
            </a:r>
            <a:endParaRPr lang="en-US" sz="1350" dirty="0"/>
          </a:p>
        </p:txBody>
      </p:sp>
      <p:pic>
        <p:nvPicPr>
          <p:cNvPr id="8" name="Image 2" descr="preencoded.png"/>
          <p:cNvPicPr>
            <a:picLocks noChangeAspect="1"/>
          </p:cNvPicPr>
          <p:nvPr/>
        </p:nvPicPr>
        <p:blipFill>
          <a:blip r:embed="rId3"/>
          <a:stretch>
            <a:fillRect/>
          </a:stretch>
        </p:blipFill>
        <p:spPr>
          <a:xfrm>
            <a:off x="914400" y="2569464"/>
            <a:ext cx="292608" cy="292608"/>
          </a:xfrm>
          <a:prstGeom prst="rect">
            <a:avLst/>
          </a:prstGeom>
        </p:spPr>
      </p:pic>
      <p:sp>
        <p:nvSpPr>
          <p:cNvPr id="9" name="Text 4"/>
          <p:cNvSpPr/>
          <p:nvPr/>
        </p:nvSpPr>
        <p:spPr>
          <a:xfrm>
            <a:off x="1371600" y="2505456"/>
            <a:ext cx="6858000" cy="438912"/>
          </a:xfrm>
          <a:prstGeom prst="rect">
            <a:avLst/>
          </a:prstGeom>
          <a:noFill/>
          <a:ln/>
        </p:spPr>
        <p:txBody>
          <a:bodyPr wrap="square" lIns="0" tIns="0" rIns="0" bIns="0" rtlCol="0" anchor="ctr"/>
          <a:lstStyle/>
          <a:p>
            <a:pPr marL="0" indent="0" algn="l">
              <a:buNone/>
            </a:pPr>
            <a:r>
              <a:rPr lang="en-US" sz="1350" dirty="0">
                <a:solidFill>
                  <a:srgbClr val="3D3B38"/>
                </a:solidFill>
                <a:latin typeface="Calibri" pitchFamily="34" charset="0"/>
                <a:ea typeface="Calibri" pitchFamily="34" charset="-122"/>
                <a:cs typeface="Calibri" pitchFamily="34" charset="-120"/>
              </a:rPr>
              <a:t>Are conditions or context specified?</a:t>
            </a:r>
            <a:endParaRPr lang="en-US" sz="1350" dirty="0"/>
          </a:p>
        </p:txBody>
      </p:sp>
      <p:pic>
        <p:nvPicPr>
          <p:cNvPr id="10" name="Image 3" descr="preencoded.png"/>
          <p:cNvPicPr>
            <a:picLocks noChangeAspect="1"/>
          </p:cNvPicPr>
          <p:nvPr/>
        </p:nvPicPr>
        <p:blipFill>
          <a:blip r:embed="rId3"/>
          <a:stretch>
            <a:fillRect/>
          </a:stretch>
        </p:blipFill>
        <p:spPr>
          <a:xfrm>
            <a:off x="914400" y="3044952"/>
            <a:ext cx="292608" cy="292608"/>
          </a:xfrm>
          <a:prstGeom prst="rect">
            <a:avLst/>
          </a:prstGeom>
        </p:spPr>
      </p:pic>
      <p:sp>
        <p:nvSpPr>
          <p:cNvPr id="11" name="Text 5"/>
          <p:cNvSpPr/>
          <p:nvPr/>
        </p:nvSpPr>
        <p:spPr>
          <a:xfrm>
            <a:off x="1371600" y="2980944"/>
            <a:ext cx="6858000" cy="438912"/>
          </a:xfrm>
          <a:prstGeom prst="rect">
            <a:avLst/>
          </a:prstGeom>
          <a:noFill/>
          <a:ln/>
        </p:spPr>
        <p:txBody>
          <a:bodyPr wrap="square" lIns="0" tIns="0" rIns="0" bIns="0" rtlCol="0" anchor="ctr"/>
          <a:lstStyle/>
          <a:p>
            <a:pPr marL="0" indent="0" algn="l">
              <a:buNone/>
            </a:pPr>
            <a:r>
              <a:rPr lang="en-US" sz="1350" dirty="0">
                <a:solidFill>
                  <a:srgbClr val="3D3B38"/>
                </a:solidFill>
                <a:latin typeface="Calibri" pitchFamily="34" charset="0"/>
                <a:ea typeface="Calibri" pitchFamily="34" charset="-122"/>
                <a:cs typeface="Calibri" pitchFamily="34" charset="-120"/>
              </a:rPr>
              <a:t>Is there a degree or standard of acceptable performance?</a:t>
            </a:r>
            <a:endParaRPr lang="en-US" sz="1350" dirty="0"/>
          </a:p>
        </p:txBody>
      </p:sp>
      <p:pic>
        <p:nvPicPr>
          <p:cNvPr id="12" name="Image 4" descr="preencoded.png"/>
          <p:cNvPicPr>
            <a:picLocks noChangeAspect="1"/>
          </p:cNvPicPr>
          <p:nvPr/>
        </p:nvPicPr>
        <p:blipFill>
          <a:blip r:embed="rId3"/>
          <a:stretch>
            <a:fillRect/>
          </a:stretch>
        </p:blipFill>
        <p:spPr>
          <a:xfrm>
            <a:off x="914400" y="3520440"/>
            <a:ext cx="292608" cy="292608"/>
          </a:xfrm>
          <a:prstGeom prst="rect">
            <a:avLst/>
          </a:prstGeom>
        </p:spPr>
      </p:pic>
      <p:sp>
        <p:nvSpPr>
          <p:cNvPr id="13" name="Text 6"/>
          <p:cNvSpPr/>
          <p:nvPr/>
        </p:nvSpPr>
        <p:spPr>
          <a:xfrm>
            <a:off x="1371600" y="3456432"/>
            <a:ext cx="6858000" cy="438912"/>
          </a:xfrm>
          <a:prstGeom prst="rect">
            <a:avLst/>
          </a:prstGeom>
          <a:noFill/>
          <a:ln/>
        </p:spPr>
        <p:txBody>
          <a:bodyPr wrap="square" lIns="0" tIns="0" rIns="0" bIns="0" rtlCol="0" anchor="ctr"/>
          <a:lstStyle/>
          <a:p>
            <a:pPr marL="0" indent="0" algn="l">
              <a:buNone/>
            </a:pPr>
            <a:r>
              <a:rPr lang="en-US" sz="1350" dirty="0">
                <a:solidFill>
                  <a:srgbClr val="3D3B38"/>
                </a:solidFill>
                <a:latin typeface="Calibri" pitchFamily="34" charset="0"/>
                <a:ea typeface="Calibri" pitchFamily="34" charset="-122"/>
                <a:cs typeface="Calibri" pitchFamily="34" charset="-120"/>
              </a:rPr>
              <a:t>Does it align to a specific business goal or job task?</a:t>
            </a:r>
            <a:endParaRPr lang="en-US" sz="1350" dirty="0"/>
          </a:p>
        </p:txBody>
      </p:sp>
      <p:pic>
        <p:nvPicPr>
          <p:cNvPr id="14" name="Image 5" descr="preencoded.png"/>
          <p:cNvPicPr>
            <a:picLocks noChangeAspect="1"/>
          </p:cNvPicPr>
          <p:nvPr/>
        </p:nvPicPr>
        <p:blipFill>
          <a:blip r:embed="rId3"/>
          <a:stretch>
            <a:fillRect/>
          </a:stretch>
        </p:blipFill>
        <p:spPr>
          <a:xfrm>
            <a:off x="914400" y="3995928"/>
            <a:ext cx="292608" cy="292608"/>
          </a:xfrm>
          <a:prstGeom prst="rect">
            <a:avLst/>
          </a:prstGeom>
        </p:spPr>
      </p:pic>
      <p:sp>
        <p:nvSpPr>
          <p:cNvPr id="15" name="Text 7"/>
          <p:cNvSpPr/>
          <p:nvPr/>
        </p:nvSpPr>
        <p:spPr>
          <a:xfrm>
            <a:off x="1371600" y="3931920"/>
            <a:ext cx="6858000" cy="438912"/>
          </a:xfrm>
          <a:prstGeom prst="rect">
            <a:avLst/>
          </a:prstGeom>
          <a:noFill/>
          <a:ln/>
        </p:spPr>
        <p:txBody>
          <a:bodyPr wrap="square" lIns="0" tIns="0" rIns="0" bIns="0" rtlCol="0" anchor="ctr"/>
          <a:lstStyle/>
          <a:p>
            <a:pPr marL="0" indent="0" algn="l">
              <a:buNone/>
            </a:pPr>
            <a:r>
              <a:rPr lang="en-US" sz="1350" dirty="0">
                <a:solidFill>
                  <a:srgbClr val="3D3B38"/>
                </a:solidFill>
                <a:latin typeface="Calibri" pitchFamily="34" charset="0"/>
                <a:ea typeface="Calibri" pitchFamily="34" charset="-122"/>
                <a:cs typeface="Calibri" pitchFamily="34" charset="-120"/>
              </a:rPr>
              <a:t>Can it be assessed within the training timeframe?</a:t>
            </a:r>
            <a:endParaRPr lang="en-US" sz="1350" dirty="0"/>
          </a:p>
        </p:txBody>
      </p:sp>
      <p:pic>
        <p:nvPicPr>
          <p:cNvPr id="16" name="Image 6" descr="preencoded.png"/>
          <p:cNvPicPr>
            <a:picLocks noChangeAspect="1"/>
          </p:cNvPicPr>
          <p:nvPr/>
        </p:nvPicPr>
        <p:blipFill>
          <a:blip r:embed="rId3"/>
          <a:stretch>
            <a:fillRect/>
          </a:stretch>
        </p:blipFill>
        <p:spPr>
          <a:xfrm>
            <a:off x="914400" y="4471416"/>
            <a:ext cx="292608" cy="292608"/>
          </a:xfrm>
          <a:prstGeom prst="rect">
            <a:avLst/>
          </a:prstGeom>
        </p:spPr>
      </p:pic>
      <p:sp>
        <p:nvSpPr>
          <p:cNvPr id="17" name="Text 8"/>
          <p:cNvSpPr/>
          <p:nvPr/>
        </p:nvSpPr>
        <p:spPr>
          <a:xfrm>
            <a:off x="1371600" y="4407408"/>
            <a:ext cx="6858000" cy="438912"/>
          </a:xfrm>
          <a:prstGeom prst="rect">
            <a:avLst/>
          </a:prstGeom>
          <a:noFill/>
          <a:ln/>
        </p:spPr>
        <p:txBody>
          <a:bodyPr wrap="square" lIns="0" tIns="0" rIns="0" bIns="0" rtlCol="0" anchor="ctr"/>
          <a:lstStyle/>
          <a:p>
            <a:pPr marL="0" indent="0" algn="l">
              <a:buNone/>
            </a:pPr>
            <a:r>
              <a:rPr lang="en-US" sz="1350" dirty="0">
                <a:solidFill>
                  <a:srgbClr val="3D3B38"/>
                </a:solidFill>
                <a:latin typeface="Calibri" pitchFamily="34" charset="0"/>
                <a:ea typeface="Calibri" pitchFamily="34" charset="-122"/>
                <a:cs typeface="Calibri" pitchFamily="34" charset="-120"/>
              </a:rPr>
              <a:t>Is it written from the learner's perspective, not the trainer's?</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000000">
              <a:alpha val="65000"/>
            </a:srgbClr>
          </a:solidFill>
          <a:ln/>
        </p:spPr>
        <p:txBody>
          <a:bodyPr/>
          <a:lstStyle/>
          <a:p>
            <a:endParaRPr lang="en-US"/>
          </a:p>
        </p:txBody>
      </p:sp>
      <p:sp>
        <p:nvSpPr>
          <p:cNvPr id="3" name="Text 1"/>
          <p:cNvSpPr/>
          <p:nvPr/>
        </p:nvSpPr>
        <p:spPr>
          <a:xfrm>
            <a:off x="731520" y="914400"/>
            <a:ext cx="7680960" cy="1828800"/>
          </a:xfrm>
          <a:prstGeom prst="rect">
            <a:avLst/>
          </a:prstGeom>
          <a:noFill/>
          <a:ln/>
        </p:spPr>
        <p:txBody>
          <a:bodyPr wrap="square" lIns="0" tIns="0" rIns="0" bIns="0" rtlCol="0" anchor="ctr"/>
          <a:lstStyle/>
          <a:p>
            <a:pPr marL="0" indent="0" algn="l">
              <a:buNone/>
            </a:pPr>
            <a:r>
              <a:rPr lang="en-US" sz="4000" b="1" dirty="0">
                <a:solidFill>
                  <a:srgbClr val="FFFFFF"/>
                </a:solidFill>
                <a:latin typeface="Georgia" pitchFamily="34" charset="0"/>
                <a:ea typeface="Georgia" pitchFamily="34" charset="-122"/>
                <a:cs typeface="Georgia" pitchFamily="34" charset="-120"/>
              </a:rPr>
              <a:t>Start Writing Better</a:t>
            </a:r>
            <a:endParaRPr lang="en-US" sz="4000" dirty="0"/>
          </a:p>
          <a:p>
            <a:pPr marL="0" indent="0" algn="l">
              <a:buNone/>
            </a:pPr>
            <a:r>
              <a:rPr lang="en-US" sz="4000" b="1" dirty="0">
                <a:solidFill>
                  <a:srgbClr val="FFFFFF"/>
                </a:solidFill>
                <a:latin typeface="Georgia" pitchFamily="34" charset="0"/>
                <a:ea typeface="Georgia" pitchFamily="34" charset="-122"/>
                <a:cs typeface="Georgia" pitchFamily="34" charset="-120"/>
              </a:rPr>
              <a:t>Objectives Today</a:t>
            </a:r>
            <a:endParaRPr lang="en-US" sz="4000" dirty="0"/>
          </a:p>
        </p:txBody>
      </p:sp>
      <p:sp>
        <p:nvSpPr>
          <p:cNvPr id="4" name="Text 2"/>
          <p:cNvSpPr/>
          <p:nvPr/>
        </p:nvSpPr>
        <p:spPr>
          <a:xfrm>
            <a:off x="731520" y="2834640"/>
            <a:ext cx="7680960" cy="731520"/>
          </a:xfrm>
          <a:prstGeom prst="rect">
            <a:avLst/>
          </a:prstGeom>
          <a:noFill/>
          <a:ln/>
        </p:spPr>
        <p:txBody>
          <a:bodyPr wrap="square" lIns="0" tIns="0" rIns="0" bIns="0" rtlCol="0" anchor="ctr"/>
          <a:lstStyle/>
          <a:p>
            <a:pPr marL="0" indent="0" algn="l">
              <a:buNone/>
            </a:pPr>
            <a:r>
              <a:rPr lang="en-US" sz="1600" dirty="0">
                <a:solidFill>
                  <a:srgbClr val="C9C3BA"/>
                </a:solidFill>
                <a:latin typeface="Calibri" pitchFamily="34" charset="0"/>
                <a:ea typeface="Calibri" pitchFamily="34" charset="-122"/>
                <a:cs typeface="Calibri" pitchFamily="34" charset="-120"/>
              </a:rPr>
              <a:t>Clear objectives lead to focused training, engaged learners,</a:t>
            </a:r>
            <a:endParaRPr lang="en-US" sz="1600" dirty="0"/>
          </a:p>
          <a:p>
            <a:pPr marL="0" indent="0" algn="l">
              <a:buNone/>
            </a:pPr>
            <a:r>
              <a:rPr lang="en-US" sz="1600" dirty="0">
                <a:solidFill>
                  <a:srgbClr val="C9C3BA"/>
                </a:solidFill>
                <a:latin typeface="Calibri" pitchFamily="34" charset="0"/>
                <a:ea typeface="Calibri" pitchFamily="34" charset="-122"/>
                <a:cs typeface="Calibri" pitchFamily="34" charset="-120"/>
              </a:rPr>
              <a:t>and measurable business impact.</a:t>
            </a:r>
            <a:endParaRPr lang="en-US" sz="1600" dirty="0"/>
          </a:p>
        </p:txBody>
      </p:sp>
      <p:sp>
        <p:nvSpPr>
          <p:cNvPr id="5" name="Text 3"/>
          <p:cNvSpPr/>
          <p:nvPr/>
        </p:nvSpPr>
        <p:spPr>
          <a:xfrm>
            <a:off x="731520" y="4389120"/>
            <a:ext cx="7680960" cy="365760"/>
          </a:xfrm>
          <a:prstGeom prst="rect">
            <a:avLst/>
          </a:prstGeom>
          <a:noFill/>
          <a:ln/>
        </p:spPr>
        <p:txBody>
          <a:bodyPr wrap="square" lIns="0" tIns="0" rIns="0" bIns="0" rtlCol="0" anchor="ctr"/>
          <a:lstStyle/>
          <a:p>
            <a:pPr marL="0" indent="0" algn="l">
              <a:buNone/>
            </a:pPr>
            <a:r>
              <a:rPr lang="en-US" sz="1200" dirty="0">
                <a:solidFill>
                  <a:srgbClr val="C9C3BA"/>
                </a:solidFill>
                <a:latin typeface="Calibri" pitchFamily="34" charset="0"/>
                <a:ea typeface="Calibri" pitchFamily="34" charset="-122"/>
                <a:cs typeface="Calibri" pitchFamily="34" charset="-120"/>
              </a:rPr>
              <a:t>Lesson Development |  2026						Christopher Moore</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AF8F5"/>
        </a:solidFill>
        <a:effectLst/>
      </p:bgPr>
    </p:bg>
    <p:spTree>
      <p:nvGrpSpPr>
        <p:cNvPr id="1" name=""/>
        <p:cNvGrpSpPr/>
        <p:nvPr/>
      </p:nvGrpSpPr>
      <p:grpSpPr>
        <a:xfrm>
          <a:off x="0" y="0"/>
          <a:ext cx="0" cy="0"/>
          <a:chOff x="0" y="0"/>
          <a:chExt cx="0" cy="0"/>
        </a:xfrm>
      </p:grpSpPr>
      <p:sp>
        <p:nvSpPr>
          <p:cNvPr id="2" name="Text 0"/>
          <p:cNvSpPr/>
          <p:nvPr/>
        </p:nvSpPr>
        <p:spPr>
          <a:xfrm>
            <a:off x="731520" y="365760"/>
            <a:ext cx="7680960" cy="640080"/>
          </a:xfrm>
          <a:prstGeom prst="rect">
            <a:avLst/>
          </a:prstGeom>
          <a:noFill/>
          <a:ln/>
        </p:spPr>
        <p:txBody>
          <a:bodyPr wrap="square" lIns="0" tIns="0" rIns="0" bIns="0" rtlCol="0" anchor="ctr"/>
          <a:lstStyle/>
          <a:p>
            <a:pPr marL="0" indent="0" algn="l">
              <a:buNone/>
            </a:pPr>
            <a:r>
              <a:rPr lang="en-US" sz="3200" b="1" dirty="0">
                <a:solidFill>
                  <a:srgbClr val="3D3B38"/>
                </a:solidFill>
                <a:latin typeface="Georgia" pitchFamily="34" charset="0"/>
                <a:ea typeface="Georgia" pitchFamily="34" charset="-122"/>
                <a:cs typeface="Georgia" pitchFamily="34" charset="-120"/>
              </a:rPr>
              <a:t>Why Learning Objectives Matter</a:t>
            </a:r>
            <a:endParaRPr lang="en-US" sz="3200" dirty="0"/>
          </a:p>
        </p:txBody>
      </p:sp>
      <p:sp>
        <p:nvSpPr>
          <p:cNvPr id="3" name="Text 1"/>
          <p:cNvSpPr/>
          <p:nvPr/>
        </p:nvSpPr>
        <p:spPr>
          <a:xfrm>
            <a:off x="731520" y="1097280"/>
            <a:ext cx="7680960" cy="548640"/>
          </a:xfrm>
          <a:prstGeom prst="rect">
            <a:avLst/>
          </a:prstGeom>
          <a:noFill/>
          <a:ln/>
        </p:spPr>
        <p:txBody>
          <a:bodyPr wrap="square" lIns="0" tIns="0" rIns="0" bIns="0" rtlCol="0" anchor="ctr"/>
          <a:lstStyle/>
          <a:p>
            <a:pPr marL="0" indent="0" algn="l">
              <a:buNone/>
            </a:pPr>
            <a:r>
              <a:rPr lang="en-US" sz="1400" dirty="0">
                <a:solidFill>
                  <a:srgbClr val="7A746C"/>
                </a:solidFill>
                <a:latin typeface="Calibri" pitchFamily="34" charset="0"/>
                <a:ea typeface="Calibri" pitchFamily="34" charset="-122"/>
                <a:cs typeface="Calibri" pitchFamily="34" charset="-120"/>
              </a:rPr>
              <a:t>Learning objectives are the foundation of effective training — they tell learners what to expect, guide instructional design, and make evaluation possible.</a:t>
            </a:r>
            <a:endParaRPr lang="en-US" sz="1400" dirty="0"/>
          </a:p>
        </p:txBody>
      </p:sp>
      <p:sp>
        <p:nvSpPr>
          <p:cNvPr id="4" name="Shape 2"/>
          <p:cNvSpPr/>
          <p:nvPr/>
        </p:nvSpPr>
        <p:spPr>
          <a:xfrm>
            <a:off x="731520" y="2011680"/>
            <a:ext cx="2377440" cy="2194560"/>
          </a:xfrm>
          <a:prstGeom prst="roundRect">
            <a:avLst>
              <a:gd name="adj" fmla="val 5000"/>
            </a:avLst>
          </a:prstGeom>
          <a:solidFill>
            <a:srgbClr val="FFFFFF"/>
          </a:solidFill>
          <a:ln/>
          <a:effectLst>
            <a:outerShdw blurRad="101600" dist="25400" dir="8100000" algn="bl" rotWithShape="0">
              <a:srgbClr val="000000">
                <a:alpha val="8000"/>
              </a:srgbClr>
            </a:outerShdw>
          </a:effectLst>
        </p:spPr>
        <p:txBody>
          <a:bodyPr/>
          <a:lstStyle/>
          <a:p>
            <a:endParaRPr lang="en-US"/>
          </a:p>
        </p:txBody>
      </p:sp>
      <p:pic>
        <p:nvPicPr>
          <p:cNvPr id="5" name="Image 0" descr="preencoded.png"/>
          <p:cNvPicPr>
            <a:picLocks noChangeAspect="1"/>
          </p:cNvPicPr>
          <p:nvPr/>
        </p:nvPicPr>
        <p:blipFill>
          <a:blip r:embed="rId3"/>
          <a:stretch>
            <a:fillRect/>
          </a:stretch>
        </p:blipFill>
        <p:spPr>
          <a:xfrm>
            <a:off x="1714500" y="2286000"/>
            <a:ext cx="411480" cy="411480"/>
          </a:xfrm>
          <a:prstGeom prst="rect">
            <a:avLst/>
          </a:prstGeom>
        </p:spPr>
      </p:pic>
      <p:sp>
        <p:nvSpPr>
          <p:cNvPr id="6" name="Text 3"/>
          <p:cNvSpPr/>
          <p:nvPr/>
        </p:nvSpPr>
        <p:spPr>
          <a:xfrm>
            <a:off x="914400" y="2834640"/>
            <a:ext cx="2011680" cy="365760"/>
          </a:xfrm>
          <a:prstGeom prst="rect">
            <a:avLst/>
          </a:prstGeom>
          <a:noFill/>
          <a:ln/>
        </p:spPr>
        <p:txBody>
          <a:bodyPr wrap="square" lIns="0" tIns="0" rIns="0" bIns="0" rtlCol="0" anchor="ctr"/>
          <a:lstStyle/>
          <a:p>
            <a:pPr marL="0" indent="0" algn="ctr">
              <a:buNone/>
            </a:pPr>
            <a:r>
              <a:rPr lang="en-US" sz="1600" b="1" dirty="0">
                <a:solidFill>
                  <a:srgbClr val="3D3B38"/>
                </a:solidFill>
                <a:latin typeface="Georgia" pitchFamily="34" charset="0"/>
                <a:ea typeface="Georgia" pitchFamily="34" charset="-122"/>
                <a:cs typeface="Georgia" pitchFamily="34" charset="-120"/>
              </a:rPr>
              <a:t>Learner Clarity</a:t>
            </a:r>
            <a:endParaRPr lang="en-US" sz="1600" dirty="0"/>
          </a:p>
        </p:txBody>
      </p:sp>
      <p:sp>
        <p:nvSpPr>
          <p:cNvPr id="7" name="Text 4"/>
          <p:cNvSpPr/>
          <p:nvPr/>
        </p:nvSpPr>
        <p:spPr>
          <a:xfrm>
            <a:off x="914400" y="3246120"/>
            <a:ext cx="2011680" cy="731520"/>
          </a:xfrm>
          <a:prstGeom prst="rect">
            <a:avLst/>
          </a:prstGeom>
          <a:noFill/>
          <a:ln/>
        </p:spPr>
        <p:txBody>
          <a:bodyPr wrap="square" lIns="0" tIns="0" rIns="0" bIns="0" rtlCol="0" anchor="ctr"/>
          <a:lstStyle/>
          <a:p>
            <a:pPr marL="0" indent="0" algn="ctr">
              <a:buNone/>
            </a:pPr>
            <a:r>
              <a:rPr lang="en-US" sz="1200" dirty="0">
                <a:solidFill>
                  <a:srgbClr val="7A746C"/>
                </a:solidFill>
                <a:latin typeface="Calibri" pitchFamily="34" charset="0"/>
                <a:ea typeface="Calibri" pitchFamily="34" charset="-122"/>
                <a:cs typeface="Calibri" pitchFamily="34" charset="-120"/>
              </a:rPr>
              <a:t>Participants know exactly what they will be able to do after training</a:t>
            </a:r>
            <a:endParaRPr lang="en-US" sz="1200" dirty="0"/>
          </a:p>
        </p:txBody>
      </p:sp>
      <p:sp>
        <p:nvSpPr>
          <p:cNvPr id="8" name="Shape 5"/>
          <p:cNvSpPr/>
          <p:nvPr/>
        </p:nvSpPr>
        <p:spPr>
          <a:xfrm>
            <a:off x="3383280" y="2011680"/>
            <a:ext cx="2377440" cy="2194560"/>
          </a:xfrm>
          <a:prstGeom prst="roundRect">
            <a:avLst>
              <a:gd name="adj" fmla="val 5000"/>
            </a:avLst>
          </a:prstGeom>
          <a:solidFill>
            <a:srgbClr val="FFFFFF"/>
          </a:solidFill>
          <a:ln/>
          <a:effectLst>
            <a:outerShdw blurRad="101600" dist="25400" dir="8100000" algn="bl" rotWithShape="0">
              <a:srgbClr val="000000">
                <a:alpha val="8000"/>
              </a:srgbClr>
            </a:outerShdw>
          </a:effectLst>
        </p:spPr>
        <p:txBody>
          <a:bodyPr/>
          <a:lstStyle/>
          <a:p>
            <a:endParaRPr lang="en-US"/>
          </a:p>
        </p:txBody>
      </p:sp>
      <p:pic>
        <p:nvPicPr>
          <p:cNvPr id="9" name="Image 1" descr="preencoded.png"/>
          <p:cNvPicPr>
            <a:picLocks noChangeAspect="1"/>
          </p:cNvPicPr>
          <p:nvPr/>
        </p:nvPicPr>
        <p:blipFill>
          <a:blip r:embed="rId4"/>
          <a:stretch>
            <a:fillRect/>
          </a:stretch>
        </p:blipFill>
        <p:spPr>
          <a:xfrm>
            <a:off x="4366260" y="2286000"/>
            <a:ext cx="411480" cy="411480"/>
          </a:xfrm>
          <a:prstGeom prst="rect">
            <a:avLst/>
          </a:prstGeom>
        </p:spPr>
      </p:pic>
      <p:sp>
        <p:nvSpPr>
          <p:cNvPr id="10" name="Text 6"/>
          <p:cNvSpPr/>
          <p:nvPr/>
        </p:nvSpPr>
        <p:spPr>
          <a:xfrm>
            <a:off x="3566160" y="2834640"/>
            <a:ext cx="2011680" cy="365760"/>
          </a:xfrm>
          <a:prstGeom prst="rect">
            <a:avLst/>
          </a:prstGeom>
          <a:noFill/>
          <a:ln/>
        </p:spPr>
        <p:txBody>
          <a:bodyPr wrap="square" lIns="0" tIns="0" rIns="0" bIns="0" rtlCol="0" anchor="ctr"/>
          <a:lstStyle/>
          <a:p>
            <a:pPr marL="0" indent="0" algn="ctr">
              <a:buNone/>
            </a:pPr>
            <a:r>
              <a:rPr lang="en-US" sz="1600" b="1" dirty="0">
                <a:solidFill>
                  <a:srgbClr val="3D3B38"/>
                </a:solidFill>
                <a:latin typeface="Georgia" pitchFamily="34" charset="0"/>
                <a:ea typeface="Georgia" pitchFamily="34" charset="-122"/>
                <a:cs typeface="Georgia" pitchFamily="34" charset="-120"/>
              </a:rPr>
              <a:t>Design Focus</a:t>
            </a:r>
            <a:endParaRPr lang="en-US" sz="1600" dirty="0"/>
          </a:p>
        </p:txBody>
      </p:sp>
      <p:sp>
        <p:nvSpPr>
          <p:cNvPr id="11" name="Text 7"/>
          <p:cNvSpPr/>
          <p:nvPr/>
        </p:nvSpPr>
        <p:spPr>
          <a:xfrm>
            <a:off x="3566160" y="3246120"/>
            <a:ext cx="2011680" cy="731520"/>
          </a:xfrm>
          <a:prstGeom prst="rect">
            <a:avLst/>
          </a:prstGeom>
          <a:noFill/>
          <a:ln/>
        </p:spPr>
        <p:txBody>
          <a:bodyPr wrap="square" lIns="0" tIns="0" rIns="0" bIns="0" rtlCol="0" anchor="ctr"/>
          <a:lstStyle/>
          <a:p>
            <a:pPr marL="0" indent="0" algn="ctr">
              <a:buNone/>
            </a:pPr>
            <a:r>
              <a:rPr lang="en-US" sz="1200" dirty="0">
                <a:solidFill>
                  <a:srgbClr val="7A746C"/>
                </a:solidFill>
                <a:latin typeface="Calibri" pitchFamily="34" charset="0"/>
                <a:ea typeface="Calibri" pitchFamily="34" charset="-122"/>
                <a:cs typeface="Calibri" pitchFamily="34" charset="-120"/>
              </a:rPr>
              <a:t>Keeps content, activities, and assessments aligned to outcomes</a:t>
            </a:r>
            <a:endParaRPr lang="en-US" sz="1200" dirty="0"/>
          </a:p>
        </p:txBody>
      </p:sp>
      <p:sp>
        <p:nvSpPr>
          <p:cNvPr id="12" name="Shape 8"/>
          <p:cNvSpPr/>
          <p:nvPr/>
        </p:nvSpPr>
        <p:spPr>
          <a:xfrm>
            <a:off x="6035040" y="2011680"/>
            <a:ext cx="2377440" cy="2194560"/>
          </a:xfrm>
          <a:prstGeom prst="roundRect">
            <a:avLst>
              <a:gd name="adj" fmla="val 5000"/>
            </a:avLst>
          </a:prstGeom>
          <a:solidFill>
            <a:srgbClr val="FFFFFF"/>
          </a:solidFill>
          <a:ln/>
          <a:effectLst>
            <a:outerShdw blurRad="101600" dist="25400" dir="8100000" algn="bl" rotWithShape="0">
              <a:srgbClr val="000000">
                <a:alpha val="8000"/>
              </a:srgbClr>
            </a:outerShdw>
          </a:effectLst>
        </p:spPr>
        <p:txBody>
          <a:bodyPr/>
          <a:lstStyle/>
          <a:p>
            <a:endParaRPr lang="en-US"/>
          </a:p>
        </p:txBody>
      </p:sp>
      <p:pic>
        <p:nvPicPr>
          <p:cNvPr id="13" name="Image 2" descr="preencoded.png"/>
          <p:cNvPicPr>
            <a:picLocks noChangeAspect="1"/>
          </p:cNvPicPr>
          <p:nvPr/>
        </p:nvPicPr>
        <p:blipFill>
          <a:blip r:embed="rId5"/>
          <a:stretch>
            <a:fillRect/>
          </a:stretch>
        </p:blipFill>
        <p:spPr>
          <a:xfrm>
            <a:off x="7018020" y="2286000"/>
            <a:ext cx="411480" cy="411480"/>
          </a:xfrm>
          <a:prstGeom prst="rect">
            <a:avLst/>
          </a:prstGeom>
        </p:spPr>
      </p:pic>
      <p:sp>
        <p:nvSpPr>
          <p:cNvPr id="14" name="Text 9"/>
          <p:cNvSpPr/>
          <p:nvPr/>
        </p:nvSpPr>
        <p:spPr>
          <a:xfrm>
            <a:off x="6217920" y="2834640"/>
            <a:ext cx="2011680" cy="365760"/>
          </a:xfrm>
          <a:prstGeom prst="rect">
            <a:avLst/>
          </a:prstGeom>
          <a:noFill/>
          <a:ln/>
        </p:spPr>
        <p:txBody>
          <a:bodyPr wrap="square" lIns="0" tIns="0" rIns="0" bIns="0" rtlCol="0" anchor="ctr"/>
          <a:lstStyle/>
          <a:p>
            <a:pPr marL="0" indent="0" algn="ctr">
              <a:buNone/>
            </a:pPr>
            <a:r>
              <a:rPr lang="en-US" sz="1600" b="1" dirty="0">
                <a:solidFill>
                  <a:srgbClr val="3D3B38"/>
                </a:solidFill>
                <a:latin typeface="Georgia" pitchFamily="34" charset="0"/>
                <a:ea typeface="Georgia" pitchFamily="34" charset="-122"/>
                <a:cs typeface="Georgia" pitchFamily="34" charset="-120"/>
              </a:rPr>
              <a:t>Measurable Results</a:t>
            </a:r>
            <a:endParaRPr lang="en-US" sz="1600" dirty="0"/>
          </a:p>
        </p:txBody>
      </p:sp>
      <p:sp>
        <p:nvSpPr>
          <p:cNvPr id="15" name="Text 10"/>
          <p:cNvSpPr/>
          <p:nvPr/>
        </p:nvSpPr>
        <p:spPr>
          <a:xfrm>
            <a:off x="6217920" y="3246120"/>
            <a:ext cx="2011680" cy="731520"/>
          </a:xfrm>
          <a:prstGeom prst="rect">
            <a:avLst/>
          </a:prstGeom>
          <a:noFill/>
          <a:ln/>
        </p:spPr>
        <p:txBody>
          <a:bodyPr wrap="square" lIns="0" tIns="0" rIns="0" bIns="0" rtlCol="0" anchor="ctr"/>
          <a:lstStyle/>
          <a:p>
            <a:pPr marL="0" indent="0" algn="ctr">
              <a:buNone/>
            </a:pPr>
            <a:r>
              <a:rPr lang="en-US" sz="1200" dirty="0">
                <a:solidFill>
                  <a:srgbClr val="7A746C"/>
                </a:solidFill>
                <a:latin typeface="Calibri" pitchFamily="34" charset="0"/>
                <a:ea typeface="Calibri" pitchFamily="34" charset="-122"/>
                <a:cs typeface="Calibri" pitchFamily="34" charset="-120"/>
              </a:rPr>
              <a:t>Enables ROI tracking and evidence-based program improvement</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2EE"/>
        </a:solidFill>
        <a:effectLst/>
      </p:bgPr>
    </p:bg>
    <p:spTree>
      <p:nvGrpSpPr>
        <p:cNvPr id="1" name=""/>
        <p:cNvGrpSpPr/>
        <p:nvPr/>
      </p:nvGrpSpPr>
      <p:grpSpPr>
        <a:xfrm>
          <a:off x="0" y="0"/>
          <a:ext cx="0" cy="0"/>
          <a:chOff x="0" y="0"/>
          <a:chExt cx="0" cy="0"/>
        </a:xfrm>
      </p:grpSpPr>
      <p:sp>
        <p:nvSpPr>
          <p:cNvPr id="2" name="Text 0"/>
          <p:cNvSpPr/>
          <p:nvPr/>
        </p:nvSpPr>
        <p:spPr>
          <a:xfrm>
            <a:off x="731520" y="365760"/>
            <a:ext cx="7680960" cy="640080"/>
          </a:xfrm>
          <a:prstGeom prst="rect">
            <a:avLst/>
          </a:prstGeom>
          <a:noFill/>
          <a:ln/>
        </p:spPr>
        <p:txBody>
          <a:bodyPr wrap="square" lIns="0" tIns="0" rIns="0" bIns="0" rtlCol="0" anchor="ctr"/>
          <a:lstStyle/>
          <a:p>
            <a:pPr marL="0" indent="0" algn="l">
              <a:buNone/>
            </a:pPr>
            <a:r>
              <a:rPr lang="en-US" sz="3200" b="1" dirty="0">
                <a:solidFill>
                  <a:srgbClr val="3D3B38"/>
                </a:solidFill>
                <a:latin typeface="Georgia" pitchFamily="34" charset="0"/>
                <a:ea typeface="Georgia" pitchFamily="34" charset="-122"/>
                <a:cs typeface="Georgia" pitchFamily="34" charset="-120"/>
              </a:rPr>
              <a:t>Anatomy of a Learning Objective</a:t>
            </a:r>
            <a:endParaRPr lang="en-US" sz="3200" dirty="0"/>
          </a:p>
        </p:txBody>
      </p:sp>
      <p:sp>
        <p:nvSpPr>
          <p:cNvPr id="3" name="Text 1"/>
          <p:cNvSpPr/>
          <p:nvPr/>
        </p:nvSpPr>
        <p:spPr>
          <a:xfrm>
            <a:off x="731520" y="1005840"/>
            <a:ext cx="7680960" cy="365760"/>
          </a:xfrm>
          <a:prstGeom prst="rect">
            <a:avLst/>
          </a:prstGeom>
          <a:noFill/>
          <a:ln/>
        </p:spPr>
        <p:txBody>
          <a:bodyPr wrap="square" lIns="0" tIns="0" rIns="0" bIns="0" rtlCol="0" anchor="ctr"/>
          <a:lstStyle/>
          <a:p>
            <a:pPr marL="0" indent="0" algn="l">
              <a:buNone/>
            </a:pPr>
            <a:r>
              <a:rPr lang="en-US" sz="1400" dirty="0">
                <a:solidFill>
                  <a:srgbClr val="7A746C"/>
                </a:solidFill>
                <a:latin typeface="Calibri" pitchFamily="34" charset="0"/>
                <a:ea typeface="Calibri" pitchFamily="34" charset="-122"/>
                <a:cs typeface="Calibri" pitchFamily="34" charset="-120"/>
              </a:rPr>
              <a:t>Use the ABCD model to structure clear, complete objectives.</a:t>
            </a:r>
            <a:endParaRPr lang="en-US" sz="1400" dirty="0"/>
          </a:p>
        </p:txBody>
      </p:sp>
      <p:sp>
        <p:nvSpPr>
          <p:cNvPr id="4" name="Shape 2"/>
          <p:cNvSpPr/>
          <p:nvPr/>
        </p:nvSpPr>
        <p:spPr>
          <a:xfrm>
            <a:off x="731520" y="1645920"/>
            <a:ext cx="594360" cy="594360"/>
          </a:xfrm>
          <a:prstGeom prst="ellipse">
            <a:avLst/>
          </a:prstGeom>
          <a:solidFill>
            <a:srgbClr val="B8926A"/>
          </a:solidFill>
          <a:ln/>
        </p:spPr>
        <p:txBody>
          <a:bodyPr/>
          <a:lstStyle/>
          <a:p>
            <a:endParaRPr lang="en-US"/>
          </a:p>
        </p:txBody>
      </p:sp>
      <p:sp>
        <p:nvSpPr>
          <p:cNvPr id="5" name="Text 3"/>
          <p:cNvSpPr/>
          <p:nvPr/>
        </p:nvSpPr>
        <p:spPr>
          <a:xfrm>
            <a:off x="731520" y="1645920"/>
            <a:ext cx="594360" cy="594360"/>
          </a:xfrm>
          <a:prstGeom prst="rect">
            <a:avLst/>
          </a:prstGeom>
          <a:noFill/>
          <a:ln/>
        </p:spPr>
        <p:txBody>
          <a:bodyPr wrap="square" lIns="0" tIns="0" rIns="0" bIns="0" rtlCol="0" anchor="ctr"/>
          <a:lstStyle/>
          <a:p>
            <a:pPr marL="0" indent="0" algn="ctr">
              <a:buNone/>
            </a:pPr>
            <a:r>
              <a:rPr lang="en-US" sz="2400" b="1" dirty="0">
                <a:solidFill>
                  <a:srgbClr val="FFFFFF"/>
                </a:solidFill>
                <a:latin typeface="Georgia" pitchFamily="34" charset="0"/>
                <a:ea typeface="Georgia" pitchFamily="34" charset="-122"/>
                <a:cs typeface="Georgia" pitchFamily="34" charset="-120"/>
              </a:rPr>
              <a:t>A</a:t>
            </a:r>
            <a:endParaRPr lang="en-US" sz="2400" dirty="0"/>
          </a:p>
        </p:txBody>
      </p:sp>
      <p:sp>
        <p:nvSpPr>
          <p:cNvPr id="6" name="Text 4"/>
          <p:cNvSpPr/>
          <p:nvPr/>
        </p:nvSpPr>
        <p:spPr>
          <a:xfrm>
            <a:off x="1554480" y="1600200"/>
            <a:ext cx="2011680" cy="365760"/>
          </a:xfrm>
          <a:prstGeom prst="rect">
            <a:avLst/>
          </a:prstGeom>
          <a:noFill/>
          <a:ln/>
        </p:spPr>
        <p:txBody>
          <a:bodyPr wrap="square" lIns="0" tIns="0" rIns="0" bIns="0" rtlCol="0" anchor="ctr"/>
          <a:lstStyle/>
          <a:p>
            <a:pPr marL="0" indent="0" algn="l">
              <a:buNone/>
            </a:pPr>
            <a:r>
              <a:rPr lang="en-US" sz="1800" b="1" dirty="0">
                <a:solidFill>
                  <a:srgbClr val="3D3B38"/>
                </a:solidFill>
                <a:latin typeface="Georgia" pitchFamily="34" charset="0"/>
                <a:ea typeface="Georgia" pitchFamily="34" charset="-122"/>
                <a:cs typeface="Georgia" pitchFamily="34" charset="-120"/>
              </a:rPr>
              <a:t>Audience</a:t>
            </a:r>
            <a:endParaRPr lang="en-US" sz="1800" dirty="0"/>
          </a:p>
        </p:txBody>
      </p:sp>
      <p:sp>
        <p:nvSpPr>
          <p:cNvPr id="7" name="Text 5"/>
          <p:cNvSpPr/>
          <p:nvPr/>
        </p:nvSpPr>
        <p:spPr>
          <a:xfrm>
            <a:off x="1554480" y="1965960"/>
            <a:ext cx="2011680" cy="320040"/>
          </a:xfrm>
          <a:prstGeom prst="rect">
            <a:avLst/>
          </a:prstGeom>
          <a:noFill/>
          <a:ln/>
        </p:spPr>
        <p:txBody>
          <a:bodyPr wrap="square" lIns="0" tIns="0" rIns="0" bIns="0" rtlCol="0" anchor="ctr"/>
          <a:lstStyle/>
          <a:p>
            <a:pPr marL="0" indent="0" algn="l">
              <a:buNone/>
            </a:pPr>
            <a:r>
              <a:rPr lang="en-US" sz="1200" dirty="0">
                <a:solidFill>
                  <a:srgbClr val="7A746C"/>
                </a:solidFill>
                <a:latin typeface="Calibri" pitchFamily="34" charset="0"/>
                <a:ea typeface="Calibri" pitchFamily="34" charset="-122"/>
                <a:cs typeface="Calibri" pitchFamily="34" charset="-120"/>
              </a:rPr>
              <a:t>Who is the learner?</a:t>
            </a:r>
            <a:endParaRPr lang="en-US" sz="1200" dirty="0"/>
          </a:p>
        </p:txBody>
      </p:sp>
      <p:sp>
        <p:nvSpPr>
          <p:cNvPr id="8" name="Text 6"/>
          <p:cNvSpPr/>
          <p:nvPr/>
        </p:nvSpPr>
        <p:spPr>
          <a:xfrm>
            <a:off x="3840480" y="1645920"/>
            <a:ext cx="4754880" cy="594360"/>
          </a:xfrm>
          <a:prstGeom prst="rect">
            <a:avLst/>
          </a:prstGeom>
          <a:solidFill>
            <a:srgbClr val="FFFFFF"/>
          </a:solidFill>
          <a:ln/>
        </p:spPr>
        <p:txBody>
          <a:bodyPr wrap="square" lIns="0" tIns="2540" rIns="0" bIns="0" rtlCol="0" anchor="ctr"/>
          <a:lstStyle/>
          <a:p>
            <a:pPr marL="0" indent="0" algn="l">
              <a:buNone/>
            </a:pPr>
            <a:r>
              <a:rPr lang="en-US" sz="1300" i="1" dirty="0">
                <a:solidFill>
                  <a:srgbClr val="3D3B38"/>
                </a:solidFill>
                <a:latin typeface="Calibri" pitchFamily="34" charset="0"/>
                <a:ea typeface="Calibri" pitchFamily="34" charset="-122"/>
                <a:cs typeface="Calibri" pitchFamily="34" charset="-120"/>
              </a:rPr>
              <a:t>New sales associates...</a:t>
            </a:r>
            <a:endParaRPr lang="en-US" sz="1300" dirty="0"/>
          </a:p>
        </p:txBody>
      </p:sp>
      <p:sp>
        <p:nvSpPr>
          <p:cNvPr id="9" name="Shape 7"/>
          <p:cNvSpPr/>
          <p:nvPr/>
        </p:nvSpPr>
        <p:spPr>
          <a:xfrm>
            <a:off x="731520" y="2487168"/>
            <a:ext cx="594360" cy="594360"/>
          </a:xfrm>
          <a:prstGeom prst="ellipse">
            <a:avLst/>
          </a:prstGeom>
          <a:solidFill>
            <a:srgbClr val="B8926A"/>
          </a:solidFill>
          <a:ln/>
        </p:spPr>
        <p:txBody>
          <a:bodyPr/>
          <a:lstStyle/>
          <a:p>
            <a:endParaRPr lang="en-US"/>
          </a:p>
        </p:txBody>
      </p:sp>
      <p:sp>
        <p:nvSpPr>
          <p:cNvPr id="10" name="Text 8"/>
          <p:cNvSpPr/>
          <p:nvPr/>
        </p:nvSpPr>
        <p:spPr>
          <a:xfrm>
            <a:off x="731520" y="2487168"/>
            <a:ext cx="594360" cy="594360"/>
          </a:xfrm>
          <a:prstGeom prst="rect">
            <a:avLst/>
          </a:prstGeom>
          <a:noFill/>
          <a:ln/>
        </p:spPr>
        <p:txBody>
          <a:bodyPr wrap="square" lIns="0" tIns="0" rIns="0" bIns="0" rtlCol="0" anchor="ctr"/>
          <a:lstStyle/>
          <a:p>
            <a:pPr marL="0" indent="0" algn="ctr">
              <a:buNone/>
            </a:pPr>
            <a:r>
              <a:rPr lang="en-US" sz="2400" b="1" dirty="0">
                <a:solidFill>
                  <a:srgbClr val="FFFFFF"/>
                </a:solidFill>
                <a:latin typeface="Georgia" pitchFamily="34" charset="0"/>
                <a:ea typeface="Georgia" pitchFamily="34" charset="-122"/>
                <a:cs typeface="Georgia" pitchFamily="34" charset="-120"/>
              </a:rPr>
              <a:t>B</a:t>
            </a:r>
            <a:endParaRPr lang="en-US" sz="2400" dirty="0"/>
          </a:p>
        </p:txBody>
      </p:sp>
      <p:sp>
        <p:nvSpPr>
          <p:cNvPr id="11" name="Text 9"/>
          <p:cNvSpPr/>
          <p:nvPr/>
        </p:nvSpPr>
        <p:spPr>
          <a:xfrm>
            <a:off x="1554480" y="2441448"/>
            <a:ext cx="2011680" cy="365760"/>
          </a:xfrm>
          <a:prstGeom prst="rect">
            <a:avLst/>
          </a:prstGeom>
          <a:noFill/>
          <a:ln/>
        </p:spPr>
        <p:txBody>
          <a:bodyPr wrap="square" lIns="0" tIns="0" rIns="0" bIns="0" rtlCol="0" anchor="ctr"/>
          <a:lstStyle/>
          <a:p>
            <a:pPr marL="0" indent="0" algn="l">
              <a:buNone/>
            </a:pPr>
            <a:r>
              <a:rPr lang="en-US" sz="1800" b="1" dirty="0">
                <a:solidFill>
                  <a:srgbClr val="3D3B38"/>
                </a:solidFill>
                <a:latin typeface="Georgia" pitchFamily="34" charset="0"/>
                <a:ea typeface="Georgia" pitchFamily="34" charset="-122"/>
                <a:cs typeface="Georgia" pitchFamily="34" charset="-120"/>
              </a:rPr>
              <a:t>Behavior</a:t>
            </a:r>
            <a:endParaRPr lang="en-US" sz="1800" dirty="0"/>
          </a:p>
        </p:txBody>
      </p:sp>
      <p:sp>
        <p:nvSpPr>
          <p:cNvPr id="12" name="Text 10"/>
          <p:cNvSpPr/>
          <p:nvPr/>
        </p:nvSpPr>
        <p:spPr>
          <a:xfrm>
            <a:off x="1554480" y="2807208"/>
            <a:ext cx="2011680" cy="320040"/>
          </a:xfrm>
          <a:prstGeom prst="rect">
            <a:avLst/>
          </a:prstGeom>
          <a:noFill/>
          <a:ln/>
        </p:spPr>
        <p:txBody>
          <a:bodyPr wrap="square" lIns="0" tIns="0" rIns="0" bIns="0" rtlCol="0" anchor="ctr"/>
          <a:lstStyle/>
          <a:p>
            <a:pPr marL="0" indent="0" algn="l">
              <a:buNone/>
            </a:pPr>
            <a:r>
              <a:rPr lang="en-US" sz="1200" dirty="0">
                <a:solidFill>
                  <a:srgbClr val="7A746C"/>
                </a:solidFill>
                <a:latin typeface="Calibri" pitchFamily="34" charset="0"/>
                <a:ea typeface="Calibri" pitchFamily="34" charset="-122"/>
                <a:cs typeface="Calibri" pitchFamily="34" charset="-120"/>
              </a:rPr>
              <a:t>What will they do?</a:t>
            </a:r>
            <a:endParaRPr lang="en-US" sz="1200" dirty="0"/>
          </a:p>
        </p:txBody>
      </p:sp>
      <p:sp>
        <p:nvSpPr>
          <p:cNvPr id="13" name="Text 11"/>
          <p:cNvSpPr/>
          <p:nvPr/>
        </p:nvSpPr>
        <p:spPr>
          <a:xfrm>
            <a:off x="3840480" y="2487168"/>
            <a:ext cx="4754880" cy="594360"/>
          </a:xfrm>
          <a:prstGeom prst="rect">
            <a:avLst/>
          </a:prstGeom>
          <a:solidFill>
            <a:srgbClr val="FFFFFF"/>
          </a:solidFill>
          <a:ln/>
        </p:spPr>
        <p:txBody>
          <a:bodyPr wrap="square" lIns="0" tIns="2540" rIns="0" bIns="0" rtlCol="0" anchor="ctr"/>
          <a:lstStyle/>
          <a:p>
            <a:pPr marL="0" indent="0" algn="l">
              <a:buNone/>
            </a:pPr>
            <a:r>
              <a:rPr lang="en-US" sz="1300" i="1" dirty="0">
                <a:solidFill>
                  <a:srgbClr val="3D3B38"/>
                </a:solidFill>
                <a:latin typeface="Calibri" pitchFamily="34" charset="0"/>
                <a:ea typeface="Calibri" pitchFamily="34" charset="-122"/>
                <a:cs typeface="Calibri" pitchFamily="34" charset="-120"/>
              </a:rPr>
              <a:t>...will demonstrate objection handling...</a:t>
            </a:r>
            <a:endParaRPr lang="en-US" sz="1300" dirty="0"/>
          </a:p>
        </p:txBody>
      </p:sp>
      <p:sp>
        <p:nvSpPr>
          <p:cNvPr id="14" name="Shape 12"/>
          <p:cNvSpPr/>
          <p:nvPr/>
        </p:nvSpPr>
        <p:spPr>
          <a:xfrm>
            <a:off x="731520" y="3328416"/>
            <a:ext cx="594360" cy="594360"/>
          </a:xfrm>
          <a:prstGeom prst="ellipse">
            <a:avLst/>
          </a:prstGeom>
          <a:solidFill>
            <a:srgbClr val="B8926A"/>
          </a:solidFill>
          <a:ln/>
        </p:spPr>
        <p:txBody>
          <a:bodyPr/>
          <a:lstStyle/>
          <a:p>
            <a:endParaRPr lang="en-US"/>
          </a:p>
        </p:txBody>
      </p:sp>
      <p:sp>
        <p:nvSpPr>
          <p:cNvPr id="15" name="Text 13"/>
          <p:cNvSpPr/>
          <p:nvPr/>
        </p:nvSpPr>
        <p:spPr>
          <a:xfrm>
            <a:off x="731520" y="3328416"/>
            <a:ext cx="594360" cy="594360"/>
          </a:xfrm>
          <a:prstGeom prst="rect">
            <a:avLst/>
          </a:prstGeom>
          <a:noFill/>
          <a:ln/>
        </p:spPr>
        <p:txBody>
          <a:bodyPr wrap="square" lIns="0" tIns="0" rIns="0" bIns="0" rtlCol="0" anchor="ctr"/>
          <a:lstStyle/>
          <a:p>
            <a:pPr marL="0" indent="0" algn="ctr">
              <a:buNone/>
            </a:pPr>
            <a:r>
              <a:rPr lang="en-US" sz="2400" b="1" dirty="0">
                <a:solidFill>
                  <a:srgbClr val="FFFFFF"/>
                </a:solidFill>
                <a:latin typeface="Georgia" pitchFamily="34" charset="0"/>
                <a:ea typeface="Georgia" pitchFamily="34" charset="-122"/>
                <a:cs typeface="Georgia" pitchFamily="34" charset="-120"/>
              </a:rPr>
              <a:t>C</a:t>
            </a:r>
            <a:endParaRPr lang="en-US" sz="2400" dirty="0"/>
          </a:p>
        </p:txBody>
      </p:sp>
      <p:sp>
        <p:nvSpPr>
          <p:cNvPr id="16" name="Text 14"/>
          <p:cNvSpPr/>
          <p:nvPr/>
        </p:nvSpPr>
        <p:spPr>
          <a:xfrm>
            <a:off x="1554480" y="3282696"/>
            <a:ext cx="2011680" cy="365760"/>
          </a:xfrm>
          <a:prstGeom prst="rect">
            <a:avLst/>
          </a:prstGeom>
          <a:noFill/>
          <a:ln/>
        </p:spPr>
        <p:txBody>
          <a:bodyPr wrap="square" lIns="0" tIns="0" rIns="0" bIns="0" rtlCol="0" anchor="ctr"/>
          <a:lstStyle/>
          <a:p>
            <a:pPr marL="0" indent="0" algn="l">
              <a:buNone/>
            </a:pPr>
            <a:r>
              <a:rPr lang="en-US" sz="1800" b="1" dirty="0">
                <a:solidFill>
                  <a:srgbClr val="3D3B38"/>
                </a:solidFill>
                <a:latin typeface="Georgia" pitchFamily="34" charset="0"/>
                <a:ea typeface="Georgia" pitchFamily="34" charset="-122"/>
                <a:cs typeface="Georgia" pitchFamily="34" charset="-120"/>
              </a:rPr>
              <a:t>Condition</a:t>
            </a:r>
            <a:endParaRPr lang="en-US" sz="1800" dirty="0"/>
          </a:p>
        </p:txBody>
      </p:sp>
      <p:sp>
        <p:nvSpPr>
          <p:cNvPr id="17" name="Text 15"/>
          <p:cNvSpPr/>
          <p:nvPr/>
        </p:nvSpPr>
        <p:spPr>
          <a:xfrm>
            <a:off x="1554480" y="3648456"/>
            <a:ext cx="2011680" cy="320040"/>
          </a:xfrm>
          <a:prstGeom prst="rect">
            <a:avLst/>
          </a:prstGeom>
          <a:noFill/>
          <a:ln/>
        </p:spPr>
        <p:txBody>
          <a:bodyPr wrap="square" lIns="0" tIns="0" rIns="0" bIns="0" rtlCol="0" anchor="ctr"/>
          <a:lstStyle/>
          <a:p>
            <a:pPr marL="0" indent="0" algn="l">
              <a:buNone/>
            </a:pPr>
            <a:r>
              <a:rPr lang="en-US" sz="1200" dirty="0">
                <a:solidFill>
                  <a:srgbClr val="7A746C"/>
                </a:solidFill>
                <a:latin typeface="Calibri" pitchFamily="34" charset="0"/>
                <a:ea typeface="Calibri" pitchFamily="34" charset="-122"/>
                <a:cs typeface="Calibri" pitchFamily="34" charset="-120"/>
              </a:rPr>
              <a:t>Under what conditions?</a:t>
            </a:r>
            <a:endParaRPr lang="en-US" sz="1200" dirty="0"/>
          </a:p>
        </p:txBody>
      </p:sp>
      <p:sp>
        <p:nvSpPr>
          <p:cNvPr id="18" name="Text 16"/>
          <p:cNvSpPr/>
          <p:nvPr/>
        </p:nvSpPr>
        <p:spPr>
          <a:xfrm>
            <a:off x="3840480" y="3328416"/>
            <a:ext cx="4754880" cy="594360"/>
          </a:xfrm>
          <a:prstGeom prst="rect">
            <a:avLst/>
          </a:prstGeom>
          <a:solidFill>
            <a:srgbClr val="FFFFFF"/>
          </a:solidFill>
          <a:ln/>
        </p:spPr>
        <p:txBody>
          <a:bodyPr wrap="square" lIns="0" tIns="2540" rIns="0" bIns="0" rtlCol="0" anchor="ctr"/>
          <a:lstStyle/>
          <a:p>
            <a:pPr marL="0" indent="0" algn="l">
              <a:buNone/>
            </a:pPr>
            <a:r>
              <a:rPr lang="en-US" sz="1300" i="1" dirty="0">
                <a:solidFill>
                  <a:srgbClr val="3D3B38"/>
                </a:solidFill>
                <a:latin typeface="Calibri" pitchFamily="34" charset="0"/>
                <a:ea typeface="Calibri" pitchFamily="34" charset="-122"/>
                <a:cs typeface="Calibri" pitchFamily="34" charset="-120"/>
              </a:rPr>
              <a:t>...during a live role-play scenario...</a:t>
            </a:r>
            <a:endParaRPr lang="en-US" sz="1300" dirty="0"/>
          </a:p>
        </p:txBody>
      </p:sp>
      <p:sp>
        <p:nvSpPr>
          <p:cNvPr id="19" name="Shape 17"/>
          <p:cNvSpPr/>
          <p:nvPr/>
        </p:nvSpPr>
        <p:spPr>
          <a:xfrm>
            <a:off x="731520" y="4169664"/>
            <a:ext cx="594360" cy="594360"/>
          </a:xfrm>
          <a:prstGeom prst="ellipse">
            <a:avLst/>
          </a:prstGeom>
          <a:solidFill>
            <a:srgbClr val="B8926A"/>
          </a:solidFill>
          <a:ln/>
        </p:spPr>
        <p:txBody>
          <a:bodyPr/>
          <a:lstStyle/>
          <a:p>
            <a:endParaRPr lang="en-US"/>
          </a:p>
        </p:txBody>
      </p:sp>
      <p:sp>
        <p:nvSpPr>
          <p:cNvPr id="20" name="Text 18"/>
          <p:cNvSpPr/>
          <p:nvPr/>
        </p:nvSpPr>
        <p:spPr>
          <a:xfrm>
            <a:off x="731520" y="4169664"/>
            <a:ext cx="594360" cy="594360"/>
          </a:xfrm>
          <a:prstGeom prst="rect">
            <a:avLst/>
          </a:prstGeom>
          <a:noFill/>
          <a:ln/>
        </p:spPr>
        <p:txBody>
          <a:bodyPr wrap="square" lIns="0" tIns="0" rIns="0" bIns="0" rtlCol="0" anchor="ctr"/>
          <a:lstStyle/>
          <a:p>
            <a:pPr marL="0" indent="0" algn="ctr">
              <a:buNone/>
            </a:pPr>
            <a:r>
              <a:rPr lang="en-US" sz="2400" b="1" dirty="0">
                <a:solidFill>
                  <a:srgbClr val="FFFFFF"/>
                </a:solidFill>
                <a:latin typeface="Georgia" pitchFamily="34" charset="0"/>
                <a:ea typeface="Georgia" pitchFamily="34" charset="-122"/>
                <a:cs typeface="Georgia" pitchFamily="34" charset="-120"/>
              </a:rPr>
              <a:t>D</a:t>
            </a:r>
            <a:endParaRPr lang="en-US" sz="2400" dirty="0"/>
          </a:p>
        </p:txBody>
      </p:sp>
      <p:sp>
        <p:nvSpPr>
          <p:cNvPr id="21" name="Text 19"/>
          <p:cNvSpPr/>
          <p:nvPr/>
        </p:nvSpPr>
        <p:spPr>
          <a:xfrm>
            <a:off x="1554480" y="4123944"/>
            <a:ext cx="2011680" cy="365760"/>
          </a:xfrm>
          <a:prstGeom prst="rect">
            <a:avLst/>
          </a:prstGeom>
          <a:noFill/>
          <a:ln/>
        </p:spPr>
        <p:txBody>
          <a:bodyPr wrap="square" lIns="0" tIns="0" rIns="0" bIns="0" rtlCol="0" anchor="ctr"/>
          <a:lstStyle/>
          <a:p>
            <a:pPr marL="0" indent="0" algn="l">
              <a:buNone/>
            </a:pPr>
            <a:r>
              <a:rPr lang="en-US" sz="1800" b="1" dirty="0">
                <a:solidFill>
                  <a:srgbClr val="3D3B38"/>
                </a:solidFill>
                <a:latin typeface="Georgia" pitchFamily="34" charset="0"/>
                <a:ea typeface="Georgia" pitchFamily="34" charset="-122"/>
                <a:cs typeface="Georgia" pitchFamily="34" charset="-120"/>
              </a:rPr>
              <a:t>Degree</a:t>
            </a:r>
            <a:endParaRPr lang="en-US" sz="1800" dirty="0"/>
          </a:p>
        </p:txBody>
      </p:sp>
      <p:sp>
        <p:nvSpPr>
          <p:cNvPr id="22" name="Text 20"/>
          <p:cNvSpPr/>
          <p:nvPr/>
        </p:nvSpPr>
        <p:spPr>
          <a:xfrm>
            <a:off x="1554480" y="4489704"/>
            <a:ext cx="2011680" cy="320040"/>
          </a:xfrm>
          <a:prstGeom prst="rect">
            <a:avLst/>
          </a:prstGeom>
          <a:noFill/>
          <a:ln/>
        </p:spPr>
        <p:txBody>
          <a:bodyPr wrap="square" lIns="0" tIns="0" rIns="0" bIns="0" rtlCol="0" anchor="ctr"/>
          <a:lstStyle/>
          <a:p>
            <a:pPr marL="0" indent="0" algn="l">
              <a:buNone/>
            </a:pPr>
            <a:r>
              <a:rPr lang="en-US" sz="1200" dirty="0">
                <a:solidFill>
                  <a:srgbClr val="7A746C"/>
                </a:solidFill>
                <a:latin typeface="Calibri" pitchFamily="34" charset="0"/>
                <a:ea typeface="Calibri" pitchFamily="34" charset="-122"/>
                <a:cs typeface="Calibri" pitchFamily="34" charset="-120"/>
              </a:rPr>
              <a:t>How well?</a:t>
            </a:r>
            <a:endParaRPr lang="en-US" sz="1200" dirty="0"/>
          </a:p>
        </p:txBody>
      </p:sp>
      <p:sp>
        <p:nvSpPr>
          <p:cNvPr id="23" name="Text 21"/>
          <p:cNvSpPr/>
          <p:nvPr/>
        </p:nvSpPr>
        <p:spPr>
          <a:xfrm>
            <a:off x="3840480" y="4169664"/>
            <a:ext cx="4754880" cy="594360"/>
          </a:xfrm>
          <a:prstGeom prst="rect">
            <a:avLst/>
          </a:prstGeom>
          <a:solidFill>
            <a:srgbClr val="FFFFFF"/>
          </a:solidFill>
          <a:ln/>
        </p:spPr>
        <p:txBody>
          <a:bodyPr wrap="square" lIns="0" tIns="2540" rIns="0" bIns="0" rtlCol="0" anchor="ctr"/>
          <a:lstStyle/>
          <a:p>
            <a:pPr marL="0" indent="0" algn="l">
              <a:buNone/>
            </a:pPr>
            <a:r>
              <a:rPr lang="en-US" sz="1300" i="1" dirty="0">
                <a:solidFill>
                  <a:srgbClr val="3D3B38"/>
                </a:solidFill>
                <a:latin typeface="Calibri" pitchFamily="34" charset="0"/>
                <a:ea typeface="Calibri" pitchFamily="34" charset="-122"/>
                <a:cs typeface="Calibri" pitchFamily="34" charset="-120"/>
              </a:rPr>
              <a:t>...resolving at least 3 of 4 objections.</a:t>
            </a:r>
            <a:endParaRPr lang="en-US" sz="1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AF8F5"/>
        </a:solidFill>
        <a:effectLst/>
      </p:bgPr>
    </p:bg>
    <p:spTree>
      <p:nvGrpSpPr>
        <p:cNvPr id="1" name=""/>
        <p:cNvGrpSpPr/>
        <p:nvPr/>
      </p:nvGrpSpPr>
      <p:grpSpPr>
        <a:xfrm>
          <a:off x="0" y="0"/>
          <a:ext cx="0" cy="0"/>
          <a:chOff x="0" y="0"/>
          <a:chExt cx="0" cy="0"/>
        </a:xfrm>
      </p:grpSpPr>
      <p:sp>
        <p:nvSpPr>
          <p:cNvPr id="2" name="Text 0"/>
          <p:cNvSpPr/>
          <p:nvPr/>
        </p:nvSpPr>
        <p:spPr>
          <a:xfrm>
            <a:off x="731520" y="365760"/>
            <a:ext cx="7680960" cy="640080"/>
          </a:xfrm>
          <a:prstGeom prst="rect">
            <a:avLst/>
          </a:prstGeom>
          <a:noFill/>
          <a:ln/>
        </p:spPr>
        <p:txBody>
          <a:bodyPr wrap="square" lIns="0" tIns="0" rIns="0" bIns="0" rtlCol="0" anchor="ctr"/>
          <a:lstStyle/>
          <a:p>
            <a:pPr marL="0" indent="0" algn="l">
              <a:buNone/>
            </a:pPr>
            <a:r>
              <a:rPr lang="en-US" sz="3200" b="1" dirty="0">
                <a:solidFill>
                  <a:srgbClr val="3D3B38"/>
                </a:solidFill>
                <a:latin typeface="Georgia" pitchFamily="34" charset="0"/>
                <a:ea typeface="Georgia" pitchFamily="34" charset="-122"/>
                <a:cs typeface="Georgia" pitchFamily="34" charset="-120"/>
              </a:rPr>
              <a:t>Bloom's Taxonomy</a:t>
            </a:r>
            <a:endParaRPr lang="en-US" sz="3200" dirty="0"/>
          </a:p>
        </p:txBody>
      </p:sp>
      <p:sp>
        <p:nvSpPr>
          <p:cNvPr id="3" name="Text 1"/>
          <p:cNvSpPr/>
          <p:nvPr/>
        </p:nvSpPr>
        <p:spPr>
          <a:xfrm>
            <a:off x="731520" y="1005840"/>
            <a:ext cx="7680960" cy="457200"/>
          </a:xfrm>
          <a:prstGeom prst="rect">
            <a:avLst/>
          </a:prstGeom>
          <a:noFill/>
          <a:ln/>
        </p:spPr>
        <p:txBody>
          <a:bodyPr wrap="square" lIns="0" tIns="0" rIns="0" bIns="0" rtlCol="0" anchor="ctr"/>
          <a:lstStyle/>
          <a:p>
            <a:pPr marL="0" indent="0" algn="l">
              <a:buNone/>
            </a:pPr>
            <a:r>
              <a:rPr lang="en-US" sz="1400" dirty="0">
                <a:solidFill>
                  <a:srgbClr val="7A746C"/>
                </a:solidFill>
                <a:latin typeface="Calibri" pitchFamily="34" charset="0"/>
                <a:ea typeface="Calibri" pitchFamily="34" charset="-122"/>
                <a:cs typeface="Calibri" pitchFamily="34" charset="-120"/>
              </a:rPr>
              <a:t>Six cognitive levels guide the complexity of your objectives — from basic recall to creative synthesis.</a:t>
            </a:r>
            <a:endParaRPr lang="en-US" sz="1400" dirty="0"/>
          </a:p>
        </p:txBody>
      </p:sp>
      <p:sp>
        <p:nvSpPr>
          <p:cNvPr id="4" name="Shape 2"/>
          <p:cNvSpPr/>
          <p:nvPr/>
        </p:nvSpPr>
        <p:spPr>
          <a:xfrm>
            <a:off x="731520" y="4480560"/>
            <a:ext cx="1280160" cy="457200"/>
          </a:xfrm>
          <a:prstGeom prst="rect">
            <a:avLst/>
          </a:prstGeom>
          <a:solidFill>
            <a:srgbClr val="C9C3BA"/>
          </a:solidFill>
          <a:ln/>
        </p:spPr>
        <p:txBody>
          <a:bodyPr/>
          <a:lstStyle/>
          <a:p>
            <a:endParaRPr lang="en-US"/>
          </a:p>
        </p:txBody>
      </p:sp>
      <p:sp>
        <p:nvSpPr>
          <p:cNvPr id="5" name="Text 3"/>
          <p:cNvSpPr/>
          <p:nvPr/>
        </p:nvSpPr>
        <p:spPr>
          <a:xfrm>
            <a:off x="731520" y="4480560"/>
            <a:ext cx="1280160" cy="457200"/>
          </a:xfrm>
          <a:prstGeom prst="rect">
            <a:avLst/>
          </a:prstGeom>
          <a:noFill/>
          <a:ln/>
        </p:spPr>
        <p:txBody>
          <a:bodyPr wrap="square" lIns="0" tIns="0" rIns="0" bIns="0" rtlCol="0" anchor="ctr"/>
          <a:lstStyle/>
          <a:p>
            <a:pPr marL="0" indent="0" algn="ctr">
              <a:buNone/>
            </a:pPr>
            <a:r>
              <a:rPr lang="en-US" sz="1300" b="1" dirty="0">
                <a:solidFill>
                  <a:srgbClr val="3D3B38"/>
                </a:solidFill>
                <a:latin typeface="Calibri" pitchFamily="34" charset="0"/>
                <a:ea typeface="Calibri" pitchFamily="34" charset="-122"/>
                <a:cs typeface="Calibri" pitchFamily="34" charset="-120"/>
              </a:rPr>
              <a:t>Remember</a:t>
            </a:r>
            <a:endParaRPr lang="en-US" sz="1300" dirty="0"/>
          </a:p>
        </p:txBody>
      </p:sp>
      <p:sp>
        <p:nvSpPr>
          <p:cNvPr id="6" name="Shape 4"/>
          <p:cNvSpPr/>
          <p:nvPr/>
        </p:nvSpPr>
        <p:spPr>
          <a:xfrm>
            <a:off x="2057400" y="4023360"/>
            <a:ext cx="1280160" cy="914400"/>
          </a:xfrm>
          <a:prstGeom prst="rect">
            <a:avLst/>
          </a:prstGeom>
          <a:solidFill>
            <a:srgbClr val="B8AFA4"/>
          </a:solidFill>
          <a:ln/>
        </p:spPr>
        <p:txBody>
          <a:bodyPr/>
          <a:lstStyle/>
          <a:p>
            <a:endParaRPr lang="en-US"/>
          </a:p>
        </p:txBody>
      </p:sp>
      <p:sp>
        <p:nvSpPr>
          <p:cNvPr id="7" name="Text 5"/>
          <p:cNvSpPr/>
          <p:nvPr/>
        </p:nvSpPr>
        <p:spPr>
          <a:xfrm>
            <a:off x="2057400" y="4023360"/>
            <a:ext cx="1280160" cy="457200"/>
          </a:xfrm>
          <a:prstGeom prst="rect">
            <a:avLst/>
          </a:prstGeom>
          <a:noFill/>
          <a:ln/>
        </p:spPr>
        <p:txBody>
          <a:bodyPr wrap="square" lIns="0" tIns="0" rIns="0" bIns="0" rtlCol="0" anchor="ctr"/>
          <a:lstStyle/>
          <a:p>
            <a:pPr marL="0" indent="0" algn="ctr">
              <a:buNone/>
            </a:pPr>
            <a:r>
              <a:rPr lang="en-US" sz="1300" b="1" dirty="0">
                <a:solidFill>
                  <a:srgbClr val="3D3B38"/>
                </a:solidFill>
                <a:latin typeface="Calibri" pitchFamily="34" charset="0"/>
                <a:ea typeface="Calibri" pitchFamily="34" charset="-122"/>
                <a:cs typeface="Calibri" pitchFamily="34" charset="-120"/>
              </a:rPr>
              <a:t>Understand</a:t>
            </a:r>
            <a:endParaRPr lang="en-US" sz="1300" dirty="0"/>
          </a:p>
        </p:txBody>
      </p:sp>
      <p:sp>
        <p:nvSpPr>
          <p:cNvPr id="8" name="Shape 6"/>
          <p:cNvSpPr/>
          <p:nvPr/>
        </p:nvSpPr>
        <p:spPr>
          <a:xfrm>
            <a:off x="3383280" y="3566160"/>
            <a:ext cx="1280160" cy="1371600"/>
          </a:xfrm>
          <a:prstGeom prst="rect">
            <a:avLst/>
          </a:prstGeom>
          <a:solidFill>
            <a:srgbClr val="A69D90"/>
          </a:solidFill>
          <a:ln/>
        </p:spPr>
        <p:txBody>
          <a:bodyPr/>
          <a:lstStyle/>
          <a:p>
            <a:endParaRPr lang="en-US"/>
          </a:p>
        </p:txBody>
      </p:sp>
      <p:sp>
        <p:nvSpPr>
          <p:cNvPr id="9" name="Text 7"/>
          <p:cNvSpPr/>
          <p:nvPr/>
        </p:nvSpPr>
        <p:spPr>
          <a:xfrm>
            <a:off x="3383280" y="3566160"/>
            <a:ext cx="1280160" cy="457200"/>
          </a:xfrm>
          <a:prstGeom prst="rect">
            <a:avLst/>
          </a:prstGeom>
          <a:noFill/>
          <a:ln/>
        </p:spPr>
        <p:txBody>
          <a:bodyPr wrap="square" lIns="0" tIns="0" rIns="0" bIns="0" rtlCol="0" anchor="ctr"/>
          <a:lstStyle/>
          <a:p>
            <a:pPr marL="0" indent="0" algn="ctr">
              <a:buNone/>
            </a:pPr>
            <a:r>
              <a:rPr lang="en-US" sz="1300" b="1" dirty="0">
                <a:solidFill>
                  <a:srgbClr val="3D3B38"/>
                </a:solidFill>
                <a:latin typeface="Calibri" pitchFamily="34" charset="0"/>
                <a:ea typeface="Calibri" pitchFamily="34" charset="-122"/>
                <a:cs typeface="Calibri" pitchFamily="34" charset="-120"/>
              </a:rPr>
              <a:t>Apply</a:t>
            </a:r>
            <a:endParaRPr lang="en-US" sz="1300" dirty="0"/>
          </a:p>
        </p:txBody>
      </p:sp>
      <p:sp>
        <p:nvSpPr>
          <p:cNvPr id="10" name="Shape 8"/>
          <p:cNvSpPr/>
          <p:nvPr/>
        </p:nvSpPr>
        <p:spPr>
          <a:xfrm>
            <a:off x="4709160" y="3108960"/>
            <a:ext cx="1280160" cy="1828800"/>
          </a:xfrm>
          <a:prstGeom prst="rect">
            <a:avLst/>
          </a:prstGeom>
          <a:solidFill>
            <a:srgbClr val="8FA68E"/>
          </a:solidFill>
          <a:ln/>
        </p:spPr>
        <p:txBody>
          <a:bodyPr/>
          <a:lstStyle/>
          <a:p>
            <a:endParaRPr lang="en-US"/>
          </a:p>
        </p:txBody>
      </p:sp>
      <p:sp>
        <p:nvSpPr>
          <p:cNvPr id="11" name="Text 9"/>
          <p:cNvSpPr/>
          <p:nvPr/>
        </p:nvSpPr>
        <p:spPr>
          <a:xfrm>
            <a:off x="4709160" y="3108960"/>
            <a:ext cx="1280160" cy="457200"/>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Analyze</a:t>
            </a:r>
            <a:endParaRPr lang="en-US" sz="1300" dirty="0"/>
          </a:p>
        </p:txBody>
      </p:sp>
      <p:sp>
        <p:nvSpPr>
          <p:cNvPr id="12" name="Shape 10"/>
          <p:cNvSpPr/>
          <p:nvPr/>
        </p:nvSpPr>
        <p:spPr>
          <a:xfrm>
            <a:off x="6035040" y="2651760"/>
            <a:ext cx="1280160" cy="2286000"/>
          </a:xfrm>
          <a:prstGeom prst="rect">
            <a:avLst/>
          </a:prstGeom>
          <a:solidFill>
            <a:srgbClr val="8C6D4F"/>
          </a:solidFill>
          <a:ln/>
        </p:spPr>
        <p:txBody>
          <a:bodyPr/>
          <a:lstStyle/>
          <a:p>
            <a:endParaRPr lang="en-US"/>
          </a:p>
        </p:txBody>
      </p:sp>
      <p:sp>
        <p:nvSpPr>
          <p:cNvPr id="13" name="Text 11"/>
          <p:cNvSpPr/>
          <p:nvPr/>
        </p:nvSpPr>
        <p:spPr>
          <a:xfrm>
            <a:off x="6035040" y="2651760"/>
            <a:ext cx="1280160" cy="457200"/>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Evaluate</a:t>
            </a:r>
            <a:endParaRPr lang="en-US" sz="1300" dirty="0"/>
          </a:p>
        </p:txBody>
      </p:sp>
      <p:sp>
        <p:nvSpPr>
          <p:cNvPr id="14" name="Shape 12"/>
          <p:cNvSpPr/>
          <p:nvPr/>
        </p:nvSpPr>
        <p:spPr>
          <a:xfrm>
            <a:off x="7360920" y="2194560"/>
            <a:ext cx="1280160" cy="2743200"/>
          </a:xfrm>
          <a:prstGeom prst="rect">
            <a:avLst/>
          </a:prstGeom>
          <a:solidFill>
            <a:srgbClr val="B8926A"/>
          </a:solidFill>
          <a:ln/>
        </p:spPr>
        <p:txBody>
          <a:bodyPr/>
          <a:lstStyle/>
          <a:p>
            <a:endParaRPr lang="en-US"/>
          </a:p>
        </p:txBody>
      </p:sp>
      <p:sp>
        <p:nvSpPr>
          <p:cNvPr id="15" name="Text 13"/>
          <p:cNvSpPr/>
          <p:nvPr/>
        </p:nvSpPr>
        <p:spPr>
          <a:xfrm>
            <a:off x="7360920" y="2194560"/>
            <a:ext cx="1280160" cy="457200"/>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Create</a:t>
            </a:r>
            <a:endParaRPr lang="en-US" sz="13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2EE"/>
        </a:solidFill>
        <a:effectLst/>
      </p:bgPr>
    </p:bg>
    <p:spTree>
      <p:nvGrpSpPr>
        <p:cNvPr id="1" name=""/>
        <p:cNvGrpSpPr/>
        <p:nvPr/>
      </p:nvGrpSpPr>
      <p:grpSpPr>
        <a:xfrm>
          <a:off x="0" y="0"/>
          <a:ext cx="0" cy="0"/>
          <a:chOff x="0" y="0"/>
          <a:chExt cx="0" cy="0"/>
        </a:xfrm>
      </p:grpSpPr>
      <p:sp>
        <p:nvSpPr>
          <p:cNvPr id="2" name="Text 0"/>
          <p:cNvSpPr/>
          <p:nvPr/>
        </p:nvSpPr>
        <p:spPr>
          <a:xfrm>
            <a:off x="731520" y="365760"/>
            <a:ext cx="7680960" cy="640080"/>
          </a:xfrm>
          <a:prstGeom prst="rect">
            <a:avLst/>
          </a:prstGeom>
          <a:noFill/>
          <a:ln/>
        </p:spPr>
        <p:txBody>
          <a:bodyPr wrap="square" lIns="0" tIns="0" rIns="0" bIns="0" rtlCol="0" anchor="ctr"/>
          <a:lstStyle/>
          <a:p>
            <a:pPr marL="0" indent="0" algn="l">
              <a:buNone/>
            </a:pPr>
            <a:r>
              <a:rPr lang="en-US" sz="3200" b="1" dirty="0">
                <a:solidFill>
                  <a:srgbClr val="3D3B38"/>
                </a:solidFill>
                <a:latin typeface="Georgia" pitchFamily="34" charset="0"/>
                <a:ea typeface="Georgia" pitchFamily="34" charset="-122"/>
                <a:cs typeface="Georgia" pitchFamily="34" charset="-120"/>
              </a:rPr>
              <a:t>Bloom's Action Verbs</a:t>
            </a:r>
            <a:endParaRPr lang="en-US" sz="3200" dirty="0"/>
          </a:p>
        </p:txBody>
      </p:sp>
      <p:sp>
        <p:nvSpPr>
          <p:cNvPr id="3" name="Text 1"/>
          <p:cNvSpPr/>
          <p:nvPr/>
        </p:nvSpPr>
        <p:spPr>
          <a:xfrm>
            <a:off x="731520" y="960120"/>
            <a:ext cx="7680960" cy="365760"/>
          </a:xfrm>
          <a:prstGeom prst="rect">
            <a:avLst/>
          </a:prstGeom>
          <a:noFill/>
          <a:ln/>
        </p:spPr>
        <p:txBody>
          <a:bodyPr wrap="square" lIns="0" tIns="0" rIns="0" bIns="0" rtlCol="0" anchor="ctr"/>
          <a:lstStyle/>
          <a:p>
            <a:pPr marL="0" indent="0" algn="l">
              <a:buNone/>
            </a:pPr>
            <a:r>
              <a:rPr lang="en-US" sz="1400" dirty="0">
                <a:solidFill>
                  <a:srgbClr val="7A746C"/>
                </a:solidFill>
                <a:latin typeface="Calibri" pitchFamily="34" charset="0"/>
                <a:ea typeface="Calibri" pitchFamily="34" charset="-122"/>
                <a:cs typeface="Calibri" pitchFamily="34" charset="-120"/>
              </a:rPr>
              <a:t>Choose verbs that match the cognitive level you're targeting.</a:t>
            </a:r>
            <a:endParaRPr lang="en-US" sz="1400" dirty="0"/>
          </a:p>
        </p:txBody>
      </p:sp>
      <p:sp>
        <p:nvSpPr>
          <p:cNvPr id="4" name="Shape 2"/>
          <p:cNvSpPr/>
          <p:nvPr/>
        </p:nvSpPr>
        <p:spPr>
          <a:xfrm>
            <a:off x="731520" y="1463040"/>
            <a:ext cx="1645920" cy="502920"/>
          </a:xfrm>
          <a:prstGeom prst="roundRect">
            <a:avLst>
              <a:gd name="adj" fmla="val 10909"/>
            </a:avLst>
          </a:prstGeom>
          <a:solidFill>
            <a:srgbClr val="C9C3BA"/>
          </a:solidFill>
          <a:ln/>
        </p:spPr>
        <p:txBody>
          <a:bodyPr/>
          <a:lstStyle/>
          <a:p>
            <a:endParaRPr lang="en-US"/>
          </a:p>
        </p:txBody>
      </p:sp>
      <p:sp>
        <p:nvSpPr>
          <p:cNvPr id="5" name="Text 3"/>
          <p:cNvSpPr/>
          <p:nvPr/>
        </p:nvSpPr>
        <p:spPr>
          <a:xfrm>
            <a:off x="731520" y="1463040"/>
            <a:ext cx="1645920" cy="502920"/>
          </a:xfrm>
          <a:prstGeom prst="rect">
            <a:avLst/>
          </a:prstGeom>
          <a:noFill/>
          <a:ln/>
        </p:spPr>
        <p:txBody>
          <a:bodyPr wrap="square" lIns="0" tIns="0" rIns="0" bIns="0" rtlCol="0" anchor="ctr"/>
          <a:lstStyle/>
          <a:p>
            <a:pPr marL="0" indent="0" algn="ctr">
              <a:buNone/>
            </a:pPr>
            <a:r>
              <a:rPr lang="en-US" sz="1400" b="1" dirty="0">
                <a:solidFill>
                  <a:srgbClr val="3D3B38"/>
                </a:solidFill>
                <a:latin typeface="Georgia" pitchFamily="34" charset="0"/>
                <a:ea typeface="Georgia" pitchFamily="34" charset="-122"/>
                <a:cs typeface="Georgia" pitchFamily="34" charset="-120"/>
              </a:rPr>
              <a:t>Remember</a:t>
            </a:r>
            <a:endParaRPr lang="en-US" sz="1400" dirty="0"/>
          </a:p>
        </p:txBody>
      </p:sp>
      <p:sp>
        <p:nvSpPr>
          <p:cNvPr id="6" name="Shape 4"/>
          <p:cNvSpPr/>
          <p:nvPr/>
        </p:nvSpPr>
        <p:spPr>
          <a:xfrm>
            <a:off x="2468880" y="1463040"/>
            <a:ext cx="5943600" cy="502920"/>
          </a:xfrm>
          <a:prstGeom prst="rect">
            <a:avLst/>
          </a:prstGeom>
          <a:solidFill>
            <a:srgbClr val="FFFFFF"/>
          </a:solidFill>
          <a:ln/>
        </p:spPr>
        <p:txBody>
          <a:bodyPr/>
          <a:lstStyle/>
          <a:p>
            <a:endParaRPr lang="en-US"/>
          </a:p>
        </p:txBody>
      </p:sp>
      <p:sp>
        <p:nvSpPr>
          <p:cNvPr id="7" name="Text 5"/>
          <p:cNvSpPr/>
          <p:nvPr/>
        </p:nvSpPr>
        <p:spPr>
          <a:xfrm>
            <a:off x="2468880" y="1463040"/>
            <a:ext cx="5943600" cy="502920"/>
          </a:xfrm>
          <a:prstGeom prst="rect">
            <a:avLst/>
          </a:prstGeom>
          <a:noFill/>
          <a:ln/>
        </p:spPr>
        <p:txBody>
          <a:bodyPr wrap="square" lIns="0" tIns="3810" rIns="0" bIns="0" rtlCol="0" anchor="ctr"/>
          <a:lstStyle/>
          <a:p>
            <a:pPr marL="0" indent="0" algn="l">
              <a:buNone/>
            </a:pPr>
            <a:r>
              <a:rPr lang="en-US" sz="1300" dirty="0">
                <a:solidFill>
                  <a:srgbClr val="3D3B38"/>
                </a:solidFill>
                <a:latin typeface="Calibri" pitchFamily="34" charset="0"/>
                <a:ea typeface="Calibri" pitchFamily="34" charset="-122"/>
                <a:cs typeface="Calibri" pitchFamily="34" charset="-120"/>
              </a:rPr>
              <a:t>List, Define, Recall, Identify, Name, State</a:t>
            </a:r>
            <a:endParaRPr lang="en-US" sz="1300" dirty="0"/>
          </a:p>
        </p:txBody>
      </p:sp>
      <p:sp>
        <p:nvSpPr>
          <p:cNvPr id="8" name="Shape 6"/>
          <p:cNvSpPr/>
          <p:nvPr/>
        </p:nvSpPr>
        <p:spPr>
          <a:xfrm>
            <a:off x="731520" y="2020824"/>
            <a:ext cx="1645920" cy="502920"/>
          </a:xfrm>
          <a:prstGeom prst="roundRect">
            <a:avLst>
              <a:gd name="adj" fmla="val 10909"/>
            </a:avLst>
          </a:prstGeom>
          <a:solidFill>
            <a:srgbClr val="B8AFA4"/>
          </a:solidFill>
          <a:ln/>
        </p:spPr>
        <p:txBody>
          <a:bodyPr/>
          <a:lstStyle/>
          <a:p>
            <a:endParaRPr lang="en-US"/>
          </a:p>
        </p:txBody>
      </p:sp>
      <p:sp>
        <p:nvSpPr>
          <p:cNvPr id="9" name="Text 7"/>
          <p:cNvSpPr/>
          <p:nvPr/>
        </p:nvSpPr>
        <p:spPr>
          <a:xfrm>
            <a:off x="731520" y="2020824"/>
            <a:ext cx="1645920" cy="502920"/>
          </a:xfrm>
          <a:prstGeom prst="rect">
            <a:avLst/>
          </a:prstGeom>
          <a:noFill/>
          <a:ln/>
        </p:spPr>
        <p:txBody>
          <a:bodyPr wrap="square" lIns="0" tIns="0" rIns="0" bIns="0" rtlCol="0" anchor="ctr"/>
          <a:lstStyle/>
          <a:p>
            <a:pPr marL="0" indent="0" algn="ctr">
              <a:buNone/>
            </a:pPr>
            <a:r>
              <a:rPr lang="en-US" sz="1400" b="1" dirty="0">
                <a:solidFill>
                  <a:srgbClr val="3D3B38"/>
                </a:solidFill>
                <a:latin typeface="Georgia" pitchFamily="34" charset="0"/>
                <a:ea typeface="Georgia" pitchFamily="34" charset="-122"/>
                <a:cs typeface="Georgia" pitchFamily="34" charset="-120"/>
              </a:rPr>
              <a:t>Understand</a:t>
            </a:r>
            <a:endParaRPr lang="en-US" sz="1400" dirty="0"/>
          </a:p>
        </p:txBody>
      </p:sp>
      <p:sp>
        <p:nvSpPr>
          <p:cNvPr id="10" name="Shape 8"/>
          <p:cNvSpPr/>
          <p:nvPr/>
        </p:nvSpPr>
        <p:spPr>
          <a:xfrm>
            <a:off x="2468880" y="2020824"/>
            <a:ext cx="5943600" cy="502920"/>
          </a:xfrm>
          <a:prstGeom prst="rect">
            <a:avLst/>
          </a:prstGeom>
          <a:solidFill>
            <a:srgbClr val="FFFFFF"/>
          </a:solidFill>
          <a:ln/>
        </p:spPr>
        <p:txBody>
          <a:bodyPr/>
          <a:lstStyle/>
          <a:p>
            <a:endParaRPr lang="en-US"/>
          </a:p>
        </p:txBody>
      </p:sp>
      <p:sp>
        <p:nvSpPr>
          <p:cNvPr id="11" name="Text 9"/>
          <p:cNvSpPr/>
          <p:nvPr/>
        </p:nvSpPr>
        <p:spPr>
          <a:xfrm>
            <a:off x="2468880" y="2020824"/>
            <a:ext cx="5943600" cy="502920"/>
          </a:xfrm>
          <a:prstGeom prst="rect">
            <a:avLst/>
          </a:prstGeom>
          <a:noFill/>
          <a:ln/>
        </p:spPr>
        <p:txBody>
          <a:bodyPr wrap="square" lIns="0" tIns="3810" rIns="0" bIns="0" rtlCol="0" anchor="ctr"/>
          <a:lstStyle/>
          <a:p>
            <a:pPr marL="0" indent="0" algn="l">
              <a:buNone/>
            </a:pPr>
            <a:r>
              <a:rPr lang="en-US" sz="1300" dirty="0">
                <a:solidFill>
                  <a:srgbClr val="3D3B38"/>
                </a:solidFill>
                <a:latin typeface="Calibri" pitchFamily="34" charset="0"/>
                <a:ea typeface="Calibri" pitchFamily="34" charset="-122"/>
                <a:cs typeface="Calibri" pitchFamily="34" charset="-120"/>
              </a:rPr>
              <a:t>Explain, Summarize, Paraphrase, Classify, Describe</a:t>
            </a:r>
            <a:endParaRPr lang="en-US" sz="1300" dirty="0"/>
          </a:p>
        </p:txBody>
      </p:sp>
      <p:sp>
        <p:nvSpPr>
          <p:cNvPr id="12" name="Shape 10"/>
          <p:cNvSpPr/>
          <p:nvPr/>
        </p:nvSpPr>
        <p:spPr>
          <a:xfrm>
            <a:off x="731520" y="2578608"/>
            <a:ext cx="1645920" cy="502920"/>
          </a:xfrm>
          <a:prstGeom prst="roundRect">
            <a:avLst>
              <a:gd name="adj" fmla="val 10909"/>
            </a:avLst>
          </a:prstGeom>
          <a:solidFill>
            <a:srgbClr val="A69D90"/>
          </a:solidFill>
          <a:ln/>
        </p:spPr>
        <p:txBody>
          <a:bodyPr/>
          <a:lstStyle/>
          <a:p>
            <a:endParaRPr lang="en-US"/>
          </a:p>
        </p:txBody>
      </p:sp>
      <p:sp>
        <p:nvSpPr>
          <p:cNvPr id="13" name="Text 11"/>
          <p:cNvSpPr/>
          <p:nvPr/>
        </p:nvSpPr>
        <p:spPr>
          <a:xfrm>
            <a:off x="731520" y="2578608"/>
            <a:ext cx="1645920" cy="502920"/>
          </a:xfrm>
          <a:prstGeom prst="rect">
            <a:avLst/>
          </a:prstGeom>
          <a:noFill/>
          <a:ln/>
        </p:spPr>
        <p:txBody>
          <a:bodyPr wrap="square" lIns="0" tIns="0" rIns="0" bIns="0" rtlCol="0" anchor="ctr"/>
          <a:lstStyle/>
          <a:p>
            <a:pPr marL="0" indent="0" algn="ctr">
              <a:buNone/>
            </a:pPr>
            <a:r>
              <a:rPr lang="en-US" sz="1400" b="1" dirty="0">
                <a:solidFill>
                  <a:srgbClr val="3D3B38"/>
                </a:solidFill>
                <a:latin typeface="Georgia" pitchFamily="34" charset="0"/>
                <a:ea typeface="Georgia" pitchFamily="34" charset="-122"/>
                <a:cs typeface="Georgia" pitchFamily="34" charset="-120"/>
              </a:rPr>
              <a:t>Apply</a:t>
            </a:r>
            <a:endParaRPr lang="en-US" sz="1400" dirty="0"/>
          </a:p>
        </p:txBody>
      </p:sp>
      <p:sp>
        <p:nvSpPr>
          <p:cNvPr id="14" name="Shape 12"/>
          <p:cNvSpPr/>
          <p:nvPr/>
        </p:nvSpPr>
        <p:spPr>
          <a:xfrm>
            <a:off x="2468880" y="2578608"/>
            <a:ext cx="5943600" cy="502920"/>
          </a:xfrm>
          <a:prstGeom prst="rect">
            <a:avLst/>
          </a:prstGeom>
          <a:solidFill>
            <a:srgbClr val="FFFFFF"/>
          </a:solidFill>
          <a:ln/>
        </p:spPr>
        <p:txBody>
          <a:bodyPr/>
          <a:lstStyle/>
          <a:p>
            <a:endParaRPr lang="en-US"/>
          </a:p>
        </p:txBody>
      </p:sp>
      <p:sp>
        <p:nvSpPr>
          <p:cNvPr id="15" name="Text 13"/>
          <p:cNvSpPr/>
          <p:nvPr/>
        </p:nvSpPr>
        <p:spPr>
          <a:xfrm>
            <a:off x="2468880" y="2578608"/>
            <a:ext cx="5943600" cy="502920"/>
          </a:xfrm>
          <a:prstGeom prst="rect">
            <a:avLst/>
          </a:prstGeom>
          <a:noFill/>
          <a:ln/>
        </p:spPr>
        <p:txBody>
          <a:bodyPr wrap="square" lIns="0" tIns="3810" rIns="0" bIns="0" rtlCol="0" anchor="ctr"/>
          <a:lstStyle/>
          <a:p>
            <a:pPr marL="0" indent="0" algn="l">
              <a:buNone/>
            </a:pPr>
            <a:r>
              <a:rPr lang="en-US" sz="1300" dirty="0">
                <a:solidFill>
                  <a:srgbClr val="3D3B38"/>
                </a:solidFill>
                <a:latin typeface="Calibri" pitchFamily="34" charset="0"/>
                <a:ea typeface="Calibri" pitchFamily="34" charset="-122"/>
                <a:cs typeface="Calibri" pitchFamily="34" charset="-120"/>
              </a:rPr>
              <a:t>Demonstrate, Use, Execute, Implement, Solve</a:t>
            </a:r>
            <a:endParaRPr lang="en-US" sz="1300" dirty="0"/>
          </a:p>
        </p:txBody>
      </p:sp>
      <p:sp>
        <p:nvSpPr>
          <p:cNvPr id="16" name="Shape 14"/>
          <p:cNvSpPr/>
          <p:nvPr/>
        </p:nvSpPr>
        <p:spPr>
          <a:xfrm>
            <a:off x="731520" y="3136392"/>
            <a:ext cx="1645920" cy="502920"/>
          </a:xfrm>
          <a:prstGeom prst="roundRect">
            <a:avLst>
              <a:gd name="adj" fmla="val 10909"/>
            </a:avLst>
          </a:prstGeom>
          <a:solidFill>
            <a:srgbClr val="8FA68E"/>
          </a:solidFill>
          <a:ln/>
        </p:spPr>
        <p:txBody>
          <a:bodyPr/>
          <a:lstStyle/>
          <a:p>
            <a:endParaRPr lang="en-US"/>
          </a:p>
        </p:txBody>
      </p:sp>
      <p:sp>
        <p:nvSpPr>
          <p:cNvPr id="17" name="Text 15"/>
          <p:cNvSpPr/>
          <p:nvPr/>
        </p:nvSpPr>
        <p:spPr>
          <a:xfrm>
            <a:off x="731520" y="3136392"/>
            <a:ext cx="1645920" cy="502920"/>
          </a:xfrm>
          <a:prstGeom prst="rect">
            <a:avLst/>
          </a:prstGeom>
          <a:no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Analyze</a:t>
            </a:r>
            <a:endParaRPr lang="en-US" sz="1400" dirty="0"/>
          </a:p>
        </p:txBody>
      </p:sp>
      <p:sp>
        <p:nvSpPr>
          <p:cNvPr id="18" name="Shape 16"/>
          <p:cNvSpPr/>
          <p:nvPr/>
        </p:nvSpPr>
        <p:spPr>
          <a:xfrm>
            <a:off x="2468880" y="3136392"/>
            <a:ext cx="5943600" cy="502920"/>
          </a:xfrm>
          <a:prstGeom prst="rect">
            <a:avLst/>
          </a:prstGeom>
          <a:solidFill>
            <a:srgbClr val="FFFFFF"/>
          </a:solidFill>
          <a:ln/>
        </p:spPr>
        <p:txBody>
          <a:bodyPr/>
          <a:lstStyle/>
          <a:p>
            <a:endParaRPr lang="en-US"/>
          </a:p>
        </p:txBody>
      </p:sp>
      <p:sp>
        <p:nvSpPr>
          <p:cNvPr id="19" name="Text 17"/>
          <p:cNvSpPr/>
          <p:nvPr/>
        </p:nvSpPr>
        <p:spPr>
          <a:xfrm>
            <a:off x="2468880" y="3136392"/>
            <a:ext cx="5943600" cy="502920"/>
          </a:xfrm>
          <a:prstGeom prst="rect">
            <a:avLst/>
          </a:prstGeom>
          <a:noFill/>
          <a:ln/>
        </p:spPr>
        <p:txBody>
          <a:bodyPr wrap="square" lIns="0" tIns="3810" rIns="0" bIns="0" rtlCol="0" anchor="ctr"/>
          <a:lstStyle/>
          <a:p>
            <a:pPr marL="0" indent="0" algn="l">
              <a:buNone/>
            </a:pPr>
            <a:r>
              <a:rPr lang="en-US" sz="1300" dirty="0">
                <a:solidFill>
                  <a:srgbClr val="3D3B38"/>
                </a:solidFill>
                <a:latin typeface="Calibri" pitchFamily="34" charset="0"/>
                <a:ea typeface="Calibri" pitchFamily="34" charset="-122"/>
                <a:cs typeface="Calibri" pitchFamily="34" charset="-120"/>
              </a:rPr>
              <a:t>Compare, Differentiate, Examine, Categorize, Deconstruct</a:t>
            </a:r>
            <a:endParaRPr lang="en-US" sz="1300" dirty="0"/>
          </a:p>
        </p:txBody>
      </p:sp>
      <p:sp>
        <p:nvSpPr>
          <p:cNvPr id="20" name="Shape 18"/>
          <p:cNvSpPr/>
          <p:nvPr/>
        </p:nvSpPr>
        <p:spPr>
          <a:xfrm>
            <a:off x="731520" y="3694176"/>
            <a:ext cx="1645920" cy="502920"/>
          </a:xfrm>
          <a:prstGeom prst="roundRect">
            <a:avLst>
              <a:gd name="adj" fmla="val 10909"/>
            </a:avLst>
          </a:prstGeom>
          <a:solidFill>
            <a:srgbClr val="8C6D4F"/>
          </a:solidFill>
          <a:ln/>
        </p:spPr>
        <p:txBody>
          <a:bodyPr/>
          <a:lstStyle/>
          <a:p>
            <a:endParaRPr lang="en-US"/>
          </a:p>
        </p:txBody>
      </p:sp>
      <p:sp>
        <p:nvSpPr>
          <p:cNvPr id="21" name="Text 19"/>
          <p:cNvSpPr/>
          <p:nvPr/>
        </p:nvSpPr>
        <p:spPr>
          <a:xfrm>
            <a:off x="731520" y="3694176"/>
            <a:ext cx="1645920" cy="502920"/>
          </a:xfrm>
          <a:prstGeom prst="rect">
            <a:avLst/>
          </a:prstGeom>
          <a:no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Evaluate</a:t>
            </a:r>
            <a:endParaRPr lang="en-US" sz="1400" dirty="0"/>
          </a:p>
        </p:txBody>
      </p:sp>
      <p:sp>
        <p:nvSpPr>
          <p:cNvPr id="22" name="Shape 20"/>
          <p:cNvSpPr/>
          <p:nvPr/>
        </p:nvSpPr>
        <p:spPr>
          <a:xfrm>
            <a:off x="2468880" y="3694176"/>
            <a:ext cx="5943600" cy="502920"/>
          </a:xfrm>
          <a:prstGeom prst="rect">
            <a:avLst/>
          </a:prstGeom>
          <a:solidFill>
            <a:srgbClr val="FFFFFF"/>
          </a:solidFill>
          <a:ln/>
        </p:spPr>
        <p:txBody>
          <a:bodyPr/>
          <a:lstStyle/>
          <a:p>
            <a:endParaRPr lang="en-US"/>
          </a:p>
        </p:txBody>
      </p:sp>
      <p:sp>
        <p:nvSpPr>
          <p:cNvPr id="23" name="Text 21"/>
          <p:cNvSpPr/>
          <p:nvPr/>
        </p:nvSpPr>
        <p:spPr>
          <a:xfrm>
            <a:off x="2468880" y="3694176"/>
            <a:ext cx="5943600" cy="502920"/>
          </a:xfrm>
          <a:prstGeom prst="rect">
            <a:avLst/>
          </a:prstGeom>
          <a:noFill/>
          <a:ln/>
        </p:spPr>
        <p:txBody>
          <a:bodyPr wrap="square" lIns="0" tIns="3810" rIns="0" bIns="0" rtlCol="0" anchor="ctr"/>
          <a:lstStyle/>
          <a:p>
            <a:pPr marL="0" indent="0" algn="l">
              <a:buNone/>
            </a:pPr>
            <a:r>
              <a:rPr lang="en-US" sz="1300" dirty="0">
                <a:solidFill>
                  <a:srgbClr val="3D3B38"/>
                </a:solidFill>
                <a:latin typeface="Calibri" pitchFamily="34" charset="0"/>
                <a:ea typeface="Calibri" pitchFamily="34" charset="-122"/>
                <a:cs typeface="Calibri" pitchFamily="34" charset="-120"/>
              </a:rPr>
              <a:t>Assess, Justify, Critique, Defend, Judge</a:t>
            </a:r>
            <a:endParaRPr lang="en-US" sz="1300" dirty="0"/>
          </a:p>
        </p:txBody>
      </p:sp>
      <p:sp>
        <p:nvSpPr>
          <p:cNvPr id="24" name="Shape 22"/>
          <p:cNvSpPr/>
          <p:nvPr/>
        </p:nvSpPr>
        <p:spPr>
          <a:xfrm>
            <a:off x="731520" y="4251960"/>
            <a:ext cx="1645920" cy="502920"/>
          </a:xfrm>
          <a:prstGeom prst="roundRect">
            <a:avLst>
              <a:gd name="adj" fmla="val 10909"/>
            </a:avLst>
          </a:prstGeom>
          <a:solidFill>
            <a:srgbClr val="B8926A"/>
          </a:solidFill>
          <a:ln/>
        </p:spPr>
        <p:txBody>
          <a:bodyPr/>
          <a:lstStyle/>
          <a:p>
            <a:endParaRPr lang="en-US"/>
          </a:p>
        </p:txBody>
      </p:sp>
      <p:sp>
        <p:nvSpPr>
          <p:cNvPr id="25" name="Text 23"/>
          <p:cNvSpPr/>
          <p:nvPr/>
        </p:nvSpPr>
        <p:spPr>
          <a:xfrm>
            <a:off x="731520" y="4251960"/>
            <a:ext cx="1645920" cy="502920"/>
          </a:xfrm>
          <a:prstGeom prst="rect">
            <a:avLst/>
          </a:prstGeom>
          <a:no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Create</a:t>
            </a:r>
            <a:endParaRPr lang="en-US" sz="1400" dirty="0"/>
          </a:p>
        </p:txBody>
      </p:sp>
      <p:sp>
        <p:nvSpPr>
          <p:cNvPr id="26" name="Shape 24"/>
          <p:cNvSpPr/>
          <p:nvPr/>
        </p:nvSpPr>
        <p:spPr>
          <a:xfrm>
            <a:off x="2468880" y="4251960"/>
            <a:ext cx="5943600" cy="502920"/>
          </a:xfrm>
          <a:prstGeom prst="rect">
            <a:avLst/>
          </a:prstGeom>
          <a:solidFill>
            <a:srgbClr val="FFFFFF"/>
          </a:solidFill>
          <a:ln/>
        </p:spPr>
        <p:txBody>
          <a:bodyPr/>
          <a:lstStyle/>
          <a:p>
            <a:endParaRPr lang="en-US"/>
          </a:p>
        </p:txBody>
      </p:sp>
      <p:sp>
        <p:nvSpPr>
          <p:cNvPr id="27" name="Text 25"/>
          <p:cNvSpPr/>
          <p:nvPr/>
        </p:nvSpPr>
        <p:spPr>
          <a:xfrm>
            <a:off x="2468880" y="4251960"/>
            <a:ext cx="5943600" cy="502920"/>
          </a:xfrm>
          <a:prstGeom prst="rect">
            <a:avLst/>
          </a:prstGeom>
          <a:noFill/>
          <a:ln/>
        </p:spPr>
        <p:txBody>
          <a:bodyPr wrap="square" lIns="0" tIns="3810" rIns="0" bIns="0" rtlCol="0" anchor="ctr"/>
          <a:lstStyle/>
          <a:p>
            <a:pPr marL="0" indent="0" algn="l">
              <a:buNone/>
            </a:pPr>
            <a:r>
              <a:rPr lang="en-US" sz="1300" dirty="0">
                <a:solidFill>
                  <a:srgbClr val="3D3B38"/>
                </a:solidFill>
                <a:latin typeface="Calibri" pitchFamily="34" charset="0"/>
                <a:ea typeface="Calibri" pitchFamily="34" charset="-122"/>
                <a:cs typeface="Calibri" pitchFamily="34" charset="-120"/>
              </a:rPr>
              <a:t>Design, Construct, Develop, Formulate, Compose</a:t>
            </a:r>
            <a:endParaRPr lang="en-US" sz="1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AF8F5"/>
        </a:solidFill>
        <a:effectLst/>
      </p:bgPr>
    </p:bg>
    <p:spTree>
      <p:nvGrpSpPr>
        <p:cNvPr id="1" name=""/>
        <p:cNvGrpSpPr/>
        <p:nvPr/>
      </p:nvGrpSpPr>
      <p:grpSpPr>
        <a:xfrm>
          <a:off x="0" y="0"/>
          <a:ext cx="0" cy="0"/>
          <a:chOff x="0" y="0"/>
          <a:chExt cx="0" cy="0"/>
        </a:xfrm>
      </p:grpSpPr>
      <p:sp>
        <p:nvSpPr>
          <p:cNvPr id="2" name="Text 0"/>
          <p:cNvSpPr/>
          <p:nvPr/>
        </p:nvSpPr>
        <p:spPr>
          <a:xfrm>
            <a:off x="731520" y="365760"/>
            <a:ext cx="7680960" cy="640080"/>
          </a:xfrm>
          <a:prstGeom prst="rect">
            <a:avLst/>
          </a:prstGeom>
          <a:noFill/>
          <a:ln/>
        </p:spPr>
        <p:txBody>
          <a:bodyPr wrap="square" lIns="0" tIns="0" rIns="0" bIns="0" rtlCol="0" anchor="ctr"/>
          <a:lstStyle/>
          <a:p>
            <a:pPr marL="0" indent="0" algn="l">
              <a:buNone/>
            </a:pPr>
            <a:r>
              <a:rPr lang="en-US" sz="3200" b="1" dirty="0">
                <a:solidFill>
                  <a:srgbClr val="3D3B38"/>
                </a:solidFill>
                <a:latin typeface="Georgia" pitchFamily="34" charset="0"/>
                <a:ea typeface="Georgia" pitchFamily="34" charset="-122"/>
                <a:cs typeface="Georgia" pitchFamily="34" charset="-120"/>
              </a:rPr>
              <a:t>Writing SMART Objectives</a:t>
            </a:r>
            <a:endParaRPr lang="en-US" sz="3200" dirty="0"/>
          </a:p>
        </p:txBody>
      </p:sp>
      <p:sp>
        <p:nvSpPr>
          <p:cNvPr id="3" name="Text 1"/>
          <p:cNvSpPr/>
          <p:nvPr/>
        </p:nvSpPr>
        <p:spPr>
          <a:xfrm>
            <a:off x="731520" y="1005840"/>
            <a:ext cx="7680960" cy="365760"/>
          </a:xfrm>
          <a:prstGeom prst="rect">
            <a:avLst/>
          </a:prstGeom>
          <a:noFill/>
          <a:ln/>
        </p:spPr>
        <p:txBody>
          <a:bodyPr wrap="square" lIns="0" tIns="0" rIns="0" bIns="0" rtlCol="0" anchor="ctr"/>
          <a:lstStyle/>
          <a:p>
            <a:pPr marL="0" indent="0" algn="l">
              <a:buNone/>
            </a:pPr>
            <a:r>
              <a:rPr lang="en-US" sz="1400" dirty="0">
                <a:solidFill>
                  <a:srgbClr val="7A746C"/>
                </a:solidFill>
                <a:latin typeface="Calibri" pitchFamily="34" charset="0"/>
                <a:ea typeface="Calibri" pitchFamily="34" charset="-122"/>
                <a:cs typeface="Calibri" pitchFamily="34" charset="-120"/>
              </a:rPr>
              <a:t>Apply the SMART framework to ensure every objective is actionable and measurable.</a:t>
            </a:r>
            <a:endParaRPr lang="en-US" sz="1400" dirty="0"/>
          </a:p>
        </p:txBody>
      </p:sp>
      <p:sp>
        <p:nvSpPr>
          <p:cNvPr id="4" name="Text 2"/>
          <p:cNvSpPr/>
          <p:nvPr/>
        </p:nvSpPr>
        <p:spPr>
          <a:xfrm>
            <a:off x="731520" y="1371600"/>
            <a:ext cx="548640" cy="658368"/>
          </a:xfrm>
          <a:prstGeom prst="rect">
            <a:avLst/>
          </a:prstGeom>
          <a:noFill/>
          <a:ln/>
        </p:spPr>
        <p:txBody>
          <a:bodyPr wrap="square" lIns="0" tIns="0" rIns="0" bIns="0" rtlCol="0" anchor="ctr"/>
          <a:lstStyle/>
          <a:p>
            <a:pPr marL="0" indent="0" algn="ctr">
              <a:buNone/>
            </a:pPr>
            <a:r>
              <a:rPr lang="en-US" sz="2800" b="1" dirty="0">
                <a:solidFill>
                  <a:srgbClr val="B8926A"/>
                </a:solidFill>
                <a:latin typeface="Georgia" pitchFamily="34" charset="0"/>
                <a:ea typeface="Georgia" pitchFamily="34" charset="-122"/>
                <a:cs typeface="Georgia" pitchFamily="34" charset="-120"/>
              </a:rPr>
              <a:t>S</a:t>
            </a:r>
            <a:endParaRPr lang="en-US" sz="2800" dirty="0"/>
          </a:p>
        </p:txBody>
      </p:sp>
      <p:sp>
        <p:nvSpPr>
          <p:cNvPr id="5" name="Text 3"/>
          <p:cNvSpPr/>
          <p:nvPr/>
        </p:nvSpPr>
        <p:spPr>
          <a:xfrm>
            <a:off x="1371600" y="1371600"/>
            <a:ext cx="1828800" cy="658368"/>
          </a:xfrm>
          <a:prstGeom prst="rect">
            <a:avLst/>
          </a:prstGeom>
          <a:noFill/>
          <a:ln/>
        </p:spPr>
        <p:txBody>
          <a:bodyPr wrap="square" lIns="0" tIns="0" rIns="0" bIns="0" rtlCol="0" anchor="ctr"/>
          <a:lstStyle/>
          <a:p>
            <a:pPr marL="0" indent="0" algn="l">
              <a:buNone/>
            </a:pPr>
            <a:r>
              <a:rPr lang="en-US" sz="1600" b="1" dirty="0">
                <a:solidFill>
                  <a:srgbClr val="3D3B38"/>
                </a:solidFill>
                <a:latin typeface="Georgia" pitchFamily="34" charset="0"/>
                <a:ea typeface="Georgia" pitchFamily="34" charset="-122"/>
                <a:cs typeface="Georgia" pitchFamily="34" charset="-120"/>
              </a:rPr>
              <a:t>Specific</a:t>
            </a:r>
            <a:endParaRPr lang="en-US" sz="1600" dirty="0"/>
          </a:p>
        </p:txBody>
      </p:sp>
      <p:sp>
        <p:nvSpPr>
          <p:cNvPr id="6" name="Text 4"/>
          <p:cNvSpPr/>
          <p:nvPr/>
        </p:nvSpPr>
        <p:spPr>
          <a:xfrm>
            <a:off x="3291840" y="1371600"/>
            <a:ext cx="5303520" cy="658368"/>
          </a:xfrm>
          <a:prstGeom prst="rect">
            <a:avLst/>
          </a:prstGeom>
          <a:noFill/>
          <a:ln/>
        </p:spPr>
        <p:txBody>
          <a:bodyPr wrap="square" lIns="0" tIns="0" rIns="0" bIns="0" rtlCol="0" anchor="ctr"/>
          <a:lstStyle/>
          <a:p>
            <a:pPr marL="0" indent="0" algn="l">
              <a:buNone/>
            </a:pPr>
            <a:r>
              <a:rPr lang="en-US" sz="1300" dirty="0">
                <a:solidFill>
                  <a:srgbClr val="7A746C"/>
                </a:solidFill>
                <a:latin typeface="Calibri" pitchFamily="34" charset="0"/>
                <a:ea typeface="Calibri" pitchFamily="34" charset="-122"/>
                <a:cs typeface="Calibri" pitchFamily="34" charset="-120"/>
              </a:rPr>
              <a:t>Clearly define the skill or knowledge to be gained</a:t>
            </a:r>
            <a:endParaRPr lang="en-US" sz="1300" dirty="0"/>
          </a:p>
        </p:txBody>
      </p:sp>
      <p:sp>
        <p:nvSpPr>
          <p:cNvPr id="7" name="Text 5"/>
          <p:cNvSpPr/>
          <p:nvPr/>
        </p:nvSpPr>
        <p:spPr>
          <a:xfrm>
            <a:off x="731520" y="2139696"/>
            <a:ext cx="548640" cy="658368"/>
          </a:xfrm>
          <a:prstGeom prst="rect">
            <a:avLst/>
          </a:prstGeom>
          <a:noFill/>
          <a:ln/>
        </p:spPr>
        <p:txBody>
          <a:bodyPr wrap="square" lIns="0" tIns="0" rIns="0" bIns="0" rtlCol="0" anchor="ctr"/>
          <a:lstStyle/>
          <a:p>
            <a:pPr marL="0" indent="0" algn="ctr">
              <a:buNone/>
            </a:pPr>
            <a:r>
              <a:rPr lang="en-US" sz="2800" b="1" dirty="0">
                <a:solidFill>
                  <a:srgbClr val="B8926A"/>
                </a:solidFill>
                <a:latin typeface="Georgia" pitchFamily="34" charset="0"/>
                <a:ea typeface="Georgia" pitchFamily="34" charset="-122"/>
                <a:cs typeface="Georgia" pitchFamily="34" charset="-120"/>
              </a:rPr>
              <a:t>M</a:t>
            </a:r>
            <a:endParaRPr lang="en-US" sz="2800" dirty="0"/>
          </a:p>
        </p:txBody>
      </p:sp>
      <p:sp>
        <p:nvSpPr>
          <p:cNvPr id="8" name="Text 6"/>
          <p:cNvSpPr/>
          <p:nvPr/>
        </p:nvSpPr>
        <p:spPr>
          <a:xfrm>
            <a:off x="1371600" y="2139696"/>
            <a:ext cx="1828800" cy="658368"/>
          </a:xfrm>
          <a:prstGeom prst="rect">
            <a:avLst/>
          </a:prstGeom>
          <a:noFill/>
          <a:ln/>
        </p:spPr>
        <p:txBody>
          <a:bodyPr wrap="square" lIns="0" tIns="0" rIns="0" bIns="0" rtlCol="0" anchor="ctr"/>
          <a:lstStyle/>
          <a:p>
            <a:pPr marL="0" indent="0" algn="l">
              <a:buNone/>
            </a:pPr>
            <a:r>
              <a:rPr lang="en-US" sz="1600" b="1" dirty="0">
                <a:solidFill>
                  <a:srgbClr val="3D3B38"/>
                </a:solidFill>
                <a:latin typeface="Georgia" pitchFamily="34" charset="0"/>
                <a:ea typeface="Georgia" pitchFamily="34" charset="-122"/>
                <a:cs typeface="Georgia" pitchFamily="34" charset="-120"/>
              </a:rPr>
              <a:t>Measurable</a:t>
            </a:r>
            <a:endParaRPr lang="en-US" sz="1600" dirty="0"/>
          </a:p>
        </p:txBody>
      </p:sp>
      <p:sp>
        <p:nvSpPr>
          <p:cNvPr id="9" name="Text 7"/>
          <p:cNvSpPr/>
          <p:nvPr/>
        </p:nvSpPr>
        <p:spPr>
          <a:xfrm>
            <a:off x="3291840" y="2139696"/>
            <a:ext cx="5303520" cy="658368"/>
          </a:xfrm>
          <a:prstGeom prst="rect">
            <a:avLst/>
          </a:prstGeom>
          <a:noFill/>
          <a:ln/>
        </p:spPr>
        <p:txBody>
          <a:bodyPr wrap="square" lIns="0" tIns="0" rIns="0" bIns="0" rtlCol="0" anchor="ctr"/>
          <a:lstStyle/>
          <a:p>
            <a:pPr marL="0" indent="0" algn="l">
              <a:buNone/>
            </a:pPr>
            <a:r>
              <a:rPr lang="en-US" sz="1300" dirty="0">
                <a:solidFill>
                  <a:srgbClr val="7A746C"/>
                </a:solidFill>
                <a:latin typeface="Calibri" pitchFamily="34" charset="0"/>
                <a:ea typeface="Calibri" pitchFamily="34" charset="-122"/>
                <a:cs typeface="Calibri" pitchFamily="34" charset="-120"/>
              </a:rPr>
              <a:t>Include criteria to assess whether the objective was met</a:t>
            </a:r>
            <a:endParaRPr lang="en-US" sz="1300" dirty="0"/>
          </a:p>
        </p:txBody>
      </p:sp>
      <p:sp>
        <p:nvSpPr>
          <p:cNvPr id="10" name="Text 8"/>
          <p:cNvSpPr/>
          <p:nvPr/>
        </p:nvSpPr>
        <p:spPr>
          <a:xfrm>
            <a:off x="731520" y="2907792"/>
            <a:ext cx="548640" cy="658368"/>
          </a:xfrm>
          <a:prstGeom prst="rect">
            <a:avLst/>
          </a:prstGeom>
          <a:noFill/>
          <a:ln/>
        </p:spPr>
        <p:txBody>
          <a:bodyPr wrap="square" lIns="0" tIns="0" rIns="0" bIns="0" rtlCol="0" anchor="ctr"/>
          <a:lstStyle/>
          <a:p>
            <a:pPr marL="0" indent="0" algn="ctr">
              <a:buNone/>
            </a:pPr>
            <a:r>
              <a:rPr lang="en-US" sz="2800" b="1" dirty="0">
                <a:solidFill>
                  <a:srgbClr val="B8926A"/>
                </a:solidFill>
                <a:latin typeface="Georgia" pitchFamily="34" charset="0"/>
                <a:ea typeface="Georgia" pitchFamily="34" charset="-122"/>
                <a:cs typeface="Georgia" pitchFamily="34" charset="-120"/>
              </a:rPr>
              <a:t>A</a:t>
            </a:r>
            <a:endParaRPr lang="en-US" sz="2800" dirty="0"/>
          </a:p>
        </p:txBody>
      </p:sp>
      <p:sp>
        <p:nvSpPr>
          <p:cNvPr id="11" name="Text 9"/>
          <p:cNvSpPr/>
          <p:nvPr/>
        </p:nvSpPr>
        <p:spPr>
          <a:xfrm>
            <a:off x="1371600" y="2907792"/>
            <a:ext cx="1828800" cy="658368"/>
          </a:xfrm>
          <a:prstGeom prst="rect">
            <a:avLst/>
          </a:prstGeom>
          <a:noFill/>
          <a:ln/>
        </p:spPr>
        <p:txBody>
          <a:bodyPr wrap="square" lIns="0" tIns="0" rIns="0" bIns="0" rtlCol="0" anchor="ctr"/>
          <a:lstStyle/>
          <a:p>
            <a:pPr marL="0" indent="0" algn="l">
              <a:buNone/>
            </a:pPr>
            <a:r>
              <a:rPr lang="en-US" sz="1600" b="1" dirty="0">
                <a:solidFill>
                  <a:srgbClr val="3D3B38"/>
                </a:solidFill>
                <a:latin typeface="Georgia" pitchFamily="34" charset="0"/>
                <a:ea typeface="Georgia" pitchFamily="34" charset="-122"/>
                <a:cs typeface="Georgia" pitchFamily="34" charset="-120"/>
              </a:rPr>
              <a:t>Achievable</a:t>
            </a:r>
            <a:endParaRPr lang="en-US" sz="1600" dirty="0"/>
          </a:p>
        </p:txBody>
      </p:sp>
      <p:sp>
        <p:nvSpPr>
          <p:cNvPr id="12" name="Text 10"/>
          <p:cNvSpPr/>
          <p:nvPr/>
        </p:nvSpPr>
        <p:spPr>
          <a:xfrm>
            <a:off x="3291840" y="2907792"/>
            <a:ext cx="5303520" cy="658368"/>
          </a:xfrm>
          <a:prstGeom prst="rect">
            <a:avLst/>
          </a:prstGeom>
          <a:noFill/>
          <a:ln/>
        </p:spPr>
        <p:txBody>
          <a:bodyPr wrap="square" lIns="0" tIns="0" rIns="0" bIns="0" rtlCol="0" anchor="ctr"/>
          <a:lstStyle/>
          <a:p>
            <a:pPr marL="0" indent="0" algn="l">
              <a:buNone/>
            </a:pPr>
            <a:r>
              <a:rPr lang="en-US" sz="1300" dirty="0">
                <a:solidFill>
                  <a:srgbClr val="7A746C"/>
                </a:solidFill>
                <a:latin typeface="Calibri" pitchFamily="34" charset="0"/>
                <a:ea typeface="Calibri" pitchFamily="34" charset="-122"/>
                <a:cs typeface="Calibri" pitchFamily="34" charset="-120"/>
              </a:rPr>
              <a:t>Ensure the objective is realistic within training constraints</a:t>
            </a:r>
            <a:endParaRPr lang="en-US" sz="1300" dirty="0"/>
          </a:p>
        </p:txBody>
      </p:sp>
      <p:sp>
        <p:nvSpPr>
          <p:cNvPr id="13" name="Text 11"/>
          <p:cNvSpPr/>
          <p:nvPr/>
        </p:nvSpPr>
        <p:spPr>
          <a:xfrm>
            <a:off x="731520" y="3675888"/>
            <a:ext cx="548640" cy="658368"/>
          </a:xfrm>
          <a:prstGeom prst="rect">
            <a:avLst/>
          </a:prstGeom>
          <a:noFill/>
          <a:ln/>
        </p:spPr>
        <p:txBody>
          <a:bodyPr wrap="square" lIns="0" tIns="0" rIns="0" bIns="0" rtlCol="0" anchor="ctr"/>
          <a:lstStyle/>
          <a:p>
            <a:pPr marL="0" indent="0" algn="ctr">
              <a:buNone/>
            </a:pPr>
            <a:r>
              <a:rPr lang="en-US" sz="2800" b="1" dirty="0">
                <a:solidFill>
                  <a:srgbClr val="B8926A"/>
                </a:solidFill>
                <a:latin typeface="Georgia" pitchFamily="34" charset="0"/>
                <a:ea typeface="Georgia" pitchFamily="34" charset="-122"/>
                <a:cs typeface="Georgia" pitchFamily="34" charset="-120"/>
              </a:rPr>
              <a:t>R</a:t>
            </a:r>
            <a:endParaRPr lang="en-US" sz="2800" dirty="0"/>
          </a:p>
        </p:txBody>
      </p:sp>
      <p:sp>
        <p:nvSpPr>
          <p:cNvPr id="14" name="Text 12"/>
          <p:cNvSpPr/>
          <p:nvPr/>
        </p:nvSpPr>
        <p:spPr>
          <a:xfrm>
            <a:off x="1371600" y="3675888"/>
            <a:ext cx="1828800" cy="658368"/>
          </a:xfrm>
          <a:prstGeom prst="rect">
            <a:avLst/>
          </a:prstGeom>
          <a:noFill/>
          <a:ln/>
        </p:spPr>
        <p:txBody>
          <a:bodyPr wrap="square" lIns="0" tIns="0" rIns="0" bIns="0" rtlCol="0" anchor="ctr"/>
          <a:lstStyle/>
          <a:p>
            <a:pPr marL="0" indent="0" algn="l">
              <a:buNone/>
            </a:pPr>
            <a:r>
              <a:rPr lang="en-US" sz="1600" b="1" dirty="0">
                <a:solidFill>
                  <a:srgbClr val="3D3B38"/>
                </a:solidFill>
                <a:latin typeface="Georgia" pitchFamily="34" charset="0"/>
                <a:ea typeface="Georgia" pitchFamily="34" charset="-122"/>
                <a:cs typeface="Georgia" pitchFamily="34" charset="-120"/>
              </a:rPr>
              <a:t>Relevant</a:t>
            </a:r>
            <a:endParaRPr lang="en-US" sz="1600" dirty="0"/>
          </a:p>
        </p:txBody>
      </p:sp>
      <p:sp>
        <p:nvSpPr>
          <p:cNvPr id="15" name="Text 13"/>
          <p:cNvSpPr/>
          <p:nvPr/>
        </p:nvSpPr>
        <p:spPr>
          <a:xfrm>
            <a:off x="3291840" y="3675888"/>
            <a:ext cx="5303520" cy="658368"/>
          </a:xfrm>
          <a:prstGeom prst="rect">
            <a:avLst/>
          </a:prstGeom>
          <a:noFill/>
          <a:ln/>
        </p:spPr>
        <p:txBody>
          <a:bodyPr wrap="square" lIns="0" tIns="0" rIns="0" bIns="0" rtlCol="0" anchor="ctr"/>
          <a:lstStyle/>
          <a:p>
            <a:pPr marL="0" indent="0" algn="l">
              <a:buNone/>
            </a:pPr>
            <a:r>
              <a:rPr lang="en-US" sz="1300" dirty="0">
                <a:solidFill>
                  <a:srgbClr val="7A746C"/>
                </a:solidFill>
                <a:latin typeface="Calibri" pitchFamily="34" charset="0"/>
                <a:ea typeface="Calibri" pitchFamily="34" charset="-122"/>
                <a:cs typeface="Calibri" pitchFamily="34" charset="-120"/>
              </a:rPr>
              <a:t>Connect directly to job performance and business needs</a:t>
            </a:r>
            <a:endParaRPr lang="en-US" sz="1300" dirty="0"/>
          </a:p>
        </p:txBody>
      </p:sp>
      <p:sp>
        <p:nvSpPr>
          <p:cNvPr id="16" name="Text 14"/>
          <p:cNvSpPr/>
          <p:nvPr/>
        </p:nvSpPr>
        <p:spPr>
          <a:xfrm>
            <a:off x="731520" y="4443984"/>
            <a:ext cx="548640" cy="658368"/>
          </a:xfrm>
          <a:prstGeom prst="rect">
            <a:avLst/>
          </a:prstGeom>
          <a:noFill/>
          <a:ln/>
        </p:spPr>
        <p:txBody>
          <a:bodyPr wrap="square" lIns="0" tIns="0" rIns="0" bIns="0" rtlCol="0" anchor="ctr"/>
          <a:lstStyle/>
          <a:p>
            <a:pPr marL="0" indent="0" algn="ctr">
              <a:buNone/>
            </a:pPr>
            <a:r>
              <a:rPr lang="en-US" sz="2800" b="1" dirty="0">
                <a:solidFill>
                  <a:srgbClr val="B8926A"/>
                </a:solidFill>
                <a:latin typeface="Georgia" pitchFamily="34" charset="0"/>
                <a:ea typeface="Georgia" pitchFamily="34" charset="-122"/>
                <a:cs typeface="Georgia" pitchFamily="34" charset="-120"/>
              </a:rPr>
              <a:t>T</a:t>
            </a:r>
            <a:endParaRPr lang="en-US" sz="2800" dirty="0"/>
          </a:p>
        </p:txBody>
      </p:sp>
      <p:sp>
        <p:nvSpPr>
          <p:cNvPr id="17" name="Text 15"/>
          <p:cNvSpPr/>
          <p:nvPr/>
        </p:nvSpPr>
        <p:spPr>
          <a:xfrm>
            <a:off x="1371600" y="4443984"/>
            <a:ext cx="1828800" cy="658368"/>
          </a:xfrm>
          <a:prstGeom prst="rect">
            <a:avLst/>
          </a:prstGeom>
          <a:noFill/>
          <a:ln/>
        </p:spPr>
        <p:txBody>
          <a:bodyPr wrap="square" lIns="0" tIns="0" rIns="0" bIns="0" rtlCol="0" anchor="ctr"/>
          <a:lstStyle/>
          <a:p>
            <a:pPr marL="0" indent="0" algn="l">
              <a:buNone/>
            </a:pPr>
            <a:r>
              <a:rPr lang="en-US" sz="1600" b="1" dirty="0">
                <a:solidFill>
                  <a:srgbClr val="3D3B38"/>
                </a:solidFill>
                <a:latin typeface="Georgia" pitchFamily="34" charset="0"/>
                <a:ea typeface="Georgia" pitchFamily="34" charset="-122"/>
                <a:cs typeface="Georgia" pitchFamily="34" charset="-120"/>
              </a:rPr>
              <a:t>Time-bound</a:t>
            </a:r>
            <a:endParaRPr lang="en-US" sz="1600" dirty="0"/>
          </a:p>
        </p:txBody>
      </p:sp>
      <p:sp>
        <p:nvSpPr>
          <p:cNvPr id="18" name="Text 16"/>
          <p:cNvSpPr/>
          <p:nvPr/>
        </p:nvSpPr>
        <p:spPr>
          <a:xfrm>
            <a:off x="3291840" y="4443984"/>
            <a:ext cx="5303520" cy="658368"/>
          </a:xfrm>
          <a:prstGeom prst="rect">
            <a:avLst/>
          </a:prstGeom>
          <a:noFill/>
          <a:ln/>
        </p:spPr>
        <p:txBody>
          <a:bodyPr wrap="square" lIns="0" tIns="0" rIns="0" bIns="0" rtlCol="0" anchor="ctr"/>
          <a:lstStyle/>
          <a:p>
            <a:pPr marL="0" indent="0" algn="l">
              <a:buNone/>
            </a:pPr>
            <a:r>
              <a:rPr lang="en-US" sz="1300" dirty="0">
                <a:solidFill>
                  <a:srgbClr val="7A746C"/>
                </a:solidFill>
                <a:latin typeface="Calibri" pitchFamily="34" charset="0"/>
                <a:ea typeface="Calibri" pitchFamily="34" charset="-122"/>
                <a:cs typeface="Calibri" pitchFamily="34" charset="-120"/>
              </a:rPr>
              <a:t>Specify when learners should achieve the objective</a:t>
            </a:r>
            <a:endParaRPr lang="en-US" sz="13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2EE"/>
        </a:solidFill>
        <a:effectLst/>
      </p:bgPr>
    </p:bg>
    <p:spTree>
      <p:nvGrpSpPr>
        <p:cNvPr id="1" name=""/>
        <p:cNvGrpSpPr/>
        <p:nvPr/>
      </p:nvGrpSpPr>
      <p:grpSpPr>
        <a:xfrm>
          <a:off x="0" y="0"/>
          <a:ext cx="0" cy="0"/>
          <a:chOff x="0" y="0"/>
          <a:chExt cx="0" cy="0"/>
        </a:xfrm>
      </p:grpSpPr>
      <p:sp>
        <p:nvSpPr>
          <p:cNvPr id="2" name="Text 0"/>
          <p:cNvSpPr/>
          <p:nvPr/>
        </p:nvSpPr>
        <p:spPr>
          <a:xfrm>
            <a:off x="731520" y="365760"/>
            <a:ext cx="7680960" cy="640080"/>
          </a:xfrm>
          <a:prstGeom prst="rect">
            <a:avLst/>
          </a:prstGeom>
          <a:noFill/>
          <a:ln/>
        </p:spPr>
        <p:txBody>
          <a:bodyPr wrap="square" lIns="0" tIns="0" rIns="0" bIns="0" rtlCol="0" anchor="ctr"/>
          <a:lstStyle/>
          <a:p>
            <a:pPr marL="0" indent="0" algn="l">
              <a:buNone/>
            </a:pPr>
            <a:r>
              <a:rPr lang="en-US" sz="3200" b="1" dirty="0">
                <a:solidFill>
                  <a:srgbClr val="3D3B38"/>
                </a:solidFill>
                <a:latin typeface="Georgia" pitchFamily="34" charset="0"/>
                <a:ea typeface="Georgia" pitchFamily="34" charset="-122"/>
                <a:cs typeface="Georgia" pitchFamily="34" charset="-120"/>
              </a:rPr>
              <a:t>Good vs. Poor Objectives</a:t>
            </a:r>
            <a:endParaRPr lang="en-US" sz="3200" dirty="0"/>
          </a:p>
        </p:txBody>
      </p:sp>
      <p:sp>
        <p:nvSpPr>
          <p:cNvPr id="3" name="Shape 1"/>
          <p:cNvSpPr/>
          <p:nvPr/>
        </p:nvSpPr>
        <p:spPr>
          <a:xfrm>
            <a:off x="731520" y="1280160"/>
            <a:ext cx="3749040" cy="3291840"/>
          </a:xfrm>
          <a:prstGeom prst="roundRect">
            <a:avLst>
              <a:gd name="adj" fmla="val 2778"/>
            </a:avLst>
          </a:prstGeom>
          <a:solidFill>
            <a:srgbClr val="FFFFFF"/>
          </a:solidFill>
          <a:ln/>
          <a:effectLst>
            <a:outerShdw blurRad="76200" dist="25400" dir="8100000" algn="bl" rotWithShape="0">
              <a:srgbClr val="000000">
                <a:alpha val="6000"/>
              </a:srgbClr>
            </a:outerShdw>
          </a:effectLst>
        </p:spPr>
        <p:txBody>
          <a:bodyPr/>
          <a:lstStyle/>
          <a:p>
            <a:endParaRPr lang="en-US"/>
          </a:p>
        </p:txBody>
      </p:sp>
      <p:pic>
        <p:nvPicPr>
          <p:cNvPr id="4" name="Image 0" descr="preencoded.png"/>
          <p:cNvPicPr>
            <a:picLocks noChangeAspect="1"/>
          </p:cNvPicPr>
          <p:nvPr/>
        </p:nvPicPr>
        <p:blipFill>
          <a:blip r:embed="rId3"/>
          <a:stretch>
            <a:fillRect/>
          </a:stretch>
        </p:blipFill>
        <p:spPr>
          <a:xfrm>
            <a:off x="1005840" y="1508760"/>
            <a:ext cx="320040" cy="320040"/>
          </a:xfrm>
          <a:prstGeom prst="rect">
            <a:avLst/>
          </a:prstGeom>
        </p:spPr>
      </p:pic>
      <p:sp>
        <p:nvSpPr>
          <p:cNvPr id="5" name="Text 2"/>
          <p:cNvSpPr/>
          <p:nvPr/>
        </p:nvSpPr>
        <p:spPr>
          <a:xfrm>
            <a:off x="1417320" y="1463040"/>
            <a:ext cx="1828800" cy="411480"/>
          </a:xfrm>
          <a:prstGeom prst="rect">
            <a:avLst/>
          </a:prstGeom>
          <a:noFill/>
          <a:ln/>
        </p:spPr>
        <p:txBody>
          <a:bodyPr wrap="square" lIns="0" tIns="0" rIns="0" bIns="0" rtlCol="0" anchor="ctr"/>
          <a:lstStyle/>
          <a:p>
            <a:pPr marL="0" indent="0" algn="l">
              <a:buNone/>
            </a:pPr>
            <a:r>
              <a:rPr lang="en-US" sz="1800" b="1" dirty="0">
                <a:solidFill>
                  <a:srgbClr val="6B8569"/>
                </a:solidFill>
                <a:latin typeface="Georgia" pitchFamily="34" charset="0"/>
                <a:ea typeface="Georgia" pitchFamily="34" charset="-122"/>
                <a:cs typeface="Georgia" pitchFamily="34" charset="-120"/>
              </a:rPr>
              <a:t>Effective</a:t>
            </a:r>
            <a:endParaRPr lang="en-US" sz="1800" dirty="0"/>
          </a:p>
        </p:txBody>
      </p:sp>
      <p:sp>
        <p:nvSpPr>
          <p:cNvPr id="6" name="Text 3"/>
          <p:cNvSpPr/>
          <p:nvPr/>
        </p:nvSpPr>
        <p:spPr>
          <a:xfrm>
            <a:off x="1005840" y="2057400"/>
            <a:ext cx="3200400" cy="685800"/>
          </a:xfrm>
          <a:prstGeom prst="rect">
            <a:avLst/>
          </a:prstGeom>
          <a:noFill/>
          <a:ln/>
        </p:spPr>
        <p:txBody>
          <a:bodyPr wrap="square" lIns="0" tIns="0" rIns="0" bIns="0" rtlCol="0" anchor="t"/>
          <a:lstStyle/>
          <a:p>
            <a:pPr marL="0" indent="0" algn="l">
              <a:buNone/>
            </a:pPr>
            <a:r>
              <a:rPr lang="en-US" sz="1150" dirty="0">
                <a:solidFill>
                  <a:srgbClr val="3D3B38"/>
                </a:solidFill>
                <a:latin typeface="Calibri" pitchFamily="34" charset="0"/>
                <a:ea typeface="Calibri" pitchFamily="34" charset="-122"/>
                <a:cs typeface="Calibri" pitchFamily="34" charset="-120"/>
              </a:rPr>
              <a:t>After this module, participants will accurately process a customer return using the POS system within 3 minutes.</a:t>
            </a:r>
            <a:endParaRPr lang="en-US" sz="1150" dirty="0"/>
          </a:p>
        </p:txBody>
      </p:sp>
      <p:sp>
        <p:nvSpPr>
          <p:cNvPr id="7" name="Text 4"/>
          <p:cNvSpPr/>
          <p:nvPr/>
        </p:nvSpPr>
        <p:spPr>
          <a:xfrm>
            <a:off x="1005840" y="2834640"/>
            <a:ext cx="3200400" cy="685800"/>
          </a:xfrm>
          <a:prstGeom prst="rect">
            <a:avLst/>
          </a:prstGeom>
          <a:noFill/>
          <a:ln/>
        </p:spPr>
        <p:txBody>
          <a:bodyPr wrap="square" lIns="0" tIns="0" rIns="0" bIns="0" rtlCol="0" anchor="t"/>
          <a:lstStyle/>
          <a:p>
            <a:pPr marL="0" indent="0" algn="l">
              <a:buNone/>
            </a:pPr>
            <a:r>
              <a:rPr lang="en-US" sz="1150" dirty="0">
                <a:solidFill>
                  <a:srgbClr val="3D3B38"/>
                </a:solidFill>
                <a:latin typeface="Calibri" pitchFamily="34" charset="0"/>
                <a:ea typeface="Calibri" pitchFamily="34" charset="-122"/>
                <a:cs typeface="Calibri" pitchFamily="34" charset="-120"/>
              </a:rPr>
              <a:t>Learners will identify and correct 4 of 5 compliance violations in a sample audit scenario.</a:t>
            </a:r>
            <a:endParaRPr lang="en-US" sz="1150" dirty="0"/>
          </a:p>
        </p:txBody>
      </p:sp>
      <p:sp>
        <p:nvSpPr>
          <p:cNvPr id="8" name="Text 5"/>
          <p:cNvSpPr/>
          <p:nvPr/>
        </p:nvSpPr>
        <p:spPr>
          <a:xfrm>
            <a:off x="1005840" y="3611880"/>
            <a:ext cx="3200400" cy="685800"/>
          </a:xfrm>
          <a:prstGeom prst="rect">
            <a:avLst/>
          </a:prstGeom>
          <a:noFill/>
          <a:ln/>
        </p:spPr>
        <p:txBody>
          <a:bodyPr wrap="square" lIns="0" tIns="0" rIns="0" bIns="0" rtlCol="0" anchor="t"/>
          <a:lstStyle/>
          <a:p>
            <a:pPr marL="0" indent="0" algn="l">
              <a:buNone/>
            </a:pPr>
            <a:r>
              <a:rPr lang="en-US" sz="1150" dirty="0">
                <a:solidFill>
                  <a:srgbClr val="3D3B38"/>
                </a:solidFill>
                <a:latin typeface="Calibri" pitchFamily="34" charset="0"/>
                <a:ea typeface="Calibri" pitchFamily="34" charset="-122"/>
                <a:cs typeface="Calibri" pitchFamily="34" charset="-120"/>
              </a:rPr>
              <a:t>By end of day, new hires will explain the three-step escalation process to a peer.</a:t>
            </a:r>
            <a:endParaRPr lang="en-US" sz="1150" dirty="0"/>
          </a:p>
        </p:txBody>
      </p:sp>
      <p:sp>
        <p:nvSpPr>
          <p:cNvPr id="9" name="Shape 6"/>
          <p:cNvSpPr/>
          <p:nvPr/>
        </p:nvSpPr>
        <p:spPr>
          <a:xfrm>
            <a:off x="4663440" y="1280160"/>
            <a:ext cx="3749040" cy="3291840"/>
          </a:xfrm>
          <a:prstGeom prst="roundRect">
            <a:avLst>
              <a:gd name="adj" fmla="val 2778"/>
            </a:avLst>
          </a:prstGeom>
          <a:solidFill>
            <a:srgbClr val="FFFFFF"/>
          </a:solidFill>
          <a:ln/>
          <a:effectLst>
            <a:outerShdw blurRad="76200" dist="25400" dir="8100000" algn="bl" rotWithShape="0">
              <a:srgbClr val="000000">
                <a:alpha val="6000"/>
              </a:srgbClr>
            </a:outerShdw>
          </a:effectLst>
        </p:spPr>
        <p:txBody>
          <a:bodyPr/>
          <a:lstStyle/>
          <a:p>
            <a:endParaRPr lang="en-US"/>
          </a:p>
        </p:txBody>
      </p:sp>
      <p:pic>
        <p:nvPicPr>
          <p:cNvPr id="10" name="Image 1" descr="preencoded.png"/>
          <p:cNvPicPr>
            <a:picLocks noChangeAspect="1"/>
          </p:cNvPicPr>
          <p:nvPr/>
        </p:nvPicPr>
        <p:blipFill>
          <a:blip r:embed="rId4"/>
          <a:stretch>
            <a:fillRect/>
          </a:stretch>
        </p:blipFill>
        <p:spPr>
          <a:xfrm>
            <a:off x="4937760" y="1508760"/>
            <a:ext cx="320040" cy="320040"/>
          </a:xfrm>
          <a:prstGeom prst="rect">
            <a:avLst/>
          </a:prstGeom>
        </p:spPr>
      </p:pic>
      <p:sp>
        <p:nvSpPr>
          <p:cNvPr id="11" name="Text 7"/>
          <p:cNvSpPr/>
          <p:nvPr/>
        </p:nvSpPr>
        <p:spPr>
          <a:xfrm>
            <a:off x="5349240" y="1463040"/>
            <a:ext cx="1828800" cy="411480"/>
          </a:xfrm>
          <a:prstGeom prst="rect">
            <a:avLst/>
          </a:prstGeom>
          <a:noFill/>
          <a:ln/>
        </p:spPr>
        <p:txBody>
          <a:bodyPr wrap="square" lIns="0" tIns="0" rIns="0" bIns="0" rtlCol="0" anchor="ctr"/>
          <a:lstStyle/>
          <a:p>
            <a:pPr marL="0" indent="0" algn="l">
              <a:buNone/>
            </a:pPr>
            <a:r>
              <a:rPr lang="en-US" sz="1800" b="1" dirty="0">
                <a:solidFill>
                  <a:srgbClr val="B85042"/>
                </a:solidFill>
                <a:latin typeface="Georgia" pitchFamily="34" charset="0"/>
                <a:ea typeface="Georgia" pitchFamily="34" charset="-122"/>
                <a:cs typeface="Georgia" pitchFamily="34" charset="-120"/>
              </a:rPr>
              <a:t>Ineffective</a:t>
            </a:r>
            <a:endParaRPr lang="en-US" sz="1800" dirty="0"/>
          </a:p>
        </p:txBody>
      </p:sp>
      <p:sp>
        <p:nvSpPr>
          <p:cNvPr id="12" name="Text 8"/>
          <p:cNvSpPr/>
          <p:nvPr/>
        </p:nvSpPr>
        <p:spPr>
          <a:xfrm>
            <a:off x="4937760" y="2057400"/>
            <a:ext cx="3200400" cy="685800"/>
          </a:xfrm>
          <a:prstGeom prst="rect">
            <a:avLst/>
          </a:prstGeom>
          <a:noFill/>
          <a:ln/>
        </p:spPr>
        <p:txBody>
          <a:bodyPr wrap="square" lIns="0" tIns="0" rIns="0" bIns="0" rtlCol="0" anchor="t"/>
          <a:lstStyle/>
          <a:p>
            <a:pPr marL="0" indent="0" algn="l">
              <a:buNone/>
            </a:pPr>
            <a:r>
              <a:rPr lang="en-US" sz="1150" i="1" dirty="0">
                <a:solidFill>
                  <a:srgbClr val="3D3B38"/>
                </a:solidFill>
                <a:latin typeface="Calibri" pitchFamily="34" charset="0"/>
                <a:ea typeface="Calibri" pitchFamily="34" charset="-122"/>
                <a:cs typeface="Calibri" pitchFamily="34" charset="-120"/>
              </a:rPr>
              <a:t>"Understand customer service."</a:t>
            </a:r>
            <a:endParaRPr lang="en-US" sz="1150" dirty="0"/>
          </a:p>
          <a:p>
            <a:pPr marL="0" indent="0" algn="l">
              <a:buNone/>
            </a:pPr>
            <a:r>
              <a:rPr lang="en-US" sz="1050" dirty="0">
                <a:solidFill>
                  <a:srgbClr val="7A746C"/>
                </a:solidFill>
                <a:latin typeface="Calibri" pitchFamily="34" charset="0"/>
                <a:ea typeface="Calibri" pitchFamily="34" charset="-122"/>
                <a:cs typeface="Calibri" pitchFamily="34" charset="-120"/>
              </a:rPr>
              <a:t>Vague — can't observe or measure understanding</a:t>
            </a:r>
            <a:endParaRPr lang="en-US" sz="1150" dirty="0"/>
          </a:p>
        </p:txBody>
      </p:sp>
      <p:sp>
        <p:nvSpPr>
          <p:cNvPr id="13" name="Text 9"/>
          <p:cNvSpPr/>
          <p:nvPr/>
        </p:nvSpPr>
        <p:spPr>
          <a:xfrm>
            <a:off x="4937760" y="2834640"/>
            <a:ext cx="3200400" cy="685800"/>
          </a:xfrm>
          <a:prstGeom prst="rect">
            <a:avLst/>
          </a:prstGeom>
          <a:noFill/>
          <a:ln/>
        </p:spPr>
        <p:txBody>
          <a:bodyPr wrap="square" lIns="0" tIns="0" rIns="0" bIns="0" rtlCol="0" anchor="t"/>
          <a:lstStyle/>
          <a:p>
            <a:pPr marL="0" indent="0" algn="l">
              <a:buNone/>
            </a:pPr>
            <a:r>
              <a:rPr lang="en-US" sz="1150" i="1" dirty="0">
                <a:solidFill>
                  <a:srgbClr val="3D3B38"/>
                </a:solidFill>
                <a:latin typeface="Calibri" pitchFamily="34" charset="0"/>
                <a:ea typeface="Calibri" pitchFamily="34" charset="-122"/>
                <a:cs typeface="Calibri" pitchFamily="34" charset="-120"/>
              </a:rPr>
              <a:t>"Learn about compliance."</a:t>
            </a:r>
            <a:endParaRPr lang="en-US" sz="1150" dirty="0"/>
          </a:p>
          <a:p>
            <a:pPr marL="0" indent="0" algn="l">
              <a:buNone/>
            </a:pPr>
            <a:r>
              <a:rPr lang="en-US" sz="1050" dirty="0">
                <a:solidFill>
                  <a:srgbClr val="7A746C"/>
                </a:solidFill>
                <a:latin typeface="Calibri" pitchFamily="34" charset="0"/>
                <a:ea typeface="Calibri" pitchFamily="34" charset="-122"/>
                <a:cs typeface="Calibri" pitchFamily="34" charset="-120"/>
              </a:rPr>
              <a:t>No behavior, condition, or success standard</a:t>
            </a:r>
            <a:endParaRPr lang="en-US" sz="1150" dirty="0"/>
          </a:p>
        </p:txBody>
      </p:sp>
      <p:sp>
        <p:nvSpPr>
          <p:cNvPr id="14" name="Text 10"/>
          <p:cNvSpPr/>
          <p:nvPr/>
        </p:nvSpPr>
        <p:spPr>
          <a:xfrm>
            <a:off x="4937760" y="3611880"/>
            <a:ext cx="3200400" cy="685800"/>
          </a:xfrm>
          <a:prstGeom prst="rect">
            <a:avLst/>
          </a:prstGeom>
          <a:noFill/>
          <a:ln/>
        </p:spPr>
        <p:txBody>
          <a:bodyPr wrap="square" lIns="0" tIns="0" rIns="0" bIns="0" rtlCol="0" anchor="t"/>
          <a:lstStyle/>
          <a:p>
            <a:pPr marL="0" indent="0" algn="l">
              <a:buNone/>
            </a:pPr>
            <a:r>
              <a:rPr lang="en-US" sz="1150" i="1" dirty="0">
                <a:solidFill>
                  <a:srgbClr val="3D3B38"/>
                </a:solidFill>
                <a:latin typeface="Calibri" pitchFamily="34" charset="0"/>
                <a:ea typeface="Calibri" pitchFamily="34" charset="-122"/>
                <a:cs typeface="Calibri" pitchFamily="34" charset="-120"/>
              </a:rPr>
              <a:t>"Know the escalation process."</a:t>
            </a:r>
            <a:endParaRPr lang="en-US" sz="1150" dirty="0"/>
          </a:p>
          <a:p>
            <a:pPr marL="0" indent="0" algn="l">
              <a:buNone/>
            </a:pPr>
            <a:r>
              <a:rPr lang="en-US" sz="1050" dirty="0">
                <a:solidFill>
                  <a:srgbClr val="7A746C"/>
                </a:solidFill>
                <a:latin typeface="Calibri" pitchFamily="34" charset="0"/>
                <a:ea typeface="Calibri" pitchFamily="34" charset="-122"/>
                <a:cs typeface="Calibri" pitchFamily="34" charset="-120"/>
              </a:rPr>
              <a:t>Trainer-centered — describes topic, not outcome</a:t>
            </a:r>
            <a:endParaRPr lang="en-US" sz="11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AF8F5"/>
        </a:solidFill>
        <a:effectLst/>
      </p:bgPr>
    </p:bg>
    <p:spTree>
      <p:nvGrpSpPr>
        <p:cNvPr id="1" name=""/>
        <p:cNvGrpSpPr/>
        <p:nvPr/>
      </p:nvGrpSpPr>
      <p:grpSpPr>
        <a:xfrm>
          <a:off x="0" y="0"/>
          <a:ext cx="0" cy="0"/>
          <a:chOff x="0" y="0"/>
          <a:chExt cx="0" cy="0"/>
        </a:xfrm>
      </p:grpSpPr>
      <p:sp>
        <p:nvSpPr>
          <p:cNvPr id="2" name="Text 0"/>
          <p:cNvSpPr/>
          <p:nvPr/>
        </p:nvSpPr>
        <p:spPr>
          <a:xfrm>
            <a:off x="731520" y="365760"/>
            <a:ext cx="7680960" cy="640080"/>
          </a:xfrm>
          <a:prstGeom prst="rect">
            <a:avLst/>
          </a:prstGeom>
          <a:noFill/>
          <a:ln/>
        </p:spPr>
        <p:txBody>
          <a:bodyPr wrap="square" lIns="0" tIns="0" rIns="0" bIns="0" rtlCol="0" anchor="ctr"/>
          <a:lstStyle/>
          <a:p>
            <a:pPr marL="0" indent="0" algn="l">
              <a:buNone/>
            </a:pPr>
            <a:r>
              <a:rPr lang="en-US" sz="3200" b="1" dirty="0">
                <a:solidFill>
                  <a:srgbClr val="3D3B38"/>
                </a:solidFill>
                <a:latin typeface="Georgia" pitchFamily="34" charset="0"/>
                <a:ea typeface="Georgia" pitchFamily="34" charset="-122"/>
                <a:cs typeface="Georgia" pitchFamily="34" charset="-120"/>
              </a:rPr>
              <a:t>Common Mistakes to Avoid</a:t>
            </a:r>
            <a:endParaRPr lang="en-US" sz="3200" dirty="0"/>
          </a:p>
        </p:txBody>
      </p:sp>
      <p:sp>
        <p:nvSpPr>
          <p:cNvPr id="3" name="Shape 1"/>
          <p:cNvSpPr/>
          <p:nvPr/>
        </p:nvSpPr>
        <p:spPr>
          <a:xfrm>
            <a:off x="731520" y="1280160"/>
            <a:ext cx="3749040" cy="1005840"/>
          </a:xfrm>
          <a:prstGeom prst="roundRect">
            <a:avLst>
              <a:gd name="adj" fmla="val 7273"/>
            </a:avLst>
          </a:prstGeom>
          <a:solidFill>
            <a:srgbClr val="FFFFFF"/>
          </a:solidFill>
          <a:ln/>
          <a:effectLst>
            <a:outerShdw blurRad="50800" dist="12700" dir="8100000" algn="bl" rotWithShape="0">
              <a:srgbClr val="000000">
                <a:alpha val="6000"/>
              </a:srgbClr>
            </a:outerShdw>
          </a:effectLst>
        </p:spPr>
        <p:txBody>
          <a:bodyPr/>
          <a:lstStyle/>
          <a:p>
            <a:endParaRPr lang="en-US"/>
          </a:p>
        </p:txBody>
      </p:sp>
      <p:sp>
        <p:nvSpPr>
          <p:cNvPr id="4" name="Text 2"/>
          <p:cNvSpPr/>
          <p:nvPr/>
        </p:nvSpPr>
        <p:spPr>
          <a:xfrm>
            <a:off x="960120" y="1389888"/>
            <a:ext cx="3291840" cy="320040"/>
          </a:xfrm>
          <a:prstGeom prst="rect">
            <a:avLst/>
          </a:prstGeom>
          <a:noFill/>
          <a:ln/>
        </p:spPr>
        <p:txBody>
          <a:bodyPr wrap="square" lIns="0" tIns="0" rIns="0" bIns="0" rtlCol="0" anchor="ctr"/>
          <a:lstStyle/>
          <a:p>
            <a:pPr marL="0" indent="0" algn="l">
              <a:buNone/>
            </a:pPr>
            <a:r>
              <a:rPr lang="en-US" sz="1400" b="1" dirty="0">
                <a:solidFill>
                  <a:srgbClr val="B85042"/>
                </a:solidFill>
                <a:latin typeface="Georgia" pitchFamily="34" charset="0"/>
                <a:ea typeface="Georgia" pitchFamily="34" charset="-122"/>
                <a:cs typeface="Georgia" pitchFamily="34" charset="-120"/>
              </a:rPr>
              <a:t>Vague Language</a:t>
            </a:r>
            <a:endParaRPr lang="en-US" sz="1400" dirty="0"/>
          </a:p>
        </p:txBody>
      </p:sp>
      <p:sp>
        <p:nvSpPr>
          <p:cNvPr id="5" name="Text 3"/>
          <p:cNvSpPr/>
          <p:nvPr/>
        </p:nvSpPr>
        <p:spPr>
          <a:xfrm>
            <a:off x="960120" y="1737360"/>
            <a:ext cx="3291840" cy="457200"/>
          </a:xfrm>
          <a:prstGeom prst="rect">
            <a:avLst/>
          </a:prstGeom>
          <a:noFill/>
          <a:ln/>
        </p:spPr>
        <p:txBody>
          <a:bodyPr wrap="square" lIns="0" tIns="0" rIns="0" bIns="0" rtlCol="0" anchor="ctr"/>
          <a:lstStyle/>
          <a:p>
            <a:pPr marL="0" indent="0" algn="l">
              <a:buNone/>
            </a:pPr>
            <a:r>
              <a:rPr lang="en-US" sz="1150" dirty="0">
                <a:solidFill>
                  <a:srgbClr val="7A746C"/>
                </a:solidFill>
                <a:latin typeface="Calibri" pitchFamily="34" charset="0"/>
                <a:ea typeface="Calibri" pitchFamily="34" charset="-122"/>
                <a:cs typeface="Calibri" pitchFamily="34" charset="-120"/>
              </a:rPr>
              <a:t>Using words like "understand" or "know" that can't be observed or measured</a:t>
            </a:r>
            <a:endParaRPr lang="en-US" sz="1150" dirty="0"/>
          </a:p>
        </p:txBody>
      </p:sp>
      <p:sp>
        <p:nvSpPr>
          <p:cNvPr id="6" name="Shape 4"/>
          <p:cNvSpPr/>
          <p:nvPr/>
        </p:nvSpPr>
        <p:spPr>
          <a:xfrm>
            <a:off x="4663440" y="1280160"/>
            <a:ext cx="3749040" cy="1005840"/>
          </a:xfrm>
          <a:prstGeom prst="roundRect">
            <a:avLst>
              <a:gd name="adj" fmla="val 7273"/>
            </a:avLst>
          </a:prstGeom>
          <a:solidFill>
            <a:srgbClr val="FFFFFF"/>
          </a:solidFill>
          <a:ln/>
          <a:effectLst>
            <a:outerShdw blurRad="50800" dist="12700" dir="8100000" algn="bl" rotWithShape="0">
              <a:srgbClr val="000000">
                <a:alpha val="6000"/>
              </a:srgbClr>
            </a:outerShdw>
          </a:effectLst>
        </p:spPr>
        <p:txBody>
          <a:bodyPr/>
          <a:lstStyle/>
          <a:p>
            <a:endParaRPr lang="en-US"/>
          </a:p>
        </p:txBody>
      </p:sp>
      <p:sp>
        <p:nvSpPr>
          <p:cNvPr id="7" name="Text 5"/>
          <p:cNvSpPr/>
          <p:nvPr/>
        </p:nvSpPr>
        <p:spPr>
          <a:xfrm>
            <a:off x="4892040" y="1389888"/>
            <a:ext cx="3291840" cy="320040"/>
          </a:xfrm>
          <a:prstGeom prst="rect">
            <a:avLst/>
          </a:prstGeom>
          <a:noFill/>
          <a:ln/>
        </p:spPr>
        <p:txBody>
          <a:bodyPr wrap="square" lIns="0" tIns="0" rIns="0" bIns="0" rtlCol="0" anchor="ctr"/>
          <a:lstStyle/>
          <a:p>
            <a:pPr marL="0" indent="0" algn="l">
              <a:buNone/>
            </a:pPr>
            <a:r>
              <a:rPr lang="en-US" sz="1400" b="1" dirty="0">
                <a:solidFill>
                  <a:srgbClr val="B85042"/>
                </a:solidFill>
                <a:latin typeface="Georgia" pitchFamily="34" charset="0"/>
                <a:ea typeface="Georgia" pitchFamily="34" charset="-122"/>
                <a:cs typeface="Georgia" pitchFamily="34" charset="-120"/>
              </a:rPr>
              <a:t>Too Many Objectives</a:t>
            </a:r>
            <a:endParaRPr lang="en-US" sz="1400" dirty="0"/>
          </a:p>
        </p:txBody>
      </p:sp>
      <p:sp>
        <p:nvSpPr>
          <p:cNvPr id="8" name="Text 6"/>
          <p:cNvSpPr/>
          <p:nvPr/>
        </p:nvSpPr>
        <p:spPr>
          <a:xfrm>
            <a:off x="4892040" y="1737360"/>
            <a:ext cx="3291840" cy="457200"/>
          </a:xfrm>
          <a:prstGeom prst="rect">
            <a:avLst/>
          </a:prstGeom>
          <a:noFill/>
          <a:ln/>
        </p:spPr>
        <p:txBody>
          <a:bodyPr wrap="square" lIns="0" tIns="0" rIns="0" bIns="0" rtlCol="0" anchor="ctr"/>
          <a:lstStyle/>
          <a:p>
            <a:pPr marL="0" indent="0" algn="l">
              <a:buNone/>
            </a:pPr>
            <a:r>
              <a:rPr lang="en-US" sz="1150" dirty="0">
                <a:solidFill>
                  <a:srgbClr val="7A746C"/>
                </a:solidFill>
                <a:latin typeface="Calibri" pitchFamily="34" charset="0"/>
                <a:ea typeface="Calibri" pitchFamily="34" charset="-122"/>
                <a:cs typeface="Calibri" pitchFamily="34" charset="-120"/>
              </a:rPr>
              <a:t>Cramming 5+ objectives into a single module dilutes focus and overwhelms learners</a:t>
            </a:r>
            <a:endParaRPr lang="en-US" sz="1150" dirty="0"/>
          </a:p>
        </p:txBody>
      </p:sp>
      <p:sp>
        <p:nvSpPr>
          <p:cNvPr id="9" name="Shape 7"/>
          <p:cNvSpPr/>
          <p:nvPr/>
        </p:nvSpPr>
        <p:spPr>
          <a:xfrm>
            <a:off x="731520" y="2468880"/>
            <a:ext cx="3749040" cy="1005840"/>
          </a:xfrm>
          <a:prstGeom prst="roundRect">
            <a:avLst>
              <a:gd name="adj" fmla="val 7273"/>
            </a:avLst>
          </a:prstGeom>
          <a:solidFill>
            <a:srgbClr val="FFFFFF"/>
          </a:solidFill>
          <a:ln/>
          <a:effectLst>
            <a:outerShdw blurRad="50800" dist="12700" dir="8100000" algn="bl" rotWithShape="0">
              <a:srgbClr val="000000">
                <a:alpha val="6000"/>
              </a:srgbClr>
            </a:outerShdw>
          </a:effectLst>
        </p:spPr>
        <p:txBody>
          <a:bodyPr/>
          <a:lstStyle/>
          <a:p>
            <a:endParaRPr lang="en-US"/>
          </a:p>
        </p:txBody>
      </p:sp>
      <p:sp>
        <p:nvSpPr>
          <p:cNvPr id="10" name="Text 8"/>
          <p:cNvSpPr/>
          <p:nvPr/>
        </p:nvSpPr>
        <p:spPr>
          <a:xfrm>
            <a:off x="960120" y="2578608"/>
            <a:ext cx="3291840" cy="320040"/>
          </a:xfrm>
          <a:prstGeom prst="rect">
            <a:avLst/>
          </a:prstGeom>
          <a:noFill/>
          <a:ln/>
        </p:spPr>
        <p:txBody>
          <a:bodyPr wrap="square" lIns="0" tIns="0" rIns="0" bIns="0" rtlCol="0" anchor="ctr"/>
          <a:lstStyle/>
          <a:p>
            <a:pPr marL="0" indent="0" algn="l">
              <a:buNone/>
            </a:pPr>
            <a:r>
              <a:rPr lang="en-US" sz="1400" b="1" dirty="0">
                <a:solidFill>
                  <a:srgbClr val="B85042"/>
                </a:solidFill>
                <a:latin typeface="Georgia" pitchFamily="34" charset="0"/>
                <a:ea typeface="Georgia" pitchFamily="34" charset="-122"/>
                <a:cs typeface="Georgia" pitchFamily="34" charset="-120"/>
              </a:rPr>
              <a:t>Trainer-Centered Wording</a:t>
            </a:r>
            <a:endParaRPr lang="en-US" sz="1400" dirty="0"/>
          </a:p>
        </p:txBody>
      </p:sp>
      <p:sp>
        <p:nvSpPr>
          <p:cNvPr id="11" name="Text 9"/>
          <p:cNvSpPr/>
          <p:nvPr/>
        </p:nvSpPr>
        <p:spPr>
          <a:xfrm>
            <a:off x="960120" y="2926080"/>
            <a:ext cx="3291840" cy="457200"/>
          </a:xfrm>
          <a:prstGeom prst="rect">
            <a:avLst/>
          </a:prstGeom>
          <a:noFill/>
          <a:ln/>
        </p:spPr>
        <p:txBody>
          <a:bodyPr wrap="square" lIns="0" tIns="0" rIns="0" bIns="0" rtlCol="0" anchor="ctr"/>
          <a:lstStyle/>
          <a:p>
            <a:pPr marL="0" indent="0" algn="l">
              <a:buNone/>
            </a:pPr>
            <a:r>
              <a:rPr lang="en-US" sz="1150" dirty="0">
                <a:solidFill>
                  <a:srgbClr val="7A746C"/>
                </a:solidFill>
                <a:latin typeface="Calibri" pitchFamily="34" charset="0"/>
                <a:ea typeface="Calibri" pitchFamily="34" charset="-122"/>
                <a:cs typeface="Calibri" pitchFamily="34" charset="-120"/>
              </a:rPr>
              <a:t>Writing what the trainer will cover instead of what learners will achieve</a:t>
            </a:r>
            <a:endParaRPr lang="en-US" sz="1150" dirty="0"/>
          </a:p>
        </p:txBody>
      </p:sp>
      <p:sp>
        <p:nvSpPr>
          <p:cNvPr id="12" name="Shape 10"/>
          <p:cNvSpPr/>
          <p:nvPr/>
        </p:nvSpPr>
        <p:spPr>
          <a:xfrm>
            <a:off x="4663440" y="2468880"/>
            <a:ext cx="3749040" cy="1005840"/>
          </a:xfrm>
          <a:prstGeom prst="roundRect">
            <a:avLst>
              <a:gd name="adj" fmla="val 7273"/>
            </a:avLst>
          </a:prstGeom>
          <a:solidFill>
            <a:srgbClr val="FFFFFF"/>
          </a:solidFill>
          <a:ln/>
          <a:effectLst>
            <a:outerShdw blurRad="50800" dist="12700" dir="8100000" algn="bl" rotWithShape="0">
              <a:srgbClr val="000000">
                <a:alpha val="6000"/>
              </a:srgbClr>
            </a:outerShdw>
          </a:effectLst>
        </p:spPr>
        <p:txBody>
          <a:bodyPr/>
          <a:lstStyle/>
          <a:p>
            <a:endParaRPr lang="en-US"/>
          </a:p>
        </p:txBody>
      </p:sp>
      <p:sp>
        <p:nvSpPr>
          <p:cNvPr id="13" name="Text 11"/>
          <p:cNvSpPr/>
          <p:nvPr/>
        </p:nvSpPr>
        <p:spPr>
          <a:xfrm>
            <a:off x="4892040" y="2578608"/>
            <a:ext cx="3291840" cy="320040"/>
          </a:xfrm>
          <a:prstGeom prst="rect">
            <a:avLst/>
          </a:prstGeom>
          <a:noFill/>
          <a:ln/>
        </p:spPr>
        <p:txBody>
          <a:bodyPr wrap="square" lIns="0" tIns="0" rIns="0" bIns="0" rtlCol="0" anchor="ctr"/>
          <a:lstStyle/>
          <a:p>
            <a:pPr marL="0" indent="0" algn="l">
              <a:buNone/>
            </a:pPr>
            <a:r>
              <a:rPr lang="en-US" sz="1400" b="1" dirty="0">
                <a:solidFill>
                  <a:srgbClr val="B85042"/>
                </a:solidFill>
                <a:latin typeface="Georgia" pitchFamily="34" charset="0"/>
                <a:ea typeface="Georgia" pitchFamily="34" charset="-122"/>
                <a:cs typeface="Georgia" pitchFamily="34" charset="-120"/>
              </a:rPr>
              <a:t>Missing Success Criteria</a:t>
            </a:r>
            <a:endParaRPr lang="en-US" sz="1400" dirty="0"/>
          </a:p>
        </p:txBody>
      </p:sp>
      <p:sp>
        <p:nvSpPr>
          <p:cNvPr id="14" name="Text 12"/>
          <p:cNvSpPr/>
          <p:nvPr/>
        </p:nvSpPr>
        <p:spPr>
          <a:xfrm>
            <a:off x="4892040" y="2926080"/>
            <a:ext cx="3291840" cy="457200"/>
          </a:xfrm>
          <a:prstGeom prst="rect">
            <a:avLst/>
          </a:prstGeom>
          <a:noFill/>
          <a:ln/>
        </p:spPr>
        <p:txBody>
          <a:bodyPr wrap="square" lIns="0" tIns="0" rIns="0" bIns="0" rtlCol="0" anchor="ctr"/>
          <a:lstStyle/>
          <a:p>
            <a:pPr marL="0" indent="0" algn="l">
              <a:buNone/>
            </a:pPr>
            <a:r>
              <a:rPr lang="en-US" sz="1150" dirty="0">
                <a:solidFill>
                  <a:srgbClr val="7A746C"/>
                </a:solidFill>
                <a:latin typeface="Calibri" pitchFamily="34" charset="0"/>
                <a:ea typeface="Calibri" pitchFamily="34" charset="-122"/>
                <a:cs typeface="Calibri" pitchFamily="34" charset="-120"/>
              </a:rPr>
              <a:t>Omitting the degree or standard that defines acceptable performance</a:t>
            </a:r>
            <a:endParaRPr lang="en-US" sz="1150" dirty="0"/>
          </a:p>
        </p:txBody>
      </p:sp>
      <p:sp>
        <p:nvSpPr>
          <p:cNvPr id="15" name="Shape 13"/>
          <p:cNvSpPr/>
          <p:nvPr/>
        </p:nvSpPr>
        <p:spPr>
          <a:xfrm>
            <a:off x="731520" y="3657600"/>
            <a:ext cx="3749040" cy="1005840"/>
          </a:xfrm>
          <a:prstGeom prst="roundRect">
            <a:avLst>
              <a:gd name="adj" fmla="val 7273"/>
            </a:avLst>
          </a:prstGeom>
          <a:solidFill>
            <a:srgbClr val="FFFFFF"/>
          </a:solidFill>
          <a:ln/>
          <a:effectLst>
            <a:outerShdw blurRad="50800" dist="12700" dir="8100000" algn="bl" rotWithShape="0">
              <a:srgbClr val="000000">
                <a:alpha val="6000"/>
              </a:srgbClr>
            </a:outerShdw>
          </a:effectLst>
        </p:spPr>
        <p:txBody>
          <a:bodyPr/>
          <a:lstStyle/>
          <a:p>
            <a:endParaRPr lang="en-US"/>
          </a:p>
        </p:txBody>
      </p:sp>
      <p:sp>
        <p:nvSpPr>
          <p:cNvPr id="16" name="Text 14"/>
          <p:cNvSpPr/>
          <p:nvPr/>
        </p:nvSpPr>
        <p:spPr>
          <a:xfrm>
            <a:off x="960120" y="3767328"/>
            <a:ext cx="3291840" cy="320040"/>
          </a:xfrm>
          <a:prstGeom prst="rect">
            <a:avLst/>
          </a:prstGeom>
          <a:noFill/>
          <a:ln/>
        </p:spPr>
        <p:txBody>
          <a:bodyPr wrap="square" lIns="0" tIns="0" rIns="0" bIns="0" rtlCol="0" anchor="ctr"/>
          <a:lstStyle/>
          <a:p>
            <a:pPr marL="0" indent="0" algn="l">
              <a:buNone/>
            </a:pPr>
            <a:r>
              <a:rPr lang="en-US" sz="1400" b="1" dirty="0">
                <a:solidFill>
                  <a:srgbClr val="B85042"/>
                </a:solidFill>
                <a:latin typeface="Georgia" pitchFamily="34" charset="0"/>
                <a:ea typeface="Georgia" pitchFamily="34" charset="-122"/>
                <a:cs typeface="Georgia" pitchFamily="34" charset="-120"/>
              </a:rPr>
              <a:t>No Alignment to Business Goals</a:t>
            </a:r>
            <a:endParaRPr lang="en-US" sz="1400" dirty="0"/>
          </a:p>
        </p:txBody>
      </p:sp>
      <p:sp>
        <p:nvSpPr>
          <p:cNvPr id="17" name="Text 15"/>
          <p:cNvSpPr/>
          <p:nvPr/>
        </p:nvSpPr>
        <p:spPr>
          <a:xfrm>
            <a:off x="960120" y="4114800"/>
            <a:ext cx="3291840" cy="457200"/>
          </a:xfrm>
          <a:prstGeom prst="rect">
            <a:avLst/>
          </a:prstGeom>
          <a:noFill/>
          <a:ln/>
        </p:spPr>
        <p:txBody>
          <a:bodyPr wrap="square" lIns="0" tIns="0" rIns="0" bIns="0" rtlCol="0" anchor="ctr"/>
          <a:lstStyle/>
          <a:p>
            <a:pPr marL="0" indent="0" algn="l">
              <a:buNone/>
            </a:pPr>
            <a:r>
              <a:rPr lang="en-US" sz="1150" dirty="0">
                <a:solidFill>
                  <a:srgbClr val="7A746C"/>
                </a:solidFill>
                <a:latin typeface="Calibri" pitchFamily="34" charset="0"/>
                <a:ea typeface="Calibri" pitchFamily="34" charset="-122"/>
                <a:cs typeface="Calibri" pitchFamily="34" charset="-120"/>
              </a:rPr>
              <a:t>Writing objectives that don't connect back to organizational KPIs or job tasks</a:t>
            </a:r>
            <a:endParaRPr lang="en-US" sz="11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5F2EE"/>
        </a:solidFill>
        <a:effectLst/>
      </p:bgPr>
    </p:bg>
    <p:spTree>
      <p:nvGrpSpPr>
        <p:cNvPr id="1" name=""/>
        <p:cNvGrpSpPr/>
        <p:nvPr/>
      </p:nvGrpSpPr>
      <p:grpSpPr>
        <a:xfrm>
          <a:off x="0" y="0"/>
          <a:ext cx="0" cy="0"/>
          <a:chOff x="0" y="0"/>
          <a:chExt cx="0" cy="0"/>
        </a:xfrm>
      </p:grpSpPr>
      <p:sp>
        <p:nvSpPr>
          <p:cNvPr id="2" name="Text 0"/>
          <p:cNvSpPr/>
          <p:nvPr/>
        </p:nvSpPr>
        <p:spPr>
          <a:xfrm>
            <a:off x="731520" y="274320"/>
            <a:ext cx="7680960" cy="822960"/>
          </a:xfrm>
          <a:prstGeom prst="rect">
            <a:avLst/>
          </a:prstGeom>
          <a:noFill/>
          <a:ln/>
        </p:spPr>
        <p:txBody>
          <a:bodyPr wrap="square" lIns="0" tIns="0" rIns="0" bIns="0" rtlCol="0" anchor="ctr"/>
          <a:lstStyle/>
          <a:p>
            <a:pPr marL="0" indent="0" algn="l">
              <a:buNone/>
            </a:pPr>
            <a:r>
              <a:rPr lang="en-US" sz="3000" b="1" dirty="0">
                <a:solidFill>
                  <a:srgbClr val="3D3B38"/>
                </a:solidFill>
                <a:latin typeface="Georgia" pitchFamily="34" charset="0"/>
                <a:ea typeface="Georgia" pitchFamily="34" charset="-122"/>
                <a:cs typeface="Georgia" pitchFamily="34" charset="-120"/>
              </a:rPr>
              <a:t>Aligning Objectives</a:t>
            </a:r>
            <a:endParaRPr lang="en-US" sz="3000" dirty="0"/>
          </a:p>
          <a:p>
            <a:pPr marL="0" indent="0" algn="l">
              <a:buNone/>
            </a:pPr>
            <a:r>
              <a:rPr lang="en-US" sz="3000" b="1" dirty="0">
                <a:solidFill>
                  <a:srgbClr val="3D3B38"/>
                </a:solidFill>
                <a:latin typeface="Georgia" pitchFamily="34" charset="0"/>
                <a:ea typeface="Georgia" pitchFamily="34" charset="-122"/>
                <a:cs typeface="Georgia" pitchFamily="34" charset="-120"/>
              </a:rPr>
              <a:t>with Assessment</a:t>
            </a:r>
            <a:endParaRPr lang="en-US" sz="3000" dirty="0"/>
          </a:p>
        </p:txBody>
      </p:sp>
      <p:sp>
        <p:nvSpPr>
          <p:cNvPr id="3" name="Text 1"/>
          <p:cNvSpPr/>
          <p:nvPr/>
        </p:nvSpPr>
        <p:spPr>
          <a:xfrm>
            <a:off x="731520" y="1143000"/>
            <a:ext cx="7680960" cy="365760"/>
          </a:xfrm>
          <a:prstGeom prst="rect">
            <a:avLst/>
          </a:prstGeom>
          <a:noFill/>
          <a:ln/>
        </p:spPr>
        <p:txBody>
          <a:bodyPr wrap="square" lIns="0" tIns="0" rIns="0" bIns="0" rtlCol="0" anchor="ctr"/>
          <a:lstStyle/>
          <a:p>
            <a:pPr marL="0" indent="0" algn="l">
              <a:buNone/>
            </a:pPr>
            <a:r>
              <a:rPr lang="en-US" sz="1400" dirty="0">
                <a:solidFill>
                  <a:srgbClr val="7A746C"/>
                </a:solidFill>
                <a:latin typeface="Calibri" pitchFamily="34" charset="0"/>
                <a:ea typeface="Calibri" pitchFamily="34" charset="-122"/>
                <a:cs typeface="Calibri" pitchFamily="34" charset="-120"/>
              </a:rPr>
              <a:t>Every objective should map directly to how you'll measure learner success.</a:t>
            </a:r>
            <a:endParaRPr lang="en-US" sz="1400" dirty="0"/>
          </a:p>
        </p:txBody>
      </p:sp>
      <p:sp>
        <p:nvSpPr>
          <p:cNvPr id="4" name="Shape 2"/>
          <p:cNvSpPr/>
          <p:nvPr/>
        </p:nvSpPr>
        <p:spPr>
          <a:xfrm>
            <a:off x="640080" y="1737360"/>
            <a:ext cx="2286000" cy="2103120"/>
          </a:xfrm>
          <a:prstGeom prst="roundRect">
            <a:avLst>
              <a:gd name="adj" fmla="val 4348"/>
            </a:avLst>
          </a:prstGeom>
          <a:solidFill>
            <a:srgbClr val="FFFFFF"/>
          </a:solidFill>
          <a:ln/>
          <a:effectLst>
            <a:outerShdw blurRad="76200" dist="25400" dir="8100000" algn="bl" rotWithShape="0">
              <a:srgbClr val="000000">
                <a:alpha val="6000"/>
              </a:srgbClr>
            </a:outerShdw>
          </a:effectLst>
        </p:spPr>
        <p:txBody>
          <a:bodyPr/>
          <a:lstStyle/>
          <a:p>
            <a:endParaRPr lang="en-US"/>
          </a:p>
        </p:txBody>
      </p:sp>
      <p:pic>
        <p:nvPicPr>
          <p:cNvPr id="5" name="Image 0" descr="preencoded.png"/>
          <p:cNvPicPr>
            <a:picLocks noChangeAspect="1"/>
          </p:cNvPicPr>
          <p:nvPr/>
        </p:nvPicPr>
        <p:blipFill>
          <a:blip r:embed="rId3"/>
          <a:stretch>
            <a:fillRect/>
          </a:stretch>
        </p:blipFill>
        <p:spPr>
          <a:xfrm>
            <a:off x="1554480" y="2057400"/>
            <a:ext cx="457200" cy="457200"/>
          </a:xfrm>
          <a:prstGeom prst="rect">
            <a:avLst/>
          </a:prstGeom>
        </p:spPr>
      </p:pic>
      <p:sp>
        <p:nvSpPr>
          <p:cNvPr id="6" name="Text 3"/>
          <p:cNvSpPr/>
          <p:nvPr/>
        </p:nvSpPr>
        <p:spPr>
          <a:xfrm>
            <a:off x="822960" y="2651760"/>
            <a:ext cx="1920240" cy="411480"/>
          </a:xfrm>
          <a:prstGeom prst="rect">
            <a:avLst/>
          </a:prstGeom>
          <a:noFill/>
          <a:ln/>
        </p:spPr>
        <p:txBody>
          <a:bodyPr wrap="square" lIns="0" tIns="0" rIns="0" bIns="0" rtlCol="0" anchor="ctr"/>
          <a:lstStyle/>
          <a:p>
            <a:pPr marL="0" indent="0" algn="ctr">
              <a:buNone/>
            </a:pPr>
            <a:r>
              <a:rPr lang="en-US" sz="1800" b="1" dirty="0">
                <a:solidFill>
                  <a:srgbClr val="3D3B38"/>
                </a:solidFill>
                <a:latin typeface="Georgia" pitchFamily="34" charset="0"/>
                <a:ea typeface="Georgia" pitchFamily="34" charset="-122"/>
                <a:cs typeface="Georgia" pitchFamily="34" charset="-120"/>
              </a:rPr>
              <a:t>Objective</a:t>
            </a:r>
            <a:endParaRPr lang="en-US" sz="1800" dirty="0"/>
          </a:p>
        </p:txBody>
      </p:sp>
      <p:sp>
        <p:nvSpPr>
          <p:cNvPr id="7" name="Text 4"/>
          <p:cNvSpPr/>
          <p:nvPr/>
        </p:nvSpPr>
        <p:spPr>
          <a:xfrm>
            <a:off x="822960" y="3108960"/>
            <a:ext cx="1920240" cy="640080"/>
          </a:xfrm>
          <a:prstGeom prst="rect">
            <a:avLst/>
          </a:prstGeom>
          <a:noFill/>
          <a:ln/>
        </p:spPr>
        <p:txBody>
          <a:bodyPr wrap="square" lIns="0" tIns="0" rIns="0" bIns="0" rtlCol="0" anchor="ctr"/>
          <a:lstStyle/>
          <a:p>
            <a:pPr marL="0" indent="0" algn="ctr">
              <a:buNone/>
            </a:pPr>
            <a:r>
              <a:rPr lang="en-US" sz="1200" dirty="0">
                <a:solidFill>
                  <a:srgbClr val="7A746C"/>
                </a:solidFill>
                <a:latin typeface="Calibri" pitchFamily="34" charset="0"/>
                <a:ea typeface="Calibri" pitchFamily="34" charset="-122"/>
                <a:cs typeface="Calibri" pitchFamily="34" charset="-120"/>
              </a:rPr>
              <a:t>What will the learner be able to do?</a:t>
            </a:r>
            <a:endParaRPr lang="en-US" sz="1200" dirty="0"/>
          </a:p>
        </p:txBody>
      </p:sp>
      <p:sp>
        <p:nvSpPr>
          <p:cNvPr id="8" name="Shape 5"/>
          <p:cNvSpPr/>
          <p:nvPr/>
        </p:nvSpPr>
        <p:spPr>
          <a:xfrm>
            <a:off x="2971800" y="2788920"/>
            <a:ext cx="411480" cy="0"/>
          </a:xfrm>
          <a:prstGeom prst="line">
            <a:avLst/>
          </a:prstGeom>
          <a:noFill/>
          <a:ln w="25400">
            <a:solidFill>
              <a:srgbClr val="B8926A"/>
            </a:solidFill>
            <a:prstDash val="solid"/>
            <a:tailEnd type="triangle"/>
          </a:ln>
        </p:spPr>
        <p:txBody>
          <a:bodyPr/>
          <a:lstStyle/>
          <a:p>
            <a:endParaRPr lang="en-US"/>
          </a:p>
        </p:txBody>
      </p:sp>
      <p:sp>
        <p:nvSpPr>
          <p:cNvPr id="9" name="Shape 6"/>
          <p:cNvSpPr/>
          <p:nvPr/>
        </p:nvSpPr>
        <p:spPr>
          <a:xfrm>
            <a:off x="3429000" y="1737360"/>
            <a:ext cx="2286000" cy="2103120"/>
          </a:xfrm>
          <a:prstGeom prst="roundRect">
            <a:avLst>
              <a:gd name="adj" fmla="val 4348"/>
            </a:avLst>
          </a:prstGeom>
          <a:solidFill>
            <a:srgbClr val="FFFFFF"/>
          </a:solidFill>
          <a:ln/>
          <a:effectLst>
            <a:outerShdw blurRad="76200" dist="25400" dir="8100000" algn="bl" rotWithShape="0">
              <a:srgbClr val="000000">
                <a:alpha val="6000"/>
              </a:srgbClr>
            </a:outerShdw>
          </a:effectLst>
        </p:spPr>
        <p:txBody>
          <a:bodyPr/>
          <a:lstStyle/>
          <a:p>
            <a:endParaRPr lang="en-US"/>
          </a:p>
        </p:txBody>
      </p:sp>
      <p:pic>
        <p:nvPicPr>
          <p:cNvPr id="10" name="Image 1" descr="preencoded.png"/>
          <p:cNvPicPr>
            <a:picLocks noChangeAspect="1"/>
          </p:cNvPicPr>
          <p:nvPr/>
        </p:nvPicPr>
        <p:blipFill>
          <a:blip r:embed="rId4"/>
          <a:stretch>
            <a:fillRect/>
          </a:stretch>
        </p:blipFill>
        <p:spPr>
          <a:xfrm>
            <a:off x="4343400" y="2057400"/>
            <a:ext cx="457200" cy="457200"/>
          </a:xfrm>
          <a:prstGeom prst="rect">
            <a:avLst/>
          </a:prstGeom>
        </p:spPr>
      </p:pic>
      <p:sp>
        <p:nvSpPr>
          <p:cNvPr id="11" name="Text 7"/>
          <p:cNvSpPr/>
          <p:nvPr/>
        </p:nvSpPr>
        <p:spPr>
          <a:xfrm>
            <a:off x="3611880" y="2651760"/>
            <a:ext cx="1920240" cy="411480"/>
          </a:xfrm>
          <a:prstGeom prst="rect">
            <a:avLst/>
          </a:prstGeom>
          <a:noFill/>
          <a:ln/>
        </p:spPr>
        <p:txBody>
          <a:bodyPr wrap="square" lIns="0" tIns="0" rIns="0" bIns="0" rtlCol="0" anchor="ctr"/>
          <a:lstStyle/>
          <a:p>
            <a:pPr marL="0" indent="0" algn="ctr">
              <a:buNone/>
            </a:pPr>
            <a:r>
              <a:rPr lang="en-US" sz="1800" b="1" dirty="0">
                <a:solidFill>
                  <a:srgbClr val="3D3B38"/>
                </a:solidFill>
                <a:latin typeface="Georgia" pitchFamily="34" charset="0"/>
                <a:ea typeface="Georgia" pitchFamily="34" charset="-122"/>
                <a:cs typeface="Georgia" pitchFamily="34" charset="-120"/>
              </a:rPr>
              <a:t>Activity</a:t>
            </a:r>
            <a:endParaRPr lang="en-US" sz="1800" dirty="0"/>
          </a:p>
        </p:txBody>
      </p:sp>
      <p:sp>
        <p:nvSpPr>
          <p:cNvPr id="12" name="Text 8"/>
          <p:cNvSpPr/>
          <p:nvPr/>
        </p:nvSpPr>
        <p:spPr>
          <a:xfrm>
            <a:off x="3611880" y="3108960"/>
            <a:ext cx="1920240" cy="640080"/>
          </a:xfrm>
          <a:prstGeom prst="rect">
            <a:avLst/>
          </a:prstGeom>
          <a:noFill/>
          <a:ln/>
        </p:spPr>
        <p:txBody>
          <a:bodyPr wrap="square" lIns="0" tIns="0" rIns="0" bIns="0" rtlCol="0" anchor="ctr"/>
          <a:lstStyle/>
          <a:p>
            <a:pPr marL="0" indent="0" algn="ctr">
              <a:buNone/>
            </a:pPr>
            <a:r>
              <a:rPr lang="en-US" sz="1200" dirty="0">
                <a:solidFill>
                  <a:srgbClr val="7A746C"/>
                </a:solidFill>
                <a:latin typeface="Calibri" pitchFamily="34" charset="0"/>
                <a:ea typeface="Calibri" pitchFamily="34" charset="-122"/>
                <a:cs typeface="Calibri" pitchFamily="34" charset="-120"/>
              </a:rPr>
              <a:t>What practice will build that skill?</a:t>
            </a:r>
            <a:endParaRPr lang="en-US" sz="1200" dirty="0"/>
          </a:p>
        </p:txBody>
      </p:sp>
      <p:sp>
        <p:nvSpPr>
          <p:cNvPr id="13" name="Shape 9"/>
          <p:cNvSpPr/>
          <p:nvPr/>
        </p:nvSpPr>
        <p:spPr>
          <a:xfrm>
            <a:off x="5760720" y="2788920"/>
            <a:ext cx="411480" cy="0"/>
          </a:xfrm>
          <a:prstGeom prst="line">
            <a:avLst/>
          </a:prstGeom>
          <a:noFill/>
          <a:ln w="25400">
            <a:solidFill>
              <a:srgbClr val="B8926A"/>
            </a:solidFill>
            <a:prstDash val="solid"/>
            <a:tailEnd type="triangle"/>
          </a:ln>
        </p:spPr>
        <p:txBody>
          <a:bodyPr/>
          <a:lstStyle/>
          <a:p>
            <a:endParaRPr lang="en-US"/>
          </a:p>
        </p:txBody>
      </p:sp>
      <p:sp>
        <p:nvSpPr>
          <p:cNvPr id="14" name="Shape 10"/>
          <p:cNvSpPr/>
          <p:nvPr/>
        </p:nvSpPr>
        <p:spPr>
          <a:xfrm>
            <a:off x="6217920" y="1737360"/>
            <a:ext cx="2286000" cy="2103120"/>
          </a:xfrm>
          <a:prstGeom prst="roundRect">
            <a:avLst>
              <a:gd name="adj" fmla="val 4348"/>
            </a:avLst>
          </a:prstGeom>
          <a:solidFill>
            <a:srgbClr val="FFFFFF"/>
          </a:solidFill>
          <a:ln/>
          <a:effectLst>
            <a:outerShdw blurRad="76200" dist="25400" dir="8100000" algn="bl" rotWithShape="0">
              <a:srgbClr val="000000">
                <a:alpha val="6000"/>
              </a:srgbClr>
            </a:outerShdw>
          </a:effectLst>
        </p:spPr>
        <p:txBody>
          <a:bodyPr/>
          <a:lstStyle/>
          <a:p>
            <a:endParaRPr lang="en-US"/>
          </a:p>
        </p:txBody>
      </p:sp>
      <p:pic>
        <p:nvPicPr>
          <p:cNvPr id="15" name="Image 2" descr="preencoded.png"/>
          <p:cNvPicPr>
            <a:picLocks noChangeAspect="1"/>
          </p:cNvPicPr>
          <p:nvPr/>
        </p:nvPicPr>
        <p:blipFill>
          <a:blip r:embed="rId5"/>
          <a:stretch>
            <a:fillRect/>
          </a:stretch>
        </p:blipFill>
        <p:spPr>
          <a:xfrm>
            <a:off x="7132320" y="2057400"/>
            <a:ext cx="457200" cy="457200"/>
          </a:xfrm>
          <a:prstGeom prst="rect">
            <a:avLst/>
          </a:prstGeom>
        </p:spPr>
      </p:pic>
      <p:sp>
        <p:nvSpPr>
          <p:cNvPr id="16" name="Text 11"/>
          <p:cNvSpPr/>
          <p:nvPr/>
        </p:nvSpPr>
        <p:spPr>
          <a:xfrm>
            <a:off x="6400800" y="2651760"/>
            <a:ext cx="1920240" cy="411480"/>
          </a:xfrm>
          <a:prstGeom prst="rect">
            <a:avLst/>
          </a:prstGeom>
          <a:noFill/>
          <a:ln/>
        </p:spPr>
        <p:txBody>
          <a:bodyPr wrap="square" lIns="0" tIns="0" rIns="0" bIns="0" rtlCol="0" anchor="ctr"/>
          <a:lstStyle/>
          <a:p>
            <a:pPr marL="0" indent="0" algn="ctr">
              <a:buNone/>
            </a:pPr>
            <a:r>
              <a:rPr lang="en-US" sz="1800" b="1" dirty="0">
                <a:solidFill>
                  <a:srgbClr val="3D3B38"/>
                </a:solidFill>
                <a:latin typeface="Georgia" pitchFamily="34" charset="0"/>
                <a:ea typeface="Georgia" pitchFamily="34" charset="-122"/>
                <a:cs typeface="Georgia" pitchFamily="34" charset="-120"/>
              </a:rPr>
              <a:t>Assessment</a:t>
            </a:r>
            <a:endParaRPr lang="en-US" sz="1800" dirty="0"/>
          </a:p>
        </p:txBody>
      </p:sp>
      <p:sp>
        <p:nvSpPr>
          <p:cNvPr id="17" name="Text 12"/>
          <p:cNvSpPr/>
          <p:nvPr/>
        </p:nvSpPr>
        <p:spPr>
          <a:xfrm>
            <a:off x="6400800" y="3108960"/>
            <a:ext cx="1920240" cy="640080"/>
          </a:xfrm>
          <a:prstGeom prst="rect">
            <a:avLst/>
          </a:prstGeom>
          <a:noFill/>
          <a:ln/>
        </p:spPr>
        <p:txBody>
          <a:bodyPr wrap="square" lIns="0" tIns="0" rIns="0" bIns="0" rtlCol="0" anchor="ctr"/>
          <a:lstStyle/>
          <a:p>
            <a:pPr marL="0" indent="0" algn="ctr">
              <a:buNone/>
            </a:pPr>
            <a:r>
              <a:rPr lang="en-US" sz="1200" dirty="0">
                <a:solidFill>
                  <a:srgbClr val="7A746C"/>
                </a:solidFill>
                <a:latin typeface="Calibri" pitchFamily="34" charset="0"/>
                <a:ea typeface="Calibri" pitchFamily="34" charset="-122"/>
                <a:cs typeface="Calibri" pitchFamily="34" charset="-120"/>
              </a:rPr>
              <a:t>How will you verify mastery?</a:t>
            </a:r>
            <a:endParaRPr lang="en-US" sz="1200" dirty="0"/>
          </a:p>
        </p:txBody>
      </p:sp>
      <p:sp>
        <p:nvSpPr>
          <p:cNvPr id="18" name="Shape 13"/>
          <p:cNvSpPr/>
          <p:nvPr/>
        </p:nvSpPr>
        <p:spPr>
          <a:xfrm>
            <a:off x="731520" y="4297680"/>
            <a:ext cx="7680960" cy="640080"/>
          </a:xfrm>
          <a:prstGeom prst="roundRect">
            <a:avLst>
              <a:gd name="adj" fmla="val 8571"/>
            </a:avLst>
          </a:prstGeom>
          <a:solidFill>
            <a:srgbClr val="B8926A">
              <a:alpha val="90000"/>
            </a:srgbClr>
          </a:solidFill>
          <a:ln/>
        </p:spPr>
        <p:txBody>
          <a:bodyPr/>
          <a:lstStyle/>
          <a:p>
            <a:endParaRPr lang="en-US"/>
          </a:p>
        </p:txBody>
      </p:sp>
      <p:sp>
        <p:nvSpPr>
          <p:cNvPr id="19" name="Text 14"/>
          <p:cNvSpPr/>
          <p:nvPr/>
        </p:nvSpPr>
        <p:spPr>
          <a:xfrm>
            <a:off x="914400" y="4297680"/>
            <a:ext cx="7315200" cy="640080"/>
          </a:xfrm>
          <a:prstGeom prst="rect">
            <a:avLst/>
          </a:prstGeom>
          <a:noFill/>
          <a:ln/>
        </p:spPr>
        <p:txBody>
          <a:bodyPr wrap="square" lIns="0" tIns="0" rIns="0" bIns="0" rtlCol="0" anchor="ctr"/>
          <a:lstStyle/>
          <a:p>
            <a:pPr marL="0" indent="0" algn="l">
              <a:buNone/>
            </a:pPr>
            <a:r>
              <a:rPr lang="en-US" sz="1250" b="1" dirty="0">
                <a:solidFill>
                  <a:srgbClr val="8C6D4F"/>
                </a:solidFill>
                <a:latin typeface="Calibri" pitchFamily="34" charset="0"/>
                <a:ea typeface="Calibri" pitchFamily="34" charset="-122"/>
                <a:cs typeface="Calibri" pitchFamily="34" charset="-120"/>
              </a:rPr>
              <a:t>Example: </a:t>
            </a:r>
            <a:r>
              <a:rPr lang="en-US" sz="1250" dirty="0">
                <a:solidFill>
                  <a:srgbClr val="3D3B38"/>
                </a:solidFill>
                <a:latin typeface="Calibri" pitchFamily="34" charset="0"/>
                <a:ea typeface="Calibri" pitchFamily="34" charset="-122"/>
                <a:cs typeface="Calibri" pitchFamily="34" charset="-120"/>
              </a:rPr>
              <a:t>"Demonstrate the safety protocol"  →  Hands-on drill  →  Observed checklist pass/fail</a:t>
            </a:r>
            <a:endParaRPr lang="en-US" sz="12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TotalTime>
  <Words>1378</Words>
  <Application>Microsoft Office PowerPoint</Application>
  <PresentationFormat>On-screen Show (16:9)</PresentationFormat>
  <Paragraphs>172</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Objectives - Presentation Example</dc:title>
  <dc:subject>Learning Objectives</dc:subject>
  <dc:creator>Christopher Moore</dc:creator>
  <cp:keywords>mrchristopherlmoore@gmail.com</cp:keywords>
  <cp:lastModifiedBy>Christopher Moore</cp:lastModifiedBy>
  <cp:revision>3</cp:revision>
  <dcterms:created xsi:type="dcterms:W3CDTF">2026-05-06T19:35:52Z</dcterms:created>
  <dcterms:modified xsi:type="dcterms:W3CDTF">2026-05-07T14:48:31Z</dcterms:modified>
  <cp:category>Training</cp:category>
</cp:coreProperties>
</file>