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81" r:id="rId5"/>
    <p:sldId id="529" r:id="rId6"/>
    <p:sldId id="263" r:id="rId7"/>
    <p:sldId id="527" r:id="rId8"/>
    <p:sldId id="520" r:id="rId9"/>
    <p:sldId id="297" r:id="rId10"/>
    <p:sldId id="290" r:id="rId11"/>
    <p:sldId id="521" r:id="rId12"/>
    <p:sldId id="522" r:id="rId13"/>
    <p:sldId id="523" r:id="rId14"/>
    <p:sldId id="540" r:id="rId15"/>
    <p:sldId id="524" r:id="rId16"/>
    <p:sldId id="532" r:id="rId17"/>
    <p:sldId id="539" r:id="rId18"/>
    <p:sldId id="541" r:id="rId19"/>
    <p:sldId id="543" r:id="rId20"/>
    <p:sldId id="544" r:id="rId21"/>
    <p:sldId id="547" r:id="rId22"/>
    <p:sldId id="546" r:id="rId23"/>
    <p:sldId id="545" r:id="rId24"/>
    <p:sldId id="549" r:id="rId25"/>
    <p:sldId id="548" r:id="rId26"/>
    <p:sldId id="551" r:id="rId27"/>
    <p:sldId id="550" r:id="rId28"/>
    <p:sldId id="552" r:id="rId29"/>
    <p:sldId id="261" r:id="rId30"/>
  </p:sldIdLst>
  <p:sldSz cx="9144000" cy="5143500" type="screen16x9"/>
  <p:notesSz cx="6950075" cy="9236075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000000"/>
    <a:srgbClr val="FF6A13"/>
    <a:srgbClr val="4D4D4D"/>
    <a:srgbClr val="333F48"/>
    <a:srgbClr val="FFB81C"/>
    <a:srgbClr val="1B6CB5"/>
    <a:srgbClr val="439639"/>
    <a:srgbClr val="FFFFCC"/>
    <a:srgbClr val="008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80611" autoAdjust="0"/>
  </p:normalViewPr>
  <p:slideViewPr>
    <p:cSldViewPr showGuides="1">
      <p:cViewPr varScale="1">
        <p:scale>
          <a:sx n="118" d="100"/>
          <a:sy n="118" d="100"/>
        </p:scale>
        <p:origin x="336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912" y="10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3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D013F9-47A6-4317-8E83-559D4C709B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D335E-E4B4-4BB3-B522-5657237A60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3E38C-88CD-4576-916B-B02B5C777A92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4F033-627F-4B87-89ED-B583598336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38498-0D3C-4C93-93D7-FA185EF1A4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EBC1-422E-4137-90A7-EA18EE445092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10832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5EB4485-9786-4548-8F2E-5C359ABA4EAA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B610B9E-ABD4-4EC3-B1B5-019CD6BAD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10B9E-ABD4-4EC3-B1B5-019CD6BAD0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97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83DC9-46A4-432B-25A4-9A444C83B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21DC27-7151-6F93-8627-D1F614A84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D22F7F-3B14-E5F0-6312-A0E3340B3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1A801-1CCE-FCDF-2B1E-0CCD04089B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10B9E-ABD4-4EC3-B1B5-019CD6BAD0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58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880D8-AD31-7943-7115-8B3FE521A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1FC6D8-0F9A-CE68-9D06-3E60C3778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D3D459-0E93-1ABE-7F37-A327A3826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48F76-55E6-55D9-3727-D06456CA6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10B9E-ABD4-4EC3-B1B5-019CD6BAD0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80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5AAD9-196E-5005-94C4-0F07C975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2807F8-12A4-A3AD-766D-81DC97067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62384C-C9F5-294B-50FA-2F657800A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90A31-E07A-4569-400D-B4690F881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10B9E-ABD4-4EC3-B1B5-019CD6BAD0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27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0E357-0D3B-10BE-1CB4-99F5597B4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EA6BCC-8D59-8144-D327-7F8287554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9CA340-EBBB-FE79-0B34-2C7D614CC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positive net benefit means the training provides value above the investment.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41798-506B-E63F-0CB8-CE5548DAD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10B9E-ABD4-4EC3-B1B5-019CD6BAD0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9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26DF9-1AA0-F8DA-C8B2-23D6758BB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8BD41A-B60D-2009-DB5E-D3D263DD89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C2A574-50D6-72FE-CEF6-A7128A139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every dollar invested, the company gains about $0.13 above costs. A positive ROI supports moving forward with the training.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C1DB0-02AF-B5D8-D5F7-FB8EDF34D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10B9E-ABD4-4EC3-B1B5-019CD6BAD0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89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548E9-45AD-1433-027E-03B60A731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7784CB-626E-D4DB-AAAC-43AC60FB74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C1F5AA-C563-E867-798A-46EA4E8A1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1AAA2-FA7A-57BB-26D9-DE226C0E8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10B9E-ABD4-4EC3-B1B5-019CD6BAD0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98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10B9E-ABD4-4EC3-B1B5-019CD6BAD0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7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726AD-1CFB-713E-A39F-43EDF0018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3214C-1B0D-3FDA-4440-E9043E6D71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E517AA-2571-05A6-F4AD-3D5177104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33E25-E1FE-CD3C-3305-6C185FE50B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10B9E-ABD4-4EC3-B1B5-019CD6BAD0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1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B5C64-D110-E225-A68B-6571DB7C5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1F018A-61B1-B443-14FF-900A3EA9D4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A889BA-7BF6-D3EA-040B-8459EFA28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40073-C63E-534F-7E95-D04C8F53A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10B9E-ABD4-4EC3-B1B5-019CD6BAD0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3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10B9E-ABD4-4EC3-B1B5-019CD6BAD0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5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10B9E-ABD4-4EC3-B1B5-019CD6BAD0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32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89533-2FBD-6C37-D1AC-2594B46D1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93F30C-C079-0B67-12B5-3D81F457A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1B20A7-A8D5-936C-733A-FD7E92D02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38729-E17C-8A2A-0C22-897A94CDC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10B9E-ABD4-4EC3-B1B5-019CD6BAD0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29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EEE09-6EB7-2492-FF4D-92A397A29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7D75B9-2D9B-69B0-27D4-C8E1BFD92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601491-10FD-725F-7DEE-7C546CFE0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C6777-651B-34DC-C59D-1A870C73E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10B9E-ABD4-4EC3-B1B5-019CD6BAD0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05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8DEB4-93C1-F990-4509-6AAF072BD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68B48B-39EF-09D2-84FA-6D6D41B13B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0A3CA2-DDEC-C570-BB41-0B9E44FE9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8D9B6-4E3A-DB05-93A6-1FB4B2B7D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10B9E-ABD4-4EC3-B1B5-019CD6BAD0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87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3E0B6-27F2-F439-930A-51DFC1B72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044DC8-87AE-5BCF-03B0-EED22805B7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CAF832-4041-BBBB-3F51-C9A6A5671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2E7A1-4D28-4BCA-F637-2F5411EBD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10B9E-ABD4-4EC3-B1B5-019CD6BAD0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038" y="620806"/>
            <a:ext cx="6172200" cy="536597"/>
          </a:xfrm>
        </p:spPr>
        <p:txBody>
          <a:bodyPr anchor="t">
            <a:normAutofit/>
          </a:bodyPr>
          <a:lstStyle>
            <a:lvl1pPr>
              <a:defRPr sz="2800" b="1" baseline="0">
                <a:solidFill>
                  <a:srgbClr val="FF6A13"/>
                </a:solidFill>
              </a:defRPr>
            </a:lvl1pPr>
          </a:lstStyle>
          <a:p>
            <a:r>
              <a:rPr lang="en-US" dirty="0"/>
              <a:t>Course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0038" y="1278418"/>
            <a:ext cx="6172200" cy="37464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6A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(Optional)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716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022875"/>
            <a:ext cx="9144000" cy="13716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298450" y="4224969"/>
            <a:ext cx="2057400" cy="228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Course Number Here</a:t>
            </a:r>
          </a:p>
          <a:p>
            <a:pPr lvl="0"/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590038" y="1778172"/>
            <a:ext cx="6172200" cy="2930375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None/>
              <a:defRPr 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spcAft>
                <a:spcPts val="1200"/>
              </a:spcAft>
              <a:buFont typeface="Arial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685800" indent="-228600">
              <a:spcAft>
                <a:spcPts val="1200"/>
              </a:spcAft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974725" indent="-228600">
              <a:spcAft>
                <a:spcPts val="1200"/>
              </a:spcAft>
              <a:buFont typeface="Arial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2057400" indent="-228600">
              <a:spcAft>
                <a:spcPts val="12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Picture here (optional)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98450" y="224858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Professional </a:t>
            </a:r>
          </a:p>
          <a:p>
            <a:pPr algn="ctr"/>
            <a:r>
              <a:rPr lang="en-US" sz="12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Training &amp; Development</a:t>
            </a:r>
          </a:p>
          <a:p>
            <a:pPr algn="ctr"/>
            <a:r>
              <a:rPr lang="en-US" sz="12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Series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9CCB5C4-9E13-45F3-BE7B-B3B842989D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8450" y="4479947"/>
            <a:ext cx="2057400" cy="228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Revision Date:</a:t>
            </a:r>
          </a:p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40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0267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inal Ob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022875"/>
            <a:ext cx="9144000" cy="13716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800600"/>
            <a:ext cx="457200" cy="359435"/>
          </a:xfrm>
          <a:prstGeom prst="rect">
            <a:avLst/>
          </a:prstGeom>
          <a:solidFill>
            <a:srgbClr val="FFB81C"/>
          </a:solidFill>
          <a:ln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00600"/>
            <a:ext cx="457200" cy="342900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050977DB-C199-4239-9DBC-7EB61C6B3E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8200" y="120015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01752" y="438912"/>
            <a:ext cx="8531352" cy="46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Terminal</a:t>
            </a:r>
            <a:r>
              <a:rPr lang="en-US" sz="2400" b="1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Objectives</a:t>
            </a:r>
            <a:endParaRPr lang="en-US" sz="2400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612648" y="1090803"/>
            <a:ext cx="7924800" cy="914400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None/>
              <a:defRPr 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spcAft>
                <a:spcPts val="1200"/>
              </a:spcAft>
              <a:buFont typeface="Arial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685800" indent="-228600">
              <a:spcAft>
                <a:spcPts val="1200"/>
              </a:spcAft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974725" indent="-228600">
              <a:spcAft>
                <a:spcPts val="1200"/>
              </a:spcAft>
              <a:buFont typeface="Arial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2057400" indent="-228600">
              <a:spcAft>
                <a:spcPts val="12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At the conclusion of this course the learner will be able to…</a:t>
            </a:r>
          </a:p>
          <a:p>
            <a:pPr lvl="0"/>
            <a:r>
              <a:rPr lang="en-US" dirty="0"/>
              <a:t>(Use Blooms Taxonomy for measurable objectives)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612648" y="2190750"/>
            <a:ext cx="7921752" cy="914400"/>
          </a:xfrm>
        </p:spPr>
        <p:txBody>
          <a:bodyPr>
            <a:normAutofit/>
          </a:bodyPr>
          <a:lstStyle>
            <a:lvl1pPr marL="228600" indent="-228600">
              <a:spcBef>
                <a:spcPts val="3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spcAft>
                <a:spcPts val="1200"/>
              </a:spcAft>
              <a:buFont typeface="Arial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685800" indent="-228600">
              <a:spcAft>
                <a:spcPts val="1200"/>
              </a:spcAft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974725" indent="-228600">
              <a:spcAft>
                <a:spcPts val="1200"/>
              </a:spcAft>
              <a:buFont typeface="Arial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2057400" indent="-228600">
              <a:spcAft>
                <a:spcPts val="12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Items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34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"/>
          </a:xfrm>
          <a:prstGeom prst="rect">
            <a:avLst/>
          </a:prstGeom>
          <a:solidFill>
            <a:srgbClr val="FF6A13"/>
          </a:solidFill>
          <a:ln>
            <a:solidFill>
              <a:srgbClr val="FF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022875"/>
            <a:ext cx="9144000" cy="137160"/>
          </a:xfrm>
          <a:prstGeom prst="rect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40540"/>
            <a:ext cx="8534400" cy="457200"/>
          </a:xfrm>
          <a:solidFill>
            <a:srgbClr val="333F48"/>
          </a:solidFill>
          <a:ln>
            <a:solidFill>
              <a:srgbClr val="333F48"/>
            </a:solidFill>
          </a:ln>
        </p:spPr>
        <p:txBody>
          <a:bodyPr tIns="27432" bIns="27432"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xx: Section Name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800600"/>
            <a:ext cx="457200" cy="359435"/>
          </a:xfrm>
          <a:prstGeom prst="rect">
            <a:avLst/>
          </a:prstGeom>
          <a:solidFill>
            <a:srgbClr val="FFB81C"/>
          </a:solidFill>
          <a:ln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00600"/>
            <a:ext cx="457200" cy="342900"/>
          </a:xfrm>
          <a:solidFill>
            <a:srgbClr val="FFB81C"/>
          </a:solidFill>
          <a:ln>
            <a:solidFill>
              <a:srgbClr val="FFB81C"/>
            </a:solidFill>
          </a:ln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050977DB-C199-4239-9DBC-7EB61C6B3E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04800" y="1005840"/>
            <a:ext cx="8534400" cy="400110"/>
          </a:xfrm>
          <a:prstGeom prst="rect">
            <a:avLst/>
          </a:prstGeom>
          <a:noFill/>
        </p:spPr>
        <p:txBody>
          <a:bodyPr wrap="square" lIns="274320" rIns="274320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Enabling objective: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609600" y="1501541"/>
            <a:ext cx="8229600" cy="2998575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None/>
              <a:defRPr 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spcAft>
                <a:spcPts val="1200"/>
              </a:spcAft>
              <a:buFont typeface="Arial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685800" indent="-228600">
              <a:spcAft>
                <a:spcPts val="1200"/>
              </a:spcAft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974725" indent="-228600">
              <a:spcAft>
                <a:spcPts val="1200"/>
              </a:spcAft>
              <a:buFont typeface="Arial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2057400" indent="-228600">
              <a:spcAft>
                <a:spcPts val="12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The learner will be able to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61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"/>
          </a:xfrm>
          <a:prstGeom prst="rect">
            <a:avLst/>
          </a:prstGeom>
          <a:solidFill>
            <a:srgbClr val="FF6A13"/>
          </a:solidFill>
          <a:ln>
            <a:solidFill>
              <a:srgbClr val="FF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022875"/>
            <a:ext cx="9144000" cy="137160"/>
          </a:xfrm>
          <a:prstGeom prst="rect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40540"/>
            <a:ext cx="8534400" cy="457200"/>
          </a:xfrm>
          <a:solidFill>
            <a:srgbClr val="333F48"/>
          </a:solidFill>
          <a:ln>
            <a:solidFill>
              <a:srgbClr val="333F48"/>
            </a:solidFill>
          </a:ln>
        </p:spPr>
        <p:txBody>
          <a:bodyPr tIns="27432" bIns="27432"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xx: Section Name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800600"/>
            <a:ext cx="457200" cy="359435"/>
          </a:xfrm>
          <a:prstGeom prst="rect">
            <a:avLst/>
          </a:prstGeom>
          <a:solidFill>
            <a:srgbClr val="FFB81C"/>
          </a:solidFill>
          <a:ln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00600"/>
            <a:ext cx="457200" cy="342900"/>
          </a:xfrm>
          <a:solidFill>
            <a:srgbClr val="FFB81C"/>
          </a:solidFill>
          <a:ln>
            <a:solidFill>
              <a:srgbClr val="FFB81C"/>
            </a:solidFill>
          </a:ln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050977DB-C199-4239-9DBC-7EB61C6B3E59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89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"/>
          </a:xfrm>
          <a:prstGeom prst="rect">
            <a:avLst/>
          </a:prstGeom>
          <a:solidFill>
            <a:srgbClr val="FF6A13"/>
          </a:solidFill>
          <a:ln>
            <a:solidFill>
              <a:srgbClr val="FF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022875"/>
            <a:ext cx="9144000" cy="137160"/>
          </a:xfrm>
          <a:prstGeom prst="rect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800600"/>
            <a:ext cx="457200" cy="359435"/>
          </a:xfrm>
          <a:prstGeom prst="rect">
            <a:avLst/>
          </a:prstGeom>
          <a:solidFill>
            <a:srgbClr val="FFB81C"/>
          </a:solidFill>
          <a:ln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00600"/>
            <a:ext cx="457200" cy="342900"/>
          </a:xfrm>
          <a:solidFill>
            <a:srgbClr val="FFB81C"/>
          </a:solidFill>
          <a:ln>
            <a:solidFill>
              <a:srgbClr val="FFB81C"/>
            </a:solidFill>
          </a:ln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050977DB-C199-4239-9DBC-7EB61C6B3E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609600" y="1122852"/>
            <a:ext cx="7924800" cy="3353898"/>
          </a:xfrm>
        </p:spPr>
        <p:txBody>
          <a:bodyPr>
            <a:normAutofit/>
          </a:bodyPr>
          <a:lstStyle>
            <a:lvl1pPr marL="228600" indent="-228600">
              <a:spcBef>
                <a:spcPts val="3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spcAft>
                <a:spcPts val="1200"/>
              </a:spcAft>
              <a:buFont typeface="Arial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685800" indent="-228600">
              <a:spcAft>
                <a:spcPts val="1200"/>
              </a:spcAft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974725" indent="-228600">
              <a:spcAft>
                <a:spcPts val="1200"/>
              </a:spcAft>
              <a:buFont typeface="Arial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2057400" indent="-228600">
              <a:spcAft>
                <a:spcPts val="12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List the key points of the section here.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4800" y="43891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85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609600" y="1014984"/>
            <a:ext cx="7927848" cy="3355848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None/>
              <a:defRPr lang="en-US" sz="280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28600">
              <a:spcAft>
                <a:spcPts val="1200"/>
              </a:spcAft>
              <a:buFont typeface="Arial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685800" indent="-228600">
              <a:spcAft>
                <a:spcPts val="1200"/>
              </a:spcAft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974725" indent="-228600">
              <a:spcAft>
                <a:spcPts val="1200"/>
              </a:spcAft>
              <a:buFont typeface="Arial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2057400" indent="-228600">
              <a:spcAft>
                <a:spcPts val="12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Items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D4855-EDF3-46A8-B5D7-4612B21C2200}"/>
              </a:ext>
            </a:extLst>
          </p:cNvPr>
          <p:cNvSpPr/>
          <p:nvPr userDrawn="1"/>
        </p:nvSpPr>
        <p:spPr>
          <a:xfrm>
            <a:off x="0" y="0"/>
            <a:ext cx="9144000" cy="137160"/>
          </a:xfrm>
          <a:prstGeom prst="rect">
            <a:avLst/>
          </a:prstGeom>
          <a:solidFill>
            <a:srgbClr val="FF6A13"/>
          </a:solidFill>
          <a:ln>
            <a:solidFill>
              <a:srgbClr val="FF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A7E3E1-79E8-4BA4-B0CC-C2D7E097C4E8}"/>
              </a:ext>
            </a:extLst>
          </p:cNvPr>
          <p:cNvSpPr/>
          <p:nvPr userDrawn="1"/>
        </p:nvSpPr>
        <p:spPr>
          <a:xfrm>
            <a:off x="0" y="5022875"/>
            <a:ext cx="9144000" cy="137160"/>
          </a:xfrm>
          <a:prstGeom prst="rect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800600"/>
            <a:ext cx="457200" cy="359435"/>
          </a:xfrm>
          <a:prstGeom prst="rect">
            <a:avLst/>
          </a:prstGeom>
          <a:solidFill>
            <a:srgbClr val="FFB81C"/>
          </a:solidFill>
          <a:ln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00600"/>
            <a:ext cx="457200" cy="342900"/>
          </a:xfrm>
          <a:solidFill>
            <a:srgbClr val="FFB81C"/>
          </a:solidFill>
          <a:ln>
            <a:solidFill>
              <a:srgbClr val="FFB81C"/>
            </a:solidFill>
          </a:ln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050977DB-C199-4239-9DBC-7EB61C6B3E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DFCFEC-0E44-40FB-A837-F28EDA1298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38150"/>
            <a:ext cx="8531352" cy="4663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00000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Course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71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"/>
          </a:xfrm>
          <a:prstGeom prst="rect">
            <a:avLst/>
          </a:prstGeom>
          <a:solidFill>
            <a:srgbClr val="FF6A13"/>
          </a:solidFill>
          <a:ln>
            <a:solidFill>
              <a:srgbClr val="FF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022875"/>
            <a:ext cx="9144000" cy="137160"/>
          </a:xfrm>
          <a:prstGeom prst="rect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800600"/>
            <a:ext cx="457200" cy="359435"/>
          </a:xfrm>
          <a:prstGeom prst="rect">
            <a:avLst/>
          </a:prstGeom>
          <a:solidFill>
            <a:srgbClr val="FFB81C"/>
          </a:solidFill>
          <a:ln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00600"/>
            <a:ext cx="457200" cy="342900"/>
          </a:xfrm>
          <a:solidFill>
            <a:srgbClr val="FFB81C"/>
          </a:solidFill>
          <a:ln>
            <a:solidFill>
              <a:srgbClr val="FFB81C"/>
            </a:solidFill>
          </a:ln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050977DB-C199-4239-9DBC-7EB61C6B3E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67EA7A2A-ABC3-4886-ADED-5EED8AD825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" y="1124712"/>
            <a:ext cx="7927848" cy="3355848"/>
          </a:xfrm>
        </p:spPr>
        <p:txBody>
          <a:bodyPr>
            <a:normAutofit/>
          </a:bodyPr>
          <a:lstStyle>
            <a:lvl1pPr marL="228600" indent="-228600">
              <a:spcBef>
                <a:spcPts val="3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spcAft>
                <a:spcPts val="1200"/>
              </a:spcAft>
              <a:buFont typeface="Arial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685800" indent="-228600">
              <a:spcAft>
                <a:spcPts val="1200"/>
              </a:spcAft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974725" indent="-228600">
              <a:spcAft>
                <a:spcPts val="1200"/>
              </a:spcAft>
              <a:buFont typeface="Arial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2057400" indent="-228600">
              <a:spcAft>
                <a:spcPts val="12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1C8A3-D60F-4722-A2E4-9F4587E9A2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38150"/>
            <a:ext cx="8531352" cy="4663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00000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Text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44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"/>
          </a:xfrm>
          <a:prstGeom prst="rect">
            <a:avLst/>
          </a:prstGeom>
          <a:solidFill>
            <a:srgbClr val="FF6A13"/>
          </a:solidFill>
          <a:ln>
            <a:solidFill>
              <a:srgbClr val="FF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022875"/>
            <a:ext cx="9144000" cy="137160"/>
          </a:xfrm>
          <a:prstGeom prst="rect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800600"/>
            <a:ext cx="457200" cy="359435"/>
          </a:xfrm>
          <a:prstGeom prst="rect">
            <a:avLst/>
          </a:prstGeom>
          <a:solidFill>
            <a:srgbClr val="FFB81C"/>
          </a:solidFill>
          <a:ln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00600"/>
            <a:ext cx="457200" cy="342900"/>
          </a:xfrm>
          <a:solidFill>
            <a:srgbClr val="FFB81C"/>
          </a:solidFill>
          <a:ln>
            <a:solidFill>
              <a:srgbClr val="FFB81C"/>
            </a:solidFill>
          </a:ln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050977DB-C199-4239-9DBC-7EB61C6B3E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01752" y="438912"/>
            <a:ext cx="853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Review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612648" y="1124712"/>
            <a:ext cx="7927086" cy="3356305"/>
          </a:xfrm>
        </p:spPr>
        <p:txBody>
          <a:bodyPr>
            <a:normAutofit/>
          </a:bodyPr>
          <a:lstStyle>
            <a:lvl1pPr marL="228600" indent="-228600">
              <a:spcBef>
                <a:spcPts val="300"/>
              </a:spcBef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  <a:defRPr lang="en-US" sz="20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spcAft>
                <a:spcPts val="1200"/>
              </a:spcAft>
              <a:buFont typeface="Arial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685800" indent="-228600">
              <a:spcAft>
                <a:spcPts val="1200"/>
              </a:spcAft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974725" indent="-228600">
              <a:spcAft>
                <a:spcPts val="1200"/>
              </a:spcAft>
              <a:buFont typeface="Arial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2057400" indent="-228600">
              <a:spcAft>
                <a:spcPts val="12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In this section you learned about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89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"/>
          </a:xfrm>
          <a:prstGeom prst="rect">
            <a:avLst/>
          </a:prstGeom>
          <a:solidFill>
            <a:srgbClr val="FF6A13"/>
          </a:solidFill>
          <a:ln>
            <a:solidFill>
              <a:srgbClr val="FF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022875"/>
            <a:ext cx="9144000" cy="137160"/>
          </a:xfrm>
          <a:prstGeom prst="rect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800600"/>
            <a:ext cx="457200" cy="359435"/>
          </a:xfrm>
          <a:prstGeom prst="rect">
            <a:avLst/>
          </a:prstGeom>
          <a:solidFill>
            <a:srgbClr val="FFB81C"/>
          </a:solidFill>
          <a:ln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00600"/>
            <a:ext cx="457200" cy="342900"/>
          </a:xfrm>
          <a:solidFill>
            <a:srgbClr val="FFB81C"/>
          </a:solidFill>
          <a:ln>
            <a:solidFill>
              <a:srgbClr val="FFB81C"/>
            </a:solidFill>
          </a:ln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050977DB-C199-4239-9DBC-7EB61C6B3E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01752" y="438912"/>
            <a:ext cx="853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Check For Understanding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12648" y="1124712"/>
            <a:ext cx="792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What questions do you have?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138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FDE02-4C0E-466A-92F6-474EFD4233CE}" type="slidenum">
              <a:rPr lang="en-US" smtClean="0"/>
              <a:t>‹#›</a:t>
            </a:fld>
            <a:endParaRPr lang="en-US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94468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9" r:id="rId2"/>
    <p:sldLayoutId id="2147483677" r:id="rId3"/>
    <p:sldLayoutId id="2147483686" r:id="rId4"/>
    <p:sldLayoutId id="2147483682" r:id="rId5"/>
    <p:sldLayoutId id="2147483654" r:id="rId6"/>
    <p:sldLayoutId id="2147483683" r:id="rId7"/>
    <p:sldLayoutId id="2147483685" r:id="rId8"/>
    <p:sldLayoutId id="2147483684" r:id="rId9"/>
    <p:sldLayoutId id="2147483675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8904D-7007-4116-8408-5C101A5FC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9006" y="514350"/>
            <a:ext cx="4395787" cy="1112744"/>
          </a:xfrm>
        </p:spPr>
        <p:txBody>
          <a:bodyPr>
            <a:normAutofit fontScale="90000"/>
          </a:bodyPr>
          <a:lstStyle/>
          <a:p>
            <a:pPr>
              <a:lnSpc>
                <a:spcPts val="2800"/>
              </a:lnSpc>
            </a:pPr>
            <a:r>
              <a:rPr lang="en-US" dirty="0">
                <a:solidFill>
                  <a:srgbClr val="0033A0"/>
                </a:solidFill>
              </a:rPr>
              <a:t>Cost-Benefit Analysis</a:t>
            </a:r>
            <a:br>
              <a:rPr lang="en-US" dirty="0">
                <a:solidFill>
                  <a:srgbClr val="0033A0"/>
                </a:solidFill>
              </a:rPr>
            </a:br>
            <a:r>
              <a:rPr lang="en-US" sz="2000" b="0" dirty="0">
                <a:solidFill>
                  <a:srgbClr val="0033A0"/>
                </a:solidFill>
              </a:rPr>
              <a:t>and</a:t>
            </a:r>
            <a:br>
              <a:rPr lang="en-US" b="0" dirty="0">
                <a:solidFill>
                  <a:srgbClr val="0033A0"/>
                </a:solidFill>
              </a:rPr>
            </a:br>
            <a:r>
              <a:rPr lang="en-US" dirty="0">
                <a:solidFill>
                  <a:srgbClr val="0033A0"/>
                </a:solidFill>
              </a:rPr>
              <a:t>Return on Investment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86325-B532-41C8-B0BB-04C8A8AAD97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US" b="1" dirty="0"/>
              <a:t>CNB-CBAROI-01.03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1D7DB-CE75-476B-901B-721488416F9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Revision Date: 04/01/2016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E1E382A-DAF9-47A0-B263-1F7A832F45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9006" y="1778000"/>
            <a:ext cx="4395787" cy="293052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322A57-8CF8-7FC6-B367-ACDF6C3482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6" b="30741"/>
          <a:stretch>
            <a:fillRect/>
          </a:stretch>
        </p:blipFill>
        <p:spPr>
          <a:xfrm>
            <a:off x="287661" y="415796"/>
            <a:ext cx="2819400" cy="12112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840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3EFF7-ED02-B6CD-7BEF-97D735009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2D1CCD-0B32-0BC2-1B91-91988F20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E5080C-B13D-B477-8689-F8CB575320BF}"/>
              </a:ext>
            </a:extLst>
          </p:cNvPr>
          <p:cNvSpPr/>
          <p:nvPr/>
        </p:nvSpPr>
        <p:spPr>
          <a:xfrm>
            <a:off x="609600" y="2152650"/>
            <a:ext cx="79248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Developing a CBA with ROI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228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3ED49F-9C22-AD2A-33E8-F620169E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6F3CA-A2A1-04A4-7E00-C00D5BF9E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1504950"/>
            <a:ext cx="8531352" cy="18288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33A0"/>
                </a:solidFill>
              </a:rPr>
              <a:t>Step 1. </a:t>
            </a:r>
          </a:p>
          <a:p>
            <a:pPr algn="ctr"/>
            <a:r>
              <a:rPr lang="en-US" sz="4000" dirty="0">
                <a:solidFill>
                  <a:srgbClr val="0033A0"/>
                </a:solidFill>
              </a:rPr>
              <a:t>Identify all costs categories and assign a dollar value to all cost.</a:t>
            </a:r>
          </a:p>
        </p:txBody>
      </p:sp>
    </p:spTree>
    <p:extLst>
      <p:ext uri="{BB962C8B-B14F-4D97-AF65-F5344CB8AC3E}">
        <p14:creationId xmlns:p14="http://schemas.microsoft.com/office/powerpoint/2010/main" val="74539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4D807-79D9-1648-3176-2FF821F80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344CC0-7B2B-2F9B-EE4E-9798176DF2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6552" y="1160145"/>
            <a:ext cx="7927848" cy="28232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" dirty="0"/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Identify Direct Costs</a:t>
            </a:r>
          </a:p>
          <a:p>
            <a:pPr marL="1143000" lvl="2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33A0"/>
                </a:solidFill>
              </a:rPr>
              <a:t>Trainer Fees, Travel, Materials, Facility/Venue Costs, Equipment or Technology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Identify Indirect Costs</a:t>
            </a:r>
          </a:p>
          <a:p>
            <a:pPr marL="1143000" lvl="2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33A0"/>
                </a:solidFill>
              </a:rPr>
              <a:t>Employee Time/Wages, Manager Time, Administrative Support, Opportunity Costs</a:t>
            </a:r>
          </a:p>
          <a:p>
            <a:pPr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BF8763-4E77-C6F8-9D21-FEA477AB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C6306-206E-766A-CC10-D98BADE4B1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6A13"/>
                </a:solidFill>
              </a:rPr>
              <a:t>Step 1. </a:t>
            </a:r>
            <a:r>
              <a:rPr lang="en-US" dirty="0"/>
              <a:t>Identify all costs categories and assign a dollar value to all cost.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78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F28B6-3EEA-5425-FBBE-0DFA6EA4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3D7101-DF9D-0930-0A52-0536D6617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8" y="168275"/>
            <a:ext cx="7210425" cy="4806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CE602E-4B94-E4E4-D1B7-2533D9CEAB53}"/>
              </a:ext>
            </a:extLst>
          </p:cNvPr>
          <p:cNvSpPr/>
          <p:nvPr/>
        </p:nvSpPr>
        <p:spPr>
          <a:xfrm>
            <a:off x="685800" y="3028950"/>
            <a:ext cx="80010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06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0A397-D078-60B7-9A60-435F149A0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196ABD-042A-3FCE-6840-A6FF6FFD01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6552" y="1160145"/>
            <a:ext cx="7927848" cy="28232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" dirty="0"/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Assign Values to Costs</a:t>
            </a:r>
          </a:p>
          <a:p>
            <a:pPr marL="1143000" lvl="2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33A0"/>
                </a:solidFill>
              </a:rPr>
              <a:t>Make assign values as accurate as possible.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Total up all Costs</a:t>
            </a:r>
          </a:p>
          <a:p>
            <a:pPr marL="1143000" lvl="2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33A0"/>
                </a:solidFill>
              </a:rPr>
              <a:t>Add everything up!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D0F5B-3008-2841-897F-5ECB2B89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EFC7A-BB81-3155-8078-E0206C6027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6A13"/>
                </a:solidFill>
              </a:rPr>
              <a:t>Step 1. </a:t>
            </a:r>
            <a:r>
              <a:rPr lang="en-US" dirty="0"/>
              <a:t>Identify all costs categories and assign a dollar value to all cost.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125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FB4F2-0303-B2C7-F5EE-0597FBF24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25C76E-FF05-6FEF-89C8-D55ECB4A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4ECDD-04E2-FBD4-F2C2-F47F4628A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1504950"/>
            <a:ext cx="8531352" cy="18288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33A0"/>
                </a:solidFill>
              </a:rPr>
              <a:t>Step 2. </a:t>
            </a:r>
          </a:p>
          <a:p>
            <a:pPr algn="ctr"/>
            <a:r>
              <a:rPr lang="en-US" sz="4000" dirty="0">
                <a:solidFill>
                  <a:srgbClr val="0033A0"/>
                </a:solidFill>
              </a:rPr>
              <a:t>List all benefits and assign a monetary value to them.</a:t>
            </a:r>
          </a:p>
        </p:txBody>
      </p:sp>
    </p:spTree>
    <p:extLst>
      <p:ext uri="{BB962C8B-B14F-4D97-AF65-F5344CB8AC3E}">
        <p14:creationId xmlns:p14="http://schemas.microsoft.com/office/powerpoint/2010/main" val="3052372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EEDAB-B3E9-09F1-ACC5-3DA558CDE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86A94C-70BA-4CA9-455B-AF6677485E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6552" y="1160145"/>
            <a:ext cx="7927848" cy="28232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" dirty="0"/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Identify and list all Tangible Benefits</a:t>
            </a:r>
          </a:p>
          <a:p>
            <a:pPr marL="1143000" lvl="2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0033A0"/>
                </a:solidFill>
              </a:rPr>
              <a:t>Increaded</a:t>
            </a:r>
            <a:r>
              <a:rPr lang="en-US" sz="2000" dirty="0">
                <a:solidFill>
                  <a:srgbClr val="0033A0"/>
                </a:solidFill>
              </a:rPr>
              <a:t> sales/revenue, reduction in errors/incidents/waste, higher efficiency/productivity, cost avoidance.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Identify and list all Intangible Benefits</a:t>
            </a:r>
          </a:p>
          <a:p>
            <a:pPr marL="1143000" lvl="2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33A0"/>
                </a:solidFill>
              </a:rPr>
              <a:t>Improved employee satisfaction/morale/engagement, increased employee retention, enhanced company reputation, innovation and knowledge sharing.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045DED-6B93-7067-973E-F0E67061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849CB-2394-428A-9257-38CD117133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6A13"/>
                </a:solidFill>
              </a:rPr>
              <a:t>Step 2. </a:t>
            </a:r>
            <a:r>
              <a:rPr lang="en-US" dirty="0"/>
              <a:t>List all benefits and assign a monetary value to them.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835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F37C4-1D8C-629C-657F-12A3A15BF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4D2B0F-4478-2514-864F-52EC2AA7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EC17FB-7C9C-3CD7-6455-02631B8E9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8" y="168275"/>
            <a:ext cx="7210425" cy="48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45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0D71B-C98F-3AFB-C553-AA382EDF9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8D05A7-EA74-2D08-1E2E-6DD66C65F7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6552" y="1160145"/>
            <a:ext cx="7927848" cy="28232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" dirty="0"/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Assign Monetary Values to both Tangible and Intangible Benefits</a:t>
            </a:r>
          </a:p>
          <a:p>
            <a:pPr marL="1143000" lvl="2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33A0"/>
                </a:solidFill>
              </a:rPr>
              <a:t>Make assign values on tangibles as accurate as possible.</a:t>
            </a:r>
          </a:p>
          <a:p>
            <a:pPr marL="1143000" lvl="2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33A0"/>
                </a:solidFill>
              </a:rPr>
              <a:t>Estimate assigned values on intangible items.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Total up all Benefits</a:t>
            </a:r>
          </a:p>
          <a:p>
            <a:pPr marL="1143000" lvl="2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33A0"/>
                </a:solidFill>
              </a:rPr>
              <a:t>Add everything up!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AA8C89-10E1-EEAD-24DC-06661498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0AE41-7229-FE2A-7339-1E1BD85E9C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6A13"/>
                </a:solidFill>
              </a:rPr>
              <a:t>Step 2. </a:t>
            </a:r>
            <a:r>
              <a:rPr lang="en-US" dirty="0"/>
              <a:t>Identify all costs categories and assign a dollar value to all cost.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613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2AE02-A0E9-33CA-7D96-9B090DF05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BF3242-373C-DE99-14B1-2DE1F465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0642B-5EF5-59F0-742F-61F0E96D3D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1504950"/>
            <a:ext cx="8531352" cy="18288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33A0"/>
                </a:solidFill>
              </a:rPr>
              <a:t>Step 3. </a:t>
            </a:r>
          </a:p>
          <a:p>
            <a:pPr algn="ctr"/>
            <a:r>
              <a:rPr lang="en-US" sz="4000" dirty="0">
                <a:solidFill>
                  <a:srgbClr val="0033A0"/>
                </a:solidFill>
              </a:rPr>
              <a:t>Calculate the Net Benefit</a:t>
            </a:r>
          </a:p>
        </p:txBody>
      </p:sp>
    </p:spTree>
    <p:extLst>
      <p:ext uri="{BB962C8B-B14F-4D97-AF65-F5344CB8AC3E}">
        <p14:creationId xmlns:p14="http://schemas.microsoft.com/office/powerpoint/2010/main" val="298376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C2E24-6F08-C75E-0230-9CDE1DC4C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2C0019-9CDF-8059-E264-D35F5F28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04BF-08FF-A89A-BC1E-7E003D7EB9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6552" y="1402842"/>
            <a:ext cx="7927848" cy="28994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33A0"/>
                </a:solidFill>
              </a:rPr>
              <a:t>Think of a past training program.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/>
              <a:t>Was it worth it?</a:t>
            </a:r>
          </a:p>
          <a:p>
            <a:pPr marL="0" indent="0" algn="ctr">
              <a:buNone/>
            </a:pPr>
            <a:r>
              <a:rPr lang="en-US" sz="3200" b="1" dirty="0"/>
              <a:t>Why or why not?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Please share an example.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3CD9A-0DCD-AA77-0EB5-98ABA31B65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47858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2300C-C559-CFAD-65B1-37BB96B1E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2FAB0D-200F-D4D6-A1E8-8EE9F87297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6552" y="1160145"/>
            <a:ext cx="7927848" cy="28232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" dirty="0"/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Use the </a:t>
            </a:r>
            <a:r>
              <a:rPr lang="en-US" sz="2400" b="1" dirty="0">
                <a:solidFill>
                  <a:srgbClr val="000000"/>
                </a:solidFill>
              </a:rPr>
              <a:t>Costs totals </a:t>
            </a:r>
            <a:r>
              <a:rPr lang="en-US" sz="2400" dirty="0">
                <a:solidFill>
                  <a:srgbClr val="000000"/>
                </a:solidFill>
              </a:rPr>
              <a:t>and</a:t>
            </a:r>
            <a:r>
              <a:rPr lang="en-US" sz="2400" b="1" dirty="0">
                <a:solidFill>
                  <a:srgbClr val="000000"/>
                </a:solidFill>
              </a:rPr>
              <a:t> Benefit </a:t>
            </a:r>
            <a:r>
              <a:rPr lang="en-US" sz="2400" dirty="0">
                <a:solidFill>
                  <a:srgbClr val="000000"/>
                </a:solidFill>
              </a:rPr>
              <a:t>totals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</a:p>
          <a:p>
            <a:pPr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Formula</a:t>
            </a:r>
          </a:p>
          <a:p>
            <a:pPr lvl="4" indent="0"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Total Benefits – Total Costs = Net Benefit</a:t>
            </a:r>
          </a:p>
          <a:p>
            <a:pPr marL="1431925" lvl="3" indent="-457200">
              <a:spcBef>
                <a:spcPts val="0"/>
              </a:spcBef>
              <a:spcAft>
                <a:spcPts val="600"/>
              </a:spcAft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6A1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 indent="0"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6A1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 Calculation:</a:t>
            </a:r>
          </a:p>
          <a:p>
            <a:pPr lvl="4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Benefits 4,900 – Total Costs 4,320 =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580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706BBA-54E7-CF84-582B-FC704EBB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49D2C-97A4-ED92-95CD-0F25434BA9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6A13"/>
                </a:solidFill>
              </a:rPr>
              <a:t>Step 3. Calculate the Net Benefit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128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28D28-98F3-914C-292D-401DD2921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E21385-1C10-28C6-089C-5D2BE941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DDB8C-6F47-1287-5ECA-33731AE7B7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1504950"/>
            <a:ext cx="8531352" cy="18288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33A0"/>
                </a:solidFill>
              </a:rPr>
              <a:t>Step 4. </a:t>
            </a:r>
          </a:p>
          <a:p>
            <a:pPr algn="ctr"/>
            <a:r>
              <a:rPr lang="en-US" sz="4000" dirty="0">
                <a:solidFill>
                  <a:srgbClr val="0033A0"/>
                </a:solidFill>
              </a:rPr>
              <a:t>Calculate the ROI %</a:t>
            </a:r>
          </a:p>
        </p:txBody>
      </p:sp>
    </p:spTree>
    <p:extLst>
      <p:ext uri="{BB962C8B-B14F-4D97-AF65-F5344CB8AC3E}">
        <p14:creationId xmlns:p14="http://schemas.microsoft.com/office/powerpoint/2010/main" val="323075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F7D2B-011A-7C70-E1F1-3F2BF66AE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D0149E-0A54-DE1D-8E5A-ACA4DA62FA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6552" y="1160144"/>
            <a:ext cx="7927848" cy="36404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" dirty="0"/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Use the </a:t>
            </a:r>
            <a:r>
              <a:rPr lang="en-US" sz="2400" b="1" dirty="0">
                <a:solidFill>
                  <a:srgbClr val="000000"/>
                </a:solidFill>
              </a:rPr>
              <a:t>Costs totals </a:t>
            </a:r>
            <a:r>
              <a:rPr lang="en-US" sz="2400" dirty="0">
                <a:solidFill>
                  <a:srgbClr val="000000"/>
                </a:solidFill>
              </a:rPr>
              <a:t>and</a:t>
            </a:r>
            <a:r>
              <a:rPr lang="en-US" sz="2400" b="1" dirty="0">
                <a:solidFill>
                  <a:srgbClr val="000000"/>
                </a:solidFill>
              </a:rPr>
              <a:t> Net Benefit </a:t>
            </a:r>
            <a:r>
              <a:rPr lang="en-US" sz="2400" dirty="0">
                <a:solidFill>
                  <a:srgbClr val="000000"/>
                </a:solidFill>
              </a:rPr>
              <a:t>total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</a:p>
          <a:p>
            <a:pPr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Formula</a:t>
            </a:r>
          </a:p>
          <a:p>
            <a:pPr lvl="4" indent="0"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(Net Benefit ÷ Total Costs) x 100 = ROI (%)</a:t>
            </a:r>
          </a:p>
          <a:p>
            <a:pPr marL="1431925" lvl="3" indent="-457200">
              <a:spcBef>
                <a:spcPts val="0"/>
              </a:spcBef>
              <a:spcAft>
                <a:spcPts val="600"/>
              </a:spcAft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6A1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 indent="0"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6A1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 Calculation:</a:t>
            </a:r>
          </a:p>
          <a:p>
            <a:pPr lvl="4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dirty="0">
                <a:solidFill>
                  <a:srgbClr val="0033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580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÷ 4,320) x 100 = 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13.4%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F460BD-15E0-EEE5-31EA-AAB554D1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92A8F-8B7A-4DDD-07FB-10BBCAC690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6A13"/>
                </a:solidFill>
              </a:rPr>
              <a:t>Step 4. Calculate ROI (Return on Investment)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628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5F035-7096-7BC8-ED93-AD7B75353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4233E9-84CE-17E6-B724-C99DFC75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A9DDD8-7A38-70EE-7562-D2D49B250EF7}"/>
              </a:ext>
            </a:extLst>
          </p:cNvPr>
          <p:cNvSpPr/>
          <p:nvPr/>
        </p:nvSpPr>
        <p:spPr>
          <a:xfrm>
            <a:off x="609600" y="2152650"/>
            <a:ext cx="79248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Example Study &amp; Exercise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953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726C97-D1E5-BD34-C229-3A7B0C43E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6595CD-2402-2765-C819-09891C810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1916676"/>
            <a:ext cx="6781800" cy="1310147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Please locate your Example Study packet.</a:t>
            </a:r>
          </a:p>
        </p:txBody>
      </p:sp>
    </p:spTree>
    <p:extLst>
      <p:ext uri="{BB962C8B-B14F-4D97-AF65-F5344CB8AC3E}">
        <p14:creationId xmlns:p14="http://schemas.microsoft.com/office/powerpoint/2010/main" val="2117914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66AA0A-EDE0-1245-EA0A-FD36D2DF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40311B-4E69-0D2D-019A-328CA6B3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70876D8-A7FE-7A76-5634-621ABE482B5D}"/>
              </a:ext>
            </a:extLst>
          </p:cNvPr>
          <p:cNvSpPr txBox="1">
            <a:spLocks/>
          </p:cNvSpPr>
          <p:nvPr/>
        </p:nvSpPr>
        <p:spPr>
          <a:xfrm>
            <a:off x="608076" y="2190750"/>
            <a:ext cx="7927848" cy="22128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i="1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34892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08C0FA-3E36-3F65-C177-979A75B74F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028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4556D6B-1EED-2EA5-4FAD-33272559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44BA511-536A-09B0-7D2D-E43BFFD525D0}"/>
              </a:ext>
            </a:extLst>
          </p:cNvPr>
          <p:cNvSpPr txBox="1">
            <a:spLocks/>
          </p:cNvSpPr>
          <p:nvPr/>
        </p:nvSpPr>
        <p:spPr>
          <a:xfrm>
            <a:off x="611187" y="1116921"/>
            <a:ext cx="2360613" cy="35860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The purpose of this course is to teach you how to develop and present both CBA and ROI on training programs.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7A1CCD-7D0F-22A1-CA6D-A79BA146B4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81" y="1116921"/>
            <a:ext cx="5525519" cy="3683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766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10DD9-854A-C69B-F2A4-BC2871A5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D01095-2B28-FFFF-44D4-B61C1BF2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393BCE-79F7-371A-FD23-14F4ABE1F6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Terminal Objective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DD3DF62-8A7A-986E-DF09-15EA376C0F89}"/>
              </a:ext>
            </a:extLst>
          </p:cNvPr>
          <p:cNvSpPr txBox="1">
            <a:spLocks/>
          </p:cNvSpPr>
          <p:nvPr/>
        </p:nvSpPr>
        <p:spPr>
          <a:xfrm>
            <a:off x="611187" y="1116921"/>
            <a:ext cx="7921625" cy="6878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+mj-lt"/>
              </a:rPr>
              <a:t>At the conclusion of this training, the learner will be able to conduct a CBA and ROI on a training program.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53F68-2215-34FD-5BFB-50D4731AD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0" b="32030"/>
          <a:stretch>
            <a:fillRect/>
          </a:stretch>
        </p:blipFill>
        <p:spPr>
          <a:xfrm>
            <a:off x="611187" y="2017223"/>
            <a:ext cx="7921625" cy="25146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04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43C0D-9EA8-DED0-7FCB-F16152A97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993949-AE48-E7E2-C47D-0036A447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241AD3-0DC2-9EEC-AAC1-EFB27830B1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j-lt"/>
              </a:rPr>
              <a:t>After completing this section, the learner will be able to: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Define CBA.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Define ROI.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Develop a CBA and ROI report.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473C1-634A-ED12-D4F1-DABC576178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Enabling Objectives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23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2A0451-0791-5DC3-77BA-79A3EC7A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A43A83-71AA-5A90-5518-E44BC067AAFA}"/>
              </a:ext>
            </a:extLst>
          </p:cNvPr>
          <p:cNvSpPr/>
          <p:nvPr/>
        </p:nvSpPr>
        <p:spPr>
          <a:xfrm>
            <a:off x="609600" y="2152650"/>
            <a:ext cx="79248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What is a CBA?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72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099902-4D2D-792C-896B-67643C1FD0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464945"/>
            <a:ext cx="4191000" cy="267081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 systematic approach to estimate the strengths and weaknesses of training investments by comparing costs to benefits.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0A9875-F40D-7065-15F4-0044811C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9635D-5ABA-2AE2-536C-C73A07FC1E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CBA (Cost Benefit-Analysis)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AE7F68-69CA-DC49-8269-78C41413D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52550"/>
            <a:ext cx="3657600" cy="243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300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94AC5-4699-C1C9-339B-E2FDF5A60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9C7CB-E10D-C284-AADA-3FD9AC23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AA0262-C123-7B5F-BEB0-42F8A7E8A9A3}"/>
              </a:ext>
            </a:extLst>
          </p:cNvPr>
          <p:cNvSpPr/>
          <p:nvPr/>
        </p:nvSpPr>
        <p:spPr>
          <a:xfrm>
            <a:off x="609600" y="2152650"/>
            <a:ext cx="79248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What is an ROI?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74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14C72-4026-CB87-D1A4-02B933328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A87E3B-825E-157A-68C0-ED471D8C45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85176" y="1446847"/>
            <a:ext cx="4419600" cy="224980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dirty="0"/>
              <a:t>A way to measure an investment's profitability, showing how much profit  (or loss) you made compared to the initial cost.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64BE0-9963-BD50-6434-E41B07246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7BA02-C563-23A1-02DA-0F7E68C40D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ROI (Return on Investment)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1B8E44-27DA-9818-459A-4E1A4014C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9" y="1352550"/>
            <a:ext cx="3657600" cy="243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330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22&quot;&gt;&lt;property id=&quot;20148&quot; value=&quot;5&quot;/&gt;&lt;property id=&quot;20300&quot; value=&quot;Slide 43&quot;/&gt;&lt;property id=&quot;20307&quot; value=&quot;261&quot;/&gt;&lt;/object&gt;&lt;object type=&quot;3&quot; unique_id=&quot;10073&quot;&gt;&lt;property id=&quot;20148&quot; value=&quot;5&quot;/&gt;&lt;property id=&quot;20300&quot; value=&quot;Slide 3&quot;/&gt;&lt;property id=&quot;20307&quot; value=&quot;262&quot;/&gt;&lt;/object&gt;&lt;object type=&quot;3&quot; unique_id=&quot;10074&quot;&gt;&lt;property id=&quot;20148&quot; value=&quot;5&quot;/&gt;&lt;property id=&quot;20300&quot; value=&quot;Slide 4 - &amp;quot;Section 01: Training Session Expectations&amp;quot;&quot;/&gt;&lt;property id=&quot;20307&quot; value=&quot;263&quot;/&gt;&lt;/object&gt;&lt;object type=&quot;3&quot; unique_id=&quot;10076&quot;&gt;&lt;property id=&quot;20148&quot; value=&quot;5&quot;/&gt;&lt;property id=&quot;20300&quot; value=&quot;Slide 5 - &amp;quot;Amenities&amp;quot;&quot;/&gt;&lt;property id=&quot;20307&quot; value=&quot;265&quot;/&gt;&lt;/object&gt;&lt;object type=&quot;3&quot; unique_id=&quot;10108&quot;&gt;&lt;property id=&quot;20148&quot; value=&quot;5&quot;/&gt;&lt;property id=&quot;20300&quot; value=&quot;Slide 1 - &amp;quot;Welcome to Power Operations&amp;quot;&quot;/&gt;&lt;property id=&quot;20307&quot; value=&quot;267&quot;/&gt;&lt;/object&gt;&lt;object type=&quot;3&quot; unique_id=&quot;10252&quot;&gt;&lt;property id=&quot;20148&quot; value=&quot;5&quot;/&gt;&lt;property id=&quot;20300&quot; value=&quot;Slide 2 - &amp;quot;Welcome&amp;quot;&quot;/&gt;&lt;property id=&quot;20307&quot; value=&quot;269&quot;/&gt;&lt;/object&gt;&lt;object type=&quot;3&quot; unique_id=&quot;10253&quot;&gt;&lt;property id=&quot;20148&quot; value=&quot;5&quot;/&gt;&lt;property id=&quot;20300&quot; value=&quot;Slide 6 - &amp;quot;Illness or Injury while at the DRC&amp;quot;&quot;/&gt;&lt;property id=&quot;20307&quot; value=&quot;270&quot;/&gt;&lt;/object&gt;&lt;object type=&quot;3&quot; unique_id=&quot;10254&quot;&gt;&lt;property id=&quot;20148&quot; value=&quot;5&quot;/&gt;&lt;property id=&quot;20300&quot; value=&quot;Slide 7 - &amp;quot;Parking&amp;quot;&quot;/&gt;&lt;property id=&quot;20307&quot; value=&quot;271&quot;/&gt;&lt;/object&gt;&lt;object type=&quot;3&quot; unique_id=&quot;10255&quot;&gt;&lt;property id=&quot;20148&quot; value=&quot;5&quot;/&gt;&lt;property id=&quot;20300&quot; value=&quot;Slide 8 - &amp;quot;Inclement Weather Procedure&amp;quot;&quot;/&gt;&lt;property id=&quot;20307&quot; value=&quot;272&quot;/&gt;&lt;/object&gt;&lt;object type=&quot;3&quot; unique_id=&quot;10256&quot;&gt;&lt;property id=&quot;20148&quot; value=&quot;5&quot;/&gt;&lt;property id=&quot;20300&quot; value=&quot;Slide 9 - &amp;quot;Safety Policy&amp;quot;&quot;/&gt;&lt;property id=&quot;20307&quot; value=&quot;273&quot;/&gt;&lt;/object&gt;&lt;object type=&quot;3&quot; unique_id=&quot;10257&quot;&gt;&lt;property id=&quot;20148&quot; value=&quot;5&quot;/&gt;&lt;property id=&quot;20300&quot; value=&quot;Slide 10 - &amp;quot;Training Center Dress Code&amp;quot;&quot;/&gt;&lt;property id=&quot;20307&quot; value=&quot;274&quot;/&gt;&lt;/object&gt;&lt;object type=&quot;3&quot; unique_id=&quot;10258&quot;&gt;&lt;property id=&quot;20148&quot; value=&quot;5&quot;/&gt;&lt;property id=&quot;20300&quot; value=&quot;Slide 11 - &amp;quot;Training Center Dress Code (cont.)&amp;quot;&quot;/&gt;&lt;property id=&quot;20307&quot; value=&quot;275&quot;/&gt;&lt;/object&gt;&lt;object type=&quot;3&quot; unique_id=&quot;10259&quot;&gt;&lt;property id=&quot;20148&quot; value=&quot;5&quot;/&gt;&lt;property id=&quot;20300&quot; value=&quot;Slide 12 - &amp;quot;Cell Phones&amp;quot;&quot;/&gt;&lt;property id=&quot;20307&quot; value=&quot;276&quot;/&gt;&lt;/object&gt;&lt;object type=&quot;3&quot; unique_id=&quot;10260&quot;&gt;&lt;property id=&quot;20148&quot; value=&quot;5&quot;/&gt;&lt;property id=&quot;20300&quot; value=&quot;Slide 13 - &amp;quot;Tobacco-Free Building&amp;quot;&quot;/&gt;&lt;property id=&quot;20307&quot; value=&quot;277&quot;/&gt;&lt;/object&gt;&lt;object type=&quot;3&quot; unique_id=&quot;10261&quot;&gt;&lt;property id=&quot;20148&quot; value=&quot;5&quot;/&gt;&lt;property id=&quot;20300&quot; value=&quot;Slide 14 - &amp;quot;Tornado Shelter&amp;quot;&quot;/&gt;&lt;property id=&quot;20307&quot; value=&quot;278&quot;/&gt;&lt;/object&gt;&lt;object type=&quot;3&quot; unique_id=&quot;10262&quot;&gt;&lt;property id=&quot;20148&quot; value=&quot;5&quot;/&gt;&lt;property id=&quot;20300&quot; value=&quot;Slide 15 - &amp;quot;Ameren ID Badge&amp;quot;&quot;/&gt;&lt;property id=&quot;20307&quot; value=&quot;279&quot;/&gt;&lt;/object&gt;&lt;object type=&quot;3&quot; unique_id=&quot;10263&quot;&gt;&lt;property id=&quot;20148&quot; value=&quot;5&quot;/&gt;&lt;property id=&quot;20300&quot; value=&quot;Slide 16 - &amp;quot;Welcome to Power Operations Course Details&amp;quot;&quot;/&gt;&lt;property id=&quot;20307&quot; value=&quot;280&quot;/&gt;&lt;/object&gt;&lt;object type=&quot;3&quot; unique_id=&quot;10516&quot;&gt;&lt;property id=&quot;20148&quot; value=&quot;5&quot;/&gt;&lt;property id=&quot;20300&quot; value=&quot;Slide 17 - &amp;quot;Absence Notification&amp;quot;&quot;/&gt;&lt;property id=&quot;20307&quot; value=&quot;281&quot;/&gt;&lt;/object&gt;&lt;object type=&quot;3&quot; unique_id=&quot;10517&quot;&gt;&lt;property id=&quot;20148&quot; value=&quot;5&quot;/&gt;&lt;property id=&quot;20300&quot; value=&quot;Slide 18 - &amp;quot;Tardiness&amp;quot;&quot;/&gt;&lt;property id=&quot;20307&quot; value=&quot;282&quot;/&gt;&lt;/object&gt;&lt;object type=&quot;3&quot; unique_id=&quot;10518&quot;&gt;&lt;property id=&quot;20148&quot; value=&quot;5&quot;/&gt;&lt;property id=&quot;20300&quot; value=&quot;Slide 19 - &amp;quot;Makeup of Missed Classes&amp;quot;&quot;/&gt;&lt;property id=&quot;20307&quot; value=&quot;283&quot;/&gt;&lt;/object&gt;&lt;object type=&quot;3&quot; unique_id=&quot;10519&quot;&gt;&lt;property id=&quot;20148&quot; value=&quot;5&quot;/&gt;&lt;property id=&quot;20300&quot; value=&quot;Slide 20 - &amp;quot;Participation &amp;amp; Questions&amp;quot;&quot;/&gt;&lt;property id=&quot;20307&quot; value=&quot;284&quot;/&gt;&lt;/object&gt;&lt;object type=&quot;3&quot; unique_id=&quot;10520&quot;&gt;&lt;property id=&quot;20148&quot; value=&quot;5&quot;/&gt;&lt;property id=&quot;20300&quot; value=&quot;Slide 21 - &amp;quot;Class Attentiveness&amp;quot;&quot;/&gt;&lt;property id=&quot;20307&quot; value=&quot;285&quot;/&gt;&lt;/object&gt;&lt;object type=&quot;3&quot; unique_id=&quot;10521&quot;&gt;&lt;property id=&quot;20148&quot; value=&quot;5&quot;/&gt;&lt;property id=&quot;20300&quot; value=&quot;Slide 22 - &amp;quot;Tests&amp;quot;&quot;/&gt;&lt;property id=&quot;20307&quot; value=&quot;286&quot;/&gt;&lt;/object&gt;&lt;object type=&quot;3&quot; unique_id=&quot;10522&quot;&gt;&lt;property id=&quot;20148&quot; value=&quot;5&quot;/&gt;&lt;property id=&quot;20300&quot; value=&quot;Slide 23 - &amp;quot;Learning Differences&amp;quot;&quot;/&gt;&lt;property id=&quot;20307&quot; value=&quot;287&quot;/&gt;&lt;/object&gt;&lt;object type=&quot;3&quot; unique_id=&quot;10523&quot;&gt;&lt;property id=&quot;20148&quot; value=&quot;5&quot;/&gt;&lt;property id=&quot;20300&quot; value=&quot;Slide 24 - &amp;quot;Class Steward&amp;quot;&quot;/&gt;&lt;property id=&quot;20307&quot; value=&quot;288&quot;/&gt;&lt;/object&gt;&lt;object type=&quot;3&quot; unique_id=&quot;10524&quot;&gt;&lt;property id=&quot;20148&quot; value=&quot;5&quot;/&gt;&lt;property id=&quot;20300&quot; value=&quot;Slide 25 - &amp;quot;Overtime While at the DRC&amp;quot;&quot;/&gt;&lt;property id=&quot;20307&quot; value=&quot;289&quot;/&gt;&lt;/object&gt;&lt;object type=&quot;3&quot; unique_id=&quot;10525&quot;&gt;&lt;property id=&quot;20148&quot; value=&quot;5&quot;/&gt;&lt;property id=&quot;20300&quot; value=&quot;Slide 26 - &amp;quot;Course Content&amp;quot;&quot;/&gt;&lt;property id=&quot;20307&quot; value=&quot;290&quot;/&gt;&lt;/object&gt;&lt;object type=&quot;3&quot; unique_id=&quot;10527&quot;&gt;&lt;property id=&quot;20148&quot; value=&quot;5&quot;/&gt;&lt;property id=&quot;20300&quot; value=&quot;Slide 27 - &amp;quot;Your Feedback is Important&amp;quot;&quot;/&gt;&lt;property id=&quot;20307&quot; value=&quot;292&quot;/&gt;&lt;/object&gt;&lt;object type=&quot;3&quot; unique_id=&quot;12464&quot;&gt;&lt;property id=&quot;20148&quot; value=&quot;5&quot;/&gt;&lt;property id=&quot;20300&quot; value=&quot;Slide 28 - &amp;quot;Section 02: PC Login and Passwords&amp;quot;&quot;/&gt;&lt;property id=&quot;20307&quot; value=&quot;293&quot;/&gt;&lt;/object&gt;&lt;object type=&quot;3&quot; unique_id=&quot;12465&quot;&gt;&lt;property id=&quot;20148&quot; value=&quot;5&quot;/&gt;&lt;property id=&quot;20300&quot; value=&quot;Slide 29 - &amp;quot;First Time Login&amp;quot;&quot;/&gt;&lt;property id=&quot;20307&quot; value=&quot;294&quot;/&gt;&lt;/object&gt;&lt;object type=&quot;3&quot; unique_id=&quot;12466&quot;&gt;&lt;property id=&quot;20148&quot; value=&quot;5&quot;/&gt;&lt;property id=&quot;20300&quot; value=&quot;Slide 30 - &amp;quot;Password Reset&amp;quot;&quot;/&gt;&lt;property id=&quot;20307&quot; value=&quot;295&quot;/&gt;&lt;/object&gt;&lt;object type=&quot;3&quot; unique_id=&quot;12467&quot;&gt;&lt;property id=&quot;20148&quot; value=&quot;5&quot;/&gt;&lt;property id=&quot;20300&quot; value=&quot;Slide 31 - &amp;quot;Password Management with Passport&amp;quot;&quot;/&gt;&lt;property id=&quot;20307&quot; value=&quot;296&quot;/&gt;&lt;/object&gt;&lt;object type=&quot;3&quot; unique_id=&quot;12468&quot;&gt;&lt;property id=&quot;20148&quot; value=&quot;5&quot;/&gt;&lt;property id=&quot;20300&quot; value=&quot;Slide 33 - &amp;quot;Scholar&amp;quot;&quot;/&gt;&lt;property id=&quot;20307&quot; value=&quot;297&quot;/&gt;&lt;/object&gt;&lt;object type=&quot;3&quot; unique_id=&quot;12469&quot;&gt;&lt;property id=&quot;20148&quot; value=&quot;5&quot;/&gt;&lt;property id=&quot;20300&quot; value=&quot;Slide 34 - &amp;quot;Power Operations Website&amp;quot;&quot;/&gt;&lt;property id=&quot;20307&quot; value=&quot;298&quot;/&gt;&lt;/object&gt;&lt;object type=&quot;3&quot; unique_id=&quot;12774&quot;&gt;&lt;property id=&quot;20148&quot; value=&quot;5&quot;/&gt;&lt;property id=&quot;20300&quot; value=&quot;Slide 32 - &amp;quot;Section 03: Scholar&amp;quot;&quot;/&gt;&lt;property id=&quot;20307&quot; value=&quot;299&quot;/&gt;&lt;/object&gt;&lt;object type=&quot;3&quot; unique_id=&quot;12775&quot;&gt;&lt;property id=&quot;20148&quot; value=&quot;5&quot;/&gt;&lt;property id=&quot;20300&quot; value=&quot;Slide 35 - &amp;quot;Section 04: Insight&amp;quot;&quot;/&gt;&lt;property id=&quot;20307&quot; value=&quot;300&quot;/&gt;&lt;/object&gt;&lt;object type=&quot;3&quot; unique_id=&quot;12776&quot;&gt;&lt;property id=&quot;20148&quot; value=&quot;5&quot;/&gt;&lt;property id=&quot;20300&quot; value=&quot;Slide 36 - &amp;quot;Accessing Insight&amp;quot;&quot;/&gt;&lt;property id=&quot;20307&quot; value=&quot;301&quot;/&gt;&lt;/object&gt;&lt;object type=&quot;3&quot; unique_id=&quot;12777&quot;&gt;&lt;property id=&quot;20148&quot; value=&quot;5&quot;/&gt;&lt;property id=&quot;20300&quot; value=&quot;Slide 37 - &amp;quot;Insight Tour&amp;quot;&quot;/&gt;&lt;property id=&quot;20307&quot; value=&quot;302&quot;/&gt;&lt;/object&gt;&lt;object type=&quot;3&quot; unique_id=&quot;12948&quot;&gt;&lt;property id=&quot;20148&quot; value=&quot;5&quot;/&gt;&lt;property id=&quot;20300&quot; value=&quot;Slide 38 - &amp;quot;Computer Based Training (CBT) Through Insight&amp;quot;&quot;/&gt;&lt;property id=&quot;20307&quot; value=&quot;303&quot;/&gt;&lt;/object&gt;&lt;object type=&quot;3&quot; unique_id=&quot;13090&quot;&gt;&lt;property id=&quot;20148&quot; value=&quot;5&quot;/&gt;&lt;property id=&quot;20300&quot; value=&quot;Slide 39 - &amp;quot;Section 05: Outlook Email&amp;quot;&quot;/&gt;&lt;property id=&quot;20307&quot; value=&quot;304&quot;/&gt;&lt;/object&gt;&lt;object type=&quot;3&quot; unique_id=&quot;13091&quot;&gt;&lt;property id=&quot;20148&quot; value=&quot;5&quot;/&gt;&lt;property id=&quot;20300&quot; value=&quot;Slide 40 - &amp;quot;Accessing Outlook&amp;quot;&quot;/&gt;&lt;property id=&quot;20307&quot; value=&quot;305&quot;/&gt;&lt;/object&gt;&lt;object type=&quot;3&quot; unique_id=&quot;13272&quot;&gt;&lt;property id=&quot;20148&quot; value=&quot;5&quot;/&gt;&lt;property id=&quot;20300&quot; value=&quot;Slide 42&quot;/&gt;&lt;property id=&quot;20307&quot; value=&quot;306&quot;/&gt;&lt;/object&gt;&lt;object type=&quot;3&quot; unique_id=&quot;13423&quot;&gt;&lt;property id=&quot;20148&quot; value=&quot;5&quot;/&gt;&lt;property id=&quot;20300&quot; value=&quot;Slide 41 - &amp;quot;E-Recruit – How to Apply for an Internal Job&amp;quot;&quot;/&gt;&lt;property id=&quot;20307&quot; value=&quot;307&quot;/&gt;&lt;/object&gt;&lt;/object&gt;&lt;/object&gt;&lt;/database&gt;"/>
  <p:tag name="SECTOMILLISECCONVERTED" val="1"/>
  <p:tag name="ARTICULATE_DESIGN_ID_DRC POWERPOINT TEMPLATE" val="8Wpy2IJI"/>
  <p:tag name="ARTICULATE_SLIDE_THUMBNAIL_REFRESH" val="1"/>
  <p:tag name="ARTICULATE_SLIDE_COUNT" val="22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RC PowerPoint Template">
  <a:themeElements>
    <a:clrScheme name="Ameren Corporate">
      <a:dk1>
        <a:srgbClr val="555555"/>
      </a:dk1>
      <a:lt1>
        <a:sysClr val="window" lastClr="FFFFFF"/>
      </a:lt1>
      <a:dk2>
        <a:srgbClr val="555555"/>
      </a:dk2>
      <a:lt2>
        <a:srgbClr val="FFFFFF"/>
      </a:lt2>
      <a:accent1>
        <a:srgbClr val="439639"/>
      </a:accent1>
      <a:accent2>
        <a:srgbClr val="1B6CB5"/>
      </a:accent2>
      <a:accent3>
        <a:srgbClr val="7BC143"/>
      </a:accent3>
      <a:accent4>
        <a:srgbClr val="72CDF4"/>
      </a:accent4>
      <a:accent5>
        <a:srgbClr val="F48C24"/>
      </a:accent5>
      <a:accent6>
        <a:srgbClr val="EE3224"/>
      </a:accent6>
      <a:hlink>
        <a:srgbClr val="1B6CB5"/>
      </a:hlink>
      <a:folHlink>
        <a:srgbClr val="72CDF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77e687e0-2ae3-4ce7-901f-305680a41982">
      <Value>2</Value>
      <Value>1</Value>
    </TaxCatchAll>
    <ia3fcc52a50c4428972cb2a3bbebf1c4 xmlns="a5f807c5-9a41-41c7-8f25-71ea0ad3a80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Ameren Missouri</TermName>
          <TermId xmlns="http://schemas.microsoft.com/office/infopath/2007/PartnerControls">5b4def97-2f54-4060-afed-617bc0ea047f</TermId>
        </TermInfo>
      </Terms>
    </ia3fcc52a50c4428972cb2a3bbebf1c4>
    <l4fdeaf2400547dda0d5e5335c306219 xmlns="a5f807c5-9a41-41c7-8f25-71ea0ad3a801">
      <Terms xmlns="http://schemas.microsoft.com/office/infopath/2007/PartnerControls"/>
    </l4fdeaf2400547dda0d5e5335c306219>
    <p47cd34ac2014217941b46d53e582007 xmlns="a5f807c5-9a41-41c7-8f25-71ea0ad3a80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Proprietary</TermName>
          <TermId xmlns="http://schemas.microsoft.com/office/infopath/2007/PartnerControls">9afad536-47af-421f-a73a-9b30b8302788</TermId>
        </TermInfo>
      </Terms>
    </p47cd34ac2014217941b46d53e582007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85EE1E21E45141B916C5937D4C361C" ma:contentTypeVersion="2" ma:contentTypeDescription="Create a new document." ma:contentTypeScope="" ma:versionID="abb3417664644b6a8ca78de7ac823081">
  <xsd:schema xmlns:xsd="http://www.w3.org/2001/XMLSchema" xmlns:xs="http://www.w3.org/2001/XMLSchema" xmlns:p="http://schemas.microsoft.com/office/2006/metadata/properties" xmlns:ns2="a5f807c5-9a41-41c7-8f25-71ea0ad3a801" xmlns:ns3="77e687e0-2ae3-4ce7-901f-305680a41982" xmlns:ns4="b504ec99-33b0-46f7-9c78-4774a89765b7" targetNamespace="http://schemas.microsoft.com/office/2006/metadata/properties" ma:root="true" ma:fieldsID="5391b73b19fa16117e4b35e88cf40bdb" ns2:_="" ns3:_="" ns4:_="">
    <xsd:import namespace="a5f807c5-9a41-41c7-8f25-71ea0ad3a801"/>
    <xsd:import namespace="77e687e0-2ae3-4ce7-901f-305680a41982"/>
    <xsd:import namespace="b504ec99-33b0-46f7-9c78-4774a89765b7"/>
    <xsd:element name="properties">
      <xsd:complexType>
        <xsd:sequence>
          <xsd:element name="documentManagement">
            <xsd:complexType>
              <xsd:all>
                <xsd:element ref="ns2:ia3fcc52a50c4428972cb2a3bbebf1c4" minOccurs="0"/>
                <xsd:element ref="ns3:TaxCatchAll" minOccurs="0"/>
                <xsd:element ref="ns3:TaxCatchAllLabel" minOccurs="0"/>
                <xsd:element ref="ns2:l4fdeaf2400547dda0d5e5335c306219" minOccurs="0"/>
                <xsd:element ref="ns2:p47cd34ac2014217941b46d53e582007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807c5-9a41-41c7-8f25-71ea0ad3a801" elementFormDefault="qualified">
    <xsd:import namespace="http://schemas.microsoft.com/office/2006/documentManagement/types"/>
    <xsd:import namespace="http://schemas.microsoft.com/office/infopath/2007/PartnerControls"/>
    <xsd:element name="ia3fcc52a50c4428972cb2a3bbebf1c4" ma:index="8" ma:taxonomy="true" ma:internalName="ia3fcc52a50c4428972cb2a3bbebf1c4" ma:taxonomyFieldName="Ameren_x0020_Company" ma:displayName="Ameren Company" ma:default="1;#Ameren Missouri|5b4def97-2f54-4060-afed-617bc0ea047f" ma:fieldId="{2a3fcc52-a50c-4428-972c-b2a3bbebf1c4}" ma:sspId="a1da4855-4edc-4d1c-82df-1c029e91f916" ma:termSetId="74c9ac15-2995-4079-b30c-dd56328e11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4fdeaf2400547dda0d5e5335c306219" ma:index="12" nillable="true" ma:taxonomy="true" ma:internalName="l4fdeaf2400547dda0d5e5335c306219" ma:taxonomyFieldName="Document_x0020_Type" ma:displayName="Document Type" ma:readOnly="false" ma:default="" ma:fieldId="{54fdeaf2-4005-47dd-a0d5-e5335c306219}" ma:sspId="a1da4855-4edc-4d1c-82df-1c029e91f916" ma:termSetId="32b5d39c-7cf2-4309-a2d3-c25f175afc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47cd34ac2014217941b46d53e582007" ma:index="14" ma:taxonomy="true" ma:internalName="p47cd34ac2014217941b46d53e582007" ma:taxonomyFieldName="Security_x0020_Classification" ma:displayName="Security Classification" ma:default="2;#Proprietary|9afad536-47af-421f-a73a-9b30b8302788" ma:fieldId="{947cd34a-c201-4217-941b-46d53e582007}" ma:sspId="a1da4855-4edc-4d1c-82df-1c029e91f916" ma:termSetId="c1ad15f4-46b2-481c-97c2-628a526912c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e687e0-2ae3-4ce7-901f-305680a41982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32d39008-dc1f-4f43-87a3-8d450247ff8b}" ma:internalName="TaxCatchAll" ma:showField="CatchAllData" ma:web="77e687e0-2ae3-4ce7-901f-305680a41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2d39008-dc1f-4f43-87a3-8d450247ff8b}" ma:internalName="TaxCatchAllLabel" ma:readOnly="true" ma:showField="CatchAllDataLabel" ma:web="77e687e0-2ae3-4ce7-901f-305680a41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4ec99-33b0-46f7-9c78-4774a8976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F11912-0367-4BE1-8DA2-B6F82FBFE19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77e687e0-2ae3-4ce7-901f-305680a41982"/>
    <ds:schemaRef ds:uri="a5f807c5-9a41-41c7-8f25-71ea0ad3a801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6C9DA99-F01B-4C8E-972B-DE90061227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f807c5-9a41-41c7-8f25-71ea0ad3a801"/>
    <ds:schemaRef ds:uri="77e687e0-2ae3-4ce7-901f-305680a41982"/>
    <ds:schemaRef ds:uri="b504ec99-33b0-46f7-9c78-4774a89765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7E9066-2173-4706-B5DC-E8440B5905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DRC PowerPoint Template</Template>
  <TotalTime>7610</TotalTime>
  <Words>604</Words>
  <Application>Microsoft Office PowerPoint</Application>
  <PresentationFormat>On-screen Show (16:9)</PresentationFormat>
  <Paragraphs>123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DRC PowerPoint Template</vt:lpstr>
      <vt:lpstr>Cost-Benefit Analysis and Return on Investment</vt:lpstr>
      <vt:lpstr>PowerPoint Presentation</vt:lpstr>
      <vt:lpstr>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Company>Ameren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 Operations</dc:title>
  <dc:creator>Moore, Christopher L</dc:creator>
  <cp:lastModifiedBy>Christopher Moore</cp:lastModifiedBy>
  <cp:revision>187</cp:revision>
  <cp:lastPrinted>2017-10-06T12:00:00Z</cp:lastPrinted>
  <dcterms:created xsi:type="dcterms:W3CDTF">2016-09-29T18:52:04Z</dcterms:created>
  <dcterms:modified xsi:type="dcterms:W3CDTF">2026-05-14T13:33:30Z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0x0101007485EE1E21E45141B916C5937D4C361C</vt:lpwstr>
  </property>
  <property fmtid="{D5CDD505-2E9C-101B-9397-08002B2CF9AE}" pid="3" name="ArticulateGUID">
    <vt:lpwstr>1E93813A-8FCC-4112-A5B6-36D64D70295F</vt:lpwstr>
  </property>
  <property fmtid="{D5CDD505-2E9C-101B-9397-08002B2CF9AE}" pid="4" name="ArticulatePath">
    <vt:lpwstr>PTC-PD01-01.01-AV01.01 Orientation</vt:lpwstr>
  </property>
  <property fmtid="{D5CDD505-2E9C-101B-9397-08002B2CF9AE}" pid="5" name="Ameren Company">
    <vt:i4>1</vt:i4>
  </property>
  <property fmtid="{D5CDD505-2E9C-101B-9397-08002B2CF9AE}" pid="6" name="Security Classification">
    <vt:i4>2</vt:i4>
  </property>
</Properties>
</file>