
<file path=[Content_Types].xml><?xml version="1.0" encoding="utf-8"?>
<Types xmlns="http://schemas.openxmlformats.org/package/2006/content-types">
  <Default Extension="fntdata" ContentType="application/x-fontdata"/>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14630400" cy="8229600"/>
  <p:notesSz cx="8229600" cy="14630400"/>
  <p:embeddedFontLst>
    <p:embeddedFont>
      <p:font typeface="Inter" panose="020B0604020202020204" charset="0"/>
      <p:regular r:id="rId57"/>
      <p:bold r:id="rId58"/>
    </p:embeddedFont>
    <p:embeddedFont>
      <p:font typeface="Inter Bold" panose="020B0604020202020204" charset="0"/>
      <p:bold r:id="rId59"/>
    </p:embeddedFont>
    <p:embeddedFont>
      <p:font typeface="Inter Light" panose="020B0604020202020204"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85" d="100"/>
          <a:sy n="85" d="100"/>
        </p:scale>
        <p:origin x="8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71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txBody>
          <a:bodyPr/>
          <a:lstStyle/>
          <a:p>
            <a:endParaRPr lang="en-US"/>
          </a:p>
        </p:txBody>
      </p:sp>
      <p:sp>
        <p:nvSpPr>
          <p:cNvPr id="3" name="Shape 1"/>
          <p:cNvSpPr/>
          <p:nvPr/>
        </p:nvSpPr>
        <p:spPr>
          <a:xfrm>
            <a:off x="0" y="0"/>
            <a:ext cx="14630400" cy="8229600"/>
          </a:xfrm>
          <a:prstGeom prst="rect">
            <a:avLst/>
          </a:prstGeom>
          <a:solidFill>
            <a:srgbClr val="1F1F26"/>
          </a:solidFill>
          <a:ln/>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2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2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2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2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3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3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3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lide 3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lide 3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lide 3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lide 3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lide 3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lide 3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lide 3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lide 4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lide 4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lide 4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lide 4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lide 4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lide 4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lide 4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lide 4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lide 4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lide 4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lide 5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lide 5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lide 5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lide 5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lide 5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lide 5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8080A"/>
          </a:solidFill>
          <a:ln/>
        </p:spPr>
      </p:sp>
      <p:sp>
        <p:nvSpPr>
          <p:cNvPr id="3" name="Shape 1"/>
          <p:cNvSpPr/>
          <p:nvPr/>
        </p:nvSpPr>
        <p:spPr>
          <a:xfrm>
            <a:off x="0" y="0"/>
            <a:ext cx="14630400" cy="8229600"/>
          </a:xfrm>
          <a:prstGeom prst="rect">
            <a:avLst/>
          </a:prstGeom>
          <a:solidFill>
            <a:srgbClr val="1F1F26"/>
          </a:solid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35.xml"/><Relationship Id="rId1" Type="http://schemas.openxmlformats.org/officeDocument/2006/relationships/slideLayout" Target="../slideLayouts/slideLayout37.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53.xml"/></Relationships>
</file>

<file path=ppt/slides/_rels/slide5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54.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55.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p:cNvPicPr>
            <a:picLocks noChangeAspect="1"/>
          </p:cNvPicPr>
          <p:nvPr/>
        </p:nvPicPr>
        <p:blipFill>
          <a:blip r:embed="rId3"/>
          <a:srcRect/>
          <a:stretch/>
        </p:blipFill>
        <p:spPr>
          <a:xfrm>
            <a:off x="283488" y="370219"/>
            <a:ext cx="5486400" cy="4389119"/>
          </a:xfrm>
          <a:prstGeom prst="rect">
            <a:avLst/>
          </a:prstGeom>
        </p:spPr>
      </p:pic>
      <p:sp>
        <p:nvSpPr>
          <p:cNvPr id="3" name="Text 0"/>
          <p:cNvSpPr/>
          <p:nvPr/>
        </p:nvSpPr>
        <p:spPr>
          <a:xfrm>
            <a:off x="6280190" y="1609249"/>
            <a:ext cx="7556421" cy="3367088"/>
          </a:xfrm>
          <a:prstGeom prst="rect">
            <a:avLst/>
          </a:prstGeom>
          <a:noFill/>
          <a:ln/>
        </p:spPr>
        <p:txBody>
          <a:bodyPr wrap="square" lIns="0" tIns="0" rIns="0" bIns="0" rtlCol="0" anchor="t"/>
          <a:lstStyle/>
          <a:p>
            <a:pPr>
              <a:lnSpc>
                <a:spcPts val="6600"/>
              </a:lnSpc>
            </a:pPr>
            <a:r>
              <a:rPr lang="en-US" sz="5300" b="1" dirty="0">
                <a:solidFill>
                  <a:srgbClr val="FFFFFF"/>
                </a:solidFill>
                <a:latin typeface="Inter Bold" pitchFamily="34" charset="0"/>
                <a:ea typeface="Inter Bold" pitchFamily="34" charset="-122"/>
                <a:cs typeface="Inter Bold" pitchFamily="34" charset="-120"/>
              </a:rPr>
              <a:t>Reynes research report R3R4</a:t>
            </a:r>
          </a:p>
          <a:p>
            <a:pPr>
              <a:lnSpc>
                <a:spcPts val="6600"/>
              </a:lnSpc>
            </a:pPr>
            <a:r>
              <a:rPr lang="en-US" sz="5300" b="1" dirty="0">
                <a:solidFill>
                  <a:srgbClr val="FFFFFF"/>
                </a:solidFill>
                <a:latin typeface="Inter Bold" pitchFamily="34" charset="0"/>
                <a:ea typeface="Inter Bold" pitchFamily="34" charset="-122"/>
                <a:cs typeface="Inter Bold" pitchFamily="34" charset="-120"/>
              </a:rPr>
              <a:t>Automated Enforcement Systems </a:t>
            </a:r>
          </a:p>
          <a:p>
            <a:pPr marL="0" indent="0" algn="l">
              <a:lnSpc>
                <a:spcPts val="6600"/>
              </a:lnSpc>
              <a:buNone/>
            </a:pPr>
            <a:endParaRPr lang="en-US" sz="5300" dirty="0"/>
          </a:p>
        </p:txBody>
      </p:sp>
      <p:sp>
        <p:nvSpPr>
          <p:cNvPr id="4" name="Text 1"/>
          <p:cNvSpPr/>
          <p:nvPr/>
        </p:nvSpPr>
        <p:spPr>
          <a:xfrm>
            <a:off x="6280190" y="5360075"/>
            <a:ext cx="7556421" cy="1260158"/>
          </a:xfrm>
          <a:prstGeom prst="rect">
            <a:avLst/>
          </a:prstGeom>
          <a:noFill/>
          <a:ln/>
        </p:spPr>
        <p:txBody>
          <a:bodyPr wrap="square" lIns="0" tIns="0" rIns="0" bIns="0" rtlCol="0" anchor="t"/>
          <a:lstStyle/>
          <a:p>
            <a:pPr marL="0" indent="0" algn="l">
              <a:lnSpc>
                <a:spcPts val="3300"/>
              </a:lnSpc>
              <a:buNone/>
            </a:pPr>
            <a:r>
              <a:rPr lang="en-US" sz="2100" dirty="0">
                <a:solidFill>
                  <a:srgbClr val="EBECEF"/>
                </a:solidFill>
                <a:latin typeface="Inter" pitchFamily="34" charset="0"/>
                <a:ea typeface="Inter" pitchFamily="34" charset="-122"/>
                <a:cs typeface="Inter" pitchFamily="34" charset="-120"/>
              </a:rPr>
              <a:t>A collaborative research report for transportation agencies to share insights, optimize performance, and advance smart mobility through automated enforcement technologies</a:t>
            </a:r>
            <a:endParaRPr lang="en-US" sz="2100" dirty="0"/>
          </a:p>
        </p:txBody>
      </p:sp>
      <p:pic>
        <p:nvPicPr>
          <p:cNvPr id="5" name="Image 1" descr="preencoded.png"/>
          <p:cNvPicPr>
            <a:picLocks noChangeAspect="1"/>
          </p:cNvPicPr>
          <p:nvPr/>
        </p:nvPicPr>
        <p:blipFill>
          <a:blip r:embed="rId4"/>
          <a:stretch>
            <a:fillRect/>
          </a:stretch>
        </p:blipFill>
        <p:spPr>
          <a:xfrm>
            <a:off x="13614678" y="283488"/>
            <a:ext cx="732234" cy="992267"/>
          </a:xfrm>
          <a:prstGeom prst="rect">
            <a:avLst/>
          </a:prstGeom>
        </p:spPr>
      </p:pic>
      <p:sp>
        <p:nvSpPr>
          <p:cNvPr id="6" name="Text 2"/>
          <p:cNvSpPr/>
          <p:nvPr/>
        </p:nvSpPr>
        <p:spPr>
          <a:xfrm>
            <a:off x="13618607" y="7295078"/>
            <a:ext cx="728305" cy="309563"/>
          </a:xfrm>
          <a:prstGeom prst="rect">
            <a:avLst/>
          </a:prstGeom>
          <a:noFill/>
          <a:ln/>
        </p:spPr>
        <p:txBody>
          <a:bodyPr wrap="none" lIns="0" tIns="0" rIns="0" bIns="0" rtlCol="0" anchor="t"/>
          <a:lstStyle/>
          <a:p>
            <a:pPr marL="0" indent="0" algn="r">
              <a:lnSpc>
                <a:spcPts val="2400"/>
              </a:lnSpc>
              <a:buNone/>
            </a:pPr>
            <a:r>
              <a:rPr lang="en-US" sz="1550" dirty="0">
                <a:solidFill>
                  <a:srgbClr val="EBECEF"/>
                </a:solidFill>
                <a:latin typeface="Inter" pitchFamily="34" charset="0"/>
                <a:ea typeface="Inter" pitchFamily="34" charset="-122"/>
                <a:cs typeface="Inter" pitchFamily="34" charset="-120"/>
              </a:rPr>
              <a:t>1</a:t>
            </a:r>
            <a:endParaRPr lang="en-US" sz="1550" dirty="0"/>
          </a:p>
        </p:txBody>
      </p:sp>
      <p:pic>
        <p:nvPicPr>
          <p:cNvPr id="8" name="Picture 7">
            <a:extLst>
              <a:ext uri="{FF2B5EF4-FFF2-40B4-BE49-F238E27FC236}">
                <a16:creationId xmlns:a16="http://schemas.microsoft.com/office/drawing/2014/main" id="{BF0FAA93-CA36-29EF-BF1B-D442A8CEE457}"/>
              </a:ext>
            </a:extLst>
          </p:cNvPr>
          <p:cNvPicPr>
            <a:picLocks noChangeAspect="1"/>
          </p:cNvPicPr>
          <p:nvPr/>
        </p:nvPicPr>
        <p:blipFill>
          <a:blip r:embed="rId5"/>
          <a:stretch>
            <a:fillRect/>
          </a:stretch>
        </p:blipFill>
        <p:spPr>
          <a:xfrm>
            <a:off x="4032529" y="4873083"/>
            <a:ext cx="1748510" cy="21856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444937" y="2241947"/>
            <a:ext cx="9900761" cy="496610"/>
          </a:xfrm>
          <a:prstGeom prst="rect">
            <a:avLst/>
          </a:prstGeom>
          <a:noFill/>
          <a:ln/>
        </p:spPr>
        <p:txBody>
          <a:bodyPr wrap="none" lIns="0" tIns="0" rIns="0" bIns="0" rtlCol="0" anchor="t"/>
          <a:lstStyle/>
          <a:p>
            <a:pPr marL="0" indent="0" algn="l">
              <a:lnSpc>
                <a:spcPts val="3900"/>
              </a:lnSpc>
              <a:buNone/>
            </a:pPr>
            <a:r>
              <a:rPr lang="en-US" sz="3100" b="1" dirty="0">
                <a:solidFill>
                  <a:srgbClr val="FFFFFF"/>
                </a:solidFill>
                <a:latin typeface="Inter Bold" pitchFamily="34" charset="0"/>
                <a:ea typeface="Inter Bold" pitchFamily="34" charset="-122"/>
                <a:cs typeface="Inter Bold" pitchFamily="34" charset="-120"/>
              </a:rPr>
              <a:t>Methodological Approaches to Impact Assessment</a:t>
            </a:r>
            <a:endParaRPr lang="en-US" sz="3100" dirty="0"/>
          </a:p>
        </p:txBody>
      </p:sp>
      <p:sp>
        <p:nvSpPr>
          <p:cNvPr id="3" name="Text 1"/>
          <p:cNvSpPr/>
          <p:nvPr/>
        </p:nvSpPr>
        <p:spPr>
          <a:xfrm>
            <a:off x="444937" y="2916674"/>
            <a:ext cx="13740527" cy="396716"/>
          </a:xfrm>
          <a:prstGeom prst="rect">
            <a:avLst/>
          </a:prstGeom>
          <a:noFill/>
          <a:ln/>
        </p:spPr>
        <p:txBody>
          <a:bodyPr wrap="square" lIns="0" tIns="0" rIns="0" bIns="0" rtlCol="0" anchor="t"/>
          <a:lstStyle/>
          <a:p>
            <a:pPr marL="0" indent="0" algn="l">
              <a:lnSpc>
                <a:spcPts val="1550"/>
              </a:lnSpc>
              <a:buNone/>
            </a:pPr>
            <a:r>
              <a:rPr lang="en-US" sz="1250" dirty="0">
                <a:solidFill>
                  <a:srgbClr val="EBECEF"/>
                </a:solidFill>
                <a:latin typeface="Inter" pitchFamily="34" charset="0"/>
                <a:ea typeface="Inter" pitchFamily="34" charset="-122"/>
                <a:cs typeface="Inter" pitchFamily="34" charset="-120"/>
              </a:rPr>
              <a:t>Rigorous evaluation of automated enforcement effectiveness requires methodologies that account for confounding variables and establish clear causal relationships between enforcement and safety outcomes.</a:t>
            </a:r>
            <a:endParaRPr lang="en-US" sz="1250" dirty="0"/>
          </a:p>
        </p:txBody>
      </p:sp>
      <p:sp>
        <p:nvSpPr>
          <p:cNvPr id="4" name="Text 2"/>
          <p:cNvSpPr/>
          <p:nvPr/>
        </p:nvSpPr>
        <p:spPr>
          <a:xfrm>
            <a:off x="444937" y="3446978"/>
            <a:ext cx="4221599" cy="297894"/>
          </a:xfrm>
          <a:prstGeom prst="rect">
            <a:avLst/>
          </a:prstGeom>
          <a:noFill/>
          <a:ln/>
        </p:spPr>
        <p:txBody>
          <a:bodyPr wrap="none" lIns="0" tIns="0" rIns="0" bIns="0" rtlCol="0" anchor="t"/>
          <a:lstStyle/>
          <a:p>
            <a:pPr marL="0" indent="0" algn="l">
              <a:lnSpc>
                <a:spcPts val="2300"/>
              </a:lnSpc>
              <a:buNone/>
            </a:pPr>
            <a:r>
              <a:rPr lang="en-US" sz="1850" b="1" dirty="0">
                <a:solidFill>
                  <a:srgbClr val="FFFFFF"/>
                </a:solidFill>
                <a:latin typeface="Inter Bold" pitchFamily="34" charset="0"/>
                <a:ea typeface="Inter Bold" pitchFamily="34" charset="-122"/>
                <a:cs typeface="Inter Bold" pitchFamily="34" charset="-120"/>
              </a:rPr>
              <a:t>Key Methodological Considerations:</a:t>
            </a:r>
            <a:endParaRPr lang="en-US" sz="1850" dirty="0"/>
          </a:p>
        </p:txBody>
      </p:sp>
      <p:pic>
        <p:nvPicPr>
          <p:cNvPr id="5"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468" y="3886260"/>
            <a:ext cx="238363" cy="238363"/>
          </a:xfrm>
          <a:prstGeom prst="rect">
            <a:avLst/>
          </a:prstGeom>
        </p:spPr>
      </p:pic>
      <p:sp>
        <p:nvSpPr>
          <p:cNvPr id="6" name="Text 3"/>
          <p:cNvSpPr/>
          <p:nvPr/>
        </p:nvSpPr>
        <p:spPr>
          <a:xfrm>
            <a:off x="961311" y="3878461"/>
            <a:ext cx="6298168" cy="396716"/>
          </a:xfrm>
          <a:prstGeom prst="rect">
            <a:avLst/>
          </a:prstGeom>
          <a:noFill/>
          <a:ln/>
        </p:spPr>
        <p:txBody>
          <a:bodyPr wrap="square" lIns="0" tIns="0" rIns="0" bIns="0" rtlCol="0" anchor="t"/>
          <a:lstStyle/>
          <a:p>
            <a:pPr marL="0" indent="0" algn="l">
              <a:lnSpc>
                <a:spcPts val="1550"/>
              </a:lnSpc>
              <a:buNone/>
            </a:pPr>
            <a:r>
              <a:rPr lang="en-US" sz="1250" dirty="0">
                <a:solidFill>
                  <a:srgbClr val="EBECEF"/>
                </a:solidFill>
                <a:latin typeface="Inter" pitchFamily="34" charset="0"/>
                <a:ea typeface="Inter" pitchFamily="34" charset="-122"/>
                <a:cs typeface="Inter" pitchFamily="34" charset="-120"/>
              </a:rPr>
              <a:t>Before-After Studies with Control Sites: Comparing enforcement locations with similar non-enforcement sites to isolate program effects</a:t>
            </a:r>
            <a:endParaRPr lang="en-US" sz="1250" dirty="0"/>
          </a:p>
        </p:txBody>
      </p:sp>
      <p:pic>
        <p:nvPicPr>
          <p:cNvPr id="7"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0333" y="3886260"/>
            <a:ext cx="238363" cy="238363"/>
          </a:xfrm>
          <a:prstGeom prst="rect">
            <a:avLst/>
          </a:prstGeom>
        </p:spPr>
      </p:pic>
      <p:sp>
        <p:nvSpPr>
          <p:cNvPr id="8" name="Text 4"/>
          <p:cNvSpPr/>
          <p:nvPr/>
        </p:nvSpPr>
        <p:spPr>
          <a:xfrm>
            <a:off x="7887176" y="3878461"/>
            <a:ext cx="6298287" cy="396716"/>
          </a:xfrm>
          <a:prstGeom prst="rect">
            <a:avLst/>
          </a:prstGeom>
          <a:noFill/>
          <a:ln/>
        </p:spPr>
        <p:txBody>
          <a:bodyPr wrap="square" lIns="0" tIns="0" rIns="0" bIns="0" rtlCol="0" anchor="t"/>
          <a:lstStyle/>
          <a:p>
            <a:pPr marL="0" indent="0" algn="l">
              <a:lnSpc>
                <a:spcPts val="1550"/>
              </a:lnSpc>
              <a:buNone/>
            </a:pPr>
            <a:r>
              <a:rPr lang="en-US" sz="1250" dirty="0">
                <a:solidFill>
                  <a:srgbClr val="EBECEF"/>
                </a:solidFill>
                <a:latin typeface="Inter" pitchFamily="34" charset="0"/>
                <a:ea typeface="Inter" pitchFamily="34" charset="-122"/>
                <a:cs typeface="Inter" pitchFamily="34" charset="-120"/>
              </a:rPr>
              <a:t>Interrupted Time Series Analysis: Examining long-term trends before and after implementation to identify sustained impacts</a:t>
            </a:r>
            <a:endParaRPr lang="en-US" sz="1250" dirty="0"/>
          </a:p>
        </p:txBody>
      </p:sp>
      <p:pic>
        <p:nvPicPr>
          <p:cNvPr id="9" name="Image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468" y="4548961"/>
            <a:ext cx="238363" cy="238363"/>
          </a:xfrm>
          <a:prstGeom prst="rect">
            <a:avLst/>
          </a:prstGeom>
        </p:spPr>
      </p:pic>
      <p:sp>
        <p:nvSpPr>
          <p:cNvPr id="10" name="Text 5"/>
          <p:cNvSpPr/>
          <p:nvPr/>
        </p:nvSpPr>
        <p:spPr>
          <a:xfrm>
            <a:off x="961311" y="4541163"/>
            <a:ext cx="6298168" cy="396716"/>
          </a:xfrm>
          <a:prstGeom prst="rect">
            <a:avLst/>
          </a:prstGeom>
          <a:noFill/>
          <a:ln/>
        </p:spPr>
        <p:txBody>
          <a:bodyPr wrap="square" lIns="0" tIns="0" rIns="0" bIns="0" rtlCol="0" anchor="t"/>
          <a:lstStyle/>
          <a:p>
            <a:pPr marL="0" indent="0" algn="l">
              <a:lnSpc>
                <a:spcPts val="1550"/>
              </a:lnSpc>
              <a:buNone/>
            </a:pPr>
            <a:r>
              <a:rPr lang="en-US" sz="1250" dirty="0">
                <a:solidFill>
                  <a:srgbClr val="EBECEF"/>
                </a:solidFill>
                <a:latin typeface="Inter" pitchFamily="34" charset="0"/>
                <a:ea typeface="Inter" pitchFamily="34" charset="-122"/>
                <a:cs typeface="Inter" pitchFamily="34" charset="-120"/>
              </a:rPr>
              <a:t>Regression Discontinuity Designs: Leveraging enforcement thresholds to measure behavioral responses</a:t>
            </a:r>
            <a:endParaRPr lang="en-US" sz="1250" dirty="0"/>
          </a:p>
        </p:txBody>
      </p:sp>
      <p:pic>
        <p:nvPicPr>
          <p:cNvPr id="11" name="Image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0333" y="4548961"/>
            <a:ext cx="238363" cy="238363"/>
          </a:xfrm>
          <a:prstGeom prst="rect">
            <a:avLst/>
          </a:prstGeom>
        </p:spPr>
      </p:pic>
      <p:sp>
        <p:nvSpPr>
          <p:cNvPr id="12" name="Text 6"/>
          <p:cNvSpPr/>
          <p:nvPr/>
        </p:nvSpPr>
        <p:spPr>
          <a:xfrm>
            <a:off x="7887176" y="4541163"/>
            <a:ext cx="6298287" cy="396716"/>
          </a:xfrm>
          <a:prstGeom prst="rect">
            <a:avLst/>
          </a:prstGeom>
          <a:noFill/>
          <a:ln/>
        </p:spPr>
        <p:txBody>
          <a:bodyPr wrap="square" lIns="0" tIns="0" rIns="0" bIns="0" rtlCol="0" anchor="t"/>
          <a:lstStyle/>
          <a:p>
            <a:pPr marL="0" indent="0" algn="l">
              <a:lnSpc>
                <a:spcPts val="1550"/>
              </a:lnSpc>
              <a:buNone/>
            </a:pPr>
            <a:r>
              <a:rPr lang="en-US" sz="1250" dirty="0">
                <a:solidFill>
                  <a:srgbClr val="EBECEF"/>
                </a:solidFill>
                <a:latin typeface="Inter" pitchFamily="34" charset="0"/>
                <a:ea typeface="Inter" pitchFamily="34" charset="-122"/>
                <a:cs typeface="Inter" pitchFamily="34" charset="-120"/>
              </a:rPr>
              <a:t>Spatial Analysis: Assessing spillover effects and displacement patterns in surrounding areas</a:t>
            </a:r>
            <a:endParaRPr lang="en-US" sz="1250" dirty="0"/>
          </a:p>
        </p:txBody>
      </p:sp>
      <p:sp>
        <p:nvSpPr>
          <p:cNvPr id="13" name="Text 7"/>
          <p:cNvSpPr/>
          <p:nvPr/>
        </p:nvSpPr>
        <p:spPr>
          <a:xfrm>
            <a:off x="444937" y="5159335"/>
            <a:ext cx="2383631" cy="297894"/>
          </a:xfrm>
          <a:prstGeom prst="rect">
            <a:avLst/>
          </a:prstGeom>
          <a:noFill/>
          <a:ln/>
        </p:spPr>
        <p:txBody>
          <a:bodyPr wrap="none" lIns="0" tIns="0" rIns="0" bIns="0" rtlCol="0" anchor="t"/>
          <a:lstStyle/>
          <a:p>
            <a:pPr marL="0" indent="0" algn="l">
              <a:lnSpc>
                <a:spcPts val="2300"/>
              </a:lnSpc>
              <a:buNone/>
            </a:pPr>
            <a:r>
              <a:rPr lang="en-US" sz="1850" b="1" dirty="0">
                <a:solidFill>
                  <a:srgbClr val="FFFFFF"/>
                </a:solidFill>
                <a:latin typeface="Inter Bold" pitchFamily="34" charset="0"/>
                <a:ea typeface="Inter Bold" pitchFamily="34" charset="-122"/>
                <a:cs typeface="Inter Bold" pitchFamily="34" charset="-120"/>
              </a:rPr>
              <a:t>Statistical Rigor:</a:t>
            </a:r>
            <a:endParaRPr lang="en-US" sz="1850" dirty="0"/>
          </a:p>
        </p:txBody>
      </p:sp>
      <p:sp>
        <p:nvSpPr>
          <p:cNvPr id="14" name="Text 8"/>
          <p:cNvSpPr/>
          <p:nvPr/>
        </p:nvSpPr>
        <p:spPr>
          <a:xfrm>
            <a:off x="444937" y="5590818"/>
            <a:ext cx="13740527" cy="396716"/>
          </a:xfrm>
          <a:prstGeom prst="rect">
            <a:avLst/>
          </a:prstGeom>
          <a:noFill/>
          <a:ln/>
        </p:spPr>
        <p:txBody>
          <a:bodyPr wrap="square" lIns="0" tIns="0" rIns="0" bIns="0" rtlCol="0" anchor="t"/>
          <a:lstStyle/>
          <a:p>
            <a:pPr marL="0" indent="0" algn="l">
              <a:lnSpc>
                <a:spcPts val="1550"/>
              </a:lnSpc>
              <a:buNone/>
            </a:pPr>
            <a:r>
              <a:rPr lang="en-US" sz="1250" dirty="0">
                <a:solidFill>
                  <a:srgbClr val="EBECEF"/>
                </a:solidFill>
                <a:latin typeface="Inter" pitchFamily="34" charset="0"/>
                <a:ea typeface="Inter" pitchFamily="34" charset="-122"/>
                <a:cs typeface="Inter" pitchFamily="34" charset="-120"/>
              </a:rPr>
              <a:t>Proper evaluation requires adequate sample sizes, appropriate control for seasonal variations, weather conditions, and other external factors that influence traffic behavior and crash occurrence.</a:t>
            </a:r>
            <a:endParaRPr lang="en-US" sz="1250" dirty="0"/>
          </a:p>
        </p:txBody>
      </p:sp>
      <p:pic>
        <p:nvPicPr>
          <p:cNvPr id="15" name="Image 4" descr="preencoded.png"/>
          <p:cNvPicPr>
            <a:picLocks noChangeAspect="1"/>
          </p:cNvPicPr>
          <p:nvPr/>
        </p:nvPicPr>
        <p:blipFill>
          <a:blip r:embed="rId5"/>
          <a:stretch>
            <a:fillRect/>
          </a:stretch>
        </p:blipFill>
        <p:spPr>
          <a:xfrm>
            <a:off x="14061162" y="158829"/>
            <a:ext cx="410408" cy="556141"/>
          </a:xfrm>
          <a:prstGeom prst="rect">
            <a:avLst/>
          </a:prstGeom>
        </p:spPr>
      </p:pic>
      <p:sp>
        <p:nvSpPr>
          <p:cNvPr id="16" name="Text 9"/>
          <p:cNvSpPr/>
          <p:nvPr/>
        </p:nvSpPr>
        <p:spPr>
          <a:xfrm>
            <a:off x="14036516" y="7723227"/>
            <a:ext cx="435054" cy="138708"/>
          </a:xfrm>
          <a:prstGeom prst="rect">
            <a:avLst/>
          </a:prstGeom>
          <a:noFill/>
          <a:ln/>
        </p:spPr>
        <p:txBody>
          <a:bodyPr wrap="none" lIns="0" tIns="0" rIns="0" bIns="0" rtlCol="0" anchor="t"/>
          <a:lstStyle/>
          <a:p>
            <a:pPr marL="0" indent="0" algn="r">
              <a:lnSpc>
                <a:spcPts val="1050"/>
              </a:lnSpc>
              <a:buNone/>
            </a:pPr>
            <a:r>
              <a:rPr lang="en-US" sz="850" dirty="0">
                <a:solidFill>
                  <a:srgbClr val="EBECEF"/>
                </a:solidFill>
                <a:latin typeface="Inter" pitchFamily="34" charset="0"/>
                <a:ea typeface="Inter" pitchFamily="34" charset="-122"/>
                <a:cs typeface="Inter" pitchFamily="34" charset="-120"/>
              </a:rPr>
              <a:t>11</a:t>
            </a:r>
            <a:endParaRPr lang="en-US" sz="8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396835" y="1861780"/>
            <a:ext cx="7720251"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Long-Term Behavioral Change Measurement</a:t>
            </a:r>
            <a:endParaRPr lang="en-US" sz="2750" dirty="0"/>
          </a:p>
        </p:txBody>
      </p:sp>
      <p:sp>
        <p:nvSpPr>
          <p:cNvPr id="3" name="Text 1"/>
          <p:cNvSpPr/>
          <p:nvPr/>
        </p:nvSpPr>
        <p:spPr>
          <a:xfrm>
            <a:off x="396835" y="2446496"/>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Understanding whether automated enforcement creates lasting safety improvements requires tracking behavioral changes over extended periods and distinguishing between temporary compliance and sustained cultural shifts.</a:t>
            </a:r>
            <a:endParaRPr lang="en-US" sz="1100" dirty="0"/>
          </a:p>
        </p:txBody>
      </p:sp>
      <p:sp>
        <p:nvSpPr>
          <p:cNvPr id="4" name="Text 2"/>
          <p:cNvSpPr/>
          <p:nvPr/>
        </p:nvSpPr>
        <p:spPr>
          <a:xfrm>
            <a:off x="396835" y="2893100"/>
            <a:ext cx="3210639"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Temporal Analysis Framework:</a:t>
            </a:r>
            <a:endParaRPr lang="en-US" sz="1650" dirty="0"/>
          </a:p>
        </p:txBody>
      </p:sp>
      <p:sp>
        <p:nvSpPr>
          <p:cNvPr id="5" name="Text 3"/>
          <p:cNvSpPr/>
          <p:nvPr/>
        </p:nvSpPr>
        <p:spPr>
          <a:xfrm>
            <a:off x="396835" y="3265170"/>
            <a:ext cx="141684" cy="177165"/>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Light" pitchFamily="34" charset="0"/>
                <a:ea typeface="Inter Light" pitchFamily="34" charset="-122"/>
                <a:cs typeface="Inter Light" pitchFamily="34" charset="-120"/>
              </a:rPr>
              <a:t>01</a:t>
            </a:r>
            <a:endParaRPr lang="en-US" sz="1100" dirty="0"/>
          </a:p>
        </p:txBody>
      </p:sp>
      <p:sp>
        <p:nvSpPr>
          <p:cNvPr id="6" name="Shape 4"/>
          <p:cNvSpPr/>
          <p:nvPr/>
        </p:nvSpPr>
        <p:spPr>
          <a:xfrm>
            <a:off x="396835" y="3490793"/>
            <a:ext cx="6882884" cy="15240"/>
          </a:xfrm>
          <a:prstGeom prst="rect">
            <a:avLst/>
          </a:prstGeom>
          <a:solidFill>
            <a:srgbClr val="1E84B3"/>
          </a:solidFill>
          <a:ln/>
        </p:spPr>
        <p:txBody>
          <a:bodyPr/>
          <a:lstStyle/>
          <a:p>
            <a:endParaRPr lang="en-US"/>
          </a:p>
        </p:txBody>
      </p:sp>
      <p:sp>
        <p:nvSpPr>
          <p:cNvPr id="7" name="Text 5"/>
          <p:cNvSpPr/>
          <p:nvPr/>
        </p:nvSpPr>
        <p:spPr>
          <a:xfrm>
            <a:off x="396835" y="3592116"/>
            <a:ext cx="1806178"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Immediate Response</a:t>
            </a:r>
            <a:endParaRPr lang="en-US" sz="1350" dirty="0"/>
          </a:p>
        </p:txBody>
      </p:sp>
      <p:sp>
        <p:nvSpPr>
          <p:cNvPr id="8" name="Text 6"/>
          <p:cNvSpPr/>
          <p:nvPr/>
        </p:nvSpPr>
        <p:spPr>
          <a:xfrm>
            <a:off x="396835" y="3856077"/>
            <a:ext cx="6882884"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Initial compliance driven by awareness and deterrence</a:t>
            </a:r>
            <a:endParaRPr lang="en-US" sz="1100" dirty="0"/>
          </a:p>
        </p:txBody>
      </p:sp>
      <p:sp>
        <p:nvSpPr>
          <p:cNvPr id="9" name="Text 7"/>
          <p:cNvSpPr/>
          <p:nvPr/>
        </p:nvSpPr>
        <p:spPr>
          <a:xfrm>
            <a:off x="7350562" y="3265170"/>
            <a:ext cx="141684" cy="177165"/>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Light" pitchFamily="34" charset="0"/>
                <a:ea typeface="Inter Light" pitchFamily="34" charset="-122"/>
                <a:cs typeface="Inter Light" pitchFamily="34" charset="-120"/>
              </a:rPr>
              <a:t>02</a:t>
            </a:r>
            <a:endParaRPr lang="en-US" sz="1100" dirty="0"/>
          </a:p>
        </p:txBody>
      </p:sp>
      <p:sp>
        <p:nvSpPr>
          <p:cNvPr id="10" name="Shape 8"/>
          <p:cNvSpPr/>
          <p:nvPr/>
        </p:nvSpPr>
        <p:spPr>
          <a:xfrm>
            <a:off x="7350562" y="3490793"/>
            <a:ext cx="6883003" cy="15240"/>
          </a:xfrm>
          <a:prstGeom prst="rect">
            <a:avLst/>
          </a:prstGeom>
          <a:solidFill>
            <a:srgbClr val="1E84B3"/>
          </a:solidFill>
          <a:ln/>
        </p:spPr>
        <p:txBody>
          <a:bodyPr/>
          <a:lstStyle/>
          <a:p>
            <a:endParaRPr lang="en-US"/>
          </a:p>
        </p:txBody>
      </p:sp>
      <p:sp>
        <p:nvSpPr>
          <p:cNvPr id="11" name="Text 9"/>
          <p:cNvSpPr/>
          <p:nvPr/>
        </p:nvSpPr>
        <p:spPr>
          <a:xfrm>
            <a:off x="7350562" y="3592116"/>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Adaptation Period</a:t>
            </a:r>
            <a:endParaRPr lang="en-US" sz="1350" dirty="0"/>
          </a:p>
        </p:txBody>
      </p:sp>
      <p:sp>
        <p:nvSpPr>
          <p:cNvPr id="12" name="Text 10"/>
          <p:cNvSpPr/>
          <p:nvPr/>
        </p:nvSpPr>
        <p:spPr>
          <a:xfrm>
            <a:off x="7350562" y="3856077"/>
            <a:ext cx="6883003"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Behavioral stabilization as drivers adjust to enforcement presence</a:t>
            </a:r>
            <a:endParaRPr lang="en-US" sz="1100" dirty="0"/>
          </a:p>
        </p:txBody>
      </p:sp>
      <p:sp>
        <p:nvSpPr>
          <p:cNvPr id="13" name="Text 11"/>
          <p:cNvSpPr/>
          <p:nvPr/>
        </p:nvSpPr>
        <p:spPr>
          <a:xfrm>
            <a:off x="396835" y="4203383"/>
            <a:ext cx="141684" cy="177165"/>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Light" pitchFamily="34" charset="0"/>
                <a:ea typeface="Inter Light" pitchFamily="34" charset="-122"/>
                <a:cs typeface="Inter Light" pitchFamily="34" charset="-120"/>
              </a:rPr>
              <a:t>03</a:t>
            </a:r>
            <a:endParaRPr lang="en-US" sz="1100" dirty="0"/>
          </a:p>
        </p:txBody>
      </p:sp>
      <p:sp>
        <p:nvSpPr>
          <p:cNvPr id="14" name="Shape 12"/>
          <p:cNvSpPr/>
          <p:nvPr/>
        </p:nvSpPr>
        <p:spPr>
          <a:xfrm>
            <a:off x="396835" y="4429006"/>
            <a:ext cx="6882884" cy="15240"/>
          </a:xfrm>
          <a:prstGeom prst="rect">
            <a:avLst/>
          </a:prstGeom>
          <a:solidFill>
            <a:srgbClr val="1E84B3"/>
          </a:solidFill>
          <a:ln/>
        </p:spPr>
        <p:txBody>
          <a:bodyPr/>
          <a:lstStyle/>
          <a:p>
            <a:endParaRPr lang="en-US"/>
          </a:p>
        </p:txBody>
      </p:sp>
      <p:sp>
        <p:nvSpPr>
          <p:cNvPr id="15" name="Text 13"/>
          <p:cNvSpPr/>
          <p:nvPr/>
        </p:nvSpPr>
        <p:spPr>
          <a:xfrm>
            <a:off x="396835" y="4530328"/>
            <a:ext cx="2173843"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Long-Term Sustainability</a:t>
            </a:r>
            <a:endParaRPr lang="en-US" sz="1350" dirty="0"/>
          </a:p>
        </p:txBody>
      </p:sp>
      <p:sp>
        <p:nvSpPr>
          <p:cNvPr id="16" name="Text 14"/>
          <p:cNvSpPr/>
          <p:nvPr/>
        </p:nvSpPr>
        <p:spPr>
          <a:xfrm>
            <a:off x="396835" y="4794290"/>
            <a:ext cx="6882884"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Evidence of lasting cultural change and normalized compliance</a:t>
            </a:r>
            <a:endParaRPr lang="en-US" sz="1100" dirty="0"/>
          </a:p>
        </p:txBody>
      </p:sp>
      <p:sp>
        <p:nvSpPr>
          <p:cNvPr id="17" name="Text 15"/>
          <p:cNvSpPr/>
          <p:nvPr/>
        </p:nvSpPr>
        <p:spPr>
          <a:xfrm>
            <a:off x="7350562" y="4203383"/>
            <a:ext cx="141684" cy="177165"/>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Light" pitchFamily="34" charset="0"/>
                <a:ea typeface="Inter Light" pitchFamily="34" charset="-122"/>
                <a:cs typeface="Inter Light" pitchFamily="34" charset="-120"/>
              </a:rPr>
              <a:t>04</a:t>
            </a:r>
            <a:endParaRPr lang="en-US" sz="1100" dirty="0"/>
          </a:p>
        </p:txBody>
      </p:sp>
      <p:sp>
        <p:nvSpPr>
          <p:cNvPr id="18" name="Shape 16"/>
          <p:cNvSpPr/>
          <p:nvPr/>
        </p:nvSpPr>
        <p:spPr>
          <a:xfrm>
            <a:off x="7350562" y="4429006"/>
            <a:ext cx="6883003" cy="15240"/>
          </a:xfrm>
          <a:prstGeom prst="rect">
            <a:avLst/>
          </a:prstGeom>
          <a:solidFill>
            <a:srgbClr val="1E84B3"/>
          </a:solidFill>
          <a:ln/>
        </p:spPr>
        <p:txBody>
          <a:bodyPr/>
          <a:lstStyle/>
          <a:p>
            <a:endParaRPr lang="en-US"/>
          </a:p>
        </p:txBody>
      </p:sp>
      <p:sp>
        <p:nvSpPr>
          <p:cNvPr id="19" name="Text 17"/>
          <p:cNvSpPr/>
          <p:nvPr/>
        </p:nvSpPr>
        <p:spPr>
          <a:xfrm>
            <a:off x="7350562" y="4530328"/>
            <a:ext cx="1998583"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Post-Removal Analysis</a:t>
            </a:r>
            <a:endParaRPr lang="en-US" sz="1350" dirty="0"/>
          </a:p>
        </p:txBody>
      </p:sp>
      <p:sp>
        <p:nvSpPr>
          <p:cNvPr id="20" name="Text 18"/>
          <p:cNvSpPr/>
          <p:nvPr/>
        </p:nvSpPr>
        <p:spPr>
          <a:xfrm>
            <a:off x="7350562" y="4794290"/>
            <a:ext cx="6883003"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Measuring behavior after enforcement removal to assess habit formation</a:t>
            </a:r>
            <a:endParaRPr lang="en-US" sz="1100" dirty="0"/>
          </a:p>
        </p:txBody>
      </p:sp>
      <p:sp>
        <p:nvSpPr>
          <p:cNvPr id="21" name="Text 19"/>
          <p:cNvSpPr/>
          <p:nvPr/>
        </p:nvSpPr>
        <p:spPr>
          <a:xfrm>
            <a:off x="396835" y="5177076"/>
            <a:ext cx="3331964"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Indicators of Sustained Change:</a:t>
            </a:r>
            <a:endParaRPr lang="en-US" sz="1650" dirty="0"/>
          </a:p>
        </p:txBody>
      </p:sp>
      <p:sp>
        <p:nvSpPr>
          <p:cNvPr id="22" name="Text 20"/>
          <p:cNvSpPr/>
          <p:nvPr/>
        </p:nvSpPr>
        <p:spPr>
          <a:xfrm>
            <a:off x="396835" y="5549146"/>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Track compliance rates during system downtime, measure behavior at similar non-enforced locations, and assess community attitudes toward speeding and traffic safety over time.</a:t>
            </a:r>
            <a:endParaRPr lang="en-US" sz="1100" dirty="0"/>
          </a:p>
        </p:txBody>
      </p:sp>
      <p:sp>
        <p:nvSpPr>
          <p:cNvPr id="23" name="Text 21"/>
          <p:cNvSpPr/>
          <p:nvPr/>
        </p:nvSpPr>
        <p:spPr>
          <a:xfrm>
            <a:off x="396835" y="5825609"/>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Research Gap:</a:t>
            </a:r>
            <a:endParaRPr lang="en-US" sz="1650" dirty="0"/>
          </a:p>
        </p:txBody>
      </p:sp>
      <p:sp>
        <p:nvSpPr>
          <p:cNvPr id="24" name="Text 22"/>
          <p:cNvSpPr/>
          <p:nvPr/>
        </p:nvSpPr>
        <p:spPr>
          <a:xfrm>
            <a:off x="396835" y="6197679"/>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Most studies focus on short-term impacts. The network will develop protocols for multi-year longitudinal studies that capture the full trajectory of behavioral adaptation.</a:t>
            </a:r>
            <a:endParaRPr lang="en-US" sz="1100" dirty="0"/>
          </a:p>
        </p:txBody>
      </p:sp>
      <p:pic>
        <p:nvPicPr>
          <p:cNvPr id="25"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26" name="Text 23"/>
          <p:cNvSpPr/>
          <p:nvPr/>
        </p:nvSpPr>
        <p:spPr>
          <a:xfrm>
            <a:off x="14080450" y="7780258"/>
            <a:ext cx="408265"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12</a:t>
            </a:r>
            <a:endParaRPr lang="en-US" sz="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426958" y="2482453"/>
            <a:ext cx="8171259" cy="476488"/>
          </a:xfrm>
          <a:prstGeom prst="rect">
            <a:avLst/>
          </a:prstGeom>
          <a:noFill/>
          <a:ln/>
        </p:spPr>
        <p:txBody>
          <a:bodyPr wrap="none" lIns="0" tIns="0" rIns="0" bIns="0" rtlCol="0" anchor="t"/>
          <a:lstStyle/>
          <a:p>
            <a:pPr marL="0" indent="0" algn="l">
              <a:lnSpc>
                <a:spcPts val="3750"/>
              </a:lnSpc>
              <a:buNone/>
            </a:pPr>
            <a:r>
              <a:rPr lang="en-US" sz="3000" b="1" dirty="0">
                <a:solidFill>
                  <a:srgbClr val="FFFFFF"/>
                </a:solidFill>
                <a:latin typeface="Inter Bold" pitchFamily="34" charset="0"/>
                <a:ea typeface="Inter Bold" pitchFamily="34" charset="-122"/>
                <a:cs typeface="Inter Bold" pitchFamily="34" charset="-120"/>
              </a:rPr>
              <a:t>Economic Impact and Cost-Benefit Analysis</a:t>
            </a:r>
            <a:endParaRPr lang="en-US" sz="3000" dirty="0"/>
          </a:p>
        </p:txBody>
      </p:sp>
      <p:sp>
        <p:nvSpPr>
          <p:cNvPr id="3" name="Text 1"/>
          <p:cNvSpPr/>
          <p:nvPr/>
        </p:nvSpPr>
        <p:spPr>
          <a:xfrm>
            <a:off x="426958" y="3122890"/>
            <a:ext cx="13776484" cy="187523"/>
          </a:xfrm>
          <a:prstGeom prst="rect">
            <a:avLst/>
          </a:prstGeom>
          <a:noFill/>
          <a:ln/>
        </p:spPr>
        <p:txBody>
          <a:bodyPr wrap="none" lIns="0" tIns="0" rIns="0" bIns="0" rtlCol="0" anchor="t"/>
          <a:lstStyle/>
          <a:p>
            <a:pPr marL="0" indent="0" algn="l">
              <a:lnSpc>
                <a:spcPts val="1450"/>
              </a:lnSpc>
              <a:buNone/>
            </a:pPr>
            <a:r>
              <a:rPr lang="en-US" sz="1200" dirty="0">
                <a:solidFill>
                  <a:srgbClr val="EBECEF"/>
                </a:solidFill>
                <a:latin typeface="Inter" pitchFamily="34" charset="0"/>
                <a:ea typeface="Inter" pitchFamily="34" charset="-122"/>
                <a:cs typeface="Inter" pitchFamily="34" charset="-120"/>
              </a:rPr>
              <a:t>Comprehensive effectiveness evaluation must include economic analysis that quantifies both program costs and the broader societal benefits of crash reduction and injury prevention.</a:t>
            </a:r>
            <a:endParaRPr lang="en-US" sz="1200" dirty="0"/>
          </a:p>
        </p:txBody>
      </p:sp>
      <p:sp>
        <p:nvSpPr>
          <p:cNvPr id="4" name="Text 2"/>
          <p:cNvSpPr/>
          <p:nvPr/>
        </p:nvSpPr>
        <p:spPr>
          <a:xfrm>
            <a:off x="426958" y="3484602"/>
            <a:ext cx="2287429" cy="285869"/>
          </a:xfrm>
          <a:prstGeom prst="rect">
            <a:avLst/>
          </a:prstGeom>
          <a:noFill/>
          <a:ln/>
        </p:spPr>
        <p:txBody>
          <a:bodyPr wrap="none" lIns="0" tIns="0" rIns="0" bIns="0" rtlCol="0" anchor="t"/>
          <a:lstStyle/>
          <a:p>
            <a:pPr marL="0" indent="0" algn="l">
              <a:lnSpc>
                <a:spcPts val="2250"/>
              </a:lnSpc>
              <a:buNone/>
            </a:pPr>
            <a:r>
              <a:rPr lang="en-US" sz="1800" b="1" dirty="0">
                <a:solidFill>
                  <a:srgbClr val="FFFFFF"/>
                </a:solidFill>
                <a:latin typeface="Inter Bold" pitchFamily="34" charset="0"/>
                <a:ea typeface="Inter Bold" pitchFamily="34" charset="-122"/>
                <a:cs typeface="Inter Bold" pitchFamily="34" charset="-120"/>
              </a:rPr>
              <a:t>Cost Components:</a:t>
            </a:r>
            <a:endParaRPr lang="en-US" sz="1800" dirty="0"/>
          </a:p>
        </p:txBody>
      </p:sp>
      <p:sp>
        <p:nvSpPr>
          <p:cNvPr id="5" name="Text 3"/>
          <p:cNvSpPr/>
          <p:nvPr/>
        </p:nvSpPr>
        <p:spPr>
          <a:xfrm>
            <a:off x="426958" y="3852386"/>
            <a:ext cx="6702266" cy="750463"/>
          </a:xfrm>
          <a:prstGeom prst="rect">
            <a:avLst/>
          </a:prstGeom>
          <a:noFill/>
          <a:ln/>
        </p:spPr>
        <p:txBody>
          <a:bodyPr wrap="square" lIns="0" tIns="0" rIns="0" bIns="0" rtlCol="0" anchor="t"/>
          <a:lstStyle/>
          <a:p>
            <a:pPr marL="342900" indent="-342900" algn="l">
              <a:lnSpc>
                <a:spcPts val="1450"/>
              </a:lnSpc>
              <a:buSzPct val="100000"/>
              <a:buChar char="•"/>
            </a:pPr>
            <a:r>
              <a:rPr lang="en-US" sz="1200" dirty="0">
                <a:solidFill>
                  <a:srgbClr val="EBECEF"/>
                </a:solidFill>
                <a:latin typeface="Inter" pitchFamily="34" charset="0"/>
                <a:ea typeface="Inter" pitchFamily="34" charset="-122"/>
                <a:cs typeface="Inter" pitchFamily="34" charset="-120"/>
              </a:rPr>
              <a:t>Capital Investment: Equipment procurement, installation, and infrastructure modifications</a:t>
            </a:r>
            <a:endParaRPr lang="en-US" sz="1200" dirty="0"/>
          </a:p>
          <a:p>
            <a:pPr marL="342900" indent="-342900" algn="l">
              <a:lnSpc>
                <a:spcPts val="1450"/>
              </a:lnSpc>
              <a:buSzPct val="100000"/>
              <a:buChar char="•"/>
            </a:pPr>
            <a:r>
              <a:rPr lang="en-US" sz="1200" dirty="0">
                <a:solidFill>
                  <a:srgbClr val="EBECEF"/>
                </a:solidFill>
                <a:latin typeface="Inter" pitchFamily="34" charset="0"/>
                <a:ea typeface="Inter" pitchFamily="34" charset="-122"/>
                <a:cs typeface="Inter" pitchFamily="34" charset="-120"/>
              </a:rPr>
              <a:t>Operational Expenses: System maintenance, citation processing, and administrative overhead</a:t>
            </a:r>
            <a:endParaRPr lang="en-US" sz="1200" dirty="0"/>
          </a:p>
          <a:p>
            <a:pPr marL="342900" indent="-342900" algn="l">
              <a:lnSpc>
                <a:spcPts val="1450"/>
              </a:lnSpc>
              <a:buSzPct val="100000"/>
              <a:buChar char="•"/>
            </a:pPr>
            <a:r>
              <a:rPr lang="en-US" sz="1200" dirty="0">
                <a:solidFill>
                  <a:srgbClr val="EBECEF"/>
                </a:solidFill>
                <a:latin typeface="Inter" pitchFamily="34" charset="0"/>
                <a:ea typeface="Inter" pitchFamily="34" charset="-122"/>
                <a:cs typeface="Inter" pitchFamily="34" charset="-120"/>
              </a:rPr>
              <a:t>Indirect Costs: Public information campaigns, legal challenges, and program management</a:t>
            </a:r>
            <a:endParaRPr lang="en-US" sz="1200" dirty="0"/>
          </a:p>
        </p:txBody>
      </p:sp>
      <p:sp>
        <p:nvSpPr>
          <p:cNvPr id="6" name="Text 4"/>
          <p:cNvSpPr/>
          <p:nvPr/>
        </p:nvSpPr>
        <p:spPr>
          <a:xfrm>
            <a:off x="7508796" y="3484602"/>
            <a:ext cx="2528054" cy="285869"/>
          </a:xfrm>
          <a:prstGeom prst="rect">
            <a:avLst/>
          </a:prstGeom>
          <a:noFill/>
          <a:ln/>
        </p:spPr>
        <p:txBody>
          <a:bodyPr wrap="none" lIns="0" tIns="0" rIns="0" bIns="0" rtlCol="0" anchor="t"/>
          <a:lstStyle/>
          <a:p>
            <a:pPr marL="0" indent="0" algn="l">
              <a:lnSpc>
                <a:spcPts val="2250"/>
              </a:lnSpc>
              <a:buNone/>
            </a:pPr>
            <a:r>
              <a:rPr lang="en-US" sz="1800" b="1" dirty="0">
                <a:solidFill>
                  <a:srgbClr val="FFFFFF"/>
                </a:solidFill>
                <a:latin typeface="Inter Bold" pitchFamily="34" charset="0"/>
                <a:ea typeface="Inter Bold" pitchFamily="34" charset="-122"/>
                <a:cs typeface="Inter Bold" pitchFamily="34" charset="-120"/>
              </a:rPr>
              <a:t>Benefit Quantification:</a:t>
            </a:r>
            <a:endParaRPr lang="en-US" sz="1800" dirty="0"/>
          </a:p>
        </p:txBody>
      </p:sp>
      <p:sp>
        <p:nvSpPr>
          <p:cNvPr id="7" name="Text 5"/>
          <p:cNvSpPr/>
          <p:nvPr/>
        </p:nvSpPr>
        <p:spPr>
          <a:xfrm>
            <a:off x="7508796" y="3852386"/>
            <a:ext cx="6702266" cy="1313311"/>
          </a:xfrm>
          <a:prstGeom prst="rect">
            <a:avLst/>
          </a:prstGeom>
          <a:noFill/>
          <a:ln/>
        </p:spPr>
        <p:txBody>
          <a:bodyPr wrap="square" lIns="0" tIns="0" rIns="0" bIns="0" rtlCol="0" anchor="t"/>
          <a:lstStyle/>
          <a:p>
            <a:pPr marL="342900" indent="-342900" algn="l">
              <a:lnSpc>
                <a:spcPts val="1450"/>
              </a:lnSpc>
              <a:buSzPct val="100000"/>
              <a:buChar char="•"/>
            </a:pPr>
            <a:r>
              <a:rPr lang="en-US" sz="1200" dirty="0">
                <a:solidFill>
                  <a:srgbClr val="EBECEF"/>
                </a:solidFill>
                <a:latin typeface="Inter" pitchFamily="34" charset="0"/>
                <a:ea typeface="Inter" pitchFamily="34" charset="-122"/>
                <a:cs typeface="Inter" pitchFamily="34" charset="-120"/>
              </a:rPr>
              <a:t>Direct Crash Savings: Reduced emergency response, medical treatment, and property damage costs</a:t>
            </a:r>
            <a:endParaRPr lang="en-US" sz="1200" dirty="0"/>
          </a:p>
          <a:p>
            <a:pPr marL="342900" indent="-342900" algn="l">
              <a:lnSpc>
                <a:spcPts val="1450"/>
              </a:lnSpc>
              <a:buSzPct val="100000"/>
              <a:buChar char="•"/>
            </a:pPr>
            <a:r>
              <a:rPr lang="en-US" sz="1200" dirty="0">
                <a:solidFill>
                  <a:srgbClr val="EBECEF"/>
                </a:solidFill>
                <a:latin typeface="Inter" pitchFamily="34" charset="0"/>
                <a:ea typeface="Inter" pitchFamily="34" charset="-122"/>
                <a:cs typeface="Inter" pitchFamily="34" charset="-120"/>
              </a:rPr>
              <a:t>Productivity Gains: Prevented lost work time and long-term disability costs</a:t>
            </a:r>
            <a:endParaRPr lang="en-US" sz="1200" dirty="0"/>
          </a:p>
          <a:p>
            <a:pPr marL="342900" indent="-342900" algn="l">
              <a:lnSpc>
                <a:spcPts val="1450"/>
              </a:lnSpc>
              <a:buSzPct val="100000"/>
              <a:buChar char="•"/>
            </a:pPr>
            <a:r>
              <a:rPr lang="en-US" sz="1200" dirty="0">
                <a:solidFill>
                  <a:srgbClr val="EBECEF"/>
                </a:solidFill>
                <a:latin typeface="Inter" pitchFamily="34" charset="0"/>
                <a:ea typeface="Inter" pitchFamily="34" charset="-122"/>
                <a:cs typeface="Inter" pitchFamily="34" charset="-120"/>
              </a:rPr>
              <a:t>Quality of Life: Monetized value of prevented fatalities and serious injuries using established VSL (Value of Statistical Life) methodologies</a:t>
            </a:r>
            <a:endParaRPr lang="en-US" sz="1200" dirty="0"/>
          </a:p>
          <a:p>
            <a:pPr marL="342900" indent="-342900" algn="l">
              <a:lnSpc>
                <a:spcPts val="1450"/>
              </a:lnSpc>
              <a:buSzPct val="100000"/>
              <a:buChar char="•"/>
            </a:pPr>
            <a:r>
              <a:rPr lang="en-US" sz="1200" dirty="0">
                <a:solidFill>
                  <a:srgbClr val="EBECEF"/>
                </a:solidFill>
                <a:latin typeface="Inter" pitchFamily="34" charset="0"/>
                <a:ea typeface="Inter" pitchFamily="34" charset="-122"/>
                <a:cs typeface="Inter" pitchFamily="34" charset="-120"/>
              </a:rPr>
              <a:t>Secondary Benefits: Reduced insurance premiums, improved traffic flow, and enhanced community livability</a:t>
            </a:r>
            <a:endParaRPr lang="en-US" sz="1200" dirty="0"/>
          </a:p>
        </p:txBody>
      </p:sp>
      <p:sp>
        <p:nvSpPr>
          <p:cNvPr id="8" name="Text 6"/>
          <p:cNvSpPr/>
          <p:nvPr/>
        </p:nvSpPr>
        <p:spPr>
          <a:xfrm>
            <a:off x="426958" y="5229646"/>
            <a:ext cx="13776484" cy="375047"/>
          </a:xfrm>
          <a:prstGeom prst="rect">
            <a:avLst/>
          </a:prstGeom>
          <a:noFill/>
          <a:ln/>
        </p:spPr>
        <p:txBody>
          <a:bodyPr wrap="square" lIns="0" tIns="0" rIns="0" bIns="0" rtlCol="0" anchor="t"/>
          <a:lstStyle/>
          <a:p>
            <a:pPr marL="0" indent="0" algn="l">
              <a:lnSpc>
                <a:spcPts val="1450"/>
              </a:lnSpc>
              <a:buNone/>
            </a:pPr>
            <a:r>
              <a:rPr lang="en-US" sz="1200" dirty="0">
                <a:solidFill>
                  <a:srgbClr val="EBECEF"/>
                </a:solidFill>
                <a:latin typeface="Inter" pitchFamily="34" charset="0"/>
                <a:ea typeface="Inter" pitchFamily="34" charset="-122"/>
                <a:cs typeface="Inter" pitchFamily="34" charset="-120"/>
              </a:rPr>
              <a:t>Network Research Focus: Developing standardized cost-benefit frameworks that enable agencies to make data-driven investment decisions and communicate program value to stakeholders and policymakers.</a:t>
            </a:r>
            <a:endParaRPr lang="en-US" sz="1200" dirty="0"/>
          </a:p>
        </p:txBody>
      </p:sp>
      <p:pic>
        <p:nvPicPr>
          <p:cNvPr id="9" name="Image 0" descr="preencoded.png"/>
          <p:cNvPicPr>
            <a:picLocks noChangeAspect="1"/>
          </p:cNvPicPr>
          <p:nvPr/>
        </p:nvPicPr>
        <p:blipFill>
          <a:blip r:embed="rId3"/>
          <a:stretch>
            <a:fillRect/>
          </a:stretch>
        </p:blipFill>
        <p:spPr>
          <a:xfrm>
            <a:off x="14084260" y="152519"/>
            <a:ext cx="393740" cy="533638"/>
          </a:xfrm>
          <a:prstGeom prst="rect">
            <a:avLst/>
          </a:prstGeom>
        </p:spPr>
      </p:pic>
      <p:sp>
        <p:nvSpPr>
          <p:cNvPr id="10" name="Text 7"/>
          <p:cNvSpPr/>
          <p:nvPr/>
        </p:nvSpPr>
        <p:spPr>
          <a:xfrm>
            <a:off x="14037826" y="7602085"/>
            <a:ext cx="440174" cy="131326"/>
          </a:xfrm>
          <a:prstGeom prst="rect">
            <a:avLst/>
          </a:prstGeom>
          <a:noFill/>
          <a:ln/>
        </p:spPr>
        <p:txBody>
          <a:bodyPr wrap="none" lIns="0" tIns="0" rIns="0" bIns="0" rtlCol="0" anchor="t"/>
          <a:lstStyle/>
          <a:p>
            <a:pPr marL="0" indent="0" algn="r">
              <a:lnSpc>
                <a:spcPts val="1000"/>
              </a:lnSpc>
              <a:buNone/>
            </a:pPr>
            <a:r>
              <a:rPr lang="en-US" sz="800" dirty="0">
                <a:solidFill>
                  <a:srgbClr val="EBECEF"/>
                </a:solidFill>
                <a:latin typeface="Inter" pitchFamily="34" charset="0"/>
                <a:ea typeface="Inter" pitchFamily="34" charset="-122"/>
                <a:cs typeface="Inter" pitchFamily="34" charset="-120"/>
              </a:rPr>
              <a:t>13</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396835" y="1640919"/>
            <a:ext cx="7766566"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Equity and Distributional Impact Assessment</a:t>
            </a:r>
            <a:endParaRPr lang="en-US" sz="2750" dirty="0"/>
          </a:p>
        </p:txBody>
      </p:sp>
      <p:sp>
        <p:nvSpPr>
          <p:cNvPr id="3" name="Text 1"/>
          <p:cNvSpPr/>
          <p:nvPr/>
        </p:nvSpPr>
        <p:spPr>
          <a:xfrm>
            <a:off x="396835" y="2225635"/>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Effectiveness evaluation must examine how automated enforcement impacts different communities and demographic groups to ensure programs advance safety equitably without creating disproportionate burdens.</a:t>
            </a:r>
            <a:endParaRPr lang="en-US" sz="1100" dirty="0"/>
          </a:p>
        </p:txBody>
      </p:sp>
      <p:sp>
        <p:nvSpPr>
          <p:cNvPr id="4" name="Text 2"/>
          <p:cNvSpPr/>
          <p:nvPr/>
        </p:nvSpPr>
        <p:spPr>
          <a:xfrm>
            <a:off x="396835" y="2672239"/>
            <a:ext cx="3207306"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Equity Dimensions to Evaluate:</a:t>
            </a:r>
            <a:endParaRPr lang="en-US" sz="1650" dirty="0"/>
          </a:p>
        </p:txBody>
      </p:sp>
      <p:sp>
        <p:nvSpPr>
          <p:cNvPr id="5" name="Shape 3"/>
          <p:cNvSpPr/>
          <p:nvPr/>
        </p:nvSpPr>
        <p:spPr>
          <a:xfrm>
            <a:off x="396835" y="3044309"/>
            <a:ext cx="6882884" cy="918091"/>
          </a:xfrm>
          <a:prstGeom prst="roundRect">
            <a:avLst>
              <a:gd name="adj" fmla="val 6485"/>
            </a:avLst>
          </a:prstGeom>
          <a:solidFill>
            <a:srgbClr val="1F1F26"/>
          </a:solidFill>
          <a:ln w="15240">
            <a:solidFill>
              <a:srgbClr val="2B6A86"/>
            </a:solidFill>
            <a:prstDash val="solid"/>
          </a:ln>
        </p:spPr>
        <p:txBody>
          <a:bodyPr/>
          <a:lstStyle/>
          <a:p>
            <a:endParaRPr lang="en-US"/>
          </a:p>
        </p:txBody>
      </p:sp>
      <p:sp>
        <p:nvSpPr>
          <p:cNvPr id="6" name="Text 4"/>
          <p:cNvSpPr/>
          <p:nvPr/>
        </p:nvSpPr>
        <p:spPr>
          <a:xfrm>
            <a:off x="553760" y="3201233"/>
            <a:ext cx="2062758"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Geographic Distribution</a:t>
            </a:r>
            <a:endParaRPr lang="en-US" sz="1350" dirty="0"/>
          </a:p>
        </p:txBody>
      </p:sp>
      <p:sp>
        <p:nvSpPr>
          <p:cNvPr id="7" name="Text 5"/>
          <p:cNvSpPr/>
          <p:nvPr/>
        </p:nvSpPr>
        <p:spPr>
          <a:xfrm>
            <a:off x="553760" y="3465195"/>
            <a:ext cx="6569035"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Analyzing enforcement deployment patterns across neighborhoods with varying socioeconomic characteristics</a:t>
            </a:r>
            <a:endParaRPr lang="en-US" sz="1100" dirty="0"/>
          </a:p>
        </p:txBody>
      </p:sp>
      <p:sp>
        <p:nvSpPr>
          <p:cNvPr id="8" name="Shape 6"/>
          <p:cNvSpPr/>
          <p:nvPr/>
        </p:nvSpPr>
        <p:spPr>
          <a:xfrm>
            <a:off x="7350562" y="3044309"/>
            <a:ext cx="6883003" cy="918091"/>
          </a:xfrm>
          <a:prstGeom prst="roundRect">
            <a:avLst>
              <a:gd name="adj" fmla="val 6485"/>
            </a:avLst>
          </a:prstGeom>
          <a:solidFill>
            <a:srgbClr val="1F1F26"/>
          </a:solidFill>
          <a:ln w="15240">
            <a:solidFill>
              <a:srgbClr val="2B6A86"/>
            </a:solidFill>
            <a:prstDash val="solid"/>
          </a:ln>
        </p:spPr>
        <p:txBody>
          <a:bodyPr/>
          <a:lstStyle/>
          <a:p>
            <a:endParaRPr lang="en-US"/>
          </a:p>
        </p:txBody>
      </p:sp>
      <p:sp>
        <p:nvSpPr>
          <p:cNvPr id="9" name="Text 7"/>
          <p:cNvSpPr/>
          <p:nvPr/>
        </p:nvSpPr>
        <p:spPr>
          <a:xfrm>
            <a:off x="7507486" y="3201233"/>
            <a:ext cx="2134672"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Citation Burden Analysis</a:t>
            </a:r>
            <a:endParaRPr lang="en-US" sz="1350" dirty="0"/>
          </a:p>
        </p:txBody>
      </p:sp>
      <p:sp>
        <p:nvSpPr>
          <p:cNvPr id="10" name="Text 8"/>
          <p:cNvSpPr/>
          <p:nvPr/>
        </p:nvSpPr>
        <p:spPr>
          <a:xfrm>
            <a:off x="7507486" y="3465195"/>
            <a:ext cx="6569154"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Examining whether citation rates correlate with income levels, vehicle age, or other socioeconomic indicators</a:t>
            </a:r>
            <a:endParaRPr lang="en-US" sz="1100" dirty="0"/>
          </a:p>
        </p:txBody>
      </p:sp>
      <p:sp>
        <p:nvSpPr>
          <p:cNvPr id="11" name="Shape 9"/>
          <p:cNvSpPr/>
          <p:nvPr/>
        </p:nvSpPr>
        <p:spPr>
          <a:xfrm>
            <a:off x="396835" y="4033242"/>
            <a:ext cx="6882884" cy="918091"/>
          </a:xfrm>
          <a:prstGeom prst="roundRect">
            <a:avLst>
              <a:gd name="adj" fmla="val 6485"/>
            </a:avLst>
          </a:prstGeom>
          <a:solidFill>
            <a:srgbClr val="1F1F26"/>
          </a:solidFill>
          <a:ln w="15240">
            <a:solidFill>
              <a:srgbClr val="2B6A86"/>
            </a:solidFill>
            <a:prstDash val="solid"/>
          </a:ln>
        </p:spPr>
        <p:txBody>
          <a:bodyPr/>
          <a:lstStyle/>
          <a:p>
            <a:endParaRPr lang="en-US"/>
          </a:p>
        </p:txBody>
      </p:sp>
      <p:sp>
        <p:nvSpPr>
          <p:cNvPr id="12" name="Text 10"/>
          <p:cNvSpPr/>
          <p:nvPr/>
        </p:nvSpPr>
        <p:spPr>
          <a:xfrm>
            <a:off x="553760" y="4190167"/>
            <a:ext cx="2288738"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Safety Benefit Distribution</a:t>
            </a:r>
            <a:endParaRPr lang="en-US" sz="1350" dirty="0"/>
          </a:p>
        </p:txBody>
      </p:sp>
      <p:sp>
        <p:nvSpPr>
          <p:cNvPr id="13" name="Text 11"/>
          <p:cNvSpPr/>
          <p:nvPr/>
        </p:nvSpPr>
        <p:spPr>
          <a:xfrm>
            <a:off x="553760" y="4454128"/>
            <a:ext cx="6569035"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Assessing whether crash reductions occur equitably across all communities</a:t>
            </a:r>
            <a:endParaRPr lang="en-US" sz="1100" dirty="0"/>
          </a:p>
        </p:txBody>
      </p:sp>
      <p:sp>
        <p:nvSpPr>
          <p:cNvPr id="14" name="Shape 12"/>
          <p:cNvSpPr/>
          <p:nvPr/>
        </p:nvSpPr>
        <p:spPr>
          <a:xfrm>
            <a:off x="7350562" y="4033242"/>
            <a:ext cx="6883003" cy="918091"/>
          </a:xfrm>
          <a:prstGeom prst="roundRect">
            <a:avLst>
              <a:gd name="adj" fmla="val 6485"/>
            </a:avLst>
          </a:prstGeom>
          <a:solidFill>
            <a:srgbClr val="1F1F26"/>
          </a:solidFill>
          <a:ln w="15240">
            <a:solidFill>
              <a:srgbClr val="2B6A86"/>
            </a:solidFill>
            <a:prstDash val="solid"/>
          </a:ln>
        </p:spPr>
        <p:txBody>
          <a:bodyPr/>
          <a:lstStyle/>
          <a:p>
            <a:endParaRPr lang="en-US"/>
          </a:p>
        </p:txBody>
      </p:sp>
      <p:sp>
        <p:nvSpPr>
          <p:cNvPr id="15" name="Text 13"/>
          <p:cNvSpPr/>
          <p:nvPr/>
        </p:nvSpPr>
        <p:spPr>
          <a:xfrm>
            <a:off x="7507486" y="4190167"/>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Access to Mitigation</a:t>
            </a:r>
            <a:endParaRPr lang="en-US" sz="1350" dirty="0"/>
          </a:p>
        </p:txBody>
      </p:sp>
      <p:sp>
        <p:nvSpPr>
          <p:cNvPr id="16" name="Text 14"/>
          <p:cNvSpPr/>
          <p:nvPr/>
        </p:nvSpPr>
        <p:spPr>
          <a:xfrm>
            <a:off x="7507486" y="4454128"/>
            <a:ext cx="6569154"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Evaluating whether payment plans, fine reduction programs, and appeal processes are equally accessible</a:t>
            </a:r>
            <a:endParaRPr lang="en-US" sz="1100" dirty="0"/>
          </a:p>
        </p:txBody>
      </p:sp>
      <p:sp>
        <p:nvSpPr>
          <p:cNvPr id="17" name="Text 15"/>
          <p:cNvSpPr/>
          <p:nvPr/>
        </p:nvSpPr>
        <p:spPr>
          <a:xfrm>
            <a:off x="396835" y="5057656"/>
            <a:ext cx="3338632"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Community-Specific Outcomes:</a:t>
            </a:r>
            <a:endParaRPr lang="en-US" sz="1650" dirty="0"/>
          </a:p>
        </p:txBody>
      </p:sp>
      <p:sp>
        <p:nvSpPr>
          <p:cNvPr id="18" name="Text 16"/>
          <p:cNvSpPr/>
          <p:nvPr/>
        </p:nvSpPr>
        <p:spPr>
          <a:xfrm>
            <a:off x="396835" y="5429726"/>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Research should examine differential impacts on vulnerable road users (pedestrians, cyclists), assess language accessibility of notifications and signage, and measure community trust and perception across diverse populations.</a:t>
            </a:r>
            <a:endParaRPr lang="en-US" sz="1100" dirty="0"/>
          </a:p>
        </p:txBody>
      </p:sp>
      <p:sp>
        <p:nvSpPr>
          <p:cNvPr id="19" name="Text 17"/>
          <p:cNvSpPr/>
          <p:nvPr/>
        </p:nvSpPr>
        <p:spPr>
          <a:xfrm>
            <a:off x="396835" y="5876330"/>
            <a:ext cx="2279571"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Corrective Strategies:</a:t>
            </a:r>
            <a:endParaRPr lang="en-US" sz="1650" dirty="0"/>
          </a:p>
        </p:txBody>
      </p:sp>
      <p:sp>
        <p:nvSpPr>
          <p:cNvPr id="20" name="Text 18"/>
          <p:cNvSpPr/>
          <p:nvPr/>
        </p:nvSpPr>
        <p:spPr>
          <a:xfrm>
            <a:off x="396835" y="6248400"/>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The network will identify best practices for site selection criteria that prioritize safety need over revenue potential, fine structures that avoid regressive impacts, and community engagement approaches that ensure equitable program design.</a:t>
            </a:r>
            <a:endParaRPr lang="en-US" sz="1100" dirty="0"/>
          </a:p>
        </p:txBody>
      </p:sp>
      <p:pic>
        <p:nvPicPr>
          <p:cNvPr id="21"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22" name="Text 19"/>
          <p:cNvSpPr/>
          <p:nvPr/>
        </p:nvSpPr>
        <p:spPr>
          <a:xfrm>
            <a:off x="14076878" y="7780258"/>
            <a:ext cx="411837"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14</a:t>
            </a:r>
            <a:endParaRPr lang="en-US" sz="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482679" y="2121932"/>
            <a:ext cx="6344603" cy="350163"/>
          </a:xfrm>
          <a:prstGeom prst="rect">
            <a:avLst/>
          </a:prstGeom>
          <a:noFill/>
          <a:ln/>
        </p:spPr>
        <p:txBody>
          <a:bodyPr wrap="none" lIns="0" tIns="0" rIns="0" bIns="0" rtlCol="0" anchor="t"/>
          <a:lstStyle/>
          <a:p>
            <a:pPr marL="0" indent="0" algn="l">
              <a:lnSpc>
                <a:spcPts val="2750"/>
              </a:lnSpc>
              <a:buNone/>
            </a:pPr>
            <a:r>
              <a:rPr lang="en-US" sz="2200" b="1" dirty="0">
                <a:solidFill>
                  <a:srgbClr val="FFFFFF"/>
                </a:solidFill>
                <a:latin typeface="Inter Bold" pitchFamily="34" charset="0"/>
                <a:ea typeface="Inter Bold" pitchFamily="34" charset="-122"/>
                <a:cs typeface="Inter Bold" pitchFamily="34" charset="-120"/>
              </a:rPr>
              <a:t>Four Dimensions of Effectiveness Assessment</a:t>
            </a:r>
            <a:endParaRPr lang="en-US" sz="2200" dirty="0"/>
          </a:p>
        </p:txBody>
      </p:sp>
      <p:sp>
        <p:nvSpPr>
          <p:cNvPr id="3" name="Shape 1"/>
          <p:cNvSpPr/>
          <p:nvPr/>
        </p:nvSpPr>
        <p:spPr>
          <a:xfrm>
            <a:off x="482679" y="2560677"/>
            <a:ext cx="6810375" cy="1751290"/>
          </a:xfrm>
          <a:prstGeom prst="roundRect">
            <a:avLst>
              <a:gd name="adj" fmla="val 2688"/>
            </a:avLst>
          </a:prstGeom>
          <a:solidFill>
            <a:srgbClr val="1F1F26"/>
          </a:solidFill>
          <a:ln w="15240">
            <a:solidFill>
              <a:srgbClr val="2B6A86"/>
            </a:solidFill>
            <a:prstDash val="solid"/>
          </a:ln>
        </p:spPr>
        <p:txBody>
          <a:bodyPr/>
          <a:lstStyle/>
          <a:p>
            <a:endParaRPr lang="en-US"/>
          </a:p>
        </p:txBody>
      </p:sp>
      <p:sp>
        <p:nvSpPr>
          <p:cNvPr id="4" name="Shape 2"/>
          <p:cNvSpPr/>
          <p:nvPr/>
        </p:nvSpPr>
        <p:spPr>
          <a:xfrm>
            <a:off x="497919" y="2575917"/>
            <a:ext cx="6779895" cy="336113"/>
          </a:xfrm>
          <a:prstGeom prst="roundRect">
            <a:avLst>
              <a:gd name="adj" fmla="val 8563"/>
            </a:avLst>
          </a:prstGeom>
          <a:solidFill>
            <a:srgbClr val="12516D"/>
          </a:solidFill>
          <a:ln/>
        </p:spPr>
        <p:txBody>
          <a:bodyPr/>
          <a:lstStyle/>
          <a:p>
            <a:endParaRPr lang="en-US"/>
          </a:p>
        </p:txBody>
      </p:sp>
      <p:sp>
        <p:nvSpPr>
          <p:cNvPr id="5" name="Text 3"/>
          <p:cNvSpPr/>
          <p:nvPr/>
        </p:nvSpPr>
        <p:spPr>
          <a:xfrm>
            <a:off x="3803809" y="2635091"/>
            <a:ext cx="167997" cy="210026"/>
          </a:xfrm>
          <a:prstGeom prst="rect">
            <a:avLst/>
          </a:prstGeom>
          <a:noFill/>
          <a:ln/>
        </p:spPr>
        <p:txBody>
          <a:bodyPr wrap="none" lIns="0" tIns="0" rIns="0" bIns="0" rtlCol="0" anchor="t"/>
          <a:lstStyle/>
          <a:p>
            <a:pPr marL="0" indent="0" algn="l">
              <a:lnSpc>
                <a:spcPts val="1300"/>
              </a:lnSpc>
              <a:buNone/>
            </a:pPr>
            <a:r>
              <a:rPr lang="en-US" sz="1300" b="1" dirty="0">
                <a:solidFill>
                  <a:srgbClr val="EBECEF"/>
                </a:solidFill>
                <a:latin typeface="Inter Bold" pitchFamily="34" charset="0"/>
                <a:ea typeface="Inter Bold" pitchFamily="34" charset="-122"/>
                <a:cs typeface="Inter Bold" pitchFamily="34" charset="-120"/>
              </a:rPr>
              <a:t>1</a:t>
            </a:r>
            <a:endParaRPr lang="en-US" sz="1300" dirty="0"/>
          </a:p>
        </p:txBody>
      </p:sp>
      <p:sp>
        <p:nvSpPr>
          <p:cNvPr id="6" name="Text 4"/>
          <p:cNvSpPr/>
          <p:nvPr/>
        </p:nvSpPr>
        <p:spPr>
          <a:xfrm>
            <a:off x="609957" y="2956322"/>
            <a:ext cx="1838563" cy="175141"/>
          </a:xfrm>
          <a:prstGeom prst="rect">
            <a:avLst/>
          </a:prstGeom>
          <a:noFill/>
          <a:ln/>
        </p:spPr>
        <p:txBody>
          <a:bodyPr wrap="none" lIns="0" tIns="0" rIns="0" bIns="0" rtlCol="0" anchor="t"/>
          <a:lstStyle/>
          <a:p>
            <a:pPr marL="0" indent="0" algn="l">
              <a:lnSpc>
                <a:spcPts val="1350"/>
              </a:lnSpc>
              <a:buNone/>
            </a:pPr>
            <a:r>
              <a:rPr lang="en-US" sz="1100" b="1" dirty="0">
                <a:solidFill>
                  <a:srgbClr val="EBECEF"/>
                </a:solidFill>
                <a:latin typeface="Inter Bold" pitchFamily="34" charset="0"/>
                <a:ea typeface="Inter Bold" pitchFamily="34" charset="-122"/>
                <a:cs typeface="Inter Bold" pitchFamily="34" charset="-120"/>
              </a:rPr>
              <a:t>Speed Compliance Metrics</a:t>
            </a:r>
            <a:endParaRPr lang="en-US" sz="1100" dirty="0"/>
          </a:p>
        </p:txBody>
      </p:sp>
      <p:sp>
        <p:nvSpPr>
          <p:cNvPr id="7" name="Text 5"/>
          <p:cNvSpPr/>
          <p:nvPr/>
        </p:nvSpPr>
        <p:spPr>
          <a:xfrm>
            <a:off x="609957" y="3158014"/>
            <a:ext cx="6555819" cy="500063"/>
          </a:xfrm>
          <a:prstGeom prst="rect">
            <a:avLst/>
          </a:prstGeom>
          <a:noFill/>
          <a:ln/>
        </p:spPr>
        <p:txBody>
          <a:bodyPr wrap="square" lIns="0" tIns="0" rIns="0" bIns="0" rtlCol="0" anchor="t"/>
          <a:lstStyle/>
          <a:p>
            <a:pPr marL="0" indent="0" algn="l">
              <a:lnSpc>
                <a:spcPts val="950"/>
              </a:lnSpc>
              <a:buNone/>
            </a:pPr>
            <a:r>
              <a:rPr lang="en-US" sz="850" dirty="0">
                <a:solidFill>
                  <a:srgbClr val="EBECEF"/>
                </a:solidFill>
                <a:latin typeface="Inter" pitchFamily="34" charset="0"/>
                <a:ea typeface="Inter" pitchFamily="34" charset="-122"/>
                <a:cs typeface="Inter" pitchFamily="34" charset="-120"/>
              </a:rPr>
              <a:t>Measuring changes in average speeds and percentage of vehicles exceeding limits before and after implementation provides direct evidence of behavioral modification resulting from enforcement presence. Effective evaluation requires establishing robust baseline measurements, accounting for seasonal variations and external factors, and distinguishing between temporary compliance effects and sustained behavioral changes.</a:t>
            </a:r>
            <a:endParaRPr lang="en-US" sz="850" dirty="0"/>
          </a:p>
        </p:txBody>
      </p:sp>
      <p:sp>
        <p:nvSpPr>
          <p:cNvPr id="8" name="Text 6"/>
          <p:cNvSpPr/>
          <p:nvPr/>
        </p:nvSpPr>
        <p:spPr>
          <a:xfrm>
            <a:off x="609957" y="3684627"/>
            <a:ext cx="6555819" cy="500063"/>
          </a:xfrm>
          <a:prstGeom prst="rect">
            <a:avLst/>
          </a:prstGeom>
          <a:noFill/>
          <a:ln/>
        </p:spPr>
        <p:txBody>
          <a:bodyPr wrap="square" lIns="0" tIns="0" rIns="0" bIns="0" rtlCol="0" anchor="t"/>
          <a:lstStyle/>
          <a:p>
            <a:pPr marL="0" indent="0" algn="l">
              <a:lnSpc>
                <a:spcPts val="950"/>
              </a:lnSpc>
              <a:buNone/>
            </a:pPr>
            <a:r>
              <a:rPr lang="en-US" sz="850" dirty="0">
                <a:solidFill>
                  <a:srgbClr val="EBECEF"/>
                </a:solidFill>
                <a:latin typeface="Inter" pitchFamily="34" charset="0"/>
                <a:ea typeface="Inter" pitchFamily="34" charset="-122"/>
                <a:cs typeface="Inter" pitchFamily="34" charset="-120"/>
              </a:rPr>
              <a:t>Advanced approaches include segmented analysis by time of day, vehicle type, and driver demographics; examination of speed distribution curves rather than simple averages; and assessment of halo effects extending beyond immediate enforcement zones. Longitudinal studies spanning 12-24 months reveal whether initial compliance gains persist or decay over time.</a:t>
            </a:r>
            <a:endParaRPr lang="en-US" sz="850" dirty="0"/>
          </a:p>
        </p:txBody>
      </p:sp>
      <p:sp>
        <p:nvSpPr>
          <p:cNvPr id="9" name="Shape 7"/>
          <p:cNvSpPr/>
          <p:nvPr/>
        </p:nvSpPr>
        <p:spPr>
          <a:xfrm>
            <a:off x="7337346" y="2560677"/>
            <a:ext cx="6810375" cy="1751290"/>
          </a:xfrm>
          <a:prstGeom prst="roundRect">
            <a:avLst>
              <a:gd name="adj" fmla="val 2688"/>
            </a:avLst>
          </a:prstGeom>
          <a:solidFill>
            <a:srgbClr val="1F1F26"/>
          </a:solidFill>
          <a:ln w="15240">
            <a:solidFill>
              <a:srgbClr val="2B6A86"/>
            </a:solidFill>
            <a:prstDash val="solid"/>
          </a:ln>
        </p:spPr>
        <p:txBody>
          <a:bodyPr/>
          <a:lstStyle/>
          <a:p>
            <a:endParaRPr lang="en-US"/>
          </a:p>
        </p:txBody>
      </p:sp>
      <p:sp>
        <p:nvSpPr>
          <p:cNvPr id="10" name="Shape 8"/>
          <p:cNvSpPr/>
          <p:nvPr/>
        </p:nvSpPr>
        <p:spPr>
          <a:xfrm>
            <a:off x="7352586" y="2575917"/>
            <a:ext cx="6779895" cy="336113"/>
          </a:xfrm>
          <a:prstGeom prst="roundRect">
            <a:avLst>
              <a:gd name="adj" fmla="val 8563"/>
            </a:avLst>
          </a:prstGeom>
          <a:solidFill>
            <a:srgbClr val="12516D"/>
          </a:solidFill>
          <a:ln/>
        </p:spPr>
        <p:txBody>
          <a:bodyPr/>
          <a:lstStyle/>
          <a:p>
            <a:endParaRPr lang="en-US"/>
          </a:p>
        </p:txBody>
      </p:sp>
      <p:sp>
        <p:nvSpPr>
          <p:cNvPr id="11" name="Text 9"/>
          <p:cNvSpPr/>
          <p:nvPr/>
        </p:nvSpPr>
        <p:spPr>
          <a:xfrm>
            <a:off x="10658475" y="2635091"/>
            <a:ext cx="167997" cy="210026"/>
          </a:xfrm>
          <a:prstGeom prst="rect">
            <a:avLst/>
          </a:prstGeom>
          <a:noFill/>
          <a:ln/>
        </p:spPr>
        <p:txBody>
          <a:bodyPr wrap="none" lIns="0" tIns="0" rIns="0" bIns="0" rtlCol="0" anchor="t"/>
          <a:lstStyle/>
          <a:p>
            <a:pPr marL="0" indent="0" algn="l">
              <a:lnSpc>
                <a:spcPts val="1300"/>
              </a:lnSpc>
              <a:buNone/>
            </a:pPr>
            <a:r>
              <a:rPr lang="en-US" sz="1300" b="1" dirty="0">
                <a:solidFill>
                  <a:srgbClr val="EBECEF"/>
                </a:solidFill>
                <a:latin typeface="Inter Bold" pitchFamily="34" charset="0"/>
                <a:ea typeface="Inter Bold" pitchFamily="34" charset="-122"/>
                <a:cs typeface="Inter Bold" pitchFamily="34" charset="-120"/>
              </a:rPr>
              <a:t>2</a:t>
            </a:r>
            <a:endParaRPr lang="en-US" sz="1300" dirty="0"/>
          </a:p>
        </p:txBody>
      </p:sp>
      <p:sp>
        <p:nvSpPr>
          <p:cNvPr id="12" name="Text 10"/>
          <p:cNvSpPr/>
          <p:nvPr/>
        </p:nvSpPr>
        <p:spPr>
          <a:xfrm>
            <a:off x="7464623" y="2956322"/>
            <a:ext cx="1757124" cy="175141"/>
          </a:xfrm>
          <a:prstGeom prst="rect">
            <a:avLst/>
          </a:prstGeom>
          <a:noFill/>
          <a:ln/>
        </p:spPr>
        <p:txBody>
          <a:bodyPr wrap="none" lIns="0" tIns="0" rIns="0" bIns="0" rtlCol="0" anchor="t"/>
          <a:lstStyle/>
          <a:p>
            <a:pPr marL="0" indent="0" algn="l">
              <a:lnSpc>
                <a:spcPts val="1350"/>
              </a:lnSpc>
              <a:buNone/>
            </a:pPr>
            <a:r>
              <a:rPr lang="en-US" sz="1100" b="1" dirty="0">
                <a:solidFill>
                  <a:srgbClr val="EBECEF"/>
                </a:solidFill>
                <a:latin typeface="Inter Bold" pitchFamily="34" charset="0"/>
                <a:ea typeface="Inter Bold" pitchFamily="34" charset="-122"/>
                <a:cs typeface="Inter Bold" pitchFamily="34" charset="-120"/>
              </a:rPr>
              <a:t>Crash Reduction Analysis</a:t>
            </a:r>
            <a:endParaRPr lang="en-US" sz="1100" dirty="0"/>
          </a:p>
        </p:txBody>
      </p:sp>
      <p:sp>
        <p:nvSpPr>
          <p:cNvPr id="13" name="Text 11"/>
          <p:cNvSpPr/>
          <p:nvPr/>
        </p:nvSpPr>
        <p:spPr>
          <a:xfrm>
            <a:off x="7464623" y="3158014"/>
            <a:ext cx="6555819" cy="500063"/>
          </a:xfrm>
          <a:prstGeom prst="rect">
            <a:avLst/>
          </a:prstGeom>
          <a:noFill/>
          <a:ln/>
        </p:spPr>
        <p:txBody>
          <a:bodyPr wrap="square" lIns="0" tIns="0" rIns="0" bIns="0" rtlCol="0" anchor="t"/>
          <a:lstStyle/>
          <a:p>
            <a:pPr marL="0" indent="0" algn="l">
              <a:lnSpc>
                <a:spcPts val="950"/>
              </a:lnSpc>
              <a:buNone/>
            </a:pPr>
            <a:r>
              <a:rPr lang="en-US" sz="850" dirty="0">
                <a:solidFill>
                  <a:srgbClr val="EBECEF"/>
                </a:solidFill>
                <a:latin typeface="Inter" pitchFamily="34" charset="0"/>
                <a:ea typeface="Inter" pitchFamily="34" charset="-122"/>
                <a:cs typeface="Inter" pitchFamily="34" charset="-120"/>
              </a:rPr>
              <a:t>Analyzing frequency and severity of collisions with appropriate statistical significance testing over 24-36 month periods remains the gold standard for demonstrating safety benefits. However, crash analysis faces methodological challenges including relatively small sample sizes in many locations, the influence of regression to the mean, and the difficulty of isolating enforcement effects from concurrent safety interventions.</a:t>
            </a:r>
            <a:endParaRPr lang="en-US" sz="850" dirty="0"/>
          </a:p>
        </p:txBody>
      </p:sp>
      <p:sp>
        <p:nvSpPr>
          <p:cNvPr id="14" name="Text 12"/>
          <p:cNvSpPr/>
          <p:nvPr/>
        </p:nvSpPr>
        <p:spPr>
          <a:xfrm>
            <a:off x="7464623" y="3684627"/>
            <a:ext cx="6555819" cy="500063"/>
          </a:xfrm>
          <a:prstGeom prst="rect">
            <a:avLst/>
          </a:prstGeom>
          <a:noFill/>
          <a:ln/>
        </p:spPr>
        <p:txBody>
          <a:bodyPr wrap="square" lIns="0" tIns="0" rIns="0" bIns="0" rtlCol="0" anchor="t"/>
          <a:lstStyle/>
          <a:p>
            <a:pPr marL="0" indent="0" algn="l">
              <a:lnSpc>
                <a:spcPts val="950"/>
              </a:lnSpc>
              <a:buNone/>
            </a:pPr>
            <a:r>
              <a:rPr lang="en-US" sz="850" dirty="0">
                <a:solidFill>
                  <a:srgbClr val="EBECEF"/>
                </a:solidFill>
                <a:latin typeface="Inter" pitchFamily="34" charset="0"/>
                <a:ea typeface="Inter" pitchFamily="34" charset="-122"/>
                <a:cs typeface="Inter" pitchFamily="34" charset="-120"/>
              </a:rPr>
              <a:t>Best practices include employing comparison sites with similar characteristics but no enforcement, conducting Empirical Bayes before-after studies to account for regression effects, analyzing crash severity distributions to capture injury reduction benefits, and extending evaluation periods sufficiently to capture statistically meaningful crash reductions in moderate-volume locations.</a:t>
            </a:r>
            <a:endParaRPr lang="en-US" sz="850" dirty="0"/>
          </a:p>
        </p:txBody>
      </p:sp>
      <p:sp>
        <p:nvSpPr>
          <p:cNvPr id="15" name="Shape 13"/>
          <p:cNvSpPr/>
          <p:nvPr/>
        </p:nvSpPr>
        <p:spPr>
          <a:xfrm>
            <a:off x="482679" y="4356259"/>
            <a:ext cx="6810375" cy="1751290"/>
          </a:xfrm>
          <a:prstGeom prst="roundRect">
            <a:avLst>
              <a:gd name="adj" fmla="val 2688"/>
            </a:avLst>
          </a:prstGeom>
          <a:solidFill>
            <a:srgbClr val="1F1F26"/>
          </a:solidFill>
          <a:ln w="15240">
            <a:solidFill>
              <a:srgbClr val="2B6A86"/>
            </a:solidFill>
            <a:prstDash val="solid"/>
          </a:ln>
        </p:spPr>
        <p:txBody>
          <a:bodyPr/>
          <a:lstStyle/>
          <a:p>
            <a:endParaRPr lang="en-US"/>
          </a:p>
        </p:txBody>
      </p:sp>
      <p:sp>
        <p:nvSpPr>
          <p:cNvPr id="16" name="Shape 14"/>
          <p:cNvSpPr/>
          <p:nvPr/>
        </p:nvSpPr>
        <p:spPr>
          <a:xfrm>
            <a:off x="497919" y="4371499"/>
            <a:ext cx="6779895" cy="336113"/>
          </a:xfrm>
          <a:prstGeom prst="roundRect">
            <a:avLst>
              <a:gd name="adj" fmla="val 8563"/>
            </a:avLst>
          </a:prstGeom>
          <a:solidFill>
            <a:srgbClr val="12516D"/>
          </a:solidFill>
          <a:ln/>
        </p:spPr>
        <p:txBody>
          <a:bodyPr/>
          <a:lstStyle/>
          <a:p>
            <a:endParaRPr lang="en-US"/>
          </a:p>
        </p:txBody>
      </p:sp>
      <p:sp>
        <p:nvSpPr>
          <p:cNvPr id="17" name="Text 15"/>
          <p:cNvSpPr/>
          <p:nvPr/>
        </p:nvSpPr>
        <p:spPr>
          <a:xfrm>
            <a:off x="3803809" y="4430673"/>
            <a:ext cx="167997" cy="210026"/>
          </a:xfrm>
          <a:prstGeom prst="rect">
            <a:avLst/>
          </a:prstGeom>
          <a:noFill/>
          <a:ln/>
        </p:spPr>
        <p:txBody>
          <a:bodyPr wrap="none" lIns="0" tIns="0" rIns="0" bIns="0" rtlCol="0" anchor="t"/>
          <a:lstStyle/>
          <a:p>
            <a:pPr marL="0" indent="0" algn="l">
              <a:lnSpc>
                <a:spcPts val="1300"/>
              </a:lnSpc>
              <a:buNone/>
            </a:pPr>
            <a:r>
              <a:rPr lang="en-US" sz="1300" b="1" dirty="0">
                <a:solidFill>
                  <a:srgbClr val="EBECEF"/>
                </a:solidFill>
                <a:latin typeface="Inter Bold" pitchFamily="34" charset="0"/>
                <a:ea typeface="Inter Bold" pitchFamily="34" charset="-122"/>
                <a:cs typeface="Inter Bold" pitchFamily="34" charset="-120"/>
              </a:rPr>
              <a:t>3</a:t>
            </a:r>
            <a:endParaRPr lang="en-US" sz="1300" dirty="0"/>
          </a:p>
        </p:txBody>
      </p:sp>
      <p:sp>
        <p:nvSpPr>
          <p:cNvPr id="18" name="Text 16"/>
          <p:cNvSpPr/>
          <p:nvPr/>
        </p:nvSpPr>
        <p:spPr>
          <a:xfrm>
            <a:off x="609957" y="4751903"/>
            <a:ext cx="2083356" cy="175141"/>
          </a:xfrm>
          <a:prstGeom prst="rect">
            <a:avLst/>
          </a:prstGeom>
          <a:noFill/>
          <a:ln/>
        </p:spPr>
        <p:txBody>
          <a:bodyPr wrap="none" lIns="0" tIns="0" rIns="0" bIns="0" rtlCol="0" anchor="t"/>
          <a:lstStyle/>
          <a:p>
            <a:pPr marL="0" indent="0" algn="l">
              <a:lnSpc>
                <a:spcPts val="1350"/>
              </a:lnSpc>
              <a:buNone/>
            </a:pPr>
            <a:r>
              <a:rPr lang="en-US" sz="1100" b="1" dirty="0">
                <a:solidFill>
                  <a:srgbClr val="EBECEF"/>
                </a:solidFill>
                <a:latin typeface="Inter Bold" pitchFamily="34" charset="0"/>
                <a:ea typeface="Inter Bold" pitchFamily="34" charset="-122"/>
                <a:cs typeface="Inter Bold" pitchFamily="34" charset="-120"/>
              </a:rPr>
              <a:t>Public Perception Assessment</a:t>
            </a:r>
            <a:endParaRPr lang="en-US" sz="1100" dirty="0"/>
          </a:p>
        </p:txBody>
      </p:sp>
      <p:sp>
        <p:nvSpPr>
          <p:cNvPr id="19" name="Text 17"/>
          <p:cNvSpPr/>
          <p:nvPr/>
        </p:nvSpPr>
        <p:spPr>
          <a:xfrm>
            <a:off x="609957" y="4953595"/>
            <a:ext cx="6555819" cy="375047"/>
          </a:xfrm>
          <a:prstGeom prst="rect">
            <a:avLst/>
          </a:prstGeom>
          <a:noFill/>
          <a:ln/>
        </p:spPr>
        <p:txBody>
          <a:bodyPr wrap="square" lIns="0" tIns="0" rIns="0" bIns="0" rtlCol="0" anchor="t"/>
          <a:lstStyle/>
          <a:p>
            <a:pPr marL="0" indent="0" algn="l">
              <a:lnSpc>
                <a:spcPts val="950"/>
              </a:lnSpc>
              <a:buNone/>
            </a:pPr>
            <a:r>
              <a:rPr lang="en-US" sz="850" dirty="0">
                <a:solidFill>
                  <a:srgbClr val="EBECEF"/>
                </a:solidFill>
                <a:latin typeface="Inter" pitchFamily="34" charset="0"/>
                <a:ea typeface="Inter" pitchFamily="34" charset="-122"/>
                <a:cs typeface="Inter" pitchFamily="34" charset="-120"/>
              </a:rPr>
              <a:t>Structured surveys measuring community awareness, acceptance, and self-reported behavioral changes resulting from enforcement presence provide essential insights into program sustainability and political viability. Public support correlates strongly with perceived fairness, transparency, and genuine safety motivation rather than revenue generation.</a:t>
            </a:r>
            <a:endParaRPr lang="en-US" sz="850" dirty="0"/>
          </a:p>
        </p:txBody>
      </p:sp>
      <p:sp>
        <p:nvSpPr>
          <p:cNvPr id="20" name="Text 18"/>
          <p:cNvSpPr/>
          <p:nvPr/>
        </p:nvSpPr>
        <p:spPr>
          <a:xfrm>
            <a:off x="609957" y="5355193"/>
            <a:ext cx="6555819" cy="500063"/>
          </a:xfrm>
          <a:prstGeom prst="rect">
            <a:avLst/>
          </a:prstGeom>
          <a:noFill/>
          <a:ln/>
        </p:spPr>
        <p:txBody>
          <a:bodyPr wrap="square" lIns="0" tIns="0" rIns="0" bIns="0" rtlCol="0" anchor="t"/>
          <a:lstStyle/>
          <a:p>
            <a:pPr marL="0" indent="0" algn="l">
              <a:lnSpc>
                <a:spcPts val="950"/>
              </a:lnSpc>
              <a:buNone/>
            </a:pPr>
            <a:r>
              <a:rPr lang="en-US" sz="850" dirty="0">
                <a:solidFill>
                  <a:srgbClr val="EBECEF"/>
                </a:solidFill>
                <a:latin typeface="Inter" pitchFamily="34" charset="0"/>
                <a:ea typeface="Inter" pitchFamily="34" charset="-122"/>
                <a:cs typeface="Inter" pitchFamily="34" charset="-120"/>
              </a:rPr>
              <a:t>Effective perception studies track awareness of enforcement presence, understanding of safety rationale, beliefs about fairness and accuracy, self-reported behavior modification, and overall program support across demographic groups. Longitudinal tracking reveals how perceptions evolve as programs mature and whether negative initial reactions moderate with sustained positive safety outcomes.</a:t>
            </a:r>
            <a:endParaRPr lang="en-US" sz="850" dirty="0"/>
          </a:p>
        </p:txBody>
      </p:sp>
      <p:sp>
        <p:nvSpPr>
          <p:cNvPr id="21" name="Shape 19"/>
          <p:cNvSpPr/>
          <p:nvPr/>
        </p:nvSpPr>
        <p:spPr>
          <a:xfrm>
            <a:off x="7337346" y="4356259"/>
            <a:ext cx="6810375" cy="1751290"/>
          </a:xfrm>
          <a:prstGeom prst="roundRect">
            <a:avLst>
              <a:gd name="adj" fmla="val 2688"/>
            </a:avLst>
          </a:prstGeom>
          <a:solidFill>
            <a:srgbClr val="1F1F26"/>
          </a:solidFill>
          <a:ln w="15240">
            <a:solidFill>
              <a:srgbClr val="2B6A86"/>
            </a:solidFill>
            <a:prstDash val="solid"/>
          </a:ln>
        </p:spPr>
        <p:txBody>
          <a:bodyPr/>
          <a:lstStyle/>
          <a:p>
            <a:endParaRPr lang="en-US"/>
          </a:p>
        </p:txBody>
      </p:sp>
      <p:sp>
        <p:nvSpPr>
          <p:cNvPr id="22" name="Shape 20"/>
          <p:cNvSpPr/>
          <p:nvPr/>
        </p:nvSpPr>
        <p:spPr>
          <a:xfrm>
            <a:off x="7352586" y="4371499"/>
            <a:ext cx="6779895" cy="336113"/>
          </a:xfrm>
          <a:prstGeom prst="roundRect">
            <a:avLst>
              <a:gd name="adj" fmla="val 8563"/>
            </a:avLst>
          </a:prstGeom>
          <a:solidFill>
            <a:srgbClr val="12516D"/>
          </a:solidFill>
          <a:ln/>
        </p:spPr>
        <p:txBody>
          <a:bodyPr/>
          <a:lstStyle/>
          <a:p>
            <a:endParaRPr lang="en-US"/>
          </a:p>
        </p:txBody>
      </p:sp>
      <p:sp>
        <p:nvSpPr>
          <p:cNvPr id="23" name="Text 21"/>
          <p:cNvSpPr/>
          <p:nvPr/>
        </p:nvSpPr>
        <p:spPr>
          <a:xfrm>
            <a:off x="10658475" y="4430673"/>
            <a:ext cx="167997" cy="210026"/>
          </a:xfrm>
          <a:prstGeom prst="rect">
            <a:avLst/>
          </a:prstGeom>
          <a:noFill/>
          <a:ln/>
        </p:spPr>
        <p:txBody>
          <a:bodyPr wrap="none" lIns="0" tIns="0" rIns="0" bIns="0" rtlCol="0" anchor="t"/>
          <a:lstStyle/>
          <a:p>
            <a:pPr marL="0" indent="0" algn="l">
              <a:lnSpc>
                <a:spcPts val="1300"/>
              </a:lnSpc>
              <a:buNone/>
            </a:pPr>
            <a:r>
              <a:rPr lang="en-US" sz="1300" b="1" dirty="0">
                <a:solidFill>
                  <a:srgbClr val="EBECEF"/>
                </a:solidFill>
                <a:latin typeface="Inter Bold" pitchFamily="34" charset="0"/>
                <a:ea typeface="Inter Bold" pitchFamily="34" charset="-122"/>
                <a:cs typeface="Inter Bold" pitchFamily="34" charset="-120"/>
              </a:rPr>
              <a:t>4</a:t>
            </a:r>
            <a:endParaRPr lang="en-US" sz="1300" dirty="0"/>
          </a:p>
        </p:txBody>
      </p:sp>
      <p:sp>
        <p:nvSpPr>
          <p:cNvPr id="24" name="Text 22"/>
          <p:cNvSpPr/>
          <p:nvPr/>
        </p:nvSpPr>
        <p:spPr>
          <a:xfrm>
            <a:off x="7464623" y="4751903"/>
            <a:ext cx="1930122" cy="175141"/>
          </a:xfrm>
          <a:prstGeom prst="rect">
            <a:avLst/>
          </a:prstGeom>
          <a:noFill/>
          <a:ln/>
        </p:spPr>
        <p:txBody>
          <a:bodyPr wrap="none" lIns="0" tIns="0" rIns="0" bIns="0" rtlCol="0" anchor="t"/>
          <a:lstStyle/>
          <a:p>
            <a:pPr marL="0" indent="0" algn="l">
              <a:lnSpc>
                <a:spcPts val="1350"/>
              </a:lnSpc>
              <a:buNone/>
            </a:pPr>
            <a:r>
              <a:rPr lang="en-US" sz="1100" b="1" dirty="0">
                <a:solidFill>
                  <a:srgbClr val="EBECEF"/>
                </a:solidFill>
                <a:latin typeface="Inter Bold" pitchFamily="34" charset="0"/>
                <a:ea typeface="Inter Bold" pitchFamily="34" charset="-122"/>
                <a:cs typeface="Inter Bold" pitchFamily="34" charset="-120"/>
              </a:rPr>
              <a:t>Economic Impact Evaluation</a:t>
            </a:r>
            <a:endParaRPr lang="en-US" sz="1100" dirty="0"/>
          </a:p>
        </p:txBody>
      </p:sp>
      <p:sp>
        <p:nvSpPr>
          <p:cNvPr id="25" name="Text 23"/>
          <p:cNvSpPr/>
          <p:nvPr/>
        </p:nvSpPr>
        <p:spPr>
          <a:xfrm>
            <a:off x="7464623" y="4953595"/>
            <a:ext cx="6555819" cy="500063"/>
          </a:xfrm>
          <a:prstGeom prst="rect">
            <a:avLst/>
          </a:prstGeom>
          <a:noFill/>
          <a:ln/>
        </p:spPr>
        <p:txBody>
          <a:bodyPr wrap="square" lIns="0" tIns="0" rIns="0" bIns="0" rtlCol="0" anchor="t"/>
          <a:lstStyle/>
          <a:p>
            <a:pPr marL="0" indent="0" algn="l">
              <a:lnSpc>
                <a:spcPts val="950"/>
              </a:lnSpc>
              <a:buNone/>
            </a:pPr>
            <a:r>
              <a:rPr lang="en-US" sz="850" dirty="0">
                <a:solidFill>
                  <a:srgbClr val="EBECEF"/>
                </a:solidFill>
                <a:latin typeface="Inter" pitchFamily="34" charset="0"/>
                <a:ea typeface="Inter" pitchFamily="34" charset="-122"/>
                <a:cs typeface="Inter" pitchFamily="34" charset="-120"/>
              </a:rPr>
              <a:t>Comprehensive cost-benefit analysis includes infrastructure savings from reduced crash damage, healthcare costs avoided through injury prevention, productivity improvements from reduced congestion and travel time reliability, and environmental benefits from smoother traffic flow. Economic analysis provides compelling justification for continued investment and helps agencies optimize resource allocation.</a:t>
            </a:r>
            <a:endParaRPr lang="en-US" sz="850" dirty="0"/>
          </a:p>
        </p:txBody>
      </p:sp>
      <p:sp>
        <p:nvSpPr>
          <p:cNvPr id="26" name="Text 24"/>
          <p:cNvSpPr/>
          <p:nvPr/>
        </p:nvSpPr>
        <p:spPr>
          <a:xfrm>
            <a:off x="7464623" y="5480209"/>
            <a:ext cx="6555819" cy="500063"/>
          </a:xfrm>
          <a:prstGeom prst="rect">
            <a:avLst/>
          </a:prstGeom>
          <a:noFill/>
          <a:ln/>
        </p:spPr>
        <p:txBody>
          <a:bodyPr wrap="square" lIns="0" tIns="0" rIns="0" bIns="0" rtlCol="0" anchor="t"/>
          <a:lstStyle/>
          <a:p>
            <a:pPr marL="0" indent="0" algn="l">
              <a:lnSpc>
                <a:spcPts val="950"/>
              </a:lnSpc>
              <a:buNone/>
            </a:pPr>
            <a:r>
              <a:rPr lang="en-US" sz="850" dirty="0">
                <a:solidFill>
                  <a:srgbClr val="EBECEF"/>
                </a:solidFill>
                <a:latin typeface="Inter" pitchFamily="34" charset="0"/>
                <a:ea typeface="Inter" pitchFamily="34" charset="-122"/>
                <a:cs typeface="Inter" pitchFamily="34" charset="-120"/>
              </a:rPr>
              <a:t>Methodologically rigorous economic evaluation requires establishing appropriate monetary values for crash prevention across severity categories, accounting for full lifecycle costs including technology procurement, installation, operation, and maintenance, and conducting sensitivity analysis to test conclusions across different assumption sets. Broader economic impacts may include property value effects and commercial activity changes in enforcement corridors.</a:t>
            </a:r>
            <a:endParaRPr lang="en-US" sz="850" dirty="0"/>
          </a:p>
        </p:txBody>
      </p:sp>
      <p:pic>
        <p:nvPicPr>
          <p:cNvPr id="27" name="Image 0" descr="preencoded.png"/>
          <p:cNvPicPr>
            <a:picLocks noChangeAspect="1"/>
          </p:cNvPicPr>
          <p:nvPr/>
        </p:nvPicPr>
        <p:blipFill>
          <a:blip r:embed="rId3"/>
          <a:stretch>
            <a:fillRect/>
          </a:stretch>
        </p:blipFill>
        <p:spPr>
          <a:xfrm>
            <a:off x="14012704" y="172403"/>
            <a:ext cx="445294" cy="603409"/>
          </a:xfrm>
          <a:prstGeom prst="rect">
            <a:avLst/>
          </a:prstGeom>
        </p:spPr>
      </p:pic>
      <p:sp>
        <p:nvSpPr>
          <p:cNvPr id="28" name="Text 25"/>
          <p:cNvSpPr/>
          <p:nvPr/>
        </p:nvSpPr>
        <p:spPr>
          <a:xfrm>
            <a:off x="13761720" y="7688104"/>
            <a:ext cx="696277" cy="134660"/>
          </a:xfrm>
          <a:prstGeom prst="rect">
            <a:avLst/>
          </a:prstGeom>
          <a:noFill/>
          <a:ln/>
        </p:spPr>
        <p:txBody>
          <a:bodyPr wrap="none" lIns="0" tIns="0" rIns="0" bIns="0" rtlCol="0" anchor="t"/>
          <a:lstStyle/>
          <a:p>
            <a:pPr marL="0" indent="0" algn="r">
              <a:lnSpc>
                <a:spcPts val="1050"/>
              </a:lnSpc>
              <a:buNone/>
            </a:pPr>
            <a:r>
              <a:rPr lang="en-US" sz="950" dirty="0">
                <a:solidFill>
                  <a:srgbClr val="EBECEF"/>
                </a:solidFill>
                <a:latin typeface="Inter" pitchFamily="34" charset="0"/>
                <a:ea typeface="Inter" pitchFamily="34" charset="-122"/>
                <a:cs typeface="Inter" pitchFamily="34" charset="-120"/>
              </a:rPr>
              <a:t>15</a:t>
            </a:r>
            <a:endParaRPr lang="en-US" sz="9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93790" y="2038350"/>
            <a:ext cx="13042821" cy="1771888"/>
          </a:xfrm>
          <a:prstGeom prst="rect">
            <a:avLst/>
          </a:prstGeom>
          <a:noFill/>
          <a:ln/>
        </p:spPr>
        <p:txBody>
          <a:bodyPr wrap="square" lIns="0" tIns="0" rIns="0" bIns="0" rtlCol="0" anchor="t"/>
          <a:lstStyle/>
          <a:p>
            <a:pPr marL="0" indent="0" algn="l">
              <a:lnSpc>
                <a:spcPts val="6950"/>
              </a:lnSpc>
              <a:buNone/>
            </a:pPr>
            <a:r>
              <a:rPr lang="en-US" sz="5550" b="1" dirty="0">
                <a:solidFill>
                  <a:srgbClr val="FFFFFF"/>
                </a:solidFill>
                <a:latin typeface="Inter Bold" pitchFamily="34" charset="0"/>
                <a:ea typeface="Inter Bold" pitchFamily="34" charset="-122"/>
                <a:cs typeface="Inter Bold" pitchFamily="34" charset="-120"/>
              </a:rPr>
              <a:t>Advanced Analytics for Automated Enforcement</a:t>
            </a:r>
            <a:endParaRPr lang="en-US" sz="5550" dirty="0"/>
          </a:p>
        </p:txBody>
      </p:sp>
      <p:sp>
        <p:nvSpPr>
          <p:cNvPr id="3" name="Text 1"/>
          <p:cNvSpPr/>
          <p:nvPr/>
        </p:nvSpPr>
        <p:spPr>
          <a:xfrm>
            <a:off x="793790" y="4377214"/>
            <a:ext cx="13042821" cy="1814036"/>
          </a:xfrm>
          <a:prstGeom prst="rect">
            <a:avLst/>
          </a:prstGeom>
          <a:noFill/>
          <a:ln/>
        </p:spPr>
        <p:txBody>
          <a:bodyPr wrap="square" lIns="0" tIns="0" rIns="0" bIns="0" rtlCol="0" anchor="t"/>
          <a:lstStyle/>
          <a:p>
            <a:pPr marL="0" indent="0" algn="l">
              <a:lnSpc>
                <a:spcPts val="3550"/>
              </a:lnSpc>
              <a:buNone/>
            </a:pPr>
            <a:r>
              <a:rPr lang="en-US" sz="2200" dirty="0">
                <a:solidFill>
                  <a:srgbClr val="EBECEF"/>
                </a:solidFill>
                <a:latin typeface="Inter" pitchFamily="34" charset="0"/>
                <a:ea typeface="Inter" pitchFamily="34" charset="-122"/>
                <a:cs typeface="Inter" pitchFamily="34" charset="-120"/>
              </a:rPr>
              <a:t>Modern automated enforcement systems generate vast quantities of data that, when properly analyzed, can drive continuous performance optimization, reveal emerging safety challenges, and enable predictive deployment strategies that maximize safety benefits while minimizing operational costs.</a:t>
            </a:r>
            <a:endParaRPr lang="en-US" sz="2200" dirty="0"/>
          </a:p>
        </p:txBody>
      </p:sp>
      <p:pic>
        <p:nvPicPr>
          <p:cNvPr id="4" name="Image 0" descr="preencoded.png"/>
          <p:cNvPicPr>
            <a:picLocks noChangeAspect="1"/>
          </p:cNvPicPr>
          <p:nvPr/>
        </p:nvPicPr>
        <p:blipFill>
          <a:blip r:embed="rId3"/>
          <a:stretch>
            <a:fillRect/>
          </a:stretch>
        </p:blipFill>
        <p:spPr>
          <a:xfrm>
            <a:off x="13614678" y="283488"/>
            <a:ext cx="732234" cy="992267"/>
          </a:xfrm>
          <a:prstGeom prst="rect">
            <a:avLst/>
          </a:prstGeom>
        </p:spPr>
      </p:pic>
      <p:sp>
        <p:nvSpPr>
          <p:cNvPr id="5" name="Text 2"/>
          <p:cNvSpPr/>
          <p:nvPr/>
        </p:nvSpPr>
        <p:spPr>
          <a:xfrm>
            <a:off x="13528119" y="7291149"/>
            <a:ext cx="818793" cy="317540"/>
          </a:xfrm>
          <a:prstGeom prst="rect">
            <a:avLst/>
          </a:prstGeom>
          <a:noFill/>
          <a:ln/>
        </p:spPr>
        <p:txBody>
          <a:bodyPr wrap="none" lIns="0" tIns="0" rIns="0" bIns="0" rtlCol="0" anchor="t"/>
          <a:lstStyle/>
          <a:p>
            <a:pPr marL="0" indent="0" algn="r">
              <a:lnSpc>
                <a:spcPts val="2500"/>
              </a:lnSpc>
              <a:buNone/>
            </a:pPr>
            <a:r>
              <a:rPr lang="en-US" sz="1550" dirty="0">
                <a:solidFill>
                  <a:srgbClr val="EBECEF"/>
                </a:solidFill>
                <a:latin typeface="Inter" pitchFamily="34" charset="0"/>
                <a:ea typeface="Inter" pitchFamily="34" charset="-122"/>
                <a:cs typeface="Inter" pitchFamily="34" charset="-120"/>
              </a:rPr>
              <a:t>16</a:t>
            </a:r>
            <a:endParaRPr lang="en-US" sz="15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4" name="Text 2"/>
          <p:cNvSpPr/>
          <p:nvPr/>
        </p:nvSpPr>
        <p:spPr>
          <a:xfrm>
            <a:off x="654010" y="2034302"/>
            <a:ext cx="7782520" cy="474464"/>
          </a:xfrm>
          <a:prstGeom prst="rect">
            <a:avLst/>
          </a:prstGeom>
          <a:noFill/>
          <a:ln/>
        </p:spPr>
        <p:txBody>
          <a:bodyPr wrap="none" lIns="0" tIns="0" rIns="0" bIns="0" rtlCol="0" anchor="t"/>
          <a:lstStyle/>
          <a:p>
            <a:pPr marL="0" indent="0" algn="l">
              <a:lnSpc>
                <a:spcPts val="3700"/>
              </a:lnSpc>
              <a:buNone/>
            </a:pPr>
            <a:r>
              <a:rPr lang="en-US" sz="2950" b="1" dirty="0">
                <a:solidFill>
                  <a:srgbClr val="FFFFFF"/>
                </a:solidFill>
                <a:latin typeface="Inter Bold" pitchFamily="34" charset="0"/>
                <a:ea typeface="Inter Bold" pitchFamily="34" charset="-122"/>
                <a:cs typeface="Inter Bold" pitchFamily="34" charset="-120"/>
              </a:rPr>
              <a:t>Defining Advanced Analytics Frameworks</a:t>
            </a:r>
            <a:endParaRPr lang="en-US" sz="2950" dirty="0"/>
          </a:p>
        </p:txBody>
      </p:sp>
      <p:sp>
        <p:nvSpPr>
          <p:cNvPr id="5" name="Text 3"/>
          <p:cNvSpPr/>
          <p:nvPr/>
        </p:nvSpPr>
        <p:spPr>
          <a:xfrm>
            <a:off x="654010" y="2711887"/>
            <a:ext cx="2646878" cy="284678"/>
          </a:xfrm>
          <a:prstGeom prst="rect">
            <a:avLst/>
          </a:prstGeom>
          <a:noFill/>
          <a:ln/>
        </p:spPr>
        <p:txBody>
          <a:bodyPr wrap="none" lIns="0" tIns="0" rIns="0" bIns="0" rtlCol="0" anchor="t"/>
          <a:lstStyle/>
          <a:p>
            <a:pPr marL="0" indent="0" algn="l">
              <a:lnSpc>
                <a:spcPts val="2200"/>
              </a:lnSpc>
              <a:buNone/>
            </a:pPr>
            <a:r>
              <a:rPr lang="en-US" sz="1750" b="1" dirty="0">
                <a:solidFill>
                  <a:srgbClr val="FFFFFF"/>
                </a:solidFill>
                <a:latin typeface="Inter Bold" pitchFamily="34" charset="0"/>
                <a:ea typeface="Inter Bold" pitchFamily="34" charset="-122"/>
                <a:cs typeface="Inter Bold" pitchFamily="34" charset="-120"/>
              </a:rPr>
              <a:t>Beyond Basic Reporting</a:t>
            </a:r>
            <a:endParaRPr lang="en-US" sz="1750" dirty="0"/>
          </a:p>
        </p:txBody>
      </p:sp>
      <p:sp>
        <p:nvSpPr>
          <p:cNvPr id="6" name="Text 4"/>
          <p:cNvSpPr/>
          <p:nvPr/>
        </p:nvSpPr>
        <p:spPr>
          <a:xfrm>
            <a:off x="654010" y="3077766"/>
            <a:ext cx="7845266" cy="932259"/>
          </a:xfrm>
          <a:prstGeom prst="rect">
            <a:avLst/>
          </a:prstGeom>
          <a:noFill/>
          <a:ln/>
        </p:spPr>
        <p:txBody>
          <a:bodyPr wrap="square" lIns="0" tIns="0" rIns="0" bIns="0" rtlCol="0" anchor="t"/>
          <a:lstStyle/>
          <a:p>
            <a:pPr marL="0" indent="0" algn="l">
              <a:lnSpc>
                <a:spcPts val="1450"/>
              </a:lnSpc>
              <a:buNone/>
            </a:pPr>
            <a:r>
              <a:rPr lang="en-US" sz="1150" dirty="0">
                <a:solidFill>
                  <a:srgbClr val="EBECEF"/>
                </a:solidFill>
                <a:latin typeface="Inter" pitchFamily="34" charset="0"/>
                <a:ea typeface="Inter" pitchFamily="34" charset="-122"/>
                <a:cs typeface="Inter" pitchFamily="34" charset="-120"/>
              </a:rPr>
              <a:t>While traditional enforcement programs rely on simple citation counts and basic compliance statistics, advanced analytics unlock far deeper insights into driver behavior patterns, enforcement effectiveness variations, and system optimization opportunities. The research initiative will define analytical frameworks that transform raw enforcement data into actionable intelligence for program management and strategic decision-making.</a:t>
            </a:r>
            <a:endParaRPr lang="en-US" sz="1150" dirty="0"/>
          </a:p>
        </p:txBody>
      </p:sp>
      <p:sp>
        <p:nvSpPr>
          <p:cNvPr id="7" name="Text 5"/>
          <p:cNvSpPr/>
          <p:nvPr/>
        </p:nvSpPr>
        <p:spPr>
          <a:xfrm>
            <a:off x="654010" y="4083129"/>
            <a:ext cx="7845266" cy="932259"/>
          </a:xfrm>
          <a:prstGeom prst="rect">
            <a:avLst/>
          </a:prstGeom>
          <a:noFill/>
          <a:ln/>
        </p:spPr>
        <p:txBody>
          <a:bodyPr wrap="square" lIns="0" tIns="0" rIns="0" bIns="0" rtlCol="0" anchor="t"/>
          <a:lstStyle/>
          <a:p>
            <a:pPr marL="0" indent="0" algn="l">
              <a:lnSpc>
                <a:spcPts val="1450"/>
              </a:lnSpc>
              <a:buNone/>
            </a:pPr>
            <a:r>
              <a:rPr lang="en-US" sz="1150" dirty="0">
                <a:solidFill>
                  <a:srgbClr val="EBECEF"/>
                </a:solidFill>
                <a:latin typeface="Inter" pitchFamily="34" charset="0"/>
                <a:ea typeface="Inter" pitchFamily="34" charset="-122"/>
                <a:cs typeface="Inter" pitchFamily="34" charset="-120"/>
              </a:rPr>
              <a:t>Key analytical capabilities to be explored include predictive modeling of high-risk periods and locations, segmentation analysis revealing behavioral differences across driver populations, temporal pattern recognition identifying compliance trends, and optimization algorithms for dynamic enforcement deployment. The research will identify analytical tools and techniques appropriate for agencies at different maturity levels, from basic descriptive analytics to sophisticated machine learning applications.</a:t>
            </a:r>
            <a:endParaRPr lang="en-US" sz="1150" dirty="0"/>
          </a:p>
        </p:txBody>
      </p:sp>
      <p:sp>
        <p:nvSpPr>
          <p:cNvPr id="8" name="Text 6"/>
          <p:cNvSpPr/>
          <p:nvPr/>
        </p:nvSpPr>
        <p:spPr>
          <a:xfrm>
            <a:off x="654010" y="5168223"/>
            <a:ext cx="2772847" cy="284678"/>
          </a:xfrm>
          <a:prstGeom prst="rect">
            <a:avLst/>
          </a:prstGeom>
          <a:noFill/>
          <a:ln/>
        </p:spPr>
        <p:txBody>
          <a:bodyPr wrap="none" lIns="0" tIns="0" rIns="0" bIns="0" rtlCol="0" anchor="t"/>
          <a:lstStyle/>
          <a:p>
            <a:pPr marL="0" indent="0" algn="l">
              <a:lnSpc>
                <a:spcPts val="2200"/>
              </a:lnSpc>
              <a:buNone/>
            </a:pPr>
            <a:r>
              <a:rPr lang="en-US" sz="1750" b="1" dirty="0">
                <a:solidFill>
                  <a:srgbClr val="FFFFFF"/>
                </a:solidFill>
                <a:latin typeface="Inter Bold" pitchFamily="34" charset="0"/>
                <a:ea typeface="Inter Bold" pitchFamily="34" charset="-122"/>
                <a:cs typeface="Inter Bold" pitchFamily="34" charset="-120"/>
              </a:rPr>
              <a:t>Practical Implementation</a:t>
            </a:r>
            <a:endParaRPr lang="en-US" sz="1750" dirty="0"/>
          </a:p>
        </p:txBody>
      </p:sp>
      <p:sp>
        <p:nvSpPr>
          <p:cNvPr id="9" name="Text 7"/>
          <p:cNvSpPr/>
          <p:nvPr/>
        </p:nvSpPr>
        <p:spPr>
          <a:xfrm>
            <a:off x="654010" y="5534102"/>
            <a:ext cx="7845266" cy="932259"/>
          </a:xfrm>
          <a:prstGeom prst="rect">
            <a:avLst/>
          </a:prstGeom>
          <a:noFill/>
          <a:ln/>
        </p:spPr>
        <p:txBody>
          <a:bodyPr wrap="square" lIns="0" tIns="0" rIns="0" bIns="0" rtlCol="0" anchor="t"/>
          <a:lstStyle/>
          <a:p>
            <a:pPr marL="0" indent="0" algn="l">
              <a:lnSpc>
                <a:spcPts val="1450"/>
              </a:lnSpc>
              <a:buNone/>
            </a:pPr>
            <a:r>
              <a:rPr lang="en-US" sz="1150" dirty="0">
                <a:solidFill>
                  <a:srgbClr val="EBECEF"/>
                </a:solidFill>
                <a:latin typeface="Inter" pitchFamily="34" charset="0"/>
                <a:ea typeface="Inter" pitchFamily="34" charset="-122"/>
                <a:cs typeface="Inter" pitchFamily="34" charset="-120"/>
              </a:rPr>
              <a:t>Recognizing that advanced analytics requires both technical capabilities and organizational readiness, the research will address practical implementation considerations including data quality requirements, analytical skill development, technology infrastructure needs, and change management strategies for data-driven decision making. Case studies will document how leading agencies have successfully transitioned from intuition-based to analytics-driven enforcement management.</a:t>
            </a:r>
            <a:endParaRPr lang="en-US" sz="1150" dirty="0"/>
          </a:p>
        </p:txBody>
      </p:sp>
      <p:sp>
        <p:nvSpPr>
          <p:cNvPr id="10" name="Shape 8"/>
          <p:cNvSpPr/>
          <p:nvPr/>
        </p:nvSpPr>
        <p:spPr>
          <a:xfrm>
            <a:off x="8767882" y="2630686"/>
            <a:ext cx="5325308" cy="3837146"/>
          </a:xfrm>
          <a:prstGeom prst="roundRect">
            <a:avLst>
              <a:gd name="adj" fmla="val 2849"/>
            </a:avLst>
          </a:prstGeom>
          <a:solidFill>
            <a:srgbClr val="FFFFFF"/>
          </a:solidFill>
          <a:ln/>
        </p:spPr>
        <p:txBody>
          <a:bodyPr/>
          <a:lstStyle/>
          <a:p>
            <a:endParaRPr lang="en-US"/>
          </a:p>
        </p:txBody>
      </p:sp>
      <p:sp>
        <p:nvSpPr>
          <p:cNvPr id="11" name="Text 9"/>
          <p:cNvSpPr/>
          <p:nvPr/>
        </p:nvSpPr>
        <p:spPr>
          <a:xfrm>
            <a:off x="8919686" y="2711887"/>
            <a:ext cx="2490311" cy="237173"/>
          </a:xfrm>
          <a:prstGeom prst="rect">
            <a:avLst/>
          </a:prstGeom>
          <a:noFill/>
          <a:ln/>
        </p:spPr>
        <p:txBody>
          <a:bodyPr wrap="none" lIns="0" tIns="0" rIns="0" bIns="0" rtlCol="0" anchor="t"/>
          <a:lstStyle/>
          <a:p>
            <a:pPr marL="0" indent="0" algn="l">
              <a:lnSpc>
                <a:spcPts val="1850"/>
              </a:lnSpc>
              <a:buNone/>
            </a:pPr>
            <a:r>
              <a:rPr lang="en-US" sz="1450" b="1" dirty="0">
                <a:solidFill>
                  <a:srgbClr val="000000"/>
                </a:solidFill>
                <a:latin typeface="Inter Bold" pitchFamily="34" charset="0"/>
                <a:ea typeface="Inter Bold" pitchFamily="34" charset="-122"/>
                <a:cs typeface="Inter Bold" pitchFamily="34" charset="-120"/>
              </a:rPr>
              <a:t>Key Analytics Applications</a:t>
            </a:r>
            <a:endParaRPr lang="en-US" sz="1450" dirty="0"/>
          </a:p>
        </p:txBody>
      </p:sp>
      <p:sp>
        <p:nvSpPr>
          <p:cNvPr id="12" name="Text 10"/>
          <p:cNvSpPr/>
          <p:nvPr/>
        </p:nvSpPr>
        <p:spPr>
          <a:xfrm>
            <a:off x="8919686" y="3030260"/>
            <a:ext cx="5021699" cy="1491978"/>
          </a:xfrm>
          <a:prstGeom prst="rect">
            <a:avLst/>
          </a:prstGeom>
          <a:noFill/>
          <a:ln/>
        </p:spPr>
        <p:txBody>
          <a:bodyPr wrap="square" lIns="0" tIns="0" rIns="0" bIns="0" rtlCol="0" anchor="t"/>
          <a:lstStyle/>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Violation trend forecasting</a:t>
            </a:r>
            <a:endParaRPr lang="en-US" sz="1150" dirty="0"/>
          </a:p>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Optimal deployment scheduling</a:t>
            </a:r>
            <a:endParaRPr lang="en-US" sz="1150" dirty="0"/>
          </a:p>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Driver behavior segmentation</a:t>
            </a:r>
            <a:endParaRPr lang="en-US" sz="1150" dirty="0"/>
          </a:p>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Citation processing efficiency</a:t>
            </a:r>
            <a:endParaRPr lang="en-US" sz="1150" dirty="0"/>
          </a:p>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Technology performance monitoring</a:t>
            </a:r>
            <a:endParaRPr lang="en-US" sz="1150" dirty="0"/>
          </a:p>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Cost-effectiveness optimization</a:t>
            </a:r>
            <a:endParaRPr lang="en-US" sz="1150" dirty="0"/>
          </a:p>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Compliance pattern recognition</a:t>
            </a:r>
            <a:endParaRPr lang="en-US" sz="1150" dirty="0"/>
          </a:p>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Revenue prediction modeling</a:t>
            </a:r>
            <a:endParaRPr lang="en-US" sz="1150" dirty="0"/>
          </a:p>
        </p:txBody>
      </p:sp>
      <p:pic>
        <p:nvPicPr>
          <p:cNvPr id="13" name="Image 0" descr="preencoded.png"/>
          <p:cNvPicPr>
            <a:picLocks noChangeAspect="1"/>
          </p:cNvPicPr>
          <p:nvPr/>
        </p:nvPicPr>
        <p:blipFill>
          <a:blip r:embed="rId3"/>
          <a:stretch>
            <a:fillRect/>
          </a:stretch>
        </p:blipFill>
        <p:spPr>
          <a:xfrm>
            <a:off x="13793629" y="233482"/>
            <a:ext cx="603290" cy="817483"/>
          </a:xfrm>
          <a:prstGeom prst="rect">
            <a:avLst/>
          </a:prstGeom>
        </p:spPr>
      </p:pic>
      <p:sp>
        <p:nvSpPr>
          <p:cNvPr id="14" name="Text 11"/>
          <p:cNvSpPr/>
          <p:nvPr/>
        </p:nvSpPr>
        <p:spPr>
          <a:xfrm>
            <a:off x="13458349" y="7288893"/>
            <a:ext cx="938570" cy="200739"/>
          </a:xfrm>
          <a:prstGeom prst="rect">
            <a:avLst/>
          </a:prstGeom>
          <a:noFill/>
          <a:ln/>
        </p:spPr>
        <p:txBody>
          <a:bodyPr wrap="none" lIns="0" tIns="0" rIns="0" bIns="0" rtlCol="0" anchor="t"/>
          <a:lstStyle/>
          <a:p>
            <a:pPr marL="0" indent="0" algn="r">
              <a:lnSpc>
                <a:spcPts val="1550"/>
              </a:lnSpc>
              <a:buNone/>
            </a:pPr>
            <a:r>
              <a:rPr lang="en-US" sz="1250" dirty="0">
                <a:solidFill>
                  <a:srgbClr val="EBECEF"/>
                </a:solidFill>
                <a:latin typeface="Inter" pitchFamily="34" charset="0"/>
                <a:ea typeface="Inter" pitchFamily="34" charset="-122"/>
                <a:cs typeface="Inter" pitchFamily="34" charset="-120"/>
              </a:rPr>
              <a:t>17</a:t>
            </a:r>
            <a:endParaRPr lang="en-US" sz="12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396835" y="1965484"/>
            <a:ext cx="9663112"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Predictive Analytics and Machine Learning Applications</a:t>
            </a:r>
            <a:endParaRPr lang="en-US" sz="2750" dirty="0"/>
          </a:p>
        </p:txBody>
      </p:sp>
      <p:sp>
        <p:nvSpPr>
          <p:cNvPr id="3" name="Text 1"/>
          <p:cNvSpPr/>
          <p:nvPr/>
        </p:nvSpPr>
        <p:spPr>
          <a:xfrm>
            <a:off x="396835" y="2550200"/>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Advanced analytics leverages machine learning and artificial intelligence to transform enforcement data into actionable intelligence that optimizes deployment, predicts risk patterns, and enables proactive safety interventions.</a:t>
            </a:r>
            <a:endParaRPr lang="en-US" sz="1100" dirty="0"/>
          </a:p>
        </p:txBody>
      </p:sp>
      <p:sp>
        <p:nvSpPr>
          <p:cNvPr id="4" name="Text 2"/>
          <p:cNvSpPr/>
          <p:nvPr/>
        </p:nvSpPr>
        <p:spPr>
          <a:xfrm>
            <a:off x="396835" y="2996803"/>
            <a:ext cx="3009543"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Machine Learning Use Cases</a:t>
            </a:r>
            <a:endParaRPr lang="en-US" sz="1650" dirty="0"/>
          </a:p>
        </p:txBody>
      </p:sp>
      <p:sp>
        <p:nvSpPr>
          <p:cNvPr id="5" name="Shape 3"/>
          <p:cNvSpPr/>
          <p:nvPr/>
        </p:nvSpPr>
        <p:spPr>
          <a:xfrm>
            <a:off x="396835" y="3444180"/>
            <a:ext cx="70842" cy="70842"/>
          </a:xfrm>
          <a:prstGeom prst="roundRect">
            <a:avLst>
              <a:gd name="adj" fmla="val 645380"/>
            </a:avLst>
          </a:prstGeom>
          <a:solidFill>
            <a:srgbClr val="1E84B3"/>
          </a:solidFill>
          <a:ln/>
        </p:spPr>
        <p:txBody>
          <a:bodyPr/>
          <a:lstStyle/>
          <a:p>
            <a:endParaRPr lang="en-US"/>
          </a:p>
        </p:txBody>
      </p:sp>
      <p:sp>
        <p:nvSpPr>
          <p:cNvPr id="6" name="Text 4"/>
          <p:cNvSpPr/>
          <p:nvPr/>
        </p:nvSpPr>
        <p:spPr>
          <a:xfrm>
            <a:off x="538520" y="3368873"/>
            <a:ext cx="2377678"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Violation Prediction Models</a:t>
            </a:r>
            <a:endParaRPr lang="en-US" sz="1350" dirty="0"/>
          </a:p>
        </p:txBody>
      </p:sp>
      <p:sp>
        <p:nvSpPr>
          <p:cNvPr id="7" name="Text 5"/>
          <p:cNvSpPr/>
          <p:nvPr/>
        </p:nvSpPr>
        <p:spPr>
          <a:xfrm>
            <a:off x="538520" y="3632835"/>
            <a:ext cx="673238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Identifying high-risk times and locations based on historical patterns, weather conditions, special events, and traffic volumes</a:t>
            </a:r>
            <a:endParaRPr lang="en-US" sz="1100" dirty="0"/>
          </a:p>
        </p:txBody>
      </p:sp>
      <p:sp>
        <p:nvSpPr>
          <p:cNvPr id="8" name="Shape 6"/>
          <p:cNvSpPr/>
          <p:nvPr/>
        </p:nvSpPr>
        <p:spPr>
          <a:xfrm>
            <a:off x="7359491" y="3444180"/>
            <a:ext cx="70842" cy="70842"/>
          </a:xfrm>
          <a:prstGeom prst="roundRect">
            <a:avLst>
              <a:gd name="adj" fmla="val 645380"/>
            </a:avLst>
          </a:prstGeom>
          <a:solidFill>
            <a:srgbClr val="1E84B3"/>
          </a:solidFill>
          <a:ln/>
        </p:spPr>
        <p:txBody>
          <a:bodyPr/>
          <a:lstStyle/>
          <a:p>
            <a:endParaRPr lang="en-US"/>
          </a:p>
        </p:txBody>
      </p:sp>
      <p:sp>
        <p:nvSpPr>
          <p:cNvPr id="9" name="Text 7"/>
          <p:cNvSpPr/>
          <p:nvPr/>
        </p:nvSpPr>
        <p:spPr>
          <a:xfrm>
            <a:off x="7501176" y="3368873"/>
            <a:ext cx="2763560"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Optimal Deployment Algorithms</a:t>
            </a:r>
            <a:endParaRPr lang="en-US" sz="1350" dirty="0"/>
          </a:p>
        </p:txBody>
      </p:sp>
      <p:sp>
        <p:nvSpPr>
          <p:cNvPr id="10" name="Text 8"/>
          <p:cNvSpPr/>
          <p:nvPr/>
        </p:nvSpPr>
        <p:spPr>
          <a:xfrm>
            <a:off x="7501176" y="3632835"/>
            <a:ext cx="673238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Using reinforcement learning to determine the most effective camera placement and rotation schedules</a:t>
            </a:r>
            <a:endParaRPr lang="en-US" sz="1100" dirty="0"/>
          </a:p>
        </p:txBody>
      </p:sp>
      <p:sp>
        <p:nvSpPr>
          <p:cNvPr id="11" name="Shape 9"/>
          <p:cNvSpPr/>
          <p:nvPr/>
        </p:nvSpPr>
        <p:spPr>
          <a:xfrm>
            <a:off x="396835" y="4190107"/>
            <a:ext cx="70842" cy="70842"/>
          </a:xfrm>
          <a:prstGeom prst="roundRect">
            <a:avLst>
              <a:gd name="adj" fmla="val 645380"/>
            </a:avLst>
          </a:prstGeom>
          <a:solidFill>
            <a:srgbClr val="1E84B3"/>
          </a:solidFill>
          <a:ln/>
        </p:spPr>
        <p:txBody>
          <a:bodyPr/>
          <a:lstStyle/>
          <a:p>
            <a:endParaRPr lang="en-US"/>
          </a:p>
        </p:txBody>
      </p:sp>
      <p:sp>
        <p:nvSpPr>
          <p:cNvPr id="12" name="Text 10"/>
          <p:cNvSpPr/>
          <p:nvPr/>
        </p:nvSpPr>
        <p:spPr>
          <a:xfrm>
            <a:off x="538520" y="4114800"/>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Anomaly Detection</a:t>
            </a:r>
            <a:endParaRPr lang="en-US" sz="1350" dirty="0"/>
          </a:p>
        </p:txBody>
      </p:sp>
      <p:sp>
        <p:nvSpPr>
          <p:cNvPr id="13" name="Text 11"/>
          <p:cNvSpPr/>
          <p:nvPr/>
        </p:nvSpPr>
        <p:spPr>
          <a:xfrm>
            <a:off x="538520" y="4378762"/>
            <a:ext cx="673238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Automatically flagging unusual patterns that may indicate emerging safety issues or system malfunctions</a:t>
            </a:r>
            <a:endParaRPr lang="en-US" sz="1100" dirty="0"/>
          </a:p>
        </p:txBody>
      </p:sp>
      <p:sp>
        <p:nvSpPr>
          <p:cNvPr id="14" name="Shape 12"/>
          <p:cNvSpPr/>
          <p:nvPr/>
        </p:nvSpPr>
        <p:spPr>
          <a:xfrm>
            <a:off x="7359491" y="4190107"/>
            <a:ext cx="70842" cy="70842"/>
          </a:xfrm>
          <a:prstGeom prst="roundRect">
            <a:avLst>
              <a:gd name="adj" fmla="val 645380"/>
            </a:avLst>
          </a:prstGeom>
          <a:solidFill>
            <a:srgbClr val="1E84B3"/>
          </a:solidFill>
          <a:ln/>
        </p:spPr>
        <p:txBody>
          <a:bodyPr/>
          <a:lstStyle/>
          <a:p>
            <a:endParaRPr lang="en-US"/>
          </a:p>
        </p:txBody>
      </p:sp>
      <p:sp>
        <p:nvSpPr>
          <p:cNvPr id="15" name="Text 13"/>
          <p:cNvSpPr/>
          <p:nvPr/>
        </p:nvSpPr>
        <p:spPr>
          <a:xfrm>
            <a:off x="7501176" y="4114800"/>
            <a:ext cx="2998232"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Image Classification Enhancement</a:t>
            </a:r>
            <a:endParaRPr lang="en-US" sz="1350" dirty="0"/>
          </a:p>
        </p:txBody>
      </p:sp>
      <p:sp>
        <p:nvSpPr>
          <p:cNvPr id="16" name="Text 14"/>
          <p:cNvSpPr/>
          <p:nvPr/>
        </p:nvSpPr>
        <p:spPr>
          <a:xfrm>
            <a:off x="7501176" y="4378762"/>
            <a:ext cx="673238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Improving automated license plate recognition accuracy and reducing false positives</a:t>
            </a:r>
            <a:endParaRPr lang="en-US" sz="1100" dirty="0"/>
          </a:p>
        </p:txBody>
      </p:sp>
      <p:sp>
        <p:nvSpPr>
          <p:cNvPr id="17" name="Text 15"/>
          <p:cNvSpPr/>
          <p:nvPr/>
        </p:nvSpPr>
        <p:spPr>
          <a:xfrm>
            <a:off x="396835" y="4825365"/>
            <a:ext cx="3137654"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Predictive Safety Applications</a:t>
            </a:r>
            <a:endParaRPr lang="en-US" sz="1650" dirty="0"/>
          </a:p>
        </p:txBody>
      </p:sp>
      <p:sp>
        <p:nvSpPr>
          <p:cNvPr id="18" name="Text 16"/>
          <p:cNvSpPr/>
          <p:nvPr/>
        </p:nvSpPr>
        <p:spPr>
          <a:xfrm>
            <a:off x="396835" y="5197435"/>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Forecasting crash likelihood based on real-time speed compliance data, identifying corridors experiencing degrading safety performance, and predicting maintenance needs before system failures occur.</a:t>
            </a:r>
            <a:endParaRPr lang="en-US" sz="1100" dirty="0"/>
          </a:p>
        </p:txBody>
      </p:sp>
      <p:sp>
        <p:nvSpPr>
          <p:cNvPr id="19" name="Text 17"/>
          <p:cNvSpPr/>
          <p:nvPr/>
        </p:nvSpPr>
        <p:spPr>
          <a:xfrm>
            <a:off x="396835" y="5473898"/>
            <a:ext cx="3256597"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Implementation Considerations</a:t>
            </a:r>
            <a:endParaRPr lang="en-US" sz="1650" dirty="0"/>
          </a:p>
        </p:txBody>
      </p:sp>
      <p:sp>
        <p:nvSpPr>
          <p:cNvPr id="20" name="Shape 18"/>
          <p:cNvSpPr/>
          <p:nvPr/>
        </p:nvSpPr>
        <p:spPr>
          <a:xfrm>
            <a:off x="396835" y="5845969"/>
            <a:ext cx="13836729" cy="418028"/>
          </a:xfrm>
          <a:prstGeom prst="roundRect">
            <a:avLst>
              <a:gd name="adj" fmla="val 14244"/>
            </a:avLst>
          </a:prstGeom>
          <a:solidFill>
            <a:srgbClr val="0B3042"/>
          </a:solidFill>
          <a:ln/>
        </p:spPr>
        <p:txBody>
          <a:bodyPr/>
          <a:lstStyle/>
          <a:p>
            <a:endParaRPr lang="en-US"/>
          </a:p>
        </p:txBody>
      </p:sp>
      <p:pic>
        <p:nvPicPr>
          <p:cNvPr id="21" name="Image 0" descr="preencoded.png"/>
          <p:cNvPicPr>
            <a:picLocks noChangeAspect="1"/>
          </p:cNvPicPr>
          <p:nvPr/>
        </p:nvPicPr>
        <p:blipFill>
          <a:blip r:embed="rId3"/>
          <a:stretch>
            <a:fillRect/>
          </a:stretch>
        </p:blipFill>
        <p:spPr>
          <a:xfrm>
            <a:off x="538520" y="6036112"/>
            <a:ext cx="177165" cy="141684"/>
          </a:xfrm>
          <a:prstGeom prst="rect">
            <a:avLst/>
          </a:prstGeom>
        </p:spPr>
      </p:pic>
      <p:sp>
        <p:nvSpPr>
          <p:cNvPr id="22" name="Text 19"/>
          <p:cNvSpPr/>
          <p:nvPr/>
        </p:nvSpPr>
        <p:spPr>
          <a:xfrm>
            <a:off x="857369" y="5952172"/>
            <a:ext cx="13234511" cy="170140"/>
          </a:xfrm>
          <a:prstGeom prst="rect">
            <a:avLst/>
          </a:prstGeom>
          <a:noFill/>
          <a:ln/>
        </p:spPr>
        <p:txBody>
          <a:bodyPr wrap="none" lIns="0" tIns="0" rIns="0" bIns="0" rtlCol="0" anchor="t"/>
          <a:lstStyle/>
          <a:p>
            <a:pPr marL="0" indent="0" algn="l">
              <a:lnSpc>
                <a:spcPts val="1300"/>
              </a:lnSpc>
              <a:buNone/>
            </a:pPr>
            <a:r>
              <a:rPr lang="en-US" sz="1100" dirty="0">
                <a:solidFill>
                  <a:srgbClr val="FFFFFF"/>
                </a:solidFill>
                <a:latin typeface="Inter" pitchFamily="34" charset="0"/>
                <a:ea typeface="Inter" pitchFamily="34" charset="-122"/>
                <a:cs typeface="Inter" pitchFamily="34" charset="-120"/>
              </a:rPr>
              <a:t>Requires robust data infrastructure, appropriate training datasets, validation protocols to ensure algorithmic fairness, and transparency in how predictive models influence enforcement decisions.</a:t>
            </a:r>
            <a:endParaRPr lang="en-US" sz="1100" dirty="0"/>
          </a:p>
        </p:txBody>
      </p:sp>
      <p:pic>
        <p:nvPicPr>
          <p:cNvPr id="23" name="Image 1" descr="preencoded.png"/>
          <p:cNvPicPr>
            <a:picLocks noChangeAspect="1"/>
          </p:cNvPicPr>
          <p:nvPr/>
        </p:nvPicPr>
        <p:blipFill>
          <a:blip r:embed="rId4"/>
          <a:stretch>
            <a:fillRect/>
          </a:stretch>
        </p:blipFill>
        <p:spPr>
          <a:xfrm>
            <a:off x="14122598" y="141684"/>
            <a:ext cx="366117" cy="496133"/>
          </a:xfrm>
          <a:prstGeom prst="rect">
            <a:avLst/>
          </a:prstGeom>
        </p:spPr>
      </p:pic>
      <p:sp>
        <p:nvSpPr>
          <p:cNvPr id="24" name="Text 20"/>
          <p:cNvSpPr/>
          <p:nvPr/>
        </p:nvSpPr>
        <p:spPr>
          <a:xfrm>
            <a:off x="14079498" y="7780258"/>
            <a:ext cx="409218"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18</a:t>
            </a:r>
            <a:endParaRPr lang="en-US" sz="7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396835" y="1811060"/>
            <a:ext cx="7494746"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Performance Dashboards and Visualization</a:t>
            </a:r>
            <a:endParaRPr lang="en-US" sz="2750" dirty="0"/>
          </a:p>
        </p:txBody>
      </p:sp>
      <p:sp>
        <p:nvSpPr>
          <p:cNvPr id="3" name="Text 1"/>
          <p:cNvSpPr/>
          <p:nvPr/>
        </p:nvSpPr>
        <p:spPr>
          <a:xfrm>
            <a:off x="396835" y="2395776"/>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Effective analytics requires translating complex data into intuitive visualizations that enable rapid decision-making and facilitate communication with stakeholders, policymakers, and the public.</a:t>
            </a:r>
            <a:endParaRPr lang="en-US" sz="1100" dirty="0"/>
          </a:p>
        </p:txBody>
      </p:sp>
      <p:sp>
        <p:nvSpPr>
          <p:cNvPr id="4" name="Text 2"/>
          <p:cNvSpPr/>
          <p:nvPr/>
        </p:nvSpPr>
        <p:spPr>
          <a:xfrm>
            <a:off x="396835" y="2672239"/>
            <a:ext cx="2586990"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Dashboard Components:</a:t>
            </a:r>
            <a:endParaRPr lang="en-US" sz="1650" dirty="0"/>
          </a:p>
        </p:txBody>
      </p:sp>
      <p:sp>
        <p:nvSpPr>
          <p:cNvPr id="5" name="Shape 3"/>
          <p:cNvSpPr/>
          <p:nvPr/>
        </p:nvSpPr>
        <p:spPr>
          <a:xfrm>
            <a:off x="396835" y="3044309"/>
            <a:ext cx="4564975" cy="918091"/>
          </a:xfrm>
          <a:prstGeom prst="roundRect">
            <a:avLst>
              <a:gd name="adj" fmla="val 7968"/>
            </a:avLst>
          </a:prstGeom>
          <a:solidFill>
            <a:srgbClr val="1F1F26"/>
          </a:solidFill>
          <a:ln w="15240">
            <a:solidFill>
              <a:srgbClr val="2B6A86"/>
            </a:solidFill>
            <a:prstDash val="solid"/>
          </a:ln>
        </p:spPr>
        <p:txBody>
          <a:bodyPr/>
          <a:lstStyle/>
          <a:p>
            <a:endParaRPr lang="en-US"/>
          </a:p>
        </p:txBody>
      </p:sp>
      <p:sp>
        <p:nvSpPr>
          <p:cNvPr id="6" name="Shape 4"/>
          <p:cNvSpPr/>
          <p:nvPr/>
        </p:nvSpPr>
        <p:spPr>
          <a:xfrm>
            <a:off x="381595" y="3044309"/>
            <a:ext cx="60960" cy="918091"/>
          </a:xfrm>
          <a:prstGeom prst="roundRect">
            <a:avLst>
              <a:gd name="adj" fmla="val 97674"/>
            </a:avLst>
          </a:prstGeom>
          <a:solidFill>
            <a:srgbClr val="1E84B3"/>
          </a:solidFill>
          <a:ln/>
        </p:spPr>
        <p:txBody>
          <a:bodyPr/>
          <a:lstStyle/>
          <a:p>
            <a:endParaRPr lang="en-US"/>
          </a:p>
        </p:txBody>
      </p:sp>
      <p:sp>
        <p:nvSpPr>
          <p:cNvPr id="7" name="Text 5"/>
          <p:cNvSpPr/>
          <p:nvPr/>
        </p:nvSpPr>
        <p:spPr>
          <a:xfrm>
            <a:off x="599480" y="3201233"/>
            <a:ext cx="2350413"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Real-Time Operations View</a:t>
            </a:r>
            <a:endParaRPr lang="en-US" sz="1350" dirty="0"/>
          </a:p>
        </p:txBody>
      </p:sp>
      <p:sp>
        <p:nvSpPr>
          <p:cNvPr id="8" name="Text 6"/>
          <p:cNvSpPr/>
          <p:nvPr/>
        </p:nvSpPr>
        <p:spPr>
          <a:xfrm>
            <a:off x="599480" y="3465195"/>
            <a:ext cx="420540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Live system status, current violation rates, and immediate performance metrics</a:t>
            </a:r>
            <a:endParaRPr lang="en-US" sz="1100" dirty="0"/>
          </a:p>
        </p:txBody>
      </p:sp>
      <p:sp>
        <p:nvSpPr>
          <p:cNvPr id="9" name="Shape 7"/>
          <p:cNvSpPr/>
          <p:nvPr/>
        </p:nvSpPr>
        <p:spPr>
          <a:xfrm>
            <a:off x="5032653" y="3044309"/>
            <a:ext cx="4564975" cy="918091"/>
          </a:xfrm>
          <a:prstGeom prst="roundRect">
            <a:avLst>
              <a:gd name="adj" fmla="val 7968"/>
            </a:avLst>
          </a:prstGeom>
          <a:solidFill>
            <a:srgbClr val="1F1F26"/>
          </a:solidFill>
          <a:ln w="15240">
            <a:solidFill>
              <a:srgbClr val="2B6A86"/>
            </a:solidFill>
            <a:prstDash val="solid"/>
          </a:ln>
        </p:spPr>
        <p:txBody>
          <a:bodyPr/>
          <a:lstStyle/>
          <a:p>
            <a:endParaRPr lang="en-US"/>
          </a:p>
        </p:txBody>
      </p:sp>
      <p:sp>
        <p:nvSpPr>
          <p:cNvPr id="10" name="Shape 8"/>
          <p:cNvSpPr/>
          <p:nvPr/>
        </p:nvSpPr>
        <p:spPr>
          <a:xfrm>
            <a:off x="5017413" y="3044309"/>
            <a:ext cx="60960" cy="918091"/>
          </a:xfrm>
          <a:prstGeom prst="roundRect">
            <a:avLst>
              <a:gd name="adj" fmla="val 97674"/>
            </a:avLst>
          </a:prstGeom>
          <a:solidFill>
            <a:srgbClr val="1E84B3"/>
          </a:solidFill>
          <a:ln/>
        </p:spPr>
        <p:txBody>
          <a:bodyPr/>
          <a:lstStyle/>
          <a:p>
            <a:endParaRPr lang="en-US"/>
          </a:p>
        </p:txBody>
      </p:sp>
      <p:sp>
        <p:nvSpPr>
          <p:cNvPr id="11" name="Text 9"/>
          <p:cNvSpPr/>
          <p:nvPr/>
        </p:nvSpPr>
        <p:spPr>
          <a:xfrm>
            <a:off x="5235297" y="3201233"/>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Compliance Trends</a:t>
            </a:r>
            <a:endParaRPr lang="en-US" sz="1350" dirty="0"/>
          </a:p>
        </p:txBody>
      </p:sp>
      <p:sp>
        <p:nvSpPr>
          <p:cNvPr id="12" name="Text 10"/>
          <p:cNvSpPr/>
          <p:nvPr/>
        </p:nvSpPr>
        <p:spPr>
          <a:xfrm>
            <a:off x="5235297" y="3465195"/>
            <a:ext cx="420540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Historical speed distribution changes, violation rate trajectories, and seasonal patterns</a:t>
            </a:r>
            <a:endParaRPr lang="en-US" sz="1100" dirty="0"/>
          </a:p>
        </p:txBody>
      </p:sp>
      <p:sp>
        <p:nvSpPr>
          <p:cNvPr id="13" name="Shape 11"/>
          <p:cNvSpPr/>
          <p:nvPr/>
        </p:nvSpPr>
        <p:spPr>
          <a:xfrm>
            <a:off x="9668470" y="3044309"/>
            <a:ext cx="4564975" cy="918091"/>
          </a:xfrm>
          <a:prstGeom prst="roundRect">
            <a:avLst>
              <a:gd name="adj" fmla="val 7968"/>
            </a:avLst>
          </a:prstGeom>
          <a:solidFill>
            <a:srgbClr val="1F1F26"/>
          </a:solidFill>
          <a:ln w="15240">
            <a:solidFill>
              <a:srgbClr val="2B6A86"/>
            </a:solidFill>
            <a:prstDash val="solid"/>
          </a:ln>
        </p:spPr>
        <p:txBody>
          <a:bodyPr/>
          <a:lstStyle/>
          <a:p>
            <a:endParaRPr lang="en-US"/>
          </a:p>
        </p:txBody>
      </p:sp>
      <p:sp>
        <p:nvSpPr>
          <p:cNvPr id="14" name="Shape 12"/>
          <p:cNvSpPr/>
          <p:nvPr/>
        </p:nvSpPr>
        <p:spPr>
          <a:xfrm>
            <a:off x="9653230" y="3044309"/>
            <a:ext cx="60960" cy="918091"/>
          </a:xfrm>
          <a:prstGeom prst="roundRect">
            <a:avLst>
              <a:gd name="adj" fmla="val 97674"/>
            </a:avLst>
          </a:prstGeom>
          <a:solidFill>
            <a:srgbClr val="1E84B3"/>
          </a:solidFill>
          <a:ln/>
        </p:spPr>
        <p:txBody>
          <a:bodyPr/>
          <a:lstStyle/>
          <a:p>
            <a:endParaRPr lang="en-US"/>
          </a:p>
        </p:txBody>
      </p:sp>
      <p:sp>
        <p:nvSpPr>
          <p:cNvPr id="15" name="Text 13"/>
          <p:cNvSpPr/>
          <p:nvPr/>
        </p:nvSpPr>
        <p:spPr>
          <a:xfrm>
            <a:off x="9871115" y="3201233"/>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Safety Outcomes</a:t>
            </a:r>
            <a:endParaRPr lang="en-US" sz="1350" dirty="0"/>
          </a:p>
        </p:txBody>
      </p:sp>
      <p:sp>
        <p:nvSpPr>
          <p:cNvPr id="16" name="Text 14"/>
          <p:cNvSpPr/>
          <p:nvPr/>
        </p:nvSpPr>
        <p:spPr>
          <a:xfrm>
            <a:off x="9871115" y="3465195"/>
            <a:ext cx="420540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Crash frequency and severity trends at enforcement locations versus control sites</a:t>
            </a:r>
            <a:endParaRPr lang="en-US" sz="1100" dirty="0"/>
          </a:p>
        </p:txBody>
      </p:sp>
      <p:sp>
        <p:nvSpPr>
          <p:cNvPr id="17" name="Shape 15"/>
          <p:cNvSpPr/>
          <p:nvPr/>
        </p:nvSpPr>
        <p:spPr>
          <a:xfrm>
            <a:off x="396835" y="4033242"/>
            <a:ext cx="4564975" cy="918091"/>
          </a:xfrm>
          <a:prstGeom prst="roundRect">
            <a:avLst>
              <a:gd name="adj" fmla="val 7968"/>
            </a:avLst>
          </a:prstGeom>
          <a:solidFill>
            <a:srgbClr val="1F1F26"/>
          </a:solidFill>
          <a:ln w="15240">
            <a:solidFill>
              <a:srgbClr val="2B6A86"/>
            </a:solidFill>
            <a:prstDash val="solid"/>
          </a:ln>
        </p:spPr>
        <p:txBody>
          <a:bodyPr/>
          <a:lstStyle/>
          <a:p>
            <a:endParaRPr lang="en-US"/>
          </a:p>
        </p:txBody>
      </p:sp>
      <p:sp>
        <p:nvSpPr>
          <p:cNvPr id="18" name="Shape 16"/>
          <p:cNvSpPr/>
          <p:nvPr/>
        </p:nvSpPr>
        <p:spPr>
          <a:xfrm>
            <a:off x="381595" y="4033242"/>
            <a:ext cx="60960" cy="918091"/>
          </a:xfrm>
          <a:prstGeom prst="roundRect">
            <a:avLst>
              <a:gd name="adj" fmla="val 97674"/>
            </a:avLst>
          </a:prstGeom>
          <a:solidFill>
            <a:srgbClr val="1E84B3"/>
          </a:solidFill>
          <a:ln/>
        </p:spPr>
        <p:txBody>
          <a:bodyPr/>
          <a:lstStyle/>
          <a:p>
            <a:endParaRPr lang="en-US"/>
          </a:p>
        </p:txBody>
      </p:sp>
      <p:sp>
        <p:nvSpPr>
          <p:cNvPr id="19" name="Text 17"/>
          <p:cNvSpPr/>
          <p:nvPr/>
        </p:nvSpPr>
        <p:spPr>
          <a:xfrm>
            <a:off x="599480" y="4190167"/>
            <a:ext cx="1976080"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Geographic Heat Maps</a:t>
            </a:r>
            <a:endParaRPr lang="en-US" sz="1350" dirty="0"/>
          </a:p>
        </p:txBody>
      </p:sp>
      <p:sp>
        <p:nvSpPr>
          <p:cNvPr id="20" name="Text 18"/>
          <p:cNvSpPr/>
          <p:nvPr/>
        </p:nvSpPr>
        <p:spPr>
          <a:xfrm>
            <a:off x="599480" y="4454128"/>
            <a:ext cx="420540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Spatial visualization of violation concentrations and compliance improvements</a:t>
            </a:r>
            <a:endParaRPr lang="en-US" sz="1100" dirty="0"/>
          </a:p>
        </p:txBody>
      </p:sp>
      <p:sp>
        <p:nvSpPr>
          <p:cNvPr id="21" name="Shape 19"/>
          <p:cNvSpPr/>
          <p:nvPr/>
        </p:nvSpPr>
        <p:spPr>
          <a:xfrm>
            <a:off x="5032653" y="4033242"/>
            <a:ext cx="4564975" cy="918091"/>
          </a:xfrm>
          <a:prstGeom prst="roundRect">
            <a:avLst>
              <a:gd name="adj" fmla="val 7968"/>
            </a:avLst>
          </a:prstGeom>
          <a:solidFill>
            <a:srgbClr val="1F1F26"/>
          </a:solidFill>
          <a:ln w="15240">
            <a:solidFill>
              <a:srgbClr val="2B6A86"/>
            </a:solidFill>
            <a:prstDash val="solid"/>
          </a:ln>
        </p:spPr>
        <p:txBody>
          <a:bodyPr/>
          <a:lstStyle/>
          <a:p>
            <a:endParaRPr lang="en-US"/>
          </a:p>
        </p:txBody>
      </p:sp>
      <p:sp>
        <p:nvSpPr>
          <p:cNvPr id="22" name="Shape 20"/>
          <p:cNvSpPr/>
          <p:nvPr/>
        </p:nvSpPr>
        <p:spPr>
          <a:xfrm>
            <a:off x="5017413" y="4033242"/>
            <a:ext cx="60960" cy="918091"/>
          </a:xfrm>
          <a:prstGeom prst="roundRect">
            <a:avLst>
              <a:gd name="adj" fmla="val 97674"/>
            </a:avLst>
          </a:prstGeom>
          <a:solidFill>
            <a:srgbClr val="1E84B3"/>
          </a:solidFill>
          <a:ln/>
        </p:spPr>
        <p:txBody>
          <a:bodyPr/>
          <a:lstStyle/>
          <a:p>
            <a:endParaRPr lang="en-US"/>
          </a:p>
        </p:txBody>
      </p:sp>
      <p:sp>
        <p:nvSpPr>
          <p:cNvPr id="23" name="Text 21"/>
          <p:cNvSpPr/>
          <p:nvPr/>
        </p:nvSpPr>
        <p:spPr>
          <a:xfrm>
            <a:off x="5235297" y="4190167"/>
            <a:ext cx="1975009"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Comparative Analytics</a:t>
            </a:r>
            <a:endParaRPr lang="en-US" sz="1350" dirty="0"/>
          </a:p>
        </p:txBody>
      </p:sp>
      <p:sp>
        <p:nvSpPr>
          <p:cNvPr id="24" name="Text 22"/>
          <p:cNvSpPr/>
          <p:nvPr/>
        </p:nvSpPr>
        <p:spPr>
          <a:xfrm>
            <a:off x="5235297" y="4454128"/>
            <a:ext cx="420540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Benchmarking performance across multiple enforcement sites and time periods</a:t>
            </a:r>
            <a:endParaRPr lang="en-US" sz="1100" dirty="0"/>
          </a:p>
        </p:txBody>
      </p:sp>
      <p:sp>
        <p:nvSpPr>
          <p:cNvPr id="25" name="Text 23"/>
          <p:cNvSpPr/>
          <p:nvPr/>
        </p:nvSpPr>
        <p:spPr>
          <a:xfrm>
            <a:off x="396835" y="5057656"/>
            <a:ext cx="2191703"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User-Specific Views:</a:t>
            </a:r>
            <a:endParaRPr lang="en-US" sz="1650" dirty="0"/>
          </a:p>
        </p:txBody>
      </p:sp>
      <p:sp>
        <p:nvSpPr>
          <p:cNvPr id="26" name="Text 24"/>
          <p:cNvSpPr/>
          <p:nvPr/>
        </p:nvSpPr>
        <p:spPr>
          <a:xfrm>
            <a:off x="396835" y="5429726"/>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Operations staff need technical system health metrics, program managers require strategic performance indicators, executives need high-level outcome summaries, and public-facing dashboards should emphasize safety improvements and transparency.</a:t>
            </a:r>
            <a:endParaRPr lang="en-US" sz="1100" dirty="0"/>
          </a:p>
        </p:txBody>
      </p:sp>
      <p:sp>
        <p:nvSpPr>
          <p:cNvPr id="27" name="Text 25"/>
          <p:cNvSpPr/>
          <p:nvPr/>
        </p:nvSpPr>
        <p:spPr>
          <a:xfrm>
            <a:off x="396835" y="5876330"/>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Best Practices:</a:t>
            </a:r>
            <a:endParaRPr lang="en-US" sz="1650" dirty="0"/>
          </a:p>
        </p:txBody>
      </p:sp>
      <p:sp>
        <p:nvSpPr>
          <p:cNvPr id="28" name="Text 26"/>
          <p:cNvSpPr/>
          <p:nvPr/>
        </p:nvSpPr>
        <p:spPr>
          <a:xfrm>
            <a:off x="396835" y="6248400"/>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The network will develop dashboard templates, establish key performance indicator standards, and create visualization guidelines that balance comprehensiveness with clarity.</a:t>
            </a:r>
            <a:endParaRPr lang="en-US" sz="1100" dirty="0"/>
          </a:p>
        </p:txBody>
      </p:sp>
      <p:pic>
        <p:nvPicPr>
          <p:cNvPr id="29"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30" name="Text 27"/>
          <p:cNvSpPr/>
          <p:nvPr/>
        </p:nvSpPr>
        <p:spPr>
          <a:xfrm>
            <a:off x="14079379" y="7780258"/>
            <a:ext cx="409337"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19</a:t>
            </a:r>
            <a:endParaRPr lang="en-US" sz="7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396835" y="2303383"/>
            <a:ext cx="6999327"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Data Governance and Quality Assurance</a:t>
            </a:r>
            <a:endParaRPr lang="en-US" sz="2750" dirty="0"/>
          </a:p>
        </p:txBody>
      </p:sp>
      <p:sp>
        <p:nvSpPr>
          <p:cNvPr id="3" name="Text 1"/>
          <p:cNvSpPr/>
          <p:nvPr/>
        </p:nvSpPr>
        <p:spPr>
          <a:xfrm>
            <a:off x="396835" y="2888099"/>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Reliable analytics depends on high-quality data collected, stored, and managed according to rigorous governance standards that ensure accuracy, consistency, and appropriate access controls.</a:t>
            </a:r>
            <a:endParaRPr lang="en-US" sz="1100" dirty="0"/>
          </a:p>
        </p:txBody>
      </p:sp>
      <p:sp>
        <p:nvSpPr>
          <p:cNvPr id="4" name="Shape 2"/>
          <p:cNvSpPr/>
          <p:nvPr/>
        </p:nvSpPr>
        <p:spPr>
          <a:xfrm>
            <a:off x="396835" y="3350538"/>
            <a:ext cx="4564975" cy="2575679"/>
          </a:xfrm>
          <a:prstGeom prst="roundRect">
            <a:avLst>
              <a:gd name="adj" fmla="val 2840"/>
            </a:avLst>
          </a:prstGeom>
          <a:solidFill>
            <a:srgbClr val="1F1F26"/>
          </a:solidFill>
          <a:ln/>
        </p:spPr>
        <p:txBody>
          <a:bodyPr/>
          <a:lstStyle/>
          <a:p>
            <a:endParaRPr lang="en-US"/>
          </a:p>
        </p:txBody>
      </p:sp>
      <p:sp>
        <p:nvSpPr>
          <p:cNvPr id="5" name="Shape 3"/>
          <p:cNvSpPr/>
          <p:nvPr/>
        </p:nvSpPr>
        <p:spPr>
          <a:xfrm>
            <a:off x="396835" y="3335298"/>
            <a:ext cx="4564975" cy="60960"/>
          </a:xfrm>
          <a:prstGeom prst="roundRect">
            <a:avLst>
              <a:gd name="adj" fmla="val 97674"/>
            </a:avLst>
          </a:prstGeom>
          <a:solidFill>
            <a:srgbClr val="1E84B3"/>
          </a:solidFill>
          <a:ln/>
        </p:spPr>
        <p:txBody>
          <a:bodyPr/>
          <a:lstStyle/>
          <a:p>
            <a:endParaRPr lang="en-US"/>
          </a:p>
        </p:txBody>
      </p:sp>
      <p:sp>
        <p:nvSpPr>
          <p:cNvPr id="6" name="Shape 4"/>
          <p:cNvSpPr/>
          <p:nvPr/>
        </p:nvSpPr>
        <p:spPr>
          <a:xfrm>
            <a:off x="2466618" y="3137892"/>
            <a:ext cx="425291" cy="425291"/>
          </a:xfrm>
          <a:prstGeom prst="roundRect">
            <a:avLst>
              <a:gd name="adj" fmla="val 215006"/>
            </a:avLst>
          </a:prstGeom>
          <a:solidFill>
            <a:srgbClr val="1E84B3"/>
          </a:solidFill>
          <a:ln/>
        </p:spPr>
        <p:txBody>
          <a:bodyPr/>
          <a:lstStyle/>
          <a:p>
            <a:endParaRPr lang="en-US"/>
          </a:p>
        </p:txBody>
      </p:sp>
      <p:sp>
        <p:nvSpPr>
          <p:cNvPr id="7" name="Text 5"/>
          <p:cNvSpPr/>
          <p:nvPr/>
        </p:nvSpPr>
        <p:spPr>
          <a:xfrm>
            <a:off x="2594253" y="3244215"/>
            <a:ext cx="170021" cy="212646"/>
          </a:xfrm>
          <a:prstGeom prst="rect">
            <a:avLst/>
          </a:prstGeom>
          <a:noFill/>
          <a:ln/>
        </p:spPr>
        <p:txBody>
          <a:bodyPr wrap="none" lIns="0" tIns="0" rIns="0" bIns="0" rtlCol="0" anchor="t"/>
          <a:lstStyle/>
          <a:p>
            <a:pPr marL="0" indent="0" algn="l">
              <a:lnSpc>
                <a:spcPts val="1600"/>
              </a:lnSpc>
              <a:buNone/>
            </a:pPr>
            <a:r>
              <a:rPr lang="en-US" sz="1300" b="1" dirty="0">
                <a:solidFill>
                  <a:srgbClr val="FFFFFF"/>
                </a:solidFill>
                <a:latin typeface="Inter Bold" pitchFamily="34" charset="0"/>
                <a:ea typeface="Inter Bold" pitchFamily="34" charset="-122"/>
                <a:cs typeface="Inter Bold" pitchFamily="34" charset="-120"/>
              </a:rPr>
              <a:t>1</a:t>
            </a:r>
            <a:endParaRPr lang="en-US" sz="1300" dirty="0"/>
          </a:p>
        </p:txBody>
      </p:sp>
      <p:sp>
        <p:nvSpPr>
          <p:cNvPr id="8" name="Text 6"/>
          <p:cNvSpPr/>
          <p:nvPr/>
        </p:nvSpPr>
        <p:spPr>
          <a:xfrm>
            <a:off x="553760" y="3704868"/>
            <a:ext cx="2077998"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Data Quality Framework</a:t>
            </a:r>
            <a:endParaRPr lang="en-US" sz="1350" dirty="0"/>
          </a:p>
        </p:txBody>
      </p:sp>
      <p:sp>
        <p:nvSpPr>
          <p:cNvPr id="9" name="Text 7"/>
          <p:cNvSpPr/>
          <p:nvPr/>
        </p:nvSpPr>
        <p:spPr>
          <a:xfrm>
            <a:off x="553760" y="3968829"/>
            <a:ext cx="4251127" cy="1701211"/>
          </a:xfrm>
          <a:prstGeom prst="rect">
            <a:avLst/>
          </a:prstGeom>
          <a:noFill/>
          <a:ln/>
        </p:spPr>
        <p:txBody>
          <a:bodyPr wrap="square" lIns="0" tIns="0" rIns="0" bIns="0" rtlCol="0" anchor="t"/>
          <a:lstStyle/>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Completeness:</a:t>
            </a:r>
            <a:r>
              <a:rPr lang="en-US" sz="1100" dirty="0">
                <a:solidFill>
                  <a:srgbClr val="EBECEF"/>
                </a:solidFill>
                <a:latin typeface="Inter" pitchFamily="34" charset="0"/>
                <a:ea typeface="Inter" pitchFamily="34" charset="-122"/>
                <a:cs typeface="Inter" pitchFamily="34" charset="-120"/>
              </a:rPr>
              <a:t> Ensuring all required data fields are captured for every enforcement event</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Accuracy:</a:t>
            </a:r>
            <a:r>
              <a:rPr lang="en-US" sz="1100" dirty="0">
                <a:solidFill>
                  <a:srgbClr val="EBECEF"/>
                </a:solidFill>
                <a:latin typeface="Inter" pitchFamily="34" charset="0"/>
                <a:ea typeface="Inter" pitchFamily="34" charset="-122"/>
                <a:cs typeface="Inter" pitchFamily="34" charset="-120"/>
              </a:rPr>
              <a:t> Implementing validation rules and automated quality checks to identify errors</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Consistency:</a:t>
            </a:r>
            <a:r>
              <a:rPr lang="en-US" sz="1100" dirty="0">
                <a:solidFill>
                  <a:srgbClr val="EBECEF"/>
                </a:solidFill>
                <a:latin typeface="Inter" pitchFamily="34" charset="0"/>
                <a:ea typeface="Inter" pitchFamily="34" charset="-122"/>
                <a:cs typeface="Inter" pitchFamily="34" charset="-120"/>
              </a:rPr>
              <a:t> Standardizing data formats, definitions, and coding schemes across systems</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Timeliness:</a:t>
            </a:r>
            <a:r>
              <a:rPr lang="en-US" sz="1100" dirty="0">
                <a:solidFill>
                  <a:srgbClr val="EBECEF"/>
                </a:solidFill>
                <a:latin typeface="Inter" pitchFamily="34" charset="0"/>
                <a:ea typeface="Inter" pitchFamily="34" charset="-122"/>
                <a:cs typeface="Inter" pitchFamily="34" charset="-120"/>
              </a:rPr>
              <a:t> Establishing protocols for prompt data entry and processing to enable near-real-time analysis</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Validity:</a:t>
            </a:r>
            <a:r>
              <a:rPr lang="en-US" sz="1100" dirty="0">
                <a:solidFill>
                  <a:srgbClr val="EBECEF"/>
                </a:solidFill>
                <a:latin typeface="Inter" pitchFamily="34" charset="0"/>
                <a:ea typeface="Inter" pitchFamily="34" charset="-122"/>
                <a:cs typeface="Inter" pitchFamily="34" charset="-120"/>
              </a:rPr>
              <a:t> Verifying that data values fall within expected ranges and logical constraints</a:t>
            </a:r>
            <a:endParaRPr lang="en-US" sz="1100" dirty="0"/>
          </a:p>
        </p:txBody>
      </p:sp>
      <p:sp>
        <p:nvSpPr>
          <p:cNvPr id="10" name="Shape 8"/>
          <p:cNvSpPr/>
          <p:nvPr/>
        </p:nvSpPr>
        <p:spPr>
          <a:xfrm>
            <a:off x="5032653" y="3350538"/>
            <a:ext cx="4564975" cy="2575679"/>
          </a:xfrm>
          <a:prstGeom prst="roundRect">
            <a:avLst>
              <a:gd name="adj" fmla="val 2840"/>
            </a:avLst>
          </a:prstGeom>
          <a:solidFill>
            <a:srgbClr val="1F1F26"/>
          </a:solidFill>
          <a:ln/>
        </p:spPr>
        <p:txBody>
          <a:bodyPr/>
          <a:lstStyle/>
          <a:p>
            <a:endParaRPr lang="en-US"/>
          </a:p>
        </p:txBody>
      </p:sp>
      <p:sp>
        <p:nvSpPr>
          <p:cNvPr id="11" name="Shape 9"/>
          <p:cNvSpPr/>
          <p:nvPr/>
        </p:nvSpPr>
        <p:spPr>
          <a:xfrm>
            <a:off x="5032653" y="3335298"/>
            <a:ext cx="4564975" cy="60960"/>
          </a:xfrm>
          <a:prstGeom prst="roundRect">
            <a:avLst>
              <a:gd name="adj" fmla="val 97674"/>
            </a:avLst>
          </a:prstGeom>
          <a:solidFill>
            <a:srgbClr val="1E84B3"/>
          </a:solidFill>
          <a:ln/>
        </p:spPr>
        <p:txBody>
          <a:bodyPr/>
          <a:lstStyle/>
          <a:p>
            <a:endParaRPr lang="en-US"/>
          </a:p>
        </p:txBody>
      </p:sp>
      <p:sp>
        <p:nvSpPr>
          <p:cNvPr id="12" name="Shape 10"/>
          <p:cNvSpPr/>
          <p:nvPr/>
        </p:nvSpPr>
        <p:spPr>
          <a:xfrm>
            <a:off x="7102435" y="3137892"/>
            <a:ext cx="425291" cy="425291"/>
          </a:xfrm>
          <a:prstGeom prst="roundRect">
            <a:avLst>
              <a:gd name="adj" fmla="val 215006"/>
            </a:avLst>
          </a:prstGeom>
          <a:solidFill>
            <a:srgbClr val="1E84B3"/>
          </a:solidFill>
          <a:ln/>
        </p:spPr>
        <p:txBody>
          <a:bodyPr/>
          <a:lstStyle/>
          <a:p>
            <a:endParaRPr lang="en-US"/>
          </a:p>
        </p:txBody>
      </p:sp>
      <p:sp>
        <p:nvSpPr>
          <p:cNvPr id="13" name="Text 11"/>
          <p:cNvSpPr/>
          <p:nvPr/>
        </p:nvSpPr>
        <p:spPr>
          <a:xfrm>
            <a:off x="7230070" y="3244215"/>
            <a:ext cx="170021" cy="212646"/>
          </a:xfrm>
          <a:prstGeom prst="rect">
            <a:avLst/>
          </a:prstGeom>
          <a:noFill/>
          <a:ln/>
        </p:spPr>
        <p:txBody>
          <a:bodyPr wrap="none" lIns="0" tIns="0" rIns="0" bIns="0" rtlCol="0" anchor="t"/>
          <a:lstStyle/>
          <a:p>
            <a:pPr marL="0" indent="0" algn="l">
              <a:lnSpc>
                <a:spcPts val="1600"/>
              </a:lnSpc>
              <a:buNone/>
            </a:pPr>
            <a:r>
              <a:rPr lang="en-US" sz="1300" b="1" dirty="0">
                <a:solidFill>
                  <a:srgbClr val="FFFFFF"/>
                </a:solidFill>
                <a:latin typeface="Inter Bold" pitchFamily="34" charset="0"/>
                <a:ea typeface="Inter Bold" pitchFamily="34" charset="-122"/>
                <a:cs typeface="Inter Bold" pitchFamily="34" charset="-120"/>
              </a:rPr>
              <a:t>2</a:t>
            </a:r>
            <a:endParaRPr lang="en-US" sz="1300" dirty="0"/>
          </a:p>
        </p:txBody>
      </p:sp>
      <p:sp>
        <p:nvSpPr>
          <p:cNvPr id="14" name="Text 12"/>
          <p:cNvSpPr/>
          <p:nvPr/>
        </p:nvSpPr>
        <p:spPr>
          <a:xfrm>
            <a:off x="5189577" y="3704868"/>
            <a:ext cx="191178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Governance Structure</a:t>
            </a:r>
            <a:endParaRPr lang="en-US" sz="1350" dirty="0"/>
          </a:p>
        </p:txBody>
      </p:sp>
      <p:sp>
        <p:nvSpPr>
          <p:cNvPr id="15" name="Text 13"/>
          <p:cNvSpPr/>
          <p:nvPr/>
        </p:nvSpPr>
        <p:spPr>
          <a:xfrm>
            <a:off x="5189577" y="3968829"/>
            <a:ext cx="4251127" cy="850702"/>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Define data ownership and stewardship roles, establish data retention and archival policies, implement access controls based on role and need, create audit trails for data modifications, and develop procedures for data sharing with researchers and partner agencies.</a:t>
            </a:r>
            <a:endParaRPr lang="en-US" sz="1100" dirty="0"/>
          </a:p>
        </p:txBody>
      </p:sp>
      <p:sp>
        <p:nvSpPr>
          <p:cNvPr id="16" name="Shape 14"/>
          <p:cNvSpPr/>
          <p:nvPr/>
        </p:nvSpPr>
        <p:spPr>
          <a:xfrm>
            <a:off x="9668470" y="3350538"/>
            <a:ext cx="4564975" cy="2575679"/>
          </a:xfrm>
          <a:prstGeom prst="roundRect">
            <a:avLst>
              <a:gd name="adj" fmla="val 2840"/>
            </a:avLst>
          </a:prstGeom>
          <a:solidFill>
            <a:srgbClr val="1F1F26"/>
          </a:solidFill>
          <a:ln/>
        </p:spPr>
        <p:txBody>
          <a:bodyPr/>
          <a:lstStyle/>
          <a:p>
            <a:endParaRPr lang="en-US"/>
          </a:p>
        </p:txBody>
      </p:sp>
      <p:sp>
        <p:nvSpPr>
          <p:cNvPr id="17" name="Shape 15"/>
          <p:cNvSpPr/>
          <p:nvPr/>
        </p:nvSpPr>
        <p:spPr>
          <a:xfrm>
            <a:off x="9668470" y="3335298"/>
            <a:ext cx="4564975" cy="60960"/>
          </a:xfrm>
          <a:prstGeom prst="roundRect">
            <a:avLst>
              <a:gd name="adj" fmla="val 97674"/>
            </a:avLst>
          </a:prstGeom>
          <a:solidFill>
            <a:srgbClr val="1E84B3"/>
          </a:solidFill>
          <a:ln/>
        </p:spPr>
        <p:txBody>
          <a:bodyPr/>
          <a:lstStyle/>
          <a:p>
            <a:endParaRPr lang="en-US"/>
          </a:p>
        </p:txBody>
      </p:sp>
      <p:sp>
        <p:nvSpPr>
          <p:cNvPr id="18" name="Shape 16"/>
          <p:cNvSpPr/>
          <p:nvPr/>
        </p:nvSpPr>
        <p:spPr>
          <a:xfrm>
            <a:off x="11738253" y="3137892"/>
            <a:ext cx="425291" cy="425291"/>
          </a:xfrm>
          <a:prstGeom prst="roundRect">
            <a:avLst>
              <a:gd name="adj" fmla="val 215006"/>
            </a:avLst>
          </a:prstGeom>
          <a:solidFill>
            <a:srgbClr val="1E84B3"/>
          </a:solidFill>
          <a:ln/>
        </p:spPr>
        <p:txBody>
          <a:bodyPr/>
          <a:lstStyle/>
          <a:p>
            <a:endParaRPr lang="en-US"/>
          </a:p>
        </p:txBody>
      </p:sp>
      <p:sp>
        <p:nvSpPr>
          <p:cNvPr id="19" name="Text 17"/>
          <p:cNvSpPr/>
          <p:nvPr/>
        </p:nvSpPr>
        <p:spPr>
          <a:xfrm>
            <a:off x="11865888" y="3244215"/>
            <a:ext cx="170021" cy="212646"/>
          </a:xfrm>
          <a:prstGeom prst="rect">
            <a:avLst/>
          </a:prstGeom>
          <a:noFill/>
          <a:ln/>
        </p:spPr>
        <p:txBody>
          <a:bodyPr wrap="none" lIns="0" tIns="0" rIns="0" bIns="0" rtlCol="0" anchor="t"/>
          <a:lstStyle/>
          <a:p>
            <a:pPr marL="0" indent="0" algn="l">
              <a:lnSpc>
                <a:spcPts val="1600"/>
              </a:lnSpc>
              <a:buNone/>
            </a:pPr>
            <a:r>
              <a:rPr lang="en-US" sz="1300" b="1" dirty="0">
                <a:solidFill>
                  <a:srgbClr val="FFFFFF"/>
                </a:solidFill>
                <a:latin typeface="Inter Bold" pitchFamily="34" charset="0"/>
                <a:ea typeface="Inter Bold" pitchFamily="34" charset="-122"/>
                <a:cs typeface="Inter Bold" pitchFamily="34" charset="-120"/>
              </a:rPr>
              <a:t>3</a:t>
            </a:r>
            <a:endParaRPr lang="en-US" sz="1300" dirty="0"/>
          </a:p>
        </p:txBody>
      </p:sp>
      <p:sp>
        <p:nvSpPr>
          <p:cNvPr id="20" name="Text 18"/>
          <p:cNvSpPr/>
          <p:nvPr/>
        </p:nvSpPr>
        <p:spPr>
          <a:xfrm>
            <a:off x="9825395" y="3704868"/>
            <a:ext cx="2542103"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Quality Assurance Processes</a:t>
            </a:r>
            <a:endParaRPr lang="en-US" sz="1350" dirty="0"/>
          </a:p>
        </p:txBody>
      </p:sp>
      <p:sp>
        <p:nvSpPr>
          <p:cNvPr id="21" name="Text 19"/>
          <p:cNvSpPr/>
          <p:nvPr/>
        </p:nvSpPr>
        <p:spPr>
          <a:xfrm>
            <a:off x="9825395" y="3968829"/>
            <a:ext cx="4251127" cy="1020726"/>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Regular data audits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Automated anomaly detection</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Manual review of flagged records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Feedback loops from citation processing to identify systematic issues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Continuous improvement protocols</a:t>
            </a:r>
            <a:endParaRPr lang="en-US" sz="1100" dirty="0"/>
          </a:p>
        </p:txBody>
      </p:sp>
      <p:pic>
        <p:nvPicPr>
          <p:cNvPr id="22"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23" name="Text 20"/>
          <p:cNvSpPr/>
          <p:nvPr/>
        </p:nvSpPr>
        <p:spPr>
          <a:xfrm>
            <a:off x="14058186" y="7581830"/>
            <a:ext cx="430530"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20</a:t>
            </a:r>
            <a:endParaRPr lang="en-US" sz="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4" name="Text 2"/>
          <p:cNvSpPr/>
          <p:nvPr/>
        </p:nvSpPr>
        <p:spPr>
          <a:xfrm>
            <a:off x="687467" y="1987034"/>
            <a:ext cx="5120164" cy="498872"/>
          </a:xfrm>
          <a:prstGeom prst="rect">
            <a:avLst/>
          </a:prstGeom>
          <a:noFill/>
          <a:ln/>
        </p:spPr>
        <p:txBody>
          <a:bodyPr wrap="none" lIns="0" tIns="0" rIns="0" bIns="0" rtlCol="0" anchor="t"/>
          <a:lstStyle/>
          <a:p>
            <a:pPr marL="0" indent="0" algn="l">
              <a:lnSpc>
                <a:spcPts val="3900"/>
              </a:lnSpc>
              <a:buNone/>
            </a:pPr>
            <a:r>
              <a:rPr lang="en-US" sz="3100" b="1" dirty="0">
                <a:solidFill>
                  <a:srgbClr val="FFFFFF"/>
                </a:solidFill>
                <a:latin typeface="Inter Bold" pitchFamily="34" charset="0"/>
                <a:ea typeface="Inter Bold" pitchFamily="34" charset="-122"/>
                <a:cs typeface="Inter Bold" pitchFamily="34" charset="-120"/>
              </a:rPr>
              <a:t>The Smart Mobility Center</a:t>
            </a:r>
            <a:endParaRPr lang="en-US" sz="3100" dirty="0"/>
          </a:p>
        </p:txBody>
      </p:sp>
      <p:sp>
        <p:nvSpPr>
          <p:cNvPr id="5" name="Text 3"/>
          <p:cNvSpPr/>
          <p:nvPr/>
        </p:nvSpPr>
        <p:spPr>
          <a:xfrm>
            <a:off x="687467" y="2710458"/>
            <a:ext cx="2847499" cy="299204"/>
          </a:xfrm>
          <a:prstGeom prst="rect">
            <a:avLst/>
          </a:prstGeom>
          <a:noFill/>
          <a:ln/>
        </p:spPr>
        <p:txBody>
          <a:bodyPr wrap="none" lIns="0" tIns="0" rIns="0" bIns="0" rtlCol="0" anchor="t"/>
          <a:lstStyle/>
          <a:p>
            <a:pPr marL="0" indent="0" algn="l">
              <a:lnSpc>
                <a:spcPts val="2350"/>
              </a:lnSpc>
              <a:buNone/>
            </a:pPr>
            <a:r>
              <a:rPr lang="en-US" sz="1850" b="1" dirty="0">
                <a:solidFill>
                  <a:srgbClr val="FFFFFF"/>
                </a:solidFill>
                <a:latin typeface="Inter Bold" pitchFamily="34" charset="0"/>
                <a:ea typeface="Inter Bold" pitchFamily="34" charset="-122"/>
                <a:cs typeface="Inter Bold" pitchFamily="34" charset="-120"/>
              </a:rPr>
              <a:t>Independent Leadership</a:t>
            </a:r>
            <a:endParaRPr lang="en-US" sz="1850" dirty="0"/>
          </a:p>
        </p:txBody>
      </p:sp>
      <p:sp>
        <p:nvSpPr>
          <p:cNvPr id="6" name="Text 4"/>
          <p:cNvSpPr/>
          <p:nvPr/>
        </p:nvSpPr>
        <p:spPr>
          <a:xfrm>
            <a:off x="687467" y="3099435"/>
            <a:ext cx="7115294" cy="798195"/>
          </a:xfrm>
          <a:prstGeom prst="rect">
            <a:avLst/>
          </a:prstGeom>
          <a:noFill/>
          <a:ln/>
        </p:spPr>
        <p:txBody>
          <a:bodyPr wrap="square" lIns="0" tIns="0" rIns="0" bIns="0" rtlCol="0" anchor="t"/>
          <a:lstStyle/>
          <a:p>
            <a:pPr marL="0" indent="0" algn="l">
              <a:lnSpc>
                <a:spcPts val="1550"/>
              </a:lnSpc>
              <a:buNone/>
            </a:pPr>
            <a:r>
              <a:rPr lang="en-US" sz="1250" dirty="0">
                <a:solidFill>
                  <a:srgbClr val="EBECEF"/>
                </a:solidFill>
                <a:latin typeface="Inter" pitchFamily="34" charset="0"/>
                <a:ea typeface="Inter" pitchFamily="34" charset="-122"/>
                <a:cs typeface="Inter" pitchFamily="34" charset="-120"/>
              </a:rPr>
              <a:t>Established in July 2025 as a Florida not-for-profit corporation, the Smart Mobility Center operates with complete independence and objectivity. The organization is actively pursuing IRS designation as a 501(c)(3) entity, reinforcing its commitment to serving the public interest without commercial bias or competitive pressures.</a:t>
            </a:r>
            <a:endParaRPr lang="en-US" sz="1250" dirty="0"/>
          </a:p>
        </p:txBody>
      </p:sp>
      <p:sp>
        <p:nvSpPr>
          <p:cNvPr id="7" name="Text 5"/>
          <p:cNvSpPr/>
          <p:nvPr/>
        </p:nvSpPr>
        <p:spPr>
          <a:xfrm>
            <a:off x="687467" y="3978473"/>
            <a:ext cx="7115294" cy="997744"/>
          </a:xfrm>
          <a:prstGeom prst="rect">
            <a:avLst/>
          </a:prstGeom>
          <a:noFill/>
          <a:ln/>
        </p:spPr>
        <p:txBody>
          <a:bodyPr wrap="square" lIns="0" tIns="0" rIns="0" bIns="0" rtlCol="0" anchor="t"/>
          <a:lstStyle/>
          <a:p>
            <a:pPr marL="0" indent="0" algn="l">
              <a:lnSpc>
                <a:spcPts val="1550"/>
              </a:lnSpc>
              <a:buNone/>
            </a:pPr>
            <a:r>
              <a:rPr lang="en-US" sz="1250" dirty="0">
                <a:solidFill>
                  <a:srgbClr val="EBECEF"/>
                </a:solidFill>
                <a:latin typeface="Inter" pitchFamily="34" charset="0"/>
                <a:ea typeface="Inter" pitchFamily="34" charset="-122"/>
                <a:cs typeface="Inter" pitchFamily="34" charset="-120"/>
              </a:rPr>
              <a:t>This independent status enables the Center to act as a trusted source for impartial advice on smart mobility capabilities, implementation strategies, and evidence-based best practices. Unlike vendor-affiliated organizations or government-constrained entities, the Center can provide unbiased technical guidance that prioritizes effective outcomes over commercial interests.</a:t>
            </a:r>
            <a:endParaRPr lang="en-US" sz="1250" dirty="0"/>
          </a:p>
        </p:txBody>
      </p:sp>
      <p:sp>
        <p:nvSpPr>
          <p:cNvPr id="8" name="Text 6"/>
          <p:cNvSpPr/>
          <p:nvPr/>
        </p:nvSpPr>
        <p:spPr>
          <a:xfrm>
            <a:off x="687467" y="5232386"/>
            <a:ext cx="3898344" cy="299204"/>
          </a:xfrm>
          <a:prstGeom prst="rect">
            <a:avLst/>
          </a:prstGeom>
          <a:noFill/>
          <a:ln/>
        </p:spPr>
        <p:txBody>
          <a:bodyPr wrap="none" lIns="0" tIns="0" rIns="0" bIns="0" rtlCol="0" anchor="t"/>
          <a:lstStyle/>
          <a:p>
            <a:pPr marL="0" indent="0" algn="l">
              <a:lnSpc>
                <a:spcPts val="2350"/>
              </a:lnSpc>
              <a:buNone/>
            </a:pPr>
            <a:r>
              <a:rPr lang="en-US" sz="1850" b="1" dirty="0">
                <a:solidFill>
                  <a:srgbClr val="FFFFFF"/>
                </a:solidFill>
                <a:latin typeface="Inter Bold" pitchFamily="34" charset="0"/>
                <a:ea typeface="Inter Bold" pitchFamily="34" charset="-122"/>
                <a:cs typeface="Inter Bold" pitchFamily="34" charset="-120"/>
              </a:rPr>
              <a:t>Building a Knowledge Foundation</a:t>
            </a:r>
            <a:endParaRPr lang="en-US" sz="1850" dirty="0"/>
          </a:p>
        </p:txBody>
      </p:sp>
      <p:sp>
        <p:nvSpPr>
          <p:cNvPr id="9" name="Text 7"/>
          <p:cNvSpPr/>
          <p:nvPr/>
        </p:nvSpPr>
        <p:spPr>
          <a:xfrm>
            <a:off x="687467" y="5621363"/>
            <a:ext cx="7115294" cy="997744"/>
          </a:xfrm>
          <a:prstGeom prst="rect">
            <a:avLst/>
          </a:prstGeom>
          <a:noFill/>
          <a:ln/>
        </p:spPr>
        <p:txBody>
          <a:bodyPr wrap="square" lIns="0" tIns="0" rIns="0" bIns="0" rtlCol="0" anchor="t"/>
          <a:lstStyle/>
          <a:p>
            <a:pPr marL="0" indent="0" algn="l">
              <a:lnSpc>
                <a:spcPts val="1550"/>
              </a:lnSpc>
              <a:buNone/>
            </a:pPr>
            <a:r>
              <a:rPr lang="en-US" sz="1250" dirty="0">
                <a:solidFill>
                  <a:srgbClr val="EBECEF"/>
                </a:solidFill>
                <a:latin typeface="Inter" pitchFamily="34" charset="0"/>
                <a:ea typeface="Inter" pitchFamily="34" charset="-122"/>
                <a:cs typeface="Inter" pitchFamily="34" charset="-120"/>
              </a:rPr>
              <a:t>The Center's research initiatives include publication of comprehensive Reynes Research Reports addressing critical hot topics in automated enforcement and smart mobility. Each report is accompanied by structured Peer-to-Peer Knowledge Exchange Networks that facilitate ongoing dialogue among practitioners, ensuring research findings translate into actionable operational improvements.</a:t>
            </a:r>
            <a:endParaRPr lang="en-US" sz="1250" dirty="0"/>
          </a:p>
        </p:txBody>
      </p:sp>
      <p:sp>
        <p:nvSpPr>
          <p:cNvPr id="10" name="Shape 8"/>
          <p:cNvSpPr/>
          <p:nvPr/>
        </p:nvSpPr>
        <p:spPr>
          <a:xfrm>
            <a:off x="8084820" y="2620685"/>
            <a:ext cx="5980509" cy="3912870"/>
          </a:xfrm>
          <a:prstGeom prst="roundRect">
            <a:avLst>
              <a:gd name="adj" fmla="val 2937"/>
            </a:avLst>
          </a:prstGeom>
          <a:solidFill>
            <a:srgbClr val="FFFFFF"/>
          </a:solidFill>
          <a:ln/>
        </p:spPr>
        <p:txBody>
          <a:bodyPr/>
          <a:lstStyle/>
          <a:p>
            <a:endParaRPr lang="en-US"/>
          </a:p>
        </p:txBody>
      </p:sp>
      <p:sp>
        <p:nvSpPr>
          <p:cNvPr id="11" name="Text 9"/>
          <p:cNvSpPr/>
          <p:nvPr/>
        </p:nvSpPr>
        <p:spPr>
          <a:xfrm>
            <a:off x="8244364" y="2710458"/>
            <a:ext cx="3234809" cy="299204"/>
          </a:xfrm>
          <a:prstGeom prst="rect">
            <a:avLst/>
          </a:prstGeom>
          <a:noFill/>
          <a:ln/>
        </p:spPr>
        <p:txBody>
          <a:bodyPr wrap="none" lIns="0" tIns="0" rIns="0" bIns="0" rtlCol="0" anchor="t"/>
          <a:lstStyle/>
          <a:p>
            <a:pPr marL="0" indent="0" algn="l">
              <a:lnSpc>
                <a:spcPts val="2350"/>
              </a:lnSpc>
              <a:buNone/>
            </a:pPr>
            <a:r>
              <a:rPr lang="en-US" sz="1850" b="1" dirty="0">
                <a:solidFill>
                  <a:srgbClr val="000000"/>
                </a:solidFill>
                <a:latin typeface="Inter Bold" pitchFamily="34" charset="0"/>
                <a:ea typeface="Inter Bold" pitchFamily="34" charset="-122"/>
                <a:cs typeface="Inter Bold" pitchFamily="34" charset="-120"/>
              </a:rPr>
              <a:t>Why Independence Matters</a:t>
            </a:r>
            <a:endParaRPr lang="en-US" sz="1850" dirty="0"/>
          </a:p>
        </p:txBody>
      </p:sp>
      <p:sp>
        <p:nvSpPr>
          <p:cNvPr id="12" name="Text 10"/>
          <p:cNvSpPr/>
          <p:nvPr/>
        </p:nvSpPr>
        <p:spPr>
          <a:xfrm>
            <a:off x="8244364" y="3099435"/>
            <a:ext cx="5661422" cy="1197466"/>
          </a:xfrm>
          <a:prstGeom prst="rect">
            <a:avLst/>
          </a:prstGeom>
          <a:noFill/>
          <a:ln/>
        </p:spPr>
        <p:txBody>
          <a:bodyPr wrap="square" lIns="0" tIns="0" rIns="0" bIns="0" rtlCol="0" anchor="t"/>
          <a:lstStyle/>
          <a:p>
            <a:pPr marL="342900" indent="-342900" algn="l">
              <a:lnSpc>
                <a:spcPts val="1550"/>
              </a:lnSpc>
              <a:buSzPct val="100000"/>
              <a:buChar char="•"/>
            </a:pPr>
            <a:r>
              <a:rPr lang="en-US" sz="1250" dirty="0">
                <a:solidFill>
                  <a:srgbClr val="000000"/>
                </a:solidFill>
                <a:latin typeface="Inter" pitchFamily="34" charset="0"/>
                <a:ea typeface="Inter" pitchFamily="34" charset="-122"/>
                <a:cs typeface="Inter" pitchFamily="34" charset="-120"/>
              </a:rPr>
              <a:t>Objective evaluation of technologies without vendor influence</a:t>
            </a:r>
            <a:endParaRPr lang="en-US" sz="1250" dirty="0"/>
          </a:p>
          <a:p>
            <a:pPr marL="342900" indent="-342900" algn="l">
              <a:lnSpc>
                <a:spcPts val="1550"/>
              </a:lnSpc>
              <a:buSzPct val="100000"/>
              <a:buChar char="•"/>
            </a:pPr>
            <a:r>
              <a:rPr lang="en-US" sz="1250" dirty="0">
                <a:solidFill>
                  <a:srgbClr val="000000"/>
                </a:solidFill>
                <a:latin typeface="Inter" pitchFamily="34" charset="0"/>
                <a:ea typeface="Inter" pitchFamily="34" charset="-122"/>
                <a:cs typeface="Inter" pitchFamily="34" charset="-120"/>
              </a:rPr>
              <a:t>Balanced representation of diverse agency perspectives</a:t>
            </a:r>
            <a:endParaRPr lang="en-US" sz="1250" dirty="0"/>
          </a:p>
          <a:p>
            <a:pPr marL="342900" indent="-342900" algn="l">
              <a:lnSpc>
                <a:spcPts val="1550"/>
              </a:lnSpc>
              <a:buSzPct val="100000"/>
              <a:buChar char="•"/>
            </a:pPr>
            <a:r>
              <a:rPr lang="en-US" sz="1250" dirty="0">
                <a:solidFill>
                  <a:srgbClr val="000000"/>
                </a:solidFill>
                <a:latin typeface="Inter" pitchFamily="34" charset="0"/>
                <a:ea typeface="Inter" pitchFamily="34" charset="-122"/>
                <a:cs typeface="Inter" pitchFamily="34" charset="-120"/>
              </a:rPr>
              <a:t>Protection of sensitive operational information</a:t>
            </a:r>
            <a:endParaRPr lang="en-US" sz="1250" dirty="0"/>
          </a:p>
          <a:p>
            <a:pPr marL="342900" indent="-342900" algn="l">
              <a:lnSpc>
                <a:spcPts val="1550"/>
              </a:lnSpc>
              <a:buSzPct val="100000"/>
              <a:buChar char="•"/>
            </a:pPr>
            <a:r>
              <a:rPr lang="en-US" sz="1250" dirty="0">
                <a:solidFill>
                  <a:srgbClr val="000000"/>
                </a:solidFill>
                <a:latin typeface="Inter" pitchFamily="34" charset="0"/>
                <a:ea typeface="Inter" pitchFamily="34" charset="-122"/>
                <a:cs typeface="Inter" pitchFamily="34" charset="-120"/>
              </a:rPr>
              <a:t>Focus on public safety outcomes over commercial priorities</a:t>
            </a:r>
            <a:endParaRPr lang="en-US" sz="1250" dirty="0"/>
          </a:p>
          <a:p>
            <a:pPr marL="342900" indent="-342900" algn="l">
              <a:lnSpc>
                <a:spcPts val="1550"/>
              </a:lnSpc>
              <a:buSzPct val="100000"/>
              <a:buChar char="•"/>
            </a:pPr>
            <a:r>
              <a:rPr lang="en-US" sz="1250" dirty="0">
                <a:solidFill>
                  <a:srgbClr val="000000"/>
                </a:solidFill>
                <a:latin typeface="Inter" pitchFamily="34" charset="0"/>
                <a:ea typeface="Inter" pitchFamily="34" charset="-122"/>
                <a:cs typeface="Inter" pitchFamily="34" charset="-120"/>
              </a:rPr>
              <a:t>Credible facilitation of multi-agency collaboration</a:t>
            </a:r>
            <a:endParaRPr lang="en-US" sz="1250" dirty="0"/>
          </a:p>
          <a:p>
            <a:pPr marL="342900" indent="-342900" algn="l">
              <a:lnSpc>
                <a:spcPts val="1550"/>
              </a:lnSpc>
              <a:buSzPct val="100000"/>
              <a:buChar char="•"/>
            </a:pPr>
            <a:r>
              <a:rPr lang="en-US" sz="1250" dirty="0">
                <a:solidFill>
                  <a:srgbClr val="000000"/>
                </a:solidFill>
                <a:latin typeface="Inter" pitchFamily="34" charset="0"/>
                <a:ea typeface="Inter" pitchFamily="34" charset="-122"/>
                <a:cs typeface="Inter" pitchFamily="34" charset="-120"/>
              </a:rPr>
              <a:t>Long-term commitment to knowledge advancement</a:t>
            </a:r>
            <a:endParaRPr lang="en-US" sz="1250" dirty="0"/>
          </a:p>
        </p:txBody>
      </p:sp>
      <p:pic>
        <p:nvPicPr>
          <p:cNvPr id="13" name="Image 0" descr="preencoded.png"/>
          <p:cNvPicPr>
            <a:picLocks noChangeAspect="1"/>
          </p:cNvPicPr>
          <p:nvPr/>
        </p:nvPicPr>
        <p:blipFill>
          <a:blip r:embed="rId3"/>
          <a:stretch>
            <a:fillRect/>
          </a:stretch>
        </p:blipFill>
        <p:spPr>
          <a:xfrm>
            <a:off x="13750766" y="245507"/>
            <a:ext cx="634127" cy="859393"/>
          </a:xfrm>
          <a:prstGeom prst="rect">
            <a:avLst/>
          </a:prstGeom>
        </p:spPr>
      </p:pic>
      <p:sp>
        <p:nvSpPr>
          <p:cNvPr id="14" name="Text 11"/>
          <p:cNvSpPr/>
          <p:nvPr/>
        </p:nvSpPr>
        <p:spPr>
          <a:xfrm>
            <a:off x="13460373" y="7289894"/>
            <a:ext cx="924520" cy="214908"/>
          </a:xfrm>
          <a:prstGeom prst="rect">
            <a:avLst/>
          </a:prstGeom>
          <a:noFill/>
          <a:ln/>
        </p:spPr>
        <p:txBody>
          <a:bodyPr wrap="none" lIns="0" tIns="0" rIns="0" bIns="0" rtlCol="0" anchor="t"/>
          <a:lstStyle/>
          <a:p>
            <a:pPr marL="0" indent="0" algn="r">
              <a:lnSpc>
                <a:spcPts val="1650"/>
              </a:lnSpc>
              <a:buNone/>
            </a:pPr>
            <a:r>
              <a:rPr lang="en-US" sz="1350" dirty="0">
                <a:solidFill>
                  <a:srgbClr val="EBECEF"/>
                </a:solidFill>
                <a:latin typeface="Inter" pitchFamily="34" charset="0"/>
                <a:ea typeface="Inter" pitchFamily="34" charset="-122"/>
                <a:cs typeface="Inter" pitchFamily="34" charset="-120"/>
              </a:rPr>
              <a:t>2</a:t>
            </a:r>
            <a:endParaRPr lang="en-US" sz="13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396835" y="1310878"/>
            <a:ext cx="7171373"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Privacy-Preserving Analytics Techniques</a:t>
            </a:r>
            <a:endParaRPr lang="en-US" sz="2750" dirty="0"/>
          </a:p>
        </p:txBody>
      </p:sp>
      <p:sp>
        <p:nvSpPr>
          <p:cNvPr id="3" name="Text 1"/>
          <p:cNvSpPr/>
          <p:nvPr/>
        </p:nvSpPr>
        <p:spPr>
          <a:xfrm>
            <a:off x="396835" y="1895594"/>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Advanced analytics must balance the need for detailed insights with stringent privacy protections, employing techniques that enable analysis while safeguarding individual privacy and complying with data protection regulations.</a:t>
            </a:r>
            <a:endParaRPr lang="en-US" sz="1100" dirty="0"/>
          </a:p>
        </p:txBody>
      </p:sp>
      <p:sp>
        <p:nvSpPr>
          <p:cNvPr id="4" name="Text 2"/>
          <p:cNvSpPr/>
          <p:nvPr/>
        </p:nvSpPr>
        <p:spPr>
          <a:xfrm>
            <a:off x="396835" y="2342198"/>
            <a:ext cx="3489008"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Privacy-Enhancing Technologies:</a:t>
            </a:r>
            <a:endParaRPr lang="en-US" sz="1650" dirty="0"/>
          </a:p>
        </p:txBody>
      </p:sp>
      <p:sp>
        <p:nvSpPr>
          <p:cNvPr id="5" name="Shape 3"/>
          <p:cNvSpPr/>
          <p:nvPr/>
        </p:nvSpPr>
        <p:spPr>
          <a:xfrm>
            <a:off x="396835" y="2789575"/>
            <a:ext cx="70842" cy="70842"/>
          </a:xfrm>
          <a:prstGeom prst="roundRect">
            <a:avLst>
              <a:gd name="adj" fmla="val 645380"/>
            </a:avLst>
          </a:prstGeom>
          <a:solidFill>
            <a:srgbClr val="1E84B3"/>
          </a:solidFill>
          <a:ln/>
        </p:spPr>
        <p:txBody>
          <a:bodyPr/>
          <a:lstStyle/>
          <a:p>
            <a:endParaRPr lang="en-US"/>
          </a:p>
        </p:txBody>
      </p:sp>
      <p:sp>
        <p:nvSpPr>
          <p:cNvPr id="6" name="Text 4"/>
          <p:cNvSpPr/>
          <p:nvPr/>
        </p:nvSpPr>
        <p:spPr>
          <a:xfrm>
            <a:off x="538520" y="2714268"/>
            <a:ext cx="1811536"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Data Anonymization:</a:t>
            </a:r>
            <a:endParaRPr lang="en-US" sz="1350" dirty="0"/>
          </a:p>
        </p:txBody>
      </p:sp>
      <p:sp>
        <p:nvSpPr>
          <p:cNvPr id="7" name="Text 5"/>
          <p:cNvSpPr/>
          <p:nvPr/>
        </p:nvSpPr>
        <p:spPr>
          <a:xfrm>
            <a:off x="538520" y="2978229"/>
            <a:ext cx="13695045"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Removing or encrypting personally identifiable information while preserving analytical value</a:t>
            </a:r>
            <a:endParaRPr lang="en-US" sz="1100" dirty="0"/>
          </a:p>
        </p:txBody>
      </p:sp>
      <p:sp>
        <p:nvSpPr>
          <p:cNvPr id="8" name="Shape 6"/>
          <p:cNvSpPr/>
          <p:nvPr/>
        </p:nvSpPr>
        <p:spPr>
          <a:xfrm>
            <a:off x="396835" y="3365361"/>
            <a:ext cx="70842" cy="70842"/>
          </a:xfrm>
          <a:prstGeom prst="roundRect">
            <a:avLst>
              <a:gd name="adj" fmla="val 645380"/>
            </a:avLst>
          </a:prstGeom>
          <a:solidFill>
            <a:srgbClr val="1E84B3"/>
          </a:solidFill>
          <a:ln/>
        </p:spPr>
        <p:txBody>
          <a:bodyPr/>
          <a:lstStyle/>
          <a:p>
            <a:endParaRPr lang="en-US"/>
          </a:p>
        </p:txBody>
      </p:sp>
      <p:sp>
        <p:nvSpPr>
          <p:cNvPr id="9" name="Text 7"/>
          <p:cNvSpPr/>
          <p:nvPr/>
        </p:nvSpPr>
        <p:spPr>
          <a:xfrm>
            <a:off x="538520" y="3290054"/>
            <a:ext cx="2799159"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Aggregation and Generalization:</a:t>
            </a:r>
            <a:endParaRPr lang="en-US" sz="1350" dirty="0"/>
          </a:p>
        </p:txBody>
      </p:sp>
      <p:sp>
        <p:nvSpPr>
          <p:cNvPr id="10" name="Text 8"/>
          <p:cNvSpPr/>
          <p:nvPr/>
        </p:nvSpPr>
        <p:spPr>
          <a:xfrm>
            <a:off x="538520" y="3554016"/>
            <a:ext cx="13695045"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Analyzing data at group levels rather than individual records</a:t>
            </a:r>
            <a:endParaRPr lang="en-US" sz="1100" dirty="0"/>
          </a:p>
        </p:txBody>
      </p:sp>
      <p:sp>
        <p:nvSpPr>
          <p:cNvPr id="11" name="Shape 9"/>
          <p:cNvSpPr/>
          <p:nvPr/>
        </p:nvSpPr>
        <p:spPr>
          <a:xfrm>
            <a:off x="396835" y="3941147"/>
            <a:ext cx="70842" cy="70842"/>
          </a:xfrm>
          <a:prstGeom prst="roundRect">
            <a:avLst>
              <a:gd name="adj" fmla="val 645380"/>
            </a:avLst>
          </a:prstGeom>
          <a:solidFill>
            <a:srgbClr val="1E84B3"/>
          </a:solidFill>
          <a:ln/>
        </p:spPr>
        <p:txBody>
          <a:bodyPr/>
          <a:lstStyle/>
          <a:p>
            <a:endParaRPr lang="en-US"/>
          </a:p>
        </p:txBody>
      </p:sp>
      <p:sp>
        <p:nvSpPr>
          <p:cNvPr id="12" name="Text 10"/>
          <p:cNvSpPr/>
          <p:nvPr/>
        </p:nvSpPr>
        <p:spPr>
          <a:xfrm>
            <a:off x="538520" y="3865840"/>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Differential Privacy:</a:t>
            </a:r>
            <a:endParaRPr lang="en-US" sz="1350" dirty="0"/>
          </a:p>
        </p:txBody>
      </p:sp>
      <p:sp>
        <p:nvSpPr>
          <p:cNvPr id="13" name="Text 11"/>
          <p:cNvSpPr/>
          <p:nvPr/>
        </p:nvSpPr>
        <p:spPr>
          <a:xfrm>
            <a:off x="538520" y="4129802"/>
            <a:ext cx="13695045"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Adding statistical noise to datasets to prevent re-identification while maintaining overall patterns</a:t>
            </a:r>
            <a:endParaRPr lang="en-US" sz="1100" dirty="0"/>
          </a:p>
        </p:txBody>
      </p:sp>
      <p:sp>
        <p:nvSpPr>
          <p:cNvPr id="14" name="Shape 12"/>
          <p:cNvSpPr/>
          <p:nvPr/>
        </p:nvSpPr>
        <p:spPr>
          <a:xfrm>
            <a:off x="396835" y="4516934"/>
            <a:ext cx="70842" cy="70842"/>
          </a:xfrm>
          <a:prstGeom prst="roundRect">
            <a:avLst>
              <a:gd name="adj" fmla="val 645380"/>
            </a:avLst>
          </a:prstGeom>
          <a:solidFill>
            <a:srgbClr val="1E84B3"/>
          </a:solidFill>
          <a:ln/>
        </p:spPr>
        <p:txBody>
          <a:bodyPr/>
          <a:lstStyle/>
          <a:p>
            <a:endParaRPr lang="en-US"/>
          </a:p>
        </p:txBody>
      </p:sp>
      <p:sp>
        <p:nvSpPr>
          <p:cNvPr id="15" name="Text 13"/>
          <p:cNvSpPr/>
          <p:nvPr/>
        </p:nvSpPr>
        <p:spPr>
          <a:xfrm>
            <a:off x="538520" y="4441627"/>
            <a:ext cx="2864525"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Secure Multi-Party Computation:</a:t>
            </a:r>
            <a:endParaRPr lang="en-US" sz="1350" dirty="0"/>
          </a:p>
        </p:txBody>
      </p:sp>
      <p:sp>
        <p:nvSpPr>
          <p:cNvPr id="16" name="Text 14"/>
          <p:cNvSpPr/>
          <p:nvPr/>
        </p:nvSpPr>
        <p:spPr>
          <a:xfrm>
            <a:off x="538520" y="4705588"/>
            <a:ext cx="13695045"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Enabling collaborative analysis across agencies without sharing raw data</a:t>
            </a:r>
            <a:endParaRPr lang="en-US" sz="1100" dirty="0"/>
          </a:p>
        </p:txBody>
      </p:sp>
      <p:sp>
        <p:nvSpPr>
          <p:cNvPr id="17" name="Shape 15"/>
          <p:cNvSpPr/>
          <p:nvPr/>
        </p:nvSpPr>
        <p:spPr>
          <a:xfrm>
            <a:off x="396835" y="5092720"/>
            <a:ext cx="70842" cy="70842"/>
          </a:xfrm>
          <a:prstGeom prst="roundRect">
            <a:avLst>
              <a:gd name="adj" fmla="val 645380"/>
            </a:avLst>
          </a:prstGeom>
          <a:solidFill>
            <a:srgbClr val="1E84B3"/>
          </a:solidFill>
          <a:ln/>
        </p:spPr>
        <p:txBody>
          <a:bodyPr/>
          <a:lstStyle/>
          <a:p>
            <a:endParaRPr lang="en-US"/>
          </a:p>
        </p:txBody>
      </p:sp>
      <p:sp>
        <p:nvSpPr>
          <p:cNvPr id="18" name="Text 16"/>
          <p:cNvSpPr/>
          <p:nvPr/>
        </p:nvSpPr>
        <p:spPr>
          <a:xfrm>
            <a:off x="538520" y="5017413"/>
            <a:ext cx="252769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Time-Limited Data Retention:</a:t>
            </a:r>
            <a:endParaRPr lang="en-US" sz="1350" dirty="0"/>
          </a:p>
        </p:txBody>
      </p:sp>
      <p:sp>
        <p:nvSpPr>
          <p:cNvPr id="19" name="Text 17"/>
          <p:cNvSpPr/>
          <p:nvPr/>
        </p:nvSpPr>
        <p:spPr>
          <a:xfrm>
            <a:off x="538520" y="5281374"/>
            <a:ext cx="13695045"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Automatically purging detailed records after analytical needs are met</a:t>
            </a:r>
            <a:endParaRPr lang="en-US" sz="1100" dirty="0"/>
          </a:p>
        </p:txBody>
      </p:sp>
      <p:sp>
        <p:nvSpPr>
          <p:cNvPr id="20" name="Text 18"/>
          <p:cNvSpPr/>
          <p:nvPr/>
        </p:nvSpPr>
        <p:spPr>
          <a:xfrm>
            <a:off x="396835" y="5557838"/>
            <a:ext cx="2494478"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Regulatory Compliance:</a:t>
            </a:r>
            <a:endParaRPr lang="en-US" sz="1650" dirty="0"/>
          </a:p>
        </p:txBody>
      </p:sp>
      <p:sp>
        <p:nvSpPr>
          <p:cNvPr id="21" name="Text 19"/>
          <p:cNvSpPr/>
          <p:nvPr/>
        </p:nvSpPr>
        <p:spPr>
          <a:xfrm>
            <a:off x="396835" y="5929908"/>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Ensuring analytics practices align with privacy laws, obtaining appropriate consent for data use, implementing data minimization principles, providing transparency about data usage, and establishing clear protocols for responding to data access requests.</a:t>
            </a:r>
            <a:endParaRPr lang="en-US" sz="1100" dirty="0"/>
          </a:p>
        </p:txBody>
      </p:sp>
      <p:sp>
        <p:nvSpPr>
          <p:cNvPr id="22" name="Text 20"/>
          <p:cNvSpPr/>
          <p:nvPr/>
        </p:nvSpPr>
        <p:spPr>
          <a:xfrm>
            <a:off x="396835" y="6376511"/>
            <a:ext cx="2320409"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Network Contribution:</a:t>
            </a:r>
            <a:endParaRPr lang="en-US" sz="1650" dirty="0"/>
          </a:p>
        </p:txBody>
      </p:sp>
      <p:sp>
        <p:nvSpPr>
          <p:cNvPr id="23" name="Text 21"/>
          <p:cNvSpPr/>
          <p:nvPr/>
        </p:nvSpPr>
        <p:spPr>
          <a:xfrm>
            <a:off x="396835" y="6748582"/>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Developing privacy-preserving analytics guidelines, sharing technical implementation approaches, and creating model policies that enable robust analysis within privacy constraints.</a:t>
            </a:r>
            <a:endParaRPr lang="en-US" sz="1100" dirty="0"/>
          </a:p>
        </p:txBody>
      </p:sp>
      <p:pic>
        <p:nvPicPr>
          <p:cNvPr id="24"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25" name="Text 22"/>
          <p:cNvSpPr/>
          <p:nvPr/>
        </p:nvSpPr>
        <p:spPr>
          <a:xfrm>
            <a:off x="14080450" y="7780258"/>
            <a:ext cx="408265"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21</a:t>
            </a:r>
            <a:endParaRPr lang="en-US" sz="7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p:nvPr/>
        </p:nvSpPr>
        <p:spPr>
          <a:xfrm>
            <a:off x="734735" y="1443157"/>
            <a:ext cx="7400449" cy="532924"/>
          </a:xfrm>
          <a:prstGeom prst="rect">
            <a:avLst/>
          </a:prstGeom>
          <a:noFill/>
          <a:ln/>
        </p:spPr>
        <p:txBody>
          <a:bodyPr wrap="none" lIns="0" tIns="0" rIns="0" bIns="0" rtlCol="0" anchor="t"/>
          <a:lstStyle/>
          <a:p>
            <a:pPr marL="0" indent="0" algn="l">
              <a:lnSpc>
                <a:spcPts val="4150"/>
              </a:lnSpc>
              <a:buNone/>
            </a:pPr>
            <a:r>
              <a:rPr lang="en-US" sz="3350" b="1" dirty="0">
                <a:solidFill>
                  <a:srgbClr val="FFFFFF"/>
                </a:solidFill>
                <a:latin typeface="Inter Bold" pitchFamily="34" charset="0"/>
                <a:ea typeface="Inter Bold" pitchFamily="34" charset="-122"/>
                <a:cs typeface="Inter Bold" pitchFamily="34" charset="-120"/>
              </a:rPr>
              <a:t>Data Quality and Analytics Maturity</a:t>
            </a:r>
            <a:endParaRPr lang="en-US" sz="3350" dirty="0"/>
          </a:p>
        </p:txBody>
      </p:sp>
      <p:pic>
        <p:nvPicPr>
          <p:cNvPr id="3" name="Image 0" descr="preencoded.png"/>
          <p:cNvPicPr>
            <a:picLocks noChangeAspect="1"/>
          </p:cNvPicPr>
          <p:nvPr/>
        </p:nvPicPr>
        <p:blipFill>
          <a:blip r:embed="rId3"/>
          <a:stretch>
            <a:fillRect/>
          </a:stretch>
        </p:blipFill>
        <p:spPr>
          <a:xfrm>
            <a:off x="3037880" y="2181225"/>
            <a:ext cx="8554522" cy="3849529"/>
          </a:xfrm>
          <a:prstGeom prst="rect">
            <a:avLst/>
          </a:prstGeom>
        </p:spPr>
      </p:pic>
      <p:sp>
        <p:nvSpPr>
          <p:cNvPr id="4" name="Text 1"/>
          <p:cNvSpPr/>
          <p:nvPr/>
        </p:nvSpPr>
        <p:spPr>
          <a:xfrm>
            <a:off x="4326461" y="2377994"/>
            <a:ext cx="1497039" cy="231342"/>
          </a:xfrm>
          <a:prstGeom prst="rect">
            <a:avLst/>
          </a:prstGeom>
          <a:noFill/>
          <a:ln/>
        </p:spPr>
        <p:txBody>
          <a:bodyPr wrap="none" lIns="0" tIns="0" rIns="0" bIns="0" rtlCol="0" anchor="t"/>
          <a:lstStyle/>
          <a:p>
            <a:pPr marL="0" indent="0" algn="ctr">
              <a:lnSpc>
                <a:spcPts val="1650"/>
              </a:lnSpc>
              <a:buNone/>
            </a:pPr>
            <a:r>
              <a:rPr lang="en-US" sz="1350" b="1" dirty="0">
                <a:solidFill>
                  <a:srgbClr val="EBECEF"/>
                </a:solidFill>
                <a:latin typeface="Inter Bold" pitchFamily="34" charset="0"/>
                <a:ea typeface="Inter Bold" pitchFamily="34" charset="-122"/>
                <a:cs typeface="Inter Bold" pitchFamily="34" charset="-120"/>
              </a:rPr>
              <a:t>Data Collection</a:t>
            </a:r>
            <a:endParaRPr lang="en-US" sz="1350" dirty="0"/>
          </a:p>
        </p:txBody>
      </p:sp>
      <p:sp>
        <p:nvSpPr>
          <p:cNvPr id="5" name="Text 2"/>
          <p:cNvSpPr/>
          <p:nvPr/>
        </p:nvSpPr>
        <p:spPr>
          <a:xfrm>
            <a:off x="4326461" y="2675140"/>
            <a:ext cx="1497039" cy="296374"/>
          </a:xfrm>
          <a:prstGeom prst="rect">
            <a:avLst/>
          </a:prstGeom>
          <a:noFill/>
          <a:ln/>
        </p:spPr>
        <p:txBody>
          <a:bodyPr wrap="square" lIns="0" tIns="0" rIns="0" bIns="0" rtlCol="0" anchor="t"/>
          <a:lstStyle/>
          <a:p>
            <a:pPr marL="0" indent="0" algn="ctr">
              <a:lnSpc>
                <a:spcPts val="1050"/>
              </a:lnSpc>
              <a:buNone/>
            </a:pPr>
            <a:r>
              <a:rPr lang="en-US" sz="1050" dirty="0">
                <a:solidFill>
                  <a:srgbClr val="EBECEF"/>
                </a:solidFill>
                <a:latin typeface="Inter" pitchFamily="34" charset="0"/>
                <a:ea typeface="Inter" pitchFamily="34" charset="-122"/>
                <a:cs typeface="Inter" pitchFamily="34" charset="-120"/>
              </a:rPr>
              <a:t>Gather enforcement events</a:t>
            </a:r>
            <a:endParaRPr lang="en-US" sz="1050" dirty="0"/>
          </a:p>
        </p:txBody>
      </p:sp>
      <p:pic>
        <p:nvPicPr>
          <p:cNvPr id="6"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13298" y="3389858"/>
            <a:ext cx="331590" cy="331590"/>
          </a:xfrm>
          <a:prstGeom prst="rect">
            <a:avLst/>
          </a:prstGeom>
        </p:spPr>
      </p:pic>
      <p:sp>
        <p:nvSpPr>
          <p:cNvPr id="7" name="Text 3"/>
          <p:cNvSpPr/>
          <p:nvPr/>
        </p:nvSpPr>
        <p:spPr>
          <a:xfrm>
            <a:off x="5807048" y="5265141"/>
            <a:ext cx="1505264" cy="231342"/>
          </a:xfrm>
          <a:prstGeom prst="rect">
            <a:avLst/>
          </a:prstGeom>
          <a:noFill/>
          <a:ln/>
        </p:spPr>
        <p:txBody>
          <a:bodyPr wrap="none" lIns="0" tIns="0" rIns="0" bIns="0" rtlCol="0" anchor="t"/>
          <a:lstStyle/>
          <a:p>
            <a:pPr marL="0" indent="0" algn="ctr">
              <a:lnSpc>
                <a:spcPts val="1650"/>
              </a:lnSpc>
              <a:buNone/>
            </a:pPr>
            <a:r>
              <a:rPr lang="en-US" sz="1350" b="1" dirty="0">
                <a:solidFill>
                  <a:srgbClr val="EBECEF"/>
                </a:solidFill>
                <a:latin typeface="Inter Bold" pitchFamily="34" charset="0"/>
                <a:ea typeface="Inter Bold" pitchFamily="34" charset="-122"/>
                <a:cs typeface="Inter Bold" pitchFamily="34" charset="-120"/>
              </a:rPr>
              <a:t>Data Quality</a:t>
            </a:r>
            <a:endParaRPr lang="en-US" sz="1350" dirty="0"/>
          </a:p>
        </p:txBody>
      </p:sp>
      <p:sp>
        <p:nvSpPr>
          <p:cNvPr id="8" name="Text 4"/>
          <p:cNvSpPr/>
          <p:nvPr/>
        </p:nvSpPr>
        <p:spPr>
          <a:xfrm>
            <a:off x="5807048" y="5562287"/>
            <a:ext cx="1505264" cy="296374"/>
          </a:xfrm>
          <a:prstGeom prst="rect">
            <a:avLst/>
          </a:prstGeom>
          <a:noFill/>
          <a:ln/>
        </p:spPr>
        <p:txBody>
          <a:bodyPr wrap="square" lIns="0" tIns="0" rIns="0" bIns="0" rtlCol="0" anchor="t"/>
          <a:lstStyle/>
          <a:p>
            <a:pPr marL="0" indent="0" algn="ctr">
              <a:lnSpc>
                <a:spcPts val="1050"/>
              </a:lnSpc>
              <a:buNone/>
            </a:pPr>
            <a:r>
              <a:rPr lang="en-US" sz="1050" dirty="0">
                <a:solidFill>
                  <a:srgbClr val="EBECEF"/>
                </a:solidFill>
                <a:latin typeface="Inter" pitchFamily="34" charset="0"/>
                <a:ea typeface="Inter" pitchFamily="34" charset="-122"/>
                <a:cs typeface="Inter" pitchFamily="34" charset="-120"/>
              </a:rPr>
              <a:t>Ensure accuracy and completeness</a:t>
            </a:r>
            <a:endParaRPr lang="en-US" sz="1050" dirty="0"/>
          </a:p>
        </p:txBody>
      </p:sp>
      <p:pic>
        <p:nvPicPr>
          <p:cNvPr id="9" name="Image 2" descr="preencoded.png"/>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93886" y="4599005"/>
            <a:ext cx="331590" cy="331590"/>
          </a:xfrm>
          <a:prstGeom prst="rect">
            <a:avLst/>
          </a:prstGeom>
        </p:spPr>
      </p:pic>
      <p:sp>
        <p:nvSpPr>
          <p:cNvPr id="10" name="Text 5"/>
          <p:cNvSpPr/>
          <p:nvPr/>
        </p:nvSpPr>
        <p:spPr>
          <a:xfrm>
            <a:off x="7271185" y="2233534"/>
            <a:ext cx="1497038" cy="462684"/>
          </a:xfrm>
          <a:prstGeom prst="rect">
            <a:avLst/>
          </a:prstGeom>
          <a:noFill/>
          <a:ln/>
        </p:spPr>
        <p:txBody>
          <a:bodyPr wrap="square" lIns="0" tIns="0" rIns="0" bIns="0" rtlCol="0" anchor="t"/>
          <a:lstStyle/>
          <a:p>
            <a:pPr marL="0" indent="0" algn="ctr">
              <a:lnSpc>
                <a:spcPts val="1650"/>
              </a:lnSpc>
              <a:buNone/>
            </a:pPr>
            <a:r>
              <a:rPr lang="en-US" sz="1350" b="1" dirty="0">
                <a:solidFill>
                  <a:srgbClr val="EBECEF"/>
                </a:solidFill>
                <a:latin typeface="Inter Bold" pitchFamily="34" charset="0"/>
                <a:ea typeface="Inter Bold" pitchFamily="34" charset="-122"/>
                <a:cs typeface="Inter Bold" pitchFamily="34" charset="-120"/>
              </a:rPr>
              <a:t>Advanced Analytics</a:t>
            </a:r>
            <a:endParaRPr lang="en-US" sz="1350" dirty="0"/>
          </a:p>
        </p:txBody>
      </p:sp>
      <p:sp>
        <p:nvSpPr>
          <p:cNvPr id="11" name="Text 6"/>
          <p:cNvSpPr/>
          <p:nvPr/>
        </p:nvSpPr>
        <p:spPr>
          <a:xfrm>
            <a:off x="7271185" y="2762022"/>
            <a:ext cx="1497038" cy="296375"/>
          </a:xfrm>
          <a:prstGeom prst="rect">
            <a:avLst/>
          </a:prstGeom>
          <a:noFill/>
          <a:ln/>
        </p:spPr>
        <p:txBody>
          <a:bodyPr wrap="square" lIns="0" tIns="0" rIns="0" bIns="0" rtlCol="0" anchor="t"/>
          <a:lstStyle/>
          <a:p>
            <a:pPr marL="0" indent="0" algn="ctr">
              <a:lnSpc>
                <a:spcPts val="1050"/>
              </a:lnSpc>
              <a:buNone/>
            </a:pPr>
            <a:r>
              <a:rPr lang="en-US" sz="1050" dirty="0">
                <a:solidFill>
                  <a:srgbClr val="EBECEF"/>
                </a:solidFill>
                <a:latin typeface="Inter" pitchFamily="34" charset="0"/>
                <a:ea typeface="Inter" pitchFamily="34" charset="-122"/>
                <a:cs typeface="Inter" pitchFamily="34" charset="-120"/>
              </a:rPr>
              <a:t>Derive actionable insights</a:t>
            </a:r>
            <a:endParaRPr lang="en-US" sz="1050" dirty="0"/>
          </a:p>
        </p:txBody>
      </p:sp>
      <p:pic>
        <p:nvPicPr>
          <p:cNvPr id="12" name="Image 3"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82699" y="3356956"/>
            <a:ext cx="331590" cy="331590"/>
          </a:xfrm>
          <a:prstGeom prst="rect">
            <a:avLst/>
          </a:prstGeom>
        </p:spPr>
      </p:pic>
      <p:sp>
        <p:nvSpPr>
          <p:cNvPr id="13" name="Text 7"/>
          <p:cNvSpPr/>
          <p:nvPr/>
        </p:nvSpPr>
        <p:spPr>
          <a:xfrm>
            <a:off x="8751774" y="5149470"/>
            <a:ext cx="1497039" cy="462683"/>
          </a:xfrm>
          <a:prstGeom prst="rect">
            <a:avLst/>
          </a:prstGeom>
          <a:noFill/>
          <a:ln/>
        </p:spPr>
        <p:txBody>
          <a:bodyPr wrap="square" lIns="0" tIns="0" rIns="0" bIns="0" rtlCol="0" anchor="t"/>
          <a:lstStyle/>
          <a:p>
            <a:pPr marL="0" indent="0" algn="ctr">
              <a:lnSpc>
                <a:spcPts val="1650"/>
              </a:lnSpc>
              <a:buNone/>
            </a:pPr>
            <a:r>
              <a:rPr lang="en-US" sz="1350" b="1" dirty="0">
                <a:solidFill>
                  <a:srgbClr val="EBECEF"/>
                </a:solidFill>
                <a:latin typeface="Inter Bold" pitchFamily="34" charset="0"/>
                <a:ea typeface="Inter Bold" pitchFamily="34" charset="-122"/>
                <a:cs typeface="Inter Bold" pitchFamily="34" charset="-120"/>
              </a:rPr>
              <a:t>Predictive Intelligence</a:t>
            </a:r>
            <a:endParaRPr lang="en-US" sz="1350" dirty="0"/>
          </a:p>
        </p:txBody>
      </p:sp>
      <p:sp>
        <p:nvSpPr>
          <p:cNvPr id="14" name="Text 8"/>
          <p:cNvSpPr/>
          <p:nvPr/>
        </p:nvSpPr>
        <p:spPr>
          <a:xfrm>
            <a:off x="8751774" y="5677958"/>
            <a:ext cx="1497039" cy="296374"/>
          </a:xfrm>
          <a:prstGeom prst="rect">
            <a:avLst/>
          </a:prstGeom>
          <a:noFill/>
          <a:ln/>
        </p:spPr>
        <p:txBody>
          <a:bodyPr wrap="square" lIns="0" tIns="0" rIns="0" bIns="0" rtlCol="0" anchor="t"/>
          <a:lstStyle/>
          <a:p>
            <a:pPr marL="0" indent="0" algn="ctr">
              <a:lnSpc>
                <a:spcPts val="1050"/>
              </a:lnSpc>
              <a:buNone/>
            </a:pPr>
            <a:r>
              <a:rPr lang="en-US" sz="1050" dirty="0">
                <a:solidFill>
                  <a:srgbClr val="EBECEF"/>
                </a:solidFill>
                <a:latin typeface="Inter" pitchFamily="34" charset="0"/>
                <a:ea typeface="Inter" pitchFamily="34" charset="-122"/>
                <a:cs typeface="Inter" pitchFamily="34" charset="-120"/>
              </a:rPr>
              <a:t>Forecast and optimize operations</a:t>
            </a:r>
            <a:endParaRPr lang="en-US" sz="1050" dirty="0"/>
          </a:p>
        </p:txBody>
      </p:sp>
      <p:pic>
        <p:nvPicPr>
          <p:cNvPr id="15" name="Image 4"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38611" y="4599005"/>
            <a:ext cx="331589" cy="331590"/>
          </a:xfrm>
          <a:prstGeom prst="rect">
            <a:avLst/>
          </a:prstGeom>
        </p:spPr>
      </p:pic>
      <p:sp>
        <p:nvSpPr>
          <p:cNvPr id="16" name="Text 9"/>
          <p:cNvSpPr/>
          <p:nvPr/>
        </p:nvSpPr>
        <p:spPr>
          <a:xfrm>
            <a:off x="734735" y="6146125"/>
            <a:ext cx="13160931" cy="655796"/>
          </a:xfrm>
          <a:prstGeom prst="rect">
            <a:avLst/>
          </a:prstGeom>
          <a:noFill/>
          <a:ln/>
        </p:spPr>
        <p:txBody>
          <a:bodyPr wrap="square" lIns="0" tIns="0" rIns="0" bIns="0" rtlCol="0" anchor="t"/>
          <a:lstStyle/>
          <a:p>
            <a:pPr marL="0" indent="0" algn="l">
              <a:lnSpc>
                <a:spcPts val="1700"/>
              </a:lnSpc>
              <a:buNone/>
            </a:pPr>
            <a:r>
              <a:rPr lang="en-US" sz="1300" dirty="0">
                <a:solidFill>
                  <a:srgbClr val="EBECEF"/>
                </a:solidFill>
                <a:latin typeface="Inter" pitchFamily="34" charset="0"/>
                <a:ea typeface="Inter" pitchFamily="34" charset="-122"/>
                <a:cs typeface="Inter" pitchFamily="34" charset="-120"/>
              </a:rPr>
              <a:t>Agencies progress through distinct maturity stages as they develop analytics capabilities, from basic data collection through descriptive reporting to predictive modeling and prescriptive optimization. Understanding this progression helps agencies set realistic goals and develop appropriate roadmaps for analytics advancement.</a:t>
            </a:r>
            <a:endParaRPr lang="en-US" sz="1300" dirty="0"/>
          </a:p>
        </p:txBody>
      </p:sp>
      <p:pic>
        <p:nvPicPr>
          <p:cNvPr id="17" name="Image 5" descr="preencoded.png"/>
          <p:cNvPicPr>
            <a:picLocks noChangeAspect="1"/>
          </p:cNvPicPr>
          <p:nvPr/>
        </p:nvPicPr>
        <p:blipFill>
          <a:blip r:embed="rId12"/>
          <a:stretch>
            <a:fillRect/>
          </a:stretch>
        </p:blipFill>
        <p:spPr>
          <a:xfrm>
            <a:off x="13690402" y="262414"/>
            <a:ext cx="677704" cy="918329"/>
          </a:xfrm>
          <a:prstGeom prst="rect">
            <a:avLst/>
          </a:prstGeom>
        </p:spPr>
      </p:pic>
      <p:sp>
        <p:nvSpPr>
          <p:cNvPr id="18" name="Text 10"/>
          <p:cNvSpPr/>
          <p:nvPr/>
        </p:nvSpPr>
        <p:spPr>
          <a:xfrm>
            <a:off x="13268325" y="7405807"/>
            <a:ext cx="1099780" cy="235268"/>
          </a:xfrm>
          <a:prstGeom prst="rect">
            <a:avLst/>
          </a:prstGeom>
          <a:noFill/>
          <a:ln/>
        </p:spPr>
        <p:txBody>
          <a:bodyPr wrap="none" lIns="0" tIns="0" rIns="0" bIns="0" rtlCol="0" anchor="t"/>
          <a:lstStyle/>
          <a:p>
            <a:pPr marL="0" indent="0" algn="r">
              <a:lnSpc>
                <a:spcPts val="1850"/>
              </a:lnSpc>
              <a:buNone/>
            </a:pPr>
            <a:r>
              <a:rPr lang="en-US" sz="1400" dirty="0">
                <a:solidFill>
                  <a:srgbClr val="EBECEF"/>
                </a:solidFill>
                <a:latin typeface="Inter" pitchFamily="34" charset="0"/>
                <a:ea typeface="Inter" pitchFamily="34" charset="-122"/>
                <a:cs typeface="Inter" pitchFamily="34" charset="-120"/>
              </a:rPr>
              <a:t>22</a:t>
            </a:r>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Text 0"/>
          <p:cNvSpPr/>
          <p:nvPr/>
        </p:nvSpPr>
        <p:spPr>
          <a:xfrm>
            <a:off x="793790" y="2265045"/>
            <a:ext cx="13042821" cy="1771888"/>
          </a:xfrm>
          <a:prstGeom prst="rect">
            <a:avLst/>
          </a:prstGeom>
          <a:noFill/>
          <a:ln/>
        </p:spPr>
        <p:txBody>
          <a:bodyPr wrap="square" lIns="0" tIns="0" rIns="0" bIns="0" rtlCol="0" anchor="t"/>
          <a:lstStyle/>
          <a:p>
            <a:pPr marL="0" indent="0" algn="l">
              <a:lnSpc>
                <a:spcPts val="6950"/>
              </a:lnSpc>
              <a:buNone/>
            </a:pPr>
            <a:r>
              <a:rPr lang="en-US" sz="5550" b="1" dirty="0">
                <a:solidFill>
                  <a:srgbClr val="FFFFFF"/>
                </a:solidFill>
                <a:latin typeface="Inter Bold" pitchFamily="34" charset="0"/>
                <a:ea typeface="Inter Bold" pitchFamily="34" charset="-122"/>
                <a:cs typeface="Inter Bold" pitchFamily="34" charset="-120"/>
              </a:rPr>
              <a:t>Data Fusion and Real-Time Monitoring</a:t>
            </a:r>
            <a:endParaRPr lang="en-US" sz="5550" dirty="0"/>
          </a:p>
        </p:txBody>
      </p:sp>
      <p:sp>
        <p:nvSpPr>
          <p:cNvPr id="3" name="Text 1"/>
          <p:cNvSpPr/>
          <p:nvPr/>
        </p:nvSpPr>
        <p:spPr>
          <a:xfrm>
            <a:off x="793790" y="4603909"/>
            <a:ext cx="13042821" cy="1360527"/>
          </a:xfrm>
          <a:prstGeom prst="rect">
            <a:avLst/>
          </a:prstGeom>
          <a:noFill/>
          <a:ln/>
        </p:spPr>
        <p:txBody>
          <a:bodyPr wrap="square" lIns="0" tIns="0" rIns="0" bIns="0" rtlCol="0" anchor="t"/>
          <a:lstStyle/>
          <a:p>
            <a:pPr marL="0" indent="0" algn="l">
              <a:lnSpc>
                <a:spcPts val="3550"/>
              </a:lnSpc>
              <a:buNone/>
            </a:pPr>
            <a:r>
              <a:rPr lang="en-US" sz="2200" dirty="0">
                <a:solidFill>
                  <a:srgbClr val="EBECEF"/>
                </a:solidFill>
                <a:latin typeface="Inter" pitchFamily="34" charset="0"/>
                <a:ea typeface="Inter" pitchFamily="34" charset="-122"/>
                <a:cs typeface="Inter" pitchFamily="34" charset="-120"/>
              </a:rPr>
              <a:t>The future of smart mobility depends on seamlessly integrating data streams from automated enforcement systems with broader traffic management infrastructure, creating comprehensive situational awareness that enables proactive rather than reactive system management.</a:t>
            </a:r>
            <a:endParaRPr lang="en-US" sz="2200" dirty="0"/>
          </a:p>
        </p:txBody>
      </p:sp>
      <p:pic>
        <p:nvPicPr>
          <p:cNvPr id="4" name="Image 0" descr="preencoded.png"/>
          <p:cNvPicPr>
            <a:picLocks noChangeAspect="1"/>
          </p:cNvPicPr>
          <p:nvPr/>
        </p:nvPicPr>
        <p:blipFill>
          <a:blip r:embed="rId3"/>
          <a:stretch>
            <a:fillRect/>
          </a:stretch>
        </p:blipFill>
        <p:spPr>
          <a:xfrm>
            <a:off x="13614678" y="283488"/>
            <a:ext cx="732234" cy="992267"/>
          </a:xfrm>
          <a:prstGeom prst="rect">
            <a:avLst/>
          </a:prstGeom>
        </p:spPr>
      </p:pic>
      <p:sp>
        <p:nvSpPr>
          <p:cNvPr id="5" name="Text 2"/>
          <p:cNvSpPr/>
          <p:nvPr/>
        </p:nvSpPr>
        <p:spPr>
          <a:xfrm>
            <a:off x="13488233" y="7291149"/>
            <a:ext cx="858679" cy="317540"/>
          </a:xfrm>
          <a:prstGeom prst="rect">
            <a:avLst/>
          </a:prstGeom>
          <a:noFill/>
          <a:ln/>
        </p:spPr>
        <p:txBody>
          <a:bodyPr wrap="none" lIns="0" tIns="0" rIns="0" bIns="0" rtlCol="0" anchor="t"/>
          <a:lstStyle/>
          <a:p>
            <a:pPr marL="0" indent="0" algn="r">
              <a:lnSpc>
                <a:spcPts val="2500"/>
              </a:lnSpc>
              <a:buNone/>
            </a:pPr>
            <a:r>
              <a:rPr lang="en-US" sz="1550" dirty="0">
                <a:solidFill>
                  <a:srgbClr val="EBECEF"/>
                </a:solidFill>
                <a:latin typeface="Inter" pitchFamily="34" charset="0"/>
                <a:ea typeface="Inter" pitchFamily="34" charset="-122"/>
                <a:cs typeface="Inter" pitchFamily="34" charset="-120"/>
              </a:rPr>
              <a:t>23</a:t>
            </a:r>
            <a:endParaRPr lang="en-US" sz="15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4" name="Text 2"/>
          <p:cNvSpPr/>
          <p:nvPr/>
        </p:nvSpPr>
        <p:spPr>
          <a:xfrm>
            <a:off x="609362" y="2139315"/>
            <a:ext cx="5748933" cy="441960"/>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Integrated Data Fusion Strategies</a:t>
            </a:r>
            <a:endParaRPr lang="en-US" sz="2750" dirty="0"/>
          </a:p>
        </p:txBody>
      </p:sp>
      <p:sp>
        <p:nvSpPr>
          <p:cNvPr id="5" name="Text 3"/>
          <p:cNvSpPr/>
          <p:nvPr/>
        </p:nvSpPr>
        <p:spPr>
          <a:xfrm>
            <a:off x="609362" y="2750582"/>
            <a:ext cx="6533317" cy="169545"/>
          </a:xfrm>
          <a:prstGeom prst="rect">
            <a:avLst/>
          </a:prstGeom>
          <a:noFill/>
          <a:ln/>
        </p:spPr>
        <p:txBody>
          <a:bodyPr wrap="none" lIns="0" tIns="0" rIns="0" bIns="0" rtlCol="0" anchor="t"/>
          <a:lstStyle/>
          <a:p>
            <a:pPr marL="0" indent="0" algn="l">
              <a:lnSpc>
                <a:spcPts val="1300"/>
              </a:lnSpc>
              <a:buNone/>
            </a:pPr>
            <a:endParaRPr lang="en-US" sz="1100" dirty="0"/>
          </a:p>
        </p:txBody>
      </p:sp>
      <p:sp>
        <p:nvSpPr>
          <p:cNvPr id="6" name="Text 4"/>
          <p:cNvSpPr/>
          <p:nvPr/>
        </p:nvSpPr>
        <p:spPr>
          <a:xfrm>
            <a:off x="7495342" y="2757607"/>
            <a:ext cx="2643307" cy="265152"/>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Breaking Down Data Silos</a:t>
            </a:r>
            <a:endParaRPr lang="en-US" sz="1650" dirty="0"/>
          </a:p>
        </p:txBody>
      </p:sp>
      <p:sp>
        <p:nvSpPr>
          <p:cNvPr id="7" name="Text 5"/>
          <p:cNvSpPr/>
          <p:nvPr/>
        </p:nvSpPr>
        <p:spPr>
          <a:xfrm>
            <a:off x="7495342" y="3093244"/>
            <a:ext cx="6533317" cy="847725"/>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Automated enforcement systems typically operate in isolation from other transportation data sources, creating missed opportunities for enhanced system management and comprehensive safety analysis. Data fusion involves integrating AES data with traffic sensors, weather information, incident reports, construction schedules, special event calendars, and other relevant data streams to create unified operational intelligence.</a:t>
            </a:r>
            <a:endParaRPr lang="en-US" sz="1100" dirty="0"/>
          </a:p>
        </p:txBody>
      </p:sp>
      <p:sp>
        <p:nvSpPr>
          <p:cNvPr id="8" name="Text 6"/>
          <p:cNvSpPr/>
          <p:nvPr/>
        </p:nvSpPr>
        <p:spPr>
          <a:xfrm>
            <a:off x="7495342" y="4004429"/>
            <a:ext cx="6533317" cy="847725"/>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This research will document successful data integration architectures, identify technical standards enabling interoperability, address data governance challenges inherent in multi-source integration, and demonstrate use cases where fused data delivers superior outcomes compared to siloed information. Particular attention will be given to real-time integration enabling dynamic response to changing conditions.</a:t>
            </a:r>
            <a:endParaRPr lang="en-US" sz="1100" dirty="0"/>
          </a:p>
        </p:txBody>
      </p:sp>
      <p:sp>
        <p:nvSpPr>
          <p:cNvPr id="9" name="Text 7"/>
          <p:cNvSpPr/>
          <p:nvPr/>
        </p:nvSpPr>
        <p:spPr>
          <a:xfrm>
            <a:off x="7495342" y="4922639"/>
            <a:ext cx="4222194" cy="265152"/>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Technical and Organizational Challenges</a:t>
            </a:r>
            <a:endParaRPr lang="en-US" sz="1650" dirty="0"/>
          </a:p>
        </p:txBody>
      </p:sp>
      <p:sp>
        <p:nvSpPr>
          <p:cNvPr id="10" name="Text 8"/>
          <p:cNvSpPr/>
          <p:nvPr/>
        </p:nvSpPr>
        <p:spPr>
          <a:xfrm>
            <a:off x="7495342" y="5258276"/>
            <a:ext cx="6533317" cy="1017270"/>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Effective data fusion requires addressing both technical interoperability challenges and organizational barriers including data ownership concerns, privacy protection requirements, and coordination across agency boundaries. The research will provide practical guidance on establishing data sharing agreements, implementing secure data exchange protocols, managing data quality across diverse sources, and developing organizational structures that support cross-functional data utilization.</a:t>
            </a:r>
            <a:endParaRPr lang="en-US" sz="1100" dirty="0"/>
          </a:p>
        </p:txBody>
      </p:sp>
      <p:pic>
        <p:nvPicPr>
          <p:cNvPr id="11" name="Image 0" descr="preencoded.png"/>
          <p:cNvPicPr>
            <a:picLocks noChangeAspect="1"/>
          </p:cNvPicPr>
          <p:nvPr/>
        </p:nvPicPr>
        <p:blipFill>
          <a:blip r:embed="rId3"/>
          <a:stretch>
            <a:fillRect/>
          </a:stretch>
        </p:blipFill>
        <p:spPr>
          <a:xfrm>
            <a:off x="13850898" y="217646"/>
            <a:ext cx="561975" cy="761643"/>
          </a:xfrm>
          <a:prstGeom prst="rect">
            <a:avLst/>
          </a:prstGeom>
        </p:spPr>
      </p:pic>
      <p:sp>
        <p:nvSpPr>
          <p:cNvPr id="12" name="Text 9"/>
          <p:cNvSpPr/>
          <p:nvPr/>
        </p:nvSpPr>
        <p:spPr>
          <a:xfrm>
            <a:off x="13497520" y="7539752"/>
            <a:ext cx="915353" cy="182642"/>
          </a:xfrm>
          <a:prstGeom prst="rect">
            <a:avLst/>
          </a:prstGeom>
          <a:noFill/>
          <a:ln/>
        </p:spPr>
        <p:txBody>
          <a:bodyPr wrap="none" lIns="0" tIns="0" rIns="0" bIns="0" rtlCol="0" anchor="t"/>
          <a:lstStyle/>
          <a:p>
            <a:pPr marL="0" indent="0" algn="r">
              <a:lnSpc>
                <a:spcPts val="1400"/>
              </a:lnSpc>
              <a:buNone/>
            </a:pPr>
            <a:r>
              <a:rPr lang="en-US" sz="1150" dirty="0">
                <a:solidFill>
                  <a:srgbClr val="EBECEF"/>
                </a:solidFill>
                <a:latin typeface="Inter" pitchFamily="34" charset="0"/>
                <a:ea typeface="Inter" pitchFamily="34" charset="-122"/>
                <a:cs typeface="Inter" pitchFamily="34" charset="-120"/>
              </a:rPr>
              <a:t>24</a:t>
            </a:r>
            <a:endParaRPr lang="en-US" sz="11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p:nvPr/>
        </p:nvSpPr>
        <p:spPr>
          <a:xfrm>
            <a:off x="396835" y="1811060"/>
            <a:ext cx="6736080"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Integration Architecture and Standards</a:t>
            </a:r>
            <a:endParaRPr lang="en-US" sz="2750" dirty="0"/>
          </a:p>
        </p:txBody>
      </p:sp>
      <p:sp>
        <p:nvSpPr>
          <p:cNvPr id="3" name="Text 1"/>
          <p:cNvSpPr/>
          <p:nvPr/>
        </p:nvSpPr>
        <p:spPr>
          <a:xfrm>
            <a:off x="396835" y="2395776"/>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Successful data fusion requires robust technical architecture that enables seamless communication between automated enforcement systems and broader transportation management infrastructure.</a:t>
            </a:r>
            <a:endParaRPr lang="en-US" sz="1100" dirty="0"/>
          </a:p>
        </p:txBody>
      </p:sp>
      <p:sp>
        <p:nvSpPr>
          <p:cNvPr id="4" name="Text 2"/>
          <p:cNvSpPr/>
          <p:nvPr/>
        </p:nvSpPr>
        <p:spPr>
          <a:xfrm>
            <a:off x="396835" y="2672239"/>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Integration Layers:</a:t>
            </a:r>
            <a:endParaRPr lang="en-US" sz="1650" dirty="0"/>
          </a:p>
        </p:txBody>
      </p:sp>
      <p:sp>
        <p:nvSpPr>
          <p:cNvPr id="5" name="Shape 3"/>
          <p:cNvSpPr/>
          <p:nvPr/>
        </p:nvSpPr>
        <p:spPr>
          <a:xfrm>
            <a:off x="396835" y="3044309"/>
            <a:ext cx="4564975" cy="918091"/>
          </a:xfrm>
          <a:prstGeom prst="roundRect">
            <a:avLst>
              <a:gd name="adj" fmla="val 7968"/>
            </a:avLst>
          </a:prstGeom>
          <a:solidFill>
            <a:srgbClr val="1F1F26"/>
          </a:solidFill>
          <a:ln w="15240">
            <a:solidFill>
              <a:srgbClr val="2B6A86"/>
            </a:solidFill>
            <a:prstDash val="solid"/>
          </a:ln>
        </p:spPr>
        <p:txBody>
          <a:bodyPr/>
          <a:lstStyle/>
          <a:p>
            <a:endParaRPr lang="en-US"/>
          </a:p>
        </p:txBody>
      </p:sp>
      <p:sp>
        <p:nvSpPr>
          <p:cNvPr id="6" name="Shape 4"/>
          <p:cNvSpPr/>
          <p:nvPr/>
        </p:nvSpPr>
        <p:spPr>
          <a:xfrm>
            <a:off x="381595" y="3044309"/>
            <a:ext cx="60960" cy="918091"/>
          </a:xfrm>
          <a:prstGeom prst="roundRect">
            <a:avLst>
              <a:gd name="adj" fmla="val 97674"/>
            </a:avLst>
          </a:prstGeom>
          <a:solidFill>
            <a:srgbClr val="1E84B3"/>
          </a:solidFill>
          <a:ln/>
        </p:spPr>
        <p:txBody>
          <a:bodyPr/>
          <a:lstStyle/>
          <a:p>
            <a:endParaRPr lang="en-US"/>
          </a:p>
        </p:txBody>
      </p:sp>
      <p:sp>
        <p:nvSpPr>
          <p:cNvPr id="7" name="Text 5"/>
          <p:cNvSpPr/>
          <p:nvPr/>
        </p:nvSpPr>
        <p:spPr>
          <a:xfrm>
            <a:off x="599480" y="3201233"/>
            <a:ext cx="184189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Data Collection Layer</a:t>
            </a:r>
            <a:endParaRPr lang="en-US" sz="1350" dirty="0"/>
          </a:p>
        </p:txBody>
      </p:sp>
      <p:sp>
        <p:nvSpPr>
          <p:cNvPr id="8" name="Text 6"/>
          <p:cNvSpPr/>
          <p:nvPr/>
        </p:nvSpPr>
        <p:spPr>
          <a:xfrm>
            <a:off x="599480" y="3465195"/>
            <a:ext cx="420540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Standardized APIs and protocols for capturing enforcement events, system status, and environmental conditions</a:t>
            </a:r>
            <a:endParaRPr lang="en-US" sz="1100" dirty="0"/>
          </a:p>
        </p:txBody>
      </p:sp>
      <p:sp>
        <p:nvSpPr>
          <p:cNvPr id="9" name="Shape 7"/>
          <p:cNvSpPr/>
          <p:nvPr/>
        </p:nvSpPr>
        <p:spPr>
          <a:xfrm>
            <a:off x="5032653" y="3044309"/>
            <a:ext cx="4564975" cy="918091"/>
          </a:xfrm>
          <a:prstGeom prst="roundRect">
            <a:avLst>
              <a:gd name="adj" fmla="val 7968"/>
            </a:avLst>
          </a:prstGeom>
          <a:solidFill>
            <a:srgbClr val="1F1F26"/>
          </a:solidFill>
          <a:ln w="15240">
            <a:solidFill>
              <a:srgbClr val="2B6A86"/>
            </a:solidFill>
            <a:prstDash val="solid"/>
          </a:ln>
        </p:spPr>
        <p:txBody>
          <a:bodyPr/>
          <a:lstStyle/>
          <a:p>
            <a:endParaRPr lang="en-US"/>
          </a:p>
        </p:txBody>
      </p:sp>
      <p:sp>
        <p:nvSpPr>
          <p:cNvPr id="10" name="Shape 8"/>
          <p:cNvSpPr/>
          <p:nvPr/>
        </p:nvSpPr>
        <p:spPr>
          <a:xfrm>
            <a:off x="5017413" y="3044309"/>
            <a:ext cx="60960" cy="918091"/>
          </a:xfrm>
          <a:prstGeom prst="roundRect">
            <a:avLst>
              <a:gd name="adj" fmla="val 97674"/>
            </a:avLst>
          </a:prstGeom>
          <a:solidFill>
            <a:srgbClr val="1E84B3"/>
          </a:solidFill>
          <a:ln/>
        </p:spPr>
        <p:txBody>
          <a:bodyPr/>
          <a:lstStyle/>
          <a:p>
            <a:endParaRPr lang="en-US"/>
          </a:p>
        </p:txBody>
      </p:sp>
      <p:sp>
        <p:nvSpPr>
          <p:cNvPr id="11" name="Text 9"/>
          <p:cNvSpPr/>
          <p:nvPr/>
        </p:nvSpPr>
        <p:spPr>
          <a:xfrm>
            <a:off x="5235297" y="3201233"/>
            <a:ext cx="1858685"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Transformation Layer</a:t>
            </a:r>
            <a:endParaRPr lang="en-US" sz="1350" dirty="0"/>
          </a:p>
        </p:txBody>
      </p:sp>
      <p:sp>
        <p:nvSpPr>
          <p:cNvPr id="12" name="Text 10"/>
          <p:cNvSpPr/>
          <p:nvPr/>
        </p:nvSpPr>
        <p:spPr>
          <a:xfrm>
            <a:off x="5235297" y="3465195"/>
            <a:ext cx="420540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Data normalization, format conversion, and quality validation before integration</a:t>
            </a:r>
            <a:endParaRPr lang="en-US" sz="1100" dirty="0"/>
          </a:p>
        </p:txBody>
      </p:sp>
      <p:sp>
        <p:nvSpPr>
          <p:cNvPr id="13" name="Shape 11"/>
          <p:cNvSpPr/>
          <p:nvPr/>
        </p:nvSpPr>
        <p:spPr>
          <a:xfrm>
            <a:off x="9668470" y="3044309"/>
            <a:ext cx="4564975" cy="918091"/>
          </a:xfrm>
          <a:prstGeom prst="roundRect">
            <a:avLst>
              <a:gd name="adj" fmla="val 7968"/>
            </a:avLst>
          </a:prstGeom>
          <a:solidFill>
            <a:srgbClr val="1F1F26"/>
          </a:solidFill>
          <a:ln w="15240">
            <a:solidFill>
              <a:srgbClr val="2B6A86"/>
            </a:solidFill>
            <a:prstDash val="solid"/>
          </a:ln>
        </p:spPr>
        <p:txBody>
          <a:bodyPr/>
          <a:lstStyle/>
          <a:p>
            <a:endParaRPr lang="en-US"/>
          </a:p>
        </p:txBody>
      </p:sp>
      <p:sp>
        <p:nvSpPr>
          <p:cNvPr id="14" name="Shape 12"/>
          <p:cNvSpPr/>
          <p:nvPr/>
        </p:nvSpPr>
        <p:spPr>
          <a:xfrm>
            <a:off x="9653230" y="3044309"/>
            <a:ext cx="60960" cy="918091"/>
          </a:xfrm>
          <a:prstGeom prst="roundRect">
            <a:avLst>
              <a:gd name="adj" fmla="val 97674"/>
            </a:avLst>
          </a:prstGeom>
          <a:solidFill>
            <a:srgbClr val="1E84B3"/>
          </a:solidFill>
          <a:ln/>
        </p:spPr>
        <p:txBody>
          <a:bodyPr/>
          <a:lstStyle/>
          <a:p>
            <a:endParaRPr lang="en-US"/>
          </a:p>
        </p:txBody>
      </p:sp>
      <p:sp>
        <p:nvSpPr>
          <p:cNvPr id="15" name="Text 13"/>
          <p:cNvSpPr/>
          <p:nvPr/>
        </p:nvSpPr>
        <p:spPr>
          <a:xfrm>
            <a:off x="9871115" y="3201233"/>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Storage Layer</a:t>
            </a:r>
            <a:endParaRPr lang="en-US" sz="1350" dirty="0"/>
          </a:p>
        </p:txBody>
      </p:sp>
      <p:sp>
        <p:nvSpPr>
          <p:cNvPr id="16" name="Text 14"/>
          <p:cNvSpPr/>
          <p:nvPr/>
        </p:nvSpPr>
        <p:spPr>
          <a:xfrm>
            <a:off x="9871115" y="3465195"/>
            <a:ext cx="420540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Centralized or federated data repositories with appropriate access controls and redundancy</a:t>
            </a:r>
            <a:endParaRPr lang="en-US" sz="1100" dirty="0"/>
          </a:p>
        </p:txBody>
      </p:sp>
      <p:sp>
        <p:nvSpPr>
          <p:cNvPr id="17" name="Shape 15"/>
          <p:cNvSpPr/>
          <p:nvPr/>
        </p:nvSpPr>
        <p:spPr>
          <a:xfrm>
            <a:off x="396835" y="4033242"/>
            <a:ext cx="4564975" cy="918091"/>
          </a:xfrm>
          <a:prstGeom prst="roundRect">
            <a:avLst>
              <a:gd name="adj" fmla="val 7968"/>
            </a:avLst>
          </a:prstGeom>
          <a:solidFill>
            <a:srgbClr val="1F1F26"/>
          </a:solidFill>
          <a:ln w="15240">
            <a:solidFill>
              <a:srgbClr val="2B6A86"/>
            </a:solidFill>
            <a:prstDash val="solid"/>
          </a:ln>
        </p:spPr>
        <p:txBody>
          <a:bodyPr/>
          <a:lstStyle/>
          <a:p>
            <a:endParaRPr lang="en-US"/>
          </a:p>
        </p:txBody>
      </p:sp>
      <p:sp>
        <p:nvSpPr>
          <p:cNvPr id="18" name="Shape 16"/>
          <p:cNvSpPr/>
          <p:nvPr/>
        </p:nvSpPr>
        <p:spPr>
          <a:xfrm>
            <a:off x="381595" y="4033242"/>
            <a:ext cx="60960" cy="918091"/>
          </a:xfrm>
          <a:prstGeom prst="roundRect">
            <a:avLst>
              <a:gd name="adj" fmla="val 97674"/>
            </a:avLst>
          </a:prstGeom>
          <a:solidFill>
            <a:srgbClr val="1E84B3"/>
          </a:solidFill>
          <a:ln/>
        </p:spPr>
        <p:txBody>
          <a:bodyPr/>
          <a:lstStyle/>
          <a:p>
            <a:endParaRPr lang="en-US"/>
          </a:p>
        </p:txBody>
      </p:sp>
      <p:sp>
        <p:nvSpPr>
          <p:cNvPr id="19" name="Text 17"/>
          <p:cNvSpPr/>
          <p:nvPr/>
        </p:nvSpPr>
        <p:spPr>
          <a:xfrm>
            <a:off x="599480" y="4190167"/>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Analytics Layer</a:t>
            </a:r>
            <a:endParaRPr lang="en-US" sz="1350" dirty="0"/>
          </a:p>
        </p:txBody>
      </p:sp>
      <p:sp>
        <p:nvSpPr>
          <p:cNvPr id="20" name="Text 18"/>
          <p:cNvSpPr/>
          <p:nvPr/>
        </p:nvSpPr>
        <p:spPr>
          <a:xfrm>
            <a:off x="599480" y="4454128"/>
            <a:ext cx="420540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Processing engines that combine multiple data sources for comprehensive analysis</a:t>
            </a:r>
            <a:endParaRPr lang="en-US" sz="1100" dirty="0"/>
          </a:p>
        </p:txBody>
      </p:sp>
      <p:sp>
        <p:nvSpPr>
          <p:cNvPr id="21" name="Shape 19"/>
          <p:cNvSpPr/>
          <p:nvPr/>
        </p:nvSpPr>
        <p:spPr>
          <a:xfrm>
            <a:off x="5032653" y="4033242"/>
            <a:ext cx="4564975" cy="918091"/>
          </a:xfrm>
          <a:prstGeom prst="roundRect">
            <a:avLst>
              <a:gd name="adj" fmla="val 7968"/>
            </a:avLst>
          </a:prstGeom>
          <a:solidFill>
            <a:srgbClr val="1F1F26"/>
          </a:solidFill>
          <a:ln w="15240">
            <a:solidFill>
              <a:srgbClr val="2B6A86"/>
            </a:solidFill>
            <a:prstDash val="solid"/>
          </a:ln>
        </p:spPr>
        <p:txBody>
          <a:bodyPr/>
          <a:lstStyle/>
          <a:p>
            <a:endParaRPr lang="en-US"/>
          </a:p>
        </p:txBody>
      </p:sp>
      <p:sp>
        <p:nvSpPr>
          <p:cNvPr id="22" name="Shape 20"/>
          <p:cNvSpPr/>
          <p:nvPr/>
        </p:nvSpPr>
        <p:spPr>
          <a:xfrm>
            <a:off x="5017413" y="4033242"/>
            <a:ext cx="60960" cy="918091"/>
          </a:xfrm>
          <a:prstGeom prst="roundRect">
            <a:avLst>
              <a:gd name="adj" fmla="val 97674"/>
            </a:avLst>
          </a:prstGeom>
          <a:solidFill>
            <a:srgbClr val="1E84B3"/>
          </a:solidFill>
          <a:ln/>
        </p:spPr>
        <p:txBody>
          <a:bodyPr/>
          <a:lstStyle/>
          <a:p>
            <a:endParaRPr lang="en-US"/>
          </a:p>
        </p:txBody>
      </p:sp>
      <p:sp>
        <p:nvSpPr>
          <p:cNvPr id="23" name="Text 21"/>
          <p:cNvSpPr/>
          <p:nvPr/>
        </p:nvSpPr>
        <p:spPr>
          <a:xfrm>
            <a:off x="5235297" y="4190167"/>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Presentation Layer</a:t>
            </a:r>
            <a:endParaRPr lang="en-US" sz="1350" dirty="0"/>
          </a:p>
        </p:txBody>
      </p:sp>
      <p:sp>
        <p:nvSpPr>
          <p:cNvPr id="24" name="Text 22"/>
          <p:cNvSpPr/>
          <p:nvPr/>
        </p:nvSpPr>
        <p:spPr>
          <a:xfrm>
            <a:off x="5235297" y="4454128"/>
            <a:ext cx="420540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Unified dashboards and reporting tools that synthesize insights from diverse systems</a:t>
            </a:r>
            <a:endParaRPr lang="en-US" sz="1100" dirty="0"/>
          </a:p>
        </p:txBody>
      </p:sp>
      <p:sp>
        <p:nvSpPr>
          <p:cNvPr id="25" name="Text 23"/>
          <p:cNvSpPr/>
          <p:nvPr/>
        </p:nvSpPr>
        <p:spPr>
          <a:xfrm>
            <a:off x="396835" y="5057656"/>
            <a:ext cx="2777609"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Interoperability Standards:</a:t>
            </a:r>
            <a:endParaRPr lang="en-US" sz="1650" dirty="0"/>
          </a:p>
        </p:txBody>
      </p:sp>
      <p:sp>
        <p:nvSpPr>
          <p:cNvPr id="26" name="Text 24"/>
          <p:cNvSpPr/>
          <p:nvPr/>
        </p:nvSpPr>
        <p:spPr>
          <a:xfrm>
            <a:off x="396835" y="5429726"/>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Adopting common data exchange formats (XML, JSON), implementing standard communication protocols (REST APIs, message queues), using shared data dictionaries and taxonomies, and ensuring compatibility with existing traffic management systems.</a:t>
            </a:r>
            <a:endParaRPr lang="en-US" sz="1100" dirty="0"/>
          </a:p>
        </p:txBody>
      </p:sp>
      <p:sp>
        <p:nvSpPr>
          <p:cNvPr id="27" name="Text 25"/>
          <p:cNvSpPr/>
          <p:nvPr/>
        </p:nvSpPr>
        <p:spPr>
          <a:xfrm>
            <a:off x="396835" y="5876330"/>
            <a:ext cx="2295525"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Technical Challenges:</a:t>
            </a:r>
            <a:endParaRPr lang="en-US" sz="1650" dirty="0"/>
          </a:p>
        </p:txBody>
      </p:sp>
      <p:sp>
        <p:nvSpPr>
          <p:cNvPr id="28" name="Text 26"/>
          <p:cNvSpPr/>
          <p:nvPr/>
        </p:nvSpPr>
        <p:spPr>
          <a:xfrm>
            <a:off x="396835" y="6248400"/>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Addressing legacy system limitations, managing real-time data synchronization, handling varying data update frequencies, and ensuring system scalability as data volumes grow.</a:t>
            </a:r>
            <a:endParaRPr lang="en-US" sz="1100" dirty="0"/>
          </a:p>
        </p:txBody>
      </p:sp>
      <p:pic>
        <p:nvPicPr>
          <p:cNvPr id="29"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30" name="Text 27"/>
          <p:cNvSpPr/>
          <p:nvPr/>
        </p:nvSpPr>
        <p:spPr>
          <a:xfrm>
            <a:off x="14061877" y="7780258"/>
            <a:ext cx="426839"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25</a:t>
            </a:r>
            <a:endParaRPr lang="en-US" sz="7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Text 0"/>
          <p:cNvSpPr/>
          <p:nvPr/>
        </p:nvSpPr>
        <p:spPr>
          <a:xfrm>
            <a:off x="396835" y="1432322"/>
            <a:ext cx="7037903"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Multi-Source Data Integration Use Cases</a:t>
            </a:r>
            <a:endParaRPr lang="en-US" sz="2750" dirty="0"/>
          </a:p>
        </p:txBody>
      </p:sp>
      <p:sp>
        <p:nvSpPr>
          <p:cNvPr id="3" name="Text 1"/>
          <p:cNvSpPr/>
          <p:nvPr/>
        </p:nvSpPr>
        <p:spPr>
          <a:xfrm>
            <a:off x="396835" y="2017038"/>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Integrating automated enforcement data with complementary transportation data sources creates powerful capabilities for comprehensive traffic management and safety optimization.</a:t>
            </a:r>
            <a:endParaRPr lang="en-US" sz="1100" dirty="0"/>
          </a:p>
        </p:txBody>
      </p:sp>
      <p:sp>
        <p:nvSpPr>
          <p:cNvPr id="4" name="Text 2"/>
          <p:cNvSpPr/>
          <p:nvPr/>
        </p:nvSpPr>
        <p:spPr>
          <a:xfrm>
            <a:off x="396835" y="2293501"/>
            <a:ext cx="2741533"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Key Integration Scenarios:</a:t>
            </a:r>
            <a:endParaRPr lang="en-US" sz="1650" dirty="0"/>
          </a:p>
        </p:txBody>
      </p:sp>
      <p:sp>
        <p:nvSpPr>
          <p:cNvPr id="5" name="Shape 3"/>
          <p:cNvSpPr/>
          <p:nvPr/>
        </p:nvSpPr>
        <p:spPr>
          <a:xfrm>
            <a:off x="396835" y="2740878"/>
            <a:ext cx="70842" cy="70842"/>
          </a:xfrm>
          <a:prstGeom prst="roundRect">
            <a:avLst>
              <a:gd name="adj" fmla="val 645380"/>
            </a:avLst>
          </a:prstGeom>
          <a:solidFill>
            <a:srgbClr val="1E84B3"/>
          </a:solidFill>
          <a:ln/>
        </p:spPr>
        <p:txBody>
          <a:bodyPr/>
          <a:lstStyle/>
          <a:p>
            <a:endParaRPr lang="en-US"/>
          </a:p>
        </p:txBody>
      </p:sp>
      <p:sp>
        <p:nvSpPr>
          <p:cNvPr id="6" name="Text 4"/>
          <p:cNvSpPr/>
          <p:nvPr/>
        </p:nvSpPr>
        <p:spPr>
          <a:xfrm>
            <a:off x="538520" y="2665571"/>
            <a:ext cx="1999893"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Traffic Signal Systems:</a:t>
            </a:r>
            <a:endParaRPr lang="en-US" sz="1350" dirty="0"/>
          </a:p>
        </p:txBody>
      </p:sp>
      <p:sp>
        <p:nvSpPr>
          <p:cNvPr id="7" name="Text 5"/>
          <p:cNvSpPr/>
          <p:nvPr/>
        </p:nvSpPr>
        <p:spPr>
          <a:xfrm>
            <a:off x="538520" y="2929533"/>
            <a:ext cx="13695045"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Correlating enforcement data with signal timing and queue lengths to optimize both safety and flow</a:t>
            </a:r>
            <a:endParaRPr lang="en-US" sz="1100" dirty="0"/>
          </a:p>
        </p:txBody>
      </p:sp>
      <p:sp>
        <p:nvSpPr>
          <p:cNvPr id="8" name="Shape 6"/>
          <p:cNvSpPr/>
          <p:nvPr/>
        </p:nvSpPr>
        <p:spPr>
          <a:xfrm>
            <a:off x="396835" y="3316665"/>
            <a:ext cx="70842" cy="70842"/>
          </a:xfrm>
          <a:prstGeom prst="roundRect">
            <a:avLst>
              <a:gd name="adj" fmla="val 645380"/>
            </a:avLst>
          </a:prstGeom>
          <a:solidFill>
            <a:srgbClr val="1E84B3"/>
          </a:solidFill>
          <a:ln/>
        </p:spPr>
        <p:txBody>
          <a:bodyPr/>
          <a:lstStyle/>
          <a:p>
            <a:endParaRPr lang="en-US"/>
          </a:p>
        </p:txBody>
      </p:sp>
      <p:sp>
        <p:nvSpPr>
          <p:cNvPr id="9" name="Text 7"/>
          <p:cNvSpPr/>
          <p:nvPr/>
        </p:nvSpPr>
        <p:spPr>
          <a:xfrm>
            <a:off x="538520" y="3241358"/>
            <a:ext cx="1786533"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Weather Monitoring:</a:t>
            </a:r>
            <a:endParaRPr lang="en-US" sz="1350" dirty="0"/>
          </a:p>
        </p:txBody>
      </p:sp>
      <p:sp>
        <p:nvSpPr>
          <p:cNvPr id="10" name="Text 8"/>
          <p:cNvSpPr/>
          <p:nvPr/>
        </p:nvSpPr>
        <p:spPr>
          <a:xfrm>
            <a:off x="538520" y="3505319"/>
            <a:ext cx="13695045"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Combining violation patterns with precipitation, visibility, and road condition data to understand environmental influences</a:t>
            </a:r>
            <a:endParaRPr lang="en-US" sz="1100" dirty="0"/>
          </a:p>
        </p:txBody>
      </p:sp>
      <p:sp>
        <p:nvSpPr>
          <p:cNvPr id="11" name="Shape 9"/>
          <p:cNvSpPr/>
          <p:nvPr/>
        </p:nvSpPr>
        <p:spPr>
          <a:xfrm>
            <a:off x="396835" y="3892451"/>
            <a:ext cx="70842" cy="70842"/>
          </a:xfrm>
          <a:prstGeom prst="roundRect">
            <a:avLst>
              <a:gd name="adj" fmla="val 645380"/>
            </a:avLst>
          </a:prstGeom>
          <a:solidFill>
            <a:srgbClr val="1E84B3"/>
          </a:solidFill>
          <a:ln/>
        </p:spPr>
        <p:txBody>
          <a:bodyPr/>
          <a:lstStyle/>
          <a:p>
            <a:endParaRPr lang="en-US"/>
          </a:p>
        </p:txBody>
      </p:sp>
      <p:sp>
        <p:nvSpPr>
          <p:cNvPr id="12" name="Text 10"/>
          <p:cNvSpPr/>
          <p:nvPr/>
        </p:nvSpPr>
        <p:spPr>
          <a:xfrm>
            <a:off x="538520" y="3817144"/>
            <a:ext cx="2258616"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Crash Reporting Systems:</a:t>
            </a:r>
            <a:endParaRPr lang="en-US" sz="1350" dirty="0"/>
          </a:p>
        </p:txBody>
      </p:sp>
      <p:sp>
        <p:nvSpPr>
          <p:cNvPr id="13" name="Text 11"/>
          <p:cNvSpPr/>
          <p:nvPr/>
        </p:nvSpPr>
        <p:spPr>
          <a:xfrm>
            <a:off x="538520" y="4081105"/>
            <a:ext cx="13695045"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Linking enforcement locations with crash databases to validate safety improvements and identify emerging risks</a:t>
            </a:r>
            <a:endParaRPr lang="en-US" sz="1100" dirty="0"/>
          </a:p>
        </p:txBody>
      </p:sp>
      <p:sp>
        <p:nvSpPr>
          <p:cNvPr id="14" name="Shape 12"/>
          <p:cNvSpPr/>
          <p:nvPr/>
        </p:nvSpPr>
        <p:spPr>
          <a:xfrm>
            <a:off x="396835" y="4468237"/>
            <a:ext cx="70842" cy="70842"/>
          </a:xfrm>
          <a:prstGeom prst="roundRect">
            <a:avLst>
              <a:gd name="adj" fmla="val 645380"/>
            </a:avLst>
          </a:prstGeom>
          <a:solidFill>
            <a:srgbClr val="1E84B3"/>
          </a:solidFill>
          <a:ln/>
        </p:spPr>
        <p:txBody>
          <a:bodyPr/>
          <a:lstStyle/>
          <a:p>
            <a:endParaRPr lang="en-US"/>
          </a:p>
        </p:txBody>
      </p:sp>
      <p:sp>
        <p:nvSpPr>
          <p:cNvPr id="15" name="Text 13"/>
          <p:cNvSpPr/>
          <p:nvPr/>
        </p:nvSpPr>
        <p:spPr>
          <a:xfrm>
            <a:off x="538520" y="4392930"/>
            <a:ext cx="2136100"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Connected Vehicle Data:</a:t>
            </a:r>
            <a:endParaRPr lang="en-US" sz="1350" dirty="0"/>
          </a:p>
        </p:txBody>
      </p:sp>
      <p:sp>
        <p:nvSpPr>
          <p:cNvPr id="16" name="Text 14"/>
          <p:cNvSpPr/>
          <p:nvPr/>
        </p:nvSpPr>
        <p:spPr>
          <a:xfrm>
            <a:off x="538520" y="4656892"/>
            <a:ext cx="13695045"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Integrating probe speed data from GPS and telematics to validate enforcement system measurements</a:t>
            </a:r>
            <a:endParaRPr lang="en-US" sz="1100" dirty="0"/>
          </a:p>
        </p:txBody>
      </p:sp>
      <p:sp>
        <p:nvSpPr>
          <p:cNvPr id="17" name="Shape 15"/>
          <p:cNvSpPr/>
          <p:nvPr/>
        </p:nvSpPr>
        <p:spPr>
          <a:xfrm>
            <a:off x="396835" y="5044023"/>
            <a:ext cx="70842" cy="70842"/>
          </a:xfrm>
          <a:prstGeom prst="roundRect">
            <a:avLst>
              <a:gd name="adj" fmla="val 645380"/>
            </a:avLst>
          </a:prstGeom>
          <a:solidFill>
            <a:srgbClr val="1E84B3"/>
          </a:solidFill>
          <a:ln/>
        </p:spPr>
        <p:txBody>
          <a:bodyPr/>
          <a:lstStyle/>
          <a:p>
            <a:endParaRPr lang="en-US"/>
          </a:p>
        </p:txBody>
      </p:sp>
      <p:sp>
        <p:nvSpPr>
          <p:cNvPr id="18" name="Text 16"/>
          <p:cNvSpPr/>
          <p:nvPr/>
        </p:nvSpPr>
        <p:spPr>
          <a:xfrm>
            <a:off x="538520" y="4968716"/>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Transit Operations:</a:t>
            </a:r>
            <a:endParaRPr lang="en-US" sz="1350" dirty="0"/>
          </a:p>
        </p:txBody>
      </p:sp>
      <p:sp>
        <p:nvSpPr>
          <p:cNvPr id="19" name="Text 17"/>
          <p:cNvSpPr/>
          <p:nvPr/>
        </p:nvSpPr>
        <p:spPr>
          <a:xfrm>
            <a:off x="538520" y="5232678"/>
            <a:ext cx="13695045"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Coordinating enforcement with bus rapid transit corridors and transit signal priority systems</a:t>
            </a:r>
            <a:endParaRPr lang="en-US" sz="1100" dirty="0"/>
          </a:p>
        </p:txBody>
      </p:sp>
      <p:sp>
        <p:nvSpPr>
          <p:cNvPr id="20" name="Shape 18"/>
          <p:cNvSpPr/>
          <p:nvPr/>
        </p:nvSpPr>
        <p:spPr>
          <a:xfrm>
            <a:off x="396835" y="5619810"/>
            <a:ext cx="70842" cy="70842"/>
          </a:xfrm>
          <a:prstGeom prst="roundRect">
            <a:avLst>
              <a:gd name="adj" fmla="val 645380"/>
            </a:avLst>
          </a:prstGeom>
          <a:solidFill>
            <a:srgbClr val="1E84B3"/>
          </a:solidFill>
          <a:ln/>
        </p:spPr>
        <p:txBody>
          <a:bodyPr/>
          <a:lstStyle/>
          <a:p>
            <a:endParaRPr lang="en-US"/>
          </a:p>
        </p:txBody>
      </p:sp>
      <p:sp>
        <p:nvSpPr>
          <p:cNvPr id="21" name="Text 19"/>
          <p:cNvSpPr/>
          <p:nvPr/>
        </p:nvSpPr>
        <p:spPr>
          <a:xfrm>
            <a:off x="538520" y="5544503"/>
            <a:ext cx="2187535"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Work Zone Management:</a:t>
            </a:r>
            <a:endParaRPr lang="en-US" sz="1350" dirty="0"/>
          </a:p>
        </p:txBody>
      </p:sp>
      <p:sp>
        <p:nvSpPr>
          <p:cNvPr id="22" name="Text 20"/>
          <p:cNvSpPr/>
          <p:nvPr/>
        </p:nvSpPr>
        <p:spPr>
          <a:xfrm>
            <a:off x="538520" y="5808464"/>
            <a:ext cx="13695045"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Adjusting enforcement parameters based on construction activity and temporary traffic control</a:t>
            </a:r>
            <a:endParaRPr lang="en-US" sz="1100" dirty="0"/>
          </a:p>
        </p:txBody>
      </p:sp>
      <p:sp>
        <p:nvSpPr>
          <p:cNvPr id="23" name="Text 21"/>
          <p:cNvSpPr/>
          <p:nvPr/>
        </p:nvSpPr>
        <p:spPr>
          <a:xfrm>
            <a:off x="396835" y="6084927"/>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Analytical Benefits:</a:t>
            </a:r>
            <a:endParaRPr lang="en-US" sz="1650" dirty="0"/>
          </a:p>
        </p:txBody>
      </p:sp>
      <p:sp>
        <p:nvSpPr>
          <p:cNvPr id="24" name="Text 22"/>
          <p:cNvSpPr/>
          <p:nvPr/>
        </p:nvSpPr>
        <p:spPr>
          <a:xfrm>
            <a:off x="396835" y="6456998"/>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Enables root cause analysis of safety issues, supports adaptive enforcement strategies that respond to changing conditions, facilitates predictive modeling with richer feature sets, and provides comprehensive situational awareness for traffic operations centers.</a:t>
            </a:r>
            <a:endParaRPr lang="en-US" sz="1100" dirty="0"/>
          </a:p>
        </p:txBody>
      </p:sp>
      <p:pic>
        <p:nvPicPr>
          <p:cNvPr id="25"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26" name="Text 23"/>
          <p:cNvSpPr/>
          <p:nvPr/>
        </p:nvSpPr>
        <p:spPr>
          <a:xfrm>
            <a:off x="14059257" y="7780258"/>
            <a:ext cx="429458"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26</a:t>
            </a:r>
            <a:endParaRPr lang="en-US" sz="7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Text 0"/>
          <p:cNvSpPr/>
          <p:nvPr/>
        </p:nvSpPr>
        <p:spPr>
          <a:xfrm>
            <a:off x="396835" y="1691640"/>
            <a:ext cx="6406396"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Real-Time Decision Support Systems</a:t>
            </a:r>
            <a:endParaRPr lang="en-US" sz="2750" dirty="0"/>
          </a:p>
        </p:txBody>
      </p:sp>
      <p:sp>
        <p:nvSpPr>
          <p:cNvPr id="3" name="Text 1"/>
          <p:cNvSpPr/>
          <p:nvPr/>
        </p:nvSpPr>
        <p:spPr>
          <a:xfrm>
            <a:off x="396835" y="2276356"/>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Data fusion enables sophisticated decision support systems that provide traffic operations staff with actionable intelligence and automated recommendations for dynamic enforcement management.</a:t>
            </a:r>
            <a:endParaRPr lang="en-US" sz="1100" dirty="0"/>
          </a:p>
        </p:txBody>
      </p:sp>
      <p:sp>
        <p:nvSpPr>
          <p:cNvPr id="4" name="Text 2"/>
          <p:cNvSpPr/>
          <p:nvPr/>
        </p:nvSpPr>
        <p:spPr>
          <a:xfrm>
            <a:off x="396835" y="2552819"/>
            <a:ext cx="3139797"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Decision Support Capabilities:</a:t>
            </a:r>
            <a:endParaRPr lang="en-US" sz="1650" dirty="0"/>
          </a:p>
        </p:txBody>
      </p:sp>
      <p:sp>
        <p:nvSpPr>
          <p:cNvPr id="5" name="Shape 3"/>
          <p:cNvSpPr/>
          <p:nvPr/>
        </p:nvSpPr>
        <p:spPr>
          <a:xfrm>
            <a:off x="396835" y="3150513"/>
            <a:ext cx="4564975" cy="15240"/>
          </a:xfrm>
          <a:prstGeom prst="rect">
            <a:avLst/>
          </a:prstGeom>
          <a:solidFill>
            <a:srgbClr val="1E84B3"/>
          </a:solidFill>
          <a:ln/>
        </p:spPr>
        <p:txBody>
          <a:bodyPr/>
          <a:lstStyle/>
          <a:p>
            <a:endParaRPr lang="en-US"/>
          </a:p>
        </p:txBody>
      </p:sp>
      <p:sp>
        <p:nvSpPr>
          <p:cNvPr id="6" name="Text 4"/>
          <p:cNvSpPr/>
          <p:nvPr/>
        </p:nvSpPr>
        <p:spPr>
          <a:xfrm>
            <a:off x="396835" y="3251835"/>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Automated Alerting</a:t>
            </a:r>
            <a:endParaRPr lang="en-US" sz="1350" dirty="0"/>
          </a:p>
        </p:txBody>
      </p:sp>
      <p:sp>
        <p:nvSpPr>
          <p:cNvPr id="7" name="Text 5"/>
          <p:cNvSpPr/>
          <p:nvPr/>
        </p:nvSpPr>
        <p:spPr>
          <a:xfrm>
            <a:off x="396835" y="3515797"/>
            <a:ext cx="4564975"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Real-time notifications when violation rates exceed thresholds, system malfunctions occur, or unusual patterns emerge</a:t>
            </a:r>
            <a:endParaRPr lang="en-US" sz="1100" dirty="0"/>
          </a:p>
        </p:txBody>
      </p:sp>
      <p:sp>
        <p:nvSpPr>
          <p:cNvPr id="8" name="Shape 6"/>
          <p:cNvSpPr/>
          <p:nvPr/>
        </p:nvSpPr>
        <p:spPr>
          <a:xfrm>
            <a:off x="5032653" y="3150513"/>
            <a:ext cx="4564975" cy="15240"/>
          </a:xfrm>
          <a:prstGeom prst="rect">
            <a:avLst/>
          </a:prstGeom>
          <a:solidFill>
            <a:srgbClr val="1E84B3"/>
          </a:solidFill>
          <a:ln/>
        </p:spPr>
        <p:txBody>
          <a:bodyPr/>
          <a:lstStyle/>
          <a:p>
            <a:endParaRPr lang="en-US"/>
          </a:p>
        </p:txBody>
      </p:sp>
      <p:sp>
        <p:nvSpPr>
          <p:cNvPr id="9" name="Text 7"/>
          <p:cNvSpPr/>
          <p:nvPr/>
        </p:nvSpPr>
        <p:spPr>
          <a:xfrm>
            <a:off x="5032653" y="3251835"/>
            <a:ext cx="2196584"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Deployment Optimization</a:t>
            </a:r>
            <a:endParaRPr lang="en-US" sz="1350" dirty="0"/>
          </a:p>
        </p:txBody>
      </p:sp>
      <p:sp>
        <p:nvSpPr>
          <p:cNvPr id="10" name="Text 8"/>
          <p:cNvSpPr/>
          <p:nvPr/>
        </p:nvSpPr>
        <p:spPr>
          <a:xfrm>
            <a:off x="5032653" y="3515797"/>
            <a:ext cx="4564975"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Recommendations for mobile enforcement unit positioning based on current traffic conditions and historical patterns</a:t>
            </a:r>
            <a:endParaRPr lang="en-US" sz="1100" dirty="0"/>
          </a:p>
        </p:txBody>
      </p:sp>
      <p:sp>
        <p:nvSpPr>
          <p:cNvPr id="11" name="Shape 9"/>
          <p:cNvSpPr/>
          <p:nvPr/>
        </p:nvSpPr>
        <p:spPr>
          <a:xfrm>
            <a:off x="9668470" y="3150513"/>
            <a:ext cx="4564975" cy="15240"/>
          </a:xfrm>
          <a:prstGeom prst="rect">
            <a:avLst/>
          </a:prstGeom>
          <a:solidFill>
            <a:srgbClr val="1E84B3"/>
          </a:solidFill>
          <a:ln/>
        </p:spPr>
        <p:txBody>
          <a:bodyPr/>
          <a:lstStyle/>
          <a:p>
            <a:endParaRPr lang="en-US"/>
          </a:p>
        </p:txBody>
      </p:sp>
      <p:sp>
        <p:nvSpPr>
          <p:cNvPr id="12" name="Text 10"/>
          <p:cNvSpPr/>
          <p:nvPr/>
        </p:nvSpPr>
        <p:spPr>
          <a:xfrm>
            <a:off x="9668470" y="3251835"/>
            <a:ext cx="2588062"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Incident Response Integration</a:t>
            </a:r>
            <a:endParaRPr lang="en-US" sz="1350" dirty="0"/>
          </a:p>
        </p:txBody>
      </p:sp>
      <p:sp>
        <p:nvSpPr>
          <p:cNvPr id="13" name="Text 11"/>
          <p:cNvSpPr/>
          <p:nvPr/>
        </p:nvSpPr>
        <p:spPr>
          <a:xfrm>
            <a:off x="9668470" y="3515797"/>
            <a:ext cx="4564975"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Coordinating enforcement system data with incident management to understand traffic impacts and adjust operations</a:t>
            </a:r>
            <a:endParaRPr lang="en-US" sz="1100" dirty="0"/>
          </a:p>
        </p:txBody>
      </p:sp>
      <p:sp>
        <p:nvSpPr>
          <p:cNvPr id="14" name="Shape 12"/>
          <p:cNvSpPr/>
          <p:nvPr/>
        </p:nvSpPr>
        <p:spPr>
          <a:xfrm>
            <a:off x="396835" y="4258866"/>
            <a:ext cx="6882884" cy="15240"/>
          </a:xfrm>
          <a:prstGeom prst="rect">
            <a:avLst/>
          </a:prstGeom>
          <a:solidFill>
            <a:srgbClr val="1E84B3"/>
          </a:solidFill>
          <a:ln/>
        </p:spPr>
        <p:txBody>
          <a:bodyPr/>
          <a:lstStyle/>
          <a:p>
            <a:endParaRPr lang="en-US"/>
          </a:p>
        </p:txBody>
      </p:sp>
      <p:sp>
        <p:nvSpPr>
          <p:cNvPr id="15" name="Text 13"/>
          <p:cNvSpPr/>
          <p:nvPr/>
        </p:nvSpPr>
        <p:spPr>
          <a:xfrm>
            <a:off x="396835" y="4360188"/>
            <a:ext cx="2880598"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Adaptive Threshold Management</a:t>
            </a:r>
            <a:endParaRPr lang="en-US" sz="1350" dirty="0"/>
          </a:p>
        </p:txBody>
      </p:sp>
      <p:sp>
        <p:nvSpPr>
          <p:cNvPr id="16" name="Text 14"/>
          <p:cNvSpPr/>
          <p:nvPr/>
        </p:nvSpPr>
        <p:spPr>
          <a:xfrm>
            <a:off x="396835" y="4624149"/>
            <a:ext cx="6882884"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Automatically adjusting enforcement parameters based on prevailing conditions (weather, special events, construction)</a:t>
            </a:r>
            <a:endParaRPr lang="en-US" sz="1100" dirty="0"/>
          </a:p>
        </p:txBody>
      </p:sp>
      <p:sp>
        <p:nvSpPr>
          <p:cNvPr id="17" name="Shape 15"/>
          <p:cNvSpPr/>
          <p:nvPr/>
        </p:nvSpPr>
        <p:spPr>
          <a:xfrm>
            <a:off x="7350562" y="4258866"/>
            <a:ext cx="6882884" cy="15240"/>
          </a:xfrm>
          <a:prstGeom prst="rect">
            <a:avLst/>
          </a:prstGeom>
          <a:solidFill>
            <a:srgbClr val="1E84B3"/>
          </a:solidFill>
          <a:ln/>
        </p:spPr>
        <p:txBody>
          <a:bodyPr/>
          <a:lstStyle/>
          <a:p>
            <a:endParaRPr lang="en-US"/>
          </a:p>
        </p:txBody>
      </p:sp>
      <p:sp>
        <p:nvSpPr>
          <p:cNvPr id="18" name="Text 16"/>
          <p:cNvSpPr/>
          <p:nvPr/>
        </p:nvSpPr>
        <p:spPr>
          <a:xfrm>
            <a:off x="7350562" y="4360188"/>
            <a:ext cx="2116812"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Performance Monitoring</a:t>
            </a:r>
            <a:endParaRPr lang="en-US" sz="1350" dirty="0"/>
          </a:p>
        </p:txBody>
      </p:sp>
      <p:sp>
        <p:nvSpPr>
          <p:cNvPr id="19" name="Text 17"/>
          <p:cNvSpPr/>
          <p:nvPr/>
        </p:nvSpPr>
        <p:spPr>
          <a:xfrm>
            <a:off x="7350562" y="4624149"/>
            <a:ext cx="6882884"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Continuous tracking of system effectiveness with alerts when performance degrades</a:t>
            </a:r>
            <a:endParaRPr lang="en-US" sz="1100" dirty="0"/>
          </a:p>
        </p:txBody>
      </p:sp>
      <p:sp>
        <p:nvSpPr>
          <p:cNvPr id="20" name="Text 18"/>
          <p:cNvSpPr/>
          <p:nvPr/>
        </p:nvSpPr>
        <p:spPr>
          <a:xfrm>
            <a:off x="396835" y="5177076"/>
            <a:ext cx="2197179"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Operational Benefits:</a:t>
            </a:r>
            <a:endParaRPr lang="en-US" sz="1650" dirty="0"/>
          </a:p>
        </p:txBody>
      </p:sp>
      <p:sp>
        <p:nvSpPr>
          <p:cNvPr id="21" name="Text 19"/>
          <p:cNvSpPr/>
          <p:nvPr/>
        </p:nvSpPr>
        <p:spPr>
          <a:xfrm>
            <a:off x="396835" y="5549146"/>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Reduces response time to emerging safety issues, optimizes resource allocation across enforcement assets, enables proactive rather than reactive management, and improves coordination between enforcement and broader traffic operations.</a:t>
            </a:r>
            <a:endParaRPr lang="en-US" sz="1100" dirty="0"/>
          </a:p>
        </p:txBody>
      </p:sp>
      <p:sp>
        <p:nvSpPr>
          <p:cNvPr id="22" name="Text 20"/>
          <p:cNvSpPr/>
          <p:nvPr/>
        </p:nvSpPr>
        <p:spPr>
          <a:xfrm>
            <a:off x="396835" y="5995749"/>
            <a:ext cx="3189923"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Implementation Requirements:</a:t>
            </a:r>
            <a:endParaRPr lang="en-US" sz="1650" dirty="0"/>
          </a:p>
        </p:txBody>
      </p:sp>
      <p:sp>
        <p:nvSpPr>
          <p:cNvPr id="23" name="Text 21"/>
          <p:cNvSpPr/>
          <p:nvPr/>
        </p:nvSpPr>
        <p:spPr>
          <a:xfrm>
            <a:off x="396835" y="6367820"/>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Requires reliable real-time data feeds, robust alerting infrastructure, clear decision protocols, and appropriate staff training on system capabilities and limitations.</a:t>
            </a:r>
            <a:endParaRPr lang="en-US" sz="1100" dirty="0"/>
          </a:p>
        </p:txBody>
      </p:sp>
      <p:pic>
        <p:nvPicPr>
          <p:cNvPr id="24"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25" name="Text 22"/>
          <p:cNvSpPr/>
          <p:nvPr/>
        </p:nvSpPr>
        <p:spPr>
          <a:xfrm>
            <a:off x="14064615" y="7780258"/>
            <a:ext cx="424101"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27</a:t>
            </a:r>
            <a:endParaRPr lang="en-US" sz="7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Text 0"/>
          <p:cNvSpPr/>
          <p:nvPr/>
        </p:nvSpPr>
        <p:spPr>
          <a:xfrm>
            <a:off x="396835" y="1487091"/>
            <a:ext cx="7077313"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Data Sharing and Collaborative Analytics</a:t>
            </a:r>
            <a:endParaRPr lang="en-US" sz="2750" dirty="0"/>
          </a:p>
        </p:txBody>
      </p:sp>
      <p:sp>
        <p:nvSpPr>
          <p:cNvPr id="3" name="Text 1"/>
          <p:cNvSpPr/>
          <p:nvPr/>
        </p:nvSpPr>
        <p:spPr>
          <a:xfrm>
            <a:off x="396835" y="2071807"/>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Maximizing the value of integrated data requires frameworks for appropriate sharing across agencies, jurisdictions, and research partners while maintaining security and privacy protections.</a:t>
            </a:r>
            <a:endParaRPr lang="en-US" sz="1100" dirty="0"/>
          </a:p>
        </p:txBody>
      </p:sp>
      <p:sp>
        <p:nvSpPr>
          <p:cNvPr id="4" name="Text 2"/>
          <p:cNvSpPr/>
          <p:nvPr/>
        </p:nvSpPr>
        <p:spPr>
          <a:xfrm>
            <a:off x="396835" y="2348270"/>
            <a:ext cx="2222897"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Data Sharing Models:</a:t>
            </a:r>
            <a:endParaRPr lang="en-US" sz="1650" dirty="0"/>
          </a:p>
        </p:txBody>
      </p:sp>
      <p:sp>
        <p:nvSpPr>
          <p:cNvPr id="5" name="Shape 3"/>
          <p:cNvSpPr/>
          <p:nvPr/>
        </p:nvSpPr>
        <p:spPr>
          <a:xfrm>
            <a:off x="396835" y="2720340"/>
            <a:ext cx="6882884" cy="425291"/>
          </a:xfrm>
          <a:prstGeom prst="roundRect">
            <a:avLst>
              <a:gd name="adj" fmla="val 480013"/>
            </a:avLst>
          </a:prstGeom>
          <a:solidFill>
            <a:srgbClr val="12516D"/>
          </a:solidFill>
          <a:ln w="7620">
            <a:solidFill>
              <a:srgbClr val="2B6A86"/>
            </a:solidFill>
            <a:prstDash val="solid"/>
          </a:ln>
        </p:spPr>
        <p:txBody>
          <a:bodyPr/>
          <a:lstStyle/>
          <a:p>
            <a:endParaRPr lang="en-US"/>
          </a:p>
        </p:txBody>
      </p:sp>
      <p:sp>
        <p:nvSpPr>
          <p:cNvPr id="6" name="Text 4"/>
          <p:cNvSpPr/>
          <p:nvPr/>
        </p:nvSpPr>
        <p:spPr>
          <a:xfrm>
            <a:off x="3731895" y="2800112"/>
            <a:ext cx="212646" cy="265747"/>
          </a:xfrm>
          <a:prstGeom prst="rect">
            <a:avLst/>
          </a:prstGeom>
          <a:noFill/>
          <a:ln/>
        </p:spPr>
        <p:txBody>
          <a:bodyPr wrap="none" lIns="0" tIns="0" rIns="0" bIns="0" rtlCol="0" anchor="t"/>
          <a:lstStyle/>
          <a:p>
            <a:pPr marL="0" indent="0" algn="l">
              <a:lnSpc>
                <a:spcPts val="1650"/>
              </a:lnSpc>
              <a:buNone/>
            </a:pPr>
            <a:r>
              <a:rPr lang="en-US" sz="1650" b="1" dirty="0">
                <a:solidFill>
                  <a:srgbClr val="EBECEF"/>
                </a:solidFill>
                <a:latin typeface="Inter Bold" pitchFamily="34" charset="0"/>
                <a:ea typeface="Inter Bold" pitchFamily="34" charset="-122"/>
                <a:cs typeface="Inter Bold" pitchFamily="34" charset="-120"/>
              </a:rPr>
              <a:t>1</a:t>
            </a:r>
            <a:endParaRPr lang="en-US" sz="1650" dirty="0"/>
          </a:p>
        </p:txBody>
      </p:sp>
      <p:sp>
        <p:nvSpPr>
          <p:cNvPr id="7" name="Text 5"/>
          <p:cNvSpPr/>
          <p:nvPr/>
        </p:nvSpPr>
        <p:spPr>
          <a:xfrm>
            <a:off x="538520" y="3216473"/>
            <a:ext cx="212514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Intra-Agency Integration</a:t>
            </a:r>
            <a:endParaRPr lang="en-US" sz="1350" dirty="0"/>
          </a:p>
        </p:txBody>
      </p:sp>
      <p:sp>
        <p:nvSpPr>
          <p:cNvPr id="8" name="Text 6"/>
          <p:cNvSpPr/>
          <p:nvPr/>
        </p:nvSpPr>
        <p:spPr>
          <a:xfrm>
            <a:off x="538520" y="3480435"/>
            <a:ext cx="6599515"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Connecting enforcement systems with other departments (police, public works, planning) within the same organization</a:t>
            </a:r>
            <a:endParaRPr lang="en-US" sz="1100" dirty="0"/>
          </a:p>
        </p:txBody>
      </p:sp>
      <p:sp>
        <p:nvSpPr>
          <p:cNvPr id="9" name="Shape 7"/>
          <p:cNvSpPr/>
          <p:nvPr/>
        </p:nvSpPr>
        <p:spPr>
          <a:xfrm>
            <a:off x="7350562" y="2720340"/>
            <a:ext cx="6883003" cy="425291"/>
          </a:xfrm>
          <a:prstGeom prst="roundRect">
            <a:avLst>
              <a:gd name="adj" fmla="val 480013"/>
            </a:avLst>
          </a:prstGeom>
          <a:solidFill>
            <a:srgbClr val="12516D"/>
          </a:solidFill>
          <a:ln w="7620">
            <a:solidFill>
              <a:srgbClr val="2B6A86"/>
            </a:solidFill>
            <a:prstDash val="solid"/>
          </a:ln>
        </p:spPr>
        <p:txBody>
          <a:bodyPr/>
          <a:lstStyle/>
          <a:p>
            <a:endParaRPr lang="en-US"/>
          </a:p>
        </p:txBody>
      </p:sp>
      <p:sp>
        <p:nvSpPr>
          <p:cNvPr id="10" name="Text 8"/>
          <p:cNvSpPr/>
          <p:nvPr/>
        </p:nvSpPr>
        <p:spPr>
          <a:xfrm>
            <a:off x="10685740" y="2800112"/>
            <a:ext cx="212646" cy="265747"/>
          </a:xfrm>
          <a:prstGeom prst="rect">
            <a:avLst/>
          </a:prstGeom>
          <a:noFill/>
          <a:ln/>
        </p:spPr>
        <p:txBody>
          <a:bodyPr wrap="none" lIns="0" tIns="0" rIns="0" bIns="0" rtlCol="0" anchor="t"/>
          <a:lstStyle/>
          <a:p>
            <a:pPr marL="0" indent="0" algn="l">
              <a:lnSpc>
                <a:spcPts val="1650"/>
              </a:lnSpc>
              <a:buNone/>
            </a:pPr>
            <a:r>
              <a:rPr lang="en-US" sz="1650" b="1" dirty="0">
                <a:solidFill>
                  <a:srgbClr val="EBECEF"/>
                </a:solidFill>
                <a:latin typeface="Inter Bold" pitchFamily="34" charset="0"/>
                <a:ea typeface="Inter Bold" pitchFamily="34" charset="-122"/>
                <a:cs typeface="Inter Bold" pitchFamily="34" charset="-120"/>
              </a:rPr>
              <a:t>2</a:t>
            </a:r>
            <a:endParaRPr lang="en-US" sz="1650" dirty="0"/>
          </a:p>
        </p:txBody>
      </p:sp>
      <p:sp>
        <p:nvSpPr>
          <p:cNvPr id="11" name="Text 9"/>
          <p:cNvSpPr/>
          <p:nvPr/>
        </p:nvSpPr>
        <p:spPr>
          <a:xfrm>
            <a:off x="7492246" y="3216473"/>
            <a:ext cx="2340293"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Inter-Agency Collaboration</a:t>
            </a:r>
            <a:endParaRPr lang="en-US" sz="1350" dirty="0"/>
          </a:p>
        </p:txBody>
      </p:sp>
      <p:sp>
        <p:nvSpPr>
          <p:cNvPr id="12" name="Text 10"/>
          <p:cNvSpPr/>
          <p:nvPr/>
        </p:nvSpPr>
        <p:spPr>
          <a:xfrm>
            <a:off x="7492246" y="3480435"/>
            <a:ext cx="6599634"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Sharing data across jurisdictions for regional analysis and coordinated enforcement strategies</a:t>
            </a:r>
            <a:endParaRPr lang="en-US" sz="1100" dirty="0"/>
          </a:p>
        </p:txBody>
      </p:sp>
      <p:sp>
        <p:nvSpPr>
          <p:cNvPr id="13" name="Shape 11"/>
          <p:cNvSpPr/>
          <p:nvPr/>
        </p:nvSpPr>
        <p:spPr>
          <a:xfrm>
            <a:off x="396835" y="4033242"/>
            <a:ext cx="6882884" cy="425291"/>
          </a:xfrm>
          <a:prstGeom prst="roundRect">
            <a:avLst>
              <a:gd name="adj" fmla="val 480013"/>
            </a:avLst>
          </a:prstGeom>
          <a:solidFill>
            <a:srgbClr val="12516D"/>
          </a:solidFill>
          <a:ln w="7620">
            <a:solidFill>
              <a:srgbClr val="2B6A86"/>
            </a:solidFill>
            <a:prstDash val="solid"/>
          </a:ln>
        </p:spPr>
        <p:txBody>
          <a:bodyPr/>
          <a:lstStyle/>
          <a:p>
            <a:endParaRPr lang="en-US"/>
          </a:p>
        </p:txBody>
      </p:sp>
      <p:sp>
        <p:nvSpPr>
          <p:cNvPr id="14" name="Text 12"/>
          <p:cNvSpPr/>
          <p:nvPr/>
        </p:nvSpPr>
        <p:spPr>
          <a:xfrm>
            <a:off x="3731895" y="4113014"/>
            <a:ext cx="212646" cy="265747"/>
          </a:xfrm>
          <a:prstGeom prst="rect">
            <a:avLst/>
          </a:prstGeom>
          <a:noFill/>
          <a:ln/>
        </p:spPr>
        <p:txBody>
          <a:bodyPr wrap="none" lIns="0" tIns="0" rIns="0" bIns="0" rtlCol="0" anchor="t"/>
          <a:lstStyle/>
          <a:p>
            <a:pPr marL="0" indent="0" algn="l">
              <a:lnSpc>
                <a:spcPts val="1650"/>
              </a:lnSpc>
              <a:buNone/>
            </a:pPr>
            <a:r>
              <a:rPr lang="en-US" sz="1650" b="1" dirty="0">
                <a:solidFill>
                  <a:srgbClr val="EBECEF"/>
                </a:solidFill>
                <a:latin typeface="Inter Bold" pitchFamily="34" charset="0"/>
                <a:ea typeface="Inter Bold" pitchFamily="34" charset="-122"/>
                <a:cs typeface="Inter Bold" pitchFamily="34" charset="-120"/>
              </a:rPr>
              <a:t>3</a:t>
            </a:r>
            <a:endParaRPr lang="en-US" sz="1650" dirty="0"/>
          </a:p>
        </p:txBody>
      </p:sp>
      <p:sp>
        <p:nvSpPr>
          <p:cNvPr id="15" name="Text 13"/>
          <p:cNvSpPr/>
          <p:nvPr/>
        </p:nvSpPr>
        <p:spPr>
          <a:xfrm>
            <a:off x="538520" y="4529376"/>
            <a:ext cx="2386013"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Public-Private Partnerships</a:t>
            </a:r>
            <a:endParaRPr lang="en-US" sz="1350" dirty="0"/>
          </a:p>
        </p:txBody>
      </p:sp>
      <p:sp>
        <p:nvSpPr>
          <p:cNvPr id="16" name="Text 14"/>
          <p:cNvSpPr/>
          <p:nvPr/>
        </p:nvSpPr>
        <p:spPr>
          <a:xfrm>
            <a:off x="538520" y="4793337"/>
            <a:ext cx="6599515"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Controlled data access for technology vendors, researchers, and mobility service providers</a:t>
            </a:r>
            <a:endParaRPr lang="en-US" sz="1100" dirty="0"/>
          </a:p>
        </p:txBody>
      </p:sp>
      <p:sp>
        <p:nvSpPr>
          <p:cNvPr id="17" name="Shape 15"/>
          <p:cNvSpPr/>
          <p:nvPr/>
        </p:nvSpPr>
        <p:spPr>
          <a:xfrm>
            <a:off x="7350562" y="4033242"/>
            <a:ext cx="6883003" cy="425291"/>
          </a:xfrm>
          <a:prstGeom prst="roundRect">
            <a:avLst>
              <a:gd name="adj" fmla="val 480013"/>
            </a:avLst>
          </a:prstGeom>
          <a:solidFill>
            <a:srgbClr val="12516D"/>
          </a:solidFill>
          <a:ln w="7620">
            <a:solidFill>
              <a:srgbClr val="2B6A86"/>
            </a:solidFill>
            <a:prstDash val="solid"/>
          </a:ln>
        </p:spPr>
        <p:txBody>
          <a:bodyPr/>
          <a:lstStyle/>
          <a:p>
            <a:endParaRPr lang="en-US"/>
          </a:p>
        </p:txBody>
      </p:sp>
      <p:sp>
        <p:nvSpPr>
          <p:cNvPr id="18" name="Text 16"/>
          <p:cNvSpPr/>
          <p:nvPr/>
        </p:nvSpPr>
        <p:spPr>
          <a:xfrm>
            <a:off x="10685740" y="4113014"/>
            <a:ext cx="212646" cy="265747"/>
          </a:xfrm>
          <a:prstGeom prst="rect">
            <a:avLst/>
          </a:prstGeom>
          <a:noFill/>
          <a:ln/>
        </p:spPr>
        <p:txBody>
          <a:bodyPr wrap="none" lIns="0" tIns="0" rIns="0" bIns="0" rtlCol="0" anchor="t"/>
          <a:lstStyle/>
          <a:p>
            <a:pPr marL="0" indent="0" algn="l">
              <a:lnSpc>
                <a:spcPts val="1650"/>
              </a:lnSpc>
              <a:buNone/>
            </a:pPr>
            <a:r>
              <a:rPr lang="en-US" sz="1650" b="1" dirty="0">
                <a:solidFill>
                  <a:srgbClr val="EBECEF"/>
                </a:solidFill>
                <a:latin typeface="Inter Bold" pitchFamily="34" charset="0"/>
                <a:ea typeface="Inter Bold" pitchFamily="34" charset="-122"/>
                <a:cs typeface="Inter Bold" pitchFamily="34" charset="-120"/>
              </a:rPr>
              <a:t>4</a:t>
            </a:r>
            <a:endParaRPr lang="en-US" sz="1650" dirty="0"/>
          </a:p>
        </p:txBody>
      </p:sp>
      <p:sp>
        <p:nvSpPr>
          <p:cNvPr id="19" name="Text 17"/>
          <p:cNvSpPr/>
          <p:nvPr/>
        </p:nvSpPr>
        <p:spPr>
          <a:xfrm>
            <a:off x="7492246" y="4529376"/>
            <a:ext cx="1791891"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Open Data Initiatives</a:t>
            </a:r>
            <a:endParaRPr lang="en-US" sz="1350" dirty="0"/>
          </a:p>
        </p:txBody>
      </p:sp>
      <p:sp>
        <p:nvSpPr>
          <p:cNvPr id="20" name="Text 18"/>
          <p:cNvSpPr/>
          <p:nvPr/>
        </p:nvSpPr>
        <p:spPr>
          <a:xfrm>
            <a:off x="7492246" y="4793337"/>
            <a:ext cx="6599634"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Publishing aggregated, anonymized datasets for public transparency and third-party innovation</a:t>
            </a:r>
            <a:endParaRPr lang="en-US" sz="1100" dirty="0"/>
          </a:p>
        </p:txBody>
      </p:sp>
      <p:sp>
        <p:nvSpPr>
          <p:cNvPr id="21" name="Text 19"/>
          <p:cNvSpPr/>
          <p:nvPr/>
        </p:nvSpPr>
        <p:spPr>
          <a:xfrm>
            <a:off x="396835" y="5211485"/>
            <a:ext cx="2551867"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Governance Framework:</a:t>
            </a:r>
            <a:endParaRPr lang="en-US" sz="1650" dirty="0"/>
          </a:p>
        </p:txBody>
      </p:sp>
      <p:sp>
        <p:nvSpPr>
          <p:cNvPr id="22" name="Text 20"/>
          <p:cNvSpPr/>
          <p:nvPr/>
        </p:nvSpPr>
        <p:spPr>
          <a:xfrm>
            <a:off x="396835" y="5583555"/>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Establishing data sharing agreements with clear terms of use, implementing role-based access controls, creating audit trails for data access, defining data quality standards for shared information, and establishing dispute resolution mechanisms.</a:t>
            </a:r>
            <a:endParaRPr lang="en-US" sz="1100" dirty="0"/>
          </a:p>
        </p:txBody>
      </p:sp>
      <p:sp>
        <p:nvSpPr>
          <p:cNvPr id="23" name="Text 21"/>
          <p:cNvSpPr/>
          <p:nvPr/>
        </p:nvSpPr>
        <p:spPr>
          <a:xfrm>
            <a:off x="396835" y="6030158"/>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Network Role:</a:t>
            </a:r>
            <a:endParaRPr lang="en-US" sz="1650" dirty="0"/>
          </a:p>
        </p:txBody>
      </p:sp>
      <p:sp>
        <p:nvSpPr>
          <p:cNvPr id="24" name="Text 22"/>
          <p:cNvSpPr/>
          <p:nvPr/>
        </p:nvSpPr>
        <p:spPr>
          <a:xfrm>
            <a:off x="396835" y="6402229"/>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The Knowledge Exchange Network will develop model data sharing agreements, facilitate multi-agency collaborative research projects, establish data exchange standards, and create secure platforms for inter-agency data collaboration.</a:t>
            </a:r>
            <a:endParaRPr lang="en-US" sz="1100" dirty="0"/>
          </a:p>
        </p:txBody>
      </p:sp>
      <p:pic>
        <p:nvPicPr>
          <p:cNvPr id="25"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26" name="Text 23"/>
          <p:cNvSpPr/>
          <p:nvPr/>
        </p:nvSpPr>
        <p:spPr>
          <a:xfrm>
            <a:off x="14059376" y="7780258"/>
            <a:ext cx="429339"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28</a:t>
            </a:r>
            <a:endParaRPr lang="en-US" sz="7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Text 0"/>
          <p:cNvSpPr/>
          <p:nvPr/>
        </p:nvSpPr>
        <p:spPr>
          <a:xfrm>
            <a:off x="785813" y="1552694"/>
            <a:ext cx="8119229" cy="613886"/>
          </a:xfrm>
          <a:prstGeom prst="rect">
            <a:avLst/>
          </a:prstGeom>
          <a:noFill/>
          <a:ln/>
        </p:spPr>
        <p:txBody>
          <a:bodyPr wrap="none" lIns="0" tIns="0" rIns="0" bIns="0" rtlCol="0" anchor="t"/>
          <a:lstStyle/>
          <a:p>
            <a:pPr marL="0" indent="0" algn="l">
              <a:lnSpc>
                <a:spcPts val="4800"/>
              </a:lnSpc>
              <a:buNone/>
            </a:pPr>
            <a:r>
              <a:rPr lang="en-US" sz="3850" b="1" dirty="0">
                <a:solidFill>
                  <a:srgbClr val="FFFFFF"/>
                </a:solidFill>
                <a:latin typeface="Inter Bold" pitchFamily="34" charset="0"/>
                <a:ea typeface="Inter Bold" pitchFamily="34" charset="-122"/>
                <a:cs typeface="Inter Bold" pitchFamily="34" charset="-120"/>
              </a:rPr>
              <a:t>Real-Time Monitoring Capabilities</a:t>
            </a:r>
            <a:endParaRPr lang="en-US" sz="3850" dirty="0"/>
          </a:p>
        </p:txBody>
      </p:sp>
      <p:sp>
        <p:nvSpPr>
          <p:cNvPr id="3" name="Shape 1"/>
          <p:cNvSpPr/>
          <p:nvPr/>
        </p:nvSpPr>
        <p:spPr>
          <a:xfrm>
            <a:off x="785813" y="2438757"/>
            <a:ext cx="13058775" cy="4238149"/>
          </a:xfrm>
          <a:prstGeom prst="roundRect">
            <a:avLst>
              <a:gd name="adj" fmla="val 1947"/>
            </a:avLst>
          </a:prstGeom>
          <a:solidFill>
            <a:srgbClr val="12516D"/>
          </a:solidFill>
          <a:ln w="7620">
            <a:solidFill>
              <a:srgbClr val="2B6A86"/>
            </a:solidFill>
            <a:prstDash val="solid"/>
          </a:ln>
        </p:spPr>
        <p:txBody>
          <a:bodyPr/>
          <a:lstStyle/>
          <a:p>
            <a:endParaRPr lang="en-US"/>
          </a:p>
        </p:txBody>
      </p:sp>
      <p:sp>
        <p:nvSpPr>
          <p:cNvPr id="4" name="Shape 2"/>
          <p:cNvSpPr/>
          <p:nvPr/>
        </p:nvSpPr>
        <p:spPr>
          <a:xfrm>
            <a:off x="793433" y="2446377"/>
            <a:ext cx="6521768" cy="2111454"/>
          </a:xfrm>
          <a:prstGeom prst="roundRect">
            <a:avLst>
              <a:gd name="adj" fmla="val 3908"/>
            </a:avLst>
          </a:prstGeom>
          <a:solidFill>
            <a:srgbClr val="12516D"/>
          </a:solidFill>
          <a:ln/>
        </p:spPr>
        <p:txBody>
          <a:bodyPr/>
          <a:lstStyle/>
          <a:p>
            <a:endParaRPr lang="en-US"/>
          </a:p>
        </p:txBody>
      </p:sp>
      <p:sp>
        <p:nvSpPr>
          <p:cNvPr id="5" name="Text 3"/>
          <p:cNvSpPr/>
          <p:nvPr/>
        </p:nvSpPr>
        <p:spPr>
          <a:xfrm>
            <a:off x="989886" y="2642830"/>
            <a:ext cx="3120509" cy="306943"/>
          </a:xfrm>
          <a:prstGeom prst="rect">
            <a:avLst/>
          </a:prstGeom>
          <a:noFill/>
          <a:ln/>
        </p:spPr>
        <p:txBody>
          <a:bodyPr wrap="none" lIns="0" tIns="0" rIns="0" bIns="0" rtlCol="0" anchor="t"/>
          <a:lstStyle/>
          <a:p>
            <a:pPr marL="0" indent="0" algn="l">
              <a:lnSpc>
                <a:spcPts val="2400"/>
              </a:lnSpc>
              <a:buNone/>
            </a:pPr>
            <a:r>
              <a:rPr lang="en-US" sz="1900" b="1" dirty="0">
                <a:solidFill>
                  <a:srgbClr val="EBECEF"/>
                </a:solidFill>
                <a:latin typeface="Inter Bold" pitchFamily="34" charset="0"/>
                <a:ea typeface="Inter Bold" pitchFamily="34" charset="-122"/>
                <a:cs typeface="Inter Bold" pitchFamily="34" charset="-120"/>
              </a:rPr>
              <a:t>System Health Monitoring</a:t>
            </a:r>
            <a:endParaRPr lang="en-US" sz="1900" dirty="0"/>
          </a:p>
        </p:txBody>
      </p:sp>
      <p:sp>
        <p:nvSpPr>
          <p:cNvPr id="6" name="Text 4"/>
          <p:cNvSpPr/>
          <p:nvPr/>
        </p:nvSpPr>
        <p:spPr>
          <a:xfrm>
            <a:off x="989886" y="3031450"/>
            <a:ext cx="6128861" cy="1329928"/>
          </a:xfrm>
          <a:prstGeom prst="rect">
            <a:avLst/>
          </a:prstGeom>
          <a:noFill/>
          <a:ln/>
        </p:spPr>
        <p:txBody>
          <a:bodyPr wrap="square" lIns="0" tIns="0" rIns="0" bIns="0" rtlCol="0" anchor="t"/>
          <a:lstStyle/>
          <a:p>
            <a:pPr marL="0" indent="0" algn="l">
              <a:lnSpc>
                <a:spcPts val="2050"/>
              </a:lnSpc>
              <a:buNone/>
            </a:pPr>
            <a:r>
              <a:rPr lang="en-US" sz="1500" dirty="0">
                <a:solidFill>
                  <a:srgbClr val="EBECEF"/>
                </a:solidFill>
                <a:latin typeface="Inter" pitchFamily="34" charset="0"/>
                <a:ea typeface="Inter" pitchFamily="34" charset="-122"/>
                <a:cs typeface="Inter" pitchFamily="34" charset="-120"/>
              </a:rPr>
              <a:t>Continuous monitoring of enforcement technology operational status, including camera functionality, communication links, data transmission, and processing system performance. Early detection of technical issues prevents extended downtime and ensures consistent enforcement presence.</a:t>
            </a:r>
            <a:endParaRPr lang="en-US" sz="1500" dirty="0"/>
          </a:p>
        </p:txBody>
      </p:sp>
      <p:sp>
        <p:nvSpPr>
          <p:cNvPr id="7" name="Shape 5"/>
          <p:cNvSpPr/>
          <p:nvPr/>
        </p:nvSpPr>
        <p:spPr>
          <a:xfrm>
            <a:off x="7315200" y="2446377"/>
            <a:ext cx="6521768" cy="2111454"/>
          </a:xfrm>
          <a:prstGeom prst="rect">
            <a:avLst/>
          </a:prstGeom>
          <a:solidFill>
            <a:srgbClr val="12516D"/>
          </a:solidFill>
          <a:ln/>
        </p:spPr>
        <p:txBody>
          <a:bodyPr/>
          <a:lstStyle/>
          <a:p>
            <a:endParaRPr lang="en-US"/>
          </a:p>
        </p:txBody>
      </p:sp>
      <p:sp>
        <p:nvSpPr>
          <p:cNvPr id="8" name="Shape 6"/>
          <p:cNvSpPr/>
          <p:nvPr/>
        </p:nvSpPr>
        <p:spPr>
          <a:xfrm>
            <a:off x="7315200" y="2446377"/>
            <a:ext cx="22860" cy="2111454"/>
          </a:xfrm>
          <a:prstGeom prst="roundRect">
            <a:avLst>
              <a:gd name="adj" fmla="val 360974"/>
            </a:avLst>
          </a:prstGeom>
          <a:solidFill>
            <a:srgbClr val="2B6A86"/>
          </a:solidFill>
          <a:ln/>
        </p:spPr>
        <p:txBody>
          <a:bodyPr/>
          <a:lstStyle/>
          <a:p>
            <a:endParaRPr lang="en-US"/>
          </a:p>
        </p:txBody>
      </p:sp>
      <p:sp>
        <p:nvSpPr>
          <p:cNvPr id="9" name="Text 7"/>
          <p:cNvSpPr/>
          <p:nvPr/>
        </p:nvSpPr>
        <p:spPr>
          <a:xfrm>
            <a:off x="7511653" y="2642830"/>
            <a:ext cx="2779871" cy="306943"/>
          </a:xfrm>
          <a:prstGeom prst="rect">
            <a:avLst/>
          </a:prstGeom>
          <a:noFill/>
          <a:ln/>
        </p:spPr>
        <p:txBody>
          <a:bodyPr wrap="none" lIns="0" tIns="0" rIns="0" bIns="0" rtlCol="0" anchor="t"/>
          <a:lstStyle/>
          <a:p>
            <a:pPr marL="0" indent="0" algn="l">
              <a:lnSpc>
                <a:spcPts val="2400"/>
              </a:lnSpc>
              <a:buNone/>
            </a:pPr>
            <a:r>
              <a:rPr lang="en-US" sz="1900" b="1" dirty="0">
                <a:solidFill>
                  <a:srgbClr val="EBECEF"/>
                </a:solidFill>
                <a:latin typeface="Inter Bold" pitchFamily="34" charset="0"/>
                <a:ea typeface="Inter Bold" pitchFamily="34" charset="-122"/>
                <a:cs typeface="Inter Bold" pitchFamily="34" charset="-120"/>
              </a:rPr>
              <a:t>Traffic Flow Integration</a:t>
            </a:r>
            <a:endParaRPr lang="en-US" sz="1900" dirty="0"/>
          </a:p>
        </p:txBody>
      </p:sp>
      <p:sp>
        <p:nvSpPr>
          <p:cNvPr id="10" name="Text 8"/>
          <p:cNvSpPr/>
          <p:nvPr/>
        </p:nvSpPr>
        <p:spPr>
          <a:xfrm>
            <a:off x="7511653" y="3031450"/>
            <a:ext cx="6128861" cy="1063943"/>
          </a:xfrm>
          <a:prstGeom prst="rect">
            <a:avLst/>
          </a:prstGeom>
          <a:noFill/>
          <a:ln/>
        </p:spPr>
        <p:txBody>
          <a:bodyPr wrap="square" lIns="0" tIns="0" rIns="0" bIns="0" rtlCol="0" anchor="t"/>
          <a:lstStyle/>
          <a:p>
            <a:pPr marL="0" indent="0" algn="l">
              <a:lnSpc>
                <a:spcPts val="2050"/>
              </a:lnSpc>
              <a:buNone/>
            </a:pPr>
            <a:r>
              <a:rPr lang="en-US" sz="1500" dirty="0">
                <a:solidFill>
                  <a:srgbClr val="EBECEF"/>
                </a:solidFill>
                <a:latin typeface="Inter" pitchFamily="34" charset="0"/>
                <a:ea typeface="Inter" pitchFamily="34" charset="-122"/>
                <a:cs typeface="Inter" pitchFamily="34" charset="-120"/>
              </a:rPr>
              <a:t>Real-time correlation of enforcement data with traffic speed and volume information reveals how enforcement presence influences traffic flow patterns and enables dynamic adjustment of enforcement strategies based on current conditions.</a:t>
            </a:r>
            <a:endParaRPr lang="en-US" sz="1500" dirty="0"/>
          </a:p>
        </p:txBody>
      </p:sp>
      <p:sp>
        <p:nvSpPr>
          <p:cNvPr id="11" name="Shape 9"/>
          <p:cNvSpPr/>
          <p:nvPr/>
        </p:nvSpPr>
        <p:spPr>
          <a:xfrm>
            <a:off x="793433" y="4557832"/>
            <a:ext cx="6521768" cy="2111454"/>
          </a:xfrm>
          <a:prstGeom prst="rect">
            <a:avLst/>
          </a:prstGeom>
          <a:solidFill>
            <a:srgbClr val="12516D"/>
          </a:solidFill>
          <a:ln/>
        </p:spPr>
        <p:txBody>
          <a:bodyPr/>
          <a:lstStyle/>
          <a:p>
            <a:endParaRPr lang="en-US"/>
          </a:p>
        </p:txBody>
      </p:sp>
      <p:sp>
        <p:nvSpPr>
          <p:cNvPr id="12" name="Shape 10"/>
          <p:cNvSpPr/>
          <p:nvPr/>
        </p:nvSpPr>
        <p:spPr>
          <a:xfrm>
            <a:off x="793433" y="4557832"/>
            <a:ext cx="6521768" cy="22860"/>
          </a:xfrm>
          <a:prstGeom prst="roundRect">
            <a:avLst>
              <a:gd name="adj" fmla="val 360974"/>
            </a:avLst>
          </a:prstGeom>
          <a:solidFill>
            <a:srgbClr val="2B6A86"/>
          </a:solidFill>
          <a:ln/>
        </p:spPr>
        <p:txBody>
          <a:bodyPr/>
          <a:lstStyle/>
          <a:p>
            <a:endParaRPr lang="en-US"/>
          </a:p>
        </p:txBody>
      </p:sp>
      <p:sp>
        <p:nvSpPr>
          <p:cNvPr id="13" name="Text 11"/>
          <p:cNvSpPr/>
          <p:nvPr/>
        </p:nvSpPr>
        <p:spPr>
          <a:xfrm>
            <a:off x="989886" y="4754285"/>
            <a:ext cx="3830003" cy="306943"/>
          </a:xfrm>
          <a:prstGeom prst="rect">
            <a:avLst/>
          </a:prstGeom>
          <a:noFill/>
          <a:ln/>
        </p:spPr>
        <p:txBody>
          <a:bodyPr wrap="none" lIns="0" tIns="0" rIns="0" bIns="0" rtlCol="0" anchor="t"/>
          <a:lstStyle/>
          <a:p>
            <a:pPr marL="0" indent="0" algn="l">
              <a:lnSpc>
                <a:spcPts val="2400"/>
              </a:lnSpc>
              <a:buNone/>
            </a:pPr>
            <a:r>
              <a:rPr lang="en-US" sz="1900" b="1" dirty="0">
                <a:solidFill>
                  <a:srgbClr val="EBECEF"/>
                </a:solidFill>
                <a:latin typeface="Inter Bold" pitchFamily="34" charset="0"/>
                <a:ea typeface="Inter Bold" pitchFamily="34" charset="-122"/>
                <a:cs typeface="Inter Bold" pitchFamily="34" charset="-120"/>
              </a:rPr>
              <a:t>Incident Response Coordination</a:t>
            </a:r>
            <a:endParaRPr lang="en-US" sz="1900" dirty="0"/>
          </a:p>
        </p:txBody>
      </p:sp>
      <p:sp>
        <p:nvSpPr>
          <p:cNvPr id="14" name="Text 12"/>
          <p:cNvSpPr/>
          <p:nvPr/>
        </p:nvSpPr>
        <p:spPr>
          <a:xfrm>
            <a:off x="989886" y="5142905"/>
            <a:ext cx="6128861" cy="1329928"/>
          </a:xfrm>
          <a:prstGeom prst="rect">
            <a:avLst/>
          </a:prstGeom>
          <a:noFill/>
          <a:ln/>
        </p:spPr>
        <p:txBody>
          <a:bodyPr wrap="square" lIns="0" tIns="0" rIns="0" bIns="0" rtlCol="0" anchor="t"/>
          <a:lstStyle/>
          <a:p>
            <a:pPr marL="0" indent="0" algn="l">
              <a:lnSpc>
                <a:spcPts val="2050"/>
              </a:lnSpc>
              <a:buNone/>
            </a:pPr>
            <a:r>
              <a:rPr lang="en-US" sz="1500" dirty="0">
                <a:solidFill>
                  <a:srgbClr val="EBECEF"/>
                </a:solidFill>
                <a:latin typeface="Inter" pitchFamily="34" charset="0"/>
                <a:ea typeface="Inter" pitchFamily="34" charset="-122"/>
                <a:cs typeface="Inter" pitchFamily="34" charset="-120"/>
              </a:rPr>
              <a:t>Integration with incident management systems enables enforcement resources to support broader traffic management objectives, such as temporarily suspending enforcement in incident-affected corridors or providing traffic data to emergency responders.</a:t>
            </a:r>
            <a:endParaRPr lang="en-US" sz="1500" dirty="0"/>
          </a:p>
        </p:txBody>
      </p:sp>
      <p:sp>
        <p:nvSpPr>
          <p:cNvPr id="15" name="Shape 13"/>
          <p:cNvSpPr/>
          <p:nvPr/>
        </p:nvSpPr>
        <p:spPr>
          <a:xfrm>
            <a:off x="7315200" y="4557832"/>
            <a:ext cx="6521768" cy="2111454"/>
          </a:xfrm>
          <a:prstGeom prst="rect">
            <a:avLst/>
          </a:prstGeom>
          <a:solidFill>
            <a:srgbClr val="12516D"/>
          </a:solidFill>
          <a:ln/>
        </p:spPr>
        <p:txBody>
          <a:bodyPr/>
          <a:lstStyle/>
          <a:p>
            <a:endParaRPr lang="en-US"/>
          </a:p>
        </p:txBody>
      </p:sp>
      <p:sp>
        <p:nvSpPr>
          <p:cNvPr id="16" name="Shape 14"/>
          <p:cNvSpPr/>
          <p:nvPr/>
        </p:nvSpPr>
        <p:spPr>
          <a:xfrm>
            <a:off x="7315200" y="4557832"/>
            <a:ext cx="22860" cy="2111454"/>
          </a:xfrm>
          <a:prstGeom prst="roundRect">
            <a:avLst>
              <a:gd name="adj" fmla="val 360974"/>
            </a:avLst>
          </a:prstGeom>
          <a:solidFill>
            <a:srgbClr val="2B6A86"/>
          </a:solidFill>
          <a:ln/>
        </p:spPr>
        <p:txBody>
          <a:bodyPr/>
          <a:lstStyle/>
          <a:p>
            <a:endParaRPr lang="en-US"/>
          </a:p>
        </p:txBody>
      </p:sp>
      <p:sp>
        <p:nvSpPr>
          <p:cNvPr id="17" name="Shape 15"/>
          <p:cNvSpPr/>
          <p:nvPr/>
        </p:nvSpPr>
        <p:spPr>
          <a:xfrm>
            <a:off x="7315200" y="4557832"/>
            <a:ext cx="6521768" cy="22860"/>
          </a:xfrm>
          <a:prstGeom prst="roundRect">
            <a:avLst>
              <a:gd name="adj" fmla="val 360974"/>
            </a:avLst>
          </a:prstGeom>
          <a:solidFill>
            <a:srgbClr val="2B6A86"/>
          </a:solidFill>
          <a:ln/>
        </p:spPr>
        <p:txBody>
          <a:bodyPr/>
          <a:lstStyle/>
          <a:p>
            <a:endParaRPr lang="en-US"/>
          </a:p>
        </p:txBody>
      </p:sp>
      <p:sp>
        <p:nvSpPr>
          <p:cNvPr id="18" name="Text 16"/>
          <p:cNvSpPr/>
          <p:nvPr/>
        </p:nvSpPr>
        <p:spPr>
          <a:xfrm>
            <a:off x="7511653" y="4754285"/>
            <a:ext cx="3067764" cy="306943"/>
          </a:xfrm>
          <a:prstGeom prst="rect">
            <a:avLst/>
          </a:prstGeom>
          <a:noFill/>
          <a:ln/>
        </p:spPr>
        <p:txBody>
          <a:bodyPr wrap="none" lIns="0" tIns="0" rIns="0" bIns="0" rtlCol="0" anchor="t"/>
          <a:lstStyle/>
          <a:p>
            <a:pPr marL="0" indent="0" algn="l">
              <a:lnSpc>
                <a:spcPts val="2400"/>
              </a:lnSpc>
              <a:buNone/>
            </a:pPr>
            <a:r>
              <a:rPr lang="en-US" sz="1900" b="1" dirty="0">
                <a:solidFill>
                  <a:srgbClr val="EBECEF"/>
                </a:solidFill>
                <a:latin typeface="Inter Bold" pitchFamily="34" charset="0"/>
                <a:ea typeface="Inter Bold" pitchFamily="34" charset="-122"/>
                <a:cs typeface="Inter Bold" pitchFamily="34" charset="-120"/>
              </a:rPr>
              <a:t>Performance Dashboards</a:t>
            </a:r>
            <a:endParaRPr lang="en-US" sz="1900" dirty="0"/>
          </a:p>
        </p:txBody>
      </p:sp>
      <p:sp>
        <p:nvSpPr>
          <p:cNvPr id="19" name="Text 17"/>
          <p:cNvSpPr/>
          <p:nvPr/>
        </p:nvSpPr>
        <p:spPr>
          <a:xfrm>
            <a:off x="7511653" y="5142905"/>
            <a:ext cx="6128861" cy="1063943"/>
          </a:xfrm>
          <a:prstGeom prst="rect">
            <a:avLst/>
          </a:prstGeom>
          <a:noFill/>
          <a:ln/>
        </p:spPr>
        <p:txBody>
          <a:bodyPr wrap="square" lIns="0" tIns="0" rIns="0" bIns="0" rtlCol="0" anchor="t"/>
          <a:lstStyle/>
          <a:p>
            <a:pPr marL="0" indent="0" algn="l">
              <a:lnSpc>
                <a:spcPts val="2050"/>
              </a:lnSpc>
              <a:buNone/>
            </a:pPr>
            <a:r>
              <a:rPr lang="en-US" sz="1500" dirty="0">
                <a:solidFill>
                  <a:srgbClr val="EBECEF"/>
                </a:solidFill>
                <a:latin typeface="Inter" pitchFamily="34" charset="0"/>
                <a:ea typeface="Inter" pitchFamily="34" charset="-122"/>
                <a:cs typeface="Inter" pitchFamily="34" charset="-120"/>
              </a:rPr>
              <a:t>Real-time visualization of key performance indicators enables program managers to identify emerging issues, track compliance trends, monitor operational efficiency, and make data-informed decisions about resource deployment and program adjustments.</a:t>
            </a:r>
            <a:endParaRPr lang="en-US" sz="1500" dirty="0"/>
          </a:p>
        </p:txBody>
      </p:sp>
      <p:pic>
        <p:nvPicPr>
          <p:cNvPr id="20" name="Image 0" descr="preencoded.png"/>
          <p:cNvPicPr>
            <a:picLocks noChangeAspect="1"/>
          </p:cNvPicPr>
          <p:nvPr/>
        </p:nvPicPr>
        <p:blipFill>
          <a:blip r:embed="rId3"/>
          <a:stretch>
            <a:fillRect/>
          </a:stretch>
        </p:blipFill>
        <p:spPr>
          <a:xfrm>
            <a:off x="13624917" y="280630"/>
            <a:ext cx="724852" cy="982266"/>
          </a:xfrm>
          <a:prstGeom prst="rect">
            <a:avLst/>
          </a:prstGeom>
        </p:spPr>
      </p:pic>
      <p:sp>
        <p:nvSpPr>
          <p:cNvPr id="21" name="Text 18"/>
          <p:cNvSpPr/>
          <p:nvPr/>
        </p:nvSpPr>
        <p:spPr>
          <a:xfrm>
            <a:off x="13238202" y="7324725"/>
            <a:ext cx="1111568" cy="265986"/>
          </a:xfrm>
          <a:prstGeom prst="rect">
            <a:avLst/>
          </a:prstGeom>
          <a:noFill/>
          <a:ln/>
        </p:spPr>
        <p:txBody>
          <a:bodyPr wrap="none" lIns="0" tIns="0" rIns="0" bIns="0" rtlCol="0" anchor="t"/>
          <a:lstStyle/>
          <a:p>
            <a:pPr marL="0" indent="0" algn="r">
              <a:lnSpc>
                <a:spcPts val="2050"/>
              </a:lnSpc>
              <a:buNone/>
            </a:pPr>
            <a:r>
              <a:rPr lang="en-US" sz="1500" dirty="0">
                <a:solidFill>
                  <a:srgbClr val="EBECEF"/>
                </a:solidFill>
                <a:latin typeface="Inter" pitchFamily="34" charset="0"/>
                <a:ea typeface="Inter" pitchFamily="34" charset="-122"/>
                <a:cs typeface="Inter" pitchFamily="34" charset="-120"/>
              </a:rPr>
              <a:t>29</a:t>
            </a:r>
            <a:endParaRPr lang="en-US" sz="15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Text 0"/>
          <p:cNvSpPr/>
          <p:nvPr/>
        </p:nvSpPr>
        <p:spPr>
          <a:xfrm>
            <a:off x="793790" y="2038350"/>
            <a:ext cx="13042821" cy="1771888"/>
          </a:xfrm>
          <a:prstGeom prst="rect">
            <a:avLst/>
          </a:prstGeom>
          <a:noFill/>
          <a:ln/>
        </p:spPr>
        <p:txBody>
          <a:bodyPr wrap="square" lIns="0" tIns="0" rIns="0" bIns="0" rtlCol="0" anchor="t"/>
          <a:lstStyle/>
          <a:p>
            <a:pPr marL="0" indent="0" algn="l">
              <a:lnSpc>
                <a:spcPts val="6950"/>
              </a:lnSpc>
              <a:buNone/>
            </a:pPr>
            <a:r>
              <a:rPr lang="en-US" sz="5550" b="1" dirty="0">
                <a:solidFill>
                  <a:srgbClr val="FFFFFF"/>
                </a:solidFill>
                <a:latin typeface="Inter Bold" pitchFamily="34" charset="0"/>
                <a:ea typeface="Inter Bold" pitchFamily="34" charset="-122"/>
                <a:cs typeface="Inter Bold" pitchFamily="34" charset="-120"/>
              </a:rPr>
              <a:t>Understanding Public Perception and Acceptance</a:t>
            </a:r>
            <a:endParaRPr lang="en-US" sz="5550" dirty="0"/>
          </a:p>
        </p:txBody>
      </p:sp>
      <p:sp>
        <p:nvSpPr>
          <p:cNvPr id="3" name="Text 1"/>
          <p:cNvSpPr/>
          <p:nvPr/>
        </p:nvSpPr>
        <p:spPr>
          <a:xfrm>
            <a:off x="793790" y="4377214"/>
            <a:ext cx="13042821" cy="1814036"/>
          </a:xfrm>
          <a:prstGeom prst="rect">
            <a:avLst/>
          </a:prstGeom>
          <a:noFill/>
          <a:ln/>
        </p:spPr>
        <p:txBody>
          <a:bodyPr wrap="square" lIns="0" tIns="0" rIns="0" bIns="0" rtlCol="0" anchor="t"/>
          <a:lstStyle/>
          <a:p>
            <a:pPr marL="0" indent="0" algn="l">
              <a:lnSpc>
                <a:spcPts val="3550"/>
              </a:lnSpc>
              <a:buNone/>
            </a:pPr>
            <a:r>
              <a:rPr lang="en-US" sz="2200" dirty="0">
                <a:solidFill>
                  <a:srgbClr val="EBECEF"/>
                </a:solidFill>
                <a:latin typeface="Inter" pitchFamily="34" charset="0"/>
                <a:ea typeface="Inter" pitchFamily="34" charset="-122"/>
                <a:cs typeface="Inter" pitchFamily="34" charset="-120"/>
              </a:rPr>
              <a:t>Public support remains the foundation of sustainable automated enforcement programs. Understanding the factors that drive acceptance or opposition enables agencies to design and communicate programs in ways that build trust and demonstrate genuine commitment to safety rather than revenue generation.</a:t>
            </a:r>
            <a:endParaRPr lang="en-US" sz="2200" dirty="0"/>
          </a:p>
        </p:txBody>
      </p:sp>
      <p:pic>
        <p:nvPicPr>
          <p:cNvPr id="4" name="Image 0" descr="preencoded.png"/>
          <p:cNvPicPr>
            <a:picLocks noChangeAspect="1"/>
          </p:cNvPicPr>
          <p:nvPr/>
        </p:nvPicPr>
        <p:blipFill>
          <a:blip r:embed="rId3"/>
          <a:stretch>
            <a:fillRect/>
          </a:stretch>
        </p:blipFill>
        <p:spPr>
          <a:xfrm>
            <a:off x="13614678" y="283488"/>
            <a:ext cx="732234" cy="992267"/>
          </a:xfrm>
          <a:prstGeom prst="rect">
            <a:avLst/>
          </a:prstGeom>
        </p:spPr>
      </p:pic>
      <p:sp>
        <p:nvSpPr>
          <p:cNvPr id="5" name="Text 2"/>
          <p:cNvSpPr/>
          <p:nvPr/>
        </p:nvSpPr>
        <p:spPr>
          <a:xfrm>
            <a:off x="13484066" y="7291149"/>
            <a:ext cx="862846" cy="317540"/>
          </a:xfrm>
          <a:prstGeom prst="rect">
            <a:avLst/>
          </a:prstGeom>
          <a:noFill/>
          <a:ln/>
        </p:spPr>
        <p:txBody>
          <a:bodyPr wrap="none" lIns="0" tIns="0" rIns="0" bIns="0" rtlCol="0" anchor="t"/>
          <a:lstStyle/>
          <a:p>
            <a:pPr marL="0" indent="0" algn="r">
              <a:lnSpc>
                <a:spcPts val="2500"/>
              </a:lnSpc>
              <a:buNone/>
            </a:pPr>
            <a:r>
              <a:rPr lang="en-US" sz="1550" dirty="0">
                <a:solidFill>
                  <a:srgbClr val="EBECEF"/>
                </a:solidFill>
                <a:latin typeface="Inter" pitchFamily="34" charset="0"/>
                <a:ea typeface="Inter" pitchFamily="34" charset="-122"/>
                <a:cs typeface="Inter" pitchFamily="34" charset="-120"/>
              </a:rPr>
              <a:t>30</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038350"/>
            <a:ext cx="13042821" cy="1771888"/>
          </a:xfrm>
          <a:prstGeom prst="rect">
            <a:avLst/>
          </a:prstGeom>
          <a:noFill/>
          <a:ln/>
        </p:spPr>
        <p:txBody>
          <a:bodyPr wrap="square" lIns="0" tIns="0" rIns="0" bIns="0" rtlCol="0" anchor="t"/>
          <a:lstStyle/>
          <a:p>
            <a:pPr marL="0" indent="0" algn="l">
              <a:lnSpc>
                <a:spcPts val="6950"/>
              </a:lnSpc>
              <a:buNone/>
            </a:pPr>
            <a:r>
              <a:rPr lang="en-US" sz="5550" b="1" dirty="0">
                <a:solidFill>
                  <a:srgbClr val="FFFFFF"/>
                </a:solidFill>
                <a:latin typeface="Inter Bold" pitchFamily="34" charset="0"/>
                <a:ea typeface="Inter Bold" pitchFamily="34" charset="-122"/>
                <a:cs typeface="Inter Bold" pitchFamily="34" charset="-120"/>
              </a:rPr>
              <a:t>Purpose of the Knowledge Exchange Network</a:t>
            </a:r>
            <a:endParaRPr lang="en-US" sz="5550" dirty="0"/>
          </a:p>
        </p:txBody>
      </p:sp>
      <p:sp>
        <p:nvSpPr>
          <p:cNvPr id="3" name="Text 1"/>
          <p:cNvSpPr/>
          <p:nvPr/>
        </p:nvSpPr>
        <p:spPr>
          <a:xfrm>
            <a:off x="793790" y="4377214"/>
            <a:ext cx="13042821" cy="1814036"/>
          </a:xfrm>
          <a:prstGeom prst="rect">
            <a:avLst/>
          </a:prstGeom>
          <a:noFill/>
          <a:ln/>
        </p:spPr>
        <p:txBody>
          <a:bodyPr wrap="square" lIns="0" tIns="0" rIns="0" bIns="0" rtlCol="0" anchor="t"/>
          <a:lstStyle/>
          <a:p>
            <a:pPr marL="0" indent="0" algn="l">
              <a:lnSpc>
                <a:spcPts val="3550"/>
              </a:lnSpc>
              <a:buNone/>
            </a:pPr>
            <a:r>
              <a:rPr lang="en-US" sz="2200" dirty="0">
                <a:solidFill>
                  <a:srgbClr val="EBECEF"/>
                </a:solidFill>
                <a:latin typeface="Inter" pitchFamily="34" charset="0"/>
                <a:ea typeface="Inter" pitchFamily="34" charset="-122"/>
                <a:cs typeface="Inter" pitchFamily="34" charset="-120"/>
              </a:rPr>
              <a:t>The Automated Enforcement Systems Knowledge Exchange Network brings together transportation agencies, policymakers, and technology implementers to advance the effectiveness and acceptance of smart mobility solutions through collaborative learning and data-driven decision making.</a:t>
            </a:r>
            <a:endParaRPr lang="en-US" sz="2200" dirty="0"/>
          </a:p>
        </p:txBody>
      </p:sp>
      <p:pic>
        <p:nvPicPr>
          <p:cNvPr id="4" name="Image 0" descr="preencoded.png"/>
          <p:cNvPicPr>
            <a:picLocks noChangeAspect="1"/>
          </p:cNvPicPr>
          <p:nvPr/>
        </p:nvPicPr>
        <p:blipFill>
          <a:blip r:embed="rId3"/>
          <a:stretch>
            <a:fillRect/>
          </a:stretch>
        </p:blipFill>
        <p:spPr>
          <a:xfrm>
            <a:off x="13614678" y="283488"/>
            <a:ext cx="732234" cy="992267"/>
          </a:xfrm>
          <a:prstGeom prst="rect">
            <a:avLst/>
          </a:prstGeom>
        </p:spPr>
      </p:pic>
      <p:sp>
        <p:nvSpPr>
          <p:cNvPr id="5" name="Text 2"/>
          <p:cNvSpPr/>
          <p:nvPr/>
        </p:nvSpPr>
        <p:spPr>
          <a:xfrm>
            <a:off x="13609201" y="7291149"/>
            <a:ext cx="737711" cy="317540"/>
          </a:xfrm>
          <a:prstGeom prst="rect">
            <a:avLst/>
          </a:prstGeom>
          <a:noFill/>
          <a:ln/>
        </p:spPr>
        <p:txBody>
          <a:bodyPr wrap="none" lIns="0" tIns="0" rIns="0" bIns="0" rtlCol="0" anchor="t"/>
          <a:lstStyle/>
          <a:p>
            <a:pPr marL="0" indent="0" algn="r">
              <a:lnSpc>
                <a:spcPts val="2500"/>
              </a:lnSpc>
              <a:buNone/>
            </a:pPr>
            <a:r>
              <a:rPr lang="en-US" sz="1550" dirty="0">
                <a:solidFill>
                  <a:srgbClr val="EBECEF"/>
                </a:solidFill>
                <a:latin typeface="Inter" pitchFamily="34" charset="0"/>
                <a:ea typeface="Inter" pitchFamily="34" charset="-122"/>
                <a:cs typeface="Inter" pitchFamily="34" charset="-120"/>
              </a:rPr>
              <a:t>3</a:t>
            </a:r>
            <a:endParaRPr lang="en-US" sz="15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4" name="Text 2"/>
          <p:cNvSpPr/>
          <p:nvPr/>
        </p:nvSpPr>
        <p:spPr>
          <a:xfrm>
            <a:off x="654010" y="2034302"/>
            <a:ext cx="7144941" cy="474464"/>
          </a:xfrm>
          <a:prstGeom prst="rect">
            <a:avLst/>
          </a:prstGeom>
          <a:noFill/>
          <a:ln/>
        </p:spPr>
        <p:txBody>
          <a:bodyPr wrap="none" lIns="0" tIns="0" rIns="0" bIns="0" rtlCol="0" anchor="t"/>
          <a:lstStyle/>
          <a:p>
            <a:pPr marL="0" indent="0" algn="l">
              <a:lnSpc>
                <a:spcPts val="3700"/>
              </a:lnSpc>
              <a:buNone/>
            </a:pPr>
            <a:r>
              <a:rPr lang="en-US" sz="2950" b="1" dirty="0">
                <a:solidFill>
                  <a:srgbClr val="FFFFFF"/>
                </a:solidFill>
                <a:latin typeface="Inter Bold" pitchFamily="34" charset="0"/>
                <a:ea typeface="Inter Bold" pitchFamily="34" charset="-122"/>
                <a:cs typeface="Inter Bold" pitchFamily="34" charset="-120"/>
              </a:rPr>
              <a:t>Factors Influencing Public Acceptance</a:t>
            </a:r>
            <a:endParaRPr lang="en-US" sz="2950" dirty="0"/>
          </a:p>
        </p:txBody>
      </p:sp>
      <p:sp>
        <p:nvSpPr>
          <p:cNvPr id="5" name="Shape 3"/>
          <p:cNvSpPr/>
          <p:nvPr/>
        </p:nvSpPr>
        <p:spPr>
          <a:xfrm>
            <a:off x="544711" y="2630686"/>
            <a:ext cx="6009918" cy="3837146"/>
          </a:xfrm>
          <a:prstGeom prst="roundRect">
            <a:avLst>
              <a:gd name="adj" fmla="val 2849"/>
            </a:avLst>
          </a:prstGeom>
          <a:solidFill>
            <a:srgbClr val="FFFFFF"/>
          </a:solidFill>
          <a:ln/>
        </p:spPr>
        <p:txBody>
          <a:bodyPr/>
          <a:lstStyle/>
          <a:p>
            <a:endParaRPr lang="en-US"/>
          </a:p>
        </p:txBody>
      </p:sp>
      <p:sp>
        <p:nvSpPr>
          <p:cNvPr id="6" name="Text 4"/>
          <p:cNvSpPr/>
          <p:nvPr/>
        </p:nvSpPr>
        <p:spPr>
          <a:xfrm>
            <a:off x="696516" y="2711887"/>
            <a:ext cx="1897737" cy="237173"/>
          </a:xfrm>
          <a:prstGeom prst="rect">
            <a:avLst/>
          </a:prstGeom>
          <a:noFill/>
          <a:ln/>
        </p:spPr>
        <p:txBody>
          <a:bodyPr wrap="none" lIns="0" tIns="0" rIns="0" bIns="0" rtlCol="0" anchor="t"/>
          <a:lstStyle/>
          <a:p>
            <a:pPr marL="0" indent="0" algn="l">
              <a:lnSpc>
                <a:spcPts val="1850"/>
              </a:lnSpc>
              <a:buNone/>
            </a:pPr>
            <a:r>
              <a:rPr lang="en-US" sz="1450" b="1" dirty="0">
                <a:solidFill>
                  <a:srgbClr val="000000"/>
                </a:solidFill>
                <a:latin typeface="Inter Bold" pitchFamily="34" charset="0"/>
                <a:ea typeface="Inter Bold" pitchFamily="34" charset="-122"/>
                <a:cs typeface="Inter Bold" pitchFamily="34" charset="-120"/>
              </a:rPr>
              <a:t>Acceptance Drivers</a:t>
            </a:r>
            <a:endParaRPr lang="en-US" sz="1450" dirty="0"/>
          </a:p>
        </p:txBody>
      </p:sp>
      <p:sp>
        <p:nvSpPr>
          <p:cNvPr id="7" name="Text 5"/>
          <p:cNvSpPr/>
          <p:nvPr/>
        </p:nvSpPr>
        <p:spPr>
          <a:xfrm>
            <a:off x="696516" y="3030260"/>
            <a:ext cx="5706308" cy="1864972"/>
          </a:xfrm>
          <a:prstGeom prst="rect">
            <a:avLst/>
          </a:prstGeom>
          <a:noFill/>
          <a:ln/>
        </p:spPr>
        <p:txBody>
          <a:bodyPr wrap="square" lIns="0" tIns="0" rIns="0" bIns="0" rtlCol="0" anchor="t"/>
          <a:lstStyle/>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Transparent safety rationale</a:t>
            </a:r>
            <a:endParaRPr lang="en-US" sz="1150" dirty="0"/>
          </a:p>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Clear signage and notification</a:t>
            </a:r>
            <a:endParaRPr lang="en-US" sz="1150" dirty="0"/>
          </a:p>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Fair and accurate technology</a:t>
            </a:r>
            <a:endParaRPr lang="en-US" sz="1150" dirty="0"/>
          </a:p>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Consistent enforcement standards</a:t>
            </a:r>
            <a:endParaRPr lang="en-US" sz="1150" dirty="0"/>
          </a:p>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Visible safety improvements</a:t>
            </a:r>
            <a:endParaRPr lang="en-US" sz="1150" dirty="0"/>
          </a:p>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Revenue allocation to safety</a:t>
            </a:r>
            <a:endParaRPr lang="en-US" sz="1150" dirty="0"/>
          </a:p>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Community engagement</a:t>
            </a:r>
            <a:endParaRPr lang="en-US" sz="1150" dirty="0"/>
          </a:p>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Equity and fairness considerations</a:t>
            </a:r>
            <a:endParaRPr lang="en-US" sz="1150" dirty="0"/>
          </a:p>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Due process protections</a:t>
            </a:r>
            <a:endParaRPr lang="en-US" sz="1150" dirty="0"/>
          </a:p>
          <a:p>
            <a:pPr marL="342900" indent="-342900" algn="l">
              <a:lnSpc>
                <a:spcPts val="1450"/>
              </a:lnSpc>
              <a:buSzPct val="100000"/>
              <a:buChar char="•"/>
            </a:pPr>
            <a:r>
              <a:rPr lang="en-US" sz="1150" dirty="0">
                <a:solidFill>
                  <a:srgbClr val="000000"/>
                </a:solidFill>
                <a:latin typeface="Inter" pitchFamily="34" charset="0"/>
                <a:ea typeface="Inter" pitchFamily="34" charset="-122"/>
                <a:cs typeface="Inter" pitchFamily="34" charset="-120"/>
              </a:rPr>
              <a:t>Privacy safeguards</a:t>
            </a:r>
            <a:endParaRPr lang="en-US" sz="1150" dirty="0"/>
          </a:p>
        </p:txBody>
      </p:sp>
      <p:sp>
        <p:nvSpPr>
          <p:cNvPr id="8" name="Text 6"/>
          <p:cNvSpPr/>
          <p:nvPr/>
        </p:nvSpPr>
        <p:spPr>
          <a:xfrm>
            <a:off x="6823234" y="2711887"/>
            <a:ext cx="3384947" cy="284678"/>
          </a:xfrm>
          <a:prstGeom prst="rect">
            <a:avLst/>
          </a:prstGeom>
          <a:noFill/>
          <a:ln/>
        </p:spPr>
        <p:txBody>
          <a:bodyPr wrap="none" lIns="0" tIns="0" rIns="0" bIns="0" rtlCol="0" anchor="t"/>
          <a:lstStyle/>
          <a:p>
            <a:pPr marL="0" indent="0" algn="l">
              <a:lnSpc>
                <a:spcPts val="2200"/>
              </a:lnSpc>
              <a:buNone/>
            </a:pPr>
            <a:r>
              <a:rPr lang="en-US" sz="1750" b="1" dirty="0">
                <a:solidFill>
                  <a:srgbClr val="FFFFFF"/>
                </a:solidFill>
                <a:latin typeface="Inter Bold" pitchFamily="34" charset="0"/>
                <a:ea typeface="Inter Bold" pitchFamily="34" charset="-122"/>
                <a:cs typeface="Inter Bold" pitchFamily="34" charset="-120"/>
              </a:rPr>
              <a:t>Building and Maintaining Trust</a:t>
            </a:r>
            <a:endParaRPr lang="en-US" sz="1750" dirty="0"/>
          </a:p>
        </p:txBody>
      </p:sp>
      <p:sp>
        <p:nvSpPr>
          <p:cNvPr id="9" name="Text 7"/>
          <p:cNvSpPr/>
          <p:nvPr/>
        </p:nvSpPr>
        <p:spPr>
          <a:xfrm>
            <a:off x="6823234" y="3077766"/>
            <a:ext cx="7160657" cy="932259"/>
          </a:xfrm>
          <a:prstGeom prst="rect">
            <a:avLst/>
          </a:prstGeom>
          <a:noFill/>
          <a:ln/>
        </p:spPr>
        <p:txBody>
          <a:bodyPr wrap="square" lIns="0" tIns="0" rIns="0" bIns="0" rtlCol="0" anchor="t"/>
          <a:lstStyle/>
          <a:p>
            <a:pPr marL="0" indent="0" algn="l">
              <a:lnSpc>
                <a:spcPts val="1450"/>
              </a:lnSpc>
              <a:buNone/>
            </a:pPr>
            <a:r>
              <a:rPr lang="en-US" sz="1150" dirty="0">
                <a:solidFill>
                  <a:srgbClr val="EBECEF"/>
                </a:solidFill>
                <a:latin typeface="Inter" pitchFamily="34" charset="0"/>
                <a:ea typeface="Inter" pitchFamily="34" charset="-122"/>
                <a:cs typeface="Inter" pitchFamily="34" charset="-120"/>
              </a:rPr>
              <a:t>Public acceptance of automated enforcement correlates strongly with perceptions of fairness, transparency, and authentic safety motivation. Programs that clearly communicate safety rationale, provide abundant advance warning, demonstrate accurate technology performance, allocate revenue to safety improvements, and engage meaningfully with community concerns achieve significantly higher acceptance rates than those perceived as primarily revenue-focused.</a:t>
            </a:r>
            <a:endParaRPr lang="en-US" sz="1150" dirty="0"/>
          </a:p>
        </p:txBody>
      </p:sp>
      <p:sp>
        <p:nvSpPr>
          <p:cNvPr id="10" name="Text 8"/>
          <p:cNvSpPr/>
          <p:nvPr/>
        </p:nvSpPr>
        <p:spPr>
          <a:xfrm>
            <a:off x="6823234" y="4083129"/>
            <a:ext cx="7160657" cy="745808"/>
          </a:xfrm>
          <a:prstGeom prst="rect">
            <a:avLst/>
          </a:prstGeom>
          <a:noFill/>
          <a:ln/>
        </p:spPr>
        <p:txBody>
          <a:bodyPr wrap="square" lIns="0" tIns="0" rIns="0" bIns="0" rtlCol="0" anchor="t"/>
          <a:lstStyle/>
          <a:p>
            <a:pPr marL="0" indent="0" algn="l">
              <a:lnSpc>
                <a:spcPts val="1450"/>
              </a:lnSpc>
              <a:buNone/>
            </a:pPr>
            <a:r>
              <a:rPr lang="en-US" sz="1150" dirty="0">
                <a:solidFill>
                  <a:srgbClr val="EBECEF"/>
                </a:solidFill>
                <a:latin typeface="Inter" pitchFamily="34" charset="0"/>
                <a:ea typeface="Inter" pitchFamily="34" charset="-122"/>
                <a:cs typeface="Inter" pitchFamily="34" charset="-120"/>
              </a:rPr>
              <a:t>This research will synthesize findings from public opinion studies across diverse communities, identify communication strategies that effectively build support, document approaches for addressing common concerns about privacy and fairness, and provide guidance on community engagement processes that foster genuine dialogue rather than superficial consultation.</a:t>
            </a:r>
            <a:endParaRPr lang="en-US" sz="1150" dirty="0"/>
          </a:p>
        </p:txBody>
      </p:sp>
      <p:sp>
        <p:nvSpPr>
          <p:cNvPr id="11" name="Text 9"/>
          <p:cNvSpPr/>
          <p:nvPr/>
        </p:nvSpPr>
        <p:spPr>
          <a:xfrm>
            <a:off x="6823234" y="4655559"/>
            <a:ext cx="2548295" cy="284678"/>
          </a:xfrm>
          <a:prstGeom prst="rect">
            <a:avLst/>
          </a:prstGeom>
          <a:noFill/>
          <a:ln/>
        </p:spPr>
        <p:txBody>
          <a:bodyPr wrap="none" lIns="0" tIns="0" rIns="0" bIns="0" rtlCol="0" anchor="t"/>
          <a:lstStyle/>
          <a:p>
            <a:pPr marL="0" indent="0" algn="l">
              <a:lnSpc>
                <a:spcPts val="2200"/>
              </a:lnSpc>
              <a:buNone/>
            </a:pPr>
            <a:r>
              <a:rPr lang="en-US" sz="1750" b="1" dirty="0">
                <a:solidFill>
                  <a:srgbClr val="FFFFFF"/>
                </a:solidFill>
                <a:latin typeface="Inter Bold" pitchFamily="34" charset="0"/>
                <a:ea typeface="Inter Bold" pitchFamily="34" charset="-122"/>
                <a:cs typeface="Inter Bold" pitchFamily="34" charset="-120"/>
              </a:rPr>
              <a:t>Addressing Opposition</a:t>
            </a:r>
            <a:endParaRPr lang="en-US" sz="1750" dirty="0"/>
          </a:p>
        </p:txBody>
      </p:sp>
      <p:sp>
        <p:nvSpPr>
          <p:cNvPr id="12" name="Text 10"/>
          <p:cNvSpPr/>
          <p:nvPr/>
        </p:nvSpPr>
        <p:spPr>
          <a:xfrm>
            <a:off x="6823234" y="5021438"/>
            <a:ext cx="7160657" cy="1118711"/>
          </a:xfrm>
          <a:prstGeom prst="rect">
            <a:avLst/>
          </a:prstGeom>
          <a:noFill/>
          <a:ln/>
        </p:spPr>
        <p:txBody>
          <a:bodyPr wrap="square" lIns="0" tIns="0" rIns="0" bIns="0" rtlCol="0" anchor="t"/>
          <a:lstStyle/>
          <a:p>
            <a:pPr marL="0" indent="0" algn="l">
              <a:lnSpc>
                <a:spcPts val="1450"/>
              </a:lnSpc>
              <a:buNone/>
            </a:pPr>
            <a:r>
              <a:rPr lang="en-US" sz="1150" dirty="0">
                <a:solidFill>
                  <a:srgbClr val="EBECEF"/>
                </a:solidFill>
                <a:latin typeface="Inter" pitchFamily="34" charset="0"/>
                <a:ea typeface="Inter" pitchFamily="34" charset="-122"/>
                <a:cs typeface="Inter" pitchFamily="34" charset="-120"/>
              </a:rPr>
              <a:t>Understanding the sources of opposition—whether rooted in liberty concerns, distrust of government, skepticism about technology accuracy, or perception of unfair revenue generation—enables agencies to develop targeted response strategies. The research will examine how successful programs have overcome initial opposition through transparent operations, demonstrated safety benefits, fair implementation practices, and sustained community engagement.</a:t>
            </a:r>
            <a:endParaRPr lang="en-US" sz="1150" dirty="0"/>
          </a:p>
        </p:txBody>
      </p:sp>
      <p:pic>
        <p:nvPicPr>
          <p:cNvPr id="13" name="Image 0" descr="preencoded.png"/>
          <p:cNvPicPr>
            <a:picLocks noChangeAspect="1"/>
          </p:cNvPicPr>
          <p:nvPr/>
        </p:nvPicPr>
        <p:blipFill>
          <a:blip r:embed="rId3"/>
          <a:stretch>
            <a:fillRect/>
          </a:stretch>
        </p:blipFill>
        <p:spPr>
          <a:xfrm>
            <a:off x="13793629" y="233482"/>
            <a:ext cx="603290" cy="817483"/>
          </a:xfrm>
          <a:prstGeom prst="rect">
            <a:avLst/>
          </a:prstGeom>
        </p:spPr>
      </p:pic>
      <p:sp>
        <p:nvSpPr>
          <p:cNvPr id="14" name="Text 11"/>
          <p:cNvSpPr/>
          <p:nvPr/>
        </p:nvSpPr>
        <p:spPr>
          <a:xfrm>
            <a:off x="13449895" y="7232310"/>
            <a:ext cx="947023" cy="200739"/>
          </a:xfrm>
          <a:prstGeom prst="rect">
            <a:avLst/>
          </a:prstGeom>
          <a:noFill/>
          <a:ln/>
        </p:spPr>
        <p:txBody>
          <a:bodyPr wrap="none" lIns="0" tIns="0" rIns="0" bIns="0" rtlCol="0" anchor="t"/>
          <a:lstStyle/>
          <a:p>
            <a:pPr marL="0" indent="0" algn="r">
              <a:lnSpc>
                <a:spcPts val="1550"/>
              </a:lnSpc>
              <a:buNone/>
            </a:pPr>
            <a:r>
              <a:rPr lang="en-US" sz="1250" dirty="0">
                <a:solidFill>
                  <a:srgbClr val="EBECEF"/>
                </a:solidFill>
                <a:latin typeface="Inter" pitchFamily="34" charset="0"/>
                <a:ea typeface="Inter" pitchFamily="34" charset="-122"/>
                <a:cs typeface="Inter" pitchFamily="34" charset="-120"/>
              </a:rPr>
              <a:t>31</a:t>
            </a:r>
            <a:endParaRPr lang="en-US" sz="12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Text 0"/>
          <p:cNvSpPr/>
          <p:nvPr/>
        </p:nvSpPr>
        <p:spPr>
          <a:xfrm>
            <a:off x="396835" y="1047036"/>
            <a:ext cx="7309842"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Psychological and Behavioral Foundations</a:t>
            </a:r>
            <a:endParaRPr lang="en-US" sz="2750" dirty="0"/>
          </a:p>
        </p:txBody>
      </p:sp>
      <p:sp>
        <p:nvSpPr>
          <p:cNvPr id="3" name="Text 1"/>
          <p:cNvSpPr/>
          <p:nvPr/>
        </p:nvSpPr>
        <p:spPr>
          <a:xfrm>
            <a:off x="396835" y="1631752"/>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Understanding public acceptance requires examining the psychological factors that shape attitudes toward automated enforcement, including perceptions of fairness, legitimacy, and procedural justice.</a:t>
            </a:r>
            <a:endParaRPr lang="en-US" sz="1100" dirty="0"/>
          </a:p>
        </p:txBody>
      </p:sp>
      <p:sp>
        <p:nvSpPr>
          <p:cNvPr id="4" name="Text 2"/>
          <p:cNvSpPr/>
          <p:nvPr/>
        </p:nvSpPr>
        <p:spPr>
          <a:xfrm>
            <a:off x="396835" y="1908215"/>
            <a:ext cx="2800112"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Psychological Dimensions:</a:t>
            </a:r>
            <a:endParaRPr lang="en-US" sz="1650" dirty="0"/>
          </a:p>
        </p:txBody>
      </p:sp>
      <p:sp>
        <p:nvSpPr>
          <p:cNvPr id="5" name="Shape 3"/>
          <p:cNvSpPr/>
          <p:nvPr/>
        </p:nvSpPr>
        <p:spPr>
          <a:xfrm>
            <a:off x="396835" y="2280285"/>
            <a:ext cx="318968" cy="318968"/>
          </a:xfrm>
          <a:prstGeom prst="roundRect">
            <a:avLst>
              <a:gd name="adj" fmla="val 18667"/>
            </a:avLst>
          </a:prstGeom>
          <a:solidFill>
            <a:srgbClr val="12516D"/>
          </a:solidFill>
          <a:ln w="7620">
            <a:solidFill>
              <a:srgbClr val="2B6A86"/>
            </a:solidFill>
            <a:prstDash val="solid"/>
          </a:ln>
        </p:spPr>
        <p:txBody>
          <a:bodyPr/>
          <a:lstStyle/>
          <a:p>
            <a:endParaRPr lang="en-US"/>
          </a:p>
        </p:txBody>
      </p:sp>
      <p:sp>
        <p:nvSpPr>
          <p:cNvPr id="6" name="Text 4"/>
          <p:cNvSpPr/>
          <p:nvPr/>
        </p:nvSpPr>
        <p:spPr>
          <a:xfrm>
            <a:off x="786646" y="2328982"/>
            <a:ext cx="1857494"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Perceived Legitimacy</a:t>
            </a:r>
            <a:endParaRPr lang="en-US" sz="1350" dirty="0"/>
          </a:p>
        </p:txBody>
      </p:sp>
      <p:sp>
        <p:nvSpPr>
          <p:cNvPr id="7" name="Text 5"/>
          <p:cNvSpPr/>
          <p:nvPr/>
        </p:nvSpPr>
        <p:spPr>
          <a:xfrm>
            <a:off x="786646" y="2592943"/>
            <a:ext cx="1344691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Whether the public views enforcement as a legitimate exercise of government authority</a:t>
            </a:r>
            <a:endParaRPr lang="en-US" sz="1100" dirty="0"/>
          </a:p>
        </p:txBody>
      </p:sp>
      <p:sp>
        <p:nvSpPr>
          <p:cNvPr id="8" name="Shape 6"/>
          <p:cNvSpPr/>
          <p:nvPr/>
        </p:nvSpPr>
        <p:spPr>
          <a:xfrm>
            <a:off x="396835" y="2904768"/>
            <a:ext cx="318968" cy="318968"/>
          </a:xfrm>
          <a:prstGeom prst="roundRect">
            <a:avLst>
              <a:gd name="adj" fmla="val 18667"/>
            </a:avLst>
          </a:prstGeom>
          <a:solidFill>
            <a:srgbClr val="12516D"/>
          </a:solidFill>
          <a:ln w="7620">
            <a:solidFill>
              <a:srgbClr val="2B6A86"/>
            </a:solidFill>
            <a:prstDash val="solid"/>
          </a:ln>
        </p:spPr>
        <p:txBody>
          <a:bodyPr/>
          <a:lstStyle/>
          <a:p>
            <a:endParaRPr lang="en-US"/>
          </a:p>
        </p:txBody>
      </p:sp>
      <p:sp>
        <p:nvSpPr>
          <p:cNvPr id="9" name="Text 7"/>
          <p:cNvSpPr/>
          <p:nvPr/>
        </p:nvSpPr>
        <p:spPr>
          <a:xfrm>
            <a:off x="786646" y="2953464"/>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Procedural Justice</a:t>
            </a:r>
            <a:endParaRPr lang="en-US" sz="1350" dirty="0"/>
          </a:p>
        </p:txBody>
      </p:sp>
      <p:sp>
        <p:nvSpPr>
          <p:cNvPr id="10" name="Text 8"/>
          <p:cNvSpPr/>
          <p:nvPr/>
        </p:nvSpPr>
        <p:spPr>
          <a:xfrm>
            <a:off x="786646" y="3217426"/>
            <a:ext cx="1344691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Perceptions of fairness in how enforcement is implemented and administered</a:t>
            </a:r>
            <a:endParaRPr lang="en-US" sz="1100" dirty="0"/>
          </a:p>
        </p:txBody>
      </p:sp>
      <p:sp>
        <p:nvSpPr>
          <p:cNvPr id="11" name="Shape 9"/>
          <p:cNvSpPr/>
          <p:nvPr/>
        </p:nvSpPr>
        <p:spPr>
          <a:xfrm>
            <a:off x="396835" y="3529251"/>
            <a:ext cx="318968" cy="318968"/>
          </a:xfrm>
          <a:prstGeom prst="roundRect">
            <a:avLst>
              <a:gd name="adj" fmla="val 18667"/>
            </a:avLst>
          </a:prstGeom>
          <a:solidFill>
            <a:srgbClr val="12516D"/>
          </a:solidFill>
          <a:ln w="7620">
            <a:solidFill>
              <a:srgbClr val="2B6A86"/>
            </a:solidFill>
            <a:prstDash val="solid"/>
          </a:ln>
        </p:spPr>
        <p:txBody>
          <a:bodyPr/>
          <a:lstStyle/>
          <a:p>
            <a:endParaRPr lang="en-US"/>
          </a:p>
        </p:txBody>
      </p:sp>
      <p:sp>
        <p:nvSpPr>
          <p:cNvPr id="12" name="Text 10"/>
          <p:cNvSpPr/>
          <p:nvPr/>
        </p:nvSpPr>
        <p:spPr>
          <a:xfrm>
            <a:off x="786646" y="3577947"/>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Outcome Fairness</a:t>
            </a:r>
            <a:endParaRPr lang="en-US" sz="1350" dirty="0"/>
          </a:p>
        </p:txBody>
      </p:sp>
      <p:sp>
        <p:nvSpPr>
          <p:cNvPr id="13" name="Text 11"/>
          <p:cNvSpPr/>
          <p:nvPr/>
        </p:nvSpPr>
        <p:spPr>
          <a:xfrm>
            <a:off x="786646" y="3841909"/>
            <a:ext cx="1344691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Beliefs about whether enforcement impacts are distributed equitably</a:t>
            </a:r>
            <a:endParaRPr lang="en-US" sz="1100" dirty="0"/>
          </a:p>
        </p:txBody>
      </p:sp>
      <p:sp>
        <p:nvSpPr>
          <p:cNvPr id="14" name="Shape 12"/>
          <p:cNvSpPr/>
          <p:nvPr/>
        </p:nvSpPr>
        <p:spPr>
          <a:xfrm>
            <a:off x="396835" y="4153733"/>
            <a:ext cx="318968" cy="318968"/>
          </a:xfrm>
          <a:prstGeom prst="roundRect">
            <a:avLst>
              <a:gd name="adj" fmla="val 18667"/>
            </a:avLst>
          </a:prstGeom>
          <a:solidFill>
            <a:srgbClr val="12516D"/>
          </a:solidFill>
          <a:ln w="7620">
            <a:solidFill>
              <a:srgbClr val="2B6A86"/>
            </a:solidFill>
            <a:prstDash val="solid"/>
          </a:ln>
        </p:spPr>
        <p:txBody>
          <a:bodyPr/>
          <a:lstStyle/>
          <a:p>
            <a:endParaRPr lang="en-US"/>
          </a:p>
        </p:txBody>
      </p:sp>
      <p:sp>
        <p:nvSpPr>
          <p:cNvPr id="15" name="Text 13"/>
          <p:cNvSpPr/>
          <p:nvPr/>
        </p:nvSpPr>
        <p:spPr>
          <a:xfrm>
            <a:off x="786646" y="4202430"/>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Trust in Institutions</a:t>
            </a:r>
            <a:endParaRPr lang="en-US" sz="1350" dirty="0"/>
          </a:p>
        </p:txBody>
      </p:sp>
      <p:sp>
        <p:nvSpPr>
          <p:cNvPr id="16" name="Text 14"/>
          <p:cNvSpPr/>
          <p:nvPr/>
        </p:nvSpPr>
        <p:spPr>
          <a:xfrm>
            <a:off x="786646" y="4466392"/>
            <a:ext cx="1344691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General confidence in government and law enforcement agencies</a:t>
            </a:r>
            <a:endParaRPr lang="en-US" sz="1100" dirty="0"/>
          </a:p>
        </p:txBody>
      </p:sp>
      <p:sp>
        <p:nvSpPr>
          <p:cNvPr id="17" name="Shape 15"/>
          <p:cNvSpPr/>
          <p:nvPr/>
        </p:nvSpPr>
        <p:spPr>
          <a:xfrm>
            <a:off x="396835" y="4778216"/>
            <a:ext cx="318968" cy="318968"/>
          </a:xfrm>
          <a:prstGeom prst="roundRect">
            <a:avLst>
              <a:gd name="adj" fmla="val 18667"/>
            </a:avLst>
          </a:prstGeom>
          <a:solidFill>
            <a:srgbClr val="12516D"/>
          </a:solidFill>
          <a:ln w="7620">
            <a:solidFill>
              <a:srgbClr val="2B6A86"/>
            </a:solidFill>
            <a:prstDash val="solid"/>
          </a:ln>
        </p:spPr>
        <p:txBody>
          <a:bodyPr/>
          <a:lstStyle/>
          <a:p>
            <a:endParaRPr lang="en-US"/>
          </a:p>
        </p:txBody>
      </p:sp>
      <p:sp>
        <p:nvSpPr>
          <p:cNvPr id="18" name="Text 16"/>
          <p:cNvSpPr/>
          <p:nvPr/>
        </p:nvSpPr>
        <p:spPr>
          <a:xfrm>
            <a:off x="786646" y="4826913"/>
            <a:ext cx="1776174"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Personal Experience</a:t>
            </a:r>
            <a:endParaRPr lang="en-US" sz="1350" dirty="0"/>
          </a:p>
        </p:txBody>
      </p:sp>
      <p:sp>
        <p:nvSpPr>
          <p:cNvPr id="19" name="Text 17"/>
          <p:cNvSpPr/>
          <p:nvPr/>
        </p:nvSpPr>
        <p:spPr>
          <a:xfrm>
            <a:off x="786646" y="5090874"/>
            <a:ext cx="1344691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Direct encounters with enforcement systems shape individual attitudes</a:t>
            </a:r>
            <a:endParaRPr lang="en-US" sz="1100" dirty="0"/>
          </a:p>
        </p:txBody>
      </p:sp>
      <p:sp>
        <p:nvSpPr>
          <p:cNvPr id="20" name="Shape 18"/>
          <p:cNvSpPr/>
          <p:nvPr/>
        </p:nvSpPr>
        <p:spPr>
          <a:xfrm>
            <a:off x="396835" y="5402699"/>
            <a:ext cx="318968" cy="318968"/>
          </a:xfrm>
          <a:prstGeom prst="roundRect">
            <a:avLst>
              <a:gd name="adj" fmla="val 18667"/>
            </a:avLst>
          </a:prstGeom>
          <a:solidFill>
            <a:srgbClr val="12516D"/>
          </a:solidFill>
          <a:ln w="7620">
            <a:solidFill>
              <a:srgbClr val="2B6A86"/>
            </a:solidFill>
            <a:prstDash val="solid"/>
          </a:ln>
        </p:spPr>
        <p:txBody>
          <a:bodyPr/>
          <a:lstStyle/>
          <a:p>
            <a:endParaRPr lang="en-US"/>
          </a:p>
        </p:txBody>
      </p:sp>
      <p:sp>
        <p:nvSpPr>
          <p:cNvPr id="21" name="Text 19"/>
          <p:cNvSpPr/>
          <p:nvPr/>
        </p:nvSpPr>
        <p:spPr>
          <a:xfrm>
            <a:off x="786646" y="5451396"/>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Social Norms</a:t>
            </a:r>
            <a:endParaRPr lang="en-US" sz="1350" dirty="0"/>
          </a:p>
        </p:txBody>
      </p:sp>
      <p:sp>
        <p:nvSpPr>
          <p:cNvPr id="22" name="Text 20"/>
          <p:cNvSpPr/>
          <p:nvPr/>
        </p:nvSpPr>
        <p:spPr>
          <a:xfrm>
            <a:off x="786646" y="5715357"/>
            <a:ext cx="1344691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Community attitudes and peer influences affect acceptance</a:t>
            </a:r>
            <a:endParaRPr lang="en-US" sz="1100" dirty="0"/>
          </a:p>
        </p:txBody>
      </p:sp>
      <p:sp>
        <p:nvSpPr>
          <p:cNvPr id="23" name="Text 21"/>
          <p:cNvSpPr/>
          <p:nvPr/>
        </p:nvSpPr>
        <p:spPr>
          <a:xfrm>
            <a:off x="396835" y="5991820"/>
            <a:ext cx="3244215"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Behavioral Economics Insights:</a:t>
            </a:r>
            <a:endParaRPr lang="en-US" sz="1650" dirty="0"/>
          </a:p>
        </p:txBody>
      </p:sp>
      <p:sp>
        <p:nvSpPr>
          <p:cNvPr id="24" name="Text 22"/>
          <p:cNvSpPr/>
          <p:nvPr/>
        </p:nvSpPr>
        <p:spPr>
          <a:xfrm>
            <a:off x="396835" y="6363891"/>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Loss aversion makes penalties more salient than safety benefits, present bias causes people to discount future crash risks, and status quo bias creates resistance to new enforcement approaches.</a:t>
            </a:r>
            <a:endParaRPr lang="en-US" sz="1100" dirty="0"/>
          </a:p>
        </p:txBody>
      </p:sp>
      <p:sp>
        <p:nvSpPr>
          <p:cNvPr id="25" name="Text 23"/>
          <p:cNvSpPr/>
          <p:nvPr/>
        </p:nvSpPr>
        <p:spPr>
          <a:xfrm>
            <a:off x="396835" y="6640354"/>
            <a:ext cx="2404110"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Research Applications:</a:t>
            </a:r>
            <a:endParaRPr lang="en-US" sz="1650" dirty="0"/>
          </a:p>
        </p:txBody>
      </p:sp>
      <p:sp>
        <p:nvSpPr>
          <p:cNvPr id="26" name="Text 24"/>
          <p:cNvSpPr/>
          <p:nvPr/>
        </p:nvSpPr>
        <p:spPr>
          <a:xfrm>
            <a:off x="396835" y="7012424"/>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Understanding these psychological foundations enables agencies to design programs and communications that align with human decision-making patterns and address underlying concerns.</a:t>
            </a:r>
            <a:endParaRPr lang="en-US" sz="1100" dirty="0"/>
          </a:p>
        </p:txBody>
      </p:sp>
      <p:pic>
        <p:nvPicPr>
          <p:cNvPr id="27"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28" name="Text 25"/>
          <p:cNvSpPr/>
          <p:nvPr/>
        </p:nvSpPr>
        <p:spPr>
          <a:xfrm>
            <a:off x="14059495" y="7780258"/>
            <a:ext cx="429220"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32</a:t>
            </a:r>
            <a:endParaRPr lang="en-US" sz="7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Text 0"/>
          <p:cNvSpPr/>
          <p:nvPr/>
        </p:nvSpPr>
        <p:spPr>
          <a:xfrm>
            <a:off x="396835" y="1336119"/>
            <a:ext cx="6999803"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Demographic and Community Variations</a:t>
            </a:r>
            <a:endParaRPr lang="en-US" sz="2750" dirty="0"/>
          </a:p>
        </p:txBody>
      </p:sp>
      <p:sp>
        <p:nvSpPr>
          <p:cNvPr id="3" name="Text 1"/>
          <p:cNvSpPr/>
          <p:nvPr/>
        </p:nvSpPr>
        <p:spPr>
          <a:xfrm>
            <a:off x="396835" y="1920835"/>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Public acceptance varies significantly across demographic groups and communities, requiring tailored approaches that recognize diverse perspectives and address specific concerns.</a:t>
            </a:r>
            <a:endParaRPr lang="en-US" sz="1100" dirty="0"/>
          </a:p>
        </p:txBody>
      </p:sp>
      <p:sp>
        <p:nvSpPr>
          <p:cNvPr id="4" name="Text 2"/>
          <p:cNvSpPr/>
          <p:nvPr/>
        </p:nvSpPr>
        <p:spPr>
          <a:xfrm>
            <a:off x="396835" y="2197298"/>
            <a:ext cx="2297311"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Demographic Factors:</a:t>
            </a:r>
            <a:endParaRPr lang="en-US" sz="1650" dirty="0"/>
          </a:p>
        </p:txBody>
      </p:sp>
      <p:sp>
        <p:nvSpPr>
          <p:cNvPr id="5" name="Shape 3"/>
          <p:cNvSpPr/>
          <p:nvPr/>
        </p:nvSpPr>
        <p:spPr>
          <a:xfrm>
            <a:off x="396835" y="2569369"/>
            <a:ext cx="4564975" cy="1088231"/>
          </a:xfrm>
          <a:prstGeom prst="roundRect">
            <a:avLst>
              <a:gd name="adj" fmla="val 6722"/>
            </a:avLst>
          </a:prstGeom>
          <a:solidFill>
            <a:srgbClr val="1F1F26"/>
          </a:solidFill>
          <a:ln w="15240">
            <a:solidFill>
              <a:srgbClr val="2B6A86"/>
            </a:solidFill>
            <a:prstDash val="solid"/>
          </a:ln>
        </p:spPr>
        <p:txBody>
          <a:bodyPr/>
          <a:lstStyle/>
          <a:p>
            <a:endParaRPr lang="en-US"/>
          </a:p>
        </p:txBody>
      </p:sp>
      <p:sp>
        <p:nvSpPr>
          <p:cNvPr id="6" name="Shape 4"/>
          <p:cNvSpPr/>
          <p:nvPr/>
        </p:nvSpPr>
        <p:spPr>
          <a:xfrm>
            <a:off x="381595" y="2569369"/>
            <a:ext cx="60960" cy="1088231"/>
          </a:xfrm>
          <a:prstGeom prst="roundRect">
            <a:avLst>
              <a:gd name="adj" fmla="val 97674"/>
            </a:avLst>
          </a:prstGeom>
          <a:solidFill>
            <a:srgbClr val="1E84B3"/>
          </a:solidFill>
          <a:ln/>
        </p:spPr>
        <p:txBody>
          <a:bodyPr/>
          <a:lstStyle/>
          <a:p>
            <a:endParaRPr lang="en-US"/>
          </a:p>
        </p:txBody>
      </p:sp>
      <p:sp>
        <p:nvSpPr>
          <p:cNvPr id="7" name="Text 5"/>
          <p:cNvSpPr/>
          <p:nvPr/>
        </p:nvSpPr>
        <p:spPr>
          <a:xfrm>
            <a:off x="599480" y="2726293"/>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Age Differences</a:t>
            </a:r>
            <a:endParaRPr lang="en-US" sz="1350" dirty="0"/>
          </a:p>
        </p:txBody>
      </p:sp>
      <p:sp>
        <p:nvSpPr>
          <p:cNvPr id="8" name="Text 6"/>
          <p:cNvSpPr/>
          <p:nvPr/>
        </p:nvSpPr>
        <p:spPr>
          <a:xfrm>
            <a:off x="599480" y="2990255"/>
            <a:ext cx="4205407" cy="51042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Younger drivers may be more accepting of technology-based enforcement, while older populations may prefer traditional methods</a:t>
            </a:r>
            <a:endParaRPr lang="en-US" sz="1100" dirty="0"/>
          </a:p>
        </p:txBody>
      </p:sp>
      <p:sp>
        <p:nvSpPr>
          <p:cNvPr id="9" name="Shape 7"/>
          <p:cNvSpPr/>
          <p:nvPr/>
        </p:nvSpPr>
        <p:spPr>
          <a:xfrm>
            <a:off x="5032653" y="2569369"/>
            <a:ext cx="4564975" cy="1088231"/>
          </a:xfrm>
          <a:prstGeom prst="roundRect">
            <a:avLst>
              <a:gd name="adj" fmla="val 6722"/>
            </a:avLst>
          </a:prstGeom>
          <a:solidFill>
            <a:srgbClr val="1F1F26"/>
          </a:solidFill>
          <a:ln w="15240">
            <a:solidFill>
              <a:srgbClr val="2B6A86"/>
            </a:solidFill>
            <a:prstDash val="solid"/>
          </a:ln>
        </p:spPr>
        <p:txBody>
          <a:bodyPr/>
          <a:lstStyle/>
          <a:p>
            <a:endParaRPr lang="en-US"/>
          </a:p>
        </p:txBody>
      </p:sp>
      <p:sp>
        <p:nvSpPr>
          <p:cNvPr id="10" name="Shape 8"/>
          <p:cNvSpPr/>
          <p:nvPr/>
        </p:nvSpPr>
        <p:spPr>
          <a:xfrm>
            <a:off x="5017413" y="2569369"/>
            <a:ext cx="60960" cy="1088231"/>
          </a:xfrm>
          <a:prstGeom prst="roundRect">
            <a:avLst>
              <a:gd name="adj" fmla="val 97674"/>
            </a:avLst>
          </a:prstGeom>
          <a:solidFill>
            <a:srgbClr val="1E84B3"/>
          </a:solidFill>
          <a:ln/>
        </p:spPr>
        <p:txBody>
          <a:bodyPr/>
          <a:lstStyle/>
          <a:p>
            <a:endParaRPr lang="en-US"/>
          </a:p>
        </p:txBody>
      </p:sp>
      <p:sp>
        <p:nvSpPr>
          <p:cNvPr id="11" name="Text 9"/>
          <p:cNvSpPr/>
          <p:nvPr/>
        </p:nvSpPr>
        <p:spPr>
          <a:xfrm>
            <a:off x="5235297" y="2726293"/>
            <a:ext cx="1828205"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Geographic Variation</a:t>
            </a:r>
            <a:endParaRPr lang="en-US" sz="1350" dirty="0"/>
          </a:p>
        </p:txBody>
      </p:sp>
      <p:sp>
        <p:nvSpPr>
          <p:cNvPr id="12" name="Text 10"/>
          <p:cNvSpPr/>
          <p:nvPr/>
        </p:nvSpPr>
        <p:spPr>
          <a:xfrm>
            <a:off x="5235297" y="2990255"/>
            <a:ext cx="420540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Urban residents often show higher acceptance than suburban or rural communities</a:t>
            </a:r>
            <a:endParaRPr lang="en-US" sz="1100" dirty="0"/>
          </a:p>
        </p:txBody>
      </p:sp>
      <p:sp>
        <p:nvSpPr>
          <p:cNvPr id="13" name="Shape 11"/>
          <p:cNvSpPr/>
          <p:nvPr/>
        </p:nvSpPr>
        <p:spPr>
          <a:xfrm>
            <a:off x="9668470" y="2569369"/>
            <a:ext cx="4564975" cy="1088231"/>
          </a:xfrm>
          <a:prstGeom prst="roundRect">
            <a:avLst>
              <a:gd name="adj" fmla="val 6722"/>
            </a:avLst>
          </a:prstGeom>
          <a:solidFill>
            <a:srgbClr val="1F1F26"/>
          </a:solidFill>
          <a:ln w="15240">
            <a:solidFill>
              <a:srgbClr val="2B6A86"/>
            </a:solidFill>
            <a:prstDash val="solid"/>
          </a:ln>
        </p:spPr>
        <p:txBody>
          <a:bodyPr/>
          <a:lstStyle/>
          <a:p>
            <a:endParaRPr lang="en-US"/>
          </a:p>
        </p:txBody>
      </p:sp>
      <p:sp>
        <p:nvSpPr>
          <p:cNvPr id="14" name="Shape 12"/>
          <p:cNvSpPr/>
          <p:nvPr/>
        </p:nvSpPr>
        <p:spPr>
          <a:xfrm>
            <a:off x="9653230" y="2569369"/>
            <a:ext cx="60960" cy="1088231"/>
          </a:xfrm>
          <a:prstGeom prst="roundRect">
            <a:avLst>
              <a:gd name="adj" fmla="val 97674"/>
            </a:avLst>
          </a:prstGeom>
          <a:solidFill>
            <a:srgbClr val="1E84B3"/>
          </a:solidFill>
          <a:ln/>
        </p:spPr>
        <p:txBody>
          <a:bodyPr/>
          <a:lstStyle/>
          <a:p>
            <a:endParaRPr lang="en-US"/>
          </a:p>
        </p:txBody>
      </p:sp>
      <p:sp>
        <p:nvSpPr>
          <p:cNvPr id="15" name="Text 13"/>
          <p:cNvSpPr/>
          <p:nvPr/>
        </p:nvSpPr>
        <p:spPr>
          <a:xfrm>
            <a:off x="9871115" y="2726293"/>
            <a:ext cx="1937861"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Socioeconomic Status</a:t>
            </a:r>
            <a:endParaRPr lang="en-US" sz="1350" dirty="0"/>
          </a:p>
        </p:txBody>
      </p:sp>
      <p:sp>
        <p:nvSpPr>
          <p:cNvPr id="16" name="Text 14"/>
          <p:cNvSpPr/>
          <p:nvPr/>
        </p:nvSpPr>
        <p:spPr>
          <a:xfrm>
            <a:off x="9871115" y="2990255"/>
            <a:ext cx="420540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Income levels influence perceptions of fine affordability and enforcement fairness</a:t>
            </a:r>
            <a:endParaRPr lang="en-US" sz="1100" dirty="0"/>
          </a:p>
        </p:txBody>
      </p:sp>
      <p:sp>
        <p:nvSpPr>
          <p:cNvPr id="17" name="Shape 15"/>
          <p:cNvSpPr/>
          <p:nvPr/>
        </p:nvSpPr>
        <p:spPr>
          <a:xfrm>
            <a:off x="396835" y="3728442"/>
            <a:ext cx="4564975" cy="918091"/>
          </a:xfrm>
          <a:prstGeom prst="roundRect">
            <a:avLst>
              <a:gd name="adj" fmla="val 7968"/>
            </a:avLst>
          </a:prstGeom>
          <a:solidFill>
            <a:srgbClr val="1F1F26"/>
          </a:solidFill>
          <a:ln w="15240">
            <a:solidFill>
              <a:srgbClr val="2B6A86"/>
            </a:solidFill>
            <a:prstDash val="solid"/>
          </a:ln>
        </p:spPr>
        <p:txBody>
          <a:bodyPr/>
          <a:lstStyle/>
          <a:p>
            <a:endParaRPr lang="en-US"/>
          </a:p>
        </p:txBody>
      </p:sp>
      <p:sp>
        <p:nvSpPr>
          <p:cNvPr id="18" name="Shape 16"/>
          <p:cNvSpPr/>
          <p:nvPr/>
        </p:nvSpPr>
        <p:spPr>
          <a:xfrm>
            <a:off x="381595" y="3728442"/>
            <a:ext cx="60960" cy="918091"/>
          </a:xfrm>
          <a:prstGeom prst="roundRect">
            <a:avLst>
              <a:gd name="adj" fmla="val 97674"/>
            </a:avLst>
          </a:prstGeom>
          <a:solidFill>
            <a:srgbClr val="1E84B3"/>
          </a:solidFill>
          <a:ln/>
        </p:spPr>
        <p:txBody>
          <a:bodyPr/>
          <a:lstStyle/>
          <a:p>
            <a:endParaRPr lang="en-US"/>
          </a:p>
        </p:txBody>
      </p:sp>
      <p:sp>
        <p:nvSpPr>
          <p:cNvPr id="19" name="Text 17"/>
          <p:cNvSpPr/>
          <p:nvPr/>
        </p:nvSpPr>
        <p:spPr>
          <a:xfrm>
            <a:off x="599480" y="3885367"/>
            <a:ext cx="1905119"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Prior Violation History</a:t>
            </a:r>
            <a:endParaRPr lang="en-US" sz="1350" dirty="0"/>
          </a:p>
        </p:txBody>
      </p:sp>
      <p:sp>
        <p:nvSpPr>
          <p:cNvPr id="20" name="Text 18"/>
          <p:cNvSpPr/>
          <p:nvPr/>
        </p:nvSpPr>
        <p:spPr>
          <a:xfrm>
            <a:off x="599480" y="4149328"/>
            <a:ext cx="420540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Those who have received citations typically show lower acceptance</a:t>
            </a:r>
            <a:endParaRPr lang="en-US" sz="1100" dirty="0"/>
          </a:p>
        </p:txBody>
      </p:sp>
      <p:sp>
        <p:nvSpPr>
          <p:cNvPr id="21" name="Shape 19"/>
          <p:cNvSpPr/>
          <p:nvPr/>
        </p:nvSpPr>
        <p:spPr>
          <a:xfrm>
            <a:off x="5032653" y="3728442"/>
            <a:ext cx="4564975" cy="918091"/>
          </a:xfrm>
          <a:prstGeom prst="roundRect">
            <a:avLst>
              <a:gd name="adj" fmla="val 7968"/>
            </a:avLst>
          </a:prstGeom>
          <a:solidFill>
            <a:srgbClr val="1F1F26"/>
          </a:solidFill>
          <a:ln w="15240">
            <a:solidFill>
              <a:srgbClr val="2B6A86"/>
            </a:solidFill>
            <a:prstDash val="solid"/>
          </a:ln>
        </p:spPr>
        <p:txBody>
          <a:bodyPr/>
          <a:lstStyle/>
          <a:p>
            <a:endParaRPr lang="en-US"/>
          </a:p>
        </p:txBody>
      </p:sp>
      <p:sp>
        <p:nvSpPr>
          <p:cNvPr id="22" name="Shape 20"/>
          <p:cNvSpPr/>
          <p:nvPr/>
        </p:nvSpPr>
        <p:spPr>
          <a:xfrm>
            <a:off x="5017413" y="3728442"/>
            <a:ext cx="60960" cy="918091"/>
          </a:xfrm>
          <a:prstGeom prst="roundRect">
            <a:avLst>
              <a:gd name="adj" fmla="val 97674"/>
            </a:avLst>
          </a:prstGeom>
          <a:solidFill>
            <a:srgbClr val="1E84B3"/>
          </a:solidFill>
          <a:ln/>
        </p:spPr>
        <p:txBody>
          <a:bodyPr/>
          <a:lstStyle/>
          <a:p>
            <a:endParaRPr lang="en-US"/>
          </a:p>
        </p:txBody>
      </p:sp>
      <p:sp>
        <p:nvSpPr>
          <p:cNvPr id="23" name="Text 21"/>
          <p:cNvSpPr/>
          <p:nvPr/>
        </p:nvSpPr>
        <p:spPr>
          <a:xfrm>
            <a:off x="5235297" y="3885367"/>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Commute Patterns</a:t>
            </a:r>
            <a:endParaRPr lang="en-US" sz="1350" dirty="0"/>
          </a:p>
        </p:txBody>
      </p:sp>
      <p:sp>
        <p:nvSpPr>
          <p:cNvPr id="24" name="Text 22"/>
          <p:cNvSpPr/>
          <p:nvPr/>
        </p:nvSpPr>
        <p:spPr>
          <a:xfrm>
            <a:off x="5235297" y="4149328"/>
            <a:ext cx="420540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Regular corridor users develop different attitudes than occasional travelers</a:t>
            </a:r>
            <a:endParaRPr lang="en-US" sz="1100" dirty="0"/>
          </a:p>
        </p:txBody>
      </p:sp>
      <p:sp>
        <p:nvSpPr>
          <p:cNvPr id="25" name="Text 23"/>
          <p:cNvSpPr/>
          <p:nvPr/>
        </p:nvSpPr>
        <p:spPr>
          <a:xfrm>
            <a:off x="396835" y="4752856"/>
            <a:ext cx="2151578"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Community Context:</a:t>
            </a:r>
            <a:endParaRPr lang="en-US" sz="1650" dirty="0"/>
          </a:p>
        </p:txBody>
      </p:sp>
      <p:sp>
        <p:nvSpPr>
          <p:cNvPr id="26" name="Text 24"/>
          <p:cNvSpPr/>
          <p:nvPr/>
        </p:nvSpPr>
        <p:spPr>
          <a:xfrm>
            <a:off x="396835" y="5124926"/>
            <a:ext cx="13836729" cy="850605"/>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Historical relationship with law enforcement</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Previous experiences with traffic safety initiatives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Local political culture and governance preferences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Media coverage and opinion leader influence</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Community engagement in program design</a:t>
            </a:r>
            <a:endParaRPr lang="en-US" sz="1100" dirty="0"/>
          </a:p>
        </p:txBody>
      </p:sp>
      <p:sp>
        <p:nvSpPr>
          <p:cNvPr id="27" name="Text 25"/>
          <p:cNvSpPr/>
          <p:nvPr/>
        </p:nvSpPr>
        <p:spPr>
          <a:xfrm>
            <a:off x="396835" y="6081854"/>
            <a:ext cx="2360295"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Targeted Engagement:</a:t>
            </a:r>
            <a:endParaRPr lang="en-US" sz="1650" dirty="0"/>
          </a:p>
        </p:txBody>
      </p:sp>
      <p:sp>
        <p:nvSpPr>
          <p:cNvPr id="28" name="Text 26"/>
          <p:cNvSpPr/>
          <p:nvPr/>
        </p:nvSpPr>
        <p:spPr>
          <a:xfrm>
            <a:off x="396835" y="6453925"/>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Research will identify effective strategies for building acceptance across diverse communities, including culturally appropriate messaging, community-specific concerns to address, and inclusive engagement processes that give voice to all stakeholders.</a:t>
            </a:r>
            <a:endParaRPr lang="en-US" sz="1100" dirty="0"/>
          </a:p>
        </p:txBody>
      </p:sp>
      <p:pic>
        <p:nvPicPr>
          <p:cNvPr id="29"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30" name="Text 27"/>
          <p:cNvSpPr/>
          <p:nvPr/>
        </p:nvSpPr>
        <p:spPr>
          <a:xfrm>
            <a:off x="14058662" y="7681102"/>
            <a:ext cx="430054"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33</a:t>
            </a:r>
            <a:endParaRPr lang="en-US" sz="75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Text 0"/>
          <p:cNvSpPr/>
          <p:nvPr/>
        </p:nvSpPr>
        <p:spPr>
          <a:xfrm>
            <a:off x="396835" y="2119551"/>
            <a:ext cx="6778228"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Measuring and Tracking Public Opinion</a:t>
            </a:r>
            <a:endParaRPr lang="en-US" sz="2750" dirty="0"/>
          </a:p>
        </p:txBody>
      </p:sp>
      <p:sp>
        <p:nvSpPr>
          <p:cNvPr id="3" name="Text 1"/>
          <p:cNvSpPr/>
          <p:nvPr/>
        </p:nvSpPr>
        <p:spPr>
          <a:xfrm>
            <a:off x="396835" y="2704267"/>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Systematic measurement of public attitudes enables agencies to understand baseline acceptance, track changes over time, identify emerging concerns, and evaluate the effectiveness of communication strategies.</a:t>
            </a:r>
            <a:endParaRPr lang="en-US" sz="1100" dirty="0"/>
          </a:p>
        </p:txBody>
      </p:sp>
      <p:sp>
        <p:nvSpPr>
          <p:cNvPr id="4" name="Text 2"/>
          <p:cNvSpPr/>
          <p:nvPr/>
        </p:nvSpPr>
        <p:spPr>
          <a:xfrm>
            <a:off x="396835" y="3150870"/>
            <a:ext cx="2412325"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Survey Methodologies:</a:t>
            </a:r>
            <a:endParaRPr lang="en-US" sz="1650" dirty="0"/>
          </a:p>
        </p:txBody>
      </p:sp>
      <p:sp>
        <p:nvSpPr>
          <p:cNvPr id="5" name="Text 3"/>
          <p:cNvSpPr/>
          <p:nvPr/>
        </p:nvSpPr>
        <p:spPr>
          <a:xfrm>
            <a:off x="396835" y="3522940"/>
            <a:ext cx="13836729" cy="850605"/>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Pre-Implementation Baseline: Measuring community attitudes before program launch to establish starting point</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Longitudinal Tracking: Regular surveys to monitor attitude evolution as programs mature</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Post-Citation Surveys: Understanding experiences and perceptions of those who receive violations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General Population Surveys: Assessing broader community attitudes beyond directly affected individuals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Stakeholder Interviews: In-depth conversations with community leaders, advocacy groups, and key influencers</a:t>
            </a:r>
            <a:endParaRPr lang="en-US" sz="1100" dirty="0"/>
          </a:p>
        </p:txBody>
      </p:sp>
      <p:sp>
        <p:nvSpPr>
          <p:cNvPr id="6" name="Text 4"/>
          <p:cNvSpPr/>
          <p:nvPr/>
        </p:nvSpPr>
        <p:spPr>
          <a:xfrm>
            <a:off x="396835" y="4479868"/>
            <a:ext cx="2200037"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Key Metrics to Track:</a:t>
            </a:r>
            <a:endParaRPr lang="en-US" sz="1650" dirty="0"/>
          </a:p>
        </p:txBody>
      </p:sp>
      <p:sp>
        <p:nvSpPr>
          <p:cNvPr id="7" name="Text 5"/>
          <p:cNvSpPr/>
          <p:nvPr/>
        </p:nvSpPr>
        <p:spPr>
          <a:xfrm>
            <a:off x="396835" y="4851939"/>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Overall program support levels, perceived fairness and legitimacy, awareness of safety rationale, understanding of program operations, trust in implementing agency, willingness to recommend program to other communities, and specific concerns or objections.</a:t>
            </a:r>
            <a:endParaRPr lang="en-US" sz="1100" dirty="0"/>
          </a:p>
        </p:txBody>
      </p:sp>
      <p:sp>
        <p:nvSpPr>
          <p:cNvPr id="8" name="Text 6"/>
          <p:cNvSpPr/>
          <p:nvPr/>
        </p:nvSpPr>
        <p:spPr>
          <a:xfrm>
            <a:off x="396835" y="5298542"/>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Research Methods:</a:t>
            </a:r>
            <a:endParaRPr lang="en-US" sz="1650" dirty="0"/>
          </a:p>
        </p:txBody>
      </p:sp>
      <p:sp>
        <p:nvSpPr>
          <p:cNvPr id="9" name="Text 7"/>
          <p:cNvSpPr/>
          <p:nvPr/>
        </p:nvSpPr>
        <p:spPr>
          <a:xfrm>
            <a:off x="396835" y="5670613"/>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Combining quantitative surveys for statistical trends with qualitative focus groups for deeper understanding, social media sentiment analysis for real-time pulse, and comparative analysis across jurisdictions to identify best practices.</a:t>
            </a:r>
            <a:endParaRPr lang="en-US" sz="1100" dirty="0"/>
          </a:p>
        </p:txBody>
      </p:sp>
      <p:pic>
        <p:nvPicPr>
          <p:cNvPr id="10"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11" name="Text 8"/>
          <p:cNvSpPr/>
          <p:nvPr/>
        </p:nvSpPr>
        <p:spPr>
          <a:xfrm>
            <a:off x="14055923" y="7681102"/>
            <a:ext cx="432792"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34</a:t>
            </a:r>
            <a:endParaRPr lang="en-US" sz="7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Text 0"/>
          <p:cNvSpPr/>
          <p:nvPr/>
        </p:nvSpPr>
        <p:spPr>
          <a:xfrm>
            <a:off x="396835" y="1785342"/>
            <a:ext cx="7559873"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Addressing Opposition and Misconceptions</a:t>
            </a:r>
            <a:endParaRPr lang="en-US" sz="2750" dirty="0"/>
          </a:p>
        </p:txBody>
      </p:sp>
      <p:sp>
        <p:nvSpPr>
          <p:cNvPr id="3" name="Text 1"/>
          <p:cNvSpPr/>
          <p:nvPr/>
        </p:nvSpPr>
        <p:spPr>
          <a:xfrm>
            <a:off x="396835" y="2370058"/>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Effective acceptance strategies require understanding common objections and misconceptions, then developing evidence-based responses that address legitimate concerns while correcting misinformation.</a:t>
            </a:r>
            <a:endParaRPr lang="en-US" sz="1100" dirty="0"/>
          </a:p>
        </p:txBody>
      </p:sp>
      <p:sp>
        <p:nvSpPr>
          <p:cNvPr id="4" name="Text 2"/>
          <p:cNvSpPr/>
          <p:nvPr/>
        </p:nvSpPr>
        <p:spPr>
          <a:xfrm>
            <a:off x="396835" y="2646521"/>
            <a:ext cx="2183487"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Common Objections:</a:t>
            </a:r>
            <a:endParaRPr lang="en-US" sz="1650" dirty="0"/>
          </a:p>
        </p:txBody>
      </p:sp>
      <p:sp>
        <p:nvSpPr>
          <p:cNvPr id="5" name="Shape 3"/>
          <p:cNvSpPr/>
          <p:nvPr/>
        </p:nvSpPr>
        <p:spPr>
          <a:xfrm>
            <a:off x="396835" y="3018592"/>
            <a:ext cx="4564975" cy="1139547"/>
          </a:xfrm>
          <a:prstGeom prst="roundRect">
            <a:avLst>
              <a:gd name="adj" fmla="val 5225"/>
            </a:avLst>
          </a:prstGeom>
          <a:solidFill>
            <a:srgbClr val="1F1F26"/>
          </a:solidFill>
          <a:ln w="15240">
            <a:solidFill>
              <a:srgbClr val="2B6A86"/>
            </a:solidFill>
            <a:prstDash val="solid"/>
          </a:ln>
        </p:spPr>
        <p:txBody>
          <a:bodyPr/>
          <a:lstStyle/>
          <a:p>
            <a:endParaRPr lang="en-US"/>
          </a:p>
        </p:txBody>
      </p:sp>
      <p:sp>
        <p:nvSpPr>
          <p:cNvPr id="6" name="Text 4"/>
          <p:cNvSpPr/>
          <p:nvPr/>
        </p:nvSpPr>
        <p:spPr>
          <a:xfrm>
            <a:off x="553760" y="3175516"/>
            <a:ext cx="4251127" cy="442913"/>
          </a:xfrm>
          <a:prstGeom prst="rect">
            <a:avLst/>
          </a:prstGeom>
          <a:noFill/>
          <a:ln/>
        </p:spPr>
        <p:txBody>
          <a:bodyPr wrap="squar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Revenue Generation Concerns: "It's just a money grab"</a:t>
            </a:r>
            <a:endParaRPr lang="en-US" sz="1350" dirty="0"/>
          </a:p>
        </p:txBody>
      </p:sp>
      <p:sp>
        <p:nvSpPr>
          <p:cNvPr id="7" name="Text 5"/>
          <p:cNvSpPr/>
          <p:nvPr/>
        </p:nvSpPr>
        <p:spPr>
          <a:xfrm>
            <a:off x="553760" y="3660934"/>
            <a:ext cx="425112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Address through transparent revenue allocation and safety-focused site selection</a:t>
            </a:r>
            <a:endParaRPr lang="en-US" sz="1100" dirty="0"/>
          </a:p>
        </p:txBody>
      </p:sp>
      <p:sp>
        <p:nvSpPr>
          <p:cNvPr id="8" name="Shape 6"/>
          <p:cNvSpPr/>
          <p:nvPr/>
        </p:nvSpPr>
        <p:spPr>
          <a:xfrm>
            <a:off x="5032653" y="3018592"/>
            <a:ext cx="4564975" cy="1139547"/>
          </a:xfrm>
          <a:prstGeom prst="roundRect">
            <a:avLst>
              <a:gd name="adj" fmla="val 5225"/>
            </a:avLst>
          </a:prstGeom>
          <a:solidFill>
            <a:srgbClr val="1F1F26"/>
          </a:solidFill>
          <a:ln w="15240">
            <a:solidFill>
              <a:srgbClr val="2B6A86"/>
            </a:solidFill>
            <a:prstDash val="solid"/>
          </a:ln>
        </p:spPr>
        <p:txBody>
          <a:bodyPr/>
          <a:lstStyle/>
          <a:p>
            <a:endParaRPr lang="en-US"/>
          </a:p>
        </p:txBody>
      </p:sp>
      <p:sp>
        <p:nvSpPr>
          <p:cNvPr id="9" name="Text 7"/>
          <p:cNvSpPr/>
          <p:nvPr/>
        </p:nvSpPr>
        <p:spPr>
          <a:xfrm>
            <a:off x="5189577" y="3175516"/>
            <a:ext cx="3468053"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Privacy Fears: "Big Brother is watching"</a:t>
            </a:r>
            <a:endParaRPr lang="en-US" sz="1350" dirty="0"/>
          </a:p>
        </p:txBody>
      </p:sp>
      <p:sp>
        <p:nvSpPr>
          <p:cNvPr id="10" name="Text 8"/>
          <p:cNvSpPr/>
          <p:nvPr/>
        </p:nvSpPr>
        <p:spPr>
          <a:xfrm>
            <a:off x="5189577" y="3439478"/>
            <a:ext cx="425112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Explain data protections, limited retention, and specific use restrictions</a:t>
            </a:r>
            <a:endParaRPr lang="en-US" sz="1100" dirty="0"/>
          </a:p>
        </p:txBody>
      </p:sp>
      <p:sp>
        <p:nvSpPr>
          <p:cNvPr id="11" name="Shape 9"/>
          <p:cNvSpPr/>
          <p:nvPr/>
        </p:nvSpPr>
        <p:spPr>
          <a:xfrm>
            <a:off x="9668470" y="3018592"/>
            <a:ext cx="4564975" cy="1139547"/>
          </a:xfrm>
          <a:prstGeom prst="roundRect">
            <a:avLst>
              <a:gd name="adj" fmla="val 5225"/>
            </a:avLst>
          </a:prstGeom>
          <a:solidFill>
            <a:srgbClr val="1F1F26"/>
          </a:solidFill>
          <a:ln w="15240">
            <a:solidFill>
              <a:srgbClr val="2B6A86"/>
            </a:solidFill>
            <a:prstDash val="solid"/>
          </a:ln>
        </p:spPr>
        <p:txBody>
          <a:bodyPr/>
          <a:lstStyle/>
          <a:p>
            <a:endParaRPr lang="en-US"/>
          </a:p>
        </p:txBody>
      </p:sp>
      <p:sp>
        <p:nvSpPr>
          <p:cNvPr id="12" name="Text 10"/>
          <p:cNvSpPr/>
          <p:nvPr/>
        </p:nvSpPr>
        <p:spPr>
          <a:xfrm>
            <a:off x="9825395" y="3175516"/>
            <a:ext cx="4251127" cy="442913"/>
          </a:xfrm>
          <a:prstGeom prst="rect">
            <a:avLst/>
          </a:prstGeom>
          <a:noFill/>
          <a:ln/>
        </p:spPr>
        <p:txBody>
          <a:bodyPr wrap="squar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Accuracy Doubts: "The technology makes mistakes"</a:t>
            </a:r>
            <a:endParaRPr lang="en-US" sz="1350" dirty="0"/>
          </a:p>
        </p:txBody>
      </p:sp>
      <p:sp>
        <p:nvSpPr>
          <p:cNvPr id="13" name="Text 11"/>
          <p:cNvSpPr/>
          <p:nvPr/>
        </p:nvSpPr>
        <p:spPr>
          <a:xfrm>
            <a:off x="9825395" y="3660934"/>
            <a:ext cx="4251127"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Share validation data, quality assurance processes, and appeal mechanisms</a:t>
            </a:r>
            <a:endParaRPr lang="en-US" sz="1100" dirty="0"/>
          </a:p>
        </p:txBody>
      </p:sp>
      <p:sp>
        <p:nvSpPr>
          <p:cNvPr id="14" name="Shape 12"/>
          <p:cNvSpPr/>
          <p:nvPr/>
        </p:nvSpPr>
        <p:spPr>
          <a:xfrm>
            <a:off x="396835" y="4228981"/>
            <a:ext cx="6882884" cy="747951"/>
          </a:xfrm>
          <a:prstGeom prst="roundRect">
            <a:avLst>
              <a:gd name="adj" fmla="val 7961"/>
            </a:avLst>
          </a:prstGeom>
          <a:solidFill>
            <a:srgbClr val="1F1F26"/>
          </a:solidFill>
          <a:ln w="15240">
            <a:solidFill>
              <a:srgbClr val="2B6A86"/>
            </a:solidFill>
            <a:prstDash val="solid"/>
          </a:ln>
        </p:spPr>
        <p:txBody>
          <a:bodyPr/>
          <a:lstStyle/>
          <a:p>
            <a:endParaRPr lang="en-US"/>
          </a:p>
        </p:txBody>
      </p:sp>
      <p:sp>
        <p:nvSpPr>
          <p:cNvPr id="15" name="Text 13"/>
          <p:cNvSpPr/>
          <p:nvPr/>
        </p:nvSpPr>
        <p:spPr>
          <a:xfrm>
            <a:off x="553760" y="4385905"/>
            <a:ext cx="4555212"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Fairness Questions: "It targets certain communities"</a:t>
            </a:r>
            <a:endParaRPr lang="en-US" sz="1350" dirty="0"/>
          </a:p>
        </p:txBody>
      </p:sp>
      <p:sp>
        <p:nvSpPr>
          <p:cNvPr id="16" name="Text 14"/>
          <p:cNvSpPr/>
          <p:nvPr/>
        </p:nvSpPr>
        <p:spPr>
          <a:xfrm>
            <a:off x="553760" y="4649867"/>
            <a:ext cx="6569035"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Provide deployment criteria and equity analysis</a:t>
            </a:r>
            <a:endParaRPr lang="en-US" sz="1100" dirty="0"/>
          </a:p>
        </p:txBody>
      </p:sp>
      <p:sp>
        <p:nvSpPr>
          <p:cNvPr id="17" name="Shape 15"/>
          <p:cNvSpPr/>
          <p:nvPr/>
        </p:nvSpPr>
        <p:spPr>
          <a:xfrm>
            <a:off x="7350562" y="4228981"/>
            <a:ext cx="6882884" cy="747951"/>
          </a:xfrm>
          <a:prstGeom prst="roundRect">
            <a:avLst>
              <a:gd name="adj" fmla="val 7961"/>
            </a:avLst>
          </a:prstGeom>
          <a:solidFill>
            <a:srgbClr val="1F1F26"/>
          </a:solidFill>
          <a:ln w="15240">
            <a:solidFill>
              <a:srgbClr val="2B6A86"/>
            </a:solidFill>
            <a:prstDash val="solid"/>
          </a:ln>
        </p:spPr>
        <p:txBody>
          <a:bodyPr/>
          <a:lstStyle/>
          <a:p>
            <a:endParaRPr lang="en-US"/>
          </a:p>
        </p:txBody>
      </p:sp>
      <p:sp>
        <p:nvSpPr>
          <p:cNvPr id="18" name="Text 16"/>
          <p:cNvSpPr/>
          <p:nvPr/>
        </p:nvSpPr>
        <p:spPr>
          <a:xfrm>
            <a:off x="7507486" y="4385905"/>
            <a:ext cx="5363885"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Effectiveness Skepticism: "It doesn't actually improve safety"</a:t>
            </a:r>
            <a:endParaRPr lang="en-US" sz="1350" dirty="0"/>
          </a:p>
        </p:txBody>
      </p:sp>
      <p:sp>
        <p:nvSpPr>
          <p:cNvPr id="19" name="Text 17"/>
          <p:cNvSpPr/>
          <p:nvPr/>
        </p:nvSpPr>
        <p:spPr>
          <a:xfrm>
            <a:off x="7507486" y="4649867"/>
            <a:ext cx="6569035"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Present rigorous evaluation results and crash data</a:t>
            </a:r>
            <a:endParaRPr lang="en-US" sz="1100" dirty="0"/>
          </a:p>
        </p:txBody>
      </p:sp>
      <p:sp>
        <p:nvSpPr>
          <p:cNvPr id="20" name="Text 18"/>
          <p:cNvSpPr/>
          <p:nvPr/>
        </p:nvSpPr>
        <p:spPr>
          <a:xfrm>
            <a:off x="396835" y="5083254"/>
            <a:ext cx="2210157"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Response Strategies:</a:t>
            </a:r>
            <a:endParaRPr lang="en-US" sz="1650" dirty="0"/>
          </a:p>
        </p:txBody>
      </p:sp>
      <p:sp>
        <p:nvSpPr>
          <p:cNvPr id="21" name="Text 19"/>
          <p:cNvSpPr/>
          <p:nvPr/>
        </p:nvSpPr>
        <p:spPr>
          <a:xfrm>
            <a:off x="396835" y="5455325"/>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Proactive communication before objections arise, rapid response to misinformation, third-party validation from independent researchers, transparent data sharing, and genuine engagement with critics rather than dismissal.</a:t>
            </a:r>
            <a:endParaRPr lang="en-US" sz="1100" dirty="0"/>
          </a:p>
        </p:txBody>
      </p:sp>
      <p:sp>
        <p:nvSpPr>
          <p:cNvPr id="22" name="Text 20"/>
          <p:cNvSpPr/>
          <p:nvPr/>
        </p:nvSpPr>
        <p:spPr>
          <a:xfrm>
            <a:off x="396835" y="5901928"/>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Building Credibility:</a:t>
            </a:r>
            <a:endParaRPr lang="en-US" sz="1650" dirty="0"/>
          </a:p>
        </p:txBody>
      </p:sp>
      <p:sp>
        <p:nvSpPr>
          <p:cNvPr id="23" name="Text 21"/>
          <p:cNvSpPr/>
          <p:nvPr/>
        </p:nvSpPr>
        <p:spPr>
          <a:xfrm>
            <a:off x="396835" y="6273998"/>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Acknowledge legitimate concerns, admit limitations and challenges, demonstrate continuous improvement, involve community in oversight, and maintain consistency between messaging and actions.</a:t>
            </a:r>
            <a:endParaRPr lang="en-US" sz="1100" dirty="0"/>
          </a:p>
        </p:txBody>
      </p:sp>
      <p:pic>
        <p:nvPicPr>
          <p:cNvPr id="24"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25" name="Text 22"/>
          <p:cNvSpPr/>
          <p:nvPr/>
        </p:nvSpPr>
        <p:spPr>
          <a:xfrm>
            <a:off x="14061162" y="7780258"/>
            <a:ext cx="427553"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35</a:t>
            </a:r>
            <a:endParaRPr lang="en-US" sz="75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Text 0"/>
          <p:cNvSpPr/>
          <p:nvPr/>
        </p:nvSpPr>
        <p:spPr>
          <a:xfrm>
            <a:off x="714494" y="1511975"/>
            <a:ext cx="9150429" cy="518279"/>
          </a:xfrm>
          <a:prstGeom prst="rect">
            <a:avLst/>
          </a:prstGeom>
          <a:noFill/>
          <a:ln/>
        </p:spPr>
        <p:txBody>
          <a:bodyPr wrap="none" lIns="0" tIns="0" rIns="0" bIns="0" rtlCol="0" anchor="t"/>
          <a:lstStyle/>
          <a:p>
            <a:pPr marL="0" indent="0" algn="l">
              <a:lnSpc>
                <a:spcPts val="4050"/>
              </a:lnSpc>
              <a:buNone/>
            </a:pPr>
            <a:r>
              <a:rPr lang="en-US" sz="3250" b="1" dirty="0">
                <a:solidFill>
                  <a:srgbClr val="FFFFFF"/>
                </a:solidFill>
                <a:latin typeface="Inter Bold" pitchFamily="34" charset="0"/>
                <a:ea typeface="Inter Bold" pitchFamily="34" charset="-122"/>
                <a:cs typeface="Inter Bold" pitchFamily="34" charset="-120"/>
              </a:rPr>
              <a:t>Communication Strategies for Public Support</a:t>
            </a:r>
            <a:endParaRPr lang="en-US" sz="3250" dirty="0"/>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494" y="2224207"/>
            <a:ext cx="414576" cy="414576"/>
          </a:xfrm>
          <a:prstGeom prst="rect">
            <a:avLst/>
          </a:prstGeom>
        </p:spPr>
      </p:pic>
      <p:sp>
        <p:nvSpPr>
          <p:cNvPr id="4" name="Text 1"/>
          <p:cNvSpPr/>
          <p:nvPr/>
        </p:nvSpPr>
        <p:spPr>
          <a:xfrm>
            <a:off x="1250275" y="2224207"/>
            <a:ext cx="2837021" cy="259080"/>
          </a:xfrm>
          <a:prstGeom prst="rect">
            <a:avLst/>
          </a:prstGeom>
          <a:noFill/>
          <a:ln/>
        </p:spPr>
        <p:txBody>
          <a:bodyPr wrap="none" lIns="0" tIns="0" rIns="0" bIns="0" rtlCol="0" anchor="t"/>
          <a:lstStyle/>
          <a:p>
            <a:pPr marL="0" indent="0" algn="l">
              <a:lnSpc>
                <a:spcPts val="2000"/>
              </a:lnSpc>
              <a:buNone/>
            </a:pPr>
            <a:r>
              <a:rPr lang="en-US" sz="1600" b="1" dirty="0">
                <a:solidFill>
                  <a:srgbClr val="EBECEF"/>
                </a:solidFill>
                <a:latin typeface="Inter Bold" pitchFamily="34" charset="0"/>
                <a:ea typeface="Inter Bold" pitchFamily="34" charset="-122"/>
                <a:cs typeface="Inter Bold" pitchFamily="34" charset="-120"/>
              </a:rPr>
              <a:t>Proactive Safety Messaging</a:t>
            </a:r>
            <a:endParaRPr lang="en-US" sz="1600" dirty="0"/>
          </a:p>
        </p:txBody>
      </p:sp>
      <p:sp>
        <p:nvSpPr>
          <p:cNvPr id="5" name="Text 2"/>
          <p:cNvSpPr/>
          <p:nvPr/>
        </p:nvSpPr>
        <p:spPr>
          <a:xfrm>
            <a:off x="1250275" y="2541389"/>
            <a:ext cx="6004322" cy="1051322"/>
          </a:xfrm>
          <a:prstGeom prst="rect">
            <a:avLst/>
          </a:prstGeom>
          <a:noFill/>
          <a:ln/>
        </p:spPr>
        <p:txBody>
          <a:bodyPr wrap="square" lIns="0" tIns="0" rIns="0" bIns="0" rtlCol="0" anchor="t"/>
          <a:lstStyle/>
          <a:p>
            <a:pPr marL="0" indent="0" algn="l">
              <a:lnSpc>
                <a:spcPts val="1650"/>
              </a:lnSpc>
              <a:buNone/>
            </a:pPr>
            <a:r>
              <a:rPr lang="en-US" sz="1300" dirty="0">
                <a:solidFill>
                  <a:srgbClr val="EBECEF"/>
                </a:solidFill>
                <a:latin typeface="Inter" pitchFamily="34" charset="0"/>
                <a:ea typeface="Inter" pitchFamily="34" charset="-122"/>
                <a:cs typeface="Inter" pitchFamily="34" charset="-120"/>
              </a:rPr>
              <a:t>Leading with compelling safety data and injury prevention goals rather than enforcement mechanics or revenue details frames programs as public health interventions. Effective messaging emphasizes lives saved, injuries prevented, and community protection rather than violations detected or fines collected.</a:t>
            </a:r>
            <a:endParaRPr lang="en-US" sz="1300" dirty="0"/>
          </a:p>
        </p:txBody>
      </p:sp>
      <p:pic>
        <p:nvPicPr>
          <p:cNvPr id="6"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75803" y="2224207"/>
            <a:ext cx="414576" cy="414576"/>
          </a:xfrm>
          <a:prstGeom prst="rect">
            <a:avLst/>
          </a:prstGeom>
        </p:spPr>
      </p:pic>
      <p:sp>
        <p:nvSpPr>
          <p:cNvPr id="7" name="Text 3"/>
          <p:cNvSpPr/>
          <p:nvPr/>
        </p:nvSpPr>
        <p:spPr>
          <a:xfrm>
            <a:off x="7911584" y="2224207"/>
            <a:ext cx="2192298" cy="259080"/>
          </a:xfrm>
          <a:prstGeom prst="rect">
            <a:avLst/>
          </a:prstGeom>
          <a:noFill/>
          <a:ln/>
        </p:spPr>
        <p:txBody>
          <a:bodyPr wrap="none" lIns="0" tIns="0" rIns="0" bIns="0" rtlCol="0" anchor="t"/>
          <a:lstStyle/>
          <a:p>
            <a:pPr marL="0" indent="0" algn="l">
              <a:lnSpc>
                <a:spcPts val="2000"/>
              </a:lnSpc>
              <a:buNone/>
            </a:pPr>
            <a:r>
              <a:rPr lang="en-US" sz="1600" b="1" dirty="0">
                <a:solidFill>
                  <a:srgbClr val="EBECEF"/>
                </a:solidFill>
                <a:latin typeface="Inter Bold" pitchFamily="34" charset="0"/>
                <a:ea typeface="Inter Bold" pitchFamily="34" charset="-122"/>
                <a:cs typeface="Inter Bold" pitchFamily="34" charset="-120"/>
              </a:rPr>
              <a:t>Radical Transparency</a:t>
            </a:r>
            <a:endParaRPr lang="en-US" sz="1600" dirty="0"/>
          </a:p>
        </p:txBody>
      </p:sp>
      <p:sp>
        <p:nvSpPr>
          <p:cNvPr id="8" name="Text 4"/>
          <p:cNvSpPr/>
          <p:nvPr/>
        </p:nvSpPr>
        <p:spPr>
          <a:xfrm>
            <a:off x="7911584" y="2541389"/>
            <a:ext cx="6004322" cy="1051322"/>
          </a:xfrm>
          <a:prstGeom prst="rect">
            <a:avLst/>
          </a:prstGeom>
          <a:noFill/>
          <a:ln/>
        </p:spPr>
        <p:txBody>
          <a:bodyPr wrap="square" lIns="0" tIns="0" rIns="0" bIns="0" rtlCol="0" anchor="t"/>
          <a:lstStyle/>
          <a:p>
            <a:pPr marL="0" indent="0" algn="l">
              <a:lnSpc>
                <a:spcPts val="1650"/>
              </a:lnSpc>
              <a:buNone/>
            </a:pPr>
            <a:r>
              <a:rPr lang="en-US" sz="1300" dirty="0">
                <a:solidFill>
                  <a:srgbClr val="EBECEF"/>
                </a:solidFill>
                <a:latin typeface="Inter" pitchFamily="34" charset="0"/>
                <a:ea typeface="Inter" pitchFamily="34" charset="-122"/>
                <a:cs typeface="Inter" pitchFamily="34" charset="-120"/>
              </a:rPr>
              <a:t>Publishing detailed operational data including violation rates, technology accuracy, revenue allocation, and safety outcomes demonstrates accountability and builds trust. Transparency extends to decision-making processes, technology vendor selection, and program evaluation methodologies.</a:t>
            </a:r>
            <a:endParaRPr lang="en-US" sz="1300" dirty="0"/>
          </a:p>
        </p:txBody>
      </p:sp>
      <p:pic>
        <p:nvPicPr>
          <p:cNvPr id="9"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4494" y="3786664"/>
            <a:ext cx="414576" cy="414576"/>
          </a:xfrm>
          <a:prstGeom prst="rect">
            <a:avLst/>
          </a:prstGeom>
        </p:spPr>
      </p:pic>
      <p:sp>
        <p:nvSpPr>
          <p:cNvPr id="10" name="Text 5"/>
          <p:cNvSpPr/>
          <p:nvPr/>
        </p:nvSpPr>
        <p:spPr>
          <a:xfrm>
            <a:off x="1250275" y="3786664"/>
            <a:ext cx="2504361" cy="259080"/>
          </a:xfrm>
          <a:prstGeom prst="rect">
            <a:avLst/>
          </a:prstGeom>
          <a:noFill/>
          <a:ln/>
        </p:spPr>
        <p:txBody>
          <a:bodyPr wrap="none" lIns="0" tIns="0" rIns="0" bIns="0" rtlCol="0" anchor="t"/>
          <a:lstStyle/>
          <a:p>
            <a:pPr marL="0" indent="0" algn="l">
              <a:lnSpc>
                <a:spcPts val="2000"/>
              </a:lnSpc>
              <a:buNone/>
            </a:pPr>
            <a:r>
              <a:rPr lang="en-US" sz="1600" b="1" dirty="0">
                <a:solidFill>
                  <a:srgbClr val="EBECEF"/>
                </a:solidFill>
                <a:latin typeface="Inter Bold" pitchFamily="34" charset="0"/>
                <a:ea typeface="Inter Bold" pitchFamily="34" charset="-122"/>
                <a:cs typeface="Inter Bold" pitchFamily="34" charset="-120"/>
              </a:rPr>
              <a:t>Community Engagement</a:t>
            </a:r>
            <a:endParaRPr lang="en-US" sz="1600" dirty="0"/>
          </a:p>
        </p:txBody>
      </p:sp>
      <p:sp>
        <p:nvSpPr>
          <p:cNvPr id="11" name="Text 6"/>
          <p:cNvSpPr/>
          <p:nvPr/>
        </p:nvSpPr>
        <p:spPr>
          <a:xfrm>
            <a:off x="1250275" y="4103846"/>
            <a:ext cx="6004322" cy="1051322"/>
          </a:xfrm>
          <a:prstGeom prst="rect">
            <a:avLst/>
          </a:prstGeom>
          <a:noFill/>
          <a:ln/>
        </p:spPr>
        <p:txBody>
          <a:bodyPr wrap="square" lIns="0" tIns="0" rIns="0" bIns="0" rtlCol="0" anchor="t"/>
          <a:lstStyle/>
          <a:p>
            <a:pPr marL="0" indent="0" algn="l">
              <a:lnSpc>
                <a:spcPts val="1650"/>
              </a:lnSpc>
              <a:buNone/>
            </a:pPr>
            <a:r>
              <a:rPr lang="en-US" sz="1300" dirty="0">
                <a:solidFill>
                  <a:srgbClr val="EBECEF"/>
                </a:solidFill>
                <a:latin typeface="Inter" pitchFamily="34" charset="0"/>
                <a:ea typeface="Inter" pitchFamily="34" charset="-122"/>
                <a:cs typeface="Inter" pitchFamily="34" charset="-120"/>
              </a:rPr>
              <a:t>Meaningful involvement of community stakeholders in program design, location selection, and ongoing oversight creates shared ownership and ensures programs reflect community values and priorities. Advisory committees, public forums, and feedback mechanisms enable genuine dialogue.</a:t>
            </a:r>
            <a:endParaRPr lang="en-US" sz="1300" dirty="0"/>
          </a:p>
        </p:txBody>
      </p:sp>
      <p:pic>
        <p:nvPicPr>
          <p:cNvPr id="12"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75803" y="3786664"/>
            <a:ext cx="414576" cy="414576"/>
          </a:xfrm>
          <a:prstGeom prst="rect">
            <a:avLst/>
          </a:prstGeom>
        </p:spPr>
      </p:pic>
      <p:sp>
        <p:nvSpPr>
          <p:cNvPr id="13" name="Text 7"/>
          <p:cNvSpPr/>
          <p:nvPr/>
        </p:nvSpPr>
        <p:spPr>
          <a:xfrm>
            <a:off x="7911584" y="3786664"/>
            <a:ext cx="2529840" cy="259080"/>
          </a:xfrm>
          <a:prstGeom prst="rect">
            <a:avLst/>
          </a:prstGeom>
          <a:noFill/>
          <a:ln/>
        </p:spPr>
        <p:txBody>
          <a:bodyPr wrap="none" lIns="0" tIns="0" rIns="0" bIns="0" rtlCol="0" anchor="t"/>
          <a:lstStyle/>
          <a:p>
            <a:pPr marL="0" indent="0" algn="l">
              <a:lnSpc>
                <a:spcPts val="2000"/>
              </a:lnSpc>
              <a:buNone/>
            </a:pPr>
            <a:r>
              <a:rPr lang="en-US" sz="1600" b="1" dirty="0">
                <a:solidFill>
                  <a:srgbClr val="EBECEF"/>
                </a:solidFill>
                <a:latin typeface="Inter Bold" pitchFamily="34" charset="0"/>
                <a:ea typeface="Inter Bold" pitchFamily="34" charset="-122"/>
                <a:cs typeface="Inter Bold" pitchFamily="34" charset="-120"/>
              </a:rPr>
              <a:t>Fairness Demonstrations</a:t>
            </a:r>
            <a:endParaRPr lang="en-US" sz="1600" dirty="0"/>
          </a:p>
        </p:txBody>
      </p:sp>
      <p:sp>
        <p:nvSpPr>
          <p:cNvPr id="14" name="Text 8"/>
          <p:cNvSpPr/>
          <p:nvPr/>
        </p:nvSpPr>
        <p:spPr>
          <a:xfrm>
            <a:off x="7911584" y="4103846"/>
            <a:ext cx="6004322" cy="841058"/>
          </a:xfrm>
          <a:prstGeom prst="rect">
            <a:avLst/>
          </a:prstGeom>
          <a:noFill/>
          <a:ln/>
        </p:spPr>
        <p:txBody>
          <a:bodyPr wrap="square" lIns="0" tIns="0" rIns="0" bIns="0" rtlCol="0" anchor="t"/>
          <a:lstStyle/>
          <a:p>
            <a:pPr marL="0" indent="0" algn="l">
              <a:lnSpc>
                <a:spcPts val="1650"/>
              </a:lnSpc>
              <a:buNone/>
            </a:pPr>
            <a:r>
              <a:rPr lang="en-US" sz="1300" dirty="0">
                <a:solidFill>
                  <a:srgbClr val="EBECEF"/>
                </a:solidFill>
                <a:latin typeface="Inter" pitchFamily="34" charset="0"/>
                <a:ea typeface="Inter" pitchFamily="34" charset="-122"/>
                <a:cs typeface="Inter" pitchFamily="34" charset="-120"/>
              </a:rPr>
              <a:t>Showcasing rigorous citation review processes, technology accuracy verification, and appeal mechanisms addresses concerns about unjust enforcement. Publishing accuracy statistics, citation void rates, and appeal outcomes demonstrates commitment to fairness over revenue maximization.</a:t>
            </a:r>
            <a:endParaRPr lang="en-US" sz="1300" dirty="0"/>
          </a:p>
        </p:txBody>
      </p:sp>
      <p:pic>
        <p:nvPicPr>
          <p:cNvPr id="15"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4494" y="5349121"/>
            <a:ext cx="414576" cy="414576"/>
          </a:xfrm>
          <a:prstGeom prst="rect">
            <a:avLst/>
          </a:prstGeom>
        </p:spPr>
      </p:pic>
      <p:sp>
        <p:nvSpPr>
          <p:cNvPr id="16" name="Text 9"/>
          <p:cNvSpPr/>
          <p:nvPr/>
        </p:nvSpPr>
        <p:spPr>
          <a:xfrm>
            <a:off x="1250275" y="5349121"/>
            <a:ext cx="2073235" cy="259080"/>
          </a:xfrm>
          <a:prstGeom prst="rect">
            <a:avLst/>
          </a:prstGeom>
          <a:noFill/>
          <a:ln/>
        </p:spPr>
        <p:txBody>
          <a:bodyPr wrap="none" lIns="0" tIns="0" rIns="0" bIns="0" rtlCol="0" anchor="t"/>
          <a:lstStyle/>
          <a:p>
            <a:pPr marL="0" indent="0" algn="l">
              <a:lnSpc>
                <a:spcPts val="2000"/>
              </a:lnSpc>
              <a:buNone/>
            </a:pPr>
            <a:r>
              <a:rPr lang="en-US" sz="1600" b="1" dirty="0">
                <a:solidFill>
                  <a:srgbClr val="EBECEF"/>
                </a:solidFill>
                <a:latin typeface="Inter Bold" pitchFamily="34" charset="0"/>
                <a:ea typeface="Inter Bold" pitchFamily="34" charset="-122"/>
                <a:cs typeface="Inter Bold" pitchFamily="34" charset="-120"/>
              </a:rPr>
              <a:t>Results Reporting</a:t>
            </a:r>
            <a:endParaRPr lang="en-US" sz="1600" dirty="0"/>
          </a:p>
        </p:txBody>
      </p:sp>
      <p:sp>
        <p:nvSpPr>
          <p:cNvPr id="17" name="Text 10"/>
          <p:cNvSpPr/>
          <p:nvPr/>
        </p:nvSpPr>
        <p:spPr>
          <a:xfrm>
            <a:off x="1250275" y="5666303"/>
            <a:ext cx="6004322" cy="841058"/>
          </a:xfrm>
          <a:prstGeom prst="rect">
            <a:avLst/>
          </a:prstGeom>
          <a:noFill/>
          <a:ln/>
        </p:spPr>
        <p:txBody>
          <a:bodyPr wrap="square" lIns="0" tIns="0" rIns="0" bIns="0" rtlCol="0" anchor="t"/>
          <a:lstStyle/>
          <a:p>
            <a:pPr marL="0" indent="0" algn="l">
              <a:lnSpc>
                <a:spcPts val="1650"/>
              </a:lnSpc>
              <a:buNone/>
            </a:pPr>
            <a:r>
              <a:rPr lang="en-US" sz="1300" dirty="0">
                <a:solidFill>
                  <a:srgbClr val="EBECEF"/>
                </a:solidFill>
                <a:latin typeface="Inter" pitchFamily="34" charset="0"/>
                <a:ea typeface="Inter" pitchFamily="34" charset="-122"/>
                <a:cs typeface="Inter" pitchFamily="34" charset="-120"/>
              </a:rPr>
              <a:t>Regular publication of safety outcome data showing reduced speeds, fewer crashes, and prevented injuries provides tangible evidence of program effectiveness. Before-and-after comparisons, statistical analysis, and third-party validation strengthen credibility of reported results.</a:t>
            </a:r>
            <a:endParaRPr lang="en-US" sz="1300" dirty="0"/>
          </a:p>
        </p:txBody>
      </p:sp>
      <p:pic>
        <p:nvPicPr>
          <p:cNvPr id="18" name="Image 5"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75803" y="5349121"/>
            <a:ext cx="414576" cy="414576"/>
          </a:xfrm>
          <a:prstGeom prst="rect">
            <a:avLst/>
          </a:prstGeom>
        </p:spPr>
      </p:pic>
      <p:sp>
        <p:nvSpPr>
          <p:cNvPr id="19" name="Text 11"/>
          <p:cNvSpPr/>
          <p:nvPr/>
        </p:nvSpPr>
        <p:spPr>
          <a:xfrm>
            <a:off x="7911584" y="5349121"/>
            <a:ext cx="3255407" cy="259080"/>
          </a:xfrm>
          <a:prstGeom prst="rect">
            <a:avLst/>
          </a:prstGeom>
          <a:noFill/>
          <a:ln/>
        </p:spPr>
        <p:txBody>
          <a:bodyPr wrap="none" lIns="0" tIns="0" rIns="0" bIns="0" rtlCol="0" anchor="t"/>
          <a:lstStyle/>
          <a:p>
            <a:pPr marL="0" indent="0" algn="l">
              <a:lnSpc>
                <a:spcPts val="2000"/>
              </a:lnSpc>
              <a:buNone/>
            </a:pPr>
            <a:r>
              <a:rPr lang="en-US" sz="1600" b="1" dirty="0">
                <a:solidFill>
                  <a:srgbClr val="EBECEF"/>
                </a:solidFill>
                <a:latin typeface="Inter Bold" pitchFamily="34" charset="0"/>
                <a:ea typeface="Inter Bold" pitchFamily="34" charset="-122"/>
                <a:cs typeface="Inter Bold" pitchFamily="34" charset="-120"/>
              </a:rPr>
              <a:t>Revenue Reinvestment Visibility</a:t>
            </a:r>
            <a:endParaRPr lang="en-US" sz="1600" dirty="0"/>
          </a:p>
        </p:txBody>
      </p:sp>
      <p:sp>
        <p:nvSpPr>
          <p:cNvPr id="20" name="Text 12"/>
          <p:cNvSpPr/>
          <p:nvPr/>
        </p:nvSpPr>
        <p:spPr>
          <a:xfrm>
            <a:off x="7911584" y="5666303"/>
            <a:ext cx="6004322" cy="1051322"/>
          </a:xfrm>
          <a:prstGeom prst="rect">
            <a:avLst/>
          </a:prstGeom>
          <a:noFill/>
          <a:ln/>
        </p:spPr>
        <p:txBody>
          <a:bodyPr wrap="square" lIns="0" tIns="0" rIns="0" bIns="0" rtlCol="0" anchor="t"/>
          <a:lstStyle/>
          <a:p>
            <a:pPr marL="0" indent="0" algn="l">
              <a:lnSpc>
                <a:spcPts val="1650"/>
              </a:lnSpc>
              <a:buNone/>
            </a:pPr>
            <a:r>
              <a:rPr lang="en-US" sz="1300" dirty="0">
                <a:solidFill>
                  <a:srgbClr val="EBECEF"/>
                </a:solidFill>
                <a:latin typeface="Inter" pitchFamily="34" charset="0"/>
                <a:ea typeface="Inter" pitchFamily="34" charset="-122"/>
                <a:cs typeface="Inter" pitchFamily="34" charset="-120"/>
              </a:rPr>
              <a:t>Clearly demonstrating that enforcement revenue funds safety improvements—such as enhanced crosswalks, traffic calming infrastructure, or pedestrian safety programs—counters perceptions of profit motivation and shows genuine commitment to comprehensive safety enhancement beyond enforcement alone.</a:t>
            </a:r>
            <a:endParaRPr lang="en-US" sz="1300" dirty="0"/>
          </a:p>
        </p:txBody>
      </p:sp>
      <p:pic>
        <p:nvPicPr>
          <p:cNvPr id="21" name="Image 6" descr="preencoded.png"/>
          <p:cNvPicPr>
            <a:picLocks noChangeAspect="1"/>
          </p:cNvPicPr>
          <p:nvPr/>
        </p:nvPicPr>
        <p:blipFill>
          <a:blip r:embed="rId15"/>
          <a:stretch>
            <a:fillRect/>
          </a:stretch>
        </p:blipFill>
        <p:spPr>
          <a:xfrm>
            <a:off x="13716238" y="255151"/>
            <a:ext cx="659011" cy="893088"/>
          </a:xfrm>
          <a:prstGeom prst="rect">
            <a:avLst/>
          </a:prstGeom>
        </p:spPr>
      </p:pic>
      <p:sp>
        <p:nvSpPr>
          <p:cNvPr id="22" name="Text 13"/>
          <p:cNvSpPr/>
          <p:nvPr/>
        </p:nvSpPr>
        <p:spPr>
          <a:xfrm>
            <a:off x="13302377" y="7414617"/>
            <a:ext cx="1072872" cy="226457"/>
          </a:xfrm>
          <a:prstGeom prst="rect">
            <a:avLst/>
          </a:prstGeom>
          <a:noFill/>
          <a:ln/>
        </p:spPr>
        <p:txBody>
          <a:bodyPr wrap="none" lIns="0" tIns="0" rIns="0" bIns="0" rtlCol="0" anchor="t"/>
          <a:lstStyle/>
          <a:p>
            <a:pPr marL="0" indent="0" algn="r">
              <a:lnSpc>
                <a:spcPts val="1750"/>
              </a:lnSpc>
              <a:buNone/>
            </a:pPr>
            <a:r>
              <a:rPr lang="en-US" sz="1400" dirty="0">
                <a:solidFill>
                  <a:srgbClr val="EBECEF"/>
                </a:solidFill>
                <a:latin typeface="Inter" pitchFamily="34" charset="0"/>
                <a:ea typeface="Inter" pitchFamily="34" charset="-122"/>
                <a:cs typeface="Inter" pitchFamily="34" charset="-120"/>
              </a:rPr>
              <a:t>36</a:t>
            </a:r>
            <a:endParaRPr lang="en-US"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Text 0"/>
          <p:cNvSpPr/>
          <p:nvPr/>
        </p:nvSpPr>
        <p:spPr>
          <a:xfrm>
            <a:off x="793790" y="2481262"/>
            <a:ext cx="11054001" cy="885944"/>
          </a:xfrm>
          <a:prstGeom prst="rect">
            <a:avLst/>
          </a:prstGeom>
          <a:noFill/>
          <a:ln/>
        </p:spPr>
        <p:txBody>
          <a:bodyPr wrap="none" lIns="0" tIns="0" rIns="0" bIns="0" rtlCol="0" anchor="t"/>
          <a:lstStyle/>
          <a:p>
            <a:pPr marL="0" indent="0" algn="l">
              <a:lnSpc>
                <a:spcPts val="6950"/>
              </a:lnSpc>
              <a:buNone/>
            </a:pPr>
            <a:r>
              <a:rPr lang="en-US" sz="5550" b="1" dirty="0">
                <a:solidFill>
                  <a:srgbClr val="FFFFFF"/>
                </a:solidFill>
                <a:latin typeface="Inter Bold" pitchFamily="34" charset="0"/>
                <a:ea typeface="Inter Bold" pitchFamily="34" charset="-122"/>
                <a:cs typeface="Inter Bold" pitchFamily="34" charset="-120"/>
              </a:rPr>
              <a:t>Policy and Legal Considerations</a:t>
            </a:r>
            <a:endParaRPr lang="en-US" sz="5550" dirty="0"/>
          </a:p>
        </p:txBody>
      </p:sp>
      <p:sp>
        <p:nvSpPr>
          <p:cNvPr id="3" name="Text 1"/>
          <p:cNvSpPr/>
          <p:nvPr/>
        </p:nvSpPr>
        <p:spPr>
          <a:xfrm>
            <a:off x="793790" y="3934182"/>
            <a:ext cx="13042821" cy="1814036"/>
          </a:xfrm>
          <a:prstGeom prst="rect">
            <a:avLst/>
          </a:prstGeom>
          <a:noFill/>
          <a:ln/>
        </p:spPr>
        <p:txBody>
          <a:bodyPr wrap="square" lIns="0" tIns="0" rIns="0" bIns="0" rtlCol="0" anchor="t"/>
          <a:lstStyle/>
          <a:p>
            <a:pPr marL="0" indent="0" algn="l">
              <a:lnSpc>
                <a:spcPts val="3550"/>
              </a:lnSpc>
              <a:buNone/>
            </a:pPr>
            <a:r>
              <a:rPr lang="en-US" sz="2200" dirty="0">
                <a:solidFill>
                  <a:srgbClr val="EBECEF"/>
                </a:solidFill>
                <a:latin typeface="Inter" pitchFamily="34" charset="0"/>
                <a:ea typeface="Inter" pitchFamily="34" charset="-122"/>
                <a:cs typeface="Inter" pitchFamily="34" charset="-120"/>
              </a:rPr>
              <a:t>Automated enforcement programs operate within complex legal and regulatory frameworks that vary significantly across jurisdictions. Navigating these requirements while maintaining program effectiveness requires deep understanding of enabling legislation, constitutional constraints, privacy regulations, and evolving legal precedents.</a:t>
            </a:r>
            <a:endParaRPr lang="en-US" sz="2200" dirty="0"/>
          </a:p>
        </p:txBody>
      </p:sp>
      <p:pic>
        <p:nvPicPr>
          <p:cNvPr id="4" name="Image 0" descr="preencoded.png"/>
          <p:cNvPicPr>
            <a:picLocks noChangeAspect="1"/>
          </p:cNvPicPr>
          <p:nvPr/>
        </p:nvPicPr>
        <p:blipFill>
          <a:blip r:embed="rId3"/>
          <a:stretch>
            <a:fillRect/>
          </a:stretch>
        </p:blipFill>
        <p:spPr>
          <a:xfrm>
            <a:off x="13614678" y="283488"/>
            <a:ext cx="732234" cy="992267"/>
          </a:xfrm>
          <a:prstGeom prst="rect">
            <a:avLst/>
          </a:prstGeom>
        </p:spPr>
      </p:pic>
      <p:sp>
        <p:nvSpPr>
          <p:cNvPr id="5" name="Text 2"/>
          <p:cNvSpPr/>
          <p:nvPr/>
        </p:nvSpPr>
        <p:spPr>
          <a:xfrm>
            <a:off x="13497044" y="7291149"/>
            <a:ext cx="849868" cy="317540"/>
          </a:xfrm>
          <a:prstGeom prst="rect">
            <a:avLst/>
          </a:prstGeom>
          <a:noFill/>
          <a:ln/>
        </p:spPr>
        <p:txBody>
          <a:bodyPr wrap="none" lIns="0" tIns="0" rIns="0" bIns="0" rtlCol="0" anchor="t"/>
          <a:lstStyle/>
          <a:p>
            <a:pPr marL="0" indent="0" algn="r">
              <a:lnSpc>
                <a:spcPts val="2500"/>
              </a:lnSpc>
              <a:buNone/>
            </a:pPr>
            <a:r>
              <a:rPr lang="en-US" sz="1550" dirty="0">
                <a:solidFill>
                  <a:srgbClr val="EBECEF"/>
                </a:solidFill>
                <a:latin typeface="Inter" pitchFamily="34" charset="0"/>
                <a:ea typeface="Inter" pitchFamily="34" charset="-122"/>
                <a:cs typeface="Inter" pitchFamily="34" charset="-120"/>
              </a:rPr>
              <a:t>37</a:t>
            </a:r>
            <a:endParaRPr lang="en-US" sz="155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4" name="Text 2"/>
          <p:cNvSpPr/>
          <p:nvPr/>
        </p:nvSpPr>
        <p:spPr>
          <a:xfrm>
            <a:off x="595789" y="2196584"/>
            <a:ext cx="7219593" cy="432197"/>
          </a:xfrm>
          <a:prstGeom prst="rect">
            <a:avLst/>
          </a:prstGeom>
          <a:noFill/>
          <a:ln/>
        </p:spPr>
        <p:txBody>
          <a:bodyPr wrap="none" lIns="0" tIns="0" rIns="0" bIns="0" rtlCol="0" anchor="t"/>
          <a:lstStyle/>
          <a:p>
            <a:pPr marL="0" indent="0" algn="l">
              <a:lnSpc>
                <a:spcPts val="3400"/>
              </a:lnSpc>
              <a:buNone/>
            </a:pPr>
            <a:r>
              <a:rPr lang="en-US" sz="2700" b="1" dirty="0">
                <a:solidFill>
                  <a:srgbClr val="FFFFFF"/>
                </a:solidFill>
                <a:latin typeface="Inter Bold" pitchFamily="34" charset="0"/>
                <a:ea typeface="Inter Bold" pitchFamily="34" charset="-122"/>
                <a:cs typeface="Inter Bold" pitchFamily="34" charset="-120"/>
              </a:rPr>
              <a:t>Navigating the Legal and Policy Landscape</a:t>
            </a:r>
            <a:endParaRPr lang="en-US" sz="2700" dirty="0"/>
          </a:p>
        </p:txBody>
      </p:sp>
      <p:sp>
        <p:nvSpPr>
          <p:cNvPr id="5" name="Text 3"/>
          <p:cNvSpPr/>
          <p:nvPr/>
        </p:nvSpPr>
        <p:spPr>
          <a:xfrm>
            <a:off x="595789" y="2797373"/>
            <a:ext cx="2400895" cy="259318"/>
          </a:xfrm>
          <a:prstGeom prst="rect">
            <a:avLst/>
          </a:prstGeom>
          <a:noFill/>
          <a:ln/>
        </p:spPr>
        <p:txBody>
          <a:bodyPr wrap="none" lIns="0" tIns="0" rIns="0" bIns="0" rtlCol="0" anchor="t"/>
          <a:lstStyle/>
          <a:p>
            <a:pPr marL="0" indent="0" algn="l">
              <a:lnSpc>
                <a:spcPts val="2000"/>
              </a:lnSpc>
              <a:buNone/>
            </a:pPr>
            <a:r>
              <a:rPr lang="en-US" sz="1600" b="1" dirty="0">
                <a:solidFill>
                  <a:srgbClr val="FFFFFF"/>
                </a:solidFill>
                <a:latin typeface="Inter Bold" pitchFamily="34" charset="0"/>
                <a:ea typeface="Inter Bold" pitchFamily="34" charset="-122"/>
                <a:cs typeface="Inter Bold" pitchFamily="34" charset="-120"/>
              </a:rPr>
              <a:t>Legislative Frameworks</a:t>
            </a:r>
            <a:endParaRPr lang="en-US" sz="1600" dirty="0"/>
          </a:p>
        </p:txBody>
      </p:sp>
      <p:sp>
        <p:nvSpPr>
          <p:cNvPr id="6" name="Text 4"/>
          <p:cNvSpPr/>
          <p:nvPr/>
        </p:nvSpPr>
        <p:spPr>
          <a:xfrm>
            <a:off x="595789" y="3124081"/>
            <a:ext cx="6550700" cy="823317"/>
          </a:xfrm>
          <a:prstGeom prst="rect">
            <a:avLst/>
          </a:prstGeom>
          <a:noFill/>
          <a:ln/>
        </p:spPr>
        <p:txBody>
          <a:bodyPr wrap="square" lIns="0" tIns="0" rIns="0" bIns="0" rtlCol="0" anchor="t"/>
          <a:lstStyle/>
          <a:p>
            <a:pPr marL="0" indent="0" algn="l">
              <a:lnSpc>
                <a:spcPts val="1250"/>
              </a:lnSpc>
              <a:buNone/>
            </a:pPr>
            <a:r>
              <a:rPr lang="en-US" sz="1050" dirty="0">
                <a:solidFill>
                  <a:srgbClr val="EBECEF"/>
                </a:solidFill>
                <a:latin typeface="Inter" pitchFamily="34" charset="0"/>
                <a:ea typeface="Inter" pitchFamily="34" charset="-122"/>
                <a:cs typeface="Inter" pitchFamily="34" charset="-120"/>
              </a:rPr>
              <a:t>Automated enforcement programs require explicit legislative authorization in most jurisdictions, with statutes defining permissible enforcement types, procedural requirements, penalty structures, and revenue disposition. Understanding the range of legislative approaches enables agencies to identify best practices, anticipate challenges, and provide informed input to policymakers considering enabling legislation or program modifications.</a:t>
            </a:r>
            <a:endParaRPr lang="en-US" sz="1050" dirty="0"/>
          </a:p>
        </p:txBody>
      </p:sp>
      <p:sp>
        <p:nvSpPr>
          <p:cNvPr id="7" name="Text 5"/>
          <p:cNvSpPr/>
          <p:nvPr/>
        </p:nvSpPr>
        <p:spPr>
          <a:xfrm>
            <a:off x="595789" y="4008120"/>
            <a:ext cx="6550700" cy="823317"/>
          </a:xfrm>
          <a:prstGeom prst="rect">
            <a:avLst/>
          </a:prstGeom>
          <a:noFill/>
          <a:ln/>
        </p:spPr>
        <p:txBody>
          <a:bodyPr wrap="square" lIns="0" tIns="0" rIns="0" bIns="0" rtlCol="0" anchor="t"/>
          <a:lstStyle/>
          <a:p>
            <a:pPr marL="0" indent="0" algn="l">
              <a:lnSpc>
                <a:spcPts val="1250"/>
              </a:lnSpc>
              <a:buNone/>
            </a:pPr>
            <a:r>
              <a:rPr lang="en-US" sz="1050" dirty="0">
                <a:solidFill>
                  <a:srgbClr val="EBECEF"/>
                </a:solidFill>
                <a:latin typeface="Inter" pitchFamily="34" charset="0"/>
                <a:ea typeface="Inter" pitchFamily="34" charset="-122"/>
                <a:cs typeface="Inter" pitchFamily="34" charset="-120"/>
              </a:rPr>
              <a:t>This research will compile and analyze enabling legislation from jurisdictions nationwide, identify common statutory elements and variations, document legislative challenges and successful advocacy strategies, and provide model language addressing contemporary concerns about privacy, fairness, and transparency. Special attention will be given to legislative provisions that enhance program sustainability by addressing common points of controversy.</a:t>
            </a:r>
            <a:endParaRPr lang="en-US" sz="1050" dirty="0"/>
          </a:p>
        </p:txBody>
      </p:sp>
      <p:sp>
        <p:nvSpPr>
          <p:cNvPr id="8" name="Text 6"/>
          <p:cNvSpPr/>
          <p:nvPr/>
        </p:nvSpPr>
        <p:spPr>
          <a:xfrm>
            <a:off x="595789" y="4898827"/>
            <a:ext cx="4635222" cy="259318"/>
          </a:xfrm>
          <a:prstGeom prst="rect">
            <a:avLst/>
          </a:prstGeom>
          <a:noFill/>
          <a:ln/>
        </p:spPr>
        <p:txBody>
          <a:bodyPr wrap="none" lIns="0" tIns="0" rIns="0" bIns="0" rtlCol="0" anchor="t"/>
          <a:lstStyle/>
          <a:p>
            <a:pPr marL="0" indent="0" algn="l">
              <a:lnSpc>
                <a:spcPts val="2000"/>
              </a:lnSpc>
              <a:buNone/>
            </a:pPr>
            <a:r>
              <a:rPr lang="en-US" sz="1600" b="1" dirty="0">
                <a:solidFill>
                  <a:srgbClr val="FFFFFF"/>
                </a:solidFill>
                <a:latin typeface="Inter Bold" pitchFamily="34" charset="0"/>
                <a:ea typeface="Inter Bold" pitchFamily="34" charset="-122"/>
                <a:cs typeface="Inter Bold" pitchFamily="34" charset="-120"/>
              </a:rPr>
              <a:t>Constitutional and Due Process Requirements</a:t>
            </a:r>
            <a:endParaRPr lang="en-US" sz="1600" dirty="0"/>
          </a:p>
        </p:txBody>
      </p:sp>
      <p:sp>
        <p:nvSpPr>
          <p:cNvPr id="9" name="Text 7"/>
          <p:cNvSpPr/>
          <p:nvPr/>
        </p:nvSpPr>
        <p:spPr>
          <a:xfrm>
            <a:off x="595789" y="5225534"/>
            <a:ext cx="6550700" cy="987981"/>
          </a:xfrm>
          <a:prstGeom prst="rect">
            <a:avLst/>
          </a:prstGeom>
          <a:noFill/>
          <a:ln/>
        </p:spPr>
        <p:txBody>
          <a:bodyPr wrap="square" lIns="0" tIns="0" rIns="0" bIns="0" rtlCol="0" anchor="t"/>
          <a:lstStyle/>
          <a:p>
            <a:pPr marL="0" indent="0" algn="l">
              <a:lnSpc>
                <a:spcPts val="1250"/>
              </a:lnSpc>
              <a:buNone/>
            </a:pPr>
            <a:r>
              <a:rPr lang="en-US" sz="1050" dirty="0">
                <a:solidFill>
                  <a:srgbClr val="EBECEF"/>
                </a:solidFill>
                <a:latin typeface="Inter" pitchFamily="34" charset="0"/>
                <a:ea typeface="Inter" pitchFamily="34" charset="-122"/>
                <a:cs typeface="Inter" pitchFamily="34" charset="-120"/>
              </a:rPr>
              <a:t>Automated enforcement programs must satisfy constitutional requirements including due process protections, prohibitions on excessive fines, and in some jurisdictions, rights to confront accusers. Court decisions have shaped program design requirements including citation notice provisions, appeal processes, and evidentiary standards. The research will synthesize relevant case law, identify design elements that satisfy constitutional requirements, and document successful defense strategies when programs face legal challenges.</a:t>
            </a:r>
            <a:endParaRPr lang="en-US" sz="1050" dirty="0"/>
          </a:p>
        </p:txBody>
      </p:sp>
      <p:sp>
        <p:nvSpPr>
          <p:cNvPr id="10" name="Text 8"/>
          <p:cNvSpPr/>
          <p:nvPr/>
        </p:nvSpPr>
        <p:spPr>
          <a:xfrm>
            <a:off x="7491532" y="2790706"/>
            <a:ext cx="6550700" cy="164663"/>
          </a:xfrm>
          <a:prstGeom prst="rect">
            <a:avLst/>
          </a:prstGeom>
          <a:noFill/>
          <a:ln/>
        </p:spPr>
        <p:txBody>
          <a:bodyPr wrap="none" lIns="0" tIns="0" rIns="0" bIns="0" rtlCol="0" anchor="t"/>
          <a:lstStyle/>
          <a:p>
            <a:pPr marL="0" indent="0" algn="l">
              <a:lnSpc>
                <a:spcPts val="1250"/>
              </a:lnSpc>
              <a:buNone/>
            </a:pPr>
            <a:endParaRPr lang="en-US" sz="1050" dirty="0"/>
          </a:p>
        </p:txBody>
      </p:sp>
      <p:pic>
        <p:nvPicPr>
          <p:cNvPr id="11" name="Image 0" descr="preencoded.png"/>
          <p:cNvPicPr>
            <a:picLocks noChangeAspect="1"/>
          </p:cNvPicPr>
          <p:nvPr/>
        </p:nvPicPr>
        <p:blipFill>
          <a:blip r:embed="rId3"/>
          <a:stretch>
            <a:fillRect/>
          </a:stretch>
        </p:blipFill>
        <p:spPr>
          <a:xfrm>
            <a:off x="13868043" y="212765"/>
            <a:ext cx="549593" cy="744736"/>
          </a:xfrm>
          <a:prstGeom prst="rect">
            <a:avLst/>
          </a:prstGeom>
        </p:spPr>
      </p:pic>
      <p:sp>
        <p:nvSpPr>
          <p:cNvPr id="12" name="Text 9"/>
          <p:cNvSpPr/>
          <p:nvPr/>
        </p:nvSpPr>
        <p:spPr>
          <a:xfrm>
            <a:off x="13523238" y="7555706"/>
            <a:ext cx="894398" cy="177284"/>
          </a:xfrm>
          <a:prstGeom prst="rect">
            <a:avLst/>
          </a:prstGeom>
          <a:noFill/>
          <a:ln/>
        </p:spPr>
        <p:txBody>
          <a:bodyPr wrap="none" lIns="0" tIns="0" rIns="0" bIns="0" rtlCol="0" anchor="t"/>
          <a:lstStyle/>
          <a:p>
            <a:pPr marL="0" indent="0" algn="r">
              <a:lnSpc>
                <a:spcPts val="1350"/>
              </a:lnSpc>
              <a:buNone/>
            </a:pPr>
            <a:r>
              <a:rPr lang="en-US" sz="1150" dirty="0">
                <a:solidFill>
                  <a:srgbClr val="EBECEF"/>
                </a:solidFill>
                <a:latin typeface="Inter" pitchFamily="34" charset="0"/>
                <a:ea typeface="Inter" pitchFamily="34" charset="-122"/>
                <a:cs typeface="Inter" pitchFamily="34" charset="-120"/>
              </a:rPr>
              <a:t>38</a:t>
            </a:r>
            <a:endParaRPr lang="en-US" sz="115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2" name="Text 0"/>
          <p:cNvSpPr/>
          <p:nvPr/>
        </p:nvSpPr>
        <p:spPr>
          <a:xfrm>
            <a:off x="396835" y="2558058"/>
            <a:ext cx="7918728"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Constitutional and Due Process Requirements</a:t>
            </a:r>
            <a:endParaRPr lang="en-US" sz="2750" dirty="0"/>
          </a:p>
        </p:txBody>
      </p:sp>
      <p:sp>
        <p:nvSpPr>
          <p:cNvPr id="3" name="Text 1"/>
          <p:cNvSpPr/>
          <p:nvPr/>
        </p:nvSpPr>
        <p:spPr>
          <a:xfrm>
            <a:off x="396835" y="3142774"/>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Automated enforcement programs must navigate complex constitutional requirements related to due process, equal protection, and privacy rights while maintaining operational effectiveness.</a:t>
            </a:r>
            <a:endParaRPr lang="en-US" sz="1100" dirty="0"/>
          </a:p>
        </p:txBody>
      </p:sp>
      <p:sp>
        <p:nvSpPr>
          <p:cNvPr id="4" name="Shape 2"/>
          <p:cNvSpPr/>
          <p:nvPr/>
        </p:nvSpPr>
        <p:spPr>
          <a:xfrm>
            <a:off x="381595" y="3377327"/>
            <a:ext cx="30480" cy="2309336"/>
          </a:xfrm>
          <a:prstGeom prst="rect">
            <a:avLst/>
          </a:prstGeom>
          <a:solidFill>
            <a:srgbClr val="1E84B3"/>
          </a:solidFill>
          <a:ln/>
        </p:spPr>
        <p:txBody>
          <a:bodyPr/>
          <a:lstStyle/>
          <a:p>
            <a:endParaRPr lang="en-US"/>
          </a:p>
        </p:txBody>
      </p:sp>
      <p:sp>
        <p:nvSpPr>
          <p:cNvPr id="5" name="Text 3"/>
          <p:cNvSpPr/>
          <p:nvPr/>
        </p:nvSpPr>
        <p:spPr>
          <a:xfrm>
            <a:off x="569000" y="3392567"/>
            <a:ext cx="3004423" cy="265747"/>
          </a:xfrm>
          <a:prstGeom prst="rect">
            <a:avLst/>
          </a:prstGeom>
          <a:noFill/>
          <a:ln/>
        </p:spPr>
        <p:txBody>
          <a:bodyPr wrap="none" lIns="0" tIns="0" rIns="0" bIns="0" rtlCol="0" anchor="t"/>
          <a:lstStyle/>
          <a:p>
            <a:pPr marL="0" indent="0" algn="l">
              <a:lnSpc>
                <a:spcPts val="2050"/>
              </a:lnSpc>
              <a:buNone/>
            </a:pPr>
            <a:r>
              <a:rPr lang="en-US" sz="1650" b="1" dirty="0">
                <a:solidFill>
                  <a:srgbClr val="EBECEF"/>
                </a:solidFill>
                <a:latin typeface="Inter Bold" pitchFamily="34" charset="0"/>
                <a:ea typeface="Inter Bold" pitchFamily="34" charset="-122"/>
                <a:cs typeface="Inter Bold" pitchFamily="34" charset="-120"/>
              </a:rPr>
              <a:t>Due Process Considerations:</a:t>
            </a:r>
            <a:endParaRPr lang="en-US" sz="1650" dirty="0"/>
          </a:p>
        </p:txBody>
      </p:sp>
      <p:sp>
        <p:nvSpPr>
          <p:cNvPr id="6" name="Text 4"/>
          <p:cNvSpPr/>
          <p:nvPr/>
        </p:nvSpPr>
        <p:spPr>
          <a:xfrm>
            <a:off x="569000" y="3700820"/>
            <a:ext cx="4381024" cy="1871332"/>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Notice Requirements: Ensuring violators receive timely, clear notification with sufficient detail to understand the alleged violation</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Opportunity to Contest: Providing accessible appeal mechanisms with fair adjudication processes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Burden of Proof: Establishing appropriate standards for evidence and presumptions of liability</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Right to Confront: Addressing Sixth Amendment concerns in jurisdictions treating violations as criminal offenses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Penalty Proportionality: Ensuring fines and sanctions are reasonable and not excessive</a:t>
            </a:r>
            <a:endParaRPr lang="en-US" sz="1100" dirty="0"/>
          </a:p>
        </p:txBody>
      </p:sp>
      <p:sp>
        <p:nvSpPr>
          <p:cNvPr id="7" name="Shape 5"/>
          <p:cNvSpPr/>
          <p:nvPr/>
        </p:nvSpPr>
        <p:spPr>
          <a:xfrm>
            <a:off x="5023366" y="3377327"/>
            <a:ext cx="30480" cy="2309336"/>
          </a:xfrm>
          <a:prstGeom prst="rect">
            <a:avLst/>
          </a:prstGeom>
          <a:solidFill>
            <a:srgbClr val="1E84B3"/>
          </a:solidFill>
          <a:ln/>
        </p:spPr>
        <p:txBody>
          <a:bodyPr/>
          <a:lstStyle/>
          <a:p>
            <a:endParaRPr lang="en-US"/>
          </a:p>
        </p:txBody>
      </p:sp>
      <p:sp>
        <p:nvSpPr>
          <p:cNvPr id="8" name="Text 6"/>
          <p:cNvSpPr/>
          <p:nvPr/>
        </p:nvSpPr>
        <p:spPr>
          <a:xfrm>
            <a:off x="5210770" y="3392567"/>
            <a:ext cx="2498646" cy="265747"/>
          </a:xfrm>
          <a:prstGeom prst="rect">
            <a:avLst/>
          </a:prstGeom>
          <a:noFill/>
          <a:ln/>
        </p:spPr>
        <p:txBody>
          <a:bodyPr wrap="none" lIns="0" tIns="0" rIns="0" bIns="0" rtlCol="0" anchor="t"/>
          <a:lstStyle/>
          <a:p>
            <a:pPr marL="0" indent="0" algn="l">
              <a:lnSpc>
                <a:spcPts val="2050"/>
              </a:lnSpc>
              <a:buNone/>
            </a:pPr>
            <a:r>
              <a:rPr lang="en-US" sz="1650" b="1" dirty="0">
                <a:solidFill>
                  <a:srgbClr val="EBECEF"/>
                </a:solidFill>
                <a:latin typeface="Inter Bold" pitchFamily="34" charset="0"/>
                <a:ea typeface="Inter Bold" pitchFamily="34" charset="-122"/>
                <a:cs typeface="Inter Bold" pitchFamily="34" charset="-120"/>
              </a:rPr>
              <a:t>Equal Protection Issues:</a:t>
            </a:r>
            <a:endParaRPr lang="en-US" sz="1650" dirty="0"/>
          </a:p>
        </p:txBody>
      </p:sp>
      <p:sp>
        <p:nvSpPr>
          <p:cNvPr id="9" name="Text 7"/>
          <p:cNvSpPr/>
          <p:nvPr/>
        </p:nvSpPr>
        <p:spPr>
          <a:xfrm>
            <a:off x="5210770" y="3700820"/>
            <a:ext cx="4381024" cy="850702"/>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Programs must apply enforcement uniformly without discriminatory impact, use objective criteria for site selection, ensure technology operates consistently across all vehicles and drivers, and provide equal access to appeal and mitigation processes.</a:t>
            </a:r>
            <a:endParaRPr lang="en-US" sz="1100" dirty="0"/>
          </a:p>
        </p:txBody>
      </p:sp>
      <p:sp>
        <p:nvSpPr>
          <p:cNvPr id="10" name="Shape 8"/>
          <p:cNvSpPr/>
          <p:nvPr/>
        </p:nvSpPr>
        <p:spPr>
          <a:xfrm>
            <a:off x="9665137" y="3377327"/>
            <a:ext cx="30480" cy="2309336"/>
          </a:xfrm>
          <a:prstGeom prst="rect">
            <a:avLst/>
          </a:prstGeom>
          <a:solidFill>
            <a:srgbClr val="1E84B3"/>
          </a:solidFill>
          <a:ln/>
        </p:spPr>
        <p:txBody>
          <a:bodyPr/>
          <a:lstStyle/>
          <a:p>
            <a:endParaRPr lang="en-US"/>
          </a:p>
        </p:txBody>
      </p:sp>
      <p:sp>
        <p:nvSpPr>
          <p:cNvPr id="11" name="Text 9"/>
          <p:cNvSpPr/>
          <p:nvPr/>
        </p:nvSpPr>
        <p:spPr>
          <a:xfrm>
            <a:off x="9852541" y="3392567"/>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EBECEF"/>
                </a:solidFill>
                <a:latin typeface="Inter Bold" pitchFamily="34" charset="0"/>
                <a:ea typeface="Inter Bold" pitchFamily="34" charset="-122"/>
                <a:cs typeface="Inter Bold" pitchFamily="34" charset="-120"/>
              </a:rPr>
              <a:t>Privacy Protections:</a:t>
            </a:r>
            <a:endParaRPr lang="en-US" sz="1650" dirty="0"/>
          </a:p>
        </p:txBody>
      </p:sp>
      <p:sp>
        <p:nvSpPr>
          <p:cNvPr id="12" name="Text 10"/>
          <p:cNvSpPr/>
          <p:nvPr/>
        </p:nvSpPr>
        <p:spPr>
          <a:xfrm>
            <a:off x="9852541" y="3700820"/>
            <a:ext cx="4381024" cy="850702"/>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Balancing enforcement needs with Fourth Amendment protections against unreasonable searches, limiting data collection to enforcement purposes, implementing appropriate retention limits, and restricting secondary uses of captured information.</a:t>
            </a:r>
            <a:endParaRPr lang="en-US" sz="1100" dirty="0"/>
          </a:p>
        </p:txBody>
      </p:sp>
      <p:pic>
        <p:nvPicPr>
          <p:cNvPr id="13"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14" name="Text 11"/>
          <p:cNvSpPr/>
          <p:nvPr/>
        </p:nvSpPr>
        <p:spPr>
          <a:xfrm>
            <a:off x="14058424" y="7680986"/>
            <a:ext cx="430292"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39</a:t>
            </a:r>
            <a:endParaRPr lang="en-US" sz="75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2" name="Text 0"/>
          <p:cNvSpPr/>
          <p:nvPr/>
        </p:nvSpPr>
        <p:spPr>
          <a:xfrm>
            <a:off x="396835" y="2653903"/>
            <a:ext cx="8417600"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Enabling Legislation and Regulatory Frameworks</a:t>
            </a:r>
            <a:endParaRPr lang="en-US" sz="2750" dirty="0"/>
          </a:p>
        </p:txBody>
      </p:sp>
      <p:sp>
        <p:nvSpPr>
          <p:cNvPr id="3" name="Text 1"/>
          <p:cNvSpPr/>
          <p:nvPr/>
        </p:nvSpPr>
        <p:spPr>
          <a:xfrm>
            <a:off x="396835" y="3238619"/>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Most jurisdictions require explicit statutory authorization for automated enforcement, with legislation establishing program parameters, operational requirements, and oversight mechanisms.</a:t>
            </a:r>
            <a:endParaRPr lang="en-US" sz="1100" dirty="0"/>
          </a:p>
        </p:txBody>
      </p:sp>
      <p:sp>
        <p:nvSpPr>
          <p:cNvPr id="4" name="Text 2"/>
          <p:cNvSpPr/>
          <p:nvPr/>
        </p:nvSpPr>
        <p:spPr>
          <a:xfrm>
            <a:off x="396835" y="3559254"/>
            <a:ext cx="2207062"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Legislative Elements:</a:t>
            </a:r>
            <a:endParaRPr lang="en-US" sz="1650" dirty="0"/>
          </a:p>
        </p:txBody>
      </p:sp>
      <p:sp>
        <p:nvSpPr>
          <p:cNvPr id="5" name="Text 3"/>
          <p:cNvSpPr/>
          <p:nvPr/>
        </p:nvSpPr>
        <p:spPr>
          <a:xfrm>
            <a:off x="396835" y="3895844"/>
            <a:ext cx="6745486" cy="1531090"/>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Authorization Scope: Defining which violations can be enforced automatically (speeding, red light running, etc.)</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Jurisdictional Authority: Specifying which government entities can operate programs (state, county, municipal)</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Technology Standards: Establishing requirements for equipment accuracy, calibration, and certification</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Operational Parameters: Setting enforcement thresholds, grace periods, and warning protocols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Revenue Allocation: Mandating how citation revenue must be used and distributed</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Oversight Requirements: Creating accountability mechanisms and reporting obligations</a:t>
            </a:r>
            <a:endParaRPr lang="en-US" sz="1100" dirty="0"/>
          </a:p>
        </p:txBody>
      </p:sp>
      <p:sp>
        <p:nvSpPr>
          <p:cNvPr id="6" name="Text 4"/>
          <p:cNvSpPr/>
          <p:nvPr/>
        </p:nvSpPr>
        <p:spPr>
          <a:xfrm>
            <a:off x="7495699" y="3559254"/>
            <a:ext cx="2635448"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Regulatory Development:</a:t>
            </a:r>
            <a:endParaRPr lang="en-US" sz="1650" dirty="0"/>
          </a:p>
        </p:txBody>
      </p:sp>
      <p:sp>
        <p:nvSpPr>
          <p:cNvPr id="7" name="Text 5"/>
          <p:cNvSpPr/>
          <p:nvPr/>
        </p:nvSpPr>
        <p:spPr>
          <a:xfrm>
            <a:off x="7495699" y="3895844"/>
            <a:ext cx="6745486" cy="68056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Administrative agencies typically develop detailed regulations implementing legislative mandates, including technical specifications for equipment, operational procedures and quality assurance protocols, data management and privacy requirements, and vendor qualification and contract standards.</a:t>
            </a:r>
            <a:endParaRPr lang="en-US" sz="1100" dirty="0"/>
          </a:p>
        </p:txBody>
      </p:sp>
      <p:sp>
        <p:nvSpPr>
          <p:cNvPr id="8" name="Text 6"/>
          <p:cNvSpPr/>
          <p:nvPr/>
        </p:nvSpPr>
        <p:spPr>
          <a:xfrm>
            <a:off x="7495699" y="4647248"/>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Model Legislation:</a:t>
            </a:r>
            <a:endParaRPr lang="en-US" sz="1650" dirty="0"/>
          </a:p>
        </p:txBody>
      </p:sp>
      <p:sp>
        <p:nvSpPr>
          <p:cNvPr id="9" name="Text 7"/>
          <p:cNvSpPr/>
          <p:nvPr/>
        </p:nvSpPr>
        <p:spPr>
          <a:xfrm>
            <a:off x="7495699" y="4983837"/>
            <a:ext cx="6745486"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The network will analyze effective legislative approaches across jurisdictions and develop model statutory language that balances operational flexibility with appropriate safeguards.</a:t>
            </a:r>
            <a:endParaRPr lang="en-US" sz="1100" dirty="0"/>
          </a:p>
        </p:txBody>
      </p:sp>
      <p:pic>
        <p:nvPicPr>
          <p:cNvPr id="10"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11" name="Text 8"/>
          <p:cNvSpPr/>
          <p:nvPr/>
        </p:nvSpPr>
        <p:spPr>
          <a:xfrm>
            <a:off x="14054614" y="7656260"/>
            <a:ext cx="434102"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40</a:t>
            </a:r>
            <a:endParaRPr lang="en-US" sz="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27102" y="1880949"/>
            <a:ext cx="5381625" cy="454938"/>
          </a:xfrm>
          <a:prstGeom prst="rect">
            <a:avLst/>
          </a:prstGeom>
          <a:noFill/>
          <a:ln/>
        </p:spPr>
        <p:txBody>
          <a:bodyPr wrap="none" lIns="0" tIns="0" rIns="0" bIns="0" rtlCol="0" anchor="t"/>
          <a:lstStyle/>
          <a:p>
            <a:pPr marL="0" indent="0" algn="l">
              <a:lnSpc>
                <a:spcPts val="3550"/>
              </a:lnSpc>
              <a:buNone/>
            </a:pPr>
            <a:r>
              <a:rPr lang="en-US" sz="2850" b="1" dirty="0">
                <a:solidFill>
                  <a:srgbClr val="FFFFFF"/>
                </a:solidFill>
                <a:latin typeface="Inter Bold" pitchFamily="34" charset="0"/>
                <a:ea typeface="Inter Bold" pitchFamily="34" charset="-122"/>
                <a:cs typeface="Inter Bold" pitchFamily="34" charset="-120"/>
              </a:rPr>
              <a:t>Three Pillars of Network Value</a:t>
            </a:r>
            <a:endParaRPr lang="en-US" sz="2850" dirty="0"/>
          </a:p>
        </p:txBody>
      </p:sp>
      <p:sp>
        <p:nvSpPr>
          <p:cNvPr id="3" name="Shape 1"/>
          <p:cNvSpPr/>
          <p:nvPr/>
        </p:nvSpPr>
        <p:spPr>
          <a:xfrm>
            <a:off x="627102" y="2485430"/>
            <a:ext cx="4408884" cy="3863221"/>
          </a:xfrm>
          <a:prstGeom prst="roundRect">
            <a:avLst>
              <a:gd name="adj" fmla="val 1583"/>
            </a:avLst>
          </a:prstGeom>
          <a:solidFill>
            <a:srgbClr val="12516D"/>
          </a:solidFill>
          <a:ln w="7620">
            <a:solidFill>
              <a:srgbClr val="2B6A86"/>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780217" y="2638544"/>
            <a:ext cx="291108" cy="291108"/>
          </a:xfrm>
          <a:prstGeom prst="rect">
            <a:avLst/>
          </a:prstGeom>
        </p:spPr>
      </p:pic>
      <p:sp>
        <p:nvSpPr>
          <p:cNvPr id="5" name="Text 2"/>
          <p:cNvSpPr/>
          <p:nvPr/>
        </p:nvSpPr>
        <p:spPr>
          <a:xfrm>
            <a:off x="780217" y="3013710"/>
            <a:ext cx="2306360" cy="272891"/>
          </a:xfrm>
          <a:prstGeom prst="rect">
            <a:avLst/>
          </a:prstGeom>
          <a:noFill/>
          <a:ln/>
        </p:spPr>
        <p:txBody>
          <a:bodyPr wrap="none" lIns="0" tIns="0" rIns="0" bIns="0" rtlCol="0" anchor="t"/>
          <a:lstStyle/>
          <a:p>
            <a:pPr marL="0" indent="0" algn="l">
              <a:lnSpc>
                <a:spcPts val="2100"/>
              </a:lnSpc>
              <a:buNone/>
            </a:pPr>
            <a:r>
              <a:rPr lang="en-US" sz="1700" b="1" dirty="0">
                <a:solidFill>
                  <a:srgbClr val="EBECEF"/>
                </a:solidFill>
                <a:latin typeface="Inter Bold" pitchFamily="34" charset="0"/>
                <a:ea typeface="Inter Bold" pitchFamily="34" charset="-122"/>
                <a:cs typeface="Inter Bold" pitchFamily="34" charset="-120"/>
              </a:rPr>
              <a:t>Knowledge Exchange</a:t>
            </a:r>
            <a:endParaRPr lang="en-US" sz="1700" dirty="0"/>
          </a:p>
        </p:txBody>
      </p:sp>
      <p:sp>
        <p:nvSpPr>
          <p:cNvPr id="6" name="Text 3"/>
          <p:cNvSpPr/>
          <p:nvPr/>
        </p:nvSpPr>
        <p:spPr>
          <a:xfrm>
            <a:off x="780217" y="3331369"/>
            <a:ext cx="4102656" cy="1233487"/>
          </a:xfrm>
          <a:prstGeom prst="rect">
            <a:avLst/>
          </a:prstGeom>
          <a:noFill/>
          <a:ln/>
        </p:spPr>
        <p:txBody>
          <a:bodyPr wrap="square" lIns="0" tIns="0" rIns="0" bIns="0" rtlCol="0" anchor="t"/>
          <a:lstStyle/>
          <a:p>
            <a:pPr marL="0" indent="0" algn="l">
              <a:lnSpc>
                <a:spcPts val="1350"/>
              </a:lnSpc>
              <a:buNone/>
            </a:pPr>
            <a:r>
              <a:rPr lang="en-US" sz="1100" dirty="0">
                <a:solidFill>
                  <a:srgbClr val="EBECEF"/>
                </a:solidFill>
                <a:latin typeface="Inter" pitchFamily="34" charset="0"/>
                <a:ea typeface="Inter" pitchFamily="34" charset="-122"/>
                <a:cs typeface="Inter" pitchFamily="34" charset="-120"/>
              </a:rPr>
              <a:t>Our network facilitates real-time sharing of operational insights, technical specifications, and performance metrics among transportation agencies implementing automated enforcement system (AES) technologies. This direct exchange eliminates knowledge silos that often plague fragmented agency operations and dramatically accelerates learning curves for new implementations.</a:t>
            </a:r>
            <a:endParaRPr lang="en-US" sz="1100" dirty="0"/>
          </a:p>
        </p:txBody>
      </p:sp>
      <p:sp>
        <p:nvSpPr>
          <p:cNvPr id="7" name="Text 4"/>
          <p:cNvSpPr/>
          <p:nvPr/>
        </p:nvSpPr>
        <p:spPr>
          <a:xfrm>
            <a:off x="780217" y="4609624"/>
            <a:ext cx="4102656" cy="1409700"/>
          </a:xfrm>
          <a:prstGeom prst="rect">
            <a:avLst/>
          </a:prstGeom>
          <a:noFill/>
          <a:ln/>
        </p:spPr>
        <p:txBody>
          <a:bodyPr wrap="square" lIns="0" tIns="0" rIns="0" bIns="0" rtlCol="0" anchor="t"/>
          <a:lstStyle/>
          <a:p>
            <a:pPr marL="0" indent="0" algn="l">
              <a:lnSpc>
                <a:spcPts val="1350"/>
              </a:lnSpc>
              <a:buNone/>
            </a:pPr>
            <a:r>
              <a:rPr lang="en-US" sz="1100" dirty="0">
                <a:solidFill>
                  <a:srgbClr val="EBECEF"/>
                </a:solidFill>
                <a:latin typeface="Inter" pitchFamily="34" charset="0"/>
                <a:ea typeface="Inter" pitchFamily="34" charset="-122"/>
                <a:cs typeface="Inter" pitchFamily="34" charset="-120"/>
              </a:rPr>
              <a:t>Members gain access to proven deployment strategies, vendor evaluation frameworks, and lessons learned from peer agencies facing similar challenges. The network creates a safe environment for candid discussion of both successes and setbacks, ensuring that critical implementation knowledge doesn't remain trapped within individual organizations but becomes part of a collective intelligence resource.</a:t>
            </a:r>
            <a:endParaRPr lang="en-US" sz="1100" dirty="0"/>
          </a:p>
        </p:txBody>
      </p:sp>
      <p:sp>
        <p:nvSpPr>
          <p:cNvPr id="8" name="Shape 5"/>
          <p:cNvSpPr/>
          <p:nvPr/>
        </p:nvSpPr>
        <p:spPr>
          <a:xfrm>
            <a:off x="5110758" y="2485430"/>
            <a:ext cx="4408884" cy="3863221"/>
          </a:xfrm>
          <a:prstGeom prst="roundRect">
            <a:avLst>
              <a:gd name="adj" fmla="val 1583"/>
            </a:avLst>
          </a:prstGeom>
          <a:solidFill>
            <a:srgbClr val="12516D"/>
          </a:solidFill>
          <a:ln w="7620">
            <a:solidFill>
              <a:srgbClr val="2B6A86"/>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5263872" y="2638544"/>
            <a:ext cx="291108" cy="291108"/>
          </a:xfrm>
          <a:prstGeom prst="rect">
            <a:avLst/>
          </a:prstGeom>
        </p:spPr>
      </p:pic>
      <p:sp>
        <p:nvSpPr>
          <p:cNvPr id="10" name="Text 6"/>
          <p:cNvSpPr/>
          <p:nvPr/>
        </p:nvSpPr>
        <p:spPr>
          <a:xfrm>
            <a:off x="5263872" y="3013710"/>
            <a:ext cx="2752130" cy="272891"/>
          </a:xfrm>
          <a:prstGeom prst="rect">
            <a:avLst/>
          </a:prstGeom>
          <a:noFill/>
          <a:ln/>
        </p:spPr>
        <p:txBody>
          <a:bodyPr wrap="none" lIns="0" tIns="0" rIns="0" bIns="0" rtlCol="0" anchor="t"/>
          <a:lstStyle/>
          <a:p>
            <a:pPr marL="0" indent="0" algn="l">
              <a:lnSpc>
                <a:spcPts val="2100"/>
              </a:lnSpc>
              <a:buNone/>
            </a:pPr>
            <a:r>
              <a:rPr lang="en-US" sz="1700" b="1" dirty="0">
                <a:solidFill>
                  <a:srgbClr val="EBECEF"/>
                </a:solidFill>
                <a:latin typeface="Inter Bold" pitchFamily="34" charset="0"/>
                <a:ea typeface="Inter Bold" pitchFamily="34" charset="-122"/>
                <a:cs typeface="Inter Bold" pitchFamily="34" charset="-120"/>
              </a:rPr>
              <a:t>Data-Driven Management</a:t>
            </a:r>
            <a:endParaRPr lang="en-US" sz="1700" dirty="0"/>
          </a:p>
        </p:txBody>
      </p:sp>
      <p:sp>
        <p:nvSpPr>
          <p:cNvPr id="11" name="Text 7"/>
          <p:cNvSpPr/>
          <p:nvPr/>
        </p:nvSpPr>
        <p:spPr>
          <a:xfrm>
            <a:off x="5263872" y="3331369"/>
            <a:ext cx="4102656" cy="1409700"/>
          </a:xfrm>
          <a:prstGeom prst="rect">
            <a:avLst/>
          </a:prstGeom>
          <a:noFill/>
          <a:ln/>
        </p:spPr>
        <p:txBody>
          <a:bodyPr wrap="square" lIns="0" tIns="0" rIns="0" bIns="0" rtlCol="0" anchor="t"/>
          <a:lstStyle/>
          <a:p>
            <a:pPr marL="0" indent="0" algn="l">
              <a:lnSpc>
                <a:spcPts val="1350"/>
              </a:lnSpc>
              <a:buNone/>
            </a:pPr>
            <a:r>
              <a:rPr lang="en-US" sz="1100" dirty="0">
                <a:solidFill>
                  <a:srgbClr val="EBECEF"/>
                </a:solidFill>
                <a:latin typeface="Inter" pitchFamily="34" charset="0"/>
                <a:ea typeface="Inter" pitchFamily="34" charset="-122"/>
                <a:cs typeface="Inter" pitchFamily="34" charset="-120"/>
              </a:rPr>
              <a:t>By pooling analytical resources and methodologies, member agencies can leverage collective intelligence to optimize traffic flow, enhance safety outcomes, and improve overall mobility system performance across multiple jurisdictions. The network establishes standardized metrics and evaluation frameworks that enable meaningful comparisons and identification of high-performing strategies.</a:t>
            </a:r>
            <a:endParaRPr lang="en-US" sz="1100" dirty="0"/>
          </a:p>
        </p:txBody>
      </p:sp>
      <p:sp>
        <p:nvSpPr>
          <p:cNvPr id="12" name="Text 8"/>
          <p:cNvSpPr/>
          <p:nvPr/>
        </p:nvSpPr>
        <p:spPr>
          <a:xfrm>
            <a:off x="5263872" y="4785836"/>
            <a:ext cx="4102656" cy="1409700"/>
          </a:xfrm>
          <a:prstGeom prst="rect">
            <a:avLst/>
          </a:prstGeom>
          <a:noFill/>
          <a:ln/>
        </p:spPr>
        <p:txBody>
          <a:bodyPr wrap="square" lIns="0" tIns="0" rIns="0" bIns="0" rtlCol="0" anchor="t"/>
          <a:lstStyle/>
          <a:p>
            <a:pPr marL="0" indent="0" algn="l">
              <a:lnSpc>
                <a:spcPts val="1350"/>
              </a:lnSpc>
              <a:buNone/>
            </a:pPr>
            <a:r>
              <a:rPr lang="en-US" sz="1100" dirty="0">
                <a:solidFill>
                  <a:srgbClr val="EBECEF"/>
                </a:solidFill>
                <a:latin typeface="Inter" pitchFamily="34" charset="0"/>
                <a:ea typeface="Inter" pitchFamily="34" charset="-122"/>
                <a:cs typeface="Inter" pitchFamily="34" charset="-120"/>
              </a:rPr>
              <a:t>Member agencies benefit from shared analytical tools, benchmark datasets, and collaborative research initiatives that would be cost-prohibitive for individual organizations to develop independently. This pooled approach to data analysis enables smaller agencies to access sophisticated analytical capabilities while helping larger agencies validate their findings against broader datasets and diverse operational contexts.</a:t>
            </a:r>
            <a:endParaRPr lang="en-US" sz="1100" dirty="0"/>
          </a:p>
        </p:txBody>
      </p:sp>
      <p:sp>
        <p:nvSpPr>
          <p:cNvPr id="13" name="Shape 9"/>
          <p:cNvSpPr/>
          <p:nvPr/>
        </p:nvSpPr>
        <p:spPr>
          <a:xfrm>
            <a:off x="9594413" y="2485430"/>
            <a:ext cx="4408884" cy="3863221"/>
          </a:xfrm>
          <a:prstGeom prst="roundRect">
            <a:avLst>
              <a:gd name="adj" fmla="val 1583"/>
            </a:avLst>
          </a:prstGeom>
          <a:solidFill>
            <a:srgbClr val="12516D"/>
          </a:solidFill>
          <a:ln w="7620">
            <a:solidFill>
              <a:srgbClr val="2B6A86"/>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9747528" y="2638544"/>
            <a:ext cx="291108" cy="291108"/>
          </a:xfrm>
          <a:prstGeom prst="rect">
            <a:avLst/>
          </a:prstGeom>
        </p:spPr>
      </p:pic>
      <p:sp>
        <p:nvSpPr>
          <p:cNvPr id="15" name="Text 10"/>
          <p:cNvSpPr/>
          <p:nvPr/>
        </p:nvSpPr>
        <p:spPr>
          <a:xfrm>
            <a:off x="9747528" y="3013710"/>
            <a:ext cx="2600563" cy="272891"/>
          </a:xfrm>
          <a:prstGeom prst="rect">
            <a:avLst/>
          </a:prstGeom>
          <a:noFill/>
          <a:ln/>
        </p:spPr>
        <p:txBody>
          <a:bodyPr wrap="none" lIns="0" tIns="0" rIns="0" bIns="0" rtlCol="0" anchor="t"/>
          <a:lstStyle/>
          <a:p>
            <a:pPr marL="0" indent="0" algn="l">
              <a:lnSpc>
                <a:spcPts val="2100"/>
              </a:lnSpc>
              <a:buNone/>
            </a:pPr>
            <a:r>
              <a:rPr lang="en-US" sz="1700" b="1" dirty="0">
                <a:solidFill>
                  <a:srgbClr val="EBECEF"/>
                </a:solidFill>
                <a:latin typeface="Inter Bold" pitchFamily="34" charset="0"/>
                <a:ea typeface="Inter Bold" pitchFamily="34" charset="-122"/>
                <a:cs typeface="Inter Bold" pitchFamily="34" charset="-120"/>
              </a:rPr>
              <a:t>Collaborative Innovation</a:t>
            </a:r>
            <a:endParaRPr lang="en-US" sz="1700" dirty="0"/>
          </a:p>
        </p:txBody>
      </p:sp>
      <p:sp>
        <p:nvSpPr>
          <p:cNvPr id="16" name="Text 11"/>
          <p:cNvSpPr/>
          <p:nvPr/>
        </p:nvSpPr>
        <p:spPr>
          <a:xfrm>
            <a:off x="9747528" y="3331369"/>
            <a:ext cx="4102656" cy="1409700"/>
          </a:xfrm>
          <a:prstGeom prst="rect">
            <a:avLst/>
          </a:prstGeom>
          <a:noFill/>
          <a:ln/>
        </p:spPr>
        <p:txBody>
          <a:bodyPr wrap="square" lIns="0" tIns="0" rIns="0" bIns="0" rtlCol="0" anchor="t"/>
          <a:lstStyle/>
          <a:p>
            <a:pPr marL="0" indent="0" algn="l">
              <a:lnSpc>
                <a:spcPts val="1350"/>
              </a:lnSpc>
              <a:buNone/>
            </a:pPr>
            <a:r>
              <a:rPr lang="en-US" sz="1100" dirty="0">
                <a:solidFill>
                  <a:srgbClr val="EBECEF"/>
                </a:solidFill>
                <a:latin typeface="Inter" pitchFamily="34" charset="0"/>
                <a:ea typeface="Inter" pitchFamily="34" charset="-122"/>
                <a:cs typeface="Inter" pitchFamily="34" charset="-120"/>
              </a:rPr>
              <a:t>Through structured interaction between experienced practitioners and technology pioneers, the network creates a fertile environment for developing next-generation enforcement approaches that balance operational effectiveness with public acceptance and equity considerations. Innovation emerges from the intersection of practical field experience and cutting-edge technological capabilities.</a:t>
            </a:r>
            <a:endParaRPr lang="en-US" sz="1100" dirty="0"/>
          </a:p>
        </p:txBody>
      </p:sp>
      <p:sp>
        <p:nvSpPr>
          <p:cNvPr id="17" name="Text 12"/>
          <p:cNvSpPr/>
          <p:nvPr/>
        </p:nvSpPr>
        <p:spPr>
          <a:xfrm>
            <a:off x="9747528" y="4785836"/>
            <a:ext cx="4102656" cy="1409700"/>
          </a:xfrm>
          <a:prstGeom prst="rect">
            <a:avLst/>
          </a:prstGeom>
          <a:noFill/>
          <a:ln/>
        </p:spPr>
        <p:txBody>
          <a:bodyPr wrap="square" lIns="0" tIns="0" rIns="0" bIns="0" rtlCol="0" anchor="t"/>
          <a:lstStyle/>
          <a:p>
            <a:pPr marL="0" indent="0" algn="l">
              <a:lnSpc>
                <a:spcPts val="1350"/>
              </a:lnSpc>
              <a:buNone/>
            </a:pPr>
            <a:r>
              <a:rPr lang="en-US" sz="1100" dirty="0">
                <a:solidFill>
                  <a:srgbClr val="EBECEF"/>
                </a:solidFill>
                <a:latin typeface="Inter" pitchFamily="34" charset="0"/>
                <a:ea typeface="Inter" pitchFamily="34" charset="-122"/>
                <a:cs typeface="Inter" pitchFamily="34" charset="-120"/>
              </a:rPr>
              <a:t>The collaborative model accelerates the evolution of enforcement strategies by enabling rapid prototyping, peer review, and field validation of new approaches. Member agencies can jointly influence technology development roadmaps, ensuring vendor solutions address real operational needs rather than theoretical capabilities. This collective voice strengthens the entire field's ability to advance smart mobility objectives.</a:t>
            </a:r>
            <a:endParaRPr lang="en-US" sz="1100" dirty="0"/>
          </a:p>
        </p:txBody>
      </p:sp>
      <p:pic>
        <p:nvPicPr>
          <p:cNvPr id="18" name="Image 3" descr="preencoded.png"/>
          <p:cNvPicPr>
            <a:picLocks noChangeAspect="1"/>
          </p:cNvPicPr>
          <p:nvPr/>
        </p:nvPicPr>
        <p:blipFill>
          <a:blip r:embed="rId6"/>
          <a:stretch>
            <a:fillRect/>
          </a:stretch>
        </p:blipFill>
        <p:spPr>
          <a:xfrm>
            <a:off x="13828038" y="223957"/>
            <a:ext cx="578406" cy="783908"/>
          </a:xfrm>
          <a:prstGeom prst="rect">
            <a:avLst/>
          </a:prstGeom>
        </p:spPr>
      </p:pic>
      <p:sp>
        <p:nvSpPr>
          <p:cNvPr id="19" name="Text 13"/>
          <p:cNvSpPr/>
          <p:nvPr/>
        </p:nvSpPr>
        <p:spPr>
          <a:xfrm>
            <a:off x="13557409" y="7518678"/>
            <a:ext cx="849035" cy="189786"/>
          </a:xfrm>
          <a:prstGeom prst="rect">
            <a:avLst/>
          </a:prstGeom>
          <a:noFill/>
          <a:ln/>
        </p:spPr>
        <p:txBody>
          <a:bodyPr wrap="none" lIns="0" tIns="0" rIns="0" bIns="0" rtlCol="0" anchor="t"/>
          <a:lstStyle/>
          <a:p>
            <a:pPr marL="0" indent="0" algn="r">
              <a:lnSpc>
                <a:spcPts val="1450"/>
              </a:lnSpc>
              <a:buNone/>
            </a:pPr>
            <a:r>
              <a:rPr lang="en-US" sz="1200" dirty="0">
                <a:solidFill>
                  <a:srgbClr val="EBECEF"/>
                </a:solidFill>
                <a:latin typeface="Inter" pitchFamily="34" charset="0"/>
                <a:ea typeface="Inter" pitchFamily="34" charset="-122"/>
                <a:cs typeface="Inter" pitchFamily="34" charset="-120"/>
              </a:rPr>
              <a:t>4</a:t>
            </a:r>
            <a:endParaRPr lang="en-US"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sp>
        <p:nvSpPr>
          <p:cNvPr id="2" name="Text 0"/>
          <p:cNvSpPr/>
          <p:nvPr/>
        </p:nvSpPr>
        <p:spPr>
          <a:xfrm>
            <a:off x="396835" y="2492693"/>
            <a:ext cx="6705124"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Liability and Enforcement Mechanisms</a:t>
            </a:r>
            <a:endParaRPr lang="en-US" sz="2750" dirty="0"/>
          </a:p>
        </p:txBody>
      </p:sp>
      <p:sp>
        <p:nvSpPr>
          <p:cNvPr id="3" name="Text 1"/>
          <p:cNvSpPr/>
          <p:nvPr/>
        </p:nvSpPr>
        <p:spPr>
          <a:xfrm>
            <a:off x="396835" y="3077408"/>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Legal frameworks must clearly establish who bears responsibility for violations and how enforcement authority is exercised, with significant variation across jurisdictions in their approaches.</a:t>
            </a:r>
            <a:endParaRPr lang="en-US" sz="1100" dirty="0"/>
          </a:p>
        </p:txBody>
      </p:sp>
      <p:sp>
        <p:nvSpPr>
          <p:cNvPr id="4" name="Text 2"/>
          <p:cNvSpPr/>
          <p:nvPr/>
        </p:nvSpPr>
        <p:spPr>
          <a:xfrm>
            <a:off x="396835" y="3353872"/>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Liability Models:</a:t>
            </a:r>
            <a:endParaRPr lang="en-US" sz="1650" dirty="0"/>
          </a:p>
        </p:txBody>
      </p:sp>
      <p:sp>
        <p:nvSpPr>
          <p:cNvPr id="5" name="Text 3"/>
          <p:cNvSpPr/>
          <p:nvPr/>
        </p:nvSpPr>
        <p:spPr>
          <a:xfrm>
            <a:off x="396835" y="3725942"/>
            <a:ext cx="13836729" cy="850605"/>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Owner Liability: Vehicle owner is responsible regardless of who was driving (most common approach)</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Driver Liability: Requires identification of actual driver, creating evidentiary challenges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Hybrid Approaches: Owner liable unless they identify the actual driver</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Corporate/Fleet Liability: Special provisions for commercially owned vehicles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Rental Vehicle Provisions: Procedures for transferring liability from rental companies to renters</a:t>
            </a:r>
            <a:endParaRPr lang="en-US" sz="1100" dirty="0"/>
          </a:p>
        </p:txBody>
      </p:sp>
      <p:sp>
        <p:nvSpPr>
          <p:cNvPr id="6" name="Text 4"/>
          <p:cNvSpPr/>
          <p:nvPr/>
        </p:nvSpPr>
        <p:spPr>
          <a:xfrm>
            <a:off x="396835" y="4727042"/>
            <a:ext cx="2444353"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Enforcement Authority:</a:t>
            </a:r>
            <a:endParaRPr lang="en-US" sz="1650" dirty="0"/>
          </a:p>
        </p:txBody>
      </p:sp>
      <p:sp>
        <p:nvSpPr>
          <p:cNvPr id="7" name="Text 5"/>
          <p:cNvSpPr/>
          <p:nvPr/>
        </p:nvSpPr>
        <p:spPr>
          <a:xfrm>
            <a:off x="396835" y="5063632"/>
            <a:ext cx="6745486" cy="51042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Determining whether violations are civil infractions or criminal offenses, establishing which agencies have adjudication authority, defining the role of courts versus administrative tribunals, and creating procedures for collection and enforcement of unpaid fines.</a:t>
            </a:r>
            <a:endParaRPr lang="en-US" sz="1100" dirty="0"/>
          </a:p>
        </p:txBody>
      </p:sp>
      <p:sp>
        <p:nvSpPr>
          <p:cNvPr id="8" name="Text 6"/>
          <p:cNvSpPr/>
          <p:nvPr/>
        </p:nvSpPr>
        <p:spPr>
          <a:xfrm>
            <a:off x="7495699" y="4727042"/>
            <a:ext cx="2370415"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Evidentiary Standards:</a:t>
            </a:r>
            <a:endParaRPr lang="en-US" sz="1650" dirty="0"/>
          </a:p>
        </p:txBody>
      </p:sp>
      <p:sp>
        <p:nvSpPr>
          <p:cNvPr id="9" name="Text 7"/>
          <p:cNvSpPr/>
          <p:nvPr/>
        </p:nvSpPr>
        <p:spPr>
          <a:xfrm>
            <a:off x="7495699" y="5063632"/>
            <a:ext cx="6745486" cy="51042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Establishing what evidence is required to prove violations, determining admissibility of automated system data, creating presumptions and burden-shifting mechanisms, and defining requirements for system certification and calibration records.</a:t>
            </a:r>
            <a:endParaRPr lang="en-US" sz="1100" dirty="0"/>
          </a:p>
        </p:txBody>
      </p:sp>
      <p:pic>
        <p:nvPicPr>
          <p:cNvPr id="10"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11" name="Text 8"/>
          <p:cNvSpPr/>
          <p:nvPr/>
        </p:nvSpPr>
        <p:spPr>
          <a:xfrm>
            <a:off x="14078783" y="7681102"/>
            <a:ext cx="409932"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41</a:t>
            </a:r>
            <a:endParaRPr lang="en-US" sz="75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sp>
        <p:nvSpPr>
          <p:cNvPr id="2" name="Text 0"/>
          <p:cNvSpPr/>
          <p:nvPr/>
        </p:nvSpPr>
        <p:spPr>
          <a:xfrm>
            <a:off x="396835" y="2512100"/>
            <a:ext cx="7834432"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Procurement and Contracting Considerations</a:t>
            </a:r>
            <a:endParaRPr lang="en-US" sz="2750" dirty="0"/>
          </a:p>
        </p:txBody>
      </p:sp>
      <p:sp>
        <p:nvSpPr>
          <p:cNvPr id="3" name="Text 1"/>
          <p:cNvSpPr/>
          <p:nvPr/>
        </p:nvSpPr>
        <p:spPr>
          <a:xfrm>
            <a:off x="396835" y="3096816"/>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The legal framework for vendor relationships significantly impacts program operations, with important considerations around contract structure, performance requirements, and risk allocation.</a:t>
            </a:r>
            <a:endParaRPr lang="en-US" sz="1100" dirty="0"/>
          </a:p>
        </p:txBody>
      </p:sp>
      <p:sp>
        <p:nvSpPr>
          <p:cNvPr id="4" name="Text 2"/>
          <p:cNvSpPr/>
          <p:nvPr/>
        </p:nvSpPr>
        <p:spPr>
          <a:xfrm>
            <a:off x="396835" y="3417451"/>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Contract Models:</a:t>
            </a:r>
            <a:endParaRPr lang="en-US" sz="1650" dirty="0"/>
          </a:p>
        </p:txBody>
      </p:sp>
      <p:sp>
        <p:nvSpPr>
          <p:cNvPr id="5" name="Text 3"/>
          <p:cNvSpPr/>
          <p:nvPr/>
        </p:nvSpPr>
        <p:spPr>
          <a:xfrm>
            <a:off x="396835" y="3754041"/>
            <a:ext cx="6745486" cy="1020726"/>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Equipment Purchase: Agency owns equipment and manages operations directly</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Lease Arrangements: Long-term equipment rental with agency-managed operations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Full-Service Contracts: Vendor provides equipment and operational services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Performance-Based Agreements: Compensation tied to system uptime or other metrics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Revenue-Sharing Models: Vendor compensation based on citation revenue (increasingly restricted or prohibited)</a:t>
            </a:r>
            <a:endParaRPr lang="en-US" sz="1100" dirty="0"/>
          </a:p>
        </p:txBody>
      </p:sp>
      <p:sp>
        <p:nvSpPr>
          <p:cNvPr id="6" name="Text 4"/>
          <p:cNvSpPr/>
          <p:nvPr/>
        </p:nvSpPr>
        <p:spPr>
          <a:xfrm>
            <a:off x="7495699" y="3417451"/>
            <a:ext cx="2126933"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Legal Requirements:</a:t>
            </a:r>
            <a:endParaRPr lang="en-US" sz="1650" dirty="0"/>
          </a:p>
        </p:txBody>
      </p:sp>
      <p:sp>
        <p:nvSpPr>
          <p:cNvPr id="7" name="Text 5"/>
          <p:cNvSpPr/>
          <p:nvPr/>
        </p:nvSpPr>
        <p:spPr>
          <a:xfrm>
            <a:off x="7495699" y="3754041"/>
            <a:ext cx="6745486" cy="850605"/>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Compliance with public procurement laws and competitive bidding requirements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Conflict of interest provisions and ethics rules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Data ownership and intellectual property rights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Liability allocation and indemnification provisions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Termination rights and transition assistance</a:t>
            </a:r>
            <a:endParaRPr lang="en-US" sz="1100" dirty="0"/>
          </a:p>
        </p:txBody>
      </p:sp>
      <p:sp>
        <p:nvSpPr>
          <p:cNvPr id="8" name="Text 6"/>
          <p:cNvSpPr/>
          <p:nvPr/>
        </p:nvSpPr>
        <p:spPr>
          <a:xfrm>
            <a:off x="396835" y="4806699"/>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Best Practices:</a:t>
            </a:r>
            <a:endParaRPr lang="en-US" sz="1650" dirty="0"/>
          </a:p>
        </p:txBody>
      </p:sp>
      <p:sp>
        <p:nvSpPr>
          <p:cNvPr id="9" name="Text 7"/>
          <p:cNvSpPr/>
          <p:nvPr/>
        </p:nvSpPr>
        <p:spPr>
          <a:xfrm>
            <a:off x="396835" y="5178769"/>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The network will develop model procurement documents, identify problematic contract provisions to avoid, establish performance metrics and accountability mechanisms, and create guidance on vendor selection criteria that prioritize safety outcomes over revenue generation.</a:t>
            </a:r>
            <a:endParaRPr lang="en-US" sz="1100" dirty="0"/>
          </a:p>
        </p:txBody>
      </p:sp>
      <p:pic>
        <p:nvPicPr>
          <p:cNvPr id="10"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11" name="Text 8"/>
          <p:cNvSpPr/>
          <p:nvPr/>
        </p:nvSpPr>
        <p:spPr>
          <a:xfrm>
            <a:off x="14056638" y="7581926"/>
            <a:ext cx="432078"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42</a:t>
            </a:r>
            <a:endParaRPr lang="en-US" sz="75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sp>
        <p:nvSpPr>
          <p:cNvPr id="2" name="Text 0"/>
          <p:cNvSpPr/>
          <p:nvPr/>
        </p:nvSpPr>
        <p:spPr>
          <a:xfrm>
            <a:off x="396835" y="2045256"/>
            <a:ext cx="6644045"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Emerging Legal Issues and Challenges</a:t>
            </a:r>
            <a:endParaRPr lang="en-US" sz="2750" dirty="0"/>
          </a:p>
        </p:txBody>
      </p:sp>
      <p:sp>
        <p:nvSpPr>
          <p:cNvPr id="3" name="Text 1"/>
          <p:cNvSpPr/>
          <p:nvPr/>
        </p:nvSpPr>
        <p:spPr>
          <a:xfrm>
            <a:off x="396835" y="2629972"/>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As automated enforcement technology evolves and expands, new legal questions emerge that require thoughtful analysis and policy development to ensure programs remain legally sound and publicly acceptable.</a:t>
            </a:r>
            <a:endParaRPr lang="en-US" sz="1100" dirty="0"/>
          </a:p>
        </p:txBody>
      </p:sp>
      <p:sp>
        <p:nvSpPr>
          <p:cNvPr id="4" name="Text 2"/>
          <p:cNvSpPr/>
          <p:nvPr/>
        </p:nvSpPr>
        <p:spPr>
          <a:xfrm>
            <a:off x="396835" y="3120747"/>
            <a:ext cx="2314337"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Technology Evolution:</a:t>
            </a:r>
            <a:endParaRPr lang="en-US" sz="1650" dirty="0"/>
          </a:p>
        </p:txBody>
      </p:sp>
      <p:sp>
        <p:nvSpPr>
          <p:cNvPr id="5" name="Text 3"/>
          <p:cNvSpPr/>
          <p:nvPr/>
        </p:nvSpPr>
        <p:spPr>
          <a:xfrm>
            <a:off x="396835" y="3457337"/>
            <a:ext cx="6745486" cy="1360969"/>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Artificial Intelligence and Machine Learning: Legal implications of AI-based decision-making in enforcement</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Facial Recognition: Privacy and civil liberties concerns if systems identify drivers beyond license plates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Connected Vehicle Integration: Legal framework for enforcement using vehicle-to-infrastructure communication</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Expanded Violation Types: Authority to enforce additional violations like distracted driving or seatbelt use</a:t>
            </a:r>
            <a:endParaRPr lang="en-US" sz="1100" dirty="0"/>
          </a:p>
        </p:txBody>
      </p:sp>
      <p:sp>
        <p:nvSpPr>
          <p:cNvPr id="6" name="Text 4"/>
          <p:cNvSpPr/>
          <p:nvPr/>
        </p:nvSpPr>
        <p:spPr>
          <a:xfrm>
            <a:off x="7495699" y="3120747"/>
            <a:ext cx="2724388"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Jurisdictional Complexity:</a:t>
            </a:r>
            <a:endParaRPr lang="en-US" sz="1650" dirty="0"/>
          </a:p>
        </p:txBody>
      </p:sp>
      <p:sp>
        <p:nvSpPr>
          <p:cNvPr id="7" name="Text 5"/>
          <p:cNvSpPr/>
          <p:nvPr/>
        </p:nvSpPr>
        <p:spPr>
          <a:xfrm>
            <a:off x="7495699" y="3457337"/>
            <a:ext cx="6745486" cy="51042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Interstate enforcement and reciprocity agreements, tribal sovereignty and enforcement on tribal lands, federal preemption issues for interstate highways, and coordination across multiple overlapping jurisdictions.</a:t>
            </a:r>
            <a:endParaRPr lang="en-US" sz="1100" dirty="0"/>
          </a:p>
        </p:txBody>
      </p:sp>
      <p:sp>
        <p:nvSpPr>
          <p:cNvPr id="8" name="Text 6"/>
          <p:cNvSpPr/>
          <p:nvPr/>
        </p:nvSpPr>
        <p:spPr>
          <a:xfrm>
            <a:off x="396835" y="4993565"/>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Litigation Trends:</a:t>
            </a:r>
            <a:endParaRPr lang="en-US" sz="1650" dirty="0"/>
          </a:p>
        </p:txBody>
      </p:sp>
      <p:sp>
        <p:nvSpPr>
          <p:cNvPr id="9" name="Text 7"/>
          <p:cNvSpPr/>
          <p:nvPr/>
        </p:nvSpPr>
        <p:spPr>
          <a:xfrm>
            <a:off x="396835" y="5330155"/>
            <a:ext cx="6745486" cy="680484"/>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Monitoring class action challenges and their outcomes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Tracking constitutional challenges and appellate decisions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Analyzing vendor liability cases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Understanding public records litigation related to program transparency</a:t>
            </a:r>
            <a:endParaRPr lang="en-US" sz="1100" dirty="0"/>
          </a:p>
        </p:txBody>
      </p:sp>
      <p:sp>
        <p:nvSpPr>
          <p:cNvPr id="10" name="Text 8"/>
          <p:cNvSpPr/>
          <p:nvPr/>
        </p:nvSpPr>
        <p:spPr>
          <a:xfrm>
            <a:off x="7495699" y="4993565"/>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Network Role:</a:t>
            </a:r>
            <a:endParaRPr lang="en-US" sz="1650" dirty="0"/>
          </a:p>
        </p:txBody>
      </p:sp>
      <p:sp>
        <p:nvSpPr>
          <p:cNvPr id="11" name="Text 9"/>
          <p:cNvSpPr/>
          <p:nvPr/>
        </p:nvSpPr>
        <p:spPr>
          <a:xfrm>
            <a:off x="7495699" y="5330155"/>
            <a:ext cx="6745486" cy="680484"/>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Providing early warning of emerging legal issues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Facilitating information sharing about litigation outcomes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Connecting agencies with legal expertise</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Developing proactive policy responses to anticipated challenges</a:t>
            </a:r>
            <a:endParaRPr lang="en-US" sz="1100" dirty="0"/>
          </a:p>
        </p:txBody>
      </p:sp>
      <p:pic>
        <p:nvPicPr>
          <p:cNvPr id="12"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13" name="Text 10"/>
          <p:cNvSpPr/>
          <p:nvPr/>
        </p:nvSpPr>
        <p:spPr>
          <a:xfrm>
            <a:off x="14055923" y="7557065"/>
            <a:ext cx="432792"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43</a:t>
            </a:r>
            <a:endParaRPr lang="en-US" sz="75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4">
    <p:spTree>
      <p:nvGrpSpPr>
        <p:cNvPr id="1" name=""/>
        <p:cNvGrpSpPr/>
        <p:nvPr/>
      </p:nvGrpSpPr>
      <p:grpSpPr>
        <a:xfrm>
          <a:off x="0" y="0"/>
          <a:ext cx="0" cy="0"/>
          <a:chOff x="0" y="0"/>
          <a:chExt cx="0" cy="0"/>
        </a:xfrm>
      </p:grpSpPr>
      <p:sp>
        <p:nvSpPr>
          <p:cNvPr id="2" name="Text 0"/>
          <p:cNvSpPr/>
          <p:nvPr/>
        </p:nvSpPr>
        <p:spPr>
          <a:xfrm>
            <a:off x="504587" y="2323505"/>
            <a:ext cx="3932396" cy="366117"/>
          </a:xfrm>
          <a:prstGeom prst="rect">
            <a:avLst/>
          </a:prstGeom>
          <a:noFill/>
          <a:ln/>
        </p:spPr>
        <p:txBody>
          <a:bodyPr wrap="none" lIns="0" tIns="0" rIns="0" bIns="0" rtlCol="0" anchor="t"/>
          <a:lstStyle/>
          <a:p>
            <a:pPr marL="0" indent="0" algn="l">
              <a:lnSpc>
                <a:spcPts val="2850"/>
              </a:lnSpc>
              <a:buNone/>
            </a:pPr>
            <a:r>
              <a:rPr lang="en-US" sz="2300" b="1" dirty="0">
                <a:solidFill>
                  <a:srgbClr val="FFFFFF"/>
                </a:solidFill>
                <a:latin typeface="Inter Bold" pitchFamily="34" charset="0"/>
                <a:ea typeface="Inter Bold" pitchFamily="34" charset="-122"/>
                <a:cs typeface="Inter Bold" pitchFamily="34" charset="-120"/>
              </a:rPr>
              <a:t>Key Legal and Policy Issues</a:t>
            </a:r>
            <a:endParaRPr lang="en-US" sz="2300" dirty="0"/>
          </a:p>
        </p:txBody>
      </p:sp>
      <p:sp>
        <p:nvSpPr>
          <p:cNvPr id="3" name="Shape 1"/>
          <p:cNvSpPr/>
          <p:nvPr/>
        </p:nvSpPr>
        <p:spPr>
          <a:xfrm>
            <a:off x="504587" y="2786420"/>
            <a:ext cx="3368993" cy="1535668"/>
          </a:xfrm>
          <a:prstGeom prst="roundRect">
            <a:avLst>
              <a:gd name="adj" fmla="val 4764"/>
            </a:avLst>
          </a:prstGeom>
          <a:solidFill>
            <a:srgbClr val="1F1F26"/>
          </a:solidFill>
          <a:ln w="15240">
            <a:solidFill>
              <a:srgbClr val="2B6A86"/>
            </a:solidFill>
            <a:prstDash val="solid"/>
          </a:ln>
        </p:spPr>
        <p:txBody>
          <a:bodyPr/>
          <a:lstStyle/>
          <a:p>
            <a:endParaRPr lang="en-US"/>
          </a:p>
        </p:txBody>
      </p:sp>
      <p:sp>
        <p:nvSpPr>
          <p:cNvPr id="4" name="Shape 2"/>
          <p:cNvSpPr/>
          <p:nvPr/>
        </p:nvSpPr>
        <p:spPr>
          <a:xfrm>
            <a:off x="489347" y="2786420"/>
            <a:ext cx="60960" cy="1535668"/>
          </a:xfrm>
          <a:prstGeom prst="roundRect">
            <a:avLst>
              <a:gd name="adj" fmla="val 80715"/>
            </a:avLst>
          </a:prstGeom>
          <a:solidFill>
            <a:srgbClr val="1E84B3"/>
          </a:solidFill>
          <a:ln/>
        </p:spPr>
        <p:txBody>
          <a:bodyPr/>
          <a:lstStyle/>
          <a:p>
            <a:endParaRPr lang="en-US"/>
          </a:p>
        </p:txBody>
      </p:sp>
      <p:sp>
        <p:nvSpPr>
          <p:cNvPr id="5" name="Text 3"/>
          <p:cNvSpPr/>
          <p:nvPr/>
        </p:nvSpPr>
        <p:spPr>
          <a:xfrm>
            <a:off x="682585" y="2918698"/>
            <a:ext cx="1464350" cy="182999"/>
          </a:xfrm>
          <a:prstGeom prst="rect">
            <a:avLst/>
          </a:prstGeom>
          <a:noFill/>
          <a:ln/>
        </p:spPr>
        <p:txBody>
          <a:bodyPr wrap="none" lIns="0" tIns="0" rIns="0" bIns="0" rtlCol="0" anchor="t"/>
          <a:lstStyle/>
          <a:p>
            <a:pPr marL="0" indent="0" algn="l">
              <a:lnSpc>
                <a:spcPts val="1400"/>
              </a:lnSpc>
              <a:buNone/>
            </a:pPr>
            <a:r>
              <a:rPr lang="en-US" sz="1150" b="1" dirty="0">
                <a:solidFill>
                  <a:srgbClr val="EBECEF"/>
                </a:solidFill>
                <a:latin typeface="Inter Bold" pitchFamily="34" charset="0"/>
                <a:ea typeface="Inter Bold" pitchFamily="34" charset="-122"/>
                <a:cs typeface="Inter Bold" pitchFamily="34" charset="-120"/>
              </a:rPr>
              <a:t>Privacy Protection</a:t>
            </a:r>
            <a:endParaRPr lang="en-US" sz="1150" dirty="0"/>
          </a:p>
        </p:txBody>
      </p:sp>
      <p:sp>
        <p:nvSpPr>
          <p:cNvPr id="6" name="Text 4"/>
          <p:cNvSpPr/>
          <p:nvPr/>
        </p:nvSpPr>
        <p:spPr>
          <a:xfrm>
            <a:off x="682585" y="3130629"/>
            <a:ext cx="3058716" cy="1059180"/>
          </a:xfrm>
          <a:prstGeom prst="rect">
            <a:avLst/>
          </a:prstGeom>
          <a:noFill/>
          <a:ln/>
        </p:spPr>
        <p:txBody>
          <a:bodyPr wrap="square" lIns="0" tIns="0" rIns="0" bIns="0" rtlCol="0" anchor="t"/>
          <a:lstStyle/>
          <a:p>
            <a:pPr marL="0" indent="0" algn="l">
              <a:lnSpc>
                <a:spcPts val="1000"/>
              </a:lnSpc>
              <a:buNone/>
            </a:pPr>
            <a:r>
              <a:rPr lang="en-US" sz="900" dirty="0">
                <a:solidFill>
                  <a:srgbClr val="EBECEF"/>
                </a:solidFill>
                <a:latin typeface="Inter" pitchFamily="34" charset="0"/>
                <a:ea typeface="Inter" pitchFamily="34" charset="-122"/>
                <a:cs typeface="Inter" pitchFamily="34" charset="-120"/>
              </a:rPr>
              <a:t>Balancing enforcement effectiveness with privacy rights requires careful attention to data collection limitations, image retention policies, and access controls. Best practices include capturing only minimum necessary information, implementing strict retention schedules, and establishing clear protocols governing data access and use beyond enforcement purposes.</a:t>
            </a:r>
            <a:endParaRPr lang="en-US" sz="900" dirty="0"/>
          </a:p>
        </p:txBody>
      </p:sp>
      <p:sp>
        <p:nvSpPr>
          <p:cNvPr id="7" name="Shape 5"/>
          <p:cNvSpPr/>
          <p:nvPr/>
        </p:nvSpPr>
        <p:spPr>
          <a:xfrm>
            <a:off x="3921919" y="2786420"/>
            <a:ext cx="3369112" cy="1535668"/>
          </a:xfrm>
          <a:prstGeom prst="roundRect">
            <a:avLst>
              <a:gd name="adj" fmla="val 4764"/>
            </a:avLst>
          </a:prstGeom>
          <a:solidFill>
            <a:srgbClr val="1F1F26"/>
          </a:solidFill>
          <a:ln w="15240">
            <a:solidFill>
              <a:srgbClr val="2B6A86"/>
            </a:solidFill>
            <a:prstDash val="solid"/>
          </a:ln>
        </p:spPr>
        <p:txBody>
          <a:bodyPr/>
          <a:lstStyle/>
          <a:p>
            <a:endParaRPr lang="en-US"/>
          </a:p>
        </p:txBody>
      </p:sp>
      <p:sp>
        <p:nvSpPr>
          <p:cNvPr id="8" name="Shape 6"/>
          <p:cNvSpPr/>
          <p:nvPr/>
        </p:nvSpPr>
        <p:spPr>
          <a:xfrm>
            <a:off x="3906679" y="2786420"/>
            <a:ext cx="60960" cy="1535668"/>
          </a:xfrm>
          <a:prstGeom prst="roundRect">
            <a:avLst>
              <a:gd name="adj" fmla="val 80715"/>
            </a:avLst>
          </a:prstGeom>
          <a:solidFill>
            <a:srgbClr val="1E84B3"/>
          </a:solidFill>
          <a:ln/>
        </p:spPr>
        <p:txBody>
          <a:bodyPr/>
          <a:lstStyle/>
          <a:p>
            <a:endParaRPr lang="en-US"/>
          </a:p>
        </p:txBody>
      </p:sp>
      <p:sp>
        <p:nvSpPr>
          <p:cNvPr id="9" name="Text 7"/>
          <p:cNvSpPr/>
          <p:nvPr/>
        </p:nvSpPr>
        <p:spPr>
          <a:xfrm>
            <a:off x="4099917" y="2918698"/>
            <a:ext cx="1464350" cy="182999"/>
          </a:xfrm>
          <a:prstGeom prst="rect">
            <a:avLst/>
          </a:prstGeom>
          <a:noFill/>
          <a:ln/>
        </p:spPr>
        <p:txBody>
          <a:bodyPr wrap="none" lIns="0" tIns="0" rIns="0" bIns="0" rtlCol="0" anchor="t"/>
          <a:lstStyle/>
          <a:p>
            <a:pPr marL="0" indent="0" algn="l">
              <a:lnSpc>
                <a:spcPts val="1400"/>
              </a:lnSpc>
              <a:buNone/>
            </a:pPr>
            <a:r>
              <a:rPr lang="en-US" sz="1150" b="1" dirty="0">
                <a:solidFill>
                  <a:srgbClr val="EBECEF"/>
                </a:solidFill>
                <a:latin typeface="Inter Bold" pitchFamily="34" charset="0"/>
                <a:ea typeface="Inter Bold" pitchFamily="34" charset="-122"/>
                <a:cs typeface="Inter Bold" pitchFamily="34" charset="-120"/>
              </a:rPr>
              <a:t>Liability Assignment</a:t>
            </a:r>
            <a:endParaRPr lang="en-US" sz="1150" dirty="0"/>
          </a:p>
        </p:txBody>
      </p:sp>
      <p:sp>
        <p:nvSpPr>
          <p:cNvPr id="10" name="Text 8"/>
          <p:cNvSpPr/>
          <p:nvPr/>
        </p:nvSpPr>
        <p:spPr>
          <a:xfrm>
            <a:off x="4099917" y="3130629"/>
            <a:ext cx="3058835" cy="926783"/>
          </a:xfrm>
          <a:prstGeom prst="rect">
            <a:avLst/>
          </a:prstGeom>
          <a:noFill/>
          <a:ln/>
        </p:spPr>
        <p:txBody>
          <a:bodyPr wrap="square" lIns="0" tIns="0" rIns="0" bIns="0" rtlCol="0" anchor="t"/>
          <a:lstStyle/>
          <a:p>
            <a:pPr marL="0" indent="0" algn="l">
              <a:lnSpc>
                <a:spcPts val="1000"/>
              </a:lnSpc>
              <a:buNone/>
            </a:pPr>
            <a:r>
              <a:rPr lang="en-US" sz="900" dirty="0">
                <a:solidFill>
                  <a:srgbClr val="EBECEF"/>
                </a:solidFill>
                <a:latin typeface="Inter" pitchFamily="34" charset="0"/>
                <a:ea typeface="Inter" pitchFamily="34" charset="-122"/>
                <a:cs typeface="Inter" pitchFamily="34" charset="-120"/>
              </a:rPr>
              <a:t>Most jurisdictions assign liability to registered vehicle owners rather than drivers, simplifying enforcement but raising concerns about fairness when owners weren't operating vehicles. Statutory provisions addressing owner liability, affidavit processes for identifying alternate drivers, and rental vehicle considerations require careful legal design.</a:t>
            </a:r>
            <a:endParaRPr lang="en-US" sz="900" dirty="0"/>
          </a:p>
        </p:txBody>
      </p:sp>
      <p:sp>
        <p:nvSpPr>
          <p:cNvPr id="11" name="Shape 9"/>
          <p:cNvSpPr/>
          <p:nvPr/>
        </p:nvSpPr>
        <p:spPr>
          <a:xfrm>
            <a:off x="7339370" y="2786420"/>
            <a:ext cx="3368993" cy="1535668"/>
          </a:xfrm>
          <a:prstGeom prst="roundRect">
            <a:avLst>
              <a:gd name="adj" fmla="val 4764"/>
            </a:avLst>
          </a:prstGeom>
          <a:solidFill>
            <a:srgbClr val="1F1F26"/>
          </a:solidFill>
          <a:ln w="15240">
            <a:solidFill>
              <a:srgbClr val="2B6A86"/>
            </a:solidFill>
            <a:prstDash val="solid"/>
          </a:ln>
        </p:spPr>
        <p:txBody>
          <a:bodyPr/>
          <a:lstStyle/>
          <a:p>
            <a:endParaRPr lang="en-US"/>
          </a:p>
        </p:txBody>
      </p:sp>
      <p:sp>
        <p:nvSpPr>
          <p:cNvPr id="12" name="Shape 10"/>
          <p:cNvSpPr/>
          <p:nvPr/>
        </p:nvSpPr>
        <p:spPr>
          <a:xfrm>
            <a:off x="7324130" y="2786420"/>
            <a:ext cx="60960" cy="1535668"/>
          </a:xfrm>
          <a:prstGeom prst="roundRect">
            <a:avLst>
              <a:gd name="adj" fmla="val 80715"/>
            </a:avLst>
          </a:prstGeom>
          <a:solidFill>
            <a:srgbClr val="1E84B3"/>
          </a:solidFill>
          <a:ln/>
        </p:spPr>
        <p:txBody>
          <a:bodyPr/>
          <a:lstStyle/>
          <a:p>
            <a:endParaRPr lang="en-US"/>
          </a:p>
        </p:txBody>
      </p:sp>
      <p:sp>
        <p:nvSpPr>
          <p:cNvPr id="13" name="Text 11"/>
          <p:cNvSpPr/>
          <p:nvPr/>
        </p:nvSpPr>
        <p:spPr>
          <a:xfrm>
            <a:off x="7517368" y="2918698"/>
            <a:ext cx="1464350" cy="182999"/>
          </a:xfrm>
          <a:prstGeom prst="rect">
            <a:avLst/>
          </a:prstGeom>
          <a:noFill/>
          <a:ln/>
        </p:spPr>
        <p:txBody>
          <a:bodyPr wrap="none" lIns="0" tIns="0" rIns="0" bIns="0" rtlCol="0" anchor="t"/>
          <a:lstStyle/>
          <a:p>
            <a:pPr marL="0" indent="0" algn="l">
              <a:lnSpc>
                <a:spcPts val="1400"/>
              </a:lnSpc>
              <a:buNone/>
            </a:pPr>
            <a:r>
              <a:rPr lang="en-US" sz="1150" b="1" dirty="0">
                <a:solidFill>
                  <a:srgbClr val="EBECEF"/>
                </a:solidFill>
                <a:latin typeface="Inter Bold" pitchFamily="34" charset="0"/>
                <a:ea typeface="Inter Bold" pitchFamily="34" charset="-122"/>
                <a:cs typeface="Inter Bold" pitchFamily="34" charset="-120"/>
              </a:rPr>
              <a:t>Vendor Contracts</a:t>
            </a:r>
            <a:endParaRPr lang="en-US" sz="1150" dirty="0"/>
          </a:p>
        </p:txBody>
      </p:sp>
      <p:sp>
        <p:nvSpPr>
          <p:cNvPr id="14" name="Text 12"/>
          <p:cNvSpPr/>
          <p:nvPr/>
        </p:nvSpPr>
        <p:spPr>
          <a:xfrm>
            <a:off x="7517368" y="3130629"/>
            <a:ext cx="3058716" cy="926783"/>
          </a:xfrm>
          <a:prstGeom prst="rect">
            <a:avLst/>
          </a:prstGeom>
          <a:noFill/>
          <a:ln/>
        </p:spPr>
        <p:txBody>
          <a:bodyPr wrap="square" lIns="0" tIns="0" rIns="0" bIns="0" rtlCol="0" anchor="t"/>
          <a:lstStyle/>
          <a:p>
            <a:pPr marL="0" indent="0" algn="l">
              <a:lnSpc>
                <a:spcPts val="1000"/>
              </a:lnSpc>
              <a:buNone/>
            </a:pPr>
            <a:r>
              <a:rPr lang="en-US" sz="900" dirty="0">
                <a:solidFill>
                  <a:srgbClr val="EBECEF"/>
                </a:solidFill>
                <a:latin typeface="Inter" pitchFamily="34" charset="0"/>
                <a:ea typeface="Inter" pitchFamily="34" charset="-122"/>
                <a:cs typeface="Inter" pitchFamily="34" charset="-120"/>
              </a:rPr>
              <a:t>Contractual arrangements with technology vendors must address performance standards, data ownership, revenue sharing prohibitions in many jurisdictions, and transition provisions. Understanding legal constraints on vendor compensation and establishing clear performance requirements protects agency interests and ensures program sustainability.</a:t>
            </a:r>
            <a:endParaRPr lang="en-US" sz="900" dirty="0"/>
          </a:p>
        </p:txBody>
      </p:sp>
      <p:sp>
        <p:nvSpPr>
          <p:cNvPr id="15" name="Shape 13"/>
          <p:cNvSpPr/>
          <p:nvPr/>
        </p:nvSpPr>
        <p:spPr>
          <a:xfrm>
            <a:off x="10756702" y="2786420"/>
            <a:ext cx="3369112" cy="1535668"/>
          </a:xfrm>
          <a:prstGeom prst="roundRect">
            <a:avLst>
              <a:gd name="adj" fmla="val 4764"/>
            </a:avLst>
          </a:prstGeom>
          <a:solidFill>
            <a:srgbClr val="1F1F26"/>
          </a:solidFill>
          <a:ln w="15240">
            <a:solidFill>
              <a:srgbClr val="2B6A86"/>
            </a:solidFill>
            <a:prstDash val="solid"/>
          </a:ln>
        </p:spPr>
        <p:txBody>
          <a:bodyPr/>
          <a:lstStyle/>
          <a:p>
            <a:endParaRPr lang="en-US"/>
          </a:p>
        </p:txBody>
      </p:sp>
      <p:sp>
        <p:nvSpPr>
          <p:cNvPr id="16" name="Shape 14"/>
          <p:cNvSpPr/>
          <p:nvPr/>
        </p:nvSpPr>
        <p:spPr>
          <a:xfrm>
            <a:off x="10741462" y="2786420"/>
            <a:ext cx="60960" cy="1535668"/>
          </a:xfrm>
          <a:prstGeom prst="roundRect">
            <a:avLst>
              <a:gd name="adj" fmla="val 80715"/>
            </a:avLst>
          </a:prstGeom>
          <a:solidFill>
            <a:srgbClr val="1E84B3"/>
          </a:solidFill>
          <a:ln/>
        </p:spPr>
        <p:txBody>
          <a:bodyPr/>
          <a:lstStyle/>
          <a:p>
            <a:endParaRPr lang="en-US"/>
          </a:p>
        </p:txBody>
      </p:sp>
      <p:sp>
        <p:nvSpPr>
          <p:cNvPr id="17" name="Text 15"/>
          <p:cNvSpPr/>
          <p:nvPr/>
        </p:nvSpPr>
        <p:spPr>
          <a:xfrm>
            <a:off x="10934700" y="2918698"/>
            <a:ext cx="1464350" cy="182999"/>
          </a:xfrm>
          <a:prstGeom prst="rect">
            <a:avLst/>
          </a:prstGeom>
          <a:noFill/>
          <a:ln/>
        </p:spPr>
        <p:txBody>
          <a:bodyPr wrap="none" lIns="0" tIns="0" rIns="0" bIns="0" rtlCol="0" anchor="t"/>
          <a:lstStyle/>
          <a:p>
            <a:pPr marL="0" indent="0" algn="l">
              <a:lnSpc>
                <a:spcPts val="1400"/>
              </a:lnSpc>
              <a:buNone/>
            </a:pPr>
            <a:r>
              <a:rPr lang="en-US" sz="1150" b="1" dirty="0">
                <a:solidFill>
                  <a:srgbClr val="EBECEF"/>
                </a:solidFill>
                <a:latin typeface="Inter Bold" pitchFamily="34" charset="0"/>
                <a:ea typeface="Inter Bold" pitchFamily="34" charset="-122"/>
                <a:cs typeface="Inter Bold" pitchFamily="34" charset="-120"/>
              </a:rPr>
              <a:t>Revenue Disposition</a:t>
            </a:r>
            <a:endParaRPr lang="en-US" sz="1150" dirty="0"/>
          </a:p>
        </p:txBody>
      </p:sp>
      <p:sp>
        <p:nvSpPr>
          <p:cNvPr id="18" name="Text 16"/>
          <p:cNvSpPr/>
          <p:nvPr/>
        </p:nvSpPr>
        <p:spPr>
          <a:xfrm>
            <a:off x="10934700" y="3130629"/>
            <a:ext cx="3058835" cy="794385"/>
          </a:xfrm>
          <a:prstGeom prst="rect">
            <a:avLst/>
          </a:prstGeom>
          <a:noFill/>
          <a:ln/>
        </p:spPr>
        <p:txBody>
          <a:bodyPr wrap="square" lIns="0" tIns="0" rIns="0" bIns="0" rtlCol="0" anchor="t"/>
          <a:lstStyle/>
          <a:p>
            <a:pPr marL="0" indent="0" algn="l">
              <a:lnSpc>
                <a:spcPts val="1000"/>
              </a:lnSpc>
              <a:buNone/>
            </a:pPr>
            <a:r>
              <a:rPr lang="en-US" sz="900" dirty="0">
                <a:solidFill>
                  <a:srgbClr val="EBECEF"/>
                </a:solidFill>
                <a:latin typeface="Inter" pitchFamily="34" charset="0"/>
                <a:ea typeface="Inter" pitchFamily="34" charset="-122"/>
                <a:cs typeface="Inter" pitchFamily="34" charset="-120"/>
              </a:rPr>
              <a:t>Many jurisdictions mandate specific uses for enforcement revenue, such as traffic safety improvements or prohibition on general fund deposits. Compliance with revenue disposition requirements and transparent reporting of fund usage supports public acceptance and legal sustainability of programs.</a:t>
            </a:r>
            <a:endParaRPr lang="en-US" sz="900" dirty="0"/>
          </a:p>
        </p:txBody>
      </p:sp>
      <p:sp>
        <p:nvSpPr>
          <p:cNvPr id="19" name="Shape 17"/>
          <p:cNvSpPr/>
          <p:nvPr/>
        </p:nvSpPr>
        <p:spPr>
          <a:xfrm>
            <a:off x="504587" y="4370427"/>
            <a:ext cx="3368993" cy="1535668"/>
          </a:xfrm>
          <a:prstGeom prst="roundRect">
            <a:avLst>
              <a:gd name="adj" fmla="val 4764"/>
            </a:avLst>
          </a:prstGeom>
          <a:solidFill>
            <a:srgbClr val="1F1F26"/>
          </a:solidFill>
          <a:ln w="15240">
            <a:solidFill>
              <a:srgbClr val="2B6A86"/>
            </a:solidFill>
            <a:prstDash val="solid"/>
          </a:ln>
        </p:spPr>
        <p:txBody>
          <a:bodyPr/>
          <a:lstStyle/>
          <a:p>
            <a:endParaRPr lang="en-US"/>
          </a:p>
        </p:txBody>
      </p:sp>
      <p:sp>
        <p:nvSpPr>
          <p:cNvPr id="20" name="Shape 18"/>
          <p:cNvSpPr/>
          <p:nvPr/>
        </p:nvSpPr>
        <p:spPr>
          <a:xfrm>
            <a:off x="489347" y="4370427"/>
            <a:ext cx="60960" cy="1535668"/>
          </a:xfrm>
          <a:prstGeom prst="roundRect">
            <a:avLst>
              <a:gd name="adj" fmla="val 80715"/>
            </a:avLst>
          </a:prstGeom>
          <a:solidFill>
            <a:srgbClr val="1E84B3"/>
          </a:solidFill>
          <a:ln/>
        </p:spPr>
        <p:txBody>
          <a:bodyPr/>
          <a:lstStyle/>
          <a:p>
            <a:endParaRPr lang="en-US"/>
          </a:p>
        </p:txBody>
      </p:sp>
      <p:sp>
        <p:nvSpPr>
          <p:cNvPr id="21" name="Text 19"/>
          <p:cNvSpPr/>
          <p:nvPr/>
        </p:nvSpPr>
        <p:spPr>
          <a:xfrm>
            <a:off x="682585" y="4502706"/>
            <a:ext cx="1816775" cy="182999"/>
          </a:xfrm>
          <a:prstGeom prst="rect">
            <a:avLst/>
          </a:prstGeom>
          <a:noFill/>
          <a:ln/>
        </p:spPr>
        <p:txBody>
          <a:bodyPr wrap="none" lIns="0" tIns="0" rIns="0" bIns="0" rtlCol="0" anchor="t"/>
          <a:lstStyle/>
          <a:p>
            <a:pPr marL="0" indent="0" algn="l">
              <a:lnSpc>
                <a:spcPts val="1400"/>
              </a:lnSpc>
              <a:buNone/>
            </a:pPr>
            <a:r>
              <a:rPr lang="en-US" sz="1150" b="1" dirty="0">
                <a:solidFill>
                  <a:srgbClr val="EBECEF"/>
                </a:solidFill>
                <a:latin typeface="Inter Bold" pitchFamily="34" charset="0"/>
                <a:ea typeface="Inter Bold" pitchFamily="34" charset="-122"/>
                <a:cs typeface="Inter Bold" pitchFamily="34" charset="-120"/>
              </a:rPr>
              <a:t>Interagency Coordination</a:t>
            </a:r>
            <a:endParaRPr lang="en-US" sz="1150" dirty="0"/>
          </a:p>
        </p:txBody>
      </p:sp>
      <p:sp>
        <p:nvSpPr>
          <p:cNvPr id="22" name="Text 20"/>
          <p:cNvSpPr/>
          <p:nvPr/>
        </p:nvSpPr>
        <p:spPr>
          <a:xfrm>
            <a:off x="682585" y="4714637"/>
            <a:ext cx="3058716" cy="926783"/>
          </a:xfrm>
          <a:prstGeom prst="rect">
            <a:avLst/>
          </a:prstGeom>
          <a:noFill/>
          <a:ln/>
        </p:spPr>
        <p:txBody>
          <a:bodyPr wrap="square" lIns="0" tIns="0" rIns="0" bIns="0" rtlCol="0" anchor="t"/>
          <a:lstStyle/>
          <a:p>
            <a:pPr marL="0" indent="0" algn="l">
              <a:lnSpc>
                <a:spcPts val="1000"/>
              </a:lnSpc>
              <a:buNone/>
            </a:pPr>
            <a:r>
              <a:rPr lang="en-US" sz="900" dirty="0">
                <a:solidFill>
                  <a:srgbClr val="EBECEF"/>
                </a:solidFill>
                <a:latin typeface="Inter" pitchFamily="34" charset="0"/>
                <a:ea typeface="Inter" pitchFamily="34" charset="-122"/>
                <a:cs typeface="Inter" pitchFamily="34" charset="-120"/>
              </a:rPr>
              <a:t>Programs involving multiple agencies—such as state-operated cameras on municipal streets—require clear memoranda of understanding addressing operational responsibilities, cost sharing, revenue distribution, and data access. Legal frameworks must accommodate these collaborative arrangements while maintaining accountability.</a:t>
            </a:r>
            <a:endParaRPr lang="en-US" sz="900" dirty="0"/>
          </a:p>
        </p:txBody>
      </p:sp>
      <p:sp>
        <p:nvSpPr>
          <p:cNvPr id="23" name="Shape 21"/>
          <p:cNvSpPr/>
          <p:nvPr/>
        </p:nvSpPr>
        <p:spPr>
          <a:xfrm>
            <a:off x="3921919" y="4370427"/>
            <a:ext cx="3369112" cy="1535668"/>
          </a:xfrm>
          <a:prstGeom prst="roundRect">
            <a:avLst>
              <a:gd name="adj" fmla="val 4764"/>
            </a:avLst>
          </a:prstGeom>
          <a:solidFill>
            <a:srgbClr val="1F1F26"/>
          </a:solidFill>
          <a:ln w="15240">
            <a:solidFill>
              <a:srgbClr val="2B6A86"/>
            </a:solidFill>
            <a:prstDash val="solid"/>
          </a:ln>
        </p:spPr>
        <p:txBody>
          <a:bodyPr/>
          <a:lstStyle/>
          <a:p>
            <a:endParaRPr lang="en-US"/>
          </a:p>
        </p:txBody>
      </p:sp>
      <p:sp>
        <p:nvSpPr>
          <p:cNvPr id="24" name="Shape 22"/>
          <p:cNvSpPr/>
          <p:nvPr/>
        </p:nvSpPr>
        <p:spPr>
          <a:xfrm>
            <a:off x="3906679" y="4370427"/>
            <a:ext cx="60960" cy="1535668"/>
          </a:xfrm>
          <a:prstGeom prst="roundRect">
            <a:avLst>
              <a:gd name="adj" fmla="val 80715"/>
            </a:avLst>
          </a:prstGeom>
          <a:solidFill>
            <a:srgbClr val="1E84B3"/>
          </a:solidFill>
          <a:ln/>
        </p:spPr>
        <p:txBody>
          <a:bodyPr/>
          <a:lstStyle/>
          <a:p>
            <a:endParaRPr lang="en-US"/>
          </a:p>
        </p:txBody>
      </p:sp>
      <p:sp>
        <p:nvSpPr>
          <p:cNvPr id="25" name="Text 23"/>
          <p:cNvSpPr/>
          <p:nvPr/>
        </p:nvSpPr>
        <p:spPr>
          <a:xfrm>
            <a:off x="4099917" y="4502706"/>
            <a:ext cx="1580198" cy="182999"/>
          </a:xfrm>
          <a:prstGeom prst="rect">
            <a:avLst/>
          </a:prstGeom>
          <a:noFill/>
          <a:ln/>
        </p:spPr>
        <p:txBody>
          <a:bodyPr wrap="none" lIns="0" tIns="0" rIns="0" bIns="0" rtlCol="0" anchor="t"/>
          <a:lstStyle/>
          <a:p>
            <a:pPr marL="0" indent="0" algn="l">
              <a:lnSpc>
                <a:spcPts val="1400"/>
              </a:lnSpc>
              <a:buNone/>
            </a:pPr>
            <a:r>
              <a:rPr lang="en-US" sz="1150" b="1" dirty="0">
                <a:solidFill>
                  <a:srgbClr val="EBECEF"/>
                </a:solidFill>
                <a:latin typeface="Inter Bold" pitchFamily="34" charset="0"/>
                <a:ea typeface="Inter Bold" pitchFamily="34" charset="-122"/>
                <a:cs typeface="Inter Bold" pitchFamily="34" charset="-120"/>
              </a:rPr>
              <a:t>Equity Considerations</a:t>
            </a:r>
            <a:endParaRPr lang="en-US" sz="1150" dirty="0"/>
          </a:p>
        </p:txBody>
      </p:sp>
      <p:sp>
        <p:nvSpPr>
          <p:cNvPr id="26" name="Text 24"/>
          <p:cNvSpPr/>
          <p:nvPr/>
        </p:nvSpPr>
        <p:spPr>
          <a:xfrm>
            <a:off x="4099917" y="4714637"/>
            <a:ext cx="3058835" cy="1059180"/>
          </a:xfrm>
          <a:prstGeom prst="rect">
            <a:avLst/>
          </a:prstGeom>
          <a:noFill/>
          <a:ln/>
        </p:spPr>
        <p:txBody>
          <a:bodyPr wrap="square" lIns="0" tIns="0" rIns="0" bIns="0" rtlCol="0" anchor="t"/>
          <a:lstStyle/>
          <a:p>
            <a:pPr marL="0" indent="0" algn="l">
              <a:lnSpc>
                <a:spcPts val="1000"/>
              </a:lnSpc>
              <a:buNone/>
            </a:pPr>
            <a:r>
              <a:rPr lang="en-US" sz="900" dirty="0">
                <a:solidFill>
                  <a:srgbClr val="EBECEF"/>
                </a:solidFill>
                <a:latin typeface="Inter" pitchFamily="34" charset="0"/>
                <a:ea typeface="Inter" pitchFamily="34" charset="-122"/>
                <a:cs typeface="Inter" pitchFamily="34" charset="-120"/>
              </a:rPr>
              <a:t>Emerging legal requirements and policy considerations demand attention to enforcement equity across demographic groups and neighborhoods. Documentation of site selection rationale, analysis of enforcement impact across communities, and mitigation strategies for disproportionate effects address growing concerns about equitable program implementation.</a:t>
            </a:r>
            <a:endParaRPr lang="en-US" sz="900" dirty="0"/>
          </a:p>
        </p:txBody>
      </p:sp>
      <p:pic>
        <p:nvPicPr>
          <p:cNvPr id="27" name="Image 0" descr="preencoded.png"/>
          <p:cNvPicPr>
            <a:picLocks noChangeAspect="1"/>
          </p:cNvPicPr>
          <p:nvPr/>
        </p:nvPicPr>
        <p:blipFill>
          <a:blip r:embed="rId3"/>
          <a:stretch>
            <a:fillRect/>
          </a:stretch>
        </p:blipFill>
        <p:spPr>
          <a:xfrm>
            <a:off x="13984843" y="180142"/>
            <a:ext cx="465415" cy="630793"/>
          </a:xfrm>
          <a:prstGeom prst="rect">
            <a:avLst/>
          </a:prstGeom>
        </p:spPr>
      </p:pic>
      <p:sp>
        <p:nvSpPr>
          <p:cNvPr id="28" name="Text 25"/>
          <p:cNvSpPr/>
          <p:nvPr/>
        </p:nvSpPr>
        <p:spPr>
          <a:xfrm>
            <a:off x="13685639" y="7662624"/>
            <a:ext cx="764619" cy="142637"/>
          </a:xfrm>
          <a:prstGeom prst="rect">
            <a:avLst/>
          </a:prstGeom>
          <a:noFill/>
          <a:ln/>
        </p:spPr>
        <p:txBody>
          <a:bodyPr wrap="none" lIns="0" tIns="0" rIns="0" bIns="0" rtlCol="0" anchor="t"/>
          <a:lstStyle/>
          <a:p>
            <a:pPr marL="0" indent="0" algn="r">
              <a:lnSpc>
                <a:spcPts val="1100"/>
              </a:lnSpc>
              <a:buNone/>
            </a:pPr>
            <a:r>
              <a:rPr lang="en-US" sz="950" dirty="0">
                <a:solidFill>
                  <a:srgbClr val="EBECEF"/>
                </a:solidFill>
                <a:latin typeface="Inter" pitchFamily="34" charset="0"/>
                <a:ea typeface="Inter" pitchFamily="34" charset="-122"/>
                <a:cs typeface="Inter" pitchFamily="34" charset="-120"/>
              </a:rPr>
              <a:t>44</a:t>
            </a:r>
            <a:endParaRPr lang="en-US" sz="95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5">
    <p:spTree>
      <p:nvGrpSpPr>
        <p:cNvPr id="1" name=""/>
        <p:cNvGrpSpPr/>
        <p:nvPr/>
      </p:nvGrpSpPr>
      <p:grpSpPr>
        <a:xfrm>
          <a:off x="0" y="0"/>
          <a:ext cx="0" cy="0"/>
          <a:chOff x="0" y="0"/>
          <a:chExt cx="0" cy="0"/>
        </a:xfrm>
      </p:grpSpPr>
      <p:sp>
        <p:nvSpPr>
          <p:cNvPr id="2" name="Text 0"/>
          <p:cNvSpPr/>
          <p:nvPr/>
        </p:nvSpPr>
        <p:spPr>
          <a:xfrm>
            <a:off x="793790" y="2038350"/>
            <a:ext cx="13042821" cy="1771888"/>
          </a:xfrm>
          <a:prstGeom prst="rect">
            <a:avLst/>
          </a:prstGeom>
          <a:noFill/>
          <a:ln/>
        </p:spPr>
        <p:txBody>
          <a:bodyPr wrap="square" lIns="0" tIns="0" rIns="0" bIns="0" rtlCol="0" anchor="t"/>
          <a:lstStyle/>
          <a:p>
            <a:pPr marL="0" indent="0" algn="l">
              <a:lnSpc>
                <a:spcPts val="6950"/>
              </a:lnSpc>
              <a:buNone/>
            </a:pPr>
            <a:r>
              <a:rPr lang="en-US" sz="5550" b="1" dirty="0">
                <a:solidFill>
                  <a:srgbClr val="FFFFFF"/>
                </a:solidFill>
                <a:latin typeface="Inter Bold" pitchFamily="34" charset="0"/>
                <a:ea typeface="Inter Bold" pitchFamily="34" charset="-122"/>
                <a:cs typeface="Inter Bold" pitchFamily="34" charset="-120"/>
              </a:rPr>
              <a:t>International Collaboration and Benchmarking</a:t>
            </a:r>
            <a:endParaRPr lang="en-US" sz="5550" dirty="0"/>
          </a:p>
        </p:txBody>
      </p:sp>
      <p:sp>
        <p:nvSpPr>
          <p:cNvPr id="3" name="Text 1"/>
          <p:cNvSpPr/>
          <p:nvPr/>
        </p:nvSpPr>
        <p:spPr>
          <a:xfrm>
            <a:off x="793790" y="4377214"/>
            <a:ext cx="13042821" cy="1814036"/>
          </a:xfrm>
          <a:prstGeom prst="rect">
            <a:avLst/>
          </a:prstGeom>
          <a:noFill/>
          <a:ln/>
        </p:spPr>
        <p:txBody>
          <a:bodyPr wrap="square" lIns="0" tIns="0" rIns="0" bIns="0" rtlCol="0" anchor="t"/>
          <a:lstStyle/>
          <a:p>
            <a:pPr marL="0" indent="0" algn="l">
              <a:lnSpc>
                <a:spcPts val="3550"/>
              </a:lnSpc>
              <a:buNone/>
            </a:pPr>
            <a:r>
              <a:rPr lang="en-US" sz="2200" dirty="0">
                <a:solidFill>
                  <a:srgbClr val="EBECEF"/>
                </a:solidFill>
                <a:latin typeface="Inter" pitchFamily="34" charset="0"/>
                <a:ea typeface="Inter" pitchFamily="34" charset="-122"/>
                <a:cs typeface="Inter" pitchFamily="34" charset="-120"/>
              </a:rPr>
              <a:t>Automated enforcement has been deployed globally for decades, with mature programs in Europe, Australia, and Asia offering valuable lessons for U.S. agencies. International collaboration enables knowledge transfer, technology advancement, and adoption of proven practices that accelerate American program development.</a:t>
            </a:r>
            <a:endParaRPr lang="en-US" sz="2200" dirty="0"/>
          </a:p>
        </p:txBody>
      </p:sp>
      <p:pic>
        <p:nvPicPr>
          <p:cNvPr id="4" name="Image 0" descr="preencoded.png"/>
          <p:cNvPicPr>
            <a:picLocks noChangeAspect="1"/>
          </p:cNvPicPr>
          <p:nvPr/>
        </p:nvPicPr>
        <p:blipFill>
          <a:blip r:embed="rId3"/>
          <a:stretch>
            <a:fillRect/>
          </a:stretch>
        </p:blipFill>
        <p:spPr>
          <a:xfrm>
            <a:off x="13614678" y="283488"/>
            <a:ext cx="732234" cy="992267"/>
          </a:xfrm>
          <a:prstGeom prst="rect">
            <a:avLst/>
          </a:prstGeom>
        </p:spPr>
      </p:pic>
      <p:sp>
        <p:nvSpPr>
          <p:cNvPr id="5" name="Text 2"/>
          <p:cNvSpPr/>
          <p:nvPr/>
        </p:nvSpPr>
        <p:spPr>
          <a:xfrm>
            <a:off x="13485971" y="7291149"/>
            <a:ext cx="860941" cy="317540"/>
          </a:xfrm>
          <a:prstGeom prst="rect">
            <a:avLst/>
          </a:prstGeom>
          <a:noFill/>
          <a:ln/>
        </p:spPr>
        <p:txBody>
          <a:bodyPr wrap="none" lIns="0" tIns="0" rIns="0" bIns="0" rtlCol="0" anchor="t"/>
          <a:lstStyle/>
          <a:p>
            <a:pPr marL="0" indent="0" algn="r">
              <a:lnSpc>
                <a:spcPts val="2500"/>
              </a:lnSpc>
              <a:buNone/>
            </a:pPr>
            <a:r>
              <a:rPr lang="en-US" sz="1550" dirty="0">
                <a:solidFill>
                  <a:srgbClr val="EBECEF"/>
                </a:solidFill>
                <a:latin typeface="Inter" pitchFamily="34" charset="0"/>
                <a:ea typeface="Inter" pitchFamily="34" charset="-122"/>
                <a:cs typeface="Inter" pitchFamily="34" charset="-120"/>
              </a:rPr>
              <a:t>45</a:t>
            </a:r>
            <a:endParaRPr lang="en-US" sz="155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6">
    <p:spTree>
      <p:nvGrpSpPr>
        <p:cNvPr id="1" name=""/>
        <p:cNvGrpSpPr/>
        <p:nvPr/>
      </p:nvGrpSpPr>
      <p:grpSpPr>
        <a:xfrm>
          <a:off x="0" y="0"/>
          <a:ext cx="0" cy="0"/>
          <a:chOff x="0" y="0"/>
          <a:chExt cx="0" cy="0"/>
        </a:xfrm>
      </p:grpSpPr>
      <p:sp>
        <p:nvSpPr>
          <p:cNvPr id="4" name="Text 2"/>
          <p:cNvSpPr/>
          <p:nvPr/>
        </p:nvSpPr>
        <p:spPr>
          <a:xfrm>
            <a:off x="638413" y="2101334"/>
            <a:ext cx="5910262" cy="463153"/>
          </a:xfrm>
          <a:prstGeom prst="rect">
            <a:avLst/>
          </a:prstGeom>
          <a:noFill/>
          <a:ln/>
        </p:spPr>
        <p:txBody>
          <a:bodyPr wrap="none" lIns="0" tIns="0" rIns="0" bIns="0" rtlCol="0" anchor="t"/>
          <a:lstStyle/>
          <a:p>
            <a:pPr marL="0" indent="0" algn="l">
              <a:lnSpc>
                <a:spcPts val="3600"/>
              </a:lnSpc>
              <a:buNone/>
            </a:pPr>
            <a:r>
              <a:rPr lang="en-US" sz="2900" b="1" dirty="0">
                <a:solidFill>
                  <a:srgbClr val="FFFFFF"/>
                </a:solidFill>
                <a:latin typeface="Inter Bold" pitchFamily="34" charset="0"/>
                <a:ea typeface="Inter Bold" pitchFamily="34" charset="-122"/>
                <a:cs typeface="Inter Bold" pitchFamily="34" charset="-120"/>
              </a:rPr>
              <a:t>Learning from Global Experience</a:t>
            </a:r>
            <a:endParaRPr lang="en-US" sz="2900" dirty="0"/>
          </a:p>
        </p:txBody>
      </p:sp>
      <p:sp>
        <p:nvSpPr>
          <p:cNvPr id="5" name="Text 3"/>
          <p:cNvSpPr/>
          <p:nvPr/>
        </p:nvSpPr>
        <p:spPr>
          <a:xfrm>
            <a:off x="638413" y="2757964"/>
            <a:ext cx="2987516" cy="277773"/>
          </a:xfrm>
          <a:prstGeom prst="rect">
            <a:avLst/>
          </a:prstGeom>
          <a:noFill/>
          <a:ln/>
        </p:spPr>
        <p:txBody>
          <a:bodyPr wrap="none" lIns="0" tIns="0" rIns="0" bIns="0" rtlCol="0" anchor="t"/>
          <a:lstStyle/>
          <a:p>
            <a:pPr marL="0" indent="0" algn="l">
              <a:lnSpc>
                <a:spcPts val="2150"/>
              </a:lnSpc>
              <a:buNone/>
            </a:pPr>
            <a:r>
              <a:rPr lang="en-US" sz="1750" b="1" dirty="0">
                <a:solidFill>
                  <a:srgbClr val="FFFFFF"/>
                </a:solidFill>
                <a:latin typeface="Inter Bold" pitchFamily="34" charset="0"/>
                <a:ea typeface="Inter Bold" pitchFamily="34" charset="-122"/>
                <a:cs typeface="Inter Bold" pitchFamily="34" charset="-120"/>
              </a:rPr>
              <a:t>International Best Practices</a:t>
            </a:r>
            <a:endParaRPr lang="en-US" sz="1750" dirty="0"/>
          </a:p>
        </p:txBody>
      </p:sp>
      <p:sp>
        <p:nvSpPr>
          <p:cNvPr id="6" name="Text 4"/>
          <p:cNvSpPr/>
          <p:nvPr/>
        </p:nvSpPr>
        <p:spPr>
          <a:xfrm>
            <a:off x="638413" y="3113127"/>
            <a:ext cx="7181731" cy="902494"/>
          </a:xfrm>
          <a:prstGeom prst="rect">
            <a:avLst/>
          </a:prstGeom>
          <a:noFill/>
          <a:ln/>
        </p:spPr>
        <p:txBody>
          <a:bodyPr wrap="square" lIns="0" tIns="0" rIns="0" bIns="0" rtlCol="0" anchor="t"/>
          <a:lstStyle/>
          <a:p>
            <a:pPr marL="0" indent="0" algn="l">
              <a:lnSpc>
                <a:spcPts val="1400"/>
              </a:lnSpc>
              <a:buNone/>
            </a:pPr>
            <a:r>
              <a:rPr lang="en-US" sz="1150" dirty="0">
                <a:solidFill>
                  <a:srgbClr val="EBECEF"/>
                </a:solidFill>
                <a:latin typeface="Inter" pitchFamily="34" charset="0"/>
                <a:ea typeface="Inter" pitchFamily="34" charset="-122"/>
                <a:cs typeface="Inter" pitchFamily="34" charset="-120"/>
              </a:rPr>
              <a:t>Countries including the United Kingdom, Australia, Netherlands, and France have operated automated enforcement programs for 20-30 years, accumulating extensive experience with technology evolution, public acceptance strategies, legal frameworks, and safety effectiveness. Systematic examination of international practices reveals approaches that have proven successful across diverse contexts and identifies innovations not yet adopted in the United States.</a:t>
            </a:r>
            <a:endParaRPr lang="en-US" sz="1150" dirty="0"/>
          </a:p>
        </p:txBody>
      </p:sp>
      <p:sp>
        <p:nvSpPr>
          <p:cNvPr id="7" name="Text 5"/>
          <p:cNvSpPr/>
          <p:nvPr/>
        </p:nvSpPr>
        <p:spPr>
          <a:xfrm>
            <a:off x="638413" y="4085273"/>
            <a:ext cx="7181731" cy="902494"/>
          </a:xfrm>
          <a:prstGeom prst="rect">
            <a:avLst/>
          </a:prstGeom>
          <a:noFill/>
          <a:ln/>
        </p:spPr>
        <p:txBody>
          <a:bodyPr wrap="square" lIns="0" tIns="0" rIns="0" bIns="0" rtlCol="0" anchor="t"/>
          <a:lstStyle/>
          <a:p>
            <a:pPr marL="0" indent="0" algn="l">
              <a:lnSpc>
                <a:spcPts val="1400"/>
              </a:lnSpc>
              <a:buNone/>
            </a:pPr>
            <a:r>
              <a:rPr lang="en-US" sz="1150" dirty="0">
                <a:solidFill>
                  <a:srgbClr val="EBECEF"/>
                </a:solidFill>
                <a:latin typeface="Inter" pitchFamily="34" charset="0"/>
                <a:ea typeface="Inter" pitchFamily="34" charset="-122"/>
                <a:cs typeface="Inter" pitchFamily="34" charset="-120"/>
              </a:rPr>
              <a:t>This research initiative will conduct structured benchmarking of leading international programs, identify transferable practices applicable to U.S. contexts, document technology approaches not yet common domestically, and facilitate direct knowledge exchange between American agencies and international counterparts. Understanding how mature programs have evolved over decades provides insights into long-term sustainability and continuous improvement.</a:t>
            </a:r>
            <a:endParaRPr lang="en-US" sz="1150" dirty="0"/>
          </a:p>
        </p:txBody>
      </p:sp>
      <p:sp>
        <p:nvSpPr>
          <p:cNvPr id="8" name="Text 6"/>
          <p:cNvSpPr/>
          <p:nvPr/>
        </p:nvSpPr>
        <p:spPr>
          <a:xfrm>
            <a:off x="638413" y="5185744"/>
            <a:ext cx="2903934" cy="277773"/>
          </a:xfrm>
          <a:prstGeom prst="rect">
            <a:avLst/>
          </a:prstGeom>
          <a:noFill/>
          <a:ln/>
        </p:spPr>
        <p:txBody>
          <a:bodyPr wrap="none" lIns="0" tIns="0" rIns="0" bIns="0" rtlCol="0" anchor="t"/>
          <a:lstStyle/>
          <a:p>
            <a:pPr marL="0" indent="0" algn="l">
              <a:lnSpc>
                <a:spcPts val="2150"/>
              </a:lnSpc>
              <a:buNone/>
            </a:pPr>
            <a:r>
              <a:rPr lang="en-US" sz="1750" b="1" dirty="0">
                <a:solidFill>
                  <a:srgbClr val="FFFFFF"/>
                </a:solidFill>
                <a:latin typeface="Inter Bold" pitchFamily="34" charset="0"/>
                <a:ea typeface="Inter Bold" pitchFamily="34" charset="-122"/>
                <a:cs typeface="Inter Bold" pitchFamily="34" charset="-120"/>
              </a:rPr>
              <a:t>Technology and Standards</a:t>
            </a:r>
            <a:endParaRPr lang="en-US" sz="1750" dirty="0"/>
          </a:p>
        </p:txBody>
      </p:sp>
      <p:sp>
        <p:nvSpPr>
          <p:cNvPr id="9" name="Text 7"/>
          <p:cNvSpPr/>
          <p:nvPr/>
        </p:nvSpPr>
        <p:spPr>
          <a:xfrm>
            <a:off x="638413" y="5540908"/>
            <a:ext cx="7181731" cy="902494"/>
          </a:xfrm>
          <a:prstGeom prst="rect">
            <a:avLst/>
          </a:prstGeom>
          <a:noFill/>
          <a:ln/>
        </p:spPr>
        <p:txBody>
          <a:bodyPr wrap="square" lIns="0" tIns="0" rIns="0" bIns="0" rtlCol="0" anchor="t"/>
          <a:lstStyle/>
          <a:p>
            <a:pPr marL="0" indent="0" algn="l">
              <a:lnSpc>
                <a:spcPts val="1400"/>
              </a:lnSpc>
              <a:buNone/>
            </a:pPr>
            <a:r>
              <a:rPr lang="en-US" sz="1150" dirty="0">
                <a:solidFill>
                  <a:srgbClr val="EBECEF"/>
                </a:solidFill>
                <a:latin typeface="Inter" pitchFamily="34" charset="0"/>
                <a:ea typeface="Inter" pitchFamily="34" charset="-122"/>
                <a:cs typeface="Inter" pitchFamily="34" charset="-120"/>
              </a:rPr>
              <a:t>International collaboration accelerates technology advancement through shared research, common standards development, and coordinated vendor engagement. Many enforcement technology vendors serve global markets, making international coordination valuable for influencing product development, establishing interoperability standards, and ensuring technologies address universal operational needs rather than market-specific variations.</a:t>
            </a:r>
            <a:endParaRPr lang="en-US" sz="1150" dirty="0"/>
          </a:p>
        </p:txBody>
      </p:sp>
      <p:sp>
        <p:nvSpPr>
          <p:cNvPr id="10" name="Shape 8"/>
          <p:cNvSpPr/>
          <p:nvPr/>
        </p:nvSpPr>
        <p:spPr>
          <a:xfrm>
            <a:off x="8082558" y="2680573"/>
            <a:ext cx="6023610" cy="3711892"/>
          </a:xfrm>
          <a:prstGeom prst="roundRect">
            <a:avLst>
              <a:gd name="adj" fmla="val 2875"/>
            </a:avLst>
          </a:prstGeom>
          <a:solidFill>
            <a:srgbClr val="FFFFFF"/>
          </a:solidFill>
          <a:ln/>
        </p:spPr>
        <p:txBody>
          <a:bodyPr/>
          <a:lstStyle/>
          <a:p>
            <a:endParaRPr lang="en-US"/>
          </a:p>
        </p:txBody>
      </p:sp>
      <p:sp>
        <p:nvSpPr>
          <p:cNvPr id="11" name="Text 9"/>
          <p:cNvSpPr/>
          <p:nvPr/>
        </p:nvSpPr>
        <p:spPr>
          <a:xfrm>
            <a:off x="8230672" y="2757964"/>
            <a:ext cx="1914882" cy="231577"/>
          </a:xfrm>
          <a:prstGeom prst="rect">
            <a:avLst/>
          </a:prstGeom>
          <a:noFill/>
          <a:ln/>
        </p:spPr>
        <p:txBody>
          <a:bodyPr wrap="none" lIns="0" tIns="0" rIns="0" bIns="0" rtlCol="0" anchor="t"/>
          <a:lstStyle/>
          <a:p>
            <a:pPr marL="0" indent="0" algn="l">
              <a:lnSpc>
                <a:spcPts val="1800"/>
              </a:lnSpc>
              <a:buNone/>
            </a:pPr>
            <a:r>
              <a:rPr lang="en-US" sz="1450" b="1" dirty="0">
                <a:solidFill>
                  <a:srgbClr val="000000"/>
                </a:solidFill>
                <a:latin typeface="Inter Bold" pitchFamily="34" charset="0"/>
                <a:ea typeface="Inter Bold" pitchFamily="34" charset="-122"/>
                <a:cs typeface="Inter Bold" pitchFamily="34" charset="-120"/>
              </a:rPr>
              <a:t>International Insights</a:t>
            </a:r>
            <a:endParaRPr lang="en-US" sz="1450" dirty="0"/>
          </a:p>
        </p:txBody>
      </p:sp>
      <p:sp>
        <p:nvSpPr>
          <p:cNvPr id="12" name="Text 10"/>
          <p:cNvSpPr/>
          <p:nvPr/>
        </p:nvSpPr>
        <p:spPr>
          <a:xfrm>
            <a:off x="8230672" y="3066931"/>
            <a:ext cx="5727382" cy="1805407"/>
          </a:xfrm>
          <a:prstGeom prst="rect">
            <a:avLst/>
          </a:prstGeom>
          <a:noFill/>
          <a:ln/>
        </p:spPr>
        <p:txBody>
          <a:bodyPr wrap="square" lIns="0" tIns="0" rIns="0" bIns="0" rtlCol="0" anchor="t"/>
          <a:lstStyle/>
          <a:p>
            <a:pPr marL="342900" indent="-342900" algn="l">
              <a:lnSpc>
                <a:spcPts val="1400"/>
              </a:lnSpc>
              <a:buSzPct val="100000"/>
              <a:buChar char="•"/>
            </a:pPr>
            <a:r>
              <a:rPr lang="en-US" sz="1150" dirty="0">
                <a:solidFill>
                  <a:srgbClr val="000000"/>
                </a:solidFill>
                <a:latin typeface="Inter" pitchFamily="34" charset="0"/>
                <a:ea typeface="Inter" pitchFamily="34" charset="-122"/>
                <a:cs typeface="Inter" pitchFamily="34" charset="-120"/>
              </a:rPr>
              <a:t>Decades of safety outcome data</a:t>
            </a:r>
            <a:endParaRPr lang="en-US" sz="1150" dirty="0"/>
          </a:p>
          <a:p>
            <a:pPr marL="342900" indent="-342900" algn="l">
              <a:lnSpc>
                <a:spcPts val="1400"/>
              </a:lnSpc>
              <a:buSzPct val="100000"/>
              <a:buChar char="•"/>
            </a:pPr>
            <a:r>
              <a:rPr lang="en-US" sz="1150" dirty="0">
                <a:solidFill>
                  <a:srgbClr val="000000"/>
                </a:solidFill>
                <a:latin typeface="Inter" pitchFamily="34" charset="0"/>
                <a:ea typeface="Inter" pitchFamily="34" charset="-122"/>
                <a:cs typeface="Inter" pitchFamily="34" charset="-120"/>
              </a:rPr>
              <a:t>Mature public acceptance strategies</a:t>
            </a:r>
            <a:endParaRPr lang="en-US" sz="1150" dirty="0"/>
          </a:p>
          <a:p>
            <a:pPr marL="342900" indent="-342900" algn="l">
              <a:lnSpc>
                <a:spcPts val="1400"/>
              </a:lnSpc>
              <a:buSzPct val="100000"/>
              <a:buChar char="•"/>
            </a:pPr>
            <a:r>
              <a:rPr lang="en-US" sz="1150" dirty="0">
                <a:solidFill>
                  <a:srgbClr val="000000"/>
                </a:solidFill>
                <a:latin typeface="Inter" pitchFamily="34" charset="0"/>
                <a:ea typeface="Inter" pitchFamily="34" charset="-122"/>
                <a:cs typeface="Inter" pitchFamily="34" charset="-120"/>
              </a:rPr>
              <a:t>Advanced technology applications</a:t>
            </a:r>
            <a:endParaRPr lang="en-US" sz="1150" dirty="0"/>
          </a:p>
          <a:p>
            <a:pPr marL="342900" indent="-342900" algn="l">
              <a:lnSpc>
                <a:spcPts val="1400"/>
              </a:lnSpc>
              <a:buSzPct val="100000"/>
              <a:buChar char="•"/>
            </a:pPr>
            <a:r>
              <a:rPr lang="en-US" sz="1150" dirty="0">
                <a:solidFill>
                  <a:srgbClr val="000000"/>
                </a:solidFill>
                <a:latin typeface="Inter" pitchFamily="34" charset="0"/>
                <a:ea typeface="Inter" pitchFamily="34" charset="-122"/>
                <a:cs typeface="Inter" pitchFamily="34" charset="-120"/>
              </a:rPr>
              <a:t>Comprehensive legal frameworks</a:t>
            </a:r>
            <a:endParaRPr lang="en-US" sz="1150" dirty="0"/>
          </a:p>
          <a:p>
            <a:pPr marL="342900" indent="-342900" algn="l">
              <a:lnSpc>
                <a:spcPts val="1400"/>
              </a:lnSpc>
              <a:buSzPct val="100000"/>
              <a:buChar char="•"/>
            </a:pPr>
            <a:r>
              <a:rPr lang="en-US" sz="1150" dirty="0">
                <a:solidFill>
                  <a:srgbClr val="000000"/>
                </a:solidFill>
                <a:latin typeface="Inter" pitchFamily="34" charset="0"/>
                <a:ea typeface="Inter" pitchFamily="34" charset="-122"/>
                <a:cs typeface="Inter" pitchFamily="34" charset="-120"/>
              </a:rPr>
              <a:t>Sophisticated analytics approaches</a:t>
            </a:r>
            <a:endParaRPr lang="en-US" sz="1150" dirty="0"/>
          </a:p>
          <a:p>
            <a:pPr marL="342900" indent="-342900" algn="l">
              <a:lnSpc>
                <a:spcPts val="1400"/>
              </a:lnSpc>
              <a:buSzPct val="100000"/>
              <a:buChar char="•"/>
            </a:pPr>
            <a:r>
              <a:rPr lang="en-US" sz="1150" dirty="0">
                <a:solidFill>
                  <a:srgbClr val="000000"/>
                </a:solidFill>
                <a:latin typeface="Inter" pitchFamily="34" charset="0"/>
                <a:ea typeface="Inter" pitchFamily="34" charset="-122"/>
                <a:cs typeface="Inter" pitchFamily="34" charset="-120"/>
              </a:rPr>
              <a:t>Multi-modal enforcement integration</a:t>
            </a:r>
            <a:endParaRPr lang="en-US" sz="1150" dirty="0"/>
          </a:p>
          <a:p>
            <a:pPr marL="342900" indent="-342900" algn="l">
              <a:lnSpc>
                <a:spcPts val="1400"/>
              </a:lnSpc>
              <a:buSzPct val="100000"/>
              <a:buChar char="•"/>
            </a:pPr>
            <a:r>
              <a:rPr lang="en-US" sz="1150" dirty="0">
                <a:solidFill>
                  <a:srgbClr val="000000"/>
                </a:solidFill>
                <a:latin typeface="Inter" pitchFamily="34" charset="0"/>
                <a:ea typeface="Inter" pitchFamily="34" charset="-122"/>
                <a:cs typeface="Inter" pitchFamily="34" charset="-120"/>
              </a:rPr>
              <a:t>Long-term program sustainability</a:t>
            </a:r>
            <a:endParaRPr lang="en-US" sz="1150" dirty="0"/>
          </a:p>
          <a:p>
            <a:pPr marL="342900" indent="-342900" algn="l">
              <a:lnSpc>
                <a:spcPts val="1400"/>
              </a:lnSpc>
              <a:buSzPct val="100000"/>
              <a:buChar char="•"/>
            </a:pPr>
            <a:r>
              <a:rPr lang="en-US" sz="1150" dirty="0">
                <a:solidFill>
                  <a:srgbClr val="000000"/>
                </a:solidFill>
                <a:latin typeface="Inter" pitchFamily="34" charset="0"/>
                <a:ea typeface="Inter" pitchFamily="34" charset="-122"/>
                <a:cs typeface="Inter" pitchFamily="34" charset="-120"/>
              </a:rPr>
              <a:t>Innovative enforcement types</a:t>
            </a:r>
            <a:endParaRPr lang="en-US" sz="1150" dirty="0"/>
          </a:p>
          <a:p>
            <a:pPr marL="342900" indent="-342900" algn="l">
              <a:lnSpc>
                <a:spcPts val="1400"/>
              </a:lnSpc>
              <a:buSzPct val="100000"/>
              <a:buChar char="•"/>
            </a:pPr>
            <a:r>
              <a:rPr lang="en-US" sz="1150" dirty="0">
                <a:solidFill>
                  <a:srgbClr val="000000"/>
                </a:solidFill>
                <a:latin typeface="Inter" pitchFamily="34" charset="0"/>
                <a:ea typeface="Inter" pitchFamily="34" charset="-122"/>
                <a:cs typeface="Inter" pitchFamily="34" charset="-120"/>
              </a:rPr>
              <a:t>Privacy protection models</a:t>
            </a:r>
            <a:endParaRPr lang="en-US" sz="1150" dirty="0"/>
          </a:p>
          <a:p>
            <a:pPr marL="342900" indent="-342900" algn="l">
              <a:lnSpc>
                <a:spcPts val="1400"/>
              </a:lnSpc>
              <a:buSzPct val="100000"/>
              <a:buChar char="•"/>
            </a:pPr>
            <a:r>
              <a:rPr lang="en-US" sz="1150" dirty="0">
                <a:solidFill>
                  <a:srgbClr val="000000"/>
                </a:solidFill>
                <a:latin typeface="Inter" pitchFamily="34" charset="0"/>
                <a:ea typeface="Inter" pitchFamily="34" charset="-122"/>
                <a:cs typeface="Inter" pitchFamily="34" charset="-120"/>
              </a:rPr>
              <a:t>Revenue allocation approaches</a:t>
            </a:r>
            <a:endParaRPr lang="en-US" sz="1150" dirty="0"/>
          </a:p>
        </p:txBody>
      </p:sp>
      <p:pic>
        <p:nvPicPr>
          <p:cNvPr id="13" name="Image 0" descr="preencoded.png"/>
          <p:cNvPicPr>
            <a:picLocks noChangeAspect="1"/>
          </p:cNvPicPr>
          <p:nvPr/>
        </p:nvPicPr>
        <p:blipFill>
          <a:blip r:embed="rId3"/>
          <a:stretch>
            <a:fillRect/>
          </a:stretch>
        </p:blipFill>
        <p:spPr>
          <a:xfrm>
            <a:off x="13813512" y="228005"/>
            <a:ext cx="588883" cy="797957"/>
          </a:xfrm>
          <a:prstGeom prst="rect">
            <a:avLst/>
          </a:prstGeom>
        </p:spPr>
      </p:pic>
      <p:sp>
        <p:nvSpPr>
          <p:cNvPr id="14" name="Text 11"/>
          <p:cNvSpPr/>
          <p:nvPr/>
        </p:nvSpPr>
        <p:spPr>
          <a:xfrm>
            <a:off x="13439180" y="7262517"/>
            <a:ext cx="963216" cy="194429"/>
          </a:xfrm>
          <a:prstGeom prst="rect">
            <a:avLst/>
          </a:prstGeom>
          <a:noFill/>
          <a:ln/>
        </p:spPr>
        <p:txBody>
          <a:bodyPr wrap="none" lIns="0" tIns="0" rIns="0" bIns="0" rtlCol="0" anchor="t"/>
          <a:lstStyle/>
          <a:p>
            <a:pPr marL="0" indent="0" algn="r">
              <a:lnSpc>
                <a:spcPts val="1500"/>
              </a:lnSpc>
              <a:buNone/>
            </a:pPr>
            <a:r>
              <a:rPr lang="en-US" sz="1250" dirty="0">
                <a:solidFill>
                  <a:srgbClr val="EBECEF"/>
                </a:solidFill>
                <a:latin typeface="Inter" pitchFamily="34" charset="0"/>
                <a:ea typeface="Inter" pitchFamily="34" charset="-122"/>
                <a:cs typeface="Inter" pitchFamily="34" charset="-120"/>
              </a:rPr>
              <a:t>46</a:t>
            </a:r>
            <a:endParaRPr lang="en-US" sz="125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7">
    <p:spTree>
      <p:nvGrpSpPr>
        <p:cNvPr id="1" name=""/>
        <p:cNvGrpSpPr/>
        <p:nvPr/>
      </p:nvGrpSpPr>
      <p:grpSpPr>
        <a:xfrm>
          <a:off x="0" y="0"/>
          <a:ext cx="0" cy="0"/>
          <a:chOff x="0" y="0"/>
          <a:chExt cx="0" cy="0"/>
        </a:xfrm>
      </p:grpSpPr>
      <p:sp>
        <p:nvSpPr>
          <p:cNvPr id="2" name="Text 0"/>
          <p:cNvSpPr/>
          <p:nvPr/>
        </p:nvSpPr>
        <p:spPr>
          <a:xfrm>
            <a:off x="396835" y="2528411"/>
            <a:ext cx="8626316"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Comparative Program Structures and Approaches</a:t>
            </a:r>
            <a:endParaRPr lang="en-US" sz="2750" dirty="0"/>
          </a:p>
        </p:txBody>
      </p:sp>
      <p:sp>
        <p:nvSpPr>
          <p:cNvPr id="3" name="Text 1"/>
          <p:cNvSpPr/>
          <p:nvPr/>
        </p:nvSpPr>
        <p:spPr>
          <a:xfrm>
            <a:off x="396835" y="3113127"/>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International automated enforcement programs vary significantly in their design, implementation, and governance, offering valuable lessons about different approaches to achieving safety objectives.</a:t>
            </a:r>
            <a:endParaRPr lang="en-US" sz="1100" dirty="0"/>
          </a:p>
        </p:txBody>
      </p:sp>
      <p:sp>
        <p:nvSpPr>
          <p:cNvPr id="4" name="Shape 2"/>
          <p:cNvSpPr/>
          <p:nvPr/>
        </p:nvSpPr>
        <p:spPr>
          <a:xfrm>
            <a:off x="396835" y="3362920"/>
            <a:ext cx="4564975" cy="2338268"/>
          </a:xfrm>
          <a:prstGeom prst="roundRect">
            <a:avLst>
              <a:gd name="adj" fmla="val 2546"/>
            </a:avLst>
          </a:prstGeom>
          <a:solidFill>
            <a:srgbClr val="12516D"/>
          </a:solidFill>
          <a:ln w="7620">
            <a:solidFill>
              <a:srgbClr val="2B6A86"/>
            </a:solidFill>
            <a:prstDash val="solid"/>
          </a:ln>
        </p:spPr>
        <p:txBody>
          <a:bodyPr/>
          <a:lstStyle/>
          <a:p>
            <a:endParaRPr lang="en-US"/>
          </a:p>
        </p:txBody>
      </p:sp>
      <p:sp>
        <p:nvSpPr>
          <p:cNvPr id="5" name="Text 3"/>
          <p:cNvSpPr/>
          <p:nvPr/>
        </p:nvSpPr>
        <p:spPr>
          <a:xfrm>
            <a:off x="546140" y="3512225"/>
            <a:ext cx="2363033"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Program Design Variations:</a:t>
            </a:r>
            <a:endParaRPr lang="en-US" sz="1350" dirty="0"/>
          </a:p>
        </p:txBody>
      </p:sp>
      <p:sp>
        <p:nvSpPr>
          <p:cNvPr id="6" name="Text 4"/>
          <p:cNvSpPr/>
          <p:nvPr/>
        </p:nvSpPr>
        <p:spPr>
          <a:xfrm>
            <a:off x="546140" y="3776186"/>
            <a:ext cx="4266367" cy="1701211"/>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Enforcement Scope: Some countries focus exclusively on speed enforcement, while others include red light running, bus lane violations, and other infractions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Technology Deployment: Fixed camera networks versus mobile enforcement units versus point-to-point average speed systems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Penalty Structures: Fine amounts, point systems, license suspension provisions, and vehicle impoundment</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Warning Protocols: Grace periods, warning letters before citations, and graduated enforcement approaches</a:t>
            </a:r>
            <a:endParaRPr lang="en-US" sz="1100" dirty="0"/>
          </a:p>
        </p:txBody>
      </p:sp>
      <p:sp>
        <p:nvSpPr>
          <p:cNvPr id="7" name="Shape 5"/>
          <p:cNvSpPr/>
          <p:nvPr/>
        </p:nvSpPr>
        <p:spPr>
          <a:xfrm>
            <a:off x="5032653" y="3362920"/>
            <a:ext cx="4564975" cy="2338268"/>
          </a:xfrm>
          <a:prstGeom prst="roundRect">
            <a:avLst>
              <a:gd name="adj" fmla="val 2546"/>
            </a:avLst>
          </a:prstGeom>
          <a:solidFill>
            <a:srgbClr val="12516D"/>
          </a:solidFill>
          <a:ln w="7620">
            <a:solidFill>
              <a:srgbClr val="2B6A86"/>
            </a:solidFill>
            <a:prstDash val="solid"/>
          </a:ln>
        </p:spPr>
        <p:txBody>
          <a:bodyPr/>
          <a:lstStyle/>
          <a:p>
            <a:endParaRPr lang="en-US"/>
          </a:p>
        </p:txBody>
      </p:sp>
      <p:sp>
        <p:nvSpPr>
          <p:cNvPr id="8" name="Text 6"/>
          <p:cNvSpPr/>
          <p:nvPr/>
        </p:nvSpPr>
        <p:spPr>
          <a:xfrm>
            <a:off x="5181957" y="3512225"/>
            <a:ext cx="1792962"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Governance Models:</a:t>
            </a:r>
            <a:endParaRPr lang="en-US" sz="1350" dirty="0"/>
          </a:p>
        </p:txBody>
      </p:sp>
      <p:sp>
        <p:nvSpPr>
          <p:cNvPr id="9" name="Text 7"/>
          <p:cNvSpPr/>
          <p:nvPr/>
        </p:nvSpPr>
        <p:spPr>
          <a:xfrm>
            <a:off x="5181957" y="3776186"/>
            <a:ext cx="4266367" cy="850702"/>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Centralized national programs versus regional or local authority, public agency operation versus private sector involvement, independent oversight bodies and accountability mechanisms, and integration with broader road safety strategies.</a:t>
            </a:r>
            <a:endParaRPr lang="en-US" sz="1100" dirty="0"/>
          </a:p>
        </p:txBody>
      </p:sp>
      <p:sp>
        <p:nvSpPr>
          <p:cNvPr id="10" name="Shape 8"/>
          <p:cNvSpPr/>
          <p:nvPr/>
        </p:nvSpPr>
        <p:spPr>
          <a:xfrm>
            <a:off x="9668470" y="3362920"/>
            <a:ext cx="4564975" cy="2338268"/>
          </a:xfrm>
          <a:prstGeom prst="roundRect">
            <a:avLst>
              <a:gd name="adj" fmla="val 2546"/>
            </a:avLst>
          </a:prstGeom>
          <a:solidFill>
            <a:srgbClr val="12516D"/>
          </a:solidFill>
          <a:ln w="7620">
            <a:solidFill>
              <a:srgbClr val="2B6A86"/>
            </a:solidFill>
            <a:prstDash val="solid"/>
          </a:ln>
        </p:spPr>
        <p:txBody>
          <a:bodyPr/>
          <a:lstStyle/>
          <a:p>
            <a:endParaRPr lang="en-US"/>
          </a:p>
        </p:txBody>
      </p:sp>
      <p:sp>
        <p:nvSpPr>
          <p:cNvPr id="11" name="Text 9"/>
          <p:cNvSpPr/>
          <p:nvPr/>
        </p:nvSpPr>
        <p:spPr>
          <a:xfrm>
            <a:off x="9817775" y="3512225"/>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Cultural Context:</a:t>
            </a:r>
            <a:endParaRPr lang="en-US" sz="1350" dirty="0"/>
          </a:p>
        </p:txBody>
      </p:sp>
      <p:sp>
        <p:nvSpPr>
          <p:cNvPr id="12" name="Text 10"/>
          <p:cNvSpPr/>
          <p:nvPr/>
        </p:nvSpPr>
        <p:spPr>
          <a:xfrm>
            <a:off x="9817775" y="3776186"/>
            <a:ext cx="4266367" cy="850702"/>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Acceptance of automated enforcement varies with general attitudes toward government authority, historical relationship between citizens and law enforcement, cultural norms around rule-following and compliance, and trust in technology and institutions.</a:t>
            </a:r>
            <a:endParaRPr lang="en-US" sz="1100" dirty="0"/>
          </a:p>
        </p:txBody>
      </p:sp>
      <p:pic>
        <p:nvPicPr>
          <p:cNvPr id="13"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14" name="Text 11"/>
          <p:cNvSpPr/>
          <p:nvPr/>
        </p:nvSpPr>
        <p:spPr>
          <a:xfrm>
            <a:off x="14061043" y="7705771"/>
            <a:ext cx="427673"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47</a:t>
            </a:r>
            <a:endParaRPr lang="en-US" sz="75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8">
    <p:spTree>
      <p:nvGrpSpPr>
        <p:cNvPr id="1" name=""/>
        <p:cNvGrpSpPr/>
        <p:nvPr/>
      </p:nvGrpSpPr>
      <p:grpSpPr>
        <a:xfrm>
          <a:off x="0" y="0"/>
          <a:ext cx="0" cy="0"/>
          <a:chOff x="0" y="0"/>
          <a:chExt cx="0" cy="0"/>
        </a:xfrm>
      </p:grpSpPr>
      <p:sp>
        <p:nvSpPr>
          <p:cNvPr id="2" name="Text 0"/>
          <p:cNvSpPr/>
          <p:nvPr/>
        </p:nvSpPr>
        <p:spPr>
          <a:xfrm>
            <a:off x="396835" y="1786414"/>
            <a:ext cx="6545104"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Technology Innovation and Standards</a:t>
            </a:r>
            <a:endParaRPr lang="en-US" sz="2750" dirty="0"/>
          </a:p>
        </p:txBody>
      </p:sp>
      <p:sp>
        <p:nvSpPr>
          <p:cNvPr id="3" name="Text 1"/>
          <p:cNvSpPr/>
          <p:nvPr/>
        </p:nvSpPr>
        <p:spPr>
          <a:xfrm>
            <a:off x="396835" y="2371130"/>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International collaboration accelerates technology development and establishes common standards that improve system performance, interoperability, and reliability across borders.</a:t>
            </a:r>
            <a:endParaRPr lang="en-US" sz="1100" dirty="0"/>
          </a:p>
        </p:txBody>
      </p:sp>
      <p:sp>
        <p:nvSpPr>
          <p:cNvPr id="4" name="Shape 2"/>
          <p:cNvSpPr/>
          <p:nvPr/>
        </p:nvSpPr>
        <p:spPr>
          <a:xfrm>
            <a:off x="396835" y="2833568"/>
            <a:ext cx="6882884" cy="2040493"/>
          </a:xfrm>
          <a:prstGeom prst="roundRect">
            <a:avLst>
              <a:gd name="adj" fmla="val 3585"/>
            </a:avLst>
          </a:prstGeom>
          <a:solidFill>
            <a:srgbClr val="1F1F26"/>
          </a:solidFill>
          <a:ln/>
        </p:spPr>
        <p:txBody>
          <a:bodyPr/>
          <a:lstStyle/>
          <a:p>
            <a:endParaRPr lang="en-US"/>
          </a:p>
        </p:txBody>
      </p:sp>
      <p:sp>
        <p:nvSpPr>
          <p:cNvPr id="5" name="Shape 3"/>
          <p:cNvSpPr/>
          <p:nvPr/>
        </p:nvSpPr>
        <p:spPr>
          <a:xfrm>
            <a:off x="396835" y="2818328"/>
            <a:ext cx="6882884" cy="60960"/>
          </a:xfrm>
          <a:prstGeom prst="roundRect">
            <a:avLst>
              <a:gd name="adj" fmla="val 97674"/>
            </a:avLst>
          </a:prstGeom>
          <a:solidFill>
            <a:srgbClr val="1E84B3"/>
          </a:solidFill>
          <a:ln/>
        </p:spPr>
        <p:txBody>
          <a:bodyPr/>
          <a:lstStyle/>
          <a:p>
            <a:endParaRPr lang="en-US"/>
          </a:p>
        </p:txBody>
      </p:sp>
      <p:sp>
        <p:nvSpPr>
          <p:cNvPr id="6" name="Shape 4"/>
          <p:cNvSpPr/>
          <p:nvPr/>
        </p:nvSpPr>
        <p:spPr>
          <a:xfrm>
            <a:off x="3625572" y="2620923"/>
            <a:ext cx="425291" cy="425291"/>
          </a:xfrm>
          <a:prstGeom prst="roundRect">
            <a:avLst>
              <a:gd name="adj" fmla="val 215006"/>
            </a:avLst>
          </a:prstGeom>
          <a:solidFill>
            <a:srgbClr val="1E84B3"/>
          </a:solidFill>
          <a:ln/>
        </p:spPr>
        <p:txBody>
          <a:bodyPr/>
          <a:lstStyle/>
          <a:p>
            <a:endParaRPr lang="en-US"/>
          </a:p>
        </p:txBody>
      </p:sp>
      <p:sp>
        <p:nvSpPr>
          <p:cNvPr id="7" name="Text 5"/>
          <p:cNvSpPr/>
          <p:nvPr/>
        </p:nvSpPr>
        <p:spPr>
          <a:xfrm>
            <a:off x="3753207" y="2727246"/>
            <a:ext cx="170021" cy="212646"/>
          </a:xfrm>
          <a:prstGeom prst="rect">
            <a:avLst/>
          </a:prstGeom>
          <a:noFill/>
          <a:ln/>
        </p:spPr>
        <p:txBody>
          <a:bodyPr wrap="none" lIns="0" tIns="0" rIns="0" bIns="0" rtlCol="0" anchor="t"/>
          <a:lstStyle/>
          <a:p>
            <a:pPr marL="0" indent="0" algn="l">
              <a:lnSpc>
                <a:spcPts val="1600"/>
              </a:lnSpc>
              <a:buNone/>
            </a:pPr>
            <a:r>
              <a:rPr lang="en-US" sz="1300" b="1" dirty="0">
                <a:solidFill>
                  <a:srgbClr val="FFFFFF"/>
                </a:solidFill>
                <a:latin typeface="Inter Bold" pitchFamily="34" charset="0"/>
                <a:ea typeface="Inter Bold" pitchFamily="34" charset="-122"/>
                <a:cs typeface="Inter Bold" pitchFamily="34" charset="-120"/>
              </a:rPr>
              <a:t>1</a:t>
            </a:r>
            <a:endParaRPr lang="en-US" sz="1300" dirty="0"/>
          </a:p>
        </p:txBody>
      </p:sp>
      <p:sp>
        <p:nvSpPr>
          <p:cNvPr id="8" name="Text 6"/>
          <p:cNvSpPr/>
          <p:nvPr/>
        </p:nvSpPr>
        <p:spPr>
          <a:xfrm>
            <a:off x="553760" y="3187898"/>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Technology Sharing</a:t>
            </a:r>
            <a:endParaRPr lang="en-US" sz="1350" dirty="0"/>
          </a:p>
        </p:txBody>
      </p:sp>
      <p:sp>
        <p:nvSpPr>
          <p:cNvPr id="9" name="Text 7"/>
          <p:cNvSpPr/>
          <p:nvPr/>
        </p:nvSpPr>
        <p:spPr>
          <a:xfrm>
            <a:off x="553760" y="3451860"/>
            <a:ext cx="6569035" cy="1190848"/>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Advanced Detection Systems: Learning from European point-to-point average speed enforcement and section control systems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Image Processing: Leveraging international advances in license plate recognition across diverse plate formats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Quality Assurance: Adopting proven calibration and validation protocols from mature programs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System Integration: Understanding approaches to connecting enforcement with broader intelligent transportation systems</a:t>
            </a:r>
            <a:endParaRPr lang="en-US" sz="1100" dirty="0"/>
          </a:p>
        </p:txBody>
      </p:sp>
      <p:sp>
        <p:nvSpPr>
          <p:cNvPr id="10" name="Shape 8"/>
          <p:cNvSpPr/>
          <p:nvPr/>
        </p:nvSpPr>
        <p:spPr>
          <a:xfrm>
            <a:off x="7350562" y="2833568"/>
            <a:ext cx="6883003" cy="2040493"/>
          </a:xfrm>
          <a:prstGeom prst="roundRect">
            <a:avLst>
              <a:gd name="adj" fmla="val 3585"/>
            </a:avLst>
          </a:prstGeom>
          <a:solidFill>
            <a:srgbClr val="1F1F26"/>
          </a:solidFill>
          <a:ln/>
        </p:spPr>
        <p:txBody>
          <a:bodyPr/>
          <a:lstStyle/>
          <a:p>
            <a:endParaRPr lang="en-US"/>
          </a:p>
        </p:txBody>
      </p:sp>
      <p:sp>
        <p:nvSpPr>
          <p:cNvPr id="11" name="Shape 9"/>
          <p:cNvSpPr/>
          <p:nvPr/>
        </p:nvSpPr>
        <p:spPr>
          <a:xfrm>
            <a:off x="7350562" y="2818328"/>
            <a:ext cx="6883003" cy="60960"/>
          </a:xfrm>
          <a:prstGeom prst="roundRect">
            <a:avLst>
              <a:gd name="adj" fmla="val 97674"/>
            </a:avLst>
          </a:prstGeom>
          <a:solidFill>
            <a:srgbClr val="1E84B3"/>
          </a:solidFill>
          <a:ln/>
        </p:spPr>
        <p:txBody>
          <a:bodyPr/>
          <a:lstStyle/>
          <a:p>
            <a:endParaRPr lang="en-US"/>
          </a:p>
        </p:txBody>
      </p:sp>
      <p:sp>
        <p:nvSpPr>
          <p:cNvPr id="12" name="Shape 10"/>
          <p:cNvSpPr/>
          <p:nvPr/>
        </p:nvSpPr>
        <p:spPr>
          <a:xfrm>
            <a:off x="10579418" y="2620923"/>
            <a:ext cx="425291" cy="425291"/>
          </a:xfrm>
          <a:prstGeom prst="roundRect">
            <a:avLst>
              <a:gd name="adj" fmla="val 215006"/>
            </a:avLst>
          </a:prstGeom>
          <a:solidFill>
            <a:srgbClr val="1E84B3"/>
          </a:solidFill>
          <a:ln/>
        </p:spPr>
        <p:txBody>
          <a:bodyPr/>
          <a:lstStyle/>
          <a:p>
            <a:endParaRPr lang="en-US"/>
          </a:p>
        </p:txBody>
      </p:sp>
      <p:sp>
        <p:nvSpPr>
          <p:cNvPr id="13" name="Text 11"/>
          <p:cNvSpPr/>
          <p:nvPr/>
        </p:nvSpPr>
        <p:spPr>
          <a:xfrm>
            <a:off x="10707053" y="2727246"/>
            <a:ext cx="170021" cy="212646"/>
          </a:xfrm>
          <a:prstGeom prst="rect">
            <a:avLst/>
          </a:prstGeom>
          <a:noFill/>
          <a:ln/>
        </p:spPr>
        <p:txBody>
          <a:bodyPr wrap="none" lIns="0" tIns="0" rIns="0" bIns="0" rtlCol="0" anchor="t"/>
          <a:lstStyle/>
          <a:p>
            <a:pPr marL="0" indent="0" algn="l">
              <a:lnSpc>
                <a:spcPts val="1600"/>
              </a:lnSpc>
              <a:buNone/>
            </a:pPr>
            <a:r>
              <a:rPr lang="en-US" sz="1300" b="1" dirty="0">
                <a:solidFill>
                  <a:srgbClr val="FFFFFF"/>
                </a:solidFill>
                <a:latin typeface="Inter Bold" pitchFamily="34" charset="0"/>
                <a:ea typeface="Inter Bold" pitchFamily="34" charset="-122"/>
                <a:cs typeface="Inter Bold" pitchFamily="34" charset="-120"/>
              </a:rPr>
              <a:t>2</a:t>
            </a:r>
            <a:endParaRPr lang="en-US" sz="1300" dirty="0"/>
          </a:p>
        </p:txBody>
      </p:sp>
      <p:sp>
        <p:nvSpPr>
          <p:cNvPr id="14" name="Text 12"/>
          <p:cNvSpPr/>
          <p:nvPr/>
        </p:nvSpPr>
        <p:spPr>
          <a:xfrm>
            <a:off x="7507486" y="3187898"/>
            <a:ext cx="2028230"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International Standards</a:t>
            </a:r>
            <a:endParaRPr lang="en-US" sz="1350" dirty="0"/>
          </a:p>
        </p:txBody>
      </p:sp>
      <p:sp>
        <p:nvSpPr>
          <p:cNvPr id="15" name="Text 13"/>
          <p:cNvSpPr/>
          <p:nvPr/>
        </p:nvSpPr>
        <p:spPr>
          <a:xfrm>
            <a:off x="7507486" y="3451860"/>
            <a:ext cx="6569154" cy="51042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Development of common technical specifications for equipment performance, data exchange formats for cross-border enforcement, certification and testing protocols, and privacy and data protection frameworks.</a:t>
            </a:r>
            <a:endParaRPr lang="en-US" sz="1100" dirty="0"/>
          </a:p>
        </p:txBody>
      </p:sp>
      <p:sp>
        <p:nvSpPr>
          <p:cNvPr id="16" name="Shape 14"/>
          <p:cNvSpPr/>
          <p:nvPr/>
        </p:nvSpPr>
        <p:spPr>
          <a:xfrm>
            <a:off x="396835" y="5083120"/>
            <a:ext cx="6882884" cy="1285637"/>
          </a:xfrm>
          <a:prstGeom prst="roundRect">
            <a:avLst>
              <a:gd name="adj" fmla="val 5690"/>
            </a:avLst>
          </a:prstGeom>
          <a:solidFill>
            <a:srgbClr val="1F1F26"/>
          </a:solidFill>
          <a:ln/>
        </p:spPr>
        <p:txBody>
          <a:bodyPr/>
          <a:lstStyle/>
          <a:p>
            <a:endParaRPr lang="en-US"/>
          </a:p>
        </p:txBody>
      </p:sp>
      <p:sp>
        <p:nvSpPr>
          <p:cNvPr id="17" name="Shape 15"/>
          <p:cNvSpPr/>
          <p:nvPr/>
        </p:nvSpPr>
        <p:spPr>
          <a:xfrm>
            <a:off x="396835" y="5067880"/>
            <a:ext cx="6882884" cy="60960"/>
          </a:xfrm>
          <a:prstGeom prst="roundRect">
            <a:avLst>
              <a:gd name="adj" fmla="val 97674"/>
            </a:avLst>
          </a:prstGeom>
          <a:solidFill>
            <a:srgbClr val="1E84B3"/>
          </a:solidFill>
          <a:ln/>
        </p:spPr>
        <p:txBody>
          <a:bodyPr/>
          <a:lstStyle/>
          <a:p>
            <a:endParaRPr lang="en-US"/>
          </a:p>
        </p:txBody>
      </p:sp>
      <p:sp>
        <p:nvSpPr>
          <p:cNvPr id="18" name="Shape 16"/>
          <p:cNvSpPr/>
          <p:nvPr/>
        </p:nvSpPr>
        <p:spPr>
          <a:xfrm>
            <a:off x="3625572" y="4870474"/>
            <a:ext cx="425291" cy="425291"/>
          </a:xfrm>
          <a:prstGeom prst="roundRect">
            <a:avLst>
              <a:gd name="adj" fmla="val 215006"/>
            </a:avLst>
          </a:prstGeom>
          <a:solidFill>
            <a:srgbClr val="1E84B3"/>
          </a:solidFill>
          <a:ln/>
        </p:spPr>
        <p:txBody>
          <a:bodyPr/>
          <a:lstStyle/>
          <a:p>
            <a:endParaRPr lang="en-US"/>
          </a:p>
        </p:txBody>
      </p:sp>
      <p:sp>
        <p:nvSpPr>
          <p:cNvPr id="19" name="Text 17"/>
          <p:cNvSpPr/>
          <p:nvPr/>
        </p:nvSpPr>
        <p:spPr>
          <a:xfrm>
            <a:off x="3753207" y="4976797"/>
            <a:ext cx="170021" cy="212646"/>
          </a:xfrm>
          <a:prstGeom prst="rect">
            <a:avLst/>
          </a:prstGeom>
          <a:noFill/>
          <a:ln/>
        </p:spPr>
        <p:txBody>
          <a:bodyPr wrap="none" lIns="0" tIns="0" rIns="0" bIns="0" rtlCol="0" anchor="t"/>
          <a:lstStyle/>
          <a:p>
            <a:pPr marL="0" indent="0" algn="l">
              <a:lnSpc>
                <a:spcPts val="1600"/>
              </a:lnSpc>
              <a:buNone/>
            </a:pPr>
            <a:r>
              <a:rPr lang="en-US" sz="1300" b="1" dirty="0">
                <a:solidFill>
                  <a:srgbClr val="FFFFFF"/>
                </a:solidFill>
                <a:latin typeface="Inter Bold" pitchFamily="34" charset="0"/>
                <a:ea typeface="Inter Bold" pitchFamily="34" charset="-122"/>
                <a:cs typeface="Inter Bold" pitchFamily="34" charset="-120"/>
              </a:rPr>
              <a:t>3</a:t>
            </a:r>
            <a:endParaRPr lang="en-US" sz="1300" dirty="0"/>
          </a:p>
        </p:txBody>
      </p:sp>
      <p:sp>
        <p:nvSpPr>
          <p:cNvPr id="20" name="Text 18"/>
          <p:cNvSpPr/>
          <p:nvPr/>
        </p:nvSpPr>
        <p:spPr>
          <a:xfrm>
            <a:off x="553760" y="5437450"/>
            <a:ext cx="21099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Collaborative Innovation</a:t>
            </a:r>
            <a:endParaRPr lang="en-US" sz="1350" dirty="0"/>
          </a:p>
        </p:txBody>
      </p:sp>
      <p:sp>
        <p:nvSpPr>
          <p:cNvPr id="21" name="Text 19"/>
          <p:cNvSpPr/>
          <p:nvPr/>
        </p:nvSpPr>
        <p:spPr>
          <a:xfrm>
            <a:off x="553760" y="5701411"/>
            <a:ext cx="6569035" cy="51042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Joint research and development initiatives, shared testing facilities and pilot programs, technology vendor engagement across markets, and knowledge transfer through international conferences and working groups.</a:t>
            </a:r>
            <a:endParaRPr lang="en-US" sz="1100" dirty="0"/>
          </a:p>
        </p:txBody>
      </p:sp>
      <p:sp>
        <p:nvSpPr>
          <p:cNvPr id="22" name="Shape 20"/>
          <p:cNvSpPr/>
          <p:nvPr/>
        </p:nvSpPr>
        <p:spPr>
          <a:xfrm>
            <a:off x="7350562" y="5083120"/>
            <a:ext cx="6883003" cy="1285637"/>
          </a:xfrm>
          <a:prstGeom prst="roundRect">
            <a:avLst>
              <a:gd name="adj" fmla="val 5690"/>
            </a:avLst>
          </a:prstGeom>
          <a:solidFill>
            <a:srgbClr val="1F1F26"/>
          </a:solidFill>
          <a:ln/>
        </p:spPr>
        <p:txBody>
          <a:bodyPr/>
          <a:lstStyle/>
          <a:p>
            <a:endParaRPr lang="en-US"/>
          </a:p>
        </p:txBody>
      </p:sp>
      <p:sp>
        <p:nvSpPr>
          <p:cNvPr id="23" name="Shape 21"/>
          <p:cNvSpPr/>
          <p:nvPr/>
        </p:nvSpPr>
        <p:spPr>
          <a:xfrm>
            <a:off x="7350562" y="5067880"/>
            <a:ext cx="6883003" cy="60960"/>
          </a:xfrm>
          <a:prstGeom prst="roundRect">
            <a:avLst>
              <a:gd name="adj" fmla="val 97674"/>
            </a:avLst>
          </a:prstGeom>
          <a:solidFill>
            <a:srgbClr val="1E84B3"/>
          </a:solidFill>
          <a:ln/>
        </p:spPr>
        <p:txBody>
          <a:bodyPr/>
          <a:lstStyle/>
          <a:p>
            <a:endParaRPr lang="en-US"/>
          </a:p>
        </p:txBody>
      </p:sp>
      <p:sp>
        <p:nvSpPr>
          <p:cNvPr id="24" name="Shape 22"/>
          <p:cNvSpPr/>
          <p:nvPr/>
        </p:nvSpPr>
        <p:spPr>
          <a:xfrm>
            <a:off x="10579418" y="4870474"/>
            <a:ext cx="425291" cy="425291"/>
          </a:xfrm>
          <a:prstGeom prst="roundRect">
            <a:avLst>
              <a:gd name="adj" fmla="val 215006"/>
            </a:avLst>
          </a:prstGeom>
          <a:solidFill>
            <a:srgbClr val="1E84B3"/>
          </a:solidFill>
          <a:ln/>
        </p:spPr>
        <p:txBody>
          <a:bodyPr/>
          <a:lstStyle/>
          <a:p>
            <a:endParaRPr lang="en-US"/>
          </a:p>
        </p:txBody>
      </p:sp>
      <p:sp>
        <p:nvSpPr>
          <p:cNvPr id="25" name="Text 23"/>
          <p:cNvSpPr/>
          <p:nvPr/>
        </p:nvSpPr>
        <p:spPr>
          <a:xfrm>
            <a:off x="10707053" y="4976797"/>
            <a:ext cx="170021" cy="212646"/>
          </a:xfrm>
          <a:prstGeom prst="rect">
            <a:avLst/>
          </a:prstGeom>
          <a:noFill/>
          <a:ln/>
        </p:spPr>
        <p:txBody>
          <a:bodyPr wrap="none" lIns="0" tIns="0" rIns="0" bIns="0" rtlCol="0" anchor="t"/>
          <a:lstStyle/>
          <a:p>
            <a:pPr marL="0" indent="0" algn="l">
              <a:lnSpc>
                <a:spcPts val="1600"/>
              </a:lnSpc>
              <a:buNone/>
            </a:pPr>
            <a:r>
              <a:rPr lang="en-US" sz="1300" b="1" dirty="0">
                <a:solidFill>
                  <a:srgbClr val="FFFFFF"/>
                </a:solidFill>
                <a:latin typeface="Inter Bold" pitchFamily="34" charset="0"/>
                <a:ea typeface="Inter Bold" pitchFamily="34" charset="-122"/>
                <a:cs typeface="Inter Bold" pitchFamily="34" charset="-120"/>
              </a:rPr>
              <a:t>4</a:t>
            </a:r>
            <a:endParaRPr lang="en-US" sz="1300" dirty="0"/>
          </a:p>
        </p:txBody>
      </p:sp>
      <p:sp>
        <p:nvSpPr>
          <p:cNvPr id="26" name="Text 24"/>
          <p:cNvSpPr/>
          <p:nvPr/>
        </p:nvSpPr>
        <p:spPr>
          <a:xfrm>
            <a:off x="7507486" y="5437450"/>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Network Facilitation</a:t>
            </a:r>
            <a:endParaRPr lang="en-US" sz="1350" dirty="0"/>
          </a:p>
        </p:txBody>
      </p:sp>
      <p:sp>
        <p:nvSpPr>
          <p:cNvPr id="27" name="Text 25"/>
          <p:cNvSpPr/>
          <p:nvPr/>
        </p:nvSpPr>
        <p:spPr>
          <a:xfrm>
            <a:off x="7507486" y="5701411"/>
            <a:ext cx="6569154" cy="51042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The Knowledge Exchange Network will establish partnerships with international organizations, facilitate study tours and exchange programs, and create forums for ongoing technical collaboration.</a:t>
            </a:r>
            <a:endParaRPr lang="en-US" sz="1100" dirty="0"/>
          </a:p>
        </p:txBody>
      </p:sp>
      <p:pic>
        <p:nvPicPr>
          <p:cNvPr id="28"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29" name="Text 26"/>
          <p:cNvSpPr/>
          <p:nvPr/>
        </p:nvSpPr>
        <p:spPr>
          <a:xfrm>
            <a:off x="14055804" y="7705828"/>
            <a:ext cx="432911"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48</a:t>
            </a:r>
            <a:endParaRPr lang="en-US" sz="75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9">
    <p:spTree>
      <p:nvGrpSpPr>
        <p:cNvPr id="1" name=""/>
        <p:cNvGrpSpPr/>
        <p:nvPr/>
      </p:nvGrpSpPr>
      <p:grpSpPr>
        <a:xfrm>
          <a:off x="0" y="0"/>
          <a:ext cx="0" cy="0"/>
          <a:chOff x="0" y="0"/>
          <a:chExt cx="0" cy="0"/>
        </a:xfrm>
      </p:grpSpPr>
      <p:sp>
        <p:nvSpPr>
          <p:cNvPr id="2" name="Text 0"/>
          <p:cNvSpPr/>
          <p:nvPr/>
        </p:nvSpPr>
        <p:spPr>
          <a:xfrm>
            <a:off x="396835" y="2182535"/>
            <a:ext cx="7898368"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Effectiveness Evidence from Global Programs</a:t>
            </a:r>
            <a:endParaRPr lang="en-US" sz="2750" dirty="0"/>
          </a:p>
        </p:txBody>
      </p:sp>
      <p:sp>
        <p:nvSpPr>
          <p:cNvPr id="3" name="Text 1"/>
          <p:cNvSpPr/>
          <p:nvPr/>
        </p:nvSpPr>
        <p:spPr>
          <a:xfrm>
            <a:off x="396835" y="2767251"/>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Decades of international experience provide robust evidence about automated enforcement effectiveness, with rigorous evaluations demonstrating significant safety benefits across diverse contexts.</a:t>
            </a:r>
            <a:endParaRPr lang="en-US" sz="1100" dirty="0"/>
          </a:p>
        </p:txBody>
      </p:sp>
      <p:sp>
        <p:nvSpPr>
          <p:cNvPr id="4" name="Text 2"/>
          <p:cNvSpPr/>
          <p:nvPr/>
        </p:nvSpPr>
        <p:spPr>
          <a:xfrm>
            <a:off x="396835" y="3087886"/>
            <a:ext cx="2454950"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Safety Impact Evidence</a:t>
            </a:r>
            <a:endParaRPr lang="en-US" sz="1650" dirty="0"/>
          </a:p>
        </p:txBody>
      </p:sp>
      <p:sp>
        <p:nvSpPr>
          <p:cNvPr id="5" name="Text 3"/>
          <p:cNvSpPr/>
          <p:nvPr/>
        </p:nvSpPr>
        <p:spPr>
          <a:xfrm>
            <a:off x="396835" y="3424476"/>
            <a:ext cx="7454503" cy="1360969"/>
          </a:xfrm>
          <a:prstGeom prst="rect">
            <a:avLst/>
          </a:prstGeom>
          <a:noFill/>
          <a:ln/>
        </p:spPr>
        <p:txBody>
          <a:bodyPr wrap="square" lIns="0" tIns="0" rIns="0" bIns="0" rtlCol="0" anchor="t"/>
          <a:lstStyle/>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Speed Reduction:</a:t>
            </a:r>
            <a:r>
              <a:rPr lang="en-US" sz="1100" dirty="0">
                <a:solidFill>
                  <a:srgbClr val="EBECEF"/>
                </a:solidFill>
                <a:latin typeface="Inter" pitchFamily="34" charset="0"/>
                <a:ea typeface="Inter" pitchFamily="34" charset="-122"/>
                <a:cs typeface="Inter" pitchFamily="34" charset="-120"/>
              </a:rPr>
              <a:t> Studies from UK, Australia, and Netherlands show 15-30% reductions in average speeds at enforcement sites</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Crash Reduction:</a:t>
            </a:r>
            <a:r>
              <a:rPr lang="en-US" sz="1100" dirty="0">
                <a:solidFill>
                  <a:srgbClr val="EBECEF"/>
                </a:solidFill>
                <a:latin typeface="Inter" pitchFamily="34" charset="0"/>
                <a:ea typeface="Inter" pitchFamily="34" charset="-122"/>
                <a:cs typeface="Inter" pitchFamily="34" charset="-120"/>
              </a:rPr>
              <a:t> Meta-analyses indicate 20-40% reductions in injury crashes and 40-60% reductions in fatal crashes</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Sustained Effects:</a:t>
            </a:r>
            <a:r>
              <a:rPr lang="en-US" sz="1100" dirty="0">
                <a:solidFill>
                  <a:srgbClr val="EBECEF"/>
                </a:solidFill>
                <a:latin typeface="Inter" pitchFamily="34" charset="0"/>
                <a:ea typeface="Inter" pitchFamily="34" charset="-122"/>
                <a:cs typeface="Inter" pitchFamily="34" charset="-120"/>
              </a:rPr>
              <a:t> Long-term studies demonstrate benefits persist years after implementation</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Spillover Benefits:</a:t>
            </a:r>
            <a:r>
              <a:rPr lang="en-US" sz="1100" dirty="0">
                <a:solidFill>
                  <a:srgbClr val="EBECEF"/>
                </a:solidFill>
                <a:latin typeface="Inter" pitchFamily="34" charset="0"/>
                <a:ea typeface="Inter" pitchFamily="34" charset="-122"/>
                <a:cs typeface="Inter" pitchFamily="34" charset="-120"/>
              </a:rPr>
              <a:t> Speed reductions observed on adjacent roads and throughout enforcement corridors</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Cost-Effectiveness:</a:t>
            </a:r>
            <a:r>
              <a:rPr lang="en-US" sz="1100" dirty="0">
                <a:solidFill>
                  <a:srgbClr val="EBECEF"/>
                </a:solidFill>
                <a:latin typeface="Inter" pitchFamily="34" charset="0"/>
                <a:ea typeface="Inter" pitchFamily="34" charset="-122"/>
                <a:cs typeface="Inter" pitchFamily="34" charset="-120"/>
              </a:rPr>
              <a:t> Benefit-cost ratios typically range from 2:1 to 10:1 depending on crash severity prevented</a:t>
            </a:r>
            <a:endParaRPr lang="en-US" sz="1100" dirty="0"/>
          </a:p>
        </p:txBody>
      </p:sp>
      <p:sp>
        <p:nvSpPr>
          <p:cNvPr id="6" name="Text 4"/>
          <p:cNvSpPr/>
          <p:nvPr/>
        </p:nvSpPr>
        <p:spPr>
          <a:xfrm>
            <a:off x="396835" y="4781914"/>
            <a:ext cx="2281714" cy="265747"/>
          </a:xfrm>
          <a:prstGeom prst="rect">
            <a:avLst/>
          </a:prstGeom>
          <a:noFill/>
          <a:ln/>
        </p:spPr>
        <p:txBody>
          <a:bodyPr wrap="none" lIns="0" tIns="0" rIns="0" bIns="0" rtlCol="0" anchor="t"/>
          <a:lstStyle/>
          <a:p>
            <a:pPr marL="0" indent="0" algn="l">
              <a:lnSpc>
                <a:spcPts val="2050"/>
              </a:lnSpc>
              <a:buNone/>
            </a:pPr>
            <a:r>
              <a:rPr lang="en-US" sz="1650" b="1" dirty="0">
                <a:solidFill>
                  <a:srgbClr val="FFFFFF"/>
                </a:solidFill>
                <a:latin typeface="Inter Bold" pitchFamily="34" charset="0"/>
                <a:ea typeface="Inter Bold" pitchFamily="34" charset="-122"/>
                <a:cs typeface="Inter Bold" pitchFamily="34" charset="-120"/>
              </a:rPr>
              <a:t>Comparative Analysis</a:t>
            </a:r>
            <a:endParaRPr lang="en-US" sz="1650" dirty="0"/>
          </a:p>
        </p:txBody>
      </p:sp>
      <p:sp>
        <p:nvSpPr>
          <p:cNvPr id="7" name="Text 5"/>
          <p:cNvSpPr/>
          <p:nvPr/>
        </p:nvSpPr>
        <p:spPr>
          <a:xfrm>
            <a:off x="396835" y="5118504"/>
            <a:ext cx="7454503" cy="680484"/>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Different enforcement approaches (fixed cameras, mobile units, point-to-point systems) show varying effectiveness profiles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Optimal deployment strategies differ by road type and context</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Enforcement intensity (number of cameras, enforcement thresholds) significantly impacts outcomes</a:t>
            </a:r>
            <a:endParaRPr lang="en-US" sz="1100" dirty="0"/>
          </a:p>
        </p:txBody>
      </p:sp>
      <p:sp>
        <p:nvSpPr>
          <p:cNvPr id="8" name="Shape 6"/>
          <p:cNvSpPr/>
          <p:nvPr/>
        </p:nvSpPr>
        <p:spPr>
          <a:xfrm>
            <a:off x="8102679" y="3017044"/>
            <a:ext cx="6240423" cy="3029902"/>
          </a:xfrm>
          <a:prstGeom prst="roundRect">
            <a:avLst>
              <a:gd name="adj" fmla="val 3369"/>
            </a:avLst>
          </a:prstGeom>
          <a:solidFill>
            <a:srgbClr val="F2F2F2"/>
          </a:solidFill>
          <a:ln/>
        </p:spPr>
        <p:txBody>
          <a:bodyPr/>
          <a:lstStyle/>
          <a:p>
            <a:endParaRPr lang="en-US"/>
          </a:p>
        </p:txBody>
      </p:sp>
      <p:sp>
        <p:nvSpPr>
          <p:cNvPr id="9" name="Text 7"/>
          <p:cNvSpPr/>
          <p:nvPr/>
        </p:nvSpPr>
        <p:spPr>
          <a:xfrm>
            <a:off x="8244364" y="3087886"/>
            <a:ext cx="2741057" cy="265747"/>
          </a:xfrm>
          <a:prstGeom prst="rect">
            <a:avLst/>
          </a:prstGeom>
          <a:noFill/>
          <a:ln/>
        </p:spPr>
        <p:txBody>
          <a:bodyPr wrap="none" lIns="0" tIns="0" rIns="0" bIns="0" rtlCol="0" anchor="t"/>
          <a:lstStyle/>
          <a:p>
            <a:pPr marL="0" indent="0" algn="l">
              <a:lnSpc>
                <a:spcPts val="2050"/>
              </a:lnSpc>
              <a:buNone/>
            </a:pPr>
            <a:r>
              <a:rPr lang="en-US" sz="1650" b="1" dirty="0">
                <a:solidFill>
                  <a:srgbClr val="000000"/>
                </a:solidFill>
                <a:latin typeface="Inter Bold" pitchFamily="34" charset="0"/>
                <a:ea typeface="Inter Bold" pitchFamily="34" charset="-122"/>
                <a:cs typeface="Inter Bold" pitchFamily="34" charset="-120"/>
              </a:rPr>
              <a:t>Lessons for U.S. Programs</a:t>
            </a:r>
            <a:endParaRPr lang="en-US" sz="1650" dirty="0"/>
          </a:p>
        </p:txBody>
      </p:sp>
      <p:sp>
        <p:nvSpPr>
          <p:cNvPr id="10" name="Text 8"/>
          <p:cNvSpPr/>
          <p:nvPr/>
        </p:nvSpPr>
        <p:spPr>
          <a:xfrm>
            <a:off x="8244364" y="3424476"/>
            <a:ext cx="5957054" cy="680484"/>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000000"/>
                </a:solidFill>
                <a:latin typeface="Inter" pitchFamily="34" charset="0"/>
                <a:ea typeface="Inter" pitchFamily="34" charset="-122"/>
                <a:cs typeface="Inter" pitchFamily="34" charset="-120"/>
              </a:rPr>
              <a:t>International evidence provides benchmarks for expected performance</a:t>
            </a:r>
            <a:endParaRPr lang="en-US" sz="1100" dirty="0"/>
          </a:p>
          <a:p>
            <a:pPr marL="342900" indent="-342900" algn="l">
              <a:lnSpc>
                <a:spcPts val="1300"/>
              </a:lnSpc>
              <a:buSzPct val="100000"/>
              <a:buChar char="•"/>
            </a:pPr>
            <a:r>
              <a:rPr lang="en-US" sz="1100" dirty="0">
                <a:solidFill>
                  <a:srgbClr val="000000"/>
                </a:solidFill>
                <a:latin typeface="Inter" pitchFamily="34" charset="0"/>
                <a:ea typeface="Inter" pitchFamily="34" charset="-122"/>
                <a:cs typeface="Inter" pitchFamily="34" charset="-120"/>
              </a:rPr>
              <a:t>Identifies critical success factors</a:t>
            </a:r>
            <a:endParaRPr lang="en-US" sz="1100" dirty="0"/>
          </a:p>
          <a:p>
            <a:pPr marL="342900" indent="-342900" algn="l">
              <a:lnSpc>
                <a:spcPts val="1300"/>
              </a:lnSpc>
              <a:buSzPct val="100000"/>
              <a:buChar char="•"/>
            </a:pPr>
            <a:r>
              <a:rPr lang="en-US" sz="1100" dirty="0">
                <a:solidFill>
                  <a:srgbClr val="000000"/>
                </a:solidFill>
                <a:latin typeface="Inter" pitchFamily="34" charset="0"/>
                <a:ea typeface="Inter" pitchFamily="34" charset="-122"/>
                <a:cs typeface="Inter" pitchFamily="34" charset="-120"/>
              </a:rPr>
              <a:t>Highlights common implementation challenges</a:t>
            </a:r>
            <a:endParaRPr lang="en-US" sz="1100" dirty="0"/>
          </a:p>
          <a:p>
            <a:pPr marL="342900" indent="-342900" algn="l">
              <a:lnSpc>
                <a:spcPts val="1300"/>
              </a:lnSpc>
              <a:buSzPct val="100000"/>
              <a:buChar char="•"/>
            </a:pPr>
            <a:r>
              <a:rPr lang="en-US" sz="1100" dirty="0">
                <a:solidFill>
                  <a:srgbClr val="000000"/>
                </a:solidFill>
                <a:latin typeface="Inter" pitchFamily="34" charset="0"/>
                <a:ea typeface="Inter" pitchFamily="34" charset="-122"/>
                <a:cs typeface="Inter" pitchFamily="34" charset="-120"/>
              </a:rPr>
              <a:t>Demonstrates the importance of comprehensive evaluation</a:t>
            </a:r>
            <a:endParaRPr lang="en-US" sz="1100" dirty="0"/>
          </a:p>
        </p:txBody>
      </p:sp>
      <p:pic>
        <p:nvPicPr>
          <p:cNvPr id="11"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12" name="Text 9"/>
          <p:cNvSpPr/>
          <p:nvPr/>
        </p:nvSpPr>
        <p:spPr>
          <a:xfrm>
            <a:off x="14055685" y="7557065"/>
            <a:ext cx="433030"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49</a:t>
            </a:r>
            <a:endParaRPr lang="en-US" sz="75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50">
    <p:spTree>
      <p:nvGrpSpPr>
        <p:cNvPr id="1" name=""/>
        <p:cNvGrpSpPr/>
        <p:nvPr/>
      </p:nvGrpSpPr>
      <p:grpSpPr>
        <a:xfrm>
          <a:off x="0" y="0"/>
          <a:ext cx="0" cy="0"/>
          <a:chOff x="0" y="0"/>
          <a:chExt cx="0" cy="0"/>
        </a:xfrm>
      </p:grpSpPr>
      <p:sp>
        <p:nvSpPr>
          <p:cNvPr id="2" name="Text 0"/>
          <p:cNvSpPr/>
          <p:nvPr/>
        </p:nvSpPr>
        <p:spPr>
          <a:xfrm>
            <a:off x="396835" y="1719739"/>
            <a:ext cx="7699177"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Cross-Border Enforcement and Data Sharing</a:t>
            </a:r>
            <a:endParaRPr lang="en-US" sz="2750" dirty="0"/>
          </a:p>
        </p:txBody>
      </p:sp>
      <p:sp>
        <p:nvSpPr>
          <p:cNvPr id="3" name="Text 1"/>
          <p:cNvSpPr/>
          <p:nvPr/>
        </p:nvSpPr>
        <p:spPr>
          <a:xfrm>
            <a:off x="396835" y="2304455"/>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As mobility becomes increasingly regional and international, effective enforcement requires mechanisms for cross-border cooperation, data sharing, and reciprocal enforcement of violations.</a:t>
            </a:r>
            <a:endParaRPr lang="en-US" sz="1100" dirty="0"/>
          </a:p>
        </p:txBody>
      </p:sp>
      <p:sp>
        <p:nvSpPr>
          <p:cNvPr id="4" name="Shape 2"/>
          <p:cNvSpPr/>
          <p:nvPr/>
        </p:nvSpPr>
        <p:spPr>
          <a:xfrm>
            <a:off x="396835" y="2554248"/>
            <a:ext cx="6882884" cy="2027396"/>
          </a:xfrm>
          <a:prstGeom prst="roundRect">
            <a:avLst>
              <a:gd name="adj" fmla="val 2937"/>
            </a:avLst>
          </a:prstGeom>
          <a:solidFill>
            <a:srgbClr val="1F1F26"/>
          </a:solidFill>
          <a:ln w="15240">
            <a:solidFill>
              <a:srgbClr val="2B6A86"/>
            </a:solidFill>
            <a:prstDash val="solid"/>
          </a:ln>
        </p:spPr>
        <p:txBody>
          <a:bodyPr/>
          <a:lstStyle/>
          <a:p>
            <a:endParaRPr lang="en-US"/>
          </a:p>
        </p:txBody>
      </p:sp>
      <p:sp>
        <p:nvSpPr>
          <p:cNvPr id="5" name="Shape 3"/>
          <p:cNvSpPr/>
          <p:nvPr/>
        </p:nvSpPr>
        <p:spPr>
          <a:xfrm>
            <a:off x="412075" y="2569488"/>
            <a:ext cx="6852404" cy="425291"/>
          </a:xfrm>
          <a:prstGeom prst="roundRect">
            <a:avLst>
              <a:gd name="adj" fmla="val 9700"/>
            </a:avLst>
          </a:prstGeom>
          <a:solidFill>
            <a:srgbClr val="12516D"/>
          </a:solidFill>
          <a:ln/>
        </p:spPr>
        <p:txBody>
          <a:bodyPr/>
          <a:lstStyle/>
          <a:p>
            <a:endParaRPr lang="en-US"/>
          </a:p>
        </p:txBody>
      </p:sp>
      <p:sp>
        <p:nvSpPr>
          <p:cNvPr id="6" name="Text 4"/>
          <p:cNvSpPr/>
          <p:nvPr/>
        </p:nvSpPr>
        <p:spPr>
          <a:xfrm>
            <a:off x="3731895" y="2645450"/>
            <a:ext cx="212646" cy="265747"/>
          </a:xfrm>
          <a:prstGeom prst="rect">
            <a:avLst/>
          </a:prstGeom>
          <a:noFill/>
          <a:ln/>
        </p:spPr>
        <p:txBody>
          <a:bodyPr wrap="none" lIns="0" tIns="0" rIns="0" bIns="0" rtlCol="0" anchor="t"/>
          <a:lstStyle/>
          <a:p>
            <a:pPr marL="0" indent="0" algn="l">
              <a:lnSpc>
                <a:spcPts val="1650"/>
              </a:lnSpc>
              <a:buNone/>
            </a:pPr>
            <a:r>
              <a:rPr lang="en-US" sz="1650" b="1" dirty="0">
                <a:solidFill>
                  <a:srgbClr val="EBECEF"/>
                </a:solidFill>
                <a:latin typeface="Inter Bold" pitchFamily="34" charset="0"/>
                <a:ea typeface="Inter Bold" pitchFamily="34" charset="-122"/>
                <a:cs typeface="Inter Bold" pitchFamily="34" charset="-120"/>
              </a:rPr>
              <a:t>1</a:t>
            </a:r>
            <a:endParaRPr lang="en-US" sz="1650" dirty="0"/>
          </a:p>
        </p:txBody>
      </p:sp>
      <p:sp>
        <p:nvSpPr>
          <p:cNvPr id="7" name="Text 5"/>
          <p:cNvSpPr/>
          <p:nvPr/>
        </p:nvSpPr>
        <p:spPr>
          <a:xfrm>
            <a:off x="553760" y="3065621"/>
            <a:ext cx="2199442"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International Agreements</a:t>
            </a:r>
            <a:endParaRPr lang="en-US" sz="1350" dirty="0"/>
          </a:p>
        </p:txBody>
      </p:sp>
      <p:sp>
        <p:nvSpPr>
          <p:cNvPr id="8" name="Text 6"/>
          <p:cNvSpPr/>
          <p:nvPr/>
        </p:nvSpPr>
        <p:spPr>
          <a:xfrm>
            <a:off x="553760" y="3329583"/>
            <a:ext cx="6569035" cy="1020726"/>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European Cross-Border Enforcement Directive: Enabling enforcement of violations committed by foreign-registered vehicles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Bilateral Agreements: Country-to-country arrangements for information exchange and penalty collection</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Regional Frameworks: Coordinated enforcement approaches within geographic regions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Data Protection Compliance: Ensuring cross-border data transfers meet privacy requirements</a:t>
            </a:r>
            <a:endParaRPr lang="en-US" sz="1100" dirty="0"/>
          </a:p>
        </p:txBody>
      </p:sp>
      <p:sp>
        <p:nvSpPr>
          <p:cNvPr id="9" name="Shape 7"/>
          <p:cNvSpPr/>
          <p:nvPr/>
        </p:nvSpPr>
        <p:spPr>
          <a:xfrm>
            <a:off x="7350562" y="2554248"/>
            <a:ext cx="6883003" cy="2027396"/>
          </a:xfrm>
          <a:prstGeom prst="roundRect">
            <a:avLst>
              <a:gd name="adj" fmla="val 2937"/>
            </a:avLst>
          </a:prstGeom>
          <a:solidFill>
            <a:srgbClr val="1F1F26"/>
          </a:solidFill>
          <a:ln w="15240">
            <a:solidFill>
              <a:srgbClr val="2B6A86"/>
            </a:solidFill>
            <a:prstDash val="solid"/>
          </a:ln>
        </p:spPr>
        <p:txBody>
          <a:bodyPr/>
          <a:lstStyle/>
          <a:p>
            <a:endParaRPr lang="en-US"/>
          </a:p>
        </p:txBody>
      </p:sp>
      <p:sp>
        <p:nvSpPr>
          <p:cNvPr id="10" name="Shape 8"/>
          <p:cNvSpPr/>
          <p:nvPr/>
        </p:nvSpPr>
        <p:spPr>
          <a:xfrm>
            <a:off x="7365802" y="2569488"/>
            <a:ext cx="6852523" cy="425291"/>
          </a:xfrm>
          <a:prstGeom prst="roundRect">
            <a:avLst>
              <a:gd name="adj" fmla="val 9700"/>
            </a:avLst>
          </a:prstGeom>
          <a:solidFill>
            <a:srgbClr val="12516D"/>
          </a:solidFill>
          <a:ln/>
        </p:spPr>
        <p:txBody>
          <a:bodyPr/>
          <a:lstStyle/>
          <a:p>
            <a:endParaRPr lang="en-US"/>
          </a:p>
        </p:txBody>
      </p:sp>
      <p:sp>
        <p:nvSpPr>
          <p:cNvPr id="11" name="Text 9"/>
          <p:cNvSpPr/>
          <p:nvPr/>
        </p:nvSpPr>
        <p:spPr>
          <a:xfrm>
            <a:off x="10685740" y="2645450"/>
            <a:ext cx="212646" cy="265747"/>
          </a:xfrm>
          <a:prstGeom prst="rect">
            <a:avLst/>
          </a:prstGeom>
          <a:noFill/>
          <a:ln/>
        </p:spPr>
        <p:txBody>
          <a:bodyPr wrap="none" lIns="0" tIns="0" rIns="0" bIns="0" rtlCol="0" anchor="t"/>
          <a:lstStyle/>
          <a:p>
            <a:pPr marL="0" indent="0" algn="l">
              <a:lnSpc>
                <a:spcPts val="1650"/>
              </a:lnSpc>
              <a:buNone/>
            </a:pPr>
            <a:r>
              <a:rPr lang="en-US" sz="1650" b="1" dirty="0">
                <a:solidFill>
                  <a:srgbClr val="EBECEF"/>
                </a:solidFill>
                <a:latin typeface="Inter Bold" pitchFamily="34" charset="0"/>
                <a:ea typeface="Inter Bold" pitchFamily="34" charset="-122"/>
                <a:cs typeface="Inter Bold" pitchFamily="34" charset="-120"/>
              </a:rPr>
              <a:t>2</a:t>
            </a:r>
            <a:endParaRPr lang="en-US" sz="1650" dirty="0"/>
          </a:p>
        </p:txBody>
      </p:sp>
      <p:sp>
        <p:nvSpPr>
          <p:cNvPr id="12" name="Text 10"/>
          <p:cNvSpPr/>
          <p:nvPr/>
        </p:nvSpPr>
        <p:spPr>
          <a:xfrm>
            <a:off x="7507486" y="3065621"/>
            <a:ext cx="2084070"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Technical Infrastructure</a:t>
            </a:r>
            <a:endParaRPr lang="en-US" sz="1350" dirty="0"/>
          </a:p>
        </p:txBody>
      </p:sp>
      <p:sp>
        <p:nvSpPr>
          <p:cNvPr id="13" name="Text 11"/>
          <p:cNvSpPr/>
          <p:nvPr/>
        </p:nvSpPr>
        <p:spPr>
          <a:xfrm>
            <a:off x="7507486" y="3329583"/>
            <a:ext cx="6569154" cy="680484"/>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Shared databases for vehicle registration information</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Standardized data formats for violation information exchange</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Secure communication channels for sensitive data</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Automated systems for cross-border notification and payment processing</a:t>
            </a:r>
            <a:endParaRPr lang="en-US" sz="1100" dirty="0"/>
          </a:p>
        </p:txBody>
      </p:sp>
      <p:sp>
        <p:nvSpPr>
          <p:cNvPr id="14" name="Shape 12"/>
          <p:cNvSpPr/>
          <p:nvPr/>
        </p:nvSpPr>
        <p:spPr>
          <a:xfrm>
            <a:off x="396835" y="4503704"/>
            <a:ext cx="6882884" cy="1857256"/>
          </a:xfrm>
          <a:prstGeom prst="roundRect">
            <a:avLst>
              <a:gd name="adj" fmla="val 3206"/>
            </a:avLst>
          </a:prstGeom>
          <a:solidFill>
            <a:srgbClr val="1F1F26"/>
          </a:solidFill>
          <a:ln w="15240">
            <a:solidFill>
              <a:srgbClr val="2B6A86"/>
            </a:solidFill>
            <a:prstDash val="solid"/>
          </a:ln>
        </p:spPr>
        <p:txBody>
          <a:bodyPr/>
          <a:lstStyle/>
          <a:p>
            <a:endParaRPr lang="en-US"/>
          </a:p>
        </p:txBody>
      </p:sp>
      <p:sp>
        <p:nvSpPr>
          <p:cNvPr id="15" name="Shape 13"/>
          <p:cNvSpPr/>
          <p:nvPr/>
        </p:nvSpPr>
        <p:spPr>
          <a:xfrm>
            <a:off x="412075" y="4518944"/>
            <a:ext cx="6852404" cy="425291"/>
          </a:xfrm>
          <a:prstGeom prst="roundRect">
            <a:avLst>
              <a:gd name="adj" fmla="val 9700"/>
            </a:avLst>
          </a:prstGeom>
          <a:solidFill>
            <a:srgbClr val="12516D"/>
          </a:solidFill>
          <a:ln/>
        </p:spPr>
        <p:txBody>
          <a:bodyPr/>
          <a:lstStyle/>
          <a:p>
            <a:endParaRPr lang="en-US"/>
          </a:p>
        </p:txBody>
      </p:sp>
      <p:sp>
        <p:nvSpPr>
          <p:cNvPr id="16" name="Text 14"/>
          <p:cNvSpPr/>
          <p:nvPr/>
        </p:nvSpPr>
        <p:spPr>
          <a:xfrm>
            <a:off x="3731895" y="4594906"/>
            <a:ext cx="212646" cy="265747"/>
          </a:xfrm>
          <a:prstGeom prst="rect">
            <a:avLst/>
          </a:prstGeom>
          <a:noFill/>
          <a:ln/>
        </p:spPr>
        <p:txBody>
          <a:bodyPr wrap="none" lIns="0" tIns="0" rIns="0" bIns="0" rtlCol="0" anchor="t"/>
          <a:lstStyle/>
          <a:p>
            <a:pPr marL="0" indent="0" algn="l">
              <a:lnSpc>
                <a:spcPts val="1650"/>
              </a:lnSpc>
              <a:buNone/>
            </a:pPr>
            <a:r>
              <a:rPr lang="en-US" sz="1650" b="1" dirty="0">
                <a:solidFill>
                  <a:srgbClr val="EBECEF"/>
                </a:solidFill>
                <a:latin typeface="Inter Bold" pitchFamily="34" charset="0"/>
                <a:ea typeface="Inter Bold" pitchFamily="34" charset="-122"/>
                <a:cs typeface="Inter Bold" pitchFamily="34" charset="-120"/>
              </a:rPr>
              <a:t>3</a:t>
            </a:r>
            <a:endParaRPr lang="en-US" sz="1650" dirty="0"/>
          </a:p>
        </p:txBody>
      </p:sp>
      <p:sp>
        <p:nvSpPr>
          <p:cNvPr id="17" name="Text 15"/>
          <p:cNvSpPr/>
          <p:nvPr/>
        </p:nvSpPr>
        <p:spPr>
          <a:xfrm>
            <a:off x="553760" y="5015077"/>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U.S. Applications</a:t>
            </a:r>
            <a:endParaRPr lang="en-US" sz="1350" dirty="0"/>
          </a:p>
        </p:txBody>
      </p:sp>
      <p:sp>
        <p:nvSpPr>
          <p:cNvPr id="18" name="Text 16"/>
          <p:cNvSpPr/>
          <p:nvPr/>
        </p:nvSpPr>
        <p:spPr>
          <a:xfrm>
            <a:off x="553760" y="5279039"/>
            <a:ext cx="6569035" cy="850605"/>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While international enforcement is limited, lessons apply to interstate cooperation within the U.S.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Coordination between states for reciprocal enforcement</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Data sharing for regional traffic management</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Potential future integration with Canadian and Mexican systems</a:t>
            </a:r>
            <a:endParaRPr lang="en-US" sz="1100" dirty="0"/>
          </a:p>
        </p:txBody>
      </p:sp>
      <p:sp>
        <p:nvSpPr>
          <p:cNvPr id="19" name="Shape 17"/>
          <p:cNvSpPr/>
          <p:nvPr/>
        </p:nvSpPr>
        <p:spPr>
          <a:xfrm>
            <a:off x="7350562" y="4503704"/>
            <a:ext cx="6883003" cy="1857256"/>
          </a:xfrm>
          <a:prstGeom prst="roundRect">
            <a:avLst>
              <a:gd name="adj" fmla="val 3206"/>
            </a:avLst>
          </a:prstGeom>
          <a:solidFill>
            <a:srgbClr val="1F1F26"/>
          </a:solidFill>
          <a:ln w="15240">
            <a:solidFill>
              <a:srgbClr val="2B6A86"/>
            </a:solidFill>
            <a:prstDash val="solid"/>
          </a:ln>
        </p:spPr>
        <p:txBody>
          <a:bodyPr/>
          <a:lstStyle/>
          <a:p>
            <a:endParaRPr lang="en-US"/>
          </a:p>
        </p:txBody>
      </p:sp>
      <p:sp>
        <p:nvSpPr>
          <p:cNvPr id="20" name="Shape 18"/>
          <p:cNvSpPr/>
          <p:nvPr/>
        </p:nvSpPr>
        <p:spPr>
          <a:xfrm>
            <a:off x="7365802" y="4518944"/>
            <a:ext cx="6852523" cy="425291"/>
          </a:xfrm>
          <a:prstGeom prst="roundRect">
            <a:avLst>
              <a:gd name="adj" fmla="val 9700"/>
            </a:avLst>
          </a:prstGeom>
          <a:solidFill>
            <a:srgbClr val="12516D"/>
          </a:solidFill>
          <a:ln/>
        </p:spPr>
        <p:txBody>
          <a:bodyPr/>
          <a:lstStyle/>
          <a:p>
            <a:endParaRPr lang="en-US"/>
          </a:p>
        </p:txBody>
      </p:sp>
      <p:sp>
        <p:nvSpPr>
          <p:cNvPr id="21" name="Text 19"/>
          <p:cNvSpPr/>
          <p:nvPr/>
        </p:nvSpPr>
        <p:spPr>
          <a:xfrm>
            <a:off x="10685740" y="4594906"/>
            <a:ext cx="212646" cy="265747"/>
          </a:xfrm>
          <a:prstGeom prst="rect">
            <a:avLst/>
          </a:prstGeom>
          <a:noFill/>
          <a:ln/>
        </p:spPr>
        <p:txBody>
          <a:bodyPr wrap="none" lIns="0" tIns="0" rIns="0" bIns="0" rtlCol="0" anchor="t"/>
          <a:lstStyle/>
          <a:p>
            <a:pPr marL="0" indent="0" algn="l">
              <a:lnSpc>
                <a:spcPts val="1650"/>
              </a:lnSpc>
              <a:buNone/>
            </a:pPr>
            <a:r>
              <a:rPr lang="en-US" sz="1650" b="1" dirty="0">
                <a:solidFill>
                  <a:srgbClr val="EBECEF"/>
                </a:solidFill>
                <a:latin typeface="Inter Bold" pitchFamily="34" charset="0"/>
                <a:ea typeface="Inter Bold" pitchFamily="34" charset="-122"/>
                <a:cs typeface="Inter Bold" pitchFamily="34" charset="-120"/>
              </a:rPr>
              <a:t>4</a:t>
            </a:r>
            <a:endParaRPr lang="en-US" sz="1650" dirty="0"/>
          </a:p>
        </p:txBody>
      </p:sp>
      <p:sp>
        <p:nvSpPr>
          <p:cNvPr id="22" name="Text 20"/>
          <p:cNvSpPr/>
          <p:nvPr/>
        </p:nvSpPr>
        <p:spPr>
          <a:xfrm>
            <a:off x="7507486" y="5015077"/>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Research Priorities</a:t>
            </a:r>
            <a:endParaRPr lang="en-US" sz="1350" dirty="0"/>
          </a:p>
        </p:txBody>
      </p:sp>
      <p:sp>
        <p:nvSpPr>
          <p:cNvPr id="23" name="Text 21"/>
          <p:cNvSpPr/>
          <p:nvPr/>
        </p:nvSpPr>
        <p:spPr>
          <a:xfrm>
            <a:off x="7507486" y="5279039"/>
            <a:ext cx="6569154" cy="510363"/>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Understanding legal frameworks enabling cross-border enforcement</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Technical requirements for data exchange</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Best practices for international cooperation that could inform U.S. interstate coordination</a:t>
            </a:r>
            <a:endParaRPr lang="en-US" sz="1100" dirty="0"/>
          </a:p>
        </p:txBody>
      </p:sp>
      <p:pic>
        <p:nvPicPr>
          <p:cNvPr id="24"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25" name="Text 22"/>
          <p:cNvSpPr/>
          <p:nvPr/>
        </p:nvSpPr>
        <p:spPr>
          <a:xfrm>
            <a:off x="14059853" y="7507497"/>
            <a:ext cx="428863"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50</a:t>
            </a:r>
            <a:endParaRPr lang="en-US" sz="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07563" y="2126337"/>
            <a:ext cx="6361867" cy="368141"/>
          </a:xfrm>
          <a:prstGeom prst="rect">
            <a:avLst/>
          </a:prstGeom>
          <a:noFill/>
          <a:ln/>
        </p:spPr>
        <p:txBody>
          <a:bodyPr wrap="none" lIns="0" tIns="0" rIns="0" bIns="0" rtlCol="0" anchor="t"/>
          <a:lstStyle/>
          <a:p>
            <a:pPr marL="0" indent="0" algn="l">
              <a:lnSpc>
                <a:spcPts val="2850"/>
              </a:lnSpc>
              <a:buNone/>
            </a:pPr>
            <a:r>
              <a:rPr lang="en-US" sz="2300" b="1" dirty="0">
                <a:solidFill>
                  <a:srgbClr val="FFFFFF"/>
                </a:solidFill>
                <a:latin typeface="Inter Bold" pitchFamily="34" charset="0"/>
                <a:ea typeface="Inter Bold" pitchFamily="34" charset="-122"/>
                <a:cs typeface="Inter Bold" pitchFamily="34" charset="-120"/>
              </a:rPr>
              <a:t>How the Center Manages Network Activities</a:t>
            </a:r>
            <a:endParaRPr lang="en-US" sz="2300" dirty="0"/>
          </a:p>
        </p:txBody>
      </p:sp>
      <p:sp>
        <p:nvSpPr>
          <p:cNvPr id="4" name="Text 1"/>
          <p:cNvSpPr/>
          <p:nvPr/>
        </p:nvSpPr>
        <p:spPr>
          <a:xfrm>
            <a:off x="556392" y="2616875"/>
            <a:ext cx="3280529" cy="220980"/>
          </a:xfrm>
          <a:prstGeom prst="rect">
            <a:avLst/>
          </a:prstGeom>
          <a:noFill/>
          <a:ln/>
        </p:spPr>
        <p:txBody>
          <a:bodyPr wrap="none" lIns="0" tIns="0" rIns="0" bIns="0" rtlCol="0" anchor="t"/>
          <a:lstStyle/>
          <a:p>
            <a:pPr marL="0" indent="0" algn="l">
              <a:lnSpc>
                <a:spcPts val="1700"/>
              </a:lnSpc>
              <a:buNone/>
            </a:pPr>
            <a:r>
              <a:rPr lang="en-US" sz="1350" b="1" dirty="0">
                <a:solidFill>
                  <a:srgbClr val="FFFFFF"/>
                </a:solidFill>
                <a:latin typeface="Inter Bold" pitchFamily="34" charset="0"/>
                <a:ea typeface="Inter Bold" pitchFamily="34" charset="-122"/>
                <a:cs typeface="Inter Bold" pitchFamily="34" charset="-120"/>
              </a:rPr>
              <a:t>Quality and Confidentiality Assurance</a:t>
            </a:r>
            <a:endParaRPr lang="en-US" sz="1350" dirty="0"/>
          </a:p>
        </p:txBody>
      </p:sp>
      <p:sp>
        <p:nvSpPr>
          <p:cNvPr id="5" name="Text 2"/>
          <p:cNvSpPr/>
          <p:nvPr/>
        </p:nvSpPr>
        <p:spPr>
          <a:xfrm>
            <a:off x="567543" y="2886789"/>
            <a:ext cx="8054102" cy="533876"/>
          </a:xfrm>
          <a:prstGeom prst="rect">
            <a:avLst/>
          </a:prstGeom>
          <a:noFill/>
          <a:ln/>
        </p:spPr>
        <p:txBody>
          <a:bodyPr wrap="square" lIns="0" tIns="0" rIns="0" bIns="0" rtlCol="0" anchor="t"/>
          <a:lstStyle/>
          <a:p>
            <a:pPr marL="0" indent="0" algn="l">
              <a:lnSpc>
                <a:spcPts val="1050"/>
              </a:lnSpc>
              <a:buNone/>
            </a:pPr>
            <a:r>
              <a:rPr lang="en-US" sz="900" dirty="0">
                <a:solidFill>
                  <a:srgbClr val="EBECEF"/>
                </a:solidFill>
                <a:latin typeface="Inter" pitchFamily="34" charset="0"/>
                <a:ea typeface="Inter" pitchFamily="34" charset="-122"/>
                <a:cs typeface="Inter" pitchFamily="34" charset="-120"/>
              </a:rPr>
              <a:t>The Center's governance structure ensures all shared knowledge maintains rigorous standards of accuracy, relevance, and actionability while simultaneously protecting sensitive operational details from unauthorized disclosure. Member agencies can confidently share performance data, implementation challenges, and strategic considerations knowing that proprietary information remains secure and is used solely for collective learning purposes.</a:t>
            </a:r>
            <a:endParaRPr lang="en-US" sz="900" dirty="0"/>
          </a:p>
        </p:txBody>
      </p:sp>
      <p:sp>
        <p:nvSpPr>
          <p:cNvPr id="6" name="Text 3"/>
          <p:cNvSpPr/>
          <p:nvPr/>
        </p:nvSpPr>
        <p:spPr>
          <a:xfrm>
            <a:off x="567543" y="3464719"/>
            <a:ext cx="8054102" cy="400407"/>
          </a:xfrm>
          <a:prstGeom prst="rect">
            <a:avLst/>
          </a:prstGeom>
          <a:noFill/>
          <a:ln/>
        </p:spPr>
        <p:txBody>
          <a:bodyPr wrap="square" lIns="0" tIns="0" rIns="0" bIns="0" rtlCol="0" anchor="t"/>
          <a:lstStyle/>
          <a:p>
            <a:pPr marL="0" indent="0" algn="l">
              <a:lnSpc>
                <a:spcPts val="1050"/>
              </a:lnSpc>
              <a:buNone/>
            </a:pPr>
            <a:r>
              <a:rPr lang="en-US" sz="900" dirty="0">
                <a:solidFill>
                  <a:srgbClr val="EBECEF"/>
                </a:solidFill>
                <a:latin typeface="Inter" pitchFamily="34" charset="0"/>
                <a:ea typeface="Inter" pitchFamily="34" charset="-122"/>
                <a:cs typeface="Inter" pitchFamily="34" charset="-120"/>
              </a:rPr>
              <a:t>Formal confidentiality protocols, data handling procedures, and access controls create a trusted environment where agencies can discuss sensitive topics including enforcement effectiveness, vendor performance issues, and operational challenges without concern for public misinterpretation or competitive disadvantage.</a:t>
            </a:r>
            <a:endParaRPr lang="en-US" sz="900" dirty="0"/>
          </a:p>
        </p:txBody>
      </p:sp>
      <p:sp>
        <p:nvSpPr>
          <p:cNvPr id="7" name="Text 4"/>
          <p:cNvSpPr/>
          <p:nvPr/>
        </p:nvSpPr>
        <p:spPr>
          <a:xfrm>
            <a:off x="567543" y="3914061"/>
            <a:ext cx="2817257" cy="220980"/>
          </a:xfrm>
          <a:prstGeom prst="rect">
            <a:avLst/>
          </a:prstGeom>
          <a:noFill/>
          <a:ln/>
        </p:spPr>
        <p:txBody>
          <a:bodyPr wrap="none" lIns="0" tIns="0" rIns="0" bIns="0" rtlCol="0" anchor="t"/>
          <a:lstStyle/>
          <a:p>
            <a:pPr marL="0" indent="0" algn="l">
              <a:lnSpc>
                <a:spcPts val="1700"/>
              </a:lnSpc>
              <a:buNone/>
            </a:pPr>
            <a:r>
              <a:rPr lang="en-US" sz="1350" b="1" dirty="0">
                <a:solidFill>
                  <a:srgbClr val="FFFFFF"/>
                </a:solidFill>
                <a:latin typeface="Inter Bold" pitchFamily="34" charset="0"/>
                <a:ea typeface="Inter Bold" pitchFamily="34" charset="-122"/>
                <a:cs typeface="Inter Bold" pitchFamily="34" charset="-120"/>
              </a:rPr>
              <a:t>Technical Infrastructure Support</a:t>
            </a:r>
            <a:endParaRPr lang="en-US" sz="1350" dirty="0"/>
          </a:p>
        </p:txBody>
      </p:sp>
      <p:sp>
        <p:nvSpPr>
          <p:cNvPr id="8" name="Text 5"/>
          <p:cNvSpPr/>
          <p:nvPr/>
        </p:nvSpPr>
        <p:spPr>
          <a:xfrm>
            <a:off x="567543" y="4183975"/>
            <a:ext cx="8054102" cy="400407"/>
          </a:xfrm>
          <a:prstGeom prst="rect">
            <a:avLst/>
          </a:prstGeom>
          <a:noFill/>
          <a:ln/>
        </p:spPr>
        <p:txBody>
          <a:bodyPr wrap="square" lIns="0" tIns="0" rIns="0" bIns="0" rtlCol="0" anchor="t"/>
          <a:lstStyle/>
          <a:p>
            <a:pPr marL="0" indent="0" algn="l">
              <a:lnSpc>
                <a:spcPts val="1050"/>
              </a:lnSpc>
              <a:buNone/>
            </a:pPr>
            <a:r>
              <a:rPr lang="en-US" sz="900" dirty="0">
                <a:solidFill>
                  <a:srgbClr val="EBECEF"/>
                </a:solidFill>
                <a:latin typeface="Inter" pitchFamily="34" charset="0"/>
                <a:ea typeface="Inter" pitchFamily="34" charset="-122"/>
                <a:cs typeface="Inter" pitchFamily="34" charset="-120"/>
              </a:rPr>
              <a:t>Leveraging the Center's resources provides member agencies with a robust platform for knowledge exchange, data visualization, collaborative analysis of enforcement outcomes, and structured peer engagement. The technical infrastructure includes secure collaboration tools, shared data repositories, analytical dashboards, and communication channels designed specifically for the needs of transportation professionals.</a:t>
            </a:r>
            <a:endParaRPr lang="en-US" sz="900" dirty="0"/>
          </a:p>
        </p:txBody>
      </p:sp>
      <p:sp>
        <p:nvSpPr>
          <p:cNvPr id="9" name="Text 6"/>
          <p:cNvSpPr/>
          <p:nvPr/>
        </p:nvSpPr>
        <p:spPr>
          <a:xfrm>
            <a:off x="567543" y="4628436"/>
            <a:ext cx="8054102" cy="266938"/>
          </a:xfrm>
          <a:prstGeom prst="rect">
            <a:avLst/>
          </a:prstGeom>
          <a:noFill/>
          <a:ln/>
        </p:spPr>
        <p:txBody>
          <a:bodyPr wrap="square" lIns="0" tIns="0" rIns="0" bIns="0" rtlCol="0" anchor="t"/>
          <a:lstStyle/>
          <a:p>
            <a:pPr marL="0" indent="0" algn="l">
              <a:lnSpc>
                <a:spcPts val="1050"/>
              </a:lnSpc>
              <a:buNone/>
            </a:pPr>
            <a:r>
              <a:rPr lang="en-US" sz="900" dirty="0">
                <a:solidFill>
                  <a:srgbClr val="EBECEF"/>
                </a:solidFill>
                <a:latin typeface="Inter" pitchFamily="34" charset="0"/>
                <a:ea typeface="Inter" pitchFamily="34" charset="-122"/>
                <a:cs typeface="Inter" pitchFamily="34" charset="-120"/>
              </a:rPr>
              <a:t>This centralized infrastructure eliminates the burden on individual agencies to develop and maintain collaboration platforms while ensuring consistent user experience and reliable access to network resources.</a:t>
            </a:r>
            <a:endParaRPr lang="en-US" sz="900" dirty="0"/>
          </a:p>
        </p:txBody>
      </p:sp>
      <p:sp>
        <p:nvSpPr>
          <p:cNvPr id="10" name="Text 7"/>
          <p:cNvSpPr/>
          <p:nvPr/>
        </p:nvSpPr>
        <p:spPr>
          <a:xfrm>
            <a:off x="567543" y="4944308"/>
            <a:ext cx="1767602" cy="220980"/>
          </a:xfrm>
          <a:prstGeom prst="rect">
            <a:avLst/>
          </a:prstGeom>
          <a:noFill/>
          <a:ln/>
        </p:spPr>
        <p:txBody>
          <a:bodyPr wrap="none" lIns="0" tIns="0" rIns="0" bIns="0" rtlCol="0" anchor="t"/>
          <a:lstStyle/>
          <a:p>
            <a:pPr marL="0" indent="0" algn="l">
              <a:lnSpc>
                <a:spcPts val="1700"/>
              </a:lnSpc>
              <a:buNone/>
            </a:pPr>
            <a:r>
              <a:rPr lang="en-US" sz="1350" b="1" dirty="0">
                <a:solidFill>
                  <a:srgbClr val="FFFFFF"/>
                </a:solidFill>
                <a:latin typeface="Inter Bold" pitchFamily="34" charset="0"/>
                <a:ea typeface="Inter Bold" pitchFamily="34" charset="-122"/>
                <a:cs typeface="Inter Bold" pitchFamily="34" charset="-120"/>
              </a:rPr>
              <a:t>Neutral Facilitation</a:t>
            </a:r>
            <a:endParaRPr lang="en-US" sz="1350" dirty="0"/>
          </a:p>
        </p:txBody>
      </p:sp>
      <p:sp>
        <p:nvSpPr>
          <p:cNvPr id="11" name="Text 8"/>
          <p:cNvSpPr/>
          <p:nvPr/>
        </p:nvSpPr>
        <p:spPr>
          <a:xfrm>
            <a:off x="567543" y="5214223"/>
            <a:ext cx="8054102" cy="400407"/>
          </a:xfrm>
          <a:prstGeom prst="rect">
            <a:avLst/>
          </a:prstGeom>
          <a:noFill/>
          <a:ln/>
        </p:spPr>
        <p:txBody>
          <a:bodyPr wrap="square" lIns="0" tIns="0" rIns="0" bIns="0" rtlCol="0" anchor="t"/>
          <a:lstStyle/>
          <a:p>
            <a:pPr marL="0" indent="0" algn="l">
              <a:lnSpc>
                <a:spcPts val="1050"/>
              </a:lnSpc>
              <a:buNone/>
            </a:pPr>
            <a:r>
              <a:rPr lang="en-US" sz="900" dirty="0">
                <a:solidFill>
                  <a:srgbClr val="EBECEF"/>
                </a:solidFill>
                <a:latin typeface="Inter" pitchFamily="34" charset="0"/>
                <a:ea typeface="Inter" pitchFamily="34" charset="-122"/>
                <a:cs typeface="Inter" pitchFamily="34" charset="-120"/>
              </a:rPr>
              <a:t>As a not-for-profit entity with no commercial affiliations or jurisdictional constraints, the Center provides genuinely impartial coordination of network activities. This neutrality ensures balanced representation of diverse agency perspectives, from small municipal programs to large state-level implementations, from urban dense environments to rural applications.</a:t>
            </a:r>
            <a:endParaRPr lang="en-US" sz="900" dirty="0"/>
          </a:p>
        </p:txBody>
      </p:sp>
      <p:sp>
        <p:nvSpPr>
          <p:cNvPr id="12" name="Text 9"/>
          <p:cNvSpPr/>
          <p:nvPr/>
        </p:nvSpPr>
        <p:spPr>
          <a:xfrm>
            <a:off x="567543" y="5658683"/>
            <a:ext cx="8054102" cy="400407"/>
          </a:xfrm>
          <a:prstGeom prst="rect">
            <a:avLst/>
          </a:prstGeom>
          <a:noFill/>
          <a:ln/>
        </p:spPr>
        <p:txBody>
          <a:bodyPr wrap="square" lIns="0" tIns="0" rIns="0" bIns="0" rtlCol="0" anchor="t"/>
          <a:lstStyle/>
          <a:p>
            <a:pPr marL="0" indent="0" algn="l">
              <a:lnSpc>
                <a:spcPts val="1050"/>
              </a:lnSpc>
              <a:buNone/>
            </a:pPr>
            <a:r>
              <a:rPr lang="en-US" sz="900" dirty="0">
                <a:solidFill>
                  <a:srgbClr val="EBECEF"/>
                </a:solidFill>
                <a:latin typeface="Inter" pitchFamily="34" charset="0"/>
                <a:ea typeface="Inter" pitchFamily="34" charset="-122"/>
                <a:cs typeface="Inter" pitchFamily="34" charset="-120"/>
              </a:rPr>
              <a:t>The Center's facilitation ensures that discussions remain focused on evidence-based practices rather than organizational politics, that smaller voices receive equal consideration alongside larger agencies, and that the collective agenda serves the broader public interest in safe and efficient transportation systems.</a:t>
            </a:r>
            <a:endParaRPr lang="en-US" sz="900" dirty="0"/>
          </a:p>
        </p:txBody>
      </p:sp>
      <p:pic>
        <p:nvPicPr>
          <p:cNvPr id="13" name="Image 1" descr="preencoded.png"/>
          <p:cNvPicPr>
            <a:picLocks noChangeAspect="1"/>
          </p:cNvPicPr>
          <p:nvPr/>
        </p:nvPicPr>
        <p:blipFill>
          <a:blip r:embed="rId3"/>
          <a:stretch>
            <a:fillRect/>
          </a:stretch>
        </p:blipFill>
        <p:spPr>
          <a:xfrm>
            <a:off x="13981033" y="181332"/>
            <a:ext cx="468154" cy="634484"/>
          </a:xfrm>
          <a:prstGeom prst="rect">
            <a:avLst/>
          </a:prstGeom>
        </p:spPr>
      </p:pic>
      <p:sp>
        <p:nvSpPr>
          <p:cNvPr id="14" name="Text 10"/>
          <p:cNvSpPr/>
          <p:nvPr/>
        </p:nvSpPr>
        <p:spPr>
          <a:xfrm>
            <a:off x="13768864" y="7659172"/>
            <a:ext cx="680323" cy="143708"/>
          </a:xfrm>
          <a:prstGeom prst="rect">
            <a:avLst/>
          </a:prstGeom>
          <a:noFill/>
          <a:ln/>
        </p:spPr>
        <p:txBody>
          <a:bodyPr wrap="none" lIns="0" tIns="0" rIns="0" bIns="0" rtlCol="0" anchor="t"/>
          <a:lstStyle/>
          <a:p>
            <a:pPr marL="0" indent="0" algn="r">
              <a:lnSpc>
                <a:spcPts val="1100"/>
              </a:lnSpc>
              <a:buNone/>
            </a:pPr>
            <a:r>
              <a:rPr lang="en-US" sz="950" dirty="0">
                <a:solidFill>
                  <a:srgbClr val="EBECEF"/>
                </a:solidFill>
                <a:latin typeface="Inter" pitchFamily="34" charset="0"/>
                <a:ea typeface="Inter" pitchFamily="34" charset="-122"/>
                <a:cs typeface="Inter" pitchFamily="34" charset="-120"/>
              </a:rPr>
              <a:t>5</a:t>
            </a:r>
            <a:endParaRPr lang="en-US" sz="95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1">
    <p:spTree>
      <p:nvGrpSpPr>
        <p:cNvPr id="1" name=""/>
        <p:cNvGrpSpPr/>
        <p:nvPr/>
      </p:nvGrpSpPr>
      <p:grpSpPr>
        <a:xfrm>
          <a:off x="0" y="0"/>
          <a:ext cx="0" cy="0"/>
          <a:chOff x="0" y="0"/>
          <a:chExt cx="0" cy="0"/>
        </a:xfrm>
      </p:grpSpPr>
      <p:sp>
        <p:nvSpPr>
          <p:cNvPr id="4" name="Text 2"/>
          <p:cNvSpPr/>
          <p:nvPr/>
        </p:nvSpPr>
        <p:spPr>
          <a:xfrm>
            <a:off x="570428" y="2305169"/>
            <a:ext cx="6249233" cy="413861"/>
          </a:xfrm>
          <a:prstGeom prst="rect">
            <a:avLst/>
          </a:prstGeom>
          <a:noFill/>
          <a:ln/>
        </p:spPr>
        <p:txBody>
          <a:bodyPr wrap="none" lIns="0" tIns="0" rIns="0" bIns="0" rtlCol="0" anchor="t"/>
          <a:lstStyle/>
          <a:p>
            <a:pPr marL="0" indent="0" algn="l">
              <a:lnSpc>
                <a:spcPts val="3250"/>
              </a:lnSpc>
              <a:buNone/>
            </a:pPr>
            <a:r>
              <a:rPr lang="en-US" sz="2600" b="1" dirty="0">
                <a:solidFill>
                  <a:srgbClr val="FFFFFF"/>
                </a:solidFill>
                <a:latin typeface="Inter Bold" pitchFamily="34" charset="0"/>
                <a:ea typeface="Inter Bold" pitchFamily="34" charset="-122"/>
                <a:cs typeface="Inter Bold" pitchFamily="34" charset="-120"/>
              </a:rPr>
              <a:t>Future Scenarios and Emerging Trends</a:t>
            </a:r>
            <a:endParaRPr lang="en-US" sz="2600" dirty="0"/>
          </a:p>
        </p:txBody>
      </p:sp>
      <p:sp>
        <p:nvSpPr>
          <p:cNvPr id="5" name="Text 3"/>
          <p:cNvSpPr/>
          <p:nvPr/>
        </p:nvSpPr>
        <p:spPr>
          <a:xfrm>
            <a:off x="570428" y="2867382"/>
            <a:ext cx="6583323" cy="155377"/>
          </a:xfrm>
          <a:prstGeom prst="rect">
            <a:avLst/>
          </a:prstGeom>
          <a:noFill/>
          <a:ln/>
        </p:spPr>
        <p:txBody>
          <a:bodyPr wrap="none" lIns="0" tIns="0" rIns="0" bIns="0" rtlCol="0" anchor="t"/>
          <a:lstStyle/>
          <a:p>
            <a:pPr marL="0" indent="0" algn="l">
              <a:lnSpc>
                <a:spcPts val="1200"/>
              </a:lnSpc>
              <a:buNone/>
            </a:pPr>
            <a:endParaRPr lang="en-US" sz="1000" dirty="0"/>
          </a:p>
        </p:txBody>
      </p:sp>
      <p:sp>
        <p:nvSpPr>
          <p:cNvPr id="6" name="Text 4"/>
          <p:cNvSpPr/>
          <p:nvPr/>
        </p:nvSpPr>
        <p:spPr>
          <a:xfrm>
            <a:off x="684877" y="3236986"/>
            <a:ext cx="2817019" cy="248245"/>
          </a:xfrm>
          <a:prstGeom prst="rect">
            <a:avLst/>
          </a:prstGeom>
          <a:noFill/>
          <a:ln/>
        </p:spPr>
        <p:txBody>
          <a:bodyPr wrap="none" lIns="0" tIns="0" rIns="0" bIns="0" rtlCol="0" anchor="t"/>
          <a:lstStyle/>
          <a:p>
            <a:pPr marL="0" indent="0" algn="l">
              <a:lnSpc>
                <a:spcPts val="1950"/>
              </a:lnSpc>
              <a:buNone/>
            </a:pPr>
            <a:r>
              <a:rPr lang="en-US" sz="1550" b="1" dirty="0">
                <a:solidFill>
                  <a:srgbClr val="FFFFFF"/>
                </a:solidFill>
                <a:latin typeface="Inter Bold" pitchFamily="34" charset="0"/>
                <a:ea typeface="Inter Bold" pitchFamily="34" charset="-122"/>
                <a:cs typeface="Inter Bold" pitchFamily="34" charset="-120"/>
              </a:rPr>
              <a:t>Preparing for Transformation</a:t>
            </a:r>
            <a:endParaRPr lang="en-US" sz="1550" dirty="0"/>
          </a:p>
        </p:txBody>
      </p:sp>
      <p:sp>
        <p:nvSpPr>
          <p:cNvPr id="7" name="Text 5"/>
          <p:cNvSpPr/>
          <p:nvPr/>
        </p:nvSpPr>
        <p:spPr>
          <a:xfrm>
            <a:off x="684877" y="3547025"/>
            <a:ext cx="6583323" cy="776883"/>
          </a:xfrm>
          <a:prstGeom prst="rect">
            <a:avLst/>
          </a:prstGeom>
          <a:noFill/>
          <a:ln/>
        </p:spPr>
        <p:txBody>
          <a:bodyPr wrap="square" lIns="0" tIns="0" rIns="0" bIns="0" rtlCol="0" anchor="t"/>
          <a:lstStyle/>
          <a:p>
            <a:pPr marL="0" indent="0" algn="l">
              <a:lnSpc>
                <a:spcPts val="1200"/>
              </a:lnSpc>
              <a:buNone/>
            </a:pPr>
            <a:r>
              <a:rPr lang="en-US" sz="1000" dirty="0">
                <a:solidFill>
                  <a:srgbClr val="EBECEF"/>
                </a:solidFill>
                <a:latin typeface="Inter" pitchFamily="34" charset="0"/>
                <a:ea typeface="Inter" pitchFamily="34" charset="-122"/>
                <a:cs typeface="Inter" pitchFamily="34" charset="-120"/>
              </a:rPr>
              <a:t>The transportation landscape is undergoing revolutionary changes driven by vehicle connectivity, automation, electrification, and mobility service evolution. Automated enforcement systems must adapt to emerging technologies and shifting mobility patterns while continuing to serve core safety objectives. Understanding plausible future scenarios enables agencies to make strategic investments that remain relevant as transportation evolves.</a:t>
            </a:r>
            <a:endParaRPr lang="en-US" sz="1000" dirty="0"/>
          </a:p>
        </p:txBody>
      </p:sp>
      <p:sp>
        <p:nvSpPr>
          <p:cNvPr id="8" name="Text 6"/>
          <p:cNvSpPr/>
          <p:nvPr/>
        </p:nvSpPr>
        <p:spPr>
          <a:xfrm>
            <a:off x="684877" y="4379510"/>
            <a:ext cx="6583323" cy="932259"/>
          </a:xfrm>
          <a:prstGeom prst="rect">
            <a:avLst/>
          </a:prstGeom>
          <a:noFill/>
          <a:ln/>
        </p:spPr>
        <p:txBody>
          <a:bodyPr wrap="square" lIns="0" tIns="0" rIns="0" bIns="0" rtlCol="0" anchor="t"/>
          <a:lstStyle/>
          <a:p>
            <a:pPr marL="0" indent="0" algn="l">
              <a:lnSpc>
                <a:spcPts val="1200"/>
              </a:lnSpc>
              <a:buNone/>
            </a:pPr>
            <a:r>
              <a:rPr lang="en-US" sz="1000" dirty="0">
                <a:solidFill>
                  <a:srgbClr val="EBECEF"/>
                </a:solidFill>
                <a:latin typeface="Inter" pitchFamily="34" charset="0"/>
                <a:ea typeface="Inter" pitchFamily="34" charset="-122"/>
                <a:cs typeface="Inter" pitchFamily="34" charset="-120"/>
              </a:rPr>
              <a:t>This research will explore how connected and autonomous vehicles will interact with enforcement infrastructure, what enforcement roles remain necessary as vehicles gain self-compliance capabilities, how enforcement might evolve to address new safety challenges like distracted supervision of automated systems, and what data integration opportunities emerge from increasingly connected transportation ecosystems. The work will help agencies anticipate change and develop adaptive strategies rather than being surprised by technological disruption.</a:t>
            </a:r>
            <a:endParaRPr lang="en-US" sz="1000" dirty="0"/>
          </a:p>
        </p:txBody>
      </p:sp>
      <p:sp>
        <p:nvSpPr>
          <p:cNvPr id="9" name="Text 7"/>
          <p:cNvSpPr/>
          <p:nvPr/>
        </p:nvSpPr>
        <p:spPr>
          <a:xfrm>
            <a:off x="684877" y="5373563"/>
            <a:ext cx="3488174" cy="248245"/>
          </a:xfrm>
          <a:prstGeom prst="rect">
            <a:avLst/>
          </a:prstGeom>
          <a:noFill/>
          <a:ln/>
        </p:spPr>
        <p:txBody>
          <a:bodyPr wrap="none" lIns="0" tIns="0" rIns="0" bIns="0" rtlCol="0" anchor="t"/>
          <a:lstStyle/>
          <a:p>
            <a:pPr marL="0" indent="0" algn="l">
              <a:lnSpc>
                <a:spcPts val="1950"/>
              </a:lnSpc>
              <a:buNone/>
            </a:pPr>
            <a:r>
              <a:rPr lang="en-US" sz="1550" b="1" dirty="0">
                <a:solidFill>
                  <a:srgbClr val="FFFFFF"/>
                </a:solidFill>
                <a:latin typeface="Inter Bold" pitchFamily="34" charset="0"/>
                <a:ea typeface="Inter Bold" pitchFamily="34" charset="-122"/>
                <a:cs typeface="Inter Bold" pitchFamily="34" charset="-120"/>
              </a:rPr>
              <a:t>Emerging Enforcement Applications</a:t>
            </a:r>
            <a:endParaRPr lang="en-US" sz="1550" dirty="0"/>
          </a:p>
        </p:txBody>
      </p:sp>
      <p:sp>
        <p:nvSpPr>
          <p:cNvPr id="10" name="Text 8"/>
          <p:cNvSpPr/>
          <p:nvPr/>
        </p:nvSpPr>
        <p:spPr>
          <a:xfrm>
            <a:off x="684877" y="5683602"/>
            <a:ext cx="6583323" cy="776883"/>
          </a:xfrm>
          <a:prstGeom prst="rect">
            <a:avLst/>
          </a:prstGeom>
          <a:noFill/>
          <a:ln/>
        </p:spPr>
        <p:txBody>
          <a:bodyPr wrap="square" lIns="0" tIns="0" rIns="0" bIns="0" rtlCol="0" anchor="t"/>
          <a:lstStyle/>
          <a:p>
            <a:pPr marL="0" indent="0" algn="l">
              <a:lnSpc>
                <a:spcPts val="1200"/>
              </a:lnSpc>
              <a:buNone/>
            </a:pPr>
            <a:r>
              <a:rPr lang="en-US" sz="1000" dirty="0">
                <a:solidFill>
                  <a:srgbClr val="EBECEF"/>
                </a:solidFill>
                <a:latin typeface="Inter" pitchFamily="34" charset="0"/>
                <a:ea typeface="Inter" pitchFamily="34" charset="-122"/>
                <a:cs typeface="Inter" pitchFamily="34" charset="-120"/>
              </a:rPr>
              <a:t>Beyond traditional speed and red light enforcement, emerging applications include distracted driving detection, aggressive driving identification, pedestrian and cyclist protection, commercial vehicle compliance, and curbside management in the era of ride-hailing and delivery services. The research will examine the feasibility, effectiveness, and acceptance of these emerging enforcement types and provide guidance on strategic expansion of automated enforcement capabilities.</a:t>
            </a:r>
            <a:endParaRPr lang="en-US" sz="1000" dirty="0"/>
          </a:p>
        </p:txBody>
      </p:sp>
      <p:pic>
        <p:nvPicPr>
          <p:cNvPr id="11" name="Image 0" descr="preencoded.png"/>
          <p:cNvPicPr>
            <a:picLocks noChangeAspect="1"/>
          </p:cNvPicPr>
          <p:nvPr/>
        </p:nvPicPr>
        <p:blipFill>
          <a:blip r:embed="rId3"/>
          <a:stretch>
            <a:fillRect/>
          </a:stretch>
        </p:blipFill>
        <p:spPr>
          <a:xfrm>
            <a:off x="13900547" y="203716"/>
            <a:ext cx="526137" cy="713065"/>
          </a:xfrm>
          <a:prstGeom prst="rect">
            <a:avLst/>
          </a:prstGeom>
        </p:spPr>
      </p:pic>
      <p:sp>
        <p:nvSpPr>
          <p:cNvPr id="12" name="Text 9"/>
          <p:cNvSpPr/>
          <p:nvPr/>
        </p:nvSpPr>
        <p:spPr>
          <a:xfrm>
            <a:off x="13604081" y="7585591"/>
            <a:ext cx="822603" cy="167402"/>
          </a:xfrm>
          <a:prstGeom prst="rect">
            <a:avLst/>
          </a:prstGeom>
          <a:noFill/>
          <a:ln/>
        </p:spPr>
        <p:txBody>
          <a:bodyPr wrap="none" lIns="0" tIns="0" rIns="0" bIns="0" rtlCol="0" anchor="t"/>
          <a:lstStyle/>
          <a:p>
            <a:pPr marL="0" indent="0" algn="r">
              <a:lnSpc>
                <a:spcPts val="1300"/>
              </a:lnSpc>
              <a:buNone/>
            </a:pPr>
            <a:r>
              <a:rPr lang="en-US" sz="1100" dirty="0">
                <a:solidFill>
                  <a:srgbClr val="EBECEF"/>
                </a:solidFill>
                <a:latin typeface="Inter" pitchFamily="34" charset="0"/>
                <a:ea typeface="Inter" pitchFamily="34" charset="-122"/>
                <a:cs typeface="Inter" pitchFamily="34" charset="-120"/>
              </a:rPr>
              <a:t>51</a:t>
            </a:r>
            <a:endParaRPr lang="en-US" sz="11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2">
    <p:spTree>
      <p:nvGrpSpPr>
        <p:cNvPr id="1" name=""/>
        <p:cNvGrpSpPr/>
        <p:nvPr/>
      </p:nvGrpSpPr>
      <p:grpSpPr>
        <a:xfrm>
          <a:off x="0" y="0"/>
          <a:ext cx="0" cy="0"/>
          <a:chOff x="0" y="0"/>
          <a:chExt cx="0" cy="0"/>
        </a:xfrm>
      </p:grpSpPr>
      <p:sp>
        <p:nvSpPr>
          <p:cNvPr id="2" name="Text 0"/>
          <p:cNvSpPr/>
          <p:nvPr/>
        </p:nvSpPr>
        <p:spPr>
          <a:xfrm>
            <a:off x="396835" y="2111335"/>
            <a:ext cx="8288893"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Connected and Autonomous Vehicle Integration</a:t>
            </a:r>
            <a:endParaRPr lang="en-US" sz="2750" dirty="0"/>
          </a:p>
        </p:txBody>
      </p:sp>
      <p:sp>
        <p:nvSpPr>
          <p:cNvPr id="3" name="Text 1"/>
          <p:cNvSpPr/>
          <p:nvPr/>
        </p:nvSpPr>
        <p:spPr>
          <a:xfrm>
            <a:off x="396835" y="2696051"/>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The emergence of connected and autonomous vehicles fundamentally transforms the enforcement landscape, creating both opportunities for enhanced safety and challenges for traditional enforcement approaches.</a:t>
            </a:r>
            <a:endParaRPr lang="en-US" sz="1100" dirty="0"/>
          </a:p>
        </p:txBody>
      </p:sp>
      <p:sp>
        <p:nvSpPr>
          <p:cNvPr id="4" name="Shape 2"/>
          <p:cNvSpPr/>
          <p:nvPr/>
        </p:nvSpPr>
        <p:spPr>
          <a:xfrm>
            <a:off x="396835" y="3115985"/>
            <a:ext cx="6882884" cy="1843087"/>
          </a:xfrm>
          <a:prstGeom prst="roundRect">
            <a:avLst>
              <a:gd name="adj" fmla="val 3969"/>
            </a:avLst>
          </a:prstGeom>
          <a:solidFill>
            <a:srgbClr val="1F1F26"/>
          </a:solidFill>
          <a:ln w="15240">
            <a:solidFill>
              <a:srgbClr val="2B6A86"/>
            </a:solidFill>
            <a:prstDash val="solid"/>
          </a:ln>
        </p:spPr>
        <p:txBody>
          <a:bodyPr/>
          <a:lstStyle/>
          <a:p>
            <a:endParaRPr lang="en-US"/>
          </a:p>
        </p:txBody>
      </p:sp>
      <p:sp>
        <p:nvSpPr>
          <p:cNvPr id="5" name="Shape 3"/>
          <p:cNvSpPr/>
          <p:nvPr/>
        </p:nvSpPr>
        <p:spPr>
          <a:xfrm>
            <a:off x="381595" y="3115985"/>
            <a:ext cx="60960" cy="1843087"/>
          </a:xfrm>
          <a:prstGeom prst="roundRect">
            <a:avLst>
              <a:gd name="adj" fmla="val 97674"/>
            </a:avLst>
          </a:prstGeom>
          <a:solidFill>
            <a:srgbClr val="1E84B3"/>
          </a:solidFill>
          <a:ln/>
        </p:spPr>
        <p:txBody>
          <a:bodyPr/>
          <a:lstStyle/>
          <a:p>
            <a:endParaRPr lang="en-US"/>
          </a:p>
        </p:txBody>
      </p:sp>
      <p:sp>
        <p:nvSpPr>
          <p:cNvPr id="6" name="Text 4"/>
          <p:cNvSpPr/>
          <p:nvPr/>
        </p:nvSpPr>
        <p:spPr>
          <a:xfrm>
            <a:off x="599480" y="3272909"/>
            <a:ext cx="2872740"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Connected Vehicle Opportunities</a:t>
            </a:r>
            <a:endParaRPr lang="en-US" sz="1350" dirty="0"/>
          </a:p>
        </p:txBody>
      </p:sp>
      <p:sp>
        <p:nvSpPr>
          <p:cNvPr id="7" name="Text 5"/>
          <p:cNvSpPr/>
          <p:nvPr/>
        </p:nvSpPr>
        <p:spPr>
          <a:xfrm>
            <a:off x="599480" y="3536871"/>
            <a:ext cx="6523315" cy="1190848"/>
          </a:xfrm>
          <a:prstGeom prst="rect">
            <a:avLst/>
          </a:prstGeom>
          <a:noFill/>
          <a:ln/>
        </p:spPr>
        <p:txBody>
          <a:bodyPr wrap="square" lIns="0" tIns="0" rIns="0" bIns="0" rtlCol="0" anchor="t"/>
          <a:lstStyle/>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Vehicle-to-Infrastructure (V2I) Communication:</a:t>
            </a:r>
            <a:r>
              <a:rPr lang="en-US" sz="1100" dirty="0">
                <a:solidFill>
                  <a:srgbClr val="EBECEF"/>
                </a:solidFill>
                <a:latin typeface="Inter" pitchFamily="34" charset="0"/>
                <a:ea typeface="Inter" pitchFamily="34" charset="-122"/>
                <a:cs typeface="Inter" pitchFamily="34" charset="-120"/>
              </a:rPr>
              <a:t> Real-time speed limit and safety information transmitted directly to vehicles</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Automated Compliance:</a:t>
            </a:r>
            <a:r>
              <a:rPr lang="en-US" sz="1100" dirty="0">
                <a:solidFill>
                  <a:srgbClr val="EBECEF"/>
                </a:solidFill>
                <a:latin typeface="Inter" pitchFamily="34" charset="0"/>
                <a:ea typeface="Inter" pitchFamily="34" charset="-122"/>
                <a:cs typeface="Inter" pitchFamily="34" charset="-120"/>
              </a:rPr>
              <a:t> Vehicles that automatically adjust speed based on posted limits and conditions</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Enhanced Data Collection:</a:t>
            </a:r>
            <a:r>
              <a:rPr lang="en-US" sz="1100" dirty="0">
                <a:solidFill>
                  <a:srgbClr val="EBECEF"/>
                </a:solidFill>
                <a:latin typeface="Inter" pitchFamily="34" charset="0"/>
                <a:ea typeface="Inter" pitchFamily="34" charset="-122"/>
                <a:cs typeface="Inter" pitchFamily="34" charset="-120"/>
              </a:rPr>
              <a:t> Rich telemetry data from connected vehicles supplementing traditional enforcement</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Predictive Safety:</a:t>
            </a:r>
            <a:r>
              <a:rPr lang="en-US" sz="1100" dirty="0">
                <a:solidFill>
                  <a:srgbClr val="EBECEF"/>
                </a:solidFill>
                <a:latin typeface="Inter" pitchFamily="34" charset="0"/>
                <a:ea typeface="Inter" pitchFamily="34" charset="-122"/>
                <a:cs typeface="Inter" pitchFamily="34" charset="-120"/>
              </a:rPr>
              <a:t> Using fleet data to identify emerging safety risks before crashes occur</a:t>
            </a:r>
            <a:endParaRPr lang="en-US" sz="1100" dirty="0"/>
          </a:p>
        </p:txBody>
      </p:sp>
      <p:sp>
        <p:nvSpPr>
          <p:cNvPr id="8" name="Shape 6"/>
          <p:cNvSpPr/>
          <p:nvPr/>
        </p:nvSpPr>
        <p:spPr>
          <a:xfrm>
            <a:off x="7350562" y="3115985"/>
            <a:ext cx="6883003" cy="1843087"/>
          </a:xfrm>
          <a:prstGeom prst="roundRect">
            <a:avLst>
              <a:gd name="adj" fmla="val 3969"/>
            </a:avLst>
          </a:prstGeom>
          <a:solidFill>
            <a:srgbClr val="1F1F26"/>
          </a:solidFill>
          <a:ln w="15240">
            <a:solidFill>
              <a:srgbClr val="2B6A86"/>
            </a:solidFill>
            <a:prstDash val="solid"/>
          </a:ln>
        </p:spPr>
        <p:txBody>
          <a:bodyPr/>
          <a:lstStyle/>
          <a:p>
            <a:endParaRPr lang="en-US"/>
          </a:p>
        </p:txBody>
      </p:sp>
      <p:sp>
        <p:nvSpPr>
          <p:cNvPr id="9" name="Shape 7"/>
          <p:cNvSpPr/>
          <p:nvPr/>
        </p:nvSpPr>
        <p:spPr>
          <a:xfrm>
            <a:off x="7335322" y="3115985"/>
            <a:ext cx="60960" cy="1843087"/>
          </a:xfrm>
          <a:prstGeom prst="roundRect">
            <a:avLst>
              <a:gd name="adj" fmla="val 97674"/>
            </a:avLst>
          </a:prstGeom>
          <a:solidFill>
            <a:srgbClr val="1E84B3"/>
          </a:solidFill>
          <a:ln/>
        </p:spPr>
        <p:txBody>
          <a:bodyPr/>
          <a:lstStyle/>
          <a:p>
            <a:endParaRPr lang="en-US"/>
          </a:p>
        </p:txBody>
      </p:sp>
      <p:sp>
        <p:nvSpPr>
          <p:cNvPr id="10" name="Text 8"/>
          <p:cNvSpPr/>
          <p:nvPr/>
        </p:nvSpPr>
        <p:spPr>
          <a:xfrm>
            <a:off x="7553206" y="3272909"/>
            <a:ext cx="2899291"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Autonomous Vehicle Implications</a:t>
            </a:r>
            <a:endParaRPr lang="en-US" sz="1350" dirty="0"/>
          </a:p>
        </p:txBody>
      </p:sp>
      <p:sp>
        <p:nvSpPr>
          <p:cNvPr id="11" name="Text 9"/>
          <p:cNvSpPr/>
          <p:nvPr/>
        </p:nvSpPr>
        <p:spPr>
          <a:xfrm>
            <a:off x="7553206" y="3536871"/>
            <a:ext cx="6523434" cy="68056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As vehicles gain autonomy, liability shifts from drivers to manufacturers and software developers, enforcement may focus on system performance rather than individual violations, traditional camera-based enforcement becomes less relevant, and new oversight mechanisms for autonomous system safety become necessary.</a:t>
            </a:r>
            <a:endParaRPr lang="en-US" sz="1100" dirty="0"/>
          </a:p>
        </p:txBody>
      </p:sp>
      <p:sp>
        <p:nvSpPr>
          <p:cNvPr id="12" name="Shape 10"/>
          <p:cNvSpPr/>
          <p:nvPr/>
        </p:nvSpPr>
        <p:spPr>
          <a:xfrm>
            <a:off x="396835" y="4955485"/>
            <a:ext cx="6882884" cy="1088231"/>
          </a:xfrm>
          <a:prstGeom prst="roundRect">
            <a:avLst>
              <a:gd name="adj" fmla="val 6722"/>
            </a:avLst>
          </a:prstGeom>
          <a:solidFill>
            <a:srgbClr val="1F1F26"/>
          </a:solidFill>
          <a:ln w="15240">
            <a:solidFill>
              <a:srgbClr val="2B6A86"/>
            </a:solidFill>
            <a:prstDash val="solid"/>
          </a:ln>
        </p:spPr>
        <p:txBody>
          <a:bodyPr/>
          <a:lstStyle/>
          <a:p>
            <a:endParaRPr lang="en-US"/>
          </a:p>
        </p:txBody>
      </p:sp>
      <p:sp>
        <p:nvSpPr>
          <p:cNvPr id="13" name="Shape 11"/>
          <p:cNvSpPr/>
          <p:nvPr/>
        </p:nvSpPr>
        <p:spPr>
          <a:xfrm>
            <a:off x="381595" y="4955485"/>
            <a:ext cx="60960" cy="1088231"/>
          </a:xfrm>
          <a:prstGeom prst="roundRect">
            <a:avLst>
              <a:gd name="adj" fmla="val 97674"/>
            </a:avLst>
          </a:prstGeom>
          <a:solidFill>
            <a:srgbClr val="1E84B3"/>
          </a:solidFill>
          <a:ln/>
        </p:spPr>
        <p:txBody>
          <a:bodyPr/>
          <a:lstStyle/>
          <a:p>
            <a:endParaRPr lang="en-US"/>
          </a:p>
        </p:txBody>
      </p:sp>
      <p:sp>
        <p:nvSpPr>
          <p:cNvPr id="14" name="Text 12"/>
          <p:cNvSpPr/>
          <p:nvPr/>
        </p:nvSpPr>
        <p:spPr>
          <a:xfrm>
            <a:off x="599480" y="5112409"/>
            <a:ext cx="2486978"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Transition Period Challenges</a:t>
            </a:r>
            <a:endParaRPr lang="en-US" sz="1350" dirty="0"/>
          </a:p>
        </p:txBody>
      </p:sp>
      <p:sp>
        <p:nvSpPr>
          <p:cNvPr id="15" name="Text 13"/>
          <p:cNvSpPr/>
          <p:nvPr/>
        </p:nvSpPr>
        <p:spPr>
          <a:xfrm>
            <a:off x="599480" y="5376371"/>
            <a:ext cx="6523315" cy="51042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Mixed traffic environments with conventional, connected, and autonomous vehicles require flexible enforcement approaches, different compliance mechanisms for different vehicle types, and evolving regulatory frameworks that accommodate technological change.</a:t>
            </a:r>
            <a:endParaRPr lang="en-US" sz="1100" dirty="0"/>
          </a:p>
        </p:txBody>
      </p:sp>
      <p:sp>
        <p:nvSpPr>
          <p:cNvPr id="16" name="Shape 14"/>
          <p:cNvSpPr/>
          <p:nvPr/>
        </p:nvSpPr>
        <p:spPr>
          <a:xfrm>
            <a:off x="7350562" y="4955485"/>
            <a:ext cx="6883003" cy="1088231"/>
          </a:xfrm>
          <a:prstGeom prst="roundRect">
            <a:avLst>
              <a:gd name="adj" fmla="val 6722"/>
            </a:avLst>
          </a:prstGeom>
          <a:solidFill>
            <a:srgbClr val="1F1F26"/>
          </a:solidFill>
          <a:ln w="15240">
            <a:solidFill>
              <a:srgbClr val="2B6A86"/>
            </a:solidFill>
            <a:prstDash val="solid"/>
          </a:ln>
        </p:spPr>
        <p:txBody>
          <a:bodyPr/>
          <a:lstStyle/>
          <a:p>
            <a:endParaRPr lang="en-US"/>
          </a:p>
        </p:txBody>
      </p:sp>
      <p:sp>
        <p:nvSpPr>
          <p:cNvPr id="17" name="Shape 15"/>
          <p:cNvSpPr/>
          <p:nvPr/>
        </p:nvSpPr>
        <p:spPr>
          <a:xfrm>
            <a:off x="7335322" y="4955485"/>
            <a:ext cx="60960" cy="1088231"/>
          </a:xfrm>
          <a:prstGeom prst="roundRect">
            <a:avLst>
              <a:gd name="adj" fmla="val 97674"/>
            </a:avLst>
          </a:prstGeom>
          <a:solidFill>
            <a:srgbClr val="1E84B3"/>
          </a:solidFill>
          <a:ln/>
        </p:spPr>
        <p:txBody>
          <a:bodyPr/>
          <a:lstStyle/>
          <a:p>
            <a:endParaRPr lang="en-US"/>
          </a:p>
        </p:txBody>
      </p:sp>
      <p:sp>
        <p:nvSpPr>
          <p:cNvPr id="18" name="Text 16"/>
          <p:cNvSpPr/>
          <p:nvPr/>
        </p:nvSpPr>
        <p:spPr>
          <a:xfrm>
            <a:off x="7553206" y="5112409"/>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Research Needs</a:t>
            </a:r>
            <a:endParaRPr lang="en-US" sz="1350" dirty="0"/>
          </a:p>
        </p:txBody>
      </p:sp>
      <p:sp>
        <p:nvSpPr>
          <p:cNvPr id="19" name="Text 17"/>
          <p:cNvSpPr/>
          <p:nvPr/>
        </p:nvSpPr>
        <p:spPr>
          <a:xfrm>
            <a:off x="7553206" y="5376371"/>
            <a:ext cx="6523434" cy="51042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Understanding optimal enforcement strategies during the transition period, developing new safety oversight approaches for autonomous systems, and ensuring equity as advanced vehicle technology adoption varies across populations.</a:t>
            </a:r>
            <a:endParaRPr lang="en-US" sz="1100" dirty="0"/>
          </a:p>
        </p:txBody>
      </p:sp>
      <p:pic>
        <p:nvPicPr>
          <p:cNvPr id="20"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21" name="Text 18"/>
          <p:cNvSpPr/>
          <p:nvPr/>
        </p:nvSpPr>
        <p:spPr>
          <a:xfrm>
            <a:off x="14061877" y="7705828"/>
            <a:ext cx="426839"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52</a:t>
            </a:r>
            <a:endParaRPr lang="en-US" sz="75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3">
    <p:spTree>
      <p:nvGrpSpPr>
        <p:cNvPr id="1" name=""/>
        <p:cNvGrpSpPr/>
        <p:nvPr/>
      </p:nvGrpSpPr>
      <p:grpSpPr>
        <a:xfrm>
          <a:off x="0" y="0"/>
          <a:ext cx="0" cy="0"/>
          <a:chOff x="0" y="0"/>
          <a:chExt cx="0" cy="0"/>
        </a:xfrm>
      </p:grpSpPr>
      <p:sp>
        <p:nvSpPr>
          <p:cNvPr id="2" name="Text 0"/>
          <p:cNvSpPr/>
          <p:nvPr/>
        </p:nvSpPr>
        <p:spPr>
          <a:xfrm>
            <a:off x="601623" y="1567101"/>
            <a:ext cx="7544752" cy="436483"/>
          </a:xfrm>
          <a:prstGeom prst="rect">
            <a:avLst/>
          </a:prstGeom>
          <a:noFill/>
          <a:ln/>
        </p:spPr>
        <p:txBody>
          <a:bodyPr wrap="none" lIns="0" tIns="0" rIns="0" bIns="0" rtlCol="0" anchor="t"/>
          <a:lstStyle/>
          <a:p>
            <a:pPr marL="0" indent="0" algn="l">
              <a:lnSpc>
                <a:spcPts val="3400"/>
              </a:lnSpc>
              <a:buNone/>
            </a:pPr>
            <a:r>
              <a:rPr lang="en-US" sz="2700" b="1" dirty="0">
                <a:solidFill>
                  <a:srgbClr val="FFFFFF"/>
                </a:solidFill>
                <a:latin typeface="Inter Bold" pitchFamily="34" charset="0"/>
                <a:ea typeface="Inter Bold" pitchFamily="34" charset="-122"/>
                <a:cs typeface="Inter Bold" pitchFamily="34" charset="-120"/>
              </a:rPr>
              <a:t>Artificial Intelligence and Advanced Sensing</a:t>
            </a:r>
            <a:endParaRPr lang="en-US" sz="2700" dirty="0"/>
          </a:p>
        </p:txBody>
      </p:sp>
      <p:sp>
        <p:nvSpPr>
          <p:cNvPr id="3" name="Text 1"/>
          <p:cNvSpPr/>
          <p:nvPr/>
        </p:nvSpPr>
        <p:spPr>
          <a:xfrm>
            <a:off x="601623" y="2141101"/>
            <a:ext cx="13427154" cy="166688"/>
          </a:xfrm>
          <a:prstGeom prst="rect">
            <a:avLst/>
          </a:prstGeom>
          <a:noFill/>
          <a:ln/>
        </p:spPr>
        <p:txBody>
          <a:bodyPr wrap="none" lIns="0" tIns="0" rIns="0" bIns="0" rtlCol="0" anchor="t"/>
          <a:lstStyle/>
          <a:p>
            <a:pPr marL="0" indent="0" algn="l">
              <a:lnSpc>
                <a:spcPts val="1300"/>
              </a:lnSpc>
              <a:buNone/>
            </a:pPr>
            <a:r>
              <a:rPr lang="en-US" sz="1050" dirty="0">
                <a:solidFill>
                  <a:srgbClr val="EBECEF"/>
                </a:solidFill>
                <a:latin typeface="Inter" pitchFamily="34" charset="0"/>
                <a:ea typeface="Inter" pitchFamily="34" charset="-122"/>
                <a:cs typeface="Inter" pitchFamily="34" charset="-120"/>
              </a:rPr>
              <a:t>Artificial intelligence and next-generation sensing technologies enable automated enforcement systems to detect a broader range of violations and operate with greater accuracy and efficiency.</a:t>
            </a:r>
            <a:endParaRPr lang="en-US" sz="1050" dirty="0"/>
          </a:p>
        </p:txBody>
      </p:sp>
      <p:sp>
        <p:nvSpPr>
          <p:cNvPr id="4" name="Shape 2"/>
          <p:cNvSpPr/>
          <p:nvPr/>
        </p:nvSpPr>
        <p:spPr>
          <a:xfrm>
            <a:off x="601623" y="2594610"/>
            <a:ext cx="6679168" cy="2526387"/>
          </a:xfrm>
          <a:prstGeom prst="roundRect">
            <a:avLst>
              <a:gd name="adj" fmla="val 2896"/>
            </a:avLst>
          </a:prstGeom>
          <a:solidFill>
            <a:srgbClr val="1F1F26"/>
          </a:solidFill>
          <a:ln/>
        </p:spPr>
        <p:txBody>
          <a:bodyPr/>
          <a:lstStyle/>
          <a:p>
            <a:endParaRPr lang="en-US"/>
          </a:p>
        </p:txBody>
      </p:sp>
      <p:sp>
        <p:nvSpPr>
          <p:cNvPr id="5" name="Shape 3"/>
          <p:cNvSpPr/>
          <p:nvPr/>
        </p:nvSpPr>
        <p:spPr>
          <a:xfrm>
            <a:off x="601623" y="2579370"/>
            <a:ext cx="6679168" cy="60960"/>
          </a:xfrm>
          <a:prstGeom prst="roundRect">
            <a:avLst>
              <a:gd name="adj" fmla="val 96235"/>
            </a:avLst>
          </a:prstGeom>
          <a:solidFill>
            <a:srgbClr val="1E84B3"/>
          </a:solidFill>
          <a:ln/>
        </p:spPr>
        <p:txBody>
          <a:bodyPr/>
          <a:lstStyle/>
          <a:p>
            <a:endParaRPr lang="en-US"/>
          </a:p>
        </p:txBody>
      </p:sp>
      <p:sp>
        <p:nvSpPr>
          <p:cNvPr id="6" name="Shape 4"/>
          <p:cNvSpPr/>
          <p:nvPr/>
        </p:nvSpPr>
        <p:spPr>
          <a:xfrm>
            <a:off x="3731716" y="2385179"/>
            <a:ext cx="418981" cy="418981"/>
          </a:xfrm>
          <a:prstGeom prst="roundRect">
            <a:avLst>
              <a:gd name="adj" fmla="val 218244"/>
            </a:avLst>
          </a:prstGeom>
          <a:solidFill>
            <a:srgbClr val="1E84B3"/>
          </a:solidFill>
          <a:ln/>
        </p:spPr>
        <p:txBody>
          <a:bodyPr/>
          <a:lstStyle/>
          <a:p>
            <a:endParaRPr lang="en-US"/>
          </a:p>
        </p:txBody>
      </p:sp>
      <p:pic>
        <p:nvPicPr>
          <p:cNvPr id="7"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7446" y="2510909"/>
            <a:ext cx="167521" cy="167521"/>
          </a:xfrm>
          <a:prstGeom prst="rect">
            <a:avLst/>
          </a:prstGeom>
        </p:spPr>
      </p:pic>
      <p:sp>
        <p:nvSpPr>
          <p:cNvPr id="8" name="Text 5"/>
          <p:cNvSpPr/>
          <p:nvPr/>
        </p:nvSpPr>
        <p:spPr>
          <a:xfrm>
            <a:off x="756523" y="2943701"/>
            <a:ext cx="2160865" cy="218123"/>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AI-Enhanced Capabilities</a:t>
            </a:r>
            <a:endParaRPr lang="en-US" sz="1350" dirty="0"/>
          </a:p>
        </p:txBody>
      </p:sp>
      <p:sp>
        <p:nvSpPr>
          <p:cNvPr id="9" name="Text 6"/>
          <p:cNvSpPr/>
          <p:nvPr/>
        </p:nvSpPr>
        <p:spPr>
          <a:xfrm>
            <a:off x="756523" y="3203019"/>
            <a:ext cx="6369368" cy="1667904"/>
          </a:xfrm>
          <a:prstGeom prst="rect">
            <a:avLst/>
          </a:prstGeom>
          <a:noFill/>
          <a:ln/>
        </p:spPr>
        <p:txBody>
          <a:bodyPr wrap="square" lIns="0" tIns="0" rIns="0" bIns="0" rtlCol="0" anchor="t"/>
          <a:lstStyle/>
          <a:p>
            <a:pPr marL="342900" indent="-342900" algn="l">
              <a:lnSpc>
                <a:spcPts val="1300"/>
              </a:lnSpc>
              <a:buSzPct val="100000"/>
              <a:buChar char="•"/>
            </a:pPr>
            <a:r>
              <a:rPr lang="en-US" sz="1050" dirty="0">
                <a:solidFill>
                  <a:srgbClr val="EBECEF"/>
                </a:solidFill>
                <a:latin typeface="Inter" pitchFamily="34" charset="0"/>
                <a:ea typeface="Inter" pitchFamily="34" charset="-122"/>
                <a:cs typeface="Inter" pitchFamily="34" charset="-120"/>
              </a:rPr>
              <a:t>Multi-Violation Detection: Single systems detecting speeding, red light running, illegal turns, and other violations simultaneously</a:t>
            </a:r>
            <a:endParaRPr lang="en-US" sz="1050" dirty="0"/>
          </a:p>
          <a:p>
            <a:pPr marL="342900" indent="-342900" algn="l">
              <a:lnSpc>
                <a:spcPts val="1300"/>
              </a:lnSpc>
              <a:buSzPct val="100000"/>
              <a:buChar char="•"/>
            </a:pPr>
            <a:r>
              <a:rPr lang="en-US" sz="1050" dirty="0">
                <a:solidFill>
                  <a:srgbClr val="EBECEF"/>
                </a:solidFill>
                <a:latin typeface="Inter" pitchFamily="34" charset="0"/>
                <a:ea typeface="Inter" pitchFamily="34" charset="-122"/>
                <a:cs typeface="Inter" pitchFamily="34" charset="-120"/>
              </a:rPr>
              <a:t>Distracted Driving Detection: Computer vision identifying phone use, eating, or other distracting behaviors</a:t>
            </a:r>
            <a:endParaRPr lang="en-US" sz="1050" dirty="0"/>
          </a:p>
          <a:p>
            <a:pPr marL="342900" indent="-342900" algn="l">
              <a:lnSpc>
                <a:spcPts val="1300"/>
              </a:lnSpc>
              <a:buSzPct val="100000"/>
              <a:buChar char="•"/>
            </a:pPr>
            <a:r>
              <a:rPr lang="en-US" sz="1050" dirty="0">
                <a:solidFill>
                  <a:srgbClr val="EBECEF"/>
                </a:solidFill>
                <a:latin typeface="Inter" pitchFamily="34" charset="0"/>
                <a:ea typeface="Inter" pitchFamily="34" charset="-122"/>
                <a:cs typeface="Inter" pitchFamily="34" charset="-120"/>
              </a:rPr>
              <a:t>Seatbelt and Occupancy Enforcement: Automated detection of seatbelt non-use and HOV lane violations</a:t>
            </a:r>
            <a:endParaRPr lang="en-US" sz="1050" dirty="0"/>
          </a:p>
          <a:p>
            <a:pPr marL="342900" indent="-342900" algn="l">
              <a:lnSpc>
                <a:spcPts val="1300"/>
              </a:lnSpc>
              <a:buSzPct val="100000"/>
              <a:buChar char="•"/>
            </a:pPr>
            <a:r>
              <a:rPr lang="en-US" sz="1050" dirty="0">
                <a:solidFill>
                  <a:srgbClr val="EBECEF"/>
                </a:solidFill>
                <a:latin typeface="Inter" pitchFamily="34" charset="0"/>
                <a:ea typeface="Inter" pitchFamily="34" charset="-122"/>
                <a:cs typeface="Inter" pitchFamily="34" charset="-120"/>
              </a:rPr>
              <a:t>Aggressive Driving Patterns: Identifying dangerous behaviors like tailgating, weaving, and excessive acceleration</a:t>
            </a:r>
            <a:endParaRPr lang="en-US" sz="1050" dirty="0"/>
          </a:p>
          <a:p>
            <a:pPr marL="342900" indent="-342900" algn="l">
              <a:lnSpc>
                <a:spcPts val="1300"/>
              </a:lnSpc>
              <a:buSzPct val="100000"/>
              <a:buChar char="•"/>
            </a:pPr>
            <a:r>
              <a:rPr lang="en-US" sz="1050" dirty="0">
                <a:solidFill>
                  <a:srgbClr val="EBECEF"/>
                </a:solidFill>
                <a:latin typeface="Inter" pitchFamily="34" charset="0"/>
                <a:ea typeface="Inter" pitchFamily="34" charset="-122"/>
                <a:cs typeface="Inter" pitchFamily="34" charset="-120"/>
              </a:rPr>
              <a:t>Vehicle Condition Monitoring: Detecting equipment violations like missing lights or excessive emissions</a:t>
            </a:r>
            <a:endParaRPr lang="en-US" sz="1050" dirty="0"/>
          </a:p>
        </p:txBody>
      </p:sp>
      <p:sp>
        <p:nvSpPr>
          <p:cNvPr id="10" name="Shape 7"/>
          <p:cNvSpPr/>
          <p:nvPr/>
        </p:nvSpPr>
        <p:spPr>
          <a:xfrm>
            <a:off x="7349490" y="2594610"/>
            <a:ext cx="6679287" cy="2526387"/>
          </a:xfrm>
          <a:prstGeom prst="roundRect">
            <a:avLst>
              <a:gd name="adj" fmla="val 2896"/>
            </a:avLst>
          </a:prstGeom>
          <a:solidFill>
            <a:srgbClr val="1F1F26"/>
          </a:solidFill>
          <a:ln/>
        </p:spPr>
        <p:txBody>
          <a:bodyPr/>
          <a:lstStyle/>
          <a:p>
            <a:endParaRPr lang="en-US"/>
          </a:p>
        </p:txBody>
      </p:sp>
      <p:sp>
        <p:nvSpPr>
          <p:cNvPr id="11" name="Shape 8"/>
          <p:cNvSpPr/>
          <p:nvPr/>
        </p:nvSpPr>
        <p:spPr>
          <a:xfrm>
            <a:off x="7349490" y="2579370"/>
            <a:ext cx="6679287" cy="60960"/>
          </a:xfrm>
          <a:prstGeom prst="roundRect">
            <a:avLst>
              <a:gd name="adj" fmla="val 96235"/>
            </a:avLst>
          </a:prstGeom>
          <a:solidFill>
            <a:srgbClr val="1E84B3"/>
          </a:solidFill>
          <a:ln/>
        </p:spPr>
        <p:txBody>
          <a:bodyPr/>
          <a:lstStyle/>
          <a:p>
            <a:endParaRPr lang="en-US"/>
          </a:p>
        </p:txBody>
      </p:sp>
      <p:sp>
        <p:nvSpPr>
          <p:cNvPr id="12" name="Shape 9"/>
          <p:cNvSpPr/>
          <p:nvPr/>
        </p:nvSpPr>
        <p:spPr>
          <a:xfrm>
            <a:off x="10479584" y="2385179"/>
            <a:ext cx="418981" cy="418981"/>
          </a:xfrm>
          <a:prstGeom prst="roundRect">
            <a:avLst>
              <a:gd name="adj" fmla="val 218244"/>
            </a:avLst>
          </a:prstGeom>
          <a:solidFill>
            <a:srgbClr val="1E84B3"/>
          </a:solidFill>
          <a:ln/>
        </p:spPr>
        <p:txBody>
          <a:bodyPr/>
          <a:lstStyle/>
          <a:p>
            <a:endParaRPr lang="en-US"/>
          </a:p>
        </p:txBody>
      </p:sp>
      <p:pic>
        <p:nvPicPr>
          <p:cNvPr id="13"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05314" y="2510909"/>
            <a:ext cx="167521" cy="167521"/>
          </a:xfrm>
          <a:prstGeom prst="rect">
            <a:avLst/>
          </a:prstGeom>
        </p:spPr>
      </p:pic>
      <p:sp>
        <p:nvSpPr>
          <p:cNvPr id="14" name="Text 10"/>
          <p:cNvSpPr/>
          <p:nvPr/>
        </p:nvSpPr>
        <p:spPr>
          <a:xfrm>
            <a:off x="7504390" y="2943701"/>
            <a:ext cx="1745933" cy="218123"/>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Technical Advances</a:t>
            </a:r>
            <a:endParaRPr lang="en-US" sz="1350" dirty="0"/>
          </a:p>
        </p:txBody>
      </p:sp>
      <p:sp>
        <p:nvSpPr>
          <p:cNvPr id="15" name="Text 11"/>
          <p:cNvSpPr/>
          <p:nvPr/>
        </p:nvSpPr>
        <p:spPr>
          <a:xfrm>
            <a:off x="7504390" y="3203019"/>
            <a:ext cx="6369487" cy="500063"/>
          </a:xfrm>
          <a:prstGeom prst="rect">
            <a:avLst/>
          </a:prstGeom>
          <a:noFill/>
          <a:ln/>
        </p:spPr>
        <p:txBody>
          <a:bodyPr wrap="square" lIns="0" tIns="0" rIns="0" bIns="0" rtlCol="0" anchor="t"/>
          <a:lstStyle/>
          <a:p>
            <a:pPr marL="0" indent="0" algn="l">
              <a:lnSpc>
                <a:spcPts val="1300"/>
              </a:lnSpc>
              <a:buNone/>
            </a:pPr>
            <a:r>
              <a:rPr lang="en-US" sz="1050" dirty="0">
                <a:solidFill>
                  <a:srgbClr val="EBECEF"/>
                </a:solidFill>
                <a:latin typeface="Inter" pitchFamily="34" charset="0"/>
                <a:ea typeface="Inter" pitchFamily="34" charset="-122"/>
                <a:cs typeface="Inter" pitchFamily="34" charset="-120"/>
              </a:rPr>
              <a:t>Higher resolution imaging and 3D sensing, improved low-light and adverse weather performance, edge computing for real-time processing, and neural networks trained on massive violation datasets.</a:t>
            </a:r>
            <a:endParaRPr lang="en-US" sz="1050" dirty="0"/>
          </a:p>
        </p:txBody>
      </p:sp>
      <p:sp>
        <p:nvSpPr>
          <p:cNvPr id="16" name="Shape 12"/>
          <p:cNvSpPr/>
          <p:nvPr/>
        </p:nvSpPr>
        <p:spPr>
          <a:xfrm>
            <a:off x="601623" y="5303953"/>
            <a:ext cx="6679168" cy="1263372"/>
          </a:xfrm>
          <a:prstGeom prst="roundRect">
            <a:avLst>
              <a:gd name="adj" fmla="val 5790"/>
            </a:avLst>
          </a:prstGeom>
          <a:solidFill>
            <a:srgbClr val="1F1F26"/>
          </a:solidFill>
          <a:ln/>
        </p:spPr>
        <p:txBody>
          <a:bodyPr/>
          <a:lstStyle/>
          <a:p>
            <a:endParaRPr lang="en-US"/>
          </a:p>
        </p:txBody>
      </p:sp>
      <p:sp>
        <p:nvSpPr>
          <p:cNvPr id="17" name="Shape 13"/>
          <p:cNvSpPr/>
          <p:nvPr/>
        </p:nvSpPr>
        <p:spPr>
          <a:xfrm>
            <a:off x="601623" y="5288713"/>
            <a:ext cx="6679168" cy="60960"/>
          </a:xfrm>
          <a:prstGeom prst="roundRect">
            <a:avLst>
              <a:gd name="adj" fmla="val 96235"/>
            </a:avLst>
          </a:prstGeom>
          <a:solidFill>
            <a:srgbClr val="1E84B3"/>
          </a:solidFill>
          <a:ln/>
        </p:spPr>
        <p:txBody>
          <a:bodyPr/>
          <a:lstStyle/>
          <a:p>
            <a:endParaRPr lang="en-US"/>
          </a:p>
        </p:txBody>
      </p:sp>
      <p:sp>
        <p:nvSpPr>
          <p:cNvPr id="18" name="Shape 14"/>
          <p:cNvSpPr/>
          <p:nvPr/>
        </p:nvSpPr>
        <p:spPr>
          <a:xfrm>
            <a:off x="3731716" y="5094522"/>
            <a:ext cx="418981" cy="418981"/>
          </a:xfrm>
          <a:prstGeom prst="roundRect">
            <a:avLst>
              <a:gd name="adj" fmla="val 218244"/>
            </a:avLst>
          </a:prstGeom>
          <a:solidFill>
            <a:srgbClr val="1E84B3"/>
          </a:solidFill>
          <a:ln/>
        </p:spPr>
        <p:txBody>
          <a:bodyPr/>
          <a:lstStyle/>
          <a:p>
            <a:endParaRPr lang="en-US"/>
          </a:p>
        </p:txBody>
      </p:sp>
      <p:pic>
        <p:nvPicPr>
          <p:cNvPr id="19"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57446" y="5220252"/>
            <a:ext cx="167521" cy="167521"/>
          </a:xfrm>
          <a:prstGeom prst="rect">
            <a:avLst/>
          </a:prstGeom>
        </p:spPr>
      </p:pic>
      <p:sp>
        <p:nvSpPr>
          <p:cNvPr id="20" name="Text 15"/>
          <p:cNvSpPr/>
          <p:nvPr/>
        </p:nvSpPr>
        <p:spPr>
          <a:xfrm>
            <a:off x="756523" y="5653045"/>
            <a:ext cx="2783681" cy="218123"/>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Ethical and Legal Considerations</a:t>
            </a:r>
            <a:endParaRPr lang="en-US" sz="1350" dirty="0"/>
          </a:p>
        </p:txBody>
      </p:sp>
      <p:sp>
        <p:nvSpPr>
          <p:cNvPr id="21" name="Text 16"/>
          <p:cNvSpPr/>
          <p:nvPr/>
        </p:nvSpPr>
        <p:spPr>
          <a:xfrm>
            <a:off x="756523" y="5912363"/>
            <a:ext cx="6369368" cy="500063"/>
          </a:xfrm>
          <a:prstGeom prst="rect">
            <a:avLst/>
          </a:prstGeom>
          <a:noFill/>
          <a:ln/>
        </p:spPr>
        <p:txBody>
          <a:bodyPr wrap="square" lIns="0" tIns="0" rIns="0" bIns="0" rtlCol="0" anchor="t"/>
          <a:lstStyle/>
          <a:p>
            <a:pPr marL="0" indent="0" algn="l">
              <a:lnSpc>
                <a:spcPts val="1300"/>
              </a:lnSpc>
              <a:buNone/>
            </a:pPr>
            <a:r>
              <a:rPr lang="en-US" sz="1050" dirty="0">
                <a:solidFill>
                  <a:srgbClr val="EBECEF"/>
                </a:solidFill>
                <a:latin typeface="Inter" pitchFamily="34" charset="0"/>
                <a:ea typeface="Inter" pitchFamily="34" charset="-122"/>
                <a:cs typeface="Inter" pitchFamily="34" charset="-120"/>
              </a:rPr>
              <a:t>AI decision-making transparency and explainability, algorithmic bias and fairness concerns, privacy implications of expanded detection capabilities, and appropriate human oversight of automated decisions.</a:t>
            </a:r>
            <a:endParaRPr lang="en-US" sz="1050" dirty="0"/>
          </a:p>
        </p:txBody>
      </p:sp>
      <p:sp>
        <p:nvSpPr>
          <p:cNvPr id="22" name="Shape 17"/>
          <p:cNvSpPr/>
          <p:nvPr/>
        </p:nvSpPr>
        <p:spPr>
          <a:xfrm>
            <a:off x="7349490" y="5303953"/>
            <a:ext cx="6679287" cy="1263372"/>
          </a:xfrm>
          <a:prstGeom prst="roundRect">
            <a:avLst>
              <a:gd name="adj" fmla="val 5790"/>
            </a:avLst>
          </a:prstGeom>
          <a:solidFill>
            <a:srgbClr val="1F1F26"/>
          </a:solidFill>
          <a:ln/>
        </p:spPr>
        <p:txBody>
          <a:bodyPr/>
          <a:lstStyle/>
          <a:p>
            <a:endParaRPr lang="en-US"/>
          </a:p>
        </p:txBody>
      </p:sp>
      <p:sp>
        <p:nvSpPr>
          <p:cNvPr id="23" name="Shape 18"/>
          <p:cNvSpPr/>
          <p:nvPr/>
        </p:nvSpPr>
        <p:spPr>
          <a:xfrm>
            <a:off x="7349490" y="5288713"/>
            <a:ext cx="6679287" cy="60960"/>
          </a:xfrm>
          <a:prstGeom prst="roundRect">
            <a:avLst>
              <a:gd name="adj" fmla="val 96235"/>
            </a:avLst>
          </a:prstGeom>
          <a:solidFill>
            <a:srgbClr val="1E84B3"/>
          </a:solidFill>
          <a:ln/>
        </p:spPr>
        <p:txBody>
          <a:bodyPr/>
          <a:lstStyle/>
          <a:p>
            <a:endParaRPr lang="en-US"/>
          </a:p>
        </p:txBody>
      </p:sp>
      <p:sp>
        <p:nvSpPr>
          <p:cNvPr id="24" name="Shape 19"/>
          <p:cNvSpPr/>
          <p:nvPr/>
        </p:nvSpPr>
        <p:spPr>
          <a:xfrm>
            <a:off x="10479584" y="5094522"/>
            <a:ext cx="418981" cy="418981"/>
          </a:xfrm>
          <a:prstGeom prst="roundRect">
            <a:avLst>
              <a:gd name="adj" fmla="val 218244"/>
            </a:avLst>
          </a:prstGeom>
          <a:solidFill>
            <a:srgbClr val="1E84B3"/>
          </a:solidFill>
          <a:ln/>
        </p:spPr>
        <p:txBody>
          <a:bodyPr/>
          <a:lstStyle/>
          <a:p>
            <a:endParaRPr lang="en-US"/>
          </a:p>
        </p:txBody>
      </p:sp>
      <p:pic>
        <p:nvPicPr>
          <p:cNvPr id="25"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05314" y="5220252"/>
            <a:ext cx="167521" cy="167521"/>
          </a:xfrm>
          <a:prstGeom prst="rect">
            <a:avLst/>
          </a:prstGeom>
        </p:spPr>
      </p:pic>
      <p:sp>
        <p:nvSpPr>
          <p:cNvPr id="26" name="Text 20"/>
          <p:cNvSpPr/>
          <p:nvPr/>
        </p:nvSpPr>
        <p:spPr>
          <a:xfrm>
            <a:off x="7504390" y="5653045"/>
            <a:ext cx="1745933" cy="218123"/>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Research Priorities</a:t>
            </a:r>
            <a:endParaRPr lang="en-US" sz="1350" dirty="0"/>
          </a:p>
        </p:txBody>
      </p:sp>
      <p:sp>
        <p:nvSpPr>
          <p:cNvPr id="27" name="Text 21"/>
          <p:cNvSpPr/>
          <p:nvPr/>
        </p:nvSpPr>
        <p:spPr>
          <a:xfrm>
            <a:off x="7504390" y="5912363"/>
            <a:ext cx="6369487" cy="500063"/>
          </a:xfrm>
          <a:prstGeom prst="rect">
            <a:avLst/>
          </a:prstGeom>
          <a:noFill/>
          <a:ln/>
        </p:spPr>
        <p:txBody>
          <a:bodyPr wrap="square" lIns="0" tIns="0" rIns="0" bIns="0" rtlCol="0" anchor="t"/>
          <a:lstStyle/>
          <a:p>
            <a:pPr marL="0" indent="0" algn="l">
              <a:lnSpc>
                <a:spcPts val="1300"/>
              </a:lnSpc>
              <a:buNone/>
            </a:pPr>
            <a:r>
              <a:rPr lang="en-US" sz="1050" dirty="0">
                <a:solidFill>
                  <a:srgbClr val="EBECEF"/>
                </a:solidFill>
                <a:latin typeface="Inter" pitchFamily="34" charset="0"/>
                <a:ea typeface="Inter" pitchFamily="34" charset="-122"/>
                <a:cs typeface="Inter" pitchFamily="34" charset="-120"/>
              </a:rPr>
              <a:t>Validating AI system accuracy and reliability, establishing fairness and bias testing protocols, developing appropriate governance frameworks, and understanding public acceptance of AI-based enforcement.</a:t>
            </a:r>
            <a:endParaRPr lang="en-US" sz="1050" dirty="0"/>
          </a:p>
        </p:txBody>
      </p:sp>
      <p:pic>
        <p:nvPicPr>
          <p:cNvPr id="28" name="Image 4" descr="preencoded.png"/>
          <p:cNvPicPr>
            <a:picLocks noChangeAspect="1"/>
          </p:cNvPicPr>
          <p:nvPr/>
        </p:nvPicPr>
        <p:blipFill>
          <a:blip r:embed="rId11"/>
          <a:stretch>
            <a:fillRect/>
          </a:stretch>
        </p:blipFill>
        <p:spPr>
          <a:xfrm>
            <a:off x="13860661" y="214908"/>
            <a:ext cx="554950" cy="751999"/>
          </a:xfrm>
          <a:prstGeom prst="rect">
            <a:avLst/>
          </a:prstGeom>
        </p:spPr>
      </p:pic>
      <p:sp>
        <p:nvSpPr>
          <p:cNvPr id="29" name="Text 22"/>
          <p:cNvSpPr/>
          <p:nvPr/>
        </p:nvSpPr>
        <p:spPr>
          <a:xfrm>
            <a:off x="13516094" y="7453746"/>
            <a:ext cx="899517" cy="179546"/>
          </a:xfrm>
          <a:prstGeom prst="rect">
            <a:avLst/>
          </a:prstGeom>
          <a:noFill/>
          <a:ln/>
        </p:spPr>
        <p:txBody>
          <a:bodyPr wrap="none" lIns="0" tIns="0" rIns="0" bIns="0" rtlCol="0" anchor="t"/>
          <a:lstStyle/>
          <a:p>
            <a:pPr marL="0" indent="0" algn="r">
              <a:lnSpc>
                <a:spcPts val="1400"/>
              </a:lnSpc>
              <a:buNone/>
            </a:pPr>
            <a:r>
              <a:rPr lang="en-US" sz="1150" dirty="0">
                <a:solidFill>
                  <a:srgbClr val="EBECEF"/>
                </a:solidFill>
                <a:latin typeface="Inter" pitchFamily="34" charset="0"/>
                <a:ea typeface="Inter" pitchFamily="34" charset="-122"/>
                <a:cs typeface="Inter" pitchFamily="34" charset="-120"/>
              </a:rPr>
              <a:t>53</a:t>
            </a:r>
            <a:endParaRPr lang="en-US" sz="115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4">
    <p:spTree>
      <p:nvGrpSpPr>
        <p:cNvPr id="1" name=""/>
        <p:cNvGrpSpPr/>
        <p:nvPr/>
      </p:nvGrpSpPr>
      <p:grpSpPr>
        <a:xfrm>
          <a:off x="0" y="0"/>
          <a:ext cx="0" cy="0"/>
          <a:chOff x="0" y="0"/>
          <a:chExt cx="0" cy="0"/>
        </a:xfrm>
      </p:grpSpPr>
      <p:sp>
        <p:nvSpPr>
          <p:cNvPr id="2" name="Text 0"/>
          <p:cNvSpPr/>
          <p:nvPr/>
        </p:nvSpPr>
        <p:spPr>
          <a:xfrm>
            <a:off x="396835" y="2196465"/>
            <a:ext cx="7131844"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Mobility as a Service and Shared Mobility</a:t>
            </a:r>
            <a:endParaRPr lang="en-US" sz="2750" dirty="0"/>
          </a:p>
        </p:txBody>
      </p:sp>
      <p:sp>
        <p:nvSpPr>
          <p:cNvPr id="3" name="Text 1"/>
          <p:cNvSpPr/>
          <p:nvPr/>
        </p:nvSpPr>
        <p:spPr>
          <a:xfrm>
            <a:off x="396835" y="2781181"/>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The rise of ride-hailing, car-sharing, and other mobility services creates new enforcement challenges and opportunities as vehicle ownership patterns shift and commercial mobility services proliferate.</a:t>
            </a:r>
            <a:endParaRPr lang="en-US" sz="1100" dirty="0"/>
          </a:p>
        </p:txBody>
      </p:sp>
      <p:sp>
        <p:nvSpPr>
          <p:cNvPr id="4" name="Shape 2"/>
          <p:cNvSpPr/>
          <p:nvPr/>
        </p:nvSpPr>
        <p:spPr>
          <a:xfrm>
            <a:off x="396835" y="3030974"/>
            <a:ext cx="6882884" cy="1672947"/>
          </a:xfrm>
          <a:prstGeom prst="roundRect">
            <a:avLst>
              <a:gd name="adj" fmla="val 4373"/>
            </a:avLst>
          </a:prstGeom>
          <a:solidFill>
            <a:srgbClr val="1F1F26"/>
          </a:solidFill>
          <a:ln w="15240">
            <a:solidFill>
              <a:srgbClr val="2B6A86"/>
            </a:solidFill>
            <a:prstDash val="solid"/>
          </a:ln>
        </p:spPr>
        <p:txBody>
          <a:bodyPr/>
          <a:lstStyle/>
          <a:p>
            <a:endParaRPr lang="en-US"/>
          </a:p>
        </p:txBody>
      </p:sp>
      <p:sp>
        <p:nvSpPr>
          <p:cNvPr id="5" name="Shape 3"/>
          <p:cNvSpPr/>
          <p:nvPr/>
        </p:nvSpPr>
        <p:spPr>
          <a:xfrm>
            <a:off x="381595" y="3030974"/>
            <a:ext cx="60960" cy="1672947"/>
          </a:xfrm>
          <a:prstGeom prst="roundRect">
            <a:avLst>
              <a:gd name="adj" fmla="val 97674"/>
            </a:avLst>
          </a:prstGeom>
          <a:solidFill>
            <a:srgbClr val="1E84B3"/>
          </a:solidFill>
          <a:ln/>
        </p:spPr>
        <p:txBody>
          <a:bodyPr/>
          <a:lstStyle/>
          <a:p>
            <a:endParaRPr lang="en-US"/>
          </a:p>
        </p:txBody>
      </p:sp>
      <p:sp>
        <p:nvSpPr>
          <p:cNvPr id="6" name="Text 4"/>
          <p:cNvSpPr/>
          <p:nvPr/>
        </p:nvSpPr>
        <p:spPr>
          <a:xfrm>
            <a:off x="599480" y="3187898"/>
            <a:ext cx="2128004"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Enforcement Challenges</a:t>
            </a:r>
            <a:endParaRPr lang="en-US" sz="1350" dirty="0"/>
          </a:p>
        </p:txBody>
      </p:sp>
      <p:sp>
        <p:nvSpPr>
          <p:cNvPr id="7" name="Text 5"/>
          <p:cNvSpPr/>
          <p:nvPr/>
        </p:nvSpPr>
        <p:spPr>
          <a:xfrm>
            <a:off x="599480" y="3451860"/>
            <a:ext cx="6523315" cy="1020726"/>
          </a:xfrm>
          <a:prstGeom prst="rect">
            <a:avLst/>
          </a:prstGeom>
          <a:noFill/>
          <a:ln/>
        </p:spPr>
        <p:txBody>
          <a:bodyPr wrap="square" lIns="0" tIns="0" rIns="0" bIns="0" rtlCol="0" anchor="t"/>
          <a:lstStyle/>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Liability Complexity:</a:t>
            </a:r>
            <a:r>
              <a:rPr lang="en-US" sz="1100" dirty="0">
                <a:solidFill>
                  <a:srgbClr val="EBECEF"/>
                </a:solidFill>
                <a:latin typeface="Inter" pitchFamily="34" charset="0"/>
                <a:ea typeface="Inter" pitchFamily="34" charset="-122"/>
                <a:cs typeface="Inter" pitchFamily="34" charset="-120"/>
              </a:rPr>
              <a:t> Determining responsibility when vehicles are operated by multiple drivers through sharing platforms</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Fleet Management:</a:t>
            </a:r>
            <a:r>
              <a:rPr lang="en-US" sz="1100" dirty="0">
                <a:solidFill>
                  <a:srgbClr val="EBECEF"/>
                </a:solidFill>
                <a:latin typeface="Inter" pitchFamily="34" charset="0"/>
                <a:ea typeface="Inter" pitchFamily="34" charset="-122"/>
                <a:cs typeface="Inter" pitchFamily="34" charset="-120"/>
              </a:rPr>
              <a:t> Addressing violations by commercial mobility service vehicles</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High-Mileage Impacts:</a:t>
            </a:r>
            <a:r>
              <a:rPr lang="en-US" sz="1100" dirty="0">
                <a:solidFill>
                  <a:srgbClr val="EBECEF"/>
                </a:solidFill>
                <a:latin typeface="Inter" pitchFamily="34" charset="0"/>
                <a:ea typeface="Inter" pitchFamily="34" charset="-122"/>
                <a:cs typeface="Inter" pitchFamily="34" charset="-120"/>
              </a:rPr>
              <a:t> Shared vehicles accumulate violations more rapidly than private vehicles</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Driver Accountability:</a:t>
            </a:r>
            <a:r>
              <a:rPr lang="en-US" sz="1100" dirty="0">
                <a:solidFill>
                  <a:srgbClr val="EBECEF"/>
                </a:solidFill>
                <a:latin typeface="Inter" pitchFamily="34" charset="0"/>
                <a:ea typeface="Inter" pitchFamily="34" charset="-122"/>
                <a:cs typeface="Inter" pitchFamily="34" charset="-120"/>
              </a:rPr>
              <a:t> Ensuring violations reach the actual driver in shared vehicle contexts</a:t>
            </a:r>
            <a:endParaRPr lang="en-US" sz="1100" dirty="0"/>
          </a:p>
        </p:txBody>
      </p:sp>
      <p:sp>
        <p:nvSpPr>
          <p:cNvPr id="8" name="Shape 6"/>
          <p:cNvSpPr/>
          <p:nvPr/>
        </p:nvSpPr>
        <p:spPr>
          <a:xfrm>
            <a:off x="7350562" y="3030974"/>
            <a:ext cx="6883003" cy="1672947"/>
          </a:xfrm>
          <a:prstGeom prst="roundRect">
            <a:avLst>
              <a:gd name="adj" fmla="val 4373"/>
            </a:avLst>
          </a:prstGeom>
          <a:solidFill>
            <a:srgbClr val="1F1F26"/>
          </a:solidFill>
          <a:ln w="15240">
            <a:solidFill>
              <a:srgbClr val="2B6A86"/>
            </a:solidFill>
            <a:prstDash val="solid"/>
          </a:ln>
        </p:spPr>
        <p:txBody>
          <a:bodyPr/>
          <a:lstStyle/>
          <a:p>
            <a:endParaRPr lang="en-US"/>
          </a:p>
        </p:txBody>
      </p:sp>
      <p:sp>
        <p:nvSpPr>
          <p:cNvPr id="9" name="Shape 7"/>
          <p:cNvSpPr/>
          <p:nvPr/>
        </p:nvSpPr>
        <p:spPr>
          <a:xfrm>
            <a:off x="7335322" y="3030974"/>
            <a:ext cx="60960" cy="1672947"/>
          </a:xfrm>
          <a:prstGeom prst="roundRect">
            <a:avLst>
              <a:gd name="adj" fmla="val 97674"/>
            </a:avLst>
          </a:prstGeom>
          <a:solidFill>
            <a:srgbClr val="1E84B3"/>
          </a:solidFill>
          <a:ln/>
        </p:spPr>
        <p:txBody>
          <a:bodyPr/>
          <a:lstStyle/>
          <a:p>
            <a:endParaRPr lang="en-US"/>
          </a:p>
        </p:txBody>
      </p:sp>
      <p:sp>
        <p:nvSpPr>
          <p:cNvPr id="10" name="Text 8"/>
          <p:cNvSpPr/>
          <p:nvPr/>
        </p:nvSpPr>
        <p:spPr>
          <a:xfrm>
            <a:off x="7553206" y="3187898"/>
            <a:ext cx="2690098"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Opportunities for Collaboration</a:t>
            </a:r>
            <a:endParaRPr lang="en-US" sz="1350" dirty="0"/>
          </a:p>
        </p:txBody>
      </p:sp>
      <p:sp>
        <p:nvSpPr>
          <p:cNvPr id="11" name="Text 9"/>
          <p:cNvSpPr/>
          <p:nvPr/>
        </p:nvSpPr>
        <p:spPr>
          <a:xfrm>
            <a:off x="7553206" y="3451860"/>
            <a:ext cx="6523434" cy="51042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Mobility service providers can serve as enforcement partners, sharing data to improve safety, implementing in-app speed warnings and safety features, using violation history in driver performance management, and supporting safety-focused deployment strategies.</a:t>
            </a:r>
            <a:endParaRPr lang="en-US" sz="1100" dirty="0"/>
          </a:p>
        </p:txBody>
      </p:sp>
      <p:sp>
        <p:nvSpPr>
          <p:cNvPr id="12" name="Shape 10"/>
          <p:cNvSpPr/>
          <p:nvPr/>
        </p:nvSpPr>
        <p:spPr>
          <a:xfrm>
            <a:off x="396835" y="4700353"/>
            <a:ext cx="6882884" cy="1258372"/>
          </a:xfrm>
          <a:prstGeom prst="roundRect">
            <a:avLst>
              <a:gd name="adj" fmla="val 5813"/>
            </a:avLst>
          </a:prstGeom>
          <a:solidFill>
            <a:srgbClr val="1F1F26"/>
          </a:solidFill>
          <a:ln w="15240">
            <a:solidFill>
              <a:srgbClr val="2B6A86"/>
            </a:solidFill>
            <a:prstDash val="solid"/>
          </a:ln>
        </p:spPr>
        <p:txBody>
          <a:bodyPr/>
          <a:lstStyle/>
          <a:p>
            <a:endParaRPr lang="en-US"/>
          </a:p>
        </p:txBody>
      </p:sp>
      <p:sp>
        <p:nvSpPr>
          <p:cNvPr id="13" name="Shape 11"/>
          <p:cNvSpPr/>
          <p:nvPr/>
        </p:nvSpPr>
        <p:spPr>
          <a:xfrm>
            <a:off x="381595" y="4700353"/>
            <a:ext cx="60960" cy="1258372"/>
          </a:xfrm>
          <a:prstGeom prst="roundRect">
            <a:avLst>
              <a:gd name="adj" fmla="val 97674"/>
            </a:avLst>
          </a:prstGeom>
          <a:solidFill>
            <a:srgbClr val="1E84B3"/>
          </a:solidFill>
          <a:ln/>
        </p:spPr>
        <p:txBody>
          <a:bodyPr/>
          <a:lstStyle/>
          <a:p>
            <a:endParaRPr lang="en-US"/>
          </a:p>
        </p:txBody>
      </p:sp>
      <p:sp>
        <p:nvSpPr>
          <p:cNvPr id="14" name="Text 12"/>
          <p:cNvSpPr/>
          <p:nvPr/>
        </p:nvSpPr>
        <p:spPr>
          <a:xfrm>
            <a:off x="599480" y="4857277"/>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Policy Innovations</a:t>
            </a:r>
            <a:endParaRPr lang="en-US" sz="1350" dirty="0"/>
          </a:p>
        </p:txBody>
      </p:sp>
      <p:sp>
        <p:nvSpPr>
          <p:cNvPr id="15" name="Text 13"/>
          <p:cNvSpPr/>
          <p:nvPr/>
        </p:nvSpPr>
        <p:spPr>
          <a:xfrm>
            <a:off x="599480" y="5121239"/>
            <a:ext cx="6523315" cy="68056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Developing liability frameworks appropriate for shared mobility, creating incentive structures for mobility providers to prioritize safety, establishing data sharing agreements that benefit both enforcement and service optimization, and exploring how mobility services can support broader safety objectives.</a:t>
            </a:r>
            <a:endParaRPr lang="en-US" sz="1100" dirty="0"/>
          </a:p>
        </p:txBody>
      </p:sp>
      <p:sp>
        <p:nvSpPr>
          <p:cNvPr id="16" name="Shape 14"/>
          <p:cNvSpPr/>
          <p:nvPr/>
        </p:nvSpPr>
        <p:spPr>
          <a:xfrm>
            <a:off x="7350562" y="4700353"/>
            <a:ext cx="6883003" cy="1258372"/>
          </a:xfrm>
          <a:prstGeom prst="roundRect">
            <a:avLst>
              <a:gd name="adj" fmla="val 5813"/>
            </a:avLst>
          </a:prstGeom>
          <a:solidFill>
            <a:srgbClr val="1F1F26"/>
          </a:solidFill>
          <a:ln w="15240">
            <a:solidFill>
              <a:srgbClr val="2B6A86"/>
            </a:solidFill>
            <a:prstDash val="solid"/>
          </a:ln>
        </p:spPr>
        <p:txBody>
          <a:bodyPr/>
          <a:lstStyle/>
          <a:p>
            <a:endParaRPr lang="en-US"/>
          </a:p>
        </p:txBody>
      </p:sp>
      <p:sp>
        <p:nvSpPr>
          <p:cNvPr id="17" name="Shape 15"/>
          <p:cNvSpPr/>
          <p:nvPr/>
        </p:nvSpPr>
        <p:spPr>
          <a:xfrm>
            <a:off x="7335322" y="4700353"/>
            <a:ext cx="60960" cy="1258372"/>
          </a:xfrm>
          <a:prstGeom prst="roundRect">
            <a:avLst>
              <a:gd name="adj" fmla="val 97674"/>
            </a:avLst>
          </a:prstGeom>
          <a:solidFill>
            <a:srgbClr val="1E84B3"/>
          </a:solidFill>
          <a:ln/>
        </p:spPr>
        <p:txBody>
          <a:bodyPr/>
          <a:lstStyle/>
          <a:p>
            <a:endParaRPr lang="en-US"/>
          </a:p>
        </p:txBody>
      </p:sp>
      <p:sp>
        <p:nvSpPr>
          <p:cNvPr id="18" name="Text 16"/>
          <p:cNvSpPr/>
          <p:nvPr/>
        </p:nvSpPr>
        <p:spPr>
          <a:xfrm>
            <a:off x="7553206" y="4857277"/>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Research Questions</a:t>
            </a:r>
            <a:endParaRPr lang="en-US" sz="1350" dirty="0"/>
          </a:p>
        </p:txBody>
      </p:sp>
      <p:sp>
        <p:nvSpPr>
          <p:cNvPr id="19" name="Text 17"/>
          <p:cNvSpPr/>
          <p:nvPr/>
        </p:nvSpPr>
        <p:spPr>
          <a:xfrm>
            <a:off x="7553206" y="5121239"/>
            <a:ext cx="6523434" cy="51042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How do enforcement approaches need to adapt for shared mobility contexts? What role should mobility service providers play in safety enforcement? How can enforcement data inform mobility service regulation?</a:t>
            </a:r>
            <a:endParaRPr lang="en-US" sz="1100" dirty="0"/>
          </a:p>
        </p:txBody>
      </p:sp>
      <p:pic>
        <p:nvPicPr>
          <p:cNvPr id="20"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21" name="Text 18"/>
          <p:cNvSpPr/>
          <p:nvPr/>
        </p:nvSpPr>
        <p:spPr>
          <a:xfrm>
            <a:off x="14058305" y="7705848"/>
            <a:ext cx="430411"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54</a:t>
            </a:r>
            <a:endParaRPr lang="en-US" sz="75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5">
    <p:spTree>
      <p:nvGrpSpPr>
        <p:cNvPr id="1" name=""/>
        <p:cNvGrpSpPr/>
        <p:nvPr/>
      </p:nvGrpSpPr>
      <p:grpSpPr>
        <a:xfrm>
          <a:off x="0" y="0"/>
          <a:ext cx="0" cy="0"/>
          <a:chOff x="0" y="0"/>
          <a:chExt cx="0" cy="0"/>
        </a:xfrm>
      </p:grpSpPr>
      <p:sp>
        <p:nvSpPr>
          <p:cNvPr id="2" name="Text 0"/>
          <p:cNvSpPr/>
          <p:nvPr/>
        </p:nvSpPr>
        <p:spPr>
          <a:xfrm>
            <a:off x="396835" y="876538"/>
            <a:ext cx="8264366"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Climate Change and Sustainable Transportation</a:t>
            </a:r>
            <a:endParaRPr lang="en-US" sz="2750" dirty="0"/>
          </a:p>
        </p:txBody>
      </p:sp>
      <p:sp>
        <p:nvSpPr>
          <p:cNvPr id="3" name="Text 1"/>
          <p:cNvSpPr/>
          <p:nvPr/>
        </p:nvSpPr>
        <p:spPr>
          <a:xfrm>
            <a:off x="396835" y="1461254"/>
            <a:ext cx="13836729"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Automated enforcement intersects with climate and sustainability goals as transportation agencies seek to reduce emissions, promote active transportation, and support mode shift away from single-occupancy vehicles.</a:t>
            </a:r>
            <a:endParaRPr lang="en-US" sz="1100" dirty="0"/>
          </a:p>
        </p:txBody>
      </p:sp>
      <p:sp>
        <p:nvSpPr>
          <p:cNvPr id="4" name="Shape 2"/>
          <p:cNvSpPr/>
          <p:nvPr/>
        </p:nvSpPr>
        <p:spPr>
          <a:xfrm>
            <a:off x="7307580" y="1881188"/>
            <a:ext cx="15240" cy="5471874"/>
          </a:xfrm>
          <a:prstGeom prst="roundRect">
            <a:avLst>
              <a:gd name="adj" fmla="val 390698"/>
            </a:avLst>
          </a:prstGeom>
          <a:solidFill>
            <a:srgbClr val="2B6A86"/>
          </a:solidFill>
          <a:ln/>
        </p:spPr>
        <p:txBody>
          <a:bodyPr/>
          <a:lstStyle/>
          <a:p>
            <a:endParaRPr lang="en-US"/>
          </a:p>
        </p:txBody>
      </p:sp>
      <p:sp>
        <p:nvSpPr>
          <p:cNvPr id="5" name="Shape 3"/>
          <p:cNvSpPr/>
          <p:nvPr/>
        </p:nvSpPr>
        <p:spPr>
          <a:xfrm>
            <a:off x="381595" y="1881188"/>
            <a:ext cx="6918365" cy="1997988"/>
          </a:xfrm>
          <a:prstGeom prst="roundRect">
            <a:avLst>
              <a:gd name="adj" fmla="val 2980"/>
            </a:avLst>
          </a:prstGeom>
          <a:solidFill>
            <a:srgbClr val="12516D"/>
          </a:solidFill>
          <a:ln w="7620">
            <a:solidFill>
              <a:srgbClr val="2B6A86"/>
            </a:solidFill>
            <a:prstDash val="solid"/>
          </a:ln>
        </p:spPr>
        <p:txBody>
          <a:bodyPr/>
          <a:lstStyle/>
          <a:p>
            <a:endParaRPr lang="en-US"/>
          </a:p>
        </p:txBody>
      </p:sp>
      <p:sp>
        <p:nvSpPr>
          <p:cNvPr id="6" name="Text 4"/>
          <p:cNvSpPr/>
          <p:nvPr/>
        </p:nvSpPr>
        <p:spPr>
          <a:xfrm>
            <a:off x="4467939" y="2030492"/>
            <a:ext cx="2690336" cy="221456"/>
          </a:xfrm>
          <a:prstGeom prst="rect">
            <a:avLst/>
          </a:prstGeom>
          <a:noFill/>
          <a:ln/>
        </p:spPr>
        <p:txBody>
          <a:bodyPr wrap="none" lIns="0" tIns="0" rIns="0" bIns="0" rtlCol="0" anchor="t"/>
          <a:lstStyle/>
          <a:p>
            <a:pPr marL="0" indent="0" algn="r">
              <a:lnSpc>
                <a:spcPts val="1700"/>
              </a:lnSpc>
              <a:buNone/>
            </a:pPr>
            <a:r>
              <a:rPr lang="en-US" sz="1350" b="1" dirty="0">
                <a:solidFill>
                  <a:srgbClr val="EBECEF"/>
                </a:solidFill>
                <a:latin typeface="Inter Bold" pitchFamily="34" charset="0"/>
                <a:ea typeface="Inter Bold" pitchFamily="34" charset="-122"/>
                <a:cs typeface="Inter Bold" pitchFamily="34" charset="-120"/>
              </a:rPr>
              <a:t>Enforcement for Sustainability:</a:t>
            </a:r>
            <a:endParaRPr lang="en-US" sz="1350" dirty="0"/>
          </a:p>
        </p:txBody>
      </p:sp>
      <p:sp>
        <p:nvSpPr>
          <p:cNvPr id="7" name="Text 5"/>
          <p:cNvSpPr/>
          <p:nvPr/>
        </p:nvSpPr>
        <p:spPr>
          <a:xfrm>
            <a:off x="530900" y="2294453"/>
            <a:ext cx="6627376" cy="1360969"/>
          </a:xfrm>
          <a:prstGeom prst="rect">
            <a:avLst/>
          </a:prstGeom>
          <a:noFill/>
          <a:ln/>
        </p:spPr>
        <p:txBody>
          <a:bodyPr wrap="square" lIns="0" tIns="0" rIns="0" bIns="0" rtlCol="0" anchor="t"/>
          <a:lstStyle/>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Transit Priority Enforcement:</a:t>
            </a:r>
            <a:r>
              <a:rPr lang="en-US" sz="1100" dirty="0">
                <a:solidFill>
                  <a:srgbClr val="EBECEF"/>
                </a:solidFill>
                <a:latin typeface="Inter" pitchFamily="34" charset="0"/>
                <a:ea typeface="Inter" pitchFamily="34" charset="-122"/>
                <a:cs typeface="Inter" pitchFamily="34" charset="-120"/>
              </a:rPr>
              <a:t> Automated enforcement of bus lane violations to improve transit reliability and attractiveness</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Active Transportation Protection:</a:t>
            </a:r>
            <a:r>
              <a:rPr lang="en-US" sz="1100" dirty="0">
                <a:solidFill>
                  <a:srgbClr val="EBECEF"/>
                </a:solidFill>
                <a:latin typeface="Inter" pitchFamily="34" charset="0"/>
                <a:ea typeface="Inter" pitchFamily="34" charset="-122"/>
                <a:cs typeface="Inter" pitchFamily="34" charset="-120"/>
              </a:rPr>
              <a:t> Detecting vehicles blocking bike lanes or crosswalks to enhance safety for vulnerable users</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Congestion Management:</a:t>
            </a:r>
            <a:r>
              <a:rPr lang="en-US" sz="1100" dirty="0">
                <a:solidFill>
                  <a:srgbClr val="EBECEF"/>
                </a:solidFill>
                <a:latin typeface="Inter" pitchFamily="34" charset="0"/>
                <a:ea typeface="Inter" pitchFamily="34" charset="-122"/>
                <a:cs typeface="Inter" pitchFamily="34" charset="-120"/>
              </a:rPr>
              <a:t> Using enforcement to support congestion pricing and low-emission zones</a:t>
            </a:r>
            <a:endParaRPr lang="en-US" sz="1100" dirty="0"/>
          </a:p>
          <a:p>
            <a:pPr marL="342900" indent="-342900" algn="l">
              <a:lnSpc>
                <a:spcPts val="1300"/>
              </a:lnSpc>
              <a:buSzPct val="100000"/>
              <a:buChar char="•"/>
            </a:pPr>
            <a:r>
              <a:rPr lang="en-US" sz="1100" b="1" dirty="0">
                <a:solidFill>
                  <a:srgbClr val="EBECEF"/>
                </a:solidFill>
                <a:latin typeface="Inter" pitchFamily="34" charset="0"/>
                <a:ea typeface="Inter" pitchFamily="34" charset="-122"/>
                <a:cs typeface="Inter" pitchFamily="34" charset="-120"/>
              </a:rPr>
              <a:t>Speed Management for Emissions:</a:t>
            </a:r>
            <a:r>
              <a:rPr lang="en-US" sz="1100" dirty="0">
                <a:solidFill>
                  <a:srgbClr val="EBECEF"/>
                </a:solidFill>
                <a:latin typeface="Inter" pitchFamily="34" charset="0"/>
                <a:ea typeface="Inter" pitchFamily="34" charset="-122"/>
                <a:cs typeface="Inter" pitchFamily="34" charset="-120"/>
              </a:rPr>
              <a:t> Lower speeds reduce fuel consumption and emissions in addition to safety benefits</a:t>
            </a:r>
            <a:endParaRPr lang="en-US" sz="1100" dirty="0"/>
          </a:p>
        </p:txBody>
      </p:sp>
      <p:sp>
        <p:nvSpPr>
          <p:cNvPr id="8" name="Shape 6"/>
          <p:cNvSpPr/>
          <p:nvPr/>
        </p:nvSpPr>
        <p:spPr>
          <a:xfrm>
            <a:off x="7330440" y="3946411"/>
            <a:ext cx="6918365" cy="1072991"/>
          </a:xfrm>
          <a:prstGeom prst="rect">
            <a:avLst/>
          </a:prstGeom>
          <a:solidFill>
            <a:srgbClr val="12516D"/>
          </a:solidFill>
          <a:ln w="7620">
            <a:solidFill>
              <a:srgbClr val="2B6A86"/>
            </a:solidFill>
            <a:prstDash val="solid"/>
          </a:ln>
        </p:spPr>
        <p:txBody>
          <a:bodyPr/>
          <a:lstStyle/>
          <a:p>
            <a:endParaRPr lang="en-US"/>
          </a:p>
        </p:txBody>
      </p:sp>
      <p:sp>
        <p:nvSpPr>
          <p:cNvPr id="9" name="Text 7"/>
          <p:cNvSpPr/>
          <p:nvPr/>
        </p:nvSpPr>
        <p:spPr>
          <a:xfrm>
            <a:off x="7472124" y="4095715"/>
            <a:ext cx="2658189"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Integration with Climate Goals:</a:t>
            </a:r>
            <a:endParaRPr lang="en-US" sz="1350" dirty="0"/>
          </a:p>
        </p:txBody>
      </p:sp>
      <p:sp>
        <p:nvSpPr>
          <p:cNvPr id="10" name="Text 8"/>
          <p:cNvSpPr/>
          <p:nvPr/>
        </p:nvSpPr>
        <p:spPr>
          <a:xfrm>
            <a:off x="7472124" y="4359677"/>
            <a:ext cx="6627376" cy="51042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Enforcement revenue supporting sustainable transportation investments, deployment strategies that complement transit and active transportation infrastructure, coordination with electric vehicle charging infrastructure, and data sharing to support multimodal transportation planning.</a:t>
            </a:r>
            <a:endParaRPr lang="en-US" sz="1100" dirty="0"/>
          </a:p>
        </p:txBody>
      </p:sp>
      <p:sp>
        <p:nvSpPr>
          <p:cNvPr id="11" name="Shape 9"/>
          <p:cNvSpPr/>
          <p:nvPr/>
        </p:nvSpPr>
        <p:spPr>
          <a:xfrm>
            <a:off x="381595" y="5161086"/>
            <a:ext cx="6918365" cy="1072991"/>
          </a:xfrm>
          <a:prstGeom prst="roundRect">
            <a:avLst>
              <a:gd name="adj" fmla="val 5549"/>
            </a:avLst>
          </a:prstGeom>
          <a:solidFill>
            <a:srgbClr val="12516D"/>
          </a:solidFill>
          <a:ln w="7620">
            <a:solidFill>
              <a:srgbClr val="2B6A86"/>
            </a:solidFill>
            <a:prstDash val="solid"/>
          </a:ln>
        </p:spPr>
        <p:txBody>
          <a:bodyPr/>
          <a:lstStyle/>
          <a:p>
            <a:endParaRPr lang="en-US"/>
          </a:p>
        </p:txBody>
      </p:sp>
      <p:sp>
        <p:nvSpPr>
          <p:cNvPr id="12" name="Text 10"/>
          <p:cNvSpPr/>
          <p:nvPr/>
        </p:nvSpPr>
        <p:spPr>
          <a:xfrm>
            <a:off x="5186005" y="5310391"/>
            <a:ext cx="1972270" cy="221456"/>
          </a:xfrm>
          <a:prstGeom prst="rect">
            <a:avLst/>
          </a:prstGeom>
          <a:noFill/>
          <a:ln/>
        </p:spPr>
        <p:txBody>
          <a:bodyPr wrap="none" lIns="0" tIns="0" rIns="0" bIns="0" rtlCol="0" anchor="t"/>
          <a:lstStyle/>
          <a:p>
            <a:pPr marL="0" indent="0" algn="r">
              <a:lnSpc>
                <a:spcPts val="1700"/>
              </a:lnSpc>
              <a:buNone/>
            </a:pPr>
            <a:r>
              <a:rPr lang="en-US" sz="1350" b="1" dirty="0">
                <a:solidFill>
                  <a:srgbClr val="EBECEF"/>
                </a:solidFill>
                <a:latin typeface="Inter Bold" pitchFamily="34" charset="0"/>
                <a:ea typeface="Inter Bold" pitchFamily="34" charset="-122"/>
                <a:cs typeface="Inter Bold" pitchFamily="34" charset="-120"/>
              </a:rPr>
              <a:t>Equity Considerations:</a:t>
            </a:r>
            <a:endParaRPr lang="en-US" sz="1350" dirty="0"/>
          </a:p>
        </p:txBody>
      </p:sp>
      <p:sp>
        <p:nvSpPr>
          <p:cNvPr id="13" name="Text 11"/>
          <p:cNvSpPr/>
          <p:nvPr/>
        </p:nvSpPr>
        <p:spPr>
          <a:xfrm>
            <a:off x="530900" y="5574352"/>
            <a:ext cx="6627376" cy="510421"/>
          </a:xfrm>
          <a:prstGeom prst="rect">
            <a:avLst/>
          </a:prstGeom>
          <a:noFill/>
          <a:ln/>
        </p:spPr>
        <p:txBody>
          <a:bodyPr wrap="square" lIns="0" tIns="0" rIns="0" bIns="0" rtlCol="0" anchor="t"/>
          <a:lstStyle/>
          <a:p>
            <a:pPr marL="0" indent="0" algn="r">
              <a:lnSpc>
                <a:spcPts val="1300"/>
              </a:lnSpc>
              <a:buNone/>
            </a:pPr>
            <a:r>
              <a:rPr lang="en-US" sz="1100" dirty="0">
                <a:solidFill>
                  <a:srgbClr val="EBECEF"/>
                </a:solidFill>
                <a:latin typeface="Inter" pitchFamily="34" charset="0"/>
                <a:ea typeface="Inter" pitchFamily="34" charset="-122"/>
                <a:cs typeface="Inter" pitchFamily="34" charset="-120"/>
              </a:rPr>
              <a:t>Ensuring enforcement supports rather than hinders access to sustainable transportation options, avoiding disproportionate impacts on communities with limited transportation choices, and using enforcement as part of comprehensive mobility strategies that expand options.</a:t>
            </a:r>
            <a:endParaRPr lang="en-US" sz="1100" dirty="0"/>
          </a:p>
        </p:txBody>
      </p:sp>
      <p:sp>
        <p:nvSpPr>
          <p:cNvPr id="14" name="Shape 12"/>
          <p:cNvSpPr/>
          <p:nvPr/>
        </p:nvSpPr>
        <p:spPr>
          <a:xfrm>
            <a:off x="7330440" y="6375762"/>
            <a:ext cx="6918365" cy="902851"/>
          </a:xfrm>
          <a:prstGeom prst="rect">
            <a:avLst/>
          </a:prstGeom>
          <a:solidFill>
            <a:srgbClr val="12516D"/>
          </a:solidFill>
          <a:ln w="7620">
            <a:solidFill>
              <a:srgbClr val="2B6A86"/>
            </a:solidFill>
            <a:prstDash val="solid"/>
          </a:ln>
        </p:spPr>
        <p:txBody>
          <a:bodyPr/>
          <a:lstStyle/>
          <a:p>
            <a:endParaRPr lang="en-US"/>
          </a:p>
        </p:txBody>
      </p:sp>
      <p:sp>
        <p:nvSpPr>
          <p:cNvPr id="15" name="Text 13"/>
          <p:cNvSpPr/>
          <p:nvPr/>
        </p:nvSpPr>
        <p:spPr>
          <a:xfrm>
            <a:off x="7472124" y="6525066"/>
            <a:ext cx="1772007"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Future Research:</a:t>
            </a:r>
            <a:endParaRPr lang="en-US" sz="1350" dirty="0"/>
          </a:p>
        </p:txBody>
      </p:sp>
      <p:sp>
        <p:nvSpPr>
          <p:cNvPr id="16" name="Text 14"/>
          <p:cNvSpPr/>
          <p:nvPr/>
        </p:nvSpPr>
        <p:spPr>
          <a:xfrm>
            <a:off x="7472124" y="6789028"/>
            <a:ext cx="6627376" cy="340281"/>
          </a:xfrm>
          <a:prstGeom prst="rect">
            <a:avLst/>
          </a:prstGeom>
          <a:noFill/>
          <a:ln/>
        </p:spPr>
        <p:txBody>
          <a:bodyPr wrap="squar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Understanding how automated enforcement can best support sustainable transportation objectives while maintaining focus on safety as the primary goal.</a:t>
            </a:r>
            <a:endParaRPr lang="en-US" sz="1100" dirty="0"/>
          </a:p>
        </p:txBody>
      </p:sp>
      <p:pic>
        <p:nvPicPr>
          <p:cNvPr id="17"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18" name="Text 15"/>
          <p:cNvSpPr/>
          <p:nvPr/>
        </p:nvSpPr>
        <p:spPr>
          <a:xfrm>
            <a:off x="14063543" y="7705809"/>
            <a:ext cx="425172"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55</a:t>
            </a:r>
            <a:endParaRPr lang="en-US" sz="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708077"/>
            <a:ext cx="9083397" cy="885944"/>
          </a:xfrm>
          <a:prstGeom prst="rect">
            <a:avLst/>
          </a:prstGeom>
          <a:noFill/>
          <a:ln/>
        </p:spPr>
        <p:txBody>
          <a:bodyPr wrap="none" lIns="0" tIns="0" rIns="0" bIns="0" rtlCol="0" anchor="t"/>
          <a:lstStyle/>
          <a:p>
            <a:pPr marL="0" indent="0" algn="l">
              <a:lnSpc>
                <a:spcPts val="6950"/>
              </a:lnSpc>
              <a:buNone/>
            </a:pPr>
            <a:r>
              <a:rPr lang="en-US" sz="5550" b="1" dirty="0">
                <a:solidFill>
                  <a:srgbClr val="FFFFFF"/>
                </a:solidFill>
                <a:latin typeface="Inter Bold" pitchFamily="34" charset="0"/>
                <a:ea typeface="Inter Bold" pitchFamily="34" charset="-122"/>
                <a:cs typeface="Inter Bold" pitchFamily="34" charset="-120"/>
              </a:rPr>
              <a:t>Network Member Benefits</a:t>
            </a:r>
            <a:endParaRPr lang="en-US" sz="5550" dirty="0"/>
          </a:p>
        </p:txBody>
      </p:sp>
      <p:sp>
        <p:nvSpPr>
          <p:cNvPr id="3" name="Text 1"/>
          <p:cNvSpPr/>
          <p:nvPr/>
        </p:nvSpPr>
        <p:spPr>
          <a:xfrm>
            <a:off x="793790" y="4160996"/>
            <a:ext cx="13042821" cy="1360527"/>
          </a:xfrm>
          <a:prstGeom prst="rect">
            <a:avLst/>
          </a:prstGeom>
          <a:noFill/>
          <a:ln/>
        </p:spPr>
        <p:txBody>
          <a:bodyPr wrap="square" lIns="0" tIns="0" rIns="0" bIns="0" rtlCol="0" anchor="t"/>
          <a:lstStyle/>
          <a:p>
            <a:pPr marL="0" indent="0" algn="l">
              <a:lnSpc>
                <a:spcPts val="3550"/>
              </a:lnSpc>
              <a:buNone/>
            </a:pPr>
            <a:r>
              <a:rPr lang="en-US" sz="2200" dirty="0">
                <a:solidFill>
                  <a:srgbClr val="EBECEF"/>
                </a:solidFill>
                <a:latin typeface="Inter" pitchFamily="34" charset="0"/>
                <a:ea typeface="Inter" pitchFamily="34" charset="-122"/>
                <a:cs typeface="Inter" pitchFamily="34" charset="-120"/>
              </a:rPr>
              <a:t>Membership in the Knowledge Exchange Network provides transportation agencies with tangible advantages that accelerate implementation success, reduce operational risks, and enhance program effectiveness through collaborative learning and shared resources.</a:t>
            </a:r>
            <a:endParaRPr lang="en-US" sz="2200" dirty="0"/>
          </a:p>
        </p:txBody>
      </p:sp>
      <p:pic>
        <p:nvPicPr>
          <p:cNvPr id="4" name="Image 0" descr="preencoded.png"/>
          <p:cNvPicPr>
            <a:picLocks noChangeAspect="1"/>
          </p:cNvPicPr>
          <p:nvPr/>
        </p:nvPicPr>
        <p:blipFill>
          <a:blip r:embed="rId3"/>
          <a:stretch>
            <a:fillRect/>
          </a:stretch>
        </p:blipFill>
        <p:spPr>
          <a:xfrm>
            <a:off x="13614678" y="283488"/>
            <a:ext cx="732234" cy="992267"/>
          </a:xfrm>
          <a:prstGeom prst="rect">
            <a:avLst/>
          </a:prstGeom>
        </p:spPr>
      </p:pic>
      <p:sp>
        <p:nvSpPr>
          <p:cNvPr id="5" name="Text 2"/>
          <p:cNvSpPr/>
          <p:nvPr/>
        </p:nvSpPr>
        <p:spPr>
          <a:xfrm>
            <a:off x="13608725" y="7291149"/>
            <a:ext cx="738188" cy="317540"/>
          </a:xfrm>
          <a:prstGeom prst="rect">
            <a:avLst/>
          </a:prstGeom>
          <a:noFill/>
          <a:ln/>
        </p:spPr>
        <p:txBody>
          <a:bodyPr wrap="none" lIns="0" tIns="0" rIns="0" bIns="0" rtlCol="0" anchor="t"/>
          <a:lstStyle/>
          <a:p>
            <a:pPr marL="0" indent="0" algn="r">
              <a:lnSpc>
                <a:spcPts val="2500"/>
              </a:lnSpc>
              <a:buNone/>
            </a:pPr>
            <a:r>
              <a:rPr lang="en-US" sz="1550" dirty="0">
                <a:solidFill>
                  <a:srgbClr val="EBECEF"/>
                </a:solidFill>
                <a:latin typeface="Inter" pitchFamily="34" charset="0"/>
                <a:ea typeface="Inter" pitchFamily="34" charset="-122"/>
                <a:cs typeface="Inter" pitchFamily="34" charset="-120"/>
              </a:rPr>
              <a:t>6</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82282" y="1610916"/>
            <a:ext cx="7556421" cy="1683544"/>
          </a:xfrm>
          <a:prstGeom prst="rect">
            <a:avLst/>
          </a:prstGeom>
          <a:noFill/>
          <a:ln/>
        </p:spPr>
        <p:txBody>
          <a:bodyPr wrap="square" lIns="0" tIns="0" rIns="0" bIns="0" rtlCol="0" anchor="t"/>
          <a:lstStyle/>
          <a:p>
            <a:pPr marL="0" indent="0" algn="l">
              <a:lnSpc>
                <a:spcPts val="6600"/>
              </a:lnSpc>
              <a:buNone/>
            </a:pPr>
            <a:r>
              <a:rPr lang="en-US" sz="5300" b="1" dirty="0">
                <a:solidFill>
                  <a:srgbClr val="FFFFFF"/>
                </a:solidFill>
                <a:latin typeface="Inter Bold" pitchFamily="34" charset="0"/>
                <a:ea typeface="Inter Bold" pitchFamily="34" charset="-122"/>
                <a:cs typeface="Inter Bold" pitchFamily="34" charset="-120"/>
              </a:rPr>
              <a:t>Research Agenda Survey Results</a:t>
            </a:r>
            <a:endParaRPr lang="en-US" sz="5300" dirty="0"/>
          </a:p>
        </p:txBody>
      </p:sp>
      <p:sp>
        <p:nvSpPr>
          <p:cNvPr id="4" name="Text 1"/>
          <p:cNvSpPr/>
          <p:nvPr/>
        </p:nvSpPr>
        <p:spPr>
          <a:xfrm>
            <a:off x="682282" y="3678198"/>
            <a:ext cx="7556421" cy="2940367"/>
          </a:xfrm>
          <a:prstGeom prst="rect">
            <a:avLst/>
          </a:prstGeom>
          <a:noFill/>
          <a:ln/>
        </p:spPr>
        <p:txBody>
          <a:bodyPr wrap="square" lIns="0" tIns="0" rIns="0" bIns="0" rtlCol="0" anchor="t"/>
          <a:lstStyle/>
          <a:p>
            <a:pPr marL="0" indent="0" algn="l">
              <a:lnSpc>
                <a:spcPts val="3300"/>
              </a:lnSpc>
              <a:buNone/>
            </a:pPr>
            <a:r>
              <a:rPr lang="en-US" sz="2100" dirty="0">
                <a:solidFill>
                  <a:srgbClr val="EBECEF"/>
                </a:solidFill>
                <a:latin typeface="Inter" pitchFamily="34" charset="0"/>
                <a:ea typeface="Inter" pitchFamily="34" charset="-122"/>
                <a:cs typeface="Inter" pitchFamily="34" charset="-120"/>
              </a:rPr>
              <a:t>Network members participated in a comprehensive survey to prioritize research topics and identify areas where collaborative investigation would deliver the greatest value. The survey results reflect the diverse operational contexts and strategic priorities of participating agencies, ensuring the research agenda addresses real-world implementation challenges rather than theoretical concerns. The following 7 topics were selected for research.</a:t>
            </a:r>
            <a:endParaRPr lang="en-US" sz="2100" dirty="0"/>
          </a:p>
        </p:txBody>
      </p:sp>
      <p:pic>
        <p:nvPicPr>
          <p:cNvPr id="5" name="Image 1" descr="preencoded.png"/>
          <p:cNvPicPr>
            <a:picLocks noChangeAspect="1"/>
          </p:cNvPicPr>
          <p:nvPr/>
        </p:nvPicPr>
        <p:blipFill>
          <a:blip r:embed="rId3"/>
          <a:stretch>
            <a:fillRect/>
          </a:stretch>
        </p:blipFill>
        <p:spPr>
          <a:xfrm>
            <a:off x="13614678" y="283488"/>
            <a:ext cx="732234" cy="992267"/>
          </a:xfrm>
          <a:prstGeom prst="rect">
            <a:avLst/>
          </a:prstGeom>
        </p:spPr>
      </p:pic>
      <p:sp>
        <p:nvSpPr>
          <p:cNvPr id="6" name="Text 2"/>
          <p:cNvSpPr/>
          <p:nvPr/>
        </p:nvSpPr>
        <p:spPr>
          <a:xfrm>
            <a:off x="13576578" y="7295078"/>
            <a:ext cx="770334" cy="309563"/>
          </a:xfrm>
          <a:prstGeom prst="rect">
            <a:avLst/>
          </a:prstGeom>
          <a:noFill/>
          <a:ln/>
        </p:spPr>
        <p:txBody>
          <a:bodyPr wrap="none" lIns="0" tIns="0" rIns="0" bIns="0" rtlCol="0" anchor="t"/>
          <a:lstStyle/>
          <a:p>
            <a:pPr marL="0" indent="0" algn="r">
              <a:lnSpc>
                <a:spcPts val="2400"/>
              </a:lnSpc>
              <a:buNone/>
            </a:pPr>
            <a:r>
              <a:rPr lang="en-US" sz="1550" dirty="0">
                <a:solidFill>
                  <a:srgbClr val="EBECEF"/>
                </a:solidFill>
                <a:latin typeface="Inter" pitchFamily="34" charset="0"/>
                <a:ea typeface="Inter" pitchFamily="34" charset="-122"/>
                <a:cs typeface="Inter" pitchFamily="34" charset="-120"/>
              </a:rPr>
              <a:t>8</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396835" y="1253609"/>
            <a:ext cx="4787622" cy="443032"/>
          </a:xfrm>
          <a:prstGeom prst="rect">
            <a:avLst/>
          </a:prstGeom>
          <a:noFill/>
          <a:ln/>
        </p:spPr>
        <p:txBody>
          <a:bodyPr wrap="none" lIns="0" tIns="0" rIns="0" bIns="0" rtlCol="0" anchor="t"/>
          <a:lstStyle/>
          <a:p>
            <a:pPr marL="0" indent="0" algn="l">
              <a:lnSpc>
                <a:spcPts val="3450"/>
              </a:lnSpc>
              <a:buNone/>
            </a:pPr>
            <a:r>
              <a:rPr lang="en-US" sz="2750" b="1" dirty="0">
                <a:solidFill>
                  <a:srgbClr val="FFFFFF"/>
                </a:solidFill>
                <a:latin typeface="Inter Bold" pitchFamily="34" charset="0"/>
                <a:ea typeface="Inter Bold" pitchFamily="34" charset="-122"/>
                <a:cs typeface="Inter Bold" pitchFamily="34" charset="-120"/>
              </a:rPr>
              <a:t>Research Agenda Overview</a:t>
            </a:r>
            <a:endParaRPr lang="en-US" sz="2750" dirty="0"/>
          </a:p>
        </p:txBody>
      </p:sp>
      <p:sp>
        <p:nvSpPr>
          <p:cNvPr id="3" name="Text 1"/>
          <p:cNvSpPr/>
          <p:nvPr/>
        </p:nvSpPr>
        <p:spPr>
          <a:xfrm>
            <a:off x="396835" y="1838325"/>
            <a:ext cx="13836729" cy="170140"/>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pitchFamily="34" charset="0"/>
                <a:ea typeface="Inter" pitchFamily="34" charset="-122"/>
                <a:cs typeface="Inter" pitchFamily="34" charset="-120"/>
              </a:rPr>
              <a:t>Seven Priority Research Areas</a:t>
            </a:r>
            <a:endParaRPr lang="en-US" sz="1100" dirty="0"/>
          </a:p>
        </p:txBody>
      </p:sp>
      <p:sp>
        <p:nvSpPr>
          <p:cNvPr id="4" name="Text 2"/>
          <p:cNvSpPr/>
          <p:nvPr/>
        </p:nvSpPr>
        <p:spPr>
          <a:xfrm>
            <a:off x="396835" y="2088118"/>
            <a:ext cx="141684" cy="177165"/>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Light" pitchFamily="34" charset="0"/>
                <a:ea typeface="Inter Light" pitchFamily="34" charset="-122"/>
                <a:cs typeface="Inter Light" pitchFamily="34" charset="-120"/>
              </a:rPr>
              <a:t>01</a:t>
            </a:r>
            <a:endParaRPr lang="en-US" sz="1100" dirty="0"/>
          </a:p>
        </p:txBody>
      </p:sp>
      <p:sp>
        <p:nvSpPr>
          <p:cNvPr id="5" name="Shape 3"/>
          <p:cNvSpPr/>
          <p:nvPr/>
        </p:nvSpPr>
        <p:spPr>
          <a:xfrm>
            <a:off x="396835" y="2313742"/>
            <a:ext cx="4564975" cy="15240"/>
          </a:xfrm>
          <a:prstGeom prst="rect">
            <a:avLst/>
          </a:prstGeom>
          <a:solidFill>
            <a:srgbClr val="1E84B3"/>
          </a:solidFill>
          <a:ln/>
        </p:spPr>
        <p:txBody>
          <a:bodyPr/>
          <a:lstStyle/>
          <a:p>
            <a:endParaRPr lang="en-US"/>
          </a:p>
        </p:txBody>
      </p:sp>
      <p:sp>
        <p:nvSpPr>
          <p:cNvPr id="6" name="Text 4"/>
          <p:cNvSpPr/>
          <p:nvPr/>
        </p:nvSpPr>
        <p:spPr>
          <a:xfrm>
            <a:off x="396835" y="2415064"/>
            <a:ext cx="3706654"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Best Practices for Effectiveness Evaluation</a:t>
            </a:r>
            <a:endParaRPr lang="en-US" sz="1350" dirty="0"/>
          </a:p>
        </p:txBody>
      </p:sp>
      <p:sp>
        <p:nvSpPr>
          <p:cNvPr id="7" name="Text 5"/>
          <p:cNvSpPr/>
          <p:nvPr/>
        </p:nvSpPr>
        <p:spPr>
          <a:xfrm>
            <a:off x="396835" y="2679025"/>
            <a:ext cx="4564975" cy="850605"/>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Methodological Approaches to Impact Assessment</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Long-Term Behavioral Change Measurement</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Economic Impact and Cost-Benefit Analysis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Equity and Distributional Impact Assessment</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Four Dimensions of Effectiveness Assessment</a:t>
            </a:r>
            <a:endParaRPr lang="en-US" sz="1100" dirty="0"/>
          </a:p>
        </p:txBody>
      </p:sp>
      <p:sp>
        <p:nvSpPr>
          <p:cNvPr id="8" name="Text 6"/>
          <p:cNvSpPr/>
          <p:nvPr/>
        </p:nvSpPr>
        <p:spPr>
          <a:xfrm>
            <a:off x="5032653" y="2088118"/>
            <a:ext cx="141684" cy="177165"/>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Light" pitchFamily="34" charset="0"/>
                <a:ea typeface="Inter Light" pitchFamily="34" charset="-122"/>
                <a:cs typeface="Inter Light" pitchFamily="34" charset="-120"/>
              </a:rPr>
              <a:t>02</a:t>
            </a:r>
            <a:endParaRPr lang="en-US" sz="1100" dirty="0"/>
          </a:p>
        </p:txBody>
      </p:sp>
      <p:sp>
        <p:nvSpPr>
          <p:cNvPr id="9" name="Shape 7"/>
          <p:cNvSpPr/>
          <p:nvPr/>
        </p:nvSpPr>
        <p:spPr>
          <a:xfrm>
            <a:off x="5032653" y="2313742"/>
            <a:ext cx="4564975" cy="15240"/>
          </a:xfrm>
          <a:prstGeom prst="rect">
            <a:avLst/>
          </a:prstGeom>
          <a:solidFill>
            <a:srgbClr val="1E84B3"/>
          </a:solidFill>
          <a:ln/>
        </p:spPr>
        <p:txBody>
          <a:bodyPr/>
          <a:lstStyle/>
          <a:p>
            <a:endParaRPr lang="en-US"/>
          </a:p>
        </p:txBody>
      </p:sp>
      <p:sp>
        <p:nvSpPr>
          <p:cNvPr id="10" name="Text 8"/>
          <p:cNvSpPr/>
          <p:nvPr/>
        </p:nvSpPr>
        <p:spPr>
          <a:xfrm>
            <a:off x="5032653" y="2415064"/>
            <a:ext cx="3633668"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Defining Advanced Analytics Frameworks</a:t>
            </a:r>
            <a:endParaRPr lang="en-US" sz="1350" dirty="0"/>
          </a:p>
        </p:txBody>
      </p:sp>
      <p:sp>
        <p:nvSpPr>
          <p:cNvPr id="11" name="Text 9"/>
          <p:cNvSpPr/>
          <p:nvPr/>
        </p:nvSpPr>
        <p:spPr>
          <a:xfrm>
            <a:off x="5032653" y="2679025"/>
            <a:ext cx="4564975" cy="850605"/>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Predictive Analytics and Machine Learning Applications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Performance Dashboards and Visualization</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Data Governance and Quality Assurance</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Privacy-Preserving Analytics Techniques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Data Quality and Analytics Maturity</a:t>
            </a:r>
            <a:endParaRPr lang="en-US" sz="1100" dirty="0"/>
          </a:p>
        </p:txBody>
      </p:sp>
      <p:sp>
        <p:nvSpPr>
          <p:cNvPr id="12" name="Text 10"/>
          <p:cNvSpPr/>
          <p:nvPr/>
        </p:nvSpPr>
        <p:spPr>
          <a:xfrm>
            <a:off x="9668470" y="2088118"/>
            <a:ext cx="141684" cy="177165"/>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Light" pitchFamily="34" charset="0"/>
                <a:ea typeface="Inter Light" pitchFamily="34" charset="-122"/>
                <a:cs typeface="Inter Light" pitchFamily="34" charset="-120"/>
              </a:rPr>
              <a:t>03</a:t>
            </a:r>
            <a:endParaRPr lang="en-US" sz="1100" dirty="0"/>
          </a:p>
        </p:txBody>
      </p:sp>
      <p:sp>
        <p:nvSpPr>
          <p:cNvPr id="13" name="Shape 11"/>
          <p:cNvSpPr/>
          <p:nvPr/>
        </p:nvSpPr>
        <p:spPr>
          <a:xfrm>
            <a:off x="9668470" y="2313742"/>
            <a:ext cx="4564975" cy="15240"/>
          </a:xfrm>
          <a:prstGeom prst="rect">
            <a:avLst/>
          </a:prstGeom>
          <a:solidFill>
            <a:srgbClr val="1E84B3"/>
          </a:solidFill>
          <a:ln/>
        </p:spPr>
        <p:txBody>
          <a:bodyPr/>
          <a:lstStyle/>
          <a:p>
            <a:endParaRPr lang="en-US"/>
          </a:p>
        </p:txBody>
      </p:sp>
      <p:sp>
        <p:nvSpPr>
          <p:cNvPr id="14" name="Text 12"/>
          <p:cNvSpPr/>
          <p:nvPr/>
        </p:nvSpPr>
        <p:spPr>
          <a:xfrm>
            <a:off x="9668470" y="2415064"/>
            <a:ext cx="2880241"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Integrated Data Fusion Strategies</a:t>
            </a:r>
            <a:endParaRPr lang="en-US" sz="1350" dirty="0"/>
          </a:p>
        </p:txBody>
      </p:sp>
      <p:sp>
        <p:nvSpPr>
          <p:cNvPr id="15" name="Text 13"/>
          <p:cNvSpPr/>
          <p:nvPr/>
        </p:nvSpPr>
        <p:spPr>
          <a:xfrm>
            <a:off x="9668470" y="2679025"/>
            <a:ext cx="4564975" cy="850605"/>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Integration Architecture and Standards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Multi-Source Data Integration Use Cases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Real-Time Decision Support Systems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Data Sharing and Collaborative Analytics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Real-Time Monitoring Capabilities</a:t>
            </a:r>
            <a:endParaRPr lang="en-US" sz="1100" dirty="0"/>
          </a:p>
        </p:txBody>
      </p:sp>
      <p:sp>
        <p:nvSpPr>
          <p:cNvPr id="16" name="Text 14"/>
          <p:cNvSpPr/>
          <p:nvPr/>
        </p:nvSpPr>
        <p:spPr>
          <a:xfrm>
            <a:off x="396835" y="3508483"/>
            <a:ext cx="141684" cy="177165"/>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Light" pitchFamily="34" charset="0"/>
                <a:ea typeface="Inter Light" pitchFamily="34" charset="-122"/>
                <a:cs typeface="Inter Light" pitchFamily="34" charset="-120"/>
              </a:rPr>
              <a:t>04</a:t>
            </a:r>
            <a:endParaRPr lang="en-US" sz="1100" dirty="0"/>
          </a:p>
        </p:txBody>
      </p:sp>
      <p:sp>
        <p:nvSpPr>
          <p:cNvPr id="17" name="Shape 15"/>
          <p:cNvSpPr/>
          <p:nvPr/>
        </p:nvSpPr>
        <p:spPr>
          <a:xfrm>
            <a:off x="396835" y="3734107"/>
            <a:ext cx="4564975" cy="15240"/>
          </a:xfrm>
          <a:prstGeom prst="rect">
            <a:avLst/>
          </a:prstGeom>
          <a:solidFill>
            <a:srgbClr val="1E84B3"/>
          </a:solidFill>
          <a:ln/>
        </p:spPr>
        <p:txBody>
          <a:bodyPr/>
          <a:lstStyle/>
          <a:p>
            <a:endParaRPr lang="en-US"/>
          </a:p>
        </p:txBody>
      </p:sp>
      <p:sp>
        <p:nvSpPr>
          <p:cNvPr id="18" name="Text 16"/>
          <p:cNvSpPr/>
          <p:nvPr/>
        </p:nvSpPr>
        <p:spPr>
          <a:xfrm>
            <a:off x="396835" y="3835429"/>
            <a:ext cx="3336012"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Factors Influencing Public Acceptance</a:t>
            </a:r>
            <a:endParaRPr lang="en-US" sz="1350" dirty="0"/>
          </a:p>
        </p:txBody>
      </p:sp>
      <p:sp>
        <p:nvSpPr>
          <p:cNvPr id="19" name="Text 17"/>
          <p:cNvSpPr/>
          <p:nvPr/>
        </p:nvSpPr>
        <p:spPr>
          <a:xfrm>
            <a:off x="396835" y="4099390"/>
            <a:ext cx="4564975" cy="850605"/>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Psychological and Behavioral Foundations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Demographic and Community Variations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Measuring and Tracking Public Opinion</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Addressing Opposition and Misconceptions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Communication Strategies for Public Support</a:t>
            </a:r>
            <a:endParaRPr lang="en-US" sz="1100" dirty="0"/>
          </a:p>
        </p:txBody>
      </p:sp>
      <p:sp>
        <p:nvSpPr>
          <p:cNvPr id="20" name="Text 18"/>
          <p:cNvSpPr/>
          <p:nvPr/>
        </p:nvSpPr>
        <p:spPr>
          <a:xfrm>
            <a:off x="5032653" y="3508483"/>
            <a:ext cx="141684" cy="177165"/>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Light" pitchFamily="34" charset="0"/>
                <a:ea typeface="Inter Light" pitchFamily="34" charset="-122"/>
                <a:cs typeface="Inter Light" pitchFamily="34" charset="-120"/>
              </a:rPr>
              <a:t>05</a:t>
            </a:r>
            <a:endParaRPr lang="en-US" sz="1100" dirty="0"/>
          </a:p>
        </p:txBody>
      </p:sp>
      <p:sp>
        <p:nvSpPr>
          <p:cNvPr id="21" name="Shape 19"/>
          <p:cNvSpPr/>
          <p:nvPr/>
        </p:nvSpPr>
        <p:spPr>
          <a:xfrm>
            <a:off x="5032653" y="3734107"/>
            <a:ext cx="4564975" cy="15240"/>
          </a:xfrm>
          <a:prstGeom prst="rect">
            <a:avLst/>
          </a:prstGeom>
          <a:solidFill>
            <a:srgbClr val="1E84B3"/>
          </a:solidFill>
          <a:ln/>
        </p:spPr>
        <p:txBody>
          <a:bodyPr/>
          <a:lstStyle/>
          <a:p>
            <a:endParaRPr lang="en-US"/>
          </a:p>
        </p:txBody>
      </p:sp>
      <p:sp>
        <p:nvSpPr>
          <p:cNvPr id="22" name="Text 20"/>
          <p:cNvSpPr/>
          <p:nvPr/>
        </p:nvSpPr>
        <p:spPr>
          <a:xfrm>
            <a:off x="5032653" y="3835429"/>
            <a:ext cx="3699272"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Navigating the Legal and Policy Landscape</a:t>
            </a:r>
            <a:endParaRPr lang="en-US" sz="1350" dirty="0"/>
          </a:p>
        </p:txBody>
      </p:sp>
      <p:sp>
        <p:nvSpPr>
          <p:cNvPr id="23" name="Text 21"/>
          <p:cNvSpPr/>
          <p:nvPr/>
        </p:nvSpPr>
        <p:spPr>
          <a:xfrm>
            <a:off x="5032653" y="4099390"/>
            <a:ext cx="4564975" cy="850605"/>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Constitutional and Due Process Requirements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Enabling Legislation and Regulatory Frameworks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Liability and Enforcement Mechanisms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Procurement and Contracting Considerations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Emerging Legal Issues and Challenges</a:t>
            </a:r>
            <a:endParaRPr lang="en-US" sz="1100" dirty="0"/>
          </a:p>
        </p:txBody>
      </p:sp>
      <p:sp>
        <p:nvSpPr>
          <p:cNvPr id="24" name="Text 22"/>
          <p:cNvSpPr/>
          <p:nvPr/>
        </p:nvSpPr>
        <p:spPr>
          <a:xfrm>
            <a:off x="9668470" y="3508483"/>
            <a:ext cx="141684" cy="177165"/>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Light" pitchFamily="34" charset="0"/>
                <a:ea typeface="Inter Light" pitchFamily="34" charset="-122"/>
                <a:cs typeface="Inter Light" pitchFamily="34" charset="-120"/>
              </a:rPr>
              <a:t>06</a:t>
            </a:r>
            <a:endParaRPr lang="en-US" sz="1100" dirty="0"/>
          </a:p>
        </p:txBody>
      </p:sp>
      <p:sp>
        <p:nvSpPr>
          <p:cNvPr id="25" name="Shape 23"/>
          <p:cNvSpPr/>
          <p:nvPr/>
        </p:nvSpPr>
        <p:spPr>
          <a:xfrm>
            <a:off x="9668470" y="3734107"/>
            <a:ext cx="4564975" cy="15240"/>
          </a:xfrm>
          <a:prstGeom prst="rect">
            <a:avLst/>
          </a:prstGeom>
          <a:solidFill>
            <a:srgbClr val="1E84B3"/>
          </a:solidFill>
          <a:ln/>
        </p:spPr>
        <p:txBody>
          <a:bodyPr/>
          <a:lstStyle/>
          <a:p>
            <a:endParaRPr lang="en-US"/>
          </a:p>
        </p:txBody>
      </p:sp>
      <p:sp>
        <p:nvSpPr>
          <p:cNvPr id="26" name="Text 24"/>
          <p:cNvSpPr/>
          <p:nvPr/>
        </p:nvSpPr>
        <p:spPr>
          <a:xfrm>
            <a:off x="9668470" y="3835429"/>
            <a:ext cx="2826901"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Learning from Global Experience</a:t>
            </a:r>
            <a:endParaRPr lang="en-US" sz="1350" dirty="0"/>
          </a:p>
        </p:txBody>
      </p:sp>
      <p:sp>
        <p:nvSpPr>
          <p:cNvPr id="27" name="Text 25"/>
          <p:cNvSpPr/>
          <p:nvPr/>
        </p:nvSpPr>
        <p:spPr>
          <a:xfrm>
            <a:off x="9668470" y="4099390"/>
            <a:ext cx="4564975" cy="680484"/>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Comparative Program Structures and Approaches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Technology Innovation and Standards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Effectiveness Evidence from Global Programs</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Cross-Border Enforcement and Data Sharing</a:t>
            </a:r>
            <a:endParaRPr lang="en-US" sz="1100" dirty="0"/>
          </a:p>
        </p:txBody>
      </p:sp>
      <p:sp>
        <p:nvSpPr>
          <p:cNvPr id="28" name="Text 26"/>
          <p:cNvSpPr/>
          <p:nvPr/>
        </p:nvSpPr>
        <p:spPr>
          <a:xfrm>
            <a:off x="396835" y="4953633"/>
            <a:ext cx="141684" cy="177165"/>
          </a:xfrm>
          <a:prstGeom prst="rect">
            <a:avLst/>
          </a:prstGeom>
          <a:noFill/>
          <a:ln/>
        </p:spPr>
        <p:txBody>
          <a:bodyPr wrap="none" lIns="0" tIns="0" rIns="0" bIns="0" rtlCol="0" anchor="t"/>
          <a:lstStyle/>
          <a:p>
            <a:pPr marL="0" indent="0" algn="l">
              <a:lnSpc>
                <a:spcPts val="1300"/>
              </a:lnSpc>
              <a:buNone/>
            </a:pPr>
            <a:r>
              <a:rPr lang="en-US" sz="1100" dirty="0">
                <a:solidFill>
                  <a:srgbClr val="EBECEF"/>
                </a:solidFill>
                <a:latin typeface="Inter Light" pitchFamily="34" charset="0"/>
                <a:ea typeface="Inter Light" pitchFamily="34" charset="-122"/>
                <a:cs typeface="Inter Light" pitchFamily="34" charset="-120"/>
              </a:rPr>
              <a:t>07</a:t>
            </a:r>
            <a:endParaRPr lang="en-US" sz="1100" dirty="0"/>
          </a:p>
        </p:txBody>
      </p:sp>
      <p:sp>
        <p:nvSpPr>
          <p:cNvPr id="29" name="Shape 27"/>
          <p:cNvSpPr/>
          <p:nvPr/>
        </p:nvSpPr>
        <p:spPr>
          <a:xfrm>
            <a:off x="396835" y="5179256"/>
            <a:ext cx="13836610" cy="15240"/>
          </a:xfrm>
          <a:prstGeom prst="rect">
            <a:avLst/>
          </a:prstGeom>
          <a:solidFill>
            <a:srgbClr val="1E84B3"/>
          </a:solidFill>
          <a:ln/>
        </p:spPr>
        <p:txBody>
          <a:bodyPr/>
          <a:lstStyle/>
          <a:p>
            <a:endParaRPr lang="en-US"/>
          </a:p>
        </p:txBody>
      </p:sp>
      <p:sp>
        <p:nvSpPr>
          <p:cNvPr id="30" name="Text 28"/>
          <p:cNvSpPr/>
          <p:nvPr/>
        </p:nvSpPr>
        <p:spPr>
          <a:xfrm>
            <a:off x="396835" y="5280578"/>
            <a:ext cx="3344942" cy="221456"/>
          </a:xfrm>
          <a:prstGeom prst="rect">
            <a:avLst/>
          </a:prstGeom>
          <a:noFill/>
          <a:ln/>
        </p:spPr>
        <p:txBody>
          <a:bodyPr wrap="none" lIns="0" tIns="0" rIns="0" bIns="0" rtlCol="0" anchor="t"/>
          <a:lstStyle/>
          <a:p>
            <a:pPr marL="0" indent="0" algn="l">
              <a:lnSpc>
                <a:spcPts val="1700"/>
              </a:lnSpc>
              <a:buNone/>
            </a:pPr>
            <a:r>
              <a:rPr lang="en-US" sz="1350" b="1" dirty="0">
                <a:solidFill>
                  <a:srgbClr val="EBECEF"/>
                </a:solidFill>
                <a:latin typeface="Inter Bold" pitchFamily="34" charset="0"/>
                <a:ea typeface="Inter Bold" pitchFamily="34" charset="-122"/>
                <a:cs typeface="Inter Bold" pitchFamily="34" charset="-120"/>
              </a:rPr>
              <a:t>Future Scenarios and Emerging Trends</a:t>
            </a:r>
            <a:endParaRPr lang="en-US" sz="1350" dirty="0"/>
          </a:p>
        </p:txBody>
      </p:sp>
      <p:sp>
        <p:nvSpPr>
          <p:cNvPr id="31" name="Text 29"/>
          <p:cNvSpPr/>
          <p:nvPr/>
        </p:nvSpPr>
        <p:spPr>
          <a:xfrm>
            <a:off x="396835" y="5544540"/>
            <a:ext cx="13836610" cy="680484"/>
          </a:xfrm>
          <a:prstGeom prst="rect">
            <a:avLst/>
          </a:prstGeom>
          <a:noFill/>
          <a:ln/>
        </p:spPr>
        <p:txBody>
          <a:bodyPr wrap="square" lIns="0" tIns="0" rIns="0" bIns="0" rtlCol="0" anchor="t"/>
          <a:lstStyle/>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Connected and Autonomous Vehicle Integration</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Artificial Intelligence and Advanced Sensing</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Mobility as a Service and Shared Mobility</a:t>
            </a:r>
            <a:endParaRPr lang="en-US" sz="1100" dirty="0"/>
          </a:p>
          <a:p>
            <a:pPr marL="342900" indent="-342900" algn="l">
              <a:lnSpc>
                <a:spcPts val="1300"/>
              </a:lnSpc>
              <a:buSzPct val="100000"/>
              <a:buChar char="•"/>
            </a:pPr>
            <a:r>
              <a:rPr lang="en-US" sz="1100" dirty="0">
                <a:solidFill>
                  <a:srgbClr val="EBECEF"/>
                </a:solidFill>
                <a:latin typeface="Inter" pitchFamily="34" charset="0"/>
                <a:ea typeface="Inter" pitchFamily="34" charset="-122"/>
                <a:cs typeface="Inter" pitchFamily="34" charset="-120"/>
              </a:rPr>
              <a:t>Climate Change and Sustainable Transportation</a:t>
            </a:r>
            <a:endParaRPr lang="en-US" sz="1100" dirty="0"/>
          </a:p>
        </p:txBody>
      </p:sp>
      <p:pic>
        <p:nvPicPr>
          <p:cNvPr id="32" name="Image 0" descr="preencoded.png"/>
          <p:cNvPicPr>
            <a:picLocks noChangeAspect="1"/>
          </p:cNvPicPr>
          <p:nvPr/>
        </p:nvPicPr>
        <p:blipFill>
          <a:blip r:embed="rId3"/>
          <a:stretch>
            <a:fillRect/>
          </a:stretch>
        </p:blipFill>
        <p:spPr>
          <a:xfrm>
            <a:off x="14122598" y="141684"/>
            <a:ext cx="366117" cy="496133"/>
          </a:xfrm>
          <a:prstGeom prst="rect">
            <a:avLst/>
          </a:prstGeom>
        </p:spPr>
      </p:pic>
      <p:sp>
        <p:nvSpPr>
          <p:cNvPr id="33" name="Text 30"/>
          <p:cNvSpPr/>
          <p:nvPr/>
        </p:nvSpPr>
        <p:spPr>
          <a:xfrm>
            <a:off x="14119741" y="7135733"/>
            <a:ext cx="368975" cy="118943"/>
          </a:xfrm>
          <a:prstGeom prst="rect">
            <a:avLst/>
          </a:prstGeom>
          <a:noFill/>
          <a:ln/>
        </p:spPr>
        <p:txBody>
          <a:bodyPr wrap="none" lIns="0" tIns="0" rIns="0" bIns="0" rtlCol="0" anchor="t"/>
          <a:lstStyle/>
          <a:p>
            <a:pPr marL="0" indent="0" algn="r">
              <a:lnSpc>
                <a:spcPts val="900"/>
              </a:lnSpc>
              <a:buNone/>
            </a:pPr>
            <a:r>
              <a:rPr lang="en-US" sz="750" dirty="0">
                <a:solidFill>
                  <a:srgbClr val="EBECEF"/>
                </a:solidFill>
                <a:latin typeface="Inter" pitchFamily="34" charset="0"/>
                <a:ea typeface="Inter" pitchFamily="34" charset="-122"/>
                <a:cs typeface="Inter" pitchFamily="34" charset="-120"/>
              </a:rPr>
              <a:t>9</a:t>
            </a:r>
            <a:endParaRPr lang="en-US" sz="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4" name="Text 2"/>
          <p:cNvSpPr/>
          <p:nvPr/>
        </p:nvSpPr>
        <p:spPr>
          <a:xfrm>
            <a:off x="703898" y="2017871"/>
            <a:ext cx="8546663" cy="510540"/>
          </a:xfrm>
          <a:prstGeom prst="rect">
            <a:avLst/>
          </a:prstGeom>
          <a:noFill/>
          <a:ln/>
        </p:spPr>
        <p:txBody>
          <a:bodyPr wrap="none" lIns="0" tIns="0" rIns="0" bIns="0" rtlCol="0" anchor="t"/>
          <a:lstStyle/>
          <a:p>
            <a:pPr marL="0" indent="0" algn="l">
              <a:lnSpc>
                <a:spcPts val="4000"/>
              </a:lnSpc>
              <a:buNone/>
            </a:pPr>
            <a:r>
              <a:rPr lang="en-US" sz="3200" b="1" dirty="0">
                <a:solidFill>
                  <a:srgbClr val="FFFFFF"/>
                </a:solidFill>
                <a:latin typeface="Inter Bold" pitchFamily="34" charset="0"/>
                <a:ea typeface="Inter Bold" pitchFamily="34" charset="-122"/>
                <a:cs typeface="Inter Bold" pitchFamily="34" charset="-120"/>
              </a:rPr>
              <a:t>Best Practices for Effectiveness Evaluation</a:t>
            </a:r>
            <a:endParaRPr lang="en-US" sz="3200" dirty="0"/>
          </a:p>
        </p:txBody>
      </p:sp>
      <p:sp>
        <p:nvSpPr>
          <p:cNvPr id="5" name="Text 3"/>
          <p:cNvSpPr/>
          <p:nvPr/>
        </p:nvSpPr>
        <p:spPr>
          <a:xfrm>
            <a:off x="703898" y="2754273"/>
            <a:ext cx="6411992" cy="1236583"/>
          </a:xfrm>
          <a:prstGeom prst="rect">
            <a:avLst/>
          </a:prstGeom>
          <a:noFill/>
          <a:ln/>
        </p:spPr>
        <p:txBody>
          <a:bodyPr wrap="square" lIns="0" tIns="0" rIns="0" bIns="0" rtlCol="0" anchor="t"/>
          <a:lstStyle/>
          <a:p>
            <a:pPr marL="0" indent="0" algn="l">
              <a:lnSpc>
                <a:spcPts val="1600"/>
              </a:lnSpc>
              <a:buNone/>
            </a:pPr>
            <a:r>
              <a:rPr lang="en-US" sz="1250" dirty="0">
                <a:solidFill>
                  <a:srgbClr val="EBECEF"/>
                </a:solidFill>
                <a:latin typeface="Inter" pitchFamily="34" charset="0"/>
                <a:ea typeface="Inter" pitchFamily="34" charset="-122"/>
                <a:cs typeface="Inter" pitchFamily="34" charset="-120"/>
              </a:rPr>
              <a:t>Measuring the true impact of automated enforcement systems requires sophisticated methodologies that go far beyond simple citation counts or revenue generation. Effective evaluation frameworks must capture the complex interplay between enforcement presence, driver behavior change, safety outcomes, and community perceptions while accounting for confounding variables and temporal factors.</a:t>
            </a:r>
            <a:endParaRPr lang="en-US" sz="1250" dirty="0"/>
          </a:p>
        </p:txBody>
      </p:sp>
      <p:sp>
        <p:nvSpPr>
          <p:cNvPr id="6" name="Text 4"/>
          <p:cNvSpPr/>
          <p:nvPr/>
        </p:nvSpPr>
        <p:spPr>
          <a:xfrm>
            <a:off x="703898" y="4075509"/>
            <a:ext cx="6411992" cy="1442680"/>
          </a:xfrm>
          <a:prstGeom prst="rect">
            <a:avLst/>
          </a:prstGeom>
          <a:noFill/>
          <a:ln/>
        </p:spPr>
        <p:txBody>
          <a:bodyPr wrap="square" lIns="0" tIns="0" rIns="0" bIns="0" rtlCol="0" anchor="t"/>
          <a:lstStyle/>
          <a:p>
            <a:pPr marL="0" indent="0" algn="l">
              <a:lnSpc>
                <a:spcPts val="1600"/>
              </a:lnSpc>
              <a:buNone/>
            </a:pPr>
            <a:r>
              <a:rPr lang="en-US" sz="1250" dirty="0">
                <a:solidFill>
                  <a:srgbClr val="EBECEF"/>
                </a:solidFill>
                <a:latin typeface="Inter" pitchFamily="34" charset="0"/>
                <a:ea typeface="Inter" pitchFamily="34" charset="-122"/>
                <a:cs typeface="Inter" pitchFamily="34" charset="-120"/>
              </a:rPr>
              <a:t>This research initiative will develop comprehensive evaluation protocols that enable agencies to demonstrate program value to stakeholders, justify continued investment, identify optimization opportunities, and satisfy increasingly demanding accountability requirements from governing bodies and the public. The work will synthesize evaluation approaches from leading programs worldwide, identify common pitfalls in impact assessment, and establish standardized metrics that enable meaningful cross-agency comparisons.</a:t>
            </a:r>
            <a:endParaRPr lang="en-US" sz="1250" dirty="0"/>
          </a:p>
        </p:txBody>
      </p:sp>
      <p:sp>
        <p:nvSpPr>
          <p:cNvPr id="7" name="Text 5"/>
          <p:cNvSpPr/>
          <p:nvPr/>
        </p:nvSpPr>
        <p:spPr>
          <a:xfrm>
            <a:off x="703898" y="5602843"/>
            <a:ext cx="6411992" cy="824389"/>
          </a:xfrm>
          <a:prstGeom prst="rect">
            <a:avLst/>
          </a:prstGeom>
          <a:noFill/>
          <a:ln/>
        </p:spPr>
        <p:txBody>
          <a:bodyPr wrap="square" lIns="0" tIns="0" rIns="0" bIns="0" rtlCol="0" anchor="t"/>
          <a:lstStyle/>
          <a:p>
            <a:pPr marL="0" indent="0" algn="l">
              <a:lnSpc>
                <a:spcPts val="1600"/>
              </a:lnSpc>
              <a:buNone/>
            </a:pPr>
            <a:r>
              <a:rPr lang="en-US" sz="1250" dirty="0">
                <a:solidFill>
                  <a:srgbClr val="EBECEF"/>
                </a:solidFill>
                <a:latin typeface="Inter" pitchFamily="34" charset="0"/>
                <a:ea typeface="Inter" pitchFamily="34" charset="-122"/>
                <a:cs typeface="Inter" pitchFamily="34" charset="-120"/>
              </a:rPr>
              <a:t>Particular emphasis will be placed on developing evaluation methodologies accessible to agencies with limited analytical resources, ensuring that smaller programs can conduct rigorous effectiveness assessments without requiring extensive statistical expertise or expensive consulting support.</a:t>
            </a:r>
            <a:endParaRPr lang="en-US" sz="1250" dirty="0"/>
          </a:p>
        </p:txBody>
      </p:sp>
      <p:sp>
        <p:nvSpPr>
          <p:cNvPr id="8" name="Text 6"/>
          <p:cNvSpPr/>
          <p:nvPr/>
        </p:nvSpPr>
        <p:spPr>
          <a:xfrm>
            <a:off x="7522131" y="2754273"/>
            <a:ext cx="6411992" cy="206097"/>
          </a:xfrm>
          <a:prstGeom prst="rect">
            <a:avLst/>
          </a:prstGeom>
          <a:noFill/>
          <a:ln/>
        </p:spPr>
        <p:txBody>
          <a:bodyPr wrap="none" lIns="0" tIns="0" rIns="0" bIns="0" rtlCol="0" anchor="t"/>
          <a:lstStyle/>
          <a:p>
            <a:pPr marL="0" indent="0" algn="l">
              <a:lnSpc>
                <a:spcPts val="1600"/>
              </a:lnSpc>
              <a:buNone/>
            </a:pPr>
            <a:endParaRPr lang="en-US" sz="1250" dirty="0"/>
          </a:p>
        </p:txBody>
      </p:sp>
      <p:pic>
        <p:nvPicPr>
          <p:cNvPr id="9" name="Image 0" descr="preencoded.png"/>
          <p:cNvPicPr>
            <a:picLocks noChangeAspect="1"/>
          </p:cNvPicPr>
          <p:nvPr/>
        </p:nvPicPr>
        <p:blipFill>
          <a:blip r:embed="rId3"/>
          <a:stretch>
            <a:fillRect/>
          </a:stretch>
        </p:blipFill>
        <p:spPr>
          <a:xfrm>
            <a:off x="13729811" y="251341"/>
            <a:ext cx="649248" cy="879872"/>
          </a:xfrm>
          <a:prstGeom prst="rect">
            <a:avLst/>
          </a:prstGeom>
        </p:spPr>
      </p:pic>
      <p:sp>
        <p:nvSpPr>
          <p:cNvPr id="10" name="Text 7"/>
          <p:cNvSpPr/>
          <p:nvPr/>
        </p:nvSpPr>
        <p:spPr>
          <a:xfrm>
            <a:off x="13357384" y="7427357"/>
            <a:ext cx="1021675" cy="221813"/>
          </a:xfrm>
          <a:prstGeom prst="rect">
            <a:avLst/>
          </a:prstGeom>
          <a:noFill/>
          <a:ln/>
        </p:spPr>
        <p:txBody>
          <a:bodyPr wrap="none" lIns="0" tIns="0" rIns="0" bIns="0" rtlCol="0" anchor="t"/>
          <a:lstStyle/>
          <a:p>
            <a:pPr marL="0" indent="0" algn="r">
              <a:lnSpc>
                <a:spcPts val="1700"/>
              </a:lnSpc>
              <a:buNone/>
            </a:pPr>
            <a:r>
              <a:rPr lang="en-US" sz="1350" dirty="0">
                <a:solidFill>
                  <a:srgbClr val="EBECEF"/>
                </a:solidFill>
                <a:latin typeface="Inter" pitchFamily="34" charset="0"/>
                <a:ea typeface="Inter" pitchFamily="34" charset="-122"/>
                <a:cs typeface="Inter" pitchFamily="34" charset="-120"/>
              </a:rPr>
              <a:t>10</a:t>
            </a:r>
            <a:endParaRPr lang="en-US" sz="13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1216</TotalTime>
  <Words>9128</Words>
  <Application>Microsoft Office PowerPoint</Application>
  <PresentationFormat>Custom</PresentationFormat>
  <Paragraphs>799</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Inter</vt:lpstr>
      <vt:lpstr>Inter Bold</vt:lpstr>
      <vt:lpstr>Inter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Bob McQueen</dc:creator>
  <cp:lastModifiedBy>Christian Velazquez</cp:lastModifiedBy>
  <cp:revision>4</cp:revision>
  <dcterms:created xsi:type="dcterms:W3CDTF">2026-01-28T18:09:46Z</dcterms:created>
  <dcterms:modified xsi:type="dcterms:W3CDTF">2026-02-07T21:18:49Z</dcterms:modified>
</cp:coreProperties>
</file>