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3"/>
  </p:notesMasterIdLst>
  <p:sldIdLst>
    <p:sldId id="256" r:id="rId2"/>
    <p:sldId id="31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Lst>
  <p:sldSz cx="14630400" cy="8229600"/>
  <p:notesSz cx="8229600" cy="14630400"/>
  <p:embeddedFontLst>
    <p:embeddedFont>
      <p:font typeface="Aptos Narrow" panose="020B0004020202020204" pitchFamily="34" charset="0"/>
      <p:regular r:id="rId64"/>
    </p:embeddedFont>
    <p:embeddedFont>
      <p:font typeface="Inter" panose="020B0604020202020204" charset="0"/>
      <p:regular r:id="rId65"/>
      <p:bold r:id="rId66"/>
    </p:embeddedFont>
    <p:embeddedFont>
      <p:font typeface="Inter Bold" panose="020B0604020202020204" charset="0"/>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5" d="100"/>
          <a:sy n="8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08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73F4-2F8B-8B41-EFB9-531618517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5331D-468E-E8FA-6AC2-117027195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208FE-0E84-37D6-FFCB-4F7045BA17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C45B4D-C8D8-A8D0-DB45-AC9FC8B3EB9F}"/>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129896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5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5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5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6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53.xml"/><Relationship Id="rId6" Type="http://schemas.openxmlformats.org/officeDocument/2006/relationships/image" Target="../media/image47.png"/><Relationship Id="rId11" Type="http://schemas.openxmlformats.org/officeDocument/2006/relationships/image" Target="../media/image4.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54.xml"/><Relationship Id="rId6" Type="http://schemas.openxmlformats.org/officeDocument/2006/relationships/image" Target="../media/image55.png"/><Relationship Id="rId11" Type="http://schemas.openxmlformats.org/officeDocument/2006/relationships/image" Target="../media/image4.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56.xml"/><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5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87924"/>
            <a:ext cx="7556421" cy="2480310"/>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Global Urban Infrastructure: A Comprehensive Analysis of the World's 1000 Largest Cities</a:t>
            </a:r>
            <a:endParaRPr lang="en-US" sz="3900" dirty="0"/>
          </a:p>
        </p:txBody>
      </p:sp>
      <p:sp>
        <p:nvSpPr>
          <p:cNvPr id="4" name="Text 1"/>
          <p:cNvSpPr/>
          <p:nvPr/>
        </p:nvSpPr>
        <p:spPr>
          <a:xfrm>
            <a:off x="793790" y="4265890"/>
            <a:ext cx="755642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This presentation explores the critical infrastructure parameters across the world's 1000 largest urban centers. We'll examine transportation networks, vehicle usage, smart facility distribution, operational costs, and environmental impacts that shape modern cities. Our analysis provides valuable insights for urban planners, policymakers, and technology providers focused on creating more efficient, sustainable, and livable urban environments.</a:t>
            </a:r>
            <a:endParaRPr lang="en-US" sz="1550" dirty="0"/>
          </a:p>
        </p:txBody>
      </p:sp>
      <p:sp>
        <p:nvSpPr>
          <p:cNvPr id="5" name="Shape 2"/>
          <p:cNvSpPr/>
          <p:nvPr/>
        </p:nvSpPr>
        <p:spPr>
          <a:xfrm>
            <a:off x="793790" y="6409253"/>
            <a:ext cx="317540" cy="317540"/>
          </a:xfrm>
          <a:prstGeom prst="roundRect">
            <a:avLst>
              <a:gd name="adj" fmla="val 28793492"/>
            </a:avLst>
          </a:prstGeom>
          <a:noFill/>
          <a:ln w="7620">
            <a:solidFill>
              <a:srgbClr val="38383C"/>
            </a:solidFill>
            <a:prstDash val="solid"/>
          </a:ln>
        </p:spPr>
        <p:txBody>
          <a:bodyPr/>
          <a:lstStyle/>
          <a:p>
            <a:endParaRPr lang="en-US"/>
          </a:p>
        </p:txBody>
      </p:sp>
      <p:pic>
        <p:nvPicPr>
          <p:cNvPr id="6" name="Image 1" descr="preencoded.png"/>
          <p:cNvPicPr>
            <a:picLocks noChangeAspect="1"/>
          </p:cNvPicPr>
          <p:nvPr/>
        </p:nvPicPr>
        <p:blipFill>
          <a:blip r:embed="rId4"/>
          <a:stretch>
            <a:fillRect/>
          </a:stretch>
        </p:blipFill>
        <p:spPr>
          <a:xfrm>
            <a:off x="801410" y="6416873"/>
            <a:ext cx="302300" cy="302300"/>
          </a:xfrm>
          <a:prstGeom prst="rect">
            <a:avLst/>
          </a:prstGeom>
        </p:spPr>
      </p:pic>
      <p:sp>
        <p:nvSpPr>
          <p:cNvPr id="7" name="Text 3"/>
          <p:cNvSpPr/>
          <p:nvPr/>
        </p:nvSpPr>
        <p:spPr>
          <a:xfrm>
            <a:off x="1210508" y="6394371"/>
            <a:ext cx="2065139" cy="347305"/>
          </a:xfrm>
          <a:prstGeom prst="rect">
            <a:avLst/>
          </a:prstGeom>
          <a:noFill/>
          <a:ln/>
        </p:spPr>
        <p:txBody>
          <a:bodyPr wrap="none" lIns="0" tIns="0" rIns="0" bIns="0" rtlCol="0" anchor="t"/>
          <a:lstStyle/>
          <a:p>
            <a:pPr marL="0" indent="0" algn="l">
              <a:lnSpc>
                <a:spcPts val="2700"/>
              </a:lnSpc>
              <a:buNone/>
            </a:pPr>
            <a:r>
              <a:rPr lang="en-US" sz="1950" b="1">
                <a:solidFill>
                  <a:srgbClr val="EBECEF"/>
                </a:solidFill>
                <a:latin typeface="Inter Bold" pitchFamily="34" charset="0"/>
                <a:ea typeface="Inter Bold" pitchFamily="34" charset="-122"/>
              </a:rPr>
              <a:t>Smart Mobility Center v1</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62689" y="386834"/>
            <a:ext cx="5757982" cy="439579"/>
          </a:xfrm>
          <a:prstGeom prst="rect">
            <a:avLst/>
          </a:prstGeom>
          <a:noFill/>
          <a:ln/>
        </p:spPr>
        <p:txBody>
          <a:bodyPr wrap="none" lIns="0" tIns="0" rIns="0" bIns="0" rtlCol="0" anchor="t"/>
          <a:lstStyle/>
          <a:p>
            <a:pPr marL="0" indent="0" algn="l">
              <a:lnSpc>
                <a:spcPts val="3450"/>
              </a:lnSpc>
              <a:buNone/>
            </a:pPr>
            <a:r>
              <a:rPr lang="en-US" sz="2750" b="1" dirty="0">
                <a:solidFill>
                  <a:srgbClr val="FFFFFF"/>
                </a:solidFill>
                <a:latin typeface="Inter Bold" pitchFamily="34" charset="0"/>
                <a:ea typeface="Inter Bold" pitchFamily="34" charset="-122"/>
                <a:cs typeface="Inter Bold" pitchFamily="34" charset="-120"/>
              </a:rPr>
              <a:t>Vehicle Ecosystems: Private Cars</a:t>
            </a:r>
            <a:endParaRPr lang="en-US" sz="2750" dirty="0"/>
          </a:p>
        </p:txBody>
      </p:sp>
      <p:pic>
        <p:nvPicPr>
          <p:cNvPr id="3" name="Image 0" descr="preencoded.png"/>
          <p:cNvPicPr>
            <a:picLocks noChangeAspect="1"/>
          </p:cNvPicPr>
          <p:nvPr/>
        </p:nvPicPr>
        <p:blipFill>
          <a:blip r:embed="rId3"/>
          <a:stretch>
            <a:fillRect/>
          </a:stretch>
        </p:blipFill>
        <p:spPr>
          <a:xfrm>
            <a:off x="562689" y="826413"/>
            <a:ext cx="12924830" cy="7237809"/>
          </a:xfrm>
          <a:prstGeom prst="rect">
            <a:avLst/>
          </a:prstGeom>
        </p:spPr>
      </p:pic>
      <p:sp>
        <p:nvSpPr>
          <p:cNvPr id="4" name="Text 1"/>
          <p:cNvSpPr/>
          <p:nvPr/>
        </p:nvSpPr>
        <p:spPr>
          <a:xfrm>
            <a:off x="562689" y="8503801"/>
            <a:ext cx="12924830" cy="450294"/>
          </a:xfrm>
          <a:prstGeom prst="rect">
            <a:avLst/>
          </a:prstGeom>
          <a:noFill/>
          <a:ln/>
        </p:spPr>
        <p:txBody>
          <a:bodyPr wrap="square" lIns="0" tIns="0" rIns="0" bIns="0" rtlCol="0" anchor="t"/>
          <a:lstStyle/>
          <a:p>
            <a:pPr marL="0" indent="0" algn="l">
              <a:lnSpc>
                <a:spcPts val="1750"/>
              </a:lnSpc>
              <a:buNone/>
            </a:pPr>
            <a:r>
              <a:rPr lang="en-US" sz="1100" dirty="0">
                <a:solidFill>
                  <a:srgbClr val="EBECEF"/>
                </a:solidFill>
                <a:latin typeface="Inter" pitchFamily="34" charset="0"/>
                <a:ea typeface="Inter" pitchFamily="34" charset="-122"/>
                <a:cs typeface="Inter" pitchFamily="34" charset="-120"/>
              </a:rPr>
              <a:t>Private car ownership varies dramatically across regions, reflecting economic conditions, cultural factors, and urban planning approaches. North American cities lead with an average of 568 cars per 1,000 residents, nearly eight times higher than South Asian cities. This disparity affects everything from road design to parking requirements and environmental impacts.</a:t>
            </a:r>
            <a:endParaRPr lang="en-US" sz="1100" dirty="0"/>
          </a:p>
        </p:txBody>
      </p:sp>
      <p:pic>
        <p:nvPicPr>
          <p:cNvPr id="5"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723311"/>
            <a:ext cx="8776930"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Vehicle Ecosystems: Urban Delivery</a:t>
            </a:r>
            <a:endParaRPr lang="en-US" sz="3900" dirty="0"/>
          </a:p>
        </p:txBody>
      </p:sp>
      <p:pic>
        <p:nvPicPr>
          <p:cNvPr id="3" name="Image 0" descr="preencoded.png"/>
          <p:cNvPicPr>
            <a:picLocks noChangeAspect="1"/>
          </p:cNvPicPr>
          <p:nvPr/>
        </p:nvPicPr>
        <p:blipFill>
          <a:blip r:embed="rId3"/>
          <a:stretch>
            <a:fillRect/>
          </a:stretch>
        </p:blipFill>
        <p:spPr>
          <a:xfrm>
            <a:off x="793790" y="2864287"/>
            <a:ext cx="6104811" cy="2823210"/>
          </a:xfrm>
          <a:prstGeom prst="rect">
            <a:avLst/>
          </a:prstGeom>
        </p:spPr>
      </p:pic>
      <p:sp>
        <p:nvSpPr>
          <p:cNvPr id="4" name="Shape 1"/>
          <p:cNvSpPr/>
          <p:nvPr/>
        </p:nvSpPr>
        <p:spPr>
          <a:xfrm>
            <a:off x="1489591" y="5687497"/>
            <a:ext cx="198358" cy="198358"/>
          </a:xfrm>
          <a:prstGeom prst="roundRect">
            <a:avLst>
              <a:gd name="adj" fmla="val 9220"/>
            </a:avLst>
          </a:prstGeom>
          <a:solidFill>
            <a:srgbClr val="4D5FA8"/>
          </a:solidFill>
          <a:ln/>
        </p:spPr>
        <p:txBody>
          <a:bodyPr/>
          <a:lstStyle/>
          <a:p>
            <a:endParaRPr lang="en-US"/>
          </a:p>
        </p:txBody>
      </p:sp>
      <p:sp>
        <p:nvSpPr>
          <p:cNvPr id="5" name="Text 2"/>
          <p:cNvSpPr/>
          <p:nvPr/>
        </p:nvSpPr>
        <p:spPr>
          <a:xfrm>
            <a:off x="1748909" y="5687497"/>
            <a:ext cx="2021086"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Avg Delivery Vehicles</a:t>
            </a:r>
            <a:endParaRPr lang="en-US" sz="1550" dirty="0"/>
          </a:p>
        </p:txBody>
      </p:sp>
      <p:sp>
        <p:nvSpPr>
          <p:cNvPr id="6" name="Shape 3"/>
          <p:cNvSpPr/>
          <p:nvPr/>
        </p:nvSpPr>
        <p:spPr>
          <a:xfrm>
            <a:off x="3922395" y="5687497"/>
            <a:ext cx="198358" cy="198358"/>
          </a:xfrm>
          <a:prstGeom prst="roundRect">
            <a:avLst>
              <a:gd name="adj" fmla="val 9220"/>
            </a:avLst>
          </a:prstGeom>
          <a:solidFill>
            <a:srgbClr val="9CA6D1"/>
          </a:solidFill>
          <a:ln/>
        </p:spPr>
        <p:txBody>
          <a:bodyPr/>
          <a:lstStyle/>
          <a:p>
            <a:endParaRPr lang="en-US"/>
          </a:p>
        </p:txBody>
      </p:sp>
      <p:sp>
        <p:nvSpPr>
          <p:cNvPr id="7" name="Text 4"/>
          <p:cNvSpPr/>
          <p:nvPr/>
        </p:nvSpPr>
        <p:spPr>
          <a:xfrm>
            <a:off x="4181713" y="5687497"/>
            <a:ext cx="2203252"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Daily Deliveries (1000s)</a:t>
            </a:r>
            <a:endParaRPr lang="en-US" sz="1550" dirty="0"/>
          </a:p>
        </p:txBody>
      </p:sp>
      <p:sp>
        <p:nvSpPr>
          <p:cNvPr id="8" name="Text 5"/>
          <p:cNvSpPr/>
          <p:nvPr/>
        </p:nvSpPr>
        <p:spPr>
          <a:xfrm>
            <a:off x="7390328" y="2819638"/>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Urban delivery vehicles are a rapidly growing segment of city traffic, driven by e-commerce and on-demand services. The average megacity now hosts over 325,000 delivery vehicles making nearly 3 million deliveries daily.</a:t>
            </a:r>
            <a:endParaRPr lang="en-US" sz="1550" dirty="0"/>
          </a:p>
        </p:txBody>
      </p:sp>
      <p:sp>
        <p:nvSpPr>
          <p:cNvPr id="9" name="Text 6"/>
          <p:cNvSpPr/>
          <p:nvPr/>
        </p:nvSpPr>
        <p:spPr>
          <a:xfrm>
            <a:off x="7390328" y="4268391"/>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number of delivery vehicles scales with population size but has grown disproportionately in recent years, with a 47% increase since 2018 across all city categories. This growth is challenging urban planners to accommodate increased curb access demands and address associated congestion and emissions.</a:t>
            </a:r>
            <a:endParaRPr lang="en-US" sz="1550" dirty="0"/>
          </a:p>
        </p:txBody>
      </p:sp>
      <p:pic>
        <p:nvPicPr>
          <p:cNvPr id="10"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3640" y="690086"/>
            <a:ext cx="7223879" cy="1214676"/>
          </a:xfrm>
          <a:prstGeom prst="rect">
            <a:avLst/>
          </a:prstGeom>
          <a:noFill/>
          <a:ln/>
        </p:spPr>
        <p:txBody>
          <a:bodyPr wrap="square" lIns="0" tIns="0" rIns="0" bIns="0" rtlCol="0" anchor="t"/>
          <a:lstStyle/>
          <a:p>
            <a:pPr marL="0" indent="0" algn="l">
              <a:lnSpc>
                <a:spcPts val="4750"/>
              </a:lnSpc>
              <a:buNone/>
            </a:pPr>
            <a:r>
              <a:rPr lang="en-US" sz="3800" b="1" dirty="0">
                <a:solidFill>
                  <a:srgbClr val="FFFFFF"/>
                </a:solidFill>
                <a:latin typeface="Inter Bold" pitchFamily="34" charset="0"/>
                <a:ea typeface="Inter Bold" pitchFamily="34" charset="-122"/>
                <a:cs typeface="Inter Bold" pitchFamily="34" charset="-120"/>
              </a:rPr>
              <a:t>Vehicle Ecosystems: For-Hire Services</a:t>
            </a:r>
            <a:endParaRPr lang="en-US" sz="3800" dirty="0"/>
          </a:p>
        </p:txBody>
      </p:sp>
      <p:sp>
        <p:nvSpPr>
          <p:cNvPr id="4" name="Text 1"/>
          <p:cNvSpPr/>
          <p:nvPr/>
        </p:nvSpPr>
        <p:spPr>
          <a:xfrm>
            <a:off x="6263640" y="2293382"/>
            <a:ext cx="2245995" cy="641271"/>
          </a:xfrm>
          <a:prstGeom prst="rect">
            <a:avLst/>
          </a:prstGeom>
          <a:noFill/>
          <a:ln/>
        </p:spPr>
        <p:txBody>
          <a:bodyPr wrap="none" lIns="0" tIns="0" rIns="0" bIns="0" rtlCol="0" anchor="t"/>
          <a:lstStyle/>
          <a:p>
            <a:pPr marL="0" indent="0" algn="ctr">
              <a:lnSpc>
                <a:spcPts val="5000"/>
              </a:lnSpc>
              <a:buNone/>
            </a:pPr>
            <a:r>
              <a:rPr lang="en-US" sz="5000" b="1" dirty="0">
                <a:solidFill>
                  <a:srgbClr val="EBECEF"/>
                </a:solidFill>
                <a:latin typeface="Inter Bold" pitchFamily="34" charset="0"/>
                <a:ea typeface="Inter Bold" pitchFamily="34" charset="-122"/>
                <a:cs typeface="Inter Bold" pitchFamily="34" charset="-120"/>
              </a:rPr>
              <a:t>78,500</a:t>
            </a:r>
            <a:endParaRPr lang="en-US" sz="5000" dirty="0"/>
          </a:p>
        </p:txBody>
      </p:sp>
      <p:sp>
        <p:nvSpPr>
          <p:cNvPr id="5" name="Text 2"/>
          <p:cNvSpPr/>
          <p:nvPr/>
        </p:nvSpPr>
        <p:spPr>
          <a:xfrm>
            <a:off x="6263640" y="3177540"/>
            <a:ext cx="2245995" cy="607219"/>
          </a:xfrm>
          <a:prstGeom prst="rect">
            <a:avLst/>
          </a:prstGeom>
          <a:noFill/>
          <a:ln/>
        </p:spPr>
        <p:txBody>
          <a:bodyPr wrap="square" lIns="0" tIns="0" rIns="0" bIns="0" rtlCol="0" anchor="t"/>
          <a:lstStyle/>
          <a:p>
            <a:pPr marL="0" indent="0" algn="ctr">
              <a:lnSpc>
                <a:spcPts val="2350"/>
              </a:lnSpc>
              <a:buNone/>
            </a:pPr>
            <a:r>
              <a:rPr lang="en-US" sz="1900" b="1" dirty="0">
                <a:solidFill>
                  <a:srgbClr val="EBECEF"/>
                </a:solidFill>
                <a:latin typeface="Inter Bold" pitchFamily="34" charset="0"/>
                <a:ea typeface="Inter Bold" pitchFamily="34" charset="-122"/>
                <a:cs typeface="Inter Bold" pitchFamily="34" charset="-120"/>
              </a:rPr>
              <a:t>Average Taxis &amp; Rideshares</a:t>
            </a:r>
            <a:endParaRPr lang="en-US" sz="1900" dirty="0"/>
          </a:p>
        </p:txBody>
      </p:sp>
      <p:sp>
        <p:nvSpPr>
          <p:cNvPr id="6" name="Text 3"/>
          <p:cNvSpPr/>
          <p:nvPr/>
        </p:nvSpPr>
        <p:spPr>
          <a:xfrm>
            <a:off x="6263640" y="3901321"/>
            <a:ext cx="2245995" cy="1243489"/>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In megacities, providing critical mobility services for residents and visitors</a:t>
            </a:r>
            <a:endParaRPr lang="en-US" sz="1500" dirty="0"/>
          </a:p>
        </p:txBody>
      </p:sp>
      <p:sp>
        <p:nvSpPr>
          <p:cNvPr id="7" name="Text 4"/>
          <p:cNvSpPr/>
          <p:nvPr/>
        </p:nvSpPr>
        <p:spPr>
          <a:xfrm>
            <a:off x="8752523" y="2293382"/>
            <a:ext cx="2245995" cy="641271"/>
          </a:xfrm>
          <a:prstGeom prst="rect">
            <a:avLst/>
          </a:prstGeom>
          <a:noFill/>
          <a:ln/>
        </p:spPr>
        <p:txBody>
          <a:bodyPr wrap="none" lIns="0" tIns="0" rIns="0" bIns="0" rtlCol="0" anchor="t"/>
          <a:lstStyle/>
          <a:p>
            <a:pPr marL="0" indent="0" algn="ctr">
              <a:lnSpc>
                <a:spcPts val="5000"/>
              </a:lnSpc>
              <a:buNone/>
            </a:pPr>
            <a:r>
              <a:rPr lang="en-US" sz="5000" b="1" dirty="0">
                <a:solidFill>
                  <a:srgbClr val="EBECEF"/>
                </a:solidFill>
                <a:latin typeface="Inter Bold" pitchFamily="34" charset="0"/>
                <a:ea typeface="Inter Bold" pitchFamily="34" charset="-122"/>
                <a:cs typeface="Inter Bold" pitchFamily="34" charset="-120"/>
              </a:rPr>
              <a:t>14,200</a:t>
            </a:r>
            <a:endParaRPr lang="en-US" sz="5000" dirty="0"/>
          </a:p>
        </p:txBody>
      </p:sp>
      <p:sp>
        <p:nvSpPr>
          <p:cNvPr id="8" name="Text 5"/>
          <p:cNvSpPr/>
          <p:nvPr/>
        </p:nvSpPr>
        <p:spPr>
          <a:xfrm>
            <a:off x="8752523" y="3177540"/>
            <a:ext cx="2245995" cy="607219"/>
          </a:xfrm>
          <a:prstGeom prst="rect">
            <a:avLst/>
          </a:prstGeom>
          <a:noFill/>
          <a:ln/>
        </p:spPr>
        <p:txBody>
          <a:bodyPr wrap="square" lIns="0" tIns="0" rIns="0" bIns="0" rtlCol="0" anchor="t"/>
          <a:lstStyle/>
          <a:p>
            <a:pPr marL="0" indent="0" algn="ctr">
              <a:lnSpc>
                <a:spcPts val="2350"/>
              </a:lnSpc>
              <a:buNone/>
            </a:pPr>
            <a:r>
              <a:rPr lang="en-US" sz="1900" b="1" dirty="0">
                <a:solidFill>
                  <a:srgbClr val="EBECEF"/>
                </a:solidFill>
                <a:latin typeface="Inter Bold" pitchFamily="34" charset="0"/>
                <a:ea typeface="Inter Bold" pitchFamily="34" charset="-122"/>
                <a:cs typeface="Inter Bold" pitchFamily="34" charset="-120"/>
              </a:rPr>
              <a:t>Average Rental Cars</a:t>
            </a:r>
            <a:endParaRPr lang="en-US" sz="1900" dirty="0"/>
          </a:p>
        </p:txBody>
      </p:sp>
      <p:sp>
        <p:nvSpPr>
          <p:cNvPr id="9" name="Text 6"/>
          <p:cNvSpPr/>
          <p:nvPr/>
        </p:nvSpPr>
        <p:spPr>
          <a:xfrm>
            <a:off x="8752523" y="3901321"/>
            <a:ext cx="2245995" cy="1243489"/>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Available across megacities, serving business travelers and tourists</a:t>
            </a:r>
            <a:endParaRPr lang="en-US" sz="1500" dirty="0"/>
          </a:p>
        </p:txBody>
      </p:sp>
      <p:sp>
        <p:nvSpPr>
          <p:cNvPr id="10" name="Text 7"/>
          <p:cNvSpPr/>
          <p:nvPr/>
        </p:nvSpPr>
        <p:spPr>
          <a:xfrm>
            <a:off x="11241405" y="2293382"/>
            <a:ext cx="2245995" cy="641271"/>
          </a:xfrm>
          <a:prstGeom prst="rect">
            <a:avLst/>
          </a:prstGeom>
          <a:noFill/>
          <a:ln/>
        </p:spPr>
        <p:txBody>
          <a:bodyPr wrap="none" lIns="0" tIns="0" rIns="0" bIns="0" rtlCol="0" anchor="t"/>
          <a:lstStyle/>
          <a:p>
            <a:pPr marL="0" indent="0" algn="ctr">
              <a:lnSpc>
                <a:spcPts val="5000"/>
              </a:lnSpc>
              <a:buNone/>
            </a:pPr>
            <a:r>
              <a:rPr lang="en-US" sz="5000" b="1" dirty="0">
                <a:solidFill>
                  <a:srgbClr val="EBECEF"/>
                </a:solidFill>
                <a:latin typeface="Inter Bold" pitchFamily="34" charset="0"/>
                <a:ea typeface="Inter Bold" pitchFamily="34" charset="-122"/>
                <a:cs typeface="Inter Bold" pitchFamily="34" charset="-120"/>
              </a:rPr>
              <a:t>12.8M</a:t>
            </a:r>
            <a:endParaRPr lang="en-US" sz="5000" dirty="0"/>
          </a:p>
        </p:txBody>
      </p:sp>
      <p:sp>
        <p:nvSpPr>
          <p:cNvPr id="11" name="Text 8"/>
          <p:cNvSpPr/>
          <p:nvPr/>
        </p:nvSpPr>
        <p:spPr>
          <a:xfrm>
            <a:off x="11241405" y="3177540"/>
            <a:ext cx="2245995" cy="607219"/>
          </a:xfrm>
          <a:prstGeom prst="rect">
            <a:avLst/>
          </a:prstGeom>
          <a:noFill/>
          <a:ln/>
        </p:spPr>
        <p:txBody>
          <a:bodyPr wrap="square" lIns="0" tIns="0" rIns="0" bIns="0" rtlCol="0" anchor="t"/>
          <a:lstStyle/>
          <a:p>
            <a:pPr marL="0" indent="0" algn="ctr">
              <a:lnSpc>
                <a:spcPts val="2350"/>
              </a:lnSpc>
              <a:buNone/>
            </a:pPr>
            <a:r>
              <a:rPr lang="en-US" sz="1900" b="1" dirty="0">
                <a:solidFill>
                  <a:srgbClr val="EBECEF"/>
                </a:solidFill>
                <a:latin typeface="Inter Bold" pitchFamily="34" charset="0"/>
                <a:ea typeface="Inter Bold" pitchFamily="34" charset="-122"/>
                <a:cs typeface="Inter Bold" pitchFamily="34" charset="-120"/>
              </a:rPr>
              <a:t>Daily For-Hire Trips</a:t>
            </a:r>
            <a:endParaRPr lang="en-US" sz="1900" dirty="0"/>
          </a:p>
        </p:txBody>
      </p:sp>
      <p:sp>
        <p:nvSpPr>
          <p:cNvPr id="12" name="Text 9"/>
          <p:cNvSpPr/>
          <p:nvPr/>
        </p:nvSpPr>
        <p:spPr>
          <a:xfrm>
            <a:off x="11241405" y="3901321"/>
            <a:ext cx="2245995" cy="1554361"/>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Completed in megacities, representing 14% of all trips in these urban centers</a:t>
            </a:r>
            <a:endParaRPr lang="en-US" sz="1500" dirty="0"/>
          </a:p>
        </p:txBody>
      </p:sp>
      <p:sp>
        <p:nvSpPr>
          <p:cNvPr id="13" name="Text 10"/>
          <p:cNvSpPr/>
          <p:nvPr/>
        </p:nvSpPr>
        <p:spPr>
          <a:xfrm>
            <a:off x="6263640" y="5674281"/>
            <a:ext cx="7223879" cy="1865233"/>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For-hire vehicle services, including traditional taxis, ride-hailing platforms, and rental cars, form an increasingly important component of urban mobility ecosystems. These services fill gaps in public transit and provide alternatives to private car ownership. Asian megacities show the highest taxi density, while North American cities lead in rideshare adoption. The for-hire segment continues to evolve rapidly with new business models and technologies.</a:t>
            </a:r>
            <a:endParaRPr lang="en-US" sz="1500" dirty="0"/>
          </a:p>
        </p:txBody>
      </p:sp>
      <p:pic>
        <p:nvPicPr>
          <p:cNvPr id="14"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723311"/>
            <a:ext cx="6947416"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Parking Infrastructure</a:t>
            </a:r>
            <a:endParaRPr lang="en-US" sz="3900" dirty="0"/>
          </a:p>
        </p:txBody>
      </p:sp>
      <p:pic>
        <p:nvPicPr>
          <p:cNvPr id="3" name="Image 0" descr="preencoded.png"/>
          <p:cNvPicPr>
            <a:picLocks noChangeAspect="1"/>
          </p:cNvPicPr>
          <p:nvPr/>
        </p:nvPicPr>
        <p:blipFill>
          <a:blip r:embed="rId3"/>
          <a:stretch>
            <a:fillRect/>
          </a:stretch>
        </p:blipFill>
        <p:spPr>
          <a:xfrm>
            <a:off x="793790" y="2864287"/>
            <a:ext cx="6104811" cy="3418642"/>
          </a:xfrm>
          <a:prstGeom prst="rect">
            <a:avLst/>
          </a:prstGeom>
        </p:spPr>
      </p:pic>
      <p:sp>
        <p:nvSpPr>
          <p:cNvPr id="4" name="Text 1"/>
          <p:cNvSpPr/>
          <p:nvPr/>
        </p:nvSpPr>
        <p:spPr>
          <a:xfrm>
            <a:off x="7390328" y="2819638"/>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Parking infrastructure represents one of the largest land uses in urban areas, particularly in car-dependent regions. North American cities lead with an average of 3.8 parking spaces per registered vehicle, dedicating approximately 20-30% of urban land to parking.</a:t>
            </a:r>
            <a:endParaRPr lang="en-US" sz="1550" dirty="0"/>
          </a:p>
        </p:txBody>
      </p:sp>
      <p:sp>
        <p:nvSpPr>
          <p:cNvPr id="5" name="Text 2"/>
          <p:cNvSpPr/>
          <p:nvPr/>
        </p:nvSpPr>
        <p:spPr>
          <a:xfrm>
            <a:off x="7390328" y="4585930"/>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More transit-oriented cities in Europe and Asia have significantly lower parking ratios, with many implementing policies to reduce parking supply as part of sustainable mobility strategies. Parking management is increasingly recognized as a powerful tool for influencing travel behavior and urban form.</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693896"/>
            <a:ext cx="915066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Smart Urban Infrastructure: Overview</a:t>
            </a:r>
            <a:endParaRPr lang="en-US" sz="3900" dirty="0"/>
          </a:p>
        </p:txBody>
      </p:sp>
      <p:sp>
        <p:nvSpPr>
          <p:cNvPr id="3" name="Text 1"/>
          <p:cNvSpPr/>
          <p:nvPr/>
        </p:nvSpPr>
        <p:spPr>
          <a:xfrm>
            <a:off x="2041565" y="2868097"/>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EBECEF"/>
                </a:solidFill>
                <a:latin typeface="Inter Bold" pitchFamily="34" charset="0"/>
                <a:ea typeface="Inter Bold" pitchFamily="34" charset="-122"/>
                <a:cs typeface="Inter Bold" pitchFamily="34" charset="-120"/>
              </a:rPr>
              <a:t>Smart Factories</a:t>
            </a:r>
            <a:endParaRPr lang="en-US" sz="1950" dirty="0"/>
          </a:p>
        </p:txBody>
      </p:sp>
      <p:sp>
        <p:nvSpPr>
          <p:cNvPr id="4" name="Text 2"/>
          <p:cNvSpPr/>
          <p:nvPr/>
        </p:nvSpPr>
        <p:spPr>
          <a:xfrm>
            <a:off x="793790" y="3297317"/>
            <a:ext cx="3728680" cy="2222778"/>
          </a:xfrm>
          <a:prstGeom prst="rect">
            <a:avLst/>
          </a:prstGeom>
          <a:noFill/>
          <a:ln/>
        </p:spPr>
        <p:txBody>
          <a:bodyPr wrap="square" lIns="0" tIns="0" rIns="0" bIns="0" rtlCol="0" anchor="t"/>
          <a:lstStyle/>
          <a:p>
            <a:pPr marL="0" indent="0" algn="r">
              <a:lnSpc>
                <a:spcPts val="2500"/>
              </a:lnSpc>
              <a:buNone/>
            </a:pPr>
            <a:r>
              <a:rPr lang="en-US" sz="1550" dirty="0">
                <a:solidFill>
                  <a:srgbClr val="EBECEF"/>
                </a:solidFill>
                <a:latin typeface="Inter" pitchFamily="34" charset="0"/>
                <a:ea typeface="Inter" pitchFamily="34" charset="-122"/>
                <a:cs typeface="Inter" pitchFamily="34" charset="-120"/>
              </a:rPr>
              <a:t>Manufacturing facilities equipped with IoT sensors, automation, and data analytics to optimize production, reduce waste, and minimize environmental impact. These facilities represent the cutting edge of Industry 4.0 principles.</a:t>
            </a:r>
            <a:endParaRPr lang="en-US" sz="1550" dirty="0"/>
          </a:p>
        </p:txBody>
      </p:sp>
      <p:pic>
        <p:nvPicPr>
          <p:cNvPr id="5" name="Image 0" descr="preencoded.png"/>
          <p:cNvPicPr>
            <a:picLocks noChangeAspect="1"/>
          </p:cNvPicPr>
          <p:nvPr/>
        </p:nvPicPr>
        <p:blipFill>
          <a:blip r:embed="rId3"/>
          <a:stretch>
            <a:fillRect/>
          </a:stretch>
        </p:blipFill>
        <p:spPr>
          <a:xfrm>
            <a:off x="4919305" y="1972747"/>
            <a:ext cx="4442698" cy="4442698"/>
          </a:xfrm>
          <a:prstGeom prst="rect">
            <a:avLst/>
          </a:prstGeom>
        </p:spPr>
      </p:pic>
      <p:pic>
        <p:nvPicPr>
          <p:cNvPr id="6" name="Image 1" descr="preencoded.png"/>
          <p:cNvPicPr>
            <a:picLocks noChangeAspect="1"/>
          </p:cNvPicPr>
          <p:nvPr/>
        </p:nvPicPr>
        <p:blipFill>
          <a:blip r:embed="rId4"/>
          <a:stretch>
            <a:fillRect/>
          </a:stretch>
        </p:blipFill>
        <p:spPr>
          <a:xfrm>
            <a:off x="5437168" y="4008537"/>
            <a:ext cx="296942" cy="371118"/>
          </a:xfrm>
          <a:prstGeom prst="rect">
            <a:avLst/>
          </a:prstGeom>
        </p:spPr>
      </p:pic>
      <p:sp>
        <p:nvSpPr>
          <p:cNvPr id="7" name="Text 3"/>
          <p:cNvSpPr/>
          <p:nvPr/>
        </p:nvSpPr>
        <p:spPr>
          <a:xfrm>
            <a:off x="9659660" y="171080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Smart Education</a:t>
            </a:r>
            <a:endParaRPr lang="en-US" sz="1950" dirty="0"/>
          </a:p>
        </p:txBody>
      </p:sp>
      <p:sp>
        <p:nvSpPr>
          <p:cNvPr id="8" name="Text 4"/>
          <p:cNvSpPr/>
          <p:nvPr/>
        </p:nvSpPr>
        <p:spPr>
          <a:xfrm>
            <a:off x="9659660" y="2140029"/>
            <a:ext cx="3827859"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Educational institutions leveraging connected technologies, digital learning tools, and smart building management to enhance learning outcomes and operational efficiency. These facilities are reshaping how knowledge is shared.</a:t>
            </a:r>
            <a:endParaRPr lang="en-US" sz="1550" dirty="0"/>
          </a:p>
        </p:txBody>
      </p:sp>
      <p:pic>
        <p:nvPicPr>
          <p:cNvPr id="9" name="Image 2" descr="preencoded.png"/>
          <p:cNvPicPr>
            <a:picLocks noChangeAspect="1"/>
          </p:cNvPicPr>
          <p:nvPr/>
        </p:nvPicPr>
        <p:blipFill>
          <a:blip r:embed="rId5"/>
          <a:stretch>
            <a:fillRect/>
          </a:stretch>
        </p:blipFill>
        <p:spPr>
          <a:xfrm>
            <a:off x="4919305" y="1972747"/>
            <a:ext cx="4442698" cy="4442698"/>
          </a:xfrm>
          <a:prstGeom prst="rect">
            <a:avLst/>
          </a:prstGeom>
        </p:spPr>
      </p:pic>
      <p:pic>
        <p:nvPicPr>
          <p:cNvPr id="10" name="Image 3" descr="preencoded.png"/>
          <p:cNvPicPr>
            <a:picLocks noChangeAspect="1"/>
          </p:cNvPicPr>
          <p:nvPr/>
        </p:nvPicPr>
        <p:blipFill>
          <a:blip r:embed="rId6"/>
          <a:stretch>
            <a:fillRect/>
          </a:stretch>
        </p:blipFill>
        <p:spPr>
          <a:xfrm>
            <a:off x="7769483" y="2661821"/>
            <a:ext cx="296942" cy="371118"/>
          </a:xfrm>
          <a:prstGeom prst="rect">
            <a:avLst/>
          </a:prstGeom>
        </p:spPr>
      </p:pic>
      <p:sp>
        <p:nvSpPr>
          <p:cNvPr id="11" name="Text 5"/>
          <p:cNvSpPr/>
          <p:nvPr/>
        </p:nvSpPr>
        <p:spPr>
          <a:xfrm>
            <a:off x="9659660" y="434292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Smart Healthcare</a:t>
            </a:r>
            <a:endParaRPr lang="en-US" sz="1950" dirty="0"/>
          </a:p>
        </p:txBody>
      </p:sp>
      <p:sp>
        <p:nvSpPr>
          <p:cNvPr id="12" name="Text 6"/>
          <p:cNvSpPr/>
          <p:nvPr/>
        </p:nvSpPr>
        <p:spPr>
          <a:xfrm>
            <a:off x="9659660" y="4772144"/>
            <a:ext cx="3827859"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Medical facilities utilizing connected devices, telehealth capabilities, and advanced data systems to improve patient care, optimize resource allocation, and enhance diagnostic capabilities and treatment options.</a:t>
            </a:r>
            <a:endParaRPr lang="en-US" sz="1550" dirty="0"/>
          </a:p>
        </p:txBody>
      </p:sp>
      <p:pic>
        <p:nvPicPr>
          <p:cNvPr id="13" name="Image 4" descr="preencoded.png"/>
          <p:cNvPicPr>
            <a:picLocks noChangeAspect="1"/>
          </p:cNvPicPr>
          <p:nvPr/>
        </p:nvPicPr>
        <p:blipFill>
          <a:blip r:embed="rId7"/>
          <a:stretch>
            <a:fillRect/>
          </a:stretch>
        </p:blipFill>
        <p:spPr>
          <a:xfrm>
            <a:off x="4919305" y="1972747"/>
            <a:ext cx="4442698" cy="4442698"/>
          </a:xfrm>
          <a:prstGeom prst="rect">
            <a:avLst/>
          </a:prstGeom>
        </p:spPr>
      </p:pic>
      <p:pic>
        <p:nvPicPr>
          <p:cNvPr id="14" name="Image 5" descr="preencoded.png"/>
          <p:cNvPicPr>
            <a:picLocks noChangeAspect="1"/>
          </p:cNvPicPr>
          <p:nvPr/>
        </p:nvPicPr>
        <p:blipFill>
          <a:blip r:embed="rId8"/>
          <a:stretch>
            <a:fillRect/>
          </a:stretch>
        </p:blipFill>
        <p:spPr>
          <a:xfrm>
            <a:off x="7769483" y="5355134"/>
            <a:ext cx="296942" cy="371118"/>
          </a:xfrm>
          <a:prstGeom prst="rect">
            <a:avLst/>
          </a:prstGeom>
        </p:spPr>
      </p:pic>
      <p:sp>
        <p:nvSpPr>
          <p:cNvPr id="15" name="Text 7"/>
          <p:cNvSpPr/>
          <p:nvPr/>
        </p:nvSpPr>
        <p:spPr>
          <a:xfrm>
            <a:off x="793790" y="6900624"/>
            <a:ext cx="12693729" cy="63507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Smart urban infrastructure is transforming how cities deliver essential services across industrial, educational, and healthcare sectors. These connected facilities represent significant investments in the future of urban service delivery and economic competitiveness.</a:t>
            </a:r>
            <a:endParaRPr lang="en-US" sz="1550" dirty="0"/>
          </a:p>
        </p:txBody>
      </p:sp>
      <p:pic>
        <p:nvPicPr>
          <p:cNvPr id="16" name="Image 6" descr="preencoded.png"/>
          <p:cNvPicPr>
            <a:picLocks noChangeAspect="1"/>
          </p:cNvPicPr>
          <p:nvPr/>
        </p:nvPicPr>
        <p:blipFill>
          <a:blip r:embed="rId9"/>
          <a:stretch>
            <a:fillRect/>
          </a:stretch>
        </p:blipFill>
        <p:spPr>
          <a:xfrm>
            <a:off x="13716000" y="228600"/>
            <a:ext cx="685800" cy="6786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40544" y="371594"/>
            <a:ext cx="7407473" cy="422315"/>
          </a:xfrm>
          <a:prstGeom prst="rect">
            <a:avLst/>
          </a:prstGeom>
          <a:noFill/>
          <a:ln/>
        </p:spPr>
        <p:txBody>
          <a:bodyPr wrap="none" lIns="0" tIns="0" rIns="0" bIns="0" rtlCol="0" anchor="t"/>
          <a:lstStyle/>
          <a:p>
            <a:pPr marL="0" indent="0" algn="l">
              <a:lnSpc>
                <a:spcPts val="3300"/>
              </a:lnSpc>
              <a:buNone/>
            </a:pPr>
            <a:r>
              <a:rPr lang="en-US" sz="2650" b="1" dirty="0">
                <a:solidFill>
                  <a:srgbClr val="FFFFFF"/>
                </a:solidFill>
                <a:latin typeface="Inter Bold" pitchFamily="34" charset="0"/>
                <a:ea typeface="Inter Bold" pitchFamily="34" charset="-122"/>
                <a:cs typeface="Inter Bold" pitchFamily="34" charset="-120"/>
              </a:rPr>
              <a:t>Smart Infrastructure Distribution by City Size</a:t>
            </a:r>
            <a:endParaRPr lang="en-US" sz="2650" dirty="0"/>
          </a:p>
        </p:txBody>
      </p:sp>
      <p:pic>
        <p:nvPicPr>
          <p:cNvPr id="3" name="Image 0" descr="preencoded.png"/>
          <p:cNvPicPr>
            <a:picLocks noChangeAspect="1"/>
          </p:cNvPicPr>
          <p:nvPr/>
        </p:nvPicPr>
        <p:blipFill>
          <a:blip r:embed="rId3"/>
          <a:stretch>
            <a:fillRect/>
          </a:stretch>
        </p:blipFill>
        <p:spPr>
          <a:xfrm>
            <a:off x="540544" y="1064181"/>
            <a:ext cx="12946975" cy="6844665"/>
          </a:xfrm>
          <a:prstGeom prst="rect">
            <a:avLst/>
          </a:prstGeom>
        </p:spPr>
      </p:pic>
      <p:sp>
        <p:nvSpPr>
          <p:cNvPr id="4" name="Shape 1"/>
          <p:cNvSpPr/>
          <p:nvPr/>
        </p:nvSpPr>
        <p:spPr>
          <a:xfrm>
            <a:off x="3554611" y="7908846"/>
            <a:ext cx="135136" cy="135136"/>
          </a:xfrm>
          <a:prstGeom prst="roundRect">
            <a:avLst>
              <a:gd name="adj" fmla="val 13533"/>
            </a:avLst>
          </a:prstGeom>
          <a:solidFill>
            <a:srgbClr val="4D5FA8"/>
          </a:solidFill>
          <a:ln/>
        </p:spPr>
        <p:txBody>
          <a:bodyPr/>
          <a:lstStyle/>
          <a:p>
            <a:endParaRPr lang="en-US"/>
          </a:p>
        </p:txBody>
      </p:sp>
      <p:sp>
        <p:nvSpPr>
          <p:cNvPr id="5" name="Text 2"/>
          <p:cNvSpPr/>
          <p:nvPr/>
        </p:nvSpPr>
        <p:spPr>
          <a:xfrm>
            <a:off x="3750707" y="7908846"/>
            <a:ext cx="1003816" cy="135136"/>
          </a:xfrm>
          <a:prstGeom prst="rect">
            <a:avLst/>
          </a:prstGeom>
          <a:noFill/>
          <a:ln/>
        </p:spPr>
        <p:txBody>
          <a:bodyPr wrap="none" lIns="0" tIns="0" rIns="0" bIns="0" rtlCol="0" anchor="t"/>
          <a:lstStyle/>
          <a:p>
            <a:pPr marL="0" indent="0" algn="l">
              <a:lnSpc>
                <a:spcPts val="1050"/>
              </a:lnSpc>
              <a:buNone/>
            </a:pPr>
            <a:r>
              <a:rPr lang="en-US" sz="1050" dirty="0">
                <a:solidFill>
                  <a:srgbClr val="EBECEF"/>
                </a:solidFill>
                <a:latin typeface="Inter" pitchFamily="34" charset="0"/>
                <a:ea typeface="Inter" pitchFamily="34" charset="-122"/>
                <a:cs typeface="Inter" pitchFamily="34" charset="-120"/>
              </a:rPr>
              <a:t>Smart Factories</a:t>
            </a:r>
            <a:endParaRPr lang="en-US" sz="1050" dirty="0"/>
          </a:p>
        </p:txBody>
      </p:sp>
      <p:sp>
        <p:nvSpPr>
          <p:cNvPr id="6" name="Shape 3"/>
          <p:cNvSpPr/>
          <p:nvPr/>
        </p:nvSpPr>
        <p:spPr>
          <a:xfrm>
            <a:off x="6390203" y="7908846"/>
            <a:ext cx="135136" cy="135136"/>
          </a:xfrm>
          <a:prstGeom prst="roundRect">
            <a:avLst>
              <a:gd name="adj" fmla="val 13533"/>
            </a:avLst>
          </a:prstGeom>
          <a:solidFill>
            <a:srgbClr val="808DC5"/>
          </a:solidFill>
          <a:ln/>
        </p:spPr>
        <p:txBody>
          <a:bodyPr/>
          <a:lstStyle/>
          <a:p>
            <a:endParaRPr lang="en-US"/>
          </a:p>
        </p:txBody>
      </p:sp>
      <p:sp>
        <p:nvSpPr>
          <p:cNvPr id="7" name="Text 4"/>
          <p:cNvSpPr/>
          <p:nvPr/>
        </p:nvSpPr>
        <p:spPr>
          <a:xfrm>
            <a:off x="6586299" y="7908846"/>
            <a:ext cx="1051441" cy="135136"/>
          </a:xfrm>
          <a:prstGeom prst="rect">
            <a:avLst/>
          </a:prstGeom>
          <a:noFill/>
          <a:ln/>
        </p:spPr>
        <p:txBody>
          <a:bodyPr wrap="none" lIns="0" tIns="0" rIns="0" bIns="0" rtlCol="0" anchor="t"/>
          <a:lstStyle/>
          <a:p>
            <a:pPr marL="0" indent="0" algn="l">
              <a:lnSpc>
                <a:spcPts val="1050"/>
              </a:lnSpc>
              <a:buNone/>
            </a:pPr>
            <a:r>
              <a:rPr lang="en-US" sz="1050" dirty="0">
                <a:solidFill>
                  <a:srgbClr val="EBECEF"/>
                </a:solidFill>
                <a:latin typeface="Inter" pitchFamily="34" charset="0"/>
                <a:ea typeface="Inter" pitchFamily="34" charset="-122"/>
                <a:cs typeface="Inter" pitchFamily="34" charset="-120"/>
              </a:rPr>
              <a:t>Smart Education</a:t>
            </a:r>
            <a:endParaRPr lang="en-US" sz="1050" dirty="0"/>
          </a:p>
        </p:txBody>
      </p:sp>
      <p:sp>
        <p:nvSpPr>
          <p:cNvPr id="8" name="Shape 5"/>
          <p:cNvSpPr/>
          <p:nvPr/>
        </p:nvSpPr>
        <p:spPr>
          <a:xfrm>
            <a:off x="9273421" y="7908846"/>
            <a:ext cx="135136" cy="135136"/>
          </a:xfrm>
          <a:prstGeom prst="roundRect">
            <a:avLst>
              <a:gd name="adj" fmla="val 13533"/>
            </a:avLst>
          </a:prstGeom>
          <a:solidFill>
            <a:srgbClr val="B7BEDE"/>
          </a:solidFill>
          <a:ln/>
        </p:spPr>
        <p:txBody>
          <a:bodyPr/>
          <a:lstStyle/>
          <a:p>
            <a:endParaRPr lang="en-US"/>
          </a:p>
        </p:txBody>
      </p:sp>
      <p:sp>
        <p:nvSpPr>
          <p:cNvPr id="9" name="Text 6"/>
          <p:cNvSpPr/>
          <p:nvPr/>
        </p:nvSpPr>
        <p:spPr>
          <a:xfrm>
            <a:off x="9469517" y="7908846"/>
            <a:ext cx="1112282" cy="135136"/>
          </a:xfrm>
          <a:prstGeom prst="rect">
            <a:avLst/>
          </a:prstGeom>
          <a:noFill/>
          <a:ln/>
        </p:spPr>
        <p:txBody>
          <a:bodyPr wrap="none" lIns="0" tIns="0" rIns="0" bIns="0" rtlCol="0" anchor="t"/>
          <a:lstStyle/>
          <a:p>
            <a:pPr marL="0" indent="0" algn="l">
              <a:lnSpc>
                <a:spcPts val="1050"/>
              </a:lnSpc>
              <a:buNone/>
            </a:pPr>
            <a:r>
              <a:rPr lang="en-US" sz="1050" dirty="0">
                <a:solidFill>
                  <a:srgbClr val="EBECEF"/>
                </a:solidFill>
                <a:latin typeface="Inter" pitchFamily="34" charset="0"/>
                <a:ea typeface="Inter" pitchFamily="34" charset="-122"/>
                <a:cs typeface="Inter" pitchFamily="34" charset="-120"/>
              </a:rPr>
              <a:t>Smart Healthcare</a:t>
            </a:r>
            <a:endParaRPr lang="en-US" sz="1050" dirty="0"/>
          </a:p>
        </p:txBody>
      </p:sp>
      <p:sp>
        <p:nvSpPr>
          <p:cNvPr id="10" name="Text 7"/>
          <p:cNvSpPr/>
          <p:nvPr/>
        </p:nvSpPr>
        <p:spPr>
          <a:xfrm>
            <a:off x="540544" y="8466296"/>
            <a:ext cx="12946975" cy="648653"/>
          </a:xfrm>
          <a:prstGeom prst="rect">
            <a:avLst/>
          </a:prstGeom>
          <a:noFill/>
          <a:ln/>
        </p:spPr>
        <p:txBody>
          <a:bodyPr wrap="square" lIns="0" tIns="0" rIns="0" bIns="0" rtlCol="0" anchor="t"/>
          <a:lstStyle/>
          <a:p>
            <a:pPr marL="0" indent="0" algn="l">
              <a:lnSpc>
                <a:spcPts val="1700"/>
              </a:lnSpc>
              <a:buNone/>
            </a:pPr>
            <a:r>
              <a:rPr lang="en-US" sz="1050" dirty="0">
                <a:solidFill>
                  <a:srgbClr val="EBECEF"/>
                </a:solidFill>
                <a:latin typeface="Inter" pitchFamily="34" charset="0"/>
                <a:ea typeface="Inter" pitchFamily="34" charset="-122"/>
                <a:cs typeface="Inter" pitchFamily="34" charset="-120"/>
              </a:rPr>
              <a:t>The distribution of smart infrastructure exhibits strong correlation with city size, with megacities hosting significantly more connected facilities across all categories. Smart education facilities lead across all city categories, reflecting the education sector's relatively faster adoption of connected technologies. High-income regions show 3-5 times more smart facilities per capita than low-income regions, highlighting a potential "smart divide" that mirrors broader digital access disparities.</a:t>
            </a:r>
            <a:endParaRPr lang="en-US" sz="1050" dirty="0"/>
          </a:p>
        </p:txBody>
      </p:sp>
      <p:pic>
        <p:nvPicPr>
          <p:cNvPr id="11"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723311"/>
            <a:ext cx="1146905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Mobility Patterns: Vehicle Miles Traveled</a:t>
            </a:r>
            <a:endParaRPr lang="en-US" sz="3900" dirty="0"/>
          </a:p>
        </p:txBody>
      </p:sp>
      <p:pic>
        <p:nvPicPr>
          <p:cNvPr id="3" name="Image 0" descr="preencoded.png"/>
          <p:cNvPicPr>
            <a:picLocks noChangeAspect="1"/>
          </p:cNvPicPr>
          <p:nvPr/>
        </p:nvPicPr>
        <p:blipFill>
          <a:blip r:embed="rId3"/>
          <a:stretch>
            <a:fillRect/>
          </a:stretch>
        </p:blipFill>
        <p:spPr>
          <a:xfrm>
            <a:off x="793790" y="2864287"/>
            <a:ext cx="6104811" cy="3418642"/>
          </a:xfrm>
          <a:prstGeom prst="rect">
            <a:avLst/>
          </a:prstGeom>
        </p:spPr>
      </p:pic>
      <p:sp>
        <p:nvSpPr>
          <p:cNvPr id="4" name="Text 1"/>
          <p:cNvSpPr/>
          <p:nvPr/>
        </p:nvSpPr>
        <p:spPr>
          <a:xfrm>
            <a:off x="7390328" y="2819638"/>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Annual vehicle miles traveled (VMT) per capita varies dramatically across regions, reflecting different urban forms, transportation options, and economic conditions. North American cities lead with nearly 10,000 miles per person annually, while African cities average just 1,320 miles.</a:t>
            </a:r>
            <a:endParaRPr lang="en-US" sz="1550" dirty="0"/>
          </a:p>
        </p:txBody>
      </p:sp>
      <p:sp>
        <p:nvSpPr>
          <p:cNvPr id="5" name="Text 2"/>
          <p:cNvSpPr/>
          <p:nvPr/>
        </p:nvSpPr>
        <p:spPr>
          <a:xfrm>
            <a:off x="7390328" y="4585930"/>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Even within regions, city design significantly impacts VMT. Compact, transit-oriented cities consistently show 30-45% lower VMT than sprawling, car-dependent cities of similar population. This metric serves as a key indicator of transportation system efficiency and environmental impact.</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1647" y="545544"/>
            <a:ext cx="8863727" cy="618530"/>
          </a:xfrm>
          <a:prstGeom prst="rect">
            <a:avLst/>
          </a:prstGeom>
          <a:noFill/>
          <a:ln/>
        </p:spPr>
        <p:txBody>
          <a:bodyPr wrap="none" lIns="0" tIns="0" rIns="0" bIns="0" rtlCol="0" anchor="t"/>
          <a:lstStyle/>
          <a:p>
            <a:pPr marL="0" indent="0" algn="l">
              <a:lnSpc>
                <a:spcPts val="4850"/>
              </a:lnSpc>
              <a:buNone/>
            </a:pPr>
            <a:r>
              <a:rPr lang="en-US" sz="3850" b="1" dirty="0">
                <a:solidFill>
                  <a:srgbClr val="FFFFFF"/>
                </a:solidFill>
                <a:latin typeface="Inter Bold" pitchFamily="34" charset="0"/>
                <a:ea typeface="Inter Bold" pitchFamily="34" charset="-122"/>
                <a:cs typeface="Inter Bold" pitchFamily="34" charset="-120"/>
              </a:rPr>
              <a:t>Modal Split of Vehicle Miles Traveled</a:t>
            </a:r>
            <a:endParaRPr lang="en-US" sz="3850" dirty="0"/>
          </a:p>
        </p:txBody>
      </p:sp>
      <p:sp>
        <p:nvSpPr>
          <p:cNvPr id="3" name="Text 1"/>
          <p:cNvSpPr/>
          <p:nvPr/>
        </p:nvSpPr>
        <p:spPr>
          <a:xfrm>
            <a:off x="2047994" y="2713673"/>
            <a:ext cx="2474000" cy="309205"/>
          </a:xfrm>
          <a:prstGeom prst="rect">
            <a:avLst/>
          </a:prstGeom>
          <a:noFill/>
          <a:ln/>
        </p:spPr>
        <p:txBody>
          <a:bodyPr wrap="none" lIns="0" tIns="0" rIns="0" bIns="0" rtlCol="0" anchor="t"/>
          <a:lstStyle/>
          <a:p>
            <a:pPr marL="0" indent="0" algn="r">
              <a:lnSpc>
                <a:spcPts val="2400"/>
              </a:lnSpc>
              <a:buNone/>
            </a:pPr>
            <a:r>
              <a:rPr lang="en-US" sz="1900" b="1" dirty="0">
                <a:solidFill>
                  <a:srgbClr val="EBECEF"/>
                </a:solidFill>
                <a:latin typeface="Inter Bold" pitchFamily="34" charset="0"/>
                <a:ea typeface="Inter Bold" pitchFamily="34" charset="-122"/>
                <a:cs typeface="Inter Bold" pitchFamily="34" charset="-120"/>
              </a:rPr>
              <a:t>Private Cars</a:t>
            </a:r>
            <a:endParaRPr lang="en-US" sz="1900" dirty="0"/>
          </a:p>
        </p:txBody>
      </p:sp>
      <p:sp>
        <p:nvSpPr>
          <p:cNvPr id="4" name="Text 2"/>
          <p:cNvSpPr/>
          <p:nvPr/>
        </p:nvSpPr>
        <p:spPr>
          <a:xfrm>
            <a:off x="791647" y="3141583"/>
            <a:ext cx="3730347" cy="2216110"/>
          </a:xfrm>
          <a:prstGeom prst="rect">
            <a:avLst/>
          </a:prstGeom>
          <a:noFill/>
          <a:ln/>
        </p:spPr>
        <p:txBody>
          <a:bodyPr wrap="square" lIns="0" tIns="0" rIns="0" bIns="0" rtlCol="0" anchor="t"/>
          <a:lstStyle/>
          <a:p>
            <a:pPr marL="0" indent="0" algn="r">
              <a:lnSpc>
                <a:spcPts val="2450"/>
              </a:lnSpc>
              <a:buNone/>
            </a:pPr>
            <a:r>
              <a:rPr lang="en-US" sz="1550" dirty="0">
                <a:solidFill>
                  <a:srgbClr val="EBECEF"/>
                </a:solidFill>
                <a:latin typeface="Inter" pitchFamily="34" charset="0"/>
                <a:ea typeface="Inter" pitchFamily="34" charset="-122"/>
                <a:cs typeface="Inter" pitchFamily="34" charset="-120"/>
              </a:rPr>
              <a:t>Account for 62-78% of total VMT in high-income cities and 42-58% in middle-income cities. This dominant mode shapes infrastructure requirements and contributes significantly to emissions and congestion challenges.</a:t>
            </a:r>
            <a:endParaRPr lang="en-US" sz="1550" dirty="0"/>
          </a:p>
        </p:txBody>
      </p:sp>
      <p:pic>
        <p:nvPicPr>
          <p:cNvPr id="5" name="Image 0" descr="preencoded.png"/>
          <p:cNvPicPr>
            <a:picLocks noChangeAspect="1"/>
          </p:cNvPicPr>
          <p:nvPr/>
        </p:nvPicPr>
        <p:blipFill>
          <a:blip r:embed="rId3"/>
          <a:stretch>
            <a:fillRect/>
          </a:stretch>
        </p:blipFill>
        <p:spPr>
          <a:xfrm>
            <a:off x="4917758" y="1813917"/>
            <a:ext cx="4443532" cy="4443532"/>
          </a:xfrm>
          <a:prstGeom prst="rect">
            <a:avLst/>
          </a:prstGeom>
        </p:spPr>
      </p:pic>
      <p:pic>
        <p:nvPicPr>
          <p:cNvPr id="6" name="Image 1" descr="preencoded.png"/>
          <p:cNvPicPr>
            <a:picLocks noChangeAspect="1"/>
          </p:cNvPicPr>
          <p:nvPr/>
        </p:nvPicPr>
        <p:blipFill>
          <a:blip r:embed="rId4"/>
          <a:stretch>
            <a:fillRect/>
          </a:stretch>
        </p:blipFill>
        <p:spPr>
          <a:xfrm>
            <a:off x="5436215" y="3850541"/>
            <a:ext cx="296108" cy="370165"/>
          </a:xfrm>
          <a:prstGeom prst="rect">
            <a:avLst/>
          </a:prstGeom>
        </p:spPr>
      </p:pic>
      <p:sp>
        <p:nvSpPr>
          <p:cNvPr id="7" name="Text 3"/>
          <p:cNvSpPr/>
          <p:nvPr/>
        </p:nvSpPr>
        <p:spPr>
          <a:xfrm>
            <a:off x="9658112" y="1559838"/>
            <a:ext cx="2474000" cy="309205"/>
          </a:xfrm>
          <a:prstGeom prst="rect">
            <a:avLst/>
          </a:prstGeom>
          <a:noFill/>
          <a:ln/>
        </p:spPr>
        <p:txBody>
          <a:bodyPr wrap="none" lIns="0" tIns="0" rIns="0" bIns="0" rtlCol="0" anchor="t"/>
          <a:lstStyle/>
          <a:p>
            <a:pPr marL="0" indent="0" algn="l">
              <a:lnSpc>
                <a:spcPts val="2400"/>
              </a:lnSpc>
              <a:buNone/>
            </a:pPr>
            <a:r>
              <a:rPr lang="en-US" sz="1900" b="1" dirty="0">
                <a:solidFill>
                  <a:srgbClr val="EBECEF"/>
                </a:solidFill>
                <a:latin typeface="Inter Bold" pitchFamily="34" charset="0"/>
                <a:ea typeface="Inter Bold" pitchFamily="34" charset="-122"/>
                <a:cs typeface="Inter Bold" pitchFamily="34" charset="-120"/>
              </a:rPr>
              <a:t>Freight &amp; Delivery</a:t>
            </a:r>
            <a:endParaRPr lang="en-US" sz="1900" dirty="0"/>
          </a:p>
        </p:txBody>
      </p:sp>
      <p:sp>
        <p:nvSpPr>
          <p:cNvPr id="8" name="Text 4"/>
          <p:cNvSpPr/>
          <p:nvPr/>
        </p:nvSpPr>
        <p:spPr>
          <a:xfrm>
            <a:off x="9658112" y="1987748"/>
            <a:ext cx="3829407" cy="1899523"/>
          </a:xfrm>
          <a:prstGeom prst="rect">
            <a:avLst/>
          </a:prstGeom>
          <a:noFill/>
          <a:ln/>
        </p:spPr>
        <p:txBody>
          <a:bodyPr wrap="square" lIns="0" tIns="0" rIns="0" bIns="0" rtlCol="0" anchor="t"/>
          <a:lstStyle/>
          <a:p>
            <a:pPr marL="0" indent="0" algn="l">
              <a:lnSpc>
                <a:spcPts val="2450"/>
              </a:lnSpc>
              <a:buNone/>
            </a:pPr>
            <a:r>
              <a:rPr lang="en-US" sz="1550" dirty="0">
                <a:solidFill>
                  <a:srgbClr val="EBECEF"/>
                </a:solidFill>
                <a:latin typeface="Inter" pitchFamily="34" charset="0"/>
                <a:ea typeface="Inter" pitchFamily="34" charset="-122"/>
                <a:cs typeface="Inter" pitchFamily="34" charset="-120"/>
              </a:rPr>
              <a:t>Represents 18-25% of urban VMT globally, with higher proportions in commercial centers and industrial cities. The rapid growth of e-commerce has increased this segment by 35% in the past five years.</a:t>
            </a:r>
            <a:endParaRPr lang="en-US" sz="1550" dirty="0"/>
          </a:p>
        </p:txBody>
      </p:sp>
      <p:pic>
        <p:nvPicPr>
          <p:cNvPr id="9" name="Image 2" descr="preencoded.png"/>
          <p:cNvPicPr>
            <a:picLocks noChangeAspect="1"/>
          </p:cNvPicPr>
          <p:nvPr/>
        </p:nvPicPr>
        <p:blipFill>
          <a:blip r:embed="rId5"/>
          <a:stretch>
            <a:fillRect/>
          </a:stretch>
        </p:blipFill>
        <p:spPr>
          <a:xfrm>
            <a:off x="4917758" y="1813917"/>
            <a:ext cx="4443532" cy="4443532"/>
          </a:xfrm>
          <a:prstGeom prst="rect">
            <a:avLst/>
          </a:prstGeom>
        </p:spPr>
      </p:pic>
      <p:pic>
        <p:nvPicPr>
          <p:cNvPr id="10" name="Image 3" descr="preencoded.png"/>
          <p:cNvPicPr>
            <a:picLocks noChangeAspect="1"/>
          </p:cNvPicPr>
          <p:nvPr/>
        </p:nvPicPr>
        <p:blipFill>
          <a:blip r:embed="rId6"/>
          <a:stretch>
            <a:fillRect/>
          </a:stretch>
        </p:blipFill>
        <p:spPr>
          <a:xfrm>
            <a:off x="7769007" y="2503706"/>
            <a:ext cx="296108" cy="370165"/>
          </a:xfrm>
          <a:prstGeom prst="rect">
            <a:avLst/>
          </a:prstGeom>
        </p:spPr>
      </p:pic>
      <p:sp>
        <p:nvSpPr>
          <p:cNvPr id="11" name="Text 5"/>
          <p:cNvSpPr/>
          <p:nvPr/>
        </p:nvSpPr>
        <p:spPr>
          <a:xfrm>
            <a:off x="9658112" y="4184094"/>
            <a:ext cx="2474000" cy="309205"/>
          </a:xfrm>
          <a:prstGeom prst="rect">
            <a:avLst/>
          </a:prstGeom>
          <a:noFill/>
          <a:ln/>
        </p:spPr>
        <p:txBody>
          <a:bodyPr wrap="none" lIns="0" tIns="0" rIns="0" bIns="0" rtlCol="0" anchor="t"/>
          <a:lstStyle/>
          <a:p>
            <a:pPr marL="0" indent="0" algn="l">
              <a:lnSpc>
                <a:spcPts val="2400"/>
              </a:lnSpc>
              <a:buNone/>
            </a:pPr>
            <a:r>
              <a:rPr lang="en-US" sz="1900" b="1" dirty="0">
                <a:solidFill>
                  <a:srgbClr val="EBECEF"/>
                </a:solidFill>
                <a:latin typeface="Inter Bold" pitchFamily="34" charset="0"/>
                <a:ea typeface="Inter Bold" pitchFamily="34" charset="-122"/>
                <a:cs typeface="Inter Bold" pitchFamily="34" charset="-120"/>
              </a:rPr>
              <a:t>Public Transit</a:t>
            </a:r>
            <a:endParaRPr lang="en-US" sz="1900" dirty="0"/>
          </a:p>
        </p:txBody>
      </p:sp>
      <p:sp>
        <p:nvSpPr>
          <p:cNvPr id="12" name="Text 6"/>
          <p:cNvSpPr/>
          <p:nvPr/>
        </p:nvSpPr>
        <p:spPr>
          <a:xfrm>
            <a:off x="9658112" y="4612005"/>
            <a:ext cx="3829407" cy="1899523"/>
          </a:xfrm>
          <a:prstGeom prst="rect">
            <a:avLst/>
          </a:prstGeom>
          <a:noFill/>
          <a:ln/>
        </p:spPr>
        <p:txBody>
          <a:bodyPr wrap="square" lIns="0" tIns="0" rIns="0" bIns="0" rtlCol="0" anchor="t"/>
          <a:lstStyle/>
          <a:p>
            <a:pPr marL="0" indent="0" algn="l">
              <a:lnSpc>
                <a:spcPts val="2450"/>
              </a:lnSpc>
              <a:buNone/>
            </a:pPr>
            <a:r>
              <a:rPr lang="en-US" sz="1550" dirty="0">
                <a:solidFill>
                  <a:srgbClr val="EBECEF"/>
                </a:solidFill>
                <a:latin typeface="Inter" pitchFamily="34" charset="0"/>
                <a:ea typeface="Inter" pitchFamily="34" charset="-122"/>
                <a:cs typeface="Inter" pitchFamily="34" charset="-120"/>
              </a:rPr>
              <a:t>Comprises 8-32% of passenger miles, with the highest shares in dense Asian and European cities. Transit-oriented development policies aim to increase this proportion to reduce congestion and emissions.</a:t>
            </a:r>
            <a:endParaRPr lang="en-US" sz="1550" dirty="0"/>
          </a:p>
        </p:txBody>
      </p:sp>
      <p:pic>
        <p:nvPicPr>
          <p:cNvPr id="13" name="Image 4" descr="preencoded.png"/>
          <p:cNvPicPr>
            <a:picLocks noChangeAspect="1"/>
          </p:cNvPicPr>
          <p:nvPr/>
        </p:nvPicPr>
        <p:blipFill>
          <a:blip r:embed="rId7"/>
          <a:stretch>
            <a:fillRect/>
          </a:stretch>
        </p:blipFill>
        <p:spPr>
          <a:xfrm>
            <a:off x="4917758" y="1813917"/>
            <a:ext cx="4443532" cy="4443532"/>
          </a:xfrm>
          <a:prstGeom prst="rect">
            <a:avLst/>
          </a:prstGeom>
        </p:spPr>
      </p:pic>
      <p:pic>
        <p:nvPicPr>
          <p:cNvPr id="14" name="Image 5" descr="preencoded.png"/>
          <p:cNvPicPr>
            <a:picLocks noChangeAspect="1"/>
          </p:cNvPicPr>
          <p:nvPr/>
        </p:nvPicPr>
        <p:blipFill>
          <a:blip r:embed="rId8"/>
          <a:stretch>
            <a:fillRect/>
          </a:stretch>
        </p:blipFill>
        <p:spPr>
          <a:xfrm>
            <a:off x="7769007" y="5197376"/>
            <a:ext cx="296108" cy="370165"/>
          </a:xfrm>
          <a:prstGeom prst="rect">
            <a:avLst/>
          </a:prstGeom>
        </p:spPr>
      </p:pic>
      <p:sp>
        <p:nvSpPr>
          <p:cNvPr id="15" name="Text 7"/>
          <p:cNvSpPr/>
          <p:nvPr/>
        </p:nvSpPr>
        <p:spPr>
          <a:xfrm>
            <a:off x="791647" y="6734175"/>
            <a:ext cx="12695873" cy="949762"/>
          </a:xfrm>
          <a:prstGeom prst="rect">
            <a:avLst/>
          </a:prstGeom>
          <a:noFill/>
          <a:ln/>
        </p:spPr>
        <p:txBody>
          <a:bodyPr wrap="square" lIns="0" tIns="0" rIns="0" bIns="0" rtlCol="0" anchor="t"/>
          <a:lstStyle/>
          <a:p>
            <a:pPr marL="0" indent="0" algn="l">
              <a:lnSpc>
                <a:spcPts val="2450"/>
              </a:lnSpc>
              <a:buNone/>
            </a:pPr>
            <a:r>
              <a:rPr lang="en-US" sz="1550" dirty="0">
                <a:solidFill>
                  <a:srgbClr val="EBECEF"/>
                </a:solidFill>
                <a:latin typeface="Inter" pitchFamily="34" charset="0"/>
                <a:ea typeface="Inter" pitchFamily="34" charset="-122"/>
                <a:cs typeface="Inter" pitchFamily="34" charset="-120"/>
              </a:rPr>
              <a:t>The modal distribution of vehicle miles traveled reveals much about a city's transportation priorities and development patterns. Cities with more balanced modal splits typically experience less congestion and lower per capita emissions. The highest performing cities actively manage this distribution through integrated land use and transportation planning.</a:t>
            </a:r>
            <a:endParaRPr lang="en-US" sz="1550" dirty="0"/>
          </a:p>
        </p:txBody>
      </p:sp>
      <p:pic>
        <p:nvPicPr>
          <p:cNvPr id="16" name="Image 6" descr="preencoded.png"/>
          <p:cNvPicPr>
            <a:picLocks noChangeAspect="1"/>
          </p:cNvPicPr>
          <p:nvPr/>
        </p:nvPicPr>
        <p:blipFill>
          <a:blip r:embed="rId9"/>
          <a:stretch>
            <a:fillRect/>
          </a:stretch>
        </p:blipFill>
        <p:spPr>
          <a:xfrm>
            <a:off x="13716000" y="228600"/>
            <a:ext cx="685800" cy="6786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641515"/>
            <a:ext cx="734032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Package Delivery Costs</a:t>
            </a:r>
            <a:endParaRPr lang="en-US" sz="3900" dirty="0"/>
          </a:p>
        </p:txBody>
      </p:sp>
      <p:pic>
        <p:nvPicPr>
          <p:cNvPr id="3" name="Image 0" descr="preencoded.png"/>
          <p:cNvPicPr>
            <a:picLocks noChangeAspect="1"/>
          </p:cNvPicPr>
          <p:nvPr/>
        </p:nvPicPr>
        <p:blipFill>
          <a:blip r:embed="rId3"/>
          <a:stretch>
            <a:fillRect/>
          </a:stretch>
        </p:blipFill>
        <p:spPr>
          <a:xfrm>
            <a:off x="793790" y="2782491"/>
            <a:ext cx="6104811" cy="3418642"/>
          </a:xfrm>
          <a:prstGeom prst="rect">
            <a:avLst/>
          </a:prstGeom>
        </p:spPr>
      </p:pic>
      <p:sp>
        <p:nvSpPr>
          <p:cNvPr id="4" name="Text 1"/>
          <p:cNvSpPr/>
          <p:nvPr/>
        </p:nvSpPr>
        <p:spPr>
          <a:xfrm>
            <a:off x="7390328" y="273784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Urban package delivery costs vary significantly across regions, influenced by labor costs, fuel prices, infrastructure quality, delivery density, and regulatory environments. North American cities face the highest costs at $5.45 per delivery, while South Asian cities achieve much lower costs at $2.15.</a:t>
            </a:r>
            <a:endParaRPr lang="en-US" sz="1550" dirty="0"/>
          </a:p>
        </p:txBody>
      </p:sp>
      <p:sp>
        <p:nvSpPr>
          <p:cNvPr id="5" name="Text 2"/>
          <p:cNvSpPr/>
          <p:nvPr/>
        </p:nvSpPr>
        <p:spPr>
          <a:xfrm>
            <a:off x="7390328" y="4504134"/>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Congestion significantly impacts these costs, with each 10% increase in traffic density adding approximately 8-12% to delivery expenses. Cities with dedicated loading zones, time-window delivery systems, and consolidated delivery programs show 15-20% lower delivery costs than comparable cities without such initiatives.</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667589"/>
            <a:ext cx="958048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Electric Vehicle Charging Infrastructure</a:t>
            </a:r>
            <a:endParaRPr lang="en-US" sz="3900" dirty="0"/>
          </a:p>
        </p:txBody>
      </p:sp>
      <p:sp>
        <p:nvSpPr>
          <p:cNvPr id="3" name="Text 1"/>
          <p:cNvSpPr/>
          <p:nvPr/>
        </p:nvSpPr>
        <p:spPr>
          <a:xfrm>
            <a:off x="793790"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12,840</a:t>
            </a:r>
            <a:endParaRPr lang="en-US" sz="5150" dirty="0"/>
          </a:p>
        </p:txBody>
      </p:sp>
      <p:sp>
        <p:nvSpPr>
          <p:cNvPr id="4" name="Text 2"/>
          <p:cNvSpPr/>
          <p:nvPr/>
        </p:nvSpPr>
        <p:spPr>
          <a:xfrm>
            <a:off x="1131451" y="3686651"/>
            <a:ext cx="3390424"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Average EV Charging Points</a:t>
            </a:r>
            <a:endParaRPr lang="en-US" sz="1950" dirty="0"/>
          </a:p>
        </p:txBody>
      </p:sp>
      <p:sp>
        <p:nvSpPr>
          <p:cNvPr id="5" name="Text 3"/>
          <p:cNvSpPr/>
          <p:nvPr/>
        </p:nvSpPr>
        <p:spPr>
          <a:xfrm>
            <a:off x="793790"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In European megacities, leading the global transition to electric mobility</a:t>
            </a:r>
            <a:endParaRPr lang="en-US" sz="1550" dirty="0"/>
          </a:p>
        </p:txBody>
      </p:sp>
      <p:sp>
        <p:nvSpPr>
          <p:cNvPr id="6" name="Text 4"/>
          <p:cNvSpPr/>
          <p:nvPr/>
        </p:nvSpPr>
        <p:spPr>
          <a:xfrm>
            <a:off x="5107662"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8,650</a:t>
            </a:r>
            <a:endParaRPr lang="en-US" sz="5150" dirty="0"/>
          </a:p>
        </p:txBody>
      </p:sp>
      <p:sp>
        <p:nvSpPr>
          <p:cNvPr id="7" name="Text 5"/>
          <p:cNvSpPr/>
          <p:nvPr/>
        </p:nvSpPr>
        <p:spPr>
          <a:xfrm>
            <a:off x="5445323" y="3686651"/>
            <a:ext cx="3390424"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Average EV Charging Points</a:t>
            </a:r>
            <a:endParaRPr lang="en-US" sz="1950" dirty="0"/>
          </a:p>
        </p:txBody>
      </p:sp>
      <p:sp>
        <p:nvSpPr>
          <p:cNvPr id="8" name="Text 6"/>
          <p:cNvSpPr/>
          <p:nvPr/>
        </p:nvSpPr>
        <p:spPr>
          <a:xfrm>
            <a:off x="5107662"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In East Asian megacities, reflecting strong government investment</a:t>
            </a:r>
            <a:endParaRPr lang="en-US" sz="1550" dirty="0"/>
          </a:p>
        </p:txBody>
      </p:sp>
      <p:sp>
        <p:nvSpPr>
          <p:cNvPr id="9" name="Text 7"/>
          <p:cNvSpPr/>
          <p:nvPr/>
        </p:nvSpPr>
        <p:spPr>
          <a:xfrm>
            <a:off x="9421535"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6,750</a:t>
            </a:r>
            <a:endParaRPr lang="en-US" sz="5150" dirty="0"/>
          </a:p>
        </p:txBody>
      </p:sp>
      <p:sp>
        <p:nvSpPr>
          <p:cNvPr id="10" name="Text 8"/>
          <p:cNvSpPr/>
          <p:nvPr/>
        </p:nvSpPr>
        <p:spPr>
          <a:xfrm>
            <a:off x="9759196" y="3686651"/>
            <a:ext cx="3390424"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Average EV Charging Points</a:t>
            </a:r>
            <a:endParaRPr lang="en-US" sz="1950" dirty="0"/>
          </a:p>
        </p:txBody>
      </p:sp>
      <p:sp>
        <p:nvSpPr>
          <p:cNvPr id="11" name="Text 9"/>
          <p:cNvSpPr/>
          <p:nvPr/>
        </p:nvSpPr>
        <p:spPr>
          <a:xfrm>
            <a:off x="9421535"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In North American megacities, with significant regional variation</a:t>
            </a:r>
            <a:endParaRPr lang="en-US" sz="1550" dirty="0"/>
          </a:p>
        </p:txBody>
      </p:sp>
      <p:sp>
        <p:nvSpPr>
          <p:cNvPr id="12" name="Text 10"/>
          <p:cNvSpPr/>
          <p:nvPr/>
        </p:nvSpPr>
        <p:spPr>
          <a:xfrm>
            <a:off x="793790" y="4974193"/>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Electric vehicle charging infrastructure is expanding rapidly but unevenly across global cities. European cities lead in charging point density with an average of 25 chargers per 10,000 residents in megacities, compared to 18 in East Asian cities and 14 in North American cities. Public charging availability correlates strongly with electric vehicle adoption rates, with each 10% increase in charging points associated with a 7-9% increase in EV market share. Mid-sized cities are experiencing the fastest growth in charging infrastructure, expanding at 34% annually.</a:t>
            </a:r>
            <a:endParaRPr lang="en-US" sz="1550" dirty="0"/>
          </a:p>
        </p:txBody>
      </p:sp>
      <p:pic>
        <p:nvPicPr>
          <p:cNvPr id="13"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17E5-4B7C-1128-F8D0-BCD7F6C1783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606CC39C-BE74-134D-41ED-790B4E30EF56}"/>
              </a:ext>
            </a:extLst>
          </p:cNvPr>
          <p:cNvSpPr/>
          <p:nvPr/>
        </p:nvSpPr>
        <p:spPr>
          <a:xfrm>
            <a:off x="748784" y="514945"/>
            <a:ext cx="7646432" cy="1169908"/>
          </a:xfrm>
          <a:prstGeom prst="rect">
            <a:avLst/>
          </a:prstGeom>
          <a:noFill/>
          <a:ln/>
        </p:spPr>
        <p:txBody>
          <a:bodyPr wrap="square" lIns="0" tIns="0" rIns="0" bIns="0" rtlCol="0" anchor="t"/>
          <a:lstStyle/>
          <a:p>
            <a:pPr marL="0" indent="0" algn="l">
              <a:lnSpc>
                <a:spcPts val="4600"/>
              </a:lnSpc>
              <a:buNone/>
            </a:pPr>
            <a:r>
              <a:rPr lang="en-US" sz="3650" b="1" dirty="0">
                <a:solidFill>
                  <a:srgbClr val="FFFFFF"/>
                </a:solidFill>
                <a:latin typeface="Inter Bold" pitchFamily="34" charset="0"/>
                <a:ea typeface="Inter Bold" pitchFamily="34" charset="-122"/>
                <a:cs typeface="Inter Bold" pitchFamily="34" charset="-120"/>
              </a:rPr>
              <a:t>Understanding Urban Infrastructure Parameters</a:t>
            </a:r>
            <a:endParaRPr lang="en-US" sz="3650" dirty="0"/>
          </a:p>
        </p:txBody>
      </p:sp>
      <p:graphicFrame>
        <p:nvGraphicFramePr>
          <p:cNvPr id="13" name="Table 12">
            <a:extLst>
              <a:ext uri="{FF2B5EF4-FFF2-40B4-BE49-F238E27FC236}">
                <a16:creationId xmlns:a16="http://schemas.microsoft.com/office/drawing/2014/main" id="{1EB0E292-4FB4-22A7-3379-BB405427D695}"/>
              </a:ext>
            </a:extLst>
          </p:cNvPr>
          <p:cNvGraphicFramePr>
            <a:graphicFrameLocks noGrp="1"/>
          </p:cNvGraphicFramePr>
          <p:nvPr>
            <p:extLst>
              <p:ext uri="{D42A27DB-BD31-4B8C-83A1-F6EECF244321}">
                <p14:modId xmlns:p14="http://schemas.microsoft.com/office/powerpoint/2010/main" val="3908494662"/>
              </p:ext>
            </p:extLst>
          </p:nvPr>
        </p:nvGraphicFramePr>
        <p:xfrm>
          <a:off x="7281140" y="375391"/>
          <a:ext cx="5658726" cy="7728665"/>
        </p:xfrm>
        <a:graphic>
          <a:graphicData uri="http://schemas.openxmlformats.org/drawingml/2006/table">
            <a:tbl>
              <a:tblPr bandRow="1">
                <a:tableStyleId>{125E5076-3810-47DD-B79F-674D7AD40C01}</a:tableStyleId>
              </a:tblPr>
              <a:tblGrid>
                <a:gridCol w="229231">
                  <a:extLst>
                    <a:ext uri="{9D8B030D-6E8A-4147-A177-3AD203B41FA5}">
                      <a16:colId xmlns:a16="http://schemas.microsoft.com/office/drawing/2014/main" val="1804972374"/>
                    </a:ext>
                  </a:extLst>
                </a:gridCol>
                <a:gridCol w="5429495">
                  <a:extLst>
                    <a:ext uri="{9D8B030D-6E8A-4147-A177-3AD203B41FA5}">
                      <a16:colId xmlns:a16="http://schemas.microsoft.com/office/drawing/2014/main" val="3650599501"/>
                    </a:ext>
                  </a:extLst>
                </a:gridCol>
              </a:tblGrid>
              <a:tr h="149180">
                <a:tc>
                  <a:txBody>
                    <a:bodyPr/>
                    <a:lstStyle/>
                    <a:p>
                      <a:pPr algn="r" fontAlgn="b">
                        <a:buNone/>
                      </a:pPr>
                      <a:r>
                        <a:rPr lang="en-US" sz="1400" b="0" u="none" strike="noStrike">
                          <a:solidFill>
                            <a:schemeClr val="bg1"/>
                          </a:solidFill>
                          <a:effectLst/>
                        </a:rPr>
                        <a:t>1</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dirty="0">
                          <a:solidFill>
                            <a:schemeClr val="bg1"/>
                          </a:solidFill>
                          <a:effectLst/>
                        </a:rPr>
                        <a:t>Length of freeways in miles</a:t>
                      </a:r>
                      <a:endParaRPr lang="en-GB" sz="1400" b="0" i="0" u="none" strike="noStrike" dirty="0">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394996256"/>
                  </a:ext>
                </a:extLst>
              </a:tr>
              <a:tr h="149180">
                <a:tc>
                  <a:txBody>
                    <a:bodyPr/>
                    <a:lstStyle/>
                    <a:p>
                      <a:pPr algn="r" fontAlgn="b">
                        <a:buNone/>
                      </a:pPr>
                      <a:r>
                        <a:rPr lang="en-US" sz="1400" b="0" u="none" strike="noStrike">
                          <a:solidFill>
                            <a:schemeClr val="bg1"/>
                          </a:solidFill>
                          <a:effectLst/>
                        </a:rPr>
                        <a:t>2</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dirty="0">
                          <a:solidFill>
                            <a:schemeClr val="bg1"/>
                          </a:solidFill>
                          <a:effectLst/>
                        </a:rPr>
                        <a:t>Length of arterial roads in miles</a:t>
                      </a:r>
                      <a:endParaRPr lang="en-GB" sz="1400" b="0" i="0" u="none" strike="noStrike" dirty="0">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663777478"/>
                  </a:ext>
                </a:extLst>
              </a:tr>
              <a:tr h="149180">
                <a:tc>
                  <a:txBody>
                    <a:bodyPr/>
                    <a:lstStyle/>
                    <a:p>
                      <a:pPr algn="r" fontAlgn="b">
                        <a:buNone/>
                      </a:pPr>
                      <a:r>
                        <a:rPr lang="en-US" sz="1400" b="0" u="none" strike="noStrike">
                          <a:solidFill>
                            <a:schemeClr val="bg1"/>
                          </a:solidFill>
                          <a:effectLst/>
                        </a:rPr>
                        <a:t>3</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Length of urban surface streets in miles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4169863358"/>
                  </a:ext>
                </a:extLst>
              </a:tr>
              <a:tr h="149180">
                <a:tc>
                  <a:txBody>
                    <a:bodyPr/>
                    <a:lstStyle/>
                    <a:p>
                      <a:pPr algn="r" fontAlgn="b">
                        <a:buNone/>
                      </a:pPr>
                      <a:r>
                        <a:rPr lang="en-US" sz="1400" b="0" u="none" strike="noStrike">
                          <a:solidFill>
                            <a:schemeClr val="bg1"/>
                          </a:solidFill>
                          <a:effectLst/>
                        </a:rPr>
                        <a:t>4</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Length of bus routes in miles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4139410369"/>
                  </a:ext>
                </a:extLst>
              </a:tr>
              <a:tr h="149180">
                <a:tc>
                  <a:txBody>
                    <a:bodyPr/>
                    <a:lstStyle/>
                    <a:p>
                      <a:pPr algn="r" fontAlgn="b">
                        <a:buNone/>
                      </a:pPr>
                      <a:r>
                        <a:rPr lang="en-US" sz="1400" b="0" u="none" strike="noStrike">
                          <a:solidFill>
                            <a:schemeClr val="bg1"/>
                          </a:solidFill>
                          <a:effectLst/>
                        </a:rPr>
                        <a:t>5</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Addressable population for services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199103517"/>
                  </a:ext>
                </a:extLst>
              </a:tr>
              <a:tr h="149180">
                <a:tc>
                  <a:txBody>
                    <a:bodyPr/>
                    <a:lstStyle/>
                    <a:p>
                      <a:pPr algn="r" fontAlgn="b">
                        <a:buNone/>
                      </a:pPr>
                      <a:r>
                        <a:rPr lang="en-US" sz="1400" b="0" u="none" strike="noStrike">
                          <a:solidFill>
                            <a:schemeClr val="bg1"/>
                          </a:solidFill>
                          <a:effectLst/>
                        </a:rPr>
                        <a:t>6</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buses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595663995"/>
                  </a:ext>
                </a:extLst>
              </a:tr>
              <a:tr h="149180">
                <a:tc>
                  <a:txBody>
                    <a:bodyPr/>
                    <a:lstStyle/>
                    <a:p>
                      <a:pPr algn="r" fontAlgn="b">
                        <a:buNone/>
                      </a:pPr>
                      <a:r>
                        <a:rPr lang="en-US" sz="1400" b="0" u="none" strike="noStrike">
                          <a:solidFill>
                            <a:schemeClr val="bg1"/>
                          </a:solidFill>
                          <a:effectLst/>
                        </a:rPr>
                        <a:t>7</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private cars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726781001"/>
                  </a:ext>
                </a:extLst>
              </a:tr>
              <a:tr h="149180">
                <a:tc>
                  <a:txBody>
                    <a:bodyPr/>
                    <a:lstStyle/>
                    <a:p>
                      <a:pPr algn="r" fontAlgn="b">
                        <a:buNone/>
                      </a:pPr>
                      <a:r>
                        <a:rPr lang="en-US" sz="1400" b="0" u="none" strike="noStrike">
                          <a:solidFill>
                            <a:schemeClr val="bg1"/>
                          </a:solidFill>
                          <a:effectLst/>
                        </a:rPr>
                        <a:t>8</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urban delivery vehicles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4026808760"/>
                  </a:ext>
                </a:extLst>
              </a:tr>
              <a:tr h="149180">
                <a:tc>
                  <a:txBody>
                    <a:bodyPr/>
                    <a:lstStyle/>
                    <a:p>
                      <a:pPr algn="r" fontAlgn="b">
                        <a:buNone/>
                      </a:pPr>
                      <a:r>
                        <a:rPr lang="en-US" sz="1400" b="0" u="none" strike="noStrike">
                          <a:solidFill>
                            <a:schemeClr val="bg1"/>
                          </a:solidFill>
                          <a:effectLst/>
                        </a:rPr>
                        <a:t>9</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deliveries per day</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795607320"/>
                  </a:ext>
                </a:extLst>
              </a:tr>
              <a:tr h="149180">
                <a:tc>
                  <a:txBody>
                    <a:bodyPr/>
                    <a:lstStyle/>
                    <a:p>
                      <a:pPr algn="r" fontAlgn="b">
                        <a:buNone/>
                      </a:pPr>
                      <a:r>
                        <a:rPr lang="en-US" sz="1400" b="0" u="none" strike="noStrike">
                          <a:solidFill>
                            <a:schemeClr val="bg1"/>
                          </a:solidFill>
                          <a:effectLst/>
                        </a:rPr>
                        <a:t>10</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taxis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607885485"/>
                  </a:ext>
                </a:extLst>
              </a:tr>
              <a:tr h="149180">
                <a:tc>
                  <a:txBody>
                    <a:bodyPr/>
                    <a:lstStyle/>
                    <a:p>
                      <a:pPr algn="r" fontAlgn="b">
                        <a:buNone/>
                      </a:pPr>
                      <a:r>
                        <a:rPr lang="en-US" sz="1400" b="0" u="none" strike="noStrike">
                          <a:solidFill>
                            <a:schemeClr val="bg1"/>
                          </a:solidFill>
                          <a:effectLst/>
                        </a:rPr>
                        <a:t>11</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rental cars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311938605"/>
                  </a:ext>
                </a:extLst>
              </a:tr>
              <a:tr h="149180">
                <a:tc>
                  <a:txBody>
                    <a:bodyPr/>
                    <a:lstStyle/>
                    <a:p>
                      <a:pPr algn="r" fontAlgn="b">
                        <a:buNone/>
                      </a:pPr>
                      <a:r>
                        <a:rPr lang="en-US" sz="1400" b="0" u="none" strike="noStrike">
                          <a:solidFill>
                            <a:schemeClr val="bg1"/>
                          </a:solidFill>
                          <a:effectLst/>
                        </a:rPr>
                        <a:t>12</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parking spaces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923979647"/>
                  </a:ext>
                </a:extLst>
              </a:tr>
              <a:tr h="149180">
                <a:tc>
                  <a:txBody>
                    <a:bodyPr/>
                    <a:lstStyle/>
                    <a:p>
                      <a:pPr algn="r" fontAlgn="b">
                        <a:buNone/>
                      </a:pPr>
                      <a:r>
                        <a:rPr lang="en-US" sz="1400" b="0" u="none" strike="noStrike">
                          <a:solidFill>
                            <a:schemeClr val="bg1"/>
                          </a:solidFill>
                          <a:effectLst/>
                        </a:rPr>
                        <a:t>13</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Number of smart factories</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4258212908"/>
                  </a:ext>
                </a:extLst>
              </a:tr>
              <a:tr h="149180">
                <a:tc>
                  <a:txBody>
                    <a:bodyPr/>
                    <a:lstStyle/>
                    <a:p>
                      <a:pPr algn="r" fontAlgn="b">
                        <a:buNone/>
                      </a:pPr>
                      <a:r>
                        <a:rPr lang="en-US" sz="1400" b="0" u="none" strike="noStrike">
                          <a:solidFill>
                            <a:schemeClr val="bg1"/>
                          </a:solidFill>
                          <a:effectLst/>
                        </a:rPr>
                        <a:t>14</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smart education facilities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035352106"/>
                  </a:ext>
                </a:extLst>
              </a:tr>
              <a:tr h="149180">
                <a:tc>
                  <a:txBody>
                    <a:bodyPr/>
                    <a:lstStyle/>
                    <a:p>
                      <a:pPr algn="r" fontAlgn="b">
                        <a:buNone/>
                      </a:pPr>
                      <a:r>
                        <a:rPr lang="en-US" sz="1400" b="0" u="none" strike="noStrike">
                          <a:solidFill>
                            <a:schemeClr val="bg1"/>
                          </a:solidFill>
                          <a:effectLst/>
                        </a:rPr>
                        <a:t>15</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smart healthcare facilities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869589779"/>
                  </a:ext>
                </a:extLst>
              </a:tr>
              <a:tr h="149180">
                <a:tc>
                  <a:txBody>
                    <a:bodyPr/>
                    <a:lstStyle/>
                    <a:p>
                      <a:pPr algn="r" fontAlgn="b">
                        <a:buNone/>
                      </a:pPr>
                      <a:r>
                        <a:rPr lang="en-US" sz="1400" b="0" u="none" strike="noStrike">
                          <a:solidFill>
                            <a:schemeClr val="bg1"/>
                          </a:solidFill>
                          <a:effectLst/>
                        </a:rPr>
                        <a:t>16</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Annual vehicle miles traveled (VMT) per capita</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537035989"/>
                  </a:ext>
                </a:extLst>
              </a:tr>
              <a:tr h="149180">
                <a:tc>
                  <a:txBody>
                    <a:bodyPr/>
                    <a:lstStyle/>
                    <a:p>
                      <a:pPr algn="r" fontAlgn="b">
                        <a:buNone/>
                      </a:pPr>
                      <a:r>
                        <a:rPr lang="en-US" sz="1400" b="0" u="none" strike="noStrike">
                          <a:solidFill>
                            <a:schemeClr val="bg1"/>
                          </a:solidFill>
                          <a:effectLst/>
                        </a:rPr>
                        <a:t>17</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Proportion of VMT by private car</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464348776"/>
                  </a:ext>
                </a:extLst>
              </a:tr>
              <a:tr h="149180">
                <a:tc>
                  <a:txBody>
                    <a:bodyPr/>
                    <a:lstStyle/>
                    <a:p>
                      <a:pPr algn="r" fontAlgn="b">
                        <a:buNone/>
                      </a:pPr>
                      <a:r>
                        <a:rPr lang="en-US" sz="1400" b="0" u="none" strike="noStrike">
                          <a:solidFill>
                            <a:schemeClr val="bg1"/>
                          </a:solidFill>
                          <a:effectLst/>
                        </a:rPr>
                        <a:t>18</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Proportion of VMT by truck</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168951661"/>
                  </a:ext>
                </a:extLst>
              </a:tr>
              <a:tr h="149180">
                <a:tc>
                  <a:txBody>
                    <a:bodyPr/>
                    <a:lstStyle/>
                    <a:p>
                      <a:pPr algn="r" fontAlgn="b">
                        <a:buNone/>
                      </a:pPr>
                      <a:r>
                        <a:rPr lang="en-US" sz="1400" b="0" u="none" strike="noStrike">
                          <a:solidFill>
                            <a:schemeClr val="bg1"/>
                          </a:solidFill>
                          <a:effectLst/>
                        </a:rPr>
                        <a:t>19</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Average cost of urban package delivery in dollars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194426093"/>
                  </a:ext>
                </a:extLst>
              </a:tr>
              <a:tr h="149180">
                <a:tc>
                  <a:txBody>
                    <a:bodyPr/>
                    <a:lstStyle/>
                    <a:p>
                      <a:pPr algn="r" fontAlgn="b">
                        <a:buNone/>
                      </a:pPr>
                      <a:r>
                        <a:rPr lang="en-US" sz="1400" b="0" u="none" strike="noStrike">
                          <a:solidFill>
                            <a:schemeClr val="bg1"/>
                          </a:solidFill>
                          <a:effectLst/>
                        </a:rPr>
                        <a:t>20</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electric vehicle charging points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98993670"/>
                  </a:ext>
                </a:extLst>
              </a:tr>
              <a:tr h="149180">
                <a:tc>
                  <a:txBody>
                    <a:bodyPr/>
                    <a:lstStyle/>
                    <a:p>
                      <a:pPr algn="r" fontAlgn="b">
                        <a:buNone/>
                      </a:pPr>
                      <a:r>
                        <a:rPr lang="en-US" sz="1400" b="0" u="none" strike="noStrike">
                          <a:solidFill>
                            <a:schemeClr val="bg1"/>
                          </a:solidFill>
                          <a:effectLst/>
                        </a:rPr>
                        <a:t>21</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Current population of the United States of America</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116448480"/>
                  </a:ext>
                </a:extLst>
              </a:tr>
              <a:tr h="149180">
                <a:tc>
                  <a:txBody>
                    <a:bodyPr/>
                    <a:lstStyle/>
                    <a:p>
                      <a:pPr algn="r" fontAlgn="b">
                        <a:buNone/>
                      </a:pPr>
                      <a:r>
                        <a:rPr lang="en-US" sz="1400" b="0" u="none" strike="noStrike">
                          <a:solidFill>
                            <a:schemeClr val="bg1"/>
                          </a:solidFill>
                          <a:effectLst/>
                        </a:rPr>
                        <a:t>22</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Number of gas stations in the United States of America</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433697039"/>
                  </a:ext>
                </a:extLst>
              </a:tr>
              <a:tr h="149180">
                <a:tc>
                  <a:txBody>
                    <a:bodyPr/>
                    <a:lstStyle/>
                    <a:p>
                      <a:pPr algn="r" fontAlgn="b">
                        <a:buNone/>
                      </a:pPr>
                      <a:r>
                        <a:rPr lang="en-US" sz="1400" b="0" u="none" strike="noStrike">
                          <a:solidFill>
                            <a:schemeClr val="bg1"/>
                          </a:solidFill>
                          <a:effectLst/>
                        </a:rPr>
                        <a:t>23</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Population served per gas station</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216460969"/>
                  </a:ext>
                </a:extLst>
              </a:tr>
              <a:tr h="149180">
                <a:tc>
                  <a:txBody>
                    <a:bodyPr/>
                    <a:lstStyle/>
                    <a:p>
                      <a:pPr algn="r" fontAlgn="b">
                        <a:buNone/>
                      </a:pPr>
                      <a:r>
                        <a:rPr lang="en-US" sz="1400" b="0" u="none" strike="noStrike">
                          <a:solidFill>
                            <a:schemeClr val="bg1"/>
                          </a:solidFill>
                          <a:effectLst/>
                        </a:rPr>
                        <a:t>24</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private car operating cost dollars per mile</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484729889"/>
                  </a:ext>
                </a:extLst>
              </a:tr>
              <a:tr h="149180">
                <a:tc>
                  <a:txBody>
                    <a:bodyPr/>
                    <a:lstStyle/>
                    <a:p>
                      <a:pPr algn="r" fontAlgn="b">
                        <a:buNone/>
                      </a:pPr>
                      <a:r>
                        <a:rPr lang="en-US" sz="1400" b="0" u="none" strike="noStrike">
                          <a:solidFill>
                            <a:schemeClr val="bg1"/>
                          </a:solidFill>
                          <a:effectLst/>
                        </a:rPr>
                        <a:t>25</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urban truck operating cost dollars per mile</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121386036"/>
                  </a:ext>
                </a:extLst>
              </a:tr>
              <a:tr h="149180">
                <a:tc>
                  <a:txBody>
                    <a:bodyPr/>
                    <a:lstStyle/>
                    <a:p>
                      <a:pPr algn="r" fontAlgn="b">
                        <a:buNone/>
                      </a:pPr>
                      <a:r>
                        <a:rPr lang="en-US" sz="1400" b="0" u="none" strike="noStrike">
                          <a:solidFill>
                            <a:schemeClr val="bg1"/>
                          </a:solidFill>
                          <a:effectLst/>
                        </a:rPr>
                        <a:t>26</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private car emissions cost dollars per mile</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199460818"/>
                  </a:ext>
                </a:extLst>
              </a:tr>
              <a:tr h="149180">
                <a:tc>
                  <a:txBody>
                    <a:bodyPr/>
                    <a:lstStyle/>
                    <a:p>
                      <a:pPr algn="r" fontAlgn="b">
                        <a:buNone/>
                      </a:pPr>
                      <a:r>
                        <a:rPr lang="en-US" sz="1400" b="0" u="none" strike="noStrike">
                          <a:solidFill>
                            <a:schemeClr val="bg1"/>
                          </a:solidFill>
                          <a:effectLst/>
                        </a:rPr>
                        <a:t>27</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urban truck emissions cost dollars per mile</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875064479"/>
                  </a:ext>
                </a:extLst>
              </a:tr>
              <a:tr h="149180">
                <a:tc>
                  <a:txBody>
                    <a:bodyPr/>
                    <a:lstStyle/>
                    <a:p>
                      <a:pPr algn="r" fontAlgn="b">
                        <a:buNone/>
                      </a:pPr>
                      <a:r>
                        <a:rPr lang="en-US" sz="1400" b="0" u="none" strike="noStrike">
                          <a:solidFill>
                            <a:schemeClr val="bg1"/>
                          </a:solidFill>
                          <a:effectLst/>
                        </a:rPr>
                        <a:t>28</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electric vehicle operating cost reduction</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939687713"/>
                  </a:ext>
                </a:extLst>
              </a:tr>
              <a:tr h="149180">
                <a:tc>
                  <a:txBody>
                    <a:bodyPr/>
                    <a:lstStyle/>
                    <a:p>
                      <a:pPr algn="r" fontAlgn="b">
                        <a:buNone/>
                      </a:pPr>
                      <a:r>
                        <a:rPr lang="en-US" sz="1400" b="0" u="none" strike="noStrike">
                          <a:solidFill>
                            <a:schemeClr val="bg1"/>
                          </a:solidFill>
                          <a:effectLst/>
                        </a:rPr>
                        <a:t>29</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a:solidFill>
                            <a:schemeClr val="bg1"/>
                          </a:solidFill>
                          <a:effectLst/>
                        </a:rPr>
                        <a:t>electric vehicle emissions reduction</a:t>
                      </a:r>
                      <a:endParaRPr lang="en-US"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628686857"/>
                  </a:ext>
                </a:extLst>
              </a:tr>
              <a:tr h="149180">
                <a:tc>
                  <a:txBody>
                    <a:bodyPr/>
                    <a:lstStyle/>
                    <a:p>
                      <a:pPr algn="r" fontAlgn="b">
                        <a:buNone/>
                      </a:pPr>
                      <a:r>
                        <a:rPr lang="en-US" sz="1400" b="0" u="none" strike="noStrike">
                          <a:solidFill>
                            <a:schemeClr val="bg1"/>
                          </a:solidFill>
                          <a:effectLst/>
                        </a:rPr>
                        <a:t>30</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Fatalities per 100,000 population per year</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48013753"/>
                  </a:ext>
                </a:extLst>
              </a:tr>
              <a:tr h="149180">
                <a:tc>
                  <a:txBody>
                    <a:bodyPr/>
                    <a:lstStyle/>
                    <a:p>
                      <a:pPr algn="r" fontAlgn="b">
                        <a:buNone/>
                      </a:pPr>
                      <a:r>
                        <a:rPr lang="en-US" sz="1400" b="0" u="none" strike="noStrike">
                          <a:solidFill>
                            <a:schemeClr val="bg1"/>
                          </a:solidFill>
                          <a:effectLst/>
                        </a:rPr>
                        <a:t>31</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Injured persons per 100,000 population per year</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1066993403"/>
                  </a:ext>
                </a:extLst>
              </a:tr>
              <a:tr h="149180">
                <a:tc>
                  <a:txBody>
                    <a:bodyPr/>
                    <a:lstStyle/>
                    <a:p>
                      <a:pPr algn="r" fontAlgn="b">
                        <a:buNone/>
                      </a:pPr>
                      <a:r>
                        <a:rPr lang="en-US" sz="1400" b="0" u="none" strike="noStrike">
                          <a:solidFill>
                            <a:schemeClr val="bg1"/>
                          </a:solidFill>
                          <a:effectLst/>
                        </a:rPr>
                        <a:t>32</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Value of time in dollars per hour</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694270532"/>
                  </a:ext>
                </a:extLst>
              </a:tr>
              <a:tr h="149180">
                <a:tc>
                  <a:txBody>
                    <a:bodyPr/>
                    <a:lstStyle/>
                    <a:p>
                      <a:pPr algn="r" fontAlgn="b">
                        <a:buNone/>
                      </a:pPr>
                      <a:r>
                        <a:rPr lang="en-US" sz="1400" b="0" u="none" strike="noStrike">
                          <a:solidFill>
                            <a:schemeClr val="bg1"/>
                          </a:solidFill>
                          <a:effectLst/>
                        </a:rPr>
                        <a:t>33</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average time spent traveling per person per day( minutes)</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95182069"/>
                  </a:ext>
                </a:extLst>
              </a:tr>
              <a:tr h="149180">
                <a:tc>
                  <a:txBody>
                    <a:bodyPr/>
                    <a:lstStyle/>
                    <a:p>
                      <a:pPr algn="r" fontAlgn="b">
                        <a:buNone/>
                      </a:pPr>
                      <a:r>
                        <a:rPr lang="en-US" sz="1400" b="0" u="none" strike="noStrike">
                          <a:solidFill>
                            <a:schemeClr val="bg1"/>
                          </a:solidFill>
                          <a:effectLst/>
                        </a:rPr>
                        <a:t>34</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GB" sz="1400" b="0" u="none" strike="noStrike">
                          <a:solidFill>
                            <a:schemeClr val="bg1"/>
                          </a:solidFill>
                          <a:effectLst/>
                        </a:rPr>
                        <a:t>cost of managing 1TB of data</a:t>
                      </a:r>
                      <a:endParaRPr lang="en-GB" sz="1400" b="0" i="0" u="none" strike="noStrike">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2984059848"/>
                  </a:ext>
                </a:extLst>
              </a:tr>
              <a:tr h="149180">
                <a:tc>
                  <a:txBody>
                    <a:bodyPr/>
                    <a:lstStyle/>
                    <a:p>
                      <a:pPr algn="r" fontAlgn="b">
                        <a:buNone/>
                      </a:pPr>
                      <a:r>
                        <a:rPr lang="en-US" sz="1400" b="0" u="none" strike="noStrike">
                          <a:solidFill>
                            <a:schemeClr val="bg1"/>
                          </a:solidFill>
                          <a:effectLst/>
                        </a:rPr>
                        <a:t>35</a:t>
                      </a:r>
                      <a:endParaRPr lang="en-US" sz="1400" b="0" i="0" u="none" strike="noStrike">
                        <a:solidFill>
                          <a:schemeClr val="bg1"/>
                        </a:solidFill>
                        <a:effectLst/>
                        <a:latin typeface="Aptos Narrow" panose="020B0004020202020204" pitchFamily="34" charset="0"/>
                      </a:endParaRPr>
                    </a:p>
                  </a:txBody>
                  <a:tcPr marL="7459" marR="7459" marT="7459" marB="0" anchor="b"/>
                </a:tc>
                <a:tc>
                  <a:txBody>
                    <a:bodyPr/>
                    <a:lstStyle/>
                    <a:p>
                      <a:pPr algn="l" fontAlgn="b">
                        <a:buNone/>
                      </a:pPr>
                      <a:r>
                        <a:rPr lang="en-US" sz="1400" b="0" u="none" strike="noStrike" dirty="0">
                          <a:solidFill>
                            <a:schemeClr val="bg1"/>
                          </a:solidFill>
                          <a:effectLst/>
                        </a:rPr>
                        <a:t>average data volume per day (terabytes)</a:t>
                      </a:r>
                      <a:endParaRPr lang="en-US" sz="1400" b="0" i="0" u="none" strike="noStrike" dirty="0">
                        <a:solidFill>
                          <a:schemeClr val="bg1"/>
                        </a:solidFill>
                        <a:effectLst/>
                        <a:latin typeface="Aptos Narrow" panose="020B0004020202020204" pitchFamily="34" charset="0"/>
                      </a:endParaRPr>
                    </a:p>
                  </a:txBody>
                  <a:tcPr marL="7459" marR="7459" marT="7459" marB="0" anchor="b"/>
                </a:tc>
                <a:extLst>
                  <a:ext uri="{0D108BD9-81ED-4DB2-BD59-A6C34878D82A}">
                    <a16:rowId xmlns:a16="http://schemas.microsoft.com/office/drawing/2014/main" val="370437112"/>
                  </a:ext>
                </a:extLst>
              </a:tr>
            </a:tbl>
          </a:graphicData>
        </a:graphic>
      </p:graphicFrame>
    </p:spTree>
    <p:extLst>
      <p:ext uri="{BB962C8B-B14F-4D97-AF65-F5344CB8AC3E}">
        <p14:creationId xmlns:p14="http://schemas.microsoft.com/office/powerpoint/2010/main" val="359938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68906" y="981551"/>
            <a:ext cx="12401312" cy="600789"/>
          </a:xfrm>
          <a:prstGeom prst="rect">
            <a:avLst/>
          </a:prstGeom>
          <a:noFill/>
          <a:ln/>
        </p:spPr>
        <p:txBody>
          <a:bodyPr wrap="none" lIns="0" tIns="0" rIns="0" bIns="0" rtlCol="0" anchor="t"/>
          <a:lstStyle/>
          <a:p>
            <a:pPr marL="0" indent="0" algn="l">
              <a:lnSpc>
                <a:spcPts val="4700"/>
              </a:lnSpc>
              <a:buNone/>
            </a:pPr>
            <a:r>
              <a:rPr lang="en-US" sz="3750" b="1" dirty="0">
                <a:solidFill>
                  <a:srgbClr val="FFFFFF"/>
                </a:solidFill>
                <a:latin typeface="Inter Bold" pitchFamily="34" charset="0"/>
                <a:ea typeface="Inter Bold" pitchFamily="34" charset="-122"/>
                <a:cs typeface="Inter Bold" pitchFamily="34" charset="-120"/>
              </a:rPr>
              <a:t>United States Context: Population and Service Points</a:t>
            </a:r>
            <a:endParaRPr lang="en-US" sz="3750" dirty="0"/>
          </a:p>
        </p:txBody>
      </p:sp>
      <p:sp>
        <p:nvSpPr>
          <p:cNvPr id="3" name="Text 1"/>
          <p:cNvSpPr/>
          <p:nvPr/>
        </p:nvSpPr>
        <p:spPr>
          <a:xfrm>
            <a:off x="768906" y="2182892"/>
            <a:ext cx="2942272" cy="634365"/>
          </a:xfrm>
          <a:prstGeom prst="rect">
            <a:avLst/>
          </a:prstGeom>
          <a:noFill/>
          <a:ln/>
        </p:spPr>
        <p:txBody>
          <a:bodyPr wrap="none" lIns="0" tIns="0" rIns="0" bIns="0" rtlCol="0" anchor="t"/>
          <a:lstStyle/>
          <a:p>
            <a:pPr marL="0" indent="0" algn="ctr">
              <a:lnSpc>
                <a:spcPts val="4950"/>
              </a:lnSpc>
              <a:buNone/>
            </a:pPr>
            <a:r>
              <a:rPr lang="en-US" sz="4950" b="1" dirty="0">
                <a:solidFill>
                  <a:srgbClr val="EBECEF"/>
                </a:solidFill>
                <a:latin typeface="Inter Bold" pitchFamily="34" charset="0"/>
                <a:ea typeface="Inter Bold" pitchFamily="34" charset="-122"/>
                <a:cs typeface="Inter Bold" pitchFamily="34" charset="-120"/>
              </a:rPr>
              <a:t>331.4M</a:t>
            </a:r>
            <a:endParaRPr lang="en-US" sz="4950" dirty="0"/>
          </a:p>
        </p:txBody>
      </p:sp>
      <p:sp>
        <p:nvSpPr>
          <p:cNvPr id="4" name="Text 2"/>
          <p:cNvSpPr/>
          <p:nvPr/>
        </p:nvSpPr>
        <p:spPr>
          <a:xfrm>
            <a:off x="1038463" y="3057406"/>
            <a:ext cx="2403038" cy="300276"/>
          </a:xfrm>
          <a:prstGeom prst="rect">
            <a:avLst/>
          </a:prstGeom>
          <a:noFill/>
          <a:ln/>
        </p:spPr>
        <p:txBody>
          <a:bodyPr wrap="none" lIns="0" tIns="0" rIns="0" bIns="0" rtlCol="0" anchor="t"/>
          <a:lstStyle/>
          <a:p>
            <a:pPr marL="0" indent="0" algn="ctr">
              <a:lnSpc>
                <a:spcPts val="2350"/>
              </a:lnSpc>
              <a:buNone/>
            </a:pPr>
            <a:r>
              <a:rPr lang="en-US" sz="1850" b="1" dirty="0">
                <a:solidFill>
                  <a:srgbClr val="EBECEF"/>
                </a:solidFill>
                <a:latin typeface="Inter Bold" pitchFamily="34" charset="0"/>
                <a:ea typeface="Inter Bold" pitchFamily="34" charset="-122"/>
                <a:cs typeface="Inter Bold" pitchFamily="34" charset="-120"/>
              </a:rPr>
              <a:t>US Population</a:t>
            </a:r>
            <a:endParaRPr lang="en-US" sz="1850" dirty="0"/>
          </a:p>
        </p:txBody>
      </p:sp>
      <p:sp>
        <p:nvSpPr>
          <p:cNvPr id="5" name="Text 3"/>
          <p:cNvSpPr/>
          <p:nvPr/>
        </p:nvSpPr>
        <p:spPr>
          <a:xfrm>
            <a:off x="768906" y="3549848"/>
            <a:ext cx="2942272" cy="922973"/>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Based on current estimates, distributed across diverse urban and rural communities</a:t>
            </a:r>
            <a:endParaRPr lang="en-US" sz="1500" dirty="0"/>
          </a:p>
        </p:txBody>
      </p:sp>
      <p:sp>
        <p:nvSpPr>
          <p:cNvPr id="6" name="Text 4"/>
          <p:cNvSpPr/>
          <p:nvPr/>
        </p:nvSpPr>
        <p:spPr>
          <a:xfrm>
            <a:off x="3951446" y="2182892"/>
            <a:ext cx="2942272" cy="634365"/>
          </a:xfrm>
          <a:prstGeom prst="rect">
            <a:avLst/>
          </a:prstGeom>
          <a:noFill/>
          <a:ln/>
        </p:spPr>
        <p:txBody>
          <a:bodyPr wrap="none" lIns="0" tIns="0" rIns="0" bIns="0" rtlCol="0" anchor="t"/>
          <a:lstStyle/>
          <a:p>
            <a:pPr marL="0" indent="0" algn="ctr">
              <a:lnSpc>
                <a:spcPts val="4950"/>
              </a:lnSpc>
              <a:buNone/>
            </a:pPr>
            <a:r>
              <a:rPr lang="en-US" sz="4950" b="1" dirty="0">
                <a:solidFill>
                  <a:srgbClr val="EBECEF"/>
                </a:solidFill>
                <a:latin typeface="Inter Bold" pitchFamily="34" charset="0"/>
                <a:ea typeface="Inter Bold" pitchFamily="34" charset="-122"/>
                <a:cs typeface="Inter Bold" pitchFamily="34" charset="-120"/>
              </a:rPr>
              <a:t>145,000</a:t>
            </a:r>
            <a:endParaRPr lang="en-US" sz="4950" dirty="0"/>
          </a:p>
        </p:txBody>
      </p:sp>
      <p:sp>
        <p:nvSpPr>
          <p:cNvPr id="7" name="Text 5"/>
          <p:cNvSpPr/>
          <p:nvPr/>
        </p:nvSpPr>
        <p:spPr>
          <a:xfrm>
            <a:off x="4221004" y="3057406"/>
            <a:ext cx="2403038" cy="300276"/>
          </a:xfrm>
          <a:prstGeom prst="rect">
            <a:avLst/>
          </a:prstGeom>
          <a:noFill/>
          <a:ln/>
        </p:spPr>
        <p:txBody>
          <a:bodyPr wrap="none" lIns="0" tIns="0" rIns="0" bIns="0" rtlCol="0" anchor="t"/>
          <a:lstStyle/>
          <a:p>
            <a:pPr marL="0" indent="0" algn="ctr">
              <a:lnSpc>
                <a:spcPts val="2350"/>
              </a:lnSpc>
              <a:buNone/>
            </a:pPr>
            <a:r>
              <a:rPr lang="en-US" sz="1850" b="1" dirty="0">
                <a:solidFill>
                  <a:srgbClr val="EBECEF"/>
                </a:solidFill>
                <a:latin typeface="Inter Bold" pitchFamily="34" charset="0"/>
                <a:ea typeface="Inter Bold" pitchFamily="34" charset="-122"/>
                <a:cs typeface="Inter Bold" pitchFamily="34" charset="-120"/>
              </a:rPr>
              <a:t>Gas Stations</a:t>
            </a:r>
            <a:endParaRPr lang="en-US" sz="1850" dirty="0"/>
          </a:p>
        </p:txBody>
      </p:sp>
      <p:sp>
        <p:nvSpPr>
          <p:cNvPr id="8" name="Text 6"/>
          <p:cNvSpPr/>
          <p:nvPr/>
        </p:nvSpPr>
        <p:spPr>
          <a:xfrm>
            <a:off x="3951446" y="3549848"/>
            <a:ext cx="2942272" cy="922973"/>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Operating across the United States, providing fueling infrastructure</a:t>
            </a:r>
            <a:endParaRPr lang="en-US" sz="1500" dirty="0"/>
          </a:p>
        </p:txBody>
      </p:sp>
      <p:sp>
        <p:nvSpPr>
          <p:cNvPr id="9" name="Text 7"/>
          <p:cNvSpPr/>
          <p:nvPr/>
        </p:nvSpPr>
        <p:spPr>
          <a:xfrm>
            <a:off x="2360176" y="5049441"/>
            <a:ext cx="2942272" cy="634365"/>
          </a:xfrm>
          <a:prstGeom prst="rect">
            <a:avLst/>
          </a:prstGeom>
          <a:noFill/>
          <a:ln/>
        </p:spPr>
        <p:txBody>
          <a:bodyPr wrap="none" lIns="0" tIns="0" rIns="0" bIns="0" rtlCol="0" anchor="t"/>
          <a:lstStyle/>
          <a:p>
            <a:pPr marL="0" indent="0" algn="ctr">
              <a:lnSpc>
                <a:spcPts val="4950"/>
              </a:lnSpc>
              <a:buNone/>
            </a:pPr>
            <a:r>
              <a:rPr lang="en-US" sz="4950" b="1" dirty="0">
                <a:solidFill>
                  <a:srgbClr val="EBECEF"/>
                </a:solidFill>
                <a:latin typeface="Inter Bold" pitchFamily="34" charset="0"/>
                <a:ea typeface="Inter Bold" pitchFamily="34" charset="-122"/>
                <a:cs typeface="Inter Bold" pitchFamily="34" charset="-120"/>
              </a:rPr>
              <a:t>2,285</a:t>
            </a:r>
            <a:endParaRPr lang="en-US" sz="4950" dirty="0"/>
          </a:p>
        </p:txBody>
      </p:sp>
      <p:sp>
        <p:nvSpPr>
          <p:cNvPr id="10" name="Text 8"/>
          <p:cNvSpPr/>
          <p:nvPr/>
        </p:nvSpPr>
        <p:spPr>
          <a:xfrm>
            <a:off x="2503170" y="5923955"/>
            <a:ext cx="2656165" cy="300276"/>
          </a:xfrm>
          <a:prstGeom prst="rect">
            <a:avLst/>
          </a:prstGeom>
          <a:noFill/>
          <a:ln/>
        </p:spPr>
        <p:txBody>
          <a:bodyPr wrap="none" lIns="0" tIns="0" rIns="0" bIns="0" rtlCol="0" anchor="t"/>
          <a:lstStyle/>
          <a:p>
            <a:pPr marL="0" indent="0" algn="ctr">
              <a:lnSpc>
                <a:spcPts val="2350"/>
              </a:lnSpc>
              <a:buNone/>
            </a:pPr>
            <a:r>
              <a:rPr lang="en-US" sz="1850" b="1" dirty="0">
                <a:solidFill>
                  <a:srgbClr val="EBECEF"/>
                </a:solidFill>
                <a:latin typeface="Inter Bold" pitchFamily="34" charset="0"/>
                <a:ea typeface="Inter Bold" pitchFamily="34" charset="-122"/>
                <a:cs typeface="Inter Bold" pitchFamily="34" charset="-120"/>
              </a:rPr>
              <a:t>People per Gas Station</a:t>
            </a:r>
            <a:endParaRPr lang="en-US" sz="1850" dirty="0"/>
          </a:p>
        </p:txBody>
      </p:sp>
      <p:sp>
        <p:nvSpPr>
          <p:cNvPr id="11" name="Text 9"/>
          <p:cNvSpPr/>
          <p:nvPr/>
        </p:nvSpPr>
        <p:spPr>
          <a:xfrm>
            <a:off x="2360176" y="6416397"/>
            <a:ext cx="2942272" cy="615315"/>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National average, with significant urban-rural variation</a:t>
            </a:r>
            <a:endParaRPr lang="en-US" sz="1500" dirty="0"/>
          </a:p>
        </p:txBody>
      </p:sp>
      <p:sp>
        <p:nvSpPr>
          <p:cNvPr id="12" name="Text 10"/>
          <p:cNvSpPr/>
          <p:nvPr/>
        </p:nvSpPr>
        <p:spPr>
          <a:xfrm>
            <a:off x="7370207" y="2043589"/>
            <a:ext cx="6124813" cy="153828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The United States represents a unique case study in transportation infrastructure due to its high vehicle ownership rates and historically car-centric development patterns. With 331.4 million residents served by approximately 145,000 gas stations, the average station serves 2,285 people.</a:t>
            </a:r>
            <a:endParaRPr lang="en-US" sz="1500" dirty="0"/>
          </a:p>
        </p:txBody>
      </p:sp>
      <p:sp>
        <p:nvSpPr>
          <p:cNvPr id="13" name="Text 11"/>
          <p:cNvSpPr/>
          <p:nvPr/>
        </p:nvSpPr>
        <p:spPr>
          <a:xfrm>
            <a:off x="7370207" y="3754874"/>
            <a:ext cx="6124813" cy="153828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This ratio varies significantly between urban and rural areas, with urban gas stations serving an average of 3,750 people compared to 1,450 for rural stations. These service points form a critical but aging infrastructure network that will evolve as vehicle fleets electrify.</a:t>
            </a:r>
            <a:endParaRPr lang="en-US" sz="1500" dirty="0"/>
          </a:p>
        </p:txBody>
      </p:sp>
      <p:pic>
        <p:nvPicPr>
          <p:cNvPr id="14"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667589"/>
            <a:ext cx="1154918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Vehicle Operating Costs: Conventional Vehicles</a:t>
            </a:r>
            <a:endParaRPr lang="en-US" sz="3900" dirty="0"/>
          </a:p>
        </p:txBody>
      </p:sp>
      <p:sp>
        <p:nvSpPr>
          <p:cNvPr id="3" name="Text 1"/>
          <p:cNvSpPr/>
          <p:nvPr/>
        </p:nvSpPr>
        <p:spPr>
          <a:xfrm>
            <a:off x="793790"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$0.59</a:t>
            </a:r>
            <a:endParaRPr lang="en-US" sz="5150" dirty="0"/>
          </a:p>
        </p:txBody>
      </p:sp>
      <p:sp>
        <p:nvSpPr>
          <p:cNvPr id="4" name="Text 2"/>
          <p:cNvSpPr/>
          <p:nvPr/>
        </p:nvSpPr>
        <p:spPr>
          <a:xfrm>
            <a:off x="1323856" y="3686651"/>
            <a:ext cx="3005733"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Private Car Cost Per Mile</a:t>
            </a:r>
            <a:endParaRPr lang="en-US" sz="1950" dirty="0"/>
          </a:p>
        </p:txBody>
      </p:sp>
      <p:sp>
        <p:nvSpPr>
          <p:cNvPr id="5" name="Text 3"/>
          <p:cNvSpPr/>
          <p:nvPr/>
        </p:nvSpPr>
        <p:spPr>
          <a:xfrm>
            <a:off x="793790" y="4115872"/>
            <a:ext cx="4065865"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operating cost across global cities, including fuel, maintenance, depreciation, insurance, and taxes</a:t>
            </a:r>
            <a:endParaRPr lang="en-US" sz="1550" dirty="0"/>
          </a:p>
        </p:txBody>
      </p:sp>
      <p:sp>
        <p:nvSpPr>
          <p:cNvPr id="6" name="Text 4"/>
          <p:cNvSpPr/>
          <p:nvPr/>
        </p:nvSpPr>
        <p:spPr>
          <a:xfrm>
            <a:off x="5107662"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$1.42</a:t>
            </a:r>
            <a:endParaRPr lang="en-US" sz="5150" dirty="0"/>
          </a:p>
        </p:txBody>
      </p:sp>
      <p:sp>
        <p:nvSpPr>
          <p:cNvPr id="7" name="Text 5"/>
          <p:cNvSpPr/>
          <p:nvPr/>
        </p:nvSpPr>
        <p:spPr>
          <a:xfrm>
            <a:off x="5559981" y="3686651"/>
            <a:ext cx="3161109"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Urban Truck Cost Per Mile</a:t>
            </a:r>
            <a:endParaRPr lang="en-US" sz="1950" dirty="0"/>
          </a:p>
        </p:txBody>
      </p:sp>
      <p:sp>
        <p:nvSpPr>
          <p:cNvPr id="8" name="Text 6"/>
          <p:cNvSpPr/>
          <p:nvPr/>
        </p:nvSpPr>
        <p:spPr>
          <a:xfrm>
            <a:off x="5107662"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operating cost for delivery and commercial vehicles in urban environments</a:t>
            </a:r>
            <a:endParaRPr lang="en-US" sz="1550" dirty="0"/>
          </a:p>
        </p:txBody>
      </p:sp>
      <p:sp>
        <p:nvSpPr>
          <p:cNvPr id="9" name="Text 7"/>
          <p:cNvSpPr/>
          <p:nvPr/>
        </p:nvSpPr>
        <p:spPr>
          <a:xfrm>
            <a:off x="9421535"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28%</a:t>
            </a:r>
            <a:endParaRPr lang="en-US" sz="5150" dirty="0"/>
          </a:p>
        </p:txBody>
      </p:sp>
      <p:sp>
        <p:nvSpPr>
          <p:cNvPr id="10" name="Text 8"/>
          <p:cNvSpPr/>
          <p:nvPr/>
        </p:nvSpPr>
        <p:spPr>
          <a:xfrm>
            <a:off x="10214015" y="3686651"/>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Cost Variation</a:t>
            </a:r>
            <a:endParaRPr lang="en-US" sz="1950" dirty="0"/>
          </a:p>
        </p:txBody>
      </p:sp>
      <p:sp>
        <p:nvSpPr>
          <p:cNvPr id="11" name="Text 9"/>
          <p:cNvSpPr/>
          <p:nvPr/>
        </p:nvSpPr>
        <p:spPr>
          <a:xfrm>
            <a:off x="9421535" y="4115872"/>
            <a:ext cx="4065865"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Difference between highest-cost cities (Tokyo, London, New York) and global average</a:t>
            </a:r>
            <a:endParaRPr lang="en-US" sz="1550" dirty="0"/>
          </a:p>
        </p:txBody>
      </p:sp>
      <p:sp>
        <p:nvSpPr>
          <p:cNvPr id="12" name="Text 10"/>
          <p:cNvSpPr/>
          <p:nvPr/>
        </p:nvSpPr>
        <p:spPr>
          <a:xfrm>
            <a:off x="793790" y="5291733"/>
            <a:ext cx="12693729"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Vehicle operating costs vary substantially based on regional fuel prices, taxation policies, labor costs, and congestion levels. European and East Asian cities typically have 25-40% higher per-mile costs than North American cities due to higher fuel taxes and more congested conditions. These costs directly impact mobility choices, delivery expenses, and economic competitiveness. Operating cost disparities help explain different vehicle ownership patterns and modal preferences across regions.</a:t>
            </a:r>
            <a:endParaRPr lang="en-US" sz="1550" dirty="0"/>
          </a:p>
        </p:txBody>
      </p:sp>
      <p:pic>
        <p:nvPicPr>
          <p:cNvPr id="13"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641515"/>
            <a:ext cx="993731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Emissions Costs of Urban Transportation</a:t>
            </a:r>
            <a:endParaRPr lang="en-US" sz="3900" dirty="0"/>
          </a:p>
        </p:txBody>
      </p:sp>
      <p:pic>
        <p:nvPicPr>
          <p:cNvPr id="3" name="Image 0" descr="preencoded.png"/>
          <p:cNvPicPr>
            <a:picLocks noChangeAspect="1"/>
          </p:cNvPicPr>
          <p:nvPr/>
        </p:nvPicPr>
        <p:blipFill>
          <a:blip r:embed="rId3"/>
          <a:stretch>
            <a:fillRect/>
          </a:stretch>
        </p:blipFill>
        <p:spPr>
          <a:xfrm>
            <a:off x="793790" y="2782491"/>
            <a:ext cx="6104811" cy="3418642"/>
          </a:xfrm>
          <a:prstGeom prst="rect">
            <a:avLst/>
          </a:prstGeom>
        </p:spPr>
      </p:pic>
      <p:sp>
        <p:nvSpPr>
          <p:cNvPr id="4" name="Text 1"/>
          <p:cNvSpPr/>
          <p:nvPr/>
        </p:nvSpPr>
        <p:spPr>
          <a:xfrm>
            <a:off x="7390328" y="273784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externalized emissions costs of urban transportation represent significant unpriced impacts on public health and the environment. These costs include the monetized impacts of greenhouse gases, particulate matter, nitrogen oxides, and other pollutants.</a:t>
            </a:r>
            <a:endParaRPr lang="en-US" sz="1550" dirty="0"/>
          </a:p>
        </p:txBody>
      </p:sp>
      <p:sp>
        <p:nvSpPr>
          <p:cNvPr id="5" name="Text 2"/>
          <p:cNvSpPr/>
          <p:nvPr/>
        </p:nvSpPr>
        <p:spPr>
          <a:xfrm>
            <a:off x="7390328" y="4504134"/>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Urban delivery trucks generate the highest per-mile emissions costs at $0.62, more than three times the impact of private cars. These externalities are rarely fully incorporated into pricing structures, though congestion and emissions pricing schemes in cities like London, Singapore, and Stockholm have begun to address this market failure.</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62119" y="674727"/>
            <a:ext cx="5655469" cy="595432"/>
          </a:xfrm>
          <a:prstGeom prst="rect">
            <a:avLst/>
          </a:prstGeom>
          <a:noFill/>
          <a:ln/>
        </p:spPr>
        <p:txBody>
          <a:bodyPr wrap="none" lIns="0" tIns="0" rIns="0" bIns="0" rtlCol="0" anchor="t"/>
          <a:lstStyle/>
          <a:p>
            <a:pPr marL="0" indent="0" algn="l">
              <a:lnSpc>
                <a:spcPts val="4650"/>
              </a:lnSpc>
              <a:buNone/>
            </a:pPr>
            <a:r>
              <a:rPr lang="en-US" sz="3750" b="1" dirty="0">
                <a:solidFill>
                  <a:srgbClr val="FFFFFF"/>
                </a:solidFill>
                <a:latin typeface="Inter Bold" pitchFamily="34" charset="0"/>
                <a:ea typeface="Inter Bold" pitchFamily="34" charset="-122"/>
                <a:cs typeface="Inter Bold" pitchFamily="34" charset="-120"/>
              </a:rPr>
              <a:t>Electric Vehicle Benefits</a:t>
            </a:r>
            <a:endParaRPr lang="en-US" sz="3750" dirty="0"/>
          </a:p>
        </p:txBody>
      </p:sp>
      <p:sp>
        <p:nvSpPr>
          <p:cNvPr id="3" name="Text 1"/>
          <p:cNvSpPr/>
          <p:nvPr/>
        </p:nvSpPr>
        <p:spPr>
          <a:xfrm>
            <a:off x="1631752" y="2889647"/>
            <a:ext cx="2343507" cy="476250"/>
          </a:xfrm>
          <a:prstGeom prst="rect">
            <a:avLst/>
          </a:prstGeom>
          <a:noFill/>
          <a:ln/>
        </p:spPr>
        <p:txBody>
          <a:bodyPr wrap="none" lIns="0" tIns="0" rIns="0" bIns="0" rtlCol="0" anchor="t"/>
          <a:lstStyle/>
          <a:p>
            <a:pPr marL="0" indent="0" algn="ctr">
              <a:lnSpc>
                <a:spcPts val="3750"/>
              </a:lnSpc>
              <a:buNone/>
            </a:pPr>
            <a:r>
              <a:rPr lang="en-US" sz="3750" b="1" dirty="0">
                <a:solidFill>
                  <a:srgbClr val="EBECEF"/>
                </a:solidFill>
                <a:latin typeface="Inter Bold" pitchFamily="34" charset="0"/>
                <a:ea typeface="Inter Bold" pitchFamily="34" charset="-122"/>
                <a:cs typeface="Inter Bold" pitchFamily="34" charset="-120"/>
              </a:rPr>
              <a:t>72%</a:t>
            </a:r>
            <a:endParaRPr lang="en-US" sz="3750" dirty="0"/>
          </a:p>
        </p:txBody>
      </p:sp>
      <p:pic>
        <p:nvPicPr>
          <p:cNvPr id="4" name="Image 0" descr="preencoded.png"/>
          <p:cNvPicPr>
            <a:picLocks noChangeAspect="1"/>
          </p:cNvPicPr>
          <p:nvPr/>
        </p:nvPicPr>
        <p:blipFill>
          <a:blip r:embed="rId3"/>
          <a:stretch>
            <a:fillRect/>
          </a:stretch>
        </p:blipFill>
        <p:spPr>
          <a:xfrm>
            <a:off x="1374577" y="1698784"/>
            <a:ext cx="2857976" cy="2857976"/>
          </a:xfrm>
          <a:prstGeom prst="rect">
            <a:avLst/>
          </a:prstGeom>
        </p:spPr>
      </p:pic>
      <p:sp>
        <p:nvSpPr>
          <p:cNvPr id="5" name="Text 2"/>
          <p:cNvSpPr/>
          <p:nvPr/>
        </p:nvSpPr>
        <p:spPr>
          <a:xfrm>
            <a:off x="1306949" y="4794885"/>
            <a:ext cx="2993231" cy="297656"/>
          </a:xfrm>
          <a:prstGeom prst="rect">
            <a:avLst/>
          </a:prstGeom>
          <a:noFill/>
          <a:ln/>
        </p:spPr>
        <p:txBody>
          <a:bodyPr wrap="none" lIns="0" tIns="0" rIns="0" bIns="0" rtlCol="0" anchor="t"/>
          <a:lstStyle/>
          <a:p>
            <a:pPr marL="0" indent="0" algn="ctr">
              <a:lnSpc>
                <a:spcPts val="2300"/>
              </a:lnSpc>
              <a:buNone/>
            </a:pPr>
            <a:r>
              <a:rPr lang="en-US" sz="1850" b="1" dirty="0">
                <a:solidFill>
                  <a:srgbClr val="EBECEF"/>
                </a:solidFill>
                <a:latin typeface="Inter Bold" pitchFamily="34" charset="0"/>
                <a:ea typeface="Inter Bold" pitchFamily="34" charset="-122"/>
                <a:cs typeface="Inter Bold" pitchFamily="34" charset="-120"/>
              </a:rPr>
              <a:t>Operating Cost Reduction</a:t>
            </a:r>
            <a:endParaRPr lang="en-US" sz="1850" dirty="0"/>
          </a:p>
        </p:txBody>
      </p:sp>
      <p:sp>
        <p:nvSpPr>
          <p:cNvPr id="6" name="Text 3"/>
          <p:cNvSpPr/>
          <p:nvPr/>
        </p:nvSpPr>
        <p:spPr>
          <a:xfrm>
            <a:off x="762119" y="5206841"/>
            <a:ext cx="4083010" cy="914400"/>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Average decrease in per-mile operating costs for electric vehicles compared to equivalent internal combustion models</a:t>
            </a:r>
            <a:endParaRPr lang="en-US" sz="1500" dirty="0"/>
          </a:p>
        </p:txBody>
      </p:sp>
      <p:sp>
        <p:nvSpPr>
          <p:cNvPr id="7" name="Text 4"/>
          <p:cNvSpPr/>
          <p:nvPr/>
        </p:nvSpPr>
        <p:spPr>
          <a:xfrm>
            <a:off x="5952887" y="2889647"/>
            <a:ext cx="2343507" cy="476250"/>
          </a:xfrm>
          <a:prstGeom prst="rect">
            <a:avLst/>
          </a:prstGeom>
          <a:noFill/>
          <a:ln/>
        </p:spPr>
        <p:txBody>
          <a:bodyPr wrap="none" lIns="0" tIns="0" rIns="0" bIns="0" rtlCol="0" anchor="t"/>
          <a:lstStyle/>
          <a:p>
            <a:pPr marL="0" indent="0" algn="ctr">
              <a:lnSpc>
                <a:spcPts val="3750"/>
              </a:lnSpc>
              <a:buNone/>
            </a:pPr>
            <a:r>
              <a:rPr lang="en-US" sz="3750" b="1" dirty="0">
                <a:solidFill>
                  <a:srgbClr val="EBECEF"/>
                </a:solidFill>
                <a:latin typeface="Inter Bold" pitchFamily="34" charset="0"/>
                <a:ea typeface="Inter Bold" pitchFamily="34" charset="-122"/>
                <a:cs typeface="Inter Bold" pitchFamily="34" charset="-120"/>
              </a:rPr>
              <a:t>85%</a:t>
            </a:r>
            <a:endParaRPr lang="en-US" sz="3750" dirty="0"/>
          </a:p>
        </p:txBody>
      </p:sp>
      <p:pic>
        <p:nvPicPr>
          <p:cNvPr id="8" name="Image 1" descr="preencoded.png"/>
          <p:cNvPicPr>
            <a:picLocks noChangeAspect="1"/>
          </p:cNvPicPr>
          <p:nvPr/>
        </p:nvPicPr>
        <p:blipFill>
          <a:blip r:embed="rId4"/>
          <a:stretch>
            <a:fillRect/>
          </a:stretch>
        </p:blipFill>
        <p:spPr>
          <a:xfrm>
            <a:off x="5695712" y="1698784"/>
            <a:ext cx="2857976" cy="2857976"/>
          </a:xfrm>
          <a:prstGeom prst="rect">
            <a:avLst/>
          </a:prstGeom>
        </p:spPr>
      </p:pic>
      <p:sp>
        <p:nvSpPr>
          <p:cNvPr id="9" name="Text 5"/>
          <p:cNvSpPr/>
          <p:nvPr/>
        </p:nvSpPr>
        <p:spPr>
          <a:xfrm>
            <a:off x="5913953" y="4794885"/>
            <a:ext cx="2421612" cy="297656"/>
          </a:xfrm>
          <a:prstGeom prst="rect">
            <a:avLst/>
          </a:prstGeom>
          <a:noFill/>
          <a:ln/>
        </p:spPr>
        <p:txBody>
          <a:bodyPr wrap="none" lIns="0" tIns="0" rIns="0" bIns="0" rtlCol="0" anchor="t"/>
          <a:lstStyle/>
          <a:p>
            <a:pPr marL="0" indent="0" algn="ctr">
              <a:lnSpc>
                <a:spcPts val="2300"/>
              </a:lnSpc>
              <a:buNone/>
            </a:pPr>
            <a:r>
              <a:rPr lang="en-US" sz="1850" b="1" dirty="0">
                <a:solidFill>
                  <a:srgbClr val="EBECEF"/>
                </a:solidFill>
                <a:latin typeface="Inter Bold" pitchFamily="34" charset="0"/>
                <a:ea typeface="Inter Bold" pitchFamily="34" charset="-122"/>
                <a:cs typeface="Inter Bold" pitchFamily="34" charset="-120"/>
              </a:rPr>
              <a:t>Emissions Reduction</a:t>
            </a:r>
            <a:endParaRPr lang="en-US" sz="1850" dirty="0"/>
          </a:p>
        </p:txBody>
      </p:sp>
      <p:sp>
        <p:nvSpPr>
          <p:cNvPr id="10" name="Text 6"/>
          <p:cNvSpPr/>
          <p:nvPr/>
        </p:nvSpPr>
        <p:spPr>
          <a:xfrm>
            <a:off x="5083254" y="5206841"/>
            <a:ext cx="4083010" cy="914400"/>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Average decrease in lifecycle emissions for electric vehicles in cities with clean electricity generation</a:t>
            </a:r>
            <a:endParaRPr lang="en-US" sz="1500" dirty="0"/>
          </a:p>
        </p:txBody>
      </p:sp>
      <p:sp>
        <p:nvSpPr>
          <p:cNvPr id="11" name="Text 7"/>
          <p:cNvSpPr/>
          <p:nvPr/>
        </p:nvSpPr>
        <p:spPr>
          <a:xfrm>
            <a:off x="10274141" y="2889647"/>
            <a:ext cx="2343507" cy="476250"/>
          </a:xfrm>
          <a:prstGeom prst="rect">
            <a:avLst/>
          </a:prstGeom>
          <a:noFill/>
          <a:ln/>
        </p:spPr>
        <p:txBody>
          <a:bodyPr wrap="none" lIns="0" tIns="0" rIns="0" bIns="0" rtlCol="0" anchor="t"/>
          <a:lstStyle/>
          <a:p>
            <a:pPr marL="0" indent="0" algn="ctr">
              <a:lnSpc>
                <a:spcPts val="3750"/>
              </a:lnSpc>
              <a:buNone/>
            </a:pPr>
            <a:r>
              <a:rPr lang="en-US" sz="3750" b="1" dirty="0">
                <a:solidFill>
                  <a:srgbClr val="EBECEF"/>
                </a:solidFill>
                <a:latin typeface="Inter Bold" pitchFamily="34" charset="0"/>
                <a:ea typeface="Inter Bold" pitchFamily="34" charset="-122"/>
                <a:cs typeface="Inter Bold" pitchFamily="34" charset="-120"/>
              </a:rPr>
              <a:t>68%</a:t>
            </a:r>
            <a:endParaRPr lang="en-US" sz="3750" dirty="0"/>
          </a:p>
        </p:txBody>
      </p:sp>
      <p:pic>
        <p:nvPicPr>
          <p:cNvPr id="12" name="Image 2" descr="preencoded.png"/>
          <p:cNvPicPr>
            <a:picLocks noChangeAspect="1"/>
          </p:cNvPicPr>
          <p:nvPr/>
        </p:nvPicPr>
        <p:blipFill>
          <a:blip r:embed="rId5"/>
          <a:stretch>
            <a:fillRect/>
          </a:stretch>
        </p:blipFill>
        <p:spPr>
          <a:xfrm>
            <a:off x="10016966" y="1698784"/>
            <a:ext cx="2857976" cy="2857976"/>
          </a:xfrm>
          <a:prstGeom prst="rect">
            <a:avLst/>
          </a:prstGeom>
        </p:spPr>
      </p:pic>
      <p:sp>
        <p:nvSpPr>
          <p:cNvPr id="13" name="Text 8"/>
          <p:cNvSpPr/>
          <p:nvPr/>
        </p:nvSpPr>
        <p:spPr>
          <a:xfrm>
            <a:off x="9770031" y="4794885"/>
            <a:ext cx="3351728" cy="297656"/>
          </a:xfrm>
          <a:prstGeom prst="rect">
            <a:avLst/>
          </a:prstGeom>
          <a:noFill/>
          <a:ln/>
        </p:spPr>
        <p:txBody>
          <a:bodyPr wrap="none" lIns="0" tIns="0" rIns="0" bIns="0" rtlCol="0" anchor="t"/>
          <a:lstStyle/>
          <a:p>
            <a:pPr marL="0" indent="0" algn="ctr">
              <a:lnSpc>
                <a:spcPts val="2300"/>
              </a:lnSpc>
              <a:buNone/>
            </a:pPr>
            <a:r>
              <a:rPr lang="en-US" sz="1850" b="1" dirty="0">
                <a:solidFill>
                  <a:srgbClr val="EBECEF"/>
                </a:solidFill>
                <a:latin typeface="Inter Bold" pitchFamily="34" charset="0"/>
                <a:ea typeface="Inter Bold" pitchFamily="34" charset="-122"/>
                <a:cs typeface="Inter Bold" pitchFamily="34" charset="-120"/>
              </a:rPr>
              <a:t>Maintenance Cost Reduction</a:t>
            </a:r>
            <a:endParaRPr lang="en-US" sz="1850" dirty="0"/>
          </a:p>
        </p:txBody>
      </p:sp>
      <p:sp>
        <p:nvSpPr>
          <p:cNvPr id="14" name="Text 9"/>
          <p:cNvSpPr/>
          <p:nvPr/>
        </p:nvSpPr>
        <p:spPr>
          <a:xfrm>
            <a:off x="9404390" y="5206841"/>
            <a:ext cx="4083129" cy="609600"/>
          </a:xfrm>
          <a:prstGeom prst="rect">
            <a:avLst/>
          </a:prstGeom>
          <a:noFill/>
          <a:ln/>
        </p:spPr>
        <p:txBody>
          <a:bodyPr wrap="square" lIns="0" tIns="0" rIns="0" bIns="0" rtlCol="0" anchor="t"/>
          <a:lstStyle/>
          <a:p>
            <a:pPr marL="0" indent="0" algn="ctr">
              <a:lnSpc>
                <a:spcPts val="2400"/>
              </a:lnSpc>
              <a:buNone/>
            </a:pPr>
            <a:r>
              <a:rPr lang="en-US" sz="1500" dirty="0">
                <a:solidFill>
                  <a:srgbClr val="EBECEF"/>
                </a:solidFill>
                <a:latin typeface="Inter" pitchFamily="34" charset="0"/>
                <a:ea typeface="Inter" pitchFamily="34" charset="-122"/>
                <a:cs typeface="Inter" pitchFamily="34" charset="-120"/>
              </a:rPr>
              <a:t>Average decrease in maintenance costs due to fewer moving parts and simplified systems</a:t>
            </a:r>
            <a:endParaRPr lang="en-US" sz="1500" dirty="0"/>
          </a:p>
        </p:txBody>
      </p:sp>
      <p:sp>
        <p:nvSpPr>
          <p:cNvPr id="15" name="Text 10"/>
          <p:cNvSpPr/>
          <p:nvPr/>
        </p:nvSpPr>
        <p:spPr>
          <a:xfrm>
            <a:off x="762119" y="6335554"/>
            <a:ext cx="12725400" cy="1219200"/>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Electric vehicles offer substantial operational and environmental advantages over conventional vehicles. The 72% operating cost reduction stems from lower energy costs, reduced maintenance needs, and various incentives. The emissions benefit varies significantly based on the local electricity generation mix, ranging from 95% reduction in cities with predominantly renewable electricity to 60% in coal-dependent regions. These benefits are driving rapid electrification, particularly in fleet applications where high utilization magnifies cost advantages.</a:t>
            </a:r>
            <a:endParaRPr lang="en-US" sz="1500" dirty="0"/>
          </a:p>
        </p:txBody>
      </p:sp>
      <p:pic>
        <p:nvPicPr>
          <p:cNvPr id="16" name="Image 3" descr="preencoded.png"/>
          <p:cNvPicPr>
            <a:picLocks noChangeAspect="1"/>
          </p:cNvPicPr>
          <p:nvPr/>
        </p:nvPicPr>
        <p:blipFill>
          <a:blip r:embed="rId6"/>
          <a:stretch>
            <a:fillRect/>
          </a:stretch>
        </p:blipFill>
        <p:spPr>
          <a:xfrm>
            <a:off x="13716000" y="228600"/>
            <a:ext cx="685800" cy="6786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533162" y="366593"/>
            <a:ext cx="4716066" cy="416481"/>
          </a:xfrm>
          <a:prstGeom prst="rect">
            <a:avLst/>
          </a:prstGeom>
          <a:noFill/>
          <a:ln/>
        </p:spPr>
        <p:txBody>
          <a:bodyPr wrap="none" lIns="0" tIns="0" rIns="0" bIns="0" rtlCol="0" anchor="t"/>
          <a:lstStyle/>
          <a:p>
            <a:pPr marL="0" indent="0" algn="l">
              <a:lnSpc>
                <a:spcPts val="3250"/>
              </a:lnSpc>
              <a:buNone/>
            </a:pPr>
            <a:r>
              <a:rPr lang="en-US" sz="2600" b="1" dirty="0">
                <a:solidFill>
                  <a:srgbClr val="FFFFFF"/>
                </a:solidFill>
                <a:latin typeface="Inter Bold" pitchFamily="34" charset="0"/>
                <a:ea typeface="Inter Bold" pitchFamily="34" charset="-122"/>
                <a:cs typeface="Inter Bold" pitchFamily="34" charset="-120"/>
              </a:rPr>
              <a:t>Urban Road Safety: Fatalities</a:t>
            </a:r>
            <a:endParaRPr lang="en-US" sz="2600" dirty="0"/>
          </a:p>
        </p:txBody>
      </p:sp>
      <p:pic>
        <p:nvPicPr>
          <p:cNvPr id="3" name="Image 0" descr="preencoded.png"/>
          <p:cNvPicPr>
            <a:picLocks noChangeAspect="1"/>
          </p:cNvPicPr>
          <p:nvPr/>
        </p:nvPicPr>
        <p:blipFill>
          <a:blip r:embed="rId3"/>
          <a:stretch>
            <a:fillRect/>
          </a:stretch>
        </p:blipFill>
        <p:spPr>
          <a:xfrm>
            <a:off x="533162" y="1049655"/>
            <a:ext cx="12954357" cy="7254359"/>
          </a:xfrm>
          <a:prstGeom prst="rect">
            <a:avLst/>
          </a:prstGeom>
        </p:spPr>
      </p:pic>
      <p:sp>
        <p:nvSpPr>
          <p:cNvPr id="4" name="Text 1"/>
          <p:cNvSpPr/>
          <p:nvPr/>
        </p:nvSpPr>
        <p:spPr>
          <a:xfrm>
            <a:off x="533162" y="8453914"/>
            <a:ext cx="12954357" cy="640080"/>
          </a:xfrm>
          <a:prstGeom prst="rect">
            <a:avLst/>
          </a:prstGeom>
          <a:noFill/>
          <a:ln/>
        </p:spPr>
        <p:txBody>
          <a:bodyPr wrap="square" lIns="0" tIns="0" rIns="0" bIns="0" rtlCol="0" anchor="t"/>
          <a:lstStyle/>
          <a:p>
            <a:pPr marL="0" indent="0" algn="l">
              <a:lnSpc>
                <a:spcPts val="1650"/>
              </a:lnSpc>
              <a:buNone/>
            </a:pPr>
            <a:r>
              <a:rPr lang="en-US" sz="1000" dirty="0">
                <a:solidFill>
                  <a:srgbClr val="EBECEF"/>
                </a:solidFill>
                <a:latin typeface="Inter" pitchFamily="34" charset="0"/>
                <a:ea typeface="Inter" pitchFamily="34" charset="-122"/>
                <a:cs typeface="Inter" pitchFamily="34" charset="-120"/>
              </a:rPr>
              <a:t>Road safety outcomes vary dramatically across global cities, with fatality rates ranging from 2.1 per 100,000 in the safest cities to over 25 in the most dangerous. European cities consistently demonstrate the best safety performance, with an average of 4.2 fatalities per 100,000 population—approximately half the rate of North American cities and one-fifth the rate of African cities. Urban design plays a crucial role, with cities implementing "Vision Zero" principles and traffic calming measures achieving 35-40% lower fatality rates than comparable cities without such approaches.</a:t>
            </a:r>
            <a:endParaRPr lang="en-US" sz="1000" dirty="0"/>
          </a:p>
        </p:txBody>
      </p:sp>
      <p:pic>
        <p:nvPicPr>
          <p:cNvPr id="5"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641515"/>
            <a:ext cx="662547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Road Safety: Injuries</a:t>
            </a:r>
            <a:endParaRPr lang="en-US" sz="3900" dirty="0"/>
          </a:p>
        </p:txBody>
      </p:sp>
      <p:sp>
        <p:nvSpPr>
          <p:cNvPr id="3" name="Text 1"/>
          <p:cNvSpPr/>
          <p:nvPr/>
        </p:nvSpPr>
        <p:spPr>
          <a:xfrm>
            <a:off x="793790" y="2737842"/>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Beyond fatalities, road injuries represent a significant public health burden in urban areas. Globally, the average city experiences 650 injuries per 100,000 population annually, though this figure varies widely by region and city design.</a:t>
            </a:r>
            <a:endParaRPr lang="en-US" sz="1550" dirty="0"/>
          </a:p>
        </p:txBody>
      </p:sp>
      <p:sp>
        <p:nvSpPr>
          <p:cNvPr id="4" name="Text 2"/>
          <p:cNvSpPr/>
          <p:nvPr/>
        </p:nvSpPr>
        <p:spPr>
          <a:xfrm>
            <a:off x="793790" y="4186595"/>
            <a:ext cx="6104811"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cities average 820 injuries per 100,000 residents, while European cities report 410. This disparity reflects differences in vehicle speeds, infrastructure design, enforcement practices, and vulnerable road user protections. Cities with comprehensive bicycle infrastructure report 42% fewer cyclist injuries, while those with complete sidewalk networks show 35% fewer pedestrian injuries.</a:t>
            </a:r>
            <a:endParaRPr lang="en-US" sz="1550" dirty="0"/>
          </a:p>
        </p:txBody>
      </p:sp>
      <p:pic>
        <p:nvPicPr>
          <p:cNvPr id="5" name="Image 0" descr="preencoded.png"/>
          <p:cNvPicPr>
            <a:picLocks noChangeAspect="1"/>
          </p:cNvPicPr>
          <p:nvPr/>
        </p:nvPicPr>
        <p:blipFill>
          <a:blip r:embed="rId3"/>
          <a:stretch>
            <a:fillRect/>
          </a:stretch>
        </p:blipFill>
        <p:spPr>
          <a:xfrm>
            <a:off x="7390328" y="2782491"/>
            <a:ext cx="6104811" cy="2640687"/>
          </a:xfrm>
          <a:prstGeom prst="rect">
            <a:avLst/>
          </a:prstGeom>
        </p:spPr>
      </p:pic>
      <p:sp>
        <p:nvSpPr>
          <p:cNvPr id="6" name="Shape 3"/>
          <p:cNvSpPr/>
          <p:nvPr/>
        </p:nvSpPr>
        <p:spPr>
          <a:xfrm>
            <a:off x="7390328" y="5453658"/>
            <a:ext cx="198358" cy="198358"/>
          </a:xfrm>
          <a:prstGeom prst="roundRect">
            <a:avLst>
              <a:gd name="adj" fmla="val 9220"/>
            </a:avLst>
          </a:prstGeom>
          <a:solidFill>
            <a:srgbClr val="222949"/>
          </a:solidFill>
          <a:ln/>
        </p:spPr>
        <p:txBody>
          <a:bodyPr/>
          <a:lstStyle/>
          <a:p>
            <a:endParaRPr lang="en-US"/>
          </a:p>
        </p:txBody>
      </p:sp>
      <p:sp>
        <p:nvSpPr>
          <p:cNvPr id="7" name="Text 4"/>
          <p:cNvSpPr/>
          <p:nvPr/>
        </p:nvSpPr>
        <p:spPr>
          <a:xfrm>
            <a:off x="7649647" y="5453658"/>
            <a:ext cx="1674019" cy="396716"/>
          </a:xfrm>
          <a:prstGeom prst="rect">
            <a:avLst/>
          </a:prstGeom>
          <a:noFill/>
          <a:ln/>
        </p:spPr>
        <p:txBody>
          <a:bodyPr wrap="squar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Vehicle Occupants</a:t>
            </a:r>
            <a:endParaRPr lang="en-US" sz="1550" dirty="0"/>
          </a:p>
        </p:txBody>
      </p:sp>
      <p:sp>
        <p:nvSpPr>
          <p:cNvPr id="8" name="Shape 5"/>
          <p:cNvSpPr/>
          <p:nvPr/>
        </p:nvSpPr>
        <p:spPr>
          <a:xfrm>
            <a:off x="9476065" y="5453658"/>
            <a:ext cx="198358" cy="198358"/>
          </a:xfrm>
          <a:prstGeom prst="roundRect">
            <a:avLst>
              <a:gd name="adj" fmla="val 9220"/>
            </a:avLst>
          </a:prstGeom>
          <a:solidFill>
            <a:srgbClr val="404E8A"/>
          </a:solidFill>
          <a:ln/>
        </p:spPr>
        <p:txBody>
          <a:bodyPr/>
          <a:lstStyle/>
          <a:p>
            <a:endParaRPr lang="en-US"/>
          </a:p>
        </p:txBody>
      </p:sp>
      <p:sp>
        <p:nvSpPr>
          <p:cNvPr id="9" name="Text 6"/>
          <p:cNvSpPr/>
          <p:nvPr/>
        </p:nvSpPr>
        <p:spPr>
          <a:xfrm>
            <a:off x="9735383" y="5453658"/>
            <a:ext cx="1105972"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Pedestrians</a:t>
            </a:r>
            <a:endParaRPr lang="en-US" sz="1550" dirty="0"/>
          </a:p>
        </p:txBody>
      </p:sp>
      <p:sp>
        <p:nvSpPr>
          <p:cNvPr id="10" name="Shape 7"/>
          <p:cNvSpPr/>
          <p:nvPr/>
        </p:nvSpPr>
        <p:spPr>
          <a:xfrm>
            <a:off x="11561802" y="5453658"/>
            <a:ext cx="198358" cy="198358"/>
          </a:xfrm>
          <a:prstGeom prst="roundRect">
            <a:avLst>
              <a:gd name="adj" fmla="val 9220"/>
            </a:avLst>
          </a:prstGeom>
          <a:solidFill>
            <a:srgbClr val="6C7CBB"/>
          </a:solidFill>
          <a:ln/>
        </p:spPr>
        <p:txBody>
          <a:bodyPr/>
          <a:lstStyle/>
          <a:p>
            <a:endParaRPr lang="en-US"/>
          </a:p>
        </p:txBody>
      </p:sp>
      <p:sp>
        <p:nvSpPr>
          <p:cNvPr id="11" name="Text 8"/>
          <p:cNvSpPr/>
          <p:nvPr/>
        </p:nvSpPr>
        <p:spPr>
          <a:xfrm>
            <a:off x="11821120" y="5453658"/>
            <a:ext cx="734258"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Cyclists</a:t>
            </a:r>
            <a:endParaRPr lang="en-US" sz="1550" dirty="0"/>
          </a:p>
        </p:txBody>
      </p:sp>
      <p:sp>
        <p:nvSpPr>
          <p:cNvPr id="12" name="Shape 9"/>
          <p:cNvSpPr/>
          <p:nvPr/>
        </p:nvSpPr>
        <p:spPr>
          <a:xfrm>
            <a:off x="7390328" y="6002774"/>
            <a:ext cx="198358" cy="198358"/>
          </a:xfrm>
          <a:prstGeom prst="roundRect">
            <a:avLst>
              <a:gd name="adj" fmla="val 9220"/>
            </a:avLst>
          </a:prstGeom>
          <a:solidFill>
            <a:srgbClr val="ADB6D9"/>
          </a:solidFill>
          <a:ln/>
        </p:spPr>
        <p:txBody>
          <a:bodyPr/>
          <a:lstStyle/>
          <a:p>
            <a:endParaRPr lang="en-US"/>
          </a:p>
        </p:txBody>
      </p:sp>
      <p:sp>
        <p:nvSpPr>
          <p:cNvPr id="13" name="Text 10"/>
          <p:cNvSpPr/>
          <p:nvPr/>
        </p:nvSpPr>
        <p:spPr>
          <a:xfrm>
            <a:off x="7649647" y="6002774"/>
            <a:ext cx="1250275"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Motorcyclists</a:t>
            </a:r>
            <a:endParaRPr lang="en-US" sz="1550" dirty="0"/>
          </a:p>
        </p:txBody>
      </p:sp>
      <p:pic>
        <p:nvPicPr>
          <p:cNvPr id="14"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667589"/>
            <a:ext cx="8585954"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Time Value in Urban Transportation</a:t>
            </a:r>
            <a:endParaRPr lang="en-US" sz="3900" dirty="0"/>
          </a:p>
        </p:txBody>
      </p:sp>
      <p:sp>
        <p:nvSpPr>
          <p:cNvPr id="3" name="Text 1"/>
          <p:cNvSpPr/>
          <p:nvPr/>
        </p:nvSpPr>
        <p:spPr>
          <a:xfrm>
            <a:off x="793790"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$18.45</a:t>
            </a:r>
            <a:endParaRPr lang="en-US" sz="5150" dirty="0"/>
          </a:p>
        </p:txBody>
      </p:sp>
      <p:sp>
        <p:nvSpPr>
          <p:cNvPr id="4" name="Text 2"/>
          <p:cNvSpPr/>
          <p:nvPr/>
        </p:nvSpPr>
        <p:spPr>
          <a:xfrm>
            <a:off x="1464707" y="3686651"/>
            <a:ext cx="2724031"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Average Value of Time</a:t>
            </a:r>
            <a:endParaRPr lang="en-US" sz="1950" dirty="0"/>
          </a:p>
        </p:txBody>
      </p:sp>
      <p:sp>
        <p:nvSpPr>
          <p:cNvPr id="5" name="Text 3"/>
          <p:cNvSpPr/>
          <p:nvPr/>
        </p:nvSpPr>
        <p:spPr>
          <a:xfrm>
            <a:off x="793790"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Per hour across global cities, representing the economic value of travel time savings</a:t>
            </a:r>
            <a:endParaRPr lang="en-US" sz="1550" dirty="0"/>
          </a:p>
        </p:txBody>
      </p:sp>
      <p:sp>
        <p:nvSpPr>
          <p:cNvPr id="6" name="Text 4"/>
          <p:cNvSpPr/>
          <p:nvPr/>
        </p:nvSpPr>
        <p:spPr>
          <a:xfrm>
            <a:off x="5107662"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78</a:t>
            </a:r>
            <a:endParaRPr lang="en-US" sz="5150" dirty="0"/>
          </a:p>
        </p:txBody>
      </p:sp>
      <p:sp>
        <p:nvSpPr>
          <p:cNvPr id="7" name="Text 5"/>
          <p:cNvSpPr/>
          <p:nvPr/>
        </p:nvSpPr>
        <p:spPr>
          <a:xfrm>
            <a:off x="5900142" y="3686651"/>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Daily Travel Minutes</a:t>
            </a:r>
            <a:endParaRPr lang="en-US" sz="1950" dirty="0"/>
          </a:p>
        </p:txBody>
      </p:sp>
      <p:sp>
        <p:nvSpPr>
          <p:cNvPr id="8" name="Text 6"/>
          <p:cNvSpPr/>
          <p:nvPr/>
        </p:nvSpPr>
        <p:spPr>
          <a:xfrm>
            <a:off x="5107662"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time spent traveling per person per day across all modes</a:t>
            </a:r>
            <a:endParaRPr lang="en-US" sz="1550" dirty="0"/>
          </a:p>
        </p:txBody>
      </p:sp>
      <p:sp>
        <p:nvSpPr>
          <p:cNvPr id="9" name="Text 7"/>
          <p:cNvSpPr/>
          <p:nvPr/>
        </p:nvSpPr>
        <p:spPr>
          <a:xfrm>
            <a:off x="9421535" y="2783681"/>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$4.3T</a:t>
            </a:r>
            <a:endParaRPr lang="en-US" sz="5150" dirty="0"/>
          </a:p>
        </p:txBody>
      </p:sp>
      <p:sp>
        <p:nvSpPr>
          <p:cNvPr id="10" name="Text 8"/>
          <p:cNvSpPr/>
          <p:nvPr/>
        </p:nvSpPr>
        <p:spPr>
          <a:xfrm>
            <a:off x="10214015" y="3686651"/>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Annual Time Value</a:t>
            </a:r>
            <a:endParaRPr lang="en-US" sz="1950" dirty="0"/>
          </a:p>
        </p:txBody>
      </p:sp>
      <p:sp>
        <p:nvSpPr>
          <p:cNvPr id="11" name="Text 9"/>
          <p:cNvSpPr/>
          <p:nvPr/>
        </p:nvSpPr>
        <p:spPr>
          <a:xfrm>
            <a:off x="9421535" y="4115872"/>
            <a:ext cx="4065865" cy="63507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Total economic value of time spent traveling in the 1,000 largest cities</a:t>
            </a:r>
            <a:endParaRPr lang="en-US" sz="1550" dirty="0"/>
          </a:p>
        </p:txBody>
      </p:sp>
      <p:sp>
        <p:nvSpPr>
          <p:cNvPr id="12" name="Text 10"/>
          <p:cNvSpPr/>
          <p:nvPr/>
        </p:nvSpPr>
        <p:spPr>
          <a:xfrm>
            <a:off x="793790" y="4974193"/>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economic value of time in transportation represents a critical but often overlooked component of mobility system costs. This value varies significantly by region, with high-income cities averaging $28-35 per hour compared to $8-12 in middle-income cities. The average urban resident spends 78 minutes traveling daily, with megacity residents averaging 94 minutes. This time represents a substantial economic cost that transportation investments aim to reduce. Time value considerations are increasingly incorporated into project evaluation frameworks to capture these benefits.</a:t>
            </a:r>
            <a:endParaRPr lang="en-US" sz="1550" dirty="0"/>
          </a:p>
        </p:txBody>
      </p:sp>
      <p:pic>
        <p:nvPicPr>
          <p:cNvPr id="13"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641515"/>
            <a:ext cx="603599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Data Management</a:t>
            </a:r>
            <a:endParaRPr lang="en-US" sz="3900" dirty="0"/>
          </a:p>
        </p:txBody>
      </p:sp>
      <p:sp>
        <p:nvSpPr>
          <p:cNvPr id="3" name="Text 1"/>
          <p:cNvSpPr/>
          <p:nvPr/>
        </p:nvSpPr>
        <p:spPr>
          <a:xfrm>
            <a:off x="793790" y="2881670"/>
            <a:ext cx="2928342"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$0.035</a:t>
            </a:r>
            <a:endParaRPr lang="en-US" sz="5150" dirty="0"/>
          </a:p>
        </p:txBody>
      </p:sp>
      <p:sp>
        <p:nvSpPr>
          <p:cNvPr id="4" name="Text 2"/>
          <p:cNvSpPr/>
          <p:nvPr/>
        </p:nvSpPr>
        <p:spPr>
          <a:xfrm>
            <a:off x="838438" y="3784640"/>
            <a:ext cx="283904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Data Management Cost</a:t>
            </a:r>
            <a:endParaRPr lang="en-US" sz="1950" dirty="0"/>
          </a:p>
        </p:txBody>
      </p:sp>
      <p:sp>
        <p:nvSpPr>
          <p:cNvPr id="5" name="Text 3"/>
          <p:cNvSpPr/>
          <p:nvPr/>
        </p:nvSpPr>
        <p:spPr>
          <a:xfrm>
            <a:off x="793790" y="4293156"/>
            <a:ext cx="2928342"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cost in USD per gigabyte of urban operational data</a:t>
            </a:r>
            <a:endParaRPr lang="en-US" sz="1550" dirty="0"/>
          </a:p>
        </p:txBody>
      </p:sp>
      <p:sp>
        <p:nvSpPr>
          <p:cNvPr id="6" name="Text 4"/>
          <p:cNvSpPr/>
          <p:nvPr/>
        </p:nvSpPr>
        <p:spPr>
          <a:xfrm>
            <a:off x="3970139" y="2881670"/>
            <a:ext cx="2928461"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48.5</a:t>
            </a:r>
            <a:endParaRPr lang="en-US" sz="5150" dirty="0"/>
          </a:p>
        </p:txBody>
      </p:sp>
      <p:sp>
        <p:nvSpPr>
          <p:cNvPr id="7" name="Text 5"/>
          <p:cNvSpPr/>
          <p:nvPr/>
        </p:nvSpPr>
        <p:spPr>
          <a:xfrm>
            <a:off x="4193857" y="3784640"/>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Daily Data Volume</a:t>
            </a:r>
            <a:endParaRPr lang="en-US" sz="1950" dirty="0"/>
          </a:p>
        </p:txBody>
      </p:sp>
      <p:sp>
        <p:nvSpPr>
          <p:cNvPr id="8" name="Text 6"/>
          <p:cNvSpPr/>
          <p:nvPr/>
        </p:nvSpPr>
        <p:spPr>
          <a:xfrm>
            <a:off x="3970139" y="4293156"/>
            <a:ext cx="2928461"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terabytes generated daily in megacities from transportation systems</a:t>
            </a:r>
            <a:endParaRPr lang="en-US" sz="1550" dirty="0"/>
          </a:p>
        </p:txBody>
      </p:sp>
      <p:sp>
        <p:nvSpPr>
          <p:cNvPr id="9" name="Text 7"/>
          <p:cNvSpPr/>
          <p:nvPr/>
        </p:nvSpPr>
        <p:spPr>
          <a:xfrm>
            <a:off x="7390328" y="273784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Modern urban transportation systems generate massive data volumes from traffic sensors, transit systems, payment platforms, and connected infrastructure. The average megacity produces 48.5 terabytes of transportation-related data daily, with management costs averaging $0.035 per gigabyte.</a:t>
            </a:r>
            <a:endParaRPr lang="en-US" sz="1550" dirty="0"/>
          </a:p>
        </p:txBody>
      </p:sp>
      <p:sp>
        <p:nvSpPr>
          <p:cNvPr id="10" name="Text 8"/>
          <p:cNvSpPr/>
          <p:nvPr/>
        </p:nvSpPr>
        <p:spPr>
          <a:xfrm>
            <a:off x="7390328" y="4504134"/>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This represents a significant operational expense but also creates opportunities for optimization and service improvement. Cities with integrated data management systems report 12-18% efficiency improvements in transportation operations. Data volumes are growing at approximately 32% annually as more systems become connected.</a:t>
            </a:r>
            <a:endParaRPr lang="en-US" sz="1550" dirty="0"/>
          </a:p>
        </p:txBody>
      </p:sp>
      <p:pic>
        <p:nvPicPr>
          <p:cNvPr id="11"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695087"/>
            <a:ext cx="997172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Regional Comparison: Megacities (Part 1)</a:t>
            </a:r>
            <a:endParaRPr lang="en-US" sz="3900" dirty="0"/>
          </a:p>
        </p:txBody>
      </p:sp>
      <p:sp>
        <p:nvSpPr>
          <p:cNvPr id="3" name="Shape 1"/>
          <p:cNvSpPr/>
          <p:nvPr/>
        </p:nvSpPr>
        <p:spPr>
          <a:xfrm>
            <a:off x="793790" y="1712000"/>
            <a:ext cx="12693729" cy="4011573"/>
          </a:xfrm>
          <a:prstGeom prst="roundRect">
            <a:avLst>
              <a:gd name="adj" fmla="val 228"/>
            </a:avLst>
          </a:prstGeom>
          <a:noFill/>
          <a:ln w="7620">
            <a:solidFill>
              <a:srgbClr val="FFFFFF">
                <a:alpha val="24000"/>
              </a:srgbClr>
            </a:solidFill>
            <a:prstDash val="solid"/>
          </a:ln>
        </p:spPr>
        <p:txBody>
          <a:bodyPr/>
          <a:lstStyle/>
          <a:p>
            <a:endParaRPr lang="en-US"/>
          </a:p>
        </p:txBody>
      </p:sp>
      <p:sp>
        <p:nvSpPr>
          <p:cNvPr id="4" name="Shape 2"/>
          <p:cNvSpPr/>
          <p:nvPr/>
        </p:nvSpPr>
        <p:spPr>
          <a:xfrm>
            <a:off x="801410" y="1719620"/>
            <a:ext cx="12678489" cy="570905"/>
          </a:xfrm>
          <a:prstGeom prst="rect">
            <a:avLst/>
          </a:prstGeom>
          <a:solidFill>
            <a:srgbClr val="FFFFFF">
              <a:alpha val="4000"/>
            </a:srgbClr>
          </a:solidFill>
          <a:ln/>
        </p:spPr>
        <p:txBody>
          <a:bodyPr/>
          <a:lstStyle/>
          <a:p>
            <a:endParaRPr lang="en-US"/>
          </a:p>
        </p:txBody>
      </p:sp>
      <p:sp>
        <p:nvSpPr>
          <p:cNvPr id="5" name="Text 3"/>
          <p:cNvSpPr/>
          <p:nvPr/>
        </p:nvSpPr>
        <p:spPr>
          <a:xfrm>
            <a:off x="1000006"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Parameter</a:t>
            </a:r>
            <a:endParaRPr lang="en-US" sz="1550" dirty="0"/>
          </a:p>
        </p:txBody>
      </p:sp>
      <p:sp>
        <p:nvSpPr>
          <p:cNvPr id="6" name="Text 4"/>
          <p:cNvSpPr/>
          <p:nvPr/>
        </p:nvSpPr>
        <p:spPr>
          <a:xfrm>
            <a:off x="4173379"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Megacities</a:t>
            </a:r>
            <a:endParaRPr lang="en-US" sz="1550" dirty="0"/>
          </a:p>
        </p:txBody>
      </p:sp>
      <p:sp>
        <p:nvSpPr>
          <p:cNvPr id="7" name="Text 5"/>
          <p:cNvSpPr/>
          <p:nvPr/>
        </p:nvSpPr>
        <p:spPr>
          <a:xfrm>
            <a:off x="7342942"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Megacities</a:t>
            </a:r>
            <a:endParaRPr lang="en-US" sz="1550" dirty="0"/>
          </a:p>
        </p:txBody>
      </p:sp>
      <p:sp>
        <p:nvSpPr>
          <p:cNvPr id="8" name="Text 6"/>
          <p:cNvSpPr/>
          <p:nvPr/>
        </p:nvSpPr>
        <p:spPr>
          <a:xfrm>
            <a:off x="10512504"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East Asian Megacities</a:t>
            </a:r>
            <a:endParaRPr lang="en-US" sz="1550" dirty="0"/>
          </a:p>
        </p:txBody>
      </p:sp>
      <p:sp>
        <p:nvSpPr>
          <p:cNvPr id="9" name="Shape 7"/>
          <p:cNvSpPr/>
          <p:nvPr/>
        </p:nvSpPr>
        <p:spPr>
          <a:xfrm>
            <a:off x="801410" y="2290524"/>
            <a:ext cx="12678489" cy="570905"/>
          </a:xfrm>
          <a:prstGeom prst="rect">
            <a:avLst/>
          </a:prstGeom>
          <a:solidFill>
            <a:srgbClr val="000000">
              <a:alpha val="4000"/>
            </a:srgbClr>
          </a:solidFill>
          <a:ln/>
        </p:spPr>
        <p:txBody>
          <a:bodyPr/>
          <a:lstStyle/>
          <a:p>
            <a:endParaRPr lang="en-US"/>
          </a:p>
        </p:txBody>
      </p:sp>
      <p:sp>
        <p:nvSpPr>
          <p:cNvPr id="10" name="Text 8"/>
          <p:cNvSpPr/>
          <p:nvPr/>
        </p:nvSpPr>
        <p:spPr>
          <a:xfrm>
            <a:off x="1000006"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Freeway Miles</a:t>
            </a:r>
            <a:endParaRPr lang="en-US" sz="1550" dirty="0"/>
          </a:p>
        </p:txBody>
      </p:sp>
      <p:sp>
        <p:nvSpPr>
          <p:cNvPr id="11" name="Text 9"/>
          <p:cNvSpPr/>
          <p:nvPr/>
        </p:nvSpPr>
        <p:spPr>
          <a:xfrm>
            <a:off x="4173379"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32,450</a:t>
            </a:r>
            <a:endParaRPr lang="en-US" sz="1550" dirty="0"/>
          </a:p>
        </p:txBody>
      </p:sp>
      <p:sp>
        <p:nvSpPr>
          <p:cNvPr id="12" name="Text 10"/>
          <p:cNvSpPr/>
          <p:nvPr/>
        </p:nvSpPr>
        <p:spPr>
          <a:xfrm>
            <a:off x="7342942"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21,850</a:t>
            </a:r>
            <a:endParaRPr lang="en-US" sz="1550" dirty="0"/>
          </a:p>
        </p:txBody>
      </p:sp>
      <p:sp>
        <p:nvSpPr>
          <p:cNvPr id="13" name="Text 11"/>
          <p:cNvSpPr/>
          <p:nvPr/>
        </p:nvSpPr>
        <p:spPr>
          <a:xfrm>
            <a:off x="10512504"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28,750</a:t>
            </a:r>
            <a:endParaRPr lang="en-US" sz="1550" dirty="0"/>
          </a:p>
        </p:txBody>
      </p:sp>
      <p:sp>
        <p:nvSpPr>
          <p:cNvPr id="14" name="Shape 12"/>
          <p:cNvSpPr/>
          <p:nvPr/>
        </p:nvSpPr>
        <p:spPr>
          <a:xfrm>
            <a:off x="801410" y="2861429"/>
            <a:ext cx="12678489" cy="570905"/>
          </a:xfrm>
          <a:prstGeom prst="rect">
            <a:avLst/>
          </a:prstGeom>
          <a:solidFill>
            <a:srgbClr val="FFFFFF">
              <a:alpha val="4000"/>
            </a:srgbClr>
          </a:solidFill>
          <a:ln/>
        </p:spPr>
        <p:txBody>
          <a:bodyPr/>
          <a:lstStyle/>
          <a:p>
            <a:endParaRPr lang="en-US"/>
          </a:p>
        </p:txBody>
      </p:sp>
      <p:sp>
        <p:nvSpPr>
          <p:cNvPr id="15" name="Text 13"/>
          <p:cNvSpPr/>
          <p:nvPr/>
        </p:nvSpPr>
        <p:spPr>
          <a:xfrm>
            <a:off x="1000006"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Arterial Miles</a:t>
            </a:r>
            <a:endParaRPr lang="en-US" sz="1550" dirty="0"/>
          </a:p>
        </p:txBody>
      </p:sp>
      <p:sp>
        <p:nvSpPr>
          <p:cNvPr id="16" name="Text 14"/>
          <p:cNvSpPr/>
          <p:nvPr/>
        </p:nvSpPr>
        <p:spPr>
          <a:xfrm>
            <a:off x="4173379"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48,650</a:t>
            </a:r>
            <a:endParaRPr lang="en-US" sz="1550" dirty="0"/>
          </a:p>
        </p:txBody>
      </p:sp>
      <p:sp>
        <p:nvSpPr>
          <p:cNvPr id="17" name="Text 15"/>
          <p:cNvSpPr/>
          <p:nvPr/>
        </p:nvSpPr>
        <p:spPr>
          <a:xfrm>
            <a:off x="7342942"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36,420</a:t>
            </a:r>
            <a:endParaRPr lang="en-US" sz="1550" dirty="0"/>
          </a:p>
        </p:txBody>
      </p:sp>
      <p:sp>
        <p:nvSpPr>
          <p:cNvPr id="18" name="Text 16"/>
          <p:cNvSpPr/>
          <p:nvPr/>
        </p:nvSpPr>
        <p:spPr>
          <a:xfrm>
            <a:off x="10512504"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43,280</a:t>
            </a:r>
            <a:endParaRPr lang="en-US" sz="1550" dirty="0"/>
          </a:p>
        </p:txBody>
      </p:sp>
      <p:sp>
        <p:nvSpPr>
          <p:cNvPr id="19" name="Shape 17"/>
          <p:cNvSpPr/>
          <p:nvPr/>
        </p:nvSpPr>
        <p:spPr>
          <a:xfrm>
            <a:off x="801410" y="3432334"/>
            <a:ext cx="12678489" cy="570905"/>
          </a:xfrm>
          <a:prstGeom prst="rect">
            <a:avLst/>
          </a:prstGeom>
          <a:solidFill>
            <a:srgbClr val="000000">
              <a:alpha val="4000"/>
            </a:srgbClr>
          </a:solidFill>
          <a:ln/>
        </p:spPr>
        <p:txBody>
          <a:bodyPr/>
          <a:lstStyle/>
          <a:p>
            <a:endParaRPr lang="en-US"/>
          </a:p>
        </p:txBody>
      </p:sp>
      <p:sp>
        <p:nvSpPr>
          <p:cNvPr id="20" name="Text 18"/>
          <p:cNvSpPr/>
          <p:nvPr/>
        </p:nvSpPr>
        <p:spPr>
          <a:xfrm>
            <a:off x="1000006"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Surface Street Miles</a:t>
            </a:r>
            <a:endParaRPr lang="en-US" sz="1550" dirty="0"/>
          </a:p>
        </p:txBody>
      </p:sp>
      <p:sp>
        <p:nvSpPr>
          <p:cNvPr id="21" name="Text 19"/>
          <p:cNvSpPr/>
          <p:nvPr/>
        </p:nvSpPr>
        <p:spPr>
          <a:xfrm>
            <a:off x="4173379"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154,200</a:t>
            </a:r>
            <a:endParaRPr lang="en-US" sz="1550" dirty="0"/>
          </a:p>
        </p:txBody>
      </p:sp>
      <p:sp>
        <p:nvSpPr>
          <p:cNvPr id="22" name="Text 20"/>
          <p:cNvSpPr/>
          <p:nvPr/>
        </p:nvSpPr>
        <p:spPr>
          <a:xfrm>
            <a:off x="7342942"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128,650</a:t>
            </a:r>
            <a:endParaRPr lang="en-US" sz="1550" dirty="0"/>
          </a:p>
        </p:txBody>
      </p:sp>
      <p:sp>
        <p:nvSpPr>
          <p:cNvPr id="23" name="Text 21"/>
          <p:cNvSpPr/>
          <p:nvPr/>
        </p:nvSpPr>
        <p:spPr>
          <a:xfrm>
            <a:off x="10512504"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102,450</a:t>
            </a:r>
            <a:endParaRPr lang="en-US" sz="1550" dirty="0"/>
          </a:p>
        </p:txBody>
      </p:sp>
      <p:sp>
        <p:nvSpPr>
          <p:cNvPr id="24" name="Shape 22"/>
          <p:cNvSpPr/>
          <p:nvPr/>
        </p:nvSpPr>
        <p:spPr>
          <a:xfrm>
            <a:off x="801410" y="4003238"/>
            <a:ext cx="12678489" cy="570905"/>
          </a:xfrm>
          <a:prstGeom prst="rect">
            <a:avLst/>
          </a:prstGeom>
          <a:solidFill>
            <a:srgbClr val="FFFFFF">
              <a:alpha val="4000"/>
            </a:srgbClr>
          </a:solidFill>
          <a:ln/>
        </p:spPr>
        <p:txBody>
          <a:bodyPr/>
          <a:lstStyle/>
          <a:p>
            <a:endParaRPr lang="en-US"/>
          </a:p>
        </p:txBody>
      </p:sp>
      <p:sp>
        <p:nvSpPr>
          <p:cNvPr id="25" name="Text 23"/>
          <p:cNvSpPr/>
          <p:nvPr/>
        </p:nvSpPr>
        <p:spPr>
          <a:xfrm>
            <a:off x="1000006"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Bus Route Miles</a:t>
            </a:r>
            <a:endParaRPr lang="en-US" sz="1550" dirty="0"/>
          </a:p>
        </p:txBody>
      </p:sp>
      <p:sp>
        <p:nvSpPr>
          <p:cNvPr id="26" name="Text 24"/>
          <p:cNvSpPr/>
          <p:nvPr/>
        </p:nvSpPr>
        <p:spPr>
          <a:xfrm>
            <a:off x="4173379"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12,850</a:t>
            </a:r>
            <a:endParaRPr lang="en-US" sz="1550" dirty="0"/>
          </a:p>
        </p:txBody>
      </p:sp>
      <p:sp>
        <p:nvSpPr>
          <p:cNvPr id="27" name="Text 25"/>
          <p:cNvSpPr/>
          <p:nvPr/>
        </p:nvSpPr>
        <p:spPr>
          <a:xfrm>
            <a:off x="7342942"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16,450</a:t>
            </a:r>
            <a:endParaRPr lang="en-US" sz="1550" dirty="0"/>
          </a:p>
        </p:txBody>
      </p:sp>
      <p:sp>
        <p:nvSpPr>
          <p:cNvPr id="28" name="Text 26"/>
          <p:cNvSpPr/>
          <p:nvPr/>
        </p:nvSpPr>
        <p:spPr>
          <a:xfrm>
            <a:off x="10512504"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15,820</a:t>
            </a:r>
            <a:endParaRPr lang="en-US" sz="1550" dirty="0"/>
          </a:p>
        </p:txBody>
      </p:sp>
      <p:sp>
        <p:nvSpPr>
          <p:cNvPr id="29" name="Shape 27"/>
          <p:cNvSpPr/>
          <p:nvPr/>
        </p:nvSpPr>
        <p:spPr>
          <a:xfrm>
            <a:off x="801410" y="4574143"/>
            <a:ext cx="12678489" cy="570905"/>
          </a:xfrm>
          <a:prstGeom prst="rect">
            <a:avLst/>
          </a:prstGeom>
          <a:solidFill>
            <a:srgbClr val="000000">
              <a:alpha val="4000"/>
            </a:srgbClr>
          </a:solidFill>
          <a:ln/>
        </p:spPr>
        <p:txBody>
          <a:bodyPr/>
          <a:lstStyle/>
          <a:p>
            <a:endParaRPr lang="en-US"/>
          </a:p>
        </p:txBody>
      </p:sp>
      <p:sp>
        <p:nvSpPr>
          <p:cNvPr id="30" name="Text 28"/>
          <p:cNvSpPr/>
          <p:nvPr/>
        </p:nvSpPr>
        <p:spPr>
          <a:xfrm>
            <a:off x="1000006"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Addressable Population</a:t>
            </a:r>
            <a:endParaRPr lang="en-US" sz="1550" dirty="0"/>
          </a:p>
        </p:txBody>
      </p:sp>
      <p:sp>
        <p:nvSpPr>
          <p:cNvPr id="31" name="Text 29"/>
          <p:cNvSpPr/>
          <p:nvPr/>
        </p:nvSpPr>
        <p:spPr>
          <a:xfrm>
            <a:off x="4173379"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14.8M</a:t>
            </a:r>
            <a:endParaRPr lang="en-US" sz="1550" dirty="0"/>
          </a:p>
        </p:txBody>
      </p:sp>
      <p:sp>
        <p:nvSpPr>
          <p:cNvPr id="32" name="Text 30"/>
          <p:cNvSpPr/>
          <p:nvPr/>
        </p:nvSpPr>
        <p:spPr>
          <a:xfrm>
            <a:off x="7342942"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12.6M</a:t>
            </a:r>
            <a:endParaRPr lang="en-US" sz="1550" dirty="0"/>
          </a:p>
        </p:txBody>
      </p:sp>
      <p:sp>
        <p:nvSpPr>
          <p:cNvPr id="33" name="Text 31"/>
          <p:cNvSpPr/>
          <p:nvPr/>
        </p:nvSpPr>
        <p:spPr>
          <a:xfrm>
            <a:off x="10512504"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17.2M</a:t>
            </a:r>
            <a:endParaRPr lang="en-US" sz="1550" dirty="0"/>
          </a:p>
        </p:txBody>
      </p:sp>
      <p:sp>
        <p:nvSpPr>
          <p:cNvPr id="34" name="Shape 32"/>
          <p:cNvSpPr/>
          <p:nvPr/>
        </p:nvSpPr>
        <p:spPr>
          <a:xfrm>
            <a:off x="801410" y="5145048"/>
            <a:ext cx="12678489" cy="570905"/>
          </a:xfrm>
          <a:prstGeom prst="rect">
            <a:avLst/>
          </a:prstGeom>
          <a:solidFill>
            <a:srgbClr val="FFFFFF">
              <a:alpha val="4000"/>
            </a:srgbClr>
          </a:solidFill>
          <a:ln/>
        </p:spPr>
        <p:txBody>
          <a:bodyPr/>
          <a:lstStyle/>
          <a:p>
            <a:endParaRPr lang="en-US"/>
          </a:p>
        </p:txBody>
      </p:sp>
      <p:sp>
        <p:nvSpPr>
          <p:cNvPr id="35" name="Text 33"/>
          <p:cNvSpPr/>
          <p:nvPr/>
        </p:nvSpPr>
        <p:spPr>
          <a:xfrm>
            <a:off x="1000006"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Number of Buses</a:t>
            </a:r>
            <a:endParaRPr lang="en-US" sz="1550" dirty="0"/>
          </a:p>
        </p:txBody>
      </p:sp>
      <p:sp>
        <p:nvSpPr>
          <p:cNvPr id="36" name="Text 34"/>
          <p:cNvSpPr/>
          <p:nvPr/>
        </p:nvSpPr>
        <p:spPr>
          <a:xfrm>
            <a:off x="4173379"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2,450</a:t>
            </a:r>
            <a:endParaRPr lang="en-US" sz="1550" dirty="0"/>
          </a:p>
        </p:txBody>
      </p:sp>
      <p:sp>
        <p:nvSpPr>
          <p:cNvPr id="37" name="Text 35"/>
          <p:cNvSpPr/>
          <p:nvPr/>
        </p:nvSpPr>
        <p:spPr>
          <a:xfrm>
            <a:off x="7342942"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3,240</a:t>
            </a:r>
            <a:endParaRPr lang="en-US" sz="1550" dirty="0"/>
          </a:p>
        </p:txBody>
      </p:sp>
      <p:sp>
        <p:nvSpPr>
          <p:cNvPr id="38" name="Text 36"/>
          <p:cNvSpPr/>
          <p:nvPr/>
        </p:nvSpPr>
        <p:spPr>
          <a:xfrm>
            <a:off x="10512504"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4,650</a:t>
            </a:r>
            <a:endParaRPr lang="en-US" sz="1550" dirty="0"/>
          </a:p>
        </p:txBody>
      </p:sp>
      <p:sp>
        <p:nvSpPr>
          <p:cNvPr id="39" name="Text 37"/>
          <p:cNvSpPr/>
          <p:nvPr/>
        </p:nvSpPr>
        <p:spPr>
          <a:xfrm>
            <a:off x="793790" y="5946815"/>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This comparison of infrastructure parameters across megacities in different regions reveals distinct patterns in urban development and transportation priorities. North American megacities feature significantly more extensive road networks, particularly surface streets, reflecting their more sprawling development patterns. European megacities, despite smaller populations, maintain more extensive bus route networks, demonstrating stronger public transit orientation. East Asian megacities serve larger populations with relatively compact road networks and substantial bus fleets.</a:t>
            </a:r>
            <a:endParaRPr lang="en-US" sz="1550" dirty="0"/>
          </a:p>
        </p:txBody>
      </p:sp>
      <p:pic>
        <p:nvPicPr>
          <p:cNvPr id="40"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695087"/>
            <a:ext cx="1006101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Regional Comparison: Megacities (Part 2)</a:t>
            </a:r>
            <a:endParaRPr lang="en-US" sz="3900" dirty="0"/>
          </a:p>
        </p:txBody>
      </p:sp>
      <p:sp>
        <p:nvSpPr>
          <p:cNvPr id="3" name="Shape 1"/>
          <p:cNvSpPr/>
          <p:nvPr/>
        </p:nvSpPr>
        <p:spPr>
          <a:xfrm>
            <a:off x="793790" y="1712000"/>
            <a:ext cx="12693729" cy="4011573"/>
          </a:xfrm>
          <a:prstGeom prst="roundRect">
            <a:avLst>
              <a:gd name="adj" fmla="val 228"/>
            </a:avLst>
          </a:prstGeom>
          <a:noFill/>
          <a:ln w="7620">
            <a:solidFill>
              <a:srgbClr val="FFFFFF">
                <a:alpha val="24000"/>
              </a:srgbClr>
            </a:solidFill>
            <a:prstDash val="solid"/>
          </a:ln>
        </p:spPr>
        <p:txBody>
          <a:bodyPr/>
          <a:lstStyle/>
          <a:p>
            <a:endParaRPr lang="en-US"/>
          </a:p>
        </p:txBody>
      </p:sp>
      <p:sp>
        <p:nvSpPr>
          <p:cNvPr id="4" name="Shape 2"/>
          <p:cNvSpPr/>
          <p:nvPr/>
        </p:nvSpPr>
        <p:spPr>
          <a:xfrm>
            <a:off x="801410" y="1719620"/>
            <a:ext cx="12678489" cy="570905"/>
          </a:xfrm>
          <a:prstGeom prst="rect">
            <a:avLst/>
          </a:prstGeom>
          <a:solidFill>
            <a:srgbClr val="FFFFFF">
              <a:alpha val="4000"/>
            </a:srgbClr>
          </a:solidFill>
          <a:ln/>
        </p:spPr>
        <p:txBody>
          <a:bodyPr/>
          <a:lstStyle/>
          <a:p>
            <a:endParaRPr lang="en-US"/>
          </a:p>
        </p:txBody>
      </p:sp>
      <p:sp>
        <p:nvSpPr>
          <p:cNvPr id="5" name="Text 3"/>
          <p:cNvSpPr/>
          <p:nvPr/>
        </p:nvSpPr>
        <p:spPr>
          <a:xfrm>
            <a:off x="1000006"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Parameter</a:t>
            </a:r>
            <a:endParaRPr lang="en-US" sz="1550" dirty="0"/>
          </a:p>
        </p:txBody>
      </p:sp>
      <p:sp>
        <p:nvSpPr>
          <p:cNvPr id="6" name="Text 4"/>
          <p:cNvSpPr/>
          <p:nvPr/>
        </p:nvSpPr>
        <p:spPr>
          <a:xfrm>
            <a:off x="4173379"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Megacities</a:t>
            </a:r>
            <a:endParaRPr lang="en-US" sz="1550" dirty="0"/>
          </a:p>
        </p:txBody>
      </p:sp>
      <p:sp>
        <p:nvSpPr>
          <p:cNvPr id="7" name="Text 5"/>
          <p:cNvSpPr/>
          <p:nvPr/>
        </p:nvSpPr>
        <p:spPr>
          <a:xfrm>
            <a:off x="7342942"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Megacities</a:t>
            </a:r>
            <a:endParaRPr lang="en-US" sz="1550" dirty="0"/>
          </a:p>
        </p:txBody>
      </p:sp>
      <p:sp>
        <p:nvSpPr>
          <p:cNvPr id="8" name="Text 6"/>
          <p:cNvSpPr/>
          <p:nvPr/>
        </p:nvSpPr>
        <p:spPr>
          <a:xfrm>
            <a:off x="10512504"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East Asian Megacities</a:t>
            </a:r>
            <a:endParaRPr lang="en-US" sz="1550" dirty="0"/>
          </a:p>
        </p:txBody>
      </p:sp>
      <p:sp>
        <p:nvSpPr>
          <p:cNvPr id="9" name="Shape 7"/>
          <p:cNvSpPr/>
          <p:nvPr/>
        </p:nvSpPr>
        <p:spPr>
          <a:xfrm>
            <a:off x="801410" y="2290524"/>
            <a:ext cx="12678489" cy="570905"/>
          </a:xfrm>
          <a:prstGeom prst="rect">
            <a:avLst/>
          </a:prstGeom>
          <a:solidFill>
            <a:srgbClr val="000000">
              <a:alpha val="4000"/>
            </a:srgbClr>
          </a:solidFill>
          <a:ln/>
        </p:spPr>
        <p:txBody>
          <a:bodyPr/>
          <a:lstStyle/>
          <a:p>
            <a:endParaRPr lang="en-US"/>
          </a:p>
        </p:txBody>
      </p:sp>
      <p:sp>
        <p:nvSpPr>
          <p:cNvPr id="10" name="Text 8"/>
          <p:cNvSpPr/>
          <p:nvPr/>
        </p:nvSpPr>
        <p:spPr>
          <a:xfrm>
            <a:off x="1000006"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Private Cars</a:t>
            </a:r>
            <a:endParaRPr lang="en-US" sz="1550" dirty="0"/>
          </a:p>
        </p:txBody>
      </p:sp>
      <p:sp>
        <p:nvSpPr>
          <p:cNvPr id="11" name="Text 9"/>
          <p:cNvSpPr/>
          <p:nvPr/>
        </p:nvSpPr>
        <p:spPr>
          <a:xfrm>
            <a:off x="4173379"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7.8M</a:t>
            </a:r>
            <a:endParaRPr lang="en-US" sz="1550" dirty="0"/>
          </a:p>
        </p:txBody>
      </p:sp>
      <p:sp>
        <p:nvSpPr>
          <p:cNvPr id="12" name="Text 10"/>
          <p:cNvSpPr/>
          <p:nvPr/>
        </p:nvSpPr>
        <p:spPr>
          <a:xfrm>
            <a:off x="7342942"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5.4M</a:t>
            </a:r>
            <a:endParaRPr lang="en-US" sz="1550" dirty="0"/>
          </a:p>
        </p:txBody>
      </p:sp>
      <p:sp>
        <p:nvSpPr>
          <p:cNvPr id="13" name="Text 11"/>
          <p:cNvSpPr/>
          <p:nvPr/>
        </p:nvSpPr>
        <p:spPr>
          <a:xfrm>
            <a:off x="10512504"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6.2M</a:t>
            </a:r>
            <a:endParaRPr lang="en-US" sz="1550" dirty="0"/>
          </a:p>
        </p:txBody>
      </p:sp>
      <p:sp>
        <p:nvSpPr>
          <p:cNvPr id="14" name="Shape 12"/>
          <p:cNvSpPr/>
          <p:nvPr/>
        </p:nvSpPr>
        <p:spPr>
          <a:xfrm>
            <a:off x="801410" y="2861429"/>
            <a:ext cx="12678489" cy="570905"/>
          </a:xfrm>
          <a:prstGeom prst="rect">
            <a:avLst/>
          </a:prstGeom>
          <a:solidFill>
            <a:srgbClr val="FFFFFF">
              <a:alpha val="4000"/>
            </a:srgbClr>
          </a:solidFill>
          <a:ln/>
        </p:spPr>
        <p:txBody>
          <a:bodyPr/>
          <a:lstStyle/>
          <a:p>
            <a:endParaRPr lang="en-US"/>
          </a:p>
        </p:txBody>
      </p:sp>
      <p:sp>
        <p:nvSpPr>
          <p:cNvPr id="15" name="Text 13"/>
          <p:cNvSpPr/>
          <p:nvPr/>
        </p:nvSpPr>
        <p:spPr>
          <a:xfrm>
            <a:off x="1000006"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Delivery Vehicles</a:t>
            </a:r>
            <a:endParaRPr lang="en-US" sz="1550" dirty="0"/>
          </a:p>
        </p:txBody>
      </p:sp>
      <p:sp>
        <p:nvSpPr>
          <p:cNvPr id="16" name="Text 14"/>
          <p:cNvSpPr/>
          <p:nvPr/>
        </p:nvSpPr>
        <p:spPr>
          <a:xfrm>
            <a:off x="4173379"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345,000</a:t>
            </a:r>
            <a:endParaRPr lang="en-US" sz="1550" dirty="0"/>
          </a:p>
        </p:txBody>
      </p:sp>
      <p:sp>
        <p:nvSpPr>
          <p:cNvPr id="17" name="Text 15"/>
          <p:cNvSpPr/>
          <p:nvPr/>
        </p:nvSpPr>
        <p:spPr>
          <a:xfrm>
            <a:off x="7342942"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285,000</a:t>
            </a:r>
            <a:endParaRPr lang="en-US" sz="1550" dirty="0"/>
          </a:p>
        </p:txBody>
      </p:sp>
      <p:sp>
        <p:nvSpPr>
          <p:cNvPr id="18" name="Text 16"/>
          <p:cNvSpPr/>
          <p:nvPr/>
        </p:nvSpPr>
        <p:spPr>
          <a:xfrm>
            <a:off x="10512504"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365,000</a:t>
            </a:r>
            <a:endParaRPr lang="en-US" sz="1550" dirty="0"/>
          </a:p>
        </p:txBody>
      </p:sp>
      <p:sp>
        <p:nvSpPr>
          <p:cNvPr id="19" name="Shape 17"/>
          <p:cNvSpPr/>
          <p:nvPr/>
        </p:nvSpPr>
        <p:spPr>
          <a:xfrm>
            <a:off x="801410" y="3432334"/>
            <a:ext cx="12678489" cy="570905"/>
          </a:xfrm>
          <a:prstGeom prst="rect">
            <a:avLst/>
          </a:prstGeom>
          <a:solidFill>
            <a:srgbClr val="000000">
              <a:alpha val="4000"/>
            </a:srgbClr>
          </a:solidFill>
          <a:ln/>
        </p:spPr>
        <p:txBody>
          <a:bodyPr/>
          <a:lstStyle/>
          <a:p>
            <a:endParaRPr lang="en-US"/>
          </a:p>
        </p:txBody>
      </p:sp>
      <p:sp>
        <p:nvSpPr>
          <p:cNvPr id="20" name="Text 18"/>
          <p:cNvSpPr/>
          <p:nvPr/>
        </p:nvSpPr>
        <p:spPr>
          <a:xfrm>
            <a:off x="1000006"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Daily Deliveries</a:t>
            </a:r>
            <a:endParaRPr lang="en-US" sz="1550" dirty="0"/>
          </a:p>
        </p:txBody>
      </p:sp>
      <p:sp>
        <p:nvSpPr>
          <p:cNvPr id="21" name="Text 19"/>
          <p:cNvSpPr/>
          <p:nvPr/>
        </p:nvSpPr>
        <p:spPr>
          <a:xfrm>
            <a:off x="4173379"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2.8M</a:t>
            </a:r>
            <a:endParaRPr lang="en-US" sz="1550" dirty="0"/>
          </a:p>
        </p:txBody>
      </p:sp>
      <p:sp>
        <p:nvSpPr>
          <p:cNvPr id="22" name="Text 20"/>
          <p:cNvSpPr/>
          <p:nvPr/>
        </p:nvSpPr>
        <p:spPr>
          <a:xfrm>
            <a:off x="7342942"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2.4M</a:t>
            </a:r>
            <a:endParaRPr lang="en-US" sz="1550" dirty="0"/>
          </a:p>
        </p:txBody>
      </p:sp>
      <p:sp>
        <p:nvSpPr>
          <p:cNvPr id="23" name="Text 21"/>
          <p:cNvSpPr/>
          <p:nvPr/>
        </p:nvSpPr>
        <p:spPr>
          <a:xfrm>
            <a:off x="10512504"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3.2M</a:t>
            </a:r>
            <a:endParaRPr lang="en-US" sz="1550" dirty="0"/>
          </a:p>
        </p:txBody>
      </p:sp>
      <p:sp>
        <p:nvSpPr>
          <p:cNvPr id="24" name="Shape 22"/>
          <p:cNvSpPr/>
          <p:nvPr/>
        </p:nvSpPr>
        <p:spPr>
          <a:xfrm>
            <a:off x="801410" y="4003238"/>
            <a:ext cx="12678489" cy="570905"/>
          </a:xfrm>
          <a:prstGeom prst="rect">
            <a:avLst/>
          </a:prstGeom>
          <a:solidFill>
            <a:srgbClr val="FFFFFF">
              <a:alpha val="4000"/>
            </a:srgbClr>
          </a:solidFill>
          <a:ln/>
        </p:spPr>
        <p:txBody>
          <a:bodyPr/>
          <a:lstStyle/>
          <a:p>
            <a:endParaRPr lang="en-US"/>
          </a:p>
        </p:txBody>
      </p:sp>
      <p:sp>
        <p:nvSpPr>
          <p:cNvPr id="25" name="Text 23"/>
          <p:cNvSpPr/>
          <p:nvPr/>
        </p:nvSpPr>
        <p:spPr>
          <a:xfrm>
            <a:off x="1000006"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Taxis</a:t>
            </a:r>
            <a:endParaRPr lang="en-US" sz="1550" dirty="0"/>
          </a:p>
        </p:txBody>
      </p:sp>
      <p:sp>
        <p:nvSpPr>
          <p:cNvPr id="26" name="Text 24"/>
          <p:cNvSpPr/>
          <p:nvPr/>
        </p:nvSpPr>
        <p:spPr>
          <a:xfrm>
            <a:off x="4173379"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65,000</a:t>
            </a:r>
            <a:endParaRPr lang="en-US" sz="1550" dirty="0"/>
          </a:p>
        </p:txBody>
      </p:sp>
      <p:sp>
        <p:nvSpPr>
          <p:cNvPr id="27" name="Text 25"/>
          <p:cNvSpPr/>
          <p:nvPr/>
        </p:nvSpPr>
        <p:spPr>
          <a:xfrm>
            <a:off x="7342942"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48,000</a:t>
            </a:r>
            <a:endParaRPr lang="en-US" sz="1550" dirty="0"/>
          </a:p>
        </p:txBody>
      </p:sp>
      <p:sp>
        <p:nvSpPr>
          <p:cNvPr id="28" name="Text 26"/>
          <p:cNvSpPr/>
          <p:nvPr/>
        </p:nvSpPr>
        <p:spPr>
          <a:xfrm>
            <a:off x="10512504"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98,000</a:t>
            </a:r>
            <a:endParaRPr lang="en-US" sz="1550" dirty="0"/>
          </a:p>
        </p:txBody>
      </p:sp>
      <p:sp>
        <p:nvSpPr>
          <p:cNvPr id="29" name="Shape 27"/>
          <p:cNvSpPr/>
          <p:nvPr/>
        </p:nvSpPr>
        <p:spPr>
          <a:xfrm>
            <a:off x="801410" y="4574143"/>
            <a:ext cx="12678489" cy="570905"/>
          </a:xfrm>
          <a:prstGeom prst="rect">
            <a:avLst/>
          </a:prstGeom>
          <a:solidFill>
            <a:srgbClr val="000000">
              <a:alpha val="4000"/>
            </a:srgbClr>
          </a:solidFill>
          <a:ln/>
        </p:spPr>
        <p:txBody>
          <a:bodyPr/>
          <a:lstStyle/>
          <a:p>
            <a:endParaRPr lang="en-US"/>
          </a:p>
        </p:txBody>
      </p:sp>
      <p:sp>
        <p:nvSpPr>
          <p:cNvPr id="30" name="Text 28"/>
          <p:cNvSpPr/>
          <p:nvPr/>
        </p:nvSpPr>
        <p:spPr>
          <a:xfrm>
            <a:off x="1000006"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Rental Cars</a:t>
            </a:r>
            <a:endParaRPr lang="en-US" sz="1550" dirty="0"/>
          </a:p>
        </p:txBody>
      </p:sp>
      <p:sp>
        <p:nvSpPr>
          <p:cNvPr id="31" name="Text 29"/>
          <p:cNvSpPr/>
          <p:nvPr/>
        </p:nvSpPr>
        <p:spPr>
          <a:xfrm>
            <a:off x="4173379"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24,500</a:t>
            </a:r>
            <a:endParaRPr lang="en-US" sz="1550" dirty="0"/>
          </a:p>
        </p:txBody>
      </p:sp>
      <p:sp>
        <p:nvSpPr>
          <p:cNvPr id="32" name="Text 30"/>
          <p:cNvSpPr/>
          <p:nvPr/>
        </p:nvSpPr>
        <p:spPr>
          <a:xfrm>
            <a:off x="7342942"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16,800</a:t>
            </a:r>
            <a:endParaRPr lang="en-US" sz="1550" dirty="0"/>
          </a:p>
        </p:txBody>
      </p:sp>
      <p:sp>
        <p:nvSpPr>
          <p:cNvPr id="33" name="Text 31"/>
          <p:cNvSpPr/>
          <p:nvPr/>
        </p:nvSpPr>
        <p:spPr>
          <a:xfrm>
            <a:off x="10512504"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10,500</a:t>
            </a:r>
            <a:endParaRPr lang="en-US" sz="1550" dirty="0"/>
          </a:p>
        </p:txBody>
      </p:sp>
      <p:sp>
        <p:nvSpPr>
          <p:cNvPr id="34" name="Shape 32"/>
          <p:cNvSpPr/>
          <p:nvPr/>
        </p:nvSpPr>
        <p:spPr>
          <a:xfrm>
            <a:off x="801410" y="5145048"/>
            <a:ext cx="12678489" cy="570905"/>
          </a:xfrm>
          <a:prstGeom prst="rect">
            <a:avLst/>
          </a:prstGeom>
          <a:solidFill>
            <a:srgbClr val="FFFFFF">
              <a:alpha val="4000"/>
            </a:srgbClr>
          </a:solidFill>
          <a:ln/>
        </p:spPr>
        <p:txBody>
          <a:bodyPr/>
          <a:lstStyle/>
          <a:p>
            <a:endParaRPr lang="en-US"/>
          </a:p>
        </p:txBody>
      </p:sp>
      <p:sp>
        <p:nvSpPr>
          <p:cNvPr id="35" name="Text 33"/>
          <p:cNvSpPr/>
          <p:nvPr/>
        </p:nvSpPr>
        <p:spPr>
          <a:xfrm>
            <a:off x="1000006"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Parking Spaces</a:t>
            </a:r>
            <a:endParaRPr lang="en-US" sz="1550" dirty="0"/>
          </a:p>
        </p:txBody>
      </p:sp>
      <p:sp>
        <p:nvSpPr>
          <p:cNvPr id="36" name="Text 34"/>
          <p:cNvSpPr/>
          <p:nvPr/>
        </p:nvSpPr>
        <p:spPr>
          <a:xfrm>
            <a:off x="4173379"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28.5M</a:t>
            </a:r>
            <a:endParaRPr lang="en-US" sz="1550" dirty="0"/>
          </a:p>
        </p:txBody>
      </p:sp>
      <p:sp>
        <p:nvSpPr>
          <p:cNvPr id="37" name="Text 35"/>
          <p:cNvSpPr/>
          <p:nvPr/>
        </p:nvSpPr>
        <p:spPr>
          <a:xfrm>
            <a:off x="7342942"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12.8M</a:t>
            </a:r>
            <a:endParaRPr lang="en-US" sz="1550" dirty="0"/>
          </a:p>
        </p:txBody>
      </p:sp>
      <p:sp>
        <p:nvSpPr>
          <p:cNvPr id="38" name="Text 36"/>
          <p:cNvSpPr/>
          <p:nvPr/>
        </p:nvSpPr>
        <p:spPr>
          <a:xfrm>
            <a:off x="10512504"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10.6M</a:t>
            </a:r>
            <a:endParaRPr lang="en-US" sz="1550" dirty="0"/>
          </a:p>
        </p:txBody>
      </p:sp>
      <p:sp>
        <p:nvSpPr>
          <p:cNvPr id="39" name="Text 37"/>
          <p:cNvSpPr/>
          <p:nvPr/>
        </p:nvSpPr>
        <p:spPr>
          <a:xfrm>
            <a:off x="793790" y="5946815"/>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Vehicle ecosystem comparisons reveal North American megacities' extreme car orientation, with nearly 8 million private vehicles and a staggering 28.5 million parking spaces—more than two parking spaces for every resident. East Asian megacities show the highest delivery activity, reflecting dense commercial districts and strong e-commerce adoption. The taxi fleet size varies dramatically, with East Asian cities operating nearly twice as many taxis as North American cities, while North American cities maintain the largest rental car fleets, reflecting their tourism and business travel patterns.</a:t>
            </a:r>
            <a:endParaRPr lang="en-US" sz="1550" dirty="0"/>
          </a:p>
        </p:txBody>
      </p:sp>
      <p:pic>
        <p:nvPicPr>
          <p:cNvPr id="40"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8784" y="514945"/>
            <a:ext cx="7646432" cy="1169908"/>
          </a:xfrm>
          <a:prstGeom prst="rect">
            <a:avLst/>
          </a:prstGeom>
          <a:noFill/>
          <a:ln/>
        </p:spPr>
        <p:txBody>
          <a:bodyPr wrap="square" lIns="0" tIns="0" rIns="0" bIns="0" rtlCol="0" anchor="t"/>
          <a:lstStyle/>
          <a:p>
            <a:pPr marL="0" indent="0" algn="l">
              <a:lnSpc>
                <a:spcPts val="4600"/>
              </a:lnSpc>
              <a:buNone/>
            </a:pPr>
            <a:r>
              <a:rPr lang="en-US" sz="3650" b="1" dirty="0">
                <a:solidFill>
                  <a:srgbClr val="FFFFFF"/>
                </a:solidFill>
                <a:latin typeface="Inter Bold" pitchFamily="34" charset="0"/>
                <a:ea typeface="Inter Bold" pitchFamily="34" charset="-122"/>
                <a:cs typeface="Inter Bold" pitchFamily="34" charset="-120"/>
              </a:rPr>
              <a:t>Understanding Urban Infrastructure Parameters</a:t>
            </a:r>
            <a:endParaRPr lang="en-US" sz="3650" dirty="0"/>
          </a:p>
        </p:txBody>
      </p:sp>
      <p:sp>
        <p:nvSpPr>
          <p:cNvPr id="4" name="Shape 1"/>
          <p:cNvSpPr/>
          <p:nvPr/>
        </p:nvSpPr>
        <p:spPr>
          <a:xfrm>
            <a:off x="748784" y="1965603"/>
            <a:ext cx="421124" cy="421124"/>
          </a:xfrm>
          <a:prstGeom prst="roundRect">
            <a:avLst>
              <a:gd name="adj" fmla="val 2171"/>
            </a:avLst>
          </a:prstGeom>
          <a:solidFill>
            <a:srgbClr val="272D45"/>
          </a:solidFill>
          <a:ln w="7620">
            <a:solidFill>
              <a:srgbClr val="40465E"/>
            </a:solidFill>
            <a:prstDash val="solid"/>
          </a:ln>
        </p:spPr>
        <p:txBody>
          <a:bodyPr/>
          <a:lstStyle/>
          <a:p>
            <a:endParaRPr lang="en-US"/>
          </a:p>
        </p:txBody>
      </p:sp>
      <p:sp>
        <p:nvSpPr>
          <p:cNvPr id="5" name="Text 2"/>
          <p:cNvSpPr/>
          <p:nvPr/>
        </p:nvSpPr>
        <p:spPr>
          <a:xfrm>
            <a:off x="1357074" y="2029897"/>
            <a:ext cx="2866073" cy="292418"/>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Transportation Networks</a:t>
            </a:r>
            <a:endParaRPr lang="en-US" sz="1800" dirty="0"/>
          </a:p>
        </p:txBody>
      </p:sp>
      <p:sp>
        <p:nvSpPr>
          <p:cNvPr id="6" name="Text 3"/>
          <p:cNvSpPr/>
          <p:nvPr/>
        </p:nvSpPr>
        <p:spPr>
          <a:xfrm>
            <a:off x="1357074" y="2434590"/>
            <a:ext cx="7038142" cy="1197769"/>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Cities are defined by their complex transportation networks, including freeways, arterial roads, surface streets, and public transit routes. The density and extent of these networks directly impact mobility, economic activity, and quality of life for residents.</a:t>
            </a:r>
            <a:endParaRPr lang="en-US" sz="1450" dirty="0"/>
          </a:p>
        </p:txBody>
      </p:sp>
      <p:sp>
        <p:nvSpPr>
          <p:cNvPr id="7" name="Shape 4"/>
          <p:cNvSpPr/>
          <p:nvPr/>
        </p:nvSpPr>
        <p:spPr>
          <a:xfrm>
            <a:off x="748784" y="4006691"/>
            <a:ext cx="421124" cy="421124"/>
          </a:xfrm>
          <a:prstGeom prst="roundRect">
            <a:avLst>
              <a:gd name="adj" fmla="val 2171"/>
            </a:avLst>
          </a:prstGeom>
          <a:solidFill>
            <a:srgbClr val="272D45"/>
          </a:solidFill>
          <a:ln w="7620">
            <a:solidFill>
              <a:srgbClr val="40465E"/>
            </a:solidFill>
            <a:prstDash val="solid"/>
          </a:ln>
        </p:spPr>
        <p:txBody>
          <a:bodyPr/>
          <a:lstStyle/>
          <a:p>
            <a:endParaRPr lang="en-US"/>
          </a:p>
        </p:txBody>
      </p:sp>
      <p:sp>
        <p:nvSpPr>
          <p:cNvPr id="8" name="Text 5"/>
          <p:cNvSpPr/>
          <p:nvPr/>
        </p:nvSpPr>
        <p:spPr>
          <a:xfrm>
            <a:off x="1357074" y="4070985"/>
            <a:ext cx="2340054" cy="292418"/>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Vehicle Ecosystems</a:t>
            </a:r>
            <a:endParaRPr lang="en-US" sz="1800" dirty="0"/>
          </a:p>
        </p:txBody>
      </p:sp>
      <p:sp>
        <p:nvSpPr>
          <p:cNvPr id="9" name="Text 6"/>
          <p:cNvSpPr/>
          <p:nvPr/>
        </p:nvSpPr>
        <p:spPr>
          <a:xfrm>
            <a:off x="1357074" y="4475678"/>
            <a:ext cx="7038142" cy="1197769"/>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The composition of vehicle fleets—from private cars to buses, delivery vehicles, taxis, and rental services—shapes how people and goods move throughout urban environments. These vehicle ecosystems are rapidly evolving with new technologies and service models.</a:t>
            </a:r>
            <a:endParaRPr lang="en-US" sz="1450" dirty="0"/>
          </a:p>
        </p:txBody>
      </p:sp>
      <p:sp>
        <p:nvSpPr>
          <p:cNvPr id="10" name="Shape 7"/>
          <p:cNvSpPr/>
          <p:nvPr/>
        </p:nvSpPr>
        <p:spPr>
          <a:xfrm>
            <a:off x="748784" y="6047780"/>
            <a:ext cx="421124" cy="421124"/>
          </a:xfrm>
          <a:prstGeom prst="roundRect">
            <a:avLst>
              <a:gd name="adj" fmla="val 2171"/>
            </a:avLst>
          </a:prstGeom>
          <a:solidFill>
            <a:srgbClr val="272D45"/>
          </a:solidFill>
          <a:ln w="7620">
            <a:solidFill>
              <a:srgbClr val="40465E"/>
            </a:solidFill>
            <a:prstDash val="solid"/>
          </a:ln>
        </p:spPr>
        <p:txBody>
          <a:bodyPr/>
          <a:lstStyle/>
          <a:p>
            <a:endParaRPr lang="en-US"/>
          </a:p>
        </p:txBody>
      </p:sp>
      <p:sp>
        <p:nvSpPr>
          <p:cNvPr id="11" name="Text 8"/>
          <p:cNvSpPr/>
          <p:nvPr/>
        </p:nvSpPr>
        <p:spPr>
          <a:xfrm>
            <a:off x="1357074" y="6112073"/>
            <a:ext cx="2340054" cy="292418"/>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Smart Infrastructure</a:t>
            </a:r>
            <a:endParaRPr lang="en-US" sz="1800" dirty="0"/>
          </a:p>
        </p:txBody>
      </p:sp>
      <p:sp>
        <p:nvSpPr>
          <p:cNvPr id="12" name="Text 9"/>
          <p:cNvSpPr/>
          <p:nvPr/>
        </p:nvSpPr>
        <p:spPr>
          <a:xfrm>
            <a:off x="1357074" y="6516767"/>
            <a:ext cx="7038142" cy="1197769"/>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Modern cities increasingly incorporate smart technologies into factories, educational facilities, and healthcare centers. These smart infrastructures leverage data and connectivity to improve efficiency, sustainability, and service delivery.</a:t>
            </a:r>
            <a:endParaRPr lang="en-US" sz="14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695087"/>
            <a:ext cx="1006899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Regional Comparison: Megacities (Part 3)</a:t>
            </a:r>
            <a:endParaRPr lang="en-US" sz="3900" dirty="0"/>
          </a:p>
        </p:txBody>
      </p:sp>
      <p:sp>
        <p:nvSpPr>
          <p:cNvPr id="3" name="Shape 1"/>
          <p:cNvSpPr/>
          <p:nvPr/>
        </p:nvSpPr>
        <p:spPr>
          <a:xfrm>
            <a:off x="793790" y="1712000"/>
            <a:ext cx="12693729" cy="4011573"/>
          </a:xfrm>
          <a:prstGeom prst="roundRect">
            <a:avLst>
              <a:gd name="adj" fmla="val 228"/>
            </a:avLst>
          </a:prstGeom>
          <a:noFill/>
          <a:ln w="7620">
            <a:solidFill>
              <a:srgbClr val="FFFFFF">
                <a:alpha val="24000"/>
              </a:srgbClr>
            </a:solidFill>
            <a:prstDash val="solid"/>
          </a:ln>
        </p:spPr>
        <p:txBody>
          <a:bodyPr/>
          <a:lstStyle/>
          <a:p>
            <a:endParaRPr lang="en-US"/>
          </a:p>
        </p:txBody>
      </p:sp>
      <p:sp>
        <p:nvSpPr>
          <p:cNvPr id="4" name="Shape 2"/>
          <p:cNvSpPr/>
          <p:nvPr/>
        </p:nvSpPr>
        <p:spPr>
          <a:xfrm>
            <a:off x="801410" y="1719620"/>
            <a:ext cx="12678489" cy="570905"/>
          </a:xfrm>
          <a:prstGeom prst="rect">
            <a:avLst/>
          </a:prstGeom>
          <a:solidFill>
            <a:srgbClr val="FFFFFF">
              <a:alpha val="4000"/>
            </a:srgbClr>
          </a:solidFill>
          <a:ln/>
        </p:spPr>
        <p:txBody>
          <a:bodyPr/>
          <a:lstStyle/>
          <a:p>
            <a:endParaRPr lang="en-US"/>
          </a:p>
        </p:txBody>
      </p:sp>
      <p:sp>
        <p:nvSpPr>
          <p:cNvPr id="5" name="Text 3"/>
          <p:cNvSpPr/>
          <p:nvPr/>
        </p:nvSpPr>
        <p:spPr>
          <a:xfrm>
            <a:off x="1000006"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Parameter</a:t>
            </a:r>
            <a:endParaRPr lang="en-US" sz="1550" dirty="0"/>
          </a:p>
        </p:txBody>
      </p:sp>
      <p:sp>
        <p:nvSpPr>
          <p:cNvPr id="6" name="Text 4"/>
          <p:cNvSpPr/>
          <p:nvPr/>
        </p:nvSpPr>
        <p:spPr>
          <a:xfrm>
            <a:off x="4173379"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Megacities</a:t>
            </a:r>
            <a:endParaRPr lang="en-US" sz="1550" dirty="0"/>
          </a:p>
        </p:txBody>
      </p:sp>
      <p:sp>
        <p:nvSpPr>
          <p:cNvPr id="7" name="Text 5"/>
          <p:cNvSpPr/>
          <p:nvPr/>
        </p:nvSpPr>
        <p:spPr>
          <a:xfrm>
            <a:off x="7342942"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Megacities</a:t>
            </a:r>
            <a:endParaRPr lang="en-US" sz="1550" dirty="0"/>
          </a:p>
        </p:txBody>
      </p:sp>
      <p:sp>
        <p:nvSpPr>
          <p:cNvPr id="8" name="Text 6"/>
          <p:cNvSpPr/>
          <p:nvPr/>
        </p:nvSpPr>
        <p:spPr>
          <a:xfrm>
            <a:off x="10512504"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East Asian Megacities</a:t>
            </a:r>
            <a:endParaRPr lang="en-US" sz="1550" dirty="0"/>
          </a:p>
        </p:txBody>
      </p:sp>
      <p:sp>
        <p:nvSpPr>
          <p:cNvPr id="9" name="Shape 7"/>
          <p:cNvSpPr/>
          <p:nvPr/>
        </p:nvSpPr>
        <p:spPr>
          <a:xfrm>
            <a:off x="801410" y="2290524"/>
            <a:ext cx="12678489" cy="570905"/>
          </a:xfrm>
          <a:prstGeom prst="rect">
            <a:avLst/>
          </a:prstGeom>
          <a:solidFill>
            <a:srgbClr val="000000">
              <a:alpha val="4000"/>
            </a:srgbClr>
          </a:solidFill>
          <a:ln/>
        </p:spPr>
        <p:txBody>
          <a:bodyPr/>
          <a:lstStyle/>
          <a:p>
            <a:endParaRPr lang="en-US"/>
          </a:p>
        </p:txBody>
      </p:sp>
      <p:sp>
        <p:nvSpPr>
          <p:cNvPr id="10" name="Text 8"/>
          <p:cNvSpPr/>
          <p:nvPr/>
        </p:nvSpPr>
        <p:spPr>
          <a:xfrm>
            <a:off x="1000006"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Smart Factories</a:t>
            </a:r>
            <a:endParaRPr lang="en-US" sz="1550" dirty="0"/>
          </a:p>
        </p:txBody>
      </p:sp>
      <p:sp>
        <p:nvSpPr>
          <p:cNvPr id="11" name="Text 9"/>
          <p:cNvSpPr/>
          <p:nvPr/>
        </p:nvSpPr>
        <p:spPr>
          <a:xfrm>
            <a:off x="4173379"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620</a:t>
            </a:r>
            <a:endParaRPr lang="en-US" sz="1550" dirty="0"/>
          </a:p>
        </p:txBody>
      </p:sp>
      <p:sp>
        <p:nvSpPr>
          <p:cNvPr id="12" name="Text 10"/>
          <p:cNvSpPr/>
          <p:nvPr/>
        </p:nvSpPr>
        <p:spPr>
          <a:xfrm>
            <a:off x="7342942"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585</a:t>
            </a:r>
            <a:endParaRPr lang="en-US" sz="1550" dirty="0"/>
          </a:p>
        </p:txBody>
      </p:sp>
      <p:sp>
        <p:nvSpPr>
          <p:cNvPr id="13" name="Text 11"/>
          <p:cNvSpPr/>
          <p:nvPr/>
        </p:nvSpPr>
        <p:spPr>
          <a:xfrm>
            <a:off x="10512504"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845</a:t>
            </a:r>
            <a:endParaRPr lang="en-US" sz="1550" dirty="0"/>
          </a:p>
        </p:txBody>
      </p:sp>
      <p:sp>
        <p:nvSpPr>
          <p:cNvPr id="14" name="Shape 12"/>
          <p:cNvSpPr/>
          <p:nvPr/>
        </p:nvSpPr>
        <p:spPr>
          <a:xfrm>
            <a:off x="801410" y="2861429"/>
            <a:ext cx="12678489" cy="570905"/>
          </a:xfrm>
          <a:prstGeom prst="rect">
            <a:avLst/>
          </a:prstGeom>
          <a:solidFill>
            <a:srgbClr val="FFFFFF">
              <a:alpha val="4000"/>
            </a:srgbClr>
          </a:solidFill>
          <a:ln/>
        </p:spPr>
        <p:txBody>
          <a:bodyPr/>
          <a:lstStyle/>
          <a:p>
            <a:endParaRPr lang="en-US"/>
          </a:p>
        </p:txBody>
      </p:sp>
      <p:sp>
        <p:nvSpPr>
          <p:cNvPr id="15" name="Text 13"/>
          <p:cNvSpPr/>
          <p:nvPr/>
        </p:nvSpPr>
        <p:spPr>
          <a:xfrm>
            <a:off x="1000006"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Smart Education Facilities</a:t>
            </a:r>
            <a:endParaRPr lang="en-US" sz="1550" dirty="0"/>
          </a:p>
        </p:txBody>
      </p:sp>
      <p:sp>
        <p:nvSpPr>
          <p:cNvPr id="16" name="Text 14"/>
          <p:cNvSpPr/>
          <p:nvPr/>
        </p:nvSpPr>
        <p:spPr>
          <a:xfrm>
            <a:off x="4173379"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1,180</a:t>
            </a:r>
            <a:endParaRPr lang="en-US" sz="1550" dirty="0"/>
          </a:p>
        </p:txBody>
      </p:sp>
      <p:sp>
        <p:nvSpPr>
          <p:cNvPr id="17" name="Text 15"/>
          <p:cNvSpPr/>
          <p:nvPr/>
        </p:nvSpPr>
        <p:spPr>
          <a:xfrm>
            <a:off x="7342942"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1,320</a:t>
            </a:r>
            <a:endParaRPr lang="en-US" sz="1550" dirty="0"/>
          </a:p>
        </p:txBody>
      </p:sp>
      <p:sp>
        <p:nvSpPr>
          <p:cNvPr id="18" name="Text 16"/>
          <p:cNvSpPr/>
          <p:nvPr/>
        </p:nvSpPr>
        <p:spPr>
          <a:xfrm>
            <a:off x="10512504"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1,450</a:t>
            </a:r>
            <a:endParaRPr lang="en-US" sz="1550" dirty="0"/>
          </a:p>
        </p:txBody>
      </p:sp>
      <p:sp>
        <p:nvSpPr>
          <p:cNvPr id="19" name="Shape 17"/>
          <p:cNvSpPr/>
          <p:nvPr/>
        </p:nvSpPr>
        <p:spPr>
          <a:xfrm>
            <a:off x="801410" y="3432334"/>
            <a:ext cx="12678489" cy="570905"/>
          </a:xfrm>
          <a:prstGeom prst="rect">
            <a:avLst/>
          </a:prstGeom>
          <a:solidFill>
            <a:srgbClr val="000000">
              <a:alpha val="4000"/>
            </a:srgbClr>
          </a:solidFill>
          <a:ln/>
        </p:spPr>
        <p:txBody>
          <a:bodyPr/>
          <a:lstStyle/>
          <a:p>
            <a:endParaRPr lang="en-US"/>
          </a:p>
        </p:txBody>
      </p:sp>
      <p:sp>
        <p:nvSpPr>
          <p:cNvPr id="20" name="Text 18"/>
          <p:cNvSpPr/>
          <p:nvPr/>
        </p:nvSpPr>
        <p:spPr>
          <a:xfrm>
            <a:off x="1000006"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Smart Healthcare Facilities</a:t>
            </a:r>
            <a:endParaRPr lang="en-US" sz="1550" dirty="0"/>
          </a:p>
        </p:txBody>
      </p:sp>
      <p:sp>
        <p:nvSpPr>
          <p:cNvPr id="21" name="Text 19"/>
          <p:cNvSpPr/>
          <p:nvPr/>
        </p:nvSpPr>
        <p:spPr>
          <a:xfrm>
            <a:off x="4173379"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850</a:t>
            </a:r>
            <a:endParaRPr lang="en-US" sz="1550" dirty="0"/>
          </a:p>
        </p:txBody>
      </p:sp>
      <p:sp>
        <p:nvSpPr>
          <p:cNvPr id="22" name="Text 20"/>
          <p:cNvSpPr/>
          <p:nvPr/>
        </p:nvSpPr>
        <p:spPr>
          <a:xfrm>
            <a:off x="7342942"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920</a:t>
            </a:r>
            <a:endParaRPr lang="en-US" sz="1550" dirty="0"/>
          </a:p>
        </p:txBody>
      </p:sp>
      <p:sp>
        <p:nvSpPr>
          <p:cNvPr id="23" name="Text 21"/>
          <p:cNvSpPr/>
          <p:nvPr/>
        </p:nvSpPr>
        <p:spPr>
          <a:xfrm>
            <a:off x="10512504"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950</a:t>
            </a:r>
            <a:endParaRPr lang="en-US" sz="1550" dirty="0"/>
          </a:p>
        </p:txBody>
      </p:sp>
      <p:sp>
        <p:nvSpPr>
          <p:cNvPr id="24" name="Shape 22"/>
          <p:cNvSpPr/>
          <p:nvPr/>
        </p:nvSpPr>
        <p:spPr>
          <a:xfrm>
            <a:off x="801410" y="4003238"/>
            <a:ext cx="12678489" cy="570905"/>
          </a:xfrm>
          <a:prstGeom prst="rect">
            <a:avLst/>
          </a:prstGeom>
          <a:solidFill>
            <a:srgbClr val="FFFFFF">
              <a:alpha val="4000"/>
            </a:srgbClr>
          </a:solidFill>
          <a:ln/>
        </p:spPr>
        <p:txBody>
          <a:bodyPr/>
          <a:lstStyle/>
          <a:p>
            <a:endParaRPr lang="en-US"/>
          </a:p>
        </p:txBody>
      </p:sp>
      <p:sp>
        <p:nvSpPr>
          <p:cNvPr id="25" name="Text 23"/>
          <p:cNvSpPr/>
          <p:nvPr/>
        </p:nvSpPr>
        <p:spPr>
          <a:xfrm>
            <a:off x="1000006"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Annual VMT per Capita</a:t>
            </a:r>
            <a:endParaRPr lang="en-US" sz="1550" dirty="0"/>
          </a:p>
        </p:txBody>
      </p:sp>
      <p:sp>
        <p:nvSpPr>
          <p:cNvPr id="26" name="Text 24"/>
          <p:cNvSpPr/>
          <p:nvPr/>
        </p:nvSpPr>
        <p:spPr>
          <a:xfrm>
            <a:off x="4173379"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9,850</a:t>
            </a:r>
            <a:endParaRPr lang="en-US" sz="1550" dirty="0"/>
          </a:p>
        </p:txBody>
      </p:sp>
      <p:sp>
        <p:nvSpPr>
          <p:cNvPr id="27" name="Text 25"/>
          <p:cNvSpPr/>
          <p:nvPr/>
        </p:nvSpPr>
        <p:spPr>
          <a:xfrm>
            <a:off x="7342942"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4,780</a:t>
            </a:r>
            <a:endParaRPr lang="en-US" sz="1550" dirty="0"/>
          </a:p>
        </p:txBody>
      </p:sp>
      <p:sp>
        <p:nvSpPr>
          <p:cNvPr id="28" name="Text 26"/>
          <p:cNvSpPr/>
          <p:nvPr/>
        </p:nvSpPr>
        <p:spPr>
          <a:xfrm>
            <a:off x="10512504"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3,240</a:t>
            </a:r>
            <a:endParaRPr lang="en-US" sz="1550" dirty="0"/>
          </a:p>
        </p:txBody>
      </p:sp>
      <p:sp>
        <p:nvSpPr>
          <p:cNvPr id="29" name="Shape 27"/>
          <p:cNvSpPr/>
          <p:nvPr/>
        </p:nvSpPr>
        <p:spPr>
          <a:xfrm>
            <a:off x="801410" y="4574143"/>
            <a:ext cx="12678489" cy="570905"/>
          </a:xfrm>
          <a:prstGeom prst="rect">
            <a:avLst/>
          </a:prstGeom>
          <a:solidFill>
            <a:srgbClr val="000000">
              <a:alpha val="4000"/>
            </a:srgbClr>
          </a:solidFill>
          <a:ln/>
        </p:spPr>
        <p:txBody>
          <a:bodyPr/>
          <a:lstStyle/>
          <a:p>
            <a:endParaRPr lang="en-US"/>
          </a:p>
        </p:txBody>
      </p:sp>
      <p:sp>
        <p:nvSpPr>
          <p:cNvPr id="30" name="Text 28"/>
          <p:cNvSpPr/>
          <p:nvPr/>
        </p:nvSpPr>
        <p:spPr>
          <a:xfrm>
            <a:off x="1000006"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VMT by Private Car (%)</a:t>
            </a:r>
            <a:endParaRPr lang="en-US" sz="1550" dirty="0"/>
          </a:p>
        </p:txBody>
      </p:sp>
      <p:sp>
        <p:nvSpPr>
          <p:cNvPr id="31" name="Text 29"/>
          <p:cNvSpPr/>
          <p:nvPr/>
        </p:nvSpPr>
        <p:spPr>
          <a:xfrm>
            <a:off x="4173379"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76%</a:t>
            </a:r>
            <a:endParaRPr lang="en-US" sz="1550" dirty="0"/>
          </a:p>
        </p:txBody>
      </p:sp>
      <p:sp>
        <p:nvSpPr>
          <p:cNvPr id="32" name="Text 30"/>
          <p:cNvSpPr/>
          <p:nvPr/>
        </p:nvSpPr>
        <p:spPr>
          <a:xfrm>
            <a:off x="7342942"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68%</a:t>
            </a:r>
            <a:endParaRPr lang="en-US" sz="1550" dirty="0"/>
          </a:p>
        </p:txBody>
      </p:sp>
      <p:sp>
        <p:nvSpPr>
          <p:cNvPr id="33" name="Text 31"/>
          <p:cNvSpPr/>
          <p:nvPr/>
        </p:nvSpPr>
        <p:spPr>
          <a:xfrm>
            <a:off x="10512504"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58%</a:t>
            </a:r>
            <a:endParaRPr lang="en-US" sz="1550" dirty="0"/>
          </a:p>
        </p:txBody>
      </p:sp>
      <p:sp>
        <p:nvSpPr>
          <p:cNvPr id="34" name="Shape 32"/>
          <p:cNvSpPr/>
          <p:nvPr/>
        </p:nvSpPr>
        <p:spPr>
          <a:xfrm>
            <a:off x="801410" y="5145048"/>
            <a:ext cx="12678489" cy="570905"/>
          </a:xfrm>
          <a:prstGeom prst="rect">
            <a:avLst/>
          </a:prstGeom>
          <a:solidFill>
            <a:srgbClr val="FFFFFF">
              <a:alpha val="4000"/>
            </a:srgbClr>
          </a:solidFill>
          <a:ln/>
        </p:spPr>
        <p:txBody>
          <a:bodyPr/>
          <a:lstStyle/>
          <a:p>
            <a:endParaRPr lang="en-US"/>
          </a:p>
        </p:txBody>
      </p:sp>
      <p:sp>
        <p:nvSpPr>
          <p:cNvPr id="35" name="Text 33"/>
          <p:cNvSpPr/>
          <p:nvPr/>
        </p:nvSpPr>
        <p:spPr>
          <a:xfrm>
            <a:off x="1000006"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VMT by Truck (%)</a:t>
            </a:r>
            <a:endParaRPr lang="en-US" sz="1550" dirty="0"/>
          </a:p>
        </p:txBody>
      </p:sp>
      <p:sp>
        <p:nvSpPr>
          <p:cNvPr id="36" name="Text 34"/>
          <p:cNvSpPr/>
          <p:nvPr/>
        </p:nvSpPr>
        <p:spPr>
          <a:xfrm>
            <a:off x="4173379"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18%</a:t>
            </a:r>
            <a:endParaRPr lang="en-US" sz="1550" dirty="0"/>
          </a:p>
        </p:txBody>
      </p:sp>
      <p:sp>
        <p:nvSpPr>
          <p:cNvPr id="37" name="Text 35"/>
          <p:cNvSpPr/>
          <p:nvPr/>
        </p:nvSpPr>
        <p:spPr>
          <a:xfrm>
            <a:off x="7342942"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21%</a:t>
            </a:r>
            <a:endParaRPr lang="en-US" sz="1550" dirty="0"/>
          </a:p>
        </p:txBody>
      </p:sp>
      <p:sp>
        <p:nvSpPr>
          <p:cNvPr id="38" name="Text 36"/>
          <p:cNvSpPr/>
          <p:nvPr/>
        </p:nvSpPr>
        <p:spPr>
          <a:xfrm>
            <a:off x="10512504"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24%</a:t>
            </a:r>
            <a:endParaRPr lang="en-US" sz="1550" dirty="0"/>
          </a:p>
        </p:txBody>
      </p:sp>
      <p:sp>
        <p:nvSpPr>
          <p:cNvPr id="39" name="Text 37"/>
          <p:cNvSpPr/>
          <p:nvPr/>
        </p:nvSpPr>
        <p:spPr>
          <a:xfrm>
            <a:off x="793790" y="5946815"/>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Smart infrastructure deployment shows regional variations, with East Asian megacities leading in all categories, particularly in smart manufacturing facilities. This reflects regional industrial policies promoting Industry 4.0 adoption and digital transformation. The starkest contrast appears in mobility patterns, with North American residents traveling more than three times the annual vehicle miles of their East Asian counterparts. The modal split also differs significantly, with North American cities showing much higher private car dependence compared to more balanced distributions in European and Asian contexts.</a:t>
            </a:r>
            <a:endParaRPr lang="en-US" sz="1550" dirty="0"/>
          </a:p>
        </p:txBody>
      </p:sp>
      <p:pic>
        <p:nvPicPr>
          <p:cNvPr id="40"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37711" y="637937"/>
            <a:ext cx="9370457"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Regional Comparison: Megacities (Part 4)</a:t>
            </a:r>
            <a:endParaRPr lang="en-US" sz="3600" dirty="0"/>
          </a:p>
        </p:txBody>
      </p:sp>
      <p:sp>
        <p:nvSpPr>
          <p:cNvPr id="3" name="Shape 1"/>
          <p:cNvSpPr/>
          <p:nvPr/>
        </p:nvSpPr>
        <p:spPr>
          <a:xfrm>
            <a:off x="737711" y="1583174"/>
            <a:ext cx="12749808" cy="4325779"/>
          </a:xfrm>
          <a:prstGeom prst="roundRect">
            <a:avLst>
              <a:gd name="adj" fmla="val 211"/>
            </a:avLst>
          </a:prstGeom>
          <a:noFill/>
          <a:ln w="7620">
            <a:solidFill>
              <a:srgbClr val="FFFFFF">
                <a:alpha val="24000"/>
              </a:srgbClr>
            </a:solidFill>
            <a:prstDash val="solid"/>
          </a:ln>
        </p:spPr>
        <p:txBody>
          <a:bodyPr/>
          <a:lstStyle/>
          <a:p>
            <a:endParaRPr lang="en-US"/>
          </a:p>
        </p:txBody>
      </p:sp>
      <p:sp>
        <p:nvSpPr>
          <p:cNvPr id="4" name="Shape 2"/>
          <p:cNvSpPr/>
          <p:nvPr/>
        </p:nvSpPr>
        <p:spPr>
          <a:xfrm>
            <a:off x="745331" y="1590794"/>
            <a:ext cx="12734568" cy="531495"/>
          </a:xfrm>
          <a:prstGeom prst="rect">
            <a:avLst/>
          </a:prstGeom>
          <a:solidFill>
            <a:srgbClr val="FFFFFF">
              <a:alpha val="4000"/>
            </a:srgbClr>
          </a:solidFill>
          <a:ln/>
        </p:spPr>
        <p:txBody>
          <a:bodyPr/>
          <a:lstStyle/>
          <a:p>
            <a:endParaRPr lang="en-US"/>
          </a:p>
        </p:txBody>
      </p:sp>
      <p:sp>
        <p:nvSpPr>
          <p:cNvPr id="5" name="Text 3"/>
          <p:cNvSpPr/>
          <p:nvPr/>
        </p:nvSpPr>
        <p:spPr>
          <a:xfrm>
            <a:off x="929878" y="1709023"/>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Parameter</a:t>
            </a:r>
            <a:endParaRPr lang="en-US" sz="1450" dirty="0"/>
          </a:p>
        </p:txBody>
      </p:sp>
      <p:sp>
        <p:nvSpPr>
          <p:cNvPr id="6" name="Text 4"/>
          <p:cNvSpPr/>
          <p:nvPr/>
        </p:nvSpPr>
        <p:spPr>
          <a:xfrm>
            <a:off x="4117300" y="170902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North American Megacities</a:t>
            </a:r>
            <a:endParaRPr lang="en-US" sz="1450" dirty="0"/>
          </a:p>
        </p:txBody>
      </p:sp>
      <p:sp>
        <p:nvSpPr>
          <p:cNvPr id="7" name="Text 5"/>
          <p:cNvSpPr/>
          <p:nvPr/>
        </p:nvSpPr>
        <p:spPr>
          <a:xfrm>
            <a:off x="7300913" y="170902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European Megacities</a:t>
            </a:r>
            <a:endParaRPr lang="en-US" sz="1450" dirty="0"/>
          </a:p>
        </p:txBody>
      </p:sp>
      <p:sp>
        <p:nvSpPr>
          <p:cNvPr id="8" name="Text 6"/>
          <p:cNvSpPr/>
          <p:nvPr/>
        </p:nvSpPr>
        <p:spPr>
          <a:xfrm>
            <a:off x="10484525" y="1709023"/>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East Asian Megacities</a:t>
            </a:r>
            <a:endParaRPr lang="en-US" sz="1450" dirty="0"/>
          </a:p>
        </p:txBody>
      </p:sp>
      <p:sp>
        <p:nvSpPr>
          <p:cNvPr id="9" name="Shape 7"/>
          <p:cNvSpPr/>
          <p:nvPr/>
        </p:nvSpPr>
        <p:spPr>
          <a:xfrm>
            <a:off x="745331" y="2122289"/>
            <a:ext cx="12734568" cy="531495"/>
          </a:xfrm>
          <a:prstGeom prst="rect">
            <a:avLst/>
          </a:prstGeom>
          <a:solidFill>
            <a:srgbClr val="000000">
              <a:alpha val="4000"/>
            </a:srgbClr>
          </a:solidFill>
          <a:ln/>
        </p:spPr>
        <p:txBody>
          <a:bodyPr/>
          <a:lstStyle/>
          <a:p>
            <a:endParaRPr lang="en-US"/>
          </a:p>
        </p:txBody>
      </p:sp>
      <p:sp>
        <p:nvSpPr>
          <p:cNvPr id="10" name="Text 8"/>
          <p:cNvSpPr/>
          <p:nvPr/>
        </p:nvSpPr>
        <p:spPr>
          <a:xfrm>
            <a:off x="929878" y="2240518"/>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Package Delivery Cost (USD)</a:t>
            </a:r>
            <a:endParaRPr lang="en-US" sz="1450" dirty="0"/>
          </a:p>
        </p:txBody>
      </p:sp>
      <p:sp>
        <p:nvSpPr>
          <p:cNvPr id="11" name="Text 9"/>
          <p:cNvSpPr/>
          <p:nvPr/>
        </p:nvSpPr>
        <p:spPr>
          <a:xfrm>
            <a:off x="4117300" y="2240518"/>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5.45</a:t>
            </a:r>
            <a:endParaRPr lang="en-US" sz="1450" dirty="0"/>
          </a:p>
        </p:txBody>
      </p:sp>
      <p:sp>
        <p:nvSpPr>
          <p:cNvPr id="12" name="Text 10"/>
          <p:cNvSpPr/>
          <p:nvPr/>
        </p:nvSpPr>
        <p:spPr>
          <a:xfrm>
            <a:off x="7300913" y="2240518"/>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4.85</a:t>
            </a:r>
            <a:endParaRPr lang="en-US" sz="1450" dirty="0"/>
          </a:p>
        </p:txBody>
      </p:sp>
      <p:sp>
        <p:nvSpPr>
          <p:cNvPr id="13" name="Text 11"/>
          <p:cNvSpPr/>
          <p:nvPr/>
        </p:nvSpPr>
        <p:spPr>
          <a:xfrm>
            <a:off x="10484525" y="2240518"/>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3.65</a:t>
            </a:r>
            <a:endParaRPr lang="en-US" sz="1450" dirty="0"/>
          </a:p>
        </p:txBody>
      </p:sp>
      <p:sp>
        <p:nvSpPr>
          <p:cNvPr id="14" name="Shape 12"/>
          <p:cNvSpPr/>
          <p:nvPr/>
        </p:nvSpPr>
        <p:spPr>
          <a:xfrm>
            <a:off x="745331" y="2653784"/>
            <a:ext cx="12734568" cy="531495"/>
          </a:xfrm>
          <a:prstGeom prst="rect">
            <a:avLst/>
          </a:prstGeom>
          <a:solidFill>
            <a:srgbClr val="FFFFFF">
              <a:alpha val="4000"/>
            </a:srgbClr>
          </a:solidFill>
          <a:ln/>
        </p:spPr>
        <p:txBody>
          <a:bodyPr/>
          <a:lstStyle/>
          <a:p>
            <a:endParaRPr lang="en-US"/>
          </a:p>
        </p:txBody>
      </p:sp>
      <p:sp>
        <p:nvSpPr>
          <p:cNvPr id="15" name="Text 13"/>
          <p:cNvSpPr/>
          <p:nvPr/>
        </p:nvSpPr>
        <p:spPr>
          <a:xfrm>
            <a:off x="929878" y="2772013"/>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EV Charging Points</a:t>
            </a:r>
            <a:endParaRPr lang="en-US" sz="1450" dirty="0"/>
          </a:p>
        </p:txBody>
      </p:sp>
      <p:sp>
        <p:nvSpPr>
          <p:cNvPr id="16" name="Text 14"/>
          <p:cNvSpPr/>
          <p:nvPr/>
        </p:nvSpPr>
        <p:spPr>
          <a:xfrm>
            <a:off x="4117300" y="277201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6,750</a:t>
            </a:r>
            <a:endParaRPr lang="en-US" sz="1450" dirty="0"/>
          </a:p>
        </p:txBody>
      </p:sp>
      <p:sp>
        <p:nvSpPr>
          <p:cNvPr id="17" name="Text 15"/>
          <p:cNvSpPr/>
          <p:nvPr/>
        </p:nvSpPr>
        <p:spPr>
          <a:xfrm>
            <a:off x="7300913" y="277201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12,840</a:t>
            </a:r>
            <a:endParaRPr lang="en-US" sz="1450" dirty="0"/>
          </a:p>
        </p:txBody>
      </p:sp>
      <p:sp>
        <p:nvSpPr>
          <p:cNvPr id="18" name="Text 16"/>
          <p:cNvSpPr/>
          <p:nvPr/>
        </p:nvSpPr>
        <p:spPr>
          <a:xfrm>
            <a:off x="10484525" y="2772013"/>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8,650</a:t>
            </a:r>
            <a:endParaRPr lang="en-US" sz="1450" dirty="0"/>
          </a:p>
        </p:txBody>
      </p:sp>
      <p:sp>
        <p:nvSpPr>
          <p:cNvPr id="19" name="Shape 17"/>
          <p:cNvSpPr/>
          <p:nvPr/>
        </p:nvSpPr>
        <p:spPr>
          <a:xfrm>
            <a:off x="745331" y="3185279"/>
            <a:ext cx="12734568" cy="531495"/>
          </a:xfrm>
          <a:prstGeom prst="rect">
            <a:avLst/>
          </a:prstGeom>
          <a:solidFill>
            <a:srgbClr val="000000">
              <a:alpha val="4000"/>
            </a:srgbClr>
          </a:solidFill>
          <a:ln/>
        </p:spPr>
        <p:txBody>
          <a:bodyPr/>
          <a:lstStyle/>
          <a:p>
            <a:endParaRPr lang="en-US"/>
          </a:p>
        </p:txBody>
      </p:sp>
      <p:sp>
        <p:nvSpPr>
          <p:cNvPr id="20" name="Text 18"/>
          <p:cNvSpPr/>
          <p:nvPr/>
        </p:nvSpPr>
        <p:spPr>
          <a:xfrm>
            <a:off x="929878" y="3303508"/>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Car Operating Cost (USD/mile)</a:t>
            </a:r>
            <a:endParaRPr lang="en-US" sz="1450" dirty="0"/>
          </a:p>
        </p:txBody>
      </p:sp>
      <p:sp>
        <p:nvSpPr>
          <p:cNvPr id="21" name="Text 19"/>
          <p:cNvSpPr/>
          <p:nvPr/>
        </p:nvSpPr>
        <p:spPr>
          <a:xfrm>
            <a:off x="4117300" y="3303508"/>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0.56</a:t>
            </a:r>
            <a:endParaRPr lang="en-US" sz="1450" dirty="0"/>
          </a:p>
        </p:txBody>
      </p:sp>
      <p:sp>
        <p:nvSpPr>
          <p:cNvPr id="22" name="Text 20"/>
          <p:cNvSpPr/>
          <p:nvPr/>
        </p:nvSpPr>
        <p:spPr>
          <a:xfrm>
            <a:off x="7300913" y="3303508"/>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0.68</a:t>
            </a:r>
            <a:endParaRPr lang="en-US" sz="1450" dirty="0"/>
          </a:p>
        </p:txBody>
      </p:sp>
      <p:sp>
        <p:nvSpPr>
          <p:cNvPr id="23" name="Text 21"/>
          <p:cNvSpPr/>
          <p:nvPr/>
        </p:nvSpPr>
        <p:spPr>
          <a:xfrm>
            <a:off x="10484525" y="3303508"/>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0.61</a:t>
            </a:r>
            <a:endParaRPr lang="en-US" sz="1450" dirty="0"/>
          </a:p>
        </p:txBody>
      </p:sp>
      <p:sp>
        <p:nvSpPr>
          <p:cNvPr id="24" name="Shape 22"/>
          <p:cNvSpPr/>
          <p:nvPr/>
        </p:nvSpPr>
        <p:spPr>
          <a:xfrm>
            <a:off x="745331" y="3716774"/>
            <a:ext cx="12734568" cy="826532"/>
          </a:xfrm>
          <a:prstGeom prst="rect">
            <a:avLst/>
          </a:prstGeom>
          <a:solidFill>
            <a:srgbClr val="FFFFFF">
              <a:alpha val="4000"/>
            </a:srgbClr>
          </a:solidFill>
          <a:ln/>
        </p:spPr>
        <p:txBody>
          <a:bodyPr/>
          <a:lstStyle/>
          <a:p>
            <a:endParaRPr lang="en-US"/>
          </a:p>
        </p:txBody>
      </p:sp>
      <p:sp>
        <p:nvSpPr>
          <p:cNvPr id="25" name="Text 23"/>
          <p:cNvSpPr/>
          <p:nvPr/>
        </p:nvSpPr>
        <p:spPr>
          <a:xfrm>
            <a:off x="929878" y="3835003"/>
            <a:ext cx="2810947" cy="590074"/>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Truck Operating Cost (USD/mile)</a:t>
            </a:r>
            <a:endParaRPr lang="en-US" sz="1450" dirty="0"/>
          </a:p>
        </p:txBody>
      </p:sp>
      <p:sp>
        <p:nvSpPr>
          <p:cNvPr id="26" name="Text 24"/>
          <p:cNvSpPr/>
          <p:nvPr/>
        </p:nvSpPr>
        <p:spPr>
          <a:xfrm>
            <a:off x="4117300" y="383500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1.38</a:t>
            </a:r>
            <a:endParaRPr lang="en-US" sz="1450" dirty="0"/>
          </a:p>
        </p:txBody>
      </p:sp>
      <p:sp>
        <p:nvSpPr>
          <p:cNvPr id="27" name="Text 25"/>
          <p:cNvSpPr/>
          <p:nvPr/>
        </p:nvSpPr>
        <p:spPr>
          <a:xfrm>
            <a:off x="7300913" y="3835003"/>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1.58</a:t>
            </a:r>
            <a:endParaRPr lang="en-US" sz="1450" dirty="0"/>
          </a:p>
        </p:txBody>
      </p:sp>
      <p:sp>
        <p:nvSpPr>
          <p:cNvPr id="28" name="Text 26"/>
          <p:cNvSpPr/>
          <p:nvPr/>
        </p:nvSpPr>
        <p:spPr>
          <a:xfrm>
            <a:off x="10484525" y="3835003"/>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1.46</a:t>
            </a:r>
            <a:endParaRPr lang="en-US" sz="1450" dirty="0"/>
          </a:p>
        </p:txBody>
      </p:sp>
      <p:sp>
        <p:nvSpPr>
          <p:cNvPr id="29" name="Shape 27"/>
          <p:cNvSpPr/>
          <p:nvPr/>
        </p:nvSpPr>
        <p:spPr>
          <a:xfrm>
            <a:off x="745331" y="4543306"/>
            <a:ext cx="12734568" cy="531495"/>
          </a:xfrm>
          <a:prstGeom prst="rect">
            <a:avLst/>
          </a:prstGeom>
          <a:solidFill>
            <a:srgbClr val="000000">
              <a:alpha val="4000"/>
            </a:srgbClr>
          </a:solidFill>
          <a:ln/>
        </p:spPr>
        <p:txBody>
          <a:bodyPr/>
          <a:lstStyle/>
          <a:p>
            <a:endParaRPr lang="en-US"/>
          </a:p>
        </p:txBody>
      </p:sp>
      <p:sp>
        <p:nvSpPr>
          <p:cNvPr id="30" name="Text 28"/>
          <p:cNvSpPr/>
          <p:nvPr/>
        </p:nvSpPr>
        <p:spPr>
          <a:xfrm>
            <a:off x="929878" y="4661535"/>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Car Emissions Cost (USD/mile)</a:t>
            </a:r>
            <a:endParaRPr lang="en-US" sz="1450" dirty="0"/>
          </a:p>
        </p:txBody>
      </p:sp>
      <p:sp>
        <p:nvSpPr>
          <p:cNvPr id="31" name="Text 29"/>
          <p:cNvSpPr/>
          <p:nvPr/>
        </p:nvSpPr>
        <p:spPr>
          <a:xfrm>
            <a:off x="4117300" y="4661535"/>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0.18</a:t>
            </a:r>
            <a:endParaRPr lang="en-US" sz="1450" dirty="0"/>
          </a:p>
        </p:txBody>
      </p:sp>
      <p:sp>
        <p:nvSpPr>
          <p:cNvPr id="32" name="Text 30"/>
          <p:cNvSpPr/>
          <p:nvPr/>
        </p:nvSpPr>
        <p:spPr>
          <a:xfrm>
            <a:off x="7300913" y="4661535"/>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0.15</a:t>
            </a:r>
            <a:endParaRPr lang="en-US" sz="1450" dirty="0"/>
          </a:p>
        </p:txBody>
      </p:sp>
      <p:sp>
        <p:nvSpPr>
          <p:cNvPr id="33" name="Text 31"/>
          <p:cNvSpPr/>
          <p:nvPr/>
        </p:nvSpPr>
        <p:spPr>
          <a:xfrm>
            <a:off x="10484525" y="4661535"/>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0.21</a:t>
            </a:r>
            <a:endParaRPr lang="en-US" sz="1450" dirty="0"/>
          </a:p>
        </p:txBody>
      </p:sp>
      <p:sp>
        <p:nvSpPr>
          <p:cNvPr id="34" name="Shape 32"/>
          <p:cNvSpPr/>
          <p:nvPr/>
        </p:nvSpPr>
        <p:spPr>
          <a:xfrm>
            <a:off x="745331" y="5074801"/>
            <a:ext cx="12734568" cy="826532"/>
          </a:xfrm>
          <a:prstGeom prst="rect">
            <a:avLst/>
          </a:prstGeom>
          <a:solidFill>
            <a:srgbClr val="FFFFFF">
              <a:alpha val="4000"/>
            </a:srgbClr>
          </a:solidFill>
          <a:ln/>
        </p:spPr>
        <p:txBody>
          <a:bodyPr/>
          <a:lstStyle/>
          <a:p>
            <a:endParaRPr lang="en-US"/>
          </a:p>
        </p:txBody>
      </p:sp>
      <p:sp>
        <p:nvSpPr>
          <p:cNvPr id="35" name="Text 33"/>
          <p:cNvSpPr/>
          <p:nvPr/>
        </p:nvSpPr>
        <p:spPr>
          <a:xfrm>
            <a:off x="929878" y="5193030"/>
            <a:ext cx="2810947" cy="590074"/>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Truck Emissions Cost (USD/mile)</a:t>
            </a:r>
            <a:endParaRPr lang="en-US" sz="1450" dirty="0"/>
          </a:p>
        </p:txBody>
      </p:sp>
      <p:sp>
        <p:nvSpPr>
          <p:cNvPr id="36" name="Text 34"/>
          <p:cNvSpPr/>
          <p:nvPr/>
        </p:nvSpPr>
        <p:spPr>
          <a:xfrm>
            <a:off x="4117300" y="5193030"/>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0.62</a:t>
            </a:r>
            <a:endParaRPr lang="en-US" sz="1450" dirty="0"/>
          </a:p>
        </p:txBody>
      </p:sp>
      <p:sp>
        <p:nvSpPr>
          <p:cNvPr id="37" name="Text 35"/>
          <p:cNvSpPr/>
          <p:nvPr/>
        </p:nvSpPr>
        <p:spPr>
          <a:xfrm>
            <a:off x="7300913" y="5193030"/>
            <a:ext cx="280713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0.58</a:t>
            </a:r>
            <a:endParaRPr lang="en-US" sz="1450" dirty="0"/>
          </a:p>
        </p:txBody>
      </p:sp>
      <p:sp>
        <p:nvSpPr>
          <p:cNvPr id="38" name="Text 36"/>
          <p:cNvSpPr/>
          <p:nvPr/>
        </p:nvSpPr>
        <p:spPr>
          <a:xfrm>
            <a:off x="10484525" y="5193030"/>
            <a:ext cx="2810947" cy="295037"/>
          </a:xfrm>
          <a:prstGeom prst="rect">
            <a:avLst/>
          </a:prstGeom>
          <a:noFill/>
          <a:ln/>
        </p:spPr>
        <p:txBody>
          <a:bodyPr wrap="non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0.68</a:t>
            </a:r>
            <a:endParaRPr lang="en-US" sz="1450" dirty="0"/>
          </a:p>
        </p:txBody>
      </p:sp>
      <p:sp>
        <p:nvSpPr>
          <p:cNvPr id="39" name="Text 37"/>
          <p:cNvSpPr/>
          <p:nvPr/>
        </p:nvSpPr>
        <p:spPr>
          <a:xfrm>
            <a:off x="737711" y="6116360"/>
            <a:ext cx="12749808" cy="1475184"/>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Operational metrics reveal efficiency and cost variations across regions. North American megacities face the highest package delivery costs due to lower density and labor costs. European cities lead in electric vehicle charging infrastructure, with nearly twice the deployment of North American cities. Vehicle operating costs are highest in European cities due to fuel taxation policies, while emissions costs show mixed patterns. The higher emissions costs in East Asian cities reflect greater population density and exposure, translating to larger health impacts per mile traveled despite newer vehicle fleets.</a:t>
            </a:r>
            <a:endParaRPr lang="en-US" sz="1450" dirty="0"/>
          </a:p>
        </p:txBody>
      </p:sp>
      <p:pic>
        <p:nvPicPr>
          <p:cNvPr id="40"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695087"/>
            <a:ext cx="1005744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Regional Comparison: Megacities (Part 5)</a:t>
            </a:r>
            <a:endParaRPr lang="en-US" sz="3900" dirty="0"/>
          </a:p>
        </p:txBody>
      </p:sp>
      <p:sp>
        <p:nvSpPr>
          <p:cNvPr id="3" name="Shape 1"/>
          <p:cNvSpPr/>
          <p:nvPr/>
        </p:nvSpPr>
        <p:spPr>
          <a:xfrm>
            <a:off x="793790" y="1712000"/>
            <a:ext cx="12693729" cy="4011573"/>
          </a:xfrm>
          <a:prstGeom prst="roundRect">
            <a:avLst>
              <a:gd name="adj" fmla="val 228"/>
            </a:avLst>
          </a:prstGeom>
          <a:noFill/>
          <a:ln w="7620">
            <a:solidFill>
              <a:srgbClr val="FFFFFF">
                <a:alpha val="24000"/>
              </a:srgbClr>
            </a:solidFill>
            <a:prstDash val="solid"/>
          </a:ln>
        </p:spPr>
        <p:txBody>
          <a:bodyPr/>
          <a:lstStyle/>
          <a:p>
            <a:endParaRPr lang="en-US"/>
          </a:p>
        </p:txBody>
      </p:sp>
      <p:sp>
        <p:nvSpPr>
          <p:cNvPr id="4" name="Shape 2"/>
          <p:cNvSpPr/>
          <p:nvPr/>
        </p:nvSpPr>
        <p:spPr>
          <a:xfrm>
            <a:off x="801410" y="1719620"/>
            <a:ext cx="12678489" cy="570905"/>
          </a:xfrm>
          <a:prstGeom prst="rect">
            <a:avLst/>
          </a:prstGeom>
          <a:solidFill>
            <a:srgbClr val="FFFFFF">
              <a:alpha val="4000"/>
            </a:srgbClr>
          </a:solidFill>
          <a:ln/>
        </p:spPr>
        <p:txBody>
          <a:bodyPr/>
          <a:lstStyle/>
          <a:p>
            <a:endParaRPr lang="en-US"/>
          </a:p>
        </p:txBody>
      </p:sp>
      <p:sp>
        <p:nvSpPr>
          <p:cNvPr id="5" name="Text 3"/>
          <p:cNvSpPr/>
          <p:nvPr/>
        </p:nvSpPr>
        <p:spPr>
          <a:xfrm>
            <a:off x="1000006"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Parameter</a:t>
            </a:r>
            <a:endParaRPr lang="en-US" sz="1550" dirty="0"/>
          </a:p>
        </p:txBody>
      </p:sp>
      <p:sp>
        <p:nvSpPr>
          <p:cNvPr id="6" name="Text 4"/>
          <p:cNvSpPr/>
          <p:nvPr/>
        </p:nvSpPr>
        <p:spPr>
          <a:xfrm>
            <a:off x="4173379"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Megacities</a:t>
            </a:r>
            <a:endParaRPr lang="en-US" sz="1550" dirty="0"/>
          </a:p>
        </p:txBody>
      </p:sp>
      <p:sp>
        <p:nvSpPr>
          <p:cNvPr id="7" name="Text 5"/>
          <p:cNvSpPr/>
          <p:nvPr/>
        </p:nvSpPr>
        <p:spPr>
          <a:xfrm>
            <a:off x="7342942" y="184630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Megacities</a:t>
            </a:r>
            <a:endParaRPr lang="en-US" sz="1550" dirty="0"/>
          </a:p>
        </p:txBody>
      </p:sp>
      <p:sp>
        <p:nvSpPr>
          <p:cNvPr id="8" name="Text 6"/>
          <p:cNvSpPr/>
          <p:nvPr/>
        </p:nvSpPr>
        <p:spPr>
          <a:xfrm>
            <a:off x="10512504" y="184630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East Asian Megacities</a:t>
            </a:r>
            <a:endParaRPr lang="en-US" sz="1550" dirty="0"/>
          </a:p>
        </p:txBody>
      </p:sp>
      <p:sp>
        <p:nvSpPr>
          <p:cNvPr id="9" name="Shape 7"/>
          <p:cNvSpPr/>
          <p:nvPr/>
        </p:nvSpPr>
        <p:spPr>
          <a:xfrm>
            <a:off x="801410" y="2290524"/>
            <a:ext cx="12678489" cy="570905"/>
          </a:xfrm>
          <a:prstGeom prst="rect">
            <a:avLst/>
          </a:prstGeom>
          <a:solidFill>
            <a:srgbClr val="000000">
              <a:alpha val="4000"/>
            </a:srgbClr>
          </a:solidFill>
          <a:ln/>
        </p:spPr>
        <p:txBody>
          <a:bodyPr/>
          <a:lstStyle/>
          <a:p>
            <a:endParaRPr lang="en-US"/>
          </a:p>
        </p:txBody>
      </p:sp>
      <p:sp>
        <p:nvSpPr>
          <p:cNvPr id="10" name="Text 8"/>
          <p:cNvSpPr/>
          <p:nvPr/>
        </p:nvSpPr>
        <p:spPr>
          <a:xfrm>
            <a:off x="1000006"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EV Operating Cost Reduction</a:t>
            </a:r>
            <a:endParaRPr lang="en-US" sz="1550" dirty="0"/>
          </a:p>
        </p:txBody>
      </p:sp>
      <p:sp>
        <p:nvSpPr>
          <p:cNvPr id="11" name="Text 9"/>
          <p:cNvSpPr/>
          <p:nvPr/>
        </p:nvSpPr>
        <p:spPr>
          <a:xfrm>
            <a:off x="4173379"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68%</a:t>
            </a:r>
            <a:endParaRPr lang="en-US" sz="1550" dirty="0"/>
          </a:p>
        </p:txBody>
      </p:sp>
      <p:sp>
        <p:nvSpPr>
          <p:cNvPr id="12" name="Text 10"/>
          <p:cNvSpPr/>
          <p:nvPr/>
        </p:nvSpPr>
        <p:spPr>
          <a:xfrm>
            <a:off x="7342942" y="2417207"/>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75%</a:t>
            </a:r>
            <a:endParaRPr lang="en-US" sz="1550" dirty="0"/>
          </a:p>
        </p:txBody>
      </p:sp>
      <p:sp>
        <p:nvSpPr>
          <p:cNvPr id="13" name="Text 11"/>
          <p:cNvSpPr/>
          <p:nvPr/>
        </p:nvSpPr>
        <p:spPr>
          <a:xfrm>
            <a:off x="10512504" y="2417207"/>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72%</a:t>
            </a:r>
            <a:endParaRPr lang="en-US" sz="1550" dirty="0"/>
          </a:p>
        </p:txBody>
      </p:sp>
      <p:sp>
        <p:nvSpPr>
          <p:cNvPr id="14" name="Shape 12"/>
          <p:cNvSpPr/>
          <p:nvPr/>
        </p:nvSpPr>
        <p:spPr>
          <a:xfrm>
            <a:off x="801410" y="2861429"/>
            <a:ext cx="12678489" cy="570905"/>
          </a:xfrm>
          <a:prstGeom prst="rect">
            <a:avLst/>
          </a:prstGeom>
          <a:solidFill>
            <a:srgbClr val="FFFFFF">
              <a:alpha val="4000"/>
            </a:srgbClr>
          </a:solidFill>
          <a:ln/>
        </p:spPr>
        <p:txBody>
          <a:bodyPr/>
          <a:lstStyle/>
          <a:p>
            <a:endParaRPr lang="en-US"/>
          </a:p>
        </p:txBody>
      </p:sp>
      <p:sp>
        <p:nvSpPr>
          <p:cNvPr id="15" name="Text 13"/>
          <p:cNvSpPr/>
          <p:nvPr/>
        </p:nvSpPr>
        <p:spPr>
          <a:xfrm>
            <a:off x="1000006"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EV Emissions Reduction</a:t>
            </a:r>
            <a:endParaRPr lang="en-US" sz="1550" dirty="0"/>
          </a:p>
        </p:txBody>
      </p:sp>
      <p:sp>
        <p:nvSpPr>
          <p:cNvPr id="16" name="Text 14"/>
          <p:cNvSpPr/>
          <p:nvPr/>
        </p:nvSpPr>
        <p:spPr>
          <a:xfrm>
            <a:off x="4173379"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82%</a:t>
            </a:r>
            <a:endParaRPr lang="en-US" sz="1550" dirty="0"/>
          </a:p>
        </p:txBody>
      </p:sp>
      <p:sp>
        <p:nvSpPr>
          <p:cNvPr id="17" name="Text 15"/>
          <p:cNvSpPr/>
          <p:nvPr/>
        </p:nvSpPr>
        <p:spPr>
          <a:xfrm>
            <a:off x="7342942" y="2988112"/>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90%</a:t>
            </a:r>
            <a:endParaRPr lang="en-US" sz="1550" dirty="0"/>
          </a:p>
        </p:txBody>
      </p:sp>
      <p:sp>
        <p:nvSpPr>
          <p:cNvPr id="18" name="Text 16"/>
          <p:cNvSpPr/>
          <p:nvPr/>
        </p:nvSpPr>
        <p:spPr>
          <a:xfrm>
            <a:off x="10512504" y="2988112"/>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78%</a:t>
            </a:r>
            <a:endParaRPr lang="en-US" sz="1550" dirty="0"/>
          </a:p>
        </p:txBody>
      </p:sp>
      <p:sp>
        <p:nvSpPr>
          <p:cNvPr id="19" name="Shape 17"/>
          <p:cNvSpPr/>
          <p:nvPr/>
        </p:nvSpPr>
        <p:spPr>
          <a:xfrm>
            <a:off x="801410" y="3432334"/>
            <a:ext cx="12678489" cy="570905"/>
          </a:xfrm>
          <a:prstGeom prst="rect">
            <a:avLst/>
          </a:prstGeom>
          <a:solidFill>
            <a:srgbClr val="000000">
              <a:alpha val="4000"/>
            </a:srgbClr>
          </a:solidFill>
          <a:ln/>
        </p:spPr>
        <p:txBody>
          <a:bodyPr/>
          <a:lstStyle/>
          <a:p>
            <a:endParaRPr lang="en-US"/>
          </a:p>
        </p:txBody>
      </p:sp>
      <p:sp>
        <p:nvSpPr>
          <p:cNvPr id="20" name="Text 18"/>
          <p:cNvSpPr/>
          <p:nvPr/>
        </p:nvSpPr>
        <p:spPr>
          <a:xfrm>
            <a:off x="1000006"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Fatalities per 100,000</a:t>
            </a:r>
            <a:endParaRPr lang="en-US" sz="1550" dirty="0"/>
          </a:p>
        </p:txBody>
      </p:sp>
      <p:sp>
        <p:nvSpPr>
          <p:cNvPr id="21" name="Text 19"/>
          <p:cNvSpPr/>
          <p:nvPr/>
        </p:nvSpPr>
        <p:spPr>
          <a:xfrm>
            <a:off x="4173379"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8.5</a:t>
            </a:r>
            <a:endParaRPr lang="en-US" sz="1550" dirty="0"/>
          </a:p>
        </p:txBody>
      </p:sp>
      <p:sp>
        <p:nvSpPr>
          <p:cNvPr id="22" name="Text 20"/>
          <p:cNvSpPr/>
          <p:nvPr/>
        </p:nvSpPr>
        <p:spPr>
          <a:xfrm>
            <a:off x="7342942" y="355901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4.2</a:t>
            </a:r>
            <a:endParaRPr lang="en-US" sz="1550" dirty="0"/>
          </a:p>
        </p:txBody>
      </p:sp>
      <p:sp>
        <p:nvSpPr>
          <p:cNvPr id="23" name="Text 21"/>
          <p:cNvSpPr/>
          <p:nvPr/>
        </p:nvSpPr>
        <p:spPr>
          <a:xfrm>
            <a:off x="10512504" y="355901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5.8</a:t>
            </a:r>
            <a:endParaRPr lang="en-US" sz="1550" dirty="0"/>
          </a:p>
        </p:txBody>
      </p:sp>
      <p:sp>
        <p:nvSpPr>
          <p:cNvPr id="24" name="Shape 22"/>
          <p:cNvSpPr/>
          <p:nvPr/>
        </p:nvSpPr>
        <p:spPr>
          <a:xfrm>
            <a:off x="801410" y="4003238"/>
            <a:ext cx="12678489" cy="570905"/>
          </a:xfrm>
          <a:prstGeom prst="rect">
            <a:avLst/>
          </a:prstGeom>
          <a:solidFill>
            <a:srgbClr val="FFFFFF">
              <a:alpha val="4000"/>
            </a:srgbClr>
          </a:solidFill>
          <a:ln/>
        </p:spPr>
        <p:txBody>
          <a:bodyPr/>
          <a:lstStyle/>
          <a:p>
            <a:endParaRPr lang="en-US"/>
          </a:p>
        </p:txBody>
      </p:sp>
      <p:sp>
        <p:nvSpPr>
          <p:cNvPr id="25" name="Text 23"/>
          <p:cNvSpPr/>
          <p:nvPr/>
        </p:nvSpPr>
        <p:spPr>
          <a:xfrm>
            <a:off x="1000006"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Injuries per 100,000</a:t>
            </a:r>
            <a:endParaRPr lang="en-US" sz="1550" dirty="0"/>
          </a:p>
        </p:txBody>
      </p:sp>
      <p:sp>
        <p:nvSpPr>
          <p:cNvPr id="26" name="Text 24"/>
          <p:cNvSpPr/>
          <p:nvPr/>
        </p:nvSpPr>
        <p:spPr>
          <a:xfrm>
            <a:off x="4173379"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820</a:t>
            </a:r>
            <a:endParaRPr lang="en-US" sz="1550" dirty="0"/>
          </a:p>
        </p:txBody>
      </p:sp>
      <p:sp>
        <p:nvSpPr>
          <p:cNvPr id="27" name="Text 25"/>
          <p:cNvSpPr/>
          <p:nvPr/>
        </p:nvSpPr>
        <p:spPr>
          <a:xfrm>
            <a:off x="7342942" y="4129921"/>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410</a:t>
            </a:r>
            <a:endParaRPr lang="en-US" sz="1550" dirty="0"/>
          </a:p>
        </p:txBody>
      </p:sp>
      <p:sp>
        <p:nvSpPr>
          <p:cNvPr id="28" name="Text 26"/>
          <p:cNvSpPr/>
          <p:nvPr/>
        </p:nvSpPr>
        <p:spPr>
          <a:xfrm>
            <a:off x="10512504" y="4129921"/>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620</a:t>
            </a:r>
            <a:endParaRPr lang="en-US" sz="1550" dirty="0"/>
          </a:p>
        </p:txBody>
      </p:sp>
      <p:sp>
        <p:nvSpPr>
          <p:cNvPr id="29" name="Shape 27"/>
          <p:cNvSpPr/>
          <p:nvPr/>
        </p:nvSpPr>
        <p:spPr>
          <a:xfrm>
            <a:off x="801410" y="4574143"/>
            <a:ext cx="12678489" cy="570905"/>
          </a:xfrm>
          <a:prstGeom prst="rect">
            <a:avLst/>
          </a:prstGeom>
          <a:solidFill>
            <a:srgbClr val="000000">
              <a:alpha val="4000"/>
            </a:srgbClr>
          </a:solidFill>
          <a:ln/>
        </p:spPr>
        <p:txBody>
          <a:bodyPr/>
          <a:lstStyle/>
          <a:p>
            <a:endParaRPr lang="en-US"/>
          </a:p>
        </p:txBody>
      </p:sp>
      <p:sp>
        <p:nvSpPr>
          <p:cNvPr id="30" name="Text 28"/>
          <p:cNvSpPr/>
          <p:nvPr/>
        </p:nvSpPr>
        <p:spPr>
          <a:xfrm>
            <a:off x="1000006"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Value of Time (USD/hour)</a:t>
            </a:r>
            <a:endParaRPr lang="en-US" sz="1550" dirty="0"/>
          </a:p>
        </p:txBody>
      </p:sp>
      <p:sp>
        <p:nvSpPr>
          <p:cNvPr id="31" name="Text 29"/>
          <p:cNvSpPr/>
          <p:nvPr/>
        </p:nvSpPr>
        <p:spPr>
          <a:xfrm>
            <a:off x="4173379"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28.50</a:t>
            </a:r>
            <a:endParaRPr lang="en-US" sz="1550" dirty="0"/>
          </a:p>
        </p:txBody>
      </p:sp>
      <p:sp>
        <p:nvSpPr>
          <p:cNvPr id="32" name="Text 30"/>
          <p:cNvSpPr/>
          <p:nvPr/>
        </p:nvSpPr>
        <p:spPr>
          <a:xfrm>
            <a:off x="7342942" y="4700826"/>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26.80</a:t>
            </a:r>
            <a:endParaRPr lang="en-US" sz="1550" dirty="0"/>
          </a:p>
        </p:txBody>
      </p:sp>
      <p:sp>
        <p:nvSpPr>
          <p:cNvPr id="33" name="Text 31"/>
          <p:cNvSpPr/>
          <p:nvPr/>
        </p:nvSpPr>
        <p:spPr>
          <a:xfrm>
            <a:off x="10512504" y="4700826"/>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22.40</a:t>
            </a:r>
            <a:endParaRPr lang="en-US" sz="1550" dirty="0"/>
          </a:p>
        </p:txBody>
      </p:sp>
      <p:sp>
        <p:nvSpPr>
          <p:cNvPr id="34" name="Shape 32"/>
          <p:cNvSpPr/>
          <p:nvPr/>
        </p:nvSpPr>
        <p:spPr>
          <a:xfrm>
            <a:off x="801410" y="5145048"/>
            <a:ext cx="12678489" cy="570905"/>
          </a:xfrm>
          <a:prstGeom prst="rect">
            <a:avLst/>
          </a:prstGeom>
          <a:solidFill>
            <a:srgbClr val="FFFFFF">
              <a:alpha val="4000"/>
            </a:srgbClr>
          </a:solidFill>
          <a:ln/>
        </p:spPr>
        <p:txBody>
          <a:bodyPr/>
          <a:lstStyle/>
          <a:p>
            <a:endParaRPr lang="en-US"/>
          </a:p>
        </p:txBody>
      </p:sp>
      <p:sp>
        <p:nvSpPr>
          <p:cNvPr id="35" name="Text 33"/>
          <p:cNvSpPr/>
          <p:nvPr/>
        </p:nvSpPr>
        <p:spPr>
          <a:xfrm>
            <a:off x="1000006"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Daily Travel Minutes</a:t>
            </a:r>
            <a:endParaRPr lang="en-US" sz="1550" dirty="0"/>
          </a:p>
        </p:txBody>
      </p:sp>
      <p:sp>
        <p:nvSpPr>
          <p:cNvPr id="36" name="Text 34"/>
          <p:cNvSpPr/>
          <p:nvPr/>
        </p:nvSpPr>
        <p:spPr>
          <a:xfrm>
            <a:off x="4173379"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86</a:t>
            </a:r>
            <a:endParaRPr lang="en-US" sz="1550" dirty="0"/>
          </a:p>
        </p:txBody>
      </p:sp>
      <p:sp>
        <p:nvSpPr>
          <p:cNvPr id="37" name="Text 35"/>
          <p:cNvSpPr/>
          <p:nvPr/>
        </p:nvSpPr>
        <p:spPr>
          <a:xfrm>
            <a:off x="7342942" y="5271730"/>
            <a:ext cx="276522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72</a:t>
            </a:r>
            <a:endParaRPr lang="en-US" sz="1550" dirty="0"/>
          </a:p>
        </p:txBody>
      </p:sp>
      <p:sp>
        <p:nvSpPr>
          <p:cNvPr id="38" name="Text 36"/>
          <p:cNvSpPr/>
          <p:nvPr/>
        </p:nvSpPr>
        <p:spPr>
          <a:xfrm>
            <a:off x="10512504" y="5271730"/>
            <a:ext cx="276903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98</a:t>
            </a:r>
            <a:endParaRPr lang="en-US" sz="1550" dirty="0"/>
          </a:p>
        </p:txBody>
      </p:sp>
      <p:sp>
        <p:nvSpPr>
          <p:cNvPr id="39" name="Text 37"/>
          <p:cNvSpPr/>
          <p:nvPr/>
        </p:nvSpPr>
        <p:spPr>
          <a:xfrm>
            <a:off x="793790" y="5946815"/>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Safety and time-value metrics highlight critical quality-of-life differences between regions. European megacities demonstrate substantially better safety outcomes, with fatality and injury rates approximately half those of North American cities. The value of time is highest in North American cities, reflecting higher average incomes, while daily travel time is lowest in European cities due to more compact development patterns and efficient transit systems. East Asian residents spend the most time traveling daily despite shorter trip distances, likely due to congestion and transit crowding in extremely dense urban environments.</a:t>
            </a:r>
            <a:endParaRPr lang="en-US" sz="1550" dirty="0"/>
          </a:p>
        </p:txBody>
      </p:sp>
      <p:pic>
        <p:nvPicPr>
          <p:cNvPr id="40"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1457325"/>
            <a:ext cx="1007102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Regional Comparison: Megacities (Part 6)</a:t>
            </a:r>
            <a:endParaRPr lang="en-US" sz="3900" dirty="0"/>
          </a:p>
        </p:txBody>
      </p:sp>
      <p:sp>
        <p:nvSpPr>
          <p:cNvPr id="3" name="Shape 1"/>
          <p:cNvSpPr/>
          <p:nvPr/>
        </p:nvSpPr>
        <p:spPr>
          <a:xfrm>
            <a:off x="793790" y="2598301"/>
            <a:ext cx="6104811" cy="3950732"/>
          </a:xfrm>
          <a:prstGeom prst="roundRect">
            <a:avLst>
              <a:gd name="adj" fmla="val 231"/>
            </a:avLst>
          </a:prstGeom>
          <a:noFill/>
          <a:ln w="7620">
            <a:solidFill>
              <a:srgbClr val="FFFFFF">
                <a:alpha val="24000"/>
              </a:srgbClr>
            </a:solidFill>
            <a:prstDash val="solid"/>
          </a:ln>
        </p:spPr>
        <p:txBody>
          <a:bodyPr/>
          <a:lstStyle/>
          <a:p>
            <a:endParaRPr lang="en-US"/>
          </a:p>
        </p:txBody>
      </p:sp>
      <p:sp>
        <p:nvSpPr>
          <p:cNvPr id="4" name="Shape 2"/>
          <p:cNvSpPr/>
          <p:nvPr/>
        </p:nvSpPr>
        <p:spPr>
          <a:xfrm>
            <a:off x="801410" y="2605921"/>
            <a:ext cx="6089571" cy="1205984"/>
          </a:xfrm>
          <a:prstGeom prst="rect">
            <a:avLst/>
          </a:prstGeom>
          <a:solidFill>
            <a:srgbClr val="FFFFFF">
              <a:alpha val="4000"/>
            </a:srgbClr>
          </a:solidFill>
          <a:ln/>
        </p:spPr>
        <p:txBody>
          <a:bodyPr/>
          <a:lstStyle/>
          <a:p>
            <a:endParaRPr lang="en-US"/>
          </a:p>
        </p:txBody>
      </p:sp>
      <p:sp>
        <p:nvSpPr>
          <p:cNvPr id="5" name="Text 3"/>
          <p:cNvSpPr/>
          <p:nvPr/>
        </p:nvSpPr>
        <p:spPr>
          <a:xfrm>
            <a:off x="1000006" y="2732603"/>
            <a:ext cx="112180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Parameter</a:t>
            </a:r>
            <a:endParaRPr lang="en-US" sz="1550" dirty="0"/>
          </a:p>
        </p:txBody>
      </p:sp>
      <p:sp>
        <p:nvSpPr>
          <p:cNvPr id="6" name="Text 4"/>
          <p:cNvSpPr/>
          <p:nvPr/>
        </p:nvSpPr>
        <p:spPr>
          <a:xfrm>
            <a:off x="2526149" y="2732603"/>
            <a:ext cx="1117997" cy="95261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North American Megacities</a:t>
            </a:r>
            <a:endParaRPr lang="en-US" sz="1550" dirty="0"/>
          </a:p>
        </p:txBody>
      </p:sp>
      <p:sp>
        <p:nvSpPr>
          <p:cNvPr id="7" name="Text 5"/>
          <p:cNvSpPr/>
          <p:nvPr/>
        </p:nvSpPr>
        <p:spPr>
          <a:xfrm>
            <a:off x="4048482" y="2732603"/>
            <a:ext cx="1117997" cy="63507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Megacities</a:t>
            </a:r>
            <a:endParaRPr lang="en-US" sz="1550" dirty="0"/>
          </a:p>
        </p:txBody>
      </p:sp>
      <p:sp>
        <p:nvSpPr>
          <p:cNvPr id="8" name="Text 6"/>
          <p:cNvSpPr/>
          <p:nvPr/>
        </p:nvSpPr>
        <p:spPr>
          <a:xfrm>
            <a:off x="5570815" y="2732603"/>
            <a:ext cx="1121807" cy="63507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East Asian Megacities</a:t>
            </a:r>
            <a:endParaRPr lang="en-US" sz="1550" dirty="0"/>
          </a:p>
        </p:txBody>
      </p:sp>
      <p:sp>
        <p:nvSpPr>
          <p:cNvPr id="9" name="Shape 7"/>
          <p:cNvSpPr/>
          <p:nvPr/>
        </p:nvSpPr>
        <p:spPr>
          <a:xfrm>
            <a:off x="801410" y="3811905"/>
            <a:ext cx="6089571" cy="1523524"/>
          </a:xfrm>
          <a:prstGeom prst="rect">
            <a:avLst/>
          </a:prstGeom>
          <a:solidFill>
            <a:srgbClr val="000000">
              <a:alpha val="4000"/>
            </a:srgbClr>
          </a:solidFill>
          <a:ln/>
        </p:spPr>
        <p:txBody>
          <a:bodyPr/>
          <a:lstStyle/>
          <a:p>
            <a:endParaRPr lang="en-US"/>
          </a:p>
        </p:txBody>
      </p:sp>
      <p:sp>
        <p:nvSpPr>
          <p:cNvPr id="10" name="Text 8"/>
          <p:cNvSpPr/>
          <p:nvPr/>
        </p:nvSpPr>
        <p:spPr>
          <a:xfrm>
            <a:off x="1000006" y="3938588"/>
            <a:ext cx="1121807"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Data Management Cost (USD/GB)</a:t>
            </a:r>
            <a:endParaRPr lang="en-US" sz="1550" dirty="0"/>
          </a:p>
        </p:txBody>
      </p:sp>
      <p:sp>
        <p:nvSpPr>
          <p:cNvPr id="11" name="Text 9"/>
          <p:cNvSpPr/>
          <p:nvPr/>
        </p:nvSpPr>
        <p:spPr>
          <a:xfrm>
            <a:off x="2526149" y="3938588"/>
            <a:ext cx="111799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0.038</a:t>
            </a:r>
            <a:endParaRPr lang="en-US" sz="1550" dirty="0"/>
          </a:p>
        </p:txBody>
      </p:sp>
      <p:sp>
        <p:nvSpPr>
          <p:cNvPr id="12" name="Text 10"/>
          <p:cNvSpPr/>
          <p:nvPr/>
        </p:nvSpPr>
        <p:spPr>
          <a:xfrm>
            <a:off x="4048482" y="3938588"/>
            <a:ext cx="111799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0.041</a:t>
            </a:r>
            <a:endParaRPr lang="en-US" sz="1550" dirty="0"/>
          </a:p>
        </p:txBody>
      </p:sp>
      <p:sp>
        <p:nvSpPr>
          <p:cNvPr id="13" name="Text 11"/>
          <p:cNvSpPr/>
          <p:nvPr/>
        </p:nvSpPr>
        <p:spPr>
          <a:xfrm>
            <a:off x="5570815" y="3938588"/>
            <a:ext cx="112180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0.032</a:t>
            </a:r>
            <a:endParaRPr lang="en-US" sz="1550" dirty="0"/>
          </a:p>
        </p:txBody>
      </p:sp>
      <p:sp>
        <p:nvSpPr>
          <p:cNvPr id="14" name="Shape 12"/>
          <p:cNvSpPr/>
          <p:nvPr/>
        </p:nvSpPr>
        <p:spPr>
          <a:xfrm>
            <a:off x="801410" y="5335429"/>
            <a:ext cx="6089571" cy="1205984"/>
          </a:xfrm>
          <a:prstGeom prst="rect">
            <a:avLst/>
          </a:prstGeom>
          <a:solidFill>
            <a:srgbClr val="FFFFFF">
              <a:alpha val="4000"/>
            </a:srgbClr>
          </a:solidFill>
          <a:ln/>
        </p:spPr>
        <p:txBody>
          <a:bodyPr/>
          <a:lstStyle/>
          <a:p>
            <a:endParaRPr lang="en-US"/>
          </a:p>
        </p:txBody>
      </p:sp>
      <p:sp>
        <p:nvSpPr>
          <p:cNvPr id="15" name="Text 13"/>
          <p:cNvSpPr/>
          <p:nvPr/>
        </p:nvSpPr>
        <p:spPr>
          <a:xfrm>
            <a:off x="1000006" y="5462111"/>
            <a:ext cx="1121807" cy="95261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Daily Data Volume (TB)</a:t>
            </a:r>
            <a:endParaRPr lang="en-US" sz="1550" dirty="0"/>
          </a:p>
        </p:txBody>
      </p:sp>
      <p:sp>
        <p:nvSpPr>
          <p:cNvPr id="16" name="Text 14"/>
          <p:cNvSpPr/>
          <p:nvPr/>
        </p:nvSpPr>
        <p:spPr>
          <a:xfrm>
            <a:off x="2526149" y="5462111"/>
            <a:ext cx="111799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42.6</a:t>
            </a:r>
            <a:endParaRPr lang="en-US" sz="1550" dirty="0"/>
          </a:p>
        </p:txBody>
      </p:sp>
      <p:sp>
        <p:nvSpPr>
          <p:cNvPr id="17" name="Text 15"/>
          <p:cNvSpPr/>
          <p:nvPr/>
        </p:nvSpPr>
        <p:spPr>
          <a:xfrm>
            <a:off x="4048482" y="5462111"/>
            <a:ext cx="111799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38.4</a:t>
            </a:r>
            <a:endParaRPr lang="en-US" sz="1550" dirty="0"/>
          </a:p>
        </p:txBody>
      </p:sp>
      <p:sp>
        <p:nvSpPr>
          <p:cNvPr id="18" name="Text 16"/>
          <p:cNvSpPr/>
          <p:nvPr/>
        </p:nvSpPr>
        <p:spPr>
          <a:xfrm>
            <a:off x="5570815" y="5462111"/>
            <a:ext cx="1121807" cy="317540"/>
          </a:xfrm>
          <a:prstGeom prst="rect">
            <a:avLst/>
          </a:prstGeom>
          <a:noFill/>
          <a:ln/>
        </p:spPr>
        <p:txBody>
          <a:bodyPr wrap="non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58.2</a:t>
            </a:r>
            <a:endParaRPr lang="en-US" sz="1550" dirty="0"/>
          </a:p>
        </p:txBody>
      </p:sp>
      <p:sp>
        <p:nvSpPr>
          <p:cNvPr id="19" name="Text 17"/>
          <p:cNvSpPr/>
          <p:nvPr/>
        </p:nvSpPr>
        <p:spPr>
          <a:xfrm>
            <a:off x="7390328" y="255365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Data management metrics reflect regional technological capabilities and digital infrastructure investment. East Asian megacities generate the highest data volumes, averaging 58.2 terabytes daily from transportation systems alone, while also achieving the lowest per-gigabyte management costs.</a:t>
            </a:r>
            <a:endParaRPr lang="en-US" sz="1550" dirty="0"/>
          </a:p>
        </p:txBody>
      </p:sp>
      <p:sp>
        <p:nvSpPr>
          <p:cNvPr id="20" name="Text 18"/>
          <p:cNvSpPr/>
          <p:nvPr/>
        </p:nvSpPr>
        <p:spPr>
          <a:xfrm>
            <a:off x="7390328" y="4319945"/>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This advantage stems from newer digital infrastructure, greater integration across systems, and targeted investments in smart city capabilities. European cities face slightly higher data management costs despite lower volumes, potentially reflecting more fragmented governance structures and older systems requiring more complex integration.</a:t>
            </a:r>
            <a:endParaRPr lang="en-US" sz="1550" dirty="0"/>
          </a:p>
        </p:txBody>
      </p:sp>
      <p:pic>
        <p:nvPicPr>
          <p:cNvPr id="21"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37830" y="508397"/>
            <a:ext cx="6636901"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Showcase City: Tokyo, Japan</a:t>
            </a:r>
            <a:endParaRPr lang="en-US" sz="3600" dirty="0"/>
          </a:p>
        </p:txBody>
      </p:sp>
      <p:sp>
        <p:nvSpPr>
          <p:cNvPr id="3" name="Text 1"/>
          <p:cNvSpPr/>
          <p:nvPr/>
        </p:nvSpPr>
        <p:spPr>
          <a:xfrm>
            <a:off x="737830" y="1545908"/>
            <a:ext cx="2914055"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Infrastructure Parameters</a:t>
            </a:r>
            <a:endParaRPr lang="en-US" sz="1800" dirty="0"/>
          </a:p>
        </p:txBody>
      </p:sp>
      <p:sp>
        <p:nvSpPr>
          <p:cNvPr id="4" name="Text 2"/>
          <p:cNvSpPr/>
          <p:nvPr/>
        </p:nvSpPr>
        <p:spPr>
          <a:xfrm>
            <a:off x="737830"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Freeway Miles: 29,850</a:t>
            </a:r>
            <a:endParaRPr lang="en-US" sz="1450" dirty="0"/>
          </a:p>
        </p:txBody>
      </p:sp>
      <p:sp>
        <p:nvSpPr>
          <p:cNvPr id="5" name="Text 3"/>
          <p:cNvSpPr/>
          <p:nvPr/>
        </p:nvSpPr>
        <p:spPr>
          <a:xfrm>
            <a:off x="737830"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Arterial Roads Miles: 45,620</a:t>
            </a:r>
            <a:endParaRPr lang="en-US" sz="1450" dirty="0"/>
          </a:p>
        </p:txBody>
      </p:sp>
      <p:sp>
        <p:nvSpPr>
          <p:cNvPr id="6" name="Text 4"/>
          <p:cNvSpPr/>
          <p:nvPr/>
        </p:nvSpPr>
        <p:spPr>
          <a:xfrm>
            <a:off x="737830"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Surface Streets Miles: 98,750</a:t>
            </a:r>
            <a:endParaRPr lang="en-US" sz="1450" dirty="0"/>
          </a:p>
        </p:txBody>
      </p:sp>
      <p:sp>
        <p:nvSpPr>
          <p:cNvPr id="7" name="Text 5"/>
          <p:cNvSpPr/>
          <p:nvPr/>
        </p:nvSpPr>
        <p:spPr>
          <a:xfrm>
            <a:off x="737830"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 Routes Miles: 16,480</a:t>
            </a:r>
            <a:endParaRPr lang="en-US" sz="1450" dirty="0"/>
          </a:p>
        </p:txBody>
      </p:sp>
      <p:sp>
        <p:nvSpPr>
          <p:cNvPr id="8" name="Text 6"/>
          <p:cNvSpPr/>
          <p:nvPr/>
        </p:nvSpPr>
        <p:spPr>
          <a:xfrm>
            <a:off x="737830"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Addressable Population: 37.4 million</a:t>
            </a:r>
            <a:endParaRPr lang="en-US" sz="1450" dirty="0"/>
          </a:p>
        </p:txBody>
      </p:sp>
      <p:sp>
        <p:nvSpPr>
          <p:cNvPr id="9" name="Text 7"/>
          <p:cNvSpPr/>
          <p:nvPr/>
        </p:nvSpPr>
        <p:spPr>
          <a:xfrm>
            <a:off x="737830"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Buses: 5,240</a:t>
            </a:r>
            <a:endParaRPr lang="en-US" sz="1450" dirty="0"/>
          </a:p>
        </p:txBody>
      </p:sp>
      <p:sp>
        <p:nvSpPr>
          <p:cNvPr id="10" name="Text 8"/>
          <p:cNvSpPr/>
          <p:nvPr/>
        </p:nvSpPr>
        <p:spPr>
          <a:xfrm>
            <a:off x="737830"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Private Cars: 5.8 million</a:t>
            </a:r>
            <a:endParaRPr lang="en-US" sz="1450" dirty="0"/>
          </a:p>
        </p:txBody>
      </p:sp>
      <p:sp>
        <p:nvSpPr>
          <p:cNvPr id="11" name="Text 9"/>
          <p:cNvSpPr/>
          <p:nvPr/>
        </p:nvSpPr>
        <p:spPr>
          <a:xfrm>
            <a:off x="737830"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Urban Delivery Vehicles: 380,000</a:t>
            </a:r>
            <a:endParaRPr lang="en-US" sz="1450" dirty="0"/>
          </a:p>
        </p:txBody>
      </p:sp>
      <p:sp>
        <p:nvSpPr>
          <p:cNvPr id="12" name="Text 10"/>
          <p:cNvSpPr/>
          <p:nvPr/>
        </p:nvSpPr>
        <p:spPr>
          <a:xfrm>
            <a:off x="737830"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Daily Deliveries: 3.6 million</a:t>
            </a:r>
            <a:endParaRPr lang="en-US" sz="1450" dirty="0"/>
          </a:p>
        </p:txBody>
      </p:sp>
      <p:sp>
        <p:nvSpPr>
          <p:cNvPr id="13" name="Text 11"/>
          <p:cNvSpPr/>
          <p:nvPr/>
        </p:nvSpPr>
        <p:spPr>
          <a:xfrm>
            <a:off x="737830"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Taxis: 108,000</a:t>
            </a:r>
            <a:endParaRPr lang="en-US" sz="1450" dirty="0"/>
          </a:p>
        </p:txBody>
      </p:sp>
      <p:sp>
        <p:nvSpPr>
          <p:cNvPr id="14" name="Text 12"/>
          <p:cNvSpPr/>
          <p:nvPr/>
        </p:nvSpPr>
        <p:spPr>
          <a:xfrm>
            <a:off x="737830"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Rental Cars: 12,400</a:t>
            </a:r>
            <a:endParaRPr lang="en-US" sz="1450" dirty="0"/>
          </a:p>
        </p:txBody>
      </p:sp>
      <p:sp>
        <p:nvSpPr>
          <p:cNvPr id="15" name="Text 13"/>
          <p:cNvSpPr/>
          <p:nvPr/>
        </p:nvSpPr>
        <p:spPr>
          <a:xfrm>
            <a:off x="737830" y="597384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Parking Spaces: 7.5 million</a:t>
            </a:r>
            <a:endParaRPr lang="en-US" sz="1450" dirty="0"/>
          </a:p>
        </p:txBody>
      </p:sp>
      <p:sp>
        <p:nvSpPr>
          <p:cNvPr id="16" name="Text 14"/>
          <p:cNvSpPr/>
          <p:nvPr/>
        </p:nvSpPr>
        <p:spPr>
          <a:xfrm>
            <a:off x="7345323" y="1545908"/>
            <a:ext cx="3478173"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Smart Infrastructure &amp; Mobility</a:t>
            </a:r>
            <a:endParaRPr lang="en-US" sz="1800" dirty="0"/>
          </a:p>
        </p:txBody>
      </p:sp>
      <p:sp>
        <p:nvSpPr>
          <p:cNvPr id="17" name="Text 15"/>
          <p:cNvSpPr/>
          <p:nvPr/>
        </p:nvSpPr>
        <p:spPr>
          <a:xfrm>
            <a:off x="7345323"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Factories: 920</a:t>
            </a:r>
            <a:endParaRPr lang="en-US" sz="1450" dirty="0"/>
          </a:p>
        </p:txBody>
      </p:sp>
      <p:sp>
        <p:nvSpPr>
          <p:cNvPr id="18" name="Text 16"/>
          <p:cNvSpPr/>
          <p:nvPr/>
        </p:nvSpPr>
        <p:spPr>
          <a:xfrm>
            <a:off x="7345323"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Education Facilities: 1,580</a:t>
            </a:r>
            <a:endParaRPr lang="en-US" sz="1450" dirty="0"/>
          </a:p>
        </p:txBody>
      </p:sp>
      <p:sp>
        <p:nvSpPr>
          <p:cNvPr id="19" name="Text 17"/>
          <p:cNvSpPr/>
          <p:nvPr/>
        </p:nvSpPr>
        <p:spPr>
          <a:xfrm>
            <a:off x="7345323"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Healthcare Facilities: 1,120</a:t>
            </a:r>
            <a:endParaRPr lang="en-US" sz="1450" dirty="0"/>
          </a:p>
        </p:txBody>
      </p:sp>
      <p:sp>
        <p:nvSpPr>
          <p:cNvPr id="20" name="Text 18"/>
          <p:cNvSpPr/>
          <p:nvPr/>
        </p:nvSpPr>
        <p:spPr>
          <a:xfrm>
            <a:off x="7345323"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Annual VMT per Capita: 2,850</a:t>
            </a:r>
            <a:endParaRPr lang="en-US" sz="1450" dirty="0"/>
          </a:p>
        </p:txBody>
      </p:sp>
      <p:sp>
        <p:nvSpPr>
          <p:cNvPr id="21" name="Text 19"/>
          <p:cNvSpPr/>
          <p:nvPr/>
        </p:nvSpPr>
        <p:spPr>
          <a:xfrm>
            <a:off x="7345323"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Private Car: 42%</a:t>
            </a:r>
            <a:endParaRPr lang="en-US" sz="1450" dirty="0"/>
          </a:p>
        </p:txBody>
      </p:sp>
      <p:sp>
        <p:nvSpPr>
          <p:cNvPr id="22" name="Text 20"/>
          <p:cNvSpPr/>
          <p:nvPr/>
        </p:nvSpPr>
        <p:spPr>
          <a:xfrm>
            <a:off x="7345323"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Truck: 26%</a:t>
            </a:r>
            <a:endParaRPr lang="en-US" sz="1450" dirty="0"/>
          </a:p>
        </p:txBody>
      </p:sp>
      <p:sp>
        <p:nvSpPr>
          <p:cNvPr id="23" name="Text 21"/>
          <p:cNvSpPr/>
          <p:nvPr/>
        </p:nvSpPr>
        <p:spPr>
          <a:xfrm>
            <a:off x="7345323"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Package Delivery Cost: $3.45</a:t>
            </a:r>
            <a:endParaRPr lang="en-US" sz="1450" dirty="0"/>
          </a:p>
        </p:txBody>
      </p:sp>
      <p:sp>
        <p:nvSpPr>
          <p:cNvPr id="24" name="Text 22"/>
          <p:cNvSpPr/>
          <p:nvPr/>
        </p:nvSpPr>
        <p:spPr>
          <a:xfrm>
            <a:off x="7345323"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EV Charging Points: 10,280</a:t>
            </a:r>
            <a:endParaRPr lang="en-US" sz="1450" dirty="0"/>
          </a:p>
        </p:txBody>
      </p:sp>
      <p:sp>
        <p:nvSpPr>
          <p:cNvPr id="25" name="Text 23"/>
          <p:cNvSpPr/>
          <p:nvPr/>
        </p:nvSpPr>
        <p:spPr>
          <a:xfrm>
            <a:off x="7345323"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Operating Cost: $0.72/mile</a:t>
            </a:r>
            <a:endParaRPr lang="en-US" sz="1450" dirty="0"/>
          </a:p>
        </p:txBody>
      </p:sp>
      <p:sp>
        <p:nvSpPr>
          <p:cNvPr id="26" name="Text 24"/>
          <p:cNvSpPr/>
          <p:nvPr/>
        </p:nvSpPr>
        <p:spPr>
          <a:xfrm>
            <a:off x="7345323"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Truck Operating Cost: $1.58/mile</a:t>
            </a:r>
            <a:endParaRPr lang="en-US" sz="1450" dirty="0"/>
          </a:p>
        </p:txBody>
      </p:sp>
      <p:sp>
        <p:nvSpPr>
          <p:cNvPr id="27" name="Text 25"/>
          <p:cNvSpPr/>
          <p:nvPr/>
        </p:nvSpPr>
        <p:spPr>
          <a:xfrm>
            <a:off x="7345323"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Emissions Cost: $0.19/mile</a:t>
            </a:r>
            <a:endParaRPr lang="en-US" sz="1450" dirty="0"/>
          </a:p>
        </p:txBody>
      </p:sp>
      <p:sp>
        <p:nvSpPr>
          <p:cNvPr id="28" name="Text 26"/>
          <p:cNvSpPr/>
          <p:nvPr/>
        </p:nvSpPr>
        <p:spPr>
          <a:xfrm>
            <a:off x="737830" y="6540937"/>
            <a:ext cx="12749689" cy="1180148"/>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Tokyo represents the epitome of transit-oriented development, with the world's most extensive rail system complemented by efficient bus networks. Despite serving 37.4 million residents in its metropolitan area, Tokyo maintains relatively low vehicle ownership rates and achieves the lowest VMT per capita among global megacities. Its integrated transportation and land use planning creates a model for sustainable urban mobility.</a:t>
            </a:r>
            <a:endParaRPr lang="en-US" sz="1450" dirty="0"/>
          </a:p>
        </p:txBody>
      </p:sp>
      <p:pic>
        <p:nvPicPr>
          <p:cNvPr id="2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793790" y="1482804"/>
            <a:ext cx="1016353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Showcase City: Tokyo, Japan (Continued)</a:t>
            </a:r>
            <a:endParaRPr lang="en-US" sz="3900" dirty="0"/>
          </a:p>
        </p:txBody>
      </p:sp>
      <p:sp>
        <p:nvSpPr>
          <p:cNvPr id="3" name="Text 1"/>
          <p:cNvSpPr/>
          <p:nvPr/>
        </p:nvSpPr>
        <p:spPr>
          <a:xfrm>
            <a:off x="793790" y="2598896"/>
            <a:ext cx="331505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Efficiency &amp; Impact Metrics</a:t>
            </a:r>
            <a:endParaRPr lang="en-US" sz="1950" dirty="0"/>
          </a:p>
        </p:txBody>
      </p:sp>
      <p:sp>
        <p:nvSpPr>
          <p:cNvPr id="4" name="Text 2"/>
          <p:cNvSpPr/>
          <p:nvPr/>
        </p:nvSpPr>
        <p:spPr>
          <a:xfrm>
            <a:off x="793790" y="310741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Truck Emissions Cost: $0.64/mile</a:t>
            </a:r>
            <a:endParaRPr lang="en-US" sz="1550" dirty="0"/>
          </a:p>
        </p:txBody>
      </p:sp>
      <p:sp>
        <p:nvSpPr>
          <p:cNvPr id="5" name="Text 3"/>
          <p:cNvSpPr/>
          <p:nvPr/>
        </p:nvSpPr>
        <p:spPr>
          <a:xfrm>
            <a:off x="793790" y="349436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Operating Cost Reduction: 68%</a:t>
            </a:r>
            <a:endParaRPr lang="en-US" sz="1550" dirty="0"/>
          </a:p>
        </p:txBody>
      </p:sp>
      <p:sp>
        <p:nvSpPr>
          <p:cNvPr id="6" name="Text 4"/>
          <p:cNvSpPr/>
          <p:nvPr/>
        </p:nvSpPr>
        <p:spPr>
          <a:xfrm>
            <a:off x="793790" y="388131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Emissions Reduction: 72%</a:t>
            </a:r>
            <a:endParaRPr lang="en-US" sz="1550" dirty="0"/>
          </a:p>
        </p:txBody>
      </p:sp>
      <p:sp>
        <p:nvSpPr>
          <p:cNvPr id="7" name="Text 5"/>
          <p:cNvSpPr/>
          <p:nvPr/>
        </p:nvSpPr>
        <p:spPr>
          <a:xfrm>
            <a:off x="793790" y="426827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Fatalities per 100,000: 3.2</a:t>
            </a:r>
            <a:endParaRPr lang="en-US" sz="1550" dirty="0"/>
          </a:p>
        </p:txBody>
      </p:sp>
      <p:sp>
        <p:nvSpPr>
          <p:cNvPr id="8" name="Text 6"/>
          <p:cNvSpPr/>
          <p:nvPr/>
        </p:nvSpPr>
        <p:spPr>
          <a:xfrm>
            <a:off x="793790" y="465522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Injuries per 100,000: 380</a:t>
            </a:r>
            <a:endParaRPr lang="en-US" sz="1550" dirty="0"/>
          </a:p>
        </p:txBody>
      </p:sp>
      <p:sp>
        <p:nvSpPr>
          <p:cNvPr id="9" name="Text 7"/>
          <p:cNvSpPr/>
          <p:nvPr/>
        </p:nvSpPr>
        <p:spPr>
          <a:xfrm>
            <a:off x="793790" y="504217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Value of Time: $26.80/hour</a:t>
            </a:r>
            <a:endParaRPr lang="en-US" sz="1550" dirty="0"/>
          </a:p>
        </p:txBody>
      </p:sp>
      <p:sp>
        <p:nvSpPr>
          <p:cNvPr id="10" name="Text 8"/>
          <p:cNvSpPr/>
          <p:nvPr/>
        </p:nvSpPr>
        <p:spPr>
          <a:xfrm>
            <a:off x="793790" y="5429131"/>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Travel Minutes: 104</a:t>
            </a:r>
            <a:endParaRPr lang="en-US" sz="1550" dirty="0"/>
          </a:p>
        </p:txBody>
      </p:sp>
      <p:sp>
        <p:nvSpPr>
          <p:cNvPr id="11" name="Text 9"/>
          <p:cNvSpPr/>
          <p:nvPr/>
        </p:nvSpPr>
        <p:spPr>
          <a:xfrm>
            <a:off x="793790" y="5816084"/>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Data Management Cost: $0.028/GB</a:t>
            </a:r>
            <a:endParaRPr lang="en-US" sz="1550" dirty="0"/>
          </a:p>
        </p:txBody>
      </p:sp>
      <p:sp>
        <p:nvSpPr>
          <p:cNvPr id="12" name="Text 10"/>
          <p:cNvSpPr/>
          <p:nvPr/>
        </p:nvSpPr>
        <p:spPr>
          <a:xfrm>
            <a:off x="793790" y="6203037"/>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Data Volume: 68.5 TB</a:t>
            </a:r>
            <a:endParaRPr lang="en-US" sz="1550" dirty="0"/>
          </a:p>
        </p:txBody>
      </p:sp>
      <p:sp>
        <p:nvSpPr>
          <p:cNvPr id="13" name="Text 11"/>
          <p:cNvSpPr/>
          <p:nvPr/>
        </p:nvSpPr>
        <p:spPr>
          <a:xfrm>
            <a:off x="7390328" y="257913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Tokyo achieves exceptional safety outcomes with just 3.2 traffic fatalities per 100,000 residents—among the lowest rates globally for a megacity. This success stems from comprehensive traffic calming, excellent pedestrian infrastructure, and cultural factors promoting safety.</a:t>
            </a:r>
            <a:endParaRPr lang="en-US" sz="1550" dirty="0"/>
          </a:p>
        </p:txBody>
      </p:sp>
      <p:sp>
        <p:nvSpPr>
          <p:cNvPr id="14" name="Text 12"/>
          <p:cNvSpPr/>
          <p:nvPr/>
        </p:nvSpPr>
        <p:spPr>
          <a:xfrm>
            <a:off x="7390328" y="4345424"/>
            <a:ext cx="6104811"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city generates massive transportation data volumes (68.5 TB daily) while maintaining low management costs, reflecting sophisticated digital infrastructure. Despite high transit use, Tokyo residents spend more time traveling (104 minutes daily) than many peer cities, a consequence of the region's vast size and complex commuting patterns across multiple transit systems.</a:t>
            </a:r>
            <a:endParaRPr lang="en-US" sz="155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37830" y="508397"/>
            <a:ext cx="7001708"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Showcase City: New York, USA</a:t>
            </a:r>
            <a:endParaRPr lang="en-US" sz="3600" dirty="0"/>
          </a:p>
        </p:txBody>
      </p:sp>
      <p:sp>
        <p:nvSpPr>
          <p:cNvPr id="3" name="Text 1"/>
          <p:cNvSpPr/>
          <p:nvPr/>
        </p:nvSpPr>
        <p:spPr>
          <a:xfrm>
            <a:off x="737830" y="1545908"/>
            <a:ext cx="2914055"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Infrastructure Parameters</a:t>
            </a:r>
            <a:endParaRPr lang="en-US" sz="1800" dirty="0"/>
          </a:p>
        </p:txBody>
      </p:sp>
      <p:sp>
        <p:nvSpPr>
          <p:cNvPr id="4" name="Text 2"/>
          <p:cNvSpPr/>
          <p:nvPr/>
        </p:nvSpPr>
        <p:spPr>
          <a:xfrm>
            <a:off x="737830"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Freeway Miles: 32,650</a:t>
            </a:r>
            <a:endParaRPr lang="en-US" sz="1450" dirty="0"/>
          </a:p>
        </p:txBody>
      </p:sp>
      <p:sp>
        <p:nvSpPr>
          <p:cNvPr id="5" name="Text 3"/>
          <p:cNvSpPr/>
          <p:nvPr/>
        </p:nvSpPr>
        <p:spPr>
          <a:xfrm>
            <a:off x="737830"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Arterial Roads Miles: 49,820</a:t>
            </a:r>
            <a:endParaRPr lang="en-US" sz="1450" dirty="0"/>
          </a:p>
        </p:txBody>
      </p:sp>
      <p:sp>
        <p:nvSpPr>
          <p:cNvPr id="6" name="Text 4"/>
          <p:cNvSpPr/>
          <p:nvPr/>
        </p:nvSpPr>
        <p:spPr>
          <a:xfrm>
            <a:off x="737830"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Surface Streets Miles: 145,650</a:t>
            </a:r>
            <a:endParaRPr lang="en-US" sz="1450" dirty="0"/>
          </a:p>
        </p:txBody>
      </p:sp>
      <p:sp>
        <p:nvSpPr>
          <p:cNvPr id="7" name="Text 5"/>
          <p:cNvSpPr/>
          <p:nvPr/>
        </p:nvSpPr>
        <p:spPr>
          <a:xfrm>
            <a:off x="737830"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 Routes Miles: 13,780</a:t>
            </a:r>
            <a:endParaRPr lang="en-US" sz="1450" dirty="0"/>
          </a:p>
        </p:txBody>
      </p:sp>
      <p:sp>
        <p:nvSpPr>
          <p:cNvPr id="8" name="Text 6"/>
          <p:cNvSpPr/>
          <p:nvPr/>
        </p:nvSpPr>
        <p:spPr>
          <a:xfrm>
            <a:off x="737830"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Addressable Population: 20.1 million</a:t>
            </a:r>
            <a:endParaRPr lang="en-US" sz="1450" dirty="0"/>
          </a:p>
        </p:txBody>
      </p:sp>
      <p:sp>
        <p:nvSpPr>
          <p:cNvPr id="9" name="Text 7"/>
          <p:cNvSpPr/>
          <p:nvPr/>
        </p:nvSpPr>
        <p:spPr>
          <a:xfrm>
            <a:off x="737830"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Buses: 4,650</a:t>
            </a:r>
            <a:endParaRPr lang="en-US" sz="1450" dirty="0"/>
          </a:p>
        </p:txBody>
      </p:sp>
      <p:sp>
        <p:nvSpPr>
          <p:cNvPr id="10" name="Text 8"/>
          <p:cNvSpPr/>
          <p:nvPr/>
        </p:nvSpPr>
        <p:spPr>
          <a:xfrm>
            <a:off x="737830"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Private Cars: 6.2 million</a:t>
            </a:r>
            <a:endParaRPr lang="en-US" sz="1450" dirty="0"/>
          </a:p>
        </p:txBody>
      </p:sp>
      <p:sp>
        <p:nvSpPr>
          <p:cNvPr id="11" name="Text 9"/>
          <p:cNvSpPr/>
          <p:nvPr/>
        </p:nvSpPr>
        <p:spPr>
          <a:xfrm>
            <a:off x="737830"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Urban Delivery Vehicles: 320,000</a:t>
            </a:r>
            <a:endParaRPr lang="en-US" sz="1450" dirty="0"/>
          </a:p>
        </p:txBody>
      </p:sp>
      <p:sp>
        <p:nvSpPr>
          <p:cNvPr id="12" name="Text 10"/>
          <p:cNvSpPr/>
          <p:nvPr/>
        </p:nvSpPr>
        <p:spPr>
          <a:xfrm>
            <a:off x="737830"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Daily Deliveries: 2.9 million</a:t>
            </a:r>
            <a:endParaRPr lang="en-US" sz="1450" dirty="0"/>
          </a:p>
        </p:txBody>
      </p:sp>
      <p:sp>
        <p:nvSpPr>
          <p:cNvPr id="13" name="Text 11"/>
          <p:cNvSpPr/>
          <p:nvPr/>
        </p:nvSpPr>
        <p:spPr>
          <a:xfrm>
            <a:off x="737830"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Taxis: 78,000</a:t>
            </a:r>
            <a:endParaRPr lang="en-US" sz="1450" dirty="0"/>
          </a:p>
        </p:txBody>
      </p:sp>
      <p:sp>
        <p:nvSpPr>
          <p:cNvPr id="14" name="Text 12"/>
          <p:cNvSpPr/>
          <p:nvPr/>
        </p:nvSpPr>
        <p:spPr>
          <a:xfrm>
            <a:off x="737830"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Rental Cars: 28,500</a:t>
            </a:r>
            <a:endParaRPr lang="en-US" sz="1450" dirty="0"/>
          </a:p>
        </p:txBody>
      </p:sp>
      <p:sp>
        <p:nvSpPr>
          <p:cNvPr id="15" name="Text 13"/>
          <p:cNvSpPr/>
          <p:nvPr/>
        </p:nvSpPr>
        <p:spPr>
          <a:xfrm>
            <a:off x="737830" y="597384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Parking Spaces: 19.8 million</a:t>
            </a:r>
            <a:endParaRPr lang="en-US" sz="1450" dirty="0"/>
          </a:p>
        </p:txBody>
      </p:sp>
      <p:sp>
        <p:nvSpPr>
          <p:cNvPr id="16" name="Text 14"/>
          <p:cNvSpPr/>
          <p:nvPr/>
        </p:nvSpPr>
        <p:spPr>
          <a:xfrm>
            <a:off x="7345323" y="1545908"/>
            <a:ext cx="3478173"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Smart Infrastructure &amp; Mobility</a:t>
            </a:r>
            <a:endParaRPr lang="en-US" sz="1800" dirty="0"/>
          </a:p>
        </p:txBody>
      </p:sp>
      <p:sp>
        <p:nvSpPr>
          <p:cNvPr id="17" name="Text 15"/>
          <p:cNvSpPr/>
          <p:nvPr/>
        </p:nvSpPr>
        <p:spPr>
          <a:xfrm>
            <a:off x="7345323"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Factories: 580</a:t>
            </a:r>
            <a:endParaRPr lang="en-US" sz="1450" dirty="0"/>
          </a:p>
        </p:txBody>
      </p:sp>
      <p:sp>
        <p:nvSpPr>
          <p:cNvPr id="18" name="Text 16"/>
          <p:cNvSpPr/>
          <p:nvPr/>
        </p:nvSpPr>
        <p:spPr>
          <a:xfrm>
            <a:off x="7345323"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Education Facilities: 1,240</a:t>
            </a:r>
            <a:endParaRPr lang="en-US" sz="1450" dirty="0"/>
          </a:p>
        </p:txBody>
      </p:sp>
      <p:sp>
        <p:nvSpPr>
          <p:cNvPr id="19" name="Text 17"/>
          <p:cNvSpPr/>
          <p:nvPr/>
        </p:nvSpPr>
        <p:spPr>
          <a:xfrm>
            <a:off x="7345323"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Healthcare Facilities: 920</a:t>
            </a:r>
            <a:endParaRPr lang="en-US" sz="1450" dirty="0"/>
          </a:p>
        </p:txBody>
      </p:sp>
      <p:sp>
        <p:nvSpPr>
          <p:cNvPr id="20" name="Text 18"/>
          <p:cNvSpPr/>
          <p:nvPr/>
        </p:nvSpPr>
        <p:spPr>
          <a:xfrm>
            <a:off x="7345323"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Annual VMT per Capita: 6,850</a:t>
            </a:r>
            <a:endParaRPr lang="en-US" sz="1450" dirty="0"/>
          </a:p>
        </p:txBody>
      </p:sp>
      <p:sp>
        <p:nvSpPr>
          <p:cNvPr id="21" name="Text 19"/>
          <p:cNvSpPr/>
          <p:nvPr/>
        </p:nvSpPr>
        <p:spPr>
          <a:xfrm>
            <a:off x="7345323"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Private Car: 68%</a:t>
            </a:r>
            <a:endParaRPr lang="en-US" sz="1450" dirty="0"/>
          </a:p>
        </p:txBody>
      </p:sp>
      <p:sp>
        <p:nvSpPr>
          <p:cNvPr id="22" name="Text 20"/>
          <p:cNvSpPr/>
          <p:nvPr/>
        </p:nvSpPr>
        <p:spPr>
          <a:xfrm>
            <a:off x="7345323"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Truck: 22%</a:t>
            </a:r>
            <a:endParaRPr lang="en-US" sz="1450" dirty="0"/>
          </a:p>
        </p:txBody>
      </p:sp>
      <p:sp>
        <p:nvSpPr>
          <p:cNvPr id="23" name="Text 21"/>
          <p:cNvSpPr/>
          <p:nvPr/>
        </p:nvSpPr>
        <p:spPr>
          <a:xfrm>
            <a:off x="7345323"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Package Delivery Cost: $5.65</a:t>
            </a:r>
            <a:endParaRPr lang="en-US" sz="1450" dirty="0"/>
          </a:p>
        </p:txBody>
      </p:sp>
      <p:sp>
        <p:nvSpPr>
          <p:cNvPr id="24" name="Text 22"/>
          <p:cNvSpPr/>
          <p:nvPr/>
        </p:nvSpPr>
        <p:spPr>
          <a:xfrm>
            <a:off x="7345323"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EV Charging Points: 7,620</a:t>
            </a:r>
            <a:endParaRPr lang="en-US" sz="1450" dirty="0"/>
          </a:p>
        </p:txBody>
      </p:sp>
      <p:sp>
        <p:nvSpPr>
          <p:cNvPr id="25" name="Text 23"/>
          <p:cNvSpPr/>
          <p:nvPr/>
        </p:nvSpPr>
        <p:spPr>
          <a:xfrm>
            <a:off x="7345323"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Operating Cost: $0.64/mile</a:t>
            </a:r>
            <a:endParaRPr lang="en-US" sz="1450" dirty="0"/>
          </a:p>
        </p:txBody>
      </p:sp>
      <p:sp>
        <p:nvSpPr>
          <p:cNvPr id="26" name="Text 24"/>
          <p:cNvSpPr/>
          <p:nvPr/>
        </p:nvSpPr>
        <p:spPr>
          <a:xfrm>
            <a:off x="7345323"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Truck Operating Cost: $1.52/mile</a:t>
            </a:r>
            <a:endParaRPr lang="en-US" sz="1450" dirty="0"/>
          </a:p>
        </p:txBody>
      </p:sp>
      <p:sp>
        <p:nvSpPr>
          <p:cNvPr id="27" name="Text 25"/>
          <p:cNvSpPr/>
          <p:nvPr/>
        </p:nvSpPr>
        <p:spPr>
          <a:xfrm>
            <a:off x="7345323"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Emissions Cost: $0.21/mile</a:t>
            </a:r>
            <a:endParaRPr lang="en-US" sz="1450" dirty="0"/>
          </a:p>
        </p:txBody>
      </p:sp>
      <p:sp>
        <p:nvSpPr>
          <p:cNvPr id="28" name="Text 26"/>
          <p:cNvSpPr/>
          <p:nvPr/>
        </p:nvSpPr>
        <p:spPr>
          <a:xfrm>
            <a:off x="737830" y="6540937"/>
            <a:ext cx="12749689" cy="1180148"/>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New York City represents the most transit-oriented metropolis in North America, with a unique dual transportation character. Manhattan exemplifies dense, transit-first urban design, while the broader metropolitan region follows more typical American auto-centric patterns. This creates stark contrasts in mobility behaviors within the same urban area. Despite having the most extensive subway system in the United States, the region still maintains high car ownership and usage rates compared to global peers.</a:t>
            </a:r>
            <a:endParaRPr lang="en-US" sz="1450" dirty="0"/>
          </a:p>
        </p:txBody>
      </p:sp>
      <p:pic>
        <p:nvPicPr>
          <p:cNvPr id="2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1561148"/>
            <a:ext cx="1055596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Showcase City: New York, USA (Continued)</a:t>
            </a:r>
            <a:endParaRPr lang="en-US" sz="3900" dirty="0"/>
          </a:p>
        </p:txBody>
      </p:sp>
      <p:sp>
        <p:nvSpPr>
          <p:cNvPr id="3" name="Text 1"/>
          <p:cNvSpPr/>
          <p:nvPr/>
        </p:nvSpPr>
        <p:spPr>
          <a:xfrm>
            <a:off x="793790" y="2677239"/>
            <a:ext cx="331505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Efficiency &amp; Impact Metrics</a:t>
            </a:r>
            <a:endParaRPr lang="en-US" sz="1950" dirty="0"/>
          </a:p>
        </p:txBody>
      </p:sp>
      <p:sp>
        <p:nvSpPr>
          <p:cNvPr id="4" name="Text 2"/>
          <p:cNvSpPr/>
          <p:nvPr/>
        </p:nvSpPr>
        <p:spPr>
          <a:xfrm>
            <a:off x="793790" y="318575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Truck Emissions Cost: $0.68/mile</a:t>
            </a:r>
            <a:endParaRPr lang="en-US" sz="1550" dirty="0"/>
          </a:p>
        </p:txBody>
      </p:sp>
      <p:sp>
        <p:nvSpPr>
          <p:cNvPr id="5" name="Text 3"/>
          <p:cNvSpPr/>
          <p:nvPr/>
        </p:nvSpPr>
        <p:spPr>
          <a:xfrm>
            <a:off x="793790" y="357270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Operating Cost Reduction: 72%</a:t>
            </a:r>
            <a:endParaRPr lang="en-US" sz="1550" dirty="0"/>
          </a:p>
        </p:txBody>
      </p:sp>
      <p:sp>
        <p:nvSpPr>
          <p:cNvPr id="6" name="Text 4"/>
          <p:cNvSpPr/>
          <p:nvPr/>
        </p:nvSpPr>
        <p:spPr>
          <a:xfrm>
            <a:off x="793790" y="395966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Emissions Reduction: 85%</a:t>
            </a:r>
            <a:endParaRPr lang="en-US" sz="1550" dirty="0"/>
          </a:p>
        </p:txBody>
      </p:sp>
      <p:sp>
        <p:nvSpPr>
          <p:cNvPr id="7" name="Text 5"/>
          <p:cNvSpPr/>
          <p:nvPr/>
        </p:nvSpPr>
        <p:spPr>
          <a:xfrm>
            <a:off x="793790" y="434661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Fatalities per 100,000: 5.8</a:t>
            </a:r>
            <a:endParaRPr lang="en-US" sz="1550" dirty="0"/>
          </a:p>
        </p:txBody>
      </p:sp>
      <p:sp>
        <p:nvSpPr>
          <p:cNvPr id="8" name="Text 6"/>
          <p:cNvSpPr/>
          <p:nvPr/>
        </p:nvSpPr>
        <p:spPr>
          <a:xfrm>
            <a:off x="793790" y="473356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Injuries per 100,000: 620</a:t>
            </a:r>
            <a:endParaRPr lang="en-US" sz="1550" dirty="0"/>
          </a:p>
        </p:txBody>
      </p:sp>
      <p:sp>
        <p:nvSpPr>
          <p:cNvPr id="9" name="Text 7"/>
          <p:cNvSpPr/>
          <p:nvPr/>
        </p:nvSpPr>
        <p:spPr>
          <a:xfrm>
            <a:off x="793790" y="5120521"/>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Value of Time: $32.40/hour</a:t>
            </a:r>
            <a:endParaRPr lang="en-US" sz="1550" dirty="0"/>
          </a:p>
        </p:txBody>
      </p:sp>
      <p:sp>
        <p:nvSpPr>
          <p:cNvPr id="10" name="Text 8"/>
          <p:cNvSpPr/>
          <p:nvPr/>
        </p:nvSpPr>
        <p:spPr>
          <a:xfrm>
            <a:off x="793790" y="5507474"/>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Travel Minutes: 92</a:t>
            </a:r>
            <a:endParaRPr lang="en-US" sz="1550" dirty="0"/>
          </a:p>
        </p:txBody>
      </p:sp>
      <p:sp>
        <p:nvSpPr>
          <p:cNvPr id="11" name="Text 9"/>
          <p:cNvSpPr/>
          <p:nvPr/>
        </p:nvSpPr>
        <p:spPr>
          <a:xfrm>
            <a:off x="793790" y="5894427"/>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Data Management Cost: $0.035/GB</a:t>
            </a:r>
            <a:endParaRPr lang="en-US" sz="1550" dirty="0"/>
          </a:p>
        </p:txBody>
      </p:sp>
      <p:sp>
        <p:nvSpPr>
          <p:cNvPr id="12" name="Text 10"/>
          <p:cNvSpPr/>
          <p:nvPr/>
        </p:nvSpPr>
        <p:spPr>
          <a:xfrm>
            <a:off x="793790" y="6281380"/>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Data Volume: 58.2 TB</a:t>
            </a:r>
            <a:endParaRPr lang="en-US" sz="1550" dirty="0"/>
          </a:p>
        </p:txBody>
      </p:sp>
      <p:sp>
        <p:nvSpPr>
          <p:cNvPr id="13" name="Text 11"/>
          <p:cNvSpPr/>
          <p:nvPr/>
        </p:nvSpPr>
        <p:spPr>
          <a:xfrm>
            <a:off x="7390328" y="2657475"/>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New York exhibits significantly better safety outcomes than the American average, with fatality rates 32% below the national urban average. This achievement reflects the city's walkable core, extensive transit use, and recent Vision Zero initiatives.</a:t>
            </a:r>
            <a:endParaRPr lang="en-US" sz="1550" dirty="0"/>
          </a:p>
        </p:txBody>
      </p:sp>
      <p:sp>
        <p:nvSpPr>
          <p:cNvPr id="14" name="Text 12"/>
          <p:cNvSpPr/>
          <p:nvPr/>
        </p:nvSpPr>
        <p:spPr>
          <a:xfrm>
            <a:off x="7390328" y="4106228"/>
            <a:ext cx="6104811"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city values time at $32.40 per hour—among the highest globally—reflecting the region's economic productivity. With nearly 20 million parking spaces serving its 20 million residents, New York still dedicates enormous land resources to vehicle storage despite its reputation for transit orientation, highlighting the ongoing challenge of transitioning from car-centric infrastructure.</a:t>
            </a:r>
            <a:endParaRPr lang="en-US" sz="155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37830" y="508397"/>
            <a:ext cx="6232327"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Showcase City: London, UK</a:t>
            </a:r>
            <a:endParaRPr lang="en-US" sz="3600" dirty="0"/>
          </a:p>
        </p:txBody>
      </p:sp>
      <p:sp>
        <p:nvSpPr>
          <p:cNvPr id="3" name="Text 1"/>
          <p:cNvSpPr/>
          <p:nvPr/>
        </p:nvSpPr>
        <p:spPr>
          <a:xfrm>
            <a:off x="737830" y="1545908"/>
            <a:ext cx="2914055"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Infrastructure Parameters</a:t>
            </a:r>
            <a:endParaRPr lang="en-US" sz="1800" dirty="0"/>
          </a:p>
        </p:txBody>
      </p:sp>
      <p:sp>
        <p:nvSpPr>
          <p:cNvPr id="4" name="Text 2"/>
          <p:cNvSpPr/>
          <p:nvPr/>
        </p:nvSpPr>
        <p:spPr>
          <a:xfrm>
            <a:off x="737830"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Freeway Miles: 21,450</a:t>
            </a:r>
            <a:endParaRPr lang="en-US" sz="1450" dirty="0"/>
          </a:p>
        </p:txBody>
      </p:sp>
      <p:sp>
        <p:nvSpPr>
          <p:cNvPr id="5" name="Text 3"/>
          <p:cNvSpPr/>
          <p:nvPr/>
        </p:nvSpPr>
        <p:spPr>
          <a:xfrm>
            <a:off x="737830"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Arterial Roads Miles: 38,620</a:t>
            </a:r>
            <a:endParaRPr lang="en-US" sz="1450" dirty="0"/>
          </a:p>
        </p:txBody>
      </p:sp>
      <p:sp>
        <p:nvSpPr>
          <p:cNvPr id="6" name="Text 4"/>
          <p:cNvSpPr/>
          <p:nvPr/>
        </p:nvSpPr>
        <p:spPr>
          <a:xfrm>
            <a:off x="737830"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Surface Streets Miles: 126,850</a:t>
            </a:r>
            <a:endParaRPr lang="en-US" sz="1450" dirty="0"/>
          </a:p>
        </p:txBody>
      </p:sp>
      <p:sp>
        <p:nvSpPr>
          <p:cNvPr id="7" name="Text 5"/>
          <p:cNvSpPr/>
          <p:nvPr/>
        </p:nvSpPr>
        <p:spPr>
          <a:xfrm>
            <a:off x="737830"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 Routes Miles: 18,240</a:t>
            </a:r>
            <a:endParaRPr lang="en-US" sz="1450" dirty="0"/>
          </a:p>
        </p:txBody>
      </p:sp>
      <p:sp>
        <p:nvSpPr>
          <p:cNvPr id="8" name="Text 6"/>
          <p:cNvSpPr/>
          <p:nvPr/>
        </p:nvSpPr>
        <p:spPr>
          <a:xfrm>
            <a:off x="737830"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Addressable Population: 14.8 million</a:t>
            </a:r>
            <a:endParaRPr lang="en-US" sz="1450" dirty="0"/>
          </a:p>
        </p:txBody>
      </p:sp>
      <p:sp>
        <p:nvSpPr>
          <p:cNvPr id="9" name="Text 7"/>
          <p:cNvSpPr/>
          <p:nvPr/>
        </p:nvSpPr>
        <p:spPr>
          <a:xfrm>
            <a:off x="737830"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Buses: 8,750</a:t>
            </a:r>
            <a:endParaRPr lang="en-US" sz="1450" dirty="0"/>
          </a:p>
        </p:txBody>
      </p:sp>
      <p:sp>
        <p:nvSpPr>
          <p:cNvPr id="10" name="Text 8"/>
          <p:cNvSpPr/>
          <p:nvPr/>
        </p:nvSpPr>
        <p:spPr>
          <a:xfrm>
            <a:off x="737830"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Private Cars: 4.8 million</a:t>
            </a:r>
            <a:endParaRPr lang="en-US" sz="1450" dirty="0"/>
          </a:p>
        </p:txBody>
      </p:sp>
      <p:sp>
        <p:nvSpPr>
          <p:cNvPr id="11" name="Text 9"/>
          <p:cNvSpPr/>
          <p:nvPr/>
        </p:nvSpPr>
        <p:spPr>
          <a:xfrm>
            <a:off x="737830"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Urban Delivery Vehicles: 265,000</a:t>
            </a:r>
            <a:endParaRPr lang="en-US" sz="1450" dirty="0"/>
          </a:p>
        </p:txBody>
      </p:sp>
      <p:sp>
        <p:nvSpPr>
          <p:cNvPr id="12" name="Text 10"/>
          <p:cNvSpPr/>
          <p:nvPr/>
        </p:nvSpPr>
        <p:spPr>
          <a:xfrm>
            <a:off x="737830"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Daily Deliveries: 2.4 million</a:t>
            </a:r>
            <a:endParaRPr lang="en-US" sz="1450" dirty="0"/>
          </a:p>
        </p:txBody>
      </p:sp>
      <p:sp>
        <p:nvSpPr>
          <p:cNvPr id="13" name="Text 11"/>
          <p:cNvSpPr/>
          <p:nvPr/>
        </p:nvSpPr>
        <p:spPr>
          <a:xfrm>
            <a:off x="737830"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Taxis: 65,000</a:t>
            </a:r>
            <a:endParaRPr lang="en-US" sz="1450" dirty="0"/>
          </a:p>
        </p:txBody>
      </p:sp>
      <p:sp>
        <p:nvSpPr>
          <p:cNvPr id="14" name="Text 12"/>
          <p:cNvSpPr/>
          <p:nvPr/>
        </p:nvSpPr>
        <p:spPr>
          <a:xfrm>
            <a:off x="737830"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Rental Cars: 18,500</a:t>
            </a:r>
            <a:endParaRPr lang="en-US" sz="1450" dirty="0"/>
          </a:p>
        </p:txBody>
      </p:sp>
      <p:sp>
        <p:nvSpPr>
          <p:cNvPr id="15" name="Text 13"/>
          <p:cNvSpPr/>
          <p:nvPr/>
        </p:nvSpPr>
        <p:spPr>
          <a:xfrm>
            <a:off x="737830" y="597384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Parking Spaces: 11.2 million</a:t>
            </a:r>
            <a:endParaRPr lang="en-US" sz="1450" dirty="0"/>
          </a:p>
        </p:txBody>
      </p:sp>
      <p:sp>
        <p:nvSpPr>
          <p:cNvPr id="16" name="Text 14"/>
          <p:cNvSpPr/>
          <p:nvPr/>
        </p:nvSpPr>
        <p:spPr>
          <a:xfrm>
            <a:off x="7345323" y="1545908"/>
            <a:ext cx="3478173"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Smart Infrastructure &amp; Mobility</a:t>
            </a:r>
            <a:endParaRPr lang="en-US" sz="1800" dirty="0"/>
          </a:p>
        </p:txBody>
      </p:sp>
      <p:sp>
        <p:nvSpPr>
          <p:cNvPr id="17" name="Text 15"/>
          <p:cNvSpPr/>
          <p:nvPr/>
        </p:nvSpPr>
        <p:spPr>
          <a:xfrm>
            <a:off x="7345323"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Factories: 540</a:t>
            </a:r>
            <a:endParaRPr lang="en-US" sz="1450" dirty="0"/>
          </a:p>
        </p:txBody>
      </p:sp>
      <p:sp>
        <p:nvSpPr>
          <p:cNvPr id="18" name="Text 16"/>
          <p:cNvSpPr/>
          <p:nvPr/>
        </p:nvSpPr>
        <p:spPr>
          <a:xfrm>
            <a:off x="7345323"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Education Facilities: 1,380</a:t>
            </a:r>
            <a:endParaRPr lang="en-US" sz="1450" dirty="0"/>
          </a:p>
        </p:txBody>
      </p:sp>
      <p:sp>
        <p:nvSpPr>
          <p:cNvPr id="19" name="Text 17"/>
          <p:cNvSpPr/>
          <p:nvPr/>
        </p:nvSpPr>
        <p:spPr>
          <a:xfrm>
            <a:off x="7345323"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Healthcare Facilities: 980</a:t>
            </a:r>
            <a:endParaRPr lang="en-US" sz="1450" dirty="0"/>
          </a:p>
        </p:txBody>
      </p:sp>
      <p:sp>
        <p:nvSpPr>
          <p:cNvPr id="20" name="Text 18"/>
          <p:cNvSpPr/>
          <p:nvPr/>
        </p:nvSpPr>
        <p:spPr>
          <a:xfrm>
            <a:off x="7345323"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Annual VMT per Capita: 4,150</a:t>
            </a:r>
            <a:endParaRPr lang="en-US" sz="1450" dirty="0"/>
          </a:p>
        </p:txBody>
      </p:sp>
      <p:sp>
        <p:nvSpPr>
          <p:cNvPr id="21" name="Text 19"/>
          <p:cNvSpPr/>
          <p:nvPr/>
        </p:nvSpPr>
        <p:spPr>
          <a:xfrm>
            <a:off x="7345323"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Private Car: 62%</a:t>
            </a:r>
            <a:endParaRPr lang="en-US" sz="1450" dirty="0"/>
          </a:p>
        </p:txBody>
      </p:sp>
      <p:sp>
        <p:nvSpPr>
          <p:cNvPr id="22" name="Text 20"/>
          <p:cNvSpPr/>
          <p:nvPr/>
        </p:nvSpPr>
        <p:spPr>
          <a:xfrm>
            <a:off x="7345323"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Truck: 23%</a:t>
            </a:r>
            <a:endParaRPr lang="en-US" sz="1450" dirty="0"/>
          </a:p>
        </p:txBody>
      </p:sp>
      <p:sp>
        <p:nvSpPr>
          <p:cNvPr id="23" name="Text 21"/>
          <p:cNvSpPr/>
          <p:nvPr/>
        </p:nvSpPr>
        <p:spPr>
          <a:xfrm>
            <a:off x="7345323"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Package Delivery Cost: $4.95</a:t>
            </a:r>
            <a:endParaRPr lang="en-US" sz="1450" dirty="0"/>
          </a:p>
        </p:txBody>
      </p:sp>
      <p:sp>
        <p:nvSpPr>
          <p:cNvPr id="24" name="Text 22"/>
          <p:cNvSpPr/>
          <p:nvPr/>
        </p:nvSpPr>
        <p:spPr>
          <a:xfrm>
            <a:off x="7345323"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EV Charging Points: 15,840</a:t>
            </a:r>
            <a:endParaRPr lang="en-US" sz="1450" dirty="0"/>
          </a:p>
        </p:txBody>
      </p:sp>
      <p:sp>
        <p:nvSpPr>
          <p:cNvPr id="25" name="Text 23"/>
          <p:cNvSpPr/>
          <p:nvPr/>
        </p:nvSpPr>
        <p:spPr>
          <a:xfrm>
            <a:off x="7345323"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Operating Cost: $0.74/mile</a:t>
            </a:r>
            <a:endParaRPr lang="en-US" sz="1450" dirty="0"/>
          </a:p>
        </p:txBody>
      </p:sp>
      <p:sp>
        <p:nvSpPr>
          <p:cNvPr id="26" name="Text 24"/>
          <p:cNvSpPr/>
          <p:nvPr/>
        </p:nvSpPr>
        <p:spPr>
          <a:xfrm>
            <a:off x="7345323"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Truck Operating Cost: $1.68/mile</a:t>
            </a:r>
            <a:endParaRPr lang="en-US" sz="1450" dirty="0"/>
          </a:p>
        </p:txBody>
      </p:sp>
      <p:sp>
        <p:nvSpPr>
          <p:cNvPr id="27" name="Text 25"/>
          <p:cNvSpPr/>
          <p:nvPr/>
        </p:nvSpPr>
        <p:spPr>
          <a:xfrm>
            <a:off x="7345323"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Emissions Cost: $0.16/mile</a:t>
            </a:r>
            <a:endParaRPr lang="en-US" sz="1450" dirty="0"/>
          </a:p>
        </p:txBody>
      </p:sp>
      <p:sp>
        <p:nvSpPr>
          <p:cNvPr id="28" name="Text 26"/>
          <p:cNvSpPr/>
          <p:nvPr/>
        </p:nvSpPr>
        <p:spPr>
          <a:xfrm>
            <a:off x="737830" y="6540937"/>
            <a:ext cx="12749689" cy="1180148"/>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London pioneered congestion pricing for urban centers, fundamentally reshaping its mobility ecosystem since implementation in 2003. The city maintains the most extensive bus network among our showcase cities, with 18,240 route miles served by nearly 9,000 buses. London has also emerged as a global leader in electric vehicle charging infrastructure, with nearly 16,000 public charging points—the highest density among major global cities.</a:t>
            </a:r>
            <a:endParaRPr lang="en-US" sz="1450" dirty="0"/>
          </a:p>
        </p:txBody>
      </p:sp>
      <p:pic>
        <p:nvPicPr>
          <p:cNvPr id="2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561148"/>
            <a:ext cx="9728240"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Showcase City: London, UK (Continued)</a:t>
            </a:r>
            <a:endParaRPr lang="en-US" sz="3900" dirty="0"/>
          </a:p>
        </p:txBody>
      </p:sp>
      <p:sp>
        <p:nvSpPr>
          <p:cNvPr id="3" name="Text 1"/>
          <p:cNvSpPr/>
          <p:nvPr/>
        </p:nvSpPr>
        <p:spPr>
          <a:xfrm>
            <a:off x="793790" y="2677239"/>
            <a:ext cx="331505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Efficiency &amp; Impact Metrics</a:t>
            </a:r>
            <a:endParaRPr lang="en-US" sz="1950" dirty="0"/>
          </a:p>
        </p:txBody>
      </p:sp>
      <p:sp>
        <p:nvSpPr>
          <p:cNvPr id="4" name="Text 2"/>
          <p:cNvSpPr/>
          <p:nvPr/>
        </p:nvSpPr>
        <p:spPr>
          <a:xfrm>
            <a:off x="793790" y="318575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Truck Emissions Cost: $0.59/mile</a:t>
            </a:r>
            <a:endParaRPr lang="en-US" sz="1550" dirty="0"/>
          </a:p>
        </p:txBody>
      </p:sp>
      <p:sp>
        <p:nvSpPr>
          <p:cNvPr id="5" name="Text 3"/>
          <p:cNvSpPr/>
          <p:nvPr/>
        </p:nvSpPr>
        <p:spPr>
          <a:xfrm>
            <a:off x="793790" y="357270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Operating Cost Reduction: 78%</a:t>
            </a:r>
            <a:endParaRPr lang="en-US" sz="1550" dirty="0"/>
          </a:p>
        </p:txBody>
      </p:sp>
      <p:sp>
        <p:nvSpPr>
          <p:cNvPr id="6" name="Text 4"/>
          <p:cNvSpPr/>
          <p:nvPr/>
        </p:nvSpPr>
        <p:spPr>
          <a:xfrm>
            <a:off x="793790" y="395966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Emissions Reduction: 92%</a:t>
            </a:r>
            <a:endParaRPr lang="en-US" sz="1550" dirty="0"/>
          </a:p>
        </p:txBody>
      </p:sp>
      <p:sp>
        <p:nvSpPr>
          <p:cNvPr id="7" name="Text 5"/>
          <p:cNvSpPr/>
          <p:nvPr/>
        </p:nvSpPr>
        <p:spPr>
          <a:xfrm>
            <a:off x="793790" y="434661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Fatalities per 100,000: 2.8</a:t>
            </a:r>
            <a:endParaRPr lang="en-US" sz="1550" dirty="0"/>
          </a:p>
        </p:txBody>
      </p:sp>
      <p:sp>
        <p:nvSpPr>
          <p:cNvPr id="8" name="Text 6"/>
          <p:cNvSpPr/>
          <p:nvPr/>
        </p:nvSpPr>
        <p:spPr>
          <a:xfrm>
            <a:off x="793790" y="473356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Injuries per 100,000: 380</a:t>
            </a:r>
            <a:endParaRPr lang="en-US" sz="1550" dirty="0"/>
          </a:p>
        </p:txBody>
      </p:sp>
      <p:sp>
        <p:nvSpPr>
          <p:cNvPr id="9" name="Text 7"/>
          <p:cNvSpPr/>
          <p:nvPr/>
        </p:nvSpPr>
        <p:spPr>
          <a:xfrm>
            <a:off x="793790" y="5120521"/>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Value of Time: $29.60/hour</a:t>
            </a:r>
            <a:endParaRPr lang="en-US" sz="1550" dirty="0"/>
          </a:p>
        </p:txBody>
      </p:sp>
      <p:sp>
        <p:nvSpPr>
          <p:cNvPr id="10" name="Text 8"/>
          <p:cNvSpPr/>
          <p:nvPr/>
        </p:nvSpPr>
        <p:spPr>
          <a:xfrm>
            <a:off x="793790" y="5507474"/>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Travel Minutes: 84</a:t>
            </a:r>
            <a:endParaRPr lang="en-US" sz="1550" dirty="0"/>
          </a:p>
        </p:txBody>
      </p:sp>
      <p:sp>
        <p:nvSpPr>
          <p:cNvPr id="11" name="Text 9"/>
          <p:cNvSpPr/>
          <p:nvPr/>
        </p:nvSpPr>
        <p:spPr>
          <a:xfrm>
            <a:off x="793790" y="5894427"/>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Data Management Cost: $0.042/GB</a:t>
            </a:r>
            <a:endParaRPr lang="en-US" sz="1550" dirty="0"/>
          </a:p>
        </p:txBody>
      </p:sp>
      <p:sp>
        <p:nvSpPr>
          <p:cNvPr id="12" name="Text 10"/>
          <p:cNvSpPr/>
          <p:nvPr/>
        </p:nvSpPr>
        <p:spPr>
          <a:xfrm>
            <a:off x="793790" y="6281380"/>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Data Volume: 42.5 TB</a:t>
            </a:r>
            <a:endParaRPr lang="en-US" sz="1550" dirty="0"/>
          </a:p>
        </p:txBody>
      </p:sp>
      <p:sp>
        <p:nvSpPr>
          <p:cNvPr id="13" name="Text 11"/>
          <p:cNvSpPr/>
          <p:nvPr/>
        </p:nvSpPr>
        <p:spPr>
          <a:xfrm>
            <a:off x="7390328" y="2657475"/>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London achieves exceptional road safety outcomes with just 2.8 fatalities per 100,000 residents—among the lowest rates globally. This success stems from comprehensive traffic calming, 20 mph (32 km/h) residential speed limits, and protected infrastructure for vulnerable users.</a:t>
            </a:r>
            <a:endParaRPr lang="en-US" sz="1550" dirty="0"/>
          </a:p>
        </p:txBody>
      </p:sp>
      <p:sp>
        <p:nvSpPr>
          <p:cNvPr id="14" name="Text 12"/>
          <p:cNvSpPr/>
          <p:nvPr/>
        </p:nvSpPr>
        <p:spPr>
          <a:xfrm>
            <a:off x="7390328" y="4423767"/>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city's relatively clean electricity grid enables 92% emissions reductions from vehicle electrification, among the highest benefits globally. Despite high operating costs due to congestion and fuel taxes, London residents spend less time traveling (84 minutes daily) than many peer cities, reflecting the efficiency of its multimodal transportation system.</a:t>
            </a:r>
            <a:endParaRPr lang="en-US" sz="155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438394"/>
            <a:ext cx="805934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Methodology and Data Collection</a:t>
            </a:r>
            <a:endParaRPr lang="en-US" sz="3900" dirty="0"/>
          </a:p>
        </p:txBody>
      </p:sp>
      <p:sp>
        <p:nvSpPr>
          <p:cNvPr id="3" name="Text 1"/>
          <p:cNvSpPr/>
          <p:nvPr/>
        </p:nvSpPr>
        <p:spPr>
          <a:xfrm>
            <a:off x="793790" y="2554486"/>
            <a:ext cx="368831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Comprehensive Parameter Set</a:t>
            </a:r>
            <a:endParaRPr lang="en-US" sz="1950" dirty="0"/>
          </a:p>
        </p:txBody>
      </p:sp>
      <p:sp>
        <p:nvSpPr>
          <p:cNvPr id="4" name="Text 2"/>
          <p:cNvSpPr/>
          <p:nvPr/>
        </p:nvSpPr>
        <p:spPr>
          <a:xfrm>
            <a:off x="793790" y="3063002"/>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Our analysis examines 35 distinct parameters for each city, ranging from physical infrastructure measurements to operational metrics and environmental impacts. This holistic approach provides a complete picture of urban mobility systems.</a:t>
            </a:r>
            <a:endParaRPr lang="en-US" sz="1550" dirty="0"/>
          </a:p>
        </p:txBody>
      </p:sp>
      <p:sp>
        <p:nvSpPr>
          <p:cNvPr id="5" name="Text 3"/>
          <p:cNvSpPr/>
          <p:nvPr/>
        </p:nvSpPr>
        <p:spPr>
          <a:xfrm>
            <a:off x="793790" y="4511754"/>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Data sources include municipal transportation departments, urban planning agencies, national censuses, transportation research institutions, and global organizations like the World Bank and United Nations Human Settlements Programme.</a:t>
            </a:r>
            <a:endParaRPr lang="en-US" sz="1550" dirty="0"/>
          </a:p>
        </p:txBody>
      </p:sp>
      <p:sp>
        <p:nvSpPr>
          <p:cNvPr id="6" name="Shape 4"/>
          <p:cNvSpPr/>
          <p:nvPr/>
        </p:nvSpPr>
        <p:spPr>
          <a:xfrm>
            <a:off x="7390328" y="2579370"/>
            <a:ext cx="446484" cy="446484"/>
          </a:xfrm>
          <a:prstGeom prst="roundRect">
            <a:avLst>
              <a:gd name="adj" fmla="val 2048"/>
            </a:avLst>
          </a:prstGeom>
          <a:solidFill>
            <a:srgbClr val="272D45"/>
          </a:solidFill>
          <a:ln w="7620">
            <a:solidFill>
              <a:srgbClr val="40465E"/>
            </a:solidFill>
            <a:prstDash val="solid"/>
          </a:ln>
        </p:spPr>
        <p:txBody>
          <a:bodyPr/>
          <a:lstStyle/>
          <a:p>
            <a:endParaRPr lang="en-US"/>
          </a:p>
        </p:txBody>
      </p:sp>
      <p:sp>
        <p:nvSpPr>
          <p:cNvPr id="7" name="Text 5"/>
          <p:cNvSpPr/>
          <p:nvPr/>
        </p:nvSpPr>
        <p:spPr>
          <a:xfrm>
            <a:off x="8035171" y="2643783"/>
            <a:ext cx="5459968" cy="635079"/>
          </a:xfrm>
          <a:prstGeom prst="rect">
            <a:avLst/>
          </a:prstGeom>
          <a:noFill/>
          <a:ln/>
        </p:spPr>
        <p:txBody>
          <a:bodyPr wrap="square" lIns="0" tIns="0" rIns="0" bIns="0" rtlCol="0" anchor="t"/>
          <a:lstStyle/>
          <a:p>
            <a:pPr marL="0" indent="0" algn="l">
              <a:lnSpc>
                <a:spcPts val="2500"/>
              </a:lnSpc>
              <a:buNone/>
            </a:pPr>
            <a:r>
              <a:rPr lang="en-US" sz="1550" b="1" dirty="0">
                <a:solidFill>
                  <a:srgbClr val="EBECEF"/>
                </a:solidFill>
                <a:latin typeface="Inter" pitchFamily="34" charset="0"/>
                <a:ea typeface="Inter" pitchFamily="34" charset="-122"/>
                <a:cs typeface="Inter" pitchFamily="34" charset="-120"/>
              </a:rPr>
              <a:t>Infrastructure Metrics:</a:t>
            </a:r>
            <a:r>
              <a:rPr lang="en-US" sz="1550" dirty="0">
                <a:solidFill>
                  <a:srgbClr val="EBECEF"/>
                </a:solidFill>
                <a:latin typeface="Inter" pitchFamily="34" charset="0"/>
                <a:ea typeface="Inter" pitchFamily="34" charset="-122"/>
                <a:cs typeface="Inter" pitchFamily="34" charset="-120"/>
              </a:rPr>
              <a:t> Freeway length, arterial roads, surface streets, bus routes</a:t>
            </a:r>
            <a:endParaRPr lang="en-US" sz="1550" dirty="0"/>
          </a:p>
        </p:txBody>
      </p:sp>
      <p:sp>
        <p:nvSpPr>
          <p:cNvPr id="8" name="Shape 6"/>
          <p:cNvSpPr/>
          <p:nvPr/>
        </p:nvSpPr>
        <p:spPr>
          <a:xfrm>
            <a:off x="7390328" y="3675698"/>
            <a:ext cx="446484" cy="446484"/>
          </a:xfrm>
          <a:prstGeom prst="roundRect">
            <a:avLst>
              <a:gd name="adj" fmla="val 2048"/>
            </a:avLst>
          </a:prstGeom>
          <a:solidFill>
            <a:srgbClr val="272D45"/>
          </a:solidFill>
          <a:ln w="7620">
            <a:solidFill>
              <a:srgbClr val="40465E"/>
            </a:solidFill>
            <a:prstDash val="solid"/>
          </a:ln>
        </p:spPr>
        <p:txBody>
          <a:bodyPr/>
          <a:lstStyle/>
          <a:p>
            <a:endParaRPr lang="en-US"/>
          </a:p>
        </p:txBody>
      </p:sp>
      <p:sp>
        <p:nvSpPr>
          <p:cNvPr id="9" name="Text 7"/>
          <p:cNvSpPr/>
          <p:nvPr/>
        </p:nvSpPr>
        <p:spPr>
          <a:xfrm>
            <a:off x="8035171" y="3740110"/>
            <a:ext cx="5459968" cy="635079"/>
          </a:xfrm>
          <a:prstGeom prst="rect">
            <a:avLst/>
          </a:prstGeom>
          <a:noFill/>
          <a:ln/>
        </p:spPr>
        <p:txBody>
          <a:bodyPr wrap="square" lIns="0" tIns="0" rIns="0" bIns="0" rtlCol="0" anchor="t"/>
          <a:lstStyle/>
          <a:p>
            <a:pPr marL="0" indent="0" algn="l">
              <a:lnSpc>
                <a:spcPts val="2500"/>
              </a:lnSpc>
              <a:buNone/>
            </a:pPr>
            <a:r>
              <a:rPr lang="en-US" sz="1550" b="1" dirty="0">
                <a:solidFill>
                  <a:srgbClr val="EBECEF"/>
                </a:solidFill>
                <a:latin typeface="Inter" pitchFamily="34" charset="0"/>
                <a:ea typeface="Inter" pitchFamily="34" charset="-122"/>
                <a:cs typeface="Inter" pitchFamily="34" charset="-120"/>
              </a:rPr>
              <a:t>Vehicle Metrics:</a:t>
            </a:r>
            <a:r>
              <a:rPr lang="en-US" sz="1550" dirty="0">
                <a:solidFill>
                  <a:srgbClr val="EBECEF"/>
                </a:solidFill>
                <a:latin typeface="Inter" pitchFamily="34" charset="0"/>
                <a:ea typeface="Inter" pitchFamily="34" charset="-122"/>
                <a:cs typeface="Inter" pitchFamily="34" charset="-120"/>
              </a:rPr>
              <a:t> Private cars, buses, delivery vehicles, taxis, rental cars</a:t>
            </a:r>
            <a:endParaRPr lang="en-US" sz="1550" dirty="0"/>
          </a:p>
        </p:txBody>
      </p:sp>
      <p:sp>
        <p:nvSpPr>
          <p:cNvPr id="10" name="Shape 8"/>
          <p:cNvSpPr/>
          <p:nvPr/>
        </p:nvSpPr>
        <p:spPr>
          <a:xfrm>
            <a:off x="7390328" y="4772025"/>
            <a:ext cx="446484" cy="446484"/>
          </a:xfrm>
          <a:prstGeom prst="roundRect">
            <a:avLst>
              <a:gd name="adj" fmla="val 2048"/>
            </a:avLst>
          </a:prstGeom>
          <a:solidFill>
            <a:srgbClr val="272D45"/>
          </a:solidFill>
          <a:ln w="7620">
            <a:solidFill>
              <a:srgbClr val="40465E"/>
            </a:solidFill>
            <a:prstDash val="solid"/>
          </a:ln>
        </p:spPr>
        <p:txBody>
          <a:bodyPr/>
          <a:lstStyle/>
          <a:p>
            <a:endParaRPr lang="en-US"/>
          </a:p>
        </p:txBody>
      </p:sp>
      <p:sp>
        <p:nvSpPr>
          <p:cNvPr id="11" name="Text 9"/>
          <p:cNvSpPr/>
          <p:nvPr/>
        </p:nvSpPr>
        <p:spPr>
          <a:xfrm>
            <a:off x="8035171" y="4836438"/>
            <a:ext cx="5459968" cy="635079"/>
          </a:xfrm>
          <a:prstGeom prst="rect">
            <a:avLst/>
          </a:prstGeom>
          <a:noFill/>
          <a:ln/>
        </p:spPr>
        <p:txBody>
          <a:bodyPr wrap="square" lIns="0" tIns="0" rIns="0" bIns="0" rtlCol="0" anchor="t"/>
          <a:lstStyle/>
          <a:p>
            <a:pPr marL="0" indent="0" algn="l">
              <a:lnSpc>
                <a:spcPts val="2500"/>
              </a:lnSpc>
              <a:buNone/>
            </a:pPr>
            <a:r>
              <a:rPr lang="en-US" sz="1550" b="1" dirty="0">
                <a:solidFill>
                  <a:srgbClr val="EBECEF"/>
                </a:solidFill>
                <a:latin typeface="Inter" pitchFamily="34" charset="0"/>
                <a:ea typeface="Inter" pitchFamily="34" charset="-122"/>
                <a:cs typeface="Inter" pitchFamily="34" charset="-120"/>
              </a:rPr>
              <a:t>Operational Metrics:</a:t>
            </a:r>
            <a:r>
              <a:rPr lang="en-US" sz="1550" dirty="0">
                <a:solidFill>
                  <a:srgbClr val="EBECEF"/>
                </a:solidFill>
                <a:latin typeface="Inter" pitchFamily="34" charset="0"/>
                <a:ea typeface="Inter" pitchFamily="34" charset="-122"/>
                <a:cs typeface="Inter" pitchFamily="34" charset="-120"/>
              </a:rPr>
              <a:t> Vehicle miles traveled, delivery costs, charging infrastructure</a:t>
            </a:r>
            <a:endParaRPr lang="en-US" sz="1550" dirty="0"/>
          </a:p>
        </p:txBody>
      </p:sp>
      <p:sp>
        <p:nvSpPr>
          <p:cNvPr id="12" name="Shape 10"/>
          <p:cNvSpPr/>
          <p:nvPr/>
        </p:nvSpPr>
        <p:spPr>
          <a:xfrm>
            <a:off x="7390328" y="5868352"/>
            <a:ext cx="446484" cy="446484"/>
          </a:xfrm>
          <a:prstGeom prst="roundRect">
            <a:avLst>
              <a:gd name="adj" fmla="val 2048"/>
            </a:avLst>
          </a:prstGeom>
          <a:solidFill>
            <a:srgbClr val="272D45"/>
          </a:solidFill>
          <a:ln w="7620">
            <a:solidFill>
              <a:srgbClr val="40465E"/>
            </a:solidFill>
            <a:prstDash val="solid"/>
          </a:ln>
        </p:spPr>
        <p:txBody>
          <a:bodyPr/>
          <a:lstStyle/>
          <a:p>
            <a:endParaRPr lang="en-US"/>
          </a:p>
        </p:txBody>
      </p:sp>
      <p:sp>
        <p:nvSpPr>
          <p:cNvPr id="13" name="Text 11"/>
          <p:cNvSpPr/>
          <p:nvPr/>
        </p:nvSpPr>
        <p:spPr>
          <a:xfrm>
            <a:off x="8035171" y="5932765"/>
            <a:ext cx="5459968" cy="635079"/>
          </a:xfrm>
          <a:prstGeom prst="rect">
            <a:avLst/>
          </a:prstGeom>
          <a:noFill/>
          <a:ln/>
        </p:spPr>
        <p:txBody>
          <a:bodyPr wrap="square" lIns="0" tIns="0" rIns="0" bIns="0" rtlCol="0" anchor="t"/>
          <a:lstStyle/>
          <a:p>
            <a:pPr marL="0" indent="0" algn="l">
              <a:lnSpc>
                <a:spcPts val="2500"/>
              </a:lnSpc>
              <a:buNone/>
            </a:pPr>
            <a:r>
              <a:rPr lang="en-US" sz="1550" b="1" dirty="0">
                <a:solidFill>
                  <a:srgbClr val="EBECEF"/>
                </a:solidFill>
                <a:latin typeface="Inter" pitchFamily="34" charset="0"/>
                <a:ea typeface="Inter" pitchFamily="34" charset="-122"/>
                <a:cs typeface="Inter" pitchFamily="34" charset="-120"/>
              </a:rPr>
              <a:t>Efficiency &amp; Impact:</a:t>
            </a:r>
            <a:r>
              <a:rPr lang="en-US" sz="1550" dirty="0">
                <a:solidFill>
                  <a:srgbClr val="EBECEF"/>
                </a:solidFill>
                <a:latin typeface="Inter" pitchFamily="34" charset="0"/>
                <a:ea typeface="Inter" pitchFamily="34" charset="-122"/>
                <a:cs typeface="Inter" pitchFamily="34" charset="-120"/>
              </a:rPr>
              <a:t> Operating costs, emissions, safety statistics, data management</a:t>
            </a:r>
            <a:endParaRPr lang="en-US" sz="1550" dirty="0"/>
          </a:p>
        </p:txBody>
      </p:sp>
      <p:pic>
        <p:nvPicPr>
          <p:cNvPr id="14"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37830" y="508397"/>
            <a:ext cx="7294840"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Showcase City: Shanghai, China</a:t>
            </a:r>
            <a:endParaRPr lang="en-US" sz="3600" dirty="0"/>
          </a:p>
        </p:txBody>
      </p:sp>
      <p:sp>
        <p:nvSpPr>
          <p:cNvPr id="3" name="Text 1"/>
          <p:cNvSpPr/>
          <p:nvPr/>
        </p:nvSpPr>
        <p:spPr>
          <a:xfrm>
            <a:off x="737830" y="1545908"/>
            <a:ext cx="2914055"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Infrastructure Parameters</a:t>
            </a:r>
            <a:endParaRPr lang="en-US" sz="1800" dirty="0"/>
          </a:p>
        </p:txBody>
      </p:sp>
      <p:sp>
        <p:nvSpPr>
          <p:cNvPr id="4" name="Text 2"/>
          <p:cNvSpPr/>
          <p:nvPr/>
        </p:nvSpPr>
        <p:spPr>
          <a:xfrm>
            <a:off x="737830"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Freeway Miles: 26,850</a:t>
            </a:r>
            <a:endParaRPr lang="en-US" sz="1450" dirty="0"/>
          </a:p>
        </p:txBody>
      </p:sp>
      <p:sp>
        <p:nvSpPr>
          <p:cNvPr id="5" name="Text 3"/>
          <p:cNvSpPr/>
          <p:nvPr/>
        </p:nvSpPr>
        <p:spPr>
          <a:xfrm>
            <a:off x="737830"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Arterial Roads Miles: 42,620</a:t>
            </a:r>
            <a:endParaRPr lang="en-US" sz="1450" dirty="0"/>
          </a:p>
        </p:txBody>
      </p:sp>
      <p:sp>
        <p:nvSpPr>
          <p:cNvPr id="6" name="Text 4"/>
          <p:cNvSpPr/>
          <p:nvPr/>
        </p:nvSpPr>
        <p:spPr>
          <a:xfrm>
            <a:off x="737830"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Surface Streets Miles: 94,350</a:t>
            </a:r>
            <a:endParaRPr lang="en-US" sz="1450" dirty="0"/>
          </a:p>
        </p:txBody>
      </p:sp>
      <p:sp>
        <p:nvSpPr>
          <p:cNvPr id="7" name="Text 5"/>
          <p:cNvSpPr/>
          <p:nvPr/>
        </p:nvSpPr>
        <p:spPr>
          <a:xfrm>
            <a:off x="737830"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 Routes Miles: 14,820</a:t>
            </a:r>
            <a:endParaRPr lang="en-US" sz="1450" dirty="0"/>
          </a:p>
        </p:txBody>
      </p:sp>
      <p:sp>
        <p:nvSpPr>
          <p:cNvPr id="8" name="Text 6"/>
          <p:cNvSpPr/>
          <p:nvPr/>
        </p:nvSpPr>
        <p:spPr>
          <a:xfrm>
            <a:off x="737830"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Addressable Population: 27.8 million</a:t>
            </a:r>
            <a:endParaRPr lang="en-US" sz="1450" dirty="0"/>
          </a:p>
        </p:txBody>
      </p:sp>
      <p:sp>
        <p:nvSpPr>
          <p:cNvPr id="9" name="Text 7"/>
          <p:cNvSpPr/>
          <p:nvPr/>
        </p:nvSpPr>
        <p:spPr>
          <a:xfrm>
            <a:off x="737830"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Buses: 16,500</a:t>
            </a:r>
            <a:endParaRPr lang="en-US" sz="1450" dirty="0"/>
          </a:p>
        </p:txBody>
      </p:sp>
      <p:sp>
        <p:nvSpPr>
          <p:cNvPr id="10" name="Text 8"/>
          <p:cNvSpPr/>
          <p:nvPr/>
        </p:nvSpPr>
        <p:spPr>
          <a:xfrm>
            <a:off x="737830"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Private Cars: 4.2 million</a:t>
            </a:r>
            <a:endParaRPr lang="en-US" sz="1450" dirty="0"/>
          </a:p>
        </p:txBody>
      </p:sp>
      <p:sp>
        <p:nvSpPr>
          <p:cNvPr id="11" name="Text 9"/>
          <p:cNvSpPr/>
          <p:nvPr/>
        </p:nvSpPr>
        <p:spPr>
          <a:xfrm>
            <a:off x="737830"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Urban Delivery Vehicles: 420,000</a:t>
            </a:r>
            <a:endParaRPr lang="en-US" sz="1450" dirty="0"/>
          </a:p>
        </p:txBody>
      </p:sp>
      <p:sp>
        <p:nvSpPr>
          <p:cNvPr id="12" name="Text 10"/>
          <p:cNvSpPr/>
          <p:nvPr/>
        </p:nvSpPr>
        <p:spPr>
          <a:xfrm>
            <a:off x="737830"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Daily Deliveries: 4.2 million</a:t>
            </a:r>
            <a:endParaRPr lang="en-US" sz="1450" dirty="0"/>
          </a:p>
        </p:txBody>
      </p:sp>
      <p:sp>
        <p:nvSpPr>
          <p:cNvPr id="13" name="Text 11"/>
          <p:cNvSpPr/>
          <p:nvPr/>
        </p:nvSpPr>
        <p:spPr>
          <a:xfrm>
            <a:off x="737830"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Taxis: 82,000</a:t>
            </a:r>
            <a:endParaRPr lang="en-US" sz="1450" dirty="0"/>
          </a:p>
        </p:txBody>
      </p:sp>
      <p:sp>
        <p:nvSpPr>
          <p:cNvPr id="14" name="Text 12"/>
          <p:cNvSpPr/>
          <p:nvPr/>
        </p:nvSpPr>
        <p:spPr>
          <a:xfrm>
            <a:off x="737830"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Rental Cars: 9,500</a:t>
            </a:r>
            <a:endParaRPr lang="en-US" sz="1450" dirty="0"/>
          </a:p>
        </p:txBody>
      </p:sp>
      <p:sp>
        <p:nvSpPr>
          <p:cNvPr id="15" name="Text 13"/>
          <p:cNvSpPr/>
          <p:nvPr/>
        </p:nvSpPr>
        <p:spPr>
          <a:xfrm>
            <a:off x="737830" y="597384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Parking Spaces: 6.2 million</a:t>
            </a:r>
            <a:endParaRPr lang="en-US" sz="1450" dirty="0"/>
          </a:p>
        </p:txBody>
      </p:sp>
      <p:sp>
        <p:nvSpPr>
          <p:cNvPr id="16" name="Text 14"/>
          <p:cNvSpPr/>
          <p:nvPr/>
        </p:nvSpPr>
        <p:spPr>
          <a:xfrm>
            <a:off x="7345323" y="1545908"/>
            <a:ext cx="3478173"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Smart Infrastructure &amp; Mobility</a:t>
            </a:r>
            <a:endParaRPr lang="en-US" sz="1800" dirty="0"/>
          </a:p>
        </p:txBody>
      </p:sp>
      <p:sp>
        <p:nvSpPr>
          <p:cNvPr id="17" name="Text 15"/>
          <p:cNvSpPr/>
          <p:nvPr/>
        </p:nvSpPr>
        <p:spPr>
          <a:xfrm>
            <a:off x="7345323"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Factories: 1,240</a:t>
            </a:r>
            <a:endParaRPr lang="en-US" sz="1450" dirty="0"/>
          </a:p>
        </p:txBody>
      </p:sp>
      <p:sp>
        <p:nvSpPr>
          <p:cNvPr id="18" name="Text 16"/>
          <p:cNvSpPr/>
          <p:nvPr/>
        </p:nvSpPr>
        <p:spPr>
          <a:xfrm>
            <a:off x="7345323"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Education Facilities: 1,680</a:t>
            </a:r>
            <a:endParaRPr lang="en-US" sz="1450" dirty="0"/>
          </a:p>
        </p:txBody>
      </p:sp>
      <p:sp>
        <p:nvSpPr>
          <p:cNvPr id="19" name="Text 17"/>
          <p:cNvSpPr/>
          <p:nvPr/>
        </p:nvSpPr>
        <p:spPr>
          <a:xfrm>
            <a:off x="7345323"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Healthcare Facilities: 980</a:t>
            </a:r>
            <a:endParaRPr lang="en-US" sz="1450" dirty="0"/>
          </a:p>
        </p:txBody>
      </p:sp>
      <p:sp>
        <p:nvSpPr>
          <p:cNvPr id="20" name="Text 18"/>
          <p:cNvSpPr/>
          <p:nvPr/>
        </p:nvSpPr>
        <p:spPr>
          <a:xfrm>
            <a:off x="7345323"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Annual VMT per Capita: 2,850</a:t>
            </a:r>
            <a:endParaRPr lang="en-US" sz="1450" dirty="0"/>
          </a:p>
        </p:txBody>
      </p:sp>
      <p:sp>
        <p:nvSpPr>
          <p:cNvPr id="21" name="Text 19"/>
          <p:cNvSpPr/>
          <p:nvPr/>
        </p:nvSpPr>
        <p:spPr>
          <a:xfrm>
            <a:off x="7345323"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Private Car: 48%</a:t>
            </a:r>
            <a:endParaRPr lang="en-US" sz="1450" dirty="0"/>
          </a:p>
        </p:txBody>
      </p:sp>
      <p:sp>
        <p:nvSpPr>
          <p:cNvPr id="22" name="Text 20"/>
          <p:cNvSpPr/>
          <p:nvPr/>
        </p:nvSpPr>
        <p:spPr>
          <a:xfrm>
            <a:off x="7345323"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Truck: 28%</a:t>
            </a:r>
            <a:endParaRPr lang="en-US" sz="1450" dirty="0"/>
          </a:p>
        </p:txBody>
      </p:sp>
      <p:sp>
        <p:nvSpPr>
          <p:cNvPr id="23" name="Text 21"/>
          <p:cNvSpPr/>
          <p:nvPr/>
        </p:nvSpPr>
        <p:spPr>
          <a:xfrm>
            <a:off x="7345323"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Package Delivery Cost: $3.25</a:t>
            </a:r>
            <a:endParaRPr lang="en-US" sz="1450" dirty="0"/>
          </a:p>
        </p:txBody>
      </p:sp>
      <p:sp>
        <p:nvSpPr>
          <p:cNvPr id="24" name="Text 22"/>
          <p:cNvSpPr/>
          <p:nvPr/>
        </p:nvSpPr>
        <p:spPr>
          <a:xfrm>
            <a:off x="7345323"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EV Charging Points: 24,850</a:t>
            </a:r>
            <a:endParaRPr lang="en-US" sz="1450" dirty="0"/>
          </a:p>
        </p:txBody>
      </p:sp>
      <p:sp>
        <p:nvSpPr>
          <p:cNvPr id="25" name="Text 23"/>
          <p:cNvSpPr/>
          <p:nvPr/>
        </p:nvSpPr>
        <p:spPr>
          <a:xfrm>
            <a:off x="7345323"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Operating Cost: $0.56/mile</a:t>
            </a:r>
            <a:endParaRPr lang="en-US" sz="1450" dirty="0"/>
          </a:p>
        </p:txBody>
      </p:sp>
      <p:sp>
        <p:nvSpPr>
          <p:cNvPr id="26" name="Text 24"/>
          <p:cNvSpPr/>
          <p:nvPr/>
        </p:nvSpPr>
        <p:spPr>
          <a:xfrm>
            <a:off x="7345323"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Truck Operating Cost: $1.42/mile</a:t>
            </a:r>
            <a:endParaRPr lang="en-US" sz="1450" dirty="0"/>
          </a:p>
        </p:txBody>
      </p:sp>
      <p:sp>
        <p:nvSpPr>
          <p:cNvPr id="27" name="Text 25"/>
          <p:cNvSpPr/>
          <p:nvPr/>
        </p:nvSpPr>
        <p:spPr>
          <a:xfrm>
            <a:off x="7345323"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Emissions Cost: $0.24/mile</a:t>
            </a:r>
            <a:endParaRPr lang="en-US" sz="1450" dirty="0"/>
          </a:p>
        </p:txBody>
      </p:sp>
      <p:sp>
        <p:nvSpPr>
          <p:cNvPr id="28" name="Text 26"/>
          <p:cNvSpPr/>
          <p:nvPr/>
        </p:nvSpPr>
        <p:spPr>
          <a:xfrm>
            <a:off x="737830" y="6540937"/>
            <a:ext cx="12749689" cy="1180148"/>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Shanghai exemplifies China's rapid transportation infrastructure development, building the world's largest metro system in just 25 years. The city maintains an impressive balance between different transportation modes while serving 27.8 million residents. Shanghai leads globally in electric vehicle charging infrastructure with nearly 25,000 public charging points, reflecting China's aggressive electrification policies. The city's 16,500 buses represent the largest fleet among our showcase cities.</a:t>
            </a:r>
            <a:endParaRPr lang="en-US" sz="1450" dirty="0"/>
          </a:p>
        </p:txBody>
      </p:sp>
      <p:pic>
        <p:nvPicPr>
          <p:cNvPr id="2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1482804"/>
            <a:ext cx="1087135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Showcase City: Shanghai, China (Continued)</a:t>
            </a:r>
            <a:endParaRPr lang="en-US" sz="3900" dirty="0"/>
          </a:p>
        </p:txBody>
      </p:sp>
      <p:sp>
        <p:nvSpPr>
          <p:cNvPr id="3" name="Text 1"/>
          <p:cNvSpPr/>
          <p:nvPr/>
        </p:nvSpPr>
        <p:spPr>
          <a:xfrm>
            <a:off x="793790" y="2598896"/>
            <a:ext cx="331505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Efficiency &amp; Impact Metrics</a:t>
            </a:r>
            <a:endParaRPr lang="en-US" sz="1950" dirty="0"/>
          </a:p>
        </p:txBody>
      </p:sp>
      <p:sp>
        <p:nvSpPr>
          <p:cNvPr id="4" name="Text 2"/>
          <p:cNvSpPr/>
          <p:nvPr/>
        </p:nvSpPr>
        <p:spPr>
          <a:xfrm>
            <a:off x="793790" y="310741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Truck Emissions Cost: $0.72/mile</a:t>
            </a:r>
            <a:endParaRPr lang="en-US" sz="1550" dirty="0"/>
          </a:p>
        </p:txBody>
      </p:sp>
      <p:sp>
        <p:nvSpPr>
          <p:cNvPr id="5" name="Text 3"/>
          <p:cNvSpPr/>
          <p:nvPr/>
        </p:nvSpPr>
        <p:spPr>
          <a:xfrm>
            <a:off x="793790" y="349436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Operating Cost Reduction: 68%</a:t>
            </a:r>
            <a:endParaRPr lang="en-US" sz="1550" dirty="0"/>
          </a:p>
        </p:txBody>
      </p:sp>
      <p:sp>
        <p:nvSpPr>
          <p:cNvPr id="6" name="Text 4"/>
          <p:cNvSpPr/>
          <p:nvPr/>
        </p:nvSpPr>
        <p:spPr>
          <a:xfrm>
            <a:off x="793790" y="388131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Emissions Reduction: 58%</a:t>
            </a:r>
            <a:endParaRPr lang="en-US" sz="1550" dirty="0"/>
          </a:p>
        </p:txBody>
      </p:sp>
      <p:sp>
        <p:nvSpPr>
          <p:cNvPr id="7" name="Text 5"/>
          <p:cNvSpPr/>
          <p:nvPr/>
        </p:nvSpPr>
        <p:spPr>
          <a:xfrm>
            <a:off x="793790" y="426827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Fatalities per 100,000: 4.8</a:t>
            </a:r>
            <a:endParaRPr lang="en-US" sz="1550" dirty="0"/>
          </a:p>
        </p:txBody>
      </p:sp>
      <p:sp>
        <p:nvSpPr>
          <p:cNvPr id="8" name="Text 6"/>
          <p:cNvSpPr/>
          <p:nvPr/>
        </p:nvSpPr>
        <p:spPr>
          <a:xfrm>
            <a:off x="793790" y="465522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Injuries per 100,000: 520</a:t>
            </a:r>
            <a:endParaRPr lang="en-US" sz="1550" dirty="0"/>
          </a:p>
        </p:txBody>
      </p:sp>
      <p:sp>
        <p:nvSpPr>
          <p:cNvPr id="9" name="Text 7"/>
          <p:cNvSpPr/>
          <p:nvPr/>
        </p:nvSpPr>
        <p:spPr>
          <a:xfrm>
            <a:off x="793790" y="504217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Value of Time: $18.40/hour</a:t>
            </a:r>
            <a:endParaRPr lang="en-US" sz="1550" dirty="0"/>
          </a:p>
        </p:txBody>
      </p:sp>
      <p:sp>
        <p:nvSpPr>
          <p:cNvPr id="10" name="Text 8"/>
          <p:cNvSpPr/>
          <p:nvPr/>
        </p:nvSpPr>
        <p:spPr>
          <a:xfrm>
            <a:off x="793790" y="5429131"/>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Travel Minutes: 96</a:t>
            </a:r>
            <a:endParaRPr lang="en-US" sz="1550" dirty="0"/>
          </a:p>
        </p:txBody>
      </p:sp>
      <p:sp>
        <p:nvSpPr>
          <p:cNvPr id="11" name="Text 9"/>
          <p:cNvSpPr/>
          <p:nvPr/>
        </p:nvSpPr>
        <p:spPr>
          <a:xfrm>
            <a:off x="793790" y="5816084"/>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Data Management Cost: $0.022/GB</a:t>
            </a:r>
            <a:endParaRPr lang="en-US" sz="1550" dirty="0"/>
          </a:p>
        </p:txBody>
      </p:sp>
      <p:sp>
        <p:nvSpPr>
          <p:cNvPr id="12" name="Text 10"/>
          <p:cNvSpPr/>
          <p:nvPr/>
        </p:nvSpPr>
        <p:spPr>
          <a:xfrm>
            <a:off x="793790" y="6203037"/>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Data Volume: 86.5 TB</a:t>
            </a:r>
            <a:endParaRPr lang="en-US" sz="1550" dirty="0"/>
          </a:p>
        </p:txBody>
      </p:sp>
      <p:sp>
        <p:nvSpPr>
          <p:cNvPr id="13" name="Text 11"/>
          <p:cNvSpPr/>
          <p:nvPr/>
        </p:nvSpPr>
        <p:spPr>
          <a:xfrm>
            <a:off x="7390328" y="2579132"/>
            <a:ext cx="6104811"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Shanghai demonstrates the highest adoption of smart manufacturing facilities, with 1,240 smart factories reflecting China's focus on advanced manufacturing and Industry 4.0 principles. The city generates an extraordinary 86.5 terabytes of transportation data daily—the highest among our showcase cities—while maintaining the lowest data management costs at $0.022 per gigabyte.</a:t>
            </a:r>
            <a:endParaRPr lang="en-US" sz="1550" dirty="0"/>
          </a:p>
        </p:txBody>
      </p:sp>
      <p:sp>
        <p:nvSpPr>
          <p:cNvPr id="14" name="Text 12"/>
          <p:cNvSpPr/>
          <p:nvPr/>
        </p:nvSpPr>
        <p:spPr>
          <a:xfrm>
            <a:off x="7390328" y="4980503"/>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Despite impressive electrification infrastructure, Shanghai's EV emissions benefits are limited to 58% due to coal-dominated electricity generation. This highlights how grid composition can significantly impact the environmental benefits of vehicle electrification.</a:t>
            </a:r>
            <a:endParaRPr lang="en-US" sz="155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37830" y="508397"/>
            <a:ext cx="7357467" cy="576382"/>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Showcase City: São Paulo, Brazil</a:t>
            </a:r>
            <a:endParaRPr lang="en-US" sz="3600" dirty="0"/>
          </a:p>
        </p:txBody>
      </p:sp>
      <p:sp>
        <p:nvSpPr>
          <p:cNvPr id="3" name="Text 1"/>
          <p:cNvSpPr/>
          <p:nvPr/>
        </p:nvSpPr>
        <p:spPr>
          <a:xfrm>
            <a:off x="737830" y="1545908"/>
            <a:ext cx="2914055"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Infrastructure Parameters</a:t>
            </a:r>
            <a:endParaRPr lang="en-US" sz="1800" dirty="0"/>
          </a:p>
        </p:txBody>
      </p:sp>
      <p:sp>
        <p:nvSpPr>
          <p:cNvPr id="4" name="Text 2"/>
          <p:cNvSpPr/>
          <p:nvPr/>
        </p:nvSpPr>
        <p:spPr>
          <a:xfrm>
            <a:off x="737830"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Freeway Miles: 24,450</a:t>
            </a:r>
            <a:endParaRPr lang="en-US" sz="1450" dirty="0"/>
          </a:p>
        </p:txBody>
      </p:sp>
      <p:sp>
        <p:nvSpPr>
          <p:cNvPr id="5" name="Text 3"/>
          <p:cNvSpPr/>
          <p:nvPr/>
        </p:nvSpPr>
        <p:spPr>
          <a:xfrm>
            <a:off x="737830"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Arterial Roads Miles: 38,620</a:t>
            </a:r>
            <a:endParaRPr lang="en-US" sz="1450" dirty="0"/>
          </a:p>
        </p:txBody>
      </p:sp>
      <p:sp>
        <p:nvSpPr>
          <p:cNvPr id="6" name="Text 4"/>
          <p:cNvSpPr/>
          <p:nvPr/>
        </p:nvSpPr>
        <p:spPr>
          <a:xfrm>
            <a:off x="737830"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Surface Streets Miles: 124,850</a:t>
            </a:r>
            <a:endParaRPr lang="en-US" sz="1450" dirty="0"/>
          </a:p>
        </p:txBody>
      </p:sp>
      <p:sp>
        <p:nvSpPr>
          <p:cNvPr id="7" name="Text 5"/>
          <p:cNvSpPr/>
          <p:nvPr/>
        </p:nvSpPr>
        <p:spPr>
          <a:xfrm>
            <a:off x="737830"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 Routes Miles: 16,240</a:t>
            </a:r>
            <a:endParaRPr lang="en-US" sz="1450" dirty="0"/>
          </a:p>
        </p:txBody>
      </p:sp>
      <p:sp>
        <p:nvSpPr>
          <p:cNvPr id="8" name="Text 6"/>
          <p:cNvSpPr/>
          <p:nvPr/>
        </p:nvSpPr>
        <p:spPr>
          <a:xfrm>
            <a:off x="737830"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Addressable Population: 22.4 million</a:t>
            </a:r>
            <a:endParaRPr lang="en-US" sz="1450" dirty="0"/>
          </a:p>
        </p:txBody>
      </p:sp>
      <p:sp>
        <p:nvSpPr>
          <p:cNvPr id="9" name="Text 7"/>
          <p:cNvSpPr/>
          <p:nvPr/>
        </p:nvSpPr>
        <p:spPr>
          <a:xfrm>
            <a:off x="737830"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Buses: 14,850</a:t>
            </a:r>
            <a:endParaRPr lang="en-US" sz="1450" dirty="0"/>
          </a:p>
        </p:txBody>
      </p:sp>
      <p:sp>
        <p:nvSpPr>
          <p:cNvPr id="10" name="Text 8"/>
          <p:cNvSpPr/>
          <p:nvPr/>
        </p:nvSpPr>
        <p:spPr>
          <a:xfrm>
            <a:off x="737830"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Private Cars: 8.2 million</a:t>
            </a:r>
            <a:endParaRPr lang="en-US" sz="1450" dirty="0"/>
          </a:p>
        </p:txBody>
      </p:sp>
      <p:sp>
        <p:nvSpPr>
          <p:cNvPr id="11" name="Text 9"/>
          <p:cNvSpPr/>
          <p:nvPr/>
        </p:nvSpPr>
        <p:spPr>
          <a:xfrm>
            <a:off x="737830"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Urban Delivery Vehicles: 280,000</a:t>
            </a:r>
            <a:endParaRPr lang="en-US" sz="1450" dirty="0"/>
          </a:p>
        </p:txBody>
      </p:sp>
      <p:sp>
        <p:nvSpPr>
          <p:cNvPr id="12" name="Text 10"/>
          <p:cNvSpPr/>
          <p:nvPr/>
        </p:nvSpPr>
        <p:spPr>
          <a:xfrm>
            <a:off x="737830"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Daily Deliveries: 2.2 million</a:t>
            </a:r>
            <a:endParaRPr lang="en-US" sz="1450" dirty="0"/>
          </a:p>
        </p:txBody>
      </p:sp>
      <p:sp>
        <p:nvSpPr>
          <p:cNvPr id="13" name="Text 11"/>
          <p:cNvSpPr/>
          <p:nvPr/>
        </p:nvSpPr>
        <p:spPr>
          <a:xfrm>
            <a:off x="737830"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Taxis: 38,000</a:t>
            </a:r>
            <a:endParaRPr lang="en-US" sz="1450" dirty="0"/>
          </a:p>
        </p:txBody>
      </p:sp>
      <p:sp>
        <p:nvSpPr>
          <p:cNvPr id="14" name="Text 12"/>
          <p:cNvSpPr/>
          <p:nvPr/>
        </p:nvSpPr>
        <p:spPr>
          <a:xfrm>
            <a:off x="737830"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Rental Cars: 12,500</a:t>
            </a:r>
            <a:endParaRPr lang="en-US" sz="1450" dirty="0"/>
          </a:p>
        </p:txBody>
      </p:sp>
      <p:sp>
        <p:nvSpPr>
          <p:cNvPr id="15" name="Text 13"/>
          <p:cNvSpPr/>
          <p:nvPr/>
        </p:nvSpPr>
        <p:spPr>
          <a:xfrm>
            <a:off x="737830" y="597384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Parking Spaces: 9.8 million</a:t>
            </a:r>
            <a:endParaRPr lang="en-US" sz="1450" dirty="0"/>
          </a:p>
        </p:txBody>
      </p:sp>
      <p:sp>
        <p:nvSpPr>
          <p:cNvPr id="16" name="Text 14"/>
          <p:cNvSpPr/>
          <p:nvPr/>
        </p:nvSpPr>
        <p:spPr>
          <a:xfrm>
            <a:off x="7345323" y="1545908"/>
            <a:ext cx="3478173" cy="288250"/>
          </a:xfrm>
          <a:prstGeom prst="rect">
            <a:avLst/>
          </a:prstGeom>
          <a:noFill/>
          <a:ln/>
        </p:spPr>
        <p:txBody>
          <a:bodyPr wrap="none" lIns="0" tIns="0" rIns="0" bIns="0" rtlCol="0" anchor="t"/>
          <a:lstStyle/>
          <a:p>
            <a:pPr marL="0" indent="0" algn="l">
              <a:lnSpc>
                <a:spcPts val="2250"/>
              </a:lnSpc>
              <a:buNone/>
            </a:pPr>
            <a:r>
              <a:rPr lang="en-US" sz="1800" b="1" dirty="0">
                <a:solidFill>
                  <a:srgbClr val="FFFFFF"/>
                </a:solidFill>
                <a:latin typeface="Inter Bold" pitchFamily="34" charset="0"/>
                <a:ea typeface="Inter Bold" pitchFamily="34" charset="-122"/>
                <a:cs typeface="Inter Bold" pitchFamily="34" charset="-120"/>
              </a:rPr>
              <a:t>Smart Infrastructure &amp; Mobility</a:t>
            </a:r>
            <a:endParaRPr lang="en-US" sz="1800" dirty="0"/>
          </a:p>
        </p:txBody>
      </p:sp>
      <p:sp>
        <p:nvSpPr>
          <p:cNvPr id="17" name="Text 15"/>
          <p:cNvSpPr/>
          <p:nvPr/>
        </p:nvSpPr>
        <p:spPr>
          <a:xfrm>
            <a:off x="7345323" y="201858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Factories: 240</a:t>
            </a:r>
            <a:endParaRPr lang="en-US" sz="1450" dirty="0"/>
          </a:p>
        </p:txBody>
      </p:sp>
      <p:sp>
        <p:nvSpPr>
          <p:cNvPr id="18" name="Text 16"/>
          <p:cNvSpPr/>
          <p:nvPr/>
        </p:nvSpPr>
        <p:spPr>
          <a:xfrm>
            <a:off x="7345323" y="237815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Education Facilities: 680</a:t>
            </a:r>
            <a:endParaRPr lang="en-US" sz="1450" dirty="0"/>
          </a:p>
        </p:txBody>
      </p:sp>
      <p:sp>
        <p:nvSpPr>
          <p:cNvPr id="19" name="Text 17"/>
          <p:cNvSpPr/>
          <p:nvPr/>
        </p:nvSpPr>
        <p:spPr>
          <a:xfrm>
            <a:off x="7345323" y="273772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Smart Healthcare Facilities: 420</a:t>
            </a:r>
            <a:endParaRPr lang="en-US" sz="1450" dirty="0"/>
          </a:p>
        </p:txBody>
      </p:sp>
      <p:sp>
        <p:nvSpPr>
          <p:cNvPr id="20" name="Text 18"/>
          <p:cNvSpPr/>
          <p:nvPr/>
        </p:nvSpPr>
        <p:spPr>
          <a:xfrm>
            <a:off x="7345323" y="3097292"/>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Annual VMT per Capita: 5,250</a:t>
            </a:r>
            <a:endParaRPr lang="en-US" sz="1450" dirty="0"/>
          </a:p>
        </p:txBody>
      </p:sp>
      <p:sp>
        <p:nvSpPr>
          <p:cNvPr id="21" name="Text 19"/>
          <p:cNvSpPr/>
          <p:nvPr/>
        </p:nvSpPr>
        <p:spPr>
          <a:xfrm>
            <a:off x="7345323" y="3456861"/>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Private Car: 72%</a:t>
            </a:r>
            <a:endParaRPr lang="en-US" sz="1450" dirty="0"/>
          </a:p>
        </p:txBody>
      </p:sp>
      <p:sp>
        <p:nvSpPr>
          <p:cNvPr id="22" name="Text 20"/>
          <p:cNvSpPr/>
          <p:nvPr/>
        </p:nvSpPr>
        <p:spPr>
          <a:xfrm>
            <a:off x="7345323" y="3816429"/>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VMT by Truck: 18%</a:t>
            </a:r>
            <a:endParaRPr lang="en-US" sz="1450" dirty="0"/>
          </a:p>
        </p:txBody>
      </p:sp>
      <p:sp>
        <p:nvSpPr>
          <p:cNvPr id="23" name="Text 21"/>
          <p:cNvSpPr/>
          <p:nvPr/>
        </p:nvSpPr>
        <p:spPr>
          <a:xfrm>
            <a:off x="7345323" y="4175998"/>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Package Delivery Cost: $3.85</a:t>
            </a:r>
            <a:endParaRPr lang="en-US" sz="1450" dirty="0"/>
          </a:p>
        </p:txBody>
      </p:sp>
      <p:sp>
        <p:nvSpPr>
          <p:cNvPr id="24" name="Text 22"/>
          <p:cNvSpPr/>
          <p:nvPr/>
        </p:nvSpPr>
        <p:spPr>
          <a:xfrm>
            <a:off x="7345323" y="4535567"/>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EV Charging Points: 4,250</a:t>
            </a:r>
            <a:endParaRPr lang="en-US" sz="1450" dirty="0"/>
          </a:p>
        </p:txBody>
      </p:sp>
      <p:sp>
        <p:nvSpPr>
          <p:cNvPr id="25" name="Text 23"/>
          <p:cNvSpPr/>
          <p:nvPr/>
        </p:nvSpPr>
        <p:spPr>
          <a:xfrm>
            <a:off x="7345323" y="4895136"/>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Operating Cost: $0.58/mile</a:t>
            </a:r>
            <a:endParaRPr lang="en-US" sz="1450" dirty="0"/>
          </a:p>
        </p:txBody>
      </p:sp>
      <p:sp>
        <p:nvSpPr>
          <p:cNvPr id="26" name="Text 24"/>
          <p:cNvSpPr/>
          <p:nvPr/>
        </p:nvSpPr>
        <p:spPr>
          <a:xfrm>
            <a:off x="7345323" y="5254704"/>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Truck Operating Cost: $1.46/mile</a:t>
            </a:r>
            <a:endParaRPr lang="en-US" sz="1450" dirty="0"/>
          </a:p>
        </p:txBody>
      </p:sp>
      <p:sp>
        <p:nvSpPr>
          <p:cNvPr id="27" name="Text 25"/>
          <p:cNvSpPr/>
          <p:nvPr/>
        </p:nvSpPr>
        <p:spPr>
          <a:xfrm>
            <a:off x="7345323" y="5614273"/>
            <a:ext cx="6149816" cy="2950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Inter" pitchFamily="34" charset="0"/>
                <a:ea typeface="Inter" pitchFamily="34" charset="-122"/>
                <a:cs typeface="Inter" pitchFamily="34" charset="-120"/>
              </a:rPr>
              <a:t>Car Emissions Cost: $0.22/mile</a:t>
            </a:r>
            <a:endParaRPr lang="en-US" sz="1450" dirty="0"/>
          </a:p>
        </p:txBody>
      </p:sp>
      <p:sp>
        <p:nvSpPr>
          <p:cNvPr id="28" name="Text 26"/>
          <p:cNvSpPr/>
          <p:nvPr/>
        </p:nvSpPr>
        <p:spPr>
          <a:xfrm>
            <a:off x="737830" y="6540937"/>
            <a:ext cx="12749689" cy="1180148"/>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São Paulo represents the largest urban area in South America and exemplifies the transportation challenges facing rapidly growing middle-income cities. Despite significant investments in bus rapid transit (BRT) systems, with nearly 15,000 buses serving over 16,000 route miles, the city struggles with severe congestion. São Paulo operates an innovative time-based vehicle restriction system (rodízio) that limits vehicles from entering the central city on specific days based on license plate numbers.</a:t>
            </a:r>
            <a:endParaRPr lang="en-US" sz="1450" dirty="0"/>
          </a:p>
        </p:txBody>
      </p:sp>
      <p:pic>
        <p:nvPicPr>
          <p:cNvPr id="2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793790" y="1482804"/>
            <a:ext cx="1093874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Showcase City: São Paulo, Brazil (Continued)</a:t>
            </a:r>
            <a:endParaRPr lang="en-US" sz="3900" dirty="0"/>
          </a:p>
        </p:txBody>
      </p:sp>
      <p:sp>
        <p:nvSpPr>
          <p:cNvPr id="3" name="Text 1"/>
          <p:cNvSpPr/>
          <p:nvPr/>
        </p:nvSpPr>
        <p:spPr>
          <a:xfrm>
            <a:off x="793790" y="2598896"/>
            <a:ext cx="331505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Efficiency &amp; Impact Metrics</a:t>
            </a:r>
            <a:endParaRPr lang="en-US" sz="1950" dirty="0"/>
          </a:p>
        </p:txBody>
      </p:sp>
      <p:sp>
        <p:nvSpPr>
          <p:cNvPr id="4" name="Text 2"/>
          <p:cNvSpPr/>
          <p:nvPr/>
        </p:nvSpPr>
        <p:spPr>
          <a:xfrm>
            <a:off x="793790" y="310741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Truck Emissions Cost: $0.64/mile</a:t>
            </a:r>
            <a:endParaRPr lang="en-US" sz="1550" dirty="0"/>
          </a:p>
        </p:txBody>
      </p:sp>
      <p:sp>
        <p:nvSpPr>
          <p:cNvPr id="5" name="Text 3"/>
          <p:cNvSpPr/>
          <p:nvPr/>
        </p:nvSpPr>
        <p:spPr>
          <a:xfrm>
            <a:off x="793790" y="349436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Operating Cost Reduction: 64%</a:t>
            </a:r>
            <a:endParaRPr lang="en-US" sz="1550" dirty="0"/>
          </a:p>
        </p:txBody>
      </p:sp>
      <p:sp>
        <p:nvSpPr>
          <p:cNvPr id="6" name="Text 4"/>
          <p:cNvSpPr/>
          <p:nvPr/>
        </p:nvSpPr>
        <p:spPr>
          <a:xfrm>
            <a:off x="793790" y="388131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EV Emissions Reduction: 82%</a:t>
            </a:r>
            <a:endParaRPr lang="en-US" sz="1550" dirty="0"/>
          </a:p>
        </p:txBody>
      </p:sp>
      <p:sp>
        <p:nvSpPr>
          <p:cNvPr id="7" name="Text 5"/>
          <p:cNvSpPr/>
          <p:nvPr/>
        </p:nvSpPr>
        <p:spPr>
          <a:xfrm>
            <a:off x="793790" y="4268272"/>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Fatalities per 100,000: 12.4</a:t>
            </a:r>
            <a:endParaRPr lang="en-US" sz="1550" dirty="0"/>
          </a:p>
        </p:txBody>
      </p:sp>
      <p:sp>
        <p:nvSpPr>
          <p:cNvPr id="8" name="Text 6"/>
          <p:cNvSpPr/>
          <p:nvPr/>
        </p:nvSpPr>
        <p:spPr>
          <a:xfrm>
            <a:off x="793790" y="4655225"/>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Injuries per 100,000: 840</a:t>
            </a:r>
            <a:endParaRPr lang="en-US" sz="1550" dirty="0"/>
          </a:p>
        </p:txBody>
      </p:sp>
      <p:sp>
        <p:nvSpPr>
          <p:cNvPr id="9" name="Text 7"/>
          <p:cNvSpPr/>
          <p:nvPr/>
        </p:nvSpPr>
        <p:spPr>
          <a:xfrm>
            <a:off x="793790" y="5042178"/>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Value of Time: $14.20/hour</a:t>
            </a:r>
            <a:endParaRPr lang="en-US" sz="1550" dirty="0"/>
          </a:p>
        </p:txBody>
      </p:sp>
      <p:sp>
        <p:nvSpPr>
          <p:cNvPr id="10" name="Text 8"/>
          <p:cNvSpPr/>
          <p:nvPr/>
        </p:nvSpPr>
        <p:spPr>
          <a:xfrm>
            <a:off x="793790" y="5429131"/>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Travel Minutes: 118</a:t>
            </a:r>
            <a:endParaRPr lang="en-US" sz="1550" dirty="0"/>
          </a:p>
        </p:txBody>
      </p:sp>
      <p:sp>
        <p:nvSpPr>
          <p:cNvPr id="11" name="Text 9"/>
          <p:cNvSpPr/>
          <p:nvPr/>
        </p:nvSpPr>
        <p:spPr>
          <a:xfrm>
            <a:off x="793790" y="5816084"/>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Data Management Cost: $0.048/GB</a:t>
            </a:r>
            <a:endParaRPr lang="en-US" sz="1550" dirty="0"/>
          </a:p>
        </p:txBody>
      </p:sp>
      <p:sp>
        <p:nvSpPr>
          <p:cNvPr id="12" name="Text 10"/>
          <p:cNvSpPr/>
          <p:nvPr/>
        </p:nvSpPr>
        <p:spPr>
          <a:xfrm>
            <a:off x="793790" y="6203037"/>
            <a:ext cx="610481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BECEF"/>
                </a:solidFill>
                <a:latin typeface="Inter" pitchFamily="34" charset="0"/>
                <a:ea typeface="Inter" pitchFamily="34" charset="-122"/>
                <a:cs typeface="Inter" pitchFamily="34" charset="-120"/>
              </a:rPr>
              <a:t>Daily Data Volume: 32.5 TB</a:t>
            </a:r>
            <a:endParaRPr lang="en-US" sz="1550" dirty="0"/>
          </a:p>
        </p:txBody>
      </p:sp>
      <p:sp>
        <p:nvSpPr>
          <p:cNvPr id="13" name="Text 11"/>
          <p:cNvSpPr/>
          <p:nvPr/>
        </p:nvSpPr>
        <p:spPr>
          <a:xfrm>
            <a:off x="7390328" y="2579132"/>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São Paulo residents face the longest average daily travel times among our showcase cities at 118 minutes, reflecting severe congestion challenges despite innovative traffic management approaches. The city's road safety outcomes lag significantly behind high-income cities, with fatality rates more than four times higher than London's.</a:t>
            </a:r>
            <a:endParaRPr lang="en-US" sz="1550" dirty="0"/>
          </a:p>
        </p:txBody>
      </p:sp>
      <p:sp>
        <p:nvSpPr>
          <p:cNvPr id="14" name="Text 12"/>
          <p:cNvSpPr/>
          <p:nvPr/>
        </p:nvSpPr>
        <p:spPr>
          <a:xfrm>
            <a:off x="7390328" y="4662964"/>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Electric vehicles benefit from Brazil's relatively clean electricity grid dominated by hydropower, offering 82% emissions reductions compared to conventional vehicles. However, EV adoption remains limited by the city's modest charging infrastructure, with just 4,250 public charging points serving 22.4 million residents.</a:t>
            </a:r>
            <a:endParaRPr lang="en-US" sz="155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533162" y="366593"/>
            <a:ext cx="5888831" cy="416481"/>
          </a:xfrm>
          <a:prstGeom prst="rect">
            <a:avLst/>
          </a:prstGeom>
          <a:noFill/>
          <a:ln/>
        </p:spPr>
        <p:txBody>
          <a:bodyPr wrap="none" lIns="0" tIns="0" rIns="0" bIns="0" rtlCol="0" anchor="t"/>
          <a:lstStyle/>
          <a:p>
            <a:pPr marL="0" indent="0" algn="l">
              <a:lnSpc>
                <a:spcPts val="3250"/>
              </a:lnSpc>
              <a:buNone/>
            </a:pPr>
            <a:r>
              <a:rPr lang="en-US" sz="2600" b="1" dirty="0">
                <a:solidFill>
                  <a:srgbClr val="FFFFFF"/>
                </a:solidFill>
                <a:latin typeface="Inter Bold" pitchFamily="34" charset="0"/>
                <a:ea typeface="Inter Bold" pitchFamily="34" charset="-122"/>
                <a:cs typeface="Inter Bold" pitchFamily="34" charset="-120"/>
              </a:rPr>
              <a:t>Road Network Scaling with City Size</a:t>
            </a:r>
            <a:endParaRPr lang="en-US" sz="2600" dirty="0"/>
          </a:p>
        </p:txBody>
      </p:sp>
      <p:pic>
        <p:nvPicPr>
          <p:cNvPr id="3" name="Image 0" descr="preencoded.png"/>
          <p:cNvPicPr>
            <a:picLocks noChangeAspect="1"/>
          </p:cNvPicPr>
          <p:nvPr/>
        </p:nvPicPr>
        <p:blipFill>
          <a:blip r:embed="rId3"/>
          <a:stretch>
            <a:fillRect/>
          </a:stretch>
        </p:blipFill>
        <p:spPr>
          <a:xfrm>
            <a:off x="533162" y="1049655"/>
            <a:ext cx="12954357" cy="7254359"/>
          </a:xfrm>
          <a:prstGeom prst="rect">
            <a:avLst/>
          </a:prstGeom>
        </p:spPr>
      </p:pic>
      <p:sp>
        <p:nvSpPr>
          <p:cNvPr id="4" name="Text 1"/>
          <p:cNvSpPr/>
          <p:nvPr/>
        </p:nvSpPr>
        <p:spPr>
          <a:xfrm>
            <a:off x="533162" y="8453914"/>
            <a:ext cx="12954357" cy="853440"/>
          </a:xfrm>
          <a:prstGeom prst="rect">
            <a:avLst/>
          </a:prstGeom>
          <a:noFill/>
          <a:ln/>
        </p:spPr>
        <p:txBody>
          <a:bodyPr wrap="square" lIns="0" tIns="0" rIns="0" bIns="0" rtlCol="0" anchor="t"/>
          <a:lstStyle/>
          <a:p>
            <a:pPr marL="0" indent="0" algn="l">
              <a:lnSpc>
                <a:spcPts val="1650"/>
              </a:lnSpc>
              <a:buNone/>
            </a:pPr>
            <a:r>
              <a:rPr lang="en-US" sz="1000" dirty="0">
                <a:solidFill>
                  <a:srgbClr val="EBECEF"/>
                </a:solidFill>
                <a:latin typeface="Inter" pitchFamily="34" charset="0"/>
                <a:ea typeface="Inter" pitchFamily="34" charset="-122"/>
                <a:cs typeface="Inter" pitchFamily="34" charset="-120"/>
              </a:rPr>
              <a:t>Road network density exhibits consistent patterns of declining per capita provision as city size increases. This reflects the greater efficiency of larger urban areas, where higher densities reduce the road miles needed to serve each resident. Smaller cities average 24.8 road miles per 1,000 residents, nearly double the 12.8 miles provided in megacities. This pattern holds consistent across regions, though absolute values vary based on development patterns. American and Australian cities consistently provide 30-40% more road miles per capita than comparable European or Asian cities regardless of size category.</a:t>
            </a:r>
            <a:endParaRPr lang="en-US" sz="1000" dirty="0"/>
          </a:p>
        </p:txBody>
      </p:sp>
      <p:pic>
        <p:nvPicPr>
          <p:cNvPr id="5"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Text 0"/>
          <p:cNvSpPr/>
          <p:nvPr/>
        </p:nvSpPr>
        <p:spPr>
          <a:xfrm>
            <a:off x="793790" y="1641515"/>
            <a:ext cx="865143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Public Transit Scaling with City Size</a:t>
            </a:r>
            <a:endParaRPr lang="en-US" sz="3900" dirty="0"/>
          </a:p>
        </p:txBody>
      </p:sp>
      <p:pic>
        <p:nvPicPr>
          <p:cNvPr id="3" name="Image 0" descr="preencoded.png"/>
          <p:cNvPicPr>
            <a:picLocks noChangeAspect="1"/>
          </p:cNvPicPr>
          <p:nvPr/>
        </p:nvPicPr>
        <p:blipFill>
          <a:blip r:embed="rId3"/>
          <a:stretch>
            <a:fillRect/>
          </a:stretch>
        </p:blipFill>
        <p:spPr>
          <a:xfrm>
            <a:off x="793790" y="2782491"/>
            <a:ext cx="6104811" cy="2823210"/>
          </a:xfrm>
          <a:prstGeom prst="rect">
            <a:avLst/>
          </a:prstGeom>
        </p:spPr>
      </p:pic>
      <p:sp>
        <p:nvSpPr>
          <p:cNvPr id="4" name="Shape 1"/>
          <p:cNvSpPr/>
          <p:nvPr/>
        </p:nvSpPr>
        <p:spPr>
          <a:xfrm>
            <a:off x="793790" y="5605701"/>
            <a:ext cx="198358" cy="198358"/>
          </a:xfrm>
          <a:prstGeom prst="roundRect">
            <a:avLst>
              <a:gd name="adj" fmla="val 9220"/>
            </a:avLst>
          </a:prstGeom>
          <a:solidFill>
            <a:srgbClr val="4D5FA8"/>
          </a:solidFill>
          <a:ln/>
        </p:spPr>
        <p:txBody>
          <a:bodyPr/>
          <a:lstStyle/>
          <a:p>
            <a:endParaRPr lang="en-US"/>
          </a:p>
        </p:txBody>
      </p:sp>
      <p:sp>
        <p:nvSpPr>
          <p:cNvPr id="5" name="Text 2"/>
          <p:cNvSpPr/>
          <p:nvPr/>
        </p:nvSpPr>
        <p:spPr>
          <a:xfrm>
            <a:off x="1053108" y="5605701"/>
            <a:ext cx="2716887" cy="396716"/>
          </a:xfrm>
          <a:prstGeom prst="rect">
            <a:avLst/>
          </a:prstGeom>
          <a:noFill/>
          <a:ln/>
        </p:spPr>
        <p:txBody>
          <a:bodyPr wrap="squar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Bus Route Miles per 1,000 P...</a:t>
            </a:r>
            <a:endParaRPr lang="en-US" sz="1550" dirty="0"/>
          </a:p>
        </p:txBody>
      </p:sp>
      <p:sp>
        <p:nvSpPr>
          <p:cNvPr id="6" name="Shape 3"/>
          <p:cNvSpPr/>
          <p:nvPr/>
        </p:nvSpPr>
        <p:spPr>
          <a:xfrm>
            <a:off x="3922395" y="5605701"/>
            <a:ext cx="198358" cy="198358"/>
          </a:xfrm>
          <a:prstGeom prst="roundRect">
            <a:avLst>
              <a:gd name="adj" fmla="val 9220"/>
            </a:avLst>
          </a:prstGeom>
          <a:solidFill>
            <a:srgbClr val="9CA6D1"/>
          </a:solidFill>
          <a:ln/>
        </p:spPr>
        <p:txBody>
          <a:bodyPr/>
          <a:lstStyle/>
          <a:p>
            <a:endParaRPr lang="en-US"/>
          </a:p>
        </p:txBody>
      </p:sp>
      <p:sp>
        <p:nvSpPr>
          <p:cNvPr id="7" name="Text 4"/>
          <p:cNvSpPr/>
          <p:nvPr/>
        </p:nvSpPr>
        <p:spPr>
          <a:xfrm>
            <a:off x="4181713" y="5605701"/>
            <a:ext cx="2450068" cy="198358"/>
          </a:xfrm>
          <a:prstGeom prst="rect">
            <a:avLst/>
          </a:prstGeom>
          <a:noFill/>
          <a:ln/>
        </p:spPr>
        <p:txBody>
          <a:bodyPr wrap="none" lIns="0" tIns="0" rIns="0" bIns="0" rtlCol="0" anchor="t"/>
          <a:lstStyle/>
          <a:p>
            <a:pPr marL="0" indent="0" algn="l">
              <a:lnSpc>
                <a:spcPts val="1550"/>
              </a:lnSpc>
              <a:buNone/>
            </a:pPr>
            <a:r>
              <a:rPr lang="en-US" sz="1550" dirty="0">
                <a:solidFill>
                  <a:srgbClr val="EBECEF"/>
                </a:solidFill>
                <a:latin typeface="Inter" pitchFamily="34" charset="0"/>
                <a:ea typeface="Inter" pitchFamily="34" charset="-122"/>
                <a:cs typeface="Inter" pitchFamily="34" charset="-120"/>
              </a:rPr>
              <a:t>Buses per 100,000 People</a:t>
            </a:r>
            <a:endParaRPr lang="en-US" sz="1550" dirty="0"/>
          </a:p>
        </p:txBody>
      </p:sp>
      <p:sp>
        <p:nvSpPr>
          <p:cNvPr id="8" name="Text 5"/>
          <p:cNvSpPr/>
          <p:nvPr/>
        </p:nvSpPr>
        <p:spPr>
          <a:xfrm>
            <a:off x="7390328" y="273784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Unlike road networks, public transit provision typically increases on a per capita basis with city size. Larger cities provide more extensive bus route networks and higher bus fleet ratios, reflecting greater transit viability and necessity in larger urban environments.</a:t>
            </a:r>
            <a:endParaRPr lang="en-US" sz="1550" dirty="0"/>
          </a:p>
        </p:txBody>
      </p:sp>
      <p:sp>
        <p:nvSpPr>
          <p:cNvPr id="9" name="Text 6"/>
          <p:cNvSpPr/>
          <p:nvPr/>
        </p:nvSpPr>
        <p:spPr>
          <a:xfrm>
            <a:off x="7390328" y="4504134"/>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Megacities average 4.2 bus route miles per 1,000 residents—75% more than small cities with 0.5-1M population. This pattern reflects the economic viability of high-frequency transit in dense urban environments and the necessity of efficient mass transportation to maintain mobility in congested large cities where road expansion becomes prohibitively expensive.</a:t>
            </a:r>
            <a:endParaRPr lang="en-US" sz="1550" dirty="0"/>
          </a:p>
        </p:txBody>
      </p:sp>
      <p:pic>
        <p:nvPicPr>
          <p:cNvPr id="10"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519946" y="357426"/>
            <a:ext cx="6353651" cy="406241"/>
          </a:xfrm>
          <a:prstGeom prst="rect">
            <a:avLst/>
          </a:prstGeom>
          <a:noFill/>
          <a:ln/>
        </p:spPr>
        <p:txBody>
          <a:bodyPr wrap="none" lIns="0" tIns="0" rIns="0" bIns="0" rtlCol="0" anchor="t"/>
          <a:lstStyle/>
          <a:p>
            <a:pPr marL="0" indent="0" algn="l">
              <a:lnSpc>
                <a:spcPts val="3150"/>
              </a:lnSpc>
              <a:buNone/>
            </a:pPr>
            <a:r>
              <a:rPr lang="en-US" sz="2550" b="1" dirty="0">
                <a:solidFill>
                  <a:srgbClr val="FFFFFF"/>
                </a:solidFill>
                <a:latin typeface="Inter Bold" pitchFamily="34" charset="0"/>
                <a:ea typeface="Inter Bold" pitchFamily="34" charset="-122"/>
                <a:cs typeface="Inter Bold" pitchFamily="34" charset="-120"/>
              </a:rPr>
              <a:t>Vehicle Ownership Patterns by City Size</a:t>
            </a:r>
            <a:endParaRPr lang="en-US" sz="2550" dirty="0"/>
          </a:p>
        </p:txBody>
      </p:sp>
      <p:pic>
        <p:nvPicPr>
          <p:cNvPr id="3" name="Image 0" descr="preencoded.png"/>
          <p:cNvPicPr>
            <a:picLocks noChangeAspect="1"/>
          </p:cNvPicPr>
          <p:nvPr/>
        </p:nvPicPr>
        <p:blipFill>
          <a:blip r:embed="rId3"/>
          <a:stretch>
            <a:fillRect/>
          </a:stretch>
        </p:blipFill>
        <p:spPr>
          <a:xfrm>
            <a:off x="519946" y="1023580"/>
            <a:ext cx="12967573" cy="6871692"/>
          </a:xfrm>
          <a:prstGeom prst="rect">
            <a:avLst/>
          </a:prstGeom>
        </p:spPr>
      </p:pic>
      <p:sp>
        <p:nvSpPr>
          <p:cNvPr id="4" name="Shape 1"/>
          <p:cNvSpPr/>
          <p:nvPr/>
        </p:nvSpPr>
        <p:spPr>
          <a:xfrm>
            <a:off x="4995862" y="7895273"/>
            <a:ext cx="129897" cy="129897"/>
          </a:xfrm>
          <a:prstGeom prst="roundRect">
            <a:avLst>
              <a:gd name="adj" fmla="val 14079"/>
            </a:avLst>
          </a:prstGeom>
          <a:solidFill>
            <a:srgbClr val="4D5FA8"/>
          </a:solidFill>
          <a:ln/>
        </p:spPr>
        <p:txBody>
          <a:bodyPr/>
          <a:lstStyle/>
          <a:p>
            <a:endParaRPr lang="en-US"/>
          </a:p>
        </p:txBody>
      </p:sp>
      <p:sp>
        <p:nvSpPr>
          <p:cNvPr id="5" name="Text 2"/>
          <p:cNvSpPr/>
          <p:nvPr/>
        </p:nvSpPr>
        <p:spPr>
          <a:xfrm>
            <a:off x="5186720" y="7895273"/>
            <a:ext cx="1740813" cy="129897"/>
          </a:xfrm>
          <a:prstGeom prst="rect">
            <a:avLst/>
          </a:prstGeom>
          <a:noFill/>
          <a:ln/>
        </p:spPr>
        <p:txBody>
          <a:bodyPr wrap="none" lIns="0" tIns="0" rIns="0" bIns="0" rtlCol="0" anchor="t"/>
          <a:lstStyle/>
          <a:p>
            <a:pPr marL="0" indent="0" algn="l">
              <a:lnSpc>
                <a:spcPts val="1000"/>
              </a:lnSpc>
              <a:buNone/>
            </a:pPr>
            <a:r>
              <a:rPr lang="en-US" sz="1000" dirty="0">
                <a:solidFill>
                  <a:srgbClr val="EBECEF"/>
                </a:solidFill>
                <a:latin typeface="Inter" pitchFamily="34" charset="0"/>
                <a:ea typeface="Inter" pitchFamily="34" charset="-122"/>
                <a:cs typeface="Inter" pitchFamily="34" charset="-120"/>
              </a:rPr>
              <a:t>Cars per 1,000 (Small Cities)</a:t>
            </a:r>
            <a:endParaRPr lang="en-US" sz="1000" dirty="0"/>
          </a:p>
        </p:txBody>
      </p:sp>
      <p:sp>
        <p:nvSpPr>
          <p:cNvPr id="6" name="Shape 3"/>
          <p:cNvSpPr/>
          <p:nvPr/>
        </p:nvSpPr>
        <p:spPr>
          <a:xfrm>
            <a:off x="7079933" y="7895273"/>
            <a:ext cx="129897" cy="129897"/>
          </a:xfrm>
          <a:prstGeom prst="roundRect">
            <a:avLst>
              <a:gd name="adj" fmla="val 14079"/>
            </a:avLst>
          </a:prstGeom>
          <a:solidFill>
            <a:srgbClr val="9CA6D1"/>
          </a:solidFill>
          <a:ln/>
        </p:spPr>
        <p:txBody>
          <a:bodyPr/>
          <a:lstStyle/>
          <a:p>
            <a:endParaRPr lang="en-US"/>
          </a:p>
        </p:txBody>
      </p:sp>
      <p:sp>
        <p:nvSpPr>
          <p:cNvPr id="7" name="Text 4"/>
          <p:cNvSpPr/>
          <p:nvPr/>
        </p:nvSpPr>
        <p:spPr>
          <a:xfrm>
            <a:off x="7270790" y="7895273"/>
            <a:ext cx="1756291" cy="129897"/>
          </a:xfrm>
          <a:prstGeom prst="rect">
            <a:avLst/>
          </a:prstGeom>
          <a:noFill/>
          <a:ln/>
        </p:spPr>
        <p:txBody>
          <a:bodyPr wrap="none" lIns="0" tIns="0" rIns="0" bIns="0" rtlCol="0" anchor="t"/>
          <a:lstStyle/>
          <a:p>
            <a:pPr marL="0" indent="0" algn="l">
              <a:lnSpc>
                <a:spcPts val="1000"/>
              </a:lnSpc>
              <a:buNone/>
            </a:pPr>
            <a:r>
              <a:rPr lang="en-US" sz="1000" dirty="0">
                <a:solidFill>
                  <a:srgbClr val="EBECEF"/>
                </a:solidFill>
                <a:latin typeface="Inter" pitchFamily="34" charset="0"/>
                <a:ea typeface="Inter" pitchFamily="34" charset="-122"/>
                <a:cs typeface="Inter" pitchFamily="34" charset="-120"/>
              </a:rPr>
              <a:t>Cars per 1,000 (Large Cities)</a:t>
            </a:r>
            <a:endParaRPr lang="en-US" sz="1000" dirty="0"/>
          </a:p>
        </p:txBody>
      </p:sp>
      <p:sp>
        <p:nvSpPr>
          <p:cNvPr id="8" name="Text 5"/>
          <p:cNvSpPr/>
          <p:nvPr/>
        </p:nvSpPr>
        <p:spPr>
          <a:xfrm>
            <a:off x="519946" y="8431530"/>
            <a:ext cx="12967573" cy="832009"/>
          </a:xfrm>
          <a:prstGeom prst="rect">
            <a:avLst/>
          </a:prstGeom>
          <a:noFill/>
          <a:ln/>
        </p:spPr>
        <p:txBody>
          <a:bodyPr wrap="square" lIns="0" tIns="0" rIns="0" bIns="0" rtlCol="0" anchor="t"/>
          <a:lstStyle/>
          <a:p>
            <a:pPr marL="0" indent="0" algn="l">
              <a:lnSpc>
                <a:spcPts val="1600"/>
              </a:lnSpc>
              <a:buNone/>
            </a:pPr>
            <a:r>
              <a:rPr lang="en-US" sz="1000" dirty="0">
                <a:solidFill>
                  <a:srgbClr val="EBECEF"/>
                </a:solidFill>
                <a:latin typeface="Inter" pitchFamily="34" charset="0"/>
                <a:ea typeface="Inter" pitchFamily="34" charset="-122"/>
                <a:cs typeface="Inter" pitchFamily="34" charset="-120"/>
              </a:rPr>
              <a:t>Private vehicle ownership consistently declines with increasing city size across all regions, though absolute levels vary dramatically. North American small cities average 640 cars per 1,000 residents compared to 480 in megacities—a 25% reduction. This pattern is even more pronounced in East Asia, where megacities have 50% lower car ownership than small cities. This decline reflects the higher costs of vehicle ownership in large cities (parking, congestion), combined with better alternative transportation options. The impact of income is evident, with high-income regions showing 4-5 times higher car ownership than low-income regions across all city sizes.</a:t>
            </a:r>
            <a:endParaRPr lang="en-US" sz="1000" dirty="0"/>
          </a:p>
        </p:txBody>
      </p:sp>
      <p:pic>
        <p:nvPicPr>
          <p:cNvPr id="9"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Text 0"/>
          <p:cNvSpPr/>
          <p:nvPr/>
        </p:nvSpPr>
        <p:spPr>
          <a:xfrm>
            <a:off x="793790" y="1482804"/>
            <a:ext cx="875895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Urban Delivery Patterns by City Size</a:t>
            </a:r>
            <a:endParaRPr lang="en-US" sz="3900" dirty="0"/>
          </a:p>
        </p:txBody>
      </p:sp>
      <p:pic>
        <p:nvPicPr>
          <p:cNvPr id="3" name="Image 0" descr="preencoded.png"/>
          <p:cNvPicPr>
            <a:picLocks noChangeAspect="1"/>
          </p:cNvPicPr>
          <p:nvPr/>
        </p:nvPicPr>
        <p:blipFill>
          <a:blip r:embed="rId3"/>
          <a:stretch>
            <a:fillRect/>
          </a:stretch>
        </p:blipFill>
        <p:spPr>
          <a:xfrm>
            <a:off x="793790" y="2623780"/>
            <a:ext cx="6104811" cy="3418642"/>
          </a:xfrm>
          <a:prstGeom prst="rect">
            <a:avLst/>
          </a:prstGeom>
        </p:spPr>
      </p:pic>
      <p:sp>
        <p:nvSpPr>
          <p:cNvPr id="4" name="Text 1"/>
          <p:cNvSpPr/>
          <p:nvPr/>
        </p:nvSpPr>
        <p:spPr>
          <a:xfrm>
            <a:off x="7390328" y="2579132"/>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Urban delivery activity intensifies with city size, with megacities generating 79% more deliveries per person than small cities. This pattern reflects several factors: larger cities typically have higher commercial density, more specialized retail options, higher incomes, and greater e-commerce adoption.</a:t>
            </a:r>
            <a:endParaRPr lang="en-US" sz="1550" dirty="0"/>
          </a:p>
        </p:txBody>
      </p:sp>
      <p:sp>
        <p:nvSpPr>
          <p:cNvPr id="5" name="Text 2"/>
          <p:cNvSpPr/>
          <p:nvPr/>
        </p:nvSpPr>
        <p:spPr>
          <a:xfrm>
            <a:off x="7390328" y="4345424"/>
            <a:ext cx="6104811"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The delivery ecosystem is also shaped by city size, with larger cities showing greater specialization in delivery vehicle types. While small cities are predominantly served by general-purpose vans and trucks, megacities develop specialized fleets including cargo bikes for last-mile delivery, microhubs for package consolidation, and dedicated urban delivery vehicles optimized for narrow streets and frequent stops.</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sp>
        <p:nvSpPr>
          <p:cNvPr id="2" name="Text 0"/>
          <p:cNvSpPr/>
          <p:nvPr/>
        </p:nvSpPr>
        <p:spPr>
          <a:xfrm>
            <a:off x="513398" y="353020"/>
            <a:ext cx="7316510" cy="401003"/>
          </a:xfrm>
          <a:prstGeom prst="rect">
            <a:avLst/>
          </a:prstGeom>
          <a:noFill/>
          <a:ln/>
        </p:spPr>
        <p:txBody>
          <a:bodyPr wrap="none" lIns="0" tIns="0" rIns="0" bIns="0" rtlCol="0" anchor="t"/>
          <a:lstStyle/>
          <a:p>
            <a:pPr marL="0" indent="0" algn="l">
              <a:lnSpc>
                <a:spcPts val="3150"/>
              </a:lnSpc>
              <a:buNone/>
            </a:pPr>
            <a:r>
              <a:rPr lang="en-US" sz="2500" b="1" dirty="0">
                <a:solidFill>
                  <a:srgbClr val="FFFFFF"/>
                </a:solidFill>
                <a:latin typeface="Inter Bold" pitchFamily="34" charset="0"/>
                <a:ea typeface="Inter Bold" pitchFamily="34" charset="-122"/>
                <a:cs typeface="Inter Bold" pitchFamily="34" charset="-120"/>
              </a:rPr>
              <a:t>Smart Infrastructure Adoption by Income Level</a:t>
            </a:r>
            <a:endParaRPr lang="en-US" sz="2500" dirty="0"/>
          </a:p>
        </p:txBody>
      </p:sp>
      <p:pic>
        <p:nvPicPr>
          <p:cNvPr id="3" name="Image 0" descr="preencoded.png"/>
          <p:cNvPicPr>
            <a:picLocks noChangeAspect="1"/>
          </p:cNvPicPr>
          <p:nvPr/>
        </p:nvPicPr>
        <p:blipFill>
          <a:blip r:embed="rId3"/>
          <a:stretch>
            <a:fillRect/>
          </a:stretch>
        </p:blipFill>
        <p:spPr>
          <a:xfrm>
            <a:off x="513398" y="1010722"/>
            <a:ext cx="12974122" cy="7265432"/>
          </a:xfrm>
          <a:prstGeom prst="rect">
            <a:avLst/>
          </a:prstGeom>
        </p:spPr>
      </p:pic>
      <p:sp>
        <p:nvSpPr>
          <p:cNvPr id="4" name="Text 1"/>
          <p:cNvSpPr/>
          <p:nvPr/>
        </p:nvSpPr>
        <p:spPr>
          <a:xfrm>
            <a:off x="513398" y="8420457"/>
            <a:ext cx="12974122" cy="821055"/>
          </a:xfrm>
          <a:prstGeom prst="rect">
            <a:avLst/>
          </a:prstGeom>
          <a:noFill/>
          <a:ln/>
        </p:spPr>
        <p:txBody>
          <a:bodyPr wrap="square" lIns="0" tIns="0" rIns="0" bIns="0" rtlCol="0" anchor="t"/>
          <a:lstStyle/>
          <a:p>
            <a:pPr marL="0" indent="0" algn="l">
              <a:lnSpc>
                <a:spcPts val="1600"/>
              </a:lnSpc>
              <a:buNone/>
            </a:pPr>
            <a:r>
              <a:rPr lang="en-US" sz="1000" dirty="0">
                <a:solidFill>
                  <a:srgbClr val="EBECEF"/>
                </a:solidFill>
                <a:latin typeface="Inter" pitchFamily="34" charset="0"/>
                <a:ea typeface="Inter" pitchFamily="34" charset="-122"/>
                <a:cs typeface="Inter" pitchFamily="34" charset="-120"/>
              </a:rPr>
              <a:t>Smart infrastructure adoption shows a clear correlation with income levels, creating a "smart divide" between high and low-income urban areas. High-income cities deploy nearly 7 times more smart facilities per capita than low-income cities. This disparity reflects differences in investment capacity, digital infrastructure readiness, and regulatory frameworks. However, the gap is narrowing in specific sectors, with lower-middle income cities showing rapid adoption of smart education facilities and mobile-based service delivery systems that leverage existing telecommunications infrastructure. Upper-middle income cities in East Asia are closing the gap particularly quickly, with 63% growth in smart facility deployment over the past five years.</a:t>
            </a:r>
            <a:endParaRPr lang="en-US" sz="1000" dirty="0"/>
          </a:p>
        </p:txBody>
      </p:sp>
      <p:pic>
        <p:nvPicPr>
          <p:cNvPr id="5"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Text 0"/>
          <p:cNvSpPr/>
          <p:nvPr/>
        </p:nvSpPr>
        <p:spPr>
          <a:xfrm>
            <a:off x="793790" y="1350050"/>
            <a:ext cx="930259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Transportation Costs and Affordability</a:t>
            </a:r>
            <a:endParaRPr lang="en-US" sz="3900" dirty="0"/>
          </a:p>
        </p:txBody>
      </p:sp>
      <p:sp>
        <p:nvSpPr>
          <p:cNvPr id="3" name="Text 1"/>
          <p:cNvSpPr/>
          <p:nvPr/>
        </p:nvSpPr>
        <p:spPr>
          <a:xfrm>
            <a:off x="793790" y="2466142"/>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12.8%</a:t>
            </a:r>
            <a:endParaRPr lang="en-US" sz="5150" dirty="0"/>
          </a:p>
        </p:txBody>
      </p:sp>
      <p:sp>
        <p:nvSpPr>
          <p:cNvPr id="4" name="Text 2"/>
          <p:cNvSpPr/>
          <p:nvPr/>
        </p:nvSpPr>
        <p:spPr>
          <a:xfrm>
            <a:off x="1164431" y="3369112"/>
            <a:ext cx="3324463"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Transportation Expenditure</a:t>
            </a:r>
            <a:endParaRPr lang="en-US" sz="1950" dirty="0"/>
          </a:p>
        </p:txBody>
      </p:sp>
      <p:sp>
        <p:nvSpPr>
          <p:cNvPr id="5" name="Text 3"/>
          <p:cNvSpPr/>
          <p:nvPr/>
        </p:nvSpPr>
        <p:spPr>
          <a:xfrm>
            <a:off x="793790" y="3798332"/>
            <a:ext cx="4065865"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percentage of household income spent on transportation in high-income cities</a:t>
            </a:r>
            <a:endParaRPr lang="en-US" sz="1550" dirty="0"/>
          </a:p>
        </p:txBody>
      </p:sp>
      <p:sp>
        <p:nvSpPr>
          <p:cNvPr id="6" name="Text 4"/>
          <p:cNvSpPr/>
          <p:nvPr/>
        </p:nvSpPr>
        <p:spPr>
          <a:xfrm>
            <a:off x="5107662" y="2466142"/>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18.5%</a:t>
            </a:r>
            <a:endParaRPr lang="en-US" sz="5150" dirty="0"/>
          </a:p>
        </p:txBody>
      </p:sp>
      <p:sp>
        <p:nvSpPr>
          <p:cNvPr id="7" name="Text 5"/>
          <p:cNvSpPr/>
          <p:nvPr/>
        </p:nvSpPr>
        <p:spPr>
          <a:xfrm>
            <a:off x="5478304" y="3369112"/>
            <a:ext cx="3324463"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Transportation Expenditure</a:t>
            </a:r>
            <a:endParaRPr lang="en-US" sz="1950" dirty="0"/>
          </a:p>
        </p:txBody>
      </p:sp>
      <p:sp>
        <p:nvSpPr>
          <p:cNvPr id="8" name="Text 6"/>
          <p:cNvSpPr/>
          <p:nvPr/>
        </p:nvSpPr>
        <p:spPr>
          <a:xfrm>
            <a:off x="5107662" y="3798332"/>
            <a:ext cx="4065865"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percentage of household income spent on transportation in middle-income cities</a:t>
            </a:r>
            <a:endParaRPr lang="en-US" sz="1550" dirty="0"/>
          </a:p>
        </p:txBody>
      </p:sp>
      <p:sp>
        <p:nvSpPr>
          <p:cNvPr id="9" name="Text 7"/>
          <p:cNvSpPr/>
          <p:nvPr/>
        </p:nvSpPr>
        <p:spPr>
          <a:xfrm>
            <a:off x="9421535" y="2466142"/>
            <a:ext cx="4065865"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25.6%</a:t>
            </a:r>
            <a:endParaRPr lang="en-US" sz="5150" dirty="0"/>
          </a:p>
        </p:txBody>
      </p:sp>
      <p:sp>
        <p:nvSpPr>
          <p:cNvPr id="10" name="Text 8"/>
          <p:cNvSpPr/>
          <p:nvPr/>
        </p:nvSpPr>
        <p:spPr>
          <a:xfrm>
            <a:off x="9792176" y="3369112"/>
            <a:ext cx="3324463"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Transportation Expenditure</a:t>
            </a:r>
            <a:endParaRPr lang="en-US" sz="1950" dirty="0"/>
          </a:p>
        </p:txBody>
      </p:sp>
      <p:sp>
        <p:nvSpPr>
          <p:cNvPr id="11" name="Text 9"/>
          <p:cNvSpPr/>
          <p:nvPr/>
        </p:nvSpPr>
        <p:spPr>
          <a:xfrm>
            <a:off x="9421535" y="3798332"/>
            <a:ext cx="4065865"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Average percentage of household income spent on transportation in low-income cities</a:t>
            </a:r>
            <a:endParaRPr lang="en-US" sz="1550" dirty="0"/>
          </a:p>
        </p:txBody>
      </p:sp>
      <p:sp>
        <p:nvSpPr>
          <p:cNvPr id="12" name="Text 10"/>
          <p:cNvSpPr/>
          <p:nvPr/>
        </p:nvSpPr>
        <p:spPr>
          <a:xfrm>
            <a:off x="793790" y="4974193"/>
            <a:ext cx="12693729"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Transportation affordability presents a paradox across income levels. Despite lower absolute costs, residents of low-income cities spend a significantly higher proportion of their income on transportation than those in high-income cities. This transportation cost burden is particularly acute for the urban poor, who often live in peripheral areas with limited transit access. Cities with comprehensive public transit systems consistently show lower household transportation expenditures across all income levels. Vehicle ownership represents the largest cost component in high and middle-income cities, while in low-income cities, transportation costs are dominated by transit fares and informal transport services.</a:t>
            </a:r>
            <a:endParaRPr lang="en-US" sz="1550" dirty="0"/>
          </a:p>
        </p:txBody>
      </p:sp>
      <p:pic>
        <p:nvPicPr>
          <p:cNvPr id="13"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7354" y="925592"/>
            <a:ext cx="7224832" cy="576024"/>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City Classification Methodology</a:t>
            </a:r>
            <a:endParaRPr lang="en-US" sz="3600" dirty="0"/>
          </a:p>
        </p:txBody>
      </p:sp>
      <p:sp>
        <p:nvSpPr>
          <p:cNvPr id="4" name="Shape 1"/>
          <p:cNvSpPr/>
          <p:nvPr/>
        </p:nvSpPr>
        <p:spPr>
          <a:xfrm>
            <a:off x="737354" y="1778079"/>
            <a:ext cx="184309" cy="1651516"/>
          </a:xfrm>
          <a:prstGeom prst="roundRect">
            <a:avLst>
              <a:gd name="adj" fmla="val 4961"/>
            </a:avLst>
          </a:prstGeom>
          <a:solidFill>
            <a:srgbClr val="272D45"/>
          </a:solidFill>
          <a:ln w="7620">
            <a:solidFill>
              <a:srgbClr val="40465E"/>
            </a:solidFill>
            <a:prstDash val="solid"/>
          </a:ln>
        </p:spPr>
        <p:txBody>
          <a:bodyPr/>
          <a:lstStyle/>
          <a:p>
            <a:endParaRPr lang="en-US"/>
          </a:p>
        </p:txBody>
      </p:sp>
      <p:sp>
        <p:nvSpPr>
          <p:cNvPr id="5" name="Text 2"/>
          <p:cNvSpPr/>
          <p:nvPr/>
        </p:nvSpPr>
        <p:spPr>
          <a:xfrm>
            <a:off x="1105972" y="1962388"/>
            <a:ext cx="3611285" cy="287893"/>
          </a:xfrm>
          <a:prstGeom prst="rect">
            <a:avLst/>
          </a:prstGeom>
          <a:noFill/>
          <a:ln/>
        </p:spPr>
        <p:txBody>
          <a:bodyPr wrap="none" lIns="0" tIns="0" rIns="0" bIns="0" rtlCol="0" anchor="t"/>
          <a:lstStyle/>
          <a:p>
            <a:pPr marL="0" indent="0" algn="l">
              <a:lnSpc>
                <a:spcPts val="2250"/>
              </a:lnSpc>
              <a:buNone/>
            </a:pPr>
            <a:r>
              <a:rPr lang="en-US" sz="1800" b="1" dirty="0">
                <a:solidFill>
                  <a:srgbClr val="EBECEF"/>
                </a:solidFill>
                <a:latin typeface="Inter Bold" pitchFamily="34" charset="0"/>
                <a:ea typeface="Inter Bold" pitchFamily="34" charset="-122"/>
                <a:cs typeface="Inter Bold" pitchFamily="34" charset="-120"/>
              </a:rPr>
              <a:t>Population-Based Classification</a:t>
            </a:r>
            <a:endParaRPr lang="en-US" sz="1800" dirty="0"/>
          </a:p>
        </p:txBody>
      </p:sp>
      <p:sp>
        <p:nvSpPr>
          <p:cNvPr id="6" name="Text 3"/>
          <p:cNvSpPr/>
          <p:nvPr/>
        </p:nvSpPr>
        <p:spPr>
          <a:xfrm>
            <a:off x="1105972" y="2360890"/>
            <a:ext cx="7300674" cy="884396"/>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Cities are categorized into four tiers based on population: Megacities (10M+), Large Metropolises (5-10M), Mid-sized Cities (1-5M), and Small Cities (500K-1M). This classification helps identify how infrastructure scales with population size.</a:t>
            </a:r>
            <a:endParaRPr lang="en-US" sz="1450" dirty="0"/>
          </a:p>
        </p:txBody>
      </p:sp>
      <p:sp>
        <p:nvSpPr>
          <p:cNvPr id="7" name="Shape 4"/>
          <p:cNvSpPr/>
          <p:nvPr/>
        </p:nvSpPr>
        <p:spPr>
          <a:xfrm>
            <a:off x="1013817" y="3567827"/>
            <a:ext cx="184309" cy="1651516"/>
          </a:xfrm>
          <a:prstGeom prst="roundRect">
            <a:avLst>
              <a:gd name="adj" fmla="val 4961"/>
            </a:avLst>
          </a:prstGeom>
          <a:solidFill>
            <a:srgbClr val="272D45"/>
          </a:solidFill>
          <a:ln w="7620">
            <a:solidFill>
              <a:srgbClr val="40465E"/>
            </a:solidFill>
            <a:prstDash val="solid"/>
          </a:ln>
        </p:spPr>
        <p:txBody>
          <a:bodyPr/>
          <a:lstStyle/>
          <a:p>
            <a:endParaRPr lang="en-US"/>
          </a:p>
        </p:txBody>
      </p:sp>
      <p:sp>
        <p:nvSpPr>
          <p:cNvPr id="8" name="Text 5"/>
          <p:cNvSpPr/>
          <p:nvPr/>
        </p:nvSpPr>
        <p:spPr>
          <a:xfrm>
            <a:off x="1382435" y="3752136"/>
            <a:ext cx="2304336" cy="287893"/>
          </a:xfrm>
          <a:prstGeom prst="rect">
            <a:avLst/>
          </a:prstGeom>
          <a:noFill/>
          <a:ln/>
        </p:spPr>
        <p:txBody>
          <a:bodyPr wrap="none" lIns="0" tIns="0" rIns="0" bIns="0" rtlCol="0" anchor="t"/>
          <a:lstStyle/>
          <a:p>
            <a:pPr marL="0" indent="0" algn="l">
              <a:lnSpc>
                <a:spcPts val="2250"/>
              </a:lnSpc>
              <a:buNone/>
            </a:pPr>
            <a:r>
              <a:rPr lang="en-US" sz="1800" b="1" dirty="0">
                <a:solidFill>
                  <a:srgbClr val="EBECEF"/>
                </a:solidFill>
                <a:latin typeface="Inter Bold" pitchFamily="34" charset="0"/>
                <a:ea typeface="Inter Bold" pitchFamily="34" charset="-122"/>
                <a:cs typeface="Inter Bold" pitchFamily="34" charset="-120"/>
              </a:rPr>
              <a:t>Regional Grouping</a:t>
            </a:r>
            <a:endParaRPr lang="en-US" sz="1800" dirty="0"/>
          </a:p>
        </p:txBody>
      </p:sp>
      <p:sp>
        <p:nvSpPr>
          <p:cNvPr id="9" name="Text 6"/>
          <p:cNvSpPr/>
          <p:nvPr/>
        </p:nvSpPr>
        <p:spPr>
          <a:xfrm>
            <a:off x="1382435" y="4150638"/>
            <a:ext cx="7024211" cy="884396"/>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Cities are further grouped by geographic region: North America, Latin America, Europe, Middle East &amp; North Africa, Sub-Saharan Africa, South Asia, East Asia, Southeast Asia, and Oceania. This allows for regional trend analysis.</a:t>
            </a:r>
            <a:endParaRPr lang="en-US" sz="1450" dirty="0"/>
          </a:p>
        </p:txBody>
      </p:sp>
      <p:sp>
        <p:nvSpPr>
          <p:cNvPr id="10" name="Shape 7"/>
          <p:cNvSpPr/>
          <p:nvPr/>
        </p:nvSpPr>
        <p:spPr>
          <a:xfrm>
            <a:off x="1290399" y="5357574"/>
            <a:ext cx="184309" cy="1946315"/>
          </a:xfrm>
          <a:prstGeom prst="roundRect">
            <a:avLst>
              <a:gd name="adj" fmla="val 4961"/>
            </a:avLst>
          </a:prstGeom>
          <a:solidFill>
            <a:srgbClr val="272D45"/>
          </a:solidFill>
          <a:ln w="7620">
            <a:solidFill>
              <a:srgbClr val="40465E"/>
            </a:solidFill>
            <a:prstDash val="solid"/>
          </a:ln>
        </p:spPr>
        <p:txBody>
          <a:bodyPr/>
          <a:lstStyle/>
          <a:p>
            <a:endParaRPr lang="en-US"/>
          </a:p>
        </p:txBody>
      </p:sp>
      <p:sp>
        <p:nvSpPr>
          <p:cNvPr id="11" name="Text 8"/>
          <p:cNvSpPr/>
          <p:nvPr/>
        </p:nvSpPr>
        <p:spPr>
          <a:xfrm>
            <a:off x="1659017" y="5541883"/>
            <a:ext cx="4298871" cy="287893"/>
          </a:xfrm>
          <a:prstGeom prst="rect">
            <a:avLst/>
          </a:prstGeom>
          <a:noFill/>
          <a:ln/>
        </p:spPr>
        <p:txBody>
          <a:bodyPr wrap="none" lIns="0" tIns="0" rIns="0" bIns="0" rtlCol="0" anchor="t"/>
          <a:lstStyle/>
          <a:p>
            <a:pPr marL="0" indent="0" algn="l">
              <a:lnSpc>
                <a:spcPts val="2250"/>
              </a:lnSpc>
              <a:buNone/>
            </a:pPr>
            <a:r>
              <a:rPr lang="en-US" sz="1800" b="1" dirty="0">
                <a:solidFill>
                  <a:srgbClr val="EBECEF"/>
                </a:solidFill>
                <a:latin typeface="Inter Bold" pitchFamily="34" charset="0"/>
                <a:ea typeface="Inter Bold" pitchFamily="34" charset="-122"/>
                <a:cs typeface="Inter Bold" pitchFamily="34" charset="-120"/>
              </a:rPr>
              <a:t>Economic Development Consideration</a:t>
            </a:r>
            <a:endParaRPr lang="en-US" sz="1800" dirty="0"/>
          </a:p>
        </p:txBody>
      </p:sp>
      <p:sp>
        <p:nvSpPr>
          <p:cNvPr id="12" name="Text 9"/>
          <p:cNvSpPr/>
          <p:nvPr/>
        </p:nvSpPr>
        <p:spPr>
          <a:xfrm>
            <a:off x="1659017" y="5940385"/>
            <a:ext cx="6747629" cy="1179195"/>
          </a:xfrm>
          <a:prstGeom prst="rect">
            <a:avLst/>
          </a:prstGeom>
          <a:noFill/>
          <a:ln/>
        </p:spPr>
        <p:txBody>
          <a:bodyPr wrap="square" lIns="0" tIns="0" rIns="0" bIns="0" rtlCol="0" anchor="t"/>
          <a:lstStyle/>
          <a:p>
            <a:pPr marL="0" indent="0" algn="l">
              <a:lnSpc>
                <a:spcPts val="2300"/>
              </a:lnSpc>
              <a:buNone/>
            </a:pPr>
            <a:r>
              <a:rPr lang="en-US" sz="1450" dirty="0">
                <a:solidFill>
                  <a:srgbClr val="EBECEF"/>
                </a:solidFill>
                <a:latin typeface="Inter" pitchFamily="34" charset="0"/>
                <a:ea typeface="Inter" pitchFamily="34" charset="-122"/>
                <a:cs typeface="Inter" pitchFamily="34" charset="-120"/>
              </a:rPr>
              <a:t>Analysis accounts for economic development levels using World Bank income classifications (high, upper-middle, lower-middle, and low income), recognizing that economic factors significantly influence infrastructure development.</a:t>
            </a:r>
            <a:endParaRPr lang="en-US" sz="14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Text 0"/>
          <p:cNvSpPr/>
          <p:nvPr/>
        </p:nvSpPr>
        <p:spPr>
          <a:xfrm>
            <a:off x="793790" y="1482804"/>
            <a:ext cx="8166616"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Electrification Potential by Region</a:t>
            </a:r>
            <a:endParaRPr lang="en-US" sz="3900" dirty="0"/>
          </a:p>
        </p:txBody>
      </p:sp>
      <p:pic>
        <p:nvPicPr>
          <p:cNvPr id="3" name="Image 0" descr="preencoded.png"/>
          <p:cNvPicPr>
            <a:picLocks noChangeAspect="1"/>
          </p:cNvPicPr>
          <p:nvPr/>
        </p:nvPicPr>
        <p:blipFill>
          <a:blip r:embed="rId3"/>
          <a:stretch>
            <a:fillRect/>
          </a:stretch>
        </p:blipFill>
        <p:spPr>
          <a:xfrm>
            <a:off x="793790" y="2623780"/>
            <a:ext cx="6104811" cy="3418642"/>
          </a:xfrm>
          <a:prstGeom prst="rect">
            <a:avLst/>
          </a:prstGeom>
        </p:spPr>
      </p:pic>
      <p:sp>
        <p:nvSpPr>
          <p:cNvPr id="4" name="Text 1"/>
          <p:cNvSpPr/>
          <p:nvPr/>
        </p:nvSpPr>
        <p:spPr>
          <a:xfrm>
            <a:off x="7390328" y="2579132"/>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Electrification potential varies significantly across regions based on a composite index incorporating electricity grid carbon intensity, reliability, charging infrastructure, policy support, and vehicle ecosystem suitability.</a:t>
            </a:r>
            <a:endParaRPr lang="en-US" sz="1550" dirty="0"/>
          </a:p>
        </p:txBody>
      </p:sp>
      <p:sp>
        <p:nvSpPr>
          <p:cNvPr id="5" name="Text 2"/>
          <p:cNvSpPr/>
          <p:nvPr/>
        </p:nvSpPr>
        <p:spPr>
          <a:xfrm>
            <a:off x="7390328" y="4027884"/>
            <a:ext cx="6104811" cy="254031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European cities lead with high scores reflecting clean electricity generation, strong policy incentives, and well-developed charging networks. Latin American cities score surprisingly well due to hydropower-dominated electricity generation. Sub-Saharan African and South Asian cities face greater challenges due to grid reliability issues and infrastructure gaps, though targeted applications like electric buses on fixed routes with depot charging show significant potential.</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sp>
        <p:nvSpPr>
          <p:cNvPr id="2" name="Text 0"/>
          <p:cNvSpPr/>
          <p:nvPr/>
        </p:nvSpPr>
        <p:spPr>
          <a:xfrm>
            <a:off x="793790" y="1394817"/>
            <a:ext cx="823233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Emission Reduction Opportunities</a:t>
            </a:r>
            <a:endParaRPr lang="en-US" sz="3900" dirty="0"/>
          </a:p>
        </p:txBody>
      </p:sp>
      <p:sp>
        <p:nvSpPr>
          <p:cNvPr id="3" name="Shape 1"/>
          <p:cNvSpPr/>
          <p:nvPr/>
        </p:nvSpPr>
        <p:spPr>
          <a:xfrm>
            <a:off x="793790" y="2510909"/>
            <a:ext cx="3349347" cy="248007"/>
          </a:xfrm>
          <a:prstGeom prst="roundRect">
            <a:avLst>
              <a:gd name="adj" fmla="val 3687"/>
            </a:avLst>
          </a:prstGeom>
          <a:solidFill>
            <a:srgbClr val="272D45"/>
          </a:solidFill>
          <a:ln w="7620">
            <a:solidFill>
              <a:srgbClr val="40465E"/>
            </a:solidFill>
            <a:prstDash val="solid"/>
          </a:ln>
        </p:spPr>
        <p:txBody>
          <a:bodyPr/>
          <a:lstStyle/>
          <a:p>
            <a:endParaRPr lang="en-US"/>
          </a:p>
        </p:txBody>
      </p:sp>
      <p:sp>
        <p:nvSpPr>
          <p:cNvPr id="4" name="Shape 2"/>
          <p:cNvSpPr/>
          <p:nvPr/>
        </p:nvSpPr>
        <p:spPr>
          <a:xfrm>
            <a:off x="793790" y="2510909"/>
            <a:ext cx="2846903" cy="248007"/>
          </a:xfrm>
          <a:prstGeom prst="roundRect">
            <a:avLst>
              <a:gd name="adj" fmla="val 3687"/>
            </a:avLst>
          </a:prstGeom>
          <a:solidFill>
            <a:srgbClr val="8C98CA"/>
          </a:solidFill>
          <a:ln/>
        </p:spPr>
        <p:txBody>
          <a:bodyPr/>
          <a:lstStyle/>
          <a:p>
            <a:endParaRPr lang="en-US"/>
          </a:p>
        </p:txBody>
      </p:sp>
      <p:sp>
        <p:nvSpPr>
          <p:cNvPr id="5" name="Text 3"/>
          <p:cNvSpPr/>
          <p:nvPr/>
        </p:nvSpPr>
        <p:spPr>
          <a:xfrm>
            <a:off x="4291965" y="2510909"/>
            <a:ext cx="567690" cy="248007"/>
          </a:xfrm>
          <a:prstGeom prst="rect">
            <a:avLst/>
          </a:prstGeom>
          <a:noFill/>
          <a:ln/>
        </p:spPr>
        <p:txBody>
          <a:bodyPr wrap="none" lIns="0" tIns="0" rIns="0" bIns="0" rtlCol="0" anchor="t"/>
          <a:lstStyle/>
          <a:p>
            <a:pPr marL="0" indent="0" algn="l">
              <a:lnSpc>
                <a:spcPts val="1950"/>
              </a:lnSpc>
              <a:buNone/>
            </a:pPr>
            <a:r>
              <a:rPr lang="en-US" sz="1950" b="1" dirty="0">
                <a:solidFill>
                  <a:srgbClr val="EBECEF"/>
                </a:solidFill>
                <a:latin typeface="Inter Bold" pitchFamily="34" charset="0"/>
                <a:ea typeface="Inter Bold" pitchFamily="34" charset="-122"/>
                <a:cs typeface="Inter Bold" pitchFamily="34" charset="-120"/>
              </a:rPr>
              <a:t>85%</a:t>
            </a:r>
            <a:endParaRPr lang="en-US" sz="1950" dirty="0"/>
          </a:p>
        </p:txBody>
      </p:sp>
      <p:sp>
        <p:nvSpPr>
          <p:cNvPr id="6" name="Text 4"/>
          <p:cNvSpPr/>
          <p:nvPr/>
        </p:nvSpPr>
        <p:spPr>
          <a:xfrm>
            <a:off x="793790" y="3006923"/>
            <a:ext cx="3098840"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Private Car Electrification</a:t>
            </a:r>
            <a:endParaRPr lang="en-US" sz="1950" dirty="0"/>
          </a:p>
        </p:txBody>
      </p:sp>
      <p:sp>
        <p:nvSpPr>
          <p:cNvPr id="7" name="Text 5"/>
          <p:cNvSpPr/>
          <p:nvPr/>
        </p:nvSpPr>
        <p:spPr>
          <a:xfrm>
            <a:off x="793790" y="3436144"/>
            <a:ext cx="4065865"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Potential reduction in emissions from complete transition to electric private vehicles in cities with clean electricity generation</a:t>
            </a:r>
            <a:endParaRPr lang="en-US" sz="1550" dirty="0"/>
          </a:p>
        </p:txBody>
      </p:sp>
      <p:sp>
        <p:nvSpPr>
          <p:cNvPr id="8" name="Shape 6"/>
          <p:cNvSpPr/>
          <p:nvPr/>
        </p:nvSpPr>
        <p:spPr>
          <a:xfrm>
            <a:off x="5107662" y="2510909"/>
            <a:ext cx="3341251" cy="248007"/>
          </a:xfrm>
          <a:prstGeom prst="roundRect">
            <a:avLst>
              <a:gd name="adj" fmla="val 3687"/>
            </a:avLst>
          </a:prstGeom>
          <a:solidFill>
            <a:srgbClr val="272D45"/>
          </a:solidFill>
          <a:ln w="7620">
            <a:solidFill>
              <a:srgbClr val="40465E"/>
            </a:solidFill>
            <a:prstDash val="solid"/>
          </a:ln>
        </p:spPr>
        <p:txBody>
          <a:bodyPr/>
          <a:lstStyle/>
          <a:p>
            <a:endParaRPr lang="en-US"/>
          </a:p>
        </p:txBody>
      </p:sp>
      <p:sp>
        <p:nvSpPr>
          <p:cNvPr id="9" name="Shape 7"/>
          <p:cNvSpPr/>
          <p:nvPr/>
        </p:nvSpPr>
        <p:spPr>
          <a:xfrm>
            <a:off x="5107662" y="2510909"/>
            <a:ext cx="1403271" cy="248007"/>
          </a:xfrm>
          <a:prstGeom prst="roundRect">
            <a:avLst>
              <a:gd name="adj" fmla="val 3687"/>
            </a:avLst>
          </a:prstGeom>
          <a:solidFill>
            <a:srgbClr val="8C98CA"/>
          </a:solidFill>
          <a:ln/>
        </p:spPr>
        <p:txBody>
          <a:bodyPr/>
          <a:lstStyle/>
          <a:p>
            <a:endParaRPr lang="en-US"/>
          </a:p>
        </p:txBody>
      </p:sp>
      <p:sp>
        <p:nvSpPr>
          <p:cNvPr id="10" name="Text 8"/>
          <p:cNvSpPr/>
          <p:nvPr/>
        </p:nvSpPr>
        <p:spPr>
          <a:xfrm>
            <a:off x="8597741" y="2510909"/>
            <a:ext cx="575786" cy="248007"/>
          </a:xfrm>
          <a:prstGeom prst="rect">
            <a:avLst/>
          </a:prstGeom>
          <a:noFill/>
          <a:ln/>
        </p:spPr>
        <p:txBody>
          <a:bodyPr wrap="none" lIns="0" tIns="0" rIns="0" bIns="0" rtlCol="0" anchor="t"/>
          <a:lstStyle/>
          <a:p>
            <a:pPr marL="0" indent="0" algn="l">
              <a:lnSpc>
                <a:spcPts val="1950"/>
              </a:lnSpc>
              <a:buNone/>
            </a:pPr>
            <a:r>
              <a:rPr lang="en-US" sz="1950" b="1" dirty="0">
                <a:solidFill>
                  <a:srgbClr val="EBECEF"/>
                </a:solidFill>
                <a:latin typeface="Inter Bold" pitchFamily="34" charset="0"/>
                <a:ea typeface="Inter Bold" pitchFamily="34" charset="-122"/>
                <a:cs typeface="Inter Bold" pitchFamily="34" charset="-120"/>
              </a:rPr>
              <a:t>42%</a:t>
            </a:r>
            <a:endParaRPr lang="en-US" sz="1950" dirty="0"/>
          </a:p>
        </p:txBody>
      </p:sp>
      <p:sp>
        <p:nvSpPr>
          <p:cNvPr id="11" name="Text 9"/>
          <p:cNvSpPr/>
          <p:nvPr/>
        </p:nvSpPr>
        <p:spPr>
          <a:xfrm>
            <a:off x="5107662" y="3006923"/>
            <a:ext cx="2575560"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Modal Shift to Transit</a:t>
            </a:r>
            <a:endParaRPr lang="en-US" sz="1950" dirty="0"/>
          </a:p>
        </p:txBody>
      </p:sp>
      <p:sp>
        <p:nvSpPr>
          <p:cNvPr id="12" name="Text 10"/>
          <p:cNvSpPr/>
          <p:nvPr/>
        </p:nvSpPr>
        <p:spPr>
          <a:xfrm>
            <a:off x="5107662" y="3436144"/>
            <a:ext cx="4065865" cy="95261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Potential reduction in transportation emissions from 20% shift from private cars to public transit in typical cities</a:t>
            </a:r>
            <a:endParaRPr lang="en-US" sz="1550" dirty="0"/>
          </a:p>
        </p:txBody>
      </p:sp>
      <p:sp>
        <p:nvSpPr>
          <p:cNvPr id="13" name="Shape 11"/>
          <p:cNvSpPr/>
          <p:nvPr/>
        </p:nvSpPr>
        <p:spPr>
          <a:xfrm>
            <a:off x="9421535" y="2510909"/>
            <a:ext cx="3343632" cy="248007"/>
          </a:xfrm>
          <a:prstGeom prst="roundRect">
            <a:avLst>
              <a:gd name="adj" fmla="val 3687"/>
            </a:avLst>
          </a:prstGeom>
          <a:solidFill>
            <a:srgbClr val="272D45"/>
          </a:solidFill>
          <a:ln w="7620">
            <a:solidFill>
              <a:srgbClr val="40465E"/>
            </a:solidFill>
            <a:prstDash val="solid"/>
          </a:ln>
        </p:spPr>
        <p:txBody>
          <a:bodyPr/>
          <a:lstStyle/>
          <a:p>
            <a:endParaRPr lang="en-US"/>
          </a:p>
        </p:txBody>
      </p:sp>
      <p:sp>
        <p:nvSpPr>
          <p:cNvPr id="14" name="Shape 12"/>
          <p:cNvSpPr/>
          <p:nvPr/>
        </p:nvSpPr>
        <p:spPr>
          <a:xfrm>
            <a:off x="9421535" y="2510909"/>
            <a:ext cx="1270516" cy="248007"/>
          </a:xfrm>
          <a:prstGeom prst="roundRect">
            <a:avLst>
              <a:gd name="adj" fmla="val 3687"/>
            </a:avLst>
          </a:prstGeom>
          <a:solidFill>
            <a:srgbClr val="8C98CA"/>
          </a:solidFill>
          <a:ln/>
        </p:spPr>
        <p:txBody>
          <a:bodyPr/>
          <a:lstStyle/>
          <a:p>
            <a:endParaRPr lang="en-US"/>
          </a:p>
        </p:txBody>
      </p:sp>
      <p:sp>
        <p:nvSpPr>
          <p:cNvPr id="15" name="Text 13"/>
          <p:cNvSpPr/>
          <p:nvPr/>
        </p:nvSpPr>
        <p:spPr>
          <a:xfrm>
            <a:off x="12913995" y="2510909"/>
            <a:ext cx="573405" cy="248007"/>
          </a:xfrm>
          <a:prstGeom prst="rect">
            <a:avLst/>
          </a:prstGeom>
          <a:noFill/>
          <a:ln/>
        </p:spPr>
        <p:txBody>
          <a:bodyPr wrap="none" lIns="0" tIns="0" rIns="0" bIns="0" rtlCol="0" anchor="t"/>
          <a:lstStyle/>
          <a:p>
            <a:pPr marL="0" indent="0" algn="l">
              <a:lnSpc>
                <a:spcPts val="1950"/>
              </a:lnSpc>
              <a:buNone/>
            </a:pPr>
            <a:r>
              <a:rPr lang="en-US" sz="1950" b="1" dirty="0">
                <a:solidFill>
                  <a:srgbClr val="EBECEF"/>
                </a:solidFill>
                <a:latin typeface="Inter Bold" pitchFamily="34" charset="0"/>
                <a:ea typeface="Inter Bold" pitchFamily="34" charset="-122"/>
                <a:cs typeface="Inter Bold" pitchFamily="34" charset="-120"/>
              </a:rPr>
              <a:t>38%</a:t>
            </a:r>
            <a:endParaRPr lang="en-US" sz="1950" dirty="0"/>
          </a:p>
        </p:txBody>
      </p:sp>
      <p:sp>
        <p:nvSpPr>
          <p:cNvPr id="16" name="Text 14"/>
          <p:cNvSpPr/>
          <p:nvPr/>
        </p:nvSpPr>
        <p:spPr>
          <a:xfrm>
            <a:off x="9421535" y="3006923"/>
            <a:ext cx="2591514"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Freight Consolidation</a:t>
            </a:r>
            <a:endParaRPr lang="en-US" sz="1950" dirty="0"/>
          </a:p>
        </p:txBody>
      </p:sp>
      <p:sp>
        <p:nvSpPr>
          <p:cNvPr id="17" name="Text 15"/>
          <p:cNvSpPr/>
          <p:nvPr/>
        </p:nvSpPr>
        <p:spPr>
          <a:xfrm>
            <a:off x="9421535" y="3436144"/>
            <a:ext cx="4065865" cy="95261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Potential reduction in delivery vehicle emissions from comprehensive urban freight consolidation programs</a:t>
            </a:r>
            <a:endParaRPr lang="en-US" sz="1550" dirty="0"/>
          </a:p>
        </p:txBody>
      </p:sp>
      <p:sp>
        <p:nvSpPr>
          <p:cNvPr id="18" name="Text 16"/>
          <p:cNvSpPr/>
          <p:nvPr/>
        </p:nvSpPr>
        <p:spPr>
          <a:xfrm>
            <a:off x="793790" y="4929545"/>
            <a:ext cx="12693729"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Urban transportation emissions reduction potential varies significantly by strategy and context. Vehicle electrification offers the largest technical potential in cities with clean electricity, though implementation timelines extend over decades due to fleet turnover rates. Modal shift strategies can deliver more immediate benefits and require less capital investment but face behavioral and political barriers. Freight consolidation represents a high-impact opportunity in congested urban cores, where last-mile delivery inefficiencies create disproportionate emissions impacts. The most successful cities pursue comprehensive approaches combining all three strategies tailored to local conditions.</a:t>
            </a:r>
            <a:endParaRPr lang="en-US" sz="1550" dirty="0"/>
          </a:p>
        </p:txBody>
      </p:sp>
      <p:pic>
        <p:nvPicPr>
          <p:cNvPr id="19"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sp>
        <p:nvSpPr>
          <p:cNvPr id="2" name="Text 0"/>
          <p:cNvSpPr/>
          <p:nvPr/>
        </p:nvSpPr>
        <p:spPr>
          <a:xfrm>
            <a:off x="720447" y="497443"/>
            <a:ext cx="6821686" cy="562808"/>
          </a:xfrm>
          <a:prstGeom prst="rect">
            <a:avLst/>
          </a:prstGeom>
          <a:noFill/>
          <a:ln/>
        </p:spPr>
        <p:txBody>
          <a:bodyPr wrap="none" lIns="0" tIns="0" rIns="0" bIns="0" rtlCol="0" anchor="t"/>
          <a:lstStyle/>
          <a:p>
            <a:pPr marL="0" indent="0" algn="l">
              <a:lnSpc>
                <a:spcPts val="4400"/>
              </a:lnSpc>
              <a:buNone/>
            </a:pPr>
            <a:r>
              <a:rPr lang="en-US" sz="3500" b="1" dirty="0">
                <a:solidFill>
                  <a:srgbClr val="FFFFFF"/>
                </a:solidFill>
                <a:latin typeface="Inter Bold" pitchFamily="34" charset="0"/>
                <a:ea typeface="Inter Bold" pitchFamily="34" charset="-122"/>
                <a:cs typeface="Inter Bold" pitchFamily="34" charset="-120"/>
              </a:rPr>
              <a:t>Safety Improvement Strategies</a:t>
            </a:r>
            <a:endParaRPr lang="en-US" sz="3500" dirty="0"/>
          </a:p>
        </p:txBody>
      </p:sp>
      <p:pic>
        <p:nvPicPr>
          <p:cNvPr id="3" name="Image 0" descr="preencoded.png"/>
          <p:cNvPicPr>
            <a:picLocks noChangeAspect="1"/>
          </p:cNvPicPr>
          <p:nvPr/>
        </p:nvPicPr>
        <p:blipFill>
          <a:blip r:embed="rId3"/>
          <a:stretch>
            <a:fillRect/>
          </a:stretch>
        </p:blipFill>
        <p:spPr>
          <a:xfrm>
            <a:off x="720447" y="1420416"/>
            <a:ext cx="6383536" cy="720447"/>
          </a:xfrm>
          <a:prstGeom prst="rect">
            <a:avLst/>
          </a:prstGeom>
        </p:spPr>
      </p:pic>
      <p:sp>
        <p:nvSpPr>
          <p:cNvPr id="4" name="Text 1"/>
          <p:cNvSpPr/>
          <p:nvPr/>
        </p:nvSpPr>
        <p:spPr>
          <a:xfrm>
            <a:off x="900470" y="2320885"/>
            <a:ext cx="2251591" cy="281345"/>
          </a:xfrm>
          <a:prstGeom prst="rect">
            <a:avLst/>
          </a:prstGeom>
          <a:noFill/>
          <a:ln/>
        </p:spPr>
        <p:txBody>
          <a:bodyPr wrap="none" lIns="0" tIns="0" rIns="0" bIns="0" rtlCol="0" anchor="t"/>
          <a:lstStyle/>
          <a:p>
            <a:pPr marL="0" indent="0" algn="l">
              <a:lnSpc>
                <a:spcPts val="2200"/>
              </a:lnSpc>
              <a:buNone/>
            </a:pPr>
            <a:r>
              <a:rPr lang="en-US" sz="1750" b="1" dirty="0">
                <a:solidFill>
                  <a:srgbClr val="EBECEF"/>
                </a:solidFill>
                <a:latin typeface="Inter Bold" pitchFamily="34" charset="0"/>
                <a:ea typeface="Inter Bold" pitchFamily="34" charset="-122"/>
                <a:cs typeface="Inter Bold" pitchFamily="34" charset="-120"/>
              </a:rPr>
              <a:t>Speed Management</a:t>
            </a:r>
            <a:endParaRPr lang="en-US" sz="1750" dirty="0"/>
          </a:p>
        </p:txBody>
      </p:sp>
      <p:sp>
        <p:nvSpPr>
          <p:cNvPr id="5" name="Text 2"/>
          <p:cNvSpPr/>
          <p:nvPr/>
        </p:nvSpPr>
        <p:spPr>
          <a:xfrm>
            <a:off x="900470" y="2710220"/>
            <a:ext cx="6023491" cy="1152525"/>
          </a:xfrm>
          <a:prstGeom prst="rect">
            <a:avLst/>
          </a:prstGeom>
          <a:noFill/>
          <a:ln/>
        </p:spPr>
        <p:txBody>
          <a:bodyPr wrap="square" lIns="0" tIns="0" rIns="0" bIns="0" rtlCol="0" anchor="t"/>
          <a:lstStyle/>
          <a:p>
            <a:pPr marL="0" indent="0" algn="l">
              <a:lnSpc>
                <a:spcPts val="2250"/>
              </a:lnSpc>
              <a:buNone/>
            </a:pPr>
            <a:r>
              <a:rPr lang="en-US" sz="1400" dirty="0">
                <a:solidFill>
                  <a:srgbClr val="EBECEF"/>
                </a:solidFill>
                <a:latin typeface="Inter" pitchFamily="34" charset="0"/>
                <a:ea typeface="Inter" pitchFamily="34" charset="-122"/>
                <a:cs typeface="Inter" pitchFamily="34" charset="-120"/>
              </a:rPr>
              <a:t>Implementing comprehensive speed reduction programs through engineering, enforcement, and education. Cities with 20 mph (30 km/h) limits on residential streets show 40-60% reductions in severe crashes.</a:t>
            </a:r>
            <a:endParaRPr lang="en-US" sz="1400" dirty="0"/>
          </a:p>
        </p:txBody>
      </p:sp>
      <p:pic>
        <p:nvPicPr>
          <p:cNvPr id="6" name="Image 1" descr="preencoded.png"/>
          <p:cNvPicPr>
            <a:picLocks noChangeAspect="1"/>
          </p:cNvPicPr>
          <p:nvPr/>
        </p:nvPicPr>
        <p:blipFill>
          <a:blip r:embed="rId4"/>
          <a:stretch>
            <a:fillRect/>
          </a:stretch>
        </p:blipFill>
        <p:spPr>
          <a:xfrm>
            <a:off x="7103983" y="1420416"/>
            <a:ext cx="6383536" cy="720447"/>
          </a:xfrm>
          <a:prstGeom prst="rect">
            <a:avLst/>
          </a:prstGeom>
        </p:spPr>
      </p:pic>
      <p:sp>
        <p:nvSpPr>
          <p:cNvPr id="7" name="Text 3"/>
          <p:cNvSpPr/>
          <p:nvPr/>
        </p:nvSpPr>
        <p:spPr>
          <a:xfrm>
            <a:off x="7284006" y="2320885"/>
            <a:ext cx="2251591" cy="281345"/>
          </a:xfrm>
          <a:prstGeom prst="rect">
            <a:avLst/>
          </a:prstGeom>
          <a:noFill/>
          <a:ln/>
        </p:spPr>
        <p:txBody>
          <a:bodyPr wrap="none" lIns="0" tIns="0" rIns="0" bIns="0" rtlCol="0" anchor="t"/>
          <a:lstStyle/>
          <a:p>
            <a:pPr marL="0" indent="0" algn="l">
              <a:lnSpc>
                <a:spcPts val="2200"/>
              </a:lnSpc>
              <a:buNone/>
            </a:pPr>
            <a:r>
              <a:rPr lang="en-US" sz="1750" b="1" dirty="0">
                <a:solidFill>
                  <a:srgbClr val="EBECEF"/>
                </a:solidFill>
                <a:latin typeface="Inter Bold" pitchFamily="34" charset="0"/>
                <a:ea typeface="Inter Bold" pitchFamily="34" charset="-122"/>
                <a:cs typeface="Inter Bold" pitchFamily="34" charset="-120"/>
              </a:rPr>
              <a:t>Street Design</a:t>
            </a:r>
            <a:endParaRPr lang="en-US" sz="1750" dirty="0"/>
          </a:p>
        </p:txBody>
      </p:sp>
      <p:sp>
        <p:nvSpPr>
          <p:cNvPr id="8" name="Text 4"/>
          <p:cNvSpPr/>
          <p:nvPr/>
        </p:nvSpPr>
        <p:spPr>
          <a:xfrm>
            <a:off x="7284006" y="2710220"/>
            <a:ext cx="6023491" cy="864394"/>
          </a:xfrm>
          <a:prstGeom prst="rect">
            <a:avLst/>
          </a:prstGeom>
          <a:noFill/>
          <a:ln/>
        </p:spPr>
        <p:txBody>
          <a:bodyPr wrap="square" lIns="0" tIns="0" rIns="0" bIns="0" rtlCol="0" anchor="t"/>
          <a:lstStyle/>
          <a:p>
            <a:pPr marL="0" indent="0" algn="l">
              <a:lnSpc>
                <a:spcPts val="2250"/>
              </a:lnSpc>
              <a:buNone/>
            </a:pPr>
            <a:r>
              <a:rPr lang="en-US" sz="1400" dirty="0">
                <a:solidFill>
                  <a:srgbClr val="EBECEF"/>
                </a:solidFill>
                <a:latin typeface="Inter" pitchFamily="34" charset="0"/>
                <a:ea typeface="Inter" pitchFamily="34" charset="-122"/>
                <a:cs typeface="Inter" pitchFamily="34" charset="-120"/>
              </a:rPr>
              <a:t>Reconfiguring streets with protected infrastructure for vulnerable users, narrower travel lanes, and traffic calming features. Complete streets redesigns demonstrate 30-45% crash reductions.</a:t>
            </a:r>
            <a:endParaRPr lang="en-US" sz="1400" dirty="0"/>
          </a:p>
        </p:txBody>
      </p:sp>
      <p:pic>
        <p:nvPicPr>
          <p:cNvPr id="9" name="Image 2" descr="preencoded.png"/>
          <p:cNvPicPr>
            <a:picLocks noChangeAspect="1"/>
          </p:cNvPicPr>
          <p:nvPr/>
        </p:nvPicPr>
        <p:blipFill>
          <a:blip r:embed="rId5"/>
          <a:stretch>
            <a:fillRect/>
          </a:stretch>
        </p:blipFill>
        <p:spPr>
          <a:xfrm>
            <a:off x="720447" y="4042767"/>
            <a:ext cx="6383536" cy="720447"/>
          </a:xfrm>
          <a:prstGeom prst="rect">
            <a:avLst/>
          </a:prstGeom>
        </p:spPr>
      </p:pic>
      <p:sp>
        <p:nvSpPr>
          <p:cNvPr id="10" name="Text 5"/>
          <p:cNvSpPr/>
          <p:nvPr/>
        </p:nvSpPr>
        <p:spPr>
          <a:xfrm>
            <a:off x="900470" y="4943237"/>
            <a:ext cx="2511266" cy="281345"/>
          </a:xfrm>
          <a:prstGeom prst="rect">
            <a:avLst/>
          </a:prstGeom>
          <a:noFill/>
          <a:ln/>
        </p:spPr>
        <p:txBody>
          <a:bodyPr wrap="none" lIns="0" tIns="0" rIns="0" bIns="0" rtlCol="0" anchor="t"/>
          <a:lstStyle/>
          <a:p>
            <a:pPr marL="0" indent="0" algn="l">
              <a:lnSpc>
                <a:spcPts val="2200"/>
              </a:lnSpc>
              <a:buNone/>
            </a:pPr>
            <a:r>
              <a:rPr lang="en-US" sz="1750" b="1" dirty="0">
                <a:solidFill>
                  <a:srgbClr val="EBECEF"/>
                </a:solidFill>
                <a:latin typeface="Inter Bold" pitchFamily="34" charset="0"/>
                <a:ea typeface="Inter Bold" pitchFamily="34" charset="-122"/>
                <a:cs typeface="Inter Bold" pitchFamily="34" charset="-120"/>
              </a:rPr>
              <a:t>Intersection Treatment</a:t>
            </a:r>
            <a:endParaRPr lang="en-US" sz="1750" dirty="0"/>
          </a:p>
        </p:txBody>
      </p:sp>
      <p:sp>
        <p:nvSpPr>
          <p:cNvPr id="11" name="Text 6"/>
          <p:cNvSpPr/>
          <p:nvPr/>
        </p:nvSpPr>
        <p:spPr>
          <a:xfrm>
            <a:off x="900470" y="5332571"/>
            <a:ext cx="6023491" cy="864394"/>
          </a:xfrm>
          <a:prstGeom prst="rect">
            <a:avLst/>
          </a:prstGeom>
          <a:noFill/>
          <a:ln/>
        </p:spPr>
        <p:txBody>
          <a:bodyPr wrap="square" lIns="0" tIns="0" rIns="0" bIns="0" rtlCol="0" anchor="t"/>
          <a:lstStyle/>
          <a:p>
            <a:pPr marL="0" indent="0" algn="l">
              <a:lnSpc>
                <a:spcPts val="2250"/>
              </a:lnSpc>
              <a:buNone/>
            </a:pPr>
            <a:r>
              <a:rPr lang="en-US" sz="1400" dirty="0">
                <a:solidFill>
                  <a:srgbClr val="EBECEF"/>
                </a:solidFill>
                <a:latin typeface="Inter" pitchFamily="34" charset="0"/>
                <a:ea typeface="Inter" pitchFamily="34" charset="-122"/>
                <a:cs typeface="Inter" pitchFamily="34" charset="-120"/>
              </a:rPr>
              <a:t>Enhancing high-risk intersections with protected turning phases, pedestrian islands, and reduced crossing distances. Targeted intersection improvements reduce crashes by 25-35%.</a:t>
            </a:r>
            <a:endParaRPr lang="en-US" sz="1400" dirty="0"/>
          </a:p>
        </p:txBody>
      </p:sp>
      <p:pic>
        <p:nvPicPr>
          <p:cNvPr id="12" name="Image 3" descr="preencoded.png"/>
          <p:cNvPicPr>
            <a:picLocks noChangeAspect="1"/>
          </p:cNvPicPr>
          <p:nvPr/>
        </p:nvPicPr>
        <p:blipFill>
          <a:blip r:embed="rId6"/>
          <a:stretch>
            <a:fillRect/>
          </a:stretch>
        </p:blipFill>
        <p:spPr>
          <a:xfrm>
            <a:off x="7103983" y="4042767"/>
            <a:ext cx="6383536" cy="720447"/>
          </a:xfrm>
          <a:prstGeom prst="rect">
            <a:avLst/>
          </a:prstGeom>
        </p:spPr>
      </p:pic>
      <p:sp>
        <p:nvSpPr>
          <p:cNvPr id="13" name="Text 7"/>
          <p:cNvSpPr/>
          <p:nvPr/>
        </p:nvSpPr>
        <p:spPr>
          <a:xfrm>
            <a:off x="7284006" y="4943237"/>
            <a:ext cx="2251591" cy="281345"/>
          </a:xfrm>
          <a:prstGeom prst="rect">
            <a:avLst/>
          </a:prstGeom>
          <a:noFill/>
          <a:ln/>
        </p:spPr>
        <p:txBody>
          <a:bodyPr wrap="none" lIns="0" tIns="0" rIns="0" bIns="0" rtlCol="0" anchor="t"/>
          <a:lstStyle/>
          <a:p>
            <a:pPr marL="0" indent="0" algn="l">
              <a:lnSpc>
                <a:spcPts val="2200"/>
              </a:lnSpc>
              <a:buNone/>
            </a:pPr>
            <a:r>
              <a:rPr lang="en-US" sz="1750" b="1" dirty="0">
                <a:solidFill>
                  <a:srgbClr val="EBECEF"/>
                </a:solidFill>
                <a:latin typeface="Inter Bold" pitchFamily="34" charset="0"/>
                <a:ea typeface="Inter Bold" pitchFamily="34" charset="-122"/>
                <a:cs typeface="Inter Bold" pitchFamily="34" charset="-120"/>
              </a:rPr>
              <a:t>Vehicle Technology</a:t>
            </a:r>
            <a:endParaRPr lang="en-US" sz="1750" dirty="0"/>
          </a:p>
        </p:txBody>
      </p:sp>
      <p:sp>
        <p:nvSpPr>
          <p:cNvPr id="14" name="Text 8"/>
          <p:cNvSpPr/>
          <p:nvPr/>
        </p:nvSpPr>
        <p:spPr>
          <a:xfrm>
            <a:off x="7284006" y="5332571"/>
            <a:ext cx="6023491" cy="1152525"/>
          </a:xfrm>
          <a:prstGeom prst="rect">
            <a:avLst/>
          </a:prstGeom>
          <a:noFill/>
          <a:ln/>
        </p:spPr>
        <p:txBody>
          <a:bodyPr wrap="square" lIns="0" tIns="0" rIns="0" bIns="0" rtlCol="0" anchor="t"/>
          <a:lstStyle/>
          <a:p>
            <a:pPr marL="0" indent="0" algn="l">
              <a:lnSpc>
                <a:spcPts val="2250"/>
              </a:lnSpc>
              <a:buNone/>
            </a:pPr>
            <a:r>
              <a:rPr lang="en-US" sz="1400" dirty="0">
                <a:solidFill>
                  <a:srgbClr val="EBECEF"/>
                </a:solidFill>
                <a:latin typeface="Inter" pitchFamily="34" charset="0"/>
                <a:ea typeface="Inter" pitchFamily="34" charset="-122"/>
                <a:cs typeface="Inter" pitchFamily="34" charset="-120"/>
              </a:rPr>
              <a:t>Accelerating adoption of advanced driver assistance systems and connected vehicle technologies. Cities with higher penetration of vehicles with automatic emergency braking show 15-20% fewer rear-end collisions.</a:t>
            </a:r>
            <a:endParaRPr lang="en-US" sz="1400" dirty="0"/>
          </a:p>
        </p:txBody>
      </p:sp>
      <p:sp>
        <p:nvSpPr>
          <p:cNvPr id="15" name="Text 9"/>
          <p:cNvSpPr/>
          <p:nvPr/>
        </p:nvSpPr>
        <p:spPr>
          <a:xfrm>
            <a:off x="720447" y="6867644"/>
            <a:ext cx="12767072" cy="864394"/>
          </a:xfrm>
          <a:prstGeom prst="rect">
            <a:avLst/>
          </a:prstGeom>
          <a:noFill/>
          <a:ln/>
        </p:spPr>
        <p:txBody>
          <a:bodyPr wrap="square" lIns="0" tIns="0" rIns="0" bIns="0" rtlCol="0" anchor="t"/>
          <a:lstStyle/>
          <a:p>
            <a:pPr marL="0" indent="0" algn="l">
              <a:lnSpc>
                <a:spcPts val="2250"/>
              </a:lnSpc>
              <a:buNone/>
            </a:pPr>
            <a:r>
              <a:rPr lang="en-US" sz="1400" dirty="0">
                <a:solidFill>
                  <a:srgbClr val="EBECEF"/>
                </a:solidFill>
                <a:latin typeface="Inter" pitchFamily="34" charset="0"/>
                <a:ea typeface="Inter" pitchFamily="34" charset="-122"/>
                <a:cs typeface="Inter" pitchFamily="34" charset="-120"/>
              </a:rPr>
              <a:t>Urban road safety improvements require coordinated system-wide approaches rather than isolated interventions. Cities achieving "Vision Zero" success implement comprehensive strategies addressing infrastructure, vehicle technology, enforcement, and education simultaneously. The most successful programs prioritize safety over traffic flow in policy frameworks and project design criteria.</a:t>
            </a:r>
            <a:endParaRPr lang="en-US" sz="1400" dirty="0"/>
          </a:p>
        </p:txBody>
      </p:sp>
      <p:pic>
        <p:nvPicPr>
          <p:cNvPr id="16" name="Image 4" descr="preencoded.png"/>
          <p:cNvPicPr>
            <a:picLocks noChangeAspect="1"/>
          </p:cNvPicPr>
          <p:nvPr/>
        </p:nvPicPr>
        <p:blipFill>
          <a:blip r:embed="rId7"/>
          <a:stretch>
            <a:fillRect/>
          </a:stretch>
        </p:blipFill>
        <p:spPr>
          <a:xfrm>
            <a:off x="13716000" y="228600"/>
            <a:ext cx="685800" cy="67865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2">
    <p:spTree>
      <p:nvGrpSpPr>
        <p:cNvPr id="1" name=""/>
        <p:cNvGrpSpPr/>
        <p:nvPr/>
      </p:nvGrpSpPr>
      <p:grpSpPr>
        <a:xfrm>
          <a:off x="0" y="0"/>
          <a:ext cx="0" cy="0"/>
          <a:chOff x="0" y="0"/>
          <a:chExt cx="0" cy="0"/>
        </a:xfrm>
      </p:grpSpPr>
      <p:sp>
        <p:nvSpPr>
          <p:cNvPr id="2" name="Text 0"/>
          <p:cNvSpPr/>
          <p:nvPr/>
        </p:nvSpPr>
        <p:spPr>
          <a:xfrm>
            <a:off x="735330" y="652343"/>
            <a:ext cx="7047071" cy="574477"/>
          </a:xfrm>
          <a:prstGeom prst="rect">
            <a:avLst/>
          </a:prstGeom>
          <a:noFill/>
          <a:ln/>
        </p:spPr>
        <p:txBody>
          <a:bodyPr wrap="none" lIns="0" tIns="0" rIns="0" bIns="0" rtlCol="0" anchor="t"/>
          <a:lstStyle/>
          <a:p>
            <a:pPr marL="0" indent="0" algn="l">
              <a:lnSpc>
                <a:spcPts val="4500"/>
              </a:lnSpc>
              <a:buNone/>
            </a:pPr>
            <a:r>
              <a:rPr lang="en-US" sz="3600" b="1" dirty="0">
                <a:solidFill>
                  <a:srgbClr val="FFFFFF"/>
                </a:solidFill>
                <a:latin typeface="Inter Bold" pitchFamily="34" charset="0"/>
                <a:ea typeface="Inter Bold" pitchFamily="34" charset="-122"/>
                <a:cs typeface="Inter Bold" pitchFamily="34" charset="-120"/>
              </a:rPr>
              <a:t>Urban Mobility Data Ecosystem</a:t>
            </a:r>
            <a:endParaRPr lang="en-US" sz="3600" dirty="0"/>
          </a:p>
        </p:txBody>
      </p:sp>
      <p:sp>
        <p:nvSpPr>
          <p:cNvPr id="3" name="Text 1"/>
          <p:cNvSpPr/>
          <p:nvPr/>
        </p:nvSpPr>
        <p:spPr>
          <a:xfrm>
            <a:off x="2306122" y="1594485"/>
            <a:ext cx="2297906" cy="287179"/>
          </a:xfrm>
          <a:prstGeom prst="rect">
            <a:avLst/>
          </a:prstGeom>
          <a:noFill/>
          <a:ln/>
        </p:spPr>
        <p:txBody>
          <a:bodyPr wrap="none" lIns="0" tIns="0" rIns="0" bIns="0" rtlCol="0" anchor="t"/>
          <a:lstStyle/>
          <a:p>
            <a:pPr marL="0" indent="0" algn="r">
              <a:lnSpc>
                <a:spcPts val="2250"/>
              </a:lnSpc>
              <a:buNone/>
            </a:pPr>
            <a:r>
              <a:rPr lang="en-US" sz="1800" b="1" dirty="0">
                <a:solidFill>
                  <a:srgbClr val="EBECEF"/>
                </a:solidFill>
                <a:latin typeface="Inter Bold" pitchFamily="34" charset="0"/>
                <a:ea typeface="Inter Bold" pitchFamily="34" charset="-122"/>
                <a:cs typeface="Inter Bold" pitchFamily="34" charset="-120"/>
              </a:rPr>
              <a:t>Data Collection</a:t>
            </a:r>
            <a:endParaRPr lang="en-US" sz="1800" dirty="0"/>
          </a:p>
        </p:txBody>
      </p:sp>
      <p:sp>
        <p:nvSpPr>
          <p:cNvPr id="4" name="Text 2"/>
          <p:cNvSpPr/>
          <p:nvPr/>
        </p:nvSpPr>
        <p:spPr>
          <a:xfrm>
            <a:off x="735330" y="1991916"/>
            <a:ext cx="3868698" cy="1764506"/>
          </a:xfrm>
          <a:prstGeom prst="rect">
            <a:avLst/>
          </a:prstGeom>
          <a:noFill/>
          <a:ln/>
        </p:spPr>
        <p:txBody>
          <a:bodyPr wrap="square" lIns="0" tIns="0" rIns="0" bIns="0" rtlCol="0" anchor="t"/>
          <a:lstStyle/>
          <a:p>
            <a:pPr marL="0" indent="0" algn="r">
              <a:lnSpc>
                <a:spcPts val="2300"/>
              </a:lnSpc>
              <a:buNone/>
            </a:pPr>
            <a:r>
              <a:rPr lang="en-US" sz="1400" dirty="0">
                <a:solidFill>
                  <a:srgbClr val="EBECEF"/>
                </a:solidFill>
                <a:latin typeface="Inter" pitchFamily="34" charset="0"/>
                <a:ea typeface="Inter" pitchFamily="34" charset="-122"/>
                <a:cs typeface="Inter" pitchFamily="34" charset="-120"/>
              </a:rPr>
              <a:t>Networks of connected sensors, cameras, vehicle probes, and user devices continuously gathering mobility information. Modern cities deploy 8,000-12,000 connected transportation sensors per million residents.</a:t>
            </a:r>
            <a:endParaRPr lang="en-US" sz="1400" dirty="0"/>
          </a:p>
        </p:txBody>
      </p:sp>
      <p:pic>
        <p:nvPicPr>
          <p:cNvPr id="5" name="Image 0" descr="preencoded.png"/>
          <p:cNvPicPr>
            <a:picLocks noChangeAspect="1"/>
          </p:cNvPicPr>
          <p:nvPr/>
        </p:nvPicPr>
        <p:blipFill>
          <a:blip r:embed="rId3"/>
          <a:stretch>
            <a:fillRect/>
          </a:stretch>
        </p:blipFill>
        <p:spPr>
          <a:xfrm>
            <a:off x="4879777" y="1662708"/>
            <a:ext cx="4463177" cy="4463177"/>
          </a:xfrm>
          <a:prstGeom prst="rect">
            <a:avLst/>
          </a:prstGeom>
        </p:spPr>
      </p:pic>
      <p:pic>
        <p:nvPicPr>
          <p:cNvPr id="6" name="Image 1" descr="preencoded.png"/>
          <p:cNvPicPr>
            <a:picLocks noChangeAspect="1"/>
          </p:cNvPicPr>
          <p:nvPr/>
        </p:nvPicPr>
        <p:blipFill>
          <a:blip r:embed="rId4"/>
          <a:stretch>
            <a:fillRect/>
          </a:stretch>
        </p:blipFill>
        <p:spPr>
          <a:xfrm>
            <a:off x="6075521" y="2444234"/>
            <a:ext cx="275034" cy="343733"/>
          </a:xfrm>
          <a:prstGeom prst="rect">
            <a:avLst/>
          </a:prstGeom>
        </p:spPr>
      </p:pic>
      <p:sp>
        <p:nvSpPr>
          <p:cNvPr id="7" name="Text 3"/>
          <p:cNvSpPr/>
          <p:nvPr/>
        </p:nvSpPr>
        <p:spPr>
          <a:xfrm>
            <a:off x="9618702" y="1594485"/>
            <a:ext cx="2297906" cy="287179"/>
          </a:xfrm>
          <a:prstGeom prst="rect">
            <a:avLst/>
          </a:prstGeom>
          <a:noFill/>
          <a:ln/>
        </p:spPr>
        <p:txBody>
          <a:bodyPr wrap="none" lIns="0" tIns="0" rIns="0" bIns="0" rtlCol="0" anchor="t"/>
          <a:lstStyle/>
          <a:p>
            <a:pPr marL="0" indent="0" algn="l">
              <a:lnSpc>
                <a:spcPts val="2250"/>
              </a:lnSpc>
              <a:buNone/>
            </a:pPr>
            <a:r>
              <a:rPr lang="en-US" sz="1800" b="1" dirty="0">
                <a:solidFill>
                  <a:srgbClr val="EBECEF"/>
                </a:solidFill>
                <a:latin typeface="Inter Bold" pitchFamily="34" charset="0"/>
                <a:ea typeface="Inter Bold" pitchFamily="34" charset="-122"/>
                <a:cs typeface="Inter Bold" pitchFamily="34" charset="-120"/>
              </a:rPr>
              <a:t>Data Processing</a:t>
            </a:r>
            <a:endParaRPr lang="en-US" sz="1800" dirty="0"/>
          </a:p>
        </p:txBody>
      </p:sp>
      <p:sp>
        <p:nvSpPr>
          <p:cNvPr id="8" name="Text 4"/>
          <p:cNvSpPr/>
          <p:nvPr/>
        </p:nvSpPr>
        <p:spPr>
          <a:xfrm>
            <a:off x="9618702" y="1991916"/>
            <a:ext cx="3868817" cy="1764506"/>
          </a:xfrm>
          <a:prstGeom prst="rect">
            <a:avLst/>
          </a:prstGeom>
          <a:noFill/>
          <a:ln/>
        </p:spPr>
        <p:txBody>
          <a:bodyPr wrap="square" lIns="0" tIns="0" rIns="0" bIns="0" rtlCol="0" anchor="t"/>
          <a:lstStyle/>
          <a:p>
            <a:pPr marL="0" indent="0" algn="l">
              <a:lnSpc>
                <a:spcPts val="2300"/>
              </a:lnSpc>
              <a:buNone/>
            </a:pPr>
            <a:r>
              <a:rPr lang="en-US" sz="1400" dirty="0">
                <a:solidFill>
                  <a:srgbClr val="EBECEF"/>
                </a:solidFill>
                <a:latin typeface="Inter" pitchFamily="34" charset="0"/>
                <a:ea typeface="Inter" pitchFamily="34" charset="-122"/>
                <a:cs typeface="Inter" pitchFamily="34" charset="-120"/>
              </a:rPr>
              <a:t>Cloud and edge computing systems analyzing vast data streams to extract actionable insights and detect patterns. Transportation management centers process 12-25 TB of data daily in typical megacities.</a:t>
            </a:r>
            <a:endParaRPr lang="en-US" sz="1400" dirty="0"/>
          </a:p>
        </p:txBody>
      </p:sp>
      <p:pic>
        <p:nvPicPr>
          <p:cNvPr id="9" name="Image 2" descr="preencoded.png"/>
          <p:cNvPicPr>
            <a:picLocks noChangeAspect="1"/>
          </p:cNvPicPr>
          <p:nvPr/>
        </p:nvPicPr>
        <p:blipFill>
          <a:blip r:embed="rId5"/>
          <a:stretch>
            <a:fillRect/>
          </a:stretch>
        </p:blipFill>
        <p:spPr>
          <a:xfrm>
            <a:off x="4879777" y="1662708"/>
            <a:ext cx="4463177" cy="4463177"/>
          </a:xfrm>
          <a:prstGeom prst="rect">
            <a:avLst/>
          </a:prstGeom>
        </p:spPr>
      </p:pic>
      <p:pic>
        <p:nvPicPr>
          <p:cNvPr id="10" name="Image 3" descr="preencoded.png"/>
          <p:cNvPicPr>
            <a:picLocks noChangeAspect="1"/>
          </p:cNvPicPr>
          <p:nvPr/>
        </p:nvPicPr>
        <p:blipFill>
          <a:blip r:embed="rId6"/>
          <a:stretch>
            <a:fillRect/>
          </a:stretch>
        </p:blipFill>
        <p:spPr>
          <a:xfrm>
            <a:off x="8251865" y="2824043"/>
            <a:ext cx="275034" cy="343733"/>
          </a:xfrm>
          <a:prstGeom prst="rect">
            <a:avLst/>
          </a:prstGeom>
        </p:spPr>
      </p:pic>
      <p:sp>
        <p:nvSpPr>
          <p:cNvPr id="11" name="Text 5"/>
          <p:cNvSpPr/>
          <p:nvPr/>
        </p:nvSpPr>
        <p:spPr>
          <a:xfrm>
            <a:off x="9618702" y="4032171"/>
            <a:ext cx="2470071" cy="287179"/>
          </a:xfrm>
          <a:prstGeom prst="rect">
            <a:avLst/>
          </a:prstGeom>
          <a:noFill/>
          <a:ln/>
        </p:spPr>
        <p:txBody>
          <a:bodyPr wrap="none" lIns="0" tIns="0" rIns="0" bIns="0" rtlCol="0" anchor="t"/>
          <a:lstStyle/>
          <a:p>
            <a:pPr marL="0" indent="0" algn="l">
              <a:lnSpc>
                <a:spcPts val="2250"/>
              </a:lnSpc>
              <a:buNone/>
            </a:pPr>
            <a:r>
              <a:rPr lang="en-US" sz="1800" b="1" dirty="0">
                <a:solidFill>
                  <a:srgbClr val="EBECEF"/>
                </a:solidFill>
                <a:latin typeface="Inter Bold" pitchFamily="34" charset="0"/>
                <a:ea typeface="Inter Bold" pitchFamily="34" charset="-122"/>
                <a:cs typeface="Inter Bold" pitchFamily="34" charset="-120"/>
              </a:rPr>
              <a:t>Operational Response</a:t>
            </a:r>
            <a:endParaRPr lang="en-US" sz="1800" dirty="0"/>
          </a:p>
        </p:txBody>
      </p:sp>
      <p:sp>
        <p:nvSpPr>
          <p:cNvPr id="12" name="Text 6"/>
          <p:cNvSpPr/>
          <p:nvPr/>
        </p:nvSpPr>
        <p:spPr>
          <a:xfrm>
            <a:off x="9618702" y="4429601"/>
            <a:ext cx="3868817" cy="1764506"/>
          </a:xfrm>
          <a:prstGeom prst="rect">
            <a:avLst/>
          </a:prstGeom>
          <a:noFill/>
          <a:ln/>
        </p:spPr>
        <p:txBody>
          <a:bodyPr wrap="square" lIns="0" tIns="0" rIns="0" bIns="0" rtlCol="0" anchor="t"/>
          <a:lstStyle/>
          <a:p>
            <a:pPr marL="0" indent="0" algn="l">
              <a:lnSpc>
                <a:spcPts val="2300"/>
              </a:lnSpc>
              <a:buNone/>
            </a:pPr>
            <a:r>
              <a:rPr lang="en-US" sz="1400" dirty="0">
                <a:solidFill>
                  <a:srgbClr val="EBECEF"/>
                </a:solidFill>
                <a:latin typeface="Inter" pitchFamily="34" charset="0"/>
                <a:ea typeface="Inter" pitchFamily="34" charset="-122"/>
                <a:cs typeface="Inter" pitchFamily="34" charset="-120"/>
              </a:rPr>
              <a:t>Real-time adjustments to traffic signals, transit operations, enforcement resources, and user information based on current conditions. Advanced systems can reduce congestion by 8-15% through dynamic management.</a:t>
            </a:r>
            <a:endParaRPr lang="en-US" sz="1400" dirty="0"/>
          </a:p>
        </p:txBody>
      </p:sp>
      <p:pic>
        <p:nvPicPr>
          <p:cNvPr id="13" name="Image 4" descr="preencoded.png"/>
          <p:cNvPicPr>
            <a:picLocks noChangeAspect="1"/>
          </p:cNvPicPr>
          <p:nvPr/>
        </p:nvPicPr>
        <p:blipFill>
          <a:blip r:embed="rId7"/>
          <a:stretch>
            <a:fillRect/>
          </a:stretch>
        </p:blipFill>
        <p:spPr>
          <a:xfrm>
            <a:off x="4879777" y="1662708"/>
            <a:ext cx="4463177" cy="4463177"/>
          </a:xfrm>
          <a:prstGeom prst="rect">
            <a:avLst/>
          </a:prstGeom>
        </p:spPr>
      </p:pic>
      <p:pic>
        <p:nvPicPr>
          <p:cNvPr id="14" name="Image 5" descr="preencoded.png"/>
          <p:cNvPicPr>
            <a:picLocks noChangeAspect="1"/>
          </p:cNvPicPr>
          <p:nvPr/>
        </p:nvPicPr>
        <p:blipFill>
          <a:blip r:embed="rId8"/>
          <a:stretch>
            <a:fillRect/>
          </a:stretch>
        </p:blipFill>
        <p:spPr>
          <a:xfrm>
            <a:off x="7872055" y="5000387"/>
            <a:ext cx="275034" cy="343733"/>
          </a:xfrm>
          <a:prstGeom prst="rect">
            <a:avLst/>
          </a:prstGeom>
        </p:spPr>
      </p:pic>
      <p:sp>
        <p:nvSpPr>
          <p:cNvPr id="15" name="Text 7"/>
          <p:cNvSpPr/>
          <p:nvPr/>
        </p:nvSpPr>
        <p:spPr>
          <a:xfrm>
            <a:off x="2306122" y="4032171"/>
            <a:ext cx="2297906" cy="287179"/>
          </a:xfrm>
          <a:prstGeom prst="rect">
            <a:avLst/>
          </a:prstGeom>
          <a:noFill/>
          <a:ln/>
        </p:spPr>
        <p:txBody>
          <a:bodyPr wrap="none" lIns="0" tIns="0" rIns="0" bIns="0" rtlCol="0" anchor="t"/>
          <a:lstStyle/>
          <a:p>
            <a:pPr marL="0" indent="0" algn="r">
              <a:lnSpc>
                <a:spcPts val="2250"/>
              </a:lnSpc>
              <a:buNone/>
            </a:pPr>
            <a:r>
              <a:rPr lang="en-US" sz="1800" b="1" dirty="0">
                <a:solidFill>
                  <a:srgbClr val="EBECEF"/>
                </a:solidFill>
                <a:latin typeface="Inter Bold" pitchFamily="34" charset="0"/>
                <a:ea typeface="Inter Bold" pitchFamily="34" charset="-122"/>
                <a:cs typeface="Inter Bold" pitchFamily="34" charset="-120"/>
              </a:rPr>
              <a:t>Planning &amp; Analysis</a:t>
            </a:r>
            <a:endParaRPr lang="en-US" sz="1800" dirty="0"/>
          </a:p>
        </p:txBody>
      </p:sp>
      <p:sp>
        <p:nvSpPr>
          <p:cNvPr id="16" name="Text 8"/>
          <p:cNvSpPr/>
          <p:nvPr/>
        </p:nvSpPr>
        <p:spPr>
          <a:xfrm>
            <a:off x="735330" y="4429601"/>
            <a:ext cx="3868698" cy="1764506"/>
          </a:xfrm>
          <a:prstGeom prst="rect">
            <a:avLst/>
          </a:prstGeom>
          <a:noFill/>
          <a:ln/>
        </p:spPr>
        <p:txBody>
          <a:bodyPr wrap="square" lIns="0" tIns="0" rIns="0" bIns="0" rtlCol="0" anchor="t"/>
          <a:lstStyle/>
          <a:p>
            <a:pPr marL="0" indent="0" algn="r">
              <a:lnSpc>
                <a:spcPts val="2300"/>
              </a:lnSpc>
              <a:buNone/>
            </a:pPr>
            <a:r>
              <a:rPr lang="en-US" sz="1400" dirty="0">
                <a:solidFill>
                  <a:srgbClr val="EBECEF"/>
                </a:solidFill>
                <a:latin typeface="Inter" pitchFamily="34" charset="0"/>
                <a:ea typeface="Inter" pitchFamily="34" charset="-122"/>
                <a:cs typeface="Inter" pitchFamily="34" charset="-120"/>
              </a:rPr>
              <a:t>Using historical data to identify trends, evaluate interventions, and guide infrastructure investments. Data-driven planning approaches reduce project delivery times by 15-20% and improve outcome predictions.</a:t>
            </a:r>
            <a:endParaRPr lang="en-US" sz="1400" dirty="0"/>
          </a:p>
        </p:txBody>
      </p:sp>
      <p:pic>
        <p:nvPicPr>
          <p:cNvPr id="17" name="Image 6" descr="preencoded.png"/>
          <p:cNvPicPr>
            <a:picLocks noChangeAspect="1"/>
          </p:cNvPicPr>
          <p:nvPr/>
        </p:nvPicPr>
        <p:blipFill>
          <a:blip r:embed="rId9"/>
          <a:stretch>
            <a:fillRect/>
          </a:stretch>
        </p:blipFill>
        <p:spPr>
          <a:xfrm>
            <a:off x="4879777" y="1662708"/>
            <a:ext cx="4463177" cy="4463177"/>
          </a:xfrm>
          <a:prstGeom prst="rect">
            <a:avLst/>
          </a:prstGeom>
        </p:spPr>
      </p:pic>
      <p:pic>
        <p:nvPicPr>
          <p:cNvPr id="18" name="Image 7" descr="preencoded.png"/>
          <p:cNvPicPr>
            <a:picLocks noChangeAspect="1"/>
          </p:cNvPicPr>
          <p:nvPr/>
        </p:nvPicPr>
        <p:blipFill>
          <a:blip r:embed="rId10"/>
          <a:stretch>
            <a:fillRect/>
          </a:stretch>
        </p:blipFill>
        <p:spPr>
          <a:xfrm>
            <a:off x="5695712" y="4620578"/>
            <a:ext cx="275034" cy="343733"/>
          </a:xfrm>
          <a:prstGeom prst="rect">
            <a:avLst/>
          </a:prstGeom>
        </p:spPr>
      </p:pic>
      <p:sp>
        <p:nvSpPr>
          <p:cNvPr id="19" name="Text 9"/>
          <p:cNvSpPr/>
          <p:nvPr/>
        </p:nvSpPr>
        <p:spPr>
          <a:xfrm>
            <a:off x="735330" y="6400919"/>
            <a:ext cx="12752189" cy="1176337"/>
          </a:xfrm>
          <a:prstGeom prst="rect">
            <a:avLst/>
          </a:prstGeom>
          <a:noFill/>
          <a:ln/>
        </p:spPr>
        <p:txBody>
          <a:bodyPr wrap="square" lIns="0" tIns="0" rIns="0" bIns="0" rtlCol="0" anchor="t"/>
          <a:lstStyle/>
          <a:p>
            <a:pPr marL="0" indent="0" algn="l">
              <a:lnSpc>
                <a:spcPts val="2300"/>
              </a:lnSpc>
              <a:buNone/>
            </a:pPr>
            <a:r>
              <a:rPr lang="en-US" sz="1400" dirty="0">
                <a:solidFill>
                  <a:srgbClr val="EBECEF"/>
                </a:solidFill>
                <a:latin typeface="Inter" pitchFamily="34" charset="0"/>
                <a:ea typeface="Inter" pitchFamily="34" charset="-122"/>
                <a:cs typeface="Inter" pitchFamily="34" charset="-120"/>
              </a:rPr>
              <a:t>The urban mobility data ecosystem represents a critical but often invisible infrastructure layer supporting transportation operations. Cities increasingly view this digital infrastructure as equally important to physical infrastructure in managing complex urban mobility systems. Leading cities have established standardized data-sharing protocols and governance frameworks to balance operational needs with privacy protection. The most advanced systems integrate data across multiple agencies and modes to provide comprehensive system management capabilities.</a:t>
            </a:r>
            <a:endParaRPr lang="en-US" sz="1400" dirty="0"/>
          </a:p>
        </p:txBody>
      </p:sp>
      <p:pic>
        <p:nvPicPr>
          <p:cNvPr id="20" name="Image 8" descr="preencoded.png"/>
          <p:cNvPicPr>
            <a:picLocks noChangeAspect="1"/>
          </p:cNvPicPr>
          <p:nvPr/>
        </p:nvPicPr>
        <p:blipFill>
          <a:blip r:embed="rId11"/>
          <a:stretch>
            <a:fillRect/>
          </a:stretch>
        </p:blipFill>
        <p:spPr>
          <a:xfrm>
            <a:off x="13716000" y="228600"/>
            <a:ext cx="685800" cy="67865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3">
    <p:spTree>
      <p:nvGrpSpPr>
        <p:cNvPr id="1" name=""/>
        <p:cNvGrpSpPr/>
        <p:nvPr/>
      </p:nvGrpSpPr>
      <p:grpSpPr>
        <a:xfrm>
          <a:off x="0" y="0"/>
          <a:ext cx="0" cy="0"/>
          <a:chOff x="0" y="0"/>
          <a:chExt cx="0" cy="0"/>
        </a:xfrm>
      </p:grpSpPr>
      <p:sp>
        <p:nvSpPr>
          <p:cNvPr id="2" name="Text 0"/>
          <p:cNvSpPr/>
          <p:nvPr/>
        </p:nvSpPr>
        <p:spPr>
          <a:xfrm>
            <a:off x="710089" y="898088"/>
            <a:ext cx="7749897" cy="554831"/>
          </a:xfrm>
          <a:prstGeom prst="rect">
            <a:avLst/>
          </a:prstGeom>
          <a:noFill/>
          <a:ln/>
        </p:spPr>
        <p:txBody>
          <a:bodyPr wrap="none" lIns="0" tIns="0" rIns="0" bIns="0" rtlCol="0" anchor="t"/>
          <a:lstStyle/>
          <a:p>
            <a:pPr marL="0" indent="0" algn="l">
              <a:lnSpc>
                <a:spcPts val="4350"/>
              </a:lnSpc>
              <a:buNone/>
            </a:pPr>
            <a:r>
              <a:rPr lang="en-US" sz="3450" b="1" dirty="0">
                <a:solidFill>
                  <a:srgbClr val="FFFFFF"/>
                </a:solidFill>
                <a:latin typeface="Inter Bold" pitchFamily="34" charset="0"/>
                <a:ea typeface="Inter Bold" pitchFamily="34" charset="-122"/>
                <a:cs typeface="Inter Bold" pitchFamily="34" charset="-120"/>
              </a:rPr>
              <a:t>Infrastructure Funding Mechanisms</a:t>
            </a:r>
            <a:endParaRPr lang="en-US" sz="3450" dirty="0"/>
          </a:p>
        </p:txBody>
      </p:sp>
      <p:sp>
        <p:nvSpPr>
          <p:cNvPr id="3" name="Text 1"/>
          <p:cNvSpPr/>
          <p:nvPr/>
        </p:nvSpPr>
        <p:spPr>
          <a:xfrm>
            <a:off x="2377202" y="1815584"/>
            <a:ext cx="2219325" cy="277416"/>
          </a:xfrm>
          <a:prstGeom prst="rect">
            <a:avLst/>
          </a:prstGeom>
          <a:noFill/>
          <a:ln/>
        </p:spPr>
        <p:txBody>
          <a:bodyPr wrap="none" lIns="0" tIns="0" rIns="0" bIns="0" rtlCol="0" anchor="t"/>
          <a:lstStyle/>
          <a:p>
            <a:pPr marL="0" indent="0" algn="r">
              <a:lnSpc>
                <a:spcPts val="2150"/>
              </a:lnSpc>
              <a:buNone/>
            </a:pPr>
            <a:r>
              <a:rPr lang="en-US" sz="1700" b="1" dirty="0">
                <a:solidFill>
                  <a:srgbClr val="EBECEF"/>
                </a:solidFill>
                <a:latin typeface="Inter Bold" pitchFamily="34" charset="0"/>
                <a:ea typeface="Inter Bold" pitchFamily="34" charset="-122"/>
                <a:cs typeface="Inter Bold" pitchFamily="34" charset="-120"/>
              </a:rPr>
              <a:t>Traditional Taxation</a:t>
            </a:r>
            <a:endParaRPr lang="en-US" sz="1700" dirty="0"/>
          </a:p>
        </p:txBody>
      </p:sp>
      <p:sp>
        <p:nvSpPr>
          <p:cNvPr id="4" name="Text 2"/>
          <p:cNvSpPr/>
          <p:nvPr/>
        </p:nvSpPr>
        <p:spPr>
          <a:xfrm>
            <a:off x="710089" y="2199442"/>
            <a:ext cx="3886438" cy="1703784"/>
          </a:xfrm>
          <a:prstGeom prst="rect">
            <a:avLst/>
          </a:prstGeom>
          <a:noFill/>
          <a:ln/>
        </p:spPr>
        <p:txBody>
          <a:bodyPr wrap="square" lIns="0" tIns="0" rIns="0" bIns="0" rtlCol="0" anchor="t"/>
          <a:lstStyle/>
          <a:p>
            <a:pPr marL="0" indent="0" algn="r">
              <a:lnSpc>
                <a:spcPts val="2200"/>
              </a:lnSpc>
              <a:buNone/>
            </a:pPr>
            <a:r>
              <a:rPr lang="en-US" sz="1350" dirty="0">
                <a:solidFill>
                  <a:srgbClr val="EBECEF"/>
                </a:solidFill>
                <a:latin typeface="Inter" pitchFamily="34" charset="0"/>
                <a:ea typeface="Inter" pitchFamily="34" charset="-122"/>
                <a:cs typeface="Inter" pitchFamily="34" charset="-120"/>
              </a:rPr>
              <a:t>Fuel taxes, vehicle registration fees, general revenue, and property taxes remain the primary funding sources in most cities. These mechanisms are increasingly challenged by fuel efficiency improvements, electrification, and competing budget priorities.</a:t>
            </a:r>
            <a:endParaRPr lang="en-US" sz="1350" dirty="0"/>
          </a:p>
        </p:txBody>
      </p:sp>
      <p:pic>
        <p:nvPicPr>
          <p:cNvPr id="5" name="Image 0" descr="preencoded.png"/>
          <p:cNvPicPr>
            <a:picLocks noChangeAspect="1"/>
          </p:cNvPicPr>
          <p:nvPr/>
        </p:nvPicPr>
        <p:blipFill>
          <a:blip r:embed="rId3"/>
          <a:stretch>
            <a:fillRect/>
          </a:stretch>
        </p:blipFill>
        <p:spPr>
          <a:xfrm>
            <a:off x="4862751" y="1807964"/>
            <a:ext cx="4471988" cy="4471988"/>
          </a:xfrm>
          <a:prstGeom prst="rect">
            <a:avLst/>
          </a:prstGeom>
        </p:spPr>
      </p:pic>
      <p:pic>
        <p:nvPicPr>
          <p:cNvPr id="6" name="Image 1" descr="preencoded.png"/>
          <p:cNvPicPr>
            <a:picLocks noChangeAspect="1"/>
          </p:cNvPicPr>
          <p:nvPr/>
        </p:nvPicPr>
        <p:blipFill>
          <a:blip r:embed="rId4"/>
          <a:stretch>
            <a:fillRect/>
          </a:stretch>
        </p:blipFill>
        <p:spPr>
          <a:xfrm>
            <a:off x="5859066" y="2771061"/>
            <a:ext cx="265628" cy="332065"/>
          </a:xfrm>
          <a:prstGeom prst="rect">
            <a:avLst/>
          </a:prstGeom>
        </p:spPr>
      </p:pic>
      <p:sp>
        <p:nvSpPr>
          <p:cNvPr id="7" name="Text 3"/>
          <p:cNvSpPr/>
          <p:nvPr/>
        </p:nvSpPr>
        <p:spPr>
          <a:xfrm>
            <a:off x="9600962" y="1957507"/>
            <a:ext cx="2219325" cy="277416"/>
          </a:xfrm>
          <a:prstGeom prst="rect">
            <a:avLst/>
          </a:prstGeom>
          <a:noFill/>
          <a:ln/>
        </p:spPr>
        <p:txBody>
          <a:bodyPr wrap="none" lIns="0" tIns="0" rIns="0" bIns="0" rtlCol="0" anchor="t"/>
          <a:lstStyle/>
          <a:p>
            <a:pPr marL="0" indent="0" algn="l">
              <a:lnSpc>
                <a:spcPts val="2150"/>
              </a:lnSpc>
              <a:buNone/>
            </a:pPr>
            <a:r>
              <a:rPr lang="en-US" sz="1700" b="1" dirty="0">
                <a:solidFill>
                  <a:srgbClr val="EBECEF"/>
                </a:solidFill>
                <a:latin typeface="Inter Bold" pitchFamily="34" charset="0"/>
                <a:ea typeface="Inter Bold" pitchFamily="34" charset="-122"/>
                <a:cs typeface="Inter Bold" pitchFamily="34" charset="-120"/>
              </a:rPr>
              <a:t>User Charges</a:t>
            </a:r>
            <a:endParaRPr lang="en-US" sz="1700" dirty="0"/>
          </a:p>
        </p:txBody>
      </p:sp>
      <p:sp>
        <p:nvSpPr>
          <p:cNvPr id="8" name="Text 4"/>
          <p:cNvSpPr/>
          <p:nvPr/>
        </p:nvSpPr>
        <p:spPr>
          <a:xfrm>
            <a:off x="9600962" y="2341364"/>
            <a:ext cx="3886557" cy="1419820"/>
          </a:xfrm>
          <a:prstGeom prst="rect">
            <a:avLst/>
          </a:prstGeom>
          <a:noFill/>
          <a:ln/>
        </p:spPr>
        <p:txBody>
          <a:bodyPr wrap="square" lIns="0" tIns="0" rIns="0" bIns="0" rtlCol="0" anchor="t"/>
          <a:lstStyle/>
          <a:p>
            <a:pPr marL="0" indent="0" algn="l">
              <a:lnSpc>
                <a:spcPts val="2200"/>
              </a:lnSpc>
              <a:buNone/>
            </a:pPr>
            <a:r>
              <a:rPr lang="en-US" sz="1350" dirty="0">
                <a:solidFill>
                  <a:srgbClr val="EBECEF"/>
                </a:solidFill>
                <a:latin typeface="Inter" pitchFamily="34" charset="0"/>
                <a:ea typeface="Inter" pitchFamily="34" charset="-122"/>
                <a:cs typeface="Inter" pitchFamily="34" charset="-120"/>
              </a:rPr>
              <a:t>Direct charging systems including road tolls, congestion pricing, parking fees, and usage-based insurance. These approaches better align costs with usage but face equity and implementation challenges.</a:t>
            </a:r>
            <a:endParaRPr lang="en-US" sz="1350" dirty="0"/>
          </a:p>
        </p:txBody>
      </p:sp>
      <p:pic>
        <p:nvPicPr>
          <p:cNvPr id="9" name="Image 2" descr="preencoded.png"/>
          <p:cNvPicPr>
            <a:picLocks noChangeAspect="1"/>
          </p:cNvPicPr>
          <p:nvPr/>
        </p:nvPicPr>
        <p:blipFill>
          <a:blip r:embed="rId5"/>
          <a:stretch>
            <a:fillRect/>
          </a:stretch>
        </p:blipFill>
        <p:spPr>
          <a:xfrm>
            <a:off x="4862751" y="1807964"/>
            <a:ext cx="4471988" cy="4471988"/>
          </a:xfrm>
          <a:prstGeom prst="rect">
            <a:avLst/>
          </a:prstGeom>
        </p:spPr>
      </p:pic>
      <p:pic>
        <p:nvPicPr>
          <p:cNvPr id="10" name="Image 3" descr="preencoded.png"/>
          <p:cNvPicPr>
            <a:picLocks noChangeAspect="1"/>
          </p:cNvPicPr>
          <p:nvPr/>
        </p:nvPicPr>
        <p:blipFill>
          <a:blip r:embed="rId6"/>
          <a:stretch>
            <a:fillRect/>
          </a:stretch>
        </p:blipFill>
        <p:spPr>
          <a:xfrm>
            <a:off x="8072557" y="2771061"/>
            <a:ext cx="265628" cy="332065"/>
          </a:xfrm>
          <a:prstGeom prst="rect">
            <a:avLst/>
          </a:prstGeom>
        </p:spPr>
      </p:pic>
      <p:sp>
        <p:nvSpPr>
          <p:cNvPr id="11" name="Text 5"/>
          <p:cNvSpPr/>
          <p:nvPr/>
        </p:nvSpPr>
        <p:spPr>
          <a:xfrm>
            <a:off x="9600962" y="4184690"/>
            <a:ext cx="2219325" cy="277416"/>
          </a:xfrm>
          <a:prstGeom prst="rect">
            <a:avLst/>
          </a:prstGeom>
          <a:noFill/>
          <a:ln/>
        </p:spPr>
        <p:txBody>
          <a:bodyPr wrap="none" lIns="0" tIns="0" rIns="0" bIns="0" rtlCol="0" anchor="t"/>
          <a:lstStyle/>
          <a:p>
            <a:pPr marL="0" indent="0" algn="l">
              <a:lnSpc>
                <a:spcPts val="2150"/>
              </a:lnSpc>
              <a:buNone/>
            </a:pPr>
            <a:r>
              <a:rPr lang="en-US" sz="1700" b="1" dirty="0">
                <a:solidFill>
                  <a:srgbClr val="EBECEF"/>
                </a:solidFill>
                <a:latin typeface="Inter Bold" pitchFamily="34" charset="0"/>
                <a:ea typeface="Inter Bold" pitchFamily="34" charset="-122"/>
                <a:cs typeface="Inter Bold" pitchFamily="34" charset="-120"/>
              </a:rPr>
              <a:t>Value Capture</a:t>
            </a:r>
            <a:endParaRPr lang="en-US" sz="1700" dirty="0"/>
          </a:p>
        </p:txBody>
      </p:sp>
      <p:sp>
        <p:nvSpPr>
          <p:cNvPr id="12" name="Text 6"/>
          <p:cNvSpPr/>
          <p:nvPr/>
        </p:nvSpPr>
        <p:spPr>
          <a:xfrm>
            <a:off x="9600962" y="4568547"/>
            <a:ext cx="3886557" cy="1703784"/>
          </a:xfrm>
          <a:prstGeom prst="rect">
            <a:avLst/>
          </a:prstGeom>
          <a:noFill/>
          <a:ln/>
        </p:spPr>
        <p:txBody>
          <a:bodyPr wrap="square" lIns="0" tIns="0" rIns="0" bIns="0" rtlCol="0" anchor="t"/>
          <a:lstStyle/>
          <a:p>
            <a:pPr marL="0" indent="0" algn="l">
              <a:lnSpc>
                <a:spcPts val="2200"/>
              </a:lnSpc>
              <a:buNone/>
            </a:pPr>
            <a:r>
              <a:rPr lang="en-US" sz="1350" dirty="0">
                <a:solidFill>
                  <a:srgbClr val="EBECEF"/>
                </a:solidFill>
                <a:latin typeface="Inter" pitchFamily="34" charset="0"/>
                <a:ea typeface="Inter" pitchFamily="34" charset="-122"/>
                <a:cs typeface="Inter" pitchFamily="34" charset="-120"/>
              </a:rPr>
              <a:t>Mechanisms leveraging increased property values from transportation investments, including tax increment financing, special assessment districts, and development impact fees. These tools connect infrastructure with land use more effectively.</a:t>
            </a:r>
            <a:endParaRPr lang="en-US" sz="1350" dirty="0"/>
          </a:p>
        </p:txBody>
      </p:sp>
      <p:pic>
        <p:nvPicPr>
          <p:cNvPr id="13" name="Image 4" descr="preencoded.png"/>
          <p:cNvPicPr>
            <a:picLocks noChangeAspect="1"/>
          </p:cNvPicPr>
          <p:nvPr/>
        </p:nvPicPr>
        <p:blipFill>
          <a:blip r:embed="rId7"/>
          <a:stretch>
            <a:fillRect/>
          </a:stretch>
        </p:blipFill>
        <p:spPr>
          <a:xfrm>
            <a:off x="4862751" y="1807964"/>
            <a:ext cx="4471988" cy="4471988"/>
          </a:xfrm>
          <a:prstGeom prst="rect">
            <a:avLst/>
          </a:prstGeom>
        </p:spPr>
      </p:pic>
      <p:pic>
        <p:nvPicPr>
          <p:cNvPr id="14" name="Image 5" descr="preencoded.png"/>
          <p:cNvPicPr>
            <a:picLocks noChangeAspect="1"/>
          </p:cNvPicPr>
          <p:nvPr/>
        </p:nvPicPr>
        <p:blipFill>
          <a:blip r:embed="rId8"/>
          <a:stretch>
            <a:fillRect/>
          </a:stretch>
        </p:blipFill>
        <p:spPr>
          <a:xfrm>
            <a:off x="8072557" y="4984552"/>
            <a:ext cx="265628" cy="332065"/>
          </a:xfrm>
          <a:prstGeom prst="rect">
            <a:avLst/>
          </a:prstGeom>
        </p:spPr>
      </p:pic>
      <p:sp>
        <p:nvSpPr>
          <p:cNvPr id="15" name="Text 7"/>
          <p:cNvSpPr/>
          <p:nvPr/>
        </p:nvSpPr>
        <p:spPr>
          <a:xfrm>
            <a:off x="2377202" y="4184690"/>
            <a:ext cx="2219325" cy="277416"/>
          </a:xfrm>
          <a:prstGeom prst="rect">
            <a:avLst/>
          </a:prstGeom>
          <a:noFill/>
          <a:ln/>
        </p:spPr>
        <p:txBody>
          <a:bodyPr wrap="none" lIns="0" tIns="0" rIns="0" bIns="0" rtlCol="0" anchor="t"/>
          <a:lstStyle/>
          <a:p>
            <a:pPr marL="0" indent="0" algn="r">
              <a:lnSpc>
                <a:spcPts val="2150"/>
              </a:lnSpc>
              <a:buNone/>
            </a:pPr>
            <a:r>
              <a:rPr lang="en-US" sz="1700" b="1" dirty="0">
                <a:solidFill>
                  <a:srgbClr val="EBECEF"/>
                </a:solidFill>
                <a:latin typeface="Inter Bold" pitchFamily="34" charset="0"/>
                <a:ea typeface="Inter Bold" pitchFamily="34" charset="-122"/>
                <a:cs typeface="Inter Bold" pitchFamily="34" charset="-120"/>
              </a:rPr>
              <a:t>Alternative Models</a:t>
            </a:r>
            <a:endParaRPr lang="en-US" sz="1700" dirty="0"/>
          </a:p>
        </p:txBody>
      </p:sp>
      <p:sp>
        <p:nvSpPr>
          <p:cNvPr id="16" name="Text 8"/>
          <p:cNvSpPr/>
          <p:nvPr/>
        </p:nvSpPr>
        <p:spPr>
          <a:xfrm>
            <a:off x="710089" y="4568547"/>
            <a:ext cx="3886438" cy="1703784"/>
          </a:xfrm>
          <a:prstGeom prst="rect">
            <a:avLst/>
          </a:prstGeom>
          <a:noFill/>
          <a:ln/>
        </p:spPr>
        <p:txBody>
          <a:bodyPr wrap="square" lIns="0" tIns="0" rIns="0" bIns="0" rtlCol="0" anchor="t"/>
          <a:lstStyle/>
          <a:p>
            <a:pPr marL="0" indent="0" algn="r">
              <a:lnSpc>
                <a:spcPts val="2200"/>
              </a:lnSpc>
              <a:buNone/>
            </a:pPr>
            <a:r>
              <a:rPr lang="en-US" sz="1350" dirty="0">
                <a:solidFill>
                  <a:srgbClr val="EBECEF"/>
                </a:solidFill>
                <a:latin typeface="Inter" pitchFamily="34" charset="0"/>
                <a:ea typeface="Inter" pitchFamily="34" charset="-122"/>
                <a:cs typeface="Inter" pitchFamily="34" charset="-120"/>
              </a:rPr>
              <a:t>Innovative approaches including public-private partnerships, infrastructure banks, green bonds, and mobility-as-a-service subscriptions. These emerging models can accelerate project delivery and distribute risks.</a:t>
            </a:r>
            <a:endParaRPr lang="en-US" sz="1350" dirty="0"/>
          </a:p>
        </p:txBody>
      </p:sp>
      <p:pic>
        <p:nvPicPr>
          <p:cNvPr id="17" name="Image 6" descr="preencoded.png"/>
          <p:cNvPicPr>
            <a:picLocks noChangeAspect="1"/>
          </p:cNvPicPr>
          <p:nvPr/>
        </p:nvPicPr>
        <p:blipFill>
          <a:blip r:embed="rId9"/>
          <a:stretch>
            <a:fillRect/>
          </a:stretch>
        </p:blipFill>
        <p:spPr>
          <a:xfrm>
            <a:off x="4862751" y="1807964"/>
            <a:ext cx="4471988" cy="4471988"/>
          </a:xfrm>
          <a:prstGeom prst="rect">
            <a:avLst/>
          </a:prstGeom>
        </p:spPr>
      </p:pic>
      <p:pic>
        <p:nvPicPr>
          <p:cNvPr id="18" name="Image 7" descr="preencoded.png"/>
          <p:cNvPicPr>
            <a:picLocks noChangeAspect="1"/>
          </p:cNvPicPr>
          <p:nvPr/>
        </p:nvPicPr>
        <p:blipFill>
          <a:blip r:embed="rId10"/>
          <a:stretch>
            <a:fillRect/>
          </a:stretch>
        </p:blipFill>
        <p:spPr>
          <a:xfrm>
            <a:off x="5859066" y="4984552"/>
            <a:ext cx="265628" cy="332065"/>
          </a:xfrm>
          <a:prstGeom prst="rect">
            <a:avLst/>
          </a:prstGeom>
        </p:spPr>
      </p:pic>
      <p:sp>
        <p:nvSpPr>
          <p:cNvPr id="19" name="Text 9"/>
          <p:cNvSpPr/>
          <p:nvPr/>
        </p:nvSpPr>
        <p:spPr>
          <a:xfrm>
            <a:off x="710089" y="6479619"/>
            <a:ext cx="12777430" cy="851892"/>
          </a:xfrm>
          <a:prstGeom prst="rect">
            <a:avLst/>
          </a:prstGeom>
          <a:noFill/>
          <a:ln/>
        </p:spPr>
        <p:txBody>
          <a:bodyPr wrap="square" lIns="0" tIns="0" rIns="0" bIns="0" rtlCol="0" anchor="t"/>
          <a:lstStyle/>
          <a:p>
            <a:pPr marL="0" indent="0" algn="l">
              <a:lnSpc>
                <a:spcPts val="2200"/>
              </a:lnSpc>
              <a:buNone/>
            </a:pPr>
            <a:r>
              <a:rPr lang="en-US" sz="1350" dirty="0">
                <a:solidFill>
                  <a:srgbClr val="EBECEF"/>
                </a:solidFill>
                <a:latin typeface="Inter" pitchFamily="34" charset="0"/>
                <a:ea typeface="Inter" pitchFamily="34" charset="-122"/>
                <a:cs typeface="Inter" pitchFamily="34" charset="-120"/>
              </a:rPr>
              <a:t>Urban transportation infrastructure funding faces mounting challenges from traditional mechanisms' declining revenue adequacy. Cities increasingly adopt diversified funding portfolios combining multiple mechanisms tailored to local contexts. The most sustainable systems integrate transportation funding with broader urban development strategies and explicitly address equity considerations in revenue collection and investment allocation.</a:t>
            </a:r>
            <a:endParaRPr lang="en-US" sz="1350" dirty="0"/>
          </a:p>
        </p:txBody>
      </p:sp>
      <p:pic>
        <p:nvPicPr>
          <p:cNvPr id="20" name="Image 8" descr="preencoded.png"/>
          <p:cNvPicPr>
            <a:picLocks noChangeAspect="1"/>
          </p:cNvPicPr>
          <p:nvPr/>
        </p:nvPicPr>
        <p:blipFill>
          <a:blip r:embed="rId11"/>
          <a:stretch>
            <a:fillRect/>
          </a:stretch>
        </p:blipFill>
        <p:spPr>
          <a:xfrm>
            <a:off x="13716000" y="228600"/>
            <a:ext cx="685800" cy="6786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4">
    <p:spTree>
      <p:nvGrpSpPr>
        <p:cNvPr id="1" name=""/>
        <p:cNvGrpSpPr/>
        <p:nvPr/>
      </p:nvGrpSpPr>
      <p:grpSpPr>
        <a:xfrm>
          <a:off x="0" y="0"/>
          <a:ext cx="0" cy="0"/>
          <a:chOff x="0" y="0"/>
          <a:chExt cx="0" cy="0"/>
        </a:xfrm>
      </p:grpSpPr>
      <p:sp>
        <p:nvSpPr>
          <p:cNvPr id="2" name="Text 0"/>
          <p:cNvSpPr/>
          <p:nvPr/>
        </p:nvSpPr>
        <p:spPr>
          <a:xfrm>
            <a:off x="666512" y="624245"/>
            <a:ext cx="7434858" cy="520660"/>
          </a:xfrm>
          <a:prstGeom prst="rect">
            <a:avLst/>
          </a:prstGeom>
          <a:noFill/>
          <a:ln/>
        </p:spPr>
        <p:txBody>
          <a:bodyPr wrap="none" lIns="0" tIns="0" rIns="0" bIns="0" rtlCol="0" anchor="t"/>
          <a:lstStyle/>
          <a:p>
            <a:pPr marL="0" indent="0" algn="l">
              <a:lnSpc>
                <a:spcPts val="4100"/>
              </a:lnSpc>
              <a:buNone/>
            </a:pPr>
            <a:r>
              <a:rPr lang="en-US" sz="3250" b="1" dirty="0">
                <a:solidFill>
                  <a:srgbClr val="FFFFFF"/>
                </a:solidFill>
                <a:latin typeface="Inter Bold" pitchFamily="34" charset="0"/>
                <a:ea typeface="Inter Bold" pitchFamily="34" charset="-122"/>
                <a:cs typeface="Inter Bold" pitchFamily="34" charset="-120"/>
              </a:rPr>
              <a:t>Future Trends: Autonomous Mobility</a:t>
            </a:r>
            <a:endParaRPr lang="en-US" sz="3250" dirty="0"/>
          </a:p>
        </p:txBody>
      </p:sp>
      <p:sp>
        <p:nvSpPr>
          <p:cNvPr id="3" name="Text 1"/>
          <p:cNvSpPr/>
          <p:nvPr/>
        </p:nvSpPr>
        <p:spPr>
          <a:xfrm>
            <a:off x="666512" y="1544717"/>
            <a:ext cx="6207204" cy="1333500"/>
          </a:xfrm>
          <a:prstGeom prst="rect">
            <a:avLst/>
          </a:prstGeom>
          <a:noFill/>
          <a:ln/>
        </p:spPr>
        <p:txBody>
          <a:bodyPr wrap="square" lIns="0" tIns="0" rIns="0" bIns="0" rtlCol="0" anchor="t"/>
          <a:lstStyle/>
          <a:p>
            <a:pPr marL="0" indent="0" algn="l">
              <a:lnSpc>
                <a:spcPts val="2050"/>
              </a:lnSpc>
              <a:buNone/>
            </a:pPr>
            <a:r>
              <a:rPr lang="en-US" sz="1300" dirty="0">
                <a:solidFill>
                  <a:srgbClr val="EBECEF"/>
                </a:solidFill>
                <a:latin typeface="Inter" pitchFamily="34" charset="0"/>
                <a:ea typeface="Inter" pitchFamily="34" charset="-122"/>
                <a:cs typeface="Inter" pitchFamily="34" charset="-120"/>
              </a:rPr>
              <a:t>Autonomous vehicle technology continues advancing toward urban deployment, though timelines have extended beyond early optimistic projections. Commercial deployment follows a segmented pattern, with controlled-environment applications (dedicated lanes, campuses, logistics yards) advancing more rapidly than general urban operation.</a:t>
            </a:r>
            <a:endParaRPr lang="en-US" sz="1300" dirty="0"/>
          </a:p>
        </p:txBody>
      </p:sp>
      <p:sp>
        <p:nvSpPr>
          <p:cNvPr id="4" name="Text 2"/>
          <p:cNvSpPr/>
          <p:nvPr/>
        </p:nvSpPr>
        <p:spPr>
          <a:xfrm>
            <a:off x="666512" y="3028117"/>
            <a:ext cx="6207204" cy="1066800"/>
          </a:xfrm>
          <a:prstGeom prst="rect">
            <a:avLst/>
          </a:prstGeom>
          <a:noFill/>
          <a:ln/>
        </p:spPr>
        <p:txBody>
          <a:bodyPr wrap="square" lIns="0" tIns="0" rIns="0" bIns="0" rtlCol="0" anchor="t"/>
          <a:lstStyle/>
          <a:p>
            <a:pPr marL="0" indent="0" algn="l">
              <a:lnSpc>
                <a:spcPts val="2050"/>
              </a:lnSpc>
              <a:buNone/>
            </a:pPr>
            <a:r>
              <a:rPr lang="en-US" sz="1300" dirty="0">
                <a:solidFill>
                  <a:srgbClr val="EBECEF"/>
                </a:solidFill>
                <a:latin typeface="Inter" pitchFamily="34" charset="0"/>
                <a:ea typeface="Inter" pitchFamily="34" charset="-122"/>
                <a:cs typeface="Inter" pitchFamily="34" charset="-120"/>
              </a:rPr>
              <a:t>Full autonomy in complex urban environments remains a significant technical challenge, with edge cases and unpredictable interactions creating persistent barriers. Most cities now plan for extended transition periods with mixed fleets of human-driven and autonomous vehicles operating simultaneously.</a:t>
            </a:r>
            <a:endParaRPr lang="en-US" sz="1300" dirty="0"/>
          </a:p>
        </p:txBody>
      </p:sp>
      <p:sp>
        <p:nvSpPr>
          <p:cNvPr id="5" name="Shape 3"/>
          <p:cNvSpPr/>
          <p:nvPr/>
        </p:nvSpPr>
        <p:spPr>
          <a:xfrm>
            <a:off x="10379988" y="1582222"/>
            <a:ext cx="22860" cy="5835610"/>
          </a:xfrm>
          <a:prstGeom prst="roundRect">
            <a:avLst>
              <a:gd name="adj" fmla="val 40000"/>
            </a:avLst>
          </a:prstGeom>
          <a:solidFill>
            <a:srgbClr val="40465E"/>
          </a:solidFill>
          <a:ln/>
        </p:spPr>
        <p:txBody>
          <a:bodyPr/>
          <a:lstStyle/>
          <a:p>
            <a:endParaRPr lang="en-US"/>
          </a:p>
        </p:txBody>
      </p:sp>
      <p:sp>
        <p:nvSpPr>
          <p:cNvPr id="6" name="Shape 4"/>
          <p:cNvSpPr/>
          <p:nvPr/>
        </p:nvSpPr>
        <p:spPr>
          <a:xfrm>
            <a:off x="9726870" y="1758196"/>
            <a:ext cx="499943" cy="22860"/>
          </a:xfrm>
          <a:prstGeom prst="roundRect">
            <a:avLst>
              <a:gd name="adj" fmla="val 40000"/>
            </a:avLst>
          </a:prstGeom>
          <a:solidFill>
            <a:srgbClr val="40465E"/>
          </a:solidFill>
          <a:ln/>
        </p:spPr>
        <p:txBody>
          <a:bodyPr/>
          <a:lstStyle/>
          <a:p>
            <a:endParaRPr lang="en-US"/>
          </a:p>
        </p:txBody>
      </p:sp>
      <p:sp>
        <p:nvSpPr>
          <p:cNvPr id="7" name="Shape 5"/>
          <p:cNvSpPr/>
          <p:nvPr/>
        </p:nvSpPr>
        <p:spPr>
          <a:xfrm>
            <a:off x="10203954" y="1582222"/>
            <a:ext cx="374928" cy="374928"/>
          </a:xfrm>
          <a:prstGeom prst="roundRect">
            <a:avLst>
              <a:gd name="adj" fmla="val 2439"/>
            </a:avLst>
          </a:prstGeom>
          <a:solidFill>
            <a:srgbClr val="272D45"/>
          </a:solidFill>
          <a:ln w="7620">
            <a:solidFill>
              <a:srgbClr val="40465E"/>
            </a:solidFill>
            <a:prstDash val="solid"/>
          </a:ln>
        </p:spPr>
        <p:txBody>
          <a:bodyPr/>
          <a:lstStyle/>
          <a:p>
            <a:endParaRPr lang="en-US"/>
          </a:p>
        </p:txBody>
      </p:sp>
      <p:sp>
        <p:nvSpPr>
          <p:cNvPr id="8" name="Text 6"/>
          <p:cNvSpPr/>
          <p:nvPr/>
        </p:nvSpPr>
        <p:spPr>
          <a:xfrm>
            <a:off x="10266402" y="1613416"/>
            <a:ext cx="249912" cy="312420"/>
          </a:xfrm>
          <a:prstGeom prst="rect">
            <a:avLst/>
          </a:prstGeom>
          <a:noFill/>
          <a:ln/>
        </p:spPr>
        <p:txBody>
          <a:bodyPr wrap="none" lIns="0" tIns="0" rIns="0" bIns="0" rtlCol="0" anchor="t"/>
          <a:lstStyle/>
          <a:p>
            <a:pPr marL="0" indent="0" algn="ctr">
              <a:lnSpc>
                <a:spcPts val="1950"/>
              </a:lnSpc>
              <a:buNone/>
            </a:pPr>
            <a:r>
              <a:rPr lang="en-US" sz="1950" b="1" dirty="0">
                <a:solidFill>
                  <a:srgbClr val="EBECEF"/>
                </a:solidFill>
                <a:latin typeface="Inter Bold" pitchFamily="34" charset="0"/>
                <a:ea typeface="Inter Bold" pitchFamily="34" charset="-122"/>
                <a:cs typeface="Inter Bold" pitchFamily="34" charset="-120"/>
              </a:rPr>
              <a:t>1</a:t>
            </a:r>
            <a:endParaRPr lang="en-US" sz="1950" dirty="0"/>
          </a:p>
        </p:txBody>
      </p:sp>
      <p:sp>
        <p:nvSpPr>
          <p:cNvPr id="9" name="Text 7"/>
          <p:cNvSpPr/>
          <p:nvPr/>
        </p:nvSpPr>
        <p:spPr>
          <a:xfrm>
            <a:off x="7475101" y="1639491"/>
            <a:ext cx="2083118" cy="260390"/>
          </a:xfrm>
          <a:prstGeom prst="rect">
            <a:avLst/>
          </a:prstGeom>
          <a:noFill/>
          <a:ln/>
        </p:spPr>
        <p:txBody>
          <a:bodyPr wrap="none" lIns="0" tIns="0" rIns="0" bIns="0" rtlCol="0" anchor="t"/>
          <a:lstStyle/>
          <a:p>
            <a:pPr marL="0" indent="0" algn="r">
              <a:lnSpc>
                <a:spcPts val="2050"/>
              </a:lnSpc>
              <a:buNone/>
            </a:pPr>
            <a:r>
              <a:rPr lang="en-US" sz="1600" b="1" dirty="0">
                <a:solidFill>
                  <a:srgbClr val="EBECEF"/>
                </a:solidFill>
                <a:latin typeface="Inter Bold" pitchFamily="34" charset="0"/>
                <a:ea typeface="Inter Bold" pitchFamily="34" charset="-122"/>
                <a:cs typeface="Inter Bold" pitchFamily="34" charset="-120"/>
              </a:rPr>
              <a:t>2023-2025</a:t>
            </a:r>
            <a:endParaRPr lang="en-US" sz="1600" dirty="0"/>
          </a:p>
        </p:txBody>
      </p:sp>
      <p:sp>
        <p:nvSpPr>
          <p:cNvPr id="10" name="Text 8"/>
          <p:cNvSpPr/>
          <p:nvPr/>
        </p:nvSpPr>
        <p:spPr>
          <a:xfrm>
            <a:off x="7287816" y="2066449"/>
            <a:ext cx="2270403" cy="2133600"/>
          </a:xfrm>
          <a:prstGeom prst="rect">
            <a:avLst/>
          </a:prstGeom>
          <a:noFill/>
          <a:ln/>
        </p:spPr>
        <p:txBody>
          <a:bodyPr wrap="square" lIns="0" tIns="0" rIns="0" bIns="0" rtlCol="0" anchor="t"/>
          <a:lstStyle/>
          <a:p>
            <a:pPr marL="0" indent="0" algn="r">
              <a:lnSpc>
                <a:spcPts val="2050"/>
              </a:lnSpc>
              <a:buNone/>
            </a:pPr>
            <a:r>
              <a:rPr lang="en-US" sz="1300" dirty="0">
                <a:solidFill>
                  <a:srgbClr val="EBECEF"/>
                </a:solidFill>
                <a:latin typeface="Inter" pitchFamily="34" charset="0"/>
                <a:ea typeface="Inter" pitchFamily="34" charset="-122"/>
                <a:cs typeface="Inter" pitchFamily="34" charset="-120"/>
              </a:rPr>
              <a:t>Expanded deployment of Level 4 autonomy in geofenced areas, dedicated AV shuttle routes, and controlled environments. Limited commercial robotaxi services in optimal conditions.</a:t>
            </a:r>
            <a:endParaRPr lang="en-US" sz="1300" dirty="0"/>
          </a:p>
        </p:txBody>
      </p:sp>
      <p:sp>
        <p:nvSpPr>
          <p:cNvPr id="11" name="Shape 9"/>
          <p:cNvSpPr/>
          <p:nvPr/>
        </p:nvSpPr>
        <p:spPr>
          <a:xfrm>
            <a:off x="10556022" y="2757964"/>
            <a:ext cx="499943" cy="22860"/>
          </a:xfrm>
          <a:prstGeom prst="roundRect">
            <a:avLst>
              <a:gd name="adj" fmla="val 40000"/>
            </a:avLst>
          </a:prstGeom>
          <a:solidFill>
            <a:srgbClr val="40465E"/>
          </a:solidFill>
          <a:ln/>
        </p:spPr>
        <p:txBody>
          <a:bodyPr/>
          <a:lstStyle/>
          <a:p>
            <a:endParaRPr lang="en-US"/>
          </a:p>
        </p:txBody>
      </p:sp>
      <p:sp>
        <p:nvSpPr>
          <p:cNvPr id="12" name="Shape 10"/>
          <p:cNvSpPr/>
          <p:nvPr/>
        </p:nvSpPr>
        <p:spPr>
          <a:xfrm>
            <a:off x="10203954" y="2581989"/>
            <a:ext cx="374928" cy="374928"/>
          </a:xfrm>
          <a:prstGeom prst="roundRect">
            <a:avLst>
              <a:gd name="adj" fmla="val 2439"/>
            </a:avLst>
          </a:prstGeom>
          <a:solidFill>
            <a:srgbClr val="272D45"/>
          </a:solidFill>
          <a:ln w="7620">
            <a:solidFill>
              <a:srgbClr val="40465E"/>
            </a:solidFill>
            <a:prstDash val="solid"/>
          </a:ln>
        </p:spPr>
        <p:txBody>
          <a:bodyPr/>
          <a:lstStyle/>
          <a:p>
            <a:endParaRPr lang="en-US"/>
          </a:p>
        </p:txBody>
      </p:sp>
      <p:sp>
        <p:nvSpPr>
          <p:cNvPr id="13" name="Text 11"/>
          <p:cNvSpPr/>
          <p:nvPr/>
        </p:nvSpPr>
        <p:spPr>
          <a:xfrm>
            <a:off x="10266402" y="2613184"/>
            <a:ext cx="249912" cy="312420"/>
          </a:xfrm>
          <a:prstGeom prst="rect">
            <a:avLst/>
          </a:prstGeom>
          <a:noFill/>
          <a:ln/>
        </p:spPr>
        <p:txBody>
          <a:bodyPr wrap="none" lIns="0" tIns="0" rIns="0" bIns="0" rtlCol="0" anchor="t"/>
          <a:lstStyle/>
          <a:p>
            <a:pPr marL="0" indent="0" algn="ctr">
              <a:lnSpc>
                <a:spcPts val="1950"/>
              </a:lnSpc>
              <a:buNone/>
            </a:pPr>
            <a:r>
              <a:rPr lang="en-US" sz="1950" b="1" dirty="0">
                <a:solidFill>
                  <a:srgbClr val="EBECEF"/>
                </a:solidFill>
                <a:latin typeface="Inter Bold" pitchFamily="34" charset="0"/>
                <a:ea typeface="Inter Bold" pitchFamily="34" charset="-122"/>
                <a:cs typeface="Inter Bold" pitchFamily="34" charset="-120"/>
              </a:rPr>
              <a:t>2</a:t>
            </a:r>
            <a:endParaRPr lang="en-US" sz="1950" dirty="0"/>
          </a:p>
        </p:txBody>
      </p:sp>
      <p:sp>
        <p:nvSpPr>
          <p:cNvPr id="14" name="Text 12"/>
          <p:cNvSpPr/>
          <p:nvPr/>
        </p:nvSpPr>
        <p:spPr>
          <a:xfrm>
            <a:off x="11224617" y="2639258"/>
            <a:ext cx="2083118" cy="260390"/>
          </a:xfrm>
          <a:prstGeom prst="rect">
            <a:avLst/>
          </a:prstGeom>
          <a:noFill/>
          <a:ln/>
        </p:spPr>
        <p:txBody>
          <a:bodyPr wrap="none" lIns="0" tIns="0" rIns="0" bIns="0" rtlCol="0" anchor="t"/>
          <a:lstStyle/>
          <a:p>
            <a:pPr marL="0" indent="0" algn="l">
              <a:lnSpc>
                <a:spcPts val="2050"/>
              </a:lnSpc>
              <a:buNone/>
            </a:pPr>
            <a:r>
              <a:rPr lang="en-US" sz="1600" b="1" dirty="0">
                <a:solidFill>
                  <a:srgbClr val="EBECEF"/>
                </a:solidFill>
                <a:latin typeface="Inter Bold" pitchFamily="34" charset="0"/>
                <a:ea typeface="Inter Bold" pitchFamily="34" charset="-122"/>
                <a:cs typeface="Inter Bold" pitchFamily="34" charset="-120"/>
              </a:rPr>
              <a:t>2025-2030</a:t>
            </a:r>
            <a:endParaRPr lang="en-US" sz="1600" dirty="0"/>
          </a:p>
        </p:txBody>
      </p:sp>
      <p:sp>
        <p:nvSpPr>
          <p:cNvPr id="15" name="Text 13"/>
          <p:cNvSpPr/>
          <p:nvPr/>
        </p:nvSpPr>
        <p:spPr>
          <a:xfrm>
            <a:off x="11224617" y="3066217"/>
            <a:ext cx="2270403" cy="2400300"/>
          </a:xfrm>
          <a:prstGeom prst="rect">
            <a:avLst/>
          </a:prstGeom>
          <a:noFill/>
          <a:ln/>
        </p:spPr>
        <p:txBody>
          <a:bodyPr wrap="square" lIns="0" tIns="0" rIns="0" bIns="0" rtlCol="0" anchor="t"/>
          <a:lstStyle/>
          <a:p>
            <a:pPr marL="0" indent="0" algn="l">
              <a:lnSpc>
                <a:spcPts val="2050"/>
              </a:lnSpc>
              <a:buNone/>
            </a:pPr>
            <a:r>
              <a:rPr lang="en-US" sz="1300" dirty="0">
                <a:solidFill>
                  <a:srgbClr val="EBECEF"/>
                </a:solidFill>
                <a:latin typeface="Inter" pitchFamily="34" charset="0"/>
                <a:ea typeface="Inter" pitchFamily="34" charset="-122"/>
                <a:cs typeface="Inter" pitchFamily="34" charset="-120"/>
              </a:rPr>
              <a:t>Growing commercial deployment in favorable urban environments. Expansion of operational design domains to include more weather conditions and traffic scenarios. Integration with public transit systems.</a:t>
            </a:r>
            <a:endParaRPr lang="en-US" sz="1300" dirty="0"/>
          </a:p>
        </p:txBody>
      </p:sp>
      <p:sp>
        <p:nvSpPr>
          <p:cNvPr id="16" name="Shape 14"/>
          <p:cNvSpPr/>
          <p:nvPr/>
        </p:nvSpPr>
        <p:spPr>
          <a:xfrm>
            <a:off x="9726870" y="4709279"/>
            <a:ext cx="499943" cy="22860"/>
          </a:xfrm>
          <a:prstGeom prst="roundRect">
            <a:avLst>
              <a:gd name="adj" fmla="val 40000"/>
            </a:avLst>
          </a:prstGeom>
          <a:solidFill>
            <a:srgbClr val="40465E"/>
          </a:solidFill>
          <a:ln/>
        </p:spPr>
        <p:txBody>
          <a:bodyPr/>
          <a:lstStyle/>
          <a:p>
            <a:endParaRPr lang="en-US"/>
          </a:p>
        </p:txBody>
      </p:sp>
      <p:sp>
        <p:nvSpPr>
          <p:cNvPr id="17" name="Shape 15"/>
          <p:cNvSpPr/>
          <p:nvPr/>
        </p:nvSpPr>
        <p:spPr>
          <a:xfrm>
            <a:off x="10203954" y="4533305"/>
            <a:ext cx="374928" cy="374928"/>
          </a:xfrm>
          <a:prstGeom prst="roundRect">
            <a:avLst>
              <a:gd name="adj" fmla="val 2439"/>
            </a:avLst>
          </a:prstGeom>
          <a:solidFill>
            <a:srgbClr val="272D45"/>
          </a:solidFill>
          <a:ln w="7620">
            <a:solidFill>
              <a:srgbClr val="40465E"/>
            </a:solidFill>
            <a:prstDash val="solid"/>
          </a:ln>
        </p:spPr>
        <p:txBody>
          <a:bodyPr/>
          <a:lstStyle/>
          <a:p>
            <a:endParaRPr lang="en-US"/>
          </a:p>
        </p:txBody>
      </p:sp>
      <p:sp>
        <p:nvSpPr>
          <p:cNvPr id="18" name="Text 16"/>
          <p:cNvSpPr/>
          <p:nvPr/>
        </p:nvSpPr>
        <p:spPr>
          <a:xfrm>
            <a:off x="10266402" y="4564499"/>
            <a:ext cx="249912" cy="312420"/>
          </a:xfrm>
          <a:prstGeom prst="rect">
            <a:avLst/>
          </a:prstGeom>
          <a:noFill/>
          <a:ln/>
        </p:spPr>
        <p:txBody>
          <a:bodyPr wrap="none" lIns="0" tIns="0" rIns="0" bIns="0" rtlCol="0" anchor="t"/>
          <a:lstStyle/>
          <a:p>
            <a:pPr marL="0" indent="0" algn="ctr">
              <a:lnSpc>
                <a:spcPts val="1950"/>
              </a:lnSpc>
              <a:buNone/>
            </a:pPr>
            <a:r>
              <a:rPr lang="en-US" sz="1950" b="1" dirty="0">
                <a:solidFill>
                  <a:srgbClr val="EBECEF"/>
                </a:solidFill>
                <a:latin typeface="Inter Bold" pitchFamily="34" charset="0"/>
                <a:ea typeface="Inter Bold" pitchFamily="34" charset="-122"/>
                <a:cs typeface="Inter Bold" pitchFamily="34" charset="-120"/>
              </a:rPr>
              <a:t>3</a:t>
            </a:r>
            <a:endParaRPr lang="en-US" sz="1950" dirty="0"/>
          </a:p>
        </p:txBody>
      </p:sp>
      <p:sp>
        <p:nvSpPr>
          <p:cNvPr id="19" name="Text 17"/>
          <p:cNvSpPr/>
          <p:nvPr/>
        </p:nvSpPr>
        <p:spPr>
          <a:xfrm>
            <a:off x="7475101" y="4590574"/>
            <a:ext cx="2083118" cy="260390"/>
          </a:xfrm>
          <a:prstGeom prst="rect">
            <a:avLst/>
          </a:prstGeom>
          <a:noFill/>
          <a:ln/>
        </p:spPr>
        <p:txBody>
          <a:bodyPr wrap="none" lIns="0" tIns="0" rIns="0" bIns="0" rtlCol="0" anchor="t"/>
          <a:lstStyle/>
          <a:p>
            <a:pPr marL="0" indent="0" algn="r">
              <a:lnSpc>
                <a:spcPts val="2050"/>
              </a:lnSpc>
              <a:buNone/>
            </a:pPr>
            <a:r>
              <a:rPr lang="en-US" sz="1600" b="1" dirty="0">
                <a:solidFill>
                  <a:srgbClr val="EBECEF"/>
                </a:solidFill>
                <a:latin typeface="Inter Bold" pitchFamily="34" charset="0"/>
                <a:ea typeface="Inter Bold" pitchFamily="34" charset="-122"/>
                <a:cs typeface="Inter Bold" pitchFamily="34" charset="-120"/>
              </a:rPr>
              <a:t>2030-2040</a:t>
            </a:r>
            <a:endParaRPr lang="en-US" sz="1600" dirty="0"/>
          </a:p>
        </p:txBody>
      </p:sp>
      <p:sp>
        <p:nvSpPr>
          <p:cNvPr id="20" name="Text 18"/>
          <p:cNvSpPr/>
          <p:nvPr/>
        </p:nvSpPr>
        <p:spPr>
          <a:xfrm>
            <a:off x="7287816" y="5017532"/>
            <a:ext cx="2270403" cy="2400300"/>
          </a:xfrm>
          <a:prstGeom prst="rect">
            <a:avLst/>
          </a:prstGeom>
          <a:noFill/>
          <a:ln/>
        </p:spPr>
        <p:txBody>
          <a:bodyPr wrap="square" lIns="0" tIns="0" rIns="0" bIns="0" rtlCol="0" anchor="t"/>
          <a:lstStyle/>
          <a:p>
            <a:pPr marL="0" indent="0" algn="r">
              <a:lnSpc>
                <a:spcPts val="2050"/>
              </a:lnSpc>
              <a:buNone/>
            </a:pPr>
            <a:r>
              <a:rPr lang="en-US" sz="1300" dirty="0">
                <a:solidFill>
                  <a:srgbClr val="EBECEF"/>
                </a:solidFill>
                <a:latin typeface="Inter" pitchFamily="34" charset="0"/>
                <a:ea typeface="Inter" pitchFamily="34" charset="-122"/>
                <a:cs typeface="Inter" pitchFamily="34" charset="-120"/>
              </a:rPr>
              <a:t>Widespread commercial deployment in major urban areas. Significant penetration in freight, transit, and for-hire passenger services. Persistent geographic and operational limitations remain.</a:t>
            </a:r>
            <a:endParaRPr lang="en-US" sz="1300" dirty="0"/>
          </a:p>
        </p:txBody>
      </p:sp>
      <p:pic>
        <p:nvPicPr>
          <p:cNvPr id="21"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5">
    <p:spTree>
      <p:nvGrpSpPr>
        <p:cNvPr id="1" name=""/>
        <p:cNvGrpSpPr/>
        <p:nvPr/>
      </p:nvGrpSpPr>
      <p:grpSpPr>
        <a:xfrm>
          <a:off x="0" y="0"/>
          <a:ext cx="0" cy="0"/>
          <a:chOff x="0" y="0"/>
          <a:chExt cx="0" cy="0"/>
        </a:xfrm>
      </p:grpSpPr>
      <p:sp>
        <p:nvSpPr>
          <p:cNvPr id="2" name="Text 0"/>
          <p:cNvSpPr/>
          <p:nvPr/>
        </p:nvSpPr>
        <p:spPr>
          <a:xfrm>
            <a:off x="793790" y="844034"/>
            <a:ext cx="867798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Future Trends: Mobility as a Service</a:t>
            </a:r>
            <a:endParaRPr lang="en-US" sz="3900" dirty="0"/>
          </a:p>
        </p:txBody>
      </p:sp>
      <p:pic>
        <p:nvPicPr>
          <p:cNvPr id="3" name="Image 0" descr="preencoded.png"/>
          <p:cNvPicPr>
            <a:picLocks noChangeAspect="1"/>
          </p:cNvPicPr>
          <p:nvPr/>
        </p:nvPicPr>
        <p:blipFill>
          <a:blip r:embed="rId3"/>
          <a:stretch>
            <a:fillRect/>
          </a:stretch>
        </p:blipFill>
        <p:spPr>
          <a:xfrm>
            <a:off x="793790" y="1860947"/>
            <a:ext cx="496133" cy="496133"/>
          </a:xfrm>
          <a:prstGeom prst="rect">
            <a:avLst/>
          </a:prstGeom>
        </p:spPr>
      </p:pic>
      <p:sp>
        <p:nvSpPr>
          <p:cNvPr id="4" name="Text 1"/>
          <p:cNvSpPr/>
          <p:nvPr/>
        </p:nvSpPr>
        <p:spPr>
          <a:xfrm>
            <a:off x="793790" y="260508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Integrated Platforms</a:t>
            </a:r>
            <a:endParaRPr lang="en-US" sz="1950" dirty="0"/>
          </a:p>
        </p:txBody>
      </p:sp>
      <p:sp>
        <p:nvSpPr>
          <p:cNvPr id="5" name="Text 2"/>
          <p:cNvSpPr/>
          <p:nvPr/>
        </p:nvSpPr>
        <p:spPr>
          <a:xfrm>
            <a:off x="793790" y="3034308"/>
            <a:ext cx="4065865" cy="254031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Single-interface systems combining planning, booking, and payment across multiple mobility services. Leading platforms now integrate 8-12 modes including public transit, rideshare, micromobility, carshare, parking, and intercity options, with unified account management and seamless transfers.</a:t>
            </a:r>
            <a:endParaRPr lang="en-US" sz="1550" dirty="0"/>
          </a:p>
        </p:txBody>
      </p:sp>
      <p:pic>
        <p:nvPicPr>
          <p:cNvPr id="6" name="Image 1" descr="preencoded.png"/>
          <p:cNvPicPr>
            <a:picLocks noChangeAspect="1"/>
          </p:cNvPicPr>
          <p:nvPr/>
        </p:nvPicPr>
        <p:blipFill>
          <a:blip r:embed="rId4"/>
          <a:stretch>
            <a:fillRect/>
          </a:stretch>
        </p:blipFill>
        <p:spPr>
          <a:xfrm>
            <a:off x="5107662" y="1860947"/>
            <a:ext cx="496133" cy="496133"/>
          </a:xfrm>
          <a:prstGeom prst="rect">
            <a:avLst/>
          </a:prstGeom>
        </p:spPr>
      </p:pic>
      <p:sp>
        <p:nvSpPr>
          <p:cNvPr id="7" name="Text 3"/>
          <p:cNvSpPr/>
          <p:nvPr/>
        </p:nvSpPr>
        <p:spPr>
          <a:xfrm>
            <a:off x="5107662" y="2605088"/>
            <a:ext cx="2500193"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Subscription Models</a:t>
            </a:r>
            <a:endParaRPr lang="en-US" sz="1950" dirty="0"/>
          </a:p>
        </p:txBody>
      </p:sp>
      <p:sp>
        <p:nvSpPr>
          <p:cNvPr id="8" name="Text 4"/>
          <p:cNvSpPr/>
          <p:nvPr/>
        </p:nvSpPr>
        <p:spPr>
          <a:xfrm>
            <a:off x="5107662" y="3034308"/>
            <a:ext cx="4065865" cy="254031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All-inclusive mobility packages offering unlimited or tiered access to multiple services for a fixed monthly fee. Early pilots demonstrate 20-30% increased transit usage among subscribers and 15-25% reduction in private vehicle trips, though financial sustainability remains challenging.</a:t>
            </a:r>
            <a:endParaRPr lang="en-US" sz="1550" dirty="0"/>
          </a:p>
        </p:txBody>
      </p:sp>
      <p:pic>
        <p:nvPicPr>
          <p:cNvPr id="9" name="Image 2" descr="preencoded.png"/>
          <p:cNvPicPr>
            <a:picLocks noChangeAspect="1"/>
          </p:cNvPicPr>
          <p:nvPr/>
        </p:nvPicPr>
        <p:blipFill>
          <a:blip r:embed="rId5"/>
          <a:stretch>
            <a:fillRect/>
          </a:stretch>
        </p:blipFill>
        <p:spPr>
          <a:xfrm>
            <a:off x="9421535" y="1860947"/>
            <a:ext cx="496133" cy="496133"/>
          </a:xfrm>
          <a:prstGeom prst="rect">
            <a:avLst/>
          </a:prstGeom>
        </p:spPr>
      </p:pic>
      <p:sp>
        <p:nvSpPr>
          <p:cNvPr id="10" name="Text 5"/>
          <p:cNvSpPr/>
          <p:nvPr/>
        </p:nvSpPr>
        <p:spPr>
          <a:xfrm>
            <a:off x="9421535" y="2605088"/>
            <a:ext cx="2674620" cy="310158"/>
          </a:xfrm>
          <a:prstGeom prst="rect">
            <a:avLst/>
          </a:prstGeom>
          <a:noFill/>
          <a:ln/>
        </p:spPr>
        <p:txBody>
          <a:bodyPr wrap="none" lIns="0" tIns="0" rIns="0" bIns="0" rtlCol="0" anchor="t"/>
          <a:lstStyle/>
          <a:p>
            <a:pPr marL="0" indent="0" algn="l">
              <a:lnSpc>
                <a:spcPts val="2400"/>
              </a:lnSpc>
              <a:buNone/>
            </a:pPr>
            <a:r>
              <a:rPr lang="en-US" sz="1950" b="1" dirty="0">
                <a:solidFill>
                  <a:srgbClr val="EBECEF"/>
                </a:solidFill>
                <a:latin typeface="Inter Bold" pitchFamily="34" charset="0"/>
                <a:ea typeface="Inter Bold" pitchFamily="34" charset="-122"/>
                <a:cs typeface="Inter Bold" pitchFamily="34" charset="-120"/>
              </a:rPr>
              <a:t>Dynamic Optimization</a:t>
            </a:r>
            <a:endParaRPr lang="en-US" sz="1950" dirty="0"/>
          </a:p>
        </p:txBody>
      </p:sp>
      <p:sp>
        <p:nvSpPr>
          <p:cNvPr id="11" name="Text 6"/>
          <p:cNvSpPr/>
          <p:nvPr/>
        </p:nvSpPr>
        <p:spPr>
          <a:xfrm>
            <a:off x="9421535" y="3034308"/>
            <a:ext cx="4065865" cy="222277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AI-powered systems that continuously optimize mobility recommendations based on real-time conditions, user preferences, and system-wide efficiency. Advanced platforms incorporate weather, events, and even individual health data to personalize recommendations.</a:t>
            </a:r>
            <a:endParaRPr lang="en-US" sz="1550" dirty="0"/>
          </a:p>
        </p:txBody>
      </p:sp>
      <p:sp>
        <p:nvSpPr>
          <p:cNvPr id="12" name="Text 7"/>
          <p:cNvSpPr/>
          <p:nvPr/>
        </p:nvSpPr>
        <p:spPr>
          <a:xfrm>
            <a:off x="793790" y="5797868"/>
            <a:ext cx="12693729"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Mobility as a Service (MaaS) continues evolving from concept to operational reality, though with significant regional variation in implementation models. Public-sector led approaches (common in Europe) prioritize transit integration and equity goals, while private-sector platforms (more common in North America) focus on commercial services and user experience. The most successful systems combine strong public governance frameworks with innovative private service delivery. Regulatory structures and data sharing protocols remain critical barriers to full implementation in many cities.</a:t>
            </a:r>
            <a:endParaRPr lang="en-US" sz="1550" dirty="0"/>
          </a:p>
        </p:txBody>
      </p:sp>
      <p:pic>
        <p:nvPicPr>
          <p:cNvPr id="13" name="Image 3" descr="preencoded.png"/>
          <p:cNvPicPr>
            <a:picLocks noChangeAspect="1"/>
          </p:cNvPicPr>
          <p:nvPr/>
        </p:nvPicPr>
        <p:blipFill>
          <a:blip r:embed="rId6"/>
          <a:stretch>
            <a:fillRect/>
          </a:stretch>
        </p:blipFill>
        <p:spPr>
          <a:xfrm>
            <a:off x="13716000" y="228600"/>
            <a:ext cx="685800" cy="67865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6">
    <p:spTree>
      <p:nvGrpSpPr>
        <p:cNvPr id="1" name=""/>
        <p:cNvGrpSpPr/>
        <p:nvPr/>
      </p:nvGrpSpPr>
      <p:grpSpPr>
        <a:xfrm>
          <a:off x="0" y="0"/>
          <a:ext cx="0" cy="0"/>
          <a:chOff x="0" y="0"/>
          <a:chExt cx="0" cy="0"/>
        </a:xfrm>
      </p:grpSpPr>
      <p:sp>
        <p:nvSpPr>
          <p:cNvPr id="2" name="Text 0"/>
          <p:cNvSpPr/>
          <p:nvPr/>
        </p:nvSpPr>
        <p:spPr>
          <a:xfrm>
            <a:off x="793790" y="1323975"/>
            <a:ext cx="9379625"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Future Trends: Micromobility Evolution</a:t>
            </a:r>
            <a:endParaRPr lang="en-US" sz="3900" dirty="0"/>
          </a:p>
        </p:txBody>
      </p:sp>
      <p:pic>
        <p:nvPicPr>
          <p:cNvPr id="3" name="Image 0" descr="preencoded.png"/>
          <p:cNvPicPr>
            <a:picLocks noChangeAspect="1"/>
          </p:cNvPicPr>
          <p:nvPr/>
        </p:nvPicPr>
        <p:blipFill>
          <a:blip r:embed="rId3"/>
          <a:stretch>
            <a:fillRect/>
          </a:stretch>
        </p:blipFill>
        <p:spPr>
          <a:xfrm>
            <a:off x="793790" y="2464951"/>
            <a:ext cx="6104811" cy="3418642"/>
          </a:xfrm>
          <a:prstGeom prst="rect">
            <a:avLst/>
          </a:prstGeom>
        </p:spPr>
      </p:pic>
      <p:sp>
        <p:nvSpPr>
          <p:cNvPr id="4" name="Text 1"/>
          <p:cNvSpPr/>
          <p:nvPr/>
        </p:nvSpPr>
        <p:spPr>
          <a:xfrm>
            <a:off x="7390328" y="2420303"/>
            <a:ext cx="6104811" cy="158769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Micromobility continues rapid growth following post-pandemic recovery, with global trip volumes increasing 34% year-over-year. The sector is evolving from early disruptive models toward more integrated approaches with stronger public oversight and infrastructure coordination.</a:t>
            </a:r>
            <a:endParaRPr lang="en-US" sz="1550" dirty="0"/>
          </a:p>
        </p:txBody>
      </p:sp>
      <p:sp>
        <p:nvSpPr>
          <p:cNvPr id="5" name="Text 2"/>
          <p:cNvSpPr/>
          <p:nvPr/>
        </p:nvSpPr>
        <p:spPr>
          <a:xfrm>
            <a:off x="7390328" y="4186595"/>
            <a:ext cx="6104811" cy="254031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Vehicle design diversity is expanding beyond basic scooters and bikes to include cargo-oriented options, weather-protected designs, accessibility-focused vehicles, and specialized forms for different trip types. This diversification helps address a broader range of urban trips and user needs. Cities increasingly manage micromobility through structured programs with designated parking areas, data sharing requirements, and equity provisions to ensure balanced service distribution.</a:t>
            </a:r>
            <a:endParaRPr lang="en-US" sz="1550" dirty="0"/>
          </a:p>
        </p:txBody>
      </p:sp>
      <p:pic>
        <p:nvPicPr>
          <p:cNvPr id="6"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7">
    <p:spTree>
      <p:nvGrpSpPr>
        <p:cNvPr id="1" name=""/>
        <p:cNvGrpSpPr/>
        <p:nvPr/>
      </p:nvGrpSpPr>
      <p:grpSpPr>
        <a:xfrm>
          <a:off x="0" y="0"/>
          <a:ext cx="0" cy="0"/>
          <a:chOff x="0" y="0"/>
          <a:chExt cx="0" cy="0"/>
        </a:xfrm>
      </p:grpSpPr>
      <p:sp>
        <p:nvSpPr>
          <p:cNvPr id="2" name="Text 0"/>
          <p:cNvSpPr/>
          <p:nvPr/>
        </p:nvSpPr>
        <p:spPr>
          <a:xfrm>
            <a:off x="749379" y="666274"/>
            <a:ext cx="8270081" cy="585430"/>
          </a:xfrm>
          <a:prstGeom prst="rect">
            <a:avLst/>
          </a:prstGeom>
          <a:noFill/>
          <a:ln/>
        </p:spPr>
        <p:txBody>
          <a:bodyPr wrap="none" lIns="0" tIns="0" rIns="0" bIns="0" rtlCol="0" anchor="t"/>
          <a:lstStyle/>
          <a:p>
            <a:pPr marL="0" indent="0" algn="l">
              <a:lnSpc>
                <a:spcPts val="4600"/>
              </a:lnSpc>
              <a:buNone/>
            </a:pPr>
            <a:r>
              <a:rPr lang="en-US" sz="3650" b="1" dirty="0">
                <a:solidFill>
                  <a:srgbClr val="FFFFFF"/>
                </a:solidFill>
                <a:latin typeface="Inter Bold" pitchFamily="34" charset="0"/>
                <a:ea typeface="Inter Bold" pitchFamily="34" charset="-122"/>
                <a:cs typeface="Inter Bold" pitchFamily="34" charset="-120"/>
              </a:rPr>
              <a:t>Infrastructure Adaptation Strategies</a:t>
            </a:r>
            <a:endParaRPr lang="en-US" sz="3650" dirty="0"/>
          </a:p>
        </p:txBody>
      </p:sp>
      <p:sp>
        <p:nvSpPr>
          <p:cNvPr id="3" name="Shape 1"/>
          <p:cNvSpPr/>
          <p:nvPr/>
        </p:nvSpPr>
        <p:spPr>
          <a:xfrm>
            <a:off x="749379" y="2188488"/>
            <a:ext cx="4152305" cy="187285"/>
          </a:xfrm>
          <a:prstGeom prst="roundRect">
            <a:avLst>
              <a:gd name="adj" fmla="val 4882"/>
            </a:avLst>
          </a:prstGeom>
          <a:solidFill>
            <a:srgbClr val="272D45"/>
          </a:solidFill>
          <a:ln w="7620">
            <a:solidFill>
              <a:srgbClr val="40465E"/>
            </a:solidFill>
            <a:prstDash val="solid"/>
          </a:ln>
        </p:spPr>
        <p:txBody>
          <a:bodyPr/>
          <a:lstStyle/>
          <a:p>
            <a:endParaRPr lang="en-US"/>
          </a:p>
        </p:txBody>
      </p:sp>
      <p:sp>
        <p:nvSpPr>
          <p:cNvPr id="4" name="Text 2"/>
          <p:cNvSpPr/>
          <p:nvPr/>
        </p:nvSpPr>
        <p:spPr>
          <a:xfrm>
            <a:off x="936665" y="2563058"/>
            <a:ext cx="2342078" cy="292656"/>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Tactical Urbanism</a:t>
            </a:r>
            <a:endParaRPr lang="en-US" sz="1800" dirty="0"/>
          </a:p>
        </p:txBody>
      </p:sp>
      <p:sp>
        <p:nvSpPr>
          <p:cNvPr id="5" name="Text 3"/>
          <p:cNvSpPr/>
          <p:nvPr/>
        </p:nvSpPr>
        <p:spPr>
          <a:xfrm>
            <a:off x="936665" y="2968109"/>
            <a:ext cx="3777734" cy="2698194"/>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Rapid, low-cost interventions using temporary materials to test new street configurations. These approaches reduce implementation timelines from years to weeks and allow real-world evaluation before permanent investment. Cities report 60-70% cost savings and significantly higher public engagement compared to traditional processes.</a:t>
            </a:r>
            <a:endParaRPr lang="en-US" sz="1450" dirty="0"/>
          </a:p>
        </p:txBody>
      </p:sp>
      <p:sp>
        <p:nvSpPr>
          <p:cNvPr id="6" name="Shape 4"/>
          <p:cNvSpPr/>
          <p:nvPr/>
        </p:nvSpPr>
        <p:spPr>
          <a:xfrm>
            <a:off x="5042178" y="1907381"/>
            <a:ext cx="4152424" cy="187285"/>
          </a:xfrm>
          <a:prstGeom prst="roundRect">
            <a:avLst>
              <a:gd name="adj" fmla="val 4882"/>
            </a:avLst>
          </a:prstGeom>
          <a:solidFill>
            <a:srgbClr val="272D45"/>
          </a:solidFill>
          <a:ln w="7620">
            <a:solidFill>
              <a:srgbClr val="40465E"/>
            </a:solidFill>
            <a:prstDash val="solid"/>
          </a:ln>
        </p:spPr>
        <p:txBody>
          <a:bodyPr/>
          <a:lstStyle/>
          <a:p>
            <a:endParaRPr lang="en-US"/>
          </a:p>
        </p:txBody>
      </p:sp>
      <p:sp>
        <p:nvSpPr>
          <p:cNvPr id="7" name="Text 5"/>
          <p:cNvSpPr/>
          <p:nvPr/>
        </p:nvSpPr>
        <p:spPr>
          <a:xfrm>
            <a:off x="5229463" y="2281952"/>
            <a:ext cx="2529364" cy="292656"/>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Flexible Infrastructure</a:t>
            </a:r>
            <a:endParaRPr lang="en-US" sz="1800" dirty="0"/>
          </a:p>
        </p:txBody>
      </p:sp>
      <p:sp>
        <p:nvSpPr>
          <p:cNvPr id="8" name="Text 6"/>
          <p:cNvSpPr/>
          <p:nvPr/>
        </p:nvSpPr>
        <p:spPr>
          <a:xfrm>
            <a:off x="5229463" y="2687003"/>
            <a:ext cx="3777853" cy="2698194"/>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Designing adaptable systems that can evolve with changing technologies and needs. Examples include convertible lanes with movable barriers, modular street furniture, and reprogrammable curb space management. These approaches extend infrastructure lifespan and improve return on investment in rapidly changing contexts.</a:t>
            </a:r>
            <a:endParaRPr lang="en-US" sz="1450" dirty="0"/>
          </a:p>
        </p:txBody>
      </p:sp>
      <p:sp>
        <p:nvSpPr>
          <p:cNvPr id="9" name="Shape 7"/>
          <p:cNvSpPr/>
          <p:nvPr/>
        </p:nvSpPr>
        <p:spPr>
          <a:xfrm>
            <a:off x="9335095" y="1626394"/>
            <a:ext cx="4152424" cy="187285"/>
          </a:xfrm>
          <a:prstGeom prst="roundRect">
            <a:avLst>
              <a:gd name="adj" fmla="val 4882"/>
            </a:avLst>
          </a:prstGeom>
          <a:solidFill>
            <a:srgbClr val="272D45"/>
          </a:solidFill>
          <a:ln w="7620">
            <a:solidFill>
              <a:srgbClr val="40465E"/>
            </a:solidFill>
            <a:prstDash val="solid"/>
          </a:ln>
        </p:spPr>
        <p:txBody>
          <a:bodyPr/>
          <a:lstStyle/>
          <a:p>
            <a:endParaRPr lang="en-US"/>
          </a:p>
        </p:txBody>
      </p:sp>
      <p:sp>
        <p:nvSpPr>
          <p:cNvPr id="10" name="Text 8"/>
          <p:cNvSpPr/>
          <p:nvPr/>
        </p:nvSpPr>
        <p:spPr>
          <a:xfrm>
            <a:off x="9522381" y="2000964"/>
            <a:ext cx="2342078" cy="292656"/>
          </a:xfrm>
          <a:prstGeom prst="rect">
            <a:avLst/>
          </a:prstGeom>
          <a:noFill/>
          <a:ln/>
        </p:spPr>
        <p:txBody>
          <a:bodyPr wrap="none" lIns="0" tIns="0" rIns="0" bIns="0" rtlCol="0" anchor="t"/>
          <a:lstStyle/>
          <a:p>
            <a:pPr marL="0" indent="0" algn="l">
              <a:lnSpc>
                <a:spcPts val="2300"/>
              </a:lnSpc>
              <a:buNone/>
            </a:pPr>
            <a:r>
              <a:rPr lang="en-US" sz="1800" b="1" dirty="0">
                <a:solidFill>
                  <a:srgbClr val="EBECEF"/>
                </a:solidFill>
                <a:latin typeface="Inter Bold" pitchFamily="34" charset="0"/>
                <a:ea typeface="Inter Bold" pitchFamily="34" charset="-122"/>
                <a:cs typeface="Inter Bold" pitchFamily="34" charset="-120"/>
              </a:rPr>
              <a:t>Digital Integration</a:t>
            </a:r>
            <a:endParaRPr lang="en-US" sz="1800" dirty="0"/>
          </a:p>
        </p:txBody>
      </p:sp>
      <p:sp>
        <p:nvSpPr>
          <p:cNvPr id="11" name="Text 9"/>
          <p:cNvSpPr/>
          <p:nvPr/>
        </p:nvSpPr>
        <p:spPr>
          <a:xfrm>
            <a:off x="9522381" y="2406015"/>
            <a:ext cx="3777853" cy="2398395"/>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Embedding connected technology into physical infrastructure to enhance functionality and adaptability. Smart intersections with integrated sensor systems can adjust operations based on real-time conditions and accommodate emerging vehicle technologies without physical reconstruction.</a:t>
            </a:r>
            <a:endParaRPr lang="en-US" sz="1450" dirty="0"/>
          </a:p>
        </p:txBody>
      </p:sp>
      <p:sp>
        <p:nvSpPr>
          <p:cNvPr id="12" name="Text 10"/>
          <p:cNvSpPr/>
          <p:nvPr/>
        </p:nvSpPr>
        <p:spPr>
          <a:xfrm>
            <a:off x="749379" y="6064329"/>
            <a:ext cx="12738140" cy="1498997"/>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Urban infrastructure adaptation strategies aim to reconcile long-lived physical assets with rapidly evolving mobility technologies and behaviors. Leading cities are moving away from rigid, single-purpose infrastructure toward more flexible approaches that can be continuously refined. This shift represents a fundamental change in planning philosophy from deterministic forecasting to adaptive management. The most successful programs combine strong community engagement with technical innovation to ensure adaptations serve local needs while accommodating emerging technologies.</a:t>
            </a:r>
            <a:endParaRPr lang="en-US" sz="1450" dirty="0"/>
          </a:p>
        </p:txBody>
      </p:sp>
      <p:pic>
        <p:nvPicPr>
          <p:cNvPr id="13"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8">
    <p:spTree>
      <p:nvGrpSpPr>
        <p:cNvPr id="1" name=""/>
        <p:cNvGrpSpPr/>
        <p:nvPr/>
      </p:nvGrpSpPr>
      <p:grpSpPr>
        <a:xfrm>
          <a:off x="0" y="0"/>
          <a:ext cx="0" cy="0"/>
          <a:chOff x="0" y="0"/>
          <a:chExt cx="0" cy="0"/>
        </a:xfrm>
      </p:grpSpPr>
      <p:sp>
        <p:nvSpPr>
          <p:cNvPr id="2" name="Text 0"/>
          <p:cNvSpPr/>
          <p:nvPr/>
        </p:nvSpPr>
        <p:spPr>
          <a:xfrm>
            <a:off x="588645" y="404693"/>
            <a:ext cx="7877056" cy="459819"/>
          </a:xfrm>
          <a:prstGeom prst="rect">
            <a:avLst/>
          </a:prstGeom>
          <a:noFill/>
          <a:ln/>
        </p:spPr>
        <p:txBody>
          <a:bodyPr wrap="none" lIns="0" tIns="0" rIns="0" bIns="0" rtlCol="0" anchor="t"/>
          <a:lstStyle/>
          <a:p>
            <a:pPr marL="0" indent="0" algn="l">
              <a:lnSpc>
                <a:spcPts val="3600"/>
              </a:lnSpc>
              <a:buNone/>
            </a:pPr>
            <a:r>
              <a:rPr lang="en-US" sz="2850" b="1" dirty="0">
                <a:solidFill>
                  <a:srgbClr val="FFFFFF"/>
                </a:solidFill>
                <a:latin typeface="Inter Bold" pitchFamily="34" charset="0"/>
                <a:ea typeface="Inter Bold" pitchFamily="34" charset="-122"/>
                <a:cs typeface="Inter Bold" pitchFamily="34" charset="-120"/>
              </a:rPr>
              <a:t>Policy Recommendations for Urban Mobility</a:t>
            </a:r>
            <a:endParaRPr lang="en-US" sz="2850" dirty="0"/>
          </a:p>
        </p:txBody>
      </p:sp>
      <p:pic>
        <p:nvPicPr>
          <p:cNvPr id="3" name="Image 0" descr="preencoded.png"/>
          <p:cNvPicPr>
            <a:picLocks noChangeAspect="1"/>
          </p:cNvPicPr>
          <p:nvPr/>
        </p:nvPicPr>
        <p:blipFill>
          <a:blip r:embed="rId3"/>
          <a:stretch>
            <a:fillRect/>
          </a:stretch>
        </p:blipFill>
        <p:spPr>
          <a:xfrm>
            <a:off x="3174802" y="1158835"/>
            <a:ext cx="1276945" cy="1083231"/>
          </a:xfrm>
          <a:prstGeom prst="rect">
            <a:avLst/>
          </a:prstGeom>
        </p:spPr>
      </p:pic>
      <p:sp>
        <p:nvSpPr>
          <p:cNvPr id="4" name="Text 1"/>
          <p:cNvSpPr/>
          <p:nvPr/>
        </p:nvSpPr>
        <p:spPr>
          <a:xfrm>
            <a:off x="3709749" y="1711523"/>
            <a:ext cx="206931" cy="258604"/>
          </a:xfrm>
          <a:prstGeom prst="rect">
            <a:avLst/>
          </a:prstGeom>
          <a:noFill/>
          <a:ln/>
        </p:spPr>
        <p:txBody>
          <a:bodyPr wrap="none" lIns="0" tIns="0" rIns="0" bIns="0" rtlCol="0" anchor="t"/>
          <a:lstStyle/>
          <a:p>
            <a:pPr marL="0" indent="0" algn="ctr">
              <a:lnSpc>
                <a:spcPts val="2600"/>
              </a:lnSpc>
              <a:buNone/>
            </a:pPr>
            <a:r>
              <a:rPr lang="en-US" sz="1600" b="1" dirty="0">
                <a:solidFill>
                  <a:srgbClr val="EBECEF"/>
                </a:solidFill>
                <a:latin typeface="Inter Bold" pitchFamily="34" charset="0"/>
                <a:ea typeface="Inter Bold" pitchFamily="34" charset="-122"/>
                <a:cs typeface="Inter Bold" pitchFamily="34" charset="-120"/>
              </a:rPr>
              <a:t>1</a:t>
            </a:r>
            <a:endParaRPr lang="en-US" sz="1600" dirty="0"/>
          </a:p>
        </p:txBody>
      </p:sp>
      <p:sp>
        <p:nvSpPr>
          <p:cNvPr id="5" name="Text 2"/>
          <p:cNvSpPr/>
          <p:nvPr/>
        </p:nvSpPr>
        <p:spPr>
          <a:xfrm>
            <a:off x="4598908" y="1423630"/>
            <a:ext cx="1839635" cy="229910"/>
          </a:xfrm>
          <a:prstGeom prst="rect">
            <a:avLst/>
          </a:prstGeom>
          <a:noFill/>
          <a:ln/>
        </p:spPr>
        <p:txBody>
          <a:bodyPr wrap="none" lIns="0" tIns="0" rIns="0" bIns="0" rtlCol="0" anchor="t"/>
          <a:lstStyle/>
          <a:p>
            <a:pPr marL="0" indent="0" algn="l">
              <a:lnSpc>
                <a:spcPts val="1800"/>
              </a:lnSpc>
              <a:buNone/>
            </a:pPr>
            <a:r>
              <a:rPr lang="en-US" sz="1400" b="1" dirty="0">
                <a:solidFill>
                  <a:srgbClr val="EBECEF"/>
                </a:solidFill>
                <a:latin typeface="Inter Bold" pitchFamily="34" charset="0"/>
                <a:ea typeface="Inter Bold" pitchFamily="34" charset="-122"/>
                <a:cs typeface="Inter Bold" pitchFamily="34" charset="-120"/>
              </a:rPr>
              <a:t>Integration</a:t>
            </a:r>
            <a:endParaRPr lang="en-US" sz="1400" dirty="0"/>
          </a:p>
        </p:txBody>
      </p:sp>
      <p:sp>
        <p:nvSpPr>
          <p:cNvPr id="6" name="Text 3"/>
          <p:cNvSpPr/>
          <p:nvPr/>
        </p:nvSpPr>
        <p:spPr>
          <a:xfrm>
            <a:off x="4598908" y="1741765"/>
            <a:ext cx="6581894" cy="235387"/>
          </a:xfrm>
          <a:prstGeom prst="rect">
            <a:avLst/>
          </a:prstGeom>
          <a:noFill/>
          <a:ln/>
        </p:spPr>
        <p:txBody>
          <a:bodyPr wrap="non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Coordinate mobility, land use, and technology policies through unified governance frameworks</a:t>
            </a:r>
            <a:endParaRPr lang="en-US" sz="1150" dirty="0"/>
          </a:p>
        </p:txBody>
      </p:sp>
      <p:sp>
        <p:nvSpPr>
          <p:cNvPr id="7" name="Shape 4"/>
          <p:cNvSpPr/>
          <p:nvPr/>
        </p:nvSpPr>
        <p:spPr>
          <a:xfrm>
            <a:off x="4488537" y="2256592"/>
            <a:ext cx="8962192" cy="7620"/>
          </a:xfrm>
          <a:prstGeom prst="roundRect">
            <a:avLst>
              <a:gd name="adj" fmla="val 120000"/>
            </a:avLst>
          </a:prstGeom>
          <a:solidFill>
            <a:srgbClr val="40465E"/>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536269" y="2278856"/>
            <a:ext cx="2553891" cy="1083231"/>
          </a:xfrm>
          <a:prstGeom prst="rect">
            <a:avLst/>
          </a:prstGeom>
        </p:spPr>
      </p:pic>
      <p:sp>
        <p:nvSpPr>
          <p:cNvPr id="9" name="Text 5"/>
          <p:cNvSpPr/>
          <p:nvPr/>
        </p:nvSpPr>
        <p:spPr>
          <a:xfrm>
            <a:off x="3709630" y="2691170"/>
            <a:ext cx="206931" cy="258604"/>
          </a:xfrm>
          <a:prstGeom prst="rect">
            <a:avLst/>
          </a:prstGeom>
          <a:noFill/>
          <a:ln/>
        </p:spPr>
        <p:txBody>
          <a:bodyPr wrap="none" lIns="0" tIns="0" rIns="0" bIns="0" rtlCol="0" anchor="t"/>
          <a:lstStyle/>
          <a:p>
            <a:pPr marL="0" indent="0" algn="ctr">
              <a:lnSpc>
                <a:spcPts val="2600"/>
              </a:lnSpc>
              <a:buNone/>
            </a:pPr>
            <a:r>
              <a:rPr lang="en-US" sz="1600" b="1" dirty="0">
                <a:solidFill>
                  <a:srgbClr val="EBECEF"/>
                </a:solidFill>
                <a:latin typeface="Inter Bold" pitchFamily="34" charset="0"/>
                <a:ea typeface="Inter Bold" pitchFamily="34" charset="-122"/>
                <a:cs typeface="Inter Bold" pitchFamily="34" charset="-120"/>
              </a:rPr>
              <a:t>2</a:t>
            </a:r>
            <a:endParaRPr lang="en-US" sz="1600" dirty="0"/>
          </a:p>
        </p:txBody>
      </p:sp>
      <p:sp>
        <p:nvSpPr>
          <p:cNvPr id="10" name="Text 6"/>
          <p:cNvSpPr/>
          <p:nvPr/>
        </p:nvSpPr>
        <p:spPr>
          <a:xfrm>
            <a:off x="5237321" y="2543651"/>
            <a:ext cx="2291001" cy="229910"/>
          </a:xfrm>
          <a:prstGeom prst="rect">
            <a:avLst/>
          </a:prstGeom>
          <a:noFill/>
          <a:ln/>
        </p:spPr>
        <p:txBody>
          <a:bodyPr wrap="none" lIns="0" tIns="0" rIns="0" bIns="0" rtlCol="0" anchor="t"/>
          <a:lstStyle/>
          <a:p>
            <a:pPr marL="0" indent="0" algn="l">
              <a:lnSpc>
                <a:spcPts val="1800"/>
              </a:lnSpc>
              <a:buNone/>
            </a:pPr>
            <a:r>
              <a:rPr lang="en-US" sz="1400" b="1" dirty="0">
                <a:solidFill>
                  <a:srgbClr val="EBECEF"/>
                </a:solidFill>
                <a:latin typeface="Inter Bold" pitchFamily="34" charset="0"/>
                <a:ea typeface="Inter Bold" pitchFamily="34" charset="-122"/>
                <a:cs typeface="Inter Bold" pitchFamily="34" charset="-120"/>
              </a:rPr>
              <a:t>Outcome-Based Planning</a:t>
            </a:r>
            <a:endParaRPr lang="en-US" sz="1400" dirty="0"/>
          </a:p>
        </p:txBody>
      </p:sp>
      <p:sp>
        <p:nvSpPr>
          <p:cNvPr id="11" name="Text 7"/>
          <p:cNvSpPr/>
          <p:nvPr/>
        </p:nvSpPr>
        <p:spPr>
          <a:xfrm>
            <a:off x="5237321" y="2861786"/>
            <a:ext cx="5919073" cy="235387"/>
          </a:xfrm>
          <a:prstGeom prst="rect">
            <a:avLst/>
          </a:prstGeom>
          <a:noFill/>
          <a:ln/>
        </p:spPr>
        <p:txBody>
          <a:bodyPr wrap="non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Establish clear performance metrics tied to sustainability, equity, and economic goals</a:t>
            </a:r>
            <a:endParaRPr lang="en-US" sz="1150" dirty="0"/>
          </a:p>
        </p:txBody>
      </p:sp>
      <p:sp>
        <p:nvSpPr>
          <p:cNvPr id="12" name="Shape 8"/>
          <p:cNvSpPr/>
          <p:nvPr/>
        </p:nvSpPr>
        <p:spPr>
          <a:xfrm>
            <a:off x="5126950" y="3376613"/>
            <a:ext cx="8323778" cy="7620"/>
          </a:xfrm>
          <a:prstGeom prst="roundRect">
            <a:avLst>
              <a:gd name="adj" fmla="val 120000"/>
            </a:avLst>
          </a:prstGeom>
          <a:solidFill>
            <a:srgbClr val="40465E"/>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897856" y="3398877"/>
            <a:ext cx="3830955" cy="1083231"/>
          </a:xfrm>
          <a:prstGeom prst="rect">
            <a:avLst/>
          </a:prstGeom>
        </p:spPr>
      </p:pic>
      <p:sp>
        <p:nvSpPr>
          <p:cNvPr id="14" name="Text 9"/>
          <p:cNvSpPr/>
          <p:nvPr/>
        </p:nvSpPr>
        <p:spPr>
          <a:xfrm>
            <a:off x="3709749" y="3811191"/>
            <a:ext cx="206931" cy="258604"/>
          </a:xfrm>
          <a:prstGeom prst="rect">
            <a:avLst/>
          </a:prstGeom>
          <a:noFill/>
          <a:ln/>
        </p:spPr>
        <p:txBody>
          <a:bodyPr wrap="none" lIns="0" tIns="0" rIns="0" bIns="0" rtlCol="0" anchor="t"/>
          <a:lstStyle/>
          <a:p>
            <a:pPr marL="0" indent="0" algn="ctr">
              <a:lnSpc>
                <a:spcPts val="2600"/>
              </a:lnSpc>
              <a:buNone/>
            </a:pPr>
            <a:r>
              <a:rPr lang="en-US" sz="1600" b="1" dirty="0">
                <a:solidFill>
                  <a:srgbClr val="EBECEF"/>
                </a:solidFill>
                <a:latin typeface="Inter Bold" pitchFamily="34" charset="0"/>
                <a:ea typeface="Inter Bold" pitchFamily="34" charset="-122"/>
                <a:cs typeface="Inter Bold" pitchFamily="34" charset="-120"/>
              </a:rPr>
              <a:t>3</a:t>
            </a:r>
            <a:endParaRPr lang="en-US" sz="1600" dirty="0"/>
          </a:p>
        </p:txBody>
      </p:sp>
      <p:sp>
        <p:nvSpPr>
          <p:cNvPr id="15" name="Text 10"/>
          <p:cNvSpPr/>
          <p:nvPr/>
        </p:nvSpPr>
        <p:spPr>
          <a:xfrm>
            <a:off x="5875973" y="3663672"/>
            <a:ext cx="2212896" cy="229910"/>
          </a:xfrm>
          <a:prstGeom prst="rect">
            <a:avLst/>
          </a:prstGeom>
          <a:noFill/>
          <a:ln/>
        </p:spPr>
        <p:txBody>
          <a:bodyPr wrap="none" lIns="0" tIns="0" rIns="0" bIns="0" rtlCol="0" anchor="t"/>
          <a:lstStyle/>
          <a:p>
            <a:pPr marL="0" indent="0" algn="l">
              <a:lnSpc>
                <a:spcPts val="1800"/>
              </a:lnSpc>
              <a:buNone/>
            </a:pPr>
            <a:r>
              <a:rPr lang="en-US" sz="1400" b="1" dirty="0">
                <a:solidFill>
                  <a:srgbClr val="EBECEF"/>
                </a:solidFill>
                <a:latin typeface="Inter Bold" pitchFamily="34" charset="0"/>
                <a:ea typeface="Inter Bold" pitchFamily="34" charset="-122"/>
                <a:cs typeface="Inter Bold" pitchFamily="34" charset="-120"/>
              </a:rPr>
              <a:t>Adaptable Infrastructure</a:t>
            </a:r>
            <a:endParaRPr lang="en-US" sz="1400" dirty="0"/>
          </a:p>
        </p:txBody>
      </p:sp>
      <p:sp>
        <p:nvSpPr>
          <p:cNvPr id="16" name="Text 11"/>
          <p:cNvSpPr/>
          <p:nvPr/>
        </p:nvSpPr>
        <p:spPr>
          <a:xfrm>
            <a:off x="5875973" y="3981807"/>
            <a:ext cx="6158151" cy="235387"/>
          </a:xfrm>
          <a:prstGeom prst="rect">
            <a:avLst/>
          </a:prstGeom>
          <a:noFill/>
          <a:ln/>
        </p:spPr>
        <p:txBody>
          <a:bodyPr wrap="non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Develop flexible physical systems that can evolve with changing needs and technologies</a:t>
            </a:r>
            <a:endParaRPr lang="en-US" sz="1150" dirty="0"/>
          </a:p>
        </p:txBody>
      </p:sp>
      <p:sp>
        <p:nvSpPr>
          <p:cNvPr id="17" name="Shape 12"/>
          <p:cNvSpPr/>
          <p:nvPr/>
        </p:nvSpPr>
        <p:spPr>
          <a:xfrm>
            <a:off x="5765602" y="4496633"/>
            <a:ext cx="7685127" cy="7620"/>
          </a:xfrm>
          <a:prstGeom prst="roundRect">
            <a:avLst>
              <a:gd name="adj" fmla="val 120000"/>
            </a:avLst>
          </a:prstGeom>
          <a:solidFill>
            <a:srgbClr val="40465E"/>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1259324" y="4518898"/>
            <a:ext cx="5107900" cy="1083231"/>
          </a:xfrm>
          <a:prstGeom prst="rect">
            <a:avLst/>
          </a:prstGeom>
        </p:spPr>
      </p:pic>
      <p:sp>
        <p:nvSpPr>
          <p:cNvPr id="19" name="Text 13"/>
          <p:cNvSpPr/>
          <p:nvPr/>
        </p:nvSpPr>
        <p:spPr>
          <a:xfrm>
            <a:off x="3709749" y="4931212"/>
            <a:ext cx="206931" cy="258604"/>
          </a:xfrm>
          <a:prstGeom prst="rect">
            <a:avLst/>
          </a:prstGeom>
          <a:noFill/>
          <a:ln/>
        </p:spPr>
        <p:txBody>
          <a:bodyPr wrap="none" lIns="0" tIns="0" rIns="0" bIns="0" rtlCol="0" anchor="t"/>
          <a:lstStyle/>
          <a:p>
            <a:pPr marL="0" indent="0" algn="ctr">
              <a:lnSpc>
                <a:spcPts val="2600"/>
              </a:lnSpc>
              <a:buNone/>
            </a:pPr>
            <a:r>
              <a:rPr lang="en-US" sz="1600" b="1" dirty="0">
                <a:solidFill>
                  <a:srgbClr val="EBECEF"/>
                </a:solidFill>
                <a:latin typeface="Inter Bold" pitchFamily="34" charset="0"/>
                <a:ea typeface="Inter Bold" pitchFamily="34" charset="-122"/>
                <a:cs typeface="Inter Bold" pitchFamily="34" charset="-120"/>
              </a:rPr>
              <a:t>4</a:t>
            </a:r>
            <a:endParaRPr lang="en-US" sz="1600" dirty="0"/>
          </a:p>
        </p:txBody>
      </p:sp>
      <p:sp>
        <p:nvSpPr>
          <p:cNvPr id="20" name="Text 14"/>
          <p:cNvSpPr/>
          <p:nvPr/>
        </p:nvSpPr>
        <p:spPr>
          <a:xfrm>
            <a:off x="6514386" y="4783693"/>
            <a:ext cx="1839635" cy="229910"/>
          </a:xfrm>
          <a:prstGeom prst="rect">
            <a:avLst/>
          </a:prstGeom>
          <a:noFill/>
          <a:ln/>
        </p:spPr>
        <p:txBody>
          <a:bodyPr wrap="none" lIns="0" tIns="0" rIns="0" bIns="0" rtlCol="0" anchor="t"/>
          <a:lstStyle/>
          <a:p>
            <a:pPr marL="0" indent="0" algn="l">
              <a:lnSpc>
                <a:spcPts val="1800"/>
              </a:lnSpc>
              <a:buNone/>
            </a:pPr>
            <a:r>
              <a:rPr lang="en-US" sz="1400" b="1" dirty="0">
                <a:solidFill>
                  <a:srgbClr val="EBECEF"/>
                </a:solidFill>
                <a:latin typeface="Inter Bold" pitchFamily="34" charset="0"/>
                <a:ea typeface="Inter Bold" pitchFamily="34" charset="-122"/>
                <a:cs typeface="Inter Bold" pitchFamily="34" charset="-120"/>
              </a:rPr>
              <a:t>Equitable Access</a:t>
            </a:r>
            <a:endParaRPr lang="en-US" sz="1400" dirty="0"/>
          </a:p>
        </p:txBody>
      </p:sp>
      <p:sp>
        <p:nvSpPr>
          <p:cNvPr id="21" name="Text 15"/>
          <p:cNvSpPr/>
          <p:nvPr/>
        </p:nvSpPr>
        <p:spPr>
          <a:xfrm>
            <a:off x="6514386" y="5101828"/>
            <a:ext cx="6770608" cy="235387"/>
          </a:xfrm>
          <a:prstGeom prst="rect">
            <a:avLst/>
          </a:prstGeom>
          <a:noFill/>
          <a:ln/>
        </p:spPr>
        <p:txBody>
          <a:bodyPr wrap="non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Ensure mobility benefits reach all communities through targeted investments and inclusive design</a:t>
            </a:r>
            <a:endParaRPr lang="en-US" sz="1150" dirty="0"/>
          </a:p>
        </p:txBody>
      </p:sp>
      <p:sp>
        <p:nvSpPr>
          <p:cNvPr id="22" name="Shape 16"/>
          <p:cNvSpPr/>
          <p:nvPr/>
        </p:nvSpPr>
        <p:spPr>
          <a:xfrm>
            <a:off x="6404015" y="5616654"/>
            <a:ext cx="7046714" cy="7620"/>
          </a:xfrm>
          <a:prstGeom prst="roundRect">
            <a:avLst>
              <a:gd name="adj" fmla="val 120000"/>
            </a:avLst>
          </a:prstGeom>
          <a:solidFill>
            <a:srgbClr val="40465E"/>
          </a:solidFill>
          <a:ln/>
        </p:spPr>
        <p:txBody>
          <a:bodyPr/>
          <a:lstStyle/>
          <a:p>
            <a:endParaRPr lang="en-US"/>
          </a:p>
        </p:txBody>
      </p:sp>
      <p:pic>
        <p:nvPicPr>
          <p:cNvPr id="23" name="Image 4" descr="preencoded.png"/>
          <p:cNvPicPr>
            <a:picLocks noChangeAspect="1"/>
          </p:cNvPicPr>
          <p:nvPr/>
        </p:nvPicPr>
        <p:blipFill>
          <a:blip r:embed="rId7"/>
          <a:stretch>
            <a:fillRect/>
          </a:stretch>
        </p:blipFill>
        <p:spPr>
          <a:xfrm>
            <a:off x="620792" y="5638919"/>
            <a:ext cx="6384846" cy="1083231"/>
          </a:xfrm>
          <a:prstGeom prst="rect">
            <a:avLst/>
          </a:prstGeom>
        </p:spPr>
      </p:pic>
      <p:sp>
        <p:nvSpPr>
          <p:cNvPr id="24" name="Text 17"/>
          <p:cNvSpPr/>
          <p:nvPr/>
        </p:nvSpPr>
        <p:spPr>
          <a:xfrm>
            <a:off x="3709749" y="6051233"/>
            <a:ext cx="206931" cy="258604"/>
          </a:xfrm>
          <a:prstGeom prst="rect">
            <a:avLst/>
          </a:prstGeom>
          <a:noFill/>
          <a:ln/>
        </p:spPr>
        <p:txBody>
          <a:bodyPr wrap="none" lIns="0" tIns="0" rIns="0" bIns="0" rtlCol="0" anchor="t"/>
          <a:lstStyle/>
          <a:p>
            <a:pPr marL="0" indent="0" algn="ctr">
              <a:lnSpc>
                <a:spcPts val="2600"/>
              </a:lnSpc>
              <a:buNone/>
            </a:pPr>
            <a:r>
              <a:rPr lang="en-US" sz="1600" b="1" dirty="0">
                <a:solidFill>
                  <a:srgbClr val="EBECEF"/>
                </a:solidFill>
                <a:latin typeface="Inter Bold" pitchFamily="34" charset="0"/>
                <a:ea typeface="Inter Bold" pitchFamily="34" charset="-122"/>
                <a:cs typeface="Inter Bold" pitchFamily="34" charset="-120"/>
              </a:rPr>
              <a:t>5</a:t>
            </a:r>
            <a:endParaRPr lang="en-US" sz="1600" dirty="0"/>
          </a:p>
        </p:txBody>
      </p:sp>
      <p:sp>
        <p:nvSpPr>
          <p:cNvPr id="25" name="Text 18"/>
          <p:cNvSpPr/>
          <p:nvPr/>
        </p:nvSpPr>
        <p:spPr>
          <a:xfrm>
            <a:off x="7152799" y="5786080"/>
            <a:ext cx="1839635" cy="229910"/>
          </a:xfrm>
          <a:prstGeom prst="rect">
            <a:avLst/>
          </a:prstGeom>
          <a:noFill/>
          <a:ln/>
        </p:spPr>
        <p:txBody>
          <a:bodyPr wrap="none" lIns="0" tIns="0" rIns="0" bIns="0" rtlCol="0" anchor="t"/>
          <a:lstStyle/>
          <a:p>
            <a:pPr marL="0" indent="0" algn="l">
              <a:lnSpc>
                <a:spcPts val="1800"/>
              </a:lnSpc>
              <a:buNone/>
            </a:pPr>
            <a:r>
              <a:rPr lang="en-US" sz="1400" b="1" dirty="0">
                <a:solidFill>
                  <a:srgbClr val="EBECEF"/>
                </a:solidFill>
                <a:latin typeface="Inter Bold" pitchFamily="34" charset="0"/>
                <a:ea typeface="Inter Bold" pitchFamily="34" charset="-122"/>
                <a:cs typeface="Inter Bold" pitchFamily="34" charset="-120"/>
              </a:rPr>
              <a:t>Sustainable Funding</a:t>
            </a:r>
            <a:endParaRPr lang="en-US" sz="1400" dirty="0"/>
          </a:p>
        </p:txBody>
      </p:sp>
      <p:sp>
        <p:nvSpPr>
          <p:cNvPr id="26" name="Text 19"/>
          <p:cNvSpPr/>
          <p:nvPr/>
        </p:nvSpPr>
        <p:spPr>
          <a:xfrm>
            <a:off x="7152799" y="6104215"/>
            <a:ext cx="6187559" cy="470773"/>
          </a:xfrm>
          <a:prstGeom prst="rect">
            <a:avLst/>
          </a:prstGeom>
          <a:noFill/>
          <a:ln/>
        </p:spPr>
        <p:txBody>
          <a:bodyPr wrap="squar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Establish diverse revenue streams that align pricing with system costs and usage patterns</a:t>
            </a:r>
            <a:endParaRPr lang="en-US" sz="1150" dirty="0"/>
          </a:p>
        </p:txBody>
      </p:sp>
      <p:sp>
        <p:nvSpPr>
          <p:cNvPr id="27" name="Text 20"/>
          <p:cNvSpPr/>
          <p:nvPr/>
        </p:nvSpPr>
        <p:spPr>
          <a:xfrm>
            <a:off x="588645" y="6887647"/>
            <a:ext cx="12898874" cy="941546"/>
          </a:xfrm>
          <a:prstGeom prst="rect">
            <a:avLst/>
          </a:prstGeom>
          <a:noFill/>
          <a:ln/>
        </p:spPr>
        <p:txBody>
          <a:bodyPr wrap="square" lIns="0" tIns="0" rIns="0" bIns="0" rtlCol="0" anchor="t"/>
          <a:lstStyle/>
          <a:p>
            <a:pPr marL="0" indent="0" algn="l">
              <a:lnSpc>
                <a:spcPts val="1850"/>
              </a:lnSpc>
              <a:buNone/>
            </a:pPr>
            <a:r>
              <a:rPr lang="en-US" sz="1150" dirty="0">
                <a:solidFill>
                  <a:srgbClr val="EBECEF"/>
                </a:solidFill>
                <a:latin typeface="Inter" pitchFamily="34" charset="0"/>
                <a:ea typeface="Inter" pitchFamily="34" charset="-122"/>
                <a:cs typeface="Inter" pitchFamily="34" charset="-120"/>
              </a:rPr>
              <a:t>Effective urban mobility policies must address the complexity of modern transportation ecosystems while maintaining focus on fundamental outcomes rather than specific technologies. Cities achieving the greatest success implement comprehensive approaches that cross traditional departmental and modal boundaries. Progressive policies explicitly acknowledge uncertainty in future mobility patterns and build in mechanisms for regular reassessment and adjustment. Transparent data sharing frameworks support evidence-based decision-making while protecting individual privacy through appropriate aggregation and anonymization protocols.</a:t>
            </a:r>
            <a:endParaRPr lang="en-US" sz="1150" dirty="0"/>
          </a:p>
        </p:txBody>
      </p:sp>
      <p:pic>
        <p:nvPicPr>
          <p:cNvPr id="28" name="Image 5" descr="preencoded.png"/>
          <p:cNvPicPr>
            <a:picLocks noChangeAspect="1"/>
          </p:cNvPicPr>
          <p:nvPr/>
        </p:nvPicPr>
        <p:blipFill>
          <a:blip r:embed="rId8"/>
          <a:stretch>
            <a:fillRect/>
          </a:stretch>
        </p:blipFill>
        <p:spPr>
          <a:xfrm>
            <a:off x="13716000" y="228600"/>
            <a:ext cx="685800" cy="6786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62689" y="386834"/>
            <a:ext cx="7672268" cy="439579"/>
          </a:xfrm>
          <a:prstGeom prst="rect">
            <a:avLst/>
          </a:prstGeom>
          <a:noFill/>
          <a:ln/>
        </p:spPr>
        <p:txBody>
          <a:bodyPr wrap="none" lIns="0" tIns="0" rIns="0" bIns="0" rtlCol="0" anchor="t"/>
          <a:lstStyle/>
          <a:p>
            <a:pPr marL="0" indent="0" algn="l">
              <a:lnSpc>
                <a:spcPts val="3450"/>
              </a:lnSpc>
              <a:buNone/>
            </a:pPr>
            <a:r>
              <a:rPr lang="en-US" sz="2750" b="1" dirty="0">
                <a:solidFill>
                  <a:srgbClr val="FFFFFF"/>
                </a:solidFill>
                <a:latin typeface="Inter Bold" pitchFamily="34" charset="0"/>
                <a:ea typeface="Inter Bold" pitchFamily="34" charset="-122"/>
                <a:cs typeface="Inter Bold" pitchFamily="34" charset="-120"/>
              </a:rPr>
              <a:t>Global Distribution of the 1000 Largest Cities</a:t>
            </a:r>
            <a:endParaRPr lang="en-US" sz="2750" dirty="0"/>
          </a:p>
        </p:txBody>
      </p:sp>
      <p:pic>
        <p:nvPicPr>
          <p:cNvPr id="3" name="Image 0" descr="preencoded.png"/>
          <p:cNvPicPr>
            <a:picLocks noChangeAspect="1"/>
          </p:cNvPicPr>
          <p:nvPr/>
        </p:nvPicPr>
        <p:blipFill>
          <a:blip r:embed="rId3"/>
          <a:stretch>
            <a:fillRect/>
          </a:stretch>
        </p:blipFill>
        <p:spPr>
          <a:xfrm>
            <a:off x="3905548" y="228600"/>
            <a:ext cx="12924830" cy="7066717"/>
          </a:xfrm>
          <a:prstGeom prst="rect">
            <a:avLst/>
          </a:prstGeom>
        </p:spPr>
      </p:pic>
      <p:sp>
        <p:nvSpPr>
          <p:cNvPr id="4" name="Shape 1"/>
          <p:cNvSpPr/>
          <p:nvPr/>
        </p:nvSpPr>
        <p:spPr>
          <a:xfrm>
            <a:off x="562689" y="7425028"/>
            <a:ext cx="140613" cy="140613"/>
          </a:xfrm>
          <a:prstGeom prst="roundRect">
            <a:avLst>
              <a:gd name="adj" fmla="val 13006"/>
            </a:avLst>
          </a:prstGeom>
          <a:solidFill>
            <a:srgbClr val="222949"/>
          </a:solidFill>
          <a:ln/>
        </p:spPr>
        <p:txBody>
          <a:bodyPr/>
          <a:lstStyle/>
          <a:p>
            <a:endParaRPr lang="en-US"/>
          </a:p>
        </p:txBody>
      </p:sp>
      <p:sp>
        <p:nvSpPr>
          <p:cNvPr id="5" name="Text 2"/>
          <p:cNvSpPr/>
          <p:nvPr/>
        </p:nvSpPr>
        <p:spPr>
          <a:xfrm>
            <a:off x="764262" y="7425028"/>
            <a:ext cx="607576"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East Asia</a:t>
            </a:r>
            <a:endParaRPr lang="en-US" sz="1100" dirty="0"/>
          </a:p>
        </p:txBody>
      </p:sp>
      <p:sp>
        <p:nvSpPr>
          <p:cNvPr id="6" name="Shape 3"/>
          <p:cNvSpPr/>
          <p:nvPr/>
        </p:nvSpPr>
        <p:spPr>
          <a:xfrm>
            <a:off x="2015609" y="7425028"/>
            <a:ext cx="140613" cy="140613"/>
          </a:xfrm>
          <a:prstGeom prst="roundRect">
            <a:avLst>
              <a:gd name="adj" fmla="val 13006"/>
            </a:avLst>
          </a:prstGeom>
          <a:solidFill>
            <a:srgbClr val="2F3A66"/>
          </a:solidFill>
          <a:ln/>
        </p:spPr>
        <p:txBody>
          <a:bodyPr/>
          <a:lstStyle/>
          <a:p>
            <a:endParaRPr lang="en-US"/>
          </a:p>
        </p:txBody>
      </p:sp>
      <p:sp>
        <p:nvSpPr>
          <p:cNvPr id="7" name="Text 4"/>
          <p:cNvSpPr/>
          <p:nvPr/>
        </p:nvSpPr>
        <p:spPr>
          <a:xfrm>
            <a:off x="2217182" y="7425028"/>
            <a:ext cx="710684"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South Asia</a:t>
            </a:r>
            <a:endParaRPr lang="en-US" sz="1100" dirty="0"/>
          </a:p>
        </p:txBody>
      </p:sp>
      <p:sp>
        <p:nvSpPr>
          <p:cNvPr id="8" name="Shape 5"/>
          <p:cNvSpPr/>
          <p:nvPr/>
        </p:nvSpPr>
        <p:spPr>
          <a:xfrm>
            <a:off x="3468648" y="7425028"/>
            <a:ext cx="140613" cy="140613"/>
          </a:xfrm>
          <a:prstGeom prst="roundRect">
            <a:avLst>
              <a:gd name="adj" fmla="val 13006"/>
            </a:avLst>
          </a:prstGeom>
          <a:solidFill>
            <a:srgbClr val="3C4A83"/>
          </a:solidFill>
          <a:ln/>
        </p:spPr>
        <p:txBody>
          <a:bodyPr/>
          <a:lstStyle/>
          <a:p>
            <a:endParaRPr lang="en-US"/>
          </a:p>
        </p:txBody>
      </p:sp>
      <p:sp>
        <p:nvSpPr>
          <p:cNvPr id="9" name="Text 6"/>
          <p:cNvSpPr/>
          <p:nvPr/>
        </p:nvSpPr>
        <p:spPr>
          <a:xfrm>
            <a:off x="3670221" y="7425028"/>
            <a:ext cx="470654"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Europe</a:t>
            </a:r>
            <a:endParaRPr lang="en-US" sz="1100" dirty="0"/>
          </a:p>
        </p:txBody>
      </p:sp>
      <p:sp>
        <p:nvSpPr>
          <p:cNvPr id="10" name="Shape 7"/>
          <p:cNvSpPr/>
          <p:nvPr/>
        </p:nvSpPr>
        <p:spPr>
          <a:xfrm>
            <a:off x="4921687" y="7425028"/>
            <a:ext cx="140613" cy="140613"/>
          </a:xfrm>
          <a:prstGeom prst="roundRect">
            <a:avLst>
              <a:gd name="adj" fmla="val 13006"/>
            </a:avLst>
          </a:prstGeom>
          <a:solidFill>
            <a:srgbClr val="495A9F"/>
          </a:solidFill>
          <a:ln/>
        </p:spPr>
        <p:txBody>
          <a:bodyPr/>
          <a:lstStyle/>
          <a:p>
            <a:endParaRPr lang="en-US"/>
          </a:p>
        </p:txBody>
      </p:sp>
      <p:sp>
        <p:nvSpPr>
          <p:cNvPr id="11" name="Text 8"/>
          <p:cNvSpPr/>
          <p:nvPr/>
        </p:nvSpPr>
        <p:spPr>
          <a:xfrm>
            <a:off x="5123259" y="7425028"/>
            <a:ext cx="965359"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North America</a:t>
            </a:r>
            <a:endParaRPr lang="en-US" sz="1100" dirty="0"/>
          </a:p>
        </p:txBody>
      </p:sp>
      <p:sp>
        <p:nvSpPr>
          <p:cNvPr id="12" name="Shape 9"/>
          <p:cNvSpPr/>
          <p:nvPr/>
        </p:nvSpPr>
        <p:spPr>
          <a:xfrm>
            <a:off x="6374725" y="7425028"/>
            <a:ext cx="140613" cy="140613"/>
          </a:xfrm>
          <a:prstGeom prst="roundRect">
            <a:avLst>
              <a:gd name="adj" fmla="val 13006"/>
            </a:avLst>
          </a:prstGeom>
          <a:solidFill>
            <a:srgbClr val="5E6FB5"/>
          </a:solidFill>
          <a:ln/>
        </p:spPr>
        <p:txBody>
          <a:bodyPr/>
          <a:lstStyle/>
          <a:p>
            <a:endParaRPr lang="en-US"/>
          </a:p>
        </p:txBody>
      </p:sp>
      <p:sp>
        <p:nvSpPr>
          <p:cNvPr id="13" name="Text 10"/>
          <p:cNvSpPr/>
          <p:nvPr/>
        </p:nvSpPr>
        <p:spPr>
          <a:xfrm>
            <a:off x="6576298" y="7425028"/>
            <a:ext cx="912376"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Latin America</a:t>
            </a:r>
            <a:endParaRPr lang="en-US" sz="1100" dirty="0"/>
          </a:p>
        </p:txBody>
      </p:sp>
      <p:sp>
        <p:nvSpPr>
          <p:cNvPr id="14" name="Shape 11"/>
          <p:cNvSpPr/>
          <p:nvPr/>
        </p:nvSpPr>
        <p:spPr>
          <a:xfrm>
            <a:off x="7827764" y="7425028"/>
            <a:ext cx="140613" cy="140613"/>
          </a:xfrm>
          <a:prstGeom prst="roundRect">
            <a:avLst>
              <a:gd name="adj" fmla="val 13006"/>
            </a:avLst>
          </a:prstGeom>
          <a:solidFill>
            <a:srgbClr val="7B89C2"/>
          </a:solidFill>
          <a:ln/>
        </p:spPr>
        <p:txBody>
          <a:bodyPr/>
          <a:lstStyle/>
          <a:p>
            <a:endParaRPr lang="en-US"/>
          </a:p>
        </p:txBody>
      </p:sp>
      <p:sp>
        <p:nvSpPr>
          <p:cNvPr id="15" name="Text 12"/>
          <p:cNvSpPr/>
          <p:nvPr/>
        </p:nvSpPr>
        <p:spPr>
          <a:xfrm>
            <a:off x="8029337" y="7425028"/>
            <a:ext cx="398145"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Africa</a:t>
            </a:r>
            <a:endParaRPr lang="en-US" sz="1100" dirty="0"/>
          </a:p>
        </p:txBody>
      </p:sp>
      <p:sp>
        <p:nvSpPr>
          <p:cNvPr id="16" name="Shape 13"/>
          <p:cNvSpPr/>
          <p:nvPr/>
        </p:nvSpPr>
        <p:spPr>
          <a:xfrm>
            <a:off x="9280803" y="7425028"/>
            <a:ext cx="140613" cy="140613"/>
          </a:xfrm>
          <a:prstGeom prst="roundRect">
            <a:avLst>
              <a:gd name="adj" fmla="val 13006"/>
            </a:avLst>
          </a:prstGeom>
          <a:solidFill>
            <a:srgbClr val="97A2CF"/>
          </a:solidFill>
          <a:ln/>
        </p:spPr>
        <p:txBody>
          <a:bodyPr/>
          <a:lstStyle/>
          <a:p>
            <a:endParaRPr lang="en-US"/>
          </a:p>
        </p:txBody>
      </p:sp>
      <p:sp>
        <p:nvSpPr>
          <p:cNvPr id="17" name="Text 14"/>
          <p:cNvSpPr/>
          <p:nvPr/>
        </p:nvSpPr>
        <p:spPr>
          <a:xfrm>
            <a:off x="9482376" y="7425028"/>
            <a:ext cx="772597"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Middle East</a:t>
            </a:r>
            <a:endParaRPr lang="en-US" sz="1100" dirty="0"/>
          </a:p>
        </p:txBody>
      </p:sp>
      <p:sp>
        <p:nvSpPr>
          <p:cNvPr id="18" name="Shape 15"/>
          <p:cNvSpPr/>
          <p:nvPr/>
        </p:nvSpPr>
        <p:spPr>
          <a:xfrm>
            <a:off x="10733842" y="7425028"/>
            <a:ext cx="140613" cy="140613"/>
          </a:xfrm>
          <a:prstGeom prst="roundRect">
            <a:avLst>
              <a:gd name="adj" fmla="val 13006"/>
            </a:avLst>
          </a:prstGeom>
          <a:solidFill>
            <a:srgbClr val="B4BCDC"/>
          </a:solidFill>
          <a:ln/>
        </p:spPr>
        <p:txBody>
          <a:bodyPr/>
          <a:lstStyle/>
          <a:p>
            <a:endParaRPr lang="en-US"/>
          </a:p>
        </p:txBody>
      </p:sp>
      <p:sp>
        <p:nvSpPr>
          <p:cNvPr id="19" name="Text 16"/>
          <p:cNvSpPr/>
          <p:nvPr/>
        </p:nvSpPr>
        <p:spPr>
          <a:xfrm>
            <a:off x="10935414" y="7425028"/>
            <a:ext cx="993219"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Southeast Asia</a:t>
            </a:r>
            <a:endParaRPr lang="en-US" sz="1100" dirty="0"/>
          </a:p>
        </p:txBody>
      </p:sp>
      <p:sp>
        <p:nvSpPr>
          <p:cNvPr id="20" name="Shape 17"/>
          <p:cNvSpPr/>
          <p:nvPr/>
        </p:nvSpPr>
        <p:spPr>
          <a:xfrm>
            <a:off x="12186880" y="7425028"/>
            <a:ext cx="140613" cy="140613"/>
          </a:xfrm>
          <a:prstGeom prst="roundRect">
            <a:avLst>
              <a:gd name="adj" fmla="val 13006"/>
            </a:avLst>
          </a:prstGeom>
          <a:solidFill>
            <a:srgbClr val="D1D6EA"/>
          </a:solidFill>
          <a:ln/>
        </p:spPr>
        <p:txBody>
          <a:bodyPr/>
          <a:lstStyle/>
          <a:p>
            <a:endParaRPr lang="en-US"/>
          </a:p>
        </p:txBody>
      </p:sp>
      <p:sp>
        <p:nvSpPr>
          <p:cNvPr id="21" name="Text 18"/>
          <p:cNvSpPr/>
          <p:nvPr/>
        </p:nvSpPr>
        <p:spPr>
          <a:xfrm>
            <a:off x="12388453" y="7425028"/>
            <a:ext cx="546259" cy="140613"/>
          </a:xfrm>
          <a:prstGeom prst="rect">
            <a:avLst/>
          </a:prstGeom>
          <a:noFill/>
          <a:ln/>
        </p:spPr>
        <p:txBody>
          <a:bodyPr wrap="none" lIns="0" tIns="0" rIns="0" bIns="0" rtlCol="0" anchor="t"/>
          <a:lstStyle/>
          <a:p>
            <a:pPr marL="0" indent="0" algn="l">
              <a:lnSpc>
                <a:spcPts val="1100"/>
              </a:lnSpc>
              <a:buNone/>
            </a:pPr>
            <a:r>
              <a:rPr lang="en-US" sz="1100" dirty="0">
                <a:solidFill>
                  <a:srgbClr val="EBECEF"/>
                </a:solidFill>
                <a:latin typeface="Inter" pitchFamily="34" charset="0"/>
                <a:ea typeface="Inter" pitchFamily="34" charset="-122"/>
                <a:cs typeface="Inter" pitchFamily="34" charset="-120"/>
              </a:rPr>
              <a:t>Oceania</a:t>
            </a:r>
            <a:endParaRPr lang="en-US" sz="1100" dirty="0"/>
          </a:p>
        </p:txBody>
      </p:sp>
      <p:sp>
        <p:nvSpPr>
          <p:cNvPr id="22" name="Text 19"/>
          <p:cNvSpPr/>
          <p:nvPr/>
        </p:nvSpPr>
        <p:spPr>
          <a:xfrm>
            <a:off x="562689" y="8503801"/>
            <a:ext cx="12924830" cy="450294"/>
          </a:xfrm>
          <a:prstGeom prst="rect">
            <a:avLst/>
          </a:prstGeom>
          <a:noFill/>
          <a:ln/>
        </p:spPr>
        <p:txBody>
          <a:bodyPr wrap="square" lIns="0" tIns="0" rIns="0" bIns="0" rtlCol="0" anchor="t"/>
          <a:lstStyle/>
          <a:p>
            <a:pPr marL="0" indent="0" algn="l">
              <a:lnSpc>
                <a:spcPts val="1750"/>
              </a:lnSpc>
              <a:buNone/>
            </a:pPr>
            <a:r>
              <a:rPr lang="en-US" sz="1100" dirty="0">
                <a:solidFill>
                  <a:srgbClr val="EBECEF"/>
                </a:solidFill>
                <a:latin typeface="Inter" pitchFamily="34" charset="0"/>
                <a:ea typeface="Inter" pitchFamily="34" charset="-122"/>
                <a:cs typeface="Inter" pitchFamily="34" charset="-120"/>
              </a:rPr>
              <a:t>The distribution of the world's largest cities reflects global population patterns and urbanization trends. East Asia dominates with 285 cities, primarily in China, while South Asia follows with 187 cities, mostly in India. Europe and North America, despite their economic influence, have fewer mega-cities due to earlier urbanization and more distributed population patterns.</a:t>
            </a:r>
            <a:endParaRPr lang="en-US" sz="1100" dirty="0"/>
          </a:p>
        </p:txBody>
      </p:sp>
      <p:pic>
        <p:nvPicPr>
          <p:cNvPr id="23"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59">
    <p:spTree>
      <p:nvGrpSpPr>
        <p:cNvPr id="1" name=""/>
        <p:cNvGrpSpPr/>
        <p:nvPr/>
      </p:nvGrpSpPr>
      <p:grpSpPr>
        <a:xfrm>
          <a:off x="0" y="0"/>
          <a:ext cx="0" cy="0"/>
          <a:chOff x="0" y="0"/>
          <a:chExt cx="0" cy="0"/>
        </a:xfrm>
      </p:grpSpPr>
      <p:sp>
        <p:nvSpPr>
          <p:cNvPr id="2" name="Text 0"/>
          <p:cNvSpPr/>
          <p:nvPr/>
        </p:nvSpPr>
        <p:spPr>
          <a:xfrm>
            <a:off x="692706" y="566261"/>
            <a:ext cx="7428428" cy="541258"/>
          </a:xfrm>
          <a:prstGeom prst="rect">
            <a:avLst/>
          </a:prstGeom>
          <a:noFill/>
          <a:ln/>
        </p:spPr>
        <p:txBody>
          <a:bodyPr wrap="none" lIns="0" tIns="0" rIns="0" bIns="0" rtlCol="0" anchor="t"/>
          <a:lstStyle/>
          <a:p>
            <a:pPr marL="0" indent="0" algn="l">
              <a:lnSpc>
                <a:spcPts val="4250"/>
              </a:lnSpc>
              <a:buNone/>
            </a:pPr>
            <a:r>
              <a:rPr lang="en-US" sz="3400" b="1" dirty="0">
                <a:solidFill>
                  <a:srgbClr val="FFFFFF"/>
                </a:solidFill>
                <a:latin typeface="Inter Bold" pitchFamily="34" charset="0"/>
                <a:ea typeface="Inter Bold" pitchFamily="34" charset="-122"/>
                <a:cs typeface="Inter Bold" pitchFamily="34" charset="-120"/>
              </a:rPr>
              <a:t>Implementation Roadmap for Cities</a:t>
            </a:r>
            <a:endParaRPr lang="en-US" sz="3400" dirty="0"/>
          </a:p>
        </p:txBody>
      </p:sp>
      <p:sp>
        <p:nvSpPr>
          <p:cNvPr id="3" name="Shape 1"/>
          <p:cNvSpPr/>
          <p:nvPr/>
        </p:nvSpPr>
        <p:spPr>
          <a:xfrm>
            <a:off x="692706" y="3906798"/>
            <a:ext cx="12794813" cy="22860"/>
          </a:xfrm>
          <a:prstGeom prst="roundRect">
            <a:avLst>
              <a:gd name="adj" fmla="val 40000"/>
            </a:avLst>
          </a:prstGeom>
          <a:solidFill>
            <a:srgbClr val="40465E"/>
          </a:solidFill>
          <a:ln/>
        </p:spPr>
        <p:txBody>
          <a:bodyPr/>
          <a:lstStyle/>
          <a:p>
            <a:endParaRPr lang="en-US"/>
          </a:p>
        </p:txBody>
      </p:sp>
      <p:sp>
        <p:nvSpPr>
          <p:cNvPr id="4" name="Shape 2"/>
          <p:cNvSpPr/>
          <p:nvPr/>
        </p:nvSpPr>
        <p:spPr>
          <a:xfrm>
            <a:off x="3175159" y="3387269"/>
            <a:ext cx="22860" cy="519589"/>
          </a:xfrm>
          <a:prstGeom prst="roundRect">
            <a:avLst>
              <a:gd name="adj" fmla="val 40000"/>
            </a:avLst>
          </a:prstGeom>
          <a:solidFill>
            <a:srgbClr val="40465E"/>
          </a:solidFill>
          <a:ln/>
        </p:spPr>
        <p:txBody>
          <a:bodyPr/>
          <a:lstStyle/>
          <a:p>
            <a:endParaRPr lang="en-US"/>
          </a:p>
        </p:txBody>
      </p:sp>
      <p:sp>
        <p:nvSpPr>
          <p:cNvPr id="5" name="Shape 3"/>
          <p:cNvSpPr/>
          <p:nvPr/>
        </p:nvSpPr>
        <p:spPr>
          <a:xfrm>
            <a:off x="2991803" y="3711952"/>
            <a:ext cx="389692" cy="389692"/>
          </a:xfrm>
          <a:prstGeom prst="roundRect">
            <a:avLst>
              <a:gd name="adj" fmla="val 2346"/>
            </a:avLst>
          </a:prstGeom>
          <a:solidFill>
            <a:srgbClr val="272D45"/>
          </a:solidFill>
          <a:ln w="7620">
            <a:solidFill>
              <a:srgbClr val="40465E"/>
            </a:solidFill>
            <a:prstDash val="solid"/>
          </a:ln>
        </p:spPr>
        <p:txBody>
          <a:bodyPr/>
          <a:lstStyle/>
          <a:p>
            <a:endParaRPr lang="en-US"/>
          </a:p>
        </p:txBody>
      </p:sp>
      <p:sp>
        <p:nvSpPr>
          <p:cNvPr id="6" name="Text 4"/>
          <p:cNvSpPr/>
          <p:nvPr/>
        </p:nvSpPr>
        <p:spPr>
          <a:xfrm>
            <a:off x="3056692" y="3744397"/>
            <a:ext cx="259794" cy="324683"/>
          </a:xfrm>
          <a:prstGeom prst="rect">
            <a:avLst/>
          </a:prstGeom>
          <a:noFill/>
          <a:ln/>
        </p:spPr>
        <p:txBody>
          <a:bodyPr wrap="none" lIns="0" tIns="0" rIns="0" bIns="0" rtlCol="0" anchor="t"/>
          <a:lstStyle/>
          <a:p>
            <a:pPr marL="0" indent="0" algn="ctr">
              <a:lnSpc>
                <a:spcPts val="2000"/>
              </a:lnSpc>
              <a:buNone/>
            </a:pPr>
            <a:r>
              <a:rPr lang="en-US" sz="2000" b="1" dirty="0">
                <a:solidFill>
                  <a:srgbClr val="EBECEF"/>
                </a:solidFill>
                <a:latin typeface="Inter Bold" pitchFamily="34" charset="0"/>
                <a:ea typeface="Inter Bold" pitchFamily="34" charset="-122"/>
                <a:cs typeface="Inter Bold" pitchFamily="34" charset="-120"/>
              </a:rPr>
              <a:t>1</a:t>
            </a:r>
            <a:endParaRPr lang="en-US" sz="2000" dirty="0"/>
          </a:p>
        </p:txBody>
      </p:sp>
      <p:sp>
        <p:nvSpPr>
          <p:cNvPr id="7" name="Text 5"/>
          <p:cNvSpPr/>
          <p:nvPr/>
        </p:nvSpPr>
        <p:spPr>
          <a:xfrm>
            <a:off x="1805821" y="1453872"/>
            <a:ext cx="2761655" cy="270510"/>
          </a:xfrm>
          <a:prstGeom prst="rect">
            <a:avLst/>
          </a:prstGeom>
          <a:noFill/>
          <a:ln/>
        </p:spPr>
        <p:txBody>
          <a:bodyPr wrap="none" lIns="0" tIns="0" rIns="0" bIns="0" rtlCol="0" anchor="t"/>
          <a:lstStyle/>
          <a:p>
            <a:pPr marL="0" indent="0" algn="ctr">
              <a:lnSpc>
                <a:spcPts val="2100"/>
              </a:lnSpc>
              <a:buNone/>
            </a:pPr>
            <a:r>
              <a:rPr lang="en-US" sz="1700" b="1" dirty="0">
                <a:solidFill>
                  <a:srgbClr val="EBECEF"/>
                </a:solidFill>
                <a:latin typeface="Inter Bold" pitchFamily="34" charset="0"/>
                <a:ea typeface="Inter Bold" pitchFamily="34" charset="-122"/>
                <a:cs typeface="Inter Bold" pitchFamily="34" charset="-120"/>
              </a:rPr>
              <a:t>Assessment (3-6 months)</a:t>
            </a:r>
            <a:endParaRPr lang="en-US" sz="1700" dirty="0"/>
          </a:p>
        </p:txBody>
      </p:sp>
      <p:sp>
        <p:nvSpPr>
          <p:cNvPr id="8" name="Text 6"/>
          <p:cNvSpPr/>
          <p:nvPr/>
        </p:nvSpPr>
        <p:spPr>
          <a:xfrm>
            <a:off x="865823" y="1828205"/>
            <a:ext cx="4641771" cy="1385888"/>
          </a:xfrm>
          <a:prstGeom prst="rect">
            <a:avLst/>
          </a:prstGeom>
          <a:noFill/>
          <a:ln/>
        </p:spPr>
        <p:txBody>
          <a:bodyPr wrap="square" lIns="0" tIns="0" rIns="0" bIns="0" rtlCol="0" anchor="t"/>
          <a:lstStyle/>
          <a:p>
            <a:pPr marL="0" indent="0" algn="ctr">
              <a:lnSpc>
                <a:spcPts val="2150"/>
              </a:lnSpc>
              <a:buNone/>
            </a:pPr>
            <a:r>
              <a:rPr lang="en-US" sz="1350" dirty="0">
                <a:solidFill>
                  <a:srgbClr val="EBECEF"/>
                </a:solidFill>
                <a:latin typeface="Inter" pitchFamily="34" charset="0"/>
                <a:ea typeface="Inter" pitchFamily="34" charset="-122"/>
                <a:cs typeface="Inter" pitchFamily="34" charset="-120"/>
              </a:rPr>
              <a:t>Comprehensive evaluation of current infrastructure, services, and performance against peer cities. Identification of critical gaps and high-potential improvement areas. Stakeholder engagement to understand community priorities and challenges.</a:t>
            </a:r>
            <a:endParaRPr lang="en-US" sz="1350" dirty="0"/>
          </a:p>
        </p:txBody>
      </p:sp>
      <p:sp>
        <p:nvSpPr>
          <p:cNvPr id="9" name="Shape 7"/>
          <p:cNvSpPr/>
          <p:nvPr/>
        </p:nvSpPr>
        <p:spPr>
          <a:xfrm>
            <a:off x="5777389" y="3906738"/>
            <a:ext cx="22860" cy="519589"/>
          </a:xfrm>
          <a:prstGeom prst="roundRect">
            <a:avLst>
              <a:gd name="adj" fmla="val 40000"/>
            </a:avLst>
          </a:prstGeom>
          <a:solidFill>
            <a:srgbClr val="40465E"/>
          </a:solidFill>
          <a:ln/>
        </p:spPr>
        <p:txBody>
          <a:bodyPr/>
          <a:lstStyle/>
          <a:p>
            <a:endParaRPr lang="en-US"/>
          </a:p>
        </p:txBody>
      </p:sp>
      <p:sp>
        <p:nvSpPr>
          <p:cNvPr id="10" name="Shape 8"/>
          <p:cNvSpPr/>
          <p:nvPr/>
        </p:nvSpPr>
        <p:spPr>
          <a:xfrm>
            <a:off x="5594033" y="3711952"/>
            <a:ext cx="389692" cy="389692"/>
          </a:xfrm>
          <a:prstGeom prst="roundRect">
            <a:avLst>
              <a:gd name="adj" fmla="val 2346"/>
            </a:avLst>
          </a:prstGeom>
          <a:solidFill>
            <a:srgbClr val="272D45"/>
          </a:solidFill>
          <a:ln w="7620">
            <a:solidFill>
              <a:srgbClr val="40465E"/>
            </a:solidFill>
            <a:prstDash val="solid"/>
          </a:ln>
        </p:spPr>
        <p:txBody>
          <a:bodyPr/>
          <a:lstStyle/>
          <a:p>
            <a:endParaRPr lang="en-US"/>
          </a:p>
        </p:txBody>
      </p:sp>
      <p:sp>
        <p:nvSpPr>
          <p:cNvPr id="11" name="Text 9"/>
          <p:cNvSpPr/>
          <p:nvPr/>
        </p:nvSpPr>
        <p:spPr>
          <a:xfrm>
            <a:off x="5658922" y="3744397"/>
            <a:ext cx="259794" cy="324683"/>
          </a:xfrm>
          <a:prstGeom prst="rect">
            <a:avLst/>
          </a:prstGeom>
          <a:noFill/>
          <a:ln/>
        </p:spPr>
        <p:txBody>
          <a:bodyPr wrap="none" lIns="0" tIns="0" rIns="0" bIns="0" rtlCol="0" anchor="t"/>
          <a:lstStyle/>
          <a:p>
            <a:pPr marL="0" indent="0" algn="ctr">
              <a:lnSpc>
                <a:spcPts val="2000"/>
              </a:lnSpc>
              <a:buNone/>
            </a:pPr>
            <a:r>
              <a:rPr lang="en-US" sz="2000" b="1" dirty="0">
                <a:solidFill>
                  <a:srgbClr val="EBECEF"/>
                </a:solidFill>
                <a:latin typeface="Inter Bold" pitchFamily="34" charset="0"/>
                <a:ea typeface="Inter Bold" pitchFamily="34" charset="-122"/>
                <a:cs typeface="Inter Bold" pitchFamily="34" charset="-120"/>
              </a:rPr>
              <a:t>2</a:t>
            </a:r>
            <a:endParaRPr lang="en-US" sz="2000" dirty="0"/>
          </a:p>
        </p:txBody>
      </p:sp>
      <p:sp>
        <p:nvSpPr>
          <p:cNvPr id="12" name="Text 10"/>
          <p:cNvSpPr/>
          <p:nvPr/>
        </p:nvSpPr>
        <p:spPr>
          <a:xfrm>
            <a:off x="3884057" y="4599503"/>
            <a:ext cx="3809762" cy="270510"/>
          </a:xfrm>
          <a:prstGeom prst="rect">
            <a:avLst/>
          </a:prstGeom>
          <a:noFill/>
          <a:ln/>
        </p:spPr>
        <p:txBody>
          <a:bodyPr wrap="none" lIns="0" tIns="0" rIns="0" bIns="0" rtlCol="0" anchor="t"/>
          <a:lstStyle/>
          <a:p>
            <a:pPr marL="0" indent="0" algn="ctr">
              <a:lnSpc>
                <a:spcPts val="2100"/>
              </a:lnSpc>
              <a:buNone/>
            </a:pPr>
            <a:r>
              <a:rPr lang="en-US" sz="1700" b="1" dirty="0">
                <a:solidFill>
                  <a:srgbClr val="EBECEF"/>
                </a:solidFill>
                <a:latin typeface="Inter Bold" pitchFamily="34" charset="0"/>
                <a:ea typeface="Inter Bold" pitchFamily="34" charset="-122"/>
                <a:cs typeface="Inter Bold" pitchFamily="34" charset="-120"/>
              </a:rPr>
              <a:t>Strategy Development (6-9 months)</a:t>
            </a:r>
            <a:endParaRPr lang="en-US" sz="1700" dirty="0"/>
          </a:p>
        </p:txBody>
      </p:sp>
      <p:sp>
        <p:nvSpPr>
          <p:cNvPr id="13" name="Text 11"/>
          <p:cNvSpPr/>
          <p:nvPr/>
        </p:nvSpPr>
        <p:spPr>
          <a:xfrm>
            <a:off x="3468053" y="4973836"/>
            <a:ext cx="4641771" cy="1385888"/>
          </a:xfrm>
          <a:prstGeom prst="rect">
            <a:avLst/>
          </a:prstGeom>
          <a:noFill/>
          <a:ln/>
        </p:spPr>
        <p:txBody>
          <a:bodyPr wrap="square" lIns="0" tIns="0" rIns="0" bIns="0" rtlCol="0" anchor="t"/>
          <a:lstStyle/>
          <a:p>
            <a:pPr marL="0" indent="0" algn="ctr">
              <a:lnSpc>
                <a:spcPts val="2150"/>
              </a:lnSpc>
              <a:buNone/>
            </a:pPr>
            <a:r>
              <a:rPr lang="en-US" sz="1350" dirty="0">
                <a:solidFill>
                  <a:srgbClr val="EBECEF"/>
                </a:solidFill>
                <a:latin typeface="Inter" pitchFamily="34" charset="0"/>
                <a:ea typeface="Inter" pitchFamily="34" charset="-122"/>
                <a:cs typeface="Inter" pitchFamily="34" charset="-120"/>
              </a:rPr>
              <a:t>Creation of integrated mobility vision aligned with broader city goals. Development of specific objectives, metrics, and implementation strategies. Establishment of governance framework and coordination mechanisms across departments and agencies.</a:t>
            </a:r>
            <a:endParaRPr lang="en-US" sz="1350" dirty="0"/>
          </a:p>
        </p:txBody>
      </p:sp>
      <p:sp>
        <p:nvSpPr>
          <p:cNvPr id="14" name="Shape 12"/>
          <p:cNvSpPr/>
          <p:nvPr/>
        </p:nvSpPr>
        <p:spPr>
          <a:xfrm>
            <a:off x="8379619" y="3387269"/>
            <a:ext cx="22860" cy="519589"/>
          </a:xfrm>
          <a:prstGeom prst="roundRect">
            <a:avLst>
              <a:gd name="adj" fmla="val 40000"/>
            </a:avLst>
          </a:prstGeom>
          <a:solidFill>
            <a:srgbClr val="40465E"/>
          </a:solidFill>
          <a:ln/>
        </p:spPr>
        <p:txBody>
          <a:bodyPr/>
          <a:lstStyle/>
          <a:p>
            <a:endParaRPr lang="en-US"/>
          </a:p>
        </p:txBody>
      </p:sp>
      <p:sp>
        <p:nvSpPr>
          <p:cNvPr id="15" name="Shape 13"/>
          <p:cNvSpPr/>
          <p:nvPr/>
        </p:nvSpPr>
        <p:spPr>
          <a:xfrm>
            <a:off x="8196262" y="3711952"/>
            <a:ext cx="389692" cy="389692"/>
          </a:xfrm>
          <a:prstGeom prst="roundRect">
            <a:avLst>
              <a:gd name="adj" fmla="val 2346"/>
            </a:avLst>
          </a:prstGeom>
          <a:solidFill>
            <a:srgbClr val="272D45"/>
          </a:solidFill>
          <a:ln w="7620">
            <a:solidFill>
              <a:srgbClr val="40465E"/>
            </a:solidFill>
            <a:prstDash val="solid"/>
          </a:ln>
        </p:spPr>
        <p:txBody>
          <a:bodyPr/>
          <a:lstStyle/>
          <a:p>
            <a:endParaRPr lang="en-US"/>
          </a:p>
        </p:txBody>
      </p:sp>
      <p:sp>
        <p:nvSpPr>
          <p:cNvPr id="16" name="Text 14"/>
          <p:cNvSpPr/>
          <p:nvPr/>
        </p:nvSpPr>
        <p:spPr>
          <a:xfrm>
            <a:off x="8261152" y="3744397"/>
            <a:ext cx="259794" cy="324683"/>
          </a:xfrm>
          <a:prstGeom prst="rect">
            <a:avLst/>
          </a:prstGeom>
          <a:noFill/>
          <a:ln/>
        </p:spPr>
        <p:txBody>
          <a:bodyPr wrap="none" lIns="0" tIns="0" rIns="0" bIns="0" rtlCol="0" anchor="t"/>
          <a:lstStyle/>
          <a:p>
            <a:pPr marL="0" indent="0" algn="ctr">
              <a:lnSpc>
                <a:spcPts val="2000"/>
              </a:lnSpc>
              <a:buNone/>
            </a:pPr>
            <a:r>
              <a:rPr lang="en-US" sz="2000" b="1" dirty="0">
                <a:solidFill>
                  <a:srgbClr val="EBECEF"/>
                </a:solidFill>
                <a:latin typeface="Inter Bold" pitchFamily="34" charset="0"/>
                <a:ea typeface="Inter Bold" pitchFamily="34" charset="-122"/>
                <a:cs typeface="Inter Bold" pitchFamily="34" charset="-120"/>
              </a:rPr>
              <a:t>3</a:t>
            </a:r>
            <a:endParaRPr lang="en-US" sz="2000" dirty="0"/>
          </a:p>
        </p:txBody>
      </p:sp>
      <p:sp>
        <p:nvSpPr>
          <p:cNvPr id="17" name="Text 15"/>
          <p:cNvSpPr/>
          <p:nvPr/>
        </p:nvSpPr>
        <p:spPr>
          <a:xfrm>
            <a:off x="6803827" y="1453872"/>
            <a:ext cx="3174683" cy="270510"/>
          </a:xfrm>
          <a:prstGeom prst="rect">
            <a:avLst/>
          </a:prstGeom>
          <a:noFill/>
          <a:ln/>
        </p:spPr>
        <p:txBody>
          <a:bodyPr wrap="none" lIns="0" tIns="0" rIns="0" bIns="0" rtlCol="0" anchor="t"/>
          <a:lstStyle/>
          <a:p>
            <a:pPr marL="0" indent="0" algn="ctr">
              <a:lnSpc>
                <a:spcPts val="2100"/>
              </a:lnSpc>
              <a:buNone/>
            </a:pPr>
            <a:r>
              <a:rPr lang="en-US" sz="1700" b="1" dirty="0">
                <a:solidFill>
                  <a:srgbClr val="EBECEF"/>
                </a:solidFill>
                <a:latin typeface="Inter Bold" pitchFamily="34" charset="0"/>
                <a:ea typeface="Inter Bold" pitchFamily="34" charset="-122"/>
                <a:cs typeface="Inter Bold" pitchFamily="34" charset="-120"/>
              </a:rPr>
              <a:t>Pilot Programs (12-18 months)</a:t>
            </a:r>
            <a:endParaRPr lang="en-US" sz="1700" dirty="0"/>
          </a:p>
        </p:txBody>
      </p:sp>
      <p:sp>
        <p:nvSpPr>
          <p:cNvPr id="18" name="Text 16"/>
          <p:cNvSpPr/>
          <p:nvPr/>
        </p:nvSpPr>
        <p:spPr>
          <a:xfrm>
            <a:off x="6070282" y="1828205"/>
            <a:ext cx="4641771" cy="1385888"/>
          </a:xfrm>
          <a:prstGeom prst="rect">
            <a:avLst/>
          </a:prstGeom>
          <a:noFill/>
          <a:ln/>
        </p:spPr>
        <p:txBody>
          <a:bodyPr wrap="square" lIns="0" tIns="0" rIns="0" bIns="0" rtlCol="0" anchor="t"/>
          <a:lstStyle/>
          <a:p>
            <a:pPr marL="0" indent="0" algn="ctr">
              <a:lnSpc>
                <a:spcPts val="2150"/>
              </a:lnSpc>
              <a:buNone/>
            </a:pPr>
            <a:r>
              <a:rPr lang="en-US" sz="1350" dirty="0">
                <a:solidFill>
                  <a:srgbClr val="EBECEF"/>
                </a:solidFill>
                <a:latin typeface="Inter" pitchFamily="34" charset="0"/>
                <a:ea typeface="Inter" pitchFamily="34" charset="-122"/>
                <a:cs typeface="Inter" pitchFamily="34" charset="-120"/>
              </a:rPr>
              <a:t>Implementation of targeted interventions in priority areas to demonstrate concepts, test approaches, and build support. Rigorous evaluation of pilot outcomes against established metrics. Refinement of approaches based on real-world performance.</a:t>
            </a:r>
            <a:endParaRPr lang="en-US" sz="1350" dirty="0"/>
          </a:p>
        </p:txBody>
      </p:sp>
      <p:sp>
        <p:nvSpPr>
          <p:cNvPr id="19" name="Shape 17"/>
          <p:cNvSpPr/>
          <p:nvPr/>
        </p:nvSpPr>
        <p:spPr>
          <a:xfrm>
            <a:off x="10981849" y="3906738"/>
            <a:ext cx="22860" cy="519589"/>
          </a:xfrm>
          <a:prstGeom prst="roundRect">
            <a:avLst>
              <a:gd name="adj" fmla="val 40000"/>
            </a:avLst>
          </a:prstGeom>
          <a:solidFill>
            <a:srgbClr val="40465E"/>
          </a:solidFill>
          <a:ln/>
        </p:spPr>
        <p:txBody>
          <a:bodyPr/>
          <a:lstStyle/>
          <a:p>
            <a:endParaRPr lang="en-US"/>
          </a:p>
        </p:txBody>
      </p:sp>
      <p:sp>
        <p:nvSpPr>
          <p:cNvPr id="20" name="Shape 18"/>
          <p:cNvSpPr/>
          <p:nvPr/>
        </p:nvSpPr>
        <p:spPr>
          <a:xfrm>
            <a:off x="10798493" y="3711952"/>
            <a:ext cx="389692" cy="389692"/>
          </a:xfrm>
          <a:prstGeom prst="roundRect">
            <a:avLst>
              <a:gd name="adj" fmla="val 2346"/>
            </a:avLst>
          </a:prstGeom>
          <a:solidFill>
            <a:srgbClr val="272D45"/>
          </a:solidFill>
          <a:ln w="7620">
            <a:solidFill>
              <a:srgbClr val="40465E"/>
            </a:solidFill>
            <a:prstDash val="solid"/>
          </a:ln>
        </p:spPr>
        <p:txBody>
          <a:bodyPr/>
          <a:lstStyle/>
          <a:p>
            <a:endParaRPr lang="en-US"/>
          </a:p>
        </p:txBody>
      </p:sp>
      <p:sp>
        <p:nvSpPr>
          <p:cNvPr id="21" name="Text 19"/>
          <p:cNvSpPr/>
          <p:nvPr/>
        </p:nvSpPr>
        <p:spPr>
          <a:xfrm>
            <a:off x="10863382" y="3744397"/>
            <a:ext cx="259794" cy="324683"/>
          </a:xfrm>
          <a:prstGeom prst="rect">
            <a:avLst/>
          </a:prstGeom>
          <a:noFill/>
          <a:ln/>
        </p:spPr>
        <p:txBody>
          <a:bodyPr wrap="none" lIns="0" tIns="0" rIns="0" bIns="0" rtlCol="0" anchor="t"/>
          <a:lstStyle/>
          <a:p>
            <a:pPr marL="0" indent="0" algn="ctr">
              <a:lnSpc>
                <a:spcPts val="2000"/>
              </a:lnSpc>
              <a:buNone/>
            </a:pPr>
            <a:r>
              <a:rPr lang="en-US" sz="2000" b="1" dirty="0">
                <a:solidFill>
                  <a:srgbClr val="EBECEF"/>
                </a:solidFill>
                <a:latin typeface="Inter Bold" pitchFamily="34" charset="0"/>
                <a:ea typeface="Inter Bold" pitchFamily="34" charset="-122"/>
                <a:cs typeface="Inter Bold" pitchFamily="34" charset="-120"/>
              </a:rPr>
              <a:t>4</a:t>
            </a:r>
            <a:endParaRPr lang="en-US" sz="2000" dirty="0"/>
          </a:p>
        </p:txBody>
      </p:sp>
      <p:sp>
        <p:nvSpPr>
          <p:cNvPr id="22" name="Text 20"/>
          <p:cNvSpPr/>
          <p:nvPr/>
        </p:nvSpPr>
        <p:spPr>
          <a:xfrm>
            <a:off x="9162812" y="4599503"/>
            <a:ext cx="3661053" cy="270510"/>
          </a:xfrm>
          <a:prstGeom prst="rect">
            <a:avLst/>
          </a:prstGeom>
          <a:noFill/>
          <a:ln/>
        </p:spPr>
        <p:txBody>
          <a:bodyPr wrap="none" lIns="0" tIns="0" rIns="0" bIns="0" rtlCol="0" anchor="t"/>
          <a:lstStyle/>
          <a:p>
            <a:pPr marL="0" indent="0" algn="ctr">
              <a:lnSpc>
                <a:spcPts val="2100"/>
              </a:lnSpc>
              <a:buNone/>
            </a:pPr>
            <a:r>
              <a:rPr lang="en-US" sz="1700" b="1" dirty="0">
                <a:solidFill>
                  <a:srgbClr val="EBECEF"/>
                </a:solidFill>
                <a:latin typeface="Inter Bold" pitchFamily="34" charset="0"/>
                <a:ea typeface="Inter Bold" pitchFamily="34" charset="-122"/>
                <a:cs typeface="Inter Bold" pitchFamily="34" charset="-120"/>
              </a:rPr>
              <a:t>Scaled Implementation (3-5 years)</a:t>
            </a:r>
            <a:endParaRPr lang="en-US" sz="1700" dirty="0"/>
          </a:p>
        </p:txBody>
      </p:sp>
      <p:sp>
        <p:nvSpPr>
          <p:cNvPr id="23" name="Text 21"/>
          <p:cNvSpPr/>
          <p:nvPr/>
        </p:nvSpPr>
        <p:spPr>
          <a:xfrm>
            <a:off x="8672513" y="4973836"/>
            <a:ext cx="4641771" cy="1385888"/>
          </a:xfrm>
          <a:prstGeom prst="rect">
            <a:avLst/>
          </a:prstGeom>
          <a:noFill/>
          <a:ln/>
        </p:spPr>
        <p:txBody>
          <a:bodyPr wrap="square" lIns="0" tIns="0" rIns="0" bIns="0" rtlCol="0" anchor="t"/>
          <a:lstStyle/>
          <a:p>
            <a:pPr marL="0" indent="0" algn="ctr">
              <a:lnSpc>
                <a:spcPts val="2150"/>
              </a:lnSpc>
              <a:buNone/>
            </a:pPr>
            <a:r>
              <a:rPr lang="en-US" sz="1350" dirty="0">
                <a:solidFill>
                  <a:srgbClr val="EBECEF"/>
                </a:solidFill>
                <a:latin typeface="Inter" pitchFamily="34" charset="0"/>
                <a:ea typeface="Inter" pitchFamily="34" charset="-122"/>
                <a:cs typeface="Inter" pitchFamily="34" charset="-120"/>
              </a:rPr>
              <a:t>Systematic expansion of successful pilots to citywide scale. Integration of physical infrastructure improvements with policy changes and digital systems. Continuous evaluation and adjustment based on performance data and stakeholder feedback.</a:t>
            </a:r>
            <a:endParaRPr lang="en-US" sz="1350" dirty="0"/>
          </a:p>
        </p:txBody>
      </p:sp>
      <p:sp>
        <p:nvSpPr>
          <p:cNvPr id="24" name="Text 22"/>
          <p:cNvSpPr/>
          <p:nvPr/>
        </p:nvSpPr>
        <p:spPr>
          <a:xfrm>
            <a:off x="692706" y="6554510"/>
            <a:ext cx="12794813" cy="1108710"/>
          </a:xfrm>
          <a:prstGeom prst="rect">
            <a:avLst/>
          </a:prstGeom>
          <a:noFill/>
          <a:ln/>
        </p:spPr>
        <p:txBody>
          <a:bodyPr wrap="square" lIns="0" tIns="0" rIns="0" bIns="0" rtlCol="0" anchor="t"/>
          <a:lstStyle/>
          <a:p>
            <a:pPr marL="0" indent="0" algn="l">
              <a:lnSpc>
                <a:spcPts val="2150"/>
              </a:lnSpc>
              <a:buNone/>
            </a:pPr>
            <a:r>
              <a:rPr lang="en-US" sz="1350" dirty="0">
                <a:solidFill>
                  <a:srgbClr val="EBECEF"/>
                </a:solidFill>
                <a:latin typeface="Inter" pitchFamily="34" charset="0"/>
                <a:ea typeface="Inter" pitchFamily="34" charset="-122"/>
                <a:cs typeface="Inter" pitchFamily="34" charset="-120"/>
              </a:rPr>
              <a:t>Successful urban mobility transformations follow structured implementation processes while maintaining flexibility to adapt to changing conditions. The most effective programs start with comprehensive baseline assessment against peer cities to identify specific improvement opportunities. Early pilot programs build momentum and provide valuable learning before major investments. Stakeholder engagement throughout the process is critical to ensure solutions address community needs and maintain support through implementation challenges.</a:t>
            </a:r>
            <a:endParaRPr lang="en-US" sz="1350" dirty="0"/>
          </a:p>
        </p:txBody>
      </p:sp>
      <p:pic>
        <p:nvPicPr>
          <p:cNvPr id="2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0">
    <p:spTree>
      <p:nvGrpSpPr>
        <p:cNvPr id="1" name=""/>
        <p:cNvGrpSpPr/>
        <p:nvPr/>
      </p:nvGrpSpPr>
      <p:grpSpPr>
        <a:xfrm>
          <a:off x="0" y="0"/>
          <a:ext cx="0" cy="0"/>
          <a:chOff x="0" y="0"/>
          <a:chExt cx="0" cy="0"/>
        </a:xfrm>
      </p:grpSpPr>
      <p:sp>
        <p:nvSpPr>
          <p:cNvPr id="2" name="Text 0"/>
          <p:cNvSpPr/>
          <p:nvPr/>
        </p:nvSpPr>
        <p:spPr>
          <a:xfrm>
            <a:off x="763429" y="677466"/>
            <a:ext cx="12724090" cy="1193006"/>
          </a:xfrm>
          <a:prstGeom prst="rect">
            <a:avLst/>
          </a:prstGeom>
          <a:noFill/>
          <a:ln/>
        </p:spPr>
        <p:txBody>
          <a:bodyPr wrap="square" lIns="0" tIns="0" rIns="0" bIns="0" rtlCol="0" anchor="t"/>
          <a:lstStyle/>
          <a:p>
            <a:pPr marL="0" indent="0" algn="l">
              <a:lnSpc>
                <a:spcPts val="4650"/>
              </a:lnSpc>
              <a:buNone/>
            </a:pPr>
            <a:r>
              <a:rPr lang="en-US" sz="3750" b="1" dirty="0">
                <a:solidFill>
                  <a:srgbClr val="FFFFFF"/>
                </a:solidFill>
                <a:latin typeface="Inter Bold" pitchFamily="34" charset="0"/>
                <a:ea typeface="Inter Bold" pitchFamily="34" charset="-122"/>
                <a:cs typeface="Inter Bold" pitchFamily="34" charset="-120"/>
              </a:rPr>
              <a:t>Key Takeaways: Building Resilient Urban Mobility Systems</a:t>
            </a:r>
            <a:endParaRPr lang="en-US" sz="3750" dirty="0"/>
          </a:p>
        </p:txBody>
      </p:sp>
      <p:sp>
        <p:nvSpPr>
          <p:cNvPr id="3" name="Shape 1"/>
          <p:cNvSpPr/>
          <p:nvPr/>
        </p:nvSpPr>
        <p:spPr>
          <a:xfrm>
            <a:off x="763429" y="2252186"/>
            <a:ext cx="429458" cy="429458"/>
          </a:xfrm>
          <a:prstGeom prst="roundRect">
            <a:avLst>
              <a:gd name="adj" fmla="val 2129"/>
            </a:avLst>
          </a:prstGeom>
          <a:solidFill>
            <a:srgbClr val="272D45"/>
          </a:solidFill>
          <a:ln w="7620">
            <a:solidFill>
              <a:srgbClr val="40465E"/>
            </a:solidFill>
            <a:prstDash val="solid"/>
          </a:ln>
        </p:spPr>
        <p:txBody>
          <a:bodyPr/>
          <a:lstStyle/>
          <a:p>
            <a:endParaRPr lang="en-US"/>
          </a:p>
        </p:txBody>
      </p:sp>
      <p:sp>
        <p:nvSpPr>
          <p:cNvPr id="4" name="Text 2"/>
          <p:cNvSpPr/>
          <p:nvPr/>
        </p:nvSpPr>
        <p:spPr>
          <a:xfrm>
            <a:off x="1383744" y="2317790"/>
            <a:ext cx="5622488" cy="596503"/>
          </a:xfrm>
          <a:prstGeom prst="rect">
            <a:avLst/>
          </a:prstGeom>
          <a:noFill/>
          <a:ln/>
        </p:spPr>
        <p:txBody>
          <a:bodyPr wrap="square" lIns="0" tIns="0" rIns="0" bIns="0" rtlCol="0" anchor="t"/>
          <a:lstStyle/>
          <a:p>
            <a:pPr marL="0" indent="0" algn="l">
              <a:lnSpc>
                <a:spcPts val="2300"/>
              </a:lnSpc>
              <a:buNone/>
            </a:pPr>
            <a:r>
              <a:rPr lang="en-US" sz="1850" b="1" dirty="0">
                <a:solidFill>
                  <a:srgbClr val="EBECEF"/>
                </a:solidFill>
                <a:latin typeface="Inter Bold" pitchFamily="34" charset="0"/>
                <a:ea typeface="Inter Bold" pitchFamily="34" charset="-122"/>
                <a:cs typeface="Inter Bold" pitchFamily="34" charset="-120"/>
              </a:rPr>
              <a:t>Infrastructure Patterns Follow Consistent Scaling Laws</a:t>
            </a:r>
            <a:endParaRPr lang="en-US" sz="1850" dirty="0"/>
          </a:p>
        </p:txBody>
      </p:sp>
      <p:sp>
        <p:nvSpPr>
          <p:cNvPr id="5" name="Text 3"/>
          <p:cNvSpPr/>
          <p:nvPr/>
        </p:nvSpPr>
        <p:spPr>
          <a:xfrm>
            <a:off x="1383744" y="3028712"/>
            <a:ext cx="5622488" cy="183165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Road networks show declining per capita provision with increasing city size, while public transit provision typically increases. These patterns hold across regions despite significant differences in absolute values. Understanding these relationships helps benchmark appropriate infrastructure investments for growing cities.</a:t>
            </a:r>
            <a:endParaRPr lang="en-US" sz="1500" dirty="0"/>
          </a:p>
        </p:txBody>
      </p:sp>
      <p:sp>
        <p:nvSpPr>
          <p:cNvPr id="6" name="Shape 4"/>
          <p:cNvSpPr/>
          <p:nvPr/>
        </p:nvSpPr>
        <p:spPr>
          <a:xfrm>
            <a:off x="7244715" y="2252186"/>
            <a:ext cx="429458" cy="429458"/>
          </a:xfrm>
          <a:prstGeom prst="roundRect">
            <a:avLst>
              <a:gd name="adj" fmla="val 2129"/>
            </a:avLst>
          </a:prstGeom>
          <a:solidFill>
            <a:srgbClr val="272D45"/>
          </a:solidFill>
          <a:ln w="7620">
            <a:solidFill>
              <a:srgbClr val="40465E"/>
            </a:solidFill>
            <a:prstDash val="solid"/>
          </a:ln>
        </p:spPr>
        <p:txBody>
          <a:bodyPr/>
          <a:lstStyle/>
          <a:p>
            <a:endParaRPr lang="en-US"/>
          </a:p>
        </p:txBody>
      </p:sp>
      <p:sp>
        <p:nvSpPr>
          <p:cNvPr id="7" name="Text 5"/>
          <p:cNvSpPr/>
          <p:nvPr/>
        </p:nvSpPr>
        <p:spPr>
          <a:xfrm>
            <a:off x="7865031" y="2317790"/>
            <a:ext cx="5321379" cy="298252"/>
          </a:xfrm>
          <a:prstGeom prst="rect">
            <a:avLst/>
          </a:prstGeom>
          <a:noFill/>
          <a:ln/>
        </p:spPr>
        <p:txBody>
          <a:bodyPr wrap="none" lIns="0" tIns="0" rIns="0" bIns="0" rtlCol="0" anchor="t"/>
          <a:lstStyle/>
          <a:p>
            <a:pPr marL="0" indent="0" algn="l">
              <a:lnSpc>
                <a:spcPts val="2300"/>
              </a:lnSpc>
              <a:buNone/>
            </a:pPr>
            <a:r>
              <a:rPr lang="en-US" sz="1850" b="1" dirty="0">
                <a:solidFill>
                  <a:srgbClr val="EBECEF"/>
                </a:solidFill>
                <a:latin typeface="Inter Bold" pitchFamily="34" charset="0"/>
                <a:ea typeface="Inter Bold" pitchFamily="34" charset="-122"/>
                <a:cs typeface="Inter Bold" pitchFamily="34" charset="-120"/>
              </a:rPr>
              <a:t>Integration Is Critical for System Performance</a:t>
            </a:r>
            <a:endParaRPr lang="en-US" sz="1850" dirty="0"/>
          </a:p>
        </p:txBody>
      </p:sp>
      <p:sp>
        <p:nvSpPr>
          <p:cNvPr id="8" name="Text 6"/>
          <p:cNvSpPr/>
          <p:nvPr/>
        </p:nvSpPr>
        <p:spPr>
          <a:xfrm>
            <a:off x="7865031" y="2730460"/>
            <a:ext cx="5622488" cy="183165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Cities achieving the best mobility outcomes integrate transportation planning with land use, technology, and governance systems. Siloed approaches consistently underperform regardless of investment levels. The most effective integration occurs at both strategic planning and day-to-day operational levels.</a:t>
            </a:r>
            <a:endParaRPr lang="en-US" sz="1500" dirty="0"/>
          </a:p>
        </p:txBody>
      </p:sp>
      <p:sp>
        <p:nvSpPr>
          <p:cNvPr id="9" name="Shape 7"/>
          <p:cNvSpPr/>
          <p:nvPr/>
        </p:nvSpPr>
        <p:spPr>
          <a:xfrm>
            <a:off x="763429" y="5242084"/>
            <a:ext cx="429458" cy="429458"/>
          </a:xfrm>
          <a:prstGeom prst="roundRect">
            <a:avLst>
              <a:gd name="adj" fmla="val 2129"/>
            </a:avLst>
          </a:prstGeom>
          <a:solidFill>
            <a:srgbClr val="272D45"/>
          </a:solidFill>
          <a:ln w="7620">
            <a:solidFill>
              <a:srgbClr val="40465E"/>
            </a:solidFill>
            <a:prstDash val="solid"/>
          </a:ln>
        </p:spPr>
        <p:txBody>
          <a:bodyPr/>
          <a:lstStyle/>
          <a:p>
            <a:endParaRPr lang="en-US"/>
          </a:p>
        </p:txBody>
      </p:sp>
      <p:sp>
        <p:nvSpPr>
          <p:cNvPr id="10" name="Text 8"/>
          <p:cNvSpPr/>
          <p:nvPr/>
        </p:nvSpPr>
        <p:spPr>
          <a:xfrm>
            <a:off x="1383744" y="5307687"/>
            <a:ext cx="5622488" cy="596503"/>
          </a:xfrm>
          <a:prstGeom prst="rect">
            <a:avLst/>
          </a:prstGeom>
          <a:noFill/>
          <a:ln/>
        </p:spPr>
        <p:txBody>
          <a:bodyPr wrap="square" lIns="0" tIns="0" rIns="0" bIns="0" rtlCol="0" anchor="t"/>
          <a:lstStyle/>
          <a:p>
            <a:pPr marL="0" indent="0" algn="l">
              <a:lnSpc>
                <a:spcPts val="2300"/>
              </a:lnSpc>
              <a:buNone/>
            </a:pPr>
            <a:r>
              <a:rPr lang="en-US" sz="1850" b="1" dirty="0">
                <a:solidFill>
                  <a:srgbClr val="EBECEF"/>
                </a:solidFill>
                <a:latin typeface="Inter Bold" pitchFamily="34" charset="0"/>
                <a:ea typeface="Inter Bold" pitchFamily="34" charset="-122"/>
                <a:cs typeface="Inter Bold" pitchFamily="34" charset="-120"/>
              </a:rPr>
              <a:t>Flexibility Creates Resilience in Uncertain Conditions</a:t>
            </a:r>
            <a:endParaRPr lang="en-US" sz="1850" dirty="0"/>
          </a:p>
        </p:txBody>
      </p:sp>
      <p:sp>
        <p:nvSpPr>
          <p:cNvPr id="11" name="Text 9"/>
          <p:cNvSpPr/>
          <p:nvPr/>
        </p:nvSpPr>
        <p:spPr>
          <a:xfrm>
            <a:off x="1383744" y="6018609"/>
            <a:ext cx="5622488" cy="1526381"/>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Urban transportation systems face unprecedented uncertainty from technological, social, and environmental changes. Building adaptable infrastructure and management systems allows cities to respond effectively to evolving conditions without sacrificing long-term goals.</a:t>
            </a:r>
            <a:endParaRPr lang="en-US" sz="1500" dirty="0"/>
          </a:p>
        </p:txBody>
      </p:sp>
      <p:sp>
        <p:nvSpPr>
          <p:cNvPr id="12" name="Shape 10"/>
          <p:cNvSpPr/>
          <p:nvPr/>
        </p:nvSpPr>
        <p:spPr>
          <a:xfrm>
            <a:off x="7244715" y="5242084"/>
            <a:ext cx="429458" cy="429458"/>
          </a:xfrm>
          <a:prstGeom prst="roundRect">
            <a:avLst>
              <a:gd name="adj" fmla="val 2129"/>
            </a:avLst>
          </a:prstGeom>
          <a:solidFill>
            <a:srgbClr val="272D45"/>
          </a:solidFill>
          <a:ln w="7620">
            <a:solidFill>
              <a:srgbClr val="40465E"/>
            </a:solidFill>
            <a:prstDash val="solid"/>
          </a:ln>
        </p:spPr>
        <p:txBody>
          <a:bodyPr/>
          <a:lstStyle/>
          <a:p>
            <a:endParaRPr lang="en-US"/>
          </a:p>
        </p:txBody>
      </p:sp>
      <p:sp>
        <p:nvSpPr>
          <p:cNvPr id="13" name="Text 11"/>
          <p:cNvSpPr/>
          <p:nvPr/>
        </p:nvSpPr>
        <p:spPr>
          <a:xfrm>
            <a:off x="7865031" y="5307687"/>
            <a:ext cx="5271611" cy="298252"/>
          </a:xfrm>
          <a:prstGeom prst="rect">
            <a:avLst/>
          </a:prstGeom>
          <a:noFill/>
          <a:ln/>
        </p:spPr>
        <p:txBody>
          <a:bodyPr wrap="none" lIns="0" tIns="0" rIns="0" bIns="0" rtlCol="0" anchor="t"/>
          <a:lstStyle/>
          <a:p>
            <a:pPr marL="0" indent="0" algn="l">
              <a:lnSpc>
                <a:spcPts val="2300"/>
              </a:lnSpc>
              <a:buNone/>
            </a:pPr>
            <a:r>
              <a:rPr lang="en-US" sz="1850" b="1" dirty="0">
                <a:solidFill>
                  <a:srgbClr val="EBECEF"/>
                </a:solidFill>
                <a:latin typeface="Inter Bold" pitchFamily="34" charset="0"/>
                <a:ea typeface="Inter Bold" pitchFamily="34" charset="-122"/>
                <a:cs typeface="Inter Bold" pitchFamily="34" charset="-120"/>
              </a:rPr>
              <a:t>Data Ecosystems Are Essential Infrastructure</a:t>
            </a:r>
            <a:endParaRPr lang="en-US" sz="1850" dirty="0"/>
          </a:p>
        </p:txBody>
      </p:sp>
      <p:sp>
        <p:nvSpPr>
          <p:cNvPr id="14" name="Text 12"/>
          <p:cNvSpPr/>
          <p:nvPr/>
        </p:nvSpPr>
        <p:spPr>
          <a:xfrm>
            <a:off x="7865031" y="5720358"/>
            <a:ext cx="5622488" cy="183165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Inter" pitchFamily="34" charset="0"/>
                <a:ea typeface="Inter" pitchFamily="34" charset="-122"/>
                <a:cs typeface="Inter" pitchFamily="34" charset="-120"/>
              </a:rPr>
              <a:t>Modern urban mobility management depends on robust data collection, processing, and application systems. Leading cities view this digital infrastructure as equally important to physical infrastructure in creating efficient, responsive transportation systems. Effective governance frameworks balance operational needs with privacy protection.</a:t>
            </a:r>
            <a:endParaRPr lang="en-US" sz="1500" dirty="0"/>
          </a:p>
        </p:txBody>
      </p:sp>
      <p:pic>
        <p:nvPicPr>
          <p:cNvPr id="15"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54950" y="381476"/>
            <a:ext cx="4684395" cy="433626"/>
          </a:xfrm>
          <a:prstGeom prst="rect">
            <a:avLst/>
          </a:prstGeom>
          <a:noFill/>
          <a:ln/>
        </p:spPr>
        <p:txBody>
          <a:bodyPr wrap="none" lIns="0" tIns="0" rIns="0" bIns="0" rtlCol="0" anchor="t"/>
          <a:lstStyle/>
          <a:p>
            <a:pPr marL="0" indent="0" algn="l">
              <a:lnSpc>
                <a:spcPts val="3400"/>
              </a:lnSpc>
              <a:buNone/>
            </a:pPr>
            <a:r>
              <a:rPr lang="en-US" sz="2700" b="1" dirty="0">
                <a:solidFill>
                  <a:srgbClr val="FFFFFF"/>
                </a:solidFill>
                <a:latin typeface="Inter Bold" pitchFamily="34" charset="0"/>
                <a:ea typeface="Inter Bold" pitchFamily="34" charset="-122"/>
                <a:cs typeface="Inter Bold" pitchFamily="34" charset="-120"/>
              </a:rPr>
              <a:t>Population Size Distribution</a:t>
            </a:r>
            <a:endParaRPr lang="en-US" sz="2700" dirty="0"/>
          </a:p>
        </p:txBody>
      </p:sp>
      <p:pic>
        <p:nvPicPr>
          <p:cNvPr id="3" name="Image 0" descr="preencoded.png"/>
          <p:cNvPicPr>
            <a:picLocks noChangeAspect="1"/>
          </p:cNvPicPr>
          <p:nvPr/>
        </p:nvPicPr>
        <p:blipFill>
          <a:blip r:embed="rId3"/>
          <a:stretch>
            <a:fillRect/>
          </a:stretch>
        </p:blipFill>
        <p:spPr>
          <a:xfrm>
            <a:off x="554950" y="907256"/>
            <a:ext cx="12932569" cy="7242215"/>
          </a:xfrm>
          <a:prstGeom prst="rect">
            <a:avLst/>
          </a:prstGeom>
        </p:spPr>
      </p:pic>
      <p:sp>
        <p:nvSpPr>
          <p:cNvPr id="4" name="Text 1"/>
          <p:cNvSpPr/>
          <p:nvPr/>
        </p:nvSpPr>
        <p:spPr>
          <a:xfrm>
            <a:off x="554950" y="8490823"/>
            <a:ext cx="12932569" cy="665798"/>
          </a:xfrm>
          <a:prstGeom prst="rect">
            <a:avLst/>
          </a:prstGeom>
          <a:noFill/>
          <a:ln/>
        </p:spPr>
        <p:txBody>
          <a:bodyPr wrap="square" lIns="0" tIns="0" rIns="0" bIns="0" rtlCol="0" anchor="t"/>
          <a:lstStyle/>
          <a:p>
            <a:pPr marL="0" indent="0" algn="l">
              <a:lnSpc>
                <a:spcPts val="1700"/>
              </a:lnSpc>
              <a:buNone/>
            </a:pPr>
            <a:r>
              <a:rPr lang="en-US" sz="1050" dirty="0">
                <a:solidFill>
                  <a:srgbClr val="EBECEF"/>
                </a:solidFill>
                <a:latin typeface="Inter" pitchFamily="34" charset="0"/>
                <a:ea typeface="Inter" pitchFamily="34" charset="-122"/>
                <a:cs typeface="Inter" pitchFamily="34" charset="-120"/>
              </a:rPr>
              <a:t>Mid-sized cities (1-5 million residents) comprise the largest segment of our analysis at 45.2% of all cities studied. These urban centers face the dual challenges of managing rapid growth while updating aging infrastructure. Small cities (500K-1M) represent 42.8% of the dataset, while true megacities with populations exceeding 10 million account for only 3.4% of cities but contain a disproportionate 18% of the total urban population in our study.</a:t>
            </a:r>
            <a:endParaRPr lang="en-US" sz="1050" dirty="0"/>
          </a:p>
        </p:txBody>
      </p:sp>
      <p:pic>
        <p:nvPicPr>
          <p:cNvPr id="5"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6494" y="959882"/>
            <a:ext cx="7251025" cy="1172051"/>
          </a:xfrm>
          <a:prstGeom prst="rect">
            <a:avLst/>
          </a:prstGeom>
          <a:noFill/>
          <a:ln/>
        </p:spPr>
        <p:txBody>
          <a:bodyPr wrap="square" lIns="0" tIns="0" rIns="0" bIns="0" rtlCol="0" anchor="t"/>
          <a:lstStyle/>
          <a:p>
            <a:pPr marL="0" indent="0" algn="l">
              <a:lnSpc>
                <a:spcPts val="4600"/>
              </a:lnSpc>
              <a:buNone/>
            </a:pPr>
            <a:r>
              <a:rPr lang="en-US" sz="3650" b="1" dirty="0">
                <a:solidFill>
                  <a:srgbClr val="FFFFFF"/>
                </a:solidFill>
                <a:latin typeface="Inter Bold" pitchFamily="34" charset="0"/>
                <a:ea typeface="Inter Bold" pitchFamily="34" charset="-122"/>
                <a:cs typeface="Inter Bold" pitchFamily="34" charset="-120"/>
              </a:rPr>
              <a:t>Transportation Infrastructure: Road Networks</a:t>
            </a:r>
            <a:endParaRPr lang="en-US" sz="3650" dirty="0"/>
          </a:p>
        </p:txBody>
      </p:sp>
      <p:sp>
        <p:nvSpPr>
          <p:cNvPr id="4" name="Text 1"/>
          <p:cNvSpPr/>
          <p:nvPr/>
        </p:nvSpPr>
        <p:spPr>
          <a:xfrm>
            <a:off x="6236494" y="2506861"/>
            <a:ext cx="2260759" cy="618768"/>
          </a:xfrm>
          <a:prstGeom prst="rect">
            <a:avLst/>
          </a:prstGeom>
          <a:noFill/>
          <a:ln/>
        </p:spPr>
        <p:txBody>
          <a:bodyPr wrap="none" lIns="0" tIns="0" rIns="0" bIns="0" rtlCol="0" anchor="t"/>
          <a:lstStyle/>
          <a:p>
            <a:pPr marL="0" indent="0" algn="ctr">
              <a:lnSpc>
                <a:spcPts val="4850"/>
              </a:lnSpc>
              <a:buNone/>
            </a:pPr>
            <a:r>
              <a:rPr lang="en-US" sz="4850" b="1" dirty="0">
                <a:solidFill>
                  <a:srgbClr val="EBECEF"/>
                </a:solidFill>
                <a:latin typeface="Inter Bold" pitchFamily="34" charset="0"/>
                <a:ea typeface="Inter Bold" pitchFamily="34" charset="-122"/>
                <a:cs typeface="Inter Bold" pitchFamily="34" charset="-120"/>
              </a:rPr>
              <a:t>27,500</a:t>
            </a:r>
            <a:endParaRPr lang="en-US" sz="4850" dirty="0"/>
          </a:p>
        </p:txBody>
      </p:sp>
      <p:sp>
        <p:nvSpPr>
          <p:cNvPr id="5" name="Text 2"/>
          <p:cNvSpPr/>
          <p:nvPr/>
        </p:nvSpPr>
        <p:spPr>
          <a:xfrm>
            <a:off x="6236494" y="3359944"/>
            <a:ext cx="2260759" cy="586026"/>
          </a:xfrm>
          <a:prstGeom prst="rect">
            <a:avLst/>
          </a:prstGeom>
          <a:noFill/>
          <a:ln/>
        </p:spPr>
        <p:txBody>
          <a:bodyPr wrap="square" lIns="0" tIns="0" rIns="0" bIns="0" rtlCol="0" anchor="t"/>
          <a:lstStyle/>
          <a:p>
            <a:pPr marL="0" indent="0" algn="ctr">
              <a:lnSpc>
                <a:spcPts val="2300"/>
              </a:lnSpc>
              <a:buNone/>
            </a:pPr>
            <a:r>
              <a:rPr lang="en-US" sz="1800" b="1" dirty="0">
                <a:solidFill>
                  <a:srgbClr val="EBECEF"/>
                </a:solidFill>
                <a:latin typeface="Inter Bold" pitchFamily="34" charset="0"/>
                <a:ea typeface="Inter Bold" pitchFamily="34" charset="-122"/>
                <a:cs typeface="Inter Bold" pitchFamily="34" charset="-120"/>
              </a:rPr>
              <a:t>Average Freeway Miles</a:t>
            </a:r>
            <a:endParaRPr lang="en-US" sz="1800" dirty="0"/>
          </a:p>
        </p:txBody>
      </p:sp>
      <p:sp>
        <p:nvSpPr>
          <p:cNvPr id="6" name="Text 3"/>
          <p:cNvSpPr/>
          <p:nvPr/>
        </p:nvSpPr>
        <p:spPr>
          <a:xfrm>
            <a:off x="6236494" y="4058483"/>
            <a:ext cx="2260759" cy="1500188"/>
          </a:xfrm>
          <a:prstGeom prst="rect">
            <a:avLst/>
          </a:prstGeom>
          <a:noFill/>
          <a:ln/>
        </p:spPr>
        <p:txBody>
          <a:bodyPr wrap="square" lIns="0" tIns="0" rIns="0" bIns="0" rtlCol="0" anchor="t"/>
          <a:lstStyle/>
          <a:p>
            <a:pPr marL="0" indent="0" algn="ctr">
              <a:lnSpc>
                <a:spcPts val="2350"/>
              </a:lnSpc>
              <a:buNone/>
            </a:pPr>
            <a:r>
              <a:rPr lang="en-US" sz="1450" dirty="0">
                <a:solidFill>
                  <a:srgbClr val="EBECEF"/>
                </a:solidFill>
                <a:latin typeface="Inter" pitchFamily="34" charset="0"/>
                <a:ea typeface="Inter" pitchFamily="34" charset="-122"/>
                <a:cs typeface="Inter" pitchFamily="34" charset="-120"/>
              </a:rPr>
              <a:t>In megacities (10M+ population), reflecting extensive networks needed to connect sprawling urban regions</a:t>
            </a:r>
            <a:endParaRPr lang="en-US" sz="1450" dirty="0"/>
          </a:p>
        </p:txBody>
      </p:sp>
      <p:sp>
        <p:nvSpPr>
          <p:cNvPr id="7" name="Text 4"/>
          <p:cNvSpPr/>
          <p:nvPr/>
        </p:nvSpPr>
        <p:spPr>
          <a:xfrm>
            <a:off x="8731568" y="2506861"/>
            <a:ext cx="2260759" cy="618768"/>
          </a:xfrm>
          <a:prstGeom prst="rect">
            <a:avLst/>
          </a:prstGeom>
          <a:noFill/>
          <a:ln/>
        </p:spPr>
        <p:txBody>
          <a:bodyPr wrap="none" lIns="0" tIns="0" rIns="0" bIns="0" rtlCol="0" anchor="t"/>
          <a:lstStyle/>
          <a:p>
            <a:pPr marL="0" indent="0" algn="ctr">
              <a:lnSpc>
                <a:spcPts val="4850"/>
              </a:lnSpc>
              <a:buNone/>
            </a:pPr>
            <a:r>
              <a:rPr lang="en-US" sz="4850" b="1" dirty="0">
                <a:solidFill>
                  <a:srgbClr val="EBECEF"/>
                </a:solidFill>
                <a:latin typeface="Inter Bold" pitchFamily="34" charset="0"/>
                <a:ea typeface="Inter Bold" pitchFamily="34" charset="-122"/>
                <a:cs typeface="Inter Bold" pitchFamily="34" charset="-120"/>
              </a:rPr>
              <a:t>42,800</a:t>
            </a:r>
            <a:endParaRPr lang="en-US" sz="4850" dirty="0"/>
          </a:p>
        </p:txBody>
      </p:sp>
      <p:sp>
        <p:nvSpPr>
          <p:cNvPr id="8" name="Text 5"/>
          <p:cNvSpPr/>
          <p:nvPr/>
        </p:nvSpPr>
        <p:spPr>
          <a:xfrm>
            <a:off x="8731568" y="3359944"/>
            <a:ext cx="2260759" cy="586026"/>
          </a:xfrm>
          <a:prstGeom prst="rect">
            <a:avLst/>
          </a:prstGeom>
          <a:noFill/>
          <a:ln/>
        </p:spPr>
        <p:txBody>
          <a:bodyPr wrap="square" lIns="0" tIns="0" rIns="0" bIns="0" rtlCol="0" anchor="t"/>
          <a:lstStyle/>
          <a:p>
            <a:pPr marL="0" indent="0" algn="ctr">
              <a:lnSpc>
                <a:spcPts val="2300"/>
              </a:lnSpc>
              <a:buNone/>
            </a:pPr>
            <a:r>
              <a:rPr lang="en-US" sz="1800" b="1" dirty="0">
                <a:solidFill>
                  <a:srgbClr val="EBECEF"/>
                </a:solidFill>
                <a:latin typeface="Inter Bold" pitchFamily="34" charset="0"/>
                <a:ea typeface="Inter Bold" pitchFamily="34" charset="-122"/>
                <a:cs typeface="Inter Bold" pitchFamily="34" charset="-120"/>
              </a:rPr>
              <a:t>Average Arterial Road Miles</a:t>
            </a:r>
            <a:endParaRPr lang="en-US" sz="1800" dirty="0"/>
          </a:p>
        </p:txBody>
      </p:sp>
      <p:sp>
        <p:nvSpPr>
          <p:cNvPr id="9" name="Text 6"/>
          <p:cNvSpPr/>
          <p:nvPr/>
        </p:nvSpPr>
        <p:spPr>
          <a:xfrm>
            <a:off x="8731568" y="4058483"/>
            <a:ext cx="2260759" cy="1500188"/>
          </a:xfrm>
          <a:prstGeom prst="rect">
            <a:avLst/>
          </a:prstGeom>
          <a:noFill/>
          <a:ln/>
        </p:spPr>
        <p:txBody>
          <a:bodyPr wrap="square" lIns="0" tIns="0" rIns="0" bIns="0" rtlCol="0" anchor="t"/>
          <a:lstStyle/>
          <a:p>
            <a:pPr marL="0" indent="0" algn="ctr">
              <a:lnSpc>
                <a:spcPts val="2350"/>
              </a:lnSpc>
              <a:buNone/>
            </a:pPr>
            <a:r>
              <a:rPr lang="en-US" sz="1450" dirty="0">
                <a:solidFill>
                  <a:srgbClr val="EBECEF"/>
                </a:solidFill>
                <a:latin typeface="Inter" pitchFamily="34" charset="0"/>
                <a:ea typeface="Inter" pitchFamily="34" charset="-122"/>
                <a:cs typeface="Inter" pitchFamily="34" charset="-120"/>
              </a:rPr>
              <a:t>In megacities, serving as the primary corridors for moving large volumes of traffic between freeways and local streets</a:t>
            </a:r>
            <a:endParaRPr lang="en-US" sz="1450" dirty="0"/>
          </a:p>
        </p:txBody>
      </p:sp>
      <p:sp>
        <p:nvSpPr>
          <p:cNvPr id="10" name="Text 7"/>
          <p:cNvSpPr/>
          <p:nvPr/>
        </p:nvSpPr>
        <p:spPr>
          <a:xfrm>
            <a:off x="11226641" y="2506861"/>
            <a:ext cx="2260759" cy="618768"/>
          </a:xfrm>
          <a:prstGeom prst="rect">
            <a:avLst/>
          </a:prstGeom>
          <a:noFill/>
          <a:ln/>
        </p:spPr>
        <p:txBody>
          <a:bodyPr wrap="none" lIns="0" tIns="0" rIns="0" bIns="0" rtlCol="0" anchor="t"/>
          <a:lstStyle/>
          <a:p>
            <a:pPr marL="0" indent="0" algn="ctr">
              <a:lnSpc>
                <a:spcPts val="4850"/>
              </a:lnSpc>
              <a:buNone/>
            </a:pPr>
            <a:r>
              <a:rPr lang="en-US" sz="4850" b="1" dirty="0">
                <a:solidFill>
                  <a:srgbClr val="EBECEF"/>
                </a:solidFill>
                <a:latin typeface="Inter Bold" pitchFamily="34" charset="0"/>
                <a:ea typeface="Inter Bold" pitchFamily="34" charset="-122"/>
                <a:cs typeface="Inter Bold" pitchFamily="34" charset="-120"/>
              </a:rPr>
              <a:t>128,400</a:t>
            </a:r>
            <a:endParaRPr lang="en-US" sz="4850" dirty="0"/>
          </a:p>
        </p:txBody>
      </p:sp>
      <p:sp>
        <p:nvSpPr>
          <p:cNvPr id="11" name="Text 8"/>
          <p:cNvSpPr/>
          <p:nvPr/>
        </p:nvSpPr>
        <p:spPr>
          <a:xfrm>
            <a:off x="11226641" y="3359944"/>
            <a:ext cx="2260759" cy="586026"/>
          </a:xfrm>
          <a:prstGeom prst="rect">
            <a:avLst/>
          </a:prstGeom>
          <a:noFill/>
          <a:ln/>
        </p:spPr>
        <p:txBody>
          <a:bodyPr wrap="square" lIns="0" tIns="0" rIns="0" bIns="0" rtlCol="0" anchor="t"/>
          <a:lstStyle/>
          <a:p>
            <a:pPr marL="0" indent="0" algn="ctr">
              <a:lnSpc>
                <a:spcPts val="2300"/>
              </a:lnSpc>
              <a:buNone/>
            </a:pPr>
            <a:r>
              <a:rPr lang="en-US" sz="1800" b="1" dirty="0">
                <a:solidFill>
                  <a:srgbClr val="EBECEF"/>
                </a:solidFill>
                <a:latin typeface="Inter Bold" pitchFamily="34" charset="0"/>
                <a:ea typeface="Inter Bold" pitchFamily="34" charset="-122"/>
                <a:cs typeface="Inter Bold" pitchFamily="34" charset="-120"/>
              </a:rPr>
              <a:t>Average Surface Street Miles</a:t>
            </a:r>
            <a:endParaRPr lang="en-US" sz="1800" dirty="0"/>
          </a:p>
        </p:txBody>
      </p:sp>
      <p:sp>
        <p:nvSpPr>
          <p:cNvPr id="12" name="Text 9"/>
          <p:cNvSpPr/>
          <p:nvPr/>
        </p:nvSpPr>
        <p:spPr>
          <a:xfrm>
            <a:off x="11226641" y="4058483"/>
            <a:ext cx="2260759" cy="1500188"/>
          </a:xfrm>
          <a:prstGeom prst="rect">
            <a:avLst/>
          </a:prstGeom>
          <a:noFill/>
          <a:ln/>
        </p:spPr>
        <p:txBody>
          <a:bodyPr wrap="square" lIns="0" tIns="0" rIns="0" bIns="0" rtlCol="0" anchor="t"/>
          <a:lstStyle/>
          <a:p>
            <a:pPr marL="0" indent="0" algn="ctr">
              <a:lnSpc>
                <a:spcPts val="2350"/>
              </a:lnSpc>
              <a:buNone/>
            </a:pPr>
            <a:r>
              <a:rPr lang="en-US" sz="1450" dirty="0">
                <a:solidFill>
                  <a:srgbClr val="EBECEF"/>
                </a:solidFill>
                <a:latin typeface="Inter" pitchFamily="34" charset="0"/>
                <a:ea typeface="Inter" pitchFamily="34" charset="-122"/>
                <a:cs typeface="Inter" pitchFamily="34" charset="-120"/>
              </a:rPr>
              <a:t>In megacities, forming the capillary network that provides access to individual destinations and neighborhoods</a:t>
            </a:r>
            <a:endParaRPr lang="en-US" sz="1450" dirty="0"/>
          </a:p>
        </p:txBody>
      </p:sp>
      <p:sp>
        <p:nvSpPr>
          <p:cNvPr id="13" name="Text 10"/>
          <p:cNvSpPr/>
          <p:nvPr/>
        </p:nvSpPr>
        <p:spPr>
          <a:xfrm>
            <a:off x="6236494" y="5769531"/>
            <a:ext cx="7251025" cy="1500188"/>
          </a:xfrm>
          <a:prstGeom prst="rect">
            <a:avLst/>
          </a:prstGeom>
          <a:noFill/>
          <a:ln/>
        </p:spPr>
        <p:txBody>
          <a:bodyPr wrap="square" lIns="0" tIns="0" rIns="0" bIns="0" rtlCol="0" anchor="t"/>
          <a:lstStyle/>
          <a:p>
            <a:pPr marL="0" indent="0" algn="l">
              <a:lnSpc>
                <a:spcPts val="2350"/>
              </a:lnSpc>
              <a:buNone/>
            </a:pPr>
            <a:r>
              <a:rPr lang="en-US" sz="1450" dirty="0">
                <a:solidFill>
                  <a:srgbClr val="EBECEF"/>
                </a:solidFill>
                <a:latin typeface="Inter" pitchFamily="34" charset="0"/>
                <a:ea typeface="Inter" pitchFamily="34" charset="-122"/>
                <a:cs typeface="Inter" pitchFamily="34" charset="-120"/>
              </a:rPr>
              <a:t>Road network extent scales with city size but not linearly. Megacities often have proportionally fewer road miles per capita than smaller cities due to higher density development and more extensive public transit systems. Regional differences are significant, with North American cities averaging 48% more road miles per capita than comparable Asian cities.</a:t>
            </a:r>
            <a:endParaRPr lang="en-US" sz="1450" dirty="0"/>
          </a:p>
        </p:txBody>
      </p:sp>
      <p:pic>
        <p:nvPicPr>
          <p:cNvPr id="14" name="Image 1" descr="preencoded.png"/>
          <p:cNvPicPr>
            <a:picLocks noChangeAspect="1"/>
          </p:cNvPicPr>
          <p:nvPr/>
        </p:nvPicPr>
        <p:blipFill>
          <a:blip r:embed="rId4"/>
          <a:stretch>
            <a:fillRect/>
          </a:stretch>
        </p:blipFill>
        <p:spPr>
          <a:xfrm>
            <a:off x="13716000" y="228600"/>
            <a:ext cx="685800" cy="6786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800344"/>
            <a:ext cx="10681930"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Inter Bold" pitchFamily="34" charset="0"/>
                <a:ea typeface="Inter Bold" pitchFamily="34" charset="-122"/>
                <a:cs typeface="Inter Bold" pitchFamily="34" charset="-120"/>
              </a:rPr>
              <a:t>Transportation Infrastructure: Public Transit</a:t>
            </a:r>
            <a:endParaRPr lang="en-US" sz="3900" dirty="0"/>
          </a:p>
        </p:txBody>
      </p:sp>
      <p:sp>
        <p:nvSpPr>
          <p:cNvPr id="3" name="Text 1"/>
          <p:cNvSpPr/>
          <p:nvPr/>
        </p:nvSpPr>
        <p:spPr>
          <a:xfrm>
            <a:off x="793790" y="3040499"/>
            <a:ext cx="2928342"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14,750</a:t>
            </a:r>
            <a:endParaRPr lang="en-US" sz="5150" dirty="0"/>
          </a:p>
        </p:txBody>
      </p:sp>
      <p:sp>
        <p:nvSpPr>
          <p:cNvPr id="4" name="Text 2"/>
          <p:cNvSpPr/>
          <p:nvPr/>
        </p:nvSpPr>
        <p:spPr>
          <a:xfrm>
            <a:off x="1017508" y="3943469"/>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Avg Bus Route Miles</a:t>
            </a:r>
            <a:endParaRPr lang="en-US" sz="1950" dirty="0"/>
          </a:p>
        </p:txBody>
      </p:sp>
      <p:sp>
        <p:nvSpPr>
          <p:cNvPr id="5" name="Text 3"/>
          <p:cNvSpPr/>
          <p:nvPr/>
        </p:nvSpPr>
        <p:spPr>
          <a:xfrm>
            <a:off x="793790" y="4451985"/>
            <a:ext cx="2928342"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In megacities, providing essential connectivity across urban regions</a:t>
            </a:r>
            <a:endParaRPr lang="en-US" sz="1550" dirty="0"/>
          </a:p>
        </p:txBody>
      </p:sp>
      <p:sp>
        <p:nvSpPr>
          <p:cNvPr id="6" name="Text 4"/>
          <p:cNvSpPr/>
          <p:nvPr/>
        </p:nvSpPr>
        <p:spPr>
          <a:xfrm>
            <a:off x="3970139" y="3040499"/>
            <a:ext cx="2928461" cy="654963"/>
          </a:xfrm>
          <a:prstGeom prst="rect">
            <a:avLst/>
          </a:prstGeom>
          <a:noFill/>
          <a:ln/>
        </p:spPr>
        <p:txBody>
          <a:bodyPr wrap="none" lIns="0" tIns="0" rIns="0" bIns="0" rtlCol="0" anchor="t"/>
          <a:lstStyle/>
          <a:p>
            <a:pPr marL="0" indent="0" algn="ctr">
              <a:lnSpc>
                <a:spcPts val="5150"/>
              </a:lnSpc>
              <a:buNone/>
            </a:pPr>
            <a:r>
              <a:rPr lang="en-US" sz="5150" b="1" dirty="0">
                <a:solidFill>
                  <a:srgbClr val="EBECEF"/>
                </a:solidFill>
                <a:latin typeface="Inter Bold" pitchFamily="34" charset="0"/>
                <a:ea typeface="Inter Bold" pitchFamily="34" charset="-122"/>
                <a:cs typeface="Inter Bold" pitchFamily="34" charset="-120"/>
              </a:rPr>
              <a:t>2,840</a:t>
            </a:r>
            <a:endParaRPr lang="en-US" sz="5150" dirty="0"/>
          </a:p>
        </p:txBody>
      </p:sp>
      <p:sp>
        <p:nvSpPr>
          <p:cNvPr id="7" name="Text 5"/>
          <p:cNvSpPr/>
          <p:nvPr/>
        </p:nvSpPr>
        <p:spPr>
          <a:xfrm>
            <a:off x="4193857" y="3943469"/>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EBECEF"/>
                </a:solidFill>
                <a:latin typeface="Inter Bold" pitchFamily="34" charset="0"/>
                <a:ea typeface="Inter Bold" pitchFamily="34" charset="-122"/>
                <a:cs typeface="Inter Bold" pitchFamily="34" charset="-120"/>
              </a:rPr>
              <a:t>Average Bus Fleet</a:t>
            </a:r>
            <a:endParaRPr lang="en-US" sz="1950" dirty="0"/>
          </a:p>
        </p:txBody>
      </p:sp>
      <p:sp>
        <p:nvSpPr>
          <p:cNvPr id="8" name="Text 6"/>
          <p:cNvSpPr/>
          <p:nvPr/>
        </p:nvSpPr>
        <p:spPr>
          <a:xfrm>
            <a:off x="3970139" y="4451985"/>
            <a:ext cx="2928461" cy="952619"/>
          </a:xfrm>
          <a:prstGeom prst="rect">
            <a:avLst/>
          </a:prstGeom>
          <a:noFill/>
          <a:ln/>
        </p:spPr>
        <p:txBody>
          <a:bodyPr wrap="square" lIns="0" tIns="0" rIns="0" bIns="0" rtlCol="0" anchor="t"/>
          <a:lstStyle/>
          <a:p>
            <a:pPr marL="0" indent="0" algn="ctr">
              <a:lnSpc>
                <a:spcPts val="2500"/>
              </a:lnSpc>
              <a:buNone/>
            </a:pPr>
            <a:r>
              <a:rPr lang="en-US" sz="1550" dirty="0">
                <a:solidFill>
                  <a:srgbClr val="EBECEF"/>
                </a:solidFill>
                <a:latin typeface="Inter" pitchFamily="34" charset="0"/>
                <a:ea typeface="Inter" pitchFamily="34" charset="-122"/>
                <a:cs typeface="Inter" pitchFamily="34" charset="-120"/>
              </a:rPr>
              <a:t>For megacities, with wide regional variations based on transit investment</a:t>
            </a:r>
            <a:endParaRPr lang="en-US" sz="1550" dirty="0"/>
          </a:p>
        </p:txBody>
      </p:sp>
      <p:sp>
        <p:nvSpPr>
          <p:cNvPr id="9" name="Text 7"/>
          <p:cNvSpPr/>
          <p:nvPr/>
        </p:nvSpPr>
        <p:spPr>
          <a:xfrm>
            <a:off x="7390328" y="2896672"/>
            <a:ext cx="6104811" cy="1905238"/>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Public transit infrastructure shows significant regional variations, with European and East Asian cities investing more heavily in comprehensive systems. The average megacity operates nearly 3,000 buses, though this number varies dramatically from over 16,000 in cities like São Paulo to under 1,000 in car-dependent cities.</a:t>
            </a:r>
            <a:endParaRPr lang="en-US" sz="1550" dirty="0"/>
          </a:p>
        </p:txBody>
      </p:sp>
      <p:sp>
        <p:nvSpPr>
          <p:cNvPr id="10" name="Text 8"/>
          <p:cNvSpPr/>
          <p:nvPr/>
        </p:nvSpPr>
        <p:spPr>
          <a:xfrm>
            <a:off x="7390328" y="4980503"/>
            <a:ext cx="6104811" cy="1270159"/>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Inter" pitchFamily="34" charset="0"/>
                <a:ea typeface="Inter" pitchFamily="34" charset="-122"/>
                <a:cs typeface="Inter" pitchFamily="34" charset="-120"/>
              </a:rPr>
              <a:t>Bus route miles correlate strongly with population size but also reflect policy priorities and historical development patterns. Cities with well-developed rail systems often have complementary rather than extensive bus networks.</a:t>
            </a:r>
            <a:endParaRPr lang="en-US" sz="1550" dirty="0"/>
          </a:p>
        </p:txBody>
      </p:sp>
      <p:pic>
        <p:nvPicPr>
          <p:cNvPr id="11" name="Image 0" descr="preencoded.png"/>
          <p:cNvPicPr>
            <a:picLocks noChangeAspect="1"/>
          </p:cNvPicPr>
          <p:nvPr/>
        </p:nvPicPr>
        <p:blipFill>
          <a:blip r:embed="rId3"/>
          <a:stretch>
            <a:fillRect/>
          </a:stretch>
        </p:blipFill>
        <p:spPr>
          <a:xfrm>
            <a:off x="13716000" y="228600"/>
            <a:ext cx="685800" cy="6786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TotalTime>
  <Words>8918</Words>
  <Application>Microsoft Office PowerPoint</Application>
  <PresentationFormat>Custom</PresentationFormat>
  <Paragraphs>822</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Inter Bold</vt:lpstr>
      <vt:lpstr>Aptos Narrow</vt:lpstr>
      <vt:lpstr>Arial</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Bob McQueen</dc:creator>
  <cp:lastModifiedBy>Christian Velazquez</cp:lastModifiedBy>
  <cp:revision>3</cp:revision>
  <dcterms:created xsi:type="dcterms:W3CDTF">2025-06-22T13:39:23Z</dcterms:created>
  <dcterms:modified xsi:type="dcterms:W3CDTF">2025-07-03T00:45:57Z</dcterms:modified>
</cp:coreProperties>
</file>