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rts/colors1.xml" ContentType="application/vnd.ms-office.chartcolorstyle+xml"/>
  <Override PartName="/ppt/charts/style1.xml" ContentType="application/vnd.ms-office.chart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81" r:id="rId3"/>
    <p:sldId id="258" r:id="rId4"/>
    <p:sldId id="259" r:id="rId5"/>
    <p:sldId id="260" r:id="rId6"/>
    <p:sldId id="261" r:id="rId7"/>
    <p:sldId id="282" r:id="rId8"/>
    <p:sldId id="263" r:id="rId9"/>
    <p:sldId id="283" r:id="rId10"/>
    <p:sldId id="265" r:id="rId11"/>
    <p:sldId id="266" r:id="rId12"/>
    <p:sldId id="267" r:id="rId13"/>
    <p:sldId id="284" r:id="rId14"/>
    <p:sldId id="269" r:id="rId15"/>
    <p:sldId id="270" r:id="rId16"/>
    <p:sldId id="271" r:id="rId17"/>
    <p:sldId id="272" r:id="rId18"/>
    <p:sldId id="273" r:id="rId19"/>
    <p:sldId id="274" r:id="rId20"/>
    <p:sldId id="275" r:id="rId21"/>
    <p:sldId id="276" r:id="rId22"/>
    <p:sldId id="277" r:id="rId23"/>
    <p:sldId id="278" r:id="rId24"/>
    <p:sldId id="280" r:id="rId25"/>
  </p:sldIdLst>
  <p:sldSz cx="7772400" cy="10058400"/>
  <p:notesSz cx="7772400" cy="10058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8595B"/>
    <a:srgbClr val="ED7D31"/>
    <a:srgbClr val="000000"/>
    <a:srgbClr val="6D6E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47"/>
    <p:restoredTop sz="94764"/>
  </p:normalViewPr>
  <p:slideViewPr>
    <p:cSldViewPr>
      <p:cViewPr varScale="1">
        <p:scale>
          <a:sx n="73" d="100"/>
          <a:sy n="73" d="100"/>
        </p:scale>
        <p:origin x="-2604" y="-9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8626776707932099E-2"/>
          <c:y val="7.8554165661771772E-2"/>
          <c:w val="0.962746446584136"/>
          <c:h val="0.84317568148739064"/>
        </c:manualLayout>
      </c:layout>
      <c:barChart>
        <c:barDir val="col"/>
        <c:grouping val="clustered"/>
        <c:varyColors val="0"/>
        <c:ser>
          <c:idx val="0"/>
          <c:order val="0"/>
          <c:tx>
            <c:strRef>
              <c:f>Sheet1!$B$1</c:f>
              <c:strCache>
                <c:ptCount val="1"/>
                <c:pt idx="0">
                  <c:v>%</c:v>
                </c:pt>
              </c:strCache>
            </c:strRef>
          </c:tx>
          <c:spPr>
            <a:solidFill>
              <a:srgbClr val="FF0000"/>
            </a:solidFill>
            <a:ln>
              <a:noFill/>
            </a:ln>
            <a:effectLst/>
          </c:spPr>
          <c:invertIfNegative val="0"/>
          <c:dPt>
            <c:idx val="7"/>
            <c:invertIfNegative val="0"/>
            <c:bubble3D val="0"/>
            <c:spPr>
              <a:solidFill>
                <a:srgbClr val="0070C0"/>
              </a:solidFill>
              <a:ln>
                <a:noFill/>
              </a:ln>
              <a:effectLst/>
            </c:spPr>
            <c:extLst xmlns:c16r2="http://schemas.microsoft.com/office/drawing/2015/06/chart">
              <c:ext xmlns:c16="http://schemas.microsoft.com/office/drawing/2014/chart" uri="{C3380CC4-5D6E-409C-BE32-E72D297353CC}">
                <c16:uniqueId val="{00000001-E670-9241-B2A4-DE781F80BED9}"/>
              </c:ext>
            </c:extLst>
          </c:dPt>
          <c:dPt>
            <c:idx val="8"/>
            <c:invertIfNegative val="0"/>
            <c:bubble3D val="0"/>
            <c:spPr>
              <a:solidFill>
                <a:srgbClr val="0070C0"/>
              </a:solidFill>
              <a:ln>
                <a:noFill/>
              </a:ln>
              <a:effectLst/>
            </c:spPr>
            <c:extLst xmlns:c16r2="http://schemas.microsoft.com/office/drawing/2015/06/chart">
              <c:ext xmlns:c16="http://schemas.microsoft.com/office/drawing/2014/chart" uri="{C3380CC4-5D6E-409C-BE32-E72D297353CC}">
                <c16:uniqueId val="{00000003-E670-9241-B2A4-DE781F80BED9}"/>
              </c:ext>
            </c:extLst>
          </c:dPt>
          <c:dPt>
            <c:idx val="9"/>
            <c:invertIfNegative val="0"/>
            <c:bubble3D val="0"/>
            <c:spPr>
              <a:solidFill>
                <a:srgbClr val="0070C0"/>
              </a:solidFill>
              <a:ln>
                <a:noFill/>
              </a:ln>
              <a:effectLst/>
            </c:spPr>
            <c:extLst xmlns:c16r2="http://schemas.microsoft.com/office/drawing/2015/06/chart">
              <c:ext xmlns:c16="http://schemas.microsoft.com/office/drawing/2014/chart" uri="{C3380CC4-5D6E-409C-BE32-E72D297353CC}">
                <c16:uniqueId val="{00000005-E670-9241-B2A4-DE781F80BED9}"/>
              </c:ext>
            </c:extLst>
          </c:dPt>
          <c:dPt>
            <c:idx val="10"/>
            <c:invertIfNegative val="0"/>
            <c:bubble3D val="0"/>
            <c:spPr>
              <a:solidFill>
                <a:srgbClr val="0070C0"/>
              </a:solidFill>
              <a:ln>
                <a:noFill/>
              </a:ln>
              <a:effectLst/>
            </c:spPr>
            <c:extLst xmlns:c16r2="http://schemas.microsoft.com/office/drawing/2015/06/chart">
              <c:ext xmlns:c16="http://schemas.microsoft.com/office/drawing/2014/chart" uri="{C3380CC4-5D6E-409C-BE32-E72D297353CC}">
                <c16:uniqueId val="{00000007-E670-9241-B2A4-DE781F80BED9}"/>
              </c:ext>
            </c:extLst>
          </c:dPt>
          <c:dPt>
            <c:idx val="11"/>
            <c:invertIfNegative val="0"/>
            <c:bubble3D val="0"/>
            <c:spPr>
              <a:solidFill>
                <a:srgbClr val="0070C0"/>
              </a:solidFill>
              <a:ln>
                <a:noFill/>
              </a:ln>
              <a:effectLst/>
            </c:spPr>
            <c:extLst xmlns:c16r2="http://schemas.microsoft.com/office/drawing/2015/06/chart">
              <c:ext xmlns:c16="http://schemas.microsoft.com/office/drawing/2014/chart" uri="{C3380CC4-5D6E-409C-BE32-E72D297353CC}">
                <c16:uniqueId val="{00000009-E670-9241-B2A4-DE781F80BED9}"/>
              </c:ext>
            </c:extLst>
          </c:dPt>
          <c:dPt>
            <c:idx val="12"/>
            <c:invertIfNegative val="0"/>
            <c:bubble3D val="0"/>
            <c:spPr>
              <a:solidFill>
                <a:srgbClr val="0070C0"/>
              </a:solidFill>
              <a:ln>
                <a:noFill/>
              </a:ln>
              <a:effectLst/>
            </c:spPr>
            <c:extLst xmlns:c16r2="http://schemas.microsoft.com/office/drawing/2015/06/chart">
              <c:ext xmlns:c16="http://schemas.microsoft.com/office/drawing/2014/chart" uri="{C3380CC4-5D6E-409C-BE32-E72D297353CC}">
                <c16:uniqueId val="{0000000B-E670-9241-B2A4-DE781F80BED9}"/>
              </c:ext>
            </c:extLst>
          </c:dPt>
          <c:dLbls>
            <c:dLbl>
              <c:idx val="7"/>
              <c:layout>
                <c:manualLayout>
                  <c:x val="-1.4328289775332416E-3"/>
                  <c:y val="2.5639565708080901E-3"/>
                </c:manualLayout>
              </c:layout>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65000"/>
                          <a:lumOff val="35000"/>
                        </a:schemeClr>
                      </a:solidFill>
                      <a:latin typeface="Calibri" panose="020F0502020204030204" pitchFamily="34" charset="0"/>
                      <a:ea typeface="Arial" charset="0"/>
                      <a:cs typeface="Calibri" panose="020F0502020204030204" pitchFamily="34" charset="0"/>
                    </a:defRPr>
                  </a:pPr>
                  <a:endParaRPr lang="en-US"/>
                </a:p>
              </c:tx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E670-9241-B2A4-DE781F80BED9}"/>
                </c:ext>
              </c:extLst>
            </c:dLbl>
            <c:dLbl>
              <c:idx val="8"/>
              <c:layout>
                <c:manualLayout>
                  <c:x val="-1.0507291120786789E-16"/>
                  <c:y val="4.6124120595639057E-3"/>
                </c:manualLayout>
              </c:layout>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65000"/>
                          <a:lumOff val="35000"/>
                        </a:schemeClr>
                      </a:solidFill>
                      <a:latin typeface="Calibri" panose="020F0502020204030204" pitchFamily="34" charset="0"/>
                      <a:ea typeface="Arial" charset="0"/>
                      <a:cs typeface="Calibri" panose="020F0502020204030204" pitchFamily="34" charset="0"/>
                    </a:defRPr>
                  </a:pPr>
                  <a:endParaRPr lang="en-US"/>
                </a:p>
              </c:tx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E670-9241-B2A4-DE781F80BED9}"/>
                </c:ext>
              </c:extLst>
            </c:dLbl>
            <c:dLbl>
              <c:idx val="9"/>
              <c:layout>
                <c:manualLayout>
                  <c:x val="0"/>
                  <c:y val="4.9246805498183565E-3"/>
                </c:manualLayout>
              </c:layout>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65000"/>
                          <a:lumOff val="35000"/>
                        </a:schemeClr>
                      </a:solidFill>
                      <a:latin typeface="Calibri" panose="020F0502020204030204" pitchFamily="34" charset="0"/>
                      <a:ea typeface="Arial" charset="0"/>
                      <a:cs typeface="Calibri" panose="020F0502020204030204" pitchFamily="34" charset="0"/>
                    </a:defRPr>
                  </a:pPr>
                  <a:endParaRPr lang="en-US"/>
                </a:p>
              </c:tx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E670-9241-B2A4-DE781F80BED9}"/>
                </c:ext>
              </c:extLst>
            </c:dLbl>
            <c:dLbl>
              <c:idx val="10"/>
              <c:layout>
                <c:manualLayout>
                  <c:x val="1.4328289775332416E-3"/>
                  <c:y val="3.267153855925875E-3"/>
                </c:manualLayout>
              </c:layout>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65000"/>
                          <a:lumOff val="35000"/>
                        </a:schemeClr>
                      </a:solidFill>
                      <a:latin typeface="Calibri" panose="020F0502020204030204" pitchFamily="34" charset="0"/>
                      <a:ea typeface="Arial" charset="0"/>
                      <a:cs typeface="Calibri" panose="020F0502020204030204" pitchFamily="34" charset="0"/>
                    </a:defRPr>
                  </a:pPr>
                  <a:endParaRPr lang="en-US"/>
                </a:p>
              </c:tx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E670-9241-B2A4-DE781F80BED9}"/>
                </c:ext>
              </c:extLst>
            </c:dLbl>
            <c:dLbl>
              <c:idx val="11"/>
              <c:layout>
                <c:manualLayout>
                  <c:x val="0"/>
                  <c:y val="0"/>
                </c:manualLayout>
              </c:layout>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65000"/>
                          <a:lumOff val="35000"/>
                        </a:schemeClr>
                      </a:solidFill>
                      <a:latin typeface="Calibri" panose="020F0502020204030204" pitchFamily="34" charset="0"/>
                      <a:ea typeface="Arial" charset="0"/>
                      <a:cs typeface="Calibri" panose="020F0502020204030204" pitchFamily="34" charset="0"/>
                    </a:defRPr>
                  </a:pPr>
                  <a:endParaRPr lang="en-US"/>
                </a:p>
              </c:tx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E670-9241-B2A4-DE781F80BED9}"/>
                </c:ext>
              </c:extLst>
            </c:dLbl>
            <c:dLbl>
              <c:idx val="12"/>
              <c:layout>
                <c:manualLayout>
                  <c:x val="-1.0507291120786789E-16"/>
                  <c:y val="4.924680549818353E-3"/>
                </c:manualLayout>
              </c:layout>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65000"/>
                          <a:lumOff val="35000"/>
                        </a:schemeClr>
                      </a:solidFill>
                      <a:latin typeface="Calibri" panose="020F0502020204030204" pitchFamily="34" charset="0"/>
                      <a:ea typeface="Arial" charset="0"/>
                      <a:cs typeface="Calibri" panose="020F0502020204030204" pitchFamily="34" charset="0"/>
                    </a:defRPr>
                  </a:pPr>
                  <a:endParaRPr lang="en-US"/>
                </a:p>
              </c:tx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E670-9241-B2A4-DE781F80BED9}"/>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Calibri" panose="020F0502020204030204" pitchFamily="34" charset="0"/>
                    <a:ea typeface="Arial" charset="0"/>
                    <a:cs typeface="Calibri" panose="020F0502020204030204" pitchFamily="34" charset="0"/>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Nov</c:v>
                </c:pt>
                <c:pt idx="1">
                  <c:v>Dec</c:v>
                </c:pt>
                <c:pt idx="2">
                  <c:v>Jan</c:v>
                </c:pt>
                <c:pt idx="3">
                  <c:v>Feb</c:v>
                </c:pt>
                <c:pt idx="4">
                  <c:v>Mar</c:v>
                </c:pt>
                <c:pt idx="5">
                  <c:v>Apr</c:v>
                </c:pt>
                <c:pt idx="6">
                  <c:v>May</c:v>
                </c:pt>
                <c:pt idx="7">
                  <c:v>Jun</c:v>
                </c:pt>
                <c:pt idx="8">
                  <c:v>Jul</c:v>
                </c:pt>
                <c:pt idx="9">
                  <c:v>Aug</c:v>
                </c:pt>
                <c:pt idx="10">
                  <c:v>Sep</c:v>
                </c:pt>
                <c:pt idx="11">
                  <c:v>Oct</c:v>
                </c:pt>
              </c:strCache>
            </c:strRef>
          </c:cat>
          <c:val>
            <c:numRef>
              <c:f>Sheet1!$B$2:$B$13</c:f>
              <c:numCache>
                <c:formatCode>0.0%</c:formatCode>
                <c:ptCount val="12"/>
                <c:pt idx="0">
                  <c:v>-9.7000000000000003E-2</c:v>
                </c:pt>
                <c:pt idx="1">
                  <c:v>-0.111</c:v>
                </c:pt>
                <c:pt idx="2">
                  <c:v>-9.5000000000000001E-2</c:v>
                </c:pt>
                <c:pt idx="3">
                  <c:v>-8.1000000000000003E-2</c:v>
                </c:pt>
                <c:pt idx="4">
                  <c:v>-7.1999999999999995E-2</c:v>
                </c:pt>
                <c:pt idx="5">
                  <c:v>-6.3E-2</c:v>
                </c:pt>
                <c:pt idx="6">
                  <c:v>-6.0999999999999999E-2</c:v>
                </c:pt>
                <c:pt idx="7">
                  <c:v>5.0000000000000001E-3</c:v>
                </c:pt>
                <c:pt idx="8">
                  <c:v>0</c:v>
                </c:pt>
                <c:pt idx="9">
                  <c:v>2.7E-2</c:v>
                </c:pt>
                <c:pt idx="10">
                  <c:v>1.0999999999999999E-2</c:v>
                </c:pt>
                <c:pt idx="11">
                  <c:v>2.8000000000000001E-2</c:v>
                </c:pt>
              </c:numCache>
            </c:numRef>
          </c:val>
          <c:extLst xmlns:c16r2="http://schemas.microsoft.com/office/drawing/2015/06/chart">
            <c:ext xmlns:c16="http://schemas.microsoft.com/office/drawing/2014/chart" uri="{C3380CC4-5D6E-409C-BE32-E72D297353CC}">
              <c16:uniqueId val="{0000000C-E670-9241-B2A4-DE781F80BED9}"/>
            </c:ext>
          </c:extLst>
        </c:ser>
        <c:dLbls>
          <c:dLblPos val="inEnd"/>
          <c:showLegendKey val="0"/>
          <c:showVal val="1"/>
          <c:showCatName val="0"/>
          <c:showSerName val="0"/>
          <c:showPercent val="0"/>
          <c:showBubbleSize val="0"/>
        </c:dLbls>
        <c:gapWidth val="20"/>
        <c:axId val="118973952"/>
        <c:axId val="118975488"/>
      </c:barChart>
      <c:catAx>
        <c:axId val="118973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bg1"/>
                </a:solidFill>
                <a:latin typeface="Calibri" panose="020F0502020204030204" pitchFamily="34" charset="0"/>
                <a:ea typeface="Arial" charset="0"/>
                <a:cs typeface="Calibri" panose="020F0502020204030204" pitchFamily="34" charset="0"/>
              </a:defRPr>
            </a:pPr>
            <a:endParaRPr lang="en-US"/>
          </a:p>
        </c:txPr>
        <c:crossAx val="118975488"/>
        <c:crosses val="autoZero"/>
        <c:auto val="1"/>
        <c:lblAlgn val="ctr"/>
        <c:lblOffset val="100"/>
        <c:noMultiLvlLbl val="0"/>
      </c:catAx>
      <c:valAx>
        <c:axId val="118975488"/>
        <c:scaling>
          <c:orientation val="minMax"/>
          <c:max val="3.2000000000000008E-2"/>
          <c:min val="-0.11500000000000002"/>
        </c:scaling>
        <c:delete val="1"/>
        <c:axPos val="l"/>
        <c:numFmt formatCode="0.0%" sourceLinked="0"/>
        <c:majorTickMark val="out"/>
        <c:minorTickMark val="none"/>
        <c:tickLblPos val="nextTo"/>
        <c:crossAx val="118973952"/>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368675" cy="5048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402138" y="0"/>
            <a:ext cx="3368675" cy="504825"/>
          </a:xfrm>
          <a:prstGeom prst="rect">
            <a:avLst/>
          </a:prstGeom>
        </p:spPr>
        <p:txBody>
          <a:bodyPr vert="horz" lIns="91440" tIns="45720" rIns="91440" bIns="45720" rtlCol="0"/>
          <a:lstStyle>
            <a:lvl1pPr algn="r">
              <a:defRPr sz="1200"/>
            </a:lvl1pPr>
          </a:lstStyle>
          <a:p>
            <a:fld id="{1E4D0980-E8E0-D649-9A1A-AE6498D9205C}" type="datetimeFigureOut">
              <a:rPr lang="en-US" smtClean="0"/>
              <a:t>2/13/2019</a:t>
            </a:fld>
            <a:endParaRPr lang="en-US"/>
          </a:p>
        </p:txBody>
      </p:sp>
      <p:sp>
        <p:nvSpPr>
          <p:cNvPr id="4" name="Slide Image Placeholder 3"/>
          <p:cNvSpPr>
            <a:spLocks noGrp="1" noRot="1" noChangeAspect="1"/>
          </p:cNvSpPr>
          <p:nvPr>
            <p:ph type="sldImg" idx="2"/>
          </p:nvPr>
        </p:nvSpPr>
        <p:spPr>
          <a:xfrm>
            <a:off x="2574925" y="1257300"/>
            <a:ext cx="2622550" cy="33940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77875" y="4840288"/>
            <a:ext cx="6216650" cy="3960812"/>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553575"/>
            <a:ext cx="3368675" cy="5048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402138" y="9553575"/>
            <a:ext cx="3368675" cy="504825"/>
          </a:xfrm>
          <a:prstGeom prst="rect">
            <a:avLst/>
          </a:prstGeom>
        </p:spPr>
        <p:txBody>
          <a:bodyPr vert="horz" lIns="91440" tIns="45720" rIns="91440" bIns="45720" rtlCol="0" anchor="b"/>
          <a:lstStyle>
            <a:lvl1pPr algn="r">
              <a:defRPr sz="1200"/>
            </a:lvl1pPr>
          </a:lstStyle>
          <a:p>
            <a:fld id="{4CC31EE8-F30A-3241-A599-317EE322AE06}" type="slidenum">
              <a:rPr lang="en-US" smtClean="0"/>
              <a:t>‹#›</a:t>
            </a:fld>
            <a:endParaRPr lang="en-US"/>
          </a:p>
        </p:txBody>
      </p:sp>
    </p:spTree>
    <p:extLst>
      <p:ext uri="{BB962C8B-B14F-4D97-AF65-F5344CB8AC3E}">
        <p14:creationId xmlns:p14="http://schemas.microsoft.com/office/powerpoint/2010/main" val="5274600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C31EE8-F30A-3241-A599-317EE322AE06}" type="slidenum">
              <a:rPr lang="en-US" smtClean="0"/>
              <a:t>5</a:t>
            </a:fld>
            <a:endParaRPr lang="en-US"/>
          </a:p>
        </p:txBody>
      </p:sp>
    </p:spTree>
    <p:extLst>
      <p:ext uri="{BB962C8B-B14F-4D97-AF65-F5344CB8AC3E}">
        <p14:creationId xmlns:p14="http://schemas.microsoft.com/office/powerpoint/2010/main" val="35533386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BA4062-3C44-CC4B-BE86-325954940A91}" type="slidenum">
              <a:rPr lang="en-US" smtClean="0"/>
              <a:t>7</a:t>
            </a:fld>
            <a:endParaRPr lang="en-US"/>
          </a:p>
        </p:txBody>
      </p:sp>
    </p:spTree>
    <p:extLst>
      <p:ext uri="{BB962C8B-B14F-4D97-AF65-F5344CB8AC3E}">
        <p14:creationId xmlns:p14="http://schemas.microsoft.com/office/powerpoint/2010/main" val="24204806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C31EE8-F30A-3241-A599-317EE322AE06}" type="slidenum">
              <a:rPr lang="en-US" smtClean="0"/>
              <a:t>8</a:t>
            </a:fld>
            <a:endParaRPr lang="en-US"/>
          </a:p>
        </p:txBody>
      </p:sp>
    </p:spTree>
    <p:extLst>
      <p:ext uri="{BB962C8B-B14F-4D97-AF65-F5344CB8AC3E}">
        <p14:creationId xmlns:p14="http://schemas.microsoft.com/office/powerpoint/2010/main" val="4947585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BA4062-3C44-CC4B-BE86-325954940A91}" type="slidenum">
              <a:rPr lang="en-US" smtClean="0"/>
              <a:t>13</a:t>
            </a:fld>
            <a:endParaRPr lang="en-US"/>
          </a:p>
        </p:txBody>
      </p:sp>
    </p:spTree>
    <p:extLst>
      <p:ext uri="{BB962C8B-B14F-4D97-AF65-F5344CB8AC3E}">
        <p14:creationId xmlns:p14="http://schemas.microsoft.com/office/powerpoint/2010/main" val="3144857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C31EE8-F30A-3241-A599-317EE322AE06}" type="slidenum">
              <a:rPr lang="en-US" smtClean="0"/>
              <a:t>15</a:t>
            </a:fld>
            <a:endParaRPr lang="en-US"/>
          </a:p>
        </p:txBody>
      </p:sp>
    </p:spTree>
    <p:extLst>
      <p:ext uri="{BB962C8B-B14F-4D97-AF65-F5344CB8AC3E}">
        <p14:creationId xmlns:p14="http://schemas.microsoft.com/office/powerpoint/2010/main" val="22991036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BA4062-3C44-CC4B-BE86-325954940A91}" type="slidenum">
              <a:rPr lang="en-US" smtClean="0"/>
              <a:t>24</a:t>
            </a:fld>
            <a:endParaRPr lang="en-US"/>
          </a:p>
        </p:txBody>
      </p:sp>
    </p:spTree>
    <p:extLst>
      <p:ext uri="{BB962C8B-B14F-4D97-AF65-F5344CB8AC3E}">
        <p14:creationId xmlns:p14="http://schemas.microsoft.com/office/powerpoint/2010/main" val="12961880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82930" y="3118104"/>
            <a:ext cx="6606540" cy="211226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165860" y="5632704"/>
            <a:ext cx="5440680" cy="25146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2/13/2019</a:t>
            </a:fld>
            <a:endParaRPr lang="en-US"/>
          </a:p>
        </p:txBody>
      </p:sp>
      <p:sp>
        <p:nvSpPr>
          <p:cNvPr id="6" name="Holder 6"/>
          <p:cNvSpPr>
            <a:spLocks noGrp="1"/>
          </p:cNvSpPr>
          <p:nvPr>
            <p:ph type="sldNum" sz="quarter" idx="7"/>
          </p:nvPr>
        </p:nvSpPr>
        <p:spPr/>
        <p:txBody>
          <a:bodyPr lIns="0" tIns="0" rIns="0" bIns="0"/>
          <a:lstStyle>
            <a:lvl1pPr>
              <a:defRPr sz="1200" b="0" i="0">
                <a:solidFill>
                  <a:srgbClr val="6D6E71"/>
                </a:solidFill>
                <a:latin typeface="Arial"/>
                <a:cs typeface="Arial"/>
              </a:defRPr>
            </a:lvl1pPr>
          </a:lstStyle>
          <a:p>
            <a:pPr marL="25400">
              <a:lnSpc>
                <a:spcPts val="1395"/>
              </a:lnSpc>
            </a:pPr>
            <a:fld id="{81D60167-4931-47E6-BA6A-407CBD079E47}" type="slidenum">
              <a:rPr spc="-55" dirty="0"/>
              <a:t>‹#›</a:t>
            </a:fld>
            <a:endParaRPr spc="-55"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u="heavy">
                <a:solidFill>
                  <a:schemeClr val="bg1"/>
                </a:solidFill>
                <a:latin typeface="Verdana"/>
                <a:cs typeface="Verdana"/>
              </a:defRPr>
            </a:lvl1pPr>
          </a:lstStyle>
          <a:p>
            <a:endParaRPr/>
          </a:p>
        </p:txBody>
      </p:sp>
      <p:sp>
        <p:nvSpPr>
          <p:cNvPr id="3" name="Holder 3"/>
          <p:cNvSpPr>
            <a:spLocks noGrp="1"/>
          </p:cNvSpPr>
          <p:nvPr>
            <p:ph type="body" idx="1"/>
          </p:nvPr>
        </p:nvSpPr>
        <p:spPr/>
        <p:txBody>
          <a:bodyPr lIns="0" tIns="0" rIns="0" bIns="0"/>
          <a:lstStyle>
            <a:lvl1pPr>
              <a:defRPr sz="1400" b="0" i="0">
                <a:solidFill>
                  <a:srgbClr val="231F20"/>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2/13/2019</a:t>
            </a:fld>
            <a:endParaRPr lang="en-US"/>
          </a:p>
        </p:txBody>
      </p:sp>
      <p:sp>
        <p:nvSpPr>
          <p:cNvPr id="6" name="Holder 6"/>
          <p:cNvSpPr>
            <a:spLocks noGrp="1"/>
          </p:cNvSpPr>
          <p:nvPr>
            <p:ph type="sldNum" sz="quarter" idx="7"/>
          </p:nvPr>
        </p:nvSpPr>
        <p:spPr/>
        <p:txBody>
          <a:bodyPr lIns="0" tIns="0" rIns="0" bIns="0"/>
          <a:lstStyle>
            <a:lvl1pPr>
              <a:defRPr sz="1200" b="0" i="0">
                <a:solidFill>
                  <a:srgbClr val="6D6E71"/>
                </a:solidFill>
                <a:latin typeface="Arial"/>
                <a:cs typeface="Arial"/>
              </a:defRPr>
            </a:lvl1pPr>
          </a:lstStyle>
          <a:p>
            <a:pPr marL="25400">
              <a:lnSpc>
                <a:spcPts val="1395"/>
              </a:lnSpc>
            </a:pPr>
            <a:fld id="{81D60167-4931-47E6-BA6A-407CBD079E47}" type="slidenum">
              <a:rPr spc="-55" dirty="0"/>
              <a:t>‹#›</a:t>
            </a:fld>
            <a:endParaRPr spc="-55"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u="heavy">
                <a:solidFill>
                  <a:schemeClr val="bg1"/>
                </a:solidFill>
                <a:latin typeface="Verdana"/>
                <a:cs typeface="Verdana"/>
              </a:defRPr>
            </a:lvl1pPr>
          </a:lstStyle>
          <a:p>
            <a:endParaRPr/>
          </a:p>
        </p:txBody>
      </p:sp>
      <p:sp>
        <p:nvSpPr>
          <p:cNvPr id="3" name="Holder 3"/>
          <p:cNvSpPr>
            <a:spLocks noGrp="1"/>
          </p:cNvSpPr>
          <p:nvPr>
            <p:ph sz="half" idx="2"/>
          </p:nvPr>
        </p:nvSpPr>
        <p:spPr>
          <a:xfrm>
            <a:off x="388620" y="2313432"/>
            <a:ext cx="3380994" cy="66385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002786" y="2313432"/>
            <a:ext cx="3380994" cy="66385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2/13/2019</a:t>
            </a:fld>
            <a:endParaRPr lang="en-US"/>
          </a:p>
        </p:txBody>
      </p:sp>
      <p:sp>
        <p:nvSpPr>
          <p:cNvPr id="7" name="Holder 7"/>
          <p:cNvSpPr>
            <a:spLocks noGrp="1"/>
          </p:cNvSpPr>
          <p:nvPr>
            <p:ph type="sldNum" sz="quarter" idx="7"/>
          </p:nvPr>
        </p:nvSpPr>
        <p:spPr/>
        <p:txBody>
          <a:bodyPr lIns="0" tIns="0" rIns="0" bIns="0"/>
          <a:lstStyle>
            <a:lvl1pPr>
              <a:defRPr sz="1200" b="0" i="0">
                <a:solidFill>
                  <a:srgbClr val="6D6E71"/>
                </a:solidFill>
                <a:latin typeface="Arial"/>
                <a:cs typeface="Arial"/>
              </a:defRPr>
            </a:lvl1pPr>
          </a:lstStyle>
          <a:p>
            <a:pPr marL="25400">
              <a:lnSpc>
                <a:spcPts val="1395"/>
              </a:lnSpc>
            </a:pPr>
            <a:fld id="{81D60167-4931-47E6-BA6A-407CBD079E47}" type="slidenum">
              <a:rPr spc="-55" dirty="0"/>
              <a:t>‹#›</a:t>
            </a:fld>
            <a:endParaRPr spc="-55"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u="heavy">
                <a:solidFill>
                  <a:schemeClr val="bg1"/>
                </a:solidFill>
                <a:latin typeface="Verdana"/>
                <a:cs typeface="Verdan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2/13/2019</a:t>
            </a:fld>
            <a:endParaRPr lang="en-US"/>
          </a:p>
        </p:txBody>
      </p:sp>
      <p:sp>
        <p:nvSpPr>
          <p:cNvPr id="5" name="Holder 5"/>
          <p:cNvSpPr>
            <a:spLocks noGrp="1"/>
          </p:cNvSpPr>
          <p:nvPr>
            <p:ph type="sldNum" sz="quarter" idx="7"/>
          </p:nvPr>
        </p:nvSpPr>
        <p:spPr/>
        <p:txBody>
          <a:bodyPr lIns="0" tIns="0" rIns="0" bIns="0"/>
          <a:lstStyle>
            <a:lvl1pPr>
              <a:defRPr sz="1200" b="0" i="0">
                <a:solidFill>
                  <a:srgbClr val="6D6E71"/>
                </a:solidFill>
                <a:latin typeface="Arial"/>
                <a:cs typeface="Arial"/>
              </a:defRPr>
            </a:lvl1pPr>
          </a:lstStyle>
          <a:p>
            <a:pPr marL="25400">
              <a:lnSpc>
                <a:spcPts val="1395"/>
              </a:lnSpc>
            </a:pPr>
            <a:fld id="{81D60167-4931-47E6-BA6A-407CBD079E47}" type="slidenum">
              <a:rPr spc="-55" dirty="0"/>
              <a:t>‹#›</a:t>
            </a:fld>
            <a:endParaRPr spc="-5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2/13/2019</a:t>
            </a:fld>
            <a:endParaRPr lang="en-US"/>
          </a:p>
        </p:txBody>
      </p:sp>
      <p:sp>
        <p:nvSpPr>
          <p:cNvPr id="4" name="Holder 4"/>
          <p:cNvSpPr>
            <a:spLocks noGrp="1"/>
          </p:cNvSpPr>
          <p:nvPr>
            <p:ph type="sldNum" sz="quarter" idx="7"/>
          </p:nvPr>
        </p:nvSpPr>
        <p:spPr/>
        <p:txBody>
          <a:bodyPr lIns="0" tIns="0" rIns="0" bIns="0"/>
          <a:lstStyle>
            <a:lvl1pPr>
              <a:defRPr sz="1200" b="0" i="0">
                <a:solidFill>
                  <a:srgbClr val="6D6E71"/>
                </a:solidFill>
                <a:latin typeface="Arial"/>
                <a:cs typeface="Arial"/>
              </a:defRPr>
            </a:lvl1pPr>
          </a:lstStyle>
          <a:p>
            <a:pPr marL="25400">
              <a:lnSpc>
                <a:spcPts val="1395"/>
              </a:lnSpc>
            </a:pPr>
            <a:fld id="{81D60167-4931-47E6-BA6A-407CBD079E47}" type="slidenum">
              <a:rPr spc="-55" dirty="0"/>
              <a:t>‹#›</a:t>
            </a:fld>
            <a:endParaRPr spc="-55"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210058" y="3484181"/>
            <a:ext cx="7352283" cy="406400"/>
          </a:xfrm>
          <a:prstGeom prst="rect">
            <a:avLst/>
          </a:prstGeom>
        </p:spPr>
        <p:txBody>
          <a:bodyPr wrap="square" lIns="0" tIns="0" rIns="0" bIns="0">
            <a:spAutoFit/>
          </a:bodyPr>
          <a:lstStyle>
            <a:lvl1pPr>
              <a:defRPr sz="2500" b="1" i="0" u="heavy">
                <a:solidFill>
                  <a:schemeClr val="bg1"/>
                </a:solidFill>
                <a:latin typeface="Verdana"/>
                <a:cs typeface="Verdana"/>
              </a:defRPr>
            </a:lvl1pPr>
          </a:lstStyle>
          <a:p>
            <a:endParaRPr/>
          </a:p>
        </p:txBody>
      </p:sp>
      <p:sp>
        <p:nvSpPr>
          <p:cNvPr id="3" name="Holder 3"/>
          <p:cNvSpPr>
            <a:spLocks noGrp="1"/>
          </p:cNvSpPr>
          <p:nvPr>
            <p:ph type="body" idx="1"/>
          </p:nvPr>
        </p:nvSpPr>
        <p:spPr>
          <a:xfrm>
            <a:off x="443865" y="3787140"/>
            <a:ext cx="6884669" cy="5862955"/>
          </a:xfrm>
          <a:prstGeom prst="rect">
            <a:avLst/>
          </a:prstGeom>
        </p:spPr>
        <p:txBody>
          <a:bodyPr wrap="square" lIns="0" tIns="0" rIns="0" bIns="0">
            <a:spAutoFit/>
          </a:bodyPr>
          <a:lstStyle>
            <a:lvl1pPr>
              <a:defRPr sz="1400" b="0" i="0">
                <a:solidFill>
                  <a:srgbClr val="231F20"/>
                </a:solidFill>
                <a:latin typeface="Arial"/>
                <a:cs typeface="Arial"/>
              </a:defRPr>
            </a:lvl1pPr>
          </a:lstStyle>
          <a:p>
            <a:endParaRPr/>
          </a:p>
        </p:txBody>
      </p:sp>
      <p:sp>
        <p:nvSpPr>
          <p:cNvPr id="4" name="Holder 4"/>
          <p:cNvSpPr>
            <a:spLocks noGrp="1"/>
          </p:cNvSpPr>
          <p:nvPr>
            <p:ph type="ftr" sz="quarter" idx="5"/>
          </p:nvPr>
        </p:nvSpPr>
        <p:spPr>
          <a:xfrm>
            <a:off x="2642616" y="9354312"/>
            <a:ext cx="2487168" cy="50292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388620" y="9354312"/>
            <a:ext cx="1787652" cy="50292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2/13/2019</a:t>
            </a:fld>
            <a:endParaRPr lang="en-US"/>
          </a:p>
        </p:txBody>
      </p:sp>
      <p:sp>
        <p:nvSpPr>
          <p:cNvPr id="6" name="Holder 6"/>
          <p:cNvSpPr>
            <a:spLocks noGrp="1"/>
          </p:cNvSpPr>
          <p:nvPr>
            <p:ph type="sldNum" sz="quarter" idx="7"/>
          </p:nvPr>
        </p:nvSpPr>
        <p:spPr>
          <a:xfrm>
            <a:off x="7242099" y="9797135"/>
            <a:ext cx="207645" cy="198120"/>
          </a:xfrm>
          <a:prstGeom prst="rect">
            <a:avLst/>
          </a:prstGeom>
        </p:spPr>
        <p:txBody>
          <a:bodyPr wrap="square" lIns="0" tIns="0" rIns="0" bIns="0">
            <a:spAutoFit/>
          </a:bodyPr>
          <a:lstStyle>
            <a:lvl1pPr>
              <a:defRPr sz="1200" b="0" i="0">
                <a:solidFill>
                  <a:srgbClr val="6D6E71"/>
                </a:solidFill>
                <a:latin typeface="Arial"/>
                <a:cs typeface="Arial"/>
              </a:defRPr>
            </a:lvl1pPr>
          </a:lstStyle>
          <a:p>
            <a:pPr marL="25400">
              <a:lnSpc>
                <a:spcPts val="1395"/>
              </a:lnSpc>
            </a:pPr>
            <a:fld id="{81D60167-4931-47E6-BA6A-407CBD079E47}" type="slidenum">
              <a:rPr spc="-55" dirty="0"/>
              <a:t>‹#›</a:t>
            </a:fld>
            <a:endParaRPr spc="-5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jpeg"/></Relationships>
</file>

<file path=ppt/slides/_rels/slide1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5.xml"/><Relationship Id="rId4" Type="http://schemas.openxmlformats.org/officeDocument/2006/relationships/image" Target="../media/image30.jpeg"/></Relationships>
</file>

<file path=ppt/slides/_rels/slide1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1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40.jpeg"/><Relationship Id="rId4" Type="http://schemas.openxmlformats.org/officeDocument/2006/relationships/image" Target="../media/image39.jpeg"/></Relationships>
</file>

<file path=ppt/slides/_rels/slide1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1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1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1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png"/><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image" Target="../media/image4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21.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png"/><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23.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8" Type="http://schemas.openxmlformats.org/officeDocument/2006/relationships/image" Target="../media/image63.jpeg"/><Relationship Id="rId3" Type="http://schemas.openxmlformats.org/officeDocument/2006/relationships/image" Target="../media/image58.jpg"/><Relationship Id="rId7" Type="http://schemas.openxmlformats.org/officeDocument/2006/relationships/image" Target="../media/image62.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61.jpg"/><Relationship Id="rId5" Type="http://schemas.openxmlformats.org/officeDocument/2006/relationships/image" Target="../media/image60.png"/><Relationship Id="rId4" Type="http://schemas.openxmlformats.org/officeDocument/2006/relationships/image" Target="../media/image59.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chart" Target="../charts/chart1.xml"/><Relationship Id="rId1" Type="http://schemas.openxmlformats.org/officeDocument/2006/relationships/slideLayout" Target="../slideLayouts/slideLayout5.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0.pn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7772400" cy="10058400"/>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0" name="object 5">
            <a:extLst>
              <a:ext uri="{FF2B5EF4-FFF2-40B4-BE49-F238E27FC236}">
                <a16:creationId xmlns:a16="http://schemas.microsoft.com/office/drawing/2014/main" xmlns="" id="{DD3F2756-B757-ED43-B74A-511767C12D61}"/>
              </a:ext>
            </a:extLst>
          </p:cNvPr>
          <p:cNvSpPr/>
          <p:nvPr/>
        </p:nvSpPr>
        <p:spPr>
          <a:xfrm>
            <a:off x="0" y="262127"/>
            <a:ext cx="7320915" cy="1152525"/>
          </a:xfrm>
          <a:custGeom>
            <a:avLst/>
            <a:gdLst/>
            <a:ahLst/>
            <a:cxnLst/>
            <a:rect l="l" t="t" r="r" b="b"/>
            <a:pathLst>
              <a:path w="7320915" h="1152525">
                <a:moveTo>
                  <a:pt x="0" y="1152144"/>
                </a:moveTo>
                <a:lnTo>
                  <a:pt x="7320787" y="1152144"/>
                </a:lnTo>
                <a:lnTo>
                  <a:pt x="7320787" y="0"/>
                </a:lnTo>
                <a:lnTo>
                  <a:pt x="0" y="0"/>
                </a:lnTo>
                <a:lnTo>
                  <a:pt x="0" y="1152144"/>
                </a:lnTo>
                <a:close/>
              </a:path>
            </a:pathLst>
          </a:custGeom>
          <a:solidFill>
            <a:srgbClr val="00AEEF">
              <a:alpha val="93998"/>
            </a:srgbClr>
          </a:solidFill>
        </p:spPr>
        <p:txBody>
          <a:bodyPr wrap="square" lIns="0" tIns="0" rIns="0" bIns="0" rtlCol="0"/>
          <a:lstStyle/>
          <a:p>
            <a:endParaRPr/>
          </a:p>
        </p:txBody>
      </p:sp>
      <p:sp>
        <p:nvSpPr>
          <p:cNvPr id="11" name="object 6">
            <a:extLst>
              <a:ext uri="{FF2B5EF4-FFF2-40B4-BE49-F238E27FC236}">
                <a16:creationId xmlns:a16="http://schemas.microsoft.com/office/drawing/2014/main" xmlns="" id="{8553D063-3910-A94D-BA84-998FAEEADD16}"/>
              </a:ext>
            </a:extLst>
          </p:cNvPr>
          <p:cNvSpPr txBox="1"/>
          <p:nvPr/>
        </p:nvSpPr>
        <p:spPr>
          <a:xfrm>
            <a:off x="444500" y="368300"/>
            <a:ext cx="4279900" cy="443711"/>
          </a:xfrm>
          <a:prstGeom prst="rect">
            <a:avLst/>
          </a:prstGeom>
        </p:spPr>
        <p:txBody>
          <a:bodyPr vert="horz" wrap="square" lIns="0" tIns="12700" rIns="0" bIns="0" rtlCol="0">
            <a:spAutoFit/>
          </a:bodyPr>
          <a:lstStyle/>
          <a:p>
            <a:pPr marL="12700">
              <a:lnSpc>
                <a:spcPct val="100000"/>
              </a:lnSpc>
              <a:spcBef>
                <a:spcPts val="100"/>
              </a:spcBef>
            </a:pPr>
            <a:r>
              <a:rPr sz="2800" dirty="0">
                <a:latin typeface="Calibri" panose="020F0502020204030204" pitchFamily="34" charset="0"/>
                <a:cs typeface="Calibri" panose="020F0502020204030204" pitchFamily="34" charset="0"/>
              </a:rPr>
              <a:t>THINGS TO CONSIDER WHEN</a:t>
            </a:r>
          </a:p>
        </p:txBody>
      </p:sp>
      <p:sp>
        <p:nvSpPr>
          <p:cNvPr id="12" name="object 7">
            <a:extLst>
              <a:ext uri="{FF2B5EF4-FFF2-40B4-BE49-F238E27FC236}">
                <a16:creationId xmlns:a16="http://schemas.microsoft.com/office/drawing/2014/main" xmlns="" id="{E138F7E4-30E2-3D49-9572-FE7C1E63B70E}"/>
              </a:ext>
            </a:extLst>
          </p:cNvPr>
          <p:cNvSpPr txBox="1">
            <a:spLocks/>
          </p:cNvSpPr>
          <p:nvPr/>
        </p:nvSpPr>
        <p:spPr>
          <a:xfrm>
            <a:off x="444500" y="596900"/>
            <a:ext cx="5194300" cy="843821"/>
          </a:xfrm>
          <a:prstGeom prst="rect">
            <a:avLst/>
          </a:prstGeom>
        </p:spPr>
        <p:txBody>
          <a:bodyPr vert="horz" wrap="square" lIns="0" tIns="12700" rIns="0" bIns="0" rtlCol="0">
            <a:spAutoFit/>
          </a:bodyPr>
          <a:lstStyle>
            <a:lvl1pPr>
              <a:defRPr sz="2500" b="1" i="0" u="heavy">
                <a:solidFill>
                  <a:schemeClr val="bg1"/>
                </a:solidFill>
                <a:latin typeface="Verdana"/>
                <a:ea typeface="+mj-ea"/>
                <a:cs typeface="Verdana"/>
              </a:defRPr>
            </a:lvl1pPr>
          </a:lstStyle>
          <a:p>
            <a:pPr marL="12700">
              <a:spcBef>
                <a:spcPts val="100"/>
              </a:spcBef>
            </a:pPr>
            <a:r>
              <a:rPr lang="en-US" sz="5400" u="none" kern="0">
                <a:latin typeface="Calibri" panose="020F0502020204030204" pitchFamily="34" charset="0"/>
                <a:cs typeface="Calibri" panose="020F0502020204030204" pitchFamily="34" charset="0"/>
              </a:rPr>
              <a:t>BUYING </a:t>
            </a:r>
            <a:r>
              <a:rPr lang="en-US" sz="5400" u="none" kern="0">
                <a:solidFill>
                  <a:schemeClr val="tx1"/>
                </a:solidFill>
                <a:latin typeface="Calibri" panose="020F0502020204030204" pitchFamily="34" charset="0"/>
                <a:cs typeface="Calibri" panose="020F0502020204030204" pitchFamily="34" charset="0"/>
              </a:rPr>
              <a:t>A HOME</a:t>
            </a:r>
            <a:endParaRPr lang="en-US" sz="5400" u="none" kern="0" dirty="0">
              <a:solidFill>
                <a:schemeClr val="tx1"/>
              </a:solidFill>
              <a:latin typeface="Calibri" panose="020F0502020204030204" pitchFamily="34" charset="0"/>
              <a:cs typeface="Calibri" panose="020F0502020204030204" pitchFamily="34" charset="0"/>
            </a:endParaRPr>
          </a:p>
        </p:txBody>
      </p:sp>
      <p:sp>
        <p:nvSpPr>
          <p:cNvPr id="13" name="object 3">
            <a:extLst>
              <a:ext uri="{FF2B5EF4-FFF2-40B4-BE49-F238E27FC236}">
                <a16:creationId xmlns:a16="http://schemas.microsoft.com/office/drawing/2014/main" xmlns="" id="{C7218AD8-0D7D-A24A-92FE-0645964E622D}"/>
              </a:ext>
            </a:extLst>
          </p:cNvPr>
          <p:cNvSpPr/>
          <p:nvPr/>
        </p:nvSpPr>
        <p:spPr>
          <a:xfrm>
            <a:off x="358965" y="8915400"/>
            <a:ext cx="1805939" cy="766062"/>
          </a:xfrm>
          <a:custGeom>
            <a:avLst/>
            <a:gdLst/>
            <a:ahLst/>
            <a:cxnLst/>
            <a:rect l="l" t="t" r="r" b="b"/>
            <a:pathLst>
              <a:path w="1805939" h="711200">
                <a:moveTo>
                  <a:pt x="1729422" y="0"/>
                </a:moveTo>
                <a:lnTo>
                  <a:pt x="76200" y="0"/>
                </a:lnTo>
                <a:lnTo>
                  <a:pt x="32146" y="1190"/>
                </a:lnTo>
                <a:lnTo>
                  <a:pt x="9525" y="9525"/>
                </a:lnTo>
                <a:lnTo>
                  <a:pt x="1190" y="32146"/>
                </a:lnTo>
                <a:lnTo>
                  <a:pt x="0" y="76200"/>
                </a:lnTo>
                <a:lnTo>
                  <a:pt x="0" y="634377"/>
                </a:lnTo>
                <a:lnTo>
                  <a:pt x="1190" y="678430"/>
                </a:lnTo>
                <a:lnTo>
                  <a:pt x="9525" y="701052"/>
                </a:lnTo>
                <a:lnTo>
                  <a:pt x="32146" y="709387"/>
                </a:lnTo>
                <a:lnTo>
                  <a:pt x="76200" y="710577"/>
                </a:lnTo>
                <a:lnTo>
                  <a:pt x="1729422" y="710577"/>
                </a:lnTo>
                <a:lnTo>
                  <a:pt x="1773475" y="709387"/>
                </a:lnTo>
                <a:lnTo>
                  <a:pt x="1796097" y="701052"/>
                </a:lnTo>
                <a:lnTo>
                  <a:pt x="1804431" y="678430"/>
                </a:lnTo>
                <a:lnTo>
                  <a:pt x="1805622" y="634377"/>
                </a:lnTo>
                <a:lnTo>
                  <a:pt x="1805622" y="76200"/>
                </a:lnTo>
                <a:lnTo>
                  <a:pt x="1804431" y="32146"/>
                </a:lnTo>
                <a:lnTo>
                  <a:pt x="1796097" y="9525"/>
                </a:lnTo>
                <a:lnTo>
                  <a:pt x="1773475" y="1190"/>
                </a:lnTo>
                <a:lnTo>
                  <a:pt x="1729422" y="0"/>
                </a:lnTo>
                <a:close/>
              </a:path>
            </a:pathLst>
          </a:custGeom>
          <a:solidFill>
            <a:srgbClr val="00AEEF">
              <a:alpha val="93998"/>
            </a:srgbClr>
          </a:solidFill>
        </p:spPr>
        <p:txBody>
          <a:bodyPr wrap="square" lIns="0" tIns="0" rIns="0" bIns="0" rtlCol="0"/>
          <a:lstStyle/>
          <a:p>
            <a:endParaRPr/>
          </a:p>
        </p:txBody>
      </p:sp>
      <p:sp>
        <p:nvSpPr>
          <p:cNvPr id="14" name="object 8">
            <a:extLst>
              <a:ext uri="{FF2B5EF4-FFF2-40B4-BE49-F238E27FC236}">
                <a16:creationId xmlns:a16="http://schemas.microsoft.com/office/drawing/2014/main" xmlns="" id="{80BA2124-6231-2143-8500-7F856C56D13D}"/>
              </a:ext>
            </a:extLst>
          </p:cNvPr>
          <p:cNvSpPr txBox="1"/>
          <p:nvPr/>
        </p:nvSpPr>
        <p:spPr>
          <a:xfrm>
            <a:off x="358965" y="8993028"/>
            <a:ext cx="1805939" cy="705321"/>
          </a:xfrm>
          <a:prstGeom prst="rect">
            <a:avLst/>
          </a:prstGeom>
        </p:spPr>
        <p:txBody>
          <a:bodyPr vert="horz" wrap="square" lIns="0" tIns="0" rIns="0" bIns="0" rtlCol="0">
            <a:spAutoFit/>
          </a:bodyPr>
          <a:lstStyle/>
          <a:p>
            <a:pPr marL="12700" algn="ctr">
              <a:lnSpc>
                <a:spcPts val="2030"/>
              </a:lnSpc>
              <a:tabLst>
                <a:tab pos="1019175" algn="l"/>
              </a:tabLst>
            </a:pPr>
            <a:r>
              <a:rPr lang="en-US" sz="2200" b="1" dirty="0">
                <a:solidFill>
                  <a:schemeClr val="bg1"/>
                </a:solidFill>
                <a:latin typeface="Calibri" panose="020F0502020204030204" pitchFamily="34" charset="0"/>
                <a:cs typeface="Calibri" panose="020F0502020204030204" pitchFamily="34" charset="0"/>
              </a:rPr>
              <a:t>WINTER </a:t>
            </a:r>
            <a:r>
              <a:rPr sz="2200" b="1" dirty="0">
                <a:solidFill>
                  <a:schemeClr val="bg1"/>
                </a:solidFill>
                <a:latin typeface="Calibri" panose="020F0502020204030204" pitchFamily="34" charset="0"/>
                <a:cs typeface="Calibri" panose="020F0502020204030204" pitchFamily="34" charset="0"/>
              </a:rPr>
              <a:t>201</a:t>
            </a:r>
            <a:r>
              <a:rPr lang="en-US" sz="2200" b="1" dirty="0">
                <a:solidFill>
                  <a:schemeClr val="bg1"/>
                </a:solidFill>
                <a:latin typeface="Calibri" panose="020F0502020204030204" pitchFamily="34" charset="0"/>
                <a:cs typeface="Calibri" panose="020F0502020204030204" pitchFamily="34" charset="0"/>
              </a:rPr>
              <a:t>9</a:t>
            </a:r>
          </a:p>
          <a:p>
            <a:pPr marL="13970" algn="ctr">
              <a:lnSpc>
                <a:spcPts val="3470"/>
              </a:lnSpc>
            </a:pPr>
            <a:r>
              <a:rPr lang="en-US" sz="3200" b="1" dirty="0">
                <a:solidFill>
                  <a:schemeClr val="bg1"/>
                </a:solidFill>
                <a:latin typeface="Calibri" panose="020F0502020204030204" pitchFamily="34" charset="0"/>
                <a:cs typeface="Calibri" panose="020F0502020204030204" pitchFamily="34" charset="0"/>
              </a:rPr>
              <a:t>EDITION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9" descr="A screenshot of a cell phone&#10;&#10;Description automatically generated">
            <a:extLst>
              <a:ext uri="{FF2B5EF4-FFF2-40B4-BE49-F238E27FC236}">
                <a16:creationId xmlns:a16="http://schemas.microsoft.com/office/drawing/2014/main" xmlns="" id="{C6E8FA2C-317C-104C-B0A9-4B1C9F5F28B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97626" y="6092784"/>
            <a:ext cx="6577149" cy="3737016"/>
          </a:xfrm>
          <a:prstGeom prst="rect">
            <a:avLst/>
          </a:prstGeom>
        </p:spPr>
      </p:pic>
      <p:sp>
        <p:nvSpPr>
          <p:cNvPr id="2" name="object 2"/>
          <p:cNvSpPr/>
          <p:nvPr/>
        </p:nvSpPr>
        <p:spPr>
          <a:xfrm>
            <a:off x="457200" y="9740900"/>
            <a:ext cx="6858000" cy="25400"/>
          </a:xfrm>
          <a:prstGeom prst="rect">
            <a:avLst/>
          </a:prstGeom>
          <a:blipFill>
            <a:blip r:embed="rId3"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3" name="object 3"/>
          <p:cNvSpPr/>
          <p:nvPr/>
        </p:nvSpPr>
        <p:spPr>
          <a:xfrm>
            <a:off x="0" y="0"/>
            <a:ext cx="7772400" cy="4269905"/>
          </a:xfrm>
          <a:prstGeom prst="rect">
            <a:avLst/>
          </a:prstGeom>
          <a:blipFill>
            <a:blip r:embed="rId4"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4" name="object 4"/>
          <p:cNvSpPr txBox="1"/>
          <p:nvPr/>
        </p:nvSpPr>
        <p:spPr>
          <a:xfrm>
            <a:off x="444500" y="4487836"/>
            <a:ext cx="6727190" cy="1420902"/>
          </a:xfrm>
          <a:prstGeom prst="rect">
            <a:avLst/>
          </a:prstGeom>
        </p:spPr>
        <p:txBody>
          <a:bodyPr vert="horz" wrap="square" lIns="0" tIns="12700" rIns="0" bIns="0" rtlCol="0">
            <a:spAutoFit/>
          </a:bodyPr>
          <a:lstStyle/>
          <a:p>
            <a:pPr marL="12700" marR="5080">
              <a:lnSpc>
                <a:spcPct val="100000"/>
              </a:lnSpc>
              <a:spcBef>
                <a:spcPts val="100"/>
              </a:spcBef>
            </a:pPr>
            <a:r>
              <a:rPr sz="1400" dirty="0">
                <a:latin typeface="Calibri" panose="020F0502020204030204" pitchFamily="34" charset="0"/>
                <a:cs typeface="Calibri" panose="020F0502020204030204" pitchFamily="34" charset="0"/>
              </a:rPr>
              <a:t>The interest rate you pay on your home mortgage has a direct impact on your monthly</a:t>
            </a:r>
            <a:r>
              <a:rPr lang="en-US" sz="1400" dirty="0">
                <a:latin typeface="Calibri" panose="020F0502020204030204" pitchFamily="34" charset="0"/>
                <a:cs typeface="Calibri" panose="020F0502020204030204" pitchFamily="34" charset="0"/>
              </a:rPr>
              <a:t> </a:t>
            </a:r>
            <a:r>
              <a:rPr sz="1400" dirty="0">
                <a:latin typeface="Calibri" panose="020F0502020204030204" pitchFamily="34" charset="0"/>
                <a:cs typeface="Calibri" panose="020F0502020204030204" pitchFamily="34" charset="0"/>
              </a:rPr>
              <a:t>payment. The higher the rate, the greater the payment will be. That is why it is important to</a:t>
            </a:r>
            <a:r>
              <a:rPr lang="en-US" sz="1400" dirty="0">
                <a:latin typeface="Calibri" panose="020F0502020204030204" pitchFamily="34" charset="0"/>
                <a:cs typeface="Calibri" panose="020F0502020204030204" pitchFamily="34" charset="0"/>
              </a:rPr>
              <a:t> </a:t>
            </a:r>
            <a:r>
              <a:rPr sz="1400" dirty="0">
                <a:latin typeface="Calibri" panose="020F0502020204030204" pitchFamily="34" charset="0"/>
                <a:cs typeface="Calibri" panose="020F0502020204030204" pitchFamily="34" charset="0"/>
              </a:rPr>
              <a:t>know where rates are headed when deciding to start your home search.</a:t>
            </a:r>
          </a:p>
          <a:p>
            <a:pPr marL="12700" marR="104775">
              <a:lnSpc>
                <a:spcPct val="100000"/>
              </a:lnSpc>
              <a:spcBef>
                <a:spcPts val="900"/>
              </a:spcBef>
            </a:pPr>
            <a:r>
              <a:rPr sz="1400" dirty="0">
                <a:latin typeface="Calibri" panose="020F0502020204030204" pitchFamily="34" charset="0"/>
                <a:cs typeface="Calibri" panose="020F0502020204030204" pitchFamily="34" charset="0"/>
              </a:rPr>
              <a:t>Below is a chart created using </a:t>
            </a:r>
            <a:r>
              <a:rPr sz="1400" i="1" dirty="0">
                <a:latin typeface="Calibri" panose="020F0502020204030204" pitchFamily="34" charset="0"/>
                <a:cs typeface="Calibri" panose="020F0502020204030204" pitchFamily="34" charset="0"/>
              </a:rPr>
              <a:t>Freddie Mac’s U.S. Economic &amp; Housing Marketing Outlook.</a:t>
            </a:r>
            <a:r>
              <a:rPr sz="1400" dirty="0">
                <a:latin typeface="Calibri" panose="020F0502020204030204" pitchFamily="34" charset="0"/>
                <a:cs typeface="Calibri" panose="020F0502020204030204" pitchFamily="34" charset="0"/>
              </a:rPr>
              <a:t> As</a:t>
            </a:r>
            <a:r>
              <a:rPr lang="en-US" sz="1400" dirty="0">
                <a:latin typeface="Calibri" panose="020F0502020204030204" pitchFamily="34" charset="0"/>
                <a:cs typeface="Calibri" panose="020F0502020204030204" pitchFamily="34" charset="0"/>
              </a:rPr>
              <a:t> </a:t>
            </a:r>
            <a:r>
              <a:rPr sz="1400" dirty="0">
                <a:latin typeface="Calibri" panose="020F0502020204030204" pitchFamily="34" charset="0"/>
                <a:cs typeface="Calibri" panose="020F0502020204030204" pitchFamily="34" charset="0"/>
              </a:rPr>
              <a:t>you can see, interest rates are projected to increase steadily through the end of 2018 and</a:t>
            </a:r>
            <a:r>
              <a:rPr lang="en-US" sz="1400" dirty="0">
                <a:latin typeface="Calibri" panose="020F0502020204030204" pitchFamily="34" charset="0"/>
                <a:cs typeface="Calibri" panose="020F0502020204030204" pitchFamily="34" charset="0"/>
              </a:rPr>
              <a:t> </a:t>
            </a:r>
            <a:r>
              <a:rPr sz="1400" dirty="0">
                <a:latin typeface="Calibri" panose="020F0502020204030204" pitchFamily="34" charset="0"/>
                <a:cs typeface="Calibri" panose="020F0502020204030204" pitchFamily="34" charset="0"/>
              </a:rPr>
              <a:t>into 2019.</a:t>
            </a:r>
          </a:p>
        </p:txBody>
      </p:sp>
      <p:sp>
        <p:nvSpPr>
          <p:cNvPr id="5" name="object 5"/>
          <p:cNvSpPr/>
          <p:nvPr/>
        </p:nvSpPr>
        <p:spPr>
          <a:xfrm>
            <a:off x="210311" y="3280702"/>
            <a:ext cx="7352030" cy="714375"/>
          </a:xfrm>
          <a:custGeom>
            <a:avLst/>
            <a:gdLst/>
            <a:ahLst/>
            <a:cxnLst/>
            <a:rect l="l" t="t" r="r" b="b"/>
            <a:pathLst>
              <a:path w="7352030" h="714375">
                <a:moveTo>
                  <a:pt x="0" y="714121"/>
                </a:moveTo>
                <a:lnTo>
                  <a:pt x="7351776" y="714121"/>
                </a:lnTo>
                <a:lnTo>
                  <a:pt x="7351776" y="0"/>
                </a:lnTo>
                <a:lnTo>
                  <a:pt x="0" y="0"/>
                </a:lnTo>
                <a:lnTo>
                  <a:pt x="0" y="714121"/>
                </a:lnTo>
                <a:close/>
              </a:path>
            </a:pathLst>
          </a:custGeom>
          <a:solidFill>
            <a:srgbClr val="00AEEF">
              <a:alpha val="93998"/>
            </a:srgbClr>
          </a:solidFill>
        </p:spPr>
        <p:txBody>
          <a:bodyPr wrap="square" lIns="0" tIns="0" rIns="0" bIns="0" rtlCol="0"/>
          <a:lstStyle/>
          <a:p>
            <a:endParaRPr/>
          </a:p>
        </p:txBody>
      </p:sp>
      <p:sp>
        <p:nvSpPr>
          <p:cNvPr id="6" name="object 6"/>
          <p:cNvSpPr/>
          <p:nvPr/>
        </p:nvSpPr>
        <p:spPr>
          <a:xfrm>
            <a:off x="457200" y="3800640"/>
            <a:ext cx="6858000" cy="25400"/>
          </a:xfrm>
          <a:prstGeom prst="rect">
            <a:avLst/>
          </a:prstGeom>
          <a:blipFill>
            <a:blip r:embed="rId5"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1" name="object 8">
            <a:extLst>
              <a:ext uri="{FF2B5EF4-FFF2-40B4-BE49-F238E27FC236}">
                <a16:creationId xmlns:a16="http://schemas.microsoft.com/office/drawing/2014/main" xmlns="" id="{B77B9131-1B91-7741-A0B1-983D7F28A97C}"/>
              </a:ext>
            </a:extLst>
          </p:cNvPr>
          <p:cNvSpPr txBox="1"/>
          <p:nvPr/>
        </p:nvSpPr>
        <p:spPr>
          <a:xfrm>
            <a:off x="7281189" y="9797135"/>
            <a:ext cx="281152" cy="185064"/>
          </a:xfrm>
          <a:prstGeom prst="rect">
            <a:avLst/>
          </a:prstGeom>
        </p:spPr>
        <p:txBody>
          <a:bodyPr vert="horz" wrap="square" lIns="0" tIns="0" rIns="0" bIns="0" rtlCol="0">
            <a:spAutoFit/>
          </a:bodyPr>
          <a:lstStyle/>
          <a:p>
            <a:pPr marL="25400">
              <a:lnSpc>
                <a:spcPts val="1395"/>
              </a:lnSpc>
            </a:pPr>
            <a:fld id="{81D60167-4931-47E6-BA6A-407CBD079E47}" type="slidenum">
              <a:rPr sz="1200" dirty="0">
                <a:solidFill>
                  <a:srgbClr val="6D6E71"/>
                </a:solidFill>
                <a:latin typeface="Calibri" panose="020F0502020204030204" pitchFamily="34" charset="0"/>
                <a:cs typeface="Calibri" panose="020F0502020204030204" pitchFamily="34" charset="0"/>
              </a:rPr>
              <a:t>10</a:t>
            </a:fld>
            <a:endParaRPr sz="1200" dirty="0">
              <a:solidFill>
                <a:srgbClr val="6D6E71"/>
              </a:solidFill>
              <a:latin typeface="Calibri" panose="020F0502020204030204" pitchFamily="34" charset="0"/>
              <a:cs typeface="Calibri" panose="020F0502020204030204" pitchFamily="34" charset="0"/>
            </a:endParaRPr>
          </a:p>
        </p:txBody>
      </p:sp>
      <p:sp>
        <p:nvSpPr>
          <p:cNvPr id="16" name="object 7">
            <a:extLst>
              <a:ext uri="{FF2B5EF4-FFF2-40B4-BE49-F238E27FC236}">
                <a16:creationId xmlns:a16="http://schemas.microsoft.com/office/drawing/2014/main" xmlns="" id="{A6C6BFF2-9CDF-D04A-B9F3-0BEE1D32302D}"/>
              </a:ext>
            </a:extLst>
          </p:cNvPr>
          <p:cNvSpPr txBox="1">
            <a:spLocks noGrp="1"/>
          </p:cNvSpPr>
          <p:nvPr>
            <p:ph type="title"/>
          </p:nvPr>
        </p:nvSpPr>
        <p:spPr>
          <a:xfrm>
            <a:off x="210185" y="3428495"/>
            <a:ext cx="7352030" cy="397545"/>
          </a:xfrm>
          <a:prstGeom prst="rect">
            <a:avLst/>
          </a:prstGeom>
        </p:spPr>
        <p:txBody>
          <a:bodyPr vert="horz" wrap="square" lIns="0" tIns="12700" rIns="0" bIns="0" rtlCol="0">
            <a:spAutoFit/>
          </a:bodyPr>
          <a:lstStyle/>
          <a:p>
            <a:pPr marL="246379">
              <a:lnSpc>
                <a:spcPct val="100000"/>
              </a:lnSpc>
              <a:spcBef>
                <a:spcPts val="100"/>
              </a:spcBef>
              <a:tabLst>
                <a:tab pos="7104380" algn="l"/>
              </a:tabLst>
            </a:pPr>
            <a:r>
              <a:rPr u="none" dirty="0">
                <a:latin typeface="Calibri" panose="020F0502020204030204" pitchFamily="34" charset="0"/>
                <a:cs typeface="Calibri" panose="020F0502020204030204" pitchFamily="34" charset="0"/>
              </a:rPr>
              <a:t>Where Are Interest Rates Headed?</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57200" y="9740900"/>
            <a:ext cx="6858000" cy="25400"/>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3" name="object 3"/>
          <p:cNvSpPr/>
          <p:nvPr/>
        </p:nvSpPr>
        <p:spPr>
          <a:xfrm>
            <a:off x="827738" y="1866087"/>
            <a:ext cx="6073215" cy="3143355"/>
          </a:xfrm>
          <a:prstGeom prst="rect">
            <a:avLst/>
          </a:prstGeom>
          <a:blipFill>
            <a:blip r:embed="rId3" cstate="screen">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4" name="object 4"/>
          <p:cNvSpPr txBox="1"/>
          <p:nvPr/>
        </p:nvSpPr>
        <p:spPr>
          <a:xfrm>
            <a:off x="444500" y="285724"/>
            <a:ext cx="6640195" cy="1436291"/>
          </a:xfrm>
          <a:prstGeom prst="rect">
            <a:avLst/>
          </a:prstGeom>
        </p:spPr>
        <p:txBody>
          <a:bodyPr vert="horz" wrap="square" lIns="0" tIns="127000" rIns="0" bIns="0" rtlCol="0">
            <a:spAutoFit/>
          </a:bodyPr>
          <a:lstStyle/>
          <a:p>
            <a:pPr marL="12700">
              <a:lnSpc>
                <a:spcPct val="100000"/>
              </a:lnSpc>
              <a:spcBef>
                <a:spcPts val="1000"/>
              </a:spcBef>
            </a:pPr>
            <a:r>
              <a:rPr sz="1400" b="1" dirty="0">
                <a:solidFill>
                  <a:srgbClr val="00B0F0"/>
                </a:solidFill>
                <a:latin typeface="Calibri" panose="020F0502020204030204" pitchFamily="34" charset="0"/>
                <a:cs typeface="Calibri" panose="020F0502020204030204" pitchFamily="34" charset="0"/>
              </a:rPr>
              <a:t>How Will This Impact Your Mortgage Payment?</a:t>
            </a:r>
          </a:p>
          <a:p>
            <a:pPr marL="12700" marR="5080">
              <a:lnSpc>
                <a:spcPct val="100000"/>
              </a:lnSpc>
              <a:spcBef>
                <a:spcPts val="900"/>
              </a:spcBef>
            </a:pPr>
            <a:r>
              <a:rPr sz="1400" dirty="0">
                <a:latin typeface="Calibri" panose="020F0502020204030204" pitchFamily="34" charset="0"/>
                <a:cs typeface="Calibri" panose="020F0502020204030204" pitchFamily="34" charset="0"/>
              </a:rPr>
              <a:t>Depending on the amount of the loan that you secure, a half of a percent (.5%) increase in</a:t>
            </a:r>
            <a:r>
              <a:rPr lang="en-US" sz="1400" dirty="0">
                <a:latin typeface="Calibri" panose="020F0502020204030204" pitchFamily="34" charset="0"/>
                <a:cs typeface="Calibri" panose="020F0502020204030204" pitchFamily="34" charset="0"/>
              </a:rPr>
              <a:t> </a:t>
            </a:r>
            <a:r>
              <a:rPr sz="1400" dirty="0">
                <a:latin typeface="Calibri" panose="020F0502020204030204" pitchFamily="34" charset="0"/>
                <a:cs typeface="Calibri" panose="020F0502020204030204" pitchFamily="34" charset="0"/>
              </a:rPr>
              <a:t>interest rate can increase your monthly mortgage payment significantly. But, don’t let the</a:t>
            </a:r>
            <a:r>
              <a:rPr lang="en-US" sz="1400" dirty="0">
                <a:latin typeface="Calibri" panose="020F0502020204030204" pitchFamily="34" charset="0"/>
                <a:cs typeface="Calibri" panose="020F0502020204030204" pitchFamily="34" charset="0"/>
              </a:rPr>
              <a:t> </a:t>
            </a:r>
            <a:r>
              <a:rPr sz="1400" dirty="0">
                <a:latin typeface="Calibri" panose="020F0502020204030204" pitchFamily="34" charset="0"/>
                <a:cs typeface="Calibri" panose="020F0502020204030204" pitchFamily="34" charset="0"/>
              </a:rPr>
              <a:t>prediction that rates will increase stop you from purchasing your dream home this year.</a:t>
            </a:r>
          </a:p>
          <a:p>
            <a:pPr marL="12700">
              <a:lnSpc>
                <a:spcPct val="100000"/>
              </a:lnSpc>
              <a:spcBef>
                <a:spcPts val="900"/>
              </a:spcBef>
            </a:pPr>
            <a:r>
              <a:rPr lang="en-US" sz="1400" b="1" dirty="0">
                <a:latin typeface="Calibri" panose="020F0502020204030204" pitchFamily="34" charset="0"/>
                <a:cs typeface="Calibri" panose="020F0502020204030204" pitchFamily="34" charset="0"/>
              </a:rPr>
              <a:t>Let’s take a look at a historical view of interest rates over the last 45 years.</a:t>
            </a:r>
            <a:endParaRPr sz="1400" b="1" dirty="0">
              <a:latin typeface="Calibri" panose="020F0502020204030204" pitchFamily="34" charset="0"/>
              <a:cs typeface="Calibri" panose="020F0502020204030204" pitchFamily="34" charset="0"/>
            </a:endParaRPr>
          </a:p>
        </p:txBody>
      </p:sp>
      <p:sp>
        <p:nvSpPr>
          <p:cNvPr id="5" name="object 5"/>
          <p:cNvSpPr txBox="1"/>
          <p:nvPr/>
        </p:nvSpPr>
        <p:spPr>
          <a:xfrm>
            <a:off x="444500" y="5042585"/>
            <a:ext cx="6614795" cy="1105431"/>
          </a:xfrm>
          <a:prstGeom prst="rect">
            <a:avLst/>
          </a:prstGeom>
        </p:spPr>
        <p:txBody>
          <a:bodyPr vert="horz" wrap="square" lIns="0" tIns="127000" rIns="0" bIns="0" rtlCol="0">
            <a:spAutoFit/>
          </a:bodyPr>
          <a:lstStyle/>
          <a:p>
            <a:pPr marL="12700">
              <a:lnSpc>
                <a:spcPct val="100000"/>
              </a:lnSpc>
              <a:spcBef>
                <a:spcPts val="1000"/>
              </a:spcBef>
            </a:pPr>
            <a:r>
              <a:rPr sz="1400" b="1" dirty="0">
                <a:solidFill>
                  <a:srgbClr val="00B0F0"/>
                </a:solidFill>
                <a:latin typeface="Calibri" panose="020F0502020204030204" pitchFamily="34" charset="0"/>
                <a:cs typeface="Calibri" panose="020F0502020204030204" pitchFamily="34" charset="0"/>
              </a:rPr>
              <a:t>Bottom Line</a:t>
            </a:r>
          </a:p>
          <a:p>
            <a:pPr marL="12700" marR="5080">
              <a:lnSpc>
                <a:spcPct val="100000"/>
              </a:lnSpc>
              <a:spcBef>
                <a:spcPts val="900"/>
              </a:spcBef>
            </a:pPr>
            <a:r>
              <a:rPr sz="1400" dirty="0">
                <a:latin typeface="Calibri" panose="020F0502020204030204" pitchFamily="34" charset="0"/>
                <a:cs typeface="Calibri" panose="020F0502020204030204" pitchFamily="34" charset="0"/>
              </a:rPr>
              <a:t>Be thankful that you can still get a better interest rate than your older brother or sister did</a:t>
            </a:r>
            <a:r>
              <a:rPr lang="en-US" sz="1400" dirty="0">
                <a:latin typeface="Calibri" panose="020F0502020204030204" pitchFamily="34" charset="0"/>
                <a:cs typeface="Calibri" panose="020F0502020204030204" pitchFamily="34" charset="0"/>
              </a:rPr>
              <a:t> </a:t>
            </a:r>
            <a:r>
              <a:rPr sz="1400" dirty="0">
                <a:latin typeface="Calibri" panose="020F0502020204030204" pitchFamily="34" charset="0"/>
                <a:cs typeface="Calibri" panose="020F0502020204030204" pitchFamily="34" charset="0"/>
              </a:rPr>
              <a:t>ten years ago, a lower rate than your parents did twenty years ago, and a better rate than</a:t>
            </a:r>
            <a:r>
              <a:rPr lang="en-US" sz="1400" dirty="0">
                <a:latin typeface="Calibri" panose="020F0502020204030204" pitchFamily="34" charset="0"/>
                <a:cs typeface="Calibri" panose="020F0502020204030204" pitchFamily="34" charset="0"/>
              </a:rPr>
              <a:t> </a:t>
            </a:r>
            <a:r>
              <a:rPr sz="1400" dirty="0">
                <a:latin typeface="Calibri" panose="020F0502020204030204" pitchFamily="34" charset="0"/>
                <a:cs typeface="Calibri" panose="020F0502020204030204" pitchFamily="34" charset="0"/>
              </a:rPr>
              <a:t>your grandparents did forty years ago.</a:t>
            </a:r>
          </a:p>
        </p:txBody>
      </p:sp>
      <p:sp>
        <p:nvSpPr>
          <p:cNvPr id="6" name="object 6"/>
          <p:cNvSpPr/>
          <p:nvPr/>
        </p:nvSpPr>
        <p:spPr>
          <a:xfrm>
            <a:off x="0" y="6376911"/>
            <a:ext cx="7772400" cy="3224288"/>
          </a:xfrm>
          <a:prstGeom prst="rect">
            <a:avLst/>
          </a:prstGeom>
          <a:blipFill>
            <a:blip r:embed="rId4"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8" name="object 8">
            <a:extLst>
              <a:ext uri="{FF2B5EF4-FFF2-40B4-BE49-F238E27FC236}">
                <a16:creationId xmlns:a16="http://schemas.microsoft.com/office/drawing/2014/main" xmlns="" id="{E30CE2E4-2273-384D-AA22-5D92D8182FBC}"/>
              </a:ext>
            </a:extLst>
          </p:cNvPr>
          <p:cNvSpPr txBox="1"/>
          <p:nvPr/>
        </p:nvSpPr>
        <p:spPr>
          <a:xfrm>
            <a:off x="7281189" y="9797135"/>
            <a:ext cx="281152" cy="185064"/>
          </a:xfrm>
          <a:prstGeom prst="rect">
            <a:avLst/>
          </a:prstGeom>
        </p:spPr>
        <p:txBody>
          <a:bodyPr vert="horz" wrap="square" lIns="0" tIns="0" rIns="0" bIns="0" rtlCol="0">
            <a:spAutoFit/>
          </a:bodyPr>
          <a:lstStyle/>
          <a:p>
            <a:pPr marL="25400">
              <a:lnSpc>
                <a:spcPts val="1395"/>
              </a:lnSpc>
            </a:pPr>
            <a:fld id="{81D60167-4931-47E6-BA6A-407CBD079E47}" type="slidenum">
              <a:rPr sz="1200" dirty="0">
                <a:solidFill>
                  <a:srgbClr val="6D6E71"/>
                </a:solidFill>
                <a:latin typeface="Calibri" panose="020F0502020204030204" pitchFamily="34" charset="0"/>
                <a:cs typeface="Calibri" panose="020F0502020204030204" pitchFamily="34" charset="0"/>
              </a:rPr>
              <a:t>11</a:t>
            </a:fld>
            <a:endParaRPr sz="1200" dirty="0">
              <a:solidFill>
                <a:srgbClr val="6D6E71"/>
              </a:solidFill>
              <a:latin typeface="Calibri" panose="020F0502020204030204" pitchFamily="34" charset="0"/>
              <a:cs typeface="Calibri" panose="020F050202020403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57200" y="9740900"/>
            <a:ext cx="6858000" cy="25400"/>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3" name="object 3"/>
          <p:cNvSpPr/>
          <p:nvPr/>
        </p:nvSpPr>
        <p:spPr>
          <a:xfrm>
            <a:off x="0" y="731519"/>
            <a:ext cx="1837944" cy="8869678"/>
          </a:xfrm>
          <a:prstGeom prst="rect">
            <a:avLst/>
          </a:prstGeom>
          <a:blipFill>
            <a:blip r:embed="rId3"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4" name="object 4"/>
          <p:cNvSpPr/>
          <p:nvPr/>
        </p:nvSpPr>
        <p:spPr>
          <a:xfrm>
            <a:off x="0" y="0"/>
            <a:ext cx="7772400" cy="731520"/>
          </a:xfrm>
          <a:custGeom>
            <a:avLst/>
            <a:gdLst/>
            <a:ahLst/>
            <a:cxnLst/>
            <a:rect l="l" t="t" r="r" b="b"/>
            <a:pathLst>
              <a:path w="7772400" h="731520">
                <a:moveTo>
                  <a:pt x="0" y="731520"/>
                </a:moveTo>
                <a:lnTo>
                  <a:pt x="7772400" y="731520"/>
                </a:lnTo>
                <a:lnTo>
                  <a:pt x="7772400" y="0"/>
                </a:lnTo>
                <a:lnTo>
                  <a:pt x="0" y="0"/>
                </a:lnTo>
                <a:lnTo>
                  <a:pt x="0" y="731520"/>
                </a:lnTo>
                <a:close/>
              </a:path>
            </a:pathLst>
          </a:custGeom>
          <a:solidFill>
            <a:srgbClr val="0070C0"/>
          </a:solidFill>
        </p:spPr>
        <p:txBody>
          <a:bodyPr wrap="square" lIns="0" tIns="0" rIns="0" bIns="0" rtlCol="0"/>
          <a:lstStyle/>
          <a:p>
            <a:endParaRPr dirty="0"/>
          </a:p>
        </p:txBody>
      </p:sp>
      <p:sp>
        <p:nvSpPr>
          <p:cNvPr id="5" name="object 5"/>
          <p:cNvSpPr txBox="1">
            <a:spLocks noGrp="1"/>
          </p:cNvSpPr>
          <p:nvPr>
            <p:ph type="title"/>
          </p:nvPr>
        </p:nvSpPr>
        <p:spPr>
          <a:xfrm>
            <a:off x="257430" y="149187"/>
            <a:ext cx="7257541" cy="505267"/>
          </a:xfrm>
          <a:prstGeom prst="rect">
            <a:avLst/>
          </a:prstGeom>
        </p:spPr>
        <p:txBody>
          <a:bodyPr vert="horz" wrap="square" lIns="0" tIns="12700" rIns="0" bIns="0" rtlCol="0">
            <a:spAutoFit/>
          </a:bodyPr>
          <a:lstStyle/>
          <a:p>
            <a:pPr marL="12700" algn="ctr">
              <a:lnSpc>
                <a:spcPct val="100000"/>
              </a:lnSpc>
              <a:spcBef>
                <a:spcPts val="100"/>
              </a:spcBef>
            </a:pPr>
            <a:r>
              <a:rPr sz="3200" u="none" dirty="0">
                <a:latin typeface="Calibri" panose="020F0502020204030204" pitchFamily="34" charset="0"/>
                <a:cs typeface="Calibri" panose="020F0502020204030204" pitchFamily="34" charset="0"/>
              </a:rPr>
              <a:t>Buying A Home? Do You Know the Lingo?</a:t>
            </a:r>
          </a:p>
        </p:txBody>
      </p:sp>
      <p:sp>
        <p:nvSpPr>
          <p:cNvPr id="6" name="object 6"/>
          <p:cNvSpPr txBox="1"/>
          <p:nvPr/>
        </p:nvSpPr>
        <p:spPr>
          <a:xfrm>
            <a:off x="2026183" y="858215"/>
            <a:ext cx="5301615" cy="9138399"/>
          </a:xfrm>
          <a:prstGeom prst="rect">
            <a:avLst/>
          </a:prstGeom>
        </p:spPr>
        <p:txBody>
          <a:bodyPr vert="horz" wrap="square" lIns="0" tIns="12700" rIns="0" bIns="0" rtlCol="0">
            <a:spAutoFit/>
          </a:bodyPr>
          <a:lstStyle/>
          <a:p>
            <a:pPr marL="144145" marR="135890" algn="ctr">
              <a:lnSpc>
                <a:spcPct val="100000"/>
              </a:lnSpc>
              <a:spcBef>
                <a:spcPts val="100"/>
              </a:spcBef>
            </a:pPr>
            <a:r>
              <a:rPr b="1" dirty="0">
                <a:solidFill>
                  <a:srgbClr val="58595B"/>
                </a:solidFill>
                <a:latin typeface="Calibri" panose="020F0502020204030204" pitchFamily="34" charset="0"/>
                <a:cs typeface="Calibri" panose="020F0502020204030204" pitchFamily="34" charset="0"/>
              </a:rPr>
              <a:t>To start you on your path with confidence, we have</a:t>
            </a:r>
            <a:r>
              <a:rPr lang="en-US" b="1" dirty="0">
                <a:solidFill>
                  <a:srgbClr val="58595B"/>
                </a:solidFill>
                <a:latin typeface="Calibri" panose="020F0502020204030204" pitchFamily="34" charset="0"/>
                <a:cs typeface="Calibri" panose="020F0502020204030204" pitchFamily="34" charset="0"/>
              </a:rPr>
              <a:t> </a:t>
            </a:r>
            <a:r>
              <a:rPr b="1" dirty="0">
                <a:solidFill>
                  <a:srgbClr val="58595B"/>
                </a:solidFill>
                <a:latin typeface="Calibri" panose="020F0502020204030204" pitchFamily="34" charset="0"/>
                <a:cs typeface="Calibri" panose="020F0502020204030204" pitchFamily="34" charset="0"/>
              </a:rPr>
              <a:t>compiled a list of some of the most common terms</a:t>
            </a:r>
            <a:r>
              <a:rPr lang="en-US" b="1" dirty="0">
                <a:solidFill>
                  <a:srgbClr val="58595B"/>
                </a:solidFill>
                <a:latin typeface="Calibri" panose="020F0502020204030204" pitchFamily="34" charset="0"/>
                <a:cs typeface="Calibri" panose="020F0502020204030204" pitchFamily="34" charset="0"/>
              </a:rPr>
              <a:t> </a:t>
            </a:r>
            <a:r>
              <a:rPr b="1" dirty="0">
                <a:solidFill>
                  <a:srgbClr val="58595B"/>
                </a:solidFill>
                <a:latin typeface="Calibri" panose="020F0502020204030204" pitchFamily="34" charset="0"/>
                <a:cs typeface="Calibri" panose="020F0502020204030204" pitchFamily="34" charset="0"/>
              </a:rPr>
              <a:t>used when buying a home.</a:t>
            </a:r>
          </a:p>
          <a:p>
            <a:pPr marL="12700" marR="137160">
              <a:lnSpc>
                <a:spcPct val="100000"/>
              </a:lnSpc>
              <a:spcBef>
                <a:spcPts val="1885"/>
              </a:spcBef>
            </a:pPr>
            <a:r>
              <a:rPr sz="1450" b="1" dirty="0">
                <a:solidFill>
                  <a:srgbClr val="0070C0"/>
                </a:solidFill>
                <a:latin typeface="Calibri" panose="020F0502020204030204" pitchFamily="34" charset="0"/>
                <a:cs typeface="Calibri" panose="020F0502020204030204" pitchFamily="34" charset="0"/>
              </a:rPr>
              <a:t>Appraisal</a:t>
            </a:r>
            <a:r>
              <a:rPr sz="1450" dirty="0">
                <a:latin typeface="Calibri" panose="020F0502020204030204" pitchFamily="34" charset="0"/>
                <a:cs typeface="Calibri" panose="020F0502020204030204" pitchFamily="34" charset="0"/>
              </a:rPr>
              <a:t> – A professional analysis used to estimate the value</a:t>
            </a:r>
            <a:r>
              <a:rPr lang="en-US" sz="1450" dirty="0">
                <a:latin typeface="Calibri" panose="020F0502020204030204" pitchFamily="34" charset="0"/>
                <a:cs typeface="Calibri" panose="020F0502020204030204" pitchFamily="34" charset="0"/>
              </a:rPr>
              <a:t> </a:t>
            </a:r>
            <a:r>
              <a:rPr sz="1450" dirty="0">
                <a:latin typeface="Calibri" panose="020F0502020204030204" pitchFamily="34" charset="0"/>
                <a:cs typeface="Calibri" panose="020F0502020204030204" pitchFamily="34" charset="0"/>
              </a:rPr>
              <a:t>of the home. </a:t>
            </a:r>
            <a:r>
              <a:rPr sz="1450" i="1" dirty="0">
                <a:latin typeface="Calibri" panose="020F0502020204030204" pitchFamily="34" charset="0"/>
                <a:cs typeface="Calibri" panose="020F0502020204030204" pitchFamily="34" charset="0"/>
              </a:rPr>
              <a:t>A necessary step in validating the home’s worth to</a:t>
            </a:r>
            <a:r>
              <a:rPr lang="en-US" sz="1450" i="1" dirty="0">
                <a:latin typeface="Calibri" panose="020F0502020204030204" pitchFamily="34" charset="0"/>
                <a:cs typeface="Calibri" panose="020F0502020204030204" pitchFamily="34" charset="0"/>
              </a:rPr>
              <a:t> </a:t>
            </a:r>
            <a:r>
              <a:rPr sz="1450" i="1" dirty="0">
                <a:latin typeface="Calibri" panose="020F0502020204030204" pitchFamily="34" charset="0"/>
                <a:cs typeface="Calibri" panose="020F0502020204030204" pitchFamily="34" charset="0"/>
              </a:rPr>
              <a:t>you &amp; your lender to secure financing.</a:t>
            </a:r>
          </a:p>
          <a:p>
            <a:pPr>
              <a:lnSpc>
                <a:spcPct val="100000"/>
              </a:lnSpc>
              <a:spcBef>
                <a:spcPts val="25"/>
              </a:spcBef>
            </a:pPr>
            <a:endParaRPr sz="1450" b="1" dirty="0">
              <a:solidFill>
                <a:srgbClr val="0070C0"/>
              </a:solidFill>
              <a:latin typeface="Calibri" panose="020F0502020204030204" pitchFamily="34" charset="0"/>
              <a:cs typeface="Calibri" panose="020F0502020204030204" pitchFamily="34" charset="0"/>
            </a:endParaRPr>
          </a:p>
          <a:p>
            <a:pPr marL="12700" marR="77470">
              <a:lnSpc>
                <a:spcPct val="100000"/>
              </a:lnSpc>
            </a:pPr>
            <a:r>
              <a:rPr sz="1450" b="1" dirty="0">
                <a:solidFill>
                  <a:srgbClr val="0070C0"/>
                </a:solidFill>
                <a:latin typeface="Calibri" panose="020F0502020204030204" pitchFamily="34" charset="0"/>
                <a:cs typeface="Calibri" panose="020F0502020204030204" pitchFamily="34" charset="0"/>
              </a:rPr>
              <a:t>Closing Costs </a:t>
            </a:r>
            <a:r>
              <a:rPr sz="1450" dirty="0">
                <a:latin typeface="Calibri" panose="020F0502020204030204" pitchFamily="34" charset="0"/>
                <a:cs typeface="Calibri" panose="020F0502020204030204" pitchFamily="34" charset="0"/>
              </a:rPr>
              <a:t>– The cost to complete the real estate</a:t>
            </a:r>
            <a:r>
              <a:rPr lang="en-US" sz="1450" dirty="0">
                <a:latin typeface="Calibri" panose="020F0502020204030204" pitchFamily="34" charset="0"/>
                <a:cs typeface="Calibri" panose="020F0502020204030204" pitchFamily="34" charset="0"/>
              </a:rPr>
              <a:t> </a:t>
            </a:r>
            <a:r>
              <a:rPr sz="1450" dirty="0">
                <a:latin typeface="Calibri" panose="020F0502020204030204" pitchFamily="34" charset="0"/>
                <a:cs typeface="Calibri" panose="020F0502020204030204" pitchFamily="34" charset="0"/>
              </a:rPr>
              <a:t>transaction. Paid at closing, they include: points, taxes, title</a:t>
            </a:r>
            <a:r>
              <a:rPr lang="en-US" sz="1450" dirty="0">
                <a:latin typeface="Calibri" panose="020F0502020204030204" pitchFamily="34" charset="0"/>
                <a:cs typeface="Calibri" panose="020F0502020204030204" pitchFamily="34" charset="0"/>
              </a:rPr>
              <a:t> </a:t>
            </a:r>
            <a:r>
              <a:rPr sz="1450" dirty="0">
                <a:latin typeface="Calibri" panose="020F0502020204030204" pitchFamily="34" charset="0"/>
                <a:cs typeface="Calibri" panose="020F0502020204030204" pitchFamily="34" charset="0"/>
              </a:rPr>
              <a:t>insurance, financing costs, items that must be prepaid or</a:t>
            </a:r>
            <a:r>
              <a:rPr lang="en-US" sz="1450" dirty="0">
                <a:latin typeface="Calibri" panose="020F0502020204030204" pitchFamily="34" charset="0"/>
                <a:cs typeface="Calibri" panose="020F0502020204030204" pitchFamily="34" charset="0"/>
              </a:rPr>
              <a:t> </a:t>
            </a:r>
            <a:r>
              <a:rPr sz="1450" dirty="0">
                <a:latin typeface="Calibri" panose="020F0502020204030204" pitchFamily="34" charset="0"/>
                <a:cs typeface="Calibri" panose="020F0502020204030204" pitchFamily="34" charset="0"/>
              </a:rPr>
              <a:t>escrowed. </a:t>
            </a:r>
            <a:r>
              <a:rPr sz="1450" i="1" dirty="0">
                <a:latin typeface="Calibri" panose="020F0502020204030204" pitchFamily="34" charset="0"/>
                <a:cs typeface="Calibri" panose="020F0502020204030204" pitchFamily="34" charset="0"/>
              </a:rPr>
              <a:t>Ask your lender for a complete list of closing cost items.</a:t>
            </a:r>
          </a:p>
          <a:p>
            <a:pPr>
              <a:lnSpc>
                <a:spcPct val="100000"/>
              </a:lnSpc>
              <a:spcBef>
                <a:spcPts val="30"/>
              </a:spcBef>
            </a:pPr>
            <a:endParaRPr sz="1450" b="1" dirty="0">
              <a:solidFill>
                <a:srgbClr val="0070C0"/>
              </a:solidFill>
              <a:latin typeface="Calibri" panose="020F0502020204030204" pitchFamily="34" charset="0"/>
              <a:cs typeface="Calibri" panose="020F0502020204030204" pitchFamily="34" charset="0"/>
            </a:endParaRPr>
          </a:p>
          <a:p>
            <a:pPr marL="12700" marR="51435">
              <a:lnSpc>
                <a:spcPct val="100000"/>
              </a:lnSpc>
            </a:pPr>
            <a:r>
              <a:rPr sz="1450" b="1" dirty="0">
                <a:solidFill>
                  <a:srgbClr val="0070C0"/>
                </a:solidFill>
                <a:latin typeface="Calibri" panose="020F0502020204030204" pitchFamily="34" charset="0"/>
                <a:cs typeface="Calibri" panose="020F0502020204030204" pitchFamily="34" charset="0"/>
              </a:rPr>
              <a:t>Credit Score </a:t>
            </a:r>
            <a:r>
              <a:rPr sz="1450" dirty="0">
                <a:latin typeface="Calibri" panose="020F0502020204030204" pitchFamily="34" charset="0"/>
                <a:cs typeface="Calibri" panose="020F0502020204030204" pitchFamily="34" charset="0"/>
              </a:rPr>
              <a:t>– A number ranging from 300-850, that is based</a:t>
            </a:r>
            <a:r>
              <a:rPr lang="en-US" sz="1450" dirty="0">
                <a:latin typeface="Calibri" panose="020F0502020204030204" pitchFamily="34" charset="0"/>
                <a:cs typeface="Calibri" panose="020F0502020204030204" pitchFamily="34" charset="0"/>
              </a:rPr>
              <a:t> </a:t>
            </a:r>
            <a:r>
              <a:rPr sz="1450" dirty="0">
                <a:latin typeface="Calibri" panose="020F0502020204030204" pitchFamily="34" charset="0"/>
                <a:cs typeface="Calibri" panose="020F0502020204030204" pitchFamily="34" charset="0"/>
              </a:rPr>
              <a:t>on an analysis of your credit history. </a:t>
            </a:r>
            <a:r>
              <a:rPr sz="1450" i="1" dirty="0">
                <a:latin typeface="Calibri" panose="020F0502020204030204" pitchFamily="34" charset="0"/>
                <a:cs typeface="Calibri" panose="020F0502020204030204" pitchFamily="34" charset="0"/>
              </a:rPr>
              <a:t>Helps lenders determine the</a:t>
            </a:r>
            <a:r>
              <a:rPr lang="en-US" sz="1450" i="1" dirty="0">
                <a:latin typeface="Calibri" panose="020F0502020204030204" pitchFamily="34" charset="0"/>
                <a:cs typeface="Calibri" panose="020F0502020204030204" pitchFamily="34" charset="0"/>
              </a:rPr>
              <a:t> </a:t>
            </a:r>
            <a:r>
              <a:rPr sz="1450" i="1" dirty="0">
                <a:latin typeface="Calibri" panose="020F0502020204030204" pitchFamily="34" charset="0"/>
                <a:cs typeface="Calibri" panose="020F0502020204030204" pitchFamily="34" charset="0"/>
              </a:rPr>
              <a:t>likelihood that you’ll repay future debts.</a:t>
            </a:r>
          </a:p>
          <a:p>
            <a:pPr>
              <a:lnSpc>
                <a:spcPct val="100000"/>
              </a:lnSpc>
              <a:spcBef>
                <a:spcPts val="25"/>
              </a:spcBef>
            </a:pPr>
            <a:endParaRPr sz="1450" dirty="0">
              <a:latin typeface="Calibri" panose="020F0502020204030204" pitchFamily="34" charset="0"/>
              <a:cs typeface="Calibri" panose="020F0502020204030204" pitchFamily="34" charset="0"/>
            </a:endParaRPr>
          </a:p>
          <a:p>
            <a:pPr marL="12700" marR="123825">
              <a:lnSpc>
                <a:spcPct val="100000"/>
              </a:lnSpc>
            </a:pPr>
            <a:r>
              <a:rPr sz="1450" b="1" dirty="0">
                <a:solidFill>
                  <a:srgbClr val="0070C0"/>
                </a:solidFill>
                <a:latin typeface="Calibri" panose="020F0502020204030204" pitchFamily="34" charset="0"/>
                <a:cs typeface="Calibri" panose="020F0502020204030204" pitchFamily="34" charset="0"/>
              </a:rPr>
              <a:t>Down Payment </a:t>
            </a:r>
            <a:r>
              <a:rPr sz="1450" dirty="0">
                <a:latin typeface="Calibri" panose="020F0502020204030204" pitchFamily="34" charset="0"/>
                <a:cs typeface="Calibri" panose="020F0502020204030204" pitchFamily="34" charset="0"/>
              </a:rPr>
              <a:t>– Down payments are typically 3-20% of the</a:t>
            </a:r>
            <a:r>
              <a:rPr lang="en-US" sz="1450" dirty="0">
                <a:latin typeface="Calibri" panose="020F0502020204030204" pitchFamily="34" charset="0"/>
                <a:cs typeface="Calibri" panose="020F0502020204030204" pitchFamily="34" charset="0"/>
              </a:rPr>
              <a:t> </a:t>
            </a:r>
            <a:r>
              <a:rPr sz="1450" dirty="0">
                <a:latin typeface="Calibri" panose="020F0502020204030204" pitchFamily="34" charset="0"/>
                <a:cs typeface="Calibri" panose="020F0502020204030204" pitchFamily="34" charset="0"/>
              </a:rPr>
              <a:t>purchase price of the home. 0% down programs also exist, </a:t>
            </a:r>
            <a:r>
              <a:rPr sz="1450" i="1" dirty="0">
                <a:latin typeface="Calibri" panose="020F0502020204030204" pitchFamily="34" charset="0"/>
                <a:cs typeface="Calibri" panose="020F0502020204030204" pitchFamily="34" charset="0"/>
              </a:rPr>
              <a:t>ask</a:t>
            </a:r>
            <a:r>
              <a:rPr lang="en-US" sz="1450" i="1" dirty="0">
                <a:latin typeface="Calibri" panose="020F0502020204030204" pitchFamily="34" charset="0"/>
                <a:cs typeface="Calibri" panose="020F0502020204030204" pitchFamily="34" charset="0"/>
              </a:rPr>
              <a:t> </a:t>
            </a:r>
            <a:r>
              <a:rPr sz="1450" i="1" dirty="0">
                <a:latin typeface="Calibri" panose="020F0502020204030204" pitchFamily="34" charset="0"/>
                <a:cs typeface="Calibri" panose="020F0502020204030204" pitchFamily="34" charset="0"/>
              </a:rPr>
              <a:t>your lender for more information.</a:t>
            </a:r>
          </a:p>
          <a:p>
            <a:pPr>
              <a:lnSpc>
                <a:spcPct val="100000"/>
              </a:lnSpc>
              <a:spcBef>
                <a:spcPts val="30"/>
              </a:spcBef>
            </a:pPr>
            <a:endParaRPr sz="1450" b="1" dirty="0">
              <a:solidFill>
                <a:srgbClr val="0070C0"/>
              </a:solidFill>
              <a:latin typeface="Calibri" panose="020F0502020204030204" pitchFamily="34" charset="0"/>
              <a:cs typeface="Calibri" panose="020F0502020204030204" pitchFamily="34" charset="0"/>
            </a:endParaRPr>
          </a:p>
          <a:p>
            <a:pPr marL="12700" marR="27305">
              <a:lnSpc>
                <a:spcPct val="100000"/>
              </a:lnSpc>
            </a:pPr>
            <a:r>
              <a:rPr sz="1450" b="1" dirty="0">
                <a:solidFill>
                  <a:srgbClr val="0070C0"/>
                </a:solidFill>
                <a:latin typeface="Calibri" panose="020F0502020204030204" pitchFamily="34" charset="0"/>
                <a:cs typeface="Calibri" panose="020F0502020204030204" pitchFamily="34" charset="0"/>
              </a:rPr>
              <a:t>Mortgage Rate </a:t>
            </a:r>
            <a:r>
              <a:rPr sz="1450" dirty="0">
                <a:latin typeface="Calibri" panose="020F0502020204030204" pitchFamily="34" charset="0"/>
                <a:cs typeface="Calibri" panose="020F0502020204030204" pitchFamily="34" charset="0"/>
              </a:rPr>
              <a:t>– The interest rate you pay to borrow money to</a:t>
            </a:r>
            <a:r>
              <a:rPr lang="en-US" sz="1450" dirty="0">
                <a:latin typeface="Calibri" panose="020F0502020204030204" pitchFamily="34" charset="0"/>
                <a:cs typeface="Calibri" panose="020F0502020204030204" pitchFamily="34" charset="0"/>
              </a:rPr>
              <a:t> </a:t>
            </a:r>
            <a:r>
              <a:rPr sz="1450" dirty="0">
                <a:latin typeface="Calibri" panose="020F0502020204030204" pitchFamily="34" charset="0"/>
                <a:cs typeface="Calibri" panose="020F0502020204030204" pitchFamily="34" charset="0"/>
              </a:rPr>
              <a:t>buy your house. </a:t>
            </a:r>
            <a:r>
              <a:rPr sz="1450" i="1" dirty="0">
                <a:latin typeface="Calibri" panose="020F0502020204030204" pitchFamily="34" charset="0"/>
                <a:cs typeface="Calibri" panose="020F0502020204030204" pitchFamily="34" charset="0"/>
              </a:rPr>
              <a:t>The lower the rate, the better.</a:t>
            </a:r>
          </a:p>
          <a:p>
            <a:pPr>
              <a:lnSpc>
                <a:spcPct val="100000"/>
              </a:lnSpc>
              <a:spcBef>
                <a:spcPts val="25"/>
              </a:spcBef>
            </a:pPr>
            <a:endParaRPr sz="1450" b="1" dirty="0">
              <a:solidFill>
                <a:srgbClr val="0070C0"/>
              </a:solidFill>
              <a:latin typeface="Calibri" panose="020F0502020204030204" pitchFamily="34" charset="0"/>
              <a:cs typeface="Calibri" panose="020F0502020204030204" pitchFamily="34" charset="0"/>
            </a:endParaRPr>
          </a:p>
          <a:p>
            <a:pPr marL="12700" marR="339725">
              <a:lnSpc>
                <a:spcPct val="100000"/>
              </a:lnSpc>
            </a:pPr>
            <a:r>
              <a:rPr sz="1450" b="1" dirty="0">
                <a:solidFill>
                  <a:srgbClr val="0070C0"/>
                </a:solidFill>
                <a:latin typeface="Calibri" panose="020F0502020204030204" pitchFamily="34" charset="0"/>
                <a:cs typeface="Calibri" panose="020F0502020204030204" pitchFamily="34" charset="0"/>
              </a:rPr>
              <a:t>Pre-Approval Letter </a:t>
            </a:r>
            <a:r>
              <a:rPr sz="1450" dirty="0">
                <a:latin typeface="Calibri" panose="020F0502020204030204" pitchFamily="34" charset="0"/>
                <a:cs typeface="Calibri" panose="020F0502020204030204" pitchFamily="34" charset="0"/>
              </a:rPr>
              <a:t>– A letter from a lender indicating that</a:t>
            </a:r>
            <a:r>
              <a:rPr lang="en-US" sz="1450" dirty="0">
                <a:latin typeface="Calibri" panose="020F0502020204030204" pitchFamily="34" charset="0"/>
                <a:cs typeface="Calibri" panose="020F0502020204030204" pitchFamily="34" charset="0"/>
              </a:rPr>
              <a:t> </a:t>
            </a:r>
            <a:r>
              <a:rPr sz="1450" dirty="0">
                <a:latin typeface="Calibri" panose="020F0502020204030204" pitchFamily="34" charset="0"/>
                <a:cs typeface="Calibri" panose="020F0502020204030204" pitchFamily="34" charset="0"/>
              </a:rPr>
              <a:t>you qualify for a mortgage of a specific amount.</a:t>
            </a:r>
          </a:p>
          <a:p>
            <a:pPr>
              <a:lnSpc>
                <a:spcPct val="100000"/>
              </a:lnSpc>
              <a:spcBef>
                <a:spcPts val="30"/>
              </a:spcBef>
            </a:pPr>
            <a:endParaRPr sz="1450" b="1" dirty="0">
              <a:solidFill>
                <a:srgbClr val="0070C0"/>
              </a:solidFill>
              <a:latin typeface="Calibri" panose="020F0502020204030204" pitchFamily="34" charset="0"/>
              <a:cs typeface="Calibri" panose="020F0502020204030204" pitchFamily="34" charset="0"/>
            </a:endParaRPr>
          </a:p>
          <a:p>
            <a:pPr marL="12700" marR="29209">
              <a:lnSpc>
                <a:spcPct val="100000"/>
              </a:lnSpc>
            </a:pPr>
            <a:r>
              <a:rPr sz="1450" b="1" dirty="0">
                <a:solidFill>
                  <a:srgbClr val="0070C0"/>
                </a:solidFill>
                <a:latin typeface="Calibri" panose="020F0502020204030204" pitchFamily="34" charset="0"/>
                <a:cs typeface="Calibri" panose="020F0502020204030204" pitchFamily="34" charset="0"/>
              </a:rPr>
              <a:t>Real Estate Professional </a:t>
            </a:r>
            <a:r>
              <a:rPr sz="1450" dirty="0">
                <a:latin typeface="Calibri" panose="020F0502020204030204" pitchFamily="34" charset="0"/>
                <a:cs typeface="Calibri" panose="020F0502020204030204" pitchFamily="34" charset="0"/>
              </a:rPr>
              <a:t>– An individual who provides services</a:t>
            </a:r>
            <a:r>
              <a:rPr lang="en-US" sz="1450" dirty="0">
                <a:latin typeface="Calibri" panose="020F0502020204030204" pitchFamily="34" charset="0"/>
                <a:cs typeface="Calibri" panose="020F0502020204030204" pitchFamily="34" charset="0"/>
              </a:rPr>
              <a:t> </a:t>
            </a:r>
            <a:r>
              <a:rPr sz="1450" dirty="0">
                <a:latin typeface="Calibri" panose="020F0502020204030204" pitchFamily="34" charset="0"/>
                <a:cs typeface="Calibri" panose="020F0502020204030204" pitchFamily="34" charset="0"/>
              </a:rPr>
              <a:t>in buying &amp; selling homes. </a:t>
            </a:r>
            <a:r>
              <a:rPr sz="1450" i="1" dirty="0">
                <a:latin typeface="Calibri" panose="020F0502020204030204" pitchFamily="34" charset="0"/>
                <a:cs typeface="Calibri" panose="020F0502020204030204" pitchFamily="34" charset="0"/>
              </a:rPr>
              <a:t>Real estate professionals are there to</a:t>
            </a:r>
            <a:r>
              <a:rPr lang="en-US" sz="1450" i="1" dirty="0">
                <a:latin typeface="Calibri" panose="020F0502020204030204" pitchFamily="34" charset="0"/>
                <a:cs typeface="Calibri" panose="020F0502020204030204" pitchFamily="34" charset="0"/>
              </a:rPr>
              <a:t> </a:t>
            </a:r>
            <a:r>
              <a:rPr sz="1450" i="1" dirty="0">
                <a:latin typeface="Calibri" panose="020F0502020204030204" pitchFamily="34" charset="0"/>
                <a:cs typeface="Calibri" panose="020F0502020204030204" pitchFamily="34" charset="0"/>
              </a:rPr>
              <a:t>help you through the confusing paperwork, find your dream home,</a:t>
            </a:r>
            <a:r>
              <a:rPr lang="en-US" sz="1450" i="1" dirty="0">
                <a:latin typeface="Calibri" panose="020F0502020204030204" pitchFamily="34" charset="0"/>
                <a:cs typeface="Calibri" panose="020F0502020204030204" pitchFamily="34" charset="0"/>
              </a:rPr>
              <a:t> </a:t>
            </a:r>
            <a:r>
              <a:rPr sz="1450" i="1" dirty="0">
                <a:latin typeface="Calibri" panose="020F0502020204030204" pitchFamily="34" charset="0"/>
                <a:cs typeface="Calibri" panose="020F0502020204030204" pitchFamily="34" charset="0"/>
              </a:rPr>
              <a:t>negotiate any of the details that come up, and to help you know</a:t>
            </a:r>
            <a:r>
              <a:rPr lang="en-US" sz="1450" i="1" dirty="0">
                <a:latin typeface="Calibri" panose="020F0502020204030204" pitchFamily="34" charset="0"/>
                <a:cs typeface="Calibri" panose="020F0502020204030204" pitchFamily="34" charset="0"/>
              </a:rPr>
              <a:t> </a:t>
            </a:r>
            <a:r>
              <a:rPr sz="1450" i="1" dirty="0">
                <a:latin typeface="Calibri" panose="020F0502020204030204" pitchFamily="34" charset="0"/>
                <a:cs typeface="Calibri" panose="020F0502020204030204" pitchFamily="34" charset="0"/>
              </a:rPr>
              <a:t>exactly what’s going on in the housing market.</a:t>
            </a:r>
            <a:endParaRPr lang="en-US" sz="1450" i="1" dirty="0">
              <a:latin typeface="Calibri" panose="020F0502020204030204" pitchFamily="34" charset="0"/>
              <a:cs typeface="Calibri" panose="020F0502020204030204" pitchFamily="34" charset="0"/>
            </a:endParaRPr>
          </a:p>
          <a:p>
            <a:pPr marL="12700" marR="29209">
              <a:lnSpc>
                <a:spcPct val="100000"/>
              </a:lnSpc>
            </a:pPr>
            <a:endParaRPr lang="en-US" sz="600" i="1" dirty="0">
              <a:latin typeface="Calibri" panose="020F0502020204030204" pitchFamily="34" charset="0"/>
              <a:cs typeface="Calibri" panose="020F0502020204030204" pitchFamily="34" charset="0"/>
            </a:endParaRPr>
          </a:p>
          <a:p>
            <a:pPr marL="12700" marR="29209">
              <a:lnSpc>
                <a:spcPct val="100000"/>
              </a:lnSpc>
            </a:pPr>
            <a:endParaRPr sz="100" dirty="0">
              <a:latin typeface="Calibri" panose="020F0502020204030204" pitchFamily="34" charset="0"/>
              <a:cs typeface="Calibri" panose="020F0502020204030204" pitchFamily="34" charset="0"/>
            </a:endParaRPr>
          </a:p>
          <a:p>
            <a:pPr marL="29209" marR="20320" algn="ctr">
              <a:lnSpc>
                <a:spcPct val="100000"/>
              </a:lnSpc>
              <a:spcBef>
                <a:spcPts val="1300"/>
              </a:spcBef>
            </a:pPr>
            <a:r>
              <a:rPr sz="1600" b="1" dirty="0">
                <a:solidFill>
                  <a:srgbClr val="0070C0"/>
                </a:solidFill>
                <a:latin typeface="Calibri" panose="020F0502020204030204" pitchFamily="34" charset="0"/>
                <a:cs typeface="Calibri" panose="020F0502020204030204" pitchFamily="34" charset="0"/>
              </a:rPr>
              <a:t>The best way to ensure that your home-buying process is</a:t>
            </a:r>
            <a:r>
              <a:rPr lang="en-US" sz="1600" b="1" dirty="0">
                <a:solidFill>
                  <a:srgbClr val="0070C0"/>
                </a:solidFill>
                <a:latin typeface="Calibri" panose="020F0502020204030204" pitchFamily="34" charset="0"/>
                <a:cs typeface="Calibri" panose="020F0502020204030204" pitchFamily="34" charset="0"/>
              </a:rPr>
              <a:t> </a:t>
            </a:r>
            <a:r>
              <a:rPr sz="1600" b="1" dirty="0">
                <a:solidFill>
                  <a:srgbClr val="0070C0"/>
                </a:solidFill>
                <a:latin typeface="Calibri" panose="020F0502020204030204" pitchFamily="34" charset="0"/>
                <a:cs typeface="Calibri" panose="020F0502020204030204" pitchFamily="34" charset="0"/>
              </a:rPr>
              <a:t>a confident one is to find a real estate pro who will guide</a:t>
            </a:r>
            <a:r>
              <a:rPr lang="en-US" sz="1600" b="1" dirty="0">
                <a:solidFill>
                  <a:srgbClr val="0070C0"/>
                </a:solidFill>
                <a:latin typeface="Calibri" panose="020F0502020204030204" pitchFamily="34" charset="0"/>
                <a:cs typeface="Calibri" panose="020F0502020204030204" pitchFamily="34" charset="0"/>
              </a:rPr>
              <a:t> </a:t>
            </a:r>
            <a:r>
              <a:rPr sz="1600" b="1" dirty="0">
                <a:solidFill>
                  <a:srgbClr val="0070C0"/>
                </a:solidFill>
                <a:latin typeface="Calibri" panose="020F0502020204030204" pitchFamily="34" charset="0"/>
                <a:cs typeface="Calibri" panose="020F0502020204030204" pitchFamily="34" charset="0"/>
              </a:rPr>
              <a:t>you through every aspect of the transaction with</a:t>
            </a:r>
          </a:p>
          <a:p>
            <a:pPr marL="635" algn="ctr">
              <a:lnSpc>
                <a:spcPct val="100000"/>
              </a:lnSpc>
            </a:pPr>
            <a:r>
              <a:rPr sz="1600" b="1" i="1" dirty="0">
                <a:solidFill>
                  <a:schemeClr val="accent2"/>
                </a:solidFill>
                <a:latin typeface="Calibri" panose="020F0502020204030204" pitchFamily="34" charset="0"/>
                <a:cs typeface="Calibri" panose="020F0502020204030204" pitchFamily="34" charset="0"/>
              </a:rPr>
              <a:t>‘the heart of a teacher</a:t>
            </a:r>
            <a:r>
              <a:rPr lang="en-US" sz="1600" b="1" i="1" dirty="0">
                <a:solidFill>
                  <a:schemeClr val="accent2"/>
                </a:solidFill>
                <a:latin typeface="Calibri" panose="020F0502020204030204" pitchFamily="34" charset="0"/>
                <a:cs typeface="Calibri" panose="020F0502020204030204" pitchFamily="34" charset="0"/>
              </a:rPr>
              <a:t>,</a:t>
            </a:r>
            <a:r>
              <a:rPr sz="1600" b="1" i="1" dirty="0">
                <a:solidFill>
                  <a:schemeClr val="accent2"/>
                </a:solidFill>
                <a:latin typeface="Calibri" panose="020F0502020204030204" pitchFamily="34" charset="0"/>
                <a:cs typeface="Calibri" panose="020F0502020204030204" pitchFamily="34" charset="0"/>
              </a:rPr>
              <a:t>’ </a:t>
            </a:r>
            <a:r>
              <a:rPr sz="1600" b="1" dirty="0">
                <a:solidFill>
                  <a:srgbClr val="0070C0"/>
                </a:solidFill>
                <a:latin typeface="Calibri" panose="020F0502020204030204" pitchFamily="34" charset="0"/>
                <a:cs typeface="Calibri" panose="020F0502020204030204" pitchFamily="34" charset="0"/>
              </a:rPr>
              <a:t>putting your family’s needs first.</a:t>
            </a:r>
          </a:p>
          <a:p>
            <a:pPr marL="3161665">
              <a:lnSpc>
                <a:spcPct val="100000"/>
              </a:lnSpc>
              <a:spcBef>
                <a:spcPts val="700"/>
              </a:spcBef>
            </a:pPr>
            <a:r>
              <a:rPr lang="en-US" sz="200" dirty="0">
                <a:latin typeface="Calibri" panose="020F0502020204030204" pitchFamily="34" charset="0"/>
                <a:cs typeface="Calibri" panose="020F0502020204030204" pitchFamily="34" charset="0"/>
              </a:rPr>
              <a:t/>
            </a:r>
            <a:br>
              <a:rPr lang="en-US" sz="200" dirty="0">
                <a:latin typeface="Calibri" panose="020F0502020204030204" pitchFamily="34" charset="0"/>
                <a:cs typeface="Calibri" panose="020F0502020204030204" pitchFamily="34" charset="0"/>
              </a:rPr>
            </a:br>
            <a:r>
              <a:rPr sz="1200" dirty="0">
                <a:latin typeface="Calibri" panose="020F0502020204030204" pitchFamily="34" charset="0"/>
                <a:cs typeface="Calibri" panose="020F0502020204030204" pitchFamily="34" charset="0"/>
              </a:rPr>
              <a:t>Freddie Mac – My Home Section</a:t>
            </a:r>
          </a:p>
        </p:txBody>
      </p:sp>
      <p:sp>
        <p:nvSpPr>
          <p:cNvPr id="7" name="object 7"/>
          <p:cNvSpPr/>
          <p:nvPr/>
        </p:nvSpPr>
        <p:spPr>
          <a:xfrm>
            <a:off x="2026183" y="8229600"/>
            <a:ext cx="5276850" cy="91440"/>
          </a:xfrm>
          <a:custGeom>
            <a:avLst/>
            <a:gdLst/>
            <a:ahLst/>
            <a:cxnLst/>
            <a:rect l="l" t="t" r="r" b="b"/>
            <a:pathLst>
              <a:path w="5276850">
                <a:moveTo>
                  <a:pt x="0" y="0"/>
                </a:moveTo>
                <a:lnTo>
                  <a:pt x="5276316" y="0"/>
                </a:lnTo>
              </a:path>
            </a:pathLst>
          </a:custGeom>
          <a:ln w="38100">
            <a:solidFill>
              <a:srgbClr val="1770B9"/>
            </a:solidFill>
          </a:ln>
        </p:spPr>
        <p:txBody>
          <a:bodyPr wrap="square" lIns="0" tIns="0" rIns="0" bIns="0" rtlCol="0"/>
          <a:lstStyle/>
          <a:p>
            <a:endParaRPr/>
          </a:p>
        </p:txBody>
      </p:sp>
      <p:sp>
        <p:nvSpPr>
          <p:cNvPr id="9" name="object 8">
            <a:extLst>
              <a:ext uri="{FF2B5EF4-FFF2-40B4-BE49-F238E27FC236}">
                <a16:creationId xmlns:a16="http://schemas.microsoft.com/office/drawing/2014/main" xmlns="" id="{5B618FAD-A732-9D43-8B6B-91DE965D9556}"/>
              </a:ext>
            </a:extLst>
          </p:cNvPr>
          <p:cNvSpPr txBox="1"/>
          <p:nvPr/>
        </p:nvSpPr>
        <p:spPr>
          <a:xfrm>
            <a:off x="7281189" y="9797135"/>
            <a:ext cx="281152" cy="185064"/>
          </a:xfrm>
          <a:prstGeom prst="rect">
            <a:avLst/>
          </a:prstGeom>
        </p:spPr>
        <p:txBody>
          <a:bodyPr vert="horz" wrap="square" lIns="0" tIns="0" rIns="0" bIns="0" rtlCol="0">
            <a:spAutoFit/>
          </a:bodyPr>
          <a:lstStyle/>
          <a:p>
            <a:pPr marL="25400">
              <a:lnSpc>
                <a:spcPts val="1395"/>
              </a:lnSpc>
            </a:pPr>
            <a:fld id="{81D60167-4931-47E6-BA6A-407CBD079E47}" type="slidenum">
              <a:rPr sz="1200" dirty="0">
                <a:solidFill>
                  <a:srgbClr val="6D6E71"/>
                </a:solidFill>
                <a:latin typeface="Calibri" panose="020F0502020204030204" pitchFamily="34" charset="0"/>
                <a:cs typeface="Calibri" panose="020F0502020204030204" pitchFamily="34" charset="0"/>
              </a:rPr>
              <a:t>12</a:t>
            </a:fld>
            <a:endParaRPr sz="1200" dirty="0">
              <a:solidFill>
                <a:srgbClr val="6D6E71"/>
              </a:solidFill>
              <a:latin typeface="Calibri" panose="020F0502020204030204" pitchFamily="34" charset="0"/>
              <a:cs typeface="Calibri" panose="020F050202020403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ject 3">
            <a:extLst>
              <a:ext uri="{FF2B5EF4-FFF2-40B4-BE49-F238E27FC236}">
                <a16:creationId xmlns:a16="http://schemas.microsoft.com/office/drawing/2014/main" xmlns="" id="{DEB0F246-AE01-C445-8093-E254BC2AE8CC}"/>
              </a:ext>
            </a:extLst>
          </p:cNvPr>
          <p:cNvSpPr/>
          <p:nvPr/>
        </p:nvSpPr>
        <p:spPr>
          <a:xfrm>
            <a:off x="0" y="0"/>
            <a:ext cx="7772400" cy="2212848"/>
          </a:xfrm>
          <a:prstGeom prst="rect">
            <a:avLst/>
          </a:prstGeom>
          <a:blipFill>
            <a:blip r:embed="rId3"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2" name="object 2"/>
          <p:cNvSpPr/>
          <p:nvPr/>
        </p:nvSpPr>
        <p:spPr>
          <a:xfrm>
            <a:off x="457200" y="9740900"/>
            <a:ext cx="6858000" cy="25400"/>
          </a:xfrm>
          <a:prstGeom prst="rect">
            <a:avLst/>
          </a:prstGeom>
          <a:blipFill>
            <a:blip r:embed="rId4"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4" name="object 4"/>
          <p:cNvSpPr txBox="1"/>
          <p:nvPr/>
        </p:nvSpPr>
        <p:spPr>
          <a:xfrm>
            <a:off x="444500" y="2430780"/>
            <a:ext cx="7327900" cy="7314823"/>
          </a:xfrm>
          <a:prstGeom prst="rect">
            <a:avLst/>
          </a:prstGeom>
        </p:spPr>
        <p:txBody>
          <a:bodyPr vert="horz" wrap="square" lIns="0" tIns="12700" rIns="0" bIns="0" rtlCol="0">
            <a:spAutoFit/>
          </a:bodyPr>
          <a:lstStyle/>
          <a:p>
            <a:pPr marL="12700" marR="5080">
              <a:lnSpc>
                <a:spcPct val="100000"/>
              </a:lnSpc>
              <a:spcBef>
                <a:spcPts val="100"/>
              </a:spcBef>
            </a:pPr>
            <a:r>
              <a:rPr sz="1400" dirty="0"/>
              <a:t>In many markets across the country, the number of buyers searching for their dream homes</a:t>
            </a:r>
            <a:r>
              <a:rPr lang="en-US" sz="1400" dirty="0"/>
              <a:t> </a:t>
            </a:r>
            <a:br>
              <a:rPr lang="en-US" sz="1400" dirty="0"/>
            </a:br>
            <a:r>
              <a:rPr sz="1400" dirty="0"/>
              <a:t>greatly exceeds the number of homes for sale. This has led to a competitive marketplace</a:t>
            </a:r>
            <a:r>
              <a:rPr lang="en-US" sz="1400" dirty="0"/>
              <a:t> </a:t>
            </a:r>
            <a:r>
              <a:rPr sz="1400" dirty="0"/>
              <a:t>where</a:t>
            </a:r>
            <a:r>
              <a:rPr lang="en-US" sz="1400" dirty="0"/>
              <a:t> </a:t>
            </a:r>
            <a:r>
              <a:rPr sz="1400" dirty="0"/>
              <a:t>buyers often need to stand out. One way to show you are serious about buying your</a:t>
            </a:r>
            <a:r>
              <a:rPr lang="en-US" sz="1400" dirty="0"/>
              <a:t> </a:t>
            </a:r>
            <a:r>
              <a:rPr sz="1400" dirty="0"/>
              <a:t>dream</a:t>
            </a:r>
            <a:r>
              <a:rPr lang="en-US" sz="1400" dirty="0"/>
              <a:t/>
            </a:r>
            <a:br>
              <a:rPr lang="en-US" sz="1400" dirty="0"/>
            </a:br>
            <a:r>
              <a:rPr sz="1400" dirty="0"/>
              <a:t>home is to get pre-qualified or pre-approved for a mortgage before starting your search.</a:t>
            </a:r>
          </a:p>
          <a:p>
            <a:pPr marL="12700" marR="224790">
              <a:lnSpc>
                <a:spcPct val="100000"/>
              </a:lnSpc>
              <a:spcBef>
                <a:spcPts val="900"/>
              </a:spcBef>
            </a:pPr>
            <a:r>
              <a:rPr sz="1400" dirty="0"/>
              <a:t>Even if you are in a market that is not as competitive, knowing your budget will give you the</a:t>
            </a:r>
            <a:r>
              <a:rPr lang="en-US" sz="1400" dirty="0"/>
              <a:t> </a:t>
            </a:r>
            <a:r>
              <a:rPr sz="1400" dirty="0"/>
              <a:t>confidence to know if your dream home is within your reach.</a:t>
            </a:r>
          </a:p>
          <a:p>
            <a:pPr marL="12700">
              <a:lnSpc>
                <a:spcPct val="100000"/>
              </a:lnSpc>
              <a:spcBef>
                <a:spcPts val="900"/>
              </a:spcBef>
            </a:pPr>
            <a:r>
              <a:rPr sz="1400" i="1" dirty="0"/>
              <a:t>Freddie Mac </a:t>
            </a:r>
            <a:r>
              <a:rPr sz="1400" dirty="0"/>
              <a:t>lays out the advantages of pre-approval in the 'My Home' section of their website.</a:t>
            </a:r>
          </a:p>
          <a:p>
            <a:pPr marL="469265" marR="319405">
              <a:lnSpc>
                <a:spcPct val="100000"/>
              </a:lnSpc>
              <a:spcBef>
                <a:spcPts val="900"/>
              </a:spcBef>
            </a:pPr>
            <a:r>
              <a:rPr sz="1400" i="1" dirty="0"/>
              <a:t>“It’s highly recommended that you work with your lender to get pre-approved before</a:t>
            </a:r>
            <a:r>
              <a:rPr lang="en-US" sz="1400" i="1" dirty="0"/>
              <a:t/>
            </a:r>
            <a:br>
              <a:rPr lang="en-US" sz="1400" i="1" dirty="0"/>
            </a:br>
            <a:r>
              <a:rPr sz="1400" i="1" dirty="0"/>
              <a:t>you</a:t>
            </a:r>
            <a:r>
              <a:rPr lang="en-US" sz="1400" i="1" dirty="0"/>
              <a:t> </a:t>
            </a:r>
            <a:r>
              <a:rPr sz="1400" i="1" dirty="0"/>
              <a:t>begin house hunting. Pre-approval will tell you how much home you can afford</a:t>
            </a:r>
            <a:r>
              <a:rPr lang="en-US" sz="1400" i="1" dirty="0"/>
              <a:t/>
            </a:r>
            <a:br>
              <a:rPr lang="en-US" sz="1400" i="1" dirty="0"/>
            </a:br>
            <a:r>
              <a:rPr sz="1400" i="1" dirty="0"/>
              <a:t>and can</a:t>
            </a:r>
            <a:r>
              <a:rPr lang="en-US" sz="1400" i="1" dirty="0"/>
              <a:t> </a:t>
            </a:r>
            <a:r>
              <a:rPr sz="1400" i="1" dirty="0"/>
              <a:t>help you move faster, and with greater confidence, in competitive markets.”</a:t>
            </a:r>
            <a:endParaRPr lang="en-US" sz="1400" i="1" dirty="0"/>
          </a:p>
          <a:p>
            <a:pPr marL="12700" marR="469900">
              <a:lnSpc>
                <a:spcPct val="100000"/>
              </a:lnSpc>
              <a:spcBef>
                <a:spcPts val="900"/>
              </a:spcBef>
            </a:pPr>
            <a:r>
              <a:rPr sz="1400" dirty="0"/>
              <a:t>One of the many advantages of working with a local real estate professional is that many</a:t>
            </a:r>
            <a:r>
              <a:rPr lang="en-US" sz="1400" dirty="0"/>
              <a:t/>
            </a:r>
            <a:br>
              <a:rPr lang="en-US" sz="1400" dirty="0"/>
            </a:br>
            <a:r>
              <a:rPr sz="1400" dirty="0"/>
              <a:t>have relationships with lenders who will be able to help you with this process. Once you</a:t>
            </a:r>
            <a:r>
              <a:rPr lang="en-US" sz="1400" dirty="0"/>
              <a:t/>
            </a:r>
            <a:br>
              <a:rPr lang="en-US" sz="1400" dirty="0"/>
            </a:br>
            <a:r>
              <a:rPr sz="1400" dirty="0"/>
              <a:t>have selected a lender, you will need to fill out their loan application and provide them</a:t>
            </a:r>
            <a:r>
              <a:rPr lang="en-US" sz="1400" dirty="0"/>
              <a:t/>
            </a:r>
            <a:br>
              <a:rPr lang="en-US" sz="1400" dirty="0"/>
            </a:br>
            <a:r>
              <a:rPr sz="1400" dirty="0"/>
              <a:t>with important information regarding </a:t>
            </a:r>
            <a:r>
              <a:rPr sz="1400" i="1" dirty="0"/>
              <a:t>“your credit, debt, work history, down payment</a:t>
            </a:r>
            <a:r>
              <a:rPr lang="en-US" sz="1400" i="1" dirty="0"/>
              <a:t/>
            </a:r>
            <a:br>
              <a:rPr lang="en-US" sz="1400" i="1" dirty="0"/>
            </a:br>
            <a:r>
              <a:rPr sz="1400" i="1" dirty="0"/>
              <a:t>and</a:t>
            </a:r>
            <a:r>
              <a:rPr lang="en-US" sz="1400" i="1" dirty="0"/>
              <a:t> </a:t>
            </a:r>
            <a:r>
              <a:rPr sz="1400" i="1" dirty="0"/>
              <a:t>residential history.”</a:t>
            </a:r>
          </a:p>
          <a:p>
            <a:pPr marL="12700" marR="548640">
              <a:lnSpc>
                <a:spcPct val="100000"/>
              </a:lnSpc>
              <a:spcBef>
                <a:spcPts val="900"/>
              </a:spcBef>
            </a:pPr>
            <a:r>
              <a:rPr sz="1400" i="1" dirty="0"/>
              <a:t>Freddie Mac </a:t>
            </a:r>
            <a:r>
              <a:rPr sz="1400" dirty="0"/>
              <a:t>describes the '4 Cs' that help determine the amount you will be qualified</a:t>
            </a:r>
            <a:r>
              <a:rPr lang="en-US" sz="1400" dirty="0"/>
              <a:t/>
            </a:r>
            <a:br>
              <a:rPr lang="en-US" sz="1400" dirty="0"/>
            </a:br>
            <a:r>
              <a:rPr sz="1400" dirty="0"/>
              <a:t>to</a:t>
            </a:r>
            <a:r>
              <a:rPr lang="en-US" sz="1400" dirty="0"/>
              <a:t> </a:t>
            </a:r>
            <a:r>
              <a:rPr sz="1400" dirty="0"/>
              <a:t>borrow:</a:t>
            </a:r>
          </a:p>
          <a:p>
            <a:pPr marL="241300" indent="-228600">
              <a:lnSpc>
                <a:spcPct val="100000"/>
              </a:lnSpc>
              <a:spcBef>
                <a:spcPts val="900"/>
              </a:spcBef>
              <a:buAutoNum type="arabicPeriod"/>
              <a:tabLst>
                <a:tab pos="241935" algn="l"/>
              </a:tabLst>
            </a:pPr>
            <a:r>
              <a:rPr sz="1400" b="1" dirty="0">
                <a:solidFill>
                  <a:srgbClr val="00AEEF"/>
                </a:solidFill>
              </a:rPr>
              <a:t>Capacity: </a:t>
            </a:r>
            <a:r>
              <a:rPr sz="1400" dirty="0"/>
              <a:t>Your current and future ability to make your payments</a:t>
            </a:r>
          </a:p>
          <a:p>
            <a:pPr marL="241300" marR="431165" indent="-228600">
              <a:lnSpc>
                <a:spcPct val="100000"/>
              </a:lnSpc>
              <a:spcBef>
                <a:spcPts val="450"/>
              </a:spcBef>
              <a:buAutoNum type="arabicPeriod"/>
              <a:tabLst>
                <a:tab pos="241935" algn="l"/>
              </a:tabLst>
            </a:pPr>
            <a:r>
              <a:rPr sz="1400" b="1" dirty="0">
                <a:solidFill>
                  <a:srgbClr val="00AEEF"/>
                </a:solidFill>
              </a:rPr>
              <a:t>Capital or Cash Reserves: </a:t>
            </a:r>
            <a:r>
              <a:rPr sz="1400" dirty="0"/>
              <a:t>The money, savings, and investments you have that can be</a:t>
            </a:r>
            <a:r>
              <a:rPr lang="en-US" sz="1400" dirty="0"/>
              <a:t> </a:t>
            </a:r>
            <a:r>
              <a:rPr sz="1400" dirty="0"/>
              <a:t>sold quickly for cash</a:t>
            </a:r>
          </a:p>
          <a:p>
            <a:pPr marL="241300" indent="-228600">
              <a:lnSpc>
                <a:spcPct val="100000"/>
              </a:lnSpc>
              <a:spcBef>
                <a:spcPts val="450"/>
              </a:spcBef>
              <a:buAutoNum type="arabicPeriod"/>
              <a:tabLst>
                <a:tab pos="241935" algn="l"/>
              </a:tabLst>
            </a:pPr>
            <a:r>
              <a:rPr sz="1400" b="1" dirty="0">
                <a:solidFill>
                  <a:srgbClr val="00AEEF"/>
                </a:solidFill>
              </a:rPr>
              <a:t>Collateral: </a:t>
            </a:r>
            <a:r>
              <a:rPr sz="1400" dirty="0"/>
              <a:t>The home, or type of home, that you would like to purchase</a:t>
            </a:r>
          </a:p>
          <a:p>
            <a:pPr marL="241300" indent="-228600">
              <a:lnSpc>
                <a:spcPct val="100000"/>
              </a:lnSpc>
              <a:spcBef>
                <a:spcPts val="450"/>
              </a:spcBef>
              <a:buAutoNum type="arabicPeriod"/>
              <a:tabLst>
                <a:tab pos="241935" algn="l"/>
              </a:tabLst>
            </a:pPr>
            <a:r>
              <a:rPr sz="1400" b="1" dirty="0">
                <a:solidFill>
                  <a:srgbClr val="00AEEF"/>
                </a:solidFill>
              </a:rPr>
              <a:t>Credit: </a:t>
            </a:r>
            <a:r>
              <a:rPr sz="1400" dirty="0"/>
              <a:t>Your history of paying bills and other debts on time</a:t>
            </a:r>
          </a:p>
          <a:p>
            <a:pPr marL="12700" marR="306070">
              <a:lnSpc>
                <a:spcPct val="100000"/>
              </a:lnSpc>
              <a:spcBef>
                <a:spcPts val="1050"/>
              </a:spcBef>
            </a:pPr>
            <a:r>
              <a:rPr sz="1400" dirty="0"/>
              <a:t>Getting pre-approved is one of many steps that will show home sellers that you are serious</a:t>
            </a:r>
            <a:r>
              <a:rPr lang="en-US" sz="1400" dirty="0"/>
              <a:t/>
            </a:r>
            <a:br>
              <a:rPr lang="en-US" sz="1400" dirty="0"/>
            </a:br>
            <a:r>
              <a:rPr sz="1400" dirty="0"/>
              <a:t>about buying, and it often helps speed up the process once your offer has been accepted.</a:t>
            </a:r>
          </a:p>
          <a:p>
            <a:pPr marL="12700">
              <a:lnSpc>
                <a:spcPct val="100000"/>
              </a:lnSpc>
              <a:spcBef>
                <a:spcPts val="900"/>
              </a:spcBef>
            </a:pPr>
            <a:r>
              <a:rPr sz="1400" b="1" dirty="0">
                <a:solidFill>
                  <a:srgbClr val="00AEEF"/>
                </a:solidFill>
              </a:rPr>
              <a:t>Bottom Line</a:t>
            </a:r>
          </a:p>
          <a:p>
            <a:pPr marL="12700" marR="363220">
              <a:lnSpc>
                <a:spcPct val="100000"/>
              </a:lnSpc>
              <a:spcBef>
                <a:spcPts val="900"/>
              </a:spcBef>
            </a:pPr>
            <a:r>
              <a:rPr sz="1400" dirty="0"/>
              <a:t>Many potential homebuyers overestimate the down payment and credit scores needed to</a:t>
            </a:r>
            <a:r>
              <a:rPr lang="en-US" sz="1400" dirty="0"/>
              <a:t/>
            </a:r>
            <a:br>
              <a:rPr lang="en-US" sz="1400" dirty="0"/>
            </a:br>
            <a:r>
              <a:rPr sz="1400" dirty="0"/>
              <a:t>qualify for a mortgage today. If you are ready and willing to buy, you may be surprised at</a:t>
            </a:r>
            <a:r>
              <a:rPr lang="en-US" sz="1400" dirty="0"/>
              <a:t> </a:t>
            </a:r>
            <a:r>
              <a:rPr sz="1400" dirty="0"/>
              <a:t>your ability to do so.</a:t>
            </a:r>
          </a:p>
        </p:txBody>
      </p:sp>
      <p:sp>
        <p:nvSpPr>
          <p:cNvPr id="5" name="object 5"/>
          <p:cNvSpPr/>
          <p:nvPr/>
        </p:nvSpPr>
        <p:spPr>
          <a:xfrm>
            <a:off x="210311" y="1263396"/>
            <a:ext cx="7352030" cy="674370"/>
          </a:xfrm>
          <a:custGeom>
            <a:avLst/>
            <a:gdLst/>
            <a:ahLst/>
            <a:cxnLst/>
            <a:rect l="l" t="t" r="r" b="b"/>
            <a:pathLst>
              <a:path w="7352030" h="674369">
                <a:moveTo>
                  <a:pt x="0" y="674370"/>
                </a:moveTo>
                <a:lnTo>
                  <a:pt x="7351776" y="674370"/>
                </a:lnTo>
                <a:lnTo>
                  <a:pt x="7351776" y="0"/>
                </a:lnTo>
                <a:lnTo>
                  <a:pt x="0" y="0"/>
                </a:lnTo>
                <a:lnTo>
                  <a:pt x="0" y="674370"/>
                </a:lnTo>
                <a:close/>
              </a:path>
            </a:pathLst>
          </a:custGeom>
          <a:solidFill>
            <a:srgbClr val="00AEEF">
              <a:alpha val="93998"/>
            </a:srgbClr>
          </a:solidFill>
        </p:spPr>
        <p:txBody>
          <a:bodyPr wrap="square" lIns="0" tIns="0" rIns="0" bIns="0" rtlCol="0"/>
          <a:lstStyle/>
          <a:p>
            <a:endParaRPr/>
          </a:p>
        </p:txBody>
      </p:sp>
      <p:sp>
        <p:nvSpPr>
          <p:cNvPr id="6" name="object 6"/>
          <p:cNvSpPr/>
          <p:nvPr/>
        </p:nvSpPr>
        <p:spPr>
          <a:xfrm>
            <a:off x="457200" y="1736661"/>
            <a:ext cx="6858000" cy="25400"/>
          </a:xfrm>
          <a:prstGeom prst="rect">
            <a:avLst/>
          </a:prstGeom>
          <a:blipFill>
            <a:blip r:embed="rId5"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2" name="object 7">
            <a:extLst>
              <a:ext uri="{FF2B5EF4-FFF2-40B4-BE49-F238E27FC236}">
                <a16:creationId xmlns:a16="http://schemas.microsoft.com/office/drawing/2014/main" xmlns="" id="{E6CF0F7C-8E62-1C48-B7AF-D75B9D71539C}"/>
              </a:ext>
            </a:extLst>
          </p:cNvPr>
          <p:cNvSpPr txBox="1">
            <a:spLocks noGrp="1"/>
          </p:cNvSpPr>
          <p:nvPr>
            <p:ph type="title"/>
          </p:nvPr>
        </p:nvSpPr>
        <p:spPr>
          <a:xfrm>
            <a:off x="210311" y="1320122"/>
            <a:ext cx="7352030" cy="443711"/>
          </a:xfrm>
          <a:prstGeom prst="rect">
            <a:avLst/>
          </a:prstGeom>
        </p:spPr>
        <p:txBody>
          <a:bodyPr vert="horz" wrap="square" lIns="0" tIns="12700" rIns="0" bIns="0" rtlCol="0">
            <a:spAutoFit/>
          </a:bodyPr>
          <a:lstStyle/>
          <a:p>
            <a:pPr marL="246379">
              <a:lnSpc>
                <a:spcPct val="100000"/>
              </a:lnSpc>
              <a:spcBef>
                <a:spcPts val="100"/>
              </a:spcBef>
              <a:tabLst>
                <a:tab pos="7104380" algn="l"/>
              </a:tabLst>
            </a:pPr>
            <a:r>
              <a:rPr sz="2800" u="none" dirty="0">
                <a:latin typeface="Calibri" panose="020F0502020204030204" pitchFamily="34" charset="0"/>
                <a:cs typeface="Calibri" panose="020F0502020204030204" pitchFamily="34" charset="0"/>
              </a:rPr>
              <a:t>Why Pre-Approval Should Be Your First Step	</a:t>
            </a:r>
          </a:p>
        </p:txBody>
      </p:sp>
      <p:sp>
        <p:nvSpPr>
          <p:cNvPr id="10" name="object 8">
            <a:extLst>
              <a:ext uri="{FF2B5EF4-FFF2-40B4-BE49-F238E27FC236}">
                <a16:creationId xmlns:a16="http://schemas.microsoft.com/office/drawing/2014/main" xmlns="" id="{5128398B-DB28-A047-896F-9F3DCB715B57}"/>
              </a:ext>
            </a:extLst>
          </p:cNvPr>
          <p:cNvSpPr txBox="1"/>
          <p:nvPr/>
        </p:nvSpPr>
        <p:spPr>
          <a:xfrm>
            <a:off x="7281189" y="9797135"/>
            <a:ext cx="281152" cy="185064"/>
          </a:xfrm>
          <a:prstGeom prst="rect">
            <a:avLst/>
          </a:prstGeom>
        </p:spPr>
        <p:txBody>
          <a:bodyPr vert="horz" wrap="square" lIns="0" tIns="0" rIns="0" bIns="0" rtlCol="0">
            <a:spAutoFit/>
          </a:bodyPr>
          <a:lstStyle/>
          <a:p>
            <a:pPr marL="25400">
              <a:lnSpc>
                <a:spcPts val="1395"/>
              </a:lnSpc>
            </a:pPr>
            <a:fld id="{81D60167-4931-47E6-BA6A-407CBD079E47}" type="slidenum">
              <a:rPr sz="1200" dirty="0">
                <a:solidFill>
                  <a:srgbClr val="6D6E71"/>
                </a:solidFill>
                <a:latin typeface="Calibri" panose="020F0502020204030204" pitchFamily="34" charset="0"/>
                <a:cs typeface="Calibri" panose="020F0502020204030204" pitchFamily="34" charset="0"/>
              </a:rPr>
              <a:t>13</a:t>
            </a:fld>
            <a:endParaRPr sz="1200" dirty="0">
              <a:solidFill>
                <a:srgbClr val="6D6E7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923065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57200" y="9740900"/>
            <a:ext cx="6858000" cy="25400"/>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3" name="object 3"/>
          <p:cNvSpPr/>
          <p:nvPr/>
        </p:nvSpPr>
        <p:spPr>
          <a:xfrm>
            <a:off x="0" y="0"/>
            <a:ext cx="7772400" cy="5107978"/>
          </a:xfrm>
          <a:prstGeom prst="rect">
            <a:avLst/>
          </a:prstGeom>
          <a:blipFill>
            <a:blip r:embed="rId3"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4" name="object 4"/>
          <p:cNvSpPr txBox="1"/>
          <p:nvPr/>
        </p:nvSpPr>
        <p:spPr>
          <a:xfrm>
            <a:off x="444500" y="5326024"/>
            <a:ext cx="7023100" cy="4387611"/>
          </a:xfrm>
          <a:prstGeom prst="rect">
            <a:avLst/>
          </a:prstGeom>
        </p:spPr>
        <p:txBody>
          <a:bodyPr vert="horz" wrap="square" lIns="0" tIns="12700" rIns="0" bIns="0" rtlCol="0">
            <a:spAutoFit/>
          </a:bodyPr>
          <a:lstStyle/>
          <a:p>
            <a:pPr marL="12700" marR="67945">
              <a:lnSpc>
                <a:spcPct val="100000"/>
              </a:lnSpc>
              <a:spcBef>
                <a:spcPts val="100"/>
              </a:spcBef>
            </a:pPr>
            <a:r>
              <a:rPr sz="1400" dirty="0">
                <a:latin typeface="Calibri" panose="020F0502020204030204" pitchFamily="34" charset="0"/>
                <a:cs typeface="Calibri" panose="020F0502020204030204" pitchFamily="34" charset="0"/>
              </a:rPr>
              <a:t>There are many misconceptions about buying a home that are believed to be true. Let’s take</a:t>
            </a:r>
            <a:r>
              <a:rPr lang="en-US" sz="1400" dirty="0">
                <a:latin typeface="Calibri" panose="020F0502020204030204" pitchFamily="34" charset="0"/>
                <a:cs typeface="Calibri" panose="020F0502020204030204" pitchFamily="34" charset="0"/>
              </a:rPr>
              <a:t/>
            </a:r>
            <a:br>
              <a:rPr lang="en-US" sz="1400" dirty="0">
                <a:latin typeface="Calibri" panose="020F0502020204030204" pitchFamily="34" charset="0"/>
                <a:cs typeface="Calibri" panose="020F0502020204030204" pitchFamily="34" charset="0"/>
              </a:rPr>
            </a:br>
            <a:r>
              <a:rPr sz="1400" dirty="0">
                <a:latin typeface="Calibri" panose="020F0502020204030204" pitchFamily="34" charset="0"/>
                <a:cs typeface="Calibri" panose="020F0502020204030204" pitchFamily="34" charset="0"/>
              </a:rPr>
              <a:t>a look at two of the more common ones that may be holding you back from buying today.</a:t>
            </a:r>
          </a:p>
          <a:p>
            <a:pPr>
              <a:lnSpc>
                <a:spcPct val="100000"/>
              </a:lnSpc>
              <a:spcBef>
                <a:spcPts val="55"/>
              </a:spcBef>
            </a:pPr>
            <a:endParaRPr sz="1400" dirty="0">
              <a:latin typeface="Calibri" panose="020F0502020204030204" pitchFamily="34" charset="0"/>
              <a:cs typeface="Calibri" panose="020F0502020204030204" pitchFamily="34" charset="0"/>
            </a:endParaRPr>
          </a:p>
          <a:p>
            <a:pPr marL="12700">
              <a:lnSpc>
                <a:spcPct val="100000"/>
              </a:lnSpc>
            </a:pPr>
            <a:r>
              <a:rPr sz="1600" b="1" dirty="0">
                <a:solidFill>
                  <a:srgbClr val="00B0F0"/>
                </a:solidFill>
                <a:latin typeface="Calibri" panose="020F0502020204030204" pitchFamily="34" charset="0"/>
                <a:cs typeface="Calibri" panose="020F0502020204030204" pitchFamily="34" charset="0"/>
              </a:rPr>
              <a:t>1. Down Payment</a:t>
            </a:r>
          </a:p>
          <a:p>
            <a:pPr marL="12700" marR="52705">
              <a:lnSpc>
                <a:spcPct val="100000"/>
              </a:lnSpc>
              <a:spcBef>
                <a:spcPts val="1570"/>
              </a:spcBef>
            </a:pPr>
            <a:r>
              <a:rPr sz="1400" dirty="0">
                <a:latin typeface="Calibri" panose="020F0502020204030204" pitchFamily="34" charset="0"/>
                <a:cs typeface="Calibri" panose="020F0502020204030204" pitchFamily="34" charset="0"/>
              </a:rPr>
              <a:t>Buyers often overestimate the down payment funds needed to qualify for a home loan.</a:t>
            </a:r>
            <a:r>
              <a:rPr lang="en-US" sz="1400" dirty="0">
                <a:latin typeface="Calibri" panose="020F0502020204030204" pitchFamily="34" charset="0"/>
                <a:cs typeface="Calibri" panose="020F0502020204030204" pitchFamily="34" charset="0"/>
              </a:rPr>
              <a:t/>
            </a:r>
            <a:br>
              <a:rPr lang="en-US" sz="1400" dirty="0">
                <a:latin typeface="Calibri" panose="020F0502020204030204" pitchFamily="34" charset="0"/>
                <a:cs typeface="Calibri" panose="020F0502020204030204" pitchFamily="34" charset="0"/>
              </a:rPr>
            </a:br>
            <a:r>
              <a:rPr sz="1400" i="1" dirty="0">
                <a:latin typeface="Calibri" panose="020F0502020204030204" pitchFamily="34" charset="0"/>
                <a:cs typeface="Calibri" panose="020F0502020204030204" pitchFamily="34" charset="0"/>
              </a:rPr>
              <a:t>Urban Institute </a:t>
            </a:r>
            <a:r>
              <a:rPr sz="1400" dirty="0">
                <a:latin typeface="Calibri" panose="020F0502020204030204" pitchFamily="34" charset="0"/>
                <a:cs typeface="Calibri" panose="020F0502020204030204" pitchFamily="34" charset="0"/>
              </a:rPr>
              <a:t>in a recent report entitled, </a:t>
            </a:r>
            <a:r>
              <a:rPr sz="1400" i="1" dirty="0">
                <a:latin typeface="Calibri" panose="020F0502020204030204" pitchFamily="34" charset="0"/>
                <a:cs typeface="Calibri" panose="020F0502020204030204" pitchFamily="34" charset="0"/>
              </a:rPr>
              <a:t>“Barriers to Accessing Homeownership: Down</a:t>
            </a:r>
            <a:r>
              <a:rPr lang="en-US" sz="1400" i="1" dirty="0">
                <a:latin typeface="Calibri" panose="020F0502020204030204" pitchFamily="34" charset="0"/>
                <a:cs typeface="Calibri" panose="020F0502020204030204" pitchFamily="34" charset="0"/>
              </a:rPr>
              <a:t> </a:t>
            </a:r>
            <a:r>
              <a:rPr sz="1400" i="1" dirty="0">
                <a:latin typeface="Calibri" panose="020F0502020204030204" pitchFamily="34" charset="0"/>
                <a:cs typeface="Calibri" panose="020F0502020204030204" pitchFamily="34" charset="0"/>
              </a:rPr>
              <a:t>Payment, Credit, and Affordability,” </a:t>
            </a:r>
            <a:r>
              <a:rPr sz="1400" dirty="0">
                <a:latin typeface="Calibri" panose="020F0502020204030204" pitchFamily="34" charset="0"/>
                <a:cs typeface="Calibri" panose="020F0502020204030204" pitchFamily="34" charset="0"/>
              </a:rPr>
              <a:t>found that the American public is still somewhat confused</a:t>
            </a:r>
            <a:r>
              <a:rPr lang="en-US" sz="1400" dirty="0">
                <a:latin typeface="Calibri" panose="020F0502020204030204" pitchFamily="34" charset="0"/>
                <a:cs typeface="Calibri" panose="020F0502020204030204" pitchFamily="34" charset="0"/>
              </a:rPr>
              <a:t> </a:t>
            </a:r>
            <a:r>
              <a:rPr sz="1400" dirty="0">
                <a:latin typeface="Calibri" panose="020F0502020204030204" pitchFamily="34" charset="0"/>
                <a:cs typeface="Calibri" panose="020F0502020204030204" pitchFamily="34" charset="0"/>
              </a:rPr>
              <a:t>about what is required to qualify for a home mortgage loan in today’s housing market.</a:t>
            </a:r>
          </a:p>
          <a:p>
            <a:pPr marL="469265" marR="275590">
              <a:lnSpc>
                <a:spcPct val="100000"/>
              </a:lnSpc>
              <a:spcBef>
                <a:spcPts val="900"/>
              </a:spcBef>
            </a:pPr>
            <a:r>
              <a:rPr sz="1400" i="1" dirty="0">
                <a:latin typeface="Calibri" panose="020F0502020204030204" pitchFamily="34" charset="0"/>
                <a:cs typeface="Calibri" panose="020F0502020204030204" pitchFamily="34" charset="0"/>
              </a:rPr>
              <a:t>“Consumers often think they need to put more money down to purchase a home than</a:t>
            </a:r>
            <a:r>
              <a:rPr lang="en-US" sz="1400" i="1" dirty="0">
                <a:latin typeface="Calibri" panose="020F0502020204030204" pitchFamily="34" charset="0"/>
                <a:cs typeface="Calibri" panose="020F0502020204030204" pitchFamily="34" charset="0"/>
              </a:rPr>
              <a:t> </a:t>
            </a:r>
            <a:r>
              <a:rPr sz="1400" i="1" dirty="0">
                <a:latin typeface="Calibri" panose="020F0502020204030204" pitchFamily="34" charset="0"/>
                <a:cs typeface="Calibri" panose="020F0502020204030204" pitchFamily="34" charset="0"/>
              </a:rPr>
              <a:t>is actually required… 68% of renters cited saving for a down payment as an obstacle to</a:t>
            </a:r>
            <a:r>
              <a:rPr lang="en-US" sz="1400" i="1" dirty="0">
                <a:latin typeface="Calibri" panose="020F0502020204030204" pitchFamily="34" charset="0"/>
                <a:cs typeface="Calibri" panose="020F0502020204030204" pitchFamily="34" charset="0"/>
              </a:rPr>
              <a:t> </a:t>
            </a:r>
            <a:r>
              <a:rPr sz="1400" i="1" dirty="0">
                <a:latin typeface="Calibri" panose="020F0502020204030204" pitchFamily="34" charset="0"/>
                <a:cs typeface="Calibri" panose="020F0502020204030204" pitchFamily="34" charset="0"/>
              </a:rPr>
              <a:t>homeownership. Thirty-nine percent of renters believe that more than 20% is needed for a</a:t>
            </a:r>
            <a:r>
              <a:rPr lang="en-US" sz="1400" i="1" dirty="0">
                <a:latin typeface="Calibri" panose="020F0502020204030204" pitchFamily="34" charset="0"/>
                <a:cs typeface="Calibri" panose="020F0502020204030204" pitchFamily="34" charset="0"/>
              </a:rPr>
              <a:t> </a:t>
            </a:r>
            <a:r>
              <a:rPr sz="1400" i="1" dirty="0">
                <a:latin typeface="Calibri" panose="020F0502020204030204" pitchFamily="34" charset="0"/>
                <a:cs typeface="Calibri" panose="020F0502020204030204" pitchFamily="34" charset="0"/>
              </a:rPr>
              <a:t>down payment and many renters are unaware of low–down payment programs.”</a:t>
            </a:r>
          </a:p>
          <a:p>
            <a:pPr marL="12700" marR="5080">
              <a:lnSpc>
                <a:spcPct val="100000"/>
              </a:lnSpc>
              <a:spcBef>
                <a:spcPts val="900"/>
              </a:spcBef>
            </a:pPr>
            <a:r>
              <a:rPr sz="1400" dirty="0">
                <a:latin typeface="Calibri" panose="020F0502020204030204" pitchFamily="34" charset="0"/>
                <a:cs typeface="Calibri" panose="020F0502020204030204" pitchFamily="34" charset="0"/>
              </a:rPr>
              <a:t>While many believe that they need at least 20% down to buy their dream homes, they do not</a:t>
            </a:r>
            <a:r>
              <a:rPr lang="en-US" sz="1400" dirty="0">
                <a:latin typeface="Calibri" panose="020F0502020204030204" pitchFamily="34" charset="0"/>
                <a:cs typeface="Calibri" panose="020F0502020204030204" pitchFamily="34" charset="0"/>
              </a:rPr>
              <a:t> </a:t>
            </a:r>
            <a:r>
              <a:rPr sz="1400" dirty="0">
                <a:latin typeface="Calibri" panose="020F0502020204030204" pitchFamily="34" charset="0"/>
                <a:cs typeface="Calibri" panose="020F0502020204030204" pitchFamily="34" charset="0"/>
              </a:rPr>
              <a:t>realize that there are programs available which allow them to put down as little as 3%.</a:t>
            </a:r>
          </a:p>
          <a:p>
            <a:pPr marL="469265" marR="232410" indent="-457200">
              <a:lnSpc>
                <a:spcPct val="153600"/>
              </a:lnSpc>
            </a:pPr>
            <a:r>
              <a:rPr sz="1400" dirty="0">
                <a:latin typeface="Calibri" panose="020F0502020204030204" pitchFamily="34" charset="0"/>
                <a:cs typeface="Calibri" panose="020F0502020204030204" pitchFamily="34" charset="0"/>
              </a:rPr>
              <a:t>According to the </a:t>
            </a:r>
            <a:r>
              <a:rPr sz="1400" i="1" dirty="0">
                <a:latin typeface="Calibri" panose="020F0502020204030204" pitchFamily="34" charset="0"/>
                <a:cs typeface="Calibri" panose="020F0502020204030204" pitchFamily="34" charset="0"/>
              </a:rPr>
              <a:t>Realtors® Confidence Index </a:t>
            </a:r>
            <a:r>
              <a:rPr sz="1400" dirty="0">
                <a:latin typeface="Calibri" panose="020F0502020204030204" pitchFamily="34" charset="0"/>
                <a:cs typeface="Calibri" panose="020F0502020204030204" pitchFamily="34" charset="0"/>
              </a:rPr>
              <a:t>from the </a:t>
            </a:r>
            <a:r>
              <a:rPr sz="1400" i="1" dirty="0">
                <a:latin typeface="Calibri" panose="020F0502020204030204" pitchFamily="34" charset="0"/>
                <a:cs typeface="Calibri" panose="020F0502020204030204" pitchFamily="34" charset="0"/>
              </a:rPr>
              <a:t>National Association of Realtors </a:t>
            </a:r>
            <a:r>
              <a:rPr sz="1400" dirty="0">
                <a:latin typeface="Calibri" panose="020F0502020204030204" pitchFamily="34" charset="0"/>
                <a:cs typeface="Calibri" panose="020F0502020204030204" pitchFamily="34" charset="0"/>
              </a:rPr>
              <a:t>(NAR):</a:t>
            </a:r>
            <a:r>
              <a:rPr lang="en-US" sz="1400" dirty="0">
                <a:latin typeface="Calibri" panose="020F0502020204030204" pitchFamily="34" charset="0"/>
                <a:cs typeface="Calibri" panose="020F0502020204030204" pitchFamily="34" charset="0"/>
              </a:rPr>
              <a:t> </a:t>
            </a:r>
            <a:r>
              <a:rPr sz="1400" i="1" dirty="0">
                <a:latin typeface="Calibri" panose="020F0502020204030204" pitchFamily="34" charset="0"/>
                <a:cs typeface="Calibri" panose="020F0502020204030204" pitchFamily="34" charset="0"/>
              </a:rPr>
              <a:t>"74% of first-time homebuyers put down less than 20% down to purchase their</a:t>
            </a:r>
          </a:p>
          <a:p>
            <a:pPr marL="469265">
              <a:lnSpc>
                <a:spcPct val="100000"/>
              </a:lnSpc>
            </a:pPr>
            <a:r>
              <a:rPr sz="1400" i="1" dirty="0">
                <a:latin typeface="Calibri" panose="020F0502020204030204" pitchFamily="34" charset="0"/>
                <a:cs typeface="Calibri" panose="020F0502020204030204" pitchFamily="34" charset="0"/>
              </a:rPr>
              <a:t>home last month."</a:t>
            </a:r>
          </a:p>
        </p:txBody>
      </p:sp>
      <p:sp>
        <p:nvSpPr>
          <p:cNvPr id="5" name="object 5"/>
          <p:cNvSpPr/>
          <p:nvPr/>
        </p:nvSpPr>
        <p:spPr>
          <a:xfrm>
            <a:off x="210311" y="4217949"/>
            <a:ext cx="7352030" cy="615315"/>
          </a:xfrm>
          <a:custGeom>
            <a:avLst/>
            <a:gdLst/>
            <a:ahLst/>
            <a:cxnLst/>
            <a:rect l="l" t="t" r="r" b="b"/>
            <a:pathLst>
              <a:path w="7352030" h="615314">
                <a:moveTo>
                  <a:pt x="0" y="614934"/>
                </a:moveTo>
                <a:lnTo>
                  <a:pt x="7351776" y="614934"/>
                </a:lnTo>
                <a:lnTo>
                  <a:pt x="7351776" y="0"/>
                </a:lnTo>
                <a:lnTo>
                  <a:pt x="0" y="0"/>
                </a:lnTo>
                <a:lnTo>
                  <a:pt x="0" y="614934"/>
                </a:lnTo>
                <a:close/>
              </a:path>
            </a:pathLst>
          </a:custGeom>
          <a:solidFill>
            <a:srgbClr val="00AEEF">
              <a:alpha val="93998"/>
            </a:srgbClr>
          </a:solidFill>
        </p:spPr>
        <p:txBody>
          <a:bodyPr wrap="square" lIns="0" tIns="0" rIns="0" bIns="0" rtlCol="0"/>
          <a:lstStyle/>
          <a:p>
            <a:endParaRPr/>
          </a:p>
        </p:txBody>
      </p:sp>
      <p:sp>
        <p:nvSpPr>
          <p:cNvPr id="6" name="object 6"/>
          <p:cNvSpPr/>
          <p:nvPr/>
        </p:nvSpPr>
        <p:spPr>
          <a:xfrm>
            <a:off x="457200" y="4657178"/>
            <a:ext cx="6858000" cy="25400"/>
          </a:xfrm>
          <a:prstGeom prst="rect">
            <a:avLst/>
          </a:prstGeom>
          <a:blipFill>
            <a:blip r:embed="rId4"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9" name="object 8">
            <a:extLst>
              <a:ext uri="{FF2B5EF4-FFF2-40B4-BE49-F238E27FC236}">
                <a16:creationId xmlns:a16="http://schemas.microsoft.com/office/drawing/2014/main" xmlns="" id="{6FB63959-5891-1D4D-A053-B410715EAD62}"/>
              </a:ext>
            </a:extLst>
          </p:cNvPr>
          <p:cNvSpPr txBox="1"/>
          <p:nvPr/>
        </p:nvSpPr>
        <p:spPr>
          <a:xfrm>
            <a:off x="7281189" y="9797135"/>
            <a:ext cx="281152" cy="185064"/>
          </a:xfrm>
          <a:prstGeom prst="rect">
            <a:avLst/>
          </a:prstGeom>
        </p:spPr>
        <p:txBody>
          <a:bodyPr vert="horz" wrap="square" lIns="0" tIns="0" rIns="0" bIns="0" rtlCol="0">
            <a:spAutoFit/>
          </a:bodyPr>
          <a:lstStyle/>
          <a:p>
            <a:pPr marL="25400">
              <a:lnSpc>
                <a:spcPts val="1395"/>
              </a:lnSpc>
            </a:pPr>
            <a:fld id="{81D60167-4931-47E6-BA6A-407CBD079E47}" type="slidenum">
              <a:rPr sz="1200" dirty="0">
                <a:solidFill>
                  <a:srgbClr val="6D6E71"/>
                </a:solidFill>
                <a:latin typeface="Calibri" panose="020F0502020204030204" pitchFamily="34" charset="0"/>
                <a:cs typeface="Calibri" panose="020F0502020204030204" pitchFamily="34" charset="0"/>
              </a:rPr>
              <a:t>14</a:t>
            </a:fld>
            <a:endParaRPr sz="1200" dirty="0">
              <a:solidFill>
                <a:srgbClr val="6D6E71"/>
              </a:solidFill>
              <a:latin typeface="Calibri" panose="020F0502020204030204" pitchFamily="34" charset="0"/>
              <a:cs typeface="Calibri" panose="020F0502020204030204" pitchFamily="34" charset="0"/>
            </a:endParaRPr>
          </a:p>
        </p:txBody>
      </p:sp>
      <p:sp>
        <p:nvSpPr>
          <p:cNvPr id="12" name="object 8">
            <a:extLst>
              <a:ext uri="{FF2B5EF4-FFF2-40B4-BE49-F238E27FC236}">
                <a16:creationId xmlns:a16="http://schemas.microsoft.com/office/drawing/2014/main" xmlns="" id="{544C495E-22C3-884B-A15A-6FE9E35385A4}"/>
              </a:ext>
            </a:extLst>
          </p:cNvPr>
          <p:cNvSpPr txBox="1">
            <a:spLocks/>
          </p:cNvSpPr>
          <p:nvPr/>
        </p:nvSpPr>
        <p:spPr>
          <a:xfrm>
            <a:off x="210310" y="4303772"/>
            <a:ext cx="7257290" cy="420628"/>
          </a:xfrm>
          <a:prstGeom prst="rect">
            <a:avLst/>
          </a:prstGeom>
        </p:spPr>
        <p:txBody>
          <a:bodyPr vert="horz" wrap="square" lIns="0" tIns="12700" rIns="0" bIns="0" rtlCol="0">
            <a:spAutoFit/>
          </a:bodyPr>
          <a:lstStyle>
            <a:lvl1pPr>
              <a:defRPr sz="2500" b="1" i="0" u="heavy">
                <a:solidFill>
                  <a:schemeClr val="bg1"/>
                </a:solidFill>
                <a:latin typeface="Verdana"/>
                <a:ea typeface="+mj-ea"/>
                <a:cs typeface="Verdana"/>
              </a:defRPr>
            </a:lvl1pPr>
          </a:lstStyle>
          <a:p>
            <a:pPr marL="246379">
              <a:spcBef>
                <a:spcPts val="100"/>
              </a:spcBef>
              <a:tabLst>
                <a:tab pos="7104380" algn="l"/>
              </a:tabLst>
            </a:pPr>
            <a:r>
              <a:rPr lang="en-US" sz="2650" u="none" kern="0" dirty="0">
                <a:latin typeface="Calibri" panose="020F0502020204030204" pitchFamily="34" charset="0"/>
                <a:cs typeface="Calibri" panose="020F0502020204030204" pitchFamily="34" charset="0"/>
              </a:rPr>
              <a:t>You Do NOT Need 20% Down To Buy Your Home!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444500" y="393700"/>
            <a:ext cx="6751955" cy="5111656"/>
          </a:xfrm>
          <a:prstGeom prst="rect">
            <a:avLst/>
          </a:prstGeom>
        </p:spPr>
        <p:txBody>
          <a:bodyPr vert="horz" wrap="square" lIns="0" tIns="12700" rIns="0" bIns="0" rtlCol="0">
            <a:spAutoFit/>
          </a:bodyPr>
          <a:lstStyle/>
          <a:p>
            <a:pPr marL="12700">
              <a:lnSpc>
                <a:spcPct val="100000"/>
              </a:lnSpc>
              <a:spcBef>
                <a:spcPts val="100"/>
              </a:spcBef>
            </a:pPr>
            <a:r>
              <a:rPr sz="1600" b="1" dirty="0">
                <a:solidFill>
                  <a:srgbClr val="00B0F0"/>
                </a:solidFill>
                <a:latin typeface="Calibri" panose="020F0502020204030204" pitchFamily="34" charset="0"/>
                <a:cs typeface="Calibri" panose="020F0502020204030204" pitchFamily="34" charset="0"/>
              </a:rPr>
              <a:t>2. FICO® Scores</a:t>
            </a:r>
          </a:p>
          <a:p>
            <a:pPr marL="12700" marR="5080">
              <a:lnSpc>
                <a:spcPct val="100000"/>
              </a:lnSpc>
              <a:spcBef>
                <a:spcPts val="1270"/>
              </a:spcBef>
            </a:pPr>
            <a:r>
              <a:rPr sz="1400" dirty="0">
                <a:latin typeface="Calibri" panose="020F0502020204030204" pitchFamily="34" charset="0"/>
                <a:cs typeface="Calibri" panose="020F0502020204030204" pitchFamily="34" charset="0"/>
              </a:rPr>
              <a:t>Similar to the misconceptions surrounding down payment requirements, many either don’t</a:t>
            </a:r>
            <a:r>
              <a:rPr lang="en-US" sz="1400" dirty="0">
                <a:latin typeface="Calibri" panose="020F0502020204030204" pitchFamily="34" charset="0"/>
                <a:cs typeface="Calibri" panose="020F0502020204030204" pitchFamily="34" charset="0"/>
              </a:rPr>
              <a:t> </a:t>
            </a:r>
            <a:r>
              <a:rPr sz="1400" dirty="0">
                <a:latin typeface="Calibri" panose="020F0502020204030204" pitchFamily="34" charset="0"/>
                <a:cs typeface="Calibri" panose="020F0502020204030204" pitchFamily="34" charset="0"/>
              </a:rPr>
              <a:t>know or are misinformed about what FICO® score is necessary to qualify for a home loan.</a:t>
            </a:r>
          </a:p>
          <a:p>
            <a:pPr>
              <a:lnSpc>
                <a:spcPct val="100000"/>
              </a:lnSpc>
              <a:spcBef>
                <a:spcPts val="20"/>
              </a:spcBef>
            </a:pPr>
            <a:endParaRPr sz="1400" dirty="0">
              <a:latin typeface="Calibri" panose="020F0502020204030204" pitchFamily="34" charset="0"/>
              <a:cs typeface="Calibri" panose="020F0502020204030204" pitchFamily="34" charset="0"/>
            </a:endParaRPr>
          </a:p>
          <a:p>
            <a:pPr marL="12700" marR="4797425">
              <a:lnSpc>
                <a:spcPct val="100000"/>
              </a:lnSpc>
            </a:pPr>
            <a:r>
              <a:rPr sz="1400" dirty="0">
                <a:latin typeface="Calibri" panose="020F0502020204030204" pitchFamily="34" charset="0"/>
                <a:cs typeface="Calibri" panose="020F0502020204030204" pitchFamily="34" charset="0"/>
              </a:rPr>
              <a:t>Many Americans believe</a:t>
            </a:r>
            <a:r>
              <a:rPr lang="en-US" sz="1400" dirty="0">
                <a:latin typeface="Calibri" panose="020F0502020204030204" pitchFamily="34" charset="0"/>
                <a:cs typeface="Calibri" panose="020F0502020204030204" pitchFamily="34" charset="0"/>
              </a:rPr>
              <a:t> </a:t>
            </a:r>
            <a:r>
              <a:rPr sz="1400" dirty="0">
                <a:latin typeface="Calibri" panose="020F0502020204030204" pitchFamily="34" charset="0"/>
                <a:cs typeface="Calibri" panose="020F0502020204030204" pitchFamily="34" charset="0"/>
              </a:rPr>
              <a:t>that a ‘good’ credit score is</a:t>
            </a:r>
            <a:r>
              <a:rPr lang="en-US" sz="1400" dirty="0">
                <a:latin typeface="Calibri" panose="020F0502020204030204" pitchFamily="34" charset="0"/>
                <a:cs typeface="Calibri" panose="020F0502020204030204" pitchFamily="34" charset="0"/>
              </a:rPr>
              <a:t> </a:t>
            </a:r>
            <a:r>
              <a:rPr sz="1400" dirty="0">
                <a:latin typeface="Calibri" panose="020F0502020204030204" pitchFamily="34" charset="0"/>
                <a:cs typeface="Calibri" panose="020F0502020204030204" pitchFamily="34" charset="0"/>
              </a:rPr>
              <a:t>780 or higher.</a:t>
            </a:r>
          </a:p>
          <a:p>
            <a:pPr marL="12700" marR="4792345">
              <a:lnSpc>
                <a:spcPct val="100000"/>
              </a:lnSpc>
              <a:spcBef>
                <a:spcPts val="900"/>
              </a:spcBef>
            </a:pPr>
            <a:r>
              <a:rPr sz="1400" dirty="0">
                <a:latin typeface="Calibri" panose="020F0502020204030204" pitchFamily="34" charset="0"/>
                <a:cs typeface="Calibri" panose="020F0502020204030204" pitchFamily="34" charset="0"/>
              </a:rPr>
              <a:t>To help debunk this myth,</a:t>
            </a:r>
            <a:r>
              <a:rPr lang="en-US" sz="1400" dirty="0">
                <a:latin typeface="Calibri" panose="020F0502020204030204" pitchFamily="34" charset="0"/>
                <a:cs typeface="Calibri" panose="020F0502020204030204" pitchFamily="34" charset="0"/>
              </a:rPr>
              <a:t> </a:t>
            </a:r>
            <a:r>
              <a:rPr sz="1400" dirty="0">
                <a:latin typeface="Calibri" panose="020F0502020204030204" pitchFamily="34" charset="0"/>
                <a:cs typeface="Calibri" panose="020F0502020204030204" pitchFamily="34" charset="0"/>
              </a:rPr>
              <a:t>let’s take a look at </a:t>
            </a:r>
            <a:r>
              <a:rPr sz="1400" i="1" dirty="0">
                <a:latin typeface="Calibri" panose="020F0502020204030204" pitchFamily="34" charset="0"/>
                <a:cs typeface="Calibri" panose="020F0502020204030204" pitchFamily="34" charset="0"/>
              </a:rPr>
              <a:t>Ellie</a:t>
            </a:r>
            <a:r>
              <a:rPr lang="en-US" sz="1400" i="1" dirty="0">
                <a:latin typeface="Calibri" panose="020F0502020204030204" pitchFamily="34" charset="0"/>
                <a:cs typeface="Calibri" panose="020F0502020204030204" pitchFamily="34" charset="0"/>
              </a:rPr>
              <a:t> </a:t>
            </a:r>
            <a:r>
              <a:rPr sz="1400" i="1" dirty="0">
                <a:latin typeface="Calibri" panose="020F0502020204030204" pitchFamily="34" charset="0"/>
                <a:cs typeface="Calibri" panose="020F0502020204030204" pitchFamily="34" charset="0"/>
              </a:rPr>
              <a:t>Mae’s </a:t>
            </a:r>
            <a:r>
              <a:rPr sz="1400" dirty="0">
                <a:latin typeface="Calibri" panose="020F0502020204030204" pitchFamily="34" charset="0"/>
                <a:cs typeface="Calibri" panose="020F0502020204030204" pitchFamily="34" charset="0"/>
              </a:rPr>
              <a:t>latest</a:t>
            </a:r>
            <a:r>
              <a:rPr sz="1400" i="1" dirty="0">
                <a:latin typeface="Calibri" panose="020F0502020204030204" pitchFamily="34" charset="0"/>
                <a:cs typeface="Calibri" panose="020F0502020204030204" pitchFamily="34" charset="0"/>
              </a:rPr>
              <a:t> Origination</a:t>
            </a:r>
            <a:r>
              <a:rPr lang="en-US" sz="1400" i="1" dirty="0">
                <a:latin typeface="Calibri" panose="020F0502020204030204" pitchFamily="34" charset="0"/>
                <a:cs typeface="Calibri" panose="020F0502020204030204" pitchFamily="34" charset="0"/>
              </a:rPr>
              <a:t> </a:t>
            </a:r>
            <a:r>
              <a:rPr sz="1400" i="1" dirty="0">
                <a:latin typeface="Calibri" panose="020F0502020204030204" pitchFamily="34" charset="0"/>
                <a:cs typeface="Calibri" panose="020F0502020204030204" pitchFamily="34" charset="0"/>
              </a:rPr>
              <a:t>Insight Report</a:t>
            </a:r>
            <a:r>
              <a:rPr sz="1400" dirty="0">
                <a:latin typeface="Calibri" panose="020F0502020204030204" pitchFamily="34" charset="0"/>
                <a:cs typeface="Calibri" panose="020F0502020204030204" pitchFamily="34" charset="0"/>
              </a:rPr>
              <a:t> which</a:t>
            </a:r>
            <a:r>
              <a:rPr lang="en-US" sz="1400" dirty="0">
                <a:latin typeface="Calibri" panose="020F0502020204030204" pitchFamily="34" charset="0"/>
                <a:cs typeface="Calibri" panose="020F0502020204030204" pitchFamily="34" charset="0"/>
              </a:rPr>
              <a:t> </a:t>
            </a:r>
            <a:r>
              <a:rPr sz="1400" dirty="0">
                <a:latin typeface="Calibri" panose="020F0502020204030204" pitchFamily="34" charset="0"/>
                <a:cs typeface="Calibri" panose="020F0502020204030204" pitchFamily="34" charset="0"/>
              </a:rPr>
              <a:t>focuses on recently closed</a:t>
            </a:r>
            <a:r>
              <a:rPr lang="en-US" sz="1400" dirty="0">
                <a:latin typeface="Calibri" panose="020F0502020204030204" pitchFamily="34" charset="0"/>
                <a:cs typeface="Calibri" panose="020F0502020204030204" pitchFamily="34" charset="0"/>
              </a:rPr>
              <a:t> </a:t>
            </a:r>
            <a:r>
              <a:rPr sz="1400" dirty="0">
                <a:latin typeface="Calibri" panose="020F0502020204030204" pitchFamily="34" charset="0"/>
                <a:cs typeface="Calibri" panose="020F0502020204030204" pitchFamily="34" charset="0"/>
              </a:rPr>
              <a:t>(approved) loans.</a:t>
            </a:r>
          </a:p>
          <a:p>
            <a:pPr marL="12700" marR="4909820">
              <a:lnSpc>
                <a:spcPct val="100000"/>
              </a:lnSpc>
              <a:spcBef>
                <a:spcPts val="900"/>
              </a:spcBef>
            </a:pPr>
            <a:r>
              <a:rPr sz="1400" dirty="0">
                <a:latin typeface="Calibri" panose="020F0502020204030204" pitchFamily="34" charset="0"/>
                <a:cs typeface="Calibri" panose="020F0502020204030204" pitchFamily="34" charset="0"/>
              </a:rPr>
              <a:t>As you can see on the</a:t>
            </a:r>
            <a:r>
              <a:rPr lang="en-US" sz="1400" dirty="0">
                <a:latin typeface="Calibri" panose="020F0502020204030204" pitchFamily="34" charset="0"/>
                <a:cs typeface="Calibri" panose="020F0502020204030204" pitchFamily="34" charset="0"/>
              </a:rPr>
              <a:t> </a:t>
            </a:r>
            <a:r>
              <a:rPr sz="1400" dirty="0">
                <a:latin typeface="Calibri" panose="020F0502020204030204" pitchFamily="34" charset="0"/>
                <a:cs typeface="Calibri" panose="020F0502020204030204" pitchFamily="34" charset="0"/>
              </a:rPr>
              <a:t>right, 51.3% of approved</a:t>
            </a:r>
            <a:r>
              <a:rPr lang="en-US" sz="1400" dirty="0">
                <a:latin typeface="Calibri" panose="020F0502020204030204" pitchFamily="34" charset="0"/>
                <a:cs typeface="Calibri" panose="020F0502020204030204" pitchFamily="34" charset="0"/>
              </a:rPr>
              <a:t> </a:t>
            </a:r>
            <a:r>
              <a:rPr sz="1400" dirty="0">
                <a:latin typeface="Calibri" panose="020F0502020204030204" pitchFamily="34" charset="0"/>
                <a:cs typeface="Calibri" panose="020F0502020204030204" pitchFamily="34" charset="0"/>
              </a:rPr>
              <a:t>mortgages had a credit</a:t>
            </a:r>
            <a:r>
              <a:rPr lang="en-US" sz="1400" dirty="0">
                <a:latin typeface="Calibri" panose="020F0502020204030204" pitchFamily="34" charset="0"/>
                <a:cs typeface="Calibri" panose="020F0502020204030204" pitchFamily="34" charset="0"/>
              </a:rPr>
              <a:t> </a:t>
            </a:r>
            <a:r>
              <a:rPr sz="1400" dirty="0">
                <a:latin typeface="Calibri" panose="020F0502020204030204" pitchFamily="34" charset="0"/>
                <a:cs typeface="Calibri" panose="020F0502020204030204" pitchFamily="34" charset="0"/>
              </a:rPr>
              <a:t>score of 600-749.</a:t>
            </a:r>
          </a:p>
          <a:p>
            <a:pPr>
              <a:lnSpc>
                <a:spcPct val="100000"/>
              </a:lnSpc>
              <a:spcBef>
                <a:spcPts val="20"/>
              </a:spcBef>
            </a:pPr>
            <a:endParaRPr sz="1400" dirty="0">
              <a:latin typeface="Calibri" panose="020F0502020204030204" pitchFamily="34" charset="0"/>
              <a:cs typeface="Calibri" panose="020F0502020204030204" pitchFamily="34" charset="0"/>
            </a:endParaRPr>
          </a:p>
          <a:p>
            <a:pPr marL="12700">
              <a:lnSpc>
                <a:spcPct val="100000"/>
              </a:lnSpc>
            </a:pPr>
            <a:r>
              <a:rPr sz="1600" b="1" dirty="0">
                <a:solidFill>
                  <a:srgbClr val="00B0F0"/>
                </a:solidFill>
                <a:latin typeface="Calibri" panose="020F0502020204030204" pitchFamily="34" charset="0"/>
                <a:cs typeface="Calibri" panose="020F0502020204030204" pitchFamily="34" charset="0"/>
              </a:rPr>
              <a:t>Bottom Line</a:t>
            </a:r>
          </a:p>
          <a:p>
            <a:pPr marL="12700" marR="57150">
              <a:lnSpc>
                <a:spcPct val="100000"/>
              </a:lnSpc>
              <a:spcBef>
                <a:spcPts val="900"/>
              </a:spcBef>
            </a:pPr>
            <a:r>
              <a:rPr sz="1400" dirty="0">
                <a:latin typeface="Calibri" panose="020F0502020204030204" pitchFamily="34" charset="0"/>
                <a:cs typeface="Calibri" panose="020F0502020204030204" pitchFamily="34" charset="0"/>
              </a:rPr>
              <a:t>If you are a prospective buyer who is ready and willing to act now, but you are not sure if</a:t>
            </a:r>
            <a:r>
              <a:rPr lang="en-US" sz="1400" dirty="0">
                <a:latin typeface="Calibri" panose="020F0502020204030204" pitchFamily="34" charset="0"/>
                <a:cs typeface="Calibri" panose="020F0502020204030204" pitchFamily="34" charset="0"/>
              </a:rPr>
              <a:t> </a:t>
            </a:r>
            <a:r>
              <a:rPr sz="1400" dirty="0">
                <a:latin typeface="Calibri" panose="020F0502020204030204" pitchFamily="34" charset="0"/>
                <a:cs typeface="Calibri" panose="020F0502020204030204" pitchFamily="34" charset="0"/>
              </a:rPr>
              <a:t>you are able to, let's meet so I can help you understand your true options today.</a:t>
            </a:r>
          </a:p>
        </p:txBody>
      </p:sp>
      <p:sp>
        <p:nvSpPr>
          <p:cNvPr id="2" name="object 2"/>
          <p:cNvSpPr/>
          <p:nvPr/>
        </p:nvSpPr>
        <p:spPr>
          <a:xfrm>
            <a:off x="457200" y="9740900"/>
            <a:ext cx="6858000" cy="25400"/>
          </a:xfrm>
          <a:prstGeom prst="rect">
            <a:avLst/>
          </a:prstGeom>
          <a:blipFill>
            <a:blip r:embed="rId3"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4" name="object 4"/>
          <p:cNvSpPr txBox="1"/>
          <p:nvPr/>
        </p:nvSpPr>
        <p:spPr>
          <a:xfrm>
            <a:off x="2970481" y="1609950"/>
            <a:ext cx="3822700" cy="2719705"/>
          </a:xfrm>
          <a:prstGeom prst="rect">
            <a:avLst/>
          </a:prstGeom>
        </p:spPr>
        <p:txBody>
          <a:bodyPr vert="horz" wrap="square" lIns="0" tIns="0" rIns="0" bIns="0" rtlCol="0">
            <a:spAutoFit/>
          </a:bodyPr>
          <a:lstStyle/>
          <a:p>
            <a:pPr>
              <a:lnSpc>
                <a:spcPts val="8195"/>
              </a:lnSpc>
            </a:pPr>
            <a:r>
              <a:rPr sz="7500" spc="-2320" dirty="0">
                <a:solidFill>
                  <a:srgbClr val="ED1C24"/>
                </a:solidFill>
                <a:latin typeface="Times New Roman"/>
                <a:cs typeface="Times New Roman"/>
              </a:rPr>
              <a:t>UP</a:t>
            </a:r>
            <a:r>
              <a:rPr sz="11250" spc="-3479" baseline="-31111" dirty="0">
                <a:solidFill>
                  <a:srgbClr val="ED1C24"/>
                </a:solidFill>
                <a:latin typeface="Times New Roman"/>
                <a:cs typeface="Times New Roman"/>
              </a:rPr>
              <a:t>D</a:t>
            </a:r>
            <a:r>
              <a:rPr sz="11250" spc="-3479" baseline="-47777" dirty="0">
                <a:solidFill>
                  <a:srgbClr val="ED1C24"/>
                </a:solidFill>
                <a:latin typeface="Times New Roman"/>
                <a:cs typeface="Times New Roman"/>
              </a:rPr>
              <a:t>A</a:t>
            </a:r>
            <a:r>
              <a:rPr sz="11250" spc="-3479" baseline="-62592" dirty="0">
                <a:solidFill>
                  <a:srgbClr val="ED1C24"/>
                </a:solidFill>
                <a:latin typeface="Times New Roman"/>
                <a:cs typeface="Times New Roman"/>
              </a:rPr>
              <a:t>TE</a:t>
            </a:r>
            <a:endParaRPr sz="11250" baseline="-62592">
              <a:latin typeface="Times New Roman"/>
              <a:cs typeface="Times New Roman"/>
            </a:endParaRPr>
          </a:p>
        </p:txBody>
      </p:sp>
      <p:sp>
        <p:nvSpPr>
          <p:cNvPr id="5" name="object 5"/>
          <p:cNvSpPr/>
          <p:nvPr/>
        </p:nvSpPr>
        <p:spPr>
          <a:xfrm>
            <a:off x="2683575" y="1449554"/>
            <a:ext cx="4461303" cy="3257738"/>
          </a:xfrm>
          <a:prstGeom prst="rect">
            <a:avLst/>
          </a:prstGeom>
          <a:blipFill>
            <a:blip r:embed="rId4"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6" name="object 6"/>
          <p:cNvSpPr/>
          <p:nvPr/>
        </p:nvSpPr>
        <p:spPr>
          <a:xfrm>
            <a:off x="0" y="5677827"/>
            <a:ext cx="7772400" cy="3923372"/>
          </a:xfrm>
          <a:prstGeom prst="rect">
            <a:avLst/>
          </a:prstGeom>
          <a:blipFill>
            <a:blip r:embed="rId5"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8" name="object 8">
            <a:extLst>
              <a:ext uri="{FF2B5EF4-FFF2-40B4-BE49-F238E27FC236}">
                <a16:creationId xmlns:a16="http://schemas.microsoft.com/office/drawing/2014/main" xmlns="" id="{C484C31E-0544-C445-9798-9C95DE500BF8}"/>
              </a:ext>
            </a:extLst>
          </p:cNvPr>
          <p:cNvSpPr txBox="1"/>
          <p:nvPr/>
        </p:nvSpPr>
        <p:spPr>
          <a:xfrm>
            <a:off x="7281189" y="9797135"/>
            <a:ext cx="281152" cy="185064"/>
          </a:xfrm>
          <a:prstGeom prst="rect">
            <a:avLst/>
          </a:prstGeom>
        </p:spPr>
        <p:txBody>
          <a:bodyPr vert="horz" wrap="square" lIns="0" tIns="0" rIns="0" bIns="0" rtlCol="0">
            <a:spAutoFit/>
          </a:bodyPr>
          <a:lstStyle/>
          <a:p>
            <a:pPr marL="25400">
              <a:lnSpc>
                <a:spcPts val="1395"/>
              </a:lnSpc>
            </a:pPr>
            <a:fld id="{81D60167-4931-47E6-BA6A-407CBD079E47}" type="slidenum">
              <a:rPr sz="1200" dirty="0">
                <a:solidFill>
                  <a:srgbClr val="6D6E71"/>
                </a:solidFill>
                <a:latin typeface="Calibri" panose="020F0502020204030204" pitchFamily="34" charset="0"/>
                <a:cs typeface="Calibri" panose="020F0502020204030204" pitchFamily="34" charset="0"/>
              </a:rPr>
              <a:t>15</a:t>
            </a:fld>
            <a:endParaRPr sz="1200" dirty="0">
              <a:solidFill>
                <a:srgbClr val="6D6E71"/>
              </a:solidFill>
              <a:latin typeface="Calibri" panose="020F0502020204030204" pitchFamily="34" charset="0"/>
              <a:cs typeface="Calibri" panose="020F050202020403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57200" y="9740900"/>
            <a:ext cx="6858000" cy="25400"/>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3" name="object 3"/>
          <p:cNvSpPr txBox="1">
            <a:spLocks noGrp="1"/>
          </p:cNvSpPr>
          <p:nvPr>
            <p:ph type="body" idx="1"/>
          </p:nvPr>
        </p:nvSpPr>
        <p:spPr>
          <a:xfrm>
            <a:off x="443865" y="3787140"/>
            <a:ext cx="7023735" cy="6152966"/>
          </a:xfrm>
          <a:prstGeom prst="rect">
            <a:avLst/>
          </a:prstGeom>
        </p:spPr>
        <p:txBody>
          <a:bodyPr vert="horz" wrap="square" lIns="0" tIns="12700" rIns="0" bIns="0" rtlCol="0">
            <a:spAutoFit/>
          </a:bodyPr>
          <a:lstStyle/>
          <a:p>
            <a:pPr marL="13335" marR="297815" algn="l">
              <a:lnSpc>
                <a:spcPct val="100000"/>
              </a:lnSpc>
              <a:spcBef>
                <a:spcPts val="100"/>
              </a:spcBef>
            </a:pPr>
            <a:r>
              <a:rPr dirty="0">
                <a:latin typeface="Calibri" panose="020F0502020204030204" pitchFamily="34" charset="0"/>
                <a:cs typeface="Calibri" panose="020F0502020204030204" pitchFamily="34" charset="0"/>
              </a:rPr>
              <a:t>Owning a home has great financial benefits, yet many continue to rent! Today, let’s look</a:t>
            </a:r>
            <a:r>
              <a:rPr lang="en-US" dirty="0">
                <a:latin typeface="Calibri" panose="020F0502020204030204" pitchFamily="34" charset="0"/>
                <a:cs typeface="Calibri" panose="020F0502020204030204" pitchFamily="34" charset="0"/>
              </a:rPr>
              <a:t> </a:t>
            </a:r>
            <a:r>
              <a:rPr dirty="0">
                <a:latin typeface="Calibri" panose="020F0502020204030204" pitchFamily="34" charset="0"/>
                <a:cs typeface="Calibri" panose="020F0502020204030204" pitchFamily="34" charset="0"/>
              </a:rPr>
              <a:t>at the financial reasons why owning a home of your own has been a part of the American</a:t>
            </a:r>
            <a:r>
              <a:rPr lang="en-US" dirty="0">
                <a:latin typeface="Calibri" panose="020F0502020204030204" pitchFamily="34" charset="0"/>
                <a:cs typeface="Calibri" panose="020F0502020204030204" pitchFamily="34" charset="0"/>
              </a:rPr>
              <a:t> </a:t>
            </a:r>
            <a:r>
              <a:rPr dirty="0">
                <a:latin typeface="Calibri" panose="020F0502020204030204" pitchFamily="34" charset="0"/>
                <a:cs typeface="Calibri" panose="020F0502020204030204" pitchFamily="34" charset="0"/>
              </a:rPr>
              <a:t>Dream for the entirety of America’s existence.</a:t>
            </a:r>
          </a:p>
          <a:p>
            <a:pPr marL="13335" algn="l">
              <a:lnSpc>
                <a:spcPct val="100000"/>
              </a:lnSpc>
              <a:spcBef>
                <a:spcPts val="900"/>
              </a:spcBef>
            </a:pPr>
            <a:r>
              <a:rPr i="1" dirty="0">
                <a:latin typeface="Calibri" panose="020F0502020204030204" pitchFamily="34" charset="0"/>
                <a:cs typeface="Calibri" panose="020F0502020204030204" pitchFamily="34" charset="0"/>
              </a:rPr>
              <a:t>Realtor.com </a:t>
            </a:r>
            <a:r>
              <a:rPr dirty="0">
                <a:latin typeface="Calibri" panose="020F0502020204030204" pitchFamily="34" charset="0"/>
                <a:cs typeface="Calibri" panose="020F0502020204030204" pitchFamily="34" charset="0"/>
              </a:rPr>
              <a:t>reported that:</a:t>
            </a:r>
          </a:p>
          <a:p>
            <a:pPr marL="356235" marR="5080" algn="l">
              <a:lnSpc>
                <a:spcPct val="100000"/>
              </a:lnSpc>
              <a:spcBef>
                <a:spcPts val="900"/>
              </a:spcBef>
            </a:pPr>
            <a:r>
              <a:rPr b="1" i="1" dirty="0">
                <a:latin typeface="Calibri" panose="020F0502020204030204" pitchFamily="34" charset="0"/>
                <a:cs typeface="Calibri" panose="020F0502020204030204" pitchFamily="34" charset="0"/>
              </a:rPr>
              <a:t>“Buying remains the more attractive option in the long term – that remains the American</a:t>
            </a:r>
            <a:r>
              <a:rPr lang="en-US" b="1" i="1" dirty="0">
                <a:latin typeface="Calibri" panose="020F0502020204030204" pitchFamily="34" charset="0"/>
                <a:cs typeface="Calibri" panose="020F0502020204030204" pitchFamily="34" charset="0"/>
              </a:rPr>
              <a:t> </a:t>
            </a:r>
            <a:r>
              <a:rPr b="1" i="1" dirty="0">
                <a:latin typeface="Calibri" panose="020F0502020204030204" pitchFamily="34" charset="0"/>
                <a:cs typeface="Calibri" panose="020F0502020204030204" pitchFamily="34" charset="0"/>
              </a:rPr>
              <a:t>dream</a:t>
            </a:r>
            <a:r>
              <a:rPr i="1" dirty="0">
                <a:latin typeface="Calibri" panose="020F0502020204030204" pitchFamily="34" charset="0"/>
                <a:cs typeface="Calibri" panose="020F0502020204030204" pitchFamily="34" charset="0"/>
              </a:rPr>
              <a:t>, and it’s true in many markets where renting has become really the shortsighted</a:t>
            </a:r>
            <a:r>
              <a:rPr lang="en-US" i="1" dirty="0">
                <a:latin typeface="Calibri" panose="020F0502020204030204" pitchFamily="34" charset="0"/>
                <a:cs typeface="Calibri" panose="020F0502020204030204" pitchFamily="34" charset="0"/>
              </a:rPr>
              <a:t> </a:t>
            </a:r>
            <a:r>
              <a:rPr i="1" dirty="0">
                <a:latin typeface="Calibri" panose="020F0502020204030204" pitchFamily="34" charset="0"/>
                <a:cs typeface="Calibri" panose="020F0502020204030204" pitchFamily="34" charset="0"/>
              </a:rPr>
              <a:t>option…</a:t>
            </a:r>
            <a:r>
              <a:rPr b="1" i="1" dirty="0">
                <a:latin typeface="Calibri" panose="020F0502020204030204" pitchFamily="34" charset="0"/>
                <a:cs typeface="Calibri" panose="020F0502020204030204" pitchFamily="34" charset="0"/>
              </a:rPr>
              <a:t>as people get more savings in their pockets, buying becomes the better option.”</a:t>
            </a:r>
          </a:p>
          <a:p>
            <a:pPr marL="13335" algn="l">
              <a:lnSpc>
                <a:spcPct val="100000"/>
              </a:lnSpc>
              <a:spcBef>
                <a:spcPts val="900"/>
              </a:spcBef>
            </a:pPr>
            <a:r>
              <a:rPr sz="1600" b="1" dirty="0">
                <a:latin typeface="Calibri" panose="020F0502020204030204" pitchFamily="34" charset="0"/>
                <a:cs typeface="Calibri" panose="020F0502020204030204" pitchFamily="34" charset="0"/>
              </a:rPr>
              <a:t>What proof exists that owning is financially better than renting?</a:t>
            </a:r>
          </a:p>
          <a:p>
            <a:pPr marL="13335" algn="l">
              <a:lnSpc>
                <a:spcPct val="100000"/>
              </a:lnSpc>
              <a:spcBef>
                <a:spcPts val="900"/>
              </a:spcBef>
              <a:buAutoNum type="arabicPeriod"/>
              <a:tabLst>
                <a:tab pos="179070" algn="l"/>
              </a:tabLst>
            </a:pPr>
            <a:r>
              <a:rPr lang="en-US" dirty="0">
                <a:latin typeface="Calibri" panose="020F0502020204030204" pitchFamily="34" charset="0"/>
                <a:cs typeface="Calibri" panose="020F0502020204030204" pitchFamily="34" charset="0"/>
              </a:rPr>
              <a:t> </a:t>
            </a:r>
            <a:r>
              <a:rPr dirty="0">
                <a:latin typeface="Calibri" panose="020F0502020204030204" pitchFamily="34" charset="0"/>
                <a:cs typeface="Calibri" panose="020F0502020204030204" pitchFamily="34" charset="0"/>
              </a:rPr>
              <a:t>Here are the top 5 financial benefits of homeownership:</a:t>
            </a:r>
          </a:p>
          <a:p>
            <a:pPr marL="356235" lvl="1" indent="-228600" algn="l">
              <a:lnSpc>
                <a:spcPct val="100000"/>
              </a:lnSpc>
              <a:spcBef>
                <a:spcPts val="900"/>
              </a:spcBef>
              <a:buChar char="•"/>
              <a:tabLst>
                <a:tab pos="356235" algn="l"/>
                <a:tab pos="356870" algn="l"/>
              </a:tabLst>
            </a:pPr>
            <a:r>
              <a:rPr sz="1400" dirty="0">
                <a:latin typeface="Calibri" panose="020F0502020204030204" pitchFamily="34" charset="0"/>
                <a:cs typeface="Calibri" panose="020F0502020204030204" pitchFamily="34" charset="0"/>
              </a:rPr>
              <a:t>Homeownership is a form of forced savings.</a:t>
            </a:r>
          </a:p>
          <a:p>
            <a:pPr marL="356235" lvl="1" indent="-228600" algn="l">
              <a:lnSpc>
                <a:spcPct val="100000"/>
              </a:lnSpc>
              <a:buChar char="•"/>
              <a:tabLst>
                <a:tab pos="356235" algn="l"/>
                <a:tab pos="356870" algn="l"/>
              </a:tabLst>
            </a:pPr>
            <a:r>
              <a:rPr sz="1400" dirty="0">
                <a:latin typeface="Calibri" panose="020F0502020204030204" pitchFamily="34" charset="0"/>
                <a:cs typeface="Calibri" panose="020F0502020204030204" pitchFamily="34" charset="0"/>
              </a:rPr>
              <a:t>Homeownership provides tax savings.</a:t>
            </a:r>
          </a:p>
          <a:p>
            <a:pPr marL="356235" lvl="1" indent="-228600" algn="l">
              <a:lnSpc>
                <a:spcPct val="100000"/>
              </a:lnSpc>
              <a:buChar char="•"/>
              <a:tabLst>
                <a:tab pos="356235" algn="l"/>
                <a:tab pos="356870" algn="l"/>
              </a:tabLst>
            </a:pPr>
            <a:r>
              <a:rPr sz="1400" dirty="0">
                <a:latin typeface="Calibri" panose="020F0502020204030204" pitchFamily="34" charset="0"/>
                <a:cs typeface="Calibri" panose="020F0502020204030204" pitchFamily="34" charset="0"/>
              </a:rPr>
              <a:t>Homeownership allows you to lock in your monthly housing cost.</a:t>
            </a:r>
          </a:p>
          <a:p>
            <a:pPr marL="356235" lvl="1" indent="-228600" algn="l">
              <a:lnSpc>
                <a:spcPct val="100000"/>
              </a:lnSpc>
              <a:buChar char="•"/>
              <a:tabLst>
                <a:tab pos="356235" algn="l"/>
                <a:tab pos="356870" algn="l"/>
              </a:tabLst>
            </a:pPr>
            <a:r>
              <a:rPr sz="1400" dirty="0">
                <a:latin typeface="Calibri" panose="020F0502020204030204" pitchFamily="34" charset="0"/>
                <a:cs typeface="Calibri" panose="020F0502020204030204" pitchFamily="34" charset="0"/>
              </a:rPr>
              <a:t>Buying a home is cheaper than renting.</a:t>
            </a:r>
          </a:p>
          <a:p>
            <a:pPr marL="356235" lvl="1" indent="-228600" algn="l">
              <a:lnSpc>
                <a:spcPct val="100000"/>
              </a:lnSpc>
              <a:buChar char="•"/>
              <a:tabLst>
                <a:tab pos="356235" algn="l"/>
                <a:tab pos="356870" algn="l"/>
              </a:tabLst>
            </a:pPr>
            <a:r>
              <a:rPr sz="1400" dirty="0">
                <a:latin typeface="Calibri" panose="020F0502020204030204" pitchFamily="34" charset="0"/>
                <a:cs typeface="Calibri" panose="020F0502020204030204" pitchFamily="34" charset="0"/>
              </a:rPr>
              <a:t>No other investment lets you live inside of it.</a:t>
            </a:r>
          </a:p>
          <a:p>
            <a:pPr marL="13335" algn="l">
              <a:lnSpc>
                <a:spcPct val="100000"/>
              </a:lnSpc>
              <a:spcBef>
                <a:spcPts val="900"/>
              </a:spcBef>
              <a:buAutoNum type="arabicPeriod"/>
              <a:tabLst>
                <a:tab pos="179070" algn="l"/>
              </a:tabLst>
            </a:pPr>
            <a:r>
              <a:rPr lang="en-US" dirty="0">
                <a:latin typeface="Calibri" panose="020F0502020204030204" pitchFamily="34" charset="0"/>
                <a:cs typeface="Calibri" panose="020F0502020204030204" pitchFamily="34" charset="0"/>
              </a:rPr>
              <a:t> Studies have shown that a homeowner’s net worth is 44x greater than that of a renter.</a:t>
            </a:r>
            <a:endParaRPr dirty="0">
              <a:latin typeface="Calibri" panose="020F0502020204030204" pitchFamily="34" charset="0"/>
              <a:cs typeface="Calibri" panose="020F0502020204030204" pitchFamily="34" charset="0"/>
            </a:endParaRPr>
          </a:p>
          <a:p>
            <a:pPr marL="13335" algn="l">
              <a:lnSpc>
                <a:spcPct val="100000"/>
              </a:lnSpc>
              <a:spcBef>
                <a:spcPts val="900"/>
              </a:spcBef>
              <a:buAutoNum type="arabicPeriod"/>
              <a:tabLst>
                <a:tab pos="179070" algn="l"/>
              </a:tabLst>
            </a:pPr>
            <a:r>
              <a:rPr lang="en-US" dirty="0">
                <a:latin typeface="Calibri" panose="020F0502020204030204" pitchFamily="34" charset="0"/>
                <a:cs typeface="Calibri" panose="020F0502020204030204" pitchFamily="34" charset="0"/>
              </a:rPr>
              <a:t> </a:t>
            </a:r>
            <a:r>
              <a:rPr dirty="0">
                <a:latin typeface="Calibri" panose="020F0502020204030204" pitchFamily="34" charset="0"/>
                <a:cs typeface="Calibri" panose="020F0502020204030204" pitchFamily="34" charset="0"/>
              </a:rPr>
              <a:t>A family who purchased a median-priced home at the start of 2018 will build more than</a:t>
            </a:r>
          </a:p>
          <a:p>
            <a:pPr marL="13335" algn="l">
              <a:lnSpc>
                <a:spcPct val="100000"/>
              </a:lnSpc>
            </a:pPr>
            <a:r>
              <a:rPr dirty="0">
                <a:latin typeface="Calibri" panose="020F0502020204030204" pitchFamily="34" charset="0"/>
                <a:cs typeface="Calibri" panose="020F0502020204030204" pitchFamily="34" charset="0"/>
              </a:rPr>
              <a:t>$49,000 in family wealth over the next five years with projected price appreciation alone.</a:t>
            </a:r>
          </a:p>
          <a:p>
            <a:pPr marL="13335" marR="31115" algn="l">
              <a:lnSpc>
                <a:spcPct val="100000"/>
              </a:lnSpc>
              <a:spcBef>
                <a:spcPts val="900"/>
              </a:spcBef>
              <a:buAutoNum type="arabicPeriod" startAt="4"/>
              <a:tabLst>
                <a:tab pos="179070" algn="l"/>
              </a:tabLst>
            </a:pPr>
            <a:r>
              <a:rPr lang="en-US" dirty="0">
                <a:latin typeface="Calibri" panose="020F0502020204030204" pitchFamily="34" charset="0"/>
                <a:cs typeface="Calibri" panose="020F0502020204030204" pitchFamily="34" charset="0"/>
              </a:rPr>
              <a:t> </a:t>
            </a:r>
            <a:r>
              <a:rPr dirty="0">
                <a:latin typeface="Calibri" panose="020F0502020204030204" pitchFamily="34" charset="0"/>
                <a:cs typeface="Calibri" panose="020F0502020204030204" pitchFamily="34" charset="0"/>
              </a:rPr>
              <a:t>Some argue that renting eliminates the cost of taxes and home repairs, but every potential</a:t>
            </a:r>
            <a:r>
              <a:rPr lang="en-US" dirty="0">
                <a:latin typeface="Calibri" panose="020F0502020204030204" pitchFamily="34" charset="0"/>
                <a:cs typeface="Calibri" panose="020F0502020204030204" pitchFamily="34" charset="0"/>
              </a:rPr>
              <a:t> </a:t>
            </a:r>
            <a:r>
              <a:rPr dirty="0">
                <a:latin typeface="Calibri" panose="020F0502020204030204" pitchFamily="34" charset="0"/>
                <a:cs typeface="Calibri" panose="020F0502020204030204" pitchFamily="34" charset="0"/>
              </a:rPr>
              <a:t>renter must realize that all the expenses the landlord incurs are already baked into the rent</a:t>
            </a:r>
            <a:r>
              <a:rPr lang="en-US" dirty="0">
                <a:latin typeface="Calibri" panose="020F0502020204030204" pitchFamily="34" charset="0"/>
                <a:cs typeface="Calibri" panose="020F0502020204030204" pitchFamily="34" charset="0"/>
              </a:rPr>
              <a:t> </a:t>
            </a:r>
            <a:r>
              <a:rPr dirty="0">
                <a:latin typeface="Calibri" panose="020F0502020204030204" pitchFamily="34" charset="0"/>
                <a:cs typeface="Calibri" panose="020F0502020204030204" pitchFamily="34" charset="0"/>
              </a:rPr>
              <a:t>payment – along with a profit margin!</a:t>
            </a:r>
          </a:p>
          <a:p>
            <a:pPr marL="13335" algn="l">
              <a:lnSpc>
                <a:spcPct val="100000"/>
              </a:lnSpc>
              <a:spcBef>
                <a:spcPts val="900"/>
              </a:spcBef>
            </a:pPr>
            <a:r>
              <a:rPr sz="1600" b="1" dirty="0">
                <a:solidFill>
                  <a:srgbClr val="00B0F0"/>
                </a:solidFill>
                <a:latin typeface="Calibri" panose="020F0502020204030204" pitchFamily="34" charset="0"/>
                <a:cs typeface="Calibri" panose="020F0502020204030204" pitchFamily="34" charset="0"/>
              </a:rPr>
              <a:t>Bottom Line</a:t>
            </a:r>
          </a:p>
          <a:p>
            <a:pPr marL="13335" algn="l">
              <a:lnSpc>
                <a:spcPct val="100000"/>
              </a:lnSpc>
              <a:spcBef>
                <a:spcPts val="900"/>
              </a:spcBef>
            </a:pPr>
            <a:r>
              <a:rPr dirty="0">
                <a:latin typeface="Calibri" panose="020F0502020204030204" pitchFamily="34" charset="0"/>
                <a:cs typeface="Calibri" panose="020F0502020204030204" pitchFamily="34" charset="0"/>
              </a:rPr>
              <a:t>Owning a home has many social and financial benefits that cannot be achieved by renting.</a:t>
            </a:r>
          </a:p>
        </p:txBody>
      </p:sp>
      <p:sp>
        <p:nvSpPr>
          <p:cNvPr id="4" name="object 4"/>
          <p:cNvSpPr/>
          <p:nvPr/>
        </p:nvSpPr>
        <p:spPr>
          <a:xfrm>
            <a:off x="0" y="0"/>
            <a:ext cx="7772400" cy="3569208"/>
          </a:xfrm>
          <a:prstGeom prst="rect">
            <a:avLst/>
          </a:prstGeom>
          <a:blipFill>
            <a:blip r:embed="rId3"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5" name="object 5"/>
          <p:cNvSpPr/>
          <p:nvPr/>
        </p:nvSpPr>
        <p:spPr>
          <a:xfrm>
            <a:off x="228600" y="2677667"/>
            <a:ext cx="7352030" cy="616585"/>
          </a:xfrm>
          <a:custGeom>
            <a:avLst/>
            <a:gdLst/>
            <a:ahLst/>
            <a:cxnLst/>
            <a:rect l="l" t="t" r="r" b="b"/>
            <a:pathLst>
              <a:path w="7352030" h="616585">
                <a:moveTo>
                  <a:pt x="0" y="616457"/>
                </a:moveTo>
                <a:lnTo>
                  <a:pt x="7351776" y="616457"/>
                </a:lnTo>
                <a:lnTo>
                  <a:pt x="7351776" y="0"/>
                </a:lnTo>
                <a:lnTo>
                  <a:pt x="0" y="0"/>
                </a:lnTo>
                <a:lnTo>
                  <a:pt x="0" y="616457"/>
                </a:lnTo>
                <a:close/>
              </a:path>
            </a:pathLst>
          </a:custGeom>
          <a:solidFill>
            <a:srgbClr val="00AEEF">
              <a:alpha val="93998"/>
            </a:srgbClr>
          </a:solidFill>
        </p:spPr>
        <p:txBody>
          <a:bodyPr wrap="square" lIns="0" tIns="0" rIns="0" bIns="0" rtlCol="0"/>
          <a:lstStyle/>
          <a:p>
            <a:endParaRPr/>
          </a:p>
        </p:txBody>
      </p:sp>
      <p:sp>
        <p:nvSpPr>
          <p:cNvPr id="6" name="object 6"/>
          <p:cNvSpPr/>
          <p:nvPr/>
        </p:nvSpPr>
        <p:spPr>
          <a:xfrm>
            <a:off x="475487" y="3118421"/>
            <a:ext cx="6858000" cy="25400"/>
          </a:xfrm>
          <a:prstGeom prst="rect">
            <a:avLst/>
          </a:prstGeom>
          <a:blipFill>
            <a:blip r:embed="rId4"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0" name="object 8">
            <a:extLst>
              <a:ext uri="{FF2B5EF4-FFF2-40B4-BE49-F238E27FC236}">
                <a16:creationId xmlns:a16="http://schemas.microsoft.com/office/drawing/2014/main" xmlns="" id="{207B425A-A1DC-FF42-BD0B-2E1C8EA1F0D6}"/>
              </a:ext>
            </a:extLst>
          </p:cNvPr>
          <p:cNvSpPr txBox="1"/>
          <p:nvPr/>
        </p:nvSpPr>
        <p:spPr>
          <a:xfrm>
            <a:off x="7281189" y="9797135"/>
            <a:ext cx="281152" cy="185064"/>
          </a:xfrm>
          <a:prstGeom prst="rect">
            <a:avLst/>
          </a:prstGeom>
        </p:spPr>
        <p:txBody>
          <a:bodyPr vert="horz" wrap="square" lIns="0" tIns="0" rIns="0" bIns="0" rtlCol="0">
            <a:spAutoFit/>
          </a:bodyPr>
          <a:lstStyle/>
          <a:p>
            <a:pPr marL="25400">
              <a:lnSpc>
                <a:spcPts val="1395"/>
              </a:lnSpc>
            </a:pPr>
            <a:fld id="{81D60167-4931-47E6-BA6A-407CBD079E47}" type="slidenum">
              <a:rPr sz="1200" dirty="0">
                <a:solidFill>
                  <a:srgbClr val="6D6E71"/>
                </a:solidFill>
                <a:latin typeface="Calibri" panose="020F0502020204030204" pitchFamily="34" charset="0"/>
                <a:cs typeface="Calibri" panose="020F0502020204030204" pitchFamily="34" charset="0"/>
              </a:rPr>
              <a:t>16</a:t>
            </a:fld>
            <a:endParaRPr sz="1200" dirty="0">
              <a:solidFill>
                <a:srgbClr val="6D6E71"/>
              </a:solidFill>
              <a:latin typeface="Calibri" panose="020F0502020204030204" pitchFamily="34" charset="0"/>
              <a:cs typeface="Calibri" panose="020F0502020204030204" pitchFamily="34" charset="0"/>
            </a:endParaRPr>
          </a:p>
        </p:txBody>
      </p:sp>
      <p:sp>
        <p:nvSpPr>
          <p:cNvPr id="14" name="object 7">
            <a:extLst>
              <a:ext uri="{FF2B5EF4-FFF2-40B4-BE49-F238E27FC236}">
                <a16:creationId xmlns:a16="http://schemas.microsoft.com/office/drawing/2014/main" xmlns="" id="{FDC5D867-17CD-8744-BAE8-24B51572A7B1}"/>
              </a:ext>
            </a:extLst>
          </p:cNvPr>
          <p:cNvSpPr txBox="1">
            <a:spLocks/>
          </p:cNvSpPr>
          <p:nvPr/>
        </p:nvSpPr>
        <p:spPr>
          <a:xfrm>
            <a:off x="228599" y="2720876"/>
            <a:ext cx="6019801" cy="397545"/>
          </a:xfrm>
          <a:prstGeom prst="rect">
            <a:avLst/>
          </a:prstGeom>
        </p:spPr>
        <p:txBody>
          <a:bodyPr vert="horz" wrap="square" lIns="0" tIns="12700" rIns="0" bIns="0" rtlCol="0">
            <a:spAutoFit/>
          </a:bodyPr>
          <a:lstStyle>
            <a:lvl1pPr>
              <a:defRPr sz="2500" b="1" i="0" u="heavy">
                <a:solidFill>
                  <a:schemeClr val="bg1"/>
                </a:solidFill>
                <a:latin typeface="Verdana"/>
                <a:ea typeface="+mj-ea"/>
                <a:cs typeface="Verdana"/>
              </a:defRPr>
            </a:lvl1pPr>
          </a:lstStyle>
          <a:p>
            <a:pPr marL="246379">
              <a:spcBef>
                <a:spcPts val="100"/>
              </a:spcBef>
              <a:tabLst>
                <a:tab pos="7104380" algn="l"/>
              </a:tabLst>
            </a:pPr>
            <a:r>
              <a:rPr lang="en-US" u="none" kern="0" dirty="0">
                <a:latin typeface="Calibri" panose="020F0502020204030204" pitchFamily="34" charset="0"/>
                <a:cs typeface="Calibri" panose="020F0502020204030204" pitchFamily="34" charset="0"/>
              </a:rPr>
              <a:t>The True Cost Of NOT Owning Your Home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57200" y="9740900"/>
            <a:ext cx="6858000" cy="25400"/>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3" name="object 3"/>
          <p:cNvSpPr/>
          <p:nvPr/>
        </p:nvSpPr>
        <p:spPr>
          <a:xfrm>
            <a:off x="0" y="0"/>
            <a:ext cx="7772400" cy="3470148"/>
          </a:xfrm>
          <a:prstGeom prst="rect">
            <a:avLst/>
          </a:prstGeom>
          <a:blipFill>
            <a:blip r:embed="rId3"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5" name="object 5"/>
          <p:cNvSpPr/>
          <p:nvPr/>
        </p:nvSpPr>
        <p:spPr>
          <a:xfrm>
            <a:off x="210311" y="2248661"/>
            <a:ext cx="7352030" cy="946785"/>
          </a:xfrm>
          <a:custGeom>
            <a:avLst/>
            <a:gdLst/>
            <a:ahLst/>
            <a:cxnLst/>
            <a:rect l="l" t="t" r="r" b="b"/>
            <a:pathLst>
              <a:path w="7352030" h="946785">
                <a:moveTo>
                  <a:pt x="0" y="946403"/>
                </a:moveTo>
                <a:lnTo>
                  <a:pt x="7351776" y="946403"/>
                </a:lnTo>
                <a:lnTo>
                  <a:pt x="7351776" y="0"/>
                </a:lnTo>
                <a:lnTo>
                  <a:pt x="0" y="0"/>
                </a:lnTo>
                <a:lnTo>
                  <a:pt x="0" y="946403"/>
                </a:lnTo>
                <a:close/>
              </a:path>
            </a:pathLst>
          </a:custGeom>
          <a:solidFill>
            <a:srgbClr val="00AEEF">
              <a:alpha val="93998"/>
            </a:srgbClr>
          </a:solidFill>
        </p:spPr>
        <p:txBody>
          <a:bodyPr wrap="square" lIns="0" tIns="0" rIns="0" bIns="0" rtlCol="0"/>
          <a:lstStyle/>
          <a:p>
            <a:endParaRPr/>
          </a:p>
        </p:txBody>
      </p:sp>
      <p:sp>
        <p:nvSpPr>
          <p:cNvPr id="6" name="object 6"/>
          <p:cNvSpPr/>
          <p:nvPr/>
        </p:nvSpPr>
        <p:spPr>
          <a:xfrm>
            <a:off x="457200" y="3019361"/>
            <a:ext cx="6858000" cy="25400"/>
          </a:xfrm>
          <a:prstGeom prst="rect">
            <a:avLst/>
          </a:prstGeom>
          <a:blipFill>
            <a:blip r:embed="rId4"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9" name="object 8">
            <a:extLst>
              <a:ext uri="{FF2B5EF4-FFF2-40B4-BE49-F238E27FC236}">
                <a16:creationId xmlns:a16="http://schemas.microsoft.com/office/drawing/2014/main" xmlns="" id="{B5615939-41A5-8F40-89AE-EFF07F9C5450}"/>
              </a:ext>
            </a:extLst>
          </p:cNvPr>
          <p:cNvSpPr txBox="1"/>
          <p:nvPr/>
        </p:nvSpPr>
        <p:spPr>
          <a:xfrm>
            <a:off x="7281189" y="9797135"/>
            <a:ext cx="281152" cy="185064"/>
          </a:xfrm>
          <a:prstGeom prst="rect">
            <a:avLst/>
          </a:prstGeom>
        </p:spPr>
        <p:txBody>
          <a:bodyPr vert="horz" wrap="square" lIns="0" tIns="0" rIns="0" bIns="0" rtlCol="0">
            <a:spAutoFit/>
          </a:bodyPr>
          <a:lstStyle/>
          <a:p>
            <a:pPr marL="25400">
              <a:lnSpc>
                <a:spcPts val="1395"/>
              </a:lnSpc>
            </a:pPr>
            <a:fld id="{81D60167-4931-47E6-BA6A-407CBD079E47}" type="slidenum">
              <a:rPr sz="1200" dirty="0">
                <a:solidFill>
                  <a:srgbClr val="6D6E71"/>
                </a:solidFill>
                <a:latin typeface="Calibri" panose="020F0502020204030204" pitchFamily="34" charset="0"/>
                <a:cs typeface="Calibri" panose="020F0502020204030204" pitchFamily="34" charset="0"/>
              </a:rPr>
              <a:t>17</a:t>
            </a:fld>
            <a:endParaRPr sz="1200" dirty="0">
              <a:solidFill>
                <a:srgbClr val="6D6E71"/>
              </a:solidFill>
              <a:latin typeface="Calibri" panose="020F0502020204030204" pitchFamily="34" charset="0"/>
              <a:cs typeface="Calibri" panose="020F0502020204030204" pitchFamily="34" charset="0"/>
            </a:endParaRPr>
          </a:p>
        </p:txBody>
      </p:sp>
      <p:sp>
        <p:nvSpPr>
          <p:cNvPr id="12" name="object 4">
            <a:extLst>
              <a:ext uri="{FF2B5EF4-FFF2-40B4-BE49-F238E27FC236}">
                <a16:creationId xmlns:a16="http://schemas.microsoft.com/office/drawing/2014/main" xmlns="" id="{669930F9-6488-8F40-9520-6CAA573E323F}"/>
              </a:ext>
            </a:extLst>
          </p:cNvPr>
          <p:cNvSpPr txBox="1"/>
          <p:nvPr/>
        </p:nvSpPr>
        <p:spPr>
          <a:xfrm>
            <a:off x="444499" y="3688079"/>
            <a:ext cx="7117841" cy="6222216"/>
          </a:xfrm>
          <a:prstGeom prst="rect">
            <a:avLst/>
          </a:prstGeom>
        </p:spPr>
        <p:txBody>
          <a:bodyPr vert="horz" wrap="square" lIns="0" tIns="12700" rIns="0" bIns="0" rtlCol="0">
            <a:spAutoFit/>
          </a:bodyPr>
          <a:lstStyle/>
          <a:p>
            <a:pPr marL="12700" marR="483234">
              <a:lnSpc>
                <a:spcPct val="100000"/>
              </a:lnSpc>
              <a:spcBef>
                <a:spcPts val="100"/>
              </a:spcBef>
            </a:pPr>
            <a:r>
              <a:rPr sz="1400" dirty="0">
                <a:latin typeface="Calibri" panose="020F0502020204030204" pitchFamily="34" charset="0"/>
                <a:cs typeface="Calibri" panose="020F0502020204030204" pitchFamily="34" charset="0"/>
              </a:rPr>
              <a:t>In this day and age of being able to shop for anything anywhere, it is </a:t>
            </a:r>
            <a:r>
              <a:rPr lang="en-US" sz="1400" dirty="0">
                <a:latin typeface="Calibri" panose="020F0502020204030204" pitchFamily="34" charset="0"/>
                <a:cs typeface="Calibri" panose="020F0502020204030204" pitchFamily="34" charset="0"/>
              </a:rPr>
              <a:t>very</a:t>
            </a:r>
            <a:r>
              <a:rPr sz="1400" dirty="0">
                <a:latin typeface="Calibri" panose="020F0502020204030204" pitchFamily="34" charset="0"/>
                <a:cs typeface="Calibri" panose="020F0502020204030204" pitchFamily="34" charset="0"/>
              </a:rPr>
              <a:t> important to</a:t>
            </a:r>
            <a:r>
              <a:rPr lang="en-US" sz="1400" dirty="0">
                <a:latin typeface="Calibri" panose="020F0502020204030204" pitchFamily="34" charset="0"/>
                <a:cs typeface="Calibri" panose="020F0502020204030204" pitchFamily="34" charset="0"/>
              </a:rPr>
              <a:t> </a:t>
            </a:r>
            <a:r>
              <a:rPr sz="1400" dirty="0">
                <a:latin typeface="Calibri" panose="020F0502020204030204" pitchFamily="34" charset="0"/>
                <a:cs typeface="Calibri" panose="020F0502020204030204" pitchFamily="34" charset="0"/>
              </a:rPr>
              <a:t>know what you’re looking for when you start your home search.</a:t>
            </a:r>
          </a:p>
          <a:p>
            <a:pPr marL="12700" marR="146050">
              <a:lnSpc>
                <a:spcPct val="100000"/>
              </a:lnSpc>
              <a:spcBef>
                <a:spcPts val="900"/>
              </a:spcBef>
            </a:pPr>
            <a:r>
              <a:rPr sz="1400" dirty="0">
                <a:latin typeface="Calibri" panose="020F0502020204030204" pitchFamily="34" charset="0"/>
                <a:cs typeface="Calibri" panose="020F0502020204030204" pitchFamily="34" charset="0"/>
              </a:rPr>
              <a:t>If you’ve been thinking about buying a home of your own for some time now, you’ve</a:t>
            </a:r>
            <a:r>
              <a:rPr lang="en-US" sz="1400" dirty="0">
                <a:latin typeface="Calibri" panose="020F0502020204030204" pitchFamily="34" charset="0"/>
                <a:cs typeface="Calibri" panose="020F0502020204030204" pitchFamily="34" charset="0"/>
              </a:rPr>
              <a:t> </a:t>
            </a:r>
            <a:r>
              <a:rPr sz="1400" dirty="0">
                <a:latin typeface="Calibri" panose="020F0502020204030204" pitchFamily="34" charset="0"/>
                <a:cs typeface="Calibri" panose="020F0502020204030204" pitchFamily="34" charset="0"/>
              </a:rPr>
              <a:t>probably come up with a list of things that you’d LOVE to have in your new home. Many new</a:t>
            </a:r>
            <a:r>
              <a:rPr lang="en-US" sz="1400" dirty="0">
                <a:latin typeface="Calibri" panose="020F0502020204030204" pitchFamily="34" charset="0"/>
                <a:cs typeface="Calibri" panose="020F0502020204030204" pitchFamily="34" charset="0"/>
              </a:rPr>
              <a:t> </a:t>
            </a:r>
            <a:r>
              <a:rPr sz="1400" dirty="0">
                <a:latin typeface="Calibri" panose="020F0502020204030204" pitchFamily="34" charset="0"/>
                <a:cs typeface="Calibri" panose="020F0502020204030204" pitchFamily="34" charset="0"/>
              </a:rPr>
              <a:t>homebuyers fantasize about the amenities that they see on television or </a:t>
            </a:r>
            <a:r>
              <a:rPr sz="1400" i="1" dirty="0">
                <a:latin typeface="Calibri" panose="020F0502020204030204" pitchFamily="34" charset="0"/>
                <a:cs typeface="Calibri" panose="020F0502020204030204" pitchFamily="34" charset="0"/>
              </a:rPr>
              <a:t>Pinterest</a:t>
            </a:r>
            <a:r>
              <a:rPr sz="1400" dirty="0">
                <a:latin typeface="Calibri" panose="020F0502020204030204" pitchFamily="34" charset="0"/>
                <a:cs typeface="Calibri" panose="020F0502020204030204" pitchFamily="34" charset="0"/>
              </a:rPr>
              <a:t>, and start</a:t>
            </a:r>
            <a:r>
              <a:rPr lang="en-US" sz="1400" dirty="0">
                <a:latin typeface="Calibri" panose="020F0502020204030204" pitchFamily="34" charset="0"/>
                <a:cs typeface="Calibri" panose="020F0502020204030204" pitchFamily="34" charset="0"/>
              </a:rPr>
              <a:t> </a:t>
            </a:r>
            <a:r>
              <a:rPr sz="1400" dirty="0">
                <a:latin typeface="Calibri" panose="020F0502020204030204" pitchFamily="34" charset="0"/>
                <a:cs typeface="Calibri" panose="020F0502020204030204" pitchFamily="34" charset="0"/>
              </a:rPr>
              <a:t>looking at the countless homes listed for sale with rose-colored glasses.</a:t>
            </a:r>
          </a:p>
          <a:p>
            <a:pPr marL="12700" marR="238760">
              <a:lnSpc>
                <a:spcPct val="100000"/>
              </a:lnSpc>
              <a:spcBef>
                <a:spcPts val="900"/>
              </a:spcBef>
            </a:pPr>
            <a:r>
              <a:rPr sz="1400" dirty="0">
                <a:latin typeface="Calibri" panose="020F0502020204030204" pitchFamily="34" charset="0"/>
                <a:cs typeface="Calibri" panose="020F0502020204030204" pitchFamily="34" charset="0"/>
              </a:rPr>
              <a:t>Do you really need that farmhouse sink in the kitchen in order to be happy with your home</a:t>
            </a:r>
            <a:r>
              <a:rPr lang="en-US" sz="1400" dirty="0">
                <a:latin typeface="Calibri" panose="020F0502020204030204" pitchFamily="34" charset="0"/>
                <a:cs typeface="Calibri" panose="020F0502020204030204" pitchFamily="34" charset="0"/>
              </a:rPr>
              <a:t> </a:t>
            </a:r>
            <a:r>
              <a:rPr sz="1400" dirty="0">
                <a:latin typeface="Calibri" panose="020F0502020204030204" pitchFamily="34" charset="0"/>
                <a:cs typeface="Calibri" panose="020F0502020204030204" pitchFamily="34" charset="0"/>
              </a:rPr>
              <a:t>choice? Would a two-car garage be a convenience or a necessity? Could the man cave of</a:t>
            </a:r>
            <a:r>
              <a:rPr lang="en-US" sz="1400" dirty="0">
                <a:latin typeface="Calibri" panose="020F0502020204030204" pitchFamily="34" charset="0"/>
                <a:cs typeface="Calibri" panose="020F0502020204030204" pitchFamily="34" charset="0"/>
              </a:rPr>
              <a:t> </a:t>
            </a:r>
            <a:r>
              <a:rPr sz="1400" dirty="0">
                <a:latin typeface="Calibri" panose="020F0502020204030204" pitchFamily="34" charset="0"/>
                <a:cs typeface="Calibri" panose="020F0502020204030204" pitchFamily="34" charset="0"/>
              </a:rPr>
              <a:t>your dreams be a future renovation project instead of a make or break now?</a:t>
            </a:r>
          </a:p>
          <a:p>
            <a:pPr marL="12700" marR="191770">
              <a:lnSpc>
                <a:spcPct val="100000"/>
              </a:lnSpc>
              <a:spcBef>
                <a:spcPts val="900"/>
              </a:spcBef>
            </a:pPr>
            <a:r>
              <a:rPr sz="1400" dirty="0">
                <a:latin typeface="Calibri" panose="020F0502020204030204" pitchFamily="34" charset="0"/>
                <a:cs typeface="Calibri" panose="020F0502020204030204" pitchFamily="34" charset="0"/>
              </a:rPr>
              <a:t>The first step in your home buying process should be pre-approval for your mortgage. This</a:t>
            </a:r>
            <a:r>
              <a:rPr lang="en-US" sz="1400" dirty="0">
                <a:latin typeface="Calibri" panose="020F0502020204030204" pitchFamily="34" charset="0"/>
                <a:cs typeface="Calibri" panose="020F0502020204030204" pitchFamily="34" charset="0"/>
              </a:rPr>
              <a:t> </a:t>
            </a:r>
            <a:r>
              <a:rPr sz="1400" dirty="0">
                <a:latin typeface="Calibri" panose="020F0502020204030204" pitchFamily="34" charset="0"/>
                <a:cs typeface="Calibri" panose="020F0502020204030204" pitchFamily="34" charset="0"/>
              </a:rPr>
              <a:t>allows you to know your budget before you fall in love with a home that is way outside of it.</a:t>
            </a:r>
          </a:p>
          <a:p>
            <a:pPr marL="12700" marR="461645">
              <a:lnSpc>
                <a:spcPct val="100000"/>
              </a:lnSpc>
              <a:spcBef>
                <a:spcPts val="900"/>
              </a:spcBef>
            </a:pPr>
            <a:r>
              <a:rPr sz="1400" dirty="0">
                <a:latin typeface="Calibri" panose="020F0502020204030204" pitchFamily="34" charset="0"/>
                <a:cs typeface="Calibri" panose="020F0502020204030204" pitchFamily="34" charset="0"/>
              </a:rPr>
              <a:t>The next step is to list all the features of a home that you would like, and to qualify them</a:t>
            </a:r>
            <a:r>
              <a:rPr lang="en-US" sz="1400" dirty="0">
                <a:latin typeface="Calibri" panose="020F0502020204030204" pitchFamily="34" charset="0"/>
                <a:cs typeface="Calibri" panose="020F0502020204030204" pitchFamily="34" charset="0"/>
              </a:rPr>
              <a:t> </a:t>
            </a:r>
            <a:r>
              <a:rPr sz="1400" dirty="0">
                <a:latin typeface="Calibri" panose="020F0502020204030204" pitchFamily="34" charset="0"/>
                <a:cs typeface="Calibri" panose="020F0502020204030204" pitchFamily="34" charset="0"/>
              </a:rPr>
              <a:t>as follows:</a:t>
            </a:r>
          </a:p>
          <a:p>
            <a:pPr marL="241300" marR="565785" indent="-228600">
              <a:lnSpc>
                <a:spcPct val="100000"/>
              </a:lnSpc>
              <a:spcBef>
                <a:spcPts val="900"/>
              </a:spcBef>
              <a:buClr>
                <a:srgbClr val="00AEEF"/>
              </a:buClr>
              <a:buChar char="•"/>
              <a:tabLst>
                <a:tab pos="240665" algn="l"/>
                <a:tab pos="241935" algn="l"/>
              </a:tabLst>
            </a:pPr>
            <a:r>
              <a:rPr sz="1400" b="1" dirty="0">
                <a:latin typeface="Calibri" panose="020F0502020204030204" pitchFamily="34" charset="0"/>
                <a:cs typeface="Calibri" panose="020F0502020204030204" pitchFamily="34" charset="0"/>
              </a:rPr>
              <a:t>‘Must-Haves’ –</a:t>
            </a:r>
            <a:r>
              <a:rPr sz="1400" dirty="0">
                <a:latin typeface="Calibri" panose="020F0502020204030204" pitchFamily="34" charset="0"/>
                <a:cs typeface="Calibri" panose="020F0502020204030204" pitchFamily="34" charset="0"/>
              </a:rPr>
              <a:t> if this property does not have these items, then it shouldn’t even be</a:t>
            </a:r>
            <a:r>
              <a:rPr lang="en-US" sz="1400" dirty="0">
                <a:latin typeface="Calibri" panose="020F0502020204030204" pitchFamily="34" charset="0"/>
                <a:cs typeface="Calibri" panose="020F0502020204030204" pitchFamily="34" charset="0"/>
              </a:rPr>
              <a:t> </a:t>
            </a:r>
            <a:r>
              <a:rPr sz="1400" dirty="0">
                <a:latin typeface="Calibri" panose="020F0502020204030204" pitchFamily="34" charset="0"/>
                <a:cs typeface="Calibri" panose="020F0502020204030204" pitchFamily="34" charset="0"/>
              </a:rPr>
              <a:t>considered. (ex: distance from work or family, number of bedrooms/bathrooms)</a:t>
            </a:r>
          </a:p>
          <a:p>
            <a:pPr marL="241300" marR="5080" indent="-228600">
              <a:lnSpc>
                <a:spcPct val="100000"/>
              </a:lnSpc>
              <a:spcBef>
                <a:spcPts val="900"/>
              </a:spcBef>
              <a:buClr>
                <a:srgbClr val="00AEEF"/>
              </a:buClr>
              <a:buChar char="•"/>
              <a:tabLst>
                <a:tab pos="240665" algn="l"/>
                <a:tab pos="241935" algn="l"/>
              </a:tabLst>
            </a:pPr>
            <a:r>
              <a:rPr sz="1400" b="1" dirty="0">
                <a:latin typeface="Calibri" panose="020F0502020204030204" pitchFamily="34" charset="0"/>
                <a:cs typeface="Calibri" panose="020F0502020204030204" pitchFamily="34" charset="0"/>
              </a:rPr>
              <a:t>‘Should-Haves’ –</a:t>
            </a:r>
            <a:r>
              <a:rPr sz="1400" dirty="0">
                <a:latin typeface="Calibri" panose="020F0502020204030204" pitchFamily="34" charset="0"/>
                <a:cs typeface="Calibri" panose="020F0502020204030204" pitchFamily="34" charset="0"/>
              </a:rPr>
              <a:t> if the property hits all of the 'must-haves' and some of the 'should-haves,'</a:t>
            </a:r>
            <a:r>
              <a:rPr lang="en-US" sz="1400" dirty="0">
                <a:latin typeface="Calibri" panose="020F0502020204030204" pitchFamily="34" charset="0"/>
                <a:cs typeface="Calibri" panose="020F0502020204030204" pitchFamily="34" charset="0"/>
              </a:rPr>
              <a:t/>
            </a:r>
            <a:br>
              <a:rPr lang="en-US" sz="1400" dirty="0">
                <a:latin typeface="Calibri" panose="020F0502020204030204" pitchFamily="34" charset="0"/>
                <a:cs typeface="Calibri" panose="020F0502020204030204" pitchFamily="34" charset="0"/>
              </a:rPr>
            </a:br>
            <a:r>
              <a:rPr sz="1400" dirty="0">
                <a:latin typeface="Calibri" panose="020F0502020204030204" pitchFamily="34" charset="0"/>
                <a:cs typeface="Calibri" panose="020F0502020204030204" pitchFamily="34" charset="0"/>
              </a:rPr>
              <a:t>it stays in contention, but does not need to have all of these features.</a:t>
            </a:r>
          </a:p>
          <a:p>
            <a:pPr marL="241300" marR="187325" indent="-228600">
              <a:lnSpc>
                <a:spcPct val="100000"/>
              </a:lnSpc>
              <a:spcBef>
                <a:spcPts val="900"/>
              </a:spcBef>
              <a:buClr>
                <a:srgbClr val="00AEEF"/>
              </a:buClr>
              <a:buChar char="•"/>
              <a:tabLst>
                <a:tab pos="240665" algn="l"/>
                <a:tab pos="241935" algn="l"/>
              </a:tabLst>
            </a:pPr>
            <a:r>
              <a:rPr sz="1400" dirty="0">
                <a:latin typeface="Calibri" panose="020F0502020204030204" pitchFamily="34" charset="0"/>
                <a:cs typeface="Calibri" panose="020F0502020204030204" pitchFamily="34" charset="0"/>
              </a:rPr>
              <a:t>‘</a:t>
            </a:r>
            <a:r>
              <a:rPr sz="1400" b="1" dirty="0">
                <a:latin typeface="Calibri" panose="020F0502020204030204" pitchFamily="34" charset="0"/>
                <a:cs typeface="Calibri" panose="020F0502020204030204" pitchFamily="34" charset="0"/>
              </a:rPr>
              <a:t>Absolute-Wish List’ – </a:t>
            </a:r>
            <a:r>
              <a:rPr sz="1400" dirty="0">
                <a:latin typeface="Calibri" panose="020F0502020204030204" pitchFamily="34" charset="0"/>
                <a:cs typeface="Calibri" panose="020F0502020204030204" pitchFamily="34" charset="0"/>
              </a:rPr>
              <a:t>if we find a property in our budget that has all of the ‘must-haves,’</a:t>
            </a:r>
            <a:r>
              <a:rPr lang="en-US" sz="1400" dirty="0">
                <a:latin typeface="Calibri" panose="020F0502020204030204" pitchFamily="34" charset="0"/>
                <a:cs typeface="Calibri" panose="020F0502020204030204" pitchFamily="34" charset="0"/>
              </a:rPr>
              <a:t> </a:t>
            </a:r>
            <a:r>
              <a:rPr sz="1400" dirty="0">
                <a:latin typeface="Calibri" panose="020F0502020204030204" pitchFamily="34" charset="0"/>
                <a:cs typeface="Calibri" panose="020F0502020204030204" pitchFamily="34" charset="0"/>
              </a:rPr>
              <a:t>most of the ‘should-haves,’ and ANY of these, it’s the winner!</a:t>
            </a:r>
          </a:p>
          <a:p>
            <a:pPr marL="12700">
              <a:lnSpc>
                <a:spcPct val="100000"/>
              </a:lnSpc>
              <a:spcBef>
                <a:spcPts val="900"/>
              </a:spcBef>
            </a:pPr>
            <a:r>
              <a:rPr sz="1400" b="1" dirty="0">
                <a:solidFill>
                  <a:srgbClr val="00AEEF"/>
                </a:solidFill>
                <a:latin typeface="Calibri" panose="020F0502020204030204" pitchFamily="34" charset="0"/>
                <a:cs typeface="Calibri" panose="020F0502020204030204" pitchFamily="34" charset="0"/>
              </a:rPr>
              <a:t>Bottom Line</a:t>
            </a:r>
          </a:p>
          <a:p>
            <a:pPr marL="12700" marR="420370">
              <a:lnSpc>
                <a:spcPct val="100000"/>
              </a:lnSpc>
              <a:spcBef>
                <a:spcPts val="900"/>
              </a:spcBef>
            </a:pPr>
            <a:r>
              <a:rPr sz="1400" dirty="0">
                <a:latin typeface="Calibri" panose="020F0502020204030204" pitchFamily="34" charset="0"/>
                <a:cs typeface="Calibri" panose="020F0502020204030204" pitchFamily="34" charset="0"/>
              </a:rPr>
              <a:t>Having this list fleshed out before starting your search will save you time and frustration,</a:t>
            </a:r>
            <a:r>
              <a:rPr lang="en-US" sz="1400" dirty="0">
                <a:latin typeface="Calibri" panose="020F0502020204030204" pitchFamily="34" charset="0"/>
                <a:cs typeface="Calibri" panose="020F0502020204030204" pitchFamily="34" charset="0"/>
              </a:rPr>
              <a:t> </a:t>
            </a:r>
            <a:r>
              <a:rPr sz="1400" dirty="0">
                <a:latin typeface="Calibri" panose="020F0502020204030204" pitchFamily="34" charset="0"/>
                <a:cs typeface="Calibri" panose="020F0502020204030204" pitchFamily="34" charset="0"/>
              </a:rPr>
              <a:t>while also letting your agent know what features are most important to you before </a:t>
            </a:r>
            <a:r>
              <a:rPr lang="en-US" sz="1400" dirty="0">
                <a:latin typeface="Calibri" panose="020F0502020204030204" pitchFamily="34" charset="0"/>
                <a:cs typeface="Calibri" panose="020F0502020204030204" pitchFamily="34" charset="0"/>
              </a:rPr>
              <a:t>beginning </a:t>
            </a:r>
            <a:r>
              <a:rPr sz="1400" dirty="0">
                <a:latin typeface="Calibri" panose="020F0502020204030204" pitchFamily="34" charset="0"/>
                <a:cs typeface="Calibri" panose="020F0502020204030204" pitchFamily="34" charset="0"/>
              </a:rPr>
              <a:t>to show you houses in your desired area.</a:t>
            </a:r>
          </a:p>
        </p:txBody>
      </p:sp>
      <p:sp>
        <p:nvSpPr>
          <p:cNvPr id="13" name="object 7">
            <a:extLst>
              <a:ext uri="{FF2B5EF4-FFF2-40B4-BE49-F238E27FC236}">
                <a16:creationId xmlns:a16="http://schemas.microsoft.com/office/drawing/2014/main" xmlns="" id="{65F14B2E-BAA2-C743-A724-DC905EC48ABB}"/>
              </a:ext>
            </a:extLst>
          </p:cNvPr>
          <p:cNvSpPr txBox="1">
            <a:spLocks/>
          </p:cNvSpPr>
          <p:nvPr/>
        </p:nvSpPr>
        <p:spPr>
          <a:xfrm>
            <a:off x="210311" y="2271106"/>
            <a:ext cx="7352030" cy="821315"/>
          </a:xfrm>
          <a:prstGeom prst="rect">
            <a:avLst/>
          </a:prstGeom>
        </p:spPr>
        <p:txBody>
          <a:bodyPr vert="horz" wrap="square" lIns="0" tIns="83820" rIns="0" bIns="0" rtlCol="0">
            <a:spAutoFit/>
          </a:bodyPr>
          <a:lstStyle>
            <a:lvl1pPr>
              <a:defRPr sz="2500" b="1" i="0" u="heavy">
                <a:solidFill>
                  <a:schemeClr val="bg1"/>
                </a:solidFill>
                <a:latin typeface="Verdana"/>
                <a:ea typeface="+mj-ea"/>
                <a:cs typeface="Verdana"/>
              </a:defRPr>
            </a:lvl1pPr>
          </a:lstStyle>
          <a:p>
            <a:pPr marL="246379" marR="238760">
              <a:lnSpc>
                <a:spcPts val="2800"/>
              </a:lnSpc>
              <a:spcBef>
                <a:spcPts val="660"/>
              </a:spcBef>
              <a:tabLst>
                <a:tab pos="7104380" algn="l"/>
              </a:tabLst>
            </a:pPr>
            <a:r>
              <a:rPr lang="en-US" sz="2800" u="none" kern="0" dirty="0">
                <a:latin typeface="Calibri" panose="020F0502020204030204" pitchFamily="34" charset="0"/>
                <a:cs typeface="Calibri" panose="020F0502020204030204" pitchFamily="34" charset="0"/>
              </a:rPr>
              <a:t>Starting To Look For A Home? Know What You Want vs. What You Need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57200" y="9740900"/>
            <a:ext cx="6858000" cy="25400"/>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3" name="object 3"/>
          <p:cNvSpPr/>
          <p:nvPr/>
        </p:nvSpPr>
        <p:spPr>
          <a:xfrm>
            <a:off x="0" y="0"/>
            <a:ext cx="7772400" cy="4552188"/>
          </a:xfrm>
          <a:prstGeom prst="rect">
            <a:avLst/>
          </a:prstGeom>
          <a:blipFill>
            <a:blip r:embed="rId3"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5" name="object 5"/>
          <p:cNvSpPr/>
          <p:nvPr/>
        </p:nvSpPr>
        <p:spPr>
          <a:xfrm>
            <a:off x="210311" y="3672585"/>
            <a:ext cx="7352030" cy="604520"/>
          </a:xfrm>
          <a:custGeom>
            <a:avLst/>
            <a:gdLst/>
            <a:ahLst/>
            <a:cxnLst/>
            <a:rect l="l" t="t" r="r" b="b"/>
            <a:pathLst>
              <a:path w="7352030" h="604520">
                <a:moveTo>
                  <a:pt x="0" y="604520"/>
                </a:moveTo>
                <a:lnTo>
                  <a:pt x="7351776" y="604520"/>
                </a:lnTo>
                <a:lnTo>
                  <a:pt x="7351776" y="0"/>
                </a:lnTo>
                <a:lnTo>
                  <a:pt x="0" y="0"/>
                </a:lnTo>
                <a:lnTo>
                  <a:pt x="0" y="604520"/>
                </a:lnTo>
                <a:close/>
              </a:path>
            </a:pathLst>
          </a:custGeom>
          <a:solidFill>
            <a:srgbClr val="00AEEF">
              <a:alpha val="93998"/>
            </a:srgbClr>
          </a:solidFill>
        </p:spPr>
        <p:txBody>
          <a:bodyPr wrap="square" lIns="0" tIns="0" rIns="0" bIns="0" rtlCol="0"/>
          <a:lstStyle/>
          <a:p>
            <a:endParaRPr/>
          </a:p>
        </p:txBody>
      </p:sp>
      <p:sp>
        <p:nvSpPr>
          <p:cNvPr id="6" name="object 6"/>
          <p:cNvSpPr/>
          <p:nvPr/>
        </p:nvSpPr>
        <p:spPr>
          <a:xfrm>
            <a:off x="457200" y="4101401"/>
            <a:ext cx="6858000" cy="25400"/>
          </a:xfrm>
          <a:prstGeom prst="rect">
            <a:avLst/>
          </a:prstGeom>
          <a:blipFill>
            <a:blip r:embed="rId4"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9" name="object 8">
            <a:extLst>
              <a:ext uri="{FF2B5EF4-FFF2-40B4-BE49-F238E27FC236}">
                <a16:creationId xmlns:a16="http://schemas.microsoft.com/office/drawing/2014/main" xmlns="" id="{61FD0B66-F495-DA41-A086-B9AFE8D20E7D}"/>
              </a:ext>
            </a:extLst>
          </p:cNvPr>
          <p:cNvSpPr txBox="1"/>
          <p:nvPr/>
        </p:nvSpPr>
        <p:spPr>
          <a:xfrm>
            <a:off x="7281189" y="9797135"/>
            <a:ext cx="281152" cy="185064"/>
          </a:xfrm>
          <a:prstGeom prst="rect">
            <a:avLst/>
          </a:prstGeom>
        </p:spPr>
        <p:txBody>
          <a:bodyPr vert="horz" wrap="square" lIns="0" tIns="0" rIns="0" bIns="0" rtlCol="0">
            <a:spAutoFit/>
          </a:bodyPr>
          <a:lstStyle/>
          <a:p>
            <a:pPr marL="25400">
              <a:lnSpc>
                <a:spcPts val="1395"/>
              </a:lnSpc>
            </a:pPr>
            <a:fld id="{81D60167-4931-47E6-BA6A-407CBD079E47}" type="slidenum">
              <a:rPr sz="1200" dirty="0">
                <a:solidFill>
                  <a:srgbClr val="6D6E71"/>
                </a:solidFill>
                <a:latin typeface="Calibri" panose="020F0502020204030204" pitchFamily="34" charset="0"/>
                <a:cs typeface="Calibri" panose="020F0502020204030204" pitchFamily="34" charset="0"/>
              </a:rPr>
              <a:t>18</a:t>
            </a:fld>
            <a:endParaRPr sz="1200" dirty="0">
              <a:solidFill>
                <a:srgbClr val="6D6E71"/>
              </a:solidFill>
              <a:latin typeface="Calibri" panose="020F0502020204030204" pitchFamily="34" charset="0"/>
              <a:cs typeface="Calibri" panose="020F0502020204030204" pitchFamily="34" charset="0"/>
            </a:endParaRPr>
          </a:p>
        </p:txBody>
      </p:sp>
      <p:sp>
        <p:nvSpPr>
          <p:cNvPr id="10" name="object 4">
            <a:extLst>
              <a:ext uri="{FF2B5EF4-FFF2-40B4-BE49-F238E27FC236}">
                <a16:creationId xmlns:a16="http://schemas.microsoft.com/office/drawing/2014/main" xmlns="" id="{F80FE06B-E282-214F-B871-D5020EC6AFFA}"/>
              </a:ext>
            </a:extLst>
          </p:cNvPr>
          <p:cNvSpPr txBox="1"/>
          <p:nvPr/>
        </p:nvSpPr>
        <p:spPr>
          <a:xfrm>
            <a:off x="444500" y="4774189"/>
            <a:ext cx="7117841" cy="4914166"/>
          </a:xfrm>
          <a:prstGeom prst="rect">
            <a:avLst/>
          </a:prstGeom>
        </p:spPr>
        <p:txBody>
          <a:bodyPr vert="horz" wrap="square" lIns="0" tIns="12700" rIns="0" bIns="0" rtlCol="0">
            <a:spAutoFit/>
          </a:bodyPr>
          <a:lstStyle/>
          <a:p>
            <a:pPr marL="12700" marR="300990">
              <a:lnSpc>
                <a:spcPct val="100000"/>
              </a:lnSpc>
              <a:spcBef>
                <a:spcPts val="100"/>
              </a:spcBef>
            </a:pPr>
            <a:r>
              <a:rPr sz="1400" dirty="0">
                <a:latin typeface="Calibri" panose="020F0502020204030204" pitchFamily="34" charset="0"/>
                <a:cs typeface="Calibri" panose="020F0502020204030204" pitchFamily="34" charset="0"/>
              </a:rPr>
              <a:t>According to the </a:t>
            </a:r>
            <a:r>
              <a:rPr sz="1400" i="1" dirty="0">
                <a:latin typeface="Calibri" panose="020F0502020204030204" pitchFamily="34" charset="0"/>
                <a:cs typeface="Calibri" panose="020F0502020204030204" pitchFamily="34" charset="0"/>
              </a:rPr>
              <a:t>Realtors Confidence Index </a:t>
            </a:r>
            <a:r>
              <a:rPr sz="1400" dirty="0">
                <a:latin typeface="Calibri" panose="020F0502020204030204" pitchFamily="34" charset="0"/>
                <a:cs typeface="Calibri" panose="020F0502020204030204" pitchFamily="34" charset="0"/>
              </a:rPr>
              <a:t>from the </a:t>
            </a:r>
            <a:r>
              <a:rPr sz="1400" i="1" dirty="0">
                <a:latin typeface="Calibri" panose="020F0502020204030204" pitchFamily="34" charset="0"/>
                <a:cs typeface="Calibri" panose="020F0502020204030204" pitchFamily="34" charset="0"/>
              </a:rPr>
              <a:t>National Association of Realtors,</a:t>
            </a:r>
            <a:r>
              <a:rPr sz="1400" dirty="0">
                <a:latin typeface="Calibri" panose="020F0502020204030204" pitchFamily="34" charset="0"/>
                <a:cs typeface="Calibri" panose="020F0502020204030204" pitchFamily="34" charset="0"/>
              </a:rPr>
              <a:t> 61%</a:t>
            </a:r>
            <a:r>
              <a:rPr lang="en-US" sz="1400" dirty="0">
                <a:latin typeface="Calibri" panose="020F0502020204030204" pitchFamily="34" charset="0"/>
                <a:cs typeface="Calibri" panose="020F0502020204030204" pitchFamily="34" charset="0"/>
              </a:rPr>
              <a:t> o</a:t>
            </a:r>
            <a:r>
              <a:rPr sz="1400" dirty="0">
                <a:latin typeface="Calibri" panose="020F0502020204030204" pitchFamily="34" charset="0"/>
                <a:cs typeface="Calibri" panose="020F0502020204030204" pitchFamily="34" charset="0"/>
              </a:rPr>
              <a:t>f first-time homebuyers purchased their homes with down payments below 6%.</a:t>
            </a:r>
          </a:p>
          <a:p>
            <a:pPr marL="12700" marR="161290">
              <a:lnSpc>
                <a:spcPct val="100000"/>
              </a:lnSpc>
              <a:spcBef>
                <a:spcPts val="900"/>
              </a:spcBef>
            </a:pPr>
            <a:r>
              <a:rPr sz="1400" dirty="0">
                <a:latin typeface="Calibri" panose="020F0502020204030204" pitchFamily="34" charset="0"/>
                <a:cs typeface="Calibri" panose="020F0502020204030204" pitchFamily="34" charset="0"/>
              </a:rPr>
              <a:t>Many potential homebuyers believe that a 20% down payment is necessary in order to buy a</a:t>
            </a:r>
            <a:r>
              <a:rPr lang="en-US" sz="1400" dirty="0">
                <a:latin typeface="Calibri" panose="020F0502020204030204" pitchFamily="34" charset="0"/>
                <a:cs typeface="Calibri" panose="020F0502020204030204" pitchFamily="34" charset="0"/>
              </a:rPr>
              <a:t> </a:t>
            </a:r>
            <a:r>
              <a:rPr sz="1400" dirty="0">
                <a:latin typeface="Calibri" panose="020F0502020204030204" pitchFamily="34" charset="0"/>
                <a:cs typeface="Calibri" panose="020F0502020204030204" pitchFamily="34" charset="0"/>
              </a:rPr>
              <a:t>home and many have disqualified themselves without even trying, but in </a:t>
            </a:r>
            <a:r>
              <a:rPr lang="en-US" sz="1400" dirty="0">
                <a:latin typeface="Calibri" panose="020F0502020204030204" pitchFamily="34" charset="0"/>
                <a:cs typeface="Calibri" panose="020F0502020204030204" pitchFamily="34" charset="0"/>
              </a:rPr>
              <a:t>October</a:t>
            </a:r>
            <a:r>
              <a:rPr sz="1400" dirty="0">
                <a:latin typeface="Calibri" panose="020F0502020204030204" pitchFamily="34" charset="0"/>
                <a:cs typeface="Calibri" panose="020F0502020204030204" pitchFamily="34" charset="0"/>
              </a:rPr>
              <a:t>, 7</a:t>
            </a:r>
            <a:r>
              <a:rPr lang="en-US" sz="1400" dirty="0">
                <a:latin typeface="Calibri" panose="020F0502020204030204" pitchFamily="34" charset="0"/>
                <a:cs typeface="Calibri" panose="020F0502020204030204" pitchFamily="34" charset="0"/>
              </a:rPr>
              <a:t>4</a:t>
            </a:r>
            <a:r>
              <a:rPr sz="1400" dirty="0">
                <a:latin typeface="Calibri" panose="020F0502020204030204" pitchFamily="34" charset="0"/>
                <a:cs typeface="Calibri" panose="020F0502020204030204" pitchFamily="34" charset="0"/>
              </a:rPr>
              <a:t>% of first</a:t>
            </a:r>
            <a:r>
              <a:rPr lang="en-US" sz="1400" dirty="0">
                <a:latin typeface="Calibri" panose="020F0502020204030204" pitchFamily="34" charset="0"/>
                <a:cs typeface="Calibri" panose="020F0502020204030204" pitchFamily="34" charset="0"/>
              </a:rPr>
              <a:t>-</a:t>
            </a:r>
            <a:r>
              <a:rPr sz="1400" dirty="0">
                <a:latin typeface="Calibri" panose="020F0502020204030204" pitchFamily="34" charset="0"/>
                <a:cs typeface="Calibri" panose="020F0502020204030204" pitchFamily="34" charset="0"/>
              </a:rPr>
              <a:t>time buyers and 5</a:t>
            </a:r>
            <a:r>
              <a:rPr lang="en-US" sz="1400" dirty="0">
                <a:latin typeface="Calibri" panose="020F0502020204030204" pitchFamily="34" charset="0"/>
                <a:cs typeface="Calibri" panose="020F0502020204030204" pitchFamily="34" charset="0"/>
              </a:rPr>
              <a:t>2</a:t>
            </a:r>
            <a:r>
              <a:rPr sz="1400" dirty="0">
                <a:latin typeface="Calibri" panose="020F0502020204030204" pitchFamily="34" charset="0"/>
                <a:cs typeface="Calibri" panose="020F0502020204030204" pitchFamily="34" charset="0"/>
              </a:rPr>
              <a:t>% of all buyers put less than 20% down.</a:t>
            </a:r>
          </a:p>
          <a:p>
            <a:pPr marL="12700" marR="142240">
              <a:spcBef>
                <a:spcPts val="900"/>
              </a:spcBef>
            </a:pPr>
            <a:r>
              <a:rPr lang="en-US" sz="1400" dirty="0">
                <a:latin typeface="Calibri" panose="020F0502020204030204" pitchFamily="34" charset="0"/>
                <a:cs typeface="Calibri" panose="020F0502020204030204" pitchFamily="34" charset="0"/>
              </a:rPr>
              <a:t>Elizabeth Mendenhall, President of NAR, </a:t>
            </a:r>
            <a:r>
              <a:rPr sz="1400" dirty="0">
                <a:latin typeface="Calibri" panose="020F0502020204030204" pitchFamily="34" charset="0"/>
                <a:cs typeface="Calibri" panose="020F0502020204030204" pitchFamily="34" charset="0"/>
              </a:rPr>
              <a:t>recently shed</a:t>
            </a:r>
            <a:r>
              <a:rPr lang="en-US" sz="1400" dirty="0">
                <a:latin typeface="Calibri" panose="020F0502020204030204" pitchFamily="34" charset="0"/>
                <a:cs typeface="Calibri" panose="020F0502020204030204" pitchFamily="34" charset="0"/>
              </a:rPr>
              <a:t> </a:t>
            </a:r>
            <a:r>
              <a:rPr sz="1400" dirty="0">
                <a:latin typeface="Calibri" panose="020F0502020204030204" pitchFamily="34" charset="0"/>
                <a:cs typeface="Calibri" panose="020F0502020204030204" pitchFamily="34" charset="0"/>
              </a:rPr>
              <a:t>light on why buyer demand has remained strong,</a:t>
            </a:r>
          </a:p>
          <a:p>
            <a:pPr marL="469265" marR="234315">
              <a:spcBef>
                <a:spcPts val="900"/>
              </a:spcBef>
            </a:pPr>
            <a:r>
              <a:rPr lang="en-US" sz="1400" i="1" dirty="0">
                <a:latin typeface="Calibri" panose="020F0502020204030204" pitchFamily="34" charset="0"/>
                <a:cs typeface="Calibri" panose="020F0502020204030204" pitchFamily="34" charset="0"/>
              </a:rPr>
              <a:t>"</a:t>
            </a:r>
            <a:r>
              <a:rPr lang="en-US" sz="1400" i="1" dirty="0"/>
              <a:t>Despite first-time buyers struggling to achieve homeownership, Realtors® in most areas say demand is still the strongest at the entry-level segment of the market.</a:t>
            </a:r>
            <a:endParaRPr sz="1400" i="1" dirty="0">
              <a:latin typeface="Calibri" panose="020F0502020204030204" pitchFamily="34" charset="0"/>
              <a:cs typeface="Calibri" panose="020F0502020204030204" pitchFamily="34" charset="0"/>
            </a:endParaRPr>
          </a:p>
          <a:p>
            <a:pPr marL="469265" marR="313055">
              <a:spcBef>
                <a:spcPts val="900"/>
              </a:spcBef>
            </a:pPr>
            <a:r>
              <a:rPr lang="en-US" sz="1400" i="1" dirty="0"/>
              <a:t>For prospective first-timers looking to begin their home search, competition will remain swift. That is why it’s important to be fully prepared with a pre-approval from a lender, and to begin conversations with a Realtor® early about what you’re looking for and where.”</a:t>
            </a:r>
            <a:endParaRPr sz="1400" i="1" dirty="0">
              <a:latin typeface="Calibri" panose="020F0502020204030204" pitchFamily="34" charset="0"/>
              <a:cs typeface="Calibri" panose="020F0502020204030204" pitchFamily="34" charset="0"/>
            </a:endParaRPr>
          </a:p>
          <a:p>
            <a:pPr marL="12700" marR="259715">
              <a:lnSpc>
                <a:spcPct val="100000"/>
              </a:lnSpc>
              <a:spcBef>
                <a:spcPts val="900"/>
              </a:spcBef>
            </a:pPr>
            <a:r>
              <a:rPr sz="1400" dirty="0">
                <a:latin typeface="Calibri" panose="020F0502020204030204" pitchFamily="34" charset="0"/>
                <a:cs typeface="Calibri" panose="020F0502020204030204" pitchFamily="34" charset="0"/>
              </a:rPr>
              <a:t>It’s no surprise that with rents rising, more and more first-time buyers are taking advantage</a:t>
            </a:r>
            <a:r>
              <a:rPr lang="en-US" sz="1400" dirty="0">
                <a:latin typeface="Calibri" panose="020F0502020204030204" pitchFamily="34" charset="0"/>
                <a:cs typeface="Calibri" panose="020F0502020204030204" pitchFamily="34" charset="0"/>
              </a:rPr>
              <a:t> </a:t>
            </a:r>
            <a:r>
              <a:rPr sz="1400" dirty="0">
                <a:latin typeface="Calibri" panose="020F0502020204030204" pitchFamily="34" charset="0"/>
                <a:cs typeface="Calibri" panose="020F0502020204030204" pitchFamily="34" charset="0"/>
              </a:rPr>
              <a:t>of low-down-payment mortgage options to secure their monthly housing costs and finally</a:t>
            </a:r>
            <a:r>
              <a:rPr lang="en-US" sz="1400" dirty="0">
                <a:latin typeface="Calibri" panose="020F0502020204030204" pitchFamily="34" charset="0"/>
                <a:cs typeface="Calibri" panose="020F0502020204030204" pitchFamily="34" charset="0"/>
              </a:rPr>
              <a:t> </a:t>
            </a:r>
            <a:r>
              <a:rPr sz="1400" dirty="0">
                <a:latin typeface="Calibri" panose="020F0502020204030204" pitchFamily="34" charset="0"/>
                <a:cs typeface="Calibri" panose="020F0502020204030204" pitchFamily="34" charset="0"/>
              </a:rPr>
              <a:t>attain their dream homes.</a:t>
            </a:r>
          </a:p>
          <a:p>
            <a:pPr marL="12700">
              <a:lnSpc>
                <a:spcPct val="100000"/>
              </a:lnSpc>
              <a:spcBef>
                <a:spcPts val="900"/>
              </a:spcBef>
            </a:pPr>
            <a:r>
              <a:rPr sz="1400" b="1" dirty="0">
                <a:solidFill>
                  <a:srgbClr val="00AEEF"/>
                </a:solidFill>
                <a:latin typeface="Calibri" panose="020F0502020204030204" pitchFamily="34" charset="0"/>
                <a:cs typeface="Calibri" panose="020F0502020204030204" pitchFamily="34" charset="0"/>
              </a:rPr>
              <a:t>Bottom Line</a:t>
            </a:r>
          </a:p>
          <a:p>
            <a:pPr marL="12700" marR="5080">
              <a:lnSpc>
                <a:spcPct val="100000"/>
              </a:lnSpc>
              <a:spcBef>
                <a:spcPts val="900"/>
              </a:spcBef>
            </a:pPr>
            <a:r>
              <a:rPr sz="1400" dirty="0">
                <a:latin typeface="Calibri" panose="020F0502020204030204" pitchFamily="34" charset="0"/>
                <a:cs typeface="Calibri" panose="020F0502020204030204" pitchFamily="34" charset="0"/>
              </a:rPr>
              <a:t>If you are one of the many first-time buyers unsure of whether or not you would qualify for a</a:t>
            </a:r>
            <a:r>
              <a:rPr lang="en-US" sz="1400" dirty="0">
                <a:latin typeface="Calibri" panose="020F0502020204030204" pitchFamily="34" charset="0"/>
                <a:cs typeface="Calibri" panose="020F0502020204030204" pitchFamily="34" charset="0"/>
              </a:rPr>
              <a:t/>
            </a:r>
            <a:br>
              <a:rPr lang="en-US" sz="1400" dirty="0">
                <a:latin typeface="Calibri" panose="020F0502020204030204" pitchFamily="34" charset="0"/>
                <a:cs typeface="Calibri" panose="020F0502020204030204" pitchFamily="34" charset="0"/>
              </a:rPr>
            </a:br>
            <a:r>
              <a:rPr sz="1400" dirty="0">
                <a:latin typeface="Calibri" panose="020F0502020204030204" pitchFamily="34" charset="0"/>
                <a:cs typeface="Calibri" panose="020F0502020204030204" pitchFamily="34" charset="0"/>
              </a:rPr>
              <a:t>low-down-payment mortgage, let’s get together and set you on your path to homeownership!</a:t>
            </a:r>
          </a:p>
        </p:txBody>
      </p:sp>
      <p:sp>
        <p:nvSpPr>
          <p:cNvPr id="11" name="object 7">
            <a:extLst>
              <a:ext uri="{FF2B5EF4-FFF2-40B4-BE49-F238E27FC236}">
                <a16:creationId xmlns:a16="http://schemas.microsoft.com/office/drawing/2014/main" xmlns="" id="{A30753F9-C546-8D4B-8C62-1EB2DF6F938B}"/>
              </a:ext>
            </a:extLst>
          </p:cNvPr>
          <p:cNvSpPr txBox="1">
            <a:spLocks/>
          </p:cNvSpPr>
          <p:nvPr/>
        </p:nvSpPr>
        <p:spPr>
          <a:xfrm>
            <a:off x="210058" y="3722630"/>
            <a:ext cx="7352283" cy="412934"/>
          </a:xfrm>
          <a:prstGeom prst="rect">
            <a:avLst/>
          </a:prstGeom>
        </p:spPr>
        <p:txBody>
          <a:bodyPr vert="horz" wrap="square" lIns="0" tIns="12700" rIns="0" bIns="0" rtlCol="0">
            <a:spAutoFit/>
          </a:bodyPr>
          <a:lstStyle>
            <a:lvl1pPr>
              <a:defRPr sz="2500" b="1" i="0" u="heavy">
                <a:solidFill>
                  <a:schemeClr val="bg1"/>
                </a:solidFill>
                <a:latin typeface="Verdana"/>
                <a:ea typeface="+mj-ea"/>
                <a:cs typeface="Verdana"/>
              </a:defRPr>
            </a:lvl1pPr>
          </a:lstStyle>
          <a:p>
            <a:pPr marL="246379">
              <a:spcBef>
                <a:spcPts val="100"/>
              </a:spcBef>
              <a:tabLst>
                <a:tab pos="7104380" algn="l"/>
              </a:tabLst>
            </a:pPr>
            <a:r>
              <a:rPr lang="en-US" sz="2600" u="none" kern="0">
                <a:latin typeface="Calibri" panose="020F0502020204030204" pitchFamily="34" charset="0"/>
                <a:cs typeface="Calibri" panose="020F0502020204030204" pitchFamily="34" charset="0"/>
              </a:rPr>
              <a:t>61% Of First-Time Buyers Put Down Less Than 6%	</a:t>
            </a:r>
            <a:endParaRPr lang="en-US" sz="2600" u="none" kern="0" dirty="0">
              <a:latin typeface="Calibri" panose="020F0502020204030204" pitchFamily="34" charset="0"/>
              <a:cs typeface="Calibri" panose="020F050202020403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57200" y="9740900"/>
            <a:ext cx="6858000" cy="25400"/>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3" name="object 3"/>
          <p:cNvSpPr/>
          <p:nvPr/>
        </p:nvSpPr>
        <p:spPr>
          <a:xfrm>
            <a:off x="0" y="0"/>
            <a:ext cx="7772400" cy="3438156"/>
          </a:xfrm>
          <a:prstGeom prst="rect">
            <a:avLst/>
          </a:prstGeom>
          <a:blipFill>
            <a:blip r:embed="rId3"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4" name="object 4"/>
          <p:cNvSpPr/>
          <p:nvPr/>
        </p:nvSpPr>
        <p:spPr>
          <a:xfrm>
            <a:off x="3374135" y="1280172"/>
            <a:ext cx="4398645" cy="1805939"/>
          </a:xfrm>
          <a:custGeom>
            <a:avLst/>
            <a:gdLst/>
            <a:ahLst/>
            <a:cxnLst/>
            <a:rect l="l" t="t" r="r" b="b"/>
            <a:pathLst>
              <a:path w="4398645" h="1805939">
                <a:moveTo>
                  <a:pt x="0" y="1805927"/>
                </a:moveTo>
                <a:lnTo>
                  <a:pt x="4398264" y="1805927"/>
                </a:lnTo>
                <a:lnTo>
                  <a:pt x="4398264" y="0"/>
                </a:lnTo>
                <a:lnTo>
                  <a:pt x="0" y="0"/>
                </a:lnTo>
                <a:lnTo>
                  <a:pt x="0" y="1805927"/>
                </a:lnTo>
                <a:close/>
              </a:path>
            </a:pathLst>
          </a:custGeom>
          <a:solidFill>
            <a:srgbClr val="00AEEF">
              <a:alpha val="69999"/>
            </a:srgbClr>
          </a:solidFill>
        </p:spPr>
        <p:txBody>
          <a:bodyPr wrap="square" lIns="0" tIns="0" rIns="0" bIns="0" rtlCol="0"/>
          <a:lstStyle/>
          <a:p>
            <a:endParaRPr/>
          </a:p>
        </p:txBody>
      </p:sp>
      <p:sp>
        <p:nvSpPr>
          <p:cNvPr id="5" name="object 5"/>
          <p:cNvSpPr txBox="1">
            <a:spLocks noGrp="1"/>
          </p:cNvSpPr>
          <p:nvPr>
            <p:ph type="title"/>
          </p:nvPr>
        </p:nvSpPr>
        <p:spPr>
          <a:xfrm>
            <a:off x="4377664" y="1249171"/>
            <a:ext cx="2395220" cy="756920"/>
          </a:xfrm>
          <a:prstGeom prst="rect">
            <a:avLst/>
          </a:prstGeom>
        </p:spPr>
        <p:txBody>
          <a:bodyPr vert="horz" wrap="square" lIns="0" tIns="12700" rIns="0" bIns="0" rtlCol="0">
            <a:spAutoFit/>
          </a:bodyPr>
          <a:lstStyle/>
          <a:p>
            <a:pPr marL="12700">
              <a:lnSpc>
                <a:spcPct val="100000"/>
              </a:lnSpc>
              <a:spcBef>
                <a:spcPts val="100"/>
              </a:spcBef>
            </a:pPr>
            <a:r>
              <a:rPr sz="4800" b="0" i="1" u="none" spc="80" dirty="0">
                <a:latin typeface="Times New Roman"/>
                <a:cs typeface="Times New Roman"/>
              </a:rPr>
              <a:t>5</a:t>
            </a:r>
            <a:r>
              <a:rPr sz="4800" b="0" i="1" u="none" spc="-240" dirty="0">
                <a:latin typeface="Times New Roman"/>
                <a:cs typeface="Times New Roman"/>
              </a:rPr>
              <a:t> </a:t>
            </a:r>
            <a:r>
              <a:rPr sz="4800" b="0" i="1" u="none" spc="-125" dirty="0">
                <a:latin typeface="Times New Roman"/>
                <a:cs typeface="Times New Roman"/>
              </a:rPr>
              <a:t>Reasons</a:t>
            </a:r>
            <a:endParaRPr sz="4800" dirty="0">
              <a:latin typeface="Times New Roman"/>
              <a:cs typeface="Times New Roman"/>
            </a:endParaRPr>
          </a:p>
        </p:txBody>
      </p:sp>
      <p:sp>
        <p:nvSpPr>
          <p:cNvPr id="6" name="object 6"/>
          <p:cNvSpPr txBox="1"/>
          <p:nvPr/>
        </p:nvSpPr>
        <p:spPr>
          <a:xfrm>
            <a:off x="3593833" y="1945131"/>
            <a:ext cx="3963035" cy="1061720"/>
          </a:xfrm>
          <a:prstGeom prst="rect">
            <a:avLst/>
          </a:prstGeom>
        </p:spPr>
        <p:txBody>
          <a:bodyPr vert="horz" wrap="square" lIns="0" tIns="12700" rIns="0" bIns="0" rtlCol="0">
            <a:spAutoFit/>
          </a:bodyPr>
          <a:lstStyle/>
          <a:p>
            <a:pPr algn="ctr">
              <a:lnSpc>
                <a:spcPct val="100000"/>
              </a:lnSpc>
              <a:spcBef>
                <a:spcPts val="100"/>
              </a:spcBef>
            </a:pPr>
            <a:r>
              <a:rPr sz="3400" i="1" spc="-150" dirty="0">
                <a:solidFill>
                  <a:srgbClr val="FFFFFF"/>
                </a:solidFill>
                <a:latin typeface="Times New Roman"/>
                <a:cs typeface="Times New Roman"/>
              </a:rPr>
              <a:t>To </a:t>
            </a:r>
            <a:r>
              <a:rPr sz="3400" i="1" spc="-140" dirty="0">
                <a:solidFill>
                  <a:srgbClr val="FFFFFF"/>
                </a:solidFill>
                <a:latin typeface="Times New Roman"/>
                <a:cs typeface="Times New Roman"/>
              </a:rPr>
              <a:t>Hire</a:t>
            </a:r>
            <a:r>
              <a:rPr sz="3400" i="1" spc="-95" dirty="0">
                <a:solidFill>
                  <a:srgbClr val="FFFFFF"/>
                </a:solidFill>
                <a:latin typeface="Times New Roman"/>
                <a:cs typeface="Times New Roman"/>
              </a:rPr>
              <a:t> </a:t>
            </a:r>
            <a:r>
              <a:rPr sz="3400" i="1" spc="190" dirty="0">
                <a:solidFill>
                  <a:srgbClr val="FFFFFF"/>
                </a:solidFill>
                <a:latin typeface="Times New Roman"/>
                <a:cs typeface="Times New Roman"/>
              </a:rPr>
              <a:t>A</a:t>
            </a:r>
            <a:endParaRPr sz="3400">
              <a:latin typeface="Times New Roman"/>
              <a:cs typeface="Times New Roman"/>
            </a:endParaRPr>
          </a:p>
          <a:p>
            <a:pPr algn="ctr">
              <a:lnSpc>
                <a:spcPct val="100000"/>
              </a:lnSpc>
            </a:pPr>
            <a:r>
              <a:rPr sz="3400" i="1" spc="-100" dirty="0">
                <a:solidFill>
                  <a:srgbClr val="FFFFFF"/>
                </a:solidFill>
                <a:latin typeface="Times New Roman"/>
                <a:cs typeface="Times New Roman"/>
              </a:rPr>
              <a:t>Real </a:t>
            </a:r>
            <a:r>
              <a:rPr sz="3400" i="1" spc="-135" dirty="0">
                <a:solidFill>
                  <a:srgbClr val="FFFFFF"/>
                </a:solidFill>
                <a:latin typeface="Times New Roman"/>
                <a:cs typeface="Times New Roman"/>
              </a:rPr>
              <a:t>Estate</a:t>
            </a:r>
            <a:r>
              <a:rPr sz="3400" i="1" spc="-330" dirty="0">
                <a:solidFill>
                  <a:srgbClr val="FFFFFF"/>
                </a:solidFill>
                <a:latin typeface="Times New Roman"/>
                <a:cs typeface="Times New Roman"/>
              </a:rPr>
              <a:t> </a:t>
            </a:r>
            <a:r>
              <a:rPr sz="3400" i="1" spc="-90" dirty="0">
                <a:solidFill>
                  <a:srgbClr val="FFFFFF"/>
                </a:solidFill>
                <a:latin typeface="Times New Roman"/>
                <a:cs typeface="Times New Roman"/>
              </a:rPr>
              <a:t>Professional</a:t>
            </a:r>
            <a:endParaRPr sz="3400">
              <a:latin typeface="Times New Roman"/>
              <a:cs typeface="Times New Roman"/>
            </a:endParaRPr>
          </a:p>
        </p:txBody>
      </p:sp>
      <p:sp>
        <p:nvSpPr>
          <p:cNvPr id="7" name="object 7"/>
          <p:cNvSpPr/>
          <p:nvPr/>
        </p:nvSpPr>
        <p:spPr>
          <a:xfrm>
            <a:off x="436637" y="5050715"/>
            <a:ext cx="599440" cy="281305"/>
          </a:xfrm>
          <a:custGeom>
            <a:avLst/>
            <a:gdLst/>
            <a:ahLst/>
            <a:cxnLst/>
            <a:rect l="l" t="t" r="r" b="b"/>
            <a:pathLst>
              <a:path w="599440" h="281304">
                <a:moveTo>
                  <a:pt x="353809" y="41870"/>
                </a:moveTo>
                <a:lnTo>
                  <a:pt x="298861" y="41870"/>
                </a:lnTo>
                <a:lnTo>
                  <a:pt x="572939" y="279677"/>
                </a:lnTo>
                <a:lnTo>
                  <a:pt x="577130" y="281125"/>
                </a:lnTo>
                <a:lnTo>
                  <a:pt x="586363" y="281125"/>
                </a:lnTo>
                <a:lnTo>
                  <a:pt x="591367" y="279030"/>
                </a:lnTo>
                <a:lnTo>
                  <a:pt x="594923" y="274928"/>
                </a:lnTo>
                <a:lnTo>
                  <a:pt x="598447" y="268703"/>
                </a:lnTo>
                <a:lnTo>
                  <a:pt x="599284" y="261851"/>
                </a:lnTo>
                <a:lnTo>
                  <a:pt x="597489" y="255188"/>
                </a:lnTo>
                <a:lnTo>
                  <a:pt x="593120" y="249528"/>
                </a:lnTo>
                <a:lnTo>
                  <a:pt x="353809" y="41870"/>
                </a:lnTo>
                <a:close/>
              </a:path>
              <a:path w="599440" h="281304">
                <a:moveTo>
                  <a:pt x="163123" y="42746"/>
                </a:moveTo>
                <a:lnTo>
                  <a:pt x="97489" y="42746"/>
                </a:lnTo>
                <a:lnTo>
                  <a:pt x="90480" y="44162"/>
                </a:lnTo>
                <a:lnTo>
                  <a:pt x="84756" y="48021"/>
                </a:lnTo>
                <a:lnTo>
                  <a:pt x="80896" y="53746"/>
                </a:lnTo>
                <a:lnTo>
                  <a:pt x="79481" y="60755"/>
                </a:lnTo>
                <a:lnTo>
                  <a:pt x="79481" y="185443"/>
                </a:lnTo>
                <a:lnTo>
                  <a:pt x="6113" y="249439"/>
                </a:lnTo>
                <a:lnTo>
                  <a:pt x="1771" y="255113"/>
                </a:lnTo>
                <a:lnTo>
                  <a:pt x="0" y="261781"/>
                </a:lnTo>
                <a:lnTo>
                  <a:pt x="850" y="268629"/>
                </a:lnTo>
                <a:lnTo>
                  <a:pt x="4373" y="274839"/>
                </a:lnTo>
                <a:lnTo>
                  <a:pt x="10046" y="279190"/>
                </a:lnTo>
                <a:lnTo>
                  <a:pt x="16711" y="280966"/>
                </a:lnTo>
                <a:lnTo>
                  <a:pt x="23558" y="280114"/>
                </a:lnTo>
                <a:lnTo>
                  <a:pt x="29773" y="276579"/>
                </a:lnTo>
                <a:lnTo>
                  <a:pt x="115562" y="201750"/>
                </a:lnTo>
                <a:lnTo>
                  <a:pt x="115485" y="78751"/>
                </a:lnTo>
                <a:lnTo>
                  <a:pt x="181132" y="78751"/>
                </a:lnTo>
                <a:lnTo>
                  <a:pt x="181132" y="60755"/>
                </a:lnTo>
                <a:lnTo>
                  <a:pt x="179716" y="53746"/>
                </a:lnTo>
                <a:lnTo>
                  <a:pt x="175856" y="48021"/>
                </a:lnTo>
                <a:lnTo>
                  <a:pt x="170132" y="44162"/>
                </a:lnTo>
                <a:lnTo>
                  <a:pt x="163123" y="42746"/>
                </a:lnTo>
                <a:close/>
              </a:path>
              <a:path w="599440" h="281304">
                <a:moveTo>
                  <a:pt x="181132" y="78751"/>
                </a:moveTo>
                <a:lnTo>
                  <a:pt x="145127" y="78751"/>
                </a:lnTo>
                <a:lnTo>
                  <a:pt x="145076" y="176007"/>
                </a:lnTo>
                <a:lnTo>
                  <a:pt x="235903" y="96785"/>
                </a:lnTo>
                <a:lnTo>
                  <a:pt x="181132" y="96785"/>
                </a:lnTo>
                <a:lnTo>
                  <a:pt x="181132" y="78751"/>
                </a:lnTo>
                <a:close/>
              </a:path>
              <a:path w="599440" h="281304">
                <a:moveTo>
                  <a:pt x="298807" y="0"/>
                </a:moveTo>
                <a:lnTo>
                  <a:pt x="292592" y="1113"/>
                </a:lnTo>
                <a:lnTo>
                  <a:pt x="286999" y="4443"/>
                </a:lnTo>
                <a:lnTo>
                  <a:pt x="181132" y="96785"/>
                </a:lnTo>
                <a:lnTo>
                  <a:pt x="235903" y="96785"/>
                </a:lnTo>
                <a:lnTo>
                  <a:pt x="298861" y="41870"/>
                </a:lnTo>
                <a:lnTo>
                  <a:pt x="353809" y="41870"/>
                </a:lnTo>
                <a:lnTo>
                  <a:pt x="310634" y="4405"/>
                </a:lnTo>
                <a:lnTo>
                  <a:pt x="305026" y="1098"/>
                </a:lnTo>
                <a:lnTo>
                  <a:pt x="298807" y="0"/>
                </a:lnTo>
                <a:close/>
              </a:path>
            </a:pathLst>
          </a:custGeom>
          <a:solidFill>
            <a:srgbClr val="00AEEF"/>
          </a:solidFill>
        </p:spPr>
        <p:txBody>
          <a:bodyPr wrap="square" lIns="0" tIns="0" rIns="0" bIns="0" rtlCol="0"/>
          <a:lstStyle/>
          <a:p>
            <a:endParaRPr/>
          </a:p>
        </p:txBody>
      </p:sp>
      <p:sp>
        <p:nvSpPr>
          <p:cNvPr id="8" name="object 8"/>
          <p:cNvSpPr/>
          <p:nvPr/>
        </p:nvSpPr>
        <p:spPr>
          <a:xfrm>
            <a:off x="369216" y="5437924"/>
            <a:ext cx="491490" cy="154305"/>
          </a:xfrm>
          <a:custGeom>
            <a:avLst/>
            <a:gdLst/>
            <a:ahLst/>
            <a:cxnLst/>
            <a:rect l="l" t="t" r="r" b="b"/>
            <a:pathLst>
              <a:path w="491490" h="154304">
                <a:moveTo>
                  <a:pt x="199347" y="0"/>
                </a:moveTo>
                <a:lnTo>
                  <a:pt x="157235" y="4661"/>
                </a:lnTo>
                <a:lnTo>
                  <a:pt x="111531" y="24777"/>
                </a:lnTo>
                <a:lnTo>
                  <a:pt x="0" y="127495"/>
                </a:lnTo>
                <a:lnTo>
                  <a:pt x="24269" y="153987"/>
                </a:lnTo>
                <a:lnTo>
                  <a:pt x="132753" y="53911"/>
                </a:lnTo>
                <a:lnTo>
                  <a:pt x="167537" y="39290"/>
                </a:lnTo>
                <a:lnTo>
                  <a:pt x="199966" y="36107"/>
                </a:lnTo>
                <a:lnTo>
                  <a:pt x="472576" y="36107"/>
                </a:lnTo>
                <a:lnTo>
                  <a:pt x="470904" y="33862"/>
                </a:lnTo>
                <a:lnTo>
                  <a:pt x="448832" y="20369"/>
                </a:lnTo>
                <a:lnTo>
                  <a:pt x="421830" y="15417"/>
                </a:lnTo>
                <a:lnTo>
                  <a:pt x="327113" y="15417"/>
                </a:lnTo>
                <a:lnTo>
                  <a:pt x="310541" y="14707"/>
                </a:lnTo>
                <a:lnTo>
                  <a:pt x="288064" y="13098"/>
                </a:lnTo>
                <a:lnTo>
                  <a:pt x="264391" y="10372"/>
                </a:lnTo>
                <a:lnTo>
                  <a:pt x="244233" y="6311"/>
                </a:lnTo>
                <a:lnTo>
                  <a:pt x="230726" y="3110"/>
                </a:lnTo>
                <a:lnTo>
                  <a:pt x="199347" y="0"/>
                </a:lnTo>
                <a:close/>
              </a:path>
              <a:path w="491490" h="154304">
                <a:moveTo>
                  <a:pt x="472576" y="36107"/>
                </a:moveTo>
                <a:lnTo>
                  <a:pt x="199966" y="36107"/>
                </a:lnTo>
                <a:lnTo>
                  <a:pt x="224077" y="38547"/>
                </a:lnTo>
                <a:lnTo>
                  <a:pt x="233908" y="40792"/>
                </a:lnTo>
                <a:lnTo>
                  <a:pt x="261630" y="46350"/>
                </a:lnTo>
                <a:lnTo>
                  <a:pt x="291264" y="49555"/>
                </a:lnTo>
                <a:lnTo>
                  <a:pt x="315293" y="51036"/>
                </a:lnTo>
                <a:lnTo>
                  <a:pt x="326199" y="51422"/>
                </a:lnTo>
                <a:lnTo>
                  <a:pt x="421830" y="51422"/>
                </a:lnTo>
                <a:lnTo>
                  <a:pt x="434700" y="53574"/>
                </a:lnTo>
                <a:lnTo>
                  <a:pt x="445346" y="59404"/>
                </a:lnTo>
                <a:lnTo>
                  <a:pt x="452593" y="67967"/>
                </a:lnTo>
                <a:lnTo>
                  <a:pt x="455269" y="78320"/>
                </a:lnTo>
                <a:lnTo>
                  <a:pt x="452593" y="88674"/>
                </a:lnTo>
                <a:lnTo>
                  <a:pt x="445346" y="97237"/>
                </a:lnTo>
                <a:lnTo>
                  <a:pt x="434700" y="103066"/>
                </a:lnTo>
                <a:lnTo>
                  <a:pt x="421830" y="105219"/>
                </a:lnTo>
                <a:lnTo>
                  <a:pt x="290461" y="105219"/>
                </a:lnTo>
                <a:lnTo>
                  <a:pt x="290461" y="141224"/>
                </a:lnTo>
                <a:lnTo>
                  <a:pt x="421830" y="141224"/>
                </a:lnTo>
                <a:lnTo>
                  <a:pt x="448832" y="136272"/>
                </a:lnTo>
                <a:lnTo>
                  <a:pt x="470904" y="122778"/>
                </a:lnTo>
                <a:lnTo>
                  <a:pt x="485797" y="102781"/>
                </a:lnTo>
                <a:lnTo>
                  <a:pt x="491261" y="78320"/>
                </a:lnTo>
                <a:lnTo>
                  <a:pt x="485797" y="53860"/>
                </a:lnTo>
                <a:lnTo>
                  <a:pt x="472576" y="36107"/>
                </a:lnTo>
                <a:close/>
              </a:path>
            </a:pathLst>
          </a:custGeom>
          <a:solidFill>
            <a:srgbClr val="6D6E71"/>
          </a:solidFill>
        </p:spPr>
        <p:txBody>
          <a:bodyPr wrap="square" lIns="0" tIns="0" rIns="0" bIns="0" rtlCol="0"/>
          <a:lstStyle/>
          <a:p>
            <a:endParaRPr/>
          </a:p>
        </p:txBody>
      </p:sp>
      <p:sp>
        <p:nvSpPr>
          <p:cNvPr id="9" name="object 9"/>
          <p:cNvSpPr/>
          <p:nvPr/>
        </p:nvSpPr>
        <p:spPr>
          <a:xfrm>
            <a:off x="516914" y="5137867"/>
            <a:ext cx="438784" cy="282575"/>
          </a:xfrm>
          <a:custGeom>
            <a:avLst/>
            <a:gdLst/>
            <a:ahLst/>
            <a:cxnLst/>
            <a:rect l="l" t="t" r="r" b="b"/>
            <a:pathLst>
              <a:path w="438784" h="282575">
                <a:moveTo>
                  <a:pt x="273055" y="42132"/>
                </a:moveTo>
                <a:lnTo>
                  <a:pt x="218909" y="42132"/>
                </a:lnTo>
                <a:lnTo>
                  <a:pt x="402704" y="205720"/>
                </a:lnTo>
                <a:lnTo>
                  <a:pt x="402704" y="282238"/>
                </a:lnTo>
                <a:lnTo>
                  <a:pt x="438708" y="263518"/>
                </a:lnTo>
                <a:lnTo>
                  <a:pt x="438708" y="192500"/>
                </a:lnTo>
                <a:lnTo>
                  <a:pt x="436499" y="187610"/>
                </a:lnTo>
                <a:lnTo>
                  <a:pt x="273055" y="42132"/>
                </a:lnTo>
                <a:close/>
              </a:path>
              <a:path w="438784" h="282575">
                <a:moveTo>
                  <a:pt x="218852" y="0"/>
                </a:moveTo>
                <a:lnTo>
                  <a:pt x="2184" y="187890"/>
                </a:lnTo>
                <a:lnTo>
                  <a:pt x="0" y="275456"/>
                </a:lnTo>
                <a:lnTo>
                  <a:pt x="8781" y="273388"/>
                </a:lnTo>
                <a:lnTo>
                  <a:pt x="17711" y="271713"/>
                </a:lnTo>
                <a:lnTo>
                  <a:pt x="26787" y="270452"/>
                </a:lnTo>
                <a:lnTo>
                  <a:pt x="36004" y="269627"/>
                </a:lnTo>
                <a:lnTo>
                  <a:pt x="36004" y="205924"/>
                </a:lnTo>
                <a:lnTo>
                  <a:pt x="218909" y="42132"/>
                </a:lnTo>
                <a:lnTo>
                  <a:pt x="273055" y="42132"/>
                </a:lnTo>
                <a:lnTo>
                  <a:pt x="230835" y="4552"/>
                </a:lnTo>
                <a:lnTo>
                  <a:pt x="225172" y="1133"/>
                </a:lnTo>
                <a:lnTo>
                  <a:pt x="218852" y="0"/>
                </a:lnTo>
                <a:close/>
              </a:path>
            </a:pathLst>
          </a:custGeom>
          <a:solidFill>
            <a:srgbClr val="00AEEF"/>
          </a:solidFill>
        </p:spPr>
        <p:txBody>
          <a:bodyPr wrap="square" lIns="0" tIns="0" rIns="0" bIns="0" rtlCol="0"/>
          <a:lstStyle/>
          <a:p>
            <a:endParaRPr/>
          </a:p>
        </p:txBody>
      </p:sp>
      <p:sp>
        <p:nvSpPr>
          <p:cNvPr id="10" name="object 10"/>
          <p:cNvSpPr/>
          <p:nvPr/>
        </p:nvSpPr>
        <p:spPr>
          <a:xfrm>
            <a:off x="453556" y="5404133"/>
            <a:ext cx="643255" cy="313690"/>
          </a:xfrm>
          <a:custGeom>
            <a:avLst/>
            <a:gdLst/>
            <a:ahLst/>
            <a:cxnLst/>
            <a:rect l="l" t="t" r="r" b="b"/>
            <a:pathLst>
              <a:path w="643255" h="313689">
                <a:moveTo>
                  <a:pt x="637557" y="35825"/>
                </a:moveTo>
                <a:lnTo>
                  <a:pt x="587687" y="35825"/>
                </a:lnTo>
                <a:lnTo>
                  <a:pt x="597371" y="39519"/>
                </a:lnTo>
                <a:lnTo>
                  <a:pt x="604139" y="46884"/>
                </a:lnTo>
                <a:lnTo>
                  <a:pt x="606779" y="57218"/>
                </a:lnTo>
                <a:lnTo>
                  <a:pt x="604734" y="68036"/>
                </a:lnTo>
                <a:lnTo>
                  <a:pt x="598543" y="77977"/>
                </a:lnTo>
                <a:lnTo>
                  <a:pt x="588746" y="85682"/>
                </a:lnTo>
                <a:lnTo>
                  <a:pt x="327355" y="225674"/>
                </a:lnTo>
                <a:lnTo>
                  <a:pt x="304279" y="226589"/>
                </a:lnTo>
                <a:lnTo>
                  <a:pt x="79375" y="232672"/>
                </a:lnTo>
                <a:lnTo>
                  <a:pt x="77241" y="233269"/>
                </a:lnTo>
                <a:lnTo>
                  <a:pt x="69197" y="236203"/>
                </a:lnTo>
                <a:lnTo>
                  <a:pt x="52146" y="245026"/>
                </a:lnTo>
                <a:lnTo>
                  <a:pt x="28331" y="262112"/>
                </a:lnTo>
                <a:lnTo>
                  <a:pt x="0" y="289835"/>
                </a:lnTo>
                <a:lnTo>
                  <a:pt x="27000" y="313647"/>
                </a:lnTo>
                <a:lnTo>
                  <a:pt x="47087" y="293499"/>
                </a:lnTo>
                <a:lnTo>
                  <a:pt x="64349" y="280056"/>
                </a:lnTo>
                <a:lnTo>
                  <a:pt x="77522" y="272128"/>
                </a:lnTo>
                <a:lnTo>
                  <a:pt x="85343" y="268524"/>
                </a:lnTo>
                <a:lnTo>
                  <a:pt x="326542" y="261882"/>
                </a:lnTo>
                <a:lnTo>
                  <a:pt x="337997" y="260777"/>
                </a:lnTo>
                <a:lnTo>
                  <a:pt x="605777" y="117407"/>
                </a:lnTo>
                <a:lnTo>
                  <a:pt x="639327" y="78465"/>
                </a:lnTo>
                <a:lnTo>
                  <a:pt x="642710" y="53956"/>
                </a:lnTo>
                <a:lnTo>
                  <a:pt x="637557" y="35825"/>
                </a:lnTo>
                <a:close/>
              </a:path>
              <a:path w="643255" h="313689">
                <a:moveTo>
                  <a:pt x="573100" y="0"/>
                </a:moveTo>
                <a:lnTo>
                  <a:pt x="547484" y="8428"/>
                </a:lnTo>
                <a:lnTo>
                  <a:pt x="427266" y="70925"/>
                </a:lnTo>
                <a:lnTo>
                  <a:pt x="431009" y="79295"/>
                </a:lnTo>
                <a:lnTo>
                  <a:pt x="433905" y="88035"/>
                </a:lnTo>
                <a:lnTo>
                  <a:pt x="435910" y="97103"/>
                </a:lnTo>
                <a:lnTo>
                  <a:pt x="436981" y="106459"/>
                </a:lnTo>
                <a:lnTo>
                  <a:pt x="564311" y="40254"/>
                </a:lnTo>
                <a:lnTo>
                  <a:pt x="576273" y="36004"/>
                </a:lnTo>
                <a:lnTo>
                  <a:pt x="587687" y="35825"/>
                </a:lnTo>
                <a:lnTo>
                  <a:pt x="637557" y="35825"/>
                </a:lnTo>
                <a:lnTo>
                  <a:pt x="635863" y="29866"/>
                </a:lnTo>
                <a:lnTo>
                  <a:pt x="619941" y="11341"/>
                </a:lnTo>
                <a:lnTo>
                  <a:pt x="598136" y="1178"/>
                </a:lnTo>
                <a:lnTo>
                  <a:pt x="573100" y="0"/>
                </a:lnTo>
                <a:close/>
              </a:path>
            </a:pathLst>
          </a:custGeom>
          <a:solidFill>
            <a:srgbClr val="6D6E71"/>
          </a:solidFill>
        </p:spPr>
        <p:txBody>
          <a:bodyPr wrap="square" lIns="0" tIns="0" rIns="0" bIns="0" rtlCol="0"/>
          <a:lstStyle/>
          <a:p>
            <a:endParaRPr/>
          </a:p>
        </p:txBody>
      </p:sp>
      <p:sp>
        <p:nvSpPr>
          <p:cNvPr id="11" name="object 11"/>
          <p:cNvSpPr/>
          <p:nvPr/>
        </p:nvSpPr>
        <p:spPr>
          <a:xfrm>
            <a:off x="430792" y="7712285"/>
            <a:ext cx="451484" cy="458470"/>
          </a:xfrm>
          <a:custGeom>
            <a:avLst/>
            <a:gdLst/>
            <a:ahLst/>
            <a:cxnLst/>
            <a:rect l="l" t="t" r="r" b="b"/>
            <a:pathLst>
              <a:path w="451484" h="458470">
                <a:moveTo>
                  <a:pt x="225042" y="0"/>
                </a:moveTo>
                <a:lnTo>
                  <a:pt x="218723" y="1151"/>
                </a:lnTo>
                <a:lnTo>
                  <a:pt x="213067" y="4589"/>
                </a:lnTo>
                <a:lnTo>
                  <a:pt x="2184" y="193451"/>
                </a:lnTo>
                <a:lnTo>
                  <a:pt x="0" y="198327"/>
                </a:lnTo>
                <a:lnTo>
                  <a:pt x="0" y="440186"/>
                </a:lnTo>
                <a:lnTo>
                  <a:pt x="1415" y="447195"/>
                </a:lnTo>
                <a:lnTo>
                  <a:pt x="5275" y="452920"/>
                </a:lnTo>
                <a:lnTo>
                  <a:pt x="10999" y="456779"/>
                </a:lnTo>
                <a:lnTo>
                  <a:pt x="18008" y="458195"/>
                </a:lnTo>
                <a:lnTo>
                  <a:pt x="189407" y="458195"/>
                </a:lnTo>
                <a:lnTo>
                  <a:pt x="189431" y="422190"/>
                </a:lnTo>
                <a:lnTo>
                  <a:pt x="36004" y="422190"/>
                </a:lnTo>
                <a:lnTo>
                  <a:pt x="36004" y="211497"/>
                </a:lnTo>
                <a:lnTo>
                  <a:pt x="225120" y="42143"/>
                </a:lnTo>
                <a:lnTo>
                  <a:pt x="280252" y="42143"/>
                </a:lnTo>
                <a:lnTo>
                  <a:pt x="237045" y="4564"/>
                </a:lnTo>
                <a:lnTo>
                  <a:pt x="231368" y="1137"/>
                </a:lnTo>
                <a:lnTo>
                  <a:pt x="225042" y="0"/>
                </a:lnTo>
                <a:close/>
              </a:path>
              <a:path w="451484" h="458470">
                <a:moveTo>
                  <a:pt x="297726" y="323511"/>
                </a:moveTo>
                <a:lnTo>
                  <a:pt x="261721" y="323511"/>
                </a:lnTo>
                <a:lnTo>
                  <a:pt x="261785" y="458195"/>
                </a:lnTo>
                <a:lnTo>
                  <a:pt x="433158" y="458195"/>
                </a:lnTo>
                <a:lnTo>
                  <a:pt x="440167" y="456779"/>
                </a:lnTo>
                <a:lnTo>
                  <a:pt x="445892" y="452920"/>
                </a:lnTo>
                <a:lnTo>
                  <a:pt x="449752" y="447195"/>
                </a:lnTo>
                <a:lnTo>
                  <a:pt x="451167" y="440186"/>
                </a:lnTo>
                <a:lnTo>
                  <a:pt x="451167" y="422190"/>
                </a:lnTo>
                <a:lnTo>
                  <a:pt x="297726" y="422190"/>
                </a:lnTo>
                <a:lnTo>
                  <a:pt x="297726" y="323511"/>
                </a:lnTo>
                <a:close/>
              </a:path>
              <a:path w="451484" h="458470">
                <a:moveTo>
                  <a:pt x="279730" y="287507"/>
                </a:moveTo>
                <a:lnTo>
                  <a:pt x="171488" y="287507"/>
                </a:lnTo>
                <a:lnTo>
                  <a:pt x="164481" y="288922"/>
                </a:lnTo>
                <a:lnTo>
                  <a:pt x="158761" y="292781"/>
                </a:lnTo>
                <a:lnTo>
                  <a:pt x="154905" y="298501"/>
                </a:lnTo>
                <a:lnTo>
                  <a:pt x="153492" y="305503"/>
                </a:lnTo>
                <a:lnTo>
                  <a:pt x="153492" y="422190"/>
                </a:lnTo>
                <a:lnTo>
                  <a:pt x="189431" y="422190"/>
                </a:lnTo>
                <a:lnTo>
                  <a:pt x="189496" y="323511"/>
                </a:lnTo>
                <a:lnTo>
                  <a:pt x="297726" y="323511"/>
                </a:lnTo>
                <a:lnTo>
                  <a:pt x="297726" y="305503"/>
                </a:lnTo>
                <a:lnTo>
                  <a:pt x="296310" y="298501"/>
                </a:lnTo>
                <a:lnTo>
                  <a:pt x="292452" y="292781"/>
                </a:lnTo>
                <a:lnTo>
                  <a:pt x="286731" y="288922"/>
                </a:lnTo>
                <a:lnTo>
                  <a:pt x="279730" y="287507"/>
                </a:lnTo>
                <a:close/>
              </a:path>
              <a:path w="451484" h="458470">
                <a:moveTo>
                  <a:pt x="415163" y="348835"/>
                </a:moveTo>
                <a:lnTo>
                  <a:pt x="415163" y="422190"/>
                </a:lnTo>
                <a:lnTo>
                  <a:pt x="451167" y="422190"/>
                </a:lnTo>
                <a:lnTo>
                  <a:pt x="451167" y="360252"/>
                </a:lnTo>
                <a:lnTo>
                  <a:pt x="441927" y="357956"/>
                </a:lnTo>
                <a:lnTo>
                  <a:pt x="432831" y="355301"/>
                </a:lnTo>
                <a:lnTo>
                  <a:pt x="423903" y="352268"/>
                </a:lnTo>
                <a:lnTo>
                  <a:pt x="415163" y="348835"/>
                </a:lnTo>
                <a:close/>
              </a:path>
              <a:path w="451484" h="458470">
                <a:moveTo>
                  <a:pt x="280252" y="42143"/>
                </a:moveTo>
                <a:lnTo>
                  <a:pt x="225120" y="42143"/>
                </a:lnTo>
                <a:lnTo>
                  <a:pt x="287058" y="95940"/>
                </a:lnTo>
                <a:lnTo>
                  <a:pt x="289555" y="86399"/>
                </a:lnTo>
                <a:lnTo>
                  <a:pt x="292446" y="77025"/>
                </a:lnTo>
                <a:lnTo>
                  <a:pt x="295741" y="67835"/>
                </a:lnTo>
                <a:lnTo>
                  <a:pt x="299453" y="58843"/>
                </a:lnTo>
                <a:lnTo>
                  <a:pt x="280252" y="42143"/>
                </a:lnTo>
                <a:close/>
              </a:path>
            </a:pathLst>
          </a:custGeom>
          <a:solidFill>
            <a:srgbClr val="00AEEF"/>
          </a:solidFill>
        </p:spPr>
        <p:txBody>
          <a:bodyPr wrap="square" lIns="0" tIns="0" rIns="0" bIns="0" rtlCol="0"/>
          <a:lstStyle/>
          <a:p>
            <a:endParaRPr/>
          </a:p>
        </p:txBody>
      </p:sp>
      <p:sp>
        <p:nvSpPr>
          <p:cNvPr id="12" name="object 12"/>
          <p:cNvSpPr/>
          <p:nvPr/>
        </p:nvSpPr>
        <p:spPr>
          <a:xfrm>
            <a:off x="348023" y="7622425"/>
            <a:ext cx="419734" cy="288925"/>
          </a:xfrm>
          <a:custGeom>
            <a:avLst/>
            <a:gdLst/>
            <a:ahLst/>
            <a:cxnLst/>
            <a:rect l="l" t="t" r="r" b="b"/>
            <a:pathLst>
              <a:path w="419734" h="288925">
                <a:moveTo>
                  <a:pt x="167608" y="44068"/>
                </a:moveTo>
                <a:lnTo>
                  <a:pt x="99980" y="44068"/>
                </a:lnTo>
                <a:lnTo>
                  <a:pt x="92971" y="45484"/>
                </a:lnTo>
                <a:lnTo>
                  <a:pt x="87247" y="49342"/>
                </a:lnTo>
                <a:lnTo>
                  <a:pt x="83387" y="55063"/>
                </a:lnTo>
                <a:lnTo>
                  <a:pt x="81972" y="62064"/>
                </a:lnTo>
                <a:lnTo>
                  <a:pt x="81972" y="190868"/>
                </a:lnTo>
                <a:lnTo>
                  <a:pt x="6127" y="257022"/>
                </a:lnTo>
                <a:lnTo>
                  <a:pt x="1776" y="262696"/>
                </a:lnTo>
                <a:lnTo>
                  <a:pt x="0" y="269365"/>
                </a:lnTo>
                <a:lnTo>
                  <a:pt x="852" y="276212"/>
                </a:lnTo>
                <a:lnTo>
                  <a:pt x="4387" y="282422"/>
                </a:lnTo>
                <a:lnTo>
                  <a:pt x="10069" y="286773"/>
                </a:lnTo>
                <a:lnTo>
                  <a:pt x="16741" y="288550"/>
                </a:lnTo>
                <a:lnTo>
                  <a:pt x="23590" y="287698"/>
                </a:lnTo>
                <a:lnTo>
                  <a:pt x="29800" y="284162"/>
                </a:lnTo>
                <a:lnTo>
                  <a:pt x="117976" y="207238"/>
                </a:lnTo>
                <a:lnTo>
                  <a:pt x="117976" y="80073"/>
                </a:lnTo>
                <a:lnTo>
                  <a:pt x="185604" y="80073"/>
                </a:lnTo>
                <a:lnTo>
                  <a:pt x="185604" y="62064"/>
                </a:lnTo>
                <a:lnTo>
                  <a:pt x="184188" y="55063"/>
                </a:lnTo>
                <a:lnTo>
                  <a:pt x="180330" y="49342"/>
                </a:lnTo>
                <a:lnTo>
                  <a:pt x="174609" y="45484"/>
                </a:lnTo>
                <a:lnTo>
                  <a:pt x="167608" y="44068"/>
                </a:lnTo>
                <a:close/>
              </a:path>
              <a:path w="419734" h="288925">
                <a:moveTo>
                  <a:pt x="185604" y="80073"/>
                </a:moveTo>
                <a:lnTo>
                  <a:pt x="149599" y="80073"/>
                </a:lnTo>
                <a:lnTo>
                  <a:pt x="149574" y="179666"/>
                </a:lnTo>
                <a:lnTo>
                  <a:pt x="240376" y="100456"/>
                </a:lnTo>
                <a:lnTo>
                  <a:pt x="185604" y="100456"/>
                </a:lnTo>
                <a:lnTo>
                  <a:pt x="185604" y="80073"/>
                </a:lnTo>
                <a:close/>
              </a:path>
              <a:path w="419734" h="288925">
                <a:moveTo>
                  <a:pt x="362489" y="41859"/>
                </a:moveTo>
                <a:lnTo>
                  <a:pt x="307549" y="41859"/>
                </a:lnTo>
                <a:lnTo>
                  <a:pt x="397630" y="120014"/>
                </a:lnTo>
                <a:lnTo>
                  <a:pt x="402630" y="112471"/>
                </a:lnTo>
                <a:lnTo>
                  <a:pt x="407927" y="105157"/>
                </a:lnTo>
                <a:lnTo>
                  <a:pt x="413514" y="98074"/>
                </a:lnTo>
                <a:lnTo>
                  <a:pt x="419385" y="91224"/>
                </a:lnTo>
                <a:lnTo>
                  <a:pt x="362489" y="41859"/>
                </a:lnTo>
                <a:close/>
              </a:path>
              <a:path w="419734" h="288925">
                <a:moveTo>
                  <a:pt x="307490" y="0"/>
                </a:moveTo>
                <a:lnTo>
                  <a:pt x="301275" y="1113"/>
                </a:lnTo>
                <a:lnTo>
                  <a:pt x="295687" y="4432"/>
                </a:lnTo>
                <a:lnTo>
                  <a:pt x="185604" y="100456"/>
                </a:lnTo>
                <a:lnTo>
                  <a:pt x="240376" y="100456"/>
                </a:lnTo>
                <a:lnTo>
                  <a:pt x="307549" y="41859"/>
                </a:lnTo>
                <a:lnTo>
                  <a:pt x="362489" y="41859"/>
                </a:lnTo>
                <a:lnTo>
                  <a:pt x="319322" y="4406"/>
                </a:lnTo>
                <a:lnTo>
                  <a:pt x="313713" y="1096"/>
                </a:lnTo>
                <a:lnTo>
                  <a:pt x="307490" y="0"/>
                </a:lnTo>
                <a:close/>
              </a:path>
            </a:pathLst>
          </a:custGeom>
          <a:solidFill>
            <a:srgbClr val="00AEEF"/>
          </a:solidFill>
        </p:spPr>
        <p:txBody>
          <a:bodyPr wrap="square" lIns="0" tIns="0" rIns="0" bIns="0" rtlCol="0"/>
          <a:lstStyle/>
          <a:p>
            <a:endParaRPr/>
          </a:p>
        </p:txBody>
      </p:sp>
      <p:sp>
        <p:nvSpPr>
          <p:cNvPr id="13" name="object 13"/>
          <p:cNvSpPr/>
          <p:nvPr/>
        </p:nvSpPr>
        <p:spPr>
          <a:xfrm>
            <a:off x="743770" y="7672285"/>
            <a:ext cx="374015" cy="374015"/>
          </a:xfrm>
          <a:custGeom>
            <a:avLst/>
            <a:gdLst/>
            <a:ahLst/>
            <a:cxnLst/>
            <a:rect l="l" t="t" r="r" b="b"/>
            <a:pathLst>
              <a:path w="374015" h="374015">
                <a:moveTo>
                  <a:pt x="186893" y="0"/>
                </a:moveTo>
                <a:lnTo>
                  <a:pt x="137211" y="6675"/>
                </a:lnTo>
                <a:lnTo>
                  <a:pt x="92567" y="25513"/>
                </a:lnTo>
                <a:lnTo>
                  <a:pt x="54741" y="54733"/>
                </a:lnTo>
                <a:lnTo>
                  <a:pt x="25517" y="92553"/>
                </a:lnTo>
                <a:lnTo>
                  <a:pt x="6676" y="137192"/>
                </a:lnTo>
                <a:lnTo>
                  <a:pt x="0" y="186867"/>
                </a:lnTo>
                <a:lnTo>
                  <a:pt x="6676" y="236548"/>
                </a:lnTo>
                <a:lnTo>
                  <a:pt x="25517" y="281190"/>
                </a:lnTo>
                <a:lnTo>
                  <a:pt x="54741" y="319012"/>
                </a:lnTo>
                <a:lnTo>
                  <a:pt x="92567" y="348234"/>
                </a:lnTo>
                <a:lnTo>
                  <a:pt x="137211" y="367072"/>
                </a:lnTo>
                <a:lnTo>
                  <a:pt x="186893" y="373748"/>
                </a:lnTo>
                <a:lnTo>
                  <a:pt x="236602" y="367072"/>
                </a:lnTo>
                <a:lnTo>
                  <a:pt x="281267" y="348234"/>
                </a:lnTo>
                <a:lnTo>
                  <a:pt x="294851" y="337743"/>
                </a:lnTo>
                <a:lnTo>
                  <a:pt x="186893" y="337743"/>
                </a:lnTo>
                <a:lnTo>
                  <a:pt x="139252" y="330039"/>
                </a:lnTo>
                <a:lnTo>
                  <a:pt x="97838" y="308596"/>
                </a:lnTo>
                <a:lnTo>
                  <a:pt x="65156" y="275917"/>
                </a:lnTo>
                <a:lnTo>
                  <a:pt x="43709" y="234506"/>
                </a:lnTo>
                <a:lnTo>
                  <a:pt x="36004" y="186867"/>
                </a:lnTo>
                <a:lnTo>
                  <a:pt x="43709" y="139234"/>
                </a:lnTo>
                <a:lnTo>
                  <a:pt x="65156" y="97827"/>
                </a:lnTo>
                <a:lnTo>
                  <a:pt x="97838" y="65151"/>
                </a:lnTo>
                <a:lnTo>
                  <a:pt x="139252" y="43708"/>
                </a:lnTo>
                <a:lnTo>
                  <a:pt x="186893" y="36004"/>
                </a:lnTo>
                <a:lnTo>
                  <a:pt x="294852" y="36004"/>
                </a:lnTo>
                <a:lnTo>
                  <a:pt x="281267" y="25513"/>
                </a:lnTo>
                <a:lnTo>
                  <a:pt x="236602" y="6675"/>
                </a:lnTo>
                <a:lnTo>
                  <a:pt x="186893" y="0"/>
                </a:lnTo>
                <a:close/>
              </a:path>
              <a:path w="374015" h="374015">
                <a:moveTo>
                  <a:pt x="294852" y="36004"/>
                </a:moveTo>
                <a:lnTo>
                  <a:pt x="186893" y="36004"/>
                </a:lnTo>
                <a:lnTo>
                  <a:pt x="234556" y="43708"/>
                </a:lnTo>
                <a:lnTo>
                  <a:pt x="275990" y="65151"/>
                </a:lnTo>
                <a:lnTo>
                  <a:pt x="308690" y="97827"/>
                </a:lnTo>
                <a:lnTo>
                  <a:pt x="330148" y="139234"/>
                </a:lnTo>
                <a:lnTo>
                  <a:pt x="337858" y="186867"/>
                </a:lnTo>
                <a:lnTo>
                  <a:pt x="330148" y="234506"/>
                </a:lnTo>
                <a:lnTo>
                  <a:pt x="308690" y="275917"/>
                </a:lnTo>
                <a:lnTo>
                  <a:pt x="275990" y="308596"/>
                </a:lnTo>
                <a:lnTo>
                  <a:pt x="234556" y="330039"/>
                </a:lnTo>
                <a:lnTo>
                  <a:pt x="186893" y="337743"/>
                </a:lnTo>
                <a:lnTo>
                  <a:pt x="294851" y="337743"/>
                </a:lnTo>
                <a:lnTo>
                  <a:pt x="319106" y="319012"/>
                </a:lnTo>
                <a:lnTo>
                  <a:pt x="348339" y="281190"/>
                </a:lnTo>
                <a:lnTo>
                  <a:pt x="367184" y="236548"/>
                </a:lnTo>
                <a:lnTo>
                  <a:pt x="373862" y="186867"/>
                </a:lnTo>
                <a:lnTo>
                  <a:pt x="367184" y="137192"/>
                </a:lnTo>
                <a:lnTo>
                  <a:pt x="348339" y="92553"/>
                </a:lnTo>
                <a:lnTo>
                  <a:pt x="319106" y="54733"/>
                </a:lnTo>
                <a:lnTo>
                  <a:pt x="294852" y="36004"/>
                </a:lnTo>
                <a:close/>
              </a:path>
            </a:pathLst>
          </a:custGeom>
          <a:solidFill>
            <a:srgbClr val="6D6E71"/>
          </a:solidFill>
        </p:spPr>
        <p:txBody>
          <a:bodyPr wrap="square" lIns="0" tIns="0" rIns="0" bIns="0" rtlCol="0"/>
          <a:lstStyle/>
          <a:p>
            <a:endParaRPr/>
          </a:p>
        </p:txBody>
      </p:sp>
      <p:sp>
        <p:nvSpPr>
          <p:cNvPr id="14" name="object 14"/>
          <p:cNvSpPr/>
          <p:nvPr/>
        </p:nvSpPr>
        <p:spPr>
          <a:xfrm>
            <a:off x="841973" y="7739812"/>
            <a:ext cx="181356" cy="236169"/>
          </a:xfrm>
          <a:prstGeom prst="rect">
            <a:avLst/>
          </a:prstGeom>
          <a:blipFill>
            <a:blip r:embed="rId4"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5" name="object 15"/>
          <p:cNvSpPr/>
          <p:nvPr/>
        </p:nvSpPr>
        <p:spPr>
          <a:xfrm>
            <a:off x="358183" y="6649325"/>
            <a:ext cx="46355" cy="46355"/>
          </a:xfrm>
          <a:custGeom>
            <a:avLst/>
            <a:gdLst/>
            <a:ahLst/>
            <a:cxnLst/>
            <a:rect l="l" t="t" r="r" b="b"/>
            <a:pathLst>
              <a:path w="46354" h="46354">
                <a:moveTo>
                  <a:pt x="23139" y="0"/>
                </a:moveTo>
                <a:lnTo>
                  <a:pt x="14133" y="1820"/>
                </a:lnTo>
                <a:lnTo>
                  <a:pt x="6778" y="6784"/>
                </a:lnTo>
                <a:lnTo>
                  <a:pt x="1818" y="14144"/>
                </a:lnTo>
                <a:lnTo>
                  <a:pt x="0" y="23152"/>
                </a:lnTo>
                <a:lnTo>
                  <a:pt x="1818" y="32159"/>
                </a:lnTo>
                <a:lnTo>
                  <a:pt x="6778" y="39519"/>
                </a:lnTo>
                <a:lnTo>
                  <a:pt x="14133" y="44483"/>
                </a:lnTo>
                <a:lnTo>
                  <a:pt x="23139" y="46304"/>
                </a:lnTo>
                <a:lnTo>
                  <a:pt x="32144" y="44483"/>
                </a:lnTo>
                <a:lnTo>
                  <a:pt x="39485" y="39519"/>
                </a:lnTo>
                <a:lnTo>
                  <a:pt x="44429" y="32159"/>
                </a:lnTo>
                <a:lnTo>
                  <a:pt x="46240" y="23152"/>
                </a:lnTo>
                <a:lnTo>
                  <a:pt x="44429" y="14144"/>
                </a:lnTo>
                <a:lnTo>
                  <a:pt x="39485" y="6784"/>
                </a:lnTo>
                <a:lnTo>
                  <a:pt x="32144" y="1820"/>
                </a:lnTo>
                <a:lnTo>
                  <a:pt x="23139" y="0"/>
                </a:lnTo>
                <a:close/>
              </a:path>
            </a:pathLst>
          </a:custGeom>
          <a:solidFill>
            <a:srgbClr val="1576BC"/>
          </a:solidFill>
        </p:spPr>
        <p:txBody>
          <a:bodyPr wrap="square" lIns="0" tIns="0" rIns="0" bIns="0" rtlCol="0"/>
          <a:lstStyle/>
          <a:p>
            <a:endParaRPr/>
          </a:p>
        </p:txBody>
      </p:sp>
      <p:sp>
        <p:nvSpPr>
          <p:cNvPr id="16" name="object 16"/>
          <p:cNvSpPr/>
          <p:nvPr/>
        </p:nvSpPr>
        <p:spPr>
          <a:xfrm>
            <a:off x="633368" y="6716090"/>
            <a:ext cx="192595" cy="158178"/>
          </a:xfrm>
          <a:prstGeom prst="rect">
            <a:avLst/>
          </a:prstGeom>
          <a:blipFill>
            <a:blip r:embed="rId5"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7" name="object 17"/>
          <p:cNvSpPr/>
          <p:nvPr/>
        </p:nvSpPr>
        <p:spPr>
          <a:xfrm>
            <a:off x="1061140" y="6680072"/>
            <a:ext cx="46355" cy="46355"/>
          </a:xfrm>
          <a:custGeom>
            <a:avLst/>
            <a:gdLst/>
            <a:ahLst/>
            <a:cxnLst/>
            <a:rect l="l" t="t" r="r" b="b"/>
            <a:pathLst>
              <a:path w="46355" h="46354">
                <a:moveTo>
                  <a:pt x="23139" y="0"/>
                </a:moveTo>
                <a:lnTo>
                  <a:pt x="14133" y="1818"/>
                </a:lnTo>
                <a:lnTo>
                  <a:pt x="6778" y="6778"/>
                </a:lnTo>
                <a:lnTo>
                  <a:pt x="1818" y="14133"/>
                </a:lnTo>
                <a:lnTo>
                  <a:pt x="0" y="23139"/>
                </a:lnTo>
                <a:lnTo>
                  <a:pt x="1818" y="32152"/>
                </a:lnTo>
                <a:lnTo>
                  <a:pt x="6778" y="39511"/>
                </a:lnTo>
                <a:lnTo>
                  <a:pt x="14133" y="44472"/>
                </a:lnTo>
                <a:lnTo>
                  <a:pt x="23139" y="46291"/>
                </a:lnTo>
                <a:lnTo>
                  <a:pt x="32144" y="44472"/>
                </a:lnTo>
                <a:lnTo>
                  <a:pt x="39500" y="39511"/>
                </a:lnTo>
                <a:lnTo>
                  <a:pt x="44459" y="32152"/>
                </a:lnTo>
                <a:lnTo>
                  <a:pt x="46278" y="23139"/>
                </a:lnTo>
                <a:lnTo>
                  <a:pt x="44459" y="14133"/>
                </a:lnTo>
                <a:lnTo>
                  <a:pt x="39500" y="6778"/>
                </a:lnTo>
                <a:lnTo>
                  <a:pt x="32144" y="1818"/>
                </a:lnTo>
                <a:lnTo>
                  <a:pt x="23139" y="0"/>
                </a:lnTo>
                <a:close/>
              </a:path>
            </a:pathLst>
          </a:custGeom>
          <a:solidFill>
            <a:srgbClr val="00AEEF"/>
          </a:solidFill>
        </p:spPr>
        <p:txBody>
          <a:bodyPr wrap="square" lIns="0" tIns="0" rIns="0" bIns="0" rtlCol="0"/>
          <a:lstStyle/>
          <a:p>
            <a:endParaRPr/>
          </a:p>
        </p:txBody>
      </p:sp>
      <p:sp>
        <p:nvSpPr>
          <p:cNvPr id="18" name="object 18"/>
          <p:cNvSpPr/>
          <p:nvPr/>
        </p:nvSpPr>
        <p:spPr>
          <a:xfrm>
            <a:off x="358496" y="6396418"/>
            <a:ext cx="292100" cy="488315"/>
          </a:xfrm>
          <a:custGeom>
            <a:avLst/>
            <a:gdLst/>
            <a:ahLst/>
            <a:cxnLst/>
            <a:rect l="l" t="t" r="r" b="b"/>
            <a:pathLst>
              <a:path w="292100" h="488315">
                <a:moveTo>
                  <a:pt x="184433" y="334327"/>
                </a:moveTo>
                <a:lnTo>
                  <a:pt x="142748" y="334327"/>
                </a:lnTo>
                <a:lnTo>
                  <a:pt x="211683" y="452310"/>
                </a:lnTo>
                <a:lnTo>
                  <a:pt x="225239" y="469541"/>
                </a:lnTo>
                <a:lnTo>
                  <a:pt x="240657" y="480467"/>
                </a:lnTo>
                <a:lnTo>
                  <a:pt x="256776" y="486205"/>
                </a:lnTo>
                <a:lnTo>
                  <a:pt x="272440" y="487870"/>
                </a:lnTo>
                <a:lnTo>
                  <a:pt x="279577" y="487857"/>
                </a:lnTo>
                <a:lnTo>
                  <a:pt x="286105" y="486841"/>
                </a:lnTo>
                <a:lnTo>
                  <a:pt x="291604" y="485381"/>
                </a:lnTo>
                <a:lnTo>
                  <a:pt x="271868" y="451954"/>
                </a:lnTo>
                <a:lnTo>
                  <a:pt x="264707" y="451159"/>
                </a:lnTo>
                <a:lnTo>
                  <a:pt x="257105" y="448390"/>
                </a:lnTo>
                <a:lnTo>
                  <a:pt x="249598" y="442934"/>
                </a:lnTo>
                <a:lnTo>
                  <a:pt x="242722" y="434073"/>
                </a:lnTo>
                <a:lnTo>
                  <a:pt x="184433" y="334327"/>
                </a:lnTo>
                <a:close/>
              </a:path>
              <a:path w="292100" h="488315">
                <a:moveTo>
                  <a:pt x="123698" y="0"/>
                </a:moveTo>
                <a:lnTo>
                  <a:pt x="774" y="0"/>
                </a:lnTo>
                <a:lnTo>
                  <a:pt x="774" y="36004"/>
                </a:lnTo>
                <a:lnTo>
                  <a:pt x="87693" y="36004"/>
                </a:lnTo>
                <a:lnTo>
                  <a:pt x="87693" y="345109"/>
                </a:lnTo>
                <a:lnTo>
                  <a:pt x="0" y="345109"/>
                </a:lnTo>
                <a:lnTo>
                  <a:pt x="0" y="381114"/>
                </a:lnTo>
                <a:lnTo>
                  <a:pt x="123698" y="381114"/>
                </a:lnTo>
                <a:lnTo>
                  <a:pt x="123698" y="334327"/>
                </a:lnTo>
                <a:lnTo>
                  <a:pt x="184433" y="334327"/>
                </a:lnTo>
                <a:lnTo>
                  <a:pt x="163296" y="298157"/>
                </a:lnTo>
                <a:lnTo>
                  <a:pt x="123698" y="298157"/>
                </a:lnTo>
                <a:lnTo>
                  <a:pt x="123698" y="78092"/>
                </a:lnTo>
                <a:lnTo>
                  <a:pt x="239179" y="78092"/>
                </a:lnTo>
                <a:lnTo>
                  <a:pt x="267728" y="42087"/>
                </a:lnTo>
                <a:lnTo>
                  <a:pt x="123698" y="42087"/>
                </a:lnTo>
                <a:lnTo>
                  <a:pt x="123698" y="0"/>
                </a:lnTo>
                <a:close/>
              </a:path>
            </a:pathLst>
          </a:custGeom>
          <a:solidFill>
            <a:srgbClr val="6D6E71"/>
          </a:solidFill>
        </p:spPr>
        <p:txBody>
          <a:bodyPr wrap="square" lIns="0" tIns="0" rIns="0" bIns="0" rtlCol="0"/>
          <a:lstStyle/>
          <a:p>
            <a:endParaRPr/>
          </a:p>
        </p:txBody>
      </p:sp>
      <p:sp>
        <p:nvSpPr>
          <p:cNvPr id="19" name="object 19"/>
          <p:cNvSpPr/>
          <p:nvPr/>
        </p:nvSpPr>
        <p:spPr>
          <a:xfrm>
            <a:off x="559061" y="6412445"/>
            <a:ext cx="548640" cy="422909"/>
          </a:xfrm>
          <a:custGeom>
            <a:avLst/>
            <a:gdLst/>
            <a:ahLst/>
            <a:cxnLst/>
            <a:rect l="l" t="t" r="r" b="b"/>
            <a:pathLst>
              <a:path w="548640" h="422909">
                <a:moveTo>
                  <a:pt x="220086" y="258019"/>
                </a:moveTo>
                <a:lnTo>
                  <a:pt x="213423" y="260604"/>
                </a:lnTo>
                <a:lnTo>
                  <a:pt x="208278" y="265566"/>
                </a:lnTo>
                <a:lnTo>
                  <a:pt x="205533" y="271897"/>
                </a:lnTo>
                <a:lnTo>
                  <a:pt x="205365" y="278795"/>
                </a:lnTo>
                <a:lnTo>
                  <a:pt x="207949" y="285457"/>
                </a:lnTo>
                <a:lnTo>
                  <a:pt x="249618" y="350647"/>
                </a:lnTo>
                <a:lnTo>
                  <a:pt x="282676" y="402018"/>
                </a:lnTo>
                <a:lnTo>
                  <a:pt x="283121" y="402526"/>
                </a:lnTo>
                <a:lnTo>
                  <a:pt x="283578" y="403009"/>
                </a:lnTo>
                <a:lnTo>
                  <a:pt x="284010" y="403517"/>
                </a:lnTo>
                <a:lnTo>
                  <a:pt x="290906" y="411035"/>
                </a:lnTo>
                <a:lnTo>
                  <a:pt x="297535" y="416039"/>
                </a:lnTo>
                <a:lnTo>
                  <a:pt x="309829" y="421487"/>
                </a:lnTo>
                <a:lnTo>
                  <a:pt x="315353" y="422833"/>
                </a:lnTo>
                <a:lnTo>
                  <a:pt x="321614" y="422833"/>
                </a:lnTo>
                <a:lnTo>
                  <a:pt x="322795" y="422732"/>
                </a:lnTo>
                <a:lnTo>
                  <a:pt x="324383" y="422694"/>
                </a:lnTo>
                <a:lnTo>
                  <a:pt x="358221" y="403884"/>
                </a:lnTo>
                <a:lnTo>
                  <a:pt x="370631" y="386930"/>
                </a:lnTo>
                <a:lnTo>
                  <a:pt x="319913" y="386930"/>
                </a:lnTo>
                <a:lnTo>
                  <a:pt x="316090" y="385318"/>
                </a:lnTo>
                <a:lnTo>
                  <a:pt x="310921" y="379691"/>
                </a:lnTo>
                <a:lnTo>
                  <a:pt x="238290" y="266077"/>
                </a:lnTo>
                <a:lnTo>
                  <a:pt x="233320" y="260932"/>
                </a:lnTo>
                <a:lnTo>
                  <a:pt x="226985" y="258187"/>
                </a:lnTo>
                <a:lnTo>
                  <a:pt x="220086" y="258019"/>
                </a:lnTo>
                <a:close/>
              </a:path>
              <a:path w="548640" h="422909">
                <a:moveTo>
                  <a:pt x="548284" y="362102"/>
                </a:moveTo>
                <a:lnTo>
                  <a:pt x="424357" y="362102"/>
                </a:lnTo>
                <a:lnTo>
                  <a:pt x="424357" y="394817"/>
                </a:lnTo>
                <a:lnTo>
                  <a:pt x="548284" y="394817"/>
                </a:lnTo>
                <a:lnTo>
                  <a:pt x="548284" y="362102"/>
                </a:lnTo>
                <a:close/>
              </a:path>
              <a:path w="548640" h="422909">
                <a:moveTo>
                  <a:pt x="270649" y="142709"/>
                </a:moveTo>
                <a:lnTo>
                  <a:pt x="188772" y="142709"/>
                </a:lnTo>
                <a:lnTo>
                  <a:pt x="231927" y="146392"/>
                </a:lnTo>
                <a:lnTo>
                  <a:pt x="344119" y="360794"/>
                </a:lnTo>
                <a:lnTo>
                  <a:pt x="322402" y="386448"/>
                </a:lnTo>
                <a:lnTo>
                  <a:pt x="321957" y="386753"/>
                </a:lnTo>
                <a:lnTo>
                  <a:pt x="319913" y="386930"/>
                </a:lnTo>
                <a:lnTo>
                  <a:pt x="370631" y="386930"/>
                </a:lnTo>
                <a:lnTo>
                  <a:pt x="377262" y="375358"/>
                </a:lnTo>
                <a:lnTo>
                  <a:pt x="383273" y="362229"/>
                </a:lnTo>
                <a:lnTo>
                  <a:pt x="548284" y="362102"/>
                </a:lnTo>
                <a:lnTo>
                  <a:pt x="548284" y="358813"/>
                </a:lnTo>
                <a:lnTo>
                  <a:pt x="460362" y="358813"/>
                </a:lnTo>
                <a:lnTo>
                  <a:pt x="460362" y="326288"/>
                </a:lnTo>
                <a:lnTo>
                  <a:pt x="366699" y="326288"/>
                </a:lnTo>
                <a:lnTo>
                  <a:pt x="270649" y="142709"/>
                </a:lnTo>
                <a:close/>
              </a:path>
              <a:path w="548640" h="422909">
                <a:moveTo>
                  <a:pt x="392995" y="36004"/>
                </a:moveTo>
                <a:lnTo>
                  <a:pt x="303098" y="36004"/>
                </a:lnTo>
                <a:lnTo>
                  <a:pt x="424357" y="88988"/>
                </a:lnTo>
                <a:lnTo>
                  <a:pt x="424357" y="326097"/>
                </a:lnTo>
                <a:lnTo>
                  <a:pt x="366699" y="326288"/>
                </a:lnTo>
                <a:lnTo>
                  <a:pt x="460362" y="326288"/>
                </a:lnTo>
                <a:lnTo>
                  <a:pt x="460362" y="49707"/>
                </a:lnTo>
                <a:lnTo>
                  <a:pt x="424328" y="49695"/>
                </a:lnTo>
                <a:lnTo>
                  <a:pt x="392995" y="36004"/>
                </a:lnTo>
                <a:close/>
              </a:path>
              <a:path w="548640" h="422909">
                <a:moveTo>
                  <a:pt x="311658" y="0"/>
                </a:moveTo>
                <a:lnTo>
                  <a:pt x="171678" y="101"/>
                </a:lnTo>
                <a:lnTo>
                  <a:pt x="122736" y="20055"/>
                </a:lnTo>
                <a:lnTo>
                  <a:pt x="0" y="171970"/>
                </a:lnTo>
                <a:lnTo>
                  <a:pt x="4851" y="181978"/>
                </a:lnTo>
                <a:lnTo>
                  <a:pt x="35439" y="217270"/>
                </a:lnTo>
                <a:lnTo>
                  <a:pt x="67602" y="228955"/>
                </a:lnTo>
                <a:lnTo>
                  <a:pt x="72517" y="228955"/>
                </a:lnTo>
                <a:lnTo>
                  <a:pt x="110009" y="218084"/>
                </a:lnTo>
                <a:lnTo>
                  <a:pt x="139204" y="192858"/>
                </a:lnTo>
                <a:lnTo>
                  <a:pt x="73959" y="192858"/>
                </a:lnTo>
                <a:lnTo>
                  <a:pt x="66306" y="192227"/>
                </a:lnTo>
                <a:lnTo>
                  <a:pt x="59246" y="189556"/>
                </a:lnTo>
                <a:lnTo>
                  <a:pt x="52925" y="185393"/>
                </a:lnTo>
                <a:lnTo>
                  <a:pt x="47459" y="180370"/>
                </a:lnTo>
                <a:lnTo>
                  <a:pt x="42964" y="175120"/>
                </a:lnTo>
                <a:lnTo>
                  <a:pt x="125336" y="67754"/>
                </a:lnTo>
                <a:lnTo>
                  <a:pt x="157459" y="40695"/>
                </a:lnTo>
                <a:lnTo>
                  <a:pt x="392995" y="36004"/>
                </a:lnTo>
                <a:lnTo>
                  <a:pt x="311899" y="571"/>
                </a:lnTo>
                <a:lnTo>
                  <a:pt x="311658" y="571"/>
                </a:lnTo>
                <a:lnTo>
                  <a:pt x="311658" y="0"/>
                </a:lnTo>
                <a:close/>
              </a:path>
              <a:path w="548640" h="422909">
                <a:moveTo>
                  <a:pt x="175006" y="105359"/>
                </a:moveTo>
                <a:lnTo>
                  <a:pt x="99783" y="181762"/>
                </a:lnTo>
                <a:lnTo>
                  <a:pt x="90716" y="187610"/>
                </a:lnTo>
                <a:lnTo>
                  <a:pt x="82102" y="191314"/>
                </a:lnTo>
                <a:lnTo>
                  <a:pt x="73959" y="192858"/>
                </a:lnTo>
                <a:lnTo>
                  <a:pt x="139204" y="192858"/>
                </a:lnTo>
                <a:lnTo>
                  <a:pt x="188772" y="142709"/>
                </a:lnTo>
                <a:lnTo>
                  <a:pt x="270649" y="142709"/>
                </a:lnTo>
                <a:lnTo>
                  <a:pt x="254914" y="112636"/>
                </a:lnTo>
                <a:lnTo>
                  <a:pt x="254939" y="112115"/>
                </a:lnTo>
                <a:lnTo>
                  <a:pt x="175006" y="105359"/>
                </a:lnTo>
                <a:close/>
              </a:path>
              <a:path w="548640" h="422909">
                <a:moveTo>
                  <a:pt x="547497" y="13690"/>
                </a:moveTo>
                <a:lnTo>
                  <a:pt x="424357" y="13690"/>
                </a:lnTo>
                <a:lnTo>
                  <a:pt x="424357" y="49707"/>
                </a:lnTo>
                <a:lnTo>
                  <a:pt x="460362" y="49707"/>
                </a:lnTo>
                <a:lnTo>
                  <a:pt x="547497" y="49695"/>
                </a:lnTo>
                <a:lnTo>
                  <a:pt x="547497" y="13690"/>
                </a:lnTo>
                <a:close/>
              </a:path>
              <a:path w="548640" h="422909">
                <a:moveTo>
                  <a:pt x="311696" y="482"/>
                </a:moveTo>
                <a:lnTo>
                  <a:pt x="311899" y="571"/>
                </a:lnTo>
                <a:lnTo>
                  <a:pt x="311696" y="482"/>
                </a:lnTo>
                <a:close/>
              </a:path>
            </a:pathLst>
          </a:custGeom>
          <a:solidFill>
            <a:srgbClr val="6D6E71"/>
          </a:solidFill>
        </p:spPr>
        <p:txBody>
          <a:bodyPr wrap="square" lIns="0" tIns="0" rIns="0" bIns="0" rtlCol="0"/>
          <a:lstStyle/>
          <a:p>
            <a:endParaRPr/>
          </a:p>
        </p:txBody>
      </p:sp>
      <p:sp>
        <p:nvSpPr>
          <p:cNvPr id="20" name="object 20"/>
          <p:cNvSpPr/>
          <p:nvPr/>
        </p:nvSpPr>
        <p:spPr>
          <a:xfrm>
            <a:off x="404741" y="3829684"/>
            <a:ext cx="469265" cy="597535"/>
          </a:xfrm>
          <a:custGeom>
            <a:avLst/>
            <a:gdLst/>
            <a:ahLst/>
            <a:cxnLst/>
            <a:rect l="l" t="t" r="r" b="b"/>
            <a:pathLst>
              <a:path w="469265" h="597535">
                <a:moveTo>
                  <a:pt x="0" y="132041"/>
                </a:moveTo>
                <a:lnTo>
                  <a:pt x="0" y="545477"/>
                </a:lnTo>
                <a:lnTo>
                  <a:pt x="4059" y="565446"/>
                </a:lnTo>
                <a:lnTo>
                  <a:pt x="15111" y="581801"/>
                </a:lnTo>
                <a:lnTo>
                  <a:pt x="31466" y="592853"/>
                </a:lnTo>
                <a:lnTo>
                  <a:pt x="51435" y="596912"/>
                </a:lnTo>
                <a:lnTo>
                  <a:pt x="417410" y="596912"/>
                </a:lnTo>
                <a:lnTo>
                  <a:pt x="437379" y="592853"/>
                </a:lnTo>
                <a:lnTo>
                  <a:pt x="453734" y="581801"/>
                </a:lnTo>
                <a:lnTo>
                  <a:pt x="464786" y="565446"/>
                </a:lnTo>
                <a:lnTo>
                  <a:pt x="465709" y="560908"/>
                </a:lnTo>
                <a:lnTo>
                  <a:pt x="43078" y="560908"/>
                </a:lnTo>
                <a:lnTo>
                  <a:pt x="36004" y="553834"/>
                </a:lnTo>
                <a:lnTo>
                  <a:pt x="36004" y="142328"/>
                </a:lnTo>
                <a:lnTo>
                  <a:pt x="48064" y="132067"/>
                </a:lnTo>
                <a:lnTo>
                  <a:pt x="241" y="132067"/>
                </a:lnTo>
                <a:lnTo>
                  <a:pt x="0" y="132041"/>
                </a:lnTo>
                <a:close/>
              </a:path>
              <a:path w="469265" h="597535">
                <a:moveTo>
                  <a:pt x="468845" y="459930"/>
                </a:moveTo>
                <a:lnTo>
                  <a:pt x="465645" y="461797"/>
                </a:lnTo>
                <a:lnTo>
                  <a:pt x="462267" y="463410"/>
                </a:lnTo>
                <a:lnTo>
                  <a:pt x="432841" y="473214"/>
                </a:lnTo>
                <a:lnTo>
                  <a:pt x="432841" y="553834"/>
                </a:lnTo>
                <a:lnTo>
                  <a:pt x="425792" y="560908"/>
                </a:lnTo>
                <a:lnTo>
                  <a:pt x="465709" y="560908"/>
                </a:lnTo>
                <a:lnTo>
                  <a:pt x="468845" y="545477"/>
                </a:lnTo>
                <a:lnTo>
                  <a:pt x="468845" y="459930"/>
                </a:lnTo>
                <a:close/>
              </a:path>
              <a:path w="469265" h="597535">
                <a:moveTo>
                  <a:pt x="184944" y="46228"/>
                </a:moveTo>
                <a:lnTo>
                  <a:pt x="148945" y="46228"/>
                </a:lnTo>
                <a:lnTo>
                  <a:pt x="148945" y="151930"/>
                </a:lnTo>
                <a:lnTo>
                  <a:pt x="92608" y="151930"/>
                </a:lnTo>
                <a:lnTo>
                  <a:pt x="92608" y="187934"/>
                </a:lnTo>
                <a:lnTo>
                  <a:pt x="184873" y="187934"/>
                </a:lnTo>
                <a:lnTo>
                  <a:pt x="184944" y="46228"/>
                </a:lnTo>
                <a:close/>
              </a:path>
              <a:path w="469265" h="597535">
                <a:moveTo>
                  <a:pt x="465709" y="36004"/>
                </a:moveTo>
                <a:lnTo>
                  <a:pt x="425792" y="36004"/>
                </a:lnTo>
                <a:lnTo>
                  <a:pt x="432841" y="43078"/>
                </a:lnTo>
                <a:lnTo>
                  <a:pt x="432841" y="182295"/>
                </a:lnTo>
                <a:lnTo>
                  <a:pt x="468845" y="146291"/>
                </a:lnTo>
                <a:lnTo>
                  <a:pt x="468845" y="51435"/>
                </a:lnTo>
                <a:lnTo>
                  <a:pt x="465709" y="36004"/>
                </a:lnTo>
                <a:close/>
              </a:path>
              <a:path w="469265" h="597535">
                <a:moveTo>
                  <a:pt x="417410" y="0"/>
                </a:moveTo>
                <a:lnTo>
                  <a:pt x="154178" y="0"/>
                </a:lnTo>
                <a:lnTo>
                  <a:pt x="153504" y="381"/>
                </a:lnTo>
                <a:lnTo>
                  <a:pt x="149542" y="495"/>
                </a:lnTo>
                <a:lnTo>
                  <a:pt x="145592" y="1816"/>
                </a:lnTo>
                <a:lnTo>
                  <a:pt x="2781" y="123342"/>
                </a:lnTo>
                <a:lnTo>
                  <a:pt x="711" y="127622"/>
                </a:lnTo>
                <a:lnTo>
                  <a:pt x="241" y="132067"/>
                </a:lnTo>
                <a:lnTo>
                  <a:pt x="48064" y="132067"/>
                </a:lnTo>
                <a:lnTo>
                  <a:pt x="148945" y="46228"/>
                </a:lnTo>
                <a:lnTo>
                  <a:pt x="184944" y="46228"/>
                </a:lnTo>
                <a:lnTo>
                  <a:pt x="184950" y="36004"/>
                </a:lnTo>
                <a:lnTo>
                  <a:pt x="465709" y="36004"/>
                </a:lnTo>
                <a:lnTo>
                  <a:pt x="464786" y="31466"/>
                </a:lnTo>
                <a:lnTo>
                  <a:pt x="453734" y="15111"/>
                </a:lnTo>
                <a:lnTo>
                  <a:pt x="437379" y="4059"/>
                </a:lnTo>
                <a:lnTo>
                  <a:pt x="417410" y="0"/>
                </a:lnTo>
                <a:close/>
              </a:path>
            </a:pathLst>
          </a:custGeom>
          <a:solidFill>
            <a:srgbClr val="6D6E71"/>
          </a:solidFill>
        </p:spPr>
        <p:txBody>
          <a:bodyPr wrap="square" lIns="0" tIns="0" rIns="0" bIns="0" rtlCol="0"/>
          <a:lstStyle/>
          <a:p>
            <a:endParaRPr/>
          </a:p>
        </p:txBody>
      </p:sp>
      <p:sp>
        <p:nvSpPr>
          <p:cNvPr id="21" name="object 21"/>
          <p:cNvSpPr/>
          <p:nvPr/>
        </p:nvSpPr>
        <p:spPr>
          <a:xfrm>
            <a:off x="494661" y="4103103"/>
            <a:ext cx="252095" cy="36195"/>
          </a:xfrm>
          <a:custGeom>
            <a:avLst/>
            <a:gdLst/>
            <a:ahLst/>
            <a:cxnLst/>
            <a:rect l="l" t="t" r="r" b="b"/>
            <a:pathLst>
              <a:path w="252095" h="36195">
                <a:moveTo>
                  <a:pt x="251802" y="0"/>
                </a:moveTo>
                <a:lnTo>
                  <a:pt x="17995" y="0"/>
                </a:lnTo>
                <a:lnTo>
                  <a:pt x="10994" y="1415"/>
                </a:lnTo>
                <a:lnTo>
                  <a:pt x="5273" y="5273"/>
                </a:lnTo>
                <a:lnTo>
                  <a:pt x="1415" y="10994"/>
                </a:lnTo>
                <a:lnTo>
                  <a:pt x="0" y="17995"/>
                </a:lnTo>
                <a:lnTo>
                  <a:pt x="1415" y="25004"/>
                </a:lnTo>
                <a:lnTo>
                  <a:pt x="5273" y="30729"/>
                </a:lnTo>
                <a:lnTo>
                  <a:pt x="10994" y="34589"/>
                </a:lnTo>
                <a:lnTo>
                  <a:pt x="17995" y="36004"/>
                </a:lnTo>
                <a:lnTo>
                  <a:pt x="222758" y="36004"/>
                </a:lnTo>
                <a:lnTo>
                  <a:pt x="225577" y="28524"/>
                </a:lnTo>
                <a:lnTo>
                  <a:pt x="229743" y="22059"/>
                </a:lnTo>
                <a:lnTo>
                  <a:pt x="251802" y="0"/>
                </a:lnTo>
                <a:close/>
              </a:path>
            </a:pathLst>
          </a:custGeom>
          <a:solidFill>
            <a:srgbClr val="1576BC"/>
          </a:solidFill>
        </p:spPr>
        <p:txBody>
          <a:bodyPr wrap="square" lIns="0" tIns="0" rIns="0" bIns="0" rtlCol="0"/>
          <a:lstStyle/>
          <a:p>
            <a:endParaRPr/>
          </a:p>
        </p:txBody>
      </p:sp>
      <p:sp>
        <p:nvSpPr>
          <p:cNvPr id="22" name="object 22"/>
          <p:cNvSpPr/>
          <p:nvPr/>
        </p:nvSpPr>
        <p:spPr>
          <a:xfrm>
            <a:off x="563314" y="4267174"/>
            <a:ext cx="106680" cy="36195"/>
          </a:xfrm>
          <a:custGeom>
            <a:avLst/>
            <a:gdLst/>
            <a:ahLst/>
            <a:cxnLst/>
            <a:rect l="l" t="t" r="r" b="b"/>
            <a:pathLst>
              <a:path w="106679" h="36195">
                <a:moveTo>
                  <a:pt x="106159" y="0"/>
                </a:moveTo>
                <a:lnTo>
                  <a:pt x="17995" y="0"/>
                </a:lnTo>
                <a:lnTo>
                  <a:pt x="10994" y="1415"/>
                </a:lnTo>
                <a:lnTo>
                  <a:pt x="5273" y="5273"/>
                </a:lnTo>
                <a:lnTo>
                  <a:pt x="1415" y="10994"/>
                </a:lnTo>
                <a:lnTo>
                  <a:pt x="0" y="17995"/>
                </a:lnTo>
                <a:lnTo>
                  <a:pt x="1415" y="25004"/>
                </a:lnTo>
                <a:lnTo>
                  <a:pt x="5273" y="30729"/>
                </a:lnTo>
                <a:lnTo>
                  <a:pt x="10994" y="34589"/>
                </a:lnTo>
                <a:lnTo>
                  <a:pt x="17995" y="36004"/>
                </a:lnTo>
                <a:lnTo>
                  <a:pt x="106235" y="36004"/>
                </a:lnTo>
                <a:lnTo>
                  <a:pt x="103916" y="27194"/>
                </a:lnTo>
                <a:lnTo>
                  <a:pt x="103111" y="18121"/>
                </a:lnTo>
                <a:lnTo>
                  <a:pt x="103849" y="8988"/>
                </a:lnTo>
                <a:lnTo>
                  <a:pt x="106159" y="0"/>
                </a:lnTo>
                <a:close/>
              </a:path>
            </a:pathLst>
          </a:custGeom>
          <a:solidFill>
            <a:srgbClr val="1576BC"/>
          </a:solidFill>
        </p:spPr>
        <p:txBody>
          <a:bodyPr wrap="square" lIns="0" tIns="0" rIns="0" bIns="0" rtlCol="0"/>
          <a:lstStyle/>
          <a:p>
            <a:endParaRPr/>
          </a:p>
        </p:txBody>
      </p:sp>
      <p:sp>
        <p:nvSpPr>
          <p:cNvPr id="23" name="object 23"/>
          <p:cNvSpPr/>
          <p:nvPr/>
        </p:nvSpPr>
        <p:spPr>
          <a:xfrm>
            <a:off x="494662" y="4185145"/>
            <a:ext cx="205740" cy="36195"/>
          </a:xfrm>
          <a:custGeom>
            <a:avLst/>
            <a:gdLst/>
            <a:ahLst/>
            <a:cxnLst/>
            <a:rect l="l" t="t" r="r" b="b"/>
            <a:pathLst>
              <a:path w="205740" h="36195">
                <a:moveTo>
                  <a:pt x="205498" y="0"/>
                </a:moveTo>
                <a:lnTo>
                  <a:pt x="17995" y="0"/>
                </a:lnTo>
                <a:lnTo>
                  <a:pt x="10994" y="1415"/>
                </a:lnTo>
                <a:lnTo>
                  <a:pt x="5273" y="5275"/>
                </a:lnTo>
                <a:lnTo>
                  <a:pt x="1415" y="10999"/>
                </a:lnTo>
                <a:lnTo>
                  <a:pt x="0" y="18008"/>
                </a:lnTo>
                <a:lnTo>
                  <a:pt x="1415" y="25010"/>
                </a:lnTo>
                <a:lnTo>
                  <a:pt x="5273" y="30730"/>
                </a:lnTo>
                <a:lnTo>
                  <a:pt x="10994" y="34589"/>
                </a:lnTo>
                <a:lnTo>
                  <a:pt x="17995" y="36004"/>
                </a:lnTo>
                <a:lnTo>
                  <a:pt x="191985" y="36004"/>
                </a:lnTo>
                <a:lnTo>
                  <a:pt x="205498" y="0"/>
                </a:lnTo>
                <a:close/>
              </a:path>
            </a:pathLst>
          </a:custGeom>
          <a:solidFill>
            <a:srgbClr val="1576BC"/>
          </a:solidFill>
        </p:spPr>
        <p:txBody>
          <a:bodyPr wrap="square" lIns="0" tIns="0" rIns="0" bIns="0" rtlCol="0"/>
          <a:lstStyle/>
          <a:p>
            <a:endParaRPr/>
          </a:p>
        </p:txBody>
      </p:sp>
      <p:sp>
        <p:nvSpPr>
          <p:cNvPr id="24" name="object 24"/>
          <p:cNvSpPr/>
          <p:nvPr/>
        </p:nvSpPr>
        <p:spPr>
          <a:xfrm>
            <a:off x="701079" y="3946550"/>
            <a:ext cx="360045" cy="356870"/>
          </a:xfrm>
          <a:custGeom>
            <a:avLst/>
            <a:gdLst/>
            <a:ahLst/>
            <a:cxnLst/>
            <a:rect l="l" t="t" r="r" b="b"/>
            <a:pathLst>
              <a:path w="360044" h="356870">
                <a:moveTo>
                  <a:pt x="252857" y="0"/>
                </a:moveTo>
                <a:lnTo>
                  <a:pt x="52438" y="200405"/>
                </a:lnTo>
                <a:lnTo>
                  <a:pt x="51028" y="202590"/>
                </a:lnTo>
                <a:lnTo>
                  <a:pt x="0" y="338658"/>
                </a:lnTo>
                <a:lnTo>
                  <a:pt x="1511" y="345973"/>
                </a:lnTo>
                <a:lnTo>
                  <a:pt x="9779" y="354545"/>
                </a:lnTo>
                <a:lnTo>
                  <a:pt x="14490" y="356476"/>
                </a:lnTo>
                <a:lnTo>
                  <a:pt x="21196" y="356476"/>
                </a:lnTo>
                <a:lnTo>
                  <a:pt x="153657" y="312673"/>
                </a:lnTo>
                <a:lnTo>
                  <a:pt x="71310" y="302171"/>
                </a:lnTo>
                <a:lnTo>
                  <a:pt x="57327" y="288353"/>
                </a:lnTo>
                <a:lnTo>
                  <a:pt x="78574" y="231686"/>
                </a:lnTo>
                <a:lnTo>
                  <a:pt x="129476" y="231686"/>
                </a:lnTo>
                <a:lnTo>
                  <a:pt x="100774" y="202984"/>
                </a:lnTo>
                <a:lnTo>
                  <a:pt x="252895" y="50863"/>
                </a:lnTo>
                <a:lnTo>
                  <a:pt x="303756" y="50863"/>
                </a:lnTo>
                <a:lnTo>
                  <a:pt x="252857" y="0"/>
                </a:lnTo>
                <a:close/>
              </a:path>
              <a:path w="360044" h="356870">
                <a:moveTo>
                  <a:pt x="129476" y="231686"/>
                </a:moveTo>
                <a:lnTo>
                  <a:pt x="78574" y="231686"/>
                </a:lnTo>
                <a:lnTo>
                  <a:pt x="129616" y="282727"/>
                </a:lnTo>
                <a:lnTo>
                  <a:pt x="71310" y="302171"/>
                </a:lnTo>
                <a:lnTo>
                  <a:pt x="165075" y="302171"/>
                </a:lnTo>
                <a:lnTo>
                  <a:pt x="207979" y="259270"/>
                </a:lnTo>
                <a:lnTo>
                  <a:pt x="157060" y="259270"/>
                </a:lnTo>
                <a:lnTo>
                  <a:pt x="129476" y="231686"/>
                </a:lnTo>
                <a:close/>
              </a:path>
              <a:path w="360044" h="356870">
                <a:moveTo>
                  <a:pt x="281482" y="134861"/>
                </a:moveTo>
                <a:lnTo>
                  <a:pt x="157060" y="259270"/>
                </a:lnTo>
                <a:lnTo>
                  <a:pt x="207979" y="259270"/>
                </a:lnTo>
                <a:lnTo>
                  <a:pt x="306946" y="160312"/>
                </a:lnTo>
                <a:lnTo>
                  <a:pt x="281482" y="134861"/>
                </a:lnTo>
                <a:close/>
              </a:path>
              <a:path w="360044" h="356870">
                <a:moveTo>
                  <a:pt x="303756" y="50863"/>
                </a:moveTo>
                <a:lnTo>
                  <a:pt x="252895" y="50863"/>
                </a:lnTo>
                <a:lnTo>
                  <a:pt x="334327" y="132295"/>
                </a:lnTo>
                <a:lnTo>
                  <a:pt x="359778" y="106845"/>
                </a:lnTo>
                <a:lnTo>
                  <a:pt x="303756" y="50863"/>
                </a:lnTo>
                <a:close/>
              </a:path>
            </a:pathLst>
          </a:custGeom>
          <a:solidFill>
            <a:srgbClr val="00AEEF"/>
          </a:solidFill>
        </p:spPr>
        <p:txBody>
          <a:bodyPr wrap="square" lIns="0" tIns="0" rIns="0" bIns="0" rtlCol="0"/>
          <a:lstStyle/>
          <a:p>
            <a:endParaRPr/>
          </a:p>
        </p:txBody>
      </p:sp>
      <p:sp>
        <p:nvSpPr>
          <p:cNvPr id="25" name="object 25"/>
          <p:cNvSpPr txBox="1"/>
          <p:nvPr/>
        </p:nvSpPr>
        <p:spPr>
          <a:xfrm>
            <a:off x="1469389" y="3507528"/>
            <a:ext cx="5719445" cy="6188874"/>
          </a:xfrm>
          <a:prstGeom prst="rect">
            <a:avLst/>
          </a:prstGeom>
        </p:spPr>
        <p:txBody>
          <a:bodyPr vert="horz" wrap="square" lIns="0" tIns="81280" rIns="0" bIns="0" rtlCol="0">
            <a:spAutoFit/>
          </a:bodyPr>
          <a:lstStyle/>
          <a:p>
            <a:pPr marL="12700">
              <a:lnSpc>
                <a:spcPct val="100000"/>
              </a:lnSpc>
              <a:spcBef>
                <a:spcPts val="640"/>
              </a:spcBef>
            </a:pPr>
            <a:r>
              <a:rPr sz="2500" i="1" spc="-50" dirty="0">
                <a:solidFill>
                  <a:srgbClr val="00AEEF"/>
                </a:solidFill>
                <a:latin typeface="Times New Roman"/>
                <a:cs typeface="Times New Roman"/>
              </a:rPr>
              <a:t>Paperwork</a:t>
            </a:r>
            <a:endParaRPr sz="2500" dirty="0">
              <a:latin typeface="Times New Roman"/>
              <a:cs typeface="Times New Roman"/>
            </a:endParaRPr>
          </a:p>
          <a:p>
            <a:pPr marL="12700" marR="234950">
              <a:lnSpc>
                <a:spcPct val="100000"/>
              </a:lnSpc>
              <a:spcBef>
                <a:spcPts val="390"/>
              </a:spcBef>
            </a:pPr>
            <a:r>
              <a:rPr sz="1800" b="1" spc="-100" dirty="0">
                <a:solidFill>
                  <a:srgbClr val="6D6E71"/>
                </a:solidFill>
                <a:latin typeface="Trebuchet MS"/>
                <a:cs typeface="Trebuchet MS"/>
              </a:rPr>
              <a:t>They</a:t>
            </a:r>
            <a:r>
              <a:rPr sz="1800" b="1" spc="-175" dirty="0">
                <a:solidFill>
                  <a:srgbClr val="6D6E71"/>
                </a:solidFill>
                <a:latin typeface="Trebuchet MS"/>
                <a:cs typeface="Trebuchet MS"/>
              </a:rPr>
              <a:t> </a:t>
            </a:r>
            <a:r>
              <a:rPr sz="1800" b="1" spc="-55" dirty="0">
                <a:solidFill>
                  <a:srgbClr val="6D6E71"/>
                </a:solidFill>
                <a:latin typeface="Trebuchet MS"/>
                <a:cs typeface="Trebuchet MS"/>
              </a:rPr>
              <a:t>help</a:t>
            </a:r>
            <a:r>
              <a:rPr sz="1800" b="1" spc="-170" dirty="0">
                <a:solidFill>
                  <a:srgbClr val="6D6E71"/>
                </a:solidFill>
                <a:latin typeface="Trebuchet MS"/>
                <a:cs typeface="Trebuchet MS"/>
              </a:rPr>
              <a:t> </a:t>
            </a:r>
            <a:r>
              <a:rPr sz="1800" b="1" spc="-65" dirty="0">
                <a:solidFill>
                  <a:srgbClr val="6D6E71"/>
                </a:solidFill>
                <a:latin typeface="Trebuchet MS"/>
                <a:cs typeface="Trebuchet MS"/>
              </a:rPr>
              <a:t>with</a:t>
            </a:r>
            <a:r>
              <a:rPr sz="1800" b="1" spc="-170" dirty="0">
                <a:solidFill>
                  <a:srgbClr val="6D6E71"/>
                </a:solidFill>
                <a:latin typeface="Trebuchet MS"/>
                <a:cs typeface="Trebuchet MS"/>
              </a:rPr>
              <a:t> </a:t>
            </a:r>
            <a:r>
              <a:rPr sz="1800" b="1" spc="-65" dirty="0">
                <a:solidFill>
                  <a:srgbClr val="6D6E71"/>
                </a:solidFill>
                <a:latin typeface="Trebuchet MS"/>
                <a:cs typeface="Trebuchet MS"/>
              </a:rPr>
              <a:t>all</a:t>
            </a:r>
            <a:r>
              <a:rPr sz="1800" b="1" spc="-170" dirty="0">
                <a:solidFill>
                  <a:srgbClr val="6D6E71"/>
                </a:solidFill>
                <a:latin typeface="Trebuchet MS"/>
                <a:cs typeface="Trebuchet MS"/>
              </a:rPr>
              <a:t> </a:t>
            </a:r>
            <a:r>
              <a:rPr sz="1800" b="1" spc="-60" dirty="0">
                <a:solidFill>
                  <a:srgbClr val="6D6E71"/>
                </a:solidFill>
                <a:latin typeface="Trebuchet MS"/>
                <a:cs typeface="Trebuchet MS"/>
              </a:rPr>
              <a:t>disclosures</a:t>
            </a:r>
            <a:r>
              <a:rPr sz="1800" b="1" spc="-170" dirty="0">
                <a:solidFill>
                  <a:srgbClr val="6D6E71"/>
                </a:solidFill>
                <a:latin typeface="Trebuchet MS"/>
                <a:cs typeface="Trebuchet MS"/>
              </a:rPr>
              <a:t> </a:t>
            </a:r>
            <a:r>
              <a:rPr sz="1800" b="1" spc="-110" dirty="0">
                <a:solidFill>
                  <a:srgbClr val="6D6E71"/>
                </a:solidFill>
                <a:latin typeface="Trebuchet MS"/>
                <a:cs typeface="Trebuchet MS"/>
              </a:rPr>
              <a:t>&amp;</a:t>
            </a:r>
            <a:r>
              <a:rPr sz="1800" b="1" spc="-170" dirty="0">
                <a:solidFill>
                  <a:srgbClr val="6D6E71"/>
                </a:solidFill>
                <a:latin typeface="Trebuchet MS"/>
                <a:cs typeface="Trebuchet MS"/>
              </a:rPr>
              <a:t> </a:t>
            </a:r>
            <a:r>
              <a:rPr sz="1800" b="1" spc="-60" dirty="0">
                <a:solidFill>
                  <a:srgbClr val="6D6E71"/>
                </a:solidFill>
                <a:latin typeface="Trebuchet MS"/>
                <a:cs typeface="Trebuchet MS"/>
              </a:rPr>
              <a:t>paperwork</a:t>
            </a:r>
            <a:r>
              <a:rPr sz="1800" b="1" spc="-170" dirty="0">
                <a:solidFill>
                  <a:srgbClr val="6D6E71"/>
                </a:solidFill>
                <a:latin typeface="Trebuchet MS"/>
                <a:cs typeface="Trebuchet MS"/>
              </a:rPr>
              <a:t> </a:t>
            </a:r>
            <a:r>
              <a:rPr sz="1800" b="1" spc="-70" dirty="0">
                <a:solidFill>
                  <a:srgbClr val="6D6E71"/>
                </a:solidFill>
                <a:latin typeface="Trebuchet MS"/>
                <a:cs typeface="Trebuchet MS"/>
              </a:rPr>
              <a:t>necessary</a:t>
            </a:r>
            <a:r>
              <a:rPr sz="1800" b="1" spc="-175" dirty="0">
                <a:solidFill>
                  <a:srgbClr val="6D6E71"/>
                </a:solidFill>
                <a:latin typeface="Trebuchet MS"/>
                <a:cs typeface="Trebuchet MS"/>
              </a:rPr>
              <a:t> </a:t>
            </a:r>
            <a:r>
              <a:rPr sz="1800" b="1" spc="-55" dirty="0">
                <a:solidFill>
                  <a:srgbClr val="6D6E71"/>
                </a:solidFill>
                <a:latin typeface="Trebuchet MS"/>
                <a:cs typeface="Trebuchet MS"/>
              </a:rPr>
              <a:t>in</a:t>
            </a:r>
            <a:r>
              <a:rPr lang="en-US" sz="1800" b="1" spc="-55" dirty="0">
                <a:solidFill>
                  <a:srgbClr val="6D6E71"/>
                </a:solidFill>
                <a:latin typeface="Trebuchet MS"/>
                <a:cs typeface="Trebuchet MS"/>
              </a:rPr>
              <a:t> </a:t>
            </a:r>
            <a:r>
              <a:rPr sz="1800" b="1" spc="-85" dirty="0">
                <a:solidFill>
                  <a:srgbClr val="6D6E71"/>
                </a:solidFill>
                <a:latin typeface="Trebuchet MS"/>
                <a:cs typeface="Trebuchet MS"/>
              </a:rPr>
              <a:t>today’s </a:t>
            </a:r>
            <a:r>
              <a:rPr sz="1800" b="1" spc="-65" dirty="0">
                <a:solidFill>
                  <a:srgbClr val="6D6E71"/>
                </a:solidFill>
                <a:latin typeface="Trebuchet MS"/>
                <a:cs typeface="Trebuchet MS"/>
              </a:rPr>
              <a:t>heavily </a:t>
            </a:r>
            <a:r>
              <a:rPr sz="1800" b="1" spc="-55" dirty="0">
                <a:solidFill>
                  <a:srgbClr val="6D6E71"/>
                </a:solidFill>
                <a:latin typeface="Trebuchet MS"/>
                <a:cs typeface="Trebuchet MS"/>
              </a:rPr>
              <a:t>regulated</a:t>
            </a:r>
            <a:r>
              <a:rPr sz="1800" b="1" spc="-365" dirty="0">
                <a:solidFill>
                  <a:srgbClr val="6D6E71"/>
                </a:solidFill>
                <a:latin typeface="Trebuchet MS"/>
                <a:cs typeface="Trebuchet MS"/>
              </a:rPr>
              <a:t> </a:t>
            </a:r>
            <a:r>
              <a:rPr sz="1800" b="1" spc="-85" dirty="0">
                <a:solidFill>
                  <a:srgbClr val="6D6E71"/>
                </a:solidFill>
                <a:latin typeface="Trebuchet MS"/>
                <a:cs typeface="Trebuchet MS"/>
              </a:rPr>
              <a:t>environment.</a:t>
            </a:r>
            <a:endParaRPr sz="1800" dirty="0">
              <a:latin typeface="Trebuchet MS"/>
              <a:cs typeface="Trebuchet MS"/>
            </a:endParaRPr>
          </a:p>
          <a:p>
            <a:pPr>
              <a:lnSpc>
                <a:spcPct val="100000"/>
              </a:lnSpc>
              <a:spcBef>
                <a:spcPts val="25"/>
              </a:spcBef>
            </a:pPr>
            <a:endParaRPr sz="1850" dirty="0">
              <a:latin typeface="Times New Roman"/>
              <a:cs typeface="Times New Roman"/>
            </a:endParaRPr>
          </a:p>
          <a:p>
            <a:pPr marL="12700">
              <a:lnSpc>
                <a:spcPct val="100000"/>
              </a:lnSpc>
              <a:spcBef>
                <a:spcPts val="5"/>
              </a:spcBef>
            </a:pPr>
            <a:r>
              <a:rPr sz="2500" i="1" spc="-145" dirty="0">
                <a:solidFill>
                  <a:srgbClr val="00AEEF"/>
                </a:solidFill>
                <a:latin typeface="Times New Roman"/>
                <a:cs typeface="Times New Roman"/>
              </a:rPr>
              <a:t>Experience</a:t>
            </a:r>
            <a:endParaRPr sz="2500" dirty="0">
              <a:latin typeface="Times New Roman"/>
              <a:cs typeface="Times New Roman"/>
            </a:endParaRPr>
          </a:p>
          <a:p>
            <a:pPr marL="12700" marR="5080">
              <a:lnSpc>
                <a:spcPct val="100000"/>
              </a:lnSpc>
              <a:spcBef>
                <a:spcPts val="439"/>
              </a:spcBef>
            </a:pPr>
            <a:r>
              <a:rPr sz="1800" b="1" spc="-100" dirty="0">
                <a:solidFill>
                  <a:srgbClr val="6D6E71"/>
                </a:solidFill>
                <a:latin typeface="Trebuchet MS"/>
                <a:cs typeface="Trebuchet MS"/>
              </a:rPr>
              <a:t>They</a:t>
            </a:r>
            <a:r>
              <a:rPr sz="1800" b="1" spc="-175" dirty="0">
                <a:solidFill>
                  <a:srgbClr val="6D6E71"/>
                </a:solidFill>
                <a:latin typeface="Trebuchet MS"/>
                <a:cs typeface="Trebuchet MS"/>
              </a:rPr>
              <a:t> </a:t>
            </a:r>
            <a:r>
              <a:rPr sz="1800" b="1" spc="-100" dirty="0">
                <a:solidFill>
                  <a:srgbClr val="6D6E71"/>
                </a:solidFill>
                <a:latin typeface="Trebuchet MS"/>
                <a:cs typeface="Trebuchet MS"/>
              </a:rPr>
              <a:t>are</a:t>
            </a:r>
            <a:r>
              <a:rPr sz="1800" b="1" spc="-175" dirty="0">
                <a:solidFill>
                  <a:srgbClr val="6D6E71"/>
                </a:solidFill>
                <a:latin typeface="Trebuchet MS"/>
                <a:cs typeface="Trebuchet MS"/>
              </a:rPr>
              <a:t> </a:t>
            </a:r>
            <a:r>
              <a:rPr sz="1800" b="1" spc="-85" dirty="0">
                <a:solidFill>
                  <a:srgbClr val="6D6E71"/>
                </a:solidFill>
                <a:latin typeface="Trebuchet MS"/>
                <a:cs typeface="Trebuchet MS"/>
              </a:rPr>
              <a:t>well</a:t>
            </a:r>
            <a:r>
              <a:rPr sz="1800" b="1" spc="-170" dirty="0">
                <a:solidFill>
                  <a:srgbClr val="6D6E71"/>
                </a:solidFill>
                <a:latin typeface="Trebuchet MS"/>
                <a:cs typeface="Trebuchet MS"/>
              </a:rPr>
              <a:t> </a:t>
            </a:r>
            <a:r>
              <a:rPr sz="1800" b="1" spc="-65" dirty="0">
                <a:solidFill>
                  <a:srgbClr val="6D6E71"/>
                </a:solidFill>
                <a:latin typeface="Trebuchet MS"/>
                <a:cs typeface="Trebuchet MS"/>
              </a:rPr>
              <a:t>educated</a:t>
            </a:r>
            <a:r>
              <a:rPr sz="1800" b="1" spc="-175" dirty="0">
                <a:solidFill>
                  <a:srgbClr val="6D6E71"/>
                </a:solidFill>
                <a:latin typeface="Trebuchet MS"/>
                <a:cs typeface="Trebuchet MS"/>
              </a:rPr>
              <a:t> </a:t>
            </a:r>
            <a:r>
              <a:rPr sz="1800" b="1" spc="-55" dirty="0">
                <a:solidFill>
                  <a:srgbClr val="6D6E71"/>
                </a:solidFill>
                <a:latin typeface="Trebuchet MS"/>
                <a:cs typeface="Trebuchet MS"/>
              </a:rPr>
              <a:t>in</a:t>
            </a:r>
            <a:r>
              <a:rPr sz="1800" b="1" spc="-170" dirty="0">
                <a:solidFill>
                  <a:srgbClr val="6D6E71"/>
                </a:solidFill>
                <a:latin typeface="Trebuchet MS"/>
                <a:cs typeface="Trebuchet MS"/>
              </a:rPr>
              <a:t> </a:t>
            </a:r>
            <a:r>
              <a:rPr sz="1800" b="1" spc="-30" dirty="0">
                <a:solidFill>
                  <a:srgbClr val="6D6E71"/>
                </a:solidFill>
                <a:latin typeface="Trebuchet MS"/>
                <a:cs typeface="Trebuchet MS"/>
              </a:rPr>
              <a:t>and</a:t>
            </a:r>
            <a:r>
              <a:rPr sz="1800" b="1" spc="-175" dirty="0">
                <a:solidFill>
                  <a:srgbClr val="6D6E71"/>
                </a:solidFill>
                <a:latin typeface="Trebuchet MS"/>
                <a:cs typeface="Trebuchet MS"/>
              </a:rPr>
              <a:t> </a:t>
            </a:r>
            <a:r>
              <a:rPr sz="1800" b="1" spc="-85" dirty="0">
                <a:solidFill>
                  <a:srgbClr val="6D6E71"/>
                </a:solidFill>
                <a:latin typeface="Trebuchet MS"/>
                <a:cs typeface="Trebuchet MS"/>
              </a:rPr>
              <a:t>experienced</a:t>
            </a:r>
            <a:r>
              <a:rPr sz="1800" b="1" spc="-170" dirty="0">
                <a:solidFill>
                  <a:srgbClr val="6D6E71"/>
                </a:solidFill>
                <a:latin typeface="Trebuchet MS"/>
                <a:cs typeface="Trebuchet MS"/>
              </a:rPr>
              <a:t> </a:t>
            </a:r>
            <a:r>
              <a:rPr sz="1800" b="1" spc="-65" dirty="0">
                <a:solidFill>
                  <a:srgbClr val="6D6E71"/>
                </a:solidFill>
                <a:latin typeface="Trebuchet MS"/>
                <a:cs typeface="Trebuchet MS"/>
              </a:rPr>
              <a:t>with</a:t>
            </a:r>
            <a:r>
              <a:rPr sz="1800" b="1" spc="-175" dirty="0">
                <a:solidFill>
                  <a:srgbClr val="6D6E71"/>
                </a:solidFill>
                <a:latin typeface="Trebuchet MS"/>
                <a:cs typeface="Trebuchet MS"/>
              </a:rPr>
              <a:t> </a:t>
            </a:r>
            <a:r>
              <a:rPr sz="1800" b="1" spc="-75" dirty="0">
                <a:solidFill>
                  <a:srgbClr val="6D6E71"/>
                </a:solidFill>
                <a:latin typeface="Trebuchet MS"/>
                <a:cs typeface="Trebuchet MS"/>
              </a:rPr>
              <a:t>the</a:t>
            </a:r>
            <a:r>
              <a:rPr sz="1800" b="1" spc="-170" dirty="0">
                <a:solidFill>
                  <a:srgbClr val="6D6E71"/>
                </a:solidFill>
                <a:latin typeface="Trebuchet MS"/>
                <a:cs typeface="Trebuchet MS"/>
              </a:rPr>
              <a:t> </a:t>
            </a:r>
            <a:r>
              <a:rPr sz="1800" b="1" spc="-95" dirty="0">
                <a:solidFill>
                  <a:srgbClr val="6D6E71"/>
                </a:solidFill>
                <a:latin typeface="Trebuchet MS"/>
                <a:cs typeface="Trebuchet MS"/>
              </a:rPr>
              <a:t>entire</a:t>
            </a:r>
            <a:r>
              <a:rPr lang="en-US" sz="1800" b="1" spc="-95" dirty="0">
                <a:solidFill>
                  <a:srgbClr val="6D6E71"/>
                </a:solidFill>
                <a:latin typeface="Trebuchet MS"/>
                <a:cs typeface="Trebuchet MS"/>
              </a:rPr>
              <a:t> </a:t>
            </a:r>
            <a:r>
              <a:rPr sz="1800" b="1" spc="-55" dirty="0">
                <a:solidFill>
                  <a:srgbClr val="6D6E71"/>
                </a:solidFill>
                <a:latin typeface="Trebuchet MS"/>
                <a:cs typeface="Trebuchet MS"/>
              </a:rPr>
              <a:t>sales</a:t>
            </a:r>
            <a:r>
              <a:rPr sz="1800" b="1" spc="-175" dirty="0">
                <a:solidFill>
                  <a:srgbClr val="6D6E71"/>
                </a:solidFill>
                <a:latin typeface="Trebuchet MS"/>
                <a:cs typeface="Trebuchet MS"/>
              </a:rPr>
              <a:t> </a:t>
            </a:r>
            <a:r>
              <a:rPr sz="1800" b="1" spc="-90" dirty="0">
                <a:solidFill>
                  <a:srgbClr val="6D6E71"/>
                </a:solidFill>
                <a:latin typeface="Trebuchet MS"/>
                <a:cs typeface="Trebuchet MS"/>
              </a:rPr>
              <a:t>process.</a:t>
            </a:r>
            <a:endParaRPr sz="1800" dirty="0">
              <a:latin typeface="Trebuchet MS"/>
              <a:cs typeface="Trebuchet MS"/>
            </a:endParaRPr>
          </a:p>
          <a:p>
            <a:pPr>
              <a:lnSpc>
                <a:spcPct val="100000"/>
              </a:lnSpc>
            </a:pPr>
            <a:endParaRPr sz="1850" dirty="0">
              <a:latin typeface="Times New Roman"/>
              <a:cs typeface="Times New Roman"/>
            </a:endParaRPr>
          </a:p>
          <a:p>
            <a:pPr marL="12700">
              <a:lnSpc>
                <a:spcPct val="100000"/>
              </a:lnSpc>
            </a:pPr>
            <a:r>
              <a:rPr sz="2500" i="1" spc="-55" dirty="0">
                <a:solidFill>
                  <a:srgbClr val="00AEEF"/>
                </a:solidFill>
                <a:latin typeface="Times New Roman"/>
                <a:cs typeface="Times New Roman"/>
              </a:rPr>
              <a:t>Negotiations</a:t>
            </a:r>
            <a:endParaRPr sz="2500" dirty="0">
              <a:latin typeface="Times New Roman"/>
              <a:cs typeface="Times New Roman"/>
            </a:endParaRPr>
          </a:p>
          <a:p>
            <a:pPr marL="12700" marR="594360">
              <a:lnSpc>
                <a:spcPct val="100000"/>
              </a:lnSpc>
              <a:spcBef>
                <a:spcPts val="440"/>
              </a:spcBef>
            </a:pPr>
            <a:r>
              <a:rPr sz="1800" b="1" spc="-100" dirty="0">
                <a:solidFill>
                  <a:srgbClr val="6D6E71"/>
                </a:solidFill>
                <a:latin typeface="Trebuchet MS"/>
                <a:cs typeface="Trebuchet MS"/>
              </a:rPr>
              <a:t>They</a:t>
            </a:r>
            <a:r>
              <a:rPr sz="1800" b="1" spc="-175" dirty="0">
                <a:solidFill>
                  <a:srgbClr val="6D6E71"/>
                </a:solidFill>
                <a:latin typeface="Trebuchet MS"/>
                <a:cs typeface="Trebuchet MS"/>
              </a:rPr>
              <a:t> </a:t>
            </a:r>
            <a:r>
              <a:rPr sz="1800" b="1" spc="-75" dirty="0">
                <a:solidFill>
                  <a:srgbClr val="6D6E71"/>
                </a:solidFill>
                <a:latin typeface="Trebuchet MS"/>
                <a:cs typeface="Trebuchet MS"/>
              </a:rPr>
              <a:t>act</a:t>
            </a:r>
            <a:r>
              <a:rPr sz="1800" b="1" spc="-170" dirty="0">
                <a:solidFill>
                  <a:srgbClr val="6D6E71"/>
                </a:solidFill>
                <a:latin typeface="Trebuchet MS"/>
                <a:cs typeface="Trebuchet MS"/>
              </a:rPr>
              <a:t> </a:t>
            </a:r>
            <a:r>
              <a:rPr sz="1800" b="1" spc="-35" dirty="0">
                <a:solidFill>
                  <a:srgbClr val="6D6E71"/>
                </a:solidFill>
                <a:latin typeface="Trebuchet MS"/>
                <a:cs typeface="Trebuchet MS"/>
              </a:rPr>
              <a:t>as</a:t>
            </a:r>
            <a:r>
              <a:rPr sz="1800" b="1" spc="-170" dirty="0">
                <a:solidFill>
                  <a:srgbClr val="6D6E71"/>
                </a:solidFill>
                <a:latin typeface="Trebuchet MS"/>
                <a:cs typeface="Trebuchet MS"/>
              </a:rPr>
              <a:t> </a:t>
            </a:r>
            <a:r>
              <a:rPr sz="1800" b="1" spc="-45" dirty="0">
                <a:solidFill>
                  <a:srgbClr val="6D6E71"/>
                </a:solidFill>
                <a:latin typeface="Trebuchet MS"/>
                <a:cs typeface="Trebuchet MS"/>
              </a:rPr>
              <a:t>a</a:t>
            </a:r>
            <a:r>
              <a:rPr sz="1800" b="1" spc="-315" dirty="0">
                <a:solidFill>
                  <a:srgbClr val="6D6E71"/>
                </a:solidFill>
                <a:latin typeface="Trebuchet MS"/>
                <a:cs typeface="Trebuchet MS"/>
              </a:rPr>
              <a:t> </a:t>
            </a:r>
            <a:r>
              <a:rPr sz="1800" b="1" spc="-140" dirty="0">
                <a:solidFill>
                  <a:srgbClr val="6D6E71"/>
                </a:solidFill>
                <a:latin typeface="Trebuchet MS"/>
                <a:cs typeface="Trebuchet MS"/>
              </a:rPr>
              <a:t>“buffer”</a:t>
            </a:r>
            <a:r>
              <a:rPr sz="1800" b="1" spc="-310" dirty="0">
                <a:solidFill>
                  <a:srgbClr val="6D6E71"/>
                </a:solidFill>
                <a:latin typeface="Trebuchet MS"/>
                <a:cs typeface="Trebuchet MS"/>
              </a:rPr>
              <a:t> </a:t>
            </a:r>
            <a:r>
              <a:rPr sz="1800" b="1" spc="-55" dirty="0">
                <a:solidFill>
                  <a:srgbClr val="6D6E71"/>
                </a:solidFill>
                <a:latin typeface="Trebuchet MS"/>
                <a:cs typeface="Trebuchet MS"/>
              </a:rPr>
              <a:t>in</a:t>
            </a:r>
            <a:r>
              <a:rPr sz="1800" b="1" spc="-170" dirty="0">
                <a:solidFill>
                  <a:srgbClr val="6D6E71"/>
                </a:solidFill>
                <a:latin typeface="Trebuchet MS"/>
                <a:cs typeface="Trebuchet MS"/>
              </a:rPr>
              <a:t> </a:t>
            </a:r>
            <a:r>
              <a:rPr sz="1800" b="1" spc="-40" dirty="0">
                <a:solidFill>
                  <a:srgbClr val="6D6E71"/>
                </a:solidFill>
                <a:latin typeface="Trebuchet MS"/>
                <a:cs typeface="Trebuchet MS"/>
              </a:rPr>
              <a:t>negotiations</a:t>
            </a:r>
            <a:r>
              <a:rPr sz="1800" b="1" spc="-170" dirty="0">
                <a:solidFill>
                  <a:srgbClr val="6D6E71"/>
                </a:solidFill>
                <a:latin typeface="Trebuchet MS"/>
                <a:cs typeface="Trebuchet MS"/>
              </a:rPr>
              <a:t> </a:t>
            </a:r>
            <a:r>
              <a:rPr sz="1800" b="1" spc="-65" dirty="0">
                <a:solidFill>
                  <a:srgbClr val="6D6E71"/>
                </a:solidFill>
                <a:latin typeface="Trebuchet MS"/>
                <a:cs typeface="Trebuchet MS"/>
              </a:rPr>
              <a:t>with</a:t>
            </a:r>
            <a:r>
              <a:rPr sz="1800" b="1" spc="-170" dirty="0">
                <a:solidFill>
                  <a:srgbClr val="6D6E71"/>
                </a:solidFill>
                <a:latin typeface="Trebuchet MS"/>
                <a:cs typeface="Trebuchet MS"/>
              </a:rPr>
              <a:t> </a:t>
            </a:r>
            <a:r>
              <a:rPr sz="1800" b="1" spc="-65" dirty="0">
                <a:solidFill>
                  <a:srgbClr val="6D6E71"/>
                </a:solidFill>
                <a:latin typeface="Trebuchet MS"/>
                <a:cs typeface="Trebuchet MS"/>
              </a:rPr>
              <a:t>all</a:t>
            </a:r>
            <a:r>
              <a:rPr sz="1800" b="1" spc="-170" dirty="0">
                <a:solidFill>
                  <a:srgbClr val="6D6E71"/>
                </a:solidFill>
                <a:latin typeface="Trebuchet MS"/>
                <a:cs typeface="Trebuchet MS"/>
              </a:rPr>
              <a:t> </a:t>
            </a:r>
            <a:r>
              <a:rPr sz="1800" b="1" spc="-60" dirty="0">
                <a:solidFill>
                  <a:srgbClr val="6D6E71"/>
                </a:solidFill>
                <a:latin typeface="Trebuchet MS"/>
                <a:cs typeface="Trebuchet MS"/>
              </a:rPr>
              <a:t>parties</a:t>
            </a:r>
            <a:r>
              <a:rPr lang="en-US" sz="1800" b="1" spc="-60" dirty="0">
                <a:solidFill>
                  <a:srgbClr val="6D6E71"/>
                </a:solidFill>
                <a:latin typeface="Trebuchet MS"/>
                <a:cs typeface="Trebuchet MS"/>
              </a:rPr>
              <a:t> </a:t>
            </a:r>
            <a:r>
              <a:rPr sz="1800" b="1" spc="-35" dirty="0">
                <a:solidFill>
                  <a:srgbClr val="6D6E71"/>
                </a:solidFill>
                <a:latin typeface="Trebuchet MS"/>
                <a:cs typeface="Trebuchet MS"/>
              </a:rPr>
              <a:t>throughout </a:t>
            </a:r>
            <a:r>
              <a:rPr sz="1800" b="1" spc="-75" dirty="0">
                <a:solidFill>
                  <a:srgbClr val="6D6E71"/>
                </a:solidFill>
                <a:latin typeface="Trebuchet MS"/>
                <a:cs typeface="Trebuchet MS"/>
              </a:rPr>
              <a:t>the </a:t>
            </a:r>
            <a:r>
              <a:rPr sz="1800" b="1" spc="-95" dirty="0">
                <a:solidFill>
                  <a:srgbClr val="6D6E71"/>
                </a:solidFill>
                <a:latin typeface="Trebuchet MS"/>
                <a:cs typeface="Trebuchet MS"/>
              </a:rPr>
              <a:t>entire</a:t>
            </a:r>
            <a:r>
              <a:rPr sz="1800" b="1" spc="-409" dirty="0">
                <a:solidFill>
                  <a:srgbClr val="6D6E71"/>
                </a:solidFill>
                <a:latin typeface="Trebuchet MS"/>
                <a:cs typeface="Trebuchet MS"/>
              </a:rPr>
              <a:t> </a:t>
            </a:r>
            <a:r>
              <a:rPr sz="1800" b="1" spc="-75" dirty="0">
                <a:solidFill>
                  <a:srgbClr val="6D6E71"/>
                </a:solidFill>
                <a:latin typeface="Trebuchet MS"/>
                <a:cs typeface="Trebuchet MS"/>
              </a:rPr>
              <a:t>transaction.</a:t>
            </a:r>
            <a:endParaRPr sz="1800" dirty="0">
              <a:latin typeface="Trebuchet MS"/>
              <a:cs typeface="Trebuchet MS"/>
            </a:endParaRPr>
          </a:p>
          <a:p>
            <a:pPr>
              <a:lnSpc>
                <a:spcPct val="100000"/>
              </a:lnSpc>
            </a:pPr>
            <a:endParaRPr sz="1850" dirty="0">
              <a:latin typeface="Times New Roman"/>
              <a:cs typeface="Times New Roman"/>
            </a:endParaRPr>
          </a:p>
          <a:p>
            <a:pPr marL="12700">
              <a:lnSpc>
                <a:spcPct val="100000"/>
              </a:lnSpc>
            </a:pPr>
            <a:r>
              <a:rPr sz="2500" i="1" spc="-55" dirty="0">
                <a:solidFill>
                  <a:srgbClr val="00AEEF"/>
                </a:solidFill>
                <a:latin typeface="Times New Roman"/>
                <a:cs typeface="Times New Roman"/>
              </a:rPr>
              <a:t>Pricing</a:t>
            </a:r>
            <a:endParaRPr sz="2500" dirty="0">
              <a:latin typeface="Times New Roman"/>
              <a:cs typeface="Times New Roman"/>
            </a:endParaRPr>
          </a:p>
          <a:p>
            <a:pPr marL="12700" marR="14604">
              <a:lnSpc>
                <a:spcPct val="100000"/>
              </a:lnSpc>
              <a:spcBef>
                <a:spcPts val="450"/>
              </a:spcBef>
            </a:pPr>
            <a:r>
              <a:rPr sz="1800" b="1" spc="-100" dirty="0">
                <a:solidFill>
                  <a:srgbClr val="6D6E71"/>
                </a:solidFill>
                <a:latin typeface="Trebuchet MS"/>
                <a:cs typeface="Trebuchet MS"/>
              </a:rPr>
              <a:t>They</a:t>
            </a:r>
            <a:r>
              <a:rPr sz="1800" b="1" spc="-175" dirty="0">
                <a:solidFill>
                  <a:srgbClr val="6D6E71"/>
                </a:solidFill>
                <a:latin typeface="Trebuchet MS"/>
                <a:cs typeface="Trebuchet MS"/>
              </a:rPr>
              <a:t> </a:t>
            </a:r>
            <a:r>
              <a:rPr sz="1800" b="1" spc="-55" dirty="0">
                <a:solidFill>
                  <a:srgbClr val="6D6E71"/>
                </a:solidFill>
                <a:latin typeface="Trebuchet MS"/>
                <a:cs typeface="Trebuchet MS"/>
              </a:rPr>
              <a:t>help</a:t>
            </a:r>
            <a:r>
              <a:rPr sz="1800" b="1" spc="-170" dirty="0">
                <a:solidFill>
                  <a:srgbClr val="6D6E71"/>
                </a:solidFill>
                <a:latin typeface="Trebuchet MS"/>
                <a:cs typeface="Trebuchet MS"/>
              </a:rPr>
              <a:t> </a:t>
            </a:r>
            <a:r>
              <a:rPr sz="1800" b="1" spc="-45" dirty="0">
                <a:solidFill>
                  <a:srgbClr val="6D6E71"/>
                </a:solidFill>
                <a:latin typeface="Trebuchet MS"/>
                <a:cs typeface="Trebuchet MS"/>
              </a:rPr>
              <a:t>you</a:t>
            </a:r>
            <a:r>
              <a:rPr sz="1800" b="1" spc="-170" dirty="0">
                <a:solidFill>
                  <a:srgbClr val="6D6E71"/>
                </a:solidFill>
                <a:latin typeface="Trebuchet MS"/>
                <a:cs typeface="Trebuchet MS"/>
              </a:rPr>
              <a:t> </a:t>
            </a:r>
            <a:r>
              <a:rPr sz="1800" b="1" spc="-50" dirty="0">
                <a:solidFill>
                  <a:srgbClr val="6D6E71"/>
                </a:solidFill>
                <a:latin typeface="Trebuchet MS"/>
                <a:cs typeface="Trebuchet MS"/>
              </a:rPr>
              <a:t>understand</a:t>
            </a:r>
            <a:r>
              <a:rPr sz="1800" b="1" spc="-170" dirty="0">
                <a:solidFill>
                  <a:srgbClr val="6D6E71"/>
                </a:solidFill>
                <a:latin typeface="Trebuchet MS"/>
                <a:cs typeface="Trebuchet MS"/>
              </a:rPr>
              <a:t> </a:t>
            </a:r>
            <a:r>
              <a:rPr sz="1800" b="1" spc="-85" dirty="0">
                <a:solidFill>
                  <a:srgbClr val="6D6E71"/>
                </a:solidFill>
                <a:latin typeface="Trebuchet MS"/>
                <a:cs typeface="Trebuchet MS"/>
              </a:rPr>
              <a:t>today’s</a:t>
            </a:r>
            <a:r>
              <a:rPr sz="1800" b="1" spc="-170" dirty="0">
                <a:solidFill>
                  <a:srgbClr val="6D6E71"/>
                </a:solidFill>
                <a:latin typeface="Trebuchet MS"/>
                <a:cs typeface="Trebuchet MS"/>
              </a:rPr>
              <a:t> </a:t>
            </a:r>
            <a:r>
              <a:rPr sz="1800" b="1" spc="-95" dirty="0">
                <a:solidFill>
                  <a:srgbClr val="6D6E71"/>
                </a:solidFill>
                <a:latin typeface="Trebuchet MS"/>
                <a:cs typeface="Trebuchet MS"/>
              </a:rPr>
              <a:t>real</a:t>
            </a:r>
            <a:r>
              <a:rPr sz="1800" b="1" spc="-170" dirty="0">
                <a:solidFill>
                  <a:srgbClr val="6D6E71"/>
                </a:solidFill>
                <a:latin typeface="Trebuchet MS"/>
                <a:cs typeface="Trebuchet MS"/>
              </a:rPr>
              <a:t> </a:t>
            </a:r>
            <a:r>
              <a:rPr sz="1800" b="1" spc="-80" dirty="0">
                <a:solidFill>
                  <a:srgbClr val="6D6E71"/>
                </a:solidFill>
                <a:latin typeface="Trebuchet MS"/>
                <a:cs typeface="Trebuchet MS"/>
              </a:rPr>
              <a:t>estate</a:t>
            </a:r>
            <a:r>
              <a:rPr sz="1800" b="1" spc="-170" dirty="0">
                <a:solidFill>
                  <a:srgbClr val="6D6E71"/>
                </a:solidFill>
                <a:latin typeface="Trebuchet MS"/>
                <a:cs typeface="Trebuchet MS"/>
              </a:rPr>
              <a:t> </a:t>
            </a:r>
            <a:r>
              <a:rPr sz="1800" b="1" spc="-60" dirty="0">
                <a:solidFill>
                  <a:srgbClr val="6D6E71"/>
                </a:solidFill>
                <a:latin typeface="Trebuchet MS"/>
                <a:cs typeface="Trebuchet MS"/>
              </a:rPr>
              <a:t>values</a:t>
            </a:r>
            <a:r>
              <a:rPr sz="1800" b="1" spc="-175" dirty="0">
                <a:solidFill>
                  <a:srgbClr val="6D6E71"/>
                </a:solidFill>
                <a:latin typeface="Trebuchet MS"/>
                <a:cs typeface="Trebuchet MS"/>
              </a:rPr>
              <a:t> </a:t>
            </a:r>
            <a:r>
              <a:rPr sz="1800" b="1" spc="-60" dirty="0">
                <a:solidFill>
                  <a:srgbClr val="6D6E71"/>
                </a:solidFill>
                <a:latin typeface="Trebuchet MS"/>
                <a:cs typeface="Trebuchet MS"/>
              </a:rPr>
              <a:t>when</a:t>
            </a:r>
            <a:r>
              <a:rPr lang="en-US" sz="1800" b="1" spc="-60" dirty="0">
                <a:solidFill>
                  <a:srgbClr val="6D6E71"/>
                </a:solidFill>
                <a:latin typeface="Trebuchet MS"/>
                <a:cs typeface="Trebuchet MS"/>
              </a:rPr>
              <a:t> </a:t>
            </a:r>
            <a:r>
              <a:rPr sz="1800" b="1" spc="-40" dirty="0">
                <a:solidFill>
                  <a:srgbClr val="6D6E71"/>
                </a:solidFill>
                <a:latin typeface="Trebuchet MS"/>
                <a:cs typeface="Trebuchet MS"/>
              </a:rPr>
              <a:t>setting</a:t>
            </a:r>
            <a:r>
              <a:rPr sz="1800" b="1" spc="-170" dirty="0">
                <a:solidFill>
                  <a:srgbClr val="6D6E71"/>
                </a:solidFill>
                <a:latin typeface="Trebuchet MS"/>
                <a:cs typeface="Trebuchet MS"/>
              </a:rPr>
              <a:t> </a:t>
            </a:r>
            <a:r>
              <a:rPr sz="1800" b="1" spc="-75" dirty="0">
                <a:solidFill>
                  <a:srgbClr val="6D6E71"/>
                </a:solidFill>
                <a:latin typeface="Trebuchet MS"/>
                <a:cs typeface="Trebuchet MS"/>
              </a:rPr>
              <a:t>the</a:t>
            </a:r>
            <a:r>
              <a:rPr sz="1800" b="1" spc="-170" dirty="0">
                <a:solidFill>
                  <a:srgbClr val="6D6E71"/>
                </a:solidFill>
                <a:latin typeface="Trebuchet MS"/>
                <a:cs typeface="Trebuchet MS"/>
              </a:rPr>
              <a:t> </a:t>
            </a:r>
            <a:r>
              <a:rPr sz="1800" b="1" spc="-90" dirty="0">
                <a:solidFill>
                  <a:srgbClr val="6D6E71"/>
                </a:solidFill>
                <a:latin typeface="Trebuchet MS"/>
                <a:cs typeface="Trebuchet MS"/>
              </a:rPr>
              <a:t>price</a:t>
            </a:r>
            <a:r>
              <a:rPr sz="1800" b="1" spc="-170" dirty="0">
                <a:solidFill>
                  <a:srgbClr val="6D6E71"/>
                </a:solidFill>
                <a:latin typeface="Trebuchet MS"/>
                <a:cs typeface="Trebuchet MS"/>
              </a:rPr>
              <a:t> </a:t>
            </a:r>
            <a:r>
              <a:rPr sz="1800" b="1" spc="-50" dirty="0">
                <a:solidFill>
                  <a:srgbClr val="6D6E71"/>
                </a:solidFill>
                <a:latin typeface="Trebuchet MS"/>
                <a:cs typeface="Trebuchet MS"/>
              </a:rPr>
              <a:t>of</a:t>
            </a:r>
            <a:r>
              <a:rPr sz="1800" b="1" spc="-170" dirty="0">
                <a:solidFill>
                  <a:srgbClr val="6D6E71"/>
                </a:solidFill>
                <a:latin typeface="Trebuchet MS"/>
                <a:cs typeface="Trebuchet MS"/>
              </a:rPr>
              <a:t> </a:t>
            </a:r>
            <a:r>
              <a:rPr sz="1800" b="1" spc="-45" dirty="0">
                <a:solidFill>
                  <a:srgbClr val="6D6E71"/>
                </a:solidFill>
                <a:latin typeface="Trebuchet MS"/>
                <a:cs typeface="Trebuchet MS"/>
              </a:rPr>
              <a:t>a</a:t>
            </a:r>
            <a:r>
              <a:rPr sz="1800" b="1" spc="-170" dirty="0">
                <a:solidFill>
                  <a:srgbClr val="6D6E71"/>
                </a:solidFill>
                <a:latin typeface="Trebuchet MS"/>
                <a:cs typeface="Trebuchet MS"/>
              </a:rPr>
              <a:t> </a:t>
            </a:r>
            <a:r>
              <a:rPr sz="1800" b="1" spc="-35" dirty="0">
                <a:solidFill>
                  <a:srgbClr val="6D6E71"/>
                </a:solidFill>
                <a:latin typeface="Trebuchet MS"/>
                <a:cs typeface="Trebuchet MS"/>
              </a:rPr>
              <a:t>listing</a:t>
            </a:r>
            <a:r>
              <a:rPr sz="1800" b="1" spc="-170" dirty="0">
                <a:solidFill>
                  <a:srgbClr val="6D6E71"/>
                </a:solidFill>
                <a:latin typeface="Trebuchet MS"/>
                <a:cs typeface="Trebuchet MS"/>
              </a:rPr>
              <a:t> </a:t>
            </a:r>
            <a:r>
              <a:rPr sz="1800" b="1" spc="-70" dirty="0">
                <a:solidFill>
                  <a:srgbClr val="6D6E71"/>
                </a:solidFill>
                <a:latin typeface="Trebuchet MS"/>
                <a:cs typeface="Trebuchet MS"/>
              </a:rPr>
              <a:t>or</a:t>
            </a:r>
            <a:r>
              <a:rPr sz="1800" b="1" spc="-170" dirty="0">
                <a:solidFill>
                  <a:srgbClr val="6D6E71"/>
                </a:solidFill>
                <a:latin typeface="Trebuchet MS"/>
                <a:cs typeface="Trebuchet MS"/>
              </a:rPr>
              <a:t> </a:t>
            </a:r>
            <a:r>
              <a:rPr sz="1800" b="1" spc="-40" dirty="0">
                <a:solidFill>
                  <a:srgbClr val="6D6E71"/>
                </a:solidFill>
                <a:latin typeface="Trebuchet MS"/>
                <a:cs typeface="Trebuchet MS"/>
              </a:rPr>
              <a:t>an</a:t>
            </a:r>
            <a:r>
              <a:rPr sz="1800" b="1" spc="-170" dirty="0">
                <a:solidFill>
                  <a:srgbClr val="6D6E71"/>
                </a:solidFill>
                <a:latin typeface="Trebuchet MS"/>
                <a:cs typeface="Trebuchet MS"/>
              </a:rPr>
              <a:t> </a:t>
            </a:r>
            <a:r>
              <a:rPr sz="1800" b="1" spc="-100" dirty="0">
                <a:solidFill>
                  <a:srgbClr val="6D6E71"/>
                </a:solidFill>
                <a:latin typeface="Trebuchet MS"/>
                <a:cs typeface="Trebuchet MS"/>
              </a:rPr>
              <a:t>offer</a:t>
            </a:r>
            <a:r>
              <a:rPr sz="1800" b="1" spc="-165" dirty="0">
                <a:solidFill>
                  <a:srgbClr val="6D6E71"/>
                </a:solidFill>
                <a:latin typeface="Trebuchet MS"/>
                <a:cs typeface="Trebuchet MS"/>
              </a:rPr>
              <a:t> </a:t>
            </a:r>
            <a:r>
              <a:rPr sz="1800" b="1" spc="-55" dirty="0">
                <a:solidFill>
                  <a:srgbClr val="6D6E71"/>
                </a:solidFill>
                <a:latin typeface="Trebuchet MS"/>
                <a:cs typeface="Trebuchet MS"/>
              </a:rPr>
              <a:t>to</a:t>
            </a:r>
            <a:r>
              <a:rPr sz="1800" b="1" spc="-170" dirty="0">
                <a:solidFill>
                  <a:srgbClr val="6D6E71"/>
                </a:solidFill>
                <a:latin typeface="Trebuchet MS"/>
                <a:cs typeface="Trebuchet MS"/>
              </a:rPr>
              <a:t> </a:t>
            </a:r>
            <a:r>
              <a:rPr sz="1800" b="1" spc="-90" dirty="0">
                <a:solidFill>
                  <a:srgbClr val="6D6E71"/>
                </a:solidFill>
                <a:latin typeface="Trebuchet MS"/>
                <a:cs typeface="Trebuchet MS"/>
              </a:rPr>
              <a:t>purchase.</a:t>
            </a:r>
            <a:endParaRPr sz="1800" dirty="0">
              <a:latin typeface="Trebuchet MS"/>
              <a:cs typeface="Trebuchet MS"/>
            </a:endParaRPr>
          </a:p>
          <a:p>
            <a:pPr>
              <a:lnSpc>
                <a:spcPct val="100000"/>
              </a:lnSpc>
              <a:spcBef>
                <a:spcPts val="45"/>
              </a:spcBef>
            </a:pPr>
            <a:endParaRPr sz="1800" dirty="0">
              <a:latin typeface="Times New Roman"/>
              <a:cs typeface="Times New Roman"/>
            </a:endParaRPr>
          </a:p>
          <a:p>
            <a:pPr marL="12700">
              <a:lnSpc>
                <a:spcPct val="100000"/>
              </a:lnSpc>
              <a:spcBef>
                <a:spcPts val="5"/>
              </a:spcBef>
            </a:pPr>
            <a:r>
              <a:rPr sz="2500" i="1" spc="-10" dirty="0">
                <a:solidFill>
                  <a:srgbClr val="00AEEF"/>
                </a:solidFill>
                <a:latin typeface="Times New Roman"/>
                <a:cs typeface="Times New Roman"/>
              </a:rPr>
              <a:t>Understanding </a:t>
            </a:r>
            <a:r>
              <a:rPr sz="2500" i="1" spc="-90" dirty="0">
                <a:solidFill>
                  <a:srgbClr val="00AEEF"/>
                </a:solidFill>
                <a:latin typeface="Times New Roman"/>
                <a:cs typeface="Times New Roman"/>
              </a:rPr>
              <a:t>of Current </a:t>
            </a:r>
            <a:r>
              <a:rPr sz="2500" i="1" spc="-10" dirty="0">
                <a:solidFill>
                  <a:srgbClr val="00AEEF"/>
                </a:solidFill>
                <a:latin typeface="Times New Roman"/>
                <a:cs typeface="Times New Roman"/>
              </a:rPr>
              <a:t>Market</a:t>
            </a:r>
            <a:r>
              <a:rPr sz="2500" i="1" spc="-215" dirty="0">
                <a:solidFill>
                  <a:srgbClr val="00AEEF"/>
                </a:solidFill>
                <a:latin typeface="Times New Roman"/>
                <a:cs typeface="Times New Roman"/>
              </a:rPr>
              <a:t> </a:t>
            </a:r>
            <a:r>
              <a:rPr sz="2500" i="1" spc="-95" dirty="0">
                <a:solidFill>
                  <a:srgbClr val="00AEEF"/>
                </a:solidFill>
                <a:latin typeface="Times New Roman"/>
                <a:cs typeface="Times New Roman"/>
              </a:rPr>
              <a:t>Conditions</a:t>
            </a:r>
            <a:endParaRPr sz="2500" dirty="0">
              <a:latin typeface="Times New Roman"/>
              <a:cs typeface="Times New Roman"/>
            </a:endParaRPr>
          </a:p>
          <a:p>
            <a:pPr marL="12700" marR="652145">
              <a:lnSpc>
                <a:spcPct val="100000"/>
              </a:lnSpc>
              <a:spcBef>
                <a:spcPts val="455"/>
              </a:spcBef>
            </a:pPr>
            <a:r>
              <a:rPr sz="1800" b="1" spc="-100" dirty="0">
                <a:solidFill>
                  <a:srgbClr val="6D6E71"/>
                </a:solidFill>
                <a:latin typeface="Trebuchet MS"/>
                <a:cs typeface="Trebuchet MS"/>
              </a:rPr>
              <a:t>They</a:t>
            </a:r>
            <a:r>
              <a:rPr sz="1800" b="1" spc="-175" dirty="0">
                <a:solidFill>
                  <a:srgbClr val="6D6E71"/>
                </a:solidFill>
                <a:latin typeface="Trebuchet MS"/>
                <a:cs typeface="Trebuchet MS"/>
              </a:rPr>
              <a:t> </a:t>
            </a:r>
            <a:r>
              <a:rPr sz="1800" b="1" spc="-45" dirty="0">
                <a:solidFill>
                  <a:srgbClr val="6D6E71"/>
                </a:solidFill>
                <a:latin typeface="Trebuchet MS"/>
                <a:cs typeface="Trebuchet MS"/>
              </a:rPr>
              <a:t>simply</a:t>
            </a:r>
            <a:r>
              <a:rPr sz="1800" b="1" spc="-175" dirty="0">
                <a:solidFill>
                  <a:srgbClr val="6D6E71"/>
                </a:solidFill>
                <a:latin typeface="Trebuchet MS"/>
                <a:cs typeface="Trebuchet MS"/>
              </a:rPr>
              <a:t> </a:t>
            </a:r>
            <a:r>
              <a:rPr sz="1800" b="1" spc="-110" dirty="0">
                <a:solidFill>
                  <a:srgbClr val="6D6E71"/>
                </a:solidFill>
                <a:latin typeface="Trebuchet MS"/>
                <a:cs typeface="Trebuchet MS"/>
              </a:rPr>
              <a:t>&amp;</a:t>
            </a:r>
            <a:r>
              <a:rPr sz="1800" b="1" spc="-175" dirty="0">
                <a:solidFill>
                  <a:srgbClr val="6D6E71"/>
                </a:solidFill>
                <a:latin typeface="Trebuchet MS"/>
                <a:cs typeface="Trebuchet MS"/>
              </a:rPr>
              <a:t> </a:t>
            </a:r>
            <a:r>
              <a:rPr sz="1800" b="1" spc="-90" dirty="0">
                <a:solidFill>
                  <a:srgbClr val="6D6E71"/>
                </a:solidFill>
                <a:latin typeface="Trebuchet MS"/>
                <a:cs typeface="Trebuchet MS"/>
              </a:rPr>
              <a:t>effectively</a:t>
            </a:r>
            <a:r>
              <a:rPr sz="1800" b="1" spc="-170" dirty="0">
                <a:solidFill>
                  <a:srgbClr val="6D6E71"/>
                </a:solidFill>
                <a:latin typeface="Trebuchet MS"/>
                <a:cs typeface="Trebuchet MS"/>
              </a:rPr>
              <a:t> </a:t>
            </a:r>
            <a:r>
              <a:rPr sz="1800" b="1" spc="-65" dirty="0">
                <a:solidFill>
                  <a:srgbClr val="6D6E71"/>
                </a:solidFill>
                <a:latin typeface="Trebuchet MS"/>
                <a:cs typeface="Trebuchet MS"/>
              </a:rPr>
              <a:t>explain</a:t>
            </a:r>
            <a:r>
              <a:rPr sz="1800" b="1" spc="-175" dirty="0">
                <a:solidFill>
                  <a:srgbClr val="6D6E71"/>
                </a:solidFill>
                <a:latin typeface="Trebuchet MS"/>
                <a:cs typeface="Trebuchet MS"/>
              </a:rPr>
              <a:t> </a:t>
            </a:r>
            <a:r>
              <a:rPr sz="1800" b="1" spc="-85" dirty="0">
                <a:solidFill>
                  <a:srgbClr val="6D6E71"/>
                </a:solidFill>
                <a:latin typeface="Trebuchet MS"/>
                <a:cs typeface="Trebuchet MS"/>
              </a:rPr>
              <a:t>today’s</a:t>
            </a:r>
            <a:r>
              <a:rPr sz="1800" b="1" spc="-175" dirty="0">
                <a:solidFill>
                  <a:srgbClr val="6D6E71"/>
                </a:solidFill>
                <a:latin typeface="Trebuchet MS"/>
                <a:cs typeface="Trebuchet MS"/>
              </a:rPr>
              <a:t> </a:t>
            </a:r>
            <a:r>
              <a:rPr sz="1800" b="1" spc="-95" dirty="0">
                <a:solidFill>
                  <a:srgbClr val="6D6E71"/>
                </a:solidFill>
                <a:latin typeface="Trebuchet MS"/>
                <a:cs typeface="Trebuchet MS"/>
              </a:rPr>
              <a:t>real</a:t>
            </a:r>
            <a:r>
              <a:rPr sz="1800" b="1" spc="-175" dirty="0">
                <a:solidFill>
                  <a:srgbClr val="6D6E71"/>
                </a:solidFill>
                <a:latin typeface="Trebuchet MS"/>
                <a:cs typeface="Trebuchet MS"/>
              </a:rPr>
              <a:t> </a:t>
            </a:r>
            <a:r>
              <a:rPr sz="1800" b="1" spc="-80" dirty="0">
                <a:solidFill>
                  <a:srgbClr val="6D6E71"/>
                </a:solidFill>
                <a:latin typeface="Trebuchet MS"/>
                <a:cs typeface="Trebuchet MS"/>
              </a:rPr>
              <a:t>estate</a:t>
            </a:r>
            <a:r>
              <a:rPr lang="en-US" sz="1800" b="1" spc="-80" dirty="0">
                <a:solidFill>
                  <a:srgbClr val="6D6E71"/>
                </a:solidFill>
                <a:latin typeface="Trebuchet MS"/>
                <a:cs typeface="Trebuchet MS"/>
              </a:rPr>
              <a:t> </a:t>
            </a:r>
            <a:r>
              <a:rPr sz="1800" b="1" spc="-55" dirty="0">
                <a:solidFill>
                  <a:srgbClr val="6D6E71"/>
                </a:solidFill>
                <a:latin typeface="Trebuchet MS"/>
                <a:cs typeface="Trebuchet MS"/>
              </a:rPr>
              <a:t>headlines</a:t>
            </a:r>
            <a:r>
              <a:rPr sz="1800" b="1" spc="-175" dirty="0">
                <a:solidFill>
                  <a:srgbClr val="6D6E71"/>
                </a:solidFill>
                <a:latin typeface="Trebuchet MS"/>
                <a:cs typeface="Trebuchet MS"/>
              </a:rPr>
              <a:t> </a:t>
            </a:r>
            <a:r>
              <a:rPr sz="1800" b="1" spc="-110" dirty="0">
                <a:solidFill>
                  <a:srgbClr val="6D6E71"/>
                </a:solidFill>
                <a:latin typeface="Trebuchet MS"/>
                <a:cs typeface="Trebuchet MS"/>
              </a:rPr>
              <a:t>&amp;</a:t>
            </a:r>
            <a:r>
              <a:rPr sz="1800" b="1" spc="-170" dirty="0">
                <a:solidFill>
                  <a:srgbClr val="6D6E71"/>
                </a:solidFill>
                <a:latin typeface="Trebuchet MS"/>
                <a:cs typeface="Trebuchet MS"/>
              </a:rPr>
              <a:t> </a:t>
            </a:r>
            <a:r>
              <a:rPr sz="1800" b="1" spc="-75" dirty="0">
                <a:solidFill>
                  <a:srgbClr val="6D6E71"/>
                </a:solidFill>
                <a:latin typeface="Trebuchet MS"/>
                <a:cs typeface="Trebuchet MS"/>
              </a:rPr>
              <a:t>decipher</a:t>
            </a:r>
            <a:r>
              <a:rPr sz="1800" b="1" spc="-170" dirty="0">
                <a:solidFill>
                  <a:srgbClr val="6D6E71"/>
                </a:solidFill>
                <a:latin typeface="Trebuchet MS"/>
                <a:cs typeface="Trebuchet MS"/>
              </a:rPr>
              <a:t> </a:t>
            </a:r>
            <a:r>
              <a:rPr sz="1800" b="1" spc="-65" dirty="0">
                <a:solidFill>
                  <a:srgbClr val="6D6E71"/>
                </a:solidFill>
                <a:latin typeface="Trebuchet MS"/>
                <a:cs typeface="Trebuchet MS"/>
              </a:rPr>
              <a:t>what</a:t>
            </a:r>
            <a:r>
              <a:rPr sz="1800" b="1" spc="-170" dirty="0">
                <a:solidFill>
                  <a:srgbClr val="6D6E71"/>
                </a:solidFill>
                <a:latin typeface="Trebuchet MS"/>
                <a:cs typeface="Trebuchet MS"/>
              </a:rPr>
              <a:t> </a:t>
            </a:r>
            <a:r>
              <a:rPr sz="1800" b="1" spc="-75" dirty="0">
                <a:solidFill>
                  <a:srgbClr val="6D6E71"/>
                </a:solidFill>
                <a:latin typeface="Trebuchet MS"/>
                <a:cs typeface="Trebuchet MS"/>
              </a:rPr>
              <a:t>they</a:t>
            </a:r>
            <a:r>
              <a:rPr sz="1800" b="1" spc="-170" dirty="0">
                <a:solidFill>
                  <a:srgbClr val="6D6E71"/>
                </a:solidFill>
                <a:latin typeface="Trebuchet MS"/>
                <a:cs typeface="Trebuchet MS"/>
              </a:rPr>
              <a:t> </a:t>
            </a:r>
            <a:r>
              <a:rPr sz="1800" b="1" spc="-55" dirty="0">
                <a:solidFill>
                  <a:srgbClr val="6D6E71"/>
                </a:solidFill>
                <a:latin typeface="Trebuchet MS"/>
                <a:cs typeface="Trebuchet MS"/>
              </a:rPr>
              <a:t>mean</a:t>
            </a:r>
            <a:r>
              <a:rPr sz="1800" b="1" spc="-170" dirty="0">
                <a:solidFill>
                  <a:srgbClr val="6D6E71"/>
                </a:solidFill>
                <a:latin typeface="Trebuchet MS"/>
                <a:cs typeface="Trebuchet MS"/>
              </a:rPr>
              <a:t> </a:t>
            </a:r>
            <a:r>
              <a:rPr sz="1800" b="1" spc="-55" dirty="0">
                <a:solidFill>
                  <a:srgbClr val="6D6E71"/>
                </a:solidFill>
                <a:latin typeface="Trebuchet MS"/>
                <a:cs typeface="Trebuchet MS"/>
              </a:rPr>
              <a:t>to</a:t>
            </a:r>
            <a:r>
              <a:rPr sz="1800" b="1" spc="-170" dirty="0">
                <a:solidFill>
                  <a:srgbClr val="6D6E71"/>
                </a:solidFill>
                <a:latin typeface="Trebuchet MS"/>
                <a:cs typeface="Trebuchet MS"/>
              </a:rPr>
              <a:t> </a:t>
            </a:r>
            <a:r>
              <a:rPr sz="1800" b="1" spc="-95" dirty="0">
                <a:solidFill>
                  <a:srgbClr val="6D6E71"/>
                </a:solidFill>
                <a:latin typeface="Trebuchet MS"/>
                <a:cs typeface="Trebuchet MS"/>
              </a:rPr>
              <a:t>you.</a:t>
            </a:r>
            <a:endParaRPr sz="1800" dirty="0">
              <a:latin typeface="Trebuchet MS"/>
              <a:cs typeface="Trebuchet MS"/>
            </a:endParaRPr>
          </a:p>
        </p:txBody>
      </p:sp>
      <p:sp>
        <p:nvSpPr>
          <p:cNvPr id="26" name="object 26"/>
          <p:cNvSpPr/>
          <p:nvPr/>
        </p:nvSpPr>
        <p:spPr>
          <a:xfrm>
            <a:off x="431231" y="9062701"/>
            <a:ext cx="43815" cy="43815"/>
          </a:xfrm>
          <a:custGeom>
            <a:avLst/>
            <a:gdLst/>
            <a:ahLst/>
            <a:cxnLst/>
            <a:rect l="l" t="t" r="r" b="b"/>
            <a:pathLst>
              <a:path w="43815" h="43815">
                <a:moveTo>
                  <a:pt x="21704" y="0"/>
                </a:moveTo>
                <a:lnTo>
                  <a:pt x="13260" y="1705"/>
                </a:lnTo>
                <a:lnTo>
                  <a:pt x="6361" y="6356"/>
                </a:lnTo>
                <a:lnTo>
                  <a:pt x="1707" y="13255"/>
                </a:lnTo>
                <a:lnTo>
                  <a:pt x="0" y="21704"/>
                </a:lnTo>
                <a:lnTo>
                  <a:pt x="1707" y="30146"/>
                </a:lnTo>
                <a:lnTo>
                  <a:pt x="6361" y="37041"/>
                </a:lnTo>
                <a:lnTo>
                  <a:pt x="13260" y="41690"/>
                </a:lnTo>
                <a:lnTo>
                  <a:pt x="21704" y="43395"/>
                </a:lnTo>
                <a:lnTo>
                  <a:pt x="30153" y="41690"/>
                </a:lnTo>
                <a:lnTo>
                  <a:pt x="37052" y="37041"/>
                </a:lnTo>
                <a:lnTo>
                  <a:pt x="41703" y="30146"/>
                </a:lnTo>
                <a:lnTo>
                  <a:pt x="43408" y="21704"/>
                </a:lnTo>
                <a:lnTo>
                  <a:pt x="41703" y="13255"/>
                </a:lnTo>
                <a:lnTo>
                  <a:pt x="37052" y="6356"/>
                </a:lnTo>
                <a:lnTo>
                  <a:pt x="30153" y="1705"/>
                </a:lnTo>
                <a:lnTo>
                  <a:pt x="21704" y="0"/>
                </a:lnTo>
                <a:close/>
              </a:path>
            </a:pathLst>
          </a:custGeom>
          <a:solidFill>
            <a:srgbClr val="6D6E71"/>
          </a:solidFill>
        </p:spPr>
        <p:txBody>
          <a:bodyPr wrap="square" lIns="0" tIns="0" rIns="0" bIns="0" rtlCol="0"/>
          <a:lstStyle/>
          <a:p>
            <a:endParaRPr/>
          </a:p>
        </p:txBody>
      </p:sp>
      <p:sp>
        <p:nvSpPr>
          <p:cNvPr id="27" name="object 27"/>
          <p:cNvSpPr/>
          <p:nvPr/>
        </p:nvSpPr>
        <p:spPr>
          <a:xfrm>
            <a:off x="373034" y="8848364"/>
            <a:ext cx="632460" cy="472440"/>
          </a:xfrm>
          <a:custGeom>
            <a:avLst/>
            <a:gdLst/>
            <a:ahLst/>
            <a:cxnLst/>
            <a:rect l="l" t="t" r="r" b="b"/>
            <a:pathLst>
              <a:path w="632460" h="472440">
                <a:moveTo>
                  <a:pt x="580961" y="0"/>
                </a:moveTo>
                <a:lnTo>
                  <a:pt x="51307" y="0"/>
                </a:lnTo>
                <a:lnTo>
                  <a:pt x="31359" y="4057"/>
                </a:lnTo>
                <a:lnTo>
                  <a:pt x="15047" y="15106"/>
                </a:lnTo>
                <a:lnTo>
                  <a:pt x="4039" y="31461"/>
                </a:lnTo>
                <a:lnTo>
                  <a:pt x="0" y="51435"/>
                </a:lnTo>
                <a:lnTo>
                  <a:pt x="0" y="420649"/>
                </a:lnTo>
                <a:lnTo>
                  <a:pt x="4039" y="440617"/>
                </a:lnTo>
                <a:lnTo>
                  <a:pt x="15047" y="456972"/>
                </a:lnTo>
                <a:lnTo>
                  <a:pt x="31359" y="468024"/>
                </a:lnTo>
                <a:lnTo>
                  <a:pt x="51307" y="472084"/>
                </a:lnTo>
                <a:lnTo>
                  <a:pt x="324104" y="472084"/>
                </a:lnTo>
                <a:lnTo>
                  <a:pt x="321879" y="465250"/>
                </a:lnTo>
                <a:lnTo>
                  <a:pt x="320270" y="458217"/>
                </a:lnTo>
                <a:lnTo>
                  <a:pt x="319301" y="451015"/>
                </a:lnTo>
                <a:lnTo>
                  <a:pt x="318998" y="443674"/>
                </a:lnTo>
                <a:lnTo>
                  <a:pt x="319028" y="440617"/>
                </a:lnTo>
                <a:lnTo>
                  <a:pt x="319151" y="438594"/>
                </a:lnTo>
                <a:lnTo>
                  <a:pt x="319405" y="436079"/>
                </a:lnTo>
                <a:lnTo>
                  <a:pt x="42951" y="436079"/>
                </a:lnTo>
                <a:lnTo>
                  <a:pt x="35877" y="429018"/>
                </a:lnTo>
                <a:lnTo>
                  <a:pt x="35877" y="43065"/>
                </a:lnTo>
                <a:lnTo>
                  <a:pt x="42951" y="36004"/>
                </a:lnTo>
                <a:lnTo>
                  <a:pt x="629260" y="36004"/>
                </a:lnTo>
                <a:lnTo>
                  <a:pt x="628337" y="31461"/>
                </a:lnTo>
                <a:lnTo>
                  <a:pt x="617285" y="15106"/>
                </a:lnTo>
                <a:lnTo>
                  <a:pt x="600930" y="4057"/>
                </a:lnTo>
                <a:lnTo>
                  <a:pt x="580961" y="0"/>
                </a:lnTo>
                <a:close/>
              </a:path>
              <a:path w="632460" h="472440">
                <a:moveTo>
                  <a:pt x="158661" y="36004"/>
                </a:moveTo>
                <a:lnTo>
                  <a:pt x="122656" y="36004"/>
                </a:lnTo>
                <a:lnTo>
                  <a:pt x="122656" y="436079"/>
                </a:lnTo>
                <a:lnTo>
                  <a:pt x="158661" y="436079"/>
                </a:lnTo>
                <a:lnTo>
                  <a:pt x="158661" y="36004"/>
                </a:lnTo>
                <a:close/>
              </a:path>
              <a:path w="632460" h="472440">
                <a:moveTo>
                  <a:pt x="629260" y="36004"/>
                </a:moveTo>
                <a:lnTo>
                  <a:pt x="589330" y="36004"/>
                </a:lnTo>
                <a:lnTo>
                  <a:pt x="596391" y="43065"/>
                </a:lnTo>
                <a:lnTo>
                  <a:pt x="596391" y="325310"/>
                </a:lnTo>
                <a:lnTo>
                  <a:pt x="632396" y="331114"/>
                </a:lnTo>
                <a:lnTo>
                  <a:pt x="632396" y="51435"/>
                </a:lnTo>
                <a:lnTo>
                  <a:pt x="629260" y="36004"/>
                </a:lnTo>
                <a:close/>
              </a:path>
            </a:pathLst>
          </a:custGeom>
          <a:solidFill>
            <a:srgbClr val="6D6E71"/>
          </a:solidFill>
        </p:spPr>
        <p:txBody>
          <a:bodyPr wrap="square" lIns="0" tIns="0" rIns="0" bIns="0" rtlCol="0"/>
          <a:lstStyle/>
          <a:p>
            <a:endParaRPr/>
          </a:p>
        </p:txBody>
      </p:sp>
      <p:sp>
        <p:nvSpPr>
          <p:cNvPr id="28" name="object 28"/>
          <p:cNvSpPr/>
          <p:nvPr/>
        </p:nvSpPr>
        <p:spPr>
          <a:xfrm>
            <a:off x="722975" y="9049566"/>
            <a:ext cx="369570" cy="407670"/>
          </a:xfrm>
          <a:custGeom>
            <a:avLst/>
            <a:gdLst/>
            <a:ahLst/>
            <a:cxnLst/>
            <a:rect l="l" t="t" r="r" b="b"/>
            <a:pathLst>
              <a:path w="369569" h="407670">
                <a:moveTo>
                  <a:pt x="52122" y="190728"/>
                </a:moveTo>
                <a:lnTo>
                  <a:pt x="14391" y="208165"/>
                </a:lnTo>
                <a:lnTo>
                  <a:pt x="0" y="243090"/>
                </a:lnTo>
                <a:lnTo>
                  <a:pt x="3391" y="261054"/>
                </a:lnTo>
                <a:lnTo>
                  <a:pt x="14022" y="277266"/>
                </a:lnTo>
                <a:lnTo>
                  <a:pt x="138407" y="402056"/>
                </a:lnTo>
                <a:lnTo>
                  <a:pt x="141861" y="405472"/>
                </a:lnTo>
                <a:lnTo>
                  <a:pt x="146433" y="407200"/>
                </a:lnTo>
                <a:lnTo>
                  <a:pt x="155640" y="407200"/>
                </a:lnTo>
                <a:lnTo>
                  <a:pt x="160288" y="405409"/>
                </a:lnTo>
                <a:lnTo>
                  <a:pt x="163806" y="401828"/>
                </a:lnTo>
                <a:lnTo>
                  <a:pt x="167722" y="395847"/>
                </a:lnTo>
                <a:lnTo>
                  <a:pt x="168994" y="389064"/>
                </a:lnTo>
                <a:lnTo>
                  <a:pt x="167628" y="382300"/>
                </a:lnTo>
                <a:lnTo>
                  <a:pt x="163628" y="376377"/>
                </a:lnTo>
                <a:lnTo>
                  <a:pt x="64841" y="277266"/>
                </a:lnTo>
                <a:lnTo>
                  <a:pt x="34711" y="246989"/>
                </a:lnTo>
                <a:lnTo>
                  <a:pt x="34749" y="238658"/>
                </a:lnTo>
                <a:lnTo>
                  <a:pt x="45493" y="228041"/>
                </a:lnTo>
                <a:lnTo>
                  <a:pt x="48693" y="226733"/>
                </a:lnTo>
                <a:lnTo>
                  <a:pt x="108163" y="226733"/>
                </a:lnTo>
                <a:lnTo>
                  <a:pt x="86857" y="205193"/>
                </a:lnTo>
                <a:lnTo>
                  <a:pt x="79394" y="199001"/>
                </a:lnTo>
                <a:lnTo>
                  <a:pt x="70976" y="194465"/>
                </a:lnTo>
                <a:lnTo>
                  <a:pt x="61815" y="191677"/>
                </a:lnTo>
                <a:lnTo>
                  <a:pt x="52122" y="190728"/>
                </a:lnTo>
                <a:close/>
              </a:path>
              <a:path w="369569" h="407670">
                <a:moveTo>
                  <a:pt x="210123" y="36004"/>
                </a:moveTo>
                <a:lnTo>
                  <a:pt x="170956" y="36004"/>
                </a:lnTo>
                <a:lnTo>
                  <a:pt x="176722" y="41770"/>
                </a:lnTo>
                <a:lnTo>
                  <a:pt x="176722" y="180263"/>
                </a:lnTo>
                <a:lnTo>
                  <a:pt x="309488" y="201955"/>
                </a:lnTo>
                <a:lnTo>
                  <a:pt x="333593" y="241935"/>
                </a:lnTo>
                <a:lnTo>
                  <a:pt x="322391" y="382625"/>
                </a:lnTo>
                <a:lnTo>
                  <a:pt x="323239" y="389720"/>
                </a:lnTo>
                <a:lnTo>
                  <a:pt x="326627" y="395730"/>
                </a:lnTo>
                <a:lnTo>
                  <a:pt x="332025" y="400033"/>
                </a:lnTo>
                <a:lnTo>
                  <a:pt x="338901" y="402005"/>
                </a:lnTo>
                <a:lnTo>
                  <a:pt x="339866" y="402056"/>
                </a:lnTo>
                <a:lnTo>
                  <a:pt x="349645" y="402056"/>
                </a:lnTo>
                <a:lnTo>
                  <a:pt x="357532" y="394906"/>
                </a:lnTo>
                <a:lnTo>
                  <a:pt x="358522" y="382300"/>
                </a:lnTo>
                <a:lnTo>
                  <a:pt x="369531" y="244233"/>
                </a:lnTo>
                <a:lnTo>
                  <a:pt x="349871" y="186616"/>
                </a:lnTo>
                <a:lnTo>
                  <a:pt x="315876" y="166535"/>
                </a:lnTo>
                <a:lnTo>
                  <a:pt x="212727" y="149948"/>
                </a:lnTo>
                <a:lnTo>
                  <a:pt x="212727" y="48869"/>
                </a:lnTo>
                <a:lnTo>
                  <a:pt x="210123" y="36004"/>
                </a:lnTo>
                <a:close/>
              </a:path>
              <a:path w="369569" h="407670">
                <a:moveTo>
                  <a:pt x="108163" y="226733"/>
                </a:moveTo>
                <a:lnTo>
                  <a:pt x="55602" y="226733"/>
                </a:lnTo>
                <a:lnTo>
                  <a:pt x="58853" y="228079"/>
                </a:lnTo>
                <a:lnTo>
                  <a:pt x="103723" y="273456"/>
                </a:lnTo>
                <a:lnTo>
                  <a:pt x="106339" y="275856"/>
                </a:lnTo>
                <a:lnTo>
                  <a:pt x="109361" y="277355"/>
                </a:lnTo>
                <a:lnTo>
                  <a:pt x="120423" y="280822"/>
                </a:lnTo>
                <a:lnTo>
                  <a:pt x="128399" y="279425"/>
                </a:lnTo>
                <a:lnTo>
                  <a:pt x="148376" y="244233"/>
                </a:lnTo>
                <a:lnTo>
                  <a:pt x="148415" y="231025"/>
                </a:lnTo>
                <a:lnTo>
                  <a:pt x="112409" y="231025"/>
                </a:lnTo>
                <a:lnTo>
                  <a:pt x="108163" y="226733"/>
                </a:lnTo>
                <a:close/>
              </a:path>
              <a:path w="369569" h="407670">
                <a:moveTo>
                  <a:pt x="148414" y="242125"/>
                </a:moveTo>
                <a:close/>
              </a:path>
              <a:path w="369569" h="407670">
                <a:moveTo>
                  <a:pt x="163857" y="0"/>
                </a:moveTo>
                <a:lnTo>
                  <a:pt x="161292" y="0"/>
                </a:lnTo>
                <a:lnTo>
                  <a:pt x="142287" y="3846"/>
                </a:lnTo>
                <a:lnTo>
                  <a:pt x="126751" y="14328"/>
                </a:lnTo>
                <a:lnTo>
                  <a:pt x="116268" y="29864"/>
                </a:lnTo>
                <a:lnTo>
                  <a:pt x="112422" y="48869"/>
                </a:lnTo>
                <a:lnTo>
                  <a:pt x="112409" y="231025"/>
                </a:lnTo>
                <a:lnTo>
                  <a:pt x="148415" y="231025"/>
                </a:lnTo>
                <a:lnTo>
                  <a:pt x="148427" y="41770"/>
                </a:lnTo>
                <a:lnTo>
                  <a:pt x="154192" y="36004"/>
                </a:lnTo>
                <a:lnTo>
                  <a:pt x="210123" y="36004"/>
                </a:lnTo>
                <a:lnTo>
                  <a:pt x="208881" y="29864"/>
                </a:lnTo>
                <a:lnTo>
                  <a:pt x="198398" y="14328"/>
                </a:lnTo>
                <a:lnTo>
                  <a:pt x="182862" y="3846"/>
                </a:lnTo>
                <a:lnTo>
                  <a:pt x="163857" y="0"/>
                </a:lnTo>
                <a:close/>
              </a:path>
            </a:pathLst>
          </a:custGeom>
          <a:solidFill>
            <a:srgbClr val="00AEEF"/>
          </a:solidFill>
        </p:spPr>
        <p:txBody>
          <a:bodyPr wrap="square" lIns="0" tIns="0" rIns="0" bIns="0" rtlCol="0"/>
          <a:lstStyle/>
          <a:p>
            <a:endParaRPr/>
          </a:p>
        </p:txBody>
      </p:sp>
      <p:sp>
        <p:nvSpPr>
          <p:cNvPr id="29" name="object 29"/>
          <p:cNvSpPr/>
          <p:nvPr/>
        </p:nvSpPr>
        <p:spPr>
          <a:xfrm>
            <a:off x="584606" y="8940489"/>
            <a:ext cx="261620" cy="267970"/>
          </a:xfrm>
          <a:custGeom>
            <a:avLst/>
            <a:gdLst/>
            <a:ahLst/>
            <a:cxnLst/>
            <a:rect l="l" t="t" r="r" b="b"/>
            <a:pathLst>
              <a:path w="261619" h="267970">
                <a:moveTo>
                  <a:pt x="72275" y="136855"/>
                </a:moveTo>
                <a:lnTo>
                  <a:pt x="41414" y="136855"/>
                </a:lnTo>
                <a:lnTo>
                  <a:pt x="41414" y="260857"/>
                </a:lnTo>
                <a:lnTo>
                  <a:pt x="48323" y="267754"/>
                </a:lnTo>
                <a:lnTo>
                  <a:pt x="141401" y="267754"/>
                </a:lnTo>
                <a:lnTo>
                  <a:pt x="141395" y="236893"/>
                </a:lnTo>
                <a:lnTo>
                  <a:pt x="72275" y="236893"/>
                </a:lnTo>
                <a:lnTo>
                  <a:pt x="72275" y="136855"/>
                </a:lnTo>
                <a:close/>
              </a:path>
              <a:path w="261619" h="267970">
                <a:moveTo>
                  <a:pt x="201714" y="203339"/>
                </a:moveTo>
                <a:lnTo>
                  <a:pt x="170853" y="203339"/>
                </a:lnTo>
                <a:lnTo>
                  <a:pt x="170840" y="267754"/>
                </a:lnTo>
                <a:lnTo>
                  <a:pt x="219925" y="267754"/>
                </a:lnTo>
                <a:lnTo>
                  <a:pt x="219925" y="236893"/>
                </a:lnTo>
                <a:lnTo>
                  <a:pt x="201714" y="236893"/>
                </a:lnTo>
                <a:lnTo>
                  <a:pt x="201714" y="203339"/>
                </a:lnTo>
                <a:close/>
              </a:path>
              <a:path w="261619" h="267970">
                <a:moveTo>
                  <a:pt x="194805" y="172478"/>
                </a:moveTo>
                <a:lnTo>
                  <a:pt x="117436" y="172478"/>
                </a:lnTo>
                <a:lnTo>
                  <a:pt x="110528" y="179400"/>
                </a:lnTo>
                <a:lnTo>
                  <a:pt x="110528" y="236893"/>
                </a:lnTo>
                <a:lnTo>
                  <a:pt x="141395" y="236893"/>
                </a:lnTo>
                <a:lnTo>
                  <a:pt x="141389" y="203339"/>
                </a:lnTo>
                <a:lnTo>
                  <a:pt x="201714" y="203339"/>
                </a:lnTo>
                <a:lnTo>
                  <a:pt x="201714" y="179400"/>
                </a:lnTo>
                <a:lnTo>
                  <a:pt x="194805" y="172478"/>
                </a:lnTo>
                <a:close/>
              </a:path>
              <a:path w="261619" h="267970">
                <a:moveTo>
                  <a:pt x="159994" y="0"/>
                </a:moveTo>
                <a:lnTo>
                  <a:pt x="151371" y="0"/>
                </a:lnTo>
                <a:lnTo>
                  <a:pt x="660" y="131444"/>
                </a:lnTo>
                <a:lnTo>
                  <a:pt x="0" y="141198"/>
                </a:lnTo>
                <a:lnTo>
                  <a:pt x="11188" y="154038"/>
                </a:lnTo>
                <a:lnTo>
                  <a:pt x="20942" y="154711"/>
                </a:lnTo>
                <a:lnTo>
                  <a:pt x="41414" y="136855"/>
                </a:lnTo>
                <a:lnTo>
                  <a:pt x="72275" y="136855"/>
                </a:lnTo>
                <a:lnTo>
                  <a:pt x="72275" y="109943"/>
                </a:lnTo>
                <a:lnTo>
                  <a:pt x="155727" y="37147"/>
                </a:lnTo>
                <a:lnTo>
                  <a:pt x="202813" y="37147"/>
                </a:lnTo>
                <a:lnTo>
                  <a:pt x="159994" y="0"/>
                </a:lnTo>
                <a:close/>
              </a:path>
              <a:path w="261619" h="267970">
                <a:moveTo>
                  <a:pt x="202813" y="37147"/>
                </a:moveTo>
                <a:lnTo>
                  <a:pt x="155727" y="37147"/>
                </a:lnTo>
                <a:lnTo>
                  <a:pt x="237528" y="108102"/>
                </a:lnTo>
                <a:lnTo>
                  <a:pt x="242734" y="102228"/>
                </a:lnTo>
                <a:lnTo>
                  <a:pt x="248480" y="96889"/>
                </a:lnTo>
                <a:lnTo>
                  <a:pt x="254728" y="92134"/>
                </a:lnTo>
                <a:lnTo>
                  <a:pt x="261442" y="88010"/>
                </a:lnTo>
                <a:lnTo>
                  <a:pt x="202813" y="37147"/>
                </a:lnTo>
                <a:close/>
              </a:path>
            </a:pathLst>
          </a:custGeom>
          <a:solidFill>
            <a:srgbClr val="1576BC"/>
          </a:solidFill>
        </p:spPr>
        <p:txBody>
          <a:bodyPr wrap="square" lIns="0" tIns="0" rIns="0" bIns="0" rtlCol="0"/>
          <a:lstStyle/>
          <a:p>
            <a:endParaRPr/>
          </a:p>
        </p:txBody>
      </p:sp>
      <p:sp>
        <p:nvSpPr>
          <p:cNvPr id="31" name="object 8">
            <a:extLst>
              <a:ext uri="{FF2B5EF4-FFF2-40B4-BE49-F238E27FC236}">
                <a16:creationId xmlns:a16="http://schemas.microsoft.com/office/drawing/2014/main" xmlns="" id="{DD6AF8D4-D016-D242-88A0-348F357C21D7}"/>
              </a:ext>
            </a:extLst>
          </p:cNvPr>
          <p:cNvSpPr txBox="1"/>
          <p:nvPr/>
        </p:nvSpPr>
        <p:spPr>
          <a:xfrm>
            <a:off x="7281189" y="9797135"/>
            <a:ext cx="281152" cy="185064"/>
          </a:xfrm>
          <a:prstGeom prst="rect">
            <a:avLst/>
          </a:prstGeom>
        </p:spPr>
        <p:txBody>
          <a:bodyPr vert="horz" wrap="square" lIns="0" tIns="0" rIns="0" bIns="0" rtlCol="0">
            <a:spAutoFit/>
          </a:bodyPr>
          <a:lstStyle/>
          <a:p>
            <a:pPr marL="25400">
              <a:lnSpc>
                <a:spcPts val="1395"/>
              </a:lnSpc>
            </a:pPr>
            <a:fld id="{81D60167-4931-47E6-BA6A-407CBD079E47}" type="slidenum">
              <a:rPr sz="1200" dirty="0">
                <a:solidFill>
                  <a:srgbClr val="6D6E71"/>
                </a:solidFill>
                <a:latin typeface="Calibri" panose="020F0502020204030204" pitchFamily="34" charset="0"/>
                <a:cs typeface="Calibri" panose="020F0502020204030204" pitchFamily="34" charset="0"/>
              </a:rPr>
              <a:t>19</a:t>
            </a:fld>
            <a:endParaRPr sz="1200" dirty="0">
              <a:solidFill>
                <a:srgbClr val="6D6E71"/>
              </a:solidFill>
              <a:latin typeface="Calibri" panose="020F0502020204030204" pitchFamily="34" charset="0"/>
              <a:cs typeface="Calibri" panose="020F050202020403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p:cNvSpPr txBox="1">
            <a:spLocks noGrp="1"/>
          </p:cNvSpPr>
          <p:nvPr>
            <p:ph type="title"/>
          </p:nvPr>
        </p:nvSpPr>
        <p:spPr>
          <a:xfrm>
            <a:off x="936029" y="44450"/>
            <a:ext cx="5900420" cy="782265"/>
          </a:xfrm>
          <a:prstGeom prst="rect">
            <a:avLst/>
          </a:prstGeom>
        </p:spPr>
        <p:txBody>
          <a:bodyPr vert="horz" wrap="square" lIns="0" tIns="12700" rIns="0" bIns="0" rtlCol="0">
            <a:spAutoFit/>
          </a:bodyPr>
          <a:lstStyle/>
          <a:p>
            <a:pPr marL="12700" algn="ctr">
              <a:lnSpc>
                <a:spcPct val="100000"/>
              </a:lnSpc>
              <a:spcBef>
                <a:spcPts val="100"/>
              </a:spcBef>
            </a:pPr>
            <a:r>
              <a:rPr sz="5000" u="none" dirty="0">
                <a:solidFill>
                  <a:schemeClr val="tx1"/>
                </a:solidFill>
                <a:latin typeface="Calibri" panose="020F0502020204030204" pitchFamily="34" charset="0"/>
                <a:cs typeface="Calibri" panose="020F0502020204030204" pitchFamily="34" charset="0"/>
              </a:rPr>
              <a:t>TABLE OF CONTENTS</a:t>
            </a:r>
          </a:p>
        </p:txBody>
      </p:sp>
      <p:sp>
        <p:nvSpPr>
          <p:cNvPr id="18" name="object 18"/>
          <p:cNvSpPr txBox="1"/>
          <p:nvPr/>
        </p:nvSpPr>
        <p:spPr>
          <a:xfrm>
            <a:off x="444487" y="1508711"/>
            <a:ext cx="4309110" cy="259045"/>
          </a:xfrm>
          <a:prstGeom prst="rect">
            <a:avLst/>
          </a:prstGeom>
        </p:spPr>
        <p:txBody>
          <a:bodyPr vert="horz" wrap="square" lIns="0" tIns="12700" rIns="0" bIns="0" rtlCol="0">
            <a:spAutoFit/>
          </a:bodyPr>
          <a:lstStyle/>
          <a:p>
            <a:pPr marL="12700">
              <a:lnSpc>
                <a:spcPct val="100000"/>
              </a:lnSpc>
              <a:spcBef>
                <a:spcPts val="100"/>
              </a:spcBef>
            </a:pPr>
            <a:r>
              <a:rPr sz="1600" b="1" dirty="0">
                <a:latin typeface="Calibri" panose="020F0502020204030204" pitchFamily="34" charset="0"/>
                <a:cs typeface="Calibri" panose="020F0502020204030204" pitchFamily="34" charset="0"/>
              </a:rPr>
              <a:t>WHAT'S HAPPENING IN THE HOUSING MARKET?</a:t>
            </a:r>
          </a:p>
        </p:txBody>
      </p:sp>
      <p:sp>
        <p:nvSpPr>
          <p:cNvPr id="19" name="object 19"/>
          <p:cNvSpPr txBox="1"/>
          <p:nvPr/>
        </p:nvSpPr>
        <p:spPr>
          <a:xfrm>
            <a:off x="444487" y="4501202"/>
            <a:ext cx="4067810" cy="259045"/>
          </a:xfrm>
          <a:prstGeom prst="rect">
            <a:avLst/>
          </a:prstGeom>
        </p:spPr>
        <p:txBody>
          <a:bodyPr vert="horz" wrap="square" lIns="0" tIns="12700" rIns="0" bIns="0" rtlCol="0">
            <a:spAutoFit/>
          </a:bodyPr>
          <a:lstStyle/>
          <a:p>
            <a:pPr marL="12700">
              <a:lnSpc>
                <a:spcPct val="100000"/>
              </a:lnSpc>
              <a:spcBef>
                <a:spcPts val="100"/>
              </a:spcBef>
            </a:pPr>
            <a:r>
              <a:rPr sz="1600" b="1" dirty="0">
                <a:latin typeface="Calibri" panose="020F0502020204030204" pitchFamily="34" charset="0"/>
                <a:cs typeface="Calibri" panose="020F0502020204030204" pitchFamily="34" charset="0"/>
              </a:rPr>
              <a:t>WHAT YOU NEED TO KNOW BEFORE YOU BUY</a:t>
            </a:r>
          </a:p>
        </p:txBody>
      </p:sp>
      <p:sp>
        <p:nvSpPr>
          <p:cNvPr id="20" name="object 20"/>
          <p:cNvSpPr txBox="1"/>
          <p:nvPr/>
        </p:nvSpPr>
        <p:spPr>
          <a:xfrm>
            <a:off x="444487" y="8012960"/>
            <a:ext cx="3736340" cy="259045"/>
          </a:xfrm>
          <a:prstGeom prst="rect">
            <a:avLst/>
          </a:prstGeom>
        </p:spPr>
        <p:txBody>
          <a:bodyPr vert="horz" wrap="square" lIns="0" tIns="12700" rIns="0" bIns="0" rtlCol="0">
            <a:spAutoFit/>
          </a:bodyPr>
          <a:lstStyle/>
          <a:p>
            <a:pPr marL="12700">
              <a:lnSpc>
                <a:spcPct val="100000"/>
              </a:lnSpc>
              <a:spcBef>
                <a:spcPts val="100"/>
              </a:spcBef>
            </a:pPr>
            <a:r>
              <a:rPr sz="1600" b="1" dirty="0">
                <a:latin typeface="Calibri" panose="020F0502020204030204" pitchFamily="34" charset="0"/>
                <a:cs typeface="Calibri" panose="020F0502020204030204" pitchFamily="34" charset="0"/>
              </a:rPr>
              <a:t>WHAT TO EXPECT WHEN BUYING A HOME</a:t>
            </a:r>
          </a:p>
        </p:txBody>
      </p:sp>
      <p:grpSp>
        <p:nvGrpSpPr>
          <p:cNvPr id="120" name="Group 119">
            <a:extLst>
              <a:ext uri="{FF2B5EF4-FFF2-40B4-BE49-F238E27FC236}">
                <a16:creationId xmlns:a16="http://schemas.microsoft.com/office/drawing/2014/main" xmlns="" id="{FA84AD2D-DE8F-0A4F-9CB3-6176CDBCBC94}"/>
              </a:ext>
            </a:extLst>
          </p:cNvPr>
          <p:cNvGrpSpPr/>
          <p:nvPr/>
        </p:nvGrpSpPr>
        <p:grpSpPr>
          <a:xfrm>
            <a:off x="749636" y="989444"/>
            <a:ext cx="4043077" cy="382156"/>
            <a:chOff x="749636" y="898715"/>
            <a:chExt cx="4043077" cy="382156"/>
          </a:xfrm>
        </p:grpSpPr>
        <p:sp>
          <p:nvSpPr>
            <p:cNvPr id="21" name="object 21"/>
            <p:cNvSpPr txBox="1"/>
            <p:nvPr/>
          </p:nvSpPr>
          <p:spPr>
            <a:xfrm>
              <a:off x="1420863" y="960271"/>
              <a:ext cx="3371850" cy="259045"/>
            </a:xfrm>
            <a:prstGeom prst="rect">
              <a:avLst/>
            </a:prstGeom>
          </p:spPr>
          <p:txBody>
            <a:bodyPr vert="horz" wrap="square" lIns="0" tIns="12700" rIns="0" bIns="0" rtlCol="0">
              <a:spAutoFit/>
            </a:bodyPr>
            <a:lstStyle/>
            <a:p>
              <a:pPr marL="12700">
                <a:lnSpc>
                  <a:spcPct val="100000"/>
                </a:lnSpc>
                <a:spcBef>
                  <a:spcPts val="100"/>
                </a:spcBef>
              </a:pPr>
              <a:r>
                <a:rPr sz="1600" dirty="0">
                  <a:latin typeface="Calibri" panose="020F0502020204030204" pitchFamily="34" charset="0"/>
                  <a:cs typeface="Calibri" panose="020F0502020204030204" pitchFamily="34" charset="0"/>
                </a:rPr>
                <a:t>4 Reasons To Buy A Home This </a:t>
              </a:r>
              <a:r>
                <a:rPr lang="en-US" sz="1600" dirty="0">
                  <a:latin typeface="Calibri" panose="020F0502020204030204" pitchFamily="34" charset="0"/>
                  <a:cs typeface="Calibri" panose="020F0502020204030204" pitchFamily="34" charset="0"/>
                </a:rPr>
                <a:t>Winter</a:t>
              </a:r>
              <a:endParaRPr sz="1600" dirty="0">
                <a:latin typeface="Calibri" panose="020F0502020204030204" pitchFamily="34" charset="0"/>
                <a:cs typeface="Calibri" panose="020F0502020204030204" pitchFamily="34" charset="0"/>
              </a:endParaRPr>
            </a:p>
          </p:txBody>
        </p:sp>
        <p:sp>
          <p:nvSpPr>
            <p:cNvPr id="22" name="object 22"/>
            <p:cNvSpPr/>
            <p:nvPr/>
          </p:nvSpPr>
          <p:spPr>
            <a:xfrm>
              <a:off x="1202058" y="938028"/>
              <a:ext cx="0" cy="303530"/>
            </a:xfrm>
            <a:custGeom>
              <a:avLst/>
              <a:gdLst/>
              <a:ahLst/>
              <a:cxnLst/>
              <a:rect l="l" t="t" r="r" b="b"/>
              <a:pathLst>
                <a:path h="303530">
                  <a:moveTo>
                    <a:pt x="0" y="0"/>
                  </a:moveTo>
                  <a:lnTo>
                    <a:pt x="0" y="303212"/>
                  </a:lnTo>
                </a:path>
              </a:pathLst>
            </a:custGeom>
            <a:ln w="6350">
              <a:solidFill>
                <a:srgbClr val="939598"/>
              </a:solidFill>
            </a:ln>
          </p:spPr>
          <p:txBody>
            <a:bodyPr wrap="square" lIns="0" tIns="0" rIns="0" bIns="0" rtlCol="0"/>
            <a:lstStyle/>
            <a:p>
              <a:endParaRPr/>
            </a:p>
          </p:txBody>
        </p:sp>
        <p:sp>
          <p:nvSpPr>
            <p:cNvPr id="103" name="object 23">
              <a:extLst>
                <a:ext uri="{FF2B5EF4-FFF2-40B4-BE49-F238E27FC236}">
                  <a16:creationId xmlns:a16="http://schemas.microsoft.com/office/drawing/2014/main" xmlns="" id="{C61AAB65-9552-C945-8A34-C6F28F694662}"/>
                </a:ext>
              </a:extLst>
            </p:cNvPr>
            <p:cNvSpPr txBox="1"/>
            <p:nvPr/>
          </p:nvSpPr>
          <p:spPr>
            <a:xfrm>
              <a:off x="749636" y="898715"/>
              <a:ext cx="194945" cy="382156"/>
            </a:xfrm>
            <a:prstGeom prst="rect">
              <a:avLst/>
            </a:prstGeom>
          </p:spPr>
          <p:txBody>
            <a:bodyPr vert="horz" wrap="square" lIns="0" tIns="12700" rIns="0" bIns="0" rtlCol="0">
              <a:spAutoFit/>
            </a:bodyPr>
            <a:lstStyle/>
            <a:p>
              <a:pPr marL="12700">
                <a:lnSpc>
                  <a:spcPct val="100000"/>
                </a:lnSpc>
                <a:spcBef>
                  <a:spcPts val="100"/>
                </a:spcBef>
              </a:pPr>
              <a:r>
                <a:rPr sz="2400" b="1" dirty="0">
                  <a:solidFill>
                    <a:srgbClr val="00B0F0"/>
                  </a:solidFill>
                  <a:latin typeface="Calibri" panose="020F0502020204030204" pitchFamily="34" charset="0"/>
                  <a:cs typeface="Calibri" panose="020F0502020204030204" pitchFamily="34" charset="0"/>
                </a:rPr>
                <a:t>3</a:t>
              </a:r>
            </a:p>
          </p:txBody>
        </p:sp>
      </p:grpSp>
      <p:grpSp>
        <p:nvGrpSpPr>
          <p:cNvPr id="14" name="Group 13">
            <a:extLst>
              <a:ext uri="{FF2B5EF4-FFF2-40B4-BE49-F238E27FC236}">
                <a16:creationId xmlns:a16="http://schemas.microsoft.com/office/drawing/2014/main" xmlns="" id="{E347D3E6-B275-0447-852C-C4772A0B95B1}"/>
              </a:ext>
            </a:extLst>
          </p:cNvPr>
          <p:cNvGrpSpPr/>
          <p:nvPr/>
        </p:nvGrpSpPr>
        <p:grpSpPr>
          <a:xfrm>
            <a:off x="749636" y="1904867"/>
            <a:ext cx="4927631" cy="382156"/>
            <a:chOff x="749636" y="1891589"/>
            <a:chExt cx="4927631" cy="382156"/>
          </a:xfrm>
        </p:grpSpPr>
        <p:sp>
          <p:nvSpPr>
            <p:cNvPr id="12" name="object 12"/>
            <p:cNvSpPr txBox="1"/>
            <p:nvPr/>
          </p:nvSpPr>
          <p:spPr>
            <a:xfrm>
              <a:off x="1420862" y="1953145"/>
              <a:ext cx="4256405" cy="259045"/>
            </a:xfrm>
            <a:prstGeom prst="rect">
              <a:avLst/>
            </a:prstGeom>
          </p:spPr>
          <p:txBody>
            <a:bodyPr vert="horz" wrap="square" lIns="0" tIns="12700" rIns="0" bIns="0" rtlCol="0">
              <a:spAutoFit/>
            </a:bodyPr>
            <a:lstStyle/>
            <a:p>
              <a:pPr marL="12700">
                <a:lnSpc>
                  <a:spcPct val="100000"/>
                </a:lnSpc>
                <a:spcBef>
                  <a:spcPts val="100"/>
                </a:spcBef>
              </a:pPr>
              <a:r>
                <a:rPr lang="en-US" sz="1600" dirty="0">
                  <a:latin typeface="Calibri" panose="020F0502020204030204" pitchFamily="34" charset="0"/>
                  <a:cs typeface="Calibri" panose="020F0502020204030204" pitchFamily="34" charset="0"/>
                </a:rPr>
                <a:t>2 Factors To Watch In Today's Real Estate Market</a:t>
              </a:r>
            </a:p>
          </p:txBody>
        </p:sp>
        <p:sp>
          <p:nvSpPr>
            <p:cNvPr id="13" name="object 13"/>
            <p:cNvSpPr/>
            <p:nvPr/>
          </p:nvSpPr>
          <p:spPr>
            <a:xfrm>
              <a:off x="1202058" y="1930902"/>
              <a:ext cx="0" cy="303530"/>
            </a:xfrm>
            <a:custGeom>
              <a:avLst/>
              <a:gdLst/>
              <a:ahLst/>
              <a:cxnLst/>
              <a:rect l="l" t="t" r="r" b="b"/>
              <a:pathLst>
                <a:path h="303530">
                  <a:moveTo>
                    <a:pt x="0" y="0"/>
                  </a:moveTo>
                  <a:lnTo>
                    <a:pt x="0" y="303212"/>
                  </a:lnTo>
                </a:path>
              </a:pathLst>
            </a:custGeom>
            <a:ln w="6350">
              <a:solidFill>
                <a:srgbClr val="939598"/>
              </a:solidFill>
            </a:ln>
          </p:spPr>
          <p:txBody>
            <a:bodyPr wrap="square" lIns="0" tIns="0" rIns="0" bIns="0" rtlCol="0"/>
            <a:lstStyle/>
            <a:p>
              <a:endParaRPr/>
            </a:p>
          </p:txBody>
        </p:sp>
        <p:sp>
          <p:nvSpPr>
            <p:cNvPr id="104" name="object 23">
              <a:extLst>
                <a:ext uri="{FF2B5EF4-FFF2-40B4-BE49-F238E27FC236}">
                  <a16:creationId xmlns:a16="http://schemas.microsoft.com/office/drawing/2014/main" xmlns="" id="{5F513CFC-D644-1340-90C1-0D85BF875171}"/>
                </a:ext>
              </a:extLst>
            </p:cNvPr>
            <p:cNvSpPr txBox="1"/>
            <p:nvPr/>
          </p:nvSpPr>
          <p:spPr>
            <a:xfrm>
              <a:off x="749636" y="1891589"/>
              <a:ext cx="194945" cy="382156"/>
            </a:xfrm>
            <a:prstGeom prst="rect">
              <a:avLst/>
            </a:prstGeom>
          </p:spPr>
          <p:txBody>
            <a:bodyPr vert="horz" wrap="square" lIns="0" tIns="12700" rIns="0" bIns="0" rtlCol="0">
              <a:spAutoFit/>
            </a:bodyPr>
            <a:lstStyle/>
            <a:p>
              <a:pPr marL="12700">
                <a:lnSpc>
                  <a:spcPct val="100000"/>
                </a:lnSpc>
                <a:spcBef>
                  <a:spcPts val="100"/>
                </a:spcBef>
              </a:pPr>
              <a:r>
                <a:rPr lang="en-US" sz="2400" b="1" dirty="0">
                  <a:solidFill>
                    <a:srgbClr val="00B0F0"/>
                  </a:solidFill>
                  <a:latin typeface="Calibri" panose="020F0502020204030204" pitchFamily="34" charset="0"/>
                  <a:cs typeface="Calibri" panose="020F0502020204030204" pitchFamily="34" charset="0"/>
                </a:rPr>
                <a:t>5</a:t>
              </a:r>
              <a:endParaRPr sz="2400" b="1" dirty="0">
                <a:solidFill>
                  <a:srgbClr val="00B0F0"/>
                </a:solidFill>
                <a:latin typeface="Calibri" panose="020F0502020204030204" pitchFamily="34" charset="0"/>
                <a:cs typeface="Calibri" panose="020F0502020204030204" pitchFamily="34" charset="0"/>
              </a:endParaRPr>
            </a:p>
          </p:txBody>
        </p:sp>
      </p:grpSp>
      <p:grpSp>
        <p:nvGrpSpPr>
          <p:cNvPr id="122" name="Group 121">
            <a:extLst>
              <a:ext uri="{FF2B5EF4-FFF2-40B4-BE49-F238E27FC236}">
                <a16:creationId xmlns:a16="http://schemas.microsoft.com/office/drawing/2014/main" xmlns="" id="{3DFCCA09-44EA-9E41-B88F-AA186CCD331A}"/>
              </a:ext>
            </a:extLst>
          </p:cNvPr>
          <p:cNvGrpSpPr/>
          <p:nvPr/>
        </p:nvGrpSpPr>
        <p:grpSpPr>
          <a:xfrm>
            <a:off x="749636" y="2424134"/>
            <a:ext cx="5184172" cy="382156"/>
            <a:chOff x="749636" y="2172290"/>
            <a:chExt cx="5184172" cy="382156"/>
          </a:xfrm>
        </p:grpSpPr>
        <p:sp>
          <p:nvSpPr>
            <p:cNvPr id="16" name="object 16"/>
            <p:cNvSpPr/>
            <p:nvPr/>
          </p:nvSpPr>
          <p:spPr>
            <a:xfrm>
              <a:off x="1202058" y="2211603"/>
              <a:ext cx="0" cy="303530"/>
            </a:xfrm>
            <a:custGeom>
              <a:avLst/>
              <a:gdLst/>
              <a:ahLst/>
              <a:cxnLst/>
              <a:rect l="l" t="t" r="r" b="b"/>
              <a:pathLst>
                <a:path h="303530">
                  <a:moveTo>
                    <a:pt x="0" y="0"/>
                  </a:moveTo>
                  <a:lnTo>
                    <a:pt x="0" y="303212"/>
                  </a:lnTo>
                </a:path>
              </a:pathLst>
            </a:custGeom>
            <a:ln w="6350">
              <a:solidFill>
                <a:srgbClr val="939598"/>
              </a:solidFill>
            </a:ln>
          </p:spPr>
          <p:txBody>
            <a:bodyPr wrap="square" lIns="0" tIns="0" rIns="0" bIns="0" rtlCol="0"/>
            <a:lstStyle/>
            <a:p>
              <a:endParaRPr/>
            </a:p>
          </p:txBody>
        </p:sp>
        <p:sp>
          <p:nvSpPr>
            <p:cNvPr id="17" name="object 17"/>
            <p:cNvSpPr txBox="1"/>
            <p:nvPr/>
          </p:nvSpPr>
          <p:spPr>
            <a:xfrm>
              <a:off x="1420863" y="2228748"/>
              <a:ext cx="4512945" cy="259045"/>
            </a:xfrm>
            <a:prstGeom prst="rect">
              <a:avLst/>
            </a:prstGeom>
          </p:spPr>
          <p:txBody>
            <a:bodyPr vert="horz" wrap="square" lIns="0" tIns="12700" rIns="0" bIns="0" rtlCol="0">
              <a:spAutoFit/>
            </a:bodyPr>
            <a:lstStyle/>
            <a:p>
              <a:pPr marL="12700">
                <a:spcBef>
                  <a:spcPts val="100"/>
                </a:spcBef>
              </a:pPr>
              <a:r>
                <a:rPr lang="en-US" sz="1600" dirty="0">
                  <a:latin typeface="Calibri" panose="020F0502020204030204" pitchFamily="34" charset="0"/>
                  <a:cs typeface="Calibri" panose="020F0502020204030204" pitchFamily="34" charset="0"/>
                </a:rPr>
                <a:t>Home Prices Over The Last Year</a:t>
              </a:r>
            </a:p>
          </p:txBody>
        </p:sp>
        <p:sp>
          <p:nvSpPr>
            <p:cNvPr id="105" name="object 23">
              <a:extLst>
                <a:ext uri="{FF2B5EF4-FFF2-40B4-BE49-F238E27FC236}">
                  <a16:creationId xmlns:a16="http://schemas.microsoft.com/office/drawing/2014/main" xmlns="" id="{19CE85DD-768C-144F-A3EB-152102B02139}"/>
                </a:ext>
              </a:extLst>
            </p:cNvPr>
            <p:cNvSpPr txBox="1"/>
            <p:nvPr/>
          </p:nvSpPr>
          <p:spPr>
            <a:xfrm>
              <a:off x="749636" y="2172290"/>
              <a:ext cx="194945" cy="382156"/>
            </a:xfrm>
            <a:prstGeom prst="rect">
              <a:avLst/>
            </a:prstGeom>
          </p:spPr>
          <p:txBody>
            <a:bodyPr vert="horz" wrap="square" lIns="0" tIns="12700" rIns="0" bIns="0" rtlCol="0">
              <a:spAutoFit/>
            </a:bodyPr>
            <a:lstStyle/>
            <a:p>
              <a:pPr marL="12700">
                <a:lnSpc>
                  <a:spcPct val="100000"/>
                </a:lnSpc>
                <a:spcBef>
                  <a:spcPts val="100"/>
                </a:spcBef>
              </a:pPr>
              <a:r>
                <a:rPr lang="en-US" sz="2400" b="1" dirty="0">
                  <a:solidFill>
                    <a:srgbClr val="00B0F0"/>
                  </a:solidFill>
                  <a:latin typeface="Calibri" panose="020F0502020204030204" pitchFamily="34" charset="0"/>
                  <a:cs typeface="Calibri" panose="020F0502020204030204" pitchFamily="34" charset="0"/>
                </a:rPr>
                <a:t>7</a:t>
              </a:r>
              <a:endParaRPr sz="2400" b="1" dirty="0">
                <a:solidFill>
                  <a:srgbClr val="00B0F0"/>
                </a:solidFill>
                <a:latin typeface="Calibri" panose="020F0502020204030204" pitchFamily="34" charset="0"/>
                <a:cs typeface="Calibri" panose="020F0502020204030204" pitchFamily="34" charset="0"/>
              </a:endParaRPr>
            </a:p>
          </p:txBody>
        </p:sp>
      </p:grpSp>
      <p:grpSp>
        <p:nvGrpSpPr>
          <p:cNvPr id="123" name="Group 122">
            <a:extLst>
              <a:ext uri="{FF2B5EF4-FFF2-40B4-BE49-F238E27FC236}">
                <a16:creationId xmlns:a16="http://schemas.microsoft.com/office/drawing/2014/main" xmlns="" id="{0C622876-656B-9A4B-A286-42D067205F17}"/>
              </a:ext>
            </a:extLst>
          </p:cNvPr>
          <p:cNvGrpSpPr/>
          <p:nvPr/>
        </p:nvGrpSpPr>
        <p:grpSpPr>
          <a:xfrm>
            <a:off x="749636" y="2943401"/>
            <a:ext cx="5062250" cy="382156"/>
            <a:chOff x="749636" y="2635993"/>
            <a:chExt cx="5062250" cy="382156"/>
          </a:xfrm>
        </p:grpSpPr>
        <p:sp>
          <p:nvSpPr>
            <p:cNvPr id="35" name="object 35"/>
            <p:cNvSpPr/>
            <p:nvPr/>
          </p:nvSpPr>
          <p:spPr>
            <a:xfrm>
              <a:off x="1202058" y="2675306"/>
              <a:ext cx="0" cy="303530"/>
            </a:xfrm>
            <a:custGeom>
              <a:avLst/>
              <a:gdLst/>
              <a:ahLst/>
              <a:cxnLst/>
              <a:rect l="l" t="t" r="r" b="b"/>
              <a:pathLst>
                <a:path h="303530">
                  <a:moveTo>
                    <a:pt x="0" y="0"/>
                  </a:moveTo>
                  <a:lnTo>
                    <a:pt x="0" y="303212"/>
                  </a:lnTo>
                </a:path>
              </a:pathLst>
            </a:custGeom>
            <a:ln w="6350">
              <a:solidFill>
                <a:srgbClr val="939598"/>
              </a:solidFill>
            </a:ln>
          </p:spPr>
          <p:txBody>
            <a:bodyPr wrap="square" lIns="0" tIns="0" rIns="0" bIns="0" rtlCol="0"/>
            <a:lstStyle/>
            <a:p>
              <a:endParaRPr/>
            </a:p>
          </p:txBody>
        </p:sp>
        <p:sp>
          <p:nvSpPr>
            <p:cNvPr id="36" name="object 36"/>
            <p:cNvSpPr txBox="1"/>
            <p:nvPr/>
          </p:nvSpPr>
          <p:spPr>
            <a:xfrm>
              <a:off x="1420863" y="2692451"/>
              <a:ext cx="4391023" cy="259045"/>
            </a:xfrm>
            <a:prstGeom prst="rect">
              <a:avLst/>
            </a:prstGeom>
          </p:spPr>
          <p:txBody>
            <a:bodyPr vert="horz" wrap="square" lIns="0" tIns="12700" rIns="0" bIns="0" rtlCol="0">
              <a:spAutoFit/>
            </a:bodyPr>
            <a:lstStyle/>
            <a:p>
              <a:pPr marL="12700">
                <a:lnSpc>
                  <a:spcPct val="100000"/>
                </a:lnSpc>
                <a:spcBef>
                  <a:spcPts val="100"/>
                </a:spcBef>
              </a:pPr>
              <a:r>
                <a:rPr lang="en-US" sz="1600" dirty="0">
                  <a:latin typeface="Calibri" panose="020F0502020204030204" pitchFamily="34" charset="0"/>
                  <a:cs typeface="Calibri" panose="020F0502020204030204" pitchFamily="34" charset="0"/>
                </a:rPr>
                <a:t>Buying Remains Cheaper Than Renting In 38 States!</a:t>
              </a:r>
            </a:p>
          </p:txBody>
        </p:sp>
        <p:sp>
          <p:nvSpPr>
            <p:cNvPr id="106" name="object 23">
              <a:extLst>
                <a:ext uri="{FF2B5EF4-FFF2-40B4-BE49-F238E27FC236}">
                  <a16:creationId xmlns:a16="http://schemas.microsoft.com/office/drawing/2014/main" xmlns="" id="{BD520EDB-46A5-004F-B665-C2010062961F}"/>
                </a:ext>
              </a:extLst>
            </p:cNvPr>
            <p:cNvSpPr txBox="1"/>
            <p:nvPr/>
          </p:nvSpPr>
          <p:spPr>
            <a:xfrm>
              <a:off x="749636" y="2635993"/>
              <a:ext cx="194945" cy="382156"/>
            </a:xfrm>
            <a:prstGeom prst="rect">
              <a:avLst/>
            </a:prstGeom>
          </p:spPr>
          <p:txBody>
            <a:bodyPr vert="horz" wrap="square" lIns="0" tIns="12700" rIns="0" bIns="0" rtlCol="0">
              <a:spAutoFit/>
            </a:bodyPr>
            <a:lstStyle/>
            <a:p>
              <a:pPr marL="12700">
                <a:lnSpc>
                  <a:spcPct val="100000"/>
                </a:lnSpc>
                <a:spcBef>
                  <a:spcPts val="100"/>
                </a:spcBef>
              </a:pPr>
              <a:r>
                <a:rPr lang="en-US" sz="2400" b="1" dirty="0">
                  <a:solidFill>
                    <a:srgbClr val="00B0F0"/>
                  </a:solidFill>
                  <a:latin typeface="Calibri" panose="020F0502020204030204" pitchFamily="34" charset="0"/>
                  <a:cs typeface="Calibri" panose="020F0502020204030204" pitchFamily="34" charset="0"/>
                </a:rPr>
                <a:t>8</a:t>
              </a:r>
              <a:endParaRPr sz="2400" b="1" dirty="0">
                <a:solidFill>
                  <a:srgbClr val="00B0F0"/>
                </a:solidFill>
                <a:latin typeface="Calibri" panose="020F0502020204030204" pitchFamily="34" charset="0"/>
                <a:cs typeface="Calibri" panose="020F0502020204030204" pitchFamily="34" charset="0"/>
              </a:endParaRPr>
            </a:p>
          </p:txBody>
        </p:sp>
      </p:grpSp>
      <p:grpSp>
        <p:nvGrpSpPr>
          <p:cNvPr id="124" name="Group 123">
            <a:extLst>
              <a:ext uri="{FF2B5EF4-FFF2-40B4-BE49-F238E27FC236}">
                <a16:creationId xmlns:a16="http://schemas.microsoft.com/office/drawing/2014/main" xmlns="" id="{4D9371B9-5CF3-C54A-AD9C-C43AE91D65B6}"/>
              </a:ext>
            </a:extLst>
          </p:cNvPr>
          <p:cNvGrpSpPr/>
          <p:nvPr/>
        </p:nvGrpSpPr>
        <p:grpSpPr>
          <a:xfrm>
            <a:off x="749636" y="3462668"/>
            <a:ext cx="6280817" cy="382156"/>
            <a:chOff x="749636" y="3105343"/>
            <a:chExt cx="6280817" cy="382156"/>
          </a:xfrm>
        </p:grpSpPr>
        <p:sp>
          <p:nvSpPr>
            <p:cNvPr id="10" name="object 10"/>
            <p:cNvSpPr txBox="1"/>
            <p:nvPr/>
          </p:nvSpPr>
          <p:spPr>
            <a:xfrm>
              <a:off x="1420863" y="3161801"/>
              <a:ext cx="5609590" cy="259045"/>
            </a:xfrm>
            <a:prstGeom prst="rect">
              <a:avLst/>
            </a:prstGeom>
          </p:spPr>
          <p:txBody>
            <a:bodyPr vert="horz" wrap="square" lIns="0" tIns="12700" rIns="0" bIns="0" rtlCol="0">
              <a:spAutoFit/>
            </a:bodyPr>
            <a:lstStyle/>
            <a:p>
              <a:pPr marL="12700">
                <a:lnSpc>
                  <a:spcPct val="100000"/>
                </a:lnSpc>
                <a:spcBef>
                  <a:spcPts val="100"/>
                </a:spcBef>
              </a:pPr>
              <a:r>
                <a:rPr lang="en-US" sz="1600" dirty="0">
                  <a:latin typeface="Calibri" panose="020F0502020204030204" pitchFamily="34" charset="0"/>
                  <a:cs typeface="Calibri" panose="020F0502020204030204" pitchFamily="34" charset="0"/>
                </a:rPr>
                <a:t>Do You Know The Cost Of Waiting To Buy?</a:t>
              </a:r>
            </a:p>
          </p:txBody>
        </p:sp>
        <p:sp>
          <p:nvSpPr>
            <p:cNvPr id="11" name="object 11"/>
            <p:cNvSpPr/>
            <p:nvPr/>
          </p:nvSpPr>
          <p:spPr>
            <a:xfrm>
              <a:off x="1202058" y="3144656"/>
              <a:ext cx="0" cy="303530"/>
            </a:xfrm>
            <a:custGeom>
              <a:avLst/>
              <a:gdLst/>
              <a:ahLst/>
              <a:cxnLst/>
              <a:rect l="l" t="t" r="r" b="b"/>
              <a:pathLst>
                <a:path h="303529">
                  <a:moveTo>
                    <a:pt x="0" y="0"/>
                  </a:moveTo>
                  <a:lnTo>
                    <a:pt x="0" y="303212"/>
                  </a:lnTo>
                </a:path>
              </a:pathLst>
            </a:custGeom>
            <a:ln w="6350">
              <a:solidFill>
                <a:srgbClr val="939598"/>
              </a:solidFill>
            </a:ln>
          </p:spPr>
          <p:txBody>
            <a:bodyPr wrap="square" lIns="0" tIns="0" rIns="0" bIns="0" rtlCol="0"/>
            <a:lstStyle/>
            <a:p>
              <a:endParaRPr/>
            </a:p>
          </p:txBody>
        </p:sp>
        <p:sp>
          <p:nvSpPr>
            <p:cNvPr id="107" name="object 23">
              <a:extLst>
                <a:ext uri="{FF2B5EF4-FFF2-40B4-BE49-F238E27FC236}">
                  <a16:creationId xmlns:a16="http://schemas.microsoft.com/office/drawing/2014/main" xmlns="" id="{6A2ADFA8-3E93-244F-A863-4975A4DAD93E}"/>
                </a:ext>
              </a:extLst>
            </p:cNvPr>
            <p:cNvSpPr txBox="1"/>
            <p:nvPr/>
          </p:nvSpPr>
          <p:spPr>
            <a:xfrm>
              <a:off x="749636" y="3105343"/>
              <a:ext cx="194945" cy="382156"/>
            </a:xfrm>
            <a:prstGeom prst="rect">
              <a:avLst/>
            </a:prstGeom>
          </p:spPr>
          <p:txBody>
            <a:bodyPr vert="horz" wrap="square" lIns="0" tIns="12700" rIns="0" bIns="0" rtlCol="0">
              <a:spAutoFit/>
            </a:bodyPr>
            <a:lstStyle/>
            <a:p>
              <a:pPr marL="12700">
                <a:lnSpc>
                  <a:spcPct val="100000"/>
                </a:lnSpc>
                <a:spcBef>
                  <a:spcPts val="100"/>
                </a:spcBef>
              </a:pPr>
              <a:r>
                <a:rPr lang="en-US" sz="2400" b="1" dirty="0">
                  <a:solidFill>
                    <a:srgbClr val="00B0F0"/>
                  </a:solidFill>
                  <a:latin typeface="Calibri" panose="020F0502020204030204" pitchFamily="34" charset="0"/>
                  <a:cs typeface="Calibri" panose="020F0502020204030204" pitchFamily="34" charset="0"/>
                </a:rPr>
                <a:t>9</a:t>
              </a:r>
              <a:endParaRPr sz="2400" b="1" dirty="0">
                <a:solidFill>
                  <a:srgbClr val="00B0F0"/>
                </a:solidFill>
                <a:latin typeface="Calibri" panose="020F0502020204030204" pitchFamily="34" charset="0"/>
                <a:cs typeface="Calibri" panose="020F0502020204030204" pitchFamily="34" charset="0"/>
              </a:endParaRPr>
            </a:p>
          </p:txBody>
        </p:sp>
      </p:grpSp>
      <p:grpSp>
        <p:nvGrpSpPr>
          <p:cNvPr id="126" name="Group 125">
            <a:extLst>
              <a:ext uri="{FF2B5EF4-FFF2-40B4-BE49-F238E27FC236}">
                <a16:creationId xmlns:a16="http://schemas.microsoft.com/office/drawing/2014/main" xmlns="" id="{5168371A-8044-0540-82DA-994A895D0006}"/>
              </a:ext>
            </a:extLst>
          </p:cNvPr>
          <p:cNvGrpSpPr/>
          <p:nvPr/>
        </p:nvGrpSpPr>
        <p:grpSpPr>
          <a:xfrm>
            <a:off x="633482" y="3981935"/>
            <a:ext cx="6396971" cy="382156"/>
            <a:chOff x="633482" y="4033551"/>
            <a:chExt cx="6396971" cy="382156"/>
          </a:xfrm>
        </p:grpSpPr>
        <p:sp>
          <p:nvSpPr>
            <p:cNvPr id="24" name="object 24"/>
            <p:cNvSpPr txBox="1"/>
            <p:nvPr/>
          </p:nvSpPr>
          <p:spPr>
            <a:xfrm>
              <a:off x="1420863" y="4090009"/>
              <a:ext cx="5609590" cy="259045"/>
            </a:xfrm>
            <a:prstGeom prst="rect">
              <a:avLst/>
            </a:prstGeom>
          </p:spPr>
          <p:txBody>
            <a:bodyPr vert="horz" wrap="square" lIns="0" tIns="12700" rIns="0" bIns="0" rtlCol="0">
              <a:spAutoFit/>
            </a:bodyPr>
            <a:lstStyle/>
            <a:p>
              <a:pPr marL="12700">
                <a:lnSpc>
                  <a:spcPct val="100000"/>
                </a:lnSpc>
                <a:spcBef>
                  <a:spcPts val="100"/>
                </a:spcBef>
              </a:pPr>
              <a:r>
                <a:rPr lang="en-US" sz="1600" dirty="0">
                  <a:latin typeface="Calibri" panose="020F0502020204030204" pitchFamily="34" charset="0"/>
                  <a:cs typeface="Calibri" panose="020F0502020204030204" pitchFamily="34" charset="0"/>
                </a:rPr>
                <a:t>Where Are Mortgage Interest Rates Headed?</a:t>
              </a:r>
            </a:p>
          </p:txBody>
        </p:sp>
        <p:sp>
          <p:nvSpPr>
            <p:cNvPr id="25" name="object 25"/>
            <p:cNvSpPr/>
            <p:nvPr/>
          </p:nvSpPr>
          <p:spPr>
            <a:xfrm>
              <a:off x="1202058" y="4072864"/>
              <a:ext cx="0" cy="303530"/>
            </a:xfrm>
            <a:custGeom>
              <a:avLst/>
              <a:gdLst/>
              <a:ahLst/>
              <a:cxnLst/>
              <a:rect l="l" t="t" r="r" b="b"/>
              <a:pathLst>
                <a:path h="303529">
                  <a:moveTo>
                    <a:pt x="0" y="0"/>
                  </a:moveTo>
                  <a:lnTo>
                    <a:pt x="0" y="303212"/>
                  </a:lnTo>
                </a:path>
              </a:pathLst>
            </a:custGeom>
            <a:ln w="6350">
              <a:solidFill>
                <a:srgbClr val="939598"/>
              </a:solidFill>
            </a:ln>
          </p:spPr>
          <p:txBody>
            <a:bodyPr wrap="square" lIns="0" tIns="0" rIns="0" bIns="0" rtlCol="0"/>
            <a:lstStyle/>
            <a:p>
              <a:endParaRPr/>
            </a:p>
          </p:txBody>
        </p:sp>
        <p:sp>
          <p:nvSpPr>
            <p:cNvPr id="108" name="object 23">
              <a:extLst>
                <a:ext uri="{FF2B5EF4-FFF2-40B4-BE49-F238E27FC236}">
                  <a16:creationId xmlns:a16="http://schemas.microsoft.com/office/drawing/2014/main" xmlns="" id="{839E005D-2467-B645-969D-E4A963A6D5F6}"/>
                </a:ext>
              </a:extLst>
            </p:cNvPr>
            <p:cNvSpPr txBox="1"/>
            <p:nvPr/>
          </p:nvSpPr>
          <p:spPr>
            <a:xfrm>
              <a:off x="633482" y="4033551"/>
              <a:ext cx="427253" cy="382156"/>
            </a:xfrm>
            <a:prstGeom prst="rect">
              <a:avLst/>
            </a:prstGeom>
          </p:spPr>
          <p:txBody>
            <a:bodyPr vert="horz" wrap="square" lIns="0" tIns="12700" rIns="0" bIns="0" rtlCol="0">
              <a:spAutoFit/>
            </a:bodyPr>
            <a:lstStyle/>
            <a:p>
              <a:pPr marL="12700">
                <a:lnSpc>
                  <a:spcPct val="100000"/>
                </a:lnSpc>
                <a:spcBef>
                  <a:spcPts val="100"/>
                </a:spcBef>
              </a:pPr>
              <a:r>
                <a:rPr lang="en-US" sz="2400" b="1" dirty="0">
                  <a:solidFill>
                    <a:srgbClr val="00B0F0"/>
                  </a:solidFill>
                  <a:latin typeface="Calibri" panose="020F0502020204030204" pitchFamily="34" charset="0"/>
                  <a:cs typeface="Calibri" panose="020F0502020204030204" pitchFamily="34" charset="0"/>
                </a:rPr>
                <a:t>10</a:t>
              </a:r>
              <a:endParaRPr sz="2400" b="1" dirty="0">
                <a:solidFill>
                  <a:srgbClr val="00B0F0"/>
                </a:solidFill>
                <a:latin typeface="Calibri" panose="020F0502020204030204" pitchFamily="34" charset="0"/>
                <a:cs typeface="Calibri" panose="020F0502020204030204" pitchFamily="34" charset="0"/>
              </a:endParaRPr>
            </a:p>
          </p:txBody>
        </p:sp>
      </p:grpSp>
      <p:grpSp>
        <p:nvGrpSpPr>
          <p:cNvPr id="127" name="Group 126">
            <a:extLst>
              <a:ext uri="{FF2B5EF4-FFF2-40B4-BE49-F238E27FC236}">
                <a16:creationId xmlns:a16="http://schemas.microsoft.com/office/drawing/2014/main" xmlns="" id="{986419F3-4F67-E646-BC6F-23DDF8A0D90A}"/>
              </a:ext>
            </a:extLst>
          </p:cNvPr>
          <p:cNvGrpSpPr/>
          <p:nvPr/>
        </p:nvGrpSpPr>
        <p:grpSpPr>
          <a:xfrm>
            <a:off x="633482" y="4897358"/>
            <a:ext cx="6740099" cy="382156"/>
            <a:chOff x="633482" y="4833753"/>
            <a:chExt cx="6740099" cy="382156"/>
          </a:xfrm>
        </p:grpSpPr>
        <p:sp>
          <p:nvSpPr>
            <p:cNvPr id="8" name="object 8"/>
            <p:cNvSpPr txBox="1"/>
            <p:nvPr/>
          </p:nvSpPr>
          <p:spPr>
            <a:xfrm>
              <a:off x="1424266" y="4890211"/>
              <a:ext cx="5949315" cy="259045"/>
            </a:xfrm>
            <a:prstGeom prst="rect">
              <a:avLst/>
            </a:prstGeom>
          </p:spPr>
          <p:txBody>
            <a:bodyPr vert="horz" wrap="square" lIns="0" tIns="12700" rIns="0" bIns="0" rtlCol="0">
              <a:spAutoFit/>
            </a:bodyPr>
            <a:lstStyle/>
            <a:p>
              <a:pPr marL="12700">
                <a:lnSpc>
                  <a:spcPct val="100000"/>
                </a:lnSpc>
                <a:spcBef>
                  <a:spcPts val="100"/>
                </a:spcBef>
              </a:pPr>
              <a:r>
                <a:rPr lang="en-US" sz="1600" dirty="0">
                  <a:latin typeface="Calibri" panose="020F0502020204030204" pitchFamily="34" charset="0"/>
                  <a:cs typeface="Calibri" panose="020F0502020204030204" pitchFamily="34" charset="0"/>
                </a:rPr>
                <a:t>Buying a Home? Do You Know The Lingo?</a:t>
              </a:r>
            </a:p>
          </p:txBody>
        </p:sp>
        <p:sp>
          <p:nvSpPr>
            <p:cNvPr id="9" name="object 9"/>
            <p:cNvSpPr/>
            <p:nvPr/>
          </p:nvSpPr>
          <p:spPr>
            <a:xfrm>
              <a:off x="1202058" y="4873066"/>
              <a:ext cx="0" cy="303530"/>
            </a:xfrm>
            <a:custGeom>
              <a:avLst/>
              <a:gdLst/>
              <a:ahLst/>
              <a:cxnLst/>
              <a:rect l="l" t="t" r="r" b="b"/>
              <a:pathLst>
                <a:path h="303529">
                  <a:moveTo>
                    <a:pt x="0" y="0"/>
                  </a:moveTo>
                  <a:lnTo>
                    <a:pt x="0" y="303212"/>
                  </a:lnTo>
                </a:path>
              </a:pathLst>
            </a:custGeom>
            <a:ln w="6350">
              <a:solidFill>
                <a:srgbClr val="939598"/>
              </a:solidFill>
            </a:ln>
          </p:spPr>
          <p:txBody>
            <a:bodyPr wrap="square" lIns="0" tIns="0" rIns="0" bIns="0" rtlCol="0"/>
            <a:lstStyle/>
            <a:p>
              <a:endParaRPr/>
            </a:p>
          </p:txBody>
        </p:sp>
        <p:sp>
          <p:nvSpPr>
            <p:cNvPr id="109" name="object 23">
              <a:extLst>
                <a:ext uri="{FF2B5EF4-FFF2-40B4-BE49-F238E27FC236}">
                  <a16:creationId xmlns:a16="http://schemas.microsoft.com/office/drawing/2014/main" xmlns="" id="{996E02C9-87D5-A244-95B3-6D2D2E8F209A}"/>
                </a:ext>
              </a:extLst>
            </p:cNvPr>
            <p:cNvSpPr txBox="1"/>
            <p:nvPr/>
          </p:nvSpPr>
          <p:spPr>
            <a:xfrm>
              <a:off x="633482" y="4833753"/>
              <a:ext cx="427253" cy="382156"/>
            </a:xfrm>
            <a:prstGeom prst="rect">
              <a:avLst/>
            </a:prstGeom>
          </p:spPr>
          <p:txBody>
            <a:bodyPr vert="horz" wrap="square" lIns="0" tIns="12700" rIns="0" bIns="0" rtlCol="0">
              <a:spAutoFit/>
            </a:bodyPr>
            <a:lstStyle/>
            <a:p>
              <a:pPr marL="12700">
                <a:lnSpc>
                  <a:spcPct val="100000"/>
                </a:lnSpc>
                <a:spcBef>
                  <a:spcPts val="100"/>
                </a:spcBef>
              </a:pPr>
              <a:r>
                <a:rPr lang="en-US" sz="2400" b="1" dirty="0">
                  <a:solidFill>
                    <a:srgbClr val="00B0F0"/>
                  </a:solidFill>
                  <a:latin typeface="Calibri" panose="020F0502020204030204" pitchFamily="34" charset="0"/>
                  <a:cs typeface="Calibri" panose="020F0502020204030204" pitchFamily="34" charset="0"/>
                </a:rPr>
                <a:t>12</a:t>
              </a:r>
              <a:endParaRPr sz="2400" b="1" dirty="0">
                <a:solidFill>
                  <a:srgbClr val="00B0F0"/>
                </a:solidFill>
                <a:latin typeface="Calibri" panose="020F0502020204030204" pitchFamily="34" charset="0"/>
                <a:cs typeface="Calibri" panose="020F0502020204030204" pitchFamily="34" charset="0"/>
              </a:endParaRPr>
            </a:p>
          </p:txBody>
        </p:sp>
      </p:grpSp>
      <p:grpSp>
        <p:nvGrpSpPr>
          <p:cNvPr id="128" name="Group 127">
            <a:extLst>
              <a:ext uri="{FF2B5EF4-FFF2-40B4-BE49-F238E27FC236}">
                <a16:creationId xmlns:a16="http://schemas.microsoft.com/office/drawing/2014/main" xmlns="" id="{4D05F9B0-B15A-7D4D-9236-A463034298A6}"/>
              </a:ext>
            </a:extLst>
          </p:cNvPr>
          <p:cNvGrpSpPr/>
          <p:nvPr/>
        </p:nvGrpSpPr>
        <p:grpSpPr>
          <a:xfrm>
            <a:off x="633482" y="5416625"/>
            <a:ext cx="5178406" cy="382156"/>
            <a:chOff x="633482" y="5301992"/>
            <a:chExt cx="5178406" cy="382156"/>
          </a:xfrm>
        </p:grpSpPr>
        <p:sp>
          <p:nvSpPr>
            <p:cNvPr id="26" name="object 26"/>
            <p:cNvSpPr txBox="1"/>
            <p:nvPr/>
          </p:nvSpPr>
          <p:spPr>
            <a:xfrm>
              <a:off x="1420863" y="5358450"/>
              <a:ext cx="4391025" cy="259045"/>
            </a:xfrm>
            <a:prstGeom prst="rect">
              <a:avLst/>
            </a:prstGeom>
          </p:spPr>
          <p:txBody>
            <a:bodyPr vert="horz" wrap="square" lIns="0" tIns="12700" rIns="0" bIns="0" rtlCol="0">
              <a:spAutoFit/>
            </a:bodyPr>
            <a:lstStyle/>
            <a:p>
              <a:pPr marL="12700">
                <a:lnSpc>
                  <a:spcPct val="100000"/>
                </a:lnSpc>
                <a:spcBef>
                  <a:spcPts val="100"/>
                </a:spcBef>
              </a:pPr>
              <a:r>
                <a:rPr lang="en-US" sz="1600" dirty="0">
                  <a:latin typeface="Calibri" panose="020F0502020204030204" pitchFamily="34" charset="0"/>
                  <a:cs typeface="Calibri" panose="020F0502020204030204" pitchFamily="34" charset="0"/>
                </a:rPr>
                <a:t>Why Pre-Approval Should Be Your First Step</a:t>
              </a:r>
            </a:p>
          </p:txBody>
        </p:sp>
        <p:sp>
          <p:nvSpPr>
            <p:cNvPr id="27" name="object 27"/>
            <p:cNvSpPr/>
            <p:nvPr/>
          </p:nvSpPr>
          <p:spPr>
            <a:xfrm>
              <a:off x="1202058" y="5341305"/>
              <a:ext cx="0" cy="303530"/>
            </a:xfrm>
            <a:custGeom>
              <a:avLst/>
              <a:gdLst/>
              <a:ahLst/>
              <a:cxnLst/>
              <a:rect l="l" t="t" r="r" b="b"/>
              <a:pathLst>
                <a:path h="303529">
                  <a:moveTo>
                    <a:pt x="0" y="0"/>
                  </a:moveTo>
                  <a:lnTo>
                    <a:pt x="0" y="303212"/>
                  </a:lnTo>
                </a:path>
              </a:pathLst>
            </a:custGeom>
            <a:ln w="6350">
              <a:solidFill>
                <a:srgbClr val="939598"/>
              </a:solidFill>
            </a:ln>
          </p:spPr>
          <p:txBody>
            <a:bodyPr wrap="square" lIns="0" tIns="0" rIns="0" bIns="0" rtlCol="0"/>
            <a:lstStyle/>
            <a:p>
              <a:endParaRPr/>
            </a:p>
          </p:txBody>
        </p:sp>
        <p:sp>
          <p:nvSpPr>
            <p:cNvPr id="110" name="object 23">
              <a:extLst>
                <a:ext uri="{FF2B5EF4-FFF2-40B4-BE49-F238E27FC236}">
                  <a16:creationId xmlns:a16="http://schemas.microsoft.com/office/drawing/2014/main" xmlns="" id="{5CFAF1C2-B79C-9C4E-AB82-CB8B3CF481EE}"/>
                </a:ext>
              </a:extLst>
            </p:cNvPr>
            <p:cNvSpPr txBox="1"/>
            <p:nvPr/>
          </p:nvSpPr>
          <p:spPr>
            <a:xfrm>
              <a:off x="633482" y="5301992"/>
              <a:ext cx="427253" cy="382156"/>
            </a:xfrm>
            <a:prstGeom prst="rect">
              <a:avLst/>
            </a:prstGeom>
          </p:spPr>
          <p:txBody>
            <a:bodyPr vert="horz" wrap="square" lIns="0" tIns="12700" rIns="0" bIns="0" rtlCol="0">
              <a:spAutoFit/>
            </a:bodyPr>
            <a:lstStyle/>
            <a:p>
              <a:pPr marL="12700">
                <a:lnSpc>
                  <a:spcPct val="100000"/>
                </a:lnSpc>
                <a:spcBef>
                  <a:spcPts val="100"/>
                </a:spcBef>
              </a:pPr>
              <a:r>
                <a:rPr lang="en-US" sz="2400" b="1" dirty="0">
                  <a:solidFill>
                    <a:srgbClr val="00B0F0"/>
                  </a:solidFill>
                  <a:latin typeface="Calibri" panose="020F0502020204030204" pitchFamily="34" charset="0"/>
                  <a:cs typeface="Calibri" panose="020F0502020204030204" pitchFamily="34" charset="0"/>
                </a:rPr>
                <a:t>13</a:t>
              </a:r>
              <a:endParaRPr sz="2400" b="1" dirty="0">
                <a:solidFill>
                  <a:srgbClr val="00B0F0"/>
                </a:solidFill>
                <a:latin typeface="Calibri" panose="020F0502020204030204" pitchFamily="34" charset="0"/>
                <a:cs typeface="Calibri" panose="020F0502020204030204" pitchFamily="34" charset="0"/>
              </a:endParaRPr>
            </a:p>
          </p:txBody>
        </p:sp>
      </p:grpSp>
      <p:grpSp>
        <p:nvGrpSpPr>
          <p:cNvPr id="129" name="Group 128">
            <a:extLst>
              <a:ext uri="{FF2B5EF4-FFF2-40B4-BE49-F238E27FC236}">
                <a16:creationId xmlns:a16="http://schemas.microsoft.com/office/drawing/2014/main" xmlns="" id="{A1490E06-E7E3-804E-941A-DBB39660D217}"/>
              </a:ext>
            </a:extLst>
          </p:cNvPr>
          <p:cNvGrpSpPr/>
          <p:nvPr/>
        </p:nvGrpSpPr>
        <p:grpSpPr>
          <a:xfrm>
            <a:off x="633482" y="5935892"/>
            <a:ext cx="4946669" cy="382156"/>
            <a:chOff x="633482" y="5768136"/>
            <a:chExt cx="4946669" cy="382156"/>
          </a:xfrm>
        </p:grpSpPr>
        <p:sp>
          <p:nvSpPr>
            <p:cNvPr id="3" name="object 3"/>
            <p:cNvSpPr txBox="1"/>
            <p:nvPr/>
          </p:nvSpPr>
          <p:spPr>
            <a:xfrm>
              <a:off x="1420901" y="5824594"/>
              <a:ext cx="4159250" cy="259045"/>
            </a:xfrm>
            <a:prstGeom prst="rect">
              <a:avLst/>
            </a:prstGeom>
          </p:spPr>
          <p:txBody>
            <a:bodyPr vert="horz" wrap="square" lIns="0" tIns="12700" rIns="0" bIns="0" rtlCol="0">
              <a:spAutoFit/>
            </a:bodyPr>
            <a:lstStyle/>
            <a:p>
              <a:pPr marL="12700">
                <a:lnSpc>
                  <a:spcPct val="100000"/>
                </a:lnSpc>
                <a:spcBef>
                  <a:spcPts val="100"/>
                </a:spcBef>
              </a:pPr>
              <a:r>
                <a:rPr lang="en-US" sz="1600" dirty="0">
                  <a:latin typeface="Calibri" panose="020F0502020204030204" pitchFamily="34" charset="0"/>
                  <a:cs typeface="Calibri" panose="020F0502020204030204" pitchFamily="34" charset="0"/>
                </a:rPr>
                <a:t>You Do NOT Need 20% Down To Buy Your Home!</a:t>
              </a:r>
            </a:p>
          </p:txBody>
        </p:sp>
        <p:sp>
          <p:nvSpPr>
            <p:cNvPr id="4" name="object 4"/>
            <p:cNvSpPr/>
            <p:nvPr/>
          </p:nvSpPr>
          <p:spPr>
            <a:xfrm>
              <a:off x="1202058" y="5807449"/>
              <a:ext cx="0" cy="303530"/>
            </a:xfrm>
            <a:custGeom>
              <a:avLst/>
              <a:gdLst/>
              <a:ahLst/>
              <a:cxnLst/>
              <a:rect l="l" t="t" r="r" b="b"/>
              <a:pathLst>
                <a:path h="303529">
                  <a:moveTo>
                    <a:pt x="0" y="0"/>
                  </a:moveTo>
                  <a:lnTo>
                    <a:pt x="0" y="303212"/>
                  </a:lnTo>
                </a:path>
              </a:pathLst>
            </a:custGeom>
            <a:ln w="6350">
              <a:solidFill>
                <a:srgbClr val="939598"/>
              </a:solidFill>
            </a:ln>
          </p:spPr>
          <p:txBody>
            <a:bodyPr wrap="square" lIns="0" tIns="0" rIns="0" bIns="0" rtlCol="0"/>
            <a:lstStyle/>
            <a:p>
              <a:endParaRPr/>
            </a:p>
          </p:txBody>
        </p:sp>
        <p:sp>
          <p:nvSpPr>
            <p:cNvPr id="111" name="object 23">
              <a:extLst>
                <a:ext uri="{FF2B5EF4-FFF2-40B4-BE49-F238E27FC236}">
                  <a16:creationId xmlns:a16="http://schemas.microsoft.com/office/drawing/2014/main" xmlns="" id="{6619822A-0494-1347-810A-650BBFD2146A}"/>
                </a:ext>
              </a:extLst>
            </p:cNvPr>
            <p:cNvSpPr txBox="1"/>
            <p:nvPr/>
          </p:nvSpPr>
          <p:spPr>
            <a:xfrm>
              <a:off x="633482" y="5768136"/>
              <a:ext cx="427253" cy="382156"/>
            </a:xfrm>
            <a:prstGeom prst="rect">
              <a:avLst/>
            </a:prstGeom>
          </p:spPr>
          <p:txBody>
            <a:bodyPr vert="horz" wrap="square" lIns="0" tIns="12700" rIns="0" bIns="0" rtlCol="0">
              <a:spAutoFit/>
            </a:bodyPr>
            <a:lstStyle/>
            <a:p>
              <a:pPr marL="12700">
                <a:lnSpc>
                  <a:spcPct val="100000"/>
                </a:lnSpc>
                <a:spcBef>
                  <a:spcPts val="100"/>
                </a:spcBef>
              </a:pPr>
              <a:r>
                <a:rPr lang="en-US" sz="2400" b="1" dirty="0">
                  <a:solidFill>
                    <a:srgbClr val="00B0F0"/>
                  </a:solidFill>
                  <a:latin typeface="Calibri" panose="020F0502020204030204" pitchFamily="34" charset="0"/>
                  <a:cs typeface="Calibri" panose="020F0502020204030204" pitchFamily="34" charset="0"/>
                </a:rPr>
                <a:t>14</a:t>
              </a:r>
              <a:endParaRPr sz="2400" b="1" dirty="0">
                <a:solidFill>
                  <a:srgbClr val="00B0F0"/>
                </a:solidFill>
                <a:latin typeface="Calibri" panose="020F0502020204030204" pitchFamily="34" charset="0"/>
                <a:cs typeface="Calibri" panose="020F0502020204030204" pitchFamily="34" charset="0"/>
              </a:endParaRPr>
            </a:p>
          </p:txBody>
        </p:sp>
      </p:grpSp>
      <p:grpSp>
        <p:nvGrpSpPr>
          <p:cNvPr id="131" name="Group 130">
            <a:extLst>
              <a:ext uri="{FF2B5EF4-FFF2-40B4-BE49-F238E27FC236}">
                <a16:creationId xmlns:a16="http://schemas.microsoft.com/office/drawing/2014/main" xmlns="" id="{6E360810-EB0D-FB47-A69C-6AB88B4489D0}"/>
              </a:ext>
            </a:extLst>
          </p:cNvPr>
          <p:cNvGrpSpPr/>
          <p:nvPr/>
        </p:nvGrpSpPr>
        <p:grpSpPr>
          <a:xfrm>
            <a:off x="633482" y="6455159"/>
            <a:ext cx="5503526" cy="382156"/>
            <a:chOff x="633482" y="6717896"/>
            <a:chExt cx="5503526" cy="382156"/>
          </a:xfrm>
        </p:grpSpPr>
        <p:sp>
          <p:nvSpPr>
            <p:cNvPr id="5" name="object 5"/>
            <p:cNvSpPr txBox="1"/>
            <p:nvPr/>
          </p:nvSpPr>
          <p:spPr>
            <a:xfrm>
              <a:off x="1420863" y="6774354"/>
              <a:ext cx="4716145" cy="259045"/>
            </a:xfrm>
            <a:prstGeom prst="rect">
              <a:avLst/>
            </a:prstGeom>
          </p:spPr>
          <p:txBody>
            <a:bodyPr vert="horz" wrap="square" lIns="0" tIns="12700" rIns="0" bIns="0" rtlCol="0">
              <a:spAutoFit/>
            </a:bodyPr>
            <a:lstStyle/>
            <a:p>
              <a:pPr marL="12700">
                <a:lnSpc>
                  <a:spcPct val="100000"/>
                </a:lnSpc>
                <a:spcBef>
                  <a:spcPts val="100"/>
                </a:spcBef>
              </a:pPr>
              <a:r>
                <a:rPr lang="en-US" sz="1600" dirty="0">
                  <a:latin typeface="Calibri" panose="020F0502020204030204" pitchFamily="34" charset="0"/>
                  <a:cs typeface="Calibri" panose="020F0502020204030204" pitchFamily="34" charset="0"/>
                </a:rPr>
                <a:t>The True Cost Of NOT Owning Your Home</a:t>
              </a:r>
            </a:p>
          </p:txBody>
        </p:sp>
        <p:sp>
          <p:nvSpPr>
            <p:cNvPr id="6" name="object 6"/>
            <p:cNvSpPr/>
            <p:nvPr/>
          </p:nvSpPr>
          <p:spPr>
            <a:xfrm>
              <a:off x="1202058" y="6757209"/>
              <a:ext cx="0" cy="303530"/>
            </a:xfrm>
            <a:custGeom>
              <a:avLst/>
              <a:gdLst/>
              <a:ahLst/>
              <a:cxnLst/>
              <a:rect l="l" t="t" r="r" b="b"/>
              <a:pathLst>
                <a:path h="303529">
                  <a:moveTo>
                    <a:pt x="0" y="0"/>
                  </a:moveTo>
                  <a:lnTo>
                    <a:pt x="0" y="303212"/>
                  </a:lnTo>
                </a:path>
              </a:pathLst>
            </a:custGeom>
            <a:ln w="6350">
              <a:solidFill>
                <a:srgbClr val="939598"/>
              </a:solidFill>
            </a:ln>
          </p:spPr>
          <p:txBody>
            <a:bodyPr wrap="square" lIns="0" tIns="0" rIns="0" bIns="0" rtlCol="0"/>
            <a:lstStyle/>
            <a:p>
              <a:endParaRPr/>
            </a:p>
          </p:txBody>
        </p:sp>
        <p:sp>
          <p:nvSpPr>
            <p:cNvPr id="113" name="object 23">
              <a:extLst>
                <a:ext uri="{FF2B5EF4-FFF2-40B4-BE49-F238E27FC236}">
                  <a16:creationId xmlns:a16="http://schemas.microsoft.com/office/drawing/2014/main" xmlns="" id="{DEAB6048-2BED-5C4E-8508-76DCDC949034}"/>
                </a:ext>
              </a:extLst>
            </p:cNvPr>
            <p:cNvSpPr txBox="1"/>
            <p:nvPr/>
          </p:nvSpPr>
          <p:spPr>
            <a:xfrm>
              <a:off x="633482" y="6717896"/>
              <a:ext cx="427253" cy="382156"/>
            </a:xfrm>
            <a:prstGeom prst="rect">
              <a:avLst/>
            </a:prstGeom>
          </p:spPr>
          <p:txBody>
            <a:bodyPr vert="horz" wrap="square" lIns="0" tIns="12700" rIns="0" bIns="0" rtlCol="0">
              <a:spAutoFit/>
            </a:bodyPr>
            <a:lstStyle/>
            <a:p>
              <a:pPr marL="12700">
                <a:lnSpc>
                  <a:spcPct val="100000"/>
                </a:lnSpc>
                <a:spcBef>
                  <a:spcPts val="100"/>
                </a:spcBef>
              </a:pPr>
              <a:r>
                <a:rPr lang="en-US" sz="2400" b="1" dirty="0">
                  <a:solidFill>
                    <a:srgbClr val="00B0F0"/>
                  </a:solidFill>
                  <a:latin typeface="Calibri" panose="020F0502020204030204" pitchFamily="34" charset="0"/>
                  <a:cs typeface="Calibri" panose="020F0502020204030204" pitchFamily="34" charset="0"/>
                </a:rPr>
                <a:t>16</a:t>
              </a:r>
              <a:endParaRPr sz="2400" b="1" dirty="0">
                <a:solidFill>
                  <a:srgbClr val="00B0F0"/>
                </a:solidFill>
                <a:latin typeface="Calibri" panose="020F0502020204030204" pitchFamily="34" charset="0"/>
                <a:cs typeface="Calibri" panose="020F0502020204030204" pitchFamily="34" charset="0"/>
              </a:endParaRPr>
            </a:p>
          </p:txBody>
        </p:sp>
      </p:grpSp>
      <p:grpSp>
        <p:nvGrpSpPr>
          <p:cNvPr id="132" name="Group 131">
            <a:extLst>
              <a:ext uri="{FF2B5EF4-FFF2-40B4-BE49-F238E27FC236}">
                <a16:creationId xmlns:a16="http://schemas.microsoft.com/office/drawing/2014/main" xmlns="" id="{B2CC1B26-E415-FD49-AD87-985BB483DA73}"/>
              </a:ext>
            </a:extLst>
          </p:cNvPr>
          <p:cNvGrpSpPr/>
          <p:nvPr/>
        </p:nvGrpSpPr>
        <p:grpSpPr>
          <a:xfrm>
            <a:off x="633482" y="6974426"/>
            <a:ext cx="6736732" cy="382156"/>
            <a:chOff x="633482" y="7174287"/>
            <a:chExt cx="6736732" cy="382156"/>
          </a:xfrm>
        </p:grpSpPr>
        <p:sp>
          <p:nvSpPr>
            <p:cNvPr id="28" name="object 28"/>
            <p:cNvSpPr txBox="1"/>
            <p:nvPr/>
          </p:nvSpPr>
          <p:spPr>
            <a:xfrm>
              <a:off x="1420900" y="7230745"/>
              <a:ext cx="5949314" cy="259045"/>
            </a:xfrm>
            <a:prstGeom prst="rect">
              <a:avLst/>
            </a:prstGeom>
          </p:spPr>
          <p:txBody>
            <a:bodyPr vert="horz" wrap="square" lIns="0" tIns="12700" rIns="0" bIns="0" rtlCol="0">
              <a:spAutoFit/>
            </a:bodyPr>
            <a:lstStyle/>
            <a:p>
              <a:pPr marL="12700">
                <a:lnSpc>
                  <a:spcPct val="100000"/>
                </a:lnSpc>
                <a:spcBef>
                  <a:spcPts val="100"/>
                </a:spcBef>
              </a:pPr>
              <a:r>
                <a:rPr lang="en-US" sz="1600" dirty="0">
                  <a:latin typeface="Calibri" panose="020F0502020204030204" pitchFamily="34" charset="0"/>
                  <a:cs typeface="Calibri" panose="020F0502020204030204" pitchFamily="34" charset="0"/>
                </a:rPr>
                <a:t>Starting To Look For A Home? Know What You Want Vs. What You Need</a:t>
              </a:r>
            </a:p>
          </p:txBody>
        </p:sp>
        <p:sp>
          <p:nvSpPr>
            <p:cNvPr id="29" name="object 29"/>
            <p:cNvSpPr/>
            <p:nvPr/>
          </p:nvSpPr>
          <p:spPr>
            <a:xfrm>
              <a:off x="1202058" y="7213600"/>
              <a:ext cx="0" cy="303530"/>
            </a:xfrm>
            <a:custGeom>
              <a:avLst/>
              <a:gdLst/>
              <a:ahLst/>
              <a:cxnLst/>
              <a:rect l="l" t="t" r="r" b="b"/>
              <a:pathLst>
                <a:path h="303529">
                  <a:moveTo>
                    <a:pt x="0" y="0"/>
                  </a:moveTo>
                  <a:lnTo>
                    <a:pt x="0" y="303212"/>
                  </a:lnTo>
                </a:path>
              </a:pathLst>
            </a:custGeom>
            <a:ln w="6350">
              <a:solidFill>
                <a:srgbClr val="939598"/>
              </a:solidFill>
            </a:ln>
          </p:spPr>
          <p:txBody>
            <a:bodyPr wrap="square" lIns="0" tIns="0" rIns="0" bIns="0" rtlCol="0"/>
            <a:lstStyle/>
            <a:p>
              <a:endParaRPr/>
            </a:p>
          </p:txBody>
        </p:sp>
        <p:sp>
          <p:nvSpPr>
            <p:cNvPr id="114" name="object 23">
              <a:extLst>
                <a:ext uri="{FF2B5EF4-FFF2-40B4-BE49-F238E27FC236}">
                  <a16:creationId xmlns:a16="http://schemas.microsoft.com/office/drawing/2014/main" xmlns="" id="{3BB9EAB7-CCC7-2242-93BE-F24F90FAA227}"/>
                </a:ext>
              </a:extLst>
            </p:cNvPr>
            <p:cNvSpPr txBox="1"/>
            <p:nvPr/>
          </p:nvSpPr>
          <p:spPr>
            <a:xfrm>
              <a:off x="633482" y="7174287"/>
              <a:ext cx="427253" cy="382156"/>
            </a:xfrm>
            <a:prstGeom prst="rect">
              <a:avLst/>
            </a:prstGeom>
          </p:spPr>
          <p:txBody>
            <a:bodyPr vert="horz" wrap="square" lIns="0" tIns="12700" rIns="0" bIns="0" rtlCol="0">
              <a:spAutoFit/>
            </a:bodyPr>
            <a:lstStyle/>
            <a:p>
              <a:pPr marL="12700">
                <a:lnSpc>
                  <a:spcPct val="100000"/>
                </a:lnSpc>
                <a:spcBef>
                  <a:spcPts val="100"/>
                </a:spcBef>
              </a:pPr>
              <a:r>
                <a:rPr lang="en-US" sz="2400" b="1" dirty="0">
                  <a:solidFill>
                    <a:srgbClr val="00B0F0"/>
                  </a:solidFill>
                  <a:latin typeface="Calibri" panose="020F0502020204030204" pitchFamily="34" charset="0"/>
                  <a:cs typeface="Calibri" panose="020F0502020204030204" pitchFamily="34" charset="0"/>
                </a:rPr>
                <a:t>17</a:t>
              </a:r>
              <a:endParaRPr sz="2400" b="1" dirty="0">
                <a:solidFill>
                  <a:srgbClr val="00B0F0"/>
                </a:solidFill>
                <a:latin typeface="Calibri" panose="020F0502020204030204" pitchFamily="34" charset="0"/>
                <a:cs typeface="Calibri" panose="020F0502020204030204" pitchFamily="34" charset="0"/>
              </a:endParaRPr>
            </a:p>
          </p:txBody>
        </p:sp>
      </p:grpSp>
      <p:grpSp>
        <p:nvGrpSpPr>
          <p:cNvPr id="15" name="Group 14">
            <a:extLst>
              <a:ext uri="{FF2B5EF4-FFF2-40B4-BE49-F238E27FC236}">
                <a16:creationId xmlns:a16="http://schemas.microsoft.com/office/drawing/2014/main" xmlns="" id="{94FEB907-BDA8-C543-A1A1-7421701D85A7}"/>
              </a:ext>
            </a:extLst>
          </p:cNvPr>
          <p:cNvGrpSpPr/>
          <p:nvPr/>
        </p:nvGrpSpPr>
        <p:grpSpPr>
          <a:xfrm>
            <a:off x="624368" y="8409116"/>
            <a:ext cx="6745809" cy="382156"/>
            <a:chOff x="624368" y="8337743"/>
            <a:chExt cx="6745809" cy="382156"/>
          </a:xfrm>
        </p:grpSpPr>
        <p:sp>
          <p:nvSpPr>
            <p:cNvPr id="2" name="object 2"/>
            <p:cNvSpPr/>
            <p:nvPr/>
          </p:nvSpPr>
          <p:spPr>
            <a:xfrm>
              <a:off x="1202058" y="8377056"/>
              <a:ext cx="0" cy="303530"/>
            </a:xfrm>
            <a:custGeom>
              <a:avLst/>
              <a:gdLst/>
              <a:ahLst/>
              <a:cxnLst/>
              <a:rect l="l" t="t" r="r" b="b"/>
              <a:pathLst>
                <a:path h="303529">
                  <a:moveTo>
                    <a:pt x="0" y="0"/>
                  </a:moveTo>
                  <a:lnTo>
                    <a:pt x="0" y="303212"/>
                  </a:lnTo>
                </a:path>
              </a:pathLst>
            </a:custGeom>
            <a:ln w="6350">
              <a:solidFill>
                <a:srgbClr val="939598"/>
              </a:solidFill>
            </a:ln>
          </p:spPr>
          <p:txBody>
            <a:bodyPr wrap="square" lIns="0" tIns="0" rIns="0" bIns="0" rtlCol="0"/>
            <a:lstStyle/>
            <a:p>
              <a:endParaRPr/>
            </a:p>
          </p:txBody>
        </p:sp>
        <p:sp>
          <p:nvSpPr>
            <p:cNvPr id="31" name="object 31"/>
            <p:cNvSpPr txBox="1"/>
            <p:nvPr/>
          </p:nvSpPr>
          <p:spPr>
            <a:xfrm>
              <a:off x="1420863" y="8389040"/>
              <a:ext cx="5949314" cy="279563"/>
            </a:xfrm>
            <a:prstGeom prst="rect">
              <a:avLst/>
            </a:prstGeom>
          </p:spPr>
          <p:txBody>
            <a:bodyPr vert="horz" wrap="square" lIns="0" tIns="33019" rIns="0" bIns="0" rtlCol="0">
              <a:spAutoFit/>
            </a:bodyPr>
            <a:lstStyle/>
            <a:p>
              <a:pPr marL="12700">
                <a:lnSpc>
                  <a:spcPct val="100000"/>
                </a:lnSpc>
                <a:spcBef>
                  <a:spcPts val="100"/>
                </a:spcBef>
              </a:pPr>
              <a:r>
                <a:rPr lang="en-US" sz="1600" dirty="0">
                  <a:latin typeface="Calibri" panose="020F0502020204030204" pitchFamily="34" charset="0"/>
                  <a:cs typeface="Calibri" panose="020F0502020204030204" pitchFamily="34" charset="0"/>
                </a:rPr>
                <a:t>5 Reasons To Use A Real Estate Professional</a:t>
              </a:r>
            </a:p>
          </p:txBody>
        </p:sp>
        <p:sp>
          <p:nvSpPr>
            <p:cNvPr id="115" name="object 23">
              <a:extLst>
                <a:ext uri="{FF2B5EF4-FFF2-40B4-BE49-F238E27FC236}">
                  <a16:creationId xmlns:a16="http://schemas.microsoft.com/office/drawing/2014/main" xmlns="" id="{9BA3E798-C1CA-3549-88B5-0723FFDF1447}"/>
                </a:ext>
              </a:extLst>
            </p:cNvPr>
            <p:cNvSpPr txBox="1"/>
            <p:nvPr/>
          </p:nvSpPr>
          <p:spPr>
            <a:xfrm>
              <a:off x="624368" y="8337743"/>
              <a:ext cx="427253" cy="382156"/>
            </a:xfrm>
            <a:prstGeom prst="rect">
              <a:avLst/>
            </a:prstGeom>
          </p:spPr>
          <p:txBody>
            <a:bodyPr vert="horz" wrap="square" lIns="0" tIns="12700" rIns="0" bIns="0" rtlCol="0">
              <a:spAutoFit/>
            </a:bodyPr>
            <a:lstStyle/>
            <a:p>
              <a:pPr marL="12700">
                <a:lnSpc>
                  <a:spcPct val="100000"/>
                </a:lnSpc>
                <a:spcBef>
                  <a:spcPts val="100"/>
                </a:spcBef>
              </a:pPr>
              <a:r>
                <a:rPr lang="en-US" sz="2400" b="1" dirty="0">
                  <a:solidFill>
                    <a:srgbClr val="00B0F0"/>
                  </a:solidFill>
                  <a:latin typeface="Calibri" panose="020F0502020204030204" pitchFamily="34" charset="0"/>
                  <a:cs typeface="Calibri" panose="020F0502020204030204" pitchFamily="34" charset="0"/>
                </a:rPr>
                <a:t>19</a:t>
              </a:r>
              <a:endParaRPr sz="2400" b="1" dirty="0">
                <a:solidFill>
                  <a:srgbClr val="00B0F0"/>
                </a:solidFill>
                <a:latin typeface="Calibri" panose="020F0502020204030204" pitchFamily="34" charset="0"/>
                <a:cs typeface="Calibri" panose="020F0502020204030204" pitchFamily="34" charset="0"/>
              </a:endParaRPr>
            </a:p>
          </p:txBody>
        </p:sp>
      </p:grpSp>
      <p:grpSp>
        <p:nvGrpSpPr>
          <p:cNvPr id="136" name="Group 135">
            <a:extLst>
              <a:ext uri="{FF2B5EF4-FFF2-40B4-BE49-F238E27FC236}">
                <a16:creationId xmlns:a16="http://schemas.microsoft.com/office/drawing/2014/main" xmlns="" id="{A1400D05-E159-1C46-B7E7-19C5830BC6F6}"/>
              </a:ext>
            </a:extLst>
          </p:cNvPr>
          <p:cNvGrpSpPr/>
          <p:nvPr/>
        </p:nvGrpSpPr>
        <p:grpSpPr>
          <a:xfrm>
            <a:off x="633482" y="8928383"/>
            <a:ext cx="4705889" cy="382156"/>
            <a:chOff x="633482" y="9047346"/>
            <a:chExt cx="4705889" cy="382156"/>
          </a:xfrm>
        </p:grpSpPr>
        <p:sp>
          <p:nvSpPr>
            <p:cNvPr id="37" name="object 37"/>
            <p:cNvSpPr txBox="1"/>
            <p:nvPr/>
          </p:nvSpPr>
          <p:spPr>
            <a:xfrm>
              <a:off x="1422692" y="9103804"/>
              <a:ext cx="3916679" cy="259045"/>
            </a:xfrm>
            <a:prstGeom prst="rect">
              <a:avLst/>
            </a:prstGeom>
          </p:spPr>
          <p:txBody>
            <a:bodyPr vert="horz" wrap="square" lIns="0" tIns="12700" rIns="0" bIns="0" rtlCol="0">
              <a:spAutoFit/>
            </a:bodyPr>
            <a:lstStyle/>
            <a:p>
              <a:pPr marL="12700">
                <a:lnSpc>
                  <a:spcPct val="100000"/>
                </a:lnSpc>
                <a:spcBef>
                  <a:spcPts val="100"/>
                </a:spcBef>
              </a:pPr>
              <a:r>
                <a:rPr lang="en-US" sz="1600" dirty="0">
                  <a:latin typeface="Calibri" panose="020F0502020204030204" pitchFamily="34" charset="0"/>
                  <a:cs typeface="Calibri" panose="020F0502020204030204" pitchFamily="34" charset="0"/>
                </a:rPr>
                <a:t>Have You Put Aside Enough For Closing Costs?</a:t>
              </a:r>
            </a:p>
          </p:txBody>
        </p:sp>
        <p:sp>
          <p:nvSpPr>
            <p:cNvPr id="38" name="object 38"/>
            <p:cNvSpPr/>
            <p:nvPr/>
          </p:nvSpPr>
          <p:spPr>
            <a:xfrm>
              <a:off x="1202058" y="9086659"/>
              <a:ext cx="0" cy="303530"/>
            </a:xfrm>
            <a:custGeom>
              <a:avLst/>
              <a:gdLst/>
              <a:ahLst/>
              <a:cxnLst/>
              <a:rect l="l" t="t" r="r" b="b"/>
              <a:pathLst>
                <a:path h="303529">
                  <a:moveTo>
                    <a:pt x="0" y="0"/>
                  </a:moveTo>
                  <a:lnTo>
                    <a:pt x="0" y="303212"/>
                  </a:lnTo>
                </a:path>
              </a:pathLst>
            </a:custGeom>
            <a:ln w="6350">
              <a:solidFill>
                <a:srgbClr val="939598"/>
              </a:solidFill>
            </a:ln>
          </p:spPr>
          <p:txBody>
            <a:bodyPr wrap="square" lIns="0" tIns="0" rIns="0" bIns="0" rtlCol="0"/>
            <a:lstStyle/>
            <a:p>
              <a:endParaRPr/>
            </a:p>
          </p:txBody>
        </p:sp>
        <p:sp>
          <p:nvSpPr>
            <p:cNvPr id="117" name="object 23">
              <a:extLst>
                <a:ext uri="{FF2B5EF4-FFF2-40B4-BE49-F238E27FC236}">
                  <a16:creationId xmlns:a16="http://schemas.microsoft.com/office/drawing/2014/main" xmlns="" id="{FA4DA4B3-6BBE-4843-B196-08937756FAD9}"/>
                </a:ext>
              </a:extLst>
            </p:cNvPr>
            <p:cNvSpPr txBox="1"/>
            <p:nvPr/>
          </p:nvSpPr>
          <p:spPr>
            <a:xfrm>
              <a:off x="633482" y="9047346"/>
              <a:ext cx="427253" cy="382156"/>
            </a:xfrm>
            <a:prstGeom prst="rect">
              <a:avLst/>
            </a:prstGeom>
          </p:spPr>
          <p:txBody>
            <a:bodyPr vert="horz" wrap="square" lIns="0" tIns="12700" rIns="0" bIns="0" rtlCol="0">
              <a:spAutoFit/>
            </a:bodyPr>
            <a:lstStyle/>
            <a:p>
              <a:pPr marL="12700">
                <a:lnSpc>
                  <a:spcPct val="100000"/>
                </a:lnSpc>
                <a:spcBef>
                  <a:spcPts val="100"/>
                </a:spcBef>
              </a:pPr>
              <a:r>
                <a:rPr lang="en-US" sz="2400" b="1" dirty="0">
                  <a:solidFill>
                    <a:srgbClr val="00B0F0"/>
                  </a:solidFill>
                  <a:latin typeface="Calibri" panose="020F0502020204030204" pitchFamily="34" charset="0"/>
                  <a:cs typeface="Calibri" panose="020F0502020204030204" pitchFamily="34" charset="0"/>
                </a:rPr>
                <a:t>20</a:t>
              </a:r>
              <a:endParaRPr sz="2400" b="1" dirty="0">
                <a:solidFill>
                  <a:srgbClr val="00B0F0"/>
                </a:solidFill>
                <a:latin typeface="Calibri" panose="020F0502020204030204" pitchFamily="34" charset="0"/>
                <a:cs typeface="Calibri" panose="020F0502020204030204" pitchFamily="34" charset="0"/>
              </a:endParaRPr>
            </a:p>
          </p:txBody>
        </p:sp>
      </p:grpSp>
      <p:grpSp>
        <p:nvGrpSpPr>
          <p:cNvPr id="137" name="Group 136">
            <a:extLst>
              <a:ext uri="{FF2B5EF4-FFF2-40B4-BE49-F238E27FC236}">
                <a16:creationId xmlns:a16="http://schemas.microsoft.com/office/drawing/2014/main" xmlns="" id="{F3E3B253-C40E-9A47-A2D4-63D2183A3A32}"/>
              </a:ext>
            </a:extLst>
          </p:cNvPr>
          <p:cNvGrpSpPr/>
          <p:nvPr/>
        </p:nvGrpSpPr>
        <p:grpSpPr>
          <a:xfrm>
            <a:off x="633482" y="9447644"/>
            <a:ext cx="4439100" cy="382156"/>
            <a:chOff x="633482" y="9557640"/>
            <a:chExt cx="4439100" cy="382156"/>
          </a:xfrm>
        </p:grpSpPr>
        <p:sp>
          <p:nvSpPr>
            <p:cNvPr id="33" name="object 33"/>
            <p:cNvSpPr txBox="1"/>
            <p:nvPr/>
          </p:nvSpPr>
          <p:spPr>
            <a:xfrm>
              <a:off x="1422603" y="9614098"/>
              <a:ext cx="3649979" cy="259045"/>
            </a:xfrm>
            <a:prstGeom prst="rect">
              <a:avLst/>
            </a:prstGeom>
          </p:spPr>
          <p:txBody>
            <a:bodyPr vert="horz" wrap="square" lIns="0" tIns="12700" rIns="0" bIns="0" rtlCol="0">
              <a:spAutoFit/>
            </a:bodyPr>
            <a:lstStyle/>
            <a:p>
              <a:pPr marL="12700">
                <a:lnSpc>
                  <a:spcPct val="100000"/>
                </a:lnSpc>
                <a:spcBef>
                  <a:spcPts val="100"/>
                </a:spcBef>
              </a:pPr>
              <a:r>
                <a:rPr lang="en-US" sz="1600" dirty="0">
                  <a:latin typeface="Calibri" panose="020F0502020204030204" pitchFamily="34" charset="0"/>
                  <a:cs typeface="Calibri" panose="020F0502020204030204" pitchFamily="34" charset="0"/>
                </a:rPr>
                <a:t>Ready To Make An Offer? 4 Tips For Success</a:t>
              </a:r>
            </a:p>
          </p:txBody>
        </p:sp>
        <p:sp>
          <p:nvSpPr>
            <p:cNvPr id="34" name="object 34"/>
            <p:cNvSpPr/>
            <p:nvPr/>
          </p:nvSpPr>
          <p:spPr>
            <a:xfrm>
              <a:off x="1202058" y="9596953"/>
              <a:ext cx="0" cy="303530"/>
            </a:xfrm>
            <a:custGeom>
              <a:avLst/>
              <a:gdLst/>
              <a:ahLst/>
              <a:cxnLst/>
              <a:rect l="l" t="t" r="r" b="b"/>
              <a:pathLst>
                <a:path h="303529">
                  <a:moveTo>
                    <a:pt x="0" y="0"/>
                  </a:moveTo>
                  <a:lnTo>
                    <a:pt x="0" y="303212"/>
                  </a:lnTo>
                </a:path>
              </a:pathLst>
            </a:custGeom>
            <a:ln w="6350">
              <a:solidFill>
                <a:srgbClr val="939598"/>
              </a:solidFill>
            </a:ln>
          </p:spPr>
          <p:txBody>
            <a:bodyPr wrap="square" lIns="0" tIns="0" rIns="0" bIns="0" rtlCol="0"/>
            <a:lstStyle/>
            <a:p>
              <a:endParaRPr/>
            </a:p>
          </p:txBody>
        </p:sp>
        <p:sp>
          <p:nvSpPr>
            <p:cNvPr id="118" name="object 23">
              <a:extLst>
                <a:ext uri="{FF2B5EF4-FFF2-40B4-BE49-F238E27FC236}">
                  <a16:creationId xmlns:a16="http://schemas.microsoft.com/office/drawing/2014/main" xmlns="" id="{557EE0C1-ADA5-E048-B7E4-133C418D2A88}"/>
                </a:ext>
              </a:extLst>
            </p:cNvPr>
            <p:cNvSpPr txBox="1"/>
            <p:nvPr/>
          </p:nvSpPr>
          <p:spPr>
            <a:xfrm>
              <a:off x="633482" y="9557640"/>
              <a:ext cx="427253" cy="382156"/>
            </a:xfrm>
            <a:prstGeom prst="rect">
              <a:avLst/>
            </a:prstGeom>
          </p:spPr>
          <p:txBody>
            <a:bodyPr vert="horz" wrap="square" lIns="0" tIns="12700" rIns="0" bIns="0" rtlCol="0">
              <a:spAutoFit/>
            </a:bodyPr>
            <a:lstStyle/>
            <a:p>
              <a:pPr marL="12700">
                <a:lnSpc>
                  <a:spcPct val="100000"/>
                </a:lnSpc>
                <a:spcBef>
                  <a:spcPts val="100"/>
                </a:spcBef>
              </a:pPr>
              <a:r>
                <a:rPr lang="en-US" sz="2400" b="1" dirty="0">
                  <a:solidFill>
                    <a:srgbClr val="00B0F0"/>
                  </a:solidFill>
                  <a:latin typeface="Calibri" panose="020F0502020204030204" pitchFamily="34" charset="0"/>
                  <a:cs typeface="Calibri" panose="020F0502020204030204" pitchFamily="34" charset="0"/>
                </a:rPr>
                <a:t>22</a:t>
              </a:r>
              <a:endParaRPr sz="2400" b="1" dirty="0">
                <a:solidFill>
                  <a:srgbClr val="00B0F0"/>
                </a:solidFill>
                <a:latin typeface="Calibri" panose="020F0502020204030204" pitchFamily="34" charset="0"/>
                <a:cs typeface="Calibri" panose="020F0502020204030204" pitchFamily="34" charset="0"/>
              </a:endParaRPr>
            </a:p>
          </p:txBody>
        </p:sp>
      </p:grpSp>
      <p:grpSp>
        <p:nvGrpSpPr>
          <p:cNvPr id="135" name="Group 134">
            <a:extLst>
              <a:ext uri="{FF2B5EF4-FFF2-40B4-BE49-F238E27FC236}">
                <a16:creationId xmlns:a16="http://schemas.microsoft.com/office/drawing/2014/main" xmlns="" id="{3759C78F-4054-3045-8137-71F9C102A06A}"/>
              </a:ext>
            </a:extLst>
          </p:cNvPr>
          <p:cNvGrpSpPr/>
          <p:nvPr/>
        </p:nvGrpSpPr>
        <p:grpSpPr>
          <a:xfrm>
            <a:off x="633482" y="7493693"/>
            <a:ext cx="5300326" cy="382156"/>
            <a:chOff x="633482" y="8497734"/>
            <a:chExt cx="5300326" cy="382156"/>
          </a:xfrm>
        </p:grpSpPr>
        <p:sp>
          <p:nvSpPr>
            <p:cNvPr id="32" name="object 32"/>
            <p:cNvSpPr/>
            <p:nvPr/>
          </p:nvSpPr>
          <p:spPr>
            <a:xfrm>
              <a:off x="1202058" y="8537047"/>
              <a:ext cx="0" cy="303530"/>
            </a:xfrm>
            <a:custGeom>
              <a:avLst/>
              <a:gdLst/>
              <a:ahLst/>
              <a:cxnLst/>
              <a:rect l="l" t="t" r="r" b="b"/>
              <a:pathLst>
                <a:path h="303529">
                  <a:moveTo>
                    <a:pt x="0" y="0"/>
                  </a:moveTo>
                  <a:lnTo>
                    <a:pt x="0" y="303212"/>
                  </a:lnTo>
                </a:path>
              </a:pathLst>
            </a:custGeom>
            <a:ln w="6350">
              <a:solidFill>
                <a:srgbClr val="939598"/>
              </a:solidFill>
            </a:ln>
          </p:spPr>
          <p:txBody>
            <a:bodyPr wrap="square" lIns="0" tIns="0" rIns="0" bIns="0" rtlCol="0"/>
            <a:lstStyle/>
            <a:p>
              <a:endParaRPr/>
            </a:p>
          </p:txBody>
        </p:sp>
        <p:sp>
          <p:nvSpPr>
            <p:cNvPr id="116" name="object 23">
              <a:extLst>
                <a:ext uri="{FF2B5EF4-FFF2-40B4-BE49-F238E27FC236}">
                  <a16:creationId xmlns:a16="http://schemas.microsoft.com/office/drawing/2014/main" xmlns="" id="{BE4BB808-A7BF-6049-AB1C-1D4D83CCBE67}"/>
                </a:ext>
              </a:extLst>
            </p:cNvPr>
            <p:cNvSpPr txBox="1"/>
            <p:nvPr/>
          </p:nvSpPr>
          <p:spPr>
            <a:xfrm>
              <a:off x="633482" y="8497734"/>
              <a:ext cx="427253" cy="382156"/>
            </a:xfrm>
            <a:prstGeom prst="rect">
              <a:avLst/>
            </a:prstGeom>
          </p:spPr>
          <p:txBody>
            <a:bodyPr vert="horz" wrap="square" lIns="0" tIns="12700" rIns="0" bIns="0" rtlCol="0">
              <a:spAutoFit/>
            </a:bodyPr>
            <a:lstStyle/>
            <a:p>
              <a:pPr marL="12700">
                <a:lnSpc>
                  <a:spcPct val="100000"/>
                </a:lnSpc>
                <a:spcBef>
                  <a:spcPts val="100"/>
                </a:spcBef>
              </a:pPr>
              <a:r>
                <a:rPr lang="en-US" sz="2400" b="1" dirty="0">
                  <a:solidFill>
                    <a:srgbClr val="00B0F0"/>
                  </a:solidFill>
                  <a:latin typeface="Calibri" panose="020F0502020204030204" pitchFamily="34" charset="0"/>
                  <a:cs typeface="Calibri" panose="020F0502020204030204" pitchFamily="34" charset="0"/>
                </a:rPr>
                <a:t>18</a:t>
              </a:r>
              <a:endParaRPr sz="2400" b="1" dirty="0">
                <a:solidFill>
                  <a:srgbClr val="00B0F0"/>
                </a:solidFill>
                <a:latin typeface="Calibri" panose="020F0502020204030204" pitchFamily="34" charset="0"/>
                <a:cs typeface="Calibri" panose="020F0502020204030204" pitchFamily="34" charset="0"/>
              </a:endParaRPr>
            </a:p>
          </p:txBody>
        </p:sp>
        <p:sp>
          <p:nvSpPr>
            <p:cNvPr id="133" name="Rectangle 132">
              <a:extLst>
                <a:ext uri="{FF2B5EF4-FFF2-40B4-BE49-F238E27FC236}">
                  <a16:creationId xmlns:a16="http://schemas.microsoft.com/office/drawing/2014/main" xmlns="" id="{AC5F6F89-F97A-D94F-A1D2-FA4BAA2A6AFF}"/>
                </a:ext>
              </a:extLst>
            </p:cNvPr>
            <p:cNvSpPr/>
            <p:nvPr/>
          </p:nvSpPr>
          <p:spPr>
            <a:xfrm>
              <a:off x="1326921" y="8519535"/>
              <a:ext cx="4606887" cy="338554"/>
            </a:xfrm>
            <a:prstGeom prst="rect">
              <a:avLst/>
            </a:prstGeom>
          </p:spPr>
          <p:txBody>
            <a:bodyPr wrap="square">
              <a:spAutoFit/>
            </a:bodyPr>
            <a:lstStyle/>
            <a:p>
              <a:pPr marL="13970">
                <a:lnSpc>
                  <a:spcPct val="100000"/>
                </a:lnSpc>
                <a:spcBef>
                  <a:spcPts val="1080"/>
                </a:spcBef>
              </a:pPr>
              <a:r>
                <a:rPr lang="en-US" sz="1600" dirty="0">
                  <a:latin typeface="Calibri" panose="020F0502020204030204" pitchFamily="34" charset="0"/>
                  <a:cs typeface="Calibri" panose="020F0502020204030204" pitchFamily="34" charset="0"/>
                </a:rPr>
                <a:t>61% Of First-Time Buyers Put Down Less Than 6%</a:t>
              </a:r>
            </a:p>
          </p:txBody>
        </p:sp>
      </p:grpSp>
    </p:spTree>
    <p:extLst>
      <p:ext uri="{BB962C8B-B14F-4D97-AF65-F5344CB8AC3E}">
        <p14:creationId xmlns:p14="http://schemas.microsoft.com/office/powerpoint/2010/main" val="5787489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57200" y="9740900"/>
            <a:ext cx="6858000" cy="25400"/>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4" name="object 4"/>
          <p:cNvSpPr/>
          <p:nvPr/>
        </p:nvSpPr>
        <p:spPr>
          <a:xfrm>
            <a:off x="0" y="0"/>
            <a:ext cx="7772400" cy="4076191"/>
          </a:xfrm>
          <a:prstGeom prst="rect">
            <a:avLst/>
          </a:prstGeom>
          <a:blipFill>
            <a:blip r:embed="rId3"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5" name="object 5"/>
          <p:cNvSpPr/>
          <p:nvPr/>
        </p:nvSpPr>
        <p:spPr>
          <a:xfrm>
            <a:off x="210311" y="3125977"/>
            <a:ext cx="7352030" cy="675640"/>
          </a:xfrm>
          <a:custGeom>
            <a:avLst/>
            <a:gdLst/>
            <a:ahLst/>
            <a:cxnLst/>
            <a:rect l="l" t="t" r="r" b="b"/>
            <a:pathLst>
              <a:path w="7352030" h="675639">
                <a:moveTo>
                  <a:pt x="0" y="675132"/>
                </a:moveTo>
                <a:lnTo>
                  <a:pt x="7351776" y="675132"/>
                </a:lnTo>
                <a:lnTo>
                  <a:pt x="7351776" y="0"/>
                </a:lnTo>
                <a:lnTo>
                  <a:pt x="0" y="0"/>
                </a:lnTo>
                <a:lnTo>
                  <a:pt x="0" y="675132"/>
                </a:lnTo>
                <a:close/>
              </a:path>
            </a:pathLst>
          </a:custGeom>
          <a:solidFill>
            <a:srgbClr val="00AEEF">
              <a:alpha val="93998"/>
            </a:srgbClr>
          </a:solidFill>
        </p:spPr>
        <p:txBody>
          <a:bodyPr wrap="square" lIns="0" tIns="0" rIns="0" bIns="0" rtlCol="0"/>
          <a:lstStyle/>
          <a:p>
            <a:endParaRPr/>
          </a:p>
        </p:txBody>
      </p:sp>
      <p:sp>
        <p:nvSpPr>
          <p:cNvPr id="6" name="object 6"/>
          <p:cNvSpPr/>
          <p:nvPr/>
        </p:nvSpPr>
        <p:spPr>
          <a:xfrm>
            <a:off x="457200" y="3600069"/>
            <a:ext cx="6858000" cy="25400"/>
          </a:xfrm>
          <a:prstGeom prst="rect">
            <a:avLst/>
          </a:prstGeom>
          <a:blipFill>
            <a:blip r:embed="rId4"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1" name="object 8">
            <a:extLst>
              <a:ext uri="{FF2B5EF4-FFF2-40B4-BE49-F238E27FC236}">
                <a16:creationId xmlns:a16="http://schemas.microsoft.com/office/drawing/2014/main" xmlns="" id="{A6E35BF3-0567-9443-8E59-75215C5B4AB8}"/>
              </a:ext>
            </a:extLst>
          </p:cNvPr>
          <p:cNvSpPr txBox="1"/>
          <p:nvPr/>
        </p:nvSpPr>
        <p:spPr>
          <a:xfrm>
            <a:off x="7281189" y="9797135"/>
            <a:ext cx="281152" cy="185064"/>
          </a:xfrm>
          <a:prstGeom prst="rect">
            <a:avLst/>
          </a:prstGeom>
        </p:spPr>
        <p:txBody>
          <a:bodyPr vert="horz" wrap="square" lIns="0" tIns="0" rIns="0" bIns="0" rtlCol="0">
            <a:spAutoFit/>
          </a:bodyPr>
          <a:lstStyle/>
          <a:p>
            <a:pPr marL="25400">
              <a:lnSpc>
                <a:spcPts val="1395"/>
              </a:lnSpc>
            </a:pPr>
            <a:fld id="{81D60167-4931-47E6-BA6A-407CBD079E47}" type="slidenum">
              <a:rPr sz="1200" dirty="0">
                <a:solidFill>
                  <a:srgbClr val="6D6E71"/>
                </a:solidFill>
                <a:latin typeface="Calibri" panose="020F0502020204030204" pitchFamily="34" charset="0"/>
                <a:cs typeface="Calibri" panose="020F0502020204030204" pitchFamily="34" charset="0"/>
              </a:rPr>
              <a:t>20</a:t>
            </a:fld>
            <a:endParaRPr sz="1200" dirty="0">
              <a:solidFill>
                <a:srgbClr val="6D6E71"/>
              </a:solidFill>
              <a:latin typeface="Calibri" panose="020F0502020204030204" pitchFamily="34" charset="0"/>
              <a:cs typeface="Calibri" panose="020F0502020204030204" pitchFamily="34" charset="0"/>
            </a:endParaRPr>
          </a:p>
        </p:txBody>
      </p:sp>
      <p:sp>
        <p:nvSpPr>
          <p:cNvPr id="14" name="object 3">
            <a:extLst>
              <a:ext uri="{FF2B5EF4-FFF2-40B4-BE49-F238E27FC236}">
                <a16:creationId xmlns:a16="http://schemas.microsoft.com/office/drawing/2014/main" xmlns="" id="{50C47AF2-D45D-DD45-BED2-456CB47554FF}"/>
              </a:ext>
            </a:extLst>
          </p:cNvPr>
          <p:cNvSpPr txBox="1"/>
          <p:nvPr/>
        </p:nvSpPr>
        <p:spPr>
          <a:xfrm>
            <a:off x="444500" y="4294123"/>
            <a:ext cx="6863715" cy="4152419"/>
          </a:xfrm>
          <a:prstGeom prst="rect">
            <a:avLst/>
          </a:prstGeom>
        </p:spPr>
        <p:txBody>
          <a:bodyPr vert="horz" wrap="square" lIns="0" tIns="12700" rIns="0" bIns="0" rtlCol="0">
            <a:spAutoFit/>
          </a:bodyPr>
          <a:lstStyle/>
          <a:p>
            <a:pPr marL="12700" marR="5080">
              <a:lnSpc>
                <a:spcPct val="100000"/>
              </a:lnSpc>
              <a:spcBef>
                <a:spcPts val="100"/>
              </a:spcBef>
            </a:pPr>
            <a:r>
              <a:rPr sz="1400" dirty="0">
                <a:latin typeface="Calibri" panose="020F0502020204030204" pitchFamily="34" charset="0"/>
                <a:cs typeface="Calibri" panose="020F0502020204030204" pitchFamily="34" charset="0"/>
              </a:rPr>
              <a:t>There are many potential homebuyers, and even sellers, who believe that you need at least a</a:t>
            </a:r>
            <a:r>
              <a:rPr lang="en-US" sz="1400" dirty="0">
                <a:latin typeface="Calibri" panose="020F0502020204030204" pitchFamily="34" charset="0"/>
                <a:cs typeface="Calibri" panose="020F0502020204030204" pitchFamily="34" charset="0"/>
              </a:rPr>
              <a:t> </a:t>
            </a:r>
            <a:r>
              <a:rPr sz="1400" dirty="0">
                <a:latin typeface="Calibri" panose="020F0502020204030204" pitchFamily="34" charset="0"/>
                <a:cs typeface="Calibri" panose="020F0502020204030204" pitchFamily="34" charset="0"/>
              </a:rPr>
              <a:t>20% down payment in order to buy a home or move on to their next home. Time after time,</a:t>
            </a:r>
            <a:r>
              <a:rPr lang="en-US" sz="1400" dirty="0">
                <a:latin typeface="Calibri" panose="020F0502020204030204" pitchFamily="34" charset="0"/>
                <a:cs typeface="Calibri" panose="020F0502020204030204" pitchFamily="34" charset="0"/>
              </a:rPr>
              <a:t> </a:t>
            </a:r>
            <a:r>
              <a:rPr sz="1400" dirty="0">
                <a:latin typeface="Calibri" panose="020F0502020204030204" pitchFamily="34" charset="0"/>
                <a:cs typeface="Calibri" panose="020F0502020204030204" pitchFamily="34" charset="0"/>
              </a:rPr>
              <a:t>we have dispelled this myth by showing that there are many loan programs that allow you to</a:t>
            </a:r>
            <a:r>
              <a:rPr lang="en-US" sz="1400" dirty="0">
                <a:latin typeface="Calibri" panose="020F0502020204030204" pitchFamily="34" charset="0"/>
                <a:cs typeface="Calibri" panose="020F0502020204030204" pitchFamily="34" charset="0"/>
              </a:rPr>
              <a:t> </a:t>
            </a:r>
            <a:r>
              <a:rPr sz="1400" dirty="0">
                <a:latin typeface="Calibri" panose="020F0502020204030204" pitchFamily="34" charset="0"/>
                <a:cs typeface="Calibri" panose="020F0502020204030204" pitchFamily="34" charset="0"/>
              </a:rPr>
              <a:t>put down as little as 3% (or 0% with a VA loan).</a:t>
            </a:r>
          </a:p>
          <a:p>
            <a:pPr marL="12700" marR="423545">
              <a:lnSpc>
                <a:spcPct val="100000"/>
              </a:lnSpc>
              <a:spcBef>
                <a:spcPts val="900"/>
              </a:spcBef>
            </a:pPr>
            <a:r>
              <a:rPr sz="1400" dirty="0">
                <a:latin typeface="Calibri" panose="020F0502020204030204" pitchFamily="34" charset="0"/>
                <a:cs typeface="Calibri" panose="020F0502020204030204" pitchFamily="34" charset="0"/>
              </a:rPr>
              <a:t>Once you have saved enough for your down payment and are ready to start your home</a:t>
            </a:r>
            <a:r>
              <a:rPr lang="en-US" sz="1400" dirty="0">
                <a:latin typeface="Calibri" panose="020F0502020204030204" pitchFamily="34" charset="0"/>
                <a:cs typeface="Calibri" panose="020F0502020204030204" pitchFamily="34" charset="0"/>
              </a:rPr>
              <a:t> </a:t>
            </a:r>
            <a:r>
              <a:rPr sz="1400" dirty="0">
                <a:latin typeface="Calibri" panose="020F0502020204030204" pitchFamily="34" charset="0"/>
                <a:cs typeface="Calibri" panose="020F0502020204030204" pitchFamily="34" charset="0"/>
              </a:rPr>
              <a:t>search, make sure that you have also saved enough for closing costs.</a:t>
            </a:r>
          </a:p>
          <a:p>
            <a:pPr marL="12700">
              <a:lnSpc>
                <a:spcPct val="100000"/>
              </a:lnSpc>
              <a:spcBef>
                <a:spcPts val="900"/>
              </a:spcBef>
            </a:pPr>
            <a:r>
              <a:rPr sz="1400" i="1" dirty="0">
                <a:latin typeface="Calibri" panose="020F0502020204030204" pitchFamily="34" charset="0"/>
                <a:cs typeface="Calibri" panose="020F0502020204030204" pitchFamily="34" charset="0"/>
              </a:rPr>
              <a:t>Freddie Mac </a:t>
            </a:r>
            <a:r>
              <a:rPr sz="1400" dirty="0">
                <a:latin typeface="Calibri" panose="020F0502020204030204" pitchFamily="34" charset="0"/>
                <a:cs typeface="Calibri" panose="020F0502020204030204" pitchFamily="34" charset="0"/>
              </a:rPr>
              <a:t>defines closing costs as follows:</a:t>
            </a:r>
          </a:p>
          <a:p>
            <a:pPr marL="355600" marR="46990">
              <a:lnSpc>
                <a:spcPct val="100000"/>
              </a:lnSpc>
              <a:spcBef>
                <a:spcPts val="900"/>
              </a:spcBef>
            </a:pPr>
            <a:r>
              <a:rPr sz="1400" i="1" dirty="0">
                <a:latin typeface="Calibri" panose="020F0502020204030204" pitchFamily="34" charset="0"/>
                <a:cs typeface="Calibri" panose="020F0502020204030204" pitchFamily="34" charset="0"/>
              </a:rPr>
              <a:t>“Closing costs, also called settlement fees, will need to be paid when you obtain a mortgage.</a:t>
            </a:r>
            <a:r>
              <a:rPr lang="en-US" sz="1400" i="1" dirty="0">
                <a:latin typeface="Calibri" panose="020F0502020204030204" pitchFamily="34" charset="0"/>
                <a:cs typeface="Calibri" panose="020F0502020204030204" pitchFamily="34" charset="0"/>
              </a:rPr>
              <a:t> </a:t>
            </a:r>
            <a:r>
              <a:rPr sz="1400" i="1" dirty="0">
                <a:latin typeface="Calibri" panose="020F0502020204030204" pitchFamily="34" charset="0"/>
                <a:cs typeface="Calibri" panose="020F0502020204030204" pitchFamily="34" charset="0"/>
              </a:rPr>
              <a:t>These are fees charged by people representing your purchase, including</a:t>
            </a:r>
            <a:r>
              <a:rPr lang="en-US" sz="1400" i="1" dirty="0">
                <a:latin typeface="Calibri" panose="020F0502020204030204" pitchFamily="34" charset="0"/>
                <a:cs typeface="Calibri" panose="020F0502020204030204" pitchFamily="34" charset="0"/>
              </a:rPr>
              <a:t/>
            </a:r>
            <a:br>
              <a:rPr lang="en-US" sz="1400" i="1" dirty="0">
                <a:latin typeface="Calibri" panose="020F0502020204030204" pitchFamily="34" charset="0"/>
                <a:cs typeface="Calibri" panose="020F0502020204030204" pitchFamily="34" charset="0"/>
              </a:rPr>
            </a:br>
            <a:r>
              <a:rPr sz="1400" i="1" dirty="0">
                <a:latin typeface="Calibri" panose="020F0502020204030204" pitchFamily="34" charset="0"/>
                <a:cs typeface="Calibri" panose="020F0502020204030204" pitchFamily="34" charset="0"/>
              </a:rPr>
              <a:t>your lender, real</a:t>
            </a:r>
            <a:r>
              <a:rPr lang="en-US" sz="1400" i="1" dirty="0">
                <a:latin typeface="Calibri" panose="020F0502020204030204" pitchFamily="34" charset="0"/>
                <a:cs typeface="Calibri" panose="020F0502020204030204" pitchFamily="34" charset="0"/>
              </a:rPr>
              <a:t> </a:t>
            </a:r>
            <a:r>
              <a:rPr sz="1400" i="1" dirty="0">
                <a:latin typeface="Calibri" panose="020F0502020204030204" pitchFamily="34" charset="0"/>
                <a:cs typeface="Calibri" panose="020F0502020204030204" pitchFamily="34" charset="0"/>
              </a:rPr>
              <a:t>estate agent, and other third parties involved in the transaction.</a:t>
            </a:r>
          </a:p>
          <a:p>
            <a:pPr marL="355600">
              <a:lnSpc>
                <a:spcPct val="100000"/>
              </a:lnSpc>
              <a:spcBef>
                <a:spcPts val="900"/>
              </a:spcBef>
            </a:pPr>
            <a:r>
              <a:rPr sz="1400" b="1" i="1" dirty="0">
                <a:latin typeface="Calibri" panose="020F0502020204030204" pitchFamily="34" charset="0"/>
                <a:cs typeface="Calibri" panose="020F0502020204030204" pitchFamily="34" charset="0"/>
              </a:rPr>
              <a:t>Closing costs are typically between 2 &amp; 5% of your purchase price.”</a:t>
            </a:r>
          </a:p>
          <a:p>
            <a:pPr marL="12700" marR="54610">
              <a:lnSpc>
                <a:spcPct val="100000"/>
              </a:lnSpc>
              <a:spcBef>
                <a:spcPts val="900"/>
              </a:spcBef>
            </a:pPr>
            <a:r>
              <a:rPr sz="1400" dirty="0">
                <a:latin typeface="Calibri" panose="020F0502020204030204" pitchFamily="34" charset="0"/>
                <a:cs typeface="Calibri" panose="020F0502020204030204" pitchFamily="34" charset="0"/>
              </a:rPr>
              <a:t>We’ve heard from many first-time homebuyers that they wished that someone had let them</a:t>
            </a:r>
            <a:r>
              <a:rPr lang="en-US" sz="1400" dirty="0">
                <a:latin typeface="Calibri" panose="020F0502020204030204" pitchFamily="34" charset="0"/>
                <a:cs typeface="Calibri" panose="020F0502020204030204" pitchFamily="34" charset="0"/>
              </a:rPr>
              <a:t> </a:t>
            </a:r>
            <a:r>
              <a:rPr sz="1400" dirty="0">
                <a:latin typeface="Calibri" panose="020F0502020204030204" pitchFamily="34" charset="0"/>
                <a:cs typeface="Calibri" panose="020F0502020204030204" pitchFamily="34" charset="0"/>
              </a:rPr>
              <a:t>know that closing costs could be so high. If you think about it, with a low down payment</a:t>
            </a:r>
            <a:r>
              <a:rPr lang="en-US" sz="1400" dirty="0">
                <a:latin typeface="Calibri" panose="020F0502020204030204" pitchFamily="34" charset="0"/>
                <a:cs typeface="Calibri" panose="020F0502020204030204" pitchFamily="34" charset="0"/>
              </a:rPr>
              <a:t> </a:t>
            </a:r>
            <a:r>
              <a:rPr sz="1400" dirty="0">
                <a:latin typeface="Calibri" panose="020F0502020204030204" pitchFamily="34" charset="0"/>
                <a:cs typeface="Calibri" panose="020F0502020204030204" pitchFamily="34" charset="0"/>
              </a:rPr>
              <a:t>program, your closing costs could equal the amount that you saved for your down payment.</a:t>
            </a:r>
          </a:p>
          <a:p>
            <a:pPr marL="12700" marR="611505">
              <a:lnSpc>
                <a:spcPct val="100000"/>
              </a:lnSpc>
              <a:spcBef>
                <a:spcPts val="900"/>
              </a:spcBef>
            </a:pPr>
            <a:r>
              <a:rPr sz="1400" dirty="0">
                <a:latin typeface="Calibri" panose="020F0502020204030204" pitchFamily="34" charset="0"/>
                <a:cs typeface="Calibri" panose="020F0502020204030204" pitchFamily="34" charset="0"/>
              </a:rPr>
              <a:t>Here is a list of just some of the fees/costs that may be included in your closing costs,</a:t>
            </a:r>
            <a:r>
              <a:rPr lang="en-US" sz="1400" dirty="0">
                <a:latin typeface="Calibri" panose="020F0502020204030204" pitchFamily="34" charset="0"/>
                <a:cs typeface="Calibri" panose="020F0502020204030204" pitchFamily="34" charset="0"/>
              </a:rPr>
              <a:t> </a:t>
            </a:r>
            <a:r>
              <a:rPr sz="1400" dirty="0">
                <a:latin typeface="Calibri" panose="020F0502020204030204" pitchFamily="34" charset="0"/>
                <a:cs typeface="Calibri" panose="020F0502020204030204" pitchFamily="34" charset="0"/>
              </a:rPr>
              <a:t>depending on where the home you wish to purchase is located:</a:t>
            </a:r>
          </a:p>
        </p:txBody>
      </p:sp>
      <p:sp>
        <p:nvSpPr>
          <p:cNvPr id="15" name="object 8">
            <a:extLst>
              <a:ext uri="{FF2B5EF4-FFF2-40B4-BE49-F238E27FC236}">
                <a16:creationId xmlns:a16="http://schemas.microsoft.com/office/drawing/2014/main" xmlns="" id="{84369879-E003-CB4A-8043-335FCE4CA7B2}"/>
              </a:ext>
            </a:extLst>
          </p:cNvPr>
          <p:cNvSpPr txBox="1"/>
          <p:nvPr/>
        </p:nvSpPr>
        <p:spPr>
          <a:xfrm>
            <a:off x="444500" y="8557259"/>
            <a:ext cx="2941955" cy="1090042"/>
          </a:xfrm>
          <a:prstGeom prst="rect">
            <a:avLst/>
          </a:prstGeom>
        </p:spPr>
        <p:txBody>
          <a:bodyPr vert="horz" wrap="square" lIns="0" tIns="12700" rIns="0" bIns="0" rtlCol="0">
            <a:spAutoFit/>
          </a:bodyPr>
          <a:lstStyle/>
          <a:p>
            <a:pPr marL="241300" indent="-228600">
              <a:lnSpc>
                <a:spcPct val="100000"/>
              </a:lnSpc>
              <a:spcBef>
                <a:spcPts val="100"/>
              </a:spcBef>
              <a:buClr>
                <a:srgbClr val="00AEEF"/>
              </a:buClr>
              <a:buChar char="•"/>
              <a:tabLst>
                <a:tab pos="240665" algn="l"/>
                <a:tab pos="241935" algn="l"/>
              </a:tabLst>
            </a:pPr>
            <a:r>
              <a:rPr sz="1400" dirty="0">
                <a:latin typeface="Calibri" panose="020F0502020204030204" pitchFamily="34" charset="0"/>
                <a:cs typeface="Calibri" panose="020F0502020204030204" pitchFamily="34" charset="0"/>
              </a:rPr>
              <a:t>Government recording costs</a:t>
            </a:r>
          </a:p>
          <a:p>
            <a:pPr marL="241300" indent="-228600">
              <a:lnSpc>
                <a:spcPct val="100000"/>
              </a:lnSpc>
              <a:buClr>
                <a:srgbClr val="00AEEF"/>
              </a:buClr>
              <a:buChar char="•"/>
              <a:tabLst>
                <a:tab pos="240665" algn="l"/>
                <a:tab pos="241935" algn="l"/>
              </a:tabLst>
            </a:pPr>
            <a:r>
              <a:rPr sz="1400" dirty="0">
                <a:latin typeface="Calibri" panose="020F0502020204030204" pitchFamily="34" charset="0"/>
                <a:cs typeface="Calibri" panose="020F0502020204030204" pitchFamily="34" charset="0"/>
              </a:rPr>
              <a:t>Appraisal fees</a:t>
            </a:r>
          </a:p>
          <a:p>
            <a:pPr marL="241300" indent="-228600">
              <a:lnSpc>
                <a:spcPct val="100000"/>
              </a:lnSpc>
              <a:buClr>
                <a:srgbClr val="00AEEF"/>
              </a:buClr>
              <a:buChar char="•"/>
              <a:tabLst>
                <a:tab pos="240665" algn="l"/>
                <a:tab pos="241935" algn="l"/>
              </a:tabLst>
            </a:pPr>
            <a:r>
              <a:rPr sz="1400" dirty="0">
                <a:latin typeface="Calibri" panose="020F0502020204030204" pitchFamily="34" charset="0"/>
                <a:cs typeface="Calibri" panose="020F0502020204030204" pitchFamily="34" charset="0"/>
              </a:rPr>
              <a:t>Credit report fees</a:t>
            </a:r>
          </a:p>
          <a:p>
            <a:pPr marL="241300" indent="-228600">
              <a:lnSpc>
                <a:spcPct val="100000"/>
              </a:lnSpc>
              <a:buClr>
                <a:srgbClr val="00AEEF"/>
              </a:buClr>
              <a:buChar char="•"/>
              <a:tabLst>
                <a:tab pos="240665" algn="l"/>
                <a:tab pos="241935" algn="l"/>
              </a:tabLst>
            </a:pPr>
            <a:r>
              <a:rPr sz="1400" dirty="0">
                <a:latin typeface="Calibri" panose="020F0502020204030204" pitchFamily="34" charset="0"/>
                <a:cs typeface="Calibri" panose="020F0502020204030204" pitchFamily="34" charset="0"/>
              </a:rPr>
              <a:t>Lender origination fees</a:t>
            </a:r>
          </a:p>
          <a:p>
            <a:pPr marL="241300" indent="-228600">
              <a:lnSpc>
                <a:spcPct val="100000"/>
              </a:lnSpc>
              <a:buClr>
                <a:srgbClr val="00AEEF"/>
              </a:buClr>
              <a:buChar char="•"/>
              <a:tabLst>
                <a:tab pos="240665" algn="l"/>
                <a:tab pos="241935" algn="l"/>
              </a:tabLst>
            </a:pPr>
            <a:r>
              <a:rPr sz="1400" dirty="0">
                <a:latin typeface="Calibri" panose="020F0502020204030204" pitchFamily="34" charset="0"/>
                <a:cs typeface="Calibri" panose="020F0502020204030204" pitchFamily="34" charset="0"/>
              </a:rPr>
              <a:t>Title services (insurance, search fees)</a:t>
            </a:r>
          </a:p>
        </p:txBody>
      </p:sp>
      <p:sp>
        <p:nvSpPr>
          <p:cNvPr id="16" name="object 9">
            <a:extLst>
              <a:ext uri="{FF2B5EF4-FFF2-40B4-BE49-F238E27FC236}">
                <a16:creationId xmlns:a16="http://schemas.microsoft.com/office/drawing/2014/main" xmlns="" id="{103EC498-B6F3-474A-BC88-2BB1671DF7BF}"/>
              </a:ext>
            </a:extLst>
          </p:cNvPr>
          <p:cNvSpPr txBox="1"/>
          <p:nvPr/>
        </p:nvSpPr>
        <p:spPr>
          <a:xfrm>
            <a:off x="4019880" y="8557259"/>
            <a:ext cx="1585595" cy="874598"/>
          </a:xfrm>
          <a:prstGeom prst="rect">
            <a:avLst/>
          </a:prstGeom>
        </p:spPr>
        <p:txBody>
          <a:bodyPr vert="horz" wrap="square" lIns="0" tIns="12700" rIns="0" bIns="0" rtlCol="0">
            <a:spAutoFit/>
          </a:bodyPr>
          <a:lstStyle/>
          <a:p>
            <a:pPr marL="241300" indent="-228600">
              <a:lnSpc>
                <a:spcPct val="100000"/>
              </a:lnSpc>
              <a:spcBef>
                <a:spcPts val="100"/>
              </a:spcBef>
              <a:buClr>
                <a:srgbClr val="00AEEF"/>
              </a:buClr>
              <a:buChar char="•"/>
              <a:tabLst>
                <a:tab pos="240665" algn="l"/>
                <a:tab pos="241935" algn="l"/>
              </a:tabLst>
            </a:pPr>
            <a:r>
              <a:rPr sz="1400" dirty="0">
                <a:latin typeface="Calibri" panose="020F0502020204030204" pitchFamily="34" charset="0"/>
                <a:cs typeface="Calibri" panose="020F0502020204030204" pitchFamily="34" charset="0"/>
              </a:rPr>
              <a:t>Tax service fees</a:t>
            </a:r>
          </a:p>
          <a:p>
            <a:pPr marL="241300" indent="-228600">
              <a:lnSpc>
                <a:spcPct val="100000"/>
              </a:lnSpc>
              <a:buClr>
                <a:srgbClr val="00AEEF"/>
              </a:buClr>
              <a:buChar char="•"/>
              <a:tabLst>
                <a:tab pos="240665" algn="l"/>
                <a:tab pos="241935" algn="l"/>
              </a:tabLst>
            </a:pPr>
            <a:r>
              <a:rPr sz="1400" dirty="0">
                <a:latin typeface="Calibri" panose="020F0502020204030204" pitchFamily="34" charset="0"/>
                <a:cs typeface="Calibri" panose="020F0502020204030204" pitchFamily="34" charset="0"/>
              </a:rPr>
              <a:t>Survey fees</a:t>
            </a:r>
          </a:p>
          <a:p>
            <a:pPr marL="241300" indent="-228600">
              <a:lnSpc>
                <a:spcPct val="100000"/>
              </a:lnSpc>
              <a:buClr>
                <a:srgbClr val="00AEEF"/>
              </a:buClr>
              <a:buChar char="•"/>
              <a:tabLst>
                <a:tab pos="240665" algn="l"/>
                <a:tab pos="241935" algn="l"/>
              </a:tabLst>
            </a:pPr>
            <a:r>
              <a:rPr sz="1400" dirty="0">
                <a:latin typeface="Calibri" panose="020F0502020204030204" pitchFamily="34" charset="0"/>
                <a:cs typeface="Calibri" panose="020F0502020204030204" pitchFamily="34" charset="0"/>
              </a:rPr>
              <a:t>Attorney fees</a:t>
            </a:r>
          </a:p>
          <a:p>
            <a:pPr marL="241300" indent="-228600">
              <a:lnSpc>
                <a:spcPct val="100000"/>
              </a:lnSpc>
              <a:buClr>
                <a:srgbClr val="00AEEF"/>
              </a:buClr>
              <a:buChar char="•"/>
              <a:tabLst>
                <a:tab pos="240665" algn="l"/>
                <a:tab pos="241935" algn="l"/>
              </a:tabLst>
            </a:pPr>
            <a:r>
              <a:rPr sz="1400" dirty="0">
                <a:latin typeface="Calibri" panose="020F0502020204030204" pitchFamily="34" charset="0"/>
                <a:cs typeface="Calibri" panose="020F0502020204030204" pitchFamily="34" charset="0"/>
              </a:rPr>
              <a:t>Underwriting fees</a:t>
            </a:r>
          </a:p>
        </p:txBody>
      </p:sp>
      <p:sp>
        <p:nvSpPr>
          <p:cNvPr id="17" name="object 7">
            <a:extLst>
              <a:ext uri="{FF2B5EF4-FFF2-40B4-BE49-F238E27FC236}">
                <a16:creationId xmlns:a16="http://schemas.microsoft.com/office/drawing/2014/main" xmlns="" id="{B718BBA1-A9B5-F94D-B53A-F2F1BBDA5D6D}"/>
              </a:ext>
            </a:extLst>
          </p:cNvPr>
          <p:cNvSpPr txBox="1">
            <a:spLocks noGrp="1"/>
          </p:cNvSpPr>
          <p:nvPr>
            <p:ph type="title"/>
          </p:nvPr>
        </p:nvSpPr>
        <p:spPr>
          <a:xfrm>
            <a:off x="210058" y="3215785"/>
            <a:ext cx="7352283" cy="443711"/>
          </a:xfrm>
          <a:prstGeom prst="rect">
            <a:avLst/>
          </a:prstGeom>
        </p:spPr>
        <p:txBody>
          <a:bodyPr vert="horz" wrap="square" lIns="0" tIns="12700" rIns="0" bIns="0" rtlCol="0">
            <a:spAutoFit/>
          </a:bodyPr>
          <a:lstStyle/>
          <a:p>
            <a:pPr marL="246379">
              <a:lnSpc>
                <a:spcPct val="100000"/>
              </a:lnSpc>
              <a:spcBef>
                <a:spcPts val="100"/>
              </a:spcBef>
              <a:tabLst>
                <a:tab pos="7104380" algn="l"/>
              </a:tabLst>
            </a:pPr>
            <a:r>
              <a:rPr sz="2800" u="none" dirty="0">
                <a:latin typeface="Calibri" panose="020F0502020204030204" pitchFamily="34" charset="0"/>
                <a:cs typeface="Calibri" panose="020F0502020204030204" pitchFamily="34" charset="0"/>
              </a:rPr>
              <a:t>Have You Put Aside Enough For Closing Costs?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57200" y="9740900"/>
            <a:ext cx="6858000" cy="25400"/>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4" name="object 4"/>
          <p:cNvSpPr/>
          <p:nvPr/>
        </p:nvSpPr>
        <p:spPr>
          <a:xfrm>
            <a:off x="0" y="3456433"/>
            <a:ext cx="7772400" cy="6144766"/>
          </a:xfrm>
          <a:prstGeom prst="rect">
            <a:avLst/>
          </a:prstGeom>
          <a:blipFill>
            <a:blip r:embed="rId3"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6" name="object 8">
            <a:extLst>
              <a:ext uri="{FF2B5EF4-FFF2-40B4-BE49-F238E27FC236}">
                <a16:creationId xmlns:a16="http://schemas.microsoft.com/office/drawing/2014/main" xmlns="" id="{33A2896C-B660-AE42-8B60-AC9CFB26F5F5}"/>
              </a:ext>
            </a:extLst>
          </p:cNvPr>
          <p:cNvSpPr txBox="1"/>
          <p:nvPr/>
        </p:nvSpPr>
        <p:spPr>
          <a:xfrm>
            <a:off x="7281189" y="9797135"/>
            <a:ext cx="281152" cy="185064"/>
          </a:xfrm>
          <a:prstGeom prst="rect">
            <a:avLst/>
          </a:prstGeom>
        </p:spPr>
        <p:txBody>
          <a:bodyPr vert="horz" wrap="square" lIns="0" tIns="0" rIns="0" bIns="0" rtlCol="0">
            <a:spAutoFit/>
          </a:bodyPr>
          <a:lstStyle/>
          <a:p>
            <a:pPr marL="25400">
              <a:lnSpc>
                <a:spcPts val="1395"/>
              </a:lnSpc>
            </a:pPr>
            <a:fld id="{81D60167-4931-47E6-BA6A-407CBD079E47}" type="slidenum">
              <a:rPr sz="1200" dirty="0">
                <a:solidFill>
                  <a:srgbClr val="6D6E71"/>
                </a:solidFill>
                <a:latin typeface="Calibri" panose="020F0502020204030204" pitchFamily="34" charset="0"/>
                <a:cs typeface="Calibri" panose="020F0502020204030204" pitchFamily="34" charset="0"/>
              </a:rPr>
              <a:t>21</a:t>
            </a:fld>
            <a:endParaRPr sz="1200" dirty="0">
              <a:solidFill>
                <a:srgbClr val="6D6E71"/>
              </a:solidFill>
              <a:latin typeface="Calibri" panose="020F0502020204030204" pitchFamily="34" charset="0"/>
              <a:cs typeface="Calibri" panose="020F0502020204030204" pitchFamily="34" charset="0"/>
            </a:endParaRPr>
          </a:p>
        </p:txBody>
      </p:sp>
      <p:sp>
        <p:nvSpPr>
          <p:cNvPr id="7" name="object 2">
            <a:extLst>
              <a:ext uri="{FF2B5EF4-FFF2-40B4-BE49-F238E27FC236}">
                <a16:creationId xmlns:a16="http://schemas.microsoft.com/office/drawing/2014/main" xmlns="" id="{45A3FC04-BBEB-4542-9798-C32314018ADE}"/>
              </a:ext>
            </a:extLst>
          </p:cNvPr>
          <p:cNvSpPr txBox="1"/>
          <p:nvPr/>
        </p:nvSpPr>
        <p:spPr>
          <a:xfrm>
            <a:off x="444500" y="285724"/>
            <a:ext cx="6828155" cy="2959785"/>
          </a:xfrm>
          <a:prstGeom prst="rect">
            <a:avLst/>
          </a:prstGeom>
        </p:spPr>
        <p:txBody>
          <a:bodyPr vert="horz" wrap="square" lIns="0" tIns="127000" rIns="0" bIns="0" rtlCol="0">
            <a:spAutoFit/>
          </a:bodyPr>
          <a:lstStyle/>
          <a:p>
            <a:pPr marL="12700">
              <a:lnSpc>
                <a:spcPct val="100000"/>
              </a:lnSpc>
              <a:spcBef>
                <a:spcPts val="1000"/>
              </a:spcBef>
            </a:pPr>
            <a:r>
              <a:rPr sz="1400" b="1" dirty="0">
                <a:solidFill>
                  <a:srgbClr val="00AEEF"/>
                </a:solidFill>
                <a:latin typeface="Calibri" panose="020F0502020204030204" pitchFamily="34" charset="0"/>
                <a:cs typeface="Calibri" panose="020F0502020204030204" pitchFamily="34" charset="0"/>
              </a:rPr>
              <a:t>Is there any way to avoid paying closing costs?</a:t>
            </a:r>
          </a:p>
          <a:p>
            <a:pPr marL="12700" marR="51435">
              <a:lnSpc>
                <a:spcPct val="100000"/>
              </a:lnSpc>
              <a:spcBef>
                <a:spcPts val="900"/>
              </a:spcBef>
            </a:pPr>
            <a:r>
              <a:rPr sz="1400" dirty="0">
                <a:latin typeface="Calibri" panose="020F0502020204030204" pitchFamily="34" charset="0"/>
                <a:cs typeface="Calibri" panose="020F0502020204030204" pitchFamily="34" charset="0"/>
              </a:rPr>
              <a:t>Work with your lender and real estate agent to see if there are any ways to decrease or</a:t>
            </a:r>
            <a:r>
              <a:rPr lang="en-US" sz="1400" dirty="0">
                <a:latin typeface="Calibri" panose="020F0502020204030204" pitchFamily="34" charset="0"/>
                <a:cs typeface="Calibri" panose="020F0502020204030204" pitchFamily="34" charset="0"/>
              </a:rPr>
              <a:t/>
            </a:r>
            <a:br>
              <a:rPr lang="en-US" sz="1400" dirty="0">
                <a:latin typeface="Calibri" panose="020F0502020204030204" pitchFamily="34" charset="0"/>
                <a:cs typeface="Calibri" panose="020F0502020204030204" pitchFamily="34" charset="0"/>
              </a:rPr>
            </a:br>
            <a:r>
              <a:rPr sz="1400" dirty="0">
                <a:latin typeface="Calibri" panose="020F0502020204030204" pitchFamily="34" charset="0"/>
                <a:cs typeface="Calibri" panose="020F0502020204030204" pitchFamily="34" charset="0"/>
              </a:rPr>
              <a:t>defer</a:t>
            </a:r>
            <a:r>
              <a:rPr lang="en-US" sz="1400" dirty="0">
                <a:latin typeface="Calibri" panose="020F0502020204030204" pitchFamily="34" charset="0"/>
                <a:cs typeface="Calibri" panose="020F0502020204030204" pitchFamily="34" charset="0"/>
              </a:rPr>
              <a:t> </a:t>
            </a:r>
            <a:r>
              <a:rPr sz="1400" dirty="0">
                <a:latin typeface="Calibri" panose="020F0502020204030204" pitchFamily="34" charset="0"/>
                <a:cs typeface="Calibri" panose="020F0502020204030204" pitchFamily="34" charset="0"/>
              </a:rPr>
              <a:t>your closing costs. There are no-closing mortgages available, but they end up costing you</a:t>
            </a:r>
            <a:r>
              <a:rPr lang="en-US" sz="1400" dirty="0">
                <a:latin typeface="Calibri" panose="020F0502020204030204" pitchFamily="34" charset="0"/>
                <a:cs typeface="Calibri" panose="020F0502020204030204" pitchFamily="34" charset="0"/>
              </a:rPr>
              <a:t> </a:t>
            </a:r>
            <a:r>
              <a:rPr sz="1400" dirty="0">
                <a:latin typeface="Calibri" panose="020F0502020204030204" pitchFamily="34" charset="0"/>
                <a:cs typeface="Calibri" panose="020F0502020204030204" pitchFamily="34" charset="0"/>
              </a:rPr>
              <a:t>more in the end with a higher interest rate, or by wrapping the closing costs into the</a:t>
            </a:r>
            <a:r>
              <a:rPr lang="en-US" sz="1400" dirty="0">
                <a:latin typeface="Calibri" panose="020F0502020204030204" pitchFamily="34" charset="0"/>
                <a:cs typeface="Calibri" panose="020F0502020204030204" pitchFamily="34" charset="0"/>
              </a:rPr>
              <a:t/>
            </a:r>
            <a:br>
              <a:rPr lang="en-US" sz="1400" dirty="0">
                <a:latin typeface="Calibri" panose="020F0502020204030204" pitchFamily="34" charset="0"/>
                <a:cs typeface="Calibri" panose="020F0502020204030204" pitchFamily="34" charset="0"/>
              </a:rPr>
            </a:br>
            <a:r>
              <a:rPr sz="1400" dirty="0">
                <a:latin typeface="Calibri" panose="020F0502020204030204" pitchFamily="34" charset="0"/>
                <a:cs typeface="Calibri" panose="020F0502020204030204" pitchFamily="34" charset="0"/>
              </a:rPr>
              <a:t>total</a:t>
            </a:r>
            <a:r>
              <a:rPr lang="en-US" sz="1400" dirty="0">
                <a:latin typeface="Calibri" panose="020F0502020204030204" pitchFamily="34" charset="0"/>
                <a:cs typeface="Calibri" panose="020F0502020204030204" pitchFamily="34" charset="0"/>
              </a:rPr>
              <a:t> </a:t>
            </a:r>
            <a:r>
              <a:rPr sz="1400" dirty="0">
                <a:latin typeface="Calibri" panose="020F0502020204030204" pitchFamily="34" charset="0"/>
                <a:cs typeface="Calibri" panose="020F0502020204030204" pitchFamily="34" charset="0"/>
              </a:rPr>
              <a:t>cost of the mortgage </a:t>
            </a:r>
            <a:r>
              <a:rPr sz="1400" i="1" dirty="0">
                <a:latin typeface="Calibri" panose="020F0502020204030204" pitchFamily="34" charset="0"/>
                <a:cs typeface="Calibri" panose="020F0502020204030204" pitchFamily="34" charset="0"/>
              </a:rPr>
              <a:t>(meaning you’ll end up paying interest on your closing costs).</a:t>
            </a:r>
          </a:p>
          <a:p>
            <a:pPr marL="12700" marR="313055">
              <a:lnSpc>
                <a:spcPct val="100000"/>
              </a:lnSpc>
              <a:spcBef>
                <a:spcPts val="900"/>
              </a:spcBef>
            </a:pPr>
            <a:r>
              <a:rPr sz="1400" dirty="0">
                <a:latin typeface="Calibri" panose="020F0502020204030204" pitchFamily="34" charset="0"/>
                <a:cs typeface="Calibri" panose="020F0502020204030204" pitchFamily="34" charset="0"/>
              </a:rPr>
              <a:t>Homebuyers can also negotiate with the seller over who pays these fees. Sometimes the</a:t>
            </a:r>
            <a:r>
              <a:rPr lang="en-US" sz="1400" dirty="0">
                <a:latin typeface="Calibri" panose="020F0502020204030204" pitchFamily="34" charset="0"/>
                <a:cs typeface="Calibri" panose="020F0502020204030204" pitchFamily="34" charset="0"/>
              </a:rPr>
              <a:t> </a:t>
            </a:r>
            <a:r>
              <a:rPr sz="1400" dirty="0">
                <a:latin typeface="Calibri" panose="020F0502020204030204" pitchFamily="34" charset="0"/>
                <a:cs typeface="Calibri" panose="020F0502020204030204" pitchFamily="34" charset="0"/>
              </a:rPr>
              <a:t>seller will agree to assume the buyer’s closing fees in order to get the deal finalized.</a:t>
            </a:r>
          </a:p>
          <a:p>
            <a:pPr marL="12700">
              <a:lnSpc>
                <a:spcPct val="100000"/>
              </a:lnSpc>
              <a:spcBef>
                <a:spcPts val="900"/>
              </a:spcBef>
            </a:pPr>
            <a:r>
              <a:rPr sz="1400" b="1" dirty="0">
                <a:solidFill>
                  <a:srgbClr val="00AEEF"/>
                </a:solidFill>
                <a:latin typeface="Calibri" panose="020F0502020204030204" pitchFamily="34" charset="0"/>
                <a:cs typeface="Calibri" panose="020F0502020204030204" pitchFamily="34" charset="0"/>
              </a:rPr>
              <a:t>Bottom Line</a:t>
            </a:r>
          </a:p>
          <a:p>
            <a:pPr marL="12700" marR="5080">
              <a:lnSpc>
                <a:spcPct val="100000"/>
              </a:lnSpc>
              <a:spcBef>
                <a:spcPts val="900"/>
              </a:spcBef>
            </a:pPr>
            <a:r>
              <a:rPr sz="1400" dirty="0">
                <a:latin typeface="Calibri" panose="020F0502020204030204" pitchFamily="34" charset="0"/>
                <a:cs typeface="Calibri" panose="020F0502020204030204" pitchFamily="34" charset="0"/>
              </a:rPr>
              <a:t>Speak with your lender and agent early and often to determine how much you’ll be</a:t>
            </a:r>
            <a:r>
              <a:rPr lang="en-US" sz="1400" dirty="0">
                <a:latin typeface="Calibri" panose="020F0502020204030204" pitchFamily="34" charset="0"/>
                <a:cs typeface="Calibri" panose="020F0502020204030204" pitchFamily="34" charset="0"/>
              </a:rPr>
              <a:t> r</a:t>
            </a:r>
            <a:r>
              <a:rPr sz="1400" dirty="0">
                <a:latin typeface="Calibri" panose="020F0502020204030204" pitchFamily="34" charset="0"/>
                <a:cs typeface="Calibri" panose="020F0502020204030204" pitchFamily="34" charset="0"/>
              </a:rPr>
              <a:t>esponsible for at closing. Finding out you’ll need to come up with thousands of dollars</a:t>
            </a:r>
            <a:r>
              <a:rPr lang="en-US" sz="1400" dirty="0">
                <a:latin typeface="Calibri" panose="020F0502020204030204" pitchFamily="34" charset="0"/>
                <a:cs typeface="Calibri" panose="020F0502020204030204" pitchFamily="34" charset="0"/>
              </a:rPr>
              <a:t/>
            </a:r>
            <a:br>
              <a:rPr lang="en-US" sz="1400" dirty="0">
                <a:latin typeface="Calibri" panose="020F0502020204030204" pitchFamily="34" charset="0"/>
                <a:cs typeface="Calibri" panose="020F0502020204030204" pitchFamily="34" charset="0"/>
              </a:rPr>
            </a:br>
            <a:r>
              <a:rPr sz="1400" dirty="0">
                <a:latin typeface="Calibri" panose="020F0502020204030204" pitchFamily="34" charset="0"/>
                <a:cs typeface="Calibri" panose="020F0502020204030204" pitchFamily="34" charset="0"/>
              </a:rPr>
              <a:t>right</a:t>
            </a:r>
            <a:r>
              <a:rPr lang="en-US" sz="1400" dirty="0">
                <a:latin typeface="Calibri" panose="020F0502020204030204" pitchFamily="34" charset="0"/>
                <a:cs typeface="Calibri" panose="020F0502020204030204" pitchFamily="34" charset="0"/>
              </a:rPr>
              <a:t> </a:t>
            </a:r>
            <a:r>
              <a:rPr sz="1400" dirty="0">
                <a:latin typeface="Calibri" panose="020F0502020204030204" pitchFamily="34" charset="0"/>
                <a:cs typeface="Calibri" panose="020F0502020204030204" pitchFamily="34" charset="0"/>
              </a:rPr>
              <a:t>before closing is not a surprise anyone </a:t>
            </a:r>
            <a:r>
              <a:rPr lang="en-US" sz="1400" dirty="0">
                <a:latin typeface="Calibri" panose="020F0502020204030204" pitchFamily="34" charset="0"/>
                <a:cs typeface="Calibri" panose="020F0502020204030204" pitchFamily="34" charset="0"/>
              </a:rPr>
              <a:t>would look </a:t>
            </a:r>
            <a:r>
              <a:rPr sz="1400" dirty="0">
                <a:latin typeface="Calibri" panose="020F0502020204030204" pitchFamily="34" charset="0"/>
                <a:cs typeface="Calibri" panose="020F0502020204030204" pitchFamily="34" charset="0"/>
              </a:rPr>
              <a:t>forward to.</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57200" y="9740900"/>
            <a:ext cx="6858000" cy="25400"/>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4" name="object 4"/>
          <p:cNvSpPr/>
          <p:nvPr/>
        </p:nvSpPr>
        <p:spPr>
          <a:xfrm>
            <a:off x="0" y="0"/>
            <a:ext cx="7772400" cy="4315968"/>
          </a:xfrm>
          <a:prstGeom prst="rect">
            <a:avLst/>
          </a:prstGeom>
          <a:blipFill>
            <a:blip r:embed="rId3"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5" name="object 5"/>
          <p:cNvSpPr/>
          <p:nvPr/>
        </p:nvSpPr>
        <p:spPr>
          <a:xfrm>
            <a:off x="210311" y="3441953"/>
            <a:ext cx="7352030" cy="599440"/>
          </a:xfrm>
          <a:custGeom>
            <a:avLst/>
            <a:gdLst/>
            <a:ahLst/>
            <a:cxnLst/>
            <a:rect l="l" t="t" r="r" b="b"/>
            <a:pathLst>
              <a:path w="7352030" h="599439">
                <a:moveTo>
                  <a:pt x="0" y="598932"/>
                </a:moveTo>
                <a:lnTo>
                  <a:pt x="7351776" y="598932"/>
                </a:lnTo>
                <a:lnTo>
                  <a:pt x="7351776" y="0"/>
                </a:lnTo>
                <a:lnTo>
                  <a:pt x="0" y="0"/>
                </a:lnTo>
                <a:lnTo>
                  <a:pt x="0" y="598932"/>
                </a:lnTo>
                <a:close/>
              </a:path>
            </a:pathLst>
          </a:custGeom>
          <a:solidFill>
            <a:srgbClr val="00AEEF">
              <a:alpha val="93998"/>
            </a:srgbClr>
          </a:solidFill>
        </p:spPr>
        <p:txBody>
          <a:bodyPr wrap="square" lIns="0" tIns="0" rIns="0" bIns="0" rtlCol="0"/>
          <a:lstStyle/>
          <a:p>
            <a:endParaRPr/>
          </a:p>
        </p:txBody>
      </p:sp>
      <p:sp>
        <p:nvSpPr>
          <p:cNvPr id="6" name="object 6"/>
          <p:cNvSpPr/>
          <p:nvPr/>
        </p:nvSpPr>
        <p:spPr>
          <a:xfrm>
            <a:off x="457200" y="3865181"/>
            <a:ext cx="6858000" cy="25400"/>
          </a:xfrm>
          <a:prstGeom prst="rect">
            <a:avLst/>
          </a:prstGeom>
          <a:blipFill>
            <a:blip r:embed="rId4"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9" name="object 8">
            <a:extLst>
              <a:ext uri="{FF2B5EF4-FFF2-40B4-BE49-F238E27FC236}">
                <a16:creationId xmlns:a16="http://schemas.microsoft.com/office/drawing/2014/main" xmlns="" id="{CD17DAE8-6439-F747-8266-1D3092D4E82E}"/>
              </a:ext>
            </a:extLst>
          </p:cNvPr>
          <p:cNvSpPr txBox="1"/>
          <p:nvPr/>
        </p:nvSpPr>
        <p:spPr>
          <a:xfrm>
            <a:off x="7281189" y="9797135"/>
            <a:ext cx="281152" cy="185064"/>
          </a:xfrm>
          <a:prstGeom prst="rect">
            <a:avLst/>
          </a:prstGeom>
        </p:spPr>
        <p:txBody>
          <a:bodyPr vert="horz" wrap="square" lIns="0" tIns="0" rIns="0" bIns="0" rtlCol="0">
            <a:spAutoFit/>
          </a:bodyPr>
          <a:lstStyle/>
          <a:p>
            <a:pPr marL="25400">
              <a:lnSpc>
                <a:spcPts val="1395"/>
              </a:lnSpc>
            </a:pPr>
            <a:fld id="{81D60167-4931-47E6-BA6A-407CBD079E47}" type="slidenum">
              <a:rPr sz="1200" dirty="0">
                <a:solidFill>
                  <a:srgbClr val="6D6E71"/>
                </a:solidFill>
                <a:latin typeface="Calibri" panose="020F0502020204030204" pitchFamily="34" charset="0"/>
                <a:cs typeface="Calibri" panose="020F0502020204030204" pitchFamily="34" charset="0"/>
              </a:rPr>
              <a:t>22</a:t>
            </a:fld>
            <a:endParaRPr sz="1200" dirty="0">
              <a:solidFill>
                <a:srgbClr val="6D6E71"/>
              </a:solidFill>
              <a:latin typeface="Calibri" panose="020F0502020204030204" pitchFamily="34" charset="0"/>
              <a:cs typeface="Calibri" panose="020F0502020204030204" pitchFamily="34" charset="0"/>
            </a:endParaRPr>
          </a:p>
        </p:txBody>
      </p:sp>
      <p:sp>
        <p:nvSpPr>
          <p:cNvPr id="12" name="object 3">
            <a:extLst>
              <a:ext uri="{FF2B5EF4-FFF2-40B4-BE49-F238E27FC236}">
                <a16:creationId xmlns:a16="http://schemas.microsoft.com/office/drawing/2014/main" xmlns="" id="{0C4FCCF3-B55B-7B44-B447-46E2264FD8B7}"/>
              </a:ext>
            </a:extLst>
          </p:cNvPr>
          <p:cNvSpPr txBox="1"/>
          <p:nvPr/>
        </p:nvSpPr>
        <p:spPr>
          <a:xfrm>
            <a:off x="444500" y="4457700"/>
            <a:ext cx="6873875" cy="5246308"/>
          </a:xfrm>
          <a:prstGeom prst="rect">
            <a:avLst/>
          </a:prstGeom>
        </p:spPr>
        <p:txBody>
          <a:bodyPr vert="horz" wrap="square" lIns="0" tIns="31750" rIns="0" bIns="0" rtlCol="0">
            <a:spAutoFit/>
          </a:bodyPr>
          <a:lstStyle/>
          <a:p>
            <a:pPr marL="12700" marR="47625">
              <a:lnSpc>
                <a:spcPts val="1560"/>
              </a:lnSpc>
              <a:spcBef>
                <a:spcPts val="250"/>
              </a:spcBef>
            </a:pPr>
            <a:r>
              <a:rPr sz="1400" dirty="0">
                <a:latin typeface="Calibri" panose="020F0502020204030204" pitchFamily="34" charset="0"/>
                <a:cs typeface="Calibri" panose="020F0502020204030204" pitchFamily="34" charset="0"/>
              </a:rPr>
              <a:t>So you’ve been searching for that perfect house to call </a:t>
            </a:r>
            <a:r>
              <a:rPr sz="1400" i="1" dirty="0">
                <a:latin typeface="Calibri" panose="020F0502020204030204" pitchFamily="34" charset="0"/>
                <a:cs typeface="Calibri" panose="020F0502020204030204" pitchFamily="34" charset="0"/>
              </a:rPr>
              <a:t>'home'</a:t>
            </a:r>
            <a:r>
              <a:rPr sz="1400" dirty="0">
                <a:latin typeface="Calibri" panose="020F0502020204030204" pitchFamily="34" charset="0"/>
                <a:cs typeface="Calibri" panose="020F0502020204030204" pitchFamily="34" charset="0"/>
              </a:rPr>
              <a:t> and you've finally found it! The</a:t>
            </a:r>
            <a:r>
              <a:rPr lang="en-US" sz="1400" dirty="0">
                <a:latin typeface="Calibri" panose="020F0502020204030204" pitchFamily="34" charset="0"/>
                <a:cs typeface="Calibri" panose="020F0502020204030204" pitchFamily="34" charset="0"/>
              </a:rPr>
              <a:t> </a:t>
            </a:r>
            <a:r>
              <a:rPr sz="1400" dirty="0">
                <a:latin typeface="Calibri" panose="020F0502020204030204" pitchFamily="34" charset="0"/>
                <a:cs typeface="Calibri" panose="020F0502020204030204" pitchFamily="34" charset="0"/>
              </a:rPr>
              <a:t>price is right and, in such a competitive market, you want to make sure you make a good</a:t>
            </a:r>
            <a:r>
              <a:rPr lang="en-US" sz="1400" dirty="0">
                <a:latin typeface="Calibri" panose="020F0502020204030204" pitchFamily="34" charset="0"/>
                <a:cs typeface="Calibri" panose="020F0502020204030204" pitchFamily="34" charset="0"/>
              </a:rPr>
              <a:t> </a:t>
            </a:r>
            <a:r>
              <a:rPr sz="1400" dirty="0">
                <a:latin typeface="Calibri" panose="020F0502020204030204" pitchFamily="34" charset="0"/>
                <a:cs typeface="Calibri" panose="020F0502020204030204" pitchFamily="34" charset="0"/>
              </a:rPr>
              <a:t>offer so that you can guarantee that your dream of making this house yours comes true!</a:t>
            </a:r>
          </a:p>
          <a:p>
            <a:pPr marL="12700" marR="440690">
              <a:lnSpc>
                <a:spcPts val="1560"/>
              </a:lnSpc>
              <a:spcBef>
                <a:spcPts val="900"/>
              </a:spcBef>
            </a:pPr>
            <a:r>
              <a:rPr sz="1400" dirty="0">
                <a:latin typeface="Calibri" panose="020F0502020204030204" pitchFamily="34" charset="0"/>
                <a:cs typeface="Calibri" panose="020F0502020204030204" pitchFamily="34" charset="0"/>
              </a:rPr>
              <a:t>Below are 4 steps provided by </a:t>
            </a:r>
            <a:r>
              <a:rPr sz="1400" i="1" dirty="0">
                <a:latin typeface="Calibri" panose="020F0502020204030204" pitchFamily="34" charset="0"/>
                <a:cs typeface="Calibri" panose="020F0502020204030204" pitchFamily="34" charset="0"/>
              </a:rPr>
              <a:t>Freddie Mac</a:t>
            </a:r>
            <a:r>
              <a:rPr sz="1400" dirty="0">
                <a:latin typeface="Calibri" panose="020F0502020204030204" pitchFamily="34" charset="0"/>
                <a:cs typeface="Calibri" panose="020F0502020204030204" pitchFamily="34" charset="0"/>
              </a:rPr>
              <a:t> to help buyers make offers, along with some</a:t>
            </a:r>
            <a:r>
              <a:rPr lang="en-US" sz="1400" dirty="0">
                <a:latin typeface="Calibri" panose="020F0502020204030204" pitchFamily="34" charset="0"/>
                <a:cs typeface="Calibri" panose="020F0502020204030204" pitchFamily="34" charset="0"/>
              </a:rPr>
              <a:t> </a:t>
            </a:r>
            <a:r>
              <a:rPr sz="1400" dirty="0">
                <a:latin typeface="Calibri" panose="020F0502020204030204" pitchFamily="34" charset="0"/>
                <a:cs typeface="Calibri" panose="020F0502020204030204" pitchFamily="34" charset="0"/>
              </a:rPr>
              <a:t>additional information for your consideration:</a:t>
            </a:r>
          </a:p>
          <a:p>
            <a:pPr marL="193040" indent="-180340">
              <a:lnSpc>
                <a:spcPct val="100000"/>
              </a:lnSpc>
              <a:spcBef>
                <a:spcPts val="745"/>
              </a:spcBef>
              <a:buAutoNum type="arabicPeriod"/>
              <a:tabLst>
                <a:tab pos="193675" algn="l"/>
              </a:tabLst>
            </a:pPr>
            <a:r>
              <a:rPr sz="1400" b="1" dirty="0">
                <a:solidFill>
                  <a:srgbClr val="00AEEF"/>
                </a:solidFill>
                <a:latin typeface="Calibri" panose="020F0502020204030204" pitchFamily="34" charset="0"/>
                <a:cs typeface="Calibri" panose="020F0502020204030204" pitchFamily="34" charset="0"/>
              </a:rPr>
              <a:t>Determine Your Price</a:t>
            </a:r>
          </a:p>
          <a:p>
            <a:pPr marL="469265" marR="62865">
              <a:lnSpc>
                <a:spcPts val="1560"/>
              </a:lnSpc>
              <a:spcBef>
                <a:spcPts val="935"/>
              </a:spcBef>
            </a:pPr>
            <a:r>
              <a:rPr sz="1400" i="1" dirty="0">
                <a:latin typeface="Calibri" panose="020F0502020204030204" pitchFamily="34" charset="0"/>
                <a:cs typeface="Calibri" panose="020F0502020204030204" pitchFamily="34" charset="0"/>
              </a:rPr>
              <a:t>“You’ve found the perfect home and you’re ready to buy. Now what? Your real estate agent</a:t>
            </a:r>
            <a:r>
              <a:rPr lang="en-US" sz="1400" i="1" dirty="0">
                <a:latin typeface="Calibri" panose="020F0502020204030204" pitchFamily="34" charset="0"/>
                <a:cs typeface="Calibri" panose="020F0502020204030204" pitchFamily="34" charset="0"/>
              </a:rPr>
              <a:t> </a:t>
            </a:r>
            <a:r>
              <a:rPr sz="1400" i="1" dirty="0">
                <a:latin typeface="Calibri" panose="020F0502020204030204" pitchFamily="34" charset="0"/>
                <a:cs typeface="Calibri" panose="020F0502020204030204" pitchFamily="34" charset="0"/>
              </a:rPr>
              <a:t>will be by your side, helping you determine an offer price that is fair.”</a:t>
            </a:r>
          </a:p>
          <a:p>
            <a:pPr marL="12700" marR="71755">
              <a:lnSpc>
                <a:spcPts val="1560"/>
              </a:lnSpc>
              <a:spcBef>
                <a:spcPts val="900"/>
              </a:spcBef>
            </a:pPr>
            <a:r>
              <a:rPr sz="1400" dirty="0">
                <a:latin typeface="Calibri" panose="020F0502020204030204" pitchFamily="34" charset="0"/>
                <a:cs typeface="Calibri" panose="020F0502020204030204" pitchFamily="34" charset="0"/>
              </a:rPr>
              <a:t>Based on your agent’s experience and key considerations (like similar homes recently sold in</a:t>
            </a:r>
            <a:r>
              <a:rPr lang="en-US" sz="1400" dirty="0">
                <a:latin typeface="Calibri" panose="020F0502020204030204" pitchFamily="34" charset="0"/>
                <a:cs typeface="Calibri" panose="020F0502020204030204" pitchFamily="34" charset="0"/>
              </a:rPr>
              <a:t> </a:t>
            </a:r>
            <a:r>
              <a:rPr sz="1400" dirty="0">
                <a:latin typeface="Calibri" panose="020F0502020204030204" pitchFamily="34" charset="0"/>
                <a:cs typeface="Calibri" panose="020F0502020204030204" pitchFamily="34" charset="0"/>
              </a:rPr>
              <a:t>the same neighborhood or the condition of the house and what you can afford), your agent</a:t>
            </a:r>
            <a:r>
              <a:rPr lang="en-US" sz="1400" dirty="0">
                <a:latin typeface="Calibri" panose="020F0502020204030204" pitchFamily="34" charset="0"/>
                <a:cs typeface="Calibri" panose="020F0502020204030204" pitchFamily="34" charset="0"/>
              </a:rPr>
              <a:t> </a:t>
            </a:r>
            <a:r>
              <a:rPr sz="1400" dirty="0">
                <a:latin typeface="Calibri" panose="020F0502020204030204" pitchFamily="34" charset="0"/>
                <a:cs typeface="Calibri" panose="020F0502020204030204" pitchFamily="34" charset="0"/>
              </a:rPr>
              <a:t>will help you to determine the offer that you are going to present.</a:t>
            </a:r>
          </a:p>
          <a:p>
            <a:pPr marL="12700" marR="5080">
              <a:lnSpc>
                <a:spcPts val="1560"/>
              </a:lnSpc>
              <a:spcBef>
                <a:spcPts val="894"/>
              </a:spcBef>
            </a:pPr>
            <a:r>
              <a:rPr sz="1400" dirty="0">
                <a:latin typeface="Calibri" panose="020F0502020204030204" pitchFamily="34" charset="0"/>
                <a:cs typeface="Calibri" panose="020F0502020204030204" pitchFamily="34" charset="0"/>
              </a:rPr>
              <a:t>Getting pre-approved will not only show home-sellers that you are serious about buying, but</a:t>
            </a:r>
            <a:r>
              <a:rPr lang="en-US" sz="1400" dirty="0">
                <a:latin typeface="Calibri" panose="020F0502020204030204" pitchFamily="34" charset="0"/>
                <a:cs typeface="Calibri" panose="020F0502020204030204" pitchFamily="34" charset="0"/>
              </a:rPr>
              <a:t/>
            </a:r>
            <a:br>
              <a:rPr lang="en-US" sz="1400" dirty="0">
                <a:latin typeface="Calibri" panose="020F0502020204030204" pitchFamily="34" charset="0"/>
                <a:cs typeface="Calibri" panose="020F0502020204030204" pitchFamily="34" charset="0"/>
              </a:rPr>
            </a:br>
            <a:r>
              <a:rPr sz="1400" dirty="0">
                <a:latin typeface="Calibri" panose="020F0502020204030204" pitchFamily="34" charset="0"/>
                <a:cs typeface="Calibri" panose="020F0502020204030204" pitchFamily="34" charset="0"/>
              </a:rPr>
              <a:t>it will also allow you to make your offer with confidence because you’ll know that you have</a:t>
            </a:r>
            <a:r>
              <a:rPr lang="en-US" sz="1400" dirty="0">
                <a:latin typeface="Calibri" panose="020F0502020204030204" pitchFamily="34" charset="0"/>
                <a:cs typeface="Calibri" panose="020F0502020204030204" pitchFamily="34" charset="0"/>
              </a:rPr>
              <a:t> </a:t>
            </a:r>
            <a:r>
              <a:rPr sz="1400" dirty="0">
                <a:latin typeface="Calibri" panose="020F0502020204030204" pitchFamily="34" charset="0"/>
                <a:cs typeface="Calibri" panose="020F0502020204030204" pitchFamily="34" charset="0"/>
              </a:rPr>
              <a:t>already been approved for a mortgage in that amount.</a:t>
            </a:r>
          </a:p>
          <a:p>
            <a:pPr marL="193040" indent="-180340">
              <a:lnSpc>
                <a:spcPct val="100000"/>
              </a:lnSpc>
              <a:spcBef>
                <a:spcPts val="750"/>
              </a:spcBef>
              <a:buAutoNum type="arabicPeriod" startAt="2"/>
              <a:tabLst>
                <a:tab pos="193675" algn="l"/>
              </a:tabLst>
            </a:pPr>
            <a:r>
              <a:rPr sz="1400" b="1" dirty="0">
                <a:solidFill>
                  <a:srgbClr val="00AEEF"/>
                </a:solidFill>
                <a:latin typeface="Calibri" panose="020F0502020204030204" pitchFamily="34" charset="0"/>
                <a:cs typeface="Calibri" panose="020F0502020204030204" pitchFamily="34" charset="0"/>
              </a:rPr>
              <a:t>Submit an Offer</a:t>
            </a:r>
          </a:p>
          <a:p>
            <a:pPr marL="469265" marR="227965">
              <a:lnSpc>
                <a:spcPts val="1560"/>
              </a:lnSpc>
              <a:spcBef>
                <a:spcPts val="930"/>
              </a:spcBef>
            </a:pPr>
            <a:r>
              <a:rPr sz="1400" i="1" dirty="0">
                <a:latin typeface="Calibri" panose="020F0502020204030204" pitchFamily="34" charset="0"/>
                <a:cs typeface="Calibri" panose="020F0502020204030204" pitchFamily="34" charset="0"/>
              </a:rPr>
              <a:t>“Once you’ve determined your price, your agent will draw up an offer, or purchase</a:t>
            </a:r>
            <a:r>
              <a:rPr lang="en-US" sz="1400" i="1" dirty="0">
                <a:latin typeface="Calibri" panose="020F0502020204030204" pitchFamily="34" charset="0"/>
                <a:cs typeface="Calibri" panose="020F0502020204030204" pitchFamily="34" charset="0"/>
              </a:rPr>
              <a:t> </a:t>
            </a:r>
            <a:r>
              <a:rPr sz="1400" i="1" dirty="0">
                <a:latin typeface="Calibri" panose="020F0502020204030204" pitchFamily="34" charset="0"/>
                <a:cs typeface="Calibri" panose="020F0502020204030204" pitchFamily="34" charset="0"/>
              </a:rPr>
              <a:t>agreement, to submit to the seller’s real estate agent. This offer will include the purchase</a:t>
            </a:r>
            <a:r>
              <a:rPr lang="en-US" sz="1400" i="1" dirty="0">
                <a:latin typeface="Calibri" panose="020F0502020204030204" pitchFamily="34" charset="0"/>
                <a:cs typeface="Calibri" panose="020F0502020204030204" pitchFamily="34" charset="0"/>
              </a:rPr>
              <a:t> </a:t>
            </a:r>
            <a:r>
              <a:rPr sz="1400" i="1" dirty="0">
                <a:latin typeface="Calibri" panose="020F0502020204030204" pitchFamily="34" charset="0"/>
                <a:cs typeface="Calibri" panose="020F0502020204030204" pitchFamily="34" charset="0"/>
              </a:rPr>
              <a:t>price and terms and conditions of the purchase.”</a:t>
            </a:r>
          </a:p>
          <a:p>
            <a:pPr marL="12700" marR="200660">
              <a:lnSpc>
                <a:spcPts val="1560"/>
              </a:lnSpc>
              <a:spcBef>
                <a:spcPts val="900"/>
              </a:spcBef>
            </a:pPr>
            <a:r>
              <a:rPr sz="1400" dirty="0">
                <a:latin typeface="Calibri" panose="020F0502020204030204" pitchFamily="34" charset="0"/>
                <a:cs typeface="Calibri" panose="020F0502020204030204" pitchFamily="34" charset="0"/>
              </a:rPr>
              <a:t>Talk with your agent to find out if there are any ways in which you can make your offer</a:t>
            </a:r>
            <a:r>
              <a:rPr lang="en-US" sz="1400" dirty="0">
                <a:latin typeface="Calibri" panose="020F0502020204030204" pitchFamily="34" charset="0"/>
                <a:cs typeface="Calibri" panose="020F0502020204030204" pitchFamily="34" charset="0"/>
              </a:rPr>
              <a:t> </a:t>
            </a:r>
            <a:r>
              <a:rPr sz="1400" dirty="0">
                <a:latin typeface="Calibri" panose="020F0502020204030204" pitchFamily="34" charset="0"/>
                <a:cs typeface="Calibri" panose="020F0502020204030204" pitchFamily="34" charset="0"/>
              </a:rPr>
              <a:t>stand out in this competitive market! A licensed real estate agent who is active in the</a:t>
            </a:r>
            <a:r>
              <a:rPr lang="en-US" sz="1400" dirty="0">
                <a:latin typeface="Calibri" panose="020F0502020204030204" pitchFamily="34" charset="0"/>
                <a:cs typeface="Calibri" panose="020F0502020204030204" pitchFamily="34" charset="0"/>
              </a:rPr>
              <a:t> </a:t>
            </a:r>
            <a:r>
              <a:rPr sz="1400" dirty="0">
                <a:latin typeface="Calibri" panose="020F0502020204030204" pitchFamily="34" charset="0"/>
                <a:cs typeface="Calibri" panose="020F0502020204030204" pitchFamily="34" charset="0"/>
              </a:rPr>
              <a:t>neighborhoods you are considering will be instrumental in helping you put in a solid offer.</a:t>
            </a:r>
          </a:p>
        </p:txBody>
      </p:sp>
      <p:sp>
        <p:nvSpPr>
          <p:cNvPr id="16" name="object 7">
            <a:extLst>
              <a:ext uri="{FF2B5EF4-FFF2-40B4-BE49-F238E27FC236}">
                <a16:creationId xmlns:a16="http://schemas.microsoft.com/office/drawing/2014/main" xmlns="" id="{52754A9A-5374-B746-875E-F66AAC27C5FD}"/>
              </a:ext>
            </a:extLst>
          </p:cNvPr>
          <p:cNvSpPr txBox="1">
            <a:spLocks noGrp="1"/>
          </p:cNvSpPr>
          <p:nvPr>
            <p:ph type="title"/>
          </p:nvPr>
        </p:nvSpPr>
        <p:spPr>
          <a:xfrm>
            <a:off x="210058" y="3446693"/>
            <a:ext cx="7352283" cy="443711"/>
          </a:xfrm>
          <a:prstGeom prst="rect">
            <a:avLst/>
          </a:prstGeom>
        </p:spPr>
        <p:txBody>
          <a:bodyPr vert="horz" wrap="square" lIns="0" tIns="12700" rIns="0" bIns="0" rtlCol="0">
            <a:spAutoFit/>
          </a:bodyPr>
          <a:lstStyle/>
          <a:p>
            <a:pPr marL="246379">
              <a:lnSpc>
                <a:spcPct val="100000"/>
              </a:lnSpc>
              <a:spcBef>
                <a:spcPts val="100"/>
              </a:spcBef>
              <a:tabLst>
                <a:tab pos="7104380" algn="l"/>
              </a:tabLst>
            </a:pPr>
            <a:r>
              <a:rPr sz="2800" u="none" dirty="0">
                <a:latin typeface="Calibri" panose="020F0502020204030204" pitchFamily="34" charset="0"/>
                <a:cs typeface="Calibri" panose="020F0502020204030204" pitchFamily="34" charset="0"/>
              </a:rPr>
              <a:t>Ready To Make An Offer? 4 Tips For Success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57200" y="9740900"/>
            <a:ext cx="6858000" cy="25400"/>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4" name="object 4"/>
          <p:cNvSpPr/>
          <p:nvPr/>
        </p:nvSpPr>
        <p:spPr>
          <a:xfrm>
            <a:off x="0" y="5940552"/>
            <a:ext cx="7772400" cy="3660648"/>
          </a:xfrm>
          <a:prstGeom prst="rect">
            <a:avLst/>
          </a:prstGeom>
          <a:blipFill>
            <a:blip r:embed="rId3"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6" name="object 8">
            <a:extLst>
              <a:ext uri="{FF2B5EF4-FFF2-40B4-BE49-F238E27FC236}">
                <a16:creationId xmlns:a16="http://schemas.microsoft.com/office/drawing/2014/main" xmlns="" id="{2169C750-F317-C44A-AC1F-2A89C6F9BEBD}"/>
              </a:ext>
            </a:extLst>
          </p:cNvPr>
          <p:cNvSpPr txBox="1"/>
          <p:nvPr/>
        </p:nvSpPr>
        <p:spPr>
          <a:xfrm>
            <a:off x="7281189" y="9797135"/>
            <a:ext cx="281152" cy="185064"/>
          </a:xfrm>
          <a:prstGeom prst="rect">
            <a:avLst/>
          </a:prstGeom>
        </p:spPr>
        <p:txBody>
          <a:bodyPr vert="horz" wrap="square" lIns="0" tIns="0" rIns="0" bIns="0" rtlCol="0">
            <a:spAutoFit/>
          </a:bodyPr>
          <a:lstStyle/>
          <a:p>
            <a:pPr marL="25400">
              <a:lnSpc>
                <a:spcPts val="1395"/>
              </a:lnSpc>
            </a:pPr>
            <a:fld id="{81D60167-4931-47E6-BA6A-407CBD079E47}" type="slidenum">
              <a:rPr sz="1200" dirty="0">
                <a:solidFill>
                  <a:srgbClr val="6D6E71"/>
                </a:solidFill>
                <a:latin typeface="Calibri" panose="020F0502020204030204" pitchFamily="34" charset="0"/>
                <a:cs typeface="Calibri" panose="020F0502020204030204" pitchFamily="34" charset="0"/>
              </a:rPr>
              <a:t>23</a:t>
            </a:fld>
            <a:endParaRPr sz="1200" dirty="0">
              <a:solidFill>
                <a:srgbClr val="6D6E71"/>
              </a:solidFill>
              <a:latin typeface="Calibri" panose="020F0502020204030204" pitchFamily="34" charset="0"/>
              <a:cs typeface="Calibri" panose="020F0502020204030204" pitchFamily="34" charset="0"/>
            </a:endParaRPr>
          </a:p>
        </p:txBody>
      </p:sp>
      <p:sp>
        <p:nvSpPr>
          <p:cNvPr id="8" name="object 2">
            <a:extLst>
              <a:ext uri="{FF2B5EF4-FFF2-40B4-BE49-F238E27FC236}">
                <a16:creationId xmlns:a16="http://schemas.microsoft.com/office/drawing/2014/main" xmlns="" id="{E587E311-57B4-B846-BF9D-2B25621C741B}"/>
              </a:ext>
            </a:extLst>
          </p:cNvPr>
          <p:cNvSpPr txBox="1"/>
          <p:nvPr/>
        </p:nvSpPr>
        <p:spPr>
          <a:xfrm>
            <a:off x="444500" y="301015"/>
            <a:ext cx="6765925" cy="5542543"/>
          </a:xfrm>
          <a:prstGeom prst="rect">
            <a:avLst/>
          </a:prstGeom>
        </p:spPr>
        <p:txBody>
          <a:bodyPr vert="horz" wrap="square" lIns="0" tIns="111760" rIns="0" bIns="0" rtlCol="0">
            <a:spAutoFit/>
          </a:bodyPr>
          <a:lstStyle/>
          <a:p>
            <a:pPr marL="193040" indent="-180340">
              <a:lnSpc>
                <a:spcPct val="100000"/>
              </a:lnSpc>
              <a:spcBef>
                <a:spcPts val="880"/>
              </a:spcBef>
              <a:buAutoNum type="arabicPeriod" startAt="3"/>
              <a:tabLst>
                <a:tab pos="193675" algn="l"/>
              </a:tabLst>
            </a:pPr>
            <a:r>
              <a:rPr sz="1400" b="1" dirty="0">
                <a:solidFill>
                  <a:srgbClr val="00AEEF"/>
                </a:solidFill>
                <a:latin typeface="Calibri" panose="020F0502020204030204" pitchFamily="34" charset="0"/>
                <a:cs typeface="Calibri" panose="020F0502020204030204" pitchFamily="34" charset="0"/>
              </a:rPr>
              <a:t>Negotiate the Offer</a:t>
            </a:r>
          </a:p>
          <a:p>
            <a:pPr marL="469265" marR="45085">
              <a:lnSpc>
                <a:spcPts val="1560"/>
              </a:lnSpc>
              <a:spcBef>
                <a:spcPts val="930"/>
              </a:spcBef>
            </a:pPr>
            <a:r>
              <a:rPr sz="1400" i="1" dirty="0">
                <a:latin typeface="Calibri" panose="020F0502020204030204" pitchFamily="34" charset="0"/>
                <a:cs typeface="Calibri" panose="020F0502020204030204" pitchFamily="34" charset="0"/>
              </a:rPr>
              <a:t>“Oftentimes, the seller will counter the offer, typically asking for a higher purchase price</a:t>
            </a:r>
            <a:r>
              <a:rPr lang="en-US" sz="1400" i="1" dirty="0">
                <a:latin typeface="Calibri" panose="020F0502020204030204" pitchFamily="34" charset="0"/>
                <a:cs typeface="Calibri" panose="020F0502020204030204" pitchFamily="34" charset="0"/>
              </a:rPr>
              <a:t> </a:t>
            </a:r>
            <a:r>
              <a:rPr sz="1400" i="1" dirty="0">
                <a:latin typeface="Calibri" panose="020F0502020204030204" pitchFamily="34" charset="0"/>
                <a:cs typeface="Calibri" panose="020F0502020204030204" pitchFamily="34" charset="0"/>
              </a:rPr>
              <a:t>or to adjust the closing date. In these cases, the seller’s agent will submit a counteroffer to</a:t>
            </a:r>
            <a:r>
              <a:rPr lang="en-US" sz="1400" i="1" dirty="0">
                <a:latin typeface="Calibri" panose="020F0502020204030204" pitchFamily="34" charset="0"/>
                <a:cs typeface="Calibri" panose="020F0502020204030204" pitchFamily="34" charset="0"/>
              </a:rPr>
              <a:t> </a:t>
            </a:r>
            <a:r>
              <a:rPr sz="1400" i="1" dirty="0">
                <a:latin typeface="Calibri" panose="020F0502020204030204" pitchFamily="34" charset="0"/>
                <a:cs typeface="Calibri" panose="020F0502020204030204" pitchFamily="34" charset="0"/>
              </a:rPr>
              <a:t>your agent, detailing their desired changes, at this time, you can either accept the offer or</a:t>
            </a:r>
            <a:r>
              <a:rPr lang="en-US" sz="1400" i="1" dirty="0">
                <a:latin typeface="Calibri" panose="020F0502020204030204" pitchFamily="34" charset="0"/>
                <a:cs typeface="Calibri" panose="020F0502020204030204" pitchFamily="34" charset="0"/>
              </a:rPr>
              <a:t> </a:t>
            </a:r>
            <a:r>
              <a:rPr sz="1400" i="1" dirty="0">
                <a:latin typeface="Calibri" panose="020F0502020204030204" pitchFamily="34" charset="0"/>
                <a:cs typeface="Calibri" panose="020F0502020204030204" pitchFamily="34" charset="0"/>
              </a:rPr>
              <a:t>decide if you want to counter.</a:t>
            </a:r>
          </a:p>
          <a:p>
            <a:pPr marL="469265" marR="113664">
              <a:lnSpc>
                <a:spcPts val="1560"/>
              </a:lnSpc>
              <a:spcBef>
                <a:spcPts val="900"/>
              </a:spcBef>
            </a:pPr>
            <a:r>
              <a:rPr sz="1400" i="1" dirty="0">
                <a:latin typeface="Calibri" panose="020F0502020204030204" pitchFamily="34" charset="0"/>
                <a:cs typeface="Calibri" panose="020F0502020204030204" pitchFamily="34" charset="0"/>
              </a:rPr>
              <a:t>Each time changes are made through a counteroffer, you or the seller have the option to</a:t>
            </a:r>
            <a:r>
              <a:rPr lang="en-US" sz="1400" i="1" dirty="0">
                <a:latin typeface="Calibri" panose="020F0502020204030204" pitchFamily="34" charset="0"/>
                <a:cs typeface="Calibri" panose="020F0502020204030204" pitchFamily="34" charset="0"/>
              </a:rPr>
              <a:t> </a:t>
            </a:r>
            <a:r>
              <a:rPr sz="1400" i="1" dirty="0">
                <a:latin typeface="Calibri" panose="020F0502020204030204" pitchFamily="34" charset="0"/>
                <a:cs typeface="Calibri" panose="020F0502020204030204" pitchFamily="34" charset="0"/>
              </a:rPr>
              <a:t>accept, reject</a:t>
            </a:r>
            <a:r>
              <a:rPr lang="en-US" sz="1400" i="1" dirty="0">
                <a:latin typeface="Calibri" panose="020F0502020204030204" pitchFamily="34" charset="0"/>
                <a:cs typeface="Calibri" panose="020F0502020204030204" pitchFamily="34" charset="0"/>
              </a:rPr>
              <a:t> </a:t>
            </a:r>
            <a:r>
              <a:rPr sz="1400" i="1" dirty="0">
                <a:latin typeface="Calibri" panose="020F0502020204030204" pitchFamily="34" charset="0"/>
                <a:cs typeface="Calibri" panose="020F0502020204030204" pitchFamily="34" charset="0"/>
              </a:rPr>
              <a:t>or counter it again. The contract is considered final when both parties sign</a:t>
            </a:r>
            <a:r>
              <a:rPr lang="en-US" sz="1400" i="1" dirty="0">
                <a:latin typeface="Calibri" panose="020F0502020204030204" pitchFamily="34" charset="0"/>
                <a:cs typeface="Calibri" panose="020F0502020204030204" pitchFamily="34" charset="0"/>
              </a:rPr>
              <a:t> </a:t>
            </a:r>
            <a:r>
              <a:rPr sz="1400" i="1" dirty="0">
                <a:latin typeface="Calibri" panose="020F0502020204030204" pitchFamily="34" charset="0"/>
                <a:cs typeface="Calibri" panose="020F0502020204030204" pitchFamily="34" charset="0"/>
              </a:rPr>
              <a:t>the written offer.”</a:t>
            </a:r>
          </a:p>
          <a:p>
            <a:pPr marL="12700" marR="19050">
              <a:lnSpc>
                <a:spcPts val="1560"/>
              </a:lnSpc>
              <a:spcBef>
                <a:spcPts val="900"/>
              </a:spcBef>
            </a:pPr>
            <a:r>
              <a:rPr sz="1400" dirty="0">
                <a:latin typeface="Calibri" panose="020F0502020204030204" pitchFamily="34" charset="0"/>
                <a:cs typeface="Calibri" panose="020F0502020204030204" pitchFamily="34" charset="0"/>
              </a:rPr>
              <a:t>If your offer is approved, </a:t>
            </a:r>
            <a:r>
              <a:rPr sz="1400" i="1" dirty="0">
                <a:latin typeface="Calibri" panose="020F0502020204030204" pitchFamily="34" charset="0"/>
                <a:cs typeface="Calibri" panose="020F0502020204030204" pitchFamily="34" charset="0"/>
              </a:rPr>
              <a:t>Freddie Mac </a:t>
            </a:r>
            <a:r>
              <a:rPr sz="1400" dirty="0">
                <a:latin typeface="Calibri" panose="020F0502020204030204" pitchFamily="34" charset="0"/>
                <a:cs typeface="Calibri" panose="020F0502020204030204" pitchFamily="34" charset="0"/>
              </a:rPr>
              <a:t>urges you to </a:t>
            </a:r>
            <a:r>
              <a:rPr sz="1400" i="1" dirty="0">
                <a:latin typeface="Calibri" panose="020F0502020204030204" pitchFamily="34" charset="0"/>
                <a:cs typeface="Calibri" panose="020F0502020204030204" pitchFamily="34" charset="0"/>
              </a:rPr>
              <a:t>“always get an independent home</a:t>
            </a:r>
            <a:r>
              <a:rPr lang="en-US" sz="1400" i="1" dirty="0">
                <a:latin typeface="Calibri" panose="020F0502020204030204" pitchFamily="34" charset="0"/>
                <a:cs typeface="Calibri" panose="020F0502020204030204" pitchFamily="34" charset="0"/>
              </a:rPr>
              <a:t> </a:t>
            </a:r>
            <a:r>
              <a:rPr sz="1400" i="1" dirty="0">
                <a:latin typeface="Calibri" panose="020F0502020204030204" pitchFamily="34" charset="0"/>
                <a:cs typeface="Calibri" panose="020F0502020204030204" pitchFamily="34" charset="0"/>
              </a:rPr>
              <a:t>inspection, so you know the true condition of the home.” </a:t>
            </a:r>
            <a:r>
              <a:rPr sz="1400" dirty="0">
                <a:latin typeface="Calibri" panose="020F0502020204030204" pitchFamily="34" charset="0"/>
                <a:cs typeface="Calibri" panose="020F0502020204030204" pitchFamily="34" charset="0"/>
              </a:rPr>
              <a:t>If the inspector uncovers undisclosed</a:t>
            </a:r>
            <a:r>
              <a:rPr lang="en-US" sz="1400" dirty="0">
                <a:latin typeface="Calibri" panose="020F0502020204030204" pitchFamily="34" charset="0"/>
                <a:cs typeface="Calibri" panose="020F0502020204030204" pitchFamily="34" charset="0"/>
              </a:rPr>
              <a:t> </a:t>
            </a:r>
            <a:r>
              <a:rPr sz="1400" dirty="0">
                <a:latin typeface="Calibri" panose="020F0502020204030204" pitchFamily="34" charset="0"/>
                <a:cs typeface="Calibri" panose="020F0502020204030204" pitchFamily="34" charset="0"/>
              </a:rPr>
              <a:t>problems or issues, you can discuss any repairs that may need to be made with the seller or</a:t>
            </a:r>
            <a:r>
              <a:rPr lang="en-US" sz="1400" dirty="0">
                <a:latin typeface="Calibri" panose="020F0502020204030204" pitchFamily="34" charset="0"/>
                <a:cs typeface="Calibri" panose="020F0502020204030204" pitchFamily="34" charset="0"/>
              </a:rPr>
              <a:t> </a:t>
            </a:r>
            <a:r>
              <a:rPr sz="1400" dirty="0">
                <a:latin typeface="Calibri" panose="020F0502020204030204" pitchFamily="34" charset="0"/>
                <a:cs typeface="Calibri" panose="020F0502020204030204" pitchFamily="34" charset="0"/>
              </a:rPr>
              <a:t>even cancel the contract altogether.</a:t>
            </a:r>
          </a:p>
          <a:p>
            <a:pPr marL="193040" indent="-180340">
              <a:lnSpc>
                <a:spcPct val="100000"/>
              </a:lnSpc>
              <a:spcBef>
                <a:spcPts val="745"/>
              </a:spcBef>
              <a:buAutoNum type="arabicPeriod" startAt="4"/>
              <a:tabLst>
                <a:tab pos="193675" algn="l"/>
              </a:tabLst>
            </a:pPr>
            <a:r>
              <a:rPr sz="1400" b="1" dirty="0">
                <a:solidFill>
                  <a:srgbClr val="00AEEF"/>
                </a:solidFill>
                <a:latin typeface="Calibri" panose="020F0502020204030204" pitchFamily="34" charset="0"/>
                <a:cs typeface="Calibri" panose="020F0502020204030204" pitchFamily="34" charset="0"/>
              </a:rPr>
              <a:t>Act Fast</a:t>
            </a:r>
          </a:p>
          <a:p>
            <a:pPr marL="12700" marR="5080">
              <a:lnSpc>
                <a:spcPts val="1560"/>
              </a:lnSpc>
              <a:spcBef>
                <a:spcPts val="930"/>
              </a:spcBef>
            </a:pPr>
            <a:r>
              <a:rPr sz="1400" dirty="0">
                <a:latin typeface="Calibri" panose="020F0502020204030204" pitchFamily="34" charset="0"/>
                <a:cs typeface="Calibri" panose="020F0502020204030204" pitchFamily="34" charset="0"/>
              </a:rPr>
              <a:t>The inventory of homes listed for sale has remained well below the 6-month supply that is</a:t>
            </a:r>
            <a:r>
              <a:rPr lang="en-US" sz="1400" dirty="0">
                <a:latin typeface="Calibri" panose="020F0502020204030204" pitchFamily="34" charset="0"/>
                <a:cs typeface="Calibri" panose="020F0502020204030204" pitchFamily="34" charset="0"/>
              </a:rPr>
              <a:t> </a:t>
            </a:r>
            <a:r>
              <a:rPr sz="1400" dirty="0">
                <a:latin typeface="Calibri" panose="020F0502020204030204" pitchFamily="34" charset="0"/>
                <a:cs typeface="Calibri" panose="020F0502020204030204" pitchFamily="34" charset="0"/>
              </a:rPr>
              <a:t>needed for a ‘normal’ market. Buyer demand has continued to outpace the supply of homes</a:t>
            </a:r>
            <a:r>
              <a:rPr lang="en-US" sz="1400" dirty="0">
                <a:latin typeface="Calibri" panose="020F0502020204030204" pitchFamily="34" charset="0"/>
                <a:cs typeface="Calibri" panose="020F0502020204030204" pitchFamily="34" charset="0"/>
              </a:rPr>
              <a:t> </a:t>
            </a:r>
            <a:r>
              <a:rPr sz="1400" dirty="0">
                <a:latin typeface="Calibri" panose="020F0502020204030204" pitchFamily="34" charset="0"/>
                <a:cs typeface="Calibri" panose="020F0502020204030204" pitchFamily="34" charset="0"/>
              </a:rPr>
              <a:t>for sale, causing buyers to compete with each other for their dream homes.</a:t>
            </a:r>
          </a:p>
          <a:p>
            <a:pPr marL="12700" marR="211454">
              <a:lnSpc>
                <a:spcPts val="1560"/>
              </a:lnSpc>
              <a:spcBef>
                <a:spcPts val="900"/>
              </a:spcBef>
            </a:pPr>
            <a:r>
              <a:rPr sz="1400" dirty="0">
                <a:latin typeface="Calibri" panose="020F0502020204030204" pitchFamily="34" charset="0"/>
                <a:cs typeface="Calibri" panose="020F0502020204030204" pitchFamily="34" charset="0"/>
              </a:rPr>
              <a:t>Make sure that as soon as you decide that you want to make an offer, you work with your</a:t>
            </a:r>
            <a:r>
              <a:rPr lang="en-US" sz="1400" dirty="0">
                <a:latin typeface="Calibri" panose="020F0502020204030204" pitchFamily="34" charset="0"/>
                <a:cs typeface="Calibri" panose="020F0502020204030204" pitchFamily="34" charset="0"/>
              </a:rPr>
              <a:t> </a:t>
            </a:r>
            <a:r>
              <a:rPr sz="1400" dirty="0">
                <a:latin typeface="Calibri" panose="020F0502020204030204" pitchFamily="34" charset="0"/>
                <a:cs typeface="Calibri" panose="020F0502020204030204" pitchFamily="34" charset="0"/>
              </a:rPr>
              <a:t>agent to present it as quickly as possible.</a:t>
            </a:r>
          </a:p>
          <a:p>
            <a:pPr marL="12700">
              <a:lnSpc>
                <a:spcPct val="100000"/>
              </a:lnSpc>
              <a:spcBef>
                <a:spcPts val="750"/>
              </a:spcBef>
            </a:pPr>
            <a:r>
              <a:rPr sz="1400" b="1" dirty="0">
                <a:solidFill>
                  <a:srgbClr val="00AEEF"/>
                </a:solidFill>
                <a:latin typeface="Calibri" panose="020F0502020204030204" pitchFamily="34" charset="0"/>
                <a:cs typeface="Calibri" panose="020F0502020204030204" pitchFamily="34" charset="0"/>
              </a:rPr>
              <a:t>Bottom Line</a:t>
            </a:r>
          </a:p>
          <a:p>
            <a:pPr marL="12700" marR="53975">
              <a:lnSpc>
                <a:spcPts val="1560"/>
              </a:lnSpc>
              <a:spcBef>
                <a:spcPts val="930"/>
              </a:spcBef>
            </a:pPr>
            <a:r>
              <a:rPr sz="1400" dirty="0">
                <a:latin typeface="Calibri" panose="020F0502020204030204" pitchFamily="34" charset="0"/>
                <a:cs typeface="Calibri" panose="020F0502020204030204" pitchFamily="34" charset="0"/>
              </a:rPr>
              <a:t>Whether buying your first home or your fifth, having a local real estate professional who is</a:t>
            </a:r>
            <a:r>
              <a:rPr lang="en-US" sz="1400" dirty="0">
                <a:latin typeface="Calibri" panose="020F0502020204030204" pitchFamily="34" charset="0"/>
                <a:cs typeface="Calibri" panose="020F0502020204030204" pitchFamily="34" charset="0"/>
              </a:rPr>
              <a:t> </a:t>
            </a:r>
            <a:r>
              <a:rPr sz="1400" dirty="0">
                <a:latin typeface="Calibri" panose="020F0502020204030204" pitchFamily="34" charset="0"/>
                <a:cs typeface="Calibri" panose="020F0502020204030204" pitchFamily="34" charset="0"/>
              </a:rPr>
              <a:t>an expert in his or her market on your side is your best bet in making sure the process goes</a:t>
            </a:r>
            <a:r>
              <a:rPr lang="en-US" sz="1400" dirty="0">
                <a:latin typeface="Calibri" panose="020F0502020204030204" pitchFamily="34" charset="0"/>
                <a:cs typeface="Calibri" panose="020F0502020204030204" pitchFamily="34" charset="0"/>
              </a:rPr>
              <a:t> </a:t>
            </a:r>
            <a:r>
              <a:rPr sz="1400" dirty="0">
                <a:latin typeface="Calibri" panose="020F0502020204030204" pitchFamily="34" charset="0"/>
                <a:cs typeface="Calibri" panose="020F0502020204030204" pitchFamily="34" charset="0"/>
              </a:rPr>
              <a:t>smoothly. Let’s talk about how we can make your dream of homeownership a reality!</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604807" y="6705601"/>
            <a:ext cx="1788950" cy="1737246"/>
          </a:xfrm>
          <a:prstGeom prst="rect">
            <a:avLst/>
          </a:prstGeom>
          <a:ln w="38100">
            <a:noFill/>
          </a:ln>
        </p:spPr>
      </p:pic>
      <p:sp>
        <p:nvSpPr>
          <p:cNvPr id="38913" name="Rectangle 1"/>
          <p:cNvSpPr>
            <a:spLocks noChangeArrowheads="1"/>
          </p:cNvSpPr>
          <p:nvPr/>
        </p:nvSpPr>
        <p:spPr bwMode="auto">
          <a:xfrm>
            <a:off x="258763" y="252418"/>
            <a:ext cx="6477000" cy="595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870" tIns="50935" rIns="101870" bIns="50935">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r>
              <a:rPr lang="en-US" altLang="en-US" b="1" dirty="0">
                <a:solidFill>
                  <a:srgbClr val="00AEEF"/>
                </a:solidFill>
              </a:rPr>
              <a:t>CONTACT ME </a:t>
            </a:r>
            <a:r>
              <a:rPr lang="en-US" altLang="en-US" b="1" dirty="0"/>
              <a:t>TO TALK MORE</a:t>
            </a:r>
          </a:p>
        </p:txBody>
      </p:sp>
      <p:sp>
        <p:nvSpPr>
          <p:cNvPr id="38915" name="TextBox 12"/>
          <p:cNvSpPr txBox="1">
            <a:spLocks noChangeArrowheads="1"/>
          </p:cNvSpPr>
          <p:nvPr/>
        </p:nvSpPr>
        <p:spPr bwMode="auto">
          <a:xfrm>
            <a:off x="1443060" y="6705600"/>
            <a:ext cx="3454400" cy="2041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870" tIns="50935" rIns="101870" bIns="50935">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r" eaLnBrk="1" hangingPunct="1">
              <a:spcBef>
                <a:spcPct val="0"/>
              </a:spcBef>
              <a:buFontTx/>
              <a:buNone/>
            </a:pPr>
            <a:r>
              <a:rPr lang="en-US" altLang="en-US" sz="1800" b="1" dirty="0" smtClean="0"/>
              <a:t>George Fountas</a:t>
            </a:r>
            <a:endParaRPr lang="en-US" altLang="en-US" sz="1800" b="1" dirty="0"/>
          </a:p>
          <a:p>
            <a:pPr algn="r" eaLnBrk="1" hangingPunct="1">
              <a:spcBef>
                <a:spcPct val="0"/>
              </a:spcBef>
              <a:buFontTx/>
              <a:buNone/>
            </a:pPr>
            <a:r>
              <a:rPr lang="en-US" altLang="en-US" sz="1800" dirty="0" smtClean="0"/>
              <a:t>Broker/ Listing Specialist</a:t>
            </a:r>
            <a:endParaRPr lang="en-US" altLang="en-US" sz="1800" dirty="0"/>
          </a:p>
          <a:p>
            <a:pPr algn="r" eaLnBrk="1" hangingPunct="1">
              <a:spcBef>
                <a:spcPct val="0"/>
              </a:spcBef>
              <a:buFontTx/>
              <a:buNone/>
            </a:pPr>
            <a:r>
              <a:rPr lang="en-US" altLang="en-US" sz="1800" dirty="0" smtClean="0"/>
              <a:t>The NC Pinnacle Real Estate Group</a:t>
            </a:r>
            <a:endParaRPr lang="en-US" altLang="en-US" sz="1800" dirty="0"/>
          </a:p>
          <a:p>
            <a:pPr algn="r" eaLnBrk="1" hangingPunct="1">
              <a:spcBef>
                <a:spcPct val="0"/>
              </a:spcBef>
              <a:buFontTx/>
              <a:buNone/>
            </a:pPr>
            <a:r>
              <a:rPr lang="en-US" altLang="en-US" sz="1800" dirty="0" smtClean="0"/>
              <a:t>Huntersville, NC</a:t>
            </a:r>
          </a:p>
          <a:p>
            <a:pPr algn="r" eaLnBrk="1" hangingPunct="1">
              <a:spcBef>
                <a:spcPct val="0"/>
              </a:spcBef>
              <a:buFontTx/>
              <a:buNone/>
            </a:pPr>
            <a:r>
              <a:rPr lang="en-US" altLang="en-US" sz="1800" dirty="0" smtClean="0"/>
              <a:t>gfountas@ncpinnaclegroup.com</a:t>
            </a:r>
            <a:r>
              <a:rPr lang="en-US" altLang="en-US" sz="1800" dirty="0" smtClean="0"/>
              <a:t> </a:t>
            </a:r>
          </a:p>
          <a:p>
            <a:pPr algn="r" eaLnBrk="1" hangingPunct="1">
              <a:spcBef>
                <a:spcPct val="0"/>
              </a:spcBef>
              <a:buFontTx/>
              <a:buNone/>
            </a:pPr>
            <a:r>
              <a:rPr lang="en-US" altLang="en-US" sz="1800" dirty="0" smtClean="0"/>
              <a:t>www.ncpinnaclegroup.com(000</a:t>
            </a:r>
            <a:r>
              <a:rPr lang="en-US" altLang="en-US" sz="1800" dirty="0"/>
              <a:t>) </a:t>
            </a:r>
            <a:r>
              <a:rPr lang="en-US" altLang="en-US" sz="1800" dirty="0" smtClean="0"/>
              <a:t>704 469-6365</a:t>
            </a:r>
            <a:endParaRPr lang="en-US" altLang="en-US" sz="1800" b="1" dirty="0"/>
          </a:p>
        </p:txBody>
      </p:sp>
      <p:sp>
        <p:nvSpPr>
          <p:cNvPr id="38917" name="Rectangle 14"/>
          <p:cNvSpPr>
            <a:spLocks noChangeArrowheads="1"/>
          </p:cNvSpPr>
          <p:nvPr/>
        </p:nvSpPr>
        <p:spPr bwMode="auto">
          <a:xfrm>
            <a:off x="258763" y="1042475"/>
            <a:ext cx="7340600" cy="964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870" tIns="50935" rIns="101870" bIns="50935">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r>
              <a:rPr lang="en-US" altLang="en-US" sz="1400" dirty="0"/>
              <a:t>I’</a:t>
            </a:r>
            <a:r>
              <a:rPr lang="en-US" altLang="ja-JP" sz="1400" dirty="0"/>
              <a:t>m sure you have questions and concerns about buying a home.</a:t>
            </a:r>
            <a:br>
              <a:rPr lang="en-US" altLang="ja-JP" sz="1400" dirty="0"/>
            </a:br>
            <a:r>
              <a:rPr lang="en-US" altLang="ja-JP" sz="1400" dirty="0"/>
              <a:t/>
            </a:r>
            <a:br>
              <a:rPr lang="en-US" altLang="ja-JP" sz="1400" dirty="0"/>
            </a:br>
            <a:r>
              <a:rPr lang="en-US" altLang="ja-JP" sz="1400" dirty="0"/>
              <a:t>I would love to talk with you about what you read here, as well as help you on the path to buying your new home. My contact information is below. I look forward to hearing from you</a:t>
            </a:r>
            <a:r>
              <a:rPr lang="is-IS" altLang="ja-JP" sz="1400" dirty="0"/>
              <a:t>!</a:t>
            </a:r>
            <a:endParaRPr lang="en-US" altLang="en-US" sz="1400" dirty="0"/>
          </a:p>
        </p:txBody>
      </p:sp>
      <p:pic>
        <p:nvPicPr>
          <p:cNvPr id="38918" name="Picture 17" descr="iStock_000001558465Small.jpg"/>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0" y="2201863"/>
            <a:ext cx="7772400" cy="427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8920" name="Straight Connector 18"/>
          <p:cNvCxnSpPr>
            <a:cxnSpLocks/>
          </p:cNvCxnSpPr>
          <p:nvPr/>
        </p:nvCxnSpPr>
        <p:spPr bwMode="auto">
          <a:xfrm>
            <a:off x="0" y="2201863"/>
            <a:ext cx="7772400" cy="0"/>
          </a:xfrm>
          <a:prstGeom prst="line">
            <a:avLst/>
          </a:prstGeom>
          <a:noFill/>
          <a:ln w="63500">
            <a:solidFill>
              <a:srgbClr val="00B0F0"/>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38921" name="Straight Connector 19"/>
          <p:cNvCxnSpPr>
            <a:cxnSpLocks/>
          </p:cNvCxnSpPr>
          <p:nvPr/>
        </p:nvCxnSpPr>
        <p:spPr bwMode="auto">
          <a:xfrm>
            <a:off x="0" y="6477000"/>
            <a:ext cx="7772400" cy="0"/>
          </a:xfrm>
          <a:prstGeom prst="line">
            <a:avLst/>
          </a:prstGeom>
          <a:noFill/>
          <a:ln w="63500">
            <a:solidFill>
              <a:srgbClr val="00B0F0"/>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6" name="TextBox 5"/>
          <p:cNvSpPr txBox="1"/>
          <p:nvPr/>
        </p:nvSpPr>
        <p:spPr>
          <a:xfrm>
            <a:off x="8727311" y="9259747"/>
            <a:ext cx="184731" cy="369332"/>
          </a:xfrm>
          <a:prstGeom prst="rect">
            <a:avLst/>
          </a:prstGeom>
          <a:noFill/>
        </p:spPr>
        <p:txBody>
          <a:bodyPr wrap="none" rtlCol="0">
            <a:spAutoFit/>
          </a:bodyPr>
          <a:lstStyle/>
          <a:p>
            <a:endParaRPr lang="en-US"/>
          </a:p>
        </p:txBody>
      </p:sp>
      <p:grpSp>
        <p:nvGrpSpPr>
          <p:cNvPr id="11" name="Group 10"/>
          <p:cNvGrpSpPr/>
          <p:nvPr/>
        </p:nvGrpSpPr>
        <p:grpSpPr>
          <a:xfrm>
            <a:off x="258763" y="9491490"/>
            <a:ext cx="2115269" cy="342918"/>
            <a:chOff x="258763" y="9445002"/>
            <a:chExt cx="2115269" cy="342918"/>
          </a:xfrm>
        </p:grpSpPr>
        <p:pic>
          <p:nvPicPr>
            <p:cNvPr id="12" name="Picture 11"/>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58763" y="9445002"/>
              <a:ext cx="325333" cy="342918"/>
            </a:xfrm>
            <a:prstGeom prst="rect">
              <a:avLst/>
            </a:prstGeom>
          </p:spPr>
        </p:pic>
        <p:sp>
          <p:nvSpPr>
            <p:cNvPr id="13" name="TextBox 12"/>
            <p:cNvSpPr txBox="1"/>
            <p:nvPr/>
          </p:nvSpPr>
          <p:spPr>
            <a:xfrm>
              <a:off x="512088" y="9535507"/>
              <a:ext cx="1861944" cy="246221"/>
            </a:xfrm>
            <a:prstGeom prst="rect">
              <a:avLst/>
            </a:prstGeom>
            <a:noFill/>
          </p:spPr>
          <p:txBody>
            <a:bodyPr wrap="square" rtlCol="0">
              <a:spAutoFit/>
            </a:bodyPr>
            <a:lstStyle/>
            <a:p>
              <a:r>
                <a:rPr lang="en-US" sz="1000" dirty="0">
                  <a:latin typeface="Calibri" panose="020F0502020204030204" pitchFamily="34" charset="0"/>
                  <a:cs typeface="Calibri" panose="020F0502020204030204" pitchFamily="34" charset="0"/>
                </a:rPr>
                <a:t>Equal Housing Opportunity</a:t>
              </a:r>
            </a:p>
          </p:txBody>
        </p:sp>
      </p:grpSp>
      <p:pic>
        <p:nvPicPr>
          <p:cNvPr id="8" name="Picture 7">
            <a:extLst>
              <a:ext uri="{FF2B5EF4-FFF2-40B4-BE49-F238E27FC236}">
                <a16:creationId xmlns:a16="http://schemas.microsoft.com/office/drawing/2014/main" xmlns="" id="{FF3461A2-AE47-8E48-9EB6-16AAAD7F228F}"/>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5604806" y="8839200"/>
            <a:ext cx="1787927" cy="995208"/>
          </a:xfrm>
          <a:prstGeom prst="rect">
            <a:avLst/>
          </a:prstGeom>
          <a:ln w="38100">
            <a:noFill/>
          </a:ln>
        </p:spPr>
      </p:pic>
      <p:pic>
        <p:nvPicPr>
          <p:cNvPr id="1026"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04807" y="8556935"/>
            <a:ext cx="1788950" cy="12774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1027" name="Picture 3" descr="C:\Users\GF Office\Dropbox\Pinnacle\Marketing\GF Picture#1.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04807" y="6704278"/>
            <a:ext cx="1789413" cy="1852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62246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57200" y="9740900"/>
            <a:ext cx="6858000" cy="25400"/>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3" name="object 3"/>
          <p:cNvSpPr txBox="1"/>
          <p:nvPr/>
        </p:nvSpPr>
        <p:spPr>
          <a:xfrm>
            <a:off x="444500" y="5623534"/>
            <a:ext cx="6884034" cy="4052391"/>
          </a:xfrm>
          <a:prstGeom prst="rect">
            <a:avLst/>
          </a:prstGeom>
        </p:spPr>
        <p:txBody>
          <a:bodyPr vert="horz" wrap="square" lIns="0" tIns="127000" rIns="0" bIns="0" rtlCol="0">
            <a:spAutoFit/>
          </a:bodyPr>
          <a:lstStyle/>
          <a:p>
            <a:pPr marL="12700">
              <a:lnSpc>
                <a:spcPct val="100000"/>
              </a:lnSpc>
              <a:spcBef>
                <a:spcPts val="1000"/>
              </a:spcBef>
            </a:pPr>
            <a:r>
              <a:rPr sz="1400" dirty="0">
                <a:latin typeface="Calibri" panose="020F0502020204030204" pitchFamily="34" charset="0"/>
                <a:cs typeface="Calibri" panose="020F0502020204030204" pitchFamily="34" charset="0"/>
              </a:rPr>
              <a:t>Below are four great reasons to consider buying a home today instead of waiting.</a:t>
            </a:r>
          </a:p>
          <a:p>
            <a:pPr marL="193040" indent="-180340">
              <a:lnSpc>
                <a:spcPct val="100000"/>
              </a:lnSpc>
              <a:spcBef>
                <a:spcPts val="900"/>
              </a:spcBef>
              <a:buAutoNum type="arabicPeriod"/>
              <a:tabLst>
                <a:tab pos="193675" algn="l"/>
              </a:tabLst>
            </a:pPr>
            <a:r>
              <a:rPr sz="1400" b="1" dirty="0">
                <a:solidFill>
                  <a:srgbClr val="00B0F0"/>
                </a:solidFill>
                <a:latin typeface="Calibri" panose="020F0502020204030204" pitchFamily="34" charset="0"/>
                <a:cs typeface="Calibri" panose="020F0502020204030204" pitchFamily="34" charset="0"/>
              </a:rPr>
              <a:t>Prices Will Continue to Rise</a:t>
            </a:r>
          </a:p>
          <a:p>
            <a:pPr marL="12700" marR="111760">
              <a:lnSpc>
                <a:spcPct val="100000"/>
              </a:lnSpc>
              <a:spcBef>
                <a:spcPts val="900"/>
              </a:spcBef>
            </a:pPr>
            <a:r>
              <a:rPr sz="1400" i="1" dirty="0">
                <a:latin typeface="Calibri" panose="020F0502020204030204" pitchFamily="34" charset="0"/>
                <a:cs typeface="Calibri" panose="020F0502020204030204" pitchFamily="34" charset="0"/>
              </a:rPr>
              <a:t>CoreLogic’s </a:t>
            </a:r>
            <a:r>
              <a:rPr sz="1400" dirty="0">
                <a:latin typeface="Calibri" panose="020F0502020204030204" pitchFamily="34" charset="0"/>
                <a:cs typeface="Calibri" panose="020F0502020204030204" pitchFamily="34" charset="0"/>
              </a:rPr>
              <a:t>latest</a:t>
            </a:r>
            <a:r>
              <a:rPr sz="1400" i="1" dirty="0">
                <a:latin typeface="Calibri" panose="020F0502020204030204" pitchFamily="34" charset="0"/>
                <a:cs typeface="Calibri" panose="020F0502020204030204" pitchFamily="34" charset="0"/>
              </a:rPr>
              <a:t> Home Price Index </a:t>
            </a:r>
            <a:r>
              <a:rPr sz="1400" dirty="0">
                <a:latin typeface="Calibri" panose="020F0502020204030204" pitchFamily="34" charset="0"/>
                <a:cs typeface="Calibri" panose="020F0502020204030204" pitchFamily="34" charset="0"/>
              </a:rPr>
              <a:t>reports that home prices have appreciated by 5.6% over</a:t>
            </a:r>
            <a:r>
              <a:rPr lang="en-US" sz="1400" dirty="0">
                <a:latin typeface="Calibri" panose="020F0502020204030204" pitchFamily="34" charset="0"/>
                <a:cs typeface="Calibri" panose="020F0502020204030204" pitchFamily="34" charset="0"/>
              </a:rPr>
              <a:t> </a:t>
            </a:r>
            <a:r>
              <a:rPr sz="1400" dirty="0">
                <a:latin typeface="Calibri" panose="020F0502020204030204" pitchFamily="34" charset="0"/>
                <a:cs typeface="Calibri" panose="020F0502020204030204" pitchFamily="34" charset="0"/>
              </a:rPr>
              <a:t>the last 12 months. The same report predicts that prices will continue to increase at a rate of</a:t>
            </a:r>
            <a:r>
              <a:rPr lang="en-US" sz="1400" dirty="0">
                <a:latin typeface="Calibri" panose="020F0502020204030204" pitchFamily="34" charset="0"/>
                <a:cs typeface="Calibri" panose="020F0502020204030204" pitchFamily="34" charset="0"/>
              </a:rPr>
              <a:t> </a:t>
            </a:r>
            <a:r>
              <a:rPr sz="1400" dirty="0">
                <a:latin typeface="Calibri" panose="020F0502020204030204" pitchFamily="34" charset="0"/>
                <a:cs typeface="Calibri" panose="020F0502020204030204" pitchFamily="34" charset="0"/>
              </a:rPr>
              <a:t>4.7% over the next year.</a:t>
            </a:r>
          </a:p>
          <a:p>
            <a:pPr marL="12700" marR="90805">
              <a:lnSpc>
                <a:spcPct val="100000"/>
              </a:lnSpc>
              <a:spcBef>
                <a:spcPts val="900"/>
              </a:spcBef>
            </a:pPr>
            <a:r>
              <a:rPr sz="1400" dirty="0">
                <a:latin typeface="Calibri" panose="020F0502020204030204" pitchFamily="34" charset="0"/>
                <a:cs typeface="Calibri" panose="020F0502020204030204" pitchFamily="34" charset="0"/>
              </a:rPr>
              <a:t>The bottom in home prices has come and gone. Home values will continue to appreciate for</a:t>
            </a:r>
            <a:r>
              <a:rPr lang="en-US" sz="1400" dirty="0">
                <a:latin typeface="Calibri" panose="020F0502020204030204" pitchFamily="34" charset="0"/>
                <a:cs typeface="Calibri" panose="020F0502020204030204" pitchFamily="34" charset="0"/>
              </a:rPr>
              <a:t> </a:t>
            </a:r>
            <a:r>
              <a:rPr sz="1400" dirty="0">
                <a:latin typeface="Calibri" panose="020F0502020204030204" pitchFamily="34" charset="0"/>
                <a:cs typeface="Calibri" panose="020F0502020204030204" pitchFamily="34" charset="0"/>
              </a:rPr>
              <a:t>years. Waiting no longer makes sense.</a:t>
            </a:r>
          </a:p>
          <a:p>
            <a:pPr marL="193040" indent="-180340">
              <a:lnSpc>
                <a:spcPct val="100000"/>
              </a:lnSpc>
              <a:spcBef>
                <a:spcPts val="900"/>
              </a:spcBef>
              <a:buAutoNum type="arabicPeriod" startAt="2"/>
              <a:tabLst>
                <a:tab pos="193675" algn="l"/>
              </a:tabLst>
            </a:pPr>
            <a:r>
              <a:rPr sz="1400" b="1" dirty="0">
                <a:solidFill>
                  <a:srgbClr val="00B0F0"/>
                </a:solidFill>
                <a:latin typeface="Calibri" panose="020F0502020204030204" pitchFamily="34" charset="0"/>
                <a:cs typeface="Calibri" panose="020F0502020204030204" pitchFamily="34" charset="0"/>
              </a:rPr>
              <a:t>Mortgage Interest Rates Are Projected to Increase</a:t>
            </a:r>
          </a:p>
          <a:p>
            <a:pPr marL="12700" marR="5080">
              <a:lnSpc>
                <a:spcPct val="100000"/>
              </a:lnSpc>
              <a:spcBef>
                <a:spcPts val="900"/>
              </a:spcBef>
            </a:pPr>
            <a:r>
              <a:rPr sz="1400" i="1" dirty="0">
                <a:latin typeface="Calibri" panose="020F0502020204030204" pitchFamily="34" charset="0"/>
                <a:cs typeface="Calibri" panose="020F0502020204030204" pitchFamily="34" charset="0"/>
              </a:rPr>
              <a:t>Freddie Mac’s Primary Mortgage Market Survey </a:t>
            </a:r>
            <a:r>
              <a:rPr sz="1400" dirty="0">
                <a:latin typeface="Calibri" panose="020F0502020204030204" pitchFamily="34" charset="0"/>
                <a:cs typeface="Calibri" panose="020F0502020204030204" pitchFamily="34" charset="0"/>
              </a:rPr>
              <a:t>shows that interest rates for a 30-year</a:t>
            </a:r>
            <a:r>
              <a:rPr lang="en-US" sz="1400" dirty="0">
                <a:latin typeface="Calibri" panose="020F0502020204030204" pitchFamily="34" charset="0"/>
                <a:cs typeface="Calibri" panose="020F0502020204030204" pitchFamily="34" charset="0"/>
              </a:rPr>
              <a:t> </a:t>
            </a:r>
            <a:r>
              <a:rPr sz="1400" dirty="0">
                <a:latin typeface="Calibri" panose="020F0502020204030204" pitchFamily="34" charset="0"/>
                <a:cs typeface="Calibri" panose="020F0502020204030204" pitchFamily="34" charset="0"/>
              </a:rPr>
              <a:t>mortgage have increased by nearly a full percentage point to around 4.8% in 2018. Most</a:t>
            </a:r>
            <a:r>
              <a:rPr lang="en-US" sz="1400" dirty="0">
                <a:latin typeface="Calibri" panose="020F0502020204030204" pitchFamily="34" charset="0"/>
                <a:cs typeface="Calibri" panose="020F0502020204030204" pitchFamily="34" charset="0"/>
              </a:rPr>
              <a:t> </a:t>
            </a:r>
            <a:r>
              <a:rPr sz="1400" dirty="0">
                <a:latin typeface="Calibri" panose="020F0502020204030204" pitchFamily="34" charset="0"/>
                <a:cs typeface="Calibri" panose="020F0502020204030204" pitchFamily="34" charset="0"/>
              </a:rPr>
              <a:t>experts predict that rates will rise over the next 12 months. The </a:t>
            </a:r>
            <a:r>
              <a:rPr sz="1400" i="1" dirty="0">
                <a:latin typeface="Calibri" panose="020F0502020204030204" pitchFamily="34" charset="0"/>
                <a:cs typeface="Calibri" panose="020F0502020204030204" pitchFamily="34" charset="0"/>
              </a:rPr>
              <a:t>Mortgage Bankers Association,</a:t>
            </a:r>
            <a:r>
              <a:rPr lang="en-US" sz="1400" i="1" dirty="0">
                <a:latin typeface="Calibri" panose="020F0502020204030204" pitchFamily="34" charset="0"/>
                <a:cs typeface="Calibri" panose="020F0502020204030204" pitchFamily="34" charset="0"/>
              </a:rPr>
              <a:t> </a:t>
            </a:r>
            <a:r>
              <a:rPr sz="1400" i="1" dirty="0">
                <a:latin typeface="Calibri" panose="020F0502020204030204" pitchFamily="34" charset="0"/>
                <a:cs typeface="Calibri" panose="020F0502020204030204" pitchFamily="34" charset="0"/>
              </a:rPr>
              <a:t>Fannie Mae, Freddie Mac, </a:t>
            </a:r>
            <a:r>
              <a:rPr sz="1400" dirty="0">
                <a:latin typeface="Calibri" panose="020F0502020204030204" pitchFamily="34" charset="0"/>
                <a:cs typeface="Calibri" panose="020F0502020204030204" pitchFamily="34" charset="0"/>
              </a:rPr>
              <a:t>and the</a:t>
            </a:r>
            <a:r>
              <a:rPr sz="1400" i="1" dirty="0">
                <a:latin typeface="Calibri" panose="020F0502020204030204" pitchFamily="34" charset="0"/>
                <a:cs typeface="Calibri" panose="020F0502020204030204" pitchFamily="34" charset="0"/>
              </a:rPr>
              <a:t> National Association of Realtors</a:t>
            </a:r>
            <a:r>
              <a:rPr sz="1400" dirty="0">
                <a:latin typeface="Calibri" panose="020F0502020204030204" pitchFamily="34" charset="0"/>
                <a:cs typeface="Calibri" panose="020F0502020204030204" pitchFamily="34" charset="0"/>
              </a:rPr>
              <a:t> are in unison, projecting that</a:t>
            </a:r>
            <a:r>
              <a:rPr lang="en-US" sz="1400" dirty="0">
                <a:latin typeface="Calibri" panose="020F0502020204030204" pitchFamily="34" charset="0"/>
                <a:cs typeface="Calibri" panose="020F0502020204030204" pitchFamily="34" charset="0"/>
              </a:rPr>
              <a:t> </a:t>
            </a:r>
            <a:r>
              <a:rPr sz="1400" dirty="0">
                <a:latin typeface="Calibri" panose="020F0502020204030204" pitchFamily="34" charset="0"/>
                <a:cs typeface="Calibri" panose="020F0502020204030204" pitchFamily="34" charset="0"/>
              </a:rPr>
              <a:t>rates will increase by this time next year.</a:t>
            </a:r>
          </a:p>
          <a:p>
            <a:pPr marL="12700" marR="292735">
              <a:lnSpc>
                <a:spcPct val="100000"/>
              </a:lnSpc>
              <a:spcBef>
                <a:spcPts val="900"/>
              </a:spcBef>
            </a:pPr>
            <a:r>
              <a:rPr sz="1400" dirty="0">
                <a:latin typeface="Calibri" panose="020F0502020204030204" pitchFamily="34" charset="0"/>
                <a:cs typeface="Calibri" panose="020F0502020204030204" pitchFamily="34" charset="0"/>
              </a:rPr>
              <a:t>An increase in rates will impact YOUR monthly mortgage payment. A year from now, your</a:t>
            </a:r>
            <a:r>
              <a:rPr lang="en-US" sz="1400" dirty="0">
                <a:latin typeface="Calibri" panose="020F0502020204030204" pitchFamily="34" charset="0"/>
                <a:cs typeface="Calibri" panose="020F0502020204030204" pitchFamily="34" charset="0"/>
              </a:rPr>
              <a:t> </a:t>
            </a:r>
            <a:r>
              <a:rPr sz="1400" dirty="0">
                <a:latin typeface="Calibri" panose="020F0502020204030204" pitchFamily="34" charset="0"/>
                <a:cs typeface="Calibri" panose="020F0502020204030204" pitchFamily="34" charset="0"/>
              </a:rPr>
              <a:t>housing expense will increase if a mortgage is necessary to buy your next home.</a:t>
            </a:r>
          </a:p>
        </p:txBody>
      </p:sp>
      <p:sp>
        <p:nvSpPr>
          <p:cNvPr id="4" name="object 4"/>
          <p:cNvSpPr/>
          <p:nvPr/>
        </p:nvSpPr>
        <p:spPr>
          <a:xfrm>
            <a:off x="0" y="0"/>
            <a:ext cx="7772400" cy="5519928"/>
          </a:xfrm>
          <a:prstGeom prst="rect">
            <a:avLst/>
          </a:prstGeom>
          <a:blipFill>
            <a:blip r:embed="rId3"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3" name="object 5">
            <a:extLst>
              <a:ext uri="{FF2B5EF4-FFF2-40B4-BE49-F238E27FC236}">
                <a16:creationId xmlns:a16="http://schemas.microsoft.com/office/drawing/2014/main" xmlns="" id="{78193C2D-A867-2C47-80F3-14007B8DA0BE}"/>
              </a:ext>
            </a:extLst>
          </p:cNvPr>
          <p:cNvSpPr/>
          <p:nvPr/>
        </p:nvSpPr>
        <p:spPr>
          <a:xfrm>
            <a:off x="210311" y="4527041"/>
            <a:ext cx="7352030" cy="718185"/>
          </a:xfrm>
          <a:custGeom>
            <a:avLst/>
            <a:gdLst/>
            <a:ahLst/>
            <a:cxnLst/>
            <a:rect l="l" t="t" r="r" b="b"/>
            <a:pathLst>
              <a:path w="7352030" h="718185">
                <a:moveTo>
                  <a:pt x="0" y="717803"/>
                </a:moveTo>
                <a:lnTo>
                  <a:pt x="7351776" y="717803"/>
                </a:lnTo>
                <a:lnTo>
                  <a:pt x="7351776" y="0"/>
                </a:lnTo>
                <a:lnTo>
                  <a:pt x="0" y="0"/>
                </a:lnTo>
                <a:lnTo>
                  <a:pt x="0" y="717803"/>
                </a:lnTo>
                <a:close/>
              </a:path>
            </a:pathLst>
          </a:custGeom>
          <a:solidFill>
            <a:srgbClr val="00AEEF">
              <a:alpha val="93998"/>
            </a:srgbClr>
          </a:solidFill>
        </p:spPr>
        <p:txBody>
          <a:bodyPr wrap="square" lIns="0" tIns="0" rIns="0" bIns="0" rtlCol="0"/>
          <a:lstStyle/>
          <a:p>
            <a:endParaRPr/>
          </a:p>
        </p:txBody>
      </p:sp>
      <p:sp>
        <p:nvSpPr>
          <p:cNvPr id="6" name="object 6"/>
          <p:cNvSpPr/>
          <p:nvPr/>
        </p:nvSpPr>
        <p:spPr>
          <a:xfrm>
            <a:off x="457200" y="5069141"/>
            <a:ext cx="6858000" cy="25400"/>
          </a:xfrm>
          <a:prstGeom prst="rect">
            <a:avLst/>
          </a:prstGeom>
          <a:blipFill>
            <a:blip r:embed="rId4"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8" name="object 8"/>
          <p:cNvSpPr txBox="1"/>
          <p:nvPr/>
        </p:nvSpPr>
        <p:spPr>
          <a:xfrm>
            <a:off x="7281189" y="9797135"/>
            <a:ext cx="129539" cy="179536"/>
          </a:xfrm>
          <a:prstGeom prst="rect">
            <a:avLst/>
          </a:prstGeom>
        </p:spPr>
        <p:txBody>
          <a:bodyPr vert="horz" wrap="square" lIns="0" tIns="0" rIns="0" bIns="0" rtlCol="0">
            <a:spAutoFit/>
          </a:bodyPr>
          <a:lstStyle/>
          <a:p>
            <a:pPr marL="25400">
              <a:lnSpc>
                <a:spcPts val="1395"/>
              </a:lnSpc>
            </a:pPr>
            <a:fld id="{81D60167-4931-47E6-BA6A-407CBD079E47}" type="slidenum">
              <a:rPr sz="1200" dirty="0">
                <a:solidFill>
                  <a:srgbClr val="6D6E71"/>
                </a:solidFill>
                <a:latin typeface="Calibri" panose="020F0502020204030204" pitchFamily="34" charset="0"/>
                <a:cs typeface="Calibri" panose="020F0502020204030204" pitchFamily="34" charset="0"/>
              </a:rPr>
              <a:t>3</a:t>
            </a:fld>
            <a:endParaRPr sz="1200" dirty="0">
              <a:solidFill>
                <a:srgbClr val="6D6E71"/>
              </a:solidFill>
              <a:latin typeface="Calibri" panose="020F0502020204030204" pitchFamily="34" charset="0"/>
              <a:cs typeface="Calibri" panose="020F0502020204030204" pitchFamily="34" charset="0"/>
            </a:endParaRPr>
          </a:p>
        </p:txBody>
      </p:sp>
      <p:sp>
        <p:nvSpPr>
          <p:cNvPr id="14" name="object 7">
            <a:extLst>
              <a:ext uri="{FF2B5EF4-FFF2-40B4-BE49-F238E27FC236}">
                <a16:creationId xmlns:a16="http://schemas.microsoft.com/office/drawing/2014/main" xmlns="" id="{E3AF20D3-0638-1A43-9EB7-A70C8847AABE}"/>
              </a:ext>
            </a:extLst>
          </p:cNvPr>
          <p:cNvSpPr txBox="1"/>
          <p:nvPr/>
        </p:nvSpPr>
        <p:spPr>
          <a:xfrm>
            <a:off x="210311" y="4624677"/>
            <a:ext cx="7352030" cy="505267"/>
          </a:xfrm>
          <a:prstGeom prst="rect">
            <a:avLst/>
          </a:prstGeom>
        </p:spPr>
        <p:txBody>
          <a:bodyPr vert="horz" wrap="square" lIns="0" tIns="12700" rIns="0" bIns="0" rtlCol="0">
            <a:spAutoFit/>
          </a:bodyPr>
          <a:lstStyle/>
          <a:p>
            <a:pPr marL="246379">
              <a:lnSpc>
                <a:spcPct val="100000"/>
              </a:lnSpc>
              <a:spcBef>
                <a:spcPts val="100"/>
              </a:spcBef>
              <a:tabLst>
                <a:tab pos="7104380" algn="l"/>
              </a:tabLst>
            </a:pPr>
            <a:r>
              <a:rPr sz="3200" b="1" dirty="0">
                <a:solidFill>
                  <a:schemeClr val="bg1"/>
                </a:solidFill>
                <a:latin typeface="Calibri" panose="020F0502020204030204" pitchFamily="34" charset="0"/>
                <a:cs typeface="Calibri" panose="020F0502020204030204" pitchFamily="34" charset="0"/>
              </a:rPr>
              <a:t>4 Reasons To Buy A Home This </a:t>
            </a:r>
            <a:r>
              <a:rPr lang="en-US" sz="3200" b="1" dirty="0">
                <a:solidFill>
                  <a:schemeClr val="bg1"/>
                </a:solidFill>
                <a:latin typeface="Calibri" panose="020F0502020204030204" pitchFamily="34" charset="0"/>
                <a:cs typeface="Calibri" panose="020F0502020204030204" pitchFamily="34" charset="0"/>
              </a:rPr>
              <a:t>Winter</a:t>
            </a:r>
            <a:r>
              <a:rPr sz="3200" b="1" dirty="0">
                <a:solidFill>
                  <a:schemeClr val="bg1"/>
                </a:solidFill>
                <a:latin typeface="Calibri" panose="020F0502020204030204" pitchFamily="34" charset="0"/>
                <a:cs typeface="Calibri" panose="020F0502020204030204" pitchFamily="34" charset="0"/>
              </a:rPr>
              <a: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57200" y="9740900"/>
            <a:ext cx="6858000" cy="25400"/>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3" name="object 3"/>
          <p:cNvSpPr txBox="1"/>
          <p:nvPr/>
        </p:nvSpPr>
        <p:spPr>
          <a:xfrm>
            <a:off x="447034" y="285724"/>
            <a:ext cx="6877684" cy="4714111"/>
          </a:xfrm>
          <a:prstGeom prst="rect">
            <a:avLst/>
          </a:prstGeom>
        </p:spPr>
        <p:txBody>
          <a:bodyPr vert="horz" wrap="square" lIns="0" tIns="127000" rIns="0" bIns="0" rtlCol="0">
            <a:spAutoFit/>
          </a:bodyPr>
          <a:lstStyle/>
          <a:p>
            <a:pPr marL="193040" indent="-180340">
              <a:lnSpc>
                <a:spcPct val="100000"/>
              </a:lnSpc>
              <a:spcBef>
                <a:spcPts val="1000"/>
              </a:spcBef>
              <a:buAutoNum type="arabicPeriod" startAt="3"/>
              <a:tabLst>
                <a:tab pos="193675" algn="l"/>
              </a:tabLst>
            </a:pPr>
            <a:r>
              <a:rPr sz="1400" b="1" dirty="0">
                <a:solidFill>
                  <a:srgbClr val="00B0F0"/>
                </a:solidFill>
                <a:latin typeface="Calibri" panose="020F0502020204030204" pitchFamily="34" charset="0"/>
                <a:cs typeface="Calibri" panose="020F0502020204030204" pitchFamily="34" charset="0"/>
              </a:rPr>
              <a:t>Either Way, You Are Paying a Mortgage</a:t>
            </a:r>
          </a:p>
          <a:p>
            <a:pPr marL="12700" marR="5080">
              <a:lnSpc>
                <a:spcPct val="100000"/>
              </a:lnSpc>
              <a:spcBef>
                <a:spcPts val="900"/>
              </a:spcBef>
            </a:pPr>
            <a:r>
              <a:rPr sz="1400" dirty="0">
                <a:latin typeface="Calibri" panose="020F0502020204030204" pitchFamily="34" charset="0"/>
                <a:cs typeface="Calibri" panose="020F0502020204030204" pitchFamily="34" charset="0"/>
              </a:rPr>
              <a:t>There are some renters who have not yet purchased a home because they are uncomfortable</a:t>
            </a:r>
            <a:r>
              <a:rPr lang="en-US" sz="1400" dirty="0">
                <a:latin typeface="Calibri" panose="020F0502020204030204" pitchFamily="34" charset="0"/>
                <a:cs typeface="Calibri" panose="020F0502020204030204" pitchFamily="34" charset="0"/>
              </a:rPr>
              <a:t> </a:t>
            </a:r>
            <a:r>
              <a:rPr sz="1400" dirty="0">
                <a:latin typeface="Calibri" panose="020F0502020204030204" pitchFamily="34" charset="0"/>
                <a:cs typeface="Calibri" panose="020F0502020204030204" pitchFamily="34" charset="0"/>
              </a:rPr>
              <a:t>taking on the obligation of a mortgage. Everyone should realize that unless you are living</a:t>
            </a:r>
            <a:r>
              <a:rPr lang="en-US" sz="1400" dirty="0">
                <a:latin typeface="Calibri" panose="020F0502020204030204" pitchFamily="34" charset="0"/>
                <a:cs typeface="Calibri" panose="020F0502020204030204" pitchFamily="34" charset="0"/>
              </a:rPr>
              <a:t> </a:t>
            </a:r>
            <a:r>
              <a:rPr sz="1400" dirty="0">
                <a:latin typeface="Calibri" panose="020F0502020204030204" pitchFamily="34" charset="0"/>
                <a:cs typeface="Calibri" panose="020F0502020204030204" pitchFamily="34" charset="0"/>
              </a:rPr>
              <a:t>with your parents rent-free, you are paying a mortgage - </a:t>
            </a:r>
            <a:r>
              <a:rPr sz="1400" i="1" dirty="0">
                <a:latin typeface="Calibri" panose="020F0502020204030204" pitchFamily="34" charset="0"/>
                <a:cs typeface="Calibri" panose="020F0502020204030204" pitchFamily="34" charset="0"/>
              </a:rPr>
              <a:t>either yours or your landlord’s.</a:t>
            </a:r>
          </a:p>
          <a:p>
            <a:pPr marL="12700" marR="351155">
              <a:lnSpc>
                <a:spcPct val="100000"/>
              </a:lnSpc>
              <a:spcBef>
                <a:spcPts val="900"/>
              </a:spcBef>
            </a:pPr>
            <a:r>
              <a:rPr sz="1400" dirty="0">
                <a:latin typeface="Calibri" panose="020F0502020204030204" pitchFamily="34" charset="0"/>
                <a:cs typeface="Calibri" panose="020F0502020204030204" pitchFamily="34" charset="0"/>
              </a:rPr>
              <a:t>As an owner, your mortgage payment is a form of </a:t>
            </a:r>
            <a:r>
              <a:rPr sz="1400" i="1" dirty="0">
                <a:latin typeface="Calibri" panose="020F0502020204030204" pitchFamily="34" charset="0"/>
                <a:cs typeface="Calibri" panose="020F0502020204030204" pitchFamily="34" charset="0"/>
              </a:rPr>
              <a:t>‘forced savings’ </a:t>
            </a:r>
            <a:r>
              <a:rPr sz="1400" dirty="0">
                <a:latin typeface="Calibri" panose="020F0502020204030204" pitchFamily="34" charset="0"/>
                <a:cs typeface="Calibri" panose="020F0502020204030204" pitchFamily="34" charset="0"/>
              </a:rPr>
              <a:t>that allows you to have</a:t>
            </a:r>
            <a:r>
              <a:rPr lang="en-US" sz="1400" dirty="0">
                <a:latin typeface="Calibri" panose="020F0502020204030204" pitchFamily="34" charset="0"/>
                <a:cs typeface="Calibri" panose="020F0502020204030204" pitchFamily="34" charset="0"/>
              </a:rPr>
              <a:t> </a:t>
            </a:r>
            <a:r>
              <a:rPr sz="1400" dirty="0">
                <a:latin typeface="Calibri" panose="020F0502020204030204" pitchFamily="34" charset="0"/>
                <a:cs typeface="Calibri" panose="020F0502020204030204" pitchFamily="34" charset="0"/>
              </a:rPr>
              <a:t>equity in your home that you can tap into later in life. As a renter, you guarantee your</a:t>
            </a:r>
            <a:r>
              <a:rPr lang="en-US" sz="1400" dirty="0">
                <a:latin typeface="Calibri" panose="020F0502020204030204" pitchFamily="34" charset="0"/>
                <a:cs typeface="Calibri" panose="020F0502020204030204" pitchFamily="34" charset="0"/>
              </a:rPr>
              <a:t> </a:t>
            </a:r>
            <a:r>
              <a:rPr sz="1400" dirty="0">
                <a:latin typeface="Calibri" panose="020F0502020204030204" pitchFamily="34" charset="0"/>
                <a:cs typeface="Calibri" panose="020F0502020204030204" pitchFamily="34" charset="0"/>
              </a:rPr>
              <a:t>landlord is the person with that equity.</a:t>
            </a:r>
          </a:p>
          <a:p>
            <a:pPr marL="12700">
              <a:lnSpc>
                <a:spcPct val="100000"/>
              </a:lnSpc>
              <a:spcBef>
                <a:spcPts val="900"/>
              </a:spcBef>
            </a:pPr>
            <a:r>
              <a:rPr sz="1400" i="1" dirty="0">
                <a:latin typeface="Calibri" panose="020F0502020204030204" pitchFamily="34" charset="0"/>
                <a:cs typeface="Calibri" panose="020F0502020204030204" pitchFamily="34" charset="0"/>
              </a:rPr>
              <a:t>Are you ready to put your housing cost to work for you?</a:t>
            </a:r>
          </a:p>
          <a:p>
            <a:pPr marL="193040" indent="-180340">
              <a:lnSpc>
                <a:spcPct val="100000"/>
              </a:lnSpc>
              <a:spcBef>
                <a:spcPts val="900"/>
              </a:spcBef>
              <a:buAutoNum type="arabicPeriod" startAt="4"/>
              <a:tabLst>
                <a:tab pos="193675" algn="l"/>
              </a:tabLst>
            </a:pPr>
            <a:r>
              <a:rPr sz="1400" b="1" dirty="0">
                <a:solidFill>
                  <a:srgbClr val="00B0F0"/>
                </a:solidFill>
                <a:latin typeface="Calibri" panose="020F0502020204030204" pitchFamily="34" charset="0"/>
                <a:cs typeface="Calibri" panose="020F0502020204030204" pitchFamily="34" charset="0"/>
              </a:rPr>
              <a:t>It’s Time to Move on with Your Life</a:t>
            </a:r>
          </a:p>
          <a:p>
            <a:pPr marL="12700" marR="90170">
              <a:lnSpc>
                <a:spcPct val="100000"/>
              </a:lnSpc>
              <a:spcBef>
                <a:spcPts val="900"/>
              </a:spcBef>
            </a:pPr>
            <a:r>
              <a:rPr sz="1400" dirty="0">
                <a:latin typeface="Calibri" panose="020F0502020204030204" pitchFamily="34" charset="0"/>
                <a:cs typeface="Calibri" panose="020F0502020204030204" pitchFamily="34" charset="0"/>
              </a:rPr>
              <a:t>The ‘cost’ of a home is determined by two major components: the price of the home and the</a:t>
            </a:r>
            <a:r>
              <a:rPr lang="en-US" sz="1400" dirty="0">
                <a:latin typeface="Calibri" panose="020F0502020204030204" pitchFamily="34" charset="0"/>
                <a:cs typeface="Calibri" panose="020F0502020204030204" pitchFamily="34" charset="0"/>
              </a:rPr>
              <a:t> </a:t>
            </a:r>
            <a:r>
              <a:rPr sz="1400" dirty="0">
                <a:latin typeface="Calibri" panose="020F0502020204030204" pitchFamily="34" charset="0"/>
                <a:cs typeface="Calibri" panose="020F0502020204030204" pitchFamily="34" charset="0"/>
              </a:rPr>
              <a:t>current mortgage rate. It appears that both are on the rise.</a:t>
            </a:r>
          </a:p>
          <a:p>
            <a:pPr marL="12700">
              <a:lnSpc>
                <a:spcPct val="100000"/>
              </a:lnSpc>
              <a:spcBef>
                <a:spcPts val="900"/>
              </a:spcBef>
            </a:pPr>
            <a:r>
              <a:rPr sz="1400" dirty="0">
                <a:latin typeface="Calibri" panose="020F0502020204030204" pitchFamily="34" charset="0"/>
                <a:cs typeface="Calibri" panose="020F0502020204030204" pitchFamily="34" charset="0"/>
              </a:rPr>
              <a:t>But what if they weren’t? Would you wait?</a:t>
            </a:r>
          </a:p>
          <a:p>
            <a:pPr marL="12700" marR="71120">
              <a:lnSpc>
                <a:spcPct val="100000"/>
              </a:lnSpc>
              <a:spcBef>
                <a:spcPts val="900"/>
              </a:spcBef>
            </a:pPr>
            <a:r>
              <a:rPr sz="1400" dirty="0">
                <a:latin typeface="Calibri" panose="020F0502020204030204" pitchFamily="34" charset="0"/>
                <a:cs typeface="Calibri" panose="020F0502020204030204" pitchFamily="34" charset="0"/>
              </a:rPr>
              <a:t>Look at the actual reason you are buying and decide if it is worth waiting. Whether you want</a:t>
            </a:r>
            <a:r>
              <a:rPr lang="en-US" sz="1400" dirty="0">
                <a:latin typeface="Calibri" panose="020F0502020204030204" pitchFamily="34" charset="0"/>
                <a:cs typeface="Calibri" panose="020F0502020204030204" pitchFamily="34" charset="0"/>
              </a:rPr>
              <a:t> </a:t>
            </a:r>
            <a:r>
              <a:rPr sz="1400" dirty="0">
                <a:latin typeface="Calibri" panose="020F0502020204030204" pitchFamily="34" charset="0"/>
                <a:cs typeface="Calibri" panose="020F0502020204030204" pitchFamily="34" charset="0"/>
              </a:rPr>
              <a:t>to have a great place for your children to grow up, you want your family to be safer, or you</a:t>
            </a:r>
            <a:r>
              <a:rPr lang="en-US" sz="1400" dirty="0">
                <a:latin typeface="Calibri" panose="020F0502020204030204" pitchFamily="34" charset="0"/>
                <a:cs typeface="Calibri" panose="020F0502020204030204" pitchFamily="34" charset="0"/>
              </a:rPr>
              <a:t> </a:t>
            </a:r>
            <a:r>
              <a:rPr sz="1400" dirty="0">
                <a:latin typeface="Calibri" panose="020F0502020204030204" pitchFamily="34" charset="0"/>
                <a:cs typeface="Calibri" panose="020F0502020204030204" pitchFamily="34" charset="0"/>
              </a:rPr>
              <a:t>just want to have control over renovations, maybe now is the time to buy.</a:t>
            </a:r>
          </a:p>
          <a:p>
            <a:pPr marL="12700" marR="13970">
              <a:lnSpc>
                <a:spcPct val="100000"/>
              </a:lnSpc>
              <a:spcBef>
                <a:spcPts val="900"/>
              </a:spcBef>
            </a:pPr>
            <a:r>
              <a:rPr sz="1400" b="1" dirty="0">
                <a:latin typeface="Calibri" panose="020F0502020204030204" pitchFamily="34" charset="0"/>
                <a:cs typeface="Calibri" panose="020F0502020204030204" pitchFamily="34" charset="0"/>
              </a:rPr>
              <a:t>If the right thing for you and your family is to purchase a home this year, buying sooner</a:t>
            </a:r>
            <a:r>
              <a:rPr lang="en-US" sz="1400" b="1" dirty="0">
                <a:latin typeface="Calibri" panose="020F0502020204030204" pitchFamily="34" charset="0"/>
                <a:cs typeface="Calibri" panose="020F0502020204030204" pitchFamily="34" charset="0"/>
              </a:rPr>
              <a:t> </a:t>
            </a:r>
            <a:r>
              <a:rPr sz="1400" b="1" dirty="0">
                <a:latin typeface="Calibri" panose="020F0502020204030204" pitchFamily="34" charset="0"/>
                <a:cs typeface="Calibri" panose="020F0502020204030204" pitchFamily="34" charset="0"/>
              </a:rPr>
              <a:t>rather than later could lead to substantial savings.</a:t>
            </a:r>
          </a:p>
        </p:txBody>
      </p:sp>
      <p:sp>
        <p:nvSpPr>
          <p:cNvPr id="4" name="object 4"/>
          <p:cNvSpPr/>
          <p:nvPr/>
        </p:nvSpPr>
        <p:spPr>
          <a:xfrm>
            <a:off x="0" y="5193791"/>
            <a:ext cx="7772400" cy="4407408"/>
          </a:xfrm>
          <a:prstGeom prst="rect">
            <a:avLst/>
          </a:prstGeom>
          <a:blipFill>
            <a:blip r:embed="rId3"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7" name="object 8">
            <a:extLst>
              <a:ext uri="{FF2B5EF4-FFF2-40B4-BE49-F238E27FC236}">
                <a16:creationId xmlns:a16="http://schemas.microsoft.com/office/drawing/2014/main" xmlns="" id="{64C24880-52CE-FC41-8195-DFE89DBEB4AA}"/>
              </a:ext>
            </a:extLst>
          </p:cNvPr>
          <p:cNvSpPr txBox="1"/>
          <p:nvPr/>
        </p:nvSpPr>
        <p:spPr>
          <a:xfrm>
            <a:off x="7281189" y="9797135"/>
            <a:ext cx="129539" cy="179536"/>
          </a:xfrm>
          <a:prstGeom prst="rect">
            <a:avLst/>
          </a:prstGeom>
        </p:spPr>
        <p:txBody>
          <a:bodyPr vert="horz" wrap="square" lIns="0" tIns="0" rIns="0" bIns="0" rtlCol="0">
            <a:spAutoFit/>
          </a:bodyPr>
          <a:lstStyle/>
          <a:p>
            <a:pPr marL="25400">
              <a:lnSpc>
                <a:spcPts val="1395"/>
              </a:lnSpc>
            </a:pPr>
            <a:fld id="{81D60167-4931-47E6-BA6A-407CBD079E47}" type="slidenum">
              <a:rPr sz="1200" dirty="0">
                <a:solidFill>
                  <a:srgbClr val="6D6E71"/>
                </a:solidFill>
                <a:latin typeface="Calibri" panose="020F0502020204030204" pitchFamily="34" charset="0"/>
                <a:cs typeface="Calibri" panose="020F0502020204030204" pitchFamily="34" charset="0"/>
              </a:rPr>
              <a:t>4</a:t>
            </a:fld>
            <a:endParaRPr sz="1200" dirty="0">
              <a:solidFill>
                <a:srgbClr val="6D6E71"/>
              </a:solidFill>
              <a:latin typeface="Calibri" panose="020F0502020204030204" pitchFamily="34" charset="0"/>
              <a:cs typeface="Calibri" panose="020F050202020403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object 8"/>
          <p:cNvSpPr txBox="1"/>
          <p:nvPr/>
        </p:nvSpPr>
        <p:spPr>
          <a:xfrm>
            <a:off x="444500" y="2493644"/>
            <a:ext cx="6783070" cy="7181453"/>
          </a:xfrm>
          <a:prstGeom prst="rect">
            <a:avLst/>
          </a:prstGeom>
        </p:spPr>
        <p:txBody>
          <a:bodyPr vert="horz" wrap="square" lIns="0" tIns="12700" rIns="0" bIns="0" rtlCol="0">
            <a:spAutoFit/>
          </a:bodyPr>
          <a:lstStyle/>
          <a:p>
            <a:pPr marL="17145" marR="48895">
              <a:lnSpc>
                <a:spcPct val="100000"/>
              </a:lnSpc>
              <a:spcBef>
                <a:spcPts val="100"/>
              </a:spcBef>
            </a:pPr>
            <a:r>
              <a:rPr sz="1400" dirty="0">
                <a:latin typeface="Calibri" panose="020F0502020204030204" pitchFamily="34" charset="0"/>
                <a:cs typeface="Calibri" panose="020F0502020204030204" pitchFamily="34" charset="0"/>
              </a:rPr>
              <a:t>When it comes to buying or selling a home there are many factors you should consider.</a:t>
            </a:r>
            <a:r>
              <a:rPr lang="en-US" sz="1400" dirty="0">
                <a:latin typeface="Calibri" panose="020F0502020204030204" pitchFamily="34" charset="0"/>
                <a:cs typeface="Calibri" panose="020F0502020204030204" pitchFamily="34" charset="0"/>
              </a:rPr>
              <a:t> </a:t>
            </a:r>
            <a:r>
              <a:rPr sz="1400" dirty="0">
                <a:latin typeface="Calibri" panose="020F0502020204030204" pitchFamily="34" charset="0"/>
                <a:cs typeface="Calibri" panose="020F0502020204030204" pitchFamily="34" charset="0"/>
              </a:rPr>
              <a:t>Where you want to live, why you want to buy or sell, and who will help you along your</a:t>
            </a:r>
            <a:r>
              <a:rPr lang="en-US" sz="1400" dirty="0">
                <a:latin typeface="Calibri" panose="020F0502020204030204" pitchFamily="34" charset="0"/>
                <a:cs typeface="Calibri" panose="020F0502020204030204" pitchFamily="34" charset="0"/>
              </a:rPr>
              <a:t> </a:t>
            </a:r>
            <a:r>
              <a:rPr sz="1400" dirty="0">
                <a:latin typeface="Calibri" panose="020F0502020204030204" pitchFamily="34" charset="0"/>
                <a:cs typeface="Calibri" panose="020F0502020204030204" pitchFamily="34" charset="0"/>
              </a:rPr>
              <a:t>journey are just some of those factors. When it comes to today’s real estate market, though,</a:t>
            </a:r>
            <a:r>
              <a:rPr lang="en-US" sz="1400" dirty="0">
                <a:latin typeface="Calibri" panose="020F0502020204030204" pitchFamily="34" charset="0"/>
                <a:cs typeface="Calibri" panose="020F0502020204030204" pitchFamily="34" charset="0"/>
              </a:rPr>
              <a:t> </a:t>
            </a:r>
            <a:r>
              <a:rPr sz="1400" dirty="0">
                <a:latin typeface="Calibri" panose="020F0502020204030204" pitchFamily="34" charset="0"/>
                <a:cs typeface="Calibri" panose="020F0502020204030204" pitchFamily="34" charset="0"/>
              </a:rPr>
              <a:t>the top two factors to consider are what’s happening with interest rates &amp; inventory.</a:t>
            </a:r>
          </a:p>
          <a:p>
            <a:pPr marL="17145">
              <a:lnSpc>
                <a:spcPct val="100000"/>
              </a:lnSpc>
              <a:spcBef>
                <a:spcPts val="900"/>
              </a:spcBef>
            </a:pPr>
            <a:r>
              <a:rPr sz="1400" b="1" dirty="0">
                <a:solidFill>
                  <a:srgbClr val="00B0F0"/>
                </a:solidFill>
                <a:latin typeface="Calibri" panose="020F0502020204030204" pitchFamily="34" charset="0"/>
                <a:cs typeface="Calibri" panose="020F0502020204030204" pitchFamily="34" charset="0"/>
              </a:rPr>
              <a:t>Interest Rates</a:t>
            </a:r>
          </a:p>
          <a:p>
            <a:pPr marL="17145" marR="5080">
              <a:lnSpc>
                <a:spcPct val="100000"/>
              </a:lnSpc>
              <a:spcBef>
                <a:spcPts val="900"/>
              </a:spcBef>
            </a:pPr>
            <a:r>
              <a:rPr sz="1400" dirty="0">
                <a:latin typeface="Calibri" panose="020F0502020204030204" pitchFamily="34" charset="0"/>
                <a:cs typeface="Calibri" panose="020F0502020204030204" pitchFamily="34" charset="0"/>
              </a:rPr>
              <a:t>Mortgage interest rates have been on the rise and are now over three-quarters of a</a:t>
            </a:r>
            <a:r>
              <a:rPr lang="en-US" sz="1400" dirty="0">
                <a:latin typeface="Calibri" panose="020F0502020204030204" pitchFamily="34" charset="0"/>
                <a:cs typeface="Calibri" panose="020F0502020204030204" pitchFamily="34" charset="0"/>
              </a:rPr>
              <a:t> </a:t>
            </a:r>
            <a:r>
              <a:rPr sz="1400" dirty="0">
                <a:latin typeface="Calibri" panose="020F0502020204030204" pitchFamily="34" charset="0"/>
                <a:cs typeface="Calibri" panose="020F0502020204030204" pitchFamily="34" charset="0"/>
              </a:rPr>
              <a:t>percentage point higher than they were at the beginning of the year. According to </a:t>
            </a:r>
            <a:r>
              <a:rPr sz="1400" i="1" dirty="0">
                <a:latin typeface="Calibri" panose="020F0502020204030204" pitchFamily="34" charset="0"/>
                <a:cs typeface="Calibri" panose="020F0502020204030204" pitchFamily="34" charset="0"/>
              </a:rPr>
              <a:t>Freddie</a:t>
            </a:r>
            <a:r>
              <a:rPr lang="en-US" sz="1400" i="1" dirty="0">
                <a:latin typeface="Calibri" panose="020F0502020204030204" pitchFamily="34" charset="0"/>
                <a:cs typeface="Calibri" panose="020F0502020204030204" pitchFamily="34" charset="0"/>
              </a:rPr>
              <a:t> </a:t>
            </a:r>
            <a:r>
              <a:rPr sz="1400" i="1" dirty="0">
                <a:latin typeface="Calibri" panose="020F0502020204030204" pitchFamily="34" charset="0"/>
                <a:cs typeface="Calibri" panose="020F0502020204030204" pitchFamily="34" charset="0"/>
              </a:rPr>
              <a:t>Mac’s Primary Mortgage Market Survey,</a:t>
            </a:r>
            <a:r>
              <a:rPr sz="1400" dirty="0">
                <a:latin typeface="Calibri" panose="020F0502020204030204" pitchFamily="34" charset="0"/>
                <a:cs typeface="Calibri" panose="020F0502020204030204" pitchFamily="34" charset="0"/>
              </a:rPr>
              <a:t> rates have climbed to around 4.8% for a 30-year fixed</a:t>
            </a:r>
            <a:r>
              <a:rPr lang="en-US" sz="1400" dirty="0">
                <a:latin typeface="Calibri" panose="020F0502020204030204" pitchFamily="34" charset="0"/>
                <a:cs typeface="Calibri" panose="020F0502020204030204" pitchFamily="34" charset="0"/>
              </a:rPr>
              <a:t> </a:t>
            </a:r>
            <a:r>
              <a:rPr sz="1400" dirty="0">
                <a:latin typeface="Calibri" panose="020F0502020204030204" pitchFamily="34" charset="0"/>
                <a:cs typeface="Calibri" panose="020F0502020204030204" pitchFamily="34" charset="0"/>
              </a:rPr>
              <a:t>rate mortgage.</a:t>
            </a:r>
          </a:p>
          <a:p>
            <a:pPr marL="17145" marR="244475">
              <a:lnSpc>
                <a:spcPct val="100000"/>
              </a:lnSpc>
              <a:spcBef>
                <a:spcPts val="900"/>
              </a:spcBef>
            </a:pPr>
            <a:r>
              <a:rPr sz="1400" dirty="0">
                <a:latin typeface="Calibri" panose="020F0502020204030204" pitchFamily="34" charset="0"/>
                <a:cs typeface="Calibri" panose="020F0502020204030204" pitchFamily="34" charset="0"/>
              </a:rPr>
              <a:t>The interest rate you secure when buying a home not only greatly impacts your monthly</a:t>
            </a:r>
            <a:r>
              <a:rPr lang="en-US" sz="1400" dirty="0">
                <a:latin typeface="Calibri" panose="020F0502020204030204" pitchFamily="34" charset="0"/>
                <a:cs typeface="Calibri" panose="020F0502020204030204" pitchFamily="34" charset="0"/>
              </a:rPr>
              <a:t> </a:t>
            </a:r>
            <a:r>
              <a:rPr sz="1400" dirty="0">
                <a:latin typeface="Calibri" panose="020F0502020204030204" pitchFamily="34" charset="0"/>
                <a:cs typeface="Calibri" panose="020F0502020204030204" pitchFamily="34" charset="0"/>
              </a:rPr>
              <a:t>housing costs, but also impacts your purchasing power.</a:t>
            </a:r>
          </a:p>
          <a:p>
            <a:pPr marL="17145" marR="102870">
              <a:lnSpc>
                <a:spcPct val="100000"/>
              </a:lnSpc>
              <a:spcBef>
                <a:spcPts val="900"/>
              </a:spcBef>
            </a:pPr>
            <a:r>
              <a:rPr sz="1400" dirty="0">
                <a:latin typeface="Calibri" panose="020F0502020204030204" pitchFamily="34" charset="0"/>
                <a:cs typeface="Calibri" panose="020F0502020204030204" pitchFamily="34" charset="0"/>
              </a:rPr>
              <a:t>Purchasing power, simply put, is the amount of home you can afford to buy for the budget</a:t>
            </a:r>
            <a:r>
              <a:rPr lang="en-US" sz="1400" dirty="0">
                <a:latin typeface="Calibri" panose="020F0502020204030204" pitchFamily="34" charset="0"/>
                <a:cs typeface="Calibri" panose="020F0502020204030204" pitchFamily="34" charset="0"/>
              </a:rPr>
              <a:t> </a:t>
            </a:r>
            <a:r>
              <a:rPr sz="1400" dirty="0">
                <a:latin typeface="Calibri" panose="020F0502020204030204" pitchFamily="34" charset="0"/>
                <a:cs typeface="Calibri" panose="020F0502020204030204" pitchFamily="34" charset="0"/>
              </a:rPr>
              <a:t>you have available to spend. As rates increase, the price of the house you can afford to buy</a:t>
            </a:r>
            <a:r>
              <a:rPr lang="en-US" sz="1400" dirty="0">
                <a:latin typeface="Calibri" panose="020F0502020204030204" pitchFamily="34" charset="0"/>
                <a:cs typeface="Calibri" panose="020F0502020204030204" pitchFamily="34" charset="0"/>
              </a:rPr>
              <a:t> </a:t>
            </a:r>
            <a:r>
              <a:rPr sz="1400" dirty="0">
                <a:latin typeface="Calibri" panose="020F0502020204030204" pitchFamily="34" charset="0"/>
                <a:cs typeface="Calibri" panose="020F0502020204030204" pitchFamily="34" charset="0"/>
              </a:rPr>
              <a:t>will decrease if you plan to stay within a certain monthly housing budget.</a:t>
            </a:r>
          </a:p>
          <a:p>
            <a:pPr marL="12700" marR="53975">
              <a:lnSpc>
                <a:spcPct val="100000"/>
              </a:lnSpc>
              <a:spcBef>
                <a:spcPts val="960"/>
              </a:spcBef>
            </a:pPr>
            <a:r>
              <a:rPr sz="1400" dirty="0">
                <a:latin typeface="Calibri" panose="020F0502020204030204" pitchFamily="34" charset="0"/>
                <a:cs typeface="Calibri" panose="020F0502020204030204" pitchFamily="34" charset="0"/>
              </a:rPr>
              <a:t>The chart below demonstrates the impact rising interest rates would have if you planned</a:t>
            </a:r>
            <a:r>
              <a:rPr lang="en-US" sz="1400" dirty="0">
                <a:latin typeface="Calibri" panose="020F0502020204030204" pitchFamily="34" charset="0"/>
                <a:cs typeface="Calibri" panose="020F0502020204030204" pitchFamily="34" charset="0"/>
              </a:rPr>
              <a:t> </a:t>
            </a:r>
            <a:r>
              <a:rPr sz="1400" dirty="0">
                <a:latin typeface="Calibri" panose="020F0502020204030204" pitchFamily="34" charset="0"/>
                <a:cs typeface="Calibri" panose="020F0502020204030204" pitchFamily="34" charset="0"/>
              </a:rPr>
              <a:t>to purchase a $400,000 home while keeping your principal and interest payments between</a:t>
            </a:r>
          </a:p>
          <a:p>
            <a:pPr marL="12700">
              <a:lnSpc>
                <a:spcPct val="100000"/>
              </a:lnSpc>
            </a:pPr>
            <a:r>
              <a:rPr sz="1400" dirty="0">
                <a:latin typeface="Calibri" panose="020F0502020204030204" pitchFamily="34" charset="0"/>
                <a:cs typeface="Calibri" panose="020F0502020204030204" pitchFamily="34" charset="0"/>
              </a:rPr>
              <a:t>$2,020-$2,050 a month.</a:t>
            </a:r>
          </a:p>
          <a:p>
            <a:pPr marL="12700" marR="5377180">
              <a:lnSpc>
                <a:spcPct val="100000"/>
              </a:lnSpc>
              <a:spcBef>
                <a:spcPts val="885"/>
              </a:spcBef>
            </a:pPr>
            <a:r>
              <a:rPr sz="1400" dirty="0">
                <a:latin typeface="Calibri" panose="020F0502020204030204" pitchFamily="34" charset="0"/>
                <a:cs typeface="Calibri" panose="020F0502020204030204" pitchFamily="34" charset="0"/>
              </a:rPr>
              <a:t>With each quarter</a:t>
            </a:r>
            <a:r>
              <a:rPr lang="en-US" sz="1400" dirty="0">
                <a:latin typeface="Calibri" panose="020F0502020204030204" pitchFamily="34" charset="0"/>
                <a:cs typeface="Calibri" panose="020F0502020204030204" pitchFamily="34" charset="0"/>
              </a:rPr>
              <a:t> </a:t>
            </a:r>
            <a:r>
              <a:rPr sz="1400" dirty="0">
                <a:latin typeface="Calibri" panose="020F0502020204030204" pitchFamily="34" charset="0"/>
                <a:cs typeface="Calibri" panose="020F0502020204030204" pitchFamily="34" charset="0"/>
              </a:rPr>
              <a:t>of a percent</a:t>
            </a:r>
            <a:r>
              <a:rPr lang="en-US" sz="1400" dirty="0">
                <a:latin typeface="Calibri" panose="020F0502020204030204" pitchFamily="34" charset="0"/>
                <a:cs typeface="Calibri" panose="020F0502020204030204" pitchFamily="34" charset="0"/>
              </a:rPr>
              <a:t> </a:t>
            </a:r>
            <a:r>
              <a:rPr sz="1400" dirty="0">
                <a:latin typeface="Calibri" panose="020F0502020204030204" pitchFamily="34" charset="0"/>
                <a:cs typeface="Calibri" panose="020F0502020204030204" pitchFamily="34" charset="0"/>
              </a:rPr>
              <a:t>increase in interest</a:t>
            </a:r>
            <a:r>
              <a:rPr lang="en-US" sz="1400" dirty="0">
                <a:latin typeface="Calibri" panose="020F0502020204030204" pitchFamily="34" charset="0"/>
                <a:cs typeface="Calibri" panose="020F0502020204030204" pitchFamily="34" charset="0"/>
              </a:rPr>
              <a:t> </a:t>
            </a:r>
            <a:r>
              <a:rPr sz="1400" dirty="0">
                <a:latin typeface="Calibri" panose="020F0502020204030204" pitchFamily="34" charset="0"/>
                <a:cs typeface="Calibri" panose="020F0502020204030204" pitchFamily="34" charset="0"/>
              </a:rPr>
              <a:t>rate, the value of</a:t>
            </a:r>
            <a:r>
              <a:rPr lang="en-US" sz="1400" dirty="0">
                <a:latin typeface="Calibri" panose="020F0502020204030204" pitchFamily="34" charset="0"/>
                <a:cs typeface="Calibri" panose="020F0502020204030204" pitchFamily="34" charset="0"/>
              </a:rPr>
              <a:t> </a:t>
            </a:r>
            <a:r>
              <a:rPr sz="1400" dirty="0">
                <a:latin typeface="Calibri" panose="020F0502020204030204" pitchFamily="34" charset="0"/>
                <a:cs typeface="Calibri" panose="020F0502020204030204" pitchFamily="34" charset="0"/>
              </a:rPr>
              <a:t>the home you can</a:t>
            </a:r>
            <a:r>
              <a:rPr lang="en-US" sz="1400" dirty="0">
                <a:latin typeface="Calibri" panose="020F0502020204030204" pitchFamily="34" charset="0"/>
                <a:cs typeface="Calibri" panose="020F0502020204030204" pitchFamily="34" charset="0"/>
              </a:rPr>
              <a:t> </a:t>
            </a:r>
            <a:r>
              <a:rPr sz="1400" dirty="0">
                <a:latin typeface="Calibri" panose="020F0502020204030204" pitchFamily="34" charset="0"/>
                <a:cs typeface="Calibri" panose="020F0502020204030204" pitchFamily="34" charset="0"/>
              </a:rPr>
              <a:t>afford decreases</a:t>
            </a:r>
            <a:r>
              <a:rPr lang="en-US" sz="1400" dirty="0">
                <a:latin typeface="Calibri" panose="020F0502020204030204" pitchFamily="34" charset="0"/>
                <a:cs typeface="Calibri" panose="020F0502020204030204" pitchFamily="34" charset="0"/>
              </a:rPr>
              <a:t> </a:t>
            </a:r>
            <a:r>
              <a:rPr sz="1400" dirty="0">
                <a:latin typeface="Calibri" panose="020F0502020204030204" pitchFamily="34" charset="0"/>
                <a:cs typeface="Calibri" panose="020F0502020204030204" pitchFamily="34" charset="0"/>
              </a:rPr>
              <a:t>by 2.5% (in this</a:t>
            </a:r>
            <a:r>
              <a:rPr lang="en-US" sz="1400" dirty="0">
                <a:latin typeface="Calibri" panose="020F0502020204030204" pitchFamily="34" charset="0"/>
                <a:cs typeface="Calibri" panose="020F0502020204030204" pitchFamily="34" charset="0"/>
              </a:rPr>
              <a:t> </a:t>
            </a:r>
            <a:r>
              <a:rPr sz="1400" dirty="0">
                <a:latin typeface="Calibri" panose="020F0502020204030204" pitchFamily="34" charset="0"/>
                <a:cs typeface="Calibri" panose="020F0502020204030204" pitchFamily="34" charset="0"/>
              </a:rPr>
              <a:t>example, $10,000).</a:t>
            </a:r>
            <a:r>
              <a:rPr lang="en-US" sz="1400" dirty="0">
                <a:latin typeface="Calibri" panose="020F0502020204030204" pitchFamily="34" charset="0"/>
                <a:cs typeface="Calibri" panose="020F0502020204030204" pitchFamily="34" charset="0"/>
              </a:rPr>
              <a:t> </a:t>
            </a:r>
            <a:r>
              <a:rPr sz="1400" dirty="0">
                <a:latin typeface="Calibri" panose="020F0502020204030204" pitchFamily="34" charset="0"/>
                <a:cs typeface="Calibri" panose="020F0502020204030204" pitchFamily="34" charset="0"/>
              </a:rPr>
              <a:t>Experts predict</a:t>
            </a:r>
            <a:r>
              <a:rPr lang="en-US" sz="1400" dirty="0">
                <a:latin typeface="Calibri" panose="020F0502020204030204" pitchFamily="34" charset="0"/>
                <a:cs typeface="Calibri" panose="020F0502020204030204" pitchFamily="34" charset="0"/>
              </a:rPr>
              <a:t> </a:t>
            </a:r>
            <a:r>
              <a:rPr sz="1400" dirty="0">
                <a:latin typeface="Calibri" panose="020F0502020204030204" pitchFamily="34" charset="0"/>
                <a:cs typeface="Calibri" panose="020F0502020204030204" pitchFamily="34" charset="0"/>
              </a:rPr>
              <a:t>that mortgage</a:t>
            </a:r>
            <a:r>
              <a:rPr lang="en-US" sz="1400" dirty="0">
                <a:latin typeface="Calibri" panose="020F0502020204030204" pitchFamily="34" charset="0"/>
                <a:cs typeface="Calibri" panose="020F0502020204030204" pitchFamily="34" charset="0"/>
              </a:rPr>
              <a:t> </a:t>
            </a:r>
            <a:r>
              <a:rPr sz="1400" dirty="0">
                <a:latin typeface="Calibri" panose="020F0502020204030204" pitchFamily="34" charset="0"/>
                <a:cs typeface="Calibri" panose="020F0502020204030204" pitchFamily="34" charset="0"/>
              </a:rPr>
              <a:t>rates will be</a:t>
            </a:r>
          </a:p>
          <a:p>
            <a:pPr marL="12700" marR="5636895">
              <a:lnSpc>
                <a:spcPct val="100000"/>
              </a:lnSpc>
            </a:pPr>
            <a:r>
              <a:rPr sz="1400" dirty="0">
                <a:latin typeface="Calibri" panose="020F0502020204030204" pitchFamily="34" charset="0"/>
                <a:cs typeface="Calibri" panose="020F0502020204030204" pitchFamily="34" charset="0"/>
              </a:rPr>
              <a:t>over 5% by this</a:t>
            </a:r>
            <a:r>
              <a:rPr lang="en-US" sz="1400" dirty="0">
                <a:latin typeface="Calibri" panose="020F0502020204030204" pitchFamily="34" charset="0"/>
                <a:cs typeface="Calibri" panose="020F0502020204030204" pitchFamily="34" charset="0"/>
              </a:rPr>
              <a:t> </a:t>
            </a:r>
            <a:r>
              <a:rPr sz="1400" dirty="0">
                <a:latin typeface="Calibri" panose="020F0502020204030204" pitchFamily="34" charset="0"/>
                <a:cs typeface="Calibri" panose="020F0502020204030204" pitchFamily="34" charset="0"/>
              </a:rPr>
              <a:t>time next year.</a:t>
            </a:r>
          </a:p>
        </p:txBody>
      </p:sp>
      <p:sp>
        <p:nvSpPr>
          <p:cNvPr id="14" name="TextBox 8">
            <a:extLst>
              <a:ext uri="{FF2B5EF4-FFF2-40B4-BE49-F238E27FC236}">
                <a16:creationId xmlns:a16="http://schemas.microsoft.com/office/drawing/2014/main" xmlns="" id="{F5E7F3AE-90CC-094D-9400-833C797FAA0E}"/>
              </a:ext>
            </a:extLst>
          </p:cNvPr>
          <p:cNvSpPr txBox="1">
            <a:spLocks noChangeArrowheads="1"/>
          </p:cNvSpPr>
          <p:nvPr/>
        </p:nvSpPr>
        <p:spPr bwMode="auto">
          <a:xfrm>
            <a:off x="2523148" y="6644481"/>
            <a:ext cx="479205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sz="3200" b="1" dirty="0">
                <a:latin typeface="Calibri" panose="020F0502020204030204" pitchFamily="34" charset="0"/>
                <a:cs typeface="Calibri" panose="020F0502020204030204" pitchFamily="34" charset="0"/>
              </a:rPr>
              <a:t>Buyer’s Purchasing Power</a:t>
            </a:r>
          </a:p>
        </p:txBody>
      </p:sp>
      <p:sp>
        <p:nvSpPr>
          <p:cNvPr id="2" name="object 2"/>
          <p:cNvSpPr/>
          <p:nvPr/>
        </p:nvSpPr>
        <p:spPr>
          <a:xfrm>
            <a:off x="457200" y="9740900"/>
            <a:ext cx="6858000" cy="25400"/>
          </a:xfrm>
          <a:prstGeom prst="rect">
            <a:avLst/>
          </a:prstGeom>
          <a:blipFill>
            <a:blip r:embed="rId3"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3" name="object 3"/>
          <p:cNvSpPr/>
          <p:nvPr/>
        </p:nvSpPr>
        <p:spPr>
          <a:xfrm>
            <a:off x="0" y="0"/>
            <a:ext cx="7772400" cy="2275700"/>
          </a:xfrm>
          <a:prstGeom prst="rect">
            <a:avLst/>
          </a:prstGeom>
          <a:blipFill>
            <a:blip r:embed="rId4"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4" name="object 4"/>
          <p:cNvSpPr/>
          <p:nvPr/>
        </p:nvSpPr>
        <p:spPr>
          <a:xfrm>
            <a:off x="214884" y="1406652"/>
            <a:ext cx="7352030" cy="594360"/>
          </a:xfrm>
          <a:custGeom>
            <a:avLst/>
            <a:gdLst/>
            <a:ahLst/>
            <a:cxnLst/>
            <a:rect l="l" t="t" r="r" b="b"/>
            <a:pathLst>
              <a:path w="7352030" h="594360">
                <a:moveTo>
                  <a:pt x="0" y="593978"/>
                </a:moveTo>
                <a:lnTo>
                  <a:pt x="7351776" y="593978"/>
                </a:lnTo>
                <a:lnTo>
                  <a:pt x="7351776" y="0"/>
                </a:lnTo>
                <a:lnTo>
                  <a:pt x="0" y="0"/>
                </a:lnTo>
                <a:lnTo>
                  <a:pt x="0" y="593978"/>
                </a:lnTo>
                <a:close/>
              </a:path>
            </a:pathLst>
          </a:custGeom>
          <a:solidFill>
            <a:srgbClr val="00AEEF">
              <a:alpha val="93998"/>
            </a:srgbClr>
          </a:solidFill>
        </p:spPr>
        <p:txBody>
          <a:bodyPr wrap="square" lIns="0" tIns="0" rIns="0" bIns="0" rtlCol="0"/>
          <a:lstStyle/>
          <a:p>
            <a:endParaRPr/>
          </a:p>
        </p:txBody>
      </p:sp>
      <p:sp>
        <p:nvSpPr>
          <p:cNvPr id="5" name="object 5"/>
          <p:cNvSpPr/>
          <p:nvPr/>
        </p:nvSpPr>
        <p:spPr>
          <a:xfrm>
            <a:off x="461772" y="1830641"/>
            <a:ext cx="6858000" cy="25400"/>
          </a:xfrm>
          <a:prstGeom prst="rect">
            <a:avLst/>
          </a:prstGeom>
          <a:blipFill>
            <a:blip r:embed="rId5"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6" name="object 6"/>
          <p:cNvSpPr txBox="1">
            <a:spLocks noGrp="1"/>
          </p:cNvSpPr>
          <p:nvPr>
            <p:ph type="title"/>
          </p:nvPr>
        </p:nvSpPr>
        <p:spPr>
          <a:xfrm>
            <a:off x="214884" y="1467104"/>
            <a:ext cx="7352030" cy="397545"/>
          </a:xfrm>
          <a:prstGeom prst="rect">
            <a:avLst/>
          </a:prstGeom>
        </p:spPr>
        <p:txBody>
          <a:bodyPr vert="horz" wrap="square" lIns="0" tIns="12700" rIns="0" bIns="0" rtlCol="0">
            <a:spAutoFit/>
          </a:bodyPr>
          <a:lstStyle/>
          <a:p>
            <a:pPr marL="246379">
              <a:lnSpc>
                <a:spcPct val="100000"/>
              </a:lnSpc>
              <a:spcBef>
                <a:spcPts val="100"/>
              </a:spcBef>
              <a:tabLst>
                <a:tab pos="7104380" algn="l"/>
              </a:tabLst>
            </a:pPr>
            <a:r>
              <a:rPr u="none" dirty="0">
                <a:latin typeface="Calibri" panose="020F0502020204030204" pitchFamily="34" charset="0"/>
                <a:cs typeface="Calibri" panose="020F0502020204030204" pitchFamily="34" charset="0"/>
              </a:rPr>
              <a:t>2 Factors To Watch In Today's Real Estate Market	</a:t>
            </a:r>
          </a:p>
        </p:txBody>
      </p:sp>
      <p:sp>
        <p:nvSpPr>
          <p:cNvPr id="10" name="object 8">
            <a:extLst>
              <a:ext uri="{FF2B5EF4-FFF2-40B4-BE49-F238E27FC236}">
                <a16:creationId xmlns:a16="http://schemas.microsoft.com/office/drawing/2014/main" xmlns="" id="{6823CED0-23C5-C24E-8D53-CE5B0A9BD411}"/>
              </a:ext>
            </a:extLst>
          </p:cNvPr>
          <p:cNvSpPr txBox="1"/>
          <p:nvPr/>
        </p:nvSpPr>
        <p:spPr>
          <a:xfrm>
            <a:off x="7281189" y="9797135"/>
            <a:ext cx="129539" cy="179536"/>
          </a:xfrm>
          <a:prstGeom prst="rect">
            <a:avLst/>
          </a:prstGeom>
        </p:spPr>
        <p:txBody>
          <a:bodyPr vert="horz" wrap="square" lIns="0" tIns="0" rIns="0" bIns="0" rtlCol="0">
            <a:spAutoFit/>
          </a:bodyPr>
          <a:lstStyle/>
          <a:p>
            <a:pPr marL="25400">
              <a:lnSpc>
                <a:spcPts val="1395"/>
              </a:lnSpc>
            </a:pPr>
            <a:fld id="{81D60167-4931-47E6-BA6A-407CBD079E47}" type="slidenum">
              <a:rPr sz="1200" dirty="0">
                <a:solidFill>
                  <a:srgbClr val="6D6E71"/>
                </a:solidFill>
                <a:latin typeface="Calibri" panose="020F0502020204030204" pitchFamily="34" charset="0"/>
                <a:cs typeface="Calibri" panose="020F0502020204030204" pitchFamily="34" charset="0"/>
              </a:rPr>
              <a:t>5</a:t>
            </a:fld>
            <a:endParaRPr sz="1200" dirty="0">
              <a:solidFill>
                <a:srgbClr val="6D6E71"/>
              </a:solidFill>
              <a:latin typeface="Calibri" panose="020F0502020204030204" pitchFamily="34" charset="0"/>
              <a:cs typeface="Calibri" panose="020F0502020204030204" pitchFamily="34" charset="0"/>
            </a:endParaRPr>
          </a:p>
        </p:txBody>
      </p:sp>
      <p:graphicFrame>
        <p:nvGraphicFramePr>
          <p:cNvPr id="11" name="Table 10">
            <a:extLst>
              <a:ext uri="{FF2B5EF4-FFF2-40B4-BE49-F238E27FC236}">
                <a16:creationId xmlns:a16="http://schemas.microsoft.com/office/drawing/2014/main" xmlns="" id="{85D04DC3-EE58-C446-BD33-FC52D3D3A856}"/>
              </a:ext>
            </a:extLst>
          </p:cNvPr>
          <p:cNvGraphicFramePr>
            <a:graphicFrameLocks noGrp="1"/>
          </p:cNvGraphicFramePr>
          <p:nvPr>
            <p:extLst>
              <p:ext uri="{D42A27DB-BD31-4B8C-83A1-F6EECF244321}">
                <p14:modId xmlns:p14="http://schemas.microsoft.com/office/powerpoint/2010/main" val="3935554484"/>
              </p:ext>
            </p:extLst>
          </p:nvPr>
        </p:nvGraphicFramePr>
        <p:xfrm>
          <a:off x="2552808" y="7208833"/>
          <a:ext cx="4732732" cy="2146416"/>
        </p:xfrm>
        <a:graphic>
          <a:graphicData uri="http://schemas.openxmlformats.org/drawingml/2006/table">
            <a:tbl>
              <a:tblPr/>
              <a:tblGrid>
                <a:gridCol w="444172">
                  <a:extLst>
                    <a:ext uri="{9D8B030D-6E8A-4147-A177-3AD203B41FA5}">
                      <a16:colId xmlns:a16="http://schemas.microsoft.com/office/drawing/2014/main" xmlns="" val="20000"/>
                    </a:ext>
                  </a:extLst>
                </a:gridCol>
                <a:gridCol w="857712">
                  <a:extLst>
                    <a:ext uri="{9D8B030D-6E8A-4147-A177-3AD203B41FA5}">
                      <a16:colId xmlns:a16="http://schemas.microsoft.com/office/drawing/2014/main" xmlns="" val="20001"/>
                    </a:ext>
                  </a:extLst>
                </a:gridCol>
                <a:gridCol w="857712">
                  <a:extLst>
                    <a:ext uri="{9D8B030D-6E8A-4147-A177-3AD203B41FA5}">
                      <a16:colId xmlns:a16="http://schemas.microsoft.com/office/drawing/2014/main" xmlns="" val="20002"/>
                    </a:ext>
                  </a:extLst>
                </a:gridCol>
                <a:gridCol w="857712">
                  <a:extLst>
                    <a:ext uri="{9D8B030D-6E8A-4147-A177-3AD203B41FA5}">
                      <a16:colId xmlns:a16="http://schemas.microsoft.com/office/drawing/2014/main" xmlns="" val="20003"/>
                    </a:ext>
                  </a:extLst>
                </a:gridCol>
                <a:gridCol w="857712">
                  <a:extLst>
                    <a:ext uri="{9D8B030D-6E8A-4147-A177-3AD203B41FA5}">
                      <a16:colId xmlns:a16="http://schemas.microsoft.com/office/drawing/2014/main" xmlns="" val="20004"/>
                    </a:ext>
                  </a:extLst>
                </a:gridCol>
                <a:gridCol w="857712">
                  <a:extLst>
                    <a:ext uri="{9D8B030D-6E8A-4147-A177-3AD203B41FA5}">
                      <a16:colId xmlns:a16="http://schemas.microsoft.com/office/drawing/2014/main" xmlns="" val="20005"/>
                    </a:ext>
                  </a:extLst>
                </a:gridCol>
              </a:tblGrid>
              <a:tr h="237173">
                <a:tc>
                  <a:txBody>
                    <a:bodyPr/>
                    <a:lstStyle/>
                    <a:p>
                      <a:pPr algn="ctr" fontAlgn="b"/>
                      <a:r>
                        <a:rPr lang="en-US" sz="1500" b="1" i="0" u="none" strike="noStrike" dirty="0">
                          <a:solidFill>
                            <a:schemeClr val="bg1"/>
                          </a:solidFill>
                          <a:latin typeface="Calibri" panose="020F0502020204030204" pitchFamily="34" charset="0"/>
                          <a:cs typeface="Calibri" panose="020F0502020204030204" pitchFamily="34" charset="0"/>
                        </a:rPr>
                        <a:t>6.00</a:t>
                      </a:r>
                    </a:p>
                  </a:txBody>
                  <a:tcPr marL="6489" marR="6489" marT="64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006600"/>
                    </a:solidFill>
                  </a:tcPr>
                </a:tc>
                <a:tc>
                  <a:txBody>
                    <a:bodyPr/>
                    <a:lstStyle/>
                    <a:p>
                      <a:pPr algn="l" fontAlgn="b"/>
                      <a:r>
                        <a:rPr lang="en-US" sz="1400" b="0" i="0" u="none" strike="noStrike" dirty="0">
                          <a:solidFill>
                            <a:srgbClr val="000000"/>
                          </a:solidFill>
                          <a:latin typeface="Calibri" panose="020F0502020204030204" pitchFamily="34" charset="0"/>
                          <a:cs typeface="Calibri" panose="020F0502020204030204" pitchFamily="34" charset="0"/>
                        </a:rPr>
                        <a:t> $      2,398 </a:t>
                      </a:r>
                    </a:p>
                  </a:txBody>
                  <a:tcPr marL="6489" marR="6489" marT="6491"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l" fontAlgn="b"/>
                      <a:r>
                        <a:rPr lang="en-US" sz="1400" b="0" i="0" u="none" strike="noStrike" dirty="0">
                          <a:solidFill>
                            <a:srgbClr val="000000"/>
                          </a:solidFill>
                          <a:latin typeface="Calibri" panose="020F0502020204030204" pitchFamily="34" charset="0"/>
                          <a:cs typeface="Calibri" panose="020F0502020204030204" pitchFamily="34" charset="0"/>
                        </a:rPr>
                        <a:t> $      2,338 </a:t>
                      </a:r>
                    </a:p>
                  </a:txBody>
                  <a:tcPr marL="6489" marR="6489" marT="6491"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algn="l" fontAlgn="b"/>
                      <a:r>
                        <a:rPr lang="en-US" sz="1400" b="0" i="0" u="none" strike="noStrike">
                          <a:solidFill>
                            <a:srgbClr val="000000"/>
                          </a:solidFill>
                          <a:latin typeface="Calibri" panose="020F0502020204030204" pitchFamily="34" charset="0"/>
                          <a:cs typeface="Calibri" panose="020F0502020204030204" pitchFamily="34" charset="0"/>
                        </a:rPr>
                        <a:t> $      </a:t>
                      </a:r>
                      <a:r>
                        <a:rPr lang="en-US" sz="1400" b="0" i="0" u="none" strike="noStrike" dirty="0">
                          <a:solidFill>
                            <a:srgbClr val="000000"/>
                          </a:solidFill>
                          <a:latin typeface="Calibri" panose="020F0502020204030204" pitchFamily="34" charset="0"/>
                          <a:cs typeface="Calibri" panose="020F0502020204030204" pitchFamily="34" charset="0"/>
                        </a:rPr>
                        <a:t>2,278 </a:t>
                      </a:r>
                    </a:p>
                  </a:txBody>
                  <a:tcPr marL="6489" marR="6489" marT="6491"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algn="l" fontAlgn="b"/>
                      <a:r>
                        <a:rPr lang="en-US" sz="1400" b="0" i="0" u="none" strike="noStrike" dirty="0">
                          <a:solidFill>
                            <a:srgbClr val="000000"/>
                          </a:solidFill>
                          <a:latin typeface="Calibri" panose="020F0502020204030204" pitchFamily="34" charset="0"/>
                          <a:cs typeface="Calibri" panose="020F0502020204030204" pitchFamily="34" charset="0"/>
                        </a:rPr>
                        <a:t> $      2,218 </a:t>
                      </a:r>
                    </a:p>
                  </a:txBody>
                  <a:tcPr marL="6489" marR="6489" marT="6491"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algn="l" fontAlgn="b"/>
                      <a:r>
                        <a:rPr lang="en-US" sz="1400" b="0" i="0" u="none" strike="noStrike" dirty="0">
                          <a:solidFill>
                            <a:srgbClr val="000000"/>
                          </a:solidFill>
                          <a:latin typeface="Calibri" panose="020F0502020204030204" pitchFamily="34" charset="0"/>
                          <a:cs typeface="Calibri" panose="020F0502020204030204" pitchFamily="34" charset="0"/>
                        </a:rPr>
                        <a:t> $      2,158 </a:t>
                      </a:r>
                    </a:p>
                  </a:txBody>
                  <a:tcPr marL="6489" marR="6489" marT="6491"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extLst>
                  <a:ext uri="{0D108BD9-81ED-4DB2-BD59-A6C34878D82A}">
                    <a16:rowId xmlns:a16="http://schemas.microsoft.com/office/drawing/2014/main" xmlns="" val="10000"/>
                  </a:ext>
                </a:extLst>
              </a:tr>
              <a:tr h="237173">
                <a:tc>
                  <a:txBody>
                    <a:bodyPr/>
                    <a:lstStyle/>
                    <a:p>
                      <a:pPr algn="ctr" fontAlgn="b"/>
                      <a:r>
                        <a:rPr lang="en-US" sz="1500" b="1" i="0" u="none" strike="noStrike" dirty="0">
                          <a:solidFill>
                            <a:schemeClr val="bg1"/>
                          </a:solidFill>
                          <a:latin typeface="Calibri" panose="020F0502020204030204" pitchFamily="34" charset="0"/>
                          <a:cs typeface="Calibri" panose="020F0502020204030204" pitchFamily="34" charset="0"/>
                        </a:rPr>
                        <a:t>5.75</a:t>
                      </a:r>
                    </a:p>
                  </a:txBody>
                  <a:tcPr marL="6489" marR="6489" marT="64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006600"/>
                    </a:solidFill>
                  </a:tcPr>
                </a:tc>
                <a:tc>
                  <a:txBody>
                    <a:bodyPr/>
                    <a:lstStyle/>
                    <a:p>
                      <a:pPr algn="l" fontAlgn="b"/>
                      <a:r>
                        <a:rPr lang="en-US" sz="1400" b="0" i="0" u="none" strike="noStrike" dirty="0">
                          <a:solidFill>
                            <a:srgbClr val="000000"/>
                          </a:solidFill>
                          <a:latin typeface="Calibri" panose="020F0502020204030204" pitchFamily="34" charset="0"/>
                          <a:cs typeface="Calibri" panose="020F0502020204030204" pitchFamily="34" charset="0"/>
                        </a:rPr>
                        <a:t> $      2,334 </a:t>
                      </a:r>
                    </a:p>
                  </a:txBody>
                  <a:tcPr marL="6489" marR="6489" marT="6491" marB="0" anchor="ctr">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p>
                      <a:pPr algn="l" fontAlgn="b"/>
                      <a:r>
                        <a:rPr lang="en-US" sz="1400" b="0" i="0" u="none" strike="noStrike" dirty="0">
                          <a:solidFill>
                            <a:srgbClr val="000000"/>
                          </a:solidFill>
                          <a:latin typeface="Calibri" panose="020F0502020204030204" pitchFamily="34" charset="0"/>
                          <a:cs typeface="Calibri" panose="020F0502020204030204" pitchFamily="34" charset="0"/>
                        </a:rPr>
                        <a:t> $      2,276 </a:t>
                      </a:r>
                    </a:p>
                  </a:txBody>
                  <a:tcPr marL="6489" marR="6489" marT="6491" marB="0" anchor="ctr">
                    <a:lnL>
                      <a:noFill/>
                    </a:lnL>
                    <a:lnR>
                      <a:noFill/>
                    </a:lnR>
                    <a:lnT>
                      <a:noFill/>
                    </a:lnT>
                    <a:lnB>
                      <a:noFill/>
                    </a:lnB>
                  </a:tcPr>
                </a:tc>
                <a:tc>
                  <a:txBody>
                    <a:bodyPr/>
                    <a:lstStyle/>
                    <a:p>
                      <a:pPr algn="l" fontAlgn="b"/>
                      <a:r>
                        <a:rPr lang="en-US" sz="1400" b="0" i="0" u="none" strike="noStrike" dirty="0">
                          <a:solidFill>
                            <a:srgbClr val="000000"/>
                          </a:solidFill>
                          <a:latin typeface="Calibri" panose="020F0502020204030204" pitchFamily="34" charset="0"/>
                          <a:cs typeface="Calibri" panose="020F0502020204030204" pitchFamily="34" charset="0"/>
                        </a:rPr>
                        <a:t> $      2,218 </a:t>
                      </a:r>
                    </a:p>
                  </a:txBody>
                  <a:tcPr marL="6489" marR="6489" marT="6491" marB="0" anchor="ctr">
                    <a:lnL>
                      <a:noFill/>
                    </a:lnL>
                    <a:lnR>
                      <a:noFill/>
                    </a:lnR>
                    <a:lnT>
                      <a:noFill/>
                    </a:lnT>
                    <a:lnB>
                      <a:noFill/>
                    </a:lnB>
                  </a:tcPr>
                </a:tc>
                <a:tc>
                  <a:txBody>
                    <a:bodyPr/>
                    <a:lstStyle/>
                    <a:p>
                      <a:pPr algn="l" fontAlgn="b"/>
                      <a:r>
                        <a:rPr lang="en-US" sz="1400" b="0" i="0" u="none" strike="noStrike" dirty="0">
                          <a:solidFill>
                            <a:srgbClr val="000000"/>
                          </a:solidFill>
                          <a:latin typeface="Calibri" panose="020F0502020204030204" pitchFamily="34" charset="0"/>
                          <a:cs typeface="Calibri" panose="020F0502020204030204" pitchFamily="34" charset="0"/>
                        </a:rPr>
                        <a:t> $      2,160 </a:t>
                      </a:r>
                    </a:p>
                  </a:txBody>
                  <a:tcPr marL="6489" marR="6489" marT="6491" marB="0" anchor="ctr">
                    <a:lnL>
                      <a:noFill/>
                    </a:lnL>
                    <a:lnR>
                      <a:noFill/>
                    </a:lnR>
                    <a:lnT>
                      <a:noFill/>
                    </a:lnT>
                    <a:lnB>
                      <a:noFill/>
                    </a:lnB>
                  </a:tcPr>
                </a:tc>
                <a:tc>
                  <a:txBody>
                    <a:bodyPr/>
                    <a:lstStyle/>
                    <a:p>
                      <a:pPr algn="l" fontAlgn="b"/>
                      <a:r>
                        <a:rPr lang="en-US" sz="1400" b="0" i="0" u="none" strike="noStrike" dirty="0">
                          <a:solidFill>
                            <a:srgbClr val="000000"/>
                          </a:solidFill>
                          <a:latin typeface="Calibri" panose="020F0502020204030204" pitchFamily="34" charset="0"/>
                          <a:cs typeface="Calibri" panose="020F0502020204030204" pitchFamily="34" charset="0"/>
                        </a:rPr>
                        <a:t> $      2,100 </a:t>
                      </a:r>
                    </a:p>
                  </a:txBody>
                  <a:tcPr marL="6489" marR="6489" marT="6491" marB="0" anchor="ctr">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xmlns="" val="10001"/>
                  </a:ext>
                </a:extLst>
              </a:tr>
              <a:tr h="237173">
                <a:tc>
                  <a:txBody>
                    <a:bodyPr/>
                    <a:lstStyle/>
                    <a:p>
                      <a:pPr algn="ctr" fontAlgn="b"/>
                      <a:r>
                        <a:rPr lang="en-US" sz="1500" b="1" i="0" u="none" strike="noStrike" dirty="0">
                          <a:solidFill>
                            <a:schemeClr val="bg1"/>
                          </a:solidFill>
                          <a:latin typeface="Calibri" panose="020F0502020204030204" pitchFamily="34" charset="0"/>
                          <a:cs typeface="Calibri" panose="020F0502020204030204" pitchFamily="34" charset="0"/>
                        </a:rPr>
                        <a:t>5.50</a:t>
                      </a:r>
                    </a:p>
                  </a:txBody>
                  <a:tcPr marL="6489" marR="6489" marT="64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006600"/>
                    </a:solidFill>
                  </a:tcPr>
                </a:tc>
                <a:tc>
                  <a:txBody>
                    <a:bodyPr/>
                    <a:lstStyle/>
                    <a:p>
                      <a:pPr algn="l" fontAlgn="b"/>
                      <a:r>
                        <a:rPr lang="en-US" sz="1400" b="0" i="0" u="none" strike="noStrike" dirty="0">
                          <a:solidFill>
                            <a:srgbClr val="000000"/>
                          </a:solidFill>
                          <a:latin typeface="Calibri" panose="020F0502020204030204" pitchFamily="34" charset="0"/>
                          <a:cs typeface="Calibri" panose="020F0502020204030204" pitchFamily="34" charset="0"/>
                        </a:rPr>
                        <a:t> $</a:t>
                      </a:r>
                      <a:r>
                        <a:rPr lang="en-US" sz="1400" b="0" i="0" u="none" strike="noStrike" baseline="0" dirty="0">
                          <a:solidFill>
                            <a:srgbClr val="000000"/>
                          </a:solidFill>
                          <a:latin typeface="Calibri" panose="020F0502020204030204" pitchFamily="34" charset="0"/>
                          <a:cs typeface="Calibri" panose="020F0502020204030204" pitchFamily="34" charset="0"/>
                        </a:rPr>
                        <a:t> </a:t>
                      </a:r>
                      <a:r>
                        <a:rPr lang="en-US" sz="1400" b="0" i="0" u="none" strike="noStrike" dirty="0">
                          <a:solidFill>
                            <a:srgbClr val="000000"/>
                          </a:solidFill>
                          <a:latin typeface="Calibri" panose="020F0502020204030204" pitchFamily="34" charset="0"/>
                          <a:cs typeface="Calibri" panose="020F0502020204030204" pitchFamily="34" charset="0"/>
                        </a:rPr>
                        <a:t>     2,272 </a:t>
                      </a:r>
                    </a:p>
                  </a:txBody>
                  <a:tcPr marL="6489" marR="6489" marT="6491" marB="0" anchor="ctr">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p>
                      <a:pPr algn="l" fontAlgn="b"/>
                      <a:r>
                        <a:rPr lang="en-US" sz="1400" b="0" i="0" u="none" strike="noStrike" dirty="0">
                          <a:solidFill>
                            <a:srgbClr val="000000"/>
                          </a:solidFill>
                          <a:latin typeface="Calibri" panose="020F0502020204030204" pitchFamily="34" charset="0"/>
                          <a:cs typeface="Calibri" panose="020F0502020204030204" pitchFamily="34" charset="0"/>
                        </a:rPr>
                        <a:t> $      2,214 </a:t>
                      </a:r>
                    </a:p>
                  </a:txBody>
                  <a:tcPr marL="6489" marR="6489" marT="6491" marB="0" anchor="ctr">
                    <a:lnL>
                      <a:noFill/>
                    </a:lnL>
                    <a:lnR>
                      <a:noFill/>
                    </a:lnR>
                    <a:lnT>
                      <a:noFill/>
                    </a:lnT>
                    <a:lnB>
                      <a:noFill/>
                    </a:lnB>
                    <a:noFill/>
                  </a:tcPr>
                </a:tc>
                <a:tc>
                  <a:txBody>
                    <a:bodyPr/>
                    <a:lstStyle/>
                    <a:p>
                      <a:pPr algn="l" fontAlgn="b"/>
                      <a:r>
                        <a:rPr lang="en-US" sz="1400" b="0" i="0" u="none" strike="noStrike" dirty="0">
                          <a:solidFill>
                            <a:srgbClr val="000000"/>
                          </a:solidFill>
                          <a:latin typeface="Calibri" panose="020F0502020204030204" pitchFamily="34" charset="0"/>
                          <a:cs typeface="Calibri" panose="020F0502020204030204" pitchFamily="34" charset="0"/>
                        </a:rPr>
                        <a:t> $      2,158 </a:t>
                      </a:r>
                    </a:p>
                  </a:txBody>
                  <a:tcPr marL="6489" marR="6489" marT="6491" marB="0" anchor="ctr">
                    <a:lnL>
                      <a:noFill/>
                    </a:lnL>
                    <a:lnR>
                      <a:noFill/>
                    </a:lnR>
                    <a:lnT>
                      <a:noFill/>
                    </a:lnT>
                    <a:lnB>
                      <a:noFill/>
                    </a:lnB>
                    <a:solidFill>
                      <a:schemeClr val="bg1"/>
                    </a:solidFill>
                  </a:tcPr>
                </a:tc>
                <a:tc>
                  <a:txBody>
                    <a:bodyPr/>
                    <a:lstStyle/>
                    <a:p>
                      <a:pPr algn="l" fontAlgn="b"/>
                      <a:r>
                        <a:rPr lang="en-US" sz="1400" b="0" i="0" u="none" strike="noStrike" dirty="0">
                          <a:solidFill>
                            <a:srgbClr val="000000"/>
                          </a:solidFill>
                          <a:latin typeface="Calibri" panose="020F0502020204030204" pitchFamily="34" charset="0"/>
                          <a:cs typeface="Calibri" panose="020F0502020204030204" pitchFamily="34" charset="0"/>
                        </a:rPr>
                        <a:t> $      2,100 </a:t>
                      </a:r>
                    </a:p>
                  </a:txBody>
                  <a:tcPr marL="6489" marR="6489" marT="6491" marB="0" anchor="ctr">
                    <a:lnL>
                      <a:noFill/>
                    </a:lnL>
                    <a:lnR>
                      <a:noFill/>
                    </a:lnR>
                    <a:lnT>
                      <a:noFill/>
                    </a:lnT>
                    <a:lnB>
                      <a:noFill/>
                    </a:lnB>
                    <a:solidFill>
                      <a:schemeClr val="bg1"/>
                    </a:solidFill>
                  </a:tcPr>
                </a:tc>
                <a:tc>
                  <a:txBody>
                    <a:bodyPr/>
                    <a:lstStyle/>
                    <a:p>
                      <a:pPr algn="l" fontAlgn="b"/>
                      <a:r>
                        <a:rPr lang="en-US" sz="1400" b="0" i="0" u="none" strike="noStrike" dirty="0">
                          <a:solidFill>
                            <a:srgbClr val="000000"/>
                          </a:solidFill>
                          <a:latin typeface="Calibri" panose="020F0502020204030204" pitchFamily="34" charset="0"/>
                          <a:cs typeface="Calibri" panose="020F0502020204030204" pitchFamily="34" charset="0"/>
                        </a:rPr>
                        <a:t> </a:t>
                      </a:r>
                      <a:r>
                        <a:rPr lang="en-US" sz="1400" b="1" i="0" u="none" strike="noStrike" dirty="0">
                          <a:solidFill>
                            <a:srgbClr val="000000"/>
                          </a:solidFill>
                          <a:latin typeface="Calibri" panose="020F0502020204030204" pitchFamily="34" charset="0"/>
                          <a:cs typeface="Calibri" panose="020F0502020204030204" pitchFamily="34" charset="0"/>
                        </a:rPr>
                        <a:t>$</a:t>
                      </a:r>
                      <a:r>
                        <a:rPr lang="en-US" sz="1400" b="1" i="0" u="none" strike="noStrike" baseline="0" dirty="0">
                          <a:solidFill>
                            <a:srgbClr val="000000"/>
                          </a:solidFill>
                          <a:latin typeface="Calibri" panose="020F0502020204030204" pitchFamily="34" charset="0"/>
                          <a:cs typeface="Calibri" panose="020F0502020204030204" pitchFamily="34" charset="0"/>
                        </a:rPr>
                        <a:t> </a:t>
                      </a:r>
                      <a:r>
                        <a:rPr lang="en-US" sz="1400" b="1" i="0" u="none" strike="noStrike" dirty="0">
                          <a:solidFill>
                            <a:srgbClr val="000000"/>
                          </a:solidFill>
                          <a:latin typeface="Calibri" panose="020F0502020204030204" pitchFamily="34" charset="0"/>
                          <a:cs typeface="Calibri" panose="020F0502020204030204" pitchFamily="34" charset="0"/>
                        </a:rPr>
                        <a:t>     2,044 </a:t>
                      </a:r>
                    </a:p>
                  </a:txBody>
                  <a:tcPr marL="6489" marR="6489" marT="6491" marB="0" anchor="ctr">
                    <a:lnL>
                      <a:noFill/>
                    </a:lnL>
                    <a:lnR w="12700" cap="flat" cmpd="sng" algn="ctr">
                      <a:solidFill>
                        <a:schemeClr val="tx1"/>
                      </a:solidFill>
                      <a:prstDash val="solid"/>
                      <a:round/>
                      <a:headEnd type="none" w="med" len="med"/>
                      <a:tailEnd type="none" w="med" len="med"/>
                    </a:lnR>
                    <a:lnT>
                      <a:noFill/>
                    </a:lnT>
                    <a:lnB>
                      <a:noFill/>
                    </a:lnB>
                    <a:solidFill>
                      <a:schemeClr val="accent3">
                        <a:lumMod val="40000"/>
                        <a:lumOff val="60000"/>
                      </a:schemeClr>
                    </a:solidFill>
                  </a:tcPr>
                </a:tc>
                <a:extLst>
                  <a:ext uri="{0D108BD9-81ED-4DB2-BD59-A6C34878D82A}">
                    <a16:rowId xmlns:a16="http://schemas.microsoft.com/office/drawing/2014/main" xmlns="" val="10002"/>
                  </a:ext>
                </a:extLst>
              </a:tr>
              <a:tr h="237173">
                <a:tc>
                  <a:txBody>
                    <a:bodyPr/>
                    <a:lstStyle/>
                    <a:p>
                      <a:pPr algn="ctr" fontAlgn="b"/>
                      <a:r>
                        <a:rPr lang="en-US" sz="1500" b="1" i="0" u="none" strike="noStrike" dirty="0">
                          <a:solidFill>
                            <a:schemeClr val="bg1"/>
                          </a:solidFill>
                          <a:latin typeface="Calibri" panose="020F0502020204030204" pitchFamily="34" charset="0"/>
                          <a:cs typeface="Calibri" panose="020F0502020204030204" pitchFamily="34" charset="0"/>
                        </a:rPr>
                        <a:t>5.25</a:t>
                      </a:r>
                    </a:p>
                  </a:txBody>
                  <a:tcPr marL="6489" marR="6489" marT="64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006600"/>
                    </a:solidFill>
                  </a:tcPr>
                </a:tc>
                <a:tc>
                  <a:txBody>
                    <a:bodyPr/>
                    <a:lstStyle/>
                    <a:p>
                      <a:pPr algn="l" fontAlgn="b"/>
                      <a:r>
                        <a:rPr lang="en-US" sz="1400" b="0" i="0" u="none" strike="noStrike" dirty="0">
                          <a:solidFill>
                            <a:srgbClr val="000000"/>
                          </a:solidFill>
                          <a:latin typeface="Calibri" panose="020F0502020204030204" pitchFamily="34" charset="0"/>
                          <a:cs typeface="Calibri" panose="020F0502020204030204" pitchFamily="34" charset="0"/>
                        </a:rPr>
                        <a:t> $      2,208 </a:t>
                      </a:r>
                    </a:p>
                  </a:txBody>
                  <a:tcPr marL="6489" marR="6489" marT="6491" marB="0" anchor="ctr">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p>
                      <a:pPr algn="l" fontAlgn="b"/>
                      <a:r>
                        <a:rPr lang="en-US" sz="1400" b="0" i="0" u="none" strike="noStrike" dirty="0">
                          <a:solidFill>
                            <a:srgbClr val="000000"/>
                          </a:solidFill>
                          <a:latin typeface="Calibri" panose="020F0502020204030204" pitchFamily="34" charset="0"/>
                          <a:cs typeface="Calibri" panose="020F0502020204030204" pitchFamily="34" charset="0"/>
                        </a:rPr>
                        <a:t> $      2,154 </a:t>
                      </a:r>
                    </a:p>
                  </a:txBody>
                  <a:tcPr marL="6489" marR="6489" marT="6491" marB="0" anchor="ctr">
                    <a:lnL>
                      <a:noFill/>
                    </a:lnL>
                    <a:lnR>
                      <a:noFill/>
                    </a:lnR>
                    <a:lnT>
                      <a:noFill/>
                    </a:lnT>
                    <a:lnB>
                      <a:noFill/>
                    </a:lnB>
                    <a:noFill/>
                  </a:tcPr>
                </a:tc>
                <a:tc>
                  <a:txBody>
                    <a:bodyPr/>
                    <a:lstStyle/>
                    <a:p>
                      <a:pPr algn="l" fontAlgn="b"/>
                      <a:r>
                        <a:rPr lang="en-US" sz="1400" b="0" i="0" u="none" strike="noStrike" dirty="0">
                          <a:solidFill>
                            <a:srgbClr val="000000"/>
                          </a:solidFill>
                          <a:latin typeface="Calibri" panose="020F0502020204030204" pitchFamily="34" charset="0"/>
                          <a:cs typeface="Calibri" panose="020F0502020204030204" pitchFamily="34" charset="0"/>
                        </a:rPr>
                        <a:t> $      2,098 </a:t>
                      </a:r>
                    </a:p>
                  </a:txBody>
                  <a:tcPr marL="6489" marR="6489" marT="6491" marB="0" anchor="ctr">
                    <a:lnL>
                      <a:noFill/>
                    </a:lnL>
                    <a:lnR>
                      <a:noFill/>
                    </a:lnR>
                    <a:lnT>
                      <a:noFill/>
                    </a:lnT>
                    <a:lnB>
                      <a:noFill/>
                    </a:lnB>
                    <a:solidFill>
                      <a:schemeClr val="bg1"/>
                    </a:solidFill>
                  </a:tcPr>
                </a:tc>
                <a:tc>
                  <a:txBody>
                    <a:bodyPr/>
                    <a:lstStyle/>
                    <a:p>
                      <a:pPr algn="l" fontAlgn="b"/>
                      <a:r>
                        <a:rPr lang="en-US" sz="1400" b="0" i="0" u="none" strike="noStrike" dirty="0">
                          <a:solidFill>
                            <a:srgbClr val="000000"/>
                          </a:solidFill>
                          <a:latin typeface="Calibri" panose="020F0502020204030204" pitchFamily="34" charset="0"/>
                          <a:cs typeface="Calibri" panose="020F0502020204030204" pitchFamily="34" charset="0"/>
                        </a:rPr>
                        <a:t> </a:t>
                      </a:r>
                      <a:r>
                        <a:rPr lang="en-US" sz="1400" b="1" i="0" u="none" strike="noStrike" dirty="0">
                          <a:solidFill>
                            <a:srgbClr val="000000"/>
                          </a:solidFill>
                          <a:latin typeface="Calibri" panose="020F0502020204030204" pitchFamily="34" charset="0"/>
                          <a:cs typeface="Calibri" panose="020F0502020204030204" pitchFamily="34" charset="0"/>
                        </a:rPr>
                        <a:t>$      2,044</a:t>
                      </a:r>
                      <a:r>
                        <a:rPr lang="en-US" sz="1400" b="0" i="0" u="none" strike="noStrike" dirty="0">
                          <a:solidFill>
                            <a:srgbClr val="000000"/>
                          </a:solidFill>
                          <a:latin typeface="Calibri" panose="020F0502020204030204" pitchFamily="34" charset="0"/>
                          <a:cs typeface="Calibri" panose="020F0502020204030204" pitchFamily="34" charset="0"/>
                        </a:rPr>
                        <a:t> </a:t>
                      </a:r>
                    </a:p>
                  </a:txBody>
                  <a:tcPr marL="6489" marR="6489" marT="6491" marB="0" anchor="ctr">
                    <a:lnL>
                      <a:noFill/>
                    </a:lnL>
                    <a:lnR>
                      <a:noFill/>
                    </a:lnR>
                    <a:lnT>
                      <a:noFill/>
                    </a:lnT>
                    <a:lnB>
                      <a:noFill/>
                    </a:lnB>
                    <a:solidFill>
                      <a:schemeClr val="accent3">
                        <a:lumMod val="40000"/>
                        <a:lumOff val="60000"/>
                      </a:schemeClr>
                    </a:solidFill>
                  </a:tcPr>
                </a:tc>
                <a:tc>
                  <a:txBody>
                    <a:bodyPr/>
                    <a:lstStyle/>
                    <a:p>
                      <a:pPr algn="l" fontAlgn="b"/>
                      <a:r>
                        <a:rPr lang="en-US" sz="1400" b="0" i="0" u="none" strike="noStrike" dirty="0">
                          <a:solidFill>
                            <a:srgbClr val="000000"/>
                          </a:solidFill>
                          <a:latin typeface="Calibri" panose="020F0502020204030204" pitchFamily="34" charset="0"/>
                          <a:cs typeface="Calibri" panose="020F0502020204030204" pitchFamily="34" charset="0"/>
                        </a:rPr>
                        <a:t> $      1,988 </a:t>
                      </a:r>
                    </a:p>
                  </a:txBody>
                  <a:tcPr marL="6489" marR="6489" marT="6491" marB="0" anchor="ctr">
                    <a:lnL>
                      <a:noFill/>
                    </a:lnL>
                    <a:lnR w="12700" cap="flat" cmpd="sng" algn="ctr">
                      <a:solidFill>
                        <a:schemeClr val="tx1"/>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xmlns="" val="10003"/>
                  </a:ext>
                </a:extLst>
              </a:tr>
              <a:tr h="237173">
                <a:tc>
                  <a:txBody>
                    <a:bodyPr/>
                    <a:lstStyle/>
                    <a:p>
                      <a:pPr algn="ctr" fontAlgn="b"/>
                      <a:r>
                        <a:rPr lang="en-US" sz="1500" b="1" i="0" u="none" strike="noStrike" dirty="0">
                          <a:solidFill>
                            <a:schemeClr val="bg1"/>
                          </a:solidFill>
                          <a:latin typeface="Calibri" panose="020F0502020204030204" pitchFamily="34" charset="0"/>
                          <a:cs typeface="Calibri" panose="020F0502020204030204" pitchFamily="34" charset="0"/>
                        </a:rPr>
                        <a:t>5.00</a:t>
                      </a:r>
                    </a:p>
                  </a:txBody>
                  <a:tcPr marL="6489" marR="6489" marT="64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006600"/>
                    </a:solidFill>
                  </a:tcPr>
                </a:tc>
                <a:tc>
                  <a:txBody>
                    <a:bodyPr/>
                    <a:lstStyle/>
                    <a:p>
                      <a:pPr algn="l" fontAlgn="b"/>
                      <a:r>
                        <a:rPr lang="en-US" sz="1400" b="0" i="0" u="none" strike="noStrike" dirty="0">
                          <a:solidFill>
                            <a:srgbClr val="000000"/>
                          </a:solidFill>
                          <a:latin typeface="Calibri" panose="020F0502020204030204" pitchFamily="34" charset="0"/>
                          <a:cs typeface="Calibri" panose="020F0502020204030204" pitchFamily="34" charset="0"/>
                        </a:rPr>
                        <a:t> $      2,148 </a:t>
                      </a:r>
                    </a:p>
                  </a:txBody>
                  <a:tcPr marL="6489" marR="6489" marT="6491" marB="0" anchor="ctr">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1400" b="0" i="0" u="none" strike="noStrike" dirty="0">
                          <a:solidFill>
                            <a:srgbClr val="000000"/>
                          </a:solidFill>
                          <a:latin typeface="Calibri" panose="020F0502020204030204" pitchFamily="34" charset="0"/>
                          <a:cs typeface="Calibri" panose="020F0502020204030204" pitchFamily="34" charset="0"/>
                        </a:rPr>
                        <a:t> $      2,094 </a:t>
                      </a:r>
                    </a:p>
                  </a:txBody>
                  <a:tcPr marL="6489" marR="6489" marT="6491" marB="0" anchor="ctr">
                    <a:lnL>
                      <a:noFill/>
                    </a:lnL>
                    <a:lnR>
                      <a:noFill/>
                    </a:lnR>
                    <a:lnT>
                      <a:noFill/>
                    </a:lnT>
                    <a:lnB>
                      <a:noFill/>
                    </a:lnB>
                    <a:solidFill>
                      <a:schemeClr val="bg1"/>
                    </a:solidFill>
                  </a:tcPr>
                </a:tc>
                <a:tc>
                  <a:txBody>
                    <a:bodyPr/>
                    <a:lstStyle/>
                    <a:p>
                      <a:pPr algn="l" fontAlgn="b"/>
                      <a:r>
                        <a:rPr lang="en-US" sz="1400" b="1" i="0" u="none" strike="noStrike" dirty="0">
                          <a:solidFill>
                            <a:srgbClr val="000000"/>
                          </a:solidFill>
                          <a:latin typeface="Calibri" panose="020F0502020204030204" pitchFamily="34" charset="0"/>
                          <a:cs typeface="Calibri" panose="020F0502020204030204" pitchFamily="34" charset="0"/>
                        </a:rPr>
                        <a:t> $      2,040 </a:t>
                      </a:r>
                    </a:p>
                  </a:txBody>
                  <a:tcPr marL="6489" marR="6489" marT="6491" marB="0" anchor="ctr">
                    <a:lnL>
                      <a:noFill/>
                    </a:lnL>
                    <a:lnR>
                      <a:noFill/>
                    </a:lnR>
                    <a:lnT>
                      <a:noFill/>
                    </a:lnT>
                    <a:lnB>
                      <a:noFill/>
                    </a:lnB>
                    <a:solidFill>
                      <a:schemeClr val="accent3">
                        <a:lumMod val="40000"/>
                        <a:lumOff val="60000"/>
                      </a:schemeClr>
                    </a:solidFill>
                  </a:tcPr>
                </a:tc>
                <a:tc>
                  <a:txBody>
                    <a:bodyPr/>
                    <a:lstStyle/>
                    <a:p>
                      <a:pPr algn="l" fontAlgn="b"/>
                      <a:r>
                        <a:rPr lang="en-US" sz="1400" b="0" i="0" u="none" strike="noStrike" dirty="0">
                          <a:solidFill>
                            <a:srgbClr val="000000"/>
                          </a:solidFill>
                          <a:latin typeface="Calibri" panose="020F0502020204030204" pitchFamily="34" charset="0"/>
                          <a:cs typeface="Calibri" panose="020F0502020204030204" pitchFamily="34" charset="0"/>
                        </a:rPr>
                        <a:t> $      1,986 </a:t>
                      </a:r>
                    </a:p>
                  </a:txBody>
                  <a:tcPr marL="6489" marR="6489" marT="6491" marB="0" anchor="ctr">
                    <a:lnL>
                      <a:noFill/>
                    </a:lnL>
                    <a:lnR>
                      <a:noFill/>
                    </a:lnR>
                    <a:lnT>
                      <a:noFill/>
                    </a:lnT>
                    <a:lnB>
                      <a:noFill/>
                    </a:lnB>
                    <a:solidFill>
                      <a:schemeClr val="bg1"/>
                    </a:solidFill>
                  </a:tcPr>
                </a:tc>
                <a:tc>
                  <a:txBody>
                    <a:bodyPr/>
                    <a:lstStyle/>
                    <a:p>
                      <a:pPr algn="l" fontAlgn="b"/>
                      <a:r>
                        <a:rPr lang="en-US" sz="1400" b="0" i="0" u="none" strike="noStrike" dirty="0">
                          <a:solidFill>
                            <a:srgbClr val="000000"/>
                          </a:solidFill>
                          <a:latin typeface="Calibri" panose="020F0502020204030204" pitchFamily="34" charset="0"/>
                          <a:cs typeface="Calibri" panose="020F0502020204030204" pitchFamily="34" charset="0"/>
                        </a:rPr>
                        <a:t> $      1,932 </a:t>
                      </a:r>
                    </a:p>
                  </a:txBody>
                  <a:tcPr marL="6489" marR="6489" marT="6491" marB="0" anchor="ctr">
                    <a:lnL>
                      <a:noFill/>
                    </a:lnL>
                    <a:lnR w="12700" cap="flat" cmpd="sng" algn="ctr">
                      <a:solidFill>
                        <a:schemeClr val="tx1"/>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xmlns="" val="10004"/>
                  </a:ext>
                </a:extLst>
              </a:tr>
              <a:tr h="237173">
                <a:tc>
                  <a:txBody>
                    <a:bodyPr/>
                    <a:lstStyle/>
                    <a:p>
                      <a:pPr algn="ctr" fontAlgn="b"/>
                      <a:r>
                        <a:rPr lang="en-US" sz="1500" b="1" i="0" u="none" strike="noStrike" dirty="0">
                          <a:solidFill>
                            <a:schemeClr val="bg1"/>
                          </a:solidFill>
                          <a:latin typeface="Calibri" panose="020F0502020204030204" pitchFamily="34" charset="0"/>
                          <a:cs typeface="Calibri" panose="020F0502020204030204" pitchFamily="34" charset="0"/>
                        </a:rPr>
                        <a:t>4.75</a:t>
                      </a:r>
                    </a:p>
                  </a:txBody>
                  <a:tcPr marL="6489" marR="6489" marT="64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006600"/>
                    </a:solidFill>
                  </a:tcPr>
                </a:tc>
                <a:tc>
                  <a:txBody>
                    <a:bodyPr/>
                    <a:lstStyle/>
                    <a:p>
                      <a:pPr algn="l" fontAlgn="b"/>
                      <a:r>
                        <a:rPr lang="en-US" sz="1400" b="0" i="0" u="none" strike="noStrike" dirty="0">
                          <a:solidFill>
                            <a:srgbClr val="000000"/>
                          </a:solidFill>
                          <a:latin typeface="Calibri" panose="020F0502020204030204" pitchFamily="34" charset="0"/>
                          <a:cs typeface="Calibri" panose="020F0502020204030204" pitchFamily="34" charset="0"/>
                        </a:rPr>
                        <a:t> $      2,086 </a:t>
                      </a:r>
                    </a:p>
                  </a:txBody>
                  <a:tcPr marL="6489" marR="6489" marT="6491" marB="0" anchor="ctr">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en-US" sz="1400" b="0" i="0" u="none" strike="noStrike" dirty="0">
                          <a:solidFill>
                            <a:srgbClr val="000000"/>
                          </a:solidFill>
                          <a:latin typeface="Calibri" panose="020F0502020204030204" pitchFamily="34" charset="0"/>
                          <a:cs typeface="Calibri" panose="020F0502020204030204" pitchFamily="34" charset="0"/>
                        </a:rPr>
                        <a:t> </a:t>
                      </a:r>
                      <a:r>
                        <a:rPr lang="en-US" sz="1400" b="1" i="0" u="none" strike="noStrike" dirty="0">
                          <a:solidFill>
                            <a:srgbClr val="000000"/>
                          </a:solidFill>
                          <a:latin typeface="Calibri" panose="020F0502020204030204" pitchFamily="34" charset="0"/>
                          <a:cs typeface="Calibri" panose="020F0502020204030204" pitchFamily="34" charset="0"/>
                        </a:rPr>
                        <a:t>$      2,034 </a:t>
                      </a:r>
                    </a:p>
                  </a:txBody>
                  <a:tcPr marL="6489" marR="6489" marT="6491" marB="0" anchor="ctr">
                    <a:lnL>
                      <a:noFill/>
                    </a:lnL>
                    <a:lnR>
                      <a:noFill/>
                    </a:lnR>
                    <a:lnT>
                      <a:noFill/>
                    </a:lnT>
                    <a:lnB>
                      <a:noFill/>
                    </a:lnB>
                    <a:solidFill>
                      <a:schemeClr val="accent3">
                        <a:lumMod val="40000"/>
                        <a:lumOff val="60000"/>
                      </a:schemeClr>
                    </a:solidFill>
                  </a:tcPr>
                </a:tc>
                <a:tc>
                  <a:txBody>
                    <a:bodyPr/>
                    <a:lstStyle/>
                    <a:p>
                      <a:pPr algn="l" fontAlgn="b"/>
                      <a:r>
                        <a:rPr lang="en-US" sz="1400" b="0" i="0" u="none" strike="noStrike">
                          <a:solidFill>
                            <a:srgbClr val="000000"/>
                          </a:solidFill>
                          <a:latin typeface="Calibri" panose="020F0502020204030204" pitchFamily="34" charset="0"/>
                          <a:cs typeface="Calibri" panose="020F0502020204030204" pitchFamily="34" charset="0"/>
                        </a:rPr>
                        <a:t> $      </a:t>
                      </a:r>
                      <a:r>
                        <a:rPr lang="en-US" sz="1400" b="0" i="0" u="none" strike="noStrike" dirty="0">
                          <a:solidFill>
                            <a:srgbClr val="000000"/>
                          </a:solidFill>
                          <a:latin typeface="Calibri" panose="020F0502020204030204" pitchFamily="34" charset="0"/>
                          <a:cs typeface="Calibri" panose="020F0502020204030204" pitchFamily="34" charset="0"/>
                        </a:rPr>
                        <a:t>1,982 </a:t>
                      </a:r>
                    </a:p>
                  </a:txBody>
                  <a:tcPr marL="6489" marR="6489" marT="6491" marB="0" anchor="ctr">
                    <a:lnL>
                      <a:noFill/>
                    </a:lnL>
                    <a:lnR>
                      <a:noFill/>
                    </a:lnR>
                    <a:lnT>
                      <a:noFill/>
                    </a:lnT>
                    <a:lnB>
                      <a:noFill/>
                    </a:lnB>
                    <a:solidFill>
                      <a:schemeClr val="bg1"/>
                    </a:solidFill>
                  </a:tcPr>
                </a:tc>
                <a:tc>
                  <a:txBody>
                    <a:bodyPr/>
                    <a:lstStyle/>
                    <a:p>
                      <a:pPr algn="l" fontAlgn="b"/>
                      <a:r>
                        <a:rPr lang="en-US" sz="1400" b="0" i="0" u="none" strike="noStrike" dirty="0">
                          <a:solidFill>
                            <a:srgbClr val="000000"/>
                          </a:solidFill>
                          <a:latin typeface="Calibri" panose="020F0502020204030204" pitchFamily="34" charset="0"/>
                          <a:cs typeface="Calibri" panose="020F0502020204030204" pitchFamily="34" charset="0"/>
                        </a:rPr>
                        <a:t> $      1,930 </a:t>
                      </a:r>
                    </a:p>
                  </a:txBody>
                  <a:tcPr marL="6489" marR="6489" marT="6491" marB="0" anchor="ctr">
                    <a:lnL>
                      <a:noFill/>
                    </a:lnL>
                    <a:lnR>
                      <a:noFill/>
                    </a:lnR>
                    <a:lnT>
                      <a:noFill/>
                    </a:lnT>
                    <a:lnB>
                      <a:noFill/>
                    </a:lnB>
                    <a:noFill/>
                  </a:tcPr>
                </a:tc>
                <a:tc>
                  <a:txBody>
                    <a:bodyPr/>
                    <a:lstStyle/>
                    <a:p>
                      <a:pPr algn="l" fontAlgn="b"/>
                      <a:r>
                        <a:rPr lang="en-US" sz="1400" b="0" i="0" u="none" strike="noStrike" dirty="0">
                          <a:solidFill>
                            <a:srgbClr val="000000"/>
                          </a:solidFill>
                          <a:latin typeface="Calibri" panose="020F0502020204030204" pitchFamily="34" charset="0"/>
                          <a:cs typeface="Calibri" panose="020F0502020204030204" pitchFamily="34" charset="0"/>
                        </a:rPr>
                        <a:t> $      1,878 </a:t>
                      </a:r>
                    </a:p>
                  </a:txBody>
                  <a:tcPr marL="6489" marR="6489" marT="6491" marB="0" anchor="ctr">
                    <a:lnL>
                      <a:noFill/>
                    </a:lnL>
                    <a:lnR w="12700" cap="flat" cmpd="sng" algn="ctr">
                      <a:solidFill>
                        <a:schemeClr val="tx1"/>
                      </a:solidFill>
                      <a:prstDash val="solid"/>
                      <a:round/>
                      <a:headEnd type="none" w="med" len="med"/>
                      <a:tailEnd type="none" w="med" len="med"/>
                    </a:lnR>
                    <a:lnT>
                      <a:noFill/>
                    </a:lnT>
                    <a:lnB>
                      <a:noFill/>
                    </a:lnB>
                    <a:noFill/>
                  </a:tcPr>
                </a:tc>
                <a:extLst>
                  <a:ext uri="{0D108BD9-81ED-4DB2-BD59-A6C34878D82A}">
                    <a16:rowId xmlns:a16="http://schemas.microsoft.com/office/drawing/2014/main" xmlns="" val="10005"/>
                  </a:ext>
                </a:extLst>
              </a:tr>
              <a:tr h="249032">
                <a:tc>
                  <a:txBody>
                    <a:bodyPr/>
                    <a:lstStyle/>
                    <a:p>
                      <a:pPr algn="ctr" fontAlgn="b"/>
                      <a:r>
                        <a:rPr lang="en-US" sz="1500" b="1" i="0" u="none" strike="noStrike" dirty="0">
                          <a:solidFill>
                            <a:schemeClr val="bg1"/>
                          </a:solidFill>
                          <a:latin typeface="Calibri" panose="020F0502020204030204" pitchFamily="34" charset="0"/>
                          <a:cs typeface="Calibri" panose="020F0502020204030204" pitchFamily="34" charset="0"/>
                        </a:rPr>
                        <a:t>4.50</a:t>
                      </a:r>
                    </a:p>
                  </a:txBody>
                  <a:tcPr marL="6489" marR="6489" marT="64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006600"/>
                    </a:solidFill>
                  </a:tcPr>
                </a:tc>
                <a:tc>
                  <a:txBody>
                    <a:bodyPr/>
                    <a:lstStyle/>
                    <a:p>
                      <a:pPr algn="l" fontAlgn="b"/>
                      <a:r>
                        <a:rPr lang="en-US" sz="1400" b="0" i="0" u="none" strike="noStrike" dirty="0">
                          <a:solidFill>
                            <a:srgbClr val="000000"/>
                          </a:solidFill>
                          <a:latin typeface="Calibri" panose="020F0502020204030204" pitchFamily="34" charset="0"/>
                          <a:cs typeface="Calibri" panose="020F0502020204030204" pitchFamily="34" charset="0"/>
                        </a:rPr>
                        <a:t> </a:t>
                      </a:r>
                      <a:r>
                        <a:rPr lang="en-US" sz="1400" b="1" i="0" u="none" strike="noStrike" dirty="0">
                          <a:solidFill>
                            <a:srgbClr val="000000"/>
                          </a:solidFill>
                          <a:latin typeface="Calibri" panose="020F0502020204030204" pitchFamily="34" charset="0"/>
                          <a:cs typeface="Calibri" panose="020F0502020204030204" pitchFamily="34" charset="0"/>
                        </a:rPr>
                        <a:t>$      2,026 </a:t>
                      </a:r>
                    </a:p>
                  </a:txBody>
                  <a:tcPr marL="6489" marR="6489" marT="6491" marB="0" anchor="ctr">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l" fontAlgn="b"/>
                      <a:r>
                        <a:rPr lang="en-US" sz="1400" b="0" i="0" u="none" strike="noStrike" dirty="0">
                          <a:solidFill>
                            <a:srgbClr val="000000"/>
                          </a:solidFill>
                          <a:latin typeface="Calibri" panose="020F0502020204030204" pitchFamily="34" charset="0"/>
                          <a:cs typeface="Calibri" panose="020F0502020204030204" pitchFamily="34" charset="0"/>
                        </a:rPr>
                        <a:t> $      1,976 </a:t>
                      </a:r>
                    </a:p>
                  </a:txBody>
                  <a:tcPr marL="6489" marR="6489" marT="6491" marB="0" anchor="ctr">
                    <a:lnL>
                      <a:noFill/>
                    </a:lnL>
                    <a:lnR>
                      <a:noFill/>
                    </a:lnR>
                    <a:lnT>
                      <a:noFill/>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400" b="0" i="0" u="none" strike="noStrike" dirty="0">
                          <a:solidFill>
                            <a:srgbClr val="000000"/>
                          </a:solidFill>
                          <a:latin typeface="Calibri" panose="020F0502020204030204" pitchFamily="34" charset="0"/>
                          <a:cs typeface="Calibri" panose="020F0502020204030204" pitchFamily="34" charset="0"/>
                        </a:rPr>
                        <a:t> $      1,926 </a:t>
                      </a:r>
                    </a:p>
                  </a:txBody>
                  <a:tcPr marL="6489" marR="6489" marT="6491" marB="0" anchor="ctr">
                    <a:lnL>
                      <a:noFill/>
                    </a:lnL>
                    <a:lnR>
                      <a:noFill/>
                    </a:lnR>
                    <a:lnT>
                      <a:noFill/>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400" b="0" i="0" u="none" strike="noStrike" dirty="0">
                          <a:solidFill>
                            <a:srgbClr val="000000"/>
                          </a:solidFill>
                          <a:latin typeface="Calibri" panose="020F0502020204030204" pitchFamily="34" charset="0"/>
                          <a:cs typeface="Calibri" panose="020F0502020204030204" pitchFamily="34" charset="0"/>
                        </a:rPr>
                        <a:t> $      1,874 </a:t>
                      </a:r>
                    </a:p>
                  </a:txBody>
                  <a:tcPr marL="6489" marR="6489" marT="6491" marB="0" anchor="ctr">
                    <a:lnL>
                      <a:noFill/>
                    </a:lnL>
                    <a:lnR>
                      <a:noFill/>
                    </a:lnR>
                    <a:lnT>
                      <a:noFill/>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400" b="0" i="0" u="none" strike="noStrike" dirty="0">
                          <a:solidFill>
                            <a:srgbClr val="000000"/>
                          </a:solidFill>
                          <a:latin typeface="Calibri" panose="020F0502020204030204" pitchFamily="34" charset="0"/>
                          <a:cs typeface="Calibri" panose="020F0502020204030204" pitchFamily="34" charset="0"/>
                        </a:rPr>
                        <a:t> $      1,824 </a:t>
                      </a:r>
                    </a:p>
                  </a:txBody>
                  <a:tcPr marL="6489" marR="6489" marT="6491" marB="0" anchor="ctr">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6"/>
                  </a:ext>
                </a:extLst>
              </a:tr>
              <a:tr h="237173">
                <a:tc>
                  <a:txBody>
                    <a:bodyPr/>
                    <a:lstStyle/>
                    <a:p>
                      <a:pPr algn="l" fontAlgn="b"/>
                      <a:endParaRPr lang="en-US" sz="1300" b="0" i="0" u="none" strike="noStrike" dirty="0">
                        <a:solidFill>
                          <a:srgbClr val="000000"/>
                        </a:solidFill>
                        <a:latin typeface="Calibri" panose="020F0502020204030204" pitchFamily="34" charset="0"/>
                        <a:cs typeface="Calibri" panose="020F0502020204030204" pitchFamily="34" charset="0"/>
                      </a:endParaRPr>
                    </a:p>
                  </a:txBody>
                  <a:tcPr marL="6489" marR="6489" marT="6491"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algn="l" fontAlgn="b"/>
                      <a:r>
                        <a:rPr lang="en-US" sz="1400" b="1" i="0" u="none" strike="noStrike" dirty="0">
                          <a:solidFill>
                            <a:srgbClr val="000000"/>
                          </a:solidFill>
                          <a:latin typeface="Calibri" panose="020F0502020204030204" pitchFamily="34" charset="0"/>
                          <a:cs typeface="Calibri" panose="020F0502020204030204" pitchFamily="34" charset="0"/>
                        </a:rPr>
                        <a:t> $  400,000 </a:t>
                      </a:r>
                    </a:p>
                  </a:txBody>
                  <a:tcPr marL="6489" marR="6489" marT="6491"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algn="l" fontAlgn="b"/>
                      <a:r>
                        <a:rPr lang="en-US" sz="1400" b="1" i="0" u="none" strike="noStrike" dirty="0">
                          <a:solidFill>
                            <a:srgbClr val="000000"/>
                          </a:solidFill>
                          <a:latin typeface="Calibri" panose="020F0502020204030204" pitchFamily="34" charset="0"/>
                          <a:cs typeface="Calibri" panose="020F0502020204030204" pitchFamily="34" charset="0"/>
                        </a:rPr>
                        <a:t> $  390,000 </a:t>
                      </a:r>
                    </a:p>
                  </a:txBody>
                  <a:tcPr marL="6489" marR="6489" marT="6491"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algn="l" fontAlgn="b"/>
                      <a:r>
                        <a:rPr lang="en-US" sz="1400" b="1" i="0" u="none" strike="noStrike" dirty="0">
                          <a:solidFill>
                            <a:srgbClr val="000000"/>
                          </a:solidFill>
                          <a:latin typeface="Calibri" panose="020F0502020204030204" pitchFamily="34" charset="0"/>
                          <a:cs typeface="Calibri" panose="020F0502020204030204" pitchFamily="34" charset="0"/>
                        </a:rPr>
                        <a:t> $  380,000 </a:t>
                      </a:r>
                    </a:p>
                  </a:txBody>
                  <a:tcPr marL="6489" marR="6489" marT="6491"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algn="l" fontAlgn="b"/>
                      <a:r>
                        <a:rPr lang="en-US" sz="1400" b="1" i="0" u="none" strike="noStrike" dirty="0">
                          <a:solidFill>
                            <a:srgbClr val="000000"/>
                          </a:solidFill>
                          <a:latin typeface="Calibri" panose="020F0502020204030204" pitchFamily="34" charset="0"/>
                          <a:cs typeface="Calibri" panose="020F0502020204030204" pitchFamily="34" charset="0"/>
                        </a:rPr>
                        <a:t> $  370,000 </a:t>
                      </a:r>
                    </a:p>
                  </a:txBody>
                  <a:tcPr marL="6489" marR="6489" marT="6491"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algn="l" fontAlgn="b"/>
                      <a:r>
                        <a:rPr lang="en-US" sz="1400" b="1" i="0" u="none" strike="noStrike" dirty="0">
                          <a:solidFill>
                            <a:srgbClr val="000000"/>
                          </a:solidFill>
                          <a:latin typeface="Calibri" panose="020F0502020204030204" pitchFamily="34" charset="0"/>
                          <a:cs typeface="Calibri" panose="020F0502020204030204" pitchFamily="34" charset="0"/>
                        </a:rPr>
                        <a:t> $  360,000 </a:t>
                      </a:r>
                    </a:p>
                  </a:txBody>
                  <a:tcPr marL="6489" marR="6489" marT="6491" marB="0" anchor="ctr">
                    <a:lnL>
                      <a:noFill/>
                    </a:lnL>
                    <a:lnR>
                      <a:noFill/>
                    </a:lnR>
                    <a:lnT w="12700" cap="flat" cmpd="sng" algn="ctr">
                      <a:solidFill>
                        <a:schemeClr val="tx1"/>
                      </a:solidFill>
                      <a:prstDash val="solid"/>
                      <a:round/>
                      <a:headEnd type="none" w="med" len="med"/>
                      <a:tailEnd type="none" w="med" len="med"/>
                    </a:lnT>
                    <a:lnB>
                      <a:noFill/>
                    </a:lnB>
                  </a:tcPr>
                </a:tc>
                <a:extLst>
                  <a:ext uri="{0D108BD9-81ED-4DB2-BD59-A6C34878D82A}">
                    <a16:rowId xmlns:a16="http://schemas.microsoft.com/office/drawing/2014/main" xmlns="" val="10007"/>
                  </a:ext>
                </a:extLst>
              </a:tr>
              <a:tr h="237173">
                <a:tc>
                  <a:txBody>
                    <a:bodyPr/>
                    <a:lstStyle/>
                    <a:p>
                      <a:pPr algn="l" fontAlgn="b"/>
                      <a:endParaRPr lang="en-US" sz="1300" b="0" i="0" u="none" strike="noStrike" dirty="0">
                        <a:solidFill>
                          <a:srgbClr val="000000"/>
                        </a:solidFill>
                        <a:latin typeface="Calibri" panose="020F0502020204030204" pitchFamily="34" charset="0"/>
                        <a:cs typeface="Calibri" panose="020F0502020204030204" pitchFamily="34" charset="0"/>
                      </a:endParaRPr>
                    </a:p>
                  </a:txBody>
                  <a:tcPr marL="6489" marR="6489" marT="6491" marB="0" anchor="ctr">
                    <a:lnL>
                      <a:noFill/>
                    </a:lnL>
                    <a:lnR>
                      <a:noFill/>
                    </a:lnR>
                    <a:lnT>
                      <a:noFill/>
                    </a:lnT>
                    <a:lnB>
                      <a:noFill/>
                    </a:lnB>
                  </a:tcPr>
                </a:tc>
                <a:tc>
                  <a:txBody>
                    <a:bodyPr/>
                    <a:lstStyle/>
                    <a:p>
                      <a:pPr algn="ctr" fontAlgn="b"/>
                      <a:endParaRPr lang="en-US" sz="1400" b="1" i="0" u="none" strike="noStrike" dirty="0">
                        <a:solidFill>
                          <a:srgbClr val="000000"/>
                        </a:solidFill>
                        <a:latin typeface="Calibri" panose="020F0502020204030204" pitchFamily="34" charset="0"/>
                        <a:cs typeface="Calibri" panose="020F0502020204030204" pitchFamily="34" charset="0"/>
                      </a:endParaRPr>
                    </a:p>
                  </a:txBody>
                  <a:tcPr marL="6489" marR="6489" marT="6491" marB="0" anchor="ctr">
                    <a:lnL>
                      <a:noFill/>
                    </a:lnL>
                    <a:lnR>
                      <a:noFill/>
                    </a:lnR>
                    <a:lnT>
                      <a:noFill/>
                    </a:lnT>
                    <a:lnB>
                      <a:noFill/>
                    </a:lnB>
                  </a:tcPr>
                </a:tc>
                <a:tc>
                  <a:txBody>
                    <a:bodyPr/>
                    <a:lstStyle/>
                    <a:p>
                      <a:pPr algn="ctr" fontAlgn="b"/>
                      <a:r>
                        <a:rPr lang="en-US" sz="1400" b="1" i="0" u="none" strike="noStrike" dirty="0">
                          <a:solidFill>
                            <a:srgbClr val="000000"/>
                          </a:solidFill>
                          <a:latin typeface="Calibri" panose="020F0502020204030204" pitchFamily="34" charset="0"/>
                          <a:cs typeface="Calibri" panose="020F0502020204030204" pitchFamily="34" charset="0"/>
                        </a:rPr>
                        <a:t>-2.5%</a:t>
                      </a:r>
                    </a:p>
                  </a:txBody>
                  <a:tcPr marL="6489" marR="6489" marT="6491" marB="0" anchor="ctr">
                    <a:lnL>
                      <a:noFill/>
                    </a:lnL>
                    <a:lnR>
                      <a:noFill/>
                    </a:lnR>
                    <a:lnT>
                      <a:noFill/>
                    </a:lnT>
                    <a:lnB>
                      <a:noFill/>
                    </a:lnB>
                  </a:tcPr>
                </a:tc>
                <a:tc>
                  <a:txBody>
                    <a:bodyPr/>
                    <a:lstStyle/>
                    <a:p>
                      <a:pPr algn="ctr" fontAlgn="b"/>
                      <a:r>
                        <a:rPr lang="en-US" sz="1400" b="1" i="0" u="none" strike="noStrike" dirty="0">
                          <a:solidFill>
                            <a:srgbClr val="000000"/>
                          </a:solidFill>
                          <a:latin typeface="Calibri" panose="020F0502020204030204" pitchFamily="34" charset="0"/>
                          <a:cs typeface="Calibri" panose="020F0502020204030204" pitchFamily="34" charset="0"/>
                        </a:rPr>
                        <a:t>-5%</a:t>
                      </a:r>
                    </a:p>
                  </a:txBody>
                  <a:tcPr marL="6489" marR="6489" marT="6491" marB="0" anchor="ctr">
                    <a:lnL>
                      <a:noFill/>
                    </a:lnL>
                    <a:lnR>
                      <a:noFill/>
                    </a:lnR>
                    <a:lnT>
                      <a:noFill/>
                    </a:lnT>
                    <a:lnB>
                      <a:noFill/>
                    </a:lnB>
                  </a:tcPr>
                </a:tc>
                <a:tc>
                  <a:txBody>
                    <a:bodyPr/>
                    <a:lstStyle/>
                    <a:p>
                      <a:pPr algn="ctr" fontAlgn="b"/>
                      <a:r>
                        <a:rPr lang="en-US" sz="1400" b="1" i="0" u="none" strike="noStrike" dirty="0">
                          <a:solidFill>
                            <a:srgbClr val="000000"/>
                          </a:solidFill>
                          <a:latin typeface="Calibri" panose="020F0502020204030204" pitchFamily="34" charset="0"/>
                          <a:cs typeface="Calibri" panose="020F0502020204030204" pitchFamily="34" charset="0"/>
                        </a:rPr>
                        <a:t>-7.5%</a:t>
                      </a:r>
                    </a:p>
                  </a:txBody>
                  <a:tcPr marL="6489" marR="6489" marT="6491" marB="0" anchor="ctr">
                    <a:lnL>
                      <a:noFill/>
                    </a:lnL>
                    <a:lnR>
                      <a:noFill/>
                    </a:lnR>
                    <a:lnT>
                      <a:noFill/>
                    </a:lnT>
                    <a:lnB>
                      <a:noFill/>
                    </a:lnB>
                  </a:tcPr>
                </a:tc>
                <a:tc>
                  <a:txBody>
                    <a:bodyPr/>
                    <a:lstStyle/>
                    <a:p>
                      <a:pPr algn="ctr" fontAlgn="b"/>
                      <a:r>
                        <a:rPr lang="en-US" sz="1400" b="1" i="0" u="none" strike="noStrike" dirty="0">
                          <a:solidFill>
                            <a:srgbClr val="000000"/>
                          </a:solidFill>
                          <a:latin typeface="Calibri" panose="020F0502020204030204" pitchFamily="34" charset="0"/>
                          <a:cs typeface="Calibri" panose="020F0502020204030204" pitchFamily="34" charset="0"/>
                        </a:rPr>
                        <a:t>-10%</a:t>
                      </a:r>
                    </a:p>
                  </a:txBody>
                  <a:tcPr marL="6489" marR="6489" marT="6491" marB="0" anchor="ctr">
                    <a:lnL>
                      <a:noFill/>
                    </a:lnL>
                    <a:lnR>
                      <a:noFill/>
                    </a:lnR>
                    <a:lnT>
                      <a:noFill/>
                    </a:lnT>
                    <a:lnB>
                      <a:noFill/>
                    </a:lnB>
                  </a:tcPr>
                </a:tc>
                <a:extLst>
                  <a:ext uri="{0D108BD9-81ED-4DB2-BD59-A6C34878D82A}">
                    <a16:rowId xmlns:a16="http://schemas.microsoft.com/office/drawing/2014/main" xmlns="" val="10008"/>
                  </a:ext>
                </a:extLst>
              </a:tr>
            </a:tbl>
          </a:graphicData>
        </a:graphic>
      </p:graphicFrame>
      <p:sp>
        <p:nvSpPr>
          <p:cNvPr id="12" name="TextBox 6">
            <a:extLst>
              <a:ext uri="{FF2B5EF4-FFF2-40B4-BE49-F238E27FC236}">
                <a16:creationId xmlns:a16="http://schemas.microsoft.com/office/drawing/2014/main" xmlns="" id="{0BBDABB1-993E-8F48-97D8-FD267B99EFD7}"/>
              </a:ext>
            </a:extLst>
          </p:cNvPr>
          <p:cNvSpPr txBox="1">
            <a:spLocks noChangeArrowheads="1"/>
          </p:cNvSpPr>
          <p:nvPr/>
        </p:nvSpPr>
        <p:spPr bwMode="auto">
          <a:xfrm rot="-5400000">
            <a:off x="1325653" y="7839045"/>
            <a:ext cx="2057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sz="2000" b="1" dirty="0">
                <a:solidFill>
                  <a:srgbClr val="006600"/>
                </a:solidFill>
                <a:latin typeface="Calibri" panose="020F0502020204030204" pitchFamily="34" charset="0"/>
                <a:cs typeface="Calibri" panose="020F0502020204030204" pitchFamily="34" charset="0"/>
              </a:rPr>
              <a:t>RATE</a:t>
            </a:r>
          </a:p>
        </p:txBody>
      </p:sp>
      <p:sp>
        <p:nvSpPr>
          <p:cNvPr id="13" name="TextBox 14">
            <a:extLst>
              <a:ext uri="{FF2B5EF4-FFF2-40B4-BE49-F238E27FC236}">
                <a16:creationId xmlns:a16="http://schemas.microsoft.com/office/drawing/2014/main" xmlns="" id="{EC145AAE-4D05-D444-B9DF-2FF2E7415D2F}"/>
              </a:ext>
            </a:extLst>
          </p:cNvPr>
          <p:cNvSpPr txBox="1">
            <a:spLocks noChangeArrowheads="1"/>
          </p:cNvSpPr>
          <p:nvPr/>
        </p:nvSpPr>
        <p:spPr bwMode="auto">
          <a:xfrm>
            <a:off x="3553817" y="9422877"/>
            <a:ext cx="401757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050" i="1" dirty="0">
                <a:latin typeface="Calibri" panose="020F0502020204030204" pitchFamily="34" charset="0"/>
                <a:cs typeface="Calibri" panose="020F0502020204030204" pitchFamily="34" charset="0"/>
              </a:rPr>
              <a:t>Principal &amp; Interest Payments rounded to the nearest dollar amount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6" name="Chart 15">
            <a:extLst>
              <a:ext uri="{FF2B5EF4-FFF2-40B4-BE49-F238E27FC236}">
                <a16:creationId xmlns:a16="http://schemas.microsoft.com/office/drawing/2014/main" xmlns="" id="{9C9F6122-2409-724C-8DCA-9B152E35ADCB}"/>
              </a:ext>
            </a:extLst>
          </p:cNvPr>
          <p:cNvGraphicFramePr/>
          <p:nvPr>
            <p:extLst>
              <p:ext uri="{D42A27DB-BD31-4B8C-83A1-F6EECF244321}">
                <p14:modId xmlns:p14="http://schemas.microsoft.com/office/powerpoint/2010/main" val="1285291602"/>
              </p:ext>
            </p:extLst>
          </p:nvPr>
        </p:nvGraphicFramePr>
        <p:xfrm>
          <a:off x="1213149" y="3345536"/>
          <a:ext cx="5757488" cy="2964655"/>
        </p:xfrm>
        <a:graphic>
          <a:graphicData uri="http://schemas.openxmlformats.org/drawingml/2006/chart">
            <c:chart xmlns:c="http://schemas.openxmlformats.org/drawingml/2006/chart" xmlns:r="http://schemas.openxmlformats.org/officeDocument/2006/relationships" r:id="rId2"/>
          </a:graphicData>
        </a:graphic>
      </p:graphicFrame>
      <p:sp>
        <p:nvSpPr>
          <p:cNvPr id="2" name="object 2"/>
          <p:cNvSpPr/>
          <p:nvPr/>
        </p:nvSpPr>
        <p:spPr>
          <a:xfrm>
            <a:off x="457200" y="9740900"/>
            <a:ext cx="6858000" cy="25400"/>
          </a:xfrm>
          <a:prstGeom prst="rect">
            <a:avLst/>
          </a:prstGeom>
          <a:blipFill>
            <a:blip r:embed="rId3"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3" name="object 3"/>
          <p:cNvSpPr txBox="1"/>
          <p:nvPr/>
        </p:nvSpPr>
        <p:spPr>
          <a:xfrm>
            <a:off x="444500" y="285724"/>
            <a:ext cx="6856730" cy="3059812"/>
          </a:xfrm>
          <a:prstGeom prst="rect">
            <a:avLst/>
          </a:prstGeom>
        </p:spPr>
        <p:txBody>
          <a:bodyPr vert="horz" wrap="square" lIns="0" tIns="127000" rIns="0" bIns="0" rtlCol="0">
            <a:spAutoFit/>
          </a:bodyPr>
          <a:lstStyle/>
          <a:p>
            <a:pPr marL="12700">
              <a:lnSpc>
                <a:spcPct val="100000"/>
              </a:lnSpc>
              <a:spcBef>
                <a:spcPts val="1000"/>
              </a:spcBef>
            </a:pPr>
            <a:r>
              <a:rPr sz="1400" b="1" dirty="0">
                <a:solidFill>
                  <a:srgbClr val="00B0F0"/>
                </a:solidFill>
                <a:latin typeface="Calibri" panose="020F0502020204030204" pitchFamily="34" charset="0"/>
                <a:cs typeface="Calibri" panose="020F0502020204030204" pitchFamily="34" charset="0"/>
              </a:rPr>
              <a:t>Inventory</a:t>
            </a:r>
          </a:p>
          <a:p>
            <a:pPr marL="12700" marR="5080">
              <a:lnSpc>
                <a:spcPct val="100000"/>
              </a:lnSpc>
              <a:spcBef>
                <a:spcPts val="900"/>
              </a:spcBef>
            </a:pPr>
            <a:r>
              <a:rPr sz="1400" dirty="0">
                <a:latin typeface="Calibri" panose="020F0502020204030204" pitchFamily="34" charset="0"/>
                <a:cs typeface="Calibri" panose="020F0502020204030204" pitchFamily="34" charset="0"/>
              </a:rPr>
              <a:t>A </a:t>
            </a:r>
            <a:r>
              <a:rPr sz="1400" i="1" dirty="0">
                <a:latin typeface="Calibri" panose="020F0502020204030204" pitchFamily="34" charset="0"/>
                <a:cs typeface="Calibri" panose="020F0502020204030204" pitchFamily="34" charset="0"/>
              </a:rPr>
              <a:t>‘normal’</a:t>
            </a:r>
            <a:r>
              <a:rPr sz="1400" dirty="0">
                <a:latin typeface="Calibri" panose="020F0502020204030204" pitchFamily="34" charset="0"/>
                <a:cs typeface="Calibri" panose="020F0502020204030204" pitchFamily="34" charset="0"/>
              </a:rPr>
              <a:t> real estate market requires there to be a 6-month supply of homes for sale in order</a:t>
            </a:r>
            <a:r>
              <a:rPr lang="en-US" sz="1400" dirty="0">
                <a:latin typeface="Calibri" panose="020F0502020204030204" pitchFamily="34" charset="0"/>
                <a:cs typeface="Calibri" panose="020F0502020204030204" pitchFamily="34" charset="0"/>
              </a:rPr>
              <a:t> </a:t>
            </a:r>
            <a:r>
              <a:rPr sz="1400" dirty="0">
                <a:latin typeface="Calibri" panose="020F0502020204030204" pitchFamily="34" charset="0"/>
                <a:cs typeface="Calibri" panose="020F0502020204030204" pitchFamily="34" charset="0"/>
              </a:rPr>
              <a:t>for prices to increase only with inflation. According to the </a:t>
            </a:r>
            <a:r>
              <a:rPr sz="1400" i="1" dirty="0">
                <a:latin typeface="Calibri" panose="020F0502020204030204" pitchFamily="34" charset="0"/>
                <a:cs typeface="Calibri" panose="020F0502020204030204" pitchFamily="34" charset="0"/>
              </a:rPr>
              <a:t>National Association of Realtors</a:t>
            </a:r>
            <a:r>
              <a:rPr lang="en-US" sz="1400" i="1" dirty="0">
                <a:latin typeface="Calibri" panose="020F0502020204030204" pitchFamily="34" charset="0"/>
                <a:cs typeface="Calibri" panose="020F0502020204030204" pitchFamily="34" charset="0"/>
              </a:rPr>
              <a:t> </a:t>
            </a:r>
            <a:r>
              <a:rPr sz="1400" dirty="0">
                <a:latin typeface="Calibri" panose="020F0502020204030204" pitchFamily="34" charset="0"/>
                <a:cs typeface="Calibri" panose="020F0502020204030204" pitchFamily="34" charset="0"/>
              </a:rPr>
              <a:t>(NAR), listing inventory is currently at a 4.3-month supply (still well below the 6-months</a:t>
            </a:r>
            <a:r>
              <a:rPr lang="en-US" sz="1400" dirty="0">
                <a:latin typeface="Calibri" panose="020F0502020204030204" pitchFamily="34" charset="0"/>
                <a:cs typeface="Calibri" panose="020F0502020204030204" pitchFamily="34" charset="0"/>
              </a:rPr>
              <a:t> </a:t>
            </a:r>
            <a:r>
              <a:rPr sz="1400" dirty="0">
                <a:latin typeface="Calibri" panose="020F0502020204030204" pitchFamily="34" charset="0"/>
                <a:cs typeface="Calibri" panose="020F0502020204030204" pitchFamily="34" charset="0"/>
              </a:rPr>
              <a:t>needed), which has put upward pressure on home prices. </a:t>
            </a:r>
            <a:r>
              <a:rPr sz="1400" b="1" dirty="0">
                <a:latin typeface="Calibri" panose="020F0502020204030204" pitchFamily="34" charset="0"/>
                <a:cs typeface="Calibri" panose="020F0502020204030204" pitchFamily="34" charset="0"/>
              </a:rPr>
              <a:t>Home prices have increased year-</a:t>
            </a:r>
            <a:r>
              <a:rPr lang="en-US" sz="1400" b="1" dirty="0">
                <a:latin typeface="Calibri" panose="020F0502020204030204" pitchFamily="34" charset="0"/>
                <a:cs typeface="Calibri" panose="020F0502020204030204" pitchFamily="34" charset="0"/>
              </a:rPr>
              <a:t> </a:t>
            </a:r>
            <a:r>
              <a:rPr sz="1400" b="1" dirty="0">
                <a:latin typeface="Calibri" panose="020F0502020204030204" pitchFamily="34" charset="0"/>
                <a:cs typeface="Calibri" panose="020F0502020204030204" pitchFamily="34" charset="0"/>
              </a:rPr>
              <a:t>over-year for the last 80 straight months.</a:t>
            </a:r>
          </a:p>
          <a:p>
            <a:pPr marL="12700" marR="169545">
              <a:lnSpc>
                <a:spcPct val="100000"/>
              </a:lnSpc>
              <a:spcBef>
                <a:spcPts val="900"/>
              </a:spcBef>
            </a:pPr>
            <a:r>
              <a:rPr sz="1400" dirty="0">
                <a:latin typeface="Calibri" panose="020F0502020204030204" pitchFamily="34" charset="0"/>
                <a:cs typeface="Calibri" panose="020F0502020204030204" pitchFamily="34" charset="0"/>
              </a:rPr>
              <a:t>The inventory of homes for sale in the real estate market had been on a steady decline and</a:t>
            </a:r>
            <a:r>
              <a:rPr lang="en-US" sz="1400" dirty="0">
                <a:latin typeface="Calibri" panose="020F0502020204030204" pitchFamily="34" charset="0"/>
                <a:cs typeface="Calibri" panose="020F0502020204030204" pitchFamily="34" charset="0"/>
              </a:rPr>
              <a:t> </a:t>
            </a:r>
            <a:r>
              <a:rPr sz="1400" dirty="0">
                <a:latin typeface="Calibri" panose="020F0502020204030204" pitchFamily="34" charset="0"/>
                <a:cs typeface="Calibri" panose="020F0502020204030204" pitchFamily="34" charset="0"/>
              </a:rPr>
              <a:t>experienced year-over-year drops for 36 straight months (from July 2015 to May 2018), but</a:t>
            </a:r>
            <a:r>
              <a:rPr lang="en-US" sz="1400" dirty="0">
                <a:latin typeface="Calibri" panose="020F0502020204030204" pitchFamily="34" charset="0"/>
                <a:cs typeface="Calibri" panose="020F0502020204030204" pitchFamily="34" charset="0"/>
              </a:rPr>
              <a:t> </a:t>
            </a:r>
            <a:r>
              <a:rPr sz="1400" dirty="0">
                <a:latin typeface="Calibri" panose="020F0502020204030204" pitchFamily="34" charset="0"/>
                <a:cs typeface="Calibri" panose="020F0502020204030204" pitchFamily="34" charset="0"/>
              </a:rPr>
              <a:t>we are starting to see a shift in inventory over the last five months.</a:t>
            </a:r>
          </a:p>
          <a:p>
            <a:pPr marL="12700" marR="135890">
              <a:lnSpc>
                <a:spcPct val="100000"/>
              </a:lnSpc>
              <a:spcBef>
                <a:spcPts val="900"/>
              </a:spcBef>
            </a:pPr>
            <a:r>
              <a:rPr sz="1400" dirty="0">
                <a:latin typeface="Calibri" panose="020F0502020204030204" pitchFamily="34" charset="0"/>
                <a:cs typeface="Calibri" panose="020F0502020204030204" pitchFamily="34" charset="0"/>
              </a:rPr>
              <a:t>The chart below shows the change in housing supply over the last 12 months compared to</a:t>
            </a:r>
            <a:r>
              <a:rPr lang="en-US" sz="1400" dirty="0">
                <a:latin typeface="Calibri" panose="020F0502020204030204" pitchFamily="34" charset="0"/>
                <a:cs typeface="Calibri" panose="020F0502020204030204" pitchFamily="34" charset="0"/>
              </a:rPr>
              <a:t> </a:t>
            </a:r>
            <a:r>
              <a:rPr sz="1400" dirty="0">
                <a:latin typeface="Calibri" panose="020F0502020204030204" pitchFamily="34" charset="0"/>
                <a:cs typeface="Calibri" panose="020F0502020204030204" pitchFamily="34" charset="0"/>
              </a:rPr>
              <a:t>the previous 12 months. As you can see, beginning in June, inventory levels have started to</a:t>
            </a:r>
            <a:r>
              <a:rPr lang="en-US" sz="1400" dirty="0">
                <a:latin typeface="Calibri" panose="020F0502020204030204" pitchFamily="34" charset="0"/>
                <a:cs typeface="Calibri" panose="020F0502020204030204" pitchFamily="34" charset="0"/>
              </a:rPr>
              <a:t> </a:t>
            </a:r>
            <a:r>
              <a:rPr sz="1400" dirty="0">
                <a:latin typeface="Calibri" panose="020F0502020204030204" pitchFamily="34" charset="0"/>
                <a:cs typeface="Calibri" panose="020F0502020204030204" pitchFamily="34" charset="0"/>
              </a:rPr>
              <a:t>increase as compared to the same time last year.</a:t>
            </a:r>
          </a:p>
        </p:txBody>
      </p:sp>
      <p:sp>
        <p:nvSpPr>
          <p:cNvPr id="4" name="object 4"/>
          <p:cNvSpPr/>
          <p:nvPr/>
        </p:nvSpPr>
        <p:spPr>
          <a:xfrm>
            <a:off x="0" y="7204405"/>
            <a:ext cx="7772400" cy="2396794"/>
          </a:xfrm>
          <a:prstGeom prst="rect">
            <a:avLst/>
          </a:prstGeom>
          <a:blipFill>
            <a:blip r:embed="rId4"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6" name="object 6"/>
          <p:cNvSpPr txBox="1"/>
          <p:nvPr/>
        </p:nvSpPr>
        <p:spPr>
          <a:xfrm>
            <a:off x="444500" y="6083477"/>
            <a:ext cx="6883400" cy="889987"/>
          </a:xfrm>
          <a:prstGeom prst="rect">
            <a:avLst/>
          </a:prstGeom>
        </p:spPr>
        <p:txBody>
          <a:bodyPr vert="horz" wrap="square" lIns="0" tIns="127000" rIns="0" bIns="0" rtlCol="0">
            <a:spAutoFit/>
          </a:bodyPr>
          <a:lstStyle/>
          <a:p>
            <a:pPr marL="12700">
              <a:lnSpc>
                <a:spcPct val="100000"/>
              </a:lnSpc>
              <a:spcBef>
                <a:spcPts val="1000"/>
              </a:spcBef>
            </a:pPr>
            <a:r>
              <a:rPr sz="1400" b="1" dirty="0">
                <a:solidFill>
                  <a:srgbClr val="00B0F0"/>
                </a:solidFill>
                <a:latin typeface="Calibri" panose="020F0502020204030204" pitchFamily="34" charset="0"/>
                <a:cs typeface="Calibri" panose="020F0502020204030204" pitchFamily="34" charset="0"/>
              </a:rPr>
              <a:t>Bottom Line</a:t>
            </a:r>
          </a:p>
          <a:p>
            <a:pPr marL="12700" marR="5080">
              <a:lnSpc>
                <a:spcPct val="100000"/>
              </a:lnSpc>
              <a:spcBef>
                <a:spcPts val="900"/>
              </a:spcBef>
            </a:pPr>
            <a:r>
              <a:rPr sz="1400" dirty="0">
                <a:latin typeface="Calibri" panose="020F0502020204030204" pitchFamily="34" charset="0"/>
                <a:cs typeface="Calibri" panose="020F0502020204030204" pitchFamily="34" charset="0"/>
              </a:rPr>
              <a:t>If you are planning to enter the housing market, either as a buyer or a seller, let’s get together</a:t>
            </a:r>
            <a:r>
              <a:rPr lang="en-US" sz="1400" dirty="0">
                <a:latin typeface="Calibri" panose="020F0502020204030204" pitchFamily="34" charset="0"/>
                <a:cs typeface="Calibri" panose="020F0502020204030204" pitchFamily="34" charset="0"/>
              </a:rPr>
              <a:t> </a:t>
            </a:r>
            <a:r>
              <a:rPr sz="1400" dirty="0">
                <a:latin typeface="Calibri" panose="020F0502020204030204" pitchFamily="34" charset="0"/>
                <a:cs typeface="Calibri" panose="020F0502020204030204" pitchFamily="34" charset="0"/>
              </a:rPr>
              <a:t>to discuss what changes in mortgage interest rates and inventory could mean for you.</a:t>
            </a:r>
          </a:p>
        </p:txBody>
      </p:sp>
      <p:sp>
        <p:nvSpPr>
          <p:cNvPr id="8" name="object 8">
            <a:extLst>
              <a:ext uri="{FF2B5EF4-FFF2-40B4-BE49-F238E27FC236}">
                <a16:creationId xmlns:a16="http://schemas.microsoft.com/office/drawing/2014/main" xmlns="" id="{EDB5B20B-806D-D247-ABD6-0F34EC49EDB9}"/>
              </a:ext>
            </a:extLst>
          </p:cNvPr>
          <p:cNvSpPr txBox="1"/>
          <p:nvPr/>
        </p:nvSpPr>
        <p:spPr>
          <a:xfrm>
            <a:off x="7281189" y="9797135"/>
            <a:ext cx="129539" cy="179536"/>
          </a:xfrm>
          <a:prstGeom prst="rect">
            <a:avLst/>
          </a:prstGeom>
        </p:spPr>
        <p:txBody>
          <a:bodyPr vert="horz" wrap="square" lIns="0" tIns="0" rIns="0" bIns="0" rtlCol="0">
            <a:spAutoFit/>
          </a:bodyPr>
          <a:lstStyle/>
          <a:p>
            <a:pPr marL="25400">
              <a:lnSpc>
                <a:spcPts val="1395"/>
              </a:lnSpc>
            </a:pPr>
            <a:fld id="{81D60167-4931-47E6-BA6A-407CBD079E47}" type="slidenum">
              <a:rPr sz="1200" dirty="0">
                <a:solidFill>
                  <a:srgbClr val="6D6E71"/>
                </a:solidFill>
                <a:latin typeface="Calibri" panose="020F0502020204030204" pitchFamily="34" charset="0"/>
                <a:cs typeface="Calibri" panose="020F0502020204030204" pitchFamily="34" charset="0"/>
              </a:rPr>
              <a:t>6</a:t>
            </a:fld>
            <a:endParaRPr sz="1200" dirty="0">
              <a:solidFill>
                <a:srgbClr val="6D6E71"/>
              </a:solidFill>
              <a:latin typeface="Calibri" panose="020F0502020204030204" pitchFamily="34" charset="0"/>
              <a:cs typeface="Calibri" panose="020F0502020204030204" pitchFamily="34" charset="0"/>
            </a:endParaRPr>
          </a:p>
        </p:txBody>
      </p:sp>
      <p:sp>
        <p:nvSpPr>
          <p:cNvPr id="17" name="TextBox 5">
            <a:extLst>
              <a:ext uri="{FF2B5EF4-FFF2-40B4-BE49-F238E27FC236}">
                <a16:creationId xmlns:a16="http://schemas.microsoft.com/office/drawing/2014/main" xmlns="" id="{010159EC-52EE-3E44-A9D8-A90A9E109491}"/>
              </a:ext>
            </a:extLst>
          </p:cNvPr>
          <p:cNvSpPr txBox="1">
            <a:spLocks noChangeArrowheads="1"/>
          </p:cNvSpPr>
          <p:nvPr/>
        </p:nvSpPr>
        <p:spPr bwMode="auto">
          <a:xfrm>
            <a:off x="1285630" y="3364124"/>
            <a:ext cx="290537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r>
              <a:rPr lang="en-US" altLang="en-US" sz="2800" dirty="0">
                <a:solidFill>
                  <a:srgbClr val="595959"/>
                </a:solidFill>
                <a:latin typeface="Calibri Regular"/>
              </a:rPr>
              <a:t>HOUSING SUPPLY  </a:t>
            </a:r>
            <a:br>
              <a:rPr lang="en-US" altLang="en-US" sz="2800" dirty="0">
                <a:solidFill>
                  <a:srgbClr val="595959"/>
                </a:solidFill>
                <a:latin typeface="Calibri Regular"/>
              </a:rPr>
            </a:br>
            <a:r>
              <a:rPr lang="en-US" altLang="en-US" sz="1600" dirty="0">
                <a:solidFill>
                  <a:srgbClr val="595959"/>
                </a:solidFill>
                <a:latin typeface="Calibri Regular"/>
              </a:rPr>
              <a:t>Year-Over-Year</a:t>
            </a:r>
            <a:endParaRPr lang="en-US" altLang="en-US" sz="2000" dirty="0">
              <a:solidFill>
                <a:srgbClr val="595959"/>
              </a:solidFill>
              <a:latin typeface="Calibri Regular"/>
            </a:endParaRPr>
          </a:p>
        </p:txBody>
      </p:sp>
      <p:sp>
        <p:nvSpPr>
          <p:cNvPr id="18" name="Rectangle 17">
            <a:extLst>
              <a:ext uri="{FF2B5EF4-FFF2-40B4-BE49-F238E27FC236}">
                <a16:creationId xmlns:a16="http://schemas.microsoft.com/office/drawing/2014/main" xmlns="" id="{5E69828A-587C-D349-B9B9-910B45F74788}"/>
              </a:ext>
            </a:extLst>
          </p:cNvPr>
          <p:cNvSpPr>
            <a:spLocks noChangeArrowheads="1"/>
          </p:cNvSpPr>
          <p:nvPr/>
        </p:nvSpPr>
        <p:spPr bwMode="auto">
          <a:xfrm>
            <a:off x="4876800" y="5420204"/>
            <a:ext cx="1787319" cy="400110"/>
          </a:xfrm>
          <a:prstGeom prst="rect">
            <a:avLst/>
          </a:prstGeom>
          <a:noFill/>
          <a:ln>
            <a:noFill/>
          </a:ln>
          <a:extLst/>
        </p:spPr>
        <p:txBody>
          <a:bodyPr wrap="square">
            <a:spAutoFit/>
          </a:bodyPr>
          <a:lstStyle/>
          <a:p>
            <a:pPr algn="r">
              <a:defRPr/>
            </a:pPr>
            <a:r>
              <a:rPr lang="en-US" sz="2000" i="1" dirty="0">
                <a:solidFill>
                  <a:schemeClr val="tx1">
                    <a:lumMod val="65000"/>
                    <a:lumOff val="35000"/>
                  </a:schemeClr>
                </a:solidFill>
                <a:latin typeface="Calibri Regular"/>
              </a:rPr>
              <a:t>Last 12 Months</a:t>
            </a:r>
          </a:p>
        </p:txBody>
      </p:sp>
      <p:sp>
        <p:nvSpPr>
          <p:cNvPr id="19" name="TextBox 18">
            <a:extLst>
              <a:ext uri="{FF2B5EF4-FFF2-40B4-BE49-F238E27FC236}">
                <a16:creationId xmlns:a16="http://schemas.microsoft.com/office/drawing/2014/main" xmlns="" id="{3CA94795-FDA4-0A42-9125-4911F080828C}"/>
              </a:ext>
            </a:extLst>
          </p:cNvPr>
          <p:cNvSpPr txBox="1"/>
          <p:nvPr/>
        </p:nvSpPr>
        <p:spPr>
          <a:xfrm>
            <a:off x="4607466" y="4169435"/>
            <a:ext cx="377026" cy="261610"/>
          </a:xfrm>
          <a:prstGeom prst="rect">
            <a:avLst/>
          </a:prstGeom>
          <a:noFill/>
        </p:spPr>
        <p:txBody>
          <a:bodyPr wrap="none" rtlCol="0">
            <a:spAutoFit/>
          </a:bodyPr>
          <a:lstStyle/>
          <a:p>
            <a:r>
              <a:rPr lang="en-US" sz="1050" dirty="0"/>
              <a:t>Jun</a:t>
            </a:r>
          </a:p>
        </p:txBody>
      </p:sp>
      <p:sp>
        <p:nvSpPr>
          <p:cNvPr id="20" name="TextBox 19">
            <a:extLst>
              <a:ext uri="{FF2B5EF4-FFF2-40B4-BE49-F238E27FC236}">
                <a16:creationId xmlns:a16="http://schemas.microsoft.com/office/drawing/2014/main" xmlns="" id="{57CA8D78-8B4A-A841-9661-625868ED291D}"/>
              </a:ext>
            </a:extLst>
          </p:cNvPr>
          <p:cNvSpPr txBox="1"/>
          <p:nvPr/>
        </p:nvSpPr>
        <p:spPr>
          <a:xfrm>
            <a:off x="5095302" y="4169435"/>
            <a:ext cx="335348" cy="261610"/>
          </a:xfrm>
          <a:prstGeom prst="rect">
            <a:avLst/>
          </a:prstGeom>
          <a:noFill/>
        </p:spPr>
        <p:txBody>
          <a:bodyPr wrap="none" rtlCol="0">
            <a:spAutoFit/>
          </a:bodyPr>
          <a:lstStyle/>
          <a:p>
            <a:r>
              <a:rPr lang="en-US" sz="1050" dirty="0"/>
              <a:t>Jul</a:t>
            </a:r>
          </a:p>
        </p:txBody>
      </p:sp>
      <p:sp>
        <p:nvSpPr>
          <p:cNvPr id="21" name="TextBox 20">
            <a:extLst>
              <a:ext uri="{FF2B5EF4-FFF2-40B4-BE49-F238E27FC236}">
                <a16:creationId xmlns:a16="http://schemas.microsoft.com/office/drawing/2014/main" xmlns="" id="{B78F4FE8-4B7C-E14D-9C62-51B2438B2FF0}"/>
              </a:ext>
            </a:extLst>
          </p:cNvPr>
          <p:cNvSpPr txBox="1"/>
          <p:nvPr/>
        </p:nvSpPr>
        <p:spPr>
          <a:xfrm>
            <a:off x="5517058" y="4178904"/>
            <a:ext cx="405880" cy="261610"/>
          </a:xfrm>
          <a:prstGeom prst="rect">
            <a:avLst/>
          </a:prstGeom>
          <a:noFill/>
        </p:spPr>
        <p:txBody>
          <a:bodyPr wrap="none" rtlCol="0">
            <a:spAutoFit/>
          </a:bodyPr>
          <a:lstStyle/>
          <a:p>
            <a:r>
              <a:rPr lang="en-US" sz="1050" dirty="0"/>
              <a:t>Aug</a:t>
            </a:r>
          </a:p>
        </p:txBody>
      </p:sp>
      <p:sp>
        <p:nvSpPr>
          <p:cNvPr id="22" name="TextBox 21">
            <a:extLst>
              <a:ext uri="{FF2B5EF4-FFF2-40B4-BE49-F238E27FC236}">
                <a16:creationId xmlns:a16="http://schemas.microsoft.com/office/drawing/2014/main" xmlns="" id="{7421D2C0-3D78-E947-B853-5395866587F3}"/>
              </a:ext>
            </a:extLst>
          </p:cNvPr>
          <p:cNvSpPr txBox="1"/>
          <p:nvPr/>
        </p:nvSpPr>
        <p:spPr>
          <a:xfrm>
            <a:off x="6009346" y="4178904"/>
            <a:ext cx="393056" cy="261610"/>
          </a:xfrm>
          <a:prstGeom prst="rect">
            <a:avLst/>
          </a:prstGeom>
          <a:noFill/>
        </p:spPr>
        <p:txBody>
          <a:bodyPr wrap="none" rtlCol="0">
            <a:spAutoFit/>
          </a:bodyPr>
          <a:lstStyle/>
          <a:p>
            <a:r>
              <a:rPr lang="en-US" sz="1050" dirty="0"/>
              <a:t>Sep</a:t>
            </a:r>
          </a:p>
        </p:txBody>
      </p:sp>
      <p:sp>
        <p:nvSpPr>
          <p:cNvPr id="23" name="TextBox 22">
            <a:extLst>
              <a:ext uri="{FF2B5EF4-FFF2-40B4-BE49-F238E27FC236}">
                <a16:creationId xmlns:a16="http://schemas.microsoft.com/office/drawing/2014/main" xmlns="" id="{59DC7FC5-8068-294E-8AC4-E4EACCE76A50}"/>
              </a:ext>
            </a:extLst>
          </p:cNvPr>
          <p:cNvSpPr txBox="1"/>
          <p:nvPr/>
        </p:nvSpPr>
        <p:spPr>
          <a:xfrm>
            <a:off x="6472400" y="4178904"/>
            <a:ext cx="383438" cy="261610"/>
          </a:xfrm>
          <a:prstGeom prst="rect">
            <a:avLst/>
          </a:prstGeom>
          <a:noFill/>
        </p:spPr>
        <p:txBody>
          <a:bodyPr wrap="none" rtlCol="0">
            <a:spAutoFit/>
          </a:bodyPr>
          <a:lstStyle/>
          <a:p>
            <a:r>
              <a:rPr lang="en-US" sz="1050" dirty="0"/>
              <a:t>Oct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Picture 59" descr="A close up of a map&#10;&#10;Description automatically generated">
            <a:extLst>
              <a:ext uri="{FF2B5EF4-FFF2-40B4-BE49-F238E27FC236}">
                <a16:creationId xmlns:a16="http://schemas.microsoft.com/office/drawing/2014/main" xmlns="" id="{389A35A3-530A-1E40-9C3D-1E06AAF6DF6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57200" y="6046693"/>
            <a:ext cx="6858000" cy="3630707"/>
          </a:xfrm>
          <a:prstGeom prst="rect">
            <a:avLst/>
          </a:prstGeom>
        </p:spPr>
      </p:pic>
      <p:pic>
        <p:nvPicPr>
          <p:cNvPr id="56" name="Picture 55" descr="A close up of a map&#10;&#10;Description automatically generated">
            <a:extLst>
              <a:ext uri="{FF2B5EF4-FFF2-40B4-BE49-F238E27FC236}">
                <a16:creationId xmlns:a16="http://schemas.microsoft.com/office/drawing/2014/main" xmlns="" id="{BA9047CD-5DA8-FA4C-8A5E-5C757952BA5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99677" y="1570048"/>
            <a:ext cx="6173047" cy="3750385"/>
          </a:xfrm>
          <a:prstGeom prst="rect">
            <a:avLst/>
          </a:prstGeom>
        </p:spPr>
      </p:pic>
      <p:sp>
        <p:nvSpPr>
          <p:cNvPr id="2" name="object 2"/>
          <p:cNvSpPr/>
          <p:nvPr/>
        </p:nvSpPr>
        <p:spPr>
          <a:xfrm>
            <a:off x="457200" y="9740900"/>
            <a:ext cx="6858000" cy="25400"/>
          </a:xfrm>
          <a:prstGeom prst="rect">
            <a:avLst/>
          </a:prstGeom>
          <a:blipFill>
            <a:blip r:embed="rId5"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57" name="object 57"/>
          <p:cNvSpPr/>
          <p:nvPr/>
        </p:nvSpPr>
        <p:spPr>
          <a:xfrm>
            <a:off x="210311" y="275081"/>
            <a:ext cx="7352030" cy="718185"/>
          </a:xfrm>
          <a:custGeom>
            <a:avLst/>
            <a:gdLst/>
            <a:ahLst/>
            <a:cxnLst/>
            <a:rect l="l" t="t" r="r" b="b"/>
            <a:pathLst>
              <a:path w="7352030" h="718185">
                <a:moveTo>
                  <a:pt x="0" y="717803"/>
                </a:moveTo>
                <a:lnTo>
                  <a:pt x="7351776" y="717803"/>
                </a:lnTo>
                <a:lnTo>
                  <a:pt x="7351776" y="0"/>
                </a:lnTo>
                <a:lnTo>
                  <a:pt x="0" y="0"/>
                </a:lnTo>
                <a:lnTo>
                  <a:pt x="0" y="717803"/>
                </a:lnTo>
                <a:close/>
              </a:path>
            </a:pathLst>
          </a:custGeom>
          <a:solidFill>
            <a:srgbClr val="00AEEF">
              <a:alpha val="93998"/>
            </a:srgbClr>
          </a:solidFill>
        </p:spPr>
        <p:txBody>
          <a:bodyPr wrap="square" lIns="0" tIns="0" rIns="0" bIns="0" rtlCol="0"/>
          <a:lstStyle/>
          <a:p>
            <a:endParaRPr/>
          </a:p>
        </p:txBody>
      </p:sp>
      <p:sp>
        <p:nvSpPr>
          <p:cNvPr id="59" name="object 59"/>
          <p:cNvSpPr/>
          <p:nvPr/>
        </p:nvSpPr>
        <p:spPr>
          <a:xfrm>
            <a:off x="457200" y="817181"/>
            <a:ext cx="6858000" cy="25400"/>
          </a:xfrm>
          <a:prstGeom prst="rect">
            <a:avLst/>
          </a:prstGeom>
          <a:blipFill>
            <a:blip r:embed="rId6"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84" name="object 6">
            <a:extLst>
              <a:ext uri="{FF2B5EF4-FFF2-40B4-BE49-F238E27FC236}">
                <a16:creationId xmlns:a16="http://schemas.microsoft.com/office/drawing/2014/main" xmlns="" id="{498C75A9-40BF-2941-A96D-64A0516FF927}"/>
              </a:ext>
            </a:extLst>
          </p:cNvPr>
          <p:cNvSpPr txBox="1">
            <a:spLocks noGrp="1"/>
          </p:cNvSpPr>
          <p:nvPr>
            <p:ph type="title"/>
          </p:nvPr>
        </p:nvSpPr>
        <p:spPr>
          <a:xfrm>
            <a:off x="210311" y="355092"/>
            <a:ext cx="7352030" cy="505267"/>
          </a:xfrm>
          <a:prstGeom prst="rect">
            <a:avLst/>
          </a:prstGeom>
        </p:spPr>
        <p:txBody>
          <a:bodyPr vert="horz" wrap="square" lIns="0" tIns="12700" rIns="0" bIns="0" rtlCol="0">
            <a:spAutoFit/>
          </a:bodyPr>
          <a:lstStyle/>
          <a:p>
            <a:pPr marL="246379">
              <a:lnSpc>
                <a:spcPct val="100000"/>
              </a:lnSpc>
              <a:spcBef>
                <a:spcPts val="100"/>
              </a:spcBef>
            </a:pPr>
            <a:r>
              <a:rPr sz="3200" u="none" dirty="0">
                <a:latin typeface="Calibri" panose="020F0502020204030204" pitchFamily="34" charset="0"/>
                <a:cs typeface="Calibri" panose="020F0502020204030204" pitchFamily="34" charset="0"/>
              </a:rPr>
              <a:t>Home Prices Over The Last Year</a:t>
            </a:r>
          </a:p>
        </p:txBody>
      </p:sp>
      <p:sp>
        <p:nvSpPr>
          <p:cNvPr id="85" name="object 3">
            <a:extLst>
              <a:ext uri="{FF2B5EF4-FFF2-40B4-BE49-F238E27FC236}">
                <a16:creationId xmlns:a16="http://schemas.microsoft.com/office/drawing/2014/main" xmlns="" id="{AC351B5F-D238-3641-8F6A-8463B7E6AA6D}"/>
              </a:ext>
            </a:extLst>
          </p:cNvPr>
          <p:cNvSpPr txBox="1"/>
          <p:nvPr/>
        </p:nvSpPr>
        <p:spPr>
          <a:xfrm>
            <a:off x="444500" y="1092784"/>
            <a:ext cx="6836689" cy="443711"/>
          </a:xfrm>
          <a:prstGeom prst="rect">
            <a:avLst/>
          </a:prstGeom>
        </p:spPr>
        <p:txBody>
          <a:bodyPr vert="horz" wrap="square" lIns="0" tIns="12700" rIns="0" bIns="0" rtlCol="0">
            <a:spAutoFit/>
          </a:bodyPr>
          <a:lstStyle/>
          <a:p>
            <a:pPr marL="12700" marR="5080">
              <a:lnSpc>
                <a:spcPct val="100000"/>
              </a:lnSpc>
              <a:spcBef>
                <a:spcPts val="100"/>
              </a:spcBef>
            </a:pPr>
            <a:r>
              <a:rPr sz="1400" dirty="0">
                <a:latin typeface="Calibri" panose="020F0502020204030204" pitchFamily="34" charset="0"/>
                <a:cs typeface="Calibri" panose="020F0502020204030204" pitchFamily="34" charset="0"/>
              </a:rPr>
              <a:t>Every quarter, the </a:t>
            </a:r>
            <a:r>
              <a:rPr sz="1400" i="1" dirty="0">
                <a:latin typeface="Calibri" panose="020F0502020204030204" pitchFamily="34" charset="0"/>
                <a:cs typeface="Calibri" panose="020F0502020204030204" pitchFamily="34" charset="0"/>
              </a:rPr>
              <a:t>Federal Housing Finance Agency </a:t>
            </a:r>
            <a:r>
              <a:rPr sz="1400" dirty="0">
                <a:latin typeface="Calibri" panose="020F0502020204030204" pitchFamily="34" charset="0"/>
                <a:cs typeface="Calibri" panose="020F0502020204030204" pitchFamily="34" charset="0"/>
              </a:rPr>
              <a:t>(FHFA) reports on the year-over-year changes in home prices. Below, you will see that prices are up year-over-year in every region.</a:t>
            </a:r>
          </a:p>
        </p:txBody>
      </p:sp>
      <p:sp>
        <p:nvSpPr>
          <p:cNvPr id="86" name="object 44">
            <a:extLst>
              <a:ext uri="{FF2B5EF4-FFF2-40B4-BE49-F238E27FC236}">
                <a16:creationId xmlns:a16="http://schemas.microsoft.com/office/drawing/2014/main" xmlns="" id="{D3BE24D6-4C0E-2E4D-8A12-9F5E14AEB820}"/>
              </a:ext>
            </a:extLst>
          </p:cNvPr>
          <p:cNvSpPr txBox="1"/>
          <p:nvPr/>
        </p:nvSpPr>
        <p:spPr>
          <a:xfrm>
            <a:off x="444500" y="5353986"/>
            <a:ext cx="6879590" cy="659155"/>
          </a:xfrm>
          <a:prstGeom prst="rect">
            <a:avLst/>
          </a:prstGeom>
        </p:spPr>
        <p:txBody>
          <a:bodyPr vert="horz" wrap="square" lIns="0" tIns="12700" rIns="0" bIns="0" rtlCol="0">
            <a:spAutoFit/>
          </a:bodyPr>
          <a:lstStyle/>
          <a:p>
            <a:pPr marL="12700" marR="5080">
              <a:lnSpc>
                <a:spcPct val="100000"/>
              </a:lnSpc>
              <a:spcBef>
                <a:spcPts val="100"/>
              </a:spcBef>
            </a:pPr>
            <a:r>
              <a:rPr lang="en-US" sz="1400" dirty="0">
                <a:latin typeface="Calibri" panose="020F0502020204030204" pitchFamily="34" charset="0"/>
                <a:cs typeface="Calibri" panose="020F0502020204030204" pitchFamily="34" charset="0"/>
              </a:rPr>
              <a:t>Looking at the breakdown by state, you can see that each state is appreciating at a different rate. This is important to know if you are planning on relocating to a different area of the country. Waiting to move may end up costing you more!</a:t>
            </a:r>
          </a:p>
        </p:txBody>
      </p:sp>
      <p:sp>
        <p:nvSpPr>
          <p:cNvPr id="109" name="object 8">
            <a:extLst>
              <a:ext uri="{FF2B5EF4-FFF2-40B4-BE49-F238E27FC236}">
                <a16:creationId xmlns:a16="http://schemas.microsoft.com/office/drawing/2014/main" xmlns="" id="{20E336E0-82D0-1A44-A9A5-62DB167AC156}"/>
              </a:ext>
            </a:extLst>
          </p:cNvPr>
          <p:cNvSpPr txBox="1"/>
          <p:nvPr/>
        </p:nvSpPr>
        <p:spPr>
          <a:xfrm>
            <a:off x="7281189" y="9797135"/>
            <a:ext cx="129539" cy="179536"/>
          </a:xfrm>
          <a:prstGeom prst="rect">
            <a:avLst/>
          </a:prstGeom>
        </p:spPr>
        <p:txBody>
          <a:bodyPr vert="horz" wrap="square" lIns="0" tIns="0" rIns="0" bIns="0" rtlCol="0">
            <a:spAutoFit/>
          </a:bodyPr>
          <a:lstStyle/>
          <a:p>
            <a:pPr marL="25400">
              <a:lnSpc>
                <a:spcPts val="1395"/>
              </a:lnSpc>
            </a:pPr>
            <a:fld id="{81D60167-4931-47E6-BA6A-407CBD079E47}" type="slidenum">
              <a:rPr sz="1200" dirty="0">
                <a:solidFill>
                  <a:srgbClr val="6D6E71"/>
                </a:solidFill>
                <a:latin typeface="Calibri" panose="020F0502020204030204" pitchFamily="34" charset="0"/>
                <a:cs typeface="Calibri" panose="020F0502020204030204" pitchFamily="34" charset="0"/>
              </a:rPr>
              <a:t>7</a:t>
            </a:fld>
            <a:endParaRPr sz="1200" dirty="0">
              <a:solidFill>
                <a:srgbClr val="6D6E7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635927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object 12"/>
          <p:cNvSpPr/>
          <p:nvPr/>
        </p:nvSpPr>
        <p:spPr>
          <a:xfrm>
            <a:off x="372577" y="4221421"/>
            <a:ext cx="7016282" cy="4256747"/>
          </a:xfrm>
          <a:prstGeom prst="rect">
            <a:avLst/>
          </a:prstGeom>
          <a:blipFill>
            <a:blip r:embed="rId3"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2" name="object 2"/>
          <p:cNvSpPr/>
          <p:nvPr/>
        </p:nvSpPr>
        <p:spPr>
          <a:xfrm>
            <a:off x="457200" y="9740900"/>
            <a:ext cx="6858000" cy="25400"/>
          </a:xfrm>
          <a:prstGeom prst="rect">
            <a:avLst/>
          </a:prstGeom>
          <a:blipFill>
            <a:blip r:embed="rId4"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3" name="object 3"/>
          <p:cNvSpPr txBox="1"/>
          <p:nvPr/>
        </p:nvSpPr>
        <p:spPr>
          <a:xfrm>
            <a:off x="444500" y="1361440"/>
            <a:ext cx="7126986" cy="2792046"/>
          </a:xfrm>
          <a:prstGeom prst="rect">
            <a:avLst/>
          </a:prstGeom>
        </p:spPr>
        <p:txBody>
          <a:bodyPr vert="horz" wrap="square" lIns="0" tIns="12700" rIns="0" bIns="0" rtlCol="0">
            <a:spAutoFit/>
          </a:bodyPr>
          <a:lstStyle/>
          <a:p>
            <a:pPr marL="12700" marR="243204">
              <a:lnSpc>
                <a:spcPct val="100000"/>
              </a:lnSpc>
              <a:spcBef>
                <a:spcPts val="100"/>
              </a:spcBef>
            </a:pPr>
            <a:r>
              <a:rPr sz="1380" dirty="0">
                <a:latin typeface="Calibri" panose="020F0502020204030204" pitchFamily="34" charset="0"/>
                <a:cs typeface="Calibri" panose="020F0502020204030204" pitchFamily="34" charset="0"/>
              </a:rPr>
              <a:t>In the latest </a:t>
            </a:r>
            <a:r>
              <a:rPr sz="1380" i="1" dirty="0">
                <a:latin typeface="Calibri" panose="020F0502020204030204" pitchFamily="34" charset="0"/>
                <a:cs typeface="Calibri" panose="020F0502020204030204" pitchFamily="34" charset="0"/>
              </a:rPr>
              <a:t>Rent vs. Buy Report </a:t>
            </a:r>
            <a:r>
              <a:rPr sz="1380" dirty="0">
                <a:latin typeface="Calibri" panose="020F0502020204030204" pitchFamily="34" charset="0"/>
                <a:cs typeface="Calibri" panose="020F0502020204030204" pitchFamily="34" charset="0"/>
              </a:rPr>
              <a:t>from</a:t>
            </a:r>
            <a:r>
              <a:rPr sz="1380" i="1" dirty="0">
                <a:latin typeface="Calibri" panose="020F0502020204030204" pitchFamily="34" charset="0"/>
                <a:cs typeface="Calibri" panose="020F0502020204030204" pitchFamily="34" charset="0"/>
              </a:rPr>
              <a:t> Trulia,</a:t>
            </a:r>
            <a:r>
              <a:rPr sz="1380" dirty="0">
                <a:latin typeface="Calibri" panose="020F0502020204030204" pitchFamily="34" charset="0"/>
                <a:cs typeface="Calibri" panose="020F0502020204030204" pitchFamily="34" charset="0"/>
              </a:rPr>
              <a:t> they explained that homeownership remains cheaper</a:t>
            </a:r>
            <a:r>
              <a:rPr lang="en-US" sz="1380" dirty="0">
                <a:latin typeface="Calibri" panose="020F0502020204030204" pitchFamily="34" charset="0"/>
                <a:cs typeface="Calibri" panose="020F0502020204030204" pitchFamily="34" charset="0"/>
              </a:rPr>
              <a:t> </a:t>
            </a:r>
            <a:r>
              <a:rPr sz="1380" dirty="0">
                <a:latin typeface="Calibri" panose="020F0502020204030204" pitchFamily="34" charset="0"/>
                <a:cs typeface="Calibri" panose="020F0502020204030204" pitchFamily="34" charset="0"/>
              </a:rPr>
              <a:t>than renting with a traditional 30-year fixed rate mortgage in 98 of the 100 largest metro areas in</a:t>
            </a:r>
            <a:r>
              <a:rPr lang="en-US" sz="1380" dirty="0">
                <a:latin typeface="Calibri" panose="020F0502020204030204" pitchFamily="34" charset="0"/>
                <a:cs typeface="Calibri" panose="020F0502020204030204" pitchFamily="34" charset="0"/>
              </a:rPr>
              <a:t> </a:t>
            </a:r>
            <a:r>
              <a:rPr sz="1380" dirty="0">
                <a:latin typeface="Calibri" panose="020F0502020204030204" pitchFamily="34" charset="0"/>
                <a:cs typeface="Calibri" panose="020F0502020204030204" pitchFamily="34" charset="0"/>
              </a:rPr>
              <a:t>the United States.</a:t>
            </a:r>
          </a:p>
          <a:p>
            <a:pPr marL="12700" marR="473075">
              <a:lnSpc>
                <a:spcPct val="100000"/>
              </a:lnSpc>
              <a:spcBef>
                <a:spcPts val="900"/>
              </a:spcBef>
            </a:pPr>
            <a:r>
              <a:rPr sz="1380" dirty="0">
                <a:latin typeface="Calibri" panose="020F0502020204030204" pitchFamily="34" charset="0"/>
                <a:cs typeface="Calibri" panose="020F0502020204030204" pitchFamily="34" charset="0"/>
              </a:rPr>
              <a:t>It’s no surprise that the two metros where renting became cheaper than owning are San Jose</a:t>
            </a:r>
            <a:r>
              <a:rPr lang="en-US" sz="1380" dirty="0">
                <a:latin typeface="Calibri" panose="020F0502020204030204" pitchFamily="34" charset="0"/>
                <a:cs typeface="Calibri" panose="020F0502020204030204" pitchFamily="34" charset="0"/>
              </a:rPr>
              <a:t> </a:t>
            </a:r>
            <a:r>
              <a:rPr sz="1380" dirty="0">
                <a:latin typeface="Calibri" panose="020F0502020204030204" pitchFamily="34" charset="0"/>
                <a:cs typeface="Calibri" panose="020F0502020204030204" pitchFamily="34" charset="0"/>
              </a:rPr>
              <a:t>and San Francisco, CA, where median home prices have jumped to over $1 million dollars this</a:t>
            </a:r>
            <a:r>
              <a:rPr lang="en-US" sz="1380" dirty="0">
                <a:latin typeface="Calibri" panose="020F0502020204030204" pitchFamily="34" charset="0"/>
                <a:cs typeface="Calibri" panose="020F0502020204030204" pitchFamily="34" charset="0"/>
              </a:rPr>
              <a:t> </a:t>
            </a:r>
            <a:r>
              <a:rPr sz="1380" dirty="0">
                <a:latin typeface="Calibri" panose="020F0502020204030204" pitchFamily="34" charset="0"/>
                <a:cs typeface="Calibri" panose="020F0502020204030204" pitchFamily="34" charset="0"/>
              </a:rPr>
              <a:t>year. Home values in San Jose have risen 29% in the last year, while rents have remained relatively</a:t>
            </a:r>
            <a:r>
              <a:rPr lang="en-US" sz="1380" dirty="0">
                <a:latin typeface="Calibri" panose="020F0502020204030204" pitchFamily="34" charset="0"/>
                <a:cs typeface="Calibri" panose="020F0502020204030204" pitchFamily="34" charset="0"/>
              </a:rPr>
              <a:t> </a:t>
            </a:r>
            <a:r>
              <a:rPr sz="1380" dirty="0">
                <a:latin typeface="Calibri" panose="020F0502020204030204" pitchFamily="34" charset="0"/>
                <a:cs typeface="Calibri" panose="020F0502020204030204" pitchFamily="34" charset="0"/>
              </a:rPr>
              <a:t>unchanged. The range for the rest of the country is an average of 2% less expensive in Honolulu (HI),</a:t>
            </a:r>
            <a:r>
              <a:rPr lang="en-US" sz="1380" dirty="0">
                <a:latin typeface="Calibri" panose="020F0502020204030204" pitchFamily="34" charset="0"/>
                <a:cs typeface="Calibri" panose="020F0502020204030204" pitchFamily="34" charset="0"/>
              </a:rPr>
              <a:t> </a:t>
            </a:r>
            <a:r>
              <a:rPr sz="1380" dirty="0">
                <a:latin typeface="Calibri" panose="020F0502020204030204" pitchFamily="34" charset="0"/>
                <a:cs typeface="Calibri" panose="020F0502020204030204" pitchFamily="34" charset="0"/>
              </a:rPr>
              <a:t>all the way up to 48.9% in Detroit (MI), and </a:t>
            </a:r>
            <a:r>
              <a:rPr sz="1380" b="1" dirty="0">
                <a:latin typeface="Calibri" panose="020F0502020204030204" pitchFamily="34" charset="0"/>
                <a:cs typeface="Calibri" panose="020F0502020204030204" pitchFamily="34" charset="0"/>
              </a:rPr>
              <a:t>26.3% nationwide!</a:t>
            </a:r>
          </a:p>
          <a:p>
            <a:pPr marL="12700" marR="47625">
              <a:lnSpc>
                <a:spcPct val="100000"/>
              </a:lnSpc>
              <a:spcBef>
                <a:spcPts val="900"/>
              </a:spcBef>
            </a:pPr>
            <a:r>
              <a:rPr sz="1380" dirty="0">
                <a:latin typeface="Calibri" panose="020F0502020204030204" pitchFamily="34" charset="0"/>
                <a:cs typeface="Calibri" panose="020F0502020204030204" pitchFamily="34" charset="0"/>
              </a:rPr>
              <a:t>A study by </a:t>
            </a:r>
            <a:r>
              <a:rPr sz="1380" i="1" dirty="0">
                <a:latin typeface="Calibri" panose="020F0502020204030204" pitchFamily="34" charset="0"/>
                <a:cs typeface="Calibri" panose="020F0502020204030204" pitchFamily="34" charset="0"/>
              </a:rPr>
              <a:t>GoBankingRates</a:t>
            </a:r>
            <a:r>
              <a:rPr sz="1380" dirty="0">
                <a:latin typeface="Calibri" panose="020F0502020204030204" pitchFamily="34" charset="0"/>
                <a:cs typeface="Calibri" panose="020F0502020204030204" pitchFamily="34" charset="0"/>
              </a:rPr>
              <a:t> looked at the cost of renting vs. owning a home at the state level and</a:t>
            </a:r>
            <a:r>
              <a:rPr lang="en-US" sz="1380" dirty="0">
                <a:latin typeface="Calibri" panose="020F0502020204030204" pitchFamily="34" charset="0"/>
                <a:cs typeface="Calibri" panose="020F0502020204030204" pitchFamily="34" charset="0"/>
              </a:rPr>
              <a:t> </a:t>
            </a:r>
            <a:r>
              <a:rPr sz="1380" dirty="0">
                <a:latin typeface="Calibri" panose="020F0502020204030204" pitchFamily="34" charset="0"/>
                <a:cs typeface="Calibri" panose="020F0502020204030204" pitchFamily="34" charset="0"/>
              </a:rPr>
              <a:t>concluded that in 38 states, it is actually cheaper to own. In six states the difference between</a:t>
            </a:r>
            <a:r>
              <a:rPr lang="en-US" sz="1380" dirty="0">
                <a:latin typeface="Calibri" panose="020F0502020204030204" pitchFamily="34" charset="0"/>
                <a:cs typeface="Calibri" panose="020F0502020204030204" pitchFamily="34" charset="0"/>
              </a:rPr>
              <a:t/>
            </a:r>
            <a:br>
              <a:rPr lang="en-US" sz="1380" dirty="0">
                <a:latin typeface="Calibri" panose="020F0502020204030204" pitchFamily="34" charset="0"/>
                <a:cs typeface="Calibri" panose="020F0502020204030204" pitchFamily="34" charset="0"/>
              </a:rPr>
            </a:br>
            <a:r>
              <a:rPr sz="1380" dirty="0">
                <a:latin typeface="Calibri" panose="020F0502020204030204" pitchFamily="34" charset="0"/>
                <a:cs typeface="Calibri" panose="020F0502020204030204" pitchFamily="34" charset="0"/>
              </a:rPr>
              <a:t>buying &amp; renting would account for less than a $50 monthly difference, leaving the choice up to</a:t>
            </a:r>
            <a:r>
              <a:rPr lang="en-US" sz="1380" dirty="0">
                <a:latin typeface="Calibri" panose="020F0502020204030204" pitchFamily="34" charset="0"/>
                <a:cs typeface="Calibri" panose="020F0502020204030204" pitchFamily="34" charset="0"/>
              </a:rPr>
              <a:t/>
            </a:r>
            <a:br>
              <a:rPr lang="en-US" sz="1380" dirty="0">
                <a:latin typeface="Calibri" panose="020F0502020204030204" pitchFamily="34" charset="0"/>
                <a:cs typeface="Calibri" panose="020F0502020204030204" pitchFamily="34" charset="0"/>
              </a:rPr>
            </a:br>
            <a:r>
              <a:rPr sz="1380" dirty="0">
                <a:latin typeface="Calibri" panose="020F0502020204030204" pitchFamily="34" charset="0"/>
                <a:cs typeface="Calibri" panose="020F0502020204030204" pitchFamily="34" charset="0"/>
              </a:rPr>
              <a:t>the</a:t>
            </a:r>
            <a:r>
              <a:rPr lang="en-US" sz="1380" dirty="0">
                <a:latin typeface="Calibri" panose="020F0502020204030204" pitchFamily="34" charset="0"/>
                <a:cs typeface="Calibri" panose="020F0502020204030204" pitchFamily="34" charset="0"/>
              </a:rPr>
              <a:t> </a:t>
            </a:r>
            <a:r>
              <a:rPr sz="1380" dirty="0">
                <a:latin typeface="Calibri" panose="020F0502020204030204" pitchFamily="34" charset="0"/>
                <a:cs typeface="Calibri" panose="020F0502020204030204" pitchFamily="34" charset="0"/>
              </a:rPr>
              <a:t>individual family.</a:t>
            </a:r>
          </a:p>
        </p:txBody>
      </p:sp>
      <p:sp>
        <p:nvSpPr>
          <p:cNvPr id="4" name="object 4"/>
          <p:cNvSpPr/>
          <p:nvPr/>
        </p:nvSpPr>
        <p:spPr>
          <a:xfrm>
            <a:off x="219456" y="193929"/>
            <a:ext cx="7352030" cy="946785"/>
          </a:xfrm>
          <a:custGeom>
            <a:avLst/>
            <a:gdLst/>
            <a:ahLst/>
            <a:cxnLst/>
            <a:rect l="l" t="t" r="r" b="b"/>
            <a:pathLst>
              <a:path w="7352030" h="946785">
                <a:moveTo>
                  <a:pt x="0" y="946403"/>
                </a:moveTo>
                <a:lnTo>
                  <a:pt x="7351776" y="946403"/>
                </a:lnTo>
                <a:lnTo>
                  <a:pt x="7351776" y="0"/>
                </a:lnTo>
                <a:lnTo>
                  <a:pt x="0" y="0"/>
                </a:lnTo>
                <a:lnTo>
                  <a:pt x="0" y="946403"/>
                </a:lnTo>
                <a:close/>
              </a:path>
            </a:pathLst>
          </a:custGeom>
          <a:solidFill>
            <a:srgbClr val="00AEEF">
              <a:alpha val="93998"/>
            </a:srgbClr>
          </a:solidFill>
        </p:spPr>
        <p:txBody>
          <a:bodyPr wrap="square" lIns="0" tIns="0" rIns="0" bIns="0" rtlCol="0"/>
          <a:lstStyle/>
          <a:p>
            <a:endParaRPr/>
          </a:p>
        </p:txBody>
      </p:sp>
      <p:sp>
        <p:nvSpPr>
          <p:cNvPr id="5" name="object 5"/>
          <p:cNvSpPr/>
          <p:nvPr/>
        </p:nvSpPr>
        <p:spPr>
          <a:xfrm>
            <a:off x="466344" y="964628"/>
            <a:ext cx="6858000" cy="25400"/>
          </a:xfrm>
          <a:prstGeom prst="rect">
            <a:avLst/>
          </a:prstGeom>
          <a:blipFill>
            <a:blip r:embed="rId5"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6" name="object 6"/>
          <p:cNvSpPr txBox="1">
            <a:spLocks noGrp="1"/>
          </p:cNvSpPr>
          <p:nvPr>
            <p:ph type="title"/>
          </p:nvPr>
        </p:nvSpPr>
        <p:spPr>
          <a:xfrm>
            <a:off x="219456" y="228028"/>
            <a:ext cx="7352030" cy="795020"/>
          </a:xfrm>
          <a:prstGeom prst="rect">
            <a:avLst/>
          </a:prstGeom>
        </p:spPr>
        <p:txBody>
          <a:bodyPr vert="horz" wrap="square" lIns="0" tIns="12700" rIns="0" bIns="0" rtlCol="0">
            <a:spAutoFit/>
          </a:bodyPr>
          <a:lstStyle/>
          <a:p>
            <a:pPr marL="246379">
              <a:lnSpc>
                <a:spcPts val="3030"/>
              </a:lnSpc>
              <a:spcBef>
                <a:spcPts val="100"/>
              </a:spcBef>
            </a:pPr>
            <a:r>
              <a:rPr sz="2800" u="none" dirty="0">
                <a:latin typeface="Calibri" panose="020F0502020204030204" pitchFamily="34" charset="0"/>
                <a:cs typeface="Calibri" panose="020F0502020204030204" pitchFamily="34" charset="0"/>
              </a:rPr>
              <a:t>Buying Remains Cheaper Than</a:t>
            </a:r>
          </a:p>
          <a:p>
            <a:pPr marL="246379">
              <a:lnSpc>
                <a:spcPts val="3030"/>
              </a:lnSpc>
              <a:tabLst>
                <a:tab pos="7104380" algn="l"/>
              </a:tabLst>
            </a:pPr>
            <a:r>
              <a:rPr sz="2800" u="none" dirty="0">
                <a:latin typeface="Calibri" panose="020F0502020204030204" pitchFamily="34" charset="0"/>
                <a:cs typeface="Calibri" panose="020F0502020204030204" pitchFamily="34" charset="0"/>
              </a:rPr>
              <a:t>Renting In 38 States!	</a:t>
            </a:r>
          </a:p>
        </p:txBody>
      </p:sp>
      <p:sp>
        <p:nvSpPr>
          <p:cNvPr id="7" name="object 7"/>
          <p:cNvSpPr/>
          <p:nvPr/>
        </p:nvSpPr>
        <p:spPr>
          <a:xfrm>
            <a:off x="3564648" y="8517882"/>
            <a:ext cx="3632200" cy="260350"/>
          </a:xfrm>
          <a:custGeom>
            <a:avLst/>
            <a:gdLst/>
            <a:ahLst/>
            <a:cxnLst/>
            <a:rect l="l" t="t" r="r" b="b"/>
            <a:pathLst>
              <a:path w="3632200" h="260350">
                <a:moveTo>
                  <a:pt x="52387" y="0"/>
                </a:moveTo>
                <a:lnTo>
                  <a:pt x="22100" y="818"/>
                </a:lnTo>
                <a:lnTo>
                  <a:pt x="6548" y="6548"/>
                </a:lnTo>
                <a:lnTo>
                  <a:pt x="818" y="22100"/>
                </a:lnTo>
                <a:lnTo>
                  <a:pt x="0" y="52387"/>
                </a:lnTo>
                <a:lnTo>
                  <a:pt x="0" y="207352"/>
                </a:lnTo>
                <a:lnTo>
                  <a:pt x="818" y="237639"/>
                </a:lnTo>
                <a:lnTo>
                  <a:pt x="6548" y="253191"/>
                </a:lnTo>
                <a:lnTo>
                  <a:pt x="22100" y="258921"/>
                </a:lnTo>
                <a:lnTo>
                  <a:pt x="52387" y="259740"/>
                </a:lnTo>
                <a:lnTo>
                  <a:pt x="3579749" y="259740"/>
                </a:lnTo>
                <a:lnTo>
                  <a:pt x="3610035" y="258921"/>
                </a:lnTo>
                <a:lnTo>
                  <a:pt x="3625588" y="253191"/>
                </a:lnTo>
                <a:lnTo>
                  <a:pt x="3631317" y="237639"/>
                </a:lnTo>
                <a:lnTo>
                  <a:pt x="3632136" y="207352"/>
                </a:lnTo>
                <a:lnTo>
                  <a:pt x="3632136" y="52387"/>
                </a:lnTo>
                <a:lnTo>
                  <a:pt x="3631317" y="22100"/>
                </a:lnTo>
                <a:lnTo>
                  <a:pt x="3625588" y="6548"/>
                </a:lnTo>
                <a:lnTo>
                  <a:pt x="3610035" y="818"/>
                </a:lnTo>
                <a:lnTo>
                  <a:pt x="3579749" y="0"/>
                </a:lnTo>
                <a:lnTo>
                  <a:pt x="52387" y="0"/>
                </a:lnTo>
                <a:close/>
              </a:path>
            </a:pathLst>
          </a:custGeom>
          <a:ln w="10477">
            <a:solidFill>
              <a:srgbClr val="C7C6C4"/>
            </a:solidFill>
          </a:ln>
        </p:spPr>
        <p:txBody>
          <a:bodyPr wrap="square" lIns="0" tIns="0" rIns="0" bIns="0" rtlCol="0"/>
          <a:lstStyle/>
          <a:p>
            <a:endParaRPr/>
          </a:p>
        </p:txBody>
      </p:sp>
      <p:sp>
        <p:nvSpPr>
          <p:cNvPr id="8" name="object 8"/>
          <p:cNvSpPr/>
          <p:nvPr/>
        </p:nvSpPr>
        <p:spPr>
          <a:xfrm>
            <a:off x="4858772" y="8616795"/>
            <a:ext cx="76415" cy="69367"/>
          </a:xfrm>
          <a:prstGeom prst="rect">
            <a:avLst/>
          </a:prstGeom>
          <a:blipFill>
            <a:blip r:embed="rId6"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9" name="object 9"/>
          <p:cNvSpPr/>
          <p:nvPr/>
        </p:nvSpPr>
        <p:spPr>
          <a:xfrm>
            <a:off x="6000794" y="8615577"/>
            <a:ext cx="76415" cy="71793"/>
          </a:xfrm>
          <a:prstGeom prst="rect">
            <a:avLst/>
          </a:prstGeom>
          <a:blipFill>
            <a:blip r:embed="rId7"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0" name="object 10"/>
          <p:cNvSpPr txBox="1"/>
          <p:nvPr/>
        </p:nvSpPr>
        <p:spPr>
          <a:xfrm>
            <a:off x="444500" y="8236978"/>
            <a:ext cx="6747509" cy="500137"/>
          </a:xfrm>
          <a:prstGeom prst="rect">
            <a:avLst/>
          </a:prstGeom>
        </p:spPr>
        <p:txBody>
          <a:bodyPr vert="horz" wrap="square" lIns="0" tIns="78740" rIns="0" bIns="0" rtlCol="0">
            <a:spAutoFit/>
          </a:bodyPr>
          <a:lstStyle/>
          <a:p>
            <a:pPr marR="1386840" algn="r">
              <a:lnSpc>
                <a:spcPct val="100000"/>
              </a:lnSpc>
              <a:spcBef>
                <a:spcPts val="620"/>
              </a:spcBef>
            </a:pPr>
            <a:r>
              <a:rPr sz="1400" b="1" dirty="0">
                <a:latin typeface="Calibri" panose="020F0502020204030204" pitchFamily="34" charset="0"/>
                <a:cs typeface="Calibri" panose="020F0502020204030204" pitchFamily="34" charset="0"/>
              </a:rPr>
              <a:t>Rent vs. Own</a:t>
            </a:r>
          </a:p>
          <a:p>
            <a:pPr marL="3369945">
              <a:lnSpc>
                <a:spcPct val="100000"/>
              </a:lnSpc>
              <a:spcBef>
                <a:spcPts val="409"/>
              </a:spcBef>
              <a:tabLst>
                <a:tab pos="4582795" algn="l"/>
                <a:tab pos="5725160" algn="l"/>
              </a:tabLst>
            </a:pPr>
            <a:r>
              <a:rPr sz="1000" dirty="0">
                <a:latin typeface="Calibri" panose="020F0502020204030204" pitchFamily="34" charset="0"/>
                <a:cs typeface="Calibri" panose="020F0502020204030204" pitchFamily="34" charset="0"/>
              </a:rPr>
              <a:t>Cheaper to Own	Cheaper to Rent	Difference of ≤ $50</a:t>
            </a:r>
          </a:p>
        </p:txBody>
      </p:sp>
      <p:sp>
        <p:nvSpPr>
          <p:cNvPr id="11" name="object 11"/>
          <p:cNvSpPr/>
          <p:nvPr/>
        </p:nvSpPr>
        <p:spPr>
          <a:xfrm>
            <a:off x="3645884" y="8616795"/>
            <a:ext cx="76415" cy="69367"/>
          </a:xfrm>
          <a:prstGeom prst="rect">
            <a:avLst/>
          </a:prstGeom>
          <a:blipFill>
            <a:blip r:embed="rId8"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3" name="object 13"/>
          <p:cNvSpPr txBox="1"/>
          <p:nvPr/>
        </p:nvSpPr>
        <p:spPr>
          <a:xfrm>
            <a:off x="1464411" y="4370150"/>
            <a:ext cx="199390" cy="168635"/>
          </a:xfrm>
          <a:prstGeom prst="rect">
            <a:avLst/>
          </a:prstGeom>
        </p:spPr>
        <p:txBody>
          <a:bodyPr vert="horz" wrap="square" lIns="0" tIns="14604" rIns="0" bIns="0" rtlCol="0">
            <a:spAutoFit/>
          </a:bodyPr>
          <a:lstStyle/>
          <a:p>
            <a:pPr marL="12700">
              <a:lnSpc>
                <a:spcPct val="100000"/>
              </a:lnSpc>
              <a:spcBef>
                <a:spcPts val="114"/>
              </a:spcBef>
            </a:pPr>
            <a:r>
              <a:rPr sz="1000" dirty="0">
                <a:solidFill>
                  <a:schemeClr val="bg1"/>
                </a:solidFill>
                <a:latin typeface="Calibri" panose="020F0502020204030204" pitchFamily="34" charset="0"/>
                <a:cs typeface="Calibri" panose="020F0502020204030204" pitchFamily="34" charset="0"/>
              </a:rPr>
              <a:t>WA</a:t>
            </a:r>
            <a:endParaRPr sz="1000">
              <a:solidFill>
                <a:schemeClr val="bg1"/>
              </a:solidFill>
              <a:latin typeface="Calibri" panose="020F0502020204030204" pitchFamily="34" charset="0"/>
              <a:cs typeface="Calibri" panose="020F0502020204030204" pitchFamily="34" charset="0"/>
            </a:endParaRPr>
          </a:p>
        </p:txBody>
      </p:sp>
      <p:sp>
        <p:nvSpPr>
          <p:cNvPr id="14" name="object 14"/>
          <p:cNvSpPr txBox="1"/>
          <p:nvPr/>
        </p:nvSpPr>
        <p:spPr>
          <a:xfrm>
            <a:off x="1287309" y="4894485"/>
            <a:ext cx="184150" cy="168635"/>
          </a:xfrm>
          <a:prstGeom prst="rect">
            <a:avLst/>
          </a:prstGeom>
        </p:spPr>
        <p:txBody>
          <a:bodyPr vert="horz" wrap="square" lIns="0" tIns="14604" rIns="0" bIns="0" rtlCol="0">
            <a:spAutoFit/>
          </a:bodyPr>
          <a:lstStyle/>
          <a:p>
            <a:pPr marL="12700">
              <a:lnSpc>
                <a:spcPct val="100000"/>
              </a:lnSpc>
              <a:spcBef>
                <a:spcPts val="114"/>
              </a:spcBef>
            </a:pPr>
            <a:r>
              <a:rPr sz="1000" dirty="0">
                <a:solidFill>
                  <a:schemeClr val="bg1"/>
                </a:solidFill>
                <a:latin typeface="Calibri" panose="020F0502020204030204" pitchFamily="34" charset="0"/>
                <a:cs typeface="Calibri" panose="020F0502020204030204" pitchFamily="34" charset="0"/>
              </a:rPr>
              <a:t>OR</a:t>
            </a:r>
            <a:endParaRPr sz="1000">
              <a:solidFill>
                <a:schemeClr val="bg1"/>
              </a:solidFill>
              <a:latin typeface="Calibri" panose="020F0502020204030204" pitchFamily="34" charset="0"/>
              <a:cs typeface="Calibri" panose="020F0502020204030204" pitchFamily="34" charset="0"/>
            </a:endParaRPr>
          </a:p>
        </p:txBody>
      </p:sp>
      <p:sp>
        <p:nvSpPr>
          <p:cNvPr id="15" name="object 15"/>
          <p:cNvSpPr txBox="1"/>
          <p:nvPr/>
        </p:nvSpPr>
        <p:spPr>
          <a:xfrm>
            <a:off x="2561615" y="4660974"/>
            <a:ext cx="191135" cy="168635"/>
          </a:xfrm>
          <a:prstGeom prst="rect">
            <a:avLst/>
          </a:prstGeom>
        </p:spPr>
        <p:txBody>
          <a:bodyPr vert="horz" wrap="square" lIns="0" tIns="14604" rIns="0" bIns="0" rtlCol="0">
            <a:spAutoFit/>
          </a:bodyPr>
          <a:lstStyle/>
          <a:p>
            <a:pPr marL="12700">
              <a:lnSpc>
                <a:spcPct val="100000"/>
              </a:lnSpc>
              <a:spcBef>
                <a:spcPts val="114"/>
              </a:spcBef>
            </a:pPr>
            <a:r>
              <a:rPr sz="1000" dirty="0">
                <a:solidFill>
                  <a:schemeClr val="bg1"/>
                </a:solidFill>
                <a:latin typeface="Calibri" panose="020F0502020204030204" pitchFamily="34" charset="0"/>
                <a:cs typeface="Calibri" panose="020F0502020204030204" pitchFamily="34" charset="0"/>
              </a:rPr>
              <a:t>MT</a:t>
            </a:r>
            <a:endParaRPr sz="1000">
              <a:solidFill>
                <a:schemeClr val="bg1"/>
              </a:solidFill>
              <a:latin typeface="Calibri" panose="020F0502020204030204" pitchFamily="34" charset="0"/>
              <a:cs typeface="Calibri" panose="020F0502020204030204" pitchFamily="34" charset="0"/>
            </a:endParaRPr>
          </a:p>
        </p:txBody>
      </p:sp>
      <p:sp>
        <p:nvSpPr>
          <p:cNvPr id="16" name="object 16"/>
          <p:cNvSpPr txBox="1"/>
          <p:nvPr/>
        </p:nvSpPr>
        <p:spPr>
          <a:xfrm>
            <a:off x="1964091" y="5058678"/>
            <a:ext cx="142240" cy="168635"/>
          </a:xfrm>
          <a:prstGeom prst="rect">
            <a:avLst/>
          </a:prstGeom>
        </p:spPr>
        <p:txBody>
          <a:bodyPr vert="horz" wrap="square" lIns="0" tIns="14604" rIns="0" bIns="0" rtlCol="0">
            <a:spAutoFit/>
          </a:bodyPr>
          <a:lstStyle/>
          <a:p>
            <a:pPr marL="12700">
              <a:lnSpc>
                <a:spcPct val="100000"/>
              </a:lnSpc>
              <a:spcBef>
                <a:spcPts val="114"/>
              </a:spcBef>
            </a:pPr>
            <a:r>
              <a:rPr sz="1000" dirty="0">
                <a:solidFill>
                  <a:schemeClr val="bg1"/>
                </a:solidFill>
                <a:latin typeface="Calibri" panose="020F0502020204030204" pitchFamily="34" charset="0"/>
                <a:cs typeface="Calibri" panose="020F0502020204030204" pitchFamily="34" charset="0"/>
              </a:rPr>
              <a:t>ID</a:t>
            </a:r>
            <a:endParaRPr sz="1000">
              <a:solidFill>
                <a:schemeClr val="bg1"/>
              </a:solidFill>
              <a:latin typeface="Calibri" panose="020F0502020204030204" pitchFamily="34" charset="0"/>
              <a:cs typeface="Calibri" panose="020F0502020204030204" pitchFamily="34" charset="0"/>
            </a:endParaRPr>
          </a:p>
        </p:txBody>
      </p:sp>
      <p:sp>
        <p:nvSpPr>
          <p:cNvPr id="17" name="object 17"/>
          <p:cNvSpPr txBox="1"/>
          <p:nvPr/>
        </p:nvSpPr>
        <p:spPr>
          <a:xfrm>
            <a:off x="1069805" y="6026541"/>
            <a:ext cx="180340" cy="168635"/>
          </a:xfrm>
          <a:prstGeom prst="rect">
            <a:avLst/>
          </a:prstGeom>
        </p:spPr>
        <p:txBody>
          <a:bodyPr vert="horz" wrap="square" lIns="0" tIns="14604" rIns="0" bIns="0" rtlCol="0">
            <a:spAutoFit/>
          </a:bodyPr>
          <a:lstStyle/>
          <a:p>
            <a:pPr marL="12700">
              <a:lnSpc>
                <a:spcPct val="100000"/>
              </a:lnSpc>
              <a:spcBef>
                <a:spcPts val="114"/>
              </a:spcBef>
            </a:pPr>
            <a:r>
              <a:rPr sz="1000" dirty="0">
                <a:solidFill>
                  <a:schemeClr val="bg1"/>
                </a:solidFill>
                <a:latin typeface="Calibri" panose="020F0502020204030204" pitchFamily="34" charset="0"/>
                <a:cs typeface="Calibri" panose="020F0502020204030204" pitchFamily="34" charset="0"/>
              </a:rPr>
              <a:t>CA</a:t>
            </a:r>
            <a:endParaRPr sz="1000">
              <a:solidFill>
                <a:schemeClr val="bg1"/>
              </a:solidFill>
              <a:latin typeface="Calibri" panose="020F0502020204030204" pitchFamily="34" charset="0"/>
              <a:cs typeface="Calibri" panose="020F0502020204030204" pitchFamily="34" charset="0"/>
            </a:endParaRPr>
          </a:p>
        </p:txBody>
      </p:sp>
      <p:sp>
        <p:nvSpPr>
          <p:cNvPr id="18" name="object 18"/>
          <p:cNvSpPr txBox="1"/>
          <p:nvPr/>
        </p:nvSpPr>
        <p:spPr>
          <a:xfrm>
            <a:off x="1577359" y="5764245"/>
            <a:ext cx="182880" cy="168635"/>
          </a:xfrm>
          <a:prstGeom prst="rect">
            <a:avLst/>
          </a:prstGeom>
        </p:spPr>
        <p:txBody>
          <a:bodyPr vert="horz" wrap="square" lIns="0" tIns="14604" rIns="0" bIns="0" rtlCol="0">
            <a:spAutoFit/>
          </a:bodyPr>
          <a:lstStyle/>
          <a:p>
            <a:pPr marL="12700">
              <a:lnSpc>
                <a:spcPct val="100000"/>
              </a:lnSpc>
              <a:spcBef>
                <a:spcPts val="114"/>
              </a:spcBef>
            </a:pPr>
            <a:r>
              <a:rPr sz="1000" dirty="0">
                <a:solidFill>
                  <a:schemeClr val="bg1"/>
                </a:solidFill>
                <a:latin typeface="Calibri" panose="020F0502020204030204" pitchFamily="34" charset="0"/>
                <a:cs typeface="Calibri" panose="020F0502020204030204" pitchFamily="34" charset="0"/>
              </a:rPr>
              <a:t>NV</a:t>
            </a:r>
            <a:endParaRPr sz="1000">
              <a:solidFill>
                <a:schemeClr val="bg1"/>
              </a:solidFill>
              <a:latin typeface="Calibri" panose="020F0502020204030204" pitchFamily="34" charset="0"/>
              <a:cs typeface="Calibri" panose="020F0502020204030204" pitchFamily="34" charset="0"/>
            </a:endParaRPr>
          </a:p>
        </p:txBody>
      </p:sp>
      <p:sp>
        <p:nvSpPr>
          <p:cNvPr id="19" name="object 19"/>
          <p:cNvSpPr txBox="1"/>
          <p:nvPr/>
        </p:nvSpPr>
        <p:spPr>
          <a:xfrm>
            <a:off x="2191405" y="5850343"/>
            <a:ext cx="173355" cy="168635"/>
          </a:xfrm>
          <a:prstGeom prst="rect">
            <a:avLst/>
          </a:prstGeom>
        </p:spPr>
        <p:txBody>
          <a:bodyPr vert="horz" wrap="square" lIns="0" tIns="14604" rIns="0" bIns="0" rtlCol="0">
            <a:spAutoFit/>
          </a:bodyPr>
          <a:lstStyle/>
          <a:p>
            <a:pPr marL="12700">
              <a:lnSpc>
                <a:spcPct val="100000"/>
              </a:lnSpc>
              <a:spcBef>
                <a:spcPts val="114"/>
              </a:spcBef>
            </a:pPr>
            <a:r>
              <a:rPr sz="1000" dirty="0">
                <a:solidFill>
                  <a:schemeClr val="bg1"/>
                </a:solidFill>
                <a:latin typeface="Calibri" panose="020F0502020204030204" pitchFamily="34" charset="0"/>
                <a:cs typeface="Calibri" panose="020F0502020204030204" pitchFamily="34" charset="0"/>
              </a:rPr>
              <a:t>UT</a:t>
            </a:r>
            <a:endParaRPr sz="1000">
              <a:solidFill>
                <a:schemeClr val="bg1"/>
              </a:solidFill>
              <a:latin typeface="Calibri" panose="020F0502020204030204" pitchFamily="34" charset="0"/>
              <a:cs typeface="Calibri" panose="020F0502020204030204" pitchFamily="34" charset="0"/>
            </a:endParaRPr>
          </a:p>
        </p:txBody>
      </p:sp>
      <p:sp>
        <p:nvSpPr>
          <p:cNvPr id="20" name="object 20"/>
          <p:cNvSpPr txBox="1"/>
          <p:nvPr/>
        </p:nvSpPr>
        <p:spPr>
          <a:xfrm>
            <a:off x="2068390" y="6670019"/>
            <a:ext cx="175895" cy="168635"/>
          </a:xfrm>
          <a:prstGeom prst="rect">
            <a:avLst/>
          </a:prstGeom>
        </p:spPr>
        <p:txBody>
          <a:bodyPr vert="horz" wrap="square" lIns="0" tIns="14604" rIns="0" bIns="0" rtlCol="0">
            <a:spAutoFit/>
          </a:bodyPr>
          <a:lstStyle/>
          <a:p>
            <a:pPr marL="12700">
              <a:lnSpc>
                <a:spcPct val="100000"/>
              </a:lnSpc>
              <a:spcBef>
                <a:spcPts val="114"/>
              </a:spcBef>
            </a:pPr>
            <a:r>
              <a:rPr sz="1000" dirty="0">
                <a:solidFill>
                  <a:schemeClr val="bg1"/>
                </a:solidFill>
                <a:latin typeface="Calibri" panose="020F0502020204030204" pitchFamily="34" charset="0"/>
                <a:cs typeface="Calibri" panose="020F0502020204030204" pitchFamily="34" charset="0"/>
              </a:rPr>
              <a:t>AZ</a:t>
            </a:r>
            <a:endParaRPr sz="1000">
              <a:solidFill>
                <a:schemeClr val="bg1"/>
              </a:solidFill>
              <a:latin typeface="Calibri" panose="020F0502020204030204" pitchFamily="34" charset="0"/>
              <a:cs typeface="Calibri" panose="020F0502020204030204" pitchFamily="34" charset="0"/>
            </a:endParaRPr>
          </a:p>
        </p:txBody>
      </p:sp>
      <p:sp>
        <p:nvSpPr>
          <p:cNvPr id="21" name="object 21"/>
          <p:cNvSpPr txBox="1"/>
          <p:nvPr/>
        </p:nvSpPr>
        <p:spPr>
          <a:xfrm>
            <a:off x="866758" y="7483628"/>
            <a:ext cx="174625" cy="168635"/>
          </a:xfrm>
          <a:prstGeom prst="rect">
            <a:avLst/>
          </a:prstGeom>
        </p:spPr>
        <p:txBody>
          <a:bodyPr vert="horz" wrap="square" lIns="0" tIns="14604" rIns="0" bIns="0" rtlCol="0">
            <a:spAutoFit/>
          </a:bodyPr>
          <a:lstStyle/>
          <a:p>
            <a:pPr marL="12700">
              <a:lnSpc>
                <a:spcPct val="100000"/>
              </a:lnSpc>
              <a:spcBef>
                <a:spcPts val="114"/>
              </a:spcBef>
            </a:pPr>
            <a:r>
              <a:rPr sz="1000" dirty="0">
                <a:solidFill>
                  <a:schemeClr val="bg1"/>
                </a:solidFill>
                <a:latin typeface="Calibri" panose="020F0502020204030204" pitchFamily="34" charset="0"/>
                <a:cs typeface="Calibri" panose="020F0502020204030204" pitchFamily="34" charset="0"/>
              </a:rPr>
              <a:t>AK</a:t>
            </a:r>
            <a:endParaRPr sz="1000">
              <a:solidFill>
                <a:schemeClr val="bg1"/>
              </a:solidFill>
              <a:latin typeface="Calibri" panose="020F0502020204030204" pitchFamily="34" charset="0"/>
              <a:cs typeface="Calibri" panose="020F0502020204030204" pitchFamily="34" charset="0"/>
            </a:endParaRPr>
          </a:p>
        </p:txBody>
      </p:sp>
      <p:sp>
        <p:nvSpPr>
          <p:cNvPr id="22" name="object 22"/>
          <p:cNvSpPr txBox="1"/>
          <p:nvPr/>
        </p:nvSpPr>
        <p:spPr>
          <a:xfrm>
            <a:off x="2928855" y="5983685"/>
            <a:ext cx="184150" cy="168635"/>
          </a:xfrm>
          <a:prstGeom prst="rect">
            <a:avLst/>
          </a:prstGeom>
        </p:spPr>
        <p:txBody>
          <a:bodyPr vert="horz" wrap="square" lIns="0" tIns="14604" rIns="0" bIns="0" rtlCol="0">
            <a:spAutoFit/>
          </a:bodyPr>
          <a:lstStyle/>
          <a:p>
            <a:pPr marL="12700">
              <a:lnSpc>
                <a:spcPct val="100000"/>
              </a:lnSpc>
              <a:spcBef>
                <a:spcPts val="114"/>
              </a:spcBef>
            </a:pPr>
            <a:r>
              <a:rPr sz="1000" dirty="0">
                <a:solidFill>
                  <a:schemeClr val="bg1"/>
                </a:solidFill>
                <a:latin typeface="Calibri" panose="020F0502020204030204" pitchFamily="34" charset="0"/>
                <a:cs typeface="Calibri" panose="020F0502020204030204" pitchFamily="34" charset="0"/>
              </a:rPr>
              <a:t>CO</a:t>
            </a:r>
            <a:endParaRPr sz="1000">
              <a:solidFill>
                <a:schemeClr val="bg1"/>
              </a:solidFill>
              <a:latin typeface="Calibri" panose="020F0502020204030204" pitchFamily="34" charset="0"/>
              <a:cs typeface="Calibri" panose="020F0502020204030204" pitchFamily="34" charset="0"/>
            </a:endParaRPr>
          </a:p>
        </p:txBody>
      </p:sp>
      <p:sp>
        <p:nvSpPr>
          <p:cNvPr id="23" name="object 23"/>
          <p:cNvSpPr txBox="1"/>
          <p:nvPr/>
        </p:nvSpPr>
        <p:spPr>
          <a:xfrm>
            <a:off x="5984201" y="5937559"/>
            <a:ext cx="171450" cy="319959"/>
          </a:xfrm>
          <a:prstGeom prst="rect">
            <a:avLst/>
          </a:prstGeom>
        </p:spPr>
        <p:txBody>
          <a:bodyPr vert="horz" wrap="square" lIns="0" tIns="12065" rIns="0" bIns="0" rtlCol="0">
            <a:spAutoFit/>
          </a:bodyPr>
          <a:lstStyle/>
          <a:p>
            <a:pPr marL="12700">
              <a:lnSpc>
                <a:spcPct val="100000"/>
              </a:lnSpc>
              <a:spcBef>
                <a:spcPts val="95"/>
              </a:spcBef>
            </a:pPr>
            <a:r>
              <a:rPr sz="1000" dirty="0">
                <a:solidFill>
                  <a:schemeClr val="bg1"/>
                </a:solidFill>
                <a:latin typeface="Calibri" panose="020F0502020204030204" pitchFamily="34" charset="0"/>
                <a:cs typeface="Calibri" panose="020F0502020204030204" pitchFamily="34" charset="0"/>
              </a:rPr>
              <a:t>WV</a:t>
            </a:r>
            <a:endParaRPr sz="1000">
              <a:solidFill>
                <a:schemeClr val="bg1"/>
              </a:solidFill>
              <a:latin typeface="Calibri" panose="020F0502020204030204" pitchFamily="34" charset="0"/>
              <a:cs typeface="Calibri" panose="020F0502020204030204" pitchFamily="34" charset="0"/>
            </a:endParaRPr>
          </a:p>
        </p:txBody>
      </p:sp>
      <p:sp>
        <p:nvSpPr>
          <p:cNvPr id="24" name="object 24"/>
          <p:cNvSpPr txBox="1"/>
          <p:nvPr/>
        </p:nvSpPr>
        <p:spPr>
          <a:xfrm>
            <a:off x="2783776" y="6727562"/>
            <a:ext cx="214629" cy="168635"/>
          </a:xfrm>
          <a:prstGeom prst="rect">
            <a:avLst/>
          </a:prstGeom>
        </p:spPr>
        <p:txBody>
          <a:bodyPr vert="horz" wrap="square" lIns="0" tIns="14604" rIns="0" bIns="0" rtlCol="0">
            <a:spAutoFit/>
          </a:bodyPr>
          <a:lstStyle/>
          <a:p>
            <a:pPr marL="12700">
              <a:lnSpc>
                <a:spcPct val="100000"/>
              </a:lnSpc>
              <a:spcBef>
                <a:spcPts val="114"/>
              </a:spcBef>
            </a:pPr>
            <a:r>
              <a:rPr sz="1000" dirty="0">
                <a:solidFill>
                  <a:schemeClr val="bg1"/>
                </a:solidFill>
                <a:latin typeface="Calibri" panose="020F0502020204030204" pitchFamily="34" charset="0"/>
                <a:cs typeface="Calibri" panose="020F0502020204030204" pitchFamily="34" charset="0"/>
              </a:rPr>
              <a:t>NM</a:t>
            </a:r>
            <a:endParaRPr sz="1000">
              <a:solidFill>
                <a:schemeClr val="bg1"/>
              </a:solidFill>
              <a:latin typeface="Calibri" panose="020F0502020204030204" pitchFamily="34" charset="0"/>
              <a:cs typeface="Calibri" panose="020F0502020204030204" pitchFamily="34" charset="0"/>
            </a:endParaRPr>
          </a:p>
        </p:txBody>
      </p:sp>
      <p:sp>
        <p:nvSpPr>
          <p:cNvPr id="25" name="object 25"/>
          <p:cNvSpPr txBox="1"/>
          <p:nvPr/>
        </p:nvSpPr>
        <p:spPr>
          <a:xfrm>
            <a:off x="2714071" y="5297971"/>
            <a:ext cx="204470" cy="168635"/>
          </a:xfrm>
          <a:prstGeom prst="rect">
            <a:avLst/>
          </a:prstGeom>
        </p:spPr>
        <p:txBody>
          <a:bodyPr vert="horz" wrap="square" lIns="0" tIns="14604" rIns="0" bIns="0" rtlCol="0">
            <a:spAutoFit/>
          </a:bodyPr>
          <a:lstStyle/>
          <a:p>
            <a:pPr marL="12700">
              <a:lnSpc>
                <a:spcPct val="100000"/>
              </a:lnSpc>
              <a:spcBef>
                <a:spcPts val="114"/>
              </a:spcBef>
            </a:pPr>
            <a:r>
              <a:rPr sz="1000" dirty="0">
                <a:solidFill>
                  <a:schemeClr val="bg1"/>
                </a:solidFill>
                <a:latin typeface="Calibri" panose="020F0502020204030204" pitchFamily="34" charset="0"/>
                <a:cs typeface="Calibri" panose="020F0502020204030204" pitchFamily="34" charset="0"/>
              </a:rPr>
              <a:t>WY</a:t>
            </a:r>
            <a:endParaRPr sz="1000">
              <a:solidFill>
                <a:schemeClr val="bg1"/>
              </a:solidFill>
              <a:latin typeface="Calibri" panose="020F0502020204030204" pitchFamily="34" charset="0"/>
              <a:cs typeface="Calibri" panose="020F0502020204030204" pitchFamily="34" charset="0"/>
            </a:endParaRPr>
          </a:p>
        </p:txBody>
      </p:sp>
      <p:sp>
        <p:nvSpPr>
          <p:cNvPr id="26" name="object 26"/>
          <p:cNvSpPr txBox="1"/>
          <p:nvPr/>
        </p:nvSpPr>
        <p:spPr>
          <a:xfrm>
            <a:off x="3583315" y="4666627"/>
            <a:ext cx="196850" cy="168635"/>
          </a:xfrm>
          <a:prstGeom prst="rect">
            <a:avLst/>
          </a:prstGeom>
        </p:spPr>
        <p:txBody>
          <a:bodyPr vert="horz" wrap="square" lIns="0" tIns="14604" rIns="0" bIns="0" rtlCol="0">
            <a:spAutoFit/>
          </a:bodyPr>
          <a:lstStyle/>
          <a:p>
            <a:pPr marL="12700">
              <a:lnSpc>
                <a:spcPct val="100000"/>
              </a:lnSpc>
              <a:spcBef>
                <a:spcPts val="114"/>
              </a:spcBef>
            </a:pPr>
            <a:r>
              <a:rPr sz="1000" dirty="0">
                <a:solidFill>
                  <a:schemeClr val="bg1"/>
                </a:solidFill>
                <a:latin typeface="Calibri" panose="020F0502020204030204" pitchFamily="34" charset="0"/>
                <a:cs typeface="Calibri" panose="020F0502020204030204" pitchFamily="34" charset="0"/>
              </a:rPr>
              <a:t>ND</a:t>
            </a:r>
            <a:endParaRPr sz="1000">
              <a:solidFill>
                <a:schemeClr val="bg1"/>
              </a:solidFill>
              <a:latin typeface="Calibri" panose="020F0502020204030204" pitchFamily="34" charset="0"/>
              <a:cs typeface="Calibri" panose="020F0502020204030204" pitchFamily="34" charset="0"/>
            </a:endParaRPr>
          </a:p>
        </p:txBody>
      </p:sp>
      <p:sp>
        <p:nvSpPr>
          <p:cNvPr id="27" name="object 27"/>
          <p:cNvSpPr txBox="1"/>
          <p:nvPr/>
        </p:nvSpPr>
        <p:spPr>
          <a:xfrm>
            <a:off x="3594029" y="5133261"/>
            <a:ext cx="175260" cy="168635"/>
          </a:xfrm>
          <a:prstGeom prst="rect">
            <a:avLst/>
          </a:prstGeom>
        </p:spPr>
        <p:txBody>
          <a:bodyPr vert="horz" wrap="square" lIns="0" tIns="14604" rIns="0" bIns="0" rtlCol="0">
            <a:spAutoFit/>
          </a:bodyPr>
          <a:lstStyle/>
          <a:p>
            <a:pPr marL="12700">
              <a:lnSpc>
                <a:spcPct val="100000"/>
              </a:lnSpc>
              <a:spcBef>
                <a:spcPts val="114"/>
              </a:spcBef>
            </a:pPr>
            <a:r>
              <a:rPr sz="1000" dirty="0">
                <a:solidFill>
                  <a:schemeClr val="bg1"/>
                </a:solidFill>
                <a:latin typeface="Calibri" panose="020F0502020204030204" pitchFamily="34" charset="0"/>
                <a:cs typeface="Calibri" panose="020F0502020204030204" pitchFamily="34" charset="0"/>
              </a:rPr>
              <a:t>SD</a:t>
            </a:r>
            <a:endParaRPr sz="1000">
              <a:solidFill>
                <a:schemeClr val="bg1"/>
              </a:solidFill>
              <a:latin typeface="Calibri" panose="020F0502020204030204" pitchFamily="34" charset="0"/>
              <a:cs typeface="Calibri" panose="020F0502020204030204" pitchFamily="34" charset="0"/>
            </a:endParaRPr>
          </a:p>
        </p:txBody>
      </p:sp>
      <p:sp>
        <p:nvSpPr>
          <p:cNvPr id="28" name="object 28"/>
          <p:cNvSpPr txBox="1"/>
          <p:nvPr/>
        </p:nvSpPr>
        <p:spPr>
          <a:xfrm>
            <a:off x="3638175" y="5655143"/>
            <a:ext cx="173990" cy="168635"/>
          </a:xfrm>
          <a:prstGeom prst="rect">
            <a:avLst/>
          </a:prstGeom>
        </p:spPr>
        <p:txBody>
          <a:bodyPr vert="horz" wrap="square" lIns="0" tIns="14604" rIns="0" bIns="0" rtlCol="0">
            <a:spAutoFit/>
          </a:bodyPr>
          <a:lstStyle/>
          <a:p>
            <a:pPr marL="12700">
              <a:lnSpc>
                <a:spcPct val="100000"/>
              </a:lnSpc>
              <a:spcBef>
                <a:spcPts val="114"/>
              </a:spcBef>
            </a:pPr>
            <a:r>
              <a:rPr sz="1000" dirty="0">
                <a:solidFill>
                  <a:schemeClr val="bg1"/>
                </a:solidFill>
                <a:latin typeface="Calibri" panose="020F0502020204030204" pitchFamily="34" charset="0"/>
                <a:cs typeface="Calibri" panose="020F0502020204030204" pitchFamily="34" charset="0"/>
              </a:rPr>
              <a:t>NE</a:t>
            </a:r>
            <a:endParaRPr sz="1000">
              <a:solidFill>
                <a:schemeClr val="bg1"/>
              </a:solidFill>
              <a:latin typeface="Calibri" panose="020F0502020204030204" pitchFamily="34" charset="0"/>
              <a:cs typeface="Calibri" panose="020F0502020204030204" pitchFamily="34" charset="0"/>
            </a:endParaRPr>
          </a:p>
        </p:txBody>
      </p:sp>
      <p:sp>
        <p:nvSpPr>
          <p:cNvPr id="29" name="object 29"/>
          <p:cNvSpPr txBox="1"/>
          <p:nvPr/>
        </p:nvSpPr>
        <p:spPr>
          <a:xfrm>
            <a:off x="3767903" y="6115452"/>
            <a:ext cx="159385" cy="168635"/>
          </a:xfrm>
          <a:prstGeom prst="rect">
            <a:avLst/>
          </a:prstGeom>
        </p:spPr>
        <p:txBody>
          <a:bodyPr vert="horz" wrap="square" lIns="0" tIns="14604" rIns="0" bIns="0" rtlCol="0">
            <a:spAutoFit/>
          </a:bodyPr>
          <a:lstStyle/>
          <a:p>
            <a:pPr marL="12700">
              <a:lnSpc>
                <a:spcPct val="100000"/>
              </a:lnSpc>
              <a:spcBef>
                <a:spcPts val="114"/>
              </a:spcBef>
            </a:pPr>
            <a:r>
              <a:rPr sz="1000" dirty="0">
                <a:solidFill>
                  <a:schemeClr val="bg1"/>
                </a:solidFill>
                <a:latin typeface="Calibri" panose="020F0502020204030204" pitchFamily="34" charset="0"/>
                <a:cs typeface="Calibri" panose="020F0502020204030204" pitchFamily="34" charset="0"/>
              </a:rPr>
              <a:t>KS</a:t>
            </a:r>
            <a:endParaRPr sz="1000">
              <a:solidFill>
                <a:schemeClr val="bg1"/>
              </a:solidFill>
              <a:latin typeface="Calibri" panose="020F0502020204030204" pitchFamily="34" charset="0"/>
              <a:cs typeface="Calibri" panose="020F0502020204030204" pitchFamily="34" charset="0"/>
            </a:endParaRPr>
          </a:p>
        </p:txBody>
      </p:sp>
      <p:sp>
        <p:nvSpPr>
          <p:cNvPr id="30" name="object 30"/>
          <p:cNvSpPr txBox="1"/>
          <p:nvPr/>
        </p:nvSpPr>
        <p:spPr>
          <a:xfrm>
            <a:off x="3916348" y="6591768"/>
            <a:ext cx="184785" cy="168635"/>
          </a:xfrm>
          <a:prstGeom prst="rect">
            <a:avLst/>
          </a:prstGeom>
        </p:spPr>
        <p:txBody>
          <a:bodyPr vert="horz" wrap="square" lIns="0" tIns="14604" rIns="0" bIns="0" rtlCol="0">
            <a:spAutoFit/>
          </a:bodyPr>
          <a:lstStyle/>
          <a:p>
            <a:pPr marL="12700">
              <a:lnSpc>
                <a:spcPct val="100000"/>
              </a:lnSpc>
              <a:spcBef>
                <a:spcPts val="114"/>
              </a:spcBef>
            </a:pPr>
            <a:r>
              <a:rPr sz="1000" dirty="0">
                <a:solidFill>
                  <a:schemeClr val="bg1"/>
                </a:solidFill>
                <a:latin typeface="Calibri" panose="020F0502020204030204" pitchFamily="34" charset="0"/>
                <a:cs typeface="Calibri" panose="020F0502020204030204" pitchFamily="34" charset="0"/>
              </a:rPr>
              <a:t>OK</a:t>
            </a:r>
            <a:endParaRPr sz="1000">
              <a:solidFill>
                <a:schemeClr val="bg1"/>
              </a:solidFill>
              <a:latin typeface="Calibri" panose="020F0502020204030204" pitchFamily="34" charset="0"/>
              <a:cs typeface="Calibri" panose="020F0502020204030204" pitchFamily="34" charset="0"/>
            </a:endParaRPr>
          </a:p>
        </p:txBody>
      </p:sp>
      <p:sp>
        <p:nvSpPr>
          <p:cNvPr id="31" name="object 31"/>
          <p:cNvSpPr txBox="1"/>
          <p:nvPr/>
        </p:nvSpPr>
        <p:spPr>
          <a:xfrm>
            <a:off x="3714850" y="7379689"/>
            <a:ext cx="169545" cy="168635"/>
          </a:xfrm>
          <a:prstGeom prst="rect">
            <a:avLst/>
          </a:prstGeom>
        </p:spPr>
        <p:txBody>
          <a:bodyPr vert="horz" wrap="square" lIns="0" tIns="14604" rIns="0" bIns="0" rtlCol="0">
            <a:spAutoFit/>
          </a:bodyPr>
          <a:lstStyle/>
          <a:p>
            <a:pPr marL="12700">
              <a:lnSpc>
                <a:spcPct val="100000"/>
              </a:lnSpc>
              <a:spcBef>
                <a:spcPts val="114"/>
              </a:spcBef>
            </a:pPr>
            <a:r>
              <a:rPr sz="1000" dirty="0">
                <a:solidFill>
                  <a:schemeClr val="bg1"/>
                </a:solidFill>
                <a:latin typeface="Calibri" panose="020F0502020204030204" pitchFamily="34" charset="0"/>
                <a:cs typeface="Calibri" panose="020F0502020204030204" pitchFamily="34" charset="0"/>
              </a:rPr>
              <a:t>TX</a:t>
            </a:r>
            <a:endParaRPr sz="1000">
              <a:solidFill>
                <a:schemeClr val="bg1"/>
              </a:solidFill>
              <a:latin typeface="Calibri" panose="020F0502020204030204" pitchFamily="34" charset="0"/>
              <a:cs typeface="Calibri" panose="020F0502020204030204" pitchFamily="34" charset="0"/>
            </a:endParaRPr>
          </a:p>
        </p:txBody>
      </p:sp>
      <p:sp>
        <p:nvSpPr>
          <p:cNvPr id="32" name="object 32"/>
          <p:cNvSpPr txBox="1"/>
          <p:nvPr/>
        </p:nvSpPr>
        <p:spPr>
          <a:xfrm>
            <a:off x="4533751" y="6749249"/>
            <a:ext cx="173990" cy="168635"/>
          </a:xfrm>
          <a:prstGeom prst="rect">
            <a:avLst/>
          </a:prstGeom>
        </p:spPr>
        <p:txBody>
          <a:bodyPr vert="horz" wrap="square" lIns="0" tIns="14604" rIns="0" bIns="0" rtlCol="0">
            <a:spAutoFit/>
          </a:bodyPr>
          <a:lstStyle/>
          <a:p>
            <a:pPr marL="12700">
              <a:lnSpc>
                <a:spcPct val="100000"/>
              </a:lnSpc>
              <a:spcBef>
                <a:spcPts val="114"/>
              </a:spcBef>
            </a:pPr>
            <a:r>
              <a:rPr sz="1000" dirty="0">
                <a:solidFill>
                  <a:schemeClr val="bg1"/>
                </a:solidFill>
                <a:latin typeface="Calibri" panose="020F0502020204030204" pitchFamily="34" charset="0"/>
                <a:cs typeface="Calibri" panose="020F0502020204030204" pitchFamily="34" charset="0"/>
              </a:rPr>
              <a:t>AR</a:t>
            </a:r>
            <a:endParaRPr sz="1000">
              <a:solidFill>
                <a:schemeClr val="bg1"/>
              </a:solidFill>
              <a:latin typeface="Calibri" panose="020F0502020204030204" pitchFamily="34" charset="0"/>
              <a:cs typeface="Calibri" panose="020F0502020204030204" pitchFamily="34" charset="0"/>
            </a:endParaRPr>
          </a:p>
        </p:txBody>
      </p:sp>
      <p:sp>
        <p:nvSpPr>
          <p:cNvPr id="33" name="object 33"/>
          <p:cNvSpPr txBox="1"/>
          <p:nvPr/>
        </p:nvSpPr>
        <p:spPr>
          <a:xfrm>
            <a:off x="4462110" y="6086796"/>
            <a:ext cx="218440" cy="168635"/>
          </a:xfrm>
          <a:prstGeom prst="rect">
            <a:avLst/>
          </a:prstGeom>
        </p:spPr>
        <p:txBody>
          <a:bodyPr vert="horz" wrap="square" lIns="0" tIns="14604" rIns="0" bIns="0" rtlCol="0">
            <a:spAutoFit/>
          </a:bodyPr>
          <a:lstStyle/>
          <a:p>
            <a:pPr marL="12700">
              <a:lnSpc>
                <a:spcPct val="100000"/>
              </a:lnSpc>
              <a:spcBef>
                <a:spcPts val="114"/>
              </a:spcBef>
            </a:pPr>
            <a:r>
              <a:rPr sz="1000" dirty="0">
                <a:solidFill>
                  <a:schemeClr val="bg1"/>
                </a:solidFill>
                <a:latin typeface="Calibri" panose="020F0502020204030204" pitchFamily="34" charset="0"/>
                <a:cs typeface="Calibri" panose="020F0502020204030204" pitchFamily="34" charset="0"/>
              </a:rPr>
              <a:t>MO</a:t>
            </a:r>
            <a:endParaRPr sz="1000">
              <a:solidFill>
                <a:schemeClr val="bg1"/>
              </a:solidFill>
              <a:latin typeface="Calibri" panose="020F0502020204030204" pitchFamily="34" charset="0"/>
              <a:cs typeface="Calibri" panose="020F0502020204030204" pitchFamily="34" charset="0"/>
            </a:endParaRPr>
          </a:p>
        </p:txBody>
      </p:sp>
      <p:sp>
        <p:nvSpPr>
          <p:cNvPr id="34" name="object 34"/>
          <p:cNvSpPr txBox="1"/>
          <p:nvPr/>
        </p:nvSpPr>
        <p:spPr>
          <a:xfrm>
            <a:off x="4393826" y="5565172"/>
            <a:ext cx="135255" cy="168635"/>
          </a:xfrm>
          <a:prstGeom prst="rect">
            <a:avLst/>
          </a:prstGeom>
        </p:spPr>
        <p:txBody>
          <a:bodyPr vert="horz" wrap="square" lIns="0" tIns="14604" rIns="0" bIns="0" rtlCol="0">
            <a:spAutoFit/>
          </a:bodyPr>
          <a:lstStyle/>
          <a:p>
            <a:pPr marL="12700">
              <a:lnSpc>
                <a:spcPct val="100000"/>
              </a:lnSpc>
              <a:spcBef>
                <a:spcPts val="114"/>
              </a:spcBef>
            </a:pPr>
            <a:r>
              <a:rPr sz="1000" dirty="0">
                <a:solidFill>
                  <a:schemeClr val="bg1"/>
                </a:solidFill>
                <a:latin typeface="Calibri" panose="020F0502020204030204" pitchFamily="34" charset="0"/>
                <a:cs typeface="Calibri" panose="020F0502020204030204" pitchFamily="34" charset="0"/>
              </a:rPr>
              <a:t>IA</a:t>
            </a:r>
            <a:endParaRPr sz="1000">
              <a:solidFill>
                <a:schemeClr val="bg1"/>
              </a:solidFill>
              <a:latin typeface="Calibri" panose="020F0502020204030204" pitchFamily="34" charset="0"/>
              <a:cs typeface="Calibri" panose="020F0502020204030204" pitchFamily="34" charset="0"/>
            </a:endParaRPr>
          </a:p>
        </p:txBody>
      </p:sp>
      <p:sp>
        <p:nvSpPr>
          <p:cNvPr id="35" name="object 35"/>
          <p:cNvSpPr txBox="1"/>
          <p:nvPr/>
        </p:nvSpPr>
        <p:spPr>
          <a:xfrm>
            <a:off x="4196974" y="4860122"/>
            <a:ext cx="214629" cy="168635"/>
          </a:xfrm>
          <a:prstGeom prst="rect">
            <a:avLst/>
          </a:prstGeom>
        </p:spPr>
        <p:txBody>
          <a:bodyPr vert="horz" wrap="square" lIns="0" tIns="14604" rIns="0" bIns="0" rtlCol="0">
            <a:spAutoFit/>
          </a:bodyPr>
          <a:lstStyle/>
          <a:p>
            <a:pPr marL="12700">
              <a:lnSpc>
                <a:spcPct val="100000"/>
              </a:lnSpc>
              <a:spcBef>
                <a:spcPts val="114"/>
              </a:spcBef>
            </a:pPr>
            <a:r>
              <a:rPr sz="1000" dirty="0">
                <a:solidFill>
                  <a:schemeClr val="bg1"/>
                </a:solidFill>
                <a:latin typeface="Calibri" panose="020F0502020204030204" pitchFamily="34" charset="0"/>
                <a:cs typeface="Calibri" panose="020F0502020204030204" pitchFamily="34" charset="0"/>
              </a:rPr>
              <a:t>MN</a:t>
            </a:r>
            <a:endParaRPr sz="1000">
              <a:solidFill>
                <a:schemeClr val="bg1"/>
              </a:solidFill>
              <a:latin typeface="Calibri" panose="020F0502020204030204" pitchFamily="34" charset="0"/>
              <a:cs typeface="Calibri" panose="020F0502020204030204" pitchFamily="34" charset="0"/>
            </a:endParaRPr>
          </a:p>
        </p:txBody>
      </p:sp>
      <p:sp>
        <p:nvSpPr>
          <p:cNvPr id="36" name="object 36"/>
          <p:cNvSpPr txBox="1"/>
          <p:nvPr/>
        </p:nvSpPr>
        <p:spPr>
          <a:xfrm>
            <a:off x="4782494" y="5120740"/>
            <a:ext cx="165735" cy="168635"/>
          </a:xfrm>
          <a:prstGeom prst="rect">
            <a:avLst/>
          </a:prstGeom>
        </p:spPr>
        <p:txBody>
          <a:bodyPr vert="horz" wrap="square" lIns="0" tIns="14604" rIns="0" bIns="0" rtlCol="0">
            <a:spAutoFit/>
          </a:bodyPr>
          <a:lstStyle/>
          <a:p>
            <a:pPr marL="12700">
              <a:lnSpc>
                <a:spcPct val="100000"/>
              </a:lnSpc>
              <a:spcBef>
                <a:spcPts val="114"/>
              </a:spcBef>
            </a:pPr>
            <a:r>
              <a:rPr sz="1000" dirty="0">
                <a:solidFill>
                  <a:schemeClr val="bg1"/>
                </a:solidFill>
                <a:latin typeface="Calibri" panose="020F0502020204030204" pitchFamily="34" charset="0"/>
                <a:cs typeface="Calibri" panose="020F0502020204030204" pitchFamily="34" charset="0"/>
              </a:rPr>
              <a:t>WI</a:t>
            </a:r>
            <a:endParaRPr sz="1000">
              <a:solidFill>
                <a:schemeClr val="bg1"/>
              </a:solidFill>
              <a:latin typeface="Calibri" panose="020F0502020204030204" pitchFamily="34" charset="0"/>
              <a:cs typeface="Calibri" panose="020F0502020204030204" pitchFamily="34" charset="0"/>
            </a:endParaRPr>
          </a:p>
        </p:txBody>
      </p:sp>
      <p:sp>
        <p:nvSpPr>
          <p:cNvPr id="37" name="object 37"/>
          <p:cNvSpPr txBox="1"/>
          <p:nvPr/>
        </p:nvSpPr>
        <p:spPr>
          <a:xfrm>
            <a:off x="4929907" y="5813140"/>
            <a:ext cx="117475" cy="168635"/>
          </a:xfrm>
          <a:prstGeom prst="rect">
            <a:avLst/>
          </a:prstGeom>
        </p:spPr>
        <p:txBody>
          <a:bodyPr vert="horz" wrap="square" lIns="0" tIns="14604" rIns="0" bIns="0" rtlCol="0">
            <a:spAutoFit/>
          </a:bodyPr>
          <a:lstStyle/>
          <a:p>
            <a:pPr marL="12700">
              <a:lnSpc>
                <a:spcPct val="100000"/>
              </a:lnSpc>
              <a:spcBef>
                <a:spcPts val="114"/>
              </a:spcBef>
            </a:pPr>
            <a:r>
              <a:rPr sz="1000" dirty="0">
                <a:solidFill>
                  <a:schemeClr val="bg1"/>
                </a:solidFill>
                <a:latin typeface="Calibri" panose="020F0502020204030204" pitchFamily="34" charset="0"/>
                <a:cs typeface="Calibri" panose="020F0502020204030204" pitchFamily="34" charset="0"/>
              </a:rPr>
              <a:t>IL</a:t>
            </a:r>
            <a:endParaRPr sz="1000">
              <a:solidFill>
                <a:schemeClr val="bg1"/>
              </a:solidFill>
              <a:latin typeface="Calibri" panose="020F0502020204030204" pitchFamily="34" charset="0"/>
              <a:cs typeface="Calibri" panose="020F0502020204030204" pitchFamily="34" charset="0"/>
            </a:endParaRPr>
          </a:p>
        </p:txBody>
      </p:sp>
      <p:sp>
        <p:nvSpPr>
          <p:cNvPr id="38" name="object 38"/>
          <p:cNvSpPr txBox="1"/>
          <p:nvPr/>
        </p:nvSpPr>
        <p:spPr>
          <a:xfrm rot="60000">
            <a:off x="5259680" y="5852554"/>
            <a:ext cx="175729" cy="130036"/>
          </a:xfrm>
          <a:prstGeom prst="rect">
            <a:avLst/>
          </a:prstGeom>
        </p:spPr>
        <p:txBody>
          <a:bodyPr vert="horz" wrap="square" lIns="0" tIns="0" rIns="0" bIns="0" rtlCol="0">
            <a:spAutoFit/>
          </a:bodyPr>
          <a:lstStyle/>
          <a:p>
            <a:pPr>
              <a:lnSpc>
                <a:spcPts val="1015"/>
              </a:lnSpc>
            </a:pPr>
            <a:r>
              <a:rPr sz="1000" dirty="0">
                <a:solidFill>
                  <a:schemeClr val="bg1"/>
                </a:solidFill>
                <a:latin typeface="Calibri" panose="020F0502020204030204" pitchFamily="34" charset="0"/>
                <a:cs typeface="Calibri" panose="020F0502020204030204" pitchFamily="34" charset="0"/>
              </a:rPr>
              <a:t>IN</a:t>
            </a:r>
            <a:endParaRPr sz="1000">
              <a:solidFill>
                <a:schemeClr val="bg1"/>
              </a:solidFill>
              <a:latin typeface="Calibri" panose="020F0502020204030204" pitchFamily="34" charset="0"/>
              <a:cs typeface="Calibri" panose="020F0502020204030204" pitchFamily="34" charset="0"/>
            </a:endParaRPr>
          </a:p>
        </p:txBody>
      </p:sp>
      <p:sp>
        <p:nvSpPr>
          <p:cNvPr id="39" name="object 39"/>
          <p:cNvSpPr txBox="1"/>
          <p:nvPr/>
        </p:nvSpPr>
        <p:spPr>
          <a:xfrm>
            <a:off x="5558040" y="6186009"/>
            <a:ext cx="163830" cy="168635"/>
          </a:xfrm>
          <a:prstGeom prst="rect">
            <a:avLst/>
          </a:prstGeom>
        </p:spPr>
        <p:txBody>
          <a:bodyPr vert="horz" wrap="square" lIns="0" tIns="14604" rIns="0" bIns="0" rtlCol="0">
            <a:spAutoFit/>
          </a:bodyPr>
          <a:lstStyle/>
          <a:p>
            <a:pPr marL="12700">
              <a:lnSpc>
                <a:spcPct val="100000"/>
              </a:lnSpc>
              <a:spcBef>
                <a:spcPts val="114"/>
              </a:spcBef>
            </a:pPr>
            <a:r>
              <a:rPr sz="1000" dirty="0">
                <a:solidFill>
                  <a:schemeClr val="bg1"/>
                </a:solidFill>
                <a:latin typeface="Calibri" panose="020F0502020204030204" pitchFamily="34" charset="0"/>
                <a:cs typeface="Calibri" panose="020F0502020204030204" pitchFamily="34" charset="0"/>
              </a:rPr>
              <a:t>KY</a:t>
            </a:r>
            <a:endParaRPr sz="1000">
              <a:solidFill>
                <a:schemeClr val="bg1"/>
              </a:solidFill>
              <a:latin typeface="Calibri" panose="020F0502020204030204" pitchFamily="34" charset="0"/>
              <a:cs typeface="Calibri" panose="020F0502020204030204" pitchFamily="34" charset="0"/>
            </a:endParaRPr>
          </a:p>
        </p:txBody>
      </p:sp>
      <p:sp>
        <p:nvSpPr>
          <p:cNvPr id="40" name="object 40"/>
          <p:cNvSpPr txBox="1"/>
          <p:nvPr/>
        </p:nvSpPr>
        <p:spPr>
          <a:xfrm>
            <a:off x="5274574" y="6535436"/>
            <a:ext cx="174625" cy="168635"/>
          </a:xfrm>
          <a:prstGeom prst="rect">
            <a:avLst/>
          </a:prstGeom>
        </p:spPr>
        <p:txBody>
          <a:bodyPr vert="horz" wrap="square" lIns="0" tIns="14604" rIns="0" bIns="0" rtlCol="0">
            <a:spAutoFit/>
          </a:bodyPr>
          <a:lstStyle/>
          <a:p>
            <a:pPr marL="12700">
              <a:lnSpc>
                <a:spcPct val="100000"/>
              </a:lnSpc>
              <a:spcBef>
                <a:spcPts val="114"/>
              </a:spcBef>
            </a:pPr>
            <a:r>
              <a:rPr sz="1000" dirty="0">
                <a:solidFill>
                  <a:schemeClr val="bg1"/>
                </a:solidFill>
                <a:latin typeface="Calibri" panose="020F0502020204030204" pitchFamily="34" charset="0"/>
                <a:cs typeface="Calibri" panose="020F0502020204030204" pitchFamily="34" charset="0"/>
              </a:rPr>
              <a:t>TN</a:t>
            </a:r>
            <a:endParaRPr sz="1000">
              <a:solidFill>
                <a:schemeClr val="bg1"/>
              </a:solidFill>
              <a:latin typeface="Calibri" panose="020F0502020204030204" pitchFamily="34" charset="0"/>
              <a:cs typeface="Calibri" panose="020F0502020204030204" pitchFamily="34" charset="0"/>
            </a:endParaRPr>
          </a:p>
        </p:txBody>
      </p:sp>
      <p:sp>
        <p:nvSpPr>
          <p:cNvPr id="41" name="object 41"/>
          <p:cNvSpPr txBox="1"/>
          <p:nvPr/>
        </p:nvSpPr>
        <p:spPr>
          <a:xfrm>
            <a:off x="6265285" y="6373696"/>
            <a:ext cx="185420" cy="168635"/>
          </a:xfrm>
          <a:prstGeom prst="rect">
            <a:avLst/>
          </a:prstGeom>
        </p:spPr>
        <p:txBody>
          <a:bodyPr vert="horz" wrap="square" lIns="0" tIns="14604" rIns="0" bIns="0" rtlCol="0">
            <a:spAutoFit/>
          </a:bodyPr>
          <a:lstStyle/>
          <a:p>
            <a:pPr marL="12700">
              <a:lnSpc>
                <a:spcPct val="100000"/>
              </a:lnSpc>
              <a:spcBef>
                <a:spcPts val="114"/>
              </a:spcBef>
            </a:pPr>
            <a:r>
              <a:rPr sz="1000" dirty="0">
                <a:solidFill>
                  <a:schemeClr val="bg1"/>
                </a:solidFill>
                <a:latin typeface="Calibri" panose="020F0502020204030204" pitchFamily="34" charset="0"/>
                <a:cs typeface="Calibri" panose="020F0502020204030204" pitchFamily="34" charset="0"/>
              </a:rPr>
              <a:t>NC</a:t>
            </a:r>
            <a:endParaRPr sz="1000">
              <a:solidFill>
                <a:schemeClr val="bg1"/>
              </a:solidFill>
              <a:latin typeface="Calibri" panose="020F0502020204030204" pitchFamily="34" charset="0"/>
              <a:cs typeface="Calibri" panose="020F0502020204030204" pitchFamily="34" charset="0"/>
            </a:endParaRPr>
          </a:p>
        </p:txBody>
      </p:sp>
      <p:sp>
        <p:nvSpPr>
          <p:cNvPr id="42" name="object 42"/>
          <p:cNvSpPr txBox="1"/>
          <p:nvPr/>
        </p:nvSpPr>
        <p:spPr>
          <a:xfrm>
            <a:off x="6110902" y="6693821"/>
            <a:ext cx="164465" cy="168635"/>
          </a:xfrm>
          <a:prstGeom prst="rect">
            <a:avLst/>
          </a:prstGeom>
        </p:spPr>
        <p:txBody>
          <a:bodyPr vert="horz" wrap="square" lIns="0" tIns="14604" rIns="0" bIns="0" rtlCol="0">
            <a:spAutoFit/>
          </a:bodyPr>
          <a:lstStyle/>
          <a:p>
            <a:pPr marL="12700">
              <a:lnSpc>
                <a:spcPct val="100000"/>
              </a:lnSpc>
              <a:spcBef>
                <a:spcPts val="114"/>
              </a:spcBef>
            </a:pPr>
            <a:r>
              <a:rPr sz="1000" dirty="0">
                <a:solidFill>
                  <a:schemeClr val="bg1"/>
                </a:solidFill>
                <a:latin typeface="Calibri" panose="020F0502020204030204" pitchFamily="34" charset="0"/>
                <a:cs typeface="Calibri" panose="020F0502020204030204" pitchFamily="34" charset="0"/>
              </a:rPr>
              <a:t>SC</a:t>
            </a:r>
            <a:endParaRPr sz="1000">
              <a:solidFill>
                <a:schemeClr val="bg1"/>
              </a:solidFill>
              <a:latin typeface="Calibri" panose="020F0502020204030204" pitchFamily="34" charset="0"/>
              <a:cs typeface="Calibri" panose="020F0502020204030204" pitchFamily="34" charset="0"/>
            </a:endParaRPr>
          </a:p>
        </p:txBody>
      </p:sp>
      <p:sp>
        <p:nvSpPr>
          <p:cNvPr id="43" name="object 43"/>
          <p:cNvSpPr txBox="1"/>
          <p:nvPr/>
        </p:nvSpPr>
        <p:spPr>
          <a:xfrm>
            <a:off x="2573129" y="8076685"/>
            <a:ext cx="140970" cy="168635"/>
          </a:xfrm>
          <a:prstGeom prst="rect">
            <a:avLst/>
          </a:prstGeom>
        </p:spPr>
        <p:txBody>
          <a:bodyPr vert="horz" wrap="square" lIns="0" tIns="14604" rIns="0" bIns="0" rtlCol="0">
            <a:spAutoFit/>
          </a:bodyPr>
          <a:lstStyle/>
          <a:p>
            <a:pPr marL="12700">
              <a:lnSpc>
                <a:spcPct val="100000"/>
              </a:lnSpc>
              <a:spcBef>
                <a:spcPts val="114"/>
              </a:spcBef>
            </a:pPr>
            <a:r>
              <a:rPr sz="1000" dirty="0">
                <a:solidFill>
                  <a:srgbClr val="000000"/>
                </a:solidFill>
                <a:latin typeface="Calibri" panose="020F0502020204030204" pitchFamily="34" charset="0"/>
                <a:cs typeface="Calibri" panose="020F0502020204030204" pitchFamily="34" charset="0"/>
              </a:rPr>
              <a:t>HI</a:t>
            </a:r>
          </a:p>
        </p:txBody>
      </p:sp>
      <p:sp>
        <p:nvSpPr>
          <p:cNvPr id="44" name="object 44"/>
          <p:cNvSpPr txBox="1"/>
          <p:nvPr/>
        </p:nvSpPr>
        <p:spPr>
          <a:xfrm>
            <a:off x="5638330" y="5737317"/>
            <a:ext cx="198755" cy="168635"/>
          </a:xfrm>
          <a:prstGeom prst="rect">
            <a:avLst/>
          </a:prstGeom>
        </p:spPr>
        <p:txBody>
          <a:bodyPr vert="horz" wrap="square" lIns="0" tIns="14604" rIns="0" bIns="0" rtlCol="0">
            <a:spAutoFit/>
          </a:bodyPr>
          <a:lstStyle/>
          <a:p>
            <a:pPr marL="12700">
              <a:lnSpc>
                <a:spcPct val="100000"/>
              </a:lnSpc>
              <a:spcBef>
                <a:spcPts val="114"/>
              </a:spcBef>
            </a:pPr>
            <a:r>
              <a:rPr sz="1000" dirty="0">
                <a:solidFill>
                  <a:schemeClr val="bg1"/>
                </a:solidFill>
                <a:latin typeface="Calibri" panose="020F0502020204030204" pitchFamily="34" charset="0"/>
                <a:cs typeface="Calibri" panose="020F0502020204030204" pitchFamily="34" charset="0"/>
              </a:rPr>
              <a:t>OH</a:t>
            </a:r>
            <a:endParaRPr sz="1000">
              <a:solidFill>
                <a:schemeClr val="bg1"/>
              </a:solidFill>
              <a:latin typeface="Calibri" panose="020F0502020204030204" pitchFamily="34" charset="0"/>
              <a:cs typeface="Calibri" panose="020F0502020204030204" pitchFamily="34" charset="0"/>
            </a:endParaRPr>
          </a:p>
        </p:txBody>
      </p:sp>
      <p:sp>
        <p:nvSpPr>
          <p:cNvPr id="45" name="object 45"/>
          <p:cNvSpPr txBox="1"/>
          <p:nvPr/>
        </p:nvSpPr>
        <p:spPr>
          <a:xfrm>
            <a:off x="5358091" y="5313022"/>
            <a:ext cx="160655" cy="168635"/>
          </a:xfrm>
          <a:prstGeom prst="rect">
            <a:avLst/>
          </a:prstGeom>
        </p:spPr>
        <p:txBody>
          <a:bodyPr vert="horz" wrap="square" lIns="0" tIns="14604" rIns="0" bIns="0" rtlCol="0">
            <a:spAutoFit/>
          </a:bodyPr>
          <a:lstStyle/>
          <a:p>
            <a:pPr marL="12700">
              <a:lnSpc>
                <a:spcPct val="100000"/>
              </a:lnSpc>
              <a:spcBef>
                <a:spcPts val="114"/>
              </a:spcBef>
            </a:pPr>
            <a:r>
              <a:rPr sz="1000" dirty="0">
                <a:solidFill>
                  <a:schemeClr val="bg1"/>
                </a:solidFill>
                <a:latin typeface="Calibri" panose="020F0502020204030204" pitchFamily="34" charset="0"/>
                <a:cs typeface="Calibri" panose="020F0502020204030204" pitchFamily="34" charset="0"/>
              </a:rPr>
              <a:t>MI</a:t>
            </a:r>
            <a:endParaRPr sz="1000">
              <a:solidFill>
                <a:schemeClr val="bg1"/>
              </a:solidFill>
              <a:latin typeface="Calibri" panose="020F0502020204030204" pitchFamily="34" charset="0"/>
              <a:cs typeface="Calibri" panose="020F0502020204030204" pitchFamily="34" charset="0"/>
            </a:endParaRPr>
          </a:p>
        </p:txBody>
      </p:sp>
      <p:sp>
        <p:nvSpPr>
          <p:cNvPr id="46" name="object 46"/>
          <p:cNvSpPr txBox="1"/>
          <p:nvPr/>
        </p:nvSpPr>
        <p:spPr>
          <a:xfrm>
            <a:off x="6277806" y="5983607"/>
            <a:ext cx="161925" cy="168635"/>
          </a:xfrm>
          <a:prstGeom prst="rect">
            <a:avLst/>
          </a:prstGeom>
        </p:spPr>
        <p:txBody>
          <a:bodyPr vert="horz" wrap="square" lIns="0" tIns="14604" rIns="0" bIns="0" rtlCol="0">
            <a:spAutoFit/>
          </a:bodyPr>
          <a:lstStyle/>
          <a:p>
            <a:pPr marL="12700">
              <a:lnSpc>
                <a:spcPct val="100000"/>
              </a:lnSpc>
              <a:spcBef>
                <a:spcPts val="114"/>
              </a:spcBef>
            </a:pPr>
            <a:r>
              <a:rPr sz="1000" dirty="0">
                <a:solidFill>
                  <a:schemeClr val="bg1"/>
                </a:solidFill>
                <a:latin typeface="Calibri" panose="020F0502020204030204" pitchFamily="34" charset="0"/>
                <a:cs typeface="Calibri" panose="020F0502020204030204" pitchFamily="34" charset="0"/>
              </a:rPr>
              <a:t>VA</a:t>
            </a:r>
            <a:endParaRPr sz="1000">
              <a:solidFill>
                <a:schemeClr val="bg1"/>
              </a:solidFill>
              <a:latin typeface="Calibri" panose="020F0502020204030204" pitchFamily="34" charset="0"/>
              <a:cs typeface="Calibri" panose="020F0502020204030204" pitchFamily="34" charset="0"/>
            </a:endParaRPr>
          </a:p>
        </p:txBody>
      </p:sp>
      <p:sp>
        <p:nvSpPr>
          <p:cNvPr id="47" name="object 47"/>
          <p:cNvSpPr txBox="1"/>
          <p:nvPr/>
        </p:nvSpPr>
        <p:spPr>
          <a:xfrm>
            <a:off x="4561005" y="7281922"/>
            <a:ext cx="165735" cy="168635"/>
          </a:xfrm>
          <a:prstGeom prst="rect">
            <a:avLst/>
          </a:prstGeom>
        </p:spPr>
        <p:txBody>
          <a:bodyPr vert="horz" wrap="square" lIns="0" tIns="14604" rIns="0" bIns="0" rtlCol="0">
            <a:spAutoFit/>
          </a:bodyPr>
          <a:lstStyle/>
          <a:p>
            <a:pPr marL="12700">
              <a:lnSpc>
                <a:spcPct val="100000"/>
              </a:lnSpc>
              <a:spcBef>
                <a:spcPts val="114"/>
              </a:spcBef>
            </a:pPr>
            <a:r>
              <a:rPr sz="1000" dirty="0">
                <a:solidFill>
                  <a:schemeClr val="bg1"/>
                </a:solidFill>
                <a:latin typeface="Calibri" panose="020F0502020204030204" pitchFamily="34" charset="0"/>
                <a:cs typeface="Calibri" panose="020F0502020204030204" pitchFamily="34" charset="0"/>
              </a:rPr>
              <a:t>LA</a:t>
            </a:r>
            <a:endParaRPr sz="1000">
              <a:solidFill>
                <a:schemeClr val="bg1"/>
              </a:solidFill>
              <a:latin typeface="Calibri" panose="020F0502020204030204" pitchFamily="34" charset="0"/>
              <a:cs typeface="Calibri" panose="020F0502020204030204" pitchFamily="34" charset="0"/>
            </a:endParaRPr>
          </a:p>
        </p:txBody>
      </p:sp>
      <p:sp>
        <p:nvSpPr>
          <p:cNvPr id="48" name="object 48"/>
          <p:cNvSpPr txBox="1"/>
          <p:nvPr/>
        </p:nvSpPr>
        <p:spPr>
          <a:xfrm>
            <a:off x="4929665" y="6967348"/>
            <a:ext cx="193040" cy="168635"/>
          </a:xfrm>
          <a:prstGeom prst="rect">
            <a:avLst/>
          </a:prstGeom>
        </p:spPr>
        <p:txBody>
          <a:bodyPr vert="horz" wrap="square" lIns="0" tIns="14604" rIns="0" bIns="0" rtlCol="0">
            <a:spAutoFit/>
          </a:bodyPr>
          <a:lstStyle/>
          <a:p>
            <a:pPr marL="12700">
              <a:lnSpc>
                <a:spcPct val="100000"/>
              </a:lnSpc>
              <a:spcBef>
                <a:spcPts val="114"/>
              </a:spcBef>
            </a:pPr>
            <a:r>
              <a:rPr sz="1000" dirty="0">
                <a:solidFill>
                  <a:schemeClr val="bg1"/>
                </a:solidFill>
                <a:latin typeface="Calibri" panose="020F0502020204030204" pitchFamily="34" charset="0"/>
                <a:cs typeface="Calibri" panose="020F0502020204030204" pitchFamily="34" charset="0"/>
              </a:rPr>
              <a:t>MS</a:t>
            </a:r>
            <a:endParaRPr sz="1000">
              <a:solidFill>
                <a:schemeClr val="bg1"/>
              </a:solidFill>
              <a:latin typeface="Calibri" panose="020F0502020204030204" pitchFamily="34" charset="0"/>
              <a:cs typeface="Calibri" panose="020F0502020204030204" pitchFamily="34" charset="0"/>
            </a:endParaRPr>
          </a:p>
        </p:txBody>
      </p:sp>
      <p:sp>
        <p:nvSpPr>
          <p:cNvPr id="49" name="object 49"/>
          <p:cNvSpPr txBox="1"/>
          <p:nvPr/>
        </p:nvSpPr>
        <p:spPr>
          <a:xfrm>
            <a:off x="5310718" y="6982837"/>
            <a:ext cx="165735" cy="168635"/>
          </a:xfrm>
          <a:prstGeom prst="rect">
            <a:avLst/>
          </a:prstGeom>
        </p:spPr>
        <p:txBody>
          <a:bodyPr vert="horz" wrap="square" lIns="0" tIns="14604" rIns="0" bIns="0" rtlCol="0">
            <a:spAutoFit/>
          </a:bodyPr>
          <a:lstStyle/>
          <a:p>
            <a:pPr marL="12700">
              <a:lnSpc>
                <a:spcPct val="100000"/>
              </a:lnSpc>
              <a:spcBef>
                <a:spcPts val="114"/>
              </a:spcBef>
            </a:pPr>
            <a:r>
              <a:rPr sz="1000" dirty="0">
                <a:solidFill>
                  <a:schemeClr val="bg1"/>
                </a:solidFill>
                <a:latin typeface="Calibri" panose="020F0502020204030204" pitchFamily="34" charset="0"/>
                <a:cs typeface="Calibri" panose="020F0502020204030204" pitchFamily="34" charset="0"/>
              </a:rPr>
              <a:t>AL</a:t>
            </a:r>
            <a:endParaRPr sz="1000">
              <a:solidFill>
                <a:schemeClr val="bg1"/>
              </a:solidFill>
              <a:latin typeface="Calibri" panose="020F0502020204030204" pitchFamily="34" charset="0"/>
              <a:cs typeface="Calibri" panose="020F0502020204030204" pitchFamily="34" charset="0"/>
            </a:endParaRPr>
          </a:p>
        </p:txBody>
      </p:sp>
      <p:sp>
        <p:nvSpPr>
          <p:cNvPr id="50" name="object 50"/>
          <p:cNvSpPr txBox="1"/>
          <p:nvPr/>
        </p:nvSpPr>
        <p:spPr>
          <a:xfrm>
            <a:off x="5773737" y="6958699"/>
            <a:ext cx="187960" cy="168635"/>
          </a:xfrm>
          <a:prstGeom prst="rect">
            <a:avLst/>
          </a:prstGeom>
        </p:spPr>
        <p:txBody>
          <a:bodyPr vert="horz" wrap="square" lIns="0" tIns="14604" rIns="0" bIns="0" rtlCol="0">
            <a:spAutoFit/>
          </a:bodyPr>
          <a:lstStyle/>
          <a:p>
            <a:pPr marL="12700">
              <a:lnSpc>
                <a:spcPct val="100000"/>
              </a:lnSpc>
              <a:spcBef>
                <a:spcPts val="114"/>
              </a:spcBef>
            </a:pPr>
            <a:r>
              <a:rPr sz="1000" dirty="0">
                <a:solidFill>
                  <a:schemeClr val="bg1"/>
                </a:solidFill>
                <a:latin typeface="Calibri" panose="020F0502020204030204" pitchFamily="34" charset="0"/>
                <a:cs typeface="Calibri" panose="020F0502020204030204" pitchFamily="34" charset="0"/>
              </a:rPr>
              <a:t>GA</a:t>
            </a:r>
            <a:endParaRPr sz="1000">
              <a:solidFill>
                <a:schemeClr val="bg1"/>
              </a:solidFill>
              <a:latin typeface="Calibri" panose="020F0502020204030204" pitchFamily="34" charset="0"/>
              <a:cs typeface="Calibri" panose="020F0502020204030204" pitchFamily="34" charset="0"/>
            </a:endParaRPr>
          </a:p>
        </p:txBody>
      </p:sp>
      <p:sp>
        <p:nvSpPr>
          <p:cNvPr id="51" name="object 51"/>
          <p:cNvSpPr txBox="1"/>
          <p:nvPr/>
        </p:nvSpPr>
        <p:spPr>
          <a:xfrm>
            <a:off x="6118259" y="7582298"/>
            <a:ext cx="149225" cy="168635"/>
          </a:xfrm>
          <a:prstGeom prst="rect">
            <a:avLst/>
          </a:prstGeom>
        </p:spPr>
        <p:txBody>
          <a:bodyPr vert="horz" wrap="square" lIns="0" tIns="14604" rIns="0" bIns="0" rtlCol="0">
            <a:spAutoFit/>
          </a:bodyPr>
          <a:lstStyle/>
          <a:p>
            <a:pPr marL="12700">
              <a:lnSpc>
                <a:spcPct val="100000"/>
              </a:lnSpc>
              <a:spcBef>
                <a:spcPts val="114"/>
              </a:spcBef>
            </a:pPr>
            <a:r>
              <a:rPr sz="1000" dirty="0">
                <a:solidFill>
                  <a:schemeClr val="bg1"/>
                </a:solidFill>
                <a:latin typeface="Calibri" panose="020F0502020204030204" pitchFamily="34" charset="0"/>
                <a:cs typeface="Calibri" panose="020F0502020204030204" pitchFamily="34" charset="0"/>
              </a:rPr>
              <a:t>FL</a:t>
            </a:r>
            <a:endParaRPr sz="1000">
              <a:solidFill>
                <a:schemeClr val="bg1"/>
              </a:solidFill>
              <a:latin typeface="Calibri" panose="020F0502020204030204" pitchFamily="34" charset="0"/>
              <a:cs typeface="Calibri" panose="020F0502020204030204" pitchFamily="34" charset="0"/>
            </a:endParaRPr>
          </a:p>
        </p:txBody>
      </p:sp>
      <p:sp>
        <p:nvSpPr>
          <p:cNvPr id="52" name="object 52"/>
          <p:cNvSpPr txBox="1"/>
          <p:nvPr/>
        </p:nvSpPr>
        <p:spPr>
          <a:xfrm>
            <a:off x="6242695" y="5552341"/>
            <a:ext cx="151765" cy="168635"/>
          </a:xfrm>
          <a:prstGeom prst="rect">
            <a:avLst/>
          </a:prstGeom>
        </p:spPr>
        <p:txBody>
          <a:bodyPr vert="horz" wrap="square" lIns="0" tIns="14604" rIns="0" bIns="0" rtlCol="0">
            <a:spAutoFit/>
          </a:bodyPr>
          <a:lstStyle/>
          <a:p>
            <a:pPr marL="12700">
              <a:lnSpc>
                <a:spcPct val="100000"/>
              </a:lnSpc>
              <a:spcBef>
                <a:spcPts val="114"/>
              </a:spcBef>
            </a:pPr>
            <a:r>
              <a:rPr sz="1000" dirty="0">
                <a:solidFill>
                  <a:schemeClr val="bg1"/>
                </a:solidFill>
                <a:latin typeface="Calibri" panose="020F0502020204030204" pitchFamily="34" charset="0"/>
                <a:cs typeface="Calibri" panose="020F0502020204030204" pitchFamily="34" charset="0"/>
              </a:rPr>
              <a:t>PA</a:t>
            </a:r>
            <a:endParaRPr sz="1000">
              <a:solidFill>
                <a:schemeClr val="bg1"/>
              </a:solidFill>
              <a:latin typeface="Calibri" panose="020F0502020204030204" pitchFamily="34" charset="0"/>
              <a:cs typeface="Calibri" panose="020F0502020204030204" pitchFamily="34" charset="0"/>
            </a:endParaRPr>
          </a:p>
        </p:txBody>
      </p:sp>
      <p:sp>
        <p:nvSpPr>
          <p:cNvPr id="53" name="object 53"/>
          <p:cNvSpPr txBox="1"/>
          <p:nvPr/>
        </p:nvSpPr>
        <p:spPr>
          <a:xfrm>
            <a:off x="6453875" y="5089064"/>
            <a:ext cx="178435" cy="168635"/>
          </a:xfrm>
          <a:prstGeom prst="rect">
            <a:avLst/>
          </a:prstGeom>
        </p:spPr>
        <p:txBody>
          <a:bodyPr vert="horz" wrap="square" lIns="0" tIns="14604" rIns="0" bIns="0" rtlCol="0">
            <a:spAutoFit/>
          </a:bodyPr>
          <a:lstStyle/>
          <a:p>
            <a:pPr marL="12700">
              <a:lnSpc>
                <a:spcPct val="100000"/>
              </a:lnSpc>
              <a:spcBef>
                <a:spcPts val="114"/>
              </a:spcBef>
            </a:pPr>
            <a:r>
              <a:rPr sz="1000" dirty="0">
                <a:solidFill>
                  <a:schemeClr val="bg1"/>
                </a:solidFill>
                <a:latin typeface="Calibri" panose="020F0502020204030204" pitchFamily="34" charset="0"/>
                <a:cs typeface="Calibri" panose="020F0502020204030204" pitchFamily="34" charset="0"/>
              </a:rPr>
              <a:t>NY</a:t>
            </a:r>
            <a:endParaRPr sz="1000">
              <a:solidFill>
                <a:schemeClr val="bg1"/>
              </a:solidFill>
              <a:latin typeface="Calibri" panose="020F0502020204030204" pitchFamily="34" charset="0"/>
              <a:cs typeface="Calibri" panose="020F0502020204030204" pitchFamily="34" charset="0"/>
            </a:endParaRPr>
          </a:p>
        </p:txBody>
      </p:sp>
      <p:sp>
        <p:nvSpPr>
          <p:cNvPr id="54" name="object 54"/>
          <p:cNvSpPr txBox="1"/>
          <p:nvPr/>
        </p:nvSpPr>
        <p:spPr>
          <a:xfrm>
            <a:off x="7010400" y="4587028"/>
            <a:ext cx="265019" cy="166071"/>
          </a:xfrm>
          <a:prstGeom prst="rect">
            <a:avLst/>
          </a:prstGeom>
        </p:spPr>
        <p:txBody>
          <a:bodyPr vert="horz" wrap="square" lIns="0" tIns="12065" rIns="0" bIns="0" rtlCol="0">
            <a:spAutoFit/>
          </a:bodyPr>
          <a:lstStyle/>
          <a:p>
            <a:pPr marL="12700">
              <a:lnSpc>
                <a:spcPct val="100000"/>
              </a:lnSpc>
              <a:spcBef>
                <a:spcPts val="95"/>
              </a:spcBef>
            </a:pPr>
            <a:r>
              <a:rPr sz="1000" dirty="0">
                <a:solidFill>
                  <a:schemeClr val="bg1"/>
                </a:solidFill>
                <a:latin typeface="Calibri" panose="020F0502020204030204" pitchFamily="34" charset="0"/>
                <a:cs typeface="Calibri" panose="020F0502020204030204" pitchFamily="34" charset="0"/>
              </a:rPr>
              <a:t>ME</a:t>
            </a:r>
          </a:p>
        </p:txBody>
      </p:sp>
      <p:sp>
        <p:nvSpPr>
          <p:cNvPr id="55" name="object 55"/>
          <p:cNvSpPr txBox="1"/>
          <p:nvPr/>
        </p:nvSpPr>
        <p:spPr>
          <a:xfrm>
            <a:off x="6821334" y="6308970"/>
            <a:ext cx="258617" cy="169918"/>
          </a:xfrm>
          <a:prstGeom prst="rect">
            <a:avLst/>
          </a:prstGeom>
        </p:spPr>
        <p:txBody>
          <a:bodyPr vert="horz" wrap="square" lIns="0" tIns="15875" rIns="0" bIns="0" rtlCol="0">
            <a:spAutoFit/>
          </a:bodyPr>
          <a:lstStyle/>
          <a:p>
            <a:pPr marL="12700">
              <a:lnSpc>
                <a:spcPct val="100000"/>
              </a:lnSpc>
              <a:spcBef>
                <a:spcPts val="125"/>
              </a:spcBef>
            </a:pPr>
            <a:r>
              <a:rPr sz="1000" dirty="0">
                <a:solidFill>
                  <a:srgbClr val="000000"/>
                </a:solidFill>
                <a:latin typeface="Calibri" panose="020F0502020204030204" pitchFamily="34" charset="0"/>
                <a:cs typeface="Calibri" panose="020F0502020204030204" pitchFamily="34" charset="0"/>
              </a:rPr>
              <a:t>DC</a:t>
            </a:r>
          </a:p>
        </p:txBody>
      </p:sp>
      <p:sp>
        <p:nvSpPr>
          <p:cNvPr id="56" name="object 56"/>
          <p:cNvSpPr txBox="1"/>
          <p:nvPr/>
        </p:nvSpPr>
        <p:spPr>
          <a:xfrm>
            <a:off x="6949495" y="6127609"/>
            <a:ext cx="211512" cy="169918"/>
          </a:xfrm>
          <a:prstGeom prst="rect">
            <a:avLst/>
          </a:prstGeom>
        </p:spPr>
        <p:txBody>
          <a:bodyPr vert="horz" wrap="square" lIns="0" tIns="15875" rIns="0" bIns="0" rtlCol="0">
            <a:spAutoFit/>
          </a:bodyPr>
          <a:lstStyle/>
          <a:p>
            <a:pPr marL="12700">
              <a:lnSpc>
                <a:spcPct val="100000"/>
              </a:lnSpc>
              <a:spcBef>
                <a:spcPts val="125"/>
              </a:spcBef>
            </a:pPr>
            <a:r>
              <a:rPr sz="1000" dirty="0">
                <a:solidFill>
                  <a:srgbClr val="000000"/>
                </a:solidFill>
                <a:latin typeface="Calibri" panose="020F0502020204030204" pitchFamily="34" charset="0"/>
                <a:cs typeface="Calibri" panose="020F0502020204030204" pitchFamily="34" charset="0"/>
              </a:rPr>
              <a:t>MD</a:t>
            </a:r>
          </a:p>
        </p:txBody>
      </p:sp>
      <p:sp>
        <p:nvSpPr>
          <p:cNvPr id="57" name="object 57"/>
          <p:cNvSpPr txBox="1"/>
          <p:nvPr/>
        </p:nvSpPr>
        <p:spPr>
          <a:xfrm>
            <a:off x="6899181" y="5925666"/>
            <a:ext cx="211512" cy="169918"/>
          </a:xfrm>
          <a:prstGeom prst="rect">
            <a:avLst/>
          </a:prstGeom>
        </p:spPr>
        <p:txBody>
          <a:bodyPr vert="horz" wrap="square" lIns="0" tIns="15875" rIns="0" bIns="0" rtlCol="0">
            <a:spAutoFit/>
          </a:bodyPr>
          <a:lstStyle/>
          <a:p>
            <a:pPr marL="12700">
              <a:lnSpc>
                <a:spcPct val="100000"/>
              </a:lnSpc>
              <a:spcBef>
                <a:spcPts val="125"/>
              </a:spcBef>
            </a:pPr>
            <a:r>
              <a:rPr sz="1000" dirty="0">
                <a:solidFill>
                  <a:srgbClr val="000000"/>
                </a:solidFill>
                <a:latin typeface="Calibri" panose="020F0502020204030204" pitchFamily="34" charset="0"/>
                <a:cs typeface="Calibri" panose="020F0502020204030204" pitchFamily="34" charset="0"/>
              </a:rPr>
              <a:t>DE</a:t>
            </a:r>
          </a:p>
        </p:txBody>
      </p:sp>
      <p:sp>
        <p:nvSpPr>
          <p:cNvPr id="58" name="object 58"/>
          <p:cNvSpPr txBox="1"/>
          <p:nvPr/>
        </p:nvSpPr>
        <p:spPr>
          <a:xfrm>
            <a:off x="6900629" y="5737226"/>
            <a:ext cx="173990" cy="169918"/>
          </a:xfrm>
          <a:prstGeom prst="rect">
            <a:avLst/>
          </a:prstGeom>
        </p:spPr>
        <p:txBody>
          <a:bodyPr vert="horz" wrap="square" lIns="0" tIns="15875" rIns="0" bIns="0" rtlCol="0">
            <a:spAutoFit/>
          </a:bodyPr>
          <a:lstStyle/>
          <a:p>
            <a:pPr marL="12700">
              <a:lnSpc>
                <a:spcPct val="100000"/>
              </a:lnSpc>
              <a:spcBef>
                <a:spcPts val="125"/>
              </a:spcBef>
            </a:pPr>
            <a:r>
              <a:rPr sz="1000" dirty="0">
                <a:solidFill>
                  <a:srgbClr val="000000"/>
                </a:solidFill>
                <a:latin typeface="Calibri" panose="020F0502020204030204" pitchFamily="34" charset="0"/>
                <a:cs typeface="Calibri" panose="020F0502020204030204" pitchFamily="34" charset="0"/>
              </a:rPr>
              <a:t>NJ</a:t>
            </a:r>
          </a:p>
        </p:txBody>
      </p:sp>
      <p:sp>
        <p:nvSpPr>
          <p:cNvPr id="59" name="object 59"/>
          <p:cNvSpPr txBox="1"/>
          <p:nvPr/>
        </p:nvSpPr>
        <p:spPr>
          <a:xfrm>
            <a:off x="7002050" y="5518984"/>
            <a:ext cx="211512" cy="169918"/>
          </a:xfrm>
          <a:prstGeom prst="rect">
            <a:avLst/>
          </a:prstGeom>
        </p:spPr>
        <p:txBody>
          <a:bodyPr vert="horz" wrap="square" lIns="0" tIns="15875" rIns="0" bIns="0" rtlCol="0">
            <a:spAutoFit/>
          </a:bodyPr>
          <a:lstStyle/>
          <a:p>
            <a:pPr marL="12700">
              <a:lnSpc>
                <a:spcPct val="100000"/>
              </a:lnSpc>
              <a:spcBef>
                <a:spcPts val="125"/>
              </a:spcBef>
            </a:pPr>
            <a:r>
              <a:rPr sz="1000" dirty="0">
                <a:solidFill>
                  <a:srgbClr val="000000"/>
                </a:solidFill>
                <a:latin typeface="Calibri" panose="020F0502020204030204" pitchFamily="34" charset="0"/>
                <a:cs typeface="Calibri" panose="020F0502020204030204" pitchFamily="34" charset="0"/>
              </a:rPr>
              <a:t>CT</a:t>
            </a:r>
          </a:p>
        </p:txBody>
      </p:sp>
      <p:sp>
        <p:nvSpPr>
          <p:cNvPr id="60" name="object 60"/>
          <p:cNvSpPr txBox="1"/>
          <p:nvPr/>
        </p:nvSpPr>
        <p:spPr>
          <a:xfrm>
            <a:off x="7213562" y="5328126"/>
            <a:ext cx="197166" cy="169918"/>
          </a:xfrm>
          <a:prstGeom prst="rect">
            <a:avLst/>
          </a:prstGeom>
        </p:spPr>
        <p:txBody>
          <a:bodyPr vert="horz" wrap="square" lIns="0" tIns="15875" rIns="0" bIns="0" rtlCol="0">
            <a:spAutoFit/>
          </a:bodyPr>
          <a:lstStyle/>
          <a:p>
            <a:pPr marL="12700">
              <a:lnSpc>
                <a:spcPct val="100000"/>
              </a:lnSpc>
              <a:spcBef>
                <a:spcPts val="125"/>
              </a:spcBef>
            </a:pPr>
            <a:r>
              <a:rPr sz="1000" dirty="0">
                <a:solidFill>
                  <a:srgbClr val="000000"/>
                </a:solidFill>
                <a:latin typeface="Calibri" panose="020F0502020204030204" pitchFamily="34" charset="0"/>
                <a:cs typeface="Calibri" panose="020F0502020204030204" pitchFamily="34" charset="0"/>
              </a:rPr>
              <a:t>RI</a:t>
            </a:r>
          </a:p>
        </p:txBody>
      </p:sp>
      <p:sp>
        <p:nvSpPr>
          <p:cNvPr id="61" name="object 61"/>
          <p:cNvSpPr txBox="1"/>
          <p:nvPr/>
        </p:nvSpPr>
        <p:spPr>
          <a:xfrm>
            <a:off x="7191834" y="4826726"/>
            <a:ext cx="265019" cy="476925"/>
          </a:xfrm>
          <a:prstGeom prst="rect">
            <a:avLst/>
          </a:prstGeom>
        </p:spPr>
        <p:txBody>
          <a:bodyPr vert="horz" wrap="square" lIns="0" tIns="12065" rIns="0" bIns="0" rtlCol="0">
            <a:spAutoFit/>
          </a:bodyPr>
          <a:lstStyle/>
          <a:p>
            <a:pPr marL="12700" marR="5080" indent="35560">
              <a:lnSpc>
                <a:spcPct val="159700"/>
              </a:lnSpc>
              <a:spcBef>
                <a:spcPts val="95"/>
              </a:spcBef>
            </a:pPr>
            <a:r>
              <a:rPr sz="1000" dirty="0">
                <a:solidFill>
                  <a:srgbClr val="000000"/>
                </a:solidFill>
                <a:latin typeface="Calibri" panose="020F0502020204030204" pitchFamily="34" charset="0"/>
                <a:cs typeface="Calibri" panose="020F0502020204030204" pitchFamily="34" charset="0"/>
              </a:rPr>
              <a:t>NH</a:t>
            </a:r>
            <a:r>
              <a:rPr lang="en-US" sz="1000" dirty="0">
                <a:solidFill>
                  <a:srgbClr val="000000"/>
                </a:solidFill>
                <a:latin typeface="Calibri" panose="020F0502020204030204" pitchFamily="34" charset="0"/>
                <a:cs typeface="Calibri" panose="020F0502020204030204" pitchFamily="34" charset="0"/>
              </a:rPr>
              <a:t> </a:t>
            </a:r>
            <a:r>
              <a:rPr sz="1000" dirty="0">
                <a:solidFill>
                  <a:srgbClr val="000000"/>
                </a:solidFill>
                <a:latin typeface="Calibri" panose="020F0502020204030204" pitchFamily="34" charset="0"/>
                <a:cs typeface="Calibri" panose="020F0502020204030204" pitchFamily="34" charset="0"/>
              </a:rPr>
              <a:t>MA</a:t>
            </a:r>
          </a:p>
        </p:txBody>
      </p:sp>
      <p:sp>
        <p:nvSpPr>
          <p:cNvPr id="62" name="object 62"/>
          <p:cNvSpPr txBox="1"/>
          <p:nvPr/>
        </p:nvSpPr>
        <p:spPr>
          <a:xfrm>
            <a:off x="6485091" y="4624594"/>
            <a:ext cx="232828" cy="166071"/>
          </a:xfrm>
          <a:prstGeom prst="rect">
            <a:avLst/>
          </a:prstGeom>
        </p:spPr>
        <p:txBody>
          <a:bodyPr vert="horz" wrap="square" lIns="0" tIns="12065" rIns="0" bIns="0" rtlCol="0">
            <a:spAutoFit/>
          </a:bodyPr>
          <a:lstStyle/>
          <a:p>
            <a:pPr marL="12700">
              <a:lnSpc>
                <a:spcPct val="100000"/>
              </a:lnSpc>
              <a:spcBef>
                <a:spcPts val="95"/>
              </a:spcBef>
            </a:pPr>
            <a:r>
              <a:rPr sz="1000" dirty="0">
                <a:solidFill>
                  <a:srgbClr val="000000"/>
                </a:solidFill>
                <a:latin typeface="Calibri" panose="020F0502020204030204" pitchFamily="34" charset="0"/>
                <a:cs typeface="Calibri" panose="020F0502020204030204" pitchFamily="34" charset="0"/>
              </a:rPr>
              <a:t>VT</a:t>
            </a:r>
          </a:p>
        </p:txBody>
      </p:sp>
      <p:sp>
        <p:nvSpPr>
          <p:cNvPr id="64" name="object 8">
            <a:extLst>
              <a:ext uri="{FF2B5EF4-FFF2-40B4-BE49-F238E27FC236}">
                <a16:creationId xmlns:a16="http://schemas.microsoft.com/office/drawing/2014/main" xmlns="" id="{250DE272-1327-8045-9D2A-77EDA6D98873}"/>
              </a:ext>
            </a:extLst>
          </p:cNvPr>
          <p:cNvSpPr txBox="1"/>
          <p:nvPr/>
        </p:nvSpPr>
        <p:spPr>
          <a:xfrm>
            <a:off x="7281189" y="9797135"/>
            <a:ext cx="129539" cy="179536"/>
          </a:xfrm>
          <a:prstGeom prst="rect">
            <a:avLst/>
          </a:prstGeom>
        </p:spPr>
        <p:txBody>
          <a:bodyPr vert="horz" wrap="square" lIns="0" tIns="0" rIns="0" bIns="0" rtlCol="0">
            <a:spAutoFit/>
          </a:bodyPr>
          <a:lstStyle/>
          <a:p>
            <a:pPr marL="25400">
              <a:lnSpc>
                <a:spcPts val="1395"/>
              </a:lnSpc>
            </a:pPr>
            <a:fld id="{81D60167-4931-47E6-BA6A-407CBD079E47}" type="slidenum">
              <a:rPr sz="1200" dirty="0">
                <a:solidFill>
                  <a:srgbClr val="6D6E71"/>
                </a:solidFill>
                <a:latin typeface="Calibri" panose="020F0502020204030204" pitchFamily="34" charset="0"/>
                <a:cs typeface="Calibri" panose="020F0502020204030204" pitchFamily="34" charset="0"/>
              </a:rPr>
              <a:t>8</a:t>
            </a:fld>
            <a:endParaRPr sz="1200" dirty="0">
              <a:solidFill>
                <a:srgbClr val="6D6E71"/>
              </a:solidFill>
              <a:latin typeface="Calibri" panose="020F0502020204030204" pitchFamily="34" charset="0"/>
              <a:cs typeface="Calibri" panose="020F0502020204030204" pitchFamily="34" charset="0"/>
            </a:endParaRPr>
          </a:p>
        </p:txBody>
      </p:sp>
      <p:sp>
        <p:nvSpPr>
          <p:cNvPr id="67" name="object 3">
            <a:extLst>
              <a:ext uri="{FF2B5EF4-FFF2-40B4-BE49-F238E27FC236}">
                <a16:creationId xmlns:a16="http://schemas.microsoft.com/office/drawing/2014/main" xmlns="" id="{9CD09186-DBA5-4841-B0EB-7C1345C68F84}"/>
              </a:ext>
            </a:extLst>
          </p:cNvPr>
          <p:cNvSpPr txBox="1"/>
          <p:nvPr/>
        </p:nvSpPr>
        <p:spPr>
          <a:xfrm>
            <a:off x="466344" y="8721078"/>
            <a:ext cx="7126986" cy="977704"/>
          </a:xfrm>
          <a:prstGeom prst="rect">
            <a:avLst/>
          </a:prstGeom>
        </p:spPr>
        <p:txBody>
          <a:bodyPr vert="horz" wrap="square" lIns="0" tIns="12700" rIns="0" bIns="0" rtlCol="0">
            <a:spAutoFit/>
          </a:bodyPr>
          <a:lstStyle/>
          <a:p>
            <a:pPr marL="12700">
              <a:lnSpc>
                <a:spcPct val="100000"/>
              </a:lnSpc>
              <a:spcBef>
                <a:spcPts val="900"/>
              </a:spcBef>
            </a:pPr>
            <a:r>
              <a:rPr lang="en-US" sz="1380" b="1" dirty="0">
                <a:solidFill>
                  <a:srgbClr val="00B0F0"/>
                </a:solidFill>
                <a:latin typeface="Calibri" panose="020F0502020204030204" pitchFamily="34" charset="0"/>
                <a:cs typeface="Calibri" panose="020F0502020204030204" pitchFamily="34" charset="0"/>
              </a:rPr>
              <a:t>Bottom Line</a:t>
            </a:r>
          </a:p>
          <a:p>
            <a:pPr marL="12700" marR="83820">
              <a:lnSpc>
                <a:spcPct val="100000"/>
              </a:lnSpc>
              <a:spcBef>
                <a:spcPts val="880"/>
              </a:spcBef>
            </a:pPr>
            <a:r>
              <a:rPr lang="en-US" sz="1380" dirty="0">
                <a:latin typeface="Calibri" panose="020F0502020204030204" pitchFamily="34" charset="0"/>
                <a:cs typeface="Calibri" panose="020F0502020204030204" pitchFamily="34" charset="0"/>
              </a:rPr>
              <a:t>Homeownership provides many benefits beyond the financial ones. If you are one of the many renters out there who would like to evaluate your ability to buy this year, let’s get together to find your dream home.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object 3">
            <a:extLst>
              <a:ext uri="{FF2B5EF4-FFF2-40B4-BE49-F238E27FC236}">
                <a16:creationId xmlns:a16="http://schemas.microsoft.com/office/drawing/2014/main" xmlns="" id="{D1D69A5B-22D9-F54D-ADFF-B68E3B0B3A43}"/>
              </a:ext>
            </a:extLst>
          </p:cNvPr>
          <p:cNvSpPr/>
          <p:nvPr/>
        </p:nvSpPr>
        <p:spPr>
          <a:xfrm>
            <a:off x="0" y="-6043"/>
            <a:ext cx="7772400" cy="2024278"/>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graphicFrame>
        <p:nvGraphicFramePr>
          <p:cNvPr id="22" name="Table 21">
            <a:extLst>
              <a:ext uri="{FF2B5EF4-FFF2-40B4-BE49-F238E27FC236}">
                <a16:creationId xmlns:a16="http://schemas.microsoft.com/office/drawing/2014/main" xmlns="" id="{BAE2CDE6-D285-8040-B9B0-7609CB2A6C63}"/>
              </a:ext>
            </a:extLst>
          </p:cNvPr>
          <p:cNvGraphicFramePr>
            <a:graphicFrameLocks noGrp="1"/>
          </p:cNvGraphicFramePr>
          <p:nvPr>
            <p:extLst>
              <p:ext uri="{D42A27DB-BD31-4B8C-83A1-F6EECF244321}">
                <p14:modId xmlns:p14="http://schemas.microsoft.com/office/powerpoint/2010/main" val="1711943084"/>
              </p:ext>
            </p:extLst>
          </p:nvPr>
        </p:nvGraphicFramePr>
        <p:xfrm>
          <a:off x="820550" y="7030581"/>
          <a:ext cx="6131300" cy="479733"/>
        </p:xfrm>
        <a:graphic>
          <a:graphicData uri="http://schemas.openxmlformats.org/drawingml/2006/table">
            <a:tbl>
              <a:tblPr firstRow="1" bandRow="1">
                <a:tableStyleId>{5C22544A-7EE6-4342-B048-85BDC9FD1C3A}</a:tableStyleId>
              </a:tblPr>
              <a:tblGrid>
                <a:gridCol w="1412445">
                  <a:extLst>
                    <a:ext uri="{9D8B030D-6E8A-4147-A177-3AD203B41FA5}">
                      <a16:colId xmlns:a16="http://schemas.microsoft.com/office/drawing/2014/main" xmlns="" val="20000"/>
                    </a:ext>
                  </a:extLst>
                </a:gridCol>
                <a:gridCol w="1444547">
                  <a:extLst>
                    <a:ext uri="{9D8B030D-6E8A-4147-A177-3AD203B41FA5}">
                      <a16:colId xmlns:a16="http://schemas.microsoft.com/office/drawing/2014/main" xmlns="" val="20001"/>
                    </a:ext>
                  </a:extLst>
                </a:gridCol>
                <a:gridCol w="1741483">
                  <a:extLst>
                    <a:ext uri="{9D8B030D-6E8A-4147-A177-3AD203B41FA5}">
                      <a16:colId xmlns:a16="http://schemas.microsoft.com/office/drawing/2014/main" xmlns="" val="20002"/>
                    </a:ext>
                  </a:extLst>
                </a:gridCol>
                <a:gridCol w="1532825">
                  <a:extLst>
                    <a:ext uri="{9D8B030D-6E8A-4147-A177-3AD203B41FA5}">
                      <a16:colId xmlns:a16="http://schemas.microsoft.com/office/drawing/2014/main" xmlns="" val="20003"/>
                    </a:ext>
                  </a:extLst>
                </a:gridCol>
              </a:tblGrid>
              <a:tr h="479733">
                <a:tc>
                  <a:txBody>
                    <a:bodyPr/>
                    <a:lstStyle/>
                    <a:p>
                      <a:pPr algn="ctr"/>
                      <a:endParaRPr lang="en-US" sz="1700" dirty="0">
                        <a:latin typeface="Calibri" panose="020F0502020204030204" pitchFamily="34" charset="0"/>
                        <a:cs typeface="Calibri" panose="020F0502020204030204" pitchFamily="34" charset="0"/>
                      </a:endParaRPr>
                    </a:p>
                  </a:txBody>
                  <a:tcPr marL="62601" marR="62601" marT="31270" marB="3127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endParaRPr lang="en-US" sz="1700" dirty="0">
                        <a:latin typeface="Calibri" panose="020F0502020204030204" pitchFamily="34" charset="0"/>
                        <a:cs typeface="Calibri" panose="020F0502020204030204" pitchFamily="34" charset="0"/>
                      </a:endParaRPr>
                    </a:p>
                  </a:txBody>
                  <a:tcPr marL="62601" marR="62601" marT="31270" marB="3127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endParaRPr lang="en-US" sz="1700" dirty="0">
                        <a:latin typeface="Calibri" panose="020F0502020204030204" pitchFamily="34" charset="0"/>
                        <a:cs typeface="Calibri" panose="020F0502020204030204" pitchFamily="34" charset="0"/>
                      </a:endParaRPr>
                    </a:p>
                  </a:txBody>
                  <a:tcPr marL="62601" marR="62601" marT="31270" marB="3127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en-US" sz="2500" dirty="0">
                          <a:latin typeface="Calibri" panose="020F0502020204030204" pitchFamily="34" charset="0"/>
                          <a:cs typeface="Calibri" panose="020F0502020204030204" pitchFamily="34" charset="0"/>
                        </a:rPr>
                        <a:t>$</a:t>
                      </a:r>
                      <a:r>
                        <a:rPr lang="en-US" sz="2500" b="1" kern="1200" dirty="0">
                          <a:solidFill>
                            <a:schemeClr val="lt1"/>
                          </a:solidFill>
                          <a:latin typeface="Calibri" panose="020F0502020204030204" pitchFamily="34" charset="0"/>
                          <a:ea typeface="+mn-ea"/>
                          <a:cs typeface="Calibri" panose="020F0502020204030204" pitchFamily="34" charset="0"/>
                        </a:rPr>
                        <a:t>141.85</a:t>
                      </a:r>
                      <a:endParaRPr lang="en-US" sz="2500" dirty="0">
                        <a:latin typeface="Calibri" panose="020F0502020204030204" pitchFamily="34" charset="0"/>
                        <a:cs typeface="Calibri" panose="020F0502020204030204" pitchFamily="34" charset="0"/>
                      </a:endParaRPr>
                    </a:p>
                  </a:txBody>
                  <a:tcPr marL="62601" marR="62601" marT="31270" marB="3127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xmlns="" val="10000"/>
                  </a:ext>
                </a:extLst>
              </a:tr>
            </a:tbl>
          </a:graphicData>
        </a:graphic>
      </p:graphicFrame>
      <p:graphicFrame>
        <p:nvGraphicFramePr>
          <p:cNvPr id="24" name="Table 23">
            <a:extLst>
              <a:ext uri="{FF2B5EF4-FFF2-40B4-BE49-F238E27FC236}">
                <a16:creationId xmlns:a16="http://schemas.microsoft.com/office/drawing/2014/main" xmlns="" id="{2E1A7CA2-0D88-0548-B7C9-6CDAF92B5C37}"/>
              </a:ext>
            </a:extLst>
          </p:cNvPr>
          <p:cNvGraphicFramePr>
            <a:graphicFrameLocks noGrp="1"/>
          </p:cNvGraphicFramePr>
          <p:nvPr>
            <p:extLst>
              <p:ext uri="{D42A27DB-BD31-4B8C-83A1-F6EECF244321}">
                <p14:modId xmlns:p14="http://schemas.microsoft.com/office/powerpoint/2010/main" val="1848141004"/>
              </p:ext>
            </p:extLst>
          </p:nvPr>
        </p:nvGraphicFramePr>
        <p:xfrm>
          <a:off x="820550" y="7770869"/>
          <a:ext cx="6131301" cy="872195"/>
        </p:xfrm>
        <a:graphic>
          <a:graphicData uri="http://schemas.openxmlformats.org/drawingml/2006/table">
            <a:tbl>
              <a:tblPr firstRow="1" bandRow="1">
                <a:tableStyleId>{5C22544A-7EE6-4342-B048-85BDC9FD1C3A}</a:tableStyleId>
              </a:tblPr>
              <a:tblGrid>
                <a:gridCol w="2043767">
                  <a:extLst>
                    <a:ext uri="{9D8B030D-6E8A-4147-A177-3AD203B41FA5}">
                      <a16:colId xmlns:a16="http://schemas.microsoft.com/office/drawing/2014/main" xmlns="" val="20000"/>
                    </a:ext>
                  </a:extLst>
                </a:gridCol>
                <a:gridCol w="2043767">
                  <a:extLst>
                    <a:ext uri="{9D8B030D-6E8A-4147-A177-3AD203B41FA5}">
                      <a16:colId xmlns:a16="http://schemas.microsoft.com/office/drawing/2014/main" xmlns="" val="20001"/>
                    </a:ext>
                  </a:extLst>
                </a:gridCol>
                <a:gridCol w="2043767">
                  <a:extLst>
                    <a:ext uri="{9D8B030D-6E8A-4147-A177-3AD203B41FA5}">
                      <a16:colId xmlns:a16="http://schemas.microsoft.com/office/drawing/2014/main" xmlns="" val="20002"/>
                    </a:ext>
                  </a:extLst>
                </a:gridCol>
              </a:tblGrid>
              <a:tr h="361790">
                <a:tc>
                  <a:txBody>
                    <a:bodyPr/>
                    <a:lstStyle/>
                    <a:p>
                      <a:pPr algn="ctr"/>
                      <a:r>
                        <a:rPr lang="en-US" sz="1900" dirty="0">
                          <a:latin typeface="Calibri" panose="020F0502020204030204" pitchFamily="34" charset="0"/>
                          <a:cs typeface="Calibri" panose="020F0502020204030204" pitchFamily="34" charset="0"/>
                        </a:rPr>
                        <a:t>Monthly</a:t>
                      </a:r>
                    </a:p>
                  </a:txBody>
                  <a:tcPr marL="62607" marR="62607" marT="31303" marB="3130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900" dirty="0">
                          <a:latin typeface="Calibri" panose="020F0502020204030204" pitchFamily="34" charset="0"/>
                          <a:cs typeface="Calibri" panose="020F0502020204030204" pitchFamily="34" charset="0"/>
                        </a:rPr>
                        <a:t>Annually</a:t>
                      </a:r>
                    </a:p>
                  </a:txBody>
                  <a:tcPr marL="62607" marR="62607" marT="31303" marB="3130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900" dirty="0">
                          <a:latin typeface="Calibri" panose="020F0502020204030204" pitchFamily="34" charset="0"/>
                          <a:cs typeface="Calibri" panose="020F0502020204030204" pitchFamily="34" charset="0"/>
                        </a:rPr>
                        <a:t>Over 30 Years</a:t>
                      </a:r>
                    </a:p>
                  </a:txBody>
                  <a:tcPr marL="62607" marR="62607" marT="31303" marB="3130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xmlns="" val="10000"/>
                  </a:ext>
                </a:extLst>
              </a:tr>
              <a:tr h="510405">
                <a:tc>
                  <a:txBody>
                    <a:bodyPr/>
                    <a:lstStyle/>
                    <a:p>
                      <a:pPr algn="ctr"/>
                      <a:r>
                        <a:rPr lang="en-US" sz="2700" b="1" dirty="0">
                          <a:solidFill>
                            <a:srgbClr val="FF0000"/>
                          </a:solidFill>
                          <a:latin typeface="+mn-lt"/>
                          <a:cs typeface="Calibri"/>
                        </a:rPr>
                        <a:t>$141.85</a:t>
                      </a:r>
                    </a:p>
                  </a:txBody>
                  <a:tcPr marL="68786" marR="68786" marT="34402" marB="344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700" b="1" dirty="0">
                          <a:solidFill>
                            <a:srgbClr val="FF0000"/>
                          </a:solidFill>
                          <a:latin typeface="+mn-lt"/>
                          <a:cs typeface="Calibri"/>
                        </a:rPr>
                        <a:t>$1,702.20</a:t>
                      </a:r>
                    </a:p>
                  </a:txBody>
                  <a:tcPr marL="68786" marR="68786" marT="34402" marB="344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700" b="1" dirty="0">
                          <a:solidFill>
                            <a:srgbClr val="FF0000"/>
                          </a:solidFill>
                          <a:latin typeface="+mn-lt"/>
                          <a:cs typeface="Calibri"/>
                        </a:rPr>
                        <a:t>$51,066</a:t>
                      </a:r>
                    </a:p>
                  </a:txBody>
                  <a:tcPr marL="68786" marR="68786" marT="34402" marB="344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bl>
          </a:graphicData>
        </a:graphic>
      </p:graphicFrame>
      <p:graphicFrame>
        <p:nvGraphicFramePr>
          <p:cNvPr id="20" name="Table 19">
            <a:extLst>
              <a:ext uri="{FF2B5EF4-FFF2-40B4-BE49-F238E27FC236}">
                <a16:creationId xmlns:a16="http://schemas.microsoft.com/office/drawing/2014/main" xmlns="" id="{DF61D569-32C6-2B46-B235-0ADE749C884F}"/>
              </a:ext>
            </a:extLst>
          </p:cNvPr>
          <p:cNvGraphicFramePr>
            <a:graphicFrameLocks noGrp="1"/>
          </p:cNvGraphicFramePr>
          <p:nvPr>
            <p:extLst>
              <p:ext uri="{D42A27DB-BD31-4B8C-83A1-F6EECF244321}">
                <p14:modId xmlns:p14="http://schemas.microsoft.com/office/powerpoint/2010/main" val="1234399885"/>
              </p:ext>
            </p:extLst>
          </p:nvPr>
        </p:nvGraphicFramePr>
        <p:xfrm>
          <a:off x="820550" y="5748769"/>
          <a:ext cx="6131300" cy="1198803"/>
        </p:xfrm>
        <a:graphic>
          <a:graphicData uri="http://schemas.openxmlformats.org/drawingml/2006/table">
            <a:tbl>
              <a:tblPr firstRow="1" bandRow="1">
                <a:tableStyleId>{5C22544A-7EE6-4342-B048-85BDC9FD1C3A}</a:tableStyleId>
              </a:tblPr>
              <a:tblGrid>
                <a:gridCol w="1412445">
                  <a:extLst>
                    <a:ext uri="{9D8B030D-6E8A-4147-A177-3AD203B41FA5}">
                      <a16:colId xmlns:a16="http://schemas.microsoft.com/office/drawing/2014/main" xmlns="" val="20000"/>
                    </a:ext>
                  </a:extLst>
                </a:gridCol>
                <a:gridCol w="1444547">
                  <a:extLst>
                    <a:ext uri="{9D8B030D-6E8A-4147-A177-3AD203B41FA5}">
                      <a16:colId xmlns:a16="http://schemas.microsoft.com/office/drawing/2014/main" xmlns="" val="20001"/>
                    </a:ext>
                  </a:extLst>
                </a:gridCol>
                <a:gridCol w="1741483">
                  <a:extLst>
                    <a:ext uri="{9D8B030D-6E8A-4147-A177-3AD203B41FA5}">
                      <a16:colId xmlns:a16="http://schemas.microsoft.com/office/drawing/2014/main" xmlns="" val="20002"/>
                    </a:ext>
                  </a:extLst>
                </a:gridCol>
                <a:gridCol w="1532825">
                  <a:extLst>
                    <a:ext uri="{9D8B030D-6E8A-4147-A177-3AD203B41FA5}">
                      <a16:colId xmlns:a16="http://schemas.microsoft.com/office/drawing/2014/main" xmlns="" val="20003"/>
                    </a:ext>
                  </a:extLst>
                </a:gridCol>
              </a:tblGrid>
              <a:tr h="399601">
                <a:tc>
                  <a:txBody>
                    <a:bodyPr/>
                    <a:lstStyle/>
                    <a:p>
                      <a:pPr algn="ctr"/>
                      <a:endParaRPr lang="en-US" sz="1700" dirty="0">
                        <a:solidFill>
                          <a:schemeClr val="tx1">
                            <a:lumMod val="95000"/>
                            <a:lumOff val="5000"/>
                          </a:schemeClr>
                        </a:solidFill>
                        <a:latin typeface="Calibri" panose="020F0502020204030204" pitchFamily="34" charset="0"/>
                        <a:cs typeface="Calibri" panose="020F0502020204030204" pitchFamily="34" charset="0"/>
                      </a:endParaRPr>
                    </a:p>
                  </a:txBody>
                  <a:tcPr marL="62613" marR="62613" marT="31294" marB="31294" anchor="ctr">
                    <a:noFill/>
                  </a:tcPr>
                </a:tc>
                <a:tc>
                  <a:txBody>
                    <a:bodyPr/>
                    <a:lstStyle/>
                    <a:p>
                      <a:pPr algn="ctr"/>
                      <a:r>
                        <a:rPr lang="en-US" sz="1500" dirty="0">
                          <a:latin typeface="Calibri" panose="020F0502020204030204" pitchFamily="34" charset="0"/>
                          <a:cs typeface="Calibri" panose="020F0502020204030204" pitchFamily="34" charset="0"/>
                        </a:rPr>
                        <a:t>Mortgage</a:t>
                      </a:r>
                      <a:endParaRPr lang="en-US" sz="1500" dirty="0">
                        <a:solidFill>
                          <a:schemeClr val="bg1"/>
                        </a:solidFill>
                        <a:latin typeface="Calibri" panose="020F0502020204030204" pitchFamily="34" charset="0"/>
                        <a:cs typeface="Calibri" panose="020F0502020204030204" pitchFamily="34" charset="0"/>
                      </a:endParaRPr>
                    </a:p>
                  </a:txBody>
                  <a:tcPr marL="62613" marR="62613" marT="31294" marB="31294" anchor="ctr"/>
                </a:tc>
                <a:tc>
                  <a:txBody>
                    <a:bodyPr/>
                    <a:lstStyle/>
                    <a:p>
                      <a:pPr algn="ctr"/>
                      <a:r>
                        <a:rPr lang="en-US" sz="1500" dirty="0">
                          <a:latin typeface="Calibri" panose="020F0502020204030204" pitchFamily="34" charset="0"/>
                          <a:cs typeface="Calibri" panose="020F0502020204030204" pitchFamily="34" charset="0"/>
                        </a:rPr>
                        <a:t>Interest Rate*</a:t>
                      </a:r>
                      <a:endParaRPr lang="en-US" sz="1500" dirty="0">
                        <a:solidFill>
                          <a:schemeClr val="bg1"/>
                        </a:solidFill>
                        <a:latin typeface="Calibri" panose="020F0502020204030204" pitchFamily="34" charset="0"/>
                        <a:cs typeface="Calibri" panose="020F0502020204030204" pitchFamily="34" charset="0"/>
                      </a:endParaRPr>
                    </a:p>
                  </a:txBody>
                  <a:tcPr marL="62613" marR="62613" marT="31294" marB="31294" anchor="ctr"/>
                </a:tc>
                <a:tc>
                  <a:txBody>
                    <a:bodyPr/>
                    <a:lstStyle/>
                    <a:p>
                      <a:pPr algn="ctr"/>
                      <a:r>
                        <a:rPr lang="en-US" sz="1500" dirty="0">
                          <a:latin typeface="Calibri" panose="020F0502020204030204" pitchFamily="34" charset="0"/>
                          <a:cs typeface="Calibri" panose="020F0502020204030204" pitchFamily="34" charset="0"/>
                        </a:rPr>
                        <a:t>Payment</a:t>
                      </a:r>
                      <a:r>
                        <a:rPr lang="en-US" sz="1500" baseline="0" dirty="0">
                          <a:latin typeface="Calibri" panose="020F0502020204030204" pitchFamily="34" charset="0"/>
                          <a:cs typeface="Calibri" panose="020F0502020204030204" pitchFamily="34" charset="0"/>
                        </a:rPr>
                        <a:t> (</a:t>
                      </a:r>
                      <a:r>
                        <a:rPr lang="en-US" sz="1500" dirty="0">
                          <a:latin typeface="Calibri" panose="020F0502020204030204" pitchFamily="34" charset="0"/>
                          <a:cs typeface="Calibri" panose="020F0502020204030204" pitchFamily="34" charset="0"/>
                        </a:rPr>
                        <a:t>P&amp;I)</a:t>
                      </a:r>
                      <a:r>
                        <a:rPr lang="en-US" sz="1200" dirty="0">
                          <a:latin typeface="Calibri" panose="020F0502020204030204" pitchFamily="34" charset="0"/>
                          <a:cs typeface="Calibri" panose="020F0502020204030204" pitchFamily="34" charset="0"/>
                        </a:rPr>
                        <a:t>**</a:t>
                      </a:r>
                      <a:endParaRPr lang="en-US" sz="1200" dirty="0">
                        <a:solidFill>
                          <a:schemeClr val="bg1"/>
                        </a:solidFill>
                        <a:latin typeface="Calibri" panose="020F0502020204030204" pitchFamily="34" charset="0"/>
                        <a:cs typeface="Calibri" panose="020F0502020204030204" pitchFamily="34" charset="0"/>
                      </a:endParaRPr>
                    </a:p>
                  </a:txBody>
                  <a:tcPr marL="62613" marR="62613" marT="31294" marB="31294" anchor="ctr"/>
                </a:tc>
                <a:extLst>
                  <a:ext uri="{0D108BD9-81ED-4DB2-BD59-A6C34878D82A}">
                    <a16:rowId xmlns:a16="http://schemas.microsoft.com/office/drawing/2014/main" xmlns="" val="10000"/>
                  </a:ext>
                </a:extLst>
              </a:tr>
              <a:tr h="399601">
                <a:tc>
                  <a:txBody>
                    <a:bodyPr/>
                    <a:lstStyle/>
                    <a:p>
                      <a:pPr algn="ctr"/>
                      <a:r>
                        <a:rPr lang="en-US" sz="1700" dirty="0">
                          <a:latin typeface="Calibri" panose="020F0502020204030204" pitchFamily="34" charset="0"/>
                          <a:cs typeface="Calibri" panose="020F0502020204030204" pitchFamily="34" charset="0"/>
                        </a:rPr>
                        <a:t>Today</a:t>
                      </a:r>
                      <a:endParaRPr lang="en-US" sz="1700" b="1" dirty="0">
                        <a:solidFill>
                          <a:schemeClr val="accent6">
                            <a:lumMod val="75000"/>
                          </a:schemeClr>
                        </a:solidFill>
                        <a:latin typeface="Calibri" panose="020F0502020204030204" pitchFamily="34" charset="0"/>
                        <a:cs typeface="Calibri" panose="020F0502020204030204" pitchFamily="34" charset="0"/>
                      </a:endParaRPr>
                    </a:p>
                  </a:txBody>
                  <a:tcPr marL="62613" marR="62613" marT="31294" marB="31294" anchor="ctr"/>
                </a:tc>
                <a:tc>
                  <a:txBody>
                    <a:bodyPr/>
                    <a:lstStyle/>
                    <a:p>
                      <a:pPr algn="ctr"/>
                      <a:r>
                        <a:rPr lang="en-US" sz="1700" dirty="0">
                          <a:latin typeface="Calibri" panose="020F0502020204030204" pitchFamily="34" charset="0"/>
                          <a:cs typeface="Calibri" panose="020F0502020204030204" pitchFamily="34" charset="0"/>
                        </a:rPr>
                        <a:t>$250,000</a:t>
                      </a:r>
                      <a:endParaRPr lang="en-US" sz="1700" b="1" dirty="0">
                        <a:solidFill>
                          <a:srgbClr val="E46C0A"/>
                        </a:solidFill>
                        <a:latin typeface="Calibri" panose="020F0502020204030204" pitchFamily="34" charset="0"/>
                        <a:cs typeface="Calibri" panose="020F0502020204030204" pitchFamily="34" charset="0"/>
                      </a:endParaRPr>
                    </a:p>
                  </a:txBody>
                  <a:tcPr marL="91448" marR="91448" marT="45706" marB="45706" anchor="ctr"/>
                </a:tc>
                <a:tc>
                  <a:txBody>
                    <a:bodyPr/>
                    <a:lstStyle/>
                    <a:p>
                      <a:pPr algn="ctr"/>
                      <a:r>
                        <a:rPr lang="en-US" sz="1700" dirty="0">
                          <a:latin typeface="Calibri" panose="020F0502020204030204" pitchFamily="34" charset="0"/>
                          <a:cs typeface="Calibri" panose="020F0502020204030204" pitchFamily="34" charset="0"/>
                        </a:rPr>
                        <a:t>4.8%</a:t>
                      </a:r>
                      <a:endParaRPr lang="en-US" sz="1700" b="1" dirty="0">
                        <a:solidFill>
                          <a:srgbClr val="E46C0A"/>
                        </a:solidFill>
                        <a:latin typeface="Calibri" panose="020F0502020204030204" pitchFamily="34" charset="0"/>
                        <a:cs typeface="Calibri" panose="020F0502020204030204" pitchFamily="34" charset="0"/>
                      </a:endParaRPr>
                    </a:p>
                  </a:txBody>
                  <a:tcPr marL="91448" marR="91448" marT="45706" marB="45706" anchor="ctr"/>
                </a:tc>
                <a:tc>
                  <a:txBody>
                    <a:bodyPr/>
                    <a:lstStyle>
                      <a:lvl1pPr defTabSz="1017588">
                        <a:spcBef>
                          <a:spcPct val="20000"/>
                        </a:spcBef>
                        <a:buFont typeface="Arial" charset="0"/>
                        <a:defRPr sz="2800">
                          <a:solidFill>
                            <a:schemeClr val="tx1"/>
                          </a:solidFill>
                          <a:latin typeface="Calibri" charset="0"/>
                        </a:defRPr>
                      </a:lvl1pPr>
                      <a:lvl2pPr marL="742950" indent="-285750" defTabSz="1017588">
                        <a:spcBef>
                          <a:spcPct val="20000"/>
                        </a:spcBef>
                        <a:buFont typeface="Arial" charset="0"/>
                        <a:defRPr sz="2400">
                          <a:solidFill>
                            <a:schemeClr val="tx1"/>
                          </a:solidFill>
                          <a:latin typeface="Calibri" charset="0"/>
                        </a:defRPr>
                      </a:lvl2pPr>
                      <a:lvl3pPr marL="1143000" indent="-228600" defTabSz="1017588">
                        <a:spcBef>
                          <a:spcPct val="20000"/>
                        </a:spcBef>
                        <a:buFont typeface="Arial" charset="0"/>
                        <a:defRPr sz="2000">
                          <a:solidFill>
                            <a:schemeClr val="tx1"/>
                          </a:solidFill>
                          <a:latin typeface="Calibri" charset="0"/>
                        </a:defRPr>
                      </a:lvl3pPr>
                      <a:lvl4pPr marL="1600200" indent="-228600" defTabSz="1017588">
                        <a:spcBef>
                          <a:spcPct val="20000"/>
                        </a:spcBef>
                        <a:buFont typeface="Arial" charset="0"/>
                        <a:defRPr>
                          <a:solidFill>
                            <a:schemeClr val="tx1"/>
                          </a:solidFill>
                          <a:latin typeface="Calibri" charset="0"/>
                        </a:defRPr>
                      </a:lvl4pPr>
                      <a:lvl5pPr marL="2057400" indent="-228600" defTabSz="1017588">
                        <a:spcBef>
                          <a:spcPct val="20000"/>
                        </a:spcBef>
                        <a:buFont typeface="Arial" charset="0"/>
                        <a:defRPr>
                          <a:solidFill>
                            <a:schemeClr val="tx1"/>
                          </a:solidFill>
                          <a:latin typeface="Calibri" charset="0"/>
                        </a:defRPr>
                      </a:lvl5pPr>
                      <a:lvl6pPr marL="2514600" indent="-228600" defTabSz="1017588" fontAlgn="base">
                        <a:spcBef>
                          <a:spcPct val="20000"/>
                        </a:spcBef>
                        <a:spcAft>
                          <a:spcPct val="0"/>
                        </a:spcAft>
                        <a:buFont typeface="Arial" charset="0"/>
                        <a:defRPr>
                          <a:solidFill>
                            <a:schemeClr val="tx1"/>
                          </a:solidFill>
                          <a:latin typeface="Calibri" charset="0"/>
                        </a:defRPr>
                      </a:lvl6pPr>
                      <a:lvl7pPr marL="2971800" indent="-228600" defTabSz="1017588" fontAlgn="base">
                        <a:spcBef>
                          <a:spcPct val="20000"/>
                        </a:spcBef>
                        <a:spcAft>
                          <a:spcPct val="0"/>
                        </a:spcAft>
                        <a:buFont typeface="Arial" charset="0"/>
                        <a:defRPr>
                          <a:solidFill>
                            <a:schemeClr val="tx1"/>
                          </a:solidFill>
                          <a:latin typeface="Calibri" charset="0"/>
                        </a:defRPr>
                      </a:lvl7pPr>
                      <a:lvl8pPr marL="3429000" indent="-228600" defTabSz="1017588" fontAlgn="base">
                        <a:spcBef>
                          <a:spcPct val="20000"/>
                        </a:spcBef>
                        <a:spcAft>
                          <a:spcPct val="0"/>
                        </a:spcAft>
                        <a:buFont typeface="Arial" charset="0"/>
                        <a:defRPr>
                          <a:solidFill>
                            <a:schemeClr val="tx1"/>
                          </a:solidFill>
                          <a:latin typeface="Calibri" charset="0"/>
                        </a:defRPr>
                      </a:lvl8pPr>
                      <a:lvl9pPr marL="3886200" indent="-228600" defTabSz="1017588" fontAlgn="base">
                        <a:spcBef>
                          <a:spcPct val="20000"/>
                        </a:spcBef>
                        <a:spcAft>
                          <a:spcPct val="0"/>
                        </a:spcAft>
                        <a:buFont typeface="Arial" charset="0"/>
                        <a:defRPr>
                          <a:solidFill>
                            <a:schemeClr val="tx1"/>
                          </a:solidFill>
                          <a:latin typeface="Calibri" charset="0"/>
                        </a:defRPr>
                      </a:lvl9pPr>
                    </a:lstStyle>
                    <a:p>
                      <a:pPr marL="0" marR="0" lvl="0" indent="0" algn="ctr" defTabSz="1017588" rtl="0" eaLnBrk="1" fontAlgn="base" latinLnBrk="0" hangingPunct="1">
                        <a:lnSpc>
                          <a:spcPct val="100000"/>
                        </a:lnSpc>
                        <a:spcBef>
                          <a:spcPct val="0"/>
                        </a:spcBef>
                        <a:spcAft>
                          <a:spcPct val="0"/>
                        </a:spcAft>
                        <a:buClrTx/>
                        <a:buSzTx/>
                        <a:buFontTx/>
                        <a:buNone/>
                        <a:tabLst/>
                      </a:pPr>
                      <a:r>
                        <a:rPr kumimoji="0" lang="en-US" altLang="en-US" sz="1700" b="1" i="0" u="none" strike="noStrike" cap="none" normalizeH="0" baseline="0" dirty="0">
                          <a:ln>
                            <a:noFill/>
                          </a:ln>
                          <a:solidFill>
                            <a:srgbClr val="000000"/>
                          </a:solidFill>
                          <a:effectLst/>
                          <a:latin typeface="Calibri" panose="020F0502020204030204" pitchFamily="34" charset="0"/>
                          <a:ea typeface="ＭＳ Ｐゴシック" charset="-128"/>
                          <a:cs typeface="Calibri" panose="020F0502020204030204" pitchFamily="34" charset="0"/>
                        </a:rPr>
                        <a:t>$1,311.66</a:t>
                      </a:r>
                      <a:endParaRPr kumimoji="0" lang="en-US" altLang="en-US" sz="1700" b="1" i="0" u="none" strike="noStrike" cap="none" normalizeH="0" baseline="0" dirty="0">
                        <a:ln>
                          <a:noFill/>
                        </a:ln>
                        <a:solidFill>
                          <a:srgbClr val="E46C0A"/>
                        </a:solidFill>
                        <a:effectLst/>
                        <a:latin typeface="Calibri" panose="020F0502020204030204" pitchFamily="34" charset="0"/>
                        <a:ea typeface="ＭＳ Ｐゴシック" charset="-128"/>
                        <a:cs typeface="Calibri" panose="020F0502020204030204" pitchFamily="34" charset="0"/>
                      </a:endParaRPr>
                    </a:p>
                  </a:txBody>
                  <a:tcPr marL="68792" marR="68792" marT="34396" marB="34396" anchor="ctr" horzOverflow="overflow"/>
                </a:tc>
                <a:extLst>
                  <a:ext uri="{0D108BD9-81ED-4DB2-BD59-A6C34878D82A}">
                    <a16:rowId xmlns:a16="http://schemas.microsoft.com/office/drawing/2014/main" xmlns="" val="10001"/>
                  </a:ext>
                </a:extLst>
              </a:tr>
              <a:tr h="399601">
                <a:tc>
                  <a:txBody>
                    <a:bodyPr/>
                    <a:lstStyle/>
                    <a:p>
                      <a:pPr algn="ctr"/>
                      <a:r>
                        <a:rPr lang="en-US" sz="1700" baseline="0" dirty="0">
                          <a:latin typeface="Calibri" panose="020F0502020204030204" pitchFamily="34" charset="0"/>
                          <a:cs typeface="Calibri" panose="020F0502020204030204" pitchFamily="34" charset="0"/>
                        </a:rPr>
                        <a:t>2019</a:t>
                      </a:r>
                      <a:endParaRPr lang="en-US" sz="1700" b="1" dirty="0">
                        <a:solidFill>
                          <a:schemeClr val="accent6">
                            <a:lumMod val="75000"/>
                          </a:schemeClr>
                        </a:solidFill>
                        <a:latin typeface="Calibri" panose="020F0502020204030204" pitchFamily="34" charset="0"/>
                        <a:cs typeface="Calibri" panose="020F0502020204030204" pitchFamily="34" charset="0"/>
                      </a:endParaRPr>
                    </a:p>
                  </a:txBody>
                  <a:tcPr marL="62613" marR="62613" marT="31294" marB="31294" anchor="ctr"/>
                </a:tc>
                <a:tc>
                  <a:txBody>
                    <a:bodyPr/>
                    <a:lstStyle/>
                    <a:p>
                      <a:pPr algn="ctr"/>
                      <a:r>
                        <a:rPr lang="en-US" sz="1700" dirty="0">
                          <a:latin typeface="Calibri" panose="020F0502020204030204" pitchFamily="34" charset="0"/>
                          <a:cs typeface="Calibri" panose="020F0502020204030204" pitchFamily="34" charset="0"/>
                        </a:rPr>
                        <a:t>$261,750</a:t>
                      </a:r>
                      <a:endParaRPr lang="en-US" sz="1700" b="1" dirty="0">
                        <a:solidFill>
                          <a:srgbClr val="E46C0A"/>
                        </a:solidFill>
                        <a:latin typeface="Calibri" panose="020F0502020204030204" pitchFamily="34" charset="0"/>
                        <a:cs typeface="Calibri" panose="020F0502020204030204" pitchFamily="34" charset="0"/>
                      </a:endParaRPr>
                    </a:p>
                  </a:txBody>
                  <a:tcPr marL="91448" marR="91448" marT="45706" marB="45706" anchor="ctr"/>
                </a:tc>
                <a:tc>
                  <a:txBody>
                    <a:bodyPr/>
                    <a:lstStyle/>
                    <a:p>
                      <a:pPr algn="ctr"/>
                      <a:r>
                        <a:rPr lang="en-US" sz="1700" dirty="0">
                          <a:latin typeface="Calibri" panose="020F0502020204030204" pitchFamily="34" charset="0"/>
                          <a:cs typeface="Calibri" panose="020F0502020204030204" pitchFamily="34" charset="0"/>
                        </a:rPr>
                        <a:t>5.3%</a:t>
                      </a:r>
                      <a:endParaRPr lang="en-US" sz="1700" b="1" dirty="0">
                        <a:solidFill>
                          <a:srgbClr val="E46C0A"/>
                        </a:solidFill>
                        <a:latin typeface="Calibri" panose="020F0502020204030204" pitchFamily="34" charset="0"/>
                        <a:cs typeface="Calibri" panose="020F0502020204030204" pitchFamily="34" charset="0"/>
                      </a:endParaRPr>
                    </a:p>
                  </a:txBody>
                  <a:tcPr marL="91448" marR="91448" marT="45706" marB="45706" anchor="ctr"/>
                </a:tc>
                <a:tc>
                  <a:txBody>
                    <a:bodyPr/>
                    <a:lstStyle>
                      <a:lvl1pPr defTabSz="1017588">
                        <a:spcBef>
                          <a:spcPct val="20000"/>
                        </a:spcBef>
                        <a:buFont typeface="Arial" charset="0"/>
                        <a:defRPr sz="2800">
                          <a:solidFill>
                            <a:schemeClr val="tx1"/>
                          </a:solidFill>
                          <a:latin typeface="Calibri" charset="0"/>
                        </a:defRPr>
                      </a:lvl1pPr>
                      <a:lvl2pPr marL="742950" indent="-285750" defTabSz="1017588">
                        <a:spcBef>
                          <a:spcPct val="20000"/>
                        </a:spcBef>
                        <a:buFont typeface="Arial" charset="0"/>
                        <a:defRPr sz="2400">
                          <a:solidFill>
                            <a:schemeClr val="tx1"/>
                          </a:solidFill>
                          <a:latin typeface="Calibri" charset="0"/>
                        </a:defRPr>
                      </a:lvl2pPr>
                      <a:lvl3pPr marL="1143000" indent="-228600" defTabSz="1017588">
                        <a:spcBef>
                          <a:spcPct val="20000"/>
                        </a:spcBef>
                        <a:buFont typeface="Arial" charset="0"/>
                        <a:defRPr sz="2000">
                          <a:solidFill>
                            <a:schemeClr val="tx1"/>
                          </a:solidFill>
                          <a:latin typeface="Calibri" charset="0"/>
                        </a:defRPr>
                      </a:lvl3pPr>
                      <a:lvl4pPr marL="1600200" indent="-228600" defTabSz="1017588">
                        <a:spcBef>
                          <a:spcPct val="20000"/>
                        </a:spcBef>
                        <a:buFont typeface="Arial" charset="0"/>
                        <a:defRPr>
                          <a:solidFill>
                            <a:schemeClr val="tx1"/>
                          </a:solidFill>
                          <a:latin typeface="Calibri" charset="0"/>
                        </a:defRPr>
                      </a:lvl4pPr>
                      <a:lvl5pPr marL="2057400" indent="-228600" defTabSz="1017588">
                        <a:spcBef>
                          <a:spcPct val="20000"/>
                        </a:spcBef>
                        <a:buFont typeface="Arial" charset="0"/>
                        <a:defRPr>
                          <a:solidFill>
                            <a:schemeClr val="tx1"/>
                          </a:solidFill>
                          <a:latin typeface="Calibri" charset="0"/>
                        </a:defRPr>
                      </a:lvl5pPr>
                      <a:lvl6pPr marL="2514600" indent="-228600" defTabSz="1017588" fontAlgn="base">
                        <a:spcBef>
                          <a:spcPct val="20000"/>
                        </a:spcBef>
                        <a:spcAft>
                          <a:spcPct val="0"/>
                        </a:spcAft>
                        <a:buFont typeface="Arial" charset="0"/>
                        <a:defRPr>
                          <a:solidFill>
                            <a:schemeClr val="tx1"/>
                          </a:solidFill>
                          <a:latin typeface="Calibri" charset="0"/>
                        </a:defRPr>
                      </a:lvl6pPr>
                      <a:lvl7pPr marL="2971800" indent="-228600" defTabSz="1017588" fontAlgn="base">
                        <a:spcBef>
                          <a:spcPct val="20000"/>
                        </a:spcBef>
                        <a:spcAft>
                          <a:spcPct val="0"/>
                        </a:spcAft>
                        <a:buFont typeface="Arial" charset="0"/>
                        <a:defRPr>
                          <a:solidFill>
                            <a:schemeClr val="tx1"/>
                          </a:solidFill>
                          <a:latin typeface="Calibri" charset="0"/>
                        </a:defRPr>
                      </a:lvl7pPr>
                      <a:lvl8pPr marL="3429000" indent="-228600" defTabSz="1017588" fontAlgn="base">
                        <a:spcBef>
                          <a:spcPct val="20000"/>
                        </a:spcBef>
                        <a:spcAft>
                          <a:spcPct val="0"/>
                        </a:spcAft>
                        <a:buFont typeface="Arial" charset="0"/>
                        <a:defRPr>
                          <a:solidFill>
                            <a:schemeClr val="tx1"/>
                          </a:solidFill>
                          <a:latin typeface="Calibri" charset="0"/>
                        </a:defRPr>
                      </a:lvl8pPr>
                      <a:lvl9pPr marL="3886200" indent="-228600" defTabSz="1017588" fontAlgn="base">
                        <a:spcBef>
                          <a:spcPct val="20000"/>
                        </a:spcBef>
                        <a:spcAft>
                          <a:spcPct val="0"/>
                        </a:spcAft>
                        <a:buFont typeface="Arial" charset="0"/>
                        <a:defRPr>
                          <a:solidFill>
                            <a:schemeClr val="tx1"/>
                          </a:solidFill>
                          <a:latin typeface="Calibri" charset="0"/>
                        </a:defRPr>
                      </a:lvl9pPr>
                    </a:lstStyle>
                    <a:p>
                      <a:pPr marL="0" marR="0" lvl="0" indent="0" algn="ctr" defTabSz="1017588" rtl="0" eaLnBrk="1" fontAlgn="base" latinLnBrk="0" hangingPunct="1">
                        <a:lnSpc>
                          <a:spcPct val="100000"/>
                        </a:lnSpc>
                        <a:spcBef>
                          <a:spcPct val="0"/>
                        </a:spcBef>
                        <a:spcAft>
                          <a:spcPct val="0"/>
                        </a:spcAft>
                        <a:buClrTx/>
                        <a:buSzTx/>
                        <a:buFontTx/>
                        <a:buNone/>
                        <a:tabLst/>
                      </a:pPr>
                      <a:r>
                        <a:rPr kumimoji="0" lang="en-US" altLang="en-US" sz="1700" b="1" i="0" u="none" strike="noStrike" cap="none" normalizeH="0" baseline="0" dirty="0">
                          <a:ln>
                            <a:noFill/>
                          </a:ln>
                          <a:solidFill>
                            <a:srgbClr val="000000"/>
                          </a:solidFill>
                          <a:effectLst/>
                          <a:latin typeface="Calibri" panose="020F0502020204030204" pitchFamily="34" charset="0"/>
                          <a:ea typeface="ＭＳ Ｐゴシック" charset="-128"/>
                          <a:cs typeface="Calibri" panose="020F0502020204030204" pitchFamily="34" charset="0"/>
                        </a:rPr>
                        <a:t>$1,453.51</a:t>
                      </a:r>
                      <a:endParaRPr kumimoji="0" lang="en-US" altLang="en-US" sz="1700" b="1" i="0" u="none" strike="noStrike" cap="none" normalizeH="0" baseline="0" dirty="0">
                        <a:ln>
                          <a:noFill/>
                        </a:ln>
                        <a:solidFill>
                          <a:srgbClr val="E46C0A"/>
                        </a:solidFill>
                        <a:effectLst/>
                        <a:latin typeface="Calibri" panose="020F0502020204030204" pitchFamily="34" charset="0"/>
                        <a:ea typeface="ＭＳ Ｐゴシック" charset="-128"/>
                        <a:cs typeface="Calibri" panose="020F0502020204030204" pitchFamily="34" charset="0"/>
                      </a:endParaRPr>
                    </a:p>
                  </a:txBody>
                  <a:tcPr marL="68792" marR="68792" marT="34396" marB="34396" anchor="ctr" horzOverflow="overflow"/>
                </a:tc>
                <a:extLst>
                  <a:ext uri="{0D108BD9-81ED-4DB2-BD59-A6C34878D82A}">
                    <a16:rowId xmlns:a16="http://schemas.microsoft.com/office/drawing/2014/main" xmlns="" val="10002"/>
                  </a:ext>
                </a:extLst>
              </a:tr>
            </a:tbl>
          </a:graphicData>
        </a:graphic>
      </p:graphicFrame>
      <p:sp>
        <p:nvSpPr>
          <p:cNvPr id="2" name="object 2"/>
          <p:cNvSpPr/>
          <p:nvPr/>
        </p:nvSpPr>
        <p:spPr>
          <a:xfrm>
            <a:off x="457200" y="9740900"/>
            <a:ext cx="6858000" cy="25400"/>
          </a:xfrm>
          <a:prstGeom prst="rect">
            <a:avLst/>
          </a:prstGeom>
          <a:blipFill>
            <a:blip r:embed="rId3"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4" name="object 4"/>
          <p:cNvSpPr txBox="1"/>
          <p:nvPr/>
        </p:nvSpPr>
        <p:spPr>
          <a:xfrm>
            <a:off x="444500" y="2242184"/>
            <a:ext cx="6870065" cy="3275256"/>
          </a:xfrm>
          <a:prstGeom prst="rect">
            <a:avLst/>
          </a:prstGeom>
        </p:spPr>
        <p:txBody>
          <a:bodyPr vert="horz" wrap="square" lIns="0" tIns="12700" rIns="0" bIns="0" rtlCol="0">
            <a:spAutoFit/>
          </a:bodyPr>
          <a:lstStyle/>
          <a:p>
            <a:pPr marL="12700" marR="103505">
              <a:lnSpc>
                <a:spcPct val="100000"/>
              </a:lnSpc>
              <a:spcBef>
                <a:spcPts val="100"/>
              </a:spcBef>
            </a:pPr>
            <a:r>
              <a:rPr sz="1400" i="1" dirty="0">
                <a:latin typeface="Calibri" panose="020F0502020204030204" pitchFamily="34" charset="0"/>
                <a:cs typeface="Calibri" panose="020F0502020204030204" pitchFamily="34" charset="0"/>
              </a:rPr>
              <a:t>CoreLogic</a:t>
            </a:r>
            <a:r>
              <a:rPr sz="1400" dirty="0">
                <a:latin typeface="Calibri" panose="020F0502020204030204" pitchFamily="34" charset="0"/>
                <a:cs typeface="Calibri" panose="020F0502020204030204" pitchFamily="34" charset="0"/>
              </a:rPr>
              <a:t> recently shared that national home prices have increased by</a:t>
            </a:r>
            <a:r>
              <a:rPr lang="en-US" sz="1400" dirty="0">
                <a:latin typeface="Calibri" panose="020F0502020204030204" pitchFamily="34" charset="0"/>
                <a:cs typeface="Calibri" panose="020F0502020204030204" pitchFamily="34" charset="0"/>
              </a:rPr>
              <a:t> 5.6</a:t>
            </a:r>
            <a:r>
              <a:rPr sz="1400" dirty="0">
                <a:latin typeface="Calibri" panose="020F0502020204030204" pitchFamily="34" charset="0"/>
                <a:cs typeface="Calibri" panose="020F0502020204030204" pitchFamily="34" charset="0"/>
              </a:rPr>
              <a:t>% year-over-year.</a:t>
            </a:r>
            <a:r>
              <a:rPr lang="en-US" sz="1400" dirty="0">
                <a:latin typeface="Calibri" panose="020F0502020204030204" pitchFamily="34" charset="0"/>
                <a:cs typeface="Calibri" panose="020F0502020204030204" pitchFamily="34" charset="0"/>
              </a:rPr>
              <a:t> O</a:t>
            </a:r>
            <a:r>
              <a:rPr sz="1400" dirty="0">
                <a:latin typeface="Calibri" panose="020F0502020204030204" pitchFamily="34" charset="0"/>
                <a:cs typeface="Calibri" panose="020F0502020204030204" pitchFamily="34" charset="0"/>
              </a:rPr>
              <a:t>ver that same time period, interest rates have remained historically low which has allowed</a:t>
            </a:r>
            <a:r>
              <a:rPr lang="en-US" sz="1400" dirty="0">
                <a:latin typeface="Calibri" panose="020F0502020204030204" pitchFamily="34" charset="0"/>
                <a:cs typeface="Calibri" panose="020F0502020204030204" pitchFamily="34" charset="0"/>
              </a:rPr>
              <a:t> </a:t>
            </a:r>
            <a:r>
              <a:rPr sz="1400" dirty="0">
                <a:latin typeface="Calibri" panose="020F0502020204030204" pitchFamily="34" charset="0"/>
                <a:cs typeface="Calibri" panose="020F0502020204030204" pitchFamily="34" charset="0"/>
              </a:rPr>
              <a:t>many buyers to enter the market.</a:t>
            </a:r>
          </a:p>
          <a:p>
            <a:pPr marL="12700" marR="294005">
              <a:lnSpc>
                <a:spcPct val="100000"/>
              </a:lnSpc>
              <a:spcBef>
                <a:spcPts val="900"/>
              </a:spcBef>
            </a:pPr>
            <a:r>
              <a:rPr sz="1400" dirty="0">
                <a:latin typeface="Calibri" panose="020F0502020204030204" pitchFamily="34" charset="0"/>
                <a:cs typeface="Calibri" panose="020F0502020204030204" pitchFamily="34" charset="0"/>
              </a:rPr>
              <a:t>As a seller, you will be most concerned about </a:t>
            </a:r>
            <a:r>
              <a:rPr sz="1400" i="1" dirty="0">
                <a:latin typeface="Calibri" panose="020F0502020204030204" pitchFamily="34" charset="0"/>
                <a:cs typeface="Calibri" panose="020F0502020204030204" pitchFamily="34" charset="0"/>
              </a:rPr>
              <a:t>‘short-term price’ </a:t>
            </a:r>
            <a:r>
              <a:rPr sz="1400" dirty="0">
                <a:latin typeface="Calibri" panose="020F0502020204030204" pitchFamily="34" charset="0"/>
                <a:cs typeface="Calibri" panose="020F0502020204030204" pitchFamily="34" charset="0"/>
              </a:rPr>
              <a:t>– where home values are</a:t>
            </a:r>
            <a:r>
              <a:rPr lang="en-US" sz="1400" dirty="0">
                <a:latin typeface="Calibri" panose="020F0502020204030204" pitchFamily="34" charset="0"/>
                <a:cs typeface="Calibri" panose="020F0502020204030204" pitchFamily="34" charset="0"/>
              </a:rPr>
              <a:t> </a:t>
            </a:r>
            <a:r>
              <a:rPr sz="1400" dirty="0">
                <a:latin typeface="Calibri" panose="020F0502020204030204" pitchFamily="34" charset="0"/>
                <a:cs typeface="Calibri" panose="020F0502020204030204" pitchFamily="34" charset="0"/>
              </a:rPr>
              <a:t>headed over the next six months. As a buyer, however, you must not be concerned about</a:t>
            </a:r>
            <a:r>
              <a:rPr lang="en-US" sz="1400" dirty="0">
                <a:latin typeface="Calibri" panose="020F0502020204030204" pitchFamily="34" charset="0"/>
                <a:cs typeface="Calibri" panose="020F0502020204030204" pitchFamily="34" charset="0"/>
              </a:rPr>
              <a:t> </a:t>
            </a:r>
            <a:r>
              <a:rPr sz="1400" dirty="0">
                <a:latin typeface="Calibri" panose="020F0502020204030204" pitchFamily="34" charset="0"/>
                <a:cs typeface="Calibri" panose="020F0502020204030204" pitchFamily="34" charset="0"/>
              </a:rPr>
              <a:t>price, but instead about the </a:t>
            </a:r>
            <a:r>
              <a:rPr sz="1400" i="1" dirty="0">
                <a:latin typeface="Calibri" panose="020F0502020204030204" pitchFamily="34" charset="0"/>
                <a:cs typeface="Calibri" panose="020F0502020204030204" pitchFamily="34" charset="0"/>
              </a:rPr>
              <a:t>‘long-term cost’ </a:t>
            </a:r>
            <a:r>
              <a:rPr sz="1400" dirty="0">
                <a:latin typeface="Calibri" panose="020F0502020204030204" pitchFamily="34" charset="0"/>
                <a:cs typeface="Calibri" panose="020F0502020204030204" pitchFamily="34" charset="0"/>
              </a:rPr>
              <a:t>of the home.</a:t>
            </a:r>
          </a:p>
          <a:p>
            <a:pPr marL="12700" marR="5080">
              <a:lnSpc>
                <a:spcPct val="100000"/>
              </a:lnSpc>
              <a:spcBef>
                <a:spcPts val="900"/>
              </a:spcBef>
            </a:pPr>
            <a:r>
              <a:rPr sz="1400" dirty="0">
                <a:latin typeface="Calibri" panose="020F0502020204030204" pitchFamily="34" charset="0"/>
                <a:cs typeface="Calibri" panose="020F0502020204030204" pitchFamily="34" charset="0"/>
              </a:rPr>
              <a:t>The </a:t>
            </a:r>
            <a:r>
              <a:rPr sz="1400" i="1" dirty="0">
                <a:latin typeface="Calibri" panose="020F0502020204030204" pitchFamily="34" charset="0"/>
                <a:cs typeface="Calibri" panose="020F0502020204030204" pitchFamily="34" charset="0"/>
              </a:rPr>
              <a:t>Mortgage Bankers Association </a:t>
            </a:r>
            <a:r>
              <a:rPr sz="1400" dirty="0">
                <a:latin typeface="Calibri" panose="020F0502020204030204" pitchFamily="34" charset="0"/>
                <a:cs typeface="Calibri" panose="020F0502020204030204" pitchFamily="34" charset="0"/>
              </a:rPr>
              <a:t>(MBA), </a:t>
            </a:r>
            <a:r>
              <a:rPr sz="1400" i="1" dirty="0">
                <a:latin typeface="Calibri" panose="020F0502020204030204" pitchFamily="34" charset="0"/>
                <a:cs typeface="Calibri" panose="020F0502020204030204" pitchFamily="34" charset="0"/>
              </a:rPr>
              <a:t>Freddie Mac, </a:t>
            </a:r>
            <a:r>
              <a:rPr sz="1400" dirty="0">
                <a:latin typeface="Calibri" panose="020F0502020204030204" pitchFamily="34" charset="0"/>
                <a:cs typeface="Calibri" panose="020F0502020204030204" pitchFamily="34" charset="0"/>
              </a:rPr>
              <a:t>and</a:t>
            </a:r>
            <a:r>
              <a:rPr sz="1400" i="1" dirty="0">
                <a:latin typeface="Calibri" panose="020F0502020204030204" pitchFamily="34" charset="0"/>
                <a:cs typeface="Calibri" panose="020F0502020204030204" pitchFamily="34" charset="0"/>
              </a:rPr>
              <a:t> Fannie Mae </a:t>
            </a:r>
            <a:r>
              <a:rPr sz="1400" dirty="0">
                <a:latin typeface="Calibri" panose="020F0502020204030204" pitchFamily="34" charset="0"/>
                <a:cs typeface="Calibri" panose="020F0502020204030204" pitchFamily="34" charset="0"/>
              </a:rPr>
              <a:t>all project that</a:t>
            </a:r>
            <a:r>
              <a:rPr lang="en-US" sz="1400" dirty="0">
                <a:latin typeface="Calibri" panose="020F0502020204030204" pitchFamily="34" charset="0"/>
                <a:cs typeface="Calibri" panose="020F0502020204030204" pitchFamily="34" charset="0"/>
              </a:rPr>
              <a:t> </a:t>
            </a:r>
            <a:r>
              <a:rPr sz="1400" dirty="0">
                <a:latin typeface="Calibri" panose="020F0502020204030204" pitchFamily="34" charset="0"/>
                <a:cs typeface="Calibri" panose="020F0502020204030204" pitchFamily="34" charset="0"/>
              </a:rPr>
              <a:t>mortgage interest rates will increase by this time next year. According to </a:t>
            </a:r>
            <a:r>
              <a:rPr sz="1400" i="1" dirty="0">
                <a:latin typeface="Calibri" panose="020F0502020204030204" pitchFamily="34" charset="0"/>
                <a:cs typeface="Calibri" panose="020F0502020204030204" pitchFamily="34" charset="0"/>
              </a:rPr>
              <a:t>CoreLogic’s</a:t>
            </a:r>
            <a:r>
              <a:rPr sz="1400" dirty="0">
                <a:latin typeface="Calibri" panose="020F0502020204030204" pitchFamily="34" charset="0"/>
                <a:cs typeface="Calibri" panose="020F0502020204030204" pitchFamily="34" charset="0"/>
              </a:rPr>
              <a:t> most</a:t>
            </a:r>
            <a:r>
              <a:rPr lang="en-US" sz="1400" dirty="0">
                <a:latin typeface="Calibri" panose="020F0502020204030204" pitchFamily="34" charset="0"/>
                <a:cs typeface="Calibri" panose="020F0502020204030204" pitchFamily="34" charset="0"/>
              </a:rPr>
              <a:t> </a:t>
            </a:r>
            <a:r>
              <a:rPr sz="1400" dirty="0">
                <a:latin typeface="Calibri" panose="020F0502020204030204" pitchFamily="34" charset="0"/>
                <a:cs typeface="Calibri" panose="020F0502020204030204" pitchFamily="34" charset="0"/>
              </a:rPr>
              <a:t>recent </a:t>
            </a:r>
            <a:r>
              <a:rPr sz="1400" i="1" dirty="0">
                <a:latin typeface="Calibri" panose="020F0502020204030204" pitchFamily="34" charset="0"/>
                <a:cs typeface="Calibri" panose="020F0502020204030204" pitchFamily="34" charset="0"/>
              </a:rPr>
              <a:t>Home Price Index Report, </a:t>
            </a:r>
            <a:r>
              <a:rPr sz="1400" dirty="0">
                <a:latin typeface="Calibri" panose="020F0502020204030204" pitchFamily="34" charset="0"/>
                <a:cs typeface="Calibri" panose="020F0502020204030204" pitchFamily="34" charset="0"/>
              </a:rPr>
              <a:t>home prices will appreciate by </a:t>
            </a:r>
            <a:r>
              <a:rPr lang="en-US" sz="1400" dirty="0">
                <a:latin typeface="Calibri" panose="020F0502020204030204" pitchFamily="34" charset="0"/>
                <a:cs typeface="Calibri" panose="020F0502020204030204" pitchFamily="34" charset="0"/>
              </a:rPr>
              <a:t>4.7</a:t>
            </a:r>
            <a:r>
              <a:rPr sz="1400" dirty="0">
                <a:latin typeface="Calibri" panose="020F0502020204030204" pitchFamily="34" charset="0"/>
                <a:cs typeface="Calibri" panose="020F0502020204030204" pitchFamily="34" charset="0"/>
              </a:rPr>
              <a:t>% over the next 12 months.</a:t>
            </a:r>
          </a:p>
          <a:p>
            <a:pPr marL="12700">
              <a:lnSpc>
                <a:spcPct val="100000"/>
              </a:lnSpc>
              <a:spcBef>
                <a:spcPts val="919"/>
              </a:spcBef>
            </a:pPr>
            <a:r>
              <a:rPr sz="1400" b="1" dirty="0">
                <a:solidFill>
                  <a:srgbClr val="00AEEF"/>
                </a:solidFill>
                <a:latin typeface="Calibri" panose="020F0502020204030204" pitchFamily="34" charset="0"/>
                <a:cs typeface="Calibri" panose="020F0502020204030204" pitchFamily="34" charset="0"/>
              </a:rPr>
              <a:t>What Does This Mean as a Buyer?</a:t>
            </a:r>
          </a:p>
          <a:p>
            <a:pPr marL="12700" marR="30480">
              <a:lnSpc>
                <a:spcPct val="100000"/>
              </a:lnSpc>
              <a:spcBef>
                <a:spcPts val="880"/>
              </a:spcBef>
            </a:pPr>
            <a:r>
              <a:rPr sz="1400" dirty="0">
                <a:latin typeface="Calibri" panose="020F0502020204030204" pitchFamily="34" charset="0"/>
                <a:cs typeface="Calibri" panose="020F0502020204030204" pitchFamily="34" charset="0"/>
              </a:rPr>
              <a:t>If home prices appreciate by the </a:t>
            </a:r>
            <a:r>
              <a:rPr lang="en-US" sz="1400" dirty="0">
                <a:latin typeface="Calibri" panose="020F0502020204030204" pitchFamily="34" charset="0"/>
                <a:cs typeface="Calibri" panose="020F0502020204030204" pitchFamily="34" charset="0"/>
              </a:rPr>
              <a:t>4.7</a:t>
            </a:r>
            <a:r>
              <a:rPr sz="1400" dirty="0">
                <a:latin typeface="Calibri" panose="020F0502020204030204" pitchFamily="34" charset="0"/>
                <a:cs typeface="Calibri" panose="020F0502020204030204" pitchFamily="34" charset="0"/>
              </a:rPr>
              <a:t>% predicted by </a:t>
            </a:r>
            <a:r>
              <a:rPr sz="1400" i="1" dirty="0">
                <a:latin typeface="Calibri" panose="020F0502020204030204" pitchFamily="34" charset="0"/>
                <a:cs typeface="Calibri" panose="020F0502020204030204" pitchFamily="34" charset="0"/>
              </a:rPr>
              <a:t>CoreLogic</a:t>
            </a:r>
            <a:r>
              <a:rPr sz="1400" dirty="0">
                <a:latin typeface="Calibri" panose="020F0502020204030204" pitchFamily="34" charset="0"/>
                <a:cs typeface="Calibri" panose="020F0502020204030204" pitchFamily="34" charset="0"/>
              </a:rPr>
              <a:t> </a:t>
            </a:r>
            <a:r>
              <a:rPr sz="1400" b="1" u="sng" dirty="0">
                <a:latin typeface="Calibri" panose="020F0502020204030204" pitchFamily="34" charset="0"/>
                <a:cs typeface="Calibri" panose="020F0502020204030204" pitchFamily="34" charset="0"/>
              </a:rPr>
              <a:t>over the next twelve months,</a:t>
            </a:r>
            <a:r>
              <a:rPr lang="en-US" sz="1400" b="1" u="sng" dirty="0">
                <a:latin typeface="Calibri" panose="020F0502020204030204" pitchFamily="34" charset="0"/>
                <a:cs typeface="Calibri" panose="020F0502020204030204" pitchFamily="34" charset="0"/>
              </a:rPr>
              <a:t> </a:t>
            </a:r>
            <a:r>
              <a:rPr sz="1400" dirty="0">
                <a:latin typeface="Calibri" panose="020F0502020204030204" pitchFamily="34" charset="0"/>
                <a:cs typeface="Calibri" panose="020F0502020204030204" pitchFamily="34" charset="0"/>
              </a:rPr>
              <a:t>here is a simple demonstration of the impact an increase in interest rate would have on the</a:t>
            </a:r>
            <a:r>
              <a:rPr lang="en-US" sz="1400" dirty="0">
                <a:latin typeface="Calibri" panose="020F0502020204030204" pitchFamily="34" charset="0"/>
                <a:cs typeface="Calibri" panose="020F0502020204030204" pitchFamily="34" charset="0"/>
              </a:rPr>
              <a:t> </a:t>
            </a:r>
            <a:r>
              <a:rPr sz="1400" dirty="0">
                <a:latin typeface="Calibri" panose="020F0502020204030204" pitchFamily="34" charset="0"/>
                <a:cs typeface="Calibri" panose="020F0502020204030204" pitchFamily="34" charset="0"/>
              </a:rPr>
              <a:t>mortgage payment of a home selling for approximately $250,000 today:</a:t>
            </a:r>
          </a:p>
        </p:txBody>
      </p:sp>
      <p:sp>
        <p:nvSpPr>
          <p:cNvPr id="6" name="object 6"/>
          <p:cNvSpPr/>
          <p:nvPr/>
        </p:nvSpPr>
        <p:spPr>
          <a:xfrm>
            <a:off x="210311" y="1155191"/>
            <a:ext cx="7352030" cy="594360"/>
          </a:xfrm>
          <a:custGeom>
            <a:avLst/>
            <a:gdLst/>
            <a:ahLst/>
            <a:cxnLst/>
            <a:rect l="l" t="t" r="r" b="b"/>
            <a:pathLst>
              <a:path w="7352030" h="594360">
                <a:moveTo>
                  <a:pt x="0" y="593978"/>
                </a:moveTo>
                <a:lnTo>
                  <a:pt x="7351776" y="593978"/>
                </a:lnTo>
                <a:lnTo>
                  <a:pt x="7351776" y="0"/>
                </a:lnTo>
                <a:lnTo>
                  <a:pt x="0" y="0"/>
                </a:lnTo>
                <a:lnTo>
                  <a:pt x="0" y="593978"/>
                </a:lnTo>
                <a:close/>
              </a:path>
            </a:pathLst>
          </a:custGeom>
          <a:solidFill>
            <a:srgbClr val="00AEEF">
              <a:alpha val="93998"/>
            </a:srgbClr>
          </a:solidFill>
        </p:spPr>
        <p:txBody>
          <a:bodyPr wrap="square" lIns="0" tIns="0" rIns="0" bIns="0" rtlCol="0"/>
          <a:lstStyle/>
          <a:p>
            <a:endParaRPr/>
          </a:p>
        </p:txBody>
      </p:sp>
      <p:sp>
        <p:nvSpPr>
          <p:cNvPr id="7" name="object 7"/>
          <p:cNvSpPr/>
          <p:nvPr/>
        </p:nvSpPr>
        <p:spPr>
          <a:xfrm>
            <a:off x="457200" y="1576006"/>
            <a:ext cx="6858000" cy="25400"/>
          </a:xfrm>
          <a:prstGeom prst="rect">
            <a:avLst/>
          </a:prstGeom>
          <a:blipFill>
            <a:blip r:embed="rId4"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9" name="object 9"/>
          <p:cNvSpPr txBox="1"/>
          <p:nvPr/>
        </p:nvSpPr>
        <p:spPr>
          <a:xfrm>
            <a:off x="444500" y="8737237"/>
            <a:ext cx="6804659" cy="910506"/>
          </a:xfrm>
          <a:prstGeom prst="rect">
            <a:avLst/>
          </a:prstGeom>
        </p:spPr>
        <p:txBody>
          <a:bodyPr vert="horz" wrap="square" lIns="0" tIns="132080" rIns="0" bIns="0" rtlCol="0">
            <a:spAutoFit/>
          </a:bodyPr>
          <a:lstStyle/>
          <a:p>
            <a:pPr marL="12700">
              <a:lnSpc>
                <a:spcPct val="100000"/>
              </a:lnSpc>
              <a:spcBef>
                <a:spcPts val="1040"/>
              </a:spcBef>
            </a:pPr>
            <a:r>
              <a:rPr sz="1500" b="1" dirty="0">
                <a:solidFill>
                  <a:srgbClr val="00AEEF"/>
                </a:solidFill>
                <a:latin typeface="Calibri" panose="020F0502020204030204" pitchFamily="34" charset="0"/>
                <a:cs typeface="Calibri" panose="020F0502020204030204" pitchFamily="34" charset="0"/>
              </a:rPr>
              <a:t>Bottom Line</a:t>
            </a:r>
          </a:p>
          <a:p>
            <a:pPr marL="12700" marR="5080">
              <a:lnSpc>
                <a:spcPct val="100000"/>
              </a:lnSpc>
              <a:spcBef>
                <a:spcPts val="880"/>
              </a:spcBef>
            </a:pPr>
            <a:r>
              <a:rPr sz="1400" dirty="0">
                <a:latin typeface="Calibri" panose="020F0502020204030204" pitchFamily="34" charset="0"/>
                <a:cs typeface="Calibri" panose="020F0502020204030204" pitchFamily="34" charset="0"/>
              </a:rPr>
              <a:t>If buying a home is in your plan for this year, doing it sooner rather than later could save you</a:t>
            </a:r>
            <a:r>
              <a:rPr lang="en-US" sz="1400" dirty="0">
                <a:latin typeface="Calibri" panose="020F0502020204030204" pitchFamily="34" charset="0"/>
                <a:cs typeface="Calibri" panose="020F0502020204030204" pitchFamily="34" charset="0"/>
              </a:rPr>
              <a:t> </a:t>
            </a:r>
            <a:r>
              <a:rPr sz="1400" dirty="0">
                <a:latin typeface="Calibri" panose="020F0502020204030204" pitchFamily="34" charset="0"/>
                <a:cs typeface="Calibri" panose="020F0502020204030204" pitchFamily="34" charset="0"/>
              </a:rPr>
              <a:t>thousands of dollars over the terms of your loan.</a:t>
            </a:r>
          </a:p>
        </p:txBody>
      </p:sp>
      <p:sp>
        <p:nvSpPr>
          <p:cNvPr id="13" name="object 8">
            <a:extLst>
              <a:ext uri="{FF2B5EF4-FFF2-40B4-BE49-F238E27FC236}">
                <a16:creationId xmlns:a16="http://schemas.microsoft.com/office/drawing/2014/main" xmlns="" id="{8C3178BB-C35B-1446-89A0-1D8D17B4CFA1}"/>
              </a:ext>
            </a:extLst>
          </p:cNvPr>
          <p:cNvSpPr txBox="1">
            <a:spLocks/>
          </p:cNvSpPr>
          <p:nvPr/>
        </p:nvSpPr>
        <p:spPr>
          <a:xfrm>
            <a:off x="210311" y="1195404"/>
            <a:ext cx="7352030" cy="443711"/>
          </a:xfrm>
          <a:prstGeom prst="rect">
            <a:avLst/>
          </a:prstGeom>
        </p:spPr>
        <p:txBody>
          <a:bodyPr vert="horz" wrap="square" lIns="0" tIns="12700" rIns="0" bIns="0" rtlCol="0">
            <a:spAutoFit/>
          </a:bodyPr>
          <a:lstStyle>
            <a:lvl1pPr>
              <a:defRPr sz="2500" b="1" i="0" u="heavy">
                <a:solidFill>
                  <a:schemeClr val="bg1"/>
                </a:solidFill>
                <a:latin typeface="Verdana"/>
                <a:ea typeface="+mj-ea"/>
                <a:cs typeface="Verdana"/>
              </a:defRPr>
            </a:lvl1pPr>
          </a:lstStyle>
          <a:p>
            <a:pPr marL="246379">
              <a:spcBef>
                <a:spcPts val="100"/>
              </a:spcBef>
              <a:tabLst>
                <a:tab pos="7104380" algn="l"/>
              </a:tabLst>
            </a:pPr>
            <a:r>
              <a:rPr lang="en-US" sz="2800" u="none" kern="0" dirty="0">
                <a:latin typeface="Calibri" panose="020F0502020204030204" pitchFamily="34" charset="0"/>
                <a:cs typeface="Calibri" panose="020F0502020204030204" pitchFamily="34" charset="0"/>
              </a:rPr>
              <a:t>Do You Know The Cost Of Waiting To Buy?</a:t>
            </a:r>
          </a:p>
        </p:txBody>
      </p:sp>
      <p:sp>
        <p:nvSpPr>
          <p:cNvPr id="16" name="TextBox 15">
            <a:extLst>
              <a:ext uri="{FF2B5EF4-FFF2-40B4-BE49-F238E27FC236}">
                <a16:creationId xmlns:a16="http://schemas.microsoft.com/office/drawing/2014/main" xmlns="" id="{A5088800-006D-524A-B035-1385AF465A24}"/>
              </a:ext>
            </a:extLst>
          </p:cNvPr>
          <p:cNvSpPr txBox="1"/>
          <p:nvPr/>
        </p:nvSpPr>
        <p:spPr>
          <a:xfrm>
            <a:off x="762000" y="7495401"/>
            <a:ext cx="3962400" cy="276999"/>
          </a:xfrm>
          <a:prstGeom prst="rect">
            <a:avLst/>
          </a:prstGeom>
          <a:noFill/>
        </p:spPr>
        <p:txBody>
          <a:bodyPr wrap="square" rtlCol="0">
            <a:spAutoFit/>
          </a:bodyPr>
          <a:lstStyle/>
          <a:p>
            <a:r>
              <a:rPr lang="en-US" sz="1200" b="1" i="1" dirty="0">
                <a:solidFill>
                  <a:srgbClr val="808285"/>
                </a:solidFill>
                <a:latin typeface="Calibri" panose="020F0502020204030204" pitchFamily="34" charset="0"/>
                <a:cs typeface="Calibri" panose="020F0502020204030204" pitchFamily="34" charset="0"/>
              </a:rPr>
              <a:t>*Rates based on Freddie Mac’s prediction at time of print</a:t>
            </a:r>
          </a:p>
        </p:txBody>
      </p:sp>
      <p:sp>
        <p:nvSpPr>
          <p:cNvPr id="23" name="TextBox 6">
            <a:extLst>
              <a:ext uri="{FF2B5EF4-FFF2-40B4-BE49-F238E27FC236}">
                <a16:creationId xmlns:a16="http://schemas.microsoft.com/office/drawing/2014/main" xmlns="" id="{4982519A-2152-B048-9288-49E63F490BF1}"/>
              </a:ext>
            </a:extLst>
          </p:cNvPr>
          <p:cNvSpPr txBox="1">
            <a:spLocks noChangeArrowheads="1"/>
          </p:cNvSpPr>
          <p:nvPr/>
        </p:nvSpPr>
        <p:spPr bwMode="auto">
          <a:xfrm>
            <a:off x="820550" y="7039615"/>
            <a:ext cx="41852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r>
              <a:rPr lang="en-US" sz="2400" b="1" dirty="0">
                <a:solidFill>
                  <a:schemeClr val="bg1"/>
                </a:solidFill>
                <a:latin typeface="Calibri"/>
                <a:cs typeface="Calibri"/>
              </a:rPr>
              <a:t>Difference in Monthly Payment</a:t>
            </a:r>
          </a:p>
        </p:txBody>
      </p:sp>
      <p:sp>
        <p:nvSpPr>
          <p:cNvPr id="17" name="object 8">
            <a:extLst>
              <a:ext uri="{FF2B5EF4-FFF2-40B4-BE49-F238E27FC236}">
                <a16:creationId xmlns:a16="http://schemas.microsoft.com/office/drawing/2014/main" xmlns="" id="{754C6E58-020D-3847-B48A-FE424DF8E3F4}"/>
              </a:ext>
            </a:extLst>
          </p:cNvPr>
          <p:cNvSpPr txBox="1"/>
          <p:nvPr/>
        </p:nvSpPr>
        <p:spPr>
          <a:xfrm>
            <a:off x="7281189" y="9797135"/>
            <a:ext cx="129539" cy="179536"/>
          </a:xfrm>
          <a:prstGeom prst="rect">
            <a:avLst/>
          </a:prstGeom>
        </p:spPr>
        <p:txBody>
          <a:bodyPr vert="horz" wrap="square" lIns="0" tIns="0" rIns="0" bIns="0" rtlCol="0">
            <a:spAutoFit/>
          </a:bodyPr>
          <a:lstStyle/>
          <a:p>
            <a:pPr marL="25400">
              <a:lnSpc>
                <a:spcPts val="1395"/>
              </a:lnSpc>
            </a:pPr>
            <a:fld id="{81D60167-4931-47E6-BA6A-407CBD079E47}" type="slidenum">
              <a:rPr sz="1200" dirty="0">
                <a:solidFill>
                  <a:srgbClr val="6D6E71"/>
                </a:solidFill>
                <a:latin typeface="Calibri" panose="020F0502020204030204" pitchFamily="34" charset="0"/>
                <a:cs typeface="Calibri" panose="020F0502020204030204" pitchFamily="34" charset="0"/>
              </a:rPr>
              <a:t>9</a:t>
            </a:fld>
            <a:endParaRPr sz="1200" dirty="0">
              <a:solidFill>
                <a:srgbClr val="6D6E7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580142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150</TotalTime>
  <Words>4366</Words>
  <Application>Microsoft Office PowerPoint</Application>
  <PresentationFormat>Custom</PresentationFormat>
  <Paragraphs>419</Paragraphs>
  <Slides>24</Slides>
  <Notes>6</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PowerPoint Presentation</vt:lpstr>
      <vt:lpstr>TABLE OF CONTENTS</vt:lpstr>
      <vt:lpstr>PowerPoint Presentation</vt:lpstr>
      <vt:lpstr>PowerPoint Presentation</vt:lpstr>
      <vt:lpstr>2 Factors To Watch In Today's Real Estate Market </vt:lpstr>
      <vt:lpstr>PowerPoint Presentation</vt:lpstr>
      <vt:lpstr>Home Prices Over The Last Year</vt:lpstr>
      <vt:lpstr>Buying Remains Cheaper Than Renting In 38 States! </vt:lpstr>
      <vt:lpstr>PowerPoint Presentation</vt:lpstr>
      <vt:lpstr>Where Are Interest Rates Headed?</vt:lpstr>
      <vt:lpstr>PowerPoint Presentation</vt:lpstr>
      <vt:lpstr>Buying A Home? Do You Know the Lingo?</vt:lpstr>
      <vt:lpstr>Why Pre-Approval Should Be Your First Step </vt:lpstr>
      <vt:lpstr>PowerPoint Presentation</vt:lpstr>
      <vt:lpstr>PowerPoint Presentation</vt:lpstr>
      <vt:lpstr>PowerPoint Presentation</vt:lpstr>
      <vt:lpstr>PowerPoint Presentation</vt:lpstr>
      <vt:lpstr>PowerPoint Presentation</vt:lpstr>
      <vt:lpstr>5 Reasons</vt:lpstr>
      <vt:lpstr>Have You Put Aside Enough For Closing Costs? </vt:lpstr>
      <vt:lpstr>PowerPoint Presentation</vt:lpstr>
      <vt:lpstr>Ready To Make An Offer? 4 Tips For Success </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BUYING A HOME</dc:title>
  <cp:lastModifiedBy>GF Office</cp:lastModifiedBy>
  <cp:revision>21</cp:revision>
  <dcterms:created xsi:type="dcterms:W3CDTF">2018-11-26T19:52:12Z</dcterms:created>
  <dcterms:modified xsi:type="dcterms:W3CDTF">2019-02-13T15:56:51Z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2018-11-26T00:00:00Z</vt:filetime>
  </property>
  <property fmtid="{D5CDD505-2E9C-101B-9397-08002B2CF9AE}" pid="3" name="Creator">
    <vt:lpwstr>Adobe InDesign CC 14.0 (Macintosh)</vt:lpwstr>
  </property>
  <property fmtid="{D5CDD505-2E9C-101B-9397-08002B2CF9AE}" pid="4" name="LastSaved">
    <vt:filetime>2018-11-26T00:00:00Z</vt:filetime>
  </property>
</Properties>
</file>