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71" r:id="rId5"/>
    <p:sldId id="272" r:id="rId6"/>
    <p:sldId id="273" r:id="rId7"/>
    <p:sldId id="274" r:id="rId8"/>
    <p:sldId id="277" r:id="rId9"/>
    <p:sldId id="275" r:id="rId10"/>
    <p:sldId id="278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8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521" autoAdjust="0"/>
  </p:normalViewPr>
  <p:slideViewPr>
    <p:cSldViewPr snapToGrid="0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627" cy="466578"/>
          </a:xfrm>
          <a:prstGeom prst="rect">
            <a:avLst/>
          </a:prstGeom>
        </p:spPr>
        <p:txBody>
          <a:bodyPr vert="horz" lIns="92085" tIns="46043" rIns="92085" bIns="460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0"/>
            <a:ext cx="3037627" cy="466578"/>
          </a:xfrm>
          <a:prstGeom prst="rect">
            <a:avLst/>
          </a:prstGeom>
        </p:spPr>
        <p:txBody>
          <a:bodyPr vert="horz" lIns="92085" tIns="46043" rIns="92085" bIns="46043" rtlCol="0"/>
          <a:lstStyle>
            <a:lvl1pPr algn="r">
              <a:defRPr sz="1200"/>
            </a:lvl1pPr>
          </a:lstStyle>
          <a:p>
            <a:fld id="{4C56DCBB-4DC3-464E-9E2C-A1DB9C38EC41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5" tIns="46043" rIns="92085" bIns="460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2" y="4474034"/>
            <a:ext cx="5607679" cy="3660718"/>
          </a:xfrm>
          <a:prstGeom prst="rect">
            <a:avLst/>
          </a:prstGeom>
        </p:spPr>
        <p:txBody>
          <a:bodyPr vert="horz" lIns="92085" tIns="46043" rIns="92085" bIns="460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2"/>
            <a:ext cx="3037627" cy="466578"/>
          </a:xfrm>
          <a:prstGeom prst="rect">
            <a:avLst/>
          </a:prstGeom>
        </p:spPr>
        <p:txBody>
          <a:bodyPr vert="horz" lIns="92085" tIns="46043" rIns="92085" bIns="460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2"/>
            <a:ext cx="3037627" cy="466578"/>
          </a:xfrm>
          <a:prstGeom prst="rect">
            <a:avLst/>
          </a:prstGeom>
        </p:spPr>
        <p:txBody>
          <a:bodyPr vert="horz" lIns="92085" tIns="46043" rIns="92085" bIns="46043" rtlCol="0" anchor="b"/>
          <a:lstStyle>
            <a:lvl1pPr algn="r">
              <a:defRPr sz="1200"/>
            </a:lvl1pPr>
          </a:lstStyle>
          <a:p>
            <a:fld id="{000454C5-0F3E-4A3D-8F91-DA1B0C50B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454C5-0F3E-4A3D-8F91-DA1B0C50B6B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9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454C5-0F3E-4A3D-8F91-DA1B0C50B6B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5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454C5-0F3E-4A3D-8F91-DA1B0C50B6B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8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14DF-067A-2CDE-8AD1-8BD22BE82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62FBA-2CF5-77BC-881D-5A2C9DD7A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1769B-D81A-5530-2082-51ED3707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8785-C722-4357-83F0-C3BAF16C333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A60B2-0D31-A309-0BF9-EE6EEC54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6F47C-927B-CA35-23E9-9486A35A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0EA5-B63E-45BD-B4C2-2700F6D36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8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3D2D-013A-C64E-5552-5D18948B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CCE04-9D81-A7D3-E906-379E0F17C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82C3B-7B40-CB78-548E-B8ECCD02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8785-C722-4357-83F0-C3BAF16C333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2ADEE-9CA7-8BBD-9C2A-71E23CEC8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10FA5-2D77-EAED-5DA0-436F0B0E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0EA5-B63E-45BD-B4C2-2700F6D36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D1C8D0-3A25-F1E2-316E-567E4BA39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425FAC-9DC0-111C-BFCF-9B659B8BC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52638-A3E0-E877-B7EE-488D0386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8785-C722-4357-83F0-C3BAF16C333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310E4-F86B-9CAC-ABFB-1F31C6E0C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6DFC9-9248-5B40-DABB-06DBE1C1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0EA5-B63E-45BD-B4C2-2700F6D36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3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B9D0-3997-B871-9D69-82DFB33BF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5A85D-749A-EC21-07FF-81CB1FF45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6DA94-9ABD-2D72-2EEB-4A8BFFB6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8785-C722-4357-83F0-C3BAF16C333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07A63-CBB1-ED5E-E081-7FF9F95D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B5752-2A31-3B5A-E25D-A413BAE8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0EA5-B63E-45BD-B4C2-2700F6D36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2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DF15-C6BE-20E1-AF86-558992D2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1784B-8713-993A-45B3-6B4FA8C3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C71F6-171F-BF47-37BB-B35A87B8F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8785-C722-4357-83F0-C3BAF16C333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92CA6-8C16-BD60-C94C-EC336721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8AE30-62CB-3C6D-DB9D-2380E653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0EA5-B63E-45BD-B4C2-2700F6D36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8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66AA-3341-2C4E-2D79-EA5191C6D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8F795-B9C8-71EB-0415-59B82155C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52E1B-AA5E-18F3-34E6-088614FB1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19E0A-B074-8901-1F65-9F6986B2A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8785-C722-4357-83F0-C3BAF16C333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608C7-79A1-2E04-2FC4-4ECE9689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B63D8-8691-C101-CB35-97A7381C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0EA5-B63E-45BD-B4C2-2700F6D36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CD171-037C-E6B6-2B54-A192E038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EFCBC-0193-2C39-0ADA-1C3ED2CAB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9C208-1FA0-C15B-7672-3C08352EA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02ADB-D964-6586-4215-297C993D5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22247D-59B3-47C5-C39B-1424E349C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4BA15-88BC-49C6-E292-94C319EC6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8785-C722-4357-83F0-C3BAF16C333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410E9F-59DE-CD27-65FA-7C604EB61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CEB090-FE5B-1EFC-FF6A-BEC5863A5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0EA5-B63E-45BD-B4C2-2700F6D36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5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DE638-289A-EB89-340F-3D628BC3B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245C5-DC94-1B68-0311-717ACC2E9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8785-C722-4357-83F0-C3BAF16C333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558B2-3D02-8F83-9960-82F0C3D5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6DC80-6BA0-6752-5A0C-D1DF4670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0EA5-B63E-45BD-B4C2-2700F6D36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5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1E8EF5-E8DB-DAB2-1828-6EEB5A8F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8785-C722-4357-83F0-C3BAF16C333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BFE7D-284D-D567-115D-EF73E39E8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F4A12-8CE0-0AB9-A7BE-C77B4A5F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0EA5-B63E-45BD-B4C2-2700F6D36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7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258BF-A9A1-65C1-CE2E-1DA10A7E0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B23F3-7A2D-F3D1-70EF-DF3942EFF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C889C-1F13-DDE0-1689-2D686E828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260F9-9CFD-2309-6481-92728D52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8785-C722-4357-83F0-C3BAF16C333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53A9A-E345-C716-B8B8-7A4BB1C6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68355-487B-B591-3859-B7695AEE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0EA5-B63E-45BD-B4C2-2700F6D36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FF41E-6CB3-E119-44A9-7E8DDFCB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E7731A-A50A-3588-69AF-E745A2A2C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68658-36D4-00E7-207A-2D4061D18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5E207-CE2C-D637-8D7F-D892F6DE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8785-C722-4357-83F0-C3BAF16C333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EBE35-BAF9-DF84-9F33-E1CE475C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DA7A3-B748-367C-FD68-17DA3099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0EA5-B63E-45BD-B4C2-2700F6D36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4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3741A-9739-99BA-3DCF-6FBC8A569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88BF3-53F1-A463-B31D-8DD4DDD13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829CD-1DE4-4199-8DAF-96EC1017B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A8785-C722-4357-83F0-C3BAF16C333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1680E-EE9F-4AA1-7268-E1A4EF74C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5D94B-8167-B2D6-6B28-5F0C12638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A0EA5-B63E-45BD-B4C2-2700F6D36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2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68CAD-FF62-07E8-62D6-9357A28A5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0334" y="533400"/>
            <a:ext cx="5765798" cy="2819400"/>
          </a:xfrm>
          <a:noFill/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Dr. MLK Jr. Blvd. Redevelopment Plan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C653-2963-3977-D882-D4100B805A70}"/>
              </a:ext>
            </a:extLst>
          </p:cNvPr>
          <p:cNvSpPr txBox="1">
            <a:spLocks/>
          </p:cNvSpPr>
          <p:nvPr/>
        </p:nvSpPr>
        <p:spPr>
          <a:xfrm>
            <a:off x="6028266" y="5367867"/>
            <a:ext cx="3415101" cy="118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Public Workshop #3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January 23, 2025</a:t>
            </a:r>
          </a:p>
        </p:txBody>
      </p:sp>
      <p:pic>
        <p:nvPicPr>
          <p:cNvPr id="6" name="Picture 5" descr="A logo of a city&#10;&#10;Description automatically generated">
            <a:extLst>
              <a:ext uri="{FF2B5EF4-FFF2-40B4-BE49-F238E27FC236}">
                <a16:creationId xmlns:a16="http://schemas.microsoft.com/office/drawing/2014/main" id="{87D874C3-F0FA-4741-FBDB-4BBE3A032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482" y="4909791"/>
            <a:ext cx="1631982" cy="164115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70373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7AF0-0665-A324-9575-BA000A136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608"/>
          </a:xfrm>
          <a:solidFill>
            <a:srgbClr val="0A8A85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Detail Drawings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46384D-FAB1-8F15-1928-6860D7F07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64" y="1174733"/>
            <a:ext cx="10022672" cy="568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6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7AF0-0665-A324-9575-BA000A136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608"/>
          </a:xfrm>
          <a:solidFill>
            <a:srgbClr val="0A8A85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Public Workshop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65824-6E30-2D60-3934-74DD5CA90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0899"/>
            <a:ext cx="10515600" cy="30562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A8A85"/>
                </a:solidFill>
              </a:rPr>
              <a:t>WHEN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/>
              <a:t>Thursday, January 23, 2025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/>
              <a:t>from 5:30 P.M. to 7:30 P.M.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A8A85"/>
                </a:solidFill>
              </a:rPr>
              <a:t>WHERE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/>
              <a:t>Quality Life Center of Southwest Florida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/>
              <a:t>3210 Dr. Martin Luther King Jr. Blvd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/>
              <a:t>Fort Myers, FL 33916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/>
              <a:t>Join CRA Staff and the Consultant Team to learn and participate in preparing the Master Plan.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dirty="0"/>
          </a:p>
          <a:p>
            <a:pPr marL="0" indent="0" algn="ctr">
              <a:spcBef>
                <a:spcPts val="0"/>
              </a:spcBef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9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7AF0-0665-A324-9575-BA000A136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608"/>
          </a:xfrm>
          <a:solidFill>
            <a:srgbClr val="0A8A85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Project Team</a:t>
            </a:r>
          </a:p>
        </p:txBody>
      </p:sp>
      <p:pic>
        <p:nvPicPr>
          <p:cNvPr id="6" name="object 9">
            <a:extLst>
              <a:ext uri="{FF2B5EF4-FFF2-40B4-BE49-F238E27FC236}">
                <a16:creationId xmlns:a16="http://schemas.microsoft.com/office/drawing/2014/main" id="{643E8786-142C-4E81-6641-811D141FEFB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4796" y="2712912"/>
            <a:ext cx="2096715" cy="1028862"/>
          </a:xfrm>
          <a:prstGeom prst="rect">
            <a:avLst/>
          </a:prstGeom>
        </p:spPr>
      </p:pic>
      <p:pic>
        <p:nvPicPr>
          <p:cNvPr id="7" name="object 17">
            <a:extLst>
              <a:ext uri="{FF2B5EF4-FFF2-40B4-BE49-F238E27FC236}">
                <a16:creationId xmlns:a16="http://schemas.microsoft.com/office/drawing/2014/main" id="{0AAA01F1-33A9-4ABF-4EAC-65C66699A41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1141" y="3805775"/>
            <a:ext cx="2743199" cy="251459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23A58E-7BA2-1597-3709-335FE51F2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569" y="3805775"/>
            <a:ext cx="2285975" cy="6052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/>
              <a:t>Javier E. Omana, CNU-a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/>
              <a:t>Lead Land Planner / Urban Designer</a:t>
            </a:r>
            <a:endParaRPr lang="en-US" sz="1600" dirty="0"/>
          </a:p>
          <a:p>
            <a:pPr marL="0" indent="0" algn="ctr">
              <a:spcBef>
                <a:spcPts val="0"/>
              </a:spcBef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7E6539-0948-809E-D72C-A691521145B3}"/>
              </a:ext>
            </a:extLst>
          </p:cNvPr>
          <p:cNvSpPr txBox="1">
            <a:spLocks/>
          </p:cNvSpPr>
          <p:nvPr/>
        </p:nvSpPr>
        <p:spPr>
          <a:xfrm>
            <a:off x="9468386" y="5929313"/>
            <a:ext cx="2285975" cy="605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500" b="1" dirty="0"/>
              <a:t>Lynn Dehlinger,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500" b="1" dirty="0"/>
              <a:t>Director of Economic Development</a:t>
            </a:r>
            <a:endParaRPr lang="en-US" sz="1500" dirty="0"/>
          </a:p>
          <a:p>
            <a:pPr marL="0" indent="0" algn="ctr">
              <a:spcBef>
                <a:spcPts val="0"/>
              </a:spcBef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6E0702-E28D-62AE-94A8-E78B5ADA3F39}"/>
              </a:ext>
            </a:extLst>
          </p:cNvPr>
          <p:cNvSpPr txBox="1">
            <a:spLocks/>
          </p:cNvSpPr>
          <p:nvPr/>
        </p:nvSpPr>
        <p:spPr>
          <a:xfrm>
            <a:off x="7853781" y="3660421"/>
            <a:ext cx="2285975" cy="605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500" b="1" dirty="0"/>
              <a:t>Michael R. Harter, P.E.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500" b="1" dirty="0"/>
              <a:t>Project Director</a:t>
            </a:r>
            <a:endParaRPr lang="en-US" sz="1500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614E6C7-28FE-19C2-E07A-2F1242B2B2DA}"/>
              </a:ext>
            </a:extLst>
          </p:cNvPr>
          <p:cNvSpPr txBox="1">
            <a:spLocks/>
          </p:cNvSpPr>
          <p:nvPr/>
        </p:nvSpPr>
        <p:spPr>
          <a:xfrm>
            <a:off x="771808" y="5626689"/>
            <a:ext cx="2285975" cy="605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500" b="1" dirty="0"/>
              <a:t>Jason Collins, Ph.D., P.E., AICP</a:t>
            </a:r>
            <a:endParaRPr lang="en-US" sz="1500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AA2E8715-76A2-EEF1-8B2D-BCB51945C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94" y="2609883"/>
            <a:ext cx="1970031" cy="1039443"/>
          </a:xfrm>
          <a:prstGeom prst="rect">
            <a:avLst/>
          </a:prstGeom>
        </p:spPr>
      </p:pic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4B9A8BC1-AD65-F402-54AA-ED6B009F0A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4" y="4970018"/>
            <a:ext cx="3174603" cy="63492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2EC947-9403-B2CC-3960-25A069CFF016}"/>
              </a:ext>
            </a:extLst>
          </p:cNvPr>
          <p:cNvSpPr txBox="1">
            <a:spLocks/>
          </p:cNvSpPr>
          <p:nvPr/>
        </p:nvSpPr>
        <p:spPr>
          <a:xfrm>
            <a:off x="4632289" y="2849572"/>
            <a:ext cx="2900770" cy="2120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500" b="1" dirty="0"/>
              <a:t>Michele Hylton-Terry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500" b="1" dirty="0"/>
              <a:t>Executive Director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500" b="1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500" b="1" dirty="0"/>
              <a:t>Mellone F. Long. Ph.D., AICP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500" b="1" dirty="0"/>
              <a:t>Assistant Director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500" b="1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500" b="1" dirty="0"/>
              <a:t>LaShaun Collier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500" b="1" dirty="0"/>
              <a:t>Deputy Director of Communications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5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6" name="Picture 15" descr="A white circle with blue text and green palm tree&#10;&#10;Description automatically generated">
            <a:extLst>
              <a:ext uri="{FF2B5EF4-FFF2-40B4-BE49-F238E27FC236}">
                <a16:creationId xmlns:a16="http://schemas.microsoft.com/office/drawing/2014/main" id="{50CD71A0-91EE-EC05-CE23-AC96744B09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96" y="952440"/>
            <a:ext cx="2137556" cy="213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6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7AF0-0665-A324-9575-BA000A136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608"/>
          </a:xfrm>
          <a:solidFill>
            <a:srgbClr val="0A8A85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CRA Initiatives &amp; Programs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7D1985-5662-5677-9E7C-632C979EB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87" r="21234" b="1794"/>
          <a:stretch/>
        </p:blipFill>
        <p:spPr>
          <a:xfrm>
            <a:off x="2686537" y="1083735"/>
            <a:ext cx="5698651" cy="4573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356CF7-F5E6-0310-4B28-B2B37419F26B}"/>
              </a:ext>
            </a:extLst>
          </p:cNvPr>
          <p:cNvSpPr txBox="1"/>
          <p:nvPr/>
        </p:nvSpPr>
        <p:spPr>
          <a:xfrm>
            <a:off x="1151677" y="5657671"/>
            <a:ext cx="98886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b="1" u="sng" dirty="0"/>
              <a:t>CRA Programs</a:t>
            </a:r>
          </a:p>
          <a:p>
            <a:pPr marL="342900" indent="-342900" algn="ctr">
              <a:spcBef>
                <a:spcPts val="0"/>
              </a:spcBef>
              <a:buAutoNum type="arabicPeriod"/>
            </a:pPr>
            <a:r>
              <a:rPr lang="en-US" b="1" dirty="0"/>
              <a:t>Commercial Property Improvement Matching Grant</a:t>
            </a:r>
          </a:p>
          <a:p>
            <a:pPr marL="342900" indent="-342900" algn="ctr">
              <a:spcBef>
                <a:spcPts val="0"/>
              </a:spcBef>
              <a:buAutoNum type="arabicPeriod"/>
            </a:pPr>
            <a:r>
              <a:rPr lang="en-US" b="1" dirty="0"/>
              <a:t>Residential Grant Program</a:t>
            </a:r>
          </a:p>
          <a:p>
            <a:pPr marL="342900" indent="-342900" algn="ctr">
              <a:spcBef>
                <a:spcPts val="0"/>
              </a:spcBef>
              <a:buAutoNum type="arabicPeriod"/>
            </a:pPr>
            <a:r>
              <a:rPr lang="en-US" b="1" dirty="0"/>
              <a:t>Fort Myers CRA Home Preservation Program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2323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7AF0-0665-A324-9575-BA000A136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608"/>
          </a:xfrm>
          <a:solidFill>
            <a:srgbClr val="0A8A85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City Works within CRA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8A2CAD-B9A7-D2EC-B547-734E896841B6}"/>
              </a:ext>
            </a:extLst>
          </p:cNvPr>
          <p:cNvSpPr txBox="1"/>
          <p:nvPr/>
        </p:nvSpPr>
        <p:spPr>
          <a:xfrm>
            <a:off x="1111666" y="1171709"/>
            <a:ext cx="609750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sz="1500" b="1" dirty="0"/>
              <a:t>City of Fort Myers MLK Jr. CRA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500" dirty="0"/>
              <a:t>Veronica S. Shoemaker Boulevard</a:t>
            </a:r>
          </a:p>
          <a:p>
            <a:r>
              <a:rPr lang="en-US" sz="1500" dirty="0"/>
              <a:t>      	 Complete Streets Study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80EE2-8EBC-49A4-685A-0BC3C814780C}"/>
              </a:ext>
            </a:extLst>
          </p:cNvPr>
          <p:cNvSpPr txBox="1"/>
          <p:nvPr/>
        </p:nvSpPr>
        <p:spPr>
          <a:xfrm>
            <a:off x="6893064" y="4626848"/>
            <a:ext cx="472226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/>
              <a:t>B.  Parks &amp; Recreation Department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Stars Complex Improvements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Dunbar Park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Billy’s Creek – Blueway + Trails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Roberto Clemente Park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3B859-ABA8-3C09-2914-15FC04FDB005}"/>
              </a:ext>
            </a:extLst>
          </p:cNvPr>
          <p:cNvSpPr txBox="1"/>
          <p:nvPr/>
        </p:nvSpPr>
        <p:spPr>
          <a:xfrm>
            <a:off x="6893064" y="5848383"/>
            <a:ext cx="609750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/>
              <a:t>C.   Private Investments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McCollum Hall Upgrade + Expansion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500" dirty="0"/>
              <a:t>Mixed Use and Residential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306BDC-4E3F-AF00-A077-562F3C644B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61" t="26437" r="7902" b="58374"/>
          <a:stretch/>
        </p:blipFill>
        <p:spPr>
          <a:xfrm>
            <a:off x="838200" y="2044513"/>
            <a:ext cx="4357643" cy="718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F4EDD5-7EB5-5EE5-C567-EB42C53173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356" t="51727" r="10037" b="11315"/>
          <a:stretch/>
        </p:blipFill>
        <p:spPr>
          <a:xfrm>
            <a:off x="884930" y="5599865"/>
            <a:ext cx="3840200" cy="6409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5E51AC-31F2-F93D-E917-265CAE1312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22" t="15723"/>
          <a:stretch/>
        </p:blipFill>
        <p:spPr>
          <a:xfrm>
            <a:off x="6683497" y="1171708"/>
            <a:ext cx="4393109" cy="31610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2F009F-444D-C8B7-99C8-914FF65C4D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20" t="24921" r="5458" b="8309"/>
          <a:stretch/>
        </p:blipFill>
        <p:spPr>
          <a:xfrm>
            <a:off x="1072987" y="4437792"/>
            <a:ext cx="3888067" cy="963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5B2EFE-BB47-DDD4-EF28-CE96FA1563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61" t="53489" r="5876" b="31322"/>
          <a:stretch/>
        </p:blipFill>
        <p:spPr>
          <a:xfrm>
            <a:off x="838200" y="2879328"/>
            <a:ext cx="4460738" cy="7186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D5F548-6E9E-1EF1-FF48-5E0AE2711D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61" t="78774" r="5876" b="2983"/>
          <a:stretch/>
        </p:blipFill>
        <p:spPr>
          <a:xfrm>
            <a:off x="838200" y="3574667"/>
            <a:ext cx="4460738" cy="8631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971BA4-ECE6-8785-AEF9-2CC6636B65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356" t="38914" r="29196" b="45235"/>
          <a:stretch/>
        </p:blipFill>
        <p:spPr>
          <a:xfrm>
            <a:off x="1775575" y="5411402"/>
            <a:ext cx="2949555" cy="2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13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7AF0-0665-A324-9575-BA000A136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608"/>
          </a:xfrm>
          <a:solidFill>
            <a:srgbClr val="0A8A85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Preliminary Master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28F84-3AED-AFDE-C38B-CEDEADAF7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015" y="1143370"/>
            <a:ext cx="9161969" cy="561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4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7AF0-0665-A324-9575-BA000A136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608"/>
          </a:xfrm>
          <a:solidFill>
            <a:srgbClr val="0A8A85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Project Descriptions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AAA841-F922-02E7-874A-B4588C70B7E7}"/>
              </a:ext>
            </a:extLst>
          </p:cNvPr>
          <p:cNvSpPr txBox="1"/>
          <p:nvPr/>
        </p:nvSpPr>
        <p:spPr>
          <a:xfrm>
            <a:off x="838200" y="1112702"/>
            <a:ext cx="1070308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buFont typeface="+mj-lt"/>
              <a:buAutoNum type="alphaUcPeriod"/>
            </a:pPr>
            <a:r>
              <a:rPr lang="en-US" sz="1100" b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EDISON AVENUE – “ATHLETE’S WALK” </a:t>
            </a:r>
            <a:endParaRPr lang="en-US" sz="1100" b="1" u="sng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</a:pPr>
            <a:r>
              <a:rPr lang="en-US" sz="11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05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Create a walk/trail celebrating Fort Myers High School athletes and their accomplishments.</a:t>
            </a:r>
          </a:p>
          <a:p>
            <a:pPr marR="0" lvl="0">
              <a:spcBef>
                <a:spcPts val="0"/>
              </a:spcBef>
            </a:pPr>
            <a:r>
              <a:rPr lang="en-US" sz="10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105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Trail to include: street trees, banners, specialty street lighting, street furniture, interpretive signage, etc. It would run rom Stars east to Sports Complex.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76D4E8-3CF5-8C45-5108-B1F25AED70C6}"/>
              </a:ext>
            </a:extLst>
          </p:cNvPr>
          <p:cNvSpPr txBox="1"/>
          <p:nvPr/>
        </p:nvSpPr>
        <p:spPr>
          <a:xfrm>
            <a:off x="838200" y="1768968"/>
            <a:ext cx="103047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2"/>
            </a:pPr>
            <a:r>
              <a:rPr lang="en-US" sz="11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GATEWAYS</a:t>
            </a:r>
            <a:endParaRPr lang="en-US" sz="1100" b="1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Iconic signage “announcing” the MLK Jr. CRA District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D41340-0A8A-2BEA-6C7C-010CCB7ED2A7}"/>
              </a:ext>
            </a:extLst>
          </p:cNvPr>
          <p:cNvSpPr txBox="1"/>
          <p:nvPr/>
        </p:nvSpPr>
        <p:spPr>
          <a:xfrm>
            <a:off x="838200" y="2267949"/>
            <a:ext cx="8819965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</a:pPr>
            <a:r>
              <a:rPr lang="en-US" sz="11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STARS COMPLEX</a:t>
            </a:r>
            <a:endParaRPr lang="en-US" sz="1100" b="1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Expansion proposed by City’s Parks &amp; Rec Department: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05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Performing Arts building, enhancement of fields and splash pads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800900-A194-3F7F-C966-2FC631D4F8A7}"/>
              </a:ext>
            </a:extLst>
          </p:cNvPr>
          <p:cNvSpPr txBox="1"/>
          <p:nvPr/>
        </p:nvSpPr>
        <p:spPr>
          <a:xfrm>
            <a:off x="838200" y="2928513"/>
            <a:ext cx="6097508" cy="106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</a:pPr>
            <a:r>
              <a:rPr lang="en-US" sz="11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CLEMENTE PARK</a:t>
            </a:r>
            <a:endParaRPr lang="en-US" sz="1100" b="1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Improvements by Parks &amp; Rec Department: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 niche amenities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Amphitheater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 Center</a:t>
            </a:r>
          </a:p>
          <a:p>
            <a:pPr marL="800100" lvl="1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Stormwater improvements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D72830-D6A5-0065-3FA2-78B0CF51D3F2}"/>
              </a:ext>
            </a:extLst>
          </p:cNvPr>
          <p:cNvSpPr txBox="1"/>
          <p:nvPr/>
        </p:nvSpPr>
        <p:spPr>
          <a:xfrm>
            <a:off x="838200" y="4066131"/>
            <a:ext cx="5587314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buSzPct val="100000"/>
              <a:buFont typeface="+mj-lt"/>
              <a:buAutoNum type="alphaUcPeriod" startAt="5"/>
            </a:pPr>
            <a:r>
              <a:rPr lang="en-US" sz="11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BILLY’S CREEK – BLUEWAY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Creation of Blueway: canoes and kayaks with boardwalks and trailheads</a:t>
            </a:r>
            <a:endParaRPr lang="en-US" sz="10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E17A8A-5D6E-57BC-3991-63CE47634E99}"/>
              </a:ext>
            </a:extLst>
          </p:cNvPr>
          <p:cNvSpPr txBox="1"/>
          <p:nvPr/>
        </p:nvSpPr>
        <p:spPr>
          <a:xfrm>
            <a:off x="838200" y="4557418"/>
            <a:ext cx="60975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>
              <a:spcBef>
                <a:spcPts val="0"/>
              </a:spcBef>
              <a:buFont typeface="+mj-lt"/>
              <a:buAutoNum type="alphaUcPeriod" startAt="6"/>
            </a:pPr>
            <a:r>
              <a:rPr lang="en-US" sz="105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100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CREEK BRIDGE</a:t>
            </a:r>
          </a:p>
          <a:p>
            <a:pPr marR="0" lvl="0">
              <a:spcBef>
                <a:spcPts val="0"/>
              </a:spcBef>
            </a:pPr>
            <a:r>
              <a:rPr lang="en-US" sz="1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Parks &amp; Rec Department: update bridge for safety and connectivity issues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902174-1365-A261-8DF3-66440FBFA21C}"/>
              </a:ext>
            </a:extLst>
          </p:cNvPr>
          <p:cNvSpPr txBox="1"/>
          <p:nvPr/>
        </p:nvSpPr>
        <p:spPr>
          <a:xfrm>
            <a:off x="838200" y="5057365"/>
            <a:ext cx="94853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buFont typeface="+mj-lt"/>
              <a:buAutoNum type="alphaUcPeriod" startAt="7"/>
            </a:pPr>
            <a:r>
              <a:rPr lang="en-US" sz="11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MCCOLLUM HALL – UPLIFT</a:t>
            </a:r>
            <a:endParaRPr lang="en-US" sz="1100" b="1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</a:pPr>
            <a:r>
              <a:rPr lang="en-US" sz="1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Enhancement of McCollum Hall to a mixed use project that updates original Hall and adds 26 multifamily units plus 14,200 square feet of food and Market Hall uses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A039C1-1A42-13A0-9816-2BC2150D4028}"/>
              </a:ext>
            </a:extLst>
          </p:cNvPr>
          <p:cNvSpPr txBox="1"/>
          <p:nvPr/>
        </p:nvSpPr>
        <p:spPr>
          <a:xfrm>
            <a:off x="838200" y="5557312"/>
            <a:ext cx="1135380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buFont typeface="+mj-lt"/>
              <a:buAutoNum type="alphaUcPeriod" startAt="8"/>
            </a:pPr>
            <a:r>
              <a:rPr lang="en-US" sz="11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HERITAGE TRAIL/WALK</a:t>
            </a:r>
            <a:endParaRPr lang="en-US" sz="1100" b="1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</a:pPr>
            <a:r>
              <a:rPr lang="en-US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 trail/walk celebrating the rich history of the Dunbar community.  </a:t>
            </a:r>
            <a:r>
              <a:rPr lang="en-US" sz="105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highlight historic sites/buildings in the historic area of Dunbar, to include: McCollum Hall, Powell House, Mt. Olive Church          </a:t>
            </a:r>
          </a:p>
          <a:p>
            <a:pPr marR="0" lvl="0">
              <a:spcBef>
                <a:spcPts val="0"/>
              </a:spcBef>
            </a:pPr>
            <a:r>
              <a:rPr lang="en-US" sz="105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Beauty Box, Woodland &amp; Oaks Cemetery, Clemente Park, and St. John Church.</a:t>
            </a:r>
            <a:endParaRPr lang="en-US" sz="105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Trail/walk to include: street trees, interpretive signage, specialty lighting, sidewalks, specialty pavers, etc.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6752E1-0020-88DB-A189-725040AD2CAA}"/>
              </a:ext>
            </a:extLst>
          </p:cNvPr>
          <p:cNvSpPr txBox="1"/>
          <p:nvPr/>
        </p:nvSpPr>
        <p:spPr>
          <a:xfrm>
            <a:off x="838200" y="6380425"/>
            <a:ext cx="6950796" cy="446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 startAt="9"/>
            </a:pPr>
            <a:r>
              <a:rPr lang="en-US" sz="11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VERONICA S. SHOEMAKER NORTH – COMPLETE STREETS PROJECT</a:t>
            </a:r>
            <a:endParaRPr lang="en-US" sz="1100" b="1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undertaken by the City of Fort Myers to enhance multi-modal safety and enhance pedestrian connectivity </a:t>
            </a:r>
          </a:p>
        </p:txBody>
      </p:sp>
    </p:spTree>
    <p:extLst>
      <p:ext uri="{BB962C8B-B14F-4D97-AF65-F5344CB8AC3E}">
        <p14:creationId xmlns:p14="http://schemas.microsoft.com/office/powerpoint/2010/main" val="42964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7AF0-0665-A324-9575-BA000A136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608"/>
          </a:xfrm>
          <a:solidFill>
            <a:srgbClr val="0A8A85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Project Descriptions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932F06-C341-0C8B-DA2E-5FF4C3FB5D81}"/>
              </a:ext>
            </a:extLst>
          </p:cNvPr>
          <p:cNvSpPr txBox="1"/>
          <p:nvPr/>
        </p:nvSpPr>
        <p:spPr>
          <a:xfrm>
            <a:off x="838200" y="1153810"/>
            <a:ext cx="101874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>
              <a:spcBef>
                <a:spcPts val="0"/>
              </a:spcBef>
              <a:spcAft>
                <a:spcPts val="0"/>
              </a:spcAft>
              <a:buSzPct val="100000"/>
              <a:buAutoNum type="alphaUcPeriod" startAt="10"/>
            </a:pPr>
            <a:r>
              <a:rPr lang="en-US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1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VERONICA S. SHOEMAKER SOUTH – COMPLETE STREETS PROJECT (PROPOSED) </a:t>
            </a:r>
            <a:endParaRPr lang="en-US" sz="1100" b="1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Recommend that the City of Fort Myers expand Item I south to Canal Street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AB6207-584D-9525-FD23-46F2B50844F3}"/>
              </a:ext>
            </a:extLst>
          </p:cNvPr>
          <p:cNvSpPr txBox="1"/>
          <p:nvPr/>
        </p:nvSpPr>
        <p:spPr>
          <a:xfrm>
            <a:off x="838200" y="1628729"/>
            <a:ext cx="60975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11"/>
            </a:pPr>
            <a:r>
              <a:rPr lang="en-US" sz="11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PROPERTY ACQUISITION – 2</a:t>
            </a:r>
            <a:r>
              <a:rPr lang="en-US" sz="1100" b="1" u="sng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1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STREET PARCE</a:t>
            </a:r>
            <a:r>
              <a:rPr lang="en-US" sz="1100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acquisition of parcel for affordable housing, fire station, and community center.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48F75-E328-5797-70B8-72224AE7AFFA}"/>
              </a:ext>
            </a:extLst>
          </p:cNvPr>
          <p:cNvSpPr txBox="1"/>
          <p:nvPr/>
        </p:nvSpPr>
        <p:spPr>
          <a:xfrm>
            <a:off x="838200" y="2110495"/>
            <a:ext cx="60975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12"/>
            </a:pPr>
            <a:r>
              <a:rPr lang="en-US" sz="11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DUNBAR PARK</a:t>
            </a:r>
            <a:endParaRPr lang="en-US" sz="1100" b="1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 improvements by the Parks &amp; Rec Department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C27E0D-DB78-19E3-E9D8-6C7C1244717D}"/>
              </a:ext>
            </a:extLst>
          </p:cNvPr>
          <p:cNvSpPr txBox="1"/>
          <p:nvPr/>
        </p:nvSpPr>
        <p:spPr>
          <a:xfrm>
            <a:off x="838200" y="2606880"/>
            <a:ext cx="6097508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buFont typeface="+mj-lt"/>
              <a:buAutoNum type="alphaUcPeriod" startAt="13"/>
            </a:pPr>
            <a:r>
              <a:rPr lang="en-US" sz="11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GREENWAY TRAILS</a:t>
            </a:r>
            <a:endParaRPr lang="en-US" sz="1100" b="1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</a:pPr>
            <a:r>
              <a:rPr lang="en-US" sz="1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trails: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Clemente Park to Billy’s Creek;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05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 MLK Jr. Blvd. parallel to </a:t>
            </a:r>
            <a:r>
              <a:rPr lang="en-US" sz="105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Zapato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Avenue to Billy’s Creek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770E8D-4CD0-1B5B-03CD-EC171650F7EC}"/>
              </a:ext>
            </a:extLst>
          </p:cNvPr>
          <p:cNvSpPr txBox="1"/>
          <p:nvPr/>
        </p:nvSpPr>
        <p:spPr>
          <a:xfrm>
            <a:off x="838200" y="3411812"/>
            <a:ext cx="6097508" cy="446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 startAt="14"/>
            </a:pPr>
            <a:r>
              <a:rPr lang="en-US" sz="11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ACQUISITION OF PARCEL(S</a:t>
            </a:r>
            <a:r>
              <a:rPr lang="en-US" sz="1100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Acquire parcel(s) from Dunbar Park east to “B” Street to complete trail to Veronica S. Shoemaker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3D7806-23AB-CBCD-394F-3F5C1429736C}"/>
              </a:ext>
            </a:extLst>
          </p:cNvPr>
          <p:cNvSpPr txBox="1"/>
          <p:nvPr/>
        </p:nvSpPr>
        <p:spPr>
          <a:xfrm>
            <a:off x="838200" y="3924677"/>
            <a:ext cx="60975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buFont typeface="+mj-lt"/>
              <a:buAutoNum type="alphaUcPeriod" startAt="15"/>
            </a:pPr>
            <a:r>
              <a:rPr lang="en-US" sz="11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TRAIL</a:t>
            </a:r>
            <a:endParaRPr lang="en-US" sz="1100" b="1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</a:pPr>
            <a:r>
              <a:rPr lang="en-US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 trail from Veronica S. Shoemaker Blvd. east to Shakespeare Drive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414F13-0B1F-9E98-7BF3-668D92091C04}"/>
              </a:ext>
            </a:extLst>
          </p:cNvPr>
          <p:cNvSpPr txBox="1"/>
          <p:nvPr/>
        </p:nvSpPr>
        <p:spPr>
          <a:xfrm>
            <a:off x="838200" y="4412250"/>
            <a:ext cx="10912443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buFont typeface="+mj-lt"/>
              <a:buAutoNum type="alphaUcPeriod" startAt="16"/>
            </a:pPr>
            <a:r>
              <a:rPr lang="en-US" sz="11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MLK JR. BLVD. ENHANCEMENTS</a:t>
            </a:r>
            <a:endParaRPr lang="en-US" sz="1100" b="1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</a:pPr>
            <a:r>
              <a:rPr lang="en-US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implementation of Complete Street elements:</a:t>
            </a:r>
            <a:endParaRPr lang="en-US" sz="105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Specialty lighting, street furniture, uniform bus shelter design, signage standards, thematic banners, landscaping, etc.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C26F8E-40A7-3D34-65E6-36FA2A47ACAF}"/>
              </a:ext>
            </a:extLst>
          </p:cNvPr>
          <p:cNvSpPr txBox="1"/>
          <p:nvPr/>
        </p:nvSpPr>
        <p:spPr>
          <a:xfrm>
            <a:off x="838200" y="5061406"/>
            <a:ext cx="60975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buFont typeface="+mj-lt"/>
              <a:buAutoNum type="alphaUcPeriod" startAt="17"/>
            </a:pPr>
            <a:r>
              <a:rPr lang="en-US" sz="11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 DISTRICT STREET TREE/LANDSCAPE AND SIDEWALK PROGRAM</a:t>
            </a:r>
            <a:endParaRPr lang="en-US" sz="1100" b="1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</a:pPr>
            <a:r>
              <a:rPr lang="en-US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 District Plan for street tree and sidewalk program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A18AF4-4B30-A292-A8C3-E538F0E97196}"/>
              </a:ext>
            </a:extLst>
          </p:cNvPr>
          <p:cNvSpPr txBox="1"/>
          <p:nvPr/>
        </p:nvSpPr>
        <p:spPr>
          <a:xfrm>
            <a:off x="838200" y="5543172"/>
            <a:ext cx="60975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buFont typeface="+mj-lt"/>
              <a:buAutoNum type="alphaUcPeriod" startAt="18"/>
            </a:pPr>
            <a:r>
              <a:rPr lang="en-US" sz="11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EASTWOOD VILLAGE – 50-ACRE PARK</a:t>
            </a:r>
            <a:endParaRPr lang="en-US" sz="1100" b="1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</a:pPr>
            <a:r>
              <a:rPr lang="en-US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 opportunity with Housing Authority and Parks &amp; Rec Department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C1B0FC-494E-E5F9-7591-C491EC2DD97E}"/>
              </a:ext>
            </a:extLst>
          </p:cNvPr>
          <p:cNvSpPr txBox="1"/>
          <p:nvPr/>
        </p:nvSpPr>
        <p:spPr>
          <a:xfrm>
            <a:off x="838200" y="5957754"/>
            <a:ext cx="5015722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</a:pPr>
            <a:r>
              <a:rPr lang="en-US" sz="11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POTENTIAL PROJECTS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Font typeface="+mj-lt"/>
              <a:buAutoNum type="arabicParenR"/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parcels for stormwater/flooding strategy (City Engineering/Public Works)</a:t>
            </a:r>
          </a:p>
          <a:p>
            <a:pPr marL="342900" marR="0" lvl="0" indent="-342900">
              <a:spcBef>
                <a:spcPts val="0"/>
              </a:spcBef>
              <a:buFont typeface="+mj-lt"/>
              <a:buAutoNum type="arabicParenR"/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parcels for Community Center south of MLK Jr. Blvd. </a:t>
            </a:r>
          </a:p>
          <a:p>
            <a:pPr marL="342900" marR="0" lvl="0" indent="-342900">
              <a:spcBef>
                <a:spcPts val="0"/>
              </a:spcBef>
              <a:buFont typeface="+mj-lt"/>
              <a:buAutoNum type="arabicParenR"/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parcels for fire station south of MLK Jr. Blvd.</a:t>
            </a:r>
          </a:p>
          <a:p>
            <a:pPr marL="342900" marR="0" lvl="0" indent="-342900">
              <a:spcBef>
                <a:spcPts val="0"/>
              </a:spcBef>
              <a:buFont typeface="+mj-lt"/>
              <a:buAutoNum type="arabicParenR"/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site for neighborhood park (4-10 acres) north of MLK Jr. Blvd. </a:t>
            </a:r>
          </a:p>
        </p:txBody>
      </p:sp>
    </p:spTree>
    <p:extLst>
      <p:ext uri="{BB962C8B-B14F-4D97-AF65-F5344CB8AC3E}">
        <p14:creationId xmlns:p14="http://schemas.microsoft.com/office/powerpoint/2010/main" val="407024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7AF0-0665-A324-9575-BA000A136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608"/>
          </a:xfrm>
          <a:solidFill>
            <a:srgbClr val="0A8A85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Detail Drawings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1F426C-2FBE-5B68-C93E-88979F858A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316"/>
          <a:stretch/>
        </p:blipFill>
        <p:spPr>
          <a:xfrm>
            <a:off x="243022" y="3926541"/>
            <a:ext cx="11705954" cy="2566332"/>
          </a:xfrm>
          <a:prstGeom prst="rect">
            <a:avLst/>
          </a:prstGeom>
        </p:spPr>
      </p:pic>
      <p:pic>
        <p:nvPicPr>
          <p:cNvPr id="8" name="Picture 7" descr="An aerial view of a road&#10;&#10;Description automatically generated">
            <a:extLst>
              <a:ext uri="{FF2B5EF4-FFF2-40B4-BE49-F238E27FC236}">
                <a16:creationId xmlns:a16="http://schemas.microsoft.com/office/drawing/2014/main" id="{E528534F-E037-7107-10E2-8514BA408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t="32224" r="1138" b="28830"/>
          <a:stretch/>
        </p:blipFill>
        <p:spPr>
          <a:xfrm>
            <a:off x="356795" y="1222824"/>
            <a:ext cx="11478410" cy="256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5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4874</TotalTime>
  <Words>782</Words>
  <Application>Microsoft Office PowerPoint</Application>
  <PresentationFormat>Widescreen</PresentationFormat>
  <Paragraphs>118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Symbol</vt:lpstr>
      <vt:lpstr>Office Theme</vt:lpstr>
      <vt:lpstr>Dr. MLK Jr. Blvd. Redevelopment Plan Update</vt:lpstr>
      <vt:lpstr>Public Workshop #3</vt:lpstr>
      <vt:lpstr>Project Team</vt:lpstr>
      <vt:lpstr>CRA Initiatives &amp; Programs</vt:lpstr>
      <vt:lpstr>City Works within CRA</vt:lpstr>
      <vt:lpstr>Preliminary Master Plan</vt:lpstr>
      <vt:lpstr>Project Descriptions</vt:lpstr>
      <vt:lpstr>Project Descriptions</vt:lpstr>
      <vt:lpstr>Detail Drawings</vt:lpstr>
      <vt:lpstr>Detail Drawings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Cleveland Avenue Redevelopment Plan Update</dc:title>
  <dc:creator>Lunceford, Natasia</dc:creator>
  <cp:lastModifiedBy>Katherine Shafer</cp:lastModifiedBy>
  <cp:revision>169</cp:revision>
  <cp:lastPrinted>2025-01-21T14:45:43Z</cp:lastPrinted>
  <dcterms:created xsi:type="dcterms:W3CDTF">2024-03-04T16:14:33Z</dcterms:created>
  <dcterms:modified xsi:type="dcterms:W3CDTF">2025-01-27T16:23:19Z</dcterms:modified>
</cp:coreProperties>
</file>