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21"/>
  </p:notesMasterIdLst>
  <p:handoutMasterIdLst>
    <p:handoutMasterId r:id="rId22"/>
  </p:handoutMasterIdLst>
  <p:sldIdLst>
    <p:sldId id="826" r:id="rId5"/>
    <p:sldId id="824" r:id="rId6"/>
    <p:sldId id="819" r:id="rId7"/>
    <p:sldId id="746" r:id="rId8"/>
    <p:sldId id="818" r:id="rId9"/>
    <p:sldId id="827" r:id="rId10"/>
    <p:sldId id="748" r:id="rId11"/>
    <p:sldId id="755" r:id="rId12"/>
    <p:sldId id="756" r:id="rId13"/>
    <p:sldId id="757" r:id="rId14"/>
    <p:sldId id="758" r:id="rId15"/>
    <p:sldId id="759" r:id="rId16"/>
    <p:sldId id="816" r:id="rId17"/>
    <p:sldId id="820" r:id="rId18"/>
    <p:sldId id="822" r:id="rId19"/>
    <p:sldId id="823" r:id="rId20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040">
          <p15:clr>
            <a:srgbClr val="A4A3A4"/>
          </p15:clr>
        </p15:guide>
        <p15:guide id="3" orient="horz" pos="2266">
          <p15:clr>
            <a:srgbClr val="A4A3A4"/>
          </p15:clr>
        </p15:guide>
        <p15:guide id="4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F69"/>
    <a:srgbClr val="3BBB90"/>
    <a:srgbClr val="02A8BE"/>
    <a:srgbClr val="D6E6F9"/>
    <a:srgbClr val="D5E5F8"/>
    <a:srgbClr val="8BDB57"/>
    <a:srgbClr val="FF872A"/>
    <a:srgbClr val="EB7B22"/>
    <a:srgbClr val="2FE6CA"/>
    <a:srgbClr val="80DC3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4626" autoAdjust="0"/>
  </p:normalViewPr>
  <p:slideViewPr>
    <p:cSldViewPr snapToGrid="0" showGuides="1">
      <p:cViewPr varScale="1">
        <p:scale>
          <a:sx n="146" d="100"/>
          <a:sy n="146" d="100"/>
        </p:scale>
        <p:origin x="176" y="416"/>
      </p:cViewPr>
      <p:guideLst>
        <p:guide orient="horz" pos="1620"/>
        <p:guide orient="horz" pos="1040"/>
        <p:guide orient="horz" pos="226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020" y="-3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98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3" y="4420870"/>
            <a:ext cx="5149637" cy="4188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59" tIns="45567" rIns="92759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715963"/>
            <a:ext cx="6203950" cy="3490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3471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D69EA04-10D3-BC4A-BE37-677B8FF5CA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9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White">
          <a:xfrm>
            <a:off x="1142" y="2659223"/>
            <a:ext cx="9142858" cy="2484278"/>
          </a:xfrm>
          <a:prstGeom prst="rect">
            <a:avLst/>
          </a:prstGeom>
          <a:solidFill>
            <a:srgbClr val="3075B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4479" y="4539812"/>
            <a:ext cx="1468379" cy="603217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93410" y="2690887"/>
            <a:ext cx="8117376" cy="10027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93572" y="3723545"/>
            <a:ext cx="8128087" cy="95415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 typeface="Webdings" pitchFamily="18" charset="2"/>
              <a:buNone/>
              <a:defRPr sz="20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7276920" y="4900319"/>
            <a:ext cx="396418" cy="131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endParaRPr lang="en-US" sz="300" b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14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0542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bg1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8" y="4787085"/>
            <a:ext cx="1183446" cy="22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26" y="189886"/>
            <a:ext cx="3478414" cy="2280903"/>
          </a:xfrm>
          <a:prstGeom prst="rect">
            <a:avLst/>
          </a:prstGeom>
        </p:spPr>
      </p:pic>
      <p:sp>
        <p:nvSpPr>
          <p:cNvPr id="17" name="Rectangle 38"/>
          <p:cNvSpPr>
            <a:spLocks noChangeArrowheads="1"/>
          </p:cNvSpPr>
          <p:nvPr userDrawn="1"/>
        </p:nvSpPr>
        <p:spPr bwMode="auto">
          <a:xfrm>
            <a:off x="6809695" y="4833240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bg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300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07"/>
            <a:ext cx="5111750" cy="351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4262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336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20382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1" cy="5148072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3338" y="4539343"/>
            <a:ext cx="1470661" cy="604156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84174" y="1976010"/>
            <a:ext cx="7935000" cy="10027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84337" y="3036661"/>
            <a:ext cx="7945470" cy="95415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ebdings" pitchFamily="18" charset="2"/>
              <a:buNone/>
              <a:defRPr sz="20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0" y="1423180"/>
            <a:ext cx="2146965" cy="413108"/>
          </a:xfrm>
          <a:prstGeom prst="rect">
            <a:avLst/>
          </a:prstGeom>
        </p:spPr>
      </p:pic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0542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bg1">
                    <a:lumMod val="85000"/>
                  </a:schemeClr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7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8601550" y="4885309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bg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3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321354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3338" y="4539343"/>
            <a:ext cx="1470661" cy="604156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94807" y="1976010"/>
            <a:ext cx="7935000" cy="10027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94970" y="3036661"/>
            <a:ext cx="7945470" cy="95415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 typeface="Webdings" pitchFamily="18" charset="2"/>
              <a:buNone/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0542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8601550" y="4885309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bg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3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048148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31" y="386956"/>
            <a:ext cx="4519724" cy="296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4479" y="4539812"/>
            <a:ext cx="1468379" cy="6032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0542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8"/>
          <p:cNvSpPr>
            <a:spLocks noChangeArrowheads="1"/>
          </p:cNvSpPr>
          <p:nvPr userDrawn="1"/>
        </p:nvSpPr>
        <p:spPr bwMode="auto">
          <a:xfrm>
            <a:off x="6809695" y="4833240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3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548540"/>
            <a:ext cx="1076960" cy="2072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4" y="932877"/>
            <a:ext cx="8314660" cy="359557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465" y="1041991"/>
            <a:ext cx="4015749" cy="3701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41991"/>
            <a:ext cx="4125247" cy="3701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7760184" y="4917211"/>
            <a:ext cx="1279525" cy="235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effectLst/>
              </a:rPr>
              <a:t>000000_</a:t>
            </a:r>
            <a:fld id="{E09AFB25-17DC-439F-801D-B961B62C3190}" type="slidenum">
              <a:rPr lang="en-US" sz="1000">
                <a:solidFill>
                  <a:schemeClr val="bg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ctangle 38"/>
          <p:cNvSpPr>
            <a:spLocks noChangeArrowheads="1"/>
          </p:cNvSpPr>
          <p:nvPr userDrawn="1"/>
        </p:nvSpPr>
        <p:spPr bwMode="auto">
          <a:xfrm>
            <a:off x="8601550" y="4885309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3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0542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0438" y="-183"/>
            <a:ext cx="83356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b="0" dirty="0">
                <a:solidFill>
                  <a:schemeClr val="bg1"/>
                </a:solidFill>
                <a:effectLst/>
              </a:rPr>
              <a:t>1608001 rev 8-26-16</a:t>
            </a: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1625935" y="4872738"/>
            <a:ext cx="50542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6809695" y="4833240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3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2019" y="921991"/>
            <a:ext cx="8299841" cy="369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0" name="Group 146"/>
          <p:cNvGrpSpPr>
            <a:grpSpLocks/>
          </p:cNvGrpSpPr>
          <p:nvPr/>
        </p:nvGrpSpPr>
        <p:grpSpPr bwMode="auto">
          <a:xfrm>
            <a:off x="0" y="3152"/>
            <a:ext cx="5762" cy="0"/>
            <a:chOff x="0" y="4203"/>
            <a:chExt cx="5762" cy="0"/>
          </a:xfrm>
        </p:grpSpPr>
        <p:sp>
          <p:nvSpPr>
            <p:cNvPr id="51" name="Line 140"/>
            <p:cNvSpPr>
              <a:spLocks noChangeShapeType="1"/>
            </p:cNvSpPr>
            <p:nvPr userDrawn="1"/>
          </p:nvSpPr>
          <p:spPr bwMode="ltGray">
            <a:xfrm flipH="1">
              <a:off x="0" y="4203"/>
              <a:ext cx="5038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41"/>
            <p:cNvSpPr>
              <a:spLocks noChangeShapeType="1"/>
            </p:cNvSpPr>
            <p:nvPr userDrawn="1"/>
          </p:nvSpPr>
          <p:spPr bwMode="ltGray">
            <a:xfrm flipH="1">
              <a:off x="5618" y="4203"/>
              <a:ext cx="144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Title Placeholder 65"/>
          <p:cNvSpPr>
            <a:spLocks noGrp="1"/>
          </p:cNvSpPr>
          <p:nvPr>
            <p:ph type="title"/>
          </p:nvPr>
        </p:nvSpPr>
        <p:spPr>
          <a:xfrm>
            <a:off x="240888" y="86907"/>
            <a:ext cx="8299841" cy="7819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8" y="4787085"/>
            <a:ext cx="1183446" cy="22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4479" y="4539812"/>
            <a:ext cx="1468379" cy="6032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76" r:id="rId3"/>
    <p:sldLayoutId id="2147483665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</p:sldLayoutIdLst>
  <p:transition>
    <p:wipe dir="r"/>
  </p:transition>
  <p:hf hdr="0" ftr="0"/>
  <p:txStyles>
    <p:titleStyle>
      <a:lvl1pPr algn="l" defTabSz="8747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rgbClr val="3075BB"/>
          </a:solidFill>
          <a:latin typeface="+mj-lt"/>
          <a:ea typeface="+mj-ea"/>
          <a:cs typeface="+mj-cs"/>
        </a:defRPr>
      </a:lvl1pPr>
      <a:lvl2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2pPr>
      <a:lvl3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3pPr>
      <a:lvl4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4pPr>
      <a:lvl5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5pPr>
      <a:lvl6pPr marL="4572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6pPr>
      <a:lvl7pPr marL="9144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7pPr>
      <a:lvl8pPr marL="13716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8pPr>
      <a:lvl9pPr marL="18288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9pPr>
    </p:titleStyle>
    <p:bodyStyle>
      <a:lvl1pPr marL="228600" indent="-228600" algn="l" defTabSz="874713" rtl="0" eaLnBrk="1" fontAlgn="base" hangingPunct="1">
        <a:spcBef>
          <a:spcPts val="0"/>
        </a:spcBef>
        <a:spcAft>
          <a:spcPts val="600"/>
        </a:spcAft>
        <a:buClr>
          <a:srgbClr val="3075BB"/>
        </a:buClr>
        <a:buSzPct val="100000"/>
        <a:buFont typeface="Arial" panose="020B0604020202020204" pitchFamily="34" charset="0"/>
        <a:buChar char="•"/>
        <a:tabLst>
          <a:tab pos="346075" algn="l"/>
        </a:tabLst>
        <a:defRPr sz="2400" b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21208" indent="-228600" algn="l" defTabSz="874713" rtl="0" eaLnBrk="1" fontAlgn="base" hangingPunct="1">
        <a:spcBef>
          <a:spcPts val="0"/>
        </a:spcBef>
        <a:spcAft>
          <a:spcPts val="600"/>
        </a:spcAft>
        <a:buClrTx/>
        <a:buSzPct val="80000"/>
        <a:buFont typeface="Arial" panose="020B0604020202020204" pitchFamily="34" charset="0"/>
        <a:buChar char="−"/>
        <a:tabLst>
          <a:tab pos="347663" algn="l"/>
        </a:tabLst>
        <a:defRPr sz="2000" b="0">
          <a:solidFill>
            <a:schemeClr val="tx1"/>
          </a:solidFill>
          <a:effectLst/>
          <a:latin typeface="+mn-lt"/>
        </a:defRPr>
      </a:lvl2pPr>
      <a:lvl3pPr marL="685800" indent="-210312" algn="l" defTabSz="874713" rtl="0" eaLnBrk="1" fontAlgn="base" hangingPunct="1">
        <a:spcBef>
          <a:spcPts val="0"/>
        </a:spcBef>
        <a:spcAft>
          <a:spcPts val="600"/>
        </a:spcAft>
        <a:buClrTx/>
        <a:buSzPct val="80000"/>
        <a:buFont typeface="Arial" panose="020B0604020202020204" pitchFamily="34" charset="0"/>
        <a:buChar char="−"/>
        <a:tabLst>
          <a:tab pos="346075" algn="l"/>
        </a:tabLst>
        <a:defRPr sz="2000" b="0">
          <a:solidFill>
            <a:schemeClr val="tx1"/>
          </a:solidFill>
          <a:effectLst/>
          <a:latin typeface="+mn-lt"/>
        </a:defRPr>
      </a:lvl3pPr>
      <a:lvl4pPr marL="860425" indent="-174625" algn="l" defTabSz="874713" rtl="0" eaLnBrk="1" fontAlgn="base" hangingPunct="1"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tabLst>
          <a:tab pos="346075" algn="l"/>
        </a:tabLst>
        <a:defRPr sz="2000" b="0">
          <a:solidFill>
            <a:schemeClr val="tx1"/>
          </a:solidFill>
          <a:effectLst/>
          <a:latin typeface="+mn-lt"/>
        </a:defRPr>
      </a:lvl4pPr>
      <a:lvl5pPr marL="1033463" indent="-173038" algn="l" defTabSz="874713" rtl="0" eaLnBrk="1" fontAlgn="base" hangingPunct="1"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tabLst>
          <a:tab pos="346075" algn="l"/>
        </a:tabLst>
        <a:defRPr sz="2000" b="0">
          <a:solidFill>
            <a:schemeClr val="tx1"/>
          </a:solidFill>
          <a:effectLst/>
          <a:latin typeface="+mn-lt"/>
        </a:defRPr>
      </a:lvl5pPr>
      <a:lvl6pPr marL="25765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6pPr>
      <a:lvl7pPr marL="30337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7pPr>
      <a:lvl8pPr marL="34909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8pPr>
      <a:lvl9pPr marL="39481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26" Type="http://schemas.openxmlformats.org/officeDocument/2006/relationships/image" Target="../media/image41.jpeg"/><Relationship Id="rId3" Type="http://schemas.openxmlformats.org/officeDocument/2006/relationships/image" Target="../media/image23.jpeg"/><Relationship Id="rId21" Type="http://schemas.openxmlformats.org/officeDocument/2006/relationships/image" Target="../media/image37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3.jpeg"/><Relationship Id="rId25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8.jpeg"/><Relationship Id="rId24" Type="http://schemas.openxmlformats.org/officeDocument/2006/relationships/image" Target="../media/image39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18.jpeg"/><Relationship Id="rId10" Type="http://schemas.openxmlformats.org/officeDocument/2006/relationships/image" Target="../media/image27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rammicrocloudsummit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Summit Recruitment Brochure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655091"/>
            <a:ext cx="2305407" cy="287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1296537"/>
            <a:ext cx="4235355" cy="304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63" y="623621"/>
            <a:ext cx="2225651" cy="291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783546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Summit Recruitment Strategy: Sales Floor Posters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7" y="760268"/>
            <a:ext cx="2085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20" y="1420462"/>
            <a:ext cx="20574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56" y="760268"/>
            <a:ext cx="20764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12" y="1420462"/>
            <a:ext cx="20764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592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Summit Recruitment Strategy: Entrance Door Ads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1330036"/>
            <a:ext cx="7745813" cy="30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7879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Summit Recruitment Strategy: Window Posters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" y="612321"/>
            <a:ext cx="4394978" cy="13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3" y="1474139"/>
            <a:ext cx="4279374" cy="142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5" y="3057248"/>
            <a:ext cx="4617460" cy="141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3707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5" y="181910"/>
            <a:ext cx="2253397" cy="4652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Summit Recruitment: Ongoing Mailers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44271"/>
              </p:ext>
            </p:extLst>
          </p:nvPr>
        </p:nvGraphicFramePr>
        <p:xfrm>
          <a:off x="152793" y="652648"/>
          <a:ext cx="2032267" cy="345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4" imgW="5962724" imgH="8208410" progId="Word.Document.12">
                  <p:embed/>
                </p:oleObj>
              </mc:Choice>
              <mc:Fallback>
                <p:oleObj name="Document" r:id="rId4" imgW="5962724" imgH="82084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93" y="652648"/>
                        <a:ext cx="2032267" cy="345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80" y="652648"/>
            <a:ext cx="1823457" cy="388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05" y="890841"/>
            <a:ext cx="1949325" cy="39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3079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Cloud Summit Pocket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61" y="1306374"/>
            <a:ext cx="4078288" cy="31601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3" y="967708"/>
            <a:ext cx="2054361" cy="31601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18" y="868836"/>
            <a:ext cx="2054361" cy="31601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886385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59" y="590114"/>
            <a:ext cx="4323736" cy="249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Badges, T-shirts &amp; giveaways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2" y="1421548"/>
            <a:ext cx="4174560" cy="2843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99" y="3197804"/>
            <a:ext cx="1188936" cy="1436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8" y="3267494"/>
            <a:ext cx="612279" cy="13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2667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89" y="57648"/>
            <a:ext cx="8299841" cy="781928"/>
          </a:xfrm>
        </p:spPr>
        <p:txBody>
          <a:bodyPr>
            <a:normAutofit/>
          </a:bodyPr>
          <a:lstStyle/>
          <a:p>
            <a:r>
              <a:rPr lang="en-US" sz="2400" dirty="0"/>
              <a:t>Cloud Summit Signage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0" y="1098957"/>
            <a:ext cx="1495938" cy="336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48" y="1098958"/>
            <a:ext cx="1439234" cy="3365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62" y="1663296"/>
            <a:ext cx="1370967" cy="310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40" y="2948100"/>
            <a:ext cx="1212594" cy="1594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8" y="1663296"/>
            <a:ext cx="3273132" cy="1184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08" y="249401"/>
            <a:ext cx="4360209" cy="13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295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vasv00\Desktop\J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68" y="284519"/>
            <a:ext cx="2440963" cy="383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1128032"/>
            <a:ext cx="2657474" cy="34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492680"/>
            <a:ext cx="2266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Ingram Micro Cloud Summit 2017</a:t>
            </a:r>
          </a:p>
        </p:txBody>
      </p:sp>
      <p:pic>
        <p:nvPicPr>
          <p:cNvPr id="9" name="Picture 4" descr="C:\Users\usvasv00\Desktop\netflix-logo-square-400x400p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2" y="4012544"/>
            <a:ext cx="676275" cy="4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TAS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3983641"/>
            <a:ext cx="762000" cy="4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vasv00\Desktop\square_logo_portra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6" y="4120318"/>
            <a:ext cx="895837" cy="6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vasv00\Desktop\LaunchCode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3" y="4242303"/>
            <a:ext cx="1359471" cy="3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0256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Cloud Summit Recruitment Postcard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64" y="2094414"/>
            <a:ext cx="3912297" cy="21469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5" y="1218435"/>
            <a:ext cx="3878836" cy="21279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922726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Promoted Social Media to Boost Registration</a:t>
            </a:r>
          </a:p>
        </p:txBody>
      </p:sp>
      <p:pic>
        <p:nvPicPr>
          <p:cNvPr id="3074" name="Picture 2" descr="C:\Users\usvasv00\Desktop\Marc Randolph_Ingram Micro Cloud Summ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6" y="713231"/>
            <a:ext cx="3099849" cy="18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19" y="713231"/>
            <a:ext cx="3031276" cy="180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 descr="C:\Users\usdonm02\Desktop\FINAL PR and Social Media - Copy\Ingram Micro Cloud Summit_Three Keyno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6" y="2687477"/>
            <a:ext cx="3099851" cy="16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donm02\Desktop\FINAL PR and Social Media - Copy\Pam Miller_Option1 - Copy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19" y="2733389"/>
            <a:ext cx="3031276" cy="16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0974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Summit Recruitment Strategy: Targeted Promo Codes</a:t>
            </a:r>
            <a:br>
              <a:rPr lang="en-US" sz="2400" dirty="0"/>
            </a:br>
            <a:r>
              <a:rPr lang="en-US" sz="2400" dirty="0"/>
              <a:t>10%+ Registrations via Social Media </a:t>
            </a:r>
          </a:p>
        </p:txBody>
      </p:sp>
      <p:pic>
        <p:nvPicPr>
          <p:cNvPr id="9222" name="Picture 6" descr="https://scontent-lax3-1.xx.fbcdn.net/v/t1.0-0/s480x480/17191156_736805433154002_7308667995307314609_n.jpg?oh=b962e097824df249c0cd090b44eb41a6&amp;oe=5973C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27" y="1306720"/>
            <a:ext cx="2678142" cy="16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content-lax3-1.xx.fbcdn.net/v/t1.0-0/s480x480/17155820_737379756429903_3526241853284210318_n.jpg?oh=2cbd2910dd610b68017960a0c50a20f9&amp;oe=592A42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27" y="3084467"/>
            <a:ext cx="2678142" cy="15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content-lax3-1.xx.fbcdn.net/v/t1.0-0/s480x480/17202993_737822116385667_3736669093005670482_n.jpg?oh=33cf5b0e24c32a78275b4b6df819895a&amp;oe=595EFF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15" y="1304236"/>
            <a:ext cx="2789505" cy="16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may contain: 1 per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90" y="3054160"/>
            <a:ext cx="2789505" cy="16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scontent-lax3-1.xx.fbcdn.net/v/t1.0-0/s480x480/17098270_734993236668555_5034757276299429911_n.jpg?oh=1e881c594f26df64e1b870219488b846&amp;oe=59316AD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3084467"/>
            <a:ext cx="2767321" cy="16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scontent-lax3-1.xx.fbcdn.net/v/t1.0-0/s480x480/16999077_733508886816990_7271013711490075120_n.jpg?oh=698b90d4778a76d7ba828f1ec62f0fd3&amp;oe=5961EC4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" y="1306720"/>
            <a:ext cx="2837007" cy="16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1455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 may contain: 1 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1"/>
            <a:ext cx="2262737" cy="1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content-lax3-1.xx.fbcdn.net/v/t1.0-0/s480x480/17191156_736805433154002_7308667995307314609_n.jpg?oh=b962e097824df249c0cd090b44eb41a6&amp;oe=5973C7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3115"/>
            <a:ext cx="2286000" cy="10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content-lax3-1.xx.fbcdn.net/v/t1.0-0/s480x480/17202993_737822116385667_3736669093005670482_n.jpg?oh=33cf5b0e24c32a78275b4b6df819895a&amp;oe=595EFF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127119"/>
            <a:ext cx="2286000" cy="1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content-lax3-1.xx.fbcdn.net/v/t1.0-0/s480x480/17155820_737379756429903_3526241853284210318_n.jpg?oh=2cbd2910dd610b68017960a0c50a20f9&amp;oe=592A42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561"/>
            <a:ext cx="2286001" cy="1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scontent-lax3-1.xx.fbcdn.net/v/t1.0-0/s480x480/17098270_734993236668555_5034757276299429911_n.jpg?oh=1e881c594f26df64e1b870219488b846&amp;oe=59316AD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557"/>
            <a:ext cx="2286001" cy="1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scontent-lax3-1.xx.fbcdn.net/v/t1.0-0/s480x480/16999077_733508886816990_7271013711490075120_n.jpg?oh=698b90d4778a76d7ba828f1ec62f0fd3&amp;oe=5961EC4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86000" cy="1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donm02\Desktop\FINAL PR and Social Media - Copy\Marc Randolph_New - Copy -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1"/>
            <a:ext cx="2212279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donm02\Desktop\FINAL PR and Social Media - Copy\Ingram Micro Cloud_MSPAlliance_Charles Weav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1"/>
            <a:ext cx="2212279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donm02\Desktop\FINAL PR and Social Media - Copy\Ingram Micro Cloud_Project Plannin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1"/>
            <a:ext cx="2212279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donm02\Desktop\FINAL PR and Social Media - Copy\Ingram Micro Cloud_Scaling your Busines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1"/>
            <a:ext cx="2212279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donm02\Desktop\FINAL PR and Social Media - Copy\Ingram Micro Cloud_Social Media 2.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1"/>
            <a:ext cx="2212279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donm02\Desktop\FINAL PR and Social Media - Copy\Ingram Micro Cloud_Summit_Customer Loyalt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1"/>
            <a:ext cx="2212279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donm02\Desktop\FINAL PR and Social Media - Copy\Jim McKelvey_New_29 - Copy (2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1"/>
            <a:ext cx="2212279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donm02\Desktop\FINAL PR and Social Media - Copy\Marc Randolph_New - Copy -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9" y="0"/>
            <a:ext cx="2398081" cy="105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donm02\Desktop\FINAL PR and Social Media - Copy\Pam Miller_Option1 - Copy - Copy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9" y="1036656"/>
            <a:ext cx="2398081" cy="10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donm02\Desktop\FINAL PR and Social Media - Copy\ESET_Ingram Micro Cloud Summi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1021558"/>
            <a:ext cx="2262737" cy="10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donm02\Desktop\FINAL PR and Social Media - Copy\ESET_Cloud Summit_Blog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84" y="1021557"/>
            <a:ext cx="2219935" cy="10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donm02\Desktop\FINAL PR and Social Media - Copy\Pam Miller - Option 3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2043114"/>
            <a:ext cx="2255081" cy="10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usdonm02\Desktop\FINAL PR and Social Media - Copy\Pam Miller - Option 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0" y="2043114"/>
            <a:ext cx="2212279" cy="10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usdonm02\Desktop\FINAL PR and Social Media - Copy\Soshlr_Ingram Micro Cloud Summit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8" y="2043114"/>
            <a:ext cx="2382982" cy="10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usdonm02\Desktop\FINAL PR and Social Media - Copy\Ingram Micro Cloud Summit_ChannelE2E - Copy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3098634"/>
            <a:ext cx="2262737" cy="10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usdonm02\Desktop\FINAL PR and Social Media - Copy\Ingram Micro Cloud Summit_Three Keynotes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8" y="3105561"/>
            <a:ext cx="2382982" cy="10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usdonm02\Desktop\FINAL PR and Social Media - Copy\Ingram Micro Cloud Summit_Open the door29 - Copy (2)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84" y="3098634"/>
            <a:ext cx="2219935" cy="10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usdonm02\Desktop\FINAL PR and Social Media - Copy\Ingram Micro Cloud_Cloud Summit_Cereal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4127119"/>
            <a:ext cx="2255081" cy="1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usdonm02\Desktop\FINAL PR and Social Media - Copy\Ingram Micro Cloud_Business Information.v2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84" y="4136188"/>
            <a:ext cx="2219935" cy="10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usdonm02\Desktop\FINAL PR and Social Media - Copy\Ingram Micro Cloud_Project Plannin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20" y="4139543"/>
            <a:ext cx="2398081" cy="10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9822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Summit Recruitment:  </a:t>
            </a:r>
            <a:br>
              <a:rPr lang="en-US" sz="2400" dirty="0"/>
            </a:br>
            <a:r>
              <a:rPr lang="en-US" sz="2400" dirty="0"/>
              <a:t>Spread the Word in Every Communication</a:t>
            </a:r>
          </a:p>
        </p:txBody>
      </p:sp>
      <p:pic>
        <p:nvPicPr>
          <p:cNvPr id="6147" name="Picture 3" descr="C:\Users\usvasv00\Desktop\Slides for Global Marketing Call_Feb 16\Sign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1" y="967740"/>
            <a:ext cx="5453380" cy="36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2884170" y="1242060"/>
            <a:ext cx="3981450" cy="484632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036570" y="2397252"/>
            <a:ext cx="3783330" cy="484632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219700" y="3169920"/>
            <a:ext cx="1600200" cy="484632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5150" y="1191988"/>
            <a:ext cx="2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baseline="0" dirty="0">
                <a:solidFill>
                  <a:schemeClr val="tx1"/>
                </a:solidFill>
                <a:effectLst/>
              </a:rPr>
              <a:t>Name, Title, Division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&amp;</a:t>
            </a:r>
            <a:r>
              <a:rPr lang="en-US" sz="1600" b="0" i="0" baseline="0" dirty="0">
                <a:solidFill>
                  <a:schemeClr val="tx1"/>
                </a:solidFill>
                <a:effectLst/>
              </a:rPr>
              <a:t> Contact Info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5620" y="2287195"/>
            <a:ext cx="195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baseline="0" dirty="0">
                <a:solidFill>
                  <a:schemeClr val="tx1"/>
                </a:solidFill>
                <a:effectLst/>
              </a:rPr>
              <a:t>Links to all our social accounts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3169920"/>
            <a:ext cx="188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baseline="0" dirty="0">
                <a:solidFill>
                  <a:schemeClr val="tx1"/>
                </a:solidFill>
                <a:effectLst/>
              </a:rPr>
              <a:t>New Summit email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banner with new messaging. Link Banner to: </a:t>
            </a:r>
            <a:r>
              <a:rPr lang="en-US" sz="1600" b="0" i="0" dirty="0">
                <a:solidFill>
                  <a:schemeClr val="tx1"/>
                </a:solidFill>
                <a:effectLst/>
                <a:hlinkClick r:id="rId3"/>
              </a:rPr>
              <a:t>www.IngramMicroCloudSummit.com</a:t>
            </a:r>
            <a:endParaRPr lang="en-US" sz="1600" b="0" i="0" baseline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447588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Summit Recruitment Strategy: Ad Banners</a:t>
            </a:r>
          </a:p>
        </p:txBody>
      </p:sp>
      <p:pic>
        <p:nvPicPr>
          <p:cNvPr id="2050" name="Picture 2" descr="C:\Users\usdonm02\AppData\Local\Microsoft\Windows\Temporary Internet Files\Content.Outlook\2AQW75T3\240x460-cloud-summit-disrupt-everything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" y="559130"/>
            <a:ext cx="2185060" cy="41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donm02\AppData\Local\Microsoft\Windows\Temporary Internet Files\Content.Outlook\2AQW75T3\300x100-cloud-summit-disrupt-everything-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74" y="85725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donm02\AppData\Local\Microsoft\Windows\Temporary Internet Files\Content.Outlook\2AQW75T3\624x127-cloud-summit-disrupt-everything-email-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68" y="2312721"/>
            <a:ext cx="59436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donm02\AppData\Local\Microsoft\Windows\Temporary Internet Files\Content.Outlook\2AQW75T3\323x225-cloud-summit-disrupt-everything-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47" y="608445"/>
            <a:ext cx="2081714" cy="14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donm02\AppData\Local\Microsoft\Windows\Temporary Internet Files\Content.Outlook\2AQW75T3\728x90-cloud-summit-disrupt-everything-ad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3770044"/>
            <a:ext cx="603563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7039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Summit Recruitment Strategy: Sales Floor Posters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0" y="667721"/>
            <a:ext cx="1843520" cy="2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26" y="1484602"/>
            <a:ext cx="21050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7721"/>
            <a:ext cx="20574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16" y="1484602"/>
            <a:ext cx="20764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29555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im2007_na">
  <a:themeElements>
    <a:clrScheme name="ingram2014">
      <a:dk1>
        <a:srgbClr val="000000"/>
      </a:dk1>
      <a:lt1>
        <a:srgbClr val="FFFFFF"/>
      </a:lt1>
      <a:dk2>
        <a:srgbClr val="6E6E6E"/>
      </a:dk2>
      <a:lt2>
        <a:srgbClr val="D8D8D8"/>
      </a:lt2>
      <a:accent1>
        <a:srgbClr val="2F75BB"/>
      </a:accent1>
      <a:accent2>
        <a:srgbClr val="FFDB75"/>
      </a:accent2>
      <a:accent3>
        <a:srgbClr val="CFA53D"/>
      </a:accent3>
      <a:accent4>
        <a:srgbClr val="C00000"/>
      </a:accent4>
      <a:accent5>
        <a:srgbClr val="CCEAFF"/>
      </a:accent5>
      <a:accent6>
        <a:srgbClr val="FCF270"/>
      </a:accent6>
      <a:hlink>
        <a:srgbClr val="759430"/>
      </a:hlink>
      <a:folHlink>
        <a:srgbClr val="01106A"/>
      </a:folHlink>
    </a:clrScheme>
    <a:fontScheme name="Ingra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DE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DE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baseline="0" dirty="0" err="1" smtClean="0">
            <a:solidFill>
              <a:schemeClr val="tx1"/>
            </a:solidFill>
            <a:effectLst/>
          </a:defRPr>
        </a:defPPr>
      </a:lstStyle>
    </a:txDef>
  </a:objectDefaults>
  <a:extraClrSchemeLst>
    <a:extraClrScheme>
      <a:clrScheme name="link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8">
        <a:dk1>
          <a:srgbClr val="000000"/>
        </a:dk1>
        <a:lt1>
          <a:srgbClr val="FFFFFF"/>
        </a:lt1>
        <a:dk2>
          <a:srgbClr val="0C157A"/>
        </a:dk2>
        <a:lt2>
          <a:srgbClr val="CCCCCC"/>
        </a:lt2>
        <a:accent1>
          <a:srgbClr val="9EC6E8"/>
        </a:accent1>
        <a:accent2>
          <a:srgbClr val="FFDB75"/>
        </a:accent2>
        <a:accent3>
          <a:srgbClr val="FFFFFF"/>
        </a:accent3>
        <a:accent4>
          <a:srgbClr val="000000"/>
        </a:accent4>
        <a:accent5>
          <a:srgbClr val="CCDFF2"/>
        </a:accent5>
        <a:accent6>
          <a:srgbClr val="E7C669"/>
        </a:accent6>
        <a:hlink>
          <a:srgbClr val="82A35B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CD825682AE849872143F889996922" ma:contentTypeVersion="2" ma:contentTypeDescription="Create a new document." ma:contentTypeScope="" ma:versionID="e855175124475f5f4db69e17f3b38ec6">
  <xsd:schema xmlns:xsd="http://www.w3.org/2001/XMLSchema" xmlns:p="http://schemas.microsoft.com/office/2006/metadata/properties" xmlns:ns2="f7a7b4dd-741a-457e-8904-3f7aeee27ebd" targetNamespace="http://schemas.microsoft.com/office/2006/metadata/properties" ma:root="true" ma:fieldsID="e8dd71b969a65f35e034a01d5036050e" ns2:_="">
    <xsd:import namespace="f7a7b4dd-741a-457e-8904-3f7aeee27ebd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odified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7a7b4dd-741a-457e-8904-3f7aeee27ebd" elementFormDefault="qualified">
    <xsd:import namespace="http://schemas.microsoft.com/office/2006/documentManagement/types"/>
    <xsd:element name="Description0" ma:index="8" ma:displayName="Description" ma:internalName="Description0">
      <xsd:simpleType>
        <xsd:restriction base="dms:Note"/>
      </xsd:simpleType>
    </xsd:element>
    <xsd:element name="Modified_x0020_Date" ma:index="9" nillable="true" ma:displayName="Modified Date" ma:default="[today]" ma:format="DateOnly" ma:internalName="Modified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f7a7b4dd-741a-457e-8904-3f7aeee27ebd">Updatede Powerpoint template</Description0>
    <Modified_x0020_Date xmlns="f7a7b4dd-741a-457e-8904-3f7aeee27ebd">2014-11-11T08:00:00+00:00</Modified_x0020_Date>
  </documentManagement>
</p:properties>
</file>

<file path=customXml/itemProps1.xml><?xml version="1.0" encoding="utf-8"?>
<ds:datastoreItem xmlns:ds="http://schemas.openxmlformats.org/officeDocument/2006/customXml" ds:itemID="{CA312004-0DE7-4F4B-B689-FAA9727D4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7b4dd-741a-457e-8904-3f7aeee27eb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1DE8354-3404-477E-A4B3-B9E57142E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F42F8-A4DB-4AB2-8321-679AE94496C6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f7a7b4dd-741a-457e-8904-3f7aeee27ebd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im2007_na</Template>
  <TotalTime>11430</TotalTime>
  <Pages>3</Pages>
  <Words>124</Words>
  <Application>Microsoft Macintosh PowerPoint</Application>
  <PresentationFormat>On-screen Show (16:9)</PresentationFormat>
  <Paragraphs>19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Webdings</vt:lpstr>
      <vt:lpstr>im2007_na</vt:lpstr>
      <vt:lpstr>Document</vt:lpstr>
      <vt:lpstr>Summit Recruitment Brochure </vt:lpstr>
      <vt:lpstr>Ingram Micro Cloud Summit 2017</vt:lpstr>
      <vt:lpstr>Cloud Summit Recruitment Postcard</vt:lpstr>
      <vt:lpstr>Promoted Social Media to Boost Registration</vt:lpstr>
      <vt:lpstr>Summit Recruitment Strategy: Targeted Promo Codes 10%+ Registrations via Social Media </vt:lpstr>
      <vt:lpstr>PowerPoint Presentation</vt:lpstr>
      <vt:lpstr>Summit Recruitment:   Spread the Word in Every Communication</vt:lpstr>
      <vt:lpstr>Summit Recruitment Strategy: Ad Banners</vt:lpstr>
      <vt:lpstr>Summit Recruitment Strategy: Sales Floor Posters </vt:lpstr>
      <vt:lpstr>Summit Recruitment Strategy: Sales Floor Posters</vt:lpstr>
      <vt:lpstr>Summit Recruitment Strategy: Entrance Door Ads</vt:lpstr>
      <vt:lpstr>Summit Recruitment Strategy: Window Posters</vt:lpstr>
      <vt:lpstr>Summit Recruitment: Ongoing Mailers</vt:lpstr>
      <vt:lpstr>Cloud Summit Pocket Guide</vt:lpstr>
      <vt:lpstr>Badges, T-shirts &amp; giveaways</vt:lpstr>
      <vt:lpstr>Cloud Summit Signage</vt:lpstr>
    </vt:vector>
  </TitlesOfParts>
  <Company>Ingram Micro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Guidelines</dc:title>
  <dc:creator>Not For Resale</dc:creator>
  <cp:lastModifiedBy>12040</cp:lastModifiedBy>
  <cp:revision>907</cp:revision>
  <cp:lastPrinted>2017-02-27T16:36:41Z</cp:lastPrinted>
  <dcterms:created xsi:type="dcterms:W3CDTF">2010-06-17T18:50:27Z</dcterms:created>
  <dcterms:modified xsi:type="dcterms:W3CDTF">2020-10-27T23:55:49Z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0x010100440CD825682AE849872143F889996922</vt:lpwstr>
  </property>
</Properties>
</file>