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03" r:id="rId2"/>
    <p:sldId id="295" r:id="rId3"/>
    <p:sldId id="283" r:id="rId4"/>
    <p:sldId id="315" r:id="rId5"/>
    <p:sldId id="307" r:id="rId6"/>
    <p:sldId id="30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8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DE4A2-997A-B048-96B2-FD678E454237}" type="datetimeFigureOut">
              <a:rPr lang="en-US" smtClean="0"/>
              <a:t>6/20/20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9EA04-10D3-BC4A-BE37-677B8FF5C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1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EA04-10D3-BC4A-BE37-677B8FF5CA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9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" y="684804"/>
            <a:ext cx="9142053" cy="5135273"/>
          </a:xfrm>
          <a:prstGeom prst="rect">
            <a:avLst/>
          </a:prstGeom>
        </p:spPr>
      </p:pic>
      <p:sp>
        <p:nvSpPr>
          <p:cNvPr id="8" name="Round Single Corner Rectangle 7"/>
          <p:cNvSpPr/>
          <p:nvPr userDrawn="1"/>
        </p:nvSpPr>
        <p:spPr>
          <a:xfrm flipV="1">
            <a:off x="0" y="-2"/>
            <a:ext cx="8280500" cy="922563"/>
          </a:xfrm>
          <a:prstGeom prst="round1Rect">
            <a:avLst>
              <a:gd name="adj" fmla="val 5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3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513" y="229443"/>
            <a:ext cx="1504993" cy="35833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339851"/>
            <a:ext cx="4940498" cy="2903844"/>
            <a:chOff x="0" y="727167"/>
            <a:chExt cx="7001942" cy="5094278"/>
          </a:xfrm>
          <a:solidFill>
            <a:srgbClr val="FFFFFF"/>
          </a:solidFill>
          <a:effectLst>
            <a:outerShdw blurRad="177800" dist="889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2" name="Rounded Rectangle 11"/>
            <p:cNvSpPr/>
            <p:nvPr/>
          </p:nvSpPr>
          <p:spPr>
            <a:xfrm>
              <a:off x="4886293" y="922563"/>
              <a:ext cx="2115649" cy="4898882"/>
            </a:xfrm>
            <a:prstGeom prst="roundRect">
              <a:avLst>
                <a:gd name="adj" fmla="val 1991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86293" y="727167"/>
              <a:ext cx="2115649" cy="118629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727167"/>
              <a:ext cx="5478569" cy="509427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629" y="1635516"/>
            <a:ext cx="2076924" cy="423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042" y="2213666"/>
            <a:ext cx="4031632" cy="1160952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BE15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042" y="3442499"/>
            <a:ext cx="4031632" cy="52948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40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6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7035"/>
            <a:ext cx="7652674" cy="3939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441220" y="1515376"/>
            <a:ext cx="7668653" cy="5826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0">
                <a:solidFill>
                  <a:srgbClr val="BE1520"/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3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83379"/>
            <a:ext cx="8679148" cy="5096873"/>
            <a:chOff x="0" y="727167"/>
            <a:chExt cx="7001941" cy="5094278"/>
          </a:xfrm>
          <a:solidFill>
            <a:srgbClr val="BE1520"/>
          </a:solidFill>
        </p:grpSpPr>
        <p:sp>
          <p:nvSpPr>
            <p:cNvPr id="8" name="Rounded Rectangle 7"/>
            <p:cNvSpPr/>
            <p:nvPr/>
          </p:nvSpPr>
          <p:spPr>
            <a:xfrm>
              <a:off x="4886292" y="922563"/>
              <a:ext cx="2115649" cy="4898882"/>
            </a:xfrm>
            <a:prstGeom prst="roundRect">
              <a:avLst>
                <a:gd name="adj" fmla="val 1991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86292" y="727167"/>
              <a:ext cx="2115649" cy="11862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727167"/>
              <a:ext cx="5478569" cy="509427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ound Single Corner Rectangle 10"/>
          <p:cNvSpPr/>
          <p:nvPr userDrawn="1"/>
        </p:nvSpPr>
        <p:spPr>
          <a:xfrm flipV="1">
            <a:off x="0" y="-2"/>
            <a:ext cx="8280500" cy="922563"/>
          </a:xfrm>
          <a:prstGeom prst="round1Rect">
            <a:avLst>
              <a:gd name="adj" fmla="val 5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83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719" y="229443"/>
            <a:ext cx="1504993" cy="358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01" y="1304899"/>
            <a:ext cx="7112386" cy="1246417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379" y="3169040"/>
            <a:ext cx="4987108" cy="2388430"/>
          </a:xfrm>
        </p:spPr>
        <p:txBody>
          <a:bodyPr anchor="t"/>
          <a:lstStyle>
            <a:lvl1pPr marL="342900" indent="-342900">
              <a:buFont typeface="Lucida Grande"/>
              <a:buChar char="&gt;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5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9476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610" y="1600200"/>
            <a:ext cx="379476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381112" y="1612934"/>
            <a:ext cx="2105" cy="451322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2144"/>
            <a:ext cx="3794760" cy="734229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rgbClr val="BE15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0440"/>
            <a:ext cx="3794760" cy="37157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7435" y="1582144"/>
            <a:ext cx="3794760" cy="734229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rgbClr val="BE15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7435" y="2410440"/>
            <a:ext cx="3794760" cy="37157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381112" y="1612934"/>
            <a:ext cx="2105" cy="451322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32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8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64424" y="3248409"/>
            <a:ext cx="7901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BE1520"/>
                </a:solidFill>
                <a:latin typeface="Arial"/>
                <a:cs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3394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3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8280499" cy="922563"/>
            <a:chOff x="0" y="5255687"/>
            <a:chExt cx="7040680" cy="565758"/>
          </a:xfrm>
          <a:solidFill>
            <a:srgbClr val="BE1520"/>
          </a:solidFill>
        </p:grpSpPr>
        <p:sp>
          <p:nvSpPr>
            <p:cNvPr id="8" name="Rounded Rectangle 7"/>
            <p:cNvSpPr/>
            <p:nvPr/>
          </p:nvSpPr>
          <p:spPr>
            <a:xfrm>
              <a:off x="4701858" y="5255687"/>
              <a:ext cx="2338822" cy="5657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255687"/>
              <a:ext cx="5478569" cy="5657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1"/>
            <a:ext cx="9144000" cy="683378"/>
          </a:xfrm>
          <a:prstGeom prst="rect">
            <a:avLst/>
          </a:prstGeom>
          <a:solidFill>
            <a:srgbClr val="444448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C3E3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898" y="228764"/>
            <a:ext cx="1510455" cy="359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874"/>
            <a:ext cx="66294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13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9874" y="6391303"/>
            <a:ext cx="775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A3A5B1E-BE67-EE42-B64C-257FD51A5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6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5" r:id="rId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lnSpc>
          <a:spcPct val="95000"/>
        </a:lnSpc>
        <a:spcBef>
          <a:spcPts val="8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lnSpc>
          <a:spcPct val="95000"/>
        </a:lnSpc>
        <a:spcBef>
          <a:spcPts val="8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5000"/>
        </a:lnSpc>
        <a:spcBef>
          <a:spcPts val="8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Ready to Go Campaigns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8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to Go Campaigns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What is it?</a:t>
            </a:r>
            <a:r>
              <a:rPr lang="en-US" dirty="0"/>
              <a:t> Complete integrated campaigns focused on seasonal conditions to increase awareness and encourage utilization</a:t>
            </a:r>
          </a:p>
          <a:p>
            <a:r>
              <a:rPr lang="en-US" b="1" dirty="0"/>
              <a:t>How to use it:</a:t>
            </a:r>
            <a:r>
              <a:rPr lang="en-US" dirty="0"/>
              <a:t> We suggest running one campaign per month and timing each campaign to coincide with the typical occurrence of these common ailments. </a:t>
            </a:r>
          </a:p>
          <a:p>
            <a:r>
              <a:rPr lang="en-US" b="1" dirty="0"/>
              <a:t>How to build a campaign in 3 steps</a:t>
            </a:r>
            <a:endParaRPr lang="en-US" dirty="0"/>
          </a:p>
          <a:p>
            <a:pPr lvl="1"/>
            <a:r>
              <a:rPr lang="en-US" dirty="0"/>
              <a:t>After adding your logo, phone number and web address to these materials just follow these 3 easy steps:</a:t>
            </a:r>
          </a:p>
          <a:p>
            <a:pPr lvl="2"/>
            <a:r>
              <a:rPr lang="en-US" dirty="0"/>
              <a:t>Step 1 – Send out the HTML email to your eligible users</a:t>
            </a:r>
          </a:p>
          <a:p>
            <a:pPr lvl="2"/>
            <a:r>
              <a:rPr lang="en-US" dirty="0"/>
              <a:t>Step 2 – Post the campaign flyer in high trafficked areas as a reminder for employees to see a virtual doctor if they are experiencing symptoms</a:t>
            </a:r>
          </a:p>
          <a:p>
            <a:pPr lvl="2"/>
            <a:r>
              <a:rPr lang="en-US" dirty="0"/>
              <a:t>Step 3 – Take the provided blog/article copy and banners and place them on your Intranet site, website or in a company/employee/employer/health plan/health system newsletter to educate and inform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2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Newest May Campaign: Allergy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681" y="2104835"/>
            <a:ext cx="956359" cy="35863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680" y="1353787"/>
            <a:ext cx="3621643" cy="4477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188" y="2112356"/>
            <a:ext cx="2174136" cy="42290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185060" y="6226684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charset="0"/>
                <a:ea typeface="Arial" charset="0"/>
                <a:cs typeface="Arial" charset="0"/>
              </a:rPr>
              <a:t>Flyers for Employers, Health Systems, </a:t>
            </a:r>
          </a:p>
          <a:p>
            <a:pPr algn="ctr"/>
            <a:r>
              <a:rPr lang="en-US" sz="1000" dirty="0">
                <a:latin typeface="Arial" charset="0"/>
                <a:ea typeface="Arial" charset="0"/>
                <a:cs typeface="Arial" charset="0"/>
              </a:rPr>
              <a:t>and Health Plans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6057" y="1842385"/>
            <a:ext cx="9573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charset="0"/>
                <a:ea typeface="Arial" charset="0"/>
                <a:cs typeface="Arial" charset="0"/>
              </a:rPr>
              <a:t>Web Banners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20264" y="6380573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charset="0"/>
                <a:ea typeface="Arial" charset="0"/>
                <a:cs typeface="Arial" charset="0"/>
              </a:rPr>
              <a:t>HTML Email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53787"/>
            <a:ext cx="3295403" cy="24933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633" y="3020067"/>
            <a:ext cx="2364474" cy="30646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99" y="4693656"/>
            <a:ext cx="1906102" cy="9975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6401" y="3881673"/>
            <a:ext cx="915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charset="0"/>
                <a:ea typeface="Arial" charset="0"/>
                <a:cs typeface="Arial" charset="0"/>
              </a:rPr>
              <a:t>Blog &amp;</a:t>
            </a:r>
          </a:p>
          <a:p>
            <a:pPr algn="ctr"/>
            <a:r>
              <a:rPr lang="en-US" sz="1000" dirty="0">
                <a:latin typeface="Arial" charset="0"/>
                <a:ea typeface="Arial" charset="0"/>
                <a:cs typeface="Arial" charset="0"/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196276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Allergy Campaign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997527"/>
            <a:ext cx="8965870" cy="5860473"/>
          </a:xfrm>
        </p:spPr>
      </p:pic>
    </p:spTree>
    <p:extLst>
      <p:ext uri="{BB962C8B-B14F-4D97-AF65-F5344CB8AC3E}">
        <p14:creationId xmlns:p14="http://schemas.microsoft.com/office/powerpoint/2010/main" val="25751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Campaign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7"/>
            <a:ext cx="9144000" cy="5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Campaign 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49" y="7967435"/>
            <a:ext cx="231298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415"/>
            <a:ext cx="9144000" cy="54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189</Words>
  <Application>Microsoft Macintosh PowerPoint</Application>
  <PresentationFormat>On-screen Show (4:3)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Lucida Grande</vt:lpstr>
      <vt:lpstr>Office Theme</vt:lpstr>
      <vt:lpstr>New Ready to Go Campaigns</vt:lpstr>
      <vt:lpstr>Ready to Go Campaigns</vt:lpstr>
      <vt:lpstr>Newest May Campaign: Allergy</vt:lpstr>
      <vt:lpstr>Allergy Campaign</vt:lpstr>
      <vt:lpstr>Stress Campaign</vt:lpstr>
      <vt:lpstr>Stress Campaign </vt:lpstr>
    </vt:vector>
  </TitlesOfParts>
  <Manager/>
  <Company>MDLIVE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MDLIVE</dc:creator>
  <cp:keywords/>
  <dc:description/>
  <cp:lastModifiedBy>12040</cp:lastModifiedBy>
  <cp:revision>82</cp:revision>
  <dcterms:created xsi:type="dcterms:W3CDTF">2016-03-15T17:48:25Z</dcterms:created>
  <dcterms:modified xsi:type="dcterms:W3CDTF">2020-06-20T20:24:27Z</dcterms:modified>
  <cp:category/>
</cp:coreProperties>
</file>