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9" r:id="rId2"/>
    <p:sldId id="300" r:id="rId3"/>
    <p:sldId id="301" r:id="rId4"/>
    <p:sldId id="302" r:id="rId5"/>
    <p:sldId id="303" r:id="rId6"/>
    <p:sldId id="304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22" r:id="rId25"/>
    <p:sldId id="323" r:id="rId26"/>
    <p:sldId id="324" r:id="rId27"/>
    <p:sldId id="325" r:id="rId28"/>
    <p:sldId id="326" r:id="rId29"/>
    <p:sldId id="327" r:id="rId30"/>
    <p:sldId id="328" r:id="rId31"/>
    <p:sldId id="329" r:id="rId32"/>
    <p:sldId id="330" r:id="rId33"/>
    <p:sldId id="331" r:id="rId34"/>
    <p:sldId id="332" r:id="rId35"/>
    <p:sldId id="333" r:id="rId36"/>
    <p:sldId id="334" r:id="rId37"/>
    <p:sldId id="335" r:id="rId38"/>
    <p:sldId id="336" r:id="rId39"/>
    <p:sldId id="337" r:id="rId40"/>
    <p:sldId id="338" r:id="rId41"/>
    <p:sldId id="257" r:id="rId42"/>
    <p:sldId id="285" r:id="rId43"/>
    <p:sldId id="263" r:id="rId44"/>
    <p:sldId id="286" r:id="rId45"/>
    <p:sldId id="269" r:id="rId46"/>
    <p:sldId id="268" r:id="rId47"/>
    <p:sldId id="259" r:id="rId48"/>
    <p:sldId id="256" r:id="rId49"/>
    <p:sldId id="270" r:id="rId50"/>
    <p:sldId id="272" r:id="rId51"/>
    <p:sldId id="264" r:id="rId52"/>
    <p:sldId id="276" r:id="rId53"/>
    <p:sldId id="265" r:id="rId54"/>
    <p:sldId id="275" r:id="rId55"/>
    <p:sldId id="277" r:id="rId56"/>
    <p:sldId id="261" r:id="rId57"/>
    <p:sldId id="271" r:id="rId58"/>
    <p:sldId id="262" r:id="rId59"/>
    <p:sldId id="267" r:id="rId60"/>
    <p:sldId id="278" r:id="rId61"/>
    <p:sldId id="283" r:id="rId62"/>
    <p:sldId id="279" r:id="rId63"/>
    <p:sldId id="287" r:id="rId64"/>
    <p:sldId id="280" r:id="rId65"/>
    <p:sldId id="274" r:id="rId66"/>
    <p:sldId id="281" r:id="rId67"/>
    <p:sldId id="282" r:id="rId68"/>
    <p:sldId id="266" r:id="rId69"/>
    <p:sldId id="292" r:id="rId70"/>
    <p:sldId id="289" r:id="rId71"/>
    <p:sldId id="294" r:id="rId72"/>
    <p:sldId id="291" r:id="rId73"/>
    <p:sldId id="295" r:id="rId74"/>
    <p:sldId id="296" r:id="rId75"/>
    <p:sldId id="297" r:id="rId76"/>
    <p:sldId id="298" r:id="rId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856" autoAdjust="0"/>
    <p:restoredTop sz="90349" autoAdjust="0"/>
  </p:normalViewPr>
  <p:slideViewPr>
    <p:cSldViewPr snapToGrid="0" snapToObjects="1">
      <p:cViewPr varScale="1">
        <p:scale>
          <a:sx n="128" d="100"/>
          <a:sy n="128" d="100"/>
        </p:scale>
        <p:origin x="117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32" d="100"/>
        <a:sy n="23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5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5D6FB-5AE6-D54F-89EE-732D41D308EF}" type="datetimeFigureOut">
              <a:rPr lang="en-US" smtClean="0"/>
              <a:t>7/12/20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C0A83-F413-9D42-9612-BEF5C5B57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9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5D6FB-5AE6-D54F-89EE-732D41D308EF}" type="datetimeFigureOut">
              <a:rPr lang="en-US" smtClean="0"/>
              <a:t>7/12/20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C0A83-F413-9D42-9612-BEF5C5B57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96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5D6FB-5AE6-D54F-89EE-732D41D308EF}" type="datetimeFigureOut">
              <a:rPr lang="en-US" smtClean="0"/>
              <a:t>7/12/20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C0A83-F413-9D42-9612-BEF5C5B57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61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5D6FB-5AE6-D54F-89EE-732D41D308EF}" type="datetimeFigureOut">
              <a:rPr lang="en-US" smtClean="0"/>
              <a:t>7/12/20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C0A83-F413-9D42-9612-BEF5C5B57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5D6FB-5AE6-D54F-89EE-732D41D308EF}" type="datetimeFigureOut">
              <a:rPr lang="en-US" smtClean="0"/>
              <a:t>7/12/20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C0A83-F413-9D42-9612-BEF5C5B57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7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5D6FB-5AE6-D54F-89EE-732D41D308EF}" type="datetimeFigureOut">
              <a:rPr lang="en-US" smtClean="0"/>
              <a:t>7/12/20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C0A83-F413-9D42-9612-BEF5C5B57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5D6FB-5AE6-D54F-89EE-732D41D308EF}" type="datetimeFigureOut">
              <a:rPr lang="en-US" smtClean="0"/>
              <a:t>7/12/20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C0A83-F413-9D42-9612-BEF5C5B57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5D6FB-5AE6-D54F-89EE-732D41D308EF}" type="datetimeFigureOut">
              <a:rPr lang="en-US" smtClean="0"/>
              <a:t>7/12/20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C0A83-F413-9D42-9612-BEF5C5B57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52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5D6FB-5AE6-D54F-89EE-732D41D308EF}" type="datetimeFigureOut">
              <a:rPr lang="en-US" smtClean="0"/>
              <a:t>7/12/20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C0A83-F413-9D42-9612-BEF5C5B57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29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5D6FB-5AE6-D54F-89EE-732D41D308EF}" type="datetimeFigureOut">
              <a:rPr lang="en-US" smtClean="0"/>
              <a:t>7/12/20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C0A83-F413-9D42-9612-BEF5C5B57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20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5D6FB-5AE6-D54F-89EE-732D41D308EF}" type="datetimeFigureOut">
              <a:rPr lang="en-US" smtClean="0"/>
              <a:t>7/12/20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C0A83-F413-9D42-9612-BEF5C5B57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1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Relationship Id="rId4" Type="http://schemas.openxmlformats.org/officeDocument/2006/relationships/image" Target="../media/image4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2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Relationship Id="rId4" Type="http://schemas.openxmlformats.org/officeDocument/2006/relationships/image" Target="../media/image50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4.xml"/><Relationship Id="rId4" Type="http://schemas.openxmlformats.org/officeDocument/2006/relationships/image" Target="../media/image5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5.xml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6.xml"/><Relationship Id="rId4" Type="http://schemas.openxmlformats.org/officeDocument/2006/relationships/image" Target="../media/image5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7.xml"/><Relationship Id="rId4" Type="http://schemas.openxmlformats.org/officeDocument/2006/relationships/image" Target="../media/image5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8.xml"/><Relationship Id="rId4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9.xml"/><Relationship Id="rId4" Type="http://schemas.openxmlformats.org/officeDocument/2006/relationships/image" Target="../media/image6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0.xml"/><Relationship Id="rId4" Type="http://schemas.openxmlformats.org/officeDocument/2006/relationships/image" Target="../media/image64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1.xml"/><Relationship Id="rId4" Type="http://schemas.openxmlformats.org/officeDocument/2006/relationships/image" Target="../media/image6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2.xml"/><Relationship Id="rId4" Type="http://schemas.openxmlformats.org/officeDocument/2006/relationships/image" Target="../media/image68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3.xml"/><Relationship Id="rId4" Type="http://schemas.openxmlformats.org/officeDocument/2006/relationships/image" Target="../media/image70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4.xml"/><Relationship Id="rId4" Type="http://schemas.openxmlformats.org/officeDocument/2006/relationships/image" Target="../media/image72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5.xml"/><Relationship Id="rId4" Type="http://schemas.openxmlformats.org/officeDocument/2006/relationships/image" Target="../media/image74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6.xml"/><Relationship Id="rId4" Type="http://schemas.openxmlformats.org/officeDocument/2006/relationships/image" Target="../media/image76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7.xml"/><Relationship Id="rId4" Type="http://schemas.openxmlformats.org/officeDocument/2006/relationships/image" Target="../media/image78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Relationship Id="rId4" Type="http://schemas.openxmlformats.org/officeDocument/2006/relationships/image" Target="../media/image8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Relationship Id="rId4" Type="http://schemas.openxmlformats.org/officeDocument/2006/relationships/image" Target="../media/image8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.xml"/><Relationship Id="rId4" Type="http://schemas.openxmlformats.org/officeDocument/2006/relationships/image" Target="../media/image84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1.xml"/><Relationship Id="rId4" Type="http://schemas.openxmlformats.org/officeDocument/2006/relationships/image" Target="../media/image86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2.xml"/><Relationship Id="rId4" Type="http://schemas.openxmlformats.org/officeDocument/2006/relationships/image" Target="../media/image88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4" Type="http://schemas.openxmlformats.org/officeDocument/2006/relationships/image" Target="../media/image9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4" Type="http://schemas.openxmlformats.org/officeDocument/2006/relationships/image" Target="../media/image9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4" Type="http://schemas.openxmlformats.org/officeDocument/2006/relationships/image" Target="../media/image9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4" Type="http://schemas.openxmlformats.org/officeDocument/2006/relationships/image" Target="../media/image9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4" Type="http://schemas.openxmlformats.org/officeDocument/2006/relationships/image" Target="../media/image9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4" Type="http://schemas.openxmlformats.org/officeDocument/2006/relationships/image" Target="../media/image10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Relationship Id="rId4" Type="http://schemas.openxmlformats.org/officeDocument/2006/relationships/image" Target="../media/image10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Relationship Id="rId4" Type="http://schemas.openxmlformats.org/officeDocument/2006/relationships/image" Target="../media/image10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Relationship Id="rId4" Type="http://schemas.openxmlformats.org/officeDocument/2006/relationships/image" Target="../media/image10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Relationship Id="rId4" Type="http://schemas.openxmlformats.org/officeDocument/2006/relationships/image" Target="../media/image10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Relationship Id="rId4" Type="http://schemas.openxmlformats.org/officeDocument/2006/relationships/image" Target="../media/image11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Relationship Id="rId4" Type="http://schemas.openxmlformats.org/officeDocument/2006/relationships/image" Target="../media/image11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6.xml"/><Relationship Id="rId4" Type="http://schemas.openxmlformats.org/officeDocument/2006/relationships/image" Target="../media/image1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SA TODAY scanned article-cover-for ppt slidesho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15" y="278315"/>
            <a:ext cx="7898250" cy="6210281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6" name="Picture 5" descr="USA TODAY scanned article-cover-for ppt slideshow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9" t="27766" b="12151"/>
          <a:stretch/>
        </p:blipFill>
        <p:spPr>
          <a:xfrm>
            <a:off x="3342970" y="1724825"/>
            <a:ext cx="5073236" cy="4763771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3" name="Block Arc 2"/>
          <p:cNvSpPr/>
          <p:nvPr/>
        </p:nvSpPr>
        <p:spPr>
          <a:xfrm>
            <a:off x="4565499" y="5550997"/>
            <a:ext cx="581224" cy="279193"/>
          </a:xfrm>
          <a:prstGeom prst="blockArc">
            <a:avLst>
              <a:gd name="adj1" fmla="val 21517285"/>
              <a:gd name="adj2" fmla="val 20662317"/>
              <a:gd name="adj3" fmla="val 16892"/>
            </a:avLst>
          </a:prstGeom>
          <a:solidFill>
            <a:srgbClr val="800000">
              <a:alpha val="5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399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4-13-2012 - CI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2"/>
          <a:stretch/>
        </p:blipFill>
        <p:spPr>
          <a:xfrm>
            <a:off x="685798" y="356093"/>
            <a:ext cx="7807078" cy="6112967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5" name="Picture 4" descr="04-13-2012 - CI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" t="18509" b="30743"/>
          <a:stretch/>
        </p:blipFill>
        <p:spPr>
          <a:xfrm>
            <a:off x="207074" y="1587664"/>
            <a:ext cx="8739204" cy="3755160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6" name="Block Arc 5"/>
          <p:cNvSpPr/>
          <p:nvPr/>
        </p:nvSpPr>
        <p:spPr>
          <a:xfrm>
            <a:off x="2127358" y="3506498"/>
            <a:ext cx="1008075" cy="397966"/>
          </a:xfrm>
          <a:prstGeom prst="blockArc">
            <a:avLst>
              <a:gd name="adj1" fmla="val 21517285"/>
              <a:gd name="adj2" fmla="val 20868850"/>
              <a:gd name="adj3" fmla="val 17106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661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6-11-2012 - FloridaTrend 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"/>
          <a:stretch/>
        </p:blipFill>
        <p:spPr>
          <a:xfrm>
            <a:off x="668316" y="367660"/>
            <a:ext cx="7898249" cy="6062538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6" name="Picture 5" descr="06-11-2012 - FloridaTrend 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63" r="541" b="24129"/>
          <a:stretch/>
        </p:blipFill>
        <p:spPr>
          <a:xfrm>
            <a:off x="218425" y="1754599"/>
            <a:ext cx="8647221" cy="3325886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4" name="Block Arc 3"/>
          <p:cNvSpPr/>
          <p:nvPr/>
        </p:nvSpPr>
        <p:spPr>
          <a:xfrm>
            <a:off x="451168" y="2565453"/>
            <a:ext cx="976185" cy="416823"/>
          </a:xfrm>
          <a:prstGeom prst="blockArc">
            <a:avLst>
              <a:gd name="adj1" fmla="val 21517285"/>
              <a:gd name="adj2" fmla="val 21003716"/>
              <a:gd name="adj3" fmla="val 16457"/>
            </a:avLst>
          </a:prstGeom>
          <a:solidFill>
            <a:srgbClr val="800000">
              <a:alpha val="5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554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4-13-2012 - ComputerWorl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93" y="356093"/>
            <a:ext cx="7859529" cy="6112967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7" name="Picture 6" descr="04-13-2012 - ComputerWorl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" t="36173" b="10980"/>
          <a:stretch/>
        </p:blipFill>
        <p:spPr>
          <a:xfrm>
            <a:off x="234683" y="2554062"/>
            <a:ext cx="8718800" cy="3630908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4" name="Block Arc 3"/>
          <p:cNvSpPr/>
          <p:nvPr/>
        </p:nvSpPr>
        <p:spPr>
          <a:xfrm>
            <a:off x="3814461" y="5202837"/>
            <a:ext cx="1008075" cy="397966"/>
          </a:xfrm>
          <a:prstGeom prst="blockArc">
            <a:avLst>
              <a:gd name="adj1" fmla="val 21517285"/>
              <a:gd name="adj2" fmla="val 20868850"/>
              <a:gd name="adj3" fmla="val 17106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95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04-12-2012 - Computing Co UK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5"/>
          <a:stretch/>
        </p:blipFill>
        <p:spPr>
          <a:xfrm>
            <a:off x="671994" y="356093"/>
            <a:ext cx="7859528" cy="6112967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2" name="Picture 1" descr="Screen shot 2012-08-06 at 11.29.28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0"/>
          <a:stretch/>
        </p:blipFill>
        <p:spPr>
          <a:xfrm>
            <a:off x="292849" y="3942601"/>
            <a:ext cx="8604504" cy="1853749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5" name="Block Arc 4"/>
          <p:cNvSpPr/>
          <p:nvPr/>
        </p:nvSpPr>
        <p:spPr>
          <a:xfrm>
            <a:off x="5006178" y="5028288"/>
            <a:ext cx="1373704" cy="542309"/>
          </a:xfrm>
          <a:prstGeom prst="blockArc">
            <a:avLst>
              <a:gd name="adj1" fmla="val 21517285"/>
              <a:gd name="adj2" fmla="val 20868850"/>
              <a:gd name="adj3" fmla="val 17106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25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5-01-2012 - CS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7" b="17953"/>
          <a:stretch/>
        </p:blipFill>
        <p:spPr>
          <a:xfrm>
            <a:off x="685799" y="356096"/>
            <a:ext cx="7821517" cy="6112967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8" name="Picture 7" descr="05-01-2012 - CS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36" r="7205" b="27866"/>
          <a:stretch/>
        </p:blipFill>
        <p:spPr>
          <a:xfrm>
            <a:off x="293935" y="2332433"/>
            <a:ext cx="8492081" cy="3558959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4" name="Block Arc 3"/>
          <p:cNvSpPr/>
          <p:nvPr/>
        </p:nvSpPr>
        <p:spPr>
          <a:xfrm>
            <a:off x="1598348" y="4926920"/>
            <a:ext cx="941498" cy="405103"/>
          </a:xfrm>
          <a:prstGeom prst="blockArc">
            <a:avLst>
              <a:gd name="adj1" fmla="val 21517285"/>
              <a:gd name="adj2" fmla="val 20662317"/>
              <a:gd name="adj3" fmla="val 16892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658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04-12-2012 - CR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8"/>
          <a:stretch/>
        </p:blipFill>
        <p:spPr>
          <a:xfrm>
            <a:off x="658188" y="521765"/>
            <a:ext cx="7841921" cy="5746042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9" name="Picture 8" descr="04-12-2012 - CR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86" r="1553" b="3728"/>
          <a:stretch/>
        </p:blipFill>
        <p:spPr>
          <a:xfrm>
            <a:off x="355029" y="2664507"/>
            <a:ext cx="8452478" cy="3658524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4" name="Block Arc 3"/>
          <p:cNvSpPr/>
          <p:nvPr/>
        </p:nvSpPr>
        <p:spPr>
          <a:xfrm>
            <a:off x="2559955" y="4384258"/>
            <a:ext cx="945245" cy="373162"/>
          </a:xfrm>
          <a:prstGeom prst="blockArc">
            <a:avLst>
              <a:gd name="adj1" fmla="val 21517285"/>
              <a:gd name="adj2" fmla="val 20868850"/>
              <a:gd name="adj3" fmla="val 17106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808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4-12-2012 - ComputerWeekly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" r="1320"/>
          <a:stretch/>
        </p:blipFill>
        <p:spPr>
          <a:xfrm>
            <a:off x="671994" y="356093"/>
            <a:ext cx="7937800" cy="6112967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6" name="Picture 5" descr="04-12-2012 - ComputerWeekly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" t="36850" r="1320" b="2493"/>
          <a:stretch/>
        </p:blipFill>
        <p:spPr>
          <a:xfrm>
            <a:off x="427951" y="2350517"/>
            <a:ext cx="8395111" cy="3994289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4" name="Block Arc 3"/>
          <p:cNvSpPr/>
          <p:nvPr/>
        </p:nvSpPr>
        <p:spPr>
          <a:xfrm>
            <a:off x="5349913" y="4928170"/>
            <a:ext cx="1008075" cy="397966"/>
          </a:xfrm>
          <a:prstGeom prst="blockArc">
            <a:avLst>
              <a:gd name="adj1" fmla="val 21517285"/>
              <a:gd name="adj2" fmla="val 20868850"/>
              <a:gd name="adj3" fmla="val 17106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055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5-01-2012 - PC Adviso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4"/>
          <a:stretch/>
        </p:blipFill>
        <p:spPr>
          <a:xfrm>
            <a:off x="685800" y="356096"/>
            <a:ext cx="7913970" cy="6112967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4" name="Picture 3" descr="05-01-2012 - PC Adviso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74" r="21260" b="36563"/>
          <a:stretch/>
        </p:blipFill>
        <p:spPr>
          <a:xfrm>
            <a:off x="334075" y="2235199"/>
            <a:ext cx="8510871" cy="2984501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6" name="Block Arc 5"/>
          <p:cNvSpPr/>
          <p:nvPr/>
        </p:nvSpPr>
        <p:spPr>
          <a:xfrm>
            <a:off x="1806358" y="2660534"/>
            <a:ext cx="1664038" cy="656925"/>
          </a:xfrm>
          <a:prstGeom prst="blockArc">
            <a:avLst>
              <a:gd name="adj1" fmla="val 21517285"/>
              <a:gd name="adj2" fmla="val 20872905"/>
              <a:gd name="adj3" fmla="val 11762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970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4-13-2012 - Fierce CI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3"/>
          <a:stretch/>
        </p:blipFill>
        <p:spPr>
          <a:xfrm>
            <a:off x="685798" y="356093"/>
            <a:ext cx="7779911" cy="6112967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9" name="Picture 8" descr="04-13-2012 - Fierce CI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" t="25386" r="5912" b="22469"/>
          <a:stretch/>
        </p:blipFill>
        <p:spPr>
          <a:xfrm>
            <a:off x="299605" y="1930735"/>
            <a:ext cx="8591107" cy="3667103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4" name="Block Arc 3"/>
          <p:cNvSpPr/>
          <p:nvPr/>
        </p:nvSpPr>
        <p:spPr>
          <a:xfrm>
            <a:off x="2819260" y="3553885"/>
            <a:ext cx="1008075" cy="397966"/>
          </a:xfrm>
          <a:prstGeom prst="blockArc">
            <a:avLst>
              <a:gd name="adj1" fmla="val 21517285"/>
              <a:gd name="adj2" fmla="val 20868850"/>
              <a:gd name="adj3" fmla="val 17106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008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4-11-2012 - CI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94" y="401404"/>
            <a:ext cx="7910883" cy="6040814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6" name="Picture 5" descr="04-11-2012 - CI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" t="25096" r="4944" b="20740"/>
          <a:stretch/>
        </p:blipFill>
        <p:spPr>
          <a:xfrm>
            <a:off x="534639" y="2057058"/>
            <a:ext cx="8201264" cy="3713743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4" name="Block Arc 3"/>
          <p:cNvSpPr/>
          <p:nvPr/>
        </p:nvSpPr>
        <p:spPr>
          <a:xfrm>
            <a:off x="1824059" y="3051589"/>
            <a:ext cx="1008075" cy="397966"/>
          </a:xfrm>
          <a:prstGeom prst="blockArc">
            <a:avLst>
              <a:gd name="adj1" fmla="val 21517285"/>
              <a:gd name="adj2" fmla="val 20868850"/>
              <a:gd name="adj3" fmla="val 17106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1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07-11-2012 - InformationWeek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8"/>
          <a:stretch/>
        </p:blipFill>
        <p:spPr>
          <a:xfrm>
            <a:off x="668315" y="278315"/>
            <a:ext cx="7898250" cy="6204259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2" name="Picture 1" descr="Screen shot 2012-08-07 at 7.10.36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1" r="66014" b="32028"/>
          <a:stretch/>
        </p:blipFill>
        <p:spPr>
          <a:xfrm>
            <a:off x="3968842" y="3339343"/>
            <a:ext cx="4951110" cy="3057146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5" name="Block Arc 4"/>
          <p:cNvSpPr/>
          <p:nvPr/>
        </p:nvSpPr>
        <p:spPr>
          <a:xfrm>
            <a:off x="5581398" y="5926696"/>
            <a:ext cx="1048001" cy="450929"/>
          </a:xfrm>
          <a:prstGeom prst="blockArc">
            <a:avLst>
              <a:gd name="adj1" fmla="val 21517285"/>
              <a:gd name="adj2" fmla="val 20662317"/>
              <a:gd name="adj3" fmla="val 16892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956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5-01-2012 - NetworkWorl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3" b="8838"/>
          <a:stretch/>
        </p:blipFill>
        <p:spPr>
          <a:xfrm>
            <a:off x="685800" y="356097"/>
            <a:ext cx="7821517" cy="6112966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6" name="Picture 5" descr="05-01-2012 - NetworkWorl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944" r="5241" b="41403"/>
          <a:stretch/>
        </p:blipFill>
        <p:spPr>
          <a:xfrm>
            <a:off x="305638" y="1884329"/>
            <a:ext cx="8575804" cy="2758220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7" name="Block Arc 6"/>
          <p:cNvSpPr/>
          <p:nvPr/>
        </p:nvSpPr>
        <p:spPr>
          <a:xfrm>
            <a:off x="393219" y="2200690"/>
            <a:ext cx="1523162" cy="601310"/>
          </a:xfrm>
          <a:prstGeom prst="blockArc">
            <a:avLst>
              <a:gd name="adj1" fmla="val 21517285"/>
              <a:gd name="adj2" fmla="val 20872905"/>
              <a:gd name="adj3" fmla="val 11762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770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5-01-2012 - CI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15"/>
          <a:stretch/>
        </p:blipFill>
        <p:spPr>
          <a:xfrm>
            <a:off x="685799" y="356095"/>
            <a:ext cx="7779910" cy="6112967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6" name="Picture 5" descr="05-01-2012 - CI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37" r="6669" b="26521"/>
          <a:stretch/>
        </p:blipFill>
        <p:spPr>
          <a:xfrm>
            <a:off x="280975" y="2228769"/>
            <a:ext cx="8570365" cy="3731892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4" name="Block Arc 3"/>
          <p:cNvSpPr/>
          <p:nvPr/>
        </p:nvSpPr>
        <p:spPr>
          <a:xfrm>
            <a:off x="283739" y="2540109"/>
            <a:ext cx="1523162" cy="601310"/>
          </a:xfrm>
          <a:prstGeom prst="blockArc">
            <a:avLst>
              <a:gd name="adj1" fmla="val 21517285"/>
              <a:gd name="adj2" fmla="val 20872905"/>
              <a:gd name="adj3" fmla="val 11762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099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4-11-2012 - PC Mag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6"/>
          <a:stretch/>
        </p:blipFill>
        <p:spPr>
          <a:xfrm>
            <a:off x="671994" y="356093"/>
            <a:ext cx="7937800" cy="6112967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8" name="Picture 7" descr="04-11-2012 - PC Mag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77" r="3777" b="9376"/>
          <a:stretch/>
        </p:blipFill>
        <p:spPr>
          <a:xfrm>
            <a:off x="258395" y="2041944"/>
            <a:ext cx="8608995" cy="4413310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4" name="Block Arc 3"/>
          <p:cNvSpPr/>
          <p:nvPr/>
        </p:nvSpPr>
        <p:spPr>
          <a:xfrm>
            <a:off x="6041815" y="5193360"/>
            <a:ext cx="1008075" cy="397966"/>
          </a:xfrm>
          <a:prstGeom prst="blockArc">
            <a:avLst>
              <a:gd name="adj1" fmla="val 21517285"/>
              <a:gd name="adj2" fmla="val 20868850"/>
              <a:gd name="adj3" fmla="val 17106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708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1-12-2012 - Internet Retail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13" y="311756"/>
            <a:ext cx="7907814" cy="6197346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2" name="Picture 1" descr="Screen shot 2012-08-06 at 11.09.41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865" y="3709053"/>
            <a:ext cx="8547205" cy="2867629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9" name="Block Arc 8"/>
          <p:cNvSpPr/>
          <p:nvPr/>
        </p:nvSpPr>
        <p:spPr>
          <a:xfrm>
            <a:off x="6948530" y="4938641"/>
            <a:ext cx="1008075" cy="397966"/>
          </a:xfrm>
          <a:prstGeom prst="blockArc">
            <a:avLst>
              <a:gd name="adj1" fmla="val 21517285"/>
              <a:gd name="adj2" fmla="val 20868850"/>
              <a:gd name="adj3" fmla="val 17106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669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4-04-2012 - WSJ - CI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280"/>
          <a:stretch/>
        </p:blipFill>
        <p:spPr>
          <a:xfrm>
            <a:off x="671994" y="401403"/>
            <a:ext cx="7935424" cy="6040815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8" name="Picture 7" descr="04-04-2012 - WSJ - CI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" t="73371" r="5526" b="-485"/>
          <a:stretch/>
        </p:blipFill>
        <p:spPr>
          <a:xfrm>
            <a:off x="261321" y="4228352"/>
            <a:ext cx="8613648" cy="2258689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4" name="Block Arc 3"/>
          <p:cNvSpPr/>
          <p:nvPr/>
        </p:nvSpPr>
        <p:spPr>
          <a:xfrm>
            <a:off x="4811942" y="5621187"/>
            <a:ext cx="1008075" cy="397966"/>
          </a:xfrm>
          <a:prstGeom prst="blockArc">
            <a:avLst>
              <a:gd name="adj1" fmla="val 21517285"/>
              <a:gd name="adj2" fmla="val 20868850"/>
              <a:gd name="adj3" fmla="val 17106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377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4-12-2012 - Datamati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8"/>
          <a:stretch/>
        </p:blipFill>
        <p:spPr>
          <a:xfrm>
            <a:off x="671993" y="438929"/>
            <a:ext cx="7859529" cy="5969000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8" name="Picture 7" descr="04-12-2012 - Datamati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5" r="1298"/>
          <a:stretch/>
        </p:blipFill>
        <p:spPr>
          <a:xfrm>
            <a:off x="299809" y="2305557"/>
            <a:ext cx="8580290" cy="4102371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4" name="Block Arc 3"/>
          <p:cNvSpPr/>
          <p:nvPr/>
        </p:nvSpPr>
        <p:spPr>
          <a:xfrm>
            <a:off x="4553044" y="4224252"/>
            <a:ext cx="942438" cy="372054"/>
          </a:xfrm>
          <a:prstGeom prst="blockArc">
            <a:avLst>
              <a:gd name="adj1" fmla="val 21517285"/>
              <a:gd name="adj2" fmla="val 20868850"/>
              <a:gd name="adj3" fmla="val 17106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315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7-19-2012 - Networks As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29" y="435056"/>
            <a:ext cx="7891750" cy="5913060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7" name="Picture 6" descr="07-19-2012 - Networks Asi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60657"/>
          <a:stretch/>
        </p:blipFill>
        <p:spPr>
          <a:xfrm>
            <a:off x="482114" y="3703841"/>
            <a:ext cx="8259735" cy="2480992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8" name="Block Arc 7"/>
          <p:cNvSpPr/>
          <p:nvPr/>
        </p:nvSpPr>
        <p:spPr>
          <a:xfrm>
            <a:off x="482114" y="3944242"/>
            <a:ext cx="1880086" cy="475358"/>
          </a:xfrm>
          <a:prstGeom prst="blockArc">
            <a:avLst>
              <a:gd name="adj1" fmla="val 21517285"/>
              <a:gd name="adj2" fmla="val 20868850"/>
              <a:gd name="adj3" fmla="val 17106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214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2-16-2012 -CF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05"/>
          <a:stretch/>
        </p:blipFill>
        <p:spPr>
          <a:xfrm>
            <a:off x="622913" y="401403"/>
            <a:ext cx="7989087" cy="6040815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8" name="Picture 7" descr="02-16-2012 -CF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22" r="1907" b="8105"/>
          <a:stretch/>
        </p:blipFill>
        <p:spPr>
          <a:xfrm>
            <a:off x="446530" y="3656816"/>
            <a:ext cx="8353453" cy="2667783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10" name="Block Arc 9"/>
          <p:cNvSpPr/>
          <p:nvPr/>
        </p:nvSpPr>
        <p:spPr>
          <a:xfrm>
            <a:off x="4307092" y="3967769"/>
            <a:ext cx="1008075" cy="397966"/>
          </a:xfrm>
          <a:prstGeom prst="blockArc">
            <a:avLst>
              <a:gd name="adj1" fmla="val 21517285"/>
              <a:gd name="adj2" fmla="val 20868850"/>
              <a:gd name="adj3" fmla="val 17106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2-08-2012 - CS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9"/>
          <a:stretch/>
        </p:blipFill>
        <p:spPr>
          <a:xfrm>
            <a:off x="643413" y="401402"/>
            <a:ext cx="7950201" cy="6040815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7" name="Picture 6" descr="02-08-2012 - CS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11" r="1399"/>
          <a:stretch/>
        </p:blipFill>
        <p:spPr>
          <a:xfrm>
            <a:off x="285033" y="2554059"/>
            <a:ext cx="8588407" cy="3738525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4" name="Block Arc 3"/>
          <p:cNvSpPr/>
          <p:nvPr/>
        </p:nvSpPr>
        <p:spPr>
          <a:xfrm>
            <a:off x="7576061" y="4814363"/>
            <a:ext cx="1008075" cy="397966"/>
          </a:xfrm>
          <a:prstGeom prst="blockArc">
            <a:avLst>
              <a:gd name="adj1" fmla="val 21517285"/>
              <a:gd name="adj2" fmla="val 20868850"/>
              <a:gd name="adj3" fmla="val 17106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161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05-01-2012 - ComputerWorl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61"/>
          <a:stretch/>
        </p:blipFill>
        <p:spPr>
          <a:xfrm>
            <a:off x="685799" y="356096"/>
            <a:ext cx="7778962" cy="6112967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11" name="Picture 10" descr="05-01-2012 - ComputerWorl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4" b="30148"/>
          <a:stretch/>
        </p:blipFill>
        <p:spPr>
          <a:xfrm>
            <a:off x="268014" y="1425376"/>
            <a:ext cx="8620621" cy="4379790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4" name="Block Arc 3"/>
          <p:cNvSpPr/>
          <p:nvPr/>
        </p:nvSpPr>
        <p:spPr>
          <a:xfrm>
            <a:off x="278962" y="1834341"/>
            <a:ext cx="1523162" cy="601310"/>
          </a:xfrm>
          <a:prstGeom prst="blockArc">
            <a:avLst>
              <a:gd name="adj1" fmla="val 21517285"/>
              <a:gd name="adj2" fmla="val 20872905"/>
              <a:gd name="adj3" fmla="val 11762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124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6-06-2012 - The Regist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-380" b="21080"/>
          <a:stretch/>
        </p:blipFill>
        <p:spPr>
          <a:xfrm>
            <a:off x="668316" y="376232"/>
            <a:ext cx="7898249" cy="6092832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4" name="Picture 3" descr="06-06-2012 - The Regist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06" r="9466" b="18510"/>
          <a:stretch/>
        </p:blipFill>
        <p:spPr>
          <a:xfrm>
            <a:off x="322917" y="2558396"/>
            <a:ext cx="8699275" cy="3835654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6" name="Block Arc 5"/>
          <p:cNvSpPr/>
          <p:nvPr/>
        </p:nvSpPr>
        <p:spPr>
          <a:xfrm>
            <a:off x="372215" y="5769971"/>
            <a:ext cx="941498" cy="405103"/>
          </a:xfrm>
          <a:prstGeom prst="blockArc">
            <a:avLst>
              <a:gd name="adj1" fmla="val 21517285"/>
              <a:gd name="adj2" fmla="val 20662317"/>
              <a:gd name="adj3" fmla="val 16892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110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7-26-2012 - CIO chin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>
          <a:xfrm>
            <a:off x="685800" y="356096"/>
            <a:ext cx="7774408" cy="6112967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7" name="Picture 6" descr="07-26-2012 - CIO chin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" t="64685" r="1671" b="4124"/>
          <a:stretch/>
        </p:blipFill>
        <p:spPr>
          <a:xfrm>
            <a:off x="293971" y="4044838"/>
            <a:ext cx="8514925" cy="2279762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9" name="Block Arc 8"/>
          <p:cNvSpPr/>
          <p:nvPr/>
        </p:nvSpPr>
        <p:spPr>
          <a:xfrm>
            <a:off x="597879" y="4068354"/>
            <a:ext cx="1008075" cy="397966"/>
          </a:xfrm>
          <a:prstGeom prst="blockArc">
            <a:avLst>
              <a:gd name="adj1" fmla="val 21517285"/>
              <a:gd name="adj2" fmla="val 20868850"/>
              <a:gd name="adj3" fmla="val 17106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853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7-17-2012 - Dark Reading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0"/>
          <a:stretch/>
        </p:blipFill>
        <p:spPr>
          <a:xfrm>
            <a:off x="855072" y="435055"/>
            <a:ext cx="7540769" cy="5923419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7" name="Picture 6" descr="07-17-2012 - Dark Reading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" t="59611" r="16679" b="5280"/>
          <a:stretch/>
        </p:blipFill>
        <p:spPr>
          <a:xfrm>
            <a:off x="902108" y="3704594"/>
            <a:ext cx="7490409" cy="2653880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8" name="Block Arc 7"/>
          <p:cNvSpPr/>
          <p:nvPr/>
        </p:nvSpPr>
        <p:spPr>
          <a:xfrm>
            <a:off x="5264187" y="5889723"/>
            <a:ext cx="1133636" cy="447535"/>
          </a:xfrm>
          <a:prstGeom prst="blockArc">
            <a:avLst>
              <a:gd name="adj1" fmla="val 21517285"/>
              <a:gd name="adj2" fmla="val 20868850"/>
              <a:gd name="adj3" fmla="val 17106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819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2-13-2011 - InfoWorld 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91"/>
          <a:stretch/>
        </p:blipFill>
        <p:spPr>
          <a:xfrm>
            <a:off x="643412" y="401401"/>
            <a:ext cx="7950201" cy="6040817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2" name="Picture 1" descr="Screen shot 2012-08-06 at 10.26.05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84"/>
          <a:stretch/>
        </p:blipFill>
        <p:spPr>
          <a:xfrm>
            <a:off x="359166" y="2321855"/>
            <a:ext cx="8514841" cy="4132732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6" name="Block Arc 5"/>
          <p:cNvSpPr/>
          <p:nvPr/>
        </p:nvSpPr>
        <p:spPr>
          <a:xfrm>
            <a:off x="1629472" y="5790288"/>
            <a:ext cx="1008075" cy="397966"/>
          </a:xfrm>
          <a:prstGeom prst="blockArc">
            <a:avLst>
              <a:gd name="adj1" fmla="val 21517285"/>
              <a:gd name="adj2" fmla="val 20868850"/>
              <a:gd name="adj3" fmla="val 17106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915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8-03-2012 - SC Mag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61"/>
          <a:stretch/>
        </p:blipFill>
        <p:spPr>
          <a:xfrm>
            <a:off x="690447" y="401402"/>
            <a:ext cx="7855561" cy="6040816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8" name="Picture 7" descr="08-03-2012 - SC Mag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10" r="16276" b="19361"/>
          <a:stretch/>
        </p:blipFill>
        <p:spPr>
          <a:xfrm>
            <a:off x="466564" y="4762088"/>
            <a:ext cx="8246148" cy="1486765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9" name="Block Arc 8"/>
          <p:cNvSpPr/>
          <p:nvPr/>
        </p:nvSpPr>
        <p:spPr>
          <a:xfrm>
            <a:off x="478323" y="4884902"/>
            <a:ext cx="1133636" cy="447535"/>
          </a:xfrm>
          <a:prstGeom prst="blockArc">
            <a:avLst>
              <a:gd name="adj1" fmla="val 21517285"/>
              <a:gd name="adj2" fmla="val 20868850"/>
              <a:gd name="adj3" fmla="val 17106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595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07-18-2012 - eWeek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7" r="1707" b="-879"/>
          <a:stretch/>
        </p:blipFill>
        <p:spPr>
          <a:xfrm>
            <a:off x="690447" y="411540"/>
            <a:ext cx="7855561" cy="6030678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11" name="Picture 10" descr="07-18-2012 - eWeek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9" t="74443" r="1707" b="-879"/>
          <a:stretch/>
        </p:blipFill>
        <p:spPr>
          <a:xfrm>
            <a:off x="552668" y="3860745"/>
            <a:ext cx="8092434" cy="2390411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12" name="Block Arc 11"/>
          <p:cNvSpPr/>
          <p:nvPr/>
        </p:nvSpPr>
        <p:spPr>
          <a:xfrm>
            <a:off x="6063790" y="4884902"/>
            <a:ext cx="1133636" cy="447535"/>
          </a:xfrm>
          <a:prstGeom prst="blockArc">
            <a:avLst>
              <a:gd name="adj1" fmla="val 21517285"/>
              <a:gd name="adj2" fmla="val 20868850"/>
              <a:gd name="adj3" fmla="val 17106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799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07-17-2012 - CSO Onlin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7"/>
          <a:stretch/>
        </p:blipFill>
        <p:spPr>
          <a:xfrm>
            <a:off x="674041" y="435055"/>
            <a:ext cx="7872879" cy="5913061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10" name="Picture 9" descr="07-17-2012 - CSO Onlin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" t="49556" r="6841" b="14251"/>
          <a:stretch/>
        </p:blipFill>
        <p:spPr>
          <a:xfrm>
            <a:off x="517392" y="3621534"/>
            <a:ext cx="8188142" cy="2522406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11" name="Block Arc 10"/>
          <p:cNvSpPr/>
          <p:nvPr/>
        </p:nvSpPr>
        <p:spPr>
          <a:xfrm>
            <a:off x="2171601" y="3807337"/>
            <a:ext cx="1104999" cy="436230"/>
          </a:xfrm>
          <a:prstGeom prst="blockArc">
            <a:avLst>
              <a:gd name="adj1" fmla="val 21517285"/>
              <a:gd name="adj2" fmla="val 20868850"/>
              <a:gd name="adj3" fmla="val 17106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060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07-18-2012 - SC Ma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60" y="435055"/>
            <a:ext cx="7693636" cy="5923419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10" name="Picture 9" descr="07-18-2012 - SC Mag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81" r="17571" b="2574"/>
          <a:stretch/>
        </p:blipFill>
        <p:spPr>
          <a:xfrm>
            <a:off x="408235" y="4585723"/>
            <a:ext cx="8321040" cy="1371358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12" name="Block Arc 11"/>
          <p:cNvSpPr/>
          <p:nvPr/>
        </p:nvSpPr>
        <p:spPr>
          <a:xfrm>
            <a:off x="1783558" y="4737274"/>
            <a:ext cx="1133636" cy="447535"/>
          </a:xfrm>
          <a:prstGeom prst="blockArc">
            <a:avLst>
              <a:gd name="adj1" fmla="val 21517285"/>
              <a:gd name="adj2" fmla="val 20868850"/>
              <a:gd name="adj3" fmla="val 17106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368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7-17-2012 - GS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41" y="426090"/>
            <a:ext cx="7860359" cy="5922026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7" name="Picture 6" descr="07-17-2012 - GS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5" t="25177" r="3103" b="29951"/>
          <a:stretch/>
        </p:blipFill>
        <p:spPr>
          <a:xfrm>
            <a:off x="846641" y="2034179"/>
            <a:ext cx="7634326" cy="3903315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8" name="Block Arc 7"/>
          <p:cNvSpPr/>
          <p:nvPr/>
        </p:nvSpPr>
        <p:spPr>
          <a:xfrm>
            <a:off x="846641" y="3589222"/>
            <a:ext cx="1104999" cy="436230"/>
          </a:xfrm>
          <a:prstGeom prst="blockArc">
            <a:avLst>
              <a:gd name="adj1" fmla="val 21517285"/>
              <a:gd name="adj2" fmla="val 20868850"/>
              <a:gd name="adj3" fmla="val 17106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507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07-17-2012 - Dark read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71" y="435054"/>
            <a:ext cx="7531945" cy="5889545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10" name="Picture 9" descr="07-17-2012 - Dark reading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57" r="16582"/>
          <a:stretch/>
        </p:blipFill>
        <p:spPr>
          <a:xfrm>
            <a:off x="251961" y="4903191"/>
            <a:ext cx="8646330" cy="1211100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11" name="Block Arc 10"/>
          <p:cNvSpPr/>
          <p:nvPr/>
        </p:nvSpPr>
        <p:spPr>
          <a:xfrm>
            <a:off x="525358" y="5453946"/>
            <a:ext cx="1133636" cy="447535"/>
          </a:xfrm>
          <a:prstGeom prst="blockArc">
            <a:avLst>
              <a:gd name="adj1" fmla="val 21517285"/>
              <a:gd name="adj2" fmla="val 20868850"/>
              <a:gd name="adj3" fmla="val 17106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898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6-25-2012 - ALAAN Online Messaeng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"/>
          <a:stretch/>
        </p:blipFill>
        <p:spPr>
          <a:xfrm>
            <a:off x="694347" y="381000"/>
            <a:ext cx="7885044" cy="5943600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7" name="Picture 6" descr="06-25-2012 - ALAAN Online Messaeng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 t="50073" r="27822" b="28057"/>
          <a:stretch/>
        </p:blipFill>
        <p:spPr>
          <a:xfrm>
            <a:off x="711374" y="3880222"/>
            <a:ext cx="7895837" cy="2222310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8" name="Block Arc 7"/>
          <p:cNvSpPr/>
          <p:nvPr/>
        </p:nvSpPr>
        <p:spPr>
          <a:xfrm>
            <a:off x="2939722" y="3833190"/>
            <a:ext cx="1104999" cy="436230"/>
          </a:xfrm>
          <a:prstGeom prst="blockArc">
            <a:avLst>
              <a:gd name="adj1" fmla="val 21517285"/>
              <a:gd name="adj2" fmla="val 20868850"/>
              <a:gd name="adj3" fmla="val 17106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424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6-06-2012 - The Regist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-380" b="21080"/>
          <a:stretch/>
        </p:blipFill>
        <p:spPr>
          <a:xfrm>
            <a:off x="668316" y="376232"/>
            <a:ext cx="7898249" cy="6092832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2" name="Picture 1" descr="06-21-2012 Integrated Solutions for Retailer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4"/>
          <a:stretch/>
        </p:blipFill>
        <p:spPr>
          <a:xfrm>
            <a:off x="668316" y="373064"/>
            <a:ext cx="7848105" cy="6096000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7" name="Picture 6" descr="06-21-2012 Integrated Solutions for Retailer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6" t="62507" r="2496" b="4064"/>
          <a:stretch/>
        </p:blipFill>
        <p:spPr>
          <a:xfrm>
            <a:off x="393740" y="3311906"/>
            <a:ext cx="8307294" cy="3157158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8" name="Block Arc 7"/>
          <p:cNvSpPr/>
          <p:nvPr/>
        </p:nvSpPr>
        <p:spPr>
          <a:xfrm>
            <a:off x="3770380" y="3296965"/>
            <a:ext cx="1056435" cy="430818"/>
          </a:xfrm>
          <a:prstGeom prst="blockArc">
            <a:avLst>
              <a:gd name="adj1" fmla="val 21517285"/>
              <a:gd name="adj2" fmla="val 20662317"/>
              <a:gd name="adj3" fmla="val 16892"/>
            </a:avLst>
          </a:prstGeom>
          <a:solidFill>
            <a:srgbClr val="800000">
              <a:alpha val="4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898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07-11-2012 - Bank Systems Technology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6"/>
          <a:stretch/>
        </p:blipFill>
        <p:spPr>
          <a:xfrm>
            <a:off x="674040" y="426090"/>
            <a:ext cx="7905351" cy="5898510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10" name="Picture 9" descr="07-11-2012 - Bank Systems Technology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94" r="1928" b="15581"/>
          <a:stretch/>
        </p:blipFill>
        <p:spPr>
          <a:xfrm>
            <a:off x="356085" y="3245276"/>
            <a:ext cx="8575176" cy="2757114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11" name="Block Arc 10"/>
          <p:cNvSpPr/>
          <p:nvPr/>
        </p:nvSpPr>
        <p:spPr>
          <a:xfrm>
            <a:off x="1505138" y="3245276"/>
            <a:ext cx="1104999" cy="436230"/>
          </a:xfrm>
          <a:prstGeom prst="blockArc">
            <a:avLst>
              <a:gd name="adj1" fmla="val 21517285"/>
              <a:gd name="adj2" fmla="val 20868850"/>
              <a:gd name="adj3" fmla="val 17106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274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ahoo-New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2"/>
          <a:stretch/>
        </p:blipFill>
        <p:spPr>
          <a:xfrm>
            <a:off x="556635" y="470329"/>
            <a:ext cx="8074385" cy="5898145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4" name="Picture 3" descr="Yahoo-News-smal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7"/>
          <a:stretch/>
        </p:blipFill>
        <p:spPr>
          <a:xfrm>
            <a:off x="249392" y="3518332"/>
            <a:ext cx="8558014" cy="1170611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3" name="Block Arc 2"/>
          <p:cNvSpPr/>
          <p:nvPr/>
        </p:nvSpPr>
        <p:spPr>
          <a:xfrm>
            <a:off x="270457" y="3541849"/>
            <a:ext cx="1081814" cy="416713"/>
          </a:xfrm>
          <a:prstGeom prst="blockArc">
            <a:avLst>
              <a:gd name="adj1" fmla="val 21517285"/>
              <a:gd name="adj2" fmla="val 20662317"/>
              <a:gd name="adj3" fmla="val 16892"/>
            </a:avLst>
          </a:prstGeom>
          <a:solidFill>
            <a:srgbClr val="800000">
              <a:alpha val="5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62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801">
        <p14:ripple/>
      </p:transition>
    </mc:Choice>
    <mc:Fallback xmlns="">
      <p:transition xmlns:p14="http://schemas.microsoft.com/office/powerpoint/2010/main" spd="slow" advClick="0" advTm="108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07-11-2012 - InformationWeek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8"/>
          <a:stretch/>
        </p:blipFill>
        <p:spPr>
          <a:xfrm>
            <a:off x="668315" y="278315"/>
            <a:ext cx="7898250" cy="6204259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2" name="Picture 1" descr="Screen shot 2012-08-07 at 7.10.36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1" r="66014" b="32028"/>
          <a:stretch/>
        </p:blipFill>
        <p:spPr>
          <a:xfrm>
            <a:off x="3968842" y="3391760"/>
            <a:ext cx="4806319" cy="2967742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5" name="Block Arc 4"/>
          <p:cNvSpPr/>
          <p:nvPr/>
        </p:nvSpPr>
        <p:spPr>
          <a:xfrm>
            <a:off x="5530082" y="5902537"/>
            <a:ext cx="1048001" cy="450929"/>
          </a:xfrm>
          <a:prstGeom prst="blockArc">
            <a:avLst>
              <a:gd name="adj1" fmla="val 21517285"/>
              <a:gd name="adj2" fmla="val 20662317"/>
              <a:gd name="adj3" fmla="val 16892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30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3063">
        <p14:ripple/>
      </p:transition>
    </mc:Choice>
    <mc:Fallback xmlns="">
      <p:transition xmlns:p14="http://schemas.microsoft.com/office/powerpoint/2010/main" spd="slow" advClick="0" advTm="130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e-wall-street-jour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4" y="598596"/>
            <a:ext cx="8247705" cy="5825148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3" name="Picture 2" descr="The-wall-street-journal-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7" y="3996659"/>
            <a:ext cx="8454803" cy="1717848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6" name="Block Arc 5"/>
          <p:cNvSpPr/>
          <p:nvPr/>
        </p:nvSpPr>
        <p:spPr>
          <a:xfrm>
            <a:off x="4346713" y="4375021"/>
            <a:ext cx="1085890" cy="467231"/>
          </a:xfrm>
          <a:prstGeom prst="blockArc">
            <a:avLst>
              <a:gd name="adj1" fmla="val 21517285"/>
              <a:gd name="adj2" fmla="val 20662317"/>
              <a:gd name="adj3" fmla="val 16892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740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1417">
        <p14:ripple/>
      </p:transition>
    </mc:Choice>
    <mc:Fallback xmlns="">
      <p:transition xmlns:p14="http://schemas.microsoft.com/office/powerpoint/2010/main" spd="slow" advClick="0" advTm="114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mputerWorld-malaysi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7" r="7143" b="1890"/>
          <a:stretch/>
        </p:blipFill>
        <p:spPr>
          <a:xfrm>
            <a:off x="492439" y="423296"/>
            <a:ext cx="8172710" cy="5996709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4" name="Picture 3" descr="ComputerWorld-malaysia-smal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3"/>
          <a:stretch/>
        </p:blipFill>
        <p:spPr>
          <a:xfrm>
            <a:off x="177042" y="3246657"/>
            <a:ext cx="8806743" cy="1244444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8" name="Block Arc 7"/>
          <p:cNvSpPr/>
          <p:nvPr/>
        </p:nvSpPr>
        <p:spPr>
          <a:xfrm>
            <a:off x="6369093" y="3329382"/>
            <a:ext cx="1056435" cy="430818"/>
          </a:xfrm>
          <a:prstGeom prst="blockArc">
            <a:avLst>
              <a:gd name="adj1" fmla="val 21517285"/>
              <a:gd name="adj2" fmla="val 20662317"/>
              <a:gd name="adj3" fmla="val 16892"/>
            </a:avLst>
          </a:prstGeom>
          <a:solidFill>
            <a:srgbClr val="800000">
              <a:alpha val="4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029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382">
        <p14:ripple/>
      </p:transition>
    </mc:Choice>
    <mc:Fallback xmlns="">
      <p:transition xmlns:p14="http://schemas.microsoft.com/office/powerpoint/2010/main" spd="slow" advClick="0" advTm="93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SO-Data-Protec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56" y="423298"/>
            <a:ext cx="8132339" cy="6099254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3" name="Picture 2" descr="CSO-Data-Protection-small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938" y="3955685"/>
            <a:ext cx="8736848" cy="846137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4" name="Block Arc 3"/>
          <p:cNvSpPr/>
          <p:nvPr/>
        </p:nvSpPr>
        <p:spPr>
          <a:xfrm>
            <a:off x="208453" y="3963380"/>
            <a:ext cx="1015366" cy="338381"/>
          </a:xfrm>
          <a:prstGeom prst="blockArc">
            <a:avLst>
              <a:gd name="adj1" fmla="val 21517285"/>
              <a:gd name="adj2" fmla="val 20941632"/>
              <a:gd name="adj3" fmla="val 12045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149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830">
        <p14:ripple/>
      </p:transition>
    </mc:Choice>
    <mc:Fallback xmlns="">
      <p:transition xmlns:p14="http://schemas.microsoft.com/office/powerpoint/2010/main" spd="slow" advClick="0" advTm="108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I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1" b="2970"/>
          <a:stretch/>
        </p:blipFill>
        <p:spPr>
          <a:xfrm>
            <a:off x="469630" y="261034"/>
            <a:ext cx="8265147" cy="6300633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4" name="Picture 3" descr="DOIT-smal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5"/>
          <a:stretch/>
        </p:blipFill>
        <p:spPr>
          <a:xfrm>
            <a:off x="211666" y="3511628"/>
            <a:ext cx="8692445" cy="1368439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5" name="Block Arc 4"/>
          <p:cNvSpPr/>
          <p:nvPr/>
        </p:nvSpPr>
        <p:spPr>
          <a:xfrm>
            <a:off x="3414889" y="4002326"/>
            <a:ext cx="1207344" cy="397966"/>
          </a:xfrm>
          <a:prstGeom prst="blockArc">
            <a:avLst>
              <a:gd name="adj1" fmla="val 21517285"/>
              <a:gd name="adj2" fmla="val 20868850"/>
              <a:gd name="adj3" fmla="val 17106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666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3128">
        <p14:ripple/>
      </p:transition>
    </mc:Choice>
    <mc:Fallback xmlns="">
      <p:transition xmlns:p14="http://schemas.microsoft.com/office/powerpoint/2010/main" spd="slow" advClick="0" advTm="131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Week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4" b="5264"/>
          <a:stretch/>
        </p:blipFill>
        <p:spPr>
          <a:xfrm>
            <a:off x="533400" y="297921"/>
            <a:ext cx="8199063" cy="6150368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4" name="Picture 3" descr="eWeek-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11" y="3529660"/>
            <a:ext cx="8732461" cy="1224674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6" name="Block Arc 5"/>
          <p:cNvSpPr/>
          <p:nvPr/>
        </p:nvSpPr>
        <p:spPr>
          <a:xfrm>
            <a:off x="5308556" y="3802007"/>
            <a:ext cx="941498" cy="405103"/>
          </a:xfrm>
          <a:prstGeom prst="blockArc">
            <a:avLst>
              <a:gd name="adj1" fmla="val 21517285"/>
              <a:gd name="adj2" fmla="val 20662317"/>
              <a:gd name="adj3" fmla="val 16892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133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3045">
        <p14:ripple/>
      </p:transition>
    </mc:Choice>
    <mc:Fallback xmlns="">
      <p:transition xmlns:p14="http://schemas.microsoft.com/office/powerpoint/2010/main" spd="slow" advClick="0" advTm="130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amine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5" b="7631"/>
          <a:stretch/>
        </p:blipFill>
        <p:spPr>
          <a:xfrm>
            <a:off x="447389" y="306242"/>
            <a:ext cx="8253720" cy="6216600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7" name="Picture 6" descr="Screen shot 2012-11-17 at 7.29.1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701" y="2780063"/>
            <a:ext cx="5236165" cy="3658687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5" name="Block Arc 4"/>
          <p:cNvSpPr/>
          <p:nvPr/>
        </p:nvSpPr>
        <p:spPr>
          <a:xfrm>
            <a:off x="5579814" y="3496133"/>
            <a:ext cx="1065664" cy="505134"/>
          </a:xfrm>
          <a:prstGeom prst="blockArc">
            <a:avLst>
              <a:gd name="adj1" fmla="val 21517285"/>
              <a:gd name="adj2" fmla="val 20662317"/>
              <a:gd name="adj3" fmla="val 16892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719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3149">
        <p14:ripple/>
      </p:transition>
    </mc:Choice>
    <mc:Fallback xmlns="">
      <p:transition xmlns:p14="http://schemas.microsoft.com/office/powerpoint/2010/main" spd="slow" advClick="0" advTm="131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rbe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5" b="11289"/>
          <a:stretch/>
        </p:blipFill>
        <p:spPr>
          <a:xfrm>
            <a:off x="525592" y="329280"/>
            <a:ext cx="8128481" cy="6203450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3" name="Picture 2" descr="Forbes-smal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1"/>
          <a:stretch/>
        </p:blipFill>
        <p:spPr>
          <a:xfrm>
            <a:off x="1331606" y="3802481"/>
            <a:ext cx="7322467" cy="2349206"/>
          </a:xfrm>
          <a:prstGeom prst="rect">
            <a:avLst/>
          </a:prstGeom>
          <a:solidFill>
            <a:srgbClr val="FFFFFF"/>
          </a:solidFill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4" name="Block Arc 3"/>
          <p:cNvSpPr>
            <a:spLocks noChangeAspect="1"/>
          </p:cNvSpPr>
          <p:nvPr/>
        </p:nvSpPr>
        <p:spPr>
          <a:xfrm>
            <a:off x="7119746" y="4438012"/>
            <a:ext cx="1156040" cy="456377"/>
          </a:xfrm>
          <a:prstGeom prst="blockArc">
            <a:avLst>
              <a:gd name="adj1" fmla="val 21517285"/>
              <a:gd name="adj2" fmla="val 20868850"/>
              <a:gd name="adj3" fmla="val 17106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29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373">
        <p14:ripple/>
      </p:transition>
    </mc:Choice>
    <mc:Fallback xmlns="">
      <p:transition xmlns:p14="http://schemas.microsoft.com/office/powerpoint/2010/main" spd="slow" advClick="0" advTm="153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4-25-12 - PC ma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06"/>
          <a:stretch/>
        </p:blipFill>
        <p:spPr>
          <a:xfrm>
            <a:off x="685799" y="356095"/>
            <a:ext cx="7779910" cy="6112967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8" name="Picture 7" descr="04-25-12 - PC ma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5" t="23370" r="1959" b="36876"/>
          <a:stretch/>
        </p:blipFill>
        <p:spPr>
          <a:xfrm>
            <a:off x="427638" y="1287727"/>
            <a:ext cx="8271327" cy="4172463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4" name="Block Arc 3"/>
          <p:cNvSpPr/>
          <p:nvPr/>
        </p:nvSpPr>
        <p:spPr>
          <a:xfrm>
            <a:off x="404167" y="1243931"/>
            <a:ext cx="2245158" cy="697074"/>
          </a:xfrm>
          <a:prstGeom prst="blockArc">
            <a:avLst>
              <a:gd name="adj1" fmla="val 21517285"/>
              <a:gd name="adj2" fmla="val 20872905"/>
              <a:gd name="adj3" fmla="val 11762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148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CWorl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1"/>
          <a:stretch/>
        </p:blipFill>
        <p:spPr>
          <a:xfrm>
            <a:off x="450342" y="378275"/>
            <a:ext cx="8266443" cy="6067154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3" name="Picture 2" descr="PCWorld-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5" y="2456282"/>
            <a:ext cx="8685428" cy="1116698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6" name="Block Arc 5"/>
          <p:cNvSpPr/>
          <p:nvPr/>
        </p:nvSpPr>
        <p:spPr>
          <a:xfrm>
            <a:off x="4824778" y="2942020"/>
            <a:ext cx="1985400" cy="630959"/>
          </a:xfrm>
          <a:prstGeom prst="blockArc">
            <a:avLst>
              <a:gd name="adj1" fmla="val 21517285"/>
              <a:gd name="adj2" fmla="val 21053450"/>
              <a:gd name="adj3" fmla="val 12794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579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7180">
        <p14:ripple/>
      </p:transition>
    </mc:Choice>
    <mc:Fallback xmlns="">
      <p:transition xmlns:p14="http://schemas.microsoft.com/office/powerpoint/2010/main" spd="slow" advClick="0" advTm="71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tworkWorl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4"/>
          <a:stretch/>
        </p:blipFill>
        <p:spPr>
          <a:xfrm>
            <a:off x="473857" y="162121"/>
            <a:ext cx="8173591" cy="6514928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3" name="Picture 2" descr="NetworkWorld-small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64"/>
          <a:stretch/>
        </p:blipFill>
        <p:spPr>
          <a:xfrm>
            <a:off x="270455" y="3506099"/>
            <a:ext cx="8647448" cy="1786733"/>
          </a:xfrm>
          <a:prstGeom prst="rect">
            <a:avLst/>
          </a:prstGeom>
        </p:spPr>
      </p:pic>
      <p:sp>
        <p:nvSpPr>
          <p:cNvPr id="4" name="Block Arc 3"/>
          <p:cNvSpPr>
            <a:spLocks noChangeAspect="1"/>
          </p:cNvSpPr>
          <p:nvPr/>
        </p:nvSpPr>
        <p:spPr>
          <a:xfrm>
            <a:off x="4076715" y="4203681"/>
            <a:ext cx="1098164" cy="419890"/>
          </a:xfrm>
          <a:prstGeom prst="blockArc">
            <a:avLst>
              <a:gd name="adj1" fmla="val 21517285"/>
              <a:gd name="adj2" fmla="val 21081135"/>
              <a:gd name="adj3" fmla="val 11996"/>
            </a:avLst>
          </a:prstGeom>
          <a:solidFill>
            <a:srgbClr val="800000">
              <a:alpha val="5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988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3212">
        <p14:ripple/>
      </p:transition>
    </mc:Choice>
    <mc:Fallback xmlns="">
      <p:transition xmlns:p14="http://schemas.microsoft.com/office/powerpoint/2010/main" spd="slow" advClick="0" advTm="132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lp-Net-Securit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6" b="8495"/>
          <a:stretch/>
        </p:blipFill>
        <p:spPr>
          <a:xfrm>
            <a:off x="431537" y="328971"/>
            <a:ext cx="8371207" cy="6166466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6" name="Picture 5" descr="Help-Net-Security-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421" y="3515076"/>
            <a:ext cx="6841601" cy="1293229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5" name="Block Arc 4"/>
          <p:cNvSpPr/>
          <p:nvPr/>
        </p:nvSpPr>
        <p:spPr>
          <a:xfrm>
            <a:off x="6823782" y="3515077"/>
            <a:ext cx="1211640" cy="457008"/>
          </a:xfrm>
          <a:prstGeom prst="blockArc">
            <a:avLst>
              <a:gd name="adj1" fmla="val 21517285"/>
              <a:gd name="adj2" fmla="val 20627709"/>
              <a:gd name="adj3" fmla="val 16031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630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2735">
        <p14:ripple/>
      </p:transition>
    </mc:Choice>
    <mc:Fallback xmlns="">
      <p:transition xmlns:p14="http://schemas.microsoft.com/office/powerpoint/2010/main" spd="slow" advClick="0" advTm="127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uterWorl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2"/>
          <a:stretch/>
        </p:blipFill>
        <p:spPr>
          <a:xfrm>
            <a:off x="527987" y="292983"/>
            <a:ext cx="8065679" cy="6296906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3" name="Picture 2" descr="ComputerWorld-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91" y="3758569"/>
            <a:ext cx="8381490" cy="1280325"/>
          </a:xfrm>
          <a:prstGeom prst="rect">
            <a:avLst/>
          </a:prstGeom>
        </p:spPr>
      </p:pic>
      <p:sp>
        <p:nvSpPr>
          <p:cNvPr id="4" name="Block Arc 3"/>
          <p:cNvSpPr/>
          <p:nvPr/>
        </p:nvSpPr>
        <p:spPr>
          <a:xfrm>
            <a:off x="472945" y="3824111"/>
            <a:ext cx="1079735" cy="464583"/>
          </a:xfrm>
          <a:prstGeom prst="blockArc">
            <a:avLst>
              <a:gd name="adj1" fmla="val 21517285"/>
              <a:gd name="adj2" fmla="val 20662317"/>
              <a:gd name="adj3" fmla="val 16892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599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287">
        <p14:ripple/>
      </p:transition>
    </mc:Choice>
    <mc:Fallback xmlns="">
      <p:transition xmlns:p14="http://schemas.microsoft.com/office/powerpoint/2010/main" spd="slow" advClick="0" advTm="92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-Magazin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5"/>
          <a:stretch/>
        </p:blipFill>
        <p:spPr>
          <a:xfrm>
            <a:off x="409223" y="220330"/>
            <a:ext cx="8338117" cy="6397781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3" name="Picture 2" descr="SC-Magazine-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23" y="4384257"/>
            <a:ext cx="8338117" cy="1715837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4" name="Block Arc 3"/>
          <p:cNvSpPr/>
          <p:nvPr/>
        </p:nvSpPr>
        <p:spPr>
          <a:xfrm>
            <a:off x="1910844" y="5160368"/>
            <a:ext cx="1235934" cy="487920"/>
          </a:xfrm>
          <a:prstGeom prst="blockArc">
            <a:avLst>
              <a:gd name="adj1" fmla="val 21517285"/>
              <a:gd name="adj2" fmla="val 20868850"/>
              <a:gd name="adj3" fmla="val 17106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607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57">
        <p14:ripple/>
      </p:transition>
    </mc:Choice>
    <mc:Fallback xmlns="">
      <p:transition xmlns:p14="http://schemas.microsoft.com/office/powerpoint/2010/main" spd="slow" advClick="0" advTm="100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ire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57"/>
          <a:stretch/>
        </p:blipFill>
        <p:spPr>
          <a:xfrm>
            <a:off x="366888" y="366888"/>
            <a:ext cx="8417175" cy="6166555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2" name="Picture 1" descr="Wired-smal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9"/>
          <a:stretch/>
        </p:blipFill>
        <p:spPr>
          <a:xfrm>
            <a:off x="183444" y="3474949"/>
            <a:ext cx="8756901" cy="1537098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4" name="Block Arc 3"/>
          <p:cNvSpPr/>
          <p:nvPr/>
        </p:nvSpPr>
        <p:spPr>
          <a:xfrm>
            <a:off x="7127913" y="4277631"/>
            <a:ext cx="1008075" cy="397966"/>
          </a:xfrm>
          <a:prstGeom prst="blockArc">
            <a:avLst>
              <a:gd name="adj1" fmla="val 21517285"/>
              <a:gd name="adj2" fmla="val 20868850"/>
              <a:gd name="adj3" fmla="val 17106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940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1948">
        <p14:ripple/>
      </p:transition>
    </mc:Choice>
    <mc:Fallback xmlns="">
      <p:transition xmlns:p14="http://schemas.microsoft.com/office/powerpoint/2010/main" spd="slow" advClick="0" advTm="119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curityAsi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90" y="502652"/>
            <a:ext cx="8438324" cy="5896349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3" name="Picture 2" descr="SecurityAsia-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90" y="3541889"/>
            <a:ext cx="8542940" cy="1806222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6" name="Block Arc 5"/>
          <p:cNvSpPr/>
          <p:nvPr/>
        </p:nvSpPr>
        <p:spPr>
          <a:xfrm>
            <a:off x="6350136" y="4212756"/>
            <a:ext cx="1241642" cy="490173"/>
          </a:xfrm>
          <a:prstGeom prst="blockArc">
            <a:avLst>
              <a:gd name="adj1" fmla="val 21517285"/>
              <a:gd name="adj2" fmla="val 20869352"/>
              <a:gd name="adj3" fmla="val 16522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127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2533">
        <p14:ripple/>
      </p:transition>
    </mc:Choice>
    <mc:Fallback xmlns="">
      <p:transition xmlns:p14="http://schemas.microsoft.com/office/powerpoint/2010/main" spd="slow" advClick="0" advTm="125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chwe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86"/>
          <a:stretch/>
        </p:blipFill>
        <p:spPr>
          <a:xfrm>
            <a:off x="532429" y="307624"/>
            <a:ext cx="8046048" cy="6225820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5" name="Picture 4" descr="techweb-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02" y="3412913"/>
            <a:ext cx="8489334" cy="1808198"/>
          </a:xfrm>
          <a:prstGeom prst="rect">
            <a:avLst/>
          </a:prstGeom>
        </p:spPr>
      </p:pic>
      <p:sp>
        <p:nvSpPr>
          <p:cNvPr id="4" name="Block Arc 3"/>
          <p:cNvSpPr/>
          <p:nvPr/>
        </p:nvSpPr>
        <p:spPr>
          <a:xfrm>
            <a:off x="2274738" y="3442795"/>
            <a:ext cx="1188295" cy="469113"/>
          </a:xfrm>
          <a:prstGeom prst="blockArc">
            <a:avLst>
              <a:gd name="adj1" fmla="val 21517285"/>
              <a:gd name="adj2" fmla="val 20868850"/>
              <a:gd name="adj3" fmla="val 17106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851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2394">
        <p14:ripple/>
      </p:transition>
    </mc:Choice>
    <mc:Fallback xmlns="">
      <p:transition xmlns:p14="http://schemas.microsoft.com/office/powerpoint/2010/main" spd="slow" advClick="0" advTm="123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chNewsWorl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" b="3498"/>
          <a:stretch/>
        </p:blipFill>
        <p:spPr>
          <a:xfrm>
            <a:off x="473275" y="324558"/>
            <a:ext cx="8310379" cy="6195806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3" name="Picture 2" descr="TechNewsWorld-sm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2" y="4221723"/>
            <a:ext cx="8748889" cy="1615361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7" name="Block Arc 6"/>
          <p:cNvSpPr/>
          <p:nvPr/>
        </p:nvSpPr>
        <p:spPr>
          <a:xfrm>
            <a:off x="3455331" y="4221723"/>
            <a:ext cx="1159003" cy="438087"/>
          </a:xfrm>
          <a:prstGeom prst="blockArc">
            <a:avLst>
              <a:gd name="adj1" fmla="val 21517285"/>
              <a:gd name="adj2" fmla="val 20900056"/>
              <a:gd name="adj3" fmla="val 16374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193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2060">
        <p14:ripple/>
      </p:transition>
    </mc:Choice>
    <mc:Fallback xmlns="">
      <p:transition xmlns:p14="http://schemas.microsoft.com/office/powerpoint/2010/main" spd="slow" advClick="0" advTm="120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curity-CTO-CI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5" b="10404"/>
          <a:stretch/>
        </p:blipFill>
        <p:spPr>
          <a:xfrm>
            <a:off x="464904" y="333522"/>
            <a:ext cx="8297427" cy="6144460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3" name="Picture 2" descr="Security-CTO-CIO-sm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2" y="3677212"/>
            <a:ext cx="8804570" cy="971786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4" name="Block Arc 3"/>
          <p:cNvSpPr/>
          <p:nvPr/>
        </p:nvSpPr>
        <p:spPr>
          <a:xfrm>
            <a:off x="1361389" y="3767008"/>
            <a:ext cx="1153130" cy="455230"/>
          </a:xfrm>
          <a:prstGeom prst="blockArc">
            <a:avLst>
              <a:gd name="adj1" fmla="val 21517285"/>
              <a:gd name="adj2" fmla="val 20872905"/>
              <a:gd name="adj3" fmla="val 11762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014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8208">
        <p14:ripple/>
      </p:transition>
    </mc:Choice>
    <mc:Fallback xmlns="">
      <p:transition xmlns:p14="http://schemas.microsoft.com/office/powerpoint/2010/main" spd="slow" advClick="0" advTm="82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06-11-2012 - FloridaTrend 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"/>
          <a:stretch/>
        </p:blipFill>
        <p:spPr>
          <a:xfrm>
            <a:off x="668316" y="278315"/>
            <a:ext cx="7898249" cy="6204259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2" name="Picture 1" descr="Screen shot 2012-08-06 at 11.47.3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14" y="3907490"/>
            <a:ext cx="8650224" cy="1881040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5" name="Block Arc 4"/>
          <p:cNvSpPr/>
          <p:nvPr/>
        </p:nvSpPr>
        <p:spPr>
          <a:xfrm>
            <a:off x="7381825" y="4086993"/>
            <a:ext cx="1008075" cy="397966"/>
          </a:xfrm>
          <a:prstGeom prst="blockArc">
            <a:avLst>
              <a:gd name="adj1" fmla="val 21517285"/>
              <a:gd name="adj2" fmla="val 20868850"/>
              <a:gd name="adj3" fmla="val 17106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919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curity-Infowatch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3"/>
          <a:stretch/>
        </p:blipFill>
        <p:spPr>
          <a:xfrm>
            <a:off x="388904" y="346349"/>
            <a:ext cx="8399087" cy="6145979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3" name="Picture 2" descr="Security-Infowatch-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" y="3567963"/>
            <a:ext cx="8609523" cy="1625397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4" name="Block Arc 3"/>
          <p:cNvSpPr/>
          <p:nvPr/>
        </p:nvSpPr>
        <p:spPr>
          <a:xfrm>
            <a:off x="2013451" y="4154317"/>
            <a:ext cx="1008075" cy="397966"/>
          </a:xfrm>
          <a:prstGeom prst="blockArc">
            <a:avLst>
              <a:gd name="adj1" fmla="val 21517285"/>
              <a:gd name="adj2" fmla="val 20868850"/>
              <a:gd name="adj3" fmla="val 17106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004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4199">
        <p14:ripple/>
      </p:transition>
    </mc:Choice>
    <mc:Fallback xmlns="">
      <p:transition xmlns:p14="http://schemas.microsoft.com/office/powerpoint/2010/main" spd="slow" advClick="0" advTm="141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eb-Host_Industry-review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6" b="6664"/>
          <a:stretch/>
        </p:blipFill>
        <p:spPr>
          <a:xfrm>
            <a:off x="384876" y="230904"/>
            <a:ext cx="8403114" cy="6401012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4" name="Picture 3" descr="Web-Host_Industry-review-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95" y="3877455"/>
            <a:ext cx="8672528" cy="1318047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9" name="Block Arc 8"/>
          <p:cNvSpPr/>
          <p:nvPr/>
        </p:nvSpPr>
        <p:spPr>
          <a:xfrm>
            <a:off x="2176074" y="3954638"/>
            <a:ext cx="907489" cy="333958"/>
          </a:xfrm>
          <a:prstGeom prst="blockArc">
            <a:avLst>
              <a:gd name="adj1" fmla="val 21517285"/>
              <a:gd name="adj2" fmla="val 20868850"/>
              <a:gd name="adj3" fmla="val 17106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001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1790">
        <p14:ripple/>
      </p:transition>
    </mc:Choice>
    <mc:Fallback xmlns="">
      <p:transition xmlns:p14="http://schemas.microsoft.com/office/powerpoint/2010/main" spd="slow" advClick="0" advTm="117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curityWee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81" y="218111"/>
            <a:ext cx="8235234" cy="6406444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3" name="Picture 2" descr="SecurityWeek-smal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94"/>
          <a:stretch/>
        </p:blipFill>
        <p:spPr>
          <a:xfrm>
            <a:off x="179693" y="3590666"/>
            <a:ext cx="8640234" cy="1432890"/>
          </a:xfrm>
          <a:prstGeom prst="rect">
            <a:avLst/>
          </a:prstGeom>
        </p:spPr>
      </p:pic>
      <p:sp>
        <p:nvSpPr>
          <p:cNvPr id="4" name="Block Arc 3"/>
          <p:cNvSpPr/>
          <p:nvPr/>
        </p:nvSpPr>
        <p:spPr>
          <a:xfrm>
            <a:off x="3630281" y="3548333"/>
            <a:ext cx="1170319" cy="462016"/>
          </a:xfrm>
          <a:prstGeom prst="blockArc">
            <a:avLst>
              <a:gd name="adj1" fmla="val 21517285"/>
              <a:gd name="adj2" fmla="val 20868850"/>
              <a:gd name="adj3" fmla="val 17106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986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3469">
        <p14:ripple/>
      </p:transition>
    </mc:Choice>
    <mc:Fallback xmlns="">
      <p:transition xmlns:p14="http://schemas.microsoft.com/office/powerpoint/2010/main" spd="slow" advClick="0" advTm="134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8-03-2012 - SC Mag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61"/>
          <a:stretch/>
        </p:blipFill>
        <p:spPr>
          <a:xfrm>
            <a:off x="690447" y="401402"/>
            <a:ext cx="7855561" cy="6040816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8" name="Picture 7" descr="08-03-2012 - SC Mag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10" r="16276" b="19361"/>
          <a:stretch/>
        </p:blipFill>
        <p:spPr>
          <a:xfrm>
            <a:off x="466564" y="4762088"/>
            <a:ext cx="8246148" cy="1486765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9" name="Block Arc 8"/>
          <p:cNvSpPr/>
          <p:nvPr/>
        </p:nvSpPr>
        <p:spPr>
          <a:xfrm>
            <a:off x="478323" y="4884902"/>
            <a:ext cx="1133636" cy="447535"/>
          </a:xfrm>
          <a:prstGeom prst="blockArc">
            <a:avLst>
              <a:gd name="adj1" fmla="val 21517285"/>
              <a:gd name="adj2" fmla="val 20868850"/>
              <a:gd name="adj3" fmla="val 17106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722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829">
        <p14:ripple/>
      </p:transition>
    </mc:Choice>
    <mc:Fallback xmlns="">
      <p:transition xmlns:p14="http://schemas.microsoft.com/office/powerpoint/2010/main" spd="slow" advClick="0" advTm="98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fo-securit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2" y="205015"/>
            <a:ext cx="7213644" cy="6420828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3" name="Picture 2" descr="info-security-sm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0" y="3743498"/>
            <a:ext cx="7607300" cy="2743200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4" name="Block Arc 3"/>
          <p:cNvSpPr/>
          <p:nvPr/>
        </p:nvSpPr>
        <p:spPr>
          <a:xfrm>
            <a:off x="4491212" y="3860647"/>
            <a:ext cx="1008075" cy="397966"/>
          </a:xfrm>
          <a:prstGeom prst="blockArc">
            <a:avLst>
              <a:gd name="adj1" fmla="val 21517285"/>
              <a:gd name="adj2" fmla="val 20868850"/>
              <a:gd name="adj3" fmla="val 17106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759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7869">
        <p14:ripple/>
      </p:transition>
    </mc:Choice>
    <mc:Fallback xmlns="">
      <p:transition xmlns:p14="http://schemas.microsoft.com/office/powerpoint/2010/main" spd="slow" advClick="0" advTm="178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foTech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5"/>
          <a:stretch/>
        </p:blipFill>
        <p:spPr>
          <a:xfrm>
            <a:off x="502882" y="230900"/>
            <a:ext cx="8051639" cy="6362531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3" name="Picture 2" descr="Infotech-sm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72" y="2839952"/>
            <a:ext cx="7861300" cy="1384300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4" name="Block Arc 3"/>
          <p:cNvSpPr/>
          <p:nvPr/>
        </p:nvSpPr>
        <p:spPr>
          <a:xfrm>
            <a:off x="631171" y="2801468"/>
            <a:ext cx="2088615" cy="824540"/>
          </a:xfrm>
          <a:prstGeom prst="blockArc">
            <a:avLst>
              <a:gd name="adj1" fmla="val 21517285"/>
              <a:gd name="adj2" fmla="val 20730956"/>
              <a:gd name="adj3" fmla="val 11101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651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679">
        <p14:ripple/>
      </p:transition>
    </mc:Choice>
    <mc:Fallback xmlns="">
      <p:transition xmlns:p14="http://schemas.microsoft.com/office/powerpoint/2010/main" spd="slow" advClick="0" advTm="66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ernational Business Time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0"/>
          <a:stretch/>
        </p:blipFill>
        <p:spPr>
          <a:xfrm>
            <a:off x="576062" y="282211"/>
            <a:ext cx="8067600" cy="6298392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3" name="Picture 2" descr="International Business Times-sm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51" y="3800584"/>
            <a:ext cx="8538641" cy="1144487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10" name="Block Arc 9"/>
          <p:cNvSpPr>
            <a:spLocks noChangeAspect="1"/>
          </p:cNvSpPr>
          <p:nvPr/>
        </p:nvSpPr>
        <p:spPr>
          <a:xfrm>
            <a:off x="287835" y="4128267"/>
            <a:ext cx="1100719" cy="434540"/>
          </a:xfrm>
          <a:prstGeom prst="blockArc">
            <a:avLst>
              <a:gd name="adj1" fmla="val 21517285"/>
              <a:gd name="adj2" fmla="val 20868850"/>
              <a:gd name="adj3" fmla="val 17106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510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139">
        <p14:ripple/>
      </p:transition>
    </mc:Choice>
    <mc:Fallback xmlns="">
      <p:transition xmlns:p14="http://schemas.microsoft.com/office/powerpoint/2010/main" spd="slow" advClick="0" advTm="101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D-N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84" y="230899"/>
            <a:ext cx="8021252" cy="6375358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6" name="Picture 5" descr="ZD-Net-sm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07" y="4295063"/>
            <a:ext cx="8634040" cy="1311352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4" name="Block Arc 3"/>
          <p:cNvSpPr/>
          <p:nvPr/>
        </p:nvSpPr>
        <p:spPr>
          <a:xfrm>
            <a:off x="6908943" y="4442053"/>
            <a:ext cx="1008075" cy="397966"/>
          </a:xfrm>
          <a:prstGeom prst="blockArc">
            <a:avLst>
              <a:gd name="adj1" fmla="val 21517285"/>
              <a:gd name="adj2" fmla="val 20868850"/>
              <a:gd name="adj3" fmla="val 17106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563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530">
        <p14:ripple/>
      </p:transition>
    </mc:Choice>
    <mc:Fallback xmlns="">
      <p:transition xmlns:p14="http://schemas.microsoft.com/office/powerpoint/2010/main" spd="slow" advClick="0" advTm="105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undo-en-line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5"/>
          <a:stretch/>
        </p:blipFill>
        <p:spPr>
          <a:xfrm>
            <a:off x="359212" y="364547"/>
            <a:ext cx="8454435" cy="6172200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5" name="Picture 4" descr="Mundo-en-linea-sm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2" y="3809822"/>
            <a:ext cx="8597900" cy="1981200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4" name="Block Arc 3"/>
          <p:cNvSpPr/>
          <p:nvPr/>
        </p:nvSpPr>
        <p:spPr>
          <a:xfrm>
            <a:off x="5243851" y="3847639"/>
            <a:ext cx="1029618" cy="406470"/>
          </a:xfrm>
          <a:prstGeom prst="blockArc">
            <a:avLst>
              <a:gd name="adj1" fmla="val 21517285"/>
              <a:gd name="adj2" fmla="val 20872905"/>
              <a:gd name="adj3" fmla="val 11762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691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741">
        <p14:ripple/>
      </p:transition>
    </mc:Choice>
    <mc:Fallback xmlns="">
      <p:transition xmlns:p14="http://schemas.microsoft.com/office/powerpoint/2010/main" spd="slow" advClick="0" advTm="157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ternet Retail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7"/>
          <a:stretch/>
        </p:blipFill>
        <p:spPr>
          <a:xfrm>
            <a:off x="447302" y="243732"/>
            <a:ext cx="8201124" cy="6336872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4" name="Picture 3" descr="Internet Retailer-sm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026" y="4299717"/>
            <a:ext cx="5259530" cy="1913740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8" name="Block Arc 7"/>
          <p:cNvSpPr/>
          <p:nvPr/>
        </p:nvSpPr>
        <p:spPr>
          <a:xfrm>
            <a:off x="6277692" y="4586996"/>
            <a:ext cx="1133636" cy="447535"/>
          </a:xfrm>
          <a:prstGeom prst="blockArc">
            <a:avLst>
              <a:gd name="adj1" fmla="val 21517285"/>
              <a:gd name="adj2" fmla="val 20868850"/>
              <a:gd name="adj3" fmla="val 17106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979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1843">
        <p14:ripple/>
      </p:transition>
    </mc:Choice>
    <mc:Fallback xmlns="">
      <p:transition xmlns:p14="http://schemas.microsoft.com/office/powerpoint/2010/main" spd="slow" advClick="0" advTm="118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5-30-2012 - SC Mag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668316" y="376230"/>
            <a:ext cx="7898248" cy="6092833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2" name="Picture 1" descr="05-30-2012 - SC Mag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58" r="6621" b="1205"/>
          <a:stretch/>
        </p:blipFill>
        <p:spPr>
          <a:xfrm>
            <a:off x="317850" y="2791923"/>
            <a:ext cx="8563664" cy="3536426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6" name="Block Arc 5"/>
          <p:cNvSpPr/>
          <p:nvPr/>
        </p:nvSpPr>
        <p:spPr>
          <a:xfrm>
            <a:off x="7017421" y="5824715"/>
            <a:ext cx="941498" cy="405103"/>
          </a:xfrm>
          <a:prstGeom prst="blockArc">
            <a:avLst>
              <a:gd name="adj1" fmla="val 21517285"/>
              <a:gd name="adj2" fmla="val 20662317"/>
              <a:gd name="adj3" fmla="val 16892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032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c-Blodic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86"/>
          <a:stretch/>
        </p:blipFill>
        <p:spPr>
          <a:xfrm>
            <a:off x="744094" y="256561"/>
            <a:ext cx="7659725" cy="6324044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3" name="Picture 2" descr="Tec-Blodico-sm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91" y="3704623"/>
            <a:ext cx="3901553" cy="2411869"/>
          </a:xfrm>
          <a:prstGeom prst="rect">
            <a:avLst/>
          </a:prstGeom>
          <a:effectLst>
            <a:glow rad="101600">
              <a:schemeClr val="bg1">
                <a:alpha val="31000"/>
              </a:schemeClr>
            </a:glow>
          </a:effectLst>
        </p:spPr>
      </p:pic>
      <p:sp>
        <p:nvSpPr>
          <p:cNvPr id="12" name="Block Arc 11"/>
          <p:cNvSpPr/>
          <p:nvPr/>
        </p:nvSpPr>
        <p:spPr>
          <a:xfrm>
            <a:off x="2792347" y="5604817"/>
            <a:ext cx="1133636" cy="447535"/>
          </a:xfrm>
          <a:prstGeom prst="blockArc">
            <a:avLst>
              <a:gd name="adj1" fmla="val 21517285"/>
              <a:gd name="adj2" fmla="val 20868850"/>
              <a:gd name="adj3" fmla="val 17106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872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628">
        <p14:ripple/>
      </p:transition>
    </mc:Choice>
    <mc:Fallback xmlns="">
      <p:transition xmlns:p14="http://schemas.microsoft.com/office/powerpoint/2010/main" spd="slow" advClick="0" advTm="106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Star Onlin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5"/>
          <a:stretch/>
        </p:blipFill>
        <p:spPr>
          <a:xfrm>
            <a:off x="859554" y="269383"/>
            <a:ext cx="7381654" cy="6234252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3" name="Picture 2" descr="The Star Online-sm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68" y="3640236"/>
            <a:ext cx="6477134" cy="1206661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11" name="Block Arc 10"/>
          <p:cNvSpPr/>
          <p:nvPr/>
        </p:nvSpPr>
        <p:spPr>
          <a:xfrm>
            <a:off x="2724100" y="3999796"/>
            <a:ext cx="1104999" cy="436230"/>
          </a:xfrm>
          <a:prstGeom prst="blockArc">
            <a:avLst>
              <a:gd name="adj1" fmla="val 21517285"/>
              <a:gd name="adj2" fmla="val 20868850"/>
              <a:gd name="adj3" fmla="val 17106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168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1006">
        <p14:ripple/>
      </p:transition>
    </mc:Choice>
    <mc:Fallback xmlns="">
      <p:transition xmlns:p14="http://schemas.microsoft.com/office/powerpoint/2010/main" spd="slow" advClick="0" advTm="110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formationWeek Securit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230897"/>
            <a:ext cx="8066111" cy="6359125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4" name="Picture 3" descr="InformationWeek Security-sm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50" y="4288571"/>
            <a:ext cx="8787380" cy="1175622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12" name="Block Arc 11"/>
          <p:cNvSpPr/>
          <p:nvPr/>
        </p:nvSpPr>
        <p:spPr>
          <a:xfrm>
            <a:off x="3489839" y="4634653"/>
            <a:ext cx="1133636" cy="447535"/>
          </a:xfrm>
          <a:prstGeom prst="blockArc">
            <a:avLst>
              <a:gd name="adj1" fmla="val 21517285"/>
              <a:gd name="adj2" fmla="val 20868850"/>
              <a:gd name="adj3" fmla="val 17106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019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1542">
        <p14:ripple/>
      </p:transition>
    </mc:Choice>
    <mc:Fallback xmlns="">
      <p:transition xmlns:p14="http://schemas.microsoft.com/office/powerpoint/2010/main" spd="slow" advClick="0" advTm="115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I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2" y="298822"/>
            <a:ext cx="7961910" cy="6245412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6" name="Picture 5" descr="CIO-sm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22" y="2306167"/>
            <a:ext cx="8287834" cy="1018033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4" name="Block Arc 3"/>
          <p:cNvSpPr/>
          <p:nvPr/>
        </p:nvSpPr>
        <p:spPr>
          <a:xfrm>
            <a:off x="2603405" y="2691649"/>
            <a:ext cx="1608502" cy="635002"/>
          </a:xfrm>
          <a:prstGeom prst="blockArc">
            <a:avLst>
              <a:gd name="adj1" fmla="val 21517285"/>
              <a:gd name="adj2" fmla="val 20730956"/>
              <a:gd name="adj3" fmla="val 11101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401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694">
        <p14:ripple/>
      </p:transition>
    </mc:Choice>
    <mc:Fallback xmlns="">
      <p:transition xmlns:p14="http://schemas.microsoft.com/office/powerpoint/2010/main" spd="slow" advClick="0" advTm="56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ISAsi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1"/>
          <a:stretch/>
        </p:blipFill>
        <p:spPr>
          <a:xfrm>
            <a:off x="657412" y="174063"/>
            <a:ext cx="7903882" cy="6402150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8" name="Picture 7" descr="MISAsia-sm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81" y="3524800"/>
            <a:ext cx="8656200" cy="1173722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4" name="Block Arc 3"/>
          <p:cNvSpPr/>
          <p:nvPr/>
        </p:nvSpPr>
        <p:spPr>
          <a:xfrm>
            <a:off x="6268720" y="3556158"/>
            <a:ext cx="1203130" cy="474970"/>
          </a:xfrm>
          <a:prstGeom prst="blockArc">
            <a:avLst>
              <a:gd name="adj1" fmla="val 21517285"/>
              <a:gd name="adj2" fmla="val 20668594"/>
              <a:gd name="adj3" fmla="val 15339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438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610">
        <p14:ripple/>
      </p:transition>
    </mc:Choice>
    <mc:Fallback xmlns="">
      <p:transition xmlns:p14="http://schemas.microsoft.com/office/powerpoint/2010/main" spd="slow" advClick="0" advTm="96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tworkWorl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8"/>
          <a:stretch/>
        </p:blipFill>
        <p:spPr>
          <a:xfrm>
            <a:off x="462159" y="256557"/>
            <a:ext cx="8246515" cy="6259909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3" name="Picture 2" descr="NetworkWorld-2-sm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5" y="3341720"/>
            <a:ext cx="8685357" cy="1378816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4" name="Block Arc 3"/>
          <p:cNvSpPr/>
          <p:nvPr/>
        </p:nvSpPr>
        <p:spPr>
          <a:xfrm>
            <a:off x="203493" y="3338539"/>
            <a:ext cx="1203130" cy="474970"/>
          </a:xfrm>
          <a:prstGeom prst="blockArc">
            <a:avLst>
              <a:gd name="adj1" fmla="val 21517285"/>
              <a:gd name="adj2" fmla="val 20668594"/>
              <a:gd name="adj3" fmla="val 15339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7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3071">
        <p14:ripple/>
      </p:transition>
    </mc:Choice>
    <mc:Fallback xmlns="">
      <p:transition xmlns:p14="http://schemas.microsoft.com/office/powerpoint/2010/main" spd="slow" advClick="0" advTm="130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Tworl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8"/>
          <a:stretch/>
        </p:blipFill>
        <p:spPr>
          <a:xfrm>
            <a:off x="429548" y="333522"/>
            <a:ext cx="8307125" cy="6195770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7" name="Picture 6" descr="ITWorld-small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9"/>
          <a:stretch/>
        </p:blipFill>
        <p:spPr>
          <a:xfrm>
            <a:off x="225152" y="4233480"/>
            <a:ext cx="8652642" cy="724130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4" name="Block Arc 3"/>
          <p:cNvSpPr/>
          <p:nvPr/>
        </p:nvSpPr>
        <p:spPr>
          <a:xfrm>
            <a:off x="4742047" y="4297620"/>
            <a:ext cx="864306" cy="341210"/>
          </a:xfrm>
          <a:prstGeom prst="blockArc">
            <a:avLst>
              <a:gd name="adj1" fmla="val 21517285"/>
              <a:gd name="adj2" fmla="val 20668594"/>
              <a:gd name="adj3" fmla="val 15339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170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1289">
        <p14:ripple/>
      </p:transition>
    </mc:Choice>
    <mc:Fallback xmlns="">
      <p:transition xmlns:p14="http://schemas.microsoft.com/office/powerpoint/2010/main" spd="slow" advClick="0" advTm="112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5-03-2012 - IT Worl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81"/>
          <a:stretch/>
        </p:blipFill>
        <p:spPr>
          <a:xfrm>
            <a:off x="668317" y="388938"/>
            <a:ext cx="7807366" cy="6080125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4" name="Picture 3" descr="05-03-2012 - IT Worl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" t="25194" r="7531" b="35432"/>
          <a:stretch/>
        </p:blipFill>
        <p:spPr>
          <a:xfrm>
            <a:off x="120872" y="1894465"/>
            <a:ext cx="8902700" cy="3755075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5" name="Block Arc 4"/>
          <p:cNvSpPr/>
          <p:nvPr/>
        </p:nvSpPr>
        <p:spPr>
          <a:xfrm>
            <a:off x="470747" y="4609407"/>
            <a:ext cx="854632" cy="405103"/>
          </a:xfrm>
          <a:prstGeom prst="blockArc">
            <a:avLst>
              <a:gd name="adj1" fmla="val 21517285"/>
              <a:gd name="adj2" fmla="val 20662317"/>
              <a:gd name="adj3" fmla="val 16892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453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4-16-2012 - GS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/>
        </p:blipFill>
        <p:spPr>
          <a:xfrm>
            <a:off x="685799" y="356094"/>
            <a:ext cx="7779910" cy="6112967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6" name="Picture 5" descr="04-16-2012 - GS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0" t="37563" r="3063" b="33414"/>
          <a:stretch/>
        </p:blipFill>
        <p:spPr>
          <a:xfrm>
            <a:off x="553898" y="3041608"/>
            <a:ext cx="8124766" cy="3282992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sp>
        <p:nvSpPr>
          <p:cNvPr id="4" name="Block Arc 3"/>
          <p:cNvSpPr/>
          <p:nvPr/>
        </p:nvSpPr>
        <p:spPr>
          <a:xfrm>
            <a:off x="3074977" y="5288227"/>
            <a:ext cx="1353542" cy="534349"/>
          </a:xfrm>
          <a:prstGeom prst="blockArc">
            <a:avLst>
              <a:gd name="adj1" fmla="val 21517285"/>
              <a:gd name="adj2" fmla="val 20868850"/>
              <a:gd name="adj3" fmla="val 17106"/>
            </a:avLst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325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2525</TotalTime>
  <Words>0</Words>
  <Application>Microsoft Macintosh PowerPoint</Application>
  <PresentationFormat>On-screen Show (4:3)</PresentationFormat>
  <Paragraphs>0</Paragraphs>
  <Slides>76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Bernard Lasen</dc:creator>
  <cp:lastModifiedBy>12040</cp:lastModifiedBy>
  <cp:revision>295</cp:revision>
  <dcterms:created xsi:type="dcterms:W3CDTF">2012-08-01T17:41:35Z</dcterms:created>
  <dcterms:modified xsi:type="dcterms:W3CDTF">2020-07-12T21:01:39Z</dcterms:modified>
</cp:coreProperties>
</file>