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291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" initials="G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B34"/>
    <a:srgbClr val="66132B"/>
    <a:srgbClr val="A12036"/>
    <a:srgbClr val="98B954"/>
    <a:srgbClr val="DA5046"/>
    <a:srgbClr val="A12040"/>
    <a:srgbClr val="4F81BD"/>
    <a:srgbClr val="A40047"/>
    <a:srgbClr val="D7574B"/>
    <a:srgbClr val="C64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624A-4947-1841-9DB2-BBFDED38A559}" type="datetimeFigureOut">
              <a:rPr lang="en-US" smtClean="0"/>
              <a:pPr/>
              <a:t>6/21/20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4120-A7E5-FB41-A9C8-A04905C2C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4385-3CAD-4032-9B83-42F6F10DEA10}" type="datetimeFigureOut">
              <a:rPr lang="en-US" smtClean="0"/>
              <a:pPr/>
              <a:t>6/21/20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66CA-3A3C-49B3-899A-1050EC0D3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32689"/>
            <a:ext cx="8077200" cy="6290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16021" y="5577750"/>
            <a:ext cx="8111958" cy="6360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rolexic logo PMS 2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88686" y="332332"/>
            <a:ext cx="2891490" cy="7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807667" y="6429974"/>
            <a:ext cx="1528666" cy="28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2F2F2"/>
                </a:solidFill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4279" y="6391740"/>
            <a:ext cx="145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solidFill>
                  <a:schemeClr val="bg1"/>
                </a:solidFill>
                <a:latin typeface="+mn-lt"/>
                <a:cs typeface="Calibri"/>
              </a:rPr>
              <a:t>www.prolexic.com</a:t>
            </a:r>
            <a:endParaRPr lang="en-US" sz="13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35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4637"/>
            <a:ext cx="4040188" cy="379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35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4637"/>
            <a:ext cx="4041775" cy="379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175" y="6359520"/>
            <a:ext cx="4413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5D42E-EC97-4D21-9291-4D43223ED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rolexic logo PMS 2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6595" y="6251281"/>
            <a:ext cx="1867842" cy="4560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07667" y="6429974"/>
            <a:ext cx="1528666" cy="28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bg1">
              <a:lumMod val="95000"/>
            </a:schemeClr>
          </a:solidFill>
          <a:latin typeface="+mn-lt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0047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40047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40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40047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40047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pic>
        <p:nvPicPr>
          <p:cNvPr id="7" name="Picture 6" descr="PLXpatrol_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2" y="2339425"/>
            <a:ext cx="8686800" cy="1073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07" y="1472588"/>
            <a:ext cx="3650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</a:t>
            </a:r>
          </a:p>
          <a:p>
            <a:pPr algn="ctr"/>
            <a:r>
              <a:rPr lang="en-US" sz="1400" b="1" dirty="0"/>
              <a:t>T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11" y="2651747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59564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952232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</a:t>
            </a:r>
          </a:p>
          <a:p>
            <a:pPr algn="ctr"/>
            <a:r>
              <a:rPr lang="en-US" sz="1400" b="1" dirty="0"/>
              <a:t>T</a:t>
            </a:r>
          </a:p>
        </p:txBody>
      </p:sp>
      <p:pic>
        <p:nvPicPr>
          <p:cNvPr id="5" name="Picture 4" descr="DDoS-attacks-in-your-neighborhood3a_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4262"/>
            <a:ext cx="8686800" cy="1073918"/>
          </a:xfrm>
          <a:prstGeom prst="rect">
            <a:avLst/>
          </a:prstGeom>
        </p:spPr>
      </p:pic>
      <p:pic>
        <p:nvPicPr>
          <p:cNvPr id="14" name="Picture 13" descr="validate_your_DDoS_protection_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1204585"/>
            <a:ext cx="8686800" cy="1073918"/>
          </a:xfrm>
          <a:prstGeom prst="rect">
            <a:avLst/>
          </a:prstGeom>
        </p:spPr>
      </p:pic>
      <p:pic>
        <p:nvPicPr>
          <p:cNvPr id="12" name="Picture 11" descr="compromised-printer_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5734"/>
            <a:ext cx="8686800" cy="1073918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194764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</a:t>
            </a:r>
          </a:p>
          <a:p>
            <a:pPr algn="ctr"/>
            <a:r>
              <a:rPr lang="en-US" sz="1400" b="1" dirty="0"/>
              <a:t>T</a:t>
            </a:r>
          </a:p>
        </p:txBody>
      </p:sp>
      <p:pic>
        <p:nvPicPr>
          <p:cNvPr id="19" name="Picture 18" descr="what_DDoS_attack_looks_like8_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2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3964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#49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3231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#50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095"/>
            <a:ext cx="8686800" cy="1073917"/>
          </a:xfrm>
          <a:prstGeom prst="rect">
            <a:avLst/>
          </a:prstGeom>
        </p:spPr>
      </p:pic>
      <p:pic>
        <p:nvPicPr>
          <p:cNvPr id="9" name="Picture 8" descr="concept-50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548"/>
            <a:ext cx="8686800" cy="10739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707173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#51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72821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#52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19" name="Picture 18" descr="concept-51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4262"/>
            <a:ext cx="8686800" cy="10739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95589"/>
            <a:ext cx="8686800" cy="10739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7861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#53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15" name="Picture 14" descr="concept-53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69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744" y="151642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#54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4" name="Picture 3" descr="concept-54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096"/>
            <a:ext cx="8686800" cy="1073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5504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#55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" y="2397253"/>
            <a:ext cx="8686800" cy="10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30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5" name="Picture 4" descr="portal-ad-1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0420"/>
            <a:ext cx="8686800" cy="1073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97309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#58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12523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#59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2399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#56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9507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#57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2" name="Picture 1" descr="concept-57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5054"/>
            <a:ext cx="8686800" cy="1073918"/>
          </a:xfrm>
          <a:prstGeom prst="rect">
            <a:avLst/>
          </a:prstGeom>
        </p:spPr>
      </p:pic>
      <p:pic>
        <p:nvPicPr>
          <p:cNvPr id="3" name="Picture 2" descr="concept-59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9299"/>
            <a:ext cx="8686800" cy="1073918"/>
          </a:xfrm>
          <a:prstGeom prst="rect">
            <a:avLst/>
          </a:prstGeom>
        </p:spPr>
      </p:pic>
      <p:pic>
        <p:nvPicPr>
          <p:cNvPr id="4" name="Picture 3" descr="concept-56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6176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90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49105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#61</a:t>
            </a:r>
            <a:br>
              <a:rPr lang="en-US" sz="1400" b="1" dirty="0"/>
            </a:br>
            <a:r>
              <a:rPr lang="en-US" sz="1400" b="1" dirty="0"/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4" y="267020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#63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474524"/>
            <a:ext cx="8686795" cy="1073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833"/>
            <a:ext cx="8686800" cy="1073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95958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#64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11172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#67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690420"/>
            <a:ext cx="8686795" cy="1073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910108"/>
            <a:ext cx="8686795" cy="10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4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49105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#68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4" y="260265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#69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1097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#70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6" name="Picture 5" descr="concept-68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607"/>
            <a:ext cx="8686800" cy="1073918"/>
          </a:xfrm>
          <a:prstGeom prst="rect">
            <a:avLst/>
          </a:prstGeom>
        </p:spPr>
      </p:pic>
      <p:pic>
        <p:nvPicPr>
          <p:cNvPr id="7" name="Picture 6" descr="concept-69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445"/>
            <a:ext cx="8686800" cy="1073918"/>
          </a:xfrm>
          <a:prstGeom prst="rect">
            <a:avLst/>
          </a:prstGeom>
        </p:spPr>
      </p:pic>
      <p:pic>
        <p:nvPicPr>
          <p:cNvPr id="8" name="Picture 7" descr="concept-70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92"/>
            <a:ext cx="8686800" cy="107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2762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#71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24" y="603380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#72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14" name="Picture 13" descr="concept-71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9245"/>
            <a:ext cx="8686800" cy="1073918"/>
          </a:xfrm>
          <a:prstGeom prst="rect">
            <a:avLst/>
          </a:prstGeom>
        </p:spPr>
      </p:pic>
      <p:pic>
        <p:nvPicPr>
          <p:cNvPr id="18" name="Picture 17" descr="concept-72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34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7449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#74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4" y="394014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#75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0076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#73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5" name="Picture 4" descr="concept-73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096"/>
            <a:ext cx="8686800" cy="107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024733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#76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08230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#77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4" name="Picture 3" descr="concept-74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933"/>
            <a:ext cx="8686800" cy="1073918"/>
          </a:xfrm>
          <a:prstGeom prst="rect">
            <a:avLst/>
          </a:prstGeom>
        </p:spPr>
      </p:pic>
      <p:pic>
        <p:nvPicPr>
          <p:cNvPr id="7" name="Picture 6" descr="concept-76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6120"/>
            <a:ext cx="8686800" cy="1073918"/>
          </a:xfrm>
          <a:prstGeom prst="rect">
            <a:avLst/>
          </a:prstGeom>
        </p:spPr>
      </p:pic>
      <p:pic>
        <p:nvPicPr>
          <p:cNvPr id="8" name="Picture 7" descr="concept-77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  <p:pic>
        <p:nvPicPr>
          <p:cNvPr id="14" name="Picture 13" descr="concept-75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777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59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7449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#79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4" y="394014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#80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0076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#78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24733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#81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6" name="Picture 5" descr="concept-80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4462"/>
            <a:ext cx="8686800" cy="1073918"/>
          </a:xfrm>
          <a:prstGeom prst="rect">
            <a:avLst/>
          </a:prstGeom>
        </p:spPr>
      </p:pic>
      <p:pic>
        <p:nvPicPr>
          <p:cNvPr id="4" name="Picture 3" descr="concept-78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608"/>
            <a:ext cx="8686800" cy="1073918"/>
          </a:xfrm>
          <a:prstGeom prst="rect">
            <a:avLst/>
          </a:prstGeom>
        </p:spPr>
      </p:pic>
      <p:pic>
        <p:nvPicPr>
          <p:cNvPr id="5" name="Picture 4" descr="concept-79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8034"/>
            <a:ext cx="8686800" cy="1073918"/>
          </a:xfrm>
          <a:prstGeom prst="rect">
            <a:avLst/>
          </a:prstGeom>
        </p:spPr>
      </p:pic>
      <p:pic>
        <p:nvPicPr>
          <p:cNvPr id="8" name="Picture 7" descr="concept-81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54929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25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374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#82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3396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#83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4" name="Picture 3" descr="concept-82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5" y="1245118"/>
            <a:ext cx="8684405" cy="1073623"/>
          </a:xfrm>
          <a:prstGeom prst="rect">
            <a:avLst/>
          </a:prstGeom>
        </p:spPr>
      </p:pic>
      <p:pic>
        <p:nvPicPr>
          <p:cNvPr id="5" name="Picture 4" descr="concept-83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9953"/>
            <a:ext cx="8686800" cy="1073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2019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#84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66903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#85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13809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#86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" name="Picture 1" descr="concept-84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1283"/>
            <a:ext cx="8686800" cy="1073921"/>
          </a:xfrm>
          <a:prstGeom prst="rect">
            <a:avLst/>
          </a:prstGeom>
        </p:spPr>
      </p:pic>
      <p:pic>
        <p:nvPicPr>
          <p:cNvPr id="3" name="Picture 2" descr="concept-85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2611"/>
            <a:ext cx="8686800" cy="1073921"/>
          </a:xfrm>
          <a:prstGeom prst="rect">
            <a:avLst/>
          </a:prstGeom>
        </p:spPr>
      </p:pic>
      <p:pic>
        <p:nvPicPr>
          <p:cNvPr id="6" name="Picture 5" descr="concept-86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469"/>
            <a:ext cx="8686800" cy="10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45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374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#87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3396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#88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7" name="Picture 6" descr="concept-87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8038"/>
            <a:ext cx="8686800" cy="1073918"/>
          </a:xfrm>
          <a:prstGeom prst="rect">
            <a:avLst/>
          </a:prstGeom>
        </p:spPr>
      </p:pic>
      <p:pic>
        <p:nvPicPr>
          <p:cNvPr id="14" name="Picture 13" descr="concept-88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8035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40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WSTA Ads</a:t>
            </a:r>
          </a:p>
        </p:txBody>
      </p:sp>
      <p:pic>
        <p:nvPicPr>
          <p:cNvPr id="7" name="Picture 6" descr="WSTA-Prolexic ad-0806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05" y="1261882"/>
            <a:ext cx="3022810" cy="39069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WSTA-Prolexic ad-1205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1" y="2188617"/>
            <a:ext cx="3079259" cy="3985441"/>
          </a:xfrm>
          <a:prstGeom prst="rect">
            <a:avLst/>
          </a:prstGeom>
        </p:spPr>
      </p:pic>
      <p:pic>
        <p:nvPicPr>
          <p:cNvPr id="3" name="Picture 2" descr="WSTA-Prolexic-ad-May2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09" y="2157899"/>
            <a:ext cx="3030123" cy="39240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1075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" y="1605549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#7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0" name="Picture 19" descr="Sharks-ad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4" y="1204586"/>
            <a:ext cx="8686800" cy="10739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2744177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#8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2" name="Picture 21" descr="concept-12_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" y="2357358"/>
            <a:ext cx="8671093" cy="1071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3857924"/>
            <a:ext cx="36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#9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4" name="Picture 23" descr="concept-13_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1282"/>
            <a:ext cx="8686800" cy="10739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607696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#11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0541" y="493075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#10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15" name="Picture 14" descr="concept-14_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7" y="4635735"/>
            <a:ext cx="8686800" cy="1073918"/>
          </a:xfrm>
          <a:prstGeom prst="rect">
            <a:avLst/>
          </a:prstGeom>
        </p:spPr>
      </p:pic>
      <p:pic>
        <p:nvPicPr>
          <p:cNvPr id="16" name="Picture 15" descr="concept-15_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99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66337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#12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6" name="Picture 5" descr="concept-16_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606"/>
            <a:ext cx="8686800" cy="1073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512" y="272094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#13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79202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#14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2" name="Picture 1" descr="utilities1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8926"/>
            <a:ext cx="8686800" cy="1073918"/>
          </a:xfrm>
          <a:prstGeom prst="rect">
            <a:avLst/>
          </a:prstGeom>
        </p:spPr>
      </p:pic>
      <p:pic>
        <p:nvPicPr>
          <p:cNvPr id="3" name="Picture 2" descr="utilities2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0896"/>
            <a:ext cx="8686800" cy="10739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609086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#16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40541" y="4958161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#15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3" name="Picture 22" descr="banking1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6120"/>
            <a:ext cx="8686800" cy="1073918"/>
          </a:xfrm>
          <a:prstGeom prst="rect">
            <a:avLst/>
          </a:prstGeom>
        </p:spPr>
      </p:pic>
      <p:pic>
        <p:nvPicPr>
          <p:cNvPr id="24" name="Picture 23" descr="banking2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467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1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51477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#17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0743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#18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5" name="Picture 4" descr="gambling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4587"/>
            <a:ext cx="8686800" cy="1073918"/>
          </a:xfrm>
          <a:prstGeom prst="rect">
            <a:avLst/>
          </a:prstGeom>
        </p:spPr>
      </p:pic>
      <p:pic>
        <p:nvPicPr>
          <p:cNvPr id="22" name="Picture 21" descr="lightbu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41568"/>
            <a:ext cx="8686800" cy="10858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2907" y="5073911"/>
            <a:ext cx="62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Flash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" y="396007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#19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23380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#20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" name="Picture 1" descr="retail1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7504"/>
            <a:ext cx="8686800" cy="1073918"/>
          </a:xfrm>
          <a:prstGeom prst="rect">
            <a:avLst/>
          </a:prstGeom>
        </p:spPr>
      </p:pic>
      <p:pic>
        <p:nvPicPr>
          <p:cNvPr id="3" name="Picture 2" descr="retail2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6911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134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42E-EC97-4D21-9291-4D43223ED7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3512" y="389556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#23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3512" y="495312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#24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3512" y="613228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#25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2" name="Picture 1" descr="Fortnightly-web banner-average-pps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5261"/>
            <a:ext cx="8686800" cy="1073918"/>
          </a:xfrm>
          <a:prstGeom prst="rect">
            <a:avLst/>
          </a:prstGeom>
        </p:spPr>
      </p:pic>
      <p:pic>
        <p:nvPicPr>
          <p:cNvPr id="4" name="Picture 3" descr="Fetchback-728x90-attack-bandwid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4127"/>
            <a:ext cx="8686800" cy="1073918"/>
          </a:xfrm>
          <a:prstGeom prst="rect">
            <a:avLst/>
          </a:prstGeom>
        </p:spPr>
      </p:pic>
      <p:pic>
        <p:nvPicPr>
          <p:cNvPr id="5" name="Picture 4" descr="Fetchback-attack-8-attacks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46072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#21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63988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#22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16" name="Picture 15" descr="Prolexic_Fetchback-728x90-pan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1670"/>
            <a:ext cx="8686800" cy="10739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-1" r="467"/>
          <a:stretch/>
        </p:blipFill>
        <p:spPr>
          <a:xfrm>
            <a:off x="457200" y="2341942"/>
            <a:ext cx="8686800" cy="1075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443" y="2408657"/>
            <a:ext cx="62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Flash</a:t>
            </a:r>
          </a:p>
        </p:txBody>
      </p:sp>
    </p:spTree>
    <p:extLst>
      <p:ext uri="{BB962C8B-B14F-4D97-AF65-F5344CB8AC3E}">
        <p14:creationId xmlns:p14="http://schemas.microsoft.com/office/powerpoint/2010/main" val="40799809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44721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#26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4" name="Picture 3" descr="concept26-banking1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6500"/>
            <a:ext cx="8686800" cy="1073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70743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#27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5" name="Picture 4" descr="concept27-banking2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443"/>
            <a:ext cx="8686800" cy="1073918"/>
          </a:xfrm>
          <a:prstGeom prst="rect">
            <a:avLst/>
          </a:prstGeom>
        </p:spPr>
      </p:pic>
      <p:pic>
        <p:nvPicPr>
          <p:cNvPr id="10" name="Picture 9" descr="Dark-Reading-TopA-June24-concept24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" y="4649244"/>
            <a:ext cx="8686800" cy="107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86929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#28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504845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#29</a:t>
            </a:r>
          </a:p>
          <a:p>
            <a:pPr algn="ctr"/>
            <a:r>
              <a:rPr lang="en-US" sz="1400" b="1" dirty="0"/>
              <a:t>T</a:t>
            </a:r>
          </a:p>
        </p:txBody>
      </p:sp>
      <p:pic>
        <p:nvPicPr>
          <p:cNvPr id="2" name="Picture 1" descr="concept28-DNSreflection-ad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1813"/>
            <a:ext cx="8686800" cy="10739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613070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#30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3" name="Picture 2" descr="concept-30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6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5101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#31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3445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#32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385957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#33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599794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#35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822574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#34</a:t>
            </a:r>
          </a:p>
          <a:p>
            <a:pPr algn="ctr"/>
            <a:r>
              <a:rPr lang="en-US" sz="1400" b="1" dirty="0"/>
              <a:t>T</a:t>
            </a:r>
          </a:p>
        </p:txBody>
      </p:sp>
      <p:pic>
        <p:nvPicPr>
          <p:cNvPr id="2" name="Picture 1" descr="concept-31-728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7567"/>
            <a:ext cx="8686800" cy="1073918"/>
          </a:xfrm>
          <a:prstGeom prst="rect">
            <a:avLst/>
          </a:prstGeom>
        </p:spPr>
      </p:pic>
      <p:pic>
        <p:nvPicPr>
          <p:cNvPr id="3" name="Picture 2" descr="concept-32-728x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5914"/>
            <a:ext cx="8686800" cy="1073918"/>
          </a:xfrm>
          <a:prstGeom prst="rect">
            <a:avLst/>
          </a:prstGeom>
        </p:spPr>
      </p:pic>
      <p:pic>
        <p:nvPicPr>
          <p:cNvPr id="4" name="Picture 3" descr="concept-33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0753"/>
            <a:ext cx="8686800" cy="1073918"/>
          </a:xfrm>
          <a:prstGeom prst="rect">
            <a:avLst/>
          </a:prstGeom>
        </p:spPr>
      </p:pic>
      <p:pic>
        <p:nvPicPr>
          <p:cNvPr id="5" name="Picture 4" descr="concept-34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6120"/>
            <a:ext cx="8686800" cy="1073918"/>
          </a:xfrm>
          <a:prstGeom prst="rect">
            <a:avLst/>
          </a:prstGeom>
        </p:spPr>
      </p:pic>
      <p:pic>
        <p:nvPicPr>
          <p:cNvPr id="6" name="Picture 5" descr="concept-35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965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9961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#36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0743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#37</a:t>
            </a:r>
          </a:p>
          <a:p>
            <a:pPr algn="ctr"/>
            <a:r>
              <a:rPr lang="en-US" sz="1400" b="1" dirty="0"/>
              <a:t>T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3" name="Picture 2" descr="concept-36-bandwid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1076"/>
            <a:ext cx="8686800" cy="1073918"/>
          </a:xfrm>
          <a:prstGeom prst="rect">
            <a:avLst/>
          </a:prstGeom>
        </p:spPr>
      </p:pic>
      <p:pic>
        <p:nvPicPr>
          <p:cNvPr id="4" name="Picture 3" descr="concept-37-app-l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3464"/>
            <a:ext cx="8686800" cy="10739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70302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#39</a:t>
            </a:r>
          </a:p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54890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#40</a:t>
            </a:r>
          </a:p>
          <a:p>
            <a:pPr algn="ctr"/>
            <a:r>
              <a:rPr lang="en-US" sz="1400" b="1" dirty="0"/>
              <a:t>B</a:t>
            </a:r>
          </a:p>
        </p:txBody>
      </p:sp>
      <p:pic>
        <p:nvPicPr>
          <p:cNvPr id="2" name="Picture 1" descr="concept-39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4462"/>
            <a:ext cx="8686800" cy="1073918"/>
          </a:xfrm>
          <a:prstGeom prst="rect">
            <a:avLst/>
          </a:prstGeom>
        </p:spPr>
      </p:pic>
      <p:pic>
        <p:nvPicPr>
          <p:cNvPr id="7" name="Picture 6" descr="concept-40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87379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84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423988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#41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63849" cy="685800"/>
          </a:xfrm>
        </p:spPr>
        <p:txBody>
          <a:bodyPr/>
          <a:lstStyle/>
          <a:p>
            <a:r>
              <a:rPr lang="en-US" dirty="0"/>
              <a:t>Current Ads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649440" y="283709"/>
            <a:ext cx="255212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Calibri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/>
              <a:t>T - Technical Ads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B - Business Executive 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191077"/>
            <a:ext cx="8686795" cy="1073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589636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#42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443"/>
            <a:ext cx="8686800" cy="10739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198" y="3760829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#46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198" y="4831907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#47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198" y="6047805"/>
            <a:ext cx="45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#48</a:t>
            </a:r>
            <a:br>
              <a:rPr lang="en-US" sz="1400" b="1" dirty="0"/>
            </a:br>
            <a:r>
              <a:rPr lang="en-US" sz="1400" b="1" dirty="0"/>
              <a:t>B</a:t>
            </a:r>
          </a:p>
        </p:txBody>
      </p:sp>
      <p:pic>
        <p:nvPicPr>
          <p:cNvPr id="19" name="Picture 18" descr="concept-46-728x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" y="3500897"/>
            <a:ext cx="8686800" cy="1073918"/>
          </a:xfrm>
          <a:prstGeom prst="rect">
            <a:avLst/>
          </a:prstGeom>
        </p:spPr>
      </p:pic>
      <p:pic>
        <p:nvPicPr>
          <p:cNvPr id="20" name="Picture 19" descr="concept-47-728x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" y="4635735"/>
            <a:ext cx="8686800" cy="1073918"/>
          </a:xfrm>
          <a:prstGeom prst="rect">
            <a:avLst/>
          </a:prstGeom>
        </p:spPr>
      </p:pic>
      <p:pic>
        <p:nvPicPr>
          <p:cNvPr id="3" name="Picture 2" descr="concept-48-728x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4082"/>
            <a:ext cx="8686800" cy="1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46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global leader in DDoS protec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Prolexic by the numbers&amp;quot;&quot;/&gt;&lt;property id=&quot;20307&quot; value=&quot;449&quot;/&gt;&lt;/object&gt;&lt;object type=&quot;3&quot; unique_id=&quot;10005&quot;&gt;&lt;property id=&quot;20148&quot; value=&quot;5&quot;/&gt;&lt;property id=&quot;20300&quot; value=&quot;Slide 3 - &amp;quot;Anatomy of a DDoS Attack - the “Actors”&amp;quot;&quot;/&gt;&lt;property id=&quot;20307&quot; value=&quot;448&quot;/&gt;&lt;/object&gt;&lt;object type=&quot;3&quot; unique_id=&quot;10006&quot;&gt;&lt;property id=&quot;20148&quot; value=&quot;5&quot;/&gt;&lt;property id=&quot;20300&quot; value=&quot;Slide 4 - &amp;quot;Attacking simplified&amp;quot;&quot;/&gt;&lt;property id=&quot;20307&quot; value=&quot;457&quot;/&gt;&lt;/object&gt;&lt;object type=&quot;3&quot; unique_id=&quot;10007&quot;&gt;&lt;property id=&quot;20148&quot; value=&quot;5&quot;/&gt;&lt;property id=&quot;20300&quot; value=&quot;Slide 5 - &amp;quot;Why DDoS attacks are hard to stop&amp;quot;&quot;/&gt;&lt;property id=&quot;20307&quot; value=&quot;505&quot;/&gt;&lt;/object&gt;&lt;object type=&quot;3&quot; unique_id=&quot;10008&quot;&gt;&lt;property id=&quot;20148&quot; value=&quot;5&quot;/&gt;&lt;property id=&quot;20300&quot; value=&quot;Slide 6 - &amp;quot;Why Prolexic succeeds - global coverage&amp;quot;&quot;/&gt;&lt;property id=&quot;20307&quot; value=&quot;454&quot;/&gt;&lt;/object&gt;&lt;object type=&quot;3&quot; unique_id=&quot;10009&quot;&gt;&lt;property id=&quot;20148&quot; value=&quot;5&quot;/&gt;&lt;property id=&quot;20300&quot; value=&quot;Slide 7 - &amp;quot;Our solutions&amp;quot;&quot;/&gt;&lt;property id=&quot;20307&quot; value=&quot;456&quot;/&gt;&lt;/object&gt;&lt;object type=&quot;3&quot; unique_id=&quot;10010&quot;&gt;&lt;property id=&quot;20148&quot; value=&quot;5&quot;/&gt;&lt;property id=&quot;20300&quot; value=&quot;Slide 8 - &amp;quot;Remote Monitoring – PLXabm and PLXfbm&amp;quot;&quot;/&gt;&lt;property id=&quot;20307&quot; value=&quot;451&quot;/&gt;&lt;/object&gt;&lt;object type=&quot;3&quot; unique_id=&quot;10011&quot;&gt;&lt;property id=&quot;20148&quot; value=&quot;5&quot;/&gt;&lt;property id=&quot;20300&quot; value=&quot;Slide 9 - &amp;quot;PLXproxy - Activated via DNS redirect&amp;quot;&quot;/&gt;&lt;property id=&quot;20307&quot; value=&quot;453&quot;/&gt;&lt;/object&gt;&lt;object type=&quot;3&quot; unique_id=&quot;10012&quot;&gt;&lt;property id=&quot;20148&quot; value=&quot;5&quot;/&gt;&lt;property id=&quot;20300&quot; value=&quot;Slide 10 - &amp;quot;PLXrouted – Activated via BGP route advertisement&amp;quot;&quot;/&gt;&lt;property id=&quot;20307&quot; value=&quot;452&quot;/&gt;&lt;/object&gt;&lt;object type=&quot;3&quot; unique_id=&quot;10013&quot;&gt;&lt;property id=&quot;20148&quot; value=&quot;5&quot;/&gt;&lt;property id=&quot;20300&quot; value=&quot;Slide 11 - &amp;quot;Why Prolexic succeeds – multi-faceted defense&amp;quot;&quot;/&gt;&lt;property id=&quot;20307&quot; value=&quot;506&quot;/&gt;&lt;/object&gt;&lt;object type=&quot;3&quot; unique_id=&quot;10014&quot;&gt;&lt;property id=&quot;20148&quot; value=&quot;5&quot;/&gt;&lt;property id=&quot;20300&quot; value=&quot;Slide 12 - &amp;quot;Case study 1:&amp;#x0D;&amp;#x0A;DDoS campaign day 1 – large financial customer&amp;quot;&quot;/&gt;&lt;property id=&quot;20307&quot; value=&quot;460&quot;/&gt;&lt;/object&gt;&lt;object type=&quot;3&quot; unique_id=&quot;10015&quot;&gt;&lt;property id=&quot;20148&quot; value=&quot;5&quot;/&gt;&lt;property id=&quot;20300&quot; value=&quot;Slide 13 - &amp;quot;DDoS campaign day 2 – large financial customer&amp;quot;&quot;/&gt;&lt;property id=&quot;20307&quot; value=&quot;461&quot;/&gt;&lt;/object&gt;&lt;object type=&quot;3&quot; unique_id=&quot;10016&quot;&gt;&lt;property id=&quot;20148&quot; value=&quot;5&quot;/&gt;&lt;property id=&quot;20300&quot; value=&quot;Slide 14 - &amp;quot;DDoS campaign day 3 – large financial customer&amp;quot;&quot;/&gt;&lt;property id=&quot;20307&quot; value=&quot;462&quot;/&gt;&lt;/object&gt;&lt;object type=&quot;3&quot; unique_id=&quot;10017&quot;&gt;&lt;property id=&quot;20148&quot; value=&quot;5&quot;/&gt;&lt;property id=&quot;20300&quot; value=&quot;Slide 15 - &amp;quot;DDoS campaign day 4 – large financial customer&amp;quot;&quot;/&gt;&lt;property id=&quot;20307&quot; value=&quot;463&quot;/&gt;&lt;/object&gt;&lt;object type=&quot;3&quot; unique_id=&quot;10018&quot;&gt;&lt;property id=&quot;20148&quot; value=&quot;5&quot;/&gt;&lt;property id=&quot;20300&quot; value=&quot;Slide 16 - &amp;quot;DDoS campaign day 5 – large financial customer&amp;quot;&quot;/&gt;&lt;property id=&quot;20307&quot; value=&quot;464&quot;/&gt;&lt;/object&gt;&lt;object type=&quot;3&quot; unique_id=&quot;10019&quot;&gt;&lt;property id=&quot;20148&quot; value=&quot;5&quot;/&gt;&lt;property id=&quot;20300&quot; value=&quot;Slide 17 - &amp;quot;DDoS campaign day 6 – large financial customer&amp;quot;&quot;/&gt;&lt;property id=&quot;20307&quot; value=&quot;465&quot;/&gt;&lt;/object&gt;&lt;object type=&quot;3&quot; unique_id=&quot;10020&quot;&gt;&lt;property id=&quot;20148&quot; value=&quot;5&quot;/&gt;&lt;property id=&quot;20300&quot; value=&quot;Slide 18 - &amp;quot;DDoS campaign day 7 – large financial customer&amp;quot;&quot;/&gt;&lt;property id=&quot;20307&quot; value=&quot;466&quot;/&gt;&lt;/object&gt;&lt;object type=&quot;3&quot; unique_id=&quot;10021&quot;&gt;&lt;property id=&quot;20148&quot; value=&quot;5&quot;/&gt;&lt;property id=&quot;20300&quot; value=&quot;Slide 19 - &amp;quot;Case study 2:&amp;#x0D;&amp;#x0A;DDoS campaign day 1 – large multimedia company/anonymous &amp;quot;&quot;/&gt;&lt;property id=&quot;20307&quot; value=&quot;467&quot;/&gt;&lt;/object&gt;&lt;object type=&quot;3&quot; unique_id=&quot;10022&quot;&gt;&lt;property id=&quot;20148&quot; value=&quot;5&quot;/&gt;&lt;property id=&quot;20300&quot; value=&quot;Slide 20 - &amp;quot;DDoS campaign day 2 – large multimedia company/anonymous &amp;quot;&quot;/&gt;&lt;property id=&quot;20307&quot; value=&quot;468&quot;/&gt;&lt;/object&gt;&lt;object type=&quot;3&quot; unique_id=&quot;10023&quot;&gt;&lt;property id=&quot;20148&quot; value=&quot;5&quot;/&gt;&lt;property id=&quot;20300&quot; value=&quot;Slide 21 - &amp;quot;DDoS campaign day 3 – large multimedia company/anonymous &amp;quot;&quot;/&gt;&lt;property id=&quot;20307&quot; value=&quot;469&quot;/&gt;&lt;/object&gt;&lt;object type=&quot;3&quot; unique_id=&quot;10024&quot;&gt;&lt;property id=&quot;20148&quot; value=&quot;5&quot;/&gt;&lt;property id=&quot;20300&quot; value=&quot;Slide 22 - &amp;quot;DDoS campaign day 4 – large multimedia company/anonymous &amp;quot;&quot;/&gt;&lt;property id=&quot;20307&quot; value=&quot;470&quot;/&gt;&lt;/object&gt;&lt;object type=&quot;3&quot; unique_id=&quot;10025&quot;&gt;&lt;property id=&quot;20148&quot; value=&quot;5&quot;/&gt;&lt;property id=&quot;20300&quot; value=&quot;Slide 23 - &amp;quot;DDoS campaign day 5 – large multimedia company/anonymous &amp;quot;&quot;/&gt;&lt;property id=&quot;20307&quot; value=&quot;471&quot;/&gt;&lt;/object&gt;&lt;object type=&quot;3&quot; unique_id=&quot;10026&quot;&gt;&lt;property id=&quot;20148&quot; value=&quot;5&quot;/&gt;&lt;property id=&quot;20300&quot; value=&quot;Slide 24 - &amp;quot;DDoS campaign day 6 – large multimedia company/anonymous &amp;quot;&quot;/&gt;&lt;property id=&quot;20307&quot; value=&quot;472&quot;/&gt;&lt;/object&gt;&lt;object type=&quot;3&quot; unique_id=&quot;10027&quot;&gt;&lt;property id=&quot;20148&quot; value=&quot;5&quot;/&gt;&lt;property id=&quot;20300&quot; value=&quot;Slide 25 - &amp;quot;Anonymous attack 2011&amp;quot;&quot;/&gt;&lt;property id=&quot;20307&quot; value=&quot;474&quot;/&gt;&lt;/object&gt;&lt;object type=&quot;3&quot; unique_id=&quot;10028&quot;&gt;&lt;property id=&quot;20148&quot; value=&quot;5&quot;/&gt;&lt;property id=&quot;20300&quot; value=&quot;Slide 26 - &amp;quot;They thought they were protected&amp;quot;&quot;/&gt;&lt;property id=&quot;20307&quot; value=&quot;475&quot;/&gt;&lt;/object&gt;&lt;object type=&quot;3&quot; unique_id=&quot;10029&quot;&gt;&lt;property id=&quot;20148&quot; value=&quot;5&quot;/&gt;&lt;property id=&quot;20300&quot; value=&quot;Slide 27 - &amp;quot;Global customers&amp;quot;&quot;/&gt;&lt;property id=&quot;20307&quot; value=&quot;476&quot;/&gt;&lt;/object&gt;&lt;object type=&quot;3&quot; unique_id=&quot;10030&quot;&gt;&lt;property id=&quot;20148&quot; value=&quot;5&quot;/&gt;&lt;property id=&quot;20300&quot; value=&quot;Slide 28 - &amp;quot;Global customers&amp;quot;&quot;/&gt;&lt;property id=&quot;20307&quot; value=&quot;477&quot;/&gt;&lt;/object&gt;&lt;object type=&quot;3&quot; unique_id=&quot;10031&quot;&gt;&lt;property id=&quot;20148&quot; value=&quot;5&quot;/&gt;&lt;property id=&quot;20300&quot; value=&quot;Slide 29 - &amp;quot;Global partners&amp;quot;&quot;/&gt;&lt;property id=&quot;20307&quot; value=&quot;478&quot;/&gt;&lt;/object&gt;&lt;object type=&quot;3&quot; unique_id=&quot;10032&quot;&gt;&lt;property id=&quot;20148&quot; value=&quot;5&quot;/&gt;&lt;property id=&quot;20300&quot; value=&quot;Slide 30 - &amp;quot;Business continuity checklist&amp;quot;&quot;/&gt;&lt;property id=&quot;20307&quot; value=&quot;479&quot;/&gt;&lt;/object&gt;&lt;object type=&quot;3&quot; unique_id=&quot;10033&quot;&gt;&lt;property id=&quot;20148&quot; value=&quot;5&quot;/&gt;&lt;property id=&quot;20300&quot; value=&quot;Slide 31&quot;/&gt;&lt;property id=&quot;20307&quot; value=&quot;481&quot;/&gt;&lt;/object&gt;&lt;object type=&quot;3&quot; unique_id=&quot;10034&quot;&gt;&lt;property id=&quot;20148&quot; value=&quot;5&quot;/&gt;&lt;property id=&quot;20300&quot; value=&quot;Slide 32 - &amp;quot;The End&amp;quot;&quot;/&gt;&lt;property id=&quot;20307&quot; value=&quot;482&quot;/&gt;&lt;/object&gt;&lt;object type=&quot;3&quot; unique_id=&quot;10035&quot;&gt;&lt;property id=&quot;20148&quot; value=&quot;5&quot;/&gt;&lt;property id=&quot;20300&quot; value=&quot;Slide 33 - &amp;quot;Protected by Prolexic program&amp;quot;&quot;/&gt;&lt;property id=&quot;20307&quot; value=&quot;483&quot;/&gt;&lt;/object&gt;&lt;object type=&quot;3&quot; unique_id=&quot;10036&quot;&gt;&lt;property id=&quot;20148&quot; value=&quot;5&quot;/&gt;&lt;property id=&quot;20300&quot; value=&quot;Slide 34 - &amp;quot;Client success story – e-Commerce (cosmetics)&amp;quot;&quot;/&gt;&lt;property id=&quot;20307&quot; value=&quot;484&quot;/&gt;&lt;/object&gt;&lt;object type=&quot;3&quot; unique_id=&quot;10037&quot;&gt;&lt;property id=&quot;20148&quot; value=&quot;5&quot;/&gt;&lt;property id=&quot;20300&quot; value=&quot;Slide 35 - &amp;quot;Client success story – e-Commerce (jewelry)&amp;quot;&quot;/&gt;&lt;property id=&quot;20307&quot; value=&quot;485&quot;/&gt;&lt;/object&gt;&lt;object type=&quot;3&quot; unique_id=&quot;10038&quot;&gt;&lt;property id=&quot;20148&quot; value=&quot;5&quot;/&gt;&lt;property id=&quot;20300&quot; value=&quot;Slide 36 - &amp;quot;Client success story – financial services&amp;quot;&quot;/&gt;&lt;property id=&quot;20307&quot; value=&quot;486&quot;/&gt;&lt;/object&gt;&lt;object type=&quot;3&quot; unique_id=&quot;10039&quot;&gt;&lt;property id=&quot;20148&quot; value=&quot;5&quot;/&gt;&lt;property id=&quot;20300&quot; value=&quot;Slide 37 - &amp;quot;Client success story – e-Commerce (GoNabit)&amp;quot;&quot;/&gt;&lt;property id=&quot;20307&quot; value=&quot;487&quot;/&gt;&lt;/object&gt;&lt;object type=&quot;3&quot; unique_id=&quot;10040&quot;&gt;&lt;property id=&quot;20148&quot; value=&quot;5&quot;/&gt;&lt;property id=&quot;20300&quot; value=&quot;Slide 38 - &amp;quot;Client success story – e-Commerce (SpaFinder)&amp;quot;&quot;/&gt;&lt;property id=&quot;20307&quot; value=&quot;488&quot;/&gt;&lt;/object&gt;&lt;object type=&quot;3&quot; unique_id=&quot;10041&quot;&gt;&lt;property id=&quot;20148&quot; value=&quot;5&quot;/&gt;&lt;property id=&quot;20300&quot; value=&quot;Slide 39 - &amp;quot;Client success story – online gaming (Garena)&amp;quot;&quot;/&gt;&lt;property id=&quot;20307&quot; value=&quot;489&quot;/&gt;&lt;/object&gt;&lt;object type=&quot;3&quot; unique_id=&quot;10042&quot;&gt;&lt;property id=&quot;20148&quot; value=&quot;5&quot;/&gt;&lt;property id=&quot;20300&quot; value=&quot;Slide 40 - &amp;quot;Client success story – media/telecom&amp;quot;&quot;/&gt;&lt;property id=&quot;20307&quot; value=&quot;490&quot;/&gt;&lt;/object&gt;&lt;object type=&quot;3&quot; unique_id=&quot;10043&quot;&gt;&lt;property id=&quot;20148&quot; value=&quot;5&quot;/&gt;&lt;property id=&quot;20300&quot; value=&quot;Slide 41 - &amp;quot;Client success story – non-profit (Foundation Source)&amp;quot;&quot;/&gt;&lt;property id=&quot;20307&quot; value=&quot;491&quot;/&gt;&lt;/object&gt;&lt;object type=&quot;3&quot; unique_id=&quot;10044&quot;&gt;&lt;property id=&quot;20148&quot; value=&quot;5&quot;/&gt;&lt;property id=&quot;20300&quot; value=&quot;Slide 42 - &amp;quot;Client success story – media/telecom (Yola)&amp;quot;&quot;/&gt;&lt;property id=&quot;20307&quot; value=&quot;492&quot;/&gt;&lt;/object&gt;&lt;object type=&quot;3&quot; unique_id=&quot;10045&quot;&gt;&lt;property id=&quot;20148&quot; value=&quot;5&quot;/&gt;&lt;property id=&quot;20300&quot; value=&quot;Slide 43 - &amp;quot;Client success story – media/telecom (Noticias24)&amp;quot;&quot;/&gt;&lt;property id=&quot;20307&quot; value=&quot;493&quot;/&gt;&lt;/object&gt;&lt;object type=&quot;3&quot; unique_id=&quot;10046&quot;&gt;&lt;property id=&quot;20148&quot; value=&quot;5&quot;/&gt;&lt;property id=&quot;20300&quot; value=&quot;Slide 44 - &amp;quot;Client success story – media/telecom (RealVision)&amp;quot;&quot;/&gt;&lt;property id=&quot;20307&quot; value=&quot;494&quot;/&gt;&lt;/object&gt;&lt;object type=&quot;3&quot; unique_id=&quot;10047&quot;&gt;&lt;property id=&quot;20148&quot; value=&quot;5&quot;/&gt;&lt;property id=&quot;20300&quot; value=&quot;Slide 45 - &amp;quot;Client success story – media/telecom (virtualroad.org)&amp;quot;&quot;/&gt;&lt;property id=&quot;20307&quot; value=&quot;507&quot;/&gt;&lt;/object&gt;&lt;object type=&quot;3&quot; unique_id=&quot;10048&quot;&gt;&lt;property id=&quot;20148&quot; value=&quot;5&quot;/&gt;&lt;property id=&quot;20300&quot; value=&quot;Slide 46 - &amp;quot;Client success story – cloud/SaaS (IPG) &amp;quot;&quot;/&gt;&lt;property id=&quot;20307&quot; value=&quot;508&quot;/&gt;&lt;/object&gt;&lt;object type=&quot;3&quot; unique_id=&quot;10049&quot;&gt;&lt;property id=&quot;20148&quot; value=&quot;5&quot;/&gt;&lt;property id=&quot;20300&quot; value=&quot;Slide 47 - &amp;quot;Gartner on DDoS mitigation services&amp;quot;&quot;/&gt;&lt;property id=&quot;20307&quot; value=&quot;495&quot;/&gt;&lt;/object&gt;&lt;object type=&quot;3&quot; unique_id=&quot;10050&quot;&gt;&lt;property id=&quot;20148&quot; value=&quot;5&quot;/&gt;&lt;property id=&quot;20300&quot; value=&quot;Slide 48 - &amp;quot;Why do we care?&amp;quot;&quot;/&gt;&lt;property id=&quot;20307&quot; value=&quot;496&quot;/&gt;&lt;/object&gt;&lt;object type=&quot;3&quot; unique_id=&quot;10051&quot;&gt;&lt;property id=&quot;20148&quot; value=&quot;5&quot;/&gt;&lt;property id=&quot;20300&quot; value=&quot;Slide 49 - &amp;quot;Prolexic gives you more&amp;quot;&quot;/&gt;&lt;property id=&quot;20307&quot; value=&quot;497&quot;/&gt;&lt;/object&gt;&lt;object type=&quot;3&quot; unique_id=&quot;10052&quot;&gt;&lt;property id=&quot;20148&quot; value=&quot;5&quot;/&gt;&lt;property id=&quot;20300&quot; value=&quot;Slide 50 - &amp;quot;Why perimeter device DDoS mitigation fails&amp;quot;&quot;/&gt;&lt;property id=&quot;20307&quot; value=&quot;498&quot;/&gt;&lt;/object&gt;&lt;object type=&quot;3&quot; unique_id=&quot;10053&quot;&gt;&lt;property id=&quot;20148&quot; value=&quot;5&quot;/&gt;&lt;property id=&quot;20300&quot; value=&quot;Slide 51 - &amp;quot;Why telco DDoS mitigation fails&amp;quot;&quot;/&gt;&lt;property id=&quot;20307&quot; value=&quot;499&quot;/&gt;&lt;/object&gt;&lt;object type=&quot;3&quot; unique_id=&quot;10054&quot;&gt;&lt;property id=&quot;20148&quot; value=&quot;5&quot;/&gt;&lt;property id=&quot;20300&quot; value=&quot;Slide 52 - &amp;quot;Why CDN DDoS mitigation fails&amp;quot;&quot;/&gt;&lt;property id=&quot;20307&quot; value=&quot;500&quot;/&gt;&lt;/object&gt;&lt;object type=&quot;3&quot; unique_id=&quot;10055&quot;&gt;&lt;property id=&quot;20148&quot; value=&quot;5&quot;/&gt;&lt;property id=&quot;20300&quot; value=&quot;Slide 53&quot;/&gt;&lt;property id=&quot;20307&quot; value=&quot;501&quot;/&gt;&lt;/object&gt;&lt;object type=&quot;3&quot; unique_id=&quot;10056&quot;&gt;&lt;property id=&quot;20148&quot; value=&quot;5&quot;/&gt;&lt;property id=&quot;20300&quot; value=&quot;Slide 54 - &amp;quot;The gold standard for DDoS mitigation&amp;quot;&quot;/&gt;&lt;property id=&quot;20307&quot; value=&quot;502&quot;/&gt;&lt;/object&gt;&lt;object type=&quot;3&quot; unique_id=&quot;10057&quot;&gt;&lt;property id=&quot;20148&quot; value=&quot;5&quot;/&gt;&lt;property id=&quot;20300&quot; value=&quot;Slide 55 - &amp;quot;What we deliver – every day&amp;quot;&quot;/&gt;&lt;property id=&quot;20307&quot; value=&quot;503&quot;/&gt;&lt;/object&gt;&lt;/object&gt;&lt;object type=&quot;8&quot; unique_id=&quot;101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Prolexic Corporate PPT template July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Prolexic Corporate PPT template July 2012.potx</Template>
  <TotalTime>44653</TotalTime>
  <Words>472</Words>
  <Application>Microsoft Macintosh PowerPoint</Application>
  <PresentationFormat>On-screen Show (4:3)</PresentationFormat>
  <Paragraphs>188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Prolexic Corporate PPT template July 2012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Current Ads</vt:lpstr>
      <vt:lpstr>WSTA Ads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Prolexic</dc:creator>
  <cp:keywords/>
  <dc:description/>
  <cp:lastModifiedBy>12040</cp:lastModifiedBy>
  <cp:revision>1484</cp:revision>
  <cp:lastPrinted>2012-02-16T14:18:59Z</cp:lastPrinted>
  <dcterms:created xsi:type="dcterms:W3CDTF">2011-08-31T20:28:58Z</dcterms:created>
  <dcterms:modified xsi:type="dcterms:W3CDTF">2020-06-21T15:12:40Z</dcterms:modified>
  <cp:category/>
</cp:coreProperties>
</file>