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80" r:id="rId5"/>
    <p:sldId id="278" r:id="rId6"/>
    <p:sldId id="279" r:id="rId7"/>
    <p:sldId id="287" r:id="rId8"/>
    <p:sldId id="288" r:id="rId9"/>
    <p:sldId id="289" r:id="rId10"/>
    <p:sldId id="290" r:id="rId11"/>
    <p:sldId id="292" r:id="rId12"/>
    <p:sldId id="291" r:id="rId13"/>
    <p:sldId id="293" r:id="rId14"/>
    <p:sldId id="294" r:id="rId15"/>
    <p:sldId id="295" r:id="rId16"/>
    <p:sldId id="296" r:id="rId17"/>
    <p:sldId id="281" r:id="rId18"/>
    <p:sldId id="283" r:id="rId19"/>
    <p:sldId id="282" r:id="rId20"/>
    <p:sldId id="286" r:id="rId21"/>
    <p:sldId id="285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D8DD2D9-C552-324B-B262-05AACCA7D263}">
          <p14:sldIdLst>
            <p14:sldId id="256"/>
            <p14:sldId id="276"/>
            <p14:sldId id="277"/>
            <p14:sldId id="280"/>
            <p14:sldId id="278"/>
            <p14:sldId id="279"/>
            <p14:sldId id="287"/>
            <p14:sldId id="288"/>
            <p14:sldId id="289"/>
            <p14:sldId id="290"/>
            <p14:sldId id="292"/>
            <p14:sldId id="291"/>
            <p14:sldId id="293"/>
            <p14:sldId id="294"/>
            <p14:sldId id="295"/>
            <p14:sldId id="296"/>
            <p14:sldId id="281"/>
            <p14:sldId id="283"/>
            <p14:sldId id="282"/>
            <p14:sldId id="286"/>
            <p14:sldId id="285"/>
          </p14:sldIdLst>
        </p14:section>
        <p14:section name="Untitled Section" id="{53C1A1A4-D2F1-5B4A-BD1E-13A95D6C7B6B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svsO6HFpWxGOLHpoCOUiBqqeB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64CD96-CD22-4183-8344-392C45FC2370}">
  <a:tblStyle styleId="{E764CD96-CD22-4183-8344-392C45FC237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B4668F0-675D-43D9-A90D-EAC23CD0D9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155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570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6296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0216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9014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683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009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606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835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404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/>
          <p:nvPr/>
        </p:nvSpPr>
        <p:spPr>
          <a:xfrm>
            <a:off x="2743200" y="0"/>
            <a:ext cx="6400800" cy="4572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2743200" y="4572000"/>
            <a:ext cx="6400800" cy="2286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4799DF"/>
              </a:gs>
              <a:gs pos="73000">
                <a:srgbClr val="2586D8"/>
              </a:gs>
              <a:gs pos="88000">
                <a:srgbClr val="2481D0"/>
              </a:gs>
              <a:gs pos="100000">
                <a:srgbClr val="2D8BDA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6"/>
          <p:cNvSpPr/>
          <p:nvPr/>
        </p:nvSpPr>
        <p:spPr>
          <a:xfrm>
            <a:off x="-1" y="0"/>
            <a:ext cx="27432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 amt="12000"/>
          </a:blip>
          <a:srcRect l="2491" t="6879" r="-170" b="6024"/>
          <a:stretch/>
        </p:blipFill>
        <p:spPr>
          <a:xfrm>
            <a:off x="0" y="0"/>
            <a:ext cx="76912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/>
          <p:cNvPicPr preferRelativeResize="0"/>
          <p:nvPr/>
        </p:nvPicPr>
        <p:blipFill rotWithShape="1">
          <a:blip r:embed="rId2">
            <a:alphaModFix amt="25000"/>
          </a:blip>
          <a:srcRect l="2491" t="6879" r="62670" b="6024"/>
          <a:stretch/>
        </p:blipFill>
        <p:spPr>
          <a:xfrm>
            <a:off x="0" y="0"/>
            <a:ext cx="27431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6"/>
          <p:cNvCxnSpPr/>
          <p:nvPr/>
        </p:nvCxnSpPr>
        <p:spPr>
          <a:xfrm>
            <a:off x="3291840" y="2011680"/>
            <a:ext cx="521208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0790" y="5571796"/>
            <a:ext cx="2194560" cy="37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6"/>
          <p:cNvSpPr/>
          <p:nvPr/>
        </p:nvSpPr>
        <p:spPr>
          <a:xfrm>
            <a:off x="-1" y="0"/>
            <a:ext cx="704088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7040880" y="0"/>
            <a:ext cx="210312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 rot="5400000">
            <a:off x="4957921" y="2630964"/>
            <a:ext cx="5811838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 rot="5400000">
            <a:off x="785970" y="207804"/>
            <a:ext cx="5811838" cy="6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Open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Open Sans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38" cy="27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5213"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38" cy="10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1pPr>
            <a:lvl2pPr lvl="1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2pPr>
            <a:lvl3pPr lvl="2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3pPr>
            <a:lvl4pPr lvl="3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4pPr>
            <a:lvl5pPr lvl="4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5pPr>
            <a:lvl6pPr lvl="5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6pPr>
            <a:lvl7pPr lvl="6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7pPr>
            <a:lvl8pPr lvl="7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8pPr>
            <a:lvl9pPr lvl="8" algn="ctr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SzPts val="7500"/>
              <a:buNone/>
              <a:defRPr sz="2813"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663" cy="52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7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-1" y="1641794"/>
            <a:ext cx="9144000" cy="521208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/>
          <p:nvPr/>
        </p:nvSpPr>
        <p:spPr>
          <a:xfrm rot="-5400000">
            <a:off x="3749039" y="-3748723"/>
            <a:ext cx="1645920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0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4800600" y="1825625"/>
            <a:ext cx="3749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30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1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" name="Google Shape;69;p31"/>
          <p:cNvCxnSpPr/>
          <p:nvPr/>
        </p:nvCxnSpPr>
        <p:spPr>
          <a:xfrm>
            <a:off x="4572000" y="1825625"/>
            <a:ext cx="0" cy="4351338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629842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629842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3"/>
          </p:nvPr>
        </p:nvSpPr>
        <p:spPr>
          <a:xfrm>
            <a:off x="4800600" y="1828800"/>
            <a:ext cx="37490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4"/>
          </p:nvPr>
        </p:nvSpPr>
        <p:spPr>
          <a:xfrm>
            <a:off x="4800600" y="2651760"/>
            <a:ext cx="374904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32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3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body" idx="2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289208" y="0"/>
            <a:ext cx="5854791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27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4"/>
          <p:cNvSpPr/>
          <p:nvPr/>
        </p:nvSpPr>
        <p:spPr>
          <a:xfrm>
            <a:off x="-1" y="0"/>
            <a:ext cx="328921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4"/>
          <p:cNvSpPr txBox="1">
            <a:spLocks noGrp="1"/>
          </p:cNvSpPr>
          <p:nvPr>
            <p:ph type="title"/>
          </p:nvPr>
        </p:nvSpPr>
        <p:spPr>
          <a:xfrm>
            <a:off x="365760" y="457200"/>
            <a:ext cx="25603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Open San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521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365760" y="2057399"/>
            <a:ext cx="256032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6630" y="617120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5"/>
          <p:cNvSpPr/>
          <p:nvPr/>
        </p:nvSpPr>
        <p:spPr>
          <a:xfrm>
            <a:off x="-1" y="1641794"/>
            <a:ext cx="9144000" cy="521589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D4D4D4"/>
              </a:gs>
              <a:gs pos="100000">
                <a:srgbClr val="B2B2B2"/>
              </a:gs>
            </a:gsLst>
            <a:lin ang="81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5"/>
          <p:cNvSpPr/>
          <p:nvPr/>
        </p:nvSpPr>
        <p:spPr>
          <a:xfrm rot="-5400000">
            <a:off x="3751101" y="-3751103"/>
            <a:ext cx="1641796" cy="9144000"/>
          </a:xfrm>
          <a:prstGeom prst="rect">
            <a:avLst/>
          </a:prstGeom>
          <a:gradFill>
            <a:gsLst>
              <a:gs pos="0">
                <a:schemeClr val="dk1"/>
              </a:gs>
              <a:gs pos="73000">
                <a:schemeClr val="dk2"/>
              </a:gs>
              <a:gs pos="83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66752" y="5481562"/>
            <a:ext cx="1188720" cy="2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  <a:defRPr sz="4200" b="0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5"/>
          <p:cNvSpPr txBox="1"/>
          <p:nvPr/>
        </p:nvSpPr>
        <p:spPr>
          <a:xfrm>
            <a:off x="2348495" y="-17103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3291840" y="2194560"/>
            <a:ext cx="5212080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pen Sans"/>
              <a:buNone/>
            </a:pPr>
            <a:r>
              <a:rPr lang="en" dirty="0"/>
              <a:t>Top Performers Campaign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3291840" y="3749040"/>
            <a:ext cx="52120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"/>
              <a:t>May </a:t>
            </a:r>
            <a:r>
              <a:rPr lang="en" dirty="0"/>
              <a:t>2020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Campaign Collateral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CC5E60C-4AC4-614B-971C-458C094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644"/>
            <a:ext cx="9144000" cy="32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30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3780" dirty="0"/>
              <a:t>Demand Gen:</a:t>
            </a:r>
            <a:br>
              <a:rPr lang="en-US" sz="3780" dirty="0"/>
            </a:br>
            <a:r>
              <a:rPr lang="en-US" sz="3780" dirty="0"/>
              <a:t>Lead Forms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44E093-0B40-EB4F-B632-A03E1848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831" y="6311"/>
            <a:ext cx="5444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Winner Videos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1C6866D-0516-794D-9A90-F9AFA03F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7666"/>
            <a:ext cx="8210550" cy="45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0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F5DCEC27-3162-444F-A64B-6F836EF4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25" y="1658650"/>
            <a:ext cx="3325075" cy="2667965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B12182-66ED-C347-8C1C-CBD199500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8" y="4326615"/>
            <a:ext cx="3747116" cy="2531385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F50650-5902-E74A-B5A9-6A3E15E27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914" y="2323320"/>
            <a:ext cx="3887488" cy="34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CC13D4AA-A86E-5242-BF6B-CFBFFA50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5" y="2199527"/>
            <a:ext cx="3792478" cy="3628326"/>
          </a:xfrm>
          <a:prstGeom prst="rect">
            <a:avLst/>
          </a:prstGeom>
        </p:spPr>
      </p:pic>
      <p:pic>
        <p:nvPicPr>
          <p:cNvPr id="5" name="Picture 4" descr="A screen shot of a person&#10;&#10;Description automatically generated">
            <a:extLst>
              <a:ext uri="{FF2B5EF4-FFF2-40B4-BE49-F238E27FC236}">
                <a16:creationId xmlns:a16="http://schemas.microsoft.com/office/drawing/2014/main" id="{589E62C1-A96F-9C4F-8B0B-C5C436311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89" y="2199527"/>
            <a:ext cx="3787066" cy="36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-US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4184FB-4140-1847-BCF8-9EC9D47F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220" y="4149816"/>
            <a:ext cx="3931857" cy="2206535"/>
          </a:xfrm>
          <a:prstGeom prst="rect">
            <a:avLst/>
          </a:prstGeom>
        </p:spPr>
      </p:pic>
      <p:pic>
        <p:nvPicPr>
          <p:cNvPr id="5" name="Picture 4" descr="A picture containing holding, man, hand, phone&#10;&#10;Description automatically generated">
            <a:extLst>
              <a:ext uri="{FF2B5EF4-FFF2-40B4-BE49-F238E27FC236}">
                <a16:creationId xmlns:a16="http://schemas.microsoft.com/office/drawing/2014/main" id="{49605578-0820-7D47-BD2F-835B4E59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27" y="2490729"/>
            <a:ext cx="3379555" cy="316896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23F87A-50BB-934F-BA5B-802D346C6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220" y="1919655"/>
            <a:ext cx="3925989" cy="20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Social Buzz: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642635-4813-6E45-A20E-C3C6BFA5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77" y="1786224"/>
            <a:ext cx="3192986" cy="2027593"/>
          </a:xfrm>
          <a:prstGeom prst="rect">
            <a:avLst/>
          </a:prstGeom>
        </p:spPr>
      </p:pic>
      <p:pic>
        <p:nvPicPr>
          <p:cNvPr id="5" name="Picture 4" descr="A person in a suit standing in front of a sign&#10;&#10;Description automatically generated">
            <a:extLst>
              <a:ext uri="{FF2B5EF4-FFF2-40B4-BE49-F238E27FC236}">
                <a16:creationId xmlns:a16="http://schemas.microsoft.com/office/drawing/2014/main" id="{3329EED3-ACB9-B84D-B8BA-04B53342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7" y="4057979"/>
            <a:ext cx="2718818" cy="2558179"/>
          </a:xfrm>
          <a:prstGeom prst="rect">
            <a:avLst/>
          </a:prstGeo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2D6193CC-2C56-F24D-951D-91EAD6AFA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851" y="4057978"/>
            <a:ext cx="2698298" cy="255817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D8ACCF6-78C0-D34C-AC37-144234912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481" y="1746395"/>
            <a:ext cx="3054338" cy="25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1A9C-00A5-AC44-A4D3-BFEC4C03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766B07-235A-4248-93E8-49315007D8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" name="image59.png">
            <a:extLst>
              <a:ext uri="{FF2B5EF4-FFF2-40B4-BE49-F238E27FC236}">
                <a16:creationId xmlns:a16="http://schemas.microsoft.com/office/drawing/2014/main" id="{5AEB259F-D862-294D-8754-781DA38FFB2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55431" y="2145324"/>
            <a:ext cx="6858000" cy="2895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0192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44D2-D728-5E47-84A6-A943D6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B8A76-1397-6B4F-95E6-62135604FC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image56.png">
            <a:extLst>
              <a:ext uri="{FF2B5EF4-FFF2-40B4-BE49-F238E27FC236}">
                <a16:creationId xmlns:a16="http://schemas.microsoft.com/office/drawing/2014/main" id="{928F52C5-4245-A847-9FB0-365F3B28F97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46738" y="1934306"/>
            <a:ext cx="5287108" cy="426182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39849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22B6-B90C-1443-93E8-26A3A86D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707D6-45D5-0942-93BD-3511B4B9C6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16" name="image58.png">
            <a:extLst>
              <a:ext uri="{FF2B5EF4-FFF2-40B4-BE49-F238E27FC236}">
                <a16:creationId xmlns:a16="http://schemas.microsoft.com/office/drawing/2014/main" id="{5C825E5E-32C9-C448-BCCF-F751E72E89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43000" y="2127250"/>
            <a:ext cx="6858000" cy="2603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6258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91272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Relations: </a:t>
            </a:r>
            <a:br>
              <a:rPr lang="en" sz="3780" dirty="0"/>
            </a:br>
            <a:r>
              <a:rPr lang="en" sz="3780" dirty="0"/>
              <a:t>Press Releases</a:t>
            </a:r>
            <a:endParaRPr sz="3780" dirty="0"/>
          </a:p>
        </p:txBody>
      </p:sp>
      <p:sp>
        <p:nvSpPr>
          <p:cNvPr id="376" name="Google Shape;376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E2E89A-3EF2-414D-BD88-C9B8394D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2" y="1735419"/>
            <a:ext cx="7674015" cy="48034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0D8D-8C55-4742-83E9-9378407B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 Assets for Winners to Promote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4A53A-2E99-9644-972C-E7179FFE04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image42.png">
            <a:extLst>
              <a:ext uri="{FF2B5EF4-FFF2-40B4-BE49-F238E27FC236}">
                <a16:creationId xmlns:a16="http://schemas.microsoft.com/office/drawing/2014/main" id="{7508293F-29B0-5B42-8881-B991A5C7364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25062" y="2288442"/>
            <a:ext cx="6858000" cy="35941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7776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A11-7FA2-9840-B4F0-6245C37C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Performer Campaign:</a:t>
            </a:r>
            <a:br>
              <a:rPr lang="en-US" dirty="0"/>
            </a:br>
            <a:r>
              <a:rPr lang="en-US" dirty="0"/>
              <a:t>Winner Communications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31F51C-89D2-B74A-9B50-4FED2A1E4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 descr="A screen shot of a person&#10;&#10;Description automatically generated">
            <a:extLst>
              <a:ext uri="{FF2B5EF4-FFF2-40B4-BE49-F238E27FC236}">
                <a16:creationId xmlns:a16="http://schemas.microsoft.com/office/drawing/2014/main" id="{F4A58CDA-47F8-6F4C-931A-BA8AA3DB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5" y="1867002"/>
            <a:ext cx="6457950" cy="426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225631" y="365126"/>
            <a:ext cx="876398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4000" dirty="0"/>
              <a:t>Website Launch:</a:t>
            </a:r>
            <a:br>
              <a:rPr lang="en" sz="4000" dirty="0"/>
            </a:br>
            <a:endParaRPr sz="4000" dirty="0"/>
          </a:p>
        </p:txBody>
      </p:sp>
      <p:sp>
        <p:nvSpPr>
          <p:cNvPr id="395" name="Google Shape;395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4ACF78-0E37-DE48-BA70-1FED325AA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152"/>
            <a:ext cx="9144000" cy="47196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80D4-B75A-1847-930B-8DC1673E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3" y="365126"/>
            <a:ext cx="8680863" cy="1097280"/>
          </a:xfrm>
        </p:spPr>
        <p:txBody>
          <a:bodyPr>
            <a:normAutofit fontScale="90000"/>
          </a:bodyPr>
          <a:lstStyle/>
          <a:p>
            <a:r>
              <a:rPr lang="en" sz="4400" dirty="0"/>
              <a:t>Demand Generation:</a:t>
            </a:r>
            <a:br>
              <a:rPr lang="en" sz="4400" dirty="0"/>
            </a:br>
            <a:r>
              <a:rPr lang="en" sz="4000" dirty="0"/>
              <a:t>Social Campaigns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FD5D2-50FB-A848-B16C-15808B5F67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97C90F-03D8-2B47-AD54-7BEB2CE9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35686"/>
            <a:ext cx="4136446" cy="2164740"/>
          </a:xfrm>
          <a:prstGeom prst="rect">
            <a:avLst/>
          </a:prstGeom>
        </p:spPr>
      </p:pic>
      <p:pic>
        <p:nvPicPr>
          <p:cNvPr id="36" name="Picture 35" descr="A picture containing remote&#10;&#10;Description automatically generated">
            <a:extLst>
              <a:ext uri="{FF2B5EF4-FFF2-40B4-BE49-F238E27FC236}">
                <a16:creationId xmlns:a16="http://schemas.microsoft.com/office/drawing/2014/main" id="{9F04D068-ACC0-0945-86DA-72B78C73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91611"/>
            <a:ext cx="4136446" cy="2164740"/>
          </a:xfrm>
          <a:prstGeom prst="rect">
            <a:avLst/>
          </a:prstGeom>
        </p:spPr>
      </p:pic>
      <p:pic>
        <p:nvPicPr>
          <p:cNvPr id="38" name="Picture 3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EC4D1AB-FD94-D64F-A7B5-2AECB300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0" y="4191611"/>
            <a:ext cx="4136446" cy="2164740"/>
          </a:xfrm>
          <a:prstGeom prst="rect">
            <a:avLst/>
          </a:prstGeom>
        </p:spPr>
      </p:pic>
      <p:pic>
        <p:nvPicPr>
          <p:cNvPr id="40" name="Picture 3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4A5524-35D7-2647-A888-A41A75D28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0" y="1735686"/>
            <a:ext cx="4136446" cy="21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		</a:t>
            </a:r>
            <a:br>
              <a:rPr lang="en" sz="3780" dirty="0"/>
            </a:br>
            <a:r>
              <a:rPr lang="en" sz="3780" dirty="0"/>
              <a:t>Social Campaigns</a:t>
            </a:r>
            <a:endParaRPr sz="3780" dirty="0"/>
          </a:p>
        </p:txBody>
      </p:sp>
      <p:sp>
        <p:nvSpPr>
          <p:cNvPr id="417" name="Google Shape;41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2053B3-48CB-D942-93DC-F4E846A2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8" y="1872539"/>
            <a:ext cx="4136446" cy="216474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43D944-7D8B-484E-8A70-F67C3C92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88" y="4194505"/>
            <a:ext cx="4136446" cy="2164740"/>
          </a:xfrm>
          <a:prstGeom prst="rect">
            <a:avLst/>
          </a:prstGeom>
        </p:spPr>
      </p:pic>
      <p:pic>
        <p:nvPicPr>
          <p:cNvPr id="3" name="Picture 2" descr="A picture containing person, cellphone, man, holding&#10;&#10;Description automatically generated">
            <a:extLst>
              <a:ext uri="{FF2B5EF4-FFF2-40B4-BE49-F238E27FC236}">
                <a16:creationId xmlns:a16="http://schemas.microsoft.com/office/drawing/2014/main" id="{AF6C7B70-B725-6F4F-A410-EDB32B17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94505"/>
            <a:ext cx="4249838" cy="222408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0EBE75B-2FF5-0948-B69C-4B257EA5E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72539"/>
            <a:ext cx="4249838" cy="22240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Demand Generation:</a:t>
            </a:r>
            <a:br>
              <a:rPr lang="en" sz="3780" dirty="0"/>
            </a:br>
            <a:r>
              <a:rPr lang="en" sz="3780" dirty="0"/>
              <a:t>Social Campaigns</a:t>
            </a:r>
            <a:endParaRPr sz="3780" dirty="0"/>
          </a:p>
        </p:txBody>
      </p:sp>
      <p:sp>
        <p:nvSpPr>
          <p:cNvPr id="426" name="Google Shape;426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4/16/20</a:t>
            </a:r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61390D-82F0-4C45-A0CC-7E59E41A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14" y="1868409"/>
            <a:ext cx="4470686" cy="233965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64A9B5-6C5F-084F-86BF-65AD3BBD8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20" y="4404208"/>
            <a:ext cx="4470686" cy="2339659"/>
          </a:xfrm>
          <a:prstGeom prst="rect">
            <a:avLst/>
          </a:prstGeom>
        </p:spPr>
      </p:pic>
      <p:pic>
        <p:nvPicPr>
          <p:cNvPr id="7" name="Picture 6" descr="A picture containing game&#10;&#10;Description automatically generated">
            <a:extLst>
              <a:ext uri="{FF2B5EF4-FFF2-40B4-BE49-F238E27FC236}">
                <a16:creationId xmlns:a16="http://schemas.microsoft.com/office/drawing/2014/main" id="{968A10E9-9CD5-B44C-90F2-1F2F24C1D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04" y="4404208"/>
            <a:ext cx="4470686" cy="2339659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768C0D8A-36D0-8E40-8643-FDC57E8E3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70791"/>
            <a:ext cx="4470686" cy="23396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Placements: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EB58D6-6D75-E24C-A8BB-878C035D1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09642"/>
            <a:ext cx="7083706" cy="430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7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Media Placements: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A555A86-99F6-EE4A-AAD3-A09B9F2D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48" y="1839248"/>
            <a:ext cx="6699491" cy="42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3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Open Sans"/>
              <a:buNone/>
            </a:pPr>
            <a:r>
              <a:rPr lang="en" sz="3780" dirty="0"/>
              <a:t>Website Banners:</a:t>
            </a:r>
            <a:endParaRPr sz="3780" dirty="0"/>
          </a:p>
        </p:txBody>
      </p:sp>
      <p:sp>
        <p:nvSpPr>
          <p:cNvPr id="428" name="Google Shape;428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6A068E-75FC-6548-97BB-5137CBC5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3037"/>
            <a:ext cx="9144000" cy="383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Survey Theme Colors">
      <a:dk1>
        <a:srgbClr val="000000"/>
      </a:dk1>
      <a:lt1>
        <a:srgbClr val="FFFFFF"/>
      </a:lt1>
      <a:dk2>
        <a:srgbClr val="12365B"/>
      </a:dk2>
      <a:lt2>
        <a:srgbClr val="DDDDDD"/>
      </a:lt2>
      <a:accent1>
        <a:srgbClr val="2B69A9"/>
      </a:accent1>
      <a:accent2>
        <a:srgbClr val="ABDAED"/>
      </a:accent2>
      <a:accent3>
        <a:srgbClr val="80C8EC"/>
      </a:accent3>
      <a:accent4>
        <a:srgbClr val="20A3DD"/>
      </a:accent4>
      <a:accent5>
        <a:srgbClr val="1F6CAD"/>
      </a:accent5>
      <a:accent6>
        <a:srgbClr val="AAAAAA"/>
      </a:accent6>
      <a:hlink>
        <a:srgbClr val="05A78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134</Words>
  <Application>Microsoft Macintosh PowerPoint</Application>
  <PresentationFormat>On-screen Show (4:3)</PresentationFormat>
  <Paragraphs>43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Open Sans</vt:lpstr>
      <vt:lpstr>Calibri</vt:lpstr>
      <vt:lpstr>Office Theme</vt:lpstr>
      <vt:lpstr>Top Performers Campaign</vt:lpstr>
      <vt:lpstr>Media Relations:  Press Releases</vt:lpstr>
      <vt:lpstr>Website Launch: </vt:lpstr>
      <vt:lpstr>Demand Generation: Social Campaigns</vt:lpstr>
      <vt:lpstr>Demand Generation:   Social Campaigns</vt:lpstr>
      <vt:lpstr>Demand Generation: Social Campaigns</vt:lpstr>
      <vt:lpstr>Media Placements:</vt:lpstr>
      <vt:lpstr>Media Placements:</vt:lpstr>
      <vt:lpstr>Website Banners:</vt:lpstr>
      <vt:lpstr>Demand Generation: Campaign Collateral</vt:lpstr>
      <vt:lpstr>Demand Gen: Lead Forms</vt:lpstr>
      <vt:lpstr>Demand Generation: Winner Videos</vt:lpstr>
      <vt:lpstr>Social Buzz:</vt:lpstr>
      <vt:lpstr>Social Buzz:</vt:lpstr>
      <vt:lpstr>Social Buzz:</vt:lpstr>
      <vt:lpstr>Social Buzz:</vt:lpstr>
      <vt:lpstr>Top Performer Campaign Assets:</vt:lpstr>
      <vt:lpstr>Top Performer Campaign Assets for Winners to Promote Program</vt:lpstr>
      <vt:lpstr>Top Performer Campaign Assets for Winners to Promote Program</vt:lpstr>
      <vt:lpstr>Top Performer Campaign Assets for Winners to Promote Program</vt:lpstr>
      <vt:lpstr>Top Performer Campaign: Winner Communications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Presentation</dc:title>
  <dc:creator>Barnet Levinson</dc:creator>
  <cp:lastModifiedBy>12040</cp:lastModifiedBy>
  <cp:revision>14</cp:revision>
  <dcterms:created xsi:type="dcterms:W3CDTF">2020-04-12T00:00:08Z</dcterms:created>
  <dcterms:modified xsi:type="dcterms:W3CDTF">2020-07-09T21:42:56Z</dcterms:modified>
</cp:coreProperties>
</file>