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4"/>
  </p:notesMasterIdLst>
  <p:sldIdLst>
    <p:sldId id="3686" r:id="rId5"/>
    <p:sldId id="3604" r:id="rId6"/>
    <p:sldId id="3685" r:id="rId7"/>
    <p:sldId id="3653" r:id="rId8"/>
    <p:sldId id="3615" r:id="rId9"/>
    <p:sldId id="3678" r:id="rId10"/>
    <p:sldId id="3681" r:id="rId11"/>
    <p:sldId id="3683" r:id="rId12"/>
    <p:sldId id="368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CBC1FB-DF32-BF4F-8650-D51F089E5820}">
          <p14:sldIdLst>
            <p14:sldId id="3686"/>
            <p14:sldId id="3604"/>
            <p14:sldId id="3685"/>
            <p14:sldId id="3653"/>
            <p14:sldId id="3615"/>
            <p14:sldId id="3678"/>
            <p14:sldId id="3681"/>
            <p14:sldId id="3683"/>
            <p14:sldId id="36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Thomas" initials="CT" lastIdx="1" clrIdx="0">
    <p:extLst>
      <p:ext uri="{19B8F6BF-5375-455C-9EA6-DF929625EA0E}">
        <p15:presenceInfo xmlns:p15="http://schemas.microsoft.com/office/powerpoint/2012/main" userId="S::chthomas@infinite.com::f7f845de-f650-47fb-b658-8fb143c95b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D99"/>
    <a:srgbClr val="FEA801"/>
    <a:srgbClr val="404040"/>
    <a:srgbClr val="F2F2F5"/>
    <a:srgbClr val="2B80A1"/>
    <a:srgbClr val="CEDBE6"/>
    <a:srgbClr val="194A5D"/>
    <a:srgbClr val="515151"/>
    <a:srgbClr val="46A7CD"/>
    <a:srgbClr val="CDCDC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0340"/>
  </p:normalViewPr>
  <p:slideViewPr>
    <p:cSldViewPr snapToGrid="0">
      <p:cViewPr varScale="1">
        <p:scale>
          <a:sx n="135" d="100"/>
          <a:sy n="135" d="100"/>
        </p:scale>
        <p:origin x="49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E3F96-06C5-4430-AC90-1CE3F7217CE4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13360-4871-4102-AD81-6ADE6517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3360-4871-4102-AD81-6ADE65170E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3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3360-4871-4102-AD81-6ADE65170E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3360-4871-4102-AD81-6ADE65170E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7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3360-4871-4102-AD81-6ADE65170E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3360-4871-4102-AD81-6ADE65170E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3360-4871-4102-AD81-6ADE65170E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3360-4871-4102-AD81-6ADE65170E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4CB4EFC-8E6C-4551-A7AB-7970B4F9E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r="12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D7FF6909-4A1F-2043-BD4C-C055CB02561A}"/>
              </a:ext>
            </a:extLst>
          </p:cNvPr>
          <p:cNvSpPr/>
          <p:nvPr userDrawn="1"/>
        </p:nvSpPr>
        <p:spPr>
          <a:xfrm>
            <a:off x="184814" y="0"/>
            <a:ext cx="1622912" cy="1253437"/>
          </a:xfrm>
          <a:prstGeom prst="parallelogram">
            <a:avLst>
              <a:gd name="adj" fmla="val 163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57C04-2F01-46B0-8BB7-BF3BC36BD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12" y="392733"/>
            <a:ext cx="1050793" cy="536575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23D1690-7777-433E-9A55-E901C0E28523}"/>
              </a:ext>
            </a:extLst>
          </p:cNvPr>
          <p:cNvSpPr txBox="1">
            <a:spLocks/>
          </p:cNvSpPr>
          <p:nvPr userDrawn="1"/>
        </p:nvSpPr>
        <p:spPr>
          <a:xfrm>
            <a:off x="2963229" y="4922026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2020 </a:t>
            </a:r>
            <a:r>
              <a:rPr lang="en-US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Zyter</a:t>
            </a: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|  All Rights Reserved  </a:t>
            </a:r>
            <a:r>
              <a:rPr lang="en-IN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 </a:t>
            </a:r>
            <a:r>
              <a:rPr lang="en-IN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zyter.com</a:t>
            </a:r>
            <a:endParaRPr lang="en-IN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DB57F6-6734-415D-A962-B06CD39B3C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7463" y="2958103"/>
            <a:ext cx="3774008" cy="265229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 dirty="0"/>
              <a:t>Presenter’s first and last name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C0C44A-7672-47C4-932C-13E34D43EC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60463" y="3254909"/>
            <a:ext cx="3774008" cy="265229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IN" dirty="0"/>
              <a:t>Presenter’s designation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4263B8A-D4FD-A043-938F-8E241FEF2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2092" y="963233"/>
            <a:ext cx="3785884" cy="1341912"/>
          </a:xfrm>
          <a:custGeom>
            <a:avLst/>
            <a:gdLst>
              <a:gd name="connsiteX0" fmla="*/ 0 w 3774008"/>
              <a:gd name="connsiteY0" fmla="*/ 0 h 1080654"/>
              <a:gd name="connsiteX1" fmla="*/ 3774008 w 3774008"/>
              <a:gd name="connsiteY1" fmla="*/ 0 h 1080654"/>
              <a:gd name="connsiteX2" fmla="*/ 3774008 w 3774008"/>
              <a:gd name="connsiteY2" fmla="*/ 1080654 h 1080654"/>
              <a:gd name="connsiteX3" fmla="*/ 0 w 3774008"/>
              <a:gd name="connsiteY3" fmla="*/ 1080654 h 1080654"/>
              <a:gd name="connsiteX4" fmla="*/ 0 w 3774008"/>
              <a:gd name="connsiteY4" fmla="*/ 0 h 1080654"/>
              <a:gd name="connsiteX0" fmla="*/ 0 w 3892762"/>
              <a:gd name="connsiteY0" fmla="*/ 0 h 1080654"/>
              <a:gd name="connsiteX1" fmla="*/ 3892762 w 3892762"/>
              <a:gd name="connsiteY1" fmla="*/ 0 h 1080654"/>
              <a:gd name="connsiteX2" fmla="*/ 3774008 w 3892762"/>
              <a:gd name="connsiteY2" fmla="*/ 1080654 h 1080654"/>
              <a:gd name="connsiteX3" fmla="*/ 0 w 3892762"/>
              <a:gd name="connsiteY3" fmla="*/ 1080654 h 1080654"/>
              <a:gd name="connsiteX4" fmla="*/ 0 w 3892762"/>
              <a:gd name="connsiteY4" fmla="*/ 0 h 1080654"/>
              <a:gd name="connsiteX0" fmla="*/ 142504 w 4035266"/>
              <a:gd name="connsiteY0" fmla="*/ 0 h 1080654"/>
              <a:gd name="connsiteX1" fmla="*/ 4035266 w 4035266"/>
              <a:gd name="connsiteY1" fmla="*/ 0 h 1080654"/>
              <a:gd name="connsiteX2" fmla="*/ 3916512 w 4035266"/>
              <a:gd name="connsiteY2" fmla="*/ 1080654 h 1080654"/>
              <a:gd name="connsiteX3" fmla="*/ 0 w 4035266"/>
              <a:gd name="connsiteY3" fmla="*/ 1080654 h 1080654"/>
              <a:gd name="connsiteX4" fmla="*/ 142504 w 4035266"/>
              <a:gd name="connsiteY4" fmla="*/ 0 h 1080654"/>
              <a:gd name="connsiteX0" fmla="*/ 142504 w 4082767"/>
              <a:gd name="connsiteY0" fmla="*/ 0 h 1080654"/>
              <a:gd name="connsiteX1" fmla="*/ 4082767 w 4082767"/>
              <a:gd name="connsiteY1" fmla="*/ 0 h 1080654"/>
              <a:gd name="connsiteX2" fmla="*/ 3916512 w 4082767"/>
              <a:gd name="connsiteY2" fmla="*/ 1080654 h 1080654"/>
              <a:gd name="connsiteX3" fmla="*/ 0 w 4082767"/>
              <a:gd name="connsiteY3" fmla="*/ 1080654 h 1080654"/>
              <a:gd name="connsiteX4" fmla="*/ 142504 w 4082767"/>
              <a:gd name="connsiteY4" fmla="*/ 0 h 1080654"/>
              <a:gd name="connsiteX0" fmla="*/ 0 w 3940263"/>
              <a:gd name="connsiteY0" fmla="*/ 0 h 1092530"/>
              <a:gd name="connsiteX1" fmla="*/ 3940263 w 3940263"/>
              <a:gd name="connsiteY1" fmla="*/ 0 h 1092530"/>
              <a:gd name="connsiteX2" fmla="*/ 3774008 w 3940263"/>
              <a:gd name="connsiteY2" fmla="*/ 1080654 h 1092530"/>
              <a:gd name="connsiteX3" fmla="*/ 0 w 3940263"/>
              <a:gd name="connsiteY3" fmla="*/ 1092530 h 1092530"/>
              <a:gd name="connsiteX4" fmla="*/ 0 w 3940263"/>
              <a:gd name="connsiteY4" fmla="*/ 0 h 1092530"/>
              <a:gd name="connsiteX0" fmla="*/ 0 w 3809635"/>
              <a:gd name="connsiteY0" fmla="*/ 0 h 1092530"/>
              <a:gd name="connsiteX1" fmla="*/ 3809635 w 3809635"/>
              <a:gd name="connsiteY1" fmla="*/ 11875 h 1092530"/>
              <a:gd name="connsiteX2" fmla="*/ 3774008 w 3809635"/>
              <a:gd name="connsiteY2" fmla="*/ 1080654 h 1092530"/>
              <a:gd name="connsiteX3" fmla="*/ 0 w 3809635"/>
              <a:gd name="connsiteY3" fmla="*/ 1092530 h 1092530"/>
              <a:gd name="connsiteX4" fmla="*/ 0 w 3809635"/>
              <a:gd name="connsiteY4" fmla="*/ 0 h 1092530"/>
              <a:gd name="connsiteX0" fmla="*/ 0 w 3785884"/>
              <a:gd name="connsiteY0" fmla="*/ 0 h 1092530"/>
              <a:gd name="connsiteX1" fmla="*/ 3785884 w 3785884"/>
              <a:gd name="connsiteY1" fmla="*/ 11875 h 1092530"/>
              <a:gd name="connsiteX2" fmla="*/ 3774008 w 3785884"/>
              <a:gd name="connsiteY2" fmla="*/ 1080654 h 1092530"/>
              <a:gd name="connsiteX3" fmla="*/ 0 w 3785884"/>
              <a:gd name="connsiteY3" fmla="*/ 1092530 h 1092530"/>
              <a:gd name="connsiteX4" fmla="*/ 0 w 3785884"/>
              <a:gd name="connsiteY4" fmla="*/ 0 h 10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5884" h="1092530">
                <a:moveTo>
                  <a:pt x="0" y="0"/>
                </a:moveTo>
                <a:lnTo>
                  <a:pt x="3785884" y="11875"/>
                </a:lnTo>
                <a:lnTo>
                  <a:pt x="3774008" y="1080654"/>
                </a:lnTo>
                <a:lnTo>
                  <a:pt x="0" y="109253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lIns="0" anchor="b">
            <a:no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0589ED3-BD14-2540-A8F1-C4C08048F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1622" y="2294127"/>
            <a:ext cx="3853062" cy="26522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/>
            </a:lvl1pPr>
          </a:lstStyle>
          <a:p>
            <a:endParaRPr lang="en-US" sz="1300" spc="-20" dirty="0"/>
          </a:p>
        </p:txBody>
      </p:sp>
    </p:spTree>
    <p:extLst>
      <p:ext uri="{BB962C8B-B14F-4D97-AF65-F5344CB8AC3E}">
        <p14:creationId xmlns:p14="http://schemas.microsoft.com/office/powerpoint/2010/main" val="72295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w_Text and Picture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764443-74AD-4E81-8667-ABD6F5529C4B}"/>
              </a:ext>
            </a:extLst>
          </p:cNvPr>
          <p:cNvSpPr/>
          <p:nvPr userDrawn="1"/>
        </p:nvSpPr>
        <p:spPr>
          <a:xfrm>
            <a:off x="504825" y="952996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396E86-BF08-435F-B852-131F459BE86E}"/>
              </a:ext>
            </a:extLst>
          </p:cNvPr>
          <p:cNvSpPr/>
          <p:nvPr userDrawn="1"/>
        </p:nvSpPr>
        <p:spPr>
          <a:xfrm>
            <a:off x="504825" y="2185894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39AC85-0D15-4D71-85AF-AE5E12D5CB8E}"/>
              </a:ext>
            </a:extLst>
          </p:cNvPr>
          <p:cNvSpPr/>
          <p:nvPr userDrawn="1"/>
        </p:nvSpPr>
        <p:spPr>
          <a:xfrm>
            <a:off x="504825" y="3429184"/>
            <a:ext cx="4941794" cy="1129126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1573259-6348-42AE-A3BD-15C3E58FDB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49031" y="-21376"/>
            <a:ext cx="3574188" cy="4649326"/>
          </a:xfrm>
          <a:prstGeom prst="flowChartInputOutput">
            <a:avLst/>
          </a:prstGeom>
          <a:ln>
            <a:solidFill>
              <a:srgbClr val="EAEAEA"/>
            </a:solidFill>
          </a:ln>
        </p:spPr>
        <p:txBody>
          <a:bodyPr anchor="t">
            <a:norm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F14E680-2359-42F4-8206-E5B3224FA9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221" y="1315855"/>
            <a:ext cx="4875008" cy="682170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E9031B2-122F-40A9-BB3C-FCCB0C145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221" y="1003797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A1F6A57-ABDE-4969-8423-684624BB8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221" y="2552796"/>
            <a:ext cx="4875008" cy="682170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642262E-EB0D-4856-B04D-AFBC1A1D83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221" y="2240738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3AF94898-A9FC-4F0E-BB32-D56EFDFB54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221" y="3791143"/>
            <a:ext cx="4875008" cy="743287"/>
          </a:xfrm>
          <a:prstGeom prst="rect">
            <a:avLst/>
          </a:prstGeom>
        </p:spPr>
        <p:txBody>
          <a:bodyPr anchor="t">
            <a:noAutofit/>
          </a:bodyPr>
          <a:lstStyle>
            <a:lvl1pPr marL="137160" marR="0" indent="-13716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System Font Regular"/>
              <a:buChar char="‣"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libero. Sed cursus ante </a:t>
            </a:r>
            <a:r>
              <a:rPr lang="en-US" dirty="0" err="1"/>
              <a:t>dapibus</a:t>
            </a:r>
            <a:r>
              <a:rPr lang="en-US" dirty="0"/>
              <a:t> diam. Sed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Duis </a:t>
            </a:r>
            <a:r>
              <a:rPr lang="en-US" dirty="0" err="1"/>
              <a:t>sagittis</a:t>
            </a:r>
            <a:r>
              <a:rPr lang="en-US" dirty="0"/>
              <a:t> ipsum.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sed </a:t>
            </a:r>
            <a:r>
              <a:rPr lang="en-US" dirty="0" err="1"/>
              <a:t>augue</a:t>
            </a:r>
            <a:r>
              <a:rPr lang="en-US" dirty="0"/>
              <a:t> semper porta. </a:t>
            </a:r>
          </a:p>
          <a:p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BA81F36D-E457-4C4B-B415-CC562C944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221" y="3479086"/>
            <a:ext cx="4875008" cy="2685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200" b="1">
                <a:solidFill>
                  <a:schemeClr val="accent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05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r>
              <a:rPr lang="en-US" dirty="0"/>
              <a:t>Subhead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BCE2B55-CC19-7746-88E5-CBB264B82BAE}"/>
              </a:ext>
            </a:extLst>
          </p:cNvPr>
          <p:cNvSpPr/>
          <p:nvPr userDrawn="1"/>
        </p:nvSpPr>
        <p:spPr>
          <a:xfrm>
            <a:off x="20782" y="-21376"/>
            <a:ext cx="797443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1A49E6-ADCB-B544-A953-9F052A4A3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8" y="235813"/>
            <a:ext cx="396935" cy="20269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360642C-538B-804A-99E2-D3087EE0B749}"/>
              </a:ext>
            </a:extLst>
          </p:cNvPr>
          <p:cNvSpPr txBox="1">
            <a:spLocks/>
          </p:cNvSpPr>
          <p:nvPr userDrawn="1"/>
        </p:nvSpPr>
        <p:spPr>
          <a:xfrm>
            <a:off x="809912" y="155027"/>
            <a:ext cx="5225128" cy="4873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8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Ending_Slide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1C770265-2F6D-6843-B96D-FBFD70DA0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582" y="0"/>
            <a:ext cx="5404418" cy="5143500"/>
          </a:xfrm>
          <a:prstGeom prst="rect">
            <a:avLst/>
          </a:prstGeom>
        </p:spPr>
      </p:pic>
      <p:sp>
        <p:nvSpPr>
          <p:cNvPr id="7" name="Freeform: Shape 20">
            <a:extLst>
              <a:ext uri="{FF2B5EF4-FFF2-40B4-BE49-F238E27FC236}">
                <a16:creationId xmlns:a16="http://schemas.microsoft.com/office/drawing/2014/main" id="{F4F142F1-0584-EB4B-9537-4A89EBF6C163}"/>
              </a:ext>
            </a:extLst>
          </p:cNvPr>
          <p:cNvSpPr/>
          <p:nvPr userDrawn="1"/>
        </p:nvSpPr>
        <p:spPr>
          <a:xfrm>
            <a:off x="-1" y="0"/>
            <a:ext cx="5217523" cy="5156117"/>
          </a:xfrm>
          <a:custGeom>
            <a:avLst/>
            <a:gdLst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705984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472796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9" fmla="*/ 0 w 3540849"/>
              <a:gd name="connsiteY9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477958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743552"/>
              <a:gd name="connsiteY0" fmla="*/ 0 h 5143500"/>
              <a:gd name="connsiteX1" fmla="*/ 1734457 w 3743552"/>
              <a:gd name="connsiteY1" fmla="*/ 0 h 5143500"/>
              <a:gd name="connsiteX2" fmla="*/ 2705984 w 3743552"/>
              <a:gd name="connsiteY2" fmla="*/ 0 h 5143500"/>
              <a:gd name="connsiteX3" fmla="*/ 2755989 w 3743552"/>
              <a:gd name="connsiteY3" fmla="*/ 0 h 5143500"/>
              <a:gd name="connsiteX4" fmla="*/ 3743552 w 3743552"/>
              <a:gd name="connsiteY4" fmla="*/ 0 h 5143500"/>
              <a:gd name="connsiteX5" fmla="*/ 2477958 w 3743552"/>
              <a:gd name="connsiteY5" fmla="*/ 5143500 h 5143500"/>
              <a:gd name="connsiteX6" fmla="*/ 1734457 w 3743552"/>
              <a:gd name="connsiteY6" fmla="*/ 5143500 h 5143500"/>
              <a:gd name="connsiteX7" fmla="*/ 0 w 3743552"/>
              <a:gd name="connsiteY7" fmla="*/ 5143500 h 5143500"/>
              <a:gd name="connsiteX8" fmla="*/ 0 w 3743552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477958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00275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48961 w 3395306"/>
              <a:gd name="connsiteY5" fmla="*/ 5135207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306" h="5143500">
                <a:moveTo>
                  <a:pt x="0" y="0"/>
                </a:moveTo>
                <a:lnTo>
                  <a:pt x="1734457" y="0"/>
                </a:lnTo>
                <a:lnTo>
                  <a:pt x="2705984" y="0"/>
                </a:lnTo>
                <a:lnTo>
                  <a:pt x="2755989" y="0"/>
                </a:lnTo>
                <a:lnTo>
                  <a:pt x="3395306" y="12669"/>
                </a:lnTo>
                <a:lnTo>
                  <a:pt x="2848961" y="5135207"/>
                </a:lnTo>
                <a:lnTo>
                  <a:pt x="173445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57C04-2F01-46B0-8BB7-BF3BC36BD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921" y="1360027"/>
            <a:ext cx="1679980" cy="85785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22C9FC-5817-4EB2-BA91-FE5B536EF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2959098"/>
            <a:ext cx="4088535" cy="533400"/>
          </a:xfrm>
          <a:prstGeom prst="rect">
            <a:avLst/>
          </a:prstGeom>
          <a:ln w="3175">
            <a:noFill/>
          </a:ln>
        </p:spPr>
        <p:txBody>
          <a:bodyPr lIns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1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_2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83A5C-10F0-D14D-AF23-136188352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100" y="995363"/>
            <a:ext cx="3953075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F31A34-722D-2D46-8868-2B792038CD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3839" y="993564"/>
            <a:ext cx="3950208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ACC73750-F81D-0242-B20D-CF5FCA2E66BE}"/>
              </a:ext>
            </a:extLst>
          </p:cNvPr>
          <p:cNvSpPr/>
          <p:nvPr userDrawn="1"/>
        </p:nvSpPr>
        <p:spPr>
          <a:xfrm>
            <a:off x="307537" y="-5385"/>
            <a:ext cx="7575407" cy="719878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7FF4C50-171B-2A4F-88B8-DD93C920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79966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D1C913-C538-1640-99DE-FC17DE64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EF02E32B-7F08-3240-9593-048C2A1B6628}"/>
              </a:ext>
            </a:extLst>
          </p:cNvPr>
          <p:cNvSpPr/>
          <p:nvPr userDrawn="1"/>
        </p:nvSpPr>
        <p:spPr>
          <a:xfrm>
            <a:off x="7778715" y="-5385"/>
            <a:ext cx="234453" cy="719878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7CFB85A1-60BA-CF46-9C8A-FF0E08C40841}"/>
              </a:ext>
            </a:extLst>
          </p:cNvPr>
          <p:cNvSpPr/>
          <p:nvPr userDrawn="1"/>
        </p:nvSpPr>
        <p:spPr>
          <a:xfrm>
            <a:off x="7914015" y="-5385"/>
            <a:ext cx="199551" cy="719878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895C525-ADE2-CC4F-BC34-0CE766354158}"/>
              </a:ext>
            </a:extLst>
          </p:cNvPr>
          <p:cNvSpPr/>
          <p:nvPr userDrawn="1"/>
        </p:nvSpPr>
        <p:spPr>
          <a:xfrm>
            <a:off x="8019204" y="-5385"/>
            <a:ext cx="164353" cy="719878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Break_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1D3BB4DB-B3DC-9648-95E8-A3B101829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582" y="0"/>
            <a:ext cx="5404418" cy="5143500"/>
          </a:xfrm>
          <a:prstGeom prst="rect">
            <a:avLst/>
          </a:prstGeom>
        </p:spPr>
      </p:pic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592EBBEA-6C38-9B4E-8571-55101B518E82}"/>
              </a:ext>
            </a:extLst>
          </p:cNvPr>
          <p:cNvSpPr/>
          <p:nvPr userDrawn="1"/>
        </p:nvSpPr>
        <p:spPr>
          <a:xfrm>
            <a:off x="-1" y="0"/>
            <a:ext cx="5217523" cy="5156117"/>
          </a:xfrm>
          <a:custGeom>
            <a:avLst/>
            <a:gdLst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705984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2472796 w 3540849"/>
              <a:gd name="connsiteY6" fmla="*/ 5143500 h 5143500"/>
              <a:gd name="connsiteX7" fmla="*/ 1734457 w 3540849"/>
              <a:gd name="connsiteY7" fmla="*/ 5143500 h 5143500"/>
              <a:gd name="connsiteX8" fmla="*/ 0 w 3540849"/>
              <a:gd name="connsiteY8" fmla="*/ 5143500 h 5143500"/>
              <a:gd name="connsiteX9" fmla="*/ 0 w 3540849"/>
              <a:gd name="connsiteY9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755989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540849"/>
              <a:gd name="connsiteY0" fmla="*/ 0 h 5143500"/>
              <a:gd name="connsiteX1" fmla="*/ 1734457 w 3540849"/>
              <a:gd name="connsiteY1" fmla="*/ 0 h 5143500"/>
              <a:gd name="connsiteX2" fmla="*/ 2705984 w 3540849"/>
              <a:gd name="connsiteY2" fmla="*/ 0 h 5143500"/>
              <a:gd name="connsiteX3" fmla="*/ 2755989 w 3540849"/>
              <a:gd name="connsiteY3" fmla="*/ 0 h 5143500"/>
              <a:gd name="connsiteX4" fmla="*/ 3540849 w 3540849"/>
              <a:gd name="connsiteY4" fmla="*/ 0 h 5143500"/>
              <a:gd name="connsiteX5" fmla="*/ 2477958 w 3540849"/>
              <a:gd name="connsiteY5" fmla="*/ 5143500 h 5143500"/>
              <a:gd name="connsiteX6" fmla="*/ 1734457 w 3540849"/>
              <a:gd name="connsiteY6" fmla="*/ 5143500 h 5143500"/>
              <a:gd name="connsiteX7" fmla="*/ 0 w 3540849"/>
              <a:gd name="connsiteY7" fmla="*/ 5143500 h 5143500"/>
              <a:gd name="connsiteX8" fmla="*/ 0 w 3540849"/>
              <a:gd name="connsiteY8" fmla="*/ 0 h 5143500"/>
              <a:gd name="connsiteX0" fmla="*/ 0 w 3743552"/>
              <a:gd name="connsiteY0" fmla="*/ 0 h 5143500"/>
              <a:gd name="connsiteX1" fmla="*/ 1734457 w 3743552"/>
              <a:gd name="connsiteY1" fmla="*/ 0 h 5143500"/>
              <a:gd name="connsiteX2" fmla="*/ 2705984 w 3743552"/>
              <a:gd name="connsiteY2" fmla="*/ 0 h 5143500"/>
              <a:gd name="connsiteX3" fmla="*/ 2755989 w 3743552"/>
              <a:gd name="connsiteY3" fmla="*/ 0 h 5143500"/>
              <a:gd name="connsiteX4" fmla="*/ 3743552 w 3743552"/>
              <a:gd name="connsiteY4" fmla="*/ 0 h 5143500"/>
              <a:gd name="connsiteX5" fmla="*/ 2477958 w 3743552"/>
              <a:gd name="connsiteY5" fmla="*/ 5143500 h 5143500"/>
              <a:gd name="connsiteX6" fmla="*/ 1734457 w 3743552"/>
              <a:gd name="connsiteY6" fmla="*/ 5143500 h 5143500"/>
              <a:gd name="connsiteX7" fmla="*/ 0 w 3743552"/>
              <a:gd name="connsiteY7" fmla="*/ 5143500 h 5143500"/>
              <a:gd name="connsiteX8" fmla="*/ 0 w 3743552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477958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00275 w 3395306"/>
              <a:gd name="connsiteY5" fmla="*/ 5143500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  <a:gd name="connsiteX0" fmla="*/ 0 w 3395306"/>
              <a:gd name="connsiteY0" fmla="*/ 0 h 5143500"/>
              <a:gd name="connsiteX1" fmla="*/ 1734457 w 3395306"/>
              <a:gd name="connsiteY1" fmla="*/ 0 h 5143500"/>
              <a:gd name="connsiteX2" fmla="*/ 2705984 w 3395306"/>
              <a:gd name="connsiteY2" fmla="*/ 0 h 5143500"/>
              <a:gd name="connsiteX3" fmla="*/ 2755989 w 3395306"/>
              <a:gd name="connsiteY3" fmla="*/ 0 h 5143500"/>
              <a:gd name="connsiteX4" fmla="*/ 3395306 w 3395306"/>
              <a:gd name="connsiteY4" fmla="*/ 12669 h 5143500"/>
              <a:gd name="connsiteX5" fmla="*/ 2848961 w 3395306"/>
              <a:gd name="connsiteY5" fmla="*/ 5135207 h 5143500"/>
              <a:gd name="connsiteX6" fmla="*/ 1734457 w 3395306"/>
              <a:gd name="connsiteY6" fmla="*/ 5143500 h 5143500"/>
              <a:gd name="connsiteX7" fmla="*/ 0 w 3395306"/>
              <a:gd name="connsiteY7" fmla="*/ 5143500 h 5143500"/>
              <a:gd name="connsiteX8" fmla="*/ 0 w 3395306"/>
              <a:gd name="connsiteY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5306" h="5143500">
                <a:moveTo>
                  <a:pt x="0" y="0"/>
                </a:moveTo>
                <a:lnTo>
                  <a:pt x="1734457" y="0"/>
                </a:lnTo>
                <a:lnTo>
                  <a:pt x="2705984" y="0"/>
                </a:lnTo>
                <a:lnTo>
                  <a:pt x="2755989" y="0"/>
                </a:lnTo>
                <a:lnTo>
                  <a:pt x="3395306" y="12669"/>
                </a:lnTo>
                <a:lnTo>
                  <a:pt x="2848961" y="5135207"/>
                </a:lnTo>
                <a:lnTo>
                  <a:pt x="173445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19B4498-12DF-FD48-A224-6297AA8CBF42}"/>
              </a:ext>
            </a:extLst>
          </p:cNvPr>
          <p:cNvSpPr txBox="1">
            <a:spLocks/>
          </p:cNvSpPr>
          <p:nvPr userDrawn="1"/>
        </p:nvSpPr>
        <p:spPr>
          <a:xfrm>
            <a:off x="277178" y="4899623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</a:rPr>
              <a:t>© 2020 </a:t>
            </a:r>
            <a:r>
              <a:rPr lang="en-US" sz="700" dirty="0" err="1">
                <a:solidFill>
                  <a:schemeClr val="bg1"/>
                </a:solidFill>
              </a:rPr>
              <a:t>Zyter</a:t>
            </a:r>
            <a:r>
              <a:rPr lang="en-US" sz="700" dirty="0">
                <a:solidFill>
                  <a:schemeClr val="bg1"/>
                </a:solidFill>
              </a:rPr>
              <a:t>  |  All Rights Reserved  </a:t>
            </a:r>
            <a:r>
              <a:rPr lang="en-IN" sz="700" dirty="0">
                <a:solidFill>
                  <a:schemeClr val="bg1"/>
                </a:solidFill>
              </a:rPr>
              <a:t>|  </a:t>
            </a:r>
            <a:r>
              <a:rPr lang="en-IN" sz="700" dirty="0" err="1">
                <a:solidFill>
                  <a:schemeClr val="bg1"/>
                </a:solidFill>
              </a:rPr>
              <a:t>zyter.com</a:t>
            </a:r>
            <a:endParaRPr lang="en-IN" sz="700" dirty="0">
              <a:solidFill>
                <a:schemeClr val="bg1"/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B34A993-C20B-704D-BDDE-6EF62B5E5567}"/>
              </a:ext>
            </a:extLst>
          </p:cNvPr>
          <p:cNvSpPr txBox="1">
            <a:spLocks/>
          </p:cNvSpPr>
          <p:nvPr userDrawn="1"/>
        </p:nvSpPr>
        <p:spPr>
          <a:xfrm>
            <a:off x="5827210" y="4919287"/>
            <a:ext cx="1952625" cy="215900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1B07E1-3BA1-4687-9AAC-7E3DD1E1D87B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AC38C7-491D-E04B-94D4-4675F2AF55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12" y="392733"/>
            <a:ext cx="1050793" cy="536575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781A353-AB36-1A4C-B3D1-0B54C28427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12" y="1915194"/>
            <a:ext cx="3796664" cy="1056955"/>
          </a:xfrm>
          <a:prstGeom prst="rect">
            <a:avLst/>
          </a:prstGeom>
          <a:ln w="3175">
            <a:noFill/>
          </a:ln>
        </p:spPr>
        <p:txBody>
          <a:bodyPr lIns="0" anchor="b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6043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3012795-67A6-AE48-9044-1E82F4220B65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D068530-0B22-2342-9937-35BDACB2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C5C6B6-3B9D-E747-B3FB-00300E585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8" name="Parallelogram 27">
            <a:extLst>
              <a:ext uri="{FF2B5EF4-FFF2-40B4-BE49-F238E27FC236}">
                <a16:creationId xmlns:a16="http://schemas.microsoft.com/office/drawing/2014/main" id="{E70F3A4A-6F79-6C45-A804-9903C09E5664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CD4F9AC6-E794-614F-A9C5-8C3A8546374A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EA76ABD7-2623-C44E-8FA2-F973CBE5CCF3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an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93BF5C-E95E-42EF-BDB9-213056EE3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50" y="804863"/>
            <a:ext cx="8177075" cy="3911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31B7A-ABF4-D94F-B149-FC3C18E8E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43482A46-C03B-E540-993D-623B8CBFD2C3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BA8C8B-267D-9642-A796-C7981CFD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7246E5E-2867-3E4B-B6AC-19B3FE5BCB5E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6821BF8-1C0E-6A4C-A715-9FFD0CF99888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B06F175-0953-5043-A358-9F01FD264DE0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and_Number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0735F6E-252C-42A3-A396-5D821B05E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635" y="1249011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B32998C-7A3C-4A46-A80C-63AC081B66D5}"/>
              </a:ext>
            </a:extLst>
          </p:cNvPr>
          <p:cNvSpPr/>
          <p:nvPr userDrawn="1"/>
        </p:nvSpPr>
        <p:spPr>
          <a:xfrm>
            <a:off x="1470820" y="1249011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086065A-29CF-48ED-B177-61D0C205D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967" y="1249011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0B5C67F5-FA8D-1843-82A5-808328362E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635" y="1991962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688105CC-A3EF-6045-8DC8-DA57F27DC6D7}"/>
              </a:ext>
            </a:extLst>
          </p:cNvPr>
          <p:cNvSpPr/>
          <p:nvPr userDrawn="1"/>
        </p:nvSpPr>
        <p:spPr>
          <a:xfrm>
            <a:off x="1470820" y="1991962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BC1A546F-67B1-5547-AA39-3ED16DE09A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7967" y="1991962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ED83815F-9E46-1F4A-98FA-C82B837C92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635" y="2724028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6775BF1-1D52-5C43-A76E-19C0BAF961D2}"/>
              </a:ext>
            </a:extLst>
          </p:cNvPr>
          <p:cNvSpPr/>
          <p:nvPr userDrawn="1"/>
        </p:nvSpPr>
        <p:spPr>
          <a:xfrm>
            <a:off x="1470820" y="2724028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DC9883C-9A20-274C-9E84-10EA9E2123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87965" y="2724028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D18CC75E-76C3-4345-A2C7-8C46CE64B4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635" y="3466979"/>
            <a:ext cx="673814" cy="579788"/>
          </a:xfrm>
          <a:prstGeom prst="parallelogram">
            <a:avLst>
              <a:gd name="adj" fmla="val 20037"/>
            </a:avLst>
          </a:prstGeom>
          <a:solidFill>
            <a:schemeClr val="accent6"/>
          </a:solidFill>
          <a:ln w="3175">
            <a:noFill/>
          </a:ln>
        </p:spPr>
        <p:txBody>
          <a:bodyPr wrap="non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FA2AE5B-4E0A-F941-875E-87578C023111}"/>
              </a:ext>
            </a:extLst>
          </p:cNvPr>
          <p:cNvSpPr/>
          <p:nvPr userDrawn="1"/>
        </p:nvSpPr>
        <p:spPr>
          <a:xfrm>
            <a:off x="1470820" y="3466979"/>
            <a:ext cx="6815375" cy="579788"/>
          </a:xfrm>
          <a:prstGeom prst="parallelogram">
            <a:avLst>
              <a:gd name="adj" fmla="val 171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26A19BF-FD42-EF42-A8DD-239A185FBC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7966" y="3466979"/>
            <a:ext cx="6243875" cy="579788"/>
          </a:xfrm>
          <a:prstGeom prst="rect">
            <a:avLst/>
          </a:prstGeom>
          <a:noFill/>
          <a:ln w="3175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Avenir LT 35 Light" panose="020B0303020000020003" pitchFamily="34" charset="0"/>
              </a:defRPr>
            </a:lvl2pPr>
            <a:lvl3pPr>
              <a:defRPr sz="1200">
                <a:latin typeface="Avenir LT 35 Light" panose="020B0303020000020003" pitchFamily="34" charset="0"/>
              </a:defRPr>
            </a:lvl3pPr>
            <a:lvl4pPr>
              <a:defRPr sz="1200">
                <a:latin typeface="Avenir LT 35 Light" panose="020B0303020000020003" pitchFamily="34" charset="0"/>
              </a:defRPr>
            </a:lvl4pPr>
            <a:lvl5pPr>
              <a:defRPr sz="1200">
                <a:latin typeface="Avenir LT 35 Light" panose="020B0303020000020003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EC07B0-91FB-E44E-8798-17A8CE6F40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7835BB3-9FEF-4646-88FD-4981C4D020FD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507D60C-57A5-E045-BB07-70DDDCBE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C98412EA-94D3-9946-9053-4B3910E23732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CA2E84E3-9F25-B047-8036-695AF70AF386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74E4DE2A-007E-0A46-A1E0-578D0A7C21BA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17DCD76-E864-4DCB-BD9D-31A0E7BA84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262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_2_Text_Blocks_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123DC5-5D5A-104F-A1C1-C909E09463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25" y="1367164"/>
            <a:ext cx="3953075" cy="316391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902FDA-3D07-2C40-9BA7-1FB08476F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4464" y="1365365"/>
            <a:ext cx="3950208" cy="316391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64412A-36E7-7948-A6D2-BB7A0C4D1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725" y="942432"/>
            <a:ext cx="3953075" cy="42293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None/>
              <a:defRPr sz="18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997684-C3C6-4041-A953-C7C3B122A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4464" y="940632"/>
            <a:ext cx="3950208" cy="42473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None/>
              <a:defRPr sz="1800" b="1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8069B-9D83-6943-8E1E-6C04BA108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F000E34-CE9C-2B4F-A25B-488DA0F87572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BFF482-6FAD-2542-AB23-AEAEECB7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EB2F4BC-1A17-6D4A-BFC2-0FB280B6A3F9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6A1C6EC-0DD7-B747-9EA4-1871C3DA0065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72FFCBF1-D591-E14D-B9A6-7F0FAE2B093B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2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83A5C-10F0-D14D-AF23-136188352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25" y="995363"/>
            <a:ext cx="3953075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F31A34-722D-2D46-8868-2B792038CD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4464" y="993564"/>
            <a:ext cx="3950208" cy="34750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stem Font Regular"/>
              <a:buChar char="‣"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D1C913-C538-1640-99DE-FC17DE64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32" y="205095"/>
            <a:ext cx="478685" cy="269260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B8DB777C-A9E2-9447-9283-3EE2A9A93536}"/>
              </a:ext>
            </a:extLst>
          </p:cNvPr>
          <p:cNvSpPr/>
          <p:nvPr userDrawn="1"/>
        </p:nvSpPr>
        <p:spPr>
          <a:xfrm>
            <a:off x="307536" y="-5385"/>
            <a:ext cx="7580376" cy="685800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BD77D3-10F5-4640-AE18-56411B3D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0" y="155027"/>
            <a:ext cx="7049443" cy="4873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1633870-8EE0-254B-9E3F-3668BD5B2C31}"/>
              </a:ext>
            </a:extLst>
          </p:cNvPr>
          <p:cNvSpPr/>
          <p:nvPr userDrawn="1"/>
        </p:nvSpPr>
        <p:spPr>
          <a:xfrm>
            <a:off x="7778714" y="-5385"/>
            <a:ext cx="237744" cy="685800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041F115-3F79-4E41-83E4-F5D98457CAED}"/>
              </a:ext>
            </a:extLst>
          </p:cNvPr>
          <p:cNvSpPr/>
          <p:nvPr userDrawn="1"/>
        </p:nvSpPr>
        <p:spPr>
          <a:xfrm>
            <a:off x="7914014" y="-5385"/>
            <a:ext cx="201168" cy="685800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3AE4F075-33C2-BF4C-9EA8-5E276A6EF067}"/>
              </a:ext>
            </a:extLst>
          </p:cNvPr>
          <p:cNvSpPr/>
          <p:nvPr userDrawn="1"/>
        </p:nvSpPr>
        <p:spPr>
          <a:xfrm>
            <a:off x="8019203" y="-5385"/>
            <a:ext cx="164592" cy="685800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4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8D90ED4-74C5-430A-A317-8B25C919ED43}"/>
              </a:ext>
            </a:extLst>
          </p:cNvPr>
          <p:cNvSpPr txBox="1">
            <a:spLocks/>
          </p:cNvSpPr>
          <p:nvPr/>
        </p:nvSpPr>
        <p:spPr>
          <a:xfrm>
            <a:off x="345989" y="4899623"/>
            <a:ext cx="3400425" cy="2159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© 2020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Zyter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 |  All Rights Reserved  </a:t>
            </a:r>
            <a:r>
              <a:rPr lang="en-IN" sz="700" dirty="0">
                <a:solidFill>
                  <a:schemeClr val="bg1">
                    <a:lumMod val="50000"/>
                  </a:schemeClr>
                </a:solidFill>
              </a:rPr>
              <a:t>|  </a:t>
            </a:r>
            <a:r>
              <a:rPr lang="en-IN" sz="700" dirty="0" err="1">
                <a:solidFill>
                  <a:schemeClr val="bg1">
                    <a:lumMod val="50000"/>
                  </a:schemeClr>
                </a:solidFill>
              </a:rPr>
              <a:t>zyter.com</a:t>
            </a:r>
            <a:endParaRPr lang="en-IN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AC0CA6F-54FC-4444-8EE5-C38ED8A7245E}"/>
              </a:ext>
            </a:extLst>
          </p:cNvPr>
          <p:cNvSpPr/>
          <p:nvPr userDrawn="1"/>
        </p:nvSpPr>
        <p:spPr>
          <a:xfrm>
            <a:off x="8421369" y="4855274"/>
            <a:ext cx="721361" cy="301933"/>
          </a:xfrm>
          <a:custGeom>
            <a:avLst/>
            <a:gdLst>
              <a:gd name="connsiteX0" fmla="*/ 8164 w 1151164"/>
              <a:gd name="connsiteY0" fmla="*/ 457200 h 514350"/>
              <a:gd name="connsiteX1" fmla="*/ 236764 w 1151164"/>
              <a:gd name="connsiteY1" fmla="*/ 0 h 514350"/>
              <a:gd name="connsiteX2" fmla="*/ 1151164 w 1151164"/>
              <a:gd name="connsiteY2" fmla="*/ 0 h 514350"/>
              <a:gd name="connsiteX3" fmla="*/ 1151164 w 1151164"/>
              <a:gd name="connsiteY3" fmla="*/ 457200 h 514350"/>
              <a:gd name="connsiteX4" fmla="*/ 0 w 1151164"/>
              <a:gd name="connsiteY4" fmla="*/ 457200 h 514350"/>
              <a:gd name="connsiteX5" fmla="*/ 0 w 1151164"/>
              <a:gd name="connsiteY5" fmla="*/ 514350 h 514350"/>
              <a:gd name="connsiteX0" fmla="*/ 8164 w 1151164"/>
              <a:gd name="connsiteY0" fmla="*/ 457200 h 457200"/>
              <a:gd name="connsiteX1" fmla="*/ 236764 w 1151164"/>
              <a:gd name="connsiteY1" fmla="*/ 0 h 457200"/>
              <a:gd name="connsiteX2" fmla="*/ 1151164 w 1151164"/>
              <a:gd name="connsiteY2" fmla="*/ 0 h 457200"/>
              <a:gd name="connsiteX3" fmla="*/ 1151164 w 1151164"/>
              <a:gd name="connsiteY3" fmla="*/ 457200 h 457200"/>
              <a:gd name="connsiteX4" fmla="*/ 0 w 1151164"/>
              <a:gd name="connsiteY4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10020 w 1143000"/>
              <a:gd name="connsiteY4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10020 w 1143000"/>
              <a:gd name="connsiteY4" fmla="*/ 457200 h 457200"/>
              <a:gd name="connsiteX5" fmla="*/ 0 w 1143000"/>
              <a:gd name="connsiteY5" fmla="*/ 457200 h 457200"/>
              <a:gd name="connsiteX0" fmla="*/ 0 w 1143000"/>
              <a:gd name="connsiteY0" fmla="*/ 457200 h 457200"/>
              <a:gd name="connsiteX1" fmla="*/ 228600 w 1143000"/>
              <a:gd name="connsiteY1" fmla="*/ 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0 w 1143000"/>
              <a:gd name="connsiteY4" fmla="*/ 457200 h 457200"/>
              <a:gd name="connsiteX0" fmla="*/ 0 w 1143000"/>
              <a:gd name="connsiteY0" fmla="*/ 457200 h 457200"/>
              <a:gd name="connsiteX1" fmla="*/ 232449 w 1143000"/>
              <a:gd name="connsiteY1" fmla="*/ 20020 h 457200"/>
              <a:gd name="connsiteX2" fmla="*/ 1143000 w 1143000"/>
              <a:gd name="connsiteY2" fmla="*/ 0 h 457200"/>
              <a:gd name="connsiteX3" fmla="*/ 1143000 w 1143000"/>
              <a:gd name="connsiteY3" fmla="*/ 457200 h 457200"/>
              <a:gd name="connsiteX4" fmla="*/ 0 w 1143000"/>
              <a:gd name="connsiteY4" fmla="*/ 457200 h 457200"/>
              <a:gd name="connsiteX0" fmla="*/ 0 w 996714"/>
              <a:gd name="connsiteY0" fmla="*/ 462205 h 462205"/>
              <a:gd name="connsiteX1" fmla="*/ 86163 w 996714"/>
              <a:gd name="connsiteY1" fmla="*/ 20020 h 462205"/>
              <a:gd name="connsiteX2" fmla="*/ 996714 w 996714"/>
              <a:gd name="connsiteY2" fmla="*/ 0 h 462205"/>
              <a:gd name="connsiteX3" fmla="*/ 996714 w 996714"/>
              <a:gd name="connsiteY3" fmla="*/ 457200 h 462205"/>
              <a:gd name="connsiteX4" fmla="*/ 0 w 996714"/>
              <a:gd name="connsiteY4" fmla="*/ 462205 h 462205"/>
              <a:gd name="connsiteX0" fmla="*/ 0 w 996714"/>
              <a:gd name="connsiteY0" fmla="*/ 447190 h 447190"/>
              <a:gd name="connsiteX1" fmla="*/ 86163 w 996714"/>
              <a:gd name="connsiteY1" fmla="*/ 5005 h 447190"/>
              <a:gd name="connsiteX2" fmla="*/ 99671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96714"/>
              <a:gd name="connsiteY0" fmla="*/ 447190 h 447190"/>
              <a:gd name="connsiteX1" fmla="*/ 90008 w 996714"/>
              <a:gd name="connsiteY1" fmla="*/ 153 h 447190"/>
              <a:gd name="connsiteX2" fmla="*/ 99671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96714"/>
              <a:gd name="connsiteY0" fmla="*/ 447190 h 447190"/>
              <a:gd name="connsiteX1" fmla="*/ 90008 w 996714"/>
              <a:gd name="connsiteY1" fmla="*/ 153 h 447190"/>
              <a:gd name="connsiteX2" fmla="*/ 889044 w 996714"/>
              <a:gd name="connsiteY2" fmla="*/ 0 h 447190"/>
              <a:gd name="connsiteX3" fmla="*/ 996714 w 996714"/>
              <a:gd name="connsiteY3" fmla="*/ 442185 h 447190"/>
              <a:gd name="connsiteX4" fmla="*/ 0 w 996714"/>
              <a:gd name="connsiteY4" fmla="*/ 447190 h 447190"/>
              <a:gd name="connsiteX0" fmla="*/ 0 w 900580"/>
              <a:gd name="connsiteY0" fmla="*/ 447190 h 451889"/>
              <a:gd name="connsiteX1" fmla="*/ 90008 w 900580"/>
              <a:gd name="connsiteY1" fmla="*/ 153 h 451889"/>
              <a:gd name="connsiteX2" fmla="*/ 889044 w 900580"/>
              <a:gd name="connsiteY2" fmla="*/ 0 h 451889"/>
              <a:gd name="connsiteX3" fmla="*/ 900580 w 900580"/>
              <a:gd name="connsiteY3" fmla="*/ 451889 h 451889"/>
              <a:gd name="connsiteX4" fmla="*/ 0 w 900580"/>
              <a:gd name="connsiteY4" fmla="*/ 447190 h 451889"/>
              <a:gd name="connsiteX0" fmla="*/ 0 w 889044"/>
              <a:gd name="connsiteY0" fmla="*/ 447190 h 456741"/>
              <a:gd name="connsiteX1" fmla="*/ 90008 w 889044"/>
              <a:gd name="connsiteY1" fmla="*/ 153 h 456741"/>
              <a:gd name="connsiteX2" fmla="*/ 889044 w 889044"/>
              <a:gd name="connsiteY2" fmla="*/ 0 h 456741"/>
              <a:gd name="connsiteX3" fmla="*/ 881353 w 889044"/>
              <a:gd name="connsiteY3" fmla="*/ 456741 h 456741"/>
              <a:gd name="connsiteX4" fmla="*/ 0 w 889044"/>
              <a:gd name="connsiteY4" fmla="*/ 447190 h 456741"/>
              <a:gd name="connsiteX0" fmla="*/ 0 w 881353"/>
              <a:gd name="connsiteY0" fmla="*/ 447037 h 456588"/>
              <a:gd name="connsiteX1" fmla="*/ 90008 w 881353"/>
              <a:gd name="connsiteY1" fmla="*/ 0 h 456588"/>
              <a:gd name="connsiteX2" fmla="*/ 873663 w 881353"/>
              <a:gd name="connsiteY2" fmla="*/ 4699 h 456588"/>
              <a:gd name="connsiteX3" fmla="*/ 881353 w 881353"/>
              <a:gd name="connsiteY3" fmla="*/ 456588 h 456588"/>
              <a:gd name="connsiteX4" fmla="*/ 0 w 881353"/>
              <a:gd name="connsiteY4" fmla="*/ 447037 h 456588"/>
              <a:gd name="connsiteX0" fmla="*/ 0 w 873664"/>
              <a:gd name="connsiteY0" fmla="*/ 447037 h 461440"/>
              <a:gd name="connsiteX1" fmla="*/ 90008 w 873664"/>
              <a:gd name="connsiteY1" fmla="*/ 0 h 461440"/>
              <a:gd name="connsiteX2" fmla="*/ 873663 w 873664"/>
              <a:gd name="connsiteY2" fmla="*/ 4699 h 461440"/>
              <a:gd name="connsiteX3" fmla="*/ 873662 w 873664"/>
              <a:gd name="connsiteY3" fmla="*/ 461440 h 461440"/>
              <a:gd name="connsiteX4" fmla="*/ 0 w 873664"/>
              <a:gd name="connsiteY4" fmla="*/ 447037 h 4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664" h="461440">
                <a:moveTo>
                  <a:pt x="0" y="447037"/>
                </a:moveTo>
                <a:lnTo>
                  <a:pt x="90008" y="0"/>
                </a:lnTo>
                <a:lnTo>
                  <a:pt x="873663" y="4699"/>
                </a:lnTo>
                <a:cubicBezTo>
                  <a:pt x="873663" y="156946"/>
                  <a:pt x="873662" y="309193"/>
                  <a:pt x="873662" y="461440"/>
                </a:cubicBezTo>
                <a:lnTo>
                  <a:pt x="0" y="4470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30F83A-0924-47B2-A76B-1D261A41896A}"/>
              </a:ext>
            </a:extLst>
          </p:cNvPr>
          <p:cNvSpPr txBox="1">
            <a:spLocks/>
          </p:cNvSpPr>
          <p:nvPr/>
        </p:nvSpPr>
        <p:spPr>
          <a:xfrm>
            <a:off x="8470817" y="4919286"/>
            <a:ext cx="466808" cy="224213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1B07E1-3BA1-4687-9AAC-7E3DD1E1D87B}" type="slidenum">
              <a:rPr lang="en-US" sz="700" smtClean="0">
                <a:solidFill>
                  <a:schemeClr val="bg1"/>
                </a:solidFill>
              </a:rPr>
              <a:pPr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6" r:id="rId3"/>
    <p:sldLayoutId id="2147483668" r:id="rId4"/>
    <p:sldLayoutId id="2147483663" r:id="rId5"/>
    <p:sldLayoutId id="2147483675" r:id="rId6"/>
    <p:sldLayoutId id="2147483666" r:id="rId7"/>
    <p:sldLayoutId id="2147483685" r:id="rId8"/>
    <p:sldLayoutId id="2147483676" r:id="rId9"/>
    <p:sldLayoutId id="2147483670" r:id="rId10"/>
    <p:sldLayoutId id="2147483672" r:id="rId11"/>
    <p:sldLayoutId id="21474836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pos="5534">
          <p15:clr>
            <a:srgbClr val="F26B43"/>
          </p15:clr>
        </p15:guide>
        <p15:guide id="4" orient="horz" pos="3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s7.admin.mailchimp.com/reports/activity/all-clicks?id=13471443&amp;url=https%3A%2F%2Fwww.zyter.com%2Fknowledgecenter%2Fzyterhome-datasheet%2F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zyter.com/knowledgecenter/zyterhome-datashe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s7.admin.mailchimp.com/reports/activity/all-clicks?id=13471443&amp;url=https%3A%2F%2Fwww.zyter.com%2Fknowledgecenter%2Fhealthcare-specialty-maternal-health%2F" TargetMode="External"/><Relationship Id="rId5" Type="http://schemas.openxmlformats.org/officeDocument/2006/relationships/hyperlink" Target="https://www.zyter.com/knowledgecenter/healthcare-specialty-maternal-health/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zyter.com/blog/at-home-with-zyterhome-a-patients-experience/" TargetMode="External"/><Relationship Id="rId5" Type="http://schemas.openxmlformats.org/officeDocument/2006/relationships/hyperlink" Target="https://www.zyter.com/knowledgecenter/improving-obesity-care-for-providers-and-patients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B74CA5-384C-E849-8B6D-96DA152E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Mailer: COVID</a:t>
            </a:r>
          </a:p>
        </p:txBody>
      </p:sp>
      <p:pic>
        <p:nvPicPr>
          <p:cNvPr id="7" name="Picture 6" descr="A picture containing text, screenshot, cellphone&#10;&#10;Description automatically generated">
            <a:extLst>
              <a:ext uri="{FF2B5EF4-FFF2-40B4-BE49-F238E27FC236}">
                <a16:creationId xmlns:a16="http://schemas.microsoft.com/office/drawing/2014/main" id="{2CE3F88F-31BB-DF42-9474-35F58AE89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087" y="522672"/>
            <a:ext cx="2591119" cy="4620828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4E6FC8A-3CCD-644F-95DC-4FACA1FF3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054" y="0"/>
            <a:ext cx="3126946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33741-9ECA-4E44-92A8-5259418A82F2}"/>
              </a:ext>
            </a:extLst>
          </p:cNvPr>
          <p:cNvSpPr txBox="1"/>
          <p:nvPr/>
        </p:nvSpPr>
        <p:spPr>
          <a:xfrm>
            <a:off x="216849" y="1272464"/>
            <a:ext cx="36330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12.1% opens</a:t>
            </a:r>
            <a:br>
              <a:rPr lang="en-US" dirty="0"/>
            </a:br>
            <a:r>
              <a:rPr lang="en-US" dirty="0"/>
              <a:t>26,562 delivered</a:t>
            </a:r>
          </a:p>
          <a:p>
            <a:endParaRPr lang="en-US" dirty="0"/>
          </a:p>
          <a:p>
            <a:r>
              <a:rPr lang="en-US" dirty="0"/>
              <a:t>4,088 opens</a:t>
            </a:r>
          </a:p>
          <a:p>
            <a:r>
              <a:rPr lang="en-US" dirty="0"/>
              <a:t>4.7% total clicks</a:t>
            </a:r>
          </a:p>
          <a:p>
            <a:r>
              <a:rPr lang="en-US" dirty="0"/>
              <a:t>19,318 clicks</a:t>
            </a:r>
          </a:p>
          <a:p>
            <a:r>
              <a:rPr lang="en-US" dirty="0"/>
              <a:t>37.4% clicks per unique open</a:t>
            </a:r>
          </a:p>
          <a:p>
            <a:r>
              <a:rPr lang="en-US" dirty="0"/>
              <a:t>91 unsubscribes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1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27B6-1882-9F41-B25A-C5C50A33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Mailer: Hypertension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822A99-416F-3D4F-B4E8-E76C4CD13D95}"/>
              </a:ext>
            </a:extLst>
          </p:cNvPr>
          <p:cNvSpPr/>
          <p:nvPr/>
        </p:nvSpPr>
        <p:spPr>
          <a:xfrm>
            <a:off x="488731" y="155608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8.2% opens</a:t>
            </a:r>
          </a:p>
          <a:p>
            <a:r>
              <a:rPr lang="en-US" dirty="0"/>
              <a:t>26,398 (97.3%) Delivered</a:t>
            </a:r>
          </a:p>
          <a:p>
            <a:endParaRPr lang="en-US" dirty="0"/>
          </a:p>
          <a:p>
            <a:r>
              <a:rPr lang="en-US" dirty="0"/>
              <a:t>2,635 opens</a:t>
            </a:r>
          </a:p>
          <a:p>
            <a:r>
              <a:rPr lang="en-US" dirty="0"/>
              <a:t>2.3% total clicks</a:t>
            </a:r>
          </a:p>
          <a:p>
            <a:r>
              <a:rPr lang="en-US" dirty="0"/>
              <a:t>8,119 clicks</a:t>
            </a:r>
          </a:p>
          <a:p>
            <a:r>
              <a:rPr lang="en-US" dirty="0"/>
              <a:t>28.5% clicks per unique open</a:t>
            </a:r>
          </a:p>
          <a:p>
            <a:r>
              <a:rPr lang="en-US" dirty="0"/>
              <a:t>116 unsubscribes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87B17183-0254-6544-96DA-85FAE932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146" y="0"/>
            <a:ext cx="2842893" cy="5143500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26EBAB-AE46-C841-9C8A-E6706FF80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19" y="290801"/>
            <a:ext cx="2073812" cy="48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C261-CF56-CB4D-9CF9-706443C2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Mailer:  Diabetes</a:t>
            </a:r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6EF8663-627C-6E41-B252-D426FC97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123" y="376616"/>
            <a:ext cx="2042950" cy="4766884"/>
          </a:xfrm>
          <a:prstGeom prst="rect">
            <a:avLst/>
          </a:prstGeom>
        </p:spPr>
      </p:pic>
      <p:pic>
        <p:nvPicPr>
          <p:cNvPr id="4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F5A4848-23C2-CB49-803B-DCA72DB01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84" y="0"/>
            <a:ext cx="222917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D509F-124B-9A48-98AC-012D270C9CAC}"/>
              </a:ext>
            </a:extLst>
          </p:cNvPr>
          <p:cNvSpPr txBox="1"/>
          <p:nvPr/>
        </p:nvSpPr>
        <p:spPr>
          <a:xfrm>
            <a:off x="212036" y="1325218"/>
            <a:ext cx="36553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Tuesday (10/12 at 7 PM ET)</a:t>
            </a:r>
          </a:p>
          <a:p>
            <a:r>
              <a:rPr lang="en-US" dirty="0"/>
              <a:t>10.7% opens</a:t>
            </a:r>
          </a:p>
          <a:p>
            <a:r>
              <a:rPr lang="en-US" dirty="0"/>
              <a:t>3,405 Opens</a:t>
            </a:r>
          </a:p>
          <a:p>
            <a:r>
              <a:rPr lang="en-US" dirty="0"/>
              <a:t>4.1% Clicks</a:t>
            </a:r>
          </a:p>
          <a:p>
            <a:r>
              <a:rPr lang="en-US" dirty="0"/>
              <a:t>36.7% Unique Clicks Per Open</a:t>
            </a:r>
          </a:p>
          <a:p>
            <a:r>
              <a:rPr lang="en-US" dirty="0"/>
              <a:t>14,029 Total Clicks</a:t>
            </a:r>
          </a:p>
          <a:p>
            <a:r>
              <a:rPr lang="en-US" dirty="0"/>
              <a:t>89 unsubscribes</a:t>
            </a:r>
          </a:p>
          <a:p>
            <a:r>
              <a:rPr lang="en-US" dirty="0"/>
              <a:t>781 Bounces</a:t>
            </a:r>
          </a:p>
          <a:p>
            <a:r>
              <a:rPr lang="en-US" dirty="0"/>
              <a:t>26,153 Successful (97.1%)</a:t>
            </a:r>
          </a:p>
        </p:txBody>
      </p:sp>
    </p:spTree>
    <p:extLst>
      <p:ext uri="{BB962C8B-B14F-4D97-AF65-F5344CB8AC3E}">
        <p14:creationId xmlns:p14="http://schemas.microsoft.com/office/powerpoint/2010/main" val="412328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56EB-6559-BE4D-9797-E40E47E5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Mailer:  Maternal Health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84D450-768C-E34D-8737-BED86DE5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17" y="53442"/>
            <a:ext cx="1975143" cy="5036615"/>
          </a:xfrm>
          <a:prstGeom prst="rect">
            <a:avLst/>
          </a:prstGeom>
        </p:spPr>
      </p:pic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0FC1FA9-ACCC-BC4D-909E-A2BC66628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379" y="0"/>
            <a:ext cx="2222621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BC64C-E5CE-534B-ADCD-28F0C32B2567}"/>
              </a:ext>
            </a:extLst>
          </p:cNvPr>
          <p:cNvSpPr txBox="1"/>
          <p:nvPr/>
        </p:nvSpPr>
        <p:spPr>
          <a:xfrm>
            <a:off x="157655" y="903890"/>
            <a:ext cx="29008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Wednesday (11/10/21 at 6 PM ET)</a:t>
            </a:r>
          </a:p>
          <a:p>
            <a:r>
              <a:rPr lang="en-US" sz="1400" dirty="0"/>
              <a:t>10.3% opens</a:t>
            </a:r>
          </a:p>
          <a:p>
            <a:r>
              <a:rPr lang="en-US" sz="1400" dirty="0"/>
              <a:t>3,151 Opens</a:t>
            </a:r>
          </a:p>
          <a:p>
            <a:r>
              <a:rPr lang="en-US" sz="1400" dirty="0"/>
              <a:t>3.3% Clicks</a:t>
            </a:r>
          </a:p>
          <a:p>
            <a:r>
              <a:rPr lang="en-US" sz="1400" dirty="0"/>
              <a:t>31.6% Unique Clicks Per Open</a:t>
            </a:r>
          </a:p>
          <a:p>
            <a:r>
              <a:rPr lang="en-US" sz="1400" dirty="0"/>
              <a:t>12,080 Total Clicks</a:t>
            </a:r>
          </a:p>
          <a:p>
            <a:r>
              <a:rPr lang="en-US" sz="1400" dirty="0"/>
              <a:t>67 unsubscribes</a:t>
            </a:r>
          </a:p>
          <a:p>
            <a:r>
              <a:rPr lang="en-US" sz="1400" dirty="0"/>
              <a:t>727 Bounces</a:t>
            </a:r>
          </a:p>
          <a:p>
            <a:r>
              <a:rPr lang="en-US" sz="1400" dirty="0"/>
              <a:t>25,836 Successful (97.3%)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DE5AA-480F-984B-843E-E8093BB65612}"/>
              </a:ext>
            </a:extLst>
          </p:cNvPr>
          <p:cNvSpPr txBox="1"/>
          <p:nvPr/>
        </p:nvSpPr>
        <p:spPr>
          <a:xfrm>
            <a:off x="1303283" y="3100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F41514-9C7C-7541-91A2-688D2B903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05188"/>
              </p:ext>
            </p:extLst>
          </p:nvPr>
        </p:nvGraphicFramePr>
        <p:xfrm>
          <a:off x="145989" y="3083316"/>
          <a:ext cx="3398490" cy="1845024"/>
        </p:xfrm>
        <a:graphic>
          <a:graphicData uri="http://schemas.openxmlformats.org/drawingml/2006/table">
            <a:tbl>
              <a:tblPr/>
              <a:tblGrid>
                <a:gridCol w="2039094">
                  <a:extLst>
                    <a:ext uri="{9D8B030D-6E8A-4147-A177-3AD203B41FA5}">
                      <a16:colId xmlns:a16="http://schemas.microsoft.com/office/drawing/2014/main" val="3553284402"/>
                    </a:ext>
                  </a:extLst>
                </a:gridCol>
                <a:gridCol w="679698">
                  <a:extLst>
                    <a:ext uri="{9D8B030D-6E8A-4147-A177-3AD203B41FA5}">
                      <a16:colId xmlns:a16="http://schemas.microsoft.com/office/drawing/2014/main" val="1727260718"/>
                    </a:ext>
                  </a:extLst>
                </a:gridCol>
                <a:gridCol w="679698">
                  <a:extLst>
                    <a:ext uri="{9D8B030D-6E8A-4147-A177-3AD203B41FA5}">
                      <a16:colId xmlns:a16="http://schemas.microsoft.com/office/drawing/2014/main" val="3534521838"/>
                    </a:ext>
                  </a:extLst>
                </a:gridCol>
              </a:tblGrid>
              <a:tr h="23080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900" b="0" dirty="0">
                          <a:effectLst/>
                          <a:latin typeface="inherit"/>
                        </a:rPr>
                        <a:t>URL</a:t>
                      </a: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900" b="0">
                          <a:effectLst/>
                          <a:latin typeface="inherit"/>
                        </a:rPr>
                        <a:t>Total clicks</a:t>
                      </a: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900" b="0">
                          <a:effectLst/>
                          <a:latin typeface="inherit"/>
                        </a:rPr>
                        <a:t>Unique clicks</a:t>
                      </a: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029856"/>
                  </a:ext>
                </a:extLst>
              </a:tr>
              <a:tr h="340046">
                <a:tc>
                  <a:txBody>
                    <a:bodyPr/>
                    <a:lstStyle/>
                    <a:p>
                      <a:pPr fontAlgn="t"/>
                      <a:r>
                        <a:rPr lang="en-US" sz="900" u="none" strike="noStrike">
                          <a:solidFill>
                            <a:srgbClr val="004E56"/>
                          </a:solidFill>
                          <a:effectLst/>
                          <a:latin typeface="inherit"/>
                          <a:hlinkClick r:id="rId5"/>
                        </a:rPr>
                        <a:t>https://www.zyter.com/knowledgecenter/healthcare-specialty-maternal-health/</a:t>
                      </a:r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6"/>
                        </a:rPr>
                        <a:t>2,868 </a:t>
                      </a:r>
                      <a:r>
                        <a:rPr lang="en-US" sz="900" b="0" u="none" strike="noStrike" dirty="0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6"/>
                        </a:rPr>
                        <a:t>(23.7%)</a:t>
                      </a:r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6"/>
                        </a:rPr>
                        <a:t>755 </a:t>
                      </a:r>
                      <a:r>
                        <a:rPr lang="en-US" sz="900" b="0" u="none" strike="noStrike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6"/>
                        </a:rPr>
                        <a:t>(11.5%)</a:t>
                      </a:r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63110"/>
                  </a:ext>
                </a:extLst>
              </a:tr>
              <a:tr h="340046">
                <a:tc>
                  <a:txBody>
                    <a:bodyPr/>
                    <a:lstStyle/>
                    <a:p>
                      <a:pPr fontAlgn="t"/>
                      <a:r>
                        <a:rPr lang="en-US" sz="900" u="none" strike="noStrike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7"/>
                        </a:rPr>
                        <a:t>https://www.zyter.com/knowledgecenter/zyterhome-datasheet/</a:t>
                      </a:r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8"/>
                        </a:rPr>
                        <a:t>2,843 </a:t>
                      </a:r>
                      <a:r>
                        <a:rPr lang="en-US" sz="900" b="0" u="none" strike="noStrike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8"/>
                        </a:rPr>
                        <a:t>(23.5%)</a:t>
                      </a:r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8"/>
                        </a:rPr>
                        <a:t>744 </a:t>
                      </a:r>
                      <a:r>
                        <a:rPr lang="en-US" sz="900" b="0" u="none" strike="noStrike">
                          <a:solidFill>
                            <a:srgbClr val="007C89"/>
                          </a:solidFill>
                          <a:effectLst/>
                          <a:latin typeface="inherit"/>
                          <a:hlinkClick r:id="rId8"/>
                        </a:rPr>
                        <a:t>(11.3%)</a:t>
                      </a:r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0905"/>
                  </a:ext>
                </a:extLst>
              </a:tr>
              <a:tr h="340046">
                <a:tc>
                  <a:txBody>
                    <a:bodyPr/>
                    <a:lstStyle/>
                    <a:p>
                      <a:pPr fontAlgn="t"/>
                      <a:br>
                        <a:rPr lang="en-US" sz="900">
                          <a:effectLst/>
                          <a:latin typeface="inherit"/>
                        </a:rPr>
                      </a:br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95404" marR="95404" marT="76323" marB="763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1058" marR="61058" marT="30529" marB="30529">
                    <a:lnL>
                      <a:noFill/>
                    </a:lnL>
                    <a:lnT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1058" marR="61058" marT="30529" marB="30529">
                    <a:lnT w="9525" cap="flat" cmpd="sng" algn="ctr">
                      <a:solidFill>
                        <a:srgbClr val="DEDDD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556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4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C261-CF56-CB4D-9CF9-706443C2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Mailer: Obesity</a:t>
            </a:r>
          </a:p>
        </p:txBody>
      </p:sp>
      <p:pic>
        <p:nvPicPr>
          <p:cNvPr id="4" name="Picture 3" descr="Text, website&#10;&#10;Description automatically generated">
            <a:extLst>
              <a:ext uri="{FF2B5EF4-FFF2-40B4-BE49-F238E27FC236}">
                <a16:creationId xmlns:a16="http://schemas.microsoft.com/office/drawing/2014/main" id="{FE292E8C-BFB1-4E4E-9BE4-D485FD7D12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157" y="183960"/>
            <a:ext cx="1926069" cy="4815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7A8008-880B-4B4D-87E9-B47C02D3194F}"/>
              </a:ext>
            </a:extLst>
          </p:cNvPr>
          <p:cNvSpPr txBox="1"/>
          <p:nvPr/>
        </p:nvSpPr>
        <p:spPr>
          <a:xfrm>
            <a:off x="126366" y="1030052"/>
            <a:ext cx="21403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Thursday (10/28)</a:t>
            </a:r>
          </a:p>
          <a:p>
            <a:r>
              <a:rPr lang="en-US" sz="1800" dirty="0"/>
              <a:t>7.7% opens</a:t>
            </a:r>
          </a:p>
          <a:p>
            <a:r>
              <a:rPr lang="en-US" sz="1800" dirty="0"/>
              <a:t>2,277 Opens</a:t>
            </a:r>
          </a:p>
          <a:p>
            <a:r>
              <a:rPr lang="en-US" dirty="0"/>
              <a:t>1.7% Clicks</a:t>
            </a:r>
            <a:endParaRPr lang="en-US" sz="1800" dirty="0"/>
          </a:p>
          <a:p>
            <a:r>
              <a:rPr lang="en-US" sz="1800" dirty="0"/>
              <a:t>22.3% Unique Clicks Per Open</a:t>
            </a:r>
          </a:p>
          <a:p>
            <a:r>
              <a:rPr lang="en-US" sz="1800" dirty="0"/>
              <a:t>2,504 Total Clicks</a:t>
            </a:r>
          </a:p>
          <a:p>
            <a:r>
              <a:rPr lang="en-US" sz="1800" dirty="0"/>
              <a:t>84 unsubscribes</a:t>
            </a:r>
          </a:p>
          <a:p>
            <a:r>
              <a:rPr lang="en-US" sz="1800" dirty="0"/>
              <a:t>752 Bounces</a:t>
            </a:r>
          </a:p>
          <a:p>
            <a:r>
              <a:rPr lang="en-US" sz="1800" dirty="0"/>
              <a:t>25,943 Successful (97.1%)</a:t>
            </a:r>
            <a:endParaRPr lang="en-US" dirty="0"/>
          </a:p>
        </p:txBody>
      </p:sp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AA60100-8BB9-5741-9283-6AE5C14CA4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125" y="0"/>
            <a:ext cx="184017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F93D5D-577D-1041-93FE-63A3A77864C5}"/>
              </a:ext>
            </a:extLst>
          </p:cNvPr>
          <p:cNvSpPr txBox="1"/>
          <p:nvPr/>
        </p:nvSpPr>
        <p:spPr>
          <a:xfrm>
            <a:off x="2432115" y="1030052"/>
            <a:ext cx="2828042" cy="3942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  <a:t>We had 726 unique clicks to download the Obesity Data sheet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  <a:t>URL: </a:t>
            </a:r>
            <a:r>
              <a:rPr lang="en-US" sz="1800" u="sng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  <a:hlinkClick r:id="rId5"/>
              </a:rPr>
              <a:t>https://www.zyter.com/knowledgecenter/improving-obesity-care-for-providers-and-patients/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  <a:t>We had 713 unique clicks to download the </a:t>
            </a:r>
            <a:r>
              <a:rPr lang="en-US" sz="1800" dirty="0" err="1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  <a:t>ZyterHome</a:t>
            </a:r>
            <a:r>
              <a:rPr lang="en-US" sz="1800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  <a:t> Patient Bog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41C15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URL: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u="sng" dirty="0">
                <a:solidFill>
                  <a:srgbClr val="0563C1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https://www.zyter.com/blog/at-home-with-zyterhome-a-patients-experience/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41C15"/>
                </a:solidFill>
                <a:effectLst/>
                <a:latin typeface="inherit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5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1AE2-82F5-CD41-9E67-8AC3D1F1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Mailers: CHF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F90CF98-9C86-D745-97DD-ECA4FC4C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37" y="902621"/>
            <a:ext cx="1733616" cy="390063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9D30837-182A-9147-A4A0-46445442B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991" y="795947"/>
            <a:ext cx="1733616" cy="432586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61F18B-29CE-E14E-9683-B6387D8A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98304"/>
              </p:ext>
            </p:extLst>
          </p:nvPr>
        </p:nvGraphicFramePr>
        <p:xfrm>
          <a:off x="5944929" y="795947"/>
          <a:ext cx="2899144" cy="411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572">
                  <a:extLst>
                    <a:ext uri="{9D8B030D-6E8A-4147-A177-3AD203B41FA5}">
                      <a16:colId xmlns:a16="http://schemas.microsoft.com/office/drawing/2014/main" val="1056578841"/>
                    </a:ext>
                  </a:extLst>
                </a:gridCol>
                <a:gridCol w="1449572">
                  <a:extLst>
                    <a:ext uri="{9D8B030D-6E8A-4147-A177-3AD203B41FA5}">
                      <a16:colId xmlns:a16="http://schemas.microsoft.com/office/drawing/2014/main" val="2219949742"/>
                    </a:ext>
                  </a:extLst>
                </a:gridCol>
              </a:tblGrid>
              <a:tr h="33518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CHF - </a:t>
                      </a:r>
                      <a:r>
                        <a:rPr lang="en-US" sz="900" dirty="0" err="1"/>
                        <a:t>ZyterHome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16604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Tuesday Dec 7 at 6 PM 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606799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4122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4,954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79892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73287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Unique Clicks per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56235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Total 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11,883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2823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Unsubscribes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92216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Bounces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04039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Successful Deliveries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25,779 (97%)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00928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Download Healthcare Specialty Data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1,084 (9.4%) unique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07623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Download </a:t>
                      </a:r>
                      <a:r>
                        <a:rPr lang="en-US" sz="900" dirty="0" err="1"/>
                        <a:t>ZyterHome</a:t>
                      </a:r>
                      <a:r>
                        <a:rPr lang="en-US" sz="900" dirty="0"/>
                        <a:t> Data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1,076 (9.3%) unique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4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4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1AE2-82F5-CD41-9E67-8AC3D1F1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Mailer: CHF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61F18B-29CE-E14E-9683-B6387D8A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267228"/>
              </p:ext>
            </p:extLst>
          </p:nvPr>
        </p:nvGraphicFramePr>
        <p:xfrm>
          <a:off x="5976827" y="694330"/>
          <a:ext cx="2899144" cy="444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572">
                  <a:extLst>
                    <a:ext uri="{9D8B030D-6E8A-4147-A177-3AD203B41FA5}">
                      <a16:colId xmlns:a16="http://schemas.microsoft.com/office/drawing/2014/main" val="1056578841"/>
                    </a:ext>
                  </a:extLst>
                </a:gridCol>
                <a:gridCol w="1449572">
                  <a:extLst>
                    <a:ext uri="{9D8B030D-6E8A-4147-A177-3AD203B41FA5}">
                      <a16:colId xmlns:a16="http://schemas.microsoft.com/office/drawing/2014/main" val="2219949742"/>
                    </a:ext>
                  </a:extLst>
                </a:gridCol>
              </a:tblGrid>
              <a:tr h="33518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CHF – </a:t>
                      </a:r>
                      <a:r>
                        <a:rPr lang="en-US" sz="900" dirty="0" err="1"/>
                        <a:t>Zyter</a:t>
                      </a:r>
                      <a:r>
                        <a:rPr lang="en-US" sz="900" dirty="0"/>
                        <a:t> RPM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16604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Thursday, Dec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606799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4122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1,693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79892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73287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Unique Clicks per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56235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Total 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1,776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2823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Unsubscribes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92216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Bounces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04039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Successful Deliveries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16,209 (98.2%)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00928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Download Healthcare Specialty Data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181 (10.5% unique)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07623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Download </a:t>
                      </a:r>
                      <a:r>
                        <a:rPr lang="en-US" sz="900" dirty="0" err="1"/>
                        <a:t>Zyter</a:t>
                      </a:r>
                      <a:r>
                        <a:rPr lang="en-US" sz="900" dirty="0"/>
                        <a:t> RPM Data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179 (10.4% unique)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40384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Click to </a:t>
                      </a:r>
                      <a:r>
                        <a:rPr lang="en-US" sz="900" dirty="0" err="1"/>
                        <a:t>Zyter</a:t>
                      </a:r>
                      <a:r>
                        <a:rPr lang="en-US" sz="900" dirty="0"/>
                        <a:t> RPM Website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185 (10.7% unique)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78283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2BF4CAD-CA3E-1D4D-B0A8-0B48FD00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4" y="902619"/>
            <a:ext cx="1733616" cy="390063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1C2CF6F-138E-154E-9123-9746B738F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384" y="845082"/>
            <a:ext cx="1733616" cy="42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83A8-D50E-9043-AE95-C6A9B22C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Direct Response Mailer Results – As of Dec 3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EF5D93-4775-9E43-B63A-0255159D8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080"/>
              </p:ext>
            </p:extLst>
          </p:nvPr>
        </p:nvGraphicFramePr>
        <p:xfrm>
          <a:off x="223284" y="967562"/>
          <a:ext cx="8697432" cy="411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572">
                  <a:extLst>
                    <a:ext uri="{9D8B030D-6E8A-4147-A177-3AD203B41FA5}">
                      <a16:colId xmlns:a16="http://schemas.microsoft.com/office/drawing/2014/main" val="2598938330"/>
                    </a:ext>
                  </a:extLst>
                </a:gridCol>
                <a:gridCol w="1449572">
                  <a:extLst>
                    <a:ext uri="{9D8B030D-6E8A-4147-A177-3AD203B41FA5}">
                      <a16:colId xmlns:a16="http://schemas.microsoft.com/office/drawing/2014/main" val="2866237361"/>
                    </a:ext>
                  </a:extLst>
                </a:gridCol>
                <a:gridCol w="1449572">
                  <a:extLst>
                    <a:ext uri="{9D8B030D-6E8A-4147-A177-3AD203B41FA5}">
                      <a16:colId xmlns:a16="http://schemas.microsoft.com/office/drawing/2014/main" val="1512178804"/>
                    </a:ext>
                  </a:extLst>
                </a:gridCol>
                <a:gridCol w="1449572">
                  <a:extLst>
                    <a:ext uri="{9D8B030D-6E8A-4147-A177-3AD203B41FA5}">
                      <a16:colId xmlns:a16="http://schemas.microsoft.com/office/drawing/2014/main" val="2704276398"/>
                    </a:ext>
                  </a:extLst>
                </a:gridCol>
                <a:gridCol w="1449572">
                  <a:extLst>
                    <a:ext uri="{9D8B030D-6E8A-4147-A177-3AD203B41FA5}">
                      <a16:colId xmlns:a16="http://schemas.microsoft.com/office/drawing/2014/main" val="406912441"/>
                    </a:ext>
                  </a:extLst>
                </a:gridCol>
                <a:gridCol w="1449572">
                  <a:extLst>
                    <a:ext uri="{9D8B030D-6E8A-4147-A177-3AD203B41FA5}">
                      <a16:colId xmlns:a16="http://schemas.microsoft.com/office/drawing/2014/main" val="625332856"/>
                    </a:ext>
                  </a:extLst>
                </a:gridCol>
              </a:tblGrid>
              <a:tr h="33518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Maternal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5362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Wednesday 11/10 at 6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Thursday 10/28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Tuesday 10/12 at 7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Thursday (9/23)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Monday (9/13)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370255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8.6%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18147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3,383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2,427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3,528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2,771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4,158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92088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01703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Unique Clicks per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71684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Total Clicks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2,552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19,318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285894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Unsubscribes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213661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Bounces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1,011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89366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Successful Deliveries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25,779 (97%)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25,916 (97%)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26,092 (96.9%)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26,337 (97%)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26,562 (96.3%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81895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Download Healthcare Specialty Data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756 (11.4%) Unique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400 (28.2%) Unique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917 (10.8%) Unique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592 (12.6%) Unique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1,153 (10.7%) Unique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58834"/>
                  </a:ext>
                </a:extLst>
              </a:tr>
              <a:tr h="335189">
                <a:tc>
                  <a:txBody>
                    <a:bodyPr/>
                    <a:lstStyle/>
                    <a:p>
                      <a:r>
                        <a:rPr lang="en-US" sz="900" dirty="0"/>
                        <a:t>Download </a:t>
                      </a:r>
                      <a:r>
                        <a:rPr lang="en-US" sz="900" dirty="0" err="1"/>
                        <a:t>ZyterHome</a:t>
                      </a:r>
                      <a:r>
                        <a:rPr lang="en-US" sz="900" dirty="0"/>
                        <a:t> Data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745 (11.3%) Unique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392 (27.7%) Unique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930 (10.9%) Unique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591 (12.6%) Unique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1,134 (10.5%) Unique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52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17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D3E7-DB54-B048-97C5-C969E5F1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Direct Response Mailers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5B041C-F616-D14F-8F02-406B6871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53" y="821634"/>
            <a:ext cx="1342959" cy="3529645"/>
          </a:xfrm>
          <a:prstGeom prst="rect">
            <a:avLst/>
          </a:prstGeom>
        </p:spPr>
      </p:pic>
      <p:pic>
        <p:nvPicPr>
          <p:cNvPr id="4" name="Picture 3" descr="Text, website&#10;&#10;Description automatically generated">
            <a:extLst>
              <a:ext uri="{FF2B5EF4-FFF2-40B4-BE49-F238E27FC236}">
                <a16:creationId xmlns:a16="http://schemas.microsoft.com/office/drawing/2014/main" id="{0515D866-35FD-F945-B47F-C3E90347F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85" y="821635"/>
            <a:ext cx="1476214" cy="3529647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C1CDCA8-1730-CF44-A0A8-F73A4BEF5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52" y="821636"/>
            <a:ext cx="1383239" cy="3529646"/>
          </a:xfrm>
          <a:prstGeom prst="rect">
            <a:avLst/>
          </a:prstGeom>
        </p:spPr>
      </p:pic>
      <p:pic>
        <p:nvPicPr>
          <p:cNvPr id="6" name="Picture 5" descr="A picture containing text, screenshot, cellphone&#10;&#10;Description automatically generated">
            <a:extLst>
              <a:ext uri="{FF2B5EF4-FFF2-40B4-BE49-F238E27FC236}">
                <a16:creationId xmlns:a16="http://schemas.microsoft.com/office/drawing/2014/main" id="{988B07CC-DC34-2449-88BC-0C52531E57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983" y="821636"/>
            <a:ext cx="1539708" cy="3529646"/>
          </a:xfrm>
          <a:prstGeom prst="rect">
            <a:avLst/>
          </a:prstGeom>
        </p:spPr>
      </p:pic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79D6AF4-7882-0B42-8DA4-73D782BA95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172" y="821635"/>
            <a:ext cx="1512707" cy="35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15709"/>
      </p:ext>
    </p:extLst>
  </p:cSld>
  <p:clrMapOvr>
    <a:masterClrMapping/>
  </p:clrMapOvr>
</p:sld>
</file>

<file path=ppt/theme/theme1.xml><?xml version="1.0" encoding="utf-8"?>
<a:theme xmlns:a="http://schemas.openxmlformats.org/drawingml/2006/main" name="Zyter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y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32A61FEAB284EAE808889E8ECC5C5" ma:contentTypeVersion="12" ma:contentTypeDescription="Create a new document." ma:contentTypeScope="" ma:versionID="ec12d746a6134cc84dcc2d1f55278d89">
  <xsd:schema xmlns:xsd="http://www.w3.org/2001/XMLSchema" xmlns:xs="http://www.w3.org/2001/XMLSchema" xmlns:p="http://schemas.microsoft.com/office/2006/metadata/properties" xmlns:ns3="fb31942c-2f30-4d61-a294-b4729008d666" xmlns:ns4="7554fa9a-b76d-4d2b-96b5-6b0e7920586e" targetNamespace="http://schemas.microsoft.com/office/2006/metadata/properties" ma:root="true" ma:fieldsID="3e96d713307d3997e8d3b29fadb0d6d5" ns3:_="" ns4:_="">
    <xsd:import namespace="fb31942c-2f30-4d61-a294-b4729008d666"/>
    <xsd:import namespace="7554fa9a-b76d-4d2b-96b5-6b0e792058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1942c-2f30-4d61-a294-b4729008d6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4fa9a-b76d-4d2b-96b5-6b0e79205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069CDB-D7BF-463D-AC26-3DD517D77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E90348-F3DC-4801-B064-8AF441049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1942c-2f30-4d61-a294-b4729008d666"/>
    <ds:schemaRef ds:uri="7554fa9a-b76d-4d2b-96b5-6b0e79205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3D3E34-31D5-4CB7-9736-D77FFDF43A3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24682</TotalTime>
  <Words>597</Words>
  <Application>Microsoft Macintosh PowerPoint</Application>
  <PresentationFormat>On-screen Show (16:9)</PresentationFormat>
  <Paragraphs>191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LT 35 Light</vt:lpstr>
      <vt:lpstr>Calibri</vt:lpstr>
      <vt:lpstr>Helvetica Neue</vt:lpstr>
      <vt:lpstr>inherit</vt:lpstr>
      <vt:lpstr>System Font Regular</vt:lpstr>
      <vt:lpstr>Zyter PPT Template</vt:lpstr>
      <vt:lpstr>New Mailer: COVID</vt:lpstr>
      <vt:lpstr>New Mailer: Hypertension</vt:lpstr>
      <vt:lpstr>New Mailer:  Diabetes</vt:lpstr>
      <vt:lpstr>New Mailer:  Maternal Health</vt:lpstr>
      <vt:lpstr>New Mailer: Obesity</vt:lpstr>
      <vt:lpstr>New Mailers: CHF</vt:lpstr>
      <vt:lpstr>New Mailer: CHF</vt:lpstr>
      <vt:lpstr>5 Direct Response Mailer Results – As of Dec 3</vt:lpstr>
      <vt:lpstr>5 Direct Response Mailers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Zyter</dc:creator>
  <cp:keywords/>
  <dc:description/>
  <cp:lastModifiedBy>5003</cp:lastModifiedBy>
  <cp:revision>439</cp:revision>
  <cp:lastPrinted>2021-12-03T22:09:09Z</cp:lastPrinted>
  <dcterms:created xsi:type="dcterms:W3CDTF">2019-09-17T17:45:09Z</dcterms:created>
  <dcterms:modified xsi:type="dcterms:W3CDTF">2021-12-30T22:22:21Z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0x0101000DA32A61FEAB284EAE808889E8ECC5C5</vt:lpwstr>
  </property>
</Properties>
</file>