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9" r:id="rId5"/>
    <p:sldId id="260" r:id="rId6"/>
    <p:sldId id="263" r:id="rId7"/>
    <p:sldId id="270" r:id="rId8"/>
    <p:sldId id="264" r:id="rId9"/>
    <p:sldId id="271" r:id="rId10"/>
    <p:sldId id="274" r:id="rId11"/>
    <p:sldId id="275" r:id="rId12"/>
    <p:sldId id="273" r:id="rId13"/>
    <p:sldId id="272" r:id="rId14"/>
    <p:sldId id="276" r:id="rId15"/>
    <p:sldId id="277" r:id="rId16"/>
    <p:sldId id="278" r:id="rId17"/>
    <p:sldId id="279" r:id="rId18"/>
    <p:sldId id="280" r:id="rId19"/>
    <p:sldId id="281" r:id="rId20"/>
    <p:sldId id="28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141"/>
    <a:srgbClr val="0931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3954"/>
  </p:normalViewPr>
  <p:slideViewPr>
    <p:cSldViewPr snapToGrid="0" snapToObjects="1">
      <p:cViewPr varScale="1">
        <p:scale>
          <a:sx n="77" d="100"/>
          <a:sy n="77" d="100"/>
        </p:scale>
        <p:origin x="980"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B81BD-98BC-49AC-8F36-4A5DA788990F}" type="datetimeFigureOut">
              <a:rPr lang="en-US" smtClean="0"/>
              <a:t>7/21/2022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1D557-61F2-46E6-A00F-8C83C53F6A13}" type="slidenum">
              <a:rPr lang="en-US" smtClean="0"/>
              <a:t>‹#›</a:t>
            </a:fld>
            <a:endParaRPr lang="en-US"/>
          </a:p>
        </p:txBody>
      </p:sp>
    </p:spTree>
    <p:extLst>
      <p:ext uri="{BB962C8B-B14F-4D97-AF65-F5344CB8AC3E}">
        <p14:creationId xmlns:p14="http://schemas.microsoft.com/office/powerpoint/2010/main" val="383057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1D557-61F2-46E6-A00F-8C83C53F6A13}" type="slidenum">
              <a:rPr lang="en-US" smtClean="0"/>
              <a:t>2</a:t>
            </a:fld>
            <a:endParaRPr lang="en-US"/>
          </a:p>
        </p:txBody>
      </p:sp>
    </p:spTree>
    <p:extLst>
      <p:ext uri="{BB962C8B-B14F-4D97-AF65-F5344CB8AC3E}">
        <p14:creationId xmlns:p14="http://schemas.microsoft.com/office/powerpoint/2010/main" val="194527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1D557-61F2-46E6-A00F-8C83C53F6A13}" type="slidenum">
              <a:rPr lang="en-US" smtClean="0"/>
              <a:t>3</a:t>
            </a:fld>
            <a:endParaRPr lang="en-US"/>
          </a:p>
        </p:txBody>
      </p:sp>
    </p:spTree>
    <p:extLst>
      <p:ext uri="{BB962C8B-B14F-4D97-AF65-F5344CB8AC3E}">
        <p14:creationId xmlns:p14="http://schemas.microsoft.com/office/powerpoint/2010/main" val="211299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1D557-61F2-46E6-A00F-8C83C53F6A13}" type="slidenum">
              <a:rPr lang="en-US" smtClean="0"/>
              <a:t>4</a:t>
            </a:fld>
            <a:endParaRPr lang="en-US"/>
          </a:p>
        </p:txBody>
      </p:sp>
    </p:spTree>
    <p:extLst>
      <p:ext uri="{BB962C8B-B14F-4D97-AF65-F5344CB8AC3E}">
        <p14:creationId xmlns:p14="http://schemas.microsoft.com/office/powerpoint/2010/main" val="19570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1D557-61F2-46E6-A00F-8C83C53F6A13}" type="slidenum">
              <a:rPr lang="en-US" smtClean="0"/>
              <a:t>5</a:t>
            </a:fld>
            <a:endParaRPr lang="en-US"/>
          </a:p>
        </p:txBody>
      </p:sp>
    </p:spTree>
    <p:extLst>
      <p:ext uri="{BB962C8B-B14F-4D97-AF65-F5344CB8AC3E}">
        <p14:creationId xmlns:p14="http://schemas.microsoft.com/office/powerpoint/2010/main" val="354174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1D557-61F2-46E6-A00F-8C83C53F6A13}" type="slidenum">
              <a:rPr lang="en-US" smtClean="0"/>
              <a:t>6</a:t>
            </a:fld>
            <a:endParaRPr lang="en-US"/>
          </a:p>
        </p:txBody>
      </p:sp>
    </p:spTree>
    <p:extLst>
      <p:ext uri="{BB962C8B-B14F-4D97-AF65-F5344CB8AC3E}">
        <p14:creationId xmlns:p14="http://schemas.microsoft.com/office/powerpoint/2010/main" val="267778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1D557-61F2-46E6-A00F-8C83C53F6A13}" type="slidenum">
              <a:rPr lang="en-US" smtClean="0"/>
              <a:t>7</a:t>
            </a:fld>
            <a:endParaRPr lang="en-US"/>
          </a:p>
        </p:txBody>
      </p:sp>
    </p:spTree>
    <p:extLst>
      <p:ext uri="{BB962C8B-B14F-4D97-AF65-F5344CB8AC3E}">
        <p14:creationId xmlns:p14="http://schemas.microsoft.com/office/powerpoint/2010/main" val="22851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1D557-61F2-46E6-A00F-8C83C53F6A13}" type="slidenum">
              <a:rPr lang="en-US" smtClean="0"/>
              <a:t>8</a:t>
            </a:fld>
            <a:endParaRPr lang="en-US"/>
          </a:p>
        </p:txBody>
      </p:sp>
    </p:spTree>
    <p:extLst>
      <p:ext uri="{BB962C8B-B14F-4D97-AF65-F5344CB8AC3E}">
        <p14:creationId xmlns:p14="http://schemas.microsoft.com/office/powerpoint/2010/main" val="120649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1D557-61F2-46E6-A00F-8C83C53F6A13}" type="slidenum">
              <a:rPr lang="en-US" smtClean="0"/>
              <a:t>9</a:t>
            </a:fld>
            <a:endParaRPr lang="en-US"/>
          </a:p>
        </p:txBody>
      </p:sp>
    </p:spTree>
    <p:extLst>
      <p:ext uri="{BB962C8B-B14F-4D97-AF65-F5344CB8AC3E}">
        <p14:creationId xmlns:p14="http://schemas.microsoft.com/office/powerpoint/2010/main" val="309435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1D557-61F2-46E6-A00F-8C83C53F6A13}" type="slidenum">
              <a:rPr lang="en-US" smtClean="0"/>
              <a:t>10</a:t>
            </a:fld>
            <a:endParaRPr lang="en-US"/>
          </a:p>
        </p:txBody>
      </p:sp>
    </p:spTree>
    <p:extLst>
      <p:ext uri="{BB962C8B-B14F-4D97-AF65-F5344CB8AC3E}">
        <p14:creationId xmlns:p14="http://schemas.microsoft.com/office/powerpoint/2010/main" val="379436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CA4B10-CE43-8E49-92DD-A076BBD34D4E}"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BB77E-AFA7-BF4D-B2DF-055B800D4E7D}" type="slidenum">
              <a:rPr lang="en-US" smtClean="0"/>
              <a:t>‹#›</a:t>
            </a:fld>
            <a:endParaRPr lang="en-US"/>
          </a:p>
        </p:txBody>
      </p:sp>
    </p:spTree>
    <p:extLst>
      <p:ext uri="{BB962C8B-B14F-4D97-AF65-F5344CB8AC3E}">
        <p14:creationId xmlns:p14="http://schemas.microsoft.com/office/powerpoint/2010/main" val="211874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A4B10-CE43-8E49-92DD-A076BBD34D4E}"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BB77E-AFA7-BF4D-B2DF-055B800D4E7D}" type="slidenum">
              <a:rPr lang="en-US" smtClean="0"/>
              <a:t>‹#›</a:t>
            </a:fld>
            <a:endParaRPr lang="en-US"/>
          </a:p>
        </p:txBody>
      </p:sp>
    </p:spTree>
    <p:extLst>
      <p:ext uri="{BB962C8B-B14F-4D97-AF65-F5344CB8AC3E}">
        <p14:creationId xmlns:p14="http://schemas.microsoft.com/office/powerpoint/2010/main" val="200292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A4B10-CE43-8E49-92DD-A076BBD34D4E}"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BB77E-AFA7-BF4D-B2DF-055B800D4E7D}" type="slidenum">
              <a:rPr lang="en-US" smtClean="0"/>
              <a:t>‹#›</a:t>
            </a:fld>
            <a:endParaRPr lang="en-US"/>
          </a:p>
        </p:txBody>
      </p:sp>
    </p:spTree>
    <p:extLst>
      <p:ext uri="{BB962C8B-B14F-4D97-AF65-F5344CB8AC3E}">
        <p14:creationId xmlns:p14="http://schemas.microsoft.com/office/powerpoint/2010/main" val="344223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A4B10-CE43-8E49-92DD-A076BBD34D4E}"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BB77E-AFA7-BF4D-B2DF-055B800D4E7D}" type="slidenum">
              <a:rPr lang="en-US" smtClean="0"/>
              <a:t>‹#›</a:t>
            </a:fld>
            <a:endParaRPr lang="en-US"/>
          </a:p>
        </p:txBody>
      </p:sp>
    </p:spTree>
    <p:extLst>
      <p:ext uri="{BB962C8B-B14F-4D97-AF65-F5344CB8AC3E}">
        <p14:creationId xmlns:p14="http://schemas.microsoft.com/office/powerpoint/2010/main" val="31688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CA4B10-CE43-8E49-92DD-A076BBD34D4E}"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BB77E-AFA7-BF4D-B2DF-055B800D4E7D}" type="slidenum">
              <a:rPr lang="en-US" smtClean="0"/>
              <a:t>‹#›</a:t>
            </a:fld>
            <a:endParaRPr lang="en-US"/>
          </a:p>
        </p:txBody>
      </p:sp>
    </p:spTree>
    <p:extLst>
      <p:ext uri="{BB962C8B-B14F-4D97-AF65-F5344CB8AC3E}">
        <p14:creationId xmlns:p14="http://schemas.microsoft.com/office/powerpoint/2010/main" val="336278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CA4B10-CE43-8E49-92DD-A076BBD34D4E}"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BB77E-AFA7-BF4D-B2DF-055B800D4E7D}" type="slidenum">
              <a:rPr lang="en-US" smtClean="0"/>
              <a:t>‹#›</a:t>
            </a:fld>
            <a:endParaRPr lang="en-US"/>
          </a:p>
        </p:txBody>
      </p:sp>
    </p:spTree>
    <p:extLst>
      <p:ext uri="{BB962C8B-B14F-4D97-AF65-F5344CB8AC3E}">
        <p14:creationId xmlns:p14="http://schemas.microsoft.com/office/powerpoint/2010/main" val="172124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CA4B10-CE43-8E49-92DD-A076BBD34D4E}" type="datetimeFigureOut">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BB77E-AFA7-BF4D-B2DF-055B800D4E7D}" type="slidenum">
              <a:rPr lang="en-US" smtClean="0"/>
              <a:t>‹#›</a:t>
            </a:fld>
            <a:endParaRPr lang="en-US"/>
          </a:p>
        </p:txBody>
      </p:sp>
    </p:spTree>
    <p:extLst>
      <p:ext uri="{BB962C8B-B14F-4D97-AF65-F5344CB8AC3E}">
        <p14:creationId xmlns:p14="http://schemas.microsoft.com/office/powerpoint/2010/main" val="206351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CA4B10-CE43-8E49-92DD-A076BBD34D4E}" type="datetimeFigureOut">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BB77E-AFA7-BF4D-B2DF-055B800D4E7D}" type="slidenum">
              <a:rPr lang="en-US" smtClean="0"/>
              <a:t>‹#›</a:t>
            </a:fld>
            <a:endParaRPr lang="en-US"/>
          </a:p>
        </p:txBody>
      </p:sp>
    </p:spTree>
    <p:extLst>
      <p:ext uri="{BB962C8B-B14F-4D97-AF65-F5344CB8AC3E}">
        <p14:creationId xmlns:p14="http://schemas.microsoft.com/office/powerpoint/2010/main" val="105070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A4B10-CE43-8E49-92DD-A076BBD34D4E}" type="datetimeFigureOut">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BB77E-AFA7-BF4D-B2DF-055B800D4E7D}" type="slidenum">
              <a:rPr lang="en-US" smtClean="0"/>
              <a:t>‹#›</a:t>
            </a:fld>
            <a:endParaRPr lang="en-US"/>
          </a:p>
        </p:txBody>
      </p:sp>
    </p:spTree>
    <p:extLst>
      <p:ext uri="{BB962C8B-B14F-4D97-AF65-F5344CB8AC3E}">
        <p14:creationId xmlns:p14="http://schemas.microsoft.com/office/powerpoint/2010/main" val="58727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CA4B10-CE43-8E49-92DD-A076BBD34D4E}"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BB77E-AFA7-BF4D-B2DF-055B800D4E7D}" type="slidenum">
              <a:rPr lang="en-US" smtClean="0"/>
              <a:t>‹#›</a:t>
            </a:fld>
            <a:endParaRPr lang="en-US"/>
          </a:p>
        </p:txBody>
      </p:sp>
    </p:spTree>
    <p:extLst>
      <p:ext uri="{BB962C8B-B14F-4D97-AF65-F5344CB8AC3E}">
        <p14:creationId xmlns:p14="http://schemas.microsoft.com/office/powerpoint/2010/main" val="40861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CA4B10-CE43-8E49-92DD-A076BBD34D4E}"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BB77E-AFA7-BF4D-B2DF-055B800D4E7D}" type="slidenum">
              <a:rPr lang="en-US" smtClean="0"/>
              <a:t>‹#›</a:t>
            </a:fld>
            <a:endParaRPr lang="en-US"/>
          </a:p>
        </p:txBody>
      </p:sp>
    </p:spTree>
    <p:extLst>
      <p:ext uri="{BB962C8B-B14F-4D97-AF65-F5344CB8AC3E}">
        <p14:creationId xmlns:p14="http://schemas.microsoft.com/office/powerpoint/2010/main" val="149093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A4B10-CE43-8E49-92DD-A076BBD34D4E}" type="datetimeFigureOut">
              <a:rPr lang="en-US" smtClean="0"/>
              <a:t>7/21/2022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BB77E-AFA7-BF4D-B2DF-055B800D4E7D}" type="slidenum">
              <a:rPr lang="en-US" smtClean="0"/>
              <a:t>‹#›</a:t>
            </a:fld>
            <a:endParaRPr lang="en-US"/>
          </a:p>
        </p:txBody>
      </p:sp>
      <p:pic>
        <p:nvPicPr>
          <p:cNvPr id="7" name="Picture 6"/>
          <p:cNvPicPr>
            <a:picLocks noChangeAspect="1"/>
          </p:cNvPicPr>
          <p:nvPr userDrawn="1"/>
        </p:nvPicPr>
        <p:blipFill rotWithShape="1">
          <a:blip r:embed="rId13"/>
          <a:srcRect l="6469" t="68989" r="5333" b="20206"/>
          <a:stretch/>
        </p:blipFill>
        <p:spPr>
          <a:xfrm>
            <a:off x="0" y="6126162"/>
            <a:ext cx="9172542" cy="749223"/>
          </a:xfrm>
          <a:prstGeom prst="rect">
            <a:avLst/>
          </a:prstGeom>
        </p:spPr>
      </p:pic>
      <p:pic>
        <p:nvPicPr>
          <p:cNvPr id="8" name="Picture 7"/>
          <p:cNvPicPr>
            <a:picLocks noChangeAspect="1"/>
          </p:cNvPicPr>
          <p:nvPr userDrawn="1"/>
        </p:nvPicPr>
        <p:blipFill>
          <a:blip r:embed="rId14"/>
          <a:stretch>
            <a:fillRect/>
          </a:stretch>
        </p:blipFill>
        <p:spPr>
          <a:xfrm>
            <a:off x="7520700" y="6199009"/>
            <a:ext cx="1494864" cy="613113"/>
          </a:xfrm>
          <a:prstGeom prst="rect">
            <a:avLst/>
          </a:prstGeom>
        </p:spPr>
      </p:pic>
    </p:spTree>
    <p:extLst>
      <p:ext uri="{BB962C8B-B14F-4D97-AF65-F5344CB8AC3E}">
        <p14:creationId xmlns:p14="http://schemas.microsoft.com/office/powerpoint/2010/main" val="1389958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5BB4C9-3FC4-4031-A479-B7BF68647FB0}"/>
              </a:ext>
            </a:extLst>
          </p:cNvPr>
          <p:cNvPicPr>
            <a:picLocks noChangeAspect="1"/>
          </p:cNvPicPr>
          <p:nvPr/>
        </p:nvPicPr>
        <p:blipFill>
          <a:blip r:embed="rId2"/>
          <a:stretch>
            <a:fillRect/>
          </a:stretch>
        </p:blipFill>
        <p:spPr>
          <a:xfrm>
            <a:off x="100524" y="170577"/>
            <a:ext cx="7077075" cy="5720636"/>
          </a:xfrm>
          <a:prstGeom prst="rect">
            <a:avLst/>
          </a:prstGeom>
        </p:spPr>
      </p:pic>
      <p:pic>
        <p:nvPicPr>
          <p:cNvPr id="2" name="Picture 1">
            <a:extLst>
              <a:ext uri="{FF2B5EF4-FFF2-40B4-BE49-F238E27FC236}">
                <a16:creationId xmlns:a16="http://schemas.microsoft.com/office/drawing/2014/main" id="{30177D07-442E-45B6-9864-66C0D665765B}"/>
              </a:ext>
            </a:extLst>
          </p:cNvPr>
          <p:cNvPicPr>
            <a:picLocks noChangeAspect="1"/>
          </p:cNvPicPr>
          <p:nvPr/>
        </p:nvPicPr>
        <p:blipFill>
          <a:blip r:embed="rId3"/>
          <a:stretch>
            <a:fillRect/>
          </a:stretch>
        </p:blipFill>
        <p:spPr>
          <a:xfrm>
            <a:off x="5936328" y="1106841"/>
            <a:ext cx="2872300" cy="3629025"/>
          </a:xfrm>
          <a:prstGeom prst="rect">
            <a:avLst/>
          </a:prstGeom>
        </p:spPr>
      </p:pic>
      <p:pic>
        <p:nvPicPr>
          <p:cNvPr id="4" name="Picture 3">
            <a:extLst>
              <a:ext uri="{FF2B5EF4-FFF2-40B4-BE49-F238E27FC236}">
                <a16:creationId xmlns:a16="http://schemas.microsoft.com/office/drawing/2014/main" id="{0E6046C3-F964-4032-A82B-299B8A344141}"/>
              </a:ext>
            </a:extLst>
          </p:cNvPr>
          <p:cNvPicPr>
            <a:picLocks noChangeAspect="1"/>
          </p:cNvPicPr>
          <p:nvPr/>
        </p:nvPicPr>
        <p:blipFill>
          <a:blip r:embed="rId4"/>
          <a:stretch>
            <a:fillRect/>
          </a:stretch>
        </p:blipFill>
        <p:spPr>
          <a:xfrm>
            <a:off x="6787166" y="4902260"/>
            <a:ext cx="1795926" cy="596276"/>
          </a:xfrm>
          <a:prstGeom prst="rect">
            <a:avLst/>
          </a:prstGeom>
        </p:spPr>
      </p:pic>
      <p:pic>
        <p:nvPicPr>
          <p:cNvPr id="6" name="Picture 5">
            <a:extLst>
              <a:ext uri="{FF2B5EF4-FFF2-40B4-BE49-F238E27FC236}">
                <a16:creationId xmlns:a16="http://schemas.microsoft.com/office/drawing/2014/main" id="{36CE7E47-5A33-4D09-9B01-4E28CAC0F57B}"/>
              </a:ext>
            </a:extLst>
          </p:cNvPr>
          <p:cNvPicPr>
            <a:picLocks noChangeAspect="1"/>
          </p:cNvPicPr>
          <p:nvPr/>
        </p:nvPicPr>
        <p:blipFill>
          <a:blip r:embed="rId5"/>
          <a:stretch>
            <a:fillRect/>
          </a:stretch>
        </p:blipFill>
        <p:spPr>
          <a:xfrm>
            <a:off x="268953" y="233361"/>
            <a:ext cx="2362200" cy="1057275"/>
          </a:xfrm>
          <a:prstGeom prst="rect">
            <a:avLst/>
          </a:prstGeom>
        </p:spPr>
      </p:pic>
    </p:spTree>
    <p:extLst>
      <p:ext uri="{BB962C8B-B14F-4D97-AF65-F5344CB8AC3E}">
        <p14:creationId xmlns:p14="http://schemas.microsoft.com/office/powerpoint/2010/main" val="17035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0E404-E886-45ED-A2F2-7702715AEF58}"/>
              </a:ext>
            </a:extLst>
          </p:cNvPr>
          <p:cNvSpPr txBox="1"/>
          <p:nvPr/>
        </p:nvSpPr>
        <p:spPr>
          <a:xfrm>
            <a:off x="228600" y="228600"/>
            <a:ext cx="7962900" cy="2400657"/>
          </a:xfrm>
          <a:prstGeom prst="rect">
            <a:avLst/>
          </a:prstGeom>
          <a:noFill/>
        </p:spPr>
        <p:txBody>
          <a:bodyPr wrap="square" rtlCol="0">
            <a:spAutoFit/>
          </a:bodyPr>
          <a:lstStyle/>
          <a:p>
            <a:r>
              <a:rPr lang="en-US" sz="2400" b="1" dirty="0">
                <a:solidFill>
                  <a:srgbClr val="093162"/>
                </a:solidFill>
                <a:latin typeface="Dosis" panose="02010503020202060003" pitchFamily="2" charset="77"/>
              </a:rPr>
              <a:t>CONVENIENCE STORE CHAIN – CUBE ICE</a:t>
            </a:r>
          </a:p>
          <a:p>
            <a:r>
              <a:rPr lang="en-US" dirty="0"/>
              <a:t>	Location: Tennessee</a:t>
            </a:r>
          </a:p>
          <a:p>
            <a:r>
              <a:rPr lang="en-US" dirty="0"/>
              <a:t>	Year: 2017 </a:t>
            </a:r>
          </a:p>
          <a:p>
            <a:r>
              <a:rPr lang="en-US" dirty="0"/>
              <a:t>	Test population: 1 restaurants (with on site pizza bakery) </a:t>
            </a:r>
          </a:p>
          <a:p>
            <a:r>
              <a:rPr lang="en-US" dirty="0"/>
              <a:t>	Machine: Cube Ice </a:t>
            </a:r>
          </a:p>
          <a:p>
            <a:r>
              <a:rPr lang="en-US" dirty="0"/>
              <a:t>	Length of test: 12 weeks Results inside Ice machine surfaces: 99.99% microbial 	reduction after 12 weeks</a:t>
            </a:r>
          </a:p>
          <a:p>
            <a:r>
              <a:rPr lang="en-US" dirty="0"/>
              <a:t>	Results on Ice quality: 99% microbial reduction after 12 weeks</a:t>
            </a:r>
          </a:p>
        </p:txBody>
      </p:sp>
      <p:pic>
        <p:nvPicPr>
          <p:cNvPr id="3" name="Picture 2">
            <a:extLst>
              <a:ext uri="{FF2B5EF4-FFF2-40B4-BE49-F238E27FC236}">
                <a16:creationId xmlns:a16="http://schemas.microsoft.com/office/drawing/2014/main" id="{587F28D2-01F3-42E0-821C-8F2152667B9F}"/>
              </a:ext>
            </a:extLst>
          </p:cNvPr>
          <p:cNvPicPr>
            <a:picLocks noChangeAspect="1"/>
          </p:cNvPicPr>
          <p:nvPr/>
        </p:nvPicPr>
        <p:blipFill>
          <a:blip r:embed="rId3"/>
          <a:stretch>
            <a:fillRect/>
          </a:stretch>
        </p:blipFill>
        <p:spPr>
          <a:xfrm>
            <a:off x="808383" y="2735025"/>
            <a:ext cx="3401667" cy="3179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2B31F255-ADD4-4EDF-9306-A2F1363484C7}"/>
              </a:ext>
            </a:extLst>
          </p:cNvPr>
          <p:cNvPicPr>
            <a:picLocks noChangeAspect="1"/>
          </p:cNvPicPr>
          <p:nvPr/>
        </p:nvPicPr>
        <p:blipFill>
          <a:blip r:embed="rId4"/>
          <a:stretch>
            <a:fillRect/>
          </a:stretch>
        </p:blipFill>
        <p:spPr>
          <a:xfrm>
            <a:off x="4517322" y="2725878"/>
            <a:ext cx="3248451" cy="31695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059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738105-43EF-465C-AB7B-595EFD97320B}"/>
              </a:ext>
            </a:extLst>
          </p:cNvPr>
          <p:cNvSpPr txBox="1"/>
          <p:nvPr/>
        </p:nvSpPr>
        <p:spPr>
          <a:xfrm>
            <a:off x="1514476" y="190500"/>
            <a:ext cx="594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6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 Is it Safe?</a:t>
            </a:r>
          </a:p>
        </p:txBody>
      </p:sp>
      <p:pic>
        <p:nvPicPr>
          <p:cNvPr id="6" name="Picture 5">
            <a:extLst>
              <a:ext uri="{FF2B5EF4-FFF2-40B4-BE49-F238E27FC236}">
                <a16:creationId xmlns:a16="http://schemas.microsoft.com/office/drawing/2014/main" id="{42A7EDB3-1DB3-4E28-8E0B-D2BA19B93A51}"/>
              </a:ext>
            </a:extLst>
          </p:cNvPr>
          <p:cNvPicPr>
            <a:picLocks noChangeAspect="1"/>
          </p:cNvPicPr>
          <p:nvPr/>
        </p:nvPicPr>
        <p:blipFill>
          <a:blip r:embed="rId2"/>
          <a:stretch>
            <a:fillRect/>
          </a:stretch>
        </p:blipFill>
        <p:spPr>
          <a:xfrm>
            <a:off x="545202" y="1071735"/>
            <a:ext cx="4026798" cy="4832157"/>
          </a:xfrm>
          <a:prstGeom prst="rect">
            <a:avLst/>
          </a:prstGeom>
        </p:spPr>
      </p:pic>
      <p:sp>
        <p:nvSpPr>
          <p:cNvPr id="8" name="Text Placeholder 2">
            <a:extLst>
              <a:ext uri="{FF2B5EF4-FFF2-40B4-BE49-F238E27FC236}">
                <a16:creationId xmlns:a16="http://schemas.microsoft.com/office/drawing/2014/main" id="{2A2E36EF-C420-4A45-AA66-CE0855CEF266}"/>
              </a:ext>
            </a:extLst>
          </p:cNvPr>
          <p:cNvSpPr txBox="1">
            <a:spLocks/>
          </p:cNvSpPr>
          <p:nvPr/>
        </p:nvSpPr>
        <p:spPr>
          <a:xfrm>
            <a:off x="4572000" y="1695623"/>
            <a:ext cx="4343400" cy="349922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2000" b="1" kern="0" dirty="0">
                <a:solidFill>
                  <a:srgbClr val="093162"/>
                </a:solidFill>
                <a:latin typeface="Titillium Web" panose="00000500000000000000" pitchFamily="2" charset="0"/>
              </a:rPr>
              <a:t>Stated opinion of a third-party, government regulation expert:</a:t>
            </a:r>
          </a:p>
          <a:p>
            <a:pPr defTabSz="914400"/>
            <a:r>
              <a:rPr lang="en-US" sz="2000" kern="0" dirty="0">
                <a:solidFill>
                  <a:srgbClr val="093162"/>
                </a:solidFill>
                <a:latin typeface="Titillium Web" panose="00000500000000000000" pitchFamily="2" charset="0"/>
              </a:rPr>
              <a:t>EcO</a:t>
            </a:r>
            <a:r>
              <a:rPr lang="en-US" sz="2000" kern="0" baseline="-25000" dirty="0">
                <a:solidFill>
                  <a:srgbClr val="093162"/>
                </a:solidFill>
                <a:latin typeface="Titillium Web" panose="00000500000000000000" pitchFamily="2" charset="0"/>
              </a:rPr>
              <a:t>3</a:t>
            </a:r>
            <a:r>
              <a:rPr lang="en-US" sz="2000" kern="0" dirty="0">
                <a:solidFill>
                  <a:srgbClr val="093162"/>
                </a:solidFill>
                <a:latin typeface="Titillium Web" panose="00000500000000000000" pitchFamily="2" charset="0"/>
              </a:rPr>
              <a:t>Ice-created ozone levels are “well below thresholds of concern for ozone in either professional or consumer use,” in all key areas:</a:t>
            </a:r>
          </a:p>
          <a:p>
            <a:pPr lvl="1" defTabSz="914400"/>
            <a:r>
              <a:rPr lang="en-US" sz="2000" kern="0" dirty="0">
                <a:solidFill>
                  <a:srgbClr val="093162"/>
                </a:solidFill>
                <a:latin typeface="Titillium Web" panose="00000500000000000000" pitchFamily="2" charset="0"/>
              </a:rPr>
              <a:t>1. Ozone gas in storage bin</a:t>
            </a:r>
          </a:p>
          <a:p>
            <a:pPr lvl="1" defTabSz="914400"/>
            <a:r>
              <a:rPr lang="en-US" sz="2000" kern="0" dirty="0">
                <a:solidFill>
                  <a:srgbClr val="093162"/>
                </a:solidFill>
                <a:latin typeface="Titillium Web" panose="00000500000000000000" pitchFamily="2" charset="0"/>
              </a:rPr>
              <a:t>2. Handling of ice</a:t>
            </a:r>
          </a:p>
          <a:p>
            <a:pPr lvl="1" defTabSz="914400"/>
            <a:r>
              <a:rPr lang="en-US" sz="2000" kern="0" dirty="0">
                <a:solidFill>
                  <a:srgbClr val="093162"/>
                </a:solidFill>
                <a:latin typeface="Titillium Web" panose="00000500000000000000" pitchFamily="2" charset="0"/>
              </a:rPr>
              <a:t>3. Ozone gas near consumer</a:t>
            </a:r>
          </a:p>
          <a:p>
            <a:pPr lvl="1" defTabSz="914400"/>
            <a:r>
              <a:rPr lang="en-US" sz="2000" kern="0" dirty="0">
                <a:solidFill>
                  <a:srgbClr val="093162"/>
                </a:solidFill>
                <a:latin typeface="Titillium Web" panose="00000500000000000000" pitchFamily="2" charset="0"/>
              </a:rPr>
              <a:t>4. Ingestion of ice </a:t>
            </a:r>
          </a:p>
        </p:txBody>
      </p:sp>
    </p:spTree>
    <p:extLst>
      <p:ext uri="{BB962C8B-B14F-4D97-AF65-F5344CB8AC3E}">
        <p14:creationId xmlns:p14="http://schemas.microsoft.com/office/powerpoint/2010/main" val="32658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738105-43EF-465C-AB7B-595EFD97320B}"/>
              </a:ext>
            </a:extLst>
          </p:cNvPr>
          <p:cNvSpPr txBox="1"/>
          <p:nvPr/>
        </p:nvSpPr>
        <p:spPr>
          <a:xfrm>
            <a:off x="404812" y="273224"/>
            <a:ext cx="83343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6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 </a:t>
            </a:r>
            <a:r>
              <a:rPr lang="en-US" sz="3600" b="1" kern="0" dirty="0">
                <a:solidFill>
                  <a:srgbClr val="093162"/>
                </a:solidFill>
                <a:latin typeface="Dosis" panose="02010503020202060003" pitchFamily="2" charset="77"/>
                <a:sym typeface="Dosis Light"/>
              </a:rPr>
              <a:t>Does it Harm Beverage</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a:t>
            </a:r>
          </a:p>
        </p:txBody>
      </p:sp>
      <p:sp>
        <p:nvSpPr>
          <p:cNvPr id="8" name="Text Placeholder 2">
            <a:extLst>
              <a:ext uri="{FF2B5EF4-FFF2-40B4-BE49-F238E27FC236}">
                <a16:creationId xmlns:a16="http://schemas.microsoft.com/office/drawing/2014/main" id="{2A2E36EF-C420-4A45-AA66-CE0855CEF266}"/>
              </a:ext>
            </a:extLst>
          </p:cNvPr>
          <p:cNvSpPr txBox="1">
            <a:spLocks/>
          </p:cNvSpPr>
          <p:nvPr/>
        </p:nvSpPr>
        <p:spPr>
          <a:xfrm>
            <a:off x="4548188" y="1058644"/>
            <a:ext cx="4019549" cy="495758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1800" kern="0" dirty="0">
                <a:solidFill>
                  <a:srgbClr val="093162"/>
                </a:solidFill>
                <a:latin typeface="Titillium Web" panose="00000500000000000000" pitchFamily="2" charset="0"/>
              </a:rPr>
              <a:t>EcO</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destroys compounds which cause odor and can negatively affect the taste of water and ice</a:t>
            </a:r>
          </a:p>
          <a:p>
            <a:pPr defTabSz="914400"/>
            <a:r>
              <a:rPr lang="en-US" sz="1800" kern="0" dirty="0">
                <a:solidFill>
                  <a:srgbClr val="093162"/>
                </a:solidFill>
                <a:latin typeface="Titillium Web" panose="00000500000000000000" pitchFamily="2" charset="0"/>
              </a:rPr>
              <a:t> Ozone is used to reduce contamination, taste and odors in drinking water worldwide</a:t>
            </a:r>
          </a:p>
          <a:p>
            <a:pPr defTabSz="914400"/>
            <a:r>
              <a:rPr lang="en-US" sz="1800" kern="0" dirty="0">
                <a:solidFill>
                  <a:srgbClr val="093162"/>
                </a:solidFill>
                <a:latin typeface="Titillium Web" panose="00000500000000000000" pitchFamily="2" charset="0"/>
              </a:rPr>
              <a:t>EcO</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produces a cleaner, better ice cube with a positive effect on quality and consistency of beverages</a:t>
            </a:r>
          </a:p>
        </p:txBody>
      </p:sp>
      <p:pic>
        <p:nvPicPr>
          <p:cNvPr id="4" name="Picture 3" descr="A close up of a persons hand&#10;&#10;Description automatically generated">
            <a:extLst>
              <a:ext uri="{FF2B5EF4-FFF2-40B4-BE49-F238E27FC236}">
                <a16:creationId xmlns:a16="http://schemas.microsoft.com/office/drawing/2014/main" id="{238D8E58-8920-4082-B47D-0DA0FFA2B148}"/>
              </a:ext>
            </a:extLst>
          </p:cNvPr>
          <p:cNvPicPr>
            <a:picLocks noChangeAspect="1"/>
          </p:cNvPicPr>
          <p:nvPr/>
        </p:nvPicPr>
        <p:blipFill>
          <a:blip r:embed="rId2"/>
          <a:stretch>
            <a:fillRect/>
          </a:stretch>
        </p:blipFill>
        <p:spPr>
          <a:xfrm rot="5400000">
            <a:off x="341932" y="1711602"/>
            <a:ext cx="4579728" cy="3434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a:extLst>
              <a:ext uri="{FF2B5EF4-FFF2-40B4-BE49-F238E27FC236}">
                <a16:creationId xmlns:a16="http://schemas.microsoft.com/office/drawing/2014/main" id="{D04CE547-9C3E-4055-A8EF-1601764F1CF3}"/>
              </a:ext>
            </a:extLst>
          </p:cNvPr>
          <p:cNvCxnSpPr>
            <a:cxnSpLocks/>
          </p:cNvCxnSpPr>
          <p:nvPr/>
        </p:nvCxnSpPr>
        <p:spPr>
          <a:xfrm flipH="1" flipV="1">
            <a:off x="3333751" y="3943351"/>
            <a:ext cx="2428874" cy="105410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DA996C41-CFCF-48A7-B54F-5CC698A0F676}"/>
              </a:ext>
            </a:extLst>
          </p:cNvPr>
          <p:cNvSpPr txBox="1"/>
          <p:nvPr/>
        </p:nvSpPr>
        <p:spPr>
          <a:xfrm>
            <a:off x="4724996" y="5034992"/>
            <a:ext cx="3665932" cy="646331"/>
          </a:xfrm>
          <a:prstGeom prst="rect">
            <a:avLst/>
          </a:prstGeom>
          <a:noFill/>
        </p:spPr>
        <p:txBody>
          <a:bodyPr wrap="square" rtlCol="0">
            <a:spAutoFit/>
          </a:bodyPr>
          <a:lstStyle/>
          <a:p>
            <a:r>
              <a:rPr lang="en-US" dirty="0">
                <a:solidFill>
                  <a:schemeClr val="tx2"/>
                </a:solidFill>
                <a:latin typeface="Titillium Web" pitchFamily="2" charset="77"/>
              </a:rPr>
              <a:t>You wouldn't serve bacteria in Food, why would you serve it in ice?</a:t>
            </a:r>
          </a:p>
        </p:txBody>
      </p:sp>
    </p:spTree>
    <p:extLst>
      <p:ext uri="{BB962C8B-B14F-4D97-AF65-F5344CB8AC3E}">
        <p14:creationId xmlns:p14="http://schemas.microsoft.com/office/powerpoint/2010/main" val="387723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738105-43EF-465C-AB7B-595EFD97320B}"/>
              </a:ext>
            </a:extLst>
          </p:cNvPr>
          <p:cNvSpPr txBox="1"/>
          <p:nvPr/>
        </p:nvSpPr>
        <p:spPr>
          <a:xfrm>
            <a:off x="332781" y="302777"/>
            <a:ext cx="84784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6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 </a:t>
            </a:r>
            <a:r>
              <a:rPr lang="en-US" sz="3600" b="1" kern="0" dirty="0">
                <a:solidFill>
                  <a:srgbClr val="093162"/>
                </a:solidFill>
                <a:latin typeface="Dosis" panose="02010503020202060003" pitchFamily="2" charset="77"/>
                <a:sym typeface="Dosis Light"/>
              </a:rPr>
              <a:t>Certifications &amp; Approvals</a:t>
            </a:r>
            <a:endPar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endParaRPr>
          </a:p>
        </p:txBody>
      </p:sp>
      <p:sp>
        <p:nvSpPr>
          <p:cNvPr id="8" name="Text Placeholder 2">
            <a:extLst>
              <a:ext uri="{FF2B5EF4-FFF2-40B4-BE49-F238E27FC236}">
                <a16:creationId xmlns:a16="http://schemas.microsoft.com/office/drawing/2014/main" id="{2A2E36EF-C420-4A45-AA66-CE0855CEF266}"/>
              </a:ext>
            </a:extLst>
          </p:cNvPr>
          <p:cNvSpPr txBox="1">
            <a:spLocks/>
          </p:cNvSpPr>
          <p:nvPr/>
        </p:nvSpPr>
        <p:spPr>
          <a:xfrm>
            <a:off x="4989908" y="997342"/>
            <a:ext cx="4019549" cy="495758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endParaRPr lang="en-US" sz="1800" kern="0" dirty="0">
              <a:solidFill>
                <a:srgbClr val="093162"/>
              </a:solidFill>
              <a:latin typeface="Titillium Web" panose="00000500000000000000" pitchFamily="2" charset="0"/>
            </a:endParaRPr>
          </a:p>
        </p:txBody>
      </p:sp>
      <p:sp>
        <p:nvSpPr>
          <p:cNvPr id="6" name="Text Placeholder 2">
            <a:extLst>
              <a:ext uri="{FF2B5EF4-FFF2-40B4-BE49-F238E27FC236}">
                <a16:creationId xmlns:a16="http://schemas.microsoft.com/office/drawing/2014/main" id="{2B6BBC9A-44B3-4EF1-832D-D9C52CAA817D}"/>
              </a:ext>
            </a:extLst>
          </p:cNvPr>
          <p:cNvSpPr txBox="1">
            <a:spLocks/>
          </p:cNvSpPr>
          <p:nvPr/>
        </p:nvSpPr>
        <p:spPr>
          <a:xfrm>
            <a:off x="332781" y="1249133"/>
            <a:ext cx="8047434" cy="100947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2000" kern="0" dirty="0">
                <a:solidFill>
                  <a:srgbClr val="093162"/>
                </a:solidFill>
                <a:latin typeface="Titillium Web" panose="00000500000000000000" pitchFamily="2" charset="0"/>
              </a:rPr>
              <a:t>Ec0</a:t>
            </a:r>
            <a:r>
              <a:rPr lang="en-US" sz="2000" kern="0" baseline="-25000" dirty="0">
                <a:solidFill>
                  <a:srgbClr val="093162"/>
                </a:solidFill>
                <a:latin typeface="Titillium Web" panose="00000500000000000000" pitchFamily="2" charset="0"/>
              </a:rPr>
              <a:t>3</a:t>
            </a:r>
            <a:r>
              <a:rPr lang="en-US" sz="2000" kern="0" dirty="0">
                <a:solidFill>
                  <a:srgbClr val="093162"/>
                </a:solidFill>
                <a:latin typeface="Titillium Web" panose="00000500000000000000" pitchFamily="2" charset="0"/>
              </a:rPr>
              <a:t>Ice has approvals for compatibility with the following brands of ice machines and the following certifications:</a:t>
            </a:r>
          </a:p>
          <a:p>
            <a:pPr marL="76200" indent="0" defTabSz="914400">
              <a:buNone/>
            </a:pPr>
            <a:endParaRPr lang="en-US" sz="1600" kern="0" dirty="0">
              <a:solidFill>
                <a:srgbClr val="093162"/>
              </a:solidFill>
              <a:latin typeface="Titillium Web" panose="00000500000000000000" pitchFamily="2" charset="0"/>
            </a:endParaRPr>
          </a:p>
        </p:txBody>
      </p:sp>
      <p:pic>
        <p:nvPicPr>
          <p:cNvPr id="7" name="Picture 6">
            <a:extLst>
              <a:ext uri="{FF2B5EF4-FFF2-40B4-BE49-F238E27FC236}">
                <a16:creationId xmlns:a16="http://schemas.microsoft.com/office/drawing/2014/main" id="{91EBE4C1-B754-453A-A419-C0386316232D}"/>
              </a:ext>
            </a:extLst>
          </p:cNvPr>
          <p:cNvPicPr>
            <a:picLocks noChangeAspect="1"/>
          </p:cNvPicPr>
          <p:nvPr/>
        </p:nvPicPr>
        <p:blipFill>
          <a:blip r:embed="rId2"/>
          <a:stretch>
            <a:fillRect/>
          </a:stretch>
        </p:blipFill>
        <p:spPr>
          <a:xfrm>
            <a:off x="508609" y="2418026"/>
            <a:ext cx="1095375" cy="1171575"/>
          </a:xfrm>
          <a:prstGeom prst="rect">
            <a:avLst/>
          </a:prstGeom>
        </p:spPr>
      </p:pic>
      <p:pic>
        <p:nvPicPr>
          <p:cNvPr id="13" name="Picture 12">
            <a:extLst>
              <a:ext uri="{FF2B5EF4-FFF2-40B4-BE49-F238E27FC236}">
                <a16:creationId xmlns:a16="http://schemas.microsoft.com/office/drawing/2014/main" id="{C8707C1C-8CD7-4BED-ACB2-45C1FBFE833A}"/>
              </a:ext>
            </a:extLst>
          </p:cNvPr>
          <p:cNvPicPr>
            <a:picLocks noChangeAspect="1"/>
          </p:cNvPicPr>
          <p:nvPr/>
        </p:nvPicPr>
        <p:blipFill>
          <a:blip r:embed="rId3"/>
          <a:stretch>
            <a:fillRect/>
          </a:stretch>
        </p:blipFill>
        <p:spPr>
          <a:xfrm>
            <a:off x="1894390" y="2355055"/>
            <a:ext cx="2257425" cy="828675"/>
          </a:xfrm>
          <a:prstGeom prst="rect">
            <a:avLst/>
          </a:prstGeom>
        </p:spPr>
      </p:pic>
      <p:pic>
        <p:nvPicPr>
          <p:cNvPr id="14" name="Picture 13">
            <a:extLst>
              <a:ext uri="{FF2B5EF4-FFF2-40B4-BE49-F238E27FC236}">
                <a16:creationId xmlns:a16="http://schemas.microsoft.com/office/drawing/2014/main" id="{A277DD08-0920-4E1D-B46D-42E50BB03433}"/>
              </a:ext>
            </a:extLst>
          </p:cNvPr>
          <p:cNvPicPr>
            <a:picLocks noChangeAspect="1"/>
          </p:cNvPicPr>
          <p:nvPr/>
        </p:nvPicPr>
        <p:blipFill>
          <a:blip r:embed="rId4"/>
          <a:stretch>
            <a:fillRect/>
          </a:stretch>
        </p:blipFill>
        <p:spPr>
          <a:xfrm>
            <a:off x="251328" y="3914112"/>
            <a:ext cx="1847850" cy="790575"/>
          </a:xfrm>
          <a:prstGeom prst="rect">
            <a:avLst/>
          </a:prstGeom>
        </p:spPr>
      </p:pic>
      <p:pic>
        <p:nvPicPr>
          <p:cNvPr id="15" name="Picture 14">
            <a:extLst>
              <a:ext uri="{FF2B5EF4-FFF2-40B4-BE49-F238E27FC236}">
                <a16:creationId xmlns:a16="http://schemas.microsoft.com/office/drawing/2014/main" id="{C16CF027-8B98-435F-860C-962FA0734540}"/>
              </a:ext>
            </a:extLst>
          </p:cNvPr>
          <p:cNvPicPr>
            <a:picLocks noChangeAspect="1"/>
          </p:cNvPicPr>
          <p:nvPr/>
        </p:nvPicPr>
        <p:blipFill>
          <a:blip r:embed="rId5"/>
          <a:stretch>
            <a:fillRect/>
          </a:stretch>
        </p:blipFill>
        <p:spPr>
          <a:xfrm>
            <a:off x="2183606" y="3948112"/>
            <a:ext cx="2083594" cy="722577"/>
          </a:xfrm>
          <a:prstGeom prst="rect">
            <a:avLst/>
          </a:prstGeom>
        </p:spPr>
      </p:pic>
      <p:pic>
        <p:nvPicPr>
          <p:cNvPr id="16" name="Picture 15">
            <a:extLst>
              <a:ext uri="{FF2B5EF4-FFF2-40B4-BE49-F238E27FC236}">
                <a16:creationId xmlns:a16="http://schemas.microsoft.com/office/drawing/2014/main" id="{22D6F630-D988-44D3-9921-042B1EFF30EA}"/>
              </a:ext>
            </a:extLst>
          </p:cNvPr>
          <p:cNvPicPr>
            <a:picLocks noChangeAspect="1"/>
          </p:cNvPicPr>
          <p:nvPr/>
        </p:nvPicPr>
        <p:blipFill>
          <a:blip r:embed="rId6"/>
          <a:stretch>
            <a:fillRect/>
          </a:stretch>
        </p:blipFill>
        <p:spPr>
          <a:xfrm>
            <a:off x="2791078" y="5077229"/>
            <a:ext cx="1829789" cy="623398"/>
          </a:xfrm>
          <a:prstGeom prst="rect">
            <a:avLst/>
          </a:prstGeom>
        </p:spPr>
      </p:pic>
      <p:pic>
        <p:nvPicPr>
          <p:cNvPr id="17" name="Picture 16">
            <a:extLst>
              <a:ext uri="{FF2B5EF4-FFF2-40B4-BE49-F238E27FC236}">
                <a16:creationId xmlns:a16="http://schemas.microsoft.com/office/drawing/2014/main" id="{C0BD3C91-01A6-42B0-B67F-8EC391FDF2DC}"/>
              </a:ext>
            </a:extLst>
          </p:cNvPr>
          <p:cNvPicPr>
            <a:picLocks noChangeAspect="1"/>
          </p:cNvPicPr>
          <p:nvPr/>
        </p:nvPicPr>
        <p:blipFill>
          <a:blip r:embed="rId7"/>
          <a:stretch>
            <a:fillRect/>
          </a:stretch>
        </p:blipFill>
        <p:spPr>
          <a:xfrm>
            <a:off x="4837615" y="5043586"/>
            <a:ext cx="1981200" cy="634821"/>
          </a:xfrm>
          <a:prstGeom prst="rect">
            <a:avLst/>
          </a:prstGeom>
        </p:spPr>
      </p:pic>
      <p:pic>
        <p:nvPicPr>
          <p:cNvPr id="18" name="Picture 17">
            <a:extLst>
              <a:ext uri="{FF2B5EF4-FFF2-40B4-BE49-F238E27FC236}">
                <a16:creationId xmlns:a16="http://schemas.microsoft.com/office/drawing/2014/main" id="{4F281302-5220-4F5B-B75A-BD0B7666177F}"/>
              </a:ext>
            </a:extLst>
          </p:cNvPr>
          <p:cNvPicPr>
            <a:picLocks noChangeAspect="1"/>
          </p:cNvPicPr>
          <p:nvPr/>
        </p:nvPicPr>
        <p:blipFill>
          <a:blip r:embed="rId8"/>
          <a:stretch>
            <a:fillRect/>
          </a:stretch>
        </p:blipFill>
        <p:spPr>
          <a:xfrm>
            <a:off x="4151815" y="2286354"/>
            <a:ext cx="2343150" cy="2438400"/>
          </a:xfrm>
          <a:prstGeom prst="rect">
            <a:avLst/>
          </a:prstGeom>
        </p:spPr>
      </p:pic>
      <p:pic>
        <p:nvPicPr>
          <p:cNvPr id="19" name="Picture 18">
            <a:extLst>
              <a:ext uri="{FF2B5EF4-FFF2-40B4-BE49-F238E27FC236}">
                <a16:creationId xmlns:a16="http://schemas.microsoft.com/office/drawing/2014/main" id="{B7777798-62E0-4959-9E8A-78D253244579}"/>
              </a:ext>
            </a:extLst>
          </p:cNvPr>
          <p:cNvPicPr>
            <a:picLocks noChangeAspect="1"/>
          </p:cNvPicPr>
          <p:nvPr/>
        </p:nvPicPr>
        <p:blipFill>
          <a:blip r:embed="rId9"/>
          <a:stretch>
            <a:fillRect/>
          </a:stretch>
        </p:blipFill>
        <p:spPr>
          <a:xfrm>
            <a:off x="6818815" y="2508514"/>
            <a:ext cx="1933575" cy="2162175"/>
          </a:xfrm>
          <a:prstGeom prst="rect">
            <a:avLst/>
          </a:prstGeom>
        </p:spPr>
      </p:pic>
    </p:spTree>
    <p:extLst>
      <p:ext uri="{BB962C8B-B14F-4D97-AF65-F5344CB8AC3E}">
        <p14:creationId xmlns:p14="http://schemas.microsoft.com/office/powerpoint/2010/main" val="55647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738105-43EF-465C-AB7B-595EFD97320B}"/>
              </a:ext>
            </a:extLst>
          </p:cNvPr>
          <p:cNvSpPr txBox="1"/>
          <p:nvPr/>
        </p:nvSpPr>
        <p:spPr>
          <a:xfrm>
            <a:off x="150102" y="426391"/>
            <a:ext cx="83343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6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 - </a:t>
            </a:r>
            <a:r>
              <a:rPr lang="en-US" sz="3600" b="1" kern="0" dirty="0">
                <a:solidFill>
                  <a:srgbClr val="093162"/>
                </a:solidFill>
                <a:latin typeface="Dosis" panose="02010503020202060003" pitchFamily="2" charset="77"/>
                <a:sym typeface="Dosis Light"/>
              </a:rPr>
              <a:t>Model Selection</a:t>
            </a:r>
            <a:endPar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endParaRPr>
          </a:p>
        </p:txBody>
      </p:sp>
      <p:sp>
        <p:nvSpPr>
          <p:cNvPr id="8" name="Text Placeholder 2">
            <a:extLst>
              <a:ext uri="{FF2B5EF4-FFF2-40B4-BE49-F238E27FC236}">
                <a16:creationId xmlns:a16="http://schemas.microsoft.com/office/drawing/2014/main" id="{2A2E36EF-C420-4A45-AA66-CE0855CEF266}"/>
              </a:ext>
            </a:extLst>
          </p:cNvPr>
          <p:cNvSpPr txBox="1">
            <a:spLocks/>
          </p:cNvSpPr>
          <p:nvPr/>
        </p:nvSpPr>
        <p:spPr>
          <a:xfrm>
            <a:off x="4989908" y="997342"/>
            <a:ext cx="4019549" cy="495758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endParaRPr lang="en-US" sz="1800" kern="0" dirty="0">
              <a:solidFill>
                <a:srgbClr val="093162"/>
              </a:solidFill>
              <a:latin typeface="Titillium Web" panose="00000500000000000000" pitchFamily="2" charset="0"/>
            </a:endParaRPr>
          </a:p>
        </p:txBody>
      </p:sp>
      <p:sp>
        <p:nvSpPr>
          <p:cNvPr id="6" name="Text Placeholder 2">
            <a:extLst>
              <a:ext uri="{FF2B5EF4-FFF2-40B4-BE49-F238E27FC236}">
                <a16:creationId xmlns:a16="http://schemas.microsoft.com/office/drawing/2014/main" id="{2B6BBC9A-44B3-4EF1-832D-D9C52CAA817D}"/>
              </a:ext>
            </a:extLst>
          </p:cNvPr>
          <p:cNvSpPr txBox="1">
            <a:spLocks/>
          </p:cNvSpPr>
          <p:nvPr/>
        </p:nvSpPr>
        <p:spPr>
          <a:xfrm>
            <a:off x="361950" y="1291473"/>
            <a:ext cx="7850117" cy="100947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1800" kern="0" dirty="0">
                <a:solidFill>
                  <a:srgbClr val="093162"/>
                </a:solidFill>
                <a:latin typeface="Titillium Web" panose="00000500000000000000" pitchFamily="2" charset="0"/>
              </a:rPr>
              <a:t>There are </a:t>
            </a:r>
            <a:r>
              <a:rPr lang="en-US" sz="1800" b="1" kern="0" dirty="0">
                <a:solidFill>
                  <a:srgbClr val="093162"/>
                </a:solidFill>
                <a:latin typeface="Titillium Web" panose="00000500000000000000" pitchFamily="2" charset="0"/>
              </a:rPr>
              <a:t>FOUR</a:t>
            </a:r>
            <a:r>
              <a:rPr lang="en-US" sz="1800" kern="0" dirty="0">
                <a:solidFill>
                  <a:srgbClr val="093162"/>
                </a:solidFill>
                <a:latin typeface="Titillium Web" panose="00000500000000000000" pitchFamily="2" charset="0"/>
              </a:rPr>
              <a:t> models of the Ec0</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product to accommodate the wide variety of flow rates for commercial ice machines. </a:t>
            </a:r>
          </a:p>
          <a:p>
            <a:pPr defTabSz="914400"/>
            <a:r>
              <a:rPr lang="en-US" sz="1800" kern="0" dirty="0">
                <a:solidFill>
                  <a:srgbClr val="093162"/>
                </a:solidFill>
                <a:latin typeface="Titillium Web" panose="00000500000000000000" pitchFamily="2" charset="0"/>
              </a:rPr>
              <a:t>All four models are the same price to distribution partners.</a:t>
            </a:r>
          </a:p>
          <a:p>
            <a:pPr defTabSz="914400"/>
            <a:r>
              <a:rPr lang="en-US" sz="1800" kern="0" dirty="0">
                <a:solidFill>
                  <a:srgbClr val="093162"/>
                </a:solidFill>
                <a:latin typeface="Titillium Web" panose="00000500000000000000" pitchFamily="2" charset="0"/>
              </a:rPr>
              <a:t>The Ec0</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replacement cartridge fits on all four models of Ec0</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a:t>
            </a:r>
          </a:p>
          <a:p>
            <a:pPr defTabSz="914400"/>
            <a:endParaRPr lang="en-US" sz="1800" kern="0" dirty="0">
              <a:solidFill>
                <a:srgbClr val="093162"/>
              </a:solidFill>
              <a:latin typeface="Titillium Web" panose="00000500000000000000" pitchFamily="2" charset="0"/>
            </a:endParaRPr>
          </a:p>
          <a:p>
            <a:pPr marL="76200" indent="0" defTabSz="914400">
              <a:buNone/>
            </a:pPr>
            <a:endParaRPr lang="en-US" sz="1800" kern="0" dirty="0">
              <a:solidFill>
                <a:srgbClr val="093162"/>
              </a:solidFill>
              <a:latin typeface="Titillium Web" panose="00000500000000000000" pitchFamily="2" charset="0"/>
            </a:endParaRPr>
          </a:p>
          <a:p>
            <a:pPr marL="76200" indent="0" defTabSz="914400">
              <a:buNone/>
            </a:pPr>
            <a:endParaRPr lang="en-US" sz="1800" kern="0" dirty="0">
              <a:solidFill>
                <a:srgbClr val="093162"/>
              </a:solidFill>
              <a:latin typeface="Titillium Web" panose="00000500000000000000" pitchFamily="2" charset="0"/>
            </a:endParaRPr>
          </a:p>
        </p:txBody>
      </p:sp>
      <p:pic>
        <p:nvPicPr>
          <p:cNvPr id="2" name="Picture 1">
            <a:extLst>
              <a:ext uri="{FF2B5EF4-FFF2-40B4-BE49-F238E27FC236}">
                <a16:creationId xmlns:a16="http://schemas.microsoft.com/office/drawing/2014/main" id="{DB174B0D-0B20-4B1B-BD8B-1F9BD03CA5A0}"/>
              </a:ext>
            </a:extLst>
          </p:cNvPr>
          <p:cNvPicPr>
            <a:picLocks noChangeAspect="1"/>
          </p:cNvPicPr>
          <p:nvPr/>
        </p:nvPicPr>
        <p:blipFill>
          <a:blip r:embed="rId2"/>
          <a:stretch>
            <a:fillRect/>
          </a:stretch>
        </p:blipFill>
        <p:spPr>
          <a:xfrm>
            <a:off x="5542724" y="2877173"/>
            <a:ext cx="1266825" cy="1872847"/>
          </a:xfrm>
          <a:prstGeom prst="rect">
            <a:avLst/>
          </a:prstGeom>
        </p:spPr>
      </p:pic>
      <p:pic>
        <p:nvPicPr>
          <p:cNvPr id="3" name="Picture 2">
            <a:extLst>
              <a:ext uri="{FF2B5EF4-FFF2-40B4-BE49-F238E27FC236}">
                <a16:creationId xmlns:a16="http://schemas.microsoft.com/office/drawing/2014/main" id="{554E3B51-1A63-4618-B13C-F7F0BF8054E0}"/>
              </a:ext>
            </a:extLst>
          </p:cNvPr>
          <p:cNvPicPr>
            <a:picLocks noChangeAspect="1"/>
          </p:cNvPicPr>
          <p:nvPr/>
        </p:nvPicPr>
        <p:blipFill>
          <a:blip r:embed="rId3"/>
          <a:stretch>
            <a:fillRect/>
          </a:stretch>
        </p:blipFill>
        <p:spPr>
          <a:xfrm>
            <a:off x="2238709" y="2890832"/>
            <a:ext cx="1162804" cy="1876252"/>
          </a:xfrm>
          <a:prstGeom prst="rect">
            <a:avLst/>
          </a:prstGeom>
        </p:spPr>
      </p:pic>
      <p:pic>
        <p:nvPicPr>
          <p:cNvPr id="4" name="Picture 3">
            <a:extLst>
              <a:ext uri="{FF2B5EF4-FFF2-40B4-BE49-F238E27FC236}">
                <a16:creationId xmlns:a16="http://schemas.microsoft.com/office/drawing/2014/main" id="{B292B6C6-F5D7-4C5A-B2A0-F74E41861DE0}"/>
              </a:ext>
            </a:extLst>
          </p:cNvPr>
          <p:cNvPicPr>
            <a:picLocks noChangeAspect="1"/>
          </p:cNvPicPr>
          <p:nvPr/>
        </p:nvPicPr>
        <p:blipFill>
          <a:blip r:embed="rId4"/>
          <a:stretch>
            <a:fillRect/>
          </a:stretch>
        </p:blipFill>
        <p:spPr>
          <a:xfrm>
            <a:off x="693116" y="2955628"/>
            <a:ext cx="1187183" cy="1655808"/>
          </a:xfrm>
          <a:prstGeom prst="rect">
            <a:avLst/>
          </a:prstGeom>
        </p:spPr>
      </p:pic>
      <p:pic>
        <p:nvPicPr>
          <p:cNvPr id="9" name="Picture 8">
            <a:extLst>
              <a:ext uri="{FF2B5EF4-FFF2-40B4-BE49-F238E27FC236}">
                <a16:creationId xmlns:a16="http://schemas.microsoft.com/office/drawing/2014/main" id="{E80B6BBF-2D26-4CB7-BE6C-365A47E5D262}"/>
              </a:ext>
            </a:extLst>
          </p:cNvPr>
          <p:cNvPicPr>
            <a:picLocks noChangeAspect="1"/>
          </p:cNvPicPr>
          <p:nvPr/>
        </p:nvPicPr>
        <p:blipFill>
          <a:blip r:embed="rId4"/>
          <a:stretch>
            <a:fillRect/>
          </a:stretch>
        </p:blipFill>
        <p:spPr>
          <a:xfrm>
            <a:off x="3852919" y="2920180"/>
            <a:ext cx="1167801" cy="1628775"/>
          </a:xfrm>
          <a:prstGeom prst="rect">
            <a:avLst/>
          </a:prstGeom>
        </p:spPr>
      </p:pic>
      <p:sp>
        <p:nvSpPr>
          <p:cNvPr id="10" name="TextBox 9">
            <a:extLst>
              <a:ext uri="{FF2B5EF4-FFF2-40B4-BE49-F238E27FC236}">
                <a16:creationId xmlns:a16="http://schemas.microsoft.com/office/drawing/2014/main" id="{509D72D2-2987-4730-AAAB-357783CBB8C6}"/>
              </a:ext>
            </a:extLst>
          </p:cNvPr>
          <p:cNvSpPr txBox="1"/>
          <p:nvPr/>
        </p:nvSpPr>
        <p:spPr>
          <a:xfrm>
            <a:off x="1323846" y="4548955"/>
            <a:ext cx="447675" cy="276999"/>
          </a:xfrm>
          <a:prstGeom prst="rect">
            <a:avLst/>
          </a:prstGeom>
          <a:noFill/>
        </p:spPr>
        <p:txBody>
          <a:bodyPr wrap="square" rtlCol="0">
            <a:spAutoFit/>
          </a:bodyPr>
          <a:lstStyle/>
          <a:p>
            <a:r>
              <a:rPr lang="en-US" sz="1200" dirty="0"/>
              <a:t>X1</a:t>
            </a:r>
          </a:p>
        </p:txBody>
      </p:sp>
      <p:sp>
        <p:nvSpPr>
          <p:cNvPr id="11" name="TextBox 10">
            <a:extLst>
              <a:ext uri="{FF2B5EF4-FFF2-40B4-BE49-F238E27FC236}">
                <a16:creationId xmlns:a16="http://schemas.microsoft.com/office/drawing/2014/main" id="{AF48B89F-96DD-4AB4-8A5F-BC35FF14FE48}"/>
              </a:ext>
            </a:extLst>
          </p:cNvPr>
          <p:cNvSpPr txBox="1"/>
          <p:nvPr/>
        </p:nvSpPr>
        <p:spPr>
          <a:xfrm>
            <a:off x="4722273" y="4562855"/>
            <a:ext cx="447675" cy="276999"/>
          </a:xfrm>
          <a:prstGeom prst="rect">
            <a:avLst/>
          </a:prstGeom>
          <a:noFill/>
        </p:spPr>
        <p:txBody>
          <a:bodyPr wrap="square" rtlCol="0">
            <a:spAutoFit/>
          </a:bodyPr>
          <a:lstStyle/>
          <a:p>
            <a:r>
              <a:rPr lang="en-US" sz="1200" dirty="0"/>
              <a:t>X8</a:t>
            </a:r>
          </a:p>
        </p:txBody>
      </p:sp>
      <p:pic>
        <p:nvPicPr>
          <p:cNvPr id="12" name="Picture 11">
            <a:extLst>
              <a:ext uri="{FF2B5EF4-FFF2-40B4-BE49-F238E27FC236}">
                <a16:creationId xmlns:a16="http://schemas.microsoft.com/office/drawing/2014/main" id="{784CF28E-024D-4445-AB9E-1E71F6B642F3}"/>
              </a:ext>
            </a:extLst>
          </p:cNvPr>
          <p:cNvPicPr>
            <a:picLocks noChangeAspect="1"/>
          </p:cNvPicPr>
          <p:nvPr/>
        </p:nvPicPr>
        <p:blipFill>
          <a:blip r:embed="rId5"/>
          <a:stretch>
            <a:fillRect/>
          </a:stretch>
        </p:blipFill>
        <p:spPr>
          <a:xfrm>
            <a:off x="7116887" y="2924410"/>
            <a:ext cx="1050136" cy="1470191"/>
          </a:xfrm>
          <a:prstGeom prst="rect">
            <a:avLst/>
          </a:prstGeom>
        </p:spPr>
      </p:pic>
      <p:sp>
        <p:nvSpPr>
          <p:cNvPr id="22" name="TextBox 21">
            <a:extLst>
              <a:ext uri="{FF2B5EF4-FFF2-40B4-BE49-F238E27FC236}">
                <a16:creationId xmlns:a16="http://schemas.microsoft.com/office/drawing/2014/main" id="{D301BAF7-741D-42BC-9DED-516E07E664B6}"/>
              </a:ext>
            </a:extLst>
          </p:cNvPr>
          <p:cNvSpPr txBox="1"/>
          <p:nvPr/>
        </p:nvSpPr>
        <p:spPr>
          <a:xfrm>
            <a:off x="7871346" y="4538655"/>
            <a:ext cx="852658" cy="276999"/>
          </a:xfrm>
          <a:prstGeom prst="rect">
            <a:avLst/>
          </a:prstGeom>
          <a:noFill/>
        </p:spPr>
        <p:txBody>
          <a:bodyPr wrap="square" rtlCol="0">
            <a:spAutoFit/>
          </a:bodyPr>
          <a:lstStyle/>
          <a:p>
            <a:r>
              <a:rPr lang="en-US" sz="1200" dirty="0"/>
              <a:t>Cartridge</a:t>
            </a:r>
          </a:p>
        </p:txBody>
      </p:sp>
      <p:sp>
        <p:nvSpPr>
          <p:cNvPr id="24" name="Text Placeholder 2">
            <a:extLst>
              <a:ext uri="{FF2B5EF4-FFF2-40B4-BE49-F238E27FC236}">
                <a16:creationId xmlns:a16="http://schemas.microsoft.com/office/drawing/2014/main" id="{D4C5C7A3-3521-4A2A-9E93-836699D8CCD4}"/>
              </a:ext>
            </a:extLst>
          </p:cNvPr>
          <p:cNvSpPr txBox="1">
            <a:spLocks/>
          </p:cNvSpPr>
          <p:nvPr/>
        </p:nvSpPr>
        <p:spPr>
          <a:xfrm>
            <a:off x="248246" y="5082918"/>
            <a:ext cx="8647507" cy="100947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1800" b="1" kern="0" dirty="0">
                <a:solidFill>
                  <a:srgbClr val="093162"/>
                </a:solidFill>
                <a:latin typeface="Titillium Web" panose="00000500000000000000" pitchFamily="2" charset="0"/>
              </a:rPr>
              <a:t>NOTE: </a:t>
            </a:r>
            <a:r>
              <a:rPr lang="en-US" sz="1800" kern="0" dirty="0">
                <a:solidFill>
                  <a:srgbClr val="093162"/>
                </a:solidFill>
                <a:latin typeface="Titillium Web" panose="00000500000000000000" pitchFamily="2" charset="0"/>
              </a:rPr>
              <a:t>All models of Ec0</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are dependent upon flow rate of ice machine. For proper sizing, refer to each model spec sheet or go to enozo.com </a:t>
            </a:r>
          </a:p>
          <a:p>
            <a:pPr marL="76200" indent="0" defTabSz="914400">
              <a:buNone/>
            </a:pPr>
            <a:endParaRPr lang="en-US" sz="1600" kern="0" dirty="0">
              <a:solidFill>
                <a:srgbClr val="093162"/>
              </a:solidFill>
              <a:latin typeface="Titillium Web" panose="00000500000000000000" pitchFamily="2" charset="0"/>
            </a:endParaRPr>
          </a:p>
          <a:p>
            <a:pPr marL="76200" indent="0" defTabSz="914400">
              <a:buNone/>
            </a:pPr>
            <a:endParaRPr lang="en-US" sz="1600" kern="0" dirty="0">
              <a:solidFill>
                <a:srgbClr val="093162"/>
              </a:solidFill>
              <a:latin typeface="Titillium Web" panose="00000500000000000000" pitchFamily="2" charset="0"/>
            </a:endParaRPr>
          </a:p>
        </p:txBody>
      </p:sp>
    </p:spTree>
    <p:extLst>
      <p:ext uri="{BB962C8B-B14F-4D97-AF65-F5344CB8AC3E}">
        <p14:creationId xmlns:p14="http://schemas.microsoft.com/office/powerpoint/2010/main" val="178331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738105-43EF-465C-AB7B-595EFD97320B}"/>
              </a:ext>
            </a:extLst>
          </p:cNvPr>
          <p:cNvSpPr txBox="1"/>
          <p:nvPr/>
        </p:nvSpPr>
        <p:spPr>
          <a:xfrm>
            <a:off x="361949" y="309816"/>
            <a:ext cx="90094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6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 </a:t>
            </a:r>
            <a:r>
              <a:rPr lang="en-US" sz="3600" b="1" kern="0" dirty="0">
                <a:solidFill>
                  <a:srgbClr val="093162"/>
                </a:solidFill>
                <a:latin typeface="Dosis" panose="02010503020202060003" pitchFamily="2" charset="77"/>
                <a:sym typeface="Dosis Light"/>
              </a:rPr>
              <a:t>Cartridge Life &amp; Replacement</a:t>
            </a:r>
            <a:endPar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endParaRPr>
          </a:p>
        </p:txBody>
      </p:sp>
      <p:sp>
        <p:nvSpPr>
          <p:cNvPr id="6" name="Text Placeholder 2">
            <a:extLst>
              <a:ext uri="{FF2B5EF4-FFF2-40B4-BE49-F238E27FC236}">
                <a16:creationId xmlns:a16="http://schemas.microsoft.com/office/drawing/2014/main" id="{2B6BBC9A-44B3-4EF1-832D-D9C52CAA817D}"/>
              </a:ext>
            </a:extLst>
          </p:cNvPr>
          <p:cNvSpPr txBox="1">
            <a:spLocks/>
          </p:cNvSpPr>
          <p:nvPr/>
        </p:nvSpPr>
        <p:spPr>
          <a:xfrm>
            <a:off x="361949" y="1409873"/>
            <a:ext cx="8647507" cy="100947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endParaRPr lang="en-US" sz="1600" kern="0" dirty="0">
              <a:solidFill>
                <a:srgbClr val="093162"/>
              </a:solidFill>
              <a:latin typeface="Titillium Web" panose="00000500000000000000" pitchFamily="2" charset="0"/>
            </a:endParaRPr>
          </a:p>
          <a:p>
            <a:pPr marL="76200" indent="0" defTabSz="914400">
              <a:buNone/>
            </a:pPr>
            <a:endParaRPr lang="en-US" sz="1600" kern="0" dirty="0">
              <a:solidFill>
                <a:srgbClr val="093162"/>
              </a:solidFill>
              <a:latin typeface="Titillium Web" panose="00000500000000000000" pitchFamily="2" charset="0"/>
            </a:endParaRPr>
          </a:p>
          <a:p>
            <a:pPr marL="76200" indent="0" defTabSz="914400">
              <a:buNone/>
            </a:pPr>
            <a:endParaRPr lang="en-US" sz="1600" kern="0" dirty="0">
              <a:solidFill>
                <a:srgbClr val="093162"/>
              </a:solidFill>
              <a:latin typeface="Titillium Web" panose="00000500000000000000" pitchFamily="2" charset="0"/>
            </a:endParaRPr>
          </a:p>
        </p:txBody>
      </p:sp>
      <p:sp>
        <p:nvSpPr>
          <p:cNvPr id="7" name="Text Placeholder 2">
            <a:extLst>
              <a:ext uri="{FF2B5EF4-FFF2-40B4-BE49-F238E27FC236}">
                <a16:creationId xmlns:a16="http://schemas.microsoft.com/office/drawing/2014/main" id="{4585599D-77F2-4D32-A340-8FF63C3EF83B}"/>
              </a:ext>
            </a:extLst>
          </p:cNvPr>
          <p:cNvSpPr txBox="1">
            <a:spLocks/>
          </p:cNvSpPr>
          <p:nvPr/>
        </p:nvSpPr>
        <p:spPr>
          <a:xfrm>
            <a:off x="361949" y="1346282"/>
            <a:ext cx="4726081" cy="495758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1800" b="1" kern="0" dirty="0">
                <a:solidFill>
                  <a:srgbClr val="093162"/>
                </a:solidFill>
                <a:latin typeface="Titillium Web" panose="00000500000000000000" pitchFamily="2" charset="0"/>
              </a:rPr>
              <a:t>Cartridge life depends on 2 factors:</a:t>
            </a:r>
          </a:p>
          <a:p>
            <a:pPr lvl="1" defTabSz="914400"/>
            <a:r>
              <a:rPr lang="en-US" sz="1800" kern="0" dirty="0">
                <a:solidFill>
                  <a:srgbClr val="093162"/>
                </a:solidFill>
                <a:latin typeface="Titillium Web" panose="00000500000000000000" pitchFamily="2" charset="0"/>
              </a:rPr>
              <a:t>1. Volume of water flowing through (i.e., amount of ice being made)</a:t>
            </a:r>
          </a:p>
          <a:p>
            <a:pPr lvl="1" defTabSz="914400"/>
            <a:r>
              <a:rPr lang="en-US" sz="1800" kern="0" dirty="0">
                <a:solidFill>
                  <a:srgbClr val="093162"/>
                </a:solidFill>
                <a:latin typeface="Titillium Web" panose="00000500000000000000" pitchFamily="2" charset="0"/>
              </a:rPr>
              <a:t>2. Quality of water (i.e., harder the water, shorter the life)</a:t>
            </a:r>
          </a:p>
          <a:p>
            <a:pPr defTabSz="914400"/>
            <a:r>
              <a:rPr lang="en-US" sz="1800" kern="0" dirty="0">
                <a:solidFill>
                  <a:srgbClr val="093162"/>
                </a:solidFill>
                <a:latin typeface="Titillium Web" panose="00000500000000000000" pitchFamily="2" charset="0"/>
              </a:rPr>
              <a:t>“Your mileage may vary,” within expected range of 6 to 24 months</a:t>
            </a:r>
          </a:p>
          <a:p>
            <a:pPr defTabSz="914400"/>
            <a:r>
              <a:rPr lang="en-US" sz="1800" kern="0" dirty="0">
                <a:solidFill>
                  <a:srgbClr val="093162"/>
                </a:solidFill>
                <a:latin typeface="Titillium Web" panose="00000500000000000000" pitchFamily="2" charset="0"/>
              </a:rPr>
              <a:t>Red LED light on head unit indicates when cartridge requires replacement</a:t>
            </a:r>
          </a:p>
          <a:p>
            <a:pPr defTabSz="914400"/>
            <a:r>
              <a:rPr lang="en-US" sz="1800" kern="0" dirty="0">
                <a:solidFill>
                  <a:srgbClr val="093162"/>
                </a:solidFill>
                <a:latin typeface="Titillium Web" panose="00000500000000000000" pitchFamily="2" charset="0"/>
              </a:rPr>
              <a:t>For simplicity, </a:t>
            </a:r>
            <a:r>
              <a:rPr lang="en-US" sz="1800" kern="0" dirty="0" err="1">
                <a:solidFill>
                  <a:srgbClr val="093162"/>
                </a:solidFill>
                <a:latin typeface="Titillium Web" panose="00000500000000000000" pitchFamily="2" charset="0"/>
              </a:rPr>
              <a:t>Enozo</a:t>
            </a:r>
            <a:r>
              <a:rPr lang="en-US" sz="1800" kern="0" dirty="0">
                <a:solidFill>
                  <a:srgbClr val="093162"/>
                </a:solidFill>
                <a:latin typeface="Titillium Web" panose="00000500000000000000" pitchFamily="2" charset="0"/>
              </a:rPr>
              <a:t> recommends replacing the cartridge at same interval as the ice machine’s water filter cartridge</a:t>
            </a:r>
          </a:p>
        </p:txBody>
      </p:sp>
      <p:pic>
        <p:nvPicPr>
          <p:cNvPr id="13" name="Picture 12">
            <a:extLst>
              <a:ext uri="{FF2B5EF4-FFF2-40B4-BE49-F238E27FC236}">
                <a16:creationId xmlns:a16="http://schemas.microsoft.com/office/drawing/2014/main" id="{CA752E97-CE9C-409B-9E46-07F528540797}"/>
              </a:ext>
            </a:extLst>
          </p:cNvPr>
          <p:cNvPicPr>
            <a:picLocks noChangeAspect="1"/>
          </p:cNvPicPr>
          <p:nvPr/>
        </p:nvPicPr>
        <p:blipFill rotWithShape="1">
          <a:blip r:embed="rId2"/>
          <a:srcRect b="4529"/>
          <a:stretch/>
        </p:blipFill>
        <p:spPr>
          <a:xfrm>
            <a:off x="5549191" y="1346282"/>
            <a:ext cx="2189777" cy="1499229"/>
          </a:xfrm>
          <a:prstGeom prst="rect">
            <a:avLst/>
          </a:prstGeom>
        </p:spPr>
      </p:pic>
      <p:pic>
        <p:nvPicPr>
          <p:cNvPr id="15" name="Picture 14">
            <a:extLst>
              <a:ext uri="{FF2B5EF4-FFF2-40B4-BE49-F238E27FC236}">
                <a16:creationId xmlns:a16="http://schemas.microsoft.com/office/drawing/2014/main" id="{67657A32-6A5D-414E-B5C8-20C6920B211A}"/>
              </a:ext>
            </a:extLst>
          </p:cNvPr>
          <p:cNvPicPr>
            <a:picLocks noChangeAspect="1"/>
          </p:cNvPicPr>
          <p:nvPr/>
        </p:nvPicPr>
        <p:blipFill>
          <a:blip r:embed="rId3"/>
          <a:stretch>
            <a:fillRect/>
          </a:stretch>
        </p:blipFill>
        <p:spPr>
          <a:xfrm>
            <a:off x="5678351" y="2845511"/>
            <a:ext cx="2394243" cy="3089576"/>
          </a:xfrm>
          <a:prstGeom prst="rect">
            <a:avLst/>
          </a:prstGeom>
        </p:spPr>
      </p:pic>
    </p:spTree>
    <p:extLst>
      <p:ext uri="{BB962C8B-B14F-4D97-AF65-F5344CB8AC3E}">
        <p14:creationId xmlns:p14="http://schemas.microsoft.com/office/powerpoint/2010/main" val="155508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738105-43EF-465C-AB7B-595EFD97320B}"/>
              </a:ext>
            </a:extLst>
          </p:cNvPr>
          <p:cNvSpPr txBox="1"/>
          <p:nvPr/>
        </p:nvSpPr>
        <p:spPr>
          <a:xfrm>
            <a:off x="1271702" y="329178"/>
            <a:ext cx="68279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6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 - Requirements</a:t>
            </a:r>
          </a:p>
        </p:txBody>
      </p:sp>
      <p:sp>
        <p:nvSpPr>
          <p:cNvPr id="6" name="Text Placeholder 2">
            <a:extLst>
              <a:ext uri="{FF2B5EF4-FFF2-40B4-BE49-F238E27FC236}">
                <a16:creationId xmlns:a16="http://schemas.microsoft.com/office/drawing/2014/main" id="{2B6BBC9A-44B3-4EF1-832D-D9C52CAA817D}"/>
              </a:ext>
            </a:extLst>
          </p:cNvPr>
          <p:cNvSpPr txBox="1">
            <a:spLocks/>
          </p:cNvSpPr>
          <p:nvPr/>
        </p:nvSpPr>
        <p:spPr>
          <a:xfrm>
            <a:off x="361949" y="1409873"/>
            <a:ext cx="8647507" cy="100947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endParaRPr lang="en-US" sz="1600" kern="0" dirty="0">
              <a:solidFill>
                <a:srgbClr val="093162"/>
              </a:solidFill>
              <a:latin typeface="Titillium Web" panose="00000500000000000000" pitchFamily="2" charset="0"/>
            </a:endParaRPr>
          </a:p>
          <a:p>
            <a:pPr marL="76200" indent="0" defTabSz="914400">
              <a:buNone/>
            </a:pPr>
            <a:endParaRPr lang="en-US" sz="1600" kern="0" dirty="0">
              <a:solidFill>
                <a:srgbClr val="093162"/>
              </a:solidFill>
              <a:latin typeface="Titillium Web" panose="00000500000000000000" pitchFamily="2" charset="0"/>
            </a:endParaRPr>
          </a:p>
          <a:p>
            <a:pPr marL="76200" indent="0" defTabSz="914400">
              <a:buNone/>
            </a:pPr>
            <a:endParaRPr lang="en-US" sz="1600" kern="0" dirty="0">
              <a:solidFill>
                <a:srgbClr val="093162"/>
              </a:solidFill>
              <a:latin typeface="Titillium Web" panose="00000500000000000000" pitchFamily="2" charset="0"/>
            </a:endParaRPr>
          </a:p>
        </p:txBody>
      </p:sp>
      <p:sp>
        <p:nvSpPr>
          <p:cNvPr id="7" name="Text Placeholder 2">
            <a:extLst>
              <a:ext uri="{FF2B5EF4-FFF2-40B4-BE49-F238E27FC236}">
                <a16:creationId xmlns:a16="http://schemas.microsoft.com/office/drawing/2014/main" id="{4585599D-77F2-4D32-A340-8FF63C3EF83B}"/>
              </a:ext>
            </a:extLst>
          </p:cNvPr>
          <p:cNvSpPr txBox="1">
            <a:spLocks/>
          </p:cNvSpPr>
          <p:nvPr/>
        </p:nvSpPr>
        <p:spPr>
          <a:xfrm>
            <a:off x="248245" y="1155887"/>
            <a:ext cx="4437456" cy="495758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1800" kern="0" dirty="0">
                <a:solidFill>
                  <a:srgbClr val="093162"/>
                </a:solidFill>
                <a:latin typeface="Titillium Web" panose="00000500000000000000" pitchFamily="2" charset="0"/>
              </a:rPr>
              <a:t>EcO</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installs in 15 minutes or less</a:t>
            </a:r>
          </a:p>
          <a:p>
            <a:pPr defTabSz="914400"/>
            <a:r>
              <a:rPr lang="en-US" sz="1800" kern="0" dirty="0">
                <a:solidFill>
                  <a:srgbClr val="093162"/>
                </a:solidFill>
                <a:latin typeface="Titillium Web" panose="00000500000000000000" pitchFamily="2" charset="0"/>
              </a:rPr>
              <a:t>Integrated mounting plate</a:t>
            </a:r>
          </a:p>
          <a:p>
            <a:pPr defTabSz="914400"/>
            <a:r>
              <a:rPr lang="en-US" sz="1800" kern="0" dirty="0">
                <a:solidFill>
                  <a:srgbClr val="093162"/>
                </a:solidFill>
                <a:latin typeface="Titillium Web" panose="00000500000000000000" pitchFamily="2" charset="0"/>
              </a:rPr>
              <a:t>Requires 110v outlet. Ec0</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wall-wart plug can be applied to 100v or 208v power source. </a:t>
            </a:r>
          </a:p>
          <a:p>
            <a:pPr defTabSz="914400"/>
            <a:r>
              <a:rPr lang="en-US" sz="1800" kern="0" dirty="0" err="1">
                <a:solidFill>
                  <a:srgbClr val="093162"/>
                </a:solidFill>
                <a:latin typeface="Titillium Web" panose="00000500000000000000" pitchFamily="2" charset="0"/>
              </a:rPr>
              <a:t>Enozo</a:t>
            </a:r>
            <a:r>
              <a:rPr lang="en-US" sz="1800" kern="0" dirty="0">
                <a:solidFill>
                  <a:srgbClr val="093162"/>
                </a:solidFill>
                <a:latin typeface="Titillium Web" panose="00000500000000000000" pitchFamily="2" charset="0"/>
              </a:rPr>
              <a:t> EcO</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plug comes with international outlet adaptors</a:t>
            </a:r>
          </a:p>
          <a:p>
            <a:pPr defTabSz="914400"/>
            <a:r>
              <a:rPr lang="en-US" sz="1800" kern="0" dirty="0">
                <a:solidFill>
                  <a:srgbClr val="093162"/>
                </a:solidFill>
                <a:latin typeface="Titillium Web" panose="00000500000000000000" pitchFamily="2" charset="0"/>
              </a:rPr>
              <a:t>Must be installed “down stream” of any filtration device</a:t>
            </a:r>
          </a:p>
          <a:p>
            <a:pPr defTabSz="914400"/>
            <a:r>
              <a:rPr lang="en-US" sz="1800" kern="0" dirty="0">
                <a:solidFill>
                  <a:srgbClr val="093162"/>
                </a:solidFill>
                <a:latin typeface="Titillium Web" panose="00000500000000000000" pitchFamily="2" charset="0"/>
              </a:rPr>
              <a:t>For best results, use standard carbon-type water filtration</a:t>
            </a:r>
          </a:p>
          <a:p>
            <a:pPr defTabSz="914400"/>
            <a:r>
              <a:rPr lang="en-US" sz="1800" kern="0" dirty="0">
                <a:solidFill>
                  <a:srgbClr val="093162"/>
                </a:solidFill>
                <a:latin typeface="Titillium Web" panose="00000500000000000000" pitchFamily="2" charset="0"/>
              </a:rPr>
              <a:t>EcO</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is </a:t>
            </a:r>
            <a:r>
              <a:rPr lang="en-US" sz="1800" b="1" kern="0" dirty="0">
                <a:solidFill>
                  <a:srgbClr val="79C141"/>
                </a:solidFill>
                <a:latin typeface="Titillium Web" panose="00000500000000000000" pitchFamily="2" charset="0"/>
              </a:rPr>
              <a:t>ONLY</a:t>
            </a:r>
            <a:r>
              <a:rPr lang="en-US" sz="1800" kern="0" dirty="0">
                <a:solidFill>
                  <a:srgbClr val="093162"/>
                </a:solidFill>
                <a:latin typeface="Titillium Web" panose="00000500000000000000" pitchFamily="2" charset="0"/>
              </a:rPr>
              <a:t> installed on new or recently deep cleaned/sanitized ice machines</a:t>
            </a:r>
          </a:p>
        </p:txBody>
      </p:sp>
      <p:pic>
        <p:nvPicPr>
          <p:cNvPr id="2" name="Picture 1">
            <a:extLst>
              <a:ext uri="{FF2B5EF4-FFF2-40B4-BE49-F238E27FC236}">
                <a16:creationId xmlns:a16="http://schemas.microsoft.com/office/drawing/2014/main" id="{C3129440-B9E5-45C0-A08B-9AA9532588CB}"/>
              </a:ext>
            </a:extLst>
          </p:cNvPr>
          <p:cNvPicPr>
            <a:picLocks noChangeAspect="1"/>
          </p:cNvPicPr>
          <p:nvPr/>
        </p:nvPicPr>
        <p:blipFill>
          <a:blip r:embed="rId2"/>
          <a:stretch>
            <a:fillRect/>
          </a:stretch>
        </p:blipFill>
        <p:spPr>
          <a:xfrm>
            <a:off x="4856819" y="1948070"/>
            <a:ext cx="4081200" cy="2681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4286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738105-43EF-465C-AB7B-595EFD97320B}"/>
              </a:ext>
            </a:extLst>
          </p:cNvPr>
          <p:cNvSpPr txBox="1"/>
          <p:nvPr/>
        </p:nvSpPr>
        <p:spPr>
          <a:xfrm>
            <a:off x="723900" y="190500"/>
            <a:ext cx="71818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6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 - Pricing and Warranty</a:t>
            </a:r>
          </a:p>
        </p:txBody>
      </p:sp>
      <p:sp>
        <p:nvSpPr>
          <p:cNvPr id="6" name="Text Placeholder 2">
            <a:extLst>
              <a:ext uri="{FF2B5EF4-FFF2-40B4-BE49-F238E27FC236}">
                <a16:creationId xmlns:a16="http://schemas.microsoft.com/office/drawing/2014/main" id="{2B6BBC9A-44B3-4EF1-832D-D9C52CAA817D}"/>
              </a:ext>
            </a:extLst>
          </p:cNvPr>
          <p:cNvSpPr txBox="1">
            <a:spLocks/>
          </p:cNvSpPr>
          <p:nvPr/>
        </p:nvSpPr>
        <p:spPr>
          <a:xfrm>
            <a:off x="361949" y="1409873"/>
            <a:ext cx="8647507" cy="100947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endParaRPr lang="en-US" sz="1600" kern="0" dirty="0">
              <a:solidFill>
                <a:srgbClr val="093162"/>
              </a:solidFill>
              <a:latin typeface="Titillium Web" panose="00000500000000000000" pitchFamily="2" charset="0"/>
            </a:endParaRPr>
          </a:p>
          <a:p>
            <a:pPr marL="76200" indent="0" defTabSz="914400">
              <a:buNone/>
            </a:pPr>
            <a:endParaRPr lang="en-US" sz="1600" kern="0" dirty="0">
              <a:solidFill>
                <a:srgbClr val="093162"/>
              </a:solidFill>
              <a:latin typeface="Titillium Web" panose="00000500000000000000" pitchFamily="2" charset="0"/>
            </a:endParaRPr>
          </a:p>
          <a:p>
            <a:pPr marL="76200" indent="0" defTabSz="914400">
              <a:buNone/>
            </a:pPr>
            <a:endParaRPr lang="en-US" sz="1600" kern="0" dirty="0">
              <a:solidFill>
                <a:srgbClr val="093162"/>
              </a:solidFill>
              <a:latin typeface="Titillium Web" panose="00000500000000000000" pitchFamily="2" charset="0"/>
            </a:endParaRPr>
          </a:p>
        </p:txBody>
      </p:sp>
      <p:sp>
        <p:nvSpPr>
          <p:cNvPr id="7" name="Text Placeholder 2">
            <a:extLst>
              <a:ext uri="{FF2B5EF4-FFF2-40B4-BE49-F238E27FC236}">
                <a16:creationId xmlns:a16="http://schemas.microsoft.com/office/drawing/2014/main" id="{4585599D-77F2-4D32-A340-8FF63C3EF83B}"/>
              </a:ext>
            </a:extLst>
          </p:cNvPr>
          <p:cNvSpPr txBox="1">
            <a:spLocks/>
          </p:cNvSpPr>
          <p:nvPr/>
        </p:nvSpPr>
        <p:spPr>
          <a:xfrm>
            <a:off x="484583" y="975509"/>
            <a:ext cx="8306993" cy="495758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1800" b="1" kern="0" dirty="0" err="1">
                <a:solidFill>
                  <a:srgbClr val="093162"/>
                </a:solidFill>
                <a:latin typeface="Dosis" panose="02010503020202060003" pitchFamily="2" charset="77"/>
              </a:rPr>
              <a:t>Enozo</a:t>
            </a:r>
            <a:r>
              <a:rPr lang="en-US" sz="1800" b="1" kern="0" dirty="0">
                <a:solidFill>
                  <a:srgbClr val="093162"/>
                </a:solidFill>
                <a:latin typeface="Dosis" panose="02010503020202060003" pitchFamily="2" charset="77"/>
              </a:rPr>
              <a:t> EcO</a:t>
            </a:r>
            <a:r>
              <a:rPr lang="en-US" sz="1800" b="1" kern="0" baseline="-25000" dirty="0">
                <a:solidFill>
                  <a:srgbClr val="093162"/>
                </a:solidFill>
                <a:latin typeface="Dosis" panose="02010503020202060003" pitchFamily="2" charset="77"/>
              </a:rPr>
              <a:t>3</a:t>
            </a:r>
            <a:r>
              <a:rPr lang="en-US" sz="1800" b="1" kern="0" dirty="0">
                <a:solidFill>
                  <a:srgbClr val="093162"/>
                </a:solidFill>
                <a:latin typeface="Dosis" panose="02010503020202060003" pitchFamily="2" charset="77"/>
              </a:rPr>
              <a:t>IceWarranty:</a:t>
            </a:r>
          </a:p>
          <a:p>
            <a:pPr lvl="1" defTabSz="914400"/>
            <a:r>
              <a:rPr lang="en-US" sz="1800" kern="0" dirty="0">
                <a:solidFill>
                  <a:srgbClr val="093162"/>
                </a:solidFill>
                <a:latin typeface="Titillium Web" panose="00000500000000000000" pitchFamily="2" charset="0"/>
              </a:rPr>
              <a:t>1 year, parts-only, on head unit</a:t>
            </a:r>
          </a:p>
          <a:p>
            <a:pPr lvl="1" defTabSz="914400"/>
            <a:r>
              <a:rPr lang="en-US" sz="1800" kern="0" dirty="0">
                <a:solidFill>
                  <a:srgbClr val="093162"/>
                </a:solidFill>
                <a:latin typeface="Titillium Web" panose="00000500000000000000" pitchFamily="2" charset="0"/>
              </a:rPr>
              <a:t>90 days parts-only on cartridge</a:t>
            </a:r>
          </a:p>
          <a:p>
            <a:pPr lvl="1" defTabSz="914400"/>
            <a:r>
              <a:rPr lang="en-US" sz="1800" kern="0" dirty="0">
                <a:solidFill>
                  <a:srgbClr val="093162"/>
                </a:solidFill>
                <a:latin typeface="Titillium Web" panose="00000500000000000000" pitchFamily="2" charset="0"/>
              </a:rPr>
              <a:t> Normal use exclusions apply, per Operating Manual</a:t>
            </a:r>
          </a:p>
          <a:p>
            <a:pPr lvl="1" defTabSz="914400"/>
            <a:r>
              <a:rPr lang="en-US" sz="1800" kern="0" dirty="0">
                <a:solidFill>
                  <a:srgbClr val="093162"/>
                </a:solidFill>
                <a:latin typeface="Titillium Web" panose="00000500000000000000" pitchFamily="2" charset="0"/>
              </a:rPr>
              <a:t>For information regarding use on other machines, please contact </a:t>
            </a:r>
            <a:r>
              <a:rPr lang="en-US" sz="1800" kern="0" dirty="0" err="1">
                <a:solidFill>
                  <a:srgbClr val="093162"/>
                </a:solidFill>
                <a:latin typeface="Titillium Web" panose="00000500000000000000" pitchFamily="2" charset="0"/>
              </a:rPr>
              <a:t>Enozo</a:t>
            </a:r>
            <a:r>
              <a:rPr lang="en-US" sz="1800" kern="0" dirty="0">
                <a:solidFill>
                  <a:srgbClr val="093162"/>
                </a:solidFill>
                <a:latin typeface="Titillium Web" panose="00000500000000000000" pitchFamily="2" charset="0"/>
              </a:rPr>
              <a:t>.</a:t>
            </a:r>
          </a:p>
          <a:p>
            <a:pPr defTabSz="914400"/>
            <a:endParaRPr lang="en-US" sz="1800" kern="0" dirty="0">
              <a:solidFill>
                <a:srgbClr val="093162"/>
              </a:solidFill>
              <a:latin typeface="Titillium Web" panose="00000500000000000000" pitchFamily="2" charset="0"/>
            </a:endParaRPr>
          </a:p>
          <a:p>
            <a:pPr defTabSz="914400"/>
            <a:r>
              <a:rPr lang="en-US" sz="1800" b="1" kern="0" dirty="0">
                <a:solidFill>
                  <a:srgbClr val="093162"/>
                </a:solidFill>
                <a:latin typeface="Dosis" panose="02010503020202060003" pitchFamily="2" charset="77"/>
              </a:rPr>
              <a:t>OEM Ice Machine Warranty:</a:t>
            </a:r>
          </a:p>
          <a:p>
            <a:pPr lvl="1" defTabSz="914400"/>
            <a:r>
              <a:rPr lang="en-US" sz="1800" kern="0" dirty="0">
                <a:solidFill>
                  <a:srgbClr val="093162"/>
                </a:solidFill>
                <a:latin typeface="Titillium Web" panose="00000500000000000000" pitchFamily="2" charset="0"/>
              </a:rPr>
              <a:t>Not impacted by use of EcO</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when installed on ice machines listed as “Recommended” on </a:t>
            </a:r>
            <a:r>
              <a:rPr lang="en-US" sz="1800" kern="0" dirty="0" err="1">
                <a:solidFill>
                  <a:srgbClr val="093162"/>
                </a:solidFill>
                <a:latin typeface="Titillium Web" panose="00000500000000000000" pitchFamily="2" charset="0"/>
              </a:rPr>
              <a:t>Enozo</a:t>
            </a:r>
            <a:r>
              <a:rPr lang="en-US" sz="1800" kern="0" dirty="0">
                <a:solidFill>
                  <a:srgbClr val="093162"/>
                </a:solidFill>
                <a:latin typeface="Titillium Web" panose="00000500000000000000" pitchFamily="2" charset="0"/>
              </a:rPr>
              <a:t> literature.</a:t>
            </a:r>
          </a:p>
          <a:p>
            <a:pPr marL="76200" indent="0" defTabSz="914400">
              <a:buNone/>
            </a:pPr>
            <a:endParaRPr lang="en-US" sz="1800" kern="0" dirty="0">
              <a:solidFill>
                <a:srgbClr val="093162"/>
              </a:solidFill>
              <a:latin typeface="Titillium Web" panose="00000500000000000000" pitchFamily="2" charset="0"/>
            </a:endParaRPr>
          </a:p>
          <a:p>
            <a:pPr defTabSz="914400"/>
            <a:r>
              <a:rPr lang="en-US" sz="1800" kern="0" dirty="0">
                <a:solidFill>
                  <a:srgbClr val="093162"/>
                </a:solidFill>
                <a:latin typeface="Titillium Web" panose="00000500000000000000" pitchFamily="2" charset="0"/>
              </a:rPr>
              <a:t>Ec0</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Global MAP Price: TBA</a:t>
            </a:r>
          </a:p>
          <a:p>
            <a:pPr defTabSz="914400"/>
            <a:r>
              <a:rPr lang="en-US" sz="1800" kern="0" dirty="0">
                <a:solidFill>
                  <a:srgbClr val="093162"/>
                </a:solidFill>
                <a:latin typeface="Titillium Web" panose="00000500000000000000" pitchFamily="2" charset="0"/>
              </a:rPr>
              <a:t>Ec0</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Replacement Cartridge Global MAP </a:t>
            </a:r>
            <a:r>
              <a:rPr lang="en-US" sz="1800" kern="0" dirty="0" err="1">
                <a:solidFill>
                  <a:srgbClr val="093162"/>
                </a:solidFill>
                <a:latin typeface="Titillium Web" panose="00000500000000000000" pitchFamily="2" charset="0"/>
              </a:rPr>
              <a:t>Price:TBA</a:t>
            </a:r>
            <a:r>
              <a:rPr lang="en-US" sz="1800" kern="0" dirty="0">
                <a:solidFill>
                  <a:srgbClr val="093162"/>
                </a:solidFill>
                <a:latin typeface="Titillium Web" panose="00000500000000000000" pitchFamily="2" charset="0"/>
              </a:rPr>
              <a:t> </a:t>
            </a:r>
          </a:p>
        </p:txBody>
      </p:sp>
    </p:spTree>
    <p:extLst>
      <p:ext uri="{BB962C8B-B14F-4D97-AF65-F5344CB8AC3E}">
        <p14:creationId xmlns:p14="http://schemas.microsoft.com/office/powerpoint/2010/main" val="114512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B9D4D5-3D84-4BA5-97A4-ED562E92C9AD}"/>
              </a:ext>
            </a:extLst>
          </p:cNvPr>
          <p:cNvSpPr txBox="1">
            <a:spLocks/>
          </p:cNvSpPr>
          <p:nvPr/>
        </p:nvSpPr>
        <p:spPr>
          <a:xfrm>
            <a:off x="721218" y="127102"/>
            <a:ext cx="7622682" cy="6909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marL="0" marR="0" lvl="0" indent="0" algn="ctr"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2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 - Introduction</a:t>
            </a:r>
          </a:p>
        </p:txBody>
      </p:sp>
      <p:sp>
        <p:nvSpPr>
          <p:cNvPr id="7" name="Text Placeholder 2">
            <a:extLst>
              <a:ext uri="{FF2B5EF4-FFF2-40B4-BE49-F238E27FC236}">
                <a16:creationId xmlns:a16="http://schemas.microsoft.com/office/drawing/2014/main" id="{CC5C2710-F341-4CD8-9A1D-B853B2982FA8}"/>
              </a:ext>
            </a:extLst>
          </p:cNvPr>
          <p:cNvSpPr txBox="1">
            <a:spLocks/>
          </p:cNvSpPr>
          <p:nvPr/>
        </p:nvSpPr>
        <p:spPr>
          <a:xfrm>
            <a:off x="812844" y="818002"/>
            <a:ext cx="7622682" cy="30558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1600" kern="0" dirty="0">
                <a:solidFill>
                  <a:srgbClr val="093162"/>
                </a:solidFill>
                <a:latin typeface="Titillium Web" panose="00000500000000000000" pitchFamily="2" charset="0"/>
              </a:rPr>
              <a:t>Ec0</a:t>
            </a:r>
            <a:r>
              <a:rPr lang="en-US" sz="1600" kern="0" baseline="-25000" dirty="0">
                <a:solidFill>
                  <a:srgbClr val="093162"/>
                </a:solidFill>
                <a:latin typeface="Titillium Web" panose="00000500000000000000" pitchFamily="2" charset="0"/>
              </a:rPr>
              <a:t>3</a:t>
            </a:r>
            <a:r>
              <a:rPr lang="en-US" sz="1600" kern="0" dirty="0">
                <a:solidFill>
                  <a:srgbClr val="093162"/>
                </a:solidFill>
                <a:latin typeface="Titillium Web" panose="00000500000000000000" pitchFamily="2" charset="0"/>
              </a:rPr>
              <a:t>Ice Antimicrobial Ice Protection Device is a portable, on-demand diamond electrolytic ozone generator that introduces Aqueous Ozone into the water supply for commercial ice machines. </a:t>
            </a:r>
          </a:p>
          <a:p>
            <a:pPr defTabSz="914400"/>
            <a:r>
              <a:rPr lang="en-US" sz="1600" kern="0" dirty="0">
                <a:solidFill>
                  <a:srgbClr val="093162"/>
                </a:solidFill>
                <a:latin typeface="Titillium Web" panose="00000500000000000000" pitchFamily="2" charset="0"/>
              </a:rPr>
              <a:t>Ec0</a:t>
            </a:r>
            <a:r>
              <a:rPr lang="en-US" sz="1600" kern="0" baseline="-25000" dirty="0">
                <a:solidFill>
                  <a:srgbClr val="093162"/>
                </a:solidFill>
                <a:latin typeface="Titillium Web" panose="00000500000000000000" pitchFamily="2" charset="0"/>
              </a:rPr>
              <a:t>3</a:t>
            </a:r>
            <a:r>
              <a:rPr lang="en-US" sz="1600" kern="0" dirty="0">
                <a:solidFill>
                  <a:srgbClr val="093162"/>
                </a:solidFill>
                <a:latin typeface="Titillium Web" panose="00000500000000000000" pitchFamily="2" charset="0"/>
              </a:rPr>
              <a:t>Ice provides a small amount of Aqueous Ozone that works to reduce bacterial levels in water and throughout the ice making process inside of the ice machines.</a:t>
            </a:r>
          </a:p>
          <a:p>
            <a:pPr defTabSz="914400"/>
            <a:r>
              <a:rPr lang="en-US" sz="1600" kern="0" dirty="0">
                <a:solidFill>
                  <a:srgbClr val="093162"/>
                </a:solidFill>
                <a:latin typeface="Titillium Web" panose="00000500000000000000" pitchFamily="2" charset="0"/>
              </a:rPr>
              <a:t>A residual amount of Aqueous ozone gets trapped inside the ice as it is manufactured, allowing for your ice product to be bacteria free while remaining tasteless, odorless, and safe for consumption. </a:t>
            </a:r>
          </a:p>
          <a:p>
            <a:pPr lvl="1" defTabSz="914400"/>
            <a:endParaRPr lang="en-US" sz="1800" kern="0" dirty="0">
              <a:solidFill>
                <a:srgbClr val="093162"/>
              </a:solidFill>
              <a:latin typeface="Titillium Web" panose="00000500000000000000" pitchFamily="2" charset="0"/>
            </a:endParaRPr>
          </a:p>
          <a:p>
            <a:pPr defTabSz="914400"/>
            <a:endParaRPr lang="en-US" sz="1800" kern="0" dirty="0">
              <a:solidFill>
                <a:srgbClr val="093162"/>
              </a:solidFill>
              <a:latin typeface="Titillium Web" panose="00000500000000000000" pitchFamily="2" charset="0"/>
            </a:endParaRPr>
          </a:p>
        </p:txBody>
      </p:sp>
      <p:pic>
        <p:nvPicPr>
          <p:cNvPr id="2" name="Picture 1">
            <a:extLst>
              <a:ext uri="{FF2B5EF4-FFF2-40B4-BE49-F238E27FC236}">
                <a16:creationId xmlns:a16="http://schemas.microsoft.com/office/drawing/2014/main" id="{D567DA6F-2190-4D64-B77B-62978F5CE317}"/>
              </a:ext>
            </a:extLst>
          </p:cNvPr>
          <p:cNvPicPr>
            <a:picLocks noChangeAspect="1"/>
          </p:cNvPicPr>
          <p:nvPr/>
        </p:nvPicPr>
        <p:blipFill>
          <a:blip r:embed="rId3"/>
          <a:stretch>
            <a:fillRect/>
          </a:stretch>
        </p:blipFill>
        <p:spPr>
          <a:xfrm>
            <a:off x="915007" y="3394686"/>
            <a:ext cx="2919166" cy="2302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B8371282-C0ED-4960-97A2-DCE21519159F}"/>
              </a:ext>
            </a:extLst>
          </p:cNvPr>
          <p:cNvPicPr>
            <a:picLocks noChangeAspect="1"/>
          </p:cNvPicPr>
          <p:nvPr/>
        </p:nvPicPr>
        <p:blipFill>
          <a:blip r:embed="rId4"/>
          <a:stretch>
            <a:fillRect/>
          </a:stretch>
        </p:blipFill>
        <p:spPr>
          <a:xfrm>
            <a:off x="4126895" y="3394686"/>
            <a:ext cx="3053957" cy="2340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EBDE9BA9-8B11-4407-BB11-2B1EC544E103}"/>
              </a:ext>
            </a:extLst>
          </p:cNvPr>
          <p:cNvSpPr txBox="1"/>
          <p:nvPr/>
        </p:nvSpPr>
        <p:spPr>
          <a:xfrm>
            <a:off x="7403351" y="4068681"/>
            <a:ext cx="1740649" cy="954107"/>
          </a:xfrm>
          <a:prstGeom prst="rect">
            <a:avLst/>
          </a:prstGeom>
          <a:noFill/>
        </p:spPr>
        <p:txBody>
          <a:bodyPr wrap="square" rtlCol="0">
            <a:spAutoFit/>
          </a:bodyPr>
          <a:lstStyle/>
          <a:p>
            <a:r>
              <a:rPr lang="en-US" sz="1400" dirty="0">
                <a:solidFill>
                  <a:srgbClr val="FF0000"/>
                </a:solidFill>
              </a:rPr>
              <a:t>Two months using Ec0</a:t>
            </a:r>
            <a:r>
              <a:rPr lang="en-US" sz="1400" baseline="-25000" dirty="0">
                <a:solidFill>
                  <a:srgbClr val="FF0000"/>
                </a:solidFill>
              </a:rPr>
              <a:t>3</a:t>
            </a:r>
            <a:r>
              <a:rPr lang="en-US" sz="1400" dirty="0">
                <a:solidFill>
                  <a:srgbClr val="FF0000"/>
                </a:solidFill>
              </a:rPr>
              <a:t>Ice. Same evaporator in pictures. </a:t>
            </a:r>
          </a:p>
        </p:txBody>
      </p:sp>
    </p:spTree>
    <p:extLst>
      <p:ext uri="{BB962C8B-B14F-4D97-AF65-F5344CB8AC3E}">
        <p14:creationId xmlns:p14="http://schemas.microsoft.com/office/powerpoint/2010/main" val="239169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FE8ED32-1BF2-4316-B31D-C6129A0E4D81}"/>
              </a:ext>
            </a:extLst>
          </p:cNvPr>
          <p:cNvSpPr txBox="1">
            <a:spLocks/>
          </p:cNvSpPr>
          <p:nvPr/>
        </p:nvSpPr>
        <p:spPr>
          <a:xfrm>
            <a:off x="3214803" y="4892039"/>
            <a:ext cx="6126723" cy="61370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marL="76200" indent="0" defTabSz="914400">
              <a:buNone/>
            </a:pPr>
            <a:endParaRPr lang="en-US" sz="1800" kern="0" dirty="0">
              <a:solidFill>
                <a:srgbClr val="093162"/>
              </a:solidFill>
              <a:latin typeface="Titillium Web" panose="00000500000000000000" pitchFamily="2" charset="0"/>
            </a:endParaRPr>
          </a:p>
        </p:txBody>
      </p:sp>
      <p:pic>
        <p:nvPicPr>
          <p:cNvPr id="9" name="Picture 8">
            <a:extLst>
              <a:ext uri="{FF2B5EF4-FFF2-40B4-BE49-F238E27FC236}">
                <a16:creationId xmlns:a16="http://schemas.microsoft.com/office/drawing/2014/main" id="{5FC07FAF-6DDB-4BCD-B290-663CAEBC093D}"/>
              </a:ext>
            </a:extLst>
          </p:cNvPr>
          <p:cNvPicPr>
            <a:picLocks noChangeAspect="1"/>
          </p:cNvPicPr>
          <p:nvPr/>
        </p:nvPicPr>
        <p:blipFill>
          <a:blip r:embed="rId3"/>
          <a:stretch>
            <a:fillRect/>
          </a:stretch>
        </p:blipFill>
        <p:spPr>
          <a:xfrm>
            <a:off x="1414" y="0"/>
            <a:ext cx="9142586" cy="6115050"/>
          </a:xfrm>
          <a:prstGeom prst="rect">
            <a:avLst/>
          </a:prstGeom>
        </p:spPr>
      </p:pic>
    </p:spTree>
    <p:extLst>
      <p:ext uri="{BB962C8B-B14F-4D97-AF65-F5344CB8AC3E}">
        <p14:creationId xmlns:p14="http://schemas.microsoft.com/office/powerpoint/2010/main" val="309345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9BA2965-55B2-456F-826C-32962687CF4D}"/>
              </a:ext>
            </a:extLst>
          </p:cNvPr>
          <p:cNvSpPr txBox="1">
            <a:spLocks/>
          </p:cNvSpPr>
          <p:nvPr/>
        </p:nvSpPr>
        <p:spPr>
          <a:xfrm>
            <a:off x="361680" y="1148423"/>
            <a:ext cx="8318494" cy="293324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1800" kern="0" dirty="0">
                <a:solidFill>
                  <a:srgbClr val="093162"/>
                </a:solidFill>
                <a:latin typeface="Titillium Web" panose="00000500000000000000" pitchFamily="2" charset="0"/>
              </a:rPr>
              <a:t>Attaches quickly and easily to the incoming water line of ice machine</a:t>
            </a:r>
          </a:p>
          <a:p>
            <a:pPr defTabSz="914400"/>
            <a:r>
              <a:rPr lang="en-US" sz="1800" kern="0" dirty="0">
                <a:solidFill>
                  <a:srgbClr val="093162"/>
                </a:solidFill>
                <a:latin typeface="Titillium Web" panose="00000500000000000000" pitchFamily="2" charset="0"/>
              </a:rPr>
              <a:t>Runs silently and automatically</a:t>
            </a:r>
          </a:p>
          <a:p>
            <a:pPr defTabSz="914400"/>
            <a:r>
              <a:rPr lang="en-US" sz="1800" kern="0" dirty="0">
                <a:solidFill>
                  <a:srgbClr val="093162"/>
                </a:solidFill>
                <a:latin typeface="Titillium Web" panose="00000500000000000000" pitchFamily="2" charset="0"/>
              </a:rPr>
              <a:t>Uses an operator-replaceable, “twist-on” electrolytic cartridge; </a:t>
            </a:r>
          </a:p>
          <a:p>
            <a:pPr marL="76200" indent="0" defTabSz="914400">
              <a:buNone/>
            </a:pPr>
            <a:r>
              <a:rPr lang="en-US" sz="1800" kern="0" dirty="0">
                <a:solidFill>
                  <a:srgbClr val="093162"/>
                </a:solidFill>
                <a:latin typeface="Titillium Web" panose="00000500000000000000" pitchFamily="2" charset="0"/>
              </a:rPr>
              <a:t>	lasts 6 to 24 months on average</a:t>
            </a:r>
          </a:p>
          <a:p>
            <a:pPr defTabSz="914400"/>
            <a:r>
              <a:rPr lang="en-US" sz="1800" kern="0" dirty="0">
                <a:solidFill>
                  <a:srgbClr val="093162"/>
                </a:solidFill>
                <a:latin typeface="Titillium Web" panose="00000500000000000000" pitchFamily="2" charset="0"/>
              </a:rPr>
              <a:t>LED indicator lights show status and tell when it’s time to replace the cartridge</a:t>
            </a:r>
          </a:p>
          <a:p>
            <a:pPr defTabSz="914400"/>
            <a:r>
              <a:rPr lang="en-US" sz="1800" kern="0" dirty="0">
                <a:solidFill>
                  <a:srgbClr val="093162"/>
                </a:solidFill>
                <a:latin typeface="Titillium Web" panose="00000500000000000000" pitchFamily="2" charset="0"/>
              </a:rPr>
              <a:t>Ec0</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was created to protect ice….because……</a:t>
            </a:r>
          </a:p>
          <a:p>
            <a:pPr marL="76200" indent="0" defTabSz="914400">
              <a:buNone/>
            </a:pPr>
            <a:endParaRPr lang="en-US" sz="1800" kern="0" dirty="0">
              <a:solidFill>
                <a:srgbClr val="093162"/>
              </a:solidFill>
              <a:latin typeface="Titillium Web" panose="00000500000000000000" pitchFamily="2" charset="0"/>
            </a:endParaRPr>
          </a:p>
          <a:p>
            <a:pPr defTabSz="914400"/>
            <a:endParaRPr lang="en-US" sz="1800" kern="0" dirty="0">
              <a:solidFill>
                <a:srgbClr val="093162"/>
              </a:solidFill>
              <a:latin typeface="Titillium Web" panose="00000500000000000000" pitchFamily="2" charset="0"/>
            </a:endParaRPr>
          </a:p>
        </p:txBody>
      </p:sp>
      <p:sp>
        <p:nvSpPr>
          <p:cNvPr id="5" name="Title 1">
            <a:extLst>
              <a:ext uri="{FF2B5EF4-FFF2-40B4-BE49-F238E27FC236}">
                <a16:creationId xmlns:a16="http://schemas.microsoft.com/office/drawing/2014/main" id="{A4B9D4D5-3D84-4BA5-97A4-ED562E92C9AD}"/>
              </a:ext>
            </a:extLst>
          </p:cNvPr>
          <p:cNvSpPr txBox="1">
            <a:spLocks/>
          </p:cNvSpPr>
          <p:nvPr/>
        </p:nvSpPr>
        <p:spPr>
          <a:xfrm>
            <a:off x="683652" y="360057"/>
            <a:ext cx="7133677" cy="6909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marL="0" marR="0" lvl="0" indent="0" algn="ctr"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6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 Basics</a:t>
            </a:r>
          </a:p>
        </p:txBody>
      </p:sp>
      <p:pic>
        <p:nvPicPr>
          <p:cNvPr id="3" name="Picture 2">
            <a:extLst>
              <a:ext uri="{FF2B5EF4-FFF2-40B4-BE49-F238E27FC236}">
                <a16:creationId xmlns:a16="http://schemas.microsoft.com/office/drawing/2014/main" id="{9067008A-C3FD-4BD5-844C-1F4E8733B8E3}"/>
              </a:ext>
            </a:extLst>
          </p:cNvPr>
          <p:cNvPicPr>
            <a:picLocks noChangeAspect="1"/>
          </p:cNvPicPr>
          <p:nvPr/>
        </p:nvPicPr>
        <p:blipFill>
          <a:blip r:embed="rId3"/>
          <a:stretch>
            <a:fillRect/>
          </a:stretch>
        </p:blipFill>
        <p:spPr>
          <a:xfrm>
            <a:off x="0" y="3653831"/>
            <a:ext cx="9144000" cy="2598337"/>
          </a:xfrm>
          <a:prstGeom prst="rect">
            <a:avLst/>
          </a:prstGeom>
        </p:spPr>
      </p:pic>
    </p:spTree>
    <p:extLst>
      <p:ext uri="{BB962C8B-B14F-4D97-AF65-F5344CB8AC3E}">
        <p14:creationId xmlns:p14="http://schemas.microsoft.com/office/powerpoint/2010/main" val="91092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E75314-590E-4151-882D-AFE424434667}"/>
              </a:ext>
            </a:extLst>
          </p:cNvPr>
          <p:cNvPicPr>
            <a:picLocks noChangeAspect="1"/>
          </p:cNvPicPr>
          <p:nvPr/>
        </p:nvPicPr>
        <p:blipFill>
          <a:blip r:embed="rId3"/>
          <a:stretch>
            <a:fillRect/>
          </a:stretch>
        </p:blipFill>
        <p:spPr>
          <a:xfrm>
            <a:off x="0" y="8498"/>
            <a:ext cx="9144000" cy="6049402"/>
          </a:xfrm>
          <a:prstGeom prst="rect">
            <a:avLst/>
          </a:prstGeom>
        </p:spPr>
      </p:pic>
    </p:spTree>
    <p:extLst>
      <p:ext uri="{BB962C8B-B14F-4D97-AF65-F5344CB8AC3E}">
        <p14:creationId xmlns:p14="http://schemas.microsoft.com/office/powerpoint/2010/main" val="252871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A3A7EB-3104-4B4E-B57B-BA06CFA30B4A}"/>
              </a:ext>
            </a:extLst>
          </p:cNvPr>
          <p:cNvSpPr txBox="1"/>
          <p:nvPr/>
        </p:nvSpPr>
        <p:spPr>
          <a:xfrm>
            <a:off x="1133342" y="190500"/>
            <a:ext cx="63247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The Solution- </a:t>
            </a: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6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a:t>
            </a:r>
          </a:p>
        </p:txBody>
      </p:sp>
      <p:pic>
        <p:nvPicPr>
          <p:cNvPr id="3" name="Picture 2">
            <a:extLst>
              <a:ext uri="{FF2B5EF4-FFF2-40B4-BE49-F238E27FC236}">
                <a16:creationId xmlns:a16="http://schemas.microsoft.com/office/drawing/2014/main" id="{839B4CAB-6CE3-4F37-8CD9-8BB547CF30A0}"/>
              </a:ext>
            </a:extLst>
          </p:cNvPr>
          <p:cNvPicPr>
            <a:picLocks noChangeAspect="1"/>
          </p:cNvPicPr>
          <p:nvPr/>
        </p:nvPicPr>
        <p:blipFill>
          <a:blip r:embed="rId3"/>
          <a:stretch>
            <a:fillRect/>
          </a:stretch>
        </p:blipFill>
        <p:spPr>
          <a:xfrm>
            <a:off x="4376737" y="975930"/>
            <a:ext cx="4767263" cy="4662870"/>
          </a:xfrm>
          <a:prstGeom prst="rect">
            <a:avLst/>
          </a:prstGeom>
        </p:spPr>
      </p:pic>
      <p:sp>
        <p:nvSpPr>
          <p:cNvPr id="8" name="Text Placeholder 2">
            <a:extLst>
              <a:ext uri="{FF2B5EF4-FFF2-40B4-BE49-F238E27FC236}">
                <a16:creationId xmlns:a16="http://schemas.microsoft.com/office/drawing/2014/main" id="{1BFA7EF0-30DC-471F-B076-C30D7AF6E736}"/>
              </a:ext>
            </a:extLst>
          </p:cNvPr>
          <p:cNvSpPr txBox="1">
            <a:spLocks/>
          </p:cNvSpPr>
          <p:nvPr/>
        </p:nvSpPr>
        <p:spPr>
          <a:xfrm>
            <a:off x="138345" y="1219200"/>
            <a:ext cx="4252680" cy="490614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1600" kern="0" dirty="0">
                <a:solidFill>
                  <a:srgbClr val="093162"/>
                </a:solidFill>
                <a:latin typeface="Titillium Web" panose="00000500000000000000" pitchFamily="2" charset="0"/>
              </a:rPr>
              <a:t>Ec0</a:t>
            </a:r>
            <a:r>
              <a:rPr lang="en-US" sz="1600" kern="0" baseline="-25000" dirty="0">
                <a:solidFill>
                  <a:srgbClr val="093162"/>
                </a:solidFill>
                <a:latin typeface="Titillium Web" panose="00000500000000000000" pitchFamily="2" charset="0"/>
              </a:rPr>
              <a:t>3</a:t>
            </a:r>
            <a:r>
              <a:rPr lang="en-US" sz="1600" kern="0" dirty="0">
                <a:solidFill>
                  <a:srgbClr val="093162"/>
                </a:solidFill>
                <a:latin typeface="Titillium Web" panose="00000500000000000000" pitchFamily="2" charset="0"/>
              </a:rPr>
              <a:t>Ice Antimicrobial Ice Protection uses a unique, industrial diamond-based technology to create a very small but effective amount of pure, aqueous ozone--nature’s own sanitizer.</a:t>
            </a:r>
          </a:p>
          <a:p>
            <a:pPr defTabSz="914400"/>
            <a:r>
              <a:rPr lang="en-US" sz="1600" kern="0" dirty="0">
                <a:solidFill>
                  <a:srgbClr val="093162"/>
                </a:solidFill>
                <a:latin typeface="Titillium Web" panose="00000500000000000000" pitchFamily="2" charset="0"/>
              </a:rPr>
              <a:t>Ozonated water circulates throughout the system, killing microbes on every surface it touches and retarding regrowth.</a:t>
            </a:r>
          </a:p>
          <a:p>
            <a:pPr defTabSz="914400"/>
            <a:r>
              <a:rPr lang="en-US" sz="1600" kern="0" dirty="0">
                <a:solidFill>
                  <a:srgbClr val="093162"/>
                </a:solidFill>
                <a:latin typeface="Titillium Web" panose="00000500000000000000" pitchFamily="2" charset="0"/>
              </a:rPr>
              <a:t>The aqueous ozone reduces slime build-up on evaporator, pump, sump, water curtain, hoses, pipes &amp; much more.</a:t>
            </a:r>
          </a:p>
          <a:p>
            <a:pPr defTabSz="914400"/>
            <a:r>
              <a:rPr lang="en-US" sz="1600" kern="0" dirty="0">
                <a:solidFill>
                  <a:srgbClr val="093162"/>
                </a:solidFill>
                <a:latin typeface="Titillium Web" panose="00000500000000000000" pitchFamily="2" charset="0"/>
              </a:rPr>
              <a:t>A residual amount of ozone gas infiltrates hard-to-reach places.</a:t>
            </a:r>
          </a:p>
        </p:txBody>
      </p:sp>
    </p:spTree>
    <p:extLst>
      <p:ext uri="{BB962C8B-B14F-4D97-AF65-F5344CB8AC3E}">
        <p14:creationId xmlns:p14="http://schemas.microsoft.com/office/powerpoint/2010/main" val="168833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A3A7EB-3104-4B4E-B57B-BA06CFA30B4A}"/>
              </a:ext>
            </a:extLst>
          </p:cNvPr>
          <p:cNvSpPr txBox="1"/>
          <p:nvPr/>
        </p:nvSpPr>
        <p:spPr>
          <a:xfrm>
            <a:off x="553792" y="203752"/>
            <a:ext cx="72894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6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 KILLS Microbes</a:t>
            </a:r>
          </a:p>
        </p:txBody>
      </p:sp>
      <p:sp>
        <p:nvSpPr>
          <p:cNvPr id="8" name="Text Placeholder 2">
            <a:extLst>
              <a:ext uri="{FF2B5EF4-FFF2-40B4-BE49-F238E27FC236}">
                <a16:creationId xmlns:a16="http://schemas.microsoft.com/office/drawing/2014/main" id="{1BFA7EF0-30DC-471F-B076-C30D7AF6E736}"/>
              </a:ext>
            </a:extLst>
          </p:cNvPr>
          <p:cNvSpPr txBox="1">
            <a:spLocks/>
          </p:cNvSpPr>
          <p:nvPr/>
        </p:nvSpPr>
        <p:spPr>
          <a:xfrm>
            <a:off x="92766" y="1541775"/>
            <a:ext cx="4775448" cy="377444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defTabSz="914400"/>
            <a:r>
              <a:rPr lang="en-US" sz="1800" kern="0" dirty="0">
                <a:solidFill>
                  <a:srgbClr val="093162"/>
                </a:solidFill>
                <a:latin typeface="Titillium Web" panose="00000500000000000000" pitchFamily="2" charset="0"/>
              </a:rPr>
              <a:t>Ec0</a:t>
            </a:r>
            <a:r>
              <a:rPr lang="en-US" sz="1800" kern="0" baseline="-25000" dirty="0">
                <a:solidFill>
                  <a:srgbClr val="093162"/>
                </a:solidFill>
                <a:latin typeface="Titillium Web" panose="00000500000000000000" pitchFamily="2" charset="0"/>
              </a:rPr>
              <a:t>3</a:t>
            </a:r>
            <a:r>
              <a:rPr lang="en-US" sz="1800" kern="0" dirty="0">
                <a:solidFill>
                  <a:srgbClr val="093162"/>
                </a:solidFill>
                <a:latin typeface="Titillium Web" panose="00000500000000000000" pitchFamily="2" charset="0"/>
              </a:rPr>
              <a:t>Ice Antimicrobial device is </a:t>
            </a:r>
            <a:r>
              <a:rPr lang="en-US" sz="1800" b="1" kern="0" dirty="0">
                <a:solidFill>
                  <a:srgbClr val="79C141"/>
                </a:solidFill>
                <a:latin typeface="Titillium Web" panose="00000500000000000000" pitchFamily="2" charset="0"/>
              </a:rPr>
              <a:t>PROVEN</a:t>
            </a:r>
            <a:r>
              <a:rPr lang="en-US" sz="1800" kern="0" dirty="0">
                <a:solidFill>
                  <a:srgbClr val="093162"/>
                </a:solidFill>
                <a:latin typeface="Titillium Web" panose="00000500000000000000" pitchFamily="2" charset="0"/>
              </a:rPr>
              <a:t> to:</a:t>
            </a:r>
          </a:p>
          <a:p>
            <a:pPr lvl="1" defTabSz="914400"/>
            <a:r>
              <a:rPr lang="en-US" sz="1800" kern="0" dirty="0">
                <a:solidFill>
                  <a:srgbClr val="093162"/>
                </a:solidFill>
                <a:latin typeface="Titillium Web" panose="00000500000000000000" pitchFamily="2" charset="0"/>
              </a:rPr>
              <a:t>Dramatically reduce the amount of bacteria, mold and yeast on icemaking and ice-storage surfaces.</a:t>
            </a:r>
          </a:p>
          <a:p>
            <a:pPr lvl="1" defTabSz="914400"/>
            <a:r>
              <a:rPr lang="en-US" sz="1800" kern="0" dirty="0">
                <a:solidFill>
                  <a:srgbClr val="093162"/>
                </a:solidFill>
                <a:latin typeface="Titillium Web" panose="00000500000000000000" pitchFamily="2" charset="0"/>
              </a:rPr>
              <a:t>Reduce the risk of ice contamination by microorganisms.</a:t>
            </a:r>
          </a:p>
          <a:p>
            <a:pPr lvl="1" defTabSz="914400"/>
            <a:r>
              <a:rPr lang="en-US" sz="1800" kern="0" dirty="0">
                <a:solidFill>
                  <a:srgbClr val="093162"/>
                </a:solidFill>
                <a:latin typeface="Titillium Web" panose="00000500000000000000" pitchFamily="2" charset="0"/>
              </a:rPr>
              <a:t>Inhibit formation of biofilm on ice contact surfaces.</a:t>
            </a:r>
          </a:p>
          <a:p>
            <a:pPr lvl="1" defTabSz="914400"/>
            <a:r>
              <a:rPr lang="en-US" sz="1800" kern="0" dirty="0">
                <a:solidFill>
                  <a:srgbClr val="093162"/>
                </a:solidFill>
                <a:latin typeface="Titillium Web" panose="00000500000000000000" pitchFamily="2" charset="0"/>
              </a:rPr>
              <a:t>In side-by-side machine testing, EcO3Ice kills 99.999% (5-log reduction) of E.coli after 48 hours.</a:t>
            </a:r>
          </a:p>
          <a:p>
            <a:pPr defTabSz="914400"/>
            <a:endParaRPr lang="en-US" sz="1600" kern="0" dirty="0">
              <a:solidFill>
                <a:srgbClr val="093162"/>
              </a:solidFill>
              <a:latin typeface="Titillium Web" panose="00000500000000000000" pitchFamily="2" charset="0"/>
            </a:endParaRPr>
          </a:p>
          <a:p>
            <a:pPr defTabSz="914400"/>
            <a:endParaRPr lang="en-US" sz="1600" kern="0" dirty="0">
              <a:solidFill>
                <a:srgbClr val="093162"/>
              </a:solidFill>
              <a:latin typeface="Titillium Web" panose="00000500000000000000" pitchFamily="2" charset="0"/>
            </a:endParaRPr>
          </a:p>
        </p:txBody>
      </p:sp>
      <p:pic>
        <p:nvPicPr>
          <p:cNvPr id="4" name="Picture 3">
            <a:extLst>
              <a:ext uri="{FF2B5EF4-FFF2-40B4-BE49-F238E27FC236}">
                <a16:creationId xmlns:a16="http://schemas.microsoft.com/office/drawing/2014/main" id="{425F0AB9-FD1C-45B3-A382-535A225C4986}"/>
              </a:ext>
            </a:extLst>
          </p:cNvPr>
          <p:cNvPicPr>
            <a:picLocks noChangeAspect="1"/>
          </p:cNvPicPr>
          <p:nvPr/>
        </p:nvPicPr>
        <p:blipFill>
          <a:blip r:embed="rId3"/>
          <a:stretch>
            <a:fillRect/>
          </a:stretch>
        </p:blipFill>
        <p:spPr>
          <a:xfrm>
            <a:off x="5110263" y="1371600"/>
            <a:ext cx="35814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738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A3A7EB-3104-4B4E-B57B-BA06CFA30B4A}"/>
              </a:ext>
            </a:extLst>
          </p:cNvPr>
          <p:cNvSpPr txBox="1"/>
          <p:nvPr/>
        </p:nvSpPr>
        <p:spPr>
          <a:xfrm>
            <a:off x="1184857" y="190500"/>
            <a:ext cx="7031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9BCF63"/>
              </a:buClr>
              <a:buSzPts val="3600"/>
              <a:buFont typeface="Dosis Light"/>
              <a:buNone/>
              <a:tabLst/>
              <a:defRPr/>
            </a:pPr>
            <a:r>
              <a:rPr kumimoji="0" lang="en-US" sz="3600" b="1" u="none" strike="noStrike" kern="0" cap="none" spc="0" normalizeH="0" baseline="0" noProof="0" dirty="0" err="1">
                <a:ln>
                  <a:noFill/>
                </a:ln>
                <a:solidFill>
                  <a:srgbClr val="093162"/>
                </a:solidFill>
                <a:effectLst/>
                <a:uLnTx/>
                <a:uFillTx/>
                <a:latin typeface="Dosis" panose="02010503020202060003" pitchFamily="2" charset="77"/>
                <a:sym typeface="Dosis Light"/>
              </a:rPr>
              <a:t>Enozo</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 Ec0</a:t>
            </a:r>
            <a:r>
              <a:rPr kumimoji="0" lang="en-US" sz="3600" b="1" u="none" strike="noStrike" kern="0" cap="none" spc="0" normalizeH="0" baseline="-25000" noProof="0" dirty="0">
                <a:ln>
                  <a:noFill/>
                </a:ln>
                <a:solidFill>
                  <a:srgbClr val="093162"/>
                </a:solidFill>
                <a:effectLst/>
                <a:uLnTx/>
                <a:uFillTx/>
                <a:latin typeface="Dosis" panose="02010503020202060003" pitchFamily="2" charset="77"/>
                <a:sym typeface="Dosis Light"/>
              </a:rPr>
              <a:t>3</a:t>
            </a:r>
            <a:r>
              <a:rPr kumimoji="0" lang="en-US" sz="3600" b="1" u="none" strike="noStrike" kern="0" cap="none" spc="0" normalizeH="0" baseline="0" noProof="0" dirty="0">
                <a:ln>
                  <a:noFill/>
                </a:ln>
                <a:solidFill>
                  <a:srgbClr val="093162"/>
                </a:solidFill>
                <a:effectLst/>
                <a:uLnTx/>
                <a:uFillTx/>
                <a:latin typeface="Dosis" panose="02010503020202060003" pitchFamily="2" charset="77"/>
                <a:sym typeface="Dosis Light"/>
              </a:rPr>
              <a:t>Ice- KILLS Microbes</a:t>
            </a:r>
          </a:p>
        </p:txBody>
      </p:sp>
      <p:pic>
        <p:nvPicPr>
          <p:cNvPr id="3" name="Picture 2">
            <a:extLst>
              <a:ext uri="{FF2B5EF4-FFF2-40B4-BE49-F238E27FC236}">
                <a16:creationId xmlns:a16="http://schemas.microsoft.com/office/drawing/2014/main" id="{793B1FF4-D8DE-4A4D-9CE7-61C64FA0858C}"/>
              </a:ext>
            </a:extLst>
          </p:cNvPr>
          <p:cNvPicPr>
            <a:picLocks noChangeAspect="1"/>
          </p:cNvPicPr>
          <p:nvPr/>
        </p:nvPicPr>
        <p:blipFill>
          <a:blip r:embed="rId3"/>
          <a:stretch>
            <a:fillRect/>
          </a:stretch>
        </p:blipFill>
        <p:spPr>
          <a:xfrm>
            <a:off x="5641089" y="836831"/>
            <a:ext cx="3092094" cy="5039563"/>
          </a:xfrm>
          <a:prstGeom prst="rect">
            <a:avLst/>
          </a:prstGeom>
        </p:spPr>
      </p:pic>
      <p:pic>
        <p:nvPicPr>
          <p:cNvPr id="5" name="Picture 4">
            <a:extLst>
              <a:ext uri="{FF2B5EF4-FFF2-40B4-BE49-F238E27FC236}">
                <a16:creationId xmlns:a16="http://schemas.microsoft.com/office/drawing/2014/main" id="{FCCD60D6-0204-49E9-8174-88B4A13649AC}"/>
              </a:ext>
            </a:extLst>
          </p:cNvPr>
          <p:cNvPicPr>
            <a:picLocks noChangeAspect="1"/>
          </p:cNvPicPr>
          <p:nvPr/>
        </p:nvPicPr>
        <p:blipFill>
          <a:blip r:embed="rId4"/>
          <a:stretch>
            <a:fillRect/>
          </a:stretch>
        </p:blipFill>
        <p:spPr>
          <a:xfrm>
            <a:off x="162953" y="965442"/>
            <a:ext cx="5093732" cy="4927115"/>
          </a:xfrm>
          <a:prstGeom prst="rect">
            <a:avLst/>
          </a:prstGeom>
        </p:spPr>
      </p:pic>
    </p:spTree>
    <p:extLst>
      <p:ext uri="{BB962C8B-B14F-4D97-AF65-F5344CB8AC3E}">
        <p14:creationId xmlns:p14="http://schemas.microsoft.com/office/powerpoint/2010/main" val="61097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F27E99-083E-49AF-A54D-D5305ED7F38C}"/>
              </a:ext>
            </a:extLst>
          </p:cNvPr>
          <p:cNvSpPr txBox="1"/>
          <p:nvPr/>
        </p:nvSpPr>
        <p:spPr>
          <a:xfrm>
            <a:off x="238540" y="266700"/>
            <a:ext cx="8762586" cy="2400657"/>
          </a:xfrm>
          <a:prstGeom prst="rect">
            <a:avLst/>
          </a:prstGeom>
          <a:noFill/>
        </p:spPr>
        <p:txBody>
          <a:bodyPr wrap="square" rtlCol="0">
            <a:spAutoFit/>
          </a:bodyPr>
          <a:lstStyle/>
          <a:p>
            <a:r>
              <a:rPr lang="en-US" sz="2400" b="1" dirty="0">
                <a:solidFill>
                  <a:srgbClr val="093162"/>
                </a:solidFill>
                <a:latin typeface="Dosis SemiBold" panose="02010503020202060003" pitchFamily="2" charset="77"/>
              </a:rPr>
              <a:t>SANDWICH MAKING &amp; BREAD BAKING CHAIN</a:t>
            </a:r>
          </a:p>
          <a:p>
            <a:r>
              <a:rPr lang="en-US" dirty="0">
                <a:latin typeface="Titillium Web" pitchFamily="2" charset="77"/>
              </a:rPr>
              <a:t>	Location: USA</a:t>
            </a:r>
          </a:p>
          <a:p>
            <a:r>
              <a:rPr lang="en-US" dirty="0">
                <a:latin typeface="Titillium Web" pitchFamily="2" charset="77"/>
              </a:rPr>
              <a:t>	Year: 2016</a:t>
            </a:r>
          </a:p>
          <a:p>
            <a:r>
              <a:rPr lang="en-US" dirty="0">
                <a:latin typeface="Titillium Web" pitchFamily="2" charset="77"/>
              </a:rPr>
              <a:t>	Test population: 1 restaurants</a:t>
            </a:r>
          </a:p>
          <a:p>
            <a:r>
              <a:rPr lang="en-US" dirty="0">
                <a:latin typeface="Titillium Web" pitchFamily="2" charset="77"/>
              </a:rPr>
              <a:t>	Length of test: 12 weeks without </a:t>
            </a:r>
            <a:r>
              <a:rPr lang="en-US" kern="0" dirty="0">
                <a:latin typeface="Titillium Web" panose="00000500000000000000" pitchFamily="2" charset="0"/>
              </a:rPr>
              <a:t>Ec0</a:t>
            </a:r>
            <a:r>
              <a:rPr lang="en-US" kern="0" baseline="-25000" dirty="0">
                <a:latin typeface="Titillium Web" panose="00000500000000000000" pitchFamily="2" charset="0"/>
              </a:rPr>
              <a:t>3</a:t>
            </a:r>
            <a:r>
              <a:rPr lang="en-US" kern="0" dirty="0">
                <a:latin typeface="Titillium Web" panose="00000500000000000000" pitchFamily="2" charset="0"/>
              </a:rPr>
              <a:t>Ice</a:t>
            </a:r>
            <a:r>
              <a:rPr lang="en-US" dirty="0">
                <a:latin typeface="Titillium Web" pitchFamily="2" charset="77"/>
              </a:rPr>
              <a:t> v/s 12 Weeks with </a:t>
            </a:r>
            <a:r>
              <a:rPr lang="en-US" kern="0" dirty="0">
                <a:latin typeface="Titillium Web" panose="00000500000000000000" pitchFamily="2" charset="0"/>
              </a:rPr>
              <a:t>Ec0</a:t>
            </a:r>
            <a:r>
              <a:rPr lang="en-US" kern="0" baseline="-25000" dirty="0">
                <a:latin typeface="Titillium Web" panose="00000500000000000000" pitchFamily="2" charset="0"/>
              </a:rPr>
              <a:t>3</a:t>
            </a:r>
            <a:r>
              <a:rPr lang="en-US" kern="0" dirty="0">
                <a:latin typeface="Titillium Web" panose="00000500000000000000" pitchFamily="2" charset="0"/>
              </a:rPr>
              <a:t>Ice</a:t>
            </a:r>
            <a:endParaRPr lang="en-US" dirty="0">
              <a:latin typeface="Titillium Web" pitchFamily="2" charset="77"/>
            </a:endParaRPr>
          </a:p>
          <a:p>
            <a:r>
              <a:rPr lang="en-US" dirty="0">
                <a:latin typeface="Titillium Web" pitchFamily="2" charset="77"/>
              </a:rPr>
              <a:t>	Results inside Ice machine surfaces: up to 99.8% microbial reduction after 12 weeks</a:t>
            </a:r>
          </a:p>
          <a:p>
            <a:r>
              <a:rPr lang="en-US" dirty="0">
                <a:latin typeface="Titillium Web" pitchFamily="2" charset="77"/>
              </a:rPr>
              <a:t>	Results on Ice quality: up to 99.997% microbial reduction after 12 weeks</a:t>
            </a:r>
          </a:p>
          <a:p>
            <a:r>
              <a:rPr lang="en-US" b="1" dirty="0">
                <a:solidFill>
                  <a:srgbClr val="79C141"/>
                </a:solidFill>
                <a:latin typeface="Titillium Web" pitchFamily="2" charset="77"/>
              </a:rPr>
              <a:t>Note: USEPA recommended minimum level for drinking water is 500 cfm/ml</a:t>
            </a:r>
          </a:p>
        </p:txBody>
      </p:sp>
      <p:pic>
        <p:nvPicPr>
          <p:cNvPr id="4" name="Picture 3">
            <a:extLst>
              <a:ext uri="{FF2B5EF4-FFF2-40B4-BE49-F238E27FC236}">
                <a16:creationId xmlns:a16="http://schemas.microsoft.com/office/drawing/2014/main" id="{2CD51C1D-4A18-4F29-B568-45E4FAAF021C}"/>
              </a:ext>
            </a:extLst>
          </p:cNvPr>
          <p:cNvPicPr>
            <a:picLocks noChangeAspect="1"/>
          </p:cNvPicPr>
          <p:nvPr/>
        </p:nvPicPr>
        <p:blipFill>
          <a:blip r:embed="rId3"/>
          <a:stretch>
            <a:fillRect/>
          </a:stretch>
        </p:blipFill>
        <p:spPr>
          <a:xfrm>
            <a:off x="1332784" y="2966806"/>
            <a:ext cx="3021019" cy="2995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5F08DD06-32C9-4D69-B435-DBC9FDE89E10}"/>
              </a:ext>
            </a:extLst>
          </p:cNvPr>
          <p:cNvPicPr>
            <a:picLocks noChangeAspect="1"/>
          </p:cNvPicPr>
          <p:nvPr/>
        </p:nvPicPr>
        <p:blipFill>
          <a:blip r:embed="rId4"/>
          <a:stretch>
            <a:fillRect/>
          </a:stretch>
        </p:blipFill>
        <p:spPr>
          <a:xfrm>
            <a:off x="4691062" y="2966806"/>
            <a:ext cx="3120154" cy="2995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4812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E856E2A4A5E34AA9AEA81260F4B694" ma:contentTypeVersion="12" ma:contentTypeDescription="Create a new document." ma:contentTypeScope="" ma:versionID="6d33bfa5a38ea89967dd9569ec8eb363">
  <xsd:schema xmlns:xsd="http://www.w3.org/2001/XMLSchema" xmlns:xs="http://www.w3.org/2001/XMLSchema" xmlns:p="http://schemas.microsoft.com/office/2006/metadata/properties" xmlns:ns2="5c427ac6-894c-4747-814b-fa4848172c2a" xmlns:ns3="8878fbbe-1173-4f6f-bd21-9623152f8ca1" targetNamespace="http://schemas.microsoft.com/office/2006/metadata/properties" ma:root="true" ma:fieldsID="f5e432fa48b8db39505310504ec2d8a4" ns2:_="" ns3:_="">
    <xsd:import namespace="5c427ac6-894c-4747-814b-fa4848172c2a"/>
    <xsd:import namespace="8878fbbe-1173-4f6f-bd21-9623152f8c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27ac6-894c-4747-814b-fa4848172c2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78fbbe-1173-4f6f-bd21-9623152f8c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5F5052-04AA-499A-9831-F9B2C70D38F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9B986B-05BA-4622-AEFF-F8F54DECB2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27ac6-894c-4747-814b-fa4848172c2a"/>
    <ds:schemaRef ds:uri="8878fbbe-1173-4f6f-bd21-9623152f8c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C86CFF-1019-42EE-A47E-0E8007EAEF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495</TotalTime>
  <Words>961</Words>
  <Application>Microsoft Office PowerPoint</Application>
  <PresentationFormat>On-screen Show (4:3)</PresentationFormat>
  <Paragraphs>101</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Dosis</vt:lpstr>
      <vt:lpstr>Dosis Light</vt:lpstr>
      <vt:lpstr>Dosis SemiBold</vt:lpstr>
      <vt:lpstr>Pontano Sans</vt:lpstr>
      <vt:lpstr>Titillium Web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Mugsy 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Caro</dc:creator>
  <cp:lastModifiedBy>Jason Woodward</cp:lastModifiedBy>
  <cp:revision>100</cp:revision>
  <dcterms:created xsi:type="dcterms:W3CDTF">2019-11-14T15:13:41Z</dcterms:created>
  <dcterms:modified xsi:type="dcterms:W3CDTF">2022-07-20T20:24:07Z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0x0101002BE856E2A4A5E34AA9AEA81260F4B694</vt:lpwstr>
  </property>
</Properties>
</file>