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notesMasterIdLst>
    <p:notesMasterId r:id="rId11"/>
  </p:notesMasterIdLst>
  <p:handoutMasterIdLst>
    <p:handoutMasterId r:id="rId12"/>
  </p:handoutMasterIdLst>
  <p:sldIdLst>
    <p:sldId id="327" r:id="rId2"/>
    <p:sldId id="305" r:id="rId3"/>
    <p:sldId id="350" r:id="rId4"/>
    <p:sldId id="311" r:id="rId5"/>
    <p:sldId id="312" r:id="rId6"/>
    <p:sldId id="307" r:id="rId7"/>
    <p:sldId id="291" r:id="rId8"/>
    <p:sldId id="289" r:id="rId9"/>
    <p:sldId id="34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B05"/>
    <a:srgbClr val="9933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44" autoAdjust="0"/>
    <p:restoredTop sz="64417" autoAdjust="0"/>
  </p:normalViewPr>
  <p:slideViewPr>
    <p:cSldViewPr>
      <p:cViewPr varScale="1">
        <p:scale>
          <a:sx n="62" d="100"/>
          <a:sy n="62" d="100"/>
        </p:scale>
        <p:origin x="124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C21FF80E-FC52-4E3C-865B-23799BC0ADF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9859" name="Rectangle 3">
            <a:extLst>
              <a:ext uri="{FF2B5EF4-FFF2-40B4-BE49-F238E27FC236}">
                <a16:creationId xmlns:a16="http://schemas.microsoft.com/office/drawing/2014/main" id="{BE74F439-1127-40F6-AD78-5753EDBDC3A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9860" name="Rectangle 4">
            <a:extLst>
              <a:ext uri="{FF2B5EF4-FFF2-40B4-BE49-F238E27FC236}">
                <a16:creationId xmlns:a16="http://schemas.microsoft.com/office/drawing/2014/main" id="{15D37C68-BB08-451F-ACEE-92E1F2D3998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9861" name="Rectangle 5">
            <a:extLst>
              <a:ext uri="{FF2B5EF4-FFF2-40B4-BE49-F238E27FC236}">
                <a16:creationId xmlns:a16="http://schemas.microsoft.com/office/drawing/2014/main" id="{EA949E79-32A6-4932-81C2-3510A7BEAB0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15EEBB-43DC-4281-8F90-31D947A82E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174CB4E9-355E-4E54-8B38-52AA7F4E980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65F852E7-26FD-437C-88D6-266DF21DDF2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>
            <a:extLst>
              <a:ext uri="{FF2B5EF4-FFF2-40B4-BE49-F238E27FC236}">
                <a16:creationId xmlns:a16="http://schemas.microsoft.com/office/drawing/2014/main" id="{9E40C472-01D2-47FB-B3F2-09F9E92035A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7" name="Rectangle 5">
            <a:extLst>
              <a:ext uri="{FF2B5EF4-FFF2-40B4-BE49-F238E27FC236}">
                <a16:creationId xmlns:a16="http://schemas.microsoft.com/office/drawing/2014/main" id="{B4D717C0-8D7B-4EB8-9F70-935EF8F364D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5958" name="Rectangle 6">
            <a:extLst>
              <a:ext uri="{FF2B5EF4-FFF2-40B4-BE49-F238E27FC236}">
                <a16:creationId xmlns:a16="http://schemas.microsoft.com/office/drawing/2014/main" id="{036A8061-E730-47B1-BF6F-D145CBB2002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5959" name="Rectangle 7">
            <a:extLst>
              <a:ext uri="{FF2B5EF4-FFF2-40B4-BE49-F238E27FC236}">
                <a16:creationId xmlns:a16="http://schemas.microsoft.com/office/drawing/2014/main" id="{2FD44E16-FB3C-481C-B5E3-4968E55476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891AF5-B547-40EC-A580-AF5E9ADCF3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891AF5-B547-40EC-A580-AF5E9ADCF3D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6289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FD6AFC29-BCE4-4718-BC9F-8D8BDFF565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5BB11F2-F60E-44F0-9E29-5DC1EA94480D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3995B9BF-5B58-4317-A22B-F7570B8AA1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48F59A4C-099E-4C82-89E7-0CA3DE4B6D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Cigarettes are an extremely well engineered device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The speed at which nicotine reaches the brain (within seconds) contributes to its addictive nature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Each puff also carries with more than 4000 toxins and about 60 carcinogens </a:t>
            </a:r>
          </a:p>
          <a:p>
            <a:pPr eaLnBrk="1" hangingPunct="1"/>
            <a:r>
              <a:rPr lang="en-US" altLang="en-US" dirty="0">
                <a:solidFill>
                  <a:schemeClr val="accent1"/>
                </a:solidFill>
                <a:latin typeface="Arial" panose="020B0604020202020204" pitchFamily="34" charset="0"/>
              </a:rPr>
              <a:t>Smokers learn to associate smoking with environmental cues, which alone can lead to relapse at a later point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891AF5-B547-40EC-A580-AF5E9ADCF3D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8746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891AF5-B547-40EC-A580-AF5E9ADCF3D1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7258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85693502-027E-4E50-98A7-D876324013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1124C0B-745D-4449-93CE-FA4AF9BF95BE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46D295F6-77DA-4D89-BD30-37AEB47CB3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61D30846-6150-4366-828D-326227C6B8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Craving, dysphoria, irritability, insomnia, headache, depression, impaired concentration</a:t>
            </a:r>
          </a:p>
          <a:p>
            <a:pPr lvl="1" eaLnBrk="1" hangingPunct="1"/>
            <a:r>
              <a:rPr lang="en-US" altLang="en-US" dirty="0">
                <a:solidFill>
                  <a:schemeClr val="accent1"/>
                </a:solidFill>
                <a:latin typeface="Arial" panose="020B0604020202020204" pitchFamily="34" charset="0"/>
              </a:rPr>
              <a:t>-(can last for from days to weeks) that can lead to relapse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Hyperexcitability explains why first cigarette after abstinence provides more intense pleasure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Images :Courtesy </a:t>
            </a:r>
            <a:r>
              <a:rPr lang="en-US" altLang="en-US" dirty="0" err="1">
                <a:latin typeface="Arial" panose="020B0604020202020204" pitchFamily="34" charset="0"/>
              </a:rPr>
              <a:t>Dr.Henningfield</a:t>
            </a:r>
            <a:r>
              <a:rPr lang="en-US" altLang="en-US" dirty="0">
                <a:latin typeface="Arial" panose="020B0604020202020204" pitchFamily="34" charset="0"/>
              </a:rPr>
              <a:t> NIDA website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B36FAD6B-20FC-4523-A2DF-0329A4F378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9526F9-E687-4BB3-BCDD-716C2506BBBF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E949557B-FA17-43A1-8DB8-8048F87CA8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FF6DCDD8-00D6-47E0-AE23-A82BAA88DE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U. S Dept of Public Health Clinical Practice Guideline- approved based on 2 large multi-center randomized control trials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- Dopaminergic activity may be relevant given nicotine’s stimulatory effect on dopaminergic pathways in the mesolimbic system of the brain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891AF5-B547-40EC-A580-AF5E9ADCF3D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7075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E459-619B-4403-BE94-B7CA5BBFC85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22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37857-6869-47F0-9B12-4FF036A423B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00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58ED-F507-486A-9A07-DB32EF9D02B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013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3EBB532-9F0E-494A-A87C-5858C6F468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14CF121-C97A-40AF-A301-8264669BE3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B4F6157-5367-406E-A5B1-CE8E7C9EF9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51C09C-EB9A-40C0-9B2B-9C8B037298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1429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A4466-D345-4BC6-9FEC-E1A73CB8A0D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486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16AE6-7F0B-450A-AC34-78C0649BF58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30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3608-CC11-4DB8-9FBF-026E317BB3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750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FB22-24B1-48E9-A634-44AAF276F45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73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86D-089A-46C0-94C1-E7511E1205D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09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EDC44-16AB-4D95-9F25-5B0855BE9D0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08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A136F5-181A-4B94-BA30-2147E190156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0812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511C-832B-4EAB-84E1-1BD91AF8838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81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CFFD3E9-F447-4B92-9659-538773E3BB6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621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ncer.org/docroot/SPC/content/SPC_1_When_Smokers_Quit.asp?sitearea=PED&amp;viewmode=print&amp;" TargetMode="External"/><Relationship Id="rId3" Type="http://schemas.openxmlformats.org/officeDocument/2006/relationships/hyperlink" Target="http://www.surgeongeneral.gov/tobacco/5rs.htm" TargetMode="External"/><Relationship Id="rId7" Type="http://schemas.openxmlformats.org/officeDocument/2006/relationships/hyperlink" Target="http://www.surgeongeneral.gov/tobacco/tobaqrg2.htm#Reward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dc.gov/Tobacco/sgr/sgr_2004/sgranimation/flash/index.html" TargetMode="External"/><Relationship Id="rId5" Type="http://schemas.openxmlformats.org/officeDocument/2006/relationships/hyperlink" Target="http://www.surgeongeneral.gov/tobacco/tobaqrg2.htm#Risks" TargetMode="External"/><Relationship Id="rId10" Type="http://schemas.openxmlformats.org/officeDocument/2006/relationships/hyperlink" Target="http://www.surgeongeneral.gov/tobacco/tobaqrg2.htm#Repetition" TargetMode="External"/><Relationship Id="rId4" Type="http://schemas.openxmlformats.org/officeDocument/2006/relationships/hyperlink" Target="http://www.surgeongeneral.gov/tobacco/tobaqrg2.htm#Relevance" TargetMode="External"/><Relationship Id="rId9" Type="http://schemas.openxmlformats.org/officeDocument/2006/relationships/hyperlink" Target="http://www.surgeongeneral.gov/tobacco/tobaqrg2.htm#Roadblock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EB8A1B5F-0801-4AFF-A489-335B6A851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6201B52-6441-4DBA-BACE-235977581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9144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9DF3DBB-17DD-4058-A944-5578E18A0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30" y="4953000"/>
            <a:ext cx="9141714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0" y="0"/>
            <a:ext cx="9141714" cy="4970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38" name="Rectangle 6">
            <a:extLst>
              <a:ext uri="{FF2B5EF4-FFF2-40B4-BE49-F238E27FC236}">
                <a16:creationId xmlns:a16="http://schemas.microsoft.com/office/drawing/2014/main" id="{1EC6332B-4CA2-49D9-B003-3C73482DF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960" y="758952"/>
            <a:ext cx="8016240" cy="38921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sz="8000" b="1" dirty="0">
                <a:solidFill>
                  <a:srgbClr val="FFFFFF"/>
                </a:solidFill>
                <a:effectLst>
                  <a:outerShdw blurRad="63500" dist="50800" dir="5400000" algn="ctr" rotWithShape="0">
                    <a:srgbClr val="0070C0"/>
                  </a:outerShdw>
                </a:effectLst>
              </a:rPr>
              <a:t>Tobacco &amp; Nicotine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5EB00F7-5B8E-449B-9A92-5C27B83F3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133" y="457201"/>
            <a:ext cx="7704667" cy="1447799"/>
          </a:xfrm>
        </p:spPr>
        <p:txBody>
          <a:bodyPr/>
          <a:lstStyle/>
          <a:p>
            <a:r>
              <a:rPr lang="en-US" altLang="en-US" b="1" dirty="0">
                <a:solidFill>
                  <a:srgbClr val="0070C0"/>
                </a:solidFill>
              </a:rPr>
              <a:t>NICOTINE ADDICTION</a:t>
            </a:r>
            <a:endParaRPr lang="en-US" altLang="en-US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F25C79D-B1A1-445F-9A09-B5FE75E7BB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2132" y="2057400"/>
            <a:ext cx="7704667" cy="4038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200" u="sng" dirty="0">
                <a:solidFill>
                  <a:srgbClr val="0070C0"/>
                </a:solidFill>
              </a:rPr>
              <a:t>Understanding Nicotine Addiction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u="sng" dirty="0">
              <a:solidFill>
                <a:schemeClr val="accent1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chemeClr val="accent1">
                    <a:lumMod val="75000"/>
                  </a:schemeClr>
                </a:solidFill>
              </a:rPr>
              <a:t>Cigarettes are highly efficient, extremely well engineered nicotine delivery devices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chemeClr val="accent1">
                    <a:lumMod val="75000"/>
                  </a:schemeClr>
                </a:solidFill>
              </a:rPr>
              <a:t>Nicotine reaches the brain in seconds which contributes to its addictive nature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chemeClr val="accent1">
                    <a:lumMod val="75000"/>
                  </a:schemeClr>
                </a:solidFill>
              </a:rPr>
              <a:t>Each puff also carries with it more than </a:t>
            </a:r>
            <a:r>
              <a:rPr lang="en-US" altLang="en-US" sz="2600" i="1" u="sng" dirty="0">
                <a:solidFill>
                  <a:schemeClr val="accent1">
                    <a:lumMod val="75000"/>
                  </a:schemeClr>
                </a:solidFill>
              </a:rPr>
              <a:t>4000 toxins and about 60 carcinogens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chemeClr val="accent1">
                    <a:lumMod val="75000"/>
                  </a:schemeClr>
                </a:solidFill>
              </a:rPr>
              <a:t>Average one pack a day smoker takes about </a:t>
            </a:r>
            <a:r>
              <a:rPr lang="en-US" altLang="en-US" sz="2600" u="sng" dirty="0">
                <a:solidFill>
                  <a:schemeClr val="accent1">
                    <a:lumMod val="75000"/>
                  </a:schemeClr>
                </a:solidFill>
              </a:rPr>
              <a:t>70,000</a:t>
            </a:r>
            <a:r>
              <a:rPr lang="en-US" altLang="en-US" sz="2600" dirty="0">
                <a:solidFill>
                  <a:schemeClr val="accent1">
                    <a:lumMod val="75000"/>
                  </a:schemeClr>
                </a:solidFill>
              </a:rPr>
              <a:t> puffs a year</a:t>
            </a:r>
            <a:endParaRPr lang="en-US" altLang="en-US" i="1" u="sng" dirty="0">
              <a:solidFill>
                <a:schemeClr val="accent1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dirty="0">
              <a:solidFill>
                <a:schemeClr val="accent1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54A12-4FF1-4D20-8640-BC9488E10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685800"/>
            <a:ext cx="7543800" cy="1008796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Tobacco Smoke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5C7F6-9FF4-4045-B6D4-025628D66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2209800"/>
            <a:ext cx="7543801" cy="3659294"/>
          </a:xfrm>
        </p:spPr>
        <p:txBody>
          <a:bodyPr>
            <a:normAutofit/>
          </a:bodyPr>
          <a:lstStyle/>
          <a:p>
            <a:r>
              <a:rPr lang="en-US" sz="2400" dirty="0"/>
              <a:t>Formaldehyde – commonly used to preserve dead bodies</a:t>
            </a:r>
          </a:p>
          <a:p>
            <a:r>
              <a:rPr lang="en-US" sz="2400" dirty="0"/>
              <a:t>Arsenic – used to kill rats</a:t>
            </a:r>
          </a:p>
          <a:p>
            <a:r>
              <a:rPr lang="en-US" sz="2400" dirty="0"/>
              <a:t>Ammonia – used to clean toilets</a:t>
            </a:r>
          </a:p>
          <a:p>
            <a:r>
              <a:rPr lang="en-US" sz="2400" dirty="0"/>
              <a:t>Acetone – used to remove nail polish</a:t>
            </a:r>
          </a:p>
          <a:p>
            <a:r>
              <a:rPr lang="en-US" sz="2400" dirty="0"/>
              <a:t>Carbon </a:t>
            </a:r>
            <a:r>
              <a:rPr lang="en-US" sz="2400" dirty="0" err="1"/>
              <a:t>Monozide</a:t>
            </a:r>
            <a:r>
              <a:rPr lang="en-US" sz="2400" dirty="0"/>
              <a:t> – in car’s exhaust,  by-product of used Oxygen</a:t>
            </a:r>
          </a:p>
          <a:p>
            <a:r>
              <a:rPr lang="en-US" sz="2400" dirty="0"/>
              <a:t>Hydrogen cyanide – a poison used to kill</a:t>
            </a:r>
          </a:p>
        </p:txBody>
      </p:sp>
    </p:spTree>
    <p:extLst>
      <p:ext uri="{BB962C8B-B14F-4D97-AF65-F5344CB8AC3E}">
        <p14:creationId xmlns:p14="http://schemas.microsoft.com/office/powerpoint/2010/main" val="338381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0A685DC-D0EB-40EF-BC96-B738FD24EE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133" y="457201"/>
            <a:ext cx="7704667" cy="838199"/>
          </a:xfrm>
        </p:spPr>
        <p:txBody>
          <a:bodyPr/>
          <a:lstStyle/>
          <a:p>
            <a:r>
              <a:rPr lang="en-US" altLang="en-US" b="1" dirty="0">
                <a:solidFill>
                  <a:srgbClr val="0070C0"/>
                </a:solidFill>
              </a:rPr>
              <a:t>NICOTINE ADDICTION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C0D5676-1B79-420B-A8A9-9CFBAB7023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5400" y="1447800"/>
            <a:ext cx="7704667" cy="50292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11200" u="sng" dirty="0">
                <a:solidFill>
                  <a:srgbClr val="0070C0"/>
                </a:solidFill>
              </a:rPr>
              <a:t>Understanding Nicotine Addiction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6400" u="sng" dirty="0">
              <a:solidFill>
                <a:schemeClr val="accent1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8000" dirty="0">
                <a:solidFill>
                  <a:schemeClr val="accent1">
                    <a:lumMod val="75000"/>
                  </a:schemeClr>
                </a:solidFill>
              </a:rPr>
              <a:t>Acute short-term effects of nicotine</a:t>
            </a:r>
          </a:p>
          <a:p>
            <a:pPr lvl="2" eaLnBrk="1" hangingPunct="1">
              <a:lnSpc>
                <a:spcPct val="170000"/>
              </a:lnSpc>
            </a:pPr>
            <a:r>
              <a:rPr lang="en-US" altLang="en-US" sz="7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Stimulates the dopaminergic “pleasure pathway” </a:t>
            </a:r>
          </a:p>
          <a:p>
            <a:pPr lvl="2" eaLnBrk="1" hangingPunct="1">
              <a:lnSpc>
                <a:spcPct val="170000"/>
              </a:lnSpc>
            </a:pPr>
            <a:r>
              <a:rPr lang="en-US" altLang="en-US" sz="7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Increases attention, memory, the speed of information processing and learning especially in the context of low environmental demand </a:t>
            </a:r>
          </a:p>
          <a:p>
            <a:pPr lvl="2" eaLnBrk="1" hangingPunct="1">
              <a:lnSpc>
                <a:spcPct val="170000"/>
              </a:lnSpc>
            </a:pPr>
            <a:r>
              <a:rPr lang="en-US" altLang="en-US" sz="7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Anti-anxiety, anti-pain and anti-depressant effects (prompting use during stress)</a:t>
            </a:r>
          </a:p>
          <a:p>
            <a:pPr lvl="2" eaLnBrk="1" hangingPunct="1">
              <a:lnSpc>
                <a:spcPct val="170000"/>
              </a:lnSpc>
            </a:pPr>
            <a:r>
              <a:rPr lang="en-US" altLang="en-US" sz="7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Increases metabolic rate, decreases appetite</a:t>
            </a:r>
          </a:p>
          <a:p>
            <a:pPr lvl="2" eaLnBrk="1" hangingPunct="1">
              <a:lnSpc>
                <a:spcPct val="170000"/>
              </a:lnSpc>
            </a:pPr>
            <a:r>
              <a:rPr lang="en-US" altLang="en-US" sz="7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effects encourage a tendency to “self-medicate”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altLang="en-US" sz="2900" dirty="0">
              <a:solidFill>
                <a:schemeClr val="accent1">
                  <a:lumMod val="75000"/>
                </a:schemeClr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9600" dirty="0">
                <a:solidFill>
                  <a:schemeClr val="accent1">
                    <a:lumMod val="75000"/>
                  </a:schemeClr>
                </a:solidFill>
              </a:rPr>
              <a:t>This is </a:t>
            </a:r>
            <a:r>
              <a:rPr lang="en-US" altLang="en-US" sz="9600" i="1" u="sng" dirty="0">
                <a:solidFill>
                  <a:schemeClr val="accent1">
                    <a:lumMod val="75000"/>
                  </a:schemeClr>
                </a:solidFill>
              </a:rPr>
              <a:t>positive reinforcement</a:t>
            </a:r>
            <a:r>
              <a:rPr lang="en-US" altLang="en-US" sz="96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6AAE0E5-A13A-4E95-8F90-F55A77DB2E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133" y="457201"/>
            <a:ext cx="7704667" cy="990599"/>
          </a:xfrm>
        </p:spPr>
        <p:txBody>
          <a:bodyPr/>
          <a:lstStyle/>
          <a:p>
            <a:r>
              <a:rPr lang="en-US" altLang="en-US" b="1" dirty="0">
                <a:solidFill>
                  <a:srgbClr val="0070C0"/>
                </a:solidFill>
              </a:rPr>
              <a:t>NICOTINE ADDICTION</a:t>
            </a:r>
            <a:endParaRPr lang="en-US" altLang="en-US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6FB33CB-3E95-4559-8971-1DDF3F322A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2132" y="1828798"/>
            <a:ext cx="7704667" cy="457200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500" u="sng" dirty="0">
                <a:solidFill>
                  <a:srgbClr val="0070C0"/>
                </a:solidFill>
              </a:rPr>
              <a:t>Understanding Nicotine Addiction</a:t>
            </a:r>
          </a:p>
          <a:p>
            <a:pPr eaLnBrk="1" hangingPunct="1">
              <a:buFontTx/>
              <a:buNone/>
            </a:pPr>
            <a:endParaRPr lang="en-US" altLang="en-US" u="sng" dirty="0">
              <a:solidFill>
                <a:srgbClr val="E9FB05"/>
              </a:solidFill>
            </a:endParaRPr>
          </a:p>
          <a:p>
            <a:pPr lvl="1" eaLnBrk="1" hangingPunct="1"/>
            <a:r>
              <a:rPr lang="en-US" altLang="en-US" sz="3000" dirty="0">
                <a:solidFill>
                  <a:schemeClr val="accent1">
                    <a:lumMod val="75000"/>
                  </a:schemeClr>
                </a:solidFill>
              </a:rPr>
              <a:t>Neurobiologically, in the acute phase, nicotine</a:t>
            </a:r>
          </a:p>
          <a:p>
            <a:pPr lvl="2" eaLnBrk="1" hangingPunct="1"/>
            <a:r>
              <a:rPr lang="en-US" altLang="en-US" sz="2600" dirty="0">
                <a:solidFill>
                  <a:schemeClr val="accent1">
                    <a:lumMod val="75000"/>
                  </a:schemeClr>
                </a:solidFill>
              </a:rPr>
              <a:t>Competitively binds nicotinic acetylcholine receptors (</a:t>
            </a:r>
            <a:r>
              <a:rPr lang="en-US" altLang="en-US" sz="2600" dirty="0" err="1">
                <a:solidFill>
                  <a:schemeClr val="accent1">
                    <a:lumMod val="75000"/>
                  </a:schemeClr>
                </a:solidFill>
              </a:rPr>
              <a:t>nAChRs</a:t>
            </a:r>
            <a:r>
              <a:rPr lang="en-US" altLang="en-US" sz="2600" dirty="0">
                <a:solidFill>
                  <a:schemeClr val="accent1">
                    <a:lumMod val="75000"/>
                  </a:schemeClr>
                </a:solidFill>
              </a:rPr>
              <a:t>) causing prolonged activation compared to acetylcholine</a:t>
            </a:r>
          </a:p>
          <a:p>
            <a:pPr lvl="2" eaLnBrk="1" hangingPunct="1"/>
            <a:r>
              <a:rPr lang="en-US" altLang="en-US" sz="2600" dirty="0">
                <a:solidFill>
                  <a:schemeClr val="accent1">
                    <a:lumMod val="75000"/>
                  </a:schemeClr>
                </a:solidFill>
              </a:rPr>
              <a:t>Releases dopamine, norepinephrine, serotonin</a:t>
            </a:r>
          </a:p>
          <a:p>
            <a:pPr lvl="2" eaLnBrk="1" hangingPunct="1"/>
            <a:r>
              <a:rPr lang="en-US" altLang="en-US" sz="2600" dirty="0">
                <a:solidFill>
                  <a:schemeClr val="accent1">
                    <a:lumMod val="75000"/>
                  </a:schemeClr>
                </a:solidFill>
              </a:rPr>
              <a:t>Releases endogenous opioids</a:t>
            </a:r>
          </a:p>
          <a:p>
            <a:pPr lvl="2" eaLnBrk="1" hangingPunct="1"/>
            <a:r>
              <a:rPr lang="en-US" altLang="en-US" sz="2600" dirty="0">
                <a:solidFill>
                  <a:schemeClr val="accent1">
                    <a:lumMod val="75000"/>
                  </a:schemeClr>
                </a:solidFill>
              </a:rPr>
              <a:t>Releases glutamate</a:t>
            </a:r>
          </a:p>
          <a:p>
            <a:pPr lvl="2" eaLnBrk="1" hangingPunct="1"/>
            <a:r>
              <a:rPr lang="en-US" altLang="en-US" sz="2600" dirty="0">
                <a:solidFill>
                  <a:schemeClr val="accent1">
                    <a:lumMod val="75000"/>
                  </a:schemeClr>
                </a:solidFill>
              </a:rPr>
              <a:t>Release GABA</a:t>
            </a:r>
          </a:p>
          <a:p>
            <a:pPr eaLnBrk="1" hangingPunct="1">
              <a:buFontTx/>
              <a:buNone/>
            </a:pPr>
            <a:endParaRPr lang="en-US" alt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E0936AB-1DD6-4065-AC68-82D49C27B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0070C0"/>
                </a:solidFill>
              </a:rPr>
              <a:t>NICOTINE ADDICTION</a:t>
            </a:r>
            <a:endParaRPr lang="en-US" alt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BC380D6-B47C-4632-A461-83A05E0DDF9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4572000" cy="53641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500" u="sng" dirty="0">
                <a:solidFill>
                  <a:srgbClr val="0070C0"/>
                </a:solidFill>
              </a:rPr>
              <a:t>Understanding Nicotine Addiction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u="sng" dirty="0">
              <a:solidFill>
                <a:srgbClr val="E9FB05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</a:rPr>
              <a:t>Chronic stimulation and desensitization leads to up-regulation of nicotinic receptors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</a:rPr>
              <a:t>When nicotine leaves the body, these excess excitable nicotine receptors cause significant cravings and withdrawal symptoms</a:t>
            </a:r>
          </a:p>
        </p:txBody>
      </p:sp>
      <p:pic>
        <p:nvPicPr>
          <p:cNvPr id="21508" name="Picture 6" descr="nicotine receptors1">
            <a:extLst>
              <a:ext uri="{FF2B5EF4-FFF2-40B4-BE49-F238E27FC236}">
                <a16:creationId xmlns:a16="http://schemas.microsoft.com/office/drawing/2014/main" id="{1CFCA405-4621-406F-AA40-C5248F1B2913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91125" y="1684338"/>
            <a:ext cx="2952750" cy="2012950"/>
          </a:xfrm>
          <a:noFill/>
        </p:spPr>
      </p:pic>
      <p:pic>
        <p:nvPicPr>
          <p:cNvPr id="21509" name="Picture 7" descr="nicotine receptors2">
            <a:extLst>
              <a:ext uri="{FF2B5EF4-FFF2-40B4-BE49-F238E27FC236}">
                <a16:creationId xmlns:a16="http://schemas.microsoft.com/office/drawing/2014/main" id="{3A78DA9E-8E61-4B07-AA08-1C2025589AED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125" y="4027488"/>
            <a:ext cx="2952750" cy="2009775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C12377C8-3E32-4845-B07C-4EE79D34C6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133" y="457201"/>
            <a:ext cx="7704667" cy="990599"/>
          </a:xfrm>
        </p:spPr>
        <p:txBody>
          <a:bodyPr/>
          <a:lstStyle/>
          <a:p>
            <a:r>
              <a:rPr lang="en-US" altLang="en-US" b="1" dirty="0">
                <a:solidFill>
                  <a:srgbClr val="0070C0"/>
                </a:solidFill>
              </a:rPr>
              <a:t>NICOTINE ADDICTION</a:t>
            </a:r>
            <a:endParaRPr lang="en-US" altLang="en-US" dirty="0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83BA6BE9-2F26-4F06-A439-EB08E00E58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2133" y="1752600"/>
            <a:ext cx="7704667" cy="4247216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sz="3100" u="sng" dirty="0">
                <a:solidFill>
                  <a:schemeClr val="accent1">
                    <a:lumMod val="75000"/>
                  </a:schemeClr>
                </a:solidFill>
              </a:rPr>
              <a:t>Bupropion</a:t>
            </a:r>
          </a:p>
          <a:p>
            <a:pPr eaLnBrk="1" hangingPunct="1">
              <a:buFontTx/>
              <a:buNone/>
            </a:pPr>
            <a:endParaRPr lang="en-US" altLang="en-US" sz="310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 eaLnBrk="1" hangingPunct="1">
              <a:buNone/>
            </a:pPr>
            <a:r>
              <a:rPr lang="en-US" altLang="en-US" sz="3100" u="sng" dirty="0">
                <a:solidFill>
                  <a:schemeClr val="accent1">
                    <a:lumMod val="75000"/>
                  </a:schemeClr>
                </a:solidFill>
              </a:rPr>
              <a:t>INTRODUCTION</a:t>
            </a:r>
          </a:p>
          <a:p>
            <a:pPr lvl="2" eaLnBrk="1" hangingPunct="1"/>
            <a:r>
              <a:rPr lang="en-US" altLang="en-US" sz="2300" dirty="0">
                <a:solidFill>
                  <a:schemeClr val="accent1">
                    <a:lumMod val="75000"/>
                  </a:schemeClr>
                </a:solidFill>
              </a:rPr>
              <a:t>First-Line Agent for Smoking Cessation</a:t>
            </a:r>
          </a:p>
          <a:p>
            <a:pPr lvl="2" eaLnBrk="1" hangingPunct="1"/>
            <a:r>
              <a:rPr lang="en-US" altLang="en-US" sz="2300" dirty="0">
                <a:solidFill>
                  <a:schemeClr val="accent1">
                    <a:lumMod val="75000"/>
                  </a:schemeClr>
                </a:solidFill>
              </a:rPr>
              <a:t>Exhibits both noradrenergic and dopaminergic activity</a:t>
            </a:r>
          </a:p>
          <a:p>
            <a:pPr lvl="2" eaLnBrk="1" hangingPunct="1"/>
            <a:r>
              <a:rPr lang="en-US" altLang="en-US" sz="2300" dirty="0">
                <a:solidFill>
                  <a:schemeClr val="accent1">
                    <a:lumMod val="75000"/>
                  </a:schemeClr>
                </a:solidFill>
              </a:rPr>
              <a:t>Antagonist of high affinity nicotinic acetylcholine receptors</a:t>
            </a:r>
          </a:p>
          <a:p>
            <a:pPr lvl="2" eaLnBrk="1" hangingPunct="1"/>
            <a:r>
              <a:rPr lang="en-US" altLang="en-US" sz="2300" dirty="0">
                <a:solidFill>
                  <a:schemeClr val="accent1">
                    <a:lumMod val="75000"/>
                  </a:schemeClr>
                </a:solidFill>
              </a:rPr>
              <a:t>Approved for this reason by the FDA in 1998</a:t>
            </a:r>
          </a:p>
          <a:p>
            <a:pPr lvl="2" eaLnBrk="1" hangingPunct="1"/>
            <a:r>
              <a:rPr lang="en-US" altLang="en-US" sz="2300" dirty="0">
                <a:solidFill>
                  <a:schemeClr val="accent1">
                    <a:lumMod val="75000"/>
                  </a:schemeClr>
                </a:solidFill>
              </a:rPr>
              <a:t>Efficacy in smoking cessation is independent of its antidepressant effects</a:t>
            </a:r>
          </a:p>
          <a:p>
            <a:pPr lvl="2" eaLnBrk="1" hangingPunct="1"/>
            <a:endParaRPr lang="en-US" alt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531D3844-E4C5-4BED-9F41-8368F7F251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0070C0"/>
                </a:solidFill>
              </a:rPr>
              <a:t>NICOTINE ADDICTION</a:t>
            </a:r>
            <a:endParaRPr lang="en-US" altLang="en-US" dirty="0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B6C560D1-C0ED-456E-A1B0-51016703D2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eaLnBrk="1" hangingPunct="1">
              <a:buNone/>
            </a:pPr>
            <a:r>
              <a:rPr lang="en-US" altLang="en-US" sz="11200" u="sng" dirty="0">
                <a:solidFill>
                  <a:schemeClr val="accent1">
                    <a:lumMod val="75000"/>
                  </a:schemeClr>
                </a:solidFill>
              </a:rPr>
              <a:t>Varenicline</a:t>
            </a:r>
          </a:p>
          <a:p>
            <a:pPr eaLnBrk="1" hangingPunct="1">
              <a:buFontTx/>
              <a:buNone/>
            </a:pPr>
            <a:endParaRPr lang="en-US" altLang="en-US" sz="800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 eaLnBrk="1" hangingPunct="1">
              <a:buNone/>
            </a:pPr>
            <a:r>
              <a:rPr lang="en-US" altLang="en-US" sz="8000" b="1" u="sng" dirty="0">
                <a:solidFill>
                  <a:schemeClr val="accent1">
                    <a:lumMod val="75000"/>
                  </a:schemeClr>
                </a:solidFill>
              </a:rPr>
              <a:t>CONS</a:t>
            </a:r>
          </a:p>
          <a:p>
            <a:pPr lvl="2" eaLnBrk="1" hangingPunct="1"/>
            <a:r>
              <a:rPr lang="en-US" altLang="en-US" sz="8000" dirty="0">
                <a:solidFill>
                  <a:schemeClr val="accent1">
                    <a:lumMod val="75000"/>
                  </a:schemeClr>
                </a:solidFill>
              </a:rPr>
              <a:t>Nausea is common (almost 30% in patients treated at 1mg BID)</a:t>
            </a:r>
          </a:p>
          <a:p>
            <a:pPr lvl="3" eaLnBrk="1" hangingPunct="1"/>
            <a:r>
              <a:rPr lang="en-US" altLang="en-US" sz="8000" dirty="0">
                <a:solidFill>
                  <a:schemeClr val="accent1">
                    <a:lumMod val="75000"/>
                  </a:schemeClr>
                </a:solidFill>
              </a:rPr>
              <a:t>Discontinuation rate due to nausea was 3% during 12 weeks of treatment</a:t>
            </a:r>
          </a:p>
          <a:p>
            <a:pPr lvl="3" eaLnBrk="1" hangingPunct="1"/>
            <a:r>
              <a:rPr lang="en-US" altLang="en-US" sz="8000" dirty="0">
                <a:solidFill>
                  <a:schemeClr val="accent1">
                    <a:lumMod val="75000"/>
                  </a:schemeClr>
                </a:solidFill>
              </a:rPr>
              <a:t>It should be taken after eating and with a full glass of water</a:t>
            </a:r>
          </a:p>
          <a:p>
            <a:pPr lvl="3" eaLnBrk="1" hangingPunct="1"/>
            <a:r>
              <a:rPr lang="en-US" altLang="en-US" sz="8000" dirty="0">
                <a:solidFill>
                  <a:schemeClr val="accent1">
                    <a:lumMod val="75000"/>
                  </a:schemeClr>
                </a:solidFill>
              </a:rPr>
              <a:t>Can be reduced by decreasing the dose</a:t>
            </a:r>
          </a:p>
          <a:p>
            <a:pPr lvl="2" eaLnBrk="1" hangingPunct="1"/>
            <a:r>
              <a:rPr lang="en-US" altLang="en-US" sz="8000" dirty="0">
                <a:solidFill>
                  <a:schemeClr val="accent1">
                    <a:lumMod val="75000"/>
                  </a:schemeClr>
                </a:solidFill>
              </a:rPr>
              <a:t>Other side effects that led to discontinuation were headache (0.6%), insomnia (1.2%) and abnormal dreams (0.2%)</a:t>
            </a:r>
          </a:p>
          <a:p>
            <a:pPr lvl="2" eaLnBrk="1" hangingPunct="1"/>
            <a:endParaRPr lang="en-US" altLang="en-US" sz="2200" dirty="0">
              <a:solidFill>
                <a:schemeClr val="accent1"/>
              </a:solidFill>
            </a:endParaRPr>
          </a:p>
          <a:p>
            <a:pPr lvl="2" eaLnBrk="1" hangingPunct="1"/>
            <a:endParaRPr lang="en-US" altLang="en-US" sz="2200" dirty="0">
              <a:solidFill>
                <a:schemeClr val="accent1"/>
              </a:solidFill>
            </a:endParaRPr>
          </a:p>
          <a:p>
            <a:pPr eaLnBrk="1" hangingPunct="1"/>
            <a:endParaRPr lang="en-US" altLang="en-US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3F1A3B08-AB59-40B3-9D52-8E509E0E23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133" y="457201"/>
            <a:ext cx="7704667" cy="990599"/>
          </a:xfrm>
        </p:spPr>
        <p:txBody>
          <a:bodyPr/>
          <a:lstStyle/>
          <a:p>
            <a:r>
              <a:rPr lang="en-US" altLang="en-US" b="1" dirty="0">
                <a:solidFill>
                  <a:srgbClr val="0070C0"/>
                </a:solidFill>
              </a:rPr>
              <a:t>NICOTINE ADDICTION</a:t>
            </a:r>
            <a:endParaRPr lang="en-US" altLang="en-US" dirty="0"/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18CC60A4-3BE8-4E37-B0E1-AAA3478B1F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2133" y="1752600"/>
            <a:ext cx="7704667" cy="4247216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000" b="1" dirty="0"/>
              <a:t>The "</a:t>
            </a:r>
            <a:r>
              <a:rPr lang="en-US" altLang="en-US" sz="2000" b="1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Five R</a:t>
            </a:r>
            <a:r>
              <a:rPr lang="en-US" altLang="en-US" sz="2000" b="1" dirty="0"/>
              <a:t>" Model for Enhancing Motivation in Tobacco Users Not Willing to Make a Quit Attempt Now</a:t>
            </a:r>
            <a:br>
              <a:rPr lang="en-US" altLang="en-US" sz="2000" b="1" dirty="0"/>
            </a:b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Relevance</a:t>
            </a:r>
            <a:r>
              <a:rPr lang="en-US" altLang="en-US" sz="2000" b="1" dirty="0"/>
              <a:t>:</a:t>
            </a:r>
            <a:r>
              <a:rPr lang="en-US" altLang="en-US" sz="2000" dirty="0"/>
              <a:t> Encourage the patient to indicate why quitting is personally relevant.</a:t>
            </a:r>
            <a:br>
              <a:rPr lang="en-US" altLang="en-US" sz="2000" dirty="0"/>
            </a:b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Risks</a:t>
            </a:r>
            <a:r>
              <a:rPr lang="en-US" altLang="en-US" sz="2000" dirty="0"/>
              <a:t>: Ask the patient to identify potential negative </a:t>
            </a:r>
            <a:r>
              <a:rPr lang="en-US" altLang="en-US" sz="2000" dirty="0">
                <a:solidFill>
                  <a:schemeClr val="accent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consequences</a:t>
            </a:r>
            <a:r>
              <a:rPr lang="en-US" altLang="en-US" sz="2000" dirty="0"/>
              <a:t> of tobacco use.</a:t>
            </a:r>
            <a:br>
              <a:rPr lang="en-US" altLang="en-US" sz="2000" dirty="0"/>
            </a:b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solidFill>
                  <a:schemeClr val="accent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Rewards</a:t>
            </a:r>
            <a:r>
              <a:rPr lang="en-US" altLang="en-US" sz="2000" dirty="0"/>
              <a:t>: Ask the patient to identify potential </a:t>
            </a:r>
            <a:r>
              <a:rPr lang="en-US" altLang="en-US" sz="2000" dirty="0">
                <a:solidFill>
                  <a:schemeClr val="accent2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benefits</a:t>
            </a:r>
            <a:r>
              <a:rPr lang="en-US" altLang="en-US" sz="2000" dirty="0">
                <a:solidFill>
                  <a:schemeClr val="accent2"/>
                </a:solidFill>
              </a:rPr>
              <a:t> </a:t>
            </a:r>
            <a:r>
              <a:rPr lang="en-US" altLang="en-US" sz="2000" dirty="0"/>
              <a:t>of stopping use.</a:t>
            </a:r>
            <a:br>
              <a:rPr lang="en-US" altLang="en-US" sz="2000" dirty="0"/>
            </a:b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solidFill>
                  <a:schemeClr val="accent2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Roadblocks</a:t>
            </a:r>
            <a:r>
              <a:rPr lang="en-US" altLang="en-US" sz="2000" dirty="0"/>
              <a:t>: Ask the patient to identify barriers to quitting.</a:t>
            </a:r>
            <a:br>
              <a:rPr lang="en-US" altLang="en-US" sz="2000" dirty="0"/>
            </a:b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>
                <a:solidFill>
                  <a:schemeClr val="accent2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Repetition</a:t>
            </a:r>
            <a:r>
              <a:rPr lang="en-US" altLang="en-US" sz="2000" dirty="0"/>
              <a:t>: 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This motivational intervention should be repeated every time an unmotivated patient meets with a clinician. Tobacco users who have failed in previous quit attempts should be told that most people make repeated quit attempts before they are successful. 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4305</TotalTime>
  <Words>629</Words>
  <Application>Microsoft Office PowerPoint</Application>
  <PresentationFormat>On-screen Show (4:3)</PresentationFormat>
  <Paragraphs>85</Paragraphs>
  <Slides>9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Retrospect</vt:lpstr>
      <vt:lpstr>Tobacco &amp; Nicotine</vt:lpstr>
      <vt:lpstr>NICOTINE ADDICTION</vt:lpstr>
      <vt:lpstr>Tobacco Smoke Contents</vt:lpstr>
      <vt:lpstr>NICOTINE ADDICTION</vt:lpstr>
      <vt:lpstr>NICOTINE ADDICTION</vt:lpstr>
      <vt:lpstr>NICOTINE ADDICTION</vt:lpstr>
      <vt:lpstr>NICOTINE ADDICTION</vt:lpstr>
      <vt:lpstr>NICOTINE ADDICTION</vt:lpstr>
      <vt:lpstr>NICOTINE ADDICTION</vt:lpstr>
    </vt:vector>
  </TitlesOfParts>
  <Company>Sheppard Pratt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SMOKING CESSATION</dc:title>
  <dc:creator>sxk</dc:creator>
  <cp:lastModifiedBy>Linda Royer</cp:lastModifiedBy>
  <cp:revision>51</cp:revision>
  <dcterms:created xsi:type="dcterms:W3CDTF">2007-01-17T03:54:48Z</dcterms:created>
  <dcterms:modified xsi:type="dcterms:W3CDTF">2021-09-19T00:08:58Z</dcterms:modified>
</cp:coreProperties>
</file>