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72" r:id="rId4"/>
    <p:sldId id="271" r:id="rId5"/>
    <p:sldId id="266" r:id="rId6"/>
    <p:sldId id="269" r:id="rId7"/>
    <p:sldId id="268" r:id="rId8"/>
    <p:sldId id="257" r:id="rId9"/>
    <p:sldId id="263" r:id="rId10"/>
    <p:sldId id="258" r:id="rId11"/>
    <p:sldId id="259" r:id="rId12"/>
    <p:sldId id="270" r:id="rId13"/>
    <p:sldId id="260" r:id="rId14"/>
    <p:sldId id="265" r:id="rId15"/>
    <p:sldId id="261" r:id="rId16"/>
  </p:sldIdLst>
  <p:sldSz cx="9144000" cy="6858000" type="screen4x3"/>
  <p:notesSz cx="6858000" cy="9144000"/>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36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AE2222-11D6-4B33-9F0B-D20842B5BFC0}"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417320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AE2222-11D6-4B33-9F0B-D20842B5BFC0}"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113501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fld id="{50AE2222-11D6-4B33-9F0B-D20842B5BFC0}" type="datetimeFigureOut">
              <a:rPr lang="en-US" smtClean="0"/>
              <a:t>8/8/2022</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2776099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AE2222-11D6-4B33-9F0B-D20842B5BFC0}" type="datetimeFigureOut">
              <a:rPr lang="en-US" smtClean="0"/>
              <a:t>8/8/2022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80070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0AE2222-11D6-4B33-9F0B-D20842B5BFC0}" type="datetimeFigureOut">
              <a:rPr lang="en-US" smtClean="0"/>
              <a:t>8/8/2022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AE000DD-1342-4CB3-A417-0854659D0036}" type="slidenum">
              <a:rPr lang="en-US" smtClean="0"/>
              <a:t>‹#›</a:t>
            </a:fld>
            <a:endParaRPr lang="en-US"/>
          </a:p>
        </p:txBody>
      </p:sp>
    </p:spTree>
    <p:extLst>
      <p:ext uri="{BB962C8B-B14F-4D97-AF65-F5344CB8AC3E}">
        <p14:creationId xmlns:p14="http://schemas.microsoft.com/office/powerpoint/2010/main" val="288175069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AE2222-11D6-4B33-9F0B-D20842B5BFC0}" type="datetimeFigureOut">
              <a:rPr lang="en-US" smtClean="0"/>
              <a:t>8/8/2022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384361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AE2222-11D6-4B33-9F0B-D20842B5BFC0}" type="datetimeFigureOut">
              <a:rPr lang="en-US" smtClean="0"/>
              <a:t>8/8/2022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205234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AE2222-11D6-4B33-9F0B-D20842B5BFC0}" type="datetimeFigureOut">
              <a:rPr lang="en-US" smtClean="0"/>
              <a:t>8/8/2022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24603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E2222-11D6-4B33-9F0B-D20842B5BFC0}" type="datetimeFigureOut">
              <a:rPr lang="en-US" smtClean="0"/>
              <a:t>8/8/2022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2070954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AE2222-11D6-4B33-9F0B-D20842B5BFC0}" type="datetimeFigureOut">
              <a:rPr lang="en-US" smtClean="0"/>
              <a:t>8/8/2022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40731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AE2222-11D6-4B33-9F0B-D20842B5BFC0}" type="datetimeFigureOut">
              <a:rPr lang="en-US" smtClean="0"/>
              <a:t>8/8/2022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000DD-1342-4CB3-A417-0854659D0036}" type="slidenum">
              <a:rPr lang="en-US" smtClean="0"/>
              <a:t>‹#›</a:t>
            </a:fld>
            <a:endParaRPr lang="en-US"/>
          </a:p>
        </p:txBody>
      </p:sp>
    </p:spTree>
    <p:extLst>
      <p:ext uri="{BB962C8B-B14F-4D97-AF65-F5344CB8AC3E}">
        <p14:creationId xmlns:p14="http://schemas.microsoft.com/office/powerpoint/2010/main" val="3624553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50AE2222-11D6-4B33-9F0B-D20842B5BFC0}" type="datetimeFigureOut">
              <a:rPr lang="en-US" smtClean="0"/>
              <a:t>8/8/2022</a:t>
            </a:fld>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BAE000DD-1342-4CB3-A417-0854659D0036}" type="slidenum">
              <a:rPr lang="en-US" smtClean="0"/>
              <a:t>‹#›</a:t>
            </a:fld>
            <a:endParaRPr lang="en-US"/>
          </a:p>
        </p:txBody>
      </p:sp>
    </p:spTree>
    <p:extLst>
      <p:ext uri="{BB962C8B-B14F-4D97-AF65-F5344CB8AC3E}">
        <p14:creationId xmlns:p14="http://schemas.microsoft.com/office/powerpoint/2010/main" val="12679593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getovertobacco.org/" TargetMode="External"/><Relationship Id="rId2" Type="http://schemas.openxmlformats.org/officeDocument/2006/relationships/slideLayout" Target="../slideLayouts/slideLayout6.xml"/><Relationship Id="rId1" Type="http://schemas.openxmlformats.org/officeDocument/2006/relationships/tags" Target="../tags/tag8.xml"/><Relationship Id="rId4" Type="http://schemas.openxmlformats.org/officeDocument/2006/relationships/image" Target="../media/image17.jp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slideLayout" Target="../slideLayouts/slideLayout3.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1506"/>
            <a:ext cx="7010400" cy="2044140"/>
          </a:xfrm>
        </p:spPr>
        <p:txBody>
          <a:bodyPr/>
          <a:lstStyle/>
          <a:p>
            <a:r>
              <a:rPr lang="en-US" sz="4000" b="1" dirty="0">
                <a:effectLst>
                  <a:outerShdw blurRad="38100" dist="38100" dir="2700000" algn="tl">
                    <a:srgbClr val="000000">
                      <a:alpha val="43137"/>
                    </a:srgbClr>
                  </a:outerShdw>
                </a:effectLst>
              </a:rPr>
              <a:t>Motivating Nicotine addicts to quit with power</a:t>
            </a:r>
          </a:p>
        </p:txBody>
      </p:sp>
      <p:sp>
        <p:nvSpPr>
          <p:cNvPr id="3" name="Subtitle 2"/>
          <p:cNvSpPr>
            <a:spLocks noGrp="1"/>
          </p:cNvSpPr>
          <p:nvPr>
            <p:ph type="subTitle" idx="1"/>
          </p:nvPr>
        </p:nvSpPr>
        <p:spPr>
          <a:xfrm>
            <a:off x="1143000" y="4356661"/>
            <a:ext cx="6858000" cy="2218460"/>
          </a:xfrm>
        </p:spPr>
        <p:txBody>
          <a:bodyPr>
            <a:normAutofit lnSpcReduction="10000"/>
          </a:bodyPr>
          <a:lstStyle/>
          <a:p>
            <a:r>
              <a:rPr lang="en-US" sz="3600" b="1" dirty="0">
                <a:effectLst>
                  <a:outerShdw blurRad="38100" dist="38100" dir="2700000" algn="tl">
                    <a:srgbClr val="000000">
                      <a:alpha val="43137"/>
                    </a:srgbClr>
                  </a:outerShdw>
                </a:effectLst>
              </a:rPr>
              <a:t>An effective strategy for churches and small groups</a:t>
            </a:r>
          </a:p>
          <a:p>
            <a:endParaRPr lang="en-US" sz="3600" b="1" dirty="0">
              <a:effectLst>
                <a:outerShdw blurRad="38100" dist="38100" dir="2700000" algn="tl">
                  <a:srgbClr val="000000">
                    <a:alpha val="43137"/>
                  </a:srgbClr>
                </a:outerShdw>
              </a:effectLst>
            </a:endParaRPr>
          </a:p>
          <a:p>
            <a:r>
              <a:rPr lang="en-US" sz="3000" b="1" dirty="0">
                <a:effectLst>
                  <a:outerShdw blurRad="38100" dist="38100" dir="2700000" algn="tl">
                    <a:srgbClr val="000000">
                      <a:alpha val="43137"/>
                    </a:srgbClr>
                  </a:outerShdw>
                </a:effectLst>
              </a:rPr>
              <a:t>From FrameWork Health</a:t>
            </a:r>
          </a:p>
        </p:txBody>
      </p:sp>
      <p:sp>
        <p:nvSpPr>
          <p:cNvPr id="10" name="Arrow: Right 9">
            <a:extLst>
              <a:ext uri="{FF2B5EF4-FFF2-40B4-BE49-F238E27FC236}">
                <a16:creationId xmlns:a16="http://schemas.microsoft.com/office/drawing/2014/main" id="{156EF509-A50E-4CDC-886A-A9D9081A45D3}"/>
              </a:ext>
            </a:extLst>
          </p:cNvPr>
          <p:cNvSpPr/>
          <p:nvPr/>
        </p:nvSpPr>
        <p:spPr>
          <a:xfrm>
            <a:off x="3762402" y="887355"/>
            <a:ext cx="1933602" cy="457200"/>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2899F08-B5F8-4FA8-A5B0-1F50B8308F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7550" y="2319676"/>
            <a:ext cx="2076450" cy="1447800"/>
          </a:xfrm>
          <a:prstGeom prst="rect">
            <a:avLst/>
          </a:prstGeom>
        </p:spPr>
      </p:pic>
      <p:pic>
        <p:nvPicPr>
          <p:cNvPr id="16" name="Picture 15">
            <a:extLst>
              <a:ext uri="{FF2B5EF4-FFF2-40B4-BE49-F238E27FC236}">
                <a16:creationId xmlns:a16="http://schemas.microsoft.com/office/drawing/2014/main" id="{05B75D31-7544-4606-A372-BB22EE135A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800" y="111429"/>
            <a:ext cx="2362200" cy="1771650"/>
          </a:xfrm>
          <a:prstGeom prst="rect">
            <a:avLst/>
          </a:prstGeom>
        </p:spPr>
      </p:pic>
      <p:pic>
        <p:nvPicPr>
          <p:cNvPr id="18" name="Picture 17">
            <a:extLst>
              <a:ext uri="{FF2B5EF4-FFF2-40B4-BE49-F238E27FC236}">
                <a16:creationId xmlns:a16="http://schemas.microsoft.com/office/drawing/2014/main" id="{DF7BB836-B36E-40B3-B585-898EE1B55B3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29500" y="282879"/>
            <a:ext cx="2857500" cy="1600200"/>
          </a:xfrm>
          <a:prstGeom prst="rect">
            <a:avLst/>
          </a:prstGeom>
        </p:spPr>
      </p:pic>
    </p:spTree>
    <p:custDataLst>
      <p:tags r:id="rId1"/>
    </p:custDataLst>
    <p:extLst>
      <p:ext uri="{BB962C8B-B14F-4D97-AF65-F5344CB8AC3E}">
        <p14:creationId xmlns:p14="http://schemas.microsoft.com/office/powerpoint/2010/main" val="1693565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organize</a:t>
            </a:r>
          </a:p>
        </p:txBody>
      </p:sp>
      <p:sp>
        <p:nvSpPr>
          <p:cNvPr id="3" name="Content Placeholder 2"/>
          <p:cNvSpPr>
            <a:spLocks noGrp="1"/>
          </p:cNvSpPr>
          <p:nvPr>
            <p:ph idx="1"/>
          </p:nvPr>
        </p:nvSpPr>
        <p:spPr>
          <a:xfrm>
            <a:off x="685019" y="2011680"/>
            <a:ext cx="7772400" cy="4562144"/>
          </a:xfrm>
        </p:spPr>
        <p:txBody>
          <a:bodyPr>
            <a:normAutofit fontScale="92500" lnSpcReduction="20000"/>
          </a:bodyPr>
          <a:lstStyle/>
          <a:p>
            <a:pPr marL="0" indent="0">
              <a:buNone/>
            </a:pPr>
            <a:r>
              <a:rPr lang="en-US" sz="2600" b="0" dirty="0">
                <a:effectLst>
                  <a:outerShdw blurRad="38100" dist="38100" dir="2700000" algn="tl">
                    <a:srgbClr val="000000">
                      <a:alpha val="43137"/>
                    </a:srgbClr>
                  </a:outerShdw>
                </a:effectLst>
              </a:rPr>
              <a:t>The church(s) or groups will organize for immediate and periodic support  by mentors to reinforce </a:t>
            </a:r>
            <a:r>
              <a:rPr lang="en-US" sz="2600" b="1" dirty="0">
                <a:effectLst>
                  <a:outerShdw blurRad="38100" dist="38100" dir="2700000" algn="tl">
                    <a:srgbClr val="000000">
                      <a:alpha val="43137"/>
                    </a:srgbClr>
                  </a:outerShdw>
                </a:effectLst>
              </a:rPr>
              <a:t>Taking Control </a:t>
            </a:r>
            <a:r>
              <a:rPr lang="en-US" sz="2600" b="0" dirty="0">
                <a:effectLst>
                  <a:outerShdw blurRad="38100" dist="38100" dir="2700000" algn="tl">
                    <a:srgbClr val="000000">
                      <a:alpha val="43137"/>
                    </a:srgbClr>
                  </a:outerShdw>
                </a:effectLst>
              </a:rPr>
              <a:t>coaching online.  </a:t>
            </a:r>
          </a:p>
          <a:p>
            <a:pPr marL="0" indent="0">
              <a:buNone/>
            </a:pPr>
            <a:r>
              <a:rPr lang="en-US" sz="2600" b="0" dirty="0">
                <a:effectLst>
                  <a:outerShdw blurRad="38100" dist="38100" dir="2700000" algn="tl">
                    <a:srgbClr val="000000">
                      <a:alpha val="43137"/>
                    </a:srgbClr>
                  </a:outerShdw>
                </a:effectLst>
              </a:rPr>
              <a:t>Set a schedule for: </a:t>
            </a:r>
          </a:p>
          <a:p>
            <a:pPr lvl="1"/>
            <a:r>
              <a:rPr lang="en-US" sz="2600" b="0" dirty="0">
                <a:effectLst>
                  <a:outerShdw blurRad="38100" dist="38100" dir="2700000" algn="tl">
                    <a:srgbClr val="000000">
                      <a:alpha val="43137"/>
                    </a:srgbClr>
                  </a:outerShdw>
                </a:effectLst>
              </a:rPr>
              <a:t>Promotion of 4-6 day “Let’s Begin to Quit” workshop, </a:t>
            </a:r>
          </a:p>
          <a:p>
            <a:pPr lvl="1"/>
            <a:r>
              <a:rPr lang="en-US" sz="2600" b="0" dirty="0">
                <a:effectLst>
                  <a:outerShdw blurRad="38100" dist="38100" dir="2700000" algn="tl">
                    <a:srgbClr val="000000">
                      <a:alpha val="43137"/>
                    </a:srgbClr>
                  </a:outerShdw>
                </a:effectLst>
              </a:rPr>
              <a:t>Training/Orienting a team of mentors,</a:t>
            </a:r>
          </a:p>
          <a:p>
            <a:pPr lvl="1"/>
            <a:r>
              <a:rPr lang="en-US" sz="2600" b="0" dirty="0">
                <a:effectLst>
                  <a:outerShdw blurRad="38100" dist="38100" dir="2700000" algn="tl">
                    <a:srgbClr val="000000">
                      <a:alpha val="43137"/>
                    </a:srgbClr>
                  </a:outerShdw>
                </a:effectLst>
              </a:rPr>
              <a:t>Planning hospitality activities and orienting volunteers, </a:t>
            </a:r>
          </a:p>
          <a:p>
            <a:pPr lvl="1"/>
            <a:r>
              <a:rPr lang="en-US" sz="2600" b="0" dirty="0">
                <a:effectLst>
                  <a:outerShdw blurRad="38100" dist="38100" dir="2700000" algn="tl">
                    <a:srgbClr val="000000">
                      <a:alpha val="43137"/>
                    </a:srgbClr>
                  </a:outerShdw>
                </a:effectLst>
              </a:rPr>
              <a:t>Frequency and duration of support sessions on-going,</a:t>
            </a:r>
          </a:p>
          <a:p>
            <a:pPr lvl="1"/>
            <a:r>
              <a:rPr lang="en-US" sz="2600" b="0" dirty="0">
                <a:effectLst>
                  <a:outerShdw blurRad="38100" dist="38100" dir="2700000" algn="tl">
                    <a:srgbClr val="000000">
                      <a:alpha val="43137"/>
                    </a:srgbClr>
                  </a:outerShdw>
                </a:effectLst>
              </a:rPr>
              <a:t>Location</a:t>
            </a:r>
          </a:p>
          <a:p>
            <a:pPr marL="0" indent="0">
              <a:buNone/>
            </a:pPr>
            <a:r>
              <a:rPr lang="en-US" sz="2400" b="0" dirty="0">
                <a:effectLst>
                  <a:outerShdw blurRad="38100" dist="38100" dir="2700000" algn="tl">
                    <a:srgbClr val="000000">
                      <a:alpha val="43137"/>
                    </a:srgbClr>
                  </a:outerShdw>
                </a:effectLst>
              </a:rPr>
              <a:t>When the 2-week intervention is completed, then scheduling support sessions on a quarterly pattern will provide a reliable resource for the community, reinforcement for those newly free of tobacco, and an opportunity for them to help others. (Bring CMATCH graduates into the helping team.)</a:t>
            </a:r>
            <a:endParaRPr lang="en-US" sz="2400" dirty="0">
              <a:effectLst>
                <a:outerShdw blurRad="38100" dist="38100" dir="2700000" algn="tl">
                  <a:srgbClr val="000000">
                    <a:alpha val="43137"/>
                  </a:srgbClr>
                </a:outerShdw>
              </a:effectLst>
            </a:endParaRPr>
          </a:p>
        </p:txBody>
      </p:sp>
      <p:pic>
        <p:nvPicPr>
          <p:cNvPr id="5" name="Picture 4">
            <a:extLst>
              <a:ext uri="{FF2B5EF4-FFF2-40B4-BE49-F238E27FC236}">
                <a16:creationId xmlns:a16="http://schemas.microsoft.com/office/drawing/2014/main" id="{D819CC11-DC2B-4AAA-9D2A-4915E645CD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4200" y="284176"/>
            <a:ext cx="1320800" cy="1320800"/>
          </a:xfrm>
          <a:prstGeom prst="rect">
            <a:avLst/>
          </a:prstGeom>
        </p:spPr>
      </p:pic>
    </p:spTree>
    <p:custDataLst>
      <p:tags r:id="rId1"/>
    </p:custDataLst>
    <p:extLst>
      <p:ext uri="{BB962C8B-B14F-4D97-AF65-F5344CB8AC3E}">
        <p14:creationId xmlns:p14="http://schemas.microsoft.com/office/powerpoint/2010/main" val="3746082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6781800" cy="1508760"/>
          </a:xfrm>
        </p:spPr>
        <p:txBody>
          <a:bodyPr>
            <a:normAutofit/>
          </a:bodyPr>
          <a:lstStyle/>
          <a:p>
            <a:r>
              <a:rPr lang="en-US" sz="3200" b="1" dirty="0">
                <a:effectLst>
                  <a:outerShdw blurRad="38100" dist="38100" dir="2700000" algn="tl">
                    <a:srgbClr val="000000">
                      <a:alpha val="43137"/>
                    </a:srgbClr>
                  </a:outerShdw>
                </a:effectLst>
              </a:rPr>
              <a:t>Inviting &amp; gaining Recognition</a:t>
            </a:r>
          </a:p>
        </p:txBody>
      </p:sp>
      <p:sp>
        <p:nvSpPr>
          <p:cNvPr id="3" name="Content Placeholder 2"/>
          <p:cNvSpPr>
            <a:spLocks noGrp="1"/>
          </p:cNvSpPr>
          <p:nvPr>
            <p:ph idx="1"/>
          </p:nvPr>
        </p:nvSpPr>
        <p:spPr>
          <a:xfrm>
            <a:off x="381000" y="1905000"/>
            <a:ext cx="8534400" cy="5029200"/>
          </a:xfrm>
        </p:spPr>
        <p:txBody>
          <a:bodyPr>
            <a:normAutofit fontScale="85000" lnSpcReduction="20000"/>
          </a:bodyPr>
          <a:lstStyle/>
          <a:p>
            <a:pPr marL="0" indent="0">
              <a:buNone/>
            </a:pPr>
            <a:r>
              <a:rPr lang="en-US" sz="2500" b="1" dirty="0">
                <a:effectLst>
                  <a:outerShdw blurRad="38100" dist="38100" dir="2700000" algn="tl">
                    <a:srgbClr val="000000">
                      <a:alpha val="43137"/>
                    </a:srgbClr>
                  </a:outerShdw>
                </a:effectLst>
              </a:rPr>
              <a:t>INVITE</a:t>
            </a:r>
          </a:p>
          <a:p>
            <a:r>
              <a:rPr lang="en-US" sz="2500" b="1" dirty="0">
                <a:effectLst>
                  <a:outerShdw blurRad="38100" dist="38100" dir="2700000" algn="tl">
                    <a:srgbClr val="000000">
                      <a:alpha val="43137"/>
                    </a:srgbClr>
                  </a:outerShdw>
                </a:effectLst>
              </a:rPr>
              <a:t>Invitations are one-to-one in a f2f manner (Every Member Model)</a:t>
            </a:r>
          </a:p>
          <a:p>
            <a:r>
              <a:rPr lang="en-US" sz="2500" b="1" dirty="0">
                <a:effectLst>
                  <a:outerShdw blurRad="38100" dist="38100" dir="2700000" algn="tl">
                    <a:srgbClr val="000000">
                      <a:alpha val="43137"/>
                    </a:srgbClr>
                  </a:outerShdw>
                </a:effectLst>
              </a:rPr>
              <a:t>Access to the intervention must begin with attendance to first “Let’s Begin to Quit” session</a:t>
            </a:r>
          </a:p>
          <a:p>
            <a:pPr marL="0" indent="0">
              <a:buNone/>
            </a:pPr>
            <a:r>
              <a:rPr lang="en-US" sz="2500" b="1" dirty="0">
                <a:effectLst>
                  <a:outerShdw blurRad="38100" dist="38100" dir="2700000" algn="tl">
                    <a:srgbClr val="000000">
                      <a:alpha val="43137"/>
                    </a:srgbClr>
                  </a:outerShdw>
                </a:effectLst>
              </a:rPr>
              <a:t>PROMOTE</a:t>
            </a:r>
          </a:p>
          <a:p>
            <a:r>
              <a:rPr lang="en-US" sz="2500" b="1" dirty="0">
                <a:effectLst>
                  <a:outerShdw blurRad="38100" dist="38100" dir="2700000" algn="tl">
                    <a:srgbClr val="000000">
                      <a:alpha val="43137"/>
                    </a:srgbClr>
                  </a:outerShdw>
                </a:effectLst>
              </a:rPr>
              <a:t>Advertising in community media; signage on sponsor’s property</a:t>
            </a:r>
          </a:p>
          <a:p>
            <a:r>
              <a:rPr lang="en-US" sz="2500" b="1" dirty="0">
                <a:effectLst>
                  <a:outerShdw blurRad="38100" dist="38100" dir="2700000" algn="tl">
                    <a:srgbClr val="000000">
                      <a:alpha val="43137"/>
                    </a:srgbClr>
                  </a:outerShdw>
                </a:effectLst>
              </a:rPr>
              <a:t>Interviews on radio and/or TV to inform the community of the resource</a:t>
            </a:r>
          </a:p>
          <a:p>
            <a:r>
              <a:rPr lang="en-US" sz="2500" b="1" dirty="0">
                <a:effectLst>
                  <a:outerShdw blurRad="38100" dist="38100" dir="2700000" algn="tl">
                    <a:srgbClr val="000000">
                      <a:alpha val="43137"/>
                    </a:srgbClr>
                  </a:outerShdw>
                </a:effectLst>
              </a:rPr>
              <a:t>Information sharing by pastor to other Christian churches, the chaplaincy of local hospitals, posters or leaflets to local industries, informing primary health care providers (physicians, nurses, dentists, health department)</a:t>
            </a:r>
          </a:p>
          <a:p>
            <a:r>
              <a:rPr lang="en-US" sz="2500" b="1" dirty="0">
                <a:effectLst>
                  <a:outerShdw blurRad="38100" dist="38100" dir="2700000" algn="tl">
                    <a:srgbClr val="000000">
                      <a:alpha val="43137"/>
                    </a:srgbClr>
                  </a:outerShdw>
                </a:effectLst>
              </a:rPr>
              <a:t>Negotiate for referrals from Primary Healthcare Providers.</a:t>
            </a:r>
          </a:p>
          <a:p>
            <a:r>
              <a:rPr lang="en-US" sz="2500" b="1" dirty="0">
                <a:effectLst>
                  <a:outerShdw blurRad="38100" dist="38100" dir="2700000" algn="tl">
                    <a:srgbClr val="000000">
                      <a:alpha val="43137"/>
                    </a:srgbClr>
                  </a:outerShdw>
                </a:effectLst>
              </a:rPr>
              <a:t>Inform local voluntary agencies about your ministry(American Cancer Society, American Lung Association, American Heart Association, United Way members, other community coalitions, etc.)</a:t>
            </a:r>
          </a:p>
          <a:p>
            <a:endParaRPr lang="en-US" dirty="0"/>
          </a:p>
          <a:p>
            <a:endParaRPr lang="en-US" dirty="0"/>
          </a:p>
        </p:txBody>
      </p:sp>
      <p:pic>
        <p:nvPicPr>
          <p:cNvPr id="4" name="Picture 3" descr="A car parked on the side of a road&#10;&#10;Description automatically generated">
            <a:extLst>
              <a:ext uri="{FF2B5EF4-FFF2-40B4-BE49-F238E27FC236}">
                <a16:creationId xmlns:a16="http://schemas.microsoft.com/office/drawing/2014/main" id="{CD380BE8-6D1C-4E6C-AA38-FE8DEA02EF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1117" y="289034"/>
            <a:ext cx="1905000" cy="1428750"/>
          </a:xfrm>
          <a:prstGeom prst="rect">
            <a:avLst/>
          </a:prstGeom>
        </p:spPr>
      </p:pic>
    </p:spTree>
    <p:custDataLst>
      <p:tags r:id="rId1"/>
    </p:custDataLst>
    <p:extLst>
      <p:ext uri="{BB962C8B-B14F-4D97-AF65-F5344CB8AC3E}">
        <p14:creationId xmlns:p14="http://schemas.microsoft.com/office/powerpoint/2010/main" val="3982208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048-C535-4E98-80F1-330B1A94E733}"/>
              </a:ext>
            </a:extLst>
          </p:cNvPr>
          <p:cNvSpPr>
            <a:spLocks noGrp="1"/>
          </p:cNvSpPr>
          <p:nvPr>
            <p:ph type="title"/>
          </p:nvPr>
        </p:nvSpPr>
        <p:spPr/>
        <p:txBody>
          <a:bodyPr/>
          <a:lstStyle/>
          <a:p>
            <a:r>
              <a:rPr lang="en-US" b="1" dirty="0">
                <a:effectLst>
                  <a:outerShdw blurRad="38100" dist="38100" dir="2700000" algn="tl">
                    <a:srgbClr val="000000">
                      <a:alpha val="43137"/>
                    </a:srgbClr>
                  </a:outerShdw>
                </a:effectLst>
              </a:rPr>
              <a:t>Being flexible</a:t>
            </a:r>
          </a:p>
        </p:txBody>
      </p:sp>
      <p:sp>
        <p:nvSpPr>
          <p:cNvPr id="3" name="TextBox 2">
            <a:extLst>
              <a:ext uri="{FF2B5EF4-FFF2-40B4-BE49-F238E27FC236}">
                <a16:creationId xmlns:a16="http://schemas.microsoft.com/office/drawing/2014/main" id="{1DC555A4-A628-4A8F-8575-50F47B6F437C}"/>
              </a:ext>
            </a:extLst>
          </p:cNvPr>
          <p:cNvSpPr txBox="1"/>
          <p:nvPr/>
        </p:nvSpPr>
        <p:spPr>
          <a:xfrm>
            <a:off x="685019" y="2286000"/>
            <a:ext cx="7849381" cy="4370427"/>
          </a:xfrm>
          <a:prstGeom prst="rect">
            <a:avLst/>
          </a:prstGeom>
          <a:noFill/>
        </p:spPr>
        <p:txBody>
          <a:bodyPr wrap="square" rtlCol="0">
            <a:spAutoFit/>
          </a:bodyPr>
          <a:lstStyle/>
          <a:p>
            <a:r>
              <a:rPr lang="en-US" sz="2000" dirty="0">
                <a:effectLst>
                  <a:outerShdw blurRad="38100" dist="38100" dir="2700000" algn="tl">
                    <a:srgbClr val="000000">
                      <a:alpha val="43137"/>
                    </a:srgbClr>
                  </a:outerShdw>
                </a:effectLst>
              </a:rPr>
              <a:t>CMATCH offers the capability of conducting this intervention flexibly without altering the coaching material or the timeline.</a:t>
            </a:r>
          </a:p>
          <a:p>
            <a:endParaRPr lang="en-US" sz="2000" dirty="0">
              <a:effectLst>
                <a:outerShdw blurRad="38100" dist="38100" dir="2700000" algn="tl">
                  <a:srgbClr val="000000">
                    <a:alpha val="43137"/>
                  </a:srgbClr>
                </a:outerShdw>
              </a:effectLst>
            </a:endParaRPr>
          </a:p>
          <a:p>
            <a:r>
              <a:rPr lang="en-US" sz="2000" dirty="0">
                <a:effectLst>
                  <a:outerShdw blurRad="38100" dist="38100" dir="2700000" algn="tl">
                    <a:srgbClr val="000000">
                      <a:alpha val="43137"/>
                    </a:srgbClr>
                  </a:outerShdw>
                </a:effectLst>
              </a:rPr>
              <a:t>Where desiring participants lack transportation to the workshops (and transportation aid is lacking), they may attend online through video conferencing with the workshop group and still have access to the necessary coaching files (Participant Workbook, assessments, and some specific articles).  A Phone Coaching script, with assessment for enrollment, is posted on the Sponsoring Leader’s Resource webpage, which can be used by a coach or the mentor.  If the individual lacks access to computer or internet, it is the role of the Mentor to assist with that.  If the individual lives off the grid, the Mentor may take them to a connected source like the library.</a:t>
            </a:r>
          </a:p>
          <a:p>
            <a:r>
              <a:rPr lang="en-US" sz="2000" dirty="0">
                <a:effectLst>
                  <a:outerShdw blurRad="38100" dist="38100" dir="2700000" algn="tl">
                    <a:srgbClr val="000000">
                      <a:alpha val="43137"/>
                    </a:srgbClr>
                  </a:outerShdw>
                </a:effectLst>
              </a:rPr>
              <a:t>Ingenuity Prevails!</a:t>
            </a:r>
          </a:p>
        </p:txBody>
      </p:sp>
    </p:spTree>
    <p:extLst>
      <p:ext uri="{BB962C8B-B14F-4D97-AF65-F5344CB8AC3E}">
        <p14:creationId xmlns:p14="http://schemas.microsoft.com/office/powerpoint/2010/main" val="2071455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Social design</a:t>
            </a:r>
          </a:p>
        </p:txBody>
      </p:sp>
      <p:sp>
        <p:nvSpPr>
          <p:cNvPr id="3" name="Content Placeholder 2"/>
          <p:cNvSpPr>
            <a:spLocks noGrp="1"/>
          </p:cNvSpPr>
          <p:nvPr>
            <p:ph idx="1"/>
          </p:nvPr>
        </p:nvSpPr>
        <p:spPr>
          <a:xfrm>
            <a:off x="685019" y="2011680"/>
            <a:ext cx="7772400" cy="4846320"/>
          </a:xfrm>
        </p:spPr>
        <p:txBody>
          <a:bodyPr>
            <a:normAutofit fontScale="25000" lnSpcReduction="20000"/>
          </a:bodyPr>
          <a:lstStyle/>
          <a:p>
            <a:r>
              <a:rPr lang="en-US" sz="8000" dirty="0">
                <a:effectLst>
                  <a:outerShdw blurRad="38100" dist="38100" dir="2700000" algn="tl">
                    <a:srgbClr val="000000">
                      <a:alpha val="43137"/>
                    </a:srgbClr>
                  </a:outerShdw>
                </a:effectLst>
              </a:rPr>
              <a:t>The key is to make friends . . .</a:t>
            </a:r>
          </a:p>
          <a:p>
            <a:r>
              <a:rPr lang="en-US" sz="8000" dirty="0">
                <a:effectLst>
                  <a:outerShdw blurRad="38100" dist="38100" dir="2700000" algn="tl">
                    <a:srgbClr val="000000">
                      <a:alpha val="43137"/>
                    </a:srgbClr>
                  </a:outerShdw>
                </a:effectLst>
              </a:rPr>
              <a:t> Schedule a Vegetarian Potluck meal and a motivating movie (there are some on YouTube) for participants.  Organize a support group from the attendees and reach consensus on a schedule of subsequent meetings.</a:t>
            </a:r>
          </a:p>
          <a:p>
            <a:r>
              <a:rPr lang="en-US" sz="8000" dirty="0">
                <a:effectLst>
                  <a:outerShdw blurRad="38100" dist="38100" dir="2700000" algn="tl">
                    <a:srgbClr val="000000">
                      <a:alpha val="43137"/>
                    </a:srgbClr>
                  </a:outerShdw>
                </a:effectLst>
              </a:rPr>
              <a:t>At or near the 14</a:t>
            </a:r>
            <a:r>
              <a:rPr lang="en-US" sz="8000" baseline="30000" dirty="0">
                <a:effectLst>
                  <a:outerShdw blurRad="38100" dist="38100" dir="2700000" algn="tl">
                    <a:srgbClr val="000000">
                      <a:alpha val="43137"/>
                    </a:srgbClr>
                  </a:outerShdw>
                </a:effectLst>
              </a:rPr>
              <a:t>th</a:t>
            </a:r>
            <a:r>
              <a:rPr lang="en-US" sz="8000" dirty="0">
                <a:effectLst>
                  <a:outerShdw blurRad="38100" dist="38100" dir="2700000" algn="tl">
                    <a:srgbClr val="000000">
                      <a:alpha val="43137"/>
                    </a:srgbClr>
                  </a:outerShdw>
                </a:effectLst>
              </a:rPr>
              <a:t> day of online </a:t>
            </a:r>
            <a:r>
              <a:rPr lang="en-US" sz="8000" dirty="0">
                <a:solidFill>
                  <a:schemeClr val="bg1"/>
                </a:solidFill>
                <a:effectLst>
                  <a:outerShdw blurRad="38100" dist="38100" dir="2700000" algn="tl">
                    <a:srgbClr val="000000">
                      <a:alpha val="43137"/>
                    </a:srgbClr>
                  </a:outerShdw>
                </a:effectLst>
              </a:rPr>
              <a:t>Taking Control </a:t>
            </a:r>
            <a:r>
              <a:rPr lang="en-US" sz="8000" dirty="0">
                <a:effectLst>
                  <a:outerShdw blurRad="38100" dist="38100" dir="2700000" algn="tl">
                    <a:srgbClr val="000000">
                      <a:alpha val="43137"/>
                    </a:srgbClr>
                  </a:outerShdw>
                </a:effectLst>
              </a:rPr>
              <a:t>participation, plan a “graduation” ceremony to celebrate their victory.  A motivating video is available for this occasion on the website.</a:t>
            </a:r>
          </a:p>
          <a:p>
            <a:r>
              <a:rPr lang="en-US" sz="8000" dirty="0">
                <a:effectLst>
                  <a:outerShdw blurRad="38100" dist="38100" dir="2700000" algn="tl">
                    <a:srgbClr val="000000">
                      <a:alpha val="43137"/>
                    </a:srgbClr>
                  </a:outerShdw>
                </a:effectLst>
              </a:rPr>
              <a:t>Schedule a Vegetarian Celebration Banquet for end of 3rd month for those in the tobacco cessation program; highlight successes and reward them, encourage continuation with support group. Those who struggle reaching success and contemplators of action are invited, this may motivate them to greater determinism and to Action—leading to participation in the next “Let’s Begin to Quit” with Taking Control.</a:t>
            </a:r>
          </a:p>
          <a:p>
            <a:r>
              <a:rPr lang="en-US" sz="8000" dirty="0">
                <a:effectLst>
                  <a:outerShdw blurRad="38100" dist="38100" dir="2700000" algn="tl">
                    <a:srgbClr val="000000">
                      <a:alpha val="43137"/>
                    </a:srgbClr>
                  </a:outerShdw>
                </a:effectLst>
              </a:rPr>
              <a:t>Family-centered activities that showcase positive relationships. </a:t>
            </a:r>
          </a:p>
          <a:p>
            <a:r>
              <a:rPr lang="en-US" sz="8000" dirty="0">
                <a:effectLst>
                  <a:outerShdw blurRad="38100" dist="38100" dir="2700000" algn="tl">
                    <a:srgbClr val="000000">
                      <a:alpha val="43137"/>
                    </a:srgbClr>
                  </a:outerShdw>
                </a:effectLst>
              </a:rPr>
              <a:t>Regular exercise programs: walking, swimming, softball games, aerobics, etc.</a:t>
            </a:r>
          </a:p>
          <a:p>
            <a:endParaRPr lang="en-US" dirty="0"/>
          </a:p>
        </p:txBody>
      </p:sp>
      <p:pic>
        <p:nvPicPr>
          <p:cNvPr id="6" name="Picture 5" descr="A group of people sitting in a room&#10;&#10;Description automatically generated with medium confidence">
            <a:extLst>
              <a:ext uri="{FF2B5EF4-FFF2-40B4-BE49-F238E27FC236}">
                <a16:creationId xmlns:a16="http://schemas.microsoft.com/office/drawing/2014/main" id="{D169003C-8235-4F15-B2FF-B4BC76C26F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8441" y="320710"/>
            <a:ext cx="2033535" cy="1355690"/>
          </a:xfrm>
          <a:prstGeom prst="rect">
            <a:avLst/>
          </a:prstGeom>
        </p:spPr>
      </p:pic>
    </p:spTree>
    <p:custDataLst>
      <p:tags r:id="rId1"/>
    </p:custDataLst>
    <p:extLst>
      <p:ext uri="{BB962C8B-B14F-4D97-AF65-F5344CB8AC3E}">
        <p14:creationId xmlns:p14="http://schemas.microsoft.com/office/powerpoint/2010/main" val="3603077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D8EC6-7FEA-4492-BFA4-C4121E14B470}"/>
              </a:ext>
            </a:extLst>
          </p:cNvPr>
          <p:cNvSpPr>
            <a:spLocks noGrp="1"/>
          </p:cNvSpPr>
          <p:nvPr>
            <p:ph type="title"/>
          </p:nvPr>
        </p:nvSpPr>
        <p:spPr>
          <a:xfrm>
            <a:off x="304800" y="228600"/>
            <a:ext cx="7772400" cy="1508760"/>
          </a:xfrm>
        </p:spPr>
        <p:txBody>
          <a:bodyPr/>
          <a:lstStyle/>
          <a:p>
            <a:r>
              <a:rPr lang="en-US" b="1" dirty="0">
                <a:effectLst>
                  <a:outerShdw blurRad="38100" dist="38100" dir="2700000" algn="tl">
                    <a:srgbClr val="000000">
                      <a:alpha val="43137"/>
                    </a:srgbClr>
                  </a:outerShdw>
                </a:effectLst>
              </a:rPr>
              <a:t>Extended Phone coaching</a:t>
            </a:r>
          </a:p>
        </p:txBody>
      </p:sp>
      <p:sp>
        <p:nvSpPr>
          <p:cNvPr id="3" name="TextBox 2">
            <a:extLst>
              <a:ext uri="{FF2B5EF4-FFF2-40B4-BE49-F238E27FC236}">
                <a16:creationId xmlns:a16="http://schemas.microsoft.com/office/drawing/2014/main" id="{839293CF-32FE-4C2B-B5DA-CAF8401DE95C}"/>
              </a:ext>
            </a:extLst>
          </p:cNvPr>
          <p:cNvSpPr txBox="1"/>
          <p:nvPr/>
        </p:nvSpPr>
        <p:spPr>
          <a:xfrm>
            <a:off x="533400" y="2133600"/>
            <a:ext cx="5562600" cy="4708981"/>
          </a:xfrm>
          <a:prstGeom prst="rect">
            <a:avLst/>
          </a:prstGeom>
          <a:noFill/>
        </p:spPr>
        <p:txBody>
          <a:bodyPr wrap="square" rtlCol="0">
            <a:spAutoFit/>
          </a:bodyPr>
          <a:lstStyle/>
          <a:p>
            <a:r>
              <a:rPr lang="en-US" sz="2000" b="1" dirty="0">
                <a:effectLst>
                  <a:outerShdw blurRad="38100" dist="38100" dir="2700000" algn="tl">
                    <a:srgbClr val="000000">
                      <a:alpha val="43137"/>
                    </a:srgbClr>
                  </a:outerShdw>
                </a:effectLst>
              </a:rPr>
              <a:t>Phone Coaching is begun during or shortly after the “Let’s Begin to Quit” workshop sessions end.</a:t>
            </a:r>
          </a:p>
          <a:p>
            <a:r>
              <a:rPr lang="en-US" sz="2000" b="1" dirty="0">
                <a:effectLst>
                  <a:outerShdw blurRad="38100" dist="38100" dir="2700000" algn="tl">
                    <a:srgbClr val="000000">
                      <a:alpha val="43137"/>
                    </a:srgbClr>
                  </a:outerShdw>
                </a:effectLst>
              </a:rPr>
              <a:t>The calls are outbound, scripted, and scheduled by the Coach and the Participant.</a:t>
            </a:r>
          </a:p>
          <a:p>
            <a:endParaRPr lang="en-US" sz="2000" b="1" dirty="0">
              <a:effectLst>
                <a:outerShdw blurRad="38100" dist="38100" dir="2700000" algn="tl">
                  <a:srgbClr val="000000">
                    <a:alpha val="43137"/>
                  </a:srgbClr>
                </a:outerShdw>
              </a:effectLst>
            </a:endParaRPr>
          </a:p>
          <a:p>
            <a:r>
              <a:rPr lang="en-US" sz="2000" b="1" dirty="0">
                <a:effectLst>
                  <a:outerShdw blurRad="38100" dist="38100" dir="2700000" algn="tl">
                    <a:srgbClr val="000000">
                      <a:alpha val="43137"/>
                    </a:srgbClr>
                  </a:outerShdw>
                </a:effectLst>
              </a:rPr>
              <a:t>Contact is progressively less frequent (2-3 times/week in the first month) over 12 months with at least 16 calls made total.</a:t>
            </a:r>
          </a:p>
          <a:p>
            <a:endParaRPr lang="en-US" sz="2000" b="1" dirty="0">
              <a:effectLst>
                <a:outerShdw blurRad="38100" dist="38100" dir="2700000" algn="tl">
                  <a:srgbClr val="000000">
                    <a:alpha val="43137"/>
                  </a:srgbClr>
                </a:outerShdw>
              </a:effectLst>
            </a:endParaRPr>
          </a:p>
          <a:p>
            <a:r>
              <a:rPr lang="en-US" sz="2000" b="1" dirty="0">
                <a:effectLst>
                  <a:outerShdw blurRad="38100" dist="38100" dir="2700000" algn="tl">
                    <a:srgbClr val="000000">
                      <a:alpha val="43137"/>
                    </a:srgbClr>
                  </a:outerShdw>
                </a:effectLst>
              </a:rPr>
              <a:t>Observation and research has noted that those previously addicted to nicotine are apt to relapse within the first 3 months of abstinence.  If they are encouraged in a caring manner and held accountable from call to call, they are likely to be more successful in the new health behaviors.</a:t>
            </a:r>
          </a:p>
        </p:txBody>
      </p:sp>
      <p:pic>
        <p:nvPicPr>
          <p:cNvPr id="5" name="Picture 4">
            <a:extLst>
              <a:ext uri="{FF2B5EF4-FFF2-40B4-BE49-F238E27FC236}">
                <a16:creationId xmlns:a16="http://schemas.microsoft.com/office/drawing/2014/main" id="{8C3285F5-38A5-4F2F-9DAA-52B05442F6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14654" y="1905000"/>
            <a:ext cx="2195946" cy="1756757"/>
          </a:xfrm>
          <a:prstGeom prst="rect">
            <a:avLst/>
          </a:prstGeom>
        </p:spPr>
      </p:pic>
      <p:pic>
        <p:nvPicPr>
          <p:cNvPr id="7" name="Picture 6">
            <a:extLst>
              <a:ext uri="{FF2B5EF4-FFF2-40B4-BE49-F238E27FC236}">
                <a16:creationId xmlns:a16="http://schemas.microsoft.com/office/drawing/2014/main" id="{326B9BC3-6F85-4565-B6A8-29804AA175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14654" y="4357255"/>
            <a:ext cx="2195945" cy="2195945"/>
          </a:xfrm>
          <a:prstGeom prst="rect">
            <a:avLst/>
          </a:prstGeom>
        </p:spPr>
      </p:pic>
    </p:spTree>
    <p:extLst>
      <p:ext uri="{BB962C8B-B14F-4D97-AF65-F5344CB8AC3E}">
        <p14:creationId xmlns:p14="http://schemas.microsoft.com/office/powerpoint/2010/main" val="1333696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819400"/>
            <a:ext cx="7239000" cy="1371600"/>
          </a:xfrm>
        </p:spPr>
        <p:txBody>
          <a:bodyPr/>
          <a:lstStyle/>
          <a:p>
            <a:r>
              <a:rPr lang="en-US" dirty="0"/>
              <a:t>Imagine the results!</a:t>
            </a:r>
          </a:p>
        </p:txBody>
      </p:sp>
      <p:sp>
        <p:nvSpPr>
          <p:cNvPr id="3" name="TextBox 2"/>
          <p:cNvSpPr txBox="1"/>
          <p:nvPr/>
        </p:nvSpPr>
        <p:spPr>
          <a:xfrm>
            <a:off x="1371600" y="3511826"/>
            <a:ext cx="6781800" cy="2923877"/>
          </a:xfrm>
          <a:prstGeom prst="rect">
            <a:avLst/>
          </a:prstGeom>
          <a:noFill/>
        </p:spPr>
        <p:txBody>
          <a:bodyPr wrap="square" rtlCol="0">
            <a:spAutoFit/>
          </a:bodyPr>
          <a:lstStyle/>
          <a:p>
            <a:r>
              <a:rPr lang="en-US" sz="2400" b="1" dirty="0">
                <a:effectLst>
                  <a:outerShdw blurRad="38100" dist="38100" dir="2700000" algn="tl">
                    <a:srgbClr val="000000">
                      <a:alpha val="43137"/>
                    </a:srgbClr>
                  </a:outerShdw>
                </a:effectLst>
              </a:rPr>
              <a:t>COST:  </a:t>
            </a:r>
          </a:p>
          <a:p>
            <a:r>
              <a:rPr lang="en-US" sz="2400" b="1" dirty="0">
                <a:effectLst>
                  <a:outerShdw blurRad="38100" dist="38100" dir="2700000" algn="tl">
                    <a:srgbClr val="000000">
                      <a:alpha val="43137"/>
                    </a:srgbClr>
                  </a:outerShdw>
                </a:effectLst>
              </a:rPr>
              <a:t>Free to the guest participants</a:t>
            </a:r>
          </a:p>
          <a:p>
            <a:r>
              <a:rPr lang="en-US" sz="2400" b="1" dirty="0">
                <a:effectLst>
                  <a:outerShdw blurRad="38100" dist="38100" dir="2700000" algn="tl">
                    <a:srgbClr val="000000">
                      <a:alpha val="43137"/>
                    </a:srgbClr>
                  </a:outerShdw>
                </a:effectLst>
              </a:rPr>
              <a:t>$150-200 donation to the CMATCH program by the church/organization /event is suggested</a:t>
            </a:r>
          </a:p>
          <a:p>
            <a:r>
              <a:rPr lang="en-US" sz="2400" b="1" dirty="0">
                <a:effectLst>
                  <a:outerShdw blurRad="38100" dist="38100" dir="2700000" algn="tl">
                    <a:srgbClr val="000000">
                      <a:alpha val="43137"/>
                    </a:srgbClr>
                  </a:outerShdw>
                </a:effectLst>
              </a:rPr>
              <a:t>Visit </a:t>
            </a:r>
            <a:r>
              <a:rPr lang="en-US" sz="2400" b="1"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www.</a:t>
            </a:r>
            <a:r>
              <a:rPr lang="en-US" sz="2400" b="1" dirty="0">
                <a:effectLst>
                  <a:outerShdw blurRad="38100" dist="38100" dir="2700000" algn="tl">
                    <a:srgbClr val="000000">
                      <a:alpha val="43137"/>
                    </a:srgbClr>
                  </a:outerShdw>
                </a:effectLst>
              </a:rPr>
              <a:t>LivingSmart.Live</a:t>
            </a:r>
          </a:p>
          <a:p>
            <a:endParaRPr lang="en-US" sz="2400" b="1" dirty="0">
              <a:effectLst>
                <a:outerShdw blurRad="38100" dist="38100" dir="2700000" algn="tl">
                  <a:srgbClr val="000000">
                    <a:alpha val="43137"/>
                  </a:srgbClr>
                </a:outerShdw>
              </a:effectLst>
            </a:endParaRPr>
          </a:p>
          <a:p>
            <a:r>
              <a:rPr lang="en-US" sz="2000" b="1" dirty="0">
                <a:effectLst>
                  <a:outerShdw blurRad="38100" dist="38100" dir="2700000" algn="tl">
                    <a:srgbClr val="000000">
                      <a:alpha val="43137"/>
                    </a:srgbClr>
                  </a:outerShdw>
                </a:effectLst>
              </a:rPr>
              <a:t>Framework Health, Inc. is a non-profit organization with a foundation designation, located in Staunton, Virginia</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200" y="882473"/>
            <a:ext cx="3692324" cy="1828800"/>
          </a:xfrm>
          <a:prstGeom prst="rect">
            <a:avLst/>
          </a:prstGeom>
        </p:spPr>
      </p:pic>
    </p:spTree>
    <p:custDataLst>
      <p:tags r:id="rId1"/>
    </p:custDataLst>
    <p:extLst>
      <p:ext uri="{BB962C8B-B14F-4D97-AF65-F5344CB8AC3E}">
        <p14:creationId xmlns:p14="http://schemas.microsoft.com/office/powerpoint/2010/main" val="729316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D4F1A-8131-4BF9-B35F-FCB366BAA349}"/>
              </a:ext>
            </a:extLst>
          </p:cNvPr>
          <p:cNvSpPr>
            <a:spLocks noGrp="1"/>
          </p:cNvSpPr>
          <p:nvPr>
            <p:ph type="title"/>
          </p:nvPr>
        </p:nvSpPr>
        <p:spPr/>
        <p:txBody>
          <a:bodyPr/>
          <a:lstStyle/>
          <a:p>
            <a:r>
              <a:rPr lang="en-US" b="1" dirty="0">
                <a:effectLst>
                  <a:outerShdw blurRad="38100" dist="38100" dir="2700000" algn="tl">
                    <a:srgbClr val="000000">
                      <a:alpha val="43137"/>
                    </a:srgbClr>
                  </a:outerShdw>
                </a:effectLst>
              </a:rPr>
              <a:t>OVERVIEW . . .</a:t>
            </a:r>
          </a:p>
        </p:txBody>
      </p:sp>
      <p:sp>
        <p:nvSpPr>
          <p:cNvPr id="3" name="Title 1">
            <a:extLst>
              <a:ext uri="{FF2B5EF4-FFF2-40B4-BE49-F238E27FC236}">
                <a16:creationId xmlns:a16="http://schemas.microsoft.com/office/drawing/2014/main" id="{F7CEBD24-E06B-454E-BE3E-F85D0A7244C7}"/>
              </a:ext>
            </a:extLst>
          </p:cNvPr>
          <p:cNvSpPr txBox="1">
            <a:spLocks/>
          </p:cNvSpPr>
          <p:nvPr/>
        </p:nvSpPr>
        <p:spPr>
          <a:xfrm>
            <a:off x="838200" y="2133600"/>
            <a:ext cx="7772400" cy="5029200"/>
          </a:xfrm>
          <a:prstGeom prst="rect">
            <a:avLst/>
          </a:prstGeom>
        </p:spPr>
        <p:txBody>
          <a:bodyPr vert="horz" lIns="91440" tIns="45720" rIns="91440" bIns="45720" rtlCol="0" anchor="t" anchorCtr="0">
            <a:normAutofit/>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r>
              <a:rPr lang="en-US" sz="2400" b="1" cap="none" dirty="0">
                <a:solidFill>
                  <a:schemeClr val="bg1"/>
                </a:solidFill>
                <a:latin typeface="+mn-lt"/>
              </a:rPr>
              <a:t>CMATCH – Case Managed Approach to Tobacco Cessation Help -- </a:t>
            </a:r>
            <a:r>
              <a:rPr lang="en-US" sz="2400" cap="none" dirty="0">
                <a:solidFill>
                  <a:schemeClr val="bg1"/>
                </a:solidFill>
                <a:latin typeface="+mn-lt"/>
              </a:rPr>
              <a:t> located on </a:t>
            </a:r>
            <a:r>
              <a:rPr lang="en-US" sz="2400" b="1" u="sng" cap="none" dirty="0">
                <a:solidFill>
                  <a:schemeClr val="bg1"/>
                </a:solidFill>
                <a:latin typeface="+mn-lt"/>
              </a:rPr>
              <a:t>www.LivingSmart.Live</a:t>
            </a:r>
            <a:r>
              <a:rPr lang="en-US" sz="2400" cap="none" dirty="0">
                <a:solidFill>
                  <a:schemeClr val="bg1"/>
                </a:solidFill>
                <a:latin typeface="+mn-lt"/>
              </a:rPr>
              <a:t>, is a model that will provide support to tobacco cessation coaching through 14 days of instruction in lifestyle change, motivation, and encouragement, using a wholistic approach, to individuals while they are supported by initiatives of churches or other helping non-profit organizations in various ways. It will coach participants thereafter for at least 12 months.</a:t>
            </a:r>
            <a:br>
              <a:rPr lang="en-US" sz="2400" cap="none" dirty="0">
                <a:solidFill>
                  <a:schemeClr val="bg1"/>
                </a:solidFill>
                <a:latin typeface="+mn-lt"/>
              </a:rPr>
            </a:br>
            <a:br>
              <a:rPr lang="en-US" sz="2400" cap="none" dirty="0">
                <a:solidFill>
                  <a:schemeClr val="bg1"/>
                </a:solidFill>
                <a:latin typeface="+mn-lt"/>
              </a:rPr>
            </a:br>
            <a:r>
              <a:rPr lang="en-US" sz="2400" cap="none" dirty="0">
                <a:solidFill>
                  <a:schemeClr val="bg1"/>
                </a:solidFill>
                <a:latin typeface="+mn-lt"/>
              </a:rPr>
              <a:t>It is designed to engage church or organization members in health promotion without the requirement of formal training, but the employment of a willing and spiritually-dedicated heart.  Orientation and promotion materials are provided to recruit participants in </a:t>
            </a:r>
            <a:r>
              <a:rPr lang="en-US" sz="2400" b="1" cap="none" dirty="0">
                <a:solidFill>
                  <a:schemeClr val="bg1"/>
                </a:solidFill>
                <a:latin typeface="+mn-lt"/>
              </a:rPr>
              <a:t>Taking Control</a:t>
            </a:r>
            <a:r>
              <a:rPr lang="en-US" sz="2400" cap="none" dirty="0">
                <a:solidFill>
                  <a:schemeClr val="bg1"/>
                </a:solidFill>
                <a:latin typeface="+mn-lt"/>
              </a:rPr>
              <a:t>.</a:t>
            </a:r>
          </a:p>
        </p:txBody>
      </p:sp>
      <p:pic>
        <p:nvPicPr>
          <p:cNvPr id="6" name="Picture 5" descr="A picture containing man&#10;&#10;Description automatically generated">
            <a:extLst>
              <a:ext uri="{FF2B5EF4-FFF2-40B4-BE49-F238E27FC236}">
                <a16:creationId xmlns:a16="http://schemas.microsoft.com/office/drawing/2014/main" id="{D5B527AE-0693-430E-A896-EFE9BF18267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515824"/>
            <a:ext cx="2365248" cy="1045464"/>
          </a:xfrm>
          <a:prstGeom prst="rect">
            <a:avLst/>
          </a:prstGeom>
        </p:spPr>
      </p:pic>
    </p:spTree>
    <p:extLst>
      <p:ext uri="{BB962C8B-B14F-4D97-AF65-F5344CB8AC3E}">
        <p14:creationId xmlns:p14="http://schemas.microsoft.com/office/powerpoint/2010/main" val="92917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0DD5A2-4757-85FD-14B3-79DF337DB543}"/>
              </a:ext>
            </a:extLst>
          </p:cNvPr>
          <p:cNvSpPr txBox="1"/>
          <p:nvPr/>
        </p:nvSpPr>
        <p:spPr>
          <a:xfrm>
            <a:off x="1371600" y="1600200"/>
            <a:ext cx="6248400" cy="3785652"/>
          </a:xfrm>
          <a:prstGeom prst="rect">
            <a:avLst/>
          </a:prstGeom>
          <a:noFill/>
        </p:spPr>
        <p:txBody>
          <a:bodyPr wrap="square" rtlCol="0">
            <a:spAutoFit/>
          </a:bodyPr>
          <a:lstStyle/>
          <a:p>
            <a:r>
              <a:rPr lang="en-US" sz="2400" dirty="0">
                <a:effectLst>
                  <a:outerShdw blurRad="38100" dist="38100" dir="2700000" algn="tl">
                    <a:srgbClr val="000000">
                      <a:alpha val="43137"/>
                    </a:srgbClr>
                  </a:outerShdw>
                </a:effectLst>
              </a:rPr>
              <a:t>When God bestowed spiritual gifts on His children, He didn’t  bless any single individual with all of them.  He intended that we use them in concert with others to reveal a glimpse of Jesus and His character.</a:t>
            </a:r>
          </a:p>
          <a:p>
            <a:r>
              <a:rPr lang="en-US" sz="2400" dirty="0">
                <a:effectLst>
                  <a:outerShdw blurRad="38100" dist="38100" dir="2700000" algn="tl">
                    <a:srgbClr val="000000">
                      <a:alpha val="43137"/>
                    </a:srgbClr>
                  </a:outerShdw>
                </a:effectLst>
              </a:rPr>
              <a:t>“As we use our gifts in harmony with others, an unmistakable image begins to emerge, a picture of Christ so rich that it instinctively stirs the hearts of all who witness it.”  (Shawn </a:t>
            </a:r>
            <a:r>
              <a:rPr lang="en-US" sz="2400" dirty="0" err="1">
                <a:effectLst>
                  <a:outerShdw blurRad="38100" dist="38100" dir="2700000" algn="tl">
                    <a:srgbClr val="000000">
                      <a:alpha val="43137"/>
                    </a:srgbClr>
                  </a:outerShdw>
                </a:effectLst>
              </a:rPr>
              <a:t>Boonstra</a:t>
            </a:r>
            <a:r>
              <a:rPr lang="en-US" sz="2400" dirty="0">
                <a:effectLst>
                  <a:outerShdw blurRad="38100" dist="38100" dir="2700000" algn="tl">
                    <a:srgbClr val="000000">
                      <a:alpha val="43137"/>
                    </a:srgbClr>
                  </a:outerShdw>
                </a:effectLst>
              </a:rPr>
              <a:t> in </a:t>
            </a:r>
            <a:r>
              <a:rPr lang="en-US" sz="2400" i="1" dirty="0">
                <a:effectLst>
                  <a:outerShdw blurRad="38100" dist="38100" dir="2700000" algn="tl">
                    <a:srgbClr val="000000">
                      <a:alpha val="43137"/>
                    </a:srgbClr>
                  </a:outerShdw>
                </a:effectLst>
              </a:rPr>
              <a:t>Authentic </a:t>
            </a:r>
            <a:r>
              <a:rPr lang="en-US" sz="2400" dirty="0">
                <a:effectLst>
                  <a:outerShdw blurRad="38100" dist="38100" dir="2700000" algn="tl">
                    <a:srgbClr val="000000">
                      <a:alpha val="43137"/>
                    </a:srgbClr>
                  </a:outerShdw>
                </a:effectLst>
              </a:rPr>
              <a:t>(2019)</a:t>
            </a:r>
          </a:p>
        </p:txBody>
      </p:sp>
    </p:spTree>
    <p:extLst>
      <p:ext uri="{BB962C8B-B14F-4D97-AF65-F5344CB8AC3E}">
        <p14:creationId xmlns:p14="http://schemas.microsoft.com/office/powerpoint/2010/main" val="2363323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2059012"/>
            <a:ext cx="9141714"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9144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Graphical user interface&#10;&#10;Description automatically generated">
            <a:extLst>
              <a:ext uri="{FF2B5EF4-FFF2-40B4-BE49-F238E27FC236}">
                <a16:creationId xmlns:a16="http://schemas.microsoft.com/office/drawing/2014/main" id="{DCEAB600-8D00-C5B8-B8AA-5D53F607D9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942" y="914400"/>
            <a:ext cx="7576115" cy="4648200"/>
          </a:xfrm>
          <a:prstGeom prst="rect">
            <a:avLst/>
          </a:prstGeom>
        </p:spPr>
      </p:pic>
    </p:spTree>
    <p:extLst>
      <p:ext uri="{BB962C8B-B14F-4D97-AF65-F5344CB8AC3E}">
        <p14:creationId xmlns:p14="http://schemas.microsoft.com/office/powerpoint/2010/main" val="83701197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9993-4A31-4055-A82F-CD4334DB9A8D}"/>
              </a:ext>
            </a:extLst>
          </p:cNvPr>
          <p:cNvSpPr>
            <a:spLocks noGrp="1"/>
          </p:cNvSpPr>
          <p:nvPr>
            <p:ph type="title"/>
          </p:nvPr>
        </p:nvSpPr>
        <p:spPr>
          <a:xfrm>
            <a:off x="228600" y="284176"/>
            <a:ext cx="8763000" cy="1508760"/>
          </a:xfrm>
        </p:spPr>
        <p:txBody>
          <a:bodyPr/>
          <a:lstStyle/>
          <a:p>
            <a:r>
              <a:rPr lang="en-US" dirty="0"/>
              <a:t>Taking Control </a:t>
            </a:r>
            <a:r>
              <a:rPr lang="en-US" dirty="0">
                <a:latin typeface="+mn-lt"/>
              </a:rPr>
              <a:t>is a video online</a:t>
            </a:r>
            <a:endParaRPr lang="en-US" dirty="0"/>
          </a:p>
        </p:txBody>
      </p:sp>
      <p:pic>
        <p:nvPicPr>
          <p:cNvPr id="4" name="Picture 3" descr="A close up of a logo&#10;&#10;Description automatically generated">
            <a:extLst>
              <a:ext uri="{FF2B5EF4-FFF2-40B4-BE49-F238E27FC236}">
                <a16:creationId xmlns:a16="http://schemas.microsoft.com/office/drawing/2014/main" id="{EA37B8D1-9C45-4A15-8BEC-70189FB66E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1031" y="2514600"/>
            <a:ext cx="5020376" cy="3801005"/>
          </a:xfrm>
          <a:prstGeom prst="rect">
            <a:avLst/>
          </a:prstGeom>
        </p:spPr>
      </p:pic>
    </p:spTree>
    <p:extLst>
      <p:ext uri="{BB962C8B-B14F-4D97-AF65-F5344CB8AC3E}">
        <p14:creationId xmlns:p14="http://schemas.microsoft.com/office/powerpoint/2010/main" val="2143808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3196E-1D36-4B04-B94A-3C41D30B25B3}"/>
              </a:ext>
            </a:extLst>
          </p:cNvPr>
          <p:cNvSpPr>
            <a:spLocks noGrp="1"/>
          </p:cNvSpPr>
          <p:nvPr>
            <p:ph type="title"/>
          </p:nvPr>
        </p:nvSpPr>
        <p:spPr/>
        <p:txBody>
          <a:bodyPr/>
          <a:lstStyle/>
          <a:p>
            <a:r>
              <a:rPr lang="en-US" dirty="0"/>
              <a:t>Coaching Video</a:t>
            </a:r>
          </a:p>
        </p:txBody>
      </p:sp>
      <p:pic>
        <p:nvPicPr>
          <p:cNvPr id="4" name="Picture 3" descr="A screenshot of a cell phone&#10;&#10;Description automatically generated">
            <a:extLst>
              <a:ext uri="{FF2B5EF4-FFF2-40B4-BE49-F238E27FC236}">
                <a16:creationId xmlns:a16="http://schemas.microsoft.com/office/drawing/2014/main" id="{FA066574-D92A-4647-B167-DD84EFC3F0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1057" y="2438400"/>
            <a:ext cx="4820323" cy="3781953"/>
          </a:xfrm>
          <a:prstGeom prst="rect">
            <a:avLst/>
          </a:prstGeom>
        </p:spPr>
      </p:pic>
    </p:spTree>
    <p:extLst>
      <p:ext uri="{BB962C8B-B14F-4D97-AF65-F5344CB8AC3E}">
        <p14:creationId xmlns:p14="http://schemas.microsoft.com/office/powerpoint/2010/main" val="2227249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4E057-6835-4F24-8780-5A9516BC39A8}"/>
              </a:ext>
            </a:extLst>
          </p:cNvPr>
          <p:cNvSpPr>
            <a:spLocks noGrp="1"/>
          </p:cNvSpPr>
          <p:nvPr>
            <p:ph type="title"/>
          </p:nvPr>
        </p:nvSpPr>
        <p:spPr/>
        <p:txBody>
          <a:bodyPr/>
          <a:lstStyle/>
          <a:p>
            <a:r>
              <a:rPr lang="en-US" dirty="0"/>
              <a:t>The Third dimension</a:t>
            </a:r>
          </a:p>
        </p:txBody>
      </p:sp>
      <p:pic>
        <p:nvPicPr>
          <p:cNvPr id="4" name="Picture 3" descr="A screenshot of a cell phone&#10;&#10;Description automatically generated">
            <a:extLst>
              <a:ext uri="{FF2B5EF4-FFF2-40B4-BE49-F238E27FC236}">
                <a16:creationId xmlns:a16="http://schemas.microsoft.com/office/drawing/2014/main" id="{0C32139C-E784-4C44-9BD3-F8946B08A6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2362200"/>
            <a:ext cx="4829849" cy="3772426"/>
          </a:xfrm>
          <a:prstGeom prst="rect">
            <a:avLst/>
          </a:prstGeom>
        </p:spPr>
      </p:pic>
    </p:spTree>
    <p:extLst>
      <p:ext uri="{BB962C8B-B14F-4D97-AF65-F5344CB8AC3E}">
        <p14:creationId xmlns:p14="http://schemas.microsoft.com/office/powerpoint/2010/main" val="3012239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766CE3B-D500-46D1-BF67-B85741CB64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1800" y="248738"/>
            <a:ext cx="2290762" cy="1524476"/>
          </a:xfrm>
          <a:prstGeom prst="rect">
            <a:avLst/>
          </a:prstGeom>
        </p:spPr>
      </p:pic>
      <p:sp>
        <p:nvSpPr>
          <p:cNvPr id="2" name="Title 1"/>
          <p:cNvSpPr>
            <a:spLocks noGrp="1"/>
          </p:cNvSpPr>
          <p:nvPr>
            <p:ph type="title"/>
          </p:nvPr>
        </p:nvSpPr>
        <p:spPr>
          <a:xfrm>
            <a:off x="269558" y="383687"/>
            <a:ext cx="8843962" cy="1508760"/>
          </a:xfrm>
        </p:spPr>
        <p:txBody>
          <a:bodyPr>
            <a:normAutofit/>
          </a:bodyPr>
          <a:lstStyle/>
          <a:p>
            <a:r>
              <a:rPr lang="en-US" b="1" dirty="0">
                <a:effectLst>
                  <a:outerShdw blurRad="38100" dist="38100" dir="2700000" algn="tl">
                    <a:srgbClr val="000000">
                      <a:alpha val="43137"/>
                    </a:srgbClr>
                  </a:outerShdw>
                </a:effectLst>
              </a:rPr>
              <a:t>Required ingredients of </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team for intervention</a:t>
            </a:r>
          </a:p>
        </p:txBody>
      </p:sp>
      <p:sp>
        <p:nvSpPr>
          <p:cNvPr id="3" name="Content Placeholder 2"/>
          <p:cNvSpPr>
            <a:spLocks noGrp="1"/>
          </p:cNvSpPr>
          <p:nvPr>
            <p:ph idx="1"/>
          </p:nvPr>
        </p:nvSpPr>
        <p:spPr>
          <a:xfrm>
            <a:off x="685019" y="2011680"/>
            <a:ext cx="7772400" cy="4562144"/>
          </a:xfrm>
        </p:spPr>
        <p:txBody>
          <a:bodyPr>
            <a:normAutofit/>
          </a:bodyPr>
          <a:lstStyle/>
          <a:p>
            <a:pPr marL="342900" indent="-342900">
              <a:buFont typeface="Arial" panose="020B0604020202020204" pitchFamily="34" charset="0"/>
              <a:buChar char="•"/>
            </a:pPr>
            <a:r>
              <a:rPr lang="en-US" sz="2800" b="0" dirty="0">
                <a:effectLst>
                  <a:outerShdw blurRad="38100" dist="38100" dir="2700000" algn="tl">
                    <a:srgbClr val="000000">
                      <a:alpha val="43137"/>
                    </a:srgbClr>
                  </a:outerShdw>
                </a:effectLst>
              </a:rPr>
              <a:t>hospitality</a:t>
            </a:r>
          </a:p>
          <a:p>
            <a:pPr marL="342900" indent="-342900">
              <a:buFont typeface="Arial" panose="020B0604020202020204" pitchFamily="34" charset="0"/>
              <a:buChar char="•"/>
            </a:pPr>
            <a:r>
              <a:rPr lang="en-US" sz="2800" b="0" dirty="0">
                <a:effectLst>
                  <a:outerShdw blurRad="38100" dist="38100" dir="2700000" algn="tl">
                    <a:srgbClr val="000000">
                      <a:alpha val="43137"/>
                    </a:srgbClr>
                  </a:outerShdw>
                </a:effectLst>
              </a:rPr>
              <a:t>a caring, loving spirit</a:t>
            </a:r>
          </a:p>
          <a:p>
            <a:pPr marL="342900" indent="-342900">
              <a:buFont typeface="Arial" panose="020B0604020202020204" pitchFamily="34" charset="0"/>
              <a:buChar char="•"/>
            </a:pPr>
            <a:r>
              <a:rPr lang="en-US" sz="2800" b="0" dirty="0">
                <a:effectLst>
                  <a:outerShdw blurRad="38100" dist="38100" dir="2700000" algn="tl">
                    <a:srgbClr val="000000">
                      <a:alpha val="43137"/>
                    </a:srgbClr>
                  </a:outerShdw>
                </a:effectLst>
              </a:rPr>
              <a:t>some general knowledge of the problems of addiction and effective interventions</a:t>
            </a:r>
          </a:p>
          <a:p>
            <a:pPr marL="342900" indent="-342900">
              <a:buFont typeface="Arial" panose="020B0604020202020204" pitchFamily="34" charset="0"/>
              <a:buChar char="•"/>
            </a:pPr>
            <a:r>
              <a:rPr lang="en-US" sz="2800" b="0" dirty="0">
                <a:effectLst>
                  <a:outerShdw blurRad="38100" dist="38100" dir="2700000" algn="tl">
                    <a:srgbClr val="000000">
                      <a:alpha val="43137"/>
                    </a:srgbClr>
                  </a:outerShdw>
                </a:effectLst>
              </a:rPr>
              <a:t>knowledge of leading a discussion and facilitating constructive interaction</a:t>
            </a:r>
          </a:p>
          <a:p>
            <a:pPr marL="342900" indent="-342900">
              <a:buFont typeface="Arial" panose="020B0604020202020204" pitchFamily="34" charset="0"/>
              <a:buChar char="•"/>
            </a:pPr>
            <a:r>
              <a:rPr lang="en-US" sz="2800" b="0" dirty="0">
                <a:effectLst>
                  <a:outerShdw blurRad="38100" dist="38100" dir="2700000" algn="tl">
                    <a:srgbClr val="000000">
                      <a:alpha val="43137"/>
                    </a:srgbClr>
                  </a:outerShdw>
                </a:effectLst>
              </a:rPr>
              <a:t>consistent and reliable scheduling and leadership</a:t>
            </a:r>
          </a:p>
          <a:p>
            <a:pPr marL="342900" indent="-342900">
              <a:buFont typeface="Arial" panose="020B0604020202020204" pitchFamily="34" charset="0"/>
              <a:buChar char="•"/>
            </a:pPr>
            <a:r>
              <a:rPr lang="en-US" sz="2800" b="0" dirty="0">
                <a:effectLst>
                  <a:outerShdw blurRad="38100" dist="38100" dir="2700000" algn="tl">
                    <a:srgbClr val="000000">
                      <a:alpha val="43137"/>
                    </a:srgbClr>
                  </a:outerShdw>
                </a:effectLst>
              </a:rPr>
              <a:t>sensitivity to opportunities for introducing a spiritual dimension</a:t>
            </a:r>
          </a:p>
          <a:p>
            <a:endParaRPr lang="en-US" dirty="0"/>
          </a:p>
        </p:txBody>
      </p:sp>
    </p:spTree>
    <p:custDataLst>
      <p:tags r:id="rId1"/>
    </p:custDataLst>
    <p:extLst>
      <p:ext uri="{BB962C8B-B14F-4D97-AF65-F5344CB8AC3E}">
        <p14:creationId xmlns:p14="http://schemas.microsoft.com/office/powerpoint/2010/main" val="2894283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268" y="2208879"/>
            <a:ext cx="7886700" cy="1676400"/>
          </a:xfrm>
        </p:spPr>
        <p:txBody>
          <a:bodyPr anchor="t" anchorCtr="0"/>
          <a:lstStyle/>
          <a:p>
            <a:pPr algn="ctr"/>
            <a:r>
              <a:rPr lang="en-US" sz="2400" b="1" cap="none" dirty="0">
                <a:effectLst>
                  <a:outerShdw blurRad="38100" dist="38100" dir="2700000" algn="tl">
                    <a:srgbClr val="000000">
                      <a:alpha val="43137"/>
                    </a:srgbClr>
                  </a:outerShdw>
                </a:effectLst>
                <a:latin typeface="+mn-lt"/>
              </a:rPr>
              <a:t>Smoking Cessation Support Programming Made Easy for Churches and Groups to Conduct </a:t>
            </a:r>
            <a:br>
              <a:rPr lang="en-US" sz="2400" b="1" cap="none" dirty="0">
                <a:effectLst>
                  <a:outerShdw blurRad="38100" dist="38100" dir="2700000" algn="tl">
                    <a:srgbClr val="000000">
                      <a:alpha val="43137"/>
                    </a:srgbClr>
                  </a:outerShdw>
                </a:effectLst>
                <a:latin typeface="+mn-lt"/>
              </a:rPr>
            </a:br>
            <a:r>
              <a:rPr lang="en-US" sz="2400" b="1" cap="none" dirty="0">
                <a:effectLst>
                  <a:outerShdw blurRad="38100" dist="38100" dir="2700000" algn="tl">
                    <a:srgbClr val="000000">
                      <a:alpha val="43137"/>
                    </a:srgbClr>
                  </a:outerShdw>
                </a:effectLst>
                <a:latin typeface="+mn-lt"/>
              </a:rPr>
              <a:t> </a:t>
            </a:r>
            <a:br>
              <a:rPr lang="en-US" sz="2400" b="1" cap="none" dirty="0">
                <a:effectLst>
                  <a:outerShdw blurRad="38100" dist="38100" dir="2700000" algn="tl">
                    <a:srgbClr val="000000">
                      <a:alpha val="43137"/>
                    </a:srgbClr>
                  </a:outerShdw>
                </a:effectLst>
                <a:latin typeface="+mn-lt"/>
              </a:rPr>
            </a:br>
            <a:r>
              <a:rPr lang="en-US" sz="2000" b="1" cap="none" dirty="0">
                <a:effectLst>
                  <a:outerShdw blurRad="38100" dist="38100" dir="2700000" algn="tl">
                    <a:srgbClr val="000000">
                      <a:alpha val="43137"/>
                    </a:srgbClr>
                  </a:outerShdw>
                </a:effectLst>
                <a:latin typeface="+mn-lt"/>
              </a:rPr>
              <a:t>Designed to Coordinate with Participant’s Engagement </a:t>
            </a:r>
            <a:br>
              <a:rPr lang="en-US" sz="2000" b="1" cap="none" dirty="0">
                <a:effectLst>
                  <a:outerShdw blurRad="38100" dist="38100" dir="2700000" algn="tl">
                    <a:srgbClr val="000000">
                      <a:alpha val="43137"/>
                    </a:srgbClr>
                  </a:outerShdw>
                </a:effectLst>
                <a:latin typeface="+mn-lt"/>
              </a:rPr>
            </a:br>
            <a:r>
              <a:rPr lang="en-US" sz="2000" b="1" cap="none" dirty="0">
                <a:effectLst>
                  <a:outerShdw blurRad="38100" dist="38100" dir="2700000" algn="tl">
                    <a:srgbClr val="000000">
                      <a:alpha val="43137"/>
                    </a:srgbClr>
                  </a:outerShdw>
                </a:effectLst>
                <a:latin typeface="+mn-lt"/>
              </a:rPr>
              <a:t>with Taking Control. </a:t>
            </a:r>
            <a:br>
              <a:rPr lang="en-US" sz="2000" cap="none" dirty="0">
                <a:latin typeface="+mn-lt"/>
              </a:rPr>
            </a:br>
            <a:br>
              <a:rPr lang="en-US" sz="2400" dirty="0"/>
            </a:br>
            <a:r>
              <a:rPr lang="en-US" sz="2400" u="sng" cap="none" dirty="0">
                <a:latin typeface="+mn-lt"/>
              </a:rPr>
              <a:t>Method</a:t>
            </a:r>
            <a:r>
              <a:rPr lang="en-US" sz="2400" cap="none" dirty="0">
                <a:latin typeface="+mn-lt"/>
              </a:rPr>
              <a:t>	</a:t>
            </a:r>
            <a:br>
              <a:rPr lang="en-US" sz="2400" cap="none" dirty="0">
                <a:latin typeface="+mn-lt"/>
              </a:rPr>
            </a:br>
            <a:r>
              <a:rPr lang="en-US" sz="2200" cap="none" dirty="0">
                <a:latin typeface="+mn-lt"/>
              </a:rPr>
              <a:t>Two Preparation Sessions enhance the self-help motivational program, </a:t>
            </a:r>
            <a:r>
              <a:rPr lang="en-US" sz="2200" b="1" cap="none" dirty="0">
                <a:latin typeface="+mn-lt"/>
              </a:rPr>
              <a:t>Taking Control</a:t>
            </a:r>
            <a:r>
              <a:rPr lang="en-US" sz="2200" cap="none" dirty="0">
                <a:latin typeface="+mn-lt"/>
              </a:rPr>
              <a:t>, which is used daily at home for 14 days. From this little workshop or seminar group support may be organized or helping partnerships formed.  </a:t>
            </a:r>
            <a:br>
              <a:rPr lang="en-US" sz="2400" dirty="0"/>
            </a:br>
            <a:br>
              <a:rPr lang="en-US" sz="2400" dirty="0"/>
            </a:br>
            <a:br>
              <a:rPr lang="en-US" sz="2400" dirty="0"/>
            </a:br>
            <a:br>
              <a:rPr lang="en-US" sz="2400" dirty="0"/>
            </a:br>
            <a:r>
              <a:rPr lang="en-US" sz="2400" cap="none" dirty="0">
                <a:solidFill>
                  <a:srgbClr val="FF0000"/>
                </a:solidFill>
                <a:latin typeface="+mn-lt"/>
              </a:rPr>
              <a:t>(Refer to the Workshop Outline on Website)</a:t>
            </a:r>
            <a:endParaRPr lang="en-US" sz="2000" cap="none" dirty="0">
              <a:solidFill>
                <a:srgbClr val="FF0000"/>
              </a:solidFill>
              <a:latin typeface="+mn-lt"/>
            </a:endParaRPr>
          </a:p>
        </p:txBody>
      </p:sp>
      <p:sp>
        <p:nvSpPr>
          <p:cNvPr id="3" name="Text Placeholder 2"/>
          <p:cNvSpPr>
            <a:spLocks noGrp="1"/>
          </p:cNvSpPr>
          <p:nvPr>
            <p:ph type="body" idx="1"/>
          </p:nvPr>
        </p:nvSpPr>
        <p:spPr/>
        <p:txBody>
          <a:bodyPr>
            <a:normAutofit/>
          </a:bodyPr>
          <a:lstStyle/>
          <a:p>
            <a:r>
              <a:rPr lang="en-US" sz="2800" b="1" dirty="0">
                <a:effectLst>
                  <a:outerShdw blurRad="38100" dist="38100" dir="2700000" algn="tl">
                    <a:srgbClr val="000000">
                      <a:alpha val="43137"/>
                    </a:srgbClr>
                  </a:outerShdw>
                </a:effectLst>
              </a:rPr>
              <a:t>“Let’s Begin to Quit” Workshop</a:t>
            </a:r>
          </a:p>
        </p:txBody>
      </p:sp>
      <p:pic>
        <p:nvPicPr>
          <p:cNvPr id="5" name="Picture 4">
            <a:extLst>
              <a:ext uri="{FF2B5EF4-FFF2-40B4-BE49-F238E27FC236}">
                <a16:creationId xmlns:a16="http://schemas.microsoft.com/office/drawing/2014/main" id="{0E36F4CF-DD0D-479A-A1F0-97431EBDDE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116" y="4379658"/>
            <a:ext cx="1757003" cy="1757003"/>
          </a:xfrm>
          <a:prstGeom prst="rect">
            <a:avLst/>
          </a:prstGeom>
        </p:spPr>
      </p:pic>
    </p:spTree>
    <p:custDataLst>
      <p:tags r:id="rId1"/>
    </p:custDataLst>
    <p:extLst>
      <p:ext uri="{BB962C8B-B14F-4D97-AF65-F5344CB8AC3E}">
        <p14:creationId xmlns:p14="http://schemas.microsoft.com/office/powerpoint/2010/main" val="15176947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8"/>
  <p:tag name="ARTICULATE_PROJECT_OPEN" val="0"/>
  <p:tag name="ISPRING_RESOURCE_PATHS_HASH_PRESENTER" val="bdcd2e5693781de55e971afab53849e77bff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341</TotalTime>
  <Words>1107</Words>
  <Application>Microsoft Office PowerPoint</Application>
  <PresentationFormat>On-screen Show (4:3)</PresentationFormat>
  <Paragraphs>65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Corbel</vt:lpstr>
      <vt:lpstr>Wingdings</vt:lpstr>
      <vt:lpstr>Banded</vt:lpstr>
      <vt:lpstr>Motivating Nicotine addicts to quit with power</vt:lpstr>
      <vt:lpstr>OVERVIEW . . .</vt:lpstr>
      <vt:lpstr>PowerPoint Presentation</vt:lpstr>
      <vt:lpstr>PowerPoint Presentation</vt:lpstr>
      <vt:lpstr>Taking Control is a video online</vt:lpstr>
      <vt:lpstr>Coaching Video</vt:lpstr>
      <vt:lpstr>The Third dimension</vt:lpstr>
      <vt:lpstr>Required ingredients of  team for intervention</vt:lpstr>
      <vt:lpstr>Smoking Cessation Support Programming Made Easy for Churches and Groups to Conduct    Designed to Coordinate with Participant’s Engagement  with Taking Control.   Method  Two Preparation Sessions enhance the self-help motivational program, Taking Control, which is used daily at home for 14 days. From this little workshop or seminar group support may be organized or helping partnerships formed.      (Refer to the Workshop Outline on Website)</vt:lpstr>
      <vt:lpstr>organize</vt:lpstr>
      <vt:lpstr>Inviting &amp; gaining Recognition</vt:lpstr>
      <vt:lpstr>Being flexible</vt:lpstr>
      <vt:lpstr>Social design</vt:lpstr>
      <vt:lpstr>Extended Phone coaching</vt:lpstr>
      <vt:lpstr>Imagine the results!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Motivating Nicotine addicts to quit with power</dc:title>
  <dc:creator>Linda Royer</dc:creator>
  <cp:lastModifiedBy>Linda Royer</cp:lastModifiedBy>
  <cp:revision>39</cp:revision>
  <dcterms:created xsi:type="dcterms:W3CDTF">2014-05-09T18:34:28Z</dcterms:created>
  <dcterms:modified xsi:type="dcterms:W3CDTF">2022-08-08T14:57:26Z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29B37204-1331-48F6-A4DD-880C6ABE0B0B</vt:lpwstr>
  </property>
  <property fmtid="{D5CDD505-2E9C-101B-9397-08002B2CF9AE}" pid="3" name="ArticulatePath">
    <vt:lpwstr>Motivating Nicotine addicts to quit with power</vt:lpwstr>
  </property>
</Properties>
</file>