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21"/>
  </p:notesMasterIdLst>
  <p:sldIdLst>
    <p:sldId id="256" r:id="rId2"/>
    <p:sldId id="273" r:id="rId3"/>
    <p:sldId id="257" r:id="rId4"/>
    <p:sldId id="259" r:id="rId5"/>
    <p:sldId id="260" r:id="rId6"/>
    <p:sldId id="274" r:id="rId7"/>
    <p:sldId id="261" r:id="rId8"/>
    <p:sldId id="262" r:id="rId9"/>
    <p:sldId id="263" r:id="rId10"/>
    <p:sldId id="265" r:id="rId11"/>
    <p:sldId id="276" r:id="rId12"/>
    <p:sldId id="267" r:id="rId13"/>
    <p:sldId id="268" r:id="rId14"/>
    <p:sldId id="270" r:id="rId15"/>
    <p:sldId id="269" r:id="rId16"/>
    <p:sldId id="271" r:id="rId17"/>
    <p:sldId id="278" r:id="rId18"/>
    <p:sldId id="277" r:id="rId19"/>
    <p:sldId id="275"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5525" autoAdjust="0"/>
  </p:normalViewPr>
  <p:slideViewPr>
    <p:cSldViewPr>
      <p:cViewPr varScale="1">
        <p:scale>
          <a:sx n="54" d="100"/>
          <a:sy n="54" d="100"/>
        </p:scale>
        <p:origin x="1380"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10F458-2F8D-4CCD-B680-4937516A9FAD}" type="datetimeFigureOut">
              <a:rPr lang="en-US" smtClean="0"/>
              <a:t>7/1/2021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6D893-123C-4CE7-872D-810024A33383}" type="slidenum">
              <a:rPr lang="en-US" smtClean="0"/>
              <a:t>‹#›</a:t>
            </a:fld>
            <a:endParaRPr lang="en-US"/>
          </a:p>
        </p:txBody>
      </p:sp>
    </p:spTree>
    <p:extLst>
      <p:ext uri="{BB962C8B-B14F-4D97-AF65-F5344CB8AC3E}">
        <p14:creationId xmlns:p14="http://schemas.microsoft.com/office/powerpoint/2010/main" val="1186348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pp. 3-5 in Manual</a:t>
            </a:r>
          </a:p>
        </p:txBody>
      </p:sp>
      <p:sp>
        <p:nvSpPr>
          <p:cNvPr id="4" name="Slide Number Placeholder 3"/>
          <p:cNvSpPr>
            <a:spLocks noGrp="1"/>
          </p:cNvSpPr>
          <p:nvPr>
            <p:ph type="sldNum" sz="quarter" idx="5"/>
          </p:nvPr>
        </p:nvSpPr>
        <p:spPr/>
        <p:txBody>
          <a:bodyPr/>
          <a:lstStyle/>
          <a:p>
            <a:fld id="{C076D893-123C-4CE7-872D-810024A33383}" type="slidenum">
              <a:rPr lang="en-US" smtClean="0"/>
              <a:t>2</a:t>
            </a:fld>
            <a:endParaRPr lang="en-US"/>
          </a:p>
        </p:txBody>
      </p:sp>
    </p:spTree>
    <p:extLst>
      <p:ext uri="{BB962C8B-B14F-4D97-AF65-F5344CB8AC3E}">
        <p14:creationId xmlns:p14="http://schemas.microsoft.com/office/powerpoint/2010/main" val="3854786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ctr">
              <a:spcBef>
                <a:spcPts val="0"/>
              </a:spcBef>
              <a:spcAft>
                <a:spcPts val="0"/>
              </a:spcAft>
            </a:pPr>
            <a:r>
              <a:rPr lang="en-US" sz="2400" b="1" dirty="0">
                <a:effectLst/>
                <a:latin typeface="Arial Nova" panose="020B0504020202020204" pitchFamily="34" charset="0"/>
                <a:ea typeface="Times New Roman" panose="02020603050405020304" pitchFamily="18" charset="0"/>
              </a:rPr>
              <a:t>Philosophy</a:t>
            </a:r>
            <a:endParaRPr lang="en-US" sz="2400" b="1"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Nova" panose="020B0504020202020204" pitchFamily="34" charset="0"/>
                <a:ea typeface="Times New Roman" panose="02020603050405020304" pitchFamily="18" charset="0"/>
              </a:rPr>
              <a:t>FrameWork Health, Inc. believes that God's desire for His created children is to reflect His image through lifestyle and express His love through service.  The power lies in God's interest in His human family and His ability to strengthen their resolve in efforts of change, in their attitude and thinking, and in their alteration of behavior.  For that reason, FrameWork Health, Inc. proposes to facilitate the restoration of health in individuals through the production and presentation of education programming and the conduct of motivation services that employ wholistic life-changing principles for assisting individuals to reach their maximum potential and experience quality of life.  Emphasis is placed on learning how to make critical judgments about one's lifestyle behavior and how to realize positive change through a system of caring social support.  God's desire for His created children is to reflect His image through lifestyle and express His love through service.  The power lies in God's interest in His human family and His ability to strengthen their resolve in efforts of change, in their attitude and thinking, and in their alteration of behavior.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Nova" panose="020B05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Nova" panose="020B0504020202020204" pitchFamily="34" charset="0"/>
                <a:ea typeface="Times New Roman" panose="02020603050405020304" pitchFamily="18" charset="0"/>
              </a:rPr>
              <a:t>Maintaining health requires knowledge about health-preserving strategies that include components of the physical, emotional, cognitive, and spiritual realms.  All individuals are subject to biopsychosocial and environmental stress and may display various symptoms which they will evaluate or ignore.  Certain lifestyle practices are employed in response to human stress experience that are either life-promoting or deleterious.  These practices may be overeating, overworking, indolence, and substance abuse (alcohol, drugs, tobacco), etc.  Individuals make irrational decisions or become subject to indecision and require assistance toward health according to their interest, motivation, and determinism.</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C076D893-123C-4CE7-872D-810024A33383}" type="slidenum">
              <a:rPr lang="en-US" smtClean="0"/>
              <a:t>3</a:t>
            </a:fld>
            <a:endParaRPr lang="en-US"/>
          </a:p>
        </p:txBody>
      </p:sp>
    </p:spTree>
    <p:extLst>
      <p:ext uri="{BB962C8B-B14F-4D97-AF65-F5344CB8AC3E}">
        <p14:creationId xmlns:p14="http://schemas.microsoft.com/office/powerpoint/2010/main" val="2614074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6D893-123C-4CE7-872D-810024A33383}" type="slidenum">
              <a:rPr lang="en-US" smtClean="0"/>
              <a:t>5</a:t>
            </a:fld>
            <a:endParaRPr lang="en-US"/>
          </a:p>
        </p:txBody>
      </p:sp>
    </p:spTree>
    <p:extLst>
      <p:ext uri="{BB962C8B-B14F-4D97-AF65-F5344CB8AC3E}">
        <p14:creationId xmlns:p14="http://schemas.microsoft.com/office/powerpoint/2010/main" val="1989527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endParaRPr lang="en-US" altLang="en-US"/>
          </a:p>
        </p:txBody>
      </p:sp>
      <p:sp>
        <p:nvSpPr>
          <p:cNvPr id="5" name="Footer Placeholder 4"/>
          <p:cNvSpPr>
            <a:spLocks noGrp="1"/>
          </p:cNvSpPr>
          <p:nvPr>
            <p:ph type="ftr" sz="quarter" idx="11"/>
          </p:nvPr>
        </p:nvSpPr>
        <p:spPr>
          <a:xfrm>
            <a:off x="3623733" y="6117336"/>
            <a:ext cx="3609438" cy="365125"/>
          </a:xfrm>
        </p:spPr>
        <p:txBody>
          <a:bodyPr/>
          <a:lstStyle/>
          <a:p>
            <a:endParaRPr lang="en-US" altLang="en-US"/>
          </a:p>
        </p:txBody>
      </p:sp>
      <p:sp>
        <p:nvSpPr>
          <p:cNvPr id="6" name="Slide Number Placeholder 5"/>
          <p:cNvSpPr>
            <a:spLocks noGrp="1"/>
          </p:cNvSpPr>
          <p:nvPr>
            <p:ph type="sldNum" sz="quarter" idx="12"/>
          </p:nvPr>
        </p:nvSpPr>
        <p:spPr>
          <a:xfrm>
            <a:off x="8275320" y="6117336"/>
            <a:ext cx="411480" cy="365125"/>
          </a:xfrm>
        </p:spPr>
        <p:txBody>
          <a:bodyPr/>
          <a:lstStyle/>
          <a:p>
            <a:fld id="{E0C6D877-B5C2-4889-BF2B-7107B8D5C0F0}" type="slidenum">
              <a:rPr lang="en-US" altLang="en-US" smtClean="0"/>
              <a:pPr/>
              <a:t>‹#›</a:t>
            </a:fld>
            <a:endParaRPr lang="en-US" alt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1674167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36C6DB9F-4F82-48DE-B963-44B2A72ACC85}" type="slidenum">
              <a:rPr lang="en-US" altLang="en-US" smtClean="0"/>
              <a:pPr/>
              <a:t>‹#›</a:t>
            </a:fld>
            <a:endParaRPr lang="en-US" altLang="en-US"/>
          </a:p>
        </p:txBody>
      </p:sp>
    </p:spTree>
    <p:extLst>
      <p:ext uri="{BB962C8B-B14F-4D97-AF65-F5344CB8AC3E}">
        <p14:creationId xmlns:p14="http://schemas.microsoft.com/office/powerpoint/2010/main" val="2780650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36C6DB9F-4F82-48DE-B963-44B2A72ACC85}" type="slidenum">
              <a:rPr lang="en-US" altLang="en-US" smtClean="0"/>
              <a:pPr/>
              <a:t>‹#›</a:t>
            </a:fld>
            <a:endParaRPr lang="en-US" altLang="en-US"/>
          </a:p>
        </p:txBody>
      </p:sp>
    </p:spTree>
    <p:extLst>
      <p:ext uri="{BB962C8B-B14F-4D97-AF65-F5344CB8AC3E}">
        <p14:creationId xmlns:p14="http://schemas.microsoft.com/office/powerpoint/2010/main" val="3347989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36C6DB9F-4F82-48DE-B963-44B2A72ACC85}" type="slidenum">
              <a:rPr lang="en-US" altLang="en-US" smtClean="0"/>
              <a:pPr/>
              <a:t>‹#›</a:t>
            </a:fld>
            <a:endParaRPr lang="en-US" altLang="en-US"/>
          </a:p>
        </p:txBody>
      </p:sp>
    </p:spTree>
    <p:extLst>
      <p:ext uri="{BB962C8B-B14F-4D97-AF65-F5344CB8AC3E}">
        <p14:creationId xmlns:p14="http://schemas.microsoft.com/office/powerpoint/2010/main" val="12803473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36C6DB9F-4F82-48DE-B963-44B2A72ACC85}" type="slidenum">
              <a:rPr lang="en-US" altLang="en-US" smtClean="0"/>
              <a:pPr/>
              <a:t>‹#›</a:t>
            </a:fld>
            <a:endParaRPr lang="en-US" altLang="en-US"/>
          </a:p>
        </p:txBody>
      </p:sp>
    </p:spTree>
    <p:extLst>
      <p:ext uri="{BB962C8B-B14F-4D97-AF65-F5344CB8AC3E}">
        <p14:creationId xmlns:p14="http://schemas.microsoft.com/office/powerpoint/2010/main" val="23772678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36C6DB9F-4F82-48DE-B963-44B2A72ACC85}" type="slidenum">
              <a:rPr lang="en-US" altLang="en-US" smtClean="0"/>
              <a:pPr/>
              <a:t>‹#›</a:t>
            </a:fld>
            <a:endParaRPr lang="en-US" altLang="en-US"/>
          </a:p>
        </p:txBody>
      </p:sp>
    </p:spTree>
    <p:extLst>
      <p:ext uri="{BB962C8B-B14F-4D97-AF65-F5344CB8AC3E}">
        <p14:creationId xmlns:p14="http://schemas.microsoft.com/office/powerpoint/2010/main" val="13959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36C6DB9F-4F82-48DE-B963-44B2A72ACC85}" type="slidenum">
              <a:rPr lang="en-US" altLang="en-US" smtClean="0"/>
              <a:pPr/>
              <a:t>‹#›</a:t>
            </a:fld>
            <a:endParaRPr lang="en-US" altLang="en-US"/>
          </a:p>
        </p:txBody>
      </p:sp>
    </p:spTree>
    <p:extLst>
      <p:ext uri="{BB962C8B-B14F-4D97-AF65-F5344CB8AC3E}">
        <p14:creationId xmlns:p14="http://schemas.microsoft.com/office/powerpoint/2010/main" val="21938481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22BD4636-CE18-44C6-B098-DFB0626C0B5C}" type="slidenum">
              <a:rPr lang="en-US" altLang="en-US" smtClean="0"/>
              <a:pPr/>
              <a:t>‹#›</a:t>
            </a:fld>
            <a:endParaRPr lang="en-US" altLang="en-US"/>
          </a:p>
        </p:txBody>
      </p:sp>
    </p:spTree>
    <p:extLst>
      <p:ext uri="{BB962C8B-B14F-4D97-AF65-F5344CB8AC3E}">
        <p14:creationId xmlns:p14="http://schemas.microsoft.com/office/powerpoint/2010/main" val="34210088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56092CCE-107A-4A3D-8C71-942422BEE6E8}" type="slidenum">
              <a:rPr lang="en-US" altLang="en-US" smtClean="0"/>
              <a:pPr/>
              <a:t>‹#›</a:t>
            </a:fld>
            <a:endParaRPr lang="en-US" altLang="en-US"/>
          </a:p>
        </p:txBody>
      </p:sp>
    </p:spTree>
    <p:extLst>
      <p:ext uri="{BB962C8B-B14F-4D97-AF65-F5344CB8AC3E}">
        <p14:creationId xmlns:p14="http://schemas.microsoft.com/office/powerpoint/2010/main" val="3499555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endParaRPr lang="en-US" altLang="en-US"/>
          </a:p>
        </p:txBody>
      </p:sp>
      <p:sp>
        <p:nvSpPr>
          <p:cNvPr id="5" name="Footer Placeholder 4"/>
          <p:cNvSpPr>
            <a:spLocks noGrp="1"/>
          </p:cNvSpPr>
          <p:nvPr>
            <p:ph type="ftr" sz="quarter" idx="11"/>
          </p:nvPr>
        </p:nvSpPr>
        <p:spPr>
          <a:xfrm>
            <a:off x="1972647" y="6108173"/>
            <a:ext cx="5314517" cy="365125"/>
          </a:xfrm>
        </p:spPr>
        <p:txBody>
          <a:bodyPr/>
          <a:lstStyle/>
          <a:p>
            <a:endParaRPr lang="en-US" altLang="en-US"/>
          </a:p>
        </p:txBody>
      </p:sp>
      <p:sp>
        <p:nvSpPr>
          <p:cNvPr id="6" name="Slide Number Placeholder 5"/>
          <p:cNvSpPr>
            <a:spLocks noGrp="1"/>
          </p:cNvSpPr>
          <p:nvPr>
            <p:ph type="sldNum" sz="quarter" idx="12"/>
          </p:nvPr>
        </p:nvSpPr>
        <p:spPr>
          <a:xfrm>
            <a:off x="8258967" y="6108173"/>
            <a:ext cx="427833" cy="365125"/>
          </a:xfrm>
        </p:spPr>
        <p:txBody>
          <a:bodyPr/>
          <a:lstStyle/>
          <a:p>
            <a:fld id="{24A7037D-6EF7-4A52-9D02-1ABDE489C5D2}" type="slidenum">
              <a:rPr lang="en-US" altLang="en-US" smtClean="0"/>
              <a:pPr/>
              <a:t>‹#›</a:t>
            </a:fld>
            <a:endParaRPr lang="en-US" altLang="en-US"/>
          </a:p>
        </p:txBody>
      </p:sp>
    </p:spTree>
    <p:extLst>
      <p:ext uri="{BB962C8B-B14F-4D97-AF65-F5344CB8AC3E}">
        <p14:creationId xmlns:p14="http://schemas.microsoft.com/office/powerpoint/2010/main" val="1845957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a:xfrm>
            <a:off x="8273317" y="6116070"/>
            <a:ext cx="413483" cy="365125"/>
          </a:xfrm>
        </p:spPr>
        <p:txBody>
          <a:bodyPr/>
          <a:lstStyle/>
          <a:p>
            <a:fld id="{245CBA36-D037-4FF4-97DB-FED20B0D410B}" type="slidenum">
              <a:rPr lang="en-US" altLang="en-US" smtClean="0"/>
              <a:pPr/>
              <a:t>‹#›</a:t>
            </a:fld>
            <a:endParaRPr lang="en-US" altLang="en-US"/>
          </a:p>
        </p:txBody>
      </p:sp>
    </p:spTree>
    <p:extLst>
      <p:ext uri="{BB962C8B-B14F-4D97-AF65-F5344CB8AC3E}">
        <p14:creationId xmlns:p14="http://schemas.microsoft.com/office/powerpoint/2010/main" val="1799622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B09F2B1C-9BD1-4D27-877D-B0932466B24E}" type="slidenum">
              <a:rPr lang="en-US" altLang="en-US" smtClean="0"/>
              <a:pPr/>
              <a:t>‹#›</a:t>
            </a:fld>
            <a:endParaRPr lang="en-US" altLang="en-US"/>
          </a:p>
        </p:txBody>
      </p:sp>
    </p:spTree>
    <p:extLst>
      <p:ext uri="{BB962C8B-B14F-4D97-AF65-F5344CB8AC3E}">
        <p14:creationId xmlns:p14="http://schemas.microsoft.com/office/powerpoint/2010/main" val="3225170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D6BF05AB-CF93-4AC0-A1D5-555B4D3A6B01}" type="slidenum">
              <a:rPr lang="en-US" altLang="en-US" smtClean="0"/>
              <a:pPr/>
              <a:t>‹#›</a:t>
            </a:fld>
            <a:endParaRPr lang="en-US" altLang="en-US"/>
          </a:p>
        </p:txBody>
      </p:sp>
    </p:spTree>
    <p:extLst>
      <p:ext uri="{BB962C8B-B14F-4D97-AF65-F5344CB8AC3E}">
        <p14:creationId xmlns:p14="http://schemas.microsoft.com/office/powerpoint/2010/main" val="875422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9043917E-1476-4144-B6EB-FB1E0A028D1D}" type="slidenum">
              <a:rPr lang="en-US" altLang="en-US" smtClean="0"/>
              <a:pPr/>
              <a:t>‹#›</a:t>
            </a:fld>
            <a:endParaRPr lang="en-US" altLang="en-US"/>
          </a:p>
        </p:txBody>
      </p:sp>
    </p:spTree>
    <p:extLst>
      <p:ext uri="{BB962C8B-B14F-4D97-AF65-F5344CB8AC3E}">
        <p14:creationId xmlns:p14="http://schemas.microsoft.com/office/powerpoint/2010/main" val="2400104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27275BB1-80D1-4863-9F0F-AD2FE07C8371}" type="slidenum">
              <a:rPr lang="en-US" altLang="en-US" smtClean="0"/>
              <a:pPr/>
              <a:t>‹#›</a:t>
            </a:fld>
            <a:endParaRPr lang="en-US" altLang="en-US"/>
          </a:p>
        </p:txBody>
      </p:sp>
    </p:spTree>
    <p:extLst>
      <p:ext uri="{BB962C8B-B14F-4D97-AF65-F5344CB8AC3E}">
        <p14:creationId xmlns:p14="http://schemas.microsoft.com/office/powerpoint/2010/main" val="1512820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841F9D34-3935-4402-BE9F-DE6FA60839C6}" type="slidenum">
              <a:rPr lang="en-US" altLang="en-US" smtClean="0"/>
              <a:pPr/>
              <a:t>‹#›</a:t>
            </a:fld>
            <a:endParaRPr lang="en-US" altLang="en-US"/>
          </a:p>
        </p:txBody>
      </p:sp>
    </p:spTree>
    <p:extLst>
      <p:ext uri="{BB962C8B-B14F-4D97-AF65-F5344CB8AC3E}">
        <p14:creationId xmlns:p14="http://schemas.microsoft.com/office/powerpoint/2010/main" val="1462254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910B0945-EAD1-4437-993C-AEBF96447C25}" type="slidenum">
              <a:rPr lang="en-US" altLang="en-US" smtClean="0"/>
              <a:pPr/>
              <a:t>‹#›</a:t>
            </a:fld>
            <a:endParaRPr lang="en-US" altLang="en-US"/>
          </a:p>
        </p:txBody>
      </p:sp>
    </p:spTree>
    <p:extLst>
      <p:ext uri="{BB962C8B-B14F-4D97-AF65-F5344CB8AC3E}">
        <p14:creationId xmlns:p14="http://schemas.microsoft.com/office/powerpoint/2010/main" val="3209027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endParaRPr lang="en-US" alt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lt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6C6DB9F-4F82-48DE-B963-44B2A72ACC85}" type="slidenum">
              <a:rPr lang="en-US" altLang="en-US" smtClean="0"/>
              <a:pPr/>
              <a:t>‹#›</a:t>
            </a:fld>
            <a:endParaRPr lang="en-US" altLang="en-US"/>
          </a:p>
        </p:txBody>
      </p:sp>
    </p:spTree>
    <p:extLst>
      <p:ext uri="{BB962C8B-B14F-4D97-AF65-F5344CB8AC3E}">
        <p14:creationId xmlns:p14="http://schemas.microsoft.com/office/powerpoint/2010/main" val="217377247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oleObject" Target="../embeddings/oleObject1.bin"/><Relationship Id="rId7"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oleObject" Target="../embeddings/oleObject3.bin"/><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BBDDF815-E9BF-4C81-942F-52350127704F}"/>
              </a:ext>
            </a:extLst>
          </p:cNvPr>
          <p:cNvSpPr>
            <a:spLocks noGrp="1" noChangeArrowheads="1"/>
          </p:cNvSpPr>
          <p:nvPr>
            <p:ph type="ctrTitle"/>
          </p:nvPr>
        </p:nvSpPr>
        <p:spPr>
          <a:xfrm>
            <a:off x="1523999" y="990600"/>
            <a:ext cx="7605823" cy="974725"/>
          </a:xfrm>
        </p:spPr>
        <p:txBody>
          <a:bodyPr>
            <a:noAutofit/>
          </a:bodyPr>
          <a:lstStyle/>
          <a:p>
            <a:r>
              <a:rPr lang="en-US" altLang="en-US" sz="4800" b="1" dirty="0">
                <a:solidFill>
                  <a:schemeClr val="accent1"/>
                </a:solidFill>
              </a:rPr>
              <a:t>CMATCH Training Workshop</a:t>
            </a:r>
          </a:p>
        </p:txBody>
      </p:sp>
      <p:sp>
        <p:nvSpPr>
          <p:cNvPr id="2051" name="Rectangle 3">
            <a:extLst>
              <a:ext uri="{FF2B5EF4-FFF2-40B4-BE49-F238E27FC236}">
                <a16:creationId xmlns:a16="http://schemas.microsoft.com/office/drawing/2014/main" id="{47F322AC-A32F-4E75-BE32-F048A61557DD}"/>
              </a:ext>
            </a:extLst>
          </p:cNvPr>
          <p:cNvSpPr>
            <a:spLocks noGrp="1" noChangeArrowheads="1"/>
          </p:cNvSpPr>
          <p:nvPr>
            <p:ph type="subTitle" idx="1"/>
          </p:nvPr>
        </p:nvSpPr>
        <p:spPr>
          <a:xfrm>
            <a:off x="1523999" y="2286000"/>
            <a:ext cx="7391401" cy="2606676"/>
          </a:xfrm>
        </p:spPr>
        <p:txBody>
          <a:bodyPr>
            <a:normAutofit/>
          </a:bodyPr>
          <a:lstStyle/>
          <a:p>
            <a:r>
              <a:rPr lang="en-US" altLang="en-US" sz="2400" b="1" dirty="0">
                <a:solidFill>
                  <a:srgbClr val="0070C0"/>
                </a:solidFill>
              </a:rPr>
              <a:t>Long-term Tobacco Cessation Phone Coaching Support</a:t>
            </a:r>
          </a:p>
          <a:p>
            <a:pPr marL="0" marR="0" algn="ctr">
              <a:spcBef>
                <a:spcPts val="0"/>
              </a:spcBef>
              <a:spcAft>
                <a:spcPts val="0"/>
              </a:spcAft>
            </a:pPr>
            <a:r>
              <a:rPr lang="en-US" sz="1800" dirty="0">
                <a:solidFill>
                  <a:srgbClr val="4472C4"/>
                </a:solidFill>
                <a:effectLst/>
                <a:latin typeface="Arial Nova" panose="020B0504020202020204" pitchFamily="34" charset="0"/>
                <a:ea typeface="Times New Roman" panose="02020603050405020304" pitchFamily="18" charset="0"/>
              </a:rPr>
              <a:t>For</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dirty="0">
                <a:solidFill>
                  <a:srgbClr val="4472C4"/>
                </a:solidFill>
                <a:effectLst/>
                <a:latin typeface="Arial Nova" panose="020B0504020202020204" pitchFamily="34" charset="0"/>
                <a:ea typeface="Times New Roman" panose="02020603050405020304" pitchFamily="18" charset="0"/>
              </a:rPr>
              <a:t>COMMUNITY LEADERS &amp; COACHES</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dirty="0">
                <a:solidFill>
                  <a:srgbClr val="4472C4"/>
                </a:solidFill>
                <a:effectLst/>
                <a:latin typeface="Arial Nova" panose="020B05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dirty="0">
                <a:solidFill>
                  <a:srgbClr val="4472C4"/>
                </a:solidFill>
                <a:effectLst/>
                <a:latin typeface="Arial Nova" panose="020B0504020202020204" pitchFamily="34" charset="0"/>
                <a:ea typeface="Times New Roman" panose="02020603050405020304" pitchFamily="18" charset="0"/>
              </a:rPr>
              <a:t>Of the</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dirty="0">
                <a:solidFill>
                  <a:srgbClr val="4472C4"/>
                </a:solidFill>
                <a:effectLst/>
                <a:latin typeface="Arial Nova" panose="020B0504020202020204" pitchFamily="34" charset="0"/>
                <a:ea typeface="Times New Roman" panose="02020603050405020304" pitchFamily="18" charset="0"/>
              </a:rPr>
              <a:t>CMATCH Nicotine Addiction Recovery Program</a:t>
            </a:r>
            <a:endParaRPr lang="en-US" sz="1800" dirty="0">
              <a:effectLst/>
              <a:latin typeface="Times New Roman" panose="02020603050405020304" pitchFamily="18" charset="0"/>
              <a:ea typeface="Times New Roman" panose="02020603050405020304" pitchFamily="18" charset="0"/>
            </a:endParaRPr>
          </a:p>
          <a:p>
            <a:endParaRPr lang="en-US" altLang="en-US" sz="2000" dirty="0"/>
          </a:p>
        </p:txBody>
      </p:sp>
      <p:sp>
        <p:nvSpPr>
          <p:cNvPr id="2052" name="Text Box 4">
            <a:extLst>
              <a:ext uri="{FF2B5EF4-FFF2-40B4-BE49-F238E27FC236}">
                <a16:creationId xmlns:a16="http://schemas.microsoft.com/office/drawing/2014/main" id="{DBD0D427-75EE-4689-A914-D07B8080AA59}"/>
              </a:ext>
            </a:extLst>
          </p:cNvPr>
          <p:cNvSpPr txBox="1">
            <a:spLocks noChangeArrowheads="1"/>
          </p:cNvSpPr>
          <p:nvPr/>
        </p:nvSpPr>
        <p:spPr bwMode="auto">
          <a:xfrm>
            <a:off x="3048000" y="5562600"/>
            <a:ext cx="4419600"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n-US" sz="2000" dirty="0"/>
              <a:t>Brought to you by Linda Royer, PhD, RN</a:t>
            </a:r>
          </a:p>
          <a:p>
            <a:pPr algn="ctr">
              <a:spcBef>
                <a:spcPct val="50000"/>
              </a:spcBef>
            </a:pPr>
            <a:r>
              <a:rPr lang="en-US" altLang="en-US" sz="2000" dirty="0"/>
              <a:t>FrameWork Health Exec. Director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24DFAAE7-061D-4086-99EC-872CB3050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86" name="Rectangle 2">
            <a:extLst>
              <a:ext uri="{FF2B5EF4-FFF2-40B4-BE49-F238E27FC236}">
                <a16:creationId xmlns:a16="http://schemas.microsoft.com/office/drawing/2014/main" id="{F639ABA8-E7F3-4307-A8F3-1EB77B0208A4}"/>
              </a:ext>
            </a:extLst>
          </p:cNvPr>
          <p:cNvSpPr>
            <a:spLocks noGrp="1" noChangeArrowheads="1"/>
          </p:cNvSpPr>
          <p:nvPr>
            <p:ph type="title"/>
          </p:nvPr>
        </p:nvSpPr>
        <p:spPr>
          <a:xfrm>
            <a:off x="2890838" y="685800"/>
            <a:ext cx="5736430" cy="1752599"/>
          </a:xfrm>
        </p:spPr>
        <p:txBody>
          <a:bodyPr>
            <a:normAutofit/>
          </a:bodyPr>
          <a:lstStyle/>
          <a:p>
            <a:r>
              <a:rPr lang="en-US" altLang="en-US" dirty="0"/>
              <a:t>Curriculum Aims/Purpose</a:t>
            </a:r>
          </a:p>
        </p:txBody>
      </p:sp>
      <p:sp>
        <p:nvSpPr>
          <p:cNvPr id="74" name="Rectangle 73">
            <a:extLst>
              <a:ext uri="{FF2B5EF4-FFF2-40B4-BE49-F238E27FC236}">
                <a16:creationId xmlns:a16="http://schemas.microsoft.com/office/drawing/2014/main" id="{E7570099-A243-48DD-9EAE-36F4AC095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554794"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76" name="Freeform 6">
            <a:extLst>
              <a:ext uri="{FF2B5EF4-FFF2-40B4-BE49-F238E27FC236}">
                <a16:creationId xmlns:a16="http://schemas.microsoft.com/office/drawing/2014/main" id="{45E4A74B-6514-424A-ADFA-C232FA6B90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1424" y="1"/>
            <a:ext cx="644163" cy="2780957"/>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lumMod val="75000"/>
            </a:schemeClr>
          </a:solidFill>
          <a:ln>
            <a:noFill/>
          </a:ln>
        </p:spPr>
      </p:sp>
      <p:sp>
        <p:nvSpPr>
          <p:cNvPr id="78" name="Freeform 7">
            <a:extLst>
              <a:ext uri="{FF2B5EF4-FFF2-40B4-BE49-F238E27FC236}">
                <a16:creationId xmlns:a16="http://schemas.microsoft.com/office/drawing/2014/main" id="{F61C5C86-C785-4B92-9F2D-133B8B8C24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068" y="1"/>
            <a:ext cx="626857" cy="2671495"/>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80" name="Freeform 12">
            <a:extLst>
              <a:ext uri="{FF2B5EF4-FFF2-40B4-BE49-F238E27FC236}">
                <a16:creationId xmlns:a16="http://schemas.microsoft.com/office/drawing/2014/main" id="{954D0BF9-002C-4D3A-A222-C166094A5D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068" y="2585830"/>
            <a:ext cx="1631559" cy="4272171"/>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82" name="Freeform 13">
            <a:extLst>
              <a:ext uri="{FF2B5EF4-FFF2-40B4-BE49-F238E27FC236}">
                <a16:creationId xmlns:a16="http://schemas.microsoft.com/office/drawing/2014/main" id="{6080EB6E-D69F-43B1-91EC-75C303342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4308" y="2695292"/>
            <a:ext cx="2018057" cy="4162709"/>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84" name="Freeform: Shape 83">
            <a:extLst>
              <a:ext uri="{FF2B5EF4-FFF2-40B4-BE49-F238E27FC236}">
                <a16:creationId xmlns:a16="http://schemas.microsoft.com/office/drawing/2014/main" id="{21BA816A-EE68-4A96-BA05-73303B2F4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1424" y="2690532"/>
            <a:ext cx="2178240" cy="4167469"/>
          </a:xfrm>
          <a:custGeom>
            <a:avLst/>
            <a:gdLst>
              <a:gd name="connsiteX0" fmla="*/ 0 w 2904320"/>
              <a:gd name="connsiteY0" fmla="*/ 0 h 4167469"/>
              <a:gd name="connsiteX1" fmla="*/ 288431 w 2904320"/>
              <a:gd name="connsiteY1" fmla="*/ 90425 h 4167469"/>
              <a:gd name="connsiteX2" fmla="*/ 2904320 w 2904320"/>
              <a:gd name="connsiteY2" fmla="*/ 3220465 h 4167469"/>
              <a:gd name="connsiteX3" fmla="*/ 2904320 w 2904320"/>
              <a:gd name="connsiteY3" fmla="*/ 4167469 h 4167469"/>
              <a:gd name="connsiteX4" fmla="*/ 2694589 w 2904320"/>
              <a:gd name="connsiteY4" fmla="*/ 4167469 h 4167469"/>
              <a:gd name="connsiteX5" fmla="*/ 3846 w 2904320"/>
              <a:gd name="connsiteY5" fmla="*/ 4759 h 416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04320" h="4167469">
                <a:moveTo>
                  <a:pt x="0" y="0"/>
                </a:moveTo>
                <a:lnTo>
                  <a:pt x="288431" y="90425"/>
                </a:lnTo>
                <a:lnTo>
                  <a:pt x="2904320" y="3220465"/>
                </a:lnTo>
                <a:lnTo>
                  <a:pt x="2904320" y="4167469"/>
                </a:lnTo>
                <a:lnTo>
                  <a:pt x="2694589" y="4167469"/>
                </a:lnTo>
                <a:lnTo>
                  <a:pt x="3846" y="4759"/>
                </a:lnTo>
                <a:close/>
              </a:path>
            </a:pathLst>
          </a:custGeom>
          <a:solidFill>
            <a:schemeClr val="accent1">
              <a:lumMod val="75000"/>
            </a:schemeClr>
          </a:solidFill>
          <a:ln>
            <a:noFill/>
          </a:ln>
        </p:spPr>
      </p:sp>
      <p:sp>
        <p:nvSpPr>
          <p:cNvPr id="86" name="Freeform 15">
            <a:extLst>
              <a:ext uri="{FF2B5EF4-FFF2-40B4-BE49-F238E27FC236}">
                <a16:creationId xmlns:a16="http://schemas.microsoft.com/office/drawing/2014/main" id="{22A94CDB-5D63-4C75-9CB6-6C18CDF37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068" y="2581071"/>
            <a:ext cx="2170926" cy="427693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sp>
        <p:nvSpPr>
          <p:cNvPr id="16387" name="Rectangle 3">
            <a:extLst>
              <a:ext uri="{FF2B5EF4-FFF2-40B4-BE49-F238E27FC236}">
                <a16:creationId xmlns:a16="http://schemas.microsoft.com/office/drawing/2014/main" id="{A3A01AD8-BBEC-403D-9EFE-71B58B046B8E}"/>
              </a:ext>
            </a:extLst>
          </p:cNvPr>
          <p:cNvSpPr>
            <a:spLocks noGrp="1" noChangeArrowheads="1"/>
          </p:cNvSpPr>
          <p:nvPr>
            <p:ph idx="1"/>
          </p:nvPr>
        </p:nvSpPr>
        <p:spPr>
          <a:xfrm>
            <a:off x="3226883" y="2286000"/>
            <a:ext cx="5736429" cy="3657601"/>
          </a:xfrm>
        </p:spPr>
        <p:txBody>
          <a:bodyPr anchor="t">
            <a:normAutofit/>
          </a:bodyPr>
          <a:lstStyle/>
          <a:p>
            <a:r>
              <a:rPr lang="en-US" altLang="en-US" sz="2000" dirty="0"/>
              <a:t>Orientation to corporate function &amp; expectations</a:t>
            </a:r>
          </a:p>
          <a:p>
            <a:r>
              <a:rPr lang="en-US" altLang="en-US" sz="2000" dirty="0"/>
              <a:t>Prepare highly effective coaches</a:t>
            </a:r>
          </a:p>
          <a:p>
            <a:r>
              <a:rPr lang="en-US" altLang="en-US" sz="2000" dirty="0"/>
              <a:t>Train in proficiency of telephone &amp; computer for record-keeping Case Mgmt. &amp; research</a:t>
            </a:r>
          </a:p>
          <a:p>
            <a:r>
              <a:rPr lang="en-US" altLang="en-US" sz="2000" dirty="0"/>
              <a:t>Educate/reinforce in addiction recovery &amp; behavior change</a:t>
            </a:r>
          </a:p>
          <a:p>
            <a:r>
              <a:rPr lang="en-US" altLang="en-US" sz="2000" dirty="0"/>
              <a:t>Educate in approaches in spiritual dimension</a:t>
            </a:r>
          </a:p>
          <a:p>
            <a:r>
              <a:rPr lang="en-US" altLang="en-US" sz="2000" dirty="0"/>
              <a:t>Foster team strength</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F23D08DE-B0D9-4046-8A91-91882804F405}"/>
              </a:ext>
            </a:extLst>
          </p:cNvPr>
          <p:cNvSpPr>
            <a:spLocks noGrp="1" noChangeArrowheads="1"/>
          </p:cNvSpPr>
          <p:nvPr>
            <p:ph type="title"/>
          </p:nvPr>
        </p:nvSpPr>
        <p:spPr>
          <a:xfrm>
            <a:off x="1005170" y="858184"/>
            <a:ext cx="7704667" cy="1143001"/>
          </a:xfrm>
          <a:solidFill>
            <a:srgbClr val="00B0F0"/>
          </a:solidFill>
        </p:spPr>
        <p:txBody>
          <a:bodyPr/>
          <a:lstStyle/>
          <a:p>
            <a:r>
              <a:rPr lang="en-US" altLang="en-US" dirty="0"/>
              <a:t>Processing Knowledge</a:t>
            </a:r>
          </a:p>
        </p:txBody>
      </p:sp>
      <p:sp>
        <p:nvSpPr>
          <p:cNvPr id="28675" name="Rectangle 3">
            <a:extLst>
              <a:ext uri="{FF2B5EF4-FFF2-40B4-BE49-F238E27FC236}">
                <a16:creationId xmlns:a16="http://schemas.microsoft.com/office/drawing/2014/main" id="{E95B6734-75A5-4CD5-A794-A3DD63B01EC0}"/>
              </a:ext>
            </a:extLst>
          </p:cNvPr>
          <p:cNvSpPr>
            <a:spLocks noGrp="1" noChangeArrowheads="1"/>
          </p:cNvSpPr>
          <p:nvPr>
            <p:ph idx="1"/>
          </p:nvPr>
        </p:nvSpPr>
        <p:spPr>
          <a:xfrm>
            <a:off x="1610832" y="2362200"/>
            <a:ext cx="7086600" cy="4038600"/>
          </a:xfrm>
        </p:spPr>
        <p:txBody>
          <a:bodyPr>
            <a:normAutofit fontScale="92500" lnSpcReduction="20000"/>
          </a:bodyPr>
          <a:lstStyle/>
          <a:p>
            <a:r>
              <a:rPr lang="en-US" altLang="en-US" dirty="0"/>
              <a:t>Bloom’s Taxonomy of Domains</a:t>
            </a:r>
          </a:p>
          <a:p>
            <a:pPr lvl="1"/>
            <a:r>
              <a:rPr lang="en-US" altLang="en-US" dirty="0"/>
              <a:t>Cognitive</a:t>
            </a:r>
          </a:p>
          <a:p>
            <a:pPr lvl="1"/>
            <a:r>
              <a:rPr lang="en-US" altLang="en-US" dirty="0"/>
              <a:t>Cognitive&gt;Psychomotor</a:t>
            </a:r>
          </a:p>
          <a:p>
            <a:pPr lvl="1"/>
            <a:r>
              <a:rPr lang="en-US" altLang="en-US" dirty="0"/>
              <a:t>Affective</a:t>
            </a:r>
          </a:p>
          <a:p>
            <a:r>
              <a:rPr lang="en-US" altLang="en-US" dirty="0"/>
              <a:t>Assess current social response to change in field of tobacco intervention</a:t>
            </a:r>
          </a:p>
          <a:p>
            <a:r>
              <a:rPr lang="en-US" altLang="en-US" dirty="0"/>
              <a:t>Science of addiction</a:t>
            </a:r>
          </a:p>
          <a:p>
            <a:r>
              <a:rPr lang="en-US" altLang="en-US" dirty="0"/>
              <a:t>Spiritual sources</a:t>
            </a:r>
          </a:p>
          <a:p>
            <a:r>
              <a:rPr lang="en-US" altLang="en-US" dirty="0"/>
              <a:t>Relevant knowledge interpretation</a:t>
            </a:r>
          </a:p>
          <a:p>
            <a:r>
              <a:rPr lang="en-US" altLang="en-US" dirty="0"/>
              <a:t>Recognize the learner contribution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7F0415D3-82BC-443F-8A7D-1F54A61B0428}"/>
              </a:ext>
            </a:extLst>
          </p:cNvPr>
          <p:cNvSpPr>
            <a:spLocks noGrp="1" noChangeArrowheads="1"/>
          </p:cNvSpPr>
          <p:nvPr>
            <p:ph type="title"/>
          </p:nvPr>
        </p:nvSpPr>
        <p:spPr>
          <a:xfrm>
            <a:off x="982133" y="762000"/>
            <a:ext cx="7704667" cy="1219201"/>
          </a:xfrm>
          <a:solidFill>
            <a:srgbClr val="00B0F0"/>
          </a:solidFill>
        </p:spPr>
        <p:txBody>
          <a:bodyPr/>
          <a:lstStyle/>
          <a:p>
            <a:pPr algn="l"/>
            <a:r>
              <a:rPr lang="en-US" altLang="en-US" dirty="0"/>
              <a:t>Knowledge Based on . . .</a:t>
            </a:r>
          </a:p>
        </p:txBody>
      </p:sp>
      <p:sp>
        <p:nvSpPr>
          <p:cNvPr id="18435" name="Rectangle 3">
            <a:extLst>
              <a:ext uri="{FF2B5EF4-FFF2-40B4-BE49-F238E27FC236}">
                <a16:creationId xmlns:a16="http://schemas.microsoft.com/office/drawing/2014/main" id="{16A5B100-3091-49EA-8148-049735826A57}"/>
              </a:ext>
            </a:extLst>
          </p:cNvPr>
          <p:cNvSpPr>
            <a:spLocks noGrp="1" noChangeArrowheads="1"/>
          </p:cNvSpPr>
          <p:nvPr>
            <p:ph idx="1"/>
          </p:nvPr>
        </p:nvSpPr>
        <p:spPr>
          <a:xfrm>
            <a:off x="1752600" y="2667000"/>
            <a:ext cx="6934200" cy="2590800"/>
          </a:xfrm>
        </p:spPr>
        <p:txBody>
          <a:bodyPr/>
          <a:lstStyle/>
          <a:p>
            <a:r>
              <a:rPr lang="en-US" altLang="en-US" dirty="0"/>
              <a:t>Tobacco Control and Cessation Research </a:t>
            </a:r>
          </a:p>
          <a:p>
            <a:r>
              <a:rPr lang="en-US" altLang="en-US" dirty="0"/>
              <a:t>Drug dependency—Nicotine</a:t>
            </a:r>
          </a:p>
          <a:p>
            <a:r>
              <a:rPr lang="en-US" altLang="en-US" dirty="0"/>
              <a:t>Psychology &amp; Education principles</a:t>
            </a:r>
          </a:p>
          <a:p>
            <a:r>
              <a:rPr lang="en-US" altLang="en-US" dirty="0"/>
              <a:t>Value system, ethics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2C6E6E1-4733-47E4-8C81-57EFCA489A84}"/>
              </a:ext>
            </a:extLst>
          </p:cNvPr>
          <p:cNvSpPr>
            <a:spLocks noGrp="1" noChangeArrowheads="1"/>
          </p:cNvSpPr>
          <p:nvPr>
            <p:ph type="title"/>
          </p:nvPr>
        </p:nvSpPr>
        <p:spPr>
          <a:xfrm>
            <a:off x="1600200" y="609601"/>
            <a:ext cx="6781800" cy="1371599"/>
          </a:xfrm>
          <a:solidFill>
            <a:srgbClr val="00B0F0"/>
          </a:solidFill>
        </p:spPr>
        <p:txBody>
          <a:bodyPr>
            <a:normAutofit fontScale="90000"/>
          </a:bodyPr>
          <a:lstStyle/>
          <a:p>
            <a:r>
              <a:rPr lang="en-US" altLang="en-US" sz="4000" dirty="0"/>
              <a:t>Psychomotor Domain of the Phone Coach</a:t>
            </a:r>
            <a:br>
              <a:rPr lang="en-US" altLang="en-US" sz="4000" dirty="0"/>
            </a:br>
            <a:r>
              <a:rPr lang="en-US" altLang="en-US" sz="2400" dirty="0"/>
              <a:t>Based on Block &amp; Anderson’s Master Model</a:t>
            </a:r>
          </a:p>
        </p:txBody>
      </p:sp>
      <p:sp>
        <p:nvSpPr>
          <p:cNvPr id="19459" name="Rectangle 3">
            <a:extLst>
              <a:ext uri="{FF2B5EF4-FFF2-40B4-BE49-F238E27FC236}">
                <a16:creationId xmlns:a16="http://schemas.microsoft.com/office/drawing/2014/main" id="{EAB78CE4-DC37-44CD-8393-77367585FF35}"/>
              </a:ext>
            </a:extLst>
          </p:cNvPr>
          <p:cNvSpPr>
            <a:spLocks noGrp="1" noChangeArrowheads="1"/>
          </p:cNvSpPr>
          <p:nvPr>
            <p:ph idx="1"/>
          </p:nvPr>
        </p:nvSpPr>
        <p:spPr>
          <a:xfrm>
            <a:off x="1600200" y="1981200"/>
            <a:ext cx="7162800" cy="2743200"/>
          </a:xfrm>
        </p:spPr>
        <p:txBody>
          <a:bodyPr/>
          <a:lstStyle/>
          <a:p>
            <a:r>
              <a:rPr lang="en-US" altLang="en-US" dirty="0"/>
              <a:t>Managing electronic documentation</a:t>
            </a:r>
          </a:p>
          <a:p>
            <a:r>
              <a:rPr lang="en-US" altLang="en-US" dirty="0"/>
              <a:t>Use of the computer-assisted phone system</a:t>
            </a:r>
          </a:p>
          <a:p>
            <a:r>
              <a:rPr lang="en-US" altLang="en-US" dirty="0"/>
              <a:t>Software proficiency</a:t>
            </a:r>
          </a:p>
          <a:p>
            <a:r>
              <a:rPr lang="en-US" altLang="en-US" dirty="0"/>
              <a:t>Synthesis of skills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78BED31-A354-4A60-9196-1F76C22464E4}"/>
              </a:ext>
            </a:extLst>
          </p:cNvPr>
          <p:cNvSpPr>
            <a:spLocks noGrp="1" noChangeArrowheads="1"/>
          </p:cNvSpPr>
          <p:nvPr>
            <p:ph type="title"/>
          </p:nvPr>
        </p:nvSpPr>
        <p:spPr>
          <a:xfrm>
            <a:off x="982133" y="457201"/>
            <a:ext cx="7704667" cy="1447799"/>
          </a:xfrm>
          <a:solidFill>
            <a:srgbClr val="00B0F0"/>
          </a:solidFill>
        </p:spPr>
        <p:txBody>
          <a:bodyPr>
            <a:normAutofit/>
          </a:bodyPr>
          <a:lstStyle/>
          <a:p>
            <a:r>
              <a:rPr lang="en-US" altLang="en-US" sz="4000" dirty="0"/>
              <a:t>Affective Domain</a:t>
            </a:r>
            <a:br>
              <a:rPr lang="en-US" altLang="en-US" sz="4000" dirty="0"/>
            </a:br>
            <a:r>
              <a:rPr lang="en-US" altLang="en-US" sz="2400" dirty="0"/>
              <a:t>Based on </a:t>
            </a:r>
            <a:r>
              <a:rPr lang="en-US" altLang="en-US" sz="2400" dirty="0" err="1"/>
              <a:t>Taba</a:t>
            </a:r>
            <a:r>
              <a:rPr lang="en-US" altLang="en-US" sz="2400" dirty="0"/>
              <a:t> &amp; Bruner’s Learning Transfer</a:t>
            </a:r>
          </a:p>
        </p:txBody>
      </p:sp>
      <p:sp>
        <p:nvSpPr>
          <p:cNvPr id="21507" name="Rectangle 3">
            <a:extLst>
              <a:ext uri="{FF2B5EF4-FFF2-40B4-BE49-F238E27FC236}">
                <a16:creationId xmlns:a16="http://schemas.microsoft.com/office/drawing/2014/main" id="{ABC19AC8-4EFA-4334-82AA-E04CAB3F532E}"/>
              </a:ext>
            </a:extLst>
          </p:cNvPr>
          <p:cNvSpPr>
            <a:spLocks noGrp="1" noChangeArrowheads="1"/>
          </p:cNvSpPr>
          <p:nvPr>
            <p:ph idx="1"/>
          </p:nvPr>
        </p:nvSpPr>
        <p:spPr>
          <a:xfrm>
            <a:off x="1524000" y="2438400"/>
            <a:ext cx="7162800" cy="3332816"/>
          </a:xfrm>
        </p:spPr>
        <p:txBody>
          <a:bodyPr>
            <a:normAutofit fontScale="92500" lnSpcReduction="10000"/>
          </a:bodyPr>
          <a:lstStyle/>
          <a:p>
            <a:r>
              <a:rPr lang="en-US" altLang="en-US" sz="2800" dirty="0"/>
              <a:t>Attention exercises - communication &amp; sensitivity</a:t>
            </a:r>
          </a:p>
          <a:p>
            <a:r>
              <a:rPr lang="en-US" altLang="en-US" sz="2800" dirty="0"/>
              <a:t>Attitude-building</a:t>
            </a:r>
          </a:p>
          <a:p>
            <a:r>
              <a:rPr lang="en-US" altLang="en-US" sz="2800" dirty="0"/>
              <a:t>Techniques for gaining satisfaction &amp; eliciting participant behavior</a:t>
            </a:r>
          </a:p>
          <a:p>
            <a:r>
              <a:rPr lang="en-US" altLang="en-US" sz="2800" dirty="0"/>
              <a:t>Exploration of sustaining interest, commitment</a:t>
            </a:r>
          </a:p>
          <a:p>
            <a:r>
              <a:rPr lang="en-US" altLang="en-US" sz="2800" dirty="0"/>
              <a:t>Build personal value system for this population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482" name="Rectangle 2">
            <a:extLst>
              <a:ext uri="{FF2B5EF4-FFF2-40B4-BE49-F238E27FC236}">
                <a16:creationId xmlns:a16="http://schemas.microsoft.com/office/drawing/2014/main" id="{2F7D3B4B-38CA-4221-878D-5C8C4C03728B}"/>
              </a:ext>
            </a:extLst>
          </p:cNvPr>
          <p:cNvSpPr>
            <a:spLocks noGrp="1" noChangeArrowheads="1"/>
          </p:cNvSpPr>
          <p:nvPr>
            <p:ph type="title"/>
          </p:nvPr>
        </p:nvSpPr>
        <p:spPr>
          <a:xfrm>
            <a:off x="372084" y="685801"/>
            <a:ext cx="2057400" cy="5105400"/>
          </a:xfrm>
        </p:spPr>
        <p:txBody>
          <a:bodyPr>
            <a:normAutofit/>
          </a:bodyPr>
          <a:lstStyle/>
          <a:p>
            <a:pPr algn="l"/>
            <a:r>
              <a:rPr lang="en-US" altLang="en-US" sz="2800">
                <a:solidFill>
                  <a:srgbClr val="FFFFFF"/>
                </a:solidFill>
              </a:rPr>
              <a:t>Evaluation Criteria </a:t>
            </a:r>
          </a:p>
        </p:txBody>
      </p:sp>
      <p:grpSp>
        <p:nvGrpSpPr>
          <p:cNvPr id="76" name="Group 75">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77"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78"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79"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80"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81"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82"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0483" name="Rectangle 3">
            <a:extLst>
              <a:ext uri="{FF2B5EF4-FFF2-40B4-BE49-F238E27FC236}">
                <a16:creationId xmlns:a16="http://schemas.microsoft.com/office/drawing/2014/main" id="{3D5FBF56-5B46-46E1-9D94-9D2F4C5FD662}"/>
              </a:ext>
            </a:extLst>
          </p:cNvPr>
          <p:cNvSpPr>
            <a:spLocks noGrp="1" noChangeArrowheads="1"/>
          </p:cNvSpPr>
          <p:nvPr>
            <p:ph idx="1"/>
          </p:nvPr>
        </p:nvSpPr>
        <p:spPr>
          <a:xfrm>
            <a:off x="3837829" y="685801"/>
            <a:ext cx="4789439" cy="5105400"/>
          </a:xfrm>
        </p:spPr>
        <p:txBody>
          <a:bodyPr>
            <a:normAutofit/>
          </a:bodyPr>
          <a:lstStyle/>
          <a:p>
            <a:pPr>
              <a:buFontTx/>
              <a:buNone/>
            </a:pPr>
            <a:r>
              <a:rPr lang="en-US" altLang="en-US" dirty="0">
                <a:solidFill>
                  <a:srgbClr val="0070C0"/>
                </a:solidFill>
              </a:rPr>
              <a:t>Using </a:t>
            </a:r>
            <a:r>
              <a:rPr lang="en-US" altLang="en-US" dirty="0" err="1">
                <a:solidFill>
                  <a:srgbClr val="0070C0"/>
                </a:solidFill>
              </a:rPr>
              <a:t>Taba</a:t>
            </a:r>
            <a:r>
              <a:rPr lang="en-US" altLang="en-US" dirty="0">
                <a:solidFill>
                  <a:srgbClr val="0070C0"/>
                </a:solidFill>
              </a:rPr>
              <a:t> and Bruner’s principle of learning transfer under structured conditions</a:t>
            </a:r>
            <a:r>
              <a:rPr lang="en-US" altLang="en-US" sz="2000" dirty="0"/>
              <a:t>.</a:t>
            </a:r>
          </a:p>
          <a:p>
            <a:r>
              <a:rPr lang="en-US" altLang="en-US" sz="2000" dirty="0"/>
              <a:t>Diagnosis of needs</a:t>
            </a:r>
          </a:p>
          <a:p>
            <a:r>
              <a:rPr lang="en-US" altLang="en-US" sz="2000" dirty="0"/>
              <a:t>Formulation of objectives</a:t>
            </a:r>
          </a:p>
          <a:p>
            <a:r>
              <a:rPr lang="en-US" altLang="en-US" sz="2000" dirty="0"/>
              <a:t>Selection of content</a:t>
            </a:r>
          </a:p>
          <a:p>
            <a:r>
              <a:rPr lang="en-US" altLang="en-US" sz="2000" dirty="0"/>
              <a:t>Organization of content</a:t>
            </a:r>
          </a:p>
          <a:p>
            <a:r>
              <a:rPr lang="en-US" altLang="en-US" sz="2000" dirty="0"/>
              <a:t>Selection of learning experiences</a:t>
            </a:r>
          </a:p>
          <a:p>
            <a:r>
              <a:rPr lang="en-US" altLang="en-US" sz="2000" dirty="0"/>
              <a:t>Organization of learning objectives</a:t>
            </a:r>
          </a:p>
          <a:p>
            <a:r>
              <a:rPr lang="en-US" altLang="en-US" sz="2000" dirty="0"/>
              <a:t>Evaluation/Means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BA7E20A5-06BC-45BB-B6C3-340904FEE8E6}"/>
              </a:ext>
            </a:extLst>
          </p:cNvPr>
          <p:cNvSpPr>
            <a:spLocks noGrp="1" noChangeArrowheads="1"/>
          </p:cNvSpPr>
          <p:nvPr>
            <p:ph type="title"/>
          </p:nvPr>
        </p:nvSpPr>
        <p:spPr>
          <a:xfrm>
            <a:off x="982133" y="457201"/>
            <a:ext cx="7704667" cy="1295399"/>
          </a:xfrm>
          <a:solidFill>
            <a:srgbClr val="00B0F0"/>
          </a:solidFill>
        </p:spPr>
        <p:txBody>
          <a:bodyPr/>
          <a:lstStyle/>
          <a:p>
            <a:r>
              <a:rPr lang="en-US" altLang="en-US" dirty="0"/>
              <a:t>General Evaluation</a:t>
            </a:r>
          </a:p>
        </p:txBody>
      </p:sp>
      <p:sp>
        <p:nvSpPr>
          <p:cNvPr id="22531" name="Rectangle 3">
            <a:extLst>
              <a:ext uri="{FF2B5EF4-FFF2-40B4-BE49-F238E27FC236}">
                <a16:creationId xmlns:a16="http://schemas.microsoft.com/office/drawing/2014/main" id="{C516633F-DEB3-47DE-85F1-8EF17E0DF724}"/>
              </a:ext>
            </a:extLst>
          </p:cNvPr>
          <p:cNvSpPr>
            <a:spLocks noGrp="1" noChangeArrowheads="1"/>
          </p:cNvSpPr>
          <p:nvPr>
            <p:ph idx="1"/>
          </p:nvPr>
        </p:nvSpPr>
        <p:spPr>
          <a:xfrm>
            <a:off x="1600200" y="2286000"/>
            <a:ext cx="7086600" cy="3332816"/>
          </a:xfrm>
        </p:spPr>
        <p:txBody>
          <a:bodyPr>
            <a:normAutofit fontScale="77500" lnSpcReduction="20000"/>
          </a:bodyPr>
          <a:lstStyle/>
          <a:p>
            <a:r>
              <a:rPr lang="en-US" altLang="en-US" sz="2800" dirty="0"/>
              <a:t>Pre-Post Assessment of client</a:t>
            </a:r>
          </a:p>
          <a:p>
            <a:r>
              <a:rPr lang="en-US" altLang="en-US" sz="2800" dirty="0"/>
              <a:t>Performance of coaches: technology &amp; relationships</a:t>
            </a:r>
          </a:p>
          <a:p>
            <a:r>
              <a:rPr lang="en-US" altLang="en-US" sz="2800" dirty="0"/>
              <a:t>Satisfaction surveys from clients</a:t>
            </a:r>
          </a:p>
          <a:p>
            <a:r>
              <a:rPr lang="en-US" altLang="en-US" sz="2800" dirty="0"/>
              <a:t>Quit states of clients: ? Result of motivational skill &amp; attitude</a:t>
            </a:r>
          </a:p>
          <a:p>
            <a:r>
              <a:rPr lang="en-US" altLang="en-US" sz="2800" dirty="0"/>
              <a:t>Feedback from referral sources: PCP, Boss, etc.</a:t>
            </a:r>
          </a:p>
          <a:p>
            <a:r>
              <a:rPr lang="en-US" altLang="en-US" sz="2800" dirty="0"/>
              <a:t>Sales behavior</a:t>
            </a:r>
          </a:p>
          <a:p>
            <a:r>
              <a:rPr lang="en-US" altLang="en-US" sz="2800" dirty="0"/>
              <a:t>Benchmarking to current tobacco intervention practice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EE5CCBCD-B61A-4C00-A220-DA8B0DF0DC90}"/>
              </a:ext>
            </a:extLst>
          </p:cNvPr>
          <p:cNvSpPr>
            <a:spLocks noGrp="1" noChangeArrowheads="1"/>
          </p:cNvSpPr>
          <p:nvPr>
            <p:ph type="title"/>
          </p:nvPr>
        </p:nvSpPr>
        <p:spPr>
          <a:xfrm>
            <a:off x="982133" y="457201"/>
            <a:ext cx="7704667" cy="1142999"/>
          </a:xfrm>
          <a:solidFill>
            <a:srgbClr val="00B0F0"/>
          </a:solidFill>
        </p:spPr>
        <p:txBody>
          <a:bodyPr/>
          <a:lstStyle/>
          <a:p>
            <a:r>
              <a:rPr lang="en-US" altLang="en-US" dirty="0"/>
              <a:t>Approach to Evaluation</a:t>
            </a:r>
          </a:p>
        </p:txBody>
      </p:sp>
      <p:sp>
        <p:nvSpPr>
          <p:cNvPr id="31747" name="Rectangle 3">
            <a:extLst>
              <a:ext uri="{FF2B5EF4-FFF2-40B4-BE49-F238E27FC236}">
                <a16:creationId xmlns:a16="http://schemas.microsoft.com/office/drawing/2014/main" id="{55D3090E-90C0-4BE0-B73F-E2A29C7724B0}"/>
              </a:ext>
            </a:extLst>
          </p:cNvPr>
          <p:cNvSpPr>
            <a:spLocks noGrp="1" noChangeArrowheads="1"/>
          </p:cNvSpPr>
          <p:nvPr>
            <p:ph idx="1"/>
          </p:nvPr>
        </p:nvSpPr>
        <p:spPr>
          <a:xfrm>
            <a:off x="1524000" y="1981200"/>
            <a:ext cx="7162800" cy="3332816"/>
          </a:xfrm>
        </p:spPr>
        <p:txBody>
          <a:bodyPr/>
          <a:lstStyle/>
          <a:p>
            <a:pPr>
              <a:lnSpc>
                <a:spcPct val="90000"/>
              </a:lnSpc>
              <a:buFontTx/>
              <a:buNone/>
            </a:pPr>
            <a:r>
              <a:rPr lang="en-US" altLang="en-US" dirty="0"/>
              <a:t>Mixed Data Collection Methods lead to:</a:t>
            </a:r>
          </a:p>
          <a:p>
            <a:pPr>
              <a:lnSpc>
                <a:spcPct val="90000"/>
              </a:lnSpc>
            </a:pPr>
            <a:r>
              <a:rPr lang="en-US" altLang="en-US" dirty="0"/>
              <a:t>Quantitative – objective testing, statistical data r/t coach performance in client support call records</a:t>
            </a:r>
          </a:p>
          <a:p>
            <a:pPr>
              <a:lnSpc>
                <a:spcPct val="90000"/>
              </a:lnSpc>
            </a:pPr>
            <a:r>
              <a:rPr lang="en-US" altLang="en-US" dirty="0"/>
              <a:t>Interpretive – observations of human relationships</a:t>
            </a:r>
          </a:p>
          <a:p>
            <a:pPr>
              <a:lnSpc>
                <a:spcPct val="90000"/>
              </a:lnSpc>
            </a:pPr>
            <a:r>
              <a:rPr lang="en-US" altLang="en-US" dirty="0"/>
              <a:t>Systematic – including descriptions and logical analysis to objective data</a:t>
            </a:r>
          </a:p>
          <a:p>
            <a:pPr>
              <a:lnSpc>
                <a:spcPct val="90000"/>
              </a:lnSpc>
            </a:pPr>
            <a:r>
              <a:rPr lang="en-US" altLang="en-US" dirty="0"/>
              <a:t>Theory-driven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13EC33FB-0D3D-43C7-B33B-FE02D577E80F}"/>
              </a:ext>
            </a:extLst>
          </p:cNvPr>
          <p:cNvSpPr>
            <a:spLocks noGrp="1" noChangeArrowheads="1"/>
          </p:cNvSpPr>
          <p:nvPr>
            <p:ph type="title"/>
          </p:nvPr>
        </p:nvSpPr>
        <p:spPr>
          <a:xfrm>
            <a:off x="982133" y="457201"/>
            <a:ext cx="7704667" cy="1295399"/>
          </a:xfrm>
          <a:solidFill>
            <a:srgbClr val="00B0F0"/>
          </a:solidFill>
        </p:spPr>
        <p:txBody>
          <a:bodyPr>
            <a:normAutofit/>
          </a:bodyPr>
          <a:lstStyle/>
          <a:p>
            <a:r>
              <a:rPr lang="en-US" altLang="en-US" sz="4000" dirty="0"/>
              <a:t>Overall Evaluation</a:t>
            </a:r>
            <a:br>
              <a:rPr lang="en-US" altLang="en-US" sz="4000" dirty="0"/>
            </a:br>
            <a:r>
              <a:rPr lang="en-US" altLang="en-US" sz="2800" dirty="0"/>
              <a:t>Talmadge’s Questions</a:t>
            </a:r>
            <a:endParaRPr lang="en-US" altLang="en-US" sz="3200" dirty="0"/>
          </a:p>
        </p:txBody>
      </p:sp>
      <p:sp>
        <p:nvSpPr>
          <p:cNvPr id="30723" name="Rectangle 3">
            <a:extLst>
              <a:ext uri="{FF2B5EF4-FFF2-40B4-BE49-F238E27FC236}">
                <a16:creationId xmlns:a16="http://schemas.microsoft.com/office/drawing/2014/main" id="{A68E5014-D508-4735-AF78-8EA7B2C2E927}"/>
              </a:ext>
            </a:extLst>
          </p:cNvPr>
          <p:cNvSpPr>
            <a:spLocks noGrp="1" noChangeArrowheads="1"/>
          </p:cNvSpPr>
          <p:nvPr>
            <p:ph idx="1"/>
          </p:nvPr>
        </p:nvSpPr>
        <p:spPr>
          <a:xfrm>
            <a:off x="1524000" y="2133600"/>
            <a:ext cx="7162800" cy="4419600"/>
          </a:xfrm>
        </p:spPr>
        <p:txBody>
          <a:bodyPr>
            <a:noAutofit/>
          </a:bodyPr>
          <a:lstStyle/>
          <a:p>
            <a:pPr>
              <a:lnSpc>
                <a:spcPct val="90000"/>
              </a:lnSpc>
            </a:pPr>
            <a:r>
              <a:rPr lang="en-US" altLang="en-US" sz="2000" dirty="0"/>
              <a:t>Intrinsic Value?</a:t>
            </a:r>
          </a:p>
          <a:p>
            <a:pPr lvl="1">
              <a:lnSpc>
                <a:spcPct val="90000"/>
              </a:lnSpc>
            </a:pPr>
            <a:r>
              <a:rPr lang="en-US" altLang="en-US" dirty="0"/>
              <a:t>Planned &amp; delivered curriculum good, appropriate</a:t>
            </a:r>
          </a:p>
          <a:p>
            <a:pPr>
              <a:lnSpc>
                <a:spcPct val="90000"/>
              </a:lnSpc>
            </a:pPr>
            <a:r>
              <a:rPr lang="en-US" altLang="en-US" sz="2000" dirty="0"/>
              <a:t>Instrumental Value?</a:t>
            </a:r>
          </a:p>
          <a:p>
            <a:pPr lvl="1">
              <a:lnSpc>
                <a:spcPct val="90000"/>
              </a:lnSpc>
            </a:pPr>
            <a:r>
              <a:rPr lang="en-US" altLang="en-US" dirty="0"/>
              <a:t>Addresses Goals &amp; Objectives</a:t>
            </a:r>
          </a:p>
          <a:p>
            <a:pPr>
              <a:lnSpc>
                <a:spcPct val="90000"/>
              </a:lnSpc>
            </a:pPr>
            <a:r>
              <a:rPr lang="en-US" altLang="en-US" sz="2000" dirty="0"/>
              <a:t>Comparative value?</a:t>
            </a:r>
          </a:p>
          <a:p>
            <a:pPr lvl="1">
              <a:lnSpc>
                <a:spcPct val="90000"/>
              </a:lnSpc>
            </a:pPr>
            <a:r>
              <a:rPr lang="en-US" altLang="en-US" dirty="0"/>
              <a:t>Belief that CMATCH in concept surpasses current interventions leads to excellence in coaching staff</a:t>
            </a:r>
          </a:p>
          <a:p>
            <a:pPr>
              <a:lnSpc>
                <a:spcPct val="90000"/>
              </a:lnSpc>
            </a:pPr>
            <a:r>
              <a:rPr lang="en-US" altLang="en-US" sz="2000" dirty="0"/>
              <a:t>Idealism?</a:t>
            </a:r>
          </a:p>
          <a:p>
            <a:pPr lvl="1">
              <a:lnSpc>
                <a:spcPct val="90000"/>
              </a:lnSpc>
            </a:pPr>
            <a:r>
              <a:rPr lang="en-US" altLang="en-US" dirty="0"/>
              <a:t>Formative data collection leads to continual improvement</a:t>
            </a:r>
          </a:p>
          <a:p>
            <a:pPr>
              <a:lnSpc>
                <a:spcPct val="90000"/>
              </a:lnSpc>
            </a:pPr>
            <a:r>
              <a:rPr lang="en-US" altLang="en-US" sz="2000" dirty="0"/>
              <a:t>Decision value</a:t>
            </a:r>
          </a:p>
          <a:p>
            <a:pPr lvl="1">
              <a:lnSpc>
                <a:spcPct val="90000"/>
              </a:lnSpc>
            </a:pPr>
            <a:r>
              <a:rPr lang="en-US" altLang="en-US" dirty="0"/>
              <a:t>Periodic examination of data will guide continuation—action research</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a:extLst>
              <a:ext uri="{FF2B5EF4-FFF2-40B4-BE49-F238E27FC236}">
                <a16:creationId xmlns:a16="http://schemas.microsoft.com/office/drawing/2014/main" id="{45BA5CD0-1ECF-4D1E-94E3-7ADC1FD12668}"/>
              </a:ext>
            </a:extLst>
          </p:cNvPr>
          <p:cNvSpPr>
            <a:spLocks noGrp="1" noChangeArrowheads="1"/>
          </p:cNvSpPr>
          <p:nvPr>
            <p:ph idx="1"/>
          </p:nvPr>
        </p:nvSpPr>
        <p:spPr>
          <a:xfrm>
            <a:off x="1219200" y="1600200"/>
            <a:ext cx="7467600" cy="2743200"/>
          </a:xfrm>
        </p:spPr>
        <p:txBody>
          <a:bodyPr>
            <a:normAutofit/>
          </a:bodyPr>
          <a:lstStyle/>
          <a:p>
            <a:pPr algn="ctr">
              <a:buFontTx/>
              <a:buNone/>
            </a:pPr>
            <a:r>
              <a:rPr lang="en-US" altLang="en-US" sz="4800" dirty="0">
                <a:latin typeface="Broadway" panose="04040905080002020502" pitchFamily="82" charset="0"/>
              </a:rPr>
              <a:t>Thank you, Everyone!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102BF20-73A1-45C4-A500-49900EEBF039}"/>
              </a:ext>
            </a:extLst>
          </p:cNvPr>
          <p:cNvSpPr>
            <a:spLocks noGrp="1" noChangeArrowheads="1"/>
          </p:cNvSpPr>
          <p:nvPr>
            <p:ph type="title"/>
          </p:nvPr>
        </p:nvSpPr>
        <p:spPr/>
        <p:txBody>
          <a:bodyPr/>
          <a:lstStyle/>
          <a:p>
            <a:r>
              <a:rPr lang="en-US" altLang="en-US"/>
              <a:t>Workshop Agenda</a:t>
            </a:r>
          </a:p>
        </p:txBody>
      </p:sp>
      <p:sp>
        <p:nvSpPr>
          <p:cNvPr id="24579" name="Rectangle 3">
            <a:extLst>
              <a:ext uri="{FF2B5EF4-FFF2-40B4-BE49-F238E27FC236}">
                <a16:creationId xmlns:a16="http://schemas.microsoft.com/office/drawing/2014/main" id="{CBCDE8BE-0D67-4804-A01E-6DF71365918C}"/>
              </a:ext>
            </a:extLst>
          </p:cNvPr>
          <p:cNvSpPr>
            <a:spLocks noGrp="1" noChangeArrowheads="1"/>
          </p:cNvSpPr>
          <p:nvPr>
            <p:ph idx="1"/>
          </p:nvPr>
        </p:nvSpPr>
        <p:spPr/>
        <p:txBody>
          <a:bodyPr>
            <a:normAutofit fontScale="85000" lnSpcReduction="20000"/>
          </a:bodyPr>
          <a:lstStyle/>
          <a:p>
            <a:r>
              <a:rPr lang="en-US" altLang="en-US" sz="2800" dirty="0"/>
              <a:t>Overview of FrameWork Health &amp; CMATCH</a:t>
            </a:r>
          </a:p>
          <a:p>
            <a:r>
              <a:rPr lang="en-US" altLang="en-US" sz="2800" dirty="0"/>
              <a:t>Objectives</a:t>
            </a:r>
          </a:p>
          <a:p>
            <a:pPr lvl="1"/>
            <a:r>
              <a:rPr lang="en-US" altLang="en-US" sz="2400" dirty="0"/>
              <a:t>Relate general knowledge of addiction to nicotine and tobacco use</a:t>
            </a:r>
          </a:p>
          <a:p>
            <a:pPr lvl="1"/>
            <a:r>
              <a:rPr lang="en-US" altLang="en-US" sz="2400" dirty="0"/>
              <a:t>Learn current standards, principles, &amp; theories of tobacco education and intervention methodologies</a:t>
            </a:r>
          </a:p>
          <a:p>
            <a:pPr lvl="1"/>
            <a:r>
              <a:rPr lang="en-US" altLang="en-US" sz="2400" dirty="0"/>
              <a:t>Demonstrate the CMATCH system of support through effective mentoring and telephonic interviewing assisted by the computer</a:t>
            </a:r>
          </a:p>
          <a:p>
            <a:r>
              <a:rPr lang="en-US" altLang="en-US" sz="2800" dirty="0"/>
              <a:t>Session Summary &amp; Evaluation</a:t>
            </a:r>
          </a:p>
          <a:p>
            <a:pPr lvl="2"/>
            <a:endParaRPr lang="en-US" alt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D6387E39-4AB8-4BDE-9A4A-A0CBD380C749}"/>
              </a:ext>
            </a:extLst>
          </p:cNvPr>
          <p:cNvSpPr>
            <a:spLocks noGrp="1" noChangeArrowheads="1"/>
          </p:cNvSpPr>
          <p:nvPr>
            <p:ph type="title"/>
          </p:nvPr>
        </p:nvSpPr>
        <p:spPr>
          <a:xfrm>
            <a:off x="1138766" y="443025"/>
            <a:ext cx="7704667" cy="1371599"/>
          </a:xfrm>
          <a:solidFill>
            <a:srgbClr val="00B0F0"/>
          </a:solidFill>
        </p:spPr>
        <p:txBody>
          <a:bodyPr/>
          <a:lstStyle/>
          <a:p>
            <a:r>
              <a:rPr lang="en-US" altLang="en-US" u="sng" dirty="0"/>
              <a:t>Reason for CMATCH</a:t>
            </a:r>
          </a:p>
        </p:txBody>
      </p:sp>
      <p:sp>
        <p:nvSpPr>
          <p:cNvPr id="7171" name="Rectangle 3">
            <a:extLst>
              <a:ext uri="{FF2B5EF4-FFF2-40B4-BE49-F238E27FC236}">
                <a16:creationId xmlns:a16="http://schemas.microsoft.com/office/drawing/2014/main" id="{7279AF3F-C1B7-413F-BA8E-E63D7EFE91B5}"/>
              </a:ext>
            </a:extLst>
          </p:cNvPr>
          <p:cNvSpPr>
            <a:spLocks noGrp="1" noChangeArrowheads="1"/>
          </p:cNvSpPr>
          <p:nvPr>
            <p:ph idx="1"/>
          </p:nvPr>
        </p:nvSpPr>
        <p:spPr>
          <a:xfrm>
            <a:off x="2286000" y="1676400"/>
            <a:ext cx="5410200" cy="1371599"/>
          </a:xfrm>
        </p:spPr>
        <p:txBody>
          <a:bodyPr>
            <a:normAutofit/>
          </a:bodyPr>
          <a:lstStyle/>
          <a:p>
            <a:pPr>
              <a:buFontTx/>
              <a:buNone/>
            </a:pPr>
            <a:r>
              <a:rPr lang="en-US" altLang="en-US" sz="2800" dirty="0"/>
              <a:t>70% of smokers want to quit, </a:t>
            </a:r>
          </a:p>
          <a:p>
            <a:pPr>
              <a:buFontTx/>
              <a:buNone/>
            </a:pPr>
            <a:r>
              <a:rPr lang="en-US" altLang="en-US" sz="2800" dirty="0"/>
              <a:t>but don't know how . . .</a:t>
            </a:r>
          </a:p>
        </p:txBody>
      </p:sp>
      <p:sp>
        <p:nvSpPr>
          <p:cNvPr id="6" name="Rectangle 2">
            <a:extLst>
              <a:ext uri="{FF2B5EF4-FFF2-40B4-BE49-F238E27FC236}">
                <a16:creationId xmlns:a16="http://schemas.microsoft.com/office/drawing/2014/main" id="{F7AD5F6F-17FD-4502-BA6C-4DF9E662775D}"/>
              </a:ext>
            </a:extLst>
          </p:cNvPr>
          <p:cNvSpPr txBox="1">
            <a:spLocks noChangeArrowheads="1"/>
          </p:cNvSpPr>
          <p:nvPr/>
        </p:nvSpPr>
        <p:spPr>
          <a:xfrm>
            <a:off x="2667000" y="3599120"/>
            <a:ext cx="4648200" cy="2819400"/>
          </a:xfrm>
          <a:prstGeom prst="rect">
            <a:avLst/>
          </a:prstGeom>
          <a:effectLst/>
        </p:spPr>
        <p:txBody>
          <a:bodyPr vert="horz" lIns="91440" tIns="45720" rIns="91440" bIns="45720" rtlCol="0" anchor="ctr">
            <a:normAutofit fontScale="975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dirty="0"/>
              <a:t>Reflection:</a:t>
            </a:r>
            <a:br>
              <a:rPr lang="en-US" altLang="en-US" dirty="0"/>
            </a:br>
            <a:r>
              <a:rPr lang="en-US" altLang="en-US" dirty="0"/>
              <a:t>Corporate Philosophy</a:t>
            </a:r>
            <a:br>
              <a:rPr lang="en-US" altLang="en-US" dirty="0"/>
            </a:br>
            <a:r>
              <a:rPr lang="en-US" altLang="en-US" dirty="0"/>
              <a:t>Social Concerns</a:t>
            </a:r>
            <a:br>
              <a:rPr lang="en-US" altLang="en-US" dirty="0"/>
            </a:br>
            <a:r>
              <a:rPr lang="en-US" altLang="en-US" dirty="0"/>
              <a:t>Opportunity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39B8DC4-A307-4132-826F-F7D654DBF6AA}"/>
              </a:ext>
            </a:extLst>
          </p:cNvPr>
          <p:cNvSpPr>
            <a:spLocks noGrp="1" noChangeArrowheads="1"/>
          </p:cNvSpPr>
          <p:nvPr>
            <p:ph type="title"/>
          </p:nvPr>
        </p:nvSpPr>
        <p:spPr>
          <a:xfrm>
            <a:off x="1371600" y="457201"/>
            <a:ext cx="7315200" cy="1295399"/>
          </a:xfrm>
          <a:solidFill>
            <a:srgbClr val="00B0F0"/>
          </a:solidFill>
        </p:spPr>
        <p:txBody>
          <a:bodyPr/>
          <a:lstStyle/>
          <a:p>
            <a:pPr algn="l"/>
            <a:r>
              <a:rPr lang="en-US" altLang="en-US" u="sng" dirty="0"/>
              <a:t>Target Audience</a:t>
            </a:r>
          </a:p>
        </p:txBody>
      </p:sp>
      <p:sp>
        <p:nvSpPr>
          <p:cNvPr id="9219" name="Rectangle 3">
            <a:extLst>
              <a:ext uri="{FF2B5EF4-FFF2-40B4-BE49-F238E27FC236}">
                <a16:creationId xmlns:a16="http://schemas.microsoft.com/office/drawing/2014/main" id="{C12DDCCB-BC03-4A99-ACC4-3DE160066A75}"/>
              </a:ext>
            </a:extLst>
          </p:cNvPr>
          <p:cNvSpPr>
            <a:spLocks noGrp="1" noChangeArrowheads="1"/>
          </p:cNvSpPr>
          <p:nvPr>
            <p:ph idx="1"/>
          </p:nvPr>
        </p:nvSpPr>
        <p:spPr>
          <a:xfrm>
            <a:off x="1828800" y="2209800"/>
            <a:ext cx="7010400" cy="3733800"/>
          </a:xfrm>
        </p:spPr>
        <p:txBody>
          <a:bodyPr>
            <a:normAutofit/>
          </a:bodyPr>
          <a:lstStyle/>
          <a:p>
            <a:r>
              <a:rPr lang="en-US" altLang="en-US" dirty="0"/>
              <a:t>Professional nurses, counseling skills preferable</a:t>
            </a:r>
          </a:p>
          <a:p>
            <a:r>
              <a:rPr lang="en-US" altLang="en-US" dirty="0"/>
              <a:t>Mental Health professionals</a:t>
            </a:r>
          </a:p>
          <a:p>
            <a:r>
              <a:rPr lang="en-US" altLang="en-US" dirty="0"/>
              <a:t>Students of Nursing, Psychology, Wellness</a:t>
            </a:r>
          </a:p>
          <a:p>
            <a:r>
              <a:rPr lang="en-US" altLang="en-US" dirty="0"/>
              <a:t>Substance Abuse counselors</a:t>
            </a:r>
          </a:p>
          <a:p>
            <a:r>
              <a:rPr lang="en-US" altLang="en-US" dirty="0"/>
              <a:t>Sponsor church/group adult members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graphicFrame>
        <p:nvGraphicFramePr>
          <p:cNvPr id="10247" name="Object 7">
            <a:extLst>
              <a:ext uri="{FF2B5EF4-FFF2-40B4-BE49-F238E27FC236}">
                <a16:creationId xmlns:a16="http://schemas.microsoft.com/office/drawing/2014/main" id="{DF77A1C1-DBF3-465B-A0C4-AC3D6134904B}"/>
              </a:ext>
            </a:extLst>
          </p:cNvPr>
          <p:cNvGraphicFramePr>
            <a:graphicFrameLocks noChangeAspect="1"/>
          </p:cNvGraphicFramePr>
          <p:nvPr/>
        </p:nvGraphicFramePr>
        <p:xfrm>
          <a:off x="2590800" y="3200400"/>
          <a:ext cx="4568825" cy="1276350"/>
        </p:xfrm>
        <a:graphic>
          <a:graphicData uri="http://schemas.openxmlformats.org/presentationml/2006/ole">
            <mc:AlternateContent xmlns:mc="http://schemas.openxmlformats.org/markup-compatibility/2006">
              <mc:Choice xmlns:v="urn:schemas-microsoft-com:vml" Requires="v">
                <p:oleObj name="Drawing" r:id="rId3" imgW="4568400" imgH="1429200" progId="FLW3Drawing">
                  <p:embed/>
                </p:oleObj>
              </mc:Choice>
              <mc:Fallback>
                <p:oleObj name="Drawing" r:id="rId3" imgW="4568400" imgH="1429200" progId="FLW3Drawing">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0800" y="3200400"/>
                        <a:ext cx="4568825" cy="127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49" name="Object 9">
            <a:extLst>
              <a:ext uri="{FF2B5EF4-FFF2-40B4-BE49-F238E27FC236}">
                <a16:creationId xmlns:a16="http://schemas.microsoft.com/office/drawing/2014/main" id="{35D2B55C-AEB5-431D-8D9F-DF4246972E81}"/>
              </a:ext>
            </a:extLst>
          </p:cNvPr>
          <p:cNvGraphicFramePr>
            <a:graphicFrameLocks noChangeAspect="1"/>
          </p:cNvGraphicFramePr>
          <p:nvPr/>
        </p:nvGraphicFramePr>
        <p:xfrm>
          <a:off x="3581400" y="4876800"/>
          <a:ext cx="2438400" cy="1604963"/>
        </p:xfrm>
        <a:graphic>
          <a:graphicData uri="http://schemas.openxmlformats.org/presentationml/2006/ole">
            <mc:AlternateContent xmlns:mc="http://schemas.openxmlformats.org/markup-compatibility/2006">
              <mc:Choice xmlns:v="urn:schemas-microsoft-com:vml" Requires="v">
                <p:oleObj name="Drawing" r:id="rId5" imgW="2163600" imgH="1681200" progId="FLW3Drawing">
                  <p:embed/>
                </p:oleObj>
              </mc:Choice>
              <mc:Fallback>
                <p:oleObj name="Drawing" r:id="rId5" imgW="2163600" imgH="1681200" progId="FLW3Drawing">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81400" y="4876800"/>
                        <a:ext cx="2438400" cy="160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51" name="Text Box 11">
            <a:extLst>
              <a:ext uri="{FF2B5EF4-FFF2-40B4-BE49-F238E27FC236}">
                <a16:creationId xmlns:a16="http://schemas.microsoft.com/office/drawing/2014/main" id="{14B9779F-8973-4DBC-A0C1-331CBE534C22}"/>
              </a:ext>
            </a:extLst>
          </p:cNvPr>
          <p:cNvSpPr txBox="1">
            <a:spLocks noChangeArrowheads="1"/>
          </p:cNvSpPr>
          <p:nvPr/>
        </p:nvSpPr>
        <p:spPr bwMode="auto">
          <a:xfrm>
            <a:off x="1600200" y="381000"/>
            <a:ext cx="586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400">
                <a:solidFill>
                  <a:srgbClr val="000000"/>
                </a:solidFill>
                <a:latin typeface="Franklin Gothic Demi" panose="020B0703020102020204" pitchFamily="34" charset="0"/>
              </a:rPr>
              <a:t>Intervention Process</a:t>
            </a:r>
          </a:p>
        </p:txBody>
      </p:sp>
      <p:sp>
        <p:nvSpPr>
          <p:cNvPr id="10253" name="AutoShape 13">
            <a:extLst>
              <a:ext uri="{FF2B5EF4-FFF2-40B4-BE49-F238E27FC236}">
                <a16:creationId xmlns:a16="http://schemas.microsoft.com/office/drawing/2014/main" id="{41DDCF79-0E48-4B2A-B86E-AF8446FB4857}"/>
              </a:ext>
            </a:extLst>
          </p:cNvPr>
          <p:cNvSpPr>
            <a:spLocks noChangeArrowheads="1"/>
          </p:cNvSpPr>
          <p:nvPr/>
        </p:nvSpPr>
        <p:spPr bwMode="auto">
          <a:xfrm>
            <a:off x="381000" y="4646428"/>
            <a:ext cx="2667000" cy="1754372"/>
          </a:xfrm>
          <a:prstGeom prst="triangle">
            <a:avLst>
              <a:gd name="adj" fmla="val 51994"/>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dirty="0">
                <a:solidFill>
                  <a:srgbClr val="000000"/>
                </a:solidFill>
              </a:rPr>
              <a:t>Support </a:t>
            </a:r>
          </a:p>
          <a:p>
            <a:pPr algn="ctr"/>
            <a:r>
              <a:rPr lang="en-US" altLang="en-US" dirty="0">
                <a:solidFill>
                  <a:srgbClr val="000000"/>
                </a:solidFill>
              </a:rPr>
              <a:t>from Partner/Friend</a:t>
            </a:r>
          </a:p>
        </p:txBody>
      </p:sp>
      <p:sp>
        <p:nvSpPr>
          <p:cNvPr id="10254" name="AutoShape 14">
            <a:extLst>
              <a:ext uri="{FF2B5EF4-FFF2-40B4-BE49-F238E27FC236}">
                <a16:creationId xmlns:a16="http://schemas.microsoft.com/office/drawing/2014/main" id="{2E36710B-DD67-497D-A5D8-3169F4883ED2}"/>
              </a:ext>
            </a:extLst>
          </p:cNvPr>
          <p:cNvSpPr>
            <a:spLocks noChangeArrowheads="1"/>
          </p:cNvSpPr>
          <p:nvPr/>
        </p:nvSpPr>
        <p:spPr bwMode="auto">
          <a:xfrm>
            <a:off x="6553200" y="4646428"/>
            <a:ext cx="2362200" cy="1678172"/>
          </a:xfrm>
          <a:prstGeom prst="triangle">
            <a:avLst>
              <a:gd name="adj" fmla="val 509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dirty="0">
                <a:solidFill>
                  <a:srgbClr val="000000"/>
                </a:solidFill>
              </a:rPr>
              <a:t>Support  </a:t>
            </a:r>
          </a:p>
          <a:p>
            <a:pPr algn="ctr"/>
            <a:r>
              <a:rPr lang="en-US" altLang="en-US" dirty="0">
                <a:solidFill>
                  <a:srgbClr val="000000"/>
                </a:solidFill>
              </a:rPr>
              <a:t>from Church </a:t>
            </a:r>
          </a:p>
          <a:p>
            <a:pPr algn="ctr"/>
            <a:r>
              <a:rPr lang="en-US" altLang="en-US" dirty="0">
                <a:solidFill>
                  <a:srgbClr val="000000"/>
                </a:solidFill>
              </a:rPr>
              <a:t>&amp; Community</a:t>
            </a:r>
          </a:p>
        </p:txBody>
      </p:sp>
      <p:sp>
        <p:nvSpPr>
          <p:cNvPr id="10256" name="Line 16">
            <a:extLst>
              <a:ext uri="{FF2B5EF4-FFF2-40B4-BE49-F238E27FC236}">
                <a16:creationId xmlns:a16="http://schemas.microsoft.com/office/drawing/2014/main" id="{5BE414A9-D3CF-41C4-B731-1857BFA5906B}"/>
              </a:ext>
            </a:extLst>
          </p:cNvPr>
          <p:cNvSpPr>
            <a:spLocks noChangeShapeType="1"/>
          </p:cNvSpPr>
          <p:nvPr/>
        </p:nvSpPr>
        <p:spPr bwMode="auto">
          <a:xfrm flipH="1">
            <a:off x="6477000" y="1524000"/>
            <a:ext cx="1219200" cy="45720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7" name="Line 17">
            <a:extLst>
              <a:ext uri="{FF2B5EF4-FFF2-40B4-BE49-F238E27FC236}">
                <a16:creationId xmlns:a16="http://schemas.microsoft.com/office/drawing/2014/main" id="{6DD3B263-1322-4A94-8392-7EFBA46148DE}"/>
              </a:ext>
            </a:extLst>
          </p:cNvPr>
          <p:cNvSpPr>
            <a:spLocks noChangeShapeType="1"/>
          </p:cNvSpPr>
          <p:nvPr/>
        </p:nvSpPr>
        <p:spPr bwMode="auto">
          <a:xfrm>
            <a:off x="1981200" y="1905000"/>
            <a:ext cx="990600" cy="7620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8" name="Line 18">
            <a:extLst>
              <a:ext uri="{FF2B5EF4-FFF2-40B4-BE49-F238E27FC236}">
                <a16:creationId xmlns:a16="http://schemas.microsoft.com/office/drawing/2014/main" id="{8B48AB51-E0F4-46A7-87AA-94709A853671}"/>
              </a:ext>
            </a:extLst>
          </p:cNvPr>
          <p:cNvSpPr>
            <a:spLocks noChangeShapeType="1"/>
          </p:cNvSpPr>
          <p:nvPr/>
        </p:nvSpPr>
        <p:spPr bwMode="auto">
          <a:xfrm>
            <a:off x="4724400" y="2819400"/>
            <a:ext cx="0" cy="30480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9" name="Line 19">
            <a:extLst>
              <a:ext uri="{FF2B5EF4-FFF2-40B4-BE49-F238E27FC236}">
                <a16:creationId xmlns:a16="http://schemas.microsoft.com/office/drawing/2014/main" id="{5764E526-2095-43D4-8D45-2260574824A8}"/>
              </a:ext>
            </a:extLst>
          </p:cNvPr>
          <p:cNvSpPr>
            <a:spLocks noChangeShapeType="1"/>
          </p:cNvSpPr>
          <p:nvPr/>
        </p:nvSpPr>
        <p:spPr bwMode="auto">
          <a:xfrm flipV="1">
            <a:off x="2057400" y="4191000"/>
            <a:ext cx="914400" cy="914400"/>
          </a:xfrm>
          <a:prstGeom prst="line">
            <a:avLst/>
          </a:prstGeom>
          <a:noFill/>
          <a:ln w="9525">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0" name="Line 20">
            <a:extLst>
              <a:ext uri="{FF2B5EF4-FFF2-40B4-BE49-F238E27FC236}">
                <a16:creationId xmlns:a16="http://schemas.microsoft.com/office/drawing/2014/main" id="{3A3078B3-C1DC-4A4D-A567-B60C63CEF91E}"/>
              </a:ext>
            </a:extLst>
          </p:cNvPr>
          <p:cNvSpPr>
            <a:spLocks noChangeShapeType="1"/>
          </p:cNvSpPr>
          <p:nvPr/>
        </p:nvSpPr>
        <p:spPr bwMode="auto">
          <a:xfrm flipV="1">
            <a:off x="4724400" y="4419600"/>
            <a:ext cx="0" cy="381000"/>
          </a:xfrm>
          <a:prstGeom prst="line">
            <a:avLst/>
          </a:prstGeom>
          <a:noFill/>
          <a:ln w="9525">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1" name="Line 21">
            <a:extLst>
              <a:ext uri="{FF2B5EF4-FFF2-40B4-BE49-F238E27FC236}">
                <a16:creationId xmlns:a16="http://schemas.microsoft.com/office/drawing/2014/main" id="{ECB7C5B6-AA42-47C8-91F2-AC63C95E35A4}"/>
              </a:ext>
            </a:extLst>
          </p:cNvPr>
          <p:cNvSpPr>
            <a:spLocks noChangeShapeType="1"/>
          </p:cNvSpPr>
          <p:nvPr/>
        </p:nvSpPr>
        <p:spPr bwMode="auto">
          <a:xfrm flipH="1" flipV="1">
            <a:off x="6553200" y="4267200"/>
            <a:ext cx="914400" cy="762000"/>
          </a:xfrm>
          <a:prstGeom prst="line">
            <a:avLst/>
          </a:prstGeom>
          <a:noFill/>
          <a:ln w="9525">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3" name="Picture 2" descr="Graphical user interface, application&#10;&#10;Description automatically generated">
            <a:extLst>
              <a:ext uri="{FF2B5EF4-FFF2-40B4-BE49-F238E27FC236}">
                <a16:creationId xmlns:a16="http://schemas.microsoft.com/office/drawing/2014/main" id="{3DB5449F-0C65-43E8-9ED6-DE35ABA8969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81800" y="200025"/>
            <a:ext cx="2224087" cy="1480029"/>
          </a:xfrm>
          <a:prstGeom prst="rect">
            <a:avLst/>
          </a:prstGeom>
        </p:spPr>
      </p:pic>
      <p:pic>
        <p:nvPicPr>
          <p:cNvPr id="5" name="Picture 4" descr="A person wearing headphones&#10;&#10;Description automatically generated with medium confidence">
            <a:extLst>
              <a:ext uri="{FF2B5EF4-FFF2-40B4-BE49-F238E27FC236}">
                <a16:creationId xmlns:a16="http://schemas.microsoft.com/office/drawing/2014/main" id="{C3765582-DE3F-4DA5-B03B-8752EF9D626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44940" y="200025"/>
            <a:ext cx="1950720" cy="1560576"/>
          </a:xfrm>
          <a:prstGeom prst="rect">
            <a:avLst/>
          </a:prstGeom>
        </p:spPr>
      </p:pic>
      <p:sp>
        <p:nvSpPr>
          <p:cNvPr id="2" name="Oval 1">
            <a:extLst>
              <a:ext uri="{FF2B5EF4-FFF2-40B4-BE49-F238E27FC236}">
                <a16:creationId xmlns:a16="http://schemas.microsoft.com/office/drawing/2014/main" id="{ABF82D8E-5249-4749-8C4C-5E4376A42BE6}"/>
              </a:ext>
            </a:extLst>
          </p:cNvPr>
          <p:cNvSpPr/>
          <p:nvPr/>
        </p:nvSpPr>
        <p:spPr>
          <a:xfrm>
            <a:off x="2971800" y="1238250"/>
            <a:ext cx="3505198" cy="14097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Registration</a:t>
            </a:r>
          </a:p>
          <a:p>
            <a:pPr algn="ctr"/>
            <a:r>
              <a:rPr lang="en-US" dirty="0">
                <a:solidFill>
                  <a:schemeClr val="tx1"/>
                </a:solidFill>
              </a:rPr>
              <a:t>&amp; Assessment</a:t>
            </a:r>
          </a:p>
          <a:p>
            <a:pPr algn="ctr"/>
            <a:r>
              <a:rPr lang="en-US" dirty="0">
                <a:solidFill>
                  <a:schemeClr val="tx1"/>
                </a:solidFill>
              </a:rPr>
              <a:t>By Health Professional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C73AAF0F-AD5E-42EC-AE82-61DD0BB015F4}"/>
              </a:ext>
            </a:extLst>
          </p:cNvPr>
          <p:cNvSpPr>
            <a:spLocks noGrp="1" noChangeArrowheads="1"/>
          </p:cNvSpPr>
          <p:nvPr>
            <p:ph type="title"/>
          </p:nvPr>
        </p:nvSpPr>
        <p:spPr>
          <a:xfrm>
            <a:off x="982133" y="457201"/>
            <a:ext cx="7704667" cy="1142999"/>
          </a:xfrm>
          <a:solidFill>
            <a:srgbClr val="00B0F0"/>
          </a:solidFill>
        </p:spPr>
        <p:txBody>
          <a:bodyPr/>
          <a:lstStyle/>
          <a:p>
            <a:r>
              <a:rPr lang="en-US" altLang="en-US" dirty="0"/>
              <a:t>The Effective Call</a:t>
            </a:r>
          </a:p>
        </p:txBody>
      </p:sp>
      <p:sp>
        <p:nvSpPr>
          <p:cNvPr id="25603" name="Rectangle 3">
            <a:extLst>
              <a:ext uri="{FF2B5EF4-FFF2-40B4-BE49-F238E27FC236}">
                <a16:creationId xmlns:a16="http://schemas.microsoft.com/office/drawing/2014/main" id="{2C390C58-D934-4AF3-85AC-1CF58E7AD13F}"/>
              </a:ext>
            </a:extLst>
          </p:cNvPr>
          <p:cNvSpPr>
            <a:spLocks noGrp="1" noChangeArrowheads="1"/>
          </p:cNvSpPr>
          <p:nvPr>
            <p:ph idx="1"/>
          </p:nvPr>
        </p:nvSpPr>
        <p:spPr>
          <a:xfrm>
            <a:off x="1752600" y="2057400"/>
            <a:ext cx="6934200" cy="4038600"/>
          </a:xfrm>
        </p:spPr>
        <p:txBody>
          <a:bodyPr>
            <a:normAutofit/>
          </a:bodyPr>
          <a:lstStyle/>
          <a:p>
            <a:r>
              <a:rPr lang="en-US" altLang="en-US" dirty="0"/>
              <a:t>Educational Fundamentals</a:t>
            </a:r>
          </a:p>
          <a:p>
            <a:pPr lvl="1"/>
            <a:r>
              <a:rPr lang="en-US" altLang="en-US" dirty="0"/>
              <a:t>Influence of psychology principles</a:t>
            </a:r>
          </a:p>
          <a:p>
            <a:pPr lvl="1"/>
            <a:r>
              <a:rPr lang="en-US" altLang="en-US" dirty="0"/>
              <a:t>Influence of education principles</a:t>
            </a:r>
          </a:p>
          <a:p>
            <a:pPr lvl="1"/>
            <a:r>
              <a:rPr lang="en-US" altLang="en-US" dirty="0"/>
              <a:t>Influence of sociology principles</a:t>
            </a:r>
          </a:p>
          <a:p>
            <a:pPr lvl="1"/>
            <a:r>
              <a:rPr lang="en-US" altLang="en-US" dirty="0"/>
              <a:t>Influence of health promotion theory</a:t>
            </a:r>
          </a:p>
          <a:p>
            <a:r>
              <a:rPr lang="en-US" altLang="en-US" dirty="0"/>
              <a:t>Communication &amp; customer relations</a:t>
            </a:r>
          </a:p>
          <a:p>
            <a:r>
              <a:rPr lang="en-US" altLang="en-US" dirty="0"/>
              <a:t>Employing Motivational Interviewing strategy</a:t>
            </a:r>
          </a:p>
          <a:p>
            <a:r>
              <a:rPr lang="en-US" altLang="en-US" dirty="0"/>
              <a:t>Using the Call Script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B6496DC-704F-4FB9-8567-DAEFFBF3B439}"/>
              </a:ext>
            </a:extLst>
          </p:cNvPr>
          <p:cNvSpPr>
            <a:spLocks noGrp="1" noChangeArrowheads="1"/>
          </p:cNvSpPr>
          <p:nvPr>
            <p:ph type="title"/>
          </p:nvPr>
        </p:nvSpPr>
        <p:spPr>
          <a:xfrm>
            <a:off x="982133" y="457201"/>
            <a:ext cx="7704667" cy="1219199"/>
          </a:xfrm>
          <a:solidFill>
            <a:srgbClr val="00B0F0"/>
          </a:solidFill>
        </p:spPr>
        <p:txBody>
          <a:bodyPr/>
          <a:lstStyle/>
          <a:p>
            <a:r>
              <a:rPr lang="en-US" altLang="en-US" dirty="0"/>
              <a:t>Assumptions</a:t>
            </a:r>
          </a:p>
        </p:txBody>
      </p:sp>
      <p:sp>
        <p:nvSpPr>
          <p:cNvPr id="11267" name="Rectangle 3">
            <a:extLst>
              <a:ext uri="{FF2B5EF4-FFF2-40B4-BE49-F238E27FC236}">
                <a16:creationId xmlns:a16="http://schemas.microsoft.com/office/drawing/2014/main" id="{3860058A-22DB-4209-9471-C99F449FB9A8}"/>
              </a:ext>
            </a:extLst>
          </p:cNvPr>
          <p:cNvSpPr>
            <a:spLocks noGrp="1" noChangeArrowheads="1"/>
          </p:cNvSpPr>
          <p:nvPr>
            <p:ph idx="1"/>
          </p:nvPr>
        </p:nvSpPr>
        <p:spPr>
          <a:xfrm>
            <a:off x="1981200" y="2667000"/>
            <a:ext cx="6705600" cy="3886200"/>
          </a:xfrm>
        </p:spPr>
        <p:txBody>
          <a:bodyPr>
            <a:normAutofit/>
          </a:bodyPr>
          <a:lstStyle/>
          <a:p>
            <a:r>
              <a:rPr lang="en-US" altLang="en-US" dirty="0"/>
              <a:t>Background of coaches-in-training</a:t>
            </a:r>
          </a:p>
          <a:p>
            <a:r>
              <a:rPr lang="en-US" altLang="en-US" dirty="0"/>
              <a:t>Need for increased skill in</a:t>
            </a:r>
          </a:p>
          <a:p>
            <a:pPr lvl="1"/>
            <a:r>
              <a:rPr lang="en-US" altLang="en-US" sz="1800" dirty="0"/>
              <a:t>Behavior change strategies</a:t>
            </a:r>
          </a:p>
          <a:p>
            <a:pPr lvl="1"/>
            <a:r>
              <a:rPr lang="en-US" altLang="en-US" sz="1800" dirty="0"/>
              <a:t>Therapeutic communication</a:t>
            </a:r>
          </a:p>
          <a:p>
            <a:pPr lvl="1"/>
            <a:r>
              <a:rPr lang="en-US" altLang="en-US" sz="1800" dirty="0"/>
              <a:t>Motivational interviewing</a:t>
            </a:r>
          </a:p>
          <a:p>
            <a:pPr lvl="1"/>
            <a:r>
              <a:rPr lang="en-US" altLang="en-US" sz="1800" dirty="0"/>
              <a:t>Client compliance, accountability</a:t>
            </a:r>
          </a:p>
          <a:p>
            <a:pPr lvl="1"/>
            <a:r>
              <a:rPr lang="en-US" altLang="en-US" sz="1800" dirty="0"/>
              <a:t>Customer satisfaction</a:t>
            </a:r>
          </a:p>
          <a:p>
            <a:r>
              <a:rPr lang="en-US" altLang="en-US" sz="2000" dirty="0"/>
              <a:t>Need for synthesis skill with telephone &amp; computer</a:t>
            </a:r>
          </a:p>
          <a:p>
            <a:r>
              <a:rPr lang="en-US" altLang="en-US" sz="2000" dirty="0"/>
              <a:t>Particular skill needed in spiritual sensitivity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60FD4064-F287-454F-B4CC-CC7B590BE6A7}"/>
              </a:ext>
            </a:extLst>
          </p:cNvPr>
          <p:cNvSpPr>
            <a:spLocks noGrp="1" noChangeArrowheads="1"/>
          </p:cNvSpPr>
          <p:nvPr>
            <p:ph type="title"/>
          </p:nvPr>
        </p:nvSpPr>
        <p:spPr/>
        <p:txBody>
          <a:bodyPr/>
          <a:lstStyle/>
          <a:p>
            <a:r>
              <a:rPr lang="en-US" altLang="en-US"/>
              <a:t>Motivational Interviewing</a:t>
            </a:r>
          </a:p>
        </p:txBody>
      </p:sp>
      <p:graphicFrame>
        <p:nvGraphicFramePr>
          <p:cNvPr id="12292" name="Object 4">
            <a:extLst>
              <a:ext uri="{FF2B5EF4-FFF2-40B4-BE49-F238E27FC236}">
                <a16:creationId xmlns:a16="http://schemas.microsoft.com/office/drawing/2014/main" id="{7A6615AB-D810-4075-B3C2-709C5BD77974}"/>
              </a:ext>
            </a:extLst>
          </p:cNvPr>
          <p:cNvGraphicFramePr>
            <a:graphicFrameLocks noGrp="1" noChangeAspect="1"/>
          </p:cNvGraphicFramePr>
          <p:nvPr>
            <p:ph sz="half" idx="1"/>
          </p:nvPr>
        </p:nvGraphicFramePr>
        <p:xfrm>
          <a:off x="762000" y="2058988"/>
          <a:ext cx="7696200" cy="3613150"/>
        </p:xfrm>
        <a:graphic>
          <a:graphicData uri="http://schemas.openxmlformats.org/presentationml/2006/ole">
            <mc:AlternateContent xmlns:mc="http://schemas.openxmlformats.org/markup-compatibility/2006">
              <mc:Choice xmlns:v="urn:schemas-microsoft-com:vml" Requires="v">
                <p:oleObj name="Drawing" r:id="rId2" imgW="2178000" imgH="1022400" progId="FLW3Drawing">
                  <p:embed/>
                </p:oleObj>
              </mc:Choice>
              <mc:Fallback>
                <p:oleObj name="Drawing" r:id="rId2" imgW="2178000" imgH="1022400" progId="FLW3Drawing">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2058988"/>
                        <a:ext cx="7696200" cy="3613150"/>
                      </a:xfrm>
                      <a:prstGeom prst="rect">
                        <a:avLst/>
                      </a:prstGeom>
                      <a:solidFill>
                        <a:srgbClr val="99C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FF155F79-7ED8-4656-A387-FFCAD506BCFE}"/>
              </a:ext>
            </a:extLst>
          </p:cNvPr>
          <p:cNvSpPr>
            <a:spLocks noGrp="1" noChangeArrowheads="1"/>
          </p:cNvSpPr>
          <p:nvPr>
            <p:ph type="title"/>
          </p:nvPr>
        </p:nvSpPr>
        <p:spPr>
          <a:xfrm>
            <a:off x="982133" y="457201"/>
            <a:ext cx="7704667" cy="1219199"/>
          </a:xfrm>
          <a:solidFill>
            <a:srgbClr val="00B0F0"/>
          </a:solidFill>
        </p:spPr>
        <p:txBody>
          <a:bodyPr/>
          <a:lstStyle/>
          <a:p>
            <a:r>
              <a:rPr lang="en-US" altLang="en-US" dirty="0"/>
              <a:t>Guiding Concepts </a:t>
            </a:r>
          </a:p>
        </p:txBody>
      </p:sp>
      <p:sp>
        <p:nvSpPr>
          <p:cNvPr id="14339" name="Rectangle 3">
            <a:extLst>
              <a:ext uri="{FF2B5EF4-FFF2-40B4-BE49-F238E27FC236}">
                <a16:creationId xmlns:a16="http://schemas.microsoft.com/office/drawing/2014/main" id="{346DBB06-40E3-4164-B484-8A0ED4111518}"/>
              </a:ext>
            </a:extLst>
          </p:cNvPr>
          <p:cNvSpPr>
            <a:spLocks noGrp="1" noChangeArrowheads="1"/>
          </p:cNvSpPr>
          <p:nvPr>
            <p:ph idx="1"/>
          </p:nvPr>
        </p:nvSpPr>
        <p:spPr>
          <a:xfrm>
            <a:off x="1780953" y="2209800"/>
            <a:ext cx="6934200" cy="3332816"/>
          </a:xfrm>
        </p:spPr>
        <p:txBody>
          <a:bodyPr>
            <a:normAutofit lnSpcReduction="10000"/>
          </a:bodyPr>
          <a:lstStyle/>
          <a:p>
            <a:r>
              <a:rPr lang="en-US" altLang="en-US" dirty="0"/>
              <a:t>Motivational interviewing</a:t>
            </a:r>
          </a:p>
          <a:p>
            <a:r>
              <a:rPr lang="en-US" altLang="en-US" dirty="0"/>
              <a:t>Kohlberg’s Adult Learning Theory</a:t>
            </a:r>
          </a:p>
          <a:p>
            <a:r>
              <a:rPr lang="en-US" altLang="en-US" dirty="0"/>
              <a:t>Andragogy</a:t>
            </a:r>
          </a:p>
          <a:p>
            <a:r>
              <a:rPr lang="en-US" altLang="en-US" dirty="0"/>
              <a:t>Gestalt</a:t>
            </a:r>
          </a:p>
          <a:p>
            <a:r>
              <a:rPr lang="en-US" altLang="en-US" dirty="0"/>
              <a:t>Modernist viewpoint</a:t>
            </a:r>
          </a:p>
          <a:p>
            <a:r>
              <a:rPr lang="en-US" altLang="en-US" dirty="0"/>
              <a:t>Problem-centered approach—Coaches</a:t>
            </a:r>
          </a:p>
          <a:p>
            <a:r>
              <a:rPr lang="en-US" altLang="en-US" dirty="0"/>
              <a:t>Lewin’s Field Theory—CMATCH clients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TotalTime>
  <Words>935</Words>
  <Application>Microsoft Office PowerPoint</Application>
  <PresentationFormat>On-screen Show (4:3)</PresentationFormat>
  <Paragraphs>139</Paragraphs>
  <Slides>19</Slides>
  <Notes>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9" baseType="lpstr">
      <vt:lpstr>Arial</vt:lpstr>
      <vt:lpstr>Arial Nova</vt:lpstr>
      <vt:lpstr>Broadway</vt:lpstr>
      <vt:lpstr>Calibri</vt:lpstr>
      <vt:lpstr>Century Gothic</vt:lpstr>
      <vt:lpstr>Corbel</vt:lpstr>
      <vt:lpstr>Franklin Gothic Demi</vt:lpstr>
      <vt:lpstr>Times New Roman</vt:lpstr>
      <vt:lpstr>Parallax</vt:lpstr>
      <vt:lpstr>Drawing</vt:lpstr>
      <vt:lpstr>CMATCH Training Workshop</vt:lpstr>
      <vt:lpstr>Workshop Agenda</vt:lpstr>
      <vt:lpstr>Reason for CMATCH</vt:lpstr>
      <vt:lpstr>Target Audience</vt:lpstr>
      <vt:lpstr>PowerPoint Presentation</vt:lpstr>
      <vt:lpstr>The Effective Call</vt:lpstr>
      <vt:lpstr>Assumptions</vt:lpstr>
      <vt:lpstr>Motivational Interviewing</vt:lpstr>
      <vt:lpstr>Guiding Concepts </vt:lpstr>
      <vt:lpstr>Curriculum Aims/Purpose</vt:lpstr>
      <vt:lpstr>Processing Knowledge</vt:lpstr>
      <vt:lpstr>Knowledge Based on . . .</vt:lpstr>
      <vt:lpstr>Psychomotor Domain of the Phone Coach Based on Block &amp; Anderson’s Master Model</vt:lpstr>
      <vt:lpstr>Affective Domain Based on Taba &amp; Bruner’s Learning Transfer</vt:lpstr>
      <vt:lpstr>Evaluation Criteria </vt:lpstr>
      <vt:lpstr>General Evaluation</vt:lpstr>
      <vt:lpstr>Approach to Evaluation</vt:lpstr>
      <vt:lpstr>Overall Evaluation Talmadge’s Questions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CMATCH Training Workshop</dc:title>
  <dc:creator>Linda Ron Royer</dc:creator>
  <cp:lastModifiedBy>Linda Royer</cp:lastModifiedBy>
  <cp:revision>3</cp:revision>
  <dcterms:created xsi:type="dcterms:W3CDTF">2021-01-03T16:40:22Z</dcterms:created>
  <dcterms:modified xsi:type="dcterms:W3CDTF">2021-07-01T21:15:32Z</dcterms:modified>
</cp:coreProperties>
</file>