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23"/>
  </p:handoutMasterIdLst>
  <p:sldIdLst>
    <p:sldId id="276" r:id="rId2"/>
    <p:sldId id="296" r:id="rId3"/>
    <p:sldId id="295" r:id="rId4"/>
    <p:sldId id="298" r:id="rId5"/>
    <p:sldId id="294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56" r:id="rId15"/>
    <p:sldId id="257" r:id="rId16"/>
    <p:sldId id="258" r:id="rId17"/>
    <p:sldId id="259" r:id="rId18"/>
    <p:sldId id="260" r:id="rId19"/>
    <p:sldId id="261" r:id="rId20"/>
    <p:sldId id="262" r:id="rId21"/>
    <p:sldId id="297" r:id="rId22"/>
  </p:sldIdLst>
  <p:sldSz cx="9144000" cy="6858000" type="screen4x3"/>
  <p:notesSz cx="6858000" cy="9174163"/>
  <p:custDataLst>
    <p:tags r:id="rId24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7" autoAdjust="0"/>
    <p:restoredTop sz="94444" autoAdjust="0"/>
  </p:normalViewPr>
  <p:slideViewPr>
    <p:cSldViewPr>
      <p:cViewPr varScale="1">
        <p:scale>
          <a:sx n="75" d="100"/>
          <a:sy n="75" d="100"/>
        </p:scale>
        <p:origin x="-326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15375"/>
            <a:ext cx="297180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15375"/>
            <a:ext cx="297180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695E4D-8C87-43F8-805D-8EBC562D6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0776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07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FDC8549-9A78-49F9-9AC4-9AD125D14DE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1A13C-2F2E-4FD1-AFEF-7E2B1BDA14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6979049"/>
      </p:ext>
    </p:extLst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8556FB-950B-4B4B-98EB-6280568EB8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3421638"/>
      </p:ext>
    </p:extLst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779F4E-56AD-4EE5-B095-AD4C92C5E9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6433654"/>
      </p:ext>
    </p:extLst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61347-A158-46A0-916E-E5D1EE6671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972505"/>
      </p:ext>
    </p:extLst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16CBE-A761-43A5-ADA6-FCF2C12D1A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0706313"/>
      </p:ext>
    </p:extLst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4ACC21-44D5-4635-A85B-B4CC3F6F72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3646674"/>
      </p:ext>
    </p:extLst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C7369-F447-4162-8726-B1989D3451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25839"/>
      </p:ext>
    </p:extLst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C4618-78B7-4ADE-9A35-A490B569B8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3658303"/>
      </p:ext>
    </p:extLst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9902F6-BE61-40D4-9E1D-DEC7F6A251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8355578"/>
      </p:ext>
    </p:extLst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BD129C-7BF9-46B0-A64E-AE531535A4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7392681"/>
      </p:ext>
    </p:extLst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altLang="en-US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6FD8052-85A5-49E4-AF4B-7672525DAF8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>
    <p:random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r>
              <a:rPr lang="en-US" altLang="en-US" sz="3600" b="1"/>
              <a:t>It’s Never Too Late To Stop:  Tobacco Cessation for Senior Citizens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7696200" cy="4953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b="1">
                <a:latin typeface="Arial" charset="0"/>
              </a:rPr>
              <a:t>Objectives: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b="1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en-US" b="1">
                <a:latin typeface="Arial" charset="0"/>
              </a:rPr>
              <a:t>Identify stages of change and types of senior smokers</a:t>
            </a:r>
            <a:br>
              <a:rPr lang="en-US" altLang="en-US" b="1">
                <a:latin typeface="Arial" charset="0"/>
              </a:rPr>
            </a:br>
            <a:endParaRPr lang="en-US" altLang="en-US" b="1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en-US" b="1">
                <a:latin typeface="Arial" charset="0"/>
              </a:rPr>
              <a:t>Describe sessions of comprehensive curriculum and intervention strategies targeting seniors</a:t>
            </a:r>
            <a:br>
              <a:rPr lang="en-US" altLang="en-US" b="1">
                <a:latin typeface="Arial" charset="0"/>
              </a:rPr>
            </a:br>
            <a:endParaRPr lang="en-US" altLang="en-US" b="1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en-US" b="1">
                <a:latin typeface="Arial" charset="0"/>
              </a:rPr>
              <a:t>Identify types of screenings for participants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900" b="1">
                <a:latin typeface="Arial" charset="0"/>
              </a:rPr>
              <a:t>I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990600" y="3962400"/>
            <a:ext cx="5943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en-US" altLang="en-US" sz="3200" b="1"/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914400" y="2895600"/>
            <a:ext cx="80010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US" altLang="en-US" sz="3200" b="1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en-US" altLang="en-US" sz="3200" b="1">
              <a:latin typeface="Arial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/>
              <a:t>Discouraged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981200"/>
            <a:ext cx="7391400" cy="4114800"/>
          </a:xfrm>
        </p:spPr>
        <p:txBody>
          <a:bodyPr/>
          <a:lstStyle/>
          <a:p>
            <a:r>
              <a:rPr lang="en-US" altLang="en-US">
                <a:latin typeface="Arial" charset="0"/>
              </a:rPr>
              <a:t>Highly addicted</a:t>
            </a:r>
          </a:p>
          <a:p>
            <a:pPr>
              <a:buFont typeface="Wingdings" pitchFamily="2" charset="2"/>
              <a:buNone/>
            </a:pPr>
            <a:endParaRPr lang="en-US" altLang="en-US">
              <a:latin typeface="Arial" charset="0"/>
            </a:endParaRPr>
          </a:p>
          <a:p>
            <a:r>
              <a:rPr lang="en-US" altLang="en-US">
                <a:latin typeface="Arial" charset="0"/>
              </a:rPr>
              <a:t>Heavy smokers</a:t>
            </a:r>
          </a:p>
          <a:p>
            <a:endParaRPr lang="en-US" altLang="en-US">
              <a:latin typeface="Arial" charset="0"/>
            </a:endParaRPr>
          </a:p>
          <a:p>
            <a:r>
              <a:rPr lang="en-US" altLang="en-US">
                <a:latin typeface="Arial" charset="0"/>
              </a:rPr>
              <a:t>Multiple lifetime quits</a:t>
            </a:r>
          </a:p>
          <a:p>
            <a:pPr>
              <a:buFont typeface="Wingdings" pitchFamily="2" charset="2"/>
              <a:buNone/>
            </a:pPr>
            <a:endParaRPr lang="en-US" altLang="en-US">
              <a:latin typeface="Arial" charset="0"/>
            </a:endParaRPr>
          </a:p>
          <a:p>
            <a:r>
              <a:rPr lang="en-US" altLang="en-US">
                <a:latin typeface="Arial" charset="0"/>
              </a:rPr>
              <a:t>Conditional intention to quit</a:t>
            </a:r>
          </a:p>
        </p:txBody>
      </p:sp>
    </p:spTree>
    <p:custDataLst>
      <p:tags r:id="rId1"/>
    </p:custDataLst>
  </p:cSld>
  <p:clrMapOvr>
    <a:masterClrMapping/>
  </p:clrMapOvr>
  <p:transition spd="med"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 sz="3600" b="1"/>
              <a:t>Active Avoiders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752600"/>
            <a:ext cx="7239000" cy="4114800"/>
          </a:xfrm>
        </p:spPr>
        <p:txBody>
          <a:bodyPr/>
          <a:lstStyle/>
          <a:p>
            <a:r>
              <a:rPr lang="en-US" altLang="en-US">
                <a:latin typeface="Arial" charset="0"/>
              </a:rPr>
              <a:t>Moderate to low addiction</a:t>
            </a:r>
          </a:p>
          <a:p>
            <a:pPr>
              <a:buFont typeface="Wingdings" pitchFamily="2" charset="2"/>
              <a:buNone/>
            </a:pPr>
            <a:endParaRPr lang="en-US" altLang="en-US">
              <a:latin typeface="Arial" charset="0"/>
            </a:endParaRPr>
          </a:p>
          <a:p>
            <a:r>
              <a:rPr lang="en-US" altLang="en-US">
                <a:latin typeface="Arial" charset="0"/>
              </a:rPr>
              <a:t>Moderate to light smokers</a:t>
            </a:r>
          </a:p>
          <a:p>
            <a:endParaRPr lang="en-US" altLang="en-US">
              <a:latin typeface="Arial" charset="0"/>
            </a:endParaRPr>
          </a:p>
          <a:p>
            <a:r>
              <a:rPr lang="en-US" altLang="en-US">
                <a:latin typeface="Arial" charset="0"/>
              </a:rPr>
              <a:t>Long term or vague intent to quit</a:t>
            </a:r>
          </a:p>
          <a:p>
            <a:endParaRPr lang="en-US" altLang="en-US">
              <a:latin typeface="Arial" charset="0"/>
            </a:endParaRPr>
          </a:p>
          <a:p>
            <a:pPr>
              <a:spcBef>
                <a:spcPct val="10000"/>
              </a:spcBef>
            </a:pPr>
            <a:r>
              <a:rPr lang="en-US" altLang="en-US">
                <a:latin typeface="Arial" charset="0"/>
              </a:rPr>
              <a:t>Few or no quit attempts OR has multiple prolonged stops with restarts</a:t>
            </a:r>
          </a:p>
          <a:p>
            <a:pPr>
              <a:buFont typeface="Wingdings" pitchFamily="2" charset="2"/>
              <a:buNone/>
            </a:pPr>
            <a:endParaRPr lang="en-US" altLang="en-US">
              <a:latin typeface="Arial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/>
              <a:t>Early Contemplators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981200"/>
            <a:ext cx="7010400" cy="4114800"/>
          </a:xfrm>
        </p:spPr>
        <p:txBody>
          <a:bodyPr/>
          <a:lstStyle/>
          <a:p>
            <a:r>
              <a:rPr lang="en-US" altLang="en-US">
                <a:latin typeface="Arial" charset="0"/>
              </a:rPr>
              <a:t>Classic “contemplation stage”</a:t>
            </a:r>
          </a:p>
          <a:p>
            <a:pPr>
              <a:buFont typeface="Wingdings" pitchFamily="2" charset="2"/>
              <a:buNone/>
            </a:pPr>
            <a:r>
              <a:rPr lang="en-US" altLang="en-US">
                <a:latin typeface="Arial" charset="0"/>
              </a:rPr>
              <a:t>              </a:t>
            </a:r>
          </a:p>
          <a:p>
            <a:r>
              <a:rPr lang="en-US" altLang="en-US">
                <a:latin typeface="Arial" charset="0"/>
              </a:rPr>
              <a:t>Health event or externally driven</a:t>
            </a:r>
          </a:p>
          <a:p>
            <a:pPr>
              <a:buFont typeface="Wingdings" pitchFamily="2" charset="2"/>
              <a:buNone/>
            </a:pPr>
            <a:endParaRPr lang="en-US" altLang="en-US">
              <a:latin typeface="Arial" charset="0"/>
            </a:endParaRPr>
          </a:p>
          <a:p>
            <a:r>
              <a:rPr lang="en-US" altLang="en-US">
                <a:latin typeface="Arial" charset="0"/>
              </a:rPr>
              <a:t>Shorter-term intent to quit </a:t>
            </a:r>
          </a:p>
        </p:txBody>
      </p:sp>
    </p:spTree>
    <p:custDataLst>
      <p:tags r:id="rId1"/>
    </p:custDataLst>
  </p:cSld>
  <p:clrMapOvr>
    <a:masterClrMapping/>
  </p:clrMapOvr>
  <p:transition spd="med"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-152400"/>
            <a:ext cx="9144000" cy="1143000"/>
          </a:xfrm>
        </p:spPr>
        <p:txBody>
          <a:bodyPr/>
          <a:lstStyle/>
          <a:p>
            <a:r>
              <a:rPr lang="en-US" altLang="en-US" sz="3600" b="1"/>
              <a:t>Implications for Cessation Programming</a:t>
            </a:r>
          </a:p>
        </p:txBody>
      </p:sp>
      <p:sp>
        <p:nvSpPr>
          <p:cNvPr id="7065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839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latin typeface="Arial" charset="0"/>
              </a:rPr>
              <a:t>Cessation intervention must start at the pre-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Arial" charset="0"/>
              </a:rPr>
              <a:t>     contemplation stage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>
                <a:latin typeface="Arial" charset="0"/>
              </a:rPr>
              <a:t>Establish “ask, assess, advise, assist” in community-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Arial" charset="0"/>
              </a:rPr>
              <a:t>     based settings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>
                <a:latin typeface="Arial" charset="0"/>
              </a:rPr>
              <a:t>Train staff to use client-centered counseling to support movement toward cessation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>
                <a:latin typeface="Arial" charset="0"/>
              </a:rPr>
              <a:t>Use simple “typing” protocol; Build in richer reinforcement for movement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>
              <a:latin typeface="Arial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85800"/>
            <a:ext cx="8839200" cy="1143000"/>
          </a:xfrm>
        </p:spPr>
        <p:txBody>
          <a:bodyPr/>
          <a:lstStyle/>
          <a:p>
            <a:r>
              <a:rPr lang="en-US" altLang="en-US" sz="3600" b="1"/>
              <a:t>It’s Never Too Late To Stop:  Tobacco Cessation for Senior Citizens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2362200"/>
            <a:ext cx="6629400" cy="2209800"/>
          </a:xfrm>
        </p:spPr>
        <p:txBody>
          <a:bodyPr/>
          <a:lstStyle/>
          <a:p>
            <a:r>
              <a:rPr lang="en-US" altLang="en-US" b="1" dirty="0">
                <a:latin typeface="Arial" charset="0"/>
              </a:rPr>
              <a:t>Curriculum Development </a:t>
            </a:r>
          </a:p>
          <a:p>
            <a:r>
              <a:rPr lang="en-US" altLang="en-US" b="1" dirty="0">
                <a:latin typeface="Arial" charset="0"/>
              </a:rPr>
              <a:t>and Session Content</a:t>
            </a:r>
          </a:p>
          <a:p>
            <a:endParaRPr lang="en-US" altLang="en-US" b="1" dirty="0">
              <a:latin typeface="Arial" charset="0"/>
            </a:endParaRPr>
          </a:p>
          <a:p>
            <a:endParaRPr lang="en-US" altLang="en-US" b="1" dirty="0">
              <a:latin typeface="Arial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609600" y="4800600"/>
            <a:ext cx="64008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US" altLang="en-US"/>
          </a:p>
        </p:txBody>
      </p:sp>
    </p:spTree>
    <p:custDataLst>
      <p:tags r:id="rId1"/>
    </p:custDataLst>
  </p:cSld>
  <p:clrMapOvr>
    <a:masterClrMapping/>
  </p:clrMapOvr>
  <p:transition spd="med"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1143000"/>
          </a:xfrm>
        </p:spPr>
        <p:txBody>
          <a:bodyPr/>
          <a:lstStyle/>
          <a:p>
            <a:r>
              <a:rPr lang="en-US" altLang="en-US" sz="3600" b="1"/>
              <a:t>Program Content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altLang="en-US">
                <a:latin typeface="Arial" charset="0"/>
              </a:rPr>
              <a:t>Targets seniors; local advertising</a:t>
            </a:r>
          </a:p>
          <a:p>
            <a:pPr>
              <a:buFont typeface="Wingdings" pitchFamily="2" charset="2"/>
              <a:buNone/>
            </a:pPr>
            <a:endParaRPr lang="en-US" altLang="en-US">
              <a:latin typeface="Arial" charset="0"/>
            </a:endParaRPr>
          </a:p>
          <a:p>
            <a:r>
              <a:rPr lang="en-US" altLang="en-US">
                <a:latin typeface="Arial" charset="0"/>
              </a:rPr>
              <a:t>Pre-and post-health screening and questionnaire</a:t>
            </a:r>
          </a:p>
          <a:p>
            <a:pPr>
              <a:buFont typeface="Wingdings" pitchFamily="2" charset="2"/>
              <a:buNone/>
            </a:pPr>
            <a:endParaRPr lang="en-US" altLang="en-US">
              <a:latin typeface="Arial" charset="0"/>
            </a:endParaRPr>
          </a:p>
          <a:p>
            <a:r>
              <a:rPr lang="en-US" altLang="en-US">
                <a:latin typeface="Arial" charset="0"/>
              </a:rPr>
              <a:t>1 hour sessions weekly for four weeks</a:t>
            </a:r>
          </a:p>
          <a:p>
            <a:pPr>
              <a:buFont typeface="Wingdings" pitchFamily="2" charset="2"/>
              <a:buNone/>
            </a:pPr>
            <a:endParaRPr lang="en-US" altLang="en-US">
              <a:latin typeface="Arial" charset="0"/>
            </a:endParaRPr>
          </a:p>
          <a:p>
            <a:r>
              <a:rPr lang="en-US" altLang="en-US">
                <a:latin typeface="Arial" charset="0"/>
              </a:rPr>
              <a:t>6 weeks of nicotine replacement therapy</a:t>
            </a:r>
          </a:p>
          <a:p>
            <a:pPr>
              <a:buFont typeface="Wingdings" pitchFamily="2" charset="2"/>
              <a:buNone/>
            </a:pPr>
            <a:endParaRPr lang="en-US" altLang="en-US">
              <a:latin typeface="Arial" charset="0"/>
            </a:endParaRPr>
          </a:p>
          <a:p>
            <a:pPr>
              <a:buFont typeface="Wingdings" pitchFamily="2" charset="2"/>
              <a:buNone/>
            </a:pPr>
            <a:endParaRPr lang="en-US" altLang="en-US">
              <a:latin typeface="Arial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10600" cy="1143000"/>
          </a:xfrm>
        </p:spPr>
        <p:txBody>
          <a:bodyPr/>
          <a:lstStyle/>
          <a:p>
            <a:r>
              <a:rPr lang="en-US" altLang="en-US" sz="3600" b="1"/>
              <a:t>Session 1: Thinking About Quitting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latin typeface="Arial" charset="0"/>
              </a:rPr>
              <a:t>Thinking about quitting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>
                <a:latin typeface="Arial" charset="0"/>
              </a:rPr>
              <a:t>Reasons seniors want to quit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>
                <a:latin typeface="Arial" charset="0"/>
              </a:rPr>
              <a:t>Reasons they smoke</a:t>
            </a:r>
          </a:p>
          <a:p>
            <a:pPr lvl="2">
              <a:lnSpc>
                <a:spcPct val="90000"/>
              </a:lnSpc>
            </a:pPr>
            <a:r>
              <a:rPr lang="en-US" altLang="en-US" sz="2800">
                <a:latin typeface="Arial" charset="0"/>
              </a:rPr>
              <a:t>Habit</a:t>
            </a:r>
          </a:p>
          <a:p>
            <a:pPr lvl="2">
              <a:lnSpc>
                <a:spcPct val="90000"/>
              </a:lnSpc>
            </a:pPr>
            <a:r>
              <a:rPr lang="en-US" altLang="en-US" sz="2800">
                <a:latin typeface="Arial" charset="0"/>
              </a:rPr>
              <a:t>Psychological dependence</a:t>
            </a:r>
          </a:p>
          <a:p>
            <a:pPr lvl="2">
              <a:lnSpc>
                <a:spcPct val="90000"/>
              </a:lnSpc>
            </a:pPr>
            <a:r>
              <a:rPr lang="en-US" altLang="en-US" sz="2800">
                <a:latin typeface="Arial" charset="0"/>
              </a:rPr>
              <a:t>Physical addiction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>
              <a:latin typeface="Arial" charset="0"/>
            </a:endParaRPr>
          </a:p>
          <a:p>
            <a:pPr lvl="1" algn="ctr">
              <a:lnSpc>
                <a:spcPct val="90000"/>
              </a:lnSpc>
              <a:buFontTx/>
              <a:buNone/>
            </a:pPr>
            <a:r>
              <a:rPr lang="en-US" altLang="en-US" sz="3200" b="1">
                <a:solidFill>
                  <a:schemeClr val="folHlink"/>
                </a:solidFill>
                <a:latin typeface="Arial" charset="0"/>
              </a:rPr>
              <a:t>Set a Quit Date!</a:t>
            </a:r>
          </a:p>
        </p:txBody>
      </p:sp>
    </p:spTree>
    <p:custDataLst>
      <p:tags r:id="rId1"/>
    </p:custDataLst>
  </p:cSld>
  <p:clrMapOvr>
    <a:masterClrMapping/>
  </p:clrMapOvr>
  <p:transition spd="med"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US" altLang="en-US" sz="3600" b="1"/>
              <a:t>Session 2:  Understanding How to Quit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latin typeface="Arial" charset="0"/>
              </a:rPr>
              <a:t>Health hazards (Acute, Long-term, and Environmental)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>
                <a:latin typeface="Arial" charset="0"/>
              </a:rPr>
              <a:t>Why quit after this long?</a:t>
            </a:r>
          </a:p>
          <a:p>
            <a:pPr>
              <a:lnSpc>
                <a:spcPct val="90000"/>
              </a:lnSpc>
            </a:pPr>
            <a:endParaRPr lang="en-US" alt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>
                <a:latin typeface="Arial" charset="0"/>
              </a:rPr>
              <a:t>Stages of quitting and ways to stop</a:t>
            </a:r>
          </a:p>
          <a:p>
            <a:pPr>
              <a:lnSpc>
                <a:spcPct val="90000"/>
              </a:lnSpc>
            </a:pPr>
            <a:endParaRPr lang="en-US" alt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>
                <a:latin typeface="Arial" charset="0"/>
              </a:rPr>
              <a:t>Quit tips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b="1">
                <a:solidFill>
                  <a:schemeClr val="folHlink"/>
                </a:solidFill>
                <a:latin typeface="Arial" charset="0"/>
              </a:rPr>
              <a:t>Let them talk!</a:t>
            </a:r>
          </a:p>
          <a:p>
            <a:pPr>
              <a:lnSpc>
                <a:spcPct val="90000"/>
              </a:lnSpc>
            </a:pPr>
            <a:endParaRPr lang="en-US" altLang="en-US">
              <a:latin typeface="Arial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r>
              <a:rPr lang="en-US" altLang="en-US" sz="3600"/>
              <a:t>Session 3: Understanding Withdrawal and Avoiding Weight Gain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>
                <a:latin typeface="Arial" charset="0"/>
              </a:rPr>
              <a:t>History of failure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80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Arial" charset="0"/>
              </a:rPr>
              <a:t>Cravings and stress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80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Arial" charset="0"/>
              </a:rPr>
              <a:t>Weight gain and how to avoid it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80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Arial" charset="0"/>
              </a:rPr>
              <a:t>Eating habits and exercise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80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Arial" charset="0"/>
              </a:rPr>
              <a:t>How to cope with withdrawal symptoms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800">
              <a:latin typeface="Arial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b="1">
                <a:solidFill>
                  <a:schemeClr val="folHlink"/>
                </a:solidFill>
                <a:latin typeface="Arial" charset="0"/>
              </a:rPr>
              <a:t>Let them talk!</a:t>
            </a:r>
          </a:p>
        </p:txBody>
      </p:sp>
    </p:spTree>
  </p:cSld>
  <p:clrMapOvr>
    <a:masterClrMapping/>
  </p:clrMapOvr>
  <p:transition spd="med"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z="3600"/>
              <a:t>Session 4:  Understanding Relapse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534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latin typeface="Arial" charset="0"/>
              </a:rPr>
              <a:t>Handling a relapse and tips to cope with urges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>
                <a:latin typeface="Arial" charset="0"/>
              </a:rPr>
              <a:t>Common triggers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>
                <a:latin typeface="Arial" charset="0"/>
              </a:rPr>
              <a:t>Marking progress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>
                <a:latin typeface="Arial" charset="0"/>
              </a:rPr>
              <a:t>Rewards from quitting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800">
              <a:latin typeface="Arial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b="1">
                <a:solidFill>
                  <a:schemeClr val="folHlink"/>
                </a:solidFill>
                <a:latin typeface="Arial" charset="0"/>
              </a:rPr>
              <a:t>Let them know they CAN do it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b="1">
                <a:solidFill>
                  <a:schemeClr val="folHlink"/>
                </a:solidFill>
                <a:latin typeface="Arial" charset="0"/>
              </a:rPr>
              <a:t>and stick with it!</a:t>
            </a:r>
          </a:p>
        </p:txBody>
      </p:sp>
    </p:spTree>
    <p:custDataLst>
      <p:tags r:id="rId1"/>
    </p:custDataLst>
  </p:cSld>
  <p:clrMapOvr>
    <a:masterClrMapping/>
  </p:clrMapOvr>
  <p:transition spd="med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r>
              <a:rPr lang="en-US" altLang="en-US" sz="3600" b="1"/>
              <a:t>It’s Never Too Late To Stop:  Tobacco Cessation for Senior Citizens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696200" cy="4953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 b="1">
                <a:latin typeface="Arial" charset="0"/>
              </a:rPr>
              <a:t>Experiences with the program:</a:t>
            </a:r>
          </a:p>
          <a:p>
            <a:pPr>
              <a:lnSpc>
                <a:spcPct val="80000"/>
              </a:lnSpc>
            </a:pPr>
            <a:endParaRPr lang="en-US" altLang="en-US" sz="2800" b="1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b="1">
                <a:latin typeface="Arial" charset="0"/>
              </a:rPr>
              <a:t>Senior citizens need more group support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 b="1">
                <a:latin typeface="Arial" charset="0"/>
              </a:rPr>
              <a:t>    and frequent encouragement to change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 b="1">
                <a:latin typeface="Arial" charset="0"/>
              </a:rPr>
              <a:t>	behavior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800" b="1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b="1">
                <a:latin typeface="Arial" charset="0"/>
              </a:rPr>
              <a:t>Curriculum components could be expanded to a 12 week behavior modification program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800" b="1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800" b="1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altLang="en-US" sz="2800" b="1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800" b="1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altLang="en-US" sz="2800" b="1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altLang="en-US" sz="2800" b="1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800" b="1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altLang="en-US" sz="2800" b="1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altLang="en-US" sz="2800" b="1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800" b="1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800" b="1">
                <a:latin typeface="Arial" charset="0"/>
              </a:rPr>
              <a:t>I</a:t>
            </a:r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990600" y="3962400"/>
            <a:ext cx="5943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en-US" altLang="en-US" sz="3200" b="1"/>
          </a:p>
        </p:txBody>
      </p:sp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914400" y="2895600"/>
            <a:ext cx="80010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US" altLang="en-US" sz="3200" b="1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en-US" altLang="en-US" sz="3200" b="1">
              <a:latin typeface="Arial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altLang="en-US" sz="3600" b="1"/>
              <a:t>Tips for success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latin typeface="Arial" charset="0"/>
              </a:rPr>
              <a:t>Advertise locally – TV, Radio, Flyers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>
                <a:latin typeface="Arial" charset="0"/>
              </a:rPr>
              <a:t>Congratulate them on even “small” improvements!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>
                <a:latin typeface="Arial" charset="0"/>
              </a:rPr>
              <a:t>Give them a certificate!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>
                <a:latin typeface="Arial" charset="0"/>
              </a:rPr>
              <a:t>Encourage the development of a support group!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altLang="en-US" b="1">
              <a:solidFill>
                <a:schemeClr val="folHlink"/>
              </a:solidFill>
              <a:latin typeface="Arial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b="1">
                <a:solidFill>
                  <a:schemeClr val="folHlink"/>
                </a:solidFill>
                <a:latin typeface="Arial" charset="0"/>
              </a:rPr>
              <a:t>Let them talk!</a:t>
            </a:r>
          </a:p>
        </p:txBody>
      </p:sp>
    </p:spTree>
    <p:custDataLst>
      <p:tags r:id="rId1"/>
    </p:custDataLst>
  </p:cSld>
  <p:clrMapOvr>
    <a:masterClrMapping/>
  </p:clrMapOvr>
  <p:transition spd="med"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1026"/>
          <p:cNvSpPr>
            <a:spLocks noChangeArrowheads="1"/>
          </p:cNvSpPr>
          <p:nvPr/>
        </p:nvSpPr>
        <p:spPr bwMode="auto">
          <a:xfrm>
            <a:off x="0" y="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endParaRPr lang="en-US" altLang="en-US">
              <a:latin typeface="Arial" charset="0"/>
            </a:endParaRPr>
          </a:p>
        </p:txBody>
      </p:sp>
      <p:sp>
        <p:nvSpPr>
          <p:cNvPr id="93187" name="Text Box 1027"/>
          <p:cNvSpPr txBox="1">
            <a:spLocks noChangeArrowheads="1"/>
          </p:cNvSpPr>
          <p:nvPr/>
        </p:nvSpPr>
        <p:spPr bwMode="auto">
          <a:xfrm>
            <a:off x="746125" y="171450"/>
            <a:ext cx="71786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6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Conclusions</a:t>
            </a:r>
          </a:p>
        </p:txBody>
      </p:sp>
      <p:sp>
        <p:nvSpPr>
          <p:cNvPr id="93188" name="Text Box 1028"/>
          <p:cNvSpPr txBox="1">
            <a:spLocks noChangeArrowheads="1"/>
          </p:cNvSpPr>
          <p:nvPr/>
        </p:nvSpPr>
        <p:spPr bwMode="auto">
          <a:xfrm>
            <a:off x="898525" y="108585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93189" name="Text Box 1029"/>
          <p:cNvSpPr txBox="1">
            <a:spLocks noChangeArrowheads="1"/>
          </p:cNvSpPr>
          <p:nvPr/>
        </p:nvSpPr>
        <p:spPr bwMode="auto">
          <a:xfrm>
            <a:off x="409575" y="1057275"/>
            <a:ext cx="8582025" cy="983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r>
              <a:rPr lang="en-US" altLang="en-US">
                <a:latin typeface="Arial" charset="0"/>
              </a:rPr>
              <a:t> Cessation intervention must start at the </a:t>
            </a:r>
          </a:p>
          <a:p>
            <a:pPr algn="l"/>
            <a:r>
              <a:rPr lang="en-US" altLang="en-US">
                <a:latin typeface="Arial" charset="0"/>
              </a:rPr>
              <a:t>   Pre-contemplation stage</a:t>
            </a:r>
          </a:p>
          <a:p>
            <a:pPr algn="l"/>
            <a:endParaRPr lang="en-US" altLang="en-US">
              <a:latin typeface="Arial" charset="0"/>
            </a:endParaRPr>
          </a:p>
          <a:p>
            <a:pPr algn="l">
              <a:buFontTx/>
              <a:buChar char="•"/>
            </a:pPr>
            <a:r>
              <a:rPr lang="en-US" altLang="en-US">
                <a:latin typeface="Arial" charset="0"/>
              </a:rPr>
              <a:t> Congratulate participants on small successes</a:t>
            </a:r>
          </a:p>
          <a:p>
            <a:pPr algn="l"/>
            <a:r>
              <a:rPr lang="en-US" altLang="en-US">
                <a:latin typeface="Arial" charset="0"/>
              </a:rPr>
              <a:t> </a:t>
            </a:r>
          </a:p>
          <a:p>
            <a:pPr algn="l">
              <a:buFontTx/>
              <a:buChar char="•"/>
            </a:pPr>
            <a:r>
              <a:rPr lang="en-US" altLang="en-US">
                <a:latin typeface="Arial" charset="0"/>
              </a:rPr>
              <a:t> Group support is important to participants</a:t>
            </a:r>
          </a:p>
          <a:p>
            <a:pPr algn="l">
              <a:buFontTx/>
              <a:buChar char="•"/>
            </a:pPr>
            <a:endParaRPr lang="en-US" altLang="en-US">
              <a:latin typeface="Arial" charset="0"/>
            </a:endParaRPr>
          </a:p>
          <a:p>
            <a:pPr algn="l">
              <a:buFontTx/>
              <a:buChar char="•"/>
            </a:pPr>
            <a:r>
              <a:rPr lang="en-US" altLang="en-US">
                <a:latin typeface="Arial" charset="0"/>
              </a:rPr>
              <a:t> Let participants talk</a:t>
            </a:r>
          </a:p>
          <a:p>
            <a:pPr algn="l">
              <a:buFontTx/>
              <a:buChar char="•"/>
            </a:pPr>
            <a:endParaRPr lang="en-US" altLang="en-US">
              <a:latin typeface="Arial" charset="0"/>
            </a:endParaRPr>
          </a:p>
          <a:p>
            <a:pPr algn="l">
              <a:buFontTx/>
              <a:buChar char="•"/>
            </a:pPr>
            <a:r>
              <a:rPr lang="en-US" altLang="en-US">
                <a:latin typeface="Arial" charset="0"/>
              </a:rPr>
              <a:t> Health screenings are important to show </a:t>
            </a:r>
          </a:p>
          <a:p>
            <a:pPr algn="l"/>
            <a:r>
              <a:rPr lang="en-US" altLang="en-US">
                <a:latin typeface="Arial" charset="0"/>
              </a:rPr>
              <a:t>   participant’s health improvements</a:t>
            </a:r>
          </a:p>
          <a:p>
            <a:pPr algn="l">
              <a:buFontTx/>
              <a:buChar char="•"/>
            </a:pPr>
            <a:endParaRPr lang="en-US" altLang="en-US">
              <a:latin typeface="Arial" charset="0"/>
            </a:endParaRPr>
          </a:p>
          <a:p>
            <a:pPr algn="l">
              <a:buFontTx/>
              <a:buChar char="•"/>
            </a:pPr>
            <a:endParaRPr lang="en-US" altLang="en-US">
              <a:latin typeface="Arial" charset="0"/>
            </a:endParaRPr>
          </a:p>
          <a:p>
            <a:pPr algn="l"/>
            <a:endParaRPr lang="en-US" altLang="en-US">
              <a:latin typeface="Arial" charset="0"/>
            </a:endParaRPr>
          </a:p>
          <a:p>
            <a:pPr algn="l"/>
            <a:endParaRPr lang="en-US" altLang="en-US"/>
          </a:p>
          <a:p>
            <a:pPr algn="l">
              <a:buFontTx/>
              <a:buChar char="•"/>
            </a:pPr>
            <a:endParaRPr lang="en-US" altLang="en-US"/>
          </a:p>
          <a:p>
            <a:pPr algn="l">
              <a:buFontTx/>
              <a:buChar char="•"/>
            </a:pPr>
            <a:endParaRPr lang="en-US" altLang="en-US"/>
          </a:p>
          <a:p>
            <a:pPr algn="l">
              <a:buFontTx/>
              <a:buChar char="•"/>
            </a:pPr>
            <a:endParaRPr lang="en-US" altLang="en-US"/>
          </a:p>
          <a:p>
            <a:pPr algn="l"/>
            <a:endParaRPr lang="en-US" altLang="en-US"/>
          </a:p>
          <a:p>
            <a:pPr algn="l">
              <a:buFontTx/>
              <a:buChar char="•"/>
            </a:pPr>
            <a:endParaRPr lang="en-US" altLang="en-US"/>
          </a:p>
        </p:txBody>
      </p:sp>
    </p:spTree>
    <p:custDataLst>
      <p:tags r:id="rId1"/>
    </p:custDataLst>
  </p:cSld>
  <p:clrMapOvr>
    <a:masterClrMapping/>
  </p:clrMapOvr>
  <p:transition spd="med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143000"/>
          </a:xfrm>
        </p:spPr>
        <p:txBody>
          <a:bodyPr/>
          <a:lstStyle/>
          <a:p>
            <a:r>
              <a:rPr lang="en-US" altLang="en-US" sz="3600" b="1"/>
              <a:t>It’s Never Too Late To Stop:  Tobacco Cessation for Senior Citizens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86000"/>
            <a:ext cx="5943600" cy="609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b="1">
                <a:latin typeface="Arial" charset="0"/>
              </a:rPr>
              <a:t>The Challenges...</a:t>
            </a: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990600" y="3962400"/>
            <a:ext cx="5943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en-US" altLang="en-US" sz="3200" b="1"/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914400" y="2895600"/>
            <a:ext cx="80010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n-US" altLang="en-US" sz="3200">
                <a:latin typeface="Arial" charset="0"/>
              </a:rPr>
              <a:t>Develop a draft cessation curriculum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en-US" altLang="en-US" sz="320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n-US" altLang="en-US" sz="3200">
                <a:latin typeface="Arial" charset="0"/>
              </a:rPr>
              <a:t>Field test the curriculum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en-US" altLang="en-US" sz="320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n-US" altLang="en-US" sz="3200">
                <a:latin typeface="Arial" charset="0"/>
              </a:rPr>
              <a:t>Research to further construct a model cessation program</a:t>
            </a:r>
            <a:r>
              <a:rPr lang="en-US" altLang="en-US" sz="3200" b="1">
                <a:latin typeface="Arial" charset="0"/>
              </a:rPr>
              <a:t>  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en-US" altLang="en-US" sz="3200" b="1">
              <a:latin typeface="Arial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57200"/>
            <a:ext cx="8001000" cy="38100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Can you Imagine?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en-US" altLang="en-US" sz="36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en-US" b="1">
                <a:latin typeface="Arial" charset="0"/>
              </a:rPr>
              <a:t>Giving up smoking after 50 years</a:t>
            </a:r>
          </a:p>
          <a:p>
            <a:pPr>
              <a:lnSpc>
                <a:spcPct val="80000"/>
              </a:lnSpc>
            </a:pPr>
            <a:r>
              <a:rPr lang="en-US" altLang="en-US" b="1">
                <a:latin typeface="Arial" charset="0"/>
              </a:rPr>
              <a:t>Giving up coffee after 50 years</a:t>
            </a:r>
          </a:p>
          <a:p>
            <a:pPr>
              <a:lnSpc>
                <a:spcPct val="80000"/>
              </a:lnSpc>
            </a:pPr>
            <a:r>
              <a:rPr lang="en-US" altLang="en-US" b="1">
                <a:latin typeface="Arial" charset="0"/>
              </a:rPr>
              <a:t>Giving up chocolate after 50 years</a:t>
            </a:r>
          </a:p>
          <a:p>
            <a:pPr>
              <a:lnSpc>
                <a:spcPct val="80000"/>
              </a:lnSpc>
            </a:pPr>
            <a:endParaRPr lang="en-US" altLang="en-US" b="1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en-US" b="1">
                <a:latin typeface="Arial" charset="0"/>
              </a:rPr>
              <a:t>How would you deal with changing your behavior and what kind of programs  would be available for help?</a:t>
            </a:r>
          </a:p>
          <a:p>
            <a:pPr>
              <a:lnSpc>
                <a:spcPct val="80000"/>
              </a:lnSpc>
            </a:pPr>
            <a:endParaRPr lang="en-US" altLang="en-US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b="1">
              <a:latin typeface="Arial" charset="0"/>
            </a:endParaRP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990600" y="3962400"/>
            <a:ext cx="5943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en-US" altLang="en-US" sz="3200" b="1"/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914400" y="2895600"/>
            <a:ext cx="80010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en-US" altLang="en-US" sz="3200" b="1">
              <a:latin typeface="Arial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en-US" altLang="en-US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Stages of Change (TTM)</a:t>
            </a:r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685800" y="1676400"/>
            <a:ext cx="77724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lvl="2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</a:pPr>
            <a:r>
              <a:rPr lang="en-US" altLang="en-US" sz="3200">
                <a:latin typeface="Arial" charset="0"/>
              </a:rPr>
              <a:t>Pre-contemplation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US" altLang="en-US" sz="3200">
              <a:latin typeface="Arial" charset="0"/>
            </a:endParaRPr>
          </a:p>
          <a:p>
            <a:pPr lvl="2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</a:pPr>
            <a:r>
              <a:rPr lang="en-US" altLang="en-US" sz="3200">
                <a:latin typeface="Arial" charset="0"/>
              </a:rPr>
              <a:t>Contemplation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US" altLang="en-US" sz="3200">
              <a:latin typeface="Arial" charset="0"/>
            </a:endParaRPr>
          </a:p>
          <a:p>
            <a:pPr lvl="2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</a:pPr>
            <a:r>
              <a:rPr lang="en-US" altLang="en-US" sz="3200">
                <a:latin typeface="Arial" charset="0"/>
              </a:rPr>
              <a:t>Preparation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en-US" altLang="en-US" sz="3200">
              <a:latin typeface="Arial" charset="0"/>
            </a:endParaRPr>
          </a:p>
          <a:p>
            <a:pPr lvl="2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</a:pPr>
            <a:r>
              <a:rPr lang="en-US" altLang="en-US" sz="3200">
                <a:latin typeface="Arial" charset="0"/>
              </a:rPr>
              <a:t>Action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en-US" altLang="en-US" sz="3200">
              <a:latin typeface="Arial" charset="0"/>
            </a:endParaRPr>
          </a:p>
          <a:p>
            <a:pPr lvl="2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</a:pPr>
            <a:r>
              <a:rPr lang="en-US" altLang="en-US" sz="3200">
                <a:latin typeface="Arial" charset="0"/>
              </a:rPr>
              <a:t>Maintenance</a:t>
            </a:r>
          </a:p>
        </p:txBody>
      </p:sp>
    </p:spTree>
    <p:custDataLst>
      <p:tags r:id="rId1"/>
    </p:custDataLst>
  </p:cSld>
  <p:clrMapOvr>
    <a:masterClrMapping/>
  </p:clrMapOvr>
  <p:transition spd="med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752600"/>
          </a:xfrm>
        </p:spPr>
        <p:txBody>
          <a:bodyPr/>
          <a:lstStyle/>
          <a:p>
            <a:r>
              <a:rPr lang="en-US" altLang="en-US" sz="3600" b="1"/>
              <a:t>Seniors</a:t>
            </a:r>
            <a:r>
              <a:rPr lang="en-US" altLang="en-US" sz="3600"/>
              <a:t> </a:t>
            </a:r>
            <a:r>
              <a:rPr lang="en-US" altLang="en-US" sz="3600" b="1"/>
              <a:t>and Smoking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686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latin typeface="Arial" charset="0"/>
              </a:rPr>
              <a:t>Lowest smoking prevalence of all age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Arial" charset="0"/>
              </a:rPr>
              <a:t>    groups; Highest rate of those in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Arial" charset="0"/>
              </a:rPr>
              <a:t>    maintenance stage</a:t>
            </a:r>
          </a:p>
          <a:p>
            <a:pPr>
              <a:lnSpc>
                <a:spcPct val="90000"/>
              </a:lnSpc>
            </a:pPr>
            <a:endParaRPr lang="en-US" alt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>
                <a:latin typeface="Arial" charset="0"/>
              </a:rPr>
              <a:t>Gain in total number of senior smokers</a:t>
            </a:r>
          </a:p>
          <a:p>
            <a:pPr>
              <a:lnSpc>
                <a:spcPct val="90000"/>
              </a:lnSpc>
            </a:pPr>
            <a:endParaRPr lang="en-US" alt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>
                <a:latin typeface="Arial" charset="0"/>
              </a:rPr>
              <a:t> Fewer interested in quitting (57.1 vs. 68.2)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Arial" charset="0"/>
              </a:rPr>
              <a:t>    least likely to have tried to quit in past year</a:t>
            </a:r>
          </a:p>
          <a:p>
            <a:pPr>
              <a:lnSpc>
                <a:spcPct val="90000"/>
              </a:lnSpc>
            </a:pPr>
            <a:endParaRPr lang="en-US" alt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>
                <a:latin typeface="Arial" charset="0"/>
              </a:rPr>
              <a:t>More at preparation stage </a:t>
            </a:r>
          </a:p>
        </p:txBody>
      </p:sp>
    </p:spTree>
    <p:custDataLst>
      <p:tags r:id="rId1"/>
    </p:custDataLst>
  </p:cSld>
  <p:clrMapOvr>
    <a:masterClrMapping/>
  </p:clrMapOvr>
  <p:transition spd="med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/>
              <a:t>Stage of  Change Distribution for Current Smokers</a:t>
            </a:r>
          </a:p>
        </p:txBody>
      </p:sp>
      <p:graphicFrame>
        <p:nvGraphicFramePr>
          <p:cNvPr id="64515" name="Object 3"/>
          <p:cNvGraphicFramePr>
            <a:graphicFrameLocks noGrp="1" noChangeAspect="1"/>
          </p:cNvGraphicFramePr>
          <p:nvPr>
            <p:ph type="body" idx="1"/>
          </p:nvPr>
        </p:nvGraphicFramePr>
        <p:xfrm>
          <a:off x="1055688" y="1981200"/>
          <a:ext cx="7031037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0" name="Bitmap Image" r:id="rId4" imgW="4247619" imgH="2486372" progId="Paint.Picture">
                  <p:embed/>
                </p:oleObj>
              </mc:Choice>
              <mc:Fallback>
                <p:oleObj name="Bitmap Image" r:id="rId4" imgW="4247619" imgH="2486372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688" y="1981200"/>
                        <a:ext cx="7031037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 spd="med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r>
              <a:rPr lang="en-US" altLang="en-US" sz="3600" b="1"/>
              <a:t>Sub-types Among Senior Smokers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752600"/>
            <a:ext cx="7315200" cy="2590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latin typeface="Arial" charset="0"/>
              </a:rPr>
              <a:t>The Pre-contemplation Rejecters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>
                <a:latin typeface="Arial" charset="0"/>
              </a:rPr>
              <a:t>The Discouraged Pre-contemplators</a:t>
            </a:r>
          </a:p>
          <a:p>
            <a:pPr>
              <a:lnSpc>
                <a:spcPct val="90000"/>
              </a:lnSpc>
            </a:pPr>
            <a:endParaRPr lang="en-US" alt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>
                <a:latin typeface="Arial" charset="0"/>
              </a:rPr>
              <a:t>The Active Avoiders</a:t>
            </a:r>
          </a:p>
          <a:p>
            <a:pPr>
              <a:lnSpc>
                <a:spcPct val="90000"/>
              </a:lnSpc>
            </a:pPr>
            <a:endParaRPr lang="en-US" alt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>
                <a:latin typeface="Arial" charset="0"/>
              </a:rPr>
              <a:t>Early Contemplators</a:t>
            </a:r>
          </a:p>
        </p:txBody>
      </p:sp>
    </p:spTree>
    <p:custDataLst>
      <p:tags r:id="rId1"/>
    </p:custDataLst>
  </p:cSld>
  <p:clrMapOvr>
    <a:masterClrMapping/>
  </p:clrMapOvr>
  <p:transition spd="med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447800"/>
          </a:xfrm>
        </p:spPr>
        <p:txBody>
          <a:bodyPr/>
          <a:lstStyle/>
          <a:p>
            <a:r>
              <a:rPr lang="en-US" altLang="en-US" sz="3600" b="1"/>
              <a:t>Rejecters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981200"/>
            <a:ext cx="7010400" cy="4114800"/>
          </a:xfrm>
        </p:spPr>
        <p:txBody>
          <a:bodyPr/>
          <a:lstStyle/>
          <a:p>
            <a:r>
              <a:rPr lang="en-US" altLang="en-US">
                <a:latin typeface="Arial" charset="0"/>
              </a:rPr>
              <a:t>Highly addicted</a:t>
            </a:r>
          </a:p>
          <a:p>
            <a:endParaRPr lang="en-US" altLang="en-US">
              <a:latin typeface="Arial" charset="0"/>
            </a:endParaRPr>
          </a:p>
          <a:p>
            <a:r>
              <a:rPr lang="en-US" altLang="en-US">
                <a:latin typeface="Arial" charset="0"/>
              </a:rPr>
              <a:t>Heavy to moderate smokers</a:t>
            </a:r>
          </a:p>
          <a:p>
            <a:endParaRPr lang="en-US" altLang="en-US">
              <a:latin typeface="Arial" charset="0"/>
            </a:endParaRPr>
          </a:p>
          <a:p>
            <a:r>
              <a:rPr lang="en-US" altLang="en-US">
                <a:latin typeface="Arial" charset="0"/>
              </a:rPr>
              <a:t>Few or no lifetime quits</a:t>
            </a:r>
          </a:p>
          <a:p>
            <a:pPr>
              <a:buFont typeface="Wingdings" pitchFamily="2" charset="2"/>
              <a:buNone/>
            </a:pPr>
            <a:endParaRPr lang="en-US" altLang="en-US">
              <a:latin typeface="Arial" charset="0"/>
            </a:endParaRPr>
          </a:p>
          <a:p>
            <a:r>
              <a:rPr lang="en-US" altLang="en-US">
                <a:latin typeface="Arial" charset="0"/>
              </a:rPr>
              <a:t>No intention to quit</a:t>
            </a:r>
          </a:p>
        </p:txBody>
      </p:sp>
    </p:spTree>
    <p:custDataLst>
      <p:tags r:id="rId1"/>
    </p:custDataLst>
  </p:cSld>
  <p:clrMapOvr>
    <a:masterClrMapping/>
  </p:clrMapOvr>
  <p:transition spd="med">
    <p:random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21"/>
  <p:tag name="ISPRING_RESOURCE_PATHS_HASH_PRESENTER" val="98a2bbc32bf6feb047c88c8b7bc5e5d961283e8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822</TotalTime>
  <Words>623</Words>
  <Application>Microsoft Office PowerPoint</Application>
  <PresentationFormat>On-screen Show (4:3)</PresentationFormat>
  <Paragraphs>193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Times New Roman</vt:lpstr>
      <vt:lpstr>Wingdings</vt:lpstr>
      <vt:lpstr>Soaring</vt:lpstr>
      <vt:lpstr>Bitmap Image</vt:lpstr>
      <vt:lpstr>It’s Never Too Late To Stop:  Tobacco Cessation for Senior Citizens</vt:lpstr>
      <vt:lpstr>It’s Never Too Late To Stop:  Tobacco Cessation for Senior Citizens</vt:lpstr>
      <vt:lpstr>It’s Never Too Late To Stop:  Tobacco Cessation for Senior Citizens</vt:lpstr>
      <vt:lpstr>PowerPoint Presentation</vt:lpstr>
      <vt:lpstr>PowerPoint Presentation</vt:lpstr>
      <vt:lpstr>Seniors and Smoking</vt:lpstr>
      <vt:lpstr>Stage of  Change Distribution for Current Smokers</vt:lpstr>
      <vt:lpstr>Sub-types Among Senior Smokers</vt:lpstr>
      <vt:lpstr>Rejecters</vt:lpstr>
      <vt:lpstr>Discouraged</vt:lpstr>
      <vt:lpstr>Active Avoiders</vt:lpstr>
      <vt:lpstr>Early Contemplators</vt:lpstr>
      <vt:lpstr>Implications for Cessation Programming</vt:lpstr>
      <vt:lpstr>It’s Never Too Late To Stop:  Tobacco Cessation for Senior Citizens</vt:lpstr>
      <vt:lpstr>Program Content</vt:lpstr>
      <vt:lpstr>Session 1: Thinking About Quitting</vt:lpstr>
      <vt:lpstr>Session 2:  Understanding How to Quit</vt:lpstr>
      <vt:lpstr>Session 3: Understanding Withdrawal and Avoiding Weight Gain</vt:lpstr>
      <vt:lpstr>Session 4:  Understanding Relapse</vt:lpstr>
      <vt:lpstr>Tips for success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It’s Never Too Late To Quit:  Smoking Cessation for Senior Citizens</dc:title>
  <dc:creator>John Shepherd</dc:creator>
  <cp:lastModifiedBy>Linda Ron Royer</cp:lastModifiedBy>
  <cp:revision>82</cp:revision>
  <cp:lastPrinted>1601-01-01T00:00:00Z</cp:lastPrinted>
  <dcterms:created xsi:type="dcterms:W3CDTF">2003-05-28T03:01:08Z</dcterms:created>
  <dcterms:modified xsi:type="dcterms:W3CDTF">2020-06-22T17:03:15Z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4F075CA7-ACC1-4471-92A3-08B9D4E1364E</vt:lpwstr>
  </property>
  <property fmtid="{D5CDD505-2E9C-101B-9397-08002B2CF9AE}" pid="3" name="ArticulatePath">
    <vt:lpwstr>It's Never Too late to Stop</vt:lpwstr>
  </property>
</Properties>
</file>