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71" r:id="rId2"/>
    <p:sldId id="256" r:id="rId3"/>
    <p:sldId id="257" r:id="rId4"/>
    <p:sldId id="268" r:id="rId5"/>
    <p:sldId id="258" r:id="rId6"/>
    <p:sldId id="267" r:id="rId7"/>
    <p:sldId id="260" r:id="rId8"/>
    <p:sldId id="261" r:id="rId9"/>
    <p:sldId id="262" r:id="rId10"/>
    <p:sldId id="263" r:id="rId11"/>
    <p:sldId id="264" r:id="rId12"/>
    <p:sldId id="265" r:id="rId13"/>
    <p:sldId id="266" r:id="rId14"/>
    <p:sldId id="269" r:id="rId15"/>
    <p:sldId id="270" r:id="rId16"/>
  </p:sldIdLst>
  <p:sldSz cx="9144000" cy="6858000" type="screen4x3"/>
  <p:notesSz cx="6858000" cy="9144000"/>
  <p:custDataLst>
    <p:tags r:id="rId18"/>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CC"/>
    <a:srgbClr val="FF5050"/>
    <a:srgbClr val="3399FF"/>
    <a:srgbClr val="FF7C80"/>
    <a:srgbClr val="FFFF99"/>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470" autoAdjust="0"/>
  </p:normalViewPr>
  <p:slideViewPr>
    <p:cSldViewPr>
      <p:cViewPr varScale="1">
        <p:scale>
          <a:sx n="69" d="100"/>
          <a:sy n="69" d="100"/>
        </p:scale>
        <p:origin x="1098"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5208C78-43FA-4C8F-A3F5-98D4F57C81C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a:extLst>
              <a:ext uri="{FF2B5EF4-FFF2-40B4-BE49-F238E27FC236}">
                <a16:creationId xmlns:a16="http://schemas.microsoft.com/office/drawing/2014/main" id="{10BDF4F5-D900-4C13-95AC-C31A7144420F}"/>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95F1CF50-2F95-4229-86FA-24C9148DB150}" type="datetimeFigureOut">
              <a:rPr lang="en-US"/>
              <a:pPr>
                <a:defRPr/>
              </a:pPr>
              <a:t>6/22/2020</a:t>
            </a:fld>
            <a:endParaRPr lang="en-US"/>
          </a:p>
        </p:txBody>
      </p:sp>
      <p:sp>
        <p:nvSpPr>
          <p:cNvPr id="4" name="Slide Image Placeholder 3">
            <a:extLst>
              <a:ext uri="{FF2B5EF4-FFF2-40B4-BE49-F238E27FC236}">
                <a16:creationId xmlns:a16="http://schemas.microsoft.com/office/drawing/2014/main" id="{937C82DD-53FA-4C08-8C71-61BE37CD7AA5}"/>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E840698C-94A2-44BD-9BEB-2EB7393DB293}"/>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25F2C7BE-A844-446C-ACA6-D67513BF174B}"/>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573F9229-19B8-406F-B590-812D319D4AFF}"/>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49CF1F3D-C251-4B97-A6AB-89C08D2176FC}"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779E745A-FDE1-4177-9462-9702D600D07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F6655D78-71AB-4FF8-B940-936F2832C8E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t>Thank you!</a:t>
            </a:r>
          </a:p>
          <a:p>
            <a:pPr eaLnBrk="1" hangingPunct="1"/>
            <a:r>
              <a:rPr lang="en-US" altLang="en-US"/>
              <a:t>About me:</a:t>
            </a:r>
          </a:p>
          <a:p>
            <a:pPr eaLnBrk="1" hangingPunct="1"/>
            <a:r>
              <a:rPr lang="en-US" altLang="en-US"/>
              <a:t>	Experience:  Many years as a nurse practicing in hospitals, communities, schools</a:t>
            </a:r>
          </a:p>
          <a:p>
            <a:pPr eaLnBrk="1" hangingPunct="1"/>
            <a:r>
              <a:rPr lang="en-US" altLang="en-US"/>
              <a:t>	Education:  Master’s in Public Health (LLU), Master’s in Science of Nursing (Community focus), Doctorate in Nursing (GMU</a:t>
            </a:r>
          </a:p>
          <a:p>
            <a:pPr eaLnBrk="1" hangingPunct="1"/>
            <a:r>
              <a:rPr lang="en-US" altLang="en-US"/>
              <a:t>	Interests (health promotion, congregational health, program and organizational 			development, building workforce capacity,)</a:t>
            </a:r>
          </a:p>
          <a:p>
            <a:pPr eaLnBrk="1" hangingPunct="1"/>
            <a:r>
              <a:rPr lang="en-US" altLang="en-US"/>
              <a:t>	Research Track:  Nursing Education and Health Promotion	</a:t>
            </a:r>
          </a:p>
          <a:p>
            <a:pPr eaLnBrk="1" hangingPunct="1"/>
            <a:endParaRPr lang="en-US" altLang="en-US"/>
          </a:p>
          <a:p>
            <a:pPr eaLnBrk="1" hangingPunct="1"/>
            <a:r>
              <a:rPr lang="en-US" altLang="en-US"/>
              <a:t>I have brought instructions for a valuable skill that will permeate your practice and potentially yield better outcomes in the establishment of self-care and improved state of well-being in your patients and their families. </a:t>
            </a:r>
          </a:p>
        </p:txBody>
      </p:sp>
      <p:sp>
        <p:nvSpPr>
          <p:cNvPr id="18436" name="Slide Number Placeholder 3">
            <a:extLst>
              <a:ext uri="{FF2B5EF4-FFF2-40B4-BE49-F238E27FC236}">
                <a16:creationId xmlns:a16="http://schemas.microsoft.com/office/drawing/2014/main" id="{99DE431F-25EB-431F-A27A-A60F24DFF2D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4EFD6C0E-301E-4A29-9C11-7CA0B3AFE63B}" type="slidenum">
              <a:rPr lang="en-US" altLang="en-US">
                <a:latin typeface="Arial" panose="020B0604020202020204" pitchFamily="34" charset="0"/>
              </a:rPr>
              <a:pPr eaLnBrk="1" hangingPunct="1">
                <a:spcBef>
                  <a:spcPct val="0"/>
                </a:spcBef>
              </a:pPr>
              <a:t>1</a:t>
            </a:fld>
            <a:endParaRPr lang="en-US"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FC9842A1-5FD3-4534-AAE0-9E96DD9136F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E097201B-A5FA-485D-ACE0-3DCC153606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Students give examples:</a:t>
            </a:r>
          </a:p>
          <a:p>
            <a:r>
              <a:rPr lang="en-US" altLang="en-US"/>
              <a:t>I am concerned about your . . .</a:t>
            </a:r>
          </a:p>
          <a:p>
            <a:r>
              <a:rPr lang="en-US" altLang="en-US"/>
              <a:t>You must feel very sad about . . .</a:t>
            </a:r>
          </a:p>
          <a:p>
            <a:r>
              <a:rPr lang="en-US" altLang="en-US"/>
              <a:t>It is normal to feel fearful at a time like this . . .</a:t>
            </a:r>
          </a:p>
          <a:p>
            <a:r>
              <a:rPr lang="en-US" altLang="en-US"/>
              <a:t>Tell me more about your attempts at quitting smoking . . .</a:t>
            </a:r>
          </a:p>
          <a:p>
            <a:r>
              <a:rPr lang="en-US" altLang="en-US"/>
              <a:t>From my point of view, you may have discovered some strength you didn’t know you had . . .</a:t>
            </a:r>
          </a:p>
          <a:p>
            <a:r>
              <a:rPr lang="en-US" altLang="en-US"/>
              <a:t>What do you think this all means?</a:t>
            </a:r>
          </a:p>
        </p:txBody>
      </p:sp>
      <p:sp>
        <p:nvSpPr>
          <p:cNvPr id="27652" name="Slide Number Placeholder 3">
            <a:extLst>
              <a:ext uri="{FF2B5EF4-FFF2-40B4-BE49-F238E27FC236}">
                <a16:creationId xmlns:a16="http://schemas.microsoft.com/office/drawing/2014/main" id="{A067D8E1-983F-4471-97FA-FE049AE0CC2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02AA94DC-A941-4553-B9D3-90C6FF216385}" type="slidenum">
              <a:rPr lang="en-US" altLang="en-US">
                <a:latin typeface="Arial" panose="020B0604020202020204" pitchFamily="34" charset="0"/>
              </a:rPr>
              <a:pPr eaLnBrk="1" hangingPunct="1">
                <a:spcBef>
                  <a:spcPct val="0"/>
                </a:spcBef>
              </a:pPr>
              <a:t>10</a:t>
            </a:fld>
            <a:endParaRPr lang="en-US" altLang="en-US">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9D292A1D-DF91-46AA-A4F8-2DB36BD3D84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232E1426-83A8-4771-954B-9D315C36AE7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Work as a team toward success. Your investment in time and effort give credibility to their decision</a:t>
            </a:r>
          </a:p>
        </p:txBody>
      </p:sp>
      <p:sp>
        <p:nvSpPr>
          <p:cNvPr id="28676" name="Slide Number Placeholder 3">
            <a:extLst>
              <a:ext uri="{FF2B5EF4-FFF2-40B4-BE49-F238E27FC236}">
                <a16:creationId xmlns:a16="http://schemas.microsoft.com/office/drawing/2014/main" id="{AAAB1E96-178F-4527-B3D1-BA8267C4D6E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C0BCEB19-DF35-4475-9B72-80A1F09C472A}" type="slidenum">
              <a:rPr lang="en-US" altLang="en-US">
                <a:latin typeface="Arial" panose="020B0604020202020204" pitchFamily="34" charset="0"/>
              </a:rPr>
              <a:pPr eaLnBrk="1" hangingPunct="1">
                <a:spcBef>
                  <a:spcPct val="0"/>
                </a:spcBef>
              </a:pPr>
              <a:t>11</a:t>
            </a:fld>
            <a:endParaRPr lang="en-US" altLang="en-US">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D7EB5B69-E6D0-44C3-A24C-F8E7FAB2F7D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3BE48E8E-BFB5-48CD-BEC9-73116AC5B6D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Final stages toward Motivation</a:t>
            </a:r>
          </a:p>
          <a:p>
            <a:r>
              <a:rPr lang="en-US" altLang="en-US"/>
              <a:t>Holds out a challenge</a:t>
            </a:r>
          </a:p>
          <a:p>
            <a:r>
              <a:rPr lang="en-US" altLang="en-US"/>
              <a:t>Provides a measurable tool to gauge change/reach success --  you can continue to ask (measure)</a:t>
            </a:r>
          </a:p>
        </p:txBody>
      </p:sp>
      <p:sp>
        <p:nvSpPr>
          <p:cNvPr id="29700" name="Slide Number Placeholder 3">
            <a:extLst>
              <a:ext uri="{FF2B5EF4-FFF2-40B4-BE49-F238E27FC236}">
                <a16:creationId xmlns:a16="http://schemas.microsoft.com/office/drawing/2014/main" id="{B5465D78-F771-43BB-9BB0-E1C15005465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9222B60A-19DF-41CD-98F4-0C5DB4F191DE}" type="slidenum">
              <a:rPr lang="en-US" altLang="en-US">
                <a:latin typeface="Arial" panose="020B0604020202020204" pitchFamily="34" charset="0"/>
              </a:rPr>
              <a:pPr eaLnBrk="1" hangingPunct="1">
                <a:spcBef>
                  <a:spcPct val="0"/>
                </a:spcBef>
              </a:pPr>
              <a:t>12</a:t>
            </a:fld>
            <a:endParaRPr lang="en-US" altLang="en-US">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616C928F-654E-4312-93E3-36007FA7F1C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600DBB42-CF7C-44B8-B0B1-C4ACDB72531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Motivational interviewing (MI), originally described by Miller in 1983 and more fully discussed in a seminal text by Miller and Rollnick in 1991, has been used extensively in the addiction </a:t>
            </a:r>
            <a:r>
              <a:rPr lang="en-US" altLang="en-US"/>
              <a:t>field for many years.  </a:t>
            </a:r>
          </a:p>
        </p:txBody>
      </p:sp>
      <p:sp>
        <p:nvSpPr>
          <p:cNvPr id="30724" name="Slide Number Placeholder 3">
            <a:extLst>
              <a:ext uri="{FF2B5EF4-FFF2-40B4-BE49-F238E27FC236}">
                <a16:creationId xmlns:a16="http://schemas.microsoft.com/office/drawing/2014/main" id="{2BF35BEC-0049-42B6-9BB6-3DD2DDCEB4E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D0D191AD-6922-4C8A-9B85-24DB78431470}" type="slidenum">
              <a:rPr lang="en-US" altLang="en-US">
                <a:latin typeface="Arial" panose="020B0604020202020204" pitchFamily="34" charset="0"/>
              </a:rPr>
              <a:pPr eaLnBrk="1" hangingPunct="1">
                <a:spcBef>
                  <a:spcPct val="0"/>
                </a:spcBef>
              </a:pPr>
              <a:t>15</a:t>
            </a:fld>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40571B84-2B4A-4483-AB09-8233F11961F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CF7AEAB7-5BAC-4979-8BEC-EF4956CFB81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100"/>
              <a:t>In these few minutes I will share with you some concepts and insights into negotiating change in the health behaviors of people you serve. I hope to give you tools that will make your role in the profession more effective. </a:t>
            </a:r>
          </a:p>
          <a:p>
            <a:pPr eaLnBrk="1" hangingPunct="1">
              <a:spcBef>
                <a:spcPct val="0"/>
              </a:spcBef>
            </a:pPr>
            <a:endParaRPr lang="en-US" altLang="en-US" sz="1100"/>
          </a:p>
          <a:p>
            <a:pPr eaLnBrk="1" hangingPunct="1">
              <a:spcBef>
                <a:spcPct val="0"/>
              </a:spcBef>
            </a:pPr>
            <a:r>
              <a:rPr lang="en-US" altLang="en-US" sz="1100"/>
              <a:t>By now you have learned that some patients exercise a swinging door attitude toward healthcare . . . The hospital/emergency room is always here to get them out of a jam due to deleterious health practices (what’s that policy of not turning patients away who obviously need care?—EMTALA  </a:t>
            </a:r>
            <a:r>
              <a:rPr lang="en-US" altLang="en-US" sz="1100" b="1"/>
              <a:t>Emergency Medical Treatment and Active Labor Act; </a:t>
            </a:r>
            <a:r>
              <a:rPr lang="en-US" altLang="en-US" sz="1100"/>
              <a:t>governs when and how a patient may be (1) refused treatment or (2) transferred from one hospital to another when he is in an unstable medical condition). </a:t>
            </a:r>
          </a:p>
          <a:p>
            <a:pPr eaLnBrk="1" hangingPunct="1">
              <a:spcBef>
                <a:spcPct val="0"/>
              </a:spcBef>
            </a:pPr>
            <a:endParaRPr lang="en-US" altLang="en-US" sz="1100"/>
          </a:p>
          <a:p>
            <a:pPr eaLnBrk="1" hangingPunct="1">
              <a:spcBef>
                <a:spcPct val="0"/>
              </a:spcBef>
            </a:pPr>
            <a:r>
              <a:rPr lang="en-US" altLang="en-US" sz="1100"/>
              <a:t>MI is a synthesis of principles and techniques drawn from psychotherapy and behavior change theory (as in Fishbein’s Theory of Planned Behavior, Ajzen’s Theory of Reasoned Action, and Prochaska &amp; DiClemente’s Transtheoretical Model of Change). The use of Motivational Interviewing centers on the person’s ambivalence to change (example: I know I should quit _____/lose weight, etc but I’m not sure I have the strength/will/support to do so—it will be so hard [cost], but if I don’t I’ll end up like my cousins Ruth with (angina/ painful knees/on oxygen).</a:t>
            </a:r>
          </a:p>
          <a:p>
            <a:pPr eaLnBrk="1" hangingPunct="1">
              <a:spcBef>
                <a:spcPct val="0"/>
              </a:spcBef>
            </a:pPr>
            <a:r>
              <a:rPr lang="en-US" altLang="en-US" sz="1100"/>
              <a:t>MI seems to be particularly effective for individuals who are initially at a low level of readiness.</a:t>
            </a:r>
          </a:p>
          <a:p>
            <a:pPr eaLnBrk="1" hangingPunct="1">
              <a:spcBef>
                <a:spcPct val="0"/>
              </a:spcBef>
            </a:pPr>
            <a:endParaRPr lang="en-US" altLang="en-US" sz="1100"/>
          </a:p>
          <a:p>
            <a:pPr eaLnBrk="1" hangingPunct="1">
              <a:spcBef>
                <a:spcPct val="0"/>
              </a:spcBef>
            </a:pPr>
            <a:r>
              <a:rPr lang="en-US" altLang="en-US" sz="1100"/>
              <a:t>Much of persistent or chronic illness is a result of uninformed or negligent health choices, barring certain conditions in society, such as poverty &gt; hunger and poor nutrition. Each time we treat and care for these patients we spend valuable time and effort in educating them about good health choices that will bring quality of life, only to see them return in a few weeks or months with the same or more serious symptoms.  There must be a better way to get their undivided attention and instill motivation and perseverance for improvement.  So we will consider MOTIVATIONAL INTERVIEWING as a more promising strategy.</a:t>
            </a:r>
          </a:p>
          <a:p>
            <a:pPr eaLnBrk="1" hangingPunct="1">
              <a:spcBef>
                <a:spcPct val="0"/>
              </a:spcBef>
            </a:pPr>
            <a:endParaRPr lang="en-US" altLang="en-US" sz="1100"/>
          </a:p>
          <a:p>
            <a:pPr eaLnBrk="1" hangingPunct="1">
              <a:spcBef>
                <a:spcPct val="0"/>
              </a:spcBef>
            </a:pPr>
            <a:r>
              <a:rPr lang="en-US" altLang="en-US" sz="1100"/>
              <a:t>There has been considerable recent interest on the part of public health, health psychology, and medical professionals in adapting MI to address health behaviors and conditions, such as smoking, diet, physical activity, screening compliance, sexual behavior, diabetes control, and adherence to medical advice.</a:t>
            </a:r>
          </a:p>
          <a:p>
            <a:pPr eaLnBrk="1" hangingPunct="1">
              <a:spcBef>
                <a:spcPct val="0"/>
              </a:spcBef>
            </a:pPr>
            <a:endParaRPr lang="en-US" altLang="en-US" sz="1100"/>
          </a:p>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7217A5EE-E5D3-4570-AC24-E1CA3BC0990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1D60361C-356F-4E5A-B52E-F0764F7CC5E7}" type="slidenum">
              <a:rPr lang="en-US" altLang="en-US">
                <a:latin typeface="Arial" panose="020B0604020202020204" pitchFamily="34" charset="0"/>
              </a:rPr>
              <a:pPr eaLnBrk="1" hangingPunct="1">
                <a:spcBef>
                  <a:spcPct val="0"/>
                </a:spcBef>
              </a:pPr>
              <a:t>2</a:t>
            </a:fld>
            <a:endParaRPr lang="en-US"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5E8D1DB4-ACAF-43AE-A634-368CA77D960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83A96CF2-A882-44B7-A27E-4F542FCD38F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What are the constructs - Stages of Change (per Prochaska and DiClemente’s Transtheoretical Theory?)</a:t>
            </a:r>
          </a:p>
          <a:p>
            <a:pPr eaLnBrk="1" hangingPunct="1">
              <a:spcBef>
                <a:spcPct val="0"/>
              </a:spcBef>
            </a:pPr>
            <a:r>
              <a:rPr lang="en-US" altLang="en-US"/>
              <a:t>	Precontemplation</a:t>
            </a:r>
          </a:p>
          <a:p>
            <a:pPr eaLnBrk="1" hangingPunct="1">
              <a:spcBef>
                <a:spcPct val="0"/>
              </a:spcBef>
            </a:pPr>
            <a:r>
              <a:rPr lang="en-US" altLang="en-US"/>
              <a:t>	Contemplation</a:t>
            </a:r>
          </a:p>
          <a:p>
            <a:pPr eaLnBrk="1" hangingPunct="1">
              <a:spcBef>
                <a:spcPct val="0"/>
              </a:spcBef>
            </a:pPr>
            <a:r>
              <a:rPr lang="en-US" altLang="en-US"/>
              <a:t>	Preparation</a:t>
            </a:r>
          </a:p>
          <a:p>
            <a:pPr eaLnBrk="1" hangingPunct="1">
              <a:spcBef>
                <a:spcPct val="0"/>
              </a:spcBef>
            </a:pPr>
            <a:r>
              <a:rPr lang="en-US" altLang="en-US"/>
              <a:t>	Action</a:t>
            </a:r>
          </a:p>
          <a:p>
            <a:pPr eaLnBrk="1" hangingPunct="1">
              <a:spcBef>
                <a:spcPct val="0"/>
              </a:spcBef>
            </a:pPr>
            <a:r>
              <a:rPr lang="en-US" altLang="en-US"/>
              <a:t>	Maintenance</a:t>
            </a:r>
          </a:p>
          <a:p>
            <a:pPr eaLnBrk="1" hangingPunct="1">
              <a:spcBef>
                <a:spcPct val="0"/>
              </a:spcBef>
            </a:pPr>
            <a:r>
              <a:rPr lang="en-US" altLang="en-US"/>
              <a:t>Overlaced with these stages are Pros and Cons constructs:</a:t>
            </a:r>
          </a:p>
          <a:p>
            <a:pPr eaLnBrk="1" hangingPunct="1">
              <a:spcBef>
                <a:spcPct val="0"/>
              </a:spcBef>
            </a:pPr>
            <a:r>
              <a:rPr lang="en-US" altLang="en-US"/>
              <a:t>~Decisional Balance – weighing the pro’s and cons of moving from one stage to another 	(based on gains for self and others and approval for self and others)</a:t>
            </a:r>
          </a:p>
          <a:p>
            <a:pPr eaLnBrk="1" hangingPunct="1">
              <a:spcBef>
                <a:spcPct val="0"/>
              </a:spcBef>
            </a:pPr>
            <a:r>
              <a:rPr lang="en-US" altLang="en-US"/>
              <a:t>~Self-efficacy/Temptations – level of confidence in coping with high-risk situations without relapsing</a:t>
            </a:r>
          </a:p>
          <a:p>
            <a:pPr eaLnBrk="1" hangingPunct="1">
              <a:spcBef>
                <a:spcPct val="0"/>
              </a:spcBef>
            </a:pPr>
            <a:r>
              <a:rPr lang="en-US" altLang="en-US"/>
              <a:t>~Target behavior</a:t>
            </a:r>
          </a:p>
          <a:p>
            <a:pPr eaLnBrk="1" hangingPunct="1">
              <a:spcBef>
                <a:spcPct val="0"/>
              </a:spcBef>
            </a:pPr>
            <a:r>
              <a:rPr lang="en-US" altLang="en-US"/>
              <a:t>	</a:t>
            </a:r>
          </a:p>
          <a:p>
            <a:pPr eaLnBrk="1" hangingPunct="1">
              <a:spcBef>
                <a:spcPct val="0"/>
              </a:spcBef>
            </a:pPr>
            <a:r>
              <a:rPr lang="en-US" altLang="en-US"/>
              <a:t>Often, a client who appears to be resistant to teaching and intervention is not sufficiently informed. With effective questions you can assess the learner's knowledge level and the degree of willingness to consider interventions, both without imposing your predetermined plan of action on him. This approach reassures the learner that the processes of teaching, learning, and intervention are mutually important and where and how plans and solutions are created, acted upon, and evaluated, by both the participants (expert-recipient) in an effort to reach the best possible outcome for all. </a:t>
            </a:r>
          </a:p>
        </p:txBody>
      </p:sp>
      <p:sp>
        <p:nvSpPr>
          <p:cNvPr id="20484" name="Slide Number Placeholder 3">
            <a:extLst>
              <a:ext uri="{FF2B5EF4-FFF2-40B4-BE49-F238E27FC236}">
                <a16:creationId xmlns:a16="http://schemas.microsoft.com/office/drawing/2014/main" id="{179404AF-73AF-492C-B4B6-0AA773E791B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27E2FDCE-619C-48F8-B18F-14745DDCA13C}" type="slidenum">
              <a:rPr lang="en-US" altLang="en-US">
                <a:latin typeface="Arial" panose="020B0604020202020204" pitchFamily="34" charset="0"/>
              </a:rPr>
              <a:pPr eaLnBrk="1" hangingPunct="1">
                <a:spcBef>
                  <a:spcPct val="0"/>
                </a:spcBef>
              </a:pPr>
              <a:t>3</a:t>
            </a:fld>
            <a:endParaRPr lang="en-US" altLang="en-US">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16B54D5E-B9DC-42F1-886F-2D674BCD37B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1DA5848C-77B8-41E6-977D-6D819BB62618}"/>
              </a:ext>
            </a:extLst>
          </p:cNvPr>
          <p:cNvSpPr>
            <a:spLocks noGrp="1"/>
          </p:cNvSpPr>
          <p:nvPr>
            <p:ph type="body" idx="1"/>
          </p:nvPr>
        </p:nvSpPr>
        <p:spPr bwMode="auto"/>
        <p:txBody>
          <a:bodyPr wrap="square" numCol="1" anchor="t" anchorCtr="0" compatLnSpc="1">
            <a:prstTxWarp prst="textNoShape">
              <a:avLst/>
            </a:prstTxWarp>
          </a:bodyPr>
          <a:lstStyle/>
          <a:p>
            <a:pPr eaLnBrk="1" hangingPunct="1">
              <a:spcBef>
                <a:spcPct val="0"/>
              </a:spcBef>
              <a:defRPr/>
            </a:pPr>
            <a:r>
              <a:rPr lang="en-US" dirty="0"/>
              <a:t>Ideally, it is the client rather than the counselor who makes the argument for change and describes the course of action. </a:t>
            </a:r>
          </a:p>
          <a:p>
            <a:pPr eaLnBrk="1" hangingPunct="1">
              <a:spcBef>
                <a:spcPct val="0"/>
              </a:spcBef>
              <a:defRPr/>
            </a:pPr>
            <a:r>
              <a:rPr lang="en-US" dirty="0"/>
              <a:t>The coach maintains an optimistic attitude about change—high expectations.</a:t>
            </a:r>
          </a:p>
          <a:p>
            <a:pPr eaLnBrk="1" hangingPunct="1">
              <a:spcBef>
                <a:spcPct val="0"/>
              </a:spcBef>
              <a:defRPr/>
            </a:pPr>
            <a:endParaRPr lang="en-US" dirty="0"/>
          </a:p>
          <a:p>
            <a:pPr eaLnBrk="1" hangingPunct="1">
              <a:spcBef>
                <a:spcPct val="0"/>
              </a:spcBef>
              <a:defRPr/>
            </a:pPr>
            <a:r>
              <a:rPr lang="en-US" dirty="0"/>
              <a:t>In the patient education paradigm, health practitioners often provide information about the risks of continuing a behavior or the benefits of change with the intent of persuasion. </a:t>
            </a:r>
          </a:p>
          <a:p>
            <a:pPr eaLnBrk="1" hangingPunct="1">
              <a:spcBef>
                <a:spcPct val="0"/>
              </a:spcBef>
              <a:defRPr/>
            </a:pPr>
            <a:endParaRPr lang="en-US" dirty="0"/>
          </a:p>
          <a:p>
            <a:pPr eaLnBrk="1" hangingPunct="1">
              <a:spcBef>
                <a:spcPct val="0"/>
              </a:spcBef>
              <a:defRPr/>
            </a:pPr>
            <a:r>
              <a:rPr lang="en-US" dirty="0"/>
              <a:t>Clients are encouraged to talk as much as or more than counselors. </a:t>
            </a:r>
          </a:p>
          <a:p>
            <a:pPr eaLnBrk="1" hangingPunct="1">
              <a:spcBef>
                <a:spcPct val="0"/>
              </a:spcBef>
              <a:defRPr/>
            </a:pPr>
            <a:endParaRPr lang="en-US" dirty="0"/>
          </a:p>
          <a:p>
            <a:pPr eaLnBrk="1" hangingPunct="1">
              <a:spcBef>
                <a:spcPct val="0"/>
              </a:spcBef>
              <a:defRPr/>
            </a:pPr>
            <a:r>
              <a:rPr lang="en-US" dirty="0"/>
              <a:t>There is generally no direct attempt to dismantle denial, confront irrational or maladaptive beliefs, or convince or persuade. Instead, the </a:t>
            </a:r>
            <a:r>
              <a:rPr lang="en-US" b="1" dirty="0"/>
              <a:t>goal</a:t>
            </a:r>
            <a:r>
              <a:rPr lang="en-US" dirty="0"/>
              <a:t> is:</a:t>
            </a:r>
          </a:p>
          <a:p>
            <a:pPr marL="228600" indent="-228600" eaLnBrk="1" hangingPunct="1">
              <a:spcBef>
                <a:spcPct val="0"/>
              </a:spcBef>
              <a:buFont typeface="+mj-lt"/>
              <a:buAutoNum type="arabicPeriod"/>
              <a:defRPr/>
            </a:pPr>
            <a:r>
              <a:rPr lang="en-US" dirty="0"/>
              <a:t>to help clients think about and verbally express their own reasons for and against change,</a:t>
            </a:r>
          </a:p>
          <a:p>
            <a:pPr marL="228600" indent="-228600" eaLnBrk="1" hangingPunct="1">
              <a:spcBef>
                <a:spcPct val="0"/>
              </a:spcBef>
              <a:buFont typeface="+mj-lt"/>
              <a:buAutoNum type="arabicPeriod"/>
              <a:defRPr/>
            </a:pPr>
            <a:r>
              <a:rPr lang="en-US" dirty="0"/>
              <a:t> how their current health behavior may conflict with their health goals, and </a:t>
            </a:r>
          </a:p>
          <a:p>
            <a:pPr marL="228600" indent="-228600" eaLnBrk="1" hangingPunct="1">
              <a:spcBef>
                <a:spcPct val="0"/>
              </a:spcBef>
              <a:buFont typeface="+mj-lt"/>
              <a:buAutoNum type="arabicPeriod"/>
              <a:defRPr/>
            </a:pPr>
            <a:r>
              <a:rPr lang="en-US" dirty="0"/>
              <a:t>how their current behavior or health status affects their ability to achieve their life goals or live out their core values. </a:t>
            </a:r>
          </a:p>
          <a:p>
            <a:pPr eaLnBrk="1" hangingPunct="1">
              <a:spcBef>
                <a:spcPct val="0"/>
              </a:spcBef>
              <a:defRPr/>
            </a:pPr>
            <a:endParaRPr lang="en-US" dirty="0"/>
          </a:p>
          <a:p>
            <a:pPr eaLnBrk="1" hangingPunct="1">
              <a:spcBef>
                <a:spcPct val="0"/>
              </a:spcBef>
              <a:defRPr/>
            </a:pPr>
            <a:endParaRPr lang="en-US" dirty="0"/>
          </a:p>
        </p:txBody>
      </p:sp>
      <p:sp>
        <p:nvSpPr>
          <p:cNvPr id="21508" name="Slide Number Placeholder 3">
            <a:extLst>
              <a:ext uri="{FF2B5EF4-FFF2-40B4-BE49-F238E27FC236}">
                <a16:creationId xmlns:a16="http://schemas.microsoft.com/office/drawing/2014/main" id="{47FF0BAD-2707-4F23-A3AE-46F2049C429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1D2AA1E8-3C45-4ACA-AD12-E2CCEE479C74}" type="slidenum">
              <a:rPr lang="en-US" altLang="en-US">
                <a:latin typeface="Arial" panose="020B0604020202020204" pitchFamily="34" charset="0"/>
              </a:rPr>
              <a:pPr eaLnBrk="1" hangingPunct="1">
                <a:spcBef>
                  <a:spcPct val="0"/>
                </a:spcBef>
              </a:pPr>
              <a:t>4</a:t>
            </a:fld>
            <a:endParaRPr lang="en-US"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48CF359E-C759-4996-8A91-259D54151B7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D7418436-1235-4D62-B483-F30BCAD7808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Counselors establish a non-confrontational and supportive climate in which clients feel comfortable expressing both the positive and negative aspects of their current behavior. </a:t>
            </a:r>
          </a:p>
          <a:p>
            <a:pPr eaLnBrk="1" hangingPunct="1">
              <a:spcBef>
                <a:spcPct val="0"/>
              </a:spcBef>
            </a:pPr>
            <a:r>
              <a:rPr lang="en-US" altLang="en-US"/>
              <a:t>Unlike some psychotherapeutic models that rely heavily on therapist insight or traditional patient education that entails providing information, in MI, the client is expected to do much of the psychological work, guided by the counselor. </a:t>
            </a:r>
          </a:p>
        </p:txBody>
      </p:sp>
      <p:sp>
        <p:nvSpPr>
          <p:cNvPr id="22532" name="Slide Number Placeholder 3">
            <a:extLst>
              <a:ext uri="{FF2B5EF4-FFF2-40B4-BE49-F238E27FC236}">
                <a16:creationId xmlns:a16="http://schemas.microsoft.com/office/drawing/2014/main" id="{E97EF13C-00C4-4890-863D-DC0BA0338F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B7665B75-CF2C-4BD0-AA80-97A0C9425A85}" type="slidenum">
              <a:rPr lang="en-US" altLang="en-US">
                <a:latin typeface="Arial" panose="020B0604020202020204" pitchFamily="34" charset="0"/>
              </a:rPr>
              <a:pPr eaLnBrk="1" hangingPunct="1">
                <a:spcBef>
                  <a:spcPct val="0"/>
                </a:spcBef>
              </a:pPr>
              <a:t>5</a:t>
            </a:fld>
            <a:endParaRPr lang="en-US" altLang="en-US">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F070B0FA-94B1-4663-A558-93DA5B13ED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A8B52876-B9AE-48C3-9CD5-247074CA6551}"/>
              </a:ext>
            </a:extLst>
          </p:cNvPr>
          <p:cNvSpPr>
            <a:spLocks noGrp="1"/>
          </p:cNvSpPr>
          <p:nvPr>
            <p:ph type="body" idx="1"/>
          </p:nvPr>
        </p:nvSpPr>
        <p:spPr/>
        <p:txBody>
          <a:bodyPr>
            <a:normAutofit fontScale="92500" lnSpcReduction="10000"/>
          </a:bodyPr>
          <a:lstStyle/>
          <a:p>
            <a:pPr>
              <a:defRPr/>
            </a:pPr>
            <a:endParaRPr lang="en-US" dirty="0"/>
          </a:p>
          <a:p>
            <a:pPr>
              <a:defRPr/>
            </a:pPr>
            <a:r>
              <a:rPr lang="en-US" dirty="0"/>
              <a:t>The patient/client should be talking more than the coach.</a:t>
            </a:r>
          </a:p>
          <a:p>
            <a:pPr>
              <a:defRPr/>
            </a:pPr>
            <a:r>
              <a:rPr lang="en-US" dirty="0"/>
              <a:t>Expresses reasons for and against change:</a:t>
            </a:r>
          </a:p>
          <a:p>
            <a:pPr lvl="1">
              <a:buFont typeface="Arial" pitchFamily="34" charset="0"/>
              <a:buChar char="•"/>
              <a:defRPr/>
            </a:pPr>
            <a:r>
              <a:rPr lang="en-US" dirty="0"/>
              <a:t>Work requirement</a:t>
            </a:r>
          </a:p>
          <a:p>
            <a:pPr lvl="1">
              <a:buFont typeface="Arial" pitchFamily="34" charset="0"/>
              <a:buChar char="•"/>
              <a:defRPr/>
            </a:pPr>
            <a:r>
              <a:rPr lang="en-US" dirty="0"/>
              <a:t>Directive from physician</a:t>
            </a:r>
          </a:p>
          <a:p>
            <a:pPr lvl="1">
              <a:buFont typeface="Arial" pitchFamily="34" charset="0"/>
              <a:buChar char="•"/>
              <a:defRPr/>
            </a:pPr>
            <a:r>
              <a:rPr lang="en-US" dirty="0"/>
              <a:t>Pleading of a family member</a:t>
            </a:r>
          </a:p>
          <a:p>
            <a:pPr lvl="1">
              <a:buFont typeface="Arial" pitchFamily="34" charset="0"/>
              <a:buChar char="•"/>
              <a:defRPr/>
            </a:pPr>
            <a:r>
              <a:rPr lang="en-US" dirty="0"/>
              <a:t>Threatening symptoms</a:t>
            </a:r>
          </a:p>
          <a:p>
            <a:pPr lvl="1">
              <a:buFont typeface="Arial" pitchFamily="34" charset="0"/>
              <a:buChar char="•"/>
              <a:defRPr/>
            </a:pPr>
            <a:r>
              <a:rPr lang="en-US" dirty="0"/>
              <a:t>Dislike of person image</a:t>
            </a:r>
          </a:p>
          <a:p>
            <a:pPr>
              <a:buFont typeface="Arial" pitchFamily="34" charset="0"/>
              <a:buNone/>
              <a:defRPr/>
            </a:pPr>
            <a:r>
              <a:rPr lang="en-US" dirty="0"/>
              <a:t>How current health behavior may conflict with health goals</a:t>
            </a:r>
          </a:p>
          <a:p>
            <a:pPr>
              <a:buFont typeface="Arial" pitchFamily="34" charset="0"/>
              <a:buNone/>
              <a:defRPr/>
            </a:pPr>
            <a:r>
              <a:rPr lang="en-US" dirty="0"/>
              <a:t>How current behavior or health status affects ability to achieve life goals or live out core values</a:t>
            </a:r>
          </a:p>
          <a:p>
            <a:pPr>
              <a:buFont typeface="Arial" pitchFamily="34" charset="0"/>
              <a:buNone/>
              <a:defRPr/>
            </a:pPr>
            <a:endParaRPr lang="en-US" dirty="0"/>
          </a:p>
        </p:txBody>
      </p:sp>
      <p:sp>
        <p:nvSpPr>
          <p:cNvPr id="23556" name="Slide Number Placeholder 3">
            <a:extLst>
              <a:ext uri="{FF2B5EF4-FFF2-40B4-BE49-F238E27FC236}">
                <a16:creationId xmlns:a16="http://schemas.microsoft.com/office/drawing/2014/main" id="{5F5F28D7-1D3C-4911-8CC4-958B26F9A0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6E44AF7E-13B6-413A-B1AE-A3DA03D58449}" type="slidenum">
              <a:rPr lang="en-US" altLang="en-US">
                <a:latin typeface="Arial" panose="020B0604020202020204" pitchFamily="34" charset="0"/>
              </a:rPr>
              <a:pPr eaLnBrk="1" hangingPunct="1">
                <a:spcBef>
                  <a:spcPct val="0"/>
                </a:spcBef>
              </a:pPr>
              <a:t>6</a:t>
            </a:fld>
            <a:endParaRPr lang="en-US" altLang="en-US">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8BF16CF7-0B85-4AA3-8D3F-0DAECFFE428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20A0FD9B-4A91-4A92-852E-74CD808EE2A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a:p>
            <a:pPr eaLnBrk="1" hangingPunct="1">
              <a:spcBef>
                <a:spcPct val="0"/>
              </a:spcBef>
            </a:pPr>
            <a:r>
              <a:rPr lang="en-US" altLang="en-US"/>
              <a:t>MI counselors rely heavily on reflective listening and positive affirmations rather than on direct questioning, persuasion, or advice giving. </a:t>
            </a:r>
          </a:p>
          <a:p>
            <a:pPr eaLnBrk="1" hangingPunct="1">
              <a:spcBef>
                <a:spcPct val="0"/>
              </a:spcBef>
            </a:pPr>
            <a:r>
              <a:rPr lang="en-US" altLang="en-US"/>
              <a:t>Suppress the instinct to respond with direct questions or advice.</a:t>
            </a:r>
          </a:p>
          <a:p>
            <a:pPr eaLnBrk="1" hangingPunct="1">
              <a:spcBef>
                <a:spcPct val="0"/>
              </a:spcBef>
            </a:pPr>
            <a:endParaRPr lang="en-US" altLang="en-US"/>
          </a:p>
          <a:p>
            <a:pPr eaLnBrk="1" hangingPunct="1">
              <a:spcBef>
                <a:spcPct val="0"/>
              </a:spcBef>
            </a:pPr>
            <a:r>
              <a:rPr lang="en-US" altLang="en-US" b="1"/>
              <a:t>Active Listening</a:t>
            </a:r>
            <a:r>
              <a:rPr lang="en-US" altLang="en-US"/>
              <a:t> (an inherent nursing skill)</a:t>
            </a:r>
            <a:endParaRPr lang="en-US" altLang="en-US" b="1"/>
          </a:p>
          <a:p>
            <a:pPr eaLnBrk="1" hangingPunct="1">
              <a:spcBef>
                <a:spcPct val="0"/>
              </a:spcBef>
            </a:pPr>
            <a:r>
              <a:rPr lang="en-US" altLang="en-US"/>
              <a:t>Before effective questioning can be used, active listening techniques must be employed by the teaching nurse to reinforce the learner's participation. Active listening also enables the nurse to formulate appropriate questions. Here are five activities that enhance listening (House, 1990):  (Can you tell me what they are?)</a:t>
            </a:r>
          </a:p>
          <a:p>
            <a:pPr eaLnBrk="1" hangingPunct="1">
              <a:spcBef>
                <a:spcPct val="0"/>
              </a:spcBef>
            </a:pPr>
            <a:r>
              <a:rPr lang="en-US" altLang="en-US"/>
              <a:t>* Observe for and acknowledge non-- verbal signals indicating the learner's desire to respond or to ask a question. </a:t>
            </a:r>
          </a:p>
          <a:p>
            <a:pPr eaLnBrk="1" hangingPunct="1">
              <a:spcBef>
                <a:spcPct val="0"/>
              </a:spcBef>
            </a:pPr>
            <a:r>
              <a:rPr lang="en-US" altLang="en-US"/>
              <a:t>* Focus on what the learner says through thoughtful and apt response. </a:t>
            </a:r>
          </a:p>
          <a:p>
            <a:pPr eaLnBrk="1" hangingPunct="1">
              <a:spcBef>
                <a:spcPct val="0"/>
              </a:spcBef>
            </a:pPr>
            <a:r>
              <a:rPr lang="en-US" altLang="en-US"/>
              <a:t>* Maintain non verbal attentiveness through eye contact and body positioning angled toward the learner. </a:t>
            </a:r>
          </a:p>
          <a:p>
            <a:pPr eaLnBrk="1" hangingPunct="1">
              <a:spcBef>
                <a:spcPct val="0"/>
              </a:spcBef>
            </a:pPr>
            <a:r>
              <a:rPr lang="en-US" altLang="en-US"/>
              <a:t>* Avoid interrupting. </a:t>
            </a:r>
          </a:p>
          <a:p>
            <a:pPr eaLnBrk="1" hangingPunct="1">
              <a:spcBef>
                <a:spcPct val="0"/>
              </a:spcBef>
            </a:pPr>
            <a:r>
              <a:rPr lang="en-US" altLang="en-US"/>
              <a:t>* Evaluate learner questions and responses only after they are complete. Ask for elaboration if unsure. </a:t>
            </a:r>
          </a:p>
          <a:p>
            <a:pPr eaLnBrk="1" hangingPunct="1">
              <a:spcBef>
                <a:spcPct val="0"/>
              </a:spcBef>
            </a:pPr>
            <a:r>
              <a:rPr lang="en-US" altLang="en-US"/>
              <a:t>Through the use of active listening, the stage is set for effective questioning.. </a:t>
            </a:r>
            <a:r>
              <a:rPr lang="en-US" altLang="en-US" u="sng"/>
              <a:t>The nurse-teacher role is to fill in knowledge gaps and facilitate practical problem solving. </a:t>
            </a:r>
          </a:p>
          <a:p>
            <a:pPr eaLnBrk="1" hangingPunct="1">
              <a:spcBef>
                <a:spcPct val="0"/>
              </a:spcBef>
            </a:pPr>
            <a:endParaRPr lang="en-US" altLang="en-US"/>
          </a:p>
        </p:txBody>
      </p:sp>
      <p:sp>
        <p:nvSpPr>
          <p:cNvPr id="24580" name="Slide Number Placeholder 3">
            <a:extLst>
              <a:ext uri="{FF2B5EF4-FFF2-40B4-BE49-F238E27FC236}">
                <a16:creationId xmlns:a16="http://schemas.microsoft.com/office/drawing/2014/main" id="{F0C7CD8C-0A6A-4D28-82F6-02C9E774739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6FDDD024-CB8B-4410-947A-A832D0528338}" type="slidenum">
              <a:rPr lang="en-US" altLang="en-US">
                <a:latin typeface="Arial" panose="020B0604020202020204" pitchFamily="34" charset="0"/>
              </a:rPr>
              <a:pPr eaLnBrk="1" hangingPunct="1">
                <a:spcBef>
                  <a:spcPct val="0"/>
                </a:spcBef>
              </a:pPr>
              <a:t>7</a:t>
            </a:fld>
            <a:endParaRPr lang="en-US" altLang="en-US">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0B5351BA-396D-4445-B829-81BA4376373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C2137C85-CA8A-43B2-97B9-455A6A3524D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a:p>
            <a:r>
              <a:rPr lang="en-US" altLang="en-US" b="1"/>
              <a:t>Discrepancies	[</a:t>
            </a:r>
            <a:r>
              <a:rPr lang="en-US" altLang="en-US"/>
              <a:t>Incongruence]</a:t>
            </a:r>
            <a:endParaRPr lang="en-US" altLang="en-US" b="1"/>
          </a:p>
          <a:p>
            <a:r>
              <a:rPr lang="en-US" altLang="en-US"/>
              <a:t>Now you have said that you want to be able to climb stairs without becoming short of breath, but you have also said you prefer to live on the first floor level in order to avoid exertion (stair-climbing).  Can you explain that more clearly to me?</a:t>
            </a:r>
          </a:p>
          <a:p>
            <a:endParaRPr lang="en-US" altLang="en-US"/>
          </a:p>
          <a:p>
            <a:r>
              <a:rPr lang="en-US" altLang="en-US"/>
              <a:t>What I am hearing you say is you wish to see your grandchild graduate from high school, yet I see you are smoking in spite of the symptoms you experience.</a:t>
            </a:r>
          </a:p>
          <a:p>
            <a:endParaRPr lang="en-US" altLang="en-US"/>
          </a:p>
          <a:p>
            <a:r>
              <a:rPr lang="en-US" altLang="en-US" b="1"/>
              <a:t>Patent Arguments</a:t>
            </a:r>
            <a:endParaRPr lang="en-US" altLang="en-US"/>
          </a:p>
          <a:p>
            <a:r>
              <a:rPr lang="en-US" altLang="en-US"/>
              <a:t>Now, you know that your doctor has said you are not to climb ladders . . . Why did you climb the ladder today when you felt dizzy?</a:t>
            </a:r>
            <a:endParaRPr lang="en-US" altLang="en-US" b="1"/>
          </a:p>
          <a:p>
            <a:endParaRPr lang="en-US" altLang="en-US"/>
          </a:p>
          <a:p>
            <a:endParaRPr lang="en-US" altLang="en-US"/>
          </a:p>
          <a:p>
            <a:endParaRPr lang="en-US" altLang="en-US"/>
          </a:p>
        </p:txBody>
      </p:sp>
      <p:sp>
        <p:nvSpPr>
          <p:cNvPr id="25604" name="Slide Number Placeholder 3">
            <a:extLst>
              <a:ext uri="{FF2B5EF4-FFF2-40B4-BE49-F238E27FC236}">
                <a16:creationId xmlns:a16="http://schemas.microsoft.com/office/drawing/2014/main" id="{AC523B59-E45A-4A0C-B56C-AB16F8CD477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EB0B5A4A-97AA-423F-8D08-6276445B10DA}" type="slidenum">
              <a:rPr lang="en-US" altLang="en-US">
                <a:latin typeface="Arial" panose="020B0604020202020204" pitchFamily="34" charset="0"/>
              </a:rPr>
              <a:pPr eaLnBrk="1" hangingPunct="1">
                <a:spcBef>
                  <a:spcPct val="0"/>
                </a:spcBef>
              </a:pPr>
              <a:t>8</a:t>
            </a:fld>
            <a:endParaRPr lang="en-US" altLang="en-US">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F5ADDD29-942F-4A4F-9615-C8516B95214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C49BC003-5DB7-4D8C-A133-BBA04C1C9FE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Within MI, information is presented in a more neutral manner, and the client is asked to do the work of interpretation. MI practitioners avoid giving “predigested” health messages and instead allow clients to process information, find their own personal relevance, evaluate their own risks and rewards, and convince themselves that change may be warranted.</a:t>
            </a:r>
          </a:p>
          <a:p>
            <a:endParaRPr lang="en-US" altLang="en-US"/>
          </a:p>
        </p:txBody>
      </p:sp>
      <p:sp>
        <p:nvSpPr>
          <p:cNvPr id="26628" name="Slide Number Placeholder 3">
            <a:extLst>
              <a:ext uri="{FF2B5EF4-FFF2-40B4-BE49-F238E27FC236}">
                <a16:creationId xmlns:a16="http://schemas.microsoft.com/office/drawing/2014/main" id="{F885E24E-44DE-4BE6-B392-0DA77C403B9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BC78C70A-1346-4244-B851-FBC2F28366EB}" type="slidenum">
              <a:rPr lang="en-US" altLang="en-US">
                <a:latin typeface="Arial" panose="020B0604020202020204" pitchFamily="34" charset="0"/>
              </a:rPr>
              <a:pPr eaLnBrk="1" hangingPunct="1">
                <a:spcBef>
                  <a:spcPct val="0"/>
                </a:spcBef>
              </a:pPr>
              <a:t>9</a:t>
            </a:fld>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924030A8-98AA-42FF-A6FA-563ABA010B4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28D5941-222B-45B9-BCD1-4F6B8482649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FE4A060-1C4A-4D5A-932D-A7E449C7C3C5}"/>
              </a:ext>
            </a:extLst>
          </p:cNvPr>
          <p:cNvSpPr>
            <a:spLocks noGrp="1" noChangeArrowheads="1"/>
          </p:cNvSpPr>
          <p:nvPr>
            <p:ph type="sldNum" sz="quarter" idx="12"/>
          </p:nvPr>
        </p:nvSpPr>
        <p:spPr>
          <a:ln/>
        </p:spPr>
        <p:txBody>
          <a:bodyPr/>
          <a:lstStyle>
            <a:lvl1pPr>
              <a:defRPr/>
            </a:lvl1pPr>
          </a:lstStyle>
          <a:p>
            <a:fld id="{C962089A-FD81-4BC6-A8AA-3CDA4DD7C6B6}" type="slidenum">
              <a:rPr lang="en-US" altLang="en-US"/>
              <a:pPr/>
              <a:t>‹#›</a:t>
            </a:fld>
            <a:endParaRPr lang="en-US" altLang="en-US"/>
          </a:p>
        </p:txBody>
      </p:sp>
    </p:spTree>
    <p:extLst>
      <p:ext uri="{BB962C8B-B14F-4D97-AF65-F5344CB8AC3E}">
        <p14:creationId xmlns:p14="http://schemas.microsoft.com/office/powerpoint/2010/main" val="292612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477FC2D-348C-4E2B-944B-7762287E6F2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BED0CE6-3A95-4E2B-9C6D-EBD66E64EA4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023E1E2-86A4-4194-8F82-52038BF67370}"/>
              </a:ext>
            </a:extLst>
          </p:cNvPr>
          <p:cNvSpPr>
            <a:spLocks noGrp="1" noChangeArrowheads="1"/>
          </p:cNvSpPr>
          <p:nvPr>
            <p:ph type="sldNum" sz="quarter" idx="12"/>
          </p:nvPr>
        </p:nvSpPr>
        <p:spPr>
          <a:ln/>
        </p:spPr>
        <p:txBody>
          <a:bodyPr/>
          <a:lstStyle>
            <a:lvl1pPr>
              <a:defRPr/>
            </a:lvl1pPr>
          </a:lstStyle>
          <a:p>
            <a:fld id="{CEA61E22-B8EB-433D-ABE9-FD7E0C3AC1C3}" type="slidenum">
              <a:rPr lang="en-US" altLang="en-US"/>
              <a:pPr/>
              <a:t>‹#›</a:t>
            </a:fld>
            <a:endParaRPr lang="en-US" altLang="en-US"/>
          </a:p>
        </p:txBody>
      </p:sp>
    </p:spTree>
    <p:extLst>
      <p:ext uri="{BB962C8B-B14F-4D97-AF65-F5344CB8AC3E}">
        <p14:creationId xmlns:p14="http://schemas.microsoft.com/office/powerpoint/2010/main" val="1949309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8927D30-B306-461D-ACD0-C038A17AFD7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2FB7C32-725E-4D87-A8BC-DB17934D5FA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1994C4C-DD76-4695-BE2D-8B2C7A176443}"/>
              </a:ext>
            </a:extLst>
          </p:cNvPr>
          <p:cNvSpPr>
            <a:spLocks noGrp="1" noChangeArrowheads="1"/>
          </p:cNvSpPr>
          <p:nvPr>
            <p:ph type="sldNum" sz="quarter" idx="12"/>
          </p:nvPr>
        </p:nvSpPr>
        <p:spPr>
          <a:ln/>
        </p:spPr>
        <p:txBody>
          <a:bodyPr/>
          <a:lstStyle>
            <a:lvl1pPr>
              <a:defRPr/>
            </a:lvl1pPr>
          </a:lstStyle>
          <a:p>
            <a:fld id="{9A86A6D3-A19F-4405-B8B5-D3923507868C}" type="slidenum">
              <a:rPr lang="en-US" altLang="en-US"/>
              <a:pPr/>
              <a:t>‹#›</a:t>
            </a:fld>
            <a:endParaRPr lang="en-US" altLang="en-US"/>
          </a:p>
        </p:txBody>
      </p:sp>
    </p:spTree>
    <p:extLst>
      <p:ext uri="{BB962C8B-B14F-4D97-AF65-F5344CB8AC3E}">
        <p14:creationId xmlns:p14="http://schemas.microsoft.com/office/powerpoint/2010/main" val="3299390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C8FFA2F7-FC32-4490-A975-DEDF369D27E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F8A70D1-5BB4-4414-8FCD-7E18A927532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AC51FC4-2C02-41C6-9DAE-1F12DFECEE87}"/>
              </a:ext>
            </a:extLst>
          </p:cNvPr>
          <p:cNvSpPr>
            <a:spLocks noGrp="1" noChangeArrowheads="1"/>
          </p:cNvSpPr>
          <p:nvPr>
            <p:ph type="sldNum" sz="quarter" idx="12"/>
          </p:nvPr>
        </p:nvSpPr>
        <p:spPr>
          <a:ln/>
        </p:spPr>
        <p:txBody>
          <a:bodyPr/>
          <a:lstStyle>
            <a:lvl1pPr>
              <a:defRPr/>
            </a:lvl1pPr>
          </a:lstStyle>
          <a:p>
            <a:fld id="{BB030114-7A49-4996-AFDA-FEFBB86461E4}" type="slidenum">
              <a:rPr lang="en-US" altLang="en-US"/>
              <a:pPr/>
              <a:t>‹#›</a:t>
            </a:fld>
            <a:endParaRPr lang="en-US" altLang="en-US"/>
          </a:p>
        </p:txBody>
      </p:sp>
    </p:spTree>
    <p:extLst>
      <p:ext uri="{BB962C8B-B14F-4D97-AF65-F5344CB8AC3E}">
        <p14:creationId xmlns:p14="http://schemas.microsoft.com/office/powerpoint/2010/main" val="3845043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94BFEB9E-0886-4116-BAE6-DEB0523E314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463F2D2-FC3A-4552-938F-101341B21B0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3E5881F-CB96-4BCF-9B8C-50093718DD97}"/>
              </a:ext>
            </a:extLst>
          </p:cNvPr>
          <p:cNvSpPr>
            <a:spLocks noGrp="1" noChangeArrowheads="1"/>
          </p:cNvSpPr>
          <p:nvPr>
            <p:ph type="sldNum" sz="quarter" idx="12"/>
          </p:nvPr>
        </p:nvSpPr>
        <p:spPr>
          <a:ln/>
        </p:spPr>
        <p:txBody>
          <a:bodyPr/>
          <a:lstStyle>
            <a:lvl1pPr>
              <a:defRPr/>
            </a:lvl1pPr>
          </a:lstStyle>
          <a:p>
            <a:fld id="{4257E5DF-F268-40BE-9BAB-E26E930ADB8D}" type="slidenum">
              <a:rPr lang="en-US" altLang="en-US"/>
              <a:pPr/>
              <a:t>‹#›</a:t>
            </a:fld>
            <a:endParaRPr lang="en-US" altLang="en-US"/>
          </a:p>
        </p:txBody>
      </p:sp>
    </p:spTree>
    <p:extLst>
      <p:ext uri="{BB962C8B-B14F-4D97-AF65-F5344CB8AC3E}">
        <p14:creationId xmlns:p14="http://schemas.microsoft.com/office/powerpoint/2010/main" val="713300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44E98254-B0E5-4381-8B45-5ADF91D03D5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A4C3CAD-3217-4AB3-AFD4-B8E2DD0E30A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093A135E-9C87-4613-A039-40BD94A8D758}"/>
              </a:ext>
            </a:extLst>
          </p:cNvPr>
          <p:cNvSpPr>
            <a:spLocks noGrp="1" noChangeArrowheads="1"/>
          </p:cNvSpPr>
          <p:nvPr>
            <p:ph type="sldNum" sz="quarter" idx="12"/>
          </p:nvPr>
        </p:nvSpPr>
        <p:spPr>
          <a:ln/>
        </p:spPr>
        <p:txBody>
          <a:bodyPr/>
          <a:lstStyle>
            <a:lvl1pPr>
              <a:defRPr/>
            </a:lvl1pPr>
          </a:lstStyle>
          <a:p>
            <a:fld id="{E0B99BA9-0A02-4E75-B772-9B808B2E8A63}" type="slidenum">
              <a:rPr lang="en-US" altLang="en-US"/>
              <a:pPr/>
              <a:t>‹#›</a:t>
            </a:fld>
            <a:endParaRPr lang="en-US" altLang="en-US"/>
          </a:p>
        </p:txBody>
      </p:sp>
    </p:spTree>
    <p:extLst>
      <p:ext uri="{BB962C8B-B14F-4D97-AF65-F5344CB8AC3E}">
        <p14:creationId xmlns:p14="http://schemas.microsoft.com/office/powerpoint/2010/main" val="183462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ED1E0C4B-1E82-43ED-8428-371A036DC71E}"/>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17D23DF9-4F19-4E36-B6B5-8B6697DC695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25DDA6AB-7E8B-4C2F-AFC7-3D92223944DC}"/>
              </a:ext>
            </a:extLst>
          </p:cNvPr>
          <p:cNvSpPr>
            <a:spLocks noGrp="1" noChangeArrowheads="1"/>
          </p:cNvSpPr>
          <p:nvPr>
            <p:ph type="sldNum" sz="quarter" idx="12"/>
          </p:nvPr>
        </p:nvSpPr>
        <p:spPr>
          <a:ln/>
        </p:spPr>
        <p:txBody>
          <a:bodyPr/>
          <a:lstStyle>
            <a:lvl1pPr>
              <a:defRPr/>
            </a:lvl1pPr>
          </a:lstStyle>
          <a:p>
            <a:fld id="{62455FB7-8557-4AA4-92E7-C5FA952CFE77}" type="slidenum">
              <a:rPr lang="en-US" altLang="en-US"/>
              <a:pPr/>
              <a:t>‹#›</a:t>
            </a:fld>
            <a:endParaRPr lang="en-US" altLang="en-US"/>
          </a:p>
        </p:txBody>
      </p:sp>
    </p:spTree>
    <p:extLst>
      <p:ext uri="{BB962C8B-B14F-4D97-AF65-F5344CB8AC3E}">
        <p14:creationId xmlns:p14="http://schemas.microsoft.com/office/powerpoint/2010/main" val="3443103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8E1E93B2-271F-45F1-9847-3C1FA886F4A5}"/>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16D0F435-7829-4E69-A9EE-2B77F5D92D3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E03C01FB-3984-4900-B905-3B2B3804116A}"/>
              </a:ext>
            </a:extLst>
          </p:cNvPr>
          <p:cNvSpPr>
            <a:spLocks noGrp="1" noChangeArrowheads="1"/>
          </p:cNvSpPr>
          <p:nvPr>
            <p:ph type="sldNum" sz="quarter" idx="12"/>
          </p:nvPr>
        </p:nvSpPr>
        <p:spPr>
          <a:ln/>
        </p:spPr>
        <p:txBody>
          <a:bodyPr/>
          <a:lstStyle>
            <a:lvl1pPr>
              <a:defRPr/>
            </a:lvl1pPr>
          </a:lstStyle>
          <a:p>
            <a:fld id="{65A4EF3F-6474-4183-BD9B-1D9C6924B0CF}" type="slidenum">
              <a:rPr lang="en-US" altLang="en-US"/>
              <a:pPr/>
              <a:t>‹#›</a:t>
            </a:fld>
            <a:endParaRPr lang="en-US" altLang="en-US"/>
          </a:p>
        </p:txBody>
      </p:sp>
    </p:spTree>
    <p:extLst>
      <p:ext uri="{BB962C8B-B14F-4D97-AF65-F5344CB8AC3E}">
        <p14:creationId xmlns:p14="http://schemas.microsoft.com/office/powerpoint/2010/main" val="4163982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5D3FDF2-9569-4003-86C1-409FFC51348B}"/>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C71B5389-0C69-49B3-9700-B55D250BC83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94A72EA6-180B-4425-B0EF-E23009BC29F7}"/>
              </a:ext>
            </a:extLst>
          </p:cNvPr>
          <p:cNvSpPr>
            <a:spLocks noGrp="1" noChangeArrowheads="1"/>
          </p:cNvSpPr>
          <p:nvPr>
            <p:ph type="sldNum" sz="quarter" idx="12"/>
          </p:nvPr>
        </p:nvSpPr>
        <p:spPr>
          <a:ln/>
        </p:spPr>
        <p:txBody>
          <a:bodyPr/>
          <a:lstStyle>
            <a:lvl1pPr>
              <a:defRPr/>
            </a:lvl1pPr>
          </a:lstStyle>
          <a:p>
            <a:fld id="{A155D162-259E-4530-B87E-404FB456561F}" type="slidenum">
              <a:rPr lang="en-US" altLang="en-US"/>
              <a:pPr/>
              <a:t>‹#›</a:t>
            </a:fld>
            <a:endParaRPr lang="en-US" altLang="en-US"/>
          </a:p>
        </p:txBody>
      </p:sp>
    </p:spTree>
    <p:extLst>
      <p:ext uri="{BB962C8B-B14F-4D97-AF65-F5344CB8AC3E}">
        <p14:creationId xmlns:p14="http://schemas.microsoft.com/office/powerpoint/2010/main" val="3711425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EA73CDB-4683-4B41-A485-00DD77C11F4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DBD78E49-C568-4D69-8931-FB898968F9D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49410F97-32BD-4D93-A753-0A511B65F557}"/>
              </a:ext>
            </a:extLst>
          </p:cNvPr>
          <p:cNvSpPr>
            <a:spLocks noGrp="1" noChangeArrowheads="1"/>
          </p:cNvSpPr>
          <p:nvPr>
            <p:ph type="sldNum" sz="quarter" idx="12"/>
          </p:nvPr>
        </p:nvSpPr>
        <p:spPr>
          <a:ln/>
        </p:spPr>
        <p:txBody>
          <a:bodyPr/>
          <a:lstStyle>
            <a:lvl1pPr>
              <a:defRPr/>
            </a:lvl1pPr>
          </a:lstStyle>
          <a:p>
            <a:fld id="{18371A02-A9F2-4C99-9101-E2F0BAC67A16}" type="slidenum">
              <a:rPr lang="en-US" altLang="en-US"/>
              <a:pPr/>
              <a:t>‹#›</a:t>
            </a:fld>
            <a:endParaRPr lang="en-US" altLang="en-US"/>
          </a:p>
        </p:txBody>
      </p:sp>
    </p:spTree>
    <p:extLst>
      <p:ext uri="{BB962C8B-B14F-4D97-AF65-F5344CB8AC3E}">
        <p14:creationId xmlns:p14="http://schemas.microsoft.com/office/powerpoint/2010/main" val="4274115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313E5FF2-AD41-4D69-88D5-8B36FCCB5A8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B11800D6-794A-4C9E-86FC-D88083F32F8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69EDA4F-CBA4-4E87-A742-3FB21A8B64CA}"/>
              </a:ext>
            </a:extLst>
          </p:cNvPr>
          <p:cNvSpPr>
            <a:spLocks noGrp="1" noChangeArrowheads="1"/>
          </p:cNvSpPr>
          <p:nvPr>
            <p:ph type="sldNum" sz="quarter" idx="12"/>
          </p:nvPr>
        </p:nvSpPr>
        <p:spPr>
          <a:ln/>
        </p:spPr>
        <p:txBody>
          <a:bodyPr/>
          <a:lstStyle>
            <a:lvl1pPr>
              <a:defRPr/>
            </a:lvl1pPr>
          </a:lstStyle>
          <a:p>
            <a:fld id="{709133E7-4578-45CA-9207-6104EE6E0C81}" type="slidenum">
              <a:rPr lang="en-US" altLang="en-US"/>
              <a:pPr/>
              <a:t>‹#›</a:t>
            </a:fld>
            <a:endParaRPr lang="en-US" altLang="en-US"/>
          </a:p>
        </p:txBody>
      </p:sp>
    </p:spTree>
    <p:extLst>
      <p:ext uri="{BB962C8B-B14F-4D97-AF65-F5344CB8AC3E}">
        <p14:creationId xmlns:p14="http://schemas.microsoft.com/office/powerpoint/2010/main" val="1151212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185E5E"/>
            </a:gs>
            <a:gs pos="50000">
              <a:srgbClr val="33CCCC"/>
            </a:gs>
            <a:gs pos="100000">
              <a:srgbClr val="185E5E"/>
            </a:gs>
          </a:gsLst>
          <a:lin ang="5400000" scaled="1"/>
        </a:gra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1568690-F0CB-474B-AFAD-AE57CCAEB8E2}"/>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42BB7450-EE2E-4F6C-9834-EB2469E15DA9}"/>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12A7C973-953D-4B09-ADD6-E369FF06FA5D}"/>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33AD0C20-BF43-4B15-A948-74661AD25180}"/>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79AF7760-EBEE-4555-AC1A-3DCB7EB796D8}"/>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FD3332CA-4E79-4C3D-B605-A008E7AF099E}"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4.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4.jpeg"/><Relationship Id="rId2" Type="http://schemas.openxmlformats.org/officeDocument/2006/relationships/slideLayout" Target="../slideLayouts/slideLayout1.xml"/><Relationship Id="rId1" Type="http://schemas.openxmlformats.org/officeDocument/2006/relationships/tags" Target="../tags/tag3.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tags" Target="../tags/tag6.xml"/><Relationship Id="rId5" Type="http://schemas.openxmlformats.org/officeDocument/2006/relationships/image" Target="../media/image6.jpeg"/><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98479BCA-90B6-4842-80B5-A85AD0A6BB8B}"/>
              </a:ext>
            </a:extLst>
          </p:cNvPr>
          <p:cNvSpPr>
            <a:spLocks noGrp="1"/>
          </p:cNvSpPr>
          <p:nvPr>
            <p:ph type="title"/>
          </p:nvPr>
        </p:nvSpPr>
        <p:spPr>
          <a:xfrm>
            <a:off x="914400" y="2057400"/>
            <a:ext cx="7391400" cy="2438400"/>
          </a:xfrm>
          <a:ln w="38100">
            <a:solidFill>
              <a:schemeClr val="accent1">
                <a:lumMod val="50000"/>
              </a:schemeClr>
            </a:solidFill>
          </a:ln>
        </p:spPr>
        <p:txBody>
          <a:bodyPr/>
          <a:lstStyle/>
          <a:p>
            <a:pPr>
              <a:defRPr/>
            </a:pPr>
            <a:r>
              <a:rPr lang="en-US" altLang="en-US" dirty="0">
                <a:latin typeface="Book Antiqua" panose="02040602050305030304" pitchFamily="18" charset="0"/>
              </a:rPr>
              <a:t>Greetings!</a:t>
            </a:r>
            <a:br>
              <a:rPr lang="en-US" altLang="en-US" dirty="0"/>
            </a:br>
            <a:br>
              <a:rPr lang="en-US" altLang="en-US" dirty="0"/>
            </a:br>
            <a:r>
              <a:rPr lang="en-US" altLang="en-US" sz="2800" dirty="0"/>
              <a:t>Linda Royer, RN, MPH, MSN, PhD</a:t>
            </a: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FACF2C13-0704-4882-807D-8D046D9A44FB}"/>
              </a:ext>
            </a:extLst>
          </p:cNvPr>
          <p:cNvSpPr>
            <a:spLocks noGrp="1" noChangeArrowheads="1"/>
          </p:cNvSpPr>
          <p:nvPr>
            <p:ph type="title"/>
          </p:nvPr>
        </p:nvSpPr>
        <p:spPr/>
        <p:txBody>
          <a:bodyPr/>
          <a:lstStyle/>
          <a:p>
            <a:pPr eaLnBrk="1" hangingPunct="1">
              <a:defRPr/>
            </a:pPr>
            <a:r>
              <a:rPr lang="en-US" dirty="0">
                <a:solidFill>
                  <a:schemeClr val="bg1"/>
                </a:solidFill>
                <a:effectLst>
                  <a:outerShdw blurRad="38100" dist="38100" dir="2700000" algn="tl">
                    <a:srgbClr val="000000">
                      <a:alpha val="43137"/>
                    </a:srgbClr>
                  </a:outerShdw>
                </a:effectLst>
              </a:rPr>
              <a:t>Techniques</a:t>
            </a:r>
          </a:p>
        </p:txBody>
      </p:sp>
      <p:sp>
        <p:nvSpPr>
          <p:cNvPr id="11267" name="Rectangle 3">
            <a:extLst>
              <a:ext uri="{FF2B5EF4-FFF2-40B4-BE49-F238E27FC236}">
                <a16:creationId xmlns:a16="http://schemas.microsoft.com/office/drawing/2014/main" id="{77E1C22E-00D8-482A-8D58-E988F50EA970}"/>
              </a:ext>
            </a:extLst>
          </p:cNvPr>
          <p:cNvSpPr>
            <a:spLocks noGrp="1" noChangeArrowheads="1"/>
          </p:cNvSpPr>
          <p:nvPr>
            <p:ph idx="1"/>
          </p:nvPr>
        </p:nvSpPr>
        <p:spPr>
          <a:xfrm>
            <a:off x="457200" y="1981200"/>
            <a:ext cx="8229600" cy="3124200"/>
          </a:xfrm>
        </p:spPr>
        <p:txBody>
          <a:bodyPr/>
          <a:lstStyle/>
          <a:p>
            <a:pPr eaLnBrk="1" hangingPunct="1"/>
            <a:r>
              <a:rPr lang="en-US" altLang="en-US"/>
              <a:t>Reflective listening</a:t>
            </a:r>
          </a:p>
          <a:p>
            <a:pPr lvl="1" eaLnBrk="1" hangingPunct="1"/>
            <a:r>
              <a:rPr lang="en-US" altLang="en-US" sz="3000"/>
              <a:t>Demonstrate empathy, affirm their thoughts and feelings, help them continue through the process of discovery; help them understand and explore meaning and feelings</a:t>
            </a:r>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53717C53-51FA-4D0D-9335-A15BD2DE53DE}"/>
              </a:ext>
            </a:extLst>
          </p:cNvPr>
          <p:cNvSpPr>
            <a:spLocks noGrp="1" noChangeArrowheads="1"/>
          </p:cNvSpPr>
          <p:nvPr>
            <p:ph type="title"/>
          </p:nvPr>
        </p:nvSpPr>
        <p:spPr>
          <a:xfrm>
            <a:off x="457200" y="304800"/>
            <a:ext cx="8229600" cy="1143000"/>
          </a:xfrm>
        </p:spPr>
        <p:txBody>
          <a:bodyPr/>
          <a:lstStyle/>
          <a:p>
            <a:pPr eaLnBrk="1" hangingPunct="1">
              <a:defRPr/>
            </a:pPr>
            <a:r>
              <a:rPr lang="en-US" dirty="0">
                <a:solidFill>
                  <a:schemeClr val="bg1"/>
                </a:solidFill>
                <a:effectLst>
                  <a:outerShdw blurRad="38100" dist="38100" dir="2700000" algn="tl">
                    <a:srgbClr val="000000">
                      <a:alpha val="43137"/>
                    </a:srgbClr>
                  </a:outerShdw>
                </a:effectLst>
              </a:rPr>
              <a:t>Techniques - 2</a:t>
            </a:r>
          </a:p>
        </p:txBody>
      </p:sp>
      <p:sp>
        <p:nvSpPr>
          <p:cNvPr id="12291" name="Rectangle 3">
            <a:extLst>
              <a:ext uri="{FF2B5EF4-FFF2-40B4-BE49-F238E27FC236}">
                <a16:creationId xmlns:a16="http://schemas.microsoft.com/office/drawing/2014/main" id="{8C1E91D7-A28C-4C3C-AB28-B1C7436088E8}"/>
              </a:ext>
            </a:extLst>
          </p:cNvPr>
          <p:cNvSpPr>
            <a:spLocks noGrp="1" noChangeArrowheads="1"/>
          </p:cNvSpPr>
          <p:nvPr>
            <p:ph idx="1"/>
          </p:nvPr>
        </p:nvSpPr>
        <p:spPr>
          <a:xfrm>
            <a:off x="457200" y="1905000"/>
            <a:ext cx="8229600" cy="3352800"/>
          </a:xfrm>
        </p:spPr>
        <p:txBody>
          <a:bodyPr/>
          <a:lstStyle/>
          <a:p>
            <a:pPr eaLnBrk="1" hangingPunct="1"/>
            <a:r>
              <a:rPr lang="en-US" altLang="en-US"/>
              <a:t>Rolling with Resistance</a:t>
            </a:r>
          </a:p>
          <a:p>
            <a:pPr lvl="1" eaLnBrk="1" hangingPunct="1"/>
            <a:r>
              <a:rPr lang="en-US" altLang="en-US"/>
              <a:t>Don’t confront, avoid argument (a “dance”)</a:t>
            </a:r>
          </a:p>
          <a:p>
            <a:pPr lvl="1" eaLnBrk="1" hangingPunct="1"/>
            <a:endParaRPr lang="en-US" altLang="en-US"/>
          </a:p>
          <a:p>
            <a:pPr eaLnBrk="1" hangingPunct="1"/>
            <a:r>
              <a:rPr lang="en-US" altLang="en-US"/>
              <a:t>Set a Mutual Agenda &amp; Ask Permission</a:t>
            </a:r>
          </a:p>
          <a:p>
            <a:pPr lvl="1" eaLnBrk="1" hangingPunct="1"/>
            <a:r>
              <a:rPr lang="en-US" altLang="en-US"/>
              <a:t>Agree on behaviors, goals, strategies, priorities</a:t>
            </a:r>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9E0813CE-BBE8-447C-8DD8-1786075ED012}"/>
              </a:ext>
            </a:extLst>
          </p:cNvPr>
          <p:cNvSpPr>
            <a:spLocks noGrp="1" noChangeArrowheads="1"/>
          </p:cNvSpPr>
          <p:nvPr>
            <p:ph type="title"/>
          </p:nvPr>
        </p:nvSpPr>
        <p:spPr/>
        <p:txBody>
          <a:bodyPr/>
          <a:lstStyle/>
          <a:p>
            <a:pPr eaLnBrk="1" hangingPunct="1">
              <a:defRPr/>
            </a:pPr>
            <a:r>
              <a:rPr lang="en-US" dirty="0">
                <a:solidFill>
                  <a:schemeClr val="bg1"/>
                </a:solidFill>
                <a:effectLst>
                  <a:outerShdw blurRad="38100" dist="38100" dir="2700000" algn="tl">
                    <a:srgbClr val="000000">
                      <a:alpha val="43137"/>
                    </a:srgbClr>
                  </a:outerShdw>
                </a:effectLst>
              </a:rPr>
              <a:t>Techniques - 3</a:t>
            </a:r>
          </a:p>
        </p:txBody>
      </p:sp>
      <p:sp>
        <p:nvSpPr>
          <p:cNvPr id="13315" name="Rectangle 3">
            <a:extLst>
              <a:ext uri="{FF2B5EF4-FFF2-40B4-BE49-F238E27FC236}">
                <a16:creationId xmlns:a16="http://schemas.microsoft.com/office/drawing/2014/main" id="{0D7EFE77-D03E-4775-8A7C-00F48E2B3ECE}"/>
              </a:ext>
            </a:extLst>
          </p:cNvPr>
          <p:cNvSpPr>
            <a:spLocks noGrp="1" noChangeArrowheads="1"/>
          </p:cNvSpPr>
          <p:nvPr>
            <p:ph idx="1"/>
          </p:nvPr>
        </p:nvSpPr>
        <p:spPr/>
        <p:txBody>
          <a:bodyPr/>
          <a:lstStyle/>
          <a:p>
            <a:pPr eaLnBrk="1" hangingPunct="1"/>
            <a:r>
              <a:rPr lang="en-US" altLang="en-US"/>
              <a:t>Self-Motivational Statement: Change Talk</a:t>
            </a:r>
          </a:p>
          <a:p>
            <a:pPr lvl="1" eaLnBrk="1" hangingPunct="1"/>
            <a:r>
              <a:rPr lang="en-US" altLang="en-US"/>
              <a:t>2 Questions to use as a probe:</a:t>
            </a:r>
          </a:p>
          <a:p>
            <a:pPr lvl="2" eaLnBrk="1" hangingPunct="1"/>
            <a:r>
              <a:rPr lang="en-US" altLang="en-US"/>
              <a:t>How motivated/interested are you in making this behavior change? [Scale of 1-10]</a:t>
            </a:r>
          </a:p>
          <a:p>
            <a:pPr lvl="2" eaLnBrk="1" hangingPunct="1"/>
            <a:r>
              <a:rPr lang="en-US" altLang="en-US"/>
              <a:t>How confident are you that you can make the change? [Scale of 1-10]</a:t>
            </a:r>
          </a:p>
          <a:p>
            <a:pPr lvl="1" eaLnBrk="1" hangingPunct="1"/>
            <a:r>
              <a:rPr lang="en-US" altLang="en-US"/>
              <a:t>With either question, ask:</a:t>
            </a:r>
          </a:p>
          <a:p>
            <a:pPr lvl="2" eaLnBrk="1" hangingPunct="1"/>
            <a:r>
              <a:rPr lang="en-US" altLang="en-US"/>
              <a:t>Why did you choose a lower number?</a:t>
            </a:r>
          </a:p>
          <a:p>
            <a:pPr lvl="2" eaLnBrk="1" hangingPunct="1"/>
            <a:r>
              <a:rPr lang="en-US" altLang="en-US"/>
              <a:t>What would it take to get you to a higher number?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3FC9AA2-1CDF-411C-A3F5-78047EAD6DD8}"/>
              </a:ext>
            </a:extLst>
          </p:cNvPr>
          <p:cNvSpPr>
            <a:spLocks noGrp="1" noChangeArrowheads="1"/>
          </p:cNvSpPr>
          <p:nvPr>
            <p:ph type="title"/>
          </p:nvPr>
        </p:nvSpPr>
        <p:spPr/>
        <p:txBody>
          <a:bodyPr/>
          <a:lstStyle/>
          <a:p>
            <a:pPr eaLnBrk="1" hangingPunct="1">
              <a:defRPr/>
            </a:pPr>
            <a:r>
              <a:rPr lang="en-US" dirty="0">
                <a:solidFill>
                  <a:schemeClr val="bg1"/>
                </a:solidFill>
                <a:effectLst>
                  <a:outerShdw blurRad="38100" dist="38100" dir="2700000" algn="tl">
                    <a:srgbClr val="000000">
                      <a:alpha val="43137"/>
                    </a:srgbClr>
                  </a:outerShdw>
                </a:effectLst>
              </a:rPr>
              <a:t>Techniques - 4</a:t>
            </a:r>
          </a:p>
        </p:txBody>
      </p:sp>
      <p:sp>
        <p:nvSpPr>
          <p:cNvPr id="14339" name="Rectangle 3">
            <a:extLst>
              <a:ext uri="{FF2B5EF4-FFF2-40B4-BE49-F238E27FC236}">
                <a16:creationId xmlns:a16="http://schemas.microsoft.com/office/drawing/2014/main" id="{DD3E19DA-F772-4AEB-A7E3-C2926FEB545C}"/>
              </a:ext>
            </a:extLst>
          </p:cNvPr>
          <p:cNvSpPr>
            <a:spLocks noGrp="1" noChangeArrowheads="1"/>
          </p:cNvSpPr>
          <p:nvPr>
            <p:ph idx="1"/>
          </p:nvPr>
        </p:nvSpPr>
        <p:spPr>
          <a:xfrm>
            <a:off x="457200" y="1600200"/>
            <a:ext cx="8229600" cy="4114800"/>
          </a:xfrm>
        </p:spPr>
        <p:txBody>
          <a:bodyPr/>
          <a:lstStyle/>
          <a:p>
            <a:pPr eaLnBrk="1" hangingPunct="1"/>
            <a:r>
              <a:rPr lang="en-US" altLang="en-US" sz="2800"/>
              <a:t>Exposing discrepancies in behavior</a:t>
            </a:r>
          </a:p>
          <a:p>
            <a:pPr lvl="1" eaLnBrk="1" hangingPunct="1"/>
            <a:r>
              <a:rPr lang="en-US" altLang="en-US" sz="2400"/>
              <a:t>Have the person list values that are most important to him/her (security, health, long life, etc.) or life goals</a:t>
            </a:r>
          </a:p>
          <a:p>
            <a:pPr lvl="1" eaLnBrk="1" hangingPunct="1"/>
            <a:r>
              <a:rPr lang="en-US" altLang="en-US" sz="2400"/>
              <a:t>Ask them if they can make any connection between their values/goals or their interest in changing behavior and their present deleterious behavior</a:t>
            </a:r>
          </a:p>
          <a:p>
            <a:pPr eaLnBrk="1" hangingPunct="1"/>
            <a:r>
              <a:rPr lang="en-US" altLang="en-US" sz="2800"/>
              <a:t>When their ambivalence is exposed and resolved then they are ready to change and the intervention can begin.</a:t>
            </a:r>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0E39C-3B42-4F9C-B40B-29F52E4B3BE1}"/>
              </a:ext>
            </a:extLst>
          </p:cNvPr>
          <p:cNvSpPr>
            <a:spLocks noGrp="1"/>
          </p:cNvSpPr>
          <p:nvPr>
            <p:ph type="title"/>
          </p:nvPr>
        </p:nvSpPr>
        <p:spPr/>
        <p:txBody>
          <a:bodyPr/>
          <a:lstStyle/>
          <a:p>
            <a:pPr eaLnBrk="1" hangingPunct="1">
              <a:defRPr/>
            </a:pPr>
            <a:r>
              <a:rPr lang="en-US" dirty="0">
                <a:solidFill>
                  <a:schemeClr val="bg1"/>
                </a:solidFill>
                <a:effectLst>
                  <a:outerShdw blurRad="38100" dist="38100" dir="2700000" algn="tl">
                    <a:srgbClr val="000000">
                      <a:alpha val="43137"/>
                    </a:srgbClr>
                  </a:outerShdw>
                </a:effectLst>
              </a:rPr>
              <a:t>The Relationship</a:t>
            </a:r>
          </a:p>
        </p:txBody>
      </p:sp>
      <p:pic>
        <p:nvPicPr>
          <p:cNvPr id="15363" name="Picture 4" descr="Theater_Hands_clap_2_prv.gif">
            <a:extLst>
              <a:ext uri="{FF2B5EF4-FFF2-40B4-BE49-F238E27FC236}">
                <a16:creationId xmlns:a16="http://schemas.microsoft.com/office/drawing/2014/main" id="{1E246536-4B50-44AA-8BA5-B75B495133A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4495800"/>
            <a:ext cx="2066925" cy="198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4" name="TextBox 6">
            <a:extLst>
              <a:ext uri="{FF2B5EF4-FFF2-40B4-BE49-F238E27FC236}">
                <a16:creationId xmlns:a16="http://schemas.microsoft.com/office/drawing/2014/main" id="{C830DB64-F01B-4628-A61D-C8F32844C3E8}"/>
              </a:ext>
            </a:extLst>
          </p:cNvPr>
          <p:cNvSpPr txBox="1">
            <a:spLocks noChangeArrowheads="1"/>
          </p:cNvSpPr>
          <p:nvPr/>
        </p:nvSpPr>
        <p:spPr bwMode="auto">
          <a:xfrm>
            <a:off x="990600" y="1905000"/>
            <a:ext cx="5867400" cy="310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800"/>
              <a:t>If you continue to be the Coach, provide affirmative, encouraging, and disciplined guidance.</a:t>
            </a:r>
          </a:p>
          <a:p>
            <a:pPr eaLnBrk="1" hangingPunct="1">
              <a:spcBef>
                <a:spcPct val="0"/>
              </a:spcBef>
              <a:buFontTx/>
              <a:buNone/>
            </a:pPr>
            <a:endParaRPr lang="en-US" altLang="en-US" sz="2800"/>
          </a:p>
          <a:p>
            <a:pPr eaLnBrk="1" hangingPunct="1">
              <a:spcBef>
                <a:spcPct val="0"/>
              </a:spcBef>
              <a:buFontTx/>
              <a:buNone/>
            </a:pPr>
            <a:r>
              <a:rPr lang="en-US" altLang="en-US" sz="2800"/>
              <a:t>Remember, a consistent attitude of care and expectation of success or optimism is highly motivating. </a:t>
            </a:r>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355A6-D131-42CE-BCC2-72FEB5CAC1B2}"/>
              </a:ext>
            </a:extLst>
          </p:cNvPr>
          <p:cNvSpPr>
            <a:spLocks noGrp="1"/>
          </p:cNvSpPr>
          <p:nvPr>
            <p:ph type="title"/>
          </p:nvPr>
        </p:nvSpPr>
        <p:spPr/>
        <p:txBody>
          <a:bodyPr/>
          <a:lstStyle/>
          <a:p>
            <a:pPr eaLnBrk="1" hangingPunct="1">
              <a:defRPr/>
            </a:pPr>
            <a:r>
              <a:rPr lang="en-US" dirty="0">
                <a:solidFill>
                  <a:schemeClr val="bg1"/>
                </a:solidFill>
                <a:effectLst>
                  <a:outerShdw blurRad="38100" dist="38100" dir="2700000" algn="tl">
                    <a:srgbClr val="000000">
                      <a:alpha val="43137"/>
                    </a:srgbClr>
                  </a:outerShdw>
                </a:effectLst>
              </a:rPr>
              <a:t>Credits</a:t>
            </a:r>
          </a:p>
        </p:txBody>
      </p:sp>
      <p:sp>
        <p:nvSpPr>
          <p:cNvPr id="4" name="TextBox 3">
            <a:extLst>
              <a:ext uri="{FF2B5EF4-FFF2-40B4-BE49-F238E27FC236}">
                <a16:creationId xmlns:a16="http://schemas.microsoft.com/office/drawing/2014/main" id="{910342D8-141A-4903-9C56-6A638EA98E2A}"/>
              </a:ext>
            </a:extLst>
          </p:cNvPr>
          <p:cNvSpPr txBox="1"/>
          <p:nvPr/>
        </p:nvSpPr>
        <p:spPr>
          <a:xfrm>
            <a:off x="381000" y="1219200"/>
            <a:ext cx="8382000" cy="4800600"/>
          </a:xfrm>
          <a:prstGeom prst="rect">
            <a:avLst/>
          </a:prstGeom>
          <a:noFill/>
        </p:spPr>
        <p:txBody>
          <a:bodyPr>
            <a:spAutoFit/>
          </a:bodyPr>
          <a:lstStyle/>
          <a:p>
            <a:pPr>
              <a:defRPr/>
            </a:pPr>
            <a:r>
              <a:rPr lang="en-US" b="1" dirty="0">
                <a:latin typeface="Arial" charset="0"/>
              </a:rPr>
              <a:t>Presenter</a:t>
            </a:r>
            <a:r>
              <a:rPr lang="en-US" dirty="0">
                <a:latin typeface="Arial" charset="0"/>
              </a:rPr>
              <a:t>: Linda Royer, PhD, RN, MPH, MSN</a:t>
            </a:r>
          </a:p>
          <a:p>
            <a:pPr>
              <a:defRPr/>
            </a:pPr>
            <a:r>
              <a:rPr lang="en-US" b="1" dirty="0">
                <a:latin typeface="Arial" charset="0"/>
              </a:rPr>
              <a:t>Sources</a:t>
            </a:r>
            <a:r>
              <a:rPr lang="en-US" dirty="0">
                <a:latin typeface="Arial" charset="0"/>
              </a:rPr>
              <a:t>: </a:t>
            </a:r>
          </a:p>
          <a:p>
            <a:pPr>
              <a:defRPr/>
            </a:pPr>
            <a:r>
              <a:rPr lang="en-US" dirty="0">
                <a:latin typeface="Arial" charset="0"/>
              </a:rPr>
              <a:t>Ken </a:t>
            </a:r>
            <a:r>
              <a:rPr lang="en-US" dirty="0" err="1">
                <a:latin typeface="Arial" charset="0"/>
              </a:rPr>
              <a:t>Resnicow</a:t>
            </a:r>
            <a:r>
              <a:rPr lang="en-US" dirty="0">
                <a:latin typeface="Arial" charset="0"/>
              </a:rPr>
              <a:t>, Rollins School of Public Health, Emory University, 1520 Clifton Road, Atlanta, Georgia 30322.  Motivational Interviewing in Health Promotion: It Sounds Like Something Is Changing, </a:t>
            </a:r>
            <a:r>
              <a:rPr lang="en-US" i="1" dirty="0">
                <a:latin typeface="Arial" charset="0"/>
              </a:rPr>
              <a:t>Health Psychology 21</a:t>
            </a:r>
            <a:r>
              <a:rPr lang="en-US" dirty="0">
                <a:latin typeface="Arial" charset="0"/>
              </a:rPr>
              <a:t>(5), p. 444-451</a:t>
            </a:r>
            <a:r>
              <a:rPr lang="en-US" i="1" dirty="0">
                <a:latin typeface="Arial" charset="0"/>
              </a:rPr>
              <a:t>.</a:t>
            </a:r>
            <a:endParaRPr lang="en-US" dirty="0">
              <a:latin typeface="Arial" charset="0"/>
            </a:endParaRPr>
          </a:p>
          <a:p>
            <a:pPr indent="-457200">
              <a:defRPr/>
            </a:pPr>
            <a:r>
              <a:rPr lang="en-US" dirty="0">
                <a:latin typeface="Arial" charset="0"/>
              </a:rPr>
              <a:t>Miller, W., &amp; </a:t>
            </a:r>
            <a:r>
              <a:rPr lang="en-US" dirty="0" err="1">
                <a:latin typeface="Arial" charset="0"/>
              </a:rPr>
              <a:t>Rollnick</a:t>
            </a:r>
            <a:r>
              <a:rPr lang="en-US" dirty="0">
                <a:latin typeface="Arial" charset="0"/>
              </a:rPr>
              <a:t>, S. (1991). </a:t>
            </a:r>
            <a:r>
              <a:rPr lang="en-US" i="1" dirty="0">
                <a:latin typeface="Arial" charset="0"/>
              </a:rPr>
              <a:t>Motivational interviewing: Preparing people to change addictive behavior</a:t>
            </a:r>
            <a:r>
              <a:rPr lang="en-US" dirty="0">
                <a:latin typeface="Arial" charset="0"/>
              </a:rPr>
              <a:t>. New York: Guilford Press.</a:t>
            </a:r>
          </a:p>
          <a:p>
            <a:pPr>
              <a:defRPr/>
            </a:pPr>
            <a:endParaRPr lang="en-US" b="1" dirty="0">
              <a:latin typeface="Arial" charset="0"/>
            </a:endParaRPr>
          </a:p>
          <a:p>
            <a:pPr>
              <a:defRPr/>
            </a:pPr>
            <a:r>
              <a:rPr lang="en-US" b="1" dirty="0">
                <a:latin typeface="Arial" charset="0"/>
              </a:rPr>
              <a:t>Other Practice Sources</a:t>
            </a:r>
            <a:r>
              <a:rPr lang="en-US" dirty="0">
                <a:latin typeface="Arial" charset="0"/>
              </a:rPr>
              <a:t>:</a:t>
            </a:r>
          </a:p>
          <a:p>
            <a:pPr>
              <a:defRPr/>
            </a:pPr>
            <a:r>
              <a:rPr lang="en-US" dirty="0">
                <a:latin typeface="Arial" charset="0"/>
              </a:rPr>
              <a:t>House, B.M., </a:t>
            </a:r>
            <a:r>
              <a:rPr lang="en-US" dirty="0" err="1">
                <a:latin typeface="Arial" charset="0"/>
              </a:rPr>
              <a:t>Chassie</a:t>
            </a:r>
            <a:r>
              <a:rPr lang="en-US" dirty="0">
                <a:latin typeface="Arial" charset="0"/>
              </a:rPr>
              <a:t>, M.B., </a:t>
            </a:r>
            <a:r>
              <a:rPr lang="en-US" dirty="0" err="1">
                <a:latin typeface="Arial" charset="0"/>
              </a:rPr>
              <a:t>Spohn</a:t>
            </a:r>
            <a:r>
              <a:rPr lang="en-US" dirty="0">
                <a:latin typeface="Arial" charset="0"/>
              </a:rPr>
              <a:t>, B.B. (1990). Questioning: An essential ingredient in effective teaching. </a:t>
            </a:r>
            <a:r>
              <a:rPr lang="en-US" i="1" dirty="0">
                <a:latin typeface="Arial" charset="0"/>
              </a:rPr>
              <a:t>The Journal of Continuing Education in Nursing</a:t>
            </a:r>
            <a:r>
              <a:rPr lang="en-US" dirty="0">
                <a:latin typeface="Arial" charset="0"/>
              </a:rPr>
              <a:t>, 21(5), 196-201. </a:t>
            </a:r>
            <a:br>
              <a:rPr lang="en-US" dirty="0">
                <a:latin typeface="Arial" charset="0"/>
              </a:rPr>
            </a:br>
            <a:r>
              <a:rPr lang="en-US" dirty="0" err="1">
                <a:latin typeface="Arial" charset="0"/>
              </a:rPr>
              <a:t>Shinitzky</a:t>
            </a:r>
            <a:r>
              <a:rPr lang="en-US" dirty="0">
                <a:latin typeface="Arial" charset="0"/>
              </a:rPr>
              <a:t>, H.E., </a:t>
            </a:r>
            <a:r>
              <a:rPr lang="en-US" dirty="0" err="1">
                <a:latin typeface="Arial" charset="0"/>
              </a:rPr>
              <a:t>Kub</a:t>
            </a:r>
            <a:r>
              <a:rPr lang="en-US" dirty="0">
                <a:latin typeface="Arial" charset="0"/>
              </a:rPr>
              <a:t>, J. (2001). The art of motivating behavior change: The use of motivational interviewing to promote health. </a:t>
            </a:r>
            <a:r>
              <a:rPr lang="en-US" i="1" dirty="0">
                <a:latin typeface="Arial" charset="0"/>
              </a:rPr>
              <a:t>Public Health Nursing</a:t>
            </a:r>
            <a:r>
              <a:rPr lang="en-US" dirty="0">
                <a:latin typeface="Arial" charset="0"/>
              </a:rPr>
              <a:t>, 18(3), 178-185. </a:t>
            </a:r>
            <a:br>
              <a:rPr lang="en-US" dirty="0">
                <a:latin typeface="Arial" charset="0"/>
              </a:rPr>
            </a:br>
            <a:r>
              <a:rPr lang="en-US" dirty="0">
                <a:latin typeface="Arial" charset="0"/>
              </a:rPr>
              <a:t>Wink, D.M. (1993). Using questioning as a teaching strategy. </a:t>
            </a:r>
            <a:r>
              <a:rPr lang="en-US" i="1" dirty="0">
                <a:latin typeface="Arial" charset="0"/>
              </a:rPr>
              <a:t>Nurse Educator</a:t>
            </a:r>
            <a:r>
              <a:rPr lang="en-US" dirty="0">
                <a:latin typeface="Arial" charset="0"/>
              </a:rPr>
              <a:t>, 18(5), 11-15. </a:t>
            </a: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rgbClr val="33CCCC"/>
            </a:gs>
            <a:gs pos="50000">
              <a:srgbClr val="185E5E"/>
            </a:gs>
            <a:gs pos="100000">
              <a:srgbClr val="33CCCC"/>
            </a:gs>
          </a:gsLst>
          <a:lin ang="5400000" scaled="1"/>
        </a:gra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62ADD5DF-30BE-4C9F-99EE-18CBE1344619}"/>
              </a:ext>
            </a:extLst>
          </p:cNvPr>
          <p:cNvSpPr>
            <a:spLocks noGrp="1" noChangeArrowheads="1"/>
          </p:cNvSpPr>
          <p:nvPr>
            <p:ph type="ctrTitle"/>
          </p:nvPr>
        </p:nvSpPr>
        <p:spPr>
          <a:xfrm>
            <a:off x="685800" y="1066800"/>
            <a:ext cx="7772400" cy="1905000"/>
          </a:xfrm>
        </p:spPr>
        <p:txBody>
          <a:bodyPr/>
          <a:lstStyle/>
          <a:p>
            <a:pPr eaLnBrk="1" hangingPunct="1">
              <a:defRPr/>
            </a:pPr>
            <a:r>
              <a:rPr lang="en-US" sz="6000" dirty="0">
                <a:solidFill>
                  <a:schemeClr val="bg1"/>
                </a:solidFill>
                <a:effectLst>
                  <a:outerShdw blurRad="38100" dist="38100" dir="2700000" algn="tl">
                    <a:srgbClr val="000000">
                      <a:alpha val="43137"/>
                    </a:srgbClr>
                  </a:outerShdw>
                </a:effectLst>
              </a:rPr>
              <a:t>Motivational Interviewing</a:t>
            </a:r>
          </a:p>
        </p:txBody>
      </p:sp>
      <p:sp>
        <p:nvSpPr>
          <p:cNvPr id="2051" name="Rectangle 3">
            <a:extLst>
              <a:ext uri="{FF2B5EF4-FFF2-40B4-BE49-F238E27FC236}">
                <a16:creationId xmlns:a16="http://schemas.microsoft.com/office/drawing/2014/main" id="{2374D617-BC3E-4C57-A2B6-3C4E55D6B490}"/>
              </a:ext>
            </a:extLst>
          </p:cNvPr>
          <p:cNvSpPr>
            <a:spLocks noGrp="1" noChangeArrowheads="1"/>
          </p:cNvSpPr>
          <p:nvPr>
            <p:ph type="subTitle" idx="1"/>
          </p:nvPr>
        </p:nvSpPr>
        <p:spPr>
          <a:xfrm>
            <a:off x="1447800" y="3200400"/>
            <a:ext cx="6400800" cy="990600"/>
          </a:xfrm>
        </p:spPr>
        <p:txBody>
          <a:bodyPr/>
          <a:lstStyle/>
          <a:p>
            <a:pPr eaLnBrk="1" hangingPunct="1">
              <a:defRPr/>
            </a:pPr>
            <a:r>
              <a:rPr lang="en-US" dirty="0">
                <a:solidFill>
                  <a:srgbClr val="FF7C80"/>
                </a:solidFill>
                <a:effectLst>
                  <a:outerShdw blurRad="38100" dist="38100" dir="2700000" algn="tl">
                    <a:srgbClr val="000000">
                      <a:alpha val="43137"/>
                    </a:srgbClr>
                  </a:outerShdw>
                </a:effectLst>
                <a:latin typeface="FrnkGothITC Hv BT" pitchFamily="34" charset="0"/>
              </a:rPr>
              <a:t>Technique for Empowerment to Change Health Behaviors</a:t>
            </a:r>
          </a:p>
        </p:txBody>
      </p:sp>
      <p:pic>
        <p:nvPicPr>
          <p:cNvPr id="6" name="Picture 5" descr="j0402310.jpg">
            <a:extLst>
              <a:ext uri="{FF2B5EF4-FFF2-40B4-BE49-F238E27FC236}">
                <a16:creationId xmlns:a16="http://schemas.microsoft.com/office/drawing/2014/main" id="{00497ED6-A31A-40E4-9C29-E461B9665480}"/>
              </a:ext>
            </a:extLst>
          </p:cNvPr>
          <p:cNvPicPr>
            <a:picLocks noChangeAspect="1"/>
          </p:cNvPicPr>
          <p:nvPr/>
        </p:nvPicPr>
        <p:blipFill>
          <a:blip r:embed="rId4"/>
          <a:stretch>
            <a:fillRect/>
          </a:stretch>
        </p:blipFill>
        <p:spPr>
          <a:xfrm>
            <a:off x="533400" y="5105400"/>
            <a:ext cx="1665288" cy="1331913"/>
          </a:xfrm>
          <a:prstGeom prst="rect">
            <a:avLst/>
          </a:prstGeom>
          <a:ln>
            <a:solidFill>
              <a:schemeClr val="accent1">
                <a:lumMod val="25000"/>
              </a:schemeClr>
            </a:solidFill>
          </a:ln>
        </p:spPr>
      </p:pic>
      <p:pic>
        <p:nvPicPr>
          <p:cNvPr id="7" name="Picture 6" descr="j0408972.jpg">
            <a:extLst>
              <a:ext uri="{FF2B5EF4-FFF2-40B4-BE49-F238E27FC236}">
                <a16:creationId xmlns:a16="http://schemas.microsoft.com/office/drawing/2014/main" id="{9B943A9C-C8E1-45A9-94C4-19E2284EBBA7}"/>
              </a:ext>
            </a:extLst>
          </p:cNvPr>
          <p:cNvPicPr>
            <a:picLocks noChangeAspect="1"/>
          </p:cNvPicPr>
          <p:nvPr/>
        </p:nvPicPr>
        <p:blipFill>
          <a:blip r:embed="rId5"/>
          <a:stretch>
            <a:fillRect/>
          </a:stretch>
        </p:blipFill>
        <p:spPr>
          <a:xfrm>
            <a:off x="7086600" y="4953000"/>
            <a:ext cx="1524000" cy="1524000"/>
          </a:xfrm>
          <a:prstGeom prst="rect">
            <a:avLst/>
          </a:prstGeom>
          <a:ln>
            <a:solidFill>
              <a:schemeClr val="accent1">
                <a:lumMod val="25000"/>
              </a:schemeClr>
            </a:solidFill>
          </a:ln>
        </p:spPr>
      </p:pic>
      <p:pic>
        <p:nvPicPr>
          <p:cNvPr id="8" name="Picture 7" descr="j0410066.jpg">
            <a:extLst>
              <a:ext uri="{FF2B5EF4-FFF2-40B4-BE49-F238E27FC236}">
                <a16:creationId xmlns:a16="http://schemas.microsoft.com/office/drawing/2014/main" id="{A27A7962-399E-4BD8-A6F8-2C482EDF13F5}"/>
              </a:ext>
            </a:extLst>
          </p:cNvPr>
          <p:cNvPicPr>
            <a:picLocks noChangeAspect="1"/>
          </p:cNvPicPr>
          <p:nvPr/>
        </p:nvPicPr>
        <p:blipFill>
          <a:blip r:embed="rId6"/>
          <a:stretch>
            <a:fillRect/>
          </a:stretch>
        </p:blipFill>
        <p:spPr>
          <a:xfrm>
            <a:off x="5257800" y="4572000"/>
            <a:ext cx="1296988" cy="1943100"/>
          </a:xfrm>
          <a:prstGeom prst="rect">
            <a:avLst/>
          </a:prstGeom>
          <a:ln>
            <a:solidFill>
              <a:schemeClr val="accent1">
                <a:lumMod val="25000"/>
              </a:schemeClr>
            </a:solidFill>
          </a:ln>
        </p:spPr>
      </p:pic>
      <p:pic>
        <p:nvPicPr>
          <p:cNvPr id="9" name="Picture 8" descr="j0409025.jpg">
            <a:extLst>
              <a:ext uri="{FF2B5EF4-FFF2-40B4-BE49-F238E27FC236}">
                <a16:creationId xmlns:a16="http://schemas.microsoft.com/office/drawing/2014/main" id="{8261ECAB-2A00-4C63-BD0A-E60D8CED2086}"/>
              </a:ext>
            </a:extLst>
          </p:cNvPr>
          <p:cNvPicPr>
            <a:picLocks noChangeAspect="1"/>
          </p:cNvPicPr>
          <p:nvPr/>
        </p:nvPicPr>
        <p:blipFill>
          <a:blip r:embed="rId7"/>
          <a:stretch>
            <a:fillRect/>
          </a:stretch>
        </p:blipFill>
        <p:spPr>
          <a:xfrm>
            <a:off x="2743200" y="4876800"/>
            <a:ext cx="1600200" cy="1600200"/>
          </a:xfrm>
          <a:prstGeom prst="rect">
            <a:avLst/>
          </a:prstGeom>
          <a:ln>
            <a:solidFill>
              <a:schemeClr val="accent1">
                <a:lumMod val="25000"/>
              </a:schemeClr>
            </a:solidFill>
          </a:ln>
        </p:spPr>
      </p:pic>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a:extLst>
              <a:ext uri="{FF2B5EF4-FFF2-40B4-BE49-F238E27FC236}">
                <a16:creationId xmlns:a16="http://schemas.microsoft.com/office/drawing/2014/main" id="{DD0E6907-14A8-444F-9372-1040F964B7F5}"/>
              </a:ext>
            </a:extLst>
          </p:cNvPr>
          <p:cNvSpPr txBox="1">
            <a:spLocks noChangeArrowheads="1"/>
          </p:cNvSpPr>
          <p:nvPr/>
        </p:nvSpPr>
        <p:spPr bwMode="auto">
          <a:xfrm>
            <a:off x="457200" y="762000"/>
            <a:ext cx="8153400" cy="579438"/>
          </a:xfrm>
          <a:prstGeom prst="rect">
            <a:avLst/>
          </a:prstGeom>
          <a:noFill/>
          <a:ln w="9525">
            <a:noFill/>
            <a:miter lim="800000"/>
            <a:headEnd/>
            <a:tailEnd/>
          </a:ln>
          <a:effectLst/>
        </p:spPr>
        <p:txBody>
          <a:bodyPr>
            <a:spAutoFit/>
          </a:bodyPr>
          <a:lstStyle/>
          <a:p>
            <a:pPr eaLnBrk="0" hangingPunct="0">
              <a:spcBef>
                <a:spcPct val="50000"/>
              </a:spcBef>
              <a:defRPr/>
            </a:pPr>
            <a:r>
              <a:rPr lang="en-US" sz="3200" b="1" dirty="0">
                <a:solidFill>
                  <a:schemeClr val="bg1"/>
                </a:solidFill>
                <a:effectLst>
                  <a:outerShdw blurRad="38100" dist="38100" dir="2700000" algn="tl">
                    <a:srgbClr val="000000">
                      <a:alpha val="43137"/>
                    </a:srgbClr>
                  </a:outerShdw>
                </a:effectLst>
                <a:latin typeface="Arial" charset="0"/>
              </a:rPr>
              <a:t>The Spirit of Motivational Interviewing</a:t>
            </a:r>
          </a:p>
        </p:txBody>
      </p:sp>
      <p:sp>
        <p:nvSpPr>
          <p:cNvPr id="3075" name="Text Box 3">
            <a:extLst>
              <a:ext uri="{FF2B5EF4-FFF2-40B4-BE49-F238E27FC236}">
                <a16:creationId xmlns:a16="http://schemas.microsoft.com/office/drawing/2014/main" id="{0389A383-364B-4161-9235-E29FF1EAF5DF}"/>
              </a:ext>
            </a:extLst>
          </p:cNvPr>
          <p:cNvSpPr txBox="1">
            <a:spLocks noChangeArrowheads="1"/>
          </p:cNvSpPr>
          <p:nvPr/>
        </p:nvSpPr>
        <p:spPr bwMode="auto">
          <a:xfrm>
            <a:off x="609600" y="1752600"/>
            <a:ext cx="7848600" cy="4094163"/>
          </a:xfrm>
          <a:prstGeom prst="rect">
            <a:avLst/>
          </a:prstGeom>
          <a:solidFill>
            <a:schemeClr val="accent1">
              <a:lumMod val="25000"/>
              <a:alpha val="77000"/>
            </a:schemeClr>
          </a:solidFill>
          <a:ln w="9525">
            <a:noFill/>
            <a:miter lim="800000"/>
            <a:headEnd/>
            <a:tailEnd/>
          </a:ln>
          <a:effectLst>
            <a:outerShdw blurRad="50800" dist="50800" dir="5400000" algn="ctr" rotWithShape="0">
              <a:schemeClr val="accent1">
                <a:lumMod val="50000"/>
              </a:schemeClr>
            </a:outerShdw>
          </a:effectLst>
        </p:spPr>
        <p:txBody>
          <a:bodyPr>
            <a:spAutoFit/>
          </a:bodyPr>
          <a:lstStyle/>
          <a:p>
            <a:pPr eaLnBrk="0" hangingPunct="0">
              <a:spcBef>
                <a:spcPct val="50000"/>
              </a:spcBef>
              <a:defRPr/>
            </a:pPr>
            <a:r>
              <a:rPr lang="en-US" sz="2800" dirty="0">
                <a:solidFill>
                  <a:srgbClr val="33CCCC"/>
                </a:solidFill>
                <a:latin typeface="Arial" charset="0"/>
              </a:rPr>
              <a:t> </a:t>
            </a:r>
          </a:p>
          <a:p>
            <a:pPr eaLnBrk="0" hangingPunct="0">
              <a:spcBef>
                <a:spcPct val="50000"/>
              </a:spcBef>
              <a:buFontTx/>
              <a:buChar char="•"/>
              <a:defRPr/>
            </a:pPr>
            <a:r>
              <a:rPr lang="en-US" sz="2800" b="1" dirty="0">
                <a:solidFill>
                  <a:schemeClr val="accent1">
                    <a:lumMod val="90000"/>
                  </a:schemeClr>
                </a:solidFill>
                <a:effectLst>
                  <a:outerShdw blurRad="38100" dist="38100" dir="2700000" algn="tl">
                    <a:srgbClr val="000000">
                      <a:alpha val="43137"/>
                    </a:srgbClr>
                  </a:outerShdw>
                </a:effectLst>
                <a:latin typeface="Arial" charset="0"/>
              </a:rPr>
              <a:t>Readiness to change is not a trait, but a fluctuating product of interpersonal interaction (“No person is an island”)</a:t>
            </a:r>
          </a:p>
          <a:p>
            <a:pPr eaLnBrk="0" hangingPunct="0">
              <a:spcBef>
                <a:spcPct val="50000"/>
              </a:spcBef>
              <a:buFontTx/>
              <a:buChar char="•"/>
              <a:defRPr/>
            </a:pPr>
            <a:r>
              <a:rPr lang="en-US" sz="2800" b="1" dirty="0">
                <a:solidFill>
                  <a:schemeClr val="accent1">
                    <a:lumMod val="90000"/>
                  </a:schemeClr>
                </a:solidFill>
                <a:effectLst>
                  <a:outerShdw blurRad="38100" dist="38100" dir="2700000" algn="tl">
                    <a:srgbClr val="000000">
                      <a:alpha val="43137"/>
                    </a:srgbClr>
                  </a:outerShdw>
                </a:effectLst>
                <a:latin typeface="Arial" charset="0"/>
              </a:rPr>
              <a:t>The therapeutic relationship functions best as a partnership rather than an expert-to-recipient relationship</a:t>
            </a:r>
          </a:p>
          <a:p>
            <a:pPr eaLnBrk="0" hangingPunct="0">
              <a:spcBef>
                <a:spcPct val="50000"/>
              </a:spcBef>
              <a:defRPr/>
            </a:pPr>
            <a:endParaRPr lang="en-US" sz="2400" dirty="0">
              <a:solidFill>
                <a:srgbClr val="33CCCC"/>
              </a:solidFill>
              <a:latin typeface="Arial" charset="0"/>
            </a:endParaRPr>
          </a:p>
        </p:txBody>
      </p:sp>
      <p:sp>
        <p:nvSpPr>
          <p:cNvPr id="4" name="TextBox 3">
            <a:extLst>
              <a:ext uri="{FF2B5EF4-FFF2-40B4-BE49-F238E27FC236}">
                <a16:creationId xmlns:a16="http://schemas.microsoft.com/office/drawing/2014/main" id="{4391E46C-E473-44BF-A0A4-91EED384FBE6}"/>
              </a:ext>
            </a:extLst>
          </p:cNvPr>
          <p:cNvSpPr txBox="1"/>
          <p:nvPr/>
        </p:nvSpPr>
        <p:spPr>
          <a:xfrm>
            <a:off x="685800" y="5791200"/>
            <a:ext cx="7848600" cy="369888"/>
          </a:xfrm>
          <a:prstGeom prst="rect">
            <a:avLst/>
          </a:prstGeom>
          <a:solidFill>
            <a:schemeClr val="accent1">
              <a:lumMod val="75000"/>
            </a:schemeClr>
          </a:solidFill>
        </p:spPr>
        <p:txBody>
          <a:bodyPr>
            <a:spAutoFit/>
          </a:bodyPr>
          <a:lstStyle/>
          <a:p>
            <a:pPr algn="ctr">
              <a:defRPr/>
            </a:pPr>
            <a:r>
              <a:rPr lang="en-US" dirty="0">
                <a:latin typeface="Arial" charset="0"/>
              </a:rPr>
              <a:t>http://www.uri.edu/research/cprc/TTM/detailedoverview.htm</a:t>
            </a:r>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a:extLst>
              <a:ext uri="{FF2B5EF4-FFF2-40B4-BE49-F238E27FC236}">
                <a16:creationId xmlns:a16="http://schemas.microsoft.com/office/drawing/2014/main" id="{1CAB59CD-4F8B-4C24-9B79-9A38F283F2C1}"/>
              </a:ext>
            </a:extLst>
          </p:cNvPr>
          <p:cNvSpPr txBox="1">
            <a:spLocks noChangeArrowheads="1"/>
          </p:cNvSpPr>
          <p:nvPr/>
        </p:nvSpPr>
        <p:spPr bwMode="auto">
          <a:xfrm>
            <a:off x="457200" y="762000"/>
            <a:ext cx="8153400" cy="579438"/>
          </a:xfrm>
          <a:prstGeom prst="rect">
            <a:avLst/>
          </a:prstGeom>
          <a:noFill/>
          <a:ln w="9525">
            <a:noFill/>
            <a:miter lim="800000"/>
            <a:headEnd/>
            <a:tailEnd/>
          </a:ln>
          <a:effectLst/>
        </p:spPr>
        <p:txBody>
          <a:bodyPr>
            <a:spAutoFit/>
          </a:bodyPr>
          <a:lstStyle/>
          <a:p>
            <a:pPr eaLnBrk="0" hangingPunct="0">
              <a:spcBef>
                <a:spcPct val="50000"/>
              </a:spcBef>
              <a:defRPr/>
            </a:pPr>
            <a:r>
              <a:rPr lang="en-US" sz="3200" b="1" dirty="0">
                <a:solidFill>
                  <a:schemeClr val="bg1"/>
                </a:solidFill>
                <a:effectLst>
                  <a:outerShdw blurRad="38100" dist="38100" dir="2700000" algn="tl">
                    <a:srgbClr val="000000">
                      <a:alpha val="43137"/>
                    </a:srgbClr>
                  </a:outerShdw>
                </a:effectLst>
                <a:latin typeface="Arial" charset="0"/>
              </a:rPr>
              <a:t>The Spirit of Motivational Interviewing</a:t>
            </a:r>
          </a:p>
        </p:txBody>
      </p:sp>
      <p:sp>
        <p:nvSpPr>
          <p:cNvPr id="3075" name="Text Box 3">
            <a:extLst>
              <a:ext uri="{FF2B5EF4-FFF2-40B4-BE49-F238E27FC236}">
                <a16:creationId xmlns:a16="http://schemas.microsoft.com/office/drawing/2014/main" id="{625F668D-E516-4C02-967F-162BFC2657BC}"/>
              </a:ext>
            </a:extLst>
          </p:cNvPr>
          <p:cNvSpPr txBox="1">
            <a:spLocks noChangeArrowheads="1"/>
          </p:cNvSpPr>
          <p:nvPr/>
        </p:nvSpPr>
        <p:spPr bwMode="auto">
          <a:xfrm>
            <a:off x="609600" y="1752600"/>
            <a:ext cx="7848600" cy="3600450"/>
          </a:xfrm>
          <a:prstGeom prst="rect">
            <a:avLst/>
          </a:prstGeom>
          <a:solidFill>
            <a:schemeClr val="accent1">
              <a:lumMod val="25000"/>
              <a:alpha val="77000"/>
            </a:schemeClr>
          </a:solidFill>
          <a:ln w="9525">
            <a:noFill/>
            <a:miter lim="800000"/>
            <a:headEnd/>
            <a:tailEnd/>
          </a:ln>
          <a:effectLst>
            <a:outerShdw blurRad="50800" dist="50800" dir="5400000" algn="ctr" rotWithShape="0">
              <a:schemeClr val="accent1">
                <a:lumMod val="50000"/>
              </a:schemeClr>
            </a:outerShdw>
          </a:effectLst>
        </p:spPr>
        <p:txBody>
          <a:bodyPr>
            <a:spAutoFit/>
          </a:bodyPr>
          <a:lstStyle/>
          <a:p>
            <a:pPr eaLnBrk="0" hangingPunct="0">
              <a:spcBef>
                <a:spcPct val="50000"/>
              </a:spcBef>
              <a:defRPr/>
            </a:pPr>
            <a:r>
              <a:rPr lang="en-US" sz="2400" b="1" dirty="0">
                <a:solidFill>
                  <a:srgbClr val="33CCCC"/>
                </a:solidFill>
                <a:latin typeface="Arial" charset="0"/>
              </a:rPr>
              <a:t> </a:t>
            </a:r>
          </a:p>
          <a:p>
            <a:pPr eaLnBrk="0" hangingPunct="0">
              <a:spcBef>
                <a:spcPct val="50000"/>
              </a:spcBef>
              <a:buFontTx/>
              <a:buChar char="•"/>
              <a:defRPr/>
            </a:pPr>
            <a:r>
              <a:rPr lang="en-US" sz="2800" b="1" dirty="0">
                <a:solidFill>
                  <a:schemeClr val="accent1">
                    <a:lumMod val="90000"/>
                  </a:schemeClr>
                </a:solidFill>
                <a:effectLst>
                  <a:outerShdw blurRad="38100" dist="38100" dir="2700000" algn="tl">
                    <a:srgbClr val="000000">
                      <a:alpha val="43137"/>
                    </a:srgbClr>
                  </a:outerShdw>
                </a:effectLst>
                <a:latin typeface="Arial" charset="0"/>
              </a:rPr>
              <a:t>Motivation to change should be elicited from the one coached, not imposed by the coach</a:t>
            </a:r>
          </a:p>
          <a:p>
            <a:pPr eaLnBrk="0" hangingPunct="0">
              <a:spcBef>
                <a:spcPct val="50000"/>
              </a:spcBef>
              <a:buFontTx/>
              <a:buChar char="•"/>
              <a:defRPr/>
            </a:pPr>
            <a:r>
              <a:rPr lang="en-US" sz="2800" b="1" dirty="0">
                <a:solidFill>
                  <a:schemeClr val="accent1">
                    <a:lumMod val="90000"/>
                  </a:schemeClr>
                </a:solidFill>
                <a:effectLst>
                  <a:outerShdw blurRad="38100" dist="38100" dir="2700000" algn="tl">
                    <a:srgbClr val="000000">
                      <a:alpha val="43137"/>
                    </a:srgbClr>
                  </a:outerShdw>
                </a:effectLst>
                <a:latin typeface="Arial" charset="0"/>
              </a:rPr>
              <a:t>It is the learner’s task, not the coach’s, to articulate and resolve his/her ambivalence</a:t>
            </a:r>
          </a:p>
          <a:p>
            <a:pPr eaLnBrk="0" hangingPunct="0">
              <a:spcBef>
                <a:spcPct val="50000"/>
              </a:spcBef>
              <a:defRPr/>
            </a:pPr>
            <a:endParaRPr lang="en-US" sz="2400" dirty="0">
              <a:solidFill>
                <a:srgbClr val="33CCCC"/>
              </a:solidFill>
              <a:latin typeface="Arial" charset="0"/>
            </a:endParaRPr>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a:extLst>
              <a:ext uri="{FF2B5EF4-FFF2-40B4-BE49-F238E27FC236}">
                <a16:creationId xmlns:a16="http://schemas.microsoft.com/office/drawing/2014/main" id="{6F8B4681-6E86-49AD-AB3B-0FE932EFBA89}"/>
              </a:ext>
            </a:extLst>
          </p:cNvPr>
          <p:cNvSpPr txBox="1">
            <a:spLocks noChangeArrowheads="1"/>
          </p:cNvSpPr>
          <p:nvPr/>
        </p:nvSpPr>
        <p:spPr bwMode="auto">
          <a:xfrm>
            <a:off x="381000" y="762000"/>
            <a:ext cx="8153400" cy="579438"/>
          </a:xfrm>
          <a:prstGeom prst="rect">
            <a:avLst/>
          </a:prstGeom>
          <a:noFill/>
          <a:ln w="9525">
            <a:noFill/>
            <a:miter lim="800000"/>
            <a:headEnd/>
            <a:tailEnd/>
          </a:ln>
          <a:effectLst/>
        </p:spPr>
        <p:txBody>
          <a:bodyPr>
            <a:spAutoFit/>
          </a:bodyPr>
          <a:lstStyle/>
          <a:p>
            <a:pPr eaLnBrk="0" hangingPunct="0">
              <a:spcBef>
                <a:spcPct val="50000"/>
              </a:spcBef>
              <a:defRPr/>
            </a:pPr>
            <a:r>
              <a:rPr lang="en-US" sz="3200" b="1" dirty="0">
                <a:solidFill>
                  <a:schemeClr val="bg1"/>
                </a:solidFill>
                <a:effectLst>
                  <a:outerShdw blurRad="38100" dist="38100" dir="2700000" algn="tl">
                    <a:srgbClr val="000000">
                      <a:alpha val="43137"/>
                    </a:srgbClr>
                  </a:outerShdw>
                </a:effectLst>
                <a:latin typeface="Arial" charset="0"/>
              </a:rPr>
              <a:t>The Spirit of Motivational Interviewing</a:t>
            </a:r>
          </a:p>
        </p:txBody>
      </p:sp>
      <p:sp>
        <p:nvSpPr>
          <p:cNvPr id="4099" name="Text Box 3">
            <a:extLst>
              <a:ext uri="{FF2B5EF4-FFF2-40B4-BE49-F238E27FC236}">
                <a16:creationId xmlns:a16="http://schemas.microsoft.com/office/drawing/2014/main" id="{889428C3-4EBF-4A12-A509-9D3D6FA3EEB5}"/>
              </a:ext>
            </a:extLst>
          </p:cNvPr>
          <p:cNvSpPr txBox="1">
            <a:spLocks noChangeArrowheads="1"/>
          </p:cNvSpPr>
          <p:nvPr/>
        </p:nvSpPr>
        <p:spPr bwMode="auto">
          <a:xfrm>
            <a:off x="609600" y="1905000"/>
            <a:ext cx="7848600" cy="2092325"/>
          </a:xfrm>
          <a:prstGeom prst="rect">
            <a:avLst/>
          </a:prstGeom>
          <a:solidFill>
            <a:schemeClr val="accent1">
              <a:lumMod val="25000"/>
              <a:alpha val="80000"/>
            </a:schemeClr>
          </a:solidFill>
          <a:ln w="9525">
            <a:noFill/>
            <a:miter lim="800000"/>
            <a:headEnd/>
            <a:tailEnd/>
          </a:ln>
          <a:effectLst>
            <a:outerShdw blurRad="50800" dist="50800" dir="5400000" algn="ctr" rotWithShape="0">
              <a:schemeClr val="accent1">
                <a:lumMod val="50000"/>
              </a:schemeClr>
            </a:outerShdw>
          </a:effectLst>
        </p:spPr>
        <p:txBody>
          <a:bodyPr>
            <a:spAutoFit/>
          </a:bodyPr>
          <a:lstStyle/>
          <a:p>
            <a:pPr eaLnBrk="0" hangingPunct="0">
              <a:spcBef>
                <a:spcPct val="50000"/>
              </a:spcBef>
              <a:buFontTx/>
              <a:buChar char="•"/>
              <a:defRPr/>
            </a:pPr>
            <a:endParaRPr lang="en-US" sz="2400" dirty="0">
              <a:solidFill>
                <a:srgbClr val="33CCCC"/>
              </a:solidFill>
              <a:effectLst>
                <a:outerShdw blurRad="38100" dist="38100" dir="2700000" algn="tl">
                  <a:srgbClr val="000000">
                    <a:alpha val="43137"/>
                  </a:srgbClr>
                </a:outerShdw>
              </a:effectLst>
              <a:latin typeface="Arial" charset="0"/>
            </a:endParaRPr>
          </a:p>
          <a:p>
            <a:pPr eaLnBrk="0" hangingPunct="0">
              <a:spcBef>
                <a:spcPct val="50000"/>
              </a:spcBef>
              <a:buFontTx/>
              <a:buChar char="•"/>
              <a:defRPr/>
            </a:pPr>
            <a:r>
              <a:rPr lang="en-US" sz="2800" b="1" dirty="0">
                <a:solidFill>
                  <a:schemeClr val="accent1">
                    <a:lumMod val="90000"/>
                  </a:schemeClr>
                </a:solidFill>
                <a:effectLst>
                  <a:outerShdw blurRad="38100" dist="38100" dir="2700000" algn="tl">
                    <a:srgbClr val="000000">
                      <a:alpha val="43137"/>
                    </a:srgbClr>
                  </a:outerShdw>
                </a:effectLst>
                <a:latin typeface="Arial" charset="0"/>
              </a:rPr>
              <a:t> The coach is directive in helping the learner to examine and resolve ambivalence</a:t>
            </a:r>
          </a:p>
          <a:p>
            <a:pPr eaLnBrk="0" hangingPunct="0">
              <a:spcBef>
                <a:spcPct val="50000"/>
              </a:spcBef>
              <a:defRPr/>
            </a:pPr>
            <a:endParaRPr lang="en-US" sz="2400" dirty="0">
              <a:solidFill>
                <a:srgbClr val="FF5050"/>
              </a:solidFill>
              <a:latin typeface="Arial" charset="0"/>
            </a:endParaRPr>
          </a:p>
        </p:txBody>
      </p:sp>
      <p:pic>
        <p:nvPicPr>
          <p:cNvPr id="6148" name="Picture 6" descr="2551932.jpg">
            <a:extLst>
              <a:ext uri="{FF2B5EF4-FFF2-40B4-BE49-F238E27FC236}">
                <a16:creationId xmlns:a16="http://schemas.microsoft.com/office/drawing/2014/main" id="{4AD67134-B178-4323-9EA9-5C43D8A92FD7}"/>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638800" y="4495800"/>
            <a:ext cx="2819400" cy="1881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7" descr="2551954.jpg">
            <a:extLst>
              <a:ext uri="{FF2B5EF4-FFF2-40B4-BE49-F238E27FC236}">
                <a16:creationId xmlns:a16="http://schemas.microsoft.com/office/drawing/2014/main" id="{A91EC78A-DAEF-446B-B79E-A83BFB4EC871}"/>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33400" y="4572000"/>
            <a:ext cx="2705100" cy="180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a:extLst>
              <a:ext uri="{FF2B5EF4-FFF2-40B4-BE49-F238E27FC236}">
                <a16:creationId xmlns:a16="http://schemas.microsoft.com/office/drawing/2014/main" id="{C7C7D4DE-5800-473A-9571-56D9355D4D7C}"/>
              </a:ext>
            </a:extLst>
          </p:cNvPr>
          <p:cNvSpPr txBox="1">
            <a:spLocks noChangeArrowheads="1"/>
          </p:cNvSpPr>
          <p:nvPr/>
        </p:nvSpPr>
        <p:spPr bwMode="auto">
          <a:xfrm>
            <a:off x="381000" y="762000"/>
            <a:ext cx="8153400" cy="579438"/>
          </a:xfrm>
          <a:prstGeom prst="rect">
            <a:avLst/>
          </a:prstGeom>
          <a:noFill/>
          <a:ln w="9525">
            <a:noFill/>
            <a:miter lim="800000"/>
            <a:headEnd/>
            <a:tailEnd/>
          </a:ln>
          <a:effectLst/>
        </p:spPr>
        <p:txBody>
          <a:bodyPr>
            <a:spAutoFit/>
          </a:bodyPr>
          <a:lstStyle/>
          <a:p>
            <a:pPr eaLnBrk="0" hangingPunct="0">
              <a:spcBef>
                <a:spcPct val="50000"/>
              </a:spcBef>
              <a:defRPr/>
            </a:pPr>
            <a:r>
              <a:rPr lang="en-US" sz="3200" b="1" dirty="0">
                <a:solidFill>
                  <a:schemeClr val="bg1"/>
                </a:solidFill>
                <a:effectLst>
                  <a:outerShdw blurRad="38100" dist="38100" dir="2700000" algn="tl">
                    <a:srgbClr val="000000">
                      <a:alpha val="43137"/>
                    </a:srgbClr>
                  </a:outerShdw>
                </a:effectLst>
                <a:latin typeface="Arial" charset="0"/>
              </a:rPr>
              <a:t>The Spirit of Motivational Interviewing</a:t>
            </a:r>
          </a:p>
        </p:txBody>
      </p:sp>
      <p:sp>
        <p:nvSpPr>
          <p:cNvPr id="4099" name="Text Box 3">
            <a:extLst>
              <a:ext uri="{FF2B5EF4-FFF2-40B4-BE49-F238E27FC236}">
                <a16:creationId xmlns:a16="http://schemas.microsoft.com/office/drawing/2014/main" id="{A6B43084-88E2-44B5-B74A-5A5A0B343B75}"/>
              </a:ext>
            </a:extLst>
          </p:cNvPr>
          <p:cNvSpPr txBox="1">
            <a:spLocks noChangeArrowheads="1"/>
          </p:cNvSpPr>
          <p:nvPr/>
        </p:nvSpPr>
        <p:spPr bwMode="auto">
          <a:xfrm>
            <a:off x="609600" y="1905000"/>
            <a:ext cx="7848600" cy="4032250"/>
          </a:xfrm>
          <a:prstGeom prst="rect">
            <a:avLst/>
          </a:prstGeom>
          <a:solidFill>
            <a:schemeClr val="accent1">
              <a:lumMod val="25000"/>
              <a:alpha val="80000"/>
            </a:schemeClr>
          </a:solidFill>
          <a:ln w="9525">
            <a:noFill/>
            <a:miter lim="800000"/>
            <a:headEnd/>
            <a:tailEnd/>
          </a:ln>
          <a:effectLst>
            <a:outerShdw blurRad="50800" dist="50800" dir="5400000" algn="ctr" rotWithShape="0">
              <a:schemeClr val="accent1">
                <a:lumMod val="50000"/>
              </a:schemeClr>
            </a:outerShdw>
          </a:effectLst>
        </p:spPr>
        <p:txBody>
          <a:bodyPr>
            <a:spAutoFit/>
          </a:bodyPr>
          <a:lstStyle/>
          <a:p>
            <a:pPr eaLnBrk="0" hangingPunct="0">
              <a:spcBef>
                <a:spcPct val="50000"/>
              </a:spcBef>
              <a:buFontTx/>
              <a:buChar char="•"/>
              <a:defRPr/>
            </a:pPr>
            <a:endParaRPr lang="en-US" sz="2400" b="1" dirty="0">
              <a:solidFill>
                <a:schemeClr val="accent1">
                  <a:lumMod val="90000"/>
                </a:schemeClr>
              </a:solidFill>
              <a:effectLst>
                <a:outerShdw blurRad="38100" dist="38100" dir="2700000" algn="tl">
                  <a:srgbClr val="000000">
                    <a:alpha val="43137"/>
                  </a:srgbClr>
                </a:outerShdw>
              </a:effectLst>
              <a:latin typeface="Arial" charset="0"/>
            </a:endParaRPr>
          </a:p>
          <a:p>
            <a:pPr eaLnBrk="0" hangingPunct="0">
              <a:spcBef>
                <a:spcPct val="50000"/>
              </a:spcBef>
              <a:buFontTx/>
              <a:buChar char="•"/>
              <a:defRPr/>
            </a:pPr>
            <a:r>
              <a:rPr lang="en-US" sz="2800" b="1" dirty="0">
                <a:solidFill>
                  <a:schemeClr val="accent1">
                    <a:lumMod val="90000"/>
                  </a:schemeClr>
                </a:solidFill>
                <a:effectLst>
                  <a:outerShdw blurRad="38100" dist="38100" dir="2700000" algn="tl">
                    <a:srgbClr val="000000">
                      <a:alpha val="43137"/>
                    </a:srgbClr>
                  </a:outerShdw>
                </a:effectLst>
                <a:latin typeface="Arial" charset="0"/>
              </a:rPr>
              <a:t>Direct persuasion (do this), in which rational arguments for change are presented to the smoker by the expert, is not an effective method for resolving ambivalence.</a:t>
            </a:r>
          </a:p>
          <a:p>
            <a:pPr eaLnBrk="0" hangingPunct="0">
              <a:spcBef>
                <a:spcPct val="50000"/>
              </a:spcBef>
              <a:buFontTx/>
              <a:buChar char="•"/>
              <a:defRPr/>
            </a:pPr>
            <a:r>
              <a:rPr lang="en-US" sz="2800" b="1" dirty="0">
                <a:solidFill>
                  <a:schemeClr val="accent1">
                    <a:lumMod val="90000"/>
                  </a:schemeClr>
                </a:solidFill>
                <a:effectLst>
                  <a:outerShdw blurRad="38100" dist="38100" dir="2700000" algn="tl">
                    <a:srgbClr val="000000">
                      <a:alpha val="43137"/>
                    </a:srgbClr>
                  </a:outerShdw>
                </a:effectLst>
                <a:latin typeface="Arial" charset="0"/>
              </a:rPr>
              <a:t>The coaching style is generally a quiet and eliciting one that invites disclosure</a:t>
            </a:r>
          </a:p>
          <a:p>
            <a:pPr eaLnBrk="0" hangingPunct="0">
              <a:spcBef>
                <a:spcPct val="50000"/>
              </a:spcBef>
              <a:defRPr/>
            </a:pPr>
            <a:endParaRPr lang="en-US" sz="2400" dirty="0">
              <a:solidFill>
                <a:srgbClr val="FF5050"/>
              </a:solidFill>
              <a:latin typeface="Arial" charset="0"/>
            </a:endParaRPr>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A9158068-0E9B-49B2-83D2-FC2C40405707}"/>
              </a:ext>
            </a:extLst>
          </p:cNvPr>
          <p:cNvSpPr>
            <a:spLocks noGrp="1" noChangeArrowheads="1"/>
          </p:cNvSpPr>
          <p:nvPr>
            <p:ph type="title"/>
          </p:nvPr>
        </p:nvSpPr>
        <p:spPr/>
        <p:txBody>
          <a:bodyPr/>
          <a:lstStyle/>
          <a:p>
            <a:pPr eaLnBrk="1" hangingPunct="1">
              <a:defRPr/>
            </a:pPr>
            <a:r>
              <a:rPr lang="en-US" dirty="0">
                <a:solidFill>
                  <a:schemeClr val="bg1"/>
                </a:solidFill>
                <a:effectLst>
                  <a:outerShdw blurRad="38100" dist="38100" dir="2700000" algn="tl">
                    <a:srgbClr val="000000">
                      <a:alpha val="43137"/>
                    </a:srgbClr>
                  </a:outerShdw>
                </a:effectLst>
              </a:rPr>
              <a:t>Strategies</a:t>
            </a:r>
          </a:p>
        </p:txBody>
      </p:sp>
      <p:sp>
        <p:nvSpPr>
          <p:cNvPr id="8195" name="Rectangle 3">
            <a:extLst>
              <a:ext uri="{FF2B5EF4-FFF2-40B4-BE49-F238E27FC236}">
                <a16:creationId xmlns:a16="http://schemas.microsoft.com/office/drawing/2014/main" id="{0D570B52-18F3-4384-908F-4D85E7D30264}"/>
              </a:ext>
            </a:extLst>
          </p:cNvPr>
          <p:cNvSpPr>
            <a:spLocks noGrp="1" noChangeArrowheads="1"/>
          </p:cNvSpPr>
          <p:nvPr>
            <p:ph idx="1"/>
          </p:nvPr>
        </p:nvSpPr>
        <p:spPr>
          <a:xfrm>
            <a:off x="457200" y="1828800"/>
            <a:ext cx="8229600" cy="3276600"/>
          </a:xfrm>
        </p:spPr>
        <p:txBody>
          <a:bodyPr/>
          <a:lstStyle/>
          <a:p>
            <a:pPr eaLnBrk="1" hangingPunct="1"/>
            <a:r>
              <a:rPr lang="en-US" altLang="en-US"/>
              <a:t>Reflective listening</a:t>
            </a:r>
          </a:p>
          <a:p>
            <a:pPr eaLnBrk="1" hangingPunct="1"/>
            <a:r>
              <a:rPr lang="en-US" altLang="en-US"/>
              <a:t>Positive affirmation</a:t>
            </a:r>
          </a:p>
          <a:p>
            <a:pPr eaLnBrk="1" hangingPunct="1"/>
            <a:r>
              <a:rPr lang="en-US" altLang="en-US"/>
              <a:t>No direct questions, persuasion, or advice giving</a:t>
            </a:r>
          </a:p>
          <a:p>
            <a:pPr eaLnBrk="1" hangingPunct="1"/>
            <a:r>
              <a:rPr lang="en-US" altLang="en-US"/>
              <a:t>Use normal, but inquisitive tone</a:t>
            </a:r>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C8A01EE1-3CA2-4140-AA57-1E2BD745DBFB}"/>
              </a:ext>
            </a:extLst>
          </p:cNvPr>
          <p:cNvSpPr>
            <a:spLocks noGrp="1" noChangeArrowheads="1"/>
          </p:cNvSpPr>
          <p:nvPr>
            <p:ph type="title"/>
          </p:nvPr>
        </p:nvSpPr>
        <p:spPr/>
        <p:txBody>
          <a:bodyPr/>
          <a:lstStyle/>
          <a:p>
            <a:pPr eaLnBrk="1" hangingPunct="1">
              <a:defRPr/>
            </a:pPr>
            <a:r>
              <a:rPr lang="en-US" dirty="0">
                <a:solidFill>
                  <a:schemeClr val="bg1"/>
                </a:solidFill>
                <a:effectLst>
                  <a:outerShdw blurRad="38100" dist="38100" dir="2700000" algn="tl">
                    <a:srgbClr val="000000">
                      <a:alpha val="43137"/>
                    </a:srgbClr>
                  </a:outerShdw>
                </a:effectLst>
              </a:rPr>
              <a:t>Strategies - 2</a:t>
            </a:r>
          </a:p>
        </p:txBody>
      </p:sp>
      <p:sp>
        <p:nvSpPr>
          <p:cNvPr id="9219" name="Rectangle 3">
            <a:extLst>
              <a:ext uri="{FF2B5EF4-FFF2-40B4-BE49-F238E27FC236}">
                <a16:creationId xmlns:a16="http://schemas.microsoft.com/office/drawing/2014/main" id="{90F71C58-6634-45DD-979A-47C8C20CF413}"/>
              </a:ext>
            </a:extLst>
          </p:cNvPr>
          <p:cNvSpPr>
            <a:spLocks noGrp="1" noChangeArrowheads="1"/>
          </p:cNvSpPr>
          <p:nvPr>
            <p:ph idx="1"/>
          </p:nvPr>
        </p:nvSpPr>
        <p:spPr>
          <a:xfrm>
            <a:off x="457200" y="1600200"/>
            <a:ext cx="8229600" cy="2971800"/>
          </a:xfrm>
        </p:spPr>
        <p:txBody>
          <a:bodyPr/>
          <a:lstStyle/>
          <a:p>
            <a:pPr eaLnBrk="1" hangingPunct="1"/>
            <a:r>
              <a:rPr lang="en-US" altLang="en-US"/>
              <a:t>Address discrepancies in knowledge, beliefs, or behaviors without eliciting defensiveness or open denial or refutation</a:t>
            </a:r>
          </a:p>
          <a:p>
            <a:pPr eaLnBrk="1" hangingPunct="1"/>
            <a:r>
              <a:rPr lang="en-US" altLang="en-US"/>
              <a:t>Avoid giving patent arguments or health advice</a:t>
            </a:r>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4D0581E6-44CF-47A0-8EE2-E902F439AEA6}"/>
              </a:ext>
            </a:extLst>
          </p:cNvPr>
          <p:cNvSpPr>
            <a:spLocks noGrp="1" noChangeArrowheads="1"/>
          </p:cNvSpPr>
          <p:nvPr>
            <p:ph type="title"/>
          </p:nvPr>
        </p:nvSpPr>
        <p:spPr>
          <a:xfrm>
            <a:off x="381000" y="381000"/>
            <a:ext cx="8229600" cy="1143000"/>
          </a:xfrm>
        </p:spPr>
        <p:txBody>
          <a:bodyPr/>
          <a:lstStyle/>
          <a:p>
            <a:pPr eaLnBrk="1" hangingPunct="1">
              <a:defRPr/>
            </a:pPr>
            <a:r>
              <a:rPr lang="en-US" dirty="0">
                <a:solidFill>
                  <a:schemeClr val="bg1"/>
                </a:solidFill>
                <a:effectLst>
                  <a:outerShdw blurRad="38100" dist="38100" dir="2700000" algn="tl">
                    <a:srgbClr val="000000">
                      <a:alpha val="43137"/>
                    </a:srgbClr>
                  </a:outerShdw>
                </a:effectLst>
              </a:rPr>
              <a:t>Key</a:t>
            </a:r>
          </a:p>
        </p:txBody>
      </p:sp>
      <p:sp>
        <p:nvSpPr>
          <p:cNvPr id="10243" name="Rectangle 3">
            <a:extLst>
              <a:ext uri="{FF2B5EF4-FFF2-40B4-BE49-F238E27FC236}">
                <a16:creationId xmlns:a16="http://schemas.microsoft.com/office/drawing/2014/main" id="{84CA5DE5-9AB4-4FD3-A666-8BEEC53BC54F}"/>
              </a:ext>
            </a:extLst>
          </p:cNvPr>
          <p:cNvSpPr>
            <a:spLocks noGrp="1" noChangeArrowheads="1"/>
          </p:cNvSpPr>
          <p:nvPr>
            <p:ph idx="1"/>
          </p:nvPr>
        </p:nvSpPr>
        <p:spPr/>
        <p:txBody>
          <a:bodyPr/>
          <a:lstStyle/>
          <a:p>
            <a:pPr eaLnBrk="1" hangingPunct="1">
              <a:buFontTx/>
              <a:buNone/>
            </a:pPr>
            <a:r>
              <a:rPr lang="en-US" altLang="en-US"/>
              <a:t>Allow the person to:</a:t>
            </a:r>
          </a:p>
          <a:p>
            <a:pPr eaLnBrk="1" hangingPunct="1"/>
            <a:r>
              <a:rPr lang="en-US" altLang="en-US"/>
              <a:t>process the information and find their own relevance (what this information means to their personal life)</a:t>
            </a:r>
          </a:p>
          <a:p>
            <a:pPr eaLnBrk="1" hangingPunct="1"/>
            <a:r>
              <a:rPr lang="en-US" altLang="en-US"/>
              <a:t>Evaluate their own risks and rewards</a:t>
            </a:r>
          </a:p>
          <a:p>
            <a:pPr eaLnBrk="1" hangingPunct="1"/>
            <a:r>
              <a:rPr lang="en-US" altLang="en-US"/>
              <a:t>Convince themselves that change may be warranted or best for them</a:t>
            </a:r>
          </a:p>
        </p:txBody>
      </p: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f519f5e6e4404a2280b9c5157f7c17a57eb576dc"/>
  <p:tag name="ARTICULATE_PROJECT_OPEN" val="0"/>
  <p:tag name="ARTICULATE_SLIDE_COUNT" val="15"/>
  <p:tag name="ISPRING_RESOURCE_PATHS_HASH_PRESENTER" val="477640c2827710325ee7e824142c8dfaec3e98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365</TotalTime>
  <Words>2272</Words>
  <Application>Microsoft Office PowerPoint</Application>
  <PresentationFormat>On-screen Show (4:3)</PresentationFormat>
  <Paragraphs>166</Paragraphs>
  <Slides>15</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Book Antiqua</vt:lpstr>
      <vt:lpstr>FrnkGothITC Hv BT</vt:lpstr>
      <vt:lpstr>Default Design</vt:lpstr>
      <vt:lpstr>Greetings!  Linda Royer, RN, MPH, MSN, PhD</vt:lpstr>
      <vt:lpstr>Motivational Interviewing</vt:lpstr>
      <vt:lpstr>PowerPoint Presentation</vt:lpstr>
      <vt:lpstr>PowerPoint Presentation</vt:lpstr>
      <vt:lpstr>PowerPoint Presentation</vt:lpstr>
      <vt:lpstr>PowerPoint Presentation</vt:lpstr>
      <vt:lpstr>Strategies</vt:lpstr>
      <vt:lpstr>Strategies - 2</vt:lpstr>
      <vt:lpstr>Key</vt:lpstr>
      <vt:lpstr>Techniques</vt:lpstr>
      <vt:lpstr>Techniques - 2</vt:lpstr>
      <vt:lpstr>Techniques - 3</vt:lpstr>
      <vt:lpstr>Techniques - 4</vt:lpstr>
      <vt:lpstr>The Relationship</vt:lpstr>
      <vt:lpstr>Credits</vt:lpstr>
    </vt:vector>
  </TitlesOfParts>
  <Company>RBL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Motivational Interviewing</dc:title>
  <dc:creator>Ron and Linda Royer</dc:creator>
  <cp:lastModifiedBy>Linda Ron Royer</cp:lastModifiedBy>
  <cp:revision>38</cp:revision>
  <dcterms:created xsi:type="dcterms:W3CDTF">2005-01-07T02:15:52Z</dcterms:created>
  <dcterms:modified xsi:type="dcterms:W3CDTF">2020-06-22T17:05:56Z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B37AB5C6-8482-4ABB-BB1A-C9488EB3B526</vt:lpwstr>
  </property>
  <property fmtid="{D5CDD505-2E9C-101B-9397-08002B2CF9AE}" pid="3" name="ArticulatePath">
    <vt:lpwstr>Motivational Interviewing</vt:lpwstr>
  </property>
</Properties>
</file>