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4"/>
  </p:sldMasterIdLst>
  <p:notesMasterIdLst>
    <p:notesMasterId r:id="rId20"/>
  </p:notesMasterIdLst>
  <p:handoutMasterIdLst>
    <p:handoutMasterId r:id="rId21"/>
  </p:handoutMasterIdLst>
  <p:sldIdLst>
    <p:sldId id="267" r:id="rId5"/>
    <p:sldId id="278" r:id="rId6"/>
    <p:sldId id="285" r:id="rId7"/>
    <p:sldId id="292" r:id="rId8"/>
    <p:sldId id="277" r:id="rId9"/>
    <p:sldId id="286" r:id="rId10"/>
    <p:sldId id="273" r:id="rId11"/>
    <p:sldId id="272" r:id="rId12"/>
    <p:sldId id="291" r:id="rId13"/>
    <p:sldId id="283" r:id="rId14"/>
    <p:sldId id="287" r:id="rId15"/>
    <p:sldId id="288" r:id="rId16"/>
    <p:sldId id="289" r:id="rId17"/>
    <p:sldId id="284" r:id="rId18"/>
    <p:sldId id="290" r:id="rId19"/>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da Ron Royer" initials="LRR" lastIdx="1" clrIdx="0">
    <p:extLst>
      <p:ext uri="{19B8F6BF-5375-455C-9EA6-DF929625EA0E}">
        <p15:presenceInfo xmlns:p15="http://schemas.microsoft.com/office/powerpoint/2012/main" userId="508f008b2ecf81f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38" autoAdjust="0"/>
    <p:restoredTop sz="63439" autoAdjust="0"/>
  </p:normalViewPr>
  <p:slideViewPr>
    <p:cSldViewPr>
      <p:cViewPr varScale="1">
        <p:scale>
          <a:sx n="45" d="100"/>
          <a:sy n="45" d="100"/>
        </p:scale>
        <p:origin x="948" y="60"/>
      </p:cViewPr>
      <p:guideLst>
        <p:guide pos="3839"/>
        <p:guide orient="horz" pos="2160"/>
      </p:guideLst>
    </p:cSldViewPr>
  </p:slideViewPr>
  <p:outlineViewPr>
    <p:cViewPr>
      <p:scale>
        <a:sx n="33" d="100"/>
        <a:sy n="33" d="100"/>
      </p:scale>
      <p:origin x="0" y="0"/>
    </p:cViewPr>
  </p:outlineViewPr>
  <p:notesTextViewPr>
    <p:cViewPr>
      <p:scale>
        <a:sx n="100" d="100"/>
        <a:sy n="100" d="100"/>
      </p:scale>
      <p:origin x="0" y="0"/>
    </p:cViewPr>
  </p:notesTextViewPr>
  <p:notesViewPr>
    <p:cSldViewPr showGuides="1">
      <p:cViewPr varScale="1">
        <p:scale>
          <a:sx n="63" d="100"/>
          <a:sy n="63" d="100"/>
        </p:scale>
        <p:origin x="283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0E6E22E-288A-414B-A8DE-E4DBD03D5FC0}" type="datetimeFigureOut">
              <a:rPr lang="en-US"/>
              <a:t>7/27/2021</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1114579-D02A-4B51-B5DF-8EC449F77AC7}" type="slidenum">
              <a:rPr/>
              <a:t>‹#›</a:t>
            </a:fld>
            <a:endParaRPr/>
          </a:p>
        </p:txBody>
      </p:sp>
    </p:spTree>
    <p:extLst>
      <p:ext uri="{BB962C8B-B14F-4D97-AF65-F5344CB8AC3E}">
        <p14:creationId xmlns:p14="http://schemas.microsoft.com/office/powerpoint/2010/main" val="2768126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A9AE7E-E0F9-4C51-AD9A-F4C3A6E23BBF}" type="datetimeFigureOut">
              <a:rPr lang="en-US"/>
              <a:t>7/27/2021</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074690-7256-4BB9-AC0F-97AEAE8CDEC2}" type="slidenum">
              <a:rPr/>
              <a:t>‹#›</a:t>
            </a:fld>
            <a:endParaRPr/>
          </a:p>
        </p:txBody>
      </p:sp>
    </p:spTree>
    <p:extLst>
      <p:ext uri="{BB962C8B-B14F-4D97-AF65-F5344CB8AC3E}">
        <p14:creationId xmlns:p14="http://schemas.microsoft.com/office/powerpoint/2010/main" val="427426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drugabuse.gov/publications/research-reports/tobacco-nicotine-e-cigarettes/reference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074690-7256-4BB9-AC0F-97AEAE8CDEC2}" type="slidenum">
              <a:rPr lang="en-US" smtClean="0"/>
              <a:t>1</a:t>
            </a:fld>
            <a:endParaRPr lang="en-US"/>
          </a:p>
        </p:txBody>
      </p:sp>
    </p:spTree>
    <p:extLst>
      <p:ext uri="{BB962C8B-B14F-4D97-AF65-F5344CB8AC3E}">
        <p14:creationId xmlns:p14="http://schemas.microsoft.com/office/powerpoint/2010/main" val="2100191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other words, it puts the user in a world of comfort and retreat from actual realities</a:t>
            </a:r>
          </a:p>
        </p:txBody>
      </p:sp>
      <p:sp>
        <p:nvSpPr>
          <p:cNvPr id="4" name="Slide Number Placeholder 3"/>
          <p:cNvSpPr>
            <a:spLocks noGrp="1"/>
          </p:cNvSpPr>
          <p:nvPr>
            <p:ph type="sldNum" sz="quarter" idx="5"/>
          </p:nvPr>
        </p:nvSpPr>
        <p:spPr/>
        <p:txBody>
          <a:bodyPr/>
          <a:lstStyle/>
          <a:p>
            <a:fld id="{C6074690-7256-4BB9-AC0F-97AEAE8CDEC2}" type="slidenum">
              <a:rPr lang="en-US" smtClean="0"/>
              <a:t>11</a:t>
            </a:fld>
            <a:endParaRPr lang="en-US"/>
          </a:p>
        </p:txBody>
      </p:sp>
    </p:spTree>
    <p:extLst>
      <p:ext uri="{BB962C8B-B14F-4D97-AF65-F5344CB8AC3E}">
        <p14:creationId xmlns:p14="http://schemas.microsoft.com/office/powerpoint/2010/main" val="1743280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Attention, working memory, fine motor skills, episodic memory function are particularly affected by </a:t>
            </a:r>
            <a:r>
              <a:rPr lang="en-US" i="1" dirty="0"/>
              <a:t>nicotine.  </a:t>
            </a:r>
            <a:r>
              <a:rPr lang="en-US" i="0" dirty="0"/>
              <a:t>These are undesired consequences on tobacco users who are of low S/E status, low education level, and psychiatric disorder (these are heavier users of nicotine-laden products).  The latter are evidenced as paradoxical neuropsychiatric responses of those struggling to cope with life’s circumstances.</a:t>
            </a:r>
          </a:p>
          <a:p>
            <a:endParaRPr lang="en-US" i="0" dirty="0"/>
          </a:p>
          <a:p>
            <a:r>
              <a:rPr lang="en-US" dirty="0"/>
              <a:t>Positive reinforcement of </a:t>
            </a:r>
            <a:r>
              <a:rPr lang="en-US" i="1" dirty="0"/>
              <a:t>nicotine</a:t>
            </a:r>
            <a:r>
              <a:rPr lang="en-US" i="0" dirty="0"/>
              <a:t> use = reward; pleasurable effects &gt; coping with life.  Also, establishes a sense of “need” for repeated use.</a:t>
            </a:r>
          </a:p>
          <a:p>
            <a:r>
              <a:rPr lang="en-US" i="0" dirty="0"/>
              <a:t>Negative consequences=the effect on relieving the unpleasant emotional state brought on by the difficulties on the screen and others associated with the aspects of quitting or abstinence.</a:t>
            </a:r>
          </a:p>
          <a:p>
            <a:endParaRPr lang="en-US" i="0" dirty="0"/>
          </a:p>
          <a:p>
            <a:r>
              <a:rPr lang="en-US" i="0" dirty="0"/>
              <a:t>The attitude is:  </a:t>
            </a:r>
            <a:r>
              <a:rPr lang="en-US" i="1" dirty="0"/>
              <a:t>nicotine</a:t>
            </a:r>
            <a:r>
              <a:rPr lang="en-US" i="0" dirty="0"/>
              <a:t> helps me “keep focused”.  I Need to avoid withdrawal symptoms from </a:t>
            </a:r>
            <a:r>
              <a:rPr lang="en-US" i="1" dirty="0"/>
              <a:t>nicotine</a:t>
            </a:r>
            <a:r>
              <a:rPr lang="en-US" i="0" dirty="0"/>
              <a:t> if one stops use.</a:t>
            </a:r>
          </a:p>
          <a:p>
            <a:r>
              <a:rPr lang="en-US" i="0" dirty="0"/>
              <a:t>Therefore, defective cognitive function experiences by user’s abstinent period drives them to relapse in a cessation attempt for what is perceived as improvement in daily functioning.</a:t>
            </a:r>
          </a:p>
          <a:p>
            <a:endParaRPr lang="en-US" i="0" dirty="0"/>
          </a:p>
          <a:p>
            <a:r>
              <a:rPr lang="en-US" i="0" dirty="0"/>
              <a:t>This begs to question the value of using Nicotine Replacement Therapy (NRT) for cessation therapy.</a:t>
            </a:r>
          </a:p>
        </p:txBody>
      </p:sp>
      <p:sp>
        <p:nvSpPr>
          <p:cNvPr id="4" name="Slide Number Placeholder 3"/>
          <p:cNvSpPr>
            <a:spLocks noGrp="1"/>
          </p:cNvSpPr>
          <p:nvPr>
            <p:ph type="sldNum" sz="quarter" idx="5"/>
          </p:nvPr>
        </p:nvSpPr>
        <p:spPr/>
        <p:txBody>
          <a:bodyPr/>
          <a:lstStyle/>
          <a:p>
            <a:fld id="{C6074690-7256-4BB9-AC0F-97AEAE8CDEC2}" type="slidenum">
              <a:rPr lang="en-US" smtClean="0"/>
              <a:t>12</a:t>
            </a:fld>
            <a:endParaRPr lang="en-US"/>
          </a:p>
        </p:txBody>
      </p:sp>
    </p:spTree>
    <p:extLst>
      <p:ext uri="{BB962C8B-B14F-4D97-AF65-F5344CB8AC3E}">
        <p14:creationId xmlns:p14="http://schemas.microsoft.com/office/powerpoint/2010/main" val="1209903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consider your quality of life and all that a healthy lifestyle brings, is it worth the risk to subject your body, your mind, your emotions to the altered reality of a </a:t>
            </a:r>
            <a:r>
              <a:rPr lang="en-US" i="1" dirty="0"/>
              <a:t>nicotine</a:t>
            </a:r>
            <a:r>
              <a:rPr lang="en-US" i="0" dirty="0"/>
              <a:t> “haze”?</a:t>
            </a:r>
            <a:endParaRPr lang="en-US" dirty="0"/>
          </a:p>
        </p:txBody>
      </p:sp>
      <p:sp>
        <p:nvSpPr>
          <p:cNvPr id="4" name="Slide Number Placeholder 3"/>
          <p:cNvSpPr>
            <a:spLocks noGrp="1"/>
          </p:cNvSpPr>
          <p:nvPr>
            <p:ph type="sldNum" sz="quarter" idx="5"/>
          </p:nvPr>
        </p:nvSpPr>
        <p:spPr/>
        <p:txBody>
          <a:bodyPr/>
          <a:lstStyle/>
          <a:p>
            <a:fld id="{C6074690-7256-4BB9-AC0F-97AEAE8CDEC2}" type="slidenum">
              <a:rPr lang="en-US" smtClean="0"/>
              <a:t>14</a:t>
            </a:fld>
            <a:endParaRPr lang="en-US"/>
          </a:p>
        </p:txBody>
      </p:sp>
    </p:spTree>
    <p:extLst>
      <p:ext uri="{BB962C8B-B14F-4D97-AF65-F5344CB8AC3E}">
        <p14:creationId xmlns:p14="http://schemas.microsoft.com/office/powerpoint/2010/main" val="51536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074690-7256-4BB9-AC0F-97AEAE8CDEC2}" type="slidenum">
              <a:rPr lang="en-US" smtClean="0"/>
              <a:t>15</a:t>
            </a:fld>
            <a:endParaRPr lang="en-US"/>
          </a:p>
        </p:txBody>
      </p:sp>
    </p:spTree>
    <p:extLst>
      <p:ext uri="{BB962C8B-B14F-4D97-AF65-F5344CB8AC3E}">
        <p14:creationId xmlns:p14="http://schemas.microsoft.com/office/powerpoint/2010/main" val="3595136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074690-7256-4BB9-AC0F-97AEAE8CDEC2}" type="slidenum">
              <a:rPr lang="en-US" smtClean="0"/>
              <a:t>3</a:t>
            </a:fld>
            <a:endParaRPr lang="en-US"/>
          </a:p>
        </p:txBody>
      </p:sp>
    </p:spTree>
    <p:extLst>
      <p:ext uri="{BB962C8B-B14F-4D97-AF65-F5344CB8AC3E}">
        <p14:creationId xmlns:p14="http://schemas.microsoft.com/office/powerpoint/2010/main" val="277653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74747"/>
                </a:solidFill>
                <a:effectLst/>
                <a:latin typeface="Open Sans"/>
              </a:rPr>
              <a:t>At least 69 chemicals in tobacco smoke are carcinogenic</a:t>
            </a:r>
          </a:p>
          <a:p>
            <a:r>
              <a:rPr lang="en-US" b="0" i="0" dirty="0">
                <a:solidFill>
                  <a:srgbClr val="474747"/>
                </a:solidFill>
                <a:effectLst/>
                <a:latin typeface="Open Sans"/>
              </a:rPr>
              <a:t>The overall rates of death from cancer are twice as high among smokers as nonsmokers, with heavy smokers having a four times greater risk of death from cancer than nonsmokers</a:t>
            </a:r>
            <a:endParaRPr lang="en-US" dirty="0"/>
          </a:p>
        </p:txBody>
      </p:sp>
      <p:sp>
        <p:nvSpPr>
          <p:cNvPr id="4" name="Slide Number Placeholder 3"/>
          <p:cNvSpPr>
            <a:spLocks noGrp="1"/>
          </p:cNvSpPr>
          <p:nvPr>
            <p:ph type="sldNum" sz="quarter" idx="5"/>
          </p:nvPr>
        </p:nvSpPr>
        <p:spPr/>
        <p:txBody>
          <a:bodyPr/>
          <a:lstStyle/>
          <a:p>
            <a:fld id="{C6074690-7256-4BB9-AC0F-97AEAE8CDEC2}" type="slidenum">
              <a:rPr lang="en-US" smtClean="0"/>
              <a:t>4</a:t>
            </a:fld>
            <a:endParaRPr lang="en-US"/>
          </a:p>
        </p:txBody>
      </p:sp>
    </p:spTree>
    <p:extLst>
      <p:ext uri="{BB962C8B-B14F-4D97-AF65-F5344CB8AC3E}">
        <p14:creationId xmlns:p14="http://schemas.microsoft.com/office/powerpoint/2010/main" val="846705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074690-7256-4BB9-AC0F-97AEAE8CDEC2}" type="slidenum">
              <a:rPr lang="en-US" smtClean="0"/>
              <a:t>5</a:t>
            </a:fld>
            <a:endParaRPr lang="en-US"/>
          </a:p>
        </p:txBody>
      </p:sp>
    </p:spTree>
    <p:extLst>
      <p:ext uri="{BB962C8B-B14F-4D97-AF65-F5344CB8AC3E}">
        <p14:creationId xmlns:p14="http://schemas.microsoft.com/office/powerpoint/2010/main" val="2704351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Wingdings" panose="05000000000000000000" pitchFamily="2" charset="2"/>
              <a:buNone/>
            </a:pPr>
            <a:r>
              <a:rPr lang="en-US" b="0" i="0" dirty="0">
                <a:solidFill>
                  <a:srgbClr val="474747"/>
                </a:solidFill>
                <a:effectLst/>
                <a:latin typeface="Open Sans"/>
              </a:rPr>
              <a:t>Quoting from one of the sources for this presentation, </a:t>
            </a:r>
            <a:r>
              <a:rPr lang="en-US" b="0" i="1" dirty="0">
                <a:solidFill>
                  <a:srgbClr val="474747"/>
                </a:solidFill>
                <a:effectLst/>
                <a:latin typeface="Open Sans"/>
              </a:rPr>
              <a:t>Nicotine and PH</a:t>
            </a:r>
            <a:r>
              <a:rPr lang="en-US" b="0" i="0" dirty="0">
                <a:solidFill>
                  <a:srgbClr val="474747"/>
                </a:solidFill>
                <a:effectLst/>
                <a:latin typeface="Open Sans"/>
              </a:rPr>
              <a:t>:</a:t>
            </a:r>
          </a:p>
          <a:p>
            <a:pPr marL="171450" indent="-171450" algn="l">
              <a:buFont typeface="Wingdings" panose="05000000000000000000" pitchFamily="2" charset="2"/>
              <a:buChar char="§"/>
            </a:pPr>
            <a:endParaRPr lang="en-US" b="0" i="0" dirty="0">
              <a:solidFill>
                <a:srgbClr val="474747"/>
              </a:solidFill>
              <a:effectLst/>
              <a:latin typeface="Open Sans"/>
            </a:endParaRPr>
          </a:p>
          <a:p>
            <a:pPr marL="171450" indent="-171450" algn="l">
              <a:buFont typeface="Wingdings" panose="05000000000000000000" pitchFamily="2" charset="2"/>
              <a:buChar char="§"/>
            </a:pPr>
            <a:r>
              <a:rPr lang="en-US" b="0" i="0" dirty="0">
                <a:solidFill>
                  <a:srgbClr val="474747"/>
                </a:solidFill>
                <a:effectLst/>
                <a:latin typeface="Open Sans"/>
              </a:rPr>
              <a:t>Foremost among the cancers caused by tobacco use is lung cancer. Cigarette smoking has been linked to about 80 to 90 percent of all cases of lung cancer, the leading cause of cancer death for both men and women, and it is responsible for roughly 80 percent of deaths from this disease.</a:t>
            </a:r>
            <a:r>
              <a:rPr lang="en-US" b="0" i="0" u="none" strike="noStrike" baseline="30000" dirty="0">
                <a:solidFill>
                  <a:srgbClr val="2869AB"/>
                </a:solidFill>
                <a:effectLst/>
                <a:latin typeface="Open Sans"/>
                <a:hlinkClick r:id="rId3"/>
              </a:rPr>
              <a:t>22,47</a:t>
            </a:r>
            <a:r>
              <a:rPr lang="en-US" b="0" i="0" dirty="0">
                <a:solidFill>
                  <a:srgbClr val="474747"/>
                </a:solidFill>
                <a:effectLst/>
                <a:latin typeface="Open Sans"/>
              </a:rPr>
              <a:t> Smoking increases lung cancer risk five to tenfold, with greater risk among heavy smokers.</a:t>
            </a:r>
            <a:r>
              <a:rPr lang="en-US" b="0" i="0" u="none" strike="noStrike" baseline="30000" dirty="0">
                <a:solidFill>
                  <a:srgbClr val="2869AB"/>
                </a:solidFill>
                <a:effectLst/>
                <a:latin typeface="Open Sans"/>
                <a:hlinkClick r:id="rId3"/>
              </a:rPr>
              <a:t>48</a:t>
            </a:r>
            <a:r>
              <a:rPr lang="en-US" b="0" i="0" dirty="0">
                <a:solidFill>
                  <a:srgbClr val="474747"/>
                </a:solidFill>
                <a:effectLst/>
                <a:latin typeface="Open Sans"/>
              </a:rPr>
              <a:t> </a:t>
            </a:r>
          </a:p>
          <a:p>
            <a:pPr marL="171450" indent="-171450" algn="l">
              <a:buFont typeface="Wingdings" panose="05000000000000000000" pitchFamily="2" charset="2"/>
              <a:buChar char="§"/>
            </a:pPr>
            <a:r>
              <a:rPr lang="en-US" b="0" i="0" dirty="0">
                <a:solidFill>
                  <a:srgbClr val="474747"/>
                </a:solidFill>
                <a:effectLst/>
                <a:latin typeface="Open Sans"/>
              </a:rPr>
              <a:t>Smoking is also associated with cancers of the mouth, pharynx, larynx, esophagus, stomach, pancreas, cervix, kidney, and bladder, as well as acute myeloid.</a:t>
            </a:r>
            <a:r>
              <a:rPr lang="en-US" b="0" i="0" u="none" strike="noStrike" baseline="30000" dirty="0">
                <a:solidFill>
                  <a:srgbClr val="2869AB"/>
                </a:solidFill>
                <a:effectLst/>
                <a:latin typeface="Open Sans"/>
                <a:hlinkClick r:id="rId3"/>
              </a:rPr>
              <a:t>1</a:t>
            </a:r>
            <a:r>
              <a:rPr lang="en-US" b="0" i="0" dirty="0">
                <a:solidFill>
                  <a:srgbClr val="474747"/>
                </a:solidFill>
                <a:effectLst/>
                <a:latin typeface="Open Sans"/>
              </a:rPr>
              <a:t> Cigarette smoking is not the only form of tobacco use associated with cancers. Smokeless tobacco has been linked to cancer of the pharynx, esophagus, stomach, and lung, as well as to colorectal cancer.</a:t>
            </a:r>
            <a:r>
              <a:rPr lang="en-US" b="0" i="0" u="none" strike="noStrike" baseline="30000" dirty="0">
                <a:solidFill>
                  <a:srgbClr val="2869AB"/>
                </a:solidFill>
                <a:effectLst/>
                <a:latin typeface="Open Sans"/>
                <a:hlinkClick r:id="rId3"/>
              </a:rPr>
              <a:t>49</a:t>
            </a:r>
            <a:endParaRPr lang="en-US" b="0" i="0" dirty="0">
              <a:solidFill>
                <a:srgbClr val="474747"/>
              </a:solidFill>
              <a:effectLst/>
              <a:latin typeface="Open Sans"/>
            </a:endParaRPr>
          </a:p>
          <a:p>
            <a:pPr algn="l"/>
            <a:r>
              <a:rPr lang="en-US" b="0" i="0" dirty="0">
                <a:solidFill>
                  <a:srgbClr val="474747"/>
                </a:solidFill>
                <a:effectLst/>
                <a:latin typeface="Open Sans"/>
              </a:rPr>
              <a:t>In addition to cancer, smoking causes lung diseases such as chronic bronchitis and emphysema, and it has been found to exacerbate asthma symptoms in adults and children. Cigarette smoking is the most significant risk factor for chronic obstructive pulmonary disease (COPD).</a:t>
            </a:r>
            <a:r>
              <a:rPr lang="en-US" b="0" i="0" u="none" strike="noStrike" baseline="30000" dirty="0">
                <a:solidFill>
                  <a:srgbClr val="2869AB"/>
                </a:solidFill>
                <a:effectLst/>
                <a:latin typeface="Open Sans"/>
                <a:hlinkClick r:id="rId3"/>
              </a:rPr>
              <a:t>50</a:t>
            </a:r>
            <a:r>
              <a:rPr lang="en-US" b="0" i="0" dirty="0">
                <a:solidFill>
                  <a:srgbClr val="474747"/>
                </a:solidFill>
                <a:effectLst/>
                <a:latin typeface="Open Sans"/>
              </a:rPr>
              <a:t> </a:t>
            </a:r>
          </a:p>
          <a:p>
            <a:pPr algn="l"/>
            <a:endParaRPr lang="en-US" b="0" i="0" dirty="0">
              <a:solidFill>
                <a:srgbClr val="474747"/>
              </a:solidFill>
              <a:effectLst/>
              <a:latin typeface="Open Sans"/>
            </a:endParaRPr>
          </a:p>
          <a:p>
            <a:pPr algn="l"/>
            <a:r>
              <a:rPr lang="en-US" b="0" i="0" dirty="0">
                <a:solidFill>
                  <a:srgbClr val="474747"/>
                </a:solidFill>
                <a:effectLst/>
                <a:latin typeface="Open Sans"/>
              </a:rPr>
              <a:t>Survival statistics indicate that quitting smoking results in repair to much of the smoking-induced lung damage over time. However, once COPD develops, it is irreversible; COPD-related lung damage is not repaired with time.</a:t>
            </a:r>
          </a:p>
          <a:p>
            <a:pPr algn="l"/>
            <a:endParaRPr lang="en-US" b="0" i="0" dirty="0">
              <a:solidFill>
                <a:srgbClr val="474747"/>
              </a:solidFill>
              <a:effectLst/>
              <a:latin typeface="Open Sans"/>
            </a:endParaRPr>
          </a:p>
          <a:p>
            <a:pPr marL="171450" indent="-171450" algn="l">
              <a:buFont typeface="Wingdings" panose="05000000000000000000" pitchFamily="2" charset="2"/>
              <a:buChar char="§"/>
            </a:pPr>
            <a:r>
              <a:rPr lang="en-US" b="0" i="0" dirty="0">
                <a:solidFill>
                  <a:srgbClr val="474747"/>
                </a:solidFill>
                <a:effectLst/>
                <a:latin typeface="Open Sans"/>
              </a:rPr>
              <a:t>Smoking also substantially increases the risk of heart disease, including stroke, heart attack, vascular disease, and aneurysm.</a:t>
            </a:r>
            <a:r>
              <a:rPr lang="en-US" b="0" i="0" u="none" strike="noStrike" baseline="30000" dirty="0">
                <a:solidFill>
                  <a:srgbClr val="2869AB"/>
                </a:solidFill>
                <a:effectLst/>
                <a:latin typeface="Open Sans"/>
                <a:hlinkClick r:id="rId3"/>
              </a:rPr>
              <a:t>51,52</a:t>
            </a:r>
            <a:r>
              <a:rPr lang="en-US" b="0" i="0" dirty="0">
                <a:solidFill>
                  <a:srgbClr val="474747"/>
                </a:solidFill>
                <a:effectLst/>
                <a:latin typeface="Open Sans"/>
              </a:rPr>
              <a:t> Cardiovascular disease is responsible for 40 percent of all smoking-related deaths.</a:t>
            </a:r>
            <a:r>
              <a:rPr lang="en-US" b="0" i="0" u="none" strike="noStrike" baseline="30000" dirty="0">
                <a:solidFill>
                  <a:srgbClr val="2869AB"/>
                </a:solidFill>
                <a:effectLst/>
                <a:latin typeface="Open Sans"/>
                <a:hlinkClick r:id="rId3"/>
              </a:rPr>
              <a:t>53</a:t>
            </a:r>
            <a:r>
              <a:rPr lang="en-US" b="0" i="0" dirty="0">
                <a:solidFill>
                  <a:srgbClr val="474747"/>
                </a:solidFill>
                <a:effectLst/>
                <a:latin typeface="Open Sans"/>
              </a:rPr>
              <a:t> Smoking causes coronary heart disease, the leading cause of death in the United States.  </a:t>
            </a:r>
            <a:r>
              <a:rPr lang="en-US" b="0" i="1" dirty="0">
                <a:solidFill>
                  <a:srgbClr val="474747"/>
                </a:solidFill>
                <a:effectLst/>
                <a:latin typeface="Open Sans"/>
              </a:rPr>
              <a:t>Nicotine</a:t>
            </a:r>
            <a:r>
              <a:rPr lang="en-US" b="0" i="0" dirty="0">
                <a:solidFill>
                  <a:srgbClr val="474747"/>
                </a:solidFill>
                <a:effectLst/>
                <a:latin typeface="Open Sans"/>
              </a:rPr>
              <a:t> increases heart rate and constricts some blood vessels. </a:t>
            </a:r>
          </a:p>
          <a:p>
            <a:pPr marL="171450" indent="-171450" algn="l">
              <a:buFont typeface="Wingdings" panose="05000000000000000000" pitchFamily="2" charset="2"/>
              <a:buChar char="§"/>
            </a:pPr>
            <a:r>
              <a:rPr lang="en-US" b="0" i="0" dirty="0">
                <a:solidFill>
                  <a:srgbClr val="474747"/>
                </a:solidFill>
                <a:effectLst/>
                <a:latin typeface="Open Sans"/>
              </a:rPr>
              <a:t>Smoking is also linked to many other major health conditions—including rheumatoid arthritis, inflammation, and impaired immune function.</a:t>
            </a:r>
            <a:r>
              <a:rPr lang="en-US" b="0" i="0" u="none" strike="noStrike" baseline="30000" dirty="0">
                <a:solidFill>
                  <a:srgbClr val="2869AB"/>
                </a:solidFill>
                <a:effectLst/>
                <a:latin typeface="Open Sans"/>
                <a:hlinkClick r:id="rId3"/>
              </a:rPr>
              <a:t>1</a:t>
            </a:r>
            <a:r>
              <a:rPr lang="en-US" b="0" i="0" dirty="0">
                <a:solidFill>
                  <a:srgbClr val="474747"/>
                </a:solidFill>
                <a:effectLst/>
                <a:latin typeface="Open Sans"/>
              </a:rPr>
              <a:t> </a:t>
            </a:r>
          </a:p>
          <a:p>
            <a:pPr marL="171450" indent="-171450" algn="l">
              <a:buFont typeface="Wingdings" panose="05000000000000000000" pitchFamily="2" charset="2"/>
              <a:buChar char="§"/>
            </a:pPr>
            <a:r>
              <a:rPr lang="en-US" b="0" i="0" dirty="0">
                <a:solidFill>
                  <a:srgbClr val="474747"/>
                </a:solidFill>
                <a:effectLst/>
                <a:latin typeface="Open Sans"/>
              </a:rPr>
              <a:t>Even young smokers aged 26 to 41 report reduced health-related quality of life compared with nonsmoking peers, according to a cross-sectional population study.</a:t>
            </a:r>
            <a:r>
              <a:rPr lang="en-US" b="0" i="0" u="none" strike="noStrike" baseline="30000" dirty="0">
                <a:solidFill>
                  <a:srgbClr val="2869AB"/>
                </a:solidFill>
                <a:effectLst/>
                <a:latin typeface="Open Sans"/>
                <a:hlinkClick r:id="rId3"/>
              </a:rPr>
              <a:t>54</a:t>
            </a:r>
            <a:r>
              <a:rPr lang="en-US" b="0" i="0" dirty="0">
                <a:solidFill>
                  <a:srgbClr val="474747"/>
                </a:solidFill>
                <a:effectLst/>
                <a:latin typeface="Open Sans"/>
              </a:rPr>
              <a:t> </a:t>
            </a:r>
            <a:r>
              <a:rPr lang="en-US" b="1" i="0" dirty="0">
                <a:solidFill>
                  <a:srgbClr val="474747"/>
                </a:solidFill>
                <a:effectLst/>
                <a:latin typeface="Open Sans"/>
              </a:rPr>
              <a:t> </a:t>
            </a:r>
          </a:p>
          <a:p>
            <a:pPr marL="171450" indent="-171450" algn="l">
              <a:buFont typeface="Wingdings" panose="05000000000000000000" pitchFamily="2" charset="2"/>
              <a:buChar char="§"/>
            </a:pPr>
            <a:r>
              <a:rPr lang="en-US" b="0" i="0" dirty="0">
                <a:solidFill>
                  <a:srgbClr val="474747"/>
                </a:solidFill>
                <a:effectLst/>
                <a:latin typeface="Open Sans"/>
              </a:rPr>
              <a:t>Recent animal research also identified a pathway between the pancreas and a part of the brain active in nicotine intake, potentially linking cigarette smoking to the risk of developing Type 2 Diabetes—here you would see damaged cell activity in the brain that reduces insulin control to the pancreas and thus raising blood sugar level.</a:t>
            </a:r>
          </a:p>
          <a:p>
            <a:endParaRPr lang="en-US" dirty="0"/>
          </a:p>
        </p:txBody>
      </p:sp>
      <p:sp>
        <p:nvSpPr>
          <p:cNvPr id="4" name="Slide Number Placeholder 3"/>
          <p:cNvSpPr>
            <a:spLocks noGrp="1"/>
          </p:cNvSpPr>
          <p:nvPr>
            <p:ph type="sldNum" sz="quarter" idx="5"/>
          </p:nvPr>
        </p:nvSpPr>
        <p:spPr/>
        <p:txBody>
          <a:bodyPr/>
          <a:lstStyle/>
          <a:p>
            <a:fld id="{C6074690-7256-4BB9-AC0F-97AEAE8CDEC2}" type="slidenum">
              <a:rPr lang="en-US" smtClean="0"/>
              <a:t>6</a:t>
            </a:fld>
            <a:endParaRPr lang="en-US"/>
          </a:p>
        </p:txBody>
      </p:sp>
    </p:spTree>
    <p:extLst>
      <p:ext uri="{BB962C8B-B14F-4D97-AF65-F5344CB8AC3E}">
        <p14:creationId xmlns:p14="http://schemas.microsoft.com/office/powerpoint/2010/main" val="1605542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074690-7256-4BB9-AC0F-97AEAE8CDEC2}" type="slidenum">
              <a:rPr lang="en-US" smtClean="0"/>
              <a:t>7</a:t>
            </a:fld>
            <a:endParaRPr lang="en-US"/>
          </a:p>
        </p:txBody>
      </p:sp>
    </p:spTree>
    <p:extLst>
      <p:ext uri="{BB962C8B-B14F-4D97-AF65-F5344CB8AC3E}">
        <p14:creationId xmlns:p14="http://schemas.microsoft.com/office/powerpoint/2010/main" val="3435589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North America, tobacco use, particularly smoking practices, developed long ago in what is now Canada.  It is recorded that early Jesuit missionaries supplied tobacco to tribal men who were obviously addicted and then required them to give it up when they were converted . . .not an easy task.</a:t>
            </a:r>
          </a:p>
          <a:p>
            <a:endParaRPr lang="en-US" dirty="0"/>
          </a:p>
          <a:p>
            <a:r>
              <a:rPr lang="en-US" dirty="0"/>
              <a:t>The French explorers to both South and North America adopted the smoking behavior of the native peoples in the 1500s.  And, of course, the tobacco plant was introduced into France.  The English, likewise, returned to Europe and there introduced the practice and the devices used.  Of course from there, by the 1600s and throughout the world—Africa, Japan, Mali, etc.  </a:t>
            </a:r>
          </a:p>
          <a:p>
            <a:endParaRPr lang="en-US" dirty="0"/>
          </a:p>
          <a:p>
            <a:r>
              <a:rPr lang="en-US" dirty="0"/>
              <a:t>It is said that among the colonists in North America, people were so “bewitched” by the effects of nicotine, they would “sell their shirts”.  And, soon Jamestown, Va. Became the trade center for tobacco, an economic lifeline to the development of the first settlement.  At the same time (1700s) various country leaders around the world set restrictive laws against smoking tobacco including death as punishment, but their laws did not hold up long against popularity.</a:t>
            </a:r>
          </a:p>
          <a:p>
            <a:endParaRPr lang="en-US" dirty="0"/>
          </a:p>
          <a:p>
            <a:r>
              <a:rPr lang="en-US" dirty="0"/>
              <a:t>Even the “medical” community of Europe considered the effects of tobacco’s nicotine beneficial for many ailments because it fit into the early beliefs of the “humoral” body system.  With this demand from world society the New World of the Americas became a primary source for tobacco-grown, dried, and later rolled into natural smoking devices—an industry that created demand for marketing and the need for slaves to plant, cultivate, and harvest it.</a:t>
            </a:r>
          </a:p>
        </p:txBody>
      </p:sp>
      <p:sp>
        <p:nvSpPr>
          <p:cNvPr id="4" name="Slide Number Placeholder 3"/>
          <p:cNvSpPr>
            <a:spLocks noGrp="1"/>
          </p:cNvSpPr>
          <p:nvPr>
            <p:ph type="sldNum" sz="quarter" idx="5"/>
          </p:nvPr>
        </p:nvSpPr>
        <p:spPr/>
        <p:txBody>
          <a:bodyPr/>
          <a:lstStyle/>
          <a:p>
            <a:fld id="{C6074690-7256-4BB9-AC0F-97AEAE8CDEC2}" type="slidenum">
              <a:rPr lang="en-US" smtClean="0"/>
              <a:t>8</a:t>
            </a:fld>
            <a:endParaRPr lang="en-US"/>
          </a:p>
        </p:txBody>
      </p:sp>
    </p:spTree>
    <p:extLst>
      <p:ext uri="{BB962C8B-B14F-4D97-AF65-F5344CB8AC3E}">
        <p14:creationId xmlns:p14="http://schemas.microsoft.com/office/powerpoint/2010/main" val="2057540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https://www.youtube.com/watch?v=vM6l6LzmQ-8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You may see an ad at the beginning of the video . . . Even for nicotine products that do not require harmful vaping; but remember, we are talking about the chemical harm </a:t>
            </a:r>
            <a:r>
              <a:rPr lang="en-US" sz="1200" i="1" dirty="0"/>
              <a:t>nicotine</a:t>
            </a:r>
            <a:r>
              <a:rPr lang="en-US" sz="1200" i="0" dirty="0"/>
              <a:t> introduces by any means because it attacks the nervous system reaching all parts of your body.</a:t>
            </a:r>
            <a:endParaRPr lang="en-US" sz="1200" dirty="0"/>
          </a:p>
          <a:p>
            <a:endParaRPr lang="en-US" dirty="0"/>
          </a:p>
        </p:txBody>
      </p:sp>
      <p:sp>
        <p:nvSpPr>
          <p:cNvPr id="4" name="Slide Number Placeholder 3"/>
          <p:cNvSpPr>
            <a:spLocks noGrp="1"/>
          </p:cNvSpPr>
          <p:nvPr>
            <p:ph type="sldNum" sz="quarter" idx="5"/>
          </p:nvPr>
        </p:nvSpPr>
        <p:spPr/>
        <p:txBody>
          <a:bodyPr/>
          <a:lstStyle/>
          <a:p>
            <a:fld id="{C6074690-7256-4BB9-AC0F-97AEAE8CDEC2}" type="slidenum">
              <a:rPr lang="en-US" smtClean="0"/>
              <a:t>9</a:t>
            </a:fld>
            <a:endParaRPr lang="en-US"/>
          </a:p>
        </p:txBody>
      </p:sp>
    </p:spTree>
    <p:extLst>
      <p:ext uri="{BB962C8B-B14F-4D97-AF65-F5344CB8AC3E}">
        <p14:creationId xmlns:p14="http://schemas.microsoft.com/office/powerpoint/2010/main" val="387391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074690-7256-4BB9-AC0F-97AEAE8CDEC2}" type="slidenum">
              <a:rPr lang="en-US" smtClean="0"/>
              <a:t>10</a:t>
            </a:fld>
            <a:endParaRPr lang="en-US"/>
          </a:p>
        </p:txBody>
      </p:sp>
    </p:spTree>
    <p:extLst>
      <p:ext uri="{BB962C8B-B14F-4D97-AF65-F5344CB8AC3E}">
        <p14:creationId xmlns:p14="http://schemas.microsoft.com/office/powerpoint/2010/main" val="2254769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376792" y="1905003"/>
            <a:ext cx="9435241" cy="1625599"/>
          </a:xfrm>
        </p:spPr>
        <p:txBody>
          <a:bodyPr>
            <a:normAutofit/>
          </a:bodyPr>
          <a:lstStyle>
            <a:lvl1pPr algn="ctr">
              <a:lnSpc>
                <a:spcPct val="90000"/>
              </a:lnSpc>
              <a:defRPr sz="4800">
                <a:solidFill>
                  <a:schemeClr val="tx2"/>
                </a:solidFill>
              </a:defRPr>
            </a:lvl1pPr>
          </a:lstStyle>
          <a:p>
            <a:r>
              <a:rPr lang="en-US"/>
              <a:t>Click to edit Master title style</a:t>
            </a:r>
            <a:endParaRPr/>
          </a:p>
        </p:txBody>
      </p:sp>
      <p:sp>
        <p:nvSpPr>
          <p:cNvPr id="3" name="Subtitle 2"/>
          <p:cNvSpPr>
            <a:spLocks noGrp="1"/>
          </p:cNvSpPr>
          <p:nvPr>
            <p:ph type="subTitle" idx="1"/>
          </p:nvPr>
        </p:nvSpPr>
        <p:spPr>
          <a:xfrm>
            <a:off x="1382103" y="3657123"/>
            <a:ext cx="9429931" cy="991077"/>
          </a:xfrm>
        </p:spPr>
        <p:txBody>
          <a:bodyPr>
            <a:normAutofit/>
          </a:bodyPr>
          <a:lstStyle>
            <a:lvl1pPr marL="0" indent="0" algn="ctr">
              <a:spcBef>
                <a:spcPts val="0"/>
              </a:spcBef>
              <a:buNone/>
              <a:defRPr sz="2000" cap="all"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a:p>
        </p:txBody>
      </p:sp>
      <p:sp>
        <p:nvSpPr>
          <p:cNvPr id="4" name="Date Placeholder 3"/>
          <p:cNvSpPr>
            <a:spLocks noGrp="1"/>
          </p:cNvSpPr>
          <p:nvPr>
            <p:ph type="dt" sz="half" idx="10"/>
          </p:nvPr>
        </p:nvSpPr>
        <p:spPr/>
        <p:txBody>
          <a:bodyPr/>
          <a:lstStyle>
            <a:lvl1pPr>
              <a:defRPr>
                <a:solidFill>
                  <a:schemeClr val="tx2"/>
                </a:solidFill>
              </a:defRPr>
            </a:lvl1pPr>
          </a:lstStyle>
          <a:p>
            <a:fld id="{8E36636D-D922-432D-A958-524484B5923D}" type="datetimeFigureOut">
              <a:rPr lang="en-US"/>
              <a:pPr/>
              <a:t>7/27/2021</a:t>
            </a:fld>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DF28FB93-0A08-4E7D-8E63-9EFA29F1E093}" type="slidenum">
              <a:rPr/>
              <a:pPr/>
              <a:t>‹#›</a:t>
            </a:fld>
            <a:endParaRPr/>
          </a:p>
        </p:txBody>
      </p:sp>
      <p:grpSp>
        <p:nvGrpSpPr>
          <p:cNvPr id="7" name="Group 6"/>
          <p:cNvGrpSpPr/>
          <p:nvPr/>
        </p:nvGrpSpPr>
        <p:grpSpPr>
          <a:xfrm>
            <a:off x="1218882" y="1600200"/>
            <a:ext cx="9739746" cy="73152"/>
            <a:chOff x="914400" y="1200150"/>
            <a:chExt cx="7306712" cy="54864"/>
          </a:xfrm>
        </p:grpSpPr>
        <p:sp>
          <p:nvSpPr>
            <p:cNvPr id="8" name="Oval 7"/>
            <p:cNvSpPr/>
            <p:nvPr/>
          </p:nvSpPr>
          <p:spPr>
            <a:xfrm>
              <a:off x="8166248" y="1200150"/>
              <a:ext cx="54864"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Oval 8"/>
            <p:cNvSpPr/>
            <p:nvPr/>
          </p:nvSpPr>
          <p:spPr>
            <a:xfrm>
              <a:off x="914400" y="1200150"/>
              <a:ext cx="54864"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0" name="Group 9"/>
            <p:cNvGrpSpPr/>
            <p:nvPr/>
          </p:nvGrpSpPr>
          <p:grpSpPr>
            <a:xfrm>
              <a:off x="1036847" y="1207626"/>
              <a:ext cx="7074290" cy="38998"/>
              <a:chOff x="2141408" y="1752956"/>
              <a:chExt cx="7315200" cy="38998"/>
            </a:xfrm>
            <a:solidFill>
              <a:schemeClr val="tx2"/>
            </a:solidFill>
          </p:grpSpPr>
          <p:cxnSp>
            <p:nvCxnSpPr>
              <p:cNvPr id="11" name="Straight Connector 10"/>
              <p:cNvCxnSpPr/>
              <p:nvPr/>
            </p:nvCxnSpPr>
            <p:spPr>
              <a:xfrm>
                <a:off x="2141408" y="1752956"/>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141408" y="1791954"/>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13" name="Group 12"/>
          <p:cNvGrpSpPr/>
          <p:nvPr/>
        </p:nvGrpSpPr>
        <p:grpSpPr>
          <a:xfrm>
            <a:off x="1218882" y="4851400"/>
            <a:ext cx="9739746" cy="73152"/>
            <a:chOff x="914400" y="3638550"/>
            <a:chExt cx="7306712" cy="54864"/>
          </a:xfrm>
        </p:grpSpPr>
        <p:sp>
          <p:nvSpPr>
            <p:cNvPr id="14" name="Oval 13"/>
            <p:cNvSpPr/>
            <p:nvPr/>
          </p:nvSpPr>
          <p:spPr>
            <a:xfrm>
              <a:off x="8166248" y="3638550"/>
              <a:ext cx="54864"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Oval 14"/>
            <p:cNvSpPr/>
            <p:nvPr/>
          </p:nvSpPr>
          <p:spPr>
            <a:xfrm>
              <a:off x="914400" y="3638550"/>
              <a:ext cx="54864"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6" name="Group 15"/>
            <p:cNvGrpSpPr/>
            <p:nvPr/>
          </p:nvGrpSpPr>
          <p:grpSpPr>
            <a:xfrm>
              <a:off x="1036847" y="3646026"/>
              <a:ext cx="7074290" cy="38998"/>
              <a:chOff x="2141408" y="1752956"/>
              <a:chExt cx="7315200" cy="38998"/>
            </a:xfrm>
            <a:solidFill>
              <a:schemeClr val="tx2"/>
            </a:solidFill>
          </p:grpSpPr>
          <p:cxnSp>
            <p:nvCxnSpPr>
              <p:cNvPr id="17" name="Straight Connector 16"/>
              <p:cNvCxnSpPr/>
              <p:nvPr/>
            </p:nvCxnSpPr>
            <p:spPr>
              <a:xfrm>
                <a:off x="2141408" y="1752956"/>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141408" y="1791954"/>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7437643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8E36636D-D922-432D-A958-524484B5923D}" type="datetimeFigureOut">
              <a:rPr lang="en-US"/>
              <a:pPr/>
              <a:t>7/27/2021</a:t>
            </a:fld>
            <a:endParaRPr/>
          </a:p>
        </p:txBody>
      </p:sp>
      <p:sp>
        <p:nvSpPr>
          <p:cNvPr id="6" name="Slide Number Placeholder 5"/>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3223223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34563" y="434975"/>
            <a:ext cx="1168400" cy="5661025"/>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17613" y="434975"/>
            <a:ext cx="8413750" cy="5661025"/>
          </a:xfrm>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8E36636D-D922-432D-A958-524484B5923D}" type="datetimeFigureOut">
              <a:rPr lang="en-US"/>
              <a:pPr/>
              <a:t>7/27/2021</a:t>
            </a:fld>
            <a:endParaRPr/>
          </a:p>
        </p:txBody>
      </p:sp>
      <p:sp>
        <p:nvSpPr>
          <p:cNvPr id="6" name="Slide Number Placeholder 5"/>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2085700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8E36636D-D922-432D-A958-524484B5923D}" type="datetimeFigureOut">
              <a:rPr lang="en-US"/>
              <a:pPr/>
              <a:t>7/27/2021</a:t>
            </a:fld>
            <a:endParaRPr/>
          </a:p>
        </p:txBody>
      </p:sp>
      <p:sp>
        <p:nvSpPr>
          <p:cNvPr id="6" name="Slide Number Placeholder 5"/>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3499062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22030" y="990599"/>
            <a:ext cx="9344765" cy="2235203"/>
          </a:xfrm>
        </p:spPr>
        <p:txBody>
          <a:bodyPr anchor="b">
            <a:normAutofit/>
          </a:bodyPr>
          <a:lstStyle>
            <a:lvl1pPr algn="ctr">
              <a:lnSpc>
                <a:spcPct val="90000"/>
              </a:lnSpc>
              <a:defRPr sz="4800" b="0" cap="none" baseline="0"/>
            </a:lvl1pPr>
          </a:lstStyle>
          <a:p>
            <a:r>
              <a:rPr lang="en-US"/>
              <a:t>Click to edit Master title style</a:t>
            </a:r>
            <a:endParaRPr/>
          </a:p>
        </p:txBody>
      </p:sp>
      <p:sp>
        <p:nvSpPr>
          <p:cNvPr id="3" name="Text Placeholder 2"/>
          <p:cNvSpPr>
            <a:spLocks noGrp="1"/>
          </p:cNvSpPr>
          <p:nvPr>
            <p:ph type="body" idx="1"/>
          </p:nvPr>
        </p:nvSpPr>
        <p:spPr>
          <a:xfrm>
            <a:off x="1422030" y="3733800"/>
            <a:ext cx="9344765" cy="1219200"/>
          </a:xfrm>
        </p:spPr>
        <p:txBody>
          <a:bodyPr anchor="t"/>
          <a:lstStyle>
            <a:lvl1pPr marL="0" indent="0" algn="ctr">
              <a:spcBef>
                <a:spcPts val="0"/>
              </a:spcBef>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8E36636D-D922-432D-A958-524484B5923D}" type="datetimeFigureOut">
              <a:rPr lang="en-US"/>
              <a:pPr/>
              <a:t>7/27/2021</a:t>
            </a:fld>
            <a:endParaRPr/>
          </a:p>
        </p:txBody>
      </p:sp>
      <p:sp>
        <p:nvSpPr>
          <p:cNvPr id="6" name="Slide Number Placeholder 5"/>
          <p:cNvSpPr>
            <a:spLocks noGrp="1"/>
          </p:cNvSpPr>
          <p:nvPr>
            <p:ph type="sldNum" sz="quarter" idx="12"/>
          </p:nvPr>
        </p:nvSpPr>
        <p:spPr/>
        <p:txBody>
          <a:bodyPr/>
          <a:lstStyle/>
          <a:p>
            <a:fld id="{DF28FB93-0A08-4E7D-8E63-9EFA29F1E093}" type="slidenum">
              <a:rPr/>
              <a:pPr/>
              <a:t>‹#›</a:t>
            </a:fld>
            <a:endParaRPr/>
          </a:p>
        </p:txBody>
      </p:sp>
      <p:grpSp>
        <p:nvGrpSpPr>
          <p:cNvPr id="13" name="Group 12"/>
          <p:cNvGrpSpPr/>
          <p:nvPr/>
        </p:nvGrpSpPr>
        <p:grpSpPr>
          <a:xfrm>
            <a:off x="3273781" y="3475736"/>
            <a:ext cx="5641265" cy="54864"/>
            <a:chOff x="2455975" y="2588441"/>
            <a:chExt cx="4232051" cy="41148"/>
          </a:xfrm>
        </p:grpSpPr>
        <p:sp>
          <p:nvSpPr>
            <p:cNvPr id="14" name="Oval 13"/>
            <p:cNvSpPr/>
            <p:nvPr/>
          </p:nvSpPr>
          <p:spPr>
            <a:xfrm>
              <a:off x="6642306" y="2588441"/>
              <a:ext cx="45720" cy="41148"/>
            </a:xfrm>
            <a:prstGeom prst="ellipse">
              <a:avLst/>
            </a:prstGeom>
            <a:solidFill>
              <a:schemeClr val="tx1"/>
            </a:solidFill>
            <a:ln w="26425"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sysClr val="window" lastClr="FFFFFF"/>
                </a:solidFill>
                <a:effectLst/>
                <a:uLnTx/>
                <a:uFillTx/>
                <a:latin typeface="Constantia"/>
                <a:ea typeface="+mn-ea"/>
                <a:cs typeface="+mn-cs"/>
              </a:endParaRPr>
            </a:p>
          </p:txBody>
        </p:sp>
        <p:sp>
          <p:nvSpPr>
            <p:cNvPr id="15" name="Oval 14"/>
            <p:cNvSpPr/>
            <p:nvPr/>
          </p:nvSpPr>
          <p:spPr>
            <a:xfrm>
              <a:off x="2455975" y="2588441"/>
              <a:ext cx="45720" cy="41148"/>
            </a:xfrm>
            <a:prstGeom prst="ellipse">
              <a:avLst/>
            </a:prstGeom>
            <a:solidFill>
              <a:schemeClr val="tx1"/>
            </a:solidFill>
            <a:ln w="26425"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sysClr val="window" lastClr="FFFFFF"/>
                </a:solidFill>
                <a:effectLst/>
                <a:uLnTx/>
                <a:uFillTx/>
                <a:latin typeface="Constantia"/>
                <a:ea typeface="+mn-ea"/>
                <a:cs typeface="+mn-cs"/>
              </a:endParaRPr>
            </a:p>
          </p:txBody>
        </p:sp>
        <p:grpSp>
          <p:nvGrpSpPr>
            <p:cNvPr id="16" name="Group 15"/>
            <p:cNvGrpSpPr/>
            <p:nvPr/>
          </p:nvGrpSpPr>
          <p:grpSpPr>
            <a:xfrm>
              <a:off x="2563229" y="2594391"/>
              <a:ext cx="4023360" cy="29249"/>
              <a:chOff x="2550323" y="3458731"/>
              <a:chExt cx="4023360" cy="38998"/>
            </a:xfrm>
          </p:grpSpPr>
          <p:cxnSp>
            <p:nvCxnSpPr>
              <p:cNvPr id="17" name="Straight Connector 16"/>
              <p:cNvCxnSpPr/>
              <p:nvPr/>
            </p:nvCxnSpPr>
            <p:spPr>
              <a:xfrm>
                <a:off x="2550323" y="3458731"/>
                <a:ext cx="4023360" cy="0"/>
              </a:xfrm>
              <a:prstGeom prst="line">
                <a:avLst/>
              </a:prstGeom>
              <a:noFill/>
              <a:ln w="12700" cap="flat" cmpd="sng" algn="ctr">
                <a:solidFill>
                  <a:schemeClr val="tx1"/>
                </a:solidFill>
                <a:prstDash val="solid"/>
              </a:ln>
              <a:effectLst/>
            </p:spPr>
          </p:cxnSp>
          <p:cxnSp>
            <p:nvCxnSpPr>
              <p:cNvPr id="18" name="Straight Connector 17"/>
              <p:cNvCxnSpPr/>
              <p:nvPr/>
            </p:nvCxnSpPr>
            <p:spPr>
              <a:xfrm>
                <a:off x="2550323" y="3497729"/>
                <a:ext cx="4023360" cy="0"/>
              </a:xfrm>
              <a:prstGeom prst="line">
                <a:avLst/>
              </a:prstGeom>
              <a:noFill/>
              <a:ln w="12700" cap="flat" cmpd="sng" algn="ctr">
                <a:solidFill>
                  <a:schemeClr val="tx1"/>
                </a:solidFill>
                <a:prstDash val="solid"/>
              </a:ln>
              <a:effectLst/>
            </p:spPr>
          </p:cxnSp>
        </p:grpSp>
      </p:grpSp>
    </p:spTree>
    <p:extLst>
      <p:ext uri="{BB962C8B-B14F-4D97-AF65-F5344CB8AC3E}">
        <p14:creationId xmlns:p14="http://schemas.microsoft.com/office/powerpoint/2010/main" val="552628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18883" y="1803400"/>
            <a:ext cx="4773956" cy="42672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95986" y="1803400"/>
            <a:ext cx="4773956" cy="42672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baseline="0"/>
            </a:lvl8pPr>
            <a:lvl9pPr>
              <a:defRPr sz="18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8E36636D-D922-432D-A958-524484B5923D}" type="datetimeFigureOut">
              <a:rPr lang="en-US"/>
              <a:pPr/>
              <a:t>7/27/2021</a:t>
            </a:fld>
            <a:endParaRPr/>
          </a:p>
        </p:txBody>
      </p:sp>
      <p:sp>
        <p:nvSpPr>
          <p:cNvPr id="7" name="Slide Number Placeholder 6"/>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3860775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22945" y="1803400"/>
            <a:ext cx="4769806" cy="711200"/>
          </a:xfrm>
        </p:spPr>
        <p:txBody>
          <a:bodyPr anchor="ctr">
            <a:normAutofit/>
          </a:bodyPr>
          <a:lstStyle>
            <a:lvl1pPr marL="0" indent="0">
              <a:lnSpc>
                <a:spcPct val="90000"/>
              </a:lnSpc>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18883" y="2514600"/>
            <a:ext cx="4773956" cy="3556000"/>
          </a:xfrm>
        </p:spPr>
        <p:txBody>
          <a:bodyPr>
            <a:normAutofit/>
          </a:bodyPr>
          <a:lstStyle>
            <a:lvl1pPr>
              <a:spcBef>
                <a:spcPts val="1600"/>
              </a:spcBef>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00049" y="1803400"/>
            <a:ext cx="4769806" cy="711200"/>
          </a:xfrm>
        </p:spPr>
        <p:txBody>
          <a:bodyPr anchor="ctr">
            <a:normAutofit/>
          </a:bodyPr>
          <a:lstStyle>
            <a:lvl1pPr marL="0" indent="0">
              <a:lnSpc>
                <a:spcPct val="90000"/>
              </a:lnSpc>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5986" y="2514600"/>
            <a:ext cx="4773956" cy="3556000"/>
          </a:xfrm>
        </p:spPr>
        <p:txBody>
          <a:bodyPr>
            <a:normAutofit/>
          </a:bodyPr>
          <a:lstStyle>
            <a:lvl1pPr>
              <a:spcBef>
                <a:spcPts val="1600"/>
              </a:spcBef>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fld id="{8E36636D-D922-432D-A958-524484B5923D}" type="datetimeFigureOut">
              <a:rPr lang="en-US"/>
              <a:pPr/>
              <a:t>7/27/2021</a:t>
            </a:fld>
            <a:endParaRPr/>
          </a:p>
        </p:txBody>
      </p:sp>
      <p:sp>
        <p:nvSpPr>
          <p:cNvPr id="9" name="Slide Number Placeholder 8"/>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3742583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8E36636D-D922-432D-A958-524484B5923D}" type="datetimeFigureOut">
              <a:rPr lang="en-US"/>
              <a:pPr/>
              <a:t>7/27/2021</a:t>
            </a:fld>
            <a:endParaRPr/>
          </a:p>
        </p:txBody>
      </p:sp>
      <p:sp>
        <p:nvSpPr>
          <p:cNvPr id="5" name="Slide Number Placeholder 4"/>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156593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8E36636D-D922-432D-A958-524484B5923D}" type="datetimeFigureOut">
              <a:rPr lang="en-US"/>
              <a:pPr/>
              <a:t>7/27/2021</a:t>
            </a:fld>
            <a:endParaRPr/>
          </a:p>
        </p:txBody>
      </p:sp>
      <p:sp>
        <p:nvSpPr>
          <p:cNvPr id="4" name="Slide Number Placeholder 3"/>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121287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lvl1pPr algn="l">
              <a:defRPr sz="3200" b="0"/>
            </a:lvl1pPr>
          </a:lstStyle>
          <a:p>
            <a:r>
              <a:rPr lang="en-US"/>
              <a:t>Click to edit Master title style</a:t>
            </a:r>
            <a:endParaRPr/>
          </a:p>
        </p:txBody>
      </p:sp>
      <p:sp>
        <p:nvSpPr>
          <p:cNvPr id="3" name="Content Placeholder 2"/>
          <p:cNvSpPr>
            <a:spLocks noGrp="1"/>
          </p:cNvSpPr>
          <p:nvPr>
            <p:ph idx="1"/>
          </p:nvPr>
        </p:nvSpPr>
        <p:spPr>
          <a:xfrm>
            <a:off x="1218883" y="1803400"/>
            <a:ext cx="6602281" cy="4267201"/>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baseline="0"/>
            </a:lvl8pPr>
            <a:lvl9pPr>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125883" y="1803400"/>
            <a:ext cx="2844060" cy="4267201"/>
          </a:xfrm>
        </p:spPr>
        <p:txBody>
          <a:bodyPr>
            <a:normAutofit/>
          </a:bodyPr>
          <a:lstStyle>
            <a:lvl1pPr marL="0" indent="0">
              <a:spcBef>
                <a:spcPts val="1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8E36636D-D922-432D-A958-524484B5923D}" type="datetimeFigureOut">
              <a:rPr lang="en-US"/>
              <a:pPr/>
              <a:t>7/27/2021</a:t>
            </a:fld>
            <a:endParaRPr/>
          </a:p>
        </p:txBody>
      </p:sp>
      <p:sp>
        <p:nvSpPr>
          <p:cNvPr id="7" name="Slide Number Placeholder 6"/>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185864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lvl1pPr algn="l">
              <a:defRPr sz="3200" b="0"/>
            </a:lvl1pPr>
          </a:lstStyle>
          <a:p>
            <a:r>
              <a:rPr lang="en-US"/>
              <a:t>Click to edit Master title style</a:t>
            </a:r>
            <a:endParaRPr/>
          </a:p>
        </p:txBody>
      </p:sp>
      <p:sp>
        <p:nvSpPr>
          <p:cNvPr id="8" name="Rectangle 7"/>
          <p:cNvSpPr/>
          <p:nvPr/>
        </p:nvSpPr>
        <p:spPr>
          <a:xfrm>
            <a:off x="1218883" y="1803400"/>
            <a:ext cx="6602280" cy="4267200"/>
          </a:xfrm>
          <a:prstGeom prst="rect">
            <a:avLst/>
          </a:prstGeom>
          <a:noFill/>
          <a:ln w="127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3" name="Picture Placeholder 2" descr="An empty placeholder to add an image. Click on the placeholder and select the image that you wish to add."/>
          <p:cNvSpPr>
            <a:spLocks noGrp="1"/>
          </p:cNvSpPr>
          <p:nvPr>
            <p:ph type="pic" idx="1"/>
          </p:nvPr>
        </p:nvSpPr>
        <p:spPr>
          <a:xfrm>
            <a:off x="1338739" y="1925320"/>
            <a:ext cx="6362567" cy="4023360"/>
          </a:xfrm>
          <a:solidFill>
            <a:schemeClr val="bg2"/>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8125883" y="1803401"/>
            <a:ext cx="2844060" cy="4165600"/>
          </a:xfrm>
        </p:spPr>
        <p:txBody>
          <a:bodyPr>
            <a:normAutofit/>
          </a:bodyPr>
          <a:lstStyle>
            <a:lvl1pPr marL="0" indent="0">
              <a:spcBef>
                <a:spcPts val="1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8E36636D-D922-432D-A958-524484B5923D}" type="datetimeFigureOut">
              <a:rPr lang="en-US"/>
              <a:pPr/>
              <a:t>7/27/2021</a:t>
            </a:fld>
            <a:endParaRPr/>
          </a:p>
        </p:txBody>
      </p:sp>
      <p:sp>
        <p:nvSpPr>
          <p:cNvPr id="7" name="Slide Number Placeholder 6"/>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240505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0"/>
            <a:ext cx="12188825" cy="6858000"/>
          </a:xfrm>
          <a:prstGeom prst="rect">
            <a:avLst/>
          </a:prstGeom>
          <a:ln>
            <a:noFill/>
          </a:ln>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endParaRPr sz="2400"/>
          </a:p>
        </p:txBody>
      </p:sp>
      <p:sp>
        <p:nvSpPr>
          <p:cNvPr id="8" name="Rounded Rectangle 7"/>
          <p:cNvSpPr/>
          <p:nvPr/>
        </p:nvSpPr>
        <p:spPr>
          <a:xfrm>
            <a:off x="304721" y="301752"/>
            <a:ext cx="11579384" cy="6254496"/>
          </a:xfrm>
          <a:prstGeom prst="roundRect">
            <a:avLst>
              <a:gd name="adj" fmla="val 2341"/>
            </a:avLst>
          </a:prstGeom>
          <a:solidFill>
            <a:srgbClr val="FFFFFF"/>
          </a:solidFill>
          <a:ln>
            <a:noFill/>
          </a:ln>
          <a:effectLst>
            <a:innerShdw blurRad="508000">
              <a:srgbClr val="FFD14B">
                <a:alpha val="69804"/>
              </a:srgbClr>
            </a:innerShdw>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Placeholder 1"/>
          <p:cNvSpPr>
            <a:spLocks noGrp="1"/>
          </p:cNvSpPr>
          <p:nvPr>
            <p:ph type="title"/>
          </p:nvPr>
        </p:nvSpPr>
        <p:spPr>
          <a:xfrm>
            <a:off x="1218883" y="431800"/>
            <a:ext cx="9751060" cy="11684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218883" y="1803400"/>
            <a:ext cx="9751060" cy="4267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3"/>
          </p:nvPr>
        </p:nvSpPr>
        <p:spPr>
          <a:xfrm>
            <a:off x="1218882" y="6172200"/>
            <a:ext cx="7414870" cy="304800"/>
          </a:xfrm>
          <a:prstGeom prst="rect">
            <a:avLst/>
          </a:prstGeom>
        </p:spPr>
        <p:txBody>
          <a:bodyPr vert="horz" lIns="91440" tIns="45720" rIns="91440" bIns="45720" rtlCol="0" anchor="ctr"/>
          <a:lstStyle>
            <a:lvl1pPr algn="l">
              <a:defRPr sz="1100">
                <a:solidFill>
                  <a:schemeClr val="tx1"/>
                </a:solidFill>
              </a:defRPr>
            </a:lvl1pPr>
          </a:lstStyle>
          <a:p>
            <a:endParaRPr/>
          </a:p>
        </p:txBody>
      </p:sp>
      <p:sp>
        <p:nvSpPr>
          <p:cNvPr id="4" name="Date Placeholder 3"/>
          <p:cNvSpPr>
            <a:spLocks noGrp="1"/>
          </p:cNvSpPr>
          <p:nvPr>
            <p:ph type="dt" sz="half" idx="2"/>
          </p:nvPr>
        </p:nvSpPr>
        <p:spPr>
          <a:xfrm>
            <a:off x="8836898" y="6172200"/>
            <a:ext cx="1218883" cy="304800"/>
          </a:xfrm>
          <a:prstGeom prst="rect">
            <a:avLst/>
          </a:prstGeom>
        </p:spPr>
        <p:txBody>
          <a:bodyPr vert="horz" lIns="91440" tIns="45720" rIns="91440" bIns="45720" rtlCol="0" anchor="ctr"/>
          <a:lstStyle>
            <a:lvl1pPr algn="r">
              <a:defRPr sz="1100">
                <a:solidFill>
                  <a:schemeClr val="tx1"/>
                </a:solidFill>
              </a:defRPr>
            </a:lvl1pPr>
          </a:lstStyle>
          <a:p>
            <a:fld id="{8E36636D-D922-432D-A958-524484B5923D}" type="datetimeFigureOut">
              <a:rPr lang="en-US"/>
              <a:pPr/>
              <a:t>7/27/2021</a:t>
            </a:fld>
            <a:endParaRPr/>
          </a:p>
        </p:txBody>
      </p:sp>
      <p:sp>
        <p:nvSpPr>
          <p:cNvPr id="6" name="Slide Number Placeholder 5"/>
          <p:cNvSpPr>
            <a:spLocks noGrp="1"/>
          </p:cNvSpPr>
          <p:nvPr>
            <p:ph type="sldNum" sz="quarter" idx="4"/>
          </p:nvPr>
        </p:nvSpPr>
        <p:spPr>
          <a:xfrm>
            <a:off x="10258928" y="6172200"/>
            <a:ext cx="711015" cy="304800"/>
          </a:xfrm>
          <a:prstGeom prst="rect">
            <a:avLst/>
          </a:prstGeom>
        </p:spPr>
        <p:txBody>
          <a:bodyPr vert="horz" lIns="91440" tIns="45720" rIns="91440" bIns="45720" rtlCol="0" anchor="ctr"/>
          <a:lstStyle>
            <a:lvl1pPr algn="r">
              <a:defRPr sz="1100">
                <a:solidFill>
                  <a:schemeClr val="tx1"/>
                </a:solidFill>
              </a:defRPr>
            </a:lvl1pPr>
          </a:lstStyle>
          <a:p>
            <a:fld id="{DF28FB93-0A08-4E7D-8E63-9EFA29F1E093}" type="slidenum">
              <a:rPr/>
              <a:pPr/>
              <a:t>‹#›</a:t>
            </a:fld>
            <a:endParaRPr/>
          </a:p>
        </p:txBody>
      </p:sp>
    </p:spTree>
    <p:extLst>
      <p:ext uri="{BB962C8B-B14F-4D97-AF65-F5344CB8AC3E}">
        <p14:creationId xmlns:p14="http://schemas.microsoft.com/office/powerpoint/2010/main" val="50722172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spcBef>
          <a:spcPct val="0"/>
        </a:spcBef>
        <a:buNone/>
        <a:defRPr sz="3200" kern="1200">
          <a:solidFill>
            <a:schemeClr val="tx1"/>
          </a:solidFill>
          <a:latin typeface="+mj-lt"/>
          <a:ea typeface="+mj-ea"/>
          <a:cs typeface="+mj-cs"/>
        </a:defRPr>
      </a:lvl1pPr>
    </p:titleStyle>
    <p:bodyStyle>
      <a:lvl1pPr marL="246888" indent="-246888" algn="l" defTabSz="914400" rtl="0" eaLnBrk="1" latinLnBrk="0" hangingPunct="1">
        <a:lnSpc>
          <a:spcPct val="90000"/>
        </a:lnSpc>
        <a:spcBef>
          <a:spcPts val="1800"/>
        </a:spcBef>
        <a:buClr>
          <a:schemeClr val="tx1"/>
        </a:buClr>
        <a:buFont typeface="Arial" pitchFamily="34" charset="0"/>
        <a:buChar char="•"/>
        <a:defRPr sz="2400" kern="1200">
          <a:solidFill>
            <a:schemeClr val="tx1"/>
          </a:solidFill>
          <a:latin typeface="+mn-lt"/>
          <a:ea typeface="+mn-ea"/>
          <a:cs typeface="+mn-cs"/>
        </a:defRPr>
      </a:lvl1pPr>
      <a:lvl2pPr marL="548640" indent="-246888" algn="l" defTabSz="914400" rtl="0" eaLnBrk="1" latinLnBrk="0" hangingPunct="1">
        <a:lnSpc>
          <a:spcPct val="90000"/>
        </a:lnSpc>
        <a:spcBef>
          <a:spcPts val="800"/>
        </a:spcBef>
        <a:buClr>
          <a:schemeClr val="tx1"/>
        </a:buClr>
        <a:buFont typeface="Arial" pitchFamily="34" charset="0"/>
        <a:buChar char="•"/>
        <a:defRPr sz="2000" kern="1200">
          <a:solidFill>
            <a:schemeClr val="tx1"/>
          </a:solidFill>
          <a:latin typeface="+mn-lt"/>
          <a:ea typeface="+mn-ea"/>
          <a:cs typeface="+mn-cs"/>
        </a:defRPr>
      </a:lvl2pPr>
      <a:lvl3pPr marL="850392" indent="-246888" algn="l" defTabSz="914400" rtl="0" eaLnBrk="1" latinLnBrk="0" hangingPunct="1">
        <a:lnSpc>
          <a:spcPct val="90000"/>
        </a:lnSpc>
        <a:spcBef>
          <a:spcPts val="800"/>
        </a:spcBef>
        <a:buClr>
          <a:schemeClr val="tx1"/>
        </a:buClr>
        <a:buFont typeface="Arial" pitchFamily="34" charset="0"/>
        <a:buChar char="•"/>
        <a:defRPr sz="1800" kern="1200">
          <a:solidFill>
            <a:schemeClr val="tx1"/>
          </a:solidFill>
          <a:latin typeface="+mn-lt"/>
          <a:ea typeface="+mn-ea"/>
          <a:cs typeface="+mn-cs"/>
        </a:defRPr>
      </a:lvl3pPr>
      <a:lvl4pPr marL="1152144" indent="-246888" algn="l" defTabSz="914400" rtl="0" eaLnBrk="1" latinLnBrk="0" hangingPunct="1">
        <a:lnSpc>
          <a:spcPct val="90000"/>
        </a:lnSpc>
        <a:spcBef>
          <a:spcPts val="800"/>
        </a:spcBef>
        <a:buClr>
          <a:schemeClr val="tx1"/>
        </a:buClr>
        <a:buFont typeface="Arial" pitchFamily="34" charset="0"/>
        <a:buChar char="•"/>
        <a:defRPr sz="1600" kern="1200">
          <a:solidFill>
            <a:schemeClr val="tx1"/>
          </a:solidFill>
          <a:latin typeface="+mn-lt"/>
          <a:ea typeface="+mn-ea"/>
          <a:cs typeface="+mn-cs"/>
        </a:defRPr>
      </a:lvl4pPr>
      <a:lvl5pPr marL="1453896" indent="-246888" algn="l" defTabSz="914400" rtl="0" eaLnBrk="1" latinLnBrk="0" hangingPunct="1">
        <a:lnSpc>
          <a:spcPct val="90000"/>
        </a:lnSpc>
        <a:spcBef>
          <a:spcPts val="800"/>
        </a:spcBef>
        <a:buClr>
          <a:schemeClr val="tx1"/>
        </a:buClr>
        <a:buFont typeface="Arial" pitchFamily="34" charset="0"/>
        <a:buChar char="•"/>
        <a:defRPr sz="1600" kern="1200">
          <a:solidFill>
            <a:schemeClr val="tx1"/>
          </a:solidFill>
          <a:latin typeface="+mn-lt"/>
          <a:ea typeface="+mn-ea"/>
          <a:cs typeface="+mn-cs"/>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8.jp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8.jp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8.jp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9.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10.jp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11.jp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hyperlink" Target="http://www.ash.org/" TargetMode="Externa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6.jp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image" Target="../media/image6.jp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www.youtube.com/watch?v=vM6l6LzmQ-8" TargetMode="External"/><Relationship Id="rId5" Type="http://schemas.openxmlformats.org/officeDocument/2006/relationships/image" Target="../media/image7.JP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NICOTINE</a:t>
            </a:r>
          </a:p>
        </p:txBody>
      </p:sp>
      <p:sp>
        <p:nvSpPr>
          <p:cNvPr id="3" name="Subtitle 2"/>
          <p:cNvSpPr>
            <a:spLocks noGrp="1"/>
          </p:cNvSpPr>
          <p:nvPr>
            <p:ph type="subTitle" idx="1"/>
          </p:nvPr>
        </p:nvSpPr>
        <p:spPr/>
        <p:txBody>
          <a:bodyPr/>
          <a:lstStyle/>
          <a:p>
            <a:r>
              <a:rPr lang="en-US" dirty="0"/>
              <a:t>Properties, origin, effects, recovery</a:t>
            </a:r>
          </a:p>
        </p:txBody>
      </p:sp>
      <p:sp>
        <p:nvSpPr>
          <p:cNvPr id="5" name="Arrow: Right 4">
            <a:extLst>
              <a:ext uri="{FF2B5EF4-FFF2-40B4-BE49-F238E27FC236}">
                <a16:creationId xmlns:a16="http://schemas.microsoft.com/office/drawing/2014/main" id="{510F5DDA-83E3-43BB-9412-BAEB77234807}"/>
              </a:ext>
            </a:extLst>
          </p:cNvPr>
          <p:cNvSpPr/>
          <p:nvPr/>
        </p:nvSpPr>
        <p:spPr>
          <a:xfrm>
            <a:off x="9828212" y="5715000"/>
            <a:ext cx="1219200" cy="5334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5AFD1070-8121-470A-BEB5-94628F592E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2707543024"/>
      </p:ext>
    </p:extLst>
  </p:cSld>
  <p:clrMapOvr>
    <a:masterClrMapping/>
  </p:clrMapOvr>
  <mc:AlternateContent xmlns:mc="http://schemas.openxmlformats.org/markup-compatibility/2006" xmlns:p14="http://schemas.microsoft.com/office/powerpoint/2010/main">
    <mc:Choice Requires="p14">
      <p:transition spd="med" p14:dur="700" advTm="9390">
        <p:fade/>
      </p:transition>
    </mc:Choice>
    <mc:Fallback xmlns="">
      <p:transition spd="med" advTm="93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8A63B8-CF71-40D8-8D26-C7A5C716D65C}"/>
              </a:ext>
            </a:extLst>
          </p:cNvPr>
          <p:cNvSpPr txBox="1"/>
          <p:nvPr/>
        </p:nvSpPr>
        <p:spPr>
          <a:xfrm>
            <a:off x="1103312" y="1951672"/>
            <a:ext cx="6210300" cy="4062651"/>
          </a:xfrm>
          <a:prstGeom prst="rect">
            <a:avLst/>
          </a:prstGeom>
          <a:noFill/>
        </p:spPr>
        <p:txBody>
          <a:bodyPr wrap="square" rtlCol="0">
            <a:spAutoFit/>
          </a:bodyPr>
          <a:lstStyle/>
          <a:p>
            <a:r>
              <a:rPr lang="en-US" sz="2400" dirty="0"/>
              <a:t>For many susceptible individuals, </a:t>
            </a:r>
            <a:r>
              <a:rPr lang="en-US" sz="2400" i="1" dirty="0"/>
              <a:t>nicotine</a:t>
            </a:r>
            <a:r>
              <a:rPr lang="en-US" sz="2400" dirty="0"/>
              <a:t> contributes to </a:t>
            </a:r>
            <a:r>
              <a:rPr lang="en-US" sz="2400" i="1" dirty="0"/>
              <a:t>drug dependency</a:t>
            </a:r>
            <a:r>
              <a:rPr lang="en-US" sz="2400" i="0" dirty="0"/>
              <a:t>—because of the ritualistic behavior it engenders in order to “enjoy” the effects—and more of concern—the chemical toxicity allowed to circulate throughout the body, initiating insult to any organs by way of circulation.</a:t>
            </a:r>
          </a:p>
          <a:p>
            <a:endParaRPr lang="en-US" sz="2400" dirty="0"/>
          </a:p>
          <a:p>
            <a:r>
              <a:rPr lang="en-US" sz="2400" b="1" dirty="0"/>
              <a:t>What Are the Effects on the Brain and Emotions?</a:t>
            </a:r>
          </a:p>
          <a:p>
            <a:endParaRPr lang="en-US" dirty="0"/>
          </a:p>
        </p:txBody>
      </p:sp>
      <p:sp>
        <p:nvSpPr>
          <p:cNvPr id="3" name="TextBox 2">
            <a:extLst>
              <a:ext uri="{FF2B5EF4-FFF2-40B4-BE49-F238E27FC236}">
                <a16:creationId xmlns:a16="http://schemas.microsoft.com/office/drawing/2014/main" id="{2331C469-160E-42EC-BB32-BDA81FF8D767}"/>
              </a:ext>
            </a:extLst>
          </p:cNvPr>
          <p:cNvSpPr txBox="1"/>
          <p:nvPr/>
        </p:nvSpPr>
        <p:spPr>
          <a:xfrm>
            <a:off x="1103312" y="990600"/>
            <a:ext cx="5638800" cy="584775"/>
          </a:xfrm>
          <a:prstGeom prst="rect">
            <a:avLst/>
          </a:prstGeom>
          <a:noFill/>
        </p:spPr>
        <p:txBody>
          <a:bodyPr wrap="square" rtlCol="0">
            <a:spAutoFit/>
          </a:bodyPr>
          <a:lstStyle/>
          <a:p>
            <a:r>
              <a:rPr lang="en-US" sz="3200" b="1" dirty="0"/>
              <a:t>Addiction Realities </a:t>
            </a:r>
          </a:p>
        </p:txBody>
      </p:sp>
      <p:pic>
        <p:nvPicPr>
          <p:cNvPr id="5" name="Picture 4" descr="A close-up of a brain&#10;&#10;Description automatically generated with medium confidence">
            <a:extLst>
              <a:ext uri="{FF2B5EF4-FFF2-40B4-BE49-F238E27FC236}">
                <a16:creationId xmlns:a16="http://schemas.microsoft.com/office/drawing/2014/main" id="{47E54EE1-6677-473B-B08E-7091696055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3212" y="2525069"/>
            <a:ext cx="3162301" cy="2310416"/>
          </a:xfrm>
          <a:prstGeom prst="rect">
            <a:avLst/>
          </a:prstGeom>
        </p:spPr>
      </p:pic>
      <p:pic>
        <p:nvPicPr>
          <p:cNvPr id="6" name="Audio 5">
            <a:hlinkClick r:id="" action="ppaction://media"/>
            <a:extLst>
              <a:ext uri="{FF2B5EF4-FFF2-40B4-BE49-F238E27FC236}">
                <a16:creationId xmlns:a16="http://schemas.microsoft.com/office/drawing/2014/main" id="{9BEA4CB5-D387-49B1-A2DA-EF68D408C8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214622085"/>
      </p:ext>
    </p:extLst>
  </p:cSld>
  <p:clrMapOvr>
    <a:masterClrMapping/>
  </p:clrMapOvr>
  <mc:AlternateContent xmlns:mc="http://schemas.openxmlformats.org/markup-compatibility/2006" xmlns:p14="http://schemas.microsoft.com/office/powerpoint/2010/main">
    <mc:Choice Requires="p14">
      <p:transition spd="med" p14:dur="700" advTm="45657">
        <p:fade/>
      </p:transition>
    </mc:Choice>
    <mc:Fallback xmlns="">
      <p:transition spd="med" advTm="456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8A63B8-CF71-40D8-8D26-C7A5C716D65C}"/>
              </a:ext>
            </a:extLst>
          </p:cNvPr>
          <p:cNvSpPr txBox="1"/>
          <p:nvPr/>
        </p:nvSpPr>
        <p:spPr>
          <a:xfrm>
            <a:off x="1103312" y="1951672"/>
            <a:ext cx="6210300" cy="3046988"/>
          </a:xfrm>
          <a:prstGeom prst="rect">
            <a:avLst/>
          </a:prstGeom>
          <a:noFill/>
        </p:spPr>
        <p:txBody>
          <a:bodyPr wrap="square" rtlCol="0">
            <a:spAutoFit/>
          </a:bodyPr>
          <a:lstStyle/>
          <a:p>
            <a:r>
              <a:rPr lang="en-US" sz="2400" dirty="0"/>
              <a:t>It has chemical structure that enables it to produce addictive effects similar to those of heroin, cocaine, and ETOH (alcohol).</a:t>
            </a:r>
          </a:p>
          <a:p>
            <a:pPr marL="285750" indent="-285750">
              <a:buFont typeface="Wingdings" panose="05000000000000000000" pitchFamily="2" charset="2"/>
              <a:buChar char="§"/>
            </a:pPr>
            <a:r>
              <a:rPr lang="en-US" sz="2400" dirty="0"/>
              <a:t>Stimulates activity mislabeled as productivity</a:t>
            </a:r>
          </a:p>
          <a:p>
            <a:pPr marL="285750" indent="-285750">
              <a:buFont typeface="Wingdings" panose="05000000000000000000" pitchFamily="2" charset="2"/>
              <a:buChar char="§"/>
            </a:pPr>
            <a:r>
              <a:rPr lang="en-US" sz="2400" dirty="0"/>
              <a:t>Cloaks negative feelings and perceptions of self-defeat</a:t>
            </a:r>
          </a:p>
          <a:p>
            <a:pPr marL="285750" indent="-285750">
              <a:buFont typeface="Wingdings" panose="05000000000000000000" pitchFamily="2" charset="2"/>
              <a:buChar char="§"/>
            </a:pPr>
            <a:r>
              <a:rPr lang="en-US" sz="2400" dirty="0"/>
              <a:t>Produces a rewarding feeling of well-being</a:t>
            </a:r>
          </a:p>
        </p:txBody>
      </p:sp>
      <p:sp>
        <p:nvSpPr>
          <p:cNvPr id="3" name="TextBox 2">
            <a:extLst>
              <a:ext uri="{FF2B5EF4-FFF2-40B4-BE49-F238E27FC236}">
                <a16:creationId xmlns:a16="http://schemas.microsoft.com/office/drawing/2014/main" id="{2331C469-160E-42EC-BB32-BDA81FF8D767}"/>
              </a:ext>
            </a:extLst>
          </p:cNvPr>
          <p:cNvSpPr txBox="1"/>
          <p:nvPr/>
        </p:nvSpPr>
        <p:spPr>
          <a:xfrm>
            <a:off x="912812" y="838200"/>
            <a:ext cx="5638800" cy="584775"/>
          </a:xfrm>
          <a:prstGeom prst="rect">
            <a:avLst/>
          </a:prstGeom>
          <a:noFill/>
        </p:spPr>
        <p:txBody>
          <a:bodyPr wrap="square" rtlCol="0">
            <a:spAutoFit/>
          </a:bodyPr>
          <a:lstStyle/>
          <a:p>
            <a:r>
              <a:rPr lang="en-US" sz="3200" b="1" dirty="0"/>
              <a:t>Nicotine Addiction Realities </a:t>
            </a:r>
          </a:p>
        </p:txBody>
      </p:sp>
      <p:pic>
        <p:nvPicPr>
          <p:cNvPr id="6" name="Picture 5" descr="A close-up of a brain&#10;&#10;Description automatically generated with medium confidence">
            <a:extLst>
              <a:ext uri="{FF2B5EF4-FFF2-40B4-BE49-F238E27FC236}">
                <a16:creationId xmlns:a16="http://schemas.microsoft.com/office/drawing/2014/main" id="{76A7FD4D-F7BB-4456-AB65-BD084AC151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2075" y="2241009"/>
            <a:ext cx="3252042" cy="2375982"/>
          </a:xfrm>
          <a:prstGeom prst="rect">
            <a:avLst/>
          </a:prstGeom>
        </p:spPr>
      </p:pic>
      <p:pic>
        <p:nvPicPr>
          <p:cNvPr id="7" name="Audio 6">
            <a:hlinkClick r:id="" action="ppaction://media"/>
            <a:extLst>
              <a:ext uri="{FF2B5EF4-FFF2-40B4-BE49-F238E27FC236}">
                <a16:creationId xmlns:a16="http://schemas.microsoft.com/office/drawing/2014/main" id="{CCA9DF42-E477-43B7-985B-2148E73BB4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2873763032"/>
      </p:ext>
    </p:extLst>
  </p:cSld>
  <p:clrMapOvr>
    <a:masterClrMapping/>
  </p:clrMapOvr>
  <mc:AlternateContent xmlns:mc="http://schemas.openxmlformats.org/markup-compatibility/2006" xmlns:p14="http://schemas.microsoft.com/office/powerpoint/2010/main">
    <mc:Choice Requires="p14">
      <p:transition spd="med" p14:dur="700" advTm="48234">
        <p:fade/>
      </p:transition>
    </mc:Choice>
    <mc:Fallback xmlns="">
      <p:transition spd="med" advTm="482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8A63B8-CF71-40D8-8D26-C7A5C716D65C}"/>
              </a:ext>
            </a:extLst>
          </p:cNvPr>
          <p:cNvSpPr txBox="1"/>
          <p:nvPr/>
        </p:nvSpPr>
        <p:spPr>
          <a:xfrm>
            <a:off x="1103312" y="1600200"/>
            <a:ext cx="8191500" cy="3877985"/>
          </a:xfrm>
          <a:prstGeom prst="rect">
            <a:avLst/>
          </a:prstGeom>
          <a:noFill/>
        </p:spPr>
        <p:txBody>
          <a:bodyPr wrap="square" rtlCol="0">
            <a:spAutoFit/>
          </a:bodyPr>
          <a:lstStyle/>
          <a:p>
            <a:r>
              <a:rPr lang="en-US" sz="2400" dirty="0"/>
              <a:t>But there are cognitive deficits recognized in </a:t>
            </a:r>
            <a:r>
              <a:rPr lang="en-US" sz="2400" i="1" dirty="0"/>
              <a:t>nicotine </a:t>
            </a:r>
            <a:r>
              <a:rPr lang="en-US" sz="2400" dirty="0"/>
              <a:t>users in areas of auditory-verbal and visuospatial learning:</a:t>
            </a:r>
          </a:p>
          <a:p>
            <a:endParaRPr lang="en-US" sz="2400" dirty="0"/>
          </a:p>
          <a:p>
            <a:pPr marL="342900" indent="-342900">
              <a:spcBef>
                <a:spcPts val="600"/>
              </a:spcBef>
              <a:buFont typeface="Wingdings" panose="05000000000000000000" pitchFamily="2" charset="2"/>
              <a:buChar char="q"/>
            </a:pPr>
            <a:r>
              <a:rPr lang="en-US" sz="2400" dirty="0"/>
              <a:t>Visuospatial memory</a:t>
            </a:r>
          </a:p>
          <a:p>
            <a:pPr marL="342900" indent="-342900">
              <a:spcBef>
                <a:spcPts val="600"/>
              </a:spcBef>
              <a:buFont typeface="Wingdings" panose="05000000000000000000" pitchFamily="2" charset="2"/>
              <a:buChar char="q"/>
            </a:pPr>
            <a:r>
              <a:rPr lang="en-US" sz="2400" dirty="0"/>
              <a:t>Cognitive efficiency</a:t>
            </a:r>
          </a:p>
          <a:p>
            <a:pPr marL="800100" lvl="1" indent="-342900">
              <a:spcBef>
                <a:spcPts val="600"/>
              </a:spcBef>
              <a:buFont typeface="Wingdings" panose="05000000000000000000" pitchFamily="2" charset="2"/>
              <a:buChar char="q"/>
            </a:pPr>
            <a:r>
              <a:rPr lang="en-US" sz="2400" dirty="0"/>
              <a:t>Executive skills</a:t>
            </a:r>
          </a:p>
          <a:p>
            <a:pPr marL="800100" lvl="1" indent="-342900">
              <a:spcBef>
                <a:spcPts val="600"/>
              </a:spcBef>
              <a:buFont typeface="Wingdings" panose="05000000000000000000" pitchFamily="2" charset="2"/>
              <a:buChar char="q"/>
            </a:pPr>
            <a:r>
              <a:rPr lang="en-US" sz="2400" dirty="0"/>
              <a:t>General intelligence</a:t>
            </a:r>
          </a:p>
          <a:p>
            <a:pPr marL="800100" lvl="1" indent="-342900">
              <a:spcBef>
                <a:spcPts val="600"/>
              </a:spcBef>
              <a:buFont typeface="Wingdings" panose="05000000000000000000" pitchFamily="2" charset="2"/>
              <a:buChar char="q"/>
            </a:pPr>
            <a:r>
              <a:rPr lang="en-US" sz="2400" dirty="0"/>
              <a:t>Processing speed</a:t>
            </a:r>
          </a:p>
          <a:p>
            <a:pPr marL="800100" lvl="1" indent="-342900">
              <a:spcBef>
                <a:spcPts val="600"/>
              </a:spcBef>
              <a:buFont typeface="Wingdings" panose="05000000000000000000" pitchFamily="2" charset="2"/>
              <a:buChar char="q"/>
            </a:pPr>
            <a:r>
              <a:rPr lang="en-US" sz="2400" dirty="0"/>
              <a:t>Impulse control</a:t>
            </a:r>
          </a:p>
        </p:txBody>
      </p:sp>
      <p:sp>
        <p:nvSpPr>
          <p:cNvPr id="3" name="TextBox 2">
            <a:extLst>
              <a:ext uri="{FF2B5EF4-FFF2-40B4-BE49-F238E27FC236}">
                <a16:creationId xmlns:a16="http://schemas.microsoft.com/office/drawing/2014/main" id="{2331C469-160E-42EC-BB32-BDA81FF8D767}"/>
              </a:ext>
            </a:extLst>
          </p:cNvPr>
          <p:cNvSpPr txBox="1"/>
          <p:nvPr/>
        </p:nvSpPr>
        <p:spPr>
          <a:xfrm>
            <a:off x="912812" y="838200"/>
            <a:ext cx="10592910" cy="523220"/>
          </a:xfrm>
          <a:prstGeom prst="rect">
            <a:avLst/>
          </a:prstGeom>
          <a:noFill/>
        </p:spPr>
        <p:txBody>
          <a:bodyPr wrap="square" rtlCol="0">
            <a:spAutoFit/>
          </a:bodyPr>
          <a:lstStyle/>
          <a:p>
            <a:r>
              <a:rPr lang="en-US" sz="2800" b="1" dirty="0"/>
              <a:t>Nicotine Addiction Realities about Human Performance </a:t>
            </a:r>
          </a:p>
        </p:txBody>
      </p:sp>
      <p:pic>
        <p:nvPicPr>
          <p:cNvPr id="5" name="Picture 4" descr="A close-up of a brain&#10;&#10;Description automatically generated with medium confidence">
            <a:extLst>
              <a:ext uri="{FF2B5EF4-FFF2-40B4-BE49-F238E27FC236}">
                <a16:creationId xmlns:a16="http://schemas.microsoft.com/office/drawing/2014/main" id="{C836579A-DCAD-467E-8B7D-ECDC3F1E36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5013" y="2576512"/>
            <a:ext cx="3376612" cy="2466994"/>
          </a:xfrm>
          <a:prstGeom prst="rect">
            <a:avLst/>
          </a:prstGeom>
        </p:spPr>
      </p:pic>
      <p:pic>
        <p:nvPicPr>
          <p:cNvPr id="6" name="Audio 5">
            <a:hlinkClick r:id="" action="ppaction://media"/>
            <a:extLst>
              <a:ext uri="{FF2B5EF4-FFF2-40B4-BE49-F238E27FC236}">
                <a16:creationId xmlns:a16="http://schemas.microsoft.com/office/drawing/2014/main" id="{1FFE4E4F-02CC-4027-9F3E-F9D43CF1C0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967189981"/>
      </p:ext>
    </p:extLst>
  </p:cSld>
  <p:clrMapOvr>
    <a:masterClrMapping/>
  </p:clrMapOvr>
  <mc:AlternateContent xmlns:mc="http://schemas.openxmlformats.org/markup-compatibility/2006" xmlns:p14="http://schemas.microsoft.com/office/powerpoint/2010/main">
    <mc:Choice Requires="p14">
      <p:transition spd="med" p14:dur="700" advTm="116333">
        <p:fade/>
      </p:transition>
    </mc:Choice>
    <mc:Fallback xmlns="">
      <p:transition spd="med" advTm="1163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9CA2B-5AB9-483C-A605-89015194F918}"/>
              </a:ext>
            </a:extLst>
          </p:cNvPr>
          <p:cNvSpPr>
            <a:spLocks noGrp="1"/>
          </p:cNvSpPr>
          <p:nvPr>
            <p:ph type="title" idx="4294967295"/>
          </p:nvPr>
        </p:nvSpPr>
        <p:spPr>
          <a:xfrm>
            <a:off x="455612" y="23648"/>
            <a:ext cx="3579812" cy="1168400"/>
          </a:xfrm>
        </p:spPr>
        <p:txBody>
          <a:bodyPr vert="horz" lIns="91440" tIns="45720" rIns="91440" bIns="45720" rtlCol="0" anchor="b">
            <a:normAutofit/>
          </a:bodyPr>
          <a:lstStyle/>
          <a:p>
            <a:r>
              <a:rPr lang="en-US" dirty="0"/>
              <a:t>The Answer . . .</a:t>
            </a:r>
          </a:p>
        </p:txBody>
      </p:sp>
      <p:sp>
        <p:nvSpPr>
          <p:cNvPr id="3" name="TextBox 2">
            <a:extLst>
              <a:ext uri="{FF2B5EF4-FFF2-40B4-BE49-F238E27FC236}">
                <a16:creationId xmlns:a16="http://schemas.microsoft.com/office/drawing/2014/main" id="{18E20D5B-45F7-4E02-9FE2-838E8F33A20D}"/>
              </a:ext>
            </a:extLst>
          </p:cNvPr>
          <p:cNvSpPr txBox="1"/>
          <p:nvPr/>
        </p:nvSpPr>
        <p:spPr>
          <a:xfrm>
            <a:off x="912812" y="1600200"/>
            <a:ext cx="4773956" cy="4648200"/>
          </a:xfrm>
          <a:prstGeom prst="rect">
            <a:avLst/>
          </a:prstGeom>
        </p:spPr>
        <p:txBody>
          <a:bodyPr vert="horz" lIns="91440" tIns="45720" rIns="91440" bIns="45720" rtlCol="0">
            <a:normAutofit lnSpcReduction="10000"/>
          </a:bodyPr>
          <a:lstStyle/>
          <a:p>
            <a:pPr>
              <a:lnSpc>
                <a:spcPct val="90000"/>
              </a:lnSpc>
              <a:spcBef>
                <a:spcPts val="1600"/>
              </a:spcBef>
              <a:buClr>
                <a:schemeClr val="tx1"/>
              </a:buClr>
            </a:pPr>
            <a:r>
              <a:rPr lang="en-US" sz="2000" dirty="0"/>
              <a:t>An intervention that assures:</a:t>
            </a:r>
          </a:p>
          <a:p>
            <a:pPr indent="-246888">
              <a:lnSpc>
                <a:spcPct val="90000"/>
              </a:lnSpc>
              <a:spcBef>
                <a:spcPts val="1600"/>
              </a:spcBef>
              <a:buClr>
                <a:schemeClr val="tx1"/>
              </a:buClr>
              <a:buFont typeface="Arial" pitchFamily="34" charset="0"/>
              <a:buChar char="•"/>
            </a:pPr>
            <a:r>
              <a:rPr lang="en-US" sz="2000" dirty="0"/>
              <a:t>Evidence-based design</a:t>
            </a:r>
          </a:p>
          <a:p>
            <a:pPr indent="-246888">
              <a:lnSpc>
                <a:spcPct val="90000"/>
              </a:lnSpc>
              <a:spcBef>
                <a:spcPts val="1600"/>
              </a:spcBef>
              <a:buClr>
                <a:schemeClr val="tx1"/>
              </a:buClr>
              <a:buFont typeface="Arial" pitchFamily="34" charset="0"/>
              <a:buChar char="•"/>
            </a:pPr>
            <a:r>
              <a:rPr lang="en-US" sz="2000" dirty="0"/>
              <a:t>Recognition of the seductive mechanisms of </a:t>
            </a:r>
            <a:r>
              <a:rPr lang="en-US" sz="2000" i="1" dirty="0"/>
              <a:t>nicotine’s</a:t>
            </a:r>
            <a:r>
              <a:rPr lang="en-US" sz="2000" dirty="0"/>
              <a:t> actions</a:t>
            </a:r>
          </a:p>
          <a:p>
            <a:pPr indent="-246888">
              <a:lnSpc>
                <a:spcPct val="90000"/>
              </a:lnSpc>
              <a:spcBef>
                <a:spcPts val="1600"/>
              </a:spcBef>
              <a:buClr>
                <a:schemeClr val="tx1"/>
              </a:buClr>
              <a:buFont typeface="Arial" pitchFamily="34" charset="0"/>
              <a:buChar char="•"/>
            </a:pPr>
            <a:r>
              <a:rPr lang="en-US" sz="2000" dirty="0"/>
              <a:t>Wholistic approach to lifestyle change</a:t>
            </a:r>
          </a:p>
          <a:p>
            <a:pPr indent="-246888">
              <a:lnSpc>
                <a:spcPct val="90000"/>
              </a:lnSpc>
              <a:spcBef>
                <a:spcPts val="1600"/>
              </a:spcBef>
              <a:buClr>
                <a:schemeClr val="tx1"/>
              </a:buClr>
              <a:buFont typeface="Arial" pitchFamily="34" charset="0"/>
              <a:buChar char="•"/>
            </a:pPr>
            <a:r>
              <a:rPr lang="en-US" sz="2000" dirty="0"/>
              <a:t>Relationship-building for positive reinforcement</a:t>
            </a:r>
          </a:p>
          <a:p>
            <a:pPr indent="-246888">
              <a:lnSpc>
                <a:spcPct val="90000"/>
              </a:lnSpc>
              <a:spcBef>
                <a:spcPts val="1600"/>
              </a:spcBef>
              <a:buClr>
                <a:schemeClr val="tx1"/>
              </a:buClr>
              <a:buFont typeface="Arial" pitchFamily="34" charset="0"/>
              <a:buChar char="•"/>
            </a:pPr>
            <a:r>
              <a:rPr lang="en-US" sz="2000" dirty="0"/>
              <a:t>Allotted time for conversion to new lifestyle</a:t>
            </a:r>
          </a:p>
          <a:p>
            <a:pPr indent="-246888">
              <a:lnSpc>
                <a:spcPct val="90000"/>
              </a:lnSpc>
              <a:spcBef>
                <a:spcPts val="1600"/>
              </a:spcBef>
              <a:buClr>
                <a:schemeClr val="tx1"/>
              </a:buClr>
              <a:buFont typeface="Arial" pitchFamily="34" charset="0"/>
              <a:buChar char="•"/>
            </a:pPr>
            <a:r>
              <a:rPr lang="en-US" sz="2000" dirty="0"/>
              <a:t>Maintained human connection for accountability monitoring</a:t>
            </a:r>
          </a:p>
          <a:p>
            <a:pPr indent="-246888">
              <a:lnSpc>
                <a:spcPct val="90000"/>
              </a:lnSpc>
              <a:spcBef>
                <a:spcPts val="1600"/>
              </a:spcBef>
              <a:buClr>
                <a:schemeClr val="tx1"/>
              </a:buClr>
              <a:buFont typeface="Arial" pitchFamily="34" charset="0"/>
              <a:buChar char="•"/>
            </a:pPr>
            <a:r>
              <a:rPr lang="en-US" sz="2000" dirty="0"/>
              <a:t>Affordability</a:t>
            </a:r>
          </a:p>
          <a:p>
            <a:pPr indent="-246888">
              <a:lnSpc>
                <a:spcPct val="90000"/>
              </a:lnSpc>
              <a:spcBef>
                <a:spcPts val="1600"/>
              </a:spcBef>
              <a:buClr>
                <a:schemeClr val="tx1"/>
              </a:buClr>
              <a:buFont typeface="Arial" pitchFamily="34" charset="0"/>
              <a:buChar char="•"/>
            </a:pPr>
            <a:endParaRPr lang="en-US" sz="1700" dirty="0"/>
          </a:p>
        </p:txBody>
      </p:sp>
      <p:pic>
        <p:nvPicPr>
          <p:cNvPr id="15" name="Picture 14" descr="A picture containing text&#10;&#10;Description automatically generated">
            <a:extLst>
              <a:ext uri="{FF2B5EF4-FFF2-40B4-BE49-F238E27FC236}">
                <a16:creationId xmlns:a16="http://schemas.microsoft.com/office/drawing/2014/main" id="{83488B1C-53A3-42D2-AA87-D751C527A9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5813" y="2362200"/>
            <a:ext cx="5807346" cy="2886075"/>
          </a:xfrm>
          <a:prstGeom prst="rect">
            <a:avLst/>
          </a:prstGeom>
        </p:spPr>
      </p:pic>
      <p:pic>
        <p:nvPicPr>
          <p:cNvPr id="4" name="Audio 3">
            <a:hlinkClick r:id="" action="ppaction://media"/>
            <a:extLst>
              <a:ext uri="{FF2B5EF4-FFF2-40B4-BE49-F238E27FC236}">
                <a16:creationId xmlns:a16="http://schemas.microsoft.com/office/drawing/2014/main" id="{EC5DA096-DFF9-4891-BF9E-083B56EBEB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2448937717"/>
      </p:ext>
    </p:extLst>
  </p:cSld>
  <p:clrMapOvr>
    <a:masterClrMapping/>
  </p:clrMapOvr>
  <mc:AlternateContent xmlns:mc="http://schemas.openxmlformats.org/markup-compatibility/2006" xmlns:p14="http://schemas.microsoft.com/office/powerpoint/2010/main">
    <mc:Choice Requires="p14">
      <p:transition spd="med" p14:dur="700" advTm="79625">
        <p:fade/>
      </p:transition>
    </mc:Choice>
    <mc:Fallback xmlns="">
      <p:transition spd="med" advTm="796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701D6E-A473-41F4-ADE6-37A7B41300BB}"/>
              </a:ext>
            </a:extLst>
          </p:cNvPr>
          <p:cNvSpPr txBox="1"/>
          <p:nvPr/>
        </p:nvSpPr>
        <p:spPr>
          <a:xfrm>
            <a:off x="1293812" y="990600"/>
            <a:ext cx="9296400" cy="523220"/>
          </a:xfrm>
          <a:prstGeom prst="rect">
            <a:avLst/>
          </a:prstGeom>
          <a:noFill/>
        </p:spPr>
        <p:txBody>
          <a:bodyPr wrap="square" rtlCol="0">
            <a:spAutoFit/>
          </a:bodyPr>
          <a:lstStyle/>
          <a:p>
            <a:pPr algn="ctr"/>
            <a:r>
              <a:rPr lang="en-US" sz="2800" b="1" dirty="0"/>
              <a:t>Is it Worth the Risk?</a:t>
            </a:r>
          </a:p>
        </p:txBody>
      </p:sp>
      <p:sp>
        <p:nvSpPr>
          <p:cNvPr id="3" name="TextBox 2">
            <a:extLst>
              <a:ext uri="{FF2B5EF4-FFF2-40B4-BE49-F238E27FC236}">
                <a16:creationId xmlns:a16="http://schemas.microsoft.com/office/drawing/2014/main" id="{8B6AA00B-AC24-4437-BFC5-305CC7165DB7}"/>
              </a:ext>
            </a:extLst>
          </p:cNvPr>
          <p:cNvSpPr txBox="1"/>
          <p:nvPr/>
        </p:nvSpPr>
        <p:spPr>
          <a:xfrm>
            <a:off x="8507412" y="2667000"/>
            <a:ext cx="2540000" cy="2743200"/>
          </a:xfrm>
          <a:prstGeom prst="rect">
            <a:avLst/>
          </a:prstGeom>
          <a:noFill/>
        </p:spPr>
        <p:txBody>
          <a:bodyPr wrap="square" rtlCol="0">
            <a:spAutoFit/>
          </a:bodyPr>
          <a:lstStyle/>
          <a:p>
            <a:endParaRPr lang="en-US" dirty="0"/>
          </a:p>
        </p:txBody>
      </p:sp>
      <p:pic>
        <p:nvPicPr>
          <p:cNvPr id="11" name="Picture 10" descr="Text&#10;&#10;Description automatically generated">
            <a:extLst>
              <a:ext uri="{FF2B5EF4-FFF2-40B4-BE49-F238E27FC236}">
                <a16:creationId xmlns:a16="http://schemas.microsoft.com/office/drawing/2014/main" id="{B9364F3F-3BD9-4BB2-978A-DDD3BCC760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3081" y="1849247"/>
            <a:ext cx="8597862" cy="4378705"/>
          </a:xfrm>
          <a:prstGeom prst="rect">
            <a:avLst/>
          </a:prstGeom>
        </p:spPr>
      </p:pic>
      <p:pic>
        <p:nvPicPr>
          <p:cNvPr id="4" name="Audio 3">
            <a:hlinkClick r:id="" action="ppaction://media"/>
            <a:extLst>
              <a:ext uri="{FF2B5EF4-FFF2-40B4-BE49-F238E27FC236}">
                <a16:creationId xmlns:a16="http://schemas.microsoft.com/office/drawing/2014/main" id="{B638893C-5794-4C86-80F3-D01B67D484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991031141"/>
      </p:ext>
    </p:extLst>
  </p:cSld>
  <p:clrMapOvr>
    <a:masterClrMapping/>
  </p:clrMapOvr>
  <mc:AlternateContent xmlns:mc="http://schemas.openxmlformats.org/markup-compatibility/2006" xmlns:p14="http://schemas.microsoft.com/office/powerpoint/2010/main">
    <mc:Choice Requires="p14">
      <p:transition spd="med" p14:dur="700" advTm="52041">
        <p:fade/>
      </p:transition>
    </mc:Choice>
    <mc:Fallback xmlns="">
      <p:transition spd="med" advTm="520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247793-8AEB-4762-B413-A1CF9DB7426D}"/>
              </a:ext>
            </a:extLst>
          </p:cNvPr>
          <p:cNvSpPr txBox="1"/>
          <p:nvPr/>
        </p:nvSpPr>
        <p:spPr>
          <a:xfrm>
            <a:off x="1141412" y="665559"/>
            <a:ext cx="9067800" cy="2092881"/>
          </a:xfrm>
          <a:prstGeom prst="rect">
            <a:avLst/>
          </a:prstGeom>
          <a:noFill/>
        </p:spPr>
        <p:txBody>
          <a:bodyPr wrap="square" rtlCol="0">
            <a:spAutoFit/>
          </a:bodyPr>
          <a:lstStyle/>
          <a:p>
            <a:r>
              <a:rPr lang="en-US" sz="2800" dirty="0">
                <a:solidFill>
                  <a:srgbClr val="0070C0"/>
                </a:solidFill>
              </a:rPr>
              <a:t>FrameWork Health’s (CMATCH)</a:t>
            </a:r>
          </a:p>
          <a:p>
            <a:endParaRPr lang="en-US" sz="2800" dirty="0">
              <a:solidFill>
                <a:srgbClr val="0070C0"/>
              </a:solidFill>
            </a:endParaRPr>
          </a:p>
          <a:p>
            <a:r>
              <a:rPr lang="en-US" sz="2800" dirty="0">
                <a:solidFill>
                  <a:srgbClr val="0070C0"/>
                </a:solidFill>
              </a:rPr>
              <a:t>	Case Managed Approach to Tobacco Cessation Help</a:t>
            </a:r>
          </a:p>
          <a:p>
            <a:pPr algn="ctr"/>
            <a:r>
              <a:rPr lang="en-US" sz="2800" dirty="0">
                <a:solidFill>
                  <a:srgbClr val="0070C0"/>
                </a:solidFill>
              </a:rPr>
              <a:t>                www.LivingSmart.Live </a:t>
            </a:r>
            <a:r>
              <a:rPr lang="en-US" sz="2800" dirty="0"/>
              <a:t>		</a:t>
            </a:r>
            <a:endParaRPr lang="en-US" dirty="0"/>
          </a:p>
          <a:p>
            <a:endParaRPr lang="en-US" dirty="0"/>
          </a:p>
        </p:txBody>
      </p:sp>
      <p:pic>
        <p:nvPicPr>
          <p:cNvPr id="4" name="Picture 3" descr="Diagram&#10;&#10;Description automatically generated">
            <a:extLst>
              <a:ext uri="{FF2B5EF4-FFF2-40B4-BE49-F238E27FC236}">
                <a16:creationId xmlns:a16="http://schemas.microsoft.com/office/drawing/2014/main" id="{1DFD4C38-62A1-479E-A406-9DB4DF7119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8812" y="2743200"/>
            <a:ext cx="6172200" cy="3733800"/>
          </a:xfrm>
          <a:prstGeom prst="rect">
            <a:avLst/>
          </a:prstGeom>
        </p:spPr>
      </p:pic>
      <p:pic>
        <p:nvPicPr>
          <p:cNvPr id="3" name="Audio 2">
            <a:hlinkClick r:id="" action="ppaction://media"/>
            <a:extLst>
              <a:ext uri="{FF2B5EF4-FFF2-40B4-BE49-F238E27FC236}">
                <a16:creationId xmlns:a16="http://schemas.microsoft.com/office/drawing/2014/main" id="{EC1E4A47-1FDE-41D3-B302-43CEDDF53F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229286285"/>
      </p:ext>
    </p:extLst>
  </p:cSld>
  <p:clrMapOvr>
    <a:masterClrMapping/>
  </p:clrMapOvr>
  <mc:AlternateContent xmlns:mc="http://schemas.openxmlformats.org/markup-compatibility/2006" xmlns:p14="http://schemas.microsoft.com/office/powerpoint/2010/main">
    <mc:Choice Requires="p14">
      <p:transition spd="med" p14:dur="700" advTm="89454">
        <p:fade/>
      </p:transition>
    </mc:Choice>
    <mc:Fallback xmlns="">
      <p:transition spd="med" advTm="8945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218883" y="431800"/>
            <a:ext cx="9751060" cy="1168400"/>
          </a:xfrm>
        </p:spPr>
        <p:txBody>
          <a:bodyPr anchor="b">
            <a:normAutofit/>
          </a:bodyPr>
          <a:lstStyle/>
          <a:p>
            <a:r>
              <a:rPr lang="en-US" dirty="0"/>
              <a:t>Presentation Purpose and Sources</a:t>
            </a:r>
          </a:p>
        </p:txBody>
      </p:sp>
      <p:pic>
        <p:nvPicPr>
          <p:cNvPr id="4" name="Picture 3" descr="A picture containing sky, grass, outdoor&#10;&#10;Description automatically generated">
            <a:extLst>
              <a:ext uri="{FF2B5EF4-FFF2-40B4-BE49-F238E27FC236}">
                <a16:creationId xmlns:a16="http://schemas.microsoft.com/office/drawing/2014/main" id="{3DFD1043-2FDA-4329-BA26-51E2BE344E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6093"/>
          <a:stretch/>
        </p:blipFill>
        <p:spPr>
          <a:xfrm>
            <a:off x="1218883" y="1832708"/>
            <a:ext cx="3961129" cy="3540655"/>
          </a:xfrm>
          <a:prstGeom prst="rect">
            <a:avLst/>
          </a:prstGeom>
          <a:noFill/>
        </p:spPr>
      </p:pic>
      <p:sp>
        <p:nvSpPr>
          <p:cNvPr id="14" name="Content Placeholder 13"/>
          <p:cNvSpPr>
            <a:spLocks noGrp="1"/>
          </p:cNvSpPr>
          <p:nvPr>
            <p:ph sz="half" idx="2"/>
          </p:nvPr>
        </p:nvSpPr>
        <p:spPr>
          <a:xfrm>
            <a:off x="5561012" y="1803400"/>
            <a:ext cx="5408930" cy="4445000"/>
          </a:xfrm>
        </p:spPr>
        <p:txBody>
          <a:bodyPr>
            <a:normAutofit lnSpcReduction="10000"/>
          </a:bodyPr>
          <a:lstStyle/>
          <a:p>
            <a:pPr marL="0" indent="0">
              <a:buNone/>
            </a:pPr>
            <a:r>
              <a:rPr lang="en-US" sz="1800" dirty="0"/>
              <a:t>The purpose of this discussion is to inform you of the history of the use of tobacco products wherein </a:t>
            </a:r>
            <a:r>
              <a:rPr lang="en-US" sz="1800" i="1" dirty="0"/>
              <a:t>nicotine</a:t>
            </a:r>
            <a:r>
              <a:rPr lang="en-US" sz="1800" dirty="0"/>
              <a:t> is found, the addictive properties by which it has bound people of all nations, the pervasiveness of tobacco induced disorder (</a:t>
            </a:r>
            <a:r>
              <a:rPr lang="en-US" sz="1800" dirty="0" err="1"/>
              <a:t>tid</a:t>
            </a:r>
            <a:r>
              <a:rPr lang="en-US" sz="1800" dirty="0"/>
              <a:t>), and the realities of recovery.</a:t>
            </a:r>
          </a:p>
          <a:p>
            <a:pPr marL="0" indent="0">
              <a:buNone/>
            </a:pPr>
            <a:r>
              <a:rPr lang="en-US" sz="1800" dirty="0"/>
              <a:t>Sources:</a:t>
            </a:r>
          </a:p>
          <a:p>
            <a:r>
              <a:rPr lang="en-US" sz="1800" dirty="0" err="1"/>
              <a:t>Ference</a:t>
            </a:r>
            <a:r>
              <a:rPr lang="en-US" sz="1800" dirty="0"/>
              <a:t>, R., Slade, J., Room, and Pope, M (2000).  </a:t>
            </a:r>
            <a:r>
              <a:rPr lang="en-US" sz="1800" i="1" dirty="0"/>
              <a:t>Nicotine and Public Health</a:t>
            </a:r>
            <a:r>
              <a:rPr lang="en-US" sz="1800" dirty="0"/>
              <a:t>, American Public Health Assoc.</a:t>
            </a:r>
          </a:p>
          <a:p>
            <a:r>
              <a:rPr lang="en-US" sz="1800" dirty="0"/>
              <a:t>Association on Smoking and Health, </a:t>
            </a:r>
            <a:r>
              <a:rPr lang="en-US" sz="1800" dirty="0">
                <a:hlinkClick r:id="rId5"/>
              </a:rPr>
              <a:t>www.ash.org</a:t>
            </a:r>
            <a:endParaRPr lang="en-US" sz="1800" dirty="0"/>
          </a:p>
          <a:p>
            <a:r>
              <a:rPr lang="en-US" sz="1800" dirty="0"/>
              <a:t>Nation Institute on Drug Abuse (NIDA)</a:t>
            </a:r>
          </a:p>
          <a:p>
            <a:r>
              <a:rPr lang="en-US" sz="1800" dirty="0"/>
              <a:t>WebMD.com  Topic information on Tobacco and Nicotine Addiction</a:t>
            </a:r>
          </a:p>
          <a:p>
            <a:pPr marL="0" indent="0">
              <a:buNone/>
            </a:pPr>
            <a:endParaRPr lang="en-US" sz="1500" dirty="0"/>
          </a:p>
        </p:txBody>
      </p:sp>
      <p:pic>
        <p:nvPicPr>
          <p:cNvPr id="3" name="Audio 2">
            <a:hlinkClick r:id="" action="ppaction://media"/>
            <a:extLst>
              <a:ext uri="{FF2B5EF4-FFF2-40B4-BE49-F238E27FC236}">
                <a16:creationId xmlns:a16="http://schemas.microsoft.com/office/drawing/2014/main" id="{1E476619-693A-4BD9-A9BF-BA20E3F5C5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1016464805"/>
      </p:ext>
    </p:extLst>
  </p:cSld>
  <p:clrMapOvr>
    <a:masterClrMapping/>
  </p:clrMapOvr>
  <mc:AlternateContent xmlns:mc="http://schemas.openxmlformats.org/markup-compatibility/2006" xmlns:p14="http://schemas.microsoft.com/office/powerpoint/2010/main">
    <mc:Choice Requires="p14">
      <p:transition spd="med" p14:dur="700" advTm="46121">
        <p:fade/>
      </p:transition>
    </mc:Choice>
    <mc:Fallback xmlns="">
      <p:transition spd="med" advTm="461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E91C5-BBFC-4073-9A13-A6A3974B21BE}"/>
              </a:ext>
            </a:extLst>
          </p:cNvPr>
          <p:cNvSpPr>
            <a:spLocks noGrp="1"/>
          </p:cNvSpPr>
          <p:nvPr>
            <p:ph type="title"/>
          </p:nvPr>
        </p:nvSpPr>
        <p:spPr/>
        <p:txBody>
          <a:bodyPr/>
          <a:lstStyle/>
          <a:p>
            <a:r>
              <a:rPr lang="en-US" dirty="0"/>
              <a:t>General Data on Smoking and Health Risks</a:t>
            </a:r>
          </a:p>
        </p:txBody>
      </p:sp>
      <p:sp>
        <p:nvSpPr>
          <p:cNvPr id="3" name="Content Placeholder 2">
            <a:extLst>
              <a:ext uri="{FF2B5EF4-FFF2-40B4-BE49-F238E27FC236}">
                <a16:creationId xmlns:a16="http://schemas.microsoft.com/office/drawing/2014/main" id="{9C205DA7-B748-4D7A-9A1D-85F9D3735D12}"/>
              </a:ext>
            </a:extLst>
          </p:cNvPr>
          <p:cNvSpPr>
            <a:spLocks noGrp="1"/>
          </p:cNvSpPr>
          <p:nvPr>
            <p:ph idx="1"/>
          </p:nvPr>
        </p:nvSpPr>
        <p:spPr/>
        <p:txBody>
          <a:bodyPr>
            <a:normAutofit/>
          </a:bodyPr>
          <a:lstStyle/>
          <a:p>
            <a:r>
              <a:rPr lang="en-US" dirty="0"/>
              <a:t>36.5 million Americans currently smoke (15.1% of the population)</a:t>
            </a:r>
          </a:p>
          <a:p>
            <a:r>
              <a:rPr lang="en-US" dirty="0"/>
              <a:t>1.1 billion people around the world smoke</a:t>
            </a:r>
          </a:p>
          <a:p>
            <a:r>
              <a:rPr lang="en-US" dirty="0"/>
              <a:t>1 person dies every 4.5 seconds from a tobacco-related disease (13/min.)</a:t>
            </a:r>
          </a:p>
          <a:p>
            <a:r>
              <a:rPr lang="en-US" dirty="0"/>
              <a:t>20% of all deaths are attributable to tobacco use</a:t>
            </a:r>
          </a:p>
          <a:p>
            <a:r>
              <a:rPr lang="en-US" dirty="0"/>
              <a:t>Tobacco use costs the world more than $1.4 trillion/year </a:t>
            </a:r>
          </a:p>
          <a:p>
            <a:pPr lvl="1"/>
            <a:r>
              <a:rPr lang="en-US" dirty="0"/>
              <a:t>Health care costs</a:t>
            </a:r>
          </a:p>
          <a:p>
            <a:pPr lvl="1"/>
            <a:r>
              <a:rPr lang="en-US" dirty="0"/>
              <a:t>Loss of productivity</a:t>
            </a:r>
          </a:p>
          <a:p>
            <a:pPr lvl="1"/>
            <a:endParaRPr lang="en-US" dirty="0"/>
          </a:p>
          <a:p>
            <a:pPr marL="301752" lvl="1" indent="0">
              <a:buNone/>
            </a:pPr>
            <a:r>
              <a:rPr lang="en-US" dirty="0"/>
              <a:t>	Action on Smoking and Health		https://ash.org/the-problem/</a:t>
            </a:r>
          </a:p>
        </p:txBody>
      </p:sp>
      <p:pic>
        <p:nvPicPr>
          <p:cNvPr id="4" name="Audio 3">
            <a:hlinkClick r:id="" action="ppaction://media"/>
            <a:extLst>
              <a:ext uri="{FF2B5EF4-FFF2-40B4-BE49-F238E27FC236}">
                <a16:creationId xmlns:a16="http://schemas.microsoft.com/office/drawing/2014/main" id="{F1FBE5ED-320C-4C24-A39A-DD80EA8374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435564079"/>
      </p:ext>
    </p:extLst>
  </p:cSld>
  <p:clrMapOvr>
    <a:masterClrMapping/>
  </p:clrMapOvr>
  <mc:AlternateContent xmlns:mc="http://schemas.openxmlformats.org/markup-compatibility/2006" xmlns:p14="http://schemas.microsoft.com/office/powerpoint/2010/main">
    <mc:Choice Requires="p14">
      <p:transition spd="med" p14:dur="700" advTm="56091">
        <p:fade/>
      </p:transition>
    </mc:Choice>
    <mc:Fallback xmlns="">
      <p:transition spd="med" advTm="560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12E82187-9C43-4B10-97A4-5C39D064E0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94012" y="1063747"/>
            <a:ext cx="5879604" cy="4730506"/>
          </a:xfrm>
          <a:prstGeom prst="rect">
            <a:avLst/>
          </a:prstGeom>
        </p:spPr>
      </p:pic>
      <p:pic>
        <p:nvPicPr>
          <p:cNvPr id="5" name="Audio 4">
            <a:hlinkClick r:id="" action="ppaction://media"/>
            <a:extLst>
              <a:ext uri="{FF2B5EF4-FFF2-40B4-BE49-F238E27FC236}">
                <a16:creationId xmlns:a16="http://schemas.microsoft.com/office/drawing/2014/main" id="{3D3BA11E-CA90-4B36-85C9-9D3F868BCE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546288107"/>
      </p:ext>
    </p:extLst>
  </p:cSld>
  <p:clrMapOvr>
    <a:masterClrMapping/>
  </p:clrMapOvr>
  <mc:AlternateContent xmlns:mc="http://schemas.openxmlformats.org/markup-compatibility/2006" xmlns:p14="http://schemas.microsoft.com/office/powerpoint/2010/main">
    <mc:Choice Requires="p14">
      <p:transition spd="med" p14:dur="700" advTm="33792">
        <p:fade/>
      </p:transition>
    </mc:Choice>
    <mc:Fallback xmlns="">
      <p:transition spd="med" advTm="337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Smoking Tobacco Contributes to Disease</a:t>
            </a:r>
          </a:p>
        </p:txBody>
      </p:sp>
      <p:pic>
        <p:nvPicPr>
          <p:cNvPr id="6" name="Picture Placeholder 5" descr="A picture containing person, hand, close&#10;&#10;Description automatically generated">
            <a:extLst>
              <a:ext uri="{FF2B5EF4-FFF2-40B4-BE49-F238E27FC236}">
                <a16:creationId xmlns:a16="http://schemas.microsoft.com/office/drawing/2014/main" id="{2EE0CA0A-175F-4C77-BEA1-44AD4A9616FD}"/>
              </a:ext>
            </a:extLst>
          </p:cNvPr>
          <p:cNvPicPr>
            <a:picLocks noGrp="1" noChangeAspect="1"/>
          </p:cNvPicPr>
          <p:nvPr>
            <p:ph type="pic" idx="1"/>
          </p:nvPr>
        </p:nvPicPr>
        <p:blipFill>
          <a:blip r:embed="rId5">
            <a:extLst>
              <a:ext uri="{28A0092B-C50C-407E-A947-70E740481C1C}">
                <a14:useLocalDpi xmlns:a14="http://schemas.microsoft.com/office/drawing/2010/main" val="0"/>
              </a:ext>
            </a:extLst>
          </a:blip>
          <a:srcRect t="7851" b="7851"/>
          <a:stretch>
            <a:fillRect/>
          </a:stretch>
        </p:blipFill>
        <p:spPr/>
      </p:pic>
      <p:sp>
        <p:nvSpPr>
          <p:cNvPr id="4" name="Text Placeholder 3"/>
          <p:cNvSpPr>
            <a:spLocks noGrp="1"/>
          </p:cNvSpPr>
          <p:nvPr>
            <p:ph type="body" sz="half" idx="2"/>
          </p:nvPr>
        </p:nvSpPr>
        <p:spPr/>
        <p:txBody>
          <a:bodyPr>
            <a:normAutofit/>
          </a:bodyPr>
          <a:lstStyle/>
          <a:p>
            <a:endParaRPr lang="en-US" sz="2800" dirty="0"/>
          </a:p>
          <a:p>
            <a:r>
              <a:rPr lang="en-US" sz="2800" dirty="0"/>
              <a:t>Yes, it does in a very seductive way!</a:t>
            </a:r>
          </a:p>
          <a:p>
            <a:r>
              <a:rPr lang="en-US" sz="2800" dirty="0"/>
              <a:t>They are now called TIDs    or</a:t>
            </a:r>
          </a:p>
          <a:p>
            <a:r>
              <a:rPr lang="en-US" sz="2800" dirty="0"/>
              <a:t>Tobacco Induced Disorders</a:t>
            </a:r>
          </a:p>
        </p:txBody>
      </p:sp>
      <p:pic>
        <p:nvPicPr>
          <p:cNvPr id="3" name="Audio 2">
            <a:hlinkClick r:id="" action="ppaction://media"/>
            <a:extLst>
              <a:ext uri="{FF2B5EF4-FFF2-40B4-BE49-F238E27FC236}">
                <a16:creationId xmlns:a16="http://schemas.microsoft.com/office/drawing/2014/main" id="{1E8200D7-8E28-468B-86CF-F10273C0AC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849448384"/>
      </p:ext>
    </p:extLst>
  </p:cSld>
  <p:clrMapOvr>
    <a:masterClrMapping/>
  </p:clrMapOvr>
  <mc:AlternateContent xmlns:mc="http://schemas.openxmlformats.org/markup-compatibility/2006" xmlns:p14="http://schemas.microsoft.com/office/powerpoint/2010/main">
    <mc:Choice Requires="p14">
      <p:transition spd="med" p14:dur="700" advTm="15590">
        <p:fade/>
      </p:transition>
    </mc:Choice>
    <mc:Fallback xmlns="">
      <p:transition spd="med" advTm="155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95F89-B537-454F-AFC9-254A99A2B1EC}"/>
              </a:ext>
            </a:extLst>
          </p:cNvPr>
          <p:cNvSpPr>
            <a:spLocks noGrp="1"/>
          </p:cNvSpPr>
          <p:nvPr>
            <p:ph type="title"/>
          </p:nvPr>
        </p:nvSpPr>
        <p:spPr/>
        <p:txBody>
          <a:bodyPr/>
          <a:lstStyle/>
          <a:p>
            <a:r>
              <a:rPr lang="en-US" dirty="0"/>
              <a:t>TIDs and Devastating Results to Society</a:t>
            </a:r>
          </a:p>
        </p:txBody>
      </p:sp>
      <p:sp>
        <p:nvSpPr>
          <p:cNvPr id="3" name="Content Placeholder 2">
            <a:extLst>
              <a:ext uri="{FF2B5EF4-FFF2-40B4-BE49-F238E27FC236}">
                <a16:creationId xmlns:a16="http://schemas.microsoft.com/office/drawing/2014/main" id="{0E2C0B63-FD9C-4C8A-884E-07A85BF422FF}"/>
              </a:ext>
            </a:extLst>
          </p:cNvPr>
          <p:cNvSpPr>
            <a:spLocks noGrp="1"/>
          </p:cNvSpPr>
          <p:nvPr>
            <p:ph sz="half" idx="1"/>
          </p:nvPr>
        </p:nvSpPr>
        <p:spPr>
          <a:xfrm>
            <a:off x="1218883" y="2362200"/>
            <a:ext cx="4648516" cy="3225800"/>
          </a:xfrm>
        </p:spPr>
        <p:txBody>
          <a:bodyPr>
            <a:normAutofit fontScale="25000" lnSpcReduction="20000"/>
          </a:bodyPr>
          <a:lstStyle/>
          <a:p>
            <a:pPr>
              <a:buFont typeface="Wingdings" panose="05000000000000000000" pitchFamily="2" charset="2"/>
              <a:buChar char="Ø"/>
            </a:pPr>
            <a:r>
              <a:rPr lang="en-US" sz="8000" b="0" i="0" dirty="0">
                <a:solidFill>
                  <a:srgbClr val="474747"/>
                </a:solidFill>
                <a:effectLst/>
                <a:latin typeface="Open Sans"/>
              </a:rPr>
              <a:t>Foremost among the cancers caused by tobacco use is lung cancer</a:t>
            </a:r>
          </a:p>
          <a:p>
            <a:pPr algn="l">
              <a:buFont typeface="Wingdings" panose="05000000000000000000" pitchFamily="2" charset="2"/>
              <a:buChar char="Ø"/>
            </a:pPr>
            <a:r>
              <a:rPr lang="en-US" sz="8000" b="0" i="0" dirty="0">
                <a:solidFill>
                  <a:srgbClr val="000000"/>
                </a:solidFill>
                <a:effectLst/>
                <a:latin typeface="Open Sans"/>
              </a:rPr>
              <a:t>Mouth and throat (oral cavity and pharynx)</a:t>
            </a:r>
          </a:p>
          <a:p>
            <a:pPr algn="l">
              <a:buFont typeface="Wingdings" panose="05000000000000000000" pitchFamily="2" charset="2"/>
              <a:buChar char="Ø"/>
            </a:pPr>
            <a:r>
              <a:rPr lang="en-US" sz="8000" b="0" i="0" dirty="0">
                <a:solidFill>
                  <a:srgbClr val="000000"/>
                </a:solidFill>
                <a:effectLst/>
                <a:latin typeface="Open Sans"/>
              </a:rPr>
              <a:t>Esophagus, voice box (larynx)</a:t>
            </a:r>
          </a:p>
          <a:p>
            <a:pPr algn="l">
              <a:buFont typeface="Wingdings" panose="05000000000000000000" pitchFamily="2" charset="2"/>
              <a:buChar char="Ø"/>
            </a:pPr>
            <a:r>
              <a:rPr lang="en-US" sz="8000" dirty="0">
                <a:solidFill>
                  <a:srgbClr val="000000"/>
                </a:solidFill>
                <a:latin typeface="Open Sans"/>
              </a:rPr>
              <a:t>B</a:t>
            </a:r>
            <a:r>
              <a:rPr lang="en-US" sz="8000" b="0" i="0" dirty="0">
                <a:solidFill>
                  <a:srgbClr val="000000"/>
                </a:solidFill>
                <a:effectLst/>
                <a:latin typeface="Open Sans"/>
              </a:rPr>
              <a:t>ronchus, and trachea</a:t>
            </a:r>
          </a:p>
          <a:p>
            <a:pPr algn="l">
              <a:buFont typeface="Wingdings" panose="05000000000000000000" pitchFamily="2" charset="2"/>
              <a:buChar char="Ø"/>
            </a:pPr>
            <a:r>
              <a:rPr lang="en-US" sz="8000" b="0" i="0" dirty="0">
                <a:solidFill>
                  <a:srgbClr val="000000"/>
                </a:solidFill>
                <a:effectLst/>
                <a:latin typeface="Open Sans"/>
              </a:rPr>
              <a:t>Acute myeloid leukemia</a:t>
            </a:r>
          </a:p>
          <a:p>
            <a:pPr algn="l">
              <a:buFont typeface="Wingdings" panose="05000000000000000000" pitchFamily="2" charset="2"/>
              <a:buChar char="Ø"/>
            </a:pPr>
            <a:r>
              <a:rPr lang="en-US" sz="8000" b="0" i="0" dirty="0">
                <a:solidFill>
                  <a:srgbClr val="000000"/>
                </a:solidFill>
                <a:effectLst/>
                <a:latin typeface="Open Sans"/>
              </a:rPr>
              <a:t>Liver</a:t>
            </a:r>
            <a:endParaRPr lang="en-US" dirty="0"/>
          </a:p>
          <a:p>
            <a:endParaRPr lang="en-US" dirty="0"/>
          </a:p>
          <a:p>
            <a:endParaRPr lang="en-US" dirty="0"/>
          </a:p>
          <a:p>
            <a:endParaRPr lang="en-US" dirty="0"/>
          </a:p>
          <a:p>
            <a:endParaRPr lang="en-US" dirty="0"/>
          </a:p>
          <a:p>
            <a:endParaRPr lang="en-US" dirty="0"/>
          </a:p>
          <a:p>
            <a:pPr marL="0" indent="0">
              <a:buNone/>
            </a:pPr>
            <a:r>
              <a:rPr lang="en-US" dirty="0"/>
              <a:t>Sources:  National Institute on Drug Abuse (NIDA)</a:t>
            </a:r>
          </a:p>
          <a:p>
            <a:endParaRPr lang="en-US" dirty="0"/>
          </a:p>
          <a:p>
            <a:pPr marL="0" indent="0">
              <a:buNone/>
            </a:pPr>
            <a:endParaRPr lang="en-US" dirty="0"/>
          </a:p>
        </p:txBody>
      </p:sp>
      <p:sp>
        <p:nvSpPr>
          <p:cNvPr id="4" name="Content Placeholder 3">
            <a:extLst>
              <a:ext uri="{FF2B5EF4-FFF2-40B4-BE49-F238E27FC236}">
                <a16:creationId xmlns:a16="http://schemas.microsoft.com/office/drawing/2014/main" id="{E5D3D07E-2395-4030-8D12-CBEBD19AB6E9}"/>
              </a:ext>
            </a:extLst>
          </p:cNvPr>
          <p:cNvSpPr>
            <a:spLocks noGrp="1"/>
          </p:cNvSpPr>
          <p:nvPr>
            <p:ph sz="half" idx="2"/>
          </p:nvPr>
        </p:nvSpPr>
        <p:spPr>
          <a:xfrm>
            <a:off x="6321426" y="2286000"/>
            <a:ext cx="4189730" cy="3378200"/>
          </a:xfrm>
        </p:spPr>
        <p:txBody>
          <a:bodyPr>
            <a:normAutofit fontScale="25000" lnSpcReduction="20000"/>
          </a:bodyPr>
          <a:lstStyle/>
          <a:p>
            <a:pPr algn="l">
              <a:lnSpc>
                <a:spcPct val="150000"/>
              </a:lnSpc>
              <a:spcBef>
                <a:spcPts val="600"/>
              </a:spcBef>
              <a:buFont typeface="Wingdings" panose="05000000000000000000" pitchFamily="2" charset="2"/>
              <a:buChar char="Ø"/>
            </a:pPr>
            <a:r>
              <a:rPr lang="en-US" sz="8000" b="0" i="0" dirty="0">
                <a:solidFill>
                  <a:srgbClr val="000000"/>
                </a:solidFill>
                <a:effectLst/>
                <a:latin typeface="Open Sans"/>
              </a:rPr>
              <a:t>Kidney and renal pelvis</a:t>
            </a:r>
          </a:p>
          <a:p>
            <a:pPr algn="l">
              <a:lnSpc>
                <a:spcPct val="150000"/>
              </a:lnSpc>
              <a:spcBef>
                <a:spcPts val="600"/>
              </a:spcBef>
              <a:buFont typeface="Wingdings" panose="05000000000000000000" pitchFamily="2" charset="2"/>
              <a:buChar char="Ø"/>
            </a:pPr>
            <a:r>
              <a:rPr lang="en-US" sz="8000" b="0" i="0" dirty="0">
                <a:solidFill>
                  <a:srgbClr val="000000"/>
                </a:solidFill>
                <a:effectLst/>
                <a:latin typeface="Open Sans"/>
              </a:rPr>
              <a:t>Stomach</a:t>
            </a:r>
          </a:p>
          <a:p>
            <a:pPr algn="l">
              <a:lnSpc>
                <a:spcPct val="150000"/>
              </a:lnSpc>
              <a:spcBef>
                <a:spcPts val="600"/>
              </a:spcBef>
              <a:buFont typeface="Wingdings" panose="05000000000000000000" pitchFamily="2" charset="2"/>
              <a:buChar char="Ø"/>
            </a:pPr>
            <a:r>
              <a:rPr lang="en-US" sz="8000" b="0" i="0" dirty="0">
                <a:solidFill>
                  <a:srgbClr val="000000"/>
                </a:solidFill>
                <a:effectLst/>
                <a:latin typeface="Open Sans"/>
              </a:rPr>
              <a:t>Uterine cervix</a:t>
            </a:r>
          </a:p>
          <a:p>
            <a:pPr algn="l">
              <a:lnSpc>
                <a:spcPct val="150000"/>
              </a:lnSpc>
              <a:spcBef>
                <a:spcPts val="600"/>
              </a:spcBef>
              <a:buFont typeface="Wingdings" panose="05000000000000000000" pitchFamily="2" charset="2"/>
              <a:buChar char="Ø"/>
            </a:pPr>
            <a:r>
              <a:rPr lang="en-US" sz="8000" b="0" i="0" dirty="0">
                <a:solidFill>
                  <a:srgbClr val="000000"/>
                </a:solidFill>
                <a:effectLst/>
                <a:latin typeface="Open Sans"/>
              </a:rPr>
              <a:t>Pancreas</a:t>
            </a:r>
          </a:p>
          <a:p>
            <a:pPr algn="l">
              <a:lnSpc>
                <a:spcPct val="150000"/>
              </a:lnSpc>
              <a:spcBef>
                <a:spcPts val="600"/>
              </a:spcBef>
              <a:buFont typeface="Wingdings" panose="05000000000000000000" pitchFamily="2" charset="2"/>
              <a:buChar char="Ø"/>
            </a:pPr>
            <a:r>
              <a:rPr lang="en-US" sz="8000" b="0" i="0" dirty="0">
                <a:solidFill>
                  <a:srgbClr val="000000"/>
                </a:solidFill>
                <a:effectLst/>
                <a:latin typeface="Open Sans"/>
              </a:rPr>
              <a:t>Urinary bladder</a:t>
            </a:r>
          </a:p>
          <a:p>
            <a:pPr algn="l">
              <a:lnSpc>
                <a:spcPct val="150000"/>
              </a:lnSpc>
              <a:spcBef>
                <a:spcPts val="600"/>
              </a:spcBef>
              <a:buFont typeface="Wingdings" panose="05000000000000000000" pitchFamily="2" charset="2"/>
              <a:buChar char="Ø"/>
            </a:pPr>
            <a:r>
              <a:rPr lang="en-US" sz="8000" b="0" i="0" dirty="0">
                <a:solidFill>
                  <a:srgbClr val="000000"/>
                </a:solidFill>
                <a:effectLst/>
                <a:latin typeface="Open Sans"/>
              </a:rPr>
              <a:t>Colon and rectum</a:t>
            </a:r>
          </a:p>
          <a:p>
            <a:endParaRPr lang="en-US" dirty="0"/>
          </a:p>
        </p:txBody>
      </p:sp>
      <p:pic>
        <p:nvPicPr>
          <p:cNvPr id="5" name="Audio 4">
            <a:hlinkClick r:id="" action="ppaction://media"/>
            <a:extLst>
              <a:ext uri="{FF2B5EF4-FFF2-40B4-BE49-F238E27FC236}">
                <a16:creationId xmlns:a16="http://schemas.microsoft.com/office/drawing/2014/main" id="{0AA6D81F-BA6C-414B-B193-9A0E384C03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2924768810"/>
      </p:ext>
    </p:extLst>
  </p:cSld>
  <p:clrMapOvr>
    <a:masterClrMapping/>
  </p:clrMapOvr>
  <mc:AlternateContent xmlns:mc="http://schemas.openxmlformats.org/markup-compatibility/2006" xmlns:p14="http://schemas.microsoft.com/office/powerpoint/2010/main">
    <mc:Choice Requires="p14">
      <p:transition spd="med" p14:dur="700" advTm="179277">
        <p:fade/>
      </p:transition>
    </mc:Choice>
    <mc:Fallback xmlns="">
      <p:transition spd="med" advTm="1792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80E3FB-0ABF-49CF-9830-04D6644AE642}"/>
              </a:ext>
            </a:extLst>
          </p:cNvPr>
          <p:cNvSpPr txBox="1"/>
          <p:nvPr/>
        </p:nvSpPr>
        <p:spPr>
          <a:xfrm>
            <a:off x="1217612" y="914400"/>
            <a:ext cx="7467600" cy="523220"/>
          </a:xfrm>
          <a:prstGeom prst="rect">
            <a:avLst/>
          </a:prstGeom>
          <a:noFill/>
        </p:spPr>
        <p:txBody>
          <a:bodyPr wrap="square" rtlCol="0">
            <a:spAutoFit/>
          </a:bodyPr>
          <a:lstStyle/>
          <a:p>
            <a:r>
              <a:rPr lang="en-US" sz="2800" b="1" dirty="0"/>
              <a:t>How Does Nicotine Contribute to Disease?</a:t>
            </a:r>
            <a:endParaRPr lang="en-US" b="1" dirty="0"/>
          </a:p>
        </p:txBody>
      </p:sp>
      <p:sp>
        <p:nvSpPr>
          <p:cNvPr id="2" name="TextBox 1">
            <a:extLst>
              <a:ext uri="{FF2B5EF4-FFF2-40B4-BE49-F238E27FC236}">
                <a16:creationId xmlns:a16="http://schemas.microsoft.com/office/drawing/2014/main" id="{806C1A3F-EDD8-4CCE-B8C4-C0C1A89210B2}"/>
              </a:ext>
            </a:extLst>
          </p:cNvPr>
          <p:cNvSpPr txBox="1"/>
          <p:nvPr/>
        </p:nvSpPr>
        <p:spPr>
          <a:xfrm>
            <a:off x="1370012" y="1754305"/>
            <a:ext cx="8686800" cy="3724096"/>
          </a:xfrm>
          <a:prstGeom prst="rect">
            <a:avLst/>
          </a:prstGeom>
          <a:noFill/>
        </p:spPr>
        <p:txBody>
          <a:bodyPr wrap="square" rtlCol="0">
            <a:spAutoFit/>
          </a:bodyPr>
          <a:lstStyle/>
          <a:p>
            <a:pPr marL="171450" indent="-171450">
              <a:buFont typeface="Wingdings" panose="05000000000000000000" pitchFamily="2" charset="2"/>
              <a:buChar char="q"/>
            </a:pPr>
            <a:r>
              <a:rPr lang="en-US" sz="2000" dirty="0"/>
              <a:t> Not a carcinogen—doesn’t directly cause cancer</a:t>
            </a:r>
          </a:p>
          <a:p>
            <a:r>
              <a:rPr lang="en-US" sz="2000" dirty="0"/>
              <a:t>But, through its transport into the body on the propellants that introduce it, </a:t>
            </a:r>
            <a:r>
              <a:rPr lang="en-US" sz="2000" i="1" dirty="0"/>
              <a:t>nicotine</a:t>
            </a:r>
            <a:r>
              <a:rPr lang="en-US" sz="2000" dirty="0"/>
              <a:t> inflames organ tissue and causes damage and disruption of normal cellular activity that results in respiratory, cardiac, circulatory, and reproductive disorders. In addition, if the user already has hypertension (high blood pressure), persistent use invites progressive atherosclerosis, renal (kidney) disease, and uncontrollable hypertension.</a:t>
            </a:r>
          </a:p>
          <a:p>
            <a:endParaRPr lang="en-US" sz="2000" dirty="0"/>
          </a:p>
          <a:p>
            <a:pPr marL="285750" indent="-285750">
              <a:buFont typeface="Wingdings" panose="05000000000000000000" pitchFamily="2" charset="2"/>
              <a:buChar char="q"/>
            </a:pPr>
            <a:r>
              <a:rPr lang="en-US" sz="2000" dirty="0"/>
              <a:t>Among smokers and chewers, </a:t>
            </a:r>
            <a:r>
              <a:rPr lang="en-US" sz="2000" i="1" dirty="0"/>
              <a:t>nicotine</a:t>
            </a:r>
            <a:r>
              <a:rPr lang="en-US" sz="2000" dirty="0"/>
              <a:t> is derived from the curing and manufacturing of tobacco, so inhaled smoke and chewed tobacco absorbed into oral tissues or saliva carry it to the cellular level.</a:t>
            </a:r>
          </a:p>
          <a:p>
            <a:pPr marL="171450" indent="-171450">
              <a:buFont typeface="Wingdings" panose="05000000000000000000" pitchFamily="2" charset="2"/>
              <a:buChar char="q"/>
            </a:pPr>
            <a:endParaRPr lang="en-US" sz="1600" dirty="0"/>
          </a:p>
        </p:txBody>
      </p:sp>
      <p:pic>
        <p:nvPicPr>
          <p:cNvPr id="4" name="Audio 3">
            <a:hlinkClick r:id="" action="ppaction://media"/>
            <a:extLst>
              <a:ext uri="{FF2B5EF4-FFF2-40B4-BE49-F238E27FC236}">
                <a16:creationId xmlns:a16="http://schemas.microsoft.com/office/drawing/2014/main" id="{FBD02BF7-F3D8-492B-8DA6-967551DD8C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2623819822"/>
      </p:ext>
    </p:extLst>
  </p:cSld>
  <p:clrMapOvr>
    <a:masterClrMapping/>
  </p:clrMapOvr>
  <mc:AlternateContent xmlns:mc="http://schemas.openxmlformats.org/markup-compatibility/2006" xmlns:p14="http://schemas.microsoft.com/office/powerpoint/2010/main">
    <mc:Choice Requires="p14">
      <p:transition spd="med" p14:dur="700" advTm="56267">
        <p:fade/>
      </p:transition>
    </mc:Choice>
    <mc:Fallback xmlns="">
      <p:transition spd="med" advTm="562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Historical Origins of Nicotine</a:t>
            </a:r>
          </a:p>
        </p:txBody>
      </p:sp>
      <p:sp>
        <p:nvSpPr>
          <p:cNvPr id="3" name="TextBox 2">
            <a:extLst>
              <a:ext uri="{FF2B5EF4-FFF2-40B4-BE49-F238E27FC236}">
                <a16:creationId xmlns:a16="http://schemas.microsoft.com/office/drawing/2014/main" id="{6A66C4E8-D7A9-4425-9F6E-B0158CE335B4}"/>
              </a:ext>
            </a:extLst>
          </p:cNvPr>
          <p:cNvSpPr txBox="1"/>
          <p:nvPr/>
        </p:nvSpPr>
        <p:spPr>
          <a:xfrm>
            <a:off x="1293812" y="1624886"/>
            <a:ext cx="9676131" cy="4801314"/>
          </a:xfrm>
          <a:prstGeom prst="rect">
            <a:avLst/>
          </a:prstGeom>
          <a:noFill/>
        </p:spPr>
        <p:txBody>
          <a:bodyPr wrap="square" rtlCol="0">
            <a:spAutoFit/>
          </a:bodyPr>
          <a:lstStyle/>
          <a:p>
            <a:r>
              <a:rPr lang="en-US" dirty="0"/>
              <a:t>About 2000 years ago . . . On the South American continent, various plant specious of Nicotiana were discovered and consumed for their pleasurable effects, with </a:t>
            </a:r>
            <a:r>
              <a:rPr lang="en-US" i="1" dirty="0"/>
              <a:t>N. </a:t>
            </a:r>
            <a:r>
              <a:rPr lang="en-US" i="1" dirty="0" err="1"/>
              <a:t>rustica</a:t>
            </a:r>
            <a:r>
              <a:rPr lang="en-US" i="1" dirty="0"/>
              <a:t> </a:t>
            </a:r>
            <a:r>
              <a:rPr lang="en-US" dirty="0"/>
              <a:t>especially prized in high doses for its ability to alter one’s consciousness and enhance out-of-body experiences.  </a:t>
            </a:r>
          </a:p>
          <a:p>
            <a:endParaRPr lang="en-US" dirty="0"/>
          </a:p>
          <a:p>
            <a:r>
              <a:rPr lang="en-US" dirty="0"/>
              <a:t>As aboriginal peoples migrated northward, they planted its original source (the tobacco plant) in parts of North American, such as the East and into Canada.  They typically ingested nicotine  by way of chewing, sucking, drinking, licking, and even rectal application through some sort of syringe.  Smoking became the most useful method to them because of their spiritual beliefs of the transfer of spiritual power from the spirit world.</a:t>
            </a:r>
          </a:p>
          <a:p>
            <a:endParaRPr lang="en-US" dirty="0"/>
          </a:p>
          <a:p>
            <a:r>
              <a:rPr lang="en-US" dirty="0"/>
              <a:t>In the 1500’s the French explorer, Cartier, visited Canada in what is now Quebec and discovered the Iroquoian communities farmed a large enough quantity to store after drying it for year-round use.  Evidence reveals that nearly 100% of Aboriginal men smoked, and some women did.  And that was on a daily basis, not just for ceremonies.  They believed they were pleasing their gods.</a:t>
            </a:r>
          </a:p>
          <a:p>
            <a:r>
              <a:rPr lang="en-US" dirty="0"/>
              <a:t>European explorers have written about the smoking practices of the Narragansett, Micmac, Eastern Abenaki, Huron, Montagnais, and Algonquin tribes and their love of its effects.  They also observed  the deleterious effects to health and lifestyle of their addiction.</a:t>
            </a:r>
          </a:p>
        </p:txBody>
      </p:sp>
      <p:pic>
        <p:nvPicPr>
          <p:cNvPr id="4" name="Audio 3">
            <a:hlinkClick r:id="" action="ppaction://media"/>
            <a:extLst>
              <a:ext uri="{FF2B5EF4-FFF2-40B4-BE49-F238E27FC236}">
                <a16:creationId xmlns:a16="http://schemas.microsoft.com/office/drawing/2014/main" id="{EB66BCD4-5127-425E-BF15-E195803E3E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819877332"/>
      </p:ext>
    </p:extLst>
  </p:cSld>
  <p:clrMapOvr>
    <a:masterClrMapping/>
  </p:clrMapOvr>
  <mc:AlternateContent xmlns:mc="http://schemas.openxmlformats.org/markup-compatibility/2006" xmlns:p14="http://schemas.microsoft.com/office/powerpoint/2010/main">
    <mc:Choice Requires="p14">
      <p:transition spd="med" p14:dur="700" advTm="236185">
        <p:fade/>
      </p:transition>
    </mc:Choice>
    <mc:Fallback xmlns="">
      <p:transition spd="med" advTm="2361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A6547-D616-4928-A9AD-1CB1A3AA5890}"/>
              </a:ext>
            </a:extLst>
          </p:cNvPr>
          <p:cNvSpPr>
            <a:spLocks noGrp="1"/>
          </p:cNvSpPr>
          <p:nvPr>
            <p:ph type="title"/>
          </p:nvPr>
        </p:nvSpPr>
        <p:spPr>
          <a:xfrm>
            <a:off x="608013" y="442115"/>
            <a:ext cx="5181600" cy="1092200"/>
          </a:xfrm>
        </p:spPr>
        <p:txBody>
          <a:bodyPr/>
          <a:lstStyle/>
          <a:p>
            <a:r>
              <a:rPr lang="en-US" dirty="0"/>
              <a:t>So How Does Nicotine Work in My Body?</a:t>
            </a:r>
          </a:p>
        </p:txBody>
      </p:sp>
      <p:pic>
        <p:nvPicPr>
          <p:cNvPr id="5" name="Picture 4" descr="Diagram&#10;&#10;Description automatically generated">
            <a:extLst>
              <a:ext uri="{FF2B5EF4-FFF2-40B4-BE49-F238E27FC236}">
                <a16:creationId xmlns:a16="http://schemas.microsoft.com/office/drawing/2014/main" id="{A3C18F2C-3D58-40F7-85C9-88ED6910E6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8812" y="1348774"/>
            <a:ext cx="4673282" cy="5023263"/>
          </a:xfrm>
          <a:prstGeom prst="rect">
            <a:avLst/>
          </a:prstGeom>
        </p:spPr>
      </p:pic>
      <p:pic>
        <p:nvPicPr>
          <p:cNvPr id="7" name="Picture 6" descr="A picture containing person, hand, close&#10;&#10;Description automatically generated">
            <a:hlinkClick r:id="rId6"/>
            <a:extLst>
              <a:ext uri="{FF2B5EF4-FFF2-40B4-BE49-F238E27FC236}">
                <a16:creationId xmlns:a16="http://schemas.microsoft.com/office/drawing/2014/main" id="{B36D5503-75A8-4F03-85CB-5470A59BDE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36612" y="3547571"/>
            <a:ext cx="3505200" cy="2628900"/>
          </a:xfrm>
          <a:prstGeom prst="rect">
            <a:avLst/>
          </a:prstGeom>
        </p:spPr>
      </p:pic>
      <p:sp>
        <p:nvSpPr>
          <p:cNvPr id="9" name="TextBox 8">
            <a:extLst>
              <a:ext uri="{FF2B5EF4-FFF2-40B4-BE49-F238E27FC236}">
                <a16:creationId xmlns:a16="http://schemas.microsoft.com/office/drawing/2014/main" id="{D16A25B9-E7F6-41C2-8C08-F0F66A2401A5}"/>
              </a:ext>
            </a:extLst>
          </p:cNvPr>
          <p:cNvSpPr txBox="1"/>
          <p:nvPr/>
        </p:nvSpPr>
        <p:spPr>
          <a:xfrm>
            <a:off x="835024" y="2356619"/>
            <a:ext cx="3200400" cy="923330"/>
          </a:xfrm>
          <a:prstGeom prst="rect">
            <a:avLst/>
          </a:prstGeom>
          <a:noFill/>
        </p:spPr>
        <p:txBody>
          <a:bodyPr wrap="square" rtlCol="0">
            <a:spAutoFit/>
          </a:bodyPr>
          <a:lstStyle/>
          <a:p>
            <a:r>
              <a:rPr lang="en-US" dirty="0"/>
              <a:t>Click on the photo below to watch a 4-minute video on YouTube.</a:t>
            </a:r>
          </a:p>
        </p:txBody>
      </p:sp>
      <p:pic>
        <p:nvPicPr>
          <p:cNvPr id="10" name="Audio 9">
            <a:hlinkClick r:id="" action="ppaction://media"/>
            <a:extLst>
              <a:ext uri="{FF2B5EF4-FFF2-40B4-BE49-F238E27FC236}">
                <a16:creationId xmlns:a16="http://schemas.microsoft.com/office/drawing/2014/main" id="{8993C84C-0D62-4E87-8E3A-DE95EE0F1DC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4175115394"/>
      </p:ext>
    </p:extLst>
  </p:cSld>
  <p:clrMapOvr>
    <a:masterClrMapping/>
  </p:clrMapOvr>
  <mc:AlternateContent xmlns:mc="http://schemas.openxmlformats.org/markup-compatibility/2006" xmlns:p14="http://schemas.microsoft.com/office/powerpoint/2010/main">
    <mc:Choice Requires="p14">
      <p:transition spd="med" p14:dur="700" advTm="55477">
        <p:fade/>
      </p:transition>
    </mc:Choice>
    <mc:Fallback xmlns="">
      <p:transition spd="med" advTm="554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ooks Classic 16x9">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hade val="90000"/>
                <a:satMod val="150000"/>
              </a:schemeClr>
            </a:gs>
            <a:gs pos="60000">
              <a:schemeClr val="phClr">
                <a:shade val="20000"/>
                <a:satMod val="255000"/>
              </a:schemeClr>
            </a:gs>
          </a:gsLst>
          <a:lin ang="5400000" scaled="0"/>
        </a:gradFill>
        <a:blipFill rotWithShape="1">
          <a:blip xmlns:r="http://schemas.openxmlformats.org/officeDocument/2006/relationships" r:embed="rId1">
            <a:duotone>
              <a:schemeClr val="phClr">
                <a:shade val="12000"/>
                <a:satMod val="240000"/>
              </a:schemeClr>
              <a:schemeClr val="phClr"/>
            </a:duotone>
          </a:blip>
          <a:stretch/>
        </a:blipFill>
      </a:bgFillStyleLst>
    </a:fmtScheme>
  </a:themeElements>
  <a:objectDefaults/>
  <a:extraClrSchemeLst/>
  <a:extLst>
    <a:ext uri="{05A4C25C-085E-4340-85A3-A5531E510DB2}">
      <thm15:themeFamily xmlns:thm15="http://schemas.microsoft.com/office/thememl/2012/main" name="TF02801059.potx" id="{C5FD5170-17AC-4815-968A-FDC1AAB6E99D}" vid="{74C691A5-1550-4555-B870-169F3443F41D}"/>
    </a:ext>
  </a:extLst>
</a:theme>
</file>

<file path=ppt/theme/theme2.xml><?xml version="1.0" encoding="utf-8"?>
<a:theme xmlns:a="http://schemas.openxmlformats.org/drawingml/2006/main" name="Office Theme">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false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1360476</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 xsi:nil="true"/>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2011-12-12T13:37:00+00:00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2035-01-01T08:00:00+00:00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TP102801058</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706496</LocLastLocAttemptVersionLookup>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APAuthor xmlns="4873beb7-5857-4685-be1f-d57550cc96cc">
      <UserInfo>
        <DisplayName>REDMOND\v-soujap</DisplayName>
        <AccountId>1954</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14</OriginalRelease>
    <TPLaunchHelpLinkType xmlns="4873beb7-5857-4685-be1f-d57550cc96cc">Template</TPLaunchHelpLinkType>
    <LocalizationTagsTaxHTField0 xmlns="4873beb7-5857-4685-be1f-d57550cc96cc">
      <Terms xmlns="http://schemas.microsoft.com/office/infopath/2007/PartnerControls"/>
    </LocalizationTagsTaxHTField0>
    <LocMarketGroupTiers2 xmlns="4873beb7-5857-4685-be1f-d57550cc96cc" xsi:nil="true"/>
  </documentManagement>
</p:properties>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D80E12-3BE9-4746-820E-FFB249F467F2}">
  <ds:schemaRefs>
    <ds:schemaRef ds:uri="http://schemas.microsoft.com/office/2006/documentManagement/types"/>
    <ds:schemaRef ds:uri="http://purl.org/dc/elements/1.1/"/>
    <ds:schemaRef ds:uri="http://schemas.microsoft.com/office/2006/metadata/properties"/>
    <ds:schemaRef ds:uri="4873beb7-5857-4685-be1f-d57550cc96cc"/>
    <ds:schemaRef ds:uri="http://schemas.openxmlformats.org/package/2006/metadata/core-properties"/>
    <ds:schemaRef ds:uri="http://purl.org/dc/term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8D003AC8-209A-4321-A17C-1B7A20643390}">
  <ds:schemaRefs>
    <ds:schemaRef ds:uri="http://schemas.microsoft.com/sharepoint/v3/contenttype/forms"/>
  </ds:schemaRefs>
</ds:datastoreItem>
</file>

<file path=customXml/itemProps3.xml><?xml version="1.0" encoding="utf-8"?>
<ds:datastoreItem xmlns:ds="http://schemas.openxmlformats.org/officeDocument/2006/customXml" ds:itemID="{83ED4759-CFDD-43F0-817C-11D9197192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Classic book education presentation (widescreen)</Template>
  <TotalTime>3547</TotalTime>
  <Words>1992</Words>
  <Application>Microsoft Office PowerPoint</Application>
  <PresentationFormat>Custom</PresentationFormat>
  <Paragraphs>137</Paragraphs>
  <Slides>15</Slides>
  <Notes>13</Notes>
  <HiddenSlides>0</HiddenSlides>
  <MMClips>15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Constantia</vt:lpstr>
      <vt:lpstr>Open Sans</vt:lpstr>
      <vt:lpstr>Wingdings</vt:lpstr>
      <vt:lpstr>Books Classic 16x9</vt:lpstr>
      <vt:lpstr>NICOTINE</vt:lpstr>
      <vt:lpstr>Presentation Purpose and Sources</vt:lpstr>
      <vt:lpstr>General Data on Smoking and Health Risks</vt:lpstr>
      <vt:lpstr>PowerPoint Presentation</vt:lpstr>
      <vt:lpstr>Smoking Tobacco Contributes to Disease</vt:lpstr>
      <vt:lpstr>TIDs and Devastating Results to Society</vt:lpstr>
      <vt:lpstr>PowerPoint Presentation</vt:lpstr>
      <vt:lpstr>Historical Origins of Nicotine</vt:lpstr>
      <vt:lpstr>So How Does Nicotine Work in My Body?</vt:lpstr>
      <vt:lpstr>PowerPoint Presentation</vt:lpstr>
      <vt:lpstr>PowerPoint Presentation</vt:lpstr>
      <vt:lpstr>PowerPoint Presentation</vt:lpstr>
      <vt:lpstr>The Answer . .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NICOTINE</dc:title>
  <dc:creator>Linda Ron Royer</dc:creator>
  <cp:lastModifiedBy>Linda Royer</cp:lastModifiedBy>
  <cp:revision>52</cp:revision>
  <dcterms:created xsi:type="dcterms:W3CDTF">2021-03-14T19:02:17Z</dcterms:created>
  <dcterms:modified xsi:type="dcterms:W3CDTF">2021-07-27T19:39:27Z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