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1" r:id="rId3"/>
    <p:sldId id="257" r:id="rId4"/>
    <p:sldId id="260" r:id="rId5"/>
    <p:sldId id="259" r:id="rId6"/>
    <p:sldId id="258" r:id="rId7"/>
    <p:sldId id="262" r:id="rId8"/>
    <p:sldId id="263" r:id="rId9"/>
  </p:sldIdLst>
  <p:sldSz cx="9144000" cy="6858000" type="screen4x3"/>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41" autoAdjust="0"/>
  </p:normalViewPr>
  <p:slideViewPr>
    <p:cSldViewPr>
      <p:cViewPr varScale="1">
        <p:scale>
          <a:sx n="76" d="100"/>
          <a:sy n="76" d="100"/>
        </p:scale>
        <p:origin x="58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139DD0-DE4B-4975-8DBA-84A7529E0E29}" type="datetimeFigureOut">
              <a:rPr lang="en-US" smtClean="0"/>
              <a:t>4/25/2021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4EA32-9F25-48F5-BE04-15E3E9AD9FF1}" type="slidenum">
              <a:rPr lang="en-US" smtClean="0"/>
              <a:t>‹#›</a:t>
            </a:fld>
            <a:endParaRPr lang="en-US"/>
          </a:p>
        </p:txBody>
      </p:sp>
    </p:spTree>
    <p:extLst>
      <p:ext uri="{BB962C8B-B14F-4D97-AF65-F5344CB8AC3E}">
        <p14:creationId xmlns:p14="http://schemas.microsoft.com/office/powerpoint/2010/main" val="1807406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5D4EA32-9F25-48F5-BE04-15E3E9AD9FF1}"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DB5C60F-186E-4AED-AFDA-D15112348915}"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B5C60F-186E-4AED-AFDA-D15112348915}"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B5C60F-186E-4AED-AFDA-D15112348915}"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B5C60F-186E-4AED-AFDA-D15112348915}"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B5C60F-186E-4AED-AFDA-D15112348915}"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DB5C60F-186E-4AED-AFDA-D15112348915}"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B5C60F-186E-4AED-AFDA-D15112348915}" type="datetimeFigureOut">
              <a:rPr lang="en-US" smtClean="0"/>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B5C60F-186E-4AED-AFDA-D15112348915}" type="datetimeFigureOut">
              <a:rPr lang="en-US" smtClean="0"/>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B5C60F-186E-4AED-AFDA-D15112348915}" type="datetimeFigureOut">
              <a:rPr lang="en-US" smtClean="0"/>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B5C60F-186E-4AED-AFDA-D15112348915}"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B5C60F-186E-4AED-AFDA-D15112348915}"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9168E-0D68-4965-9CD1-EB11536B11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5C60F-186E-4AED-AFDA-D15112348915}" type="datetimeFigureOut">
              <a:rPr lang="en-US" smtClean="0"/>
              <a:t>4/25/2021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E9168E-0D68-4965-9CD1-EB11536B11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 name="Rectangle 43">
            <a:extLst>
              <a:ext uri="{FF2B5EF4-FFF2-40B4-BE49-F238E27FC236}">
                <a16:creationId xmlns:a16="http://schemas.microsoft.com/office/drawing/2014/main" id="{34DD805B-2A7B-4ADA-9C4D-E0C9F192DB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45">
            <a:extLst>
              <a:ext uri="{FF2B5EF4-FFF2-40B4-BE49-F238E27FC236}">
                <a16:creationId xmlns:a16="http://schemas.microsoft.com/office/drawing/2014/main" id="{C664A566-6D08-4E84-9708-4916A20016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47" name="Freeform 5">
              <a:extLst>
                <a:ext uri="{FF2B5EF4-FFF2-40B4-BE49-F238E27FC236}">
                  <a16:creationId xmlns:a16="http://schemas.microsoft.com/office/drawing/2014/main" id="{871B622B-6E58-4933-88EC-99F28705F7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6">
              <a:extLst>
                <a:ext uri="{FF2B5EF4-FFF2-40B4-BE49-F238E27FC236}">
                  <a16:creationId xmlns:a16="http://schemas.microsoft.com/office/drawing/2014/main" id="{EE9A4681-AC1B-4ABC-9A1C-C7E7F08A00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7">
              <a:extLst>
                <a:ext uri="{FF2B5EF4-FFF2-40B4-BE49-F238E27FC236}">
                  <a16:creationId xmlns:a16="http://schemas.microsoft.com/office/drawing/2014/main" id="{F1EEAF4B-DA1A-4CC9-9CE4-587A9E2E17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8">
              <a:extLst>
                <a:ext uri="{FF2B5EF4-FFF2-40B4-BE49-F238E27FC236}">
                  <a16:creationId xmlns:a16="http://schemas.microsoft.com/office/drawing/2014/main" id="{4591EF24-12A6-499B-8074-7E3DFBE6E3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9">
              <a:extLst>
                <a:ext uri="{FF2B5EF4-FFF2-40B4-BE49-F238E27FC236}">
                  <a16:creationId xmlns:a16="http://schemas.microsoft.com/office/drawing/2014/main" id="{66866784-2E4F-4C28-BE67-875B71B7C1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0">
              <a:extLst>
                <a:ext uri="{FF2B5EF4-FFF2-40B4-BE49-F238E27FC236}">
                  <a16:creationId xmlns:a16="http://schemas.microsoft.com/office/drawing/2014/main" id="{752279D8-59CC-4821-B591-79994164FF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1">
              <a:extLst>
                <a:ext uri="{FF2B5EF4-FFF2-40B4-BE49-F238E27FC236}">
                  <a16:creationId xmlns:a16="http://schemas.microsoft.com/office/drawing/2014/main" id="{FB4FBA9C-1D3E-4B35-8A79-25478153F5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2">
              <a:extLst>
                <a:ext uri="{FF2B5EF4-FFF2-40B4-BE49-F238E27FC236}">
                  <a16:creationId xmlns:a16="http://schemas.microsoft.com/office/drawing/2014/main" id="{9428A193-740A-43D2-B875-80CB90AD91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3">
              <a:extLst>
                <a:ext uri="{FF2B5EF4-FFF2-40B4-BE49-F238E27FC236}">
                  <a16:creationId xmlns:a16="http://schemas.microsoft.com/office/drawing/2014/main" id="{92B2EFF8-5790-427A-ABED-1680FD133D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14">
              <a:extLst>
                <a:ext uri="{FF2B5EF4-FFF2-40B4-BE49-F238E27FC236}">
                  <a16:creationId xmlns:a16="http://schemas.microsoft.com/office/drawing/2014/main" id="{782C5932-1596-43AA-BD7E-0F94FB8A96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15">
              <a:extLst>
                <a:ext uri="{FF2B5EF4-FFF2-40B4-BE49-F238E27FC236}">
                  <a16:creationId xmlns:a16="http://schemas.microsoft.com/office/drawing/2014/main" id="{EFC81310-1590-4DBE-BF0B-DADBCF9F88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16">
              <a:extLst>
                <a:ext uri="{FF2B5EF4-FFF2-40B4-BE49-F238E27FC236}">
                  <a16:creationId xmlns:a16="http://schemas.microsoft.com/office/drawing/2014/main" id="{968BA84E-DD0E-4FCD-8EDA-76DF8E09FB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17">
              <a:extLst>
                <a:ext uri="{FF2B5EF4-FFF2-40B4-BE49-F238E27FC236}">
                  <a16:creationId xmlns:a16="http://schemas.microsoft.com/office/drawing/2014/main" id="{1D3D7541-A0D9-4993-B691-D2D5B8B3EF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18">
              <a:extLst>
                <a:ext uri="{FF2B5EF4-FFF2-40B4-BE49-F238E27FC236}">
                  <a16:creationId xmlns:a16="http://schemas.microsoft.com/office/drawing/2014/main" id="{9FB31D01-8168-4494-8C2F-727E555AAF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19">
              <a:extLst>
                <a:ext uri="{FF2B5EF4-FFF2-40B4-BE49-F238E27FC236}">
                  <a16:creationId xmlns:a16="http://schemas.microsoft.com/office/drawing/2014/main" id="{8C455EEB-FD40-414D-A542-FB35DEB73C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20">
              <a:extLst>
                <a:ext uri="{FF2B5EF4-FFF2-40B4-BE49-F238E27FC236}">
                  <a16:creationId xmlns:a16="http://schemas.microsoft.com/office/drawing/2014/main" id="{F08F1FC1-956F-4494-BAFD-D504E93070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21">
              <a:extLst>
                <a:ext uri="{FF2B5EF4-FFF2-40B4-BE49-F238E27FC236}">
                  <a16:creationId xmlns:a16="http://schemas.microsoft.com/office/drawing/2014/main" id="{BEEDE1AA-8DCD-43D3-BC15-5748403148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22">
              <a:extLst>
                <a:ext uri="{FF2B5EF4-FFF2-40B4-BE49-F238E27FC236}">
                  <a16:creationId xmlns:a16="http://schemas.microsoft.com/office/drawing/2014/main" id="{E36CDA69-ED79-4DCF-9761-0B6134FA6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23">
              <a:extLst>
                <a:ext uri="{FF2B5EF4-FFF2-40B4-BE49-F238E27FC236}">
                  <a16:creationId xmlns:a16="http://schemas.microsoft.com/office/drawing/2014/main" id="{5F812C02-CFCB-47F4-B493-7753519FCA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7" name="Group 66">
            <a:extLst>
              <a:ext uri="{FF2B5EF4-FFF2-40B4-BE49-F238E27FC236}">
                <a16:creationId xmlns:a16="http://schemas.microsoft.com/office/drawing/2014/main" id="{B83678BA-0A50-4D51-9E9E-08BB66F83C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5313" y="1186483"/>
            <a:ext cx="2866947" cy="4477933"/>
            <a:chOff x="807084" y="1186483"/>
            <a:chExt cx="3822597" cy="4477933"/>
          </a:xfrm>
        </p:grpSpPr>
        <p:sp>
          <p:nvSpPr>
            <p:cNvPr id="68" name="Rectangle 67">
              <a:extLst>
                <a:ext uri="{FF2B5EF4-FFF2-40B4-BE49-F238E27FC236}">
                  <a16:creationId xmlns:a16="http://schemas.microsoft.com/office/drawing/2014/main" id="{F1A8F65D-5E8F-4CA5-9240-1357120F9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531" y="1186483"/>
              <a:ext cx="3821702"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Isosceles Triangle 39">
              <a:extLst>
                <a:ext uri="{FF2B5EF4-FFF2-40B4-BE49-F238E27FC236}">
                  <a16:creationId xmlns:a16="http://schemas.microsoft.com/office/drawing/2014/main" id="{2A4731E5-DE5F-4215-9525-99426B390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514766"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3478866D-C5E9-4968-BEF7-B1F030808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7084" y="1991156"/>
              <a:ext cx="382259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671561" y="2075504"/>
            <a:ext cx="2740927" cy="2042725"/>
          </a:xfrm>
        </p:spPr>
        <p:txBody>
          <a:bodyPr>
            <a:normAutofit/>
          </a:bodyPr>
          <a:lstStyle/>
          <a:p>
            <a:pPr>
              <a:lnSpc>
                <a:spcPct val="90000"/>
              </a:lnSpc>
            </a:pPr>
            <a:r>
              <a:rPr lang="en-US" sz="4700">
                <a:solidFill>
                  <a:srgbClr val="FFFFFE"/>
                </a:solidFill>
                <a:latin typeface="Benguiat Bk BT" pitchFamily="18" charset="0"/>
              </a:rPr>
              <a:t>Power over Choice</a:t>
            </a:r>
          </a:p>
        </p:txBody>
      </p:sp>
      <p:sp>
        <p:nvSpPr>
          <p:cNvPr id="72" name="Rectangle 71">
            <a:extLst>
              <a:ext uri="{FF2B5EF4-FFF2-40B4-BE49-F238E27FC236}">
                <a16:creationId xmlns:a16="http://schemas.microsoft.com/office/drawing/2014/main" id="{9BF6EDB4-B4ED-4900-9E38-A7AE0EEEEA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80112" y="-6706"/>
            <a:ext cx="5063887"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j0360548.wmf"/>
          <p:cNvPicPr>
            <a:picLocks noChangeAspect="1"/>
          </p:cNvPicPr>
          <p:nvPr/>
        </p:nvPicPr>
        <p:blipFill>
          <a:blip r:embed="rId2"/>
          <a:stretch>
            <a:fillRect/>
          </a:stretch>
        </p:blipFill>
        <p:spPr>
          <a:xfrm>
            <a:off x="4317946" y="1126561"/>
            <a:ext cx="4590239" cy="4614022"/>
          </a:xfrm>
          <a:prstGeom prst="rect">
            <a:avLst/>
          </a:prstGeom>
          <a:ln w="9525">
            <a:noFill/>
          </a:ln>
        </p:spPr>
      </p:pic>
      <p:sp>
        <p:nvSpPr>
          <p:cNvPr id="6" name="Subtitle 5">
            <a:extLst>
              <a:ext uri="{FF2B5EF4-FFF2-40B4-BE49-F238E27FC236}">
                <a16:creationId xmlns:a16="http://schemas.microsoft.com/office/drawing/2014/main" id="{08DC5B94-242B-4A9B-979F-C609E76A0C64}"/>
              </a:ext>
            </a:extLst>
          </p:cNvPr>
          <p:cNvSpPr>
            <a:spLocks noGrp="1"/>
          </p:cNvSpPr>
          <p:nvPr>
            <p:ph type="subTitle" idx="1"/>
          </p:nvPr>
        </p:nvSpPr>
        <p:spPr>
          <a:xfrm>
            <a:off x="1302343" y="5890461"/>
            <a:ext cx="6400800" cy="795002"/>
          </a:xfrm>
        </p:spPr>
        <p:txBody>
          <a:bodyPr/>
          <a:lstStyle/>
          <a:p>
            <a:r>
              <a:rPr lang="en-US" dirty="0"/>
              <a:t>Speaking Truth to Power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solidFill>
            <a:schemeClr val="accent4">
              <a:lumMod val="40000"/>
              <a:lumOff val="60000"/>
            </a:schemeClr>
          </a:solidFill>
          <a:ln w="15875" cmpd="sng">
            <a:solidFill>
              <a:srgbClr val="0070C0"/>
            </a:solidFill>
            <a:prstDash val="sysDot"/>
          </a:ln>
        </p:spPr>
        <p:txBody>
          <a:bodyPr/>
          <a:lstStyle/>
          <a:p>
            <a:r>
              <a:rPr lang="en-US" dirty="0"/>
              <a:t>Choice: Expressive Value</a:t>
            </a:r>
          </a:p>
        </p:txBody>
      </p:sp>
      <p:sp>
        <p:nvSpPr>
          <p:cNvPr id="3" name="Content Placeholder 2"/>
          <p:cNvSpPr>
            <a:spLocks noGrp="1"/>
          </p:cNvSpPr>
          <p:nvPr>
            <p:ph idx="1"/>
          </p:nvPr>
        </p:nvSpPr>
        <p:spPr>
          <a:xfrm>
            <a:off x="457200" y="1981200"/>
            <a:ext cx="8229600" cy="4144963"/>
          </a:xfrm>
          <a:ln>
            <a:solidFill>
              <a:srgbClr val="0070C0"/>
            </a:solidFill>
          </a:ln>
        </p:spPr>
        <p:txBody>
          <a:bodyPr>
            <a:normAutofit/>
          </a:bodyPr>
          <a:lstStyle/>
          <a:p>
            <a:pPr>
              <a:buNone/>
            </a:pPr>
            <a:r>
              <a:rPr lang="en-US" sz="2400" dirty="0"/>
              <a:t>“Every choice we make is a testament to our autonomy, to our sense of self-determination.” </a:t>
            </a:r>
            <a:r>
              <a:rPr lang="en-US" sz="2000" dirty="0"/>
              <a:t>(Schwartz, Ch 5)</a:t>
            </a:r>
          </a:p>
          <a:p>
            <a:pPr>
              <a:buNone/>
            </a:pPr>
            <a:r>
              <a:rPr lang="en-US" sz="2400" dirty="0"/>
              <a:t>“Freedom to choose has what might be called </a:t>
            </a:r>
            <a:r>
              <a:rPr lang="en-US" sz="2400" i="1" dirty="0"/>
              <a:t>expressive </a:t>
            </a:r>
            <a:r>
              <a:rPr lang="en-US" sz="2400" dirty="0"/>
              <a:t>value.” When we make a decision, we demonstrate power: we tell the world who we are and what we care about, to the extent that we can do it freely.</a:t>
            </a:r>
          </a:p>
          <a:p>
            <a:pPr>
              <a:buNone/>
            </a:pPr>
            <a:r>
              <a:rPr lang="en-US" sz="2400" dirty="0"/>
              <a:t>Ultimately, “our most fundamental sense of well-being crucially depends on our having the ability to exert control over our environment and recognizing that we do.”</a:t>
            </a:r>
          </a:p>
          <a:p>
            <a:pPr>
              <a:buNone/>
            </a:pPr>
            <a:r>
              <a:rPr lang="en-US" sz="2400" dirty="0"/>
              <a:t>However, more choice does not necessarily mean more control.</a:t>
            </a:r>
          </a:p>
        </p:txBody>
      </p:sp>
      <p:pic>
        <p:nvPicPr>
          <p:cNvPr id="4" name="Picture 3" descr="j0360548.wmf"/>
          <p:cNvPicPr>
            <a:picLocks noChangeAspect="1"/>
          </p:cNvPicPr>
          <p:nvPr/>
        </p:nvPicPr>
        <p:blipFill>
          <a:blip r:embed="rId2"/>
          <a:stretch>
            <a:fillRect/>
          </a:stretch>
        </p:blipFill>
        <p:spPr>
          <a:xfrm>
            <a:off x="7164764" y="0"/>
            <a:ext cx="1979236" cy="1981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solidFill>
            <a:schemeClr val="accent4">
              <a:lumMod val="20000"/>
              <a:lumOff val="80000"/>
            </a:schemeClr>
          </a:solidFill>
          <a:ln w="15875" cmpd="sng">
            <a:solidFill>
              <a:srgbClr val="0070C0"/>
            </a:solidFill>
            <a:prstDash val="sysDot"/>
          </a:ln>
        </p:spPr>
        <p:txBody>
          <a:bodyPr>
            <a:normAutofit fontScale="90000"/>
          </a:bodyPr>
          <a:lstStyle/>
          <a:p>
            <a:r>
              <a:rPr lang="en-US" dirty="0"/>
              <a:t>Understanding the Power in Choice</a:t>
            </a:r>
          </a:p>
        </p:txBody>
      </p:sp>
      <p:sp>
        <p:nvSpPr>
          <p:cNvPr id="3" name="Content Placeholder 2"/>
          <p:cNvSpPr>
            <a:spLocks noGrp="1"/>
          </p:cNvSpPr>
          <p:nvPr>
            <p:ph idx="1"/>
          </p:nvPr>
        </p:nvSpPr>
        <p:spPr>
          <a:xfrm>
            <a:off x="457200" y="1981200"/>
            <a:ext cx="8229600" cy="4144963"/>
          </a:xfrm>
          <a:ln>
            <a:solidFill>
              <a:srgbClr val="0070C0"/>
            </a:solidFill>
          </a:ln>
        </p:spPr>
        <p:txBody>
          <a:bodyPr>
            <a:normAutofit fontScale="92500" lnSpcReduction="10000"/>
          </a:bodyPr>
          <a:lstStyle/>
          <a:p>
            <a:pPr>
              <a:buNone/>
            </a:pPr>
            <a:r>
              <a:rPr lang="en-US" sz="2800" dirty="0"/>
              <a:t>Power – What is it?</a:t>
            </a:r>
          </a:p>
          <a:p>
            <a:pPr lvl="1"/>
            <a:r>
              <a:rPr lang="en-US" sz="2400" dirty="0"/>
              <a:t>Widely used in physical and social sciences</a:t>
            </a:r>
          </a:p>
          <a:p>
            <a:pPr lvl="2"/>
            <a:r>
              <a:rPr lang="en-US" sz="2000" dirty="0"/>
              <a:t>Energy transfer</a:t>
            </a:r>
          </a:p>
          <a:p>
            <a:pPr lvl="2"/>
            <a:r>
              <a:rPr lang="en-US" sz="2000" dirty="0"/>
              <a:t>Mathematical strength</a:t>
            </a:r>
          </a:p>
          <a:p>
            <a:pPr lvl="2"/>
            <a:r>
              <a:rPr lang="en-US" sz="2000" dirty="0"/>
              <a:t>Imposing one’s will on another</a:t>
            </a:r>
          </a:p>
          <a:p>
            <a:pPr lvl="1"/>
            <a:r>
              <a:rPr lang="en-US" sz="2400" dirty="0"/>
              <a:t>Influence one has over others to elicit change in their attitudes or behavior</a:t>
            </a:r>
          </a:p>
          <a:p>
            <a:pPr lvl="1"/>
            <a:r>
              <a:rPr lang="en-US" sz="2400" dirty="0"/>
              <a:t>That something which enables us to accomplish goals</a:t>
            </a:r>
          </a:p>
          <a:p>
            <a:pPr lvl="1"/>
            <a:r>
              <a:rPr lang="en-US" sz="2400" dirty="0"/>
              <a:t>Authority </a:t>
            </a:r>
          </a:p>
          <a:p>
            <a:pPr>
              <a:buNone/>
            </a:pPr>
            <a:r>
              <a:rPr lang="en-US" sz="2600" dirty="0"/>
              <a:t>Health professionals need power to influence patients and others toward optimum health.</a:t>
            </a:r>
          </a:p>
        </p:txBody>
      </p:sp>
      <p:pic>
        <p:nvPicPr>
          <p:cNvPr id="4" name="Picture 3" descr="j0360548.wmf"/>
          <p:cNvPicPr>
            <a:picLocks noChangeAspect="1"/>
          </p:cNvPicPr>
          <p:nvPr/>
        </p:nvPicPr>
        <p:blipFill>
          <a:blip r:embed="rId2"/>
          <a:stretch>
            <a:fillRect/>
          </a:stretch>
        </p:blipFill>
        <p:spPr>
          <a:xfrm>
            <a:off x="7164764" y="0"/>
            <a:ext cx="1979236" cy="1981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ln w="15875" cmpd="sng">
            <a:solidFill>
              <a:srgbClr val="0070C0"/>
            </a:solidFill>
            <a:prstDash val="sysDot"/>
          </a:ln>
        </p:spPr>
        <p:txBody>
          <a:bodyPr/>
          <a:lstStyle/>
          <a:p>
            <a:r>
              <a:rPr lang="en-US" dirty="0"/>
              <a:t>Power/Powerlessness</a:t>
            </a:r>
          </a:p>
        </p:txBody>
      </p:sp>
      <p:sp>
        <p:nvSpPr>
          <p:cNvPr id="3" name="Content Placeholder 2"/>
          <p:cNvSpPr>
            <a:spLocks noGrp="1"/>
          </p:cNvSpPr>
          <p:nvPr>
            <p:ph idx="1"/>
          </p:nvPr>
        </p:nvSpPr>
        <p:spPr>
          <a:xfrm>
            <a:off x="457200" y="1981200"/>
            <a:ext cx="8229600" cy="4144963"/>
          </a:xfrm>
          <a:ln>
            <a:solidFill>
              <a:srgbClr val="0070C0"/>
            </a:solidFill>
          </a:ln>
        </p:spPr>
        <p:txBody>
          <a:bodyPr/>
          <a:lstStyle/>
          <a:p>
            <a:pPr>
              <a:buNone/>
            </a:pPr>
            <a:r>
              <a:rPr lang="en-US" sz="2800" dirty="0"/>
              <a:t>Where is it first experienced?</a:t>
            </a:r>
            <a:endParaRPr lang="en-US" sz="2400" dirty="0"/>
          </a:p>
          <a:p>
            <a:pPr lvl="1">
              <a:buFont typeface="Wingdings" pitchFamily="2" charset="2"/>
              <a:buChar char="§"/>
            </a:pPr>
            <a:r>
              <a:rPr lang="en-US" sz="2400" dirty="0"/>
              <a:t>In the family between and from parents or guardians</a:t>
            </a:r>
          </a:p>
          <a:p>
            <a:pPr lvl="1">
              <a:buNone/>
            </a:pPr>
            <a:r>
              <a:rPr lang="en-US" sz="2400" dirty="0"/>
              <a:t>It is here one learns how to negotiate for needs and develop relationship skills that perpetuate into adulthood. </a:t>
            </a:r>
          </a:p>
          <a:p>
            <a:pPr lvl="1">
              <a:buNone/>
            </a:pPr>
            <a:r>
              <a:rPr lang="en-US" sz="2400" dirty="0"/>
              <a:t>Individuals who failed to receive modeling and guidance in the appropriate ways to use power may exhibit powerlessness in efforts to succeed in life. For them choices are missed, and decisions are too difficult to make. Unfortunately, powerlessness tends to spiral down rather than up.</a:t>
            </a:r>
          </a:p>
          <a:p>
            <a:endParaRPr lang="en-US" dirty="0"/>
          </a:p>
        </p:txBody>
      </p:sp>
      <p:pic>
        <p:nvPicPr>
          <p:cNvPr id="4" name="Picture 3" descr="j0360548.wmf"/>
          <p:cNvPicPr>
            <a:picLocks noChangeAspect="1"/>
          </p:cNvPicPr>
          <p:nvPr/>
        </p:nvPicPr>
        <p:blipFill>
          <a:blip r:embed="rId3"/>
          <a:stretch>
            <a:fillRect/>
          </a:stretch>
        </p:blipFill>
        <p:spPr>
          <a:xfrm>
            <a:off x="7164764" y="0"/>
            <a:ext cx="1979236" cy="19812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ln w="15875" cmpd="sng">
            <a:solidFill>
              <a:srgbClr val="0070C0"/>
            </a:solidFill>
            <a:prstDash val="sysDot"/>
          </a:ln>
        </p:spPr>
        <p:txBody>
          <a:bodyPr/>
          <a:lstStyle/>
          <a:p>
            <a:r>
              <a:rPr lang="en-US" dirty="0"/>
              <a:t>Types of Power</a:t>
            </a:r>
          </a:p>
        </p:txBody>
      </p:sp>
      <p:sp>
        <p:nvSpPr>
          <p:cNvPr id="3" name="Content Placeholder 2"/>
          <p:cNvSpPr>
            <a:spLocks noGrp="1"/>
          </p:cNvSpPr>
          <p:nvPr>
            <p:ph idx="1"/>
          </p:nvPr>
        </p:nvSpPr>
        <p:spPr>
          <a:xfrm>
            <a:off x="457200" y="2133600"/>
            <a:ext cx="8229600" cy="3992563"/>
          </a:xfrm>
          <a:ln>
            <a:solidFill>
              <a:srgbClr val="0070C0"/>
            </a:solidFill>
          </a:ln>
        </p:spPr>
        <p:txBody>
          <a:bodyPr>
            <a:normAutofit lnSpcReduction="10000"/>
          </a:bodyPr>
          <a:lstStyle/>
          <a:p>
            <a:r>
              <a:rPr lang="en-US" sz="2400" b="1" dirty="0">
                <a:solidFill>
                  <a:srgbClr val="C00000"/>
                </a:solidFill>
              </a:rPr>
              <a:t>Gender power </a:t>
            </a:r>
            <a:r>
              <a:rPr lang="en-US" sz="2400" dirty="0"/>
              <a:t>– the historical view that power was in the hands of the male and the woman was to be subordinate and thus less powerful has been changing in the working and social spheres of life recently. However, there are still disparate opinions from either gender, and men are still viewed as the more powerful in many circles and many countries.</a:t>
            </a:r>
          </a:p>
          <a:p>
            <a:r>
              <a:rPr lang="en-US" sz="2400" b="1" dirty="0">
                <a:solidFill>
                  <a:srgbClr val="00B050"/>
                </a:solidFill>
              </a:rPr>
              <a:t>Reward power </a:t>
            </a:r>
            <a:r>
              <a:rPr lang="en-US" sz="2400" dirty="0"/>
              <a:t>– the ability to grant favors or reward others because of one’s status </a:t>
            </a:r>
          </a:p>
          <a:p>
            <a:r>
              <a:rPr lang="en-US" sz="2400" b="1" dirty="0">
                <a:solidFill>
                  <a:srgbClr val="0070C0"/>
                </a:solidFill>
              </a:rPr>
              <a:t>Coercive power </a:t>
            </a:r>
            <a:r>
              <a:rPr lang="en-US" sz="2400" dirty="0"/>
              <a:t>– perception of punishment if expectations are not met</a:t>
            </a:r>
          </a:p>
        </p:txBody>
      </p:sp>
      <p:pic>
        <p:nvPicPr>
          <p:cNvPr id="4" name="Picture 3" descr="j0360548.wmf"/>
          <p:cNvPicPr>
            <a:picLocks noChangeAspect="1"/>
          </p:cNvPicPr>
          <p:nvPr/>
        </p:nvPicPr>
        <p:blipFill>
          <a:blip r:embed="rId2"/>
          <a:stretch>
            <a:fillRect/>
          </a:stretch>
        </p:blipFill>
        <p:spPr>
          <a:xfrm>
            <a:off x="7164764" y="0"/>
            <a:ext cx="1979236" cy="19812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ln w="15875" cmpd="sng">
            <a:solidFill>
              <a:srgbClr val="0070C0"/>
            </a:solidFill>
            <a:prstDash val="sysDot"/>
          </a:ln>
        </p:spPr>
        <p:txBody>
          <a:bodyPr/>
          <a:lstStyle/>
          <a:p>
            <a:r>
              <a:rPr lang="en-US" dirty="0"/>
              <a:t>Types of Power</a:t>
            </a:r>
          </a:p>
        </p:txBody>
      </p:sp>
      <p:sp>
        <p:nvSpPr>
          <p:cNvPr id="3" name="Content Placeholder 2"/>
          <p:cNvSpPr>
            <a:spLocks noGrp="1"/>
          </p:cNvSpPr>
          <p:nvPr>
            <p:ph idx="1"/>
          </p:nvPr>
        </p:nvSpPr>
        <p:spPr>
          <a:xfrm>
            <a:off x="457200" y="2209800"/>
            <a:ext cx="8229600" cy="4267200"/>
          </a:xfrm>
          <a:ln>
            <a:solidFill>
              <a:srgbClr val="0070C0"/>
            </a:solidFill>
          </a:ln>
        </p:spPr>
        <p:txBody>
          <a:bodyPr>
            <a:normAutofit lnSpcReduction="10000"/>
          </a:bodyPr>
          <a:lstStyle/>
          <a:p>
            <a:r>
              <a:rPr lang="en-US" sz="2400" b="1" dirty="0">
                <a:solidFill>
                  <a:srgbClr val="7030A0"/>
                </a:solidFill>
              </a:rPr>
              <a:t>Legitimate power </a:t>
            </a:r>
            <a:r>
              <a:rPr lang="en-US" sz="2400" dirty="0"/>
              <a:t>– position power; gained by a title or official position within an organization.  Creates feelings of obligation in subordinates.</a:t>
            </a:r>
          </a:p>
          <a:p>
            <a:r>
              <a:rPr lang="en-US" sz="2400" b="1" dirty="0">
                <a:solidFill>
                  <a:srgbClr val="FFFF00"/>
                </a:solidFill>
              </a:rPr>
              <a:t>Expert power </a:t>
            </a:r>
            <a:r>
              <a:rPr lang="en-US" sz="2400" dirty="0"/>
              <a:t>– gained through knowledge, expertise, or experience. Usually limited to a specific environment</a:t>
            </a:r>
          </a:p>
          <a:p>
            <a:r>
              <a:rPr lang="en-US" sz="2400" b="1" dirty="0">
                <a:solidFill>
                  <a:srgbClr val="FFC000"/>
                </a:solidFill>
              </a:rPr>
              <a:t>Referent power </a:t>
            </a:r>
            <a:r>
              <a:rPr lang="en-US" sz="2400" dirty="0"/>
              <a:t>– received vicariously through association with another who has power; or when one receives acceptance or approval. It is also possible to deceive oneself into believing one possess power d/t charisma, actions, associates.</a:t>
            </a:r>
          </a:p>
          <a:p>
            <a:r>
              <a:rPr lang="en-US" sz="2400" b="1" dirty="0">
                <a:solidFill>
                  <a:schemeClr val="accent1"/>
                </a:solidFill>
              </a:rPr>
              <a:t>Informational power </a:t>
            </a:r>
            <a:r>
              <a:rPr lang="en-US" sz="2400" dirty="0"/>
              <a:t>– having information that others do not have</a:t>
            </a:r>
          </a:p>
        </p:txBody>
      </p:sp>
      <p:pic>
        <p:nvPicPr>
          <p:cNvPr id="4" name="Picture 3" descr="j0360548.wmf"/>
          <p:cNvPicPr>
            <a:picLocks noChangeAspect="1"/>
          </p:cNvPicPr>
          <p:nvPr/>
        </p:nvPicPr>
        <p:blipFill>
          <a:blip r:embed="rId2"/>
          <a:stretch>
            <a:fillRect/>
          </a:stretch>
        </p:blipFill>
        <p:spPr>
          <a:xfrm>
            <a:off x="7164764" y="0"/>
            <a:ext cx="1979236" cy="1981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ln w="15875" cmpd="sng">
            <a:solidFill>
              <a:srgbClr val="0070C0"/>
            </a:solidFill>
            <a:prstDash val="sysDot"/>
          </a:ln>
        </p:spPr>
        <p:txBody>
          <a:bodyPr/>
          <a:lstStyle/>
          <a:p>
            <a:r>
              <a:rPr lang="en-US" dirty="0"/>
              <a:t>The Power to Choose</a:t>
            </a:r>
          </a:p>
        </p:txBody>
      </p:sp>
      <p:sp>
        <p:nvSpPr>
          <p:cNvPr id="3" name="Content Placeholder 2"/>
          <p:cNvSpPr>
            <a:spLocks noGrp="1"/>
          </p:cNvSpPr>
          <p:nvPr>
            <p:ph idx="1"/>
          </p:nvPr>
        </p:nvSpPr>
        <p:spPr>
          <a:xfrm>
            <a:off x="457200" y="2438400"/>
            <a:ext cx="8229600" cy="3687763"/>
          </a:xfrm>
          <a:ln>
            <a:solidFill>
              <a:srgbClr val="0070C0"/>
            </a:solidFill>
          </a:ln>
        </p:spPr>
        <p:txBody>
          <a:bodyPr>
            <a:normAutofit/>
          </a:bodyPr>
          <a:lstStyle/>
          <a:p>
            <a:r>
              <a:rPr lang="en-US" sz="2800" dirty="0"/>
              <a:t>Freedom allows us the power to choose</a:t>
            </a:r>
          </a:p>
          <a:p>
            <a:r>
              <a:rPr lang="en-US" sz="2800" dirty="0"/>
              <a:t>Cultural mores may inhibit either our choices or our opportunities</a:t>
            </a:r>
          </a:p>
          <a:p>
            <a:r>
              <a:rPr lang="en-US" sz="2800" dirty="0"/>
              <a:t>Lack of adequate education may limit our ability to recognize opportunities to choose</a:t>
            </a:r>
          </a:p>
          <a:p>
            <a:r>
              <a:rPr lang="en-US" sz="2800" dirty="0"/>
              <a:t>Lack of courage and self-determination may stifle our will to choose</a:t>
            </a:r>
          </a:p>
        </p:txBody>
      </p:sp>
      <p:pic>
        <p:nvPicPr>
          <p:cNvPr id="4" name="Picture 3" descr="j0360548.wmf"/>
          <p:cNvPicPr>
            <a:picLocks noChangeAspect="1"/>
          </p:cNvPicPr>
          <p:nvPr/>
        </p:nvPicPr>
        <p:blipFill>
          <a:blip r:embed="rId2"/>
          <a:stretch>
            <a:fillRect/>
          </a:stretch>
        </p:blipFill>
        <p:spPr>
          <a:xfrm>
            <a:off x="7164764" y="0"/>
            <a:ext cx="1979236" cy="19812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8">
            <a:extLst>
              <a:ext uri="{FF2B5EF4-FFF2-40B4-BE49-F238E27FC236}">
                <a16:creationId xmlns:a16="http://schemas.microsoft.com/office/drawing/2014/main" id="{8E139F69-90DB-4363-99C1-CDD094EED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39600" y="662399"/>
            <a:ext cx="4496990" cy="1494000"/>
          </a:xfrm>
        </p:spPr>
        <p:txBody>
          <a:bodyPr anchor="t">
            <a:normAutofit/>
          </a:bodyPr>
          <a:lstStyle/>
          <a:p>
            <a:r>
              <a:rPr lang="en-US" dirty="0">
                <a:solidFill>
                  <a:schemeClr val="accent1"/>
                </a:solidFill>
              </a:rPr>
              <a:t>Lesson We Can Learn</a:t>
            </a:r>
          </a:p>
        </p:txBody>
      </p:sp>
      <p:grpSp>
        <p:nvGrpSpPr>
          <p:cNvPr id="43" name="Group 10">
            <a:extLst>
              <a:ext uri="{FF2B5EF4-FFF2-40B4-BE49-F238E27FC236}">
                <a16:creationId xmlns:a16="http://schemas.microsoft.com/office/drawing/2014/main" id="{EF5608BC-985E-44AE-8C56-1C79902865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664368" cy="6858000"/>
            <a:chOff x="0" y="0"/>
            <a:chExt cx="885825" cy="6858000"/>
          </a:xfrm>
        </p:grpSpPr>
        <p:sp>
          <p:nvSpPr>
            <p:cNvPr id="44" name="Freeform 6">
              <a:extLst>
                <a:ext uri="{FF2B5EF4-FFF2-40B4-BE49-F238E27FC236}">
                  <a16:creationId xmlns:a16="http://schemas.microsoft.com/office/drawing/2014/main" id="{FF652A2A-BC90-4341-B339-840F6E1C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45" name="Freeform 6">
              <a:extLst>
                <a:ext uri="{FF2B5EF4-FFF2-40B4-BE49-F238E27FC236}">
                  <a16:creationId xmlns:a16="http://schemas.microsoft.com/office/drawing/2014/main" id="{E55F3E59-21AB-424D-B654-E1B9E304F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p:cNvSpPr>
            <a:spLocks noGrp="1"/>
          </p:cNvSpPr>
          <p:nvPr>
            <p:ph idx="1"/>
          </p:nvPr>
        </p:nvSpPr>
        <p:spPr>
          <a:xfrm>
            <a:off x="938758" y="2667000"/>
            <a:ext cx="4511923" cy="3463800"/>
          </a:xfrm>
        </p:spPr>
        <p:txBody>
          <a:bodyPr>
            <a:normAutofit/>
          </a:bodyPr>
          <a:lstStyle/>
          <a:p>
            <a:pPr marL="0">
              <a:buNone/>
            </a:pPr>
            <a:r>
              <a:rPr lang="en-US" sz="2800" dirty="0">
                <a:solidFill>
                  <a:schemeClr val="tx1">
                    <a:alpha val="60000"/>
                  </a:schemeClr>
                </a:solidFill>
              </a:rPr>
              <a:t>What we value for ourselves, we can achieve for those we serve. By gaining confidence in the process of decision making, we gain power in our effectiveness to facilitate change in others.</a:t>
            </a:r>
          </a:p>
        </p:txBody>
      </p:sp>
      <p:pic>
        <p:nvPicPr>
          <p:cNvPr id="4" name="Picture 3" descr="j0360548.wmf"/>
          <p:cNvPicPr>
            <a:picLocks noChangeAspect="1"/>
          </p:cNvPicPr>
          <p:nvPr/>
        </p:nvPicPr>
        <p:blipFill>
          <a:blip r:embed="rId2"/>
          <a:stretch>
            <a:fillRect/>
          </a:stretch>
        </p:blipFill>
        <p:spPr>
          <a:xfrm>
            <a:off x="5725071" y="1953583"/>
            <a:ext cx="2935623" cy="2950833"/>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366214cf2d4ba5d2c4a15b3aab7035cdfb43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546</Words>
  <Application>Microsoft Office PowerPoint</Application>
  <PresentationFormat>On-screen Show (4:3)</PresentationFormat>
  <Paragraphs>39</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Benguiat Bk BT</vt:lpstr>
      <vt:lpstr>Calibri</vt:lpstr>
      <vt:lpstr>Wingdings</vt:lpstr>
      <vt:lpstr>Office Theme</vt:lpstr>
      <vt:lpstr>Power over Choice</vt:lpstr>
      <vt:lpstr>Choice: Expressive Value</vt:lpstr>
      <vt:lpstr>Understanding the Power in Choice</vt:lpstr>
      <vt:lpstr>Power/Powerlessness</vt:lpstr>
      <vt:lpstr>Types of Power</vt:lpstr>
      <vt:lpstr>Types of Power</vt:lpstr>
      <vt:lpstr>The Power to Choose</vt:lpstr>
      <vt:lpstr>Lesson We Can Learn</vt:lpstr>
    </vt:vector>
  </TitlesOfParts>
  <Company>Resources for Better Living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over Choice</dc:title>
  <dc:creator>Linda Royer</dc:creator>
  <cp:lastModifiedBy>Linda Ron Royer</cp:lastModifiedBy>
  <cp:revision>16</cp:revision>
  <dcterms:created xsi:type="dcterms:W3CDTF">2009-04-30T20:55:02Z</dcterms:created>
  <dcterms:modified xsi:type="dcterms:W3CDTF">2021-04-25T23:22:29Z</dcterms:modified>
</cp:coreProperties>
</file>