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81" r:id="rId6"/>
    <p:sldId id="282" r:id="rId7"/>
    <p:sldId id="260" r:id="rId8"/>
    <p:sldId id="261" r:id="rId9"/>
    <p:sldId id="262" r:id="rId10"/>
    <p:sldId id="263" r:id="rId11"/>
    <p:sldId id="264" r:id="rId12"/>
    <p:sldId id="265" r:id="rId13"/>
    <p:sldId id="267" r:id="rId14"/>
    <p:sldId id="268" r:id="rId15"/>
    <p:sldId id="269" r:id="rId16"/>
    <p:sldId id="279" r:id="rId17"/>
    <p:sldId id="280" r:id="rId18"/>
    <p:sldId id="270" r:id="rId19"/>
    <p:sldId id="271" r:id="rId20"/>
    <p:sldId id="272" r:id="rId21"/>
    <p:sldId id="266" r:id="rId22"/>
    <p:sldId id="278"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A1FD"/>
    <a:srgbClr val="0A6192"/>
    <a:srgbClr val="0C72AA"/>
    <a:srgbClr val="0987CD"/>
    <a:srgbClr val="027FD4"/>
    <a:srgbClr val="006CCE"/>
    <a:srgbClr val="02B9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56972" autoAdjust="0"/>
  </p:normalViewPr>
  <p:slideViewPr>
    <p:cSldViewPr>
      <p:cViewPr varScale="1">
        <p:scale>
          <a:sx n="56" d="100"/>
          <a:sy n="56" d="100"/>
        </p:scale>
        <p:origin x="152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5A49918-8DC7-4328-971C-ACD559EF244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24579" name="Rectangle 3">
            <a:extLst>
              <a:ext uri="{FF2B5EF4-FFF2-40B4-BE49-F238E27FC236}">
                <a16:creationId xmlns:a16="http://schemas.microsoft.com/office/drawing/2014/main" id="{355E63DF-5E36-42BE-A593-593BD43AEB5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24580" name="Rectangle 4">
            <a:extLst>
              <a:ext uri="{FF2B5EF4-FFF2-40B4-BE49-F238E27FC236}">
                <a16:creationId xmlns:a16="http://schemas.microsoft.com/office/drawing/2014/main" id="{713F692B-CC6E-47F3-A43D-9A4047644EA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a:extLst>
              <a:ext uri="{FF2B5EF4-FFF2-40B4-BE49-F238E27FC236}">
                <a16:creationId xmlns:a16="http://schemas.microsoft.com/office/drawing/2014/main" id="{11BEC762-F483-45E5-9475-DD4DA857A8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a:extLst>
              <a:ext uri="{FF2B5EF4-FFF2-40B4-BE49-F238E27FC236}">
                <a16:creationId xmlns:a16="http://schemas.microsoft.com/office/drawing/2014/main" id="{65AF657F-597A-4F5A-9887-AD2377E559C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24583" name="Rectangle 7">
            <a:extLst>
              <a:ext uri="{FF2B5EF4-FFF2-40B4-BE49-F238E27FC236}">
                <a16:creationId xmlns:a16="http://schemas.microsoft.com/office/drawing/2014/main" id="{B342DAA6-5186-4A80-B40D-B112BAF6A25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091B1C1D-FB3D-4398-B3F0-178F05E76EB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CB82CC3-7141-40BB-91C6-CC78DADB77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B26665-9E18-4C4E-B735-BCC7247A047D}"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C3C200B7-AB73-4935-ADB8-5342B6FD895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BFB3E9F-343C-4EBB-9B3F-0E3104EF85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000" dirty="0"/>
              <a:t>Ever since the first Surgeon General’s report in 1964, scientific information has been building a case against the use of tobacco in any form.  We have been through battles with the tobacco industry over:</a:t>
            </a:r>
          </a:p>
          <a:p>
            <a:pPr eaLnBrk="1" hangingPunct="1">
              <a:lnSpc>
                <a:spcPct val="80000"/>
              </a:lnSpc>
              <a:buFontTx/>
              <a:buChar char="•"/>
            </a:pPr>
            <a:r>
              <a:rPr lang="en-US" altLang="en-US" sz="1000" dirty="0"/>
              <a:t>The content and strength of harmful materials in tobacco and its effluent smoke</a:t>
            </a:r>
          </a:p>
          <a:p>
            <a:pPr eaLnBrk="1" hangingPunct="1">
              <a:lnSpc>
                <a:spcPct val="80000"/>
              </a:lnSpc>
              <a:buFontTx/>
              <a:buChar char="•"/>
            </a:pPr>
            <a:r>
              <a:rPr lang="en-US" altLang="en-US" sz="1000" dirty="0"/>
              <a:t>Truth in advertising</a:t>
            </a:r>
          </a:p>
          <a:p>
            <a:pPr eaLnBrk="1" hangingPunct="1">
              <a:lnSpc>
                <a:spcPct val="80000"/>
              </a:lnSpc>
              <a:buFontTx/>
              <a:buChar char="•"/>
            </a:pPr>
            <a:r>
              <a:rPr lang="en-US" altLang="en-US" sz="1000" dirty="0"/>
              <a:t>Deliberate marketing to children and youth</a:t>
            </a:r>
          </a:p>
          <a:p>
            <a:pPr eaLnBrk="1" hangingPunct="1">
              <a:lnSpc>
                <a:spcPct val="80000"/>
              </a:lnSpc>
              <a:buFontTx/>
              <a:buChar char="•"/>
            </a:pPr>
            <a:r>
              <a:rPr lang="en-US" altLang="en-US" sz="1000" dirty="0"/>
              <a:t>Deliberate marketing to women</a:t>
            </a:r>
          </a:p>
          <a:p>
            <a:pPr eaLnBrk="1" hangingPunct="1">
              <a:lnSpc>
                <a:spcPct val="80000"/>
              </a:lnSpc>
              <a:buFontTx/>
              <a:buChar char="•"/>
            </a:pPr>
            <a:r>
              <a:rPr lang="en-US" altLang="en-US" sz="1000" dirty="0"/>
              <a:t>Deliberate marketing to ethnic minorities</a:t>
            </a:r>
          </a:p>
          <a:p>
            <a:pPr eaLnBrk="1" hangingPunct="1">
              <a:lnSpc>
                <a:spcPct val="80000"/>
              </a:lnSpc>
            </a:pPr>
            <a:endParaRPr lang="en-US" altLang="en-US" sz="1000" dirty="0"/>
          </a:p>
          <a:p>
            <a:pPr eaLnBrk="1" hangingPunct="1">
              <a:lnSpc>
                <a:spcPct val="80000"/>
              </a:lnSpc>
            </a:pPr>
            <a:r>
              <a:rPr lang="en-US" altLang="en-US" sz="1000" dirty="0"/>
              <a:t>We have seen states’ attorney generals sue for reimbursement of expenses for treating tobacco-related diseases, concluding in the Master Settlement Agreement among all states.</a:t>
            </a:r>
          </a:p>
          <a:p>
            <a:pPr eaLnBrk="1" hangingPunct="1">
              <a:lnSpc>
                <a:spcPct val="80000"/>
              </a:lnSpc>
            </a:pPr>
            <a:endParaRPr lang="en-US" altLang="en-US" sz="1000" dirty="0"/>
          </a:p>
          <a:p>
            <a:pPr eaLnBrk="1" hangingPunct="1">
              <a:lnSpc>
                <a:spcPct val="80000"/>
              </a:lnSpc>
            </a:pPr>
            <a:r>
              <a:rPr lang="en-US" altLang="en-US" sz="1000" dirty="0"/>
              <a:t>We are seeing smoking banned in public places from state to state.</a:t>
            </a:r>
          </a:p>
          <a:p>
            <a:pPr eaLnBrk="1" hangingPunct="1">
              <a:lnSpc>
                <a:spcPct val="80000"/>
              </a:lnSpc>
            </a:pPr>
            <a:endParaRPr lang="en-US" altLang="en-US" sz="1000" dirty="0"/>
          </a:p>
          <a:p>
            <a:pPr eaLnBrk="1" hangingPunct="1">
              <a:lnSpc>
                <a:spcPct val="80000"/>
              </a:lnSpc>
            </a:pPr>
            <a:r>
              <a:rPr lang="en-US" altLang="en-US" sz="1000" dirty="0"/>
              <a:t>We have seen a decline in the incidence of smoking in all age groups; but an alarming persistence in youth and young adults, now through the use of vaporized nicotine in high-tech instruments.  We are aware of rising rates in Third World and developing countries, Russia, the Philippines, China and the Golden Triangle.</a:t>
            </a:r>
          </a:p>
          <a:p>
            <a:pPr eaLnBrk="1" hangingPunct="1">
              <a:lnSpc>
                <a:spcPct val="80000"/>
              </a:lnSpc>
            </a:pPr>
            <a:endParaRPr lang="en-US" altLang="en-US" sz="1000" dirty="0"/>
          </a:p>
          <a:p>
            <a:pPr eaLnBrk="1" hangingPunct="1">
              <a:lnSpc>
                <a:spcPct val="80000"/>
              </a:lnSpc>
            </a:pPr>
            <a:r>
              <a:rPr lang="en-US" altLang="en-US" sz="1000" dirty="0"/>
              <a:t>And, gratefully, we are witnessing prolific counter-advertising of messages revealing tobacco use for the consequence-laden burden it is.</a:t>
            </a:r>
          </a:p>
          <a:p>
            <a:pPr eaLnBrk="1" hangingPunct="1">
              <a:lnSpc>
                <a:spcPct val="80000"/>
              </a:lnSpc>
            </a:pPr>
            <a:endParaRPr lang="en-US" altLang="en-US" sz="1000" dirty="0"/>
          </a:p>
          <a:p>
            <a:pPr eaLnBrk="1" hangingPunct="1">
              <a:lnSpc>
                <a:spcPct val="80000"/>
              </a:lnSpc>
            </a:pPr>
            <a:r>
              <a:rPr lang="en-US" altLang="en-US" sz="1000" dirty="0"/>
              <a:t>But, why do people still smoke in the light of all they see, hear, and know?  Why does an adult child take up smoking after watching his father die a miserable death with lung cancer?  Why does a pregnant woman persist in smoking in spite of all the help her doctor and nurse offer her to quit?  Why, if she does quit for the pregnancy, does she pick it up again a few months after delivery?</a:t>
            </a:r>
          </a:p>
          <a:p>
            <a:pPr eaLnBrk="1" hangingPunct="1">
              <a:lnSpc>
                <a:spcPct val="80000"/>
              </a:lnSpc>
            </a:pPr>
            <a:endParaRPr lang="en-US" altLang="en-US" sz="1000" dirty="0"/>
          </a:p>
          <a:p>
            <a:pPr eaLnBrk="1" hangingPunct="1">
              <a:lnSpc>
                <a:spcPct val="80000"/>
              </a:lnSpc>
            </a:pPr>
            <a:r>
              <a:rPr lang="en-US" altLang="en-US" sz="1000" dirty="0"/>
              <a:t>What is your attitude toward this behavior?</a:t>
            </a:r>
          </a:p>
          <a:p>
            <a:pPr eaLnBrk="1" hangingPunct="1">
              <a:lnSpc>
                <a:spcPct val="80000"/>
              </a:lnSpc>
            </a:pPr>
            <a:endParaRPr lang="en-US" altLang="en-US" sz="1000" dirty="0"/>
          </a:p>
          <a:p>
            <a:pPr eaLnBrk="1" hangingPunct="1">
              <a:lnSpc>
                <a:spcPct val="80000"/>
              </a:lnSpc>
            </a:pPr>
            <a:endParaRPr lang="en-US" altLang="en-US" sz="10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B1C1D-FB3D-4398-B3F0-178F05E76EBB}" type="slidenum">
              <a:rPr lang="en-US" altLang="en-US" smtClean="0"/>
              <a:pPr/>
              <a:t>11</a:t>
            </a:fld>
            <a:endParaRPr lang="en-US" altLang="en-US"/>
          </a:p>
        </p:txBody>
      </p:sp>
    </p:spTree>
    <p:extLst>
      <p:ext uri="{BB962C8B-B14F-4D97-AF65-F5344CB8AC3E}">
        <p14:creationId xmlns:p14="http://schemas.microsoft.com/office/powerpoint/2010/main" val="407865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B1C1D-FB3D-4398-B3F0-178F05E76EBB}" type="slidenum">
              <a:rPr lang="en-US" altLang="en-US" smtClean="0"/>
              <a:pPr/>
              <a:t>18</a:t>
            </a:fld>
            <a:endParaRPr lang="en-US" altLang="en-US"/>
          </a:p>
        </p:txBody>
      </p:sp>
    </p:spTree>
    <p:extLst>
      <p:ext uri="{BB962C8B-B14F-4D97-AF65-F5344CB8AC3E}">
        <p14:creationId xmlns:p14="http://schemas.microsoft.com/office/powerpoint/2010/main" val="20641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B1C1D-FB3D-4398-B3F0-178F05E76EBB}" type="slidenum">
              <a:rPr lang="en-US" altLang="en-US" smtClean="0"/>
              <a:pPr/>
              <a:t>19</a:t>
            </a:fld>
            <a:endParaRPr lang="en-US" altLang="en-US"/>
          </a:p>
        </p:txBody>
      </p:sp>
    </p:spTree>
    <p:extLst>
      <p:ext uri="{BB962C8B-B14F-4D97-AF65-F5344CB8AC3E}">
        <p14:creationId xmlns:p14="http://schemas.microsoft.com/office/powerpoint/2010/main" val="848143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862238F-E22E-4442-8C36-56D2742FC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1A9FD5-2D3F-4B00-8E04-8BEDE2ADD7FC}"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32771" name="Rectangle 2">
            <a:extLst>
              <a:ext uri="{FF2B5EF4-FFF2-40B4-BE49-F238E27FC236}">
                <a16:creationId xmlns:a16="http://schemas.microsoft.com/office/drawing/2014/main" id="{D6916370-6C4B-48F1-857B-472330CEB11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D4A74665-9FFA-4E09-8F81-36A20A7E8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t>Assure them that </a:t>
            </a:r>
            <a:r>
              <a:rPr lang="en-US" altLang="en-US" sz="1600" i="1" dirty="0"/>
              <a:t>lapses </a:t>
            </a:r>
            <a:r>
              <a:rPr lang="en-US" altLang="en-US" sz="1600" dirty="0"/>
              <a:t>are not failures, but are learning episodes for better strategies.</a:t>
            </a:r>
          </a:p>
          <a:p>
            <a:pPr eaLnBrk="1" hangingPunct="1"/>
            <a:r>
              <a:rPr lang="en-US" altLang="en-US" sz="1600" dirty="0"/>
              <a:t>A </a:t>
            </a:r>
            <a:r>
              <a:rPr lang="en-US" altLang="en-US" sz="1600" i="1" dirty="0"/>
              <a:t>relapse</a:t>
            </a:r>
            <a:r>
              <a:rPr lang="en-US" altLang="en-US" sz="1600" dirty="0"/>
              <a:t> is returning to regular pattern of smoking; requires starting over—commitment must be strong and supports must be shored 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B1C1D-FB3D-4398-B3F0-178F05E76EBB}" type="slidenum">
              <a:rPr lang="en-US" altLang="en-US" smtClean="0"/>
              <a:pPr/>
              <a:t>21</a:t>
            </a:fld>
            <a:endParaRPr lang="en-US" altLang="en-US"/>
          </a:p>
        </p:txBody>
      </p:sp>
    </p:spTree>
    <p:extLst>
      <p:ext uri="{BB962C8B-B14F-4D97-AF65-F5344CB8AC3E}">
        <p14:creationId xmlns:p14="http://schemas.microsoft.com/office/powerpoint/2010/main" val="362733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B1C1D-FB3D-4398-B3F0-178F05E76EBB}" type="slidenum">
              <a:rPr lang="en-US" altLang="en-US" smtClean="0"/>
              <a:pPr/>
              <a:t>22</a:t>
            </a:fld>
            <a:endParaRPr lang="en-US" altLang="en-US"/>
          </a:p>
        </p:txBody>
      </p:sp>
    </p:spTree>
    <p:extLst>
      <p:ext uri="{BB962C8B-B14F-4D97-AF65-F5344CB8AC3E}">
        <p14:creationId xmlns:p14="http://schemas.microsoft.com/office/powerpoint/2010/main" val="98691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5F05ED8-F714-4564-AEA4-98CCAD787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98ECAB-794C-4B31-82C5-4DB10348688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26627" name="Rectangle 2">
            <a:extLst>
              <a:ext uri="{FF2B5EF4-FFF2-40B4-BE49-F238E27FC236}">
                <a16:creationId xmlns:a16="http://schemas.microsoft.com/office/drawing/2014/main" id="{B6695B89-9804-4C3E-AA3D-B62735A5CDC5}"/>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4110E93-AEB3-4DF8-A523-470871E26E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a:t>The old concepts remain true: </a:t>
            </a:r>
          </a:p>
          <a:p>
            <a:pPr eaLnBrk="1" hangingPunct="1">
              <a:buFontTx/>
              <a:buChar char="•"/>
            </a:pPr>
            <a:r>
              <a:rPr lang="en-US" altLang="en-US" sz="1000" dirty="0"/>
              <a:t>in early life </a:t>
            </a:r>
            <a:r>
              <a:rPr lang="en-US" altLang="en-US" sz="1000" dirty="0" err="1"/>
              <a:t>peerism</a:t>
            </a:r>
            <a:r>
              <a:rPr lang="en-US" altLang="en-US" sz="1000" dirty="0"/>
              <a:t> influences children and youth to try smoking (posturing, imitating models of behavior, stress-coping, accompanies coffee)</a:t>
            </a:r>
          </a:p>
          <a:p>
            <a:pPr eaLnBrk="1" hangingPunct="1">
              <a:buFontTx/>
              <a:buChar char="•"/>
            </a:pPr>
            <a:r>
              <a:rPr lang="en-US" altLang="en-US" sz="1000" dirty="0"/>
              <a:t>Once a practice of smoking (infrequently, weekends, regularly) is established, addiction occurs</a:t>
            </a:r>
          </a:p>
          <a:p>
            <a:pPr eaLnBrk="1" hangingPunct="1">
              <a:buFontTx/>
              <a:buChar char="•"/>
            </a:pPr>
            <a:r>
              <a:rPr lang="en-US" altLang="en-US" sz="1000" dirty="0"/>
              <a:t>A dichotomy of wanting to look good, preserve good opinion of others while using a drug that will prematurely age the youth and put longevity and quality of life at risk</a:t>
            </a:r>
          </a:p>
          <a:p>
            <a:pPr eaLnBrk="1" hangingPunct="1">
              <a:buFontTx/>
              <a:buChar char="•"/>
            </a:pPr>
            <a:r>
              <a:rPr lang="en-US" altLang="en-US" sz="1000" dirty="0"/>
              <a:t>Think smoking makes them more socially desirable</a:t>
            </a:r>
          </a:p>
          <a:p>
            <a:pPr eaLnBrk="1" hangingPunct="1">
              <a:buFontTx/>
              <a:buChar char="•"/>
            </a:pPr>
            <a:r>
              <a:rPr lang="en-US" altLang="en-US" sz="1000" dirty="0"/>
              <a:t>Once hooked, the self-esteem or self-efficacy degrades.</a:t>
            </a:r>
          </a:p>
          <a:p>
            <a:pPr eaLnBrk="1" hangingPunct="1"/>
            <a:endParaRPr lang="en-US" altLang="en-US" sz="1000" dirty="0"/>
          </a:p>
          <a:p>
            <a:pPr eaLnBrk="1" hangingPunct="1"/>
            <a:r>
              <a:rPr lang="en-US" altLang="en-US" sz="1000" dirty="0"/>
              <a:t>The paradox runs across all addiction arenas:</a:t>
            </a:r>
          </a:p>
          <a:p>
            <a:pPr eaLnBrk="1" hangingPunct="1">
              <a:buFontTx/>
              <a:buChar char="•"/>
            </a:pPr>
            <a:r>
              <a:rPr lang="en-US" altLang="en-US" sz="1000" dirty="0"/>
              <a:t>There is both an immediacy -- at the blood-brain barrier there is a delay of not more than 7 seconds and the drug has satisfied the begging neurotransmitter in the brain.</a:t>
            </a:r>
          </a:p>
          <a:p>
            <a:pPr eaLnBrk="1" hangingPunct="1">
              <a:buFontTx/>
              <a:buChar char="•"/>
            </a:pPr>
            <a:r>
              <a:rPr lang="en-US" altLang="en-US" sz="1000" dirty="0"/>
              <a:t>There is a predictability of effects – previous experience has told him/her to expect the same reaction to the drug as previously with all its accompanying memories and experiences.</a:t>
            </a:r>
          </a:p>
          <a:p>
            <a:pPr eaLnBrk="1" hangingPunct="1">
              <a:buFontTx/>
              <a:buChar char="•"/>
            </a:pPr>
            <a:r>
              <a:rPr lang="en-US" altLang="en-US" sz="1000" dirty="0"/>
              <a:t>The behavior pattern of smoking, interim period, smoking again on cue is under stimulus control (like Pavlov’s dog) and under the control of the reinforcing properties of the addictive experience (over and over again).</a:t>
            </a:r>
          </a:p>
          <a:p>
            <a:pPr eaLnBrk="1" hangingPunct="1">
              <a:buFontTx/>
              <a:buChar char="•"/>
            </a:pPr>
            <a:r>
              <a:rPr lang="en-US" altLang="en-US" sz="1000" dirty="0"/>
              <a:t>Cues in the environment (advice of others, witness to tobacco-related disease and death, advertising) and those within himself (aggravating cough, quality of appearance, respiratory difficulty, economic cost, and even MI or Cancer) go unheeded because the addict is unable to use them positively.</a:t>
            </a:r>
          </a:p>
          <a:p>
            <a:pPr eaLnBrk="1" hangingPunct="1">
              <a:buFontTx/>
              <a:buChar char="•"/>
            </a:pPr>
            <a:endParaRPr lang="en-US" altLang="en-US" sz="1000" dirty="0"/>
          </a:p>
          <a:p>
            <a:pPr eaLnBrk="1" hangingPunct="1"/>
            <a:r>
              <a:rPr lang="en-US" altLang="en-US" sz="1000" dirty="0" err="1"/>
              <a:t>Sooooo</a:t>
            </a:r>
            <a:r>
              <a:rPr lang="en-US" altLang="en-US" sz="1000" dirty="0"/>
              <a:t>, the addict appears to lack control over a behavior that is meant to control those unmanageable aspects of life!</a:t>
            </a:r>
          </a:p>
          <a:p>
            <a:pPr eaLnBrk="1" hangingPunct="1"/>
            <a:endParaRPr lang="en-US" altLang="en-US" sz="1000" dirty="0"/>
          </a:p>
          <a:p>
            <a:pPr eaLnBrk="1" hangingPunct="1">
              <a:buFontTx/>
              <a:buChar char="•"/>
            </a:pPr>
            <a:endParaRPr lang="en-US" alt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CDDFC67-A776-4680-8BA8-1C72FE518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107786-FF70-4630-83F6-608AE8334781}"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824054BD-DEA1-4D7E-BDB5-50B10EB8FE3D}"/>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2C975B15-DD61-4C91-BCF6-C2A01F5B9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t>Because chemical deficits, created by incremental dosing  with nicotine, are satisfied in the limbic system of the brain (where the seat of our emotions is), a patterning affect is laid down in the neural pathways.  Each dose of nicotine reinforces the pattern that seemingly can only be satisfied with another dose of nicotine. </a:t>
            </a:r>
          </a:p>
          <a:p>
            <a:pPr eaLnBrk="1" hangingPunct="1">
              <a:lnSpc>
                <a:spcPct val="90000"/>
              </a:lnSpc>
            </a:pPr>
            <a:endParaRPr lang="en-US" altLang="en-US" dirty="0"/>
          </a:p>
          <a:p>
            <a:pPr eaLnBrk="1" hangingPunct="1">
              <a:lnSpc>
                <a:spcPct val="90000"/>
              </a:lnSpc>
            </a:pPr>
            <a:r>
              <a:rPr lang="en-US" altLang="en-US" dirty="0"/>
              <a:t>And if the drug is not delivered as needed, there is a disruption in the state or perception of well being.  It controls stress, anxiety, stimulates one to act, “Gets me started on the day.”</a:t>
            </a:r>
          </a:p>
          <a:p>
            <a:pPr eaLnBrk="1" hangingPunct="1">
              <a:lnSpc>
                <a:spcPct val="90000"/>
              </a:lnSpc>
            </a:pPr>
            <a:endParaRPr lang="en-US" altLang="en-US" dirty="0"/>
          </a:p>
          <a:p>
            <a:pPr eaLnBrk="1" hangingPunct="1">
              <a:lnSpc>
                <a:spcPct val="90000"/>
              </a:lnSpc>
            </a:pPr>
            <a:r>
              <a:rPr lang="en-US" altLang="en-US" dirty="0"/>
              <a:t>Instead of applying effort to reducing stressful situations (decision-making, difficult relationships, poverty) it is easier to smoke.</a:t>
            </a:r>
          </a:p>
          <a:p>
            <a:pPr eaLnBrk="1" hangingPunct="1">
              <a:lnSpc>
                <a:spcPct val="90000"/>
              </a:lnSpc>
            </a:pPr>
            <a:endParaRPr lang="en-US" altLang="en-US" dirty="0"/>
          </a:p>
          <a:p>
            <a:pPr eaLnBrk="1" hangingPunct="1">
              <a:lnSpc>
                <a:spcPct val="90000"/>
              </a:lnSpc>
            </a:pPr>
            <a:r>
              <a:rPr lang="en-US" altLang="en-US" dirty="0"/>
              <a:t>Maybe because smoking was learned early, maybe for other reasons the individual lacks the self-determination or the belief in self to change behavior, lapse and relapse happen after repeated attempts to quit—alone or with even the most expensive intervention program (a week at a health spa or lifestyle treatment center).</a:t>
            </a:r>
          </a:p>
          <a:p>
            <a:pPr eaLnBrk="1" hangingPunct="1">
              <a:lnSpc>
                <a:spcPct val="90000"/>
              </a:lnSpc>
            </a:pPr>
            <a:endParaRPr lang="en-US" altLang="en-US" dirty="0"/>
          </a:p>
          <a:p>
            <a:pPr eaLnBrk="1" hangingPunct="1">
              <a:lnSpc>
                <a:spcPct val="90000"/>
              </a:lnSpc>
            </a:pPr>
            <a:r>
              <a:rPr lang="en-US" altLang="en-US" dirty="0"/>
              <a:t>The individual does not/cannot take responsibility for the problem.  Instead, he/she attributes failure to act to people, circumstances outside of self. – timing, from a weak gene pool, too many issues now, influence of others, etc.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dirty="0"/>
              <a:t>Refer to “The Active Reinforcement Model of Addiction” by Annie Hunt, </a:t>
            </a:r>
            <a:r>
              <a:rPr lang="en-US" sz="1800" b="0" i="1" u="none" strike="noStrike" baseline="0" dirty="0">
                <a:latin typeface="Garamond" panose="02020404030301010803" pitchFamily="18" charset="0"/>
              </a:rPr>
              <a:t>Graduate Student Journal of Psychology</a:t>
            </a:r>
          </a:p>
          <a:p>
            <a:pPr algn="l"/>
            <a:r>
              <a:rPr lang="en-US" sz="1800" b="0" i="0" u="none" strike="noStrike" baseline="0" dirty="0">
                <a:latin typeface="Garamond" panose="02020404030301010803" pitchFamily="18" charset="0"/>
              </a:rPr>
              <a:t>2014, Vol. 15,</a:t>
            </a:r>
            <a:r>
              <a:rPr lang="en-US" sz="1400" dirty="0"/>
              <a:t> for interpretation.</a:t>
            </a:r>
          </a:p>
          <a:p>
            <a:endParaRPr lang="en-US" sz="1400" dirty="0"/>
          </a:p>
          <a:p>
            <a:pPr algn="l"/>
            <a:r>
              <a:rPr lang="en-US" sz="1800" b="0" i="0" u="none" strike="noStrike" baseline="0" dirty="0">
                <a:latin typeface="Garamond" panose="02020404030301010803" pitchFamily="18" charset="0"/>
              </a:rPr>
              <a:t>The biopsychosocial model seeks to explain suffering, disease, and illness as generated by multiple</a:t>
            </a:r>
          </a:p>
          <a:p>
            <a:pPr algn="l"/>
            <a:r>
              <a:rPr lang="en-US" sz="1800" b="0" i="0" u="none" strike="noStrike" baseline="0" dirty="0">
                <a:latin typeface="Garamond" panose="02020404030301010803" pitchFamily="18" charset="0"/>
              </a:rPr>
              <a:t>causes, including social, biological, and psychological factors. This inclusion of subjective psychological</a:t>
            </a:r>
          </a:p>
          <a:p>
            <a:pPr algn="l"/>
            <a:r>
              <a:rPr lang="en-US" sz="1800" b="0" i="0" u="none" strike="noStrike" baseline="0" dirty="0">
                <a:latin typeface="Garamond" panose="02020404030301010803" pitchFamily="18" charset="0"/>
              </a:rPr>
              <a:t>components into the disease model expands the concept of addiction to include individual experiences,</a:t>
            </a:r>
          </a:p>
          <a:p>
            <a:pPr algn="l"/>
            <a:r>
              <a:rPr lang="en-US" sz="1800" b="0" i="0" u="none" strike="noStrike" baseline="0" dirty="0">
                <a:latin typeface="Garamond" panose="02020404030301010803" pitchFamily="18" charset="0"/>
              </a:rPr>
              <a:t>perceptions, stressors, and perspectives as mediating factors in the expression of clinical illnesses and</a:t>
            </a:r>
          </a:p>
          <a:p>
            <a:pPr algn="l"/>
            <a:r>
              <a:rPr lang="en-US" sz="1800" b="0" i="0" u="none" strike="noStrike" baseline="0" dirty="0">
                <a:latin typeface="Garamond" panose="02020404030301010803" pitchFamily="18" charset="0"/>
              </a:rPr>
              <a:t>medical problems . . . Three core elements of addiction can be identified – unmet psychological needs, </a:t>
            </a:r>
          </a:p>
          <a:p>
            <a:pPr algn="l"/>
            <a:r>
              <a:rPr lang="en-US" sz="1800" b="0" i="0" u="none" strike="noStrike" baseline="0" dirty="0">
                <a:latin typeface="Garamond" panose="02020404030301010803" pitchFamily="18" charset="0"/>
              </a:rPr>
              <a:t>impaired neurological mechanisms, and problematic behaviors.  But (this) fails to sufficiently demonstrate the</a:t>
            </a:r>
          </a:p>
          <a:p>
            <a:pPr algn="l"/>
            <a:r>
              <a:rPr lang="en-US" sz="1800" b="0" i="0" u="none" strike="noStrike" baseline="0" dirty="0">
                <a:latin typeface="Garamond" panose="02020404030301010803" pitchFamily="18" charset="0"/>
              </a:rPr>
              <a:t>reciprocal relationships among them. . .  </a:t>
            </a:r>
          </a:p>
          <a:p>
            <a:pPr algn="l"/>
            <a:r>
              <a:rPr lang="en-US" sz="1800" b="0" i="0" u="none" strike="noStrike" baseline="0" dirty="0">
                <a:latin typeface="Garamond" panose="02020404030301010803" pitchFamily="18" charset="0"/>
              </a:rPr>
              <a:t>Thus, the consideration of the Active Reinforcement Model of Addiction and the application of </a:t>
            </a:r>
          </a:p>
          <a:p>
            <a:pPr algn="l"/>
            <a:r>
              <a:rPr lang="en-US" sz="1800" b="0" i="0" u="none" strike="noStrike" baseline="0" dirty="0">
                <a:latin typeface="Garamond" panose="02020404030301010803" pitchFamily="18" charset="0"/>
              </a:rPr>
              <a:t>CBT- cognitive-behavioral Therapy. A highly standardized therapeutic process that utilizes such techniques as identifying</a:t>
            </a:r>
          </a:p>
          <a:p>
            <a:pPr algn="l"/>
            <a:r>
              <a:rPr lang="en-US" sz="1800" b="0" i="0" u="none" strike="noStrike" baseline="0" dirty="0">
                <a:latin typeface="Garamond" panose="02020404030301010803" pitchFamily="18" charset="0"/>
              </a:rPr>
              <a:t>individual goals, focusing on present problems, exposure therapy, cognitive restructuring, behavior change, and psychoeducation.</a:t>
            </a:r>
          </a:p>
          <a:p>
            <a:pPr algn="l"/>
            <a:endParaRPr lang="en-US" sz="1800" b="0" i="0" u="none" strike="noStrike" baseline="0" dirty="0">
              <a:latin typeface="Garamond" panose="02020404030301010803" pitchFamily="18" charset="0"/>
            </a:endParaRPr>
          </a:p>
          <a:p>
            <a:pPr algn="l"/>
            <a:r>
              <a:rPr lang="en-US" sz="1800" b="0" i="0" u="none" strike="noStrike" baseline="0" dirty="0">
                <a:latin typeface="Garamond" panose="02020404030301010803" pitchFamily="18" charset="0"/>
              </a:rPr>
              <a:t>There is a cause-effect relationship between all three elements, meaning that each element both</a:t>
            </a:r>
          </a:p>
          <a:p>
            <a:pPr algn="l"/>
            <a:r>
              <a:rPr lang="en-US" sz="1800" b="0" i="0" u="none" strike="noStrike" baseline="0" dirty="0">
                <a:latin typeface="Garamond" panose="02020404030301010803" pitchFamily="18" charset="0"/>
              </a:rPr>
              <a:t>influences and is reinforced by the other two elements. . . the focus is shifted to the importance of</a:t>
            </a:r>
          </a:p>
          <a:p>
            <a:pPr algn="l"/>
            <a:r>
              <a:rPr lang="en-US" sz="1800" b="0" i="0" u="none" strike="noStrike" baseline="0" dirty="0">
                <a:latin typeface="Garamond" panose="02020404030301010803" pitchFamily="18" charset="0"/>
              </a:rPr>
              <a:t>acknowledging how all three coexist and reinforce one another in an interdependent context once</a:t>
            </a:r>
          </a:p>
          <a:p>
            <a:pPr algn="l"/>
            <a:r>
              <a:rPr lang="en-US" sz="1800" b="0" i="0" u="none" strike="noStrike" baseline="0" dirty="0">
                <a:latin typeface="Garamond" panose="02020404030301010803" pitchFamily="18" charset="0"/>
              </a:rPr>
              <a:t>an addiction has become active. From there, an altered focus for treatment and interventions can</a:t>
            </a:r>
          </a:p>
          <a:p>
            <a:pPr algn="l"/>
            <a:r>
              <a:rPr lang="en-US" sz="1800" b="0" i="0" u="none" strike="noStrike" baseline="0" dirty="0">
                <a:latin typeface="Garamond" panose="02020404030301010803" pitchFamily="18" charset="0"/>
              </a:rPr>
              <a:t>be proposed, again shifting the focus of treatment techniques from why to how addictions function.</a:t>
            </a:r>
            <a:endParaRPr lang="en-US" sz="1400" dirty="0"/>
          </a:p>
        </p:txBody>
      </p:sp>
      <p:sp>
        <p:nvSpPr>
          <p:cNvPr id="4" name="Slide Number Placeholder 3"/>
          <p:cNvSpPr>
            <a:spLocks noGrp="1"/>
          </p:cNvSpPr>
          <p:nvPr>
            <p:ph type="sldNum" sz="quarter" idx="5"/>
          </p:nvPr>
        </p:nvSpPr>
        <p:spPr/>
        <p:txBody>
          <a:bodyPr/>
          <a:lstStyle/>
          <a:p>
            <a:fld id="{091B1C1D-FB3D-4398-B3F0-178F05E76EBB}" type="slidenum">
              <a:rPr lang="en-US" altLang="en-US" smtClean="0"/>
              <a:pPr/>
              <a:t>5</a:t>
            </a:fld>
            <a:endParaRPr lang="en-US" altLang="en-US"/>
          </a:p>
        </p:txBody>
      </p:sp>
    </p:spTree>
    <p:extLst>
      <p:ext uri="{BB962C8B-B14F-4D97-AF65-F5344CB8AC3E}">
        <p14:creationId xmlns:p14="http://schemas.microsoft.com/office/powerpoint/2010/main" val="9961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1B1C1D-FB3D-4398-B3F0-178F05E76EBB}" type="slidenum">
              <a:rPr lang="en-US" altLang="en-US" smtClean="0"/>
              <a:pPr/>
              <a:t>6</a:t>
            </a:fld>
            <a:endParaRPr lang="en-US" altLang="en-US"/>
          </a:p>
        </p:txBody>
      </p:sp>
    </p:spTree>
    <p:extLst>
      <p:ext uri="{BB962C8B-B14F-4D97-AF65-F5344CB8AC3E}">
        <p14:creationId xmlns:p14="http://schemas.microsoft.com/office/powerpoint/2010/main" val="143140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B29FDFE-7824-4550-BED6-F2F1B5768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4A0E0F-5439-4B93-8F27-09646CEA9E56}"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28675" name="Rectangle 2">
            <a:extLst>
              <a:ext uri="{FF2B5EF4-FFF2-40B4-BE49-F238E27FC236}">
                <a16:creationId xmlns:a16="http://schemas.microsoft.com/office/drawing/2014/main" id="{B11CE045-27EF-44E2-B068-7E09DEA670E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1F17743D-9009-4A28-AB86-3C5834E90C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Change occurs gradually.  With a benevolent attitude, a coach may influence movement through those stages.</a:t>
            </a:r>
          </a:p>
          <a:p>
            <a:pPr eaLnBrk="1" hangingPunct="1"/>
            <a:r>
              <a:rPr lang="en-US" altLang="en-US" dirty="0"/>
              <a:t>Handout . . . The Table of Coaching Through Stages of Change</a:t>
            </a:r>
          </a:p>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5B85522-14AD-4182-B9A0-2E6684EACA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0B7BD0-6CE3-43B7-ADE4-4DB7177F7E23}"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29699" name="Rectangle 2">
            <a:extLst>
              <a:ext uri="{FF2B5EF4-FFF2-40B4-BE49-F238E27FC236}">
                <a16:creationId xmlns:a16="http://schemas.microsoft.com/office/drawing/2014/main" id="{4E53DF45-4F75-483E-8774-718488F4D60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75B3A68-EEB8-4075-A232-67045CE7EC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t>For Christians, the ultimate, supreme Power comes from knowing God and relating to His Son.</a:t>
            </a:r>
          </a:p>
          <a:p>
            <a:pPr marL="228600" indent="-228600" eaLnBrk="1" hangingPunct="1"/>
            <a:r>
              <a:rPr lang="en-US" altLang="en-US"/>
              <a:t>But God is in the planning, also.  And the smoker may not know much about God or how to relate to Him.</a:t>
            </a:r>
          </a:p>
          <a:p>
            <a:pPr marL="228600" indent="-228600" eaLnBrk="1" hangingPunct="1"/>
            <a:endParaRPr lang="en-US" altLang="en-US"/>
          </a:p>
          <a:p>
            <a:pPr marL="228600" indent="-228600" eaLnBrk="1" hangingPunct="1"/>
            <a:r>
              <a:rPr lang="en-US" altLang="en-US"/>
              <a:t>There isn’t anyone who has not heard that smoking (or chewing) is harmful to your health.  Most are embarrassed to still be doing it in opposition to the advice of the people they most admire: their doctor, nurse, family, friends, employer.</a:t>
            </a:r>
          </a:p>
          <a:p>
            <a:pPr marL="228600" indent="-228600" eaLnBrk="1" hangingPunct="1"/>
            <a:r>
              <a:rPr lang="en-US" altLang="en-US"/>
              <a:t>Your approach is to “cut to the quick”: (Henry Campbell, a former smoker, would say . . .”I know a good place for that pack of cigarettes . . . Let me tell you how to change your life so that you can live forever.”</a:t>
            </a:r>
          </a:p>
          <a:p>
            <a:pPr marL="228600" indent="-228600" eaLnBrk="1" hangingPunct="1"/>
            <a:r>
              <a:rPr lang="en-US" altLang="en-US"/>
              <a:t>Express: </a:t>
            </a:r>
          </a:p>
          <a:p>
            <a:pPr marL="228600" indent="-228600" eaLnBrk="1" hangingPunct="1">
              <a:buFontTx/>
              <a:buAutoNum type="arabicPeriod"/>
            </a:pPr>
            <a:r>
              <a:rPr lang="en-US" altLang="en-US"/>
              <a:t>concern for their health and quality of life,</a:t>
            </a:r>
          </a:p>
          <a:p>
            <a:pPr marL="228600" indent="-228600" eaLnBrk="1" hangingPunct="1">
              <a:buFontTx/>
              <a:buAutoNum type="arabicPeriod"/>
            </a:pPr>
            <a:r>
              <a:rPr lang="en-US" altLang="en-US"/>
              <a:t>Give them permission to consider quitting</a:t>
            </a:r>
          </a:p>
          <a:p>
            <a:pPr marL="228600" indent="-228600" eaLnBrk="1" hangingPunct="1">
              <a:buFontTx/>
              <a:buAutoNum type="arabicPeriod"/>
            </a:pPr>
            <a:r>
              <a:rPr lang="en-US" altLang="en-US"/>
              <a:t>Assure them of the help they need as long as they need it</a:t>
            </a:r>
          </a:p>
          <a:p>
            <a:pPr marL="228600" indent="-228600" eaLnBrk="1" hangingPunct="1">
              <a:buFontTx/>
              <a:buAutoNum type="arabicPeriod"/>
            </a:pPr>
            <a:r>
              <a:rPr lang="en-US" altLang="en-US"/>
              <a:t>Affirm their ability because you have a connection with the PowerSource and would hand it over to them</a:t>
            </a:r>
          </a:p>
          <a:p>
            <a:pPr marL="228600" indent="-228600" eaLnBrk="1" hangingPunct="1">
              <a:buFontTx/>
              <a:buAutoNum type="arabicPeriod"/>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D65A447-D6FC-478D-A683-861241A81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BFFBD-34AD-4066-973F-503E59DB35DE}"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30723" name="Rectangle 2">
            <a:extLst>
              <a:ext uri="{FF2B5EF4-FFF2-40B4-BE49-F238E27FC236}">
                <a16:creationId xmlns:a16="http://schemas.microsoft.com/office/drawing/2014/main" id="{86BDB806-E8C6-4C97-ADDA-0907908D70EE}"/>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D65D316-5533-4851-B655-04729F69B7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t>A thorough assessment examines smoking hx, co-morbidities, attitudes, values, beliefs, knowledge of social support, confidence level, stress level, perception of QOL, wishes, goals, level of self-efficacy.</a:t>
            </a:r>
          </a:p>
          <a:p>
            <a:pPr marL="228600" indent="-228600" eaLnBrk="1" hangingPunct="1"/>
            <a:endParaRPr lang="en-US" altLang="en-US" dirty="0"/>
          </a:p>
          <a:p>
            <a:pPr marL="228600" indent="-228600" eaLnBrk="1" hangingPunct="1"/>
            <a:r>
              <a:rPr lang="en-US" altLang="en-US" dirty="0"/>
              <a:t>After this, conversation flows more freely as you refer back to the assessment responses and begin to educate, then develop hope in recovery as you lend support little by little.  Discussing the tobacco-related illnesses in the family tree points to the reality of:</a:t>
            </a:r>
          </a:p>
          <a:p>
            <a:pPr marL="228600" indent="-228600" eaLnBrk="1" hangingPunct="1">
              <a:buFontTx/>
              <a:buAutoNum type="arabicPeriod"/>
            </a:pPr>
            <a:r>
              <a:rPr lang="en-US" altLang="en-US" dirty="0"/>
              <a:t>The fragility of life</a:t>
            </a:r>
          </a:p>
          <a:p>
            <a:pPr marL="228600" indent="-228600" eaLnBrk="1" hangingPunct="1">
              <a:buFontTx/>
              <a:buAutoNum type="arabicPeriod"/>
            </a:pPr>
            <a:r>
              <a:rPr lang="en-US" altLang="en-US" dirty="0"/>
              <a:t>The importance of the quality of life</a:t>
            </a:r>
          </a:p>
          <a:p>
            <a:pPr marL="228600" indent="-228600" eaLnBrk="1" hangingPunct="1">
              <a:buFontTx/>
              <a:buAutoNum type="arabicPeriod"/>
            </a:pPr>
            <a:r>
              <a:rPr lang="en-US" altLang="en-US" dirty="0"/>
              <a:t>Maybe I don’t want to go there</a:t>
            </a:r>
          </a:p>
          <a:p>
            <a:pPr marL="228600" indent="-228600" eaLnBrk="1" hangingPunct="1">
              <a:buFontTx/>
              <a:buAutoNum type="arabicPeriod"/>
            </a:pPr>
            <a:endParaRPr lang="en-US" altLang="en-US" dirty="0"/>
          </a:p>
          <a:p>
            <a:pPr marL="228600" indent="-228600" eaLnBrk="1" hangingPunct="1"/>
            <a:r>
              <a:rPr lang="en-US" altLang="en-US" dirty="0"/>
              <a:t>Kind comments about the visual effects as you observe may lead to educating about the body’s ability to restore itself and the power of the Creator</a:t>
            </a:r>
          </a:p>
          <a:p>
            <a:pPr marL="228600" indent="-228600" eaLnBrk="1" hangingPunct="1"/>
            <a:endParaRPr lang="en-US" altLang="en-US" dirty="0"/>
          </a:p>
          <a:p>
            <a:pPr marL="228600" indent="-228600" eaLnBrk="1" hangingPunct="1"/>
            <a:r>
              <a:rPr lang="en-US" altLang="en-US" dirty="0"/>
              <a:t>Looking back at quitting attempts and understanding the methods and their assessment of failure will point to the principles of:</a:t>
            </a:r>
          </a:p>
          <a:p>
            <a:pPr marL="228600" indent="-228600" eaLnBrk="1" hangingPunct="1"/>
            <a:r>
              <a:rPr lang="en-US" altLang="en-US" dirty="0"/>
              <a:t>Readiness</a:t>
            </a:r>
          </a:p>
          <a:p>
            <a:pPr marL="228600" indent="-228600" eaLnBrk="1" hangingPunct="1"/>
            <a:r>
              <a:rPr lang="en-US" altLang="en-US" dirty="0"/>
              <a:t>Adequate knowledge about how to quit</a:t>
            </a:r>
          </a:p>
          <a:p>
            <a:pPr marL="228600" indent="-228600" eaLnBrk="1" hangingPunct="1"/>
            <a:r>
              <a:rPr lang="en-US" altLang="en-US" dirty="0"/>
              <a:t>Adequate support</a:t>
            </a:r>
          </a:p>
          <a:p>
            <a:pPr marL="228600" indent="-228600" eaLnBrk="1" hangingPunct="1"/>
            <a:endParaRPr lang="en-US" altLang="en-US" dirty="0"/>
          </a:p>
          <a:p>
            <a:pPr marL="228600" indent="-228600" eaLnBrk="1" hangingPunct="1"/>
            <a:r>
              <a:rPr lang="en-US" altLang="en-US" dirty="0"/>
              <a:t>Identifying present barriers that will make quitting difficult give opportunity to build strong strategies to get through each barrier.</a:t>
            </a:r>
          </a:p>
          <a:p>
            <a:pPr marL="228600" indent="-228600" eaLnBrk="1" hangingPunct="1"/>
            <a:r>
              <a:rPr lang="en-US" altLang="en-US" dirty="0"/>
              <a:t>What are the barriers?</a:t>
            </a:r>
          </a:p>
          <a:p>
            <a:pPr marL="228600" indent="-228600" eaLnBrk="1" hangingPunct="1">
              <a:buFontTx/>
              <a:buChar char="•"/>
            </a:pPr>
            <a:r>
              <a:rPr lang="en-US" altLang="en-US" dirty="0"/>
              <a:t>Unsupportive lifestyle in general: meal irregularities, unbalanced diet, dependency on caffeine or alcohol, smoking friends, smoking work environment, smoking partner/household, sabotaging partner, cultural practices (Native American ceremonial smoking), cultural beliefs (symbol of luxury to the poor—eliminating it would lower social status), stress, fear of failure, low confidence level)</a:t>
            </a:r>
          </a:p>
          <a:p>
            <a:pPr marL="228600" indent="-228600" eaLnBrk="1" hangingPunct="1"/>
            <a:endParaRPr lang="en-US" altLang="en-US" dirty="0"/>
          </a:p>
          <a:p>
            <a:pPr marL="228600" indent="-228600" eaLnBrk="1" hangingPunct="1"/>
            <a:r>
              <a:rPr lang="en-US" altLang="en-US" dirty="0"/>
              <a:t>Take the assessment period slowly. It is important to build a good foundation of understanding.</a:t>
            </a:r>
          </a:p>
          <a:p>
            <a:pPr marL="228600" indent="-228600" eaLnBrk="1" hangingPunct="1"/>
            <a:endParaRPr lang="en-US" altLang="en-US" dirty="0"/>
          </a:p>
          <a:p>
            <a:pPr marL="228600" indent="-228600"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55C4976-CB25-48E2-8497-8530314261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0478C6-395D-4D50-BDD9-E94BF5769C93}"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31747" name="Rectangle 2">
            <a:extLst>
              <a:ext uri="{FF2B5EF4-FFF2-40B4-BE49-F238E27FC236}">
                <a16:creationId xmlns:a16="http://schemas.microsoft.com/office/drawing/2014/main" id="{1865ED28-38EA-4B3D-BDF2-A345A54307FA}"/>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A513B7D-8C2F-4CB8-B5D8-40E5753629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Get to know what it is like to live out each day as a smoker.</a:t>
            </a:r>
          </a:p>
          <a:p>
            <a:pPr eaLnBrk="1" hangingPunct="1"/>
            <a:r>
              <a:rPr lang="en-US" altLang="en-US"/>
              <a:t>Discussing this may facilitate your relationship as coach.  It demonstrates your interest in their life.</a:t>
            </a:r>
          </a:p>
          <a:p>
            <a:pPr eaLnBrk="1" hangingPunct="1"/>
            <a:r>
              <a:rPr lang="en-US" altLang="en-US"/>
              <a:t>Avoid making assumptions about their motivation for the behavior, but jot down notes about strategies of change.  Bring them up at the end as a suggested Plan of Strategies for Success.  Also refer to the intervention program guide you may be using.</a:t>
            </a:r>
          </a:p>
          <a:p>
            <a:pPr eaLnBrk="1" hangingPunct="1"/>
            <a:endParaRPr lang="en-US" altLang="en-US"/>
          </a:p>
          <a:p>
            <a:pPr eaLnBrk="1" hangingPunct="1"/>
            <a:r>
              <a:rPr lang="en-US" altLang="en-US"/>
              <a:t>For some, you may need to use a log or chart to map out (conceptualize) each smoking event and list the preparation activities to help avoid weakness at those moments and to list alternative behaviors.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9600" y="1295400"/>
            <a:ext cx="5715000" cy="990600"/>
          </a:xfrm>
        </p:spPr>
        <p:txBody>
          <a:bodyPr/>
          <a:lstStyle>
            <a:lvl1pPr>
              <a:defRPr sz="4800"/>
            </a:lvl1pPr>
          </a:lstStyle>
          <a:p>
            <a:r>
              <a:rPr lang="en-US"/>
              <a:t>Click to edit Master title style</a:t>
            </a:r>
          </a:p>
        </p:txBody>
      </p:sp>
      <p:sp>
        <p:nvSpPr>
          <p:cNvPr id="7171" name="Rectangle 3"/>
          <p:cNvSpPr>
            <a:spLocks noGrp="1" noChangeArrowheads="1"/>
          </p:cNvSpPr>
          <p:nvPr>
            <p:ph type="subTitle" idx="1"/>
          </p:nvPr>
        </p:nvSpPr>
        <p:spPr>
          <a:xfrm>
            <a:off x="609600" y="2667000"/>
            <a:ext cx="5715000" cy="762000"/>
          </a:xfrm>
        </p:spPr>
        <p:txBody>
          <a:bodyPr/>
          <a:lstStyle>
            <a:lvl1pPr marL="0" indent="0">
              <a:buFontTx/>
              <a:buNone/>
              <a:defRPr sz="2800"/>
            </a:lvl1pPr>
          </a:lstStyle>
          <a:p>
            <a:r>
              <a:rPr lang="en-US"/>
              <a:t>Click to edit Master subtitle style</a:t>
            </a:r>
          </a:p>
        </p:txBody>
      </p:sp>
      <p:sp>
        <p:nvSpPr>
          <p:cNvPr id="4" name="Rectangle 4">
            <a:extLst>
              <a:ext uri="{FF2B5EF4-FFF2-40B4-BE49-F238E27FC236}">
                <a16:creationId xmlns:a16="http://schemas.microsoft.com/office/drawing/2014/main" id="{7D678F43-BB05-4C71-BAE5-33305C38668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A8079-82B8-4F90-9AD0-36076ED9C62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AB84AC-5F03-47CE-9E08-13E14AD342D8}"/>
              </a:ext>
            </a:extLst>
          </p:cNvPr>
          <p:cNvSpPr>
            <a:spLocks noGrp="1" noChangeArrowheads="1"/>
          </p:cNvSpPr>
          <p:nvPr>
            <p:ph type="sldNum" sz="quarter" idx="12"/>
          </p:nvPr>
        </p:nvSpPr>
        <p:spPr>
          <a:xfrm>
            <a:off x="6858000" y="6324600"/>
            <a:ext cx="1905000" cy="304800"/>
          </a:xfrm>
        </p:spPr>
        <p:txBody>
          <a:bodyPr/>
          <a:lstStyle>
            <a:lvl1pPr>
              <a:defRPr>
                <a:latin typeface="+mj-lt"/>
              </a:defRPr>
            </a:lvl1pPr>
          </a:lstStyle>
          <a:p>
            <a:pPr>
              <a:defRPr/>
            </a:pPr>
            <a:r>
              <a:rPr lang="en-US"/>
              <a:t>1</a:t>
            </a:r>
          </a:p>
        </p:txBody>
      </p:sp>
    </p:spTree>
    <p:extLst>
      <p:ext uri="{BB962C8B-B14F-4D97-AF65-F5344CB8AC3E}">
        <p14:creationId xmlns:p14="http://schemas.microsoft.com/office/powerpoint/2010/main" val="99264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6D3C41-41E1-4562-AEBE-4F60AB73A3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A13D1E-365A-4030-AF68-DF5EABAC4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A3BD9F-9BFD-4074-A28A-E0B17A2E6C11}"/>
              </a:ext>
            </a:extLst>
          </p:cNvPr>
          <p:cNvSpPr>
            <a:spLocks noGrp="1" noChangeArrowheads="1"/>
          </p:cNvSpPr>
          <p:nvPr>
            <p:ph type="sldNum" sz="quarter" idx="12"/>
          </p:nvPr>
        </p:nvSpPr>
        <p:spPr>
          <a:ln/>
        </p:spPr>
        <p:txBody>
          <a:bodyPr/>
          <a:lstStyle>
            <a:lvl1pPr>
              <a:defRPr/>
            </a:lvl1pPr>
          </a:lstStyle>
          <a:p>
            <a:fld id="{6E35BB3E-309C-4754-B600-AF98F60E2EBA}" type="slidenum">
              <a:rPr lang="en-US" altLang="en-US"/>
              <a:pPr/>
              <a:t>‹#›</a:t>
            </a:fld>
            <a:endParaRPr lang="en-US" altLang="en-US"/>
          </a:p>
        </p:txBody>
      </p:sp>
    </p:spTree>
    <p:extLst>
      <p:ext uri="{BB962C8B-B14F-4D97-AF65-F5344CB8AC3E}">
        <p14:creationId xmlns:p14="http://schemas.microsoft.com/office/powerpoint/2010/main" val="172654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439E95-F559-4F33-B67E-1FD0E18D48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CA0EA7-4CC4-47A3-8185-F171EBBD4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A9B912-857D-4D17-8FEC-B0C4A34F1860}"/>
              </a:ext>
            </a:extLst>
          </p:cNvPr>
          <p:cNvSpPr>
            <a:spLocks noGrp="1" noChangeArrowheads="1"/>
          </p:cNvSpPr>
          <p:nvPr>
            <p:ph type="sldNum" sz="quarter" idx="12"/>
          </p:nvPr>
        </p:nvSpPr>
        <p:spPr>
          <a:ln/>
        </p:spPr>
        <p:txBody>
          <a:bodyPr/>
          <a:lstStyle>
            <a:lvl1pPr>
              <a:defRPr/>
            </a:lvl1pPr>
          </a:lstStyle>
          <a:p>
            <a:fld id="{181D8807-A637-47FA-8389-C4083AA5472C}" type="slidenum">
              <a:rPr lang="en-US" altLang="en-US"/>
              <a:pPr/>
              <a:t>‹#›</a:t>
            </a:fld>
            <a:endParaRPr lang="en-US" altLang="en-US"/>
          </a:p>
        </p:txBody>
      </p:sp>
    </p:spTree>
    <p:extLst>
      <p:ext uri="{BB962C8B-B14F-4D97-AF65-F5344CB8AC3E}">
        <p14:creationId xmlns:p14="http://schemas.microsoft.com/office/powerpoint/2010/main" val="64578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Text Placeholder 2"/>
          <p:cNvSpPr>
            <a:spLocks noGrp="1"/>
          </p:cNvSpPr>
          <p:nvPr>
            <p:ph type="body" sz="half" idx="1"/>
          </p:nvPr>
        </p:nvSpPr>
        <p:spPr>
          <a:xfrm>
            <a:off x="0" y="762000"/>
            <a:ext cx="37719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24300" y="762000"/>
            <a:ext cx="37719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38BBBF7-7415-4512-B33E-D1516A8534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3CB85E-4A19-40DC-ABE6-25E59D3EB1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64ED33-82BA-4585-B9CA-06827044BC79}"/>
              </a:ext>
            </a:extLst>
          </p:cNvPr>
          <p:cNvSpPr>
            <a:spLocks noGrp="1" noChangeArrowheads="1"/>
          </p:cNvSpPr>
          <p:nvPr>
            <p:ph type="sldNum" sz="quarter" idx="12"/>
          </p:nvPr>
        </p:nvSpPr>
        <p:spPr>
          <a:ln/>
        </p:spPr>
        <p:txBody>
          <a:bodyPr/>
          <a:lstStyle>
            <a:lvl1pPr>
              <a:defRPr/>
            </a:lvl1pPr>
          </a:lstStyle>
          <a:p>
            <a:fld id="{DC0028E0-F2E9-4471-8E7A-58F382EBC6A9}" type="slidenum">
              <a:rPr lang="en-US" altLang="en-US"/>
              <a:pPr/>
              <a:t>‹#›</a:t>
            </a:fld>
            <a:endParaRPr lang="en-US" altLang="en-US"/>
          </a:p>
        </p:txBody>
      </p:sp>
    </p:spTree>
    <p:extLst>
      <p:ext uri="{BB962C8B-B14F-4D97-AF65-F5344CB8AC3E}">
        <p14:creationId xmlns:p14="http://schemas.microsoft.com/office/powerpoint/2010/main" val="15204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3E3170-AAB7-4FA1-B06D-C8E442A176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195FDC-4FCB-4D8D-A326-120732AB41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3AADBF-E04B-4C1A-82C4-FD9F655DFB68}"/>
              </a:ext>
            </a:extLst>
          </p:cNvPr>
          <p:cNvSpPr>
            <a:spLocks noGrp="1" noChangeArrowheads="1"/>
          </p:cNvSpPr>
          <p:nvPr>
            <p:ph type="sldNum" sz="quarter" idx="12"/>
          </p:nvPr>
        </p:nvSpPr>
        <p:spPr>
          <a:ln/>
        </p:spPr>
        <p:txBody>
          <a:bodyPr/>
          <a:lstStyle>
            <a:lvl1pPr>
              <a:defRPr/>
            </a:lvl1pPr>
          </a:lstStyle>
          <a:p>
            <a:fld id="{045A9C84-BBBE-4BF0-8DB0-2C914AFC8AEA}" type="slidenum">
              <a:rPr lang="en-US" altLang="en-US"/>
              <a:pPr/>
              <a:t>‹#›</a:t>
            </a:fld>
            <a:endParaRPr lang="en-US" altLang="en-US"/>
          </a:p>
        </p:txBody>
      </p:sp>
    </p:spTree>
    <p:extLst>
      <p:ext uri="{BB962C8B-B14F-4D97-AF65-F5344CB8AC3E}">
        <p14:creationId xmlns:p14="http://schemas.microsoft.com/office/powerpoint/2010/main" val="2861571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5CDEEC-836B-405E-B706-C25FD5C80B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531B53-8A93-4D2C-9B9F-D28CCB268E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0F5C17-8B58-4ACD-8058-E8D919A70B1B}"/>
              </a:ext>
            </a:extLst>
          </p:cNvPr>
          <p:cNvSpPr>
            <a:spLocks noGrp="1" noChangeArrowheads="1"/>
          </p:cNvSpPr>
          <p:nvPr>
            <p:ph type="sldNum" sz="quarter" idx="12"/>
          </p:nvPr>
        </p:nvSpPr>
        <p:spPr>
          <a:ln/>
        </p:spPr>
        <p:txBody>
          <a:bodyPr/>
          <a:lstStyle>
            <a:lvl1pPr>
              <a:defRPr/>
            </a:lvl1pPr>
          </a:lstStyle>
          <a:p>
            <a:fld id="{BE98A118-F33D-4351-82D9-1C33827FE56F}" type="slidenum">
              <a:rPr lang="en-US" altLang="en-US"/>
              <a:pPr/>
              <a:t>‹#›</a:t>
            </a:fld>
            <a:endParaRPr lang="en-US" altLang="en-US"/>
          </a:p>
        </p:txBody>
      </p:sp>
    </p:spTree>
    <p:extLst>
      <p:ext uri="{BB962C8B-B14F-4D97-AF65-F5344CB8AC3E}">
        <p14:creationId xmlns:p14="http://schemas.microsoft.com/office/powerpoint/2010/main" val="3106819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762000"/>
            <a:ext cx="37719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24300" y="762000"/>
            <a:ext cx="37719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88FC98-28E6-4EB9-804F-8E54AB6B8B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45118C-EEED-4780-B5EE-DD6B2B3AD3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00CA64-F5E9-422C-BC5C-0DCECD3E165E}"/>
              </a:ext>
            </a:extLst>
          </p:cNvPr>
          <p:cNvSpPr>
            <a:spLocks noGrp="1" noChangeArrowheads="1"/>
          </p:cNvSpPr>
          <p:nvPr>
            <p:ph type="sldNum" sz="quarter" idx="12"/>
          </p:nvPr>
        </p:nvSpPr>
        <p:spPr>
          <a:ln/>
        </p:spPr>
        <p:txBody>
          <a:bodyPr/>
          <a:lstStyle>
            <a:lvl1pPr>
              <a:defRPr/>
            </a:lvl1pPr>
          </a:lstStyle>
          <a:p>
            <a:fld id="{468BD35D-BBF9-44F2-B573-670A9707849D}" type="slidenum">
              <a:rPr lang="en-US" altLang="en-US"/>
              <a:pPr/>
              <a:t>‹#›</a:t>
            </a:fld>
            <a:endParaRPr lang="en-US" altLang="en-US"/>
          </a:p>
        </p:txBody>
      </p:sp>
    </p:spTree>
    <p:extLst>
      <p:ext uri="{BB962C8B-B14F-4D97-AF65-F5344CB8AC3E}">
        <p14:creationId xmlns:p14="http://schemas.microsoft.com/office/powerpoint/2010/main" val="60953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196483-74B3-4D84-841D-4CA21348622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5FA02E7-2BA4-4943-93BB-AD902616D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DF34BC-42F5-4B19-8627-F75554BFC0D3}"/>
              </a:ext>
            </a:extLst>
          </p:cNvPr>
          <p:cNvSpPr>
            <a:spLocks noGrp="1" noChangeArrowheads="1"/>
          </p:cNvSpPr>
          <p:nvPr>
            <p:ph type="sldNum" sz="quarter" idx="12"/>
          </p:nvPr>
        </p:nvSpPr>
        <p:spPr>
          <a:ln/>
        </p:spPr>
        <p:txBody>
          <a:bodyPr/>
          <a:lstStyle>
            <a:lvl1pPr>
              <a:defRPr/>
            </a:lvl1pPr>
          </a:lstStyle>
          <a:p>
            <a:fld id="{651907CB-F9B9-4004-AC8B-20322A9780CC}" type="slidenum">
              <a:rPr lang="en-US" altLang="en-US"/>
              <a:pPr/>
              <a:t>‹#›</a:t>
            </a:fld>
            <a:endParaRPr lang="en-US" altLang="en-US"/>
          </a:p>
        </p:txBody>
      </p:sp>
    </p:spTree>
    <p:extLst>
      <p:ext uri="{BB962C8B-B14F-4D97-AF65-F5344CB8AC3E}">
        <p14:creationId xmlns:p14="http://schemas.microsoft.com/office/powerpoint/2010/main" val="256119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9070D8-19BB-40E8-963A-154C8E3C2A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5FAF20-1D7E-4D17-B3F4-DCEBB993D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98DFBF-A23A-4FB3-B98F-D3A5466DB807}"/>
              </a:ext>
            </a:extLst>
          </p:cNvPr>
          <p:cNvSpPr>
            <a:spLocks noGrp="1" noChangeArrowheads="1"/>
          </p:cNvSpPr>
          <p:nvPr>
            <p:ph type="sldNum" sz="quarter" idx="12"/>
          </p:nvPr>
        </p:nvSpPr>
        <p:spPr>
          <a:ln/>
        </p:spPr>
        <p:txBody>
          <a:bodyPr/>
          <a:lstStyle>
            <a:lvl1pPr>
              <a:defRPr/>
            </a:lvl1pPr>
          </a:lstStyle>
          <a:p>
            <a:fld id="{D7E3992F-BF98-4BA6-B48A-9F152DD36378}" type="slidenum">
              <a:rPr lang="en-US" altLang="en-US"/>
              <a:pPr/>
              <a:t>‹#›</a:t>
            </a:fld>
            <a:endParaRPr lang="en-US" altLang="en-US"/>
          </a:p>
        </p:txBody>
      </p:sp>
    </p:spTree>
    <p:extLst>
      <p:ext uri="{BB962C8B-B14F-4D97-AF65-F5344CB8AC3E}">
        <p14:creationId xmlns:p14="http://schemas.microsoft.com/office/powerpoint/2010/main" val="273889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EF9514-27A0-44C0-B74F-08B0FBD35D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4D483E-C4A3-4EEC-B887-BAD2F1EE66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C4B372-BE2E-4F62-A139-4E999DE78CB4}"/>
              </a:ext>
            </a:extLst>
          </p:cNvPr>
          <p:cNvSpPr>
            <a:spLocks noGrp="1" noChangeArrowheads="1"/>
          </p:cNvSpPr>
          <p:nvPr>
            <p:ph type="sldNum" sz="quarter" idx="12"/>
          </p:nvPr>
        </p:nvSpPr>
        <p:spPr>
          <a:ln/>
        </p:spPr>
        <p:txBody>
          <a:bodyPr/>
          <a:lstStyle>
            <a:lvl1pPr>
              <a:defRPr/>
            </a:lvl1pPr>
          </a:lstStyle>
          <a:p>
            <a:fld id="{8B2E4305-4D8C-40A7-B556-9A496BD65660}" type="slidenum">
              <a:rPr lang="en-US" altLang="en-US"/>
              <a:pPr/>
              <a:t>‹#›</a:t>
            </a:fld>
            <a:endParaRPr lang="en-US" altLang="en-US"/>
          </a:p>
        </p:txBody>
      </p:sp>
    </p:spTree>
    <p:extLst>
      <p:ext uri="{BB962C8B-B14F-4D97-AF65-F5344CB8AC3E}">
        <p14:creationId xmlns:p14="http://schemas.microsoft.com/office/powerpoint/2010/main" val="95517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48634E-CA10-4589-A826-F145B69411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1E55C9-ED7A-4BEB-972A-BFB536443D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4CE955-BA77-4325-8FAE-310B48D0F7C4}"/>
              </a:ext>
            </a:extLst>
          </p:cNvPr>
          <p:cNvSpPr>
            <a:spLocks noGrp="1" noChangeArrowheads="1"/>
          </p:cNvSpPr>
          <p:nvPr>
            <p:ph type="sldNum" sz="quarter" idx="12"/>
          </p:nvPr>
        </p:nvSpPr>
        <p:spPr>
          <a:ln/>
        </p:spPr>
        <p:txBody>
          <a:bodyPr/>
          <a:lstStyle>
            <a:lvl1pPr>
              <a:defRPr/>
            </a:lvl1pPr>
          </a:lstStyle>
          <a:p>
            <a:fld id="{5249C16D-8A81-4AD9-BBCB-94E44D34591B}" type="slidenum">
              <a:rPr lang="en-US" altLang="en-US"/>
              <a:pPr/>
              <a:t>‹#›</a:t>
            </a:fld>
            <a:endParaRPr lang="en-US" altLang="en-US"/>
          </a:p>
        </p:txBody>
      </p:sp>
    </p:spTree>
    <p:extLst>
      <p:ext uri="{BB962C8B-B14F-4D97-AF65-F5344CB8AC3E}">
        <p14:creationId xmlns:p14="http://schemas.microsoft.com/office/powerpoint/2010/main" val="16716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6C8E4F-7069-4BB3-89B1-EA218CD12B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C9A67B-3919-4EC7-8144-89EEF4820F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593459-E853-4188-81C2-52B1BF69DEE0}"/>
              </a:ext>
            </a:extLst>
          </p:cNvPr>
          <p:cNvSpPr>
            <a:spLocks noGrp="1" noChangeArrowheads="1"/>
          </p:cNvSpPr>
          <p:nvPr>
            <p:ph type="sldNum" sz="quarter" idx="12"/>
          </p:nvPr>
        </p:nvSpPr>
        <p:spPr>
          <a:ln/>
        </p:spPr>
        <p:txBody>
          <a:bodyPr/>
          <a:lstStyle>
            <a:lvl1pPr>
              <a:defRPr/>
            </a:lvl1pPr>
          </a:lstStyle>
          <a:p>
            <a:fld id="{1DC22232-90FC-4AEF-B509-AD06250366A6}" type="slidenum">
              <a:rPr lang="en-US" altLang="en-US"/>
              <a:pPr/>
              <a:t>‹#›</a:t>
            </a:fld>
            <a:endParaRPr lang="en-US" altLang="en-US"/>
          </a:p>
        </p:txBody>
      </p:sp>
    </p:spTree>
    <p:extLst>
      <p:ext uri="{BB962C8B-B14F-4D97-AF65-F5344CB8AC3E}">
        <p14:creationId xmlns:p14="http://schemas.microsoft.com/office/powerpoint/2010/main" val="350501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1DD0484-8CBB-4466-A060-FC064D3D5056}"/>
              </a:ext>
            </a:extLst>
          </p:cNvPr>
          <p:cNvSpPr>
            <a:spLocks noGrp="1" noChangeArrowheads="1"/>
          </p:cNvSpPr>
          <p:nvPr>
            <p:ph type="title"/>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8402CE3-6E2B-4BAF-A52E-CDFFA260FA3D}"/>
              </a:ext>
            </a:extLst>
          </p:cNvPr>
          <p:cNvSpPr>
            <a:spLocks noGrp="1" noChangeArrowheads="1"/>
          </p:cNvSpPr>
          <p:nvPr>
            <p:ph type="body" idx="1"/>
          </p:nvPr>
        </p:nvSpPr>
        <p:spPr bwMode="auto">
          <a:xfrm>
            <a:off x="0" y="762000"/>
            <a:ext cx="769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3AF8827-1A73-4C3D-9110-CF405695B0EC}"/>
              </a:ext>
            </a:extLst>
          </p:cNvPr>
          <p:cNvSpPr>
            <a:spLocks noGrp="1" noChangeArrowheads="1"/>
          </p:cNvSpPr>
          <p:nvPr>
            <p:ph type="dt" sz="half" idx="2"/>
          </p:nvPr>
        </p:nvSpPr>
        <p:spPr bwMode="auto">
          <a:xfrm>
            <a:off x="0" y="66294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mj-lt"/>
              </a:defRPr>
            </a:lvl1pPr>
          </a:lstStyle>
          <a:p>
            <a:pPr>
              <a:defRPr/>
            </a:pPr>
            <a:endParaRPr lang="en-US"/>
          </a:p>
        </p:txBody>
      </p:sp>
      <p:sp>
        <p:nvSpPr>
          <p:cNvPr id="1029" name="Rectangle 5">
            <a:extLst>
              <a:ext uri="{FF2B5EF4-FFF2-40B4-BE49-F238E27FC236}">
                <a16:creationId xmlns:a16="http://schemas.microsoft.com/office/drawing/2014/main" id="{D2026A52-A051-495D-AEC9-1E8ABE0CE7EC}"/>
              </a:ext>
            </a:extLst>
          </p:cNvPr>
          <p:cNvSpPr>
            <a:spLocks noGrp="1" noChangeArrowheads="1"/>
          </p:cNvSpPr>
          <p:nvPr>
            <p:ph type="ftr" sz="quarter" idx="3"/>
          </p:nvPr>
        </p:nvSpPr>
        <p:spPr bwMode="auto">
          <a:xfrm>
            <a:off x="3124200" y="66294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mj-lt"/>
              </a:defRPr>
            </a:lvl1pPr>
          </a:lstStyle>
          <a:p>
            <a:pPr>
              <a:defRPr/>
            </a:pPr>
            <a:endParaRPr lang="en-US"/>
          </a:p>
        </p:txBody>
      </p:sp>
      <p:sp>
        <p:nvSpPr>
          <p:cNvPr id="1030" name="Rectangle 6">
            <a:extLst>
              <a:ext uri="{FF2B5EF4-FFF2-40B4-BE49-F238E27FC236}">
                <a16:creationId xmlns:a16="http://schemas.microsoft.com/office/drawing/2014/main" id="{3BDA7C89-7D09-4606-8B64-27072EB009CA}"/>
              </a:ext>
            </a:extLst>
          </p:cNvPr>
          <p:cNvSpPr>
            <a:spLocks noGrp="1" noChangeArrowheads="1"/>
          </p:cNvSpPr>
          <p:nvPr>
            <p:ph type="sldNum" sz="quarter" idx="4"/>
          </p:nvPr>
        </p:nvSpPr>
        <p:spPr bwMode="auto">
          <a:xfrm>
            <a:off x="7239000" y="66294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Impact" panose="020B0806030902050204" pitchFamily="34" charset="0"/>
              </a:defRPr>
            </a:lvl1pPr>
          </a:lstStyle>
          <a:p>
            <a:fld id="{211811F0-5212-4B38-8068-46E9F187CB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9"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Impact" pitchFamily="34" charset="0"/>
        </a:defRPr>
      </a:lvl2pPr>
      <a:lvl3pPr algn="l" rtl="0" eaLnBrk="0" fontAlgn="base" hangingPunct="0">
        <a:spcBef>
          <a:spcPct val="0"/>
        </a:spcBef>
        <a:spcAft>
          <a:spcPct val="0"/>
        </a:spcAft>
        <a:defRPr sz="4400">
          <a:solidFill>
            <a:schemeClr val="tx2"/>
          </a:solidFill>
          <a:latin typeface="Impact" pitchFamily="34" charset="0"/>
        </a:defRPr>
      </a:lvl3pPr>
      <a:lvl4pPr algn="l" rtl="0" eaLnBrk="0" fontAlgn="base" hangingPunct="0">
        <a:spcBef>
          <a:spcPct val="0"/>
        </a:spcBef>
        <a:spcAft>
          <a:spcPct val="0"/>
        </a:spcAft>
        <a:defRPr sz="4400">
          <a:solidFill>
            <a:schemeClr val="tx2"/>
          </a:solidFill>
          <a:latin typeface="Impact" pitchFamily="34" charset="0"/>
        </a:defRPr>
      </a:lvl4pPr>
      <a:lvl5pPr algn="l" rtl="0" eaLnBrk="0" fontAlgn="base" hangingPunct="0">
        <a:spcBef>
          <a:spcPct val="0"/>
        </a:spcBef>
        <a:spcAft>
          <a:spcPct val="0"/>
        </a:spcAft>
        <a:defRPr sz="4400">
          <a:solidFill>
            <a:schemeClr val="tx2"/>
          </a:solidFill>
          <a:latin typeface="Impact" pitchFamily="34" charset="0"/>
        </a:defRPr>
      </a:lvl5pPr>
      <a:lvl6pPr marL="457200" algn="l" rtl="0" fontAlgn="base">
        <a:spcBef>
          <a:spcPct val="0"/>
        </a:spcBef>
        <a:spcAft>
          <a:spcPct val="0"/>
        </a:spcAft>
        <a:defRPr sz="4400">
          <a:solidFill>
            <a:schemeClr val="tx2"/>
          </a:solidFill>
          <a:latin typeface="Impact" pitchFamily="34" charset="0"/>
        </a:defRPr>
      </a:lvl6pPr>
      <a:lvl7pPr marL="914400" algn="l" rtl="0" fontAlgn="base">
        <a:spcBef>
          <a:spcPct val="0"/>
        </a:spcBef>
        <a:spcAft>
          <a:spcPct val="0"/>
        </a:spcAft>
        <a:defRPr sz="4400">
          <a:solidFill>
            <a:schemeClr val="tx2"/>
          </a:solidFill>
          <a:latin typeface="Impact" pitchFamily="34" charset="0"/>
        </a:defRPr>
      </a:lvl7pPr>
      <a:lvl8pPr marL="1371600" algn="l" rtl="0" fontAlgn="base">
        <a:spcBef>
          <a:spcPct val="0"/>
        </a:spcBef>
        <a:spcAft>
          <a:spcPct val="0"/>
        </a:spcAft>
        <a:defRPr sz="4400">
          <a:solidFill>
            <a:schemeClr val="tx2"/>
          </a:solidFill>
          <a:latin typeface="Impact" pitchFamily="34" charset="0"/>
        </a:defRPr>
      </a:lvl8pPr>
      <a:lvl9pPr marL="1828800" algn="l" rtl="0" fontAlgn="base">
        <a:spcBef>
          <a:spcPct val="0"/>
        </a:spcBef>
        <a:spcAft>
          <a:spcPct val="0"/>
        </a:spcAft>
        <a:defRPr sz="4400">
          <a:solidFill>
            <a:schemeClr val="tx2"/>
          </a:solidFill>
          <a:latin typeface="Impact"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D2A56A6-A204-41A4-9218-129D1FE0A258}"/>
              </a:ext>
            </a:extLst>
          </p:cNvPr>
          <p:cNvSpPr>
            <a:spLocks noGrp="1" noChangeArrowheads="1"/>
          </p:cNvSpPr>
          <p:nvPr>
            <p:ph type="ctrTitle"/>
          </p:nvPr>
        </p:nvSpPr>
        <p:spPr>
          <a:xfrm>
            <a:off x="609600" y="1295400"/>
            <a:ext cx="7086600" cy="990600"/>
          </a:xfrm>
        </p:spPr>
        <p:txBody>
          <a:bodyPr/>
          <a:lstStyle/>
          <a:p>
            <a:pPr eaLnBrk="1" hangingPunct="1"/>
            <a:r>
              <a:rPr lang="en-US" altLang="en-US" sz="4000"/>
              <a:t>The Power to Change Directions</a:t>
            </a:r>
          </a:p>
        </p:txBody>
      </p:sp>
      <p:sp>
        <p:nvSpPr>
          <p:cNvPr id="3075" name="Rectangle 3">
            <a:extLst>
              <a:ext uri="{FF2B5EF4-FFF2-40B4-BE49-F238E27FC236}">
                <a16:creationId xmlns:a16="http://schemas.microsoft.com/office/drawing/2014/main" id="{4AAA20DB-195D-4015-9807-7D63CA984F87}"/>
              </a:ext>
            </a:extLst>
          </p:cNvPr>
          <p:cNvSpPr>
            <a:spLocks noGrp="1" noChangeArrowheads="1"/>
          </p:cNvSpPr>
          <p:nvPr>
            <p:ph type="subTitle" idx="1"/>
          </p:nvPr>
        </p:nvSpPr>
        <p:spPr>
          <a:xfrm>
            <a:off x="609600" y="2667000"/>
            <a:ext cx="5715000" cy="2057400"/>
          </a:xfrm>
        </p:spPr>
        <p:txBody>
          <a:bodyPr/>
          <a:lstStyle/>
          <a:p>
            <a:pPr eaLnBrk="1" hangingPunct="1">
              <a:lnSpc>
                <a:spcPct val="80000"/>
              </a:lnSpc>
            </a:pPr>
            <a:r>
              <a:rPr lang="en-US" altLang="en-US" sz="3200"/>
              <a:t>Getting Smokers to Quit</a:t>
            </a:r>
          </a:p>
          <a:p>
            <a:pPr eaLnBrk="1" hangingPunct="1">
              <a:lnSpc>
                <a:spcPct val="80000"/>
              </a:lnSpc>
            </a:pPr>
            <a:endParaRPr lang="en-US" altLang="en-US" sz="3200"/>
          </a:p>
          <a:p>
            <a:pPr eaLnBrk="1" hangingPunct="1">
              <a:lnSpc>
                <a:spcPct val="80000"/>
              </a:lnSpc>
            </a:pPr>
            <a:r>
              <a:rPr lang="en-US" altLang="en-US" sz="1600"/>
              <a:t>Linda Royer, RN, MPH, MSN, PhD</a:t>
            </a:r>
          </a:p>
          <a:p>
            <a:pPr eaLnBrk="1" hangingPunct="1">
              <a:lnSpc>
                <a:spcPct val="80000"/>
              </a:lnSpc>
            </a:pPr>
            <a:r>
              <a:rPr lang="en-US" altLang="en-US" sz="1600"/>
              <a:t>FrameWork Health,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594F179-BFF9-4706-8DF3-251BD5E1D887}"/>
              </a:ext>
            </a:extLst>
          </p:cNvPr>
          <p:cNvSpPr>
            <a:spLocks noGrp="1" noChangeArrowheads="1"/>
          </p:cNvSpPr>
          <p:nvPr>
            <p:ph type="title"/>
          </p:nvPr>
        </p:nvSpPr>
        <p:spPr/>
        <p:txBody>
          <a:bodyPr/>
          <a:lstStyle/>
          <a:p>
            <a:pPr eaLnBrk="1" hangingPunct="1"/>
            <a:r>
              <a:rPr lang="en-US" altLang="en-US" sz="4000"/>
              <a:t>Get to Know the Life of the Tobacco User</a:t>
            </a:r>
          </a:p>
        </p:txBody>
      </p:sp>
      <p:sp>
        <p:nvSpPr>
          <p:cNvPr id="10243" name="Rectangle 3">
            <a:extLst>
              <a:ext uri="{FF2B5EF4-FFF2-40B4-BE49-F238E27FC236}">
                <a16:creationId xmlns:a16="http://schemas.microsoft.com/office/drawing/2014/main" id="{B2750290-AE6A-434D-9A5B-718473D57A98}"/>
              </a:ext>
            </a:extLst>
          </p:cNvPr>
          <p:cNvSpPr>
            <a:spLocks noGrp="1" noChangeArrowheads="1"/>
          </p:cNvSpPr>
          <p:nvPr>
            <p:ph type="body" idx="1"/>
          </p:nvPr>
        </p:nvSpPr>
        <p:spPr/>
        <p:txBody>
          <a:bodyPr/>
          <a:lstStyle/>
          <a:p>
            <a:pPr eaLnBrk="1" hangingPunct="1"/>
            <a:r>
              <a:rPr lang="en-US" altLang="en-US"/>
              <a:t>What is a typical day like?</a:t>
            </a:r>
          </a:p>
          <a:p>
            <a:pPr lvl="1" eaLnBrk="1" hangingPunct="1"/>
            <a:r>
              <a:rPr lang="en-US" altLang="en-US"/>
              <a:t>Account of all the times smoking</a:t>
            </a:r>
          </a:p>
          <a:p>
            <a:pPr lvl="1" eaLnBrk="1" hangingPunct="1"/>
            <a:r>
              <a:rPr lang="en-US" altLang="en-US"/>
              <a:t>Dietary intake</a:t>
            </a:r>
          </a:p>
          <a:p>
            <a:pPr lvl="1" eaLnBrk="1" hangingPunct="1"/>
            <a:r>
              <a:rPr lang="en-US" altLang="en-US"/>
              <a:t>Fluid intake</a:t>
            </a:r>
          </a:p>
          <a:p>
            <a:pPr lvl="1" eaLnBrk="1" hangingPunct="1"/>
            <a:r>
              <a:rPr lang="en-US" altLang="en-US"/>
              <a:t>Exercise</a:t>
            </a:r>
          </a:p>
          <a:p>
            <a:pPr lvl="1" eaLnBrk="1" hangingPunct="1"/>
            <a:r>
              <a:rPr lang="en-US" altLang="en-US"/>
              <a:t>Other drugs (caffeine, sleeping pills, etc.)</a:t>
            </a:r>
          </a:p>
          <a:p>
            <a:pPr lvl="1" eaLnBrk="1" hangingPunct="1"/>
            <a:r>
              <a:rPr lang="en-US" altLang="en-US"/>
              <a:t>Rest and relaxation?</a:t>
            </a:r>
          </a:p>
          <a:p>
            <a:pPr lvl="1" eaLnBrk="1" hangingPunct="1"/>
            <a:r>
              <a:rPr lang="en-US" altLang="en-US"/>
              <a:t>Adequate sleep?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6EBE531-877A-487E-B9EE-AFB5A598DE8C}"/>
              </a:ext>
            </a:extLst>
          </p:cNvPr>
          <p:cNvSpPr>
            <a:spLocks noGrp="1" noChangeArrowheads="1"/>
          </p:cNvSpPr>
          <p:nvPr>
            <p:ph type="title"/>
          </p:nvPr>
        </p:nvSpPr>
        <p:spPr/>
        <p:txBody>
          <a:bodyPr/>
          <a:lstStyle/>
          <a:p>
            <a:pPr eaLnBrk="1" hangingPunct="1"/>
            <a:r>
              <a:rPr lang="en-US" altLang="en-US"/>
              <a:t>Cost of Smoking</a:t>
            </a:r>
          </a:p>
        </p:txBody>
      </p:sp>
      <p:sp>
        <p:nvSpPr>
          <p:cNvPr id="11267" name="Rectangle 3">
            <a:extLst>
              <a:ext uri="{FF2B5EF4-FFF2-40B4-BE49-F238E27FC236}">
                <a16:creationId xmlns:a16="http://schemas.microsoft.com/office/drawing/2014/main" id="{D467C7DF-8E3E-42AE-A2B4-599BE0D69C2A}"/>
              </a:ext>
            </a:extLst>
          </p:cNvPr>
          <p:cNvSpPr>
            <a:spLocks noGrp="1" noChangeArrowheads="1"/>
          </p:cNvSpPr>
          <p:nvPr>
            <p:ph type="body" idx="1"/>
          </p:nvPr>
        </p:nvSpPr>
        <p:spPr/>
        <p:txBody>
          <a:bodyPr/>
          <a:lstStyle/>
          <a:p>
            <a:pPr eaLnBrk="1" hangingPunct="1"/>
            <a:r>
              <a:rPr lang="en-US" altLang="en-US" dirty="0"/>
              <a:t>1 ½ pack/day = $3,300/</a:t>
            </a:r>
            <a:r>
              <a:rPr lang="en-US" altLang="en-US" dirty="0" err="1"/>
              <a:t>yr</a:t>
            </a:r>
            <a:endParaRPr lang="en-US" altLang="en-US" dirty="0"/>
          </a:p>
          <a:p>
            <a:pPr eaLnBrk="1" hangingPunct="1"/>
            <a:r>
              <a:rPr lang="en-US" altLang="en-US" dirty="0"/>
              <a:t>Multiple factors to consider:</a:t>
            </a:r>
          </a:p>
          <a:p>
            <a:pPr lvl="1" eaLnBrk="1" hangingPunct="1"/>
            <a:r>
              <a:rPr lang="en-US" altLang="en-US" dirty="0"/>
              <a:t>Cost of tobacco itself </a:t>
            </a:r>
          </a:p>
          <a:p>
            <a:pPr lvl="1" eaLnBrk="1" hangingPunct="1"/>
            <a:r>
              <a:rPr lang="en-US" altLang="en-US" dirty="0"/>
              <a:t>Paraphernalia</a:t>
            </a:r>
          </a:p>
          <a:p>
            <a:pPr lvl="1" eaLnBrk="1" hangingPunct="1"/>
            <a:r>
              <a:rPr lang="en-US" altLang="en-US" dirty="0"/>
              <a:t>Lost time</a:t>
            </a:r>
          </a:p>
          <a:p>
            <a:pPr lvl="1" eaLnBrk="1" hangingPunct="1"/>
            <a:r>
              <a:rPr lang="en-US" altLang="en-US" dirty="0"/>
              <a:t>Increased medical costs</a:t>
            </a:r>
          </a:p>
          <a:p>
            <a:pPr lvl="1" eaLnBrk="1" hangingPunct="1"/>
            <a:r>
              <a:rPr lang="en-US" altLang="en-US" dirty="0"/>
              <a:t>Increased insurance premiums</a:t>
            </a:r>
          </a:p>
          <a:p>
            <a:pPr lvl="1" eaLnBrk="1" hangingPunct="1"/>
            <a:r>
              <a:rPr lang="en-US" altLang="en-US" dirty="0"/>
              <a:t>Household</a:t>
            </a:r>
          </a:p>
          <a:p>
            <a:pPr lvl="1" eaLnBrk="1" hangingPunct="1"/>
            <a:r>
              <a:rPr lang="en-US" altLang="en-US" dirty="0"/>
              <a:t>Lost time off from work</a:t>
            </a:r>
          </a:p>
          <a:p>
            <a:pPr lvl="1" eaLnBrk="1" hangingPunct="1"/>
            <a:r>
              <a:rPr lang="en-US" altLang="en-US" dirty="0"/>
              <a:t>7-10 years of life shortened</a:t>
            </a:r>
          </a:p>
          <a:p>
            <a:pPr lvl="1" eaLnBrk="1" hangingPunct="1"/>
            <a:r>
              <a:rPr lang="en-US" altLang="en-US" dirty="0"/>
              <a:t>Threat of devastating illness</a:t>
            </a:r>
          </a:p>
          <a:p>
            <a:pPr lvl="1" eaLnBrk="1" hangingPunct="1"/>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68A53A4-D95D-46FD-9826-B43926323F1D}"/>
              </a:ext>
            </a:extLst>
          </p:cNvPr>
          <p:cNvSpPr>
            <a:spLocks noGrp="1" noChangeArrowheads="1"/>
          </p:cNvSpPr>
          <p:nvPr>
            <p:ph type="title"/>
          </p:nvPr>
        </p:nvSpPr>
        <p:spPr/>
        <p:txBody>
          <a:bodyPr/>
          <a:lstStyle/>
          <a:p>
            <a:pPr eaLnBrk="1" hangingPunct="1"/>
            <a:r>
              <a:rPr lang="en-US" altLang="en-US"/>
              <a:t>Cost of Quitting</a:t>
            </a:r>
          </a:p>
        </p:txBody>
      </p:sp>
      <p:sp>
        <p:nvSpPr>
          <p:cNvPr id="12291" name="Rectangle 3">
            <a:extLst>
              <a:ext uri="{FF2B5EF4-FFF2-40B4-BE49-F238E27FC236}">
                <a16:creationId xmlns:a16="http://schemas.microsoft.com/office/drawing/2014/main" id="{7C442C51-DA31-4078-8139-3AD77E49E239}"/>
              </a:ext>
            </a:extLst>
          </p:cNvPr>
          <p:cNvSpPr>
            <a:spLocks noGrp="1" noChangeArrowheads="1"/>
          </p:cNvSpPr>
          <p:nvPr>
            <p:ph type="body" idx="1"/>
          </p:nvPr>
        </p:nvSpPr>
        <p:spPr/>
        <p:txBody>
          <a:bodyPr/>
          <a:lstStyle/>
          <a:p>
            <a:pPr eaLnBrk="1" hangingPunct="1"/>
            <a:r>
              <a:rPr lang="en-US" altLang="en-US" dirty="0"/>
              <a:t>Week at the Spa = $2-5000/yr.</a:t>
            </a:r>
          </a:p>
          <a:p>
            <a:pPr eaLnBrk="1" hangingPunct="1"/>
            <a:r>
              <a:rPr lang="en-US" altLang="en-US" dirty="0"/>
              <a:t>Inhaler = $500</a:t>
            </a:r>
          </a:p>
          <a:p>
            <a:pPr eaLnBrk="1" hangingPunct="1"/>
            <a:r>
              <a:rPr lang="en-US" altLang="en-US" dirty="0"/>
              <a:t>Gum (3 months) = $340</a:t>
            </a:r>
          </a:p>
          <a:p>
            <a:pPr eaLnBrk="1" hangingPunct="1"/>
            <a:r>
              <a:rPr lang="en-US" altLang="en-US" dirty="0"/>
              <a:t>12 weeks of Zyban = $500</a:t>
            </a:r>
          </a:p>
          <a:p>
            <a:pPr eaLnBrk="1" hangingPunct="1"/>
            <a:r>
              <a:rPr lang="en-US" altLang="en-US" dirty="0"/>
              <a:t>Community or hospital programs = Free to $1,000+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3F57E8A-0166-4317-A337-E1AB0B9225BC}"/>
              </a:ext>
            </a:extLst>
          </p:cNvPr>
          <p:cNvSpPr>
            <a:spLocks noGrp="1" noChangeArrowheads="1"/>
          </p:cNvSpPr>
          <p:nvPr>
            <p:ph type="title"/>
          </p:nvPr>
        </p:nvSpPr>
        <p:spPr/>
        <p:txBody>
          <a:bodyPr/>
          <a:lstStyle/>
          <a:p>
            <a:pPr eaLnBrk="1" hangingPunct="1"/>
            <a:r>
              <a:rPr lang="en-US" altLang="en-US"/>
              <a:t>From Assessment to Solutions</a:t>
            </a:r>
          </a:p>
        </p:txBody>
      </p:sp>
      <p:sp>
        <p:nvSpPr>
          <p:cNvPr id="13315" name="Rectangle 3">
            <a:extLst>
              <a:ext uri="{FF2B5EF4-FFF2-40B4-BE49-F238E27FC236}">
                <a16:creationId xmlns:a16="http://schemas.microsoft.com/office/drawing/2014/main" id="{D691051D-18AB-4696-B033-E129FBDD8DA5}"/>
              </a:ext>
            </a:extLst>
          </p:cNvPr>
          <p:cNvSpPr>
            <a:spLocks noGrp="1" noChangeArrowheads="1"/>
          </p:cNvSpPr>
          <p:nvPr>
            <p:ph type="body" idx="1"/>
          </p:nvPr>
        </p:nvSpPr>
        <p:spPr/>
        <p:txBody>
          <a:bodyPr/>
          <a:lstStyle/>
          <a:p>
            <a:pPr eaLnBrk="1" hangingPunct="1"/>
            <a:r>
              <a:rPr lang="en-US" altLang="en-US"/>
              <a:t>Build on the data</a:t>
            </a:r>
          </a:p>
          <a:p>
            <a:pPr eaLnBrk="1" hangingPunct="1"/>
            <a:r>
              <a:rPr lang="en-US" altLang="en-US"/>
              <a:t>Explore alternative to every behavior</a:t>
            </a:r>
          </a:p>
          <a:p>
            <a:pPr eaLnBrk="1" hangingPunct="1"/>
            <a:r>
              <a:rPr lang="en-US" altLang="en-US"/>
              <a:t>Emphasize a wholistic approach</a:t>
            </a:r>
          </a:p>
          <a:p>
            <a:pPr eaLnBrk="1" hangingPunct="1"/>
            <a:r>
              <a:rPr lang="en-US" altLang="en-US"/>
              <a:t>Use strategies that have been proven effective</a:t>
            </a:r>
          </a:p>
          <a:p>
            <a:pPr eaLnBrk="1" hangingPunct="1"/>
            <a:r>
              <a:rPr lang="en-US" altLang="en-US"/>
              <a:t>Continually affirm; build confidence</a:t>
            </a:r>
          </a:p>
          <a:p>
            <a:pPr eaLnBrk="1" hangingPunct="1"/>
            <a:r>
              <a:rPr lang="en-US" altLang="en-US"/>
              <a:t>With each encounter test emotional state and sense of well-being</a:t>
            </a:r>
          </a:p>
          <a:p>
            <a:pPr eaLnBrk="1" hangingPunct="1"/>
            <a:r>
              <a:rPr lang="en-US" altLang="en-US"/>
              <a:t>“Be there” or have someone partner with them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48BA0CF-801F-49C0-8E82-8216379DFD68}"/>
              </a:ext>
            </a:extLst>
          </p:cNvPr>
          <p:cNvSpPr>
            <a:spLocks noGrp="1" noChangeArrowheads="1"/>
          </p:cNvSpPr>
          <p:nvPr>
            <p:ph type="title"/>
          </p:nvPr>
        </p:nvSpPr>
        <p:spPr/>
        <p:txBody>
          <a:bodyPr/>
          <a:lstStyle/>
          <a:p>
            <a:pPr eaLnBrk="1" hangingPunct="1"/>
            <a:r>
              <a:rPr lang="en-US" altLang="en-US"/>
              <a:t>Model Program</a:t>
            </a:r>
          </a:p>
        </p:txBody>
      </p:sp>
      <p:sp>
        <p:nvSpPr>
          <p:cNvPr id="14339" name="Rectangle 3">
            <a:extLst>
              <a:ext uri="{FF2B5EF4-FFF2-40B4-BE49-F238E27FC236}">
                <a16:creationId xmlns:a16="http://schemas.microsoft.com/office/drawing/2014/main" id="{6A0E39D3-B8BD-4B7B-A251-174EE91633BA}"/>
              </a:ext>
            </a:extLst>
          </p:cNvPr>
          <p:cNvSpPr>
            <a:spLocks noGrp="1" noChangeArrowheads="1"/>
          </p:cNvSpPr>
          <p:nvPr>
            <p:ph type="body" idx="1"/>
          </p:nvPr>
        </p:nvSpPr>
        <p:spPr/>
        <p:txBody>
          <a:bodyPr/>
          <a:lstStyle/>
          <a:p>
            <a:pPr eaLnBrk="1" hangingPunct="1"/>
            <a:r>
              <a:rPr lang="en-US" altLang="en-US"/>
              <a:t>Don’t leave them alone without a personal guidebook or self-help program</a:t>
            </a:r>
          </a:p>
          <a:p>
            <a:pPr eaLnBrk="1" hangingPunct="1"/>
            <a:r>
              <a:rPr lang="en-US" altLang="en-US"/>
              <a:t>Build positive social and spiritual support around them</a:t>
            </a:r>
          </a:p>
          <a:p>
            <a:pPr eaLnBrk="1" hangingPunct="1"/>
            <a:r>
              <a:rPr lang="en-US" altLang="en-US"/>
              <a:t>Maintain contact for at least a year with deliberate interest and coaching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E98D782-3C2C-4A8F-8ECE-F8E2370A8C70}"/>
              </a:ext>
            </a:extLst>
          </p:cNvPr>
          <p:cNvSpPr>
            <a:spLocks noGrp="1" noChangeArrowheads="1"/>
          </p:cNvSpPr>
          <p:nvPr>
            <p:ph type="title"/>
          </p:nvPr>
        </p:nvSpPr>
        <p:spPr/>
        <p:txBody>
          <a:bodyPr/>
          <a:lstStyle/>
          <a:p>
            <a:pPr eaLnBrk="1" hangingPunct="1"/>
            <a:r>
              <a:rPr lang="en-US" altLang="en-US"/>
              <a:t>Model Program</a:t>
            </a:r>
          </a:p>
        </p:txBody>
      </p:sp>
      <p:sp>
        <p:nvSpPr>
          <p:cNvPr id="15363" name="Rectangle 3">
            <a:extLst>
              <a:ext uri="{FF2B5EF4-FFF2-40B4-BE49-F238E27FC236}">
                <a16:creationId xmlns:a16="http://schemas.microsoft.com/office/drawing/2014/main" id="{D98C4051-F18C-4FCB-9ACF-7B21C40F7831}"/>
              </a:ext>
            </a:extLst>
          </p:cNvPr>
          <p:cNvSpPr>
            <a:spLocks noGrp="1" noChangeArrowheads="1"/>
          </p:cNvSpPr>
          <p:nvPr>
            <p:ph type="body" idx="1"/>
          </p:nvPr>
        </p:nvSpPr>
        <p:spPr/>
        <p:txBody>
          <a:bodyPr/>
          <a:lstStyle/>
          <a:p>
            <a:pPr eaLnBrk="1" hangingPunct="1"/>
            <a:r>
              <a:rPr lang="en-US" altLang="en-US"/>
              <a:t>Takes on the seriousness of an educational course</a:t>
            </a:r>
          </a:p>
          <a:p>
            <a:pPr eaLnBrk="1" hangingPunct="1">
              <a:buFontTx/>
              <a:buNone/>
            </a:pPr>
            <a:r>
              <a:rPr lang="en-US" altLang="en-US" u="sng"/>
              <a:t>Stage One</a:t>
            </a:r>
          </a:p>
          <a:p>
            <a:pPr eaLnBrk="1" hangingPunct="1"/>
            <a:r>
              <a:rPr lang="en-US" altLang="en-US"/>
              <a:t>Identifies their </a:t>
            </a:r>
            <a:r>
              <a:rPr lang="en-US" altLang="en-US">
                <a:hlinkClick r:id="rId2" action="ppaction://hlinksldjump"/>
              </a:rPr>
              <a:t>Stage</a:t>
            </a:r>
            <a:r>
              <a:rPr lang="en-US" altLang="en-US"/>
              <a:t> of Change</a:t>
            </a:r>
          </a:p>
          <a:p>
            <a:pPr eaLnBrk="1" hangingPunct="1"/>
            <a:r>
              <a:rPr lang="en-US" altLang="en-US"/>
              <a:t>Uses a thorough assessment</a:t>
            </a:r>
          </a:p>
          <a:p>
            <a:pPr eaLnBrk="1" hangingPunct="1"/>
            <a:r>
              <a:rPr lang="en-US" altLang="en-US"/>
              <a:t>Uses </a:t>
            </a:r>
            <a:r>
              <a:rPr lang="en-US" altLang="en-US" i="1">
                <a:hlinkClick r:id="rId3" action="ppaction://hlinksldjump"/>
              </a:rPr>
              <a:t>motivational interviewing</a:t>
            </a:r>
            <a:endParaRPr lang="en-US" altLang="en-US" i="1"/>
          </a:p>
          <a:p>
            <a:pPr eaLnBrk="1" hangingPunct="1"/>
            <a:r>
              <a:rPr lang="en-US" altLang="en-US"/>
              <a:t>Informs about the objectives of the intervention (Program)</a:t>
            </a:r>
          </a:p>
          <a:p>
            <a:pPr eaLnBrk="1" hangingPunct="1"/>
            <a:r>
              <a:rPr lang="en-US" altLang="en-US"/>
              <a:t>Gets a commitment</a:t>
            </a:r>
          </a:p>
          <a:p>
            <a:pPr eaLnBrk="1" hangingPunct="1">
              <a:buFontTx/>
              <a:buNone/>
            </a:pPr>
            <a:endParaRPr lang="en-US" altLang="en-US"/>
          </a:p>
        </p:txBody>
      </p:sp>
      <p:sp>
        <p:nvSpPr>
          <p:cNvPr id="15364" name="Line 4">
            <a:hlinkClick r:id="rId4" action="ppaction://hlinksldjump"/>
            <a:extLst>
              <a:ext uri="{FF2B5EF4-FFF2-40B4-BE49-F238E27FC236}">
                <a16:creationId xmlns:a16="http://schemas.microsoft.com/office/drawing/2014/main" id="{D2FA727C-4ABC-40C9-B238-8B195940CC53}"/>
              </a:ext>
            </a:extLst>
          </p:cNvPr>
          <p:cNvSpPr>
            <a:spLocks noChangeShapeType="1"/>
          </p:cNvSpPr>
          <p:nvPr/>
        </p:nvSpPr>
        <p:spPr bwMode="auto">
          <a:xfrm>
            <a:off x="6629400" y="6172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808DB4E8-8A32-474D-80E6-486795EF8716}"/>
              </a:ext>
            </a:extLst>
          </p:cNvPr>
          <p:cNvSpPr txBox="1">
            <a:spLocks noChangeArrowheads="1"/>
          </p:cNvSpPr>
          <p:nvPr/>
        </p:nvSpPr>
        <p:spPr bwMode="auto">
          <a:xfrm>
            <a:off x="381000" y="7620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t>The Spirit of Motivational Interviewing</a:t>
            </a:r>
          </a:p>
        </p:txBody>
      </p:sp>
      <p:sp>
        <p:nvSpPr>
          <p:cNvPr id="16387" name="Text Box 5">
            <a:extLst>
              <a:ext uri="{FF2B5EF4-FFF2-40B4-BE49-F238E27FC236}">
                <a16:creationId xmlns:a16="http://schemas.microsoft.com/office/drawing/2014/main" id="{9243AE10-29AC-493E-AF94-1B697640ED45}"/>
              </a:ext>
            </a:extLst>
          </p:cNvPr>
          <p:cNvSpPr txBox="1">
            <a:spLocks noChangeArrowheads="1"/>
          </p:cNvSpPr>
          <p:nvPr/>
        </p:nvSpPr>
        <p:spPr bwMode="auto">
          <a:xfrm>
            <a:off x="609600" y="1905000"/>
            <a:ext cx="78486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en-US" altLang="en-US" sz="2800" dirty="0"/>
              <a:t> Readiness to change is not a trait, but a fluctuating product of interpersonal interaction</a:t>
            </a:r>
          </a:p>
          <a:p>
            <a:pPr>
              <a:spcBef>
                <a:spcPct val="50000"/>
              </a:spcBef>
              <a:buFontTx/>
              <a:buChar char="•"/>
            </a:pPr>
            <a:r>
              <a:rPr lang="en-US" altLang="en-US" sz="2800" dirty="0"/>
              <a:t>The therapeutic relationship functions best as a partnership rather than an expert/recipient relationship</a:t>
            </a:r>
          </a:p>
          <a:p>
            <a:pPr>
              <a:spcBef>
                <a:spcPct val="50000"/>
              </a:spcBef>
              <a:buFontTx/>
              <a:buChar char="•"/>
            </a:pPr>
            <a:r>
              <a:rPr lang="en-US" altLang="en-US" sz="2800" dirty="0"/>
              <a:t>Motivation to change should be elicited from the one coached, not imposed by the coach</a:t>
            </a:r>
          </a:p>
          <a:p>
            <a:pPr>
              <a:spcBef>
                <a:spcPct val="50000"/>
              </a:spcBef>
              <a:buFontTx/>
              <a:buChar char="•"/>
            </a:pPr>
            <a:r>
              <a:rPr lang="en-US" altLang="en-US" sz="2800" dirty="0"/>
              <a:t>It is the learner’s task, not the coach’s, to articulate and resolve his/her ambivalence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52BC7C39-9FA7-4D72-ACA9-350CD522319E}"/>
              </a:ext>
            </a:extLst>
          </p:cNvPr>
          <p:cNvSpPr txBox="1">
            <a:spLocks noChangeArrowheads="1"/>
          </p:cNvSpPr>
          <p:nvPr/>
        </p:nvSpPr>
        <p:spPr bwMode="auto">
          <a:xfrm>
            <a:off x="381000" y="7620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t>The Spirit of Motivational Interviewing</a:t>
            </a:r>
          </a:p>
        </p:txBody>
      </p:sp>
      <p:sp>
        <p:nvSpPr>
          <p:cNvPr id="17411" name="Text Box 3">
            <a:extLst>
              <a:ext uri="{FF2B5EF4-FFF2-40B4-BE49-F238E27FC236}">
                <a16:creationId xmlns:a16="http://schemas.microsoft.com/office/drawing/2014/main" id="{4F727814-E3F2-45F9-9CEE-9D5759BD6618}"/>
              </a:ext>
            </a:extLst>
          </p:cNvPr>
          <p:cNvSpPr txBox="1">
            <a:spLocks noChangeArrowheads="1"/>
          </p:cNvSpPr>
          <p:nvPr/>
        </p:nvSpPr>
        <p:spPr bwMode="auto">
          <a:xfrm>
            <a:off x="609600" y="1905000"/>
            <a:ext cx="7848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en-US" altLang="en-US" sz="2800" dirty="0"/>
              <a:t> The coach is directive in helping the smoker to examine and resolve ambivalence</a:t>
            </a:r>
          </a:p>
          <a:p>
            <a:pPr>
              <a:spcBef>
                <a:spcPct val="50000"/>
              </a:spcBef>
              <a:buFontTx/>
              <a:buChar char="•"/>
            </a:pPr>
            <a:r>
              <a:rPr lang="en-US" altLang="en-US" sz="2800" dirty="0"/>
              <a:t>Direct persuasion (do this), in which rational arguments for change are presented to the smoker by the expert, is not an effective method for resolving ambivalence.</a:t>
            </a:r>
          </a:p>
          <a:p>
            <a:pPr>
              <a:spcBef>
                <a:spcPct val="50000"/>
              </a:spcBef>
              <a:buFontTx/>
              <a:buChar char="•"/>
            </a:pPr>
            <a:r>
              <a:rPr lang="en-US" altLang="en-US" sz="2800" dirty="0"/>
              <a:t>The coaching style is generally a quiet and eliciting one that invites disclosure</a:t>
            </a:r>
          </a:p>
          <a:p>
            <a:pPr>
              <a:spcBef>
                <a:spcPct val="50000"/>
              </a:spcBef>
            </a:pPr>
            <a:endParaRPr lang="en-US" altLang="en-US" sz="2400" dirty="0"/>
          </a:p>
        </p:txBody>
      </p:sp>
      <p:sp>
        <p:nvSpPr>
          <p:cNvPr id="17412" name="Line 4">
            <a:hlinkClick r:id="rId2" action="ppaction://hlinksldjump"/>
            <a:extLst>
              <a:ext uri="{FF2B5EF4-FFF2-40B4-BE49-F238E27FC236}">
                <a16:creationId xmlns:a16="http://schemas.microsoft.com/office/drawing/2014/main" id="{6ECEE775-FADA-4578-BF9B-1CEE89B1A8BC}"/>
              </a:ext>
            </a:extLst>
          </p:cNvPr>
          <p:cNvSpPr>
            <a:spLocks noChangeShapeType="1"/>
          </p:cNvSpPr>
          <p:nvPr/>
        </p:nvSpPr>
        <p:spPr bwMode="auto">
          <a:xfrm>
            <a:off x="838200" y="6172200"/>
            <a:ext cx="8382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6B5915D-41A4-443E-A5E0-B72F43A96112}"/>
              </a:ext>
            </a:extLst>
          </p:cNvPr>
          <p:cNvSpPr>
            <a:spLocks noGrp="1" noChangeArrowheads="1"/>
          </p:cNvSpPr>
          <p:nvPr>
            <p:ph type="title"/>
          </p:nvPr>
        </p:nvSpPr>
        <p:spPr/>
        <p:txBody>
          <a:bodyPr/>
          <a:lstStyle/>
          <a:p>
            <a:pPr eaLnBrk="1" hangingPunct="1"/>
            <a:r>
              <a:rPr lang="en-US" altLang="en-US"/>
              <a:t>Model Program</a:t>
            </a:r>
          </a:p>
        </p:txBody>
      </p:sp>
      <p:sp>
        <p:nvSpPr>
          <p:cNvPr id="18435" name="Rectangle 3">
            <a:extLst>
              <a:ext uri="{FF2B5EF4-FFF2-40B4-BE49-F238E27FC236}">
                <a16:creationId xmlns:a16="http://schemas.microsoft.com/office/drawing/2014/main" id="{ED64BD4F-D2CF-40E8-AA51-EE50FB26D365}"/>
              </a:ext>
            </a:extLst>
          </p:cNvPr>
          <p:cNvSpPr>
            <a:spLocks noGrp="1" noChangeArrowheads="1"/>
          </p:cNvSpPr>
          <p:nvPr>
            <p:ph type="body" idx="1"/>
          </p:nvPr>
        </p:nvSpPr>
        <p:spPr>
          <a:xfrm>
            <a:off x="0" y="990600"/>
            <a:ext cx="7696200" cy="5638800"/>
          </a:xfrm>
        </p:spPr>
        <p:txBody>
          <a:bodyPr/>
          <a:lstStyle/>
          <a:p>
            <a:pPr eaLnBrk="1" hangingPunct="1">
              <a:buFontTx/>
              <a:buNone/>
            </a:pPr>
            <a:r>
              <a:rPr lang="en-US" altLang="en-US" u="sng" dirty="0"/>
              <a:t>Stage Two</a:t>
            </a:r>
            <a:endParaRPr lang="en-US" altLang="en-US" dirty="0"/>
          </a:p>
          <a:p>
            <a:pPr eaLnBrk="1" hangingPunct="1"/>
            <a:r>
              <a:rPr lang="en-US" altLang="en-US" sz="2600" dirty="0"/>
              <a:t>Offers a self-help guide</a:t>
            </a:r>
          </a:p>
          <a:p>
            <a:pPr eaLnBrk="1" hangingPunct="1"/>
            <a:r>
              <a:rPr lang="en-US" altLang="en-US" sz="2600" dirty="0"/>
              <a:t>Formally educates re preparation</a:t>
            </a:r>
          </a:p>
          <a:p>
            <a:pPr eaLnBrk="1" hangingPunct="1"/>
            <a:r>
              <a:rPr lang="en-US" altLang="en-US" sz="2600" dirty="0"/>
              <a:t>Involves the participant in planning strategies</a:t>
            </a:r>
          </a:p>
          <a:p>
            <a:pPr eaLnBrk="1" hangingPunct="1"/>
            <a:r>
              <a:rPr lang="en-US" altLang="en-US" sz="2600" dirty="0"/>
              <a:t>Requires accountability</a:t>
            </a:r>
          </a:p>
          <a:p>
            <a:pPr lvl="1" eaLnBrk="1" hangingPunct="1"/>
            <a:r>
              <a:rPr lang="en-US" altLang="en-US" sz="2600" dirty="0"/>
              <a:t>Contract (Also fee rebatement plan)</a:t>
            </a:r>
          </a:p>
          <a:p>
            <a:pPr lvl="1" eaLnBrk="1" hangingPunct="1"/>
            <a:r>
              <a:rPr lang="en-US" altLang="en-US" sz="2600" dirty="0"/>
              <a:t>Regular meetings</a:t>
            </a:r>
          </a:p>
          <a:p>
            <a:pPr lvl="1" eaLnBrk="1" hangingPunct="1"/>
            <a:r>
              <a:rPr lang="en-US" altLang="en-US" sz="2600" dirty="0"/>
              <a:t>Keep a diary</a:t>
            </a:r>
          </a:p>
          <a:p>
            <a:pPr lvl="1" eaLnBrk="1" hangingPunct="1"/>
            <a:r>
              <a:rPr lang="en-US" altLang="en-US" sz="2600" dirty="0"/>
              <a:t>Report abstinence or lapse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4D0FE49-04BB-4E81-ABBE-91F7D53E2045}"/>
              </a:ext>
            </a:extLst>
          </p:cNvPr>
          <p:cNvSpPr>
            <a:spLocks noGrp="1" noChangeArrowheads="1"/>
          </p:cNvSpPr>
          <p:nvPr>
            <p:ph type="title"/>
          </p:nvPr>
        </p:nvSpPr>
        <p:spPr/>
        <p:txBody>
          <a:bodyPr/>
          <a:lstStyle/>
          <a:p>
            <a:pPr eaLnBrk="1" hangingPunct="1"/>
            <a:r>
              <a:rPr lang="en-US" altLang="en-US"/>
              <a:t>Model Program</a:t>
            </a:r>
          </a:p>
        </p:txBody>
      </p:sp>
      <p:sp>
        <p:nvSpPr>
          <p:cNvPr id="19459" name="Rectangle 3">
            <a:extLst>
              <a:ext uri="{FF2B5EF4-FFF2-40B4-BE49-F238E27FC236}">
                <a16:creationId xmlns:a16="http://schemas.microsoft.com/office/drawing/2014/main" id="{5F24E18B-3C9F-49EB-A856-F57389F9E654}"/>
              </a:ext>
            </a:extLst>
          </p:cNvPr>
          <p:cNvSpPr>
            <a:spLocks noGrp="1" noChangeArrowheads="1"/>
          </p:cNvSpPr>
          <p:nvPr>
            <p:ph type="body" idx="1"/>
          </p:nvPr>
        </p:nvSpPr>
        <p:spPr>
          <a:xfrm>
            <a:off x="0" y="1371600"/>
            <a:ext cx="7696200" cy="5257800"/>
          </a:xfrm>
        </p:spPr>
        <p:txBody>
          <a:bodyPr/>
          <a:lstStyle/>
          <a:p>
            <a:pPr eaLnBrk="1" hangingPunct="1">
              <a:lnSpc>
                <a:spcPct val="90000"/>
              </a:lnSpc>
              <a:buFontTx/>
              <a:buNone/>
            </a:pPr>
            <a:r>
              <a:rPr lang="en-US" altLang="en-US" u="sng" dirty="0"/>
              <a:t>Stage Three</a:t>
            </a:r>
            <a:endParaRPr lang="en-US" altLang="en-US" dirty="0"/>
          </a:p>
          <a:p>
            <a:pPr eaLnBrk="1" hangingPunct="1">
              <a:lnSpc>
                <a:spcPct val="90000"/>
              </a:lnSpc>
            </a:pPr>
            <a:r>
              <a:rPr lang="en-US" altLang="en-US" sz="2600" dirty="0"/>
              <a:t>Progressive movement from one conquered challenge to the next</a:t>
            </a:r>
          </a:p>
          <a:p>
            <a:pPr eaLnBrk="1" hangingPunct="1">
              <a:lnSpc>
                <a:spcPct val="90000"/>
              </a:lnSpc>
            </a:pPr>
            <a:r>
              <a:rPr lang="en-US" altLang="en-US" sz="2600" dirty="0"/>
              <a:t>Copious “strokes” (affirmations)</a:t>
            </a:r>
          </a:p>
          <a:p>
            <a:pPr eaLnBrk="1" hangingPunct="1">
              <a:lnSpc>
                <a:spcPct val="90000"/>
              </a:lnSpc>
            </a:pPr>
            <a:r>
              <a:rPr lang="en-US" altLang="en-US" sz="2600" dirty="0"/>
              <a:t>Close coaching in first 10-14 days (daily)</a:t>
            </a:r>
          </a:p>
          <a:p>
            <a:pPr eaLnBrk="1" hangingPunct="1">
              <a:lnSpc>
                <a:spcPct val="90000"/>
              </a:lnSpc>
            </a:pPr>
            <a:r>
              <a:rPr lang="en-US" altLang="en-US" sz="2600" dirty="0"/>
              <a:t>Then weekly contact with reporting</a:t>
            </a:r>
          </a:p>
          <a:p>
            <a:pPr eaLnBrk="1" hangingPunct="1">
              <a:lnSpc>
                <a:spcPct val="90000"/>
              </a:lnSpc>
            </a:pPr>
            <a:r>
              <a:rPr lang="en-US" altLang="en-US" sz="2600" dirty="0"/>
              <a:t>Build social support; engage the household members from the beginning.</a:t>
            </a:r>
          </a:p>
          <a:p>
            <a:pPr eaLnBrk="1" hangingPunct="1">
              <a:lnSpc>
                <a:spcPct val="90000"/>
              </a:lnSpc>
            </a:pPr>
            <a:r>
              <a:rPr lang="en-US" altLang="en-US" sz="2600" dirty="0"/>
              <a:t>Worksite support partner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D4C7ACA-42E8-4943-B847-0F4B8538BD11}"/>
              </a:ext>
            </a:extLst>
          </p:cNvPr>
          <p:cNvSpPr>
            <a:spLocks noGrp="1" noChangeArrowheads="1"/>
          </p:cNvSpPr>
          <p:nvPr>
            <p:ph type="title"/>
          </p:nvPr>
        </p:nvSpPr>
        <p:spPr/>
        <p:txBody>
          <a:bodyPr/>
          <a:lstStyle/>
          <a:p>
            <a:pPr eaLnBrk="1" hangingPunct="1"/>
            <a:r>
              <a:rPr lang="en-US" altLang="en-US"/>
              <a:t>Let’s Ask About:</a:t>
            </a:r>
          </a:p>
        </p:txBody>
      </p:sp>
      <p:sp>
        <p:nvSpPr>
          <p:cNvPr id="4099" name="Rectangle 3">
            <a:extLst>
              <a:ext uri="{FF2B5EF4-FFF2-40B4-BE49-F238E27FC236}">
                <a16:creationId xmlns:a16="http://schemas.microsoft.com/office/drawing/2014/main" id="{A5C38903-E501-4643-966F-9C5037154E6A}"/>
              </a:ext>
            </a:extLst>
          </p:cNvPr>
          <p:cNvSpPr>
            <a:spLocks noGrp="1" noChangeArrowheads="1"/>
          </p:cNvSpPr>
          <p:nvPr>
            <p:ph type="body" idx="1"/>
          </p:nvPr>
        </p:nvSpPr>
        <p:spPr/>
        <p:txBody>
          <a:bodyPr/>
          <a:lstStyle/>
          <a:p>
            <a:pPr eaLnBrk="1" hangingPunct="1"/>
            <a:r>
              <a:rPr lang="en-US" altLang="en-US"/>
              <a:t>Your attitude toward persistent smokers . . .</a:t>
            </a:r>
          </a:p>
          <a:p>
            <a:pPr eaLnBrk="1" hangingPunct="1"/>
            <a:r>
              <a:rPr lang="en-US" altLang="en-US"/>
              <a:t>Past experiences . . .</a:t>
            </a:r>
          </a:p>
          <a:p>
            <a:pPr lvl="1" eaLnBrk="1" hangingPunct="1"/>
            <a:r>
              <a:rPr lang="en-US" altLang="en-US"/>
              <a:t>In helping others</a:t>
            </a:r>
          </a:p>
          <a:p>
            <a:pPr lvl="1" eaLnBrk="1" hangingPunct="1"/>
            <a:r>
              <a:rPr lang="en-US" altLang="en-US"/>
              <a:t>Own history</a:t>
            </a:r>
          </a:p>
          <a:p>
            <a:pPr eaLnBrk="1" hangingPunct="1"/>
            <a:r>
              <a:rPr lang="en-US" altLang="en-US"/>
              <a:t>What you know about addiction . . .</a:t>
            </a:r>
          </a:p>
          <a:p>
            <a:pPr eaLnBrk="1" hangingPunct="1"/>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6AEC814-962B-45D9-84A0-4506DB620BEB}"/>
              </a:ext>
            </a:extLst>
          </p:cNvPr>
          <p:cNvSpPr>
            <a:spLocks noGrp="1" noChangeArrowheads="1"/>
          </p:cNvSpPr>
          <p:nvPr>
            <p:ph type="title"/>
          </p:nvPr>
        </p:nvSpPr>
        <p:spPr/>
        <p:txBody>
          <a:bodyPr/>
          <a:lstStyle/>
          <a:p>
            <a:pPr eaLnBrk="1" hangingPunct="1"/>
            <a:r>
              <a:rPr lang="en-US" altLang="en-US"/>
              <a:t>Model Program</a:t>
            </a:r>
          </a:p>
        </p:txBody>
      </p:sp>
      <p:sp>
        <p:nvSpPr>
          <p:cNvPr id="20483" name="Rectangle 3">
            <a:extLst>
              <a:ext uri="{FF2B5EF4-FFF2-40B4-BE49-F238E27FC236}">
                <a16:creationId xmlns:a16="http://schemas.microsoft.com/office/drawing/2014/main" id="{66B79FD5-2D7A-461C-A9AB-86A42F59BCAC}"/>
              </a:ext>
            </a:extLst>
          </p:cNvPr>
          <p:cNvSpPr>
            <a:spLocks noGrp="1" noChangeArrowheads="1"/>
          </p:cNvSpPr>
          <p:nvPr>
            <p:ph type="body" idx="1"/>
          </p:nvPr>
        </p:nvSpPr>
        <p:spPr/>
        <p:txBody>
          <a:bodyPr/>
          <a:lstStyle/>
          <a:p>
            <a:pPr eaLnBrk="1" hangingPunct="1">
              <a:buFontTx/>
              <a:buNone/>
            </a:pPr>
            <a:r>
              <a:rPr lang="en-US" altLang="en-US" u="sng"/>
              <a:t>Stage Four</a:t>
            </a:r>
          </a:p>
          <a:p>
            <a:pPr eaLnBrk="1" hangingPunct="1"/>
            <a:r>
              <a:rPr lang="en-US" altLang="en-US"/>
              <a:t>Maintain coaching contact indefinitely</a:t>
            </a:r>
          </a:p>
          <a:p>
            <a:pPr eaLnBrk="1" hangingPunct="1"/>
            <a:r>
              <a:rPr lang="en-US" altLang="en-US"/>
              <a:t>Use victory over tobacco to build strengths in other behavior changes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3469355-16A7-406A-A966-CC41658F0FCF}"/>
              </a:ext>
            </a:extLst>
          </p:cNvPr>
          <p:cNvSpPr>
            <a:spLocks noGrp="1" noChangeArrowheads="1"/>
          </p:cNvSpPr>
          <p:nvPr>
            <p:ph type="title"/>
          </p:nvPr>
        </p:nvSpPr>
        <p:spPr/>
        <p:txBody>
          <a:bodyPr/>
          <a:lstStyle/>
          <a:p>
            <a:pPr eaLnBrk="1" hangingPunct="1"/>
            <a:r>
              <a:rPr lang="en-US" altLang="en-US"/>
              <a:t>In Our Favor</a:t>
            </a:r>
          </a:p>
        </p:txBody>
      </p:sp>
      <p:sp>
        <p:nvSpPr>
          <p:cNvPr id="21507" name="Rectangle 3">
            <a:extLst>
              <a:ext uri="{FF2B5EF4-FFF2-40B4-BE49-F238E27FC236}">
                <a16:creationId xmlns:a16="http://schemas.microsoft.com/office/drawing/2014/main" id="{9DD5195A-36A5-4C84-B890-F8A08B4A618F}"/>
              </a:ext>
            </a:extLst>
          </p:cNvPr>
          <p:cNvSpPr>
            <a:spLocks noGrp="1" noChangeArrowheads="1"/>
          </p:cNvSpPr>
          <p:nvPr>
            <p:ph type="body" idx="1"/>
          </p:nvPr>
        </p:nvSpPr>
        <p:spPr/>
        <p:txBody>
          <a:bodyPr/>
          <a:lstStyle/>
          <a:p>
            <a:pPr eaLnBrk="1" hangingPunct="1"/>
            <a:r>
              <a:rPr lang="en-US" altLang="en-US" sz="2600" dirty="0"/>
              <a:t>Excellent “in-your-face” and compelling counter ads on TV </a:t>
            </a:r>
          </a:p>
          <a:p>
            <a:pPr eaLnBrk="1" hangingPunct="1"/>
            <a:r>
              <a:rPr lang="en-US" altLang="en-US" sz="2600" dirty="0"/>
              <a:t>Taxes on tobacco products going up</a:t>
            </a:r>
          </a:p>
          <a:p>
            <a:pPr eaLnBrk="1" hangingPunct="1"/>
            <a:r>
              <a:rPr lang="en-US" altLang="en-US" sz="2600" dirty="0"/>
              <a:t>Children taught in school go home to beg their parents to quit</a:t>
            </a:r>
          </a:p>
          <a:p>
            <a:pPr eaLnBrk="1" hangingPunct="1"/>
            <a:r>
              <a:rPr lang="en-US" altLang="en-US" sz="2600" dirty="0"/>
              <a:t>Many self-help, internet-based, and group support programs</a:t>
            </a:r>
          </a:p>
          <a:p>
            <a:pPr eaLnBrk="1" hangingPunct="1"/>
            <a:r>
              <a:rPr lang="en-US" altLang="en-US" sz="2600" dirty="0"/>
              <a:t>Wealth of educational tools and visual aids</a:t>
            </a:r>
          </a:p>
          <a:p>
            <a:pPr eaLnBrk="1" hangingPunct="1"/>
            <a:r>
              <a:rPr lang="en-US" altLang="en-US" sz="2600" dirty="0"/>
              <a:t>75% of smokers want to quit</a:t>
            </a:r>
          </a:p>
          <a:p>
            <a:pPr eaLnBrk="1" hangingPunct="1"/>
            <a:r>
              <a:rPr lang="en-US" altLang="en-US" sz="2600" dirty="0"/>
              <a:t>Worrying concerns re lung disease and deaths d/t vaping nicotine and the toxic chemicals that carry them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722054D-A27E-41F1-A02C-F1C1BD6A2908}"/>
              </a:ext>
            </a:extLst>
          </p:cNvPr>
          <p:cNvSpPr>
            <a:spLocks noGrp="1" noChangeArrowheads="1"/>
          </p:cNvSpPr>
          <p:nvPr>
            <p:ph type="title"/>
          </p:nvPr>
        </p:nvSpPr>
        <p:spPr/>
        <p:txBody>
          <a:bodyPr/>
          <a:lstStyle/>
          <a:p>
            <a:pPr eaLnBrk="1" hangingPunct="1"/>
            <a:r>
              <a:rPr lang="en-US" altLang="en-US"/>
              <a:t>On Our Side</a:t>
            </a:r>
          </a:p>
        </p:txBody>
      </p:sp>
      <p:sp>
        <p:nvSpPr>
          <p:cNvPr id="23555" name="Rectangle 3">
            <a:extLst>
              <a:ext uri="{FF2B5EF4-FFF2-40B4-BE49-F238E27FC236}">
                <a16:creationId xmlns:a16="http://schemas.microsoft.com/office/drawing/2014/main" id="{F94FE1D1-0473-4350-A967-E40B115B3F15}"/>
              </a:ext>
            </a:extLst>
          </p:cNvPr>
          <p:cNvSpPr>
            <a:spLocks noGrp="1" noChangeArrowheads="1"/>
          </p:cNvSpPr>
          <p:nvPr>
            <p:ph type="body" idx="1"/>
          </p:nvPr>
        </p:nvSpPr>
        <p:spPr>
          <a:xfrm>
            <a:off x="0" y="1143000"/>
            <a:ext cx="7696200" cy="5486400"/>
          </a:xfrm>
        </p:spPr>
        <p:txBody>
          <a:bodyPr/>
          <a:lstStyle/>
          <a:p>
            <a:pPr eaLnBrk="1" hangingPunct="1">
              <a:buFontTx/>
              <a:buNone/>
            </a:pPr>
            <a:r>
              <a:rPr lang="en-US" altLang="en-US" dirty="0"/>
              <a:t>While many programs in the mainstream offer the most scientific intervention design, without the spiritual component God does not have a chance to show His power and we miss the blessing of discipling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70E316C-3C4F-42FE-B01F-244D74C16829}"/>
              </a:ext>
            </a:extLst>
          </p:cNvPr>
          <p:cNvSpPr>
            <a:spLocks noGrp="1" noChangeArrowheads="1"/>
          </p:cNvSpPr>
          <p:nvPr>
            <p:ph type="title"/>
          </p:nvPr>
        </p:nvSpPr>
        <p:spPr/>
        <p:txBody>
          <a:bodyPr/>
          <a:lstStyle/>
          <a:p>
            <a:pPr eaLnBrk="1" hangingPunct="1"/>
            <a:r>
              <a:rPr lang="en-US" altLang="en-US"/>
              <a:t>The Paradox of Control in Addiction</a:t>
            </a:r>
          </a:p>
        </p:txBody>
      </p:sp>
      <p:sp>
        <p:nvSpPr>
          <p:cNvPr id="5123" name="Rectangle 3">
            <a:extLst>
              <a:ext uri="{FF2B5EF4-FFF2-40B4-BE49-F238E27FC236}">
                <a16:creationId xmlns:a16="http://schemas.microsoft.com/office/drawing/2014/main" id="{2E5A4670-F545-49CC-9748-834E63260858}"/>
              </a:ext>
            </a:extLst>
          </p:cNvPr>
          <p:cNvSpPr>
            <a:spLocks noGrp="1" noChangeArrowheads="1"/>
          </p:cNvSpPr>
          <p:nvPr>
            <p:ph type="body" sz="half" idx="1"/>
          </p:nvPr>
        </p:nvSpPr>
        <p:spPr>
          <a:xfrm>
            <a:off x="685800" y="1143000"/>
            <a:ext cx="6629400" cy="5486400"/>
          </a:xfrm>
        </p:spPr>
        <p:txBody>
          <a:bodyPr/>
          <a:lstStyle/>
          <a:p>
            <a:pPr marL="0" indent="0" eaLnBrk="1" hangingPunct="1"/>
            <a:r>
              <a:rPr lang="en-US" altLang="en-US" sz="2800" dirty="0"/>
              <a:t>Perception of self of the smoker</a:t>
            </a:r>
          </a:p>
          <a:p>
            <a:pPr marL="0" indent="0" eaLnBrk="1" hangingPunct="1"/>
            <a:r>
              <a:rPr lang="en-US" altLang="en-US" sz="2800" dirty="0"/>
              <a:t>Adopting a practice that overwhelms one’s self-control</a:t>
            </a:r>
          </a:p>
          <a:p>
            <a:pPr marL="0" indent="0" eaLnBrk="1" hangingPunct="1"/>
            <a:endParaRPr lang="en-US" altLang="en-US" sz="2800" dirty="0"/>
          </a:p>
        </p:txBody>
      </p:sp>
      <p:pic>
        <p:nvPicPr>
          <p:cNvPr id="5124" name="Picture 4" descr="Smoking hands through prison bars">
            <a:extLst>
              <a:ext uri="{FF2B5EF4-FFF2-40B4-BE49-F238E27FC236}">
                <a16:creationId xmlns:a16="http://schemas.microsoft.com/office/drawing/2014/main" id="{B290522B-503F-4BCB-9416-992F30962C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71600" y="3124200"/>
            <a:ext cx="4953000" cy="3071813"/>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F105A2-CC04-43C5-AE06-A53E4AE0ADF0}"/>
              </a:ext>
            </a:extLst>
          </p:cNvPr>
          <p:cNvSpPr>
            <a:spLocks noGrp="1" noChangeArrowheads="1"/>
          </p:cNvSpPr>
          <p:nvPr>
            <p:ph type="title"/>
          </p:nvPr>
        </p:nvSpPr>
        <p:spPr/>
        <p:txBody>
          <a:bodyPr/>
          <a:lstStyle/>
          <a:p>
            <a:pPr eaLnBrk="1" hangingPunct="1"/>
            <a:r>
              <a:rPr lang="en-US" altLang="en-US"/>
              <a:t>Difficulties of Treatment</a:t>
            </a:r>
          </a:p>
        </p:txBody>
      </p:sp>
      <p:sp>
        <p:nvSpPr>
          <p:cNvPr id="6147" name="Rectangle 3">
            <a:extLst>
              <a:ext uri="{FF2B5EF4-FFF2-40B4-BE49-F238E27FC236}">
                <a16:creationId xmlns:a16="http://schemas.microsoft.com/office/drawing/2014/main" id="{8BF06D65-F53C-4D1A-B833-0DC95B27CF0F}"/>
              </a:ext>
            </a:extLst>
          </p:cNvPr>
          <p:cNvSpPr>
            <a:spLocks noGrp="1" noChangeArrowheads="1"/>
          </p:cNvSpPr>
          <p:nvPr>
            <p:ph type="body" idx="1"/>
          </p:nvPr>
        </p:nvSpPr>
        <p:spPr>
          <a:xfrm>
            <a:off x="0" y="1143000"/>
            <a:ext cx="7696200" cy="5486400"/>
          </a:xfrm>
        </p:spPr>
        <p:txBody>
          <a:bodyPr/>
          <a:lstStyle/>
          <a:p>
            <a:pPr eaLnBrk="1" hangingPunct="1"/>
            <a:r>
              <a:rPr lang="en-US" altLang="en-US"/>
              <a:t>Reinforcing properties of drug</a:t>
            </a:r>
          </a:p>
          <a:p>
            <a:pPr eaLnBrk="1" hangingPunct="1"/>
            <a:r>
              <a:rPr lang="en-US" altLang="en-US"/>
              <a:t>Perceived control it seems to have</a:t>
            </a:r>
          </a:p>
          <a:p>
            <a:pPr eaLnBrk="1" hangingPunct="1"/>
            <a:r>
              <a:rPr lang="en-US" altLang="en-US"/>
              <a:t>“Alternative” method of coping</a:t>
            </a:r>
          </a:p>
          <a:p>
            <a:pPr eaLnBrk="1" hangingPunct="1">
              <a:buFontTx/>
              <a:buNone/>
            </a:pPr>
            <a:endParaRPr lang="en-US" altLang="en-US"/>
          </a:p>
          <a:p>
            <a:pPr eaLnBrk="1" hangingPunct="1">
              <a:buFontTx/>
              <a:buNone/>
            </a:pPr>
            <a:r>
              <a:rPr lang="en-US" altLang="en-US"/>
              <a:t>A high rate of relapse – Extrinsic control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EDC55-7594-4C09-B02F-33220AE7AB7A}"/>
              </a:ext>
            </a:extLst>
          </p:cNvPr>
          <p:cNvSpPr>
            <a:spLocks noGrp="1"/>
          </p:cNvSpPr>
          <p:nvPr>
            <p:ph type="title"/>
          </p:nvPr>
        </p:nvSpPr>
        <p:spPr/>
        <p:txBody>
          <a:bodyPr/>
          <a:lstStyle/>
          <a:p>
            <a:r>
              <a:rPr lang="en-US" dirty="0"/>
              <a:t>How the Brain is Functioning</a:t>
            </a:r>
          </a:p>
        </p:txBody>
      </p:sp>
      <p:pic>
        <p:nvPicPr>
          <p:cNvPr id="5" name="Content Placeholder 4">
            <a:extLst>
              <a:ext uri="{FF2B5EF4-FFF2-40B4-BE49-F238E27FC236}">
                <a16:creationId xmlns:a16="http://schemas.microsoft.com/office/drawing/2014/main" id="{74BAC67F-3C1A-436A-A647-C5F6E858AD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3130" y="762000"/>
            <a:ext cx="4269940" cy="5867400"/>
          </a:xfrm>
        </p:spPr>
      </p:pic>
    </p:spTree>
    <p:extLst>
      <p:ext uri="{BB962C8B-B14F-4D97-AF65-F5344CB8AC3E}">
        <p14:creationId xmlns:p14="http://schemas.microsoft.com/office/powerpoint/2010/main" val="360132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A824-AC95-4167-BDEC-320FF837008F}"/>
              </a:ext>
            </a:extLst>
          </p:cNvPr>
          <p:cNvSpPr>
            <a:spLocks noGrp="1"/>
          </p:cNvSpPr>
          <p:nvPr>
            <p:ph type="title"/>
          </p:nvPr>
        </p:nvSpPr>
        <p:spPr/>
        <p:txBody>
          <a:bodyPr/>
          <a:lstStyle/>
          <a:p>
            <a:r>
              <a:rPr lang="en-US" dirty="0"/>
              <a:t>Dopamine Games</a:t>
            </a:r>
          </a:p>
        </p:txBody>
      </p:sp>
      <p:pic>
        <p:nvPicPr>
          <p:cNvPr id="5" name="Content Placeholder 4">
            <a:extLst>
              <a:ext uri="{FF2B5EF4-FFF2-40B4-BE49-F238E27FC236}">
                <a16:creationId xmlns:a16="http://schemas.microsoft.com/office/drawing/2014/main" id="{13B8957E-D4B1-4527-A4FC-627B2A3CC5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762000"/>
            <a:ext cx="4228643" cy="5815628"/>
          </a:xfrm>
        </p:spPr>
      </p:pic>
    </p:spTree>
    <p:extLst>
      <p:ext uri="{BB962C8B-B14F-4D97-AF65-F5344CB8AC3E}">
        <p14:creationId xmlns:p14="http://schemas.microsoft.com/office/powerpoint/2010/main" val="131659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5B5ED85-0FB1-4EA1-9CEA-1A093B5FA660}"/>
              </a:ext>
            </a:extLst>
          </p:cNvPr>
          <p:cNvSpPr>
            <a:spLocks noGrp="1" noChangeArrowheads="1"/>
          </p:cNvSpPr>
          <p:nvPr>
            <p:ph type="title"/>
          </p:nvPr>
        </p:nvSpPr>
        <p:spPr/>
        <p:txBody>
          <a:bodyPr/>
          <a:lstStyle/>
          <a:p>
            <a:pPr eaLnBrk="1" hangingPunct="1"/>
            <a:r>
              <a:rPr lang="en-US" altLang="en-US"/>
              <a:t>Stages of Change</a:t>
            </a:r>
          </a:p>
        </p:txBody>
      </p:sp>
      <p:sp>
        <p:nvSpPr>
          <p:cNvPr id="7171" name="Rectangle 3">
            <a:extLst>
              <a:ext uri="{FF2B5EF4-FFF2-40B4-BE49-F238E27FC236}">
                <a16:creationId xmlns:a16="http://schemas.microsoft.com/office/drawing/2014/main" id="{AF1D0916-4239-46A9-8613-ADF04668C8F0}"/>
              </a:ext>
            </a:extLst>
          </p:cNvPr>
          <p:cNvSpPr>
            <a:spLocks noGrp="1" noChangeArrowheads="1"/>
          </p:cNvSpPr>
          <p:nvPr>
            <p:ph type="body" idx="1"/>
          </p:nvPr>
        </p:nvSpPr>
        <p:spPr>
          <a:xfrm>
            <a:off x="0" y="1066800"/>
            <a:ext cx="7696200" cy="5562600"/>
          </a:xfrm>
        </p:spPr>
        <p:txBody>
          <a:bodyPr/>
          <a:lstStyle/>
          <a:p>
            <a:pPr eaLnBrk="1" hangingPunct="1"/>
            <a:r>
              <a:rPr lang="en-US" altLang="en-US"/>
              <a:t>Pre-contemplation</a:t>
            </a:r>
          </a:p>
          <a:p>
            <a:pPr eaLnBrk="1" hangingPunct="1"/>
            <a:r>
              <a:rPr lang="en-US" altLang="en-US"/>
              <a:t>Contemplation</a:t>
            </a:r>
          </a:p>
          <a:p>
            <a:pPr eaLnBrk="1" hangingPunct="1"/>
            <a:r>
              <a:rPr lang="en-US" altLang="en-US"/>
              <a:t>Preparation</a:t>
            </a:r>
          </a:p>
          <a:p>
            <a:pPr eaLnBrk="1" hangingPunct="1"/>
            <a:r>
              <a:rPr lang="en-US" altLang="en-US"/>
              <a:t>Action</a:t>
            </a:r>
          </a:p>
          <a:p>
            <a:pPr eaLnBrk="1" hangingPunct="1"/>
            <a:r>
              <a:rPr lang="en-US" altLang="en-US"/>
              <a:t>Maintenance</a:t>
            </a:r>
          </a:p>
          <a:p>
            <a:pPr eaLnBrk="1" hangingPunct="1">
              <a:buFontTx/>
              <a:buNone/>
            </a:pPr>
            <a:endParaRPr lang="en-US" altLang="en-US"/>
          </a:p>
          <a:p>
            <a:pPr eaLnBrk="1" hangingPunct="1">
              <a:buFontTx/>
              <a:buNone/>
            </a:pPr>
            <a:r>
              <a:rPr lang="en-US" altLang="en-US" sz="2400"/>
              <a:t>(Prochaska,  DiClementi &amp; Velicer)</a:t>
            </a:r>
          </a:p>
          <a:p>
            <a:pPr eaLnBrk="1" hangingPunct="1">
              <a:buFontTx/>
              <a:buNone/>
            </a:pPr>
            <a:endParaRPr lang="en-US" altLang="en-US" sz="2400"/>
          </a:p>
          <a:p>
            <a:pPr eaLnBrk="1" hangingPunct="1">
              <a:buFontTx/>
              <a:buNone/>
            </a:pPr>
            <a:endParaRPr lang="en-US" altLang="en-US" sz="2400"/>
          </a:p>
          <a:p>
            <a:pPr eaLnBrk="1" hangingPunct="1">
              <a:buFontTx/>
              <a:buNone/>
            </a:pPr>
            <a:r>
              <a:rPr lang="en-US" altLang="en-US" sz="2400">
                <a:hlinkClick r:id="rId3" action="ppaction://hlinksldjump"/>
              </a:rPr>
              <a:t>Back</a:t>
            </a:r>
            <a:endParaRPr lang="en-US"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C4524B6-D2B6-4CFF-88C9-87D2935BAC8C}"/>
              </a:ext>
            </a:extLst>
          </p:cNvPr>
          <p:cNvSpPr>
            <a:spLocks noGrp="1" noChangeArrowheads="1"/>
          </p:cNvSpPr>
          <p:nvPr>
            <p:ph type="title"/>
          </p:nvPr>
        </p:nvSpPr>
        <p:spPr/>
        <p:txBody>
          <a:bodyPr/>
          <a:lstStyle/>
          <a:p>
            <a:pPr eaLnBrk="1" hangingPunct="1"/>
            <a:r>
              <a:rPr lang="en-US" altLang="en-US"/>
              <a:t>Where is the Power to Move?</a:t>
            </a:r>
          </a:p>
        </p:txBody>
      </p:sp>
      <p:sp>
        <p:nvSpPr>
          <p:cNvPr id="8195" name="Rectangle 3">
            <a:extLst>
              <a:ext uri="{FF2B5EF4-FFF2-40B4-BE49-F238E27FC236}">
                <a16:creationId xmlns:a16="http://schemas.microsoft.com/office/drawing/2014/main" id="{30751153-7AF1-4201-9E91-3DE25753961E}"/>
              </a:ext>
            </a:extLst>
          </p:cNvPr>
          <p:cNvSpPr>
            <a:spLocks noGrp="1" noChangeArrowheads="1"/>
          </p:cNvSpPr>
          <p:nvPr>
            <p:ph type="body" idx="1"/>
          </p:nvPr>
        </p:nvSpPr>
        <p:spPr/>
        <p:txBody>
          <a:bodyPr/>
          <a:lstStyle/>
          <a:p>
            <a:pPr eaLnBrk="1" hangingPunct="1"/>
            <a:r>
              <a:rPr lang="en-US" altLang="en-US"/>
              <a:t>Spiritual – God, Friend Jesus</a:t>
            </a:r>
          </a:p>
          <a:p>
            <a:pPr eaLnBrk="1" hangingPunct="1"/>
            <a:r>
              <a:rPr lang="en-US" altLang="en-US"/>
              <a:t>Cutting the ice with a sharp, firm tool</a:t>
            </a:r>
          </a:p>
          <a:p>
            <a:pPr eaLnBrk="1" hangingPunct="1"/>
            <a:r>
              <a:rPr lang="en-US" altLang="en-US"/>
              <a:t>Supporting the confrontation with your commitment</a:t>
            </a:r>
          </a:p>
          <a:p>
            <a:pPr eaLnBrk="1" hangingPunct="1"/>
            <a:r>
              <a:rPr lang="en-US" altLang="en-US"/>
              <a:t>Connect them with the PowerSource</a:t>
            </a:r>
          </a:p>
          <a:p>
            <a:pPr eaLnBrk="1" hangingPunct="1"/>
            <a:r>
              <a:rPr lang="en-US" altLang="en-US"/>
              <a:t>Give them human strategies for corrective patterning</a:t>
            </a:r>
          </a:p>
          <a:p>
            <a:pPr eaLnBrk="1" hangingPunct="1"/>
            <a:r>
              <a:rPr lang="en-US" altLang="en-US"/>
              <a:t>Pray with them, pray for them, pray about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1A49642-977F-4465-BBA4-C86FDAF102CC}"/>
              </a:ext>
            </a:extLst>
          </p:cNvPr>
          <p:cNvSpPr>
            <a:spLocks noGrp="1" noChangeArrowheads="1"/>
          </p:cNvSpPr>
          <p:nvPr>
            <p:ph type="title"/>
          </p:nvPr>
        </p:nvSpPr>
        <p:spPr/>
        <p:txBody>
          <a:bodyPr/>
          <a:lstStyle/>
          <a:p>
            <a:pPr eaLnBrk="1" hangingPunct="1"/>
            <a:r>
              <a:rPr lang="en-US" altLang="en-US" sz="4000"/>
              <a:t>Get to Know the Life of the Tobacco User</a:t>
            </a:r>
          </a:p>
        </p:txBody>
      </p:sp>
      <p:sp>
        <p:nvSpPr>
          <p:cNvPr id="9219" name="Rectangle 3">
            <a:extLst>
              <a:ext uri="{FF2B5EF4-FFF2-40B4-BE49-F238E27FC236}">
                <a16:creationId xmlns:a16="http://schemas.microsoft.com/office/drawing/2014/main" id="{FE69C4DF-DA71-4D19-BFE7-47DA4D1D9031}"/>
              </a:ext>
            </a:extLst>
          </p:cNvPr>
          <p:cNvSpPr>
            <a:spLocks noGrp="1" noChangeArrowheads="1"/>
          </p:cNvSpPr>
          <p:nvPr>
            <p:ph type="body" idx="1"/>
          </p:nvPr>
        </p:nvSpPr>
        <p:spPr/>
        <p:txBody>
          <a:bodyPr/>
          <a:lstStyle/>
          <a:p>
            <a:pPr eaLnBrk="1" hangingPunct="1"/>
            <a:r>
              <a:rPr lang="en-US" altLang="en-US"/>
              <a:t>Assessment</a:t>
            </a:r>
          </a:p>
          <a:p>
            <a:pPr eaLnBrk="1" hangingPunct="1"/>
            <a:r>
              <a:rPr lang="en-US" altLang="en-US"/>
              <a:t>Free-flow conversation</a:t>
            </a:r>
          </a:p>
          <a:p>
            <a:pPr eaLnBrk="1" hangingPunct="1"/>
            <a:r>
              <a:rPr lang="en-US" altLang="en-US"/>
              <a:t>Family genogram</a:t>
            </a:r>
          </a:p>
          <a:p>
            <a:pPr eaLnBrk="1" hangingPunct="1"/>
            <a:r>
              <a:rPr lang="en-US" altLang="en-US"/>
              <a:t>What you observe</a:t>
            </a:r>
          </a:p>
          <a:p>
            <a:pPr eaLnBrk="1" hangingPunct="1"/>
            <a:r>
              <a:rPr lang="en-US" altLang="en-US"/>
              <a:t>Examine history of quitting attempts</a:t>
            </a:r>
          </a:p>
          <a:p>
            <a:pPr eaLnBrk="1" hangingPunct="1"/>
            <a:r>
              <a:rPr lang="en-US" altLang="en-US"/>
              <a:t>What are the barriers to quitting?</a:t>
            </a:r>
          </a:p>
          <a:p>
            <a:pPr eaLnBrk="1" hangingPunct="1"/>
            <a:r>
              <a:rPr lang="en-US" altLang="en-US"/>
              <a:t>How much does he/she know about the process of changing this behavior?</a:t>
            </a:r>
          </a:p>
        </p:txBody>
      </p:sp>
    </p:spTree>
  </p:cSld>
  <p:clrMapOvr>
    <a:masterClrMapping/>
  </p:clrMapOvr>
</p:sld>
</file>

<file path=ppt/theme/theme1.xml><?xml version="1.0" encoding="utf-8"?>
<a:theme xmlns:a="http://schemas.openxmlformats.org/drawingml/2006/main" name="Windpower design template">
  <a:themeElements>
    <a:clrScheme name="Windpower design template 8">
      <a:dk1>
        <a:srgbClr val="000000"/>
      </a:dk1>
      <a:lt1>
        <a:srgbClr val="FFFFFF"/>
      </a:lt1>
      <a:dk2>
        <a:srgbClr val="1B87B7"/>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CC"/>
      </a:hlink>
      <a:folHlink>
        <a:srgbClr val="B2B2B2"/>
      </a:folHlink>
    </a:clrScheme>
    <a:fontScheme name="Windpow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indpow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indpower design template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ndpower desig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indpower design template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indpower design template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indpower design template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indpower design template 7">
        <a:dk1>
          <a:srgbClr val="000000"/>
        </a:dk1>
        <a:lt1>
          <a:srgbClr val="FFFFFF"/>
        </a:lt1>
        <a:dk2>
          <a:srgbClr val="1B87B7"/>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indpower design template 8">
        <a:dk1>
          <a:srgbClr val="000000"/>
        </a:dk1>
        <a:lt1>
          <a:srgbClr val="FFFFFF"/>
        </a:lt1>
        <a:dk2>
          <a:srgbClr val="1B87B7"/>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Windpower design template</Template>
  <TotalTime>1148</TotalTime>
  <Words>2539</Words>
  <Application>Microsoft Office PowerPoint</Application>
  <PresentationFormat>On-screen Show (4:3)</PresentationFormat>
  <Paragraphs>249</Paragraphs>
  <Slides>22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Garamond</vt:lpstr>
      <vt:lpstr>Impact</vt:lpstr>
      <vt:lpstr>Times New Roman</vt:lpstr>
      <vt:lpstr>Windpower design template</vt:lpstr>
      <vt:lpstr>The Power to Change Directions</vt:lpstr>
      <vt:lpstr>Let’s Ask About:</vt:lpstr>
      <vt:lpstr>The Paradox of Control in Addiction</vt:lpstr>
      <vt:lpstr>Difficulties of Treatment</vt:lpstr>
      <vt:lpstr>How the Brain is Functioning</vt:lpstr>
      <vt:lpstr>Dopamine Games</vt:lpstr>
      <vt:lpstr>Stages of Change</vt:lpstr>
      <vt:lpstr>Where is the Power to Move?</vt:lpstr>
      <vt:lpstr>Get to Know the Life of the Tobacco User</vt:lpstr>
      <vt:lpstr>Get to Know the Life of the Tobacco User</vt:lpstr>
      <vt:lpstr>Cost of Smoking</vt:lpstr>
      <vt:lpstr>Cost of Quitting</vt:lpstr>
      <vt:lpstr>From Assessment to Solutions</vt:lpstr>
      <vt:lpstr>Model Program</vt:lpstr>
      <vt:lpstr>Model Program</vt:lpstr>
      <vt:lpstr>PowerPoint Presentation</vt:lpstr>
      <vt:lpstr>PowerPoint Presentation</vt:lpstr>
      <vt:lpstr>Model Program</vt:lpstr>
      <vt:lpstr>Model Program</vt:lpstr>
      <vt:lpstr>Model Program</vt:lpstr>
      <vt:lpstr>In Our Favor</vt:lpstr>
      <vt:lpstr>On Our Side</vt:lpstr>
    </vt:vector>
  </TitlesOfParts>
  <Company>RBL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 and Linda Royer</dc:creator>
  <cp:lastModifiedBy>Linda Ron Royer</cp:lastModifiedBy>
  <cp:revision>23</cp:revision>
  <cp:lastPrinted>1601-01-01T00:00:00Z</cp:lastPrinted>
  <dcterms:created xsi:type="dcterms:W3CDTF">2004-05-09T02:18:07Z</dcterms:created>
  <dcterms:modified xsi:type="dcterms:W3CDTF">2021-02-26T16:11:04Z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TC010900131033</vt:lpwstr>
  </property>
</Properties>
</file>