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7" r:id="rId3"/>
    <p:sldId id="346" r:id="rId4"/>
    <p:sldId id="257" r:id="rId5"/>
    <p:sldId id="287" r:id="rId6"/>
    <p:sldId id="264" r:id="rId7"/>
    <p:sldId id="267" r:id="rId8"/>
    <p:sldId id="283" r:id="rId9"/>
    <p:sldId id="334" r:id="rId10"/>
    <p:sldId id="272" r:id="rId11"/>
    <p:sldId id="273" r:id="rId12"/>
    <p:sldId id="291" r:id="rId13"/>
    <p:sldId id="265" r:id="rId14"/>
    <p:sldId id="319" r:id="rId15"/>
    <p:sldId id="309" r:id="rId16"/>
    <p:sldId id="353" r:id="rId17"/>
    <p:sldId id="317" r:id="rId18"/>
    <p:sldId id="338" r:id="rId19"/>
    <p:sldId id="342" r:id="rId20"/>
    <p:sldId id="341" r:id="rId21"/>
    <p:sldId id="343" r:id="rId22"/>
    <p:sldId id="344" r:id="rId23"/>
    <p:sldId id="347" r:id="rId24"/>
    <p:sldId id="348" r:id="rId25"/>
    <p:sldId id="349" r:id="rId26"/>
    <p:sldId id="352" r:id="rId27"/>
    <p:sldId id="354" r:id="rId28"/>
    <p:sldId id="345" r:id="rId29"/>
    <p:sldId id="339" r:id="rId3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Peck" initials="MP" lastIdx="1" clrIdx="0">
    <p:extLst>
      <p:ext uri="{19B8F6BF-5375-455C-9EA6-DF929625EA0E}">
        <p15:presenceInfo xmlns:p15="http://schemas.microsoft.com/office/powerpoint/2012/main" userId="Michael Pec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64" autoAdjust="0"/>
    <p:restoredTop sz="94660"/>
  </p:normalViewPr>
  <p:slideViewPr>
    <p:cSldViewPr snapToGrid="0">
      <p:cViewPr varScale="1">
        <p:scale>
          <a:sx n="86" d="100"/>
          <a:sy n="86" d="100"/>
        </p:scale>
        <p:origin x="27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08T11:40:53.392" idx="1">
    <p:pos x="5329" y="1199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7B14D-99FC-4F3B-903D-26FE0CFC7F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6DCC22-64FF-4F6A-8958-E82432794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CF0C8-B139-409D-B533-051AD2E88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F9FA-FE98-4F4D-82A4-FE48E4DE46C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54332-D05B-4040-8B0B-BD7E022FF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FA246-C887-4BFD-9F9C-2DD939B60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FB5A-665E-44D7-8C4A-830541A7C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355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60A6-101A-4D59-ABC0-FE5D2642D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43D97-58BF-471E-A556-7F8E3808C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A28E6-C13E-460A-A8DF-848AA9CC5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F9FA-FE98-4F4D-82A4-FE48E4DE46C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80F5D-59FC-4D8C-99D0-7067EB988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E6823-DDE0-4B5B-952B-73173C009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FB5A-665E-44D7-8C4A-830541A7C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354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1C3635-E56E-481D-AF78-3631A15268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FE058E-1426-40BF-8FD5-6D6D5C6C62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C8D62-750B-4D09-908F-F65F86BBC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F9FA-FE98-4F4D-82A4-FE48E4DE46C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610A5-0BEC-467A-BFF0-1F300335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6519D-32FC-4AAE-9763-6020E66F1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FB5A-665E-44D7-8C4A-830541A7C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906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0B7AC-180A-4811-B232-A0DCF615E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D82AB-2BCA-4C10-9AAE-0F765BF53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632DC-AEDD-4A35-9D48-2FBF1D06D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F9FA-FE98-4F4D-82A4-FE48E4DE46C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12AB6-2107-43C6-933C-DB89F199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B8B1C-619C-47D6-B8C0-5211AF7AA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FB5A-665E-44D7-8C4A-830541A7C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556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1ED62-891E-4F20-8598-2F1DF4C6C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56AB5-FF6F-4B03-8153-8661DA05B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E5C6B-66BB-4FC7-9795-E55A35F20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F9FA-FE98-4F4D-82A4-FE48E4DE46C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ADE68-C130-4151-B980-D5B0FDD2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DBF9D-F080-4F15-9D82-E8D8CFF25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FB5A-665E-44D7-8C4A-830541A7C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094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30F2A-EE64-4382-A158-8ED942D49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94628-D3C2-47CF-A93D-A61FF0F44C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A7A0-A8C8-40CA-A4DC-3D43272E5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125ACE-89F4-480D-8E5F-858F5C0CC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F9FA-FE98-4F4D-82A4-FE48E4DE46C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36D838-FFCC-4984-AF75-A94A4CFAE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CF81A-84AF-42AD-B854-5D8901F9F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FB5A-665E-44D7-8C4A-830541A7C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308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D292E-29F0-4807-9520-237015EB4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D4819-0E9A-480E-B346-1C8B15E16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A6602-C653-4083-84CB-ECE3E3DEE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74686F-7090-4EA4-9B0C-8B9E2586CE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B77A60-784F-4D00-A9F3-A5D658370C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D4D330-D6BF-4A5C-B47D-A78600AA3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F9FA-FE98-4F4D-82A4-FE48E4DE46C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34A40E-167F-4AC6-B58D-E85B89A4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C99348-E229-40DC-92DF-9689EA207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FB5A-665E-44D7-8C4A-830541A7C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360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FE06D-17A2-4C02-91F9-C38F725AA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D3B91B-86F7-4D31-A695-3FCE09802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F9FA-FE98-4F4D-82A4-FE48E4DE46C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9844C7-B207-451B-ABEE-0D6B570F6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66A0F5-0E7B-407B-944D-11A80EA2C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FB5A-665E-44D7-8C4A-830541A7C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723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2CF867-AB93-47F0-9E38-161017D59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F9FA-FE98-4F4D-82A4-FE48E4DE46C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4623E5-819E-4DAD-8916-B7685B8D8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0213F-7E70-4835-AA3C-2B894917E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FB5A-665E-44D7-8C4A-830541A7C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028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59D9-09E2-49E5-B22B-E3EBFDBFF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97064-3569-4BC5-8516-CB27E3D86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A7F519-9220-454B-BB63-F5F93F82A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38CE4-9C37-4490-AA56-F7CD1F60D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F9FA-FE98-4F4D-82A4-FE48E4DE46C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45096-581B-481E-9E0B-9BE019244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65F02D-DAD8-4CFC-A64C-DE0597B59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FB5A-665E-44D7-8C4A-830541A7C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906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60790-1BAD-462F-9847-940329F7A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6C490D-A8D4-455E-B3E6-7536A5B715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D6B983-9B10-42AC-8FC3-ED99E11856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5C0831-E705-4C37-8819-8B5234F8F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F9FA-FE98-4F4D-82A4-FE48E4DE46C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D1DAAF-C735-499B-AE29-F959B8AC0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69FBF3-4708-4A74-A8C1-39584FD43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FB5A-665E-44D7-8C4A-830541A7C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13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C7BAFB-793B-4202-B31E-95B73EEBA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D3266-1530-40F1-87B0-F18E06AF9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FB32F-8444-4C40-8EF9-8645498BBC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6F9FA-FE98-4F4D-82A4-FE48E4DE46C4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D7764-C5C4-42D8-88B9-994D4C2E4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87C6E-2F32-4D67-BA6F-B99ED8B03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AFB5A-665E-44D7-8C4A-830541A7C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815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search?safe=strict&amp;rlz=1C1GCEB_enUS805US805&amp;q=houdini%E2%80%99s+room+escape+address&amp;stick=H4sIAAAAAAAAAOPgE-LVT9c3NEyqTDEwMs_O1ZLNTrbSz8lPTizJzM-DM6wSU1KKUouLF7HKZ-SXpmTmZT5qmFmsUJSfn6uQWpycWJCqAFUBAN75NlBSAAAA&amp;ludocid=2180323192252043647&amp;sa=X&amp;ved=2ahUKEwidlb_chLjnAhVFX60KHZ25CSUQ6BMwE3oECA0QBQ&amp;cshid=1580824249017063" TargetMode="External"/><Relationship Id="rId3" Type="http://schemas.openxmlformats.org/officeDocument/2006/relationships/image" Target="../media/image55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55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6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82.pn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8" title="intersecting circles">
            <a:extLst>
              <a:ext uri="{FF2B5EF4-FFF2-40B4-BE49-F238E27FC236}">
                <a16:creationId xmlns:a16="http://schemas.microsoft.com/office/drawing/2014/main" id="{D2C4BFA1-2075-4901-9E24-E41D1FDD51FD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2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14" name="Rectangle 13" title="ribbon">
            <a:extLst>
              <a:ext uri="{FF2B5EF4-FFF2-40B4-BE49-F238E27FC236}">
                <a16:creationId xmlns:a16="http://schemas.microsoft.com/office/drawing/2014/main" id="{053FB2EE-284F-4C87-AB3D-BBF87A9FAB9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AA89F7-38DF-4718-A78C-E7990A75E0B5}"/>
              </a:ext>
            </a:extLst>
          </p:cNvPr>
          <p:cNvSpPr txBox="1"/>
          <p:nvPr/>
        </p:nvSpPr>
        <p:spPr>
          <a:xfrm>
            <a:off x="1524000" y="2776538"/>
            <a:ext cx="9144000" cy="138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A very special thanks to those </a:t>
            </a:r>
            <a:r>
              <a:rPr lang="en-US" sz="34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who</a:t>
            </a:r>
            <a:r>
              <a:rPr lang="en-US" sz="34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provided door prizes, game prizes, and silent auction items.</a:t>
            </a:r>
          </a:p>
        </p:txBody>
      </p:sp>
    </p:spTree>
    <p:extLst>
      <p:ext uri="{BB962C8B-B14F-4D97-AF65-F5344CB8AC3E}">
        <p14:creationId xmlns:p14="http://schemas.microsoft.com/office/powerpoint/2010/main" val="2382001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51B8D7-7113-43F2-90C2-C5AE9B74F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320" y="728979"/>
            <a:ext cx="5151120" cy="14982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47E1B9-4405-4F90-9230-82CD9F946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687" y="2928312"/>
            <a:ext cx="4545649" cy="3404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81653-3E2F-476B-89DC-83FB646B2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76" y="3801321"/>
            <a:ext cx="2810297" cy="23320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67D08F-0CC2-4AE8-B690-FE57B5B39473}"/>
              </a:ext>
            </a:extLst>
          </p:cNvPr>
          <p:cNvSpPr txBox="1"/>
          <p:nvPr/>
        </p:nvSpPr>
        <p:spPr>
          <a:xfrm rot="10800000" flipV="1">
            <a:off x="419376" y="2512813"/>
            <a:ext cx="4073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family pass valued at $191.60 Port Clinton.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AC9232-2FDD-495B-AF6B-CBA0A3DE9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824" y="4286288"/>
            <a:ext cx="2619375" cy="17430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161A05-05A2-40DA-9C92-3FC8D27DBC37}"/>
              </a:ext>
            </a:extLst>
          </p:cNvPr>
          <p:cNvSpPr txBox="1"/>
          <p:nvPr/>
        </p:nvSpPr>
        <p:spPr>
          <a:xfrm>
            <a:off x="2030136" y="1293454"/>
            <a:ext cx="1764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time supporter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782B55-D079-4082-AB2B-B67D0E29B7CC}"/>
              </a:ext>
            </a:extLst>
          </p:cNvPr>
          <p:cNvSpPr txBox="1"/>
          <p:nvPr/>
        </p:nvSpPr>
        <p:spPr>
          <a:xfrm>
            <a:off x="10251347" y="6409189"/>
            <a:ext cx="903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Item 14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CB6E98-37EE-4962-8ABF-74F1B4120C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" y="616174"/>
            <a:ext cx="1435335" cy="135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23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AE36E6-3585-4B66-8C42-3267731D5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210819"/>
            <a:ext cx="4100830" cy="22964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7DCF96-53B9-431E-A083-7F41DE388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812" y="519109"/>
            <a:ext cx="2756518" cy="25326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6B691E-AEB6-45CE-8F19-AE7B9E950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91" y="3155967"/>
            <a:ext cx="3495168" cy="22964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F06C42-7F97-4A30-A958-B04EF43B6E75}"/>
              </a:ext>
            </a:extLst>
          </p:cNvPr>
          <p:cNvSpPr/>
          <p:nvPr/>
        </p:nvSpPr>
        <p:spPr>
          <a:xfrm>
            <a:off x="4170864" y="4550876"/>
            <a:ext cx="11978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4 Passes to the Columbus Museum of Art.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130B85-0247-40D4-AC90-AE308288D702}"/>
              </a:ext>
            </a:extLst>
          </p:cNvPr>
          <p:cNvSpPr txBox="1"/>
          <p:nvPr/>
        </p:nvSpPr>
        <p:spPr>
          <a:xfrm>
            <a:off x="5904504" y="3731705"/>
            <a:ext cx="1764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time supporter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C91F5C-1CE4-487F-8ED5-3E98348B8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9151" y="2026425"/>
            <a:ext cx="1435335" cy="1354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8AF974-525B-4C4E-A824-DE3D1AF61CB6}"/>
              </a:ext>
            </a:extLst>
          </p:cNvPr>
          <p:cNvSpPr txBox="1"/>
          <p:nvPr/>
        </p:nvSpPr>
        <p:spPr>
          <a:xfrm>
            <a:off x="5613430" y="5230774"/>
            <a:ext cx="4110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pass allows for 2 adults plus children.</a:t>
            </a:r>
          </a:p>
        </p:txBody>
      </p:sp>
    </p:spTree>
    <p:extLst>
      <p:ext uri="{BB962C8B-B14F-4D97-AF65-F5344CB8AC3E}">
        <p14:creationId xmlns:p14="http://schemas.microsoft.com/office/powerpoint/2010/main" val="980385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6A8B9-B31B-4686-9031-2B0236A4A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23" y="389572"/>
            <a:ext cx="4383242" cy="16830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DB4F6B-4C00-48D5-B952-00A9EECB1E57}"/>
              </a:ext>
            </a:extLst>
          </p:cNvPr>
          <p:cNvSpPr txBox="1"/>
          <p:nvPr/>
        </p:nvSpPr>
        <p:spPr>
          <a:xfrm>
            <a:off x="487680" y="2143688"/>
            <a:ext cx="553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passes to the Franklin Park conservatory a $72.00 value</a:t>
            </a:r>
          </a:p>
          <a:p>
            <a:r>
              <a:rPr lang="en-US" dirty="0"/>
              <a:t>Expires 12/20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F5881B-4306-4A89-8C0B-67EA31A4A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674" y="4215764"/>
            <a:ext cx="3997325" cy="23983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CE9FC1-BDA5-4E03-BFFC-9121C810C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5900" y="2072640"/>
            <a:ext cx="2781726" cy="18919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96FBBF-74FE-4988-A40D-6EE0E9CDA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4970" y="311876"/>
            <a:ext cx="2857500" cy="1600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D09737-687F-4C2F-9214-D0AF50DAEB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1" y="3429000"/>
            <a:ext cx="4298667" cy="32198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5D4DF1-5E22-49DD-A72E-F4A408D46FC3}"/>
              </a:ext>
            </a:extLst>
          </p:cNvPr>
          <p:cNvSpPr txBox="1"/>
          <p:nvPr/>
        </p:nvSpPr>
        <p:spPr>
          <a:xfrm>
            <a:off x="5015865" y="4669593"/>
            <a:ext cx="1764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time supporter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AFA78B-C6DE-4A82-8D31-21098C35B7EF}"/>
              </a:ext>
            </a:extLst>
          </p:cNvPr>
          <p:cNvSpPr txBox="1"/>
          <p:nvPr/>
        </p:nvSpPr>
        <p:spPr>
          <a:xfrm>
            <a:off x="5696125" y="6224631"/>
            <a:ext cx="903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Item 11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FC025D-F501-4CEF-B8E8-A5E6AB61BD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3533" y="241232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26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5955E4-27D5-47B9-AC0B-CF7B81C26E9D}"/>
              </a:ext>
            </a:extLst>
          </p:cNvPr>
          <p:cNvSpPr txBox="1"/>
          <p:nvPr/>
        </p:nvSpPr>
        <p:spPr>
          <a:xfrm>
            <a:off x="3117119" y="3544430"/>
            <a:ext cx="119609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$25 gift certificate and a T-Shirt from</a:t>
            </a:r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FA829F-42B1-467E-A51E-013E433B9E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9046" y="803136"/>
            <a:ext cx="2510434" cy="25104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B10440-088A-49A0-B945-78D1A6B39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117" y="4247312"/>
            <a:ext cx="6388275" cy="5026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1943BD-D87A-4102-BDF3-44125C064CEF}"/>
              </a:ext>
            </a:extLst>
          </p:cNvPr>
          <p:cNvSpPr txBox="1"/>
          <p:nvPr/>
        </p:nvSpPr>
        <p:spPr>
          <a:xfrm>
            <a:off x="7428126" y="2523561"/>
            <a:ext cx="1764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time supporter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CA3868-2B48-479A-A3DF-9F3E23FE24F8}"/>
              </a:ext>
            </a:extLst>
          </p:cNvPr>
          <p:cNvSpPr txBox="1"/>
          <p:nvPr/>
        </p:nvSpPr>
        <p:spPr>
          <a:xfrm>
            <a:off x="9921668" y="6298250"/>
            <a:ext cx="93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Item 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70ED42-0D19-4F98-A14D-D4E383AD1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778" y="93443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09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3FF2B4-9657-4A3A-988D-4DE49F077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83319"/>
            <a:ext cx="3694922" cy="27672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8CC945-53D9-4E11-B5AA-E012C8F9C471}"/>
              </a:ext>
            </a:extLst>
          </p:cNvPr>
          <p:cNvSpPr txBox="1"/>
          <p:nvPr/>
        </p:nvSpPr>
        <p:spPr>
          <a:xfrm>
            <a:off x="8047264" y="2950613"/>
            <a:ext cx="3694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$30 Family fun pass at Young’s Dairy in Yellow Springs, Ohio.</a:t>
            </a:r>
          </a:p>
          <a:p>
            <a:r>
              <a:rPr lang="en-US" dirty="0"/>
              <a:t>Golf passes expire 10/31/2019</a:t>
            </a:r>
          </a:p>
          <a:p>
            <a:r>
              <a:rPr lang="en-US" dirty="0"/>
              <a:t>Food certificates expire 12/31/2019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D3E536-BF77-42D9-B619-F2ED92D70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14" y="3185794"/>
            <a:ext cx="5238750" cy="3295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F3A534-1644-4F46-A9B9-2342BADFE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390" y="4196834"/>
            <a:ext cx="2487386" cy="22846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4D1C83-CD00-45B6-9D9D-67F0ED2FF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3746" y="105424"/>
            <a:ext cx="3864507" cy="28873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CB57A2-5459-4978-94FD-6D7852C97441}"/>
              </a:ext>
            </a:extLst>
          </p:cNvPr>
          <p:cNvSpPr txBox="1"/>
          <p:nvPr/>
        </p:nvSpPr>
        <p:spPr>
          <a:xfrm>
            <a:off x="10272405" y="4692808"/>
            <a:ext cx="633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Item 26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A7E1D8-99F5-4C14-A055-4F2802F72E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0776" y="0"/>
            <a:ext cx="2143125" cy="21431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9344A0-9832-4CC3-AC88-AA7F48121282}"/>
              </a:ext>
            </a:extLst>
          </p:cNvPr>
          <p:cNvSpPr txBox="1"/>
          <p:nvPr/>
        </p:nvSpPr>
        <p:spPr>
          <a:xfrm>
            <a:off x="8849754" y="2125682"/>
            <a:ext cx="3069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time supporter</a:t>
            </a:r>
          </a:p>
        </p:txBody>
      </p:sp>
    </p:spTree>
    <p:extLst>
      <p:ext uri="{BB962C8B-B14F-4D97-AF65-F5344CB8AC3E}">
        <p14:creationId xmlns:p14="http://schemas.microsoft.com/office/powerpoint/2010/main" val="2235177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7FBEF24-9AF4-4A3F-9D09-CCE9C90DDD17}"/>
              </a:ext>
            </a:extLst>
          </p:cNvPr>
          <p:cNvSpPr txBox="1"/>
          <p:nvPr/>
        </p:nvSpPr>
        <p:spPr>
          <a:xfrm>
            <a:off x="9018388" y="53537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512E14-511F-4C1E-9D61-1387BC7BB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858" y="1134944"/>
            <a:ext cx="9029637" cy="2097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A67D7B-565F-4A20-B097-C72A78990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429" y="3732742"/>
            <a:ext cx="4065962" cy="25664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382D32-EE39-4912-86F6-66BB4E6F9EAF}"/>
              </a:ext>
            </a:extLst>
          </p:cNvPr>
          <p:cNvSpPr txBox="1"/>
          <p:nvPr/>
        </p:nvSpPr>
        <p:spPr>
          <a:xfrm>
            <a:off x="5322921" y="3443532"/>
            <a:ext cx="62472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night stay at Arrowhead Lakes and resort in Wapakonta, Ohio a</a:t>
            </a:r>
          </a:p>
          <a:p>
            <a:r>
              <a:rPr lang="en-US" dirty="0"/>
              <a:t>$200 dollar value.</a:t>
            </a:r>
          </a:p>
          <a:p>
            <a:r>
              <a:rPr lang="en-US"/>
              <a:t>Expires 10/2021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2A55B9-D080-43CA-8C27-33A5789C1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159" y="4865547"/>
            <a:ext cx="1530229" cy="15302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51BA0F8-1FA3-4D0F-BA28-6DC6C1FE2B5D}"/>
              </a:ext>
            </a:extLst>
          </p:cNvPr>
          <p:cNvSpPr/>
          <p:nvPr/>
        </p:nvSpPr>
        <p:spPr>
          <a:xfrm>
            <a:off x="7488159" y="6299200"/>
            <a:ext cx="1764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2 time supporter</a:t>
            </a:r>
          </a:p>
        </p:txBody>
      </p:sp>
    </p:spTree>
    <p:extLst>
      <p:ext uri="{BB962C8B-B14F-4D97-AF65-F5344CB8AC3E}">
        <p14:creationId xmlns:p14="http://schemas.microsoft.com/office/powerpoint/2010/main" val="4063811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B7DB2D-1EB5-4057-A6D1-E526CFBDDDA4}"/>
              </a:ext>
            </a:extLst>
          </p:cNvPr>
          <p:cNvSpPr txBox="1"/>
          <p:nvPr/>
        </p:nvSpPr>
        <p:spPr>
          <a:xfrm>
            <a:off x="3008420" y="1042039"/>
            <a:ext cx="407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passes which admit 4 people to the Dayton Funny Bone.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A19572-90B3-4C75-A812-C777FDA0EFE6}"/>
              </a:ext>
            </a:extLst>
          </p:cNvPr>
          <p:cNvSpPr txBox="1"/>
          <p:nvPr/>
        </p:nvSpPr>
        <p:spPr>
          <a:xfrm>
            <a:off x="2015231" y="32847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59E795-EE0E-4A16-B4DD-0E2FD2352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15" y="573025"/>
            <a:ext cx="2143125" cy="21431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ADD3A2-E08F-4D18-87EE-CCD681D2CA9B}"/>
              </a:ext>
            </a:extLst>
          </p:cNvPr>
          <p:cNvSpPr/>
          <p:nvPr/>
        </p:nvSpPr>
        <p:spPr>
          <a:xfrm>
            <a:off x="500668" y="2716150"/>
            <a:ext cx="33778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Roboto"/>
              </a:rPr>
              <a:t>The Greene, 88 Plum St #200</a:t>
            </a:r>
          </a:p>
          <a:p>
            <a:r>
              <a:rPr lang="en-US" dirty="0">
                <a:solidFill>
                  <a:srgbClr val="222222"/>
                </a:solidFill>
                <a:latin typeface="Roboto"/>
              </a:rPr>
              <a:t>Dayton, OH 45440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35CDF5-3240-40DA-861C-5DC491047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066" y="3654070"/>
            <a:ext cx="4271895" cy="2686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347AEA-1FDD-469B-9341-3A7E4F7DD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77" y="4164435"/>
            <a:ext cx="5422450" cy="1998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D7C35F-1562-48B0-9A15-1434F566D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1604" y="556156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AD5530-33B5-43A4-A99A-48F47990B0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486" y="2682856"/>
            <a:ext cx="1865538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20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E6A6C5-11A1-4BBC-9163-E44B9BF3751F}"/>
              </a:ext>
            </a:extLst>
          </p:cNvPr>
          <p:cNvSpPr/>
          <p:nvPr/>
        </p:nvSpPr>
        <p:spPr>
          <a:xfrm>
            <a:off x="491839" y="3881811"/>
            <a:ext cx="3843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Roboto"/>
              </a:rPr>
              <a:t>8350 Lyra Dr, Columbus, OH 43240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FD7CCA-81F2-422D-8CEF-64BF9717C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744" y="1738686"/>
            <a:ext cx="2143125" cy="2143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76D974-A93A-477F-A741-40EC272C6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675" y="632227"/>
            <a:ext cx="3883712" cy="2560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9D664E-A633-4D1A-9F48-B3C1B59AD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053" y="3290344"/>
            <a:ext cx="5086223" cy="30517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A16925-490E-45BC-9129-0C3BD63E3E53}"/>
              </a:ext>
            </a:extLst>
          </p:cNvPr>
          <p:cNvSpPr txBox="1"/>
          <p:nvPr/>
        </p:nvSpPr>
        <p:spPr>
          <a:xfrm>
            <a:off x="1896511" y="1034161"/>
            <a:ext cx="51140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certificate for a PARENT’s night out</a:t>
            </a:r>
          </a:p>
          <a:p>
            <a:r>
              <a:rPr lang="en-US" dirty="0"/>
              <a:t>Includes Golf, drinks, and popcorn retail value of $25</a:t>
            </a:r>
          </a:p>
          <a:p>
            <a:r>
              <a:rPr lang="en-US" dirty="0"/>
              <a:t>Expires Mar. 11, 2020.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858329-40A2-40CA-A4C0-C8911B368B15}"/>
              </a:ext>
            </a:extLst>
          </p:cNvPr>
          <p:cNvSpPr txBox="1"/>
          <p:nvPr/>
        </p:nvSpPr>
        <p:spPr>
          <a:xfrm>
            <a:off x="247588" y="4324173"/>
            <a:ext cx="4754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certificate for a family package which</a:t>
            </a:r>
          </a:p>
          <a:p>
            <a:r>
              <a:rPr lang="en-US" dirty="0"/>
              <a:t>Includes 1 Laser tag game, 1 Bumper Boat ride,</a:t>
            </a:r>
          </a:p>
          <a:p>
            <a:r>
              <a:rPr lang="en-US" dirty="0"/>
              <a:t>1 Go Kart, and 18 holes of golf retail value of $40</a:t>
            </a:r>
          </a:p>
          <a:p>
            <a:r>
              <a:rPr lang="en-US" dirty="0"/>
              <a:t>Expires March 11, 2020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75AEEC-2C0C-4512-9BF5-E35F6D5E4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72" y="115365"/>
            <a:ext cx="1530229" cy="1530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55F8B6-C270-48CC-AC1A-3474A1B45C15}"/>
              </a:ext>
            </a:extLst>
          </p:cNvPr>
          <p:cNvSpPr txBox="1"/>
          <p:nvPr/>
        </p:nvSpPr>
        <p:spPr>
          <a:xfrm>
            <a:off x="347677" y="1988855"/>
            <a:ext cx="1764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time supporter</a:t>
            </a:r>
          </a:p>
        </p:txBody>
      </p:sp>
    </p:spTree>
    <p:extLst>
      <p:ext uri="{BB962C8B-B14F-4D97-AF65-F5344CB8AC3E}">
        <p14:creationId xmlns:p14="http://schemas.microsoft.com/office/powerpoint/2010/main" val="1036546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F1A4C4-4170-49D6-8BD2-2C1D0B4E7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43" y="308696"/>
            <a:ext cx="5839258" cy="32881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B7DE84-A4F6-42FC-9EA8-84A9D4BC9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083" y="3676807"/>
            <a:ext cx="4350695" cy="31811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0E74E1-F92F-45B4-B2C0-BE323E71B2F9}"/>
              </a:ext>
            </a:extLst>
          </p:cNvPr>
          <p:cNvSpPr/>
          <p:nvPr/>
        </p:nvSpPr>
        <p:spPr>
          <a:xfrm>
            <a:off x="7998781" y="1225689"/>
            <a:ext cx="314977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i="1" dirty="0">
                <a:solidFill>
                  <a:srgbClr val="000000"/>
                </a:solidFill>
                <a:latin typeface="Playfair Display"/>
              </a:rPr>
              <a:t>Locations in Ohio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cap="all" dirty="0">
                <a:solidFill>
                  <a:srgbClr val="000000"/>
                </a:solidFill>
                <a:latin typeface="Playfair Display"/>
              </a:rPr>
              <a:t>CENTERVILLE, OH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Playfair Display"/>
              </a:rPr>
              <a:t>5220 Cornerstone North Blvd</a:t>
            </a:r>
            <a:br>
              <a:rPr lang="en-US" dirty="0">
                <a:solidFill>
                  <a:srgbClr val="000000"/>
                </a:solidFill>
                <a:latin typeface="Playfair Display"/>
              </a:rPr>
            </a:br>
            <a:r>
              <a:rPr lang="en-US" dirty="0">
                <a:solidFill>
                  <a:srgbClr val="000000"/>
                </a:solidFill>
                <a:latin typeface="Playfair Display"/>
              </a:rPr>
              <a:t>Centerville, OH 45440</a:t>
            </a:r>
          </a:p>
          <a:p>
            <a:pPr fontAlgn="base">
              <a:buFont typeface="Arial" panose="020B0604020202020204" pitchFamily="34" charset="0"/>
              <a:buChar char="•"/>
            </a:pPr>
            <a:br>
              <a:rPr lang="en-US" dirty="0">
                <a:solidFill>
                  <a:srgbClr val="000000"/>
                </a:solidFill>
                <a:latin typeface="Playfair Display"/>
              </a:rPr>
            </a:br>
            <a:r>
              <a:rPr lang="en-US" cap="all" dirty="0">
                <a:solidFill>
                  <a:srgbClr val="000000"/>
                </a:solidFill>
                <a:latin typeface="Playfair Display"/>
              </a:rPr>
              <a:t>CINCINNATI, OH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Playfair Display"/>
              </a:rPr>
              <a:t>8080 Montgomery Rd</a:t>
            </a:r>
            <a:br>
              <a:rPr lang="en-US" dirty="0">
                <a:solidFill>
                  <a:srgbClr val="000000"/>
                </a:solidFill>
                <a:latin typeface="Playfair Display"/>
              </a:rPr>
            </a:br>
            <a:r>
              <a:rPr lang="en-US" dirty="0">
                <a:solidFill>
                  <a:srgbClr val="000000"/>
                </a:solidFill>
                <a:latin typeface="Playfair Display"/>
              </a:rPr>
              <a:t>Cincinnati, OH 45236</a:t>
            </a:r>
            <a:br>
              <a:rPr lang="en-US" dirty="0">
                <a:solidFill>
                  <a:srgbClr val="000000"/>
                </a:solidFill>
                <a:latin typeface="Playfair Display"/>
              </a:rPr>
            </a:br>
            <a:endParaRPr lang="en-US" dirty="0">
              <a:solidFill>
                <a:srgbClr val="000000"/>
              </a:solidFill>
              <a:latin typeface="Playfair Display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cap="all" dirty="0">
                <a:solidFill>
                  <a:srgbClr val="000000"/>
                </a:solidFill>
                <a:latin typeface="Playfair Display"/>
              </a:rPr>
              <a:t>COLUMBUS, OH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Playfair Display"/>
              </a:rPr>
              <a:t>4230 The Strand</a:t>
            </a:r>
            <a:br>
              <a:rPr lang="en-US" dirty="0">
                <a:solidFill>
                  <a:srgbClr val="000000"/>
                </a:solidFill>
                <a:latin typeface="Playfair Display"/>
              </a:rPr>
            </a:br>
            <a:r>
              <a:rPr lang="en-US" dirty="0">
                <a:solidFill>
                  <a:srgbClr val="000000"/>
                </a:solidFill>
                <a:latin typeface="Playfair Display"/>
              </a:rPr>
              <a:t>Columbus, OH 43219</a:t>
            </a:r>
            <a:br>
              <a:rPr lang="en-US" dirty="0">
                <a:solidFill>
                  <a:srgbClr val="000000"/>
                </a:solidFill>
                <a:latin typeface="Playfair Display"/>
              </a:rPr>
            </a:br>
            <a:r>
              <a:rPr lang="en-US" cap="all" dirty="0">
                <a:solidFill>
                  <a:srgbClr val="000000"/>
                </a:solidFill>
                <a:latin typeface="Playfair Display"/>
              </a:rPr>
              <a:t>LIBERTY TOWNSHIP, OH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cap="all" dirty="0">
              <a:solidFill>
                <a:srgbClr val="000000"/>
              </a:solidFill>
              <a:latin typeface="Playfair Display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Playfair Display"/>
              </a:rPr>
              <a:t>7490 Bales St</a:t>
            </a:r>
            <a:br>
              <a:rPr lang="en-US" dirty="0">
                <a:solidFill>
                  <a:srgbClr val="000000"/>
                </a:solidFill>
                <a:latin typeface="Playfair Display"/>
              </a:rPr>
            </a:br>
            <a:r>
              <a:rPr lang="en-US" dirty="0">
                <a:solidFill>
                  <a:srgbClr val="000000"/>
                </a:solidFill>
                <a:latin typeface="Playfair Display"/>
              </a:rPr>
              <a:t>Liberty Township, OH 45069</a:t>
            </a:r>
            <a:br>
              <a:rPr lang="en-US" dirty="0">
                <a:solidFill>
                  <a:srgbClr val="000000"/>
                </a:solidFill>
                <a:latin typeface="Playfair Display"/>
              </a:rPr>
            </a:br>
            <a:r>
              <a:rPr lang="en-US" cap="all" dirty="0">
                <a:solidFill>
                  <a:srgbClr val="A47F51"/>
                </a:solidFill>
                <a:latin typeface="Playfair Display"/>
              </a:rPr>
              <a:t>ORANGE VILLAGE, OH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Playfair Display"/>
              </a:rPr>
              <a:t>27200 Harvard Rd</a:t>
            </a:r>
            <a:br>
              <a:rPr lang="en-US" dirty="0">
                <a:solidFill>
                  <a:srgbClr val="000000"/>
                </a:solidFill>
                <a:latin typeface="Playfair Display"/>
              </a:rPr>
            </a:br>
            <a:r>
              <a:rPr lang="en-US" dirty="0">
                <a:solidFill>
                  <a:srgbClr val="000000"/>
                </a:solidFill>
                <a:latin typeface="Playfair Display"/>
              </a:rPr>
              <a:t>Orange Village, OH 44122</a:t>
            </a:r>
            <a:br>
              <a:rPr lang="en-US" dirty="0">
                <a:solidFill>
                  <a:srgbClr val="000000"/>
                </a:solidFill>
                <a:latin typeface="Playfair Display"/>
              </a:rPr>
            </a:br>
            <a:endParaRPr lang="en-US" b="0" i="0" dirty="0">
              <a:solidFill>
                <a:srgbClr val="000000"/>
              </a:solidFill>
              <a:effectLst/>
              <a:latin typeface="Playfair Display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F88AFE-1697-4785-B1CF-98E36307E44B}"/>
              </a:ext>
            </a:extLst>
          </p:cNvPr>
          <p:cNvSpPr txBox="1"/>
          <p:nvPr/>
        </p:nvSpPr>
        <p:spPr>
          <a:xfrm>
            <a:off x="90040" y="4112842"/>
            <a:ext cx="6650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Wine tasting experience for 4 valued at $52.00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03A124-CF7A-4D5F-8200-0C006D1B6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13" y="4998144"/>
            <a:ext cx="1614288" cy="1551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BEE4BA-37AB-42AA-8ABC-437712922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2376" y="4998144"/>
            <a:ext cx="1975275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66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B726C6-500F-4900-8773-A5B4D3A677CD}"/>
              </a:ext>
            </a:extLst>
          </p:cNvPr>
          <p:cNvSpPr/>
          <p:nvPr/>
        </p:nvSpPr>
        <p:spPr>
          <a:xfrm>
            <a:off x="713173" y="584538"/>
            <a:ext cx="31486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Glass Rooster Cannery &amp;</a:t>
            </a:r>
          </a:p>
          <a:p>
            <a:endParaRPr lang="en-US" dirty="0"/>
          </a:p>
          <a:p>
            <a:r>
              <a:rPr lang="en-US" dirty="0"/>
              <a:t>Old Hen Guest House</a:t>
            </a:r>
          </a:p>
          <a:p>
            <a:endParaRPr lang="en-US" dirty="0"/>
          </a:p>
          <a:p>
            <a:r>
              <a:rPr lang="en-US" dirty="0"/>
              <a:t>1673 South State Route 605</a:t>
            </a:r>
          </a:p>
          <a:p>
            <a:endParaRPr lang="en-US" dirty="0"/>
          </a:p>
          <a:p>
            <a:r>
              <a:rPr lang="en-US" dirty="0"/>
              <a:t>Sunbury, Ohio 43074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44E2E2-19C8-438B-B59A-01B0EC0F9BBB}"/>
              </a:ext>
            </a:extLst>
          </p:cNvPr>
          <p:cNvSpPr txBox="1"/>
          <p:nvPr/>
        </p:nvSpPr>
        <p:spPr>
          <a:xfrm>
            <a:off x="470517" y="3105834"/>
            <a:ext cx="7066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GIFT CERTIFICATE $25.00 To enroll in a class provided by Glass Rooster Cannery.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0DAF55-7484-48E3-BE60-A8000E641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17" y="4320316"/>
            <a:ext cx="2182557" cy="20972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A164C6-A449-4E17-9BB2-CCDFA7E53B7A}"/>
              </a:ext>
            </a:extLst>
          </p:cNvPr>
          <p:cNvSpPr txBox="1"/>
          <p:nvPr/>
        </p:nvSpPr>
        <p:spPr>
          <a:xfrm>
            <a:off x="2405848" y="5717219"/>
            <a:ext cx="1874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time supporter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70EBE3-7CCF-4920-811B-CA67DEBAC1BD}"/>
              </a:ext>
            </a:extLst>
          </p:cNvPr>
          <p:cNvSpPr txBox="1"/>
          <p:nvPr/>
        </p:nvSpPr>
        <p:spPr>
          <a:xfrm>
            <a:off x="470517" y="3950984"/>
            <a:ext cx="672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Classes include canning, soap making, and a variety of cooking classes.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B9A10F-EC9B-4B8D-B1A4-E4AD38E3C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2830" y="-13558"/>
            <a:ext cx="3520209" cy="344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77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95492F-118F-4E73-BB83-B26B5BDE6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48" y="213445"/>
            <a:ext cx="4581525" cy="25050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F39EDA-4C36-4ECC-B9B8-1CB4A849F5B6}"/>
              </a:ext>
            </a:extLst>
          </p:cNvPr>
          <p:cNvSpPr/>
          <p:nvPr/>
        </p:nvSpPr>
        <p:spPr>
          <a:xfrm>
            <a:off x="4958080" y="213445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33333"/>
                </a:solidFill>
                <a:latin typeface="museo-sans"/>
              </a:rPr>
              <a:t>Train Journey – the World’s Largest Indoor Model Train display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museo-sans"/>
              </a:rPr>
              <a:t>Imagination Junction – children’s interactive play area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museo-sans"/>
              </a:rPr>
              <a:t>American Railroading Museum – how railroads have changed our lives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museo-sans"/>
              </a:rPr>
              <a:t>Expo Center – volunteer’s workshop, historical library, and Neil Young’s Lionel Traveling Train Display</a:t>
            </a:r>
            <a:endParaRPr lang="en-US" b="0" i="0" dirty="0">
              <a:solidFill>
                <a:srgbClr val="333333"/>
              </a:solidFill>
              <a:effectLst/>
              <a:latin typeface="museo-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C45D07-A98E-4B3E-B80F-6BF6207A4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77" y="2975291"/>
            <a:ext cx="3928109" cy="26139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3B7B4C-8874-4C54-8D75-18598A85C99C}"/>
              </a:ext>
            </a:extLst>
          </p:cNvPr>
          <p:cNvSpPr/>
          <p:nvPr/>
        </p:nvSpPr>
        <p:spPr>
          <a:xfrm>
            <a:off x="4445048" y="2395842"/>
            <a:ext cx="780287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 very special Thank You to Ent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er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TRAIN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ment</a:t>
            </a: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Junction.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03913C-B6BE-442F-8BAB-6B78825DDB3F}"/>
              </a:ext>
            </a:extLst>
          </p:cNvPr>
          <p:cNvSpPr txBox="1"/>
          <p:nvPr/>
        </p:nvSpPr>
        <p:spPr>
          <a:xfrm>
            <a:off x="4568247" y="4817698"/>
            <a:ext cx="6875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Providing a discount code to EVERY CEAO member to there facility.</a:t>
            </a:r>
          </a:p>
          <a:p>
            <a:r>
              <a:rPr lang="en-US" dirty="0"/>
              <a:t>For more information go to registration or any silent auction facilitator.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8B7D09-A36E-4510-AEA8-A3CCA77FB3F2}"/>
              </a:ext>
            </a:extLst>
          </p:cNvPr>
          <p:cNvSpPr/>
          <p:nvPr/>
        </p:nvSpPr>
        <p:spPr>
          <a:xfrm>
            <a:off x="217088" y="5846040"/>
            <a:ext cx="4895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7379 Squire Ct, West Chester Township, OH 45069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1CA232-E8D7-4D1F-AA38-FD86C1567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531" y="5503441"/>
            <a:ext cx="1435335" cy="1354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BA1D69-A737-467C-804F-8816063481CC}"/>
              </a:ext>
            </a:extLst>
          </p:cNvPr>
          <p:cNvSpPr txBox="1"/>
          <p:nvPr/>
        </p:nvSpPr>
        <p:spPr>
          <a:xfrm>
            <a:off x="6813667" y="6275223"/>
            <a:ext cx="2380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Entire member support</a:t>
            </a:r>
          </a:p>
        </p:txBody>
      </p:sp>
    </p:spTree>
    <p:extLst>
      <p:ext uri="{BB962C8B-B14F-4D97-AF65-F5344CB8AC3E}">
        <p14:creationId xmlns:p14="http://schemas.microsoft.com/office/powerpoint/2010/main" val="3788415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D710C9-11D0-4D78-9685-1CBDBBEFA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68" y="539455"/>
            <a:ext cx="4894276" cy="31177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C53005-DEF5-4740-B11F-5585A4052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640" y="468554"/>
            <a:ext cx="2182557" cy="20972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AFE3A9-0CAD-4AA3-AF1A-6EF1FC728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640" y="2929085"/>
            <a:ext cx="1975275" cy="4999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1779AC-B658-482E-98DD-80C71AF1AA8A}"/>
              </a:ext>
            </a:extLst>
          </p:cNvPr>
          <p:cNvSpPr txBox="1"/>
          <p:nvPr/>
        </p:nvSpPr>
        <p:spPr>
          <a:xfrm>
            <a:off x="665018" y="4530436"/>
            <a:ext cx="9308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Guided tour for 4 to the only First Ladies museum in the United States, right here in Canton, Ohio.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40E939-4C0D-483B-8541-257CD51D8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7811" y="638067"/>
            <a:ext cx="3810000" cy="285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A6BBD3-10A7-42E0-96FD-9C1523000F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1211" y="4939605"/>
            <a:ext cx="274320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14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DB30BB-D456-4C2C-B57F-57CB33244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84425"/>
            <a:ext cx="5438775" cy="27193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37AC6-ECE9-4CA8-AF33-EBE4AEE40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412" y="286040"/>
            <a:ext cx="2182557" cy="20972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58950A-83FB-48A8-A5E2-AE747D154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249" y="2620550"/>
            <a:ext cx="1975275" cy="506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E9B7A9-F523-4CAF-A3D8-576AEA62E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" y="4553384"/>
            <a:ext cx="2609850" cy="1752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AD66E1-B9C9-46B6-B37D-579ECF1D3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2903" y="4266158"/>
            <a:ext cx="3039341" cy="20398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8887B7-5852-4D8B-87C8-157BF05B89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0910" y="3815012"/>
            <a:ext cx="4097715" cy="27331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55301D-A3BD-496C-86C6-DCE5962F1DF5}"/>
              </a:ext>
            </a:extLst>
          </p:cNvPr>
          <p:cNvSpPr/>
          <p:nvPr/>
        </p:nvSpPr>
        <p:spPr>
          <a:xfrm>
            <a:off x="408709" y="300665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Roboto"/>
              </a:rPr>
              <a:t>Family-run amusement center with 60-minute themed escape-room challenges for team building.</a:t>
            </a:r>
          </a:p>
          <a:p>
            <a:r>
              <a:rPr lang="en-US" b="1" dirty="0">
                <a:solidFill>
                  <a:srgbClr val="1A0DAB"/>
                </a:solidFill>
                <a:latin typeface="Roboto"/>
                <a:hlinkClick r:id="rId8"/>
              </a:rPr>
              <a:t>Address</a:t>
            </a:r>
            <a:r>
              <a:rPr lang="en-US" b="1" dirty="0">
                <a:solidFill>
                  <a:srgbClr val="222222"/>
                </a:solidFill>
                <a:latin typeface="Roboto"/>
              </a:rPr>
              <a:t>: 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9309 Montgomery Rd, Cincinnati, OH 45242</a:t>
            </a:r>
            <a:endParaRPr lang="en-US" b="0" i="0" dirty="0">
              <a:solidFill>
                <a:srgbClr val="222222"/>
              </a:solidFill>
              <a:effectLst/>
              <a:latin typeface="Robo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72C6B4-D573-4373-8BAC-995FEE5B3AE4}"/>
              </a:ext>
            </a:extLst>
          </p:cNvPr>
          <p:cNvSpPr txBox="1"/>
          <p:nvPr/>
        </p:nvSpPr>
        <p:spPr>
          <a:xfrm>
            <a:off x="8621224" y="976528"/>
            <a:ext cx="2020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Gift certificate for 2   to Houdini’s room escape in Cincinnati, Ohio.</a:t>
            </a:r>
          </a:p>
        </p:txBody>
      </p:sp>
    </p:spTree>
    <p:extLst>
      <p:ext uri="{BB962C8B-B14F-4D97-AF65-F5344CB8AC3E}">
        <p14:creationId xmlns:p14="http://schemas.microsoft.com/office/powerpoint/2010/main" val="676859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EE1504-40EA-4118-BA6E-AC61A1206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54" y="345930"/>
            <a:ext cx="3885767" cy="27012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F1D37B-4B69-4FF6-8F2C-20AA27B6B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54" y="3273570"/>
            <a:ext cx="4762500" cy="3238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F90C06-8B97-4619-A99C-1D530F7B26F3}"/>
              </a:ext>
            </a:extLst>
          </p:cNvPr>
          <p:cNvSpPr/>
          <p:nvPr/>
        </p:nvSpPr>
        <p:spPr>
          <a:xfrm>
            <a:off x="6095999" y="69433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venir"/>
              </a:rPr>
              <a:t>953 Eden Park Drive</a:t>
            </a:r>
            <a:br>
              <a:rPr lang="en-US" dirty="0"/>
            </a:br>
            <a:r>
              <a:rPr lang="en-US" b="1" dirty="0">
                <a:solidFill>
                  <a:srgbClr val="FFFFFF"/>
                </a:solidFill>
                <a:latin typeface="Avenir"/>
              </a:rPr>
              <a:t>Cincinnati, OH 45202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53E92C-C75F-45D2-A963-7050C2CA4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694332"/>
            <a:ext cx="5030066" cy="785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292DE2-121B-4C1D-84F5-67093437EF70}"/>
              </a:ext>
            </a:extLst>
          </p:cNvPr>
          <p:cNvSpPr txBox="1"/>
          <p:nvPr/>
        </p:nvSpPr>
        <p:spPr>
          <a:xfrm>
            <a:off x="6303127" y="2215164"/>
            <a:ext cx="3308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  family membership good for one year to the Cincinnati Art Museum a $75.00 dollar value.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45489F-E67B-418D-982E-04548186B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5989" y="4146852"/>
            <a:ext cx="2182557" cy="2097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C23D94-5703-4C79-B362-4D6D5FE852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8762" y="6163668"/>
            <a:ext cx="1975275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07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AAA088-E9BD-453E-997D-C87019622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509" y="413471"/>
            <a:ext cx="2743200" cy="1666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95FB8-C5CB-497E-BC43-7D0660F5C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64" y="3679507"/>
            <a:ext cx="4268190" cy="29877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9E64BE-8337-440A-86C8-441344E87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9382" y="2634529"/>
            <a:ext cx="3810000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8CFA0C-3530-49CF-9E0E-44E95E708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25" y="413471"/>
            <a:ext cx="4146767" cy="23297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DD443B-B51A-4DA2-9155-C82F18FBDFFF}"/>
              </a:ext>
            </a:extLst>
          </p:cNvPr>
          <p:cNvSpPr txBox="1"/>
          <p:nvPr/>
        </p:nvSpPr>
        <p:spPr>
          <a:xfrm>
            <a:off x="2867093" y="2888188"/>
            <a:ext cx="4283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passes to the National Museum of the</a:t>
            </a:r>
          </a:p>
          <a:p>
            <a:r>
              <a:rPr lang="en-US" dirty="0"/>
              <a:t>Great Lakes a $68 value expires 10/16/2021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DBB37B-302A-4AFB-8D71-EAC7AB5664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8877" y="3848531"/>
            <a:ext cx="1638568" cy="1574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7AD64E-E512-4EFC-ABD1-534C38C331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0523" y="5484027"/>
            <a:ext cx="1975275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23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974CC2-9AE5-4936-A5D2-7D1229730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55" y="289646"/>
            <a:ext cx="2775672" cy="27756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622001-3F7E-424F-B42B-3AEF72D32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925" y="135082"/>
            <a:ext cx="4652530" cy="23262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BC2E28-82B2-4854-B795-53DED5C51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64" y="3990831"/>
            <a:ext cx="3877541" cy="2585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20891C-4E54-481A-A8C8-14D331E93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5655" y="3065318"/>
            <a:ext cx="4876800" cy="3657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C6B167-C787-4E68-8A7D-3181CC8B378B}"/>
              </a:ext>
            </a:extLst>
          </p:cNvPr>
          <p:cNvSpPr/>
          <p:nvPr/>
        </p:nvSpPr>
        <p:spPr>
          <a:xfrm>
            <a:off x="3315698" y="2746056"/>
            <a:ext cx="3595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Roboto"/>
              </a:rPr>
              <a:t>601 Front St, Marietta, OH 45750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B4519A-0193-4BB1-BF18-9E0050D470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7499" y="493116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64EE28-85B5-4E04-9E8D-9A18305A7C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6034" y="4538420"/>
            <a:ext cx="1639966" cy="1579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23A16A-3032-4E75-8A42-D696719E5D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6388" y="6451297"/>
            <a:ext cx="1975275" cy="5060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5385F4-DC5C-4B58-82C9-B23EC8300CF0}"/>
              </a:ext>
            </a:extLst>
          </p:cNvPr>
          <p:cNvSpPr txBox="1"/>
          <p:nvPr/>
        </p:nvSpPr>
        <p:spPr>
          <a:xfrm>
            <a:off x="2910288" y="3390285"/>
            <a:ext cx="3783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Family pass to the Ohio River Museum</a:t>
            </a:r>
          </a:p>
        </p:txBody>
      </p:sp>
    </p:spTree>
    <p:extLst>
      <p:ext uri="{BB962C8B-B14F-4D97-AF65-F5344CB8AC3E}">
        <p14:creationId xmlns:p14="http://schemas.microsoft.com/office/powerpoint/2010/main" val="492445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9800B1-8945-41F5-90A3-B3A70EEFC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34" y="231121"/>
            <a:ext cx="5431983" cy="36147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AC64A1-ED96-4451-8416-4A712C167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922" y="500062"/>
            <a:ext cx="1847850" cy="2466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B3DEB6-D4E2-4EE1-A237-A96930A64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66799"/>
            <a:ext cx="2562225" cy="133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A037E5-A54D-4DAD-B18E-F33CFDEE4257}"/>
              </a:ext>
            </a:extLst>
          </p:cNvPr>
          <p:cNvSpPr txBox="1"/>
          <p:nvPr/>
        </p:nvSpPr>
        <p:spPr>
          <a:xfrm>
            <a:off x="5978181" y="3429000"/>
            <a:ext cx="3307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Two $20 gift certificates to </a:t>
            </a:r>
            <a:r>
              <a:rPr lang="en-US" sz="2400" dirty="0" err="1"/>
              <a:t>Schmidts</a:t>
            </a:r>
            <a:r>
              <a:rPr lang="en-US" sz="2400" dirty="0"/>
              <a:t> restaurant in German village.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8E1E07-6896-4ABD-9D63-661039CF2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459" y="4330781"/>
            <a:ext cx="1639966" cy="1585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65A369-2AE6-4E51-A3F1-B6B50FBFA1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2468" y="6120867"/>
            <a:ext cx="1975275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43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B23270-10F7-423C-AE2B-7743663C2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130" y="285934"/>
            <a:ext cx="7446380" cy="9391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D42E4B-E042-474A-B830-322F7FE5B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165" y="1415987"/>
            <a:ext cx="6091919" cy="35333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C42278-0B3D-4363-9775-48C80876C3CE}"/>
              </a:ext>
            </a:extLst>
          </p:cNvPr>
          <p:cNvSpPr/>
          <p:nvPr/>
        </p:nvSpPr>
        <p:spPr>
          <a:xfrm>
            <a:off x="665087" y="1293358"/>
            <a:ext cx="3782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55465"/>
                </a:solidFill>
                <a:latin typeface="Roboto"/>
              </a:rPr>
              <a:t>300 West Broad Street, Columbus, Ohio 43215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39B829-1959-4715-B4CE-CB0D6FAFF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86" y="2025685"/>
            <a:ext cx="5589233" cy="31493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3BA219-01AC-4C8F-B3B9-AA345DB47247}"/>
              </a:ext>
            </a:extLst>
          </p:cNvPr>
          <p:cNvSpPr txBox="1"/>
          <p:nvPr/>
        </p:nvSpPr>
        <p:spPr>
          <a:xfrm>
            <a:off x="417251" y="5379976"/>
            <a:ext cx="476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passes to National Veterans memorial museum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4B4A37-1E16-49B2-8D27-AC819A3D2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165" y="5140171"/>
            <a:ext cx="1639966" cy="1585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5D642B-DE06-40A1-B04C-BBC9E8ED5E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887" y="6219256"/>
            <a:ext cx="1975275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30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04F5D5-E9F0-4A76-97D2-F755C7B61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62" y="3821015"/>
            <a:ext cx="1639966" cy="15850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76E423-3470-41C2-AC71-C57436CA9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62" y="5752939"/>
            <a:ext cx="1975275" cy="5060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2F41A5-AEA5-4022-9A44-14087DDE5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32" y="659339"/>
            <a:ext cx="6037152" cy="15850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972E05-437B-49D5-9479-17034A502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3696" y="157343"/>
            <a:ext cx="3749772" cy="30298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22F6C2-90C3-4C44-99C7-F107F065FF73}"/>
              </a:ext>
            </a:extLst>
          </p:cNvPr>
          <p:cNvSpPr txBox="1"/>
          <p:nvPr/>
        </p:nvSpPr>
        <p:spPr>
          <a:xfrm>
            <a:off x="1127745" y="2478727"/>
            <a:ext cx="4141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passes to “Narrated Sightseeing Tours”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F721EF-707D-4E26-B88A-DEA85CE88D09}"/>
              </a:ext>
            </a:extLst>
          </p:cNvPr>
          <p:cNvSpPr/>
          <p:nvPr/>
        </p:nvSpPr>
        <p:spPr>
          <a:xfrm>
            <a:off x="7897414" y="3236314"/>
            <a:ext cx="3771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825 E 9th St, Cleveland, OH 44114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A46FC7-251E-426C-98AF-2A8789A08058}"/>
              </a:ext>
            </a:extLst>
          </p:cNvPr>
          <p:cNvSpPr/>
          <p:nvPr/>
        </p:nvSpPr>
        <p:spPr>
          <a:xfrm>
            <a:off x="5884719" y="3821015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b="1" dirty="0">
                <a:solidFill>
                  <a:srgbClr val="333333"/>
                </a:solidFill>
                <a:latin typeface="Dosis"/>
              </a:rPr>
              <a:t>NARRATED SIGHTSEEING TOURS</a:t>
            </a:r>
            <a:endParaRPr lang="en-US" dirty="0">
              <a:solidFill>
                <a:srgbClr val="333333"/>
              </a:solidFill>
              <a:latin typeface="Dosis"/>
            </a:endParaRPr>
          </a:p>
          <a:p>
            <a:pPr fontAlgn="base"/>
            <a:r>
              <a:rPr lang="en-US" dirty="0">
                <a:solidFill>
                  <a:srgbClr val="333333"/>
                </a:solidFill>
                <a:latin typeface="Dosis"/>
              </a:rPr>
              <a:t>(Approximately 2-hour tours)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Dosis"/>
              </a:rPr>
              <a:t>Saturday Cruise Times: 12Noon &amp; 3PM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Dosis"/>
              </a:rPr>
              <a:t>Sunday Cruise Times: 12Noon &amp; 3PM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Dosis"/>
              </a:rPr>
              <a:t>Memorial Day Cruise Times: 12Noon &amp; 3PM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Dosis"/>
              </a:rPr>
              <a:t>Adults $20.00 • Seniors $17.00 • Child $10.00 (ages 5-12) 4 &amp; under are FREE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12E9EB-34B7-44EB-8292-A57BE3721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728" y="3821015"/>
            <a:ext cx="3954224" cy="197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05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72D4CB-94B4-4BCD-976C-8EEC31368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4" y="972123"/>
            <a:ext cx="3676968" cy="55228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B57ECE-16A8-42FF-9691-5F0C11EE767D}"/>
              </a:ext>
            </a:extLst>
          </p:cNvPr>
          <p:cNvSpPr txBox="1"/>
          <p:nvPr/>
        </p:nvSpPr>
        <p:spPr>
          <a:xfrm flipH="1">
            <a:off x="6619009" y="2191572"/>
            <a:ext cx="40316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Two bat houses provided by Bill Lewis and his construction class at ORW.</a:t>
            </a:r>
          </a:p>
        </p:txBody>
      </p:sp>
    </p:spTree>
    <p:extLst>
      <p:ext uri="{BB962C8B-B14F-4D97-AF65-F5344CB8AC3E}">
        <p14:creationId xmlns:p14="http://schemas.microsoft.com/office/powerpoint/2010/main" val="2313465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7B2CB7-86A1-471B-BB21-0BB61C24E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009" y="1249218"/>
            <a:ext cx="7620000" cy="5105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74894E-5C4C-4717-A6A1-BC2C0280BAF2}"/>
              </a:ext>
            </a:extLst>
          </p:cNvPr>
          <p:cNvSpPr txBox="1"/>
          <p:nvPr/>
        </p:nvSpPr>
        <p:spPr>
          <a:xfrm>
            <a:off x="2611890" y="602673"/>
            <a:ext cx="826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Cheyenne Boggs and his carpentry class at SECI has provided a 4 foot square sand box. </a:t>
            </a:r>
          </a:p>
        </p:txBody>
      </p:sp>
    </p:spTree>
    <p:extLst>
      <p:ext uri="{BB962C8B-B14F-4D97-AF65-F5344CB8AC3E}">
        <p14:creationId xmlns:p14="http://schemas.microsoft.com/office/powerpoint/2010/main" val="794065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2DD5CE-312D-4D4C-87D4-AC7FD0D81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127" y="683167"/>
            <a:ext cx="9351818" cy="34987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2B5FE0-D9F1-4B05-B798-049AB7D76DD9}"/>
              </a:ext>
            </a:extLst>
          </p:cNvPr>
          <p:cNvSpPr txBox="1"/>
          <p:nvPr/>
        </p:nvSpPr>
        <p:spPr>
          <a:xfrm>
            <a:off x="3667990" y="4030625"/>
            <a:ext cx="3792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Culligan</a:t>
            </a:r>
            <a:r>
              <a:rPr lang="en-US" dirty="0"/>
              <a:t> Water provided bottled water for </a:t>
            </a:r>
            <a:r>
              <a:rPr lang="en-US"/>
              <a:t>all the </a:t>
            </a:r>
            <a:r>
              <a:rPr lang="en-US" dirty="0"/>
              <a:t>registration bags.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FF6F70-306B-46CA-8EF7-CFEDCCB56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53" y="4821404"/>
            <a:ext cx="1432684" cy="1353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CFD158-4E92-426A-BFBE-0D3C68829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599" y="5927923"/>
            <a:ext cx="246909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38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F8ABFA-2A77-4ADF-A40E-FF691F465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09" y="1449431"/>
            <a:ext cx="4388682" cy="36872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70BAE0-2457-453F-85D0-BC45CBEDE43F}"/>
              </a:ext>
            </a:extLst>
          </p:cNvPr>
          <p:cNvSpPr txBox="1"/>
          <p:nvPr/>
        </p:nvSpPr>
        <p:spPr>
          <a:xfrm>
            <a:off x="4589091" y="1674282"/>
            <a:ext cx="76911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EVERY attendee receives Rooster bucks</a:t>
            </a:r>
          </a:p>
          <a:p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A total of a $ 620.00 value! Thank you, Rooster!</a:t>
            </a:r>
          </a:p>
          <a:p>
            <a:endParaRPr lang="en-US" sz="3200" dirty="0"/>
          </a:p>
          <a:p>
            <a:endParaRPr lang="en-US" sz="3200" b="1" dirty="0">
              <a:solidFill>
                <a:srgbClr val="FF0000"/>
              </a:solidFill>
            </a:endParaRP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9BD815-2B64-4F35-A730-B7CC380343DE}"/>
              </a:ext>
            </a:extLst>
          </p:cNvPr>
          <p:cNvSpPr txBox="1"/>
          <p:nvPr/>
        </p:nvSpPr>
        <p:spPr>
          <a:xfrm>
            <a:off x="5237663" y="5493812"/>
            <a:ext cx="4278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4 time supporter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7352B3-0262-4607-863A-4C8F22ED5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324" y="3830289"/>
            <a:ext cx="1438781" cy="13534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7386C1-A4C5-43FE-B547-D16B4F1936DF}"/>
              </a:ext>
            </a:extLst>
          </p:cNvPr>
          <p:cNvSpPr txBox="1"/>
          <p:nvPr/>
        </p:nvSpPr>
        <p:spPr>
          <a:xfrm>
            <a:off x="4982103" y="3460957"/>
            <a:ext cx="5018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Also two 10 dollar gift certificates for silent auction.</a:t>
            </a:r>
          </a:p>
        </p:txBody>
      </p:sp>
    </p:spTree>
    <p:extLst>
      <p:ext uri="{BB962C8B-B14F-4D97-AF65-F5344CB8AC3E}">
        <p14:creationId xmlns:p14="http://schemas.microsoft.com/office/powerpoint/2010/main" val="3745670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0F117-03C5-4201-9313-D8290EDC7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99" y="246066"/>
            <a:ext cx="3359150" cy="1881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5EDC97-9754-43E2-A545-53E7C3201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981" y="2284659"/>
            <a:ext cx="3269192" cy="1961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6D0C0F-E9E7-42B3-A661-E6ACCEB2B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71" y="2429780"/>
            <a:ext cx="4621847" cy="3075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1A526A-CB34-485C-B432-F615C5B0C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8981" y="4695910"/>
            <a:ext cx="12076412" cy="1916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FD0569-1B0E-4D44-B649-FAD3F34BC1D0}"/>
              </a:ext>
            </a:extLst>
          </p:cNvPr>
          <p:cNvSpPr txBox="1"/>
          <p:nvPr/>
        </p:nvSpPr>
        <p:spPr>
          <a:xfrm>
            <a:off x="8638279" y="1915327"/>
            <a:ext cx="1764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time supporter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A778FF-F8BD-410C-A684-6591180A9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5441" y="246066"/>
            <a:ext cx="1435335" cy="135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0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C12206-FA32-4704-A261-D6D04BA8E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1" y="519131"/>
            <a:ext cx="3939100" cy="25550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DE1E80-1EAC-4F02-9419-A37C21CD16E0}"/>
              </a:ext>
            </a:extLst>
          </p:cNvPr>
          <p:cNvSpPr txBox="1"/>
          <p:nvPr/>
        </p:nvSpPr>
        <p:spPr>
          <a:xfrm>
            <a:off x="393811" y="4291482"/>
            <a:ext cx="64752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4 admission tickets valued at $48.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07B3B0-56ED-4DCA-8AB0-BDD63859D7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616" y="242798"/>
            <a:ext cx="5658485" cy="37527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053959-D9F0-43CA-92FC-229CE9C93411}"/>
              </a:ext>
            </a:extLst>
          </p:cNvPr>
          <p:cNvSpPr/>
          <p:nvPr/>
        </p:nvSpPr>
        <p:spPr>
          <a:xfrm>
            <a:off x="952051" y="3313520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Roboto"/>
              </a:rPr>
              <a:t>100 Reformatory Rd, Mansfield, OH 44905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8AB26C-832F-4762-B864-3DE9C968839D}"/>
              </a:ext>
            </a:extLst>
          </p:cNvPr>
          <p:cNvSpPr txBox="1"/>
          <p:nvPr/>
        </p:nvSpPr>
        <p:spPr>
          <a:xfrm>
            <a:off x="10264351" y="4488110"/>
            <a:ext cx="139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time supporter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1173B8-3663-41A3-807B-F20501059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7660" y="4457161"/>
            <a:ext cx="1435335" cy="135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86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B2313A-1B66-4A78-AAA1-B823A86B6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385" y="1136624"/>
            <a:ext cx="5313754" cy="1783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3E9B25-2E42-49D6-921C-B53402AA3670}"/>
              </a:ext>
            </a:extLst>
          </p:cNvPr>
          <p:cNvSpPr txBox="1"/>
          <p:nvPr/>
        </p:nvSpPr>
        <p:spPr>
          <a:xfrm>
            <a:off x="1564733" y="3601114"/>
            <a:ext cx="6634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Provided 4 super buffet gift certificates to their Epic Buffet. Expire 10/1/21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B15C42-CF4C-4BB2-A9C4-C000D565C3D2}"/>
              </a:ext>
            </a:extLst>
          </p:cNvPr>
          <p:cNvSpPr txBox="1"/>
          <p:nvPr/>
        </p:nvSpPr>
        <p:spPr>
          <a:xfrm>
            <a:off x="7973376" y="4892109"/>
            <a:ext cx="1764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time supporter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ED6EF4-98D9-47C8-B042-AB4B42B3D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6533" y="3489005"/>
            <a:ext cx="1435335" cy="135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86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D9F758-90AA-4A5B-A96C-F14C85802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14" y="495576"/>
            <a:ext cx="3434165" cy="23873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6DB96D-2013-49A5-8869-CEBB86D95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369" y="3022758"/>
            <a:ext cx="4664899" cy="34941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563C99-0EB1-4DB2-8646-B96AAA7F9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88" y="3465911"/>
            <a:ext cx="4223211" cy="31633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282AF9-57AD-420A-8B70-F8731074E9C6}"/>
              </a:ext>
            </a:extLst>
          </p:cNvPr>
          <p:cNvSpPr/>
          <p:nvPr/>
        </p:nvSpPr>
        <p:spPr>
          <a:xfrm>
            <a:off x="468222" y="3022758"/>
            <a:ext cx="5032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Roboto"/>
              </a:rPr>
              <a:t>533 Miamisburg Centerville Rd, Dayton 45459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C5B9F2-0407-4AE2-A2AB-67902C9CC10B}"/>
              </a:ext>
            </a:extLst>
          </p:cNvPr>
          <p:cNvSpPr txBox="1"/>
          <p:nvPr/>
        </p:nvSpPr>
        <p:spPr>
          <a:xfrm>
            <a:off x="4115779" y="2218806"/>
            <a:ext cx="79309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4 admission passes a $32 value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00FC9F-0720-4E3C-8BE5-3A67F6708B4B}"/>
              </a:ext>
            </a:extLst>
          </p:cNvPr>
          <p:cNvSpPr txBox="1"/>
          <p:nvPr/>
        </p:nvSpPr>
        <p:spPr>
          <a:xfrm>
            <a:off x="7333673" y="775855"/>
            <a:ext cx="1764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time supporter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CAE9CE-DAFE-445B-8A0A-35B6F9BBB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781" y="341070"/>
            <a:ext cx="1435335" cy="135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79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28C101-4D1F-43ED-BBB9-FA77A368F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29" y="409173"/>
            <a:ext cx="2543175" cy="1800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13ABA2-5F09-4906-99CC-6988AA508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018" y="409173"/>
            <a:ext cx="4094778" cy="24568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F50BA8-D32F-42A9-8CCF-55267AF26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81" y="3640266"/>
            <a:ext cx="3974289" cy="29654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D7858E-F4C4-46DE-9075-CCA418715CF7}"/>
              </a:ext>
            </a:extLst>
          </p:cNvPr>
          <p:cNvSpPr txBox="1"/>
          <p:nvPr/>
        </p:nvSpPr>
        <p:spPr>
          <a:xfrm>
            <a:off x="4341629" y="3270934"/>
            <a:ext cx="4912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Ghostly Manor has also provided 4 do it all  passes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1125E9-051D-4F95-A58C-04CB308FF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1688" y="3063329"/>
            <a:ext cx="1859441" cy="493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C22F9A-D1F6-4D30-90D3-5E8F300EB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610" y="3950525"/>
            <a:ext cx="3765291" cy="28239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AD17A7-B60B-4766-B912-FBCDEC490D12}"/>
              </a:ext>
            </a:extLst>
          </p:cNvPr>
          <p:cNvSpPr txBox="1"/>
          <p:nvPr/>
        </p:nvSpPr>
        <p:spPr>
          <a:xfrm>
            <a:off x="4875951" y="4228051"/>
            <a:ext cx="1585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Valued at $100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65F892-8EA1-406A-B128-9888E53A6887}"/>
              </a:ext>
            </a:extLst>
          </p:cNvPr>
          <p:cNvSpPr txBox="1"/>
          <p:nvPr/>
        </p:nvSpPr>
        <p:spPr>
          <a:xfrm>
            <a:off x="4070250" y="2518889"/>
            <a:ext cx="1764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time supporter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4AC7C1-5D48-4F46-BA33-CADA89C114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8283" y="993336"/>
            <a:ext cx="1435335" cy="135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47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807</Words>
  <Application>Microsoft Office PowerPoint</Application>
  <PresentationFormat>Widescreen</PresentationFormat>
  <Paragraphs>109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Arial</vt:lpstr>
      <vt:lpstr>Avenir</vt:lpstr>
      <vt:lpstr>Calibri</vt:lpstr>
      <vt:lpstr>Calibri Light</vt:lpstr>
      <vt:lpstr>Dosis</vt:lpstr>
      <vt:lpstr>museo-sans</vt:lpstr>
      <vt:lpstr>Playfair Display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Peck, Michael</dc:creator>
  <cp:lastModifiedBy>Peck, Michael</cp:lastModifiedBy>
  <cp:revision>179</cp:revision>
  <cp:lastPrinted>2019-08-29T17:59:27Z</cp:lastPrinted>
  <dcterms:created xsi:type="dcterms:W3CDTF">2018-02-12T14:34:00Z</dcterms:created>
  <dcterms:modified xsi:type="dcterms:W3CDTF">2020-02-20T15:55:09Z</dcterms:modified>
</cp:coreProperties>
</file>