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5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Lst>
  <p:sldSz cx="9144000" cy="5143500" type="screen16x9"/>
  <p:notesSz cx="6858000" cy="9144000"/>
  <p:embeddedFontLst>
    <p:embeddedFont>
      <p:font typeface="Calibri" panose="020F0502020204030204" pitchFamily="34" charset="0"/>
      <p:regular r:id="rId59"/>
      <p:bold r:id="rId60"/>
      <p:italic r:id="rId61"/>
      <p:boldItalic r:id="rId62"/>
    </p:embeddedFont>
    <p:embeddedFont>
      <p:font typeface="Montserrat" panose="020B0604020202020204" charset="0"/>
      <p:regular r:id="rId63"/>
      <p:bold r:id="rId64"/>
      <p:italic r:id="rId65"/>
      <p:boldItalic r:id="rId66"/>
    </p:embeddedFont>
    <p:embeddedFont>
      <p:font typeface="Nunito" panose="020B0604020202020204" charset="0"/>
      <p:regular r:id="rId67"/>
      <p:bold r:id="rId68"/>
      <p:italic r:id="rId69"/>
      <p:boldItalic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9" d="100"/>
          <a:sy n="139" d="100"/>
        </p:scale>
        <p:origin x="120" y="18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5.fntdata"/><Relationship Id="rId68" Type="http://schemas.openxmlformats.org/officeDocument/2006/relationships/font" Target="fonts/font10.fntdata"/><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openxmlformats.org/officeDocument/2006/relationships/font" Target="fonts/font8.fntdata"/><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6.fntdata"/><Relationship Id="rId69"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 Id="rId70"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1497fd55fdf_0_316:notes"/>
          <p:cNvSpPr>
            <a:spLocks noGrp="1" noRot="1" noChangeAspect="1"/>
          </p:cNvSpPr>
          <p:nvPr>
            <p:ph type="sldImg" idx="2"/>
          </p:nvPr>
        </p:nvSpPr>
        <p:spPr>
          <a:xfrm>
            <a:off x="651788" y="1143000"/>
            <a:ext cx="55545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g1497fd55fdf_0_316:notes"/>
          <p:cNvSpPr txBox="1">
            <a:spLocks noGrp="1"/>
          </p:cNvSpPr>
          <p:nvPr>
            <p:ph type="body" idx="1"/>
          </p:nvPr>
        </p:nvSpPr>
        <p:spPr>
          <a:xfrm>
            <a:off x="686423" y="4400451"/>
            <a:ext cx="5485200" cy="3600900"/>
          </a:xfrm>
          <a:prstGeom prst="rect">
            <a:avLst/>
          </a:prstGeom>
          <a:noFill/>
          <a:ln>
            <a:noFill/>
          </a:ln>
        </p:spPr>
        <p:txBody>
          <a:bodyPr spcFirstLastPara="1" wrap="square" lIns="90725" tIns="45350" rIns="90725" bIns="45350" anchor="t" anchorCtr="0">
            <a:noAutofit/>
          </a:bodyPr>
          <a:lstStyle/>
          <a:p>
            <a:pPr marL="0" lvl="0" indent="0" algn="l" rtl="0">
              <a:lnSpc>
                <a:spcPct val="100000"/>
              </a:lnSpc>
              <a:spcBef>
                <a:spcPts val="0"/>
              </a:spcBef>
              <a:spcAft>
                <a:spcPts val="0"/>
              </a:spcAft>
              <a:buSzPts val="1400"/>
              <a:buNone/>
            </a:pPr>
            <a:endParaRPr/>
          </a:p>
        </p:txBody>
      </p:sp>
      <p:sp>
        <p:nvSpPr>
          <p:cNvPr id="238" name="Google Shape;238;g1497fd55fdf_0_316:notes"/>
          <p:cNvSpPr txBox="1">
            <a:spLocks noGrp="1"/>
          </p:cNvSpPr>
          <p:nvPr>
            <p:ph type="sldNum" idx="12"/>
          </p:nvPr>
        </p:nvSpPr>
        <p:spPr>
          <a:xfrm>
            <a:off x="3884034" y="8686013"/>
            <a:ext cx="2972400" cy="458100"/>
          </a:xfrm>
          <a:prstGeom prst="rect">
            <a:avLst/>
          </a:prstGeom>
          <a:noFill/>
          <a:ln>
            <a:noFill/>
          </a:ln>
        </p:spPr>
        <p:txBody>
          <a:bodyPr spcFirstLastPara="1" wrap="square" lIns="90725" tIns="45350" rIns="90725" bIns="4535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 sz="1400"/>
              <a:t>10</a:t>
            </a:fld>
            <a:endParaRPr sz="14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158669bd3cc_0_6:notes"/>
          <p:cNvSpPr txBox="1">
            <a:spLocks noGrp="1"/>
          </p:cNvSpPr>
          <p:nvPr>
            <p:ph type="body" idx="1"/>
          </p:nvPr>
        </p:nvSpPr>
        <p:spPr>
          <a:xfrm>
            <a:off x="685785" y="4343397"/>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5" name="Google Shape;245;g158669bd3cc_0_6:notes"/>
          <p:cNvSpPr>
            <a:spLocks noGrp="1" noRot="1" noChangeAspect="1"/>
          </p:cNvSpPr>
          <p:nvPr>
            <p:ph type="sldImg" idx="2"/>
          </p:nvPr>
        </p:nvSpPr>
        <p:spPr>
          <a:xfrm>
            <a:off x="1143220" y="685797"/>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1497fd55fdf_0_5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1497fd55fdf_0_5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1497fd55fdf_0_5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1497fd55fdf_0_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14992a1860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14992a1860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15051273421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1505127342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15051273421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15051273421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1506cc9391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1506cc9391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15051273421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15051273421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f2c12eee5d_0_1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f2c12eee5d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f2c12eee5d_0_1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f2c12eee5d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158669bd3cc_0_117:notes"/>
          <p:cNvSpPr txBox="1">
            <a:spLocks noGrp="1"/>
          </p:cNvSpPr>
          <p:nvPr>
            <p:ph type="body" idx="1"/>
          </p:nvPr>
        </p:nvSpPr>
        <p:spPr>
          <a:xfrm>
            <a:off x="685785" y="4343397"/>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6" name="Google Shape;316;g158669bd3cc_0_117:notes"/>
          <p:cNvSpPr>
            <a:spLocks noGrp="1" noRot="1" noChangeAspect="1"/>
          </p:cNvSpPr>
          <p:nvPr>
            <p:ph type="sldImg" idx="2"/>
          </p:nvPr>
        </p:nvSpPr>
        <p:spPr>
          <a:xfrm>
            <a:off x="1143220" y="685797"/>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158669bd3cc_0_1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158669bd3cc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14992a18603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14992a18603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158669bd3cc_0_1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158669bd3cc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158669bd3cc_0_1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158669bd3cc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158669bd3cc_0_1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158669bd3cc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f2c12eee5d_0_1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f2c12eee5d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15051273421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15051273421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1506cc93917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1506cc93917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15682c6e7e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15682c6e7e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497fd55fdf_0_5:notes"/>
          <p:cNvSpPr txBox="1">
            <a:spLocks noGrp="1"/>
          </p:cNvSpPr>
          <p:nvPr>
            <p:ph type="body" idx="1"/>
          </p:nvPr>
        </p:nvSpPr>
        <p:spPr>
          <a:xfrm>
            <a:off x="685785" y="4343397"/>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7" name="Google Shape;147;g1497fd55fdf_0_5:notes"/>
          <p:cNvSpPr>
            <a:spLocks noGrp="1" noRot="1" noChangeAspect="1"/>
          </p:cNvSpPr>
          <p:nvPr>
            <p:ph type="sldImg" idx="2"/>
          </p:nvPr>
        </p:nvSpPr>
        <p:spPr>
          <a:xfrm>
            <a:off x="1143220" y="685797"/>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15af9a44805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15af9a44805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15af9a44805_1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15af9a44805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15af9a44805_1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15af9a44805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f2c12eee5d_0_1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f2c12eee5d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15f1d1ae7c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15f1d1ae7c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15f1d1ae7cf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15f1d1ae7cf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15dfba09696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15dfba0969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15dfba09696_0_10:notes"/>
          <p:cNvSpPr>
            <a:spLocks noGrp="1" noRot="1" noChangeAspect="1"/>
          </p:cNvSpPr>
          <p:nvPr>
            <p:ph type="sldImg" idx="2"/>
          </p:nvPr>
        </p:nvSpPr>
        <p:spPr>
          <a:xfrm>
            <a:off x="651788" y="1143000"/>
            <a:ext cx="55545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g15dfba09696_0_10:notes"/>
          <p:cNvSpPr txBox="1">
            <a:spLocks noGrp="1"/>
          </p:cNvSpPr>
          <p:nvPr>
            <p:ph type="body" idx="1"/>
          </p:nvPr>
        </p:nvSpPr>
        <p:spPr>
          <a:xfrm>
            <a:off x="686423" y="4400451"/>
            <a:ext cx="5485200" cy="3600900"/>
          </a:xfrm>
          <a:prstGeom prst="rect">
            <a:avLst/>
          </a:prstGeom>
          <a:noFill/>
          <a:ln>
            <a:noFill/>
          </a:ln>
        </p:spPr>
        <p:txBody>
          <a:bodyPr spcFirstLastPara="1" wrap="square" lIns="90725" tIns="45350" rIns="90725" bIns="45350" anchor="t" anchorCtr="0">
            <a:noAutofit/>
          </a:bodyPr>
          <a:lstStyle/>
          <a:p>
            <a:pPr marL="0" lvl="0" indent="0" algn="l" rtl="0">
              <a:lnSpc>
                <a:spcPct val="100000"/>
              </a:lnSpc>
              <a:spcBef>
                <a:spcPts val="0"/>
              </a:spcBef>
              <a:spcAft>
                <a:spcPts val="0"/>
              </a:spcAft>
              <a:buSzPts val="1400"/>
              <a:buNone/>
            </a:pPr>
            <a:endParaRPr/>
          </a:p>
        </p:txBody>
      </p:sp>
      <p:sp>
        <p:nvSpPr>
          <p:cNvPr id="447" name="Google Shape;447;g15dfba09696_0_10:notes"/>
          <p:cNvSpPr txBox="1">
            <a:spLocks noGrp="1"/>
          </p:cNvSpPr>
          <p:nvPr>
            <p:ph type="sldNum" idx="12"/>
          </p:nvPr>
        </p:nvSpPr>
        <p:spPr>
          <a:xfrm>
            <a:off x="3884034" y="8686013"/>
            <a:ext cx="2972400" cy="458100"/>
          </a:xfrm>
          <a:prstGeom prst="rect">
            <a:avLst/>
          </a:prstGeom>
          <a:noFill/>
          <a:ln>
            <a:noFill/>
          </a:ln>
        </p:spPr>
        <p:txBody>
          <a:bodyPr spcFirstLastPara="1" wrap="square" lIns="90725" tIns="45350" rIns="90725" bIns="4535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 sz="1400"/>
              <a:t>37</a:t>
            </a:fld>
            <a:endParaRPr sz="14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15dfba09696_0_17:notes"/>
          <p:cNvSpPr>
            <a:spLocks noGrp="1" noRot="1" noChangeAspect="1"/>
          </p:cNvSpPr>
          <p:nvPr>
            <p:ph type="sldImg" idx="2"/>
          </p:nvPr>
        </p:nvSpPr>
        <p:spPr>
          <a:xfrm>
            <a:off x="651788" y="1143000"/>
            <a:ext cx="55545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g15dfba09696_0_17:notes"/>
          <p:cNvSpPr txBox="1">
            <a:spLocks noGrp="1"/>
          </p:cNvSpPr>
          <p:nvPr>
            <p:ph type="body" idx="1"/>
          </p:nvPr>
        </p:nvSpPr>
        <p:spPr>
          <a:xfrm>
            <a:off x="686423" y="4400451"/>
            <a:ext cx="5485200" cy="3600900"/>
          </a:xfrm>
          <a:prstGeom prst="rect">
            <a:avLst/>
          </a:prstGeom>
          <a:noFill/>
          <a:ln>
            <a:noFill/>
          </a:ln>
        </p:spPr>
        <p:txBody>
          <a:bodyPr spcFirstLastPara="1" wrap="square" lIns="90725" tIns="45350" rIns="90725" bIns="45350" anchor="t" anchorCtr="0">
            <a:noAutofit/>
          </a:bodyPr>
          <a:lstStyle/>
          <a:p>
            <a:pPr marL="0" lvl="0" indent="0" algn="l" rtl="0">
              <a:lnSpc>
                <a:spcPct val="100000"/>
              </a:lnSpc>
              <a:spcBef>
                <a:spcPts val="0"/>
              </a:spcBef>
              <a:spcAft>
                <a:spcPts val="0"/>
              </a:spcAft>
              <a:buSzPts val="1400"/>
              <a:buNone/>
            </a:pPr>
            <a:endParaRPr/>
          </a:p>
        </p:txBody>
      </p:sp>
      <p:sp>
        <p:nvSpPr>
          <p:cNvPr id="455" name="Google Shape;455;g15dfba09696_0_17:notes"/>
          <p:cNvSpPr txBox="1">
            <a:spLocks noGrp="1"/>
          </p:cNvSpPr>
          <p:nvPr>
            <p:ph type="sldNum" idx="12"/>
          </p:nvPr>
        </p:nvSpPr>
        <p:spPr>
          <a:xfrm>
            <a:off x="3884034" y="8686013"/>
            <a:ext cx="2972400" cy="458100"/>
          </a:xfrm>
          <a:prstGeom prst="rect">
            <a:avLst/>
          </a:prstGeom>
          <a:noFill/>
          <a:ln>
            <a:noFill/>
          </a:ln>
        </p:spPr>
        <p:txBody>
          <a:bodyPr spcFirstLastPara="1" wrap="square" lIns="90725" tIns="45350" rIns="90725" bIns="4535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 sz="1400"/>
              <a:t>38</a:t>
            </a:fld>
            <a:endParaRPr sz="14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15dfba09696_0_26:notes"/>
          <p:cNvSpPr txBox="1">
            <a:spLocks noGrp="1"/>
          </p:cNvSpPr>
          <p:nvPr>
            <p:ph type="body" idx="1"/>
          </p:nvPr>
        </p:nvSpPr>
        <p:spPr>
          <a:xfrm>
            <a:off x="685785" y="4343397"/>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2" name="Google Shape;462;g15dfba09696_0_26:notes"/>
          <p:cNvSpPr>
            <a:spLocks noGrp="1" noRot="1" noChangeAspect="1"/>
          </p:cNvSpPr>
          <p:nvPr>
            <p:ph type="sldImg" idx="2"/>
          </p:nvPr>
        </p:nvSpPr>
        <p:spPr>
          <a:xfrm>
            <a:off x="1143220" y="685797"/>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1497fd55fdf_0_99:notes"/>
          <p:cNvSpPr txBox="1">
            <a:spLocks noGrp="1"/>
          </p:cNvSpPr>
          <p:nvPr>
            <p:ph type="body" idx="1"/>
          </p:nvPr>
        </p:nvSpPr>
        <p:spPr>
          <a:xfrm>
            <a:off x="685785" y="4343397"/>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5" name="Google Shape;165;g1497fd55fdf_0_99:notes"/>
          <p:cNvSpPr>
            <a:spLocks noGrp="1" noRot="1" noChangeAspect="1"/>
          </p:cNvSpPr>
          <p:nvPr>
            <p:ph type="sldImg" idx="2"/>
          </p:nvPr>
        </p:nvSpPr>
        <p:spPr>
          <a:xfrm>
            <a:off x="1143220" y="685797"/>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f2c12eee5d_0_1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f2c12eee5d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15dfba09696_0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15dfba09696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f2c12eee5d_0_1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f2c12eee5d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15dfba09696_0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15dfba09696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15dfba09696_0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15dfba09696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15dfba09696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15dfba09696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15dfba09696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15dfba09696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15dfba09696_0_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15dfba09696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15dfba09696_0_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15dfba09696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f2c12eee5d_0_1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f2c12eee5d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1497fd55fdf_0_186:notes"/>
          <p:cNvSpPr txBox="1">
            <a:spLocks noGrp="1"/>
          </p:cNvSpPr>
          <p:nvPr>
            <p:ph type="body" idx="1"/>
          </p:nvPr>
        </p:nvSpPr>
        <p:spPr>
          <a:xfrm>
            <a:off x="685785" y="4343397"/>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7" name="Google Shape;177;g1497fd55fdf_0_186:notes"/>
          <p:cNvSpPr>
            <a:spLocks noGrp="1" noRot="1" noChangeAspect="1"/>
          </p:cNvSpPr>
          <p:nvPr>
            <p:ph type="sldImg" idx="2"/>
          </p:nvPr>
        </p:nvSpPr>
        <p:spPr>
          <a:xfrm>
            <a:off x="1143220" y="685797"/>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15dfba09696_0_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15dfba09696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15dfba09696_0_1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 name="Google Shape;555;g15dfba09696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15dfba09696_0_1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15dfba09696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15dfba09696_0_1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15dfba09696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15dfba09696_0_1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 name="Google Shape;576;g15dfba09696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15f1d1ae7cf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 name="Google Shape;583;g15f1d1ae7cf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efe43d757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efe43d75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497fd55fdf_0_198:notes"/>
          <p:cNvSpPr txBox="1">
            <a:spLocks noGrp="1"/>
          </p:cNvSpPr>
          <p:nvPr>
            <p:ph type="body" idx="1"/>
          </p:nvPr>
        </p:nvSpPr>
        <p:spPr>
          <a:xfrm>
            <a:off x="685785" y="4343397"/>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8" name="Google Shape;188;g1497fd55fdf_0_198:notes"/>
          <p:cNvSpPr>
            <a:spLocks noGrp="1" noRot="1" noChangeAspect="1"/>
          </p:cNvSpPr>
          <p:nvPr>
            <p:ph type="sldImg" idx="2"/>
          </p:nvPr>
        </p:nvSpPr>
        <p:spPr>
          <a:xfrm>
            <a:off x="1143220" y="685797"/>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1497fd55fdf_0_212:notes"/>
          <p:cNvSpPr txBox="1">
            <a:spLocks noGrp="1"/>
          </p:cNvSpPr>
          <p:nvPr>
            <p:ph type="body" idx="1"/>
          </p:nvPr>
        </p:nvSpPr>
        <p:spPr>
          <a:xfrm>
            <a:off x="685785" y="4343397"/>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1" name="Google Shape;201;g1497fd55fdf_0_212:notes"/>
          <p:cNvSpPr>
            <a:spLocks noGrp="1" noRot="1" noChangeAspect="1"/>
          </p:cNvSpPr>
          <p:nvPr>
            <p:ph type="sldImg" idx="2"/>
          </p:nvPr>
        </p:nvSpPr>
        <p:spPr>
          <a:xfrm>
            <a:off x="1143220" y="685797"/>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1497fd55fdf_0_226:notes"/>
          <p:cNvSpPr txBox="1">
            <a:spLocks noGrp="1"/>
          </p:cNvSpPr>
          <p:nvPr>
            <p:ph type="body" idx="1"/>
          </p:nvPr>
        </p:nvSpPr>
        <p:spPr>
          <a:xfrm>
            <a:off x="685785" y="4343397"/>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4" name="Google Shape;214;g1497fd55fdf_0_226:notes"/>
          <p:cNvSpPr>
            <a:spLocks noGrp="1" noRot="1" noChangeAspect="1"/>
          </p:cNvSpPr>
          <p:nvPr>
            <p:ph type="sldImg" idx="2"/>
          </p:nvPr>
        </p:nvSpPr>
        <p:spPr>
          <a:xfrm>
            <a:off x="1143220" y="685797"/>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1497fd55fdf_0_415:notes"/>
          <p:cNvSpPr>
            <a:spLocks noGrp="1" noRot="1" noChangeAspect="1"/>
          </p:cNvSpPr>
          <p:nvPr>
            <p:ph type="sldImg" idx="2"/>
          </p:nvPr>
        </p:nvSpPr>
        <p:spPr>
          <a:xfrm>
            <a:off x="651788" y="1143000"/>
            <a:ext cx="5554500" cy="3085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g1497fd55fdf_0_415:notes"/>
          <p:cNvSpPr txBox="1">
            <a:spLocks noGrp="1"/>
          </p:cNvSpPr>
          <p:nvPr>
            <p:ph type="body" idx="1"/>
          </p:nvPr>
        </p:nvSpPr>
        <p:spPr>
          <a:xfrm>
            <a:off x="686423" y="4400451"/>
            <a:ext cx="5485200" cy="3600900"/>
          </a:xfrm>
          <a:prstGeom prst="rect">
            <a:avLst/>
          </a:prstGeom>
          <a:noFill/>
          <a:ln>
            <a:noFill/>
          </a:ln>
        </p:spPr>
        <p:txBody>
          <a:bodyPr spcFirstLastPara="1" wrap="square" lIns="90725" tIns="45350" rIns="90725" bIns="45350" anchor="t" anchorCtr="0">
            <a:noAutofit/>
          </a:bodyPr>
          <a:lstStyle/>
          <a:p>
            <a:pPr marL="0" lvl="0" indent="0" algn="l" rtl="0">
              <a:lnSpc>
                <a:spcPct val="100000"/>
              </a:lnSpc>
              <a:spcBef>
                <a:spcPts val="0"/>
              </a:spcBef>
              <a:spcAft>
                <a:spcPts val="0"/>
              </a:spcAft>
              <a:buSzPts val="1400"/>
              <a:buNone/>
            </a:pPr>
            <a:endParaRPr/>
          </a:p>
        </p:txBody>
      </p:sp>
      <p:sp>
        <p:nvSpPr>
          <p:cNvPr id="230" name="Google Shape;230;g1497fd55fdf_0_415:notes"/>
          <p:cNvSpPr txBox="1">
            <a:spLocks noGrp="1"/>
          </p:cNvSpPr>
          <p:nvPr>
            <p:ph type="sldNum" idx="12"/>
          </p:nvPr>
        </p:nvSpPr>
        <p:spPr>
          <a:xfrm>
            <a:off x="3884034" y="8686013"/>
            <a:ext cx="2972400" cy="458100"/>
          </a:xfrm>
          <a:prstGeom prst="rect">
            <a:avLst/>
          </a:prstGeom>
          <a:noFill/>
          <a:ln>
            <a:noFill/>
          </a:ln>
        </p:spPr>
        <p:txBody>
          <a:bodyPr spcFirstLastPara="1" wrap="square" lIns="90725" tIns="45350" rIns="90725" bIns="4535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 sz="1400"/>
              <a:t>9</a:t>
            </a:fld>
            <a:endParaRPr sz="14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6"/>
        </a:solidFill>
        <a:effectLst/>
      </p:bgPr>
    </p:bg>
    <p:spTree>
      <p:nvGrpSpPr>
        <p:cNvPr id="1" name="Shape 9"/>
        <p:cNvGrpSpPr/>
        <p:nvPr/>
      </p:nvGrpSpPr>
      <p:grpSpPr>
        <a:xfrm>
          <a:off x="0" y="0"/>
          <a:ext cx="0" cy="0"/>
          <a:chOff x="0" y="0"/>
          <a:chExt cx="0" cy="0"/>
        </a:xfrm>
      </p:grpSpPr>
      <p:sp>
        <p:nvSpPr>
          <p:cNvPr id="10" name="Google Shape;10;p2"/>
          <p:cNvSpPr/>
          <p:nvPr/>
        </p:nvSpPr>
        <p:spPr>
          <a:xfrm>
            <a:off x="31" y="2824500"/>
            <a:ext cx="7370400" cy="23190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3582600" y="1550700"/>
            <a:ext cx="5561400" cy="3592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10800000">
            <a:off x="5058905" y="0"/>
            <a:ext cx="4085100" cy="20526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0327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a:off x="255200" y="592"/>
            <a:ext cx="2250363" cy="1044300"/>
            <a:chOff x="255200" y="592"/>
            <a:chExt cx="2250363" cy="1044300"/>
          </a:xfrm>
        </p:grpSpPr>
        <p:sp>
          <p:nvSpPr>
            <p:cNvPr id="15" name="Google Shape;15;p2"/>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905395" y="592"/>
            <a:ext cx="2250363" cy="1044300"/>
            <a:chOff x="905395" y="592"/>
            <a:chExt cx="2250363" cy="1044300"/>
          </a:xfrm>
        </p:grpSpPr>
        <p:sp>
          <p:nvSpPr>
            <p:cNvPr id="19" name="Google Shape;19;p2"/>
            <p:cNvSpPr/>
            <p:nvPr/>
          </p:nvSpPr>
          <p:spPr>
            <a:xfrm>
              <a:off x="1414258"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159826"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905395"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2;p2"/>
          <p:cNvGrpSpPr/>
          <p:nvPr/>
        </p:nvGrpSpPr>
        <p:grpSpPr>
          <a:xfrm>
            <a:off x="7057468" y="5088"/>
            <a:ext cx="1851282" cy="752108"/>
            <a:chOff x="6917201" y="0"/>
            <a:chExt cx="2227777" cy="863400"/>
          </a:xfrm>
        </p:grpSpPr>
        <p:sp>
          <p:nvSpPr>
            <p:cNvPr id="23" name="Google Shape;23;p2"/>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6553032" y="4217852"/>
            <a:ext cx="2389068" cy="925737"/>
            <a:chOff x="6917201" y="0"/>
            <a:chExt cx="2227777" cy="863400"/>
          </a:xfrm>
        </p:grpSpPr>
        <p:sp>
          <p:nvSpPr>
            <p:cNvPr id="27" name="Google Shape;27;p2"/>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a:off x="199149" y="4055652"/>
            <a:ext cx="2795414" cy="1083308"/>
            <a:chOff x="6917201" y="0"/>
            <a:chExt cx="2227777" cy="863400"/>
          </a:xfrm>
        </p:grpSpPr>
        <p:sp>
          <p:nvSpPr>
            <p:cNvPr id="31" name="Google Shape;31;p2"/>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2"/>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35" name="Google Shape;35;p2"/>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36" name="Google Shape;36;p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109"/>
        <p:cNvGrpSpPr/>
        <p:nvPr/>
      </p:nvGrpSpPr>
      <p:grpSpPr>
        <a:xfrm>
          <a:off x="0" y="0"/>
          <a:ext cx="0" cy="0"/>
          <a:chOff x="0" y="0"/>
          <a:chExt cx="0" cy="0"/>
        </a:xfrm>
      </p:grpSpPr>
      <p:sp>
        <p:nvSpPr>
          <p:cNvPr id="110" name="Google Shape;110;p11"/>
          <p:cNvSpPr/>
          <p:nvPr/>
        </p:nvSpPr>
        <p:spPr>
          <a:xfrm flipH="1">
            <a:off x="5569200" y="2834075"/>
            <a:ext cx="3574800" cy="23094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11;p11"/>
          <p:cNvGrpSpPr/>
          <p:nvPr/>
        </p:nvGrpSpPr>
        <p:grpSpPr>
          <a:xfrm>
            <a:off x="5959222" y="4119576"/>
            <a:ext cx="2520952" cy="1024165"/>
            <a:chOff x="6917201" y="0"/>
            <a:chExt cx="2227777" cy="863400"/>
          </a:xfrm>
        </p:grpSpPr>
        <p:sp>
          <p:nvSpPr>
            <p:cNvPr id="112" name="Google Shape;112;p11"/>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11"/>
          <p:cNvGrpSpPr/>
          <p:nvPr/>
        </p:nvGrpSpPr>
        <p:grpSpPr>
          <a:xfrm>
            <a:off x="199149" y="2"/>
            <a:ext cx="2795414" cy="1083308"/>
            <a:chOff x="6917201" y="0"/>
            <a:chExt cx="2227777" cy="863400"/>
          </a:xfrm>
        </p:grpSpPr>
        <p:sp>
          <p:nvSpPr>
            <p:cNvPr id="116" name="Google Shape;116;p11"/>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11"/>
          <p:cNvSpPr txBox="1">
            <a:spLocks noGrp="1"/>
          </p:cNvSpPr>
          <p:nvPr>
            <p:ph type="title" hasCustomPrompt="1"/>
          </p:nvPr>
        </p:nvSpPr>
        <p:spPr>
          <a:xfrm>
            <a:off x="1385850" y="1383850"/>
            <a:ext cx="6372300" cy="13797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a:spLocks noGrp="1"/>
          </p:cNvSpPr>
          <p:nvPr>
            <p:ph type="body" idx="1"/>
          </p:nvPr>
        </p:nvSpPr>
        <p:spPr>
          <a:xfrm>
            <a:off x="1385850" y="2863850"/>
            <a:ext cx="6372300" cy="641100"/>
          </a:xfrm>
          <a:prstGeom prst="rect">
            <a:avLst/>
          </a:prstGeom>
        </p:spPr>
        <p:txBody>
          <a:bodyPr spcFirstLastPara="1" wrap="square" lIns="91425" tIns="91425" rIns="91425" bIns="91425" anchor="t" anchorCtr="0">
            <a:normAutofit/>
          </a:bodyPr>
          <a:lstStyle>
            <a:lvl1pPr marL="457200" lvl="0" indent="-311150" algn="ctr">
              <a:spcBef>
                <a:spcPts val="0"/>
              </a:spcBef>
              <a:spcAft>
                <a:spcPts val="0"/>
              </a:spcAft>
              <a:buSzPts val="1300"/>
              <a:buChar char="●"/>
              <a:defRPr/>
            </a:lvl1pPr>
            <a:lvl2pPr marL="914400" lvl="1" indent="-298450" algn="ctr">
              <a:spcBef>
                <a:spcPts val="0"/>
              </a:spcBef>
              <a:spcAft>
                <a:spcPts val="0"/>
              </a:spcAft>
              <a:buSzPts val="1100"/>
              <a:buChar char="○"/>
              <a:defRPr/>
            </a:lvl2pPr>
            <a:lvl3pPr marL="1371600" lvl="2" indent="-298450" algn="ctr">
              <a:spcBef>
                <a:spcPts val="0"/>
              </a:spcBef>
              <a:spcAft>
                <a:spcPts val="0"/>
              </a:spcAft>
              <a:buSzPts val="1100"/>
              <a:buChar char="■"/>
              <a:defRPr/>
            </a:lvl3pPr>
            <a:lvl4pPr marL="1828800" lvl="3" indent="-298450" algn="ctr">
              <a:spcBef>
                <a:spcPts val="0"/>
              </a:spcBef>
              <a:spcAft>
                <a:spcPts val="0"/>
              </a:spcAft>
              <a:buSzPts val="1100"/>
              <a:buChar char="●"/>
              <a:defRPr/>
            </a:lvl4pPr>
            <a:lvl5pPr marL="2286000" lvl="4" indent="-298450" algn="ctr">
              <a:spcBef>
                <a:spcPts val="0"/>
              </a:spcBef>
              <a:spcAft>
                <a:spcPts val="0"/>
              </a:spcAft>
              <a:buSzPts val="1100"/>
              <a:buChar char="○"/>
              <a:defRPr/>
            </a:lvl5pPr>
            <a:lvl6pPr marL="2743200" lvl="5" indent="-298450" algn="ctr">
              <a:spcBef>
                <a:spcPts val="0"/>
              </a:spcBef>
              <a:spcAft>
                <a:spcPts val="0"/>
              </a:spcAft>
              <a:buSzPts val="1100"/>
              <a:buChar char="■"/>
              <a:defRPr/>
            </a:lvl6pPr>
            <a:lvl7pPr marL="3200400" lvl="6" indent="-298450" algn="ctr">
              <a:spcBef>
                <a:spcPts val="0"/>
              </a:spcBef>
              <a:spcAft>
                <a:spcPts val="0"/>
              </a:spcAft>
              <a:buSzPts val="1100"/>
              <a:buChar char="●"/>
              <a:defRPr/>
            </a:lvl7pPr>
            <a:lvl8pPr marL="3657600" lvl="7" indent="-298450" algn="ctr">
              <a:spcBef>
                <a:spcPts val="0"/>
              </a:spcBef>
              <a:spcAft>
                <a:spcPts val="0"/>
              </a:spcAft>
              <a:buSzPts val="1100"/>
              <a:buChar char="○"/>
              <a:defRPr/>
            </a:lvl8pPr>
            <a:lvl9pPr marL="4114800" lvl="8" indent="-298450" algn="ctr">
              <a:spcBef>
                <a:spcPts val="0"/>
              </a:spcBef>
              <a:spcAft>
                <a:spcPts val="0"/>
              </a:spcAft>
              <a:buSzPts val="1100"/>
              <a:buChar char="■"/>
              <a:defRPr/>
            </a:lvl9pPr>
          </a:lstStyle>
          <a:p>
            <a:endParaRPr/>
          </a:p>
        </p:txBody>
      </p:sp>
      <p:sp>
        <p:nvSpPr>
          <p:cNvPr id="121" name="Google Shape;121;p1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2"/>
        <p:cNvGrpSpPr/>
        <p:nvPr/>
      </p:nvGrpSpPr>
      <p:grpSpPr>
        <a:xfrm>
          <a:off x="0" y="0"/>
          <a:ext cx="0" cy="0"/>
          <a:chOff x="0" y="0"/>
          <a:chExt cx="0" cy="0"/>
        </a:xfrm>
      </p:grpSpPr>
      <p:sp>
        <p:nvSpPr>
          <p:cNvPr id="123" name="Google Shape;123;p1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4"/>
        <p:cNvGrpSpPr/>
        <p:nvPr/>
      </p:nvGrpSpPr>
      <p:grpSpPr>
        <a:xfrm>
          <a:off x="0" y="0"/>
          <a:ext cx="0" cy="0"/>
          <a:chOff x="0" y="0"/>
          <a:chExt cx="0" cy="0"/>
        </a:xfrm>
      </p:grpSpPr>
      <p:sp>
        <p:nvSpPr>
          <p:cNvPr id="125" name="Google Shape;125;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6" name="Google Shape;126;p1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27" name="Google Shape;127;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8" name="Google Shape;128;p1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9" name="Google Shape;129;p1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37"/>
        <p:cNvGrpSpPr/>
        <p:nvPr/>
      </p:nvGrpSpPr>
      <p:grpSpPr>
        <a:xfrm>
          <a:off x="0" y="0"/>
          <a:ext cx="0" cy="0"/>
          <a:chOff x="0" y="0"/>
          <a:chExt cx="0" cy="0"/>
        </a:xfrm>
      </p:grpSpPr>
      <p:sp>
        <p:nvSpPr>
          <p:cNvPr id="38" name="Google Shape;38;p3"/>
          <p:cNvSpPr/>
          <p:nvPr/>
        </p:nvSpPr>
        <p:spPr>
          <a:xfrm flipH="1">
            <a:off x="4757100" y="2309400"/>
            <a:ext cx="4386900" cy="28341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 name="Google Shape;39;p3"/>
          <p:cNvGrpSpPr/>
          <p:nvPr/>
        </p:nvGrpSpPr>
        <p:grpSpPr>
          <a:xfrm>
            <a:off x="5594191" y="3961115"/>
            <a:ext cx="2910145" cy="1182340"/>
            <a:chOff x="6917201" y="0"/>
            <a:chExt cx="2227777" cy="863400"/>
          </a:xfrm>
        </p:grpSpPr>
        <p:sp>
          <p:nvSpPr>
            <p:cNvPr id="40" name="Google Shape;40;p3"/>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3"/>
          <p:cNvGrpSpPr/>
          <p:nvPr/>
        </p:nvGrpSpPr>
        <p:grpSpPr>
          <a:xfrm>
            <a:off x="199149" y="2"/>
            <a:ext cx="2795414" cy="1083308"/>
            <a:chOff x="6917201" y="0"/>
            <a:chExt cx="2227777" cy="863400"/>
          </a:xfrm>
        </p:grpSpPr>
        <p:sp>
          <p:nvSpPr>
            <p:cNvPr id="44" name="Google Shape;44;p3"/>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47;p3"/>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a:endParaRPr/>
          </a:p>
        </p:txBody>
      </p:sp>
      <p:sp>
        <p:nvSpPr>
          <p:cNvPr id="48" name="Google Shape;48;p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2"/>
        </a:solidFill>
        <a:effectLst/>
      </p:bgPr>
    </p:bg>
    <p:spTree>
      <p:nvGrpSpPr>
        <p:cNvPr id="1" name="Shape 49"/>
        <p:cNvGrpSpPr/>
        <p:nvPr/>
      </p:nvGrpSpPr>
      <p:grpSpPr>
        <a:xfrm>
          <a:off x="0" y="0"/>
          <a:ext cx="0" cy="0"/>
          <a:chOff x="0" y="0"/>
          <a:chExt cx="0" cy="0"/>
        </a:xfrm>
      </p:grpSpPr>
      <p:sp>
        <p:nvSpPr>
          <p:cNvPr id="50" name="Google Shape;50;p4"/>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54" name="Google Shape;54;p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5" name="Google Shape;55;p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dk2"/>
        </a:solidFill>
        <a:effectLst/>
      </p:bgPr>
    </p:bg>
    <p:spTree>
      <p:nvGrpSpPr>
        <p:cNvPr id="1" name="Shape 56"/>
        <p:cNvGrpSpPr/>
        <p:nvPr/>
      </p:nvGrpSpPr>
      <p:grpSpPr>
        <a:xfrm>
          <a:off x="0" y="0"/>
          <a:ext cx="0" cy="0"/>
          <a:chOff x="0" y="0"/>
          <a:chExt cx="0" cy="0"/>
        </a:xfrm>
      </p:grpSpPr>
      <p:sp>
        <p:nvSpPr>
          <p:cNvPr id="57" name="Google Shape;57;p5"/>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1" name="Google Shape;61;p5"/>
          <p:cNvSpPr txBox="1">
            <a:spLocks noGrp="1"/>
          </p:cNvSpPr>
          <p:nvPr>
            <p:ph type="body" idx="1"/>
          </p:nvPr>
        </p:nvSpPr>
        <p:spPr>
          <a:xfrm>
            <a:off x="819150" y="1990725"/>
            <a:ext cx="36861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2" name="Google Shape;62;p5"/>
          <p:cNvSpPr txBox="1">
            <a:spLocks noGrp="1"/>
          </p:cNvSpPr>
          <p:nvPr>
            <p:ph type="body" idx="2"/>
          </p:nvPr>
        </p:nvSpPr>
        <p:spPr>
          <a:xfrm>
            <a:off x="4638675" y="1990725"/>
            <a:ext cx="36861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3" name="Google Shape;63;p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2"/>
        </a:solidFill>
        <a:effectLst/>
      </p:bgPr>
    </p:bg>
    <p:spTree>
      <p:nvGrpSpPr>
        <p:cNvPr id="1" name="Shape 64"/>
        <p:cNvGrpSpPr/>
        <p:nvPr/>
      </p:nvGrpSpPr>
      <p:grpSpPr>
        <a:xfrm>
          <a:off x="0" y="0"/>
          <a:ext cx="0" cy="0"/>
          <a:chOff x="0" y="0"/>
          <a:chExt cx="0" cy="0"/>
        </a:xfrm>
      </p:grpSpPr>
      <p:sp>
        <p:nvSpPr>
          <p:cNvPr id="65" name="Google Shape;65;p6"/>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9" name="Google Shape;69;p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3"/>
        </a:solidFill>
        <a:effectLst/>
      </p:bgPr>
    </p:bg>
    <p:spTree>
      <p:nvGrpSpPr>
        <p:cNvPr id="1" name="Shape 70"/>
        <p:cNvGrpSpPr/>
        <p:nvPr/>
      </p:nvGrpSpPr>
      <p:grpSpPr>
        <a:xfrm>
          <a:off x="0" y="0"/>
          <a:ext cx="0" cy="0"/>
          <a:chOff x="0" y="0"/>
          <a:chExt cx="0" cy="0"/>
        </a:xfrm>
      </p:grpSpPr>
      <p:sp>
        <p:nvSpPr>
          <p:cNvPr id="71" name="Google Shape;71;p7"/>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7"/>
          <p:cNvSpPr/>
          <p:nvPr/>
        </p:nvSpPr>
        <p:spPr>
          <a:xfrm>
            <a:off x="31" y="2824500"/>
            <a:ext cx="7370400" cy="23190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7"/>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7"/>
          <p:cNvSpPr txBox="1">
            <a:spLocks noGrp="1"/>
          </p:cNvSpPr>
          <p:nvPr>
            <p:ph type="title"/>
          </p:nvPr>
        </p:nvSpPr>
        <p:spPr>
          <a:xfrm>
            <a:off x="819150" y="845600"/>
            <a:ext cx="3709200" cy="13830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75" name="Google Shape;75;p7"/>
          <p:cNvSpPr txBox="1">
            <a:spLocks noGrp="1"/>
          </p:cNvSpPr>
          <p:nvPr>
            <p:ph type="body" idx="1"/>
          </p:nvPr>
        </p:nvSpPr>
        <p:spPr>
          <a:xfrm>
            <a:off x="830700" y="2319050"/>
            <a:ext cx="3709200" cy="21198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76" name="Google Shape;76;p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1"/>
        </a:solidFill>
        <a:effectLst/>
      </p:bgPr>
    </p:bg>
    <p:spTree>
      <p:nvGrpSpPr>
        <p:cNvPr id="1" name="Shape 77"/>
        <p:cNvGrpSpPr/>
        <p:nvPr/>
      </p:nvGrpSpPr>
      <p:grpSpPr>
        <a:xfrm>
          <a:off x="0" y="0"/>
          <a:ext cx="0" cy="0"/>
          <a:chOff x="0" y="0"/>
          <a:chExt cx="0" cy="0"/>
        </a:xfrm>
      </p:grpSpPr>
      <p:sp>
        <p:nvSpPr>
          <p:cNvPr id="78" name="Google Shape;78;p8"/>
          <p:cNvSpPr/>
          <p:nvPr/>
        </p:nvSpPr>
        <p:spPr>
          <a:xfrm>
            <a:off x="0" y="2823144"/>
            <a:ext cx="7369200" cy="23169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flipH="1">
            <a:off x="3583210" y="1554113"/>
            <a:ext cx="5560500" cy="35895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 name="Google Shape;80;p8"/>
          <p:cNvGrpSpPr/>
          <p:nvPr/>
        </p:nvGrpSpPr>
        <p:grpSpPr>
          <a:xfrm>
            <a:off x="255991" y="-118"/>
            <a:ext cx="2251347" cy="1043408"/>
            <a:chOff x="3961956" y="4383950"/>
            <a:chExt cx="1160548" cy="548700"/>
          </a:xfrm>
        </p:grpSpPr>
        <p:sp>
          <p:nvSpPr>
            <p:cNvPr id="81" name="Google Shape;81;p8"/>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 name="Google Shape;84;p8"/>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 name="Google Shape;85;p8"/>
          <p:cNvGrpSpPr/>
          <p:nvPr/>
        </p:nvGrpSpPr>
        <p:grpSpPr>
          <a:xfrm>
            <a:off x="34934" y="4522125"/>
            <a:ext cx="1593306" cy="617072"/>
            <a:chOff x="6917201" y="0"/>
            <a:chExt cx="2227777" cy="863400"/>
          </a:xfrm>
        </p:grpSpPr>
        <p:sp>
          <p:nvSpPr>
            <p:cNvPr id="86" name="Google Shape;86;p8"/>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8"/>
          <p:cNvGrpSpPr/>
          <p:nvPr/>
        </p:nvGrpSpPr>
        <p:grpSpPr>
          <a:xfrm>
            <a:off x="5886353" y="1243"/>
            <a:ext cx="3257455" cy="1261514"/>
            <a:chOff x="6917201" y="0"/>
            <a:chExt cx="2227777" cy="863400"/>
          </a:xfrm>
        </p:grpSpPr>
        <p:sp>
          <p:nvSpPr>
            <p:cNvPr id="90" name="Google Shape;90;p8"/>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8"/>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8"/>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8"/>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a:endParaRPr/>
          </a:p>
        </p:txBody>
      </p:sp>
      <p:sp>
        <p:nvSpPr>
          <p:cNvPr id="94" name="Google Shape;94;p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2"/>
        </a:solidFill>
        <a:effectLst/>
      </p:bgPr>
    </p:bg>
    <p:spTree>
      <p:nvGrpSpPr>
        <p:cNvPr id="1" name="Shape 95"/>
        <p:cNvGrpSpPr/>
        <p:nvPr/>
      </p:nvGrpSpPr>
      <p:grpSpPr>
        <a:xfrm>
          <a:off x="0" y="0"/>
          <a:ext cx="0" cy="0"/>
          <a:chOff x="0" y="0"/>
          <a:chExt cx="0" cy="0"/>
        </a:xfrm>
      </p:grpSpPr>
      <p:sp>
        <p:nvSpPr>
          <p:cNvPr id="96" name="Google Shape;96;p9"/>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9"/>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9"/>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9"/>
          <p:cNvSpPr txBox="1">
            <a:spLocks noGrp="1"/>
          </p:cNvSpPr>
          <p:nvPr>
            <p:ph type="title"/>
          </p:nvPr>
        </p:nvSpPr>
        <p:spPr>
          <a:xfrm>
            <a:off x="819150" y="845600"/>
            <a:ext cx="6424200" cy="7050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00" name="Google Shape;100;p9"/>
          <p:cNvSpPr txBox="1">
            <a:spLocks noGrp="1"/>
          </p:cNvSpPr>
          <p:nvPr>
            <p:ph type="subTitle" idx="1"/>
          </p:nvPr>
        </p:nvSpPr>
        <p:spPr>
          <a:xfrm>
            <a:off x="819150" y="1550700"/>
            <a:ext cx="5859900" cy="393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01" name="Google Shape;101;p9"/>
          <p:cNvSpPr txBox="1">
            <a:spLocks noGrp="1"/>
          </p:cNvSpPr>
          <p:nvPr>
            <p:ph type="body" idx="2"/>
          </p:nvPr>
        </p:nvSpPr>
        <p:spPr>
          <a:xfrm>
            <a:off x="819150" y="2467050"/>
            <a:ext cx="5859900" cy="2095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102" name="Google Shape;102;p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1"/>
        </a:solidFill>
        <a:effectLst/>
      </p:bgPr>
    </p:bg>
    <p:spTree>
      <p:nvGrpSpPr>
        <p:cNvPr id="1" name="Shape 103"/>
        <p:cNvGrpSpPr/>
        <p:nvPr/>
      </p:nvGrpSpPr>
      <p:grpSpPr>
        <a:xfrm>
          <a:off x="0" y="0"/>
          <a:ext cx="0" cy="0"/>
          <a:chOff x="0" y="0"/>
          <a:chExt cx="0" cy="0"/>
        </a:xfrm>
      </p:grpSpPr>
      <p:sp>
        <p:nvSpPr>
          <p:cNvPr id="104" name="Google Shape;104;p10"/>
          <p:cNvSpPr/>
          <p:nvPr/>
        </p:nvSpPr>
        <p:spPr>
          <a:xfrm>
            <a:off x="31" y="2824500"/>
            <a:ext cx="7370400" cy="23190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0"/>
          <p:cNvSpPr/>
          <p:nvPr/>
        </p:nvSpPr>
        <p:spPr>
          <a:xfrm flipH="1">
            <a:off x="3582600" y="1550700"/>
            <a:ext cx="5561400" cy="35928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0"/>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0"/>
          <p:cNvSpPr txBox="1">
            <a:spLocks noGrp="1"/>
          </p:cNvSpPr>
          <p:nvPr>
            <p:ph type="body" idx="1"/>
          </p:nvPr>
        </p:nvSpPr>
        <p:spPr>
          <a:xfrm>
            <a:off x="328025" y="4163500"/>
            <a:ext cx="7415100" cy="605100"/>
          </a:xfrm>
          <a:prstGeom prst="rect">
            <a:avLst/>
          </a:prstGeom>
        </p:spPr>
        <p:txBody>
          <a:bodyPr spcFirstLastPara="1" wrap="square" lIns="91425" tIns="91425" rIns="91425" bIns="91425" anchor="b" anchorCtr="0">
            <a:normAutofit/>
          </a:bodyPr>
          <a:lstStyle>
            <a:lvl1pPr marL="457200" lvl="0" indent="-228600">
              <a:lnSpc>
                <a:spcPct val="100000"/>
              </a:lnSpc>
              <a:spcBef>
                <a:spcPts val="0"/>
              </a:spcBef>
              <a:spcAft>
                <a:spcPts val="0"/>
              </a:spcAft>
              <a:buSzPts val="1300"/>
              <a:buNone/>
              <a:defRPr/>
            </a:lvl1pPr>
          </a:lstStyle>
          <a:p>
            <a:endParaRPr/>
          </a:p>
        </p:txBody>
      </p:sp>
      <p:sp>
        <p:nvSpPr>
          <p:cNvPr id="108" name="Google Shape;108;p1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hift">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311700" y="1152475"/>
            <a:ext cx="8520600" cy="33912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3.jp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5.xml"/><Relationship Id="rId1" Type="http://schemas.openxmlformats.org/officeDocument/2006/relationships/slideLayout" Target="../slideLayouts/slideLayout3.xml"/><Relationship Id="rId5" Type="http://schemas.openxmlformats.org/officeDocument/2006/relationships/image" Target="../media/image63.png"/><Relationship Id="rId4" Type="http://schemas.openxmlformats.org/officeDocument/2006/relationships/image" Target="../media/image28.png"/></Relationships>
</file>

<file path=ppt/slides/_rels/slide56.xml.rels><?xml version="1.0" encoding="UTF-8" standalone="yes"?>
<Relationships xmlns="http://schemas.openxmlformats.org/package/2006/relationships"><Relationship Id="rId3" Type="http://schemas.openxmlformats.org/officeDocument/2006/relationships/hyperlink" Target="mailto:codyjames@utah.gov" TargetMode="External"/><Relationship Id="rId7" Type="http://schemas.openxmlformats.org/officeDocument/2006/relationships/image" Target="../media/image64.jpg"/><Relationship Id="rId2" Type="http://schemas.openxmlformats.org/officeDocument/2006/relationships/notesSlide" Target="../notesSlides/notesSlide56.xml"/><Relationship Id="rId1" Type="http://schemas.openxmlformats.org/officeDocument/2006/relationships/slideLayout" Target="../slideLayouts/slideLayout3.xml"/><Relationship Id="rId6" Type="http://schemas.openxmlformats.org/officeDocument/2006/relationships/hyperlink" Target="mailto:tdickey@utah.gov" TargetMode="External"/><Relationship Id="rId5" Type="http://schemas.openxmlformats.org/officeDocument/2006/relationships/hyperlink" Target="mailto:aimeeisom@utah.gov" TargetMode="External"/><Relationship Id="rId4" Type="http://schemas.openxmlformats.org/officeDocument/2006/relationships/hyperlink" Target="mailto:kaseyking@utah.gov"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5.png"/><Relationship Id="rId7"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4"/>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Industrial Hemp &amp; Medical Cannabis</a:t>
            </a:r>
            <a:endParaRPr/>
          </a:p>
        </p:txBody>
      </p:sp>
      <p:sp>
        <p:nvSpPr>
          <p:cNvPr id="135" name="Google Shape;135;p14"/>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Program Manager Cody James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9"/>
        <p:cNvGrpSpPr/>
        <p:nvPr/>
      </p:nvGrpSpPr>
      <p:grpSpPr>
        <a:xfrm>
          <a:off x="0" y="0"/>
          <a:ext cx="0" cy="0"/>
          <a:chOff x="0" y="0"/>
          <a:chExt cx="0" cy="0"/>
        </a:xfrm>
      </p:grpSpPr>
      <p:sp>
        <p:nvSpPr>
          <p:cNvPr id="240" name="Google Shape;240;p23"/>
          <p:cNvSpPr txBox="1"/>
          <p:nvPr/>
        </p:nvSpPr>
        <p:spPr>
          <a:xfrm>
            <a:off x="951150" y="804425"/>
            <a:ext cx="7172100" cy="3615300"/>
          </a:xfrm>
          <a:prstGeom prst="rect">
            <a:avLst/>
          </a:prstGeom>
          <a:solidFill>
            <a:srgbClr val="323F4F">
              <a:alpha val="74510"/>
            </a:srgbClr>
          </a:solid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400" b="1">
              <a:solidFill>
                <a:srgbClr val="FFFFFF"/>
              </a:solidFill>
              <a:latin typeface="Avenir"/>
              <a:ea typeface="Avenir"/>
              <a:cs typeface="Avenir"/>
              <a:sym typeface="Avenir"/>
            </a:endParaRPr>
          </a:p>
          <a:p>
            <a:pPr marL="0" marR="0" lvl="0" indent="0" algn="ctr" rtl="0">
              <a:lnSpc>
                <a:spcPct val="100000"/>
              </a:lnSpc>
              <a:spcBef>
                <a:spcPts val="0"/>
              </a:spcBef>
              <a:spcAft>
                <a:spcPts val="0"/>
              </a:spcAft>
              <a:buClr>
                <a:srgbClr val="000000"/>
              </a:buClr>
              <a:buSzPts val="3600"/>
              <a:buFont typeface="Arial"/>
              <a:buNone/>
            </a:pPr>
            <a:r>
              <a:rPr lang="en" sz="3600" b="1">
                <a:solidFill>
                  <a:srgbClr val="FFFFFF"/>
                </a:solidFill>
                <a:latin typeface="Avenir"/>
                <a:ea typeface="Avenir"/>
                <a:cs typeface="Avenir"/>
                <a:sym typeface="Avenir"/>
              </a:rPr>
              <a:t>Utah Medical Cannabis Program</a:t>
            </a:r>
            <a:endParaRPr sz="3600" b="1">
              <a:solidFill>
                <a:srgbClr val="FFFFFF"/>
              </a:solidFill>
              <a:latin typeface="Avenir"/>
              <a:ea typeface="Avenir"/>
              <a:cs typeface="Avenir"/>
              <a:sym typeface="Avenir"/>
            </a:endParaRPr>
          </a:p>
          <a:p>
            <a:pPr marL="0" marR="0" lvl="0" indent="0" algn="ctr" rtl="0">
              <a:lnSpc>
                <a:spcPct val="100000"/>
              </a:lnSpc>
              <a:spcBef>
                <a:spcPts val="0"/>
              </a:spcBef>
              <a:spcAft>
                <a:spcPts val="0"/>
              </a:spcAft>
              <a:buClr>
                <a:srgbClr val="000000"/>
              </a:buClr>
              <a:buSzPts val="3600"/>
              <a:buFont typeface="Arial"/>
              <a:buNone/>
            </a:pPr>
            <a:endParaRPr sz="1200" b="1">
              <a:solidFill>
                <a:srgbClr val="FFFFFF"/>
              </a:solidFill>
              <a:latin typeface="Avenir"/>
              <a:ea typeface="Avenir"/>
              <a:cs typeface="Avenir"/>
              <a:sym typeface="Avenir"/>
            </a:endParaRPr>
          </a:p>
          <a:p>
            <a:pPr marL="457200" marR="457200" lvl="0" indent="0" algn="ctr" rtl="0">
              <a:lnSpc>
                <a:spcPct val="107916"/>
              </a:lnSpc>
              <a:spcBef>
                <a:spcPts val="0"/>
              </a:spcBef>
              <a:spcAft>
                <a:spcPts val="0"/>
              </a:spcAft>
              <a:buClr>
                <a:schemeClr val="dk1"/>
              </a:buClr>
              <a:buSzPts val="1100"/>
              <a:buFont typeface="Arial"/>
              <a:buNone/>
            </a:pPr>
            <a:r>
              <a:rPr lang="en" sz="2300">
                <a:solidFill>
                  <a:srgbClr val="FFFFFF"/>
                </a:solidFill>
                <a:latin typeface="Avenir"/>
                <a:ea typeface="Avenir"/>
                <a:cs typeface="Avenir"/>
                <a:sym typeface="Avenir"/>
              </a:rPr>
              <a:t>Utah Department of Agriculture and Food’s portion of the state’s Medical Cannabis program provides regulatory oversight and support for medical cannabis cultivators, processors and testing labs.</a:t>
            </a:r>
            <a:endParaRPr sz="2300" b="1">
              <a:solidFill>
                <a:srgbClr val="FFFFFF"/>
              </a:solidFill>
              <a:latin typeface="Avenir"/>
              <a:ea typeface="Avenir"/>
              <a:cs typeface="Avenir"/>
              <a:sym typeface="Avenir"/>
            </a:endParaRPr>
          </a:p>
          <a:p>
            <a:pPr marL="0" marR="0" lvl="0" indent="0" algn="ctr" rtl="0">
              <a:lnSpc>
                <a:spcPct val="100000"/>
              </a:lnSpc>
              <a:spcBef>
                <a:spcPts val="800"/>
              </a:spcBef>
              <a:spcAft>
                <a:spcPts val="0"/>
              </a:spcAft>
              <a:buClr>
                <a:srgbClr val="000000"/>
              </a:buClr>
              <a:buSzPts val="3600"/>
              <a:buFont typeface="Arial"/>
              <a:buNone/>
            </a:pPr>
            <a:endParaRPr sz="1800" b="1">
              <a:solidFill>
                <a:srgbClr val="FFFFFF"/>
              </a:solidFill>
              <a:latin typeface="Avenir"/>
              <a:ea typeface="Avenir"/>
              <a:cs typeface="Avenir"/>
              <a:sym typeface="Avenir"/>
            </a:endParaRPr>
          </a:p>
          <a:p>
            <a:pPr marL="0" marR="0" lvl="0" indent="0" algn="ctr" rtl="0">
              <a:lnSpc>
                <a:spcPct val="100000"/>
              </a:lnSpc>
              <a:spcBef>
                <a:spcPts val="0"/>
              </a:spcBef>
              <a:spcAft>
                <a:spcPts val="0"/>
              </a:spcAft>
              <a:buClr>
                <a:srgbClr val="000000"/>
              </a:buClr>
              <a:buSzPts val="3600"/>
              <a:buFont typeface="Arial"/>
              <a:buNone/>
            </a:pPr>
            <a:endParaRPr sz="3600" b="1">
              <a:solidFill>
                <a:srgbClr val="FFFFFF"/>
              </a:solidFill>
              <a:latin typeface="Avenir"/>
              <a:ea typeface="Avenir"/>
              <a:cs typeface="Avenir"/>
              <a:sym typeface="Avenir"/>
            </a:endParaRPr>
          </a:p>
        </p:txBody>
      </p:sp>
      <p:sp>
        <p:nvSpPr>
          <p:cNvPr id="241" name="Google Shape;241;p23"/>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endParaRPr/>
          </a:p>
        </p:txBody>
      </p:sp>
      <p:sp>
        <p:nvSpPr>
          <p:cNvPr id="242" name="Google Shape;242;p23"/>
          <p:cNvSpPr txBox="1">
            <a:spLocks noGrp="1"/>
          </p:cNvSpPr>
          <p:nvPr>
            <p:ph type="body" idx="1"/>
          </p:nvPr>
        </p:nvSpPr>
        <p:spPr>
          <a:xfrm>
            <a:off x="663600" y="1351769"/>
            <a:ext cx="7886700" cy="32634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2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24"/>
          <p:cNvSpPr/>
          <p:nvPr/>
        </p:nvSpPr>
        <p:spPr>
          <a:xfrm>
            <a:off x="3714316" y="3594352"/>
            <a:ext cx="444000" cy="552600"/>
          </a:xfrm>
          <a:prstGeom prst="rightArrow">
            <a:avLst>
              <a:gd name="adj1" fmla="val 50000"/>
              <a:gd name="adj2" fmla="val 50000"/>
            </a:avLst>
          </a:prstGeom>
          <a:solidFill>
            <a:schemeClr val="accent4"/>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p:txBody>
      </p:sp>
      <p:sp>
        <p:nvSpPr>
          <p:cNvPr id="248" name="Google Shape;248;p24"/>
          <p:cNvSpPr txBox="1"/>
          <p:nvPr/>
        </p:nvSpPr>
        <p:spPr>
          <a:xfrm>
            <a:off x="64873" y="1214174"/>
            <a:ext cx="9026700" cy="4386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2400">
                <a:solidFill>
                  <a:schemeClr val="dk1"/>
                </a:solidFill>
                <a:latin typeface="Calibri"/>
                <a:ea typeface="Calibri"/>
                <a:cs typeface="Calibri"/>
                <a:sym typeface="Calibri"/>
              </a:rPr>
              <a:t>Utah Medical Cannabis Act</a:t>
            </a:r>
            <a:endParaRPr sz="1100"/>
          </a:p>
        </p:txBody>
      </p:sp>
      <p:sp>
        <p:nvSpPr>
          <p:cNvPr id="249" name="Google Shape;249;p24"/>
          <p:cNvSpPr/>
          <p:nvPr/>
        </p:nvSpPr>
        <p:spPr>
          <a:xfrm>
            <a:off x="4211470" y="1167267"/>
            <a:ext cx="4606200" cy="13389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a:latin typeface="Calibri"/>
                <a:ea typeface="Calibri"/>
                <a:cs typeface="Calibri"/>
                <a:sym typeface="Calibri"/>
              </a:rPr>
              <a:t>UDAF tasked with regulating</a:t>
            </a:r>
            <a:endParaRPr sz="1100"/>
          </a:p>
          <a:p>
            <a:pPr marL="254000" marR="0" lvl="0" indent="-254000" algn="l" rtl="0">
              <a:spcBef>
                <a:spcPts val="0"/>
              </a:spcBef>
              <a:spcAft>
                <a:spcPts val="0"/>
              </a:spcAft>
              <a:buSzPts val="1400"/>
              <a:buFont typeface="Arial"/>
              <a:buChar char="•"/>
            </a:pPr>
            <a:r>
              <a:rPr lang="en" sz="1400">
                <a:latin typeface="Calibri"/>
                <a:ea typeface="Calibri"/>
                <a:cs typeface="Calibri"/>
                <a:sym typeface="Calibri"/>
              </a:rPr>
              <a:t>Medical cannabis cultivation facilities (Capped</a:t>
            </a:r>
            <a:r>
              <a:rPr lang="en">
                <a:latin typeface="Calibri"/>
                <a:ea typeface="Calibri"/>
                <a:cs typeface="Calibri"/>
                <a:sym typeface="Calibri"/>
              </a:rPr>
              <a:t>)</a:t>
            </a:r>
            <a:endParaRPr>
              <a:latin typeface="Calibri"/>
              <a:ea typeface="Calibri"/>
              <a:cs typeface="Calibri"/>
              <a:sym typeface="Calibri"/>
            </a:endParaRPr>
          </a:p>
          <a:p>
            <a:pPr marL="254000" marR="0" lvl="0" indent="-234950" algn="l" rtl="0">
              <a:spcBef>
                <a:spcPts val="0"/>
              </a:spcBef>
              <a:spcAft>
                <a:spcPts val="0"/>
              </a:spcAft>
              <a:buSzPts val="1100"/>
              <a:buFont typeface="Calibri"/>
              <a:buChar char="•"/>
            </a:pPr>
            <a:r>
              <a:rPr lang="en">
                <a:latin typeface="Calibri"/>
                <a:ea typeface="Calibri"/>
                <a:cs typeface="Calibri"/>
                <a:sym typeface="Calibri"/>
              </a:rPr>
              <a:t>Currently 8 growers</a:t>
            </a:r>
            <a:endParaRPr>
              <a:latin typeface="Calibri"/>
              <a:ea typeface="Calibri"/>
              <a:cs typeface="Calibri"/>
              <a:sym typeface="Calibri"/>
            </a:endParaRPr>
          </a:p>
          <a:p>
            <a:pPr marL="254000" marR="0" lvl="0" indent="-234950" algn="l" rtl="0">
              <a:spcBef>
                <a:spcPts val="0"/>
              </a:spcBef>
              <a:spcAft>
                <a:spcPts val="0"/>
              </a:spcAft>
              <a:buSzPts val="1100"/>
              <a:buFont typeface="Calibri"/>
              <a:buChar char="•"/>
            </a:pPr>
            <a:r>
              <a:rPr lang="en">
                <a:latin typeface="Calibri"/>
                <a:ea typeface="Calibri"/>
                <a:cs typeface="Calibri"/>
                <a:sym typeface="Calibri"/>
              </a:rPr>
              <a:t>Can add up to 7 more according to law</a:t>
            </a:r>
            <a:endParaRPr>
              <a:latin typeface="Calibri"/>
              <a:ea typeface="Calibri"/>
              <a:cs typeface="Calibri"/>
              <a:sym typeface="Calibri"/>
            </a:endParaRPr>
          </a:p>
          <a:p>
            <a:pPr marL="254000" marR="0" lvl="0" indent="-177800" algn="l" rtl="0">
              <a:spcBef>
                <a:spcPts val="0"/>
              </a:spcBef>
              <a:spcAft>
                <a:spcPts val="0"/>
              </a:spcAft>
              <a:buClr>
                <a:schemeClr val="dk1"/>
              </a:buClr>
              <a:buSzPts val="1200"/>
              <a:buFont typeface="Arial"/>
              <a:buNone/>
            </a:pPr>
            <a:endParaRPr sz="1200">
              <a:latin typeface="Calibri"/>
              <a:ea typeface="Calibri"/>
              <a:cs typeface="Calibri"/>
              <a:sym typeface="Calibri"/>
            </a:endParaRPr>
          </a:p>
          <a:p>
            <a:pPr marL="254000" marR="0" lvl="0" indent="-17780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250" name="Google Shape;250;p24"/>
          <p:cNvSpPr/>
          <p:nvPr/>
        </p:nvSpPr>
        <p:spPr>
          <a:xfrm>
            <a:off x="0" y="634164"/>
            <a:ext cx="9144000" cy="5331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51" name="Google Shape;251;p24"/>
          <p:cNvSpPr txBox="1"/>
          <p:nvPr/>
        </p:nvSpPr>
        <p:spPr>
          <a:xfrm>
            <a:off x="308855" y="528134"/>
            <a:ext cx="8526300" cy="6234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3600" b="1">
                <a:solidFill>
                  <a:schemeClr val="lt1"/>
                </a:solidFill>
                <a:latin typeface="Calibri"/>
                <a:ea typeface="Calibri"/>
                <a:cs typeface="Calibri"/>
                <a:sym typeface="Calibri"/>
              </a:rPr>
              <a:t>Interesting Cannabis Cultivation Laws</a:t>
            </a:r>
            <a:endParaRPr sz="3600" b="1">
              <a:solidFill>
                <a:schemeClr val="lt1"/>
              </a:solidFill>
              <a:latin typeface="Calibri"/>
              <a:ea typeface="Calibri"/>
              <a:cs typeface="Calibri"/>
              <a:sym typeface="Calibri"/>
            </a:endParaRPr>
          </a:p>
        </p:txBody>
      </p:sp>
      <p:sp>
        <p:nvSpPr>
          <p:cNvPr id="252" name="Google Shape;252;p24"/>
          <p:cNvSpPr txBox="1"/>
          <p:nvPr/>
        </p:nvSpPr>
        <p:spPr>
          <a:xfrm>
            <a:off x="626906" y="80982"/>
            <a:ext cx="2043600" cy="2385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endParaRPr sz="1100" b="1">
              <a:solidFill>
                <a:schemeClr val="accent6"/>
              </a:solidFill>
              <a:latin typeface="Calibri"/>
              <a:ea typeface="Calibri"/>
              <a:cs typeface="Calibri"/>
              <a:sym typeface="Calibri"/>
            </a:endParaRPr>
          </a:p>
        </p:txBody>
      </p:sp>
      <p:sp>
        <p:nvSpPr>
          <p:cNvPr id="253" name="Google Shape;253;p24"/>
          <p:cNvSpPr txBox="1"/>
          <p:nvPr/>
        </p:nvSpPr>
        <p:spPr>
          <a:xfrm>
            <a:off x="626906" y="252001"/>
            <a:ext cx="2366700" cy="1923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endParaRPr sz="800" b="1">
              <a:solidFill>
                <a:srgbClr val="595959"/>
              </a:solidFill>
              <a:latin typeface="Calibri"/>
              <a:ea typeface="Calibri"/>
              <a:cs typeface="Calibri"/>
              <a:sym typeface="Calibri"/>
            </a:endParaRPr>
          </a:p>
        </p:txBody>
      </p:sp>
      <p:pic>
        <p:nvPicPr>
          <p:cNvPr id="254" name="Google Shape;254;p24" descr="Image result for marijuana grower"/>
          <p:cNvPicPr preferRelativeResize="0"/>
          <p:nvPr/>
        </p:nvPicPr>
        <p:blipFill rotWithShape="1">
          <a:blip r:embed="rId3">
            <a:alphaModFix/>
          </a:blip>
          <a:srcRect l="5717" t="6091" r="3530" b="5374"/>
          <a:stretch/>
        </p:blipFill>
        <p:spPr>
          <a:xfrm>
            <a:off x="0" y="1729117"/>
            <a:ext cx="3530943" cy="2270554"/>
          </a:xfrm>
          <a:prstGeom prst="rect">
            <a:avLst/>
          </a:prstGeom>
          <a:noFill/>
          <a:ln>
            <a:noFill/>
          </a:ln>
        </p:spPr>
      </p:pic>
      <p:sp>
        <p:nvSpPr>
          <p:cNvPr id="255" name="Google Shape;255;p24"/>
          <p:cNvSpPr/>
          <p:nvPr/>
        </p:nvSpPr>
        <p:spPr>
          <a:xfrm>
            <a:off x="3714316" y="1613043"/>
            <a:ext cx="444000" cy="552600"/>
          </a:xfrm>
          <a:prstGeom prst="rightArrow">
            <a:avLst>
              <a:gd name="adj1" fmla="val 50000"/>
              <a:gd name="adj2" fmla="val 50000"/>
            </a:avLst>
          </a:prstGeom>
          <a:solidFill>
            <a:schemeClr val="accent1"/>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p:txBody>
      </p:sp>
      <p:sp>
        <p:nvSpPr>
          <p:cNvPr id="256" name="Google Shape;256;p24"/>
          <p:cNvSpPr txBox="1"/>
          <p:nvPr/>
        </p:nvSpPr>
        <p:spPr>
          <a:xfrm>
            <a:off x="4153863" y="2275811"/>
            <a:ext cx="4721400" cy="12084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800">
                <a:latin typeface="Calibri"/>
                <a:ea typeface="Calibri"/>
                <a:cs typeface="Calibri"/>
                <a:sym typeface="Calibri"/>
              </a:rPr>
              <a:t>Indoor and outdoor cultivation facilities</a:t>
            </a:r>
            <a:endParaRPr sz="1400">
              <a:latin typeface="Calibri"/>
              <a:ea typeface="Calibri"/>
              <a:cs typeface="Calibri"/>
              <a:sym typeface="Calibri"/>
            </a:endParaRPr>
          </a:p>
          <a:p>
            <a:pPr marL="254000" marR="0" lvl="0" indent="-254000" algn="l" rtl="0">
              <a:spcBef>
                <a:spcPts val="0"/>
              </a:spcBef>
              <a:spcAft>
                <a:spcPts val="0"/>
              </a:spcAft>
              <a:buSzPts val="1400"/>
              <a:buFont typeface="Arial"/>
              <a:buChar char="•"/>
            </a:pPr>
            <a:r>
              <a:rPr lang="en" sz="1400">
                <a:latin typeface="Calibri"/>
                <a:ea typeface="Calibri"/>
                <a:cs typeface="Calibri"/>
                <a:sym typeface="Calibri"/>
              </a:rPr>
              <a:t>Indoor limited to 100,000 sq. ft.</a:t>
            </a:r>
            <a:endParaRPr sz="1100"/>
          </a:p>
          <a:p>
            <a:pPr marL="254000" marR="0" lvl="0" indent="-254000" algn="l" rtl="0">
              <a:spcBef>
                <a:spcPts val="0"/>
              </a:spcBef>
              <a:spcAft>
                <a:spcPts val="0"/>
              </a:spcAft>
              <a:buSzPts val="1400"/>
              <a:buFont typeface="Arial"/>
              <a:buChar char="•"/>
            </a:pPr>
            <a:r>
              <a:rPr lang="en" sz="1400">
                <a:latin typeface="Calibri"/>
                <a:ea typeface="Calibri"/>
                <a:cs typeface="Calibri"/>
                <a:sym typeface="Calibri"/>
              </a:rPr>
              <a:t>Outdoor limited to 4 acres</a:t>
            </a:r>
            <a:endParaRPr sz="1400">
              <a:latin typeface="Calibri"/>
              <a:ea typeface="Calibri"/>
              <a:cs typeface="Calibri"/>
              <a:sym typeface="Calibri"/>
            </a:endParaRPr>
          </a:p>
          <a:p>
            <a:pPr marL="254000" marR="0" lvl="0" indent="-234950" algn="l" rtl="0">
              <a:spcBef>
                <a:spcPts val="0"/>
              </a:spcBef>
              <a:spcAft>
                <a:spcPts val="0"/>
              </a:spcAft>
              <a:buSzPts val="1100"/>
              <a:buFont typeface="Calibri"/>
              <a:buChar char="•"/>
            </a:pPr>
            <a:r>
              <a:rPr lang="en">
                <a:latin typeface="Calibri"/>
                <a:ea typeface="Calibri"/>
                <a:cs typeface="Calibri"/>
                <a:sym typeface="Calibri"/>
              </a:rPr>
              <a:t>Combination of both</a:t>
            </a:r>
            <a:endParaRPr>
              <a:latin typeface="Calibri"/>
              <a:ea typeface="Calibri"/>
              <a:cs typeface="Calibri"/>
              <a:sym typeface="Calibri"/>
            </a:endParaRPr>
          </a:p>
          <a:p>
            <a:pPr marL="254000" marR="0" lvl="0" indent="-234950" algn="l" rtl="0">
              <a:spcBef>
                <a:spcPts val="0"/>
              </a:spcBef>
              <a:spcAft>
                <a:spcPts val="0"/>
              </a:spcAft>
              <a:buSzPts val="1100"/>
              <a:buFont typeface="Calibri"/>
              <a:buChar char="•"/>
            </a:pPr>
            <a:r>
              <a:rPr lang="en">
                <a:latin typeface="Calibri"/>
                <a:ea typeface="Calibri"/>
                <a:cs typeface="Calibri"/>
                <a:sym typeface="Calibri"/>
              </a:rPr>
              <a:t>2 locations allowed</a:t>
            </a:r>
            <a:endParaRPr>
              <a:latin typeface="Calibri"/>
              <a:ea typeface="Calibri"/>
              <a:cs typeface="Calibri"/>
              <a:sym typeface="Calibri"/>
            </a:endParaRPr>
          </a:p>
        </p:txBody>
      </p:sp>
      <p:sp>
        <p:nvSpPr>
          <p:cNvPr id="257" name="Google Shape;257;p24"/>
          <p:cNvSpPr/>
          <p:nvPr/>
        </p:nvSpPr>
        <p:spPr>
          <a:xfrm>
            <a:off x="3649216" y="2419755"/>
            <a:ext cx="444000" cy="552600"/>
          </a:xfrm>
          <a:prstGeom prst="rightArrow">
            <a:avLst>
              <a:gd name="adj1" fmla="val 50000"/>
              <a:gd name="adj2" fmla="val 50000"/>
            </a:avLst>
          </a:prstGeom>
          <a:solidFill>
            <a:srgbClr val="C9CC45"/>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p:txBody>
      </p:sp>
      <p:sp>
        <p:nvSpPr>
          <p:cNvPr id="258" name="Google Shape;258;p24"/>
          <p:cNvSpPr/>
          <p:nvPr/>
        </p:nvSpPr>
        <p:spPr>
          <a:xfrm>
            <a:off x="4158334" y="3523552"/>
            <a:ext cx="4947000" cy="623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a:latin typeface="Calibri"/>
                <a:ea typeface="Calibri"/>
                <a:cs typeface="Calibri"/>
                <a:sym typeface="Calibri"/>
              </a:rPr>
              <a:t>Municipalities and counties must allow in respective industrial and agricultural zones</a:t>
            </a:r>
            <a:endParaRPr sz="11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55"/>
                                        </p:tgtEl>
                                        <p:attrNameLst>
                                          <p:attrName>style.visibility</p:attrName>
                                        </p:attrNameLst>
                                      </p:cBhvr>
                                      <p:to>
                                        <p:strVal val="visible"/>
                                      </p:to>
                                    </p:set>
                                    <p:anim calcmode="lin" valueType="num">
                                      <p:cBhvr additive="base">
                                        <p:cTn id="7" dur="500"/>
                                        <p:tgtEl>
                                          <p:spTgt spid="255"/>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249"/>
                                        </p:tgtEl>
                                        <p:attrNameLst>
                                          <p:attrName>style.visibility</p:attrName>
                                        </p:attrNameLst>
                                      </p:cBhvr>
                                      <p:to>
                                        <p:strVal val="visible"/>
                                      </p:to>
                                    </p:set>
                                    <p:anim calcmode="lin" valueType="num">
                                      <p:cBhvr additive="base">
                                        <p:cTn id="11" dur="500"/>
                                        <p:tgtEl>
                                          <p:spTgt spid="249"/>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2" presetClass="entr" presetSubtype="8" fill="hold" nodeType="afterEffect">
                                  <p:stCondLst>
                                    <p:cond delay="0"/>
                                  </p:stCondLst>
                                  <p:childTnLst>
                                    <p:set>
                                      <p:cBhvr>
                                        <p:cTn id="14" dur="1" fill="hold">
                                          <p:stCondLst>
                                            <p:cond delay="0"/>
                                          </p:stCondLst>
                                        </p:cTn>
                                        <p:tgtEl>
                                          <p:spTgt spid="257"/>
                                        </p:tgtEl>
                                        <p:attrNameLst>
                                          <p:attrName>style.visibility</p:attrName>
                                        </p:attrNameLst>
                                      </p:cBhvr>
                                      <p:to>
                                        <p:strVal val="visible"/>
                                      </p:to>
                                    </p:set>
                                    <p:anim calcmode="lin" valueType="num">
                                      <p:cBhvr additive="base">
                                        <p:cTn id="15" dur="500"/>
                                        <p:tgtEl>
                                          <p:spTgt spid="257"/>
                                        </p:tgtEl>
                                        <p:attrNameLst>
                                          <p:attrName>ppt_x</p:attrName>
                                        </p:attrNameLst>
                                      </p:cBhvr>
                                      <p:tavLst>
                                        <p:tav tm="0">
                                          <p:val>
                                            <p:strVal val="#ppt_x-1"/>
                                          </p:val>
                                        </p:tav>
                                        <p:tav tm="100000">
                                          <p:val>
                                            <p:strVal val="#ppt_x"/>
                                          </p:val>
                                        </p:tav>
                                      </p:tavLst>
                                    </p:anim>
                                  </p:childTnLst>
                                </p:cTn>
                              </p:par>
                            </p:childTnLst>
                          </p:cTn>
                        </p:par>
                        <p:par>
                          <p:cTn id="16" fill="hold">
                            <p:stCondLst>
                              <p:cond delay="1500"/>
                            </p:stCondLst>
                            <p:childTnLst>
                              <p:par>
                                <p:cTn id="17" presetID="2" presetClass="entr" presetSubtype="2" fill="hold" nodeType="afterEffect">
                                  <p:stCondLst>
                                    <p:cond delay="0"/>
                                  </p:stCondLst>
                                  <p:childTnLst>
                                    <p:set>
                                      <p:cBhvr>
                                        <p:cTn id="18" dur="1" fill="hold">
                                          <p:stCondLst>
                                            <p:cond delay="0"/>
                                          </p:stCondLst>
                                        </p:cTn>
                                        <p:tgtEl>
                                          <p:spTgt spid="256"/>
                                        </p:tgtEl>
                                        <p:attrNameLst>
                                          <p:attrName>style.visibility</p:attrName>
                                        </p:attrNameLst>
                                      </p:cBhvr>
                                      <p:to>
                                        <p:strVal val="visible"/>
                                      </p:to>
                                    </p:set>
                                    <p:anim calcmode="lin" valueType="num">
                                      <p:cBhvr additive="base">
                                        <p:cTn id="19" dur="500"/>
                                        <p:tgtEl>
                                          <p:spTgt spid="256"/>
                                        </p:tgtEl>
                                        <p:attrNameLst>
                                          <p:attrName>ppt_x</p:attrName>
                                        </p:attrNameLst>
                                      </p:cBhvr>
                                      <p:tavLst>
                                        <p:tav tm="0">
                                          <p:val>
                                            <p:strVal val="#ppt_x+1"/>
                                          </p:val>
                                        </p:tav>
                                        <p:tav tm="100000">
                                          <p:val>
                                            <p:strVal val="#ppt_x"/>
                                          </p:val>
                                        </p:tav>
                                      </p:tavLst>
                                    </p:anim>
                                  </p:childTnLst>
                                </p:cTn>
                              </p:par>
                            </p:childTnLst>
                          </p:cTn>
                        </p:par>
                        <p:par>
                          <p:cTn id="20" fill="hold">
                            <p:stCondLst>
                              <p:cond delay="2000"/>
                            </p:stCondLst>
                            <p:childTnLst>
                              <p:par>
                                <p:cTn id="21" presetID="2" presetClass="entr" presetSubtype="2" fill="hold" nodeType="afterEffect">
                                  <p:stCondLst>
                                    <p:cond delay="0"/>
                                  </p:stCondLst>
                                  <p:childTnLst>
                                    <p:set>
                                      <p:cBhvr>
                                        <p:cTn id="22" dur="1" fill="hold">
                                          <p:stCondLst>
                                            <p:cond delay="0"/>
                                          </p:stCondLst>
                                        </p:cTn>
                                        <p:tgtEl>
                                          <p:spTgt spid="258"/>
                                        </p:tgtEl>
                                        <p:attrNameLst>
                                          <p:attrName>style.visibility</p:attrName>
                                        </p:attrNameLst>
                                      </p:cBhvr>
                                      <p:to>
                                        <p:strVal val="visible"/>
                                      </p:to>
                                    </p:set>
                                    <p:anim calcmode="lin" valueType="num">
                                      <p:cBhvr additive="base">
                                        <p:cTn id="23" dur="500"/>
                                        <p:tgtEl>
                                          <p:spTgt spid="258"/>
                                        </p:tgtEl>
                                        <p:attrNameLst>
                                          <p:attrName>ppt_x</p:attrName>
                                        </p:attrNameLst>
                                      </p:cBhvr>
                                      <p:tavLst>
                                        <p:tav tm="0">
                                          <p:val>
                                            <p:strVal val="#ppt_x+1"/>
                                          </p:val>
                                        </p:tav>
                                        <p:tav tm="100000">
                                          <p:val>
                                            <p:strVal val="#ppt_x"/>
                                          </p:val>
                                        </p:tav>
                                      </p:tavLst>
                                    </p:anim>
                                  </p:childTnLst>
                                </p:cTn>
                              </p:par>
                            </p:childTnLst>
                          </p:cTn>
                        </p:par>
                        <p:par>
                          <p:cTn id="24" fill="hold">
                            <p:stCondLst>
                              <p:cond delay="2500"/>
                            </p:stCondLst>
                            <p:childTnLst>
                              <p:par>
                                <p:cTn id="25" presetID="2" presetClass="entr" presetSubtype="8" fill="hold" nodeType="afterEffect">
                                  <p:stCondLst>
                                    <p:cond delay="0"/>
                                  </p:stCondLst>
                                  <p:childTnLst>
                                    <p:set>
                                      <p:cBhvr>
                                        <p:cTn id="26" dur="1" fill="hold">
                                          <p:stCondLst>
                                            <p:cond delay="0"/>
                                          </p:stCondLst>
                                        </p:cTn>
                                        <p:tgtEl>
                                          <p:spTgt spid="247"/>
                                        </p:tgtEl>
                                        <p:attrNameLst>
                                          <p:attrName>style.visibility</p:attrName>
                                        </p:attrNameLst>
                                      </p:cBhvr>
                                      <p:to>
                                        <p:strVal val="visible"/>
                                      </p:to>
                                    </p:set>
                                    <p:anim calcmode="lin" valueType="num">
                                      <p:cBhvr additive="base">
                                        <p:cTn id="27" dur="500"/>
                                        <p:tgtEl>
                                          <p:spTgt spid="24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25"/>
          <p:cNvSpPr txBox="1">
            <a:spLocks noGrp="1"/>
          </p:cNvSpPr>
          <p:nvPr>
            <p:ph type="title"/>
          </p:nvPr>
        </p:nvSpPr>
        <p:spPr>
          <a:xfrm>
            <a:off x="758025" y="82815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Medical Cannabis Growers - Licenses</a:t>
            </a:r>
            <a:endParaRPr/>
          </a:p>
        </p:txBody>
      </p:sp>
      <p:sp>
        <p:nvSpPr>
          <p:cNvPr id="264" name="Google Shape;264;p25"/>
          <p:cNvSpPr txBox="1">
            <a:spLocks noGrp="1"/>
          </p:cNvSpPr>
          <p:nvPr>
            <p:ph type="body" idx="1"/>
          </p:nvPr>
        </p:nvSpPr>
        <p:spPr>
          <a:xfrm>
            <a:off x="819150" y="1433000"/>
            <a:ext cx="7505700" cy="2448000"/>
          </a:xfrm>
          <a:prstGeom prst="rect">
            <a:avLst/>
          </a:prstGeom>
        </p:spPr>
        <p:txBody>
          <a:bodyPr spcFirstLastPara="1" wrap="square" lIns="91425" tIns="91425" rIns="91425" bIns="91425" anchor="t" anchorCtr="0">
            <a:normAutofit fontScale="77500" lnSpcReduction="20000"/>
          </a:bodyPr>
          <a:lstStyle/>
          <a:p>
            <a:pPr marL="457200" lvl="0" indent="-292576" algn="l" rtl="0">
              <a:spcBef>
                <a:spcPts val="0"/>
              </a:spcBef>
              <a:spcAft>
                <a:spcPts val="0"/>
              </a:spcAft>
              <a:buSzPct val="100000"/>
              <a:buChar char="●"/>
            </a:pPr>
            <a:r>
              <a:rPr lang="en"/>
              <a:t>Initial Licensing in 2019 used a Request For Proposal (RFP) platform - similar to contracts</a:t>
            </a:r>
            <a:endParaRPr/>
          </a:p>
          <a:p>
            <a:pPr marL="457200" lvl="0" indent="-292576" algn="l" rtl="0">
              <a:spcBef>
                <a:spcPts val="0"/>
              </a:spcBef>
              <a:spcAft>
                <a:spcPts val="0"/>
              </a:spcAft>
              <a:buSzPct val="100000"/>
              <a:buChar char="●"/>
            </a:pPr>
            <a:r>
              <a:rPr lang="en"/>
              <a:t>A group of 6 Individuals independently reviewed over 80 RFP’s. </a:t>
            </a:r>
            <a:endParaRPr/>
          </a:p>
          <a:p>
            <a:pPr marL="457200" lvl="0" indent="-292576" algn="l" rtl="0">
              <a:spcBef>
                <a:spcPts val="0"/>
              </a:spcBef>
              <a:spcAft>
                <a:spcPts val="0"/>
              </a:spcAft>
              <a:buSzPct val="100000"/>
              <a:buChar char="●"/>
            </a:pPr>
            <a:r>
              <a:rPr lang="en"/>
              <a:t>Information being scored:</a:t>
            </a:r>
            <a:endParaRPr/>
          </a:p>
          <a:p>
            <a:pPr marL="914400" lvl="1" indent="-282733" algn="l" rtl="0">
              <a:spcBef>
                <a:spcPts val="0"/>
              </a:spcBef>
              <a:spcAft>
                <a:spcPts val="0"/>
              </a:spcAft>
              <a:buSzPct val="100000"/>
              <a:buChar char="○"/>
            </a:pPr>
            <a:r>
              <a:rPr lang="en"/>
              <a:t>Experience with </a:t>
            </a:r>
            <a:endParaRPr/>
          </a:p>
          <a:p>
            <a:pPr marL="1371600" lvl="2" indent="-282733" algn="l" rtl="0">
              <a:spcBef>
                <a:spcPts val="0"/>
              </a:spcBef>
              <a:spcAft>
                <a:spcPts val="0"/>
              </a:spcAft>
              <a:buSzPct val="100000"/>
              <a:buChar char="■"/>
            </a:pPr>
            <a:r>
              <a:rPr lang="en"/>
              <a:t>Complying with a regulatory environment</a:t>
            </a:r>
            <a:endParaRPr/>
          </a:p>
          <a:p>
            <a:pPr marL="1371600" lvl="2" indent="-282733" algn="l" rtl="0">
              <a:spcBef>
                <a:spcPts val="0"/>
              </a:spcBef>
              <a:spcAft>
                <a:spcPts val="0"/>
              </a:spcAft>
              <a:buSzPct val="100000"/>
              <a:buChar char="■"/>
            </a:pPr>
            <a:r>
              <a:rPr lang="en"/>
              <a:t>Tracking of inventory</a:t>
            </a:r>
            <a:endParaRPr/>
          </a:p>
          <a:p>
            <a:pPr marL="1371600" lvl="2" indent="-282733" algn="l" rtl="0">
              <a:spcBef>
                <a:spcPts val="0"/>
              </a:spcBef>
              <a:spcAft>
                <a:spcPts val="0"/>
              </a:spcAft>
              <a:buSzPct val="100000"/>
              <a:buChar char="■"/>
            </a:pPr>
            <a:r>
              <a:rPr lang="en"/>
              <a:t>Training, evaluating, and monitoring employees</a:t>
            </a:r>
            <a:endParaRPr/>
          </a:p>
          <a:p>
            <a:pPr marL="914400" lvl="1" indent="-282733" algn="l" rtl="0">
              <a:spcBef>
                <a:spcPts val="0"/>
              </a:spcBef>
              <a:spcAft>
                <a:spcPts val="0"/>
              </a:spcAft>
              <a:buSzPct val="100000"/>
              <a:buChar char="○"/>
            </a:pPr>
            <a:r>
              <a:rPr lang="en"/>
              <a:t>Safety and security </a:t>
            </a:r>
            <a:endParaRPr/>
          </a:p>
          <a:p>
            <a:pPr marL="1371600" lvl="2" indent="-282733" algn="l" rtl="0">
              <a:spcBef>
                <a:spcPts val="0"/>
              </a:spcBef>
              <a:spcAft>
                <a:spcPts val="0"/>
              </a:spcAft>
              <a:buSzPct val="100000"/>
              <a:buChar char="■"/>
            </a:pPr>
            <a:r>
              <a:rPr lang="en"/>
              <a:t> Proposed Facility layout </a:t>
            </a:r>
            <a:endParaRPr/>
          </a:p>
          <a:p>
            <a:pPr marL="1371600" lvl="2" indent="-282733" algn="l" rtl="0">
              <a:spcBef>
                <a:spcPts val="0"/>
              </a:spcBef>
              <a:spcAft>
                <a:spcPts val="0"/>
              </a:spcAft>
              <a:buSzPct val="100000"/>
              <a:buChar char="■"/>
            </a:pPr>
            <a:r>
              <a:rPr lang="en"/>
              <a:t>Security - Facility, Transportation, Inventory Control </a:t>
            </a:r>
            <a:endParaRPr/>
          </a:p>
          <a:p>
            <a:pPr marL="1371600" lvl="2" indent="-282733" algn="l" rtl="0">
              <a:spcBef>
                <a:spcPts val="0"/>
              </a:spcBef>
              <a:spcAft>
                <a:spcPts val="0"/>
              </a:spcAft>
              <a:buSzPct val="100000"/>
              <a:buChar char="■"/>
            </a:pPr>
            <a:r>
              <a:rPr lang="en"/>
              <a:t>Facility meeting the requirements of layout if indoor/outdoor/both 4. Proposed location</a:t>
            </a:r>
            <a:endParaRPr/>
          </a:p>
          <a:p>
            <a:pPr marL="914400" lvl="1" indent="-282733" algn="l" rtl="0">
              <a:spcBef>
                <a:spcPts val="0"/>
              </a:spcBef>
              <a:spcAft>
                <a:spcPts val="0"/>
              </a:spcAft>
              <a:buSzPct val="100000"/>
              <a:buChar char="○"/>
            </a:pPr>
            <a:r>
              <a:rPr lang="en"/>
              <a:t>Business Plan</a:t>
            </a:r>
            <a:endParaRPr/>
          </a:p>
          <a:p>
            <a:pPr marL="1371600" lvl="2" indent="-282733" algn="l" rtl="0">
              <a:spcBef>
                <a:spcPts val="0"/>
              </a:spcBef>
              <a:spcAft>
                <a:spcPts val="0"/>
              </a:spcAft>
              <a:buSzPct val="100000"/>
              <a:buChar char="■"/>
            </a:pPr>
            <a:r>
              <a:rPr lang="en"/>
              <a:t>short term, medium, plan, and long term plan for your cannabis cultivation facility;</a:t>
            </a:r>
            <a:endParaRPr/>
          </a:p>
          <a:p>
            <a:pPr marL="914400" lvl="1" indent="-282733" algn="l" rtl="0">
              <a:spcBef>
                <a:spcPts val="0"/>
              </a:spcBef>
              <a:spcAft>
                <a:spcPts val="0"/>
              </a:spcAft>
              <a:buSzPct val="100000"/>
              <a:buChar char="○"/>
            </a:pPr>
            <a:r>
              <a:rPr lang="en"/>
              <a:t>Timeline</a:t>
            </a:r>
            <a:endParaRPr/>
          </a:p>
          <a:p>
            <a:pPr marL="1371600" lvl="2" indent="-282733" algn="l" rtl="0">
              <a:spcBef>
                <a:spcPts val="0"/>
              </a:spcBef>
              <a:spcAft>
                <a:spcPts val="0"/>
              </a:spcAft>
              <a:buSzPct val="100000"/>
              <a:buChar char="■"/>
            </a:pPr>
            <a:r>
              <a:rPr lang="en"/>
              <a:t>The projected first harvest date, and date product is to be sent to process.</a:t>
            </a:r>
            <a:endParaRPr/>
          </a:p>
          <a:p>
            <a:pPr marL="1371600" lvl="2" indent="-282733" algn="l" rtl="0">
              <a:spcBef>
                <a:spcPts val="0"/>
              </a:spcBef>
              <a:spcAft>
                <a:spcPts val="0"/>
              </a:spcAft>
              <a:buSzPct val="100000"/>
              <a:buChar char="■"/>
            </a:pPr>
            <a:r>
              <a:rPr lang="en"/>
              <a:t>a long term plan for production after March 1, 2020.</a:t>
            </a:r>
            <a:endParaRPr/>
          </a:p>
          <a:p>
            <a:pPr marL="457200" lvl="0" indent="-292576" algn="l" rtl="0">
              <a:spcBef>
                <a:spcPts val="0"/>
              </a:spcBef>
              <a:spcAft>
                <a:spcPts val="0"/>
              </a:spcAft>
              <a:buSzPct val="100000"/>
              <a:buChar char="●"/>
            </a:pPr>
            <a:r>
              <a:rPr lang="en"/>
              <a:t> Licensed: 8 Growers</a:t>
            </a:r>
            <a:endParaRPr/>
          </a:p>
        </p:txBody>
      </p:sp>
      <p:pic>
        <p:nvPicPr>
          <p:cNvPr id="265" name="Google Shape;265;p25"/>
          <p:cNvPicPr preferRelativeResize="0"/>
          <p:nvPr/>
        </p:nvPicPr>
        <p:blipFill>
          <a:blip r:embed="rId3">
            <a:alphaModFix/>
          </a:blip>
          <a:stretch>
            <a:fillRect/>
          </a:stretch>
        </p:blipFill>
        <p:spPr>
          <a:xfrm>
            <a:off x="5127474" y="2472600"/>
            <a:ext cx="3532274" cy="23548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26"/>
          <p:cNvSpPr txBox="1">
            <a:spLocks noGrp="1"/>
          </p:cNvSpPr>
          <p:nvPr>
            <p:ph type="title"/>
          </p:nvPr>
        </p:nvSpPr>
        <p:spPr>
          <a:xfrm>
            <a:off x="696875" y="513775"/>
            <a:ext cx="7505700" cy="9546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Medical Cannabis Growers - Application Requirements</a:t>
            </a:r>
            <a:endParaRPr/>
          </a:p>
        </p:txBody>
      </p:sp>
      <p:sp>
        <p:nvSpPr>
          <p:cNvPr id="271" name="Google Shape;271;p26"/>
          <p:cNvSpPr txBox="1">
            <a:spLocks noGrp="1"/>
          </p:cNvSpPr>
          <p:nvPr>
            <p:ph type="body" idx="1"/>
          </p:nvPr>
        </p:nvSpPr>
        <p:spPr>
          <a:xfrm>
            <a:off x="819150" y="1433000"/>
            <a:ext cx="4308300" cy="33945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a:t>Proposed name and address or, for a cannabis cultivation facility, addresses of no more than two facility locations, located in an agricultural or industrial zone.</a:t>
            </a:r>
            <a:endParaRPr/>
          </a:p>
          <a:p>
            <a:pPr marL="457200" lvl="0" indent="-311150" algn="l" rtl="0">
              <a:spcBef>
                <a:spcPts val="0"/>
              </a:spcBef>
              <a:spcAft>
                <a:spcPts val="0"/>
              </a:spcAft>
              <a:buSzPts val="1300"/>
              <a:buChar char="●"/>
            </a:pPr>
            <a:r>
              <a:rPr lang="en"/>
              <a:t>Name and address of any individual who has: a financial or voting interest of 2% or greater in the proposed cannabis production establishment; or the power to direct or cause the management or control of a proposed cannabis production establishment;. </a:t>
            </a:r>
            <a:endParaRPr/>
          </a:p>
          <a:p>
            <a:pPr marL="457200" lvl="0" indent="-311150" algn="l" rtl="0">
              <a:spcBef>
                <a:spcPts val="0"/>
              </a:spcBef>
              <a:spcAft>
                <a:spcPts val="0"/>
              </a:spcAft>
              <a:buSzPts val="1300"/>
              <a:buChar char="●"/>
            </a:pPr>
            <a:r>
              <a:rPr lang="en"/>
              <a:t>Operating plan that includes operating procedures that comply with state law and any law the municipality or county adopts</a:t>
            </a:r>
            <a:endParaRPr/>
          </a:p>
        </p:txBody>
      </p:sp>
      <p:pic>
        <p:nvPicPr>
          <p:cNvPr id="272" name="Google Shape;272;p26"/>
          <p:cNvPicPr preferRelativeResize="0"/>
          <p:nvPr/>
        </p:nvPicPr>
        <p:blipFill>
          <a:blip r:embed="rId3">
            <a:alphaModFix/>
          </a:blip>
          <a:stretch>
            <a:fillRect/>
          </a:stretch>
        </p:blipFill>
        <p:spPr>
          <a:xfrm>
            <a:off x="5713375" y="1107225"/>
            <a:ext cx="3081274" cy="33703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27"/>
          <p:cNvSpPr txBox="1">
            <a:spLocks noGrp="1"/>
          </p:cNvSpPr>
          <p:nvPr>
            <p:ph type="title"/>
          </p:nvPr>
        </p:nvSpPr>
        <p:spPr>
          <a:xfrm>
            <a:off x="696875" y="513775"/>
            <a:ext cx="7505700" cy="9546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Medical Cannabis Growers - License Requirements</a:t>
            </a:r>
            <a:endParaRPr/>
          </a:p>
        </p:txBody>
      </p:sp>
      <p:sp>
        <p:nvSpPr>
          <p:cNvPr id="278" name="Google Shape;278;p27"/>
          <p:cNvSpPr txBox="1">
            <a:spLocks noGrp="1"/>
          </p:cNvSpPr>
          <p:nvPr>
            <p:ph type="body" idx="1"/>
          </p:nvPr>
        </p:nvSpPr>
        <p:spPr>
          <a:xfrm>
            <a:off x="819150" y="1433000"/>
            <a:ext cx="4308300" cy="33945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a:t> Obtain and maintain a performance bond of at least $100,000 </a:t>
            </a:r>
            <a:endParaRPr/>
          </a:p>
          <a:p>
            <a:pPr marL="457200" lvl="0" indent="-311150" algn="l" rtl="0">
              <a:spcBef>
                <a:spcPts val="0"/>
              </a:spcBef>
              <a:spcAft>
                <a:spcPts val="0"/>
              </a:spcAft>
              <a:buSzPts val="1300"/>
              <a:buChar char="●"/>
            </a:pPr>
            <a:r>
              <a:rPr lang="en"/>
              <a:t>Not located within 1,000 feet of a community location; or within 600 feet of a district that the relevant municipality or county has zoned as primarily residential.</a:t>
            </a:r>
            <a:endParaRPr/>
          </a:p>
          <a:p>
            <a:pPr marL="457200" lvl="0" indent="-311150" algn="l" rtl="0">
              <a:spcBef>
                <a:spcPts val="0"/>
              </a:spcBef>
              <a:spcAft>
                <a:spcPts val="0"/>
              </a:spcAft>
              <a:buSzPts val="1300"/>
              <a:buChar char="●"/>
            </a:pPr>
            <a:r>
              <a:rPr lang="en"/>
              <a:t>Background checks each individual who has a financial or voting interest of 2% or greater in the applicant or who has the power to manage the facility</a:t>
            </a:r>
            <a:endParaRPr/>
          </a:p>
        </p:txBody>
      </p:sp>
      <p:pic>
        <p:nvPicPr>
          <p:cNvPr id="279" name="Google Shape;279;p27"/>
          <p:cNvPicPr preferRelativeResize="0"/>
          <p:nvPr/>
        </p:nvPicPr>
        <p:blipFill>
          <a:blip r:embed="rId3">
            <a:alphaModFix/>
          </a:blip>
          <a:stretch>
            <a:fillRect/>
          </a:stretch>
        </p:blipFill>
        <p:spPr>
          <a:xfrm>
            <a:off x="5639475" y="1299800"/>
            <a:ext cx="2563088" cy="337032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28"/>
          <p:cNvSpPr txBox="1">
            <a:spLocks noGrp="1"/>
          </p:cNvSpPr>
          <p:nvPr>
            <p:ph type="title"/>
          </p:nvPr>
        </p:nvSpPr>
        <p:spPr>
          <a:xfrm>
            <a:off x="819150" y="540675"/>
            <a:ext cx="7505700" cy="9546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Medical Cannabis Grower - License Requirements pre -inspection</a:t>
            </a:r>
            <a:endParaRPr/>
          </a:p>
        </p:txBody>
      </p:sp>
      <p:sp>
        <p:nvSpPr>
          <p:cNvPr id="285" name="Google Shape;285;p28"/>
          <p:cNvSpPr txBox="1">
            <a:spLocks noGrp="1"/>
          </p:cNvSpPr>
          <p:nvPr>
            <p:ph type="body" idx="1"/>
          </p:nvPr>
        </p:nvSpPr>
        <p:spPr>
          <a:xfrm>
            <a:off x="819150" y="1433000"/>
            <a:ext cx="7505700" cy="24480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a:t>Before issuing a cannabis cultivation facility license, the department shall inspect the proposed premises to determine if the applicant complies with state laws and rules.</a:t>
            </a:r>
            <a:endParaRPr/>
          </a:p>
          <a:p>
            <a:pPr marL="457200" lvl="0" indent="-311150" algn="l" rtl="0">
              <a:spcBef>
                <a:spcPts val="0"/>
              </a:spcBef>
              <a:spcAft>
                <a:spcPts val="0"/>
              </a:spcAft>
              <a:buSzPts val="1300"/>
              <a:buChar char="●"/>
            </a:pPr>
            <a:r>
              <a:rPr lang="en"/>
              <a:t>Inspections Include:</a:t>
            </a:r>
            <a:endParaRPr/>
          </a:p>
          <a:p>
            <a:pPr marL="914400" lvl="1" indent="-298450" algn="l" rtl="0">
              <a:spcBef>
                <a:spcPts val="0"/>
              </a:spcBef>
              <a:spcAft>
                <a:spcPts val="0"/>
              </a:spcAft>
              <a:buSzPts val="1100"/>
              <a:buChar char="○"/>
            </a:pPr>
            <a:r>
              <a:rPr lang="en"/>
              <a:t>Verification of blueprints and security requirements</a:t>
            </a:r>
            <a:endParaRPr/>
          </a:p>
          <a:p>
            <a:pPr marL="914400" lvl="1" indent="-298450" algn="l" rtl="0">
              <a:spcBef>
                <a:spcPts val="0"/>
              </a:spcBef>
              <a:spcAft>
                <a:spcPts val="0"/>
              </a:spcAft>
              <a:buSzPts val="1100"/>
              <a:buChar char="○"/>
            </a:pPr>
            <a:r>
              <a:rPr lang="en"/>
              <a:t> Area used for cultivation</a:t>
            </a:r>
            <a:endParaRPr/>
          </a:p>
          <a:p>
            <a:pPr marL="914400" lvl="1" indent="-298450" algn="l" rtl="0">
              <a:spcBef>
                <a:spcPts val="0"/>
              </a:spcBef>
              <a:spcAft>
                <a:spcPts val="0"/>
              </a:spcAft>
              <a:buSzPts val="1100"/>
              <a:buChar char="○"/>
            </a:pPr>
            <a:r>
              <a:rPr lang="en"/>
              <a:t>Drying and curing methods</a:t>
            </a:r>
            <a:endParaRPr/>
          </a:p>
          <a:p>
            <a:pPr marL="914400" lvl="1" indent="-298450" algn="l" rtl="0">
              <a:spcBef>
                <a:spcPts val="0"/>
              </a:spcBef>
              <a:spcAft>
                <a:spcPts val="0"/>
              </a:spcAft>
              <a:buSzPts val="1100"/>
              <a:buChar char="○"/>
            </a:pPr>
            <a:r>
              <a:rPr lang="en"/>
              <a:t>Emergency Procedures</a:t>
            </a:r>
            <a:endParaRPr/>
          </a:p>
          <a:p>
            <a:pPr marL="914400" lvl="1" indent="-298450" algn="l" rtl="0">
              <a:spcBef>
                <a:spcPts val="0"/>
              </a:spcBef>
              <a:spcAft>
                <a:spcPts val="0"/>
              </a:spcAft>
              <a:buSzPts val="1100"/>
              <a:buChar char="○"/>
            </a:pPr>
            <a:r>
              <a:rPr lang="en"/>
              <a:t>Fertilizer and pesticide use </a:t>
            </a:r>
            <a:endParaRPr/>
          </a:p>
          <a:p>
            <a:pPr marL="914400" lvl="1" indent="-298450" algn="l" rtl="0">
              <a:spcBef>
                <a:spcPts val="0"/>
              </a:spcBef>
              <a:spcAft>
                <a:spcPts val="0"/>
              </a:spcAft>
              <a:buSzPts val="1100"/>
              <a:buChar char="○"/>
            </a:pPr>
            <a:r>
              <a:rPr lang="en"/>
              <a:t>Waste Disposal</a:t>
            </a:r>
            <a:endParaRPr/>
          </a:p>
          <a:p>
            <a:pPr marL="914400" lvl="1" indent="-298450" algn="l" rtl="0">
              <a:spcBef>
                <a:spcPts val="0"/>
              </a:spcBef>
              <a:spcAft>
                <a:spcPts val="0"/>
              </a:spcAft>
              <a:buSzPts val="1100"/>
              <a:buChar char="○"/>
            </a:pPr>
            <a:r>
              <a:rPr lang="en"/>
              <a:t>Certified scales</a:t>
            </a:r>
            <a:endParaRPr/>
          </a:p>
          <a:p>
            <a:pPr marL="914400" lvl="1" indent="-298450" algn="l" rtl="0">
              <a:spcBef>
                <a:spcPts val="0"/>
              </a:spcBef>
              <a:spcAft>
                <a:spcPts val="0"/>
              </a:spcAft>
              <a:buSzPts val="1100"/>
              <a:buChar char="○"/>
            </a:pPr>
            <a:r>
              <a:rPr lang="en"/>
              <a:t>How they limit access to areas</a:t>
            </a:r>
            <a:endParaRPr/>
          </a:p>
        </p:txBody>
      </p:sp>
      <p:pic>
        <p:nvPicPr>
          <p:cNvPr id="286" name="Google Shape;286;p28"/>
          <p:cNvPicPr preferRelativeResize="0"/>
          <p:nvPr/>
        </p:nvPicPr>
        <p:blipFill>
          <a:blip r:embed="rId3">
            <a:alphaModFix/>
          </a:blip>
          <a:stretch>
            <a:fillRect/>
          </a:stretch>
        </p:blipFill>
        <p:spPr>
          <a:xfrm>
            <a:off x="5087500" y="1950400"/>
            <a:ext cx="3297926" cy="290474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29"/>
          <p:cNvSpPr txBox="1">
            <a:spLocks noGrp="1"/>
          </p:cNvSpPr>
          <p:nvPr>
            <p:ph type="title"/>
          </p:nvPr>
        </p:nvSpPr>
        <p:spPr>
          <a:xfrm>
            <a:off x="819150" y="404250"/>
            <a:ext cx="7505700" cy="9546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Medical Cannabis Grower Inventory Control</a:t>
            </a:r>
            <a:endParaRPr/>
          </a:p>
        </p:txBody>
      </p:sp>
      <p:sp>
        <p:nvSpPr>
          <p:cNvPr id="292" name="Google Shape;292;p29"/>
          <p:cNvSpPr txBox="1">
            <a:spLocks noGrp="1"/>
          </p:cNvSpPr>
          <p:nvPr>
            <p:ph type="body" idx="1"/>
          </p:nvPr>
        </p:nvSpPr>
        <p:spPr>
          <a:xfrm>
            <a:off x="819150" y="1031800"/>
            <a:ext cx="7505700" cy="24480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0"/>
              </a:spcAft>
              <a:buNone/>
            </a:pPr>
            <a:endParaRPr sz="900">
              <a:solidFill>
                <a:srgbClr val="000000"/>
              </a:solidFill>
              <a:highlight>
                <a:srgbClr val="FFFFFF"/>
              </a:highlight>
              <a:latin typeface="Arial"/>
              <a:ea typeface="Arial"/>
              <a:cs typeface="Arial"/>
              <a:sym typeface="Arial"/>
            </a:endParaRPr>
          </a:p>
          <a:p>
            <a:pPr marL="457200" lvl="0" indent="-298767" algn="l" rtl="0">
              <a:spcBef>
                <a:spcPts val="0"/>
              </a:spcBef>
              <a:spcAft>
                <a:spcPts val="0"/>
              </a:spcAft>
              <a:buSzPct val="100000"/>
              <a:buChar char="●"/>
            </a:pPr>
            <a:r>
              <a:rPr lang="en"/>
              <a:t>Plants eight inches in height with a root ball shall be issued a unique identification number in the inventory control system</a:t>
            </a:r>
            <a:endParaRPr/>
          </a:p>
          <a:p>
            <a:pPr marL="457200" lvl="0" indent="-298767" algn="l" rtl="0">
              <a:spcBef>
                <a:spcPts val="0"/>
              </a:spcBef>
              <a:spcAft>
                <a:spcPts val="0"/>
              </a:spcAft>
              <a:buSzPct val="100000"/>
              <a:buChar char="●"/>
            </a:pPr>
            <a:r>
              <a:rPr lang="en"/>
              <a:t>Each cannabis plant, lot of usable cannabis trim, leaves, and other plant matter, test lot, and harvest lot shall be issued a unique identification number in the inventory control system</a:t>
            </a:r>
            <a:endParaRPr/>
          </a:p>
          <a:p>
            <a:pPr marL="457200" lvl="0" indent="-298767" algn="l" rtl="0">
              <a:spcBef>
                <a:spcPts val="0"/>
              </a:spcBef>
              <a:spcAft>
                <a:spcPts val="0"/>
              </a:spcAft>
              <a:buSzPct val="100000"/>
              <a:buChar char="●"/>
            </a:pPr>
            <a:r>
              <a:rPr lang="en"/>
              <a:t>a physical tag with the unique identification number.</a:t>
            </a:r>
            <a:endParaRPr/>
          </a:p>
          <a:p>
            <a:pPr marL="457200" lvl="0" indent="-298767" algn="l" rtl="0">
              <a:spcBef>
                <a:spcPts val="0"/>
              </a:spcBef>
              <a:spcAft>
                <a:spcPts val="0"/>
              </a:spcAft>
              <a:buSzPct val="100000"/>
              <a:buChar char="●"/>
            </a:pPr>
            <a:r>
              <a:rPr lang="en"/>
              <a:t>reconciled in the inventory control system at the close of business each day</a:t>
            </a:r>
            <a:endParaRPr/>
          </a:p>
          <a:p>
            <a:pPr marL="914400" lvl="1" indent="-287972" algn="l" rtl="0">
              <a:spcBef>
                <a:spcPts val="0"/>
              </a:spcBef>
              <a:spcAft>
                <a:spcPts val="0"/>
              </a:spcAft>
              <a:buSzPct val="100000"/>
              <a:buChar char="○"/>
            </a:pPr>
            <a:r>
              <a:rPr lang="en"/>
              <a:t>movement of seedling or clone to the vegetation production area;</a:t>
            </a:r>
            <a:endParaRPr/>
          </a:p>
          <a:p>
            <a:pPr marL="914400" lvl="1" indent="-287972" algn="l" rtl="0">
              <a:spcBef>
                <a:spcPts val="0"/>
              </a:spcBef>
              <a:spcAft>
                <a:spcPts val="0"/>
              </a:spcAft>
              <a:buSzPct val="100000"/>
              <a:buChar char="○"/>
            </a:pPr>
            <a:r>
              <a:rPr lang="en"/>
              <a:t> when plants are partially or fully harvested or destroyed;</a:t>
            </a:r>
            <a:endParaRPr/>
          </a:p>
          <a:p>
            <a:pPr marL="914400" lvl="1" indent="-287972" algn="l" rtl="0">
              <a:spcBef>
                <a:spcPts val="0"/>
              </a:spcBef>
              <a:spcAft>
                <a:spcPts val="0"/>
              </a:spcAft>
              <a:buSzPct val="100000"/>
              <a:buChar char="○"/>
            </a:pPr>
            <a:r>
              <a:rPr lang="en"/>
              <a:t> when cannabis is being transported to other facilities;</a:t>
            </a:r>
            <a:endParaRPr/>
          </a:p>
          <a:p>
            <a:pPr marL="914400" lvl="1" indent="-287972" algn="l" rtl="0">
              <a:spcBef>
                <a:spcPts val="0"/>
              </a:spcBef>
              <a:spcAft>
                <a:spcPts val="0"/>
              </a:spcAft>
              <a:buSzPct val="100000"/>
              <a:buChar char="○"/>
            </a:pPr>
            <a:r>
              <a:rPr lang="en"/>
              <a:t> samples used for testing and the testing results;e)  a complete inventory of cannabis clones, plants, trim, or other plant material;</a:t>
            </a:r>
            <a:endParaRPr/>
          </a:p>
          <a:p>
            <a:pPr marL="914400" lvl="1" indent="-287972" algn="l" rtl="0">
              <a:spcBef>
                <a:spcPts val="0"/>
              </a:spcBef>
              <a:spcAft>
                <a:spcPts val="0"/>
              </a:spcAft>
              <a:buSzPct val="100000"/>
              <a:buChar char="○"/>
            </a:pPr>
            <a:r>
              <a:rPr lang="en"/>
              <a:t> the weight of harvested cannabis plants immediately after harvest; </a:t>
            </a:r>
            <a:endParaRPr/>
          </a:p>
          <a:p>
            <a:pPr marL="914400" lvl="1" indent="-287972" algn="l" rtl="0">
              <a:spcBef>
                <a:spcPts val="0"/>
              </a:spcBef>
              <a:spcAft>
                <a:spcPts val="0"/>
              </a:spcAft>
              <a:buSzPct val="100000"/>
              <a:buChar char="○"/>
            </a:pPr>
            <a:r>
              <a:rPr lang="en"/>
              <a:t>the weight and disposal of post-harvest waste materials;</a:t>
            </a:r>
            <a:endParaRPr/>
          </a:p>
          <a:p>
            <a:pPr marL="914400" lvl="1" indent="-287972" algn="l" rtl="0">
              <a:spcBef>
                <a:spcPts val="0"/>
              </a:spcBef>
              <a:spcAft>
                <a:spcPts val="0"/>
              </a:spcAft>
              <a:buSzPct val="100000"/>
              <a:buChar char="○"/>
            </a:pPr>
            <a:r>
              <a:rPr lang="en"/>
              <a:t> the identity of the individual who disposed of the waste and the location of waste receptacle; andi)  theft or loss, or suspected theft or loss, of cannabis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3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Medical Cannabis Grower Inventory Control</a:t>
            </a:r>
            <a:endParaRPr/>
          </a:p>
        </p:txBody>
      </p:sp>
      <p:sp>
        <p:nvSpPr>
          <p:cNvPr id="298" name="Google Shape;298;p30"/>
          <p:cNvSpPr txBox="1">
            <a:spLocks noGrp="1"/>
          </p:cNvSpPr>
          <p:nvPr>
            <p:ph type="body" idx="1"/>
          </p:nvPr>
        </p:nvSpPr>
        <p:spPr>
          <a:xfrm>
            <a:off x="434000" y="1449050"/>
            <a:ext cx="7505700" cy="24480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a:t>For plants under eight inches, the cultivation facility shall keep record of:</a:t>
            </a:r>
            <a:endParaRPr/>
          </a:p>
          <a:p>
            <a:pPr marL="914400" lvl="1" indent="-298450" algn="l" rtl="0">
              <a:spcBef>
                <a:spcPts val="0"/>
              </a:spcBef>
              <a:spcAft>
                <a:spcPts val="0"/>
              </a:spcAft>
              <a:buSzPts val="1100"/>
              <a:buChar char="○"/>
            </a:pPr>
            <a:r>
              <a:rPr lang="en"/>
              <a:t> the number of cannabis seeds or cuttings planted;</a:t>
            </a:r>
            <a:endParaRPr/>
          </a:p>
          <a:p>
            <a:pPr marL="914400" lvl="1" indent="-298450" algn="l" rtl="0">
              <a:spcBef>
                <a:spcPts val="0"/>
              </a:spcBef>
              <a:spcAft>
                <a:spcPts val="0"/>
              </a:spcAft>
              <a:buSzPts val="1100"/>
              <a:buChar char="○"/>
            </a:pPr>
            <a:r>
              <a:rPr lang="en"/>
              <a:t> the date they were planted;</a:t>
            </a:r>
            <a:endParaRPr/>
          </a:p>
          <a:p>
            <a:pPr marL="914400" lvl="1" indent="-298450" algn="l" rtl="0">
              <a:spcBef>
                <a:spcPts val="0"/>
              </a:spcBef>
              <a:spcAft>
                <a:spcPts val="0"/>
              </a:spcAft>
              <a:buSzPts val="1100"/>
              <a:buChar char="○"/>
            </a:pPr>
            <a:r>
              <a:rPr lang="en"/>
              <a:t>the date the plants were moved into the vegetation area and tagged;</a:t>
            </a:r>
            <a:endParaRPr/>
          </a:p>
          <a:p>
            <a:pPr marL="914400" lvl="1" indent="-298450" algn="l" rtl="0">
              <a:spcBef>
                <a:spcPts val="0"/>
              </a:spcBef>
              <a:spcAft>
                <a:spcPts val="0"/>
              </a:spcAft>
              <a:buSzPts val="1100"/>
              <a:buChar char="○"/>
            </a:pPr>
            <a:r>
              <a:rPr lang="en"/>
              <a:t>the strain of the seeds or cuttings;</a:t>
            </a:r>
            <a:endParaRPr/>
          </a:p>
          <a:p>
            <a:pPr marL="914400" lvl="1" indent="-298450" algn="l" rtl="0">
              <a:spcBef>
                <a:spcPts val="0"/>
              </a:spcBef>
              <a:spcAft>
                <a:spcPts val="0"/>
              </a:spcAft>
              <a:buSzPts val="1100"/>
              <a:buChar char="○"/>
            </a:pPr>
            <a:r>
              <a:rPr lang="en"/>
              <a:t>the number of plants grown to maturity;</a:t>
            </a:r>
            <a:endParaRPr/>
          </a:p>
          <a:p>
            <a:pPr marL="914400" lvl="1" indent="-298450" algn="l" rtl="0">
              <a:spcBef>
                <a:spcPts val="0"/>
              </a:spcBef>
              <a:spcAft>
                <a:spcPts val="0"/>
              </a:spcAft>
              <a:buSzPts val="1100"/>
              <a:buChar char="○"/>
            </a:pPr>
            <a:r>
              <a:rPr lang="en"/>
              <a:t>the number of plants disposed of; and</a:t>
            </a:r>
            <a:endParaRPr/>
          </a:p>
          <a:p>
            <a:pPr marL="914400" lvl="1" indent="-298450" algn="l" rtl="0">
              <a:spcBef>
                <a:spcPts val="0"/>
              </a:spcBef>
              <a:spcAft>
                <a:spcPts val="0"/>
              </a:spcAft>
              <a:buSzPts val="1100"/>
              <a:buChar char="○"/>
            </a:pPr>
            <a:r>
              <a:rPr lang="en"/>
              <a:t>the date of disposal</a:t>
            </a:r>
            <a:endParaRPr/>
          </a:p>
        </p:txBody>
      </p:sp>
      <p:pic>
        <p:nvPicPr>
          <p:cNvPr id="299" name="Google Shape;299;p30"/>
          <p:cNvPicPr preferRelativeResize="0"/>
          <p:nvPr/>
        </p:nvPicPr>
        <p:blipFill>
          <a:blip r:embed="rId3">
            <a:alphaModFix/>
          </a:blip>
          <a:stretch>
            <a:fillRect/>
          </a:stretch>
        </p:blipFill>
        <p:spPr>
          <a:xfrm>
            <a:off x="5940975" y="1533150"/>
            <a:ext cx="2620974" cy="33607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31"/>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Medical Cannabis Grower License</a:t>
            </a:r>
            <a:endParaRPr/>
          </a:p>
        </p:txBody>
      </p:sp>
      <p:sp>
        <p:nvSpPr>
          <p:cNvPr id="305" name="Google Shape;305;p31"/>
          <p:cNvSpPr txBox="1">
            <a:spLocks noGrp="1"/>
          </p:cNvSpPr>
          <p:nvPr>
            <p:ph type="body" idx="1"/>
          </p:nvPr>
        </p:nvSpPr>
        <p:spPr>
          <a:xfrm>
            <a:off x="819150" y="1433000"/>
            <a:ext cx="7505700" cy="24480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a:t>A cannabis cultivation facility license allows the licensee to propagate, cultivate, harvest, trim, dry, cure, and package cannabis into lots for sale or transfer to a cannabis production facility.</a:t>
            </a:r>
            <a:endParaRPr/>
          </a:p>
          <a:p>
            <a:pPr marL="457200" lvl="0" indent="-311150" algn="l" rtl="0">
              <a:spcBef>
                <a:spcPts val="0"/>
              </a:spcBef>
              <a:spcAft>
                <a:spcPts val="0"/>
              </a:spcAft>
              <a:buSzPts val="1300"/>
              <a:buChar char="●"/>
            </a:pPr>
            <a:r>
              <a:rPr lang="en"/>
              <a:t>Current Licensees: 8 Growers</a:t>
            </a:r>
            <a:endParaRPr/>
          </a:p>
        </p:txBody>
      </p:sp>
      <p:pic>
        <p:nvPicPr>
          <p:cNvPr id="306" name="Google Shape;306;p31"/>
          <p:cNvPicPr preferRelativeResize="0"/>
          <p:nvPr/>
        </p:nvPicPr>
        <p:blipFill>
          <a:blip r:embed="rId3">
            <a:alphaModFix/>
          </a:blip>
          <a:stretch>
            <a:fillRect/>
          </a:stretch>
        </p:blipFill>
        <p:spPr>
          <a:xfrm>
            <a:off x="3453425" y="1958425"/>
            <a:ext cx="2749425" cy="292027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32"/>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Medical Cannabis Grower Inspections</a:t>
            </a:r>
            <a:endParaRPr/>
          </a:p>
        </p:txBody>
      </p:sp>
      <p:sp>
        <p:nvSpPr>
          <p:cNvPr id="312" name="Google Shape;312;p32"/>
          <p:cNvSpPr txBox="1">
            <a:spLocks noGrp="1"/>
          </p:cNvSpPr>
          <p:nvPr>
            <p:ph type="body" idx="1"/>
          </p:nvPr>
        </p:nvSpPr>
        <p:spPr>
          <a:xfrm>
            <a:off x="819150" y="1433000"/>
            <a:ext cx="7505700" cy="24480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a:t>Inspections Include:</a:t>
            </a:r>
            <a:endParaRPr/>
          </a:p>
          <a:p>
            <a:pPr marL="914400" lvl="1" indent="-298450" algn="l" rtl="0">
              <a:spcBef>
                <a:spcPts val="0"/>
              </a:spcBef>
              <a:spcAft>
                <a:spcPts val="0"/>
              </a:spcAft>
              <a:buSzPts val="1100"/>
              <a:buChar char="○"/>
            </a:pPr>
            <a:r>
              <a:rPr lang="en"/>
              <a:t>Facility/Security Requirements</a:t>
            </a:r>
            <a:endParaRPr/>
          </a:p>
          <a:p>
            <a:pPr marL="914400" lvl="1" indent="-298450" algn="l" rtl="0">
              <a:spcBef>
                <a:spcPts val="0"/>
              </a:spcBef>
              <a:spcAft>
                <a:spcPts val="0"/>
              </a:spcAft>
              <a:buSzPts val="1100"/>
              <a:buChar char="○"/>
            </a:pPr>
            <a:r>
              <a:rPr lang="en"/>
              <a:t>Inventory/ Storage</a:t>
            </a:r>
            <a:endParaRPr/>
          </a:p>
          <a:p>
            <a:pPr marL="914400" lvl="1" indent="-298450" algn="l" rtl="0">
              <a:spcBef>
                <a:spcPts val="0"/>
              </a:spcBef>
              <a:spcAft>
                <a:spcPts val="0"/>
              </a:spcAft>
              <a:buSzPts val="1100"/>
              <a:buChar char="○"/>
            </a:pPr>
            <a:r>
              <a:rPr lang="en"/>
              <a:t>Cannabis Cultivation Agent Cards</a:t>
            </a:r>
            <a:endParaRPr/>
          </a:p>
          <a:p>
            <a:pPr marL="914400" lvl="1" indent="-298450" algn="l" rtl="0">
              <a:spcBef>
                <a:spcPts val="0"/>
              </a:spcBef>
              <a:spcAft>
                <a:spcPts val="0"/>
              </a:spcAft>
              <a:buSzPts val="1100"/>
              <a:buChar char="○"/>
            </a:pPr>
            <a:r>
              <a:rPr lang="en"/>
              <a:t>Pesticide and Fertilizer Use</a:t>
            </a:r>
            <a:endParaRPr/>
          </a:p>
          <a:p>
            <a:pPr marL="914400" lvl="1" indent="-298450" algn="l" rtl="0">
              <a:spcBef>
                <a:spcPts val="0"/>
              </a:spcBef>
              <a:spcAft>
                <a:spcPts val="0"/>
              </a:spcAft>
              <a:buSzPts val="1100"/>
              <a:buChar char="○"/>
            </a:pPr>
            <a:r>
              <a:rPr lang="en"/>
              <a:t>Transportation</a:t>
            </a:r>
            <a:endParaRPr/>
          </a:p>
          <a:p>
            <a:pPr marL="914400" lvl="1" indent="-298450" algn="l" rtl="0">
              <a:spcBef>
                <a:spcPts val="0"/>
              </a:spcBef>
              <a:spcAft>
                <a:spcPts val="0"/>
              </a:spcAft>
              <a:buSzPts val="1100"/>
              <a:buChar char="○"/>
            </a:pPr>
            <a:r>
              <a:rPr lang="en"/>
              <a:t>Waste Disposal</a:t>
            </a:r>
            <a:endParaRPr/>
          </a:p>
          <a:p>
            <a:pPr marL="457200" lvl="0" indent="-311150" algn="l" rtl="0">
              <a:spcBef>
                <a:spcPts val="0"/>
              </a:spcBef>
              <a:spcAft>
                <a:spcPts val="0"/>
              </a:spcAft>
              <a:buSzPts val="1300"/>
              <a:buChar char="●"/>
            </a:pPr>
            <a:r>
              <a:rPr lang="en"/>
              <a:t>Inspected every 3 weeks</a:t>
            </a:r>
            <a:endParaRPr/>
          </a:p>
        </p:txBody>
      </p:sp>
      <p:pic>
        <p:nvPicPr>
          <p:cNvPr id="313" name="Google Shape;313;p32"/>
          <p:cNvPicPr preferRelativeResize="0"/>
          <p:nvPr/>
        </p:nvPicPr>
        <p:blipFill>
          <a:blip r:embed="rId3">
            <a:alphaModFix/>
          </a:blip>
          <a:stretch>
            <a:fillRect/>
          </a:stretch>
        </p:blipFill>
        <p:spPr>
          <a:xfrm>
            <a:off x="3845200" y="1433000"/>
            <a:ext cx="3906325" cy="34520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Industrial Hemp vs. Medical Cannabis</a:t>
            </a:r>
            <a:endParaRPr/>
          </a:p>
        </p:txBody>
      </p:sp>
      <p:sp>
        <p:nvSpPr>
          <p:cNvPr id="141" name="Google Shape;141;p15"/>
          <p:cNvSpPr txBox="1">
            <a:spLocks noGrp="1"/>
          </p:cNvSpPr>
          <p:nvPr>
            <p:ph type="body" idx="1"/>
          </p:nvPr>
        </p:nvSpPr>
        <p:spPr>
          <a:xfrm>
            <a:off x="819150" y="1494975"/>
            <a:ext cx="7505700" cy="2448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"Industrial Hemp" means any part of a cannabis plant, whether growing or not, with a concentration of less than 0.3% tetrahydrocannabinol (THC) by weight.</a:t>
            </a:r>
            <a:endParaRPr/>
          </a:p>
          <a:p>
            <a:pPr marL="0" lvl="0" indent="0" algn="l" rtl="0">
              <a:spcBef>
                <a:spcPts val="1200"/>
              </a:spcBef>
              <a:spcAft>
                <a:spcPts val="0"/>
              </a:spcAft>
              <a:buNone/>
            </a:pPr>
            <a:r>
              <a:rPr lang="en"/>
              <a:t>"Cannabis" means any part of a marijuana plant. </a:t>
            </a:r>
            <a:endParaRPr/>
          </a:p>
          <a:p>
            <a:pPr marL="0" lvl="0" indent="0" algn="l" rtl="0">
              <a:spcBef>
                <a:spcPts val="1200"/>
              </a:spcBef>
              <a:spcAft>
                <a:spcPts val="0"/>
              </a:spcAft>
              <a:buNone/>
            </a:pPr>
            <a:r>
              <a:rPr lang="en"/>
              <a:t> "Cannabis" does not mean, for purposes of this rule, industrial hemp.</a:t>
            </a: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pic>
        <p:nvPicPr>
          <p:cNvPr id="142" name="Google Shape;142;p15"/>
          <p:cNvPicPr preferRelativeResize="0"/>
          <p:nvPr/>
        </p:nvPicPr>
        <p:blipFill>
          <a:blip r:embed="rId3">
            <a:alphaModFix/>
          </a:blip>
          <a:stretch>
            <a:fillRect/>
          </a:stretch>
        </p:blipFill>
        <p:spPr>
          <a:xfrm>
            <a:off x="2698862" y="2922962"/>
            <a:ext cx="2954275" cy="1969525"/>
          </a:xfrm>
          <a:prstGeom prst="rect">
            <a:avLst/>
          </a:prstGeom>
          <a:noFill/>
          <a:ln>
            <a:noFill/>
          </a:ln>
        </p:spPr>
      </p:pic>
      <p:pic>
        <p:nvPicPr>
          <p:cNvPr id="143" name="Google Shape;143;p15"/>
          <p:cNvPicPr preferRelativeResize="0"/>
          <p:nvPr/>
        </p:nvPicPr>
        <p:blipFill>
          <a:blip r:embed="rId4">
            <a:alphaModFix/>
          </a:blip>
          <a:stretch>
            <a:fillRect/>
          </a:stretch>
        </p:blipFill>
        <p:spPr>
          <a:xfrm>
            <a:off x="819150" y="2833050"/>
            <a:ext cx="1744850" cy="2149324"/>
          </a:xfrm>
          <a:prstGeom prst="rect">
            <a:avLst/>
          </a:prstGeom>
          <a:noFill/>
          <a:ln>
            <a:noFill/>
          </a:ln>
        </p:spPr>
      </p:pic>
      <p:pic>
        <p:nvPicPr>
          <p:cNvPr id="144" name="Google Shape;144;p15"/>
          <p:cNvPicPr preferRelativeResize="0"/>
          <p:nvPr/>
        </p:nvPicPr>
        <p:blipFill>
          <a:blip r:embed="rId5">
            <a:alphaModFix/>
          </a:blip>
          <a:stretch>
            <a:fillRect/>
          </a:stretch>
        </p:blipFill>
        <p:spPr>
          <a:xfrm>
            <a:off x="5788001" y="2571750"/>
            <a:ext cx="3024126" cy="226975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33"/>
          <p:cNvSpPr/>
          <p:nvPr/>
        </p:nvSpPr>
        <p:spPr>
          <a:xfrm>
            <a:off x="3714316" y="3999677"/>
            <a:ext cx="444000" cy="552600"/>
          </a:xfrm>
          <a:prstGeom prst="rightArrow">
            <a:avLst>
              <a:gd name="adj1" fmla="val 50000"/>
              <a:gd name="adj2" fmla="val 50000"/>
            </a:avLst>
          </a:prstGeom>
          <a:solidFill>
            <a:schemeClr val="accent4"/>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p:txBody>
      </p:sp>
      <p:sp>
        <p:nvSpPr>
          <p:cNvPr id="319" name="Google Shape;319;p33"/>
          <p:cNvSpPr txBox="1"/>
          <p:nvPr/>
        </p:nvSpPr>
        <p:spPr>
          <a:xfrm>
            <a:off x="64873" y="1214174"/>
            <a:ext cx="9026700" cy="4386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2400">
                <a:solidFill>
                  <a:schemeClr val="dk1"/>
                </a:solidFill>
                <a:latin typeface="Calibri"/>
                <a:ea typeface="Calibri"/>
                <a:cs typeface="Calibri"/>
                <a:sym typeface="Calibri"/>
              </a:rPr>
              <a:t>Utah Medical Cannabis Act</a:t>
            </a:r>
            <a:endParaRPr sz="1100"/>
          </a:p>
        </p:txBody>
      </p:sp>
      <p:sp>
        <p:nvSpPr>
          <p:cNvPr id="320" name="Google Shape;320;p33"/>
          <p:cNvSpPr/>
          <p:nvPr/>
        </p:nvSpPr>
        <p:spPr>
          <a:xfrm>
            <a:off x="4211495" y="1167267"/>
            <a:ext cx="4606200" cy="13389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a:latin typeface="Calibri"/>
                <a:ea typeface="Calibri"/>
                <a:cs typeface="Calibri"/>
                <a:sym typeface="Calibri"/>
              </a:rPr>
              <a:t>UDAF tasked with regulating</a:t>
            </a:r>
            <a:endParaRPr sz="1100"/>
          </a:p>
          <a:p>
            <a:pPr marL="254000" marR="0" lvl="0" indent="-254000" algn="l" rtl="0">
              <a:spcBef>
                <a:spcPts val="0"/>
              </a:spcBef>
              <a:spcAft>
                <a:spcPts val="0"/>
              </a:spcAft>
              <a:buSzPts val="1400"/>
              <a:buFont typeface="Arial"/>
              <a:buChar char="•"/>
            </a:pPr>
            <a:r>
              <a:rPr lang="en" sz="1400">
                <a:latin typeface="Calibri"/>
                <a:ea typeface="Calibri"/>
                <a:cs typeface="Calibri"/>
                <a:sym typeface="Calibri"/>
              </a:rPr>
              <a:t>Medical cannabis processing facilities</a:t>
            </a:r>
            <a:endParaRPr sz="1100"/>
          </a:p>
          <a:p>
            <a:pPr marL="342900" marR="0" lvl="0" indent="0" algn="l" rtl="0">
              <a:spcBef>
                <a:spcPts val="0"/>
              </a:spcBef>
              <a:spcAft>
                <a:spcPts val="0"/>
              </a:spcAft>
              <a:buNone/>
            </a:pPr>
            <a:r>
              <a:rPr lang="en">
                <a:latin typeface="Calibri"/>
                <a:ea typeface="Calibri"/>
                <a:cs typeface="Calibri"/>
                <a:sym typeface="Calibri"/>
              </a:rPr>
              <a:t>Uncapped licenses</a:t>
            </a:r>
            <a:endParaRPr>
              <a:latin typeface="Calibri"/>
              <a:ea typeface="Calibri"/>
              <a:cs typeface="Calibri"/>
              <a:sym typeface="Calibri"/>
            </a:endParaRPr>
          </a:p>
          <a:p>
            <a:pPr marL="342900" marR="0" lvl="0" indent="0" algn="l" rtl="0">
              <a:spcBef>
                <a:spcPts val="0"/>
              </a:spcBef>
              <a:spcAft>
                <a:spcPts val="0"/>
              </a:spcAft>
              <a:buNone/>
            </a:pPr>
            <a:endParaRPr>
              <a:latin typeface="Calibri"/>
              <a:ea typeface="Calibri"/>
              <a:cs typeface="Calibri"/>
              <a:sym typeface="Calibri"/>
            </a:endParaRPr>
          </a:p>
          <a:p>
            <a:pPr marL="254000" marR="0" lvl="0" indent="-177800" algn="l" rtl="0">
              <a:spcBef>
                <a:spcPts val="0"/>
              </a:spcBef>
              <a:spcAft>
                <a:spcPts val="0"/>
              </a:spcAft>
              <a:buClr>
                <a:schemeClr val="dk1"/>
              </a:buClr>
              <a:buSzPts val="1200"/>
              <a:buFont typeface="Arial"/>
              <a:buNone/>
            </a:pPr>
            <a:endParaRPr sz="1200">
              <a:latin typeface="Calibri"/>
              <a:ea typeface="Calibri"/>
              <a:cs typeface="Calibri"/>
              <a:sym typeface="Calibri"/>
            </a:endParaRPr>
          </a:p>
          <a:p>
            <a:pPr marL="254000" marR="0" lvl="0" indent="-17780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321" name="Google Shape;321;p33"/>
          <p:cNvSpPr/>
          <p:nvPr/>
        </p:nvSpPr>
        <p:spPr>
          <a:xfrm>
            <a:off x="0" y="634164"/>
            <a:ext cx="9144000" cy="5331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22" name="Google Shape;322;p33"/>
          <p:cNvSpPr txBox="1"/>
          <p:nvPr/>
        </p:nvSpPr>
        <p:spPr>
          <a:xfrm>
            <a:off x="308855" y="528134"/>
            <a:ext cx="8526300" cy="6234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3600" b="1">
                <a:solidFill>
                  <a:schemeClr val="lt1"/>
                </a:solidFill>
                <a:latin typeface="Calibri"/>
                <a:ea typeface="Calibri"/>
                <a:cs typeface="Calibri"/>
                <a:sym typeface="Calibri"/>
              </a:rPr>
              <a:t>Interesting Cannabis Processing Laws</a:t>
            </a:r>
            <a:endParaRPr sz="3600" b="1">
              <a:solidFill>
                <a:schemeClr val="lt1"/>
              </a:solidFill>
              <a:latin typeface="Calibri"/>
              <a:ea typeface="Calibri"/>
              <a:cs typeface="Calibri"/>
              <a:sym typeface="Calibri"/>
            </a:endParaRPr>
          </a:p>
        </p:txBody>
      </p:sp>
      <p:sp>
        <p:nvSpPr>
          <p:cNvPr id="323" name="Google Shape;323;p33"/>
          <p:cNvSpPr txBox="1"/>
          <p:nvPr/>
        </p:nvSpPr>
        <p:spPr>
          <a:xfrm>
            <a:off x="626906" y="80982"/>
            <a:ext cx="2043600" cy="2385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endParaRPr sz="1100" b="1">
              <a:solidFill>
                <a:schemeClr val="accent6"/>
              </a:solidFill>
              <a:latin typeface="Calibri"/>
              <a:ea typeface="Calibri"/>
              <a:cs typeface="Calibri"/>
              <a:sym typeface="Calibri"/>
            </a:endParaRPr>
          </a:p>
        </p:txBody>
      </p:sp>
      <p:sp>
        <p:nvSpPr>
          <p:cNvPr id="324" name="Google Shape;324;p33"/>
          <p:cNvSpPr txBox="1"/>
          <p:nvPr/>
        </p:nvSpPr>
        <p:spPr>
          <a:xfrm>
            <a:off x="626906" y="252001"/>
            <a:ext cx="2366700" cy="1923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endParaRPr sz="800" b="1">
              <a:solidFill>
                <a:srgbClr val="595959"/>
              </a:solidFill>
              <a:latin typeface="Calibri"/>
              <a:ea typeface="Calibri"/>
              <a:cs typeface="Calibri"/>
              <a:sym typeface="Calibri"/>
            </a:endParaRPr>
          </a:p>
        </p:txBody>
      </p:sp>
      <p:pic>
        <p:nvPicPr>
          <p:cNvPr id="325" name="Google Shape;325;p33" descr="Image result for marijuana grower"/>
          <p:cNvPicPr preferRelativeResize="0"/>
          <p:nvPr/>
        </p:nvPicPr>
        <p:blipFill rotWithShape="1">
          <a:blip r:embed="rId3">
            <a:alphaModFix/>
          </a:blip>
          <a:srcRect l="5717" t="6091" r="3530" b="5374"/>
          <a:stretch/>
        </p:blipFill>
        <p:spPr>
          <a:xfrm>
            <a:off x="0" y="1729117"/>
            <a:ext cx="3530943" cy="2270554"/>
          </a:xfrm>
          <a:prstGeom prst="rect">
            <a:avLst/>
          </a:prstGeom>
          <a:noFill/>
          <a:ln>
            <a:noFill/>
          </a:ln>
        </p:spPr>
      </p:pic>
      <p:sp>
        <p:nvSpPr>
          <p:cNvPr id="326" name="Google Shape;326;p33"/>
          <p:cNvSpPr/>
          <p:nvPr/>
        </p:nvSpPr>
        <p:spPr>
          <a:xfrm>
            <a:off x="3714316" y="1394718"/>
            <a:ext cx="444000" cy="552600"/>
          </a:xfrm>
          <a:prstGeom prst="rightArrow">
            <a:avLst>
              <a:gd name="adj1" fmla="val 50000"/>
              <a:gd name="adj2" fmla="val 50000"/>
            </a:avLst>
          </a:prstGeom>
          <a:solidFill>
            <a:schemeClr val="accent1"/>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p:txBody>
      </p:sp>
      <p:sp>
        <p:nvSpPr>
          <p:cNvPr id="327" name="Google Shape;327;p33"/>
          <p:cNvSpPr txBox="1"/>
          <p:nvPr/>
        </p:nvSpPr>
        <p:spPr>
          <a:xfrm>
            <a:off x="4211488" y="2018586"/>
            <a:ext cx="4721400" cy="1854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800">
                <a:latin typeface="Calibri"/>
                <a:ea typeface="Calibri"/>
                <a:cs typeface="Calibri"/>
                <a:sym typeface="Calibri"/>
              </a:rPr>
              <a:t>Tier 1 and Tier 2 facilities</a:t>
            </a:r>
            <a:endParaRPr sz="1400">
              <a:latin typeface="Calibri"/>
              <a:ea typeface="Calibri"/>
              <a:cs typeface="Calibri"/>
              <a:sym typeface="Calibri"/>
            </a:endParaRPr>
          </a:p>
          <a:p>
            <a:pPr marL="254000" marR="0" lvl="0" indent="-234950" algn="l" rtl="0">
              <a:spcBef>
                <a:spcPts val="0"/>
              </a:spcBef>
              <a:spcAft>
                <a:spcPts val="0"/>
              </a:spcAft>
              <a:buSzPts val="1100"/>
              <a:buFont typeface="Calibri"/>
              <a:buChar char="•"/>
            </a:pPr>
            <a:r>
              <a:rPr lang="en">
                <a:latin typeface="Calibri"/>
                <a:ea typeface="Calibri"/>
                <a:cs typeface="Calibri"/>
                <a:sym typeface="Calibri"/>
              </a:rPr>
              <a:t>A Tier 1 cannabis processing facility:</a:t>
            </a:r>
            <a:endParaRPr>
              <a:latin typeface="Calibri"/>
              <a:ea typeface="Calibri"/>
              <a:cs typeface="Calibri"/>
              <a:sym typeface="Calibri"/>
            </a:endParaRPr>
          </a:p>
          <a:p>
            <a:pPr marL="685800" marR="0" lvl="1" indent="-234950" algn="l" rtl="0">
              <a:spcBef>
                <a:spcPts val="0"/>
              </a:spcBef>
              <a:spcAft>
                <a:spcPts val="0"/>
              </a:spcAft>
              <a:buSzPts val="1100"/>
              <a:buFont typeface="Calibri"/>
              <a:buChar char="○"/>
            </a:pPr>
            <a:r>
              <a:rPr lang="en">
                <a:latin typeface="Calibri"/>
                <a:ea typeface="Calibri"/>
                <a:cs typeface="Calibri"/>
                <a:sym typeface="Calibri"/>
              </a:rPr>
              <a:t>create cannabis concentrate</a:t>
            </a:r>
            <a:endParaRPr>
              <a:latin typeface="Calibri"/>
              <a:ea typeface="Calibri"/>
              <a:cs typeface="Calibri"/>
              <a:sym typeface="Calibri"/>
            </a:endParaRPr>
          </a:p>
          <a:p>
            <a:pPr marL="685800" marR="0" lvl="1" indent="-234950" algn="l" rtl="0">
              <a:spcBef>
                <a:spcPts val="0"/>
              </a:spcBef>
              <a:spcAft>
                <a:spcPts val="0"/>
              </a:spcAft>
              <a:buSzPts val="1100"/>
              <a:buFont typeface="Calibri"/>
              <a:buChar char="○"/>
            </a:pPr>
            <a:r>
              <a:rPr lang="en">
                <a:latin typeface="Calibri"/>
                <a:ea typeface="Calibri"/>
                <a:cs typeface="Calibri"/>
                <a:sym typeface="Calibri"/>
              </a:rPr>
              <a:t>create cannabis derivative product</a:t>
            </a:r>
            <a:endParaRPr>
              <a:latin typeface="Calibri"/>
              <a:ea typeface="Calibri"/>
              <a:cs typeface="Calibri"/>
              <a:sym typeface="Calibri"/>
            </a:endParaRPr>
          </a:p>
          <a:p>
            <a:pPr marL="685800" marR="0" lvl="1" indent="-234950" algn="l" rtl="0">
              <a:spcBef>
                <a:spcPts val="0"/>
              </a:spcBef>
              <a:spcAft>
                <a:spcPts val="0"/>
              </a:spcAft>
              <a:buSzPts val="1100"/>
              <a:buFont typeface="Calibri"/>
              <a:buChar char="○"/>
            </a:pPr>
            <a:r>
              <a:rPr lang="en">
                <a:latin typeface="Calibri"/>
                <a:ea typeface="Calibri"/>
                <a:cs typeface="Calibri"/>
                <a:sym typeface="Calibri"/>
              </a:rPr>
              <a:t>package and label final product.</a:t>
            </a:r>
            <a:endParaRPr>
              <a:latin typeface="Calibri"/>
              <a:ea typeface="Calibri"/>
              <a:cs typeface="Calibri"/>
              <a:sym typeface="Calibri"/>
            </a:endParaRPr>
          </a:p>
          <a:p>
            <a:pPr marL="254000" marR="0" lvl="0" indent="-234950" algn="l" rtl="0">
              <a:spcBef>
                <a:spcPts val="0"/>
              </a:spcBef>
              <a:spcAft>
                <a:spcPts val="0"/>
              </a:spcAft>
              <a:buSzPts val="1100"/>
              <a:buFont typeface="Calibri"/>
              <a:buChar char="•"/>
            </a:pPr>
            <a:r>
              <a:rPr lang="en">
                <a:latin typeface="Calibri"/>
                <a:ea typeface="Calibri"/>
                <a:cs typeface="Calibri"/>
                <a:sym typeface="Calibri"/>
              </a:rPr>
              <a:t>A Tier 2 cannabis processing facility </a:t>
            </a:r>
            <a:endParaRPr>
              <a:latin typeface="Calibri"/>
              <a:ea typeface="Calibri"/>
              <a:cs typeface="Calibri"/>
              <a:sym typeface="Calibri"/>
            </a:endParaRPr>
          </a:p>
          <a:p>
            <a:pPr marL="685800" marR="0" lvl="1" indent="-234950" algn="l" rtl="0">
              <a:spcBef>
                <a:spcPts val="0"/>
              </a:spcBef>
              <a:spcAft>
                <a:spcPts val="0"/>
              </a:spcAft>
              <a:buSzPts val="1100"/>
              <a:buFont typeface="Calibri"/>
              <a:buChar char="○"/>
            </a:pPr>
            <a:r>
              <a:rPr lang="en">
                <a:latin typeface="Calibri"/>
                <a:ea typeface="Calibri"/>
                <a:cs typeface="Calibri"/>
                <a:sym typeface="Calibri"/>
              </a:rPr>
              <a:t>package and label cannabis and cannabis final product</a:t>
            </a:r>
            <a:endParaRPr>
              <a:latin typeface="Calibri"/>
              <a:ea typeface="Calibri"/>
              <a:cs typeface="Calibri"/>
              <a:sym typeface="Calibri"/>
            </a:endParaRPr>
          </a:p>
        </p:txBody>
      </p:sp>
      <p:sp>
        <p:nvSpPr>
          <p:cNvPr id="328" name="Google Shape;328;p33"/>
          <p:cNvSpPr/>
          <p:nvPr/>
        </p:nvSpPr>
        <p:spPr>
          <a:xfrm>
            <a:off x="3649216" y="2419755"/>
            <a:ext cx="444000" cy="552600"/>
          </a:xfrm>
          <a:prstGeom prst="rightArrow">
            <a:avLst>
              <a:gd name="adj1" fmla="val 50000"/>
              <a:gd name="adj2" fmla="val 50000"/>
            </a:avLst>
          </a:prstGeom>
          <a:solidFill>
            <a:srgbClr val="C9CC45"/>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p:txBody>
      </p:sp>
      <p:sp>
        <p:nvSpPr>
          <p:cNvPr id="329" name="Google Shape;329;p33"/>
          <p:cNvSpPr/>
          <p:nvPr/>
        </p:nvSpPr>
        <p:spPr>
          <a:xfrm>
            <a:off x="4151275" y="3864124"/>
            <a:ext cx="4947000" cy="10179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 sz="1800">
                <a:latin typeface="Calibri"/>
                <a:ea typeface="Calibri"/>
                <a:cs typeface="Calibri"/>
                <a:sym typeface="Calibri"/>
              </a:rPr>
              <a:t>Production facilities are not allowed to advertise </a:t>
            </a:r>
            <a:endParaRPr sz="1800">
              <a:latin typeface="Calibri"/>
              <a:ea typeface="Calibri"/>
              <a:cs typeface="Calibri"/>
              <a:sym typeface="Calibri"/>
            </a:endParaRPr>
          </a:p>
          <a:p>
            <a:pPr marL="342900" lvl="0" indent="-234950" algn="l" rtl="0">
              <a:spcBef>
                <a:spcPts val="0"/>
              </a:spcBef>
              <a:spcAft>
                <a:spcPts val="0"/>
              </a:spcAft>
              <a:buSzPts val="1100"/>
              <a:buFont typeface="Calibri"/>
              <a:buChar char="•"/>
            </a:pPr>
            <a:r>
              <a:rPr lang="en">
                <a:latin typeface="Calibri"/>
                <a:ea typeface="Calibri"/>
                <a:cs typeface="Calibri"/>
                <a:sym typeface="Calibri"/>
              </a:rPr>
              <a:t>Buildings and billboards not allowed</a:t>
            </a:r>
            <a:endParaRPr sz="1100"/>
          </a:p>
          <a:p>
            <a:pPr marL="254000" lvl="0" indent="-254000" algn="l" rtl="0">
              <a:spcBef>
                <a:spcPts val="0"/>
              </a:spcBef>
              <a:spcAft>
                <a:spcPts val="0"/>
              </a:spcAft>
              <a:buSzPts val="1400"/>
              <a:buChar char="•"/>
            </a:pPr>
            <a:r>
              <a:rPr lang="en">
                <a:latin typeface="Calibri"/>
                <a:ea typeface="Calibri"/>
                <a:cs typeface="Calibri"/>
                <a:sym typeface="Calibri"/>
              </a:rPr>
              <a:t>Brands are allowed</a:t>
            </a:r>
            <a:endParaRPr sz="1100"/>
          </a:p>
          <a:p>
            <a:pPr marL="0" marR="0" lvl="0" indent="0" algn="l" rtl="0">
              <a:spcBef>
                <a:spcPts val="0"/>
              </a:spcBef>
              <a:spcAft>
                <a:spcPts val="0"/>
              </a:spcAft>
              <a:buNone/>
            </a:pPr>
            <a:endParaRPr sz="1800">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26"/>
                                        </p:tgtEl>
                                        <p:attrNameLst>
                                          <p:attrName>style.visibility</p:attrName>
                                        </p:attrNameLst>
                                      </p:cBhvr>
                                      <p:to>
                                        <p:strVal val="visible"/>
                                      </p:to>
                                    </p:set>
                                    <p:anim calcmode="lin" valueType="num">
                                      <p:cBhvr additive="base">
                                        <p:cTn id="7" dur="500"/>
                                        <p:tgtEl>
                                          <p:spTgt spid="326"/>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320"/>
                                        </p:tgtEl>
                                        <p:attrNameLst>
                                          <p:attrName>style.visibility</p:attrName>
                                        </p:attrNameLst>
                                      </p:cBhvr>
                                      <p:to>
                                        <p:strVal val="visible"/>
                                      </p:to>
                                    </p:set>
                                    <p:anim calcmode="lin" valueType="num">
                                      <p:cBhvr additive="base">
                                        <p:cTn id="11" dur="500"/>
                                        <p:tgtEl>
                                          <p:spTgt spid="320"/>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2" presetClass="entr" presetSubtype="8" fill="hold" nodeType="afterEffect">
                                  <p:stCondLst>
                                    <p:cond delay="0"/>
                                  </p:stCondLst>
                                  <p:childTnLst>
                                    <p:set>
                                      <p:cBhvr>
                                        <p:cTn id="14" dur="1" fill="hold">
                                          <p:stCondLst>
                                            <p:cond delay="0"/>
                                          </p:stCondLst>
                                        </p:cTn>
                                        <p:tgtEl>
                                          <p:spTgt spid="328"/>
                                        </p:tgtEl>
                                        <p:attrNameLst>
                                          <p:attrName>style.visibility</p:attrName>
                                        </p:attrNameLst>
                                      </p:cBhvr>
                                      <p:to>
                                        <p:strVal val="visible"/>
                                      </p:to>
                                    </p:set>
                                    <p:anim calcmode="lin" valueType="num">
                                      <p:cBhvr additive="base">
                                        <p:cTn id="15" dur="500"/>
                                        <p:tgtEl>
                                          <p:spTgt spid="328"/>
                                        </p:tgtEl>
                                        <p:attrNameLst>
                                          <p:attrName>ppt_x</p:attrName>
                                        </p:attrNameLst>
                                      </p:cBhvr>
                                      <p:tavLst>
                                        <p:tav tm="0">
                                          <p:val>
                                            <p:strVal val="#ppt_x-1"/>
                                          </p:val>
                                        </p:tav>
                                        <p:tav tm="100000">
                                          <p:val>
                                            <p:strVal val="#ppt_x"/>
                                          </p:val>
                                        </p:tav>
                                      </p:tavLst>
                                    </p:anim>
                                  </p:childTnLst>
                                </p:cTn>
                              </p:par>
                            </p:childTnLst>
                          </p:cTn>
                        </p:par>
                        <p:par>
                          <p:cTn id="16" fill="hold">
                            <p:stCondLst>
                              <p:cond delay="1500"/>
                            </p:stCondLst>
                            <p:childTnLst>
                              <p:par>
                                <p:cTn id="17" presetID="2" presetClass="entr" presetSubtype="2" fill="hold" nodeType="afterEffect">
                                  <p:stCondLst>
                                    <p:cond delay="0"/>
                                  </p:stCondLst>
                                  <p:childTnLst>
                                    <p:set>
                                      <p:cBhvr>
                                        <p:cTn id="18" dur="1" fill="hold">
                                          <p:stCondLst>
                                            <p:cond delay="0"/>
                                          </p:stCondLst>
                                        </p:cTn>
                                        <p:tgtEl>
                                          <p:spTgt spid="327"/>
                                        </p:tgtEl>
                                        <p:attrNameLst>
                                          <p:attrName>style.visibility</p:attrName>
                                        </p:attrNameLst>
                                      </p:cBhvr>
                                      <p:to>
                                        <p:strVal val="visible"/>
                                      </p:to>
                                    </p:set>
                                    <p:anim calcmode="lin" valueType="num">
                                      <p:cBhvr additive="base">
                                        <p:cTn id="19" dur="500"/>
                                        <p:tgtEl>
                                          <p:spTgt spid="327"/>
                                        </p:tgtEl>
                                        <p:attrNameLst>
                                          <p:attrName>ppt_x</p:attrName>
                                        </p:attrNameLst>
                                      </p:cBhvr>
                                      <p:tavLst>
                                        <p:tav tm="0">
                                          <p:val>
                                            <p:strVal val="#ppt_x+1"/>
                                          </p:val>
                                        </p:tav>
                                        <p:tav tm="100000">
                                          <p:val>
                                            <p:strVal val="#ppt_x"/>
                                          </p:val>
                                        </p:tav>
                                      </p:tavLst>
                                    </p:anim>
                                  </p:childTnLst>
                                </p:cTn>
                              </p:par>
                            </p:childTnLst>
                          </p:cTn>
                        </p:par>
                        <p:par>
                          <p:cTn id="20" fill="hold">
                            <p:stCondLst>
                              <p:cond delay="2000"/>
                            </p:stCondLst>
                            <p:childTnLst>
                              <p:par>
                                <p:cTn id="21" presetID="2" presetClass="entr" presetSubtype="2" fill="hold" nodeType="afterEffect">
                                  <p:stCondLst>
                                    <p:cond delay="0"/>
                                  </p:stCondLst>
                                  <p:childTnLst>
                                    <p:set>
                                      <p:cBhvr>
                                        <p:cTn id="22" dur="1" fill="hold">
                                          <p:stCondLst>
                                            <p:cond delay="0"/>
                                          </p:stCondLst>
                                        </p:cTn>
                                        <p:tgtEl>
                                          <p:spTgt spid="329"/>
                                        </p:tgtEl>
                                        <p:attrNameLst>
                                          <p:attrName>style.visibility</p:attrName>
                                        </p:attrNameLst>
                                      </p:cBhvr>
                                      <p:to>
                                        <p:strVal val="visible"/>
                                      </p:to>
                                    </p:set>
                                    <p:anim calcmode="lin" valueType="num">
                                      <p:cBhvr additive="base">
                                        <p:cTn id="23" dur="500"/>
                                        <p:tgtEl>
                                          <p:spTgt spid="329"/>
                                        </p:tgtEl>
                                        <p:attrNameLst>
                                          <p:attrName>ppt_x</p:attrName>
                                        </p:attrNameLst>
                                      </p:cBhvr>
                                      <p:tavLst>
                                        <p:tav tm="0">
                                          <p:val>
                                            <p:strVal val="#ppt_x+1"/>
                                          </p:val>
                                        </p:tav>
                                        <p:tav tm="100000">
                                          <p:val>
                                            <p:strVal val="#ppt_x"/>
                                          </p:val>
                                        </p:tav>
                                      </p:tavLst>
                                    </p:anim>
                                  </p:childTnLst>
                                </p:cTn>
                              </p:par>
                            </p:childTnLst>
                          </p:cTn>
                        </p:par>
                        <p:par>
                          <p:cTn id="24" fill="hold">
                            <p:stCondLst>
                              <p:cond delay="2500"/>
                            </p:stCondLst>
                            <p:childTnLst>
                              <p:par>
                                <p:cTn id="25" presetID="2" presetClass="entr" presetSubtype="8" fill="hold" nodeType="afterEffect">
                                  <p:stCondLst>
                                    <p:cond delay="0"/>
                                  </p:stCondLst>
                                  <p:childTnLst>
                                    <p:set>
                                      <p:cBhvr>
                                        <p:cTn id="26" dur="1" fill="hold">
                                          <p:stCondLst>
                                            <p:cond delay="0"/>
                                          </p:stCondLst>
                                        </p:cTn>
                                        <p:tgtEl>
                                          <p:spTgt spid="318"/>
                                        </p:tgtEl>
                                        <p:attrNameLst>
                                          <p:attrName>style.visibility</p:attrName>
                                        </p:attrNameLst>
                                      </p:cBhvr>
                                      <p:to>
                                        <p:strVal val="visible"/>
                                      </p:to>
                                    </p:set>
                                    <p:anim calcmode="lin" valueType="num">
                                      <p:cBhvr additive="base">
                                        <p:cTn id="27" dur="500"/>
                                        <p:tgtEl>
                                          <p:spTgt spid="31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3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Medical Cannabis Processor - Licenses</a:t>
            </a:r>
            <a:endParaRPr/>
          </a:p>
        </p:txBody>
      </p:sp>
      <p:sp>
        <p:nvSpPr>
          <p:cNvPr id="335" name="Google Shape;335;p34"/>
          <p:cNvSpPr txBox="1">
            <a:spLocks noGrp="1"/>
          </p:cNvSpPr>
          <p:nvPr>
            <p:ph type="body" idx="1"/>
          </p:nvPr>
        </p:nvSpPr>
        <p:spPr>
          <a:xfrm>
            <a:off x="757175" y="1482575"/>
            <a:ext cx="7505700" cy="24480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a:t>Processors are licensed using a “normal” application process</a:t>
            </a:r>
            <a:endParaRPr/>
          </a:p>
          <a:p>
            <a:pPr marL="457200" lvl="0" indent="-311150" algn="l" rtl="0">
              <a:spcBef>
                <a:spcPts val="0"/>
              </a:spcBef>
              <a:spcAft>
                <a:spcPts val="0"/>
              </a:spcAft>
              <a:buSzPts val="1300"/>
              <a:buChar char="●"/>
            </a:pPr>
            <a:r>
              <a:rPr lang="en"/>
              <a:t>Applications for a processor include:</a:t>
            </a:r>
            <a:endParaRPr/>
          </a:p>
          <a:p>
            <a:pPr marL="914400" lvl="1" indent="-298450" algn="l" rtl="0">
              <a:spcBef>
                <a:spcPts val="0"/>
              </a:spcBef>
              <a:spcAft>
                <a:spcPts val="0"/>
              </a:spcAft>
              <a:buSzPts val="1100"/>
              <a:buChar char="○"/>
            </a:pPr>
            <a:r>
              <a:rPr lang="en"/>
              <a:t>statements, </a:t>
            </a:r>
            <a:endParaRPr/>
          </a:p>
          <a:p>
            <a:pPr marL="914400" lvl="1" indent="-298450" algn="l" rtl="0">
              <a:spcBef>
                <a:spcPts val="0"/>
              </a:spcBef>
              <a:spcAft>
                <a:spcPts val="0"/>
              </a:spcAft>
              <a:buSzPts val="1100"/>
              <a:buChar char="○"/>
            </a:pPr>
            <a:r>
              <a:rPr lang="en"/>
              <a:t>forms, </a:t>
            </a:r>
            <a:endParaRPr/>
          </a:p>
          <a:p>
            <a:pPr marL="914400" lvl="1" indent="-298450" algn="l" rtl="0">
              <a:spcBef>
                <a:spcPts val="0"/>
              </a:spcBef>
              <a:spcAft>
                <a:spcPts val="0"/>
              </a:spcAft>
              <a:buSzPts val="1100"/>
              <a:buChar char="○"/>
            </a:pPr>
            <a:r>
              <a:rPr lang="en"/>
              <a:t>diagrams, </a:t>
            </a:r>
            <a:endParaRPr/>
          </a:p>
          <a:p>
            <a:pPr marL="914400" lvl="1" indent="-298450" algn="l" rtl="0">
              <a:spcBef>
                <a:spcPts val="0"/>
              </a:spcBef>
              <a:spcAft>
                <a:spcPts val="0"/>
              </a:spcAft>
              <a:buSzPts val="1100"/>
              <a:buChar char="○"/>
            </a:pPr>
            <a:r>
              <a:rPr lang="en"/>
              <a:t>operation plans, </a:t>
            </a:r>
            <a:endParaRPr/>
          </a:p>
          <a:p>
            <a:pPr marL="914400" lvl="1" indent="-298450" algn="l" rtl="0">
              <a:spcBef>
                <a:spcPts val="0"/>
              </a:spcBef>
              <a:spcAft>
                <a:spcPts val="0"/>
              </a:spcAft>
              <a:buSzPts val="1100"/>
              <a:buChar char="○"/>
            </a:pPr>
            <a:r>
              <a:rPr lang="en"/>
              <a:t>copy of current Utah manufactured food establishment registration</a:t>
            </a:r>
            <a:endParaRPr/>
          </a:p>
          <a:p>
            <a:pPr marL="457200" lvl="0" indent="0" algn="l" rtl="0">
              <a:spcBef>
                <a:spcPts val="1200"/>
              </a:spcBef>
              <a:spcAft>
                <a:spcPts val="1200"/>
              </a:spcAft>
              <a:buNone/>
            </a:pPr>
            <a:endParaRPr/>
          </a:p>
        </p:txBody>
      </p:sp>
      <p:pic>
        <p:nvPicPr>
          <p:cNvPr id="336" name="Google Shape;336;p34"/>
          <p:cNvPicPr preferRelativeResize="0"/>
          <p:nvPr/>
        </p:nvPicPr>
        <p:blipFill>
          <a:blip r:embed="rId3">
            <a:alphaModFix/>
          </a:blip>
          <a:stretch>
            <a:fillRect/>
          </a:stretch>
        </p:blipFill>
        <p:spPr>
          <a:xfrm>
            <a:off x="5593025" y="1709675"/>
            <a:ext cx="3344175" cy="31289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35"/>
          <p:cNvSpPr txBox="1">
            <a:spLocks noGrp="1"/>
          </p:cNvSpPr>
          <p:nvPr>
            <p:ph type="title"/>
          </p:nvPr>
        </p:nvSpPr>
        <p:spPr>
          <a:xfrm>
            <a:off x="474125" y="291925"/>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Medical Cannabis Processor - Licenses</a:t>
            </a:r>
            <a:endParaRPr/>
          </a:p>
        </p:txBody>
      </p:sp>
      <p:sp>
        <p:nvSpPr>
          <p:cNvPr id="342" name="Google Shape;342;p35"/>
          <p:cNvSpPr txBox="1">
            <a:spLocks noGrp="1"/>
          </p:cNvSpPr>
          <p:nvPr>
            <p:ph type="body" idx="1"/>
          </p:nvPr>
        </p:nvSpPr>
        <p:spPr>
          <a:xfrm>
            <a:off x="312275" y="958925"/>
            <a:ext cx="5160300" cy="3880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Operating Plans</a:t>
            </a:r>
            <a:endParaRPr/>
          </a:p>
          <a:p>
            <a:pPr marL="457200" lvl="0" indent="-311150" algn="l" rtl="0">
              <a:spcBef>
                <a:spcPts val="1200"/>
              </a:spcBef>
              <a:spcAft>
                <a:spcPts val="0"/>
              </a:spcAft>
              <a:buSzPts val="1300"/>
              <a:buChar char="●"/>
            </a:pPr>
            <a:r>
              <a:rPr lang="en"/>
              <a:t>contain a blueprint of the facility containing the square footage of:</a:t>
            </a:r>
            <a:endParaRPr/>
          </a:p>
          <a:p>
            <a:pPr marL="914400" lvl="1" indent="-298450" algn="l" rtl="0">
              <a:spcBef>
                <a:spcPts val="0"/>
              </a:spcBef>
              <a:spcAft>
                <a:spcPts val="0"/>
              </a:spcAft>
              <a:buSzPts val="1100"/>
              <a:buChar char="○"/>
            </a:pPr>
            <a:r>
              <a:rPr lang="en"/>
              <a:t>the areas where cannabis is to be extracted</a:t>
            </a:r>
            <a:endParaRPr/>
          </a:p>
          <a:p>
            <a:pPr marL="914400" lvl="1" indent="-298450" algn="l" rtl="0">
              <a:spcBef>
                <a:spcPts val="0"/>
              </a:spcBef>
              <a:spcAft>
                <a:spcPts val="0"/>
              </a:spcAft>
              <a:buSzPts val="1100"/>
              <a:buChar char="○"/>
            </a:pPr>
            <a:r>
              <a:rPr lang="en"/>
              <a:t>the areas where cannabis or cannabis products are to be packaged and labeled</a:t>
            </a:r>
            <a:endParaRPr/>
          </a:p>
          <a:p>
            <a:pPr marL="914400" lvl="1" indent="-298450" algn="l" rtl="0">
              <a:spcBef>
                <a:spcPts val="0"/>
              </a:spcBef>
              <a:spcAft>
                <a:spcPts val="0"/>
              </a:spcAft>
              <a:buSzPts val="1100"/>
              <a:buChar char="○"/>
            </a:pPr>
            <a:r>
              <a:rPr lang="en"/>
              <a:t>the areas where cannabis products are manufactured</a:t>
            </a:r>
            <a:endParaRPr/>
          </a:p>
          <a:p>
            <a:pPr marL="914400" lvl="1" indent="-298450" algn="l" rtl="0">
              <a:spcBef>
                <a:spcPts val="0"/>
              </a:spcBef>
              <a:spcAft>
                <a:spcPts val="0"/>
              </a:spcAft>
              <a:buSzPts val="1100"/>
              <a:buChar char="○"/>
            </a:pPr>
            <a:r>
              <a:rPr lang="en"/>
              <a:t>storerooms for cannabis awaiting extraction</a:t>
            </a:r>
            <a:endParaRPr/>
          </a:p>
          <a:p>
            <a:pPr marL="914400" lvl="1" indent="-298450" algn="l" rtl="0">
              <a:spcBef>
                <a:spcPts val="0"/>
              </a:spcBef>
              <a:spcAft>
                <a:spcPts val="0"/>
              </a:spcAft>
              <a:buSzPts val="1100"/>
              <a:buChar char="○"/>
            </a:pPr>
            <a:r>
              <a:rPr lang="en"/>
              <a:t>storerooms for cannabis awaiting further manufacturing</a:t>
            </a:r>
            <a:endParaRPr/>
          </a:p>
          <a:p>
            <a:pPr marL="914400" lvl="1" indent="-298450" algn="l" rtl="0">
              <a:spcBef>
                <a:spcPts val="0"/>
              </a:spcBef>
              <a:spcAft>
                <a:spcPts val="0"/>
              </a:spcAft>
              <a:buSzPts val="1100"/>
              <a:buChar char="○"/>
            </a:pPr>
            <a:r>
              <a:rPr lang="en"/>
              <a:t>the area where finished cannabis and cannabis products are stored</a:t>
            </a:r>
            <a:endParaRPr/>
          </a:p>
          <a:p>
            <a:pPr marL="914400" lvl="1" indent="-298450" algn="l" rtl="0">
              <a:spcBef>
                <a:spcPts val="0"/>
              </a:spcBef>
              <a:spcAft>
                <a:spcPts val="0"/>
              </a:spcAft>
              <a:buSzPts val="1100"/>
              <a:buChar char="○"/>
            </a:pPr>
            <a:r>
              <a:rPr lang="en"/>
              <a:t>the location of toilet facilities and hand washing facilities</a:t>
            </a:r>
            <a:endParaRPr/>
          </a:p>
          <a:p>
            <a:pPr marL="914400" lvl="1" indent="-298450" algn="l" rtl="0">
              <a:spcBef>
                <a:spcPts val="0"/>
              </a:spcBef>
              <a:spcAft>
                <a:spcPts val="0"/>
              </a:spcAft>
              <a:buSzPts val="1100"/>
              <a:buChar char="○"/>
            </a:pPr>
            <a:r>
              <a:rPr lang="en"/>
              <a:t>the location of a break room and location of personal belonging lockers</a:t>
            </a:r>
            <a:endParaRPr/>
          </a:p>
          <a:p>
            <a:pPr marL="914400" lvl="1" indent="-298450" algn="l" rtl="0">
              <a:spcBef>
                <a:spcPts val="0"/>
              </a:spcBef>
              <a:spcAft>
                <a:spcPts val="0"/>
              </a:spcAft>
              <a:buSzPts val="1100"/>
              <a:buChar char="○"/>
            </a:pPr>
            <a:r>
              <a:rPr lang="en"/>
              <a:t>the location of the areas to be used for loading and unloading of cannabis and cannabis products</a:t>
            </a:r>
            <a:endParaRPr/>
          </a:p>
          <a:p>
            <a:pPr marL="914400" lvl="1" indent="-298450" algn="l" rtl="0">
              <a:spcBef>
                <a:spcPts val="0"/>
              </a:spcBef>
              <a:spcAft>
                <a:spcPts val="0"/>
              </a:spcAft>
              <a:buSzPts val="1100"/>
              <a:buChar char="○"/>
            </a:pPr>
            <a:r>
              <a:rPr lang="en"/>
              <a:t>the total square footage of the overall cannabis processing facility</a:t>
            </a:r>
            <a:endParaRPr/>
          </a:p>
          <a:p>
            <a:pPr marL="0" lvl="0" indent="0" algn="l" rtl="0">
              <a:spcBef>
                <a:spcPts val="1200"/>
              </a:spcBef>
              <a:spcAft>
                <a:spcPts val="1200"/>
              </a:spcAft>
              <a:buNone/>
            </a:pPr>
            <a:endParaRPr/>
          </a:p>
        </p:txBody>
      </p:sp>
      <p:pic>
        <p:nvPicPr>
          <p:cNvPr id="343" name="Google Shape;343;p35"/>
          <p:cNvPicPr preferRelativeResize="0"/>
          <p:nvPr/>
        </p:nvPicPr>
        <p:blipFill>
          <a:blip r:embed="rId3">
            <a:alphaModFix/>
          </a:blip>
          <a:stretch>
            <a:fillRect/>
          </a:stretch>
        </p:blipFill>
        <p:spPr>
          <a:xfrm>
            <a:off x="5472650" y="1554200"/>
            <a:ext cx="3536724" cy="284002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3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Medical Cannabis Processor - Licenses</a:t>
            </a:r>
            <a:endParaRPr/>
          </a:p>
        </p:txBody>
      </p:sp>
      <p:sp>
        <p:nvSpPr>
          <p:cNvPr id="349" name="Google Shape;349;p36"/>
          <p:cNvSpPr txBox="1">
            <a:spLocks noGrp="1"/>
          </p:cNvSpPr>
          <p:nvPr>
            <p:ph type="body" idx="1"/>
          </p:nvPr>
        </p:nvSpPr>
        <p:spPr>
          <a:xfrm>
            <a:off x="416600" y="1500025"/>
            <a:ext cx="7505700" cy="2884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Operating plans will include:</a:t>
            </a:r>
            <a:endParaRPr/>
          </a:p>
          <a:p>
            <a:pPr marL="457200" lvl="0" indent="-311150" algn="l" rtl="0">
              <a:spcBef>
                <a:spcPts val="1200"/>
              </a:spcBef>
              <a:spcAft>
                <a:spcPts val="0"/>
              </a:spcAft>
              <a:buSzPts val="1300"/>
              <a:buChar char="●"/>
            </a:pPr>
            <a:r>
              <a:rPr lang="en"/>
              <a:t>A cannabis processing facility shall have written emergency procedures</a:t>
            </a:r>
            <a:endParaRPr/>
          </a:p>
          <a:p>
            <a:pPr marL="914400" lvl="1" indent="-298450" algn="l" rtl="0">
              <a:spcBef>
                <a:spcPts val="0"/>
              </a:spcBef>
              <a:spcAft>
                <a:spcPts val="0"/>
              </a:spcAft>
              <a:buSzPts val="1100"/>
              <a:buChar char="○"/>
            </a:pPr>
            <a:r>
              <a:rPr lang="en"/>
              <a:t>Fire	</a:t>
            </a:r>
            <a:endParaRPr/>
          </a:p>
          <a:p>
            <a:pPr marL="914400" lvl="1" indent="-298450" algn="l" rtl="0">
              <a:spcBef>
                <a:spcPts val="0"/>
              </a:spcBef>
              <a:spcAft>
                <a:spcPts val="0"/>
              </a:spcAft>
              <a:buSzPts val="1100"/>
              <a:buChar char="○"/>
            </a:pPr>
            <a:r>
              <a:rPr lang="en"/>
              <a:t>chemical spill</a:t>
            </a:r>
            <a:endParaRPr/>
          </a:p>
          <a:p>
            <a:pPr marL="914400" lvl="1" indent="-298450" algn="l" rtl="0">
              <a:spcBef>
                <a:spcPts val="0"/>
              </a:spcBef>
              <a:spcAft>
                <a:spcPts val="0"/>
              </a:spcAft>
              <a:buSzPts val="1100"/>
              <a:buChar char="○"/>
            </a:pPr>
            <a:r>
              <a:rPr lang="en"/>
              <a:t>other emergency at the facility</a:t>
            </a:r>
            <a:endParaRPr/>
          </a:p>
          <a:p>
            <a:pPr marL="457200" lvl="0" indent="-311150" algn="l" rtl="0">
              <a:spcBef>
                <a:spcPts val="0"/>
              </a:spcBef>
              <a:spcAft>
                <a:spcPts val="0"/>
              </a:spcAft>
              <a:buSzPts val="1300"/>
              <a:buChar char="●"/>
            </a:pPr>
            <a:r>
              <a:rPr lang="en"/>
              <a:t>A recall plan to handle potential recall and destruction of cannabis due to contamination</a:t>
            </a:r>
            <a:endParaRPr/>
          </a:p>
          <a:p>
            <a:pPr marL="45720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pic>
        <p:nvPicPr>
          <p:cNvPr id="350" name="Google Shape;350;p36"/>
          <p:cNvPicPr preferRelativeResize="0"/>
          <p:nvPr/>
        </p:nvPicPr>
        <p:blipFill>
          <a:blip r:embed="rId3">
            <a:alphaModFix/>
          </a:blip>
          <a:stretch>
            <a:fillRect/>
          </a:stretch>
        </p:blipFill>
        <p:spPr>
          <a:xfrm>
            <a:off x="5392400" y="3057725"/>
            <a:ext cx="2495526" cy="208577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3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Medical Cannabis Processor - Licenses</a:t>
            </a:r>
            <a:endParaRPr/>
          </a:p>
        </p:txBody>
      </p:sp>
      <p:sp>
        <p:nvSpPr>
          <p:cNvPr id="356" name="Google Shape;356;p37"/>
          <p:cNvSpPr txBox="1">
            <a:spLocks noGrp="1"/>
          </p:cNvSpPr>
          <p:nvPr>
            <p:ph type="body" idx="1"/>
          </p:nvPr>
        </p:nvSpPr>
        <p:spPr>
          <a:xfrm>
            <a:off x="159825" y="1451875"/>
            <a:ext cx="5577600" cy="28842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a:t>Processors must prove that they use :</a:t>
            </a:r>
            <a:endParaRPr/>
          </a:p>
          <a:p>
            <a:pPr marL="457200" lvl="0" indent="-311150" algn="l" rtl="0">
              <a:spcBef>
                <a:spcPts val="1200"/>
              </a:spcBef>
              <a:spcAft>
                <a:spcPts val="0"/>
              </a:spcAft>
              <a:buSzPts val="1300"/>
              <a:buChar char="●"/>
            </a:pPr>
            <a:r>
              <a:rPr lang="en"/>
              <a:t>99% pure solvents for extraction</a:t>
            </a:r>
            <a:endParaRPr/>
          </a:p>
          <a:p>
            <a:pPr marL="457200" lvl="0" indent="-311150" algn="l" rtl="0">
              <a:spcBef>
                <a:spcPts val="0"/>
              </a:spcBef>
              <a:spcAft>
                <a:spcPts val="0"/>
              </a:spcAft>
              <a:buSzPts val="1300"/>
              <a:buChar char="●"/>
            </a:pPr>
            <a:r>
              <a:rPr lang="en"/>
              <a:t>Professional grade and engineered extraction systems</a:t>
            </a:r>
            <a:endParaRPr/>
          </a:p>
          <a:p>
            <a:pPr marL="457200" lvl="0" indent="-311150" algn="l" rtl="0">
              <a:spcBef>
                <a:spcPts val="0"/>
              </a:spcBef>
              <a:spcAft>
                <a:spcPts val="0"/>
              </a:spcAft>
              <a:buSzPts val="1300"/>
              <a:buChar char="●"/>
            </a:pPr>
            <a:r>
              <a:rPr lang="en"/>
              <a:t>Food Grade ingredients</a:t>
            </a:r>
            <a:endParaRPr/>
          </a:p>
          <a:p>
            <a:pPr marL="457200" lvl="0" indent="-311150" algn="l" rtl="0">
              <a:spcBef>
                <a:spcPts val="0"/>
              </a:spcBef>
              <a:spcAft>
                <a:spcPts val="0"/>
              </a:spcAft>
              <a:buSzPts val="1300"/>
              <a:buChar char="●"/>
            </a:pPr>
            <a:r>
              <a:rPr lang="en"/>
              <a:t>Ability to remove solvents</a:t>
            </a:r>
            <a:endParaRPr/>
          </a:p>
          <a:p>
            <a:pPr marL="457200" lvl="0" indent="-311150" algn="l" rtl="0">
              <a:spcBef>
                <a:spcPts val="0"/>
              </a:spcBef>
              <a:spcAft>
                <a:spcPts val="0"/>
              </a:spcAft>
              <a:buSzPts val="1300"/>
              <a:buChar char="●"/>
            </a:pPr>
            <a:r>
              <a:rPr lang="en"/>
              <a:t>And employees are fully trained in the use of the system and have access to applicable material safety data sheets.</a:t>
            </a:r>
            <a:endParaRPr/>
          </a:p>
          <a:p>
            <a:pPr marL="45720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pic>
        <p:nvPicPr>
          <p:cNvPr id="357" name="Google Shape;357;p37"/>
          <p:cNvPicPr preferRelativeResize="0"/>
          <p:nvPr/>
        </p:nvPicPr>
        <p:blipFill>
          <a:blip r:embed="rId3">
            <a:alphaModFix/>
          </a:blip>
          <a:stretch>
            <a:fillRect/>
          </a:stretch>
        </p:blipFill>
        <p:spPr>
          <a:xfrm>
            <a:off x="5737450" y="1451875"/>
            <a:ext cx="3360349" cy="28841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38"/>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Medical Cannabis Processor Inventory Control</a:t>
            </a:r>
            <a:endParaRPr/>
          </a:p>
        </p:txBody>
      </p:sp>
      <p:sp>
        <p:nvSpPr>
          <p:cNvPr id="363" name="Google Shape;363;p38"/>
          <p:cNvSpPr txBox="1">
            <a:spLocks noGrp="1"/>
          </p:cNvSpPr>
          <p:nvPr>
            <p:ph type="body" idx="1"/>
          </p:nvPr>
        </p:nvSpPr>
        <p:spPr>
          <a:xfrm>
            <a:off x="819150" y="1433000"/>
            <a:ext cx="7505700" cy="3099900"/>
          </a:xfrm>
          <a:prstGeom prst="rect">
            <a:avLst/>
          </a:prstGeom>
        </p:spPr>
        <p:txBody>
          <a:bodyPr spcFirstLastPara="1" wrap="square" lIns="91425" tIns="91425" rIns="91425" bIns="91425" anchor="t" anchorCtr="0">
            <a:normAutofit lnSpcReduction="20000"/>
          </a:bodyPr>
          <a:lstStyle/>
          <a:p>
            <a:pPr marL="0" lvl="0" indent="0" algn="l" rtl="0">
              <a:spcBef>
                <a:spcPts val="0"/>
              </a:spcBef>
              <a:spcAft>
                <a:spcPts val="0"/>
              </a:spcAft>
              <a:buNone/>
            </a:pPr>
            <a:endParaRPr sz="900">
              <a:solidFill>
                <a:srgbClr val="000000"/>
              </a:solidFill>
              <a:highlight>
                <a:srgbClr val="FFFFFF"/>
              </a:highlight>
              <a:latin typeface="Arial"/>
              <a:ea typeface="Arial"/>
              <a:cs typeface="Arial"/>
              <a:sym typeface="Arial"/>
            </a:endParaRPr>
          </a:p>
          <a:p>
            <a:pPr marL="457200" lvl="0" indent="-311150" algn="l" rtl="0">
              <a:spcBef>
                <a:spcPts val="0"/>
              </a:spcBef>
              <a:spcAft>
                <a:spcPts val="0"/>
              </a:spcAft>
              <a:buSzPts val="1300"/>
              <a:buChar char="●"/>
            </a:pPr>
            <a:r>
              <a:rPr lang="en"/>
              <a:t>Each batch or lot of cannabis, cannabis derivative product, cannabis product, test sample, or cannabis waste shall have a unique identifier in the inventory control system to be able to be traceable to the lot.</a:t>
            </a:r>
            <a:endParaRPr/>
          </a:p>
          <a:p>
            <a:pPr marL="457200" lvl="0" indent="-311150" algn="l" rtl="0">
              <a:spcBef>
                <a:spcPts val="0"/>
              </a:spcBef>
              <a:spcAft>
                <a:spcPts val="0"/>
              </a:spcAft>
              <a:buSzPts val="1300"/>
              <a:buChar char="●"/>
            </a:pPr>
            <a:r>
              <a:rPr lang="en"/>
              <a:t>Each batch, lot, or sample of cannabis shall have a unique identification number that is displayed on a physical tag.</a:t>
            </a:r>
            <a:endParaRPr/>
          </a:p>
          <a:p>
            <a:pPr marL="457200" lvl="0" indent="-311150" algn="l" rtl="0">
              <a:spcBef>
                <a:spcPts val="0"/>
              </a:spcBef>
              <a:spcAft>
                <a:spcPts val="0"/>
              </a:spcAft>
              <a:buSzPts val="1300"/>
              <a:buChar char="●"/>
            </a:pPr>
            <a:r>
              <a:rPr lang="en"/>
              <a:t>The following shall be reconciled in the inventory control system at the close of each business each day:</a:t>
            </a:r>
            <a:endParaRPr/>
          </a:p>
          <a:p>
            <a:pPr marL="914400" lvl="1" indent="-298450" algn="l" rtl="0">
              <a:spcBef>
                <a:spcPts val="0"/>
              </a:spcBef>
              <a:spcAft>
                <a:spcPts val="0"/>
              </a:spcAft>
              <a:buSzPts val="1100"/>
              <a:buChar char="○"/>
            </a:pPr>
            <a:r>
              <a:rPr lang="en"/>
              <a:t>date and time material containing cannabis are being transported to a cannabis production establishment or medical cannabis pharmacy;</a:t>
            </a:r>
            <a:endParaRPr/>
          </a:p>
          <a:p>
            <a:pPr marL="914400" lvl="1" indent="-298450" algn="l" rtl="0">
              <a:spcBef>
                <a:spcPts val="0"/>
              </a:spcBef>
              <a:spcAft>
                <a:spcPts val="0"/>
              </a:spcAft>
              <a:buSzPts val="1100"/>
              <a:buChar char="○"/>
            </a:pPr>
            <a:r>
              <a:rPr lang="en"/>
              <a:t>each sample used for testing and the test results</a:t>
            </a:r>
            <a:endParaRPr/>
          </a:p>
          <a:p>
            <a:pPr marL="914400" lvl="1" indent="-298450" algn="l" rtl="0">
              <a:spcBef>
                <a:spcPts val="0"/>
              </a:spcBef>
              <a:spcAft>
                <a:spcPts val="0"/>
              </a:spcAft>
              <a:buSzPts val="1100"/>
              <a:buChar char="○"/>
            </a:pPr>
            <a:r>
              <a:rPr lang="en"/>
              <a:t>a complete inventory of material containing cannabis</a:t>
            </a:r>
            <a:endParaRPr/>
          </a:p>
          <a:p>
            <a:pPr marL="914400" lvl="1" indent="-298450" algn="l" rtl="0">
              <a:spcBef>
                <a:spcPts val="0"/>
              </a:spcBef>
              <a:spcAft>
                <a:spcPts val="0"/>
              </a:spcAft>
              <a:buSzPts val="1100"/>
              <a:buChar char="○"/>
            </a:pPr>
            <a:r>
              <a:rPr lang="en"/>
              <a:t>cannabis product by unit count;e)  weight per unit of product</a:t>
            </a:r>
            <a:endParaRPr/>
          </a:p>
          <a:p>
            <a:pPr marL="914400" lvl="1" indent="-298450" algn="l" rtl="0">
              <a:spcBef>
                <a:spcPts val="0"/>
              </a:spcBef>
              <a:spcAft>
                <a:spcPts val="0"/>
              </a:spcAft>
              <a:buSzPts val="1100"/>
              <a:buChar char="○"/>
            </a:pPr>
            <a:r>
              <a:rPr lang="en"/>
              <a:t>weight and disposal of cannabis waste materials</a:t>
            </a:r>
            <a:endParaRPr/>
          </a:p>
          <a:p>
            <a:pPr marL="914400" lvl="1" indent="-298450" algn="l" rtl="0">
              <a:spcBef>
                <a:spcPts val="0"/>
              </a:spcBef>
              <a:spcAft>
                <a:spcPts val="0"/>
              </a:spcAft>
              <a:buSzPts val="1100"/>
              <a:buChar char="○"/>
            </a:pPr>
            <a:r>
              <a:rPr lang="en"/>
              <a:t> the identity of who disposed of the cannabis waste and the location of the waste receptacles</a:t>
            </a:r>
            <a:endParaRPr/>
          </a:p>
          <a:p>
            <a:pPr marL="914400" lvl="1" indent="-298450" algn="l" rtl="0">
              <a:spcBef>
                <a:spcPts val="0"/>
              </a:spcBef>
              <a:spcAft>
                <a:spcPts val="0"/>
              </a:spcAft>
              <a:buSzPts val="1100"/>
              <a:buChar char="○"/>
            </a:pPr>
            <a:r>
              <a:rPr lang="en"/>
              <a:t>theft or loss or suspected theft or loss of material containing cannabis.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39"/>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Medical Cannabis Processor Inspections</a:t>
            </a:r>
            <a:endParaRPr/>
          </a:p>
        </p:txBody>
      </p:sp>
      <p:sp>
        <p:nvSpPr>
          <p:cNvPr id="369" name="Google Shape;369;p39"/>
          <p:cNvSpPr txBox="1">
            <a:spLocks noGrp="1"/>
          </p:cNvSpPr>
          <p:nvPr>
            <p:ph type="body" idx="1"/>
          </p:nvPr>
        </p:nvSpPr>
        <p:spPr>
          <a:xfrm>
            <a:off x="757175" y="1482575"/>
            <a:ext cx="7505700" cy="24480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a:t>Inspections Include:</a:t>
            </a:r>
            <a:endParaRPr/>
          </a:p>
          <a:p>
            <a:pPr marL="914400" lvl="1" indent="-298450" algn="l" rtl="0">
              <a:spcBef>
                <a:spcPts val="0"/>
              </a:spcBef>
              <a:spcAft>
                <a:spcPts val="0"/>
              </a:spcAft>
              <a:buSzPts val="1100"/>
              <a:buChar char="○"/>
            </a:pPr>
            <a:r>
              <a:rPr lang="en"/>
              <a:t>Facility/ Security Requirements</a:t>
            </a:r>
            <a:endParaRPr/>
          </a:p>
          <a:p>
            <a:pPr marL="914400" lvl="1" indent="-298450" algn="l" rtl="0">
              <a:spcBef>
                <a:spcPts val="0"/>
              </a:spcBef>
              <a:spcAft>
                <a:spcPts val="0"/>
              </a:spcAft>
              <a:buSzPts val="1100"/>
              <a:buChar char="○"/>
            </a:pPr>
            <a:r>
              <a:rPr lang="en"/>
              <a:t>Extraction Requirements</a:t>
            </a:r>
            <a:endParaRPr/>
          </a:p>
          <a:p>
            <a:pPr marL="914400" lvl="1" indent="-298450" algn="l" rtl="0">
              <a:spcBef>
                <a:spcPts val="0"/>
              </a:spcBef>
              <a:spcAft>
                <a:spcPts val="0"/>
              </a:spcAft>
              <a:buSzPts val="1100"/>
              <a:buChar char="○"/>
            </a:pPr>
            <a:r>
              <a:rPr lang="en"/>
              <a:t>Inventory/ Storage</a:t>
            </a:r>
            <a:endParaRPr/>
          </a:p>
          <a:p>
            <a:pPr marL="914400" lvl="1" indent="-298450" algn="l" rtl="0">
              <a:spcBef>
                <a:spcPts val="0"/>
              </a:spcBef>
              <a:spcAft>
                <a:spcPts val="0"/>
              </a:spcAft>
              <a:buSzPts val="1100"/>
              <a:buChar char="○"/>
            </a:pPr>
            <a:r>
              <a:rPr lang="en"/>
              <a:t>Cannabis Processor Agent Cards</a:t>
            </a:r>
            <a:endParaRPr/>
          </a:p>
          <a:p>
            <a:pPr marL="914400" lvl="1" indent="-298450" algn="l" rtl="0">
              <a:spcBef>
                <a:spcPts val="0"/>
              </a:spcBef>
              <a:spcAft>
                <a:spcPts val="0"/>
              </a:spcAft>
              <a:buSzPts val="1100"/>
              <a:buChar char="○"/>
            </a:pPr>
            <a:r>
              <a:rPr lang="en"/>
              <a:t>Transportation</a:t>
            </a:r>
            <a:endParaRPr/>
          </a:p>
          <a:p>
            <a:pPr marL="914400" lvl="1" indent="-298450" algn="l" rtl="0">
              <a:spcBef>
                <a:spcPts val="0"/>
              </a:spcBef>
              <a:spcAft>
                <a:spcPts val="0"/>
              </a:spcAft>
              <a:buSzPts val="1100"/>
              <a:buChar char="○"/>
            </a:pPr>
            <a:r>
              <a:rPr lang="en"/>
              <a:t>Cannabis Waste Disposal</a:t>
            </a:r>
            <a:endParaRPr/>
          </a:p>
          <a:p>
            <a:pPr marL="457200" lvl="0" indent="-311150" algn="l" rtl="0">
              <a:spcBef>
                <a:spcPts val="0"/>
              </a:spcBef>
              <a:spcAft>
                <a:spcPts val="0"/>
              </a:spcAft>
              <a:buSzPts val="1300"/>
              <a:buChar char="●"/>
            </a:pPr>
            <a:r>
              <a:rPr lang="en"/>
              <a:t>Current Licensees: Tier 1: 12 Tier 2: 2</a:t>
            </a:r>
            <a:endParaRPr/>
          </a:p>
          <a:p>
            <a:pPr marL="457200" lvl="0" indent="-311150" algn="l" rtl="0">
              <a:spcBef>
                <a:spcPts val="0"/>
              </a:spcBef>
              <a:spcAft>
                <a:spcPts val="0"/>
              </a:spcAft>
              <a:buSzPts val="1300"/>
              <a:buChar char="●"/>
            </a:pPr>
            <a:r>
              <a:rPr lang="en"/>
              <a:t>Inspect every 2 -3 weeks</a:t>
            </a:r>
            <a:endParaRPr/>
          </a:p>
        </p:txBody>
      </p:sp>
      <p:pic>
        <p:nvPicPr>
          <p:cNvPr id="370" name="Google Shape;370;p39"/>
          <p:cNvPicPr preferRelativeResize="0"/>
          <p:nvPr/>
        </p:nvPicPr>
        <p:blipFill>
          <a:blip r:embed="rId3">
            <a:alphaModFix/>
          </a:blip>
          <a:stretch>
            <a:fillRect/>
          </a:stretch>
        </p:blipFill>
        <p:spPr>
          <a:xfrm>
            <a:off x="4819613" y="1617075"/>
            <a:ext cx="3505237" cy="2448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40"/>
          <p:cNvSpPr txBox="1">
            <a:spLocks noGrp="1"/>
          </p:cNvSpPr>
          <p:nvPr>
            <p:ph type="title"/>
          </p:nvPr>
        </p:nvSpPr>
        <p:spPr>
          <a:xfrm>
            <a:off x="819150" y="580800"/>
            <a:ext cx="7505700" cy="9546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Medical Cannabis Facility Security Requirements</a:t>
            </a:r>
            <a:endParaRPr/>
          </a:p>
        </p:txBody>
      </p:sp>
      <p:sp>
        <p:nvSpPr>
          <p:cNvPr id="376" name="Google Shape;376;p40"/>
          <p:cNvSpPr txBox="1">
            <a:spLocks noGrp="1"/>
          </p:cNvSpPr>
          <p:nvPr>
            <p:ph type="body" idx="1"/>
          </p:nvPr>
        </p:nvSpPr>
        <p:spPr>
          <a:xfrm>
            <a:off x="193250" y="1449050"/>
            <a:ext cx="5849100" cy="30450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a:t>Security alarm system on each perimeter entry point and perimeter window.</a:t>
            </a:r>
            <a:endParaRPr/>
          </a:p>
          <a:p>
            <a:pPr marL="457200" lvl="0" indent="-311150" algn="l" rtl="0">
              <a:spcBef>
                <a:spcPts val="0"/>
              </a:spcBef>
              <a:spcAft>
                <a:spcPts val="0"/>
              </a:spcAft>
              <a:buSzPts val="1300"/>
              <a:buChar char="●"/>
            </a:pPr>
            <a:r>
              <a:rPr lang="en"/>
              <a:t>Complete video surveillance system:</a:t>
            </a:r>
            <a:endParaRPr/>
          </a:p>
          <a:p>
            <a:pPr marL="914400" lvl="1" indent="-298450" algn="l" rtl="0">
              <a:spcBef>
                <a:spcPts val="0"/>
              </a:spcBef>
              <a:spcAft>
                <a:spcPts val="0"/>
              </a:spcAft>
              <a:buSzPts val="1100"/>
              <a:buChar char="○"/>
            </a:pPr>
            <a:r>
              <a:rPr lang="en"/>
              <a:t>with a minimum camera resolution of 640 x 470 pixels or pixel equivalent for analog; and</a:t>
            </a:r>
            <a:endParaRPr/>
          </a:p>
          <a:p>
            <a:pPr marL="914400" lvl="1" indent="-298450" algn="l" rtl="0">
              <a:spcBef>
                <a:spcPts val="0"/>
              </a:spcBef>
              <a:spcAft>
                <a:spcPts val="0"/>
              </a:spcAft>
              <a:buSzPts val="1100"/>
              <a:buChar char="○"/>
            </a:pPr>
            <a:r>
              <a:rPr lang="en"/>
              <a:t> that retains footage for at least 45 days.</a:t>
            </a:r>
            <a:endParaRPr/>
          </a:p>
          <a:p>
            <a:pPr marL="457200" lvl="0" indent="-311150" algn="l" rtl="0">
              <a:spcBef>
                <a:spcPts val="0"/>
              </a:spcBef>
              <a:spcAft>
                <a:spcPts val="0"/>
              </a:spcAft>
              <a:buSzPts val="1300"/>
              <a:buChar char="●"/>
            </a:pPr>
            <a:r>
              <a:rPr lang="en"/>
              <a:t>Cameras shall be fixed, record continuously, and allow for the clear and certain identification of any person or activities in a controlled area:</a:t>
            </a:r>
            <a:endParaRPr/>
          </a:p>
          <a:p>
            <a:pPr marL="914400" lvl="1" indent="-298450" algn="l" rtl="0">
              <a:spcBef>
                <a:spcPts val="0"/>
              </a:spcBef>
              <a:spcAft>
                <a:spcPts val="0"/>
              </a:spcAft>
              <a:buSzPts val="1100"/>
              <a:buChar char="○"/>
            </a:pPr>
            <a:r>
              <a:rPr lang="en"/>
              <a:t>each entrance and exit, or ingress and egress vantage point</a:t>
            </a:r>
            <a:endParaRPr/>
          </a:p>
          <a:p>
            <a:pPr marL="914400" lvl="1" indent="-298450" algn="l" rtl="0">
              <a:spcBef>
                <a:spcPts val="0"/>
              </a:spcBef>
              <a:spcAft>
                <a:spcPts val="0"/>
              </a:spcAft>
              <a:buSzPts val="1100"/>
              <a:buChar char="○"/>
            </a:pPr>
            <a:r>
              <a:rPr lang="en"/>
              <a:t>each area within an indoor or outdoor room or area where cannabis is propagated, grown, harvested, dried, or trimmed</a:t>
            </a:r>
            <a:endParaRPr/>
          </a:p>
          <a:p>
            <a:pPr marL="914400" lvl="1" indent="-298450" algn="l" rtl="0">
              <a:spcBef>
                <a:spcPts val="0"/>
              </a:spcBef>
              <a:spcAft>
                <a:spcPts val="0"/>
              </a:spcAft>
              <a:buSzPts val="1100"/>
              <a:buChar char="○"/>
            </a:pPr>
            <a:r>
              <a:rPr lang="en"/>
              <a:t>each area where cannabis is stored; </a:t>
            </a:r>
            <a:endParaRPr/>
          </a:p>
          <a:p>
            <a:pPr marL="914400" lvl="1" indent="-298450" algn="l" rtl="0">
              <a:spcBef>
                <a:spcPts val="0"/>
              </a:spcBef>
              <a:spcAft>
                <a:spcPts val="0"/>
              </a:spcAft>
              <a:buSzPts val="1100"/>
              <a:buChar char="○"/>
            </a:pPr>
            <a:r>
              <a:rPr lang="en"/>
              <a:t>each area where cannabis waste is being moved, processed, stored, or destroyed</a:t>
            </a:r>
            <a:endParaRPr/>
          </a:p>
          <a:p>
            <a:pPr marL="457200" lvl="0" indent="-311150" algn="l" rtl="0">
              <a:spcBef>
                <a:spcPts val="0"/>
              </a:spcBef>
              <a:spcAft>
                <a:spcPts val="0"/>
              </a:spcAft>
              <a:buSzPts val="1300"/>
              <a:buChar char="●"/>
            </a:pPr>
            <a:r>
              <a:rPr lang="en"/>
              <a:t>Security equipment- protected from tampering.</a:t>
            </a:r>
            <a:endParaRPr/>
          </a:p>
        </p:txBody>
      </p:sp>
      <p:pic>
        <p:nvPicPr>
          <p:cNvPr id="377" name="Google Shape;377;p40"/>
          <p:cNvPicPr preferRelativeResize="0"/>
          <p:nvPr/>
        </p:nvPicPr>
        <p:blipFill>
          <a:blip r:embed="rId3">
            <a:alphaModFix/>
          </a:blip>
          <a:stretch>
            <a:fillRect/>
          </a:stretch>
        </p:blipFill>
        <p:spPr>
          <a:xfrm>
            <a:off x="5962125" y="1535400"/>
            <a:ext cx="2757074" cy="32770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41"/>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Medical Cannabis Facility Agents</a:t>
            </a:r>
            <a:endParaRPr/>
          </a:p>
        </p:txBody>
      </p:sp>
      <p:sp>
        <p:nvSpPr>
          <p:cNvPr id="383" name="Google Shape;383;p41"/>
          <p:cNvSpPr txBox="1">
            <a:spLocks noGrp="1"/>
          </p:cNvSpPr>
          <p:nvPr>
            <p:ph type="body" idx="1"/>
          </p:nvPr>
        </p:nvSpPr>
        <p:spPr>
          <a:xfrm>
            <a:off x="217350" y="1384850"/>
            <a:ext cx="5267400" cy="31011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a:t>Employees of cannabis production establishments must  register as an agent  (seasonal, temporary, or permanent employees.)</a:t>
            </a:r>
            <a:endParaRPr/>
          </a:p>
          <a:p>
            <a:pPr marL="457200" lvl="0" indent="-311150" algn="l" rtl="0">
              <a:spcBef>
                <a:spcPts val="0"/>
              </a:spcBef>
              <a:spcAft>
                <a:spcPts val="0"/>
              </a:spcAft>
              <a:buSzPts val="1300"/>
              <a:buChar char="●"/>
            </a:pPr>
            <a:r>
              <a:rPr lang="en"/>
              <a:t>Individuals, who can’t be agents:</a:t>
            </a:r>
            <a:endParaRPr/>
          </a:p>
          <a:p>
            <a:pPr marL="914400" lvl="1" indent="-298450" algn="l" rtl="0">
              <a:spcBef>
                <a:spcPts val="0"/>
              </a:spcBef>
              <a:spcAft>
                <a:spcPts val="0"/>
              </a:spcAft>
              <a:buSzPts val="1100"/>
              <a:buChar char="○"/>
            </a:pPr>
            <a:r>
              <a:rPr lang="en"/>
              <a:t>a pharmacist licensed under Title 58, Chapter 17b, Pharmacy Practice Act;</a:t>
            </a:r>
            <a:endParaRPr/>
          </a:p>
          <a:p>
            <a:pPr marL="914400" lvl="1" indent="-298450" algn="l" rtl="0">
              <a:spcBef>
                <a:spcPts val="0"/>
              </a:spcBef>
              <a:spcAft>
                <a:spcPts val="0"/>
              </a:spcAft>
              <a:buSzPts val="1100"/>
              <a:buChar char="○"/>
            </a:pPr>
            <a:r>
              <a:rPr lang="en"/>
              <a:t>an advanced practice registered nurse licensed under Title 58, Chapter 31b, Nurse Practice Act;</a:t>
            </a:r>
            <a:endParaRPr/>
          </a:p>
          <a:p>
            <a:pPr marL="914400" lvl="1" indent="-298450" algn="l" rtl="0">
              <a:spcBef>
                <a:spcPts val="0"/>
              </a:spcBef>
              <a:spcAft>
                <a:spcPts val="0"/>
              </a:spcAft>
              <a:buSzPts val="1100"/>
              <a:buChar char="○"/>
            </a:pPr>
            <a:r>
              <a:rPr lang="en"/>
              <a:t>a physician licensed under Title 58, Chapter 67, Utah Medical Practice Act, or Title 58, Chapter 68, Utah Osteopathic Medical Practice Act; or</a:t>
            </a:r>
            <a:endParaRPr/>
          </a:p>
          <a:p>
            <a:pPr marL="914400" lvl="1" indent="-298450" algn="l" rtl="0">
              <a:spcBef>
                <a:spcPts val="0"/>
              </a:spcBef>
              <a:spcAft>
                <a:spcPts val="0"/>
              </a:spcAft>
              <a:buSzPts val="1100"/>
              <a:buChar char="○"/>
            </a:pPr>
            <a:r>
              <a:rPr lang="en"/>
              <a:t>a physician assistant licensed under Title 58, Chapter 70a, Utah Physician Assistant Act.</a:t>
            </a:r>
            <a:endParaRPr/>
          </a:p>
        </p:txBody>
      </p:sp>
      <p:pic>
        <p:nvPicPr>
          <p:cNvPr id="384" name="Google Shape;384;p41"/>
          <p:cNvPicPr preferRelativeResize="0"/>
          <p:nvPr/>
        </p:nvPicPr>
        <p:blipFill>
          <a:blip r:embed="rId3">
            <a:alphaModFix/>
          </a:blip>
          <a:stretch>
            <a:fillRect/>
          </a:stretch>
        </p:blipFill>
        <p:spPr>
          <a:xfrm>
            <a:off x="5444695" y="1800197"/>
            <a:ext cx="3475277" cy="23431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42"/>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Medical Cannabis Facility Agents</a:t>
            </a:r>
            <a:endParaRPr/>
          </a:p>
        </p:txBody>
      </p:sp>
      <p:sp>
        <p:nvSpPr>
          <p:cNvPr id="390" name="Google Shape;390;p42"/>
          <p:cNvSpPr txBox="1">
            <a:spLocks noGrp="1"/>
          </p:cNvSpPr>
          <p:nvPr>
            <p:ph type="body" idx="1"/>
          </p:nvPr>
        </p:nvSpPr>
        <p:spPr>
          <a:xfrm>
            <a:off x="257450" y="1392875"/>
            <a:ext cx="6218100" cy="33900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a:t>Individuals must a pass a nationwide background check</a:t>
            </a:r>
            <a:endParaRPr/>
          </a:p>
          <a:p>
            <a:pPr marL="914400" lvl="1" indent="-298450" algn="l" rtl="0">
              <a:spcBef>
                <a:spcPts val="0"/>
              </a:spcBef>
              <a:spcAft>
                <a:spcPts val="0"/>
              </a:spcAft>
              <a:buSzPts val="1100"/>
              <a:buChar char="○"/>
            </a:pPr>
            <a:r>
              <a:rPr lang="en"/>
              <a:t>the individual must not have been convicted under state or federal law of:</a:t>
            </a:r>
            <a:endParaRPr/>
          </a:p>
          <a:p>
            <a:pPr marL="1371600" lvl="2" indent="-298450" algn="l" rtl="0">
              <a:spcBef>
                <a:spcPts val="0"/>
              </a:spcBef>
              <a:spcAft>
                <a:spcPts val="0"/>
              </a:spcAft>
              <a:buSzPts val="1100"/>
              <a:buChar char="■"/>
            </a:pPr>
            <a:r>
              <a:rPr lang="en"/>
              <a:t>a felony; or after December 3, 2018, a misdemeanor for drug distribution.</a:t>
            </a:r>
            <a:endParaRPr/>
          </a:p>
          <a:p>
            <a:pPr marL="457200" lvl="0" indent="-311150" algn="l" rtl="0">
              <a:spcBef>
                <a:spcPts val="0"/>
              </a:spcBef>
              <a:spcAft>
                <a:spcPts val="0"/>
              </a:spcAft>
              <a:buSzPts val="1300"/>
              <a:buChar char="●"/>
            </a:pPr>
            <a:r>
              <a:rPr lang="en"/>
              <a:t>Agent certification standard training:</a:t>
            </a:r>
            <a:endParaRPr/>
          </a:p>
          <a:p>
            <a:pPr marL="914400" lvl="1" indent="-298450" algn="l" rtl="0">
              <a:spcBef>
                <a:spcPts val="0"/>
              </a:spcBef>
              <a:spcAft>
                <a:spcPts val="0"/>
              </a:spcAft>
              <a:buSzPts val="1100"/>
              <a:buChar char="○"/>
            </a:pPr>
            <a:r>
              <a:rPr lang="en"/>
              <a:t>in Utah medical cannabis law;</a:t>
            </a:r>
            <a:endParaRPr/>
          </a:p>
          <a:p>
            <a:pPr marL="914400" lvl="1" indent="-298450" algn="l" rtl="0">
              <a:spcBef>
                <a:spcPts val="0"/>
              </a:spcBef>
              <a:spcAft>
                <a:spcPts val="0"/>
              </a:spcAft>
              <a:buSzPts val="1100"/>
              <a:buChar char="○"/>
            </a:pPr>
            <a:r>
              <a:rPr lang="en"/>
              <a:t>for a cannabis cultivation facility agent, in cannabis cultivation best practices;</a:t>
            </a:r>
            <a:endParaRPr/>
          </a:p>
          <a:p>
            <a:pPr marL="914400" lvl="1" indent="-298450" algn="l" rtl="0">
              <a:spcBef>
                <a:spcPts val="0"/>
              </a:spcBef>
              <a:spcAft>
                <a:spcPts val="0"/>
              </a:spcAft>
              <a:buSzPts val="1100"/>
              <a:buChar char="○"/>
            </a:pPr>
            <a:r>
              <a:rPr lang="en"/>
              <a:t>for a cannabis processing facility agent, in cannabis processing, manufacturing safety procedures for items for human consumption, and sanitation best practices; and</a:t>
            </a:r>
            <a:endParaRPr/>
          </a:p>
          <a:p>
            <a:pPr marL="914400" lvl="1" indent="-298450" algn="l" rtl="0">
              <a:spcBef>
                <a:spcPts val="0"/>
              </a:spcBef>
              <a:spcAft>
                <a:spcPts val="0"/>
              </a:spcAft>
              <a:buSzPts val="1100"/>
              <a:buChar char="○"/>
            </a:pPr>
            <a:r>
              <a:rPr lang="en"/>
              <a:t>for an independent cannabis testing laboratory agent, in cannabis testing best practices.</a:t>
            </a:r>
            <a:endParaRPr/>
          </a:p>
          <a:p>
            <a:pPr marL="0" lvl="0" indent="0" algn="l" rtl="0">
              <a:spcBef>
                <a:spcPts val="1200"/>
              </a:spcBef>
              <a:spcAft>
                <a:spcPts val="1200"/>
              </a:spcAft>
              <a:buNone/>
            </a:pPr>
            <a:r>
              <a:rPr lang="en" sz="1100"/>
              <a:t>Registration is good for 2 years</a:t>
            </a:r>
            <a:endParaRPr/>
          </a:p>
        </p:txBody>
      </p:sp>
      <p:pic>
        <p:nvPicPr>
          <p:cNvPr id="391" name="Google Shape;391;p42"/>
          <p:cNvPicPr preferRelativeResize="0"/>
          <p:nvPr/>
        </p:nvPicPr>
        <p:blipFill>
          <a:blip r:embed="rId3">
            <a:alphaModFix/>
          </a:blip>
          <a:stretch>
            <a:fillRect/>
          </a:stretch>
        </p:blipFill>
        <p:spPr>
          <a:xfrm>
            <a:off x="6291700" y="1886219"/>
            <a:ext cx="2637899" cy="2497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16"/>
          <p:cNvSpPr txBox="1"/>
          <p:nvPr/>
        </p:nvSpPr>
        <p:spPr>
          <a:xfrm>
            <a:off x="2001794" y="1216718"/>
            <a:ext cx="6703800" cy="4386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2400">
                <a:solidFill>
                  <a:schemeClr val="dk1"/>
                </a:solidFill>
                <a:latin typeface="Calibri"/>
                <a:ea typeface="Calibri"/>
                <a:cs typeface="Calibri"/>
                <a:sym typeface="Calibri"/>
              </a:rPr>
              <a:t>Industrial Hemp vs. Medical Marijuana</a:t>
            </a:r>
            <a:endParaRPr sz="1100"/>
          </a:p>
        </p:txBody>
      </p:sp>
      <p:sp>
        <p:nvSpPr>
          <p:cNvPr id="150" name="Google Shape;150;p16"/>
          <p:cNvSpPr txBox="1"/>
          <p:nvPr/>
        </p:nvSpPr>
        <p:spPr>
          <a:xfrm>
            <a:off x="4014403" y="1617463"/>
            <a:ext cx="4566000" cy="531000"/>
          </a:xfrm>
          <a:prstGeom prst="rect">
            <a:avLst/>
          </a:prstGeom>
          <a:noFill/>
          <a:ln>
            <a:noFill/>
          </a:ln>
          <a:effectLst>
            <a:outerShdw blurRad="57150" dist="19050" dir="5400000" algn="bl" rotWithShape="0">
              <a:srgbClr val="000000">
                <a:alpha val="50000"/>
              </a:srgbClr>
            </a:outerShdw>
          </a:effectLst>
        </p:spPr>
        <p:txBody>
          <a:bodyPr spcFirstLastPara="1" wrap="square" lIns="68575" tIns="34275" rIns="68575" bIns="34275" anchor="t" anchorCtr="0">
            <a:spAutoFit/>
          </a:bodyPr>
          <a:lstStyle/>
          <a:p>
            <a:pPr marL="0" marR="0" lvl="0" indent="0" algn="l" rtl="0">
              <a:spcBef>
                <a:spcPts val="0"/>
              </a:spcBef>
              <a:spcAft>
                <a:spcPts val="0"/>
              </a:spcAft>
              <a:buNone/>
            </a:pPr>
            <a:r>
              <a:rPr lang="en" sz="1500">
                <a:latin typeface="Calibri"/>
                <a:ea typeface="Calibri"/>
                <a:cs typeface="Calibri"/>
                <a:sym typeface="Calibri"/>
              </a:rPr>
              <a:t>Industrial Hemp: </a:t>
            </a:r>
            <a:r>
              <a:rPr lang="en" sz="1500">
                <a:solidFill>
                  <a:srgbClr val="FF0000"/>
                </a:solidFill>
                <a:latin typeface="Calibri"/>
                <a:ea typeface="Calibri"/>
                <a:cs typeface="Calibri"/>
                <a:sym typeface="Calibri"/>
              </a:rPr>
              <a:t>Traditionally</a:t>
            </a:r>
            <a:r>
              <a:rPr lang="en" sz="1500">
                <a:latin typeface="Calibri"/>
                <a:ea typeface="Calibri"/>
                <a:cs typeface="Calibri"/>
                <a:sym typeface="Calibri"/>
              </a:rPr>
              <a:t> Cannabis Sativa = LESS than 0.3% THC </a:t>
            </a:r>
            <a:endParaRPr sz="1100"/>
          </a:p>
        </p:txBody>
      </p:sp>
      <p:sp>
        <p:nvSpPr>
          <p:cNvPr id="151" name="Google Shape;151;p16"/>
          <p:cNvSpPr/>
          <p:nvPr/>
        </p:nvSpPr>
        <p:spPr>
          <a:xfrm>
            <a:off x="4014403" y="2106901"/>
            <a:ext cx="4603200" cy="300300"/>
          </a:xfrm>
          <a:prstGeom prst="rect">
            <a:avLst/>
          </a:prstGeom>
          <a:noFill/>
          <a:ln>
            <a:noFill/>
          </a:ln>
          <a:effectLst>
            <a:outerShdw blurRad="57150" dist="19050" dir="5400000" algn="bl" rotWithShape="0">
              <a:srgbClr val="000000">
                <a:alpha val="50000"/>
              </a:srgbClr>
            </a:outerShdw>
          </a:effectLst>
        </p:spPr>
        <p:txBody>
          <a:bodyPr spcFirstLastPara="1" wrap="square" lIns="68575" tIns="34275" rIns="68575" bIns="34275" anchor="t" anchorCtr="0">
            <a:noAutofit/>
          </a:bodyPr>
          <a:lstStyle/>
          <a:p>
            <a:pPr marL="0" marR="0" lvl="0" indent="0" algn="l" rtl="0">
              <a:spcBef>
                <a:spcPts val="0"/>
              </a:spcBef>
              <a:spcAft>
                <a:spcPts val="0"/>
              </a:spcAft>
              <a:buNone/>
            </a:pPr>
            <a:r>
              <a:rPr lang="en" sz="1500">
                <a:latin typeface="Calibri"/>
                <a:ea typeface="Calibri"/>
                <a:cs typeface="Calibri"/>
                <a:sym typeface="Calibri"/>
              </a:rPr>
              <a:t>Medical Marijuana: </a:t>
            </a:r>
            <a:r>
              <a:rPr lang="en" sz="1500">
                <a:solidFill>
                  <a:srgbClr val="FF0000"/>
                </a:solidFill>
                <a:latin typeface="Calibri"/>
                <a:ea typeface="Calibri"/>
                <a:cs typeface="Calibri"/>
                <a:sym typeface="Calibri"/>
              </a:rPr>
              <a:t>Any</a:t>
            </a:r>
            <a:r>
              <a:rPr lang="en" sz="1500">
                <a:solidFill>
                  <a:schemeClr val="dk1"/>
                </a:solidFill>
                <a:latin typeface="Calibri"/>
                <a:ea typeface="Calibri"/>
                <a:cs typeface="Calibri"/>
                <a:sym typeface="Calibri"/>
              </a:rPr>
              <a:t> </a:t>
            </a:r>
            <a:r>
              <a:rPr lang="en" sz="1500">
                <a:latin typeface="Calibri"/>
                <a:ea typeface="Calibri"/>
                <a:cs typeface="Calibri"/>
                <a:sym typeface="Calibri"/>
              </a:rPr>
              <a:t>Cannabis = MORE than 0.3% THC</a:t>
            </a:r>
            <a:endParaRPr sz="1500">
              <a:latin typeface="Calibri"/>
              <a:ea typeface="Calibri"/>
              <a:cs typeface="Calibri"/>
              <a:sym typeface="Calibri"/>
            </a:endParaRPr>
          </a:p>
        </p:txBody>
      </p:sp>
      <p:sp>
        <p:nvSpPr>
          <p:cNvPr id="152" name="Google Shape;152;p16"/>
          <p:cNvSpPr/>
          <p:nvPr/>
        </p:nvSpPr>
        <p:spPr>
          <a:xfrm>
            <a:off x="4014403" y="2947575"/>
            <a:ext cx="4572000" cy="992400"/>
          </a:xfrm>
          <a:prstGeom prst="rect">
            <a:avLst/>
          </a:prstGeom>
          <a:noFill/>
          <a:ln>
            <a:noFill/>
          </a:ln>
          <a:effectLst>
            <a:outerShdw blurRad="57150" dist="19050" dir="5400000" algn="bl" rotWithShape="0">
              <a:srgbClr val="000000">
                <a:alpha val="50000"/>
              </a:srgbClr>
            </a:outerShdw>
          </a:effectLst>
        </p:spPr>
        <p:txBody>
          <a:bodyPr spcFirstLastPara="1" wrap="square" lIns="68575" tIns="34275" rIns="68575" bIns="34275" anchor="t" anchorCtr="0">
            <a:noAutofit/>
          </a:bodyPr>
          <a:lstStyle/>
          <a:p>
            <a:pPr marL="0" marR="0" lvl="0" indent="0" algn="l" rtl="0">
              <a:spcBef>
                <a:spcPts val="0"/>
              </a:spcBef>
              <a:spcAft>
                <a:spcPts val="0"/>
              </a:spcAft>
              <a:buNone/>
            </a:pPr>
            <a:r>
              <a:rPr lang="en" sz="1500">
                <a:latin typeface="Calibri"/>
                <a:ea typeface="Calibri"/>
                <a:cs typeface="Calibri"/>
                <a:sym typeface="Calibri"/>
              </a:rPr>
              <a:t>Industrial hemp comes from a type of Cannabis plant and is used to produce medicinal CBD oil, consumable hemp seeds, hemp oil for cosmetics or aromatherapy, and hemp fibers for clothing and other goods</a:t>
            </a:r>
            <a:endParaRPr sz="1100"/>
          </a:p>
        </p:txBody>
      </p:sp>
      <p:sp>
        <p:nvSpPr>
          <p:cNvPr id="153" name="Google Shape;153;p16"/>
          <p:cNvSpPr/>
          <p:nvPr/>
        </p:nvSpPr>
        <p:spPr>
          <a:xfrm>
            <a:off x="4014403" y="4033691"/>
            <a:ext cx="4754400" cy="762000"/>
          </a:xfrm>
          <a:prstGeom prst="rect">
            <a:avLst/>
          </a:prstGeom>
          <a:noFill/>
          <a:ln>
            <a:noFill/>
          </a:ln>
          <a:effectLst>
            <a:outerShdw blurRad="57150" dist="19050" dir="5400000" algn="bl" rotWithShape="0">
              <a:srgbClr val="000000">
                <a:alpha val="50000"/>
              </a:srgbClr>
            </a:outerShdw>
          </a:effectLst>
        </p:spPr>
        <p:txBody>
          <a:bodyPr spcFirstLastPara="1" wrap="square" lIns="68575" tIns="34275" rIns="68575" bIns="34275" anchor="t" anchorCtr="0">
            <a:noAutofit/>
          </a:bodyPr>
          <a:lstStyle/>
          <a:p>
            <a:pPr marL="0" marR="0" lvl="0" indent="0" algn="l" rtl="0">
              <a:spcBef>
                <a:spcPts val="0"/>
              </a:spcBef>
              <a:spcAft>
                <a:spcPts val="0"/>
              </a:spcAft>
              <a:buNone/>
            </a:pPr>
            <a:r>
              <a:rPr lang="en" sz="1500">
                <a:latin typeface="Calibri"/>
                <a:ea typeface="Calibri"/>
                <a:cs typeface="Calibri"/>
                <a:sym typeface="Calibri"/>
              </a:rPr>
              <a:t>Medical Marijuana comes from a variation of Cannabis plant and is processed into a variety of formats for medicinal purposes </a:t>
            </a:r>
            <a:endParaRPr sz="1100"/>
          </a:p>
        </p:txBody>
      </p:sp>
      <p:sp>
        <p:nvSpPr>
          <p:cNvPr id="154" name="Google Shape;154;p16"/>
          <p:cNvSpPr/>
          <p:nvPr/>
        </p:nvSpPr>
        <p:spPr>
          <a:xfrm>
            <a:off x="0" y="634164"/>
            <a:ext cx="9144000" cy="5331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55" name="Google Shape;155;p16"/>
          <p:cNvSpPr txBox="1"/>
          <p:nvPr/>
        </p:nvSpPr>
        <p:spPr>
          <a:xfrm>
            <a:off x="308830" y="578022"/>
            <a:ext cx="8526300" cy="6234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3600" b="1">
                <a:solidFill>
                  <a:schemeClr val="lt1"/>
                </a:solidFill>
                <a:latin typeface="Calibri"/>
                <a:ea typeface="Calibri"/>
                <a:cs typeface="Calibri"/>
                <a:sym typeface="Calibri"/>
              </a:rPr>
              <a:t>Cannabis</a:t>
            </a:r>
            <a:endParaRPr sz="3600" b="1">
              <a:solidFill>
                <a:schemeClr val="lt1"/>
              </a:solidFill>
              <a:latin typeface="Calibri"/>
              <a:ea typeface="Calibri"/>
              <a:cs typeface="Calibri"/>
              <a:sym typeface="Calibri"/>
            </a:endParaRPr>
          </a:p>
        </p:txBody>
      </p:sp>
      <p:sp>
        <p:nvSpPr>
          <p:cNvPr id="156" name="Google Shape;156;p16"/>
          <p:cNvSpPr txBox="1"/>
          <p:nvPr/>
        </p:nvSpPr>
        <p:spPr>
          <a:xfrm>
            <a:off x="626906" y="80982"/>
            <a:ext cx="2043600" cy="2385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endParaRPr sz="1100" b="1">
              <a:solidFill>
                <a:schemeClr val="accent6"/>
              </a:solidFill>
              <a:latin typeface="Calibri"/>
              <a:ea typeface="Calibri"/>
              <a:cs typeface="Calibri"/>
              <a:sym typeface="Calibri"/>
            </a:endParaRPr>
          </a:p>
        </p:txBody>
      </p:sp>
      <p:sp>
        <p:nvSpPr>
          <p:cNvPr id="157" name="Google Shape;157;p16"/>
          <p:cNvSpPr txBox="1"/>
          <p:nvPr/>
        </p:nvSpPr>
        <p:spPr>
          <a:xfrm>
            <a:off x="626906" y="252001"/>
            <a:ext cx="2366700" cy="1923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endParaRPr sz="800" b="1">
              <a:solidFill>
                <a:srgbClr val="595959"/>
              </a:solidFill>
              <a:latin typeface="Calibri"/>
              <a:ea typeface="Calibri"/>
              <a:cs typeface="Calibri"/>
              <a:sym typeface="Calibri"/>
            </a:endParaRPr>
          </a:p>
        </p:txBody>
      </p:sp>
      <p:pic>
        <p:nvPicPr>
          <p:cNvPr id="158" name="Google Shape;158;p16" descr="Image result for cannabis plant"/>
          <p:cNvPicPr preferRelativeResize="0"/>
          <p:nvPr/>
        </p:nvPicPr>
        <p:blipFill rotWithShape="1">
          <a:blip r:embed="rId3">
            <a:alphaModFix/>
          </a:blip>
          <a:srcRect r="17280"/>
          <a:stretch/>
        </p:blipFill>
        <p:spPr>
          <a:xfrm>
            <a:off x="0" y="1752208"/>
            <a:ext cx="3252748" cy="2459607"/>
          </a:xfrm>
          <a:prstGeom prst="rect">
            <a:avLst/>
          </a:prstGeom>
          <a:noFill/>
          <a:ln>
            <a:noFill/>
          </a:ln>
        </p:spPr>
      </p:pic>
      <p:sp>
        <p:nvSpPr>
          <p:cNvPr id="159" name="Google Shape;159;p16"/>
          <p:cNvSpPr/>
          <p:nvPr/>
        </p:nvSpPr>
        <p:spPr>
          <a:xfrm>
            <a:off x="3471660" y="1704319"/>
            <a:ext cx="444000" cy="552600"/>
          </a:xfrm>
          <a:prstGeom prst="rightArrow">
            <a:avLst>
              <a:gd name="adj1" fmla="val 50000"/>
              <a:gd name="adj2" fmla="val 50000"/>
            </a:avLst>
          </a:prstGeom>
          <a:solidFill>
            <a:srgbClr val="C9CC45"/>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p:txBody>
      </p:sp>
      <p:sp>
        <p:nvSpPr>
          <p:cNvPr id="160" name="Google Shape;160;p16"/>
          <p:cNvSpPr/>
          <p:nvPr/>
        </p:nvSpPr>
        <p:spPr>
          <a:xfrm>
            <a:off x="3478422" y="3918449"/>
            <a:ext cx="444000" cy="552600"/>
          </a:xfrm>
          <a:prstGeom prst="rightArrow">
            <a:avLst>
              <a:gd name="adj1" fmla="val 50000"/>
              <a:gd name="adj2" fmla="val 50000"/>
            </a:avLst>
          </a:prstGeom>
          <a:solidFill>
            <a:schemeClr val="accent2"/>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p:txBody>
      </p:sp>
      <p:sp>
        <p:nvSpPr>
          <p:cNvPr id="161" name="Google Shape;161;p16"/>
          <p:cNvSpPr/>
          <p:nvPr/>
        </p:nvSpPr>
        <p:spPr>
          <a:xfrm>
            <a:off x="4020497" y="2389048"/>
            <a:ext cx="4327800" cy="531000"/>
          </a:xfrm>
          <a:prstGeom prst="rect">
            <a:avLst/>
          </a:prstGeom>
          <a:noFill/>
          <a:ln>
            <a:noFill/>
          </a:ln>
          <a:effectLst>
            <a:outerShdw blurRad="57150" dist="19050" dir="5400000" algn="bl" rotWithShape="0">
              <a:srgbClr val="000000">
                <a:alpha val="50000"/>
              </a:srgbClr>
            </a:outerShdw>
          </a:effectLst>
        </p:spPr>
        <p:txBody>
          <a:bodyPr spcFirstLastPara="1" wrap="square" lIns="68575" tIns="34275" rIns="68575" bIns="34275" anchor="t" anchorCtr="0">
            <a:noAutofit/>
          </a:bodyPr>
          <a:lstStyle/>
          <a:p>
            <a:pPr marL="0" marR="0" lvl="0" indent="0" algn="l" rtl="0">
              <a:spcBef>
                <a:spcPts val="0"/>
              </a:spcBef>
              <a:spcAft>
                <a:spcPts val="0"/>
              </a:spcAft>
              <a:buNone/>
            </a:pPr>
            <a:r>
              <a:rPr lang="en" sz="1500">
                <a:latin typeface="Calibri"/>
                <a:ea typeface="Calibri"/>
                <a:cs typeface="Calibri"/>
                <a:sym typeface="Calibri"/>
              </a:rPr>
              <a:t>For Example: Sweet Corn vs. Field Corn </a:t>
            </a:r>
            <a:endParaRPr sz="1100"/>
          </a:p>
          <a:p>
            <a:pPr marL="0" marR="0" lvl="0" indent="0" algn="l" rtl="0">
              <a:spcBef>
                <a:spcPts val="0"/>
              </a:spcBef>
              <a:spcAft>
                <a:spcPts val="0"/>
              </a:spcAft>
              <a:buNone/>
            </a:pPr>
            <a:r>
              <a:rPr lang="en" sz="1500">
                <a:latin typeface="Calibri"/>
                <a:ea typeface="Calibri"/>
                <a:cs typeface="Calibri"/>
                <a:sym typeface="Calibri"/>
              </a:rPr>
              <a:t>Both Corn, Different Uses</a:t>
            </a:r>
            <a:endParaRPr sz="1500">
              <a:latin typeface="Calibri"/>
              <a:ea typeface="Calibri"/>
              <a:cs typeface="Calibri"/>
              <a:sym typeface="Calibri"/>
            </a:endParaRPr>
          </a:p>
        </p:txBody>
      </p:sp>
      <p:sp>
        <p:nvSpPr>
          <p:cNvPr id="162" name="Google Shape;162;p16"/>
          <p:cNvSpPr/>
          <p:nvPr/>
        </p:nvSpPr>
        <p:spPr>
          <a:xfrm>
            <a:off x="3471659" y="2811288"/>
            <a:ext cx="444000" cy="552600"/>
          </a:xfrm>
          <a:prstGeom prst="rightArrow">
            <a:avLst>
              <a:gd name="adj1" fmla="val 50000"/>
              <a:gd name="adj2" fmla="val 50000"/>
            </a:avLst>
          </a:prstGeom>
          <a:solidFill>
            <a:schemeClr val="accent1"/>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59"/>
                                        </p:tgtEl>
                                        <p:attrNameLst>
                                          <p:attrName>style.visibility</p:attrName>
                                        </p:attrNameLst>
                                      </p:cBhvr>
                                      <p:to>
                                        <p:strVal val="visible"/>
                                      </p:to>
                                    </p:set>
                                    <p:anim calcmode="lin" valueType="num">
                                      <p:cBhvr additive="base">
                                        <p:cTn id="7" dur="500"/>
                                        <p:tgtEl>
                                          <p:spTgt spid="159"/>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60"/>
                                        </p:tgtEl>
                                        <p:attrNameLst>
                                          <p:attrName>style.visibility</p:attrName>
                                        </p:attrNameLst>
                                      </p:cBhvr>
                                      <p:to>
                                        <p:strVal val="visible"/>
                                      </p:to>
                                    </p:set>
                                    <p:anim calcmode="lin" valueType="num">
                                      <p:cBhvr additive="base">
                                        <p:cTn id="11" dur="500"/>
                                        <p:tgtEl>
                                          <p:spTgt spid="160"/>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150"/>
                                        </p:tgtEl>
                                        <p:attrNameLst>
                                          <p:attrName>style.visibility</p:attrName>
                                        </p:attrNameLst>
                                      </p:cBhvr>
                                      <p:to>
                                        <p:strVal val="visible"/>
                                      </p:to>
                                    </p:set>
                                    <p:anim calcmode="lin" valueType="num">
                                      <p:cBhvr additive="base">
                                        <p:cTn id="15" dur="500"/>
                                        <p:tgtEl>
                                          <p:spTgt spid="150"/>
                                        </p:tgtEl>
                                        <p:attrNameLst>
                                          <p:attrName>ppt_x</p:attrName>
                                        </p:attrNameLst>
                                      </p:cBhvr>
                                      <p:tavLst>
                                        <p:tav tm="0">
                                          <p:val>
                                            <p:strVal val="#ppt_x+1"/>
                                          </p:val>
                                        </p:tav>
                                        <p:tav tm="100000">
                                          <p:val>
                                            <p:strVal val="#ppt_x"/>
                                          </p:val>
                                        </p:tav>
                                      </p:tavLst>
                                    </p:anim>
                                  </p:childTnLst>
                                </p:cTn>
                              </p:par>
                            </p:childTnLst>
                          </p:cTn>
                        </p:par>
                        <p:par>
                          <p:cTn id="16" fill="hold">
                            <p:stCondLst>
                              <p:cond delay="1500"/>
                            </p:stCondLst>
                            <p:childTnLst>
                              <p:par>
                                <p:cTn id="17" presetID="2" presetClass="entr" presetSubtype="2" fill="hold" nodeType="afterEffect">
                                  <p:stCondLst>
                                    <p:cond delay="0"/>
                                  </p:stCondLst>
                                  <p:childTnLst>
                                    <p:set>
                                      <p:cBhvr>
                                        <p:cTn id="18" dur="1" fill="hold">
                                          <p:stCondLst>
                                            <p:cond delay="0"/>
                                          </p:stCondLst>
                                        </p:cTn>
                                        <p:tgtEl>
                                          <p:spTgt spid="151"/>
                                        </p:tgtEl>
                                        <p:attrNameLst>
                                          <p:attrName>style.visibility</p:attrName>
                                        </p:attrNameLst>
                                      </p:cBhvr>
                                      <p:to>
                                        <p:strVal val="visible"/>
                                      </p:to>
                                    </p:set>
                                    <p:anim calcmode="lin" valueType="num">
                                      <p:cBhvr additive="base">
                                        <p:cTn id="19" dur="500"/>
                                        <p:tgtEl>
                                          <p:spTgt spid="151"/>
                                        </p:tgtEl>
                                        <p:attrNameLst>
                                          <p:attrName>ppt_x</p:attrName>
                                        </p:attrNameLst>
                                      </p:cBhvr>
                                      <p:tavLst>
                                        <p:tav tm="0">
                                          <p:val>
                                            <p:strVal val="#ppt_x+1"/>
                                          </p:val>
                                        </p:tav>
                                        <p:tav tm="100000">
                                          <p:val>
                                            <p:strVal val="#ppt_x"/>
                                          </p:val>
                                        </p:tav>
                                      </p:tavLst>
                                    </p:anim>
                                  </p:childTnLst>
                                </p:cTn>
                              </p:par>
                            </p:childTnLst>
                          </p:cTn>
                        </p:par>
                        <p:par>
                          <p:cTn id="20" fill="hold">
                            <p:stCondLst>
                              <p:cond delay="2000"/>
                            </p:stCondLst>
                            <p:childTnLst>
                              <p:par>
                                <p:cTn id="21" presetID="2" presetClass="entr" presetSubtype="2" fill="hold" nodeType="afterEffect">
                                  <p:stCondLst>
                                    <p:cond delay="0"/>
                                  </p:stCondLst>
                                  <p:childTnLst>
                                    <p:set>
                                      <p:cBhvr>
                                        <p:cTn id="22" dur="1" fill="hold">
                                          <p:stCondLst>
                                            <p:cond delay="0"/>
                                          </p:stCondLst>
                                        </p:cTn>
                                        <p:tgtEl>
                                          <p:spTgt spid="152"/>
                                        </p:tgtEl>
                                        <p:attrNameLst>
                                          <p:attrName>style.visibility</p:attrName>
                                        </p:attrNameLst>
                                      </p:cBhvr>
                                      <p:to>
                                        <p:strVal val="visible"/>
                                      </p:to>
                                    </p:set>
                                    <p:anim calcmode="lin" valueType="num">
                                      <p:cBhvr additive="base">
                                        <p:cTn id="23" dur="500"/>
                                        <p:tgtEl>
                                          <p:spTgt spid="152"/>
                                        </p:tgtEl>
                                        <p:attrNameLst>
                                          <p:attrName>ppt_x</p:attrName>
                                        </p:attrNameLst>
                                      </p:cBhvr>
                                      <p:tavLst>
                                        <p:tav tm="0">
                                          <p:val>
                                            <p:strVal val="#ppt_x+1"/>
                                          </p:val>
                                        </p:tav>
                                        <p:tav tm="100000">
                                          <p:val>
                                            <p:strVal val="#ppt_x"/>
                                          </p:val>
                                        </p:tav>
                                      </p:tavLst>
                                    </p:anim>
                                  </p:childTnLst>
                                </p:cTn>
                              </p:par>
                            </p:childTnLst>
                          </p:cTn>
                        </p:par>
                        <p:par>
                          <p:cTn id="24" fill="hold">
                            <p:stCondLst>
                              <p:cond delay="2500"/>
                            </p:stCondLst>
                            <p:childTnLst>
                              <p:par>
                                <p:cTn id="25" presetID="2" presetClass="entr" presetSubtype="2" fill="hold" nodeType="afterEffect">
                                  <p:stCondLst>
                                    <p:cond delay="0"/>
                                  </p:stCondLst>
                                  <p:childTnLst>
                                    <p:set>
                                      <p:cBhvr>
                                        <p:cTn id="26" dur="1" fill="hold">
                                          <p:stCondLst>
                                            <p:cond delay="0"/>
                                          </p:stCondLst>
                                        </p:cTn>
                                        <p:tgtEl>
                                          <p:spTgt spid="153"/>
                                        </p:tgtEl>
                                        <p:attrNameLst>
                                          <p:attrName>style.visibility</p:attrName>
                                        </p:attrNameLst>
                                      </p:cBhvr>
                                      <p:to>
                                        <p:strVal val="visible"/>
                                      </p:to>
                                    </p:set>
                                    <p:anim calcmode="lin" valueType="num">
                                      <p:cBhvr additive="base">
                                        <p:cTn id="27" dur="500"/>
                                        <p:tgtEl>
                                          <p:spTgt spid="153"/>
                                        </p:tgtEl>
                                        <p:attrNameLst>
                                          <p:attrName>ppt_x</p:attrName>
                                        </p:attrNameLst>
                                      </p:cBhvr>
                                      <p:tavLst>
                                        <p:tav tm="0">
                                          <p:val>
                                            <p:strVal val="#ppt_x+1"/>
                                          </p:val>
                                        </p:tav>
                                        <p:tav tm="100000">
                                          <p:val>
                                            <p:strVal val="#ppt_x"/>
                                          </p:val>
                                        </p:tav>
                                      </p:tavLst>
                                    </p:anim>
                                  </p:childTnLst>
                                </p:cTn>
                              </p:par>
                            </p:childTnLst>
                          </p:cTn>
                        </p:par>
                        <p:par>
                          <p:cTn id="28" fill="hold">
                            <p:stCondLst>
                              <p:cond delay="3000"/>
                            </p:stCondLst>
                            <p:childTnLst>
                              <p:par>
                                <p:cTn id="29" presetID="2" presetClass="entr" presetSubtype="8" fill="hold" nodeType="afterEffect">
                                  <p:stCondLst>
                                    <p:cond delay="0"/>
                                  </p:stCondLst>
                                  <p:childTnLst>
                                    <p:set>
                                      <p:cBhvr>
                                        <p:cTn id="30" dur="1" fill="hold">
                                          <p:stCondLst>
                                            <p:cond delay="0"/>
                                          </p:stCondLst>
                                        </p:cTn>
                                        <p:tgtEl>
                                          <p:spTgt spid="162"/>
                                        </p:tgtEl>
                                        <p:attrNameLst>
                                          <p:attrName>style.visibility</p:attrName>
                                        </p:attrNameLst>
                                      </p:cBhvr>
                                      <p:to>
                                        <p:strVal val="visible"/>
                                      </p:to>
                                    </p:set>
                                    <p:anim calcmode="lin" valueType="num">
                                      <p:cBhvr additive="base">
                                        <p:cTn id="31" dur="500"/>
                                        <p:tgtEl>
                                          <p:spTgt spid="162"/>
                                        </p:tgtEl>
                                        <p:attrNameLst>
                                          <p:attrName>ppt_x</p:attrName>
                                        </p:attrNameLst>
                                      </p:cBhvr>
                                      <p:tavLst>
                                        <p:tav tm="0">
                                          <p:val>
                                            <p:strVal val="#ppt_x-1"/>
                                          </p:val>
                                        </p:tav>
                                        <p:tav tm="100000">
                                          <p:val>
                                            <p:strVal val="#ppt_x"/>
                                          </p:val>
                                        </p:tav>
                                      </p:tavLst>
                                    </p:anim>
                                  </p:childTnLst>
                                </p:cTn>
                              </p:par>
                            </p:childTnLst>
                          </p:cTn>
                        </p:par>
                        <p:par>
                          <p:cTn id="32" fill="hold">
                            <p:stCondLst>
                              <p:cond delay="3500"/>
                            </p:stCondLst>
                            <p:childTnLst>
                              <p:par>
                                <p:cTn id="33" presetID="2" presetClass="entr" presetSubtype="2" fill="hold" nodeType="afterEffect">
                                  <p:stCondLst>
                                    <p:cond delay="0"/>
                                  </p:stCondLst>
                                  <p:childTnLst>
                                    <p:set>
                                      <p:cBhvr>
                                        <p:cTn id="34" dur="1" fill="hold">
                                          <p:stCondLst>
                                            <p:cond delay="0"/>
                                          </p:stCondLst>
                                        </p:cTn>
                                        <p:tgtEl>
                                          <p:spTgt spid="161"/>
                                        </p:tgtEl>
                                        <p:attrNameLst>
                                          <p:attrName>style.visibility</p:attrName>
                                        </p:attrNameLst>
                                      </p:cBhvr>
                                      <p:to>
                                        <p:strVal val="visible"/>
                                      </p:to>
                                    </p:set>
                                    <p:anim calcmode="lin" valueType="num">
                                      <p:cBhvr additive="base">
                                        <p:cTn id="35" dur="500"/>
                                        <p:tgtEl>
                                          <p:spTgt spid="16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43"/>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Medical Cannabis Facility Agents</a:t>
            </a:r>
            <a:endParaRPr/>
          </a:p>
        </p:txBody>
      </p:sp>
      <p:sp>
        <p:nvSpPr>
          <p:cNvPr id="397" name="Google Shape;397;p43"/>
          <p:cNvSpPr txBox="1">
            <a:spLocks noGrp="1"/>
          </p:cNvSpPr>
          <p:nvPr>
            <p:ph type="body" idx="1"/>
          </p:nvPr>
        </p:nvSpPr>
        <p:spPr>
          <a:xfrm>
            <a:off x="361775" y="1433000"/>
            <a:ext cx="5879400" cy="33573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a:t>Agent registration card with the agent at all times when:</a:t>
            </a:r>
            <a:endParaRPr/>
          </a:p>
          <a:p>
            <a:pPr marL="914400" lvl="1" indent="-298450" algn="l" rtl="0">
              <a:spcBef>
                <a:spcPts val="0"/>
              </a:spcBef>
              <a:spcAft>
                <a:spcPts val="0"/>
              </a:spcAft>
              <a:buSzPts val="1100"/>
              <a:buChar char="○"/>
            </a:pPr>
            <a:r>
              <a:rPr lang="en"/>
              <a:t>on the premises of a cannabis production establishment</a:t>
            </a:r>
            <a:endParaRPr/>
          </a:p>
          <a:p>
            <a:pPr marL="914400" lvl="1" indent="-298450" algn="l" rtl="0">
              <a:spcBef>
                <a:spcPts val="0"/>
              </a:spcBef>
              <a:spcAft>
                <a:spcPts val="0"/>
              </a:spcAft>
              <a:buSzPts val="1100"/>
              <a:buChar char="○"/>
            </a:pPr>
            <a:r>
              <a:rPr lang="en"/>
              <a:t>transporting cannabis in a medicinal dosage form, a cannabis product in a medicinal dosage form, or a medical cannabis device between:</a:t>
            </a:r>
            <a:endParaRPr/>
          </a:p>
          <a:p>
            <a:pPr marL="1371600" lvl="2" indent="-298450" algn="l" rtl="0">
              <a:spcBef>
                <a:spcPts val="0"/>
              </a:spcBef>
              <a:spcAft>
                <a:spcPts val="0"/>
              </a:spcAft>
              <a:buSzPts val="1100"/>
              <a:buChar char="■"/>
            </a:pPr>
            <a:r>
              <a:rPr lang="en"/>
              <a:t>two cannabis production establishments; or</a:t>
            </a:r>
            <a:endParaRPr/>
          </a:p>
          <a:p>
            <a:pPr marL="1371600" lvl="2" indent="-298450" algn="l" rtl="0">
              <a:spcBef>
                <a:spcPts val="0"/>
              </a:spcBef>
              <a:spcAft>
                <a:spcPts val="0"/>
              </a:spcAft>
              <a:buSzPts val="1100"/>
              <a:buChar char="■"/>
            </a:pPr>
            <a:r>
              <a:rPr lang="en"/>
              <a:t> a cannabis production establishment and a medical cannabis pharmacy</a:t>
            </a:r>
            <a:endParaRPr/>
          </a:p>
          <a:p>
            <a:pPr marL="914400" lvl="1" indent="-298450" algn="l" rtl="0">
              <a:spcBef>
                <a:spcPts val="0"/>
              </a:spcBef>
              <a:spcAft>
                <a:spcPts val="0"/>
              </a:spcAft>
              <a:buSzPts val="1100"/>
              <a:buChar char="○"/>
            </a:pPr>
            <a:r>
              <a:rPr lang="en"/>
              <a:t>transporting raw cannabis plants to a cannabis processing facility or an independent cannabis testing laboratory.</a:t>
            </a:r>
            <a:endParaRPr/>
          </a:p>
          <a:p>
            <a:pPr marL="457200" lvl="0" indent="-311150" algn="l" rtl="0">
              <a:spcBef>
                <a:spcPts val="0"/>
              </a:spcBef>
              <a:spcAft>
                <a:spcPts val="0"/>
              </a:spcAft>
              <a:buSzPts val="1300"/>
              <a:buChar char="●"/>
            </a:pPr>
            <a:r>
              <a:rPr lang="en"/>
              <a:t>Failure to carry the agent's cannabis production establishment agent registration card</a:t>
            </a:r>
            <a:endParaRPr/>
          </a:p>
          <a:p>
            <a:pPr marL="914400" lvl="1" indent="-298450" algn="l" rtl="0">
              <a:spcBef>
                <a:spcPts val="0"/>
              </a:spcBef>
              <a:spcAft>
                <a:spcPts val="0"/>
              </a:spcAft>
              <a:buSzPts val="1100"/>
              <a:buChar char="○"/>
            </a:pPr>
            <a:r>
              <a:rPr lang="en"/>
              <a:t>(for a first or second offense in a two-year period:</a:t>
            </a:r>
            <a:endParaRPr/>
          </a:p>
          <a:p>
            <a:pPr marL="1371600" lvl="2" indent="-298450" algn="l" rtl="0">
              <a:spcBef>
                <a:spcPts val="0"/>
              </a:spcBef>
              <a:spcAft>
                <a:spcPts val="0"/>
              </a:spcAft>
              <a:buSzPts val="1100"/>
              <a:buChar char="■"/>
            </a:pPr>
            <a:r>
              <a:rPr lang="en"/>
              <a:t>guilty of an infraction; and subject to a $100 fine; or</a:t>
            </a:r>
            <a:endParaRPr/>
          </a:p>
          <a:p>
            <a:pPr marL="914400" lvl="1" indent="-298450" algn="l" rtl="0">
              <a:spcBef>
                <a:spcPts val="0"/>
              </a:spcBef>
              <a:spcAft>
                <a:spcPts val="0"/>
              </a:spcAft>
              <a:buSzPts val="1100"/>
              <a:buChar char="○"/>
            </a:pPr>
            <a:r>
              <a:rPr lang="en"/>
              <a:t>for a third or subsequent offense in a two-year period:</a:t>
            </a:r>
            <a:endParaRPr/>
          </a:p>
          <a:p>
            <a:pPr marL="1371600" lvl="2" indent="-298450" algn="l" rtl="0">
              <a:spcBef>
                <a:spcPts val="0"/>
              </a:spcBef>
              <a:spcAft>
                <a:spcPts val="0"/>
              </a:spcAft>
              <a:buSzPts val="1100"/>
              <a:buChar char="■"/>
            </a:pPr>
            <a:r>
              <a:rPr lang="en"/>
              <a:t>guilty of a class C misdemeanor; and subject to a $750 fine.</a:t>
            </a:r>
            <a:endParaRPr/>
          </a:p>
          <a:p>
            <a:pPr marL="0" lvl="0" indent="0" algn="l" rtl="0">
              <a:spcBef>
                <a:spcPts val="1200"/>
              </a:spcBef>
              <a:spcAft>
                <a:spcPts val="1200"/>
              </a:spcAft>
              <a:buNone/>
            </a:pPr>
            <a:endParaRPr/>
          </a:p>
        </p:txBody>
      </p:sp>
      <p:pic>
        <p:nvPicPr>
          <p:cNvPr id="398" name="Google Shape;398;p43"/>
          <p:cNvPicPr preferRelativeResize="0"/>
          <p:nvPr/>
        </p:nvPicPr>
        <p:blipFill>
          <a:blip r:embed="rId3">
            <a:alphaModFix/>
          </a:blip>
          <a:stretch>
            <a:fillRect/>
          </a:stretch>
        </p:blipFill>
        <p:spPr>
          <a:xfrm>
            <a:off x="6241019" y="2651971"/>
            <a:ext cx="2662250" cy="213837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4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Medical Cannabis Product Regulation</a:t>
            </a:r>
            <a:endParaRPr/>
          </a:p>
        </p:txBody>
      </p:sp>
      <p:sp>
        <p:nvSpPr>
          <p:cNvPr id="404" name="Google Shape;404;p44"/>
          <p:cNvSpPr txBox="1">
            <a:spLocks noGrp="1"/>
          </p:cNvSpPr>
          <p:nvPr>
            <p:ph type="body" idx="1"/>
          </p:nvPr>
        </p:nvSpPr>
        <p:spPr>
          <a:xfrm>
            <a:off x="819150" y="1445400"/>
            <a:ext cx="7505700" cy="24480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r>
              <a:rPr lang="en"/>
              <a:t>Cannabis product -- Labeling</a:t>
            </a:r>
            <a:endParaRPr/>
          </a:p>
          <a:p>
            <a:pPr marL="457200" lvl="0" indent="-304958" algn="l" rtl="0">
              <a:spcBef>
                <a:spcPts val="1200"/>
              </a:spcBef>
              <a:spcAft>
                <a:spcPts val="0"/>
              </a:spcAft>
              <a:buSzPct val="100000"/>
              <a:buChar char="●"/>
            </a:pPr>
            <a:r>
              <a:rPr lang="en"/>
              <a:t>Label the cannabis or cannabis product with a label that:</a:t>
            </a:r>
            <a:endParaRPr/>
          </a:p>
          <a:p>
            <a:pPr marL="914400" lvl="1" indent="-293211" algn="l" rtl="0">
              <a:spcBef>
                <a:spcPts val="0"/>
              </a:spcBef>
              <a:spcAft>
                <a:spcPts val="0"/>
              </a:spcAft>
              <a:buSzPct val="100000"/>
              <a:buChar char="○"/>
            </a:pPr>
            <a:r>
              <a:rPr lang="en"/>
              <a:t>clearly and unambiguously states that the cannabis product or package contains cannabis;</a:t>
            </a:r>
            <a:endParaRPr/>
          </a:p>
          <a:p>
            <a:pPr marL="914400" lvl="1" indent="-293211" algn="l" rtl="0">
              <a:spcBef>
                <a:spcPts val="0"/>
              </a:spcBef>
              <a:spcAft>
                <a:spcPts val="0"/>
              </a:spcAft>
              <a:buSzPct val="100000"/>
              <a:buChar char="○"/>
            </a:pPr>
            <a:r>
              <a:rPr lang="en"/>
              <a:t>clearly displays the amount of total composite tetrahydrocannabinol, cannabidiol, and any known cannabinoids</a:t>
            </a:r>
            <a:endParaRPr/>
          </a:p>
          <a:p>
            <a:pPr marL="914400" lvl="1" indent="-293211" algn="l" rtl="0">
              <a:spcBef>
                <a:spcPts val="0"/>
              </a:spcBef>
              <a:spcAft>
                <a:spcPts val="0"/>
              </a:spcAft>
              <a:buSzPct val="100000"/>
              <a:buChar char="○"/>
            </a:pPr>
            <a:r>
              <a:rPr lang="en"/>
              <a:t> a unique identification number that:</a:t>
            </a:r>
            <a:endParaRPr/>
          </a:p>
          <a:p>
            <a:pPr marL="1371600" lvl="2" indent="-293211" algn="l" rtl="0">
              <a:spcBef>
                <a:spcPts val="0"/>
              </a:spcBef>
              <a:spcAft>
                <a:spcPts val="0"/>
              </a:spcAft>
              <a:buSzPct val="100000"/>
              <a:buChar char="■"/>
            </a:pPr>
            <a:r>
              <a:rPr lang="en"/>
              <a:t>is connected to the inventory control system; and</a:t>
            </a:r>
            <a:endParaRPr/>
          </a:p>
          <a:p>
            <a:pPr marL="1371600" lvl="2" indent="-293211" algn="l" rtl="0">
              <a:spcBef>
                <a:spcPts val="0"/>
              </a:spcBef>
              <a:spcAft>
                <a:spcPts val="0"/>
              </a:spcAft>
              <a:buSzPct val="100000"/>
              <a:buChar char="■"/>
            </a:pPr>
            <a:r>
              <a:rPr lang="en"/>
              <a:t>identifies the unique cannabis product manufacturing process the cannabis processing facility used to manufacture the cannabis product;</a:t>
            </a:r>
            <a:endParaRPr/>
          </a:p>
          <a:p>
            <a:pPr marL="914400" lvl="1" indent="-293211" algn="l" rtl="0">
              <a:spcBef>
                <a:spcPts val="0"/>
              </a:spcBef>
              <a:spcAft>
                <a:spcPts val="0"/>
              </a:spcAft>
              <a:buSzPct val="100000"/>
              <a:buChar char="○"/>
            </a:pPr>
            <a:r>
              <a:rPr lang="en"/>
              <a:t>identifies the cannabinoid extraction process that the cannabis processing facility used to create the cannabis product;</a:t>
            </a:r>
            <a:endParaRPr/>
          </a:p>
          <a:p>
            <a:pPr marL="914400" lvl="1" indent="-293211" algn="l" rtl="0">
              <a:spcBef>
                <a:spcPts val="0"/>
              </a:spcBef>
              <a:spcAft>
                <a:spcPts val="0"/>
              </a:spcAft>
              <a:buSzPct val="100000"/>
              <a:buChar char="○"/>
            </a:pPr>
            <a:r>
              <a:rPr lang="en"/>
              <a:t>discloses each active or potentially active ingredient, in order of prominence, and possible allergen</a:t>
            </a:r>
            <a:endParaRPr/>
          </a:p>
          <a:p>
            <a:pPr marL="0" lvl="0" indent="0" algn="l" rtl="0">
              <a:spcBef>
                <a:spcPts val="1200"/>
              </a:spcBef>
              <a:spcAft>
                <a:spcPts val="1200"/>
              </a:spcAft>
              <a:buNone/>
            </a:pPr>
            <a:endParaRPr/>
          </a:p>
        </p:txBody>
      </p:sp>
      <p:pic>
        <p:nvPicPr>
          <p:cNvPr id="405" name="Google Shape;405;p44"/>
          <p:cNvPicPr preferRelativeResize="0"/>
          <p:nvPr/>
        </p:nvPicPr>
        <p:blipFill>
          <a:blip r:embed="rId3">
            <a:alphaModFix/>
          </a:blip>
          <a:stretch>
            <a:fillRect/>
          </a:stretch>
        </p:blipFill>
        <p:spPr>
          <a:xfrm>
            <a:off x="5795925" y="3346350"/>
            <a:ext cx="2268120" cy="151207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45"/>
          <p:cNvSpPr txBox="1">
            <a:spLocks noGrp="1"/>
          </p:cNvSpPr>
          <p:nvPr>
            <p:ph type="title"/>
          </p:nvPr>
        </p:nvSpPr>
        <p:spPr>
          <a:xfrm>
            <a:off x="771000" y="396225"/>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Medical Cannabis Product Regulation</a:t>
            </a:r>
            <a:endParaRPr/>
          </a:p>
        </p:txBody>
      </p:sp>
      <p:sp>
        <p:nvSpPr>
          <p:cNvPr id="411" name="Google Shape;411;p45"/>
          <p:cNvSpPr txBox="1">
            <a:spLocks noGrp="1"/>
          </p:cNvSpPr>
          <p:nvPr>
            <p:ph type="body" idx="1"/>
          </p:nvPr>
        </p:nvSpPr>
        <p:spPr>
          <a:xfrm>
            <a:off x="225350" y="1099825"/>
            <a:ext cx="6282300" cy="34665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a:t>R68-28-10(1) A cannabis processing facility may not produce a cannabis product that is designed to mimic a candy product. </a:t>
            </a:r>
            <a:endParaRPr/>
          </a:p>
          <a:p>
            <a:pPr marL="457200" lvl="0" indent="-311150" algn="l" rtl="0">
              <a:spcBef>
                <a:spcPts val="0"/>
              </a:spcBef>
              <a:spcAft>
                <a:spcPts val="0"/>
              </a:spcAft>
              <a:buSzPts val="1300"/>
              <a:buChar char="●"/>
            </a:pPr>
            <a:r>
              <a:rPr lang="en"/>
              <a:t>2) A cannabis processing facility may not produce a product that includes a candy-like flavor or another flavor the facility knows or should know appeals to children. </a:t>
            </a:r>
            <a:endParaRPr/>
          </a:p>
          <a:p>
            <a:pPr marL="457200" lvl="0" indent="-311150" algn="l" rtl="0">
              <a:spcBef>
                <a:spcPts val="0"/>
              </a:spcBef>
              <a:spcAft>
                <a:spcPts val="0"/>
              </a:spcAft>
              <a:buSzPts val="1300"/>
              <a:buChar char="●"/>
            </a:pPr>
            <a:r>
              <a:rPr lang="en"/>
              <a:t>R68-28-12. Labeling of Cannabis and Cannabis Product.</a:t>
            </a:r>
            <a:endParaRPr/>
          </a:p>
          <a:p>
            <a:pPr marL="914400" lvl="1" indent="-298450" algn="l" rtl="0">
              <a:spcBef>
                <a:spcPts val="0"/>
              </a:spcBef>
              <a:spcAft>
                <a:spcPts val="0"/>
              </a:spcAft>
              <a:buSzPts val="1100"/>
              <a:buChar char="○"/>
            </a:pPr>
            <a:r>
              <a:rPr lang="en"/>
              <a:t>(2) A cannabis processing facility shall label cannabis and cannabis product before the sale of the cannabis or cannabis product to a medical cannabis pharmacy. </a:t>
            </a:r>
            <a:endParaRPr/>
          </a:p>
        </p:txBody>
      </p:sp>
      <p:pic>
        <p:nvPicPr>
          <p:cNvPr id="412" name="Google Shape;412;p45"/>
          <p:cNvPicPr preferRelativeResize="0"/>
          <p:nvPr/>
        </p:nvPicPr>
        <p:blipFill>
          <a:blip r:embed="rId3">
            <a:alphaModFix/>
          </a:blip>
          <a:stretch>
            <a:fillRect/>
          </a:stretch>
        </p:blipFill>
        <p:spPr>
          <a:xfrm>
            <a:off x="6387400" y="1653500"/>
            <a:ext cx="2295999" cy="23190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46"/>
          <p:cNvSpPr txBox="1">
            <a:spLocks noGrp="1"/>
          </p:cNvSpPr>
          <p:nvPr>
            <p:ph type="title"/>
          </p:nvPr>
        </p:nvSpPr>
        <p:spPr>
          <a:xfrm>
            <a:off x="907400" y="291925"/>
            <a:ext cx="7505700" cy="9546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Medical Cannabis Product Quality Assurance and Safety</a:t>
            </a:r>
            <a:endParaRPr/>
          </a:p>
        </p:txBody>
      </p:sp>
      <p:sp>
        <p:nvSpPr>
          <p:cNvPr id="418" name="Google Shape;418;p46"/>
          <p:cNvSpPr txBox="1">
            <a:spLocks noGrp="1"/>
          </p:cNvSpPr>
          <p:nvPr>
            <p:ph type="body" idx="1"/>
          </p:nvPr>
        </p:nvSpPr>
        <p:spPr>
          <a:xfrm>
            <a:off x="819150" y="1445400"/>
            <a:ext cx="7505700" cy="24480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a:t>Before the sale of a cannabis product, an independent cannabis testing laboratory shall identify and quantify any cannabinoid known to be present in a cannabis product.</a:t>
            </a:r>
            <a:endParaRPr/>
          </a:p>
          <a:p>
            <a:pPr marL="457200" lvl="0" indent="-311150" algn="l" rtl="0">
              <a:spcBef>
                <a:spcPts val="0"/>
              </a:spcBef>
              <a:spcAft>
                <a:spcPts val="0"/>
              </a:spcAft>
              <a:buSzPts val="1300"/>
              <a:buChar char="●"/>
            </a:pPr>
            <a:r>
              <a:rPr lang="en"/>
              <a:t>The department has rules on the standards, methods, practices, and procedures for the testing of cannabis and cannabis products by independent cannabis testing laboratories.</a:t>
            </a:r>
            <a:endParaRPr/>
          </a:p>
          <a:p>
            <a:pPr marL="457200" lvl="0" indent="-311150" algn="l" rtl="0">
              <a:spcBef>
                <a:spcPts val="0"/>
              </a:spcBef>
              <a:spcAft>
                <a:spcPts val="0"/>
              </a:spcAft>
              <a:buSzPts val="1300"/>
              <a:buChar char="●"/>
            </a:pPr>
            <a:r>
              <a:rPr lang="en"/>
              <a:t>The department requires an independent cannabis testing laboratory to participate in a proficiency evaluation that the department conducts or that an organization that the department approves conducts.</a:t>
            </a:r>
            <a:endParaRPr/>
          </a:p>
        </p:txBody>
      </p:sp>
      <p:pic>
        <p:nvPicPr>
          <p:cNvPr id="419" name="Google Shape;419;p46"/>
          <p:cNvPicPr preferRelativeResize="0"/>
          <p:nvPr/>
        </p:nvPicPr>
        <p:blipFill>
          <a:blip r:embed="rId3">
            <a:alphaModFix/>
          </a:blip>
          <a:stretch>
            <a:fillRect/>
          </a:stretch>
        </p:blipFill>
        <p:spPr>
          <a:xfrm>
            <a:off x="3899899" y="2918999"/>
            <a:ext cx="4956224" cy="20397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47"/>
          <p:cNvSpPr txBox="1">
            <a:spLocks noGrp="1"/>
          </p:cNvSpPr>
          <p:nvPr>
            <p:ph type="title"/>
          </p:nvPr>
        </p:nvSpPr>
        <p:spPr>
          <a:xfrm>
            <a:off x="907400" y="291925"/>
            <a:ext cx="7505700" cy="9546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Medical Cannabis Product Quality Assurance and Safety</a:t>
            </a:r>
            <a:endParaRPr/>
          </a:p>
        </p:txBody>
      </p:sp>
      <p:sp>
        <p:nvSpPr>
          <p:cNvPr id="425" name="Google Shape;425;p47"/>
          <p:cNvSpPr txBox="1">
            <a:spLocks noGrp="1"/>
          </p:cNvSpPr>
          <p:nvPr>
            <p:ph type="body" idx="1"/>
          </p:nvPr>
        </p:nvSpPr>
        <p:spPr>
          <a:xfrm>
            <a:off x="819150" y="1445400"/>
            <a:ext cx="7505700" cy="24480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a:t>Before the transfer of a cannabis product to a medical cannabis pharmacy a representative sample of the product shall be tested by an independent cannabis testing laboratory to determine:</a:t>
            </a:r>
            <a:endParaRPr/>
          </a:p>
          <a:p>
            <a:pPr marL="457200" lvl="0" indent="-311150" algn="l" rtl="0">
              <a:spcBef>
                <a:spcPts val="0"/>
              </a:spcBef>
              <a:spcAft>
                <a:spcPts val="0"/>
              </a:spcAft>
              <a:buSzPts val="1300"/>
              <a:buChar char="●"/>
            </a:pPr>
            <a:r>
              <a:rPr lang="en"/>
              <a:t> the water activity of the sample, as determined applicable by the department; the quantity of any cannabinoid or terpene to be listed on the product label;  the presence of adulterants in the sample</a:t>
            </a:r>
            <a:endParaRPr/>
          </a:p>
          <a:p>
            <a:pPr marL="457200" lvl="0" indent="-311150" algn="l" rtl="0">
              <a:spcBef>
                <a:spcPts val="0"/>
              </a:spcBef>
              <a:spcAft>
                <a:spcPts val="0"/>
              </a:spcAft>
              <a:buSzPts val="1300"/>
              <a:buChar char="●"/>
            </a:pPr>
            <a:r>
              <a:rPr lang="en"/>
              <a:t>Adulterants are:</a:t>
            </a:r>
            <a:endParaRPr/>
          </a:p>
          <a:p>
            <a:pPr marL="914400" lvl="1" indent="-298450" algn="l" rtl="0">
              <a:spcBef>
                <a:spcPts val="0"/>
              </a:spcBef>
              <a:spcAft>
                <a:spcPts val="0"/>
              </a:spcAft>
              <a:buSzPts val="1100"/>
              <a:buChar char="○"/>
            </a:pPr>
            <a:r>
              <a:rPr lang="en"/>
              <a:t>pesticides;  heavy metals;  solvents;  microbial life;  toxins;   foreign matter</a:t>
            </a:r>
            <a:endParaRPr/>
          </a:p>
        </p:txBody>
      </p:sp>
      <p:pic>
        <p:nvPicPr>
          <p:cNvPr id="426" name="Google Shape;426;p47"/>
          <p:cNvPicPr preferRelativeResize="0"/>
          <p:nvPr/>
        </p:nvPicPr>
        <p:blipFill>
          <a:blip r:embed="rId3">
            <a:alphaModFix/>
          </a:blip>
          <a:stretch>
            <a:fillRect/>
          </a:stretch>
        </p:blipFill>
        <p:spPr>
          <a:xfrm>
            <a:off x="5795925" y="3346350"/>
            <a:ext cx="2268120" cy="151207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48"/>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Medical Cannabis Product</a:t>
            </a:r>
            <a:endParaRPr/>
          </a:p>
        </p:txBody>
      </p:sp>
      <p:sp>
        <p:nvSpPr>
          <p:cNvPr id="432" name="Google Shape;432;p48"/>
          <p:cNvSpPr txBox="1">
            <a:spLocks noGrp="1"/>
          </p:cNvSpPr>
          <p:nvPr>
            <p:ph type="body" idx="1"/>
          </p:nvPr>
        </p:nvSpPr>
        <p:spPr>
          <a:xfrm>
            <a:off x="851250" y="1445400"/>
            <a:ext cx="7505700" cy="24480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a:t>Allowed Medicinal dosage form:</a:t>
            </a:r>
            <a:endParaRPr/>
          </a:p>
          <a:p>
            <a:pPr marL="457200" lvl="0" indent="-311150" algn="l" rtl="0">
              <a:spcBef>
                <a:spcPts val="0"/>
              </a:spcBef>
              <a:spcAft>
                <a:spcPts val="0"/>
              </a:spcAft>
              <a:buSzPts val="1300"/>
              <a:buChar char="●"/>
            </a:pPr>
            <a:r>
              <a:rPr lang="en"/>
              <a:t> Tablet; capsule; concentrated liquid or viscous oil;</a:t>
            </a:r>
            <a:endParaRPr/>
          </a:p>
          <a:p>
            <a:pPr marL="457200" lvl="0" indent="-311150" algn="l" rtl="0">
              <a:spcBef>
                <a:spcPts val="0"/>
              </a:spcBef>
              <a:spcAft>
                <a:spcPts val="0"/>
              </a:spcAft>
              <a:buSzPts val="1300"/>
              <a:buChar char="●"/>
            </a:pPr>
            <a:r>
              <a:rPr lang="en"/>
              <a:t>a liquid suspension that, after December 1, 2022, does not exceed 30 ml;</a:t>
            </a:r>
            <a:endParaRPr/>
          </a:p>
          <a:p>
            <a:pPr marL="457200" lvl="0" indent="-311150" algn="l" rtl="0">
              <a:spcBef>
                <a:spcPts val="0"/>
              </a:spcBef>
              <a:spcAft>
                <a:spcPts val="0"/>
              </a:spcAft>
              <a:buSzPts val="1300"/>
              <a:buChar char="●"/>
            </a:pPr>
            <a:r>
              <a:rPr lang="en"/>
              <a:t>a topical preparation;  transdermal preparation;sublingual preparation;</a:t>
            </a:r>
            <a:endParaRPr/>
          </a:p>
          <a:p>
            <a:pPr marL="457200" lvl="0" indent="-311150" algn="l" rtl="0">
              <a:spcBef>
                <a:spcPts val="0"/>
              </a:spcBef>
              <a:spcAft>
                <a:spcPts val="0"/>
              </a:spcAft>
              <a:buSzPts val="1300"/>
              <a:buChar char="●"/>
            </a:pPr>
            <a:r>
              <a:rPr lang="en"/>
              <a:t>gelatinous cube, gelatinous rectangular cuboid, or lozenge in a cube or rectangular cuboid shape;</a:t>
            </a:r>
            <a:endParaRPr/>
          </a:p>
          <a:p>
            <a:pPr marL="457200" lvl="0" indent="-311150" algn="l" rtl="0">
              <a:spcBef>
                <a:spcPts val="0"/>
              </a:spcBef>
              <a:spcAft>
                <a:spcPts val="0"/>
              </a:spcAft>
              <a:buSzPts val="1300"/>
              <a:buChar char="●"/>
            </a:pPr>
            <a:r>
              <a:rPr lang="en"/>
              <a:t>resin or wax; an aerosol; or</a:t>
            </a:r>
            <a:endParaRPr/>
          </a:p>
          <a:p>
            <a:pPr marL="457200" lvl="0" indent="-311150" algn="l" rtl="0">
              <a:spcBef>
                <a:spcPts val="0"/>
              </a:spcBef>
              <a:spcAft>
                <a:spcPts val="0"/>
              </a:spcAft>
              <a:buSzPts val="1300"/>
              <a:buChar char="●"/>
            </a:pPr>
            <a:r>
              <a:rPr lang="en"/>
              <a:t>unprocessed cannabis flower</a:t>
            </a:r>
            <a:endParaRPr/>
          </a:p>
        </p:txBody>
      </p:sp>
      <p:pic>
        <p:nvPicPr>
          <p:cNvPr id="433" name="Google Shape;433;p48"/>
          <p:cNvPicPr preferRelativeResize="0"/>
          <p:nvPr/>
        </p:nvPicPr>
        <p:blipFill>
          <a:blip r:embed="rId3">
            <a:alphaModFix/>
          </a:blip>
          <a:stretch>
            <a:fillRect/>
          </a:stretch>
        </p:blipFill>
        <p:spPr>
          <a:xfrm>
            <a:off x="6796650" y="2913448"/>
            <a:ext cx="2133975" cy="2019675"/>
          </a:xfrm>
          <a:prstGeom prst="rect">
            <a:avLst/>
          </a:prstGeom>
          <a:noFill/>
          <a:ln>
            <a:noFill/>
          </a:ln>
        </p:spPr>
      </p:pic>
      <p:pic>
        <p:nvPicPr>
          <p:cNvPr id="434" name="Google Shape;434;p48"/>
          <p:cNvPicPr preferRelativeResize="0"/>
          <p:nvPr/>
        </p:nvPicPr>
        <p:blipFill>
          <a:blip r:embed="rId4">
            <a:alphaModFix/>
          </a:blip>
          <a:stretch>
            <a:fillRect/>
          </a:stretch>
        </p:blipFill>
        <p:spPr>
          <a:xfrm>
            <a:off x="8031003" y="321475"/>
            <a:ext cx="899625" cy="2310326"/>
          </a:xfrm>
          <a:prstGeom prst="rect">
            <a:avLst/>
          </a:prstGeom>
          <a:noFill/>
          <a:ln>
            <a:noFill/>
          </a:ln>
        </p:spPr>
      </p:pic>
      <p:pic>
        <p:nvPicPr>
          <p:cNvPr id="435" name="Google Shape;435;p48"/>
          <p:cNvPicPr preferRelativeResize="0"/>
          <p:nvPr/>
        </p:nvPicPr>
        <p:blipFill>
          <a:blip r:embed="rId5">
            <a:alphaModFix/>
          </a:blip>
          <a:stretch>
            <a:fillRect/>
          </a:stretch>
        </p:blipFill>
        <p:spPr>
          <a:xfrm>
            <a:off x="5125850" y="2696650"/>
            <a:ext cx="1566475" cy="2250350"/>
          </a:xfrm>
          <a:prstGeom prst="rect">
            <a:avLst/>
          </a:prstGeom>
          <a:noFill/>
          <a:ln>
            <a:noFill/>
          </a:ln>
        </p:spPr>
      </p:pic>
      <p:pic>
        <p:nvPicPr>
          <p:cNvPr id="436" name="Google Shape;436;p48"/>
          <p:cNvPicPr preferRelativeResize="0"/>
          <p:nvPr/>
        </p:nvPicPr>
        <p:blipFill>
          <a:blip r:embed="rId6">
            <a:alphaModFix/>
          </a:blip>
          <a:stretch>
            <a:fillRect/>
          </a:stretch>
        </p:blipFill>
        <p:spPr>
          <a:xfrm>
            <a:off x="3385700" y="2696650"/>
            <a:ext cx="1483376" cy="23103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49"/>
          <p:cNvSpPr txBox="1">
            <a:spLocks noGrp="1"/>
          </p:cNvSpPr>
          <p:nvPr>
            <p:ph type="title"/>
          </p:nvPr>
        </p:nvSpPr>
        <p:spPr>
          <a:xfrm>
            <a:off x="819150" y="227750"/>
            <a:ext cx="7505700" cy="9546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Ino for Patients, Pharmacies, Medical Providers</a:t>
            </a:r>
            <a:endParaRPr/>
          </a:p>
        </p:txBody>
      </p:sp>
      <p:sp>
        <p:nvSpPr>
          <p:cNvPr id="442" name="Google Shape;442;p49"/>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443" name="Google Shape;443;p49"/>
          <p:cNvPicPr preferRelativeResize="0"/>
          <p:nvPr/>
        </p:nvPicPr>
        <p:blipFill>
          <a:blip r:embed="rId3">
            <a:alphaModFix/>
          </a:blip>
          <a:stretch>
            <a:fillRect/>
          </a:stretch>
        </p:blipFill>
        <p:spPr>
          <a:xfrm>
            <a:off x="786525" y="1182350"/>
            <a:ext cx="6908825" cy="37880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48"/>
        <p:cNvGrpSpPr/>
        <p:nvPr/>
      </p:nvGrpSpPr>
      <p:grpSpPr>
        <a:xfrm>
          <a:off x="0" y="0"/>
          <a:ext cx="0" cy="0"/>
          <a:chOff x="0" y="0"/>
          <a:chExt cx="0" cy="0"/>
        </a:xfrm>
      </p:grpSpPr>
      <p:sp>
        <p:nvSpPr>
          <p:cNvPr id="449" name="Google Shape;449;p50"/>
          <p:cNvSpPr txBox="1"/>
          <p:nvPr/>
        </p:nvSpPr>
        <p:spPr>
          <a:xfrm>
            <a:off x="1498050" y="1827113"/>
            <a:ext cx="6147900" cy="1489200"/>
          </a:xfrm>
          <a:prstGeom prst="rect">
            <a:avLst/>
          </a:prstGeom>
          <a:solidFill>
            <a:srgbClr val="323F4F">
              <a:alpha val="74510"/>
            </a:srgbClr>
          </a:solid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a:solidFill>
                  <a:srgbClr val="FFFFFF"/>
                </a:solidFill>
                <a:latin typeface="Avenir"/>
                <a:ea typeface="Avenir"/>
                <a:cs typeface="Avenir"/>
                <a:sym typeface="Avenir"/>
              </a:rPr>
              <a:t>Utah Industrial Hemp  Program</a:t>
            </a:r>
            <a:endParaRPr sz="3600" b="1" i="0" u="none" strike="noStrike" cap="none">
              <a:solidFill>
                <a:srgbClr val="FFFFFF"/>
              </a:solidFill>
              <a:latin typeface="Avenir"/>
              <a:ea typeface="Avenir"/>
              <a:cs typeface="Avenir"/>
              <a:sym typeface="Avenir"/>
            </a:endParaRPr>
          </a:p>
        </p:txBody>
      </p:sp>
      <p:sp>
        <p:nvSpPr>
          <p:cNvPr id="450" name="Google Shape;450;p50"/>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endParaRPr/>
          </a:p>
        </p:txBody>
      </p:sp>
      <p:sp>
        <p:nvSpPr>
          <p:cNvPr id="451" name="Google Shape;451;p50"/>
          <p:cNvSpPr txBox="1">
            <a:spLocks noGrp="1"/>
          </p:cNvSpPr>
          <p:nvPr>
            <p:ph type="body" idx="1"/>
          </p:nvPr>
        </p:nvSpPr>
        <p:spPr>
          <a:xfrm>
            <a:off x="436050" y="3744394"/>
            <a:ext cx="7886700" cy="32634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56"/>
        <p:cNvGrpSpPr/>
        <p:nvPr/>
      </p:nvGrpSpPr>
      <p:grpSpPr>
        <a:xfrm>
          <a:off x="0" y="0"/>
          <a:ext cx="0" cy="0"/>
          <a:chOff x="0" y="0"/>
          <a:chExt cx="0" cy="0"/>
        </a:xfrm>
      </p:grpSpPr>
      <p:sp>
        <p:nvSpPr>
          <p:cNvPr id="457" name="Google Shape;457;p51"/>
          <p:cNvSpPr txBox="1"/>
          <p:nvPr/>
        </p:nvSpPr>
        <p:spPr>
          <a:xfrm>
            <a:off x="951150" y="804425"/>
            <a:ext cx="7172100" cy="3615300"/>
          </a:xfrm>
          <a:prstGeom prst="rect">
            <a:avLst/>
          </a:prstGeom>
          <a:solidFill>
            <a:srgbClr val="323F4F">
              <a:alpha val="74510"/>
            </a:srgbClr>
          </a:solid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3600"/>
              <a:buFont typeface="Arial"/>
              <a:buNone/>
            </a:pPr>
            <a:endParaRPr sz="3400" b="1">
              <a:solidFill>
                <a:srgbClr val="FFFFFF"/>
              </a:solidFill>
              <a:latin typeface="Avenir"/>
              <a:ea typeface="Avenir"/>
              <a:cs typeface="Avenir"/>
              <a:sym typeface="Avenir"/>
            </a:endParaRPr>
          </a:p>
          <a:p>
            <a:pPr marL="0" marR="0" lvl="0" indent="0" algn="ctr" rtl="0">
              <a:lnSpc>
                <a:spcPct val="100000"/>
              </a:lnSpc>
              <a:spcBef>
                <a:spcPts val="0"/>
              </a:spcBef>
              <a:spcAft>
                <a:spcPts val="0"/>
              </a:spcAft>
              <a:buClr>
                <a:srgbClr val="000000"/>
              </a:buClr>
              <a:buSzPts val="3600"/>
              <a:buFont typeface="Arial"/>
              <a:buNone/>
            </a:pPr>
            <a:r>
              <a:rPr lang="en" sz="3600" b="1">
                <a:solidFill>
                  <a:srgbClr val="FFFFFF"/>
                </a:solidFill>
                <a:latin typeface="Avenir"/>
                <a:ea typeface="Avenir"/>
                <a:cs typeface="Avenir"/>
                <a:sym typeface="Avenir"/>
              </a:rPr>
              <a:t>Utah Industrial Hemp Program</a:t>
            </a:r>
            <a:endParaRPr sz="3600" b="1">
              <a:solidFill>
                <a:srgbClr val="FFFFFF"/>
              </a:solidFill>
              <a:latin typeface="Avenir"/>
              <a:ea typeface="Avenir"/>
              <a:cs typeface="Avenir"/>
              <a:sym typeface="Avenir"/>
            </a:endParaRPr>
          </a:p>
          <a:p>
            <a:pPr marL="0" marR="0" lvl="0" indent="0" algn="ctr" rtl="0">
              <a:lnSpc>
                <a:spcPct val="100000"/>
              </a:lnSpc>
              <a:spcBef>
                <a:spcPts val="0"/>
              </a:spcBef>
              <a:spcAft>
                <a:spcPts val="0"/>
              </a:spcAft>
              <a:buClr>
                <a:srgbClr val="000000"/>
              </a:buClr>
              <a:buSzPts val="3600"/>
              <a:buFont typeface="Arial"/>
              <a:buNone/>
            </a:pPr>
            <a:endParaRPr sz="1200" b="1">
              <a:solidFill>
                <a:srgbClr val="FFFFFF"/>
              </a:solidFill>
              <a:latin typeface="Avenir"/>
              <a:ea typeface="Avenir"/>
              <a:cs typeface="Avenir"/>
              <a:sym typeface="Avenir"/>
            </a:endParaRPr>
          </a:p>
          <a:p>
            <a:pPr marL="457200" marR="457200" lvl="0" indent="0" algn="ctr" rtl="0">
              <a:lnSpc>
                <a:spcPct val="107916"/>
              </a:lnSpc>
              <a:spcBef>
                <a:spcPts val="0"/>
              </a:spcBef>
              <a:spcAft>
                <a:spcPts val="0"/>
              </a:spcAft>
              <a:buClr>
                <a:schemeClr val="dk1"/>
              </a:buClr>
              <a:buSzPts val="1100"/>
              <a:buFont typeface="Arial"/>
              <a:buNone/>
            </a:pPr>
            <a:r>
              <a:rPr lang="en" sz="2300">
                <a:solidFill>
                  <a:srgbClr val="FFFFFF"/>
                </a:solidFill>
                <a:latin typeface="Avenir"/>
                <a:ea typeface="Avenir"/>
                <a:cs typeface="Avenir"/>
                <a:sym typeface="Avenir"/>
              </a:rPr>
              <a:t>Ensures safety, compliance and equity to the industrial hemp industry by monitoring Utah’s processors and retail establishments. Ensures consumer safety and product integrity by approving products prior to entering the Utah market and verifying through inspections that safety and label standards are met.</a:t>
            </a:r>
            <a:endParaRPr sz="2300" b="1">
              <a:solidFill>
                <a:srgbClr val="FFFFFF"/>
              </a:solidFill>
              <a:latin typeface="Avenir"/>
              <a:ea typeface="Avenir"/>
              <a:cs typeface="Avenir"/>
              <a:sym typeface="Avenir"/>
            </a:endParaRPr>
          </a:p>
          <a:p>
            <a:pPr marL="0" marR="0" lvl="0" indent="0" algn="ctr" rtl="0">
              <a:lnSpc>
                <a:spcPct val="100000"/>
              </a:lnSpc>
              <a:spcBef>
                <a:spcPts val="800"/>
              </a:spcBef>
              <a:spcAft>
                <a:spcPts val="0"/>
              </a:spcAft>
              <a:buClr>
                <a:srgbClr val="000000"/>
              </a:buClr>
              <a:buSzPts val="3600"/>
              <a:buFont typeface="Arial"/>
              <a:buNone/>
            </a:pPr>
            <a:endParaRPr sz="1800" b="1">
              <a:solidFill>
                <a:srgbClr val="FFFFFF"/>
              </a:solidFill>
              <a:latin typeface="Avenir"/>
              <a:ea typeface="Avenir"/>
              <a:cs typeface="Avenir"/>
              <a:sym typeface="Avenir"/>
            </a:endParaRPr>
          </a:p>
          <a:p>
            <a:pPr marL="0" marR="0" lvl="0" indent="0" algn="ctr" rtl="0">
              <a:lnSpc>
                <a:spcPct val="100000"/>
              </a:lnSpc>
              <a:spcBef>
                <a:spcPts val="0"/>
              </a:spcBef>
              <a:spcAft>
                <a:spcPts val="0"/>
              </a:spcAft>
              <a:buClr>
                <a:srgbClr val="000000"/>
              </a:buClr>
              <a:buSzPts val="3600"/>
              <a:buFont typeface="Arial"/>
              <a:buNone/>
            </a:pPr>
            <a:endParaRPr sz="3600" b="1">
              <a:solidFill>
                <a:srgbClr val="FFFFFF"/>
              </a:solidFill>
              <a:latin typeface="Avenir"/>
              <a:ea typeface="Avenir"/>
              <a:cs typeface="Avenir"/>
              <a:sym typeface="Avenir"/>
            </a:endParaRPr>
          </a:p>
        </p:txBody>
      </p:sp>
      <p:sp>
        <p:nvSpPr>
          <p:cNvPr id="458" name="Google Shape;458;p51"/>
          <p:cNvSpPr txBox="1">
            <a:spLocks noGrp="1"/>
          </p:cNvSpPr>
          <p:nvPr>
            <p:ph type="title"/>
          </p:nvPr>
        </p:nvSpPr>
        <p:spPr>
          <a:xfrm>
            <a:off x="668775" y="466419"/>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endParaRPr/>
          </a:p>
        </p:txBody>
      </p:sp>
      <p:sp>
        <p:nvSpPr>
          <p:cNvPr id="459" name="Google Shape;459;p51"/>
          <p:cNvSpPr txBox="1">
            <a:spLocks noGrp="1"/>
          </p:cNvSpPr>
          <p:nvPr>
            <p:ph type="body" idx="1"/>
          </p:nvPr>
        </p:nvSpPr>
        <p:spPr>
          <a:xfrm>
            <a:off x="628650" y="4055919"/>
            <a:ext cx="7886700" cy="32634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2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52"/>
          <p:cNvSpPr/>
          <p:nvPr/>
        </p:nvSpPr>
        <p:spPr>
          <a:xfrm>
            <a:off x="3714316" y="3594352"/>
            <a:ext cx="444000" cy="552600"/>
          </a:xfrm>
          <a:prstGeom prst="rightArrow">
            <a:avLst>
              <a:gd name="adj1" fmla="val 50000"/>
              <a:gd name="adj2" fmla="val 50000"/>
            </a:avLst>
          </a:prstGeom>
          <a:solidFill>
            <a:schemeClr val="accent4"/>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p:txBody>
      </p:sp>
      <p:sp>
        <p:nvSpPr>
          <p:cNvPr id="465" name="Google Shape;465;p52"/>
          <p:cNvSpPr txBox="1"/>
          <p:nvPr/>
        </p:nvSpPr>
        <p:spPr>
          <a:xfrm>
            <a:off x="58648" y="1221024"/>
            <a:ext cx="9026700" cy="4386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2400">
                <a:solidFill>
                  <a:schemeClr val="dk1"/>
                </a:solidFill>
                <a:latin typeface="Calibri"/>
                <a:ea typeface="Calibri"/>
                <a:cs typeface="Calibri"/>
                <a:sym typeface="Calibri"/>
              </a:rPr>
              <a:t>Utah Medical Cannabis Act</a:t>
            </a:r>
            <a:endParaRPr sz="1100"/>
          </a:p>
        </p:txBody>
      </p:sp>
      <p:sp>
        <p:nvSpPr>
          <p:cNvPr id="466" name="Google Shape;466;p52"/>
          <p:cNvSpPr/>
          <p:nvPr/>
        </p:nvSpPr>
        <p:spPr>
          <a:xfrm>
            <a:off x="4211470" y="1167267"/>
            <a:ext cx="4606200" cy="13389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a:latin typeface="Calibri"/>
                <a:ea typeface="Calibri"/>
                <a:cs typeface="Calibri"/>
                <a:sym typeface="Calibri"/>
              </a:rPr>
              <a:t>2014 Farm Bill</a:t>
            </a:r>
            <a:endParaRPr sz="1100"/>
          </a:p>
          <a:p>
            <a:pPr marL="254000" marR="0" lvl="0" indent="-254000" algn="l" rtl="0">
              <a:spcBef>
                <a:spcPts val="0"/>
              </a:spcBef>
              <a:spcAft>
                <a:spcPts val="0"/>
              </a:spcAft>
              <a:buSzPts val="1400"/>
              <a:buFont typeface="Arial"/>
              <a:buChar char="•"/>
            </a:pPr>
            <a:r>
              <a:rPr lang="en">
                <a:latin typeface="Calibri"/>
                <a:ea typeface="Calibri"/>
                <a:cs typeface="Calibri"/>
                <a:sym typeface="Calibri"/>
              </a:rPr>
              <a:t>Legalized the growing of hemp mostly for research</a:t>
            </a:r>
            <a:endParaRPr sz="1100">
              <a:solidFill>
                <a:srgbClr val="FFFF00"/>
              </a:solidFill>
            </a:endParaRPr>
          </a:p>
          <a:p>
            <a:pPr marL="254000" marR="0" lvl="0" indent="-254000" algn="l" rtl="0">
              <a:spcBef>
                <a:spcPts val="0"/>
              </a:spcBef>
              <a:spcAft>
                <a:spcPts val="0"/>
              </a:spcAft>
              <a:buSzPts val="1400"/>
              <a:buFont typeface="Arial"/>
              <a:buChar char="•"/>
            </a:pPr>
            <a:r>
              <a:rPr lang="en" sz="1400">
                <a:latin typeface="Calibri"/>
                <a:ea typeface="Calibri"/>
                <a:cs typeface="Calibri"/>
                <a:sym typeface="Calibri"/>
              </a:rPr>
              <a:t>Independent cannabis testing laboratories</a:t>
            </a:r>
            <a:endParaRPr sz="1400">
              <a:latin typeface="Calibri"/>
              <a:ea typeface="Calibri"/>
              <a:cs typeface="Calibri"/>
              <a:sym typeface="Calibri"/>
            </a:endParaRPr>
          </a:p>
          <a:p>
            <a:pPr marL="254000" marR="0" lvl="0" indent="-177800" algn="l" rtl="0">
              <a:spcBef>
                <a:spcPts val="0"/>
              </a:spcBef>
              <a:spcAft>
                <a:spcPts val="0"/>
              </a:spcAft>
              <a:buClr>
                <a:schemeClr val="dk1"/>
              </a:buClr>
              <a:buSzPts val="1200"/>
              <a:buFont typeface="Arial"/>
              <a:buNone/>
            </a:pPr>
            <a:endParaRPr sz="1200">
              <a:latin typeface="Calibri"/>
              <a:ea typeface="Calibri"/>
              <a:cs typeface="Calibri"/>
              <a:sym typeface="Calibri"/>
            </a:endParaRPr>
          </a:p>
          <a:p>
            <a:pPr marL="254000" marR="0" lvl="0" indent="-177800" algn="l" rtl="0">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467" name="Google Shape;467;p52"/>
          <p:cNvSpPr/>
          <p:nvPr/>
        </p:nvSpPr>
        <p:spPr>
          <a:xfrm>
            <a:off x="0" y="634164"/>
            <a:ext cx="9144000" cy="5331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68" name="Google Shape;468;p52"/>
          <p:cNvSpPr txBox="1"/>
          <p:nvPr/>
        </p:nvSpPr>
        <p:spPr>
          <a:xfrm>
            <a:off x="308855" y="528134"/>
            <a:ext cx="8526300" cy="6234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3600" b="1">
                <a:solidFill>
                  <a:schemeClr val="lt1"/>
                </a:solidFill>
                <a:latin typeface="Calibri"/>
                <a:ea typeface="Calibri"/>
                <a:cs typeface="Calibri"/>
                <a:sym typeface="Calibri"/>
              </a:rPr>
              <a:t>Interesting Hemp Laws</a:t>
            </a:r>
            <a:endParaRPr sz="3600" b="1">
              <a:solidFill>
                <a:schemeClr val="lt1"/>
              </a:solidFill>
              <a:latin typeface="Calibri"/>
              <a:ea typeface="Calibri"/>
              <a:cs typeface="Calibri"/>
              <a:sym typeface="Calibri"/>
            </a:endParaRPr>
          </a:p>
        </p:txBody>
      </p:sp>
      <p:sp>
        <p:nvSpPr>
          <p:cNvPr id="469" name="Google Shape;469;p52"/>
          <p:cNvSpPr txBox="1"/>
          <p:nvPr/>
        </p:nvSpPr>
        <p:spPr>
          <a:xfrm>
            <a:off x="626906" y="80982"/>
            <a:ext cx="2043600" cy="2385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endParaRPr sz="1100" b="1">
              <a:solidFill>
                <a:schemeClr val="accent6"/>
              </a:solidFill>
              <a:latin typeface="Calibri"/>
              <a:ea typeface="Calibri"/>
              <a:cs typeface="Calibri"/>
              <a:sym typeface="Calibri"/>
            </a:endParaRPr>
          </a:p>
        </p:txBody>
      </p:sp>
      <p:sp>
        <p:nvSpPr>
          <p:cNvPr id="470" name="Google Shape;470;p52"/>
          <p:cNvSpPr txBox="1"/>
          <p:nvPr/>
        </p:nvSpPr>
        <p:spPr>
          <a:xfrm>
            <a:off x="626906" y="252001"/>
            <a:ext cx="2366700" cy="1923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endParaRPr sz="800" b="1">
              <a:solidFill>
                <a:srgbClr val="595959"/>
              </a:solidFill>
              <a:latin typeface="Calibri"/>
              <a:ea typeface="Calibri"/>
              <a:cs typeface="Calibri"/>
              <a:sym typeface="Calibri"/>
            </a:endParaRPr>
          </a:p>
        </p:txBody>
      </p:sp>
      <p:pic>
        <p:nvPicPr>
          <p:cNvPr id="471" name="Google Shape;471;p52" descr="Image result for marijuana grower"/>
          <p:cNvPicPr preferRelativeResize="0"/>
          <p:nvPr/>
        </p:nvPicPr>
        <p:blipFill rotWithShape="1">
          <a:blip r:embed="rId3">
            <a:alphaModFix/>
          </a:blip>
          <a:srcRect l="5717" t="6091" r="3530" b="5374"/>
          <a:stretch/>
        </p:blipFill>
        <p:spPr>
          <a:xfrm>
            <a:off x="0" y="1729117"/>
            <a:ext cx="3530943" cy="2270554"/>
          </a:xfrm>
          <a:prstGeom prst="rect">
            <a:avLst/>
          </a:prstGeom>
          <a:noFill/>
          <a:ln>
            <a:noFill/>
          </a:ln>
        </p:spPr>
      </p:pic>
      <p:sp>
        <p:nvSpPr>
          <p:cNvPr id="472" name="Google Shape;472;p52"/>
          <p:cNvSpPr/>
          <p:nvPr/>
        </p:nvSpPr>
        <p:spPr>
          <a:xfrm>
            <a:off x="3714316" y="1340218"/>
            <a:ext cx="444000" cy="552600"/>
          </a:xfrm>
          <a:prstGeom prst="rightArrow">
            <a:avLst>
              <a:gd name="adj1" fmla="val 50000"/>
              <a:gd name="adj2" fmla="val 50000"/>
            </a:avLst>
          </a:prstGeom>
          <a:solidFill>
            <a:schemeClr val="accent1"/>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p:txBody>
      </p:sp>
      <p:sp>
        <p:nvSpPr>
          <p:cNvPr id="473" name="Google Shape;473;p52"/>
          <p:cNvSpPr txBox="1"/>
          <p:nvPr/>
        </p:nvSpPr>
        <p:spPr>
          <a:xfrm>
            <a:off x="4153863" y="1955161"/>
            <a:ext cx="4721400" cy="1639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800">
                <a:latin typeface="Calibri"/>
                <a:ea typeface="Calibri"/>
                <a:cs typeface="Calibri"/>
                <a:sym typeface="Calibri"/>
              </a:rPr>
              <a:t>2018 Farm Bill </a:t>
            </a:r>
            <a:endParaRPr sz="1400">
              <a:latin typeface="Calibri"/>
              <a:ea typeface="Calibri"/>
              <a:cs typeface="Calibri"/>
              <a:sym typeface="Calibri"/>
            </a:endParaRPr>
          </a:p>
          <a:p>
            <a:pPr marL="254000" marR="0" lvl="0" indent="-234950" algn="l" rtl="0">
              <a:spcBef>
                <a:spcPts val="0"/>
              </a:spcBef>
              <a:spcAft>
                <a:spcPts val="0"/>
              </a:spcAft>
              <a:buSzPts val="1100"/>
              <a:buFont typeface="Calibri"/>
              <a:buChar char="•"/>
            </a:pPr>
            <a:r>
              <a:rPr lang="en">
                <a:latin typeface="Calibri"/>
                <a:ea typeface="Calibri"/>
                <a:cs typeface="Calibri"/>
                <a:sym typeface="Calibri"/>
              </a:rPr>
              <a:t>allows hemp cultivation not simply pilot programs</a:t>
            </a:r>
            <a:endParaRPr>
              <a:latin typeface="Calibri"/>
              <a:ea typeface="Calibri"/>
              <a:cs typeface="Calibri"/>
              <a:sym typeface="Calibri"/>
            </a:endParaRPr>
          </a:p>
          <a:p>
            <a:pPr marL="254000" marR="0" lvl="0" indent="-234950" algn="l" rtl="0">
              <a:spcBef>
                <a:spcPts val="0"/>
              </a:spcBef>
              <a:spcAft>
                <a:spcPts val="0"/>
              </a:spcAft>
              <a:buSzPts val="1100"/>
              <a:buFont typeface="Calibri"/>
              <a:buChar char="•"/>
            </a:pPr>
            <a:r>
              <a:rPr lang="en">
                <a:latin typeface="Calibri"/>
                <a:ea typeface="Calibri"/>
                <a:cs typeface="Calibri"/>
                <a:sym typeface="Calibri"/>
              </a:rPr>
              <a:t>allows the transfer of hemp-derived products across state lines for commercial or other purposes. </a:t>
            </a:r>
            <a:endParaRPr>
              <a:latin typeface="Calibri"/>
              <a:ea typeface="Calibri"/>
              <a:cs typeface="Calibri"/>
              <a:sym typeface="Calibri"/>
            </a:endParaRPr>
          </a:p>
          <a:p>
            <a:pPr marL="254000" marR="0" lvl="0" indent="-234950" algn="l" rtl="0">
              <a:spcBef>
                <a:spcPts val="0"/>
              </a:spcBef>
              <a:spcAft>
                <a:spcPts val="0"/>
              </a:spcAft>
              <a:buSzPts val="1100"/>
              <a:buFont typeface="Calibri"/>
              <a:buChar char="•"/>
            </a:pPr>
            <a:r>
              <a:rPr lang="en">
                <a:latin typeface="Calibri"/>
                <a:ea typeface="Calibri"/>
                <a:cs typeface="Calibri"/>
                <a:sym typeface="Calibri"/>
              </a:rPr>
              <a:t>Removes restrictions on the sale, transport, or possession of hemp-derived products, so long as those items are produced in a manner consistent with the law.</a:t>
            </a:r>
            <a:endParaRPr>
              <a:latin typeface="Calibri"/>
              <a:ea typeface="Calibri"/>
              <a:cs typeface="Calibri"/>
              <a:sym typeface="Calibri"/>
            </a:endParaRPr>
          </a:p>
        </p:txBody>
      </p:sp>
      <p:sp>
        <p:nvSpPr>
          <p:cNvPr id="474" name="Google Shape;474;p52"/>
          <p:cNvSpPr/>
          <p:nvPr/>
        </p:nvSpPr>
        <p:spPr>
          <a:xfrm>
            <a:off x="3649216" y="2419755"/>
            <a:ext cx="444000" cy="552600"/>
          </a:xfrm>
          <a:prstGeom prst="rightArrow">
            <a:avLst>
              <a:gd name="adj1" fmla="val 50000"/>
              <a:gd name="adj2" fmla="val 50000"/>
            </a:avLst>
          </a:prstGeom>
          <a:solidFill>
            <a:srgbClr val="C9CC45"/>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p:txBody>
      </p:sp>
      <p:sp>
        <p:nvSpPr>
          <p:cNvPr id="475" name="Google Shape;475;p52"/>
          <p:cNvSpPr/>
          <p:nvPr/>
        </p:nvSpPr>
        <p:spPr>
          <a:xfrm>
            <a:off x="4158334" y="3523552"/>
            <a:ext cx="4947000" cy="623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a:latin typeface="Calibri"/>
                <a:ea typeface="Calibri"/>
                <a:cs typeface="Calibri"/>
                <a:sym typeface="Calibri"/>
              </a:rPr>
              <a:t>Only the growing and storage is legal. CBD is still a schedule 1 drug and FDA does not approve any cbd products other than 3 drugs (Epidiolex)</a:t>
            </a:r>
            <a:endParaRPr sz="11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72"/>
                                        </p:tgtEl>
                                        <p:attrNameLst>
                                          <p:attrName>style.visibility</p:attrName>
                                        </p:attrNameLst>
                                      </p:cBhvr>
                                      <p:to>
                                        <p:strVal val="visible"/>
                                      </p:to>
                                    </p:set>
                                    <p:anim calcmode="lin" valueType="num">
                                      <p:cBhvr additive="base">
                                        <p:cTn id="7" dur="500"/>
                                        <p:tgtEl>
                                          <p:spTgt spid="472"/>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466"/>
                                        </p:tgtEl>
                                        <p:attrNameLst>
                                          <p:attrName>style.visibility</p:attrName>
                                        </p:attrNameLst>
                                      </p:cBhvr>
                                      <p:to>
                                        <p:strVal val="visible"/>
                                      </p:to>
                                    </p:set>
                                    <p:anim calcmode="lin" valueType="num">
                                      <p:cBhvr additive="base">
                                        <p:cTn id="11" dur="500"/>
                                        <p:tgtEl>
                                          <p:spTgt spid="466"/>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2" presetClass="entr" presetSubtype="8" fill="hold" nodeType="afterEffect">
                                  <p:stCondLst>
                                    <p:cond delay="0"/>
                                  </p:stCondLst>
                                  <p:childTnLst>
                                    <p:set>
                                      <p:cBhvr>
                                        <p:cTn id="14" dur="1" fill="hold">
                                          <p:stCondLst>
                                            <p:cond delay="0"/>
                                          </p:stCondLst>
                                        </p:cTn>
                                        <p:tgtEl>
                                          <p:spTgt spid="474"/>
                                        </p:tgtEl>
                                        <p:attrNameLst>
                                          <p:attrName>style.visibility</p:attrName>
                                        </p:attrNameLst>
                                      </p:cBhvr>
                                      <p:to>
                                        <p:strVal val="visible"/>
                                      </p:to>
                                    </p:set>
                                    <p:anim calcmode="lin" valueType="num">
                                      <p:cBhvr additive="base">
                                        <p:cTn id="15" dur="500"/>
                                        <p:tgtEl>
                                          <p:spTgt spid="474"/>
                                        </p:tgtEl>
                                        <p:attrNameLst>
                                          <p:attrName>ppt_x</p:attrName>
                                        </p:attrNameLst>
                                      </p:cBhvr>
                                      <p:tavLst>
                                        <p:tav tm="0">
                                          <p:val>
                                            <p:strVal val="#ppt_x-1"/>
                                          </p:val>
                                        </p:tav>
                                        <p:tav tm="100000">
                                          <p:val>
                                            <p:strVal val="#ppt_x"/>
                                          </p:val>
                                        </p:tav>
                                      </p:tavLst>
                                    </p:anim>
                                  </p:childTnLst>
                                </p:cTn>
                              </p:par>
                            </p:childTnLst>
                          </p:cTn>
                        </p:par>
                        <p:par>
                          <p:cTn id="16" fill="hold">
                            <p:stCondLst>
                              <p:cond delay="1500"/>
                            </p:stCondLst>
                            <p:childTnLst>
                              <p:par>
                                <p:cTn id="17" presetID="2" presetClass="entr" presetSubtype="2" fill="hold" nodeType="afterEffect">
                                  <p:stCondLst>
                                    <p:cond delay="0"/>
                                  </p:stCondLst>
                                  <p:childTnLst>
                                    <p:set>
                                      <p:cBhvr>
                                        <p:cTn id="18" dur="1" fill="hold">
                                          <p:stCondLst>
                                            <p:cond delay="0"/>
                                          </p:stCondLst>
                                        </p:cTn>
                                        <p:tgtEl>
                                          <p:spTgt spid="473"/>
                                        </p:tgtEl>
                                        <p:attrNameLst>
                                          <p:attrName>style.visibility</p:attrName>
                                        </p:attrNameLst>
                                      </p:cBhvr>
                                      <p:to>
                                        <p:strVal val="visible"/>
                                      </p:to>
                                    </p:set>
                                    <p:anim calcmode="lin" valueType="num">
                                      <p:cBhvr additive="base">
                                        <p:cTn id="19" dur="500"/>
                                        <p:tgtEl>
                                          <p:spTgt spid="473"/>
                                        </p:tgtEl>
                                        <p:attrNameLst>
                                          <p:attrName>ppt_x</p:attrName>
                                        </p:attrNameLst>
                                      </p:cBhvr>
                                      <p:tavLst>
                                        <p:tav tm="0">
                                          <p:val>
                                            <p:strVal val="#ppt_x+1"/>
                                          </p:val>
                                        </p:tav>
                                        <p:tav tm="100000">
                                          <p:val>
                                            <p:strVal val="#ppt_x"/>
                                          </p:val>
                                        </p:tav>
                                      </p:tavLst>
                                    </p:anim>
                                  </p:childTnLst>
                                </p:cTn>
                              </p:par>
                            </p:childTnLst>
                          </p:cTn>
                        </p:par>
                        <p:par>
                          <p:cTn id="20" fill="hold">
                            <p:stCondLst>
                              <p:cond delay="2000"/>
                            </p:stCondLst>
                            <p:childTnLst>
                              <p:par>
                                <p:cTn id="21" presetID="2" presetClass="entr" presetSubtype="2" fill="hold" nodeType="afterEffect">
                                  <p:stCondLst>
                                    <p:cond delay="0"/>
                                  </p:stCondLst>
                                  <p:childTnLst>
                                    <p:set>
                                      <p:cBhvr>
                                        <p:cTn id="22" dur="1" fill="hold">
                                          <p:stCondLst>
                                            <p:cond delay="0"/>
                                          </p:stCondLst>
                                        </p:cTn>
                                        <p:tgtEl>
                                          <p:spTgt spid="475"/>
                                        </p:tgtEl>
                                        <p:attrNameLst>
                                          <p:attrName>style.visibility</p:attrName>
                                        </p:attrNameLst>
                                      </p:cBhvr>
                                      <p:to>
                                        <p:strVal val="visible"/>
                                      </p:to>
                                    </p:set>
                                    <p:anim calcmode="lin" valueType="num">
                                      <p:cBhvr additive="base">
                                        <p:cTn id="23" dur="500"/>
                                        <p:tgtEl>
                                          <p:spTgt spid="475"/>
                                        </p:tgtEl>
                                        <p:attrNameLst>
                                          <p:attrName>ppt_x</p:attrName>
                                        </p:attrNameLst>
                                      </p:cBhvr>
                                      <p:tavLst>
                                        <p:tav tm="0">
                                          <p:val>
                                            <p:strVal val="#ppt_x+1"/>
                                          </p:val>
                                        </p:tav>
                                        <p:tav tm="100000">
                                          <p:val>
                                            <p:strVal val="#ppt_x"/>
                                          </p:val>
                                        </p:tav>
                                      </p:tavLst>
                                    </p:anim>
                                  </p:childTnLst>
                                </p:cTn>
                              </p:par>
                            </p:childTnLst>
                          </p:cTn>
                        </p:par>
                        <p:par>
                          <p:cTn id="24" fill="hold">
                            <p:stCondLst>
                              <p:cond delay="2500"/>
                            </p:stCondLst>
                            <p:childTnLst>
                              <p:par>
                                <p:cTn id="25" presetID="2" presetClass="entr" presetSubtype="8" fill="hold" nodeType="afterEffect">
                                  <p:stCondLst>
                                    <p:cond delay="0"/>
                                  </p:stCondLst>
                                  <p:childTnLst>
                                    <p:set>
                                      <p:cBhvr>
                                        <p:cTn id="26" dur="1" fill="hold">
                                          <p:stCondLst>
                                            <p:cond delay="0"/>
                                          </p:stCondLst>
                                        </p:cTn>
                                        <p:tgtEl>
                                          <p:spTgt spid="464"/>
                                        </p:tgtEl>
                                        <p:attrNameLst>
                                          <p:attrName>style.visibility</p:attrName>
                                        </p:attrNameLst>
                                      </p:cBhvr>
                                      <p:to>
                                        <p:strVal val="visible"/>
                                      </p:to>
                                    </p:set>
                                    <p:anim calcmode="lin" valueType="num">
                                      <p:cBhvr additive="base">
                                        <p:cTn id="27" dur="500"/>
                                        <p:tgtEl>
                                          <p:spTgt spid="46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17"/>
          <p:cNvPicPr preferRelativeResize="0"/>
          <p:nvPr/>
        </p:nvPicPr>
        <p:blipFill rotWithShape="1">
          <a:blip r:embed="rId3">
            <a:alphaModFix/>
          </a:blip>
          <a:srcRect/>
          <a:stretch/>
        </p:blipFill>
        <p:spPr>
          <a:xfrm rot="-812400">
            <a:off x="7092050" y="3304770"/>
            <a:ext cx="2000456" cy="2051210"/>
          </a:xfrm>
          <a:prstGeom prst="rect">
            <a:avLst/>
          </a:prstGeom>
          <a:noFill/>
          <a:ln>
            <a:noFill/>
          </a:ln>
        </p:spPr>
      </p:pic>
      <p:sp>
        <p:nvSpPr>
          <p:cNvPr id="168" name="Google Shape;168;p17"/>
          <p:cNvSpPr txBox="1"/>
          <p:nvPr/>
        </p:nvSpPr>
        <p:spPr>
          <a:xfrm>
            <a:off x="1220185" y="1216718"/>
            <a:ext cx="6703800" cy="4386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2400">
                <a:latin typeface="Calibri"/>
                <a:ea typeface="Calibri"/>
                <a:cs typeface="Calibri"/>
                <a:sym typeface="Calibri"/>
              </a:rPr>
              <a:t>Fun Facts about Cannabis</a:t>
            </a:r>
            <a:endParaRPr sz="2400">
              <a:latin typeface="Calibri"/>
              <a:ea typeface="Calibri"/>
              <a:cs typeface="Calibri"/>
              <a:sym typeface="Calibri"/>
            </a:endParaRPr>
          </a:p>
        </p:txBody>
      </p:sp>
      <p:sp>
        <p:nvSpPr>
          <p:cNvPr id="169" name="Google Shape;169;p17"/>
          <p:cNvSpPr txBox="1"/>
          <p:nvPr/>
        </p:nvSpPr>
        <p:spPr>
          <a:xfrm>
            <a:off x="196603" y="1698463"/>
            <a:ext cx="4080300" cy="3763500"/>
          </a:xfrm>
          <a:prstGeom prst="rect">
            <a:avLst/>
          </a:prstGeom>
          <a:noFill/>
          <a:ln>
            <a:noFill/>
          </a:ln>
        </p:spPr>
        <p:txBody>
          <a:bodyPr spcFirstLastPara="1" wrap="square" lIns="68575" tIns="34275" rIns="68575" bIns="34275" anchor="t" anchorCtr="0">
            <a:spAutoFit/>
          </a:bodyPr>
          <a:lstStyle/>
          <a:p>
            <a:pPr marL="254000" marR="0" lvl="0" indent="-247650" algn="l" rtl="0">
              <a:spcBef>
                <a:spcPts val="0"/>
              </a:spcBef>
              <a:spcAft>
                <a:spcPts val="0"/>
              </a:spcAft>
              <a:buSzPts val="1500"/>
              <a:buFont typeface="Arial"/>
              <a:buChar char="•"/>
            </a:pPr>
            <a:r>
              <a:rPr lang="en" sz="1500">
                <a:latin typeface="Calibri"/>
                <a:ea typeface="Calibri"/>
                <a:cs typeface="Calibri"/>
                <a:sym typeface="Calibri"/>
              </a:rPr>
              <a:t>Three main species and Hybrids – Indica, Sativa and Ruderalis (auto-flowering)</a:t>
            </a:r>
            <a:endParaRPr sz="1100"/>
          </a:p>
          <a:p>
            <a:pPr marL="254000" marR="0" lvl="0" indent="-247650" algn="l" rtl="0">
              <a:spcBef>
                <a:spcPts val="0"/>
              </a:spcBef>
              <a:spcAft>
                <a:spcPts val="0"/>
              </a:spcAft>
              <a:buSzPts val="1500"/>
              <a:buFont typeface="Arial"/>
              <a:buChar char="•"/>
            </a:pPr>
            <a:r>
              <a:rPr lang="en" sz="1500">
                <a:latin typeface="Calibri"/>
                <a:ea typeface="Calibri"/>
                <a:cs typeface="Calibri"/>
                <a:sym typeface="Calibri"/>
              </a:rPr>
              <a:t>Most likely to have originated in Central Asia, spread to Europe, Africa then to South and North America, dating back to 12,000 BC</a:t>
            </a:r>
            <a:endParaRPr sz="1100"/>
          </a:p>
          <a:p>
            <a:pPr marL="254000" marR="0" lvl="0" indent="-247650" algn="l" rtl="0">
              <a:spcBef>
                <a:spcPts val="0"/>
              </a:spcBef>
              <a:spcAft>
                <a:spcPts val="0"/>
              </a:spcAft>
              <a:buSzPts val="1500"/>
              <a:buFont typeface="Arial"/>
              <a:buChar char="•"/>
            </a:pPr>
            <a:r>
              <a:rPr lang="en" sz="1500">
                <a:latin typeface="Calibri"/>
                <a:ea typeface="Calibri"/>
                <a:cs typeface="Calibri"/>
                <a:sym typeface="Calibri"/>
              </a:rPr>
              <a:t>Cannabis is rich in cannabinoid compounds, there are currently more than 113 cannabinoids that have been isolated from various strains</a:t>
            </a:r>
            <a:endParaRPr sz="1100"/>
          </a:p>
          <a:p>
            <a:pPr marL="254000" marR="0" lvl="0" indent="-247650" algn="l" rtl="0">
              <a:spcBef>
                <a:spcPts val="0"/>
              </a:spcBef>
              <a:spcAft>
                <a:spcPts val="0"/>
              </a:spcAft>
              <a:buSzPts val="1500"/>
              <a:buFont typeface="Arial"/>
              <a:buChar char="•"/>
            </a:pPr>
            <a:r>
              <a:rPr lang="en" sz="1500">
                <a:latin typeface="Calibri"/>
                <a:ea typeface="Calibri"/>
                <a:cs typeface="Calibri"/>
                <a:sym typeface="Calibri"/>
              </a:rPr>
              <a:t>THC is the only psychoactive cannabinoid currently known of</a:t>
            </a:r>
            <a:endParaRPr sz="1100"/>
          </a:p>
          <a:p>
            <a:pPr marL="254000" marR="0" lvl="0" indent="-247650" algn="l" rtl="0">
              <a:spcBef>
                <a:spcPts val="0"/>
              </a:spcBef>
              <a:spcAft>
                <a:spcPts val="0"/>
              </a:spcAft>
              <a:buSzPts val="1500"/>
              <a:buFont typeface="Arial"/>
              <a:buChar char="•"/>
            </a:pPr>
            <a:r>
              <a:rPr lang="en" sz="1500">
                <a:latin typeface="Calibri"/>
                <a:ea typeface="Calibri"/>
                <a:cs typeface="Calibri"/>
                <a:sym typeface="Calibri"/>
              </a:rPr>
              <a:t>Other common cannabinoids – CBD, CBN, CBG, </a:t>
            </a:r>
            <a:endParaRPr sz="1100"/>
          </a:p>
          <a:p>
            <a:pPr marL="254000" marR="0" lvl="0" indent="-152400" algn="l" rtl="0">
              <a:spcBef>
                <a:spcPts val="0"/>
              </a:spcBef>
              <a:spcAft>
                <a:spcPts val="0"/>
              </a:spcAft>
              <a:buClr>
                <a:schemeClr val="dk1"/>
              </a:buClr>
              <a:buSzPts val="1500"/>
              <a:buFont typeface="Arial"/>
              <a:buNone/>
            </a:pPr>
            <a:endParaRPr sz="1500">
              <a:latin typeface="Calibri"/>
              <a:ea typeface="Calibri"/>
              <a:cs typeface="Calibri"/>
              <a:sym typeface="Calibri"/>
            </a:endParaRPr>
          </a:p>
          <a:p>
            <a:pPr marL="254000" marR="0" lvl="0" indent="-152400" algn="l" rtl="0">
              <a:spcBef>
                <a:spcPts val="0"/>
              </a:spcBef>
              <a:spcAft>
                <a:spcPts val="0"/>
              </a:spcAft>
              <a:buClr>
                <a:schemeClr val="dk1"/>
              </a:buClr>
              <a:buSzPts val="1500"/>
              <a:buFont typeface="Arial"/>
              <a:buNone/>
            </a:pPr>
            <a:endParaRPr sz="1500">
              <a:latin typeface="Calibri"/>
              <a:ea typeface="Calibri"/>
              <a:cs typeface="Calibri"/>
              <a:sym typeface="Calibri"/>
            </a:endParaRPr>
          </a:p>
          <a:p>
            <a:pPr marL="254000" marR="0" lvl="0" indent="-152400" algn="l" rtl="0">
              <a:spcBef>
                <a:spcPts val="0"/>
              </a:spcBef>
              <a:spcAft>
                <a:spcPts val="0"/>
              </a:spcAft>
              <a:buClr>
                <a:schemeClr val="dk1"/>
              </a:buClr>
              <a:buSzPts val="1500"/>
              <a:buFont typeface="Arial"/>
              <a:buNone/>
            </a:pPr>
            <a:endParaRPr sz="1500">
              <a:latin typeface="Calibri"/>
              <a:ea typeface="Calibri"/>
              <a:cs typeface="Calibri"/>
              <a:sym typeface="Calibri"/>
            </a:endParaRPr>
          </a:p>
          <a:p>
            <a:pPr marL="0" marR="0" lvl="0" indent="0" algn="l" rtl="0">
              <a:spcBef>
                <a:spcPts val="0"/>
              </a:spcBef>
              <a:spcAft>
                <a:spcPts val="0"/>
              </a:spcAft>
              <a:buNone/>
            </a:pPr>
            <a:endParaRPr sz="1500">
              <a:latin typeface="Calibri"/>
              <a:ea typeface="Calibri"/>
              <a:cs typeface="Calibri"/>
              <a:sym typeface="Calibri"/>
            </a:endParaRPr>
          </a:p>
        </p:txBody>
      </p:sp>
      <p:sp>
        <p:nvSpPr>
          <p:cNvPr id="170" name="Google Shape;170;p17"/>
          <p:cNvSpPr/>
          <p:nvPr/>
        </p:nvSpPr>
        <p:spPr>
          <a:xfrm>
            <a:off x="0" y="634164"/>
            <a:ext cx="9144000" cy="5331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71" name="Google Shape;171;p17"/>
          <p:cNvSpPr txBox="1"/>
          <p:nvPr/>
        </p:nvSpPr>
        <p:spPr>
          <a:xfrm>
            <a:off x="308830" y="578022"/>
            <a:ext cx="8526300" cy="6234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3600" b="1">
                <a:solidFill>
                  <a:schemeClr val="lt1"/>
                </a:solidFill>
                <a:latin typeface="Calibri"/>
                <a:ea typeface="Calibri"/>
                <a:cs typeface="Calibri"/>
                <a:sym typeface="Calibri"/>
              </a:rPr>
              <a:t>Cannabis</a:t>
            </a:r>
            <a:endParaRPr sz="3600" b="1">
              <a:solidFill>
                <a:schemeClr val="lt1"/>
              </a:solidFill>
              <a:latin typeface="Calibri"/>
              <a:ea typeface="Calibri"/>
              <a:cs typeface="Calibri"/>
              <a:sym typeface="Calibri"/>
            </a:endParaRPr>
          </a:p>
        </p:txBody>
      </p:sp>
      <p:sp>
        <p:nvSpPr>
          <p:cNvPr id="172" name="Google Shape;172;p17"/>
          <p:cNvSpPr txBox="1"/>
          <p:nvPr/>
        </p:nvSpPr>
        <p:spPr>
          <a:xfrm>
            <a:off x="626906" y="80982"/>
            <a:ext cx="2043600" cy="2385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endParaRPr sz="1100" b="1">
              <a:solidFill>
                <a:schemeClr val="accent6"/>
              </a:solidFill>
              <a:latin typeface="Calibri"/>
              <a:ea typeface="Calibri"/>
              <a:cs typeface="Calibri"/>
              <a:sym typeface="Calibri"/>
            </a:endParaRPr>
          </a:p>
        </p:txBody>
      </p:sp>
      <p:sp>
        <p:nvSpPr>
          <p:cNvPr id="173" name="Google Shape;173;p17"/>
          <p:cNvSpPr txBox="1"/>
          <p:nvPr/>
        </p:nvSpPr>
        <p:spPr>
          <a:xfrm>
            <a:off x="-124094" y="352601"/>
            <a:ext cx="2366700" cy="1923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endParaRPr sz="800" b="1">
              <a:solidFill>
                <a:srgbClr val="595959"/>
              </a:solidFill>
              <a:latin typeface="Calibri"/>
              <a:ea typeface="Calibri"/>
              <a:cs typeface="Calibri"/>
              <a:sym typeface="Calibri"/>
            </a:endParaRPr>
          </a:p>
        </p:txBody>
      </p:sp>
      <p:sp>
        <p:nvSpPr>
          <p:cNvPr id="174" name="Google Shape;174;p17"/>
          <p:cNvSpPr txBox="1"/>
          <p:nvPr/>
        </p:nvSpPr>
        <p:spPr>
          <a:xfrm>
            <a:off x="4276800" y="1655299"/>
            <a:ext cx="4080300" cy="3301500"/>
          </a:xfrm>
          <a:prstGeom prst="rect">
            <a:avLst/>
          </a:prstGeom>
          <a:noFill/>
          <a:ln>
            <a:noFill/>
          </a:ln>
        </p:spPr>
        <p:txBody>
          <a:bodyPr spcFirstLastPara="1" wrap="square" lIns="68575" tIns="34275" rIns="68575" bIns="34275" anchor="t" anchorCtr="0">
            <a:spAutoFit/>
          </a:bodyPr>
          <a:lstStyle/>
          <a:p>
            <a:pPr marL="254000" marR="0" lvl="0" indent="-247650" algn="l" rtl="0">
              <a:spcBef>
                <a:spcPts val="0"/>
              </a:spcBef>
              <a:spcAft>
                <a:spcPts val="0"/>
              </a:spcAft>
              <a:buSzPts val="1500"/>
              <a:buFont typeface="Arial"/>
              <a:buChar char="•"/>
            </a:pPr>
            <a:r>
              <a:rPr lang="en" sz="1500">
                <a:latin typeface="Calibri"/>
                <a:ea typeface="Calibri"/>
                <a:cs typeface="Calibri"/>
                <a:sym typeface="Calibri"/>
              </a:rPr>
              <a:t>All cannabis outlawed in the United States in 1937</a:t>
            </a:r>
            <a:endParaRPr sz="1100"/>
          </a:p>
          <a:p>
            <a:pPr marL="254000" marR="0" lvl="0" indent="-247650" algn="l" rtl="0">
              <a:spcBef>
                <a:spcPts val="0"/>
              </a:spcBef>
              <a:spcAft>
                <a:spcPts val="0"/>
              </a:spcAft>
              <a:buSzPts val="1500"/>
              <a:buFont typeface="Arial"/>
              <a:buChar char="•"/>
            </a:pPr>
            <a:r>
              <a:rPr lang="en" sz="1500">
                <a:latin typeface="Calibri"/>
                <a:ea typeface="Calibri"/>
                <a:cs typeface="Calibri"/>
                <a:sym typeface="Calibri"/>
              </a:rPr>
              <a:t>Avg. THC content in 1978 – 1.37%</a:t>
            </a:r>
            <a:endParaRPr sz="1100"/>
          </a:p>
          <a:p>
            <a:pPr marL="254000" marR="0" lvl="0" indent="-247650" algn="l" rtl="0">
              <a:spcBef>
                <a:spcPts val="0"/>
              </a:spcBef>
              <a:spcAft>
                <a:spcPts val="0"/>
              </a:spcAft>
              <a:buSzPts val="1500"/>
              <a:buFont typeface="Arial"/>
              <a:buChar char="•"/>
            </a:pPr>
            <a:r>
              <a:rPr lang="en" sz="1500">
                <a:latin typeface="Calibri"/>
                <a:ea typeface="Calibri"/>
                <a:cs typeface="Calibri"/>
                <a:sym typeface="Calibri"/>
              </a:rPr>
              <a:t>Avg. THC content in 2008 – 8.52%</a:t>
            </a:r>
            <a:endParaRPr sz="1100"/>
          </a:p>
          <a:p>
            <a:pPr marL="254000" marR="0" lvl="0" indent="-247650" algn="l" rtl="0">
              <a:spcBef>
                <a:spcPts val="0"/>
              </a:spcBef>
              <a:spcAft>
                <a:spcPts val="0"/>
              </a:spcAft>
              <a:buSzPts val="1500"/>
              <a:buFont typeface="Arial"/>
              <a:buChar char="•"/>
            </a:pPr>
            <a:r>
              <a:rPr lang="en" sz="1500">
                <a:latin typeface="Calibri"/>
                <a:ea typeface="Calibri"/>
                <a:cs typeface="Calibri"/>
                <a:sym typeface="Calibri"/>
              </a:rPr>
              <a:t>Avg. THC content in 2013 – 10.05%</a:t>
            </a:r>
            <a:endParaRPr sz="1100"/>
          </a:p>
          <a:p>
            <a:pPr marL="254000" marR="0" lvl="0" indent="-247650" algn="l" rtl="0">
              <a:spcBef>
                <a:spcPts val="0"/>
              </a:spcBef>
              <a:spcAft>
                <a:spcPts val="0"/>
              </a:spcAft>
              <a:buSzPts val="1500"/>
              <a:buFont typeface="Arial"/>
              <a:buChar char="•"/>
            </a:pPr>
            <a:r>
              <a:rPr lang="en" sz="1500">
                <a:latin typeface="Calibri"/>
                <a:ea typeface="Calibri"/>
                <a:cs typeface="Calibri"/>
                <a:sym typeface="Calibri"/>
              </a:rPr>
              <a:t>THC has been manipulated and engineered for decades now, just starting to see potential of where all other cannabinoids are headed</a:t>
            </a:r>
            <a:endParaRPr sz="1100"/>
          </a:p>
          <a:p>
            <a:pPr marL="254000" marR="0" lvl="0" indent="-247650" algn="l" rtl="0">
              <a:spcBef>
                <a:spcPts val="0"/>
              </a:spcBef>
              <a:spcAft>
                <a:spcPts val="0"/>
              </a:spcAft>
              <a:buSzPts val="1500"/>
              <a:buFont typeface="Arial"/>
              <a:buChar char="•"/>
            </a:pPr>
            <a:r>
              <a:rPr lang="en" sz="1500">
                <a:latin typeface="Calibri"/>
                <a:ea typeface="Calibri"/>
                <a:cs typeface="Calibri"/>
                <a:sym typeface="Calibri"/>
              </a:rPr>
              <a:t>California is the cannabis capital of the world, it grew 13.5 million lbs in 2017 and only consumed 2.5 million lbs</a:t>
            </a:r>
            <a:endParaRPr sz="1500">
              <a:latin typeface="Calibri"/>
              <a:ea typeface="Calibri"/>
              <a:cs typeface="Calibri"/>
              <a:sym typeface="Calibri"/>
            </a:endParaRPr>
          </a:p>
          <a:p>
            <a:pPr marL="254000" marR="0" lvl="0" indent="-152400" algn="l" rtl="0">
              <a:spcBef>
                <a:spcPts val="0"/>
              </a:spcBef>
              <a:spcAft>
                <a:spcPts val="0"/>
              </a:spcAft>
              <a:buClr>
                <a:schemeClr val="dk1"/>
              </a:buClr>
              <a:buSzPts val="1500"/>
              <a:buFont typeface="Arial"/>
              <a:buNone/>
            </a:pPr>
            <a:endParaRPr sz="1500">
              <a:latin typeface="Calibri"/>
              <a:ea typeface="Calibri"/>
              <a:cs typeface="Calibri"/>
              <a:sym typeface="Calibri"/>
            </a:endParaRPr>
          </a:p>
          <a:p>
            <a:pPr marL="254000" marR="0" lvl="0" indent="-152400" algn="l" rtl="0">
              <a:spcBef>
                <a:spcPts val="0"/>
              </a:spcBef>
              <a:spcAft>
                <a:spcPts val="0"/>
              </a:spcAft>
              <a:buClr>
                <a:schemeClr val="dk1"/>
              </a:buClr>
              <a:buSzPts val="1500"/>
              <a:buFont typeface="Arial"/>
              <a:buNone/>
            </a:pPr>
            <a:endParaRPr sz="1500">
              <a:latin typeface="Calibri"/>
              <a:ea typeface="Calibri"/>
              <a:cs typeface="Calibri"/>
              <a:sym typeface="Calibri"/>
            </a:endParaRPr>
          </a:p>
          <a:p>
            <a:pPr marL="0" marR="0" lvl="0" indent="0" algn="l" rtl="0">
              <a:spcBef>
                <a:spcPts val="0"/>
              </a:spcBef>
              <a:spcAft>
                <a:spcPts val="0"/>
              </a:spcAft>
              <a:buNone/>
            </a:pPr>
            <a:endParaRPr sz="1500">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69"/>
                                        </p:tgtEl>
                                        <p:attrNameLst>
                                          <p:attrName>style.visibility</p:attrName>
                                        </p:attrNameLst>
                                      </p:cBhvr>
                                      <p:to>
                                        <p:strVal val="visible"/>
                                      </p:to>
                                    </p:set>
                                    <p:anim calcmode="lin" valueType="num">
                                      <p:cBhvr additive="base">
                                        <p:cTn id="7" dur="500"/>
                                        <p:tgtEl>
                                          <p:spTgt spid="169"/>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174"/>
                                        </p:tgtEl>
                                        <p:attrNameLst>
                                          <p:attrName>style.visibility</p:attrName>
                                        </p:attrNameLst>
                                      </p:cBhvr>
                                      <p:to>
                                        <p:strVal val="visible"/>
                                      </p:to>
                                    </p:set>
                                    <p:anim calcmode="lin" valueType="num">
                                      <p:cBhvr additive="base">
                                        <p:cTn id="11" dur="500"/>
                                        <p:tgtEl>
                                          <p:spTgt spid="17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53"/>
          <p:cNvSpPr txBox="1">
            <a:spLocks noGrp="1"/>
          </p:cNvSpPr>
          <p:nvPr>
            <p:ph type="title"/>
          </p:nvPr>
        </p:nvSpPr>
        <p:spPr>
          <a:xfrm>
            <a:off x="819150" y="845600"/>
            <a:ext cx="7505700" cy="695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Industrial Hemp Growers </a:t>
            </a:r>
            <a:endParaRPr/>
          </a:p>
        </p:txBody>
      </p:sp>
      <p:sp>
        <p:nvSpPr>
          <p:cNvPr id="481" name="Google Shape;481;p53"/>
          <p:cNvSpPr txBox="1">
            <a:spLocks noGrp="1"/>
          </p:cNvSpPr>
          <p:nvPr>
            <p:ph type="body" idx="1"/>
          </p:nvPr>
        </p:nvSpPr>
        <p:spPr>
          <a:xfrm>
            <a:off x="819150" y="1594125"/>
            <a:ext cx="7505700" cy="2448000"/>
          </a:xfrm>
          <a:prstGeom prst="rect">
            <a:avLst/>
          </a:prstGeom>
        </p:spPr>
        <p:txBody>
          <a:bodyPr spcFirstLastPara="1" wrap="square" lIns="91425" tIns="91425" rIns="91425" bIns="91425" anchor="t" anchorCtr="0">
            <a:normAutofit/>
          </a:bodyPr>
          <a:lstStyle/>
          <a:p>
            <a:pPr marL="457200" lvl="0" indent="0" algn="l" rtl="0">
              <a:spcBef>
                <a:spcPts val="0"/>
              </a:spcBef>
              <a:spcAft>
                <a:spcPts val="0"/>
              </a:spcAft>
              <a:buNone/>
            </a:pPr>
            <a:r>
              <a:rPr lang="en"/>
              <a:t>2022 H.B. 385 Hemp and CBD Amendments, the Utah Department of Agriculture and Food (UDAF) will no longer be responsible for regulating and licensing hemp cultivators in Utah. All interested cultivators will need to apply for and obtain a USDA license.</a:t>
            </a:r>
            <a:endParaRPr/>
          </a:p>
          <a:p>
            <a:pPr marL="457200" lvl="0" indent="0" algn="l" rtl="0">
              <a:spcBef>
                <a:spcPts val="1200"/>
              </a:spcBef>
              <a:spcAft>
                <a:spcPts val="1200"/>
              </a:spcAft>
              <a:buNone/>
            </a:pPr>
            <a:r>
              <a:rPr lang="en"/>
              <a:t>A USDA license will allow the growing and storage of your own biomass only. Any other activities such as accepting/storing biomass or concentrates from others will require a Utah processor license </a:t>
            </a:r>
            <a:endParaRPr/>
          </a:p>
        </p:txBody>
      </p:sp>
      <p:pic>
        <p:nvPicPr>
          <p:cNvPr id="482" name="Google Shape;482;p53"/>
          <p:cNvPicPr preferRelativeResize="0"/>
          <p:nvPr/>
        </p:nvPicPr>
        <p:blipFill>
          <a:blip r:embed="rId3">
            <a:alphaModFix/>
          </a:blip>
          <a:stretch>
            <a:fillRect/>
          </a:stretch>
        </p:blipFill>
        <p:spPr>
          <a:xfrm>
            <a:off x="6013095" y="3070600"/>
            <a:ext cx="2381975" cy="17851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5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Industrial Hemp Processor </a:t>
            </a:r>
            <a:endParaRPr/>
          </a:p>
        </p:txBody>
      </p:sp>
      <p:sp>
        <p:nvSpPr>
          <p:cNvPr id="488" name="Google Shape;488;p5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a:t>To process Industrial Hemp or Industrial Hemp products an individual/business needs to be licensed based on processing activity.</a:t>
            </a:r>
            <a:endParaRPr/>
          </a:p>
          <a:p>
            <a:pPr marL="457200" lvl="0" indent="-311150" algn="l" rtl="0">
              <a:spcBef>
                <a:spcPts val="0"/>
              </a:spcBef>
              <a:spcAft>
                <a:spcPts val="0"/>
              </a:spcAft>
              <a:buSzPts val="1300"/>
              <a:buChar char="●"/>
            </a:pPr>
            <a:r>
              <a:rPr lang="en"/>
              <a:t>Tier 1 processor license allows a business to perform all processing activities from extraction to manufacture of final products</a:t>
            </a:r>
            <a:endParaRPr/>
          </a:p>
          <a:p>
            <a:pPr marL="457200" lvl="0" indent="-311150" algn="l" rtl="0">
              <a:spcBef>
                <a:spcPts val="0"/>
              </a:spcBef>
              <a:spcAft>
                <a:spcPts val="0"/>
              </a:spcAft>
              <a:buSzPts val="1300"/>
              <a:buChar char="●"/>
            </a:pPr>
            <a:r>
              <a:rPr lang="en"/>
              <a:t>Tier 2 processor license allows a business to perform extraction of concentrate from raw plant material</a:t>
            </a:r>
            <a:endParaRPr/>
          </a:p>
          <a:p>
            <a:pPr marL="457200" lvl="0" indent="-311150" algn="l" rtl="0">
              <a:spcBef>
                <a:spcPts val="0"/>
              </a:spcBef>
              <a:spcAft>
                <a:spcPts val="0"/>
              </a:spcAft>
              <a:buSzPts val="1300"/>
              <a:buChar char="●"/>
            </a:pPr>
            <a:r>
              <a:rPr lang="en"/>
              <a:t>Tier 3 processor license allows a business to repackage and label final products</a:t>
            </a:r>
            <a:endParaRPr/>
          </a:p>
          <a:p>
            <a:pPr marL="457200" lvl="0" indent="-311150" algn="l" rtl="0">
              <a:spcBef>
                <a:spcPts val="0"/>
              </a:spcBef>
              <a:spcAft>
                <a:spcPts val="0"/>
              </a:spcAft>
              <a:buSzPts val="1300"/>
              <a:buChar char="●"/>
            </a:pPr>
            <a:r>
              <a:rPr lang="en"/>
              <a:t>Tier 4 processor license allows a business to act as a brokers/wholesalers or distributor of industrial hemp material or products</a:t>
            </a:r>
            <a:endParaRPr/>
          </a:p>
        </p:txBody>
      </p:sp>
      <p:pic>
        <p:nvPicPr>
          <p:cNvPr id="489" name="Google Shape;489;p54"/>
          <p:cNvPicPr preferRelativeResize="0"/>
          <p:nvPr/>
        </p:nvPicPr>
        <p:blipFill>
          <a:blip r:embed="rId3">
            <a:alphaModFix/>
          </a:blip>
          <a:stretch>
            <a:fillRect/>
          </a:stretch>
        </p:blipFill>
        <p:spPr>
          <a:xfrm>
            <a:off x="5488700" y="194850"/>
            <a:ext cx="3331424" cy="191530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5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Tier 1 Processor </a:t>
            </a:r>
            <a:endParaRPr/>
          </a:p>
        </p:txBody>
      </p:sp>
      <p:sp>
        <p:nvSpPr>
          <p:cNvPr id="495" name="Google Shape;495;p55"/>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a:t>Receive, store, extract, transport, and sell raw plant material </a:t>
            </a:r>
            <a:endParaRPr/>
          </a:p>
          <a:p>
            <a:pPr marL="457200" lvl="0" indent="-311150" algn="l" rtl="0">
              <a:spcBef>
                <a:spcPts val="0"/>
              </a:spcBef>
              <a:spcAft>
                <a:spcPts val="0"/>
              </a:spcAft>
              <a:buSzPts val="1300"/>
              <a:buChar char="●"/>
            </a:pPr>
            <a:r>
              <a:rPr lang="en"/>
              <a:t>Receive, store, extract, transport, and sell raw concentrate</a:t>
            </a:r>
            <a:endParaRPr/>
          </a:p>
          <a:p>
            <a:pPr marL="457200" lvl="0" indent="-311150" algn="l" rtl="0">
              <a:spcBef>
                <a:spcPts val="0"/>
              </a:spcBef>
              <a:spcAft>
                <a:spcPts val="0"/>
              </a:spcAft>
              <a:buSzPts val="1300"/>
              <a:buChar char="●"/>
            </a:pPr>
            <a:r>
              <a:rPr lang="en"/>
              <a:t>Manufacture finished industrial hemp product</a:t>
            </a:r>
            <a:endParaRPr/>
          </a:p>
          <a:p>
            <a:pPr marL="457200" lvl="0" indent="-311150" algn="l" rtl="0">
              <a:spcBef>
                <a:spcPts val="0"/>
              </a:spcBef>
              <a:spcAft>
                <a:spcPts val="0"/>
              </a:spcAft>
              <a:buSzPts val="1300"/>
              <a:buChar char="●"/>
            </a:pPr>
            <a:r>
              <a:rPr lang="en"/>
              <a:t>Fee: $2500</a:t>
            </a:r>
            <a:endParaRPr/>
          </a:p>
          <a:p>
            <a:pPr marL="0" lvl="0" indent="0" algn="l" rtl="0">
              <a:spcBef>
                <a:spcPts val="1200"/>
              </a:spcBef>
              <a:spcAft>
                <a:spcPts val="1200"/>
              </a:spcAft>
              <a:buNone/>
            </a:pPr>
            <a:r>
              <a:rPr lang="en"/>
              <a:t>*This is the only tier that can receive above 0.3% concentrate as long as it is from another tier 1 or a tier 2 license from within the state</a:t>
            </a:r>
            <a:endParaRPr/>
          </a:p>
        </p:txBody>
      </p:sp>
      <p:pic>
        <p:nvPicPr>
          <p:cNvPr id="496" name="Google Shape;496;p55"/>
          <p:cNvPicPr preferRelativeResize="0"/>
          <p:nvPr/>
        </p:nvPicPr>
        <p:blipFill>
          <a:blip r:embed="rId3">
            <a:alphaModFix/>
          </a:blip>
          <a:stretch>
            <a:fillRect/>
          </a:stretch>
        </p:blipFill>
        <p:spPr>
          <a:xfrm>
            <a:off x="6700351" y="253275"/>
            <a:ext cx="2179000" cy="288822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5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Tier 2 Processor </a:t>
            </a:r>
            <a:endParaRPr/>
          </a:p>
        </p:txBody>
      </p:sp>
      <p:sp>
        <p:nvSpPr>
          <p:cNvPr id="502" name="Google Shape;502;p56"/>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a:t>Receive raw plant material </a:t>
            </a:r>
            <a:endParaRPr/>
          </a:p>
          <a:p>
            <a:pPr marL="457200" lvl="0" indent="-311150" algn="l" rtl="0">
              <a:spcBef>
                <a:spcPts val="0"/>
              </a:spcBef>
              <a:spcAft>
                <a:spcPts val="0"/>
              </a:spcAft>
              <a:buSzPts val="1300"/>
              <a:buChar char="●"/>
            </a:pPr>
            <a:r>
              <a:rPr lang="en"/>
              <a:t>Extract raw plant material into raw concentrate</a:t>
            </a:r>
            <a:endParaRPr/>
          </a:p>
          <a:p>
            <a:pPr marL="457200" lvl="0" indent="-311150" algn="l" rtl="0">
              <a:spcBef>
                <a:spcPts val="0"/>
              </a:spcBef>
              <a:spcAft>
                <a:spcPts val="0"/>
              </a:spcAft>
              <a:buSzPts val="1300"/>
              <a:buChar char="●"/>
            </a:pPr>
            <a:r>
              <a:rPr lang="en"/>
              <a:t>Store, sell, or transport raw concentrate </a:t>
            </a:r>
            <a:endParaRPr/>
          </a:p>
          <a:p>
            <a:pPr marL="457200" lvl="0" indent="-311150" algn="l" rtl="0">
              <a:spcBef>
                <a:spcPts val="0"/>
              </a:spcBef>
              <a:spcAft>
                <a:spcPts val="0"/>
              </a:spcAft>
              <a:buSzPts val="1300"/>
              <a:buChar char="●"/>
            </a:pPr>
            <a:r>
              <a:rPr lang="en"/>
              <a:t>Fee: $2,000</a:t>
            </a:r>
            <a:endParaRPr/>
          </a:p>
        </p:txBody>
      </p:sp>
      <p:pic>
        <p:nvPicPr>
          <p:cNvPr id="503" name="Google Shape;503;p56"/>
          <p:cNvPicPr preferRelativeResize="0"/>
          <p:nvPr/>
        </p:nvPicPr>
        <p:blipFill>
          <a:blip r:embed="rId3">
            <a:alphaModFix/>
          </a:blip>
          <a:stretch>
            <a:fillRect/>
          </a:stretch>
        </p:blipFill>
        <p:spPr>
          <a:xfrm>
            <a:off x="4613650" y="233198"/>
            <a:ext cx="4335000" cy="333402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5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Tier 3 Processor </a:t>
            </a:r>
            <a:endParaRPr/>
          </a:p>
        </p:txBody>
      </p:sp>
      <p:sp>
        <p:nvSpPr>
          <p:cNvPr id="509" name="Google Shape;509;p57"/>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a:t>Receive, store, package, and label finished industrial hemp product</a:t>
            </a:r>
            <a:endParaRPr/>
          </a:p>
          <a:p>
            <a:pPr marL="457200" lvl="0" indent="-311150" algn="l" rtl="0">
              <a:spcBef>
                <a:spcPts val="0"/>
              </a:spcBef>
              <a:spcAft>
                <a:spcPts val="0"/>
              </a:spcAft>
              <a:buSzPts val="1300"/>
              <a:buChar char="●"/>
            </a:pPr>
            <a:r>
              <a:rPr lang="en"/>
              <a:t>Fee: $1,000</a:t>
            </a:r>
            <a:endParaRPr/>
          </a:p>
        </p:txBody>
      </p:sp>
      <p:pic>
        <p:nvPicPr>
          <p:cNvPr id="510" name="Google Shape;510;p57"/>
          <p:cNvPicPr preferRelativeResize="0"/>
          <p:nvPr/>
        </p:nvPicPr>
        <p:blipFill>
          <a:blip r:embed="rId3">
            <a:alphaModFix/>
          </a:blip>
          <a:stretch>
            <a:fillRect/>
          </a:stretch>
        </p:blipFill>
        <p:spPr>
          <a:xfrm>
            <a:off x="7098925" y="232700"/>
            <a:ext cx="1415400" cy="448750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58"/>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Tier 4 Processor </a:t>
            </a:r>
            <a:endParaRPr/>
          </a:p>
        </p:txBody>
      </p:sp>
      <p:sp>
        <p:nvSpPr>
          <p:cNvPr id="516" name="Google Shape;516;p58"/>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a:t>Receive, store, transport, or sell raw concentrate</a:t>
            </a:r>
            <a:endParaRPr/>
          </a:p>
          <a:p>
            <a:pPr marL="457200" lvl="0" indent="-311150" algn="l" rtl="0">
              <a:spcBef>
                <a:spcPts val="0"/>
              </a:spcBef>
              <a:spcAft>
                <a:spcPts val="0"/>
              </a:spcAft>
              <a:buSzPts val="1300"/>
              <a:buChar char="●"/>
            </a:pPr>
            <a:r>
              <a:rPr lang="en"/>
              <a:t>Receive, store, transport, or sell raw plant material </a:t>
            </a:r>
            <a:endParaRPr/>
          </a:p>
          <a:p>
            <a:pPr marL="457200" lvl="0" indent="-311150" algn="l" rtl="0">
              <a:spcBef>
                <a:spcPts val="0"/>
              </a:spcBef>
              <a:spcAft>
                <a:spcPts val="0"/>
              </a:spcAft>
              <a:buSzPts val="1300"/>
              <a:buChar char="●"/>
            </a:pPr>
            <a:r>
              <a:rPr lang="en"/>
              <a:t>NOTE: Concentrate has to be below 0.3% THC</a:t>
            </a:r>
            <a:endParaRPr/>
          </a:p>
          <a:p>
            <a:pPr marL="457200" lvl="0" indent="-311150" algn="l" rtl="0">
              <a:spcBef>
                <a:spcPts val="0"/>
              </a:spcBef>
              <a:spcAft>
                <a:spcPts val="0"/>
              </a:spcAft>
              <a:buSzPts val="1300"/>
              <a:buChar char="●"/>
            </a:pPr>
            <a:r>
              <a:rPr lang="en"/>
              <a:t>Receive, store, transport, or sell finished industrial hemp product, </a:t>
            </a:r>
            <a:endParaRPr/>
          </a:p>
          <a:p>
            <a:pPr marL="457200" lvl="0" indent="-311150" algn="l" rtl="0">
              <a:spcBef>
                <a:spcPts val="0"/>
              </a:spcBef>
              <a:spcAft>
                <a:spcPts val="0"/>
              </a:spcAft>
              <a:buSzPts val="1300"/>
              <a:buChar char="●"/>
            </a:pPr>
            <a:r>
              <a:rPr lang="en"/>
              <a:t>Perform minimal processing for storage only. </a:t>
            </a:r>
            <a:endParaRPr/>
          </a:p>
          <a:p>
            <a:pPr marL="457200" lvl="0" indent="-311150" algn="l" rtl="0">
              <a:spcBef>
                <a:spcPts val="0"/>
              </a:spcBef>
              <a:spcAft>
                <a:spcPts val="0"/>
              </a:spcAft>
              <a:buSzPts val="1300"/>
              <a:buChar char="●"/>
            </a:pPr>
            <a:r>
              <a:rPr lang="en"/>
              <a:t>Fee: $750</a:t>
            </a:r>
            <a:endParaRPr/>
          </a:p>
        </p:txBody>
      </p:sp>
      <p:pic>
        <p:nvPicPr>
          <p:cNvPr id="517" name="Google Shape;517;p58"/>
          <p:cNvPicPr preferRelativeResize="0"/>
          <p:nvPr/>
        </p:nvPicPr>
        <p:blipFill>
          <a:blip r:embed="rId3">
            <a:alphaModFix/>
          </a:blip>
          <a:stretch>
            <a:fillRect/>
          </a:stretch>
        </p:blipFill>
        <p:spPr>
          <a:xfrm>
            <a:off x="5689300" y="241250"/>
            <a:ext cx="3209675" cy="250355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59"/>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Processor License Requirements</a:t>
            </a:r>
            <a:endParaRPr/>
          </a:p>
        </p:txBody>
      </p:sp>
      <p:sp>
        <p:nvSpPr>
          <p:cNvPr id="523" name="Google Shape;523;p59"/>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a:t>Completed Application for an industrial Hemp Processor includes the following items: </a:t>
            </a:r>
            <a:endParaRPr/>
          </a:p>
          <a:p>
            <a:pPr marL="914400" lvl="1" indent="-298450" algn="l" rtl="0">
              <a:spcBef>
                <a:spcPts val="0"/>
              </a:spcBef>
              <a:spcAft>
                <a:spcPts val="0"/>
              </a:spcAft>
              <a:buSzPts val="1100"/>
              <a:buChar char="○"/>
            </a:pPr>
            <a:r>
              <a:rPr lang="en"/>
              <a:t>Legal description and GPS coordinates of processing facility</a:t>
            </a:r>
            <a:endParaRPr/>
          </a:p>
          <a:p>
            <a:pPr marL="914400" lvl="1" indent="-298450" algn="l" rtl="0">
              <a:spcBef>
                <a:spcPts val="0"/>
              </a:spcBef>
              <a:spcAft>
                <a:spcPts val="0"/>
              </a:spcAft>
              <a:buSzPts val="1100"/>
              <a:buChar char="○"/>
            </a:pPr>
            <a:r>
              <a:rPr lang="en"/>
              <a:t>Production facility map and physical description of facility </a:t>
            </a:r>
            <a:endParaRPr/>
          </a:p>
          <a:p>
            <a:pPr marL="914400" lvl="1" indent="-298450" algn="l" rtl="0">
              <a:spcBef>
                <a:spcPts val="0"/>
              </a:spcBef>
              <a:spcAft>
                <a:spcPts val="0"/>
              </a:spcAft>
              <a:buSzPts val="1100"/>
              <a:buChar char="○"/>
            </a:pPr>
            <a:r>
              <a:rPr lang="en"/>
              <a:t>A completed criminal history report from the FBI (Background Check) see this link</a:t>
            </a:r>
            <a:endParaRPr/>
          </a:p>
          <a:p>
            <a:pPr marL="1371600" lvl="2" indent="-298450" algn="l" rtl="0">
              <a:spcBef>
                <a:spcPts val="0"/>
              </a:spcBef>
              <a:spcAft>
                <a:spcPts val="0"/>
              </a:spcAft>
              <a:buSzPts val="1100"/>
              <a:buChar char="■"/>
            </a:pPr>
            <a:r>
              <a:rPr lang="en"/>
              <a:t>The criminal history report cannot be older than three months.</a:t>
            </a:r>
            <a:endParaRPr/>
          </a:p>
          <a:p>
            <a:pPr marL="457200" lvl="0" indent="-311150" algn="l" rtl="0">
              <a:spcBef>
                <a:spcPts val="0"/>
              </a:spcBef>
              <a:spcAft>
                <a:spcPts val="0"/>
              </a:spcAft>
              <a:buSzPts val="1300"/>
              <a:buChar char="●"/>
            </a:pPr>
            <a:r>
              <a:rPr lang="en"/>
              <a:t>Obtain a UDAF Food establishment inspection and permit.  UDAF Regulatory Services</a:t>
            </a:r>
            <a:endParaRPr/>
          </a:p>
          <a:p>
            <a:pPr marL="0" lvl="0" indent="0" algn="l" rtl="0">
              <a:spcBef>
                <a:spcPts val="1200"/>
              </a:spcBef>
              <a:spcAft>
                <a:spcPts val="1200"/>
              </a:spcAft>
              <a:buNone/>
            </a:pPr>
            <a:endParaRPr/>
          </a:p>
        </p:txBody>
      </p:sp>
      <p:pic>
        <p:nvPicPr>
          <p:cNvPr id="524" name="Google Shape;524;p59"/>
          <p:cNvPicPr preferRelativeResize="0"/>
          <p:nvPr/>
        </p:nvPicPr>
        <p:blipFill>
          <a:blip r:embed="rId3">
            <a:alphaModFix/>
          </a:blip>
          <a:stretch>
            <a:fillRect/>
          </a:stretch>
        </p:blipFill>
        <p:spPr>
          <a:xfrm>
            <a:off x="5464625" y="3258350"/>
            <a:ext cx="3369350" cy="16084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60"/>
          <p:cNvSpPr txBox="1">
            <a:spLocks noGrp="1"/>
          </p:cNvSpPr>
          <p:nvPr>
            <p:ph type="title"/>
          </p:nvPr>
        </p:nvSpPr>
        <p:spPr>
          <a:xfrm>
            <a:off x="875325" y="580800"/>
            <a:ext cx="7505700" cy="9546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Industrial Hemp &amp; Cannabinoid Product Retailers </a:t>
            </a:r>
            <a:endParaRPr/>
          </a:p>
        </p:txBody>
      </p:sp>
      <p:sp>
        <p:nvSpPr>
          <p:cNvPr id="530" name="Google Shape;530;p60"/>
          <p:cNvSpPr txBox="1">
            <a:spLocks noGrp="1"/>
          </p:cNvSpPr>
          <p:nvPr>
            <p:ph type="body" idx="1"/>
          </p:nvPr>
        </p:nvSpPr>
        <p:spPr>
          <a:xfrm>
            <a:off x="496900" y="1415975"/>
            <a:ext cx="7505700" cy="2448000"/>
          </a:xfrm>
          <a:prstGeom prst="rect">
            <a:avLst/>
          </a:prstGeom>
        </p:spPr>
        <p:txBody>
          <a:bodyPr spcFirstLastPara="1" wrap="square" lIns="91425" tIns="91425" rIns="91425" bIns="91425" anchor="t" anchorCtr="0">
            <a:normAutofit lnSpcReduction="10000"/>
          </a:bodyPr>
          <a:lstStyle/>
          <a:p>
            <a:pPr marL="457200" lvl="0" indent="-311150" algn="l" rtl="0">
              <a:spcBef>
                <a:spcPts val="0"/>
              </a:spcBef>
              <a:spcAft>
                <a:spcPts val="0"/>
              </a:spcAft>
              <a:buSzPts val="1300"/>
              <a:buChar char="●"/>
            </a:pPr>
            <a:r>
              <a:rPr lang="en" sz="1200">
                <a:solidFill>
                  <a:srgbClr val="333333"/>
                </a:solidFill>
                <a:highlight>
                  <a:srgbClr val="FFFFFF"/>
                </a:highlight>
                <a:latin typeface="Montserrat"/>
                <a:ea typeface="Montserrat"/>
                <a:cs typeface="Montserrat"/>
                <a:sym typeface="Montserrat"/>
              </a:rPr>
              <a:t>All retail establishments who market and sell industrial hemp products, must apply for and maintain a current permit with the Utah Department of Agriculture and Food </a:t>
            </a:r>
            <a:endParaRPr sz="1200">
              <a:solidFill>
                <a:srgbClr val="333333"/>
              </a:solidFill>
              <a:highlight>
                <a:srgbClr val="FFFFFF"/>
              </a:highlight>
              <a:latin typeface="Montserrat"/>
              <a:ea typeface="Montserrat"/>
              <a:cs typeface="Montserrat"/>
              <a:sym typeface="Montserrat"/>
            </a:endParaRPr>
          </a:p>
          <a:p>
            <a:pPr marL="457200" lvl="0" indent="-304800" algn="l" rtl="0">
              <a:spcBef>
                <a:spcPts val="0"/>
              </a:spcBef>
              <a:spcAft>
                <a:spcPts val="0"/>
              </a:spcAft>
              <a:buClr>
                <a:srgbClr val="333333"/>
              </a:buClr>
              <a:buSzPts val="1200"/>
              <a:buFont typeface="Montserrat"/>
              <a:buChar char="●"/>
            </a:pPr>
            <a:r>
              <a:rPr lang="en" sz="1200">
                <a:solidFill>
                  <a:srgbClr val="333333"/>
                </a:solidFill>
                <a:highlight>
                  <a:srgbClr val="FFFFFF"/>
                </a:highlight>
                <a:latin typeface="Montserrat"/>
                <a:ea typeface="Montserrat"/>
                <a:cs typeface="Montserrat"/>
                <a:sym typeface="Montserrat"/>
              </a:rPr>
              <a:t>Fill out an application</a:t>
            </a:r>
            <a:endParaRPr sz="1200">
              <a:solidFill>
                <a:srgbClr val="333333"/>
              </a:solidFill>
              <a:highlight>
                <a:srgbClr val="FFFFFF"/>
              </a:highlight>
              <a:latin typeface="Montserrat"/>
              <a:ea typeface="Montserrat"/>
              <a:cs typeface="Montserrat"/>
              <a:sym typeface="Montserrat"/>
            </a:endParaRPr>
          </a:p>
          <a:p>
            <a:pPr marL="457200" lvl="0" indent="-304800" algn="l" rtl="0">
              <a:spcBef>
                <a:spcPts val="0"/>
              </a:spcBef>
              <a:spcAft>
                <a:spcPts val="0"/>
              </a:spcAft>
              <a:buClr>
                <a:srgbClr val="333333"/>
              </a:buClr>
              <a:buSzPts val="1200"/>
              <a:buFont typeface="Montserrat"/>
              <a:buChar char="●"/>
            </a:pPr>
            <a:r>
              <a:rPr lang="en" sz="1200">
                <a:solidFill>
                  <a:srgbClr val="333333"/>
                </a:solidFill>
                <a:highlight>
                  <a:srgbClr val="FFFFFF"/>
                </a:highlight>
                <a:latin typeface="Montserrat"/>
                <a:ea typeface="Montserrat"/>
                <a:cs typeface="Montserrat"/>
                <a:sym typeface="Montserrat"/>
              </a:rPr>
              <a:t>Pay fee of $50 per calendar year</a:t>
            </a:r>
            <a:endParaRPr sz="1200">
              <a:solidFill>
                <a:srgbClr val="333333"/>
              </a:solidFill>
              <a:highlight>
                <a:srgbClr val="FFFFFF"/>
              </a:highlight>
              <a:latin typeface="Montserrat"/>
              <a:ea typeface="Montserrat"/>
              <a:cs typeface="Montserrat"/>
              <a:sym typeface="Montserrat"/>
            </a:endParaRPr>
          </a:p>
          <a:p>
            <a:pPr marL="457200" lvl="0" indent="-304800" algn="l" rtl="0">
              <a:spcBef>
                <a:spcPts val="0"/>
              </a:spcBef>
              <a:spcAft>
                <a:spcPts val="0"/>
              </a:spcAft>
              <a:buClr>
                <a:srgbClr val="333333"/>
              </a:buClr>
              <a:buSzPts val="1200"/>
              <a:buFont typeface="Montserrat"/>
              <a:buChar char="●"/>
            </a:pPr>
            <a:r>
              <a:rPr lang="en" sz="1200">
                <a:solidFill>
                  <a:srgbClr val="333333"/>
                </a:solidFill>
                <a:highlight>
                  <a:srgbClr val="FFFFFF"/>
                </a:highlight>
                <a:latin typeface="Montserrat"/>
                <a:ea typeface="Montserrat"/>
                <a:cs typeface="Montserrat"/>
                <a:sym typeface="Montserrat"/>
              </a:rPr>
              <a:t>A permit will be emailed to you</a:t>
            </a:r>
            <a:endParaRPr sz="1200">
              <a:solidFill>
                <a:srgbClr val="333333"/>
              </a:solidFill>
              <a:highlight>
                <a:srgbClr val="FFFFFF"/>
              </a:highlight>
              <a:latin typeface="Montserrat"/>
              <a:ea typeface="Montserrat"/>
              <a:cs typeface="Montserrat"/>
              <a:sym typeface="Montserrat"/>
            </a:endParaRPr>
          </a:p>
          <a:p>
            <a:pPr marL="0" lvl="0" indent="0" algn="l" rtl="0">
              <a:spcBef>
                <a:spcPts val="1200"/>
              </a:spcBef>
              <a:spcAft>
                <a:spcPts val="0"/>
              </a:spcAft>
              <a:buNone/>
            </a:pPr>
            <a:r>
              <a:rPr lang="en" sz="1200">
                <a:solidFill>
                  <a:srgbClr val="333333"/>
                </a:solidFill>
                <a:highlight>
                  <a:srgbClr val="FFFFFF"/>
                </a:highlight>
                <a:latin typeface="Montserrat"/>
                <a:ea typeface="Montserrat"/>
                <a:cs typeface="Montserrat"/>
                <a:sym typeface="Montserrat"/>
              </a:rPr>
              <a:t>Retailer responsibilities:</a:t>
            </a:r>
            <a:endParaRPr sz="1200">
              <a:solidFill>
                <a:srgbClr val="333333"/>
              </a:solidFill>
              <a:highlight>
                <a:srgbClr val="FFFFFF"/>
              </a:highlight>
              <a:latin typeface="Montserrat"/>
              <a:ea typeface="Montserrat"/>
              <a:cs typeface="Montserrat"/>
              <a:sym typeface="Montserrat"/>
            </a:endParaRPr>
          </a:p>
          <a:p>
            <a:pPr marL="457200" lvl="0" indent="-304800" algn="l" rtl="0">
              <a:spcBef>
                <a:spcPts val="1200"/>
              </a:spcBef>
              <a:spcAft>
                <a:spcPts val="0"/>
              </a:spcAft>
              <a:buClr>
                <a:srgbClr val="333333"/>
              </a:buClr>
              <a:buSzPts val="1200"/>
              <a:buFont typeface="Montserrat"/>
              <a:buChar char="●"/>
            </a:pPr>
            <a:r>
              <a:rPr lang="en" sz="1200">
                <a:solidFill>
                  <a:srgbClr val="333333"/>
                </a:solidFill>
                <a:highlight>
                  <a:srgbClr val="FFFFFF"/>
                </a:highlight>
                <a:latin typeface="Montserrat"/>
                <a:ea typeface="Montserrat"/>
                <a:cs typeface="Montserrat"/>
                <a:sym typeface="Montserrat"/>
              </a:rPr>
              <a:t>ensure that an advertisement for industrial hemp product sold or marketed in Utah does not contain any medical claims unless the product has been issued a National Drug Code by the FDA</a:t>
            </a:r>
            <a:endParaRPr sz="1200">
              <a:solidFill>
                <a:srgbClr val="333333"/>
              </a:solidFill>
              <a:highlight>
                <a:srgbClr val="FFFFFF"/>
              </a:highlight>
              <a:latin typeface="Montserrat"/>
              <a:ea typeface="Montserrat"/>
              <a:cs typeface="Montserrat"/>
              <a:sym typeface="Montserrat"/>
            </a:endParaRPr>
          </a:p>
          <a:p>
            <a:pPr marL="457200" lvl="0" indent="-304800" algn="l" rtl="0">
              <a:spcBef>
                <a:spcPts val="0"/>
              </a:spcBef>
              <a:spcAft>
                <a:spcPts val="0"/>
              </a:spcAft>
              <a:buClr>
                <a:srgbClr val="333333"/>
              </a:buClr>
              <a:buSzPts val="1200"/>
              <a:buFont typeface="Montserrat"/>
              <a:buChar char="●"/>
            </a:pPr>
            <a:r>
              <a:rPr lang="en" sz="1200">
                <a:solidFill>
                  <a:srgbClr val="333333"/>
                </a:solidFill>
                <a:highlight>
                  <a:srgbClr val="FFFFFF"/>
                </a:highlight>
                <a:latin typeface="Montserrat"/>
                <a:ea typeface="Montserrat"/>
                <a:cs typeface="Montserrat"/>
                <a:sym typeface="Montserrat"/>
              </a:rPr>
              <a:t>ensure that an industrial hemp product sold is properly registered with the department.</a:t>
            </a:r>
            <a:endParaRPr sz="1200">
              <a:solidFill>
                <a:srgbClr val="333333"/>
              </a:solidFill>
              <a:highlight>
                <a:srgbClr val="FFFFFF"/>
              </a:highlight>
              <a:latin typeface="Montserrat"/>
              <a:ea typeface="Montserrat"/>
              <a:cs typeface="Montserrat"/>
              <a:sym typeface="Montserrat"/>
            </a:endParaRPr>
          </a:p>
        </p:txBody>
      </p:sp>
      <p:pic>
        <p:nvPicPr>
          <p:cNvPr id="531" name="Google Shape;531;p60"/>
          <p:cNvPicPr preferRelativeResize="0"/>
          <p:nvPr/>
        </p:nvPicPr>
        <p:blipFill>
          <a:blip r:embed="rId3">
            <a:alphaModFix/>
          </a:blip>
          <a:stretch>
            <a:fillRect/>
          </a:stretch>
        </p:blipFill>
        <p:spPr>
          <a:xfrm>
            <a:off x="5887475" y="3793625"/>
            <a:ext cx="1807875" cy="11177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61"/>
          <p:cNvSpPr txBox="1">
            <a:spLocks noGrp="1"/>
          </p:cNvSpPr>
          <p:nvPr>
            <p:ph type="title"/>
          </p:nvPr>
        </p:nvSpPr>
        <p:spPr>
          <a:xfrm>
            <a:off x="875325" y="580800"/>
            <a:ext cx="7505700" cy="9546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Industrial Hemp &amp; Cannabinoid Product Retailer Inspections</a:t>
            </a:r>
            <a:endParaRPr/>
          </a:p>
        </p:txBody>
      </p:sp>
      <p:sp>
        <p:nvSpPr>
          <p:cNvPr id="537" name="Google Shape;537;p61"/>
          <p:cNvSpPr txBox="1">
            <a:spLocks noGrp="1"/>
          </p:cNvSpPr>
          <p:nvPr>
            <p:ph type="body" idx="1"/>
          </p:nvPr>
        </p:nvSpPr>
        <p:spPr>
          <a:xfrm>
            <a:off x="496900" y="1415975"/>
            <a:ext cx="7505700" cy="2448000"/>
          </a:xfrm>
          <a:prstGeom prst="rect">
            <a:avLst/>
          </a:prstGeom>
        </p:spPr>
        <p:txBody>
          <a:bodyPr spcFirstLastPara="1" wrap="square" lIns="91425" tIns="91425" rIns="91425" bIns="91425" anchor="t" anchorCtr="0">
            <a:normAutofit/>
          </a:bodyPr>
          <a:lstStyle/>
          <a:p>
            <a:pPr marL="457200" lvl="0" indent="-304800" algn="l" rtl="0">
              <a:spcBef>
                <a:spcPts val="0"/>
              </a:spcBef>
              <a:spcAft>
                <a:spcPts val="0"/>
              </a:spcAft>
              <a:buClr>
                <a:srgbClr val="333333"/>
              </a:buClr>
              <a:buSzPts val="1200"/>
              <a:buFont typeface="Montserrat"/>
              <a:buChar char="●"/>
            </a:pPr>
            <a:r>
              <a:rPr lang="en" sz="1200">
                <a:solidFill>
                  <a:srgbClr val="333333"/>
                </a:solidFill>
                <a:highlight>
                  <a:srgbClr val="FFFFFF"/>
                </a:highlight>
                <a:latin typeface="Montserrat"/>
                <a:ea typeface="Montserrat"/>
                <a:cs typeface="Montserrat"/>
                <a:sym typeface="Montserrat"/>
              </a:rPr>
              <a:t>Inspection and Testing.</a:t>
            </a:r>
            <a:endParaRPr sz="1200">
              <a:solidFill>
                <a:srgbClr val="333333"/>
              </a:solidFill>
              <a:highlight>
                <a:srgbClr val="FFFFFF"/>
              </a:highlight>
              <a:latin typeface="Montserrat"/>
              <a:ea typeface="Montserrat"/>
              <a:cs typeface="Montserrat"/>
              <a:sym typeface="Montserrat"/>
            </a:endParaRPr>
          </a:p>
          <a:p>
            <a:pPr marL="914400" lvl="1" indent="-304800" algn="l" rtl="0">
              <a:spcBef>
                <a:spcPts val="0"/>
              </a:spcBef>
              <a:spcAft>
                <a:spcPts val="0"/>
              </a:spcAft>
              <a:buClr>
                <a:srgbClr val="333333"/>
              </a:buClr>
              <a:buSzPts val="1200"/>
              <a:buFont typeface="Montserrat"/>
              <a:buChar char="○"/>
            </a:pPr>
            <a:r>
              <a:rPr lang="en" sz="1200">
                <a:solidFill>
                  <a:srgbClr val="333333"/>
                </a:solidFill>
                <a:highlight>
                  <a:srgbClr val="FFFFFF"/>
                </a:highlight>
                <a:latin typeface="Montserrat"/>
                <a:ea typeface="Montserrat"/>
                <a:cs typeface="Montserrat"/>
                <a:sym typeface="Montserrat"/>
              </a:rPr>
              <a:t>The department randomly inspects  retailers to ensure industrial hemp product distributed or available for distribution in Utah is in compliance  </a:t>
            </a:r>
            <a:endParaRPr sz="1200">
              <a:solidFill>
                <a:srgbClr val="333333"/>
              </a:solidFill>
              <a:highlight>
                <a:srgbClr val="FFFFFF"/>
              </a:highlight>
              <a:latin typeface="Montserrat"/>
              <a:ea typeface="Montserrat"/>
              <a:cs typeface="Montserrat"/>
              <a:sym typeface="Montserrat"/>
            </a:endParaRPr>
          </a:p>
          <a:p>
            <a:pPr marL="914400" lvl="1" indent="-304800" algn="l" rtl="0">
              <a:spcBef>
                <a:spcPts val="0"/>
              </a:spcBef>
              <a:spcAft>
                <a:spcPts val="0"/>
              </a:spcAft>
              <a:buClr>
                <a:srgbClr val="333333"/>
              </a:buClr>
              <a:buSzPts val="1200"/>
              <a:buFont typeface="Montserrat"/>
              <a:buChar char="○"/>
            </a:pPr>
            <a:r>
              <a:rPr lang="en" sz="1200">
                <a:solidFill>
                  <a:srgbClr val="333333"/>
                </a:solidFill>
                <a:highlight>
                  <a:srgbClr val="FFFFFF"/>
                </a:highlight>
                <a:latin typeface="Montserrat"/>
                <a:ea typeface="Montserrat"/>
                <a:cs typeface="Montserrat"/>
                <a:sym typeface="Montserrat"/>
              </a:rPr>
              <a:t>The department periodically samples, analyzes, and tests industrial hemp product distributed within the state for compliance with registration and labeling requirements, and the certificate of analysis.</a:t>
            </a:r>
            <a:endParaRPr sz="1200">
              <a:solidFill>
                <a:srgbClr val="333333"/>
              </a:solidFill>
              <a:highlight>
                <a:srgbClr val="FFFFFF"/>
              </a:highlight>
              <a:latin typeface="Montserrat"/>
              <a:ea typeface="Montserrat"/>
              <a:cs typeface="Montserrat"/>
              <a:sym typeface="Montserrat"/>
            </a:endParaRPr>
          </a:p>
          <a:p>
            <a:pPr marL="0" lvl="0" indent="0" algn="l" rtl="0">
              <a:spcBef>
                <a:spcPts val="1200"/>
              </a:spcBef>
              <a:spcAft>
                <a:spcPts val="1200"/>
              </a:spcAft>
              <a:buNone/>
            </a:pPr>
            <a:endParaRPr sz="1200">
              <a:solidFill>
                <a:srgbClr val="333333"/>
              </a:solidFill>
              <a:highlight>
                <a:srgbClr val="FFFFFF"/>
              </a:highlight>
              <a:latin typeface="Montserrat"/>
              <a:ea typeface="Montserrat"/>
              <a:cs typeface="Montserrat"/>
              <a:sym typeface="Montserrat"/>
            </a:endParaRPr>
          </a:p>
        </p:txBody>
      </p:sp>
      <p:pic>
        <p:nvPicPr>
          <p:cNvPr id="538" name="Google Shape;538;p61"/>
          <p:cNvPicPr preferRelativeResize="0"/>
          <p:nvPr/>
        </p:nvPicPr>
        <p:blipFill>
          <a:blip r:embed="rId3">
            <a:alphaModFix/>
          </a:blip>
          <a:stretch>
            <a:fillRect/>
          </a:stretch>
        </p:blipFill>
        <p:spPr>
          <a:xfrm>
            <a:off x="5767616" y="2571750"/>
            <a:ext cx="2972934" cy="2571751"/>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62"/>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Cannabinoid Product Registration</a:t>
            </a:r>
            <a:endParaRPr/>
          </a:p>
        </p:txBody>
      </p:sp>
      <p:sp>
        <p:nvSpPr>
          <p:cNvPr id="544" name="Google Shape;544;p62"/>
          <p:cNvSpPr txBox="1">
            <a:spLocks noGrp="1"/>
          </p:cNvSpPr>
          <p:nvPr>
            <p:ph type="body" idx="1"/>
          </p:nvPr>
        </p:nvSpPr>
        <p:spPr>
          <a:xfrm>
            <a:off x="496900" y="1415975"/>
            <a:ext cx="7505700" cy="24480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a:t>In order to be sold or marketed, an industrial hemp product that contains cannabinoids is required to be registered annually with the Utah Department of Agriculture and Food. </a:t>
            </a:r>
            <a:endParaRPr/>
          </a:p>
          <a:p>
            <a:pPr marL="457200" lvl="0" indent="-311150" algn="l" rtl="0">
              <a:spcBef>
                <a:spcPts val="0"/>
              </a:spcBef>
              <a:spcAft>
                <a:spcPts val="0"/>
              </a:spcAft>
              <a:buSzPts val="1300"/>
              <a:buChar char="●"/>
            </a:pPr>
            <a:endParaRPr/>
          </a:p>
          <a:p>
            <a:pPr marL="457200" lvl="0" indent="-311150" algn="l" rtl="0">
              <a:spcBef>
                <a:spcPts val="0"/>
              </a:spcBef>
              <a:spcAft>
                <a:spcPts val="0"/>
              </a:spcAft>
              <a:buSzPts val="1300"/>
              <a:buChar char="●"/>
            </a:pPr>
            <a:r>
              <a:rPr lang="en"/>
              <a:t>Industrial hemp products that contain no cannabinoids do not require registration.</a:t>
            </a:r>
            <a:endParaRPr/>
          </a:p>
        </p:txBody>
      </p:sp>
      <p:pic>
        <p:nvPicPr>
          <p:cNvPr id="545" name="Google Shape;545;p62"/>
          <p:cNvPicPr preferRelativeResize="0"/>
          <p:nvPr/>
        </p:nvPicPr>
        <p:blipFill>
          <a:blip r:embed="rId3">
            <a:alphaModFix/>
          </a:blip>
          <a:stretch>
            <a:fillRect/>
          </a:stretch>
        </p:blipFill>
        <p:spPr>
          <a:xfrm>
            <a:off x="5873850" y="2755645"/>
            <a:ext cx="2999600" cy="19942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18"/>
          <p:cNvSpPr txBox="1"/>
          <p:nvPr/>
        </p:nvSpPr>
        <p:spPr>
          <a:xfrm>
            <a:off x="387967" y="1218590"/>
            <a:ext cx="8378700" cy="4386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2400">
                <a:latin typeface="Calibri"/>
                <a:ea typeface="Calibri"/>
                <a:cs typeface="Calibri"/>
                <a:sym typeface="Calibri"/>
              </a:rPr>
              <a:t>Species and Anatomy of the Cannabis Plant</a:t>
            </a:r>
            <a:endParaRPr sz="2400">
              <a:latin typeface="Calibri"/>
              <a:ea typeface="Calibri"/>
              <a:cs typeface="Calibri"/>
              <a:sym typeface="Calibri"/>
            </a:endParaRPr>
          </a:p>
        </p:txBody>
      </p:sp>
      <p:sp>
        <p:nvSpPr>
          <p:cNvPr id="180" name="Google Shape;180;p18"/>
          <p:cNvSpPr/>
          <p:nvPr/>
        </p:nvSpPr>
        <p:spPr>
          <a:xfrm>
            <a:off x="0" y="634164"/>
            <a:ext cx="9144000" cy="5331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81" name="Google Shape;181;p18"/>
          <p:cNvSpPr txBox="1"/>
          <p:nvPr/>
        </p:nvSpPr>
        <p:spPr>
          <a:xfrm>
            <a:off x="308830" y="578022"/>
            <a:ext cx="8526300" cy="6234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3600" b="1">
                <a:solidFill>
                  <a:schemeClr val="lt1"/>
                </a:solidFill>
                <a:latin typeface="Calibri"/>
                <a:ea typeface="Calibri"/>
                <a:cs typeface="Calibri"/>
                <a:sym typeface="Calibri"/>
              </a:rPr>
              <a:t>Cannabis</a:t>
            </a:r>
            <a:endParaRPr sz="3600" b="1">
              <a:solidFill>
                <a:schemeClr val="lt1"/>
              </a:solidFill>
              <a:latin typeface="Calibri"/>
              <a:ea typeface="Calibri"/>
              <a:cs typeface="Calibri"/>
              <a:sym typeface="Calibri"/>
            </a:endParaRPr>
          </a:p>
        </p:txBody>
      </p:sp>
      <p:sp>
        <p:nvSpPr>
          <p:cNvPr id="182" name="Google Shape;182;p18"/>
          <p:cNvSpPr txBox="1"/>
          <p:nvPr/>
        </p:nvSpPr>
        <p:spPr>
          <a:xfrm>
            <a:off x="626906" y="80982"/>
            <a:ext cx="2043600" cy="2385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endParaRPr sz="1100" b="1">
              <a:solidFill>
                <a:schemeClr val="accent6"/>
              </a:solidFill>
              <a:latin typeface="Calibri"/>
              <a:ea typeface="Calibri"/>
              <a:cs typeface="Calibri"/>
              <a:sym typeface="Calibri"/>
            </a:endParaRPr>
          </a:p>
        </p:txBody>
      </p:sp>
      <p:sp>
        <p:nvSpPr>
          <p:cNvPr id="183" name="Google Shape;183;p18"/>
          <p:cNvSpPr txBox="1"/>
          <p:nvPr/>
        </p:nvSpPr>
        <p:spPr>
          <a:xfrm>
            <a:off x="626906" y="252001"/>
            <a:ext cx="2366700" cy="1923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endParaRPr sz="800" b="1">
              <a:solidFill>
                <a:srgbClr val="595959"/>
              </a:solidFill>
              <a:latin typeface="Calibri"/>
              <a:ea typeface="Calibri"/>
              <a:cs typeface="Calibri"/>
              <a:sym typeface="Calibri"/>
            </a:endParaRPr>
          </a:p>
        </p:txBody>
      </p:sp>
      <p:pic>
        <p:nvPicPr>
          <p:cNvPr id="184" name="Google Shape;184;p18" descr="C:\Users\adrigby\Pictures\indica-vs-sativa-02-06-191.jpg"/>
          <p:cNvPicPr preferRelativeResize="0"/>
          <p:nvPr/>
        </p:nvPicPr>
        <p:blipFill rotWithShape="1">
          <a:blip r:embed="rId3">
            <a:alphaModFix/>
          </a:blip>
          <a:srcRect/>
          <a:stretch/>
        </p:blipFill>
        <p:spPr>
          <a:xfrm>
            <a:off x="478550" y="1674375"/>
            <a:ext cx="4098676" cy="2726625"/>
          </a:xfrm>
          <a:prstGeom prst="rect">
            <a:avLst/>
          </a:prstGeom>
          <a:noFill/>
          <a:ln>
            <a:noFill/>
          </a:ln>
        </p:spPr>
      </p:pic>
      <p:pic>
        <p:nvPicPr>
          <p:cNvPr id="185" name="Google Shape;185;p18" descr="C:\Users\adrigby\Pictures\cannabis-anatomy.jpg"/>
          <p:cNvPicPr preferRelativeResize="0"/>
          <p:nvPr/>
        </p:nvPicPr>
        <p:blipFill rotWithShape="1">
          <a:blip r:embed="rId4">
            <a:alphaModFix/>
          </a:blip>
          <a:srcRect/>
          <a:stretch/>
        </p:blipFill>
        <p:spPr>
          <a:xfrm>
            <a:off x="5101875" y="1657200"/>
            <a:ext cx="3249976" cy="2952651"/>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63"/>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Cannabinoid Product Class </a:t>
            </a:r>
            <a:endParaRPr/>
          </a:p>
        </p:txBody>
      </p:sp>
      <p:sp>
        <p:nvSpPr>
          <p:cNvPr id="551" name="Google Shape;551;p63"/>
          <p:cNvSpPr txBox="1">
            <a:spLocks noGrp="1"/>
          </p:cNvSpPr>
          <p:nvPr>
            <p:ph type="body" idx="1"/>
          </p:nvPr>
        </p:nvSpPr>
        <p:spPr>
          <a:xfrm>
            <a:off x="496900" y="1415975"/>
            <a:ext cx="7505700" cy="2448000"/>
          </a:xfrm>
          <a:prstGeom prst="rect">
            <a:avLst/>
          </a:prstGeom>
        </p:spPr>
        <p:txBody>
          <a:bodyPr spcFirstLastPara="1" wrap="square" lIns="91425" tIns="91425" rIns="91425" bIns="91425" anchor="t" anchorCtr="0">
            <a:normAutofit lnSpcReduction="10000"/>
          </a:bodyPr>
          <a:lstStyle/>
          <a:p>
            <a:pPr marL="457200" lvl="0" indent="-311150" algn="l" rtl="0">
              <a:spcBef>
                <a:spcPts val="0"/>
              </a:spcBef>
              <a:spcAft>
                <a:spcPts val="0"/>
              </a:spcAft>
              <a:buSzPts val="1300"/>
              <a:buChar char="●"/>
            </a:pPr>
            <a:r>
              <a:rPr lang="en"/>
              <a:t>Individual Hemp Product</a:t>
            </a:r>
            <a:endParaRPr/>
          </a:p>
          <a:p>
            <a:pPr marL="914400" lvl="1" indent="-298450" algn="l" rtl="0">
              <a:spcBef>
                <a:spcPts val="0"/>
              </a:spcBef>
              <a:spcAft>
                <a:spcPts val="0"/>
              </a:spcAft>
              <a:buSzPts val="1100"/>
              <a:buChar char="○"/>
            </a:pPr>
            <a:r>
              <a:rPr lang="en"/>
              <a:t>individual hemp product is defined as a product with the same cannabinoid content with one single flavor or scent.</a:t>
            </a:r>
            <a:endParaRPr/>
          </a:p>
          <a:p>
            <a:pPr marL="914400" lvl="1" indent="-298450" algn="l" rtl="0">
              <a:spcBef>
                <a:spcPts val="0"/>
              </a:spcBef>
              <a:spcAft>
                <a:spcPts val="0"/>
              </a:spcAft>
              <a:buSzPts val="1100"/>
              <a:buChar char="○"/>
            </a:pPr>
            <a:r>
              <a:rPr lang="en"/>
              <a:t>If a product has multiple flavors, each flavor must be registered and paid for separately.</a:t>
            </a:r>
            <a:endParaRPr/>
          </a:p>
          <a:p>
            <a:pPr marL="914400" lvl="1" indent="-298450" algn="l" rtl="0">
              <a:spcBef>
                <a:spcPts val="0"/>
              </a:spcBef>
              <a:spcAft>
                <a:spcPts val="0"/>
              </a:spcAft>
              <a:buSzPts val="1100"/>
              <a:buChar char="○"/>
            </a:pPr>
            <a:r>
              <a:rPr lang="en"/>
              <a:t>If a product comes in different cannabinoid dosage amounts the products are considered separate products and must be registered individually. (example: 1000 mg and 2000 mg products that have the same formula)</a:t>
            </a:r>
            <a:endParaRPr/>
          </a:p>
          <a:p>
            <a:pPr marL="457200" lvl="0" indent="-311150" algn="l" rtl="0">
              <a:spcBef>
                <a:spcPts val="0"/>
              </a:spcBef>
              <a:spcAft>
                <a:spcPts val="0"/>
              </a:spcAft>
              <a:buSzPts val="1300"/>
              <a:buChar char="●"/>
            </a:pPr>
            <a:r>
              <a:rPr lang="en"/>
              <a:t>Industrial hemp product class</a:t>
            </a:r>
            <a:endParaRPr/>
          </a:p>
          <a:p>
            <a:pPr marL="914400" lvl="1" indent="-298450" algn="l" rtl="0">
              <a:spcBef>
                <a:spcPts val="0"/>
              </a:spcBef>
              <a:spcAft>
                <a:spcPts val="0"/>
              </a:spcAft>
              <a:buSzPts val="1100"/>
              <a:buChar char="○"/>
            </a:pPr>
            <a:r>
              <a:rPr lang="en"/>
              <a:t>individual hemp product is defined as a product with the same cannabinoid content with one single flavor or scent.</a:t>
            </a:r>
            <a:endParaRPr/>
          </a:p>
          <a:p>
            <a:pPr marL="914400" lvl="1" indent="-298450" algn="l" rtl="0">
              <a:spcBef>
                <a:spcPts val="0"/>
              </a:spcBef>
              <a:spcAft>
                <a:spcPts val="0"/>
              </a:spcAft>
              <a:buSzPts val="1100"/>
              <a:buChar char="○"/>
            </a:pPr>
            <a:r>
              <a:rPr lang="en"/>
              <a:t>If a product has multiple flavors, each flavor must be registered and paid for separately.</a:t>
            </a:r>
            <a:endParaRPr/>
          </a:p>
          <a:p>
            <a:pPr marL="914400" lvl="1" indent="-298450" algn="l" rtl="0">
              <a:spcBef>
                <a:spcPts val="0"/>
              </a:spcBef>
              <a:spcAft>
                <a:spcPts val="0"/>
              </a:spcAft>
              <a:buSzPts val="1100"/>
              <a:buChar char="○"/>
            </a:pPr>
            <a:r>
              <a:rPr lang="en"/>
              <a:t>If a product comes in different cannabinoid dosage amounts the products are considered separate products and must be registered individually. (example: 1000 mg and 2000 mg products that have the same formula)</a:t>
            </a:r>
            <a:endParaRPr/>
          </a:p>
        </p:txBody>
      </p:sp>
      <p:pic>
        <p:nvPicPr>
          <p:cNvPr id="552" name="Google Shape;552;p63"/>
          <p:cNvPicPr preferRelativeResize="0"/>
          <p:nvPr/>
        </p:nvPicPr>
        <p:blipFill>
          <a:blip r:embed="rId3">
            <a:alphaModFix/>
          </a:blip>
          <a:stretch>
            <a:fillRect/>
          </a:stretch>
        </p:blipFill>
        <p:spPr>
          <a:xfrm>
            <a:off x="7130575" y="225200"/>
            <a:ext cx="1623175" cy="14925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6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Cannabinoid Product Registration </a:t>
            </a:r>
            <a:endParaRPr/>
          </a:p>
        </p:txBody>
      </p:sp>
      <p:sp>
        <p:nvSpPr>
          <p:cNvPr id="558" name="Google Shape;558;p64"/>
          <p:cNvSpPr txBox="1">
            <a:spLocks noGrp="1"/>
          </p:cNvSpPr>
          <p:nvPr>
            <p:ph type="body" idx="1"/>
          </p:nvPr>
        </p:nvSpPr>
        <p:spPr>
          <a:xfrm>
            <a:off x="496900" y="1415975"/>
            <a:ext cx="7505700" cy="24480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a:t>Requirements</a:t>
            </a:r>
            <a:endParaRPr/>
          </a:p>
          <a:p>
            <a:pPr marL="914400" lvl="1" indent="-298450" algn="l" rtl="0">
              <a:spcBef>
                <a:spcPts val="0"/>
              </a:spcBef>
              <a:spcAft>
                <a:spcPts val="0"/>
              </a:spcAft>
              <a:buSzPts val="1100"/>
              <a:buChar char="○"/>
            </a:pPr>
            <a:r>
              <a:rPr lang="en"/>
              <a:t>A full panel certificate of analysis (COA) is required for each final product that contains cannabinoids.</a:t>
            </a:r>
            <a:endParaRPr/>
          </a:p>
          <a:p>
            <a:pPr marL="914400" lvl="1" indent="-298450" algn="l" rtl="0">
              <a:spcBef>
                <a:spcPts val="0"/>
              </a:spcBef>
              <a:spcAft>
                <a:spcPts val="0"/>
              </a:spcAft>
              <a:buSzPts val="1100"/>
              <a:buChar char="○"/>
            </a:pPr>
            <a:r>
              <a:rPr lang="en"/>
              <a:t>the cannabinoid profile by percentage of mass;  solvents;  pesticides;  microbials;  heavy metals;  mycotoxins.</a:t>
            </a:r>
            <a:endParaRPr/>
          </a:p>
          <a:p>
            <a:pPr marL="1371600" lvl="2" indent="-298450" algn="l" rtl="0">
              <a:spcBef>
                <a:spcPts val="0"/>
              </a:spcBef>
              <a:spcAft>
                <a:spcPts val="0"/>
              </a:spcAft>
              <a:buSzPts val="1100"/>
              <a:buChar char="■"/>
            </a:pPr>
            <a:r>
              <a:rPr lang="en"/>
              <a:t>A current COA will be required to be visible to the consumer at all times either on the product website or via QR code.</a:t>
            </a:r>
            <a:endParaRPr/>
          </a:p>
          <a:p>
            <a:pPr marL="457200" lvl="0" indent="-311150" algn="l" rtl="0">
              <a:spcBef>
                <a:spcPts val="0"/>
              </a:spcBef>
              <a:spcAft>
                <a:spcPts val="0"/>
              </a:spcAft>
              <a:buSzPts val="1300"/>
              <a:buChar char="●"/>
            </a:pPr>
            <a:r>
              <a:rPr lang="en"/>
              <a:t>Product Label</a:t>
            </a:r>
            <a:endParaRPr/>
          </a:p>
          <a:p>
            <a:pPr marL="914400" lvl="1" indent="-298450" algn="l" rtl="0">
              <a:spcBef>
                <a:spcPts val="0"/>
              </a:spcBef>
              <a:spcAft>
                <a:spcPts val="0"/>
              </a:spcAft>
              <a:buSzPts val="1100"/>
              <a:buChar char="○"/>
            </a:pPr>
            <a:r>
              <a:rPr lang="en"/>
              <a:t>Cannabinoid Products must be labeled as a dietary supplement </a:t>
            </a:r>
            <a:endParaRPr/>
          </a:p>
          <a:p>
            <a:pPr marL="0" lvl="0" indent="0" algn="l" rtl="0">
              <a:spcBef>
                <a:spcPts val="1200"/>
              </a:spcBef>
              <a:spcAft>
                <a:spcPts val="1200"/>
              </a:spcAft>
              <a:buNone/>
            </a:pPr>
            <a:endParaRPr/>
          </a:p>
        </p:txBody>
      </p:sp>
      <p:pic>
        <p:nvPicPr>
          <p:cNvPr id="559" name="Google Shape;559;p64"/>
          <p:cNvPicPr preferRelativeResize="0"/>
          <p:nvPr/>
        </p:nvPicPr>
        <p:blipFill>
          <a:blip r:embed="rId3">
            <a:alphaModFix/>
          </a:blip>
          <a:stretch>
            <a:fillRect/>
          </a:stretch>
        </p:blipFill>
        <p:spPr>
          <a:xfrm>
            <a:off x="6658304" y="2282875"/>
            <a:ext cx="2155975" cy="257175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65"/>
          <p:cNvSpPr txBox="1">
            <a:spLocks noGrp="1"/>
          </p:cNvSpPr>
          <p:nvPr>
            <p:ph type="title"/>
          </p:nvPr>
        </p:nvSpPr>
        <p:spPr>
          <a:xfrm>
            <a:off x="825113" y="259850"/>
            <a:ext cx="7505700" cy="954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Cannabinoid Product Label</a:t>
            </a:r>
            <a:endParaRPr/>
          </a:p>
        </p:txBody>
      </p:sp>
      <p:sp>
        <p:nvSpPr>
          <p:cNvPr id="565" name="Google Shape;565;p65"/>
          <p:cNvSpPr txBox="1">
            <a:spLocks noGrp="1"/>
          </p:cNvSpPr>
          <p:nvPr>
            <p:ph type="body" idx="1"/>
          </p:nvPr>
        </p:nvSpPr>
        <p:spPr>
          <a:xfrm>
            <a:off x="496900" y="1415975"/>
            <a:ext cx="7505700" cy="2448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a:p>
            <a:pPr marL="0" lvl="0" indent="0" algn="l" rtl="0">
              <a:spcBef>
                <a:spcPts val="1200"/>
              </a:spcBef>
              <a:spcAft>
                <a:spcPts val="1200"/>
              </a:spcAft>
              <a:buNone/>
            </a:pPr>
            <a:endParaRPr/>
          </a:p>
        </p:txBody>
      </p:sp>
      <p:pic>
        <p:nvPicPr>
          <p:cNvPr id="566" name="Google Shape;566;p65"/>
          <p:cNvPicPr preferRelativeResize="0"/>
          <p:nvPr/>
        </p:nvPicPr>
        <p:blipFill>
          <a:blip r:embed="rId3">
            <a:alphaModFix/>
          </a:blip>
          <a:stretch>
            <a:fillRect/>
          </a:stretch>
        </p:blipFill>
        <p:spPr>
          <a:xfrm>
            <a:off x="216825" y="923300"/>
            <a:ext cx="8722274" cy="42202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6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Cannabinoid Product Registration </a:t>
            </a:r>
            <a:endParaRPr/>
          </a:p>
        </p:txBody>
      </p:sp>
      <p:sp>
        <p:nvSpPr>
          <p:cNvPr id="572" name="Google Shape;572;p66"/>
          <p:cNvSpPr txBox="1">
            <a:spLocks noGrp="1"/>
          </p:cNvSpPr>
          <p:nvPr>
            <p:ph type="body" idx="1"/>
          </p:nvPr>
        </p:nvSpPr>
        <p:spPr>
          <a:xfrm>
            <a:off x="496900" y="1415975"/>
            <a:ext cx="7505700" cy="2448000"/>
          </a:xfrm>
          <a:prstGeom prst="rect">
            <a:avLst/>
          </a:prstGeom>
        </p:spPr>
        <p:txBody>
          <a:bodyPr spcFirstLastPara="1" wrap="square" lIns="91425" tIns="91425" rIns="91425" bIns="91425" anchor="t" anchorCtr="0">
            <a:normAutofit fontScale="77500" lnSpcReduction="20000"/>
          </a:bodyPr>
          <a:lstStyle/>
          <a:p>
            <a:pPr marL="457200" lvl="0" indent="-292576" algn="l" rtl="0">
              <a:spcBef>
                <a:spcPts val="0"/>
              </a:spcBef>
              <a:spcAft>
                <a:spcPts val="0"/>
              </a:spcAft>
              <a:buSzPct val="100000"/>
              <a:buChar char="●"/>
            </a:pPr>
            <a:r>
              <a:rPr lang="en"/>
              <a:t>Product types that are NOT allowed</a:t>
            </a:r>
            <a:endParaRPr/>
          </a:p>
          <a:p>
            <a:pPr marL="914400" lvl="1" indent="-282733" algn="l" rtl="0">
              <a:spcBef>
                <a:spcPts val="0"/>
              </a:spcBef>
              <a:spcAft>
                <a:spcPts val="0"/>
              </a:spcAft>
              <a:buSzPct val="100000"/>
              <a:buChar char="○"/>
            </a:pPr>
            <a:r>
              <a:rPr lang="en"/>
              <a:t>Smokeable flower</a:t>
            </a:r>
            <a:endParaRPr/>
          </a:p>
          <a:p>
            <a:pPr marL="914400" lvl="1" indent="-282733" algn="l" rtl="0">
              <a:spcBef>
                <a:spcPts val="0"/>
              </a:spcBef>
              <a:spcAft>
                <a:spcPts val="0"/>
              </a:spcAft>
              <a:buSzPct val="100000"/>
              <a:buChar char="○"/>
            </a:pPr>
            <a:r>
              <a:rPr lang="en"/>
              <a:t>Cannot be considered appealing to children</a:t>
            </a:r>
            <a:endParaRPr/>
          </a:p>
          <a:p>
            <a:pPr marL="914400" lvl="1" indent="-282733" algn="l" rtl="0">
              <a:spcBef>
                <a:spcPts val="0"/>
              </a:spcBef>
              <a:spcAft>
                <a:spcPts val="0"/>
              </a:spcAft>
              <a:buSzPct val="100000"/>
              <a:buChar char="○"/>
            </a:pPr>
            <a:r>
              <a:rPr lang="en"/>
              <a:t>Cannot be added to conventional food or beverages </a:t>
            </a:r>
            <a:endParaRPr/>
          </a:p>
          <a:p>
            <a:pPr marL="914400" lvl="1" indent="-282733" algn="l" rtl="0">
              <a:spcBef>
                <a:spcPts val="0"/>
              </a:spcBef>
              <a:spcAft>
                <a:spcPts val="0"/>
              </a:spcAft>
              <a:buSzPct val="100000"/>
              <a:buChar char="○"/>
            </a:pPr>
            <a:r>
              <a:rPr lang="en"/>
              <a:t>Gummies are allowed as an exception as long as they are not shaped like characters/animals</a:t>
            </a:r>
            <a:endParaRPr/>
          </a:p>
          <a:p>
            <a:pPr marL="914400" lvl="1" indent="-282733" algn="l" rtl="0">
              <a:spcBef>
                <a:spcPts val="0"/>
              </a:spcBef>
              <a:spcAft>
                <a:spcPts val="0"/>
              </a:spcAft>
              <a:buSzPct val="100000"/>
              <a:buChar char="○"/>
            </a:pPr>
            <a:r>
              <a:rPr lang="en"/>
              <a:t>Product Label</a:t>
            </a:r>
            <a:endParaRPr/>
          </a:p>
          <a:p>
            <a:pPr marL="457200" lvl="0" indent="-292576" algn="l" rtl="0">
              <a:spcBef>
                <a:spcPts val="0"/>
              </a:spcBef>
              <a:spcAft>
                <a:spcPts val="0"/>
              </a:spcAft>
              <a:buSzPct val="100000"/>
              <a:buChar char="●"/>
            </a:pPr>
            <a:r>
              <a:rPr lang="en"/>
              <a:t>Considered adulterants and are not allowed in any amounts</a:t>
            </a:r>
            <a:endParaRPr/>
          </a:p>
          <a:p>
            <a:pPr marL="914400" lvl="1" indent="-282733" algn="l" rtl="0">
              <a:spcBef>
                <a:spcPts val="0"/>
              </a:spcBef>
              <a:spcAft>
                <a:spcPts val="0"/>
              </a:spcAft>
              <a:buSzPct val="100000"/>
              <a:buChar char="○"/>
            </a:pPr>
            <a:r>
              <a:rPr lang="en"/>
              <a:t>THC-O Acetate</a:t>
            </a:r>
            <a:endParaRPr/>
          </a:p>
          <a:p>
            <a:pPr marL="914400" lvl="1" indent="-282733" algn="l" rtl="0">
              <a:spcBef>
                <a:spcPts val="0"/>
              </a:spcBef>
              <a:spcAft>
                <a:spcPts val="0"/>
              </a:spcAft>
              <a:buSzPct val="100000"/>
              <a:buChar char="○"/>
            </a:pPr>
            <a:r>
              <a:rPr lang="en"/>
              <a:t>HHC</a:t>
            </a:r>
            <a:endParaRPr/>
          </a:p>
          <a:p>
            <a:pPr marL="914400" lvl="1" indent="-282733" algn="l" rtl="0">
              <a:spcBef>
                <a:spcPts val="0"/>
              </a:spcBef>
              <a:spcAft>
                <a:spcPts val="0"/>
              </a:spcAft>
              <a:buSzPct val="100000"/>
              <a:buChar char="○"/>
            </a:pPr>
            <a:r>
              <a:rPr lang="en"/>
              <a:t>EXO-THC</a:t>
            </a:r>
            <a:endParaRPr/>
          </a:p>
          <a:p>
            <a:pPr marL="457200" lvl="0" indent="-292576" algn="l" rtl="0">
              <a:spcBef>
                <a:spcPts val="0"/>
              </a:spcBef>
              <a:spcAft>
                <a:spcPts val="0"/>
              </a:spcAft>
              <a:buSzPct val="100000"/>
              <a:buChar char="●"/>
            </a:pPr>
            <a:r>
              <a:rPr lang="en"/>
              <a:t>Total composite THC above .3%</a:t>
            </a:r>
            <a:endParaRPr/>
          </a:p>
          <a:p>
            <a:pPr marL="914400" lvl="1" indent="-282733" algn="l" rtl="0">
              <a:spcBef>
                <a:spcPts val="0"/>
              </a:spcBef>
              <a:spcAft>
                <a:spcPts val="0"/>
              </a:spcAft>
              <a:buSzPct val="100000"/>
              <a:buChar char="○"/>
            </a:pPr>
            <a:r>
              <a:rPr lang="en"/>
              <a:t>Usually THCA, D9 THC and D* THC</a:t>
            </a: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pic>
        <p:nvPicPr>
          <p:cNvPr id="573" name="Google Shape;573;p66"/>
          <p:cNvPicPr preferRelativeResize="0"/>
          <p:nvPr/>
        </p:nvPicPr>
        <p:blipFill>
          <a:blip r:embed="rId3">
            <a:alphaModFix/>
          </a:blip>
          <a:stretch>
            <a:fillRect/>
          </a:stretch>
        </p:blipFill>
        <p:spPr>
          <a:xfrm>
            <a:off x="376675" y="3947400"/>
            <a:ext cx="5062638" cy="9546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67"/>
          <p:cNvSpPr txBox="1">
            <a:spLocks noGrp="1"/>
          </p:cNvSpPr>
          <p:nvPr>
            <p:ph type="title"/>
          </p:nvPr>
        </p:nvSpPr>
        <p:spPr>
          <a:xfrm>
            <a:off x="875325" y="580800"/>
            <a:ext cx="7505700" cy="954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Agency and Municipality Cooperation</a:t>
            </a:r>
            <a:endParaRPr/>
          </a:p>
        </p:txBody>
      </p:sp>
      <p:sp>
        <p:nvSpPr>
          <p:cNvPr id="579" name="Google Shape;579;p67"/>
          <p:cNvSpPr txBox="1">
            <a:spLocks noGrp="1"/>
          </p:cNvSpPr>
          <p:nvPr>
            <p:ph type="body" idx="1"/>
          </p:nvPr>
        </p:nvSpPr>
        <p:spPr>
          <a:xfrm>
            <a:off x="496900" y="1415975"/>
            <a:ext cx="7505700" cy="2448000"/>
          </a:xfrm>
          <a:prstGeom prst="rect">
            <a:avLst/>
          </a:prstGeom>
        </p:spPr>
        <p:txBody>
          <a:bodyPr spcFirstLastPara="1" wrap="square" lIns="91425" tIns="91425" rIns="91425" bIns="91425" anchor="t" anchorCtr="0">
            <a:normAutofit lnSpcReduction="20000"/>
          </a:bodyPr>
          <a:lstStyle/>
          <a:p>
            <a:pPr marL="457200" lvl="0" indent="-304800" algn="l" rtl="0">
              <a:spcBef>
                <a:spcPts val="0"/>
              </a:spcBef>
              <a:spcAft>
                <a:spcPts val="0"/>
              </a:spcAft>
              <a:buClr>
                <a:srgbClr val="333333"/>
              </a:buClr>
              <a:buSzPts val="1200"/>
              <a:buFont typeface="Montserrat"/>
              <a:buChar char="●"/>
            </a:pPr>
            <a:r>
              <a:rPr lang="en" sz="1200">
                <a:solidFill>
                  <a:srgbClr val="333333"/>
                </a:solidFill>
                <a:highlight>
                  <a:srgbClr val="FFFFFF"/>
                </a:highlight>
                <a:latin typeface="Montserrat"/>
                <a:ea typeface="Montserrat"/>
                <a:cs typeface="Montserrat"/>
                <a:sym typeface="Montserrat"/>
              </a:rPr>
              <a:t>UDAF Sister Divisions</a:t>
            </a:r>
            <a:endParaRPr sz="1200">
              <a:solidFill>
                <a:srgbClr val="333333"/>
              </a:solidFill>
              <a:highlight>
                <a:srgbClr val="FFFFFF"/>
              </a:highlight>
              <a:latin typeface="Montserrat"/>
              <a:ea typeface="Montserrat"/>
              <a:cs typeface="Montserrat"/>
              <a:sym typeface="Montserrat"/>
            </a:endParaRPr>
          </a:p>
          <a:p>
            <a:pPr marL="914400" lvl="1" indent="-304800" algn="l" rtl="0">
              <a:spcBef>
                <a:spcPts val="0"/>
              </a:spcBef>
              <a:spcAft>
                <a:spcPts val="0"/>
              </a:spcAft>
              <a:buClr>
                <a:srgbClr val="333333"/>
              </a:buClr>
              <a:buSzPts val="1200"/>
              <a:buFont typeface="Montserrat"/>
              <a:buChar char="○"/>
            </a:pPr>
            <a:r>
              <a:rPr lang="en" sz="1200">
                <a:solidFill>
                  <a:srgbClr val="333333"/>
                </a:solidFill>
                <a:highlight>
                  <a:srgbClr val="FFFFFF"/>
                </a:highlight>
                <a:latin typeface="Montserrat"/>
                <a:ea typeface="Montserrat"/>
                <a:cs typeface="Montserrat"/>
                <a:sym typeface="Montserrat"/>
              </a:rPr>
              <a:t>Regulatory Services - Weights &amp; Measures; Food Establishments</a:t>
            </a:r>
            <a:endParaRPr sz="1200">
              <a:solidFill>
                <a:srgbClr val="333333"/>
              </a:solidFill>
              <a:highlight>
                <a:srgbClr val="FFFFFF"/>
              </a:highlight>
              <a:latin typeface="Montserrat"/>
              <a:ea typeface="Montserrat"/>
              <a:cs typeface="Montserrat"/>
              <a:sym typeface="Montserrat"/>
            </a:endParaRPr>
          </a:p>
          <a:p>
            <a:pPr marL="457200" lvl="0" indent="-304800" algn="l" rtl="0">
              <a:spcBef>
                <a:spcPts val="0"/>
              </a:spcBef>
              <a:spcAft>
                <a:spcPts val="0"/>
              </a:spcAft>
              <a:buClr>
                <a:srgbClr val="333333"/>
              </a:buClr>
              <a:buSzPts val="1200"/>
              <a:buFont typeface="Montserrat"/>
              <a:buChar char="●"/>
            </a:pPr>
            <a:r>
              <a:rPr lang="en" sz="1200">
                <a:solidFill>
                  <a:srgbClr val="333333"/>
                </a:solidFill>
                <a:highlight>
                  <a:srgbClr val="FFFFFF"/>
                </a:highlight>
                <a:latin typeface="Montserrat"/>
                <a:ea typeface="Montserrat"/>
                <a:cs typeface="Montserrat"/>
                <a:sym typeface="Montserrat"/>
              </a:rPr>
              <a:t>State Health Department</a:t>
            </a:r>
            <a:endParaRPr sz="1200">
              <a:solidFill>
                <a:srgbClr val="333333"/>
              </a:solidFill>
              <a:highlight>
                <a:srgbClr val="FFFFFF"/>
              </a:highlight>
              <a:latin typeface="Montserrat"/>
              <a:ea typeface="Montserrat"/>
              <a:cs typeface="Montserrat"/>
              <a:sym typeface="Montserrat"/>
            </a:endParaRPr>
          </a:p>
          <a:p>
            <a:pPr marL="914400" lvl="1" indent="-304800" algn="l" rtl="0">
              <a:spcBef>
                <a:spcPts val="0"/>
              </a:spcBef>
              <a:spcAft>
                <a:spcPts val="0"/>
              </a:spcAft>
              <a:buClr>
                <a:srgbClr val="333333"/>
              </a:buClr>
              <a:buSzPts val="1200"/>
              <a:buFont typeface="Montserrat"/>
              <a:buChar char="○"/>
            </a:pPr>
            <a:r>
              <a:rPr lang="en" sz="1200">
                <a:solidFill>
                  <a:srgbClr val="333333"/>
                </a:solidFill>
                <a:highlight>
                  <a:srgbClr val="FFFFFF"/>
                </a:highlight>
                <a:latin typeface="Montserrat"/>
                <a:ea typeface="Montserrat"/>
                <a:cs typeface="Montserrat"/>
                <a:sym typeface="Montserrat"/>
              </a:rPr>
              <a:t>Medical Cannabis pharmacies; patients, medical providers</a:t>
            </a:r>
            <a:endParaRPr sz="1200">
              <a:solidFill>
                <a:srgbClr val="333333"/>
              </a:solidFill>
              <a:highlight>
                <a:srgbClr val="FFFFFF"/>
              </a:highlight>
              <a:latin typeface="Montserrat"/>
              <a:ea typeface="Montserrat"/>
              <a:cs typeface="Montserrat"/>
              <a:sym typeface="Montserrat"/>
            </a:endParaRPr>
          </a:p>
          <a:p>
            <a:pPr marL="457200" lvl="0" indent="-304800" algn="l" rtl="0">
              <a:spcBef>
                <a:spcPts val="0"/>
              </a:spcBef>
              <a:spcAft>
                <a:spcPts val="0"/>
              </a:spcAft>
              <a:buClr>
                <a:srgbClr val="333333"/>
              </a:buClr>
              <a:buSzPts val="1200"/>
              <a:buFont typeface="Montserrat"/>
              <a:buChar char="●"/>
            </a:pPr>
            <a:r>
              <a:rPr lang="en" sz="1200">
                <a:solidFill>
                  <a:srgbClr val="333333"/>
                </a:solidFill>
                <a:highlight>
                  <a:srgbClr val="FFFFFF"/>
                </a:highlight>
                <a:latin typeface="Montserrat"/>
                <a:ea typeface="Montserrat"/>
                <a:cs typeface="Montserrat"/>
                <a:sym typeface="Montserrat"/>
              </a:rPr>
              <a:t>County Health Departments</a:t>
            </a:r>
            <a:endParaRPr sz="1200">
              <a:solidFill>
                <a:srgbClr val="333333"/>
              </a:solidFill>
              <a:highlight>
                <a:srgbClr val="FFFFFF"/>
              </a:highlight>
              <a:latin typeface="Montserrat"/>
              <a:ea typeface="Montserrat"/>
              <a:cs typeface="Montserrat"/>
              <a:sym typeface="Montserrat"/>
            </a:endParaRPr>
          </a:p>
          <a:p>
            <a:pPr marL="914400" lvl="1" indent="-304800" algn="l" rtl="0">
              <a:spcBef>
                <a:spcPts val="0"/>
              </a:spcBef>
              <a:spcAft>
                <a:spcPts val="0"/>
              </a:spcAft>
              <a:buClr>
                <a:srgbClr val="333333"/>
              </a:buClr>
              <a:buSzPts val="1200"/>
              <a:buFont typeface="Montserrat"/>
              <a:buChar char="○"/>
            </a:pPr>
            <a:r>
              <a:rPr lang="en" sz="1200">
                <a:solidFill>
                  <a:srgbClr val="333333"/>
                </a:solidFill>
                <a:highlight>
                  <a:srgbClr val="FFFFFF"/>
                </a:highlight>
                <a:latin typeface="Montserrat"/>
                <a:ea typeface="Montserrat"/>
                <a:cs typeface="Montserrat"/>
                <a:sym typeface="Montserrat"/>
              </a:rPr>
              <a:t>regulations on electronic cigarette products</a:t>
            </a:r>
            <a:endParaRPr sz="1200">
              <a:solidFill>
                <a:srgbClr val="333333"/>
              </a:solidFill>
              <a:highlight>
                <a:srgbClr val="FFFFFF"/>
              </a:highlight>
              <a:latin typeface="Montserrat"/>
              <a:ea typeface="Montserrat"/>
              <a:cs typeface="Montserrat"/>
              <a:sym typeface="Montserrat"/>
            </a:endParaRPr>
          </a:p>
          <a:p>
            <a:pPr marL="457200" lvl="0" indent="-304800" algn="l" rtl="0">
              <a:spcBef>
                <a:spcPts val="0"/>
              </a:spcBef>
              <a:spcAft>
                <a:spcPts val="0"/>
              </a:spcAft>
              <a:buClr>
                <a:srgbClr val="333333"/>
              </a:buClr>
              <a:buSzPts val="1200"/>
              <a:buFont typeface="Montserrat"/>
              <a:buChar char="●"/>
            </a:pPr>
            <a:r>
              <a:rPr lang="en" sz="1200">
                <a:solidFill>
                  <a:srgbClr val="333333"/>
                </a:solidFill>
                <a:highlight>
                  <a:srgbClr val="FFFFFF"/>
                </a:highlight>
                <a:latin typeface="Montserrat"/>
                <a:ea typeface="Montserrat"/>
                <a:cs typeface="Montserrat"/>
                <a:sym typeface="Montserrat"/>
              </a:rPr>
              <a:t>City &amp; County Business Licensing</a:t>
            </a:r>
            <a:endParaRPr sz="1200">
              <a:solidFill>
                <a:srgbClr val="333333"/>
              </a:solidFill>
              <a:highlight>
                <a:srgbClr val="FFFFFF"/>
              </a:highlight>
              <a:latin typeface="Montserrat"/>
              <a:ea typeface="Montserrat"/>
              <a:cs typeface="Montserrat"/>
              <a:sym typeface="Montserrat"/>
            </a:endParaRPr>
          </a:p>
          <a:p>
            <a:pPr marL="914400" lvl="1" indent="-304800" algn="l" rtl="0">
              <a:spcBef>
                <a:spcPts val="0"/>
              </a:spcBef>
              <a:spcAft>
                <a:spcPts val="0"/>
              </a:spcAft>
              <a:buClr>
                <a:srgbClr val="333333"/>
              </a:buClr>
              <a:buSzPts val="1200"/>
              <a:buFont typeface="Montserrat"/>
              <a:buChar char="○"/>
            </a:pPr>
            <a:r>
              <a:rPr lang="en" sz="1200">
                <a:solidFill>
                  <a:srgbClr val="333333"/>
                </a:solidFill>
                <a:highlight>
                  <a:srgbClr val="FFFFFF"/>
                </a:highlight>
                <a:latin typeface="Montserrat"/>
                <a:ea typeface="Montserrat"/>
                <a:cs typeface="Montserrat"/>
                <a:sym typeface="Montserrat"/>
              </a:rPr>
              <a:t>All Cannabis/Hemp Licenses require Business license,may differ from UDAF regs.</a:t>
            </a:r>
            <a:endParaRPr sz="1200">
              <a:solidFill>
                <a:srgbClr val="333333"/>
              </a:solidFill>
              <a:highlight>
                <a:srgbClr val="FFFFFF"/>
              </a:highlight>
              <a:latin typeface="Montserrat"/>
              <a:ea typeface="Montserrat"/>
              <a:cs typeface="Montserrat"/>
              <a:sym typeface="Montserrat"/>
            </a:endParaRPr>
          </a:p>
          <a:p>
            <a:pPr marL="457200" lvl="0" indent="-304800" algn="l" rtl="0">
              <a:spcBef>
                <a:spcPts val="0"/>
              </a:spcBef>
              <a:spcAft>
                <a:spcPts val="0"/>
              </a:spcAft>
              <a:buClr>
                <a:srgbClr val="333333"/>
              </a:buClr>
              <a:buSzPts val="1200"/>
              <a:buFont typeface="Montserrat"/>
              <a:buChar char="●"/>
            </a:pPr>
            <a:r>
              <a:rPr lang="en" sz="1200">
                <a:solidFill>
                  <a:srgbClr val="333333"/>
                </a:solidFill>
                <a:highlight>
                  <a:srgbClr val="FFFFFF"/>
                </a:highlight>
                <a:latin typeface="Montserrat"/>
                <a:ea typeface="Montserrat"/>
                <a:cs typeface="Montserrat"/>
                <a:sym typeface="Montserrat"/>
              </a:rPr>
              <a:t>Building permits &amp; Fire Marshal</a:t>
            </a:r>
            <a:endParaRPr sz="1200">
              <a:solidFill>
                <a:srgbClr val="333333"/>
              </a:solidFill>
              <a:highlight>
                <a:srgbClr val="FFFFFF"/>
              </a:highlight>
              <a:latin typeface="Montserrat"/>
              <a:ea typeface="Montserrat"/>
              <a:cs typeface="Montserrat"/>
              <a:sym typeface="Montserrat"/>
            </a:endParaRPr>
          </a:p>
          <a:p>
            <a:pPr marL="914400" lvl="1" indent="-304800" algn="l" rtl="0">
              <a:spcBef>
                <a:spcPts val="0"/>
              </a:spcBef>
              <a:spcAft>
                <a:spcPts val="0"/>
              </a:spcAft>
              <a:buClr>
                <a:srgbClr val="333333"/>
              </a:buClr>
              <a:buSzPts val="1200"/>
              <a:buFont typeface="Montserrat"/>
              <a:buChar char="○"/>
            </a:pPr>
            <a:r>
              <a:rPr lang="en" sz="1200">
                <a:solidFill>
                  <a:srgbClr val="333333"/>
                </a:solidFill>
                <a:highlight>
                  <a:srgbClr val="FFFFFF"/>
                </a:highlight>
                <a:latin typeface="Montserrat"/>
                <a:ea typeface="Montserrat"/>
                <a:cs typeface="Montserrat"/>
                <a:sym typeface="Montserrat"/>
              </a:rPr>
              <a:t>Medical Cannabis Facilities &amp; Hemp Processors</a:t>
            </a:r>
            <a:endParaRPr sz="1200">
              <a:solidFill>
                <a:srgbClr val="333333"/>
              </a:solidFill>
              <a:highlight>
                <a:srgbClr val="FFFFFF"/>
              </a:highlight>
              <a:latin typeface="Montserrat"/>
              <a:ea typeface="Montserrat"/>
              <a:cs typeface="Montserrat"/>
              <a:sym typeface="Montserrat"/>
            </a:endParaRPr>
          </a:p>
          <a:p>
            <a:pPr marL="457200" lvl="0" indent="-304800" algn="l" rtl="0">
              <a:spcBef>
                <a:spcPts val="0"/>
              </a:spcBef>
              <a:spcAft>
                <a:spcPts val="0"/>
              </a:spcAft>
              <a:buClr>
                <a:srgbClr val="333333"/>
              </a:buClr>
              <a:buSzPts val="1200"/>
              <a:buFont typeface="Montserrat"/>
              <a:buChar char="●"/>
            </a:pPr>
            <a:r>
              <a:rPr lang="en" sz="1200">
                <a:solidFill>
                  <a:srgbClr val="333333"/>
                </a:solidFill>
                <a:highlight>
                  <a:srgbClr val="FFFFFF"/>
                </a:highlight>
                <a:latin typeface="Montserrat"/>
                <a:ea typeface="Montserrat"/>
                <a:cs typeface="Montserrat"/>
                <a:sym typeface="Montserrat"/>
              </a:rPr>
              <a:t>Law Enforcement</a:t>
            </a:r>
            <a:endParaRPr sz="1200">
              <a:solidFill>
                <a:srgbClr val="333333"/>
              </a:solidFill>
              <a:highlight>
                <a:srgbClr val="FFFFFF"/>
              </a:highlight>
              <a:latin typeface="Montserrat"/>
              <a:ea typeface="Montserrat"/>
              <a:cs typeface="Montserrat"/>
              <a:sym typeface="Montserrat"/>
            </a:endParaRPr>
          </a:p>
          <a:p>
            <a:pPr marL="0" lvl="0" indent="0" algn="l" rtl="0">
              <a:spcBef>
                <a:spcPts val="1200"/>
              </a:spcBef>
              <a:spcAft>
                <a:spcPts val="1200"/>
              </a:spcAft>
              <a:buNone/>
            </a:pPr>
            <a:endParaRPr sz="1200">
              <a:solidFill>
                <a:srgbClr val="333333"/>
              </a:solidFill>
              <a:highlight>
                <a:srgbClr val="FFFFFF"/>
              </a:highlight>
              <a:latin typeface="Montserrat"/>
              <a:ea typeface="Montserrat"/>
              <a:cs typeface="Montserrat"/>
              <a:sym typeface="Montserrat"/>
            </a:endParaRPr>
          </a:p>
        </p:txBody>
      </p:sp>
      <p:pic>
        <p:nvPicPr>
          <p:cNvPr id="580" name="Google Shape;580;p67"/>
          <p:cNvPicPr preferRelativeResize="0"/>
          <p:nvPr/>
        </p:nvPicPr>
        <p:blipFill>
          <a:blip r:embed="rId3">
            <a:alphaModFix/>
          </a:blip>
          <a:stretch>
            <a:fillRect/>
          </a:stretch>
        </p:blipFill>
        <p:spPr>
          <a:xfrm>
            <a:off x="6951950" y="3602025"/>
            <a:ext cx="1937258" cy="1292226"/>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68"/>
          <p:cNvSpPr txBox="1">
            <a:spLocks noGrp="1"/>
          </p:cNvSpPr>
          <p:nvPr>
            <p:ph type="title"/>
          </p:nvPr>
        </p:nvSpPr>
        <p:spPr>
          <a:xfrm>
            <a:off x="875325" y="580800"/>
            <a:ext cx="7505700" cy="954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Questions!</a:t>
            </a:r>
            <a:endParaRPr/>
          </a:p>
        </p:txBody>
      </p:sp>
      <p:sp>
        <p:nvSpPr>
          <p:cNvPr id="586" name="Google Shape;586;p68"/>
          <p:cNvSpPr txBox="1">
            <a:spLocks noGrp="1"/>
          </p:cNvSpPr>
          <p:nvPr>
            <p:ph type="body" idx="1"/>
          </p:nvPr>
        </p:nvSpPr>
        <p:spPr>
          <a:xfrm>
            <a:off x="496900" y="1415975"/>
            <a:ext cx="7505700" cy="2448000"/>
          </a:xfrm>
          <a:prstGeom prst="rect">
            <a:avLst/>
          </a:prstGeom>
        </p:spPr>
        <p:txBody>
          <a:bodyPr spcFirstLastPara="1" wrap="square" lIns="91425" tIns="91425" rIns="91425" bIns="91425" anchor="t" anchorCtr="0">
            <a:normAutofit/>
          </a:bodyPr>
          <a:lstStyle/>
          <a:p>
            <a:pPr marL="457200" lvl="0" indent="0" algn="l" rtl="0">
              <a:spcBef>
                <a:spcPts val="0"/>
              </a:spcBef>
              <a:spcAft>
                <a:spcPts val="0"/>
              </a:spcAft>
              <a:buNone/>
            </a:pPr>
            <a:endParaRPr sz="1200">
              <a:solidFill>
                <a:srgbClr val="333333"/>
              </a:solidFill>
              <a:highlight>
                <a:srgbClr val="FFFFFF"/>
              </a:highlight>
              <a:latin typeface="Montserrat"/>
              <a:ea typeface="Montserrat"/>
              <a:cs typeface="Montserrat"/>
              <a:sym typeface="Montserrat"/>
            </a:endParaRPr>
          </a:p>
          <a:p>
            <a:pPr marL="0" lvl="0" indent="0" algn="l" rtl="0">
              <a:spcBef>
                <a:spcPts val="1200"/>
              </a:spcBef>
              <a:spcAft>
                <a:spcPts val="1200"/>
              </a:spcAft>
              <a:buNone/>
            </a:pPr>
            <a:endParaRPr sz="1200">
              <a:solidFill>
                <a:srgbClr val="333333"/>
              </a:solidFill>
              <a:highlight>
                <a:srgbClr val="FFFFFF"/>
              </a:highlight>
              <a:latin typeface="Montserrat"/>
              <a:ea typeface="Montserrat"/>
              <a:cs typeface="Montserrat"/>
              <a:sym typeface="Montserrat"/>
            </a:endParaRPr>
          </a:p>
        </p:txBody>
      </p:sp>
      <p:pic>
        <p:nvPicPr>
          <p:cNvPr id="587" name="Google Shape;587;p68"/>
          <p:cNvPicPr preferRelativeResize="0"/>
          <p:nvPr/>
        </p:nvPicPr>
        <p:blipFill>
          <a:blip r:embed="rId3">
            <a:alphaModFix/>
          </a:blip>
          <a:stretch>
            <a:fillRect/>
          </a:stretch>
        </p:blipFill>
        <p:spPr>
          <a:xfrm>
            <a:off x="5713375" y="1107225"/>
            <a:ext cx="3081274" cy="3370325"/>
          </a:xfrm>
          <a:prstGeom prst="rect">
            <a:avLst/>
          </a:prstGeom>
          <a:noFill/>
          <a:ln>
            <a:noFill/>
          </a:ln>
        </p:spPr>
      </p:pic>
      <p:pic>
        <p:nvPicPr>
          <p:cNvPr id="588" name="Google Shape;588;p68"/>
          <p:cNvPicPr preferRelativeResize="0"/>
          <p:nvPr/>
        </p:nvPicPr>
        <p:blipFill>
          <a:blip r:embed="rId4">
            <a:alphaModFix/>
          </a:blip>
          <a:stretch>
            <a:fillRect/>
          </a:stretch>
        </p:blipFill>
        <p:spPr>
          <a:xfrm>
            <a:off x="2835550" y="1111627"/>
            <a:ext cx="2749425" cy="3365924"/>
          </a:xfrm>
          <a:prstGeom prst="rect">
            <a:avLst/>
          </a:prstGeom>
          <a:noFill/>
          <a:ln>
            <a:noFill/>
          </a:ln>
        </p:spPr>
      </p:pic>
      <p:pic>
        <p:nvPicPr>
          <p:cNvPr id="589" name="Google Shape;589;p68"/>
          <p:cNvPicPr preferRelativeResize="0"/>
          <p:nvPr/>
        </p:nvPicPr>
        <p:blipFill>
          <a:blip r:embed="rId5">
            <a:alphaModFix/>
          </a:blip>
          <a:stretch>
            <a:fillRect/>
          </a:stretch>
        </p:blipFill>
        <p:spPr>
          <a:xfrm>
            <a:off x="283000" y="1111625"/>
            <a:ext cx="2424150" cy="337032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69"/>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Contact Information </a:t>
            </a:r>
            <a:endParaRPr/>
          </a:p>
        </p:txBody>
      </p:sp>
      <p:sp>
        <p:nvSpPr>
          <p:cNvPr id="595" name="Google Shape;595;p69"/>
          <p:cNvSpPr txBox="1">
            <a:spLocks noGrp="1"/>
          </p:cNvSpPr>
          <p:nvPr>
            <p:ph type="body" idx="1"/>
          </p:nvPr>
        </p:nvSpPr>
        <p:spPr>
          <a:xfrm>
            <a:off x="447350" y="1800200"/>
            <a:ext cx="7505700" cy="24480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a:t>Program Manager Cody James</a:t>
            </a:r>
            <a:br>
              <a:rPr lang="en"/>
            </a:br>
            <a:r>
              <a:rPr lang="en"/>
              <a:t>	</a:t>
            </a:r>
            <a:r>
              <a:rPr lang="en" u="sng">
                <a:solidFill>
                  <a:schemeClr val="hlink"/>
                </a:solidFill>
                <a:hlinkClick r:id="rId3"/>
              </a:rPr>
              <a:t>codyjames@utah.gov</a:t>
            </a:r>
            <a:r>
              <a:rPr lang="en"/>
              <a:t> 1(385)515-1485</a:t>
            </a:r>
            <a:endParaRPr/>
          </a:p>
          <a:p>
            <a:pPr marL="457200" lvl="0" indent="-311150" algn="l" rtl="0">
              <a:spcBef>
                <a:spcPts val="0"/>
              </a:spcBef>
              <a:spcAft>
                <a:spcPts val="0"/>
              </a:spcAft>
              <a:buSzPts val="1300"/>
              <a:buChar char="●"/>
            </a:pPr>
            <a:r>
              <a:rPr lang="en"/>
              <a:t>Lead Inspector Kasey King</a:t>
            </a:r>
            <a:br>
              <a:rPr lang="en"/>
            </a:br>
            <a:r>
              <a:rPr lang="en"/>
              <a:t>	</a:t>
            </a:r>
            <a:r>
              <a:rPr lang="en" u="sng">
                <a:solidFill>
                  <a:schemeClr val="hlink"/>
                </a:solidFill>
                <a:hlinkClick r:id="rId4"/>
              </a:rPr>
              <a:t>kaseyking@utah.gov</a:t>
            </a:r>
            <a:r>
              <a:rPr lang="en"/>
              <a:t> 1(385)552-6633</a:t>
            </a:r>
            <a:endParaRPr/>
          </a:p>
          <a:p>
            <a:pPr marL="457200" lvl="0" indent="-311150" algn="l" rtl="0">
              <a:spcBef>
                <a:spcPts val="0"/>
              </a:spcBef>
              <a:spcAft>
                <a:spcPts val="0"/>
              </a:spcAft>
              <a:buSzPts val="1300"/>
              <a:buChar char="●"/>
            </a:pPr>
            <a:r>
              <a:rPr lang="en"/>
              <a:t>Medical Cannabis Program Specialist Aimee Isom</a:t>
            </a:r>
            <a:br>
              <a:rPr lang="en"/>
            </a:br>
            <a:r>
              <a:rPr lang="en"/>
              <a:t>	</a:t>
            </a:r>
            <a:r>
              <a:rPr lang="en" u="sng">
                <a:solidFill>
                  <a:schemeClr val="hlink"/>
                </a:solidFill>
                <a:hlinkClick r:id="rId5"/>
              </a:rPr>
              <a:t>aimeeisom@utah.gov</a:t>
            </a:r>
            <a:r>
              <a:rPr lang="en"/>
              <a:t> 1(385)256-5872</a:t>
            </a:r>
            <a:endParaRPr/>
          </a:p>
          <a:p>
            <a:pPr marL="457200" lvl="0" indent="-311150" algn="l" rtl="0">
              <a:spcBef>
                <a:spcPts val="0"/>
              </a:spcBef>
              <a:spcAft>
                <a:spcPts val="0"/>
              </a:spcAft>
              <a:buSzPts val="1300"/>
              <a:buChar char="●"/>
            </a:pPr>
            <a:r>
              <a:rPr lang="en"/>
              <a:t>Industrial Hemp Program Specialist Thayne Dickey</a:t>
            </a:r>
            <a:br>
              <a:rPr lang="en"/>
            </a:br>
            <a:r>
              <a:rPr lang="en"/>
              <a:t>	</a:t>
            </a:r>
            <a:r>
              <a:rPr lang="en" u="sng">
                <a:solidFill>
                  <a:schemeClr val="hlink"/>
                </a:solidFill>
                <a:hlinkClick r:id="rId6"/>
              </a:rPr>
              <a:t>tdickey@utah.gov</a:t>
            </a:r>
            <a:r>
              <a:rPr lang="en"/>
              <a:t>  1(385)226-7316</a:t>
            </a:r>
            <a:endParaRPr/>
          </a:p>
        </p:txBody>
      </p:sp>
      <p:pic>
        <p:nvPicPr>
          <p:cNvPr id="596" name="Google Shape;596;p69"/>
          <p:cNvPicPr preferRelativeResize="0"/>
          <p:nvPr/>
        </p:nvPicPr>
        <p:blipFill>
          <a:blip r:embed="rId7">
            <a:alphaModFix/>
          </a:blip>
          <a:stretch>
            <a:fillRect/>
          </a:stretch>
        </p:blipFill>
        <p:spPr>
          <a:xfrm>
            <a:off x="4707150" y="1549250"/>
            <a:ext cx="4065500" cy="30513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19"/>
          <p:cNvSpPr txBox="1"/>
          <p:nvPr/>
        </p:nvSpPr>
        <p:spPr>
          <a:xfrm>
            <a:off x="1220184" y="1218590"/>
            <a:ext cx="6703800" cy="4386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2400">
                <a:latin typeface="Calibri"/>
                <a:ea typeface="Calibri"/>
                <a:cs typeface="Calibri"/>
                <a:sym typeface="Calibri"/>
              </a:rPr>
              <a:t>Traditional Hemp Cultivars used for Fiber</a:t>
            </a:r>
            <a:endParaRPr sz="1100"/>
          </a:p>
        </p:txBody>
      </p:sp>
      <p:sp>
        <p:nvSpPr>
          <p:cNvPr id="191" name="Google Shape;191;p19"/>
          <p:cNvSpPr/>
          <p:nvPr/>
        </p:nvSpPr>
        <p:spPr>
          <a:xfrm>
            <a:off x="0" y="634164"/>
            <a:ext cx="9144000" cy="5331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92" name="Google Shape;192;p19"/>
          <p:cNvSpPr txBox="1"/>
          <p:nvPr/>
        </p:nvSpPr>
        <p:spPr>
          <a:xfrm>
            <a:off x="308830" y="578022"/>
            <a:ext cx="8526300" cy="6234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3600" b="1">
                <a:solidFill>
                  <a:schemeClr val="lt1"/>
                </a:solidFill>
                <a:latin typeface="Calibri"/>
                <a:ea typeface="Calibri"/>
                <a:cs typeface="Calibri"/>
                <a:sym typeface="Calibri"/>
              </a:rPr>
              <a:t>Cannabis</a:t>
            </a:r>
            <a:endParaRPr sz="3600" b="1">
              <a:solidFill>
                <a:schemeClr val="lt1"/>
              </a:solidFill>
              <a:latin typeface="Calibri"/>
              <a:ea typeface="Calibri"/>
              <a:cs typeface="Calibri"/>
              <a:sym typeface="Calibri"/>
            </a:endParaRPr>
          </a:p>
        </p:txBody>
      </p:sp>
      <p:sp>
        <p:nvSpPr>
          <p:cNvPr id="193" name="Google Shape;193;p19"/>
          <p:cNvSpPr txBox="1"/>
          <p:nvPr/>
        </p:nvSpPr>
        <p:spPr>
          <a:xfrm>
            <a:off x="626906" y="80982"/>
            <a:ext cx="2043600" cy="2385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endParaRPr sz="1100" b="1">
              <a:solidFill>
                <a:schemeClr val="accent6"/>
              </a:solidFill>
              <a:latin typeface="Calibri"/>
              <a:ea typeface="Calibri"/>
              <a:cs typeface="Calibri"/>
              <a:sym typeface="Calibri"/>
            </a:endParaRPr>
          </a:p>
        </p:txBody>
      </p:sp>
      <p:sp>
        <p:nvSpPr>
          <p:cNvPr id="194" name="Google Shape;194;p19"/>
          <p:cNvSpPr txBox="1"/>
          <p:nvPr/>
        </p:nvSpPr>
        <p:spPr>
          <a:xfrm>
            <a:off x="626906" y="252001"/>
            <a:ext cx="2366700" cy="1923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endParaRPr sz="800" b="1">
              <a:solidFill>
                <a:srgbClr val="595959"/>
              </a:solidFill>
              <a:latin typeface="Calibri"/>
              <a:ea typeface="Calibri"/>
              <a:cs typeface="Calibri"/>
              <a:sym typeface="Calibri"/>
            </a:endParaRPr>
          </a:p>
        </p:txBody>
      </p:sp>
      <p:pic>
        <p:nvPicPr>
          <p:cNvPr id="195" name="Google Shape;195;p19" descr="C:\Users\adrigby\Pictures\Industrial_Hemp.jpg"/>
          <p:cNvPicPr preferRelativeResize="0"/>
          <p:nvPr/>
        </p:nvPicPr>
        <p:blipFill rotWithShape="1">
          <a:blip r:embed="rId3">
            <a:alphaModFix/>
          </a:blip>
          <a:srcRect/>
          <a:stretch/>
        </p:blipFill>
        <p:spPr>
          <a:xfrm>
            <a:off x="5061857" y="1726505"/>
            <a:ext cx="2266406" cy="1508576"/>
          </a:xfrm>
          <a:prstGeom prst="rect">
            <a:avLst/>
          </a:prstGeom>
          <a:noFill/>
          <a:ln>
            <a:noFill/>
          </a:ln>
        </p:spPr>
      </p:pic>
      <p:pic>
        <p:nvPicPr>
          <p:cNvPr id="196" name="Google Shape;196;p19" descr="C:\Users\adrigby\Pictures\hemp-crop-field.jpg"/>
          <p:cNvPicPr preferRelativeResize="0"/>
          <p:nvPr/>
        </p:nvPicPr>
        <p:blipFill rotWithShape="1">
          <a:blip r:embed="rId4">
            <a:alphaModFix/>
          </a:blip>
          <a:srcRect/>
          <a:stretch/>
        </p:blipFill>
        <p:spPr>
          <a:xfrm>
            <a:off x="1810343" y="1720874"/>
            <a:ext cx="2490640" cy="1488849"/>
          </a:xfrm>
          <a:prstGeom prst="rect">
            <a:avLst/>
          </a:prstGeom>
          <a:noFill/>
          <a:ln>
            <a:noFill/>
          </a:ln>
        </p:spPr>
      </p:pic>
      <p:pic>
        <p:nvPicPr>
          <p:cNvPr id="197" name="Google Shape;197;p19" descr="C:\Users\adrigby\Pictures\european hemp grow.jpg"/>
          <p:cNvPicPr preferRelativeResize="0"/>
          <p:nvPr/>
        </p:nvPicPr>
        <p:blipFill rotWithShape="1">
          <a:blip r:embed="rId5">
            <a:alphaModFix/>
          </a:blip>
          <a:srcRect/>
          <a:stretch/>
        </p:blipFill>
        <p:spPr>
          <a:xfrm>
            <a:off x="5061857" y="3341017"/>
            <a:ext cx="2266406" cy="1699805"/>
          </a:xfrm>
          <a:prstGeom prst="rect">
            <a:avLst/>
          </a:prstGeom>
          <a:noFill/>
          <a:ln>
            <a:noFill/>
          </a:ln>
        </p:spPr>
      </p:pic>
      <p:pic>
        <p:nvPicPr>
          <p:cNvPr id="198" name="Google Shape;198;p19" descr="C:\Users\adrigby\Pictures\asian hemp variety.jpg"/>
          <p:cNvPicPr preferRelativeResize="0"/>
          <p:nvPr/>
        </p:nvPicPr>
        <p:blipFill rotWithShape="1">
          <a:blip r:embed="rId6">
            <a:alphaModFix/>
          </a:blip>
          <a:srcRect/>
          <a:stretch/>
        </p:blipFill>
        <p:spPr>
          <a:xfrm>
            <a:off x="1816027" y="3331124"/>
            <a:ext cx="2484958" cy="171959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0"/>
          <p:cNvSpPr txBox="1"/>
          <p:nvPr/>
        </p:nvSpPr>
        <p:spPr>
          <a:xfrm>
            <a:off x="387967" y="1218590"/>
            <a:ext cx="8378700" cy="4386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2400">
                <a:latin typeface="Calibri"/>
                <a:ea typeface="Calibri"/>
                <a:cs typeface="Calibri"/>
                <a:sym typeface="Calibri"/>
              </a:rPr>
              <a:t>Modern Hemp Cultivars used for Cannabinoid Production</a:t>
            </a:r>
            <a:endParaRPr sz="1100"/>
          </a:p>
        </p:txBody>
      </p:sp>
      <p:sp>
        <p:nvSpPr>
          <p:cNvPr id="204" name="Google Shape;204;p20"/>
          <p:cNvSpPr/>
          <p:nvPr/>
        </p:nvSpPr>
        <p:spPr>
          <a:xfrm>
            <a:off x="0" y="634164"/>
            <a:ext cx="9144000" cy="5331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05" name="Google Shape;205;p20"/>
          <p:cNvSpPr txBox="1"/>
          <p:nvPr/>
        </p:nvSpPr>
        <p:spPr>
          <a:xfrm>
            <a:off x="308830" y="578022"/>
            <a:ext cx="8526300" cy="6234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3600" b="1">
                <a:solidFill>
                  <a:schemeClr val="lt1"/>
                </a:solidFill>
                <a:latin typeface="Calibri"/>
                <a:ea typeface="Calibri"/>
                <a:cs typeface="Calibri"/>
                <a:sym typeface="Calibri"/>
              </a:rPr>
              <a:t>Cannabis</a:t>
            </a:r>
            <a:endParaRPr sz="3600" b="1">
              <a:solidFill>
                <a:schemeClr val="lt1"/>
              </a:solidFill>
              <a:latin typeface="Calibri"/>
              <a:ea typeface="Calibri"/>
              <a:cs typeface="Calibri"/>
              <a:sym typeface="Calibri"/>
            </a:endParaRPr>
          </a:p>
        </p:txBody>
      </p:sp>
      <p:sp>
        <p:nvSpPr>
          <p:cNvPr id="206" name="Google Shape;206;p20"/>
          <p:cNvSpPr txBox="1"/>
          <p:nvPr/>
        </p:nvSpPr>
        <p:spPr>
          <a:xfrm>
            <a:off x="626906" y="80982"/>
            <a:ext cx="2043600" cy="2385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endParaRPr sz="1100" b="1">
              <a:solidFill>
                <a:schemeClr val="accent6"/>
              </a:solidFill>
              <a:latin typeface="Calibri"/>
              <a:ea typeface="Calibri"/>
              <a:cs typeface="Calibri"/>
              <a:sym typeface="Calibri"/>
            </a:endParaRPr>
          </a:p>
        </p:txBody>
      </p:sp>
      <p:sp>
        <p:nvSpPr>
          <p:cNvPr id="207" name="Google Shape;207;p20"/>
          <p:cNvSpPr txBox="1"/>
          <p:nvPr/>
        </p:nvSpPr>
        <p:spPr>
          <a:xfrm>
            <a:off x="626906" y="252001"/>
            <a:ext cx="2366700" cy="1923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endParaRPr sz="800" b="1">
              <a:solidFill>
                <a:srgbClr val="595959"/>
              </a:solidFill>
              <a:latin typeface="Calibri"/>
              <a:ea typeface="Calibri"/>
              <a:cs typeface="Calibri"/>
              <a:sym typeface="Calibri"/>
            </a:endParaRPr>
          </a:p>
        </p:txBody>
      </p:sp>
      <p:pic>
        <p:nvPicPr>
          <p:cNvPr id="208" name="Google Shape;208;p20" descr="C:\Users\adrigby\Pictures\IMG_1445.JPG"/>
          <p:cNvPicPr preferRelativeResize="0"/>
          <p:nvPr/>
        </p:nvPicPr>
        <p:blipFill rotWithShape="1">
          <a:blip r:embed="rId3">
            <a:alphaModFix/>
          </a:blip>
          <a:srcRect/>
          <a:stretch/>
        </p:blipFill>
        <p:spPr>
          <a:xfrm rot="5400000">
            <a:off x="4405228" y="2149764"/>
            <a:ext cx="2683623" cy="2012716"/>
          </a:xfrm>
          <a:prstGeom prst="rect">
            <a:avLst/>
          </a:prstGeom>
          <a:noFill/>
          <a:ln>
            <a:noFill/>
          </a:ln>
        </p:spPr>
      </p:pic>
      <p:pic>
        <p:nvPicPr>
          <p:cNvPr id="209" name="Google Shape;209;p20" descr="C:\Users\adrigby\Pictures\IMG_1132.JPG"/>
          <p:cNvPicPr preferRelativeResize="0"/>
          <p:nvPr/>
        </p:nvPicPr>
        <p:blipFill rotWithShape="1">
          <a:blip r:embed="rId4">
            <a:alphaModFix/>
          </a:blip>
          <a:srcRect/>
          <a:stretch/>
        </p:blipFill>
        <p:spPr>
          <a:xfrm rot="5400000">
            <a:off x="-39978" y="2052674"/>
            <a:ext cx="2790465" cy="2092847"/>
          </a:xfrm>
          <a:prstGeom prst="rect">
            <a:avLst/>
          </a:prstGeom>
          <a:noFill/>
          <a:ln>
            <a:noFill/>
          </a:ln>
        </p:spPr>
      </p:pic>
      <p:pic>
        <p:nvPicPr>
          <p:cNvPr id="210" name="Google Shape;210;p20" descr="C:\Users\adrigby\Pictures\IMG_1380.JPG"/>
          <p:cNvPicPr preferRelativeResize="0"/>
          <p:nvPr/>
        </p:nvPicPr>
        <p:blipFill rotWithShape="1">
          <a:blip r:embed="rId5">
            <a:alphaModFix/>
          </a:blip>
          <a:srcRect/>
          <a:stretch/>
        </p:blipFill>
        <p:spPr>
          <a:xfrm>
            <a:off x="2561804" y="1815603"/>
            <a:ext cx="2015421" cy="2687227"/>
          </a:xfrm>
          <a:prstGeom prst="rect">
            <a:avLst/>
          </a:prstGeom>
          <a:noFill/>
          <a:ln>
            <a:noFill/>
          </a:ln>
        </p:spPr>
      </p:pic>
      <p:pic>
        <p:nvPicPr>
          <p:cNvPr id="211" name="Google Shape;211;p20" descr="C:\Users\adrigby\Pictures\IMG_1893.JPG"/>
          <p:cNvPicPr preferRelativeResize="0"/>
          <p:nvPr/>
        </p:nvPicPr>
        <p:blipFill rotWithShape="1">
          <a:blip r:embed="rId6">
            <a:alphaModFix/>
          </a:blip>
          <a:srcRect/>
          <a:stretch/>
        </p:blipFill>
        <p:spPr>
          <a:xfrm rot="5400000">
            <a:off x="6543699" y="2142111"/>
            <a:ext cx="2688250" cy="201618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p21"/>
          <p:cNvPicPr preferRelativeResize="0"/>
          <p:nvPr/>
        </p:nvPicPr>
        <p:blipFill rotWithShape="1">
          <a:blip r:embed="rId3">
            <a:alphaModFix/>
          </a:blip>
          <a:srcRect/>
          <a:stretch/>
        </p:blipFill>
        <p:spPr>
          <a:xfrm rot="-812400">
            <a:off x="7092050" y="3304770"/>
            <a:ext cx="2000456" cy="2051210"/>
          </a:xfrm>
          <a:prstGeom prst="rect">
            <a:avLst/>
          </a:prstGeom>
          <a:noFill/>
          <a:ln>
            <a:noFill/>
          </a:ln>
        </p:spPr>
      </p:pic>
      <p:sp>
        <p:nvSpPr>
          <p:cNvPr id="217" name="Google Shape;217;p21"/>
          <p:cNvSpPr txBox="1"/>
          <p:nvPr/>
        </p:nvSpPr>
        <p:spPr>
          <a:xfrm>
            <a:off x="387967" y="1218590"/>
            <a:ext cx="8378700" cy="4386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2400">
                <a:latin typeface="Calibri"/>
                <a:ea typeface="Calibri"/>
                <a:cs typeface="Calibri"/>
                <a:sym typeface="Calibri"/>
              </a:rPr>
              <a:t>Cannabis Cultivars used for THC production</a:t>
            </a:r>
            <a:endParaRPr sz="1100"/>
          </a:p>
        </p:txBody>
      </p:sp>
      <p:sp>
        <p:nvSpPr>
          <p:cNvPr id="218" name="Google Shape;218;p21"/>
          <p:cNvSpPr/>
          <p:nvPr/>
        </p:nvSpPr>
        <p:spPr>
          <a:xfrm>
            <a:off x="0" y="634164"/>
            <a:ext cx="9144000" cy="533100"/>
          </a:xfrm>
          <a:prstGeom prst="rect">
            <a:avLst/>
          </a:prstGeom>
          <a:solidFill>
            <a:schemeClr val="accent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19" name="Google Shape;219;p21"/>
          <p:cNvSpPr txBox="1"/>
          <p:nvPr/>
        </p:nvSpPr>
        <p:spPr>
          <a:xfrm>
            <a:off x="308830" y="578022"/>
            <a:ext cx="8526300" cy="6234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3600" b="1">
                <a:solidFill>
                  <a:schemeClr val="lt1"/>
                </a:solidFill>
                <a:latin typeface="Calibri"/>
                <a:ea typeface="Calibri"/>
                <a:cs typeface="Calibri"/>
                <a:sym typeface="Calibri"/>
              </a:rPr>
              <a:t>Cannabis</a:t>
            </a:r>
            <a:endParaRPr sz="3600" b="1">
              <a:solidFill>
                <a:schemeClr val="lt1"/>
              </a:solidFill>
              <a:latin typeface="Calibri"/>
              <a:ea typeface="Calibri"/>
              <a:cs typeface="Calibri"/>
              <a:sym typeface="Calibri"/>
            </a:endParaRPr>
          </a:p>
        </p:txBody>
      </p:sp>
      <p:sp>
        <p:nvSpPr>
          <p:cNvPr id="220" name="Google Shape;220;p21"/>
          <p:cNvSpPr txBox="1"/>
          <p:nvPr/>
        </p:nvSpPr>
        <p:spPr>
          <a:xfrm>
            <a:off x="626906" y="80982"/>
            <a:ext cx="2043600" cy="2385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endParaRPr sz="1100" b="1">
              <a:solidFill>
                <a:schemeClr val="accent6"/>
              </a:solidFill>
              <a:latin typeface="Calibri"/>
              <a:ea typeface="Calibri"/>
              <a:cs typeface="Calibri"/>
              <a:sym typeface="Calibri"/>
            </a:endParaRPr>
          </a:p>
        </p:txBody>
      </p:sp>
      <p:sp>
        <p:nvSpPr>
          <p:cNvPr id="221" name="Google Shape;221;p21"/>
          <p:cNvSpPr txBox="1"/>
          <p:nvPr/>
        </p:nvSpPr>
        <p:spPr>
          <a:xfrm>
            <a:off x="626906" y="252001"/>
            <a:ext cx="2366700" cy="1923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endParaRPr sz="800" b="1">
              <a:solidFill>
                <a:srgbClr val="595959"/>
              </a:solidFill>
              <a:latin typeface="Calibri"/>
              <a:ea typeface="Calibri"/>
              <a:cs typeface="Calibri"/>
              <a:sym typeface="Calibri"/>
            </a:endParaRPr>
          </a:p>
        </p:txBody>
      </p:sp>
      <p:pic>
        <p:nvPicPr>
          <p:cNvPr id="222" name="Google Shape;222;p21" descr="C:\Users\adrigby\Pictures\indoor.jpg"/>
          <p:cNvPicPr preferRelativeResize="0"/>
          <p:nvPr/>
        </p:nvPicPr>
        <p:blipFill rotWithShape="1">
          <a:blip r:embed="rId4">
            <a:alphaModFix/>
          </a:blip>
          <a:srcRect/>
          <a:stretch/>
        </p:blipFill>
        <p:spPr>
          <a:xfrm>
            <a:off x="491937" y="1657170"/>
            <a:ext cx="2406875" cy="1620630"/>
          </a:xfrm>
          <a:prstGeom prst="rect">
            <a:avLst/>
          </a:prstGeom>
          <a:noFill/>
          <a:ln>
            <a:noFill/>
          </a:ln>
        </p:spPr>
      </p:pic>
      <p:pic>
        <p:nvPicPr>
          <p:cNvPr id="223" name="Google Shape;223;p21" descr="C:\Users\adrigby\Pictures\CantbeTaught-1170x780.jpg"/>
          <p:cNvPicPr preferRelativeResize="0"/>
          <p:nvPr/>
        </p:nvPicPr>
        <p:blipFill rotWithShape="1">
          <a:blip r:embed="rId5">
            <a:alphaModFix/>
          </a:blip>
          <a:srcRect/>
          <a:stretch/>
        </p:blipFill>
        <p:spPr>
          <a:xfrm>
            <a:off x="467867" y="3434842"/>
            <a:ext cx="2430944" cy="1620629"/>
          </a:xfrm>
          <a:prstGeom prst="rect">
            <a:avLst/>
          </a:prstGeom>
          <a:noFill/>
          <a:ln>
            <a:noFill/>
          </a:ln>
        </p:spPr>
      </p:pic>
      <p:pic>
        <p:nvPicPr>
          <p:cNvPr id="224" name="Google Shape;224;p21" descr="C:\Users\adrigby\Pictures\AlienOG+(1).jpg"/>
          <p:cNvPicPr preferRelativeResize="0"/>
          <p:nvPr/>
        </p:nvPicPr>
        <p:blipFill rotWithShape="1">
          <a:blip r:embed="rId6">
            <a:alphaModFix/>
          </a:blip>
          <a:srcRect/>
          <a:stretch/>
        </p:blipFill>
        <p:spPr>
          <a:xfrm>
            <a:off x="6215050" y="3398984"/>
            <a:ext cx="2326022" cy="1744517"/>
          </a:xfrm>
          <a:prstGeom prst="rect">
            <a:avLst/>
          </a:prstGeom>
          <a:noFill/>
          <a:ln>
            <a:noFill/>
          </a:ln>
        </p:spPr>
      </p:pic>
      <p:pic>
        <p:nvPicPr>
          <p:cNvPr id="225" name="Google Shape;225;p21" descr="C:\Users\adrigby\Pictures\whataredabshashshatterwaxrosinbudderconcentrates.jpg"/>
          <p:cNvPicPr preferRelativeResize="0"/>
          <p:nvPr/>
        </p:nvPicPr>
        <p:blipFill rotWithShape="1">
          <a:blip r:embed="rId7">
            <a:alphaModFix/>
          </a:blip>
          <a:srcRect/>
          <a:stretch/>
        </p:blipFill>
        <p:spPr>
          <a:xfrm>
            <a:off x="6245650" y="1677304"/>
            <a:ext cx="2261549" cy="1694819"/>
          </a:xfrm>
          <a:prstGeom prst="rect">
            <a:avLst/>
          </a:prstGeom>
          <a:noFill/>
          <a:ln>
            <a:noFill/>
          </a:ln>
        </p:spPr>
      </p:pic>
      <p:pic>
        <p:nvPicPr>
          <p:cNvPr id="226" name="Google Shape;226;p21" descr="C:\Users\adrigby\Pictures\IMG_3434.jpg"/>
          <p:cNvPicPr preferRelativeResize="0"/>
          <p:nvPr/>
        </p:nvPicPr>
        <p:blipFill rotWithShape="1">
          <a:blip r:embed="rId8">
            <a:alphaModFix/>
          </a:blip>
          <a:srcRect/>
          <a:stretch/>
        </p:blipFill>
        <p:spPr>
          <a:xfrm>
            <a:off x="3305527" y="1677304"/>
            <a:ext cx="2543394" cy="339119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1"/>
        <p:cNvGrpSpPr/>
        <p:nvPr/>
      </p:nvGrpSpPr>
      <p:grpSpPr>
        <a:xfrm>
          <a:off x="0" y="0"/>
          <a:ext cx="0" cy="0"/>
          <a:chOff x="0" y="0"/>
          <a:chExt cx="0" cy="0"/>
        </a:xfrm>
      </p:grpSpPr>
      <p:sp>
        <p:nvSpPr>
          <p:cNvPr id="232" name="Google Shape;232;p22"/>
          <p:cNvSpPr txBox="1"/>
          <p:nvPr/>
        </p:nvSpPr>
        <p:spPr>
          <a:xfrm>
            <a:off x="1498050" y="1827113"/>
            <a:ext cx="6147900" cy="1489200"/>
          </a:xfrm>
          <a:prstGeom prst="rect">
            <a:avLst/>
          </a:prstGeom>
          <a:solidFill>
            <a:srgbClr val="323F4F">
              <a:alpha val="74510"/>
            </a:srgbClr>
          </a:solid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a:solidFill>
                  <a:srgbClr val="FFFFFF"/>
                </a:solidFill>
                <a:latin typeface="Avenir"/>
                <a:ea typeface="Avenir"/>
                <a:cs typeface="Avenir"/>
                <a:sym typeface="Avenir"/>
              </a:rPr>
              <a:t>Utah Medical Cannabis Program</a:t>
            </a:r>
            <a:endParaRPr sz="3600" b="1" i="0" u="none" strike="noStrike" cap="none">
              <a:solidFill>
                <a:srgbClr val="FFFFFF"/>
              </a:solidFill>
              <a:latin typeface="Avenir"/>
              <a:ea typeface="Avenir"/>
              <a:cs typeface="Avenir"/>
              <a:sym typeface="Avenir"/>
            </a:endParaRPr>
          </a:p>
        </p:txBody>
      </p:sp>
      <p:sp>
        <p:nvSpPr>
          <p:cNvPr id="233" name="Google Shape;233;p22"/>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endParaRPr/>
          </a:p>
        </p:txBody>
      </p:sp>
      <p:sp>
        <p:nvSpPr>
          <p:cNvPr id="234" name="Google Shape;234;p22"/>
          <p:cNvSpPr txBox="1">
            <a:spLocks noGrp="1"/>
          </p:cNvSpPr>
          <p:nvPr>
            <p:ph type="body" idx="1"/>
          </p:nvPr>
        </p:nvSpPr>
        <p:spPr>
          <a:xfrm>
            <a:off x="628650" y="1369219"/>
            <a:ext cx="7886700" cy="32634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endParaRPr/>
          </a:p>
        </p:txBody>
      </p:sp>
    </p:spTree>
  </p:cSld>
  <p:clrMapOvr>
    <a:masterClrMapping/>
  </p:clrMapOvr>
</p:sld>
</file>

<file path=ppt/theme/theme1.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3925</Words>
  <Application>Microsoft Office PowerPoint</Application>
  <PresentationFormat>On-screen Show (16:9)</PresentationFormat>
  <Paragraphs>394</Paragraphs>
  <Slides>56</Slides>
  <Notes>56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56</vt:i4>
      </vt:variant>
    </vt:vector>
  </HeadingPairs>
  <TitlesOfParts>
    <vt:vector size="62" baseType="lpstr">
      <vt:lpstr>Avenir</vt:lpstr>
      <vt:lpstr>Montserrat</vt:lpstr>
      <vt:lpstr>Nunito</vt:lpstr>
      <vt:lpstr>Calibri</vt:lpstr>
      <vt:lpstr>Arial</vt:lpstr>
      <vt:lpstr>Shift</vt:lpstr>
      <vt:lpstr>Industrial Hemp &amp; Medical Cannabis</vt:lpstr>
      <vt:lpstr>Industrial Hemp vs. Medical Cannabis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Medical Cannabis Growers - Licenses</vt:lpstr>
      <vt:lpstr>Medical Cannabis Growers - Application Requirements</vt:lpstr>
      <vt:lpstr>Medical Cannabis Growers - License Requirements</vt:lpstr>
      <vt:lpstr>Medical Cannabis Grower - License Requirements pre -inspection</vt:lpstr>
      <vt:lpstr>Medical Cannabis Grower Inventory Control</vt:lpstr>
      <vt:lpstr>Medical Cannabis Grower Inventory Control</vt:lpstr>
      <vt:lpstr>Medical Cannabis Grower License</vt:lpstr>
      <vt:lpstr>Medical Cannabis Grower Inspections</vt:lpstr>
      <vt:lpstr>PowerPoint Presentation</vt:lpstr>
      <vt:lpstr>Medical Cannabis Processor - Licenses</vt:lpstr>
      <vt:lpstr>Medical Cannabis Processor - Licenses</vt:lpstr>
      <vt:lpstr>Medical Cannabis Processor - Licenses</vt:lpstr>
      <vt:lpstr>Medical Cannabis Processor - Licenses</vt:lpstr>
      <vt:lpstr>Medical Cannabis Processor Inventory Control</vt:lpstr>
      <vt:lpstr>Medical Cannabis Processor Inspections</vt:lpstr>
      <vt:lpstr>Medical Cannabis Facility Security Requirements</vt:lpstr>
      <vt:lpstr>Medical Cannabis Facility Agents</vt:lpstr>
      <vt:lpstr>Medical Cannabis Facility Agents</vt:lpstr>
      <vt:lpstr>Medical Cannabis Facility Agents</vt:lpstr>
      <vt:lpstr>Medical Cannabis Product Regulation</vt:lpstr>
      <vt:lpstr>Medical Cannabis Product Regulation</vt:lpstr>
      <vt:lpstr>Medical Cannabis Product Quality Assurance and Safety</vt:lpstr>
      <vt:lpstr>Medical Cannabis Product Quality Assurance and Safety</vt:lpstr>
      <vt:lpstr>Medical Cannabis Product</vt:lpstr>
      <vt:lpstr>Ino for Patients, Pharmacies, Medical Providers</vt:lpstr>
      <vt:lpstr>PowerPoint Presentation</vt:lpstr>
      <vt:lpstr>PowerPoint Presentation</vt:lpstr>
      <vt:lpstr>PowerPoint Presentation</vt:lpstr>
      <vt:lpstr>Industrial Hemp Growers </vt:lpstr>
      <vt:lpstr>Industrial Hemp Processor </vt:lpstr>
      <vt:lpstr>Tier 1 Processor </vt:lpstr>
      <vt:lpstr>Tier 2 Processor </vt:lpstr>
      <vt:lpstr>Tier 3 Processor </vt:lpstr>
      <vt:lpstr>Tier 4 Processor </vt:lpstr>
      <vt:lpstr>Processor License Requirements</vt:lpstr>
      <vt:lpstr>Industrial Hemp &amp; Cannabinoid Product Retailers </vt:lpstr>
      <vt:lpstr>Industrial Hemp &amp; Cannabinoid Product Retailer Inspections</vt:lpstr>
      <vt:lpstr>Cannabinoid Product Registration</vt:lpstr>
      <vt:lpstr>Cannabinoid Product Class </vt:lpstr>
      <vt:lpstr>Cannabinoid Product Registration </vt:lpstr>
      <vt:lpstr>Cannabinoid Product Label</vt:lpstr>
      <vt:lpstr>Cannabinoid Product Registration </vt:lpstr>
      <vt:lpstr>Agency and Municipality Cooperation</vt:lpstr>
      <vt:lpstr>Questions!</vt:lpstr>
      <vt:lpstr>Contact Information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Industrial Hemp &amp; Medical Cannabis</dc:title>
  <dc:creator>Cody James</dc:creator>
  <cp:lastModifiedBy>Cody James</cp:lastModifiedBy>
  <cp:revision>1</cp:revision>
  <dcterms:modified xsi:type="dcterms:W3CDTF">2022-10-05T15:04:58Z</dcterms:modified>
</cp:coreProperties>
</file>